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85" r:id="rId2"/>
    <p:sldId id="468" r:id="rId3"/>
    <p:sldId id="481" r:id="rId4"/>
    <p:sldId id="474" r:id="rId5"/>
    <p:sldId id="476" r:id="rId6"/>
    <p:sldId id="477" r:id="rId7"/>
    <p:sldId id="478" r:id="rId8"/>
    <p:sldId id="479" r:id="rId9"/>
    <p:sldId id="480" r:id="rId10"/>
    <p:sldId id="482" r:id="rId11"/>
    <p:sldId id="483" r:id="rId12"/>
    <p:sldId id="484" r:id="rId13"/>
    <p:sldId id="485" r:id="rId14"/>
    <p:sldId id="486" r:id="rId15"/>
    <p:sldId id="287" r:id="rId16"/>
    <p:sldId id="257" r:id="rId17"/>
    <p:sldId id="505" r:id="rId18"/>
    <p:sldId id="487" r:id="rId19"/>
    <p:sldId id="488" r:id="rId20"/>
    <p:sldId id="619" r:id="rId21"/>
    <p:sldId id="288" r:id="rId22"/>
    <p:sldId id="512" r:id="rId23"/>
    <p:sldId id="513" r:id="rId24"/>
    <p:sldId id="506" r:id="rId25"/>
    <p:sldId id="507" r:id="rId26"/>
    <p:sldId id="514" r:id="rId27"/>
    <p:sldId id="515" r:id="rId28"/>
    <p:sldId id="516" r:id="rId29"/>
    <p:sldId id="517" r:id="rId30"/>
    <p:sldId id="508" r:id="rId31"/>
    <p:sldId id="518" r:id="rId32"/>
    <p:sldId id="519" r:id="rId33"/>
    <p:sldId id="520" r:id="rId34"/>
    <p:sldId id="509" r:id="rId35"/>
    <p:sldId id="521" r:id="rId36"/>
    <p:sldId id="522" r:id="rId37"/>
    <p:sldId id="510" r:id="rId38"/>
    <p:sldId id="524" r:id="rId39"/>
    <p:sldId id="525" r:id="rId40"/>
    <p:sldId id="526" r:id="rId41"/>
    <p:sldId id="527" r:id="rId42"/>
    <p:sldId id="528" r:id="rId43"/>
    <p:sldId id="529" r:id="rId44"/>
    <p:sldId id="530" r:id="rId45"/>
    <p:sldId id="531" r:id="rId46"/>
    <p:sldId id="532" r:id="rId47"/>
    <p:sldId id="534" r:id="rId48"/>
    <p:sldId id="535" r:id="rId49"/>
    <p:sldId id="536" r:id="rId50"/>
    <p:sldId id="537" r:id="rId51"/>
    <p:sldId id="538" r:id="rId52"/>
    <p:sldId id="539" r:id="rId53"/>
    <p:sldId id="540" r:id="rId54"/>
    <p:sldId id="523" r:id="rId55"/>
    <p:sldId id="541" r:id="rId56"/>
    <p:sldId id="542" r:id="rId57"/>
    <p:sldId id="543" r:id="rId58"/>
    <p:sldId id="544" r:id="rId59"/>
    <p:sldId id="545" r:id="rId60"/>
    <p:sldId id="546" r:id="rId61"/>
    <p:sldId id="547" r:id="rId62"/>
    <p:sldId id="548" r:id="rId63"/>
    <p:sldId id="549" r:id="rId64"/>
    <p:sldId id="511" r:id="rId65"/>
    <p:sldId id="550" r:id="rId66"/>
    <p:sldId id="551" r:id="rId67"/>
    <p:sldId id="552" r:id="rId68"/>
    <p:sldId id="553" r:id="rId69"/>
    <p:sldId id="554" r:id="rId70"/>
    <p:sldId id="555" r:id="rId71"/>
    <p:sldId id="556" r:id="rId72"/>
    <p:sldId id="557" r:id="rId73"/>
    <p:sldId id="558" r:id="rId74"/>
    <p:sldId id="559" r:id="rId75"/>
    <p:sldId id="560" r:id="rId76"/>
    <p:sldId id="491" r:id="rId77"/>
    <p:sldId id="492" r:id="rId78"/>
    <p:sldId id="561" r:id="rId79"/>
    <p:sldId id="562" r:id="rId80"/>
    <p:sldId id="564" r:id="rId81"/>
    <p:sldId id="563" r:id="rId82"/>
    <p:sldId id="565" r:id="rId83"/>
    <p:sldId id="567" r:id="rId84"/>
    <p:sldId id="566" r:id="rId85"/>
    <p:sldId id="568" r:id="rId86"/>
    <p:sldId id="569" r:id="rId87"/>
    <p:sldId id="570" r:id="rId88"/>
    <p:sldId id="571" r:id="rId89"/>
    <p:sldId id="572" r:id="rId90"/>
    <p:sldId id="573" r:id="rId91"/>
    <p:sldId id="620" r:id="rId92"/>
    <p:sldId id="574" r:id="rId93"/>
    <p:sldId id="575" r:id="rId94"/>
    <p:sldId id="576" r:id="rId95"/>
    <p:sldId id="577" r:id="rId96"/>
    <p:sldId id="495" r:id="rId97"/>
    <p:sldId id="578" r:id="rId98"/>
    <p:sldId id="579" r:id="rId99"/>
    <p:sldId id="580" r:id="rId100"/>
    <p:sldId id="581" r:id="rId101"/>
    <p:sldId id="582" r:id="rId102"/>
    <p:sldId id="583" r:id="rId103"/>
    <p:sldId id="584" r:id="rId104"/>
    <p:sldId id="585" r:id="rId105"/>
    <p:sldId id="586" r:id="rId106"/>
    <p:sldId id="587" r:id="rId107"/>
    <p:sldId id="588" r:id="rId108"/>
    <p:sldId id="589" r:id="rId109"/>
    <p:sldId id="592" r:id="rId110"/>
    <p:sldId id="591" r:id="rId111"/>
    <p:sldId id="593" r:id="rId112"/>
    <p:sldId id="594" r:id="rId113"/>
    <p:sldId id="595" r:id="rId114"/>
    <p:sldId id="596" r:id="rId115"/>
    <p:sldId id="597" r:id="rId116"/>
    <p:sldId id="598" r:id="rId117"/>
    <p:sldId id="599" r:id="rId118"/>
    <p:sldId id="600" r:id="rId119"/>
    <p:sldId id="601" r:id="rId120"/>
    <p:sldId id="602" r:id="rId121"/>
    <p:sldId id="603" r:id="rId122"/>
    <p:sldId id="604" r:id="rId123"/>
    <p:sldId id="605" r:id="rId124"/>
    <p:sldId id="608" r:id="rId125"/>
    <p:sldId id="607" r:id="rId126"/>
    <p:sldId id="609" r:id="rId127"/>
    <p:sldId id="610" r:id="rId128"/>
    <p:sldId id="611" r:id="rId129"/>
    <p:sldId id="612" r:id="rId130"/>
    <p:sldId id="613" r:id="rId131"/>
    <p:sldId id="614" r:id="rId132"/>
    <p:sldId id="615" r:id="rId133"/>
    <p:sldId id="616" r:id="rId134"/>
    <p:sldId id="617" r:id="rId135"/>
    <p:sldId id="618" r:id="rId136"/>
    <p:sldId id="621" r:id="rId137"/>
    <p:sldId id="622" r:id="rId138"/>
    <p:sldId id="623" r:id="rId139"/>
    <p:sldId id="624" r:id="rId140"/>
    <p:sldId id="625" r:id="rId141"/>
    <p:sldId id="626" r:id="rId142"/>
    <p:sldId id="627" r:id="rId143"/>
    <p:sldId id="628" r:id="rId144"/>
    <p:sldId id="629" r:id="rId145"/>
    <p:sldId id="630" r:id="rId146"/>
    <p:sldId id="631" r:id="rId147"/>
    <p:sldId id="632" r:id="rId148"/>
    <p:sldId id="633" r:id="rId149"/>
    <p:sldId id="634" r:id="rId150"/>
    <p:sldId id="635" r:id="rId151"/>
    <p:sldId id="636" r:id="rId152"/>
    <p:sldId id="637" r:id="rId153"/>
    <p:sldId id="638" r:id="rId154"/>
    <p:sldId id="639" r:id="rId155"/>
    <p:sldId id="641" r:id="rId156"/>
    <p:sldId id="640" r:id="rId157"/>
    <p:sldId id="642" r:id="rId158"/>
    <p:sldId id="643" r:id="rId159"/>
    <p:sldId id="644" r:id="rId160"/>
    <p:sldId id="645" r:id="rId161"/>
    <p:sldId id="646" r:id="rId162"/>
    <p:sldId id="647" r:id="rId163"/>
    <p:sldId id="648" r:id="rId164"/>
    <p:sldId id="650" r:id="rId165"/>
    <p:sldId id="649" r:id="rId166"/>
    <p:sldId id="651" r:id="rId167"/>
    <p:sldId id="652" r:id="rId168"/>
    <p:sldId id="653" r:id="rId169"/>
    <p:sldId id="654" r:id="rId170"/>
    <p:sldId id="655" r:id="rId171"/>
    <p:sldId id="656" r:id="rId172"/>
    <p:sldId id="657" r:id="rId173"/>
    <p:sldId id="658" r:id="rId174"/>
    <p:sldId id="660" r:id="rId175"/>
    <p:sldId id="662" r:id="rId176"/>
    <p:sldId id="663" r:id="rId177"/>
    <p:sldId id="661" r:id="rId178"/>
    <p:sldId id="664" r:id="rId179"/>
    <p:sldId id="665" r:id="rId180"/>
    <p:sldId id="666" r:id="rId181"/>
    <p:sldId id="667" r:id="rId182"/>
    <p:sldId id="668" r:id="rId183"/>
    <p:sldId id="669" r:id="rId184"/>
  </p:sldIdLst>
  <p:sldSz cx="9144000" cy="6858000" type="screen4x3"/>
  <p:notesSz cx="6867525" cy="9994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7162DD-272B-4B0F-851F-71B22589725C}" v="40" dt="2019-01-31T01:22:12.7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434" autoAdjust="0"/>
  </p:normalViewPr>
  <p:slideViewPr>
    <p:cSldViewPr snapToGrid="0">
      <p:cViewPr varScale="1">
        <p:scale>
          <a:sx n="115" d="100"/>
          <a:sy n="115" d="100"/>
        </p:scale>
        <p:origin x="1530"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microsoft.com/office/2015/10/relationships/revisionInfo" Target="revisionInfo.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viewProps" Target="view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theme" Target="theme/theme1.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s>
</file>

<file path=ppt/diagrams/_rels/drawing7.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12FC0A-C24F-404E-A0F7-42F309206DF3}" type="doc">
      <dgm:prSet loTypeId="urn:microsoft.com/office/officeart/2005/8/layout/orgChart1" loCatId="hierarchy" qsTypeId="urn:microsoft.com/office/officeart/2005/8/quickstyle/3d3" qsCatId="3D" csTypeId="urn:microsoft.com/office/officeart/2005/8/colors/accent5_4" csCatId="accent5" phldr="1"/>
      <dgm:spPr/>
      <dgm:t>
        <a:bodyPr/>
        <a:lstStyle/>
        <a:p>
          <a:endParaRPr lang="en-US"/>
        </a:p>
      </dgm:t>
    </dgm:pt>
    <dgm:pt modelId="{45A05D77-9081-4709-A301-ED1670679511}">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b="1" dirty="0"/>
            <a:t>Assessment</a:t>
          </a:r>
        </a:p>
      </dgm:t>
    </dgm:pt>
    <dgm:pt modelId="{D71044DB-2B70-4F4E-80BE-2774EFE23D9B}" type="parTrans" cxnId="{CFA81786-B748-48AF-9BFF-282DDBA00D8C}">
      <dgm:prSet/>
      <dgm:spPr/>
      <dgm:t>
        <a:bodyPr/>
        <a:lstStyle/>
        <a:p>
          <a:endParaRPr lang="en-US" sz="2000"/>
        </a:p>
      </dgm:t>
    </dgm:pt>
    <dgm:pt modelId="{6E62E6EC-8AE2-4AF1-A2B3-4B2DFA7C2E76}" type="sibTrans" cxnId="{CFA81786-B748-48AF-9BFF-282DDBA00D8C}">
      <dgm:prSet/>
      <dgm:spPr/>
      <dgm:t>
        <a:bodyPr/>
        <a:lstStyle/>
        <a:p>
          <a:endParaRPr lang="en-US" sz="2000"/>
        </a:p>
      </dgm:t>
    </dgm:pt>
    <dgm:pt modelId="{1E1F23DD-C042-4219-9C9C-280CD91B28AC}">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400" b="1" dirty="0"/>
            <a:t>Formative</a:t>
          </a:r>
        </a:p>
      </dgm:t>
    </dgm:pt>
    <dgm:pt modelId="{BA260C72-4AAC-4934-9080-9E94A5BECF03}" type="parTrans" cxnId="{74D81C63-3C7F-4FEE-ADE4-6AEB9B70E050}">
      <dgm:prSet/>
      <dgm:spPr/>
      <dgm:t>
        <a:bodyPr/>
        <a:lstStyle/>
        <a:p>
          <a:endParaRPr lang="en-US" sz="2000"/>
        </a:p>
      </dgm:t>
    </dgm:pt>
    <dgm:pt modelId="{F5C9150A-4E4A-4D26-8790-6B17A63FFF69}" type="sibTrans" cxnId="{74D81C63-3C7F-4FEE-ADE4-6AEB9B70E050}">
      <dgm:prSet/>
      <dgm:spPr/>
      <dgm:t>
        <a:bodyPr/>
        <a:lstStyle/>
        <a:p>
          <a:endParaRPr lang="en-US" sz="2000"/>
        </a:p>
      </dgm:t>
    </dgm:pt>
    <dgm:pt modelId="{26B039C9-4E13-4463-9C35-681A3ADA2ED4}">
      <dgm:prSet custT="1">
        <dgm:style>
          <a:lnRef idx="3">
            <a:schemeClr val="lt1"/>
          </a:lnRef>
          <a:fillRef idx="1">
            <a:schemeClr val="accent5"/>
          </a:fillRef>
          <a:effectRef idx="1">
            <a:schemeClr val="accent5"/>
          </a:effectRef>
          <a:fontRef idx="minor">
            <a:schemeClr val="lt1"/>
          </a:fontRef>
        </dgm:style>
      </dgm:prSet>
      <dgm:spPr/>
      <dgm:t>
        <a:bodyPr/>
        <a:lstStyle/>
        <a:p>
          <a:r>
            <a:rPr lang="en-US" sz="2400" b="1" dirty="0"/>
            <a:t>Summative</a:t>
          </a:r>
        </a:p>
      </dgm:t>
    </dgm:pt>
    <dgm:pt modelId="{DAF10627-20FA-4BDB-9365-30405B888CDC}" type="parTrans" cxnId="{A9632E11-356B-45B5-9A5F-D764C0D006B1}">
      <dgm:prSet/>
      <dgm:spPr/>
      <dgm:t>
        <a:bodyPr/>
        <a:lstStyle/>
        <a:p>
          <a:endParaRPr lang="en-US" sz="2000"/>
        </a:p>
      </dgm:t>
    </dgm:pt>
    <dgm:pt modelId="{3A9988E5-D2FC-4053-A3B2-804D55B5D78C}" type="sibTrans" cxnId="{A9632E11-356B-45B5-9A5F-D764C0D006B1}">
      <dgm:prSet/>
      <dgm:spPr/>
      <dgm:t>
        <a:bodyPr/>
        <a:lstStyle/>
        <a:p>
          <a:endParaRPr lang="en-US" sz="2000"/>
        </a:p>
      </dgm:t>
    </dgm:pt>
    <dgm:pt modelId="{131B696B-5ADE-43C6-AA8A-2BFD36522445}">
      <dgm:prSet custT="1">
        <dgm:style>
          <a:lnRef idx="3">
            <a:schemeClr val="lt1"/>
          </a:lnRef>
          <a:fillRef idx="1">
            <a:schemeClr val="accent6"/>
          </a:fillRef>
          <a:effectRef idx="1">
            <a:schemeClr val="accent6"/>
          </a:effectRef>
          <a:fontRef idx="minor">
            <a:schemeClr val="lt1"/>
          </a:fontRef>
        </dgm:style>
      </dgm:prSet>
      <dgm:spPr/>
      <dgm:t>
        <a:bodyPr/>
        <a:lstStyle/>
        <a:p>
          <a:pPr algn="ctr">
            <a:lnSpc>
              <a:spcPct val="100000"/>
            </a:lnSpc>
          </a:pPr>
          <a:endParaRPr lang="en-US" sz="2000" b="1" dirty="0"/>
        </a:p>
        <a:p>
          <a:pPr algn="ctr">
            <a:lnSpc>
              <a:spcPct val="100000"/>
            </a:lnSpc>
          </a:pPr>
          <a:r>
            <a:rPr lang="en-US" sz="2000" b="1" dirty="0"/>
            <a:t>Evidence </a:t>
          </a:r>
          <a:r>
            <a:rPr lang="en-US" sz="2000" b="1" i="1" dirty="0"/>
            <a:t>during </a:t>
          </a:r>
        </a:p>
        <a:p>
          <a:pPr algn="ctr">
            <a:lnSpc>
              <a:spcPct val="100000"/>
            </a:lnSpc>
          </a:pPr>
          <a:r>
            <a:rPr lang="en-US" sz="2000" b="1" dirty="0"/>
            <a:t>facilitation</a:t>
          </a:r>
        </a:p>
        <a:p>
          <a:pPr algn="ctr">
            <a:lnSpc>
              <a:spcPct val="100000"/>
            </a:lnSpc>
          </a:pPr>
          <a:r>
            <a:rPr lang="en-US" sz="2000" b="1" dirty="0"/>
            <a:t>Self Assessment</a:t>
          </a:r>
        </a:p>
        <a:p>
          <a:pPr algn="ctr">
            <a:lnSpc>
              <a:spcPct val="100000"/>
            </a:lnSpc>
          </a:pPr>
          <a:endParaRPr lang="en-US" sz="2000" b="1" dirty="0"/>
        </a:p>
      </dgm:t>
    </dgm:pt>
    <dgm:pt modelId="{92213584-4208-4165-B72E-03559A3E37D5}" type="parTrans" cxnId="{89FA4D95-4C56-460D-8911-7ED693DF8256}">
      <dgm:prSet/>
      <dgm:spPr/>
      <dgm:t>
        <a:bodyPr/>
        <a:lstStyle/>
        <a:p>
          <a:endParaRPr lang="en-US" sz="2000"/>
        </a:p>
      </dgm:t>
    </dgm:pt>
    <dgm:pt modelId="{C5AA6F92-6248-4027-9030-326B000788C7}" type="sibTrans" cxnId="{89FA4D95-4C56-460D-8911-7ED693DF8256}">
      <dgm:prSet/>
      <dgm:spPr/>
      <dgm:t>
        <a:bodyPr/>
        <a:lstStyle/>
        <a:p>
          <a:endParaRPr lang="en-US" sz="2000"/>
        </a:p>
      </dgm:t>
    </dgm:pt>
    <dgm:pt modelId="{03C84F75-2031-4AA4-B6F0-27F44773D70D}">
      <dgm:prSet custT="1">
        <dgm:style>
          <a:lnRef idx="3">
            <a:schemeClr val="lt1"/>
          </a:lnRef>
          <a:fillRef idx="1">
            <a:schemeClr val="accent6"/>
          </a:fillRef>
          <a:effectRef idx="1">
            <a:schemeClr val="accent6"/>
          </a:effectRef>
          <a:fontRef idx="minor">
            <a:schemeClr val="lt1"/>
          </a:fontRef>
        </dgm:style>
      </dgm:prSet>
      <dgm:spPr/>
      <dgm:t>
        <a:bodyPr/>
        <a:lstStyle/>
        <a:p>
          <a:pPr algn="ctr">
            <a:lnSpc>
              <a:spcPct val="100000"/>
            </a:lnSpc>
          </a:pPr>
          <a:r>
            <a:rPr lang="en-US" sz="2000" b="1" dirty="0"/>
            <a:t>Knowledge Assessment</a:t>
          </a:r>
        </a:p>
        <a:p>
          <a:pPr algn="ctr">
            <a:lnSpc>
              <a:spcPct val="100000"/>
            </a:lnSpc>
          </a:pPr>
          <a:r>
            <a:rPr lang="en-US" sz="2000" b="1" dirty="0"/>
            <a:t> Summative Workplace</a:t>
          </a:r>
        </a:p>
        <a:p>
          <a:pPr algn="ctr">
            <a:lnSpc>
              <a:spcPct val="100000"/>
            </a:lnSpc>
          </a:pPr>
          <a:r>
            <a:rPr lang="en-US" sz="2000" b="1" dirty="0"/>
            <a:t> Assignments</a:t>
          </a:r>
        </a:p>
      </dgm:t>
    </dgm:pt>
    <dgm:pt modelId="{B32D85E1-CE23-49B3-9264-73DD3614E349}" type="parTrans" cxnId="{6CF6D070-7A42-4FEA-B954-7417D0A3E6BF}">
      <dgm:prSet/>
      <dgm:spPr/>
      <dgm:t>
        <a:bodyPr/>
        <a:lstStyle/>
        <a:p>
          <a:endParaRPr lang="en-US" sz="2000"/>
        </a:p>
      </dgm:t>
    </dgm:pt>
    <dgm:pt modelId="{702B65BC-E86D-4114-98D7-54053DDA7596}" type="sibTrans" cxnId="{6CF6D070-7A42-4FEA-B954-7417D0A3E6BF}">
      <dgm:prSet/>
      <dgm:spPr/>
      <dgm:t>
        <a:bodyPr/>
        <a:lstStyle/>
        <a:p>
          <a:endParaRPr lang="en-US" sz="2000"/>
        </a:p>
      </dgm:t>
    </dgm:pt>
    <dgm:pt modelId="{1CA79E3D-2962-42C0-8C9A-1398AB3AA113}" type="pres">
      <dgm:prSet presAssocID="{4912FC0A-C24F-404E-A0F7-42F309206DF3}" presName="hierChild1" presStyleCnt="0">
        <dgm:presLayoutVars>
          <dgm:orgChart val="1"/>
          <dgm:chPref val="1"/>
          <dgm:dir/>
          <dgm:animOne val="branch"/>
          <dgm:animLvl val="lvl"/>
          <dgm:resizeHandles/>
        </dgm:presLayoutVars>
      </dgm:prSet>
      <dgm:spPr/>
    </dgm:pt>
    <dgm:pt modelId="{50A395C4-0E4D-4059-9682-15130E95B087}" type="pres">
      <dgm:prSet presAssocID="{45A05D77-9081-4709-A301-ED1670679511}" presName="hierRoot1" presStyleCnt="0">
        <dgm:presLayoutVars>
          <dgm:hierBranch val="init"/>
        </dgm:presLayoutVars>
      </dgm:prSet>
      <dgm:spPr/>
    </dgm:pt>
    <dgm:pt modelId="{CD8864FD-C9B2-494A-88EB-9FDC63761633}" type="pres">
      <dgm:prSet presAssocID="{45A05D77-9081-4709-A301-ED1670679511}" presName="rootComposite1" presStyleCnt="0"/>
      <dgm:spPr/>
    </dgm:pt>
    <dgm:pt modelId="{00DD5ACD-371A-4729-B992-E39098DC1F1D}" type="pres">
      <dgm:prSet presAssocID="{45A05D77-9081-4709-A301-ED1670679511}" presName="rootText1" presStyleLbl="node0" presStyleIdx="0" presStyleCnt="1" custScaleY="25750">
        <dgm:presLayoutVars>
          <dgm:chPref val="3"/>
        </dgm:presLayoutVars>
      </dgm:prSet>
      <dgm:spPr/>
    </dgm:pt>
    <dgm:pt modelId="{7EFA7AA0-0092-48D0-9439-0EB32D25F1C0}" type="pres">
      <dgm:prSet presAssocID="{45A05D77-9081-4709-A301-ED1670679511}" presName="rootConnector1" presStyleLbl="node1" presStyleIdx="0" presStyleCnt="0"/>
      <dgm:spPr/>
    </dgm:pt>
    <dgm:pt modelId="{C3A3393F-F860-4BD0-878D-21DC2B2B037E}" type="pres">
      <dgm:prSet presAssocID="{45A05D77-9081-4709-A301-ED1670679511}" presName="hierChild2" presStyleCnt="0"/>
      <dgm:spPr/>
    </dgm:pt>
    <dgm:pt modelId="{FF99C2F2-CD21-4313-9634-001389A43FB9}" type="pres">
      <dgm:prSet presAssocID="{BA260C72-4AAC-4934-9080-9E94A5BECF03}" presName="Name37" presStyleLbl="parChTrans1D2" presStyleIdx="0" presStyleCnt="2"/>
      <dgm:spPr/>
    </dgm:pt>
    <dgm:pt modelId="{733B6E01-64FA-4661-B6CC-24705DC5A668}" type="pres">
      <dgm:prSet presAssocID="{1E1F23DD-C042-4219-9C9C-280CD91B28AC}" presName="hierRoot2" presStyleCnt="0">
        <dgm:presLayoutVars>
          <dgm:hierBranch val="init"/>
        </dgm:presLayoutVars>
      </dgm:prSet>
      <dgm:spPr/>
    </dgm:pt>
    <dgm:pt modelId="{39F62395-B5DA-4B80-989D-00F6B58952E5}" type="pres">
      <dgm:prSet presAssocID="{1E1F23DD-C042-4219-9C9C-280CD91B28AC}" presName="rootComposite" presStyleCnt="0"/>
      <dgm:spPr/>
    </dgm:pt>
    <dgm:pt modelId="{4C255BB0-1E6B-41BD-A9B3-29EA7F5693FC}" type="pres">
      <dgm:prSet presAssocID="{1E1F23DD-C042-4219-9C9C-280CD91B28AC}" presName="rootText" presStyleLbl="node2" presStyleIdx="0" presStyleCnt="2" custScaleY="46335">
        <dgm:presLayoutVars>
          <dgm:chPref val="3"/>
        </dgm:presLayoutVars>
      </dgm:prSet>
      <dgm:spPr/>
    </dgm:pt>
    <dgm:pt modelId="{BA70270E-585D-4A22-B309-A104DFB9AC6E}" type="pres">
      <dgm:prSet presAssocID="{1E1F23DD-C042-4219-9C9C-280CD91B28AC}" presName="rootConnector" presStyleLbl="node2" presStyleIdx="0" presStyleCnt="2"/>
      <dgm:spPr/>
    </dgm:pt>
    <dgm:pt modelId="{18BCA5D3-DEFD-454D-9E82-F7030D92C3BC}" type="pres">
      <dgm:prSet presAssocID="{1E1F23DD-C042-4219-9C9C-280CD91B28AC}" presName="hierChild4" presStyleCnt="0"/>
      <dgm:spPr/>
    </dgm:pt>
    <dgm:pt modelId="{00854E58-BD01-4E9A-BFE3-E2B249DCDE15}" type="pres">
      <dgm:prSet presAssocID="{92213584-4208-4165-B72E-03559A3E37D5}" presName="Name37" presStyleLbl="parChTrans1D3" presStyleIdx="0" presStyleCnt="2"/>
      <dgm:spPr/>
    </dgm:pt>
    <dgm:pt modelId="{25BA82E1-1F11-4CF6-9A90-DED10EB306EB}" type="pres">
      <dgm:prSet presAssocID="{131B696B-5ADE-43C6-AA8A-2BFD36522445}" presName="hierRoot2" presStyleCnt="0">
        <dgm:presLayoutVars>
          <dgm:hierBranch val="init"/>
        </dgm:presLayoutVars>
      </dgm:prSet>
      <dgm:spPr/>
    </dgm:pt>
    <dgm:pt modelId="{74285F4B-170D-4234-B302-97D2D85ED42B}" type="pres">
      <dgm:prSet presAssocID="{131B696B-5ADE-43C6-AA8A-2BFD36522445}" presName="rootComposite" presStyleCnt="0"/>
      <dgm:spPr/>
    </dgm:pt>
    <dgm:pt modelId="{CC3C5B9F-7C7E-48D7-BEFA-F5C8A50EDB1F}" type="pres">
      <dgm:prSet presAssocID="{131B696B-5ADE-43C6-AA8A-2BFD36522445}" presName="rootText" presStyleLbl="node3" presStyleIdx="0" presStyleCnt="2" custScaleX="87307" custLinFactNeighborX="2543" custLinFactNeighborY="2805">
        <dgm:presLayoutVars>
          <dgm:chPref val="3"/>
        </dgm:presLayoutVars>
      </dgm:prSet>
      <dgm:spPr/>
    </dgm:pt>
    <dgm:pt modelId="{281631E6-A6A3-48C9-A5CC-00F3633E648A}" type="pres">
      <dgm:prSet presAssocID="{131B696B-5ADE-43C6-AA8A-2BFD36522445}" presName="rootConnector" presStyleLbl="node3" presStyleIdx="0" presStyleCnt="2"/>
      <dgm:spPr/>
    </dgm:pt>
    <dgm:pt modelId="{B1F61199-2921-48EB-8C47-A0C3870E0EFF}" type="pres">
      <dgm:prSet presAssocID="{131B696B-5ADE-43C6-AA8A-2BFD36522445}" presName="hierChild4" presStyleCnt="0"/>
      <dgm:spPr/>
    </dgm:pt>
    <dgm:pt modelId="{49D63E4A-7EB2-4303-A910-260994226B24}" type="pres">
      <dgm:prSet presAssocID="{131B696B-5ADE-43C6-AA8A-2BFD36522445}" presName="hierChild5" presStyleCnt="0"/>
      <dgm:spPr/>
    </dgm:pt>
    <dgm:pt modelId="{1ACB6A03-D727-4A7C-AFBE-AA136F42B5FF}" type="pres">
      <dgm:prSet presAssocID="{1E1F23DD-C042-4219-9C9C-280CD91B28AC}" presName="hierChild5" presStyleCnt="0"/>
      <dgm:spPr/>
    </dgm:pt>
    <dgm:pt modelId="{79A44E13-0693-4EF4-ADC9-07A7A193F52E}" type="pres">
      <dgm:prSet presAssocID="{DAF10627-20FA-4BDB-9365-30405B888CDC}" presName="Name37" presStyleLbl="parChTrans1D2" presStyleIdx="1" presStyleCnt="2"/>
      <dgm:spPr/>
    </dgm:pt>
    <dgm:pt modelId="{F19A08F4-B90B-4173-BA70-DFE8A572420E}" type="pres">
      <dgm:prSet presAssocID="{26B039C9-4E13-4463-9C35-681A3ADA2ED4}" presName="hierRoot2" presStyleCnt="0">
        <dgm:presLayoutVars>
          <dgm:hierBranch val="init"/>
        </dgm:presLayoutVars>
      </dgm:prSet>
      <dgm:spPr/>
    </dgm:pt>
    <dgm:pt modelId="{08E805BA-5AFC-4EA9-BBEB-1FA11E4A5419}" type="pres">
      <dgm:prSet presAssocID="{26B039C9-4E13-4463-9C35-681A3ADA2ED4}" presName="rootComposite" presStyleCnt="0"/>
      <dgm:spPr/>
    </dgm:pt>
    <dgm:pt modelId="{24349B9E-7679-48F3-8C1B-516E244933D3}" type="pres">
      <dgm:prSet presAssocID="{26B039C9-4E13-4463-9C35-681A3ADA2ED4}" presName="rootText" presStyleLbl="node2" presStyleIdx="1" presStyleCnt="2" custScaleY="48643">
        <dgm:presLayoutVars>
          <dgm:chPref val="3"/>
        </dgm:presLayoutVars>
      </dgm:prSet>
      <dgm:spPr/>
    </dgm:pt>
    <dgm:pt modelId="{00998848-0883-4A30-8D28-291E7D75C6FB}" type="pres">
      <dgm:prSet presAssocID="{26B039C9-4E13-4463-9C35-681A3ADA2ED4}" presName="rootConnector" presStyleLbl="node2" presStyleIdx="1" presStyleCnt="2"/>
      <dgm:spPr/>
    </dgm:pt>
    <dgm:pt modelId="{45A93E4F-2C9E-47CD-9578-C6A168439A3A}" type="pres">
      <dgm:prSet presAssocID="{26B039C9-4E13-4463-9C35-681A3ADA2ED4}" presName="hierChild4" presStyleCnt="0"/>
      <dgm:spPr/>
    </dgm:pt>
    <dgm:pt modelId="{B74BCAB8-0EA7-42E6-9BEE-11398D7C6C3B}" type="pres">
      <dgm:prSet presAssocID="{B32D85E1-CE23-49B3-9264-73DD3614E349}" presName="Name37" presStyleLbl="parChTrans1D3" presStyleIdx="1" presStyleCnt="2"/>
      <dgm:spPr/>
    </dgm:pt>
    <dgm:pt modelId="{1DF21838-ABDA-41D8-AB77-2E4520A0D3ED}" type="pres">
      <dgm:prSet presAssocID="{03C84F75-2031-4AA4-B6F0-27F44773D70D}" presName="hierRoot2" presStyleCnt="0">
        <dgm:presLayoutVars>
          <dgm:hierBranch val="init"/>
        </dgm:presLayoutVars>
      </dgm:prSet>
      <dgm:spPr/>
    </dgm:pt>
    <dgm:pt modelId="{D0F9AC67-6F8F-41E4-BB7B-B76DA67C4080}" type="pres">
      <dgm:prSet presAssocID="{03C84F75-2031-4AA4-B6F0-27F44773D70D}" presName="rootComposite" presStyleCnt="0"/>
      <dgm:spPr/>
    </dgm:pt>
    <dgm:pt modelId="{64E85D38-C8F4-45A8-A4FB-7B00B79166F0}" type="pres">
      <dgm:prSet presAssocID="{03C84F75-2031-4AA4-B6F0-27F44773D70D}" presName="rootText" presStyleLbl="node3" presStyleIdx="1" presStyleCnt="2">
        <dgm:presLayoutVars>
          <dgm:chPref val="3"/>
        </dgm:presLayoutVars>
      </dgm:prSet>
      <dgm:spPr/>
    </dgm:pt>
    <dgm:pt modelId="{0CF0A423-816F-4B5D-83EE-9FAACC09906A}" type="pres">
      <dgm:prSet presAssocID="{03C84F75-2031-4AA4-B6F0-27F44773D70D}" presName="rootConnector" presStyleLbl="node3" presStyleIdx="1" presStyleCnt="2"/>
      <dgm:spPr/>
    </dgm:pt>
    <dgm:pt modelId="{5BC40D90-9A2A-46B6-A3E4-A063ED42B522}" type="pres">
      <dgm:prSet presAssocID="{03C84F75-2031-4AA4-B6F0-27F44773D70D}" presName="hierChild4" presStyleCnt="0"/>
      <dgm:spPr/>
    </dgm:pt>
    <dgm:pt modelId="{EB8BEB60-FF6F-44C1-9155-C9434133A065}" type="pres">
      <dgm:prSet presAssocID="{03C84F75-2031-4AA4-B6F0-27F44773D70D}" presName="hierChild5" presStyleCnt="0"/>
      <dgm:spPr/>
    </dgm:pt>
    <dgm:pt modelId="{7CB973D3-9989-46AC-A626-95B627260AFD}" type="pres">
      <dgm:prSet presAssocID="{26B039C9-4E13-4463-9C35-681A3ADA2ED4}" presName="hierChild5" presStyleCnt="0"/>
      <dgm:spPr/>
    </dgm:pt>
    <dgm:pt modelId="{D3B75623-7730-4849-B266-8F96DE748465}" type="pres">
      <dgm:prSet presAssocID="{45A05D77-9081-4709-A301-ED1670679511}" presName="hierChild3" presStyleCnt="0"/>
      <dgm:spPr/>
    </dgm:pt>
  </dgm:ptLst>
  <dgm:cxnLst>
    <dgm:cxn modelId="{111EF304-7D88-4254-8F35-7B57ADA7085A}" type="presOf" srcId="{131B696B-5ADE-43C6-AA8A-2BFD36522445}" destId="{CC3C5B9F-7C7E-48D7-BEFA-F5C8A50EDB1F}" srcOrd="0" destOrd="0" presId="urn:microsoft.com/office/officeart/2005/8/layout/orgChart1"/>
    <dgm:cxn modelId="{A9632E11-356B-45B5-9A5F-D764C0D006B1}" srcId="{45A05D77-9081-4709-A301-ED1670679511}" destId="{26B039C9-4E13-4463-9C35-681A3ADA2ED4}" srcOrd="1" destOrd="0" parTransId="{DAF10627-20FA-4BDB-9365-30405B888CDC}" sibTransId="{3A9988E5-D2FC-4053-A3B2-804D55B5D78C}"/>
    <dgm:cxn modelId="{E73F3B17-2E1F-4D3A-A7E0-B67ABA8C62E0}" type="presOf" srcId="{DAF10627-20FA-4BDB-9365-30405B888CDC}" destId="{79A44E13-0693-4EF4-ADC9-07A7A193F52E}" srcOrd="0" destOrd="0" presId="urn:microsoft.com/office/officeart/2005/8/layout/orgChart1"/>
    <dgm:cxn modelId="{C3DB3321-9261-4796-A8AF-03A132974951}" type="presOf" srcId="{92213584-4208-4165-B72E-03559A3E37D5}" destId="{00854E58-BD01-4E9A-BFE3-E2B249DCDE15}" srcOrd="0" destOrd="0" presId="urn:microsoft.com/office/officeart/2005/8/layout/orgChart1"/>
    <dgm:cxn modelId="{DC2F6123-B0B7-4A69-900E-E549FF3BF1EA}" type="presOf" srcId="{4912FC0A-C24F-404E-A0F7-42F309206DF3}" destId="{1CA79E3D-2962-42C0-8C9A-1398AB3AA113}" srcOrd="0" destOrd="0" presId="urn:microsoft.com/office/officeart/2005/8/layout/orgChart1"/>
    <dgm:cxn modelId="{2C645E28-0854-45CA-A8EB-21D24A6003A9}" type="presOf" srcId="{03C84F75-2031-4AA4-B6F0-27F44773D70D}" destId="{64E85D38-C8F4-45A8-A4FB-7B00B79166F0}" srcOrd="0" destOrd="0" presId="urn:microsoft.com/office/officeart/2005/8/layout/orgChart1"/>
    <dgm:cxn modelId="{5EAB0736-8CDC-4D47-BCE7-066FF1A42F1C}" type="presOf" srcId="{45A05D77-9081-4709-A301-ED1670679511}" destId="{7EFA7AA0-0092-48D0-9439-0EB32D25F1C0}" srcOrd="1" destOrd="0" presId="urn:microsoft.com/office/officeart/2005/8/layout/orgChart1"/>
    <dgm:cxn modelId="{B47FA43E-9D89-4EC9-9EF2-4BF838A8CF20}" type="presOf" srcId="{1E1F23DD-C042-4219-9C9C-280CD91B28AC}" destId="{BA70270E-585D-4A22-B309-A104DFB9AC6E}" srcOrd="1" destOrd="0" presId="urn:microsoft.com/office/officeart/2005/8/layout/orgChart1"/>
    <dgm:cxn modelId="{0505B15D-41A6-44B9-9852-0D7094BE7E8E}" type="presOf" srcId="{BA260C72-4AAC-4934-9080-9E94A5BECF03}" destId="{FF99C2F2-CD21-4313-9634-001389A43FB9}" srcOrd="0" destOrd="0" presId="urn:microsoft.com/office/officeart/2005/8/layout/orgChart1"/>
    <dgm:cxn modelId="{74D81C63-3C7F-4FEE-ADE4-6AEB9B70E050}" srcId="{45A05D77-9081-4709-A301-ED1670679511}" destId="{1E1F23DD-C042-4219-9C9C-280CD91B28AC}" srcOrd="0" destOrd="0" parTransId="{BA260C72-4AAC-4934-9080-9E94A5BECF03}" sibTransId="{F5C9150A-4E4A-4D26-8790-6B17A63FFF69}"/>
    <dgm:cxn modelId="{0501634A-BD94-4B96-B09E-AA762F00CB6B}" type="presOf" srcId="{131B696B-5ADE-43C6-AA8A-2BFD36522445}" destId="{281631E6-A6A3-48C9-A5CC-00F3633E648A}" srcOrd="1" destOrd="0" presId="urn:microsoft.com/office/officeart/2005/8/layout/orgChart1"/>
    <dgm:cxn modelId="{0A06236D-FE8D-4F7D-98BA-83F8EDD41C7D}" type="presOf" srcId="{1E1F23DD-C042-4219-9C9C-280CD91B28AC}" destId="{4C255BB0-1E6B-41BD-A9B3-29EA7F5693FC}" srcOrd="0" destOrd="0" presId="urn:microsoft.com/office/officeart/2005/8/layout/orgChart1"/>
    <dgm:cxn modelId="{6CF6D070-7A42-4FEA-B954-7417D0A3E6BF}" srcId="{26B039C9-4E13-4463-9C35-681A3ADA2ED4}" destId="{03C84F75-2031-4AA4-B6F0-27F44773D70D}" srcOrd="0" destOrd="0" parTransId="{B32D85E1-CE23-49B3-9264-73DD3614E349}" sibTransId="{702B65BC-E86D-4114-98D7-54053DDA7596}"/>
    <dgm:cxn modelId="{FBF12055-B9F4-40D0-B5D4-1C47454DF936}" type="presOf" srcId="{03C84F75-2031-4AA4-B6F0-27F44773D70D}" destId="{0CF0A423-816F-4B5D-83EE-9FAACC09906A}" srcOrd="1" destOrd="0" presId="urn:microsoft.com/office/officeart/2005/8/layout/orgChart1"/>
    <dgm:cxn modelId="{CFA81786-B748-48AF-9BFF-282DDBA00D8C}" srcId="{4912FC0A-C24F-404E-A0F7-42F309206DF3}" destId="{45A05D77-9081-4709-A301-ED1670679511}" srcOrd="0" destOrd="0" parTransId="{D71044DB-2B70-4F4E-80BE-2774EFE23D9B}" sibTransId="{6E62E6EC-8AE2-4AF1-A2B3-4B2DFA7C2E76}"/>
    <dgm:cxn modelId="{B8EC7589-404B-4E59-AB91-A50654D4E0A1}" type="presOf" srcId="{26B039C9-4E13-4463-9C35-681A3ADA2ED4}" destId="{24349B9E-7679-48F3-8C1B-516E244933D3}" srcOrd="0" destOrd="0" presId="urn:microsoft.com/office/officeart/2005/8/layout/orgChart1"/>
    <dgm:cxn modelId="{89FA4D95-4C56-460D-8911-7ED693DF8256}" srcId="{1E1F23DD-C042-4219-9C9C-280CD91B28AC}" destId="{131B696B-5ADE-43C6-AA8A-2BFD36522445}" srcOrd="0" destOrd="0" parTransId="{92213584-4208-4165-B72E-03559A3E37D5}" sibTransId="{C5AA6F92-6248-4027-9030-326B000788C7}"/>
    <dgm:cxn modelId="{932B10C5-D970-4BBC-9D1B-06D69CA4AB4C}" type="presOf" srcId="{26B039C9-4E13-4463-9C35-681A3ADA2ED4}" destId="{00998848-0883-4A30-8D28-291E7D75C6FB}" srcOrd="1" destOrd="0" presId="urn:microsoft.com/office/officeart/2005/8/layout/orgChart1"/>
    <dgm:cxn modelId="{444F91FC-5D2F-49C4-A718-930058785EA8}" type="presOf" srcId="{45A05D77-9081-4709-A301-ED1670679511}" destId="{00DD5ACD-371A-4729-B992-E39098DC1F1D}" srcOrd="0" destOrd="0" presId="urn:microsoft.com/office/officeart/2005/8/layout/orgChart1"/>
    <dgm:cxn modelId="{9DD2F9FF-E2CD-4F68-B3FC-B4DFA8F8A2B7}" type="presOf" srcId="{B32D85E1-CE23-49B3-9264-73DD3614E349}" destId="{B74BCAB8-0EA7-42E6-9BEE-11398D7C6C3B}" srcOrd="0" destOrd="0" presId="urn:microsoft.com/office/officeart/2005/8/layout/orgChart1"/>
    <dgm:cxn modelId="{B050E4F9-33AB-4C2B-89C6-E132969AA8E5}" type="presParOf" srcId="{1CA79E3D-2962-42C0-8C9A-1398AB3AA113}" destId="{50A395C4-0E4D-4059-9682-15130E95B087}" srcOrd="0" destOrd="0" presId="urn:microsoft.com/office/officeart/2005/8/layout/orgChart1"/>
    <dgm:cxn modelId="{E38FAAF4-D4D2-4F1E-B4FB-5D27171B603D}" type="presParOf" srcId="{50A395C4-0E4D-4059-9682-15130E95B087}" destId="{CD8864FD-C9B2-494A-88EB-9FDC63761633}" srcOrd="0" destOrd="0" presId="urn:microsoft.com/office/officeart/2005/8/layout/orgChart1"/>
    <dgm:cxn modelId="{6F79A6E2-430A-43B0-862B-4A12A82344D6}" type="presParOf" srcId="{CD8864FD-C9B2-494A-88EB-9FDC63761633}" destId="{00DD5ACD-371A-4729-B992-E39098DC1F1D}" srcOrd="0" destOrd="0" presId="urn:microsoft.com/office/officeart/2005/8/layout/orgChart1"/>
    <dgm:cxn modelId="{60C16BC3-9CF8-424A-B9B7-1060C667A4E4}" type="presParOf" srcId="{CD8864FD-C9B2-494A-88EB-9FDC63761633}" destId="{7EFA7AA0-0092-48D0-9439-0EB32D25F1C0}" srcOrd="1" destOrd="0" presId="urn:microsoft.com/office/officeart/2005/8/layout/orgChart1"/>
    <dgm:cxn modelId="{7711B140-B0E7-4290-B18D-09CE5FFEB8CA}" type="presParOf" srcId="{50A395C4-0E4D-4059-9682-15130E95B087}" destId="{C3A3393F-F860-4BD0-878D-21DC2B2B037E}" srcOrd="1" destOrd="0" presId="urn:microsoft.com/office/officeart/2005/8/layout/orgChart1"/>
    <dgm:cxn modelId="{78EE2E96-6F97-44ED-A770-289B286AC85A}" type="presParOf" srcId="{C3A3393F-F860-4BD0-878D-21DC2B2B037E}" destId="{FF99C2F2-CD21-4313-9634-001389A43FB9}" srcOrd="0" destOrd="0" presId="urn:microsoft.com/office/officeart/2005/8/layout/orgChart1"/>
    <dgm:cxn modelId="{050FA475-0AC7-4C8E-B5AE-4B8643CE2773}" type="presParOf" srcId="{C3A3393F-F860-4BD0-878D-21DC2B2B037E}" destId="{733B6E01-64FA-4661-B6CC-24705DC5A668}" srcOrd="1" destOrd="0" presId="urn:microsoft.com/office/officeart/2005/8/layout/orgChart1"/>
    <dgm:cxn modelId="{0229DE74-2355-484A-90EE-4948563EC61F}" type="presParOf" srcId="{733B6E01-64FA-4661-B6CC-24705DC5A668}" destId="{39F62395-B5DA-4B80-989D-00F6B58952E5}" srcOrd="0" destOrd="0" presId="urn:microsoft.com/office/officeart/2005/8/layout/orgChart1"/>
    <dgm:cxn modelId="{AC6DDEC9-CC8E-4BAA-9550-B1671398B497}" type="presParOf" srcId="{39F62395-B5DA-4B80-989D-00F6B58952E5}" destId="{4C255BB0-1E6B-41BD-A9B3-29EA7F5693FC}" srcOrd="0" destOrd="0" presId="urn:microsoft.com/office/officeart/2005/8/layout/orgChart1"/>
    <dgm:cxn modelId="{30B82543-D0B9-4F9B-A285-63E7B82A776C}" type="presParOf" srcId="{39F62395-B5DA-4B80-989D-00F6B58952E5}" destId="{BA70270E-585D-4A22-B309-A104DFB9AC6E}" srcOrd="1" destOrd="0" presId="urn:microsoft.com/office/officeart/2005/8/layout/orgChart1"/>
    <dgm:cxn modelId="{E8017781-1874-4B67-ABDC-F35920793A87}" type="presParOf" srcId="{733B6E01-64FA-4661-B6CC-24705DC5A668}" destId="{18BCA5D3-DEFD-454D-9E82-F7030D92C3BC}" srcOrd="1" destOrd="0" presId="urn:microsoft.com/office/officeart/2005/8/layout/orgChart1"/>
    <dgm:cxn modelId="{C2D4DB42-A1B2-41AC-BD93-CF85E8E0E8A5}" type="presParOf" srcId="{18BCA5D3-DEFD-454D-9E82-F7030D92C3BC}" destId="{00854E58-BD01-4E9A-BFE3-E2B249DCDE15}" srcOrd="0" destOrd="0" presId="urn:microsoft.com/office/officeart/2005/8/layout/orgChart1"/>
    <dgm:cxn modelId="{044B52A0-B9D3-401B-960A-84118E627BA4}" type="presParOf" srcId="{18BCA5D3-DEFD-454D-9E82-F7030D92C3BC}" destId="{25BA82E1-1F11-4CF6-9A90-DED10EB306EB}" srcOrd="1" destOrd="0" presId="urn:microsoft.com/office/officeart/2005/8/layout/orgChart1"/>
    <dgm:cxn modelId="{6E6B095B-A120-4B7E-9D8B-C85C9158C2D4}" type="presParOf" srcId="{25BA82E1-1F11-4CF6-9A90-DED10EB306EB}" destId="{74285F4B-170D-4234-B302-97D2D85ED42B}" srcOrd="0" destOrd="0" presId="urn:microsoft.com/office/officeart/2005/8/layout/orgChart1"/>
    <dgm:cxn modelId="{DD7F45B8-1B96-4855-AEF7-5B0DD52EAE23}" type="presParOf" srcId="{74285F4B-170D-4234-B302-97D2D85ED42B}" destId="{CC3C5B9F-7C7E-48D7-BEFA-F5C8A50EDB1F}" srcOrd="0" destOrd="0" presId="urn:microsoft.com/office/officeart/2005/8/layout/orgChart1"/>
    <dgm:cxn modelId="{8C5D70E2-D39D-43F6-9CEE-F71CFE872221}" type="presParOf" srcId="{74285F4B-170D-4234-B302-97D2D85ED42B}" destId="{281631E6-A6A3-48C9-A5CC-00F3633E648A}" srcOrd="1" destOrd="0" presId="urn:microsoft.com/office/officeart/2005/8/layout/orgChart1"/>
    <dgm:cxn modelId="{75152687-3879-4B9A-9AF6-B383180728C9}" type="presParOf" srcId="{25BA82E1-1F11-4CF6-9A90-DED10EB306EB}" destId="{B1F61199-2921-48EB-8C47-A0C3870E0EFF}" srcOrd="1" destOrd="0" presId="urn:microsoft.com/office/officeart/2005/8/layout/orgChart1"/>
    <dgm:cxn modelId="{80C611D7-37A0-4EE8-A7C9-0064D590F887}" type="presParOf" srcId="{25BA82E1-1F11-4CF6-9A90-DED10EB306EB}" destId="{49D63E4A-7EB2-4303-A910-260994226B24}" srcOrd="2" destOrd="0" presId="urn:microsoft.com/office/officeart/2005/8/layout/orgChart1"/>
    <dgm:cxn modelId="{CA449D3A-8000-441E-8EBF-7E6E81EFE1E0}" type="presParOf" srcId="{733B6E01-64FA-4661-B6CC-24705DC5A668}" destId="{1ACB6A03-D727-4A7C-AFBE-AA136F42B5FF}" srcOrd="2" destOrd="0" presId="urn:microsoft.com/office/officeart/2005/8/layout/orgChart1"/>
    <dgm:cxn modelId="{2104DC5F-ED71-4903-9644-BDC025BCC049}" type="presParOf" srcId="{C3A3393F-F860-4BD0-878D-21DC2B2B037E}" destId="{79A44E13-0693-4EF4-ADC9-07A7A193F52E}" srcOrd="2" destOrd="0" presId="urn:microsoft.com/office/officeart/2005/8/layout/orgChart1"/>
    <dgm:cxn modelId="{B37C7E97-23AE-42E9-A894-EDD83ADA1FFB}" type="presParOf" srcId="{C3A3393F-F860-4BD0-878D-21DC2B2B037E}" destId="{F19A08F4-B90B-4173-BA70-DFE8A572420E}" srcOrd="3" destOrd="0" presId="urn:microsoft.com/office/officeart/2005/8/layout/orgChart1"/>
    <dgm:cxn modelId="{DD58F6AF-97A6-44CE-8237-5AE46EB35642}" type="presParOf" srcId="{F19A08F4-B90B-4173-BA70-DFE8A572420E}" destId="{08E805BA-5AFC-4EA9-BBEB-1FA11E4A5419}" srcOrd="0" destOrd="0" presId="urn:microsoft.com/office/officeart/2005/8/layout/orgChart1"/>
    <dgm:cxn modelId="{B7553517-EC50-435E-9F79-B15F69BD78B7}" type="presParOf" srcId="{08E805BA-5AFC-4EA9-BBEB-1FA11E4A5419}" destId="{24349B9E-7679-48F3-8C1B-516E244933D3}" srcOrd="0" destOrd="0" presId="urn:microsoft.com/office/officeart/2005/8/layout/orgChart1"/>
    <dgm:cxn modelId="{B0CB24F5-A7A4-4794-9CD0-D6C05769C1F4}" type="presParOf" srcId="{08E805BA-5AFC-4EA9-BBEB-1FA11E4A5419}" destId="{00998848-0883-4A30-8D28-291E7D75C6FB}" srcOrd="1" destOrd="0" presId="urn:microsoft.com/office/officeart/2005/8/layout/orgChart1"/>
    <dgm:cxn modelId="{0F066603-60A4-4ED4-8B14-2DB80BBFB2C1}" type="presParOf" srcId="{F19A08F4-B90B-4173-BA70-DFE8A572420E}" destId="{45A93E4F-2C9E-47CD-9578-C6A168439A3A}" srcOrd="1" destOrd="0" presId="urn:microsoft.com/office/officeart/2005/8/layout/orgChart1"/>
    <dgm:cxn modelId="{7A26805D-3962-4B5E-8FE9-9049E1E87140}" type="presParOf" srcId="{45A93E4F-2C9E-47CD-9578-C6A168439A3A}" destId="{B74BCAB8-0EA7-42E6-9BEE-11398D7C6C3B}" srcOrd="0" destOrd="0" presId="urn:microsoft.com/office/officeart/2005/8/layout/orgChart1"/>
    <dgm:cxn modelId="{4CD25B3D-CD40-41F2-AC60-A0A10B7431B0}" type="presParOf" srcId="{45A93E4F-2C9E-47CD-9578-C6A168439A3A}" destId="{1DF21838-ABDA-41D8-AB77-2E4520A0D3ED}" srcOrd="1" destOrd="0" presId="urn:microsoft.com/office/officeart/2005/8/layout/orgChart1"/>
    <dgm:cxn modelId="{806E2CAD-397C-4008-8474-302A54771391}" type="presParOf" srcId="{1DF21838-ABDA-41D8-AB77-2E4520A0D3ED}" destId="{D0F9AC67-6F8F-41E4-BB7B-B76DA67C4080}" srcOrd="0" destOrd="0" presId="urn:microsoft.com/office/officeart/2005/8/layout/orgChart1"/>
    <dgm:cxn modelId="{DEDB1516-20AC-4AF1-BF94-9B425E34D68C}" type="presParOf" srcId="{D0F9AC67-6F8F-41E4-BB7B-B76DA67C4080}" destId="{64E85D38-C8F4-45A8-A4FB-7B00B79166F0}" srcOrd="0" destOrd="0" presId="urn:microsoft.com/office/officeart/2005/8/layout/orgChart1"/>
    <dgm:cxn modelId="{BDEC5C30-49AC-4CB0-8F0E-3E986EB1F586}" type="presParOf" srcId="{D0F9AC67-6F8F-41E4-BB7B-B76DA67C4080}" destId="{0CF0A423-816F-4B5D-83EE-9FAACC09906A}" srcOrd="1" destOrd="0" presId="urn:microsoft.com/office/officeart/2005/8/layout/orgChart1"/>
    <dgm:cxn modelId="{75CB75B9-3EF2-48A1-86D0-372C17A40954}" type="presParOf" srcId="{1DF21838-ABDA-41D8-AB77-2E4520A0D3ED}" destId="{5BC40D90-9A2A-46B6-A3E4-A063ED42B522}" srcOrd="1" destOrd="0" presId="urn:microsoft.com/office/officeart/2005/8/layout/orgChart1"/>
    <dgm:cxn modelId="{40D647B1-B52B-4512-9F91-8F2D05358811}" type="presParOf" srcId="{1DF21838-ABDA-41D8-AB77-2E4520A0D3ED}" destId="{EB8BEB60-FF6F-44C1-9155-C9434133A065}" srcOrd="2" destOrd="0" presId="urn:microsoft.com/office/officeart/2005/8/layout/orgChart1"/>
    <dgm:cxn modelId="{8605BA0F-A16F-481C-B54C-08F846808755}" type="presParOf" srcId="{F19A08F4-B90B-4173-BA70-DFE8A572420E}" destId="{7CB973D3-9989-46AC-A626-95B627260AFD}" srcOrd="2" destOrd="0" presId="urn:microsoft.com/office/officeart/2005/8/layout/orgChart1"/>
    <dgm:cxn modelId="{C037E691-BAA3-4E80-83D0-9AE2D30BE9E9}" type="presParOf" srcId="{50A395C4-0E4D-4059-9682-15130E95B087}" destId="{D3B75623-7730-4849-B266-8F96DE74846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2240EE-AA92-4ED4-8AD9-9B9FB566383A}" type="doc">
      <dgm:prSet loTypeId="urn:microsoft.com/office/officeart/2005/8/layout/hierarchy3" loCatId="list" qsTypeId="urn:microsoft.com/office/officeart/2005/8/quickstyle/3d2" qsCatId="3D" csTypeId="urn:microsoft.com/office/officeart/2005/8/colors/accent1_5" csCatId="accent1" phldr="1"/>
      <dgm:spPr/>
      <dgm:t>
        <a:bodyPr/>
        <a:lstStyle/>
        <a:p>
          <a:endParaRPr lang="en-US"/>
        </a:p>
      </dgm:t>
    </dgm:pt>
    <dgm:pt modelId="{D8C0EB12-2BEE-4E57-ADB5-74CCFFDB9151}">
      <dgm:prSet phldrT="[Text]" custT="1">
        <dgm:style>
          <a:lnRef idx="3">
            <a:schemeClr val="lt1"/>
          </a:lnRef>
          <a:fillRef idx="1">
            <a:schemeClr val="accent1"/>
          </a:fillRef>
          <a:effectRef idx="1">
            <a:schemeClr val="accent1"/>
          </a:effectRef>
          <a:fontRef idx="minor">
            <a:schemeClr val="lt1"/>
          </a:fontRef>
        </dgm:style>
      </dgm:prSet>
      <dgm:spPr>
        <a:ln/>
      </dgm:spPr>
      <dgm:t>
        <a:bodyPr/>
        <a:lstStyle/>
        <a:p>
          <a:r>
            <a:rPr lang="en-US" sz="2800" b="1" dirty="0"/>
            <a:t>Competent</a:t>
          </a:r>
        </a:p>
      </dgm:t>
    </dgm:pt>
    <dgm:pt modelId="{CE7FC174-8AD8-4DC5-824B-A09EC541DC6F}" type="parTrans" cxnId="{24A5024C-AA03-45CB-A035-B4625133BEDC}">
      <dgm:prSet/>
      <dgm:spPr/>
      <dgm:t>
        <a:bodyPr/>
        <a:lstStyle/>
        <a:p>
          <a:endParaRPr lang="en-US"/>
        </a:p>
      </dgm:t>
    </dgm:pt>
    <dgm:pt modelId="{3BD1FFD2-FE6B-464D-8C88-892038AC9C4E}" type="sibTrans" cxnId="{24A5024C-AA03-45CB-A035-B4625133BEDC}">
      <dgm:prSet/>
      <dgm:spPr/>
      <dgm:t>
        <a:bodyPr/>
        <a:lstStyle/>
        <a:p>
          <a:endParaRPr lang="en-US"/>
        </a:p>
      </dgm:t>
    </dgm:pt>
    <dgm:pt modelId="{54F9B4B8-539B-463A-B7B6-30D321D00FB5}">
      <dgm:prSet phldrT="[Text]" custT="1">
        <dgm:style>
          <a:lnRef idx="3">
            <a:schemeClr val="lt1"/>
          </a:lnRef>
          <a:fillRef idx="1">
            <a:schemeClr val="accent4"/>
          </a:fillRef>
          <a:effectRef idx="1">
            <a:schemeClr val="accent4"/>
          </a:effectRef>
          <a:fontRef idx="minor">
            <a:schemeClr val="lt1"/>
          </a:fontRef>
        </dgm:style>
      </dgm:prSet>
      <dgm:spPr>
        <a:ln/>
      </dgm:spPr>
      <dgm:t>
        <a:bodyPr/>
        <a:lstStyle/>
        <a:p>
          <a:pPr algn="ctr"/>
          <a:r>
            <a:rPr kumimoji="0" lang="en-ZA" sz="2400" dirty="0">
              <a:solidFill>
                <a:schemeClr val="bg1"/>
              </a:solidFill>
              <a:effectLst/>
              <a:latin typeface="Calibri" panose="020F0502020204030204" pitchFamily="34" charset="0"/>
              <a:ea typeface="+mn-ea"/>
              <a:cs typeface="+mn-cs"/>
            </a:rPr>
            <a:t>Ability to perform  task, action or function successfully</a:t>
          </a:r>
          <a:endParaRPr lang="en-US" sz="2400" dirty="0">
            <a:solidFill>
              <a:schemeClr val="bg1"/>
            </a:solidFill>
          </a:endParaRPr>
        </a:p>
      </dgm:t>
    </dgm:pt>
    <dgm:pt modelId="{1B1E88D3-988D-4436-A148-0D01B717E27E}" type="parTrans" cxnId="{08BDF0B1-5DA2-4284-9347-B027E0D2D5D5}">
      <dgm:prSet/>
      <dgm:spPr/>
      <dgm:t>
        <a:bodyPr/>
        <a:lstStyle/>
        <a:p>
          <a:endParaRPr lang="en-US"/>
        </a:p>
      </dgm:t>
    </dgm:pt>
    <dgm:pt modelId="{4BBD1D94-9D32-4484-95ED-BFAC0FB51E68}" type="sibTrans" cxnId="{08BDF0B1-5DA2-4284-9347-B027E0D2D5D5}">
      <dgm:prSet/>
      <dgm:spPr/>
      <dgm:t>
        <a:bodyPr/>
        <a:lstStyle/>
        <a:p>
          <a:endParaRPr lang="en-US"/>
        </a:p>
      </dgm:t>
    </dgm:pt>
    <dgm:pt modelId="{7AB0807A-8F9A-4609-8C2C-D7EC4B92C7E6}">
      <dgm:prSet phldrT="[Text]" custT="1">
        <dgm:style>
          <a:lnRef idx="3">
            <a:schemeClr val="lt1"/>
          </a:lnRef>
          <a:fillRef idx="1">
            <a:schemeClr val="accent6"/>
          </a:fillRef>
          <a:effectRef idx="1">
            <a:schemeClr val="accent6"/>
          </a:effectRef>
          <a:fontRef idx="minor">
            <a:schemeClr val="lt1"/>
          </a:fontRef>
        </dgm:style>
      </dgm:prSet>
      <dgm:spPr>
        <a:ln/>
      </dgm:spPr>
      <dgm:t>
        <a:bodyPr/>
        <a:lstStyle/>
        <a:p>
          <a:pPr algn="ctr"/>
          <a:r>
            <a:rPr kumimoji="0" lang="en-ZA" sz="2400" dirty="0">
              <a:effectLst/>
              <a:latin typeface="Calibri" panose="020F0502020204030204" pitchFamily="34" charset="0"/>
              <a:ea typeface="+mn-ea"/>
              <a:cs typeface="+mn-cs"/>
            </a:rPr>
            <a:t>Certificate  issued and credits awarded</a:t>
          </a:r>
          <a:endParaRPr kumimoji="0" lang="en-US" sz="2400" dirty="0">
            <a:effectLst/>
            <a:latin typeface="Calibri" panose="020F0502020204030204" pitchFamily="34" charset="0"/>
            <a:ea typeface="+mn-ea"/>
            <a:cs typeface="+mn-cs"/>
          </a:endParaRPr>
        </a:p>
      </dgm:t>
    </dgm:pt>
    <dgm:pt modelId="{7BC72181-087A-4586-AFB7-142E1F2088CD}" type="parTrans" cxnId="{CC0E2E16-B527-4C3C-A6A1-2C2DA4B9A498}">
      <dgm:prSet/>
      <dgm:spPr/>
      <dgm:t>
        <a:bodyPr/>
        <a:lstStyle/>
        <a:p>
          <a:endParaRPr lang="en-US"/>
        </a:p>
      </dgm:t>
    </dgm:pt>
    <dgm:pt modelId="{B231B704-0FC5-4CF7-9DBA-AB779BC5D658}" type="sibTrans" cxnId="{CC0E2E16-B527-4C3C-A6A1-2C2DA4B9A498}">
      <dgm:prSet/>
      <dgm:spPr/>
      <dgm:t>
        <a:bodyPr/>
        <a:lstStyle/>
        <a:p>
          <a:endParaRPr lang="en-US"/>
        </a:p>
      </dgm:t>
    </dgm:pt>
    <dgm:pt modelId="{EFAE4652-5489-4792-B8F1-0CE32FD278F2}">
      <dgm:prSet phldrT="[Text]" custT="1">
        <dgm:style>
          <a:lnRef idx="3">
            <a:schemeClr val="lt1"/>
          </a:lnRef>
          <a:fillRef idx="1">
            <a:schemeClr val="accent1"/>
          </a:fillRef>
          <a:effectRef idx="1">
            <a:schemeClr val="accent1"/>
          </a:effectRef>
          <a:fontRef idx="minor">
            <a:schemeClr val="lt1"/>
          </a:fontRef>
        </dgm:style>
      </dgm:prSet>
      <dgm:spPr>
        <a:ln/>
      </dgm:spPr>
      <dgm:t>
        <a:bodyPr/>
        <a:lstStyle/>
        <a:p>
          <a:r>
            <a:rPr lang="en-US" sz="2800" b="1" dirty="0"/>
            <a:t>Not Yet Competent</a:t>
          </a:r>
        </a:p>
      </dgm:t>
    </dgm:pt>
    <dgm:pt modelId="{8B1EE7B5-BBF0-49EB-A327-A85A1D74F427}" type="parTrans" cxnId="{2A4B9556-DFC7-499A-82F2-DDAC704609B1}">
      <dgm:prSet/>
      <dgm:spPr/>
      <dgm:t>
        <a:bodyPr/>
        <a:lstStyle/>
        <a:p>
          <a:endParaRPr lang="en-US"/>
        </a:p>
      </dgm:t>
    </dgm:pt>
    <dgm:pt modelId="{93A535EA-357A-45B2-8AC0-0198981B9028}" type="sibTrans" cxnId="{2A4B9556-DFC7-499A-82F2-DDAC704609B1}">
      <dgm:prSet/>
      <dgm:spPr/>
      <dgm:t>
        <a:bodyPr/>
        <a:lstStyle/>
        <a:p>
          <a:endParaRPr lang="en-US"/>
        </a:p>
      </dgm:t>
    </dgm:pt>
    <dgm:pt modelId="{C03CB1F4-7F17-4518-AF8A-CC898C565749}">
      <dgm:prSet phldrT="[Text]" custT="1">
        <dgm:style>
          <a:lnRef idx="3">
            <a:schemeClr val="lt1"/>
          </a:lnRef>
          <a:fillRef idx="1">
            <a:schemeClr val="accent5"/>
          </a:fillRef>
          <a:effectRef idx="1">
            <a:schemeClr val="accent5"/>
          </a:effectRef>
          <a:fontRef idx="minor">
            <a:schemeClr val="lt1"/>
          </a:fontRef>
        </dgm:style>
      </dgm:prSet>
      <dgm:spPr>
        <a:ln/>
      </dgm:spPr>
      <dgm:t>
        <a:bodyPr/>
        <a:lstStyle/>
        <a:p>
          <a:r>
            <a:rPr kumimoji="0" lang="en-ZA" sz="2400" dirty="0">
              <a:solidFill>
                <a:schemeClr val="bg1"/>
              </a:solidFill>
              <a:effectLst/>
              <a:latin typeface="Calibri" panose="020F0502020204030204" pitchFamily="34" charset="0"/>
              <a:ea typeface="+mn-ea"/>
              <a:cs typeface="+mn-cs"/>
            </a:rPr>
            <a:t>Not successful yet </a:t>
          </a:r>
          <a:endParaRPr lang="en-US" sz="2400" dirty="0">
            <a:solidFill>
              <a:schemeClr val="bg1"/>
            </a:solidFill>
          </a:endParaRPr>
        </a:p>
      </dgm:t>
    </dgm:pt>
    <dgm:pt modelId="{80756A21-35ED-4CD4-8EAB-32A04926BD9D}" type="parTrans" cxnId="{8B1CD91B-A259-4523-80B9-4E8BD22D2CF5}">
      <dgm:prSet/>
      <dgm:spPr/>
      <dgm:t>
        <a:bodyPr/>
        <a:lstStyle/>
        <a:p>
          <a:endParaRPr lang="en-US"/>
        </a:p>
      </dgm:t>
    </dgm:pt>
    <dgm:pt modelId="{B3E6741A-7221-43E6-A44C-5937A7D515A1}" type="sibTrans" cxnId="{8B1CD91B-A259-4523-80B9-4E8BD22D2CF5}">
      <dgm:prSet/>
      <dgm:spPr/>
      <dgm:t>
        <a:bodyPr/>
        <a:lstStyle/>
        <a:p>
          <a:endParaRPr lang="en-US"/>
        </a:p>
      </dgm:t>
    </dgm:pt>
    <dgm:pt modelId="{7C351A2C-1931-40B8-9409-6896FB54BC6B}">
      <dgm:prSet custT="1">
        <dgm:style>
          <a:lnRef idx="3">
            <a:schemeClr val="lt1"/>
          </a:lnRef>
          <a:fillRef idx="1">
            <a:schemeClr val="accent6"/>
          </a:fillRef>
          <a:effectRef idx="1">
            <a:schemeClr val="accent6"/>
          </a:effectRef>
          <a:fontRef idx="minor">
            <a:schemeClr val="lt1"/>
          </a:fontRef>
        </dgm:style>
      </dgm:prSet>
      <dgm:spPr>
        <a:ln/>
      </dgm:spPr>
      <dgm:t>
        <a:bodyPr/>
        <a:lstStyle/>
        <a:p>
          <a:r>
            <a:rPr kumimoji="0" lang="en-ZA" sz="2400" dirty="0">
              <a:effectLst/>
              <a:latin typeface="Calibri" panose="020F0502020204030204" pitchFamily="34" charset="0"/>
              <a:ea typeface="+mn-ea"/>
              <a:cs typeface="+mn-cs"/>
            </a:rPr>
            <a:t>Opportunities to remediate  to address gaps</a:t>
          </a:r>
          <a:endParaRPr lang="en-US" sz="2400" dirty="0"/>
        </a:p>
      </dgm:t>
    </dgm:pt>
    <dgm:pt modelId="{0CD85615-DCA1-494E-9E6C-2A5F5BBC78C6}" type="parTrans" cxnId="{8DAFB877-2356-42DF-BD60-04BE67C191D1}">
      <dgm:prSet/>
      <dgm:spPr/>
      <dgm:t>
        <a:bodyPr/>
        <a:lstStyle/>
        <a:p>
          <a:endParaRPr lang="en-US"/>
        </a:p>
      </dgm:t>
    </dgm:pt>
    <dgm:pt modelId="{BDF1A5AE-3AE0-4A58-95A4-B568ABE37845}" type="sibTrans" cxnId="{8DAFB877-2356-42DF-BD60-04BE67C191D1}">
      <dgm:prSet/>
      <dgm:spPr/>
      <dgm:t>
        <a:bodyPr/>
        <a:lstStyle/>
        <a:p>
          <a:endParaRPr lang="en-US"/>
        </a:p>
      </dgm:t>
    </dgm:pt>
    <dgm:pt modelId="{924D2391-0E92-4FED-9C83-BF3AA5750AE1}" type="pres">
      <dgm:prSet presAssocID="{E82240EE-AA92-4ED4-8AD9-9B9FB566383A}" presName="diagram" presStyleCnt="0">
        <dgm:presLayoutVars>
          <dgm:chPref val="1"/>
          <dgm:dir/>
          <dgm:animOne val="branch"/>
          <dgm:animLvl val="lvl"/>
          <dgm:resizeHandles/>
        </dgm:presLayoutVars>
      </dgm:prSet>
      <dgm:spPr/>
    </dgm:pt>
    <dgm:pt modelId="{09BDC52F-05B3-4748-A327-B830559F3285}" type="pres">
      <dgm:prSet presAssocID="{D8C0EB12-2BEE-4E57-ADB5-74CCFFDB9151}" presName="root" presStyleCnt="0"/>
      <dgm:spPr/>
    </dgm:pt>
    <dgm:pt modelId="{0310231E-9E7A-4E70-8EC4-B0E9620A714C}" type="pres">
      <dgm:prSet presAssocID="{D8C0EB12-2BEE-4E57-ADB5-74CCFFDB9151}" presName="rootComposite" presStyleCnt="0"/>
      <dgm:spPr/>
    </dgm:pt>
    <dgm:pt modelId="{4C30E907-9459-4BCE-9CEE-D50CA8E25CB3}" type="pres">
      <dgm:prSet presAssocID="{D8C0EB12-2BEE-4E57-ADB5-74CCFFDB9151}" presName="rootText" presStyleLbl="node1" presStyleIdx="0" presStyleCnt="2" custLinFactNeighborX="-44132"/>
      <dgm:spPr/>
    </dgm:pt>
    <dgm:pt modelId="{681624F5-0C14-4AA2-8F41-9C06658E6BBF}" type="pres">
      <dgm:prSet presAssocID="{D8C0EB12-2BEE-4E57-ADB5-74CCFFDB9151}" presName="rootConnector" presStyleLbl="node1" presStyleIdx="0" presStyleCnt="2"/>
      <dgm:spPr/>
    </dgm:pt>
    <dgm:pt modelId="{0D4B9C10-CAF6-4559-AA56-CB76D840B27E}" type="pres">
      <dgm:prSet presAssocID="{D8C0EB12-2BEE-4E57-ADB5-74CCFFDB9151}" presName="childShape" presStyleCnt="0"/>
      <dgm:spPr/>
    </dgm:pt>
    <dgm:pt modelId="{411840A0-FE1C-4D59-9ED4-67B2E7F68839}" type="pres">
      <dgm:prSet presAssocID="{1B1E88D3-988D-4436-A148-0D01B717E27E}" presName="Name13" presStyleLbl="parChTrans1D2" presStyleIdx="0" presStyleCnt="4"/>
      <dgm:spPr/>
    </dgm:pt>
    <dgm:pt modelId="{226821CC-D27B-4EF3-A2C7-C4B85FB42DF7}" type="pres">
      <dgm:prSet presAssocID="{54F9B4B8-539B-463A-B7B6-30D321D00FB5}" presName="childText" presStyleLbl="bgAcc1" presStyleIdx="0" presStyleCnt="4" custScaleX="159725" custScaleY="110000" custLinFactNeighborX="-23306">
        <dgm:presLayoutVars>
          <dgm:bulletEnabled val="1"/>
        </dgm:presLayoutVars>
      </dgm:prSet>
      <dgm:spPr/>
    </dgm:pt>
    <dgm:pt modelId="{68B5D3B7-AC34-4DC8-BBA6-0AE75D13CF4B}" type="pres">
      <dgm:prSet presAssocID="{7BC72181-087A-4586-AFB7-142E1F2088CD}" presName="Name13" presStyleLbl="parChTrans1D2" presStyleIdx="1" presStyleCnt="4"/>
      <dgm:spPr/>
    </dgm:pt>
    <dgm:pt modelId="{BFD4CC16-C250-4D92-BA93-50331FC780EC}" type="pres">
      <dgm:prSet presAssocID="{7AB0807A-8F9A-4609-8C2C-D7EC4B92C7E6}" presName="childText" presStyleLbl="bgAcc1" presStyleIdx="1" presStyleCnt="4" custScaleX="160293" custScaleY="110000" custLinFactNeighborX="-23306">
        <dgm:presLayoutVars>
          <dgm:bulletEnabled val="1"/>
        </dgm:presLayoutVars>
      </dgm:prSet>
      <dgm:spPr/>
    </dgm:pt>
    <dgm:pt modelId="{4C57C817-16D4-48D1-A890-1D4C1D4980F0}" type="pres">
      <dgm:prSet presAssocID="{EFAE4652-5489-4792-B8F1-0CE32FD278F2}" presName="root" presStyleCnt="0"/>
      <dgm:spPr/>
    </dgm:pt>
    <dgm:pt modelId="{1F39DF84-750F-4FD7-98A9-4732194DEB8C}" type="pres">
      <dgm:prSet presAssocID="{EFAE4652-5489-4792-B8F1-0CE32FD278F2}" presName="rootComposite" presStyleCnt="0"/>
      <dgm:spPr/>
    </dgm:pt>
    <dgm:pt modelId="{0A1306EE-F29D-4CB0-ADDD-B4821031F774}" type="pres">
      <dgm:prSet presAssocID="{EFAE4652-5489-4792-B8F1-0CE32FD278F2}" presName="rootText" presStyleLbl="node1" presStyleIdx="1" presStyleCnt="2"/>
      <dgm:spPr/>
    </dgm:pt>
    <dgm:pt modelId="{092706B3-A5AF-477B-9BDB-68772B7A4499}" type="pres">
      <dgm:prSet presAssocID="{EFAE4652-5489-4792-B8F1-0CE32FD278F2}" presName="rootConnector" presStyleLbl="node1" presStyleIdx="1" presStyleCnt="2"/>
      <dgm:spPr/>
    </dgm:pt>
    <dgm:pt modelId="{CA4CE5BE-77AE-4CE6-8489-7448C55E75BB}" type="pres">
      <dgm:prSet presAssocID="{EFAE4652-5489-4792-B8F1-0CE32FD278F2}" presName="childShape" presStyleCnt="0"/>
      <dgm:spPr/>
    </dgm:pt>
    <dgm:pt modelId="{54192DF2-418F-433E-B8ED-736FF77E592E}" type="pres">
      <dgm:prSet presAssocID="{80756A21-35ED-4CD4-8EAB-32A04926BD9D}" presName="Name13" presStyleLbl="parChTrans1D2" presStyleIdx="2" presStyleCnt="4"/>
      <dgm:spPr/>
    </dgm:pt>
    <dgm:pt modelId="{8A02A319-79FC-40F8-A440-382EDF75D5E4}" type="pres">
      <dgm:prSet presAssocID="{C03CB1F4-7F17-4518-AF8A-CC898C565749}" presName="childText" presStyleLbl="bgAcc1" presStyleIdx="2" presStyleCnt="4" custScaleX="156762" custScaleY="110000" custLinFactNeighborX="164" custLinFactNeighborY="2424">
        <dgm:presLayoutVars>
          <dgm:bulletEnabled val="1"/>
        </dgm:presLayoutVars>
      </dgm:prSet>
      <dgm:spPr/>
    </dgm:pt>
    <dgm:pt modelId="{1D988BA5-7718-4C89-8B8F-3CE438A09815}" type="pres">
      <dgm:prSet presAssocID="{0CD85615-DCA1-494E-9E6C-2A5F5BBC78C6}" presName="Name13" presStyleLbl="parChTrans1D2" presStyleIdx="3" presStyleCnt="4"/>
      <dgm:spPr/>
    </dgm:pt>
    <dgm:pt modelId="{C42CA27C-3D85-42D8-BF99-19180EBC3F92}" type="pres">
      <dgm:prSet presAssocID="{7C351A2C-1931-40B8-9409-6896FB54BC6B}" presName="childText" presStyleLbl="bgAcc1" presStyleIdx="3" presStyleCnt="4" custScaleX="160565" custScaleY="110000">
        <dgm:presLayoutVars>
          <dgm:bulletEnabled val="1"/>
        </dgm:presLayoutVars>
      </dgm:prSet>
      <dgm:spPr/>
    </dgm:pt>
  </dgm:ptLst>
  <dgm:cxnLst>
    <dgm:cxn modelId="{CC0E2E16-B527-4C3C-A6A1-2C2DA4B9A498}" srcId="{D8C0EB12-2BEE-4E57-ADB5-74CCFFDB9151}" destId="{7AB0807A-8F9A-4609-8C2C-D7EC4B92C7E6}" srcOrd="1" destOrd="0" parTransId="{7BC72181-087A-4586-AFB7-142E1F2088CD}" sibTransId="{B231B704-0FC5-4CF7-9DBA-AB779BC5D658}"/>
    <dgm:cxn modelId="{8B1CD91B-A259-4523-80B9-4E8BD22D2CF5}" srcId="{EFAE4652-5489-4792-B8F1-0CE32FD278F2}" destId="{C03CB1F4-7F17-4518-AF8A-CC898C565749}" srcOrd="0" destOrd="0" parTransId="{80756A21-35ED-4CD4-8EAB-32A04926BD9D}" sibTransId="{B3E6741A-7221-43E6-A44C-5937A7D515A1}"/>
    <dgm:cxn modelId="{AA16B72F-F188-4EFA-98BC-88E9BCB5C771}" type="presOf" srcId="{D8C0EB12-2BEE-4E57-ADB5-74CCFFDB9151}" destId="{681624F5-0C14-4AA2-8F41-9C06658E6BBF}" srcOrd="1" destOrd="0" presId="urn:microsoft.com/office/officeart/2005/8/layout/hierarchy3"/>
    <dgm:cxn modelId="{30EBF43B-2CF9-4497-A609-EBC0E087F7E0}" type="presOf" srcId="{7C351A2C-1931-40B8-9409-6896FB54BC6B}" destId="{C42CA27C-3D85-42D8-BF99-19180EBC3F92}" srcOrd="0" destOrd="0" presId="urn:microsoft.com/office/officeart/2005/8/layout/hierarchy3"/>
    <dgm:cxn modelId="{8568E849-8F45-4EF1-B01A-BFA718D026E8}" type="presOf" srcId="{0CD85615-DCA1-494E-9E6C-2A5F5BBC78C6}" destId="{1D988BA5-7718-4C89-8B8F-3CE438A09815}" srcOrd="0" destOrd="0" presId="urn:microsoft.com/office/officeart/2005/8/layout/hierarchy3"/>
    <dgm:cxn modelId="{24A5024C-AA03-45CB-A035-B4625133BEDC}" srcId="{E82240EE-AA92-4ED4-8AD9-9B9FB566383A}" destId="{D8C0EB12-2BEE-4E57-ADB5-74CCFFDB9151}" srcOrd="0" destOrd="0" parTransId="{CE7FC174-8AD8-4DC5-824B-A09EC541DC6F}" sibTransId="{3BD1FFD2-FE6B-464D-8C88-892038AC9C4E}"/>
    <dgm:cxn modelId="{26CBD26D-32C3-44CF-832F-5BE754681AC8}" type="presOf" srcId="{E82240EE-AA92-4ED4-8AD9-9B9FB566383A}" destId="{924D2391-0E92-4FED-9C83-BF3AA5750AE1}" srcOrd="0" destOrd="0" presId="urn:microsoft.com/office/officeart/2005/8/layout/hierarchy3"/>
    <dgm:cxn modelId="{9A56A44F-E81F-4FBD-BC30-79F9A141F8B5}" type="presOf" srcId="{80756A21-35ED-4CD4-8EAB-32A04926BD9D}" destId="{54192DF2-418F-433E-B8ED-736FF77E592E}" srcOrd="0" destOrd="0" presId="urn:microsoft.com/office/officeart/2005/8/layout/hierarchy3"/>
    <dgm:cxn modelId="{912FE070-53E4-4D0F-B001-37DE419D4D54}" type="presOf" srcId="{C03CB1F4-7F17-4518-AF8A-CC898C565749}" destId="{8A02A319-79FC-40F8-A440-382EDF75D5E4}" srcOrd="0" destOrd="0" presId="urn:microsoft.com/office/officeart/2005/8/layout/hierarchy3"/>
    <dgm:cxn modelId="{2A4B9556-DFC7-499A-82F2-DDAC704609B1}" srcId="{E82240EE-AA92-4ED4-8AD9-9B9FB566383A}" destId="{EFAE4652-5489-4792-B8F1-0CE32FD278F2}" srcOrd="1" destOrd="0" parTransId="{8B1EE7B5-BBF0-49EB-A327-A85A1D74F427}" sibTransId="{93A535EA-357A-45B2-8AC0-0198981B9028}"/>
    <dgm:cxn modelId="{8DAFB877-2356-42DF-BD60-04BE67C191D1}" srcId="{EFAE4652-5489-4792-B8F1-0CE32FD278F2}" destId="{7C351A2C-1931-40B8-9409-6896FB54BC6B}" srcOrd="1" destOrd="0" parTransId="{0CD85615-DCA1-494E-9E6C-2A5F5BBC78C6}" sibTransId="{BDF1A5AE-3AE0-4A58-95A4-B568ABE37845}"/>
    <dgm:cxn modelId="{57B47298-5ACD-4D05-9502-441F4A5E2B36}" type="presOf" srcId="{7BC72181-087A-4586-AFB7-142E1F2088CD}" destId="{68B5D3B7-AC34-4DC8-BBA6-0AE75D13CF4B}" srcOrd="0" destOrd="0" presId="urn:microsoft.com/office/officeart/2005/8/layout/hierarchy3"/>
    <dgm:cxn modelId="{80B0E69B-5FAF-4A04-B83F-A5B0B8C85DE6}" type="presOf" srcId="{7AB0807A-8F9A-4609-8C2C-D7EC4B92C7E6}" destId="{BFD4CC16-C250-4D92-BA93-50331FC780EC}" srcOrd="0" destOrd="0" presId="urn:microsoft.com/office/officeart/2005/8/layout/hierarchy3"/>
    <dgm:cxn modelId="{D2EBE1AE-440E-4AE0-8B92-85616A2CC76A}" type="presOf" srcId="{54F9B4B8-539B-463A-B7B6-30D321D00FB5}" destId="{226821CC-D27B-4EF3-A2C7-C4B85FB42DF7}" srcOrd="0" destOrd="0" presId="urn:microsoft.com/office/officeart/2005/8/layout/hierarchy3"/>
    <dgm:cxn modelId="{08BDF0B1-5DA2-4284-9347-B027E0D2D5D5}" srcId="{D8C0EB12-2BEE-4E57-ADB5-74CCFFDB9151}" destId="{54F9B4B8-539B-463A-B7B6-30D321D00FB5}" srcOrd="0" destOrd="0" parTransId="{1B1E88D3-988D-4436-A148-0D01B717E27E}" sibTransId="{4BBD1D94-9D32-4484-95ED-BFAC0FB51E68}"/>
    <dgm:cxn modelId="{E3692BD8-8404-4AF3-A9FF-0C2A93B8AB40}" type="presOf" srcId="{1B1E88D3-988D-4436-A148-0D01B717E27E}" destId="{411840A0-FE1C-4D59-9ED4-67B2E7F68839}" srcOrd="0" destOrd="0" presId="urn:microsoft.com/office/officeart/2005/8/layout/hierarchy3"/>
    <dgm:cxn modelId="{434805DC-8F6E-4540-BE37-1144CAA59946}" type="presOf" srcId="{D8C0EB12-2BEE-4E57-ADB5-74CCFFDB9151}" destId="{4C30E907-9459-4BCE-9CEE-D50CA8E25CB3}" srcOrd="0" destOrd="0" presId="urn:microsoft.com/office/officeart/2005/8/layout/hierarchy3"/>
    <dgm:cxn modelId="{3B6C19F4-FB99-408B-9F44-2BF84E9E2DC9}" type="presOf" srcId="{EFAE4652-5489-4792-B8F1-0CE32FD278F2}" destId="{0A1306EE-F29D-4CB0-ADDD-B4821031F774}" srcOrd="0" destOrd="0" presId="urn:microsoft.com/office/officeart/2005/8/layout/hierarchy3"/>
    <dgm:cxn modelId="{072EDAF4-8E35-46F9-A68A-7E36E7EC0D4B}" type="presOf" srcId="{EFAE4652-5489-4792-B8F1-0CE32FD278F2}" destId="{092706B3-A5AF-477B-9BDB-68772B7A4499}" srcOrd="1" destOrd="0" presId="urn:microsoft.com/office/officeart/2005/8/layout/hierarchy3"/>
    <dgm:cxn modelId="{96B98F8A-A33C-49FE-A21B-37F9F1D51F68}" type="presParOf" srcId="{924D2391-0E92-4FED-9C83-BF3AA5750AE1}" destId="{09BDC52F-05B3-4748-A327-B830559F3285}" srcOrd="0" destOrd="0" presId="urn:microsoft.com/office/officeart/2005/8/layout/hierarchy3"/>
    <dgm:cxn modelId="{20C7CCDC-C017-47D0-B69C-85BE1BEA5D05}" type="presParOf" srcId="{09BDC52F-05B3-4748-A327-B830559F3285}" destId="{0310231E-9E7A-4E70-8EC4-B0E9620A714C}" srcOrd="0" destOrd="0" presId="urn:microsoft.com/office/officeart/2005/8/layout/hierarchy3"/>
    <dgm:cxn modelId="{A36C6983-FEE0-4AD2-855F-2D32897BEE0A}" type="presParOf" srcId="{0310231E-9E7A-4E70-8EC4-B0E9620A714C}" destId="{4C30E907-9459-4BCE-9CEE-D50CA8E25CB3}" srcOrd="0" destOrd="0" presId="urn:microsoft.com/office/officeart/2005/8/layout/hierarchy3"/>
    <dgm:cxn modelId="{FA298FED-82F6-4D7D-87ED-359DF0A77C8B}" type="presParOf" srcId="{0310231E-9E7A-4E70-8EC4-B0E9620A714C}" destId="{681624F5-0C14-4AA2-8F41-9C06658E6BBF}" srcOrd="1" destOrd="0" presId="urn:microsoft.com/office/officeart/2005/8/layout/hierarchy3"/>
    <dgm:cxn modelId="{666A969C-B265-4E88-B163-BD68D6048804}" type="presParOf" srcId="{09BDC52F-05B3-4748-A327-B830559F3285}" destId="{0D4B9C10-CAF6-4559-AA56-CB76D840B27E}" srcOrd="1" destOrd="0" presId="urn:microsoft.com/office/officeart/2005/8/layout/hierarchy3"/>
    <dgm:cxn modelId="{FA1A233F-AE02-44E8-81B5-086B56032421}" type="presParOf" srcId="{0D4B9C10-CAF6-4559-AA56-CB76D840B27E}" destId="{411840A0-FE1C-4D59-9ED4-67B2E7F68839}" srcOrd="0" destOrd="0" presId="urn:microsoft.com/office/officeart/2005/8/layout/hierarchy3"/>
    <dgm:cxn modelId="{63D30E3C-3907-456F-B319-46C64DE18B6A}" type="presParOf" srcId="{0D4B9C10-CAF6-4559-AA56-CB76D840B27E}" destId="{226821CC-D27B-4EF3-A2C7-C4B85FB42DF7}" srcOrd="1" destOrd="0" presId="urn:microsoft.com/office/officeart/2005/8/layout/hierarchy3"/>
    <dgm:cxn modelId="{C7CF0F37-054E-4BA7-BF97-F1C3367BDDEB}" type="presParOf" srcId="{0D4B9C10-CAF6-4559-AA56-CB76D840B27E}" destId="{68B5D3B7-AC34-4DC8-BBA6-0AE75D13CF4B}" srcOrd="2" destOrd="0" presId="urn:microsoft.com/office/officeart/2005/8/layout/hierarchy3"/>
    <dgm:cxn modelId="{4203AF98-76D2-4437-9C4A-8237A37B4D99}" type="presParOf" srcId="{0D4B9C10-CAF6-4559-AA56-CB76D840B27E}" destId="{BFD4CC16-C250-4D92-BA93-50331FC780EC}" srcOrd="3" destOrd="0" presId="urn:microsoft.com/office/officeart/2005/8/layout/hierarchy3"/>
    <dgm:cxn modelId="{22D23972-20EB-4B1C-A182-60E2375BE4F2}" type="presParOf" srcId="{924D2391-0E92-4FED-9C83-BF3AA5750AE1}" destId="{4C57C817-16D4-48D1-A890-1D4C1D4980F0}" srcOrd="1" destOrd="0" presId="urn:microsoft.com/office/officeart/2005/8/layout/hierarchy3"/>
    <dgm:cxn modelId="{D02E98EA-A21A-440E-969F-45FA3E6A650A}" type="presParOf" srcId="{4C57C817-16D4-48D1-A890-1D4C1D4980F0}" destId="{1F39DF84-750F-4FD7-98A9-4732194DEB8C}" srcOrd="0" destOrd="0" presId="urn:microsoft.com/office/officeart/2005/8/layout/hierarchy3"/>
    <dgm:cxn modelId="{CB9D7103-064C-495D-9893-0175634445E5}" type="presParOf" srcId="{1F39DF84-750F-4FD7-98A9-4732194DEB8C}" destId="{0A1306EE-F29D-4CB0-ADDD-B4821031F774}" srcOrd="0" destOrd="0" presId="urn:microsoft.com/office/officeart/2005/8/layout/hierarchy3"/>
    <dgm:cxn modelId="{14B4478E-3291-4386-97BB-931AE6E627F8}" type="presParOf" srcId="{1F39DF84-750F-4FD7-98A9-4732194DEB8C}" destId="{092706B3-A5AF-477B-9BDB-68772B7A4499}" srcOrd="1" destOrd="0" presId="urn:microsoft.com/office/officeart/2005/8/layout/hierarchy3"/>
    <dgm:cxn modelId="{C4CC795D-D24D-4EAB-98FC-22E921493744}" type="presParOf" srcId="{4C57C817-16D4-48D1-A890-1D4C1D4980F0}" destId="{CA4CE5BE-77AE-4CE6-8489-7448C55E75BB}" srcOrd="1" destOrd="0" presId="urn:microsoft.com/office/officeart/2005/8/layout/hierarchy3"/>
    <dgm:cxn modelId="{CC2232C4-CE66-48AF-B0D2-6957E7E0FED5}" type="presParOf" srcId="{CA4CE5BE-77AE-4CE6-8489-7448C55E75BB}" destId="{54192DF2-418F-433E-B8ED-736FF77E592E}" srcOrd="0" destOrd="0" presId="urn:microsoft.com/office/officeart/2005/8/layout/hierarchy3"/>
    <dgm:cxn modelId="{112C453D-9C3A-4D5E-A472-FD389CC5DE03}" type="presParOf" srcId="{CA4CE5BE-77AE-4CE6-8489-7448C55E75BB}" destId="{8A02A319-79FC-40F8-A440-382EDF75D5E4}" srcOrd="1" destOrd="0" presId="urn:microsoft.com/office/officeart/2005/8/layout/hierarchy3"/>
    <dgm:cxn modelId="{54E692A7-BC99-46D5-B939-7EDEBAF92024}" type="presParOf" srcId="{CA4CE5BE-77AE-4CE6-8489-7448C55E75BB}" destId="{1D988BA5-7718-4C89-8B8F-3CE438A09815}" srcOrd="2" destOrd="0" presId="urn:microsoft.com/office/officeart/2005/8/layout/hierarchy3"/>
    <dgm:cxn modelId="{EE27ED22-25AE-46B5-8E9E-069D81696B4D}" type="presParOf" srcId="{CA4CE5BE-77AE-4CE6-8489-7448C55E75BB}" destId="{C42CA27C-3D85-42D8-BF99-19180EBC3F92}"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2240EE-AA92-4ED4-8AD9-9B9FB566383A}" type="doc">
      <dgm:prSet loTypeId="urn:microsoft.com/office/officeart/2005/8/layout/hierarchy3" loCatId="list" qsTypeId="urn:microsoft.com/office/officeart/2005/8/quickstyle/3d2" qsCatId="3D" csTypeId="urn:microsoft.com/office/officeart/2005/8/colors/accent1_5" csCatId="accent1" phldr="1"/>
      <dgm:spPr/>
      <dgm:t>
        <a:bodyPr/>
        <a:lstStyle/>
        <a:p>
          <a:endParaRPr lang="en-US"/>
        </a:p>
      </dgm:t>
    </dgm:pt>
    <dgm:pt modelId="{924D2391-0E92-4FED-9C83-BF3AA5750AE1}" type="pres">
      <dgm:prSet presAssocID="{E82240EE-AA92-4ED4-8AD9-9B9FB566383A}" presName="diagram" presStyleCnt="0">
        <dgm:presLayoutVars>
          <dgm:chPref val="1"/>
          <dgm:dir/>
          <dgm:animOne val="branch"/>
          <dgm:animLvl val="lvl"/>
          <dgm:resizeHandles/>
        </dgm:presLayoutVars>
      </dgm:prSet>
      <dgm:spPr/>
    </dgm:pt>
  </dgm:ptLst>
  <dgm:cxnLst>
    <dgm:cxn modelId="{26CBD26D-32C3-44CF-832F-5BE754681AC8}" type="presOf" srcId="{E82240EE-AA92-4ED4-8AD9-9B9FB566383A}" destId="{924D2391-0E92-4FED-9C83-BF3AA5750AE1}" srcOrd="0"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F789A8-3B9A-4AF2-BBC8-58F28DCC6140}" type="doc">
      <dgm:prSet loTypeId="urn:microsoft.com/office/officeart/2005/8/layout/radial4" loCatId="relationship" qsTypeId="urn:microsoft.com/office/officeart/2005/8/quickstyle/simple2" qsCatId="simple" csTypeId="urn:microsoft.com/office/officeart/2005/8/colors/accent5_2" csCatId="accent5" phldr="1"/>
      <dgm:spPr/>
      <dgm:t>
        <a:bodyPr/>
        <a:lstStyle/>
        <a:p>
          <a:endParaRPr lang="en-US"/>
        </a:p>
      </dgm:t>
    </dgm:pt>
    <dgm:pt modelId="{131BFB43-E395-4A7D-9A81-AB246E977C42}">
      <dgm:prSet phldrT="[Text]"/>
      <dgm:spPr/>
      <dgm:t>
        <a:bodyPr/>
        <a:lstStyle/>
        <a:p>
          <a:r>
            <a:rPr lang="en-US" dirty="0"/>
            <a:t>VARCS</a:t>
          </a:r>
        </a:p>
        <a:p>
          <a:r>
            <a:rPr lang="en-US" dirty="0"/>
            <a:t>Principles</a:t>
          </a:r>
        </a:p>
      </dgm:t>
    </dgm:pt>
    <dgm:pt modelId="{EEABFB2F-D41B-4D59-B968-4ACB3D45D4A6}" type="parTrans" cxnId="{E3AE0661-B97B-4E5F-8867-040030A59C5C}">
      <dgm:prSet/>
      <dgm:spPr/>
      <dgm:t>
        <a:bodyPr/>
        <a:lstStyle/>
        <a:p>
          <a:endParaRPr lang="en-US"/>
        </a:p>
      </dgm:t>
    </dgm:pt>
    <dgm:pt modelId="{B6852F0A-2A89-4ADB-887A-35CEB0464F90}" type="sibTrans" cxnId="{E3AE0661-B97B-4E5F-8867-040030A59C5C}">
      <dgm:prSet/>
      <dgm:spPr/>
      <dgm:t>
        <a:bodyPr/>
        <a:lstStyle/>
        <a:p>
          <a:endParaRPr lang="en-US"/>
        </a:p>
      </dgm:t>
    </dgm:pt>
    <dgm:pt modelId="{A68E8BF2-F2E2-4E56-AA22-3BEE2694EECC}">
      <dgm:prSet phldrT="[Text]" custT="1"/>
      <dgm:spPr>
        <a:solidFill>
          <a:schemeClr val="accent6"/>
        </a:solidFill>
      </dgm:spPr>
      <dgm:t>
        <a:bodyPr/>
        <a:lstStyle/>
        <a:p>
          <a:r>
            <a:rPr lang="en-US" sz="2400" b="1" dirty="0">
              <a:solidFill>
                <a:schemeClr val="accent1"/>
              </a:solidFill>
            </a:rPr>
            <a:t>Valid</a:t>
          </a:r>
        </a:p>
      </dgm:t>
    </dgm:pt>
    <dgm:pt modelId="{4BEAEE1C-71D7-4585-9BCF-31D89E7AB801}" type="parTrans" cxnId="{9344EFF4-8F6F-4D5B-9F07-809288296215}">
      <dgm:prSet/>
      <dgm:spPr/>
      <dgm:t>
        <a:bodyPr/>
        <a:lstStyle/>
        <a:p>
          <a:endParaRPr lang="en-US"/>
        </a:p>
      </dgm:t>
    </dgm:pt>
    <dgm:pt modelId="{EE7CA2AD-85ED-4C52-9A7E-705D42848F3C}" type="sibTrans" cxnId="{9344EFF4-8F6F-4D5B-9F07-809288296215}">
      <dgm:prSet/>
      <dgm:spPr/>
      <dgm:t>
        <a:bodyPr/>
        <a:lstStyle/>
        <a:p>
          <a:endParaRPr lang="en-US"/>
        </a:p>
      </dgm:t>
    </dgm:pt>
    <dgm:pt modelId="{EE4C1C26-4327-4348-91CF-490F1A9E7EEA}">
      <dgm:prSet phldrT="[Text]" custT="1"/>
      <dgm:spPr>
        <a:solidFill>
          <a:schemeClr val="accent6"/>
        </a:solidFill>
      </dgm:spPr>
      <dgm:t>
        <a:bodyPr/>
        <a:lstStyle/>
        <a:p>
          <a:r>
            <a:rPr lang="en-US" sz="2400" b="1" dirty="0">
              <a:solidFill>
                <a:schemeClr val="accent1"/>
              </a:solidFill>
            </a:rPr>
            <a:t>Authentic</a:t>
          </a:r>
        </a:p>
      </dgm:t>
    </dgm:pt>
    <dgm:pt modelId="{D40B0C9D-2855-4FF5-9990-FFD53103C784}" type="parTrans" cxnId="{4907494B-6D72-4E37-8CC7-04B9101A1EAF}">
      <dgm:prSet/>
      <dgm:spPr/>
      <dgm:t>
        <a:bodyPr/>
        <a:lstStyle/>
        <a:p>
          <a:endParaRPr lang="en-US"/>
        </a:p>
      </dgm:t>
    </dgm:pt>
    <dgm:pt modelId="{1DDE1FA8-A465-41F1-9C1B-8B9660B26954}" type="sibTrans" cxnId="{4907494B-6D72-4E37-8CC7-04B9101A1EAF}">
      <dgm:prSet/>
      <dgm:spPr/>
      <dgm:t>
        <a:bodyPr/>
        <a:lstStyle/>
        <a:p>
          <a:endParaRPr lang="en-US"/>
        </a:p>
      </dgm:t>
    </dgm:pt>
    <dgm:pt modelId="{78D73B5C-7611-4981-BBDA-44076DA35E5D}">
      <dgm:prSet phldrT="[Text]" custT="1"/>
      <dgm:spPr>
        <a:solidFill>
          <a:schemeClr val="accent6"/>
        </a:solidFill>
      </dgm:spPr>
      <dgm:t>
        <a:bodyPr/>
        <a:lstStyle/>
        <a:p>
          <a:r>
            <a:rPr lang="en-US" sz="2400" b="1" dirty="0">
              <a:solidFill>
                <a:schemeClr val="accent1"/>
              </a:solidFill>
            </a:rPr>
            <a:t>Reliable</a:t>
          </a:r>
        </a:p>
      </dgm:t>
    </dgm:pt>
    <dgm:pt modelId="{7B1F7B80-AA17-4954-85DA-78914F470B97}" type="parTrans" cxnId="{2D7B4C7C-4481-4336-BC02-A4BB2D071C66}">
      <dgm:prSet/>
      <dgm:spPr/>
      <dgm:t>
        <a:bodyPr/>
        <a:lstStyle/>
        <a:p>
          <a:endParaRPr lang="en-US"/>
        </a:p>
      </dgm:t>
    </dgm:pt>
    <dgm:pt modelId="{17D6B41E-226D-4584-BD56-93DF7C805D6A}" type="sibTrans" cxnId="{2D7B4C7C-4481-4336-BC02-A4BB2D071C66}">
      <dgm:prSet/>
      <dgm:spPr/>
      <dgm:t>
        <a:bodyPr/>
        <a:lstStyle/>
        <a:p>
          <a:endParaRPr lang="en-US"/>
        </a:p>
      </dgm:t>
    </dgm:pt>
    <dgm:pt modelId="{2AD3E247-7159-42FE-99ED-FF12106B55E8}">
      <dgm:prSet custT="1"/>
      <dgm:spPr>
        <a:solidFill>
          <a:schemeClr val="accent6"/>
        </a:solidFill>
      </dgm:spPr>
      <dgm:t>
        <a:bodyPr/>
        <a:lstStyle/>
        <a:p>
          <a:r>
            <a:rPr lang="en-US" sz="2400" b="1" dirty="0">
              <a:solidFill>
                <a:schemeClr val="accent1"/>
              </a:solidFill>
            </a:rPr>
            <a:t>Current</a:t>
          </a:r>
        </a:p>
      </dgm:t>
    </dgm:pt>
    <dgm:pt modelId="{527B9EF7-E3EF-48F0-A58C-089992582950}" type="parTrans" cxnId="{28D2C7C2-E9B2-4D46-8558-0E1772E6850C}">
      <dgm:prSet/>
      <dgm:spPr/>
      <dgm:t>
        <a:bodyPr/>
        <a:lstStyle/>
        <a:p>
          <a:endParaRPr lang="en-US"/>
        </a:p>
      </dgm:t>
    </dgm:pt>
    <dgm:pt modelId="{701BBC47-BEFA-40B4-BCFF-339B2F73C22A}" type="sibTrans" cxnId="{28D2C7C2-E9B2-4D46-8558-0E1772E6850C}">
      <dgm:prSet/>
      <dgm:spPr/>
      <dgm:t>
        <a:bodyPr/>
        <a:lstStyle/>
        <a:p>
          <a:endParaRPr lang="en-US"/>
        </a:p>
      </dgm:t>
    </dgm:pt>
    <dgm:pt modelId="{CA4AA770-4098-48A4-BEC5-8F31B0B21B76}">
      <dgm:prSet custT="1"/>
      <dgm:spPr>
        <a:solidFill>
          <a:schemeClr val="accent6"/>
        </a:solidFill>
      </dgm:spPr>
      <dgm:t>
        <a:bodyPr/>
        <a:lstStyle/>
        <a:p>
          <a:r>
            <a:rPr lang="en-US" sz="2400" b="1" dirty="0">
              <a:solidFill>
                <a:schemeClr val="accent1"/>
              </a:solidFill>
            </a:rPr>
            <a:t>Sufficient</a:t>
          </a:r>
        </a:p>
      </dgm:t>
    </dgm:pt>
    <dgm:pt modelId="{580ED750-73E5-4BBF-89FE-27860C8565B7}" type="parTrans" cxnId="{6C6CB281-F2DC-4280-BA7E-FBC1C55C00F5}">
      <dgm:prSet/>
      <dgm:spPr/>
      <dgm:t>
        <a:bodyPr/>
        <a:lstStyle/>
        <a:p>
          <a:endParaRPr lang="en-US"/>
        </a:p>
      </dgm:t>
    </dgm:pt>
    <dgm:pt modelId="{7474C7E0-5174-4690-9ED0-E2FF28532CE2}" type="sibTrans" cxnId="{6C6CB281-F2DC-4280-BA7E-FBC1C55C00F5}">
      <dgm:prSet/>
      <dgm:spPr/>
      <dgm:t>
        <a:bodyPr/>
        <a:lstStyle/>
        <a:p>
          <a:endParaRPr lang="en-US"/>
        </a:p>
      </dgm:t>
    </dgm:pt>
    <dgm:pt modelId="{B455EE88-B418-4E53-9F7F-87AFCE5134D4}" type="pres">
      <dgm:prSet presAssocID="{00F789A8-3B9A-4AF2-BBC8-58F28DCC6140}" presName="cycle" presStyleCnt="0">
        <dgm:presLayoutVars>
          <dgm:chMax val="1"/>
          <dgm:dir/>
          <dgm:animLvl val="ctr"/>
          <dgm:resizeHandles val="exact"/>
        </dgm:presLayoutVars>
      </dgm:prSet>
      <dgm:spPr/>
    </dgm:pt>
    <dgm:pt modelId="{C1CB19CC-D974-4B03-9472-1E4599047C49}" type="pres">
      <dgm:prSet presAssocID="{131BFB43-E395-4A7D-9A81-AB246E977C42}" presName="centerShape" presStyleLbl="node0" presStyleIdx="0" presStyleCnt="1" custScaleX="133100" custScaleY="133100"/>
      <dgm:spPr/>
    </dgm:pt>
    <dgm:pt modelId="{430419BC-E13E-4596-B99A-C731BB4C15A7}" type="pres">
      <dgm:prSet presAssocID="{4BEAEE1C-71D7-4585-9BCF-31D89E7AB801}" presName="parTrans" presStyleLbl="bgSibTrans2D1" presStyleIdx="0" presStyleCnt="5"/>
      <dgm:spPr/>
    </dgm:pt>
    <dgm:pt modelId="{E1E57402-64A4-4258-84E5-248EBAFA8659}" type="pres">
      <dgm:prSet presAssocID="{A68E8BF2-F2E2-4E56-AA22-3BEE2694EECC}" presName="node" presStyleLbl="node1" presStyleIdx="0" presStyleCnt="5">
        <dgm:presLayoutVars>
          <dgm:bulletEnabled val="1"/>
        </dgm:presLayoutVars>
      </dgm:prSet>
      <dgm:spPr/>
    </dgm:pt>
    <dgm:pt modelId="{7BA2B360-E282-4154-9638-5140C01E8BA2}" type="pres">
      <dgm:prSet presAssocID="{D40B0C9D-2855-4FF5-9990-FFD53103C784}" presName="parTrans" presStyleLbl="bgSibTrans2D1" presStyleIdx="1" presStyleCnt="5"/>
      <dgm:spPr/>
    </dgm:pt>
    <dgm:pt modelId="{63049209-6FB5-4E55-A8C3-E27750FDE20B}" type="pres">
      <dgm:prSet presAssocID="{EE4C1C26-4327-4348-91CF-490F1A9E7EEA}" presName="node" presStyleLbl="node1" presStyleIdx="1" presStyleCnt="5">
        <dgm:presLayoutVars>
          <dgm:bulletEnabled val="1"/>
        </dgm:presLayoutVars>
      </dgm:prSet>
      <dgm:spPr/>
    </dgm:pt>
    <dgm:pt modelId="{B8A5AAE8-64CC-4321-80EF-AEE0786E7749}" type="pres">
      <dgm:prSet presAssocID="{7B1F7B80-AA17-4954-85DA-78914F470B97}" presName="parTrans" presStyleLbl="bgSibTrans2D1" presStyleIdx="2" presStyleCnt="5"/>
      <dgm:spPr/>
    </dgm:pt>
    <dgm:pt modelId="{71AFE5B5-C1F2-4C4C-B2F1-0444C65DC64B}" type="pres">
      <dgm:prSet presAssocID="{78D73B5C-7611-4981-BBDA-44076DA35E5D}" presName="node" presStyleLbl="node1" presStyleIdx="2" presStyleCnt="5">
        <dgm:presLayoutVars>
          <dgm:bulletEnabled val="1"/>
        </dgm:presLayoutVars>
      </dgm:prSet>
      <dgm:spPr/>
    </dgm:pt>
    <dgm:pt modelId="{8FB0B2CC-FFFB-445A-9478-BA916BEC6968}" type="pres">
      <dgm:prSet presAssocID="{527B9EF7-E3EF-48F0-A58C-089992582950}" presName="parTrans" presStyleLbl="bgSibTrans2D1" presStyleIdx="3" presStyleCnt="5"/>
      <dgm:spPr/>
    </dgm:pt>
    <dgm:pt modelId="{D4EF4A1A-7B48-465F-938D-CD8DC442CF8F}" type="pres">
      <dgm:prSet presAssocID="{2AD3E247-7159-42FE-99ED-FF12106B55E8}" presName="node" presStyleLbl="node1" presStyleIdx="3" presStyleCnt="5">
        <dgm:presLayoutVars>
          <dgm:bulletEnabled val="1"/>
        </dgm:presLayoutVars>
      </dgm:prSet>
      <dgm:spPr/>
    </dgm:pt>
    <dgm:pt modelId="{BEDDD612-89CD-45E9-845A-631BB1C2C544}" type="pres">
      <dgm:prSet presAssocID="{580ED750-73E5-4BBF-89FE-27860C8565B7}" presName="parTrans" presStyleLbl="bgSibTrans2D1" presStyleIdx="4" presStyleCnt="5"/>
      <dgm:spPr/>
    </dgm:pt>
    <dgm:pt modelId="{19B5807E-B312-4B53-A0F2-82DD4D151C30}" type="pres">
      <dgm:prSet presAssocID="{CA4AA770-4098-48A4-BEC5-8F31B0B21B76}" presName="node" presStyleLbl="node1" presStyleIdx="4" presStyleCnt="5">
        <dgm:presLayoutVars>
          <dgm:bulletEnabled val="1"/>
        </dgm:presLayoutVars>
      </dgm:prSet>
      <dgm:spPr/>
    </dgm:pt>
  </dgm:ptLst>
  <dgm:cxnLst>
    <dgm:cxn modelId="{569DC225-1201-415A-831C-E2C3CD3D044E}" type="presOf" srcId="{131BFB43-E395-4A7D-9A81-AB246E977C42}" destId="{C1CB19CC-D974-4B03-9472-1E4599047C49}" srcOrd="0" destOrd="0" presId="urn:microsoft.com/office/officeart/2005/8/layout/radial4"/>
    <dgm:cxn modelId="{A807595B-A0F5-4C4A-A1F5-A1C10841521D}" type="presOf" srcId="{7B1F7B80-AA17-4954-85DA-78914F470B97}" destId="{B8A5AAE8-64CC-4321-80EF-AEE0786E7749}" srcOrd="0" destOrd="0" presId="urn:microsoft.com/office/officeart/2005/8/layout/radial4"/>
    <dgm:cxn modelId="{E3AE0661-B97B-4E5F-8867-040030A59C5C}" srcId="{00F789A8-3B9A-4AF2-BBC8-58F28DCC6140}" destId="{131BFB43-E395-4A7D-9A81-AB246E977C42}" srcOrd="0" destOrd="0" parTransId="{EEABFB2F-D41B-4D59-B968-4ACB3D45D4A6}" sibTransId="{B6852F0A-2A89-4ADB-887A-35CEB0464F90}"/>
    <dgm:cxn modelId="{41ABCE44-925B-4738-8823-0EB85E20FA45}" type="presOf" srcId="{527B9EF7-E3EF-48F0-A58C-089992582950}" destId="{8FB0B2CC-FFFB-445A-9478-BA916BEC6968}" srcOrd="0" destOrd="0" presId="urn:microsoft.com/office/officeart/2005/8/layout/radial4"/>
    <dgm:cxn modelId="{D39B7267-16A3-4575-B73B-90CB57BA478A}" type="presOf" srcId="{2AD3E247-7159-42FE-99ED-FF12106B55E8}" destId="{D4EF4A1A-7B48-465F-938D-CD8DC442CF8F}" srcOrd="0" destOrd="0" presId="urn:microsoft.com/office/officeart/2005/8/layout/radial4"/>
    <dgm:cxn modelId="{4907494B-6D72-4E37-8CC7-04B9101A1EAF}" srcId="{131BFB43-E395-4A7D-9A81-AB246E977C42}" destId="{EE4C1C26-4327-4348-91CF-490F1A9E7EEA}" srcOrd="1" destOrd="0" parTransId="{D40B0C9D-2855-4FF5-9990-FFD53103C784}" sibTransId="{1DDE1FA8-A465-41F1-9C1B-8B9660B26954}"/>
    <dgm:cxn modelId="{57B87870-DBC7-42C6-AF33-A3D381CB0E13}" type="presOf" srcId="{CA4AA770-4098-48A4-BEC5-8F31B0B21B76}" destId="{19B5807E-B312-4B53-A0F2-82DD4D151C30}" srcOrd="0" destOrd="0" presId="urn:microsoft.com/office/officeart/2005/8/layout/radial4"/>
    <dgm:cxn modelId="{A3441653-F72A-45C6-BB53-88DE4E1C8070}" type="presOf" srcId="{00F789A8-3B9A-4AF2-BBC8-58F28DCC6140}" destId="{B455EE88-B418-4E53-9F7F-87AFCE5134D4}" srcOrd="0" destOrd="0" presId="urn:microsoft.com/office/officeart/2005/8/layout/radial4"/>
    <dgm:cxn modelId="{2D7B4C7C-4481-4336-BC02-A4BB2D071C66}" srcId="{131BFB43-E395-4A7D-9A81-AB246E977C42}" destId="{78D73B5C-7611-4981-BBDA-44076DA35E5D}" srcOrd="2" destOrd="0" parTransId="{7B1F7B80-AA17-4954-85DA-78914F470B97}" sibTransId="{17D6B41E-226D-4584-BD56-93DF7C805D6A}"/>
    <dgm:cxn modelId="{6C6CB281-F2DC-4280-BA7E-FBC1C55C00F5}" srcId="{131BFB43-E395-4A7D-9A81-AB246E977C42}" destId="{CA4AA770-4098-48A4-BEC5-8F31B0B21B76}" srcOrd="4" destOrd="0" parTransId="{580ED750-73E5-4BBF-89FE-27860C8565B7}" sibTransId="{7474C7E0-5174-4690-9ED0-E2FF28532CE2}"/>
    <dgm:cxn modelId="{C35EA983-FFD6-469B-A1B7-0FD11EC8B3A9}" type="presOf" srcId="{A68E8BF2-F2E2-4E56-AA22-3BEE2694EECC}" destId="{E1E57402-64A4-4258-84E5-248EBAFA8659}" srcOrd="0" destOrd="0" presId="urn:microsoft.com/office/officeart/2005/8/layout/radial4"/>
    <dgm:cxn modelId="{0A9580B7-743C-4D94-88F6-A7ACAE5E1D16}" type="presOf" srcId="{D40B0C9D-2855-4FF5-9990-FFD53103C784}" destId="{7BA2B360-E282-4154-9638-5140C01E8BA2}" srcOrd="0" destOrd="0" presId="urn:microsoft.com/office/officeart/2005/8/layout/radial4"/>
    <dgm:cxn modelId="{28D2C7C2-E9B2-4D46-8558-0E1772E6850C}" srcId="{131BFB43-E395-4A7D-9A81-AB246E977C42}" destId="{2AD3E247-7159-42FE-99ED-FF12106B55E8}" srcOrd="3" destOrd="0" parTransId="{527B9EF7-E3EF-48F0-A58C-089992582950}" sibTransId="{701BBC47-BEFA-40B4-BCFF-339B2F73C22A}"/>
    <dgm:cxn modelId="{D9BA3BC7-77A6-4B2C-AFF9-2665A87F8FAF}" type="presOf" srcId="{EE4C1C26-4327-4348-91CF-490F1A9E7EEA}" destId="{63049209-6FB5-4E55-A8C3-E27750FDE20B}" srcOrd="0" destOrd="0" presId="urn:microsoft.com/office/officeart/2005/8/layout/radial4"/>
    <dgm:cxn modelId="{074645DB-57F9-44F0-A3A5-81F20EB6CCCC}" type="presOf" srcId="{78D73B5C-7611-4981-BBDA-44076DA35E5D}" destId="{71AFE5B5-C1F2-4C4C-B2F1-0444C65DC64B}" srcOrd="0" destOrd="0" presId="urn:microsoft.com/office/officeart/2005/8/layout/radial4"/>
    <dgm:cxn modelId="{9D2D40DE-CF5C-452A-AF38-2A913A3D5C0C}" type="presOf" srcId="{4BEAEE1C-71D7-4585-9BCF-31D89E7AB801}" destId="{430419BC-E13E-4596-B99A-C731BB4C15A7}" srcOrd="0" destOrd="0" presId="urn:microsoft.com/office/officeart/2005/8/layout/radial4"/>
    <dgm:cxn modelId="{A3E480F2-D2AB-40E6-AE4B-8A895DF7F763}" type="presOf" srcId="{580ED750-73E5-4BBF-89FE-27860C8565B7}" destId="{BEDDD612-89CD-45E9-845A-631BB1C2C544}" srcOrd="0" destOrd="0" presId="urn:microsoft.com/office/officeart/2005/8/layout/radial4"/>
    <dgm:cxn modelId="{9344EFF4-8F6F-4D5B-9F07-809288296215}" srcId="{131BFB43-E395-4A7D-9A81-AB246E977C42}" destId="{A68E8BF2-F2E2-4E56-AA22-3BEE2694EECC}" srcOrd="0" destOrd="0" parTransId="{4BEAEE1C-71D7-4585-9BCF-31D89E7AB801}" sibTransId="{EE7CA2AD-85ED-4C52-9A7E-705D42848F3C}"/>
    <dgm:cxn modelId="{0E5E4877-3717-46A7-A060-5E874C1566CF}" type="presParOf" srcId="{B455EE88-B418-4E53-9F7F-87AFCE5134D4}" destId="{C1CB19CC-D974-4B03-9472-1E4599047C49}" srcOrd="0" destOrd="0" presId="urn:microsoft.com/office/officeart/2005/8/layout/radial4"/>
    <dgm:cxn modelId="{DA6A29CD-6721-4227-BD8B-3069405D032E}" type="presParOf" srcId="{B455EE88-B418-4E53-9F7F-87AFCE5134D4}" destId="{430419BC-E13E-4596-B99A-C731BB4C15A7}" srcOrd="1" destOrd="0" presId="urn:microsoft.com/office/officeart/2005/8/layout/radial4"/>
    <dgm:cxn modelId="{930EF26B-AB4A-4B38-AE27-DEF135DAB285}" type="presParOf" srcId="{B455EE88-B418-4E53-9F7F-87AFCE5134D4}" destId="{E1E57402-64A4-4258-84E5-248EBAFA8659}" srcOrd="2" destOrd="0" presId="urn:microsoft.com/office/officeart/2005/8/layout/radial4"/>
    <dgm:cxn modelId="{89FDB6A4-6B6A-43D3-B61E-FF8707613401}" type="presParOf" srcId="{B455EE88-B418-4E53-9F7F-87AFCE5134D4}" destId="{7BA2B360-E282-4154-9638-5140C01E8BA2}" srcOrd="3" destOrd="0" presId="urn:microsoft.com/office/officeart/2005/8/layout/radial4"/>
    <dgm:cxn modelId="{65EDD81B-D9C1-41B2-B7D2-D073115F0412}" type="presParOf" srcId="{B455EE88-B418-4E53-9F7F-87AFCE5134D4}" destId="{63049209-6FB5-4E55-A8C3-E27750FDE20B}" srcOrd="4" destOrd="0" presId="urn:microsoft.com/office/officeart/2005/8/layout/radial4"/>
    <dgm:cxn modelId="{FCFDE897-FE00-48EA-864E-FB5920F33FAE}" type="presParOf" srcId="{B455EE88-B418-4E53-9F7F-87AFCE5134D4}" destId="{B8A5AAE8-64CC-4321-80EF-AEE0786E7749}" srcOrd="5" destOrd="0" presId="urn:microsoft.com/office/officeart/2005/8/layout/radial4"/>
    <dgm:cxn modelId="{FDE6AECD-6EC9-4073-8A18-885D3D087D75}" type="presParOf" srcId="{B455EE88-B418-4E53-9F7F-87AFCE5134D4}" destId="{71AFE5B5-C1F2-4C4C-B2F1-0444C65DC64B}" srcOrd="6" destOrd="0" presId="urn:microsoft.com/office/officeart/2005/8/layout/radial4"/>
    <dgm:cxn modelId="{A15EA8E2-F652-417D-938F-F839E6DAE99A}" type="presParOf" srcId="{B455EE88-B418-4E53-9F7F-87AFCE5134D4}" destId="{8FB0B2CC-FFFB-445A-9478-BA916BEC6968}" srcOrd="7" destOrd="0" presId="urn:microsoft.com/office/officeart/2005/8/layout/radial4"/>
    <dgm:cxn modelId="{1C3806D2-9083-48D9-A33E-52556F54CA88}" type="presParOf" srcId="{B455EE88-B418-4E53-9F7F-87AFCE5134D4}" destId="{D4EF4A1A-7B48-465F-938D-CD8DC442CF8F}" srcOrd="8" destOrd="0" presId="urn:microsoft.com/office/officeart/2005/8/layout/radial4"/>
    <dgm:cxn modelId="{1A0ED801-B072-43C6-A12B-E4B74B77D4AC}" type="presParOf" srcId="{B455EE88-B418-4E53-9F7F-87AFCE5134D4}" destId="{BEDDD612-89CD-45E9-845A-631BB1C2C544}" srcOrd="9" destOrd="0" presId="urn:microsoft.com/office/officeart/2005/8/layout/radial4"/>
    <dgm:cxn modelId="{078AE570-D2B9-406F-96EE-47A276B2734C}" type="presParOf" srcId="{B455EE88-B418-4E53-9F7F-87AFCE5134D4}" destId="{19B5807E-B312-4B53-A0F2-82DD4D151C30}" srcOrd="10" destOrd="0" presId="urn:microsoft.com/office/officeart/2005/8/layout/radial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DCAA6B-A358-448E-BC3E-6A625329735A}" type="doc">
      <dgm:prSet loTypeId="urn:microsoft.com/office/officeart/2005/8/layout/hProcess9" loCatId="process" qsTypeId="urn:microsoft.com/office/officeart/2005/8/quickstyle/3d2" qsCatId="3D" csTypeId="urn:microsoft.com/office/officeart/2005/8/colors/accent5_3" csCatId="accent5" phldr="1"/>
      <dgm:spPr/>
    </dgm:pt>
    <dgm:pt modelId="{DAA5E4C2-83D4-4A6D-8606-481EFECC2AD0}">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a:t>Assessment</a:t>
          </a:r>
        </a:p>
      </dgm:t>
    </dgm:pt>
    <dgm:pt modelId="{AB98D134-C7E7-4C65-8499-6450FCA0E86E}" type="parTrans" cxnId="{07A63195-F2EF-4690-9BCC-848DFCA48C79}">
      <dgm:prSet/>
      <dgm:spPr/>
      <dgm:t>
        <a:bodyPr/>
        <a:lstStyle/>
        <a:p>
          <a:endParaRPr lang="en-US"/>
        </a:p>
      </dgm:t>
    </dgm:pt>
    <dgm:pt modelId="{8D4D6FED-992C-4FEE-A9B1-102A503BCD7D}" type="sibTrans" cxnId="{07A63195-F2EF-4690-9BCC-848DFCA48C79}">
      <dgm:prSet/>
      <dgm:spPr/>
      <dgm:t>
        <a:bodyPr/>
        <a:lstStyle/>
        <a:p>
          <a:endParaRPr lang="en-US"/>
        </a:p>
      </dgm:t>
    </dgm:pt>
    <dgm:pt modelId="{FE180A4F-BA84-4DD5-A8C5-63064108C86D}">
      <dgm:prSet phldrT="[Text]">
        <dgm:style>
          <a:lnRef idx="3">
            <a:schemeClr val="lt1"/>
          </a:lnRef>
          <a:fillRef idx="1">
            <a:schemeClr val="accent5"/>
          </a:fillRef>
          <a:effectRef idx="1">
            <a:schemeClr val="accent5"/>
          </a:effectRef>
          <a:fontRef idx="minor">
            <a:schemeClr val="lt1"/>
          </a:fontRef>
        </dgm:style>
      </dgm:prSet>
      <dgm:spPr/>
      <dgm:t>
        <a:bodyPr/>
        <a:lstStyle/>
        <a:p>
          <a:r>
            <a:rPr lang="en-US" dirty="0"/>
            <a:t>Moderation</a:t>
          </a:r>
        </a:p>
      </dgm:t>
    </dgm:pt>
    <dgm:pt modelId="{D8FBCF9D-ADC0-46FA-B537-53F0A0064092}" type="parTrans" cxnId="{C31688B8-2213-4EBE-B2D7-CB84BAC3F166}">
      <dgm:prSet/>
      <dgm:spPr/>
      <dgm:t>
        <a:bodyPr/>
        <a:lstStyle/>
        <a:p>
          <a:endParaRPr lang="en-US"/>
        </a:p>
      </dgm:t>
    </dgm:pt>
    <dgm:pt modelId="{F8B29AB0-BF4D-48F9-A510-664C6C079FEF}" type="sibTrans" cxnId="{C31688B8-2213-4EBE-B2D7-CB84BAC3F166}">
      <dgm:prSet/>
      <dgm:spPr/>
      <dgm:t>
        <a:bodyPr/>
        <a:lstStyle/>
        <a:p>
          <a:endParaRPr lang="en-US"/>
        </a:p>
      </dgm:t>
    </dgm:pt>
    <dgm:pt modelId="{0825D63F-D9D6-438B-AA59-8282EBEB875E}">
      <dgm:prSet phldrT="[Text]">
        <dgm:style>
          <a:lnRef idx="3">
            <a:schemeClr val="lt1"/>
          </a:lnRef>
          <a:fillRef idx="1">
            <a:schemeClr val="accent6"/>
          </a:fillRef>
          <a:effectRef idx="1">
            <a:schemeClr val="accent6"/>
          </a:effectRef>
          <a:fontRef idx="minor">
            <a:schemeClr val="lt1"/>
          </a:fontRef>
        </dgm:style>
      </dgm:prSet>
      <dgm:spPr/>
      <dgm:t>
        <a:bodyPr/>
        <a:lstStyle/>
        <a:p>
          <a:r>
            <a:rPr lang="en-US" dirty="0"/>
            <a:t>Verification</a:t>
          </a:r>
        </a:p>
      </dgm:t>
    </dgm:pt>
    <dgm:pt modelId="{FFD16068-C5E6-479E-B52B-F0685D11E4C4}" type="parTrans" cxnId="{4968E117-D0DE-4FFF-8440-28136D7E65EB}">
      <dgm:prSet/>
      <dgm:spPr/>
      <dgm:t>
        <a:bodyPr/>
        <a:lstStyle/>
        <a:p>
          <a:endParaRPr lang="en-US"/>
        </a:p>
      </dgm:t>
    </dgm:pt>
    <dgm:pt modelId="{60A78926-F1FC-4E2B-B475-6878F3923C60}" type="sibTrans" cxnId="{4968E117-D0DE-4FFF-8440-28136D7E65EB}">
      <dgm:prSet/>
      <dgm:spPr/>
      <dgm:t>
        <a:bodyPr/>
        <a:lstStyle/>
        <a:p>
          <a:endParaRPr lang="en-US"/>
        </a:p>
      </dgm:t>
    </dgm:pt>
    <dgm:pt modelId="{77F74482-C8DA-4864-A560-38E558C43570}" type="pres">
      <dgm:prSet presAssocID="{38DCAA6B-A358-448E-BC3E-6A625329735A}" presName="CompostProcess" presStyleCnt="0">
        <dgm:presLayoutVars>
          <dgm:dir/>
          <dgm:resizeHandles val="exact"/>
        </dgm:presLayoutVars>
      </dgm:prSet>
      <dgm:spPr/>
    </dgm:pt>
    <dgm:pt modelId="{063C9525-0888-4409-A09F-7CFC66304FE6}" type="pres">
      <dgm:prSet presAssocID="{38DCAA6B-A358-448E-BC3E-6A625329735A}" presName="arrow" presStyleLbl="bgShp" presStyleIdx="0" presStyleCnt="1">
        <dgm:style>
          <a:lnRef idx="3">
            <a:schemeClr val="lt1"/>
          </a:lnRef>
          <a:fillRef idx="1">
            <a:schemeClr val="accent6"/>
          </a:fillRef>
          <a:effectRef idx="1">
            <a:schemeClr val="accent6"/>
          </a:effectRef>
          <a:fontRef idx="minor">
            <a:schemeClr val="lt1"/>
          </a:fontRef>
        </dgm:style>
      </dgm:prSet>
      <dgm:spPr>
        <a:solidFill>
          <a:schemeClr val="bg1">
            <a:lumMod val="85000"/>
          </a:schemeClr>
        </a:solidFill>
      </dgm:spPr>
    </dgm:pt>
    <dgm:pt modelId="{44F9D3B9-2833-4A76-9A80-CC6914938A48}" type="pres">
      <dgm:prSet presAssocID="{38DCAA6B-A358-448E-BC3E-6A625329735A}" presName="linearProcess" presStyleCnt="0"/>
      <dgm:spPr/>
    </dgm:pt>
    <dgm:pt modelId="{EE1E8816-6BB5-4803-984C-425751A425BD}" type="pres">
      <dgm:prSet presAssocID="{DAA5E4C2-83D4-4A6D-8606-481EFECC2AD0}" presName="textNode" presStyleLbl="node1" presStyleIdx="0" presStyleCnt="3">
        <dgm:presLayoutVars>
          <dgm:bulletEnabled val="1"/>
        </dgm:presLayoutVars>
      </dgm:prSet>
      <dgm:spPr/>
    </dgm:pt>
    <dgm:pt modelId="{4781D41D-FB9D-415D-9EE4-9B021D5374DC}" type="pres">
      <dgm:prSet presAssocID="{8D4D6FED-992C-4FEE-A9B1-102A503BCD7D}" presName="sibTrans" presStyleCnt="0"/>
      <dgm:spPr/>
    </dgm:pt>
    <dgm:pt modelId="{814C0117-EC7B-4EBC-A009-0C73F43105B8}" type="pres">
      <dgm:prSet presAssocID="{FE180A4F-BA84-4DD5-A8C5-63064108C86D}" presName="textNode" presStyleLbl="node1" presStyleIdx="1" presStyleCnt="3">
        <dgm:presLayoutVars>
          <dgm:bulletEnabled val="1"/>
        </dgm:presLayoutVars>
      </dgm:prSet>
      <dgm:spPr/>
    </dgm:pt>
    <dgm:pt modelId="{665C2AD4-8CF7-4332-AC50-E9F04E8E576B}" type="pres">
      <dgm:prSet presAssocID="{F8B29AB0-BF4D-48F9-A510-664C6C079FEF}" presName="sibTrans" presStyleCnt="0"/>
      <dgm:spPr/>
    </dgm:pt>
    <dgm:pt modelId="{29F903C9-F548-48EF-8ABD-A11130E99CEB}" type="pres">
      <dgm:prSet presAssocID="{0825D63F-D9D6-438B-AA59-8282EBEB875E}" presName="textNode" presStyleLbl="node1" presStyleIdx="2" presStyleCnt="3">
        <dgm:presLayoutVars>
          <dgm:bulletEnabled val="1"/>
        </dgm:presLayoutVars>
      </dgm:prSet>
      <dgm:spPr/>
    </dgm:pt>
  </dgm:ptLst>
  <dgm:cxnLst>
    <dgm:cxn modelId="{E827B502-CB71-41CD-9D98-67E4FCB1E42B}" type="presOf" srcId="{0825D63F-D9D6-438B-AA59-8282EBEB875E}" destId="{29F903C9-F548-48EF-8ABD-A11130E99CEB}" srcOrd="0" destOrd="0" presId="urn:microsoft.com/office/officeart/2005/8/layout/hProcess9"/>
    <dgm:cxn modelId="{CFCC0E15-3C07-4C43-A94D-614161B923E4}" type="presOf" srcId="{DAA5E4C2-83D4-4A6D-8606-481EFECC2AD0}" destId="{EE1E8816-6BB5-4803-984C-425751A425BD}" srcOrd="0" destOrd="0" presId="urn:microsoft.com/office/officeart/2005/8/layout/hProcess9"/>
    <dgm:cxn modelId="{4968E117-D0DE-4FFF-8440-28136D7E65EB}" srcId="{38DCAA6B-A358-448E-BC3E-6A625329735A}" destId="{0825D63F-D9D6-438B-AA59-8282EBEB875E}" srcOrd="2" destOrd="0" parTransId="{FFD16068-C5E6-479E-B52B-F0685D11E4C4}" sibTransId="{60A78926-F1FC-4E2B-B475-6878F3923C60}"/>
    <dgm:cxn modelId="{B96F677F-5164-4F21-BDC2-0C6B61951BAB}" type="presOf" srcId="{FE180A4F-BA84-4DD5-A8C5-63064108C86D}" destId="{814C0117-EC7B-4EBC-A009-0C73F43105B8}" srcOrd="0" destOrd="0" presId="urn:microsoft.com/office/officeart/2005/8/layout/hProcess9"/>
    <dgm:cxn modelId="{07A63195-F2EF-4690-9BCC-848DFCA48C79}" srcId="{38DCAA6B-A358-448E-BC3E-6A625329735A}" destId="{DAA5E4C2-83D4-4A6D-8606-481EFECC2AD0}" srcOrd="0" destOrd="0" parTransId="{AB98D134-C7E7-4C65-8499-6450FCA0E86E}" sibTransId="{8D4D6FED-992C-4FEE-A9B1-102A503BCD7D}"/>
    <dgm:cxn modelId="{C31688B8-2213-4EBE-B2D7-CB84BAC3F166}" srcId="{38DCAA6B-A358-448E-BC3E-6A625329735A}" destId="{FE180A4F-BA84-4DD5-A8C5-63064108C86D}" srcOrd="1" destOrd="0" parTransId="{D8FBCF9D-ADC0-46FA-B537-53F0A0064092}" sibTransId="{F8B29AB0-BF4D-48F9-A510-664C6C079FEF}"/>
    <dgm:cxn modelId="{A4E719DF-E068-4330-AA5D-7074EFE9484D}" type="presOf" srcId="{38DCAA6B-A358-448E-BC3E-6A625329735A}" destId="{77F74482-C8DA-4864-A560-38E558C43570}" srcOrd="0" destOrd="0" presId="urn:microsoft.com/office/officeart/2005/8/layout/hProcess9"/>
    <dgm:cxn modelId="{AFFD4B92-5A42-4856-A2BF-6411EF9ABCE4}" type="presParOf" srcId="{77F74482-C8DA-4864-A560-38E558C43570}" destId="{063C9525-0888-4409-A09F-7CFC66304FE6}" srcOrd="0" destOrd="0" presId="urn:microsoft.com/office/officeart/2005/8/layout/hProcess9"/>
    <dgm:cxn modelId="{624A036D-5DC6-4082-B2EF-6CEFBE35C4F4}" type="presParOf" srcId="{77F74482-C8DA-4864-A560-38E558C43570}" destId="{44F9D3B9-2833-4A76-9A80-CC6914938A48}" srcOrd="1" destOrd="0" presId="urn:microsoft.com/office/officeart/2005/8/layout/hProcess9"/>
    <dgm:cxn modelId="{80274EC2-6022-438F-9B00-70E25D107A7E}" type="presParOf" srcId="{44F9D3B9-2833-4A76-9A80-CC6914938A48}" destId="{EE1E8816-6BB5-4803-984C-425751A425BD}" srcOrd="0" destOrd="0" presId="urn:microsoft.com/office/officeart/2005/8/layout/hProcess9"/>
    <dgm:cxn modelId="{52C08533-034E-41EB-B2F4-E59085E36581}" type="presParOf" srcId="{44F9D3B9-2833-4A76-9A80-CC6914938A48}" destId="{4781D41D-FB9D-415D-9EE4-9B021D5374DC}" srcOrd="1" destOrd="0" presId="urn:microsoft.com/office/officeart/2005/8/layout/hProcess9"/>
    <dgm:cxn modelId="{941CA02E-D0C3-4931-A461-D0C08FD759BD}" type="presParOf" srcId="{44F9D3B9-2833-4A76-9A80-CC6914938A48}" destId="{814C0117-EC7B-4EBC-A009-0C73F43105B8}" srcOrd="2" destOrd="0" presId="urn:microsoft.com/office/officeart/2005/8/layout/hProcess9"/>
    <dgm:cxn modelId="{B9519C60-53FF-43FA-90D7-02699A3506CC}" type="presParOf" srcId="{44F9D3B9-2833-4A76-9A80-CC6914938A48}" destId="{665C2AD4-8CF7-4332-AC50-E9F04E8E576B}" srcOrd="3" destOrd="0" presId="urn:microsoft.com/office/officeart/2005/8/layout/hProcess9"/>
    <dgm:cxn modelId="{6221DF61-2136-467F-839B-1E02C09438A5}" type="presParOf" srcId="{44F9D3B9-2833-4A76-9A80-CC6914938A48}" destId="{29F903C9-F548-48EF-8ABD-A11130E99CEB}"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778FCF2-4F20-4D05-9E2D-8649C3265A89}" type="doc">
      <dgm:prSet loTypeId="urn:microsoft.com/office/officeart/2005/8/layout/orgChart1" loCatId="hierarchy" qsTypeId="urn:microsoft.com/office/officeart/2005/8/quickstyle/3d2" qsCatId="3D" csTypeId="urn:microsoft.com/office/officeart/2005/8/colors/accent2_5" csCatId="accent2" phldr="1"/>
      <dgm:spPr/>
      <dgm:t>
        <a:bodyPr/>
        <a:lstStyle/>
        <a:p>
          <a:endParaRPr lang="en-US"/>
        </a:p>
      </dgm:t>
    </dgm:pt>
    <dgm:pt modelId="{4315F62E-86AB-44B4-BE42-9FEE4B62E21B}">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dirty="0"/>
            <a:t>Assessment Methods</a:t>
          </a:r>
        </a:p>
      </dgm:t>
    </dgm:pt>
    <dgm:pt modelId="{1B6B88F1-1289-428D-A59C-C34932DEC3AD}" type="parTrans" cxnId="{8BAF8FAF-38E2-41C0-8B03-25FDC6D71DE5}">
      <dgm:prSet/>
      <dgm:spPr/>
      <dgm:t>
        <a:bodyPr/>
        <a:lstStyle/>
        <a:p>
          <a:endParaRPr lang="en-US"/>
        </a:p>
      </dgm:t>
    </dgm:pt>
    <dgm:pt modelId="{F23C261A-2F0C-4615-8A6F-91976C50681D}" type="sibTrans" cxnId="{8BAF8FAF-38E2-41C0-8B03-25FDC6D71DE5}">
      <dgm:prSet/>
      <dgm:spPr/>
      <dgm:t>
        <a:bodyPr/>
        <a:lstStyle/>
        <a:p>
          <a:endParaRPr lang="en-US"/>
        </a:p>
      </dgm:t>
    </dgm:pt>
    <dgm:pt modelId="{297772D6-99A3-4BE3-93C4-11D532D92C88}">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400" dirty="0"/>
            <a:t>Questioning</a:t>
          </a:r>
        </a:p>
      </dgm:t>
    </dgm:pt>
    <dgm:pt modelId="{04E00464-967E-49FA-8436-8993678753B6}" type="parTrans" cxnId="{C4D28A24-4827-4540-9DEF-E8144BC1F4A6}">
      <dgm:prSet/>
      <dgm:spPr/>
      <dgm:t>
        <a:bodyPr/>
        <a:lstStyle/>
        <a:p>
          <a:endParaRPr lang="en-US"/>
        </a:p>
      </dgm:t>
    </dgm:pt>
    <dgm:pt modelId="{A57B54C1-AEDE-461A-AADA-0F63FF8F2EE0}" type="sibTrans" cxnId="{C4D28A24-4827-4540-9DEF-E8144BC1F4A6}">
      <dgm:prSet/>
      <dgm:spPr/>
      <dgm:t>
        <a:bodyPr/>
        <a:lstStyle/>
        <a:p>
          <a:endParaRPr lang="en-US"/>
        </a:p>
      </dgm:t>
    </dgm:pt>
    <dgm:pt modelId="{1F909842-DB45-460F-87D0-E29CB3839B8C}">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400" dirty="0"/>
            <a:t>Product Evaluation</a:t>
          </a:r>
        </a:p>
      </dgm:t>
    </dgm:pt>
    <dgm:pt modelId="{320037E6-8D62-47F8-964B-3438CD071C79}" type="parTrans" cxnId="{ACC90C67-4E6F-4D7E-AE88-EA8E99296931}">
      <dgm:prSet/>
      <dgm:spPr/>
      <dgm:t>
        <a:bodyPr/>
        <a:lstStyle/>
        <a:p>
          <a:endParaRPr lang="en-US"/>
        </a:p>
      </dgm:t>
    </dgm:pt>
    <dgm:pt modelId="{E86894DF-7C1C-453C-A020-8BD566D2050F}" type="sibTrans" cxnId="{ACC90C67-4E6F-4D7E-AE88-EA8E99296931}">
      <dgm:prSet/>
      <dgm:spPr/>
      <dgm:t>
        <a:bodyPr/>
        <a:lstStyle/>
        <a:p>
          <a:endParaRPr lang="en-US"/>
        </a:p>
      </dgm:t>
    </dgm:pt>
    <dgm:pt modelId="{EE6CBC93-6715-43C1-80BC-45B80A3E58E7}">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400" dirty="0"/>
            <a:t>Observation</a:t>
          </a:r>
        </a:p>
      </dgm:t>
    </dgm:pt>
    <dgm:pt modelId="{5C469DF5-3E53-4AE1-8B9D-B27970097842}" type="parTrans" cxnId="{7FF0C6DE-C53E-401E-B038-1E414E895010}">
      <dgm:prSet/>
      <dgm:spPr/>
      <dgm:t>
        <a:bodyPr/>
        <a:lstStyle/>
        <a:p>
          <a:endParaRPr lang="en-US"/>
        </a:p>
      </dgm:t>
    </dgm:pt>
    <dgm:pt modelId="{895E9713-47F0-4757-98A4-1C8ABBDDF741}" type="sibTrans" cxnId="{7FF0C6DE-C53E-401E-B038-1E414E895010}">
      <dgm:prSet/>
      <dgm:spPr/>
      <dgm:t>
        <a:bodyPr/>
        <a:lstStyle/>
        <a:p>
          <a:endParaRPr lang="en-US"/>
        </a:p>
      </dgm:t>
    </dgm:pt>
    <dgm:pt modelId="{799DF5AB-B575-4C43-9EF7-7C26A87D861A}" type="pres">
      <dgm:prSet presAssocID="{2778FCF2-4F20-4D05-9E2D-8649C3265A89}" presName="hierChild1" presStyleCnt="0">
        <dgm:presLayoutVars>
          <dgm:orgChart val="1"/>
          <dgm:chPref val="1"/>
          <dgm:dir/>
          <dgm:animOne val="branch"/>
          <dgm:animLvl val="lvl"/>
          <dgm:resizeHandles/>
        </dgm:presLayoutVars>
      </dgm:prSet>
      <dgm:spPr/>
    </dgm:pt>
    <dgm:pt modelId="{17EA075B-21C4-4155-B8F9-799791F15E1F}" type="pres">
      <dgm:prSet presAssocID="{4315F62E-86AB-44B4-BE42-9FEE4B62E21B}" presName="hierRoot1" presStyleCnt="0">
        <dgm:presLayoutVars>
          <dgm:hierBranch val="init"/>
        </dgm:presLayoutVars>
      </dgm:prSet>
      <dgm:spPr/>
    </dgm:pt>
    <dgm:pt modelId="{3AF5C85B-4730-45A2-A0AC-0E124056E767}" type="pres">
      <dgm:prSet presAssocID="{4315F62E-86AB-44B4-BE42-9FEE4B62E21B}" presName="rootComposite1" presStyleCnt="0"/>
      <dgm:spPr/>
    </dgm:pt>
    <dgm:pt modelId="{A608B290-BBA1-42EA-8627-DF8017516988}" type="pres">
      <dgm:prSet presAssocID="{4315F62E-86AB-44B4-BE42-9FEE4B62E21B}" presName="rootText1" presStyleLbl="node0" presStyleIdx="0" presStyleCnt="1" custScaleX="167801">
        <dgm:presLayoutVars>
          <dgm:chPref val="3"/>
        </dgm:presLayoutVars>
      </dgm:prSet>
      <dgm:spPr/>
    </dgm:pt>
    <dgm:pt modelId="{41A52DFA-EA6C-4D42-9ED9-D1958787EB6E}" type="pres">
      <dgm:prSet presAssocID="{4315F62E-86AB-44B4-BE42-9FEE4B62E21B}" presName="rootConnector1" presStyleLbl="node1" presStyleIdx="0" presStyleCnt="0"/>
      <dgm:spPr/>
    </dgm:pt>
    <dgm:pt modelId="{6CB374B8-E7E7-4B72-A9A5-F76BAE092796}" type="pres">
      <dgm:prSet presAssocID="{4315F62E-86AB-44B4-BE42-9FEE4B62E21B}" presName="hierChild2" presStyleCnt="0"/>
      <dgm:spPr/>
    </dgm:pt>
    <dgm:pt modelId="{0E3DC6A6-72A0-4549-AFE6-A69896FFAE28}" type="pres">
      <dgm:prSet presAssocID="{04E00464-967E-49FA-8436-8993678753B6}" presName="Name37" presStyleLbl="parChTrans1D2" presStyleIdx="0" presStyleCnt="3"/>
      <dgm:spPr/>
    </dgm:pt>
    <dgm:pt modelId="{C1DFCF61-C005-4C19-9FA2-DD0F34DEB9AA}" type="pres">
      <dgm:prSet presAssocID="{297772D6-99A3-4BE3-93C4-11D532D92C88}" presName="hierRoot2" presStyleCnt="0">
        <dgm:presLayoutVars>
          <dgm:hierBranch val="init"/>
        </dgm:presLayoutVars>
      </dgm:prSet>
      <dgm:spPr/>
    </dgm:pt>
    <dgm:pt modelId="{8D2DDB3F-D779-4638-B9BB-71997D8A599C}" type="pres">
      <dgm:prSet presAssocID="{297772D6-99A3-4BE3-93C4-11D532D92C88}" presName="rootComposite" presStyleCnt="0"/>
      <dgm:spPr/>
    </dgm:pt>
    <dgm:pt modelId="{249312C4-0F64-47AB-BF40-42C99B3A6E3E}" type="pres">
      <dgm:prSet presAssocID="{297772D6-99A3-4BE3-93C4-11D532D92C88}" presName="rootText" presStyleLbl="node2" presStyleIdx="0" presStyleCnt="3" custScaleX="110000" custScaleY="110000">
        <dgm:presLayoutVars>
          <dgm:chPref val="3"/>
        </dgm:presLayoutVars>
      </dgm:prSet>
      <dgm:spPr/>
    </dgm:pt>
    <dgm:pt modelId="{F9189975-9781-489E-B973-71C98A13BCD6}" type="pres">
      <dgm:prSet presAssocID="{297772D6-99A3-4BE3-93C4-11D532D92C88}" presName="rootConnector" presStyleLbl="node2" presStyleIdx="0" presStyleCnt="3"/>
      <dgm:spPr/>
    </dgm:pt>
    <dgm:pt modelId="{2CFBAE96-A05B-471C-8A09-C394815B98D7}" type="pres">
      <dgm:prSet presAssocID="{297772D6-99A3-4BE3-93C4-11D532D92C88}" presName="hierChild4" presStyleCnt="0"/>
      <dgm:spPr/>
    </dgm:pt>
    <dgm:pt modelId="{E31494EA-0DF8-4FC0-948C-BDBD31E7747D}" type="pres">
      <dgm:prSet presAssocID="{297772D6-99A3-4BE3-93C4-11D532D92C88}" presName="hierChild5" presStyleCnt="0"/>
      <dgm:spPr/>
    </dgm:pt>
    <dgm:pt modelId="{50F7BF35-A340-4C65-AF13-652E22CC449D}" type="pres">
      <dgm:prSet presAssocID="{320037E6-8D62-47F8-964B-3438CD071C79}" presName="Name37" presStyleLbl="parChTrans1D2" presStyleIdx="1" presStyleCnt="3"/>
      <dgm:spPr/>
    </dgm:pt>
    <dgm:pt modelId="{868FFF7C-F1F9-48C9-B504-BE22FAC74D61}" type="pres">
      <dgm:prSet presAssocID="{1F909842-DB45-460F-87D0-E29CB3839B8C}" presName="hierRoot2" presStyleCnt="0">
        <dgm:presLayoutVars>
          <dgm:hierBranch val="init"/>
        </dgm:presLayoutVars>
      </dgm:prSet>
      <dgm:spPr/>
    </dgm:pt>
    <dgm:pt modelId="{EBB9559B-9F4C-4523-8408-B87694C5CD6D}" type="pres">
      <dgm:prSet presAssocID="{1F909842-DB45-460F-87D0-E29CB3839B8C}" presName="rootComposite" presStyleCnt="0"/>
      <dgm:spPr/>
    </dgm:pt>
    <dgm:pt modelId="{EED41511-DE2D-4D0E-BA6E-54FD55567C3D}" type="pres">
      <dgm:prSet presAssocID="{1F909842-DB45-460F-87D0-E29CB3839B8C}" presName="rootText" presStyleLbl="node2" presStyleIdx="1" presStyleCnt="3" custScaleX="110000" custScaleY="110000">
        <dgm:presLayoutVars>
          <dgm:chPref val="3"/>
        </dgm:presLayoutVars>
      </dgm:prSet>
      <dgm:spPr/>
    </dgm:pt>
    <dgm:pt modelId="{9F43FAE7-D1CC-4FF3-8799-33684CC5FC64}" type="pres">
      <dgm:prSet presAssocID="{1F909842-DB45-460F-87D0-E29CB3839B8C}" presName="rootConnector" presStyleLbl="node2" presStyleIdx="1" presStyleCnt="3"/>
      <dgm:spPr/>
    </dgm:pt>
    <dgm:pt modelId="{2DE2BF7C-B6C6-4F55-A1CB-AC7065CA2C08}" type="pres">
      <dgm:prSet presAssocID="{1F909842-DB45-460F-87D0-E29CB3839B8C}" presName="hierChild4" presStyleCnt="0"/>
      <dgm:spPr/>
    </dgm:pt>
    <dgm:pt modelId="{B69382C7-55B1-4467-AFBF-C8F6975D237B}" type="pres">
      <dgm:prSet presAssocID="{1F909842-DB45-460F-87D0-E29CB3839B8C}" presName="hierChild5" presStyleCnt="0"/>
      <dgm:spPr/>
    </dgm:pt>
    <dgm:pt modelId="{F93CE84B-53EF-4DD2-B4D9-E30662D3F97C}" type="pres">
      <dgm:prSet presAssocID="{5C469DF5-3E53-4AE1-8B9D-B27970097842}" presName="Name37" presStyleLbl="parChTrans1D2" presStyleIdx="2" presStyleCnt="3"/>
      <dgm:spPr/>
    </dgm:pt>
    <dgm:pt modelId="{2352C2FB-5E2C-46F6-89B3-C4CFE50E8F8A}" type="pres">
      <dgm:prSet presAssocID="{EE6CBC93-6715-43C1-80BC-45B80A3E58E7}" presName="hierRoot2" presStyleCnt="0">
        <dgm:presLayoutVars>
          <dgm:hierBranch val="init"/>
        </dgm:presLayoutVars>
      </dgm:prSet>
      <dgm:spPr/>
    </dgm:pt>
    <dgm:pt modelId="{09A80B74-40ED-4ABE-BB1D-DE752294AC78}" type="pres">
      <dgm:prSet presAssocID="{EE6CBC93-6715-43C1-80BC-45B80A3E58E7}" presName="rootComposite" presStyleCnt="0"/>
      <dgm:spPr/>
    </dgm:pt>
    <dgm:pt modelId="{A8B7EC9A-A054-47E5-B4AB-ABADB33095FE}" type="pres">
      <dgm:prSet presAssocID="{EE6CBC93-6715-43C1-80BC-45B80A3E58E7}" presName="rootText" presStyleLbl="node2" presStyleIdx="2" presStyleCnt="3" custScaleX="110000" custScaleY="110000">
        <dgm:presLayoutVars>
          <dgm:chPref val="3"/>
        </dgm:presLayoutVars>
      </dgm:prSet>
      <dgm:spPr/>
    </dgm:pt>
    <dgm:pt modelId="{9F7C733D-6C18-473C-9252-3E3A83C47239}" type="pres">
      <dgm:prSet presAssocID="{EE6CBC93-6715-43C1-80BC-45B80A3E58E7}" presName="rootConnector" presStyleLbl="node2" presStyleIdx="2" presStyleCnt="3"/>
      <dgm:spPr/>
    </dgm:pt>
    <dgm:pt modelId="{13466C65-E157-4A51-A8B3-E5B6F454015A}" type="pres">
      <dgm:prSet presAssocID="{EE6CBC93-6715-43C1-80BC-45B80A3E58E7}" presName="hierChild4" presStyleCnt="0"/>
      <dgm:spPr/>
    </dgm:pt>
    <dgm:pt modelId="{AD2A798D-A394-4694-9ADC-7F213A742210}" type="pres">
      <dgm:prSet presAssocID="{EE6CBC93-6715-43C1-80BC-45B80A3E58E7}" presName="hierChild5" presStyleCnt="0"/>
      <dgm:spPr/>
    </dgm:pt>
    <dgm:pt modelId="{0971F944-C6EB-4CE4-B568-3579D610C909}" type="pres">
      <dgm:prSet presAssocID="{4315F62E-86AB-44B4-BE42-9FEE4B62E21B}" presName="hierChild3" presStyleCnt="0"/>
      <dgm:spPr/>
    </dgm:pt>
  </dgm:ptLst>
  <dgm:cxnLst>
    <dgm:cxn modelId="{96F33402-923C-4299-9459-0852868C6EFE}" type="presOf" srcId="{4315F62E-86AB-44B4-BE42-9FEE4B62E21B}" destId="{A608B290-BBA1-42EA-8627-DF8017516988}" srcOrd="0" destOrd="0" presId="urn:microsoft.com/office/officeart/2005/8/layout/orgChart1"/>
    <dgm:cxn modelId="{C1BA2E16-9FE8-484E-8073-A82065DD99D0}" type="presOf" srcId="{297772D6-99A3-4BE3-93C4-11D532D92C88}" destId="{F9189975-9781-489E-B973-71C98A13BCD6}" srcOrd="1" destOrd="0" presId="urn:microsoft.com/office/officeart/2005/8/layout/orgChart1"/>
    <dgm:cxn modelId="{C4D28A24-4827-4540-9DEF-E8144BC1F4A6}" srcId="{4315F62E-86AB-44B4-BE42-9FEE4B62E21B}" destId="{297772D6-99A3-4BE3-93C4-11D532D92C88}" srcOrd="0" destOrd="0" parTransId="{04E00464-967E-49FA-8436-8993678753B6}" sibTransId="{A57B54C1-AEDE-461A-AADA-0F63FF8F2EE0}"/>
    <dgm:cxn modelId="{F4E5A624-AF12-4737-B11C-6E104024C160}" type="presOf" srcId="{5C469DF5-3E53-4AE1-8B9D-B27970097842}" destId="{F93CE84B-53EF-4DD2-B4D9-E30662D3F97C}" srcOrd="0" destOrd="0" presId="urn:microsoft.com/office/officeart/2005/8/layout/orgChart1"/>
    <dgm:cxn modelId="{C6D1EF41-A834-4E99-B18F-B69DA8A4C57B}" type="presOf" srcId="{EE6CBC93-6715-43C1-80BC-45B80A3E58E7}" destId="{9F7C733D-6C18-473C-9252-3E3A83C47239}" srcOrd="1" destOrd="0" presId="urn:microsoft.com/office/officeart/2005/8/layout/orgChart1"/>
    <dgm:cxn modelId="{A3876266-DCC0-4A62-B807-D3512285B7C2}" type="presOf" srcId="{320037E6-8D62-47F8-964B-3438CD071C79}" destId="{50F7BF35-A340-4C65-AF13-652E22CC449D}" srcOrd="0" destOrd="0" presId="urn:microsoft.com/office/officeart/2005/8/layout/orgChart1"/>
    <dgm:cxn modelId="{ACC90C67-4E6F-4D7E-AE88-EA8E99296931}" srcId="{4315F62E-86AB-44B4-BE42-9FEE4B62E21B}" destId="{1F909842-DB45-460F-87D0-E29CB3839B8C}" srcOrd="1" destOrd="0" parTransId="{320037E6-8D62-47F8-964B-3438CD071C79}" sibTransId="{E86894DF-7C1C-453C-A020-8BD566D2050F}"/>
    <dgm:cxn modelId="{DD94FA6F-5FDB-4B55-9700-60D41E6C37AD}" type="presOf" srcId="{1F909842-DB45-460F-87D0-E29CB3839B8C}" destId="{EED41511-DE2D-4D0E-BA6E-54FD55567C3D}" srcOrd="0" destOrd="0" presId="urn:microsoft.com/office/officeart/2005/8/layout/orgChart1"/>
    <dgm:cxn modelId="{8BAF8FAF-38E2-41C0-8B03-25FDC6D71DE5}" srcId="{2778FCF2-4F20-4D05-9E2D-8649C3265A89}" destId="{4315F62E-86AB-44B4-BE42-9FEE4B62E21B}" srcOrd="0" destOrd="0" parTransId="{1B6B88F1-1289-428D-A59C-C34932DEC3AD}" sibTransId="{F23C261A-2F0C-4615-8A6F-91976C50681D}"/>
    <dgm:cxn modelId="{89A2C5B8-2C95-4972-914F-E97863D15099}" type="presOf" srcId="{297772D6-99A3-4BE3-93C4-11D532D92C88}" destId="{249312C4-0F64-47AB-BF40-42C99B3A6E3E}" srcOrd="0" destOrd="0" presId="urn:microsoft.com/office/officeart/2005/8/layout/orgChart1"/>
    <dgm:cxn modelId="{324085B9-7297-4DEA-BBB3-87BE3EE54ADD}" type="presOf" srcId="{04E00464-967E-49FA-8436-8993678753B6}" destId="{0E3DC6A6-72A0-4549-AFE6-A69896FFAE28}" srcOrd="0" destOrd="0" presId="urn:microsoft.com/office/officeart/2005/8/layout/orgChart1"/>
    <dgm:cxn modelId="{2F6CB5C5-3654-48DD-8CB3-8BBD331551B0}" type="presOf" srcId="{4315F62E-86AB-44B4-BE42-9FEE4B62E21B}" destId="{41A52DFA-EA6C-4D42-9ED9-D1958787EB6E}" srcOrd="1" destOrd="0" presId="urn:microsoft.com/office/officeart/2005/8/layout/orgChart1"/>
    <dgm:cxn modelId="{7FF0C6DE-C53E-401E-B038-1E414E895010}" srcId="{4315F62E-86AB-44B4-BE42-9FEE4B62E21B}" destId="{EE6CBC93-6715-43C1-80BC-45B80A3E58E7}" srcOrd="2" destOrd="0" parTransId="{5C469DF5-3E53-4AE1-8B9D-B27970097842}" sibTransId="{895E9713-47F0-4757-98A4-1C8ABBDDF741}"/>
    <dgm:cxn modelId="{386B3EE8-FB7E-4B7B-8AA0-C81F6E9626E0}" type="presOf" srcId="{EE6CBC93-6715-43C1-80BC-45B80A3E58E7}" destId="{A8B7EC9A-A054-47E5-B4AB-ABADB33095FE}" srcOrd="0" destOrd="0" presId="urn:microsoft.com/office/officeart/2005/8/layout/orgChart1"/>
    <dgm:cxn modelId="{59CD02ED-A305-4693-9887-3C4BE01EB4ED}" type="presOf" srcId="{1F909842-DB45-460F-87D0-E29CB3839B8C}" destId="{9F43FAE7-D1CC-4FF3-8799-33684CC5FC64}" srcOrd="1" destOrd="0" presId="urn:microsoft.com/office/officeart/2005/8/layout/orgChart1"/>
    <dgm:cxn modelId="{DDA073FA-29EB-4BB3-A6BF-8B97F08145B5}" type="presOf" srcId="{2778FCF2-4F20-4D05-9E2D-8649C3265A89}" destId="{799DF5AB-B575-4C43-9EF7-7C26A87D861A}" srcOrd="0" destOrd="0" presId="urn:microsoft.com/office/officeart/2005/8/layout/orgChart1"/>
    <dgm:cxn modelId="{7785AAAA-11CF-4868-BD50-BFBF6517B154}" type="presParOf" srcId="{799DF5AB-B575-4C43-9EF7-7C26A87D861A}" destId="{17EA075B-21C4-4155-B8F9-799791F15E1F}" srcOrd="0" destOrd="0" presId="urn:microsoft.com/office/officeart/2005/8/layout/orgChart1"/>
    <dgm:cxn modelId="{5A3DE819-2F90-4C78-8833-5C61208BF16C}" type="presParOf" srcId="{17EA075B-21C4-4155-B8F9-799791F15E1F}" destId="{3AF5C85B-4730-45A2-A0AC-0E124056E767}" srcOrd="0" destOrd="0" presId="urn:microsoft.com/office/officeart/2005/8/layout/orgChart1"/>
    <dgm:cxn modelId="{EB68C1CE-9AF7-456E-A6BD-6C5C59310375}" type="presParOf" srcId="{3AF5C85B-4730-45A2-A0AC-0E124056E767}" destId="{A608B290-BBA1-42EA-8627-DF8017516988}" srcOrd="0" destOrd="0" presId="urn:microsoft.com/office/officeart/2005/8/layout/orgChart1"/>
    <dgm:cxn modelId="{73236C50-2385-4CE5-9EF4-3794CA63A516}" type="presParOf" srcId="{3AF5C85B-4730-45A2-A0AC-0E124056E767}" destId="{41A52DFA-EA6C-4D42-9ED9-D1958787EB6E}" srcOrd="1" destOrd="0" presId="urn:microsoft.com/office/officeart/2005/8/layout/orgChart1"/>
    <dgm:cxn modelId="{4C766A2F-7291-4C57-82D2-4E497DB845B0}" type="presParOf" srcId="{17EA075B-21C4-4155-B8F9-799791F15E1F}" destId="{6CB374B8-E7E7-4B72-A9A5-F76BAE092796}" srcOrd="1" destOrd="0" presId="urn:microsoft.com/office/officeart/2005/8/layout/orgChart1"/>
    <dgm:cxn modelId="{E1E66270-C712-489E-9DC3-D8CA8EBEF712}" type="presParOf" srcId="{6CB374B8-E7E7-4B72-A9A5-F76BAE092796}" destId="{0E3DC6A6-72A0-4549-AFE6-A69896FFAE28}" srcOrd="0" destOrd="0" presId="urn:microsoft.com/office/officeart/2005/8/layout/orgChart1"/>
    <dgm:cxn modelId="{852A9E31-AC86-462A-BE7D-79F8D5E62A7D}" type="presParOf" srcId="{6CB374B8-E7E7-4B72-A9A5-F76BAE092796}" destId="{C1DFCF61-C005-4C19-9FA2-DD0F34DEB9AA}" srcOrd="1" destOrd="0" presId="urn:microsoft.com/office/officeart/2005/8/layout/orgChart1"/>
    <dgm:cxn modelId="{CF32D405-D626-4025-B60C-5A9633C137F9}" type="presParOf" srcId="{C1DFCF61-C005-4C19-9FA2-DD0F34DEB9AA}" destId="{8D2DDB3F-D779-4638-B9BB-71997D8A599C}" srcOrd="0" destOrd="0" presId="urn:microsoft.com/office/officeart/2005/8/layout/orgChart1"/>
    <dgm:cxn modelId="{73F0431F-06BE-4A44-8A10-B1A80704426F}" type="presParOf" srcId="{8D2DDB3F-D779-4638-B9BB-71997D8A599C}" destId="{249312C4-0F64-47AB-BF40-42C99B3A6E3E}" srcOrd="0" destOrd="0" presId="urn:microsoft.com/office/officeart/2005/8/layout/orgChart1"/>
    <dgm:cxn modelId="{74F4E071-41A3-4FE4-88A1-C543EA5E69BA}" type="presParOf" srcId="{8D2DDB3F-D779-4638-B9BB-71997D8A599C}" destId="{F9189975-9781-489E-B973-71C98A13BCD6}" srcOrd="1" destOrd="0" presId="urn:microsoft.com/office/officeart/2005/8/layout/orgChart1"/>
    <dgm:cxn modelId="{CF690313-878F-4814-9150-F3AE1A2AB7A0}" type="presParOf" srcId="{C1DFCF61-C005-4C19-9FA2-DD0F34DEB9AA}" destId="{2CFBAE96-A05B-471C-8A09-C394815B98D7}" srcOrd="1" destOrd="0" presId="urn:microsoft.com/office/officeart/2005/8/layout/orgChart1"/>
    <dgm:cxn modelId="{B9D90D19-0A57-4673-A346-D6A52E962479}" type="presParOf" srcId="{C1DFCF61-C005-4C19-9FA2-DD0F34DEB9AA}" destId="{E31494EA-0DF8-4FC0-948C-BDBD31E7747D}" srcOrd="2" destOrd="0" presId="urn:microsoft.com/office/officeart/2005/8/layout/orgChart1"/>
    <dgm:cxn modelId="{34273B7D-C565-4F1A-B47E-55C999DE13EF}" type="presParOf" srcId="{6CB374B8-E7E7-4B72-A9A5-F76BAE092796}" destId="{50F7BF35-A340-4C65-AF13-652E22CC449D}" srcOrd="2" destOrd="0" presId="urn:microsoft.com/office/officeart/2005/8/layout/orgChart1"/>
    <dgm:cxn modelId="{3877F0B9-02D5-468B-985B-C45FF91F1C1E}" type="presParOf" srcId="{6CB374B8-E7E7-4B72-A9A5-F76BAE092796}" destId="{868FFF7C-F1F9-48C9-B504-BE22FAC74D61}" srcOrd="3" destOrd="0" presId="urn:microsoft.com/office/officeart/2005/8/layout/orgChart1"/>
    <dgm:cxn modelId="{863CE0CC-0328-4565-9E10-5008888DE615}" type="presParOf" srcId="{868FFF7C-F1F9-48C9-B504-BE22FAC74D61}" destId="{EBB9559B-9F4C-4523-8408-B87694C5CD6D}" srcOrd="0" destOrd="0" presId="urn:microsoft.com/office/officeart/2005/8/layout/orgChart1"/>
    <dgm:cxn modelId="{201C76FC-18E6-433B-BC22-D214858317F3}" type="presParOf" srcId="{EBB9559B-9F4C-4523-8408-B87694C5CD6D}" destId="{EED41511-DE2D-4D0E-BA6E-54FD55567C3D}" srcOrd="0" destOrd="0" presId="urn:microsoft.com/office/officeart/2005/8/layout/orgChart1"/>
    <dgm:cxn modelId="{D763C092-8359-439C-B469-4FAC1680863C}" type="presParOf" srcId="{EBB9559B-9F4C-4523-8408-B87694C5CD6D}" destId="{9F43FAE7-D1CC-4FF3-8799-33684CC5FC64}" srcOrd="1" destOrd="0" presId="urn:microsoft.com/office/officeart/2005/8/layout/orgChart1"/>
    <dgm:cxn modelId="{1932271F-7175-4BC2-A296-E77477ABA21B}" type="presParOf" srcId="{868FFF7C-F1F9-48C9-B504-BE22FAC74D61}" destId="{2DE2BF7C-B6C6-4F55-A1CB-AC7065CA2C08}" srcOrd="1" destOrd="0" presId="urn:microsoft.com/office/officeart/2005/8/layout/orgChart1"/>
    <dgm:cxn modelId="{548B87D7-AF7B-4613-852C-5A959ECA51A2}" type="presParOf" srcId="{868FFF7C-F1F9-48C9-B504-BE22FAC74D61}" destId="{B69382C7-55B1-4467-AFBF-C8F6975D237B}" srcOrd="2" destOrd="0" presId="urn:microsoft.com/office/officeart/2005/8/layout/orgChart1"/>
    <dgm:cxn modelId="{E0D0B383-66DB-4F3F-A423-4BE755BF7541}" type="presParOf" srcId="{6CB374B8-E7E7-4B72-A9A5-F76BAE092796}" destId="{F93CE84B-53EF-4DD2-B4D9-E30662D3F97C}" srcOrd="4" destOrd="0" presId="urn:microsoft.com/office/officeart/2005/8/layout/orgChart1"/>
    <dgm:cxn modelId="{883F29FB-B07E-4F8A-A115-F558C5F43787}" type="presParOf" srcId="{6CB374B8-E7E7-4B72-A9A5-F76BAE092796}" destId="{2352C2FB-5E2C-46F6-89B3-C4CFE50E8F8A}" srcOrd="5" destOrd="0" presId="urn:microsoft.com/office/officeart/2005/8/layout/orgChart1"/>
    <dgm:cxn modelId="{E7E131F0-F0A4-41FD-B75B-C3D992AAA869}" type="presParOf" srcId="{2352C2FB-5E2C-46F6-89B3-C4CFE50E8F8A}" destId="{09A80B74-40ED-4ABE-BB1D-DE752294AC78}" srcOrd="0" destOrd="0" presId="urn:microsoft.com/office/officeart/2005/8/layout/orgChart1"/>
    <dgm:cxn modelId="{825B7D3D-B2A1-4448-8F2D-08B3BAC8D5FE}" type="presParOf" srcId="{09A80B74-40ED-4ABE-BB1D-DE752294AC78}" destId="{A8B7EC9A-A054-47E5-B4AB-ABADB33095FE}" srcOrd="0" destOrd="0" presId="urn:microsoft.com/office/officeart/2005/8/layout/orgChart1"/>
    <dgm:cxn modelId="{DD9847AE-3B72-47A7-8A02-0E0BF3AEF7C5}" type="presParOf" srcId="{09A80B74-40ED-4ABE-BB1D-DE752294AC78}" destId="{9F7C733D-6C18-473C-9252-3E3A83C47239}" srcOrd="1" destOrd="0" presId="urn:microsoft.com/office/officeart/2005/8/layout/orgChart1"/>
    <dgm:cxn modelId="{239D621E-8E0D-4659-940C-EC6AF988B6D8}" type="presParOf" srcId="{2352C2FB-5E2C-46F6-89B3-C4CFE50E8F8A}" destId="{13466C65-E157-4A51-A8B3-E5B6F454015A}" srcOrd="1" destOrd="0" presId="urn:microsoft.com/office/officeart/2005/8/layout/orgChart1"/>
    <dgm:cxn modelId="{BE667BEE-68A9-4FD3-9FC1-4667AD3D00F3}" type="presParOf" srcId="{2352C2FB-5E2C-46F6-89B3-C4CFE50E8F8A}" destId="{AD2A798D-A394-4694-9ADC-7F213A742210}" srcOrd="2" destOrd="0" presId="urn:microsoft.com/office/officeart/2005/8/layout/orgChart1"/>
    <dgm:cxn modelId="{6332CB17-55A6-44D5-9BDA-4374CA4FCD75}" type="presParOf" srcId="{17EA075B-21C4-4155-B8F9-799791F15E1F}" destId="{0971F944-C6EB-4CE4-B568-3579D610C90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D066E0C-3BD4-4508-9E83-20D55AB0B334}" type="doc">
      <dgm:prSet loTypeId="urn:microsoft.com/office/officeart/2005/8/layout/orgChart1" loCatId="hierarchy" qsTypeId="urn:microsoft.com/office/officeart/2005/8/quickstyle/3d1" qsCatId="3D" csTypeId="urn:microsoft.com/office/officeart/2005/8/colors/colorful3" csCatId="colorful" phldr="1"/>
      <dgm:spPr/>
      <dgm:t>
        <a:bodyPr/>
        <a:lstStyle/>
        <a:p>
          <a:endParaRPr lang="en-ZA"/>
        </a:p>
      </dgm:t>
    </dgm:pt>
    <dgm:pt modelId="{275D4833-7C25-44DF-9A2E-A1C809D47D14}">
      <dgm:prSet phldrT="[Text]"/>
      <dgm:spPr/>
      <dgm:t>
        <a:bodyPr/>
        <a:lstStyle/>
        <a:p>
          <a:r>
            <a:rPr lang="en-ZA"/>
            <a:t>MANAGERS</a:t>
          </a:r>
        </a:p>
      </dgm:t>
    </dgm:pt>
    <dgm:pt modelId="{8F1A6303-0CA9-4FB6-95DB-3BEBE16D2B9D}" type="parTrans" cxnId="{D90570A7-C9D5-409D-AF2E-92A058161AFE}">
      <dgm:prSet/>
      <dgm:spPr/>
      <dgm:t>
        <a:bodyPr/>
        <a:lstStyle/>
        <a:p>
          <a:endParaRPr lang="en-ZA"/>
        </a:p>
      </dgm:t>
    </dgm:pt>
    <dgm:pt modelId="{63D81280-54CB-45FB-A6FE-A2ACAD15FD77}" type="sibTrans" cxnId="{D90570A7-C9D5-409D-AF2E-92A058161AFE}">
      <dgm:prSet/>
      <dgm:spPr/>
      <dgm:t>
        <a:bodyPr/>
        <a:lstStyle/>
        <a:p>
          <a:endParaRPr lang="en-ZA"/>
        </a:p>
      </dgm:t>
    </dgm:pt>
    <dgm:pt modelId="{0DDEF96A-9A3C-4BF8-8AE0-EE4809207F41}">
      <dgm:prSet/>
      <dgm:spPr/>
      <dgm:t>
        <a:bodyPr/>
        <a:lstStyle/>
        <a:p>
          <a:r>
            <a:rPr lang="en-ZA"/>
            <a:t>FINANCIAL MANAGER</a:t>
          </a:r>
        </a:p>
      </dgm:t>
    </dgm:pt>
    <dgm:pt modelId="{C2A4557C-93B1-4F6E-B173-25884D369952}" type="parTrans" cxnId="{153658BA-A052-4631-A0DC-B9FC86FB4398}">
      <dgm:prSet/>
      <dgm:spPr/>
      <dgm:t>
        <a:bodyPr/>
        <a:lstStyle/>
        <a:p>
          <a:endParaRPr lang="en-ZA"/>
        </a:p>
      </dgm:t>
    </dgm:pt>
    <dgm:pt modelId="{E9149F93-4C2E-4227-B6A8-3C31E56837BB}" type="sibTrans" cxnId="{153658BA-A052-4631-A0DC-B9FC86FB4398}">
      <dgm:prSet/>
      <dgm:spPr/>
      <dgm:t>
        <a:bodyPr/>
        <a:lstStyle/>
        <a:p>
          <a:endParaRPr lang="en-ZA"/>
        </a:p>
      </dgm:t>
    </dgm:pt>
    <dgm:pt modelId="{BCAF5F5E-C4D0-43FD-A0B1-612510388663}">
      <dgm:prSet/>
      <dgm:spPr/>
      <dgm:t>
        <a:bodyPr/>
        <a:lstStyle/>
        <a:p>
          <a:r>
            <a:rPr lang="en-ZA"/>
            <a:t>TRAINERS / FACILITATORS</a:t>
          </a:r>
        </a:p>
      </dgm:t>
    </dgm:pt>
    <dgm:pt modelId="{800229CF-D1C9-4D5B-9A48-FC03BCD35B55}" type="parTrans" cxnId="{D68D1802-317F-4E5C-AEED-3E59389C7D02}">
      <dgm:prSet/>
      <dgm:spPr/>
      <dgm:t>
        <a:bodyPr/>
        <a:lstStyle/>
        <a:p>
          <a:endParaRPr lang="en-ZA"/>
        </a:p>
      </dgm:t>
    </dgm:pt>
    <dgm:pt modelId="{5D149B0B-FCFC-43D1-ACE0-D4AC0909351F}" type="sibTrans" cxnId="{D68D1802-317F-4E5C-AEED-3E59389C7D02}">
      <dgm:prSet/>
      <dgm:spPr/>
      <dgm:t>
        <a:bodyPr/>
        <a:lstStyle/>
        <a:p>
          <a:endParaRPr lang="en-ZA"/>
        </a:p>
      </dgm:t>
    </dgm:pt>
    <dgm:pt modelId="{BEC69023-E036-4D95-B219-E14BC5A0E7AB}">
      <dgm:prSet/>
      <dgm:spPr/>
      <dgm:t>
        <a:bodyPr/>
        <a:lstStyle/>
        <a:p>
          <a:r>
            <a:rPr lang="en-ZA"/>
            <a:t>ASSESSORS / MODERATORS</a:t>
          </a:r>
        </a:p>
      </dgm:t>
    </dgm:pt>
    <dgm:pt modelId="{FFB3E83F-9EFA-44D4-970B-E7DE5E748CE7}" type="parTrans" cxnId="{5FC800FD-7A30-4291-95B3-8624950EC1FB}">
      <dgm:prSet/>
      <dgm:spPr/>
      <dgm:t>
        <a:bodyPr/>
        <a:lstStyle/>
        <a:p>
          <a:endParaRPr lang="en-ZA"/>
        </a:p>
      </dgm:t>
    </dgm:pt>
    <dgm:pt modelId="{8CD8B7A8-2129-466C-945A-C212057166B0}" type="sibTrans" cxnId="{5FC800FD-7A30-4291-95B3-8624950EC1FB}">
      <dgm:prSet/>
      <dgm:spPr/>
      <dgm:t>
        <a:bodyPr/>
        <a:lstStyle/>
        <a:p>
          <a:endParaRPr lang="en-ZA"/>
        </a:p>
      </dgm:t>
    </dgm:pt>
    <dgm:pt modelId="{CE036A40-3A59-478A-82F3-E6E8EBB1B4FE}">
      <dgm:prSet/>
      <dgm:spPr/>
      <dgm:t>
        <a:bodyPr/>
        <a:lstStyle/>
        <a:p>
          <a:r>
            <a:rPr lang="en-ZA"/>
            <a:t>MENTORS </a:t>
          </a:r>
        </a:p>
      </dgm:t>
    </dgm:pt>
    <dgm:pt modelId="{5D4CBB9D-E64D-4855-86DF-C09E4407765C}" type="parTrans" cxnId="{44DF5CBB-AA5F-4681-9359-C99A8F6F0082}">
      <dgm:prSet/>
      <dgm:spPr/>
      <dgm:t>
        <a:bodyPr/>
        <a:lstStyle/>
        <a:p>
          <a:endParaRPr lang="en-ZA"/>
        </a:p>
      </dgm:t>
    </dgm:pt>
    <dgm:pt modelId="{B8B92B1A-D1FC-49CA-B3EF-3A3DE835873E}" type="sibTrans" cxnId="{44DF5CBB-AA5F-4681-9359-C99A8F6F0082}">
      <dgm:prSet/>
      <dgm:spPr/>
      <dgm:t>
        <a:bodyPr/>
        <a:lstStyle/>
        <a:p>
          <a:endParaRPr lang="en-ZA"/>
        </a:p>
      </dgm:t>
    </dgm:pt>
    <dgm:pt modelId="{B4371BA0-69C6-4002-B61B-B61E3479EE7F}">
      <dgm:prSet/>
      <dgm:spPr/>
      <dgm:t>
        <a:bodyPr/>
        <a:lstStyle/>
        <a:p>
          <a:r>
            <a:rPr lang="en-ZA"/>
            <a:t>ADMINISTRATORS</a:t>
          </a:r>
        </a:p>
      </dgm:t>
    </dgm:pt>
    <dgm:pt modelId="{7A6FA01B-A59C-4597-A163-9A31E095F54A}" type="parTrans" cxnId="{E5B72616-CB26-4B56-B950-D4E1D2E9E9F9}">
      <dgm:prSet/>
      <dgm:spPr/>
      <dgm:t>
        <a:bodyPr/>
        <a:lstStyle/>
        <a:p>
          <a:endParaRPr lang="en-ZA"/>
        </a:p>
      </dgm:t>
    </dgm:pt>
    <dgm:pt modelId="{0F236A7F-FAEE-4CBA-8350-E5AF5CC55ED9}" type="sibTrans" cxnId="{E5B72616-CB26-4B56-B950-D4E1D2E9E9F9}">
      <dgm:prSet/>
      <dgm:spPr/>
      <dgm:t>
        <a:bodyPr/>
        <a:lstStyle/>
        <a:p>
          <a:endParaRPr lang="en-ZA"/>
        </a:p>
      </dgm:t>
    </dgm:pt>
    <dgm:pt modelId="{DC358A9F-BA83-4BC6-B853-1A7C966F375F}">
      <dgm:prSet/>
      <dgm:spPr/>
      <dgm:t>
        <a:bodyPr/>
        <a:lstStyle/>
        <a:p>
          <a:r>
            <a:rPr lang="en-ZA"/>
            <a:t>INDIVIDUALS</a:t>
          </a:r>
        </a:p>
      </dgm:t>
    </dgm:pt>
    <dgm:pt modelId="{284AA16E-6E2B-4CBE-8DED-41B1D11C4480}" type="parTrans" cxnId="{36A6B3AC-5AFE-45CF-A11F-FF7F79003A6E}">
      <dgm:prSet/>
      <dgm:spPr/>
      <dgm:t>
        <a:bodyPr/>
        <a:lstStyle/>
        <a:p>
          <a:endParaRPr lang="en-ZA"/>
        </a:p>
      </dgm:t>
    </dgm:pt>
    <dgm:pt modelId="{E1A58498-A139-47DC-8C80-A1C7424B7372}" type="sibTrans" cxnId="{36A6B3AC-5AFE-45CF-A11F-FF7F79003A6E}">
      <dgm:prSet/>
      <dgm:spPr/>
      <dgm:t>
        <a:bodyPr/>
        <a:lstStyle/>
        <a:p>
          <a:endParaRPr lang="en-ZA"/>
        </a:p>
      </dgm:t>
    </dgm:pt>
    <dgm:pt modelId="{041C3229-1FAF-49CF-9CBE-F896756A662B}" type="pres">
      <dgm:prSet presAssocID="{BD066E0C-3BD4-4508-9E83-20D55AB0B334}" presName="hierChild1" presStyleCnt="0">
        <dgm:presLayoutVars>
          <dgm:orgChart val="1"/>
          <dgm:chPref val="1"/>
          <dgm:dir/>
          <dgm:animOne val="branch"/>
          <dgm:animLvl val="lvl"/>
          <dgm:resizeHandles/>
        </dgm:presLayoutVars>
      </dgm:prSet>
      <dgm:spPr/>
    </dgm:pt>
    <dgm:pt modelId="{19AB4260-1A47-4D9F-9EE7-935F8EDEE6E7}" type="pres">
      <dgm:prSet presAssocID="{275D4833-7C25-44DF-9A2E-A1C809D47D14}" presName="hierRoot1" presStyleCnt="0">
        <dgm:presLayoutVars>
          <dgm:hierBranch val="init"/>
        </dgm:presLayoutVars>
      </dgm:prSet>
      <dgm:spPr/>
    </dgm:pt>
    <dgm:pt modelId="{0BA3D289-CF92-4B79-86EF-74FB48CFA285}" type="pres">
      <dgm:prSet presAssocID="{275D4833-7C25-44DF-9A2E-A1C809D47D14}" presName="rootComposite1" presStyleCnt="0"/>
      <dgm:spPr/>
    </dgm:pt>
    <dgm:pt modelId="{66640E6F-C77C-4583-AC4A-694AA1B31D50}" type="pres">
      <dgm:prSet presAssocID="{275D4833-7C25-44DF-9A2E-A1C809D47D14}" presName="rootText1" presStyleLbl="node0" presStyleIdx="0" presStyleCnt="1">
        <dgm:presLayoutVars>
          <dgm:chPref val="3"/>
        </dgm:presLayoutVars>
      </dgm:prSet>
      <dgm:spPr/>
    </dgm:pt>
    <dgm:pt modelId="{E712D886-F4DC-4D18-8921-1A77B62B73FE}" type="pres">
      <dgm:prSet presAssocID="{275D4833-7C25-44DF-9A2E-A1C809D47D14}" presName="rootConnector1" presStyleLbl="node1" presStyleIdx="0" presStyleCnt="0"/>
      <dgm:spPr/>
    </dgm:pt>
    <dgm:pt modelId="{661A9FDF-D941-496D-94C4-D386631D800B}" type="pres">
      <dgm:prSet presAssocID="{275D4833-7C25-44DF-9A2E-A1C809D47D14}" presName="hierChild2" presStyleCnt="0"/>
      <dgm:spPr/>
    </dgm:pt>
    <dgm:pt modelId="{4E96A98E-A5F2-4D9A-88F8-192321FBF268}" type="pres">
      <dgm:prSet presAssocID="{C2A4557C-93B1-4F6E-B173-25884D369952}" presName="Name37" presStyleLbl="parChTrans1D2" presStyleIdx="0" presStyleCnt="2"/>
      <dgm:spPr/>
    </dgm:pt>
    <dgm:pt modelId="{FB43E001-13CC-4A77-AD3B-5D162633CE64}" type="pres">
      <dgm:prSet presAssocID="{0DDEF96A-9A3C-4BF8-8AE0-EE4809207F41}" presName="hierRoot2" presStyleCnt="0">
        <dgm:presLayoutVars>
          <dgm:hierBranch val="init"/>
        </dgm:presLayoutVars>
      </dgm:prSet>
      <dgm:spPr/>
    </dgm:pt>
    <dgm:pt modelId="{A92231F3-2ABB-4AA4-89D1-958F8A729873}" type="pres">
      <dgm:prSet presAssocID="{0DDEF96A-9A3C-4BF8-8AE0-EE4809207F41}" presName="rootComposite" presStyleCnt="0"/>
      <dgm:spPr/>
    </dgm:pt>
    <dgm:pt modelId="{EA91C969-6BF4-4D89-BE35-19DF5D3DD727}" type="pres">
      <dgm:prSet presAssocID="{0DDEF96A-9A3C-4BF8-8AE0-EE4809207F41}" presName="rootText" presStyleLbl="node2" presStyleIdx="0" presStyleCnt="2">
        <dgm:presLayoutVars>
          <dgm:chPref val="3"/>
        </dgm:presLayoutVars>
      </dgm:prSet>
      <dgm:spPr/>
    </dgm:pt>
    <dgm:pt modelId="{D1BE01E6-1EE6-4C2B-9ACB-190B8FBDC2FE}" type="pres">
      <dgm:prSet presAssocID="{0DDEF96A-9A3C-4BF8-8AE0-EE4809207F41}" presName="rootConnector" presStyleLbl="node2" presStyleIdx="0" presStyleCnt="2"/>
      <dgm:spPr/>
    </dgm:pt>
    <dgm:pt modelId="{74A20A6E-90C3-4287-9FA0-C833E4EC60E7}" type="pres">
      <dgm:prSet presAssocID="{0DDEF96A-9A3C-4BF8-8AE0-EE4809207F41}" presName="hierChild4" presStyleCnt="0"/>
      <dgm:spPr/>
    </dgm:pt>
    <dgm:pt modelId="{068CB5AD-2245-4D65-AE13-EC244D6BF211}" type="pres">
      <dgm:prSet presAssocID="{800229CF-D1C9-4D5B-9A48-FC03BCD35B55}" presName="Name37" presStyleLbl="parChTrans1D3" presStyleIdx="0" presStyleCnt="4"/>
      <dgm:spPr/>
    </dgm:pt>
    <dgm:pt modelId="{B1C5A356-DA34-40A1-9E19-753E8D79CA2A}" type="pres">
      <dgm:prSet presAssocID="{BCAF5F5E-C4D0-43FD-A0B1-612510388663}" presName="hierRoot2" presStyleCnt="0">
        <dgm:presLayoutVars>
          <dgm:hierBranch val="init"/>
        </dgm:presLayoutVars>
      </dgm:prSet>
      <dgm:spPr/>
    </dgm:pt>
    <dgm:pt modelId="{AA7CDDF7-862C-47E0-8163-C44E335EB8A6}" type="pres">
      <dgm:prSet presAssocID="{BCAF5F5E-C4D0-43FD-A0B1-612510388663}" presName="rootComposite" presStyleCnt="0"/>
      <dgm:spPr/>
    </dgm:pt>
    <dgm:pt modelId="{45086E08-DFC4-4E21-AFEB-DDB70CC5EADF}" type="pres">
      <dgm:prSet presAssocID="{BCAF5F5E-C4D0-43FD-A0B1-612510388663}" presName="rootText" presStyleLbl="node3" presStyleIdx="0" presStyleCnt="4">
        <dgm:presLayoutVars>
          <dgm:chPref val="3"/>
        </dgm:presLayoutVars>
      </dgm:prSet>
      <dgm:spPr/>
    </dgm:pt>
    <dgm:pt modelId="{D647B041-CE71-4419-8627-F927A6BE67A3}" type="pres">
      <dgm:prSet presAssocID="{BCAF5F5E-C4D0-43FD-A0B1-612510388663}" presName="rootConnector" presStyleLbl="node3" presStyleIdx="0" presStyleCnt="4"/>
      <dgm:spPr/>
    </dgm:pt>
    <dgm:pt modelId="{9FDC9104-288E-48FC-A097-831BEF76BB5E}" type="pres">
      <dgm:prSet presAssocID="{BCAF5F5E-C4D0-43FD-A0B1-612510388663}" presName="hierChild4" presStyleCnt="0"/>
      <dgm:spPr/>
    </dgm:pt>
    <dgm:pt modelId="{ED66A4D8-0D5D-4316-8292-18247943E3D3}" type="pres">
      <dgm:prSet presAssocID="{BCAF5F5E-C4D0-43FD-A0B1-612510388663}" presName="hierChild5" presStyleCnt="0"/>
      <dgm:spPr/>
    </dgm:pt>
    <dgm:pt modelId="{F83FE6BE-981A-4214-BA4E-9BB75B15F58B}" type="pres">
      <dgm:prSet presAssocID="{FFB3E83F-9EFA-44D4-970B-E7DE5E748CE7}" presName="Name37" presStyleLbl="parChTrans1D3" presStyleIdx="1" presStyleCnt="4"/>
      <dgm:spPr/>
    </dgm:pt>
    <dgm:pt modelId="{95D2B89E-33D7-4CA9-9F93-C82E0532E529}" type="pres">
      <dgm:prSet presAssocID="{BEC69023-E036-4D95-B219-E14BC5A0E7AB}" presName="hierRoot2" presStyleCnt="0">
        <dgm:presLayoutVars>
          <dgm:hierBranch val="init"/>
        </dgm:presLayoutVars>
      </dgm:prSet>
      <dgm:spPr/>
    </dgm:pt>
    <dgm:pt modelId="{964DAAB5-A343-4F75-95A9-3204A3675B9C}" type="pres">
      <dgm:prSet presAssocID="{BEC69023-E036-4D95-B219-E14BC5A0E7AB}" presName="rootComposite" presStyleCnt="0"/>
      <dgm:spPr/>
    </dgm:pt>
    <dgm:pt modelId="{69382CE1-7427-46BD-9889-2EEFE56B0522}" type="pres">
      <dgm:prSet presAssocID="{BEC69023-E036-4D95-B219-E14BC5A0E7AB}" presName="rootText" presStyleLbl="node3" presStyleIdx="1" presStyleCnt="4" custLinFactX="-25375" custLinFactY="-37912" custLinFactNeighborX="-100000" custLinFactNeighborY="-100000">
        <dgm:presLayoutVars>
          <dgm:chPref val="3"/>
        </dgm:presLayoutVars>
      </dgm:prSet>
      <dgm:spPr/>
    </dgm:pt>
    <dgm:pt modelId="{E78D41CC-C6BB-4BB1-8A17-277E9D246FEB}" type="pres">
      <dgm:prSet presAssocID="{BEC69023-E036-4D95-B219-E14BC5A0E7AB}" presName="rootConnector" presStyleLbl="node3" presStyleIdx="1" presStyleCnt="4"/>
      <dgm:spPr/>
    </dgm:pt>
    <dgm:pt modelId="{7D1C79D2-BE0C-4B51-8F44-4569CBEDB3EA}" type="pres">
      <dgm:prSet presAssocID="{BEC69023-E036-4D95-B219-E14BC5A0E7AB}" presName="hierChild4" presStyleCnt="0"/>
      <dgm:spPr/>
    </dgm:pt>
    <dgm:pt modelId="{99596E9D-AA6B-448D-99BC-872B16462DCE}" type="pres">
      <dgm:prSet presAssocID="{BEC69023-E036-4D95-B219-E14BC5A0E7AB}" presName="hierChild5" presStyleCnt="0"/>
      <dgm:spPr/>
    </dgm:pt>
    <dgm:pt modelId="{A181D576-86CC-477D-AC01-17C1DE0043DB}" type="pres">
      <dgm:prSet presAssocID="{0DDEF96A-9A3C-4BF8-8AE0-EE4809207F41}" presName="hierChild5" presStyleCnt="0"/>
      <dgm:spPr/>
    </dgm:pt>
    <dgm:pt modelId="{14DFB7FD-4C7A-48C6-BE2F-BEDE60FE75AF}" type="pres">
      <dgm:prSet presAssocID="{5D4CBB9D-E64D-4855-86DF-C09E4407765C}" presName="Name37" presStyleLbl="parChTrans1D2" presStyleIdx="1" presStyleCnt="2"/>
      <dgm:spPr/>
    </dgm:pt>
    <dgm:pt modelId="{D86E4BFF-6504-4AA2-A41D-D0CD56F243A3}" type="pres">
      <dgm:prSet presAssocID="{CE036A40-3A59-478A-82F3-E6E8EBB1B4FE}" presName="hierRoot2" presStyleCnt="0">
        <dgm:presLayoutVars>
          <dgm:hierBranch val="init"/>
        </dgm:presLayoutVars>
      </dgm:prSet>
      <dgm:spPr/>
    </dgm:pt>
    <dgm:pt modelId="{57A26D94-6BE4-4FE0-A08A-21DFD2EC7EB7}" type="pres">
      <dgm:prSet presAssocID="{CE036A40-3A59-478A-82F3-E6E8EBB1B4FE}" presName="rootComposite" presStyleCnt="0"/>
      <dgm:spPr/>
    </dgm:pt>
    <dgm:pt modelId="{FEDC6B51-EC23-4303-953D-5CE8C1A31230}" type="pres">
      <dgm:prSet presAssocID="{CE036A40-3A59-478A-82F3-E6E8EBB1B4FE}" presName="rootText" presStyleLbl="node2" presStyleIdx="1" presStyleCnt="2">
        <dgm:presLayoutVars>
          <dgm:chPref val="3"/>
        </dgm:presLayoutVars>
      </dgm:prSet>
      <dgm:spPr/>
    </dgm:pt>
    <dgm:pt modelId="{0AB321A9-F0D0-4B89-996C-623549022330}" type="pres">
      <dgm:prSet presAssocID="{CE036A40-3A59-478A-82F3-E6E8EBB1B4FE}" presName="rootConnector" presStyleLbl="node2" presStyleIdx="1" presStyleCnt="2"/>
      <dgm:spPr/>
    </dgm:pt>
    <dgm:pt modelId="{ABC1A949-6B12-4076-9816-787696FCC5AF}" type="pres">
      <dgm:prSet presAssocID="{CE036A40-3A59-478A-82F3-E6E8EBB1B4FE}" presName="hierChild4" presStyleCnt="0"/>
      <dgm:spPr/>
    </dgm:pt>
    <dgm:pt modelId="{5E396980-449B-4B40-9C64-B18613FCF67B}" type="pres">
      <dgm:prSet presAssocID="{7A6FA01B-A59C-4597-A163-9A31E095F54A}" presName="Name37" presStyleLbl="parChTrans1D3" presStyleIdx="2" presStyleCnt="4"/>
      <dgm:spPr/>
    </dgm:pt>
    <dgm:pt modelId="{7B5A074A-C4FE-4161-BB70-8CE17D418CF3}" type="pres">
      <dgm:prSet presAssocID="{B4371BA0-69C6-4002-B61B-B61E3479EE7F}" presName="hierRoot2" presStyleCnt="0">
        <dgm:presLayoutVars>
          <dgm:hierBranch val="init"/>
        </dgm:presLayoutVars>
      </dgm:prSet>
      <dgm:spPr/>
    </dgm:pt>
    <dgm:pt modelId="{B234F63E-03CE-4B35-A9CE-4D1CFCA07DF1}" type="pres">
      <dgm:prSet presAssocID="{B4371BA0-69C6-4002-B61B-B61E3479EE7F}" presName="rootComposite" presStyleCnt="0"/>
      <dgm:spPr/>
    </dgm:pt>
    <dgm:pt modelId="{30325A48-7460-4CE9-9BA3-AAD7ADE2ED4D}" type="pres">
      <dgm:prSet presAssocID="{B4371BA0-69C6-4002-B61B-B61E3479EE7F}" presName="rootText" presStyleLbl="node3" presStyleIdx="2" presStyleCnt="4">
        <dgm:presLayoutVars>
          <dgm:chPref val="3"/>
        </dgm:presLayoutVars>
      </dgm:prSet>
      <dgm:spPr/>
    </dgm:pt>
    <dgm:pt modelId="{3636EB58-CE10-4668-B2C9-EFFE738CC3CC}" type="pres">
      <dgm:prSet presAssocID="{B4371BA0-69C6-4002-B61B-B61E3479EE7F}" presName="rootConnector" presStyleLbl="node3" presStyleIdx="2" presStyleCnt="4"/>
      <dgm:spPr/>
    </dgm:pt>
    <dgm:pt modelId="{97F7B815-4057-4A13-9F1A-6F57B77290D6}" type="pres">
      <dgm:prSet presAssocID="{B4371BA0-69C6-4002-B61B-B61E3479EE7F}" presName="hierChild4" presStyleCnt="0"/>
      <dgm:spPr/>
    </dgm:pt>
    <dgm:pt modelId="{1E893C90-A2E8-43C4-89E1-4BF4D41CBAC3}" type="pres">
      <dgm:prSet presAssocID="{B4371BA0-69C6-4002-B61B-B61E3479EE7F}" presName="hierChild5" presStyleCnt="0"/>
      <dgm:spPr/>
    </dgm:pt>
    <dgm:pt modelId="{95B79081-BB43-4FCC-BF35-F61BE1156BD6}" type="pres">
      <dgm:prSet presAssocID="{284AA16E-6E2B-4CBE-8DED-41B1D11C4480}" presName="Name37" presStyleLbl="parChTrans1D3" presStyleIdx="3" presStyleCnt="4"/>
      <dgm:spPr/>
    </dgm:pt>
    <dgm:pt modelId="{355CB725-6489-40CD-8E29-4460FDE9164F}" type="pres">
      <dgm:prSet presAssocID="{DC358A9F-BA83-4BC6-B853-1A7C966F375F}" presName="hierRoot2" presStyleCnt="0">
        <dgm:presLayoutVars>
          <dgm:hierBranch val="init"/>
        </dgm:presLayoutVars>
      </dgm:prSet>
      <dgm:spPr/>
    </dgm:pt>
    <dgm:pt modelId="{6C33B12B-47A4-4FC6-95D2-412FAF025F74}" type="pres">
      <dgm:prSet presAssocID="{DC358A9F-BA83-4BC6-B853-1A7C966F375F}" presName="rootComposite" presStyleCnt="0"/>
      <dgm:spPr/>
    </dgm:pt>
    <dgm:pt modelId="{50E1901F-8962-4C1B-A7A4-DA1B6C6B0CA1}" type="pres">
      <dgm:prSet presAssocID="{DC358A9F-BA83-4BC6-B853-1A7C966F375F}" presName="rootText" presStyleLbl="node3" presStyleIdx="3" presStyleCnt="4">
        <dgm:presLayoutVars>
          <dgm:chPref val="3"/>
        </dgm:presLayoutVars>
      </dgm:prSet>
      <dgm:spPr/>
    </dgm:pt>
    <dgm:pt modelId="{5693E468-99EC-4840-BD24-4939B48E492C}" type="pres">
      <dgm:prSet presAssocID="{DC358A9F-BA83-4BC6-B853-1A7C966F375F}" presName="rootConnector" presStyleLbl="node3" presStyleIdx="3" presStyleCnt="4"/>
      <dgm:spPr/>
    </dgm:pt>
    <dgm:pt modelId="{7D045C9E-B556-4D92-AABB-B4A08B556A2E}" type="pres">
      <dgm:prSet presAssocID="{DC358A9F-BA83-4BC6-B853-1A7C966F375F}" presName="hierChild4" presStyleCnt="0"/>
      <dgm:spPr/>
    </dgm:pt>
    <dgm:pt modelId="{C0A45215-C94D-421E-8C5B-FB47912567A5}" type="pres">
      <dgm:prSet presAssocID="{DC358A9F-BA83-4BC6-B853-1A7C966F375F}" presName="hierChild5" presStyleCnt="0"/>
      <dgm:spPr/>
    </dgm:pt>
    <dgm:pt modelId="{863B342D-0DCC-4F68-94C4-07AABA75247F}" type="pres">
      <dgm:prSet presAssocID="{CE036A40-3A59-478A-82F3-E6E8EBB1B4FE}" presName="hierChild5" presStyleCnt="0"/>
      <dgm:spPr/>
    </dgm:pt>
    <dgm:pt modelId="{AA591084-BDD5-423C-8485-B0A3074566D2}" type="pres">
      <dgm:prSet presAssocID="{275D4833-7C25-44DF-9A2E-A1C809D47D14}" presName="hierChild3" presStyleCnt="0"/>
      <dgm:spPr/>
    </dgm:pt>
  </dgm:ptLst>
  <dgm:cxnLst>
    <dgm:cxn modelId="{D68D1802-317F-4E5C-AEED-3E59389C7D02}" srcId="{0DDEF96A-9A3C-4BF8-8AE0-EE4809207F41}" destId="{BCAF5F5E-C4D0-43FD-A0B1-612510388663}" srcOrd="0" destOrd="0" parTransId="{800229CF-D1C9-4D5B-9A48-FC03BCD35B55}" sibTransId="{5D149B0B-FCFC-43D1-ACE0-D4AC0909351F}"/>
    <dgm:cxn modelId="{5F30C008-06E3-4929-A9D1-BE87A1953BA6}" type="presOf" srcId="{BCAF5F5E-C4D0-43FD-A0B1-612510388663}" destId="{D647B041-CE71-4419-8627-F927A6BE67A3}" srcOrd="1" destOrd="0" presId="urn:microsoft.com/office/officeart/2005/8/layout/orgChart1"/>
    <dgm:cxn modelId="{CE2F1C13-7AE9-4F46-88D0-D8FD1A73069A}" type="presOf" srcId="{C2A4557C-93B1-4F6E-B173-25884D369952}" destId="{4E96A98E-A5F2-4D9A-88F8-192321FBF268}" srcOrd="0" destOrd="0" presId="urn:microsoft.com/office/officeart/2005/8/layout/orgChart1"/>
    <dgm:cxn modelId="{E5B72616-CB26-4B56-B950-D4E1D2E9E9F9}" srcId="{CE036A40-3A59-478A-82F3-E6E8EBB1B4FE}" destId="{B4371BA0-69C6-4002-B61B-B61E3479EE7F}" srcOrd="0" destOrd="0" parTransId="{7A6FA01B-A59C-4597-A163-9A31E095F54A}" sibTransId="{0F236A7F-FAEE-4CBA-8350-E5AF5CC55ED9}"/>
    <dgm:cxn modelId="{7452C13D-7733-45CB-A24C-93AEF4D5C752}" type="presOf" srcId="{0DDEF96A-9A3C-4BF8-8AE0-EE4809207F41}" destId="{D1BE01E6-1EE6-4C2B-9ACB-190B8FBDC2FE}" srcOrd="1" destOrd="0" presId="urn:microsoft.com/office/officeart/2005/8/layout/orgChart1"/>
    <dgm:cxn modelId="{A9CBE65F-B1DA-4300-A4CE-0D12CDFA9BE2}" type="presOf" srcId="{CE036A40-3A59-478A-82F3-E6E8EBB1B4FE}" destId="{FEDC6B51-EC23-4303-953D-5CE8C1A31230}" srcOrd="0" destOrd="0" presId="urn:microsoft.com/office/officeart/2005/8/layout/orgChart1"/>
    <dgm:cxn modelId="{1109E548-5B0D-44A0-AE40-4FFFA8D0D032}" type="presOf" srcId="{BCAF5F5E-C4D0-43FD-A0B1-612510388663}" destId="{45086E08-DFC4-4E21-AFEB-DDB70CC5EADF}" srcOrd="0" destOrd="0" presId="urn:microsoft.com/office/officeart/2005/8/layout/orgChart1"/>
    <dgm:cxn modelId="{FB290772-0EB0-4618-84FB-8E9DE89E0D4D}" type="presOf" srcId="{FFB3E83F-9EFA-44D4-970B-E7DE5E748CE7}" destId="{F83FE6BE-981A-4214-BA4E-9BB75B15F58B}" srcOrd="0" destOrd="0" presId="urn:microsoft.com/office/officeart/2005/8/layout/orgChart1"/>
    <dgm:cxn modelId="{15F31E58-D777-4A04-A172-B3C7ADA1DE67}" type="presOf" srcId="{B4371BA0-69C6-4002-B61B-B61E3479EE7F}" destId="{30325A48-7460-4CE9-9BA3-AAD7ADE2ED4D}" srcOrd="0" destOrd="0" presId="urn:microsoft.com/office/officeart/2005/8/layout/orgChart1"/>
    <dgm:cxn modelId="{CF9B847D-738D-455B-BB69-4262D2FBE395}" type="presOf" srcId="{BEC69023-E036-4D95-B219-E14BC5A0E7AB}" destId="{69382CE1-7427-46BD-9889-2EEFE56B0522}" srcOrd="0" destOrd="0" presId="urn:microsoft.com/office/officeart/2005/8/layout/orgChart1"/>
    <dgm:cxn modelId="{996F7D91-2AE8-4FD5-9272-1C52BAA80A70}" type="presOf" srcId="{284AA16E-6E2B-4CBE-8DED-41B1D11C4480}" destId="{95B79081-BB43-4FCC-BF35-F61BE1156BD6}" srcOrd="0" destOrd="0" presId="urn:microsoft.com/office/officeart/2005/8/layout/orgChart1"/>
    <dgm:cxn modelId="{A7229799-F032-4306-9D38-39BFD2E67BBD}" type="presOf" srcId="{BEC69023-E036-4D95-B219-E14BC5A0E7AB}" destId="{E78D41CC-C6BB-4BB1-8A17-277E9D246FEB}" srcOrd="1" destOrd="0" presId="urn:microsoft.com/office/officeart/2005/8/layout/orgChart1"/>
    <dgm:cxn modelId="{681AE0A0-2C94-43C2-A31E-D12928B76804}" type="presOf" srcId="{5D4CBB9D-E64D-4855-86DF-C09E4407765C}" destId="{14DFB7FD-4C7A-48C6-BE2F-BEDE60FE75AF}" srcOrd="0" destOrd="0" presId="urn:microsoft.com/office/officeart/2005/8/layout/orgChart1"/>
    <dgm:cxn modelId="{C41DE8A1-4F49-4821-A2E0-026E2A1201C8}" type="presOf" srcId="{275D4833-7C25-44DF-9A2E-A1C809D47D14}" destId="{E712D886-F4DC-4D18-8921-1A77B62B73FE}" srcOrd="1" destOrd="0" presId="urn:microsoft.com/office/officeart/2005/8/layout/orgChart1"/>
    <dgm:cxn modelId="{DACA96A5-F1C0-4994-AC4C-7D68DCB259AD}" type="presOf" srcId="{275D4833-7C25-44DF-9A2E-A1C809D47D14}" destId="{66640E6F-C77C-4583-AC4A-694AA1B31D50}" srcOrd="0" destOrd="0" presId="urn:microsoft.com/office/officeart/2005/8/layout/orgChart1"/>
    <dgm:cxn modelId="{D90570A7-C9D5-409D-AF2E-92A058161AFE}" srcId="{BD066E0C-3BD4-4508-9E83-20D55AB0B334}" destId="{275D4833-7C25-44DF-9A2E-A1C809D47D14}" srcOrd="0" destOrd="0" parTransId="{8F1A6303-0CA9-4FB6-95DB-3BEBE16D2B9D}" sibTransId="{63D81280-54CB-45FB-A6FE-A2ACAD15FD77}"/>
    <dgm:cxn modelId="{F3EAC4A7-06ED-4CD2-A757-D8FD19DAA25F}" type="presOf" srcId="{0DDEF96A-9A3C-4BF8-8AE0-EE4809207F41}" destId="{EA91C969-6BF4-4D89-BE35-19DF5D3DD727}" srcOrd="0" destOrd="0" presId="urn:microsoft.com/office/officeart/2005/8/layout/orgChart1"/>
    <dgm:cxn modelId="{A4574BA8-87EF-4550-8BF4-0F81D3B95F7E}" type="presOf" srcId="{BD066E0C-3BD4-4508-9E83-20D55AB0B334}" destId="{041C3229-1FAF-49CF-9CBE-F896756A662B}" srcOrd="0" destOrd="0" presId="urn:microsoft.com/office/officeart/2005/8/layout/orgChart1"/>
    <dgm:cxn modelId="{36A6B3AC-5AFE-45CF-A11F-FF7F79003A6E}" srcId="{CE036A40-3A59-478A-82F3-E6E8EBB1B4FE}" destId="{DC358A9F-BA83-4BC6-B853-1A7C966F375F}" srcOrd="1" destOrd="0" parTransId="{284AA16E-6E2B-4CBE-8DED-41B1D11C4480}" sibTransId="{E1A58498-A139-47DC-8C80-A1C7424B7372}"/>
    <dgm:cxn modelId="{F6655BAE-E548-488F-B305-01A7D6F5FAEB}" type="presOf" srcId="{DC358A9F-BA83-4BC6-B853-1A7C966F375F}" destId="{50E1901F-8962-4C1B-A7A4-DA1B6C6B0CA1}" srcOrd="0" destOrd="0" presId="urn:microsoft.com/office/officeart/2005/8/layout/orgChart1"/>
    <dgm:cxn modelId="{153658BA-A052-4631-A0DC-B9FC86FB4398}" srcId="{275D4833-7C25-44DF-9A2E-A1C809D47D14}" destId="{0DDEF96A-9A3C-4BF8-8AE0-EE4809207F41}" srcOrd="0" destOrd="0" parTransId="{C2A4557C-93B1-4F6E-B173-25884D369952}" sibTransId="{E9149F93-4C2E-4227-B6A8-3C31E56837BB}"/>
    <dgm:cxn modelId="{44DF5CBB-AA5F-4681-9359-C99A8F6F0082}" srcId="{275D4833-7C25-44DF-9A2E-A1C809D47D14}" destId="{CE036A40-3A59-478A-82F3-E6E8EBB1B4FE}" srcOrd="1" destOrd="0" parTransId="{5D4CBB9D-E64D-4855-86DF-C09E4407765C}" sibTransId="{B8B92B1A-D1FC-49CA-B3EF-3A3DE835873E}"/>
    <dgm:cxn modelId="{D96EDBC1-B155-46D1-9384-C01DD5DE4B87}" type="presOf" srcId="{CE036A40-3A59-478A-82F3-E6E8EBB1B4FE}" destId="{0AB321A9-F0D0-4B89-996C-623549022330}" srcOrd="1" destOrd="0" presId="urn:microsoft.com/office/officeart/2005/8/layout/orgChart1"/>
    <dgm:cxn modelId="{0C6D72D9-4346-44B1-A786-9EC8F89AEAA9}" type="presOf" srcId="{7A6FA01B-A59C-4597-A163-9A31E095F54A}" destId="{5E396980-449B-4B40-9C64-B18613FCF67B}" srcOrd="0" destOrd="0" presId="urn:microsoft.com/office/officeart/2005/8/layout/orgChart1"/>
    <dgm:cxn modelId="{8D9846EA-5E5D-4964-B464-4AA8CD9B3CC5}" type="presOf" srcId="{800229CF-D1C9-4D5B-9A48-FC03BCD35B55}" destId="{068CB5AD-2245-4D65-AE13-EC244D6BF211}" srcOrd="0" destOrd="0" presId="urn:microsoft.com/office/officeart/2005/8/layout/orgChart1"/>
    <dgm:cxn modelId="{F2EE35EE-DEB2-4DBC-8FC7-3397DA9AA175}" type="presOf" srcId="{DC358A9F-BA83-4BC6-B853-1A7C966F375F}" destId="{5693E468-99EC-4840-BD24-4939B48E492C}" srcOrd="1" destOrd="0" presId="urn:microsoft.com/office/officeart/2005/8/layout/orgChart1"/>
    <dgm:cxn modelId="{5FC800FD-7A30-4291-95B3-8624950EC1FB}" srcId="{0DDEF96A-9A3C-4BF8-8AE0-EE4809207F41}" destId="{BEC69023-E036-4D95-B219-E14BC5A0E7AB}" srcOrd="1" destOrd="0" parTransId="{FFB3E83F-9EFA-44D4-970B-E7DE5E748CE7}" sibTransId="{8CD8B7A8-2129-466C-945A-C212057166B0}"/>
    <dgm:cxn modelId="{12A887FD-8229-4CFC-8103-E40CB5014068}" type="presOf" srcId="{B4371BA0-69C6-4002-B61B-B61E3479EE7F}" destId="{3636EB58-CE10-4668-B2C9-EFFE738CC3CC}" srcOrd="1" destOrd="0" presId="urn:microsoft.com/office/officeart/2005/8/layout/orgChart1"/>
    <dgm:cxn modelId="{DCCAF008-804E-460A-ADD3-23725783F436}" type="presParOf" srcId="{041C3229-1FAF-49CF-9CBE-F896756A662B}" destId="{19AB4260-1A47-4D9F-9EE7-935F8EDEE6E7}" srcOrd="0" destOrd="0" presId="urn:microsoft.com/office/officeart/2005/8/layout/orgChart1"/>
    <dgm:cxn modelId="{B7EA48B7-DA61-4308-A362-B8EF29D61EA9}" type="presParOf" srcId="{19AB4260-1A47-4D9F-9EE7-935F8EDEE6E7}" destId="{0BA3D289-CF92-4B79-86EF-74FB48CFA285}" srcOrd="0" destOrd="0" presId="urn:microsoft.com/office/officeart/2005/8/layout/orgChart1"/>
    <dgm:cxn modelId="{5B2A1613-D135-4BEA-A33C-593A2161113C}" type="presParOf" srcId="{0BA3D289-CF92-4B79-86EF-74FB48CFA285}" destId="{66640E6F-C77C-4583-AC4A-694AA1B31D50}" srcOrd="0" destOrd="0" presId="urn:microsoft.com/office/officeart/2005/8/layout/orgChart1"/>
    <dgm:cxn modelId="{47B4C4AA-9858-4045-ABD0-2930B869FC57}" type="presParOf" srcId="{0BA3D289-CF92-4B79-86EF-74FB48CFA285}" destId="{E712D886-F4DC-4D18-8921-1A77B62B73FE}" srcOrd="1" destOrd="0" presId="urn:microsoft.com/office/officeart/2005/8/layout/orgChart1"/>
    <dgm:cxn modelId="{D007D592-6655-408B-B26D-F23BC45A129E}" type="presParOf" srcId="{19AB4260-1A47-4D9F-9EE7-935F8EDEE6E7}" destId="{661A9FDF-D941-496D-94C4-D386631D800B}" srcOrd="1" destOrd="0" presId="urn:microsoft.com/office/officeart/2005/8/layout/orgChart1"/>
    <dgm:cxn modelId="{AF3F7400-E8EF-4E37-8540-58C7FEA1EB42}" type="presParOf" srcId="{661A9FDF-D941-496D-94C4-D386631D800B}" destId="{4E96A98E-A5F2-4D9A-88F8-192321FBF268}" srcOrd="0" destOrd="0" presId="urn:microsoft.com/office/officeart/2005/8/layout/orgChart1"/>
    <dgm:cxn modelId="{3F994C47-A304-4822-9F01-03C883A1780D}" type="presParOf" srcId="{661A9FDF-D941-496D-94C4-D386631D800B}" destId="{FB43E001-13CC-4A77-AD3B-5D162633CE64}" srcOrd="1" destOrd="0" presId="urn:microsoft.com/office/officeart/2005/8/layout/orgChart1"/>
    <dgm:cxn modelId="{C1CB2742-C807-4627-8F7C-55E8D12624F9}" type="presParOf" srcId="{FB43E001-13CC-4A77-AD3B-5D162633CE64}" destId="{A92231F3-2ABB-4AA4-89D1-958F8A729873}" srcOrd="0" destOrd="0" presId="urn:microsoft.com/office/officeart/2005/8/layout/orgChart1"/>
    <dgm:cxn modelId="{C8145CEF-C3D9-45A7-AA8D-A9A4768593D6}" type="presParOf" srcId="{A92231F3-2ABB-4AA4-89D1-958F8A729873}" destId="{EA91C969-6BF4-4D89-BE35-19DF5D3DD727}" srcOrd="0" destOrd="0" presId="urn:microsoft.com/office/officeart/2005/8/layout/orgChart1"/>
    <dgm:cxn modelId="{2321B62F-BE3A-46DD-897E-33E0A6F2D0BD}" type="presParOf" srcId="{A92231F3-2ABB-4AA4-89D1-958F8A729873}" destId="{D1BE01E6-1EE6-4C2B-9ACB-190B8FBDC2FE}" srcOrd="1" destOrd="0" presId="urn:microsoft.com/office/officeart/2005/8/layout/orgChart1"/>
    <dgm:cxn modelId="{C27C6776-BCD1-48BC-8C0F-6E0E4A61FBE0}" type="presParOf" srcId="{FB43E001-13CC-4A77-AD3B-5D162633CE64}" destId="{74A20A6E-90C3-4287-9FA0-C833E4EC60E7}" srcOrd="1" destOrd="0" presId="urn:microsoft.com/office/officeart/2005/8/layout/orgChart1"/>
    <dgm:cxn modelId="{C9C37E42-70B0-41EB-84E3-A36E4C3B04D8}" type="presParOf" srcId="{74A20A6E-90C3-4287-9FA0-C833E4EC60E7}" destId="{068CB5AD-2245-4D65-AE13-EC244D6BF211}" srcOrd="0" destOrd="0" presId="urn:microsoft.com/office/officeart/2005/8/layout/orgChart1"/>
    <dgm:cxn modelId="{AEE99F9C-7CF4-4224-9A4E-52FC93E1BB40}" type="presParOf" srcId="{74A20A6E-90C3-4287-9FA0-C833E4EC60E7}" destId="{B1C5A356-DA34-40A1-9E19-753E8D79CA2A}" srcOrd="1" destOrd="0" presId="urn:microsoft.com/office/officeart/2005/8/layout/orgChart1"/>
    <dgm:cxn modelId="{1C466F5E-B524-4C7F-BB65-DD1F92544013}" type="presParOf" srcId="{B1C5A356-DA34-40A1-9E19-753E8D79CA2A}" destId="{AA7CDDF7-862C-47E0-8163-C44E335EB8A6}" srcOrd="0" destOrd="0" presId="urn:microsoft.com/office/officeart/2005/8/layout/orgChart1"/>
    <dgm:cxn modelId="{B1A5E3A7-416C-4C93-8527-4AC28E30490E}" type="presParOf" srcId="{AA7CDDF7-862C-47E0-8163-C44E335EB8A6}" destId="{45086E08-DFC4-4E21-AFEB-DDB70CC5EADF}" srcOrd="0" destOrd="0" presId="urn:microsoft.com/office/officeart/2005/8/layout/orgChart1"/>
    <dgm:cxn modelId="{E4586845-B27D-4570-81AE-161D33BB7D9A}" type="presParOf" srcId="{AA7CDDF7-862C-47E0-8163-C44E335EB8A6}" destId="{D647B041-CE71-4419-8627-F927A6BE67A3}" srcOrd="1" destOrd="0" presId="urn:microsoft.com/office/officeart/2005/8/layout/orgChart1"/>
    <dgm:cxn modelId="{9759EDD7-451D-42DD-91FD-37F804EBB0D7}" type="presParOf" srcId="{B1C5A356-DA34-40A1-9E19-753E8D79CA2A}" destId="{9FDC9104-288E-48FC-A097-831BEF76BB5E}" srcOrd="1" destOrd="0" presId="urn:microsoft.com/office/officeart/2005/8/layout/orgChart1"/>
    <dgm:cxn modelId="{0AF2604D-86A8-473B-94EE-F740DA7D4F05}" type="presParOf" srcId="{B1C5A356-DA34-40A1-9E19-753E8D79CA2A}" destId="{ED66A4D8-0D5D-4316-8292-18247943E3D3}" srcOrd="2" destOrd="0" presId="urn:microsoft.com/office/officeart/2005/8/layout/orgChart1"/>
    <dgm:cxn modelId="{52F80E4A-501F-4DE2-8AF1-D8CE91D17D7B}" type="presParOf" srcId="{74A20A6E-90C3-4287-9FA0-C833E4EC60E7}" destId="{F83FE6BE-981A-4214-BA4E-9BB75B15F58B}" srcOrd="2" destOrd="0" presId="urn:microsoft.com/office/officeart/2005/8/layout/orgChart1"/>
    <dgm:cxn modelId="{03092586-0272-407D-ACF5-1216A2C5623D}" type="presParOf" srcId="{74A20A6E-90C3-4287-9FA0-C833E4EC60E7}" destId="{95D2B89E-33D7-4CA9-9F93-C82E0532E529}" srcOrd="3" destOrd="0" presId="urn:microsoft.com/office/officeart/2005/8/layout/orgChart1"/>
    <dgm:cxn modelId="{8C1439D5-2EB6-456B-B886-697E758F01F6}" type="presParOf" srcId="{95D2B89E-33D7-4CA9-9F93-C82E0532E529}" destId="{964DAAB5-A343-4F75-95A9-3204A3675B9C}" srcOrd="0" destOrd="0" presId="urn:microsoft.com/office/officeart/2005/8/layout/orgChart1"/>
    <dgm:cxn modelId="{FF5968FE-CD4D-471F-83BC-E0D18FF53254}" type="presParOf" srcId="{964DAAB5-A343-4F75-95A9-3204A3675B9C}" destId="{69382CE1-7427-46BD-9889-2EEFE56B0522}" srcOrd="0" destOrd="0" presId="urn:microsoft.com/office/officeart/2005/8/layout/orgChart1"/>
    <dgm:cxn modelId="{7397E53E-C17F-45F7-B74F-91F12C99FBA5}" type="presParOf" srcId="{964DAAB5-A343-4F75-95A9-3204A3675B9C}" destId="{E78D41CC-C6BB-4BB1-8A17-277E9D246FEB}" srcOrd="1" destOrd="0" presId="urn:microsoft.com/office/officeart/2005/8/layout/orgChart1"/>
    <dgm:cxn modelId="{2A5B4386-EF55-495F-B279-B303180FDDFA}" type="presParOf" srcId="{95D2B89E-33D7-4CA9-9F93-C82E0532E529}" destId="{7D1C79D2-BE0C-4B51-8F44-4569CBEDB3EA}" srcOrd="1" destOrd="0" presId="urn:microsoft.com/office/officeart/2005/8/layout/orgChart1"/>
    <dgm:cxn modelId="{416B0A12-276D-49D1-85FD-986CC49796A2}" type="presParOf" srcId="{95D2B89E-33D7-4CA9-9F93-C82E0532E529}" destId="{99596E9D-AA6B-448D-99BC-872B16462DCE}" srcOrd="2" destOrd="0" presId="urn:microsoft.com/office/officeart/2005/8/layout/orgChart1"/>
    <dgm:cxn modelId="{64B78376-7C19-4742-BAB5-C911A6EF1E6F}" type="presParOf" srcId="{FB43E001-13CC-4A77-AD3B-5D162633CE64}" destId="{A181D576-86CC-477D-AC01-17C1DE0043DB}" srcOrd="2" destOrd="0" presId="urn:microsoft.com/office/officeart/2005/8/layout/orgChart1"/>
    <dgm:cxn modelId="{923D08F5-EED1-41FE-BFFF-94A7321A1382}" type="presParOf" srcId="{661A9FDF-D941-496D-94C4-D386631D800B}" destId="{14DFB7FD-4C7A-48C6-BE2F-BEDE60FE75AF}" srcOrd="2" destOrd="0" presId="urn:microsoft.com/office/officeart/2005/8/layout/orgChart1"/>
    <dgm:cxn modelId="{23EF5D92-F5DC-4DD1-98EC-EA744CAB555F}" type="presParOf" srcId="{661A9FDF-D941-496D-94C4-D386631D800B}" destId="{D86E4BFF-6504-4AA2-A41D-D0CD56F243A3}" srcOrd="3" destOrd="0" presId="urn:microsoft.com/office/officeart/2005/8/layout/orgChart1"/>
    <dgm:cxn modelId="{987B945C-63AE-4129-A8F1-2A6A8DE3086A}" type="presParOf" srcId="{D86E4BFF-6504-4AA2-A41D-D0CD56F243A3}" destId="{57A26D94-6BE4-4FE0-A08A-21DFD2EC7EB7}" srcOrd="0" destOrd="0" presId="urn:microsoft.com/office/officeart/2005/8/layout/orgChart1"/>
    <dgm:cxn modelId="{BFF6748C-821F-42A1-BA70-767DD28A2E5D}" type="presParOf" srcId="{57A26D94-6BE4-4FE0-A08A-21DFD2EC7EB7}" destId="{FEDC6B51-EC23-4303-953D-5CE8C1A31230}" srcOrd="0" destOrd="0" presId="urn:microsoft.com/office/officeart/2005/8/layout/orgChart1"/>
    <dgm:cxn modelId="{172BD554-9EDC-41DD-8E6E-C3412606B290}" type="presParOf" srcId="{57A26D94-6BE4-4FE0-A08A-21DFD2EC7EB7}" destId="{0AB321A9-F0D0-4B89-996C-623549022330}" srcOrd="1" destOrd="0" presId="urn:microsoft.com/office/officeart/2005/8/layout/orgChart1"/>
    <dgm:cxn modelId="{881B827F-703F-4995-86B2-0DDD98295A0B}" type="presParOf" srcId="{D86E4BFF-6504-4AA2-A41D-D0CD56F243A3}" destId="{ABC1A949-6B12-4076-9816-787696FCC5AF}" srcOrd="1" destOrd="0" presId="urn:microsoft.com/office/officeart/2005/8/layout/orgChart1"/>
    <dgm:cxn modelId="{29B493E0-67C6-4252-832C-C3F8DBED16C1}" type="presParOf" srcId="{ABC1A949-6B12-4076-9816-787696FCC5AF}" destId="{5E396980-449B-4B40-9C64-B18613FCF67B}" srcOrd="0" destOrd="0" presId="urn:microsoft.com/office/officeart/2005/8/layout/orgChart1"/>
    <dgm:cxn modelId="{913D82DD-F25F-45AD-8307-B906FF80B92C}" type="presParOf" srcId="{ABC1A949-6B12-4076-9816-787696FCC5AF}" destId="{7B5A074A-C4FE-4161-BB70-8CE17D418CF3}" srcOrd="1" destOrd="0" presId="urn:microsoft.com/office/officeart/2005/8/layout/orgChart1"/>
    <dgm:cxn modelId="{A6D5356F-9A90-40DD-8A50-0ED0ED60A195}" type="presParOf" srcId="{7B5A074A-C4FE-4161-BB70-8CE17D418CF3}" destId="{B234F63E-03CE-4B35-A9CE-4D1CFCA07DF1}" srcOrd="0" destOrd="0" presId="urn:microsoft.com/office/officeart/2005/8/layout/orgChart1"/>
    <dgm:cxn modelId="{C3F425A7-068F-44C6-8C1C-34A27B9D7F1D}" type="presParOf" srcId="{B234F63E-03CE-4B35-A9CE-4D1CFCA07DF1}" destId="{30325A48-7460-4CE9-9BA3-AAD7ADE2ED4D}" srcOrd="0" destOrd="0" presId="urn:microsoft.com/office/officeart/2005/8/layout/orgChart1"/>
    <dgm:cxn modelId="{068BF322-21A7-490C-ADD5-949D61E5D68A}" type="presParOf" srcId="{B234F63E-03CE-4B35-A9CE-4D1CFCA07DF1}" destId="{3636EB58-CE10-4668-B2C9-EFFE738CC3CC}" srcOrd="1" destOrd="0" presId="urn:microsoft.com/office/officeart/2005/8/layout/orgChart1"/>
    <dgm:cxn modelId="{2A4D53A2-29C6-4894-825F-37830C30C994}" type="presParOf" srcId="{7B5A074A-C4FE-4161-BB70-8CE17D418CF3}" destId="{97F7B815-4057-4A13-9F1A-6F57B77290D6}" srcOrd="1" destOrd="0" presId="urn:microsoft.com/office/officeart/2005/8/layout/orgChart1"/>
    <dgm:cxn modelId="{886B93C1-3AF9-4BE9-A3CA-D8AAB431AD81}" type="presParOf" srcId="{7B5A074A-C4FE-4161-BB70-8CE17D418CF3}" destId="{1E893C90-A2E8-43C4-89E1-4BF4D41CBAC3}" srcOrd="2" destOrd="0" presId="urn:microsoft.com/office/officeart/2005/8/layout/orgChart1"/>
    <dgm:cxn modelId="{5D714E6E-49E9-4939-8E57-33C41A074070}" type="presParOf" srcId="{ABC1A949-6B12-4076-9816-787696FCC5AF}" destId="{95B79081-BB43-4FCC-BF35-F61BE1156BD6}" srcOrd="2" destOrd="0" presId="urn:microsoft.com/office/officeart/2005/8/layout/orgChart1"/>
    <dgm:cxn modelId="{7B06EC48-4792-46B6-BB94-F13769FA5D00}" type="presParOf" srcId="{ABC1A949-6B12-4076-9816-787696FCC5AF}" destId="{355CB725-6489-40CD-8E29-4460FDE9164F}" srcOrd="3" destOrd="0" presId="urn:microsoft.com/office/officeart/2005/8/layout/orgChart1"/>
    <dgm:cxn modelId="{B21AF9F5-004B-43D4-A986-C2E9B3CF1114}" type="presParOf" srcId="{355CB725-6489-40CD-8E29-4460FDE9164F}" destId="{6C33B12B-47A4-4FC6-95D2-412FAF025F74}" srcOrd="0" destOrd="0" presId="urn:microsoft.com/office/officeart/2005/8/layout/orgChart1"/>
    <dgm:cxn modelId="{F6067B82-7F5C-40CA-BDA2-227E0921CB65}" type="presParOf" srcId="{6C33B12B-47A4-4FC6-95D2-412FAF025F74}" destId="{50E1901F-8962-4C1B-A7A4-DA1B6C6B0CA1}" srcOrd="0" destOrd="0" presId="urn:microsoft.com/office/officeart/2005/8/layout/orgChart1"/>
    <dgm:cxn modelId="{5D863BD9-F206-4F53-B272-56E83A5ED2F7}" type="presParOf" srcId="{6C33B12B-47A4-4FC6-95D2-412FAF025F74}" destId="{5693E468-99EC-4840-BD24-4939B48E492C}" srcOrd="1" destOrd="0" presId="urn:microsoft.com/office/officeart/2005/8/layout/orgChart1"/>
    <dgm:cxn modelId="{E3AA52C4-6EA1-49D1-8322-FED28FCA0F4E}" type="presParOf" srcId="{355CB725-6489-40CD-8E29-4460FDE9164F}" destId="{7D045C9E-B556-4D92-AABB-B4A08B556A2E}" srcOrd="1" destOrd="0" presId="urn:microsoft.com/office/officeart/2005/8/layout/orgChart1"/>
    <dgm:cxn modelId="{B3688731-60DD-4059-9E12-2DAE5B666635}" type="presParOf" srcId="{355CB725-6489-40CD-8E29-4460FDE9164F}" destId="{C0A45215-C94D-421E-8C5B-FB47912567A5}" srcOrd="2" destOrd="0" presId="urn:microsoft.com/office/officeart/2005/8/layout/orgChart1"/>
    <dgm:cxn modelId="{92D2AAC4-1E39-45B3-8CEC-7DB4E2C483A6}" type="presParOf" srcId="{D86E4BFF-6504-4AA2-A41D-D0CD56F243A3}" destId="{863B342D-0DCC-4F68-94C4-07AABA75247F}" srcOrd="2" destOrd="0" presId="urn:microsoft.com/office/officeart/2005/8/layout/orgChart1"/>
    <dgm:cxn modelId="{69A3793B-9A8E-4E1F-A65D-5636F8886F0C}" type="presParOf" srcId="{19AB4260-1A47-4D9F-9EE7-935F8EDEE6E7}" destId="{AA591084-BDD5-423C-8485-B0A3074566D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BCAB8-0EA7-42E6-9BEE-11398D7C6C3B}">
      <dsp:nvSpPr>
        <dsp:cNvPr id="0" name=""/>
        <dsp:cNvSpPr/>
      </dsp:nvSpPr>
      <dsp:spPr>
        <a:xfrm>
          <a:off x="4376504" y="2126107"/>
          <a:ext cx="501115" cy="1536752"/>
        </a:xfrm>
        <a:custGeom>
          <a:avLst/>
          <a:gdLst/>
          <a:ahLst/>
          <a:cxnLst/>
          <a:rect l="0" t="0" r="0" b="0"/>
          <a:pathLst>
            <a:path>
              <a:moveTo>
                <a:pt x="0" y="0"/>
              </a:moveTo>
              <a:lnTo>
                <a:pt x="0" y="1536752"/>
              </a:lnTo>
              <a:lnTo>
                <a:pt x="501115" y="1536752"/>
              </a:lnTo>
            </a:path>
          </a:pathLst>
        </a:custGeom>
        <a:noFill/>
        <a:ln w="12700" cap="flat" cmpd="sng" algn="ctr">
          <a:solidFill>
            <a:schemeClr val="accent5">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9A44E13-0693-4EF4-ADC9-07A7A193F52E}">
      <dsp:nvSpPr>
        <dsp:cNvPr id="0" name=""/>
        <dsp:cNvSpPr/>
      </dsp:nvSpPr>
      <dsp:spPr>
        <a:xfrm>
          <a:off x="3691647" y="612021"/>
          <a:ext cx="2021163" cy="701561"/>
        </a:xfrm>
        <a:custGeom>
          <a:avLst/>
          <a:gdLst/>
          <a:ahLst/>
          <a:cxnLst/>
          <a:rect l="0" t="0" r="0" b="0"/>
          <a:pathLst>
            <a:path>
              <a:moveTo>
                <a:pt x="0" y="0"/>
              </a:moveTo>
              <a:lnTo>
                <a:pt x="0" y="350780"/>
              </a:lnTo>
              <a:lnTo>
                <a:pt x="2021163" y="350780"/>
              </a:lnTo>
              <a:lnTo>
                <a:pt x="2021163" y="701561"/>
              </a:lnTo>
            </a:path>
          </a:pathLst>
        </a:custGeom>
        <a:noFill/>
        <a:ln w="12700" cap="flat" cmpd="sng" algn="ctr">
          <a:solidFill>
            <a:schemeClr val="accent5">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0854E58-BD01-4E9A-BFE3-E2B249DCDE15}">
      <dsp:nvSpPr>
        <dsp:cNvPr id="0" name=""/>
        <dsp:cNvSpPr/>
      </dsp:nvSpPr>
      <dsp:spPr>
        <a:xfrm>
          <a:off x="334177" y="2087555"/>
          <a:ext cx="586070" cy="1583606"/>
        </a:xfrm>
        <a:custGeom>
          <a:avLst/>
          <a:gdLst/>
          <a:ahLst/>
          <a:cxnLst/>
          <a:rect l="0" t="0" r="0" b="0"/>
          <a:pathLst>
            <a:path>
              <a:moveTo>
                <a:pt x="0" y="0"/>
              </a:moveTo>
              <a:lnTo>
                <a:pt x="0" y="1583606"/>
              </a:lnTo>
              <a:lnTo>
                <a:pt x="586070" y="1583606"/>
              </a:lnTo>
            </a:path>
          </a:pathLst>
        </a:custGeom>
        <a:noFill/>
        <a:ln w="12700" cap="flat" cmpd="sng" algn="ctr">
          <a:solidFill>
            <a:schemeClr val="accent5">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F99C2F2-CD21-4313-9634-001389A43FB9}">
      <dsp:nvSpPr>
        <dsp:cNvPr id="0" name=""/>
        <dsp:cNvSpPr/>
      </dsp:nvSpPr>
      <dsp:spPr>
        <a:xfrm>
          <a:off x="1670483" y="612021"/>
          <a:ext cx="2021163" cy="701561"/>
        </a:xfrm>
        <a:custGeom>
          <a:avLst/>
          <a:gdLst/>
          <a:ahLst/>
          <a:cxnLst/>
          <a:rect l="0" t="0" r="0" b="0"/>
          <a:pathLst>
            <a:path>
              <a:moveTo>
                <a:pt x="2021163" y="0"/>
              </a:moveTo>
              <a:lnTo>
                <a:pt x="2021163" y="350780"/>
              </a:lnTo>
              <a:lnTo>
                <a:pt x="0" y="350780"/>
              </a:lnTo>
              <a:lnTo>
                <a:pt x="0" y="701561"/>
              </a:lnTo>
            </a:path>
          </a:pathLst>
        </a:custGeom>
        <a:noFill/>
        <a:ln w="12700" cap="flat" cmpd="sng" algn="ctr">
          <a:solidFill>
            <a:schemeClr val="accent5">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0DD5ACD-371A-4729-B992-E39098DC1F1D}">
      <dsp:nvSpPr>
        <dsp:cNvPr id="0" name=""/>
        <dsp:cNvSpPr/>
      </dsp:nvSpPr>
      <dsp:spPr>
        <a:xfrm>
          <a:off x="2021264" y="181898"/>
          <a:ext cx="3340766" cy="430123"/>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Assessment</a:t>
          </a:r>
        </a:p>
      </dsp:txBody>
      <dsp:txXfrm>
        <a:off x="2021264" y="181898"/>
        <a:ext cx="3340766" cy="430123"/>
      </dsp:txXfrm>
    </dsp:sp>
    <dsp:sp modelId="{4C255BB0-1E6B-41BD-A9B3-29EA7F5693FC}">
      <dsp:nvSpPr>
        <dsp:cNvPr id="0" name=""/>
        <dsp:cNvSpPr/>
      </dsp:nvSpPr>
      <dsp:spPr>
        <a:xfrm>
          <a:off x="100" y="1313582"/>
          <a:ext cx="3340766" cy="773972"/>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Formative</a:t>
          </a:r>
        </a:p>
      </dsp:txBody>
      <dsp:txXfrm>
        <a:off x="100" y="1313582"/>
        <a:ext cx="3340766" cy="773972"/>
      </dsp:txXfrm>
    </dsp:sp>
    <dsp:sp modelId="{CC3C5B9F-7C7E-48D7-BEFA-F5C8A50EDB1F}">
      <dsp:nvSpPr>
        <dsp:cNvPr id="0" name=""/>
        <dsp:cNvSpPr/>
      </dsp:nvSpPr>
      <dsp:spPr>
        <a:xfrm>
          <a:off x="920247" y="2835970"/>
          <a:ext cx="2916723" cy="1670383"/>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ct val="35000"/>
            </a:spcAft>
            <a:buNone/>
          </a:pPr>
          <a:endParaRPr lang="en-US" sz="2000" b="1" kern="1200" dirty="0"/>
        </a:p>
        <a:p>
          <a:pPr marL="0" lvl="0" indent="0" algn="ctr" defTabSz="889000">
            <a:lnSpc>
              <a:spcPct val="100000"/>
            </a:lnSpc>
            <a:spcBef>
              <a:spcPct val="0"/>
            </a:spcBef>
            <a:spcAft>
              <a:spcPct val="35000"/>
            </a:spcAft>
            <a:buNone/>
          </a:pPr>
          <a:r>
            <a:rPr lang="en-US" sz="2000" b="1" kern="1200" dirty="0"/>
            <a:t>Evidence </a:t>
          </a:r>
          <a:r>
            <a:rPr lang="en-US" sz="2000" b="1" i="1" kern="1200" dirty="0"/>
            <a:t>during </a:t>
          </a:r>
        </a:p>
        <a:p>
          <a:pPr marL="0" lvl="0" indent="0" algn="ctr" defTabSz="889000">
            <a:lnSpc>
              <a:spcPct val="100000"/>
            </a:lnSpc>
            <a:spcBef>
              <a:spcPct val="0"/>
            </a:spcBef>
            <a:spcAft>
              <a:spcPct val="35000"/>
            </a:spcAft>
            <a:buNone/>
          </a:pPr>
          <a:r>
            <a:rPr lang="en-US" sz="2000" b="1" kern="1200" dirty="0"/>
            <a:t>facilitation</a:t>
          </a:r>
        </a:p>
        <a:p>
          <a:pPr marL="0" lvl="0" indent="0" algn="ctr" defTabSz="889000">
            <a:lnSpc>
              <a:spcPct val="100000"/>
            </a:lnSpc>
            <a:spcBef>
              <a:spcPct val="0"/>
            </a:spcBef>
            <a:spcAft>
              <a:spcPct val="35000"/>
            </a:spcAft>
            <a:buNone/>
          </a:pPr>
          <a:r>
            <a:rPr lang="en-US" sz="2000" b="1" kern="1200" dirty="0"/>
            <a:t>Self Assessment</a:t>
          </a:r>
        </a:p>
        <a:p>
          <a:pPr marL="0" lvl="0" indent="0" algn="ctr" defTabSz="889000">
            <a:lnSpc>
              <a:spcPct val="100000"/>
            </a:lnSpc>
            <a:spcBef>
              <a:spcPct val="0"/>
            </a:spcBef>
            <a:spcAft>
              <a:spcPct val="35000"/>
            </a:spcAft>
            <a:buNone/>
          </a:pPr>
          <a:endParaRPr lang="en-US" sz="2000" b="1" kern="1200" dirty="0"/>
        </a:p>
      </dsp:txBody>
      <dsp:txXfrm>
        <a:off x="920247" y="2835970"/>
        <a:ext cx="2916723" cy="1670383"/>
      </dsp:txXfrm>
    </dsp:sp>
    <dsp:sp modelId="{24349B9E-7679-48F3-8C1B-516E244933D3}">
      <dsp:nvSpPr>
        <dsp:cNvPr id="0" name=""/>
        <dsp:cNvSpPr/>
      </dsp:nvSpPr>
      <dsp:spPr>
        <a:xfrm>
          <a:off x="4042428" y="1313582"/>
          <a:ext cx="3340766" cy="812524"/>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Summative</a:t>
          </a:r>
        </a:p>
      </dsp:txBody>
      <dsp:txXfrm>
        <a:off x="4042428" y="1313582"/>
        <a:ext cx="3340766" cy="812524"/>
      </dsp:txXfrm>
    </dsp:sp>
    <dsp:sp modelId="{64E85D38-C8F4-45A8-A4FB-7B00B79166F0}">
      <dsp:nvSpPr>
        <dsp:cNvPr id="0" name=""/>
        <dsp:cNvSpPr/>
      </dsp:nvSpPr>
      <dsp:spPr>
        <a:xfrm>
          <a:off x="4877619" y="2827668"/>
          <a:ext cx="3340766" cy="1670383"/>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ct val="35000"/>
            </a:spcAft>
            <a:buNone/>
          </a:pPr>
          <a:r>
            <a:rPr lang="en-US" sz="2000" b="1" kern="1200" dirty="0"/>
            <a:t>Knowledge Assessment</a:t>
          </a:r>
        </a:p>
        <a:p>
          <a:pPr marL="0" lvl="0" indent="0" algn="ctr" defTabSz="889000">
            <a:lnSpc>
              <a:spcPct val="100000"/>
            </a:lnSpc>
            <a:spcBef>
              <a:spcPct val="0"/>
            </a:spcBef>
            <a:spcAft>
              <a:spcPct val="35000"/>
            </a:spcAft>
            <a:buNone/>
          </a:pPr>
          <a:r>
            <a:rPr lang="en-US" sz="2000" b="1" kern="1200" dirty="0"/>
            <a:t> Summative Workplace</a:t>
          </a:r>
        </a:p>
        <a:p>
          <a:pPr marL="0" lvl="0" indent="0" algn="ctr" defTabSz="889000">
            <a:lnSpc>
              <a:spcPct val="100000"/>
            </a:lnSpc>
            <a:spcBef>
              <a:spcPct val="0"/>
            </a:spcBef>
            <a:spcAft>
              <a:spcPct val="35000"/>
            </a:spcAft>
            <a:buNone/>
          </a:pPr>
          <a:r>
            <a:rPr lang="en-US" sz="2000" b="1" kern="1200" dirty="0"/>
            <a:t> Assignments</a:t>
          </a:r>
        </a:p>
      </dsp:txBody>
      <dsp:txXfrm>
        <a:off x="4877619" y="2827668"/>
        <a:ext cx="3340766" cy="16703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0E907-9459-4BCE-9CEE-D50CA8E25CB3}">
      <dsp:nvSpPr>
        <dsp:cNvPr id="0" name=""/>
        <dsp:cNvSpPr/>
      </dsp:nvSpPr>
      <dsp:spPr>
        <a:xfrm>
          <a:off x="0" y="1438"/>
          <a:ext cx="2528147" cy="1264073"/>
        </a:xfrm>
        <a:prstGeom prst="roundRect">
          <a:avLst>
            <a:gd name="adj" fmla="val 10000"/>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Competent</a:t>
          </a:r>
        </a:p>
      </dsp:txBody>
      <dsp:txXfrm>
        <a:off x="37023" y="38461"/>
        <a:ext cx="2454101" cy="1190027"/>
      </dsp:txXfrm>
    </dsp:sp>
    <dsp:sp modelId="{411840A0-FE1C-4D59-9ED4-67B2E7F68839}">
      <dsp:nvSpPr>
        <dsp:cNvPr id="0" name=""/>
        <dsp:cNvSpPr/>
      </dsp:nvSpPr>
      <dsp:spPr>
        <a:xfrm>
          <a:off x="207094" y="1265512"/>
          <a:ext cx="91440" cy="1011259"/>
        </a:xfrm>
        <a:custGeom>
          <a:avLst/>
          <a:gdLst/>
          <a:ahLst/>
          <a:cxnLst/>
          <a:rect l="0" t="0" r="0" b="0"/>
          <a:pathLst>
            <a:path>
              <a:moveTo>
                <a:pt x="45720" y="0"/>
              </a:moveTo>
              <a:lnTo>
                <a:pt x="45720" y="1011259"/>
              </a:lnTo>
              <a:lnTo>
                <a:pt x="122871" y="1011259"/>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26821CC-D27B-4EF3-A2C7-C4B85FB42DF7}">
      <dsp:nvSpPr>
        <dsp:cNvPr id="0" name=""/>
        <dsp:cNvSpPr/>
      </dsp:nvSpPr>
      <dsp:spPr>
        <a:xfrm>
          <a:off x="329965" y="1581530"/>
          <a:ext cx="3230467" cy="1390481"/>
        </a:xfrm>
        <a:prstGeom prst="roundRect">
          <a:avLst>
            <a:gd name="adj" fmla="val 10000"/>
          </a:avLst>
        </a:prstGeom>
        <a:solidFill>
          <a:schemeClr val="accent4"/>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4"/>
        </a:fillRef>
        <a:effectRef idx="1">
          <a:schemeClr val="accent4"/>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solidFill>
                <a:schemeClr val="bg1"/>
              </a:solidFill>
              <a:effectLst/>
              <a:latin typeface="Calibri" panose="020F0502020204030204" pitchFamily="34" charset="0"/>
              <a:ea typeface="+mn-ea"/>
              <a:cs typeface="+mn-cs"/>
            </a:rPr>
            <a:t>Ability to perform  task, action or function successfully</a:t>
          </a:r>
          <a:endParaRPr lang="en-US" sz="2400" kern="1200" dirty="0">
            <a:solidFill>
              <a:schemeClr val="bg1"/>
            </a:solidFill>
          </a:endParaRPr>
        </a:p>
      </dsp:txBody>
      <dsp:txXfrm>
        <a:off x="370691" y="1622256"/>
        <a:ext cx="3149015" cy="1309029"/>
      </dsp:txXfrm>
    </dsp:sp>
    <dsp:sp modelId="{68B5D3B7-AC34-4DC8-BBA6-0AE75D13CF4B}">
      <dsp:nvSpPr>
        <dsp:cNvPr id="0" name=""/>
        <dsp:cNvSpPr/>
      </dsp:nvSpPr>
      <dsp:spPr>
        <a:xfrm>
          <a:off x="207094" y="1265512"/>
          <a:ext cx="91440" cy="2717758"/>
        </a:xfrm>
        <a:custGeom>
          <a:avLst/>
          <a:gdLst/>
          <a:ahLst/>
          <a:cxnLst/>
          <a:rect l="0" t="0" r="0" b="0"/>
          <a:pathLst>
            <a:path>
              <a:moveTo>
                <a:pt x="45720" y="0"/>
              </a:moveTo>
              <a:lnTo>
                <a:pt x="45720" y="2717758"/>
              </a:lnTo>
              <a:lnTo>
                <a:pt x="122871" y="2717758"/>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FD4CC16-C250-4D92-BA93-50331FC780EC}">
      <dsp:nvSpPr>
        <dsp:cNvPr id="0" name=""/>
        <dsp:cNvSpPr/>
      </dsp:nvSpPr>
      <dsp:spPr>
        <a:xfrm>
          <a:off x="329965" y="3288030"/>
          <a:ext cx="3241955" cy="1390481"/>
        </a:xfrm>
        <a:prstGeom prst="roundRect">
          <a:avLst>
            <a:gd name="adj" fmla="val 10000"/>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effectLst/>
              <a:latin typeface="Calibri" panose="020F0502020204030204" pitchFamily="34" charset="0"/>
              <a:ea typeface="+mn-ea"/>
              <a:cs typeface="+mn-cs"/>
            </a:rPr>
            <a:t>Certificate  issued and credits awarded</a:t>
          </a:r>
          <a:endParaRPr kumimoji="0" lang="en-US" sz="2400" kern="1200" dirty="0">
            <a:effectLst/>
            <a:latin typeface="Calibri" panose="020F0502020204030204" pitchFamily="34" charset="0"/>
            <a:ea typeface="+mn-ea"/>
            <a:cs typeface="+mn-cs"/>
          </a:endParaRPr>
        </a:p>
      </dsp:txBody>
      <dsp:txXfrm>
        <a:off x="370691" y="3328756"/>
        <a:ext cx="3160503" cy="1309029"/>
      </dsp:txXfrm>
    </dsp:sp>
    <dsp:sp modelId="{0A1306EE-F29D-4CB0-ADDD-B4821031F774}">
      <dsp:nvSpPr>
        <dsp:cNvPr id="0" name=""/>
        <dsp:cNvSpPr/>
      </dsp:nvSpPr>
      <dsp:spPr>
        <a:xfrm>
          <a:off x="4169696" y="1438"/>
          <a:ext cx="2528147" cy="1264073"/>
        </a:xfrm>
        <a:prstGeom prst="roundRect">
          <a:avLst>
            <a:gd name="adj" fmla="val 10000"/>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Not Yet Competent</a:t>
          </a:r>
        </a:p>
      </dsp:txBody>
      <dsp:txXfrm>
        <a:off x="4206719" y="38461"/>
        <a:ext cx="2454101" cy="1190027"/>
      </dsp:txXfrm>
    </dsp:sp>
    <dsp:sp modelId="{54192DF2-418F-433E-B8ED-736FF77E592E}">
      <dsp:nvSpPr>
        <dsp:cNvPr id="0" name=""/>
        <dsp:cNvSpPr/>
      </dsp:nvSpPr>
      <dsp:spPr>
        <a:xfrm>
          <a:off x="4422511" y="1265512"/>
          <a:ext cx="256131" cy="1041900"/>
        </a:xfrm>
        <a:custGeom>
          <a:avLst/>
          <a:gdLst/>
          <a:ahLst/>
          <a:cxnLst/>
          <a:rect l="0" t="0" r="0" b="0"/>
          <a:pathLst>
            <a:path>
              <a:moveTo>
                <a:pt x="0" y="0"/>
              </a:moveTo>
              <a:lnTo>
                <a:pt x="0" y="1041900"/>
              </a:lnTo>
              <a:lnTo>
                <a:pt x="256131" y="1041900"/>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A02A319-79FC-40F8-A440-382EDF75D5E4}">
      <dsp:nvSpPr>
        <dsp:cNvPr id="0" name=""/>
        <dsp:cNvSpPr/>
      </dsp:nvSpPr>
      <dsp:spPr>
        <a:xfrm>
          <a:off x="4678643" y="1612171"/>
          <a:ext cx="3170540" cy="1390481"/>
        </a:xfrm>
        <a:prstGeom prst="roundRect">
          <a:avLst>
            <a:gd name="adj" fmla="val 10000"/>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5"/>
        </a:fillRef>
        <a:effectRef idx="1">
          <a:schemeClr val="accent5"/>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solidFill>
                <a:schemeClr val="bg1"/>
              </a:solidFill>
              <a:effectLst/>
              <a:latin typeface="Calibri" panose="020F0502020204030204" pitchFamily="34" charset="0"/>
              <a:ea typeface="+mn-ea"/>
              <a:cs typeface="+mn-cs"/>
            </a:rPr>
            <a:t>Not successful yet </a:t>
          </a:r>
          <a:endParaRPr lang="en-US" sz="2400" kern="1200" dirty="0">
            <a:solidFill>
              <a:schemeClr val="bg1"/>
            </a:solidFill>
          </a:endParaRPr>
        </a:p>
      </dsp:txBody>
      <dsp:txXfrm>
        <a:off x="4719369" y="1652897"/>
        <a:ext cx="3089088" cy="1309029"/>
      </dsp:txXfrm>
    </dsp:sp>
    <dsp:sp modelId="{1D988BA5-7718-4C89-8B8F-3CE438A09815}">
      <dsp:nvSpPr>
        <dsp:cNvPr id="0" name=""/>
        <dsp:cNvSpPr/>
      </dsp:nvSpPr>
      <dsp:spPr>
        <a:xfrm>
          <a:off x="4422511" y="1265512"/>
          <a:ext cx="252814" cy="2717758"/>
        </a:xfrm>
        <a:custGeom>
          <a:avLst/>
          <a:gdLst/>
          <a:ahLst/>
          <a:cxnLst/>
          <a:rect l="0" t="0" r="0" b="0"/>
          <a:pathLst>
            <a:path>
              <a:moveTo>
                <a:pt x="0" y="0"/>
              </a:moveTo>
              <a:lnTo>
                <a:pt x="0" y="2717758"/>
              </a:lnTo>
              <a:lnTo>
                <a:pt x="252814" y="2717758"/>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42CA27C-3D85-42D8-BF99-19180EBC3F92}">
      <dsp:nvSpPr>
        <dsp:cNvPr id="0" name=""/>
        <dsp:cNvSpPr/>
      </dsp:nvSpPr>
      <dsp:spPr>
        <a:xfrm>
          <a:off x="4675326" y="3288030"/>
          <a:ext cx="3247456" cy="1390481"/>
        </a:xfrm>
        <a:prstGeom prst="roundRect">
          <a:avLst>
            <a:gd name="adj" fmla="val 10000"/>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effectLst/>
              <a:latin typeface="Calibri" panose="020F0502020204030204" pitchFamily="34" charset="0"/>
              <a:ea typeface="+mn-ea"/>
              <a:cs typeface="+mn-cs"/>
            </a:rPr>
            <a:t>Opportunities to remediate  to address gaps</a:t>
          </a:r>
          <a:endParaRPr lang="en-US" sz="2400" kern="1200" dirty="0"/>
        </a:p>
      </dsp:txBody>
      <dsp:txXfrm>
        <a:off x="4716052" y="3328756"/>
        <a:ext cx="3166004" cy="13090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CB19CC-D974-4B03-9472-1E4599047C49}">
      <dsp:nvSpPr>
        <dsp:cNvPr id="0" name=""/>
        <dsp:cNvSpPr/>
      </dsp:nvSpPr>
      <dsp:spPr>
        <a:xfrm>
          <a:off x="2387356" y="2208801"/>
          <a:ext cx="2487478" cy="2487478"/>
        </a:xfrm>
        <a:prstGeom prst="ellipse">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dirty="0"/>
            <a:t>VARCS</a:t>
          </a:r>
        </a:p>
        <a:p>
          <a:pPr marL="0" lvl="0" indent="0" algn="ctr" defTabSz="1511300">
            <a:lnSpc>
              <a:spcPct val="90000"/>
            </a:lnSpc>
            <a:spcBef>
              <a:spcPct val="0"/>
            </a:spcBef>
            <a:spcAft>
              <a:spcPct val="35000"/>
            </a:spcAft>
            <a:buNone/>
          </a:pPr>
          <a:r>
            <a:rPr lang="en-US" sz="3400" kern="1200" dirty="0"/>
            <a:t>Principles</a:t>
          </a:r>
        </a:p>
      </dsp:txBody>
      <dsp:txXfrm>
        <a:off x="2751639" y="2573084"/>
        <a:ext cx="1758912" cy="1758912"/>
      </dsp:txXfrm>
    </dsp:sp>
    <dsp:sp modelId="{430419BC-E13E-4596-B99A-C731BB4C15A7}">
      <dsp:nvSpPr>
        <dsp:cNvPr id="0" name=""/>
        <dsp:cNvSpPr/>
      </dsp:nvSpPr>
      <dsp:spPr>
        <a:xfrm rot="10800000">
          <a:off x="888273" y="3186225"/>
          <a:ext cx="1416632" cy="532630"/>
        </a:xfrm>
        <a:prstGeom prst="leftArrow">
          <a:avLst>
            <a:gd name="adj1" fmla="val 60000"/>
            <a:gd name="adj2" fmla="val 50000"/>
          </a:avLst>
        </a:prstGeom>
        <a:solidFill>
          <a:schemeClr val="accent5">
            <a:tint val="60000"/>
            <a:hueOff val="0"/>
            <a:satOff val="0"/>
            <a:lumOff val="0"/>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sp>
    <dsp:sp modelId="{E1E57402-64A4-4258-84E5-248EBAFA8659}">
      <dsp:nvSpPr>
        <dsp:cNvPr id="0" name=""/>
        <dsp:cNvSpPr/>
      </dsp:nvSpPr>
      <dsp:spPr>
        <a:xfrm>
          <a:off x="555" y="2742366"/>
          <a:ext cx="1775435" cy="1420348"/>
        </a:xfrm>
        <a:prstGeom prst="roundRect">
          <a:avLst>
            <a:gd name="adj" fmla="val 10000"/>
          </a:avLst>
        </a:prstGeom>
        <a:solidFill>
          <a:schemeClr val="accent6"/>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accent1"/>
              </a:solidFill>
            </a:rPr>
            <a:t>Valid</a:t>
          </a:r>
        </a:p>
      </dsp:txBody>
      <dsp:txXfrm>
        <a:off x="42156" y="2783967"/>
        <a:ext cx="1692233" cy="1337146"/>
      </dsp:txXfrm>
    </dsp:sp>
    <dsp:sp modelId="{7BA2B360-E282-4154-9638-5140C01E8BA2}">
      <dsp:nvSpPr>
        <dsp:cNvPr id="0" name=""/>
        <dsp:cNvSpPr/>
      </dsp:nvSpPr>
      <dsp:spPr>
        <a:xfrm rot="13500000">
          <a:off x="1484166" y="1747613"/>
          <a:ext cx="1416632" cy="532630"/>
        </a:xfrm>
        <a:prstGeom prst="leftArrow">
          <a:avLst>
            <a:gd name="adj1" fmla="val 60000"/>
            <a:gd name="adj2" fmla="val 50000"/>
          </a:avLst>
        </a:prstGeom>
        <a:solidFill>
          <a:schemeClr val="accent5">
            <a:tint val="60000"/>
            <a:hueOff val="0"/>
            <a:satOff val="0"/>
            <a:lumOff val="0"/>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sp>
    <dsp:sp modelId="{63049209-6FB5-4E55-A8C3-E27750FDE20B}">
      <dsp:nvSpPr>
        <dsp:cNvPr id="0" name=""/>
        <dsp:cNvSpPr/>
      </dsp:nvSpPr>
      <dsp:spPr>
        <a:xfrm>
          <a:off x="803909" y="802898"/>
          <a:ext cx="1775435" cy="1420348"/>
        </a:xfrm>
        <a:prstGeom prst="roundRect">
          <a:avLst>
            <a:gd name="adj" fmla="val 10000"/>
          </a:avLst>
        </a:prstGeom>
        <a:solidFill>
          <a:schemeClr val="accent6"/>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accent1"/>
              </a:solidFill>
            </a:rPr>
            <a:t>Authentic</a:t>
          </a:r>
        </a:p>
      </dsp:txBody>
      <dsp:txXfrm>
        <a:off x="845510" y="844499"/>
        <a:ext cx="1692233" cy="1337146"/>
      </dsp:txXfrm>
    </dsp:sp>
    <dsp:sp modelId="{B8A5AAE8-64CC-4321-80EF-AEE0786E7749}">
      <dsp:nvSpPr>
        <dsp:cNvPr id="0" name=""/>
        <dsp:cNvSpPr/>
      </dsp:nvSpPr>
      <dsp:spPr>
        <a:xfrm rot="16200000">
          <a:off x="2922779" y="1151720"/>
          <a:ext cx="1416632" cy="532630"/>
        </a:xfrm>
        <a:prstGeom prst="leftArrow">
          <a:avLst>
            <a:gd name="adj1" fmla="val 60000"/>
            <a:gd name="adj2" fmla="val 50000"/>
          </a:avLst>
        </a:prstGeom>
        <a:solidFill>
          <a:schemeClr val="accent5">
            <a:tint val="60000"/>
            <a:hueOff val="0"/>
            <a:satOff val="0"/>
            <a:lumOff val="0"/>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sp>
    <dsp:sp modelId="{71AFE5B5-C1F2-4C4C-B2F1-0444C65DC64B}">
      <dsp:nvSpPr>
        <dsp:cNvPr id="0" name=""/>
        <dsp:cNvSpPr/>
      </dsp:nvSpPr>
      <dsp:spPr>
        <a:xfrm>
          <a:off x="2743377" y="-455"/>
          <a:ext cx="1775435" cy="1420348"/>
        </a:xfrm>
        <a:prstGeom prst="roundRect">
          <a:avLst>
            <a:gd name="adj" fmla="val 10000"/>
          </a:avLst>
        </a:prstGeom>
        <a:solidFill>
          <a:schemeClr val="accent6"/>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accent1"/>
              </a:solidFill>
            </a:rPr>
            <a:t>Reliable</a:t>
          </a:r>
        </a:p>
      </dsp:txBody>
      <dsp:txXfrm>
        <a:off x="2784978" y="41146"/>
        <a:ext cx="1692233" cy="1337146"/>
      </dsp:txXfrm>
    </dsp:sp>
    <dsp:sp modelId="{8FB0B2CC-FFFB-445A-9478-BA916BEC6968}">
      <dsp:nvSpPr>
        <dsp:cNvPr id="0" name=""/>
        <dsp:cNvSpPr/>
      </dsp:nvSpPr>
      <dsp:spPr>
        <a:xfrm rot="18900000">
          <a:off x="4361391" y="1747613"/>
          <a:ext cx="1416632" cy="532630"/>
        </a:xfrm>
        <a:prstGeom prst="leftArrow">
          <a:avLst>
            <a:gd name="adj1" fmla="val 60000"/>
            <a:gd name="adj2" fmla="val 50000"/>
          </a:avLst>
        </a:prstGeom>
        <a:solidFill>
          <a:schemeClr val="accent5">
            <a:tint val="60000"/>
            <a:hueOff val="0"/>
            <a:satOff val="0"/>
            <a:lumOff val="0"/>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sp>
    <dsp:sp modelId="{D4EF4A1A-7B48-465F-938D-CD8DC442CF8F}">
      <dsp:nvSpPr>
        <dsp:cNvPr id="0" name=""/>
        <dsp:cNvSpPr/>
      </dsp:nvSpPr>
      <dsp:spPr>
        <a:xfrm>
          <a:off x="4682845" y="802898"/>
          <a:ext cx="1775435" cy="1420348"/>
        </a:xfrm>
        <a:prstGeom prst="roundRect">
          <a:avLst>
            <a:gd name="adj" fmla="val 10000"/>
          </a:avLst>
        </a:prstGeom>
        <a:solidFill>
          <a:schemeClr val="accent6"/>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accent1"/>
              </a:solidFill>
            </a:rPr>
            <a:t>Current</a:t>
          </a:r>
        </a:p>
      </dsp:txBody>
      <dsp:txXfrm>
        <a:off x="4724446" y="844499"/>
        <a:ext cx="1692233" cy="1337146"/>
      </dsp:txXfrm>
    </dsp:sp>
    <dsp:sp modelId="{BEDDD612-89CD-45E9-845A-631BB1C2C544}">
      <dsp:nvSpPr>
        <dsp:cNvPr id="0" name=""/>
        <dsp:cNvSpPr/>
      </dsp:nvSpPr>
      <dsp:spPr>
        <a:xfrm>
          <a:off x="4957284" y="3186225"/>
          <a:ext cx="1416632" cy="532630"/>
        </a:xfrm>
        <a:prstGeom prst="leftArrow">
          <a:avLst>
            <a:gd name="adj1" fmla="val 60000"/>
            <a:gd name="adj2" fmla="val 50000"/>
          </a:avLst>
        </a:prstGeom>
        <a:solidFill>
          <a:schemeClr val="accent5">
            <a:tint val="60000"/>
            <a:hueOff val="0"/>
            <a:satOff val="0"/>
            <a:lumOff val="0"/>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sp>
    <dsp:sp modelId="{19B5807E-B312-4B53-A0F2-82DD4D151C30}">
      <dsp:nvSpPr>
        <dsp:cNvPr id="0" name=""/>
        <dsp:cNvSpPr/>
      </dsp:nvSpPr>
      <dsp:spPr>
        <a:xfrm>
          <a:off x="5486199" y="2742366"/>
          <a:ext cx="1775435" cy="1420348"/>
        </a:xfrm>
        <a:prstGeom prst="roundRect">
          <a:avLst>
            <a:gd name="adj" fmla="val 10000"/>
          </a:avLst>
        </a:prstGeom>
        <a:solidFill>
          <a:schemeClr val="accent6"/>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accent1"/>
              </a:solidFill>
            </a:rPr>
            <a:t>Sufficient</a:t>
          </a:r>
        </a:p>
      </dsp:txBody>
      <dsp:txXfrm>
        <a:off x="5527800" y="2783967"/>
        <a:ext cx="1692233" cy="13371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C9525-0888-4409-A09F-7CFC66304FE6}">
      <dsp:nvSpPr>
        <dsp:cNvPr id="0" name=""/>
        <dsp:cNvSpPr/>
      </dsp:nvSpPr>
      <dsp:spPr>
        <a:xfrm>
          <a:off x="457199" y="0"/>
          <a:ext cx="5181600" cy="2392040"/>
        </a:xfrm>
        <a:prstGeom prst="rightArrow">
          <a:avLst/>
        </a:prstGeom>
        <a:solidFill>
          <a:schemeClr val="bg1">
            <a:lumMod val="85000"/>
          </a:schemeClr>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sp>
    <dsp:sp modelId="{EE1E8816-6BB5-4803-984C-425751A425BD}">
      <dsp:nvSpPr>
        <dsp:cNvPr id="0" name=""/>
        <dsp:cNvSpPr/>
      </dsp:nvSpPr>
      <dsp:spPr>
        <a:xfrm>
          <a:off x="646" y="717612"/>
          <a:ext cx="1946141" cy="956816"/>
        </a:xfrm>
        <a:prstGeom prst="round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Assessment</a:t>
          </a:r>
        </a:p>
      </dsp:txBody>
      <dsp:txXfrm>
        <a:off x="47354" y="764320"/>
        <a:ext cx="1852725" cy="863400"/>
      </dsp:txXfrm>
    </dsp:sp>
    <dsp:sp modelId="{814C0117-EC7B-4EBC-A009-0C73F43105B8}">
      <dsp:nvSpPr>
        <dsp:cNvPr id="0" name=""/>
        <dsp:cNvSpPr/>
      </dsp:nvSpPr>
      <dsp:spPr>
        <a:xfrm>
          <a:off x="2074929" y="717612"/>
          <a:ext cx="1946141" cy="956816"/>
        </a:xfrm>
        <a:prstGeom prst="round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Moderation</a:t>
          </a:r>
        </a:p>
      </dsp:txBody>
      <dsp:txXfrm>
        <a:off x="2121637" y="764320"/>
        <a:ext cx="1852725" cy="863400"/>
      </dsp:txXfrm>
    </dsp:sp>
    <dsp:sp modelId="{29F903C9-F548-48EF-8ABD-A11130E99CEB}">
      <dsp:nvSpPr>
        <dsp:cNvPr id="0" name=""/>
        <dsp:cNvSpPr/>
      </dsp:nvSpPr>
      <dsp:spPr>
        <a:xfrm>
          <a:off x="4149211" y="717612"/>
          <a:ext cx="1946141" cy="956816"/>
        </a:xfrm>
        <a:prstGeom prst="round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Verification</a:t>
          </a:r>
        </a:p>
      </dsp:txBody>
      <dsp:txXfrm>
        <a:off x="4195919" y="764320"/>
        <a:ext cx="1852725" cy="8634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CE84B-53EF-4DD2-B4D9-E30662D3F97C}">
      <dsp:nvSpPr>
        <dsp:cNvPr id="0" name=""/>
        <dsp:cNvSpPr/>
      </dsp:nvSpPr>
      <dsp:spPr>
        <a:xfrm>
          <a:off x="4109243" y="2053050"/>
          <a:ext cx="2891318" cy="463493"/>
        </a:xfrm>
        <a:custGeom>
          <a:avLst/>
          <a:gdLst/>
          <a:ahLst/>
          <a:cxnLst/>
          <a:rect l="0" t="0" r="0" b="0"/>
          <a:pathLst>
            <a:path>
              <a:moveTo>
                <a:pt x="0" y="0"/>
              </a:moveTo>
              <a:lnTo>
                <a:pt x="0" y="231746"/>
              </a:lnTo>
              <a:lnTo>
                <a:pt x="2891318" y="231746"/>
              </a:lnTo>
              <a:lnTo>
                <a:pt x="2891318"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0F7BF35-A340-4C65-AF13-652E22CC449D}">
      <dsp:nvSpPr>
        <dsp:cNvPr id="0" name=""/>
        <dsp:cNvSpPr/>
      </dsp:nvSpPr>
      <dsp:spPr>
        <a:xfrm>
          <a:off x="4063523" y="2053050"/>
          <a:ext cx="91440" cy="463493"/>
        </a:xfrm>
        <a:custGeom>
          <a:avLst/>
          <a:gdLst/>
          <a:ahLst/>
          <a:cxnLst/>
          <a:rect l="0" t="0" r="0" b="0"/>
          <a:pathLst>
            <a:path>
              <a:moveTo>
                <a:pt x="45720" y="0"/>
              </a:moveTo>
              <a:lnTo>
                <a:pt x="45720"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E3DC6A6-72A0-4549-AFE6-A69896FFAE28}">
      <dsp:nvSpPr>
        <dsp:cNvPr id="0" name=""/>
        <dsp:cNvSpPr/>
      </dsp:nvSpPr>
      <dsp:spPr>
        <a:xfrm>
          <a:off x="1217925" y="2053050"/>
          <a:ext cx="2891318" cy="463493"/>
        </a:xfrm>
        <a:custGeom>
          <a:avLst/>
          <a:gdLst/>
          <a:ahLst/>
          <a:cxnLst/>
          <a:rect l="0" t="0" r="0" b="0"/>
          <a:pathLst>
            <a:path>
              <a:moveTo>
                <a:pt x="2891318" y="0"/>
              </a:moveTo>
              <a:lnTo>
                <a:pt x="2891318" y="231746"/>
              </a:lnTo>
              <a:lnTo>
                <a:pt x="0" y="231746"/>
              </a:lnTo>
              <a:lnTo>
                <a:pt x="0"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608B290-BBA1-42EA-8627-DF8017516988}">
      <dsp:nvSpPr>
        <dsp:cNvPr id="0" name=""/>
        <dsp:cNvSpPr/>
      </dsp:nvSpPr>
      <dsp:spPr>
        <a:xfrm>
          <a:off x="2257464" y="949493"/>
          <a:ext cx="3703558" cy="1103556"/>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Assessment Methods</a:t>
          </a:r>
        </a:p>
      </dsp:txBody>
      <dsp:txXfrm>
        <a:off x="2257464" y="949493"/>
        <a:ext cx="3703558" cy="1103556"/>
      </dsp:txXfrm>
    </dsp:sp>
    <dsp:sp modelId="{249312C4-0F64-47AB-BF40-42C99B3A6E3E}">
      <dsp:nvSpPr>
        <dsp:cNvPr id="0" name=""/>
        <dsp:cNvSpPr/>
      </dsp:nvSpPr>
      <dsp:spPr>
        <a:xfrm>
          <a:off x="4012" y="2516544"/>
          <a:ext cx="2427824" cy="1213912"/>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Questioning</a:t>
          </a:r>
        </a:p>
      </dsp:txBody>
      <dsp:txXfrm>
        <a:off x="4012" y="2516544"/>
        <a:ext cx="2427824" cy="1213912"/>
      </dsp:txXfrm>
    </dsp:sp>
    <dsp:sp modelId="{EED41511-DE2D-4D0E-BA6E-54FD55567C3D}">
      <dsp:nvSpPr>
        <dsp:cNvPr id="0" name=""/>
        <dsp:cNvSpPr/>
      </dsp:nvSpPr>
      <dsp:spPr>
        <a:xfrm>
          <a:off x="2895331" y="2516544"/>
          <a:ext cx="2427824" cy="1213912"/>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Product Evaluation</a:t>
          </a:r>
        </a:p>
      </dsp:txBody>
      <dsp:txXfrm>
        <a:off x="2895331" y="2516544"/>
        <a:ext cx="2427824" cy="1213912"/>
      </dsp:txXfrm>
    </dsp:sp>
    <dsp:sp modelId="{A8B7EC9A-A054-47E5-B4AB-ABADB33095FE}">
      <dsp:nvSpPr>
        <dsp:cNvPr id="0" name=""/>
        <dsp:cNvSpPr/>
      </dsp:nvSpPr>
      <dsp:spPr>
        <a:xfrm>
          <a:off x="5786649" y="2516544"/>
          <a:ext cx="2427824" cy="1213912"/>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Observation</a:t>
          </a:r>
        </a:p>
      </dsp:txBody>
      <dsp:txXfrm>
        <a:off x="5786649" y="2516544"/>
        <a:ext cx="2427824" cy="12139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B79081-BB43-4FCC-BF35-F61BE1156BD6}">
      <dsp:nvSpPr>
        <dsp:cNvPr id="0" name=""/>
        <dsp:cNvSpPr/>
      </dsp:nvSpPr>
      <dsp:spPr>
        <a:xfrm>
          <a:off x="4305879" y="2220548"/>
          <a:ext cx="274930" cy="2144460"/>
        </a:xfrm>
        <a:custGeom>
          <a:avLst/>
          <a:gdLst/>
          <a:ahLst/>
          <a:cxnLst/>
          <a:rect l="0" t="0" r="0" b="0"/>
          <a:pathLst>
            <a:path>
              <a:moveTo>
                <a:pt x="0" y="0"/>
              </a:moveTo>
              <a:lnTo>
                <a:pt x="0" y="2144460"/>
              </a:lnTo>
              <a:lnTo>
                <a:pt x="274930" y="2144460"/>
              </a:lnTo>
            </a:path>
          </a:pathLst>
        </a:custGeom>
        <a:noFill/>
        <a:ln w="127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E396980-449B-4B40-9C64-B18613FCF67B}">
      <dsp:nvSpPr>
        <dsp:cNvPr id="0" name=""/>
        <dsp:cNvSpPr/>
      </dsp:nvSpPr>
      <dsp:spPr>
        <a:xfrm>
          <a:off x="4305879" y="2220548"/>
          <a:ext cx="274930" cy="843121"/>
        </a:xfrm>
        <a:custGeom>
          <a:avLst/>
          <a:gdLst/>
          <a:ahLst/>
          <a:cxnLst/>
          <a:rect l="0" t="0" r="0" b="0"/>
          <a:pathLst>
            <a:path>
              <a:moveTo>
                <a:pt x="0" y="0"/>
              </a:moveTo>
              <a:lnTo>
                <a:pt x="0" y="843121"/>
              </a:lnTo>
              <a:lnTo>
                <a:pt x="274930" y="843121"/>
              </a:lnTo>
            </a:path>
          </a:pathLst>
        </a:custGeom>
        <a:noFill/>
        <a:ln w="127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4DFB7FD-4C7A-48C6-BE2F-BEDE60FE75AF}">
      <dsp:nvSpPr>
        <dsp:cNvPr id="0" name=""/>
        <dsp:cNvSpPr/>
      </dsp:nvSpPr>
      <dsp:spPr>
        <a:xfrm>
          <a:off x="3930140" y="919208"/>
          <a:ext cx="1108887" cy="384903"/>
        </a:xfrm>
        <a:custGeom>
          <a:avLst/>
          <a:gdLst/>
          <a:ahLst/>
          <a:cxnLst/>
          <a:rect l="0" t="0" r="0" b="0"/>
          <a:pathLst>
            <a:path>
              <a:moveTo>
                <a:pt x="0" y="0"/>
              </a:moveTo>
              <a:lnTo>
                <a:pt x="0" y="192451"/>
              </a:lnTo>
              <a:lnTo>
                <a:pt x="1108887" y="192451"/>
              </a:lnTo>
              <a:lnTo>
                <a:pt x="1108887" y="384903"/>
              </a:lnTo>
            </a:path>
          </a:pathLst>
        </a:custGeom>
        <a:noFill/>
        <a:ln w="127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83FE6BE-981A-4214-BA4E-9BB75B15F58B}">
      <dsp:nvSpPr>
        <dsp:cNvPr id="0" name=""/>
        <dsp:cNvSpPr/>
      </dsp:nvSpPr>
      <dsp:spPr>
        <a:xfrm>
          <a:off x="1897943" y="2220548"/>
          <a:ext cx="190160" cy="880585"/>
        </a:xfrm>
        <a:custGeom>
          <a:avLst/>
          <a:gdLst/>
          <a:ahLst/>
          <a:cxnLst/>
          <a:rect l="0" t="0" r="0" b="0"/>
          <a:pathLst>
            <a:path>
              <a:moveTo>
                <a:pt x="190160" y="0"/>
              </a:moveTo>
              <a:lnTo>
                <a:pt x="190160" y="880585"/>
              </a:lnTo>
              <a:lnTo>
                <a:pt x="0" y="880585"/>
              </a:lnTo>
            </a:path>
          </a:pathLst>
        </a:custGeom>
        <a:noFill/>
        <a:ln w="127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68CB5AD-2245-4D65-AE13-EC244D6BF211}">
      <dsp:nvSpPr>
        <dsp:cNvPr id="0" name=""/>
        <dsp:cNvSpPr/>
      </dsp:nvSpPr>
      <dsp:spPr>
        <a:xfrm>
          <a:off x="2088103" y="2220548"/>
          <a:ext cx="274930" cy="843121"/>
        </a:xfrm>
        <a:custGeom>
          <a:avLst/>
          <a:gdLst/>
          <a:ahLst/>
          <a:cxnLst/>
          <a:rect l="0" t="0" r="0" b="0"/>
          <a:pathLst>
            <a:path>
              <a:moveTo>
                <a:pt x="0" y="0"/>
              </a:moveTo>
              <a:lnTo>
                <a:pt x="0" y="843121"/>
              </a:lnTo>
              <a:lnTo>
                <a:pt x="274930" y="843121"/>
              </a:lnTo>
            </a:path>
          </a:pathLst>
        </a:custGeom>
        <a:noFill/>
        <a:ln w="127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E96A98E-A5F2-4D9A-88F8-192321FBF268}">
      <dsp:nvSpPr>
        <dsp:cNvPr id="0" name=""/>
        <dsp:cNvSpPr/>
      </dsp:nvSpPr>
      <dsp:spPr>
        <a:xfrm>
          <a:off x="2821252" y="919208"/>
          <a:ext cx="1108887" cy="384903"/>
        </a:xfrm>
        <a:custGeom>
          <a:avLst/>
          <a:gdLst/>
          <a:ahLst/>
          <a:cxnLst/>
          <a:rect l="0" t="0" r="0" b="0"/>
          <a:pathLst>
            <a:path>
              <a:moveTo>
                <a:pt x="1108887" y="0"/>
              </a:moveTo>
              <a:lnTo>
                <a:pt x="1108887" y="192451"/>
              </a:lnTo>
              <a:lnTo>
                <a:pt x="0" y="192451"/>
              </a:lnTo>
              <a:lnTo>
                <a:pt x="0" y="384903"/>
              </a:lnTo>
            </a:path>
          </a:pathLst>
        </a:custGeom>
        <a:noFill/>
        <a:ln w="127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6640E6F-C77C-4583-AC4A-694AA1B31D50}">
      <dsp:nvSpPr>
        <dsp:cNvPr id="0" name=""/>
        <dsp:cNvSpPr/>
      </dsp:nvSpPr>
      <dsp:spPr>
        <a:xfrm>
          <a:off x="3013704" y="2772"/>
          <a:ext cx="1832872" cy="916436"/>
        </a:xfrm>
        <a:prstGeom prst="rect">
          <a:avLst/>
        </a:prstGeom>
        <a:blipFill>
          <a:blip xmlns:r="http://schemas.openxmlformats.org/officeDocument/2006/relationships" r:embed="rId1">
            <a:duotone>
              <a:schemeClr val="accent2">
                <a:hueOff val="0"/>
                <a:satOff val="0"/>
                <a:lumOff val="0"/>
                <a:alphaOff val="0"/>
                <a:shade val="22000"/>
                <a:satMod val="160000"/>
              </a:schemeClr>
              <a:schemeClr val="accent2">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ZA" sz="1900" kern="1200"/>
            <a:t>MANAGERS</a:t>
          </a:r>
        </a:p>
      </dsp:txBody>
      <dsp:txXfrm>
        <a:off x="3013704" y="2772"/>
        <a:ext cx="1832872" cy="916436"/>
      </dsp:txXfrm>
    </dsp:sp>
    <dsp:sp modelId="{EA91C969-6BF4-4D89-BE35-19DF5D3DD727}">
      <dsp:nvSpPr>
        <dsp:cNvPr id="0" name=""/>
        <dsp:cNvSpPr/>
      </dsp:nvSpPr>
      <dsp:spPr>
        <a:xfrm>
          <a:off x="1904816" y="1304112"/>
          <a:ext cx="1832872" cy="916436"/>
        </a:xfrm>
        <a:prstGeom prst="rect">
          <a:avLst/>
        </a:prstGeom>
        <a:blipFill>
          <a:blip xmlns:r="http://schemas.openxmlformats.org/officeDocument/2006/relationships" r:embed="rId1">
            <a:duotone>
              <a:schemeClr val="accent4">
                <a:hueOff val="0"/>
                <a:satOff val="0"/>
                <a:lumOff val="0"/>
                <a:alphaOff val="0"/>
                <a:shade val="22000"/>
                <a:satMod val="160000"/>
              </a:schemeClr>
              <a:schemeClr val="accent4">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ZA" sz="1900" kern="1200"/>
            <a:t>FINANCIAL MANAGER</a:t>
          </a:r>
        </a:p>
      </dsp:txBody>
      <dsp:txXfrm>
        <a:off x="1904816" y="1304112"/>
        <a:ext cx="1832872" cy="916436"/>
      </dsp:txXfrm>
    </dsp:sp>
    <dsp:sp modelId="{45086E08-DFC4-4E21-AFEB-DDB70CC5EADF}">
      <dsp:nvSpPr>
        <dsp:cNvPr id="0" name=""/>
        <dsp:cNvSpPr/>
      </dsp:nvSpPr>
      <dsp:spPr>
        <a:xfrm>
          <a:off x="2363034" y="2605451"/>
          <a:ext cx="1832872" cy="916436"/>
        </a:xfrm>
        <a:prstGeom prst="rect">
          <a:avLst/>
        </a:prstGeom>
        <a:blipFill>
          <a:blip xmlns:r="http://schemas.openxmlformats.org/officeDocument/2006/relationships" r:embed="rId1">
            <a:duotone>
              <a:schemeClr val="accent5">
                <a:hueOff val="0"/>
                <a:satOff val="0"/>
                <a:lumOff val="0"/>
                <a:alphaOff val="0"/>
                <a:shade val="22000"/>
                <a:satMod val="160000"/>
              </a:schemeClr>
              <a:schemeClr val="accent5">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ZA" sz="1900" kern="1200"/>
            <a:t>TRAINERS / FACILITATORS</a:t>
          </a:r>
        </a:p>
      </dsp:txBody>
      <dsp:txXfrm>
        <a:off x="2363034" y="2605451"/>
        <a:ext cx="1832872" cy="916436"/>
      </dsp:txXfrm>
    </dsp:sp>
    <dsp:sp modelId="{69382CE1-7427-46BD-9889-2EEFE56B0522}">
      <dsp:nvSpPr>
        <dsp:cNvPr id="0" name=""/>
        <dsp:cNvSpPr/>
      </dsp:nvSpPr>
      <dsp:spPr>
        <a:xfrm>
          <a:off x="65070" y="2642915"/>
          <a:ext cx="1832872" cy="916436"/>
        </a:xfrm>
        <a:prstGeom prst="rect">
          <a:avLst/>
        </a:prstGeom>
        <a:blipFill>
          <a:blip xmlns:r="http://schemas.openxmlformats.org/officeDocument/2006/relationships" r:embed="rId1">
            <a:duotone>
              <a:schemeClr val="accent5">
                <a:hueOff val="0"/>
                <a:satOff val="0"/>
                <a:lumOff val="0"/>
                <a:alphaOff val="0"/>
                <a:shade val="22000"/>
                <a:satMod val="160000"/>
              </a:schemeClr>
              <a:schemeClr val="accent5">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ZA" sz="1900" kern="1200"/>
            <a:t>ASSESSORS / MODERATORS</a:t>
          </a:r>
        </a:p>
      </dsp:txBody>
      <dsp:txXfrm>
        <a:off x="65070" y="2642915"/>
        <a:ext cx="1832872" cy="916436"/>
      </dsp:txXfrm>
    </dsp:sp>
    <dsp:sp modelId="{FEDC6B51-EC23-4303-953D-5CE8C1A31230}">
      <dsp:nvSpPr>
        <dsp:cNvPr id="0" name=""/>
        <dsp:cNvSpPr/>
      </dsp:nvSpPr>
      <dsp:spPr>
        <a:xfrm>
          <a:off x="4122592" y="1304112"/>
          <a:ext cx="1832872" cy="916436"/>
        </a:xfrm>
        <a:prstGeom prst="rect">
          <a:avLst/>
        </a:prstGeom>
        <a:blipFill>
          <a:blip xmlns:r="http://schemas.openxmlformats.org/officeDocument/2006/relationships" r:embed="rId1">
            <a:duotone>
              <a:schemeClr val="accent4">
                <a:hueOff val="0"/>
                <a:satOff val="0"/>
                <a:lumOff val="0"/>
                <a:alphaOff val="0"/>
                <a:shade val="22000"/>
                <a:satMod val="160000"/>
              </a:schemeClr>
              <a:schemeClr val="accent4">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ZA" sz="1900" kern="1200"/>
            <a:t>MENTORS </a:t>
          </a:r>
        </a:p>
      </dsp:txBody>
      <dsp:txXfrm>
        <a:off x="4122592" y="1304112"/>
        <a:ext cx="1832872" cy="916436"/>
      </dsp:txXfrm>
    </dsp:sp>
    <dsp:sp modelId="{30325A48-7460-4CE9-9BA3-AAD7ADE2ED4D}">
      <dsp:nvSpPr>
        <dsp:cNvPr id="0" name=""/>
        <dsp:cNvSpPr/>
      </dsp:nvSpPr>
      <dsp:spPr>
        <a:xfrm>
          <a:off x="4580810" y="2605451"/>
          <a:ext cx="1832872" cy="916436"/>
        </a:xfrm>
        <a:prstGeom prst="rect">
          <a:avLst/>
        </a:prstGeom>
        <a:blipFill>
          <a:blip xmlns:r="http://schemas.openxmlformats.org/officeDocument/2006/relationships" r:embed="rId1">
            <a:duotone>
              <a:schemeClr val="accent5">
                <a:hueOff val="0"/>
                <a:satOff val="0"/>
                <a:lumOff val="0"/>
                <a:alphaOff val="0"/>
                <a:shade val="22000"/>
                <a:satMod val="160000"/>
              </a:schemeClr>
              <a:schemeClr val="accent5">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ZA" sz="1900" kern="1200"/>
            <a:t>ADMINISTRATORS</a:t>
          </a:r>
        </a:p>
      </dsp:txBody>
      <dsp:txXfrm>
        <a:off x="4580810" y="2605451"/>
        <a:ext cx="1832872" cy="916436"/>
      </dsp:txXfrm>
    </dsp:sp>
    <dsp:sp modelId="{50E1901F-8962-4C1B-A7A4-DA1B6C6B0CA1}">
      <dsp:nvSpPr>
        <dsp:cNvPr id="0" name=""/>
        <dsp:cNvSpPr/>
      </dsp:nvSpPr>
      <dsp:spPr>
        <a:xfrm>
          <a:off x="4580810" y="3906791"/>
          <a:ext cx="1832872" cy="916436"/>
        </a:xfrm>
        <a:prstGeom prst="rect">
          <a:avLst/>
        </a:prstGeom>
        <a:blipFill>
          <a:blip xmlns:r="http://schemas.openxmlformats.org/officeDocument/2006/relationships" r:embed="rId1">
            <a:duotone>
              <a:schemeClr val="accent5">
                <a:hueOff val="0"/>
                <a:satOff val="0"/>
                <a:lumOff val="0"/>
                <a:alphaOff val="0"/>
                <a:shade val="22000"/>
                <a:satMod val="160000"/>
              </a:schemeClr>
              <a:schemeClr val="accent5">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ZA" sz="1900" kern="1200"/>
            <a:t>INDIVIDUALS</a:t>
          </a:r>
        </a:p>
      </dsp:txBody>
      <dsp:txXfrm>
        <a:off x="4580810" y="3906791"/>
        <a:ext cx="1832872" cy="91643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userDrawn="1"/>
        </p:nvSpPr>
        <p:spPr>
          <a:xfrm>
            <a:off x="670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4980778A-6F9D-4141-8080-B8192EADCD40}" type="slidenum">
              <a:rPr lang="en-ZA" smtClean="0"/>
              <a:pPr/>
              <a:t>‹#›</a:t>
            </a:fld>
            <a:endParaRPr lang="en-ZA"/>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8899"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
        <p:nvSpPr>
          <p:cNvPr id="15" name="Subtitle 6"/>
          <p:cNvSpPr>
            <a:spLocks noGrp="1"/>
          </p:cNvSpPr>
          <p:nvPr>
            <p:ph type="subTitle" idx="1"/>
          </p:nvPr>
        </p:nvSpPr>
        <p:spPr>
          <a:xfrm>
            <a:off x="755576" y="3200400"/>
            <a:ext cx="7488832" cy="2676872"/>
          </a:xfrm>
        </p:spPr>
        <p:txBody>
          <a:bodyPr>
            <a:normAutofit/>
          </a:bodyPr>
          <a:lstStyle>
            <a:lvl1pPr marL="0" indent="0" algn="ctr">
              <a:buNone/>
              <a:defRPr>
                <a:solidFill>
                  <a:schemeClr val="bg2"/>
                </a:solidFill>
              </a:defRPr>
            </a:lvl1pPr>
          </a:lstStyle>
          <a:p>
            <a:r>
              <a:rPr lang="en-US"/>
              <a:t>Click to edit Master subtitle style</a:t>
            </a:r>
            <a:endParaRPr lang="en-ZA" dirty="0"/>
          </a:p>
        </p:txBody>
      </p:sp>
      <p:pic>
        <p:nvPicPr>
          <p:cNvPr id="2" name="Picture 1"/>
          <p:cNvPicPr>
            <a:picLocks noChangeAspect="1"/>
          </p:cNvPicPr>
          <p:nvPr userDrawn="1"/>
        </p:nvPicPr>
        <p:blipFill>
          <a:blip r:embed="rId2"/>
          <a:stretch>
            <a:fillRect/>
          </a:stretch>
        </p:blipFill>
        <p:spPr>
          <a:xfrm>
            <a:off x="3637333" y="6523441"/>
            <a:ext cx="1725318" cy="286537"/>
          </a:xfrm>
          <a:prstGeom prst="rect">
            <a:avLst/>
          </a:prstGeom>
        </p:spPr>
      </p:pic>
      <p:pic>
        <p:nvPicPr>
          <p:cNvPr id="3" name="Picture 2"/>
          <p:cNvPicPr>
            <a:picLocks noChangeAspect="1"/>
          </p:cNvPicPr>
          <p:nvPr userDrawn="1"/>
        </p:nvPicPr>
        <p:blipFill>
          <a:blip r:embed="rId3"/>
          <a:stretch>
            <a:fillRect/>
          </a:stretch>
        </p:blipFill>
        <p:spPr>
          <a:xfrm>
            <a:off x="7668286" y="6042566"/>
            <a:ext cx="1152244" cy="71939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F83655-DC73-417F-8B26-EB7A1DBB5382}" type="slidenum">
              <a:rPr lang="en-ZA" smtClean="0"/>
              <a:pPr/>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67544" y="273050"/>
            <a:ext cx="8219256" cy="1143000"/>
          </a:xfrm>
        </p:spPr>
        <p:txBody>
          <a:bodyPr anchor="ctr" anchorCtr="0"/>
          <a:lstStyle>
            <a:lvl1pPr algn="l">
              <a:buNone/>
              <a:defRPr sz="4000" b="1"/>
            </a:lvl1pPr>
          </a:lstStyle>
          <a:p>
            <a:r>
              <a:rPr kumimoji="0" lang="en-US"/>
              <a:t>Click to edit Master title style</a:t>
            </a:r>
            <a:endParaRPr kumimoji="0" lang="en-US" dirty="0"/>
          </a:p>
        </p:txBody>
      </p:sp>
      <p:sp>
        <p:nvSpPr>
          <p:cNvPr id="3" name="Text Placeholder 2"/>
          <p:cNvSpPr>
            <a:spLocks noGrp="1"/>
          </p:cNvSpPr>
          <p:nvPr>
            <p:ph type="body" idx="2"/>
          </p:nvPr>
        </p:nvSpPr>
        <p:spPr>
          <a:xfrm>
            <a:off x="467544" y="1600200"/>
            <a:ext cx="2351856"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Edit Master text styles</a:t>
            </a:r>
          </a:p>
        </p:txBody>
      </p:sp>
      <p:sp>
        <p:nvSpPr>
          <p:cNvPr id="7" name="Slide Number Placeholder 6"/>
          <p:cNvSpPr>
            <a:spLocks noGrp="1"/>
          </p:cNvSpPr>
          <p:nvPr>
            <p:ph type="sldNum" sz="quarter" idx="12"/>
          </p:nvPr>
        </p:nvSpPr>
        <p:spPr/>
        <p:txBody>
          <a:bodyPr/>
          <a:lstStyle/>
          <a:p>
            <a:fld id="{32F83655-DC73-417F-8B26-EB7A1DBB5382}" type="slidenum">
              <a:rPr lang="en-ZA" smtClean="0"/>
              <a:pPr/>
              <a:t>‹#›</a:t>
            </a:fld>
            <a:endParaRPr lang="en-ZA"/>
          </a:p>
        </p:txBody>
      </p:sp>
      <p:sp>
        <p:nvSpPr>
          <p:cNvPr id="11" name="Content Placeholder 10"/>
          <p:cNvSpPr>
            <a:spLocks noGrp="1"/>
          </p:cNvSpPr>
          <p:nvPr>
            <p:ph sz="quarter" idx="1"/>
          </p:nvPr>
        </p:nvSpPr>
        <p:spPr>
          <a:xfrm>
            <a:off x="2971800" y="1600200"/>
            <a:ext cx="5715000" cy="44958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4" name="Picture 3"/>
          <p:cNvPicPr>
            <a:picLocks noChangeAspect="1"/>
          </p:cNvPicPr>
          <p:nvPr userDrawn="1"/>
        </p:nvPicPr>
        <p:blipFill>
          <a:blip r:embed="rId2"/>
          <a:stretch>
            <a:fillRect/>
          </a:stretch>
        </p:blipFill>
        <p:spPr>
          <a:xfrm>
            <a:off x="7686956" y="6017660"/>
            <a:ext cx="1152244" cy="719390"/>
          </a:xfrm>
          <a:prstGeom prst="rect">
            <a:avLst/>
          </a:prstGeom>
        </p:spPr>
      </p:pic>
      <p:pic>
        <p:nvPicPr>
          <p:cNvPr id="5" name="Picture 4"/>
          <p:cNvPicPr>
            <a:picLocks noChangeAspect="1"/>
          </p:cNvPicPr>
          <p:nvPr userDrawn="1"/>
        </p:nvPicPr>
        <p:blipFill>
          <a:blip r:embed="rId3"/>
          <a:stretch>
            <a:fillRect/>
          </a:stretch>
        </p:blipFill>
        <p:spPr>
          <a:xfrm>
            <a:off x="3704987" y="6546381"/>
            <a:ext cx="1731414" cy="286537"/>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endParaRPr kumimoji="0" lang="en-US" dirty="0"/>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Edit Master text styles</a:t>
            </a:r>
          </a:p>
        </p:txBody>
      </p:sp>
      <p:sp>
        <p:nvSpPr>
          <p:cNvPr id="7" name="Slide Number Placeholder 6"/>
          <p:cNvSpPr>
            <a:spLocks noGrp="1"/>
          </p:cNvSpPr>
          <p:nvPr>
            <p:ph type="sldNum" sz="quarter" idx="12"/>
          </p:nvPr>
        </p:nvSpPr>
        <p:spPr>
          <a:xfrm>
            <a:off x="146304" y="6208776"/>
            <a:ext cx="457200" cy="457200"/>
          </a:xfrm>
        </p:spPr>
        <p:txBody>
          <a:bodyPr/>
          <a:lstStyle/>
          <a:p>
            <a:fld id="{32F83655-DC73-417F-8B26-EB7A1DBB5382}" type="slidenum">
              <a:rPr lang="en-ZA" smtClean="0"/>
              <a:pPr/>
              <a:t>‹#›</a:t>
            </a:fld>
            <a:endParaRPr lang="en-ZA"/>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normAutofit/>
          </a:bodyPr>
          <a:lstStyle>
            <a:lvl1pPr>
              <a:defRPr sz="2400"/>
            </a:lvl1pPr>
            <a:lvl2pPr>
              <a:defRPr sz="2400"/>
            </a:lvl2pPr>
            <a:lvl3pPr>
              <a:defRPr sz="2400"/>
            </a:lvl3pPr>
            <a:lvl4pPr>
              <a:defRPr sz="2400"/>
            </a:lvl4pPr>
            <a:lvl5pPr>
              <a:defRPr sz="2400"/>
            </a:lvl5pPr>
          </a:lstStyle>
          <a:p>
            <a:pPr lvl="0" eaLnBrk="1" latinLnBrk="0" hangingPunct="1"/>
            <a:r>
              <a:rPr lang="en-US" dirty="0"/>
              <a:t>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2021/09/16</a:t>
            </a:fld>
            <a:endParaRPr lang="en-ZA" dirty="0"/>
          </a:p>
        </p:txBody>
      </p:sp>
      <p:sp>
        <p:nvSpPr>
          <p:cNvPr id="6" name="Slide Number Placeholder 5"/>
          <p:cNvSpPr>
            <a:spLocks noGrp="1"/>
          </p:cNvSpPr>
          <p:nvPr>
            <p:ph type="sldNum" sz="quarter" idx="12"/>
          </p:nvPr>
        </p:nvSpPr>
        <p:spPr/>
        <p:txBody>
          <a:bodyPr/>
          <a:lstStyle/>
          <a:p>
            <a:fld id="{32F83655-DC73-417F-8B26-EB7A1DBB5382}" type="slidenum">
              <a:rPr lang="en-ZA" smtClean="0"/>
              <a:pPr/>
              <a:t>‹#›</a:t>
            </a:fld>
            <a:endParaRPr lang="en-Z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2021/09/16</a:t>
            </a:fld>
            <a:endParaRPr lang="en-ZA"/>
          </a:p>
        </p:txBody>
      </p:sp>
      <p:sp>
        <p:nvSpPr>
          <p:cNvPr id="6" name="Slide Number Placeholder 5"/>
          <p:cNvSpPr>
            <a:spLocks noGrp="1"/>
          </p:cNvSpPr>
          <p:nvPr>
            <p:ph type="sldNum" sz="quarter" idx="12"/>
          </p:nvPr>
        </p:nvSpPr>
        <p:spPr/>
        <p:txBody>
          <a:bodyPr/>
          <a:lstStyle/>
          <a:p>
            <a:fld id="{32F83655-DC73-417F-8B26-EB7A1DBB5382}" type="slidenum">
              <a:rPr lang="en-ZA" smtClean="0"/>
              <a:pPr/>
              <a:t>‹#›</a:t>
            </a:fld>
            <a:endParaRPr lang="en-Z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chor="ctr" anchorCtr="0"/>
          <a:lstStyle>
            <a:lvl1pPr>
              <a:defRPr>
                <a:solidFill>
                  <a:srgbClr val="008080"/>
                </a:solidFill>
                <a:latin typeface="Calibri" pitchFamily="34" charset="0"/>
              </a:defRPr>
            </a:lvl1pPr>
          </a:lstStyle>
          <a:p>
            <a:r>
              <a:rPr kumimoji="0" lang="en-US"/>
              <a:t>Click to edit Master title style</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2021/09/16</a:t>
            </a:fld>
            <a:endParaRPr lang="en-ZA" dirty="0"/>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fld id="{32F83655-DC73-417F-8B26-EB7A1DBB5382}" type="slidenum">
              <a:rPr lang="en-ZA" smtClean="0"/>
              <a:pPr/>
              <a:t>‹#›</a:t>
            </a:fld>
            <a:endParaRPr lang="en-ZA" dirty="0"/>
          </a:p>
        </p:txBody>
      </p:sp>
      <p:sp>
        <p:nvSpPr>
          <p:cNvPr id="8" name="Content Placeholder 7"/>
          <p:cNvSpPr>
            <a:spLocks noGrp="1"/>
          </p:cNvSpPr>
          <p:nvPr>
            <p:ph sz="quarter" idx="1"/>
          </p:nvPr>
        </p:nvSpPr>
        <p:spPr>
          <a:xfrm>
            <a:off x="467544" y="1413296"/>
            <a:ext cx="8219256" cy="4680000"/>
          </a:xfrm>
        </p:spPr>
        <p:txBody>
          <a:bodyPr vert="horz">
            <a:normAutofit/>
          </a:bodyPr>
          <a:lstStyle>
            <a:lvl1pPr marL="354013" indent="-354013">
              <a:buFont typeface="Arial" panose="020B0604020202020204" pitchFamily="34" charset="0"/>
              <a:buChar char="•"/>
              <a:defRPr sz="2400">
                <a:effectLst/>
                <a:latin typeface="Calibri" pitchFamily="34" charset="0"/>
              </a:defRPr>
            </a:lvl1pPr>
            <a:lvl2pPr marL="720725" indent="-366713">
              <a:buFont typeface="Arial" panose="020B0604020202020204" pitchFamily="34" charset="0"/>
              <a:buChar char="•"/>
              <a:defRPr sz="2400">
                <a:effectLst/>
                <a:latin typeface="Calibri" pitchFamily="34" charset="0"/>
              </a:defRPr>
            </a:lvl2pPr>
            <a:lvl3pPr marL="1074738" indent="-354013">
              <a:buFont typeface="Arial" panose="020B0604020202020204" pitchFamily="34" charset="0"/>
              <a:buChar char="•"/>
              <a:defRPr sz="2400">
                <a:effectLst/>
                <a:latin typeface="Calibri" pitchFamily="34" charset="0"/>
              </a:defRPr>
            </a:lvl3pPr>
            <a:lvl4pPr marL="1439863" indent="-365125">
              <a:buFont typeface="Arial" panose="020B0604020202020204" pitchFamily="34" charset="0"/>
              <a:buChar char="•"/>
              <a:defRPr sz="2400">
                <a:effectLst/>
                <a:latin typeface="Calibri" pitchFamily="34" charset="0"/>
              </a:defRPr>
            </a:lvl4pPr>
            <a:lvl5pPr marL="1793875" indent="-354013">
              <a:buFont typeface="Arial" panose="020B0604020202020204" pitchFamily="34" charset="0"/>
              <a:buChar char="•"/>
              <a:defRPr sz="2400">
                <a:effectLst/>
                <a:latin typeface="Calibri" pitchFamily="34" charset="0"/>
              </a:defRPr>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mativ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ZA" dirty="0"/>
              <a:t>Formative Assessment</a:t>
            </a:r>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pic>
        <p:nvPicPr>
          <p:cNvPr id="7" name="Picture 6" descr="ec_i_formative_2.gif"/>
          <p:cNvPicPr/>
          <p:nvPr userDrawn="1"/>
        </p:nvPicPr>
        <p:blipFill>
          <a:blip r:embed="rId2" cstate="print"/>
          <a:stretch>
            <a:fillRect/>
          </a:stretch>
        </p:blipFill>
        <p:spPr>
          <a:xfrm>
            <a:off x="651017" y="1662708"/>
            <a:ext cx="2120783" cy="720080"/>
          </a:xfrm>
          <a:prstGeom prst="rect">
            <a:avLst/>
          </a:prstGeom>
        </p:spPr>
      </p:pic>
      <p:sp>
        <p:nvSpPr>
          <p:cNvPr id="9" name="Content Placeholder 7"/>
          <p:cNvSpPr>
            <a:spLocks noGrp="1"/>
          </p:cNvSpPr>
          <p:nvPr>
            <p:ph sz="quarter" idx="1" hasCustomPrompt="1"/>
          </p:nvPr>
        </p:nvSpPr>
        <p:spPr>
          <a:xfrm>
            <a:off x="1968500" y="2420888"/>
            <a:ext cx="6502400" cy="1363712"/>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spTree>
    <p:extLst>
      <p:ext uri="{BB962C8B-B14F-4D97-AF65-F5344CB8AC3E}">
        <p14:creationId xmlns:p14="http://schemas.microsoft.com/office/powerpoint/2010/main" val="1167987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porta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Important</a:t>
            </a:r>
            <a:endParaRPr lang="en-ZA" dirty="0"/>
          </a:p>
        </p:txBody>
      </p:sp>
      <p:sp>
        <p:nvSpPr>
          <p:cNvPr id="3" name="Date Placeholder 2"/>
          <p:cNvSpPr>
            <a:spLocks noGrp="1"/>
          </p:cNvSpPr>
          <p:nvPr>
            <p:ph type="dt" sz="half" idx="10"/>
          </p:nvPr>
        </p:nvSpPr>
        <p:spPr/>
        <p:txBody>
          <a:bodyPr/>
          <a:lstStyle/>
          <a:p>
            <a:fld id="{744EAEA5-7BFB-4BF3-B902-218CE399D210}" type="datetimeFigureOut">
              <a:rPr lang="en-ZA" smtClean="0"/>
              <a:pPr/>
              <a:t>2021/09/16</a:t>
            </a:fld>
            <a:endParaRPr lang="en-ZA" dirty="0"/>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sp>
        <p:nvSpPr>
          <p:cNvPr id="6" name="Content Placeholder 7"/>
          <p:cNvSpPr>
            <a:spLocks noGrp="1"/>
          </p:cNvSpPr>
          <p:nvPr>
            <p:ph sz="quarter" idx="1" hasCustomPrompt="1"/>
          </p:nvPr>
        </p:nvSpPr>
        <p:spPr>
          <a:xfrm>
            <a:off x="1968500" y="2420888"/>
            <a:ext cx="6502400" cy="2697212"/>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pic>
        <p:nvPicPr>
          <p:cNvPr id="7" name="Picture 6"/>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3504" y="1637496"/>
            <a:ext cx="2004668" cy="783392"/>
          </a:xfrm>
          <a:prstGeom prst="rect">
            <a:avLst/>
          </a:prstGeom>
          <a:noFill/>
        </p:spPr>
      </p:pic>
    </p:spTree>
    <p:extLst>
      <p:ext uri="{BB962C8B-B14F-4D97-AF65-F5344CB8AC3E}">
        <p14:creationId xmlns:p14="http://schemas.microsoft.com/office/powerpoint/2010/main" val="1351092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cus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Discuss</a:t>
            </a:r>
            <a:endParaRPr lang="en-ZA" dirty="0"/>
          </a:p>
        </p:txBody>
      </p:sp>
      <p:sp>
        <p:nvSpPr>
          <p:cNvPr id="3" name="Date Placeholder 2"/>
          <p:cNvSpPr>
            <a:spLocks noGrp="1"/>
          </p:cNvSpPr>
          <p:nvPr>
            <p:ph type="dt" sz="half" idx="10"/>
          </p:nvPr>
        </p:nvSpPr>
        <p:spPr/>
        <p:txBody>
          <a:bodyPr/>
          <a:lstStyle/>
          <a:p>
            <a:fld id="{744EAEA5-7BFB-4BF3-B902-218CE399D210}" type="datetimeFigureOut">
              <a:rPr lang="en-ZA" smtClean="0"/>
              <a:pPr/>
              <a:t>2021/09/16</a:t>
            </a:fld>
            <a:endParaRPr lang="en-ZA"/>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sp>
        <p:nvSpPr>
          <p:cNvPr id="6" name="Text Placeholder 8"/>
          <p:cNvSpPr>
            <a:spLocks noGrp="1"/>
          </p:cNvSpPr>
          <p:nvPr>
            <p:ph type="body" idx="2"/>
          </p:nvPr>
        </p:nvSpPr>
        <p:spPr>
          <a:xfrm>
            <a:off x="467544" y="1412776"/>
            <a:ext cx="2351856" cy="4683224"/>
          </a:xfrm>
          <a:solidFill>
            <a:schemeClr val="bg1">
              <a:lumMod val="65000"/>
            </a:schemeClr>
          </a:solidFill>
        </p:spPr>
        <p:txBody>
          <a:bodyPr vert="vert270" anchor="ctr" anchorCtr="0"/>
          <a:lstStyle>
            <a:lvl1pPr marL="0" indent="0">
              <a:buNone/>
              <a:defRPr/>
            </a:lvl1pPr>
          </a:lstStyle>
          <a:p>
            <a:pPr lvl="0" algn="ctr"/>
            <a:r>
              <a:rPr lang="en-US" sz="9600">
                <a:solidFill>
                  <a:srgbClr val="FFFFFF"/>
                </a:solidFill>
              </a:rPr>
              <a:t>Edit Master text styles</a:t>
            </a:r>
          </a:p>
        </p:txBody>
      </p:sp>
      <p:sp>
        <p:nvSpPr>
          <p:cNvPr id="7" name="Content Placeholder 7"/>
          <p:cNvSpPr>
            <a:spLocks noGrp="1"/>
          </p:cNvSpPr>
          <p:nvPr>
            <p:ph sz="quarter" idx="1" hasCustomPrompt="1"/>
          </p:nvPr>
        </p:nvSpPr>
        <p:spPr>
          <a:xfrm>
            <a:off x="3022600" y="1412776"/>
            <a:ext cx="5626100" cy="4683224"/>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grpSp>
        <p:nvGrpSpPr>
          <p:cNvPr id="8" name="Group 13"/>
          <p:cNvGrpSpPr/>
          <p:nvPr userDrawn="1"/>
        </p:nvGrpSpPr>
        <p:grpSpPr>
          <a:xfrm>
            <a:off x="7153987" y="274638"/>
            <a:ext cx="1532813" cy="794792"/>
            <a:chOff x="4211960" y="4509120"/>
            <a:chExt cx="1944216" cy="1008112"/>
          </a:xfrm>
        </p:grpSpPr>
        <p:sp>
          <p:nvSpPr>
            <p:cNvPr id="9" name="Oval Callout 8"/>
            <p:cNvSpPr/>
            <p:nvPr/>
          </p:nvSpPr>
          <p:spPr>
            <a:xfrm>
              <a:off x="4211960" y="4653136"/>
              <a:ext cx="1440160" cy="864096"/>
            </a:xfrm>
            <a:prstGeom prst="wedgeEllipseCallout">
              <a:avLst>
                <a:gd name="adj1" fmla="val -28841"/>
                <a:gd name="adj2" fmla="val 85381"/>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sp>
          <p:nvSpPr>
            <p:cNvPr id="10" name="Oval Callout 9"/>
            <p:cNvSpPr/>
            <p:nvPr/>
          </p:nvSpPr>
          <p:spPr>
            <a:xfrm>
              <a:off x="4716016" y="4509120"/>
              <a:ext cx="1440160" cy="864096"/>
            </a:xfrm>
            <a:prstGeom prst="wedgeEllipseCallout">
              <a:avLst>
                <a:gd name="adj1" fmla="val 36368"/>
                <a:gd name="adj2" fmla="val 93961"/>
              </a:avLst>
            </a:prstGeom>
            <a:solidFill>
              <a:srgbClr val="000099"/>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grpSp>
    </p:spTree>
    <p:extLst>
      <p:ext uri="{BB962C8B-B14F-4D97-AF65-F5344CB8AC3E}">
        <p14:creationId xmlns:p14="http://schemas.microsoft.com/office/powerpoint/2010/main" val="3216529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7434"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687920" y="952500"/>
            <a:ext cx="7772400" cy="1362075"/>
          </a:xfrm>
        </p:spPr>
        <p:txBody>
          <a:bodyPr anchor="ctr" anchorCtr="0"/>
          <a:lstStyle>
            <a:lvl1pPr algn="ctr">
              <a:buNone/>
              <a:defRPr sz="4000" b="1" cap="none">
                <a:latin typeface="Calibri" pitchFamily="34" charset="0"/>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687920" y="2725738"/>
            <a:ext cx="7772400" cy="2379662"/>
          </a:xfrm>
        </p:spPr>
        <p:txBody>
          <a:bodyPr anchor="t" anchorCtr="0">
            <a:normAutofit/>
          </a:bodyPr>
          <a:lstStyle>
            <a:lvl1pPr marL="0" indent="0" algn="ctr">
              <a:buNone/>
              <a:defRPr sz="4000">
                <a:solidFill>
                  <a:srgbClr val="4D4D4D"/>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6810"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4980778A-6F9D-4141-8080-B8192EADCD40}" type="slidenum">
              <a:rPr lang="en-ZA" smtClean="0"/>
              <a:pPr/>
              <a:t>‹#›</a:t>
            </a:fld>
            <a:endParaRPr lang="en-ZA"/>
          </a:p>
        </p:txBody>
      </p:sp>
      <p:pic>
        <p:nvPicPr>
          <p:cNvPr id="4" name="Picture 3"/>
          <p:cNvPicPr>
            <a:picLocks noChangeAspect="1"/>
          </p:cNvPicPr>
          <p:nvPr userDrawn="1"/>
        </p:nvPicPr>
        <p:blipFill>
          <a:blip r:embed="rId2"/>
          <a:stretch>
            <a:fillRect/>
          </a:stretch>
        </p:blipFill>
        <p:spPr>
          <a:xfrm>
            <a:off x="7689573" y="6042566"/>
            <a:ext cx="1152244" cy="719390"/>
          </a:xfrm>
          <a:prstGeom prst="rect">
            <a:avLst/>
          </a:prstGeom>
        </p:spPr>
      </p:pic>
      <p:pic>
        <p:nvPicPr>
          <p:cNvPr id="13" name="Picture 12"/>
          <p:cNvPicPr>
            <a:picLocks noChangeAspect="1"/>
          </p:cNvPicPr>
          <p:nvPr userDrawn="1"/>
        </p:nvPicPr>
        <p:blipFill>
          <a:blip r:embed="rId3"/>
          <a:stretch>
            <a:fillRect/>
          </a:stretch>
        </p:blipFill>
        <p:spPr>
          <a:xfrm>
            <a:off x="3706293" y="6522707"/>
            <a:ext cx="1731414" cy="286537"/>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lstStyle/>
          <a:p>
            <a:r>
              <a:rPr kumimoji="0" lang="en-US"/>
              <a:t>Click to edit Master title style</a:t>
            </a:r>
          </a:p>
        </p:txBody>
      </p:sp>
      <p:sp>
        <p:nvSpPr>
          <p:cNvPr id="7" name="Slide Number Placeholder 6"/>
          <p:cNvSpPr>
            <a:spLocks noGrp="1"/>
          </p:cNvSpPr>
          <p:nvPr>
            <p:ph type="sldNum" sz="quarter" idx="12"/>
          </p:nvPr>
        </p:nvSpPr>
        <p:spPr/>
        <p:txBody>
          <a:bodyPr/>
          <a:lstStyle/>
          <a:p>
            <a:fld id="{32F83655-DC73-417F-8B26-EB7A1DBB5382}" type="slidenum">
              <a:rPr lang="en-ZA" smtClean="0"/>
              <a:pPr/>
              <a:t>‹#›</a:t>
            </a:fld>
            <a:endParaRPr lang="en-ZA"/>
          </a:p>
        </p:txBody>
      </p:sp>
      <p:sp>
        <p:nvSpPr>
          <p:cNvPr id="9" name="Content Placeholder 8"/>
          <p:cNvSpPr>
            <a:spLocks noGrp="1"/>
          </p:cNvSpPr>
          <p:nvPr>
            <p:ph sz="quarter" idx="1"/>
          </p:nvPr>
        </p:nvSpPr>
        <p:spPr>
          <a:xfrm>
            <a:off x="467544" y="1447800"/>
            <a:ext cx="3960000" cy="46800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1" name="Content Placeholder 10"/>
          <p:cNvSpPr>
            <a:spLocks noGrp="1"/>
          </p:cNvSpPr>
          <p:nvPr>
            <p:ph sz="quarter" idx="2"/>
          </p:nvPr>
        </p:nvSpPr>
        <p:spPr>
          <a:xfrm>
            <a:off x="4716016" y="1447800"/>
            <a:ext cx="3960000" cy="46800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544" y="273050"/>
            <a:ext cx="8219256" cy="1008000"/>
          </a:xfrm>
        </p:spPr>
        <p:txBody>
          <a:bodyPr anchor="ctr" anchorCtr="0"/>
          <a:lstStyle>
            <a:lvl1pPr>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467544" y="1412776"/>
            <a:ext cx="39600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4" name="Text Placeholder 3"/>
          <p:cNvSpPr>
            <a:spLocks noGrp="1"/>
          </p:cNvSpPr>
          <p:nvPr>
            <p:ph type="body" sz="half" idx="3"/>
          </p:nvPr>
        </p:nvSpPr>
        <p:spPr>
          <a:xfrm>
            <a:off x="4716016" y="1412776"/>
            <a:ext cx="39600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9" name="Slide Number Placeholder 8"/>
          <p:cNvSpPr>
            <a:spLocks noGrp="1"/>
          </p:cNvSpPr>
          <p:nvPr>
            <p:ph type="sldNum" sz="quarter" idx="12"/>
          </p:nvPr>
        </p:nvSpPr>
        <p:spPr/>
        <p:txBody>
          <a:bodyPr/>
          <a:lstStyle/>
          <a:p>
            <a:fld id="{32F83655-DC73-417F-8B26-EB7A1DBB5382}" type="slidenum">
              <a:rPr lang="en-ZA" smtClean="0"/>
              <a:pPr/>
              <a:t>‹#›</a:t>
            </a:fld>
            <a:endParaRPr lang="en-ZA"/>
          </a:p>
        </p:txBody>
      </p:sp>
      <p:sp>
        <p:nvSpPr>
          <p:cNvPr id="11" name="Content Placeholder 10"/>
          <p:cNvSpPr>
            <a:spLocks noGrp="1"/>
          </p:cNvSpPr>
          <p:nvPr>
            <p:ph sz="half" idx="2"/>
          </p:nvPr>
        </p:nvSpPr>
        <p:spPr>
          <a:xfrm>
            <a:off x="467544" y="2247900"/>
            <a:ext cx="3960000" cy="38862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3" name="Content Placeholder 12"/>
          <p:cNvSpPr>
            <a:spLocks noGrp="1"/>
          </p:cNvSpPr>
          <p:nvPr>
            <p:ph sz="half" idx="4"/>
          </p:nvPr>
        </p:nvSpPr>
        <p:spPr>
          <a:xfrm>
            <a:off x="4716016" y="2247900"/>
            <a:ext cx="3960000" cy="38862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lstStyle/>
          <a:p>
            <a:r>
              <a:rPr kumimoji="0" lang="en-US"/>
              <a:t>Click to edit Master title style</a:t>
            </a:r>
            <a:endParaRPr kumimoji="0" lang="en-US"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userDrawn="1"/>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467544" y="274638"/>
            <a:ext cx="8219256" cy="1008000"/>
          </a:xfrm>
          <a:prstGeom prst="rect">
            <a:avLst/>
          </a:prstGeom>
        </p:spPr>
        <p:txBody>
          <a:bodyPr bIns="91440" anchor="ctr" anchorCtr="0">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467544" y="1413296"/>
            <a:ext cx="8219256" cy="4680000"/>
          </a:xfrm>
          <a:prstGeom prst="rect">
            <a:avLst/>
          </a:prstGeom>
        </p:spPr>
        <p:txBody>
          <a:bodyPr>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44EAEA5-7BFB-4BF3-B902-218CE399D210}" type="datetimeFigureOut">
              <a:rPr lang="en-ZA" smtClean="0"/>
              <a:pPr/>
              <a:t>2021/09/16</a:t>
            </a:fld>
            <a:endParaRPr lang="en-ZA"/>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42AED99-7FB4-404E-8A97-64753DCE42EC}" type="slidenum">
              <a:rPr lang="en-US" smtClean="0"/>
              <a:pPr/>
              <a:t>‹#›</a:t>
            </a:fld>
            <a:endParaRPr lang="en-US" dirty="0"/>
          </a:p>
        </p:txBody>
      </p:sp>
      <p:pic>
        <p:nvPicPr>
          <p:cNvPr id="2" name="Picture 1"/>
          <p:cNvPicPr>
            <a:picLocks noChangeAspect="1"/>
          </p:cNvPicPr>
          <p:nvPr userDrawn="1"/>
        </p:nvPicPr>
        <p:blipFill>
          <a:blip r:embed="rId16"/>
          <a:stretch>
            <a:fillRect/>
          </a:stretch>
        </p:blipFill>
        <p:spPr>
          <a:xfrm>
            <a:off x="7659984" y="6019012"/>
            <a:ext cx="1152244" cy="719390"/>
          </a:xfrm>
          <a:prstGeom prst="rect">
            <a:avLst/>
          </a:prstGeom>
        </p:spPr>
      </p:pic>
      <p:pic>
        <p:nvPicPr>
          <p:cNvPr id="4" name="Picture 3"/>
          <p:cNvPicPr>
            <a:picLocks noChangeAspect="1"/>
          </p:cNvPicPr>
          <p:nvPr userDrawn="1"/>
        </p:nvPicPr>
        <p:blipFill>
          <a:blip r:embed="rId17"/>
          <a:stretch>
            <a:fillRect/>
          </a:stretch>
        </p:blipFill>
        <p:spPr>
          <a:xfrm>
            <a:off x="3709341" y="6546381"/>
            <a:ext cx="1725318" cy="286537"/>
          </a:xfrm>
          <a:prstGeom prst="rect">
            <a:avLst/>
          </a:prstGeom>
        </p:spPr>
      </p:pic>
    </p:spTree>
  </p:cSld>
  <p:clrMap bg1="lt1" tx1="dk1" bg2="lt2" tx2="dk2" accent1="accent1" accent2="accent2" accent3="accent3" accent4="accent4" accent5="accent5" accent6="accent6" hlink="hlink" folHlink="folHlink"/>
  <p:sldLayoutIdLst>
    <p:sldLayoutId id="2147483793" r:id="rId1"/>
    <p:sldLayoutId id="2147483794" r:id="rId2"/>
    <p:sldLayoutId id="2147483804" r:id="rId3"/>
    <p:sldLayoutId id="2147483805" r:id="rId4"/>
    <p:sldLayoutId id="2147483806"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Lst>
  <p:hf hdr="0" dt="0"/>
  <p:txStyles>
    <p:titleStyle>
      <a:lvl1pPr algn="l" rtl="0" eaLnBrk="1" latinLnBrk="0" hangingPunct="1">
        <a:spcBef>
          <a:spcPct val="0"/>
        </a:spcBef>
        <a:buNone/>
        <a:defRPr kumimoji="0" sz="4000" b="1" kern="1200">
          <a:solidFill>
            <a:srgbClr val="008080"/>
          </a:solidFill>
          <a:latin typeface="Calibri" pitchFamily="34" charset="0"/>
          <a:ea typeface="+mj-ea"/>
          <a:cs typeface="+mj-cs"/>
        </a:defRPr>
      </a:lvl1pPr>
    </p:titleStyle>
    <p:bodyStyle>
      <a:lvl1pPr marL="354013" indent="-354013" algn="l" rtl="0" eaLnBrk="1" latinLnBrk="0" hangingPunct="1">
        <a:spcBef>
          <a:spcPts val="580"/>
        </a:spcBef>
        <a:buClr>
          <a:schemeClr val="accent1"/>
        </a:buClr>
        <a:buSzPct val="85000"/>
        <a:buFont typeface="Wingdings 2"/>
        <a:buChar char=""/>
        <a:defRPr kumimoji="0" sz="2400" kern="1200">
          <a:solidFill>
            <a:schemeClr val="tx1"/>
          </a:solidFill>
          <a:effectLst/>
          <a:latin typeface="Calibri" pitchFamily="34" charset="0"/>
          <a:ea typeface="+mn-ea"/>
          <a:cs typeface="+mn-cs"/>
        </a:defRPr>
      </a:lvl1pPr>
      <a:lvl2pPr marL="720725" indent="-366713" algn="l" rtl="0" eaLnBrk="1" latinLnBrk="0" hangingPunct="1">
        <a:spcBef>
          <a:spcPts val="370"/>
        </a:spcBef>
        <a:buClr>
          <a:srgbClr val="008080"/>
        </a:buClr>
        <a:buSzPct val="85000"/>
        <a:buFont typeface="Wingdings 2"/>
        <a:buChar char=""/>
        <a:defRPr kumimoji="0" sz="2400" kern="1200">
          <a:solidFill>
            <a:schemeClr val="tx1"/>
          </a:solidFill>
          <a:effectLst/>
          <a:latin typeface="Calibri" pitchFamily="34" charset="0"/>
          <a:ea typeface="+mn-ea"/>
          <a:cs typeface="+mn-cs"/>
        </a:defRPr>
      </a:lvl2pPr>
      <a:lvl3pPr marL="1074738" indent="-354013" algn="l" rtl="0" eaLnBrk="1" latinLnBrk="0" hangingPunct="1">
        <a:spcBef>
          <a:spcPts val="370"/>
        </a:spcBef>
        <a:buClr>
          <a:schemeClr val="accent1">
            <a:tint val="60000"/>
          </a:schemeClr>
        </a:buClr>
        <a:buSzPct val="90000"/>
        <a:buFont typeface="Wingdings 2"/>
        <a:buChar char=""/>
        <a:defRPr kumimoji="0" sz="2400" kern="1200">
          <a:solidFill>
            <a:schemeClr val="tx1"/>
          </a:solidFill>
          <a:effectLst/>
          <a:latin typeface="Calibri" pitchFamily="34" charset="0"/>
          <a:ea typeface="+mn-ea"/>
          <a:cs typeface="+mn-cs"/>
        </a:defRPr>
      </a:lvl3pPr>
      <a:lvl4pPr marL="1439863" indent="-365125" algn="l" rtl="0" eaLnBrk="1" latinLnBrk="0" hangingPunct="1">
        <a:spcBef>
          <a:spcPts val="370"/>
        </a:spcBef>
        <a:buClr>
          <a:schemeClr val="accent3"/>
        </a:buClr>
        <a:buSzPct val="80000"/>
        <a:buFont typeface="Courier New" pitchFamily="49" charset="0"/>
        <a:buChar char="o"/>
        <a:defRPr kumimoji="0" sz="2400" kern="1200">
          <a:solidFill>
            <a:schemeClr val="tx1"/>
          </a:solidFill>
          <a:effectLst/>
          <a:latin typeface="Calibri" pitchFamily="34" charset="0"/>
          <a:ea typeface="+mn-ea"/>
          <a:cs typeface="+mn-cs"/>
        </a:defRPr>
      </a:lvl4pPr>
      <a:lvl5pPr marL="1793875" indent="-354013" algn="l" rtl="0" eaLnBrk="1" latinLnBrk="0" hangingPunct="1">
        <a:spcBef>
          <a:spcPts val="370"/>
        </a:spcBef>
        <a:buClr>
          <a:schemeClr val="accent3"/>
        </a:buClr>
        <a:buFont typeface="Arial" pitchFamily="34" charset="0"/>
        <a:buChar char="•"/>
        <a:defRPr kumimoji="0" sz="2400" kern="1200">
          <a:solidFill>
            <a:schemeClr val="tx1"/>
          </a:solidFill>
          <a:effectLst/>
          <a:latin typeface="Calibri"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0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80778A-6F9D-4141-8080-B8192EADCD40}" type="slidenum">
              <a:rPr lang="en-ZA" smtClean="0"/>
              <a:pPr/>
              <a:t>1</a:t>
            </a:fld>
            <a:endParaRPr lang="en-ZA"/>
          </a:p>
        </p:txBody>
      </p:sp>
      <p:sp>
        <p:nvSpPr>
          <p:cNvPr id="4" name="Title 3"/>
          <p:cNvSpPr>
            <a:spLocks noGrp="1"/>
          </p:cNvSpPr>
          <p:nvPr>
            <p:ph type="ctrTitle"/>
          </p:nvPr>
        </p:nvSpPr>
        <p:spPr>
          <a:xfrm>
            <a:off x="458899" y="1505930"/>
            <a:ext cx="8229600" cy="1528818"/>
          </a:xfrm>
        </p:spPr>
        <p:txBody>
          <a:bodyPr>
            <a:normAutofit/>
          </a:bodyPr>
          <a:lstStyle/>
          <a:p>
            <a:r>
              <a:rPr lang="en-ZA" dirty="0"/>
              <a:t>Develop ETD policies and procedures for an organisation</a:t>
            </a:r>
          </a:p>
        </p:txBody>
      </p:sp>
      <p:sp>
        <p:nvSpPr>
          <p:cNvPr id="5" name="Subtitle 4"/>
          <p:cNvSpPr>
            <a:spLocks noGrp="1"/>
          </p:cNvSpPr>
          <p:nvPr>
            <p:ph type="subTitle" idx="1"/>
          </p:nvPr>
        </p:nvSpPr>
        <p:spPr/>
        <p:txBody>
          <a:bodyPr/>
          <a:lstStyle/>
          <a:p>
            <a:r>
              <a:rPr lang="en-ZA" b="1" dirty="0"/>
              <a:t>Unit Standard ID 123391  |  NQF Level 6 |  Credits 12</a:t>
            </a:r>
          </a:p>
          <a:p>
            <a:endParaRPr lang="en-ZA" dirty="0"/>
          </a:p>
        </p:txBody>
      </p:sp>
    </p:spTree>
    <p:extLst>
      <p:ext uri="{BB962C8B-B14F-4D97-AF65-F5344CB8AC3E}">
        <p14:creationId xmlns:p14="http://schemas.microsoft.com/office/powerpoint/2010/main" val="2567743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a:t>
            </a:fld>
            <a:endParaRPr lang="en-ZA" dirty="0"/>
          </a:p>
        </p:txBody>
      </p:sp>
      <p:sp>
        <p:nvSpPr>
          <p:cNvPr id="5" name="Content Placeholder 4"/>
          <p:cNvSpPr>
            <a:spLocks noGrp="1"/>
          </p:cNvSpPr>
          <p:nvPr>
            <p:ph sz="quarter" idx="1"/>
          </p:nvPr>
        </p:nvSpPr>
        <p:spPr/>
        <p:txBody>
          <a:bodyPr/>
          <a:lstStyle/>
          <a:p>
            <a:pPr marL="0" indent="0">
              <a:buNone/>
            </a:pPr>
            <a:r>
              <a:rPr lang="en-ZA" b="1" dirty="0"/>
              <a:t>Credit Accumulation</a:t>
            </a:r>
          </a:p>
          <a:p>
            <a:pPr>
              <a:buFont typeface="Arial" panose="020B0604020202020204" pitchFamily="34" charset="0"/>
              <a:buChar char="•"/>
            </a:pPr>
            <a:r>
              <a:rPr lang="en-US" dirty="0"/>
              <a:t>Credits will be awarded on successful completion of unit standards.</a:t>
            </a:r>
          </a:p>
          <a:p>
            <a:pPr>
              <a:buFont typeface="Arial" panose="020B0604020202020204" pitchFamily="34" charset="0"/>
              <a:buChar char="•"/>
            </a:pPr>
            <a:r>
              <a:rPr lang="en-US" dirty="0"/>
              <a:t>NB: - Quality Assurance Process</a:t>
            </a:r>
          </a:p>
          <a:p>
            <a:endParaRPr lang="en-ZA" dirty="0"/>
          </a:p>
        </p:txBody>
      </p:sp>
      <p:graphicFrame>
        <p:nvGraphicFramePr>
          <p:cNvPr id="7" name="Diagram 6"/>
          <p:cNvGraphicFramePr/>
          <p:nvPr/>
        </p:nvGraphicFramePr>
        <p:xfrm>
          <a:off x="1529172" y="3444077"/>
          <a:ext cx="6096000" cy="2392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18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063C9525-0888-4409-A09F-7CFC66304FE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EE1E8816-6BB5-4803-984C-425751A425B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814C0117-EC7B-4EBC-A009-0C73F43105B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29F903C9-F548-48EF-8ABD-A11130E99CE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028935-0466-460F-97A1-8EF8AF1841B4}"/>
              </a:ext>
            </a:extLst>
          </p:cNvPr>
          <p:cNvSpPr>
            <a:spLocks noGrp="1"/>
          </p:cNvSpPr>
          <p:nvPr>
            <p:ph type="title"/>
          </p:nvPr>
        </p:nvSpPr>
        <p:spPr/>
        <p:txBody>
          <a:bodyPr>
            <a:normAutofit fontScale="90000"/>
          </a:bodyPr>
          <a:lstStyle/>
          <a:p>
            <a:r>
              <a:rPr lang="en-GB" dirty="0"/>
              <a:t>Current philosophy in relation to Quality assurance</a:t>
            </a:r>
            <a:endParaRPr lang="en-ZA" dirty="0"/>
          </a:p>
        </p:txBody>
      </p:sp>
      <p:sp>
        <p:nvSpPr>
          <p:cNvPr id="3" name="Slide Number Placeholder 2">
            <a:extLst>
              <a:ext uri="{FF2B5EF4-FFF2-40B4-BE49-F238E27FC236}">
                <a16:creationId xmlns:a16="http://schemas.microsoft.com/office/drawing/2014/main" id="{A1F07629-2011-4613-8627-CC057007CB12}"/>
              </a:ext>
            </a:extLst>
          </p:cNvPr>
          <p:cNvSpPr>
            <a:spLocks noGrp="1"/>
          </p:cNvSpPr>
          <p:nvPr>
            <p:ph type="sldNum" sz="quarter" idx="12"/>
          </p:nvPr>
        </p:nvSpPr>
        <p:spPr/>
        <p:txBody>
          <a:bodyPr/>
          <a:lstStyle/>
          <a:p>
            <a:fld id="{042AED99-7FB4-404E-8A97-64753DCE42EC}" type="slidenum">
              <a:rPr lang="en-US" smtClean="0"/>
              <a:pPr/>
              <a:t>100</a:t>
            </a:fld>
            <a:endParaRPr lang="en-US" dirty="0"/>
          </a:p>
        </p:txBody>
      </p:sp>
      <p:sp>
        <p:nvSpPr>
          <p:cNvPr id="6" name="Content Placeholder 5">
            <a:extLst>
              <a:ext uri="{FF2B5EF4-FFF2-40B4-BE49-F238E27FC236}">
                <a16:creationId xmlns:a16="http://schemas.microsoft.com/office/drawing/2014/main" id="{17E7914C-ADC8-42C5-926D-B2F48F106F3E}"/>
              </a:ext>
            </a:extLst>
          </p:cNvPr>
          <p:cNvSpPr>
            <a:spLocks noGrp="1"/>
          </p:cNvSpPr>
          <p:nvPr>
            <p:ph sz="quarter" idx="1"/>
          </p:nvPr>
        </p:nvSpPr>
        <p:spPr>
          <a:xfrm>
            <a:off x="462372" y="1530300"/>
            <a:ext cx="8219256" cy="4680000"/>
          </a:xfrm>
        </p:spPr>
        <p:txBody>
          <a:bodyPr/>
          <a:lstStyle/>
          <a:p>
            <a:pPr marL="0" indent="0">
              <a:buNone/>
            </a:pPr>
            <a:r>
              <a:rPr lang="en-ZA" b="1" dirty="0"/>
              <a:t>Before QMS can be established  organisational philosophy should be established </a:t>
            </a:r>
            <a:r>
              <a:rPr lang="en-ZA" dirty="0"/>
              <a:t>in particular:</a:t>
            </a:r>
          </a:p>
          <a:p>
            <a:pPr marL="0" indent="0">
              <a:buNone/>
            </a:pPr>
            <a:endParaRPr lang="en-ZA" dirty="0"/>
          </a:p>
          <a:p>
            <a:r>
              <a:rPr lang="en-ZA" dirty="0"/>
              <a:t>Learning culture of organisation </a:t>
            </a:r>
          </a:p>
          <a:p>
            <a:r>
              <a:rPr lang="en-ZA" dirty="0"/>
              <a:t>Organisation’s attitude towards quality and quality assurance. </a:t>
            </a:r>
          </a:p>
          <a:p>
            <a:endParaRPr lang="en-ZA" dirty="0"/>
          </a:p>
        </p:txBody>
      </p:sp>
      <p:pic>
        <p:nvPicPr>
          <p:cNvPr id="4" name="Picture 3" descr="A picture containing room&#10;&#10;Description automatically generated">
            <a:extLst>
              <a:ext uri="{FF2B5EF4-FFF2-40B4-BE49-F238E27FC236}">
                <a16:creationId xmlns:a16="http://schemas.microsoft.com/office/drawing/2014/main" id="{E6E11ED3-68F5-446E-9F00-68641B4BB9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0374" y="3969555"/>
            <a:ext cx="4023251" cy="2697945"/>
          </a:xfrm>
          <a:prstGeom prst="rect">
            <a:avLst/>
          </a:prstGeom>
        </p:spPr>
      </p:pic>
    </p:spTree>
    <p:extLst>
      <p:ext uri="{BB962C8B-B14F-4D97-AF65-F5344CB8AC3E}">
        <p14:creationId xmlns:p14="http://schemas.microsoft.com/office/powerpoint/2010/main" val="330860866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FCD944-052A-4014-B6E5-1F0DEF62CD5E}"/>
              </a:ext>
            </a:extLst>
          </p:cNvPr>
          <p:cNvSpPr>
            <a:spLocks noGrp="1"/>
          </p:cNvSpPr>
          <p:nvPr>
            <p:ph type="title"/>
          </p:nvPr>
        </p:nvSpPr>
        <p:spPr/>
        <p:txBody>
          <a:bodyPr/>
          <a:lstStyle/>
          <a:p>
            <a:r>
              <a:rPr lang="en-ZA" dirty="0"/>
              <a:t>Total Quality Management System</a:t>
            </a:r>
          </a:p>
        </p:txBody>
      </p:sp>
      <p:sp>
        <p:nvSpPr>
          <p:cNvPr id="3" name="Slide Number Placeholder 2">
            <a:extLst>
              <a:ext uri="{FF2B5EF4-FFF2-40B4-BE49-F238E27FC236}">
                <a16:creationId xmlns:a16="http://schemas.microsoft.com/office/drawing/2014/main" id="{2049A27E-BEA9-4B33-B2F6-45575AF23183}"/>
              </a:ext>
            </a:extLst>
          </p:cNvPr>
          <p:cNvSpPr>
            <a:spLocks noGrp="1"/>
          </p:cNvSpPr>
          <p:nvPr>
            <p:ph type="sldNum" sz="quarter" idx="12"/>
          </p:nvPr>
        </p:nvSpPr>
        <p:spPr/>
        <p:txBody>
          <a:bodyPr/>
          <a:lstStyle/>
          <a:p>
            <a:fld id="{042AED99-7FB4-404E-8A97-64753DCE42EC}" type="slidenum">
              <a:rPr lang="en-US" smtClean="0"/>
              <a:pPr/>
              <a:t>101</a:t>
            </a:fld>
            <a:endParaRPr lang="en-US" dirty="0"/>
          </a:p>
        </p:txBody>
      </p:sp>
      <p:sp>
        <p:nvSpPr>
          <p:cNvPr id="6" name="Content Placeholder 5">
            <a:extLst>
              <a:ext uri="{FF2B5EF4-FFF2-40B4-BE49-F238E27FC236}">
                <a16:creationId xmlns:a16="http://schemas.microsoft.com/office/drawing/2014/main" id="{31FBB499-A1C9-45D1-829E-D49A5F367CE4}"/>
              </a:ext>
            </a:extLst>
          </p:cNvPr>
          <p:cNvSpPr>
            <a:spLocks noGrp="1"/>
          </p:cNvSpPr>
          <p:nvPr>
            <p:ph sz="quarter" idx="1"/>
          </p:nvPr>
        </p:nvSpPr>
        <p:spPr/>
        <p:txBody>
          <a:bodyPr/>
          <a:lstStyle/>
          <a:p>
            <a:pPr marL="0" indent="0">
              <a:buNone/>
            </a:pPr>
            <a:r>
              <a:rPr lang="en-ZA" i="1" dirty="0"/>
              <a:t>Total Quality Management systems – </a:t>
            </a:r>
            <a:r>
              <a:rPr lang="en-ZA" dirty="0"/>
              <a:t>the sum of activities and processes used to enable the organization to deliver products and services that meet and exceed the needs of the client in a consistently superior and cost-effective way.</a:t>
            </a:r>
          </a:p>
        </p:txBody>
      </p:sp>
    </p:spTree>
    <p:extLst>
      <p:ext uri="{BB962C8B-B14F-4D97-AF65-F5344CB8AC3E}">
        <p14:creationId xmlns:p14="http://schemas.microsoft.com/office/powerpoint/2010/main" val="32417409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41383-F315-4FD1-A161-6384A2D02247}"/>
              </a:ext>
            </a:extLst>
          </p:cNvPr>
          <p:cNvSpPr>
            <a:spLocks noGrp="1"/>
          </p:cNvSpPr>
          <p:nvPr>
            <p:ph type="title"/>
          </p:nvPr>
        </p:nvSpPr>
        <p:spPr/>
        <p:txBody>
          <a:bodyPr/>
          <a:lstStyle/>
          <a:p>
            <a:r>
              <a:rPr lang="en-ZA" dirty="0"/>
              <a:t>Developing and Implementing QMS</a:t>
            </a:r>
          </a:p>
        </p:txBody>
      </p:sp>
      <p:sp>
        <p:nvSpPr>
          <p:cNvPr id="3" name="Slide Number Placeholder 2">
            <a:extLst>
              <a:ext uri="{FF2B5EF4-FFF2-40B4-BE49-F238E27FC236}">
                <a16:creationId xmlns:a16="http://schemas.microsoft.com/office/drawing/2014/main" id="{F90788DA-E2BF-442C-83F6-075C65EC1C89}"/>
              </a:ext>
            </a:extLst>
          </p:cNvPr>
          <p:cNvSpPr>
            <a:spLocks noGrp="1"/>
          </p:cNvSpPr>
          <p:nvPr>
            <p:ph type="sldNum" sz="quarter" idx="12"/>
          </p:nvPr>
        </p:nvSpPr>
        <p:spPr/>
        <p:txBody>
          <a:bodyPr/>
          <a:lstStyle/>
          <a:p>
            <a:fld id="{32F83655-DC73-417F-8B26-EB7A1DBB5382}" type="slidenum">
              <a:rPr lang="en-ZA" smtClean="0"/>
              <a:pPr/>
              <a:t>102</a:t>
            </a:fld>
            <a:endParaRPr lang="en-ZA" dirty="0"/>
          </a:p>
        </p:txBody>
      </p:sp>
      <p:sp>
        <p:nvSpPr>
          <p:cNvPr id="4" name="Content Placeholder 3">
            <a:extLst>
              <a:ext uri="{FF2B5EF4-FFF2-40B4-BE49-F238E27FC236}">
                <a16:creationId xmlns:a16="http://schemas.microsoft.com/office/drawing/2014/main" id="{21258E5D-4A52-4663-B29A-3BE84210721D}"/>
              </a:ext>
            </a:extLst>
          </p:cNvPr>
          <p:cNvSpPr>
            <a:spLocks noGrp="1"/>
          </p:cNvSpPr>
          <p:nvPr>
            <p:ph sz="quarter" idx="1"/>
          </p:nvPr>
        </p:nvSpPr>
        <p:spPr>
          <a:xfrm>
            <a:off x="467544" y="1413296"/>
            <a:ext cx="4275759" cy="4680000"/>
          </a:xfrm>
        </p:spPr>
        <p:txBody>
          <a:bodyPr>
            <a:normAutofit/>
          </a:bodyPr>
          <a:lstStyle/>
          <a:p>
            <a:pPr marL="0" indent="0">
              <a:buNone/>
            </a:pPr>
            <a:r>
              <a:rPr lang="en-ZA" b="1" dirty="0"/>
              <a:t>Preparation</a:t>
            </a:r>
            <a:r>
              <a:rPr lang="en-ZA" dirty="0"/>
              <a:t> </a:t>
            </a:r>
            <a:endParaRPr lang="en-GB" dirty="0"/>
          </a:p>
          <a:p>
            <a:pPr marL="0" indent="0">
              <a:buNone/>
            </a:pPr>
            <a:r>
              <a:rPr lang="en-GB" dirty="0"/>
              <a:t>Preparation can take many forms. Steps will be made up of:</a:t>
            </a:r>
            <a:endParaRPr lang="en-ZA" dirty="0"/>
          </a:p>
          <a:p>
            <a:pPr lvl="0" fontAlgn="base"/>
            <a:r>
              <a:rPr lang="en-GB" dirty="0">
                <a:effectLst>
                  <a:outerShdw sx="0" sy="0">
                    <a:srgbClr val="000000"/>
                  </a:outerShdw>
                </a:effectLst>
              </a:rPr>
              <a:t>Management meeting to discuss the need for QMS</a:t>
            </a:r>
            <a:endParaRPr lang="en-ZA" dirty="0">
              <a:effectLst>
                <a:outerShdw sx="0" sy="0">
                  <a:srgbClr val="000000"/>
                </a:outerShdw>
              </a:effectLst>
            </a:endParaRPr>
          </a:p>
          <a:p>
            <a:pPr lvl="0" fontAlgn="base"/>
            <a:r>
              <a:rPr lang="en-GB" dirty="0">
                <a:effectLst>
                  <a:outerShdw sx="0" sy="0">
                    <a:srgbClr val="000000"/>
                  </a:outerShdw>
                </a:effectLst>
              </a:rPr>
              <a:t>Management training to ensure management knows how to implement the QMS</a:t>
            </a:r>
            <a:endParaRPr lang="en-ZA" dirty="0">
              <a:effectLst>
                <a:outerShdw sx="0" sy="0">
                  <a:srgbClr val="000000"/>
                </a:outerShdw>
              </a:effectLst>
            </a:endParaRPr>
          </a:p>
          <a:p>
            <a:pPr lvl="0" fontAlgn="base"/>
            <a:r>
              <a:rPr lang="en-GB" dirty="0">
                <a:effectLst>
                  <a:outerShdw sx="0" sy="0">
                    <a:srgbClr val="000000"/>
                  </a:outerShdw>
                </a:effectLst>
              </a:rPr>
              <a:t>Strategic planning </a:t>
            </a:r>
            <a:endParaRPr lang="en-ZA" dirty="0">
              <a:effectLst>
                <a:outerShdw sx="0" sy="0">
                  <a:srgbClr val="000000"/>
                </a:outerShdw>
              </a:effectLst>
            </a:endParaRPr>
          </a:p>
          <a:p>
            <a:pPr lvl="0" fontAlgn="base"/>
            <a:r>
              <a:rPr lang="en-GB" dirty="0">
                <a:effectLst>
                  <a:outerShdw sx="0" sy="0">
                    <a:srgbClr val="000000"/>
                  </a:outerShdw>
                </a:effectLst>
              </a:rPr>
              <a:t>Formation of a quality team or council</a:t>
            </a:r>
            <a:endParaRPr lang="en-ZA" dirty="0">
              <a:effectLst>
                <a:outerShdw sx="0" sy="0">
                  <a:srgbClr val="000000"/>
                </a:outerShdw>
              </a:effectLst>
            </a:endParaRPr>
          </a:p>
          <a:p>
            <a:endParaRPr lang="en-ZA" dirty="0"/>
          </a:p>
        </p:txBody>
      </p:sp>
      <p:pic>
        <p:nvPicPr>
          <p:cNvPr id="6" name="Picture 5" descr="A picture containing indoor, wall, table&#10;&#10;Description automatically generated">
            <a:extLst>
              <a:ext uri="{FF2B5EF4-FFF2-40B4-BE49-F238E27FC236}">
                <a16:creationId xmlns:a16="http://schemas.microsoft.com/office/drawing/2014/main" id="{A5FE2B74-2652-41A5-8C93-6577B6F31C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3061" y="2281383"/>
            <a:ext cx="3917950" cy="3014517"/>
          </a:xfrm>
          <a:prstGeom prst="rect">
            <a:avLst/>
          </a:prstGeom>
        </p:spPr>
      </p:pic>
    </p:spTree>
    <p:extLst>
      <p:ext uri="{BB962C8B-B14F-4D97-AF65-F5344CB8AC3E}">
        <p14:creationId xmlns:p14="http://schemas.microsoft.com/office/powerpoint/2010/main" val="380319204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41383-F315-4FD1-A161-6384A2D02247}"/>
              </a:ext>
            </a:extLst>
          </p:cNvPr>
          <p:cNvSpPr>
            <a:spLocks noGrp="1"/>
          </p:cNvSpPr>
          <p:nvPr>
            <p:ph type="title"/>
          </p:nvPr>
        </p:nvSpPr>
        <p:spPr/>
        <p:txBody>
          <a:bodyPr/>
          <a:lstStyle/>
          <a:p>
            <a:r>
              <a:rPr lang="en-ZA" dirty="0"/>
              <a:t>Developing and Implementing QMS</a:t>
            </a:r>
          </a:p>
        </p:txBody>
      </p:sp>
      <p:sp>
        <p:nvSpPr>
          <p:cNvPr id="3" name="Slide Number Placeholder 2">
            <a:extLst>
              <a:ext uri="{FF2B5EF4-FFF2-40B4-BE49-F238E27FC236}">
                <a16:creationId xmlns:a16="http://schemas.microsoft.com/office/drawing/2014/main" id="{F90788DA-E2BF-442C-83F6-075C65EC1C89}"/>
              </a:ext>
            </a:extLst>
          </p:cNvPr>
          <p:cNvSpPr>
            <a:spLocks noGrp="1"/>
          </p:cNvSpPr>
          <p:nvPr>
            <p:ph type="sldNum" sz="quarter" idx="12"/>
          </p:nvPr>
        </p:nvSpPr>
        <p:spPr/>
        <p:txBody>
          <a:bodyPr/>
          <a:lstStyle/>
          <a:p>
            <a:fld id="{32F83655-DC73-417F-8B26-EB7A1DBB5382}" type="slidenum">
              <a:rPr lang="en-ZA" smtClean="0"/>
              <a:pPr/>
              <a:t>103</a:t>
            </a:fld>
            <a:endParaRPr lang="en-ZA" dirty="0"/>
          </a:p>
        </p:txBody>
      </p:sp>
      <p:sp>
        <p:nvSpPr>
          <p:cNvPr id="4" name="Content Placeholder 3">
            <a:extLst>
              <a:ext uri="{FF2B5EF4-FFF2-40B4-BE49-F238E27FC236}">
                <a16:creationId xmlns:a16="http://schemas.microsoft.com/office/drawing/2014/main" id="{21258E5D-4A52-4663-B29A-3BE84210721D}"/>
              </a:ext>
            </a:extLst>
          </p:cNvPr>
          <p:cNvSpPr>
            <a:spLocks noGrp="1"/>
          </p:cNvSpPr>
          <p:nvPr>
            <p:ph sz="quarter" idx="1"/>
          </p:nvPr>
        </p:nvSpPr>
        <p:spPr/>
        <p:txBody>
          <a:bodyPr>
            <a:normAutofit/>
          </a:bodyPr>
          <a:lstStyle/>
          <a:p>
            <a:pPr marL="0" indent="0">
              <a:buNone/>
            </a:pPr>
            <a:r>
              <a:rPr lang="en-ZA" b="1" dirty="0"/>
              <a:t>Preparation</a:t>
            </a:r>
            <a:r>
              <a:rPr lang="en-ZA" dirty="0"/>
              <a:t> </a:t>
            </a:r>
          </a:p>
          <a:p>
            <a:pPr marL="0" indent="0">
              <a:buNone/>
            </a:pPr>
            <a:endParaRPr lang="en-ZA" dirty="0"/>
          </a:p>
          <a:p>
            <a:pPr lvl="0" fontAlgn="base"/>
            <a:r>
              <a:rPr lang="en-GB" dirty="0">
                <a:effectLst>
                  <a:outerShdw sx="0" sy="0">
                    <a:srgbClr val="000000"/>
                  </a:outerShdw>
                </a:effectLst>
              </a:rPr>
              <a:t>Organisational culture assessment to establish the quality culture of the company</a:t>
            </a:r>
            <a:endParaRPr lang="en-ZA" dirty="0">
              <a:effectLst>
                <a:outerShdw sx="0" sy="0">
                  <a:srgbClr val="000000"/>
                </a:outerShdw>
              </a:effectLst>
            </a:endParaRPr>
          </a:p>
          <a:p>
            <a:pPr lvl="0" fontAlgn="base"/>
            <a:r>
              <a:rPr lang="en-GB" dirty="0">
                <a:effectLst>
                  <a:outerShdw sx="0" sy="0">
                    <a:srgbClr val="000000"/>
                  </a:outerShdw>
                </a:effectLst>
              </a:rPr>
              <a:t>Communications strategy to establish how the communication of the QMS will be handled</a:t>
            </a:r>
            <a:endParaRPr lang="en-ZA" dirty="0">
              <a:effectLst>
                <a:outerShdw sx="0" sy="0">
                  <a:srgbClr val="000000"/>
                </a:outerShdw>
              </a:effectLst>
            </a:endParaRPr>
          </a:p>
          <a:p>
            <a:pPr lvl="0" fontAlgn="base"/>
            <a:r>
              <a:rPr lang="en-GB" dirty="0">
                <a:effectLst>
                  <a:outerShdw sx="0" sy="0">
                    <a:srgbClr val="000000"/>
                  </a:outerShdw>
                </a:effectLst>
              </a:rPr>
              <a:t>Development of policies and procedures (QMS)</a:t>
            </a:r>
            <a:endParaRPr lang="en-ZA" dirty="0">
              <a:effectLst>
                <a:outerShdw sx="0" sy="0">
                  <a:srgbClr val="000000"/>
                </a:outerShdw>
              </a:effectLst>
            </a:endParaRPr>
          </a:p>
          <a:p>
            <a:pPr lvl="0" fontAlgn="base"/>
            <a:r>
              <a:rPr lang="en-GB" dirty="0">
                <a:effectLst>
                  <a:outerShdw sx="0" sy="0">
                    <a:srgbClr val="000000"/>
                  </a:outerShdw>
                </a:effectLst>
              </a:rPr>
              <a:t>Organisation-wide training</a:t>
            </a:r>
            <a:endParaRPr lang="en-ZA" dirty="0">
              <a:effectLst>
                <a:outerShdw sx="0" sy="0">
                  <a:srgbClr val="000000"/>
                </a:outerShdw>
              </a:effectLst>
            </a:endParaRPr>
          </a:p>
          <a:p>
            <a:pPr lvl="0" fontAlgn="base"/>
            <a:r>
              <a:rPr lang="en-GB" dirty="0">
                <a:effectLst>
                  <a:outerShdw sx="0" sy="0">
                    <a:srgbClr val="000000"/>
                  </a:outerShdw>
                </a:effectLst>
              </a:rPr>
              <a:t>Formation of quality teams</a:t>
            </a:r>
            <a:endParaRPr lang="en-ZA" dirty="0">
              <a:effectLst>
                <a:outerShdw sx="0" sy="0">
                  <a:srgbClr val="000000"/>
                </a:outerShdw>
              </a:effectLst>
            </a:endParaRPr>
          </a:p>
          <a:p>
            <a:pPr lvl="0" fontAlgn="base"/>
            <a:r>
              <a:rPr lang="en-GB" dirty="0">
                <a:effectLst>
                  <a:outerShdw sx="0" sy="0">
                    <a:srgbClr val="000000"/>
                  </a:outerShdw>
                </a:effectLst>
              </a:rPr>
              <a:t>Training of teams</a:t>
            </a:r>
            <a:endParaRPr lang="en-ZA" dirty="0">
              <a:effectLst>
                <a:outerShdw sx="0" sy="0">
                  <a:srgbClr val="000000"/>
                </a:outerShdw>
              </a:effectLst>
            </a:endParaRPr>
          </a:p>
          <a:p>
            <a:endParaRPr lang="en-ZA" dirty="0"/>
          </a:p>
        </p:txBody>
      </p:sp>
    </p:spTree>
    <p:extLst>
      <p:ext uri="{BB962C8B-B14F-4D97-AF65-F5344CB8AC3E}">
        <p14:creationId xmlns:p14="http://schemas.microsoft.com/office/powerpoint/2010/main" val="336025640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41383-F315-4FD1-A161-6384A2D02247}"/>
              </a:ext>
            </a:extLst>
          </p:cNvPr>
          <p:cNvSpPr>
            <a:spLocks noGrp="1"/>
          </p:cNvSpPr>
          <p:nvPr>
            <p:ph type="title"/>
          </p:nvPr>
        </p:nvSpPr>
        <p:spPr/>
        <p:txBody>
          <a:bodyPr/>
          <a:lstStyle/>
          <a:p>
            <a:r>
              <a:rPr lang="en-ZA" dirty="0"/>
              <a:t>Developing and Implementing QMS</a:t>
            </a:r>
          </a:p>
        </p:txBody>
      </p:sp>
      <p:sp>
        <p:nvSpPr>
          <p:cNvPr id="3" name="Slide Number Placeholder 2">
            <a:extLst>
              <a:ext uri="{FF2B5EF4-FFF2-40B4-BE49-F238E27FC236}">
                <a16:creationId xmlns:a16="http://schemas.microsoft.com/office/drawing/2014/main" id="{F90788DA-E2BF-442C-83F6-075C65EC1C89}"/>
              </a:ext>
            </a:extLst>
          </p:cNvPr>
          <p:cNvSpPr>
            <a:spLocks noGrp="1"/>
          </p:cNvSpPr>
          <p:nvPr>
            <p:ph type="sldNum" sz="quarter" idx="12"/>
          </p:nvPr>
        </p:nvSpPr>
        <p:spPr/>
        <p:txBody>
          <a:bodyPr/>
          <a:lstStyle/>
          <a:p>
            <a:fld id="{32F83655-DC73-417F-8B26-EB7A1DBB5382}" type="slidenum">
              <a:rPr lang="en-ZA" smtClean="0"/>
              <a:pPr/>
              <a:t>104</a:t>
            </a:fld>
            <a:endParaRPr lang="en-ZA" dirty="0"/>
          </a:p>
        </p:txBody>
      </p:sp>
      <p:sp>
        <p:nvSpPr>
          <p:cNvPr id="4" name="Content Placeholder 3">
            <a:extLst>
              <a:ext uri="{FF2B5EF4-FFF2-40B4-BE49-F238E27FC236}">
                <a16:creationId xmlns:a16="http://schemas.microsoft.com/office/drawing/2014/main" id="{21258E5D-4A52-4663-B29A-3BE84210721D}"/>
              </a:ext>
            </a:extLst>
          </p:cNvPr>
          <p:cNvSpPr>
            <a:spLocks noGrp="1"/>
          </p:cNvSpPr>
          <p:nvPr>
            <p:ph sz="quarter" idx="1"/>
          </p:nvPr>
        </p:nvSpPr>
        <p:spPr/>
        <p:txBody>
          <a:bodyPr>
            <a:normAutofit/>
          </a:bodyPr>
          <a:lstStyle/>
          <a:p>
            <a:pPr marL="0" indent="0">
              <a:buNone/>
            </a:pPr>
            <a:r>
              <a:rPr lang="en-GB" dirty="0"/>
              <a:t>Implementation of  QMS is made up of the following steps:</a:t>
            </a:r>
          </a:p>
          <a:p>
            <a:pPr marL="0" indent="0">
              <a:buNone/>
            </a:pPr>
            <a:endParaRPr lang="en-ZA" dirty="0"/>
          </a:p>
          <a:p>
            <a:pPr lvl="0" fontAlgn="base"/>
            <a:r>
              <a:rPr lang="en-GB" dirty="0">
                <a:effectLst>
                  <a:outerShdw sx="0" sy="0">
                    <a:srgbClr val="000000"/>
                  </a:outerShdw>
                </a:effectLst>
              </a:rPr>
              <a:t>Identifying problems and techniques for avoiding or improving them</a:t>
            </a:r>
            <a:endParaRPr lang="en-ZA" dirty="0">
              <a:effectLst>
                <a:outerShdw sx="0" sy="0">
                  <a:srgbClr val="000000"/>
                </a:outerShdw>
              </a:effectLst>
            </a:endParaRPr>
          </a:p>
          <a:p>
            <a:r>
              <a:rPr lang="en-ZA" dirty="0"/>
              <a:t>Change management</a:t>
            </a:r>
          </a:p>
          <a:p>
            <a:pPr marL="0" indent="0">
              <a:buNone/>
            </a:pPr>
            <a:endParaRPr lang="en-ZA" dirty="0"/>
          </a:p>
        </p:txBody>
      </p:sp>
      <p:pic>
        <p:nvPicPr>
          <p:cNvPr id="6" name="Picture 5">
            <a:extLst>
              <a:ext uri="{FF2B5EF4-FFF2-40B4-BE49-F238E27FC236}">
                <a16:creationId xmlns:a16="http://schemas.microsoft.com/office/drawing/2014/main" id="{3427C9BA-1AAA-4BD4-93E5-AA1827ABE9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1896" y="3689677"/>
            <a:ext cx="3980207" cy="2765787"/>
          </a:xfrm>
          <a:prstGeom prst="rect">
            <a:avLst/>
          </a:prstGeom>
        </p:spPr>
      </p:pic>
    </p:spTree>
    <p:extLst>
      <p:ext uri="{BB962C8B-B14F-4D97-AF65-F5344CB8AC3E}">
        <p14:creationId xmlns:p14="http://schemas.microsoft.com/office/powerpoint/2010/main" val="297519804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41383-F315-4FD1-A161-6384A2D02247}"/>
              </a:ext>
            </a:extLst>
          </p:cNvPr>
          <p:cNvSpPr>
            <a:spLocks noGrp="1"/>
          </p:cNvSpPr>
          <p:nvPr>
            <p:ph type="title"/>
          </p:nvPr>
        </p:nvSpPr>
        <p:spPr/>
        <p:txBody>
          <a:bodyPr/>
          <a:lstStyle/>
          <a:p>
            <a:r>
              <a:rPr lang="en-ZA" dirty="0"/>
              <a:t>Core Values and Concepts</a:t>
            </a:r>
          </a:p>
        </p:txBody>
      </p:sp>
      <p:sp>
        <p:nvSpPr>
          <p:cNvPr id="3" name="Slide Number Placeholder 2">
            <a:extLst>
              <a:ext uri="{FF2B5EF4-FFF2-40B4-BE49-F238E27FC236}">
                <a16:creationId xmlns:a16="http://schemas.microsoft.com/office/drawing/2014/main" id="{F90788DA-E2BF-442C-83F6-075C65EC1C89}"/>
              </a:ext>
            </a:extLst>
          </p:cNvPr>
          <p:cNvSpPr>
            <a:spLocks noGrp="1"/>
          </p:cNvSpPr>
          <p:nvPr>
            <p:ph type="sldNum" sz="quarter" idx="12"/>
          </p:nvPr>
        </p:nvSpPr>
        <p:spPr/>
        <p:txBody>
          <a:bodyPr/>
          <a:lstStyle/>
          <a:p>
            <a:fld id="{32F83655-DC73-417F-8B26-EB7A1DBB5382}" type="slidenum">
              <a:rPr lang="en-ZA" smtClean="0"/>
              <a:pPr/>
              <a:t>105</a:t>
            </a:fld>
            <a:endParaRPr lang="en-ZA" dirty="0"/>
          </a:p>
        </p:txBody>
      </p:sp>
      <p:sp>
        <p:nvSpPr>
          <p:cNvPr id="4" name="Content Placeholder 3">
            <a:extLst>
              <a:ext uri="{FF2B5EF4-FFF2-40B4-BE49-F238E27FC236}">
                <a16:creationId xmlns:a16="http://schemas.microsoft.com/office/drawing/2014/main" id="{21258E5D-4A52-4663-B29A-3BE84210721D}"/>
              </a:ext>
            </a:extLst>
          </p:cNvPr>
          <p:cNvSpPr>
            <a:spLocks noGrp="1"/>
          </p:cNvSpPr>
          <p:nvPr>
            <p:ph sz="quarter" idx="1"/>
          </p:nvPr>
        </p:nvSpPr>
        <p:spPr>
          <a:xfrm>
            <a:off x="467544" y="1413295"/>
            <a:ext cx="8219256" cy="4921243"/>
          </a:xfrm>
        </p:spPr>
        <p:txBody>
          <a:bodyPr>
            <a:normAutofit/>
          </a:bodyPr>
          <a:lstStyle/>
          <a:p>
            <a:pPr marL="0" indent="0">
              <a:buNone/>
            </a:pPr>
            <a:r>
              <a:rPr lang="en-GB" b="1" dirty="0"/>
              <a:t>Core values and concepts are the foundation for integrating key requirements within a QMS framework, e.g.</a:t>
            </a:r>
          </a:p>
          <a:p>
            <a:pPr marL="0" indent="0">
              <a:buNone/>
            </a:pPr>
            <a:endParaRPr lang="en-GB" b="1" dirty="0"/>
          </a:p>
          <a:p>
            <a:pPr lvl="0" fontAlgn="base"/>
            <a:r>
              <a:rPr lang="en-GB" dirty="0">
                <a:effectLst>
                  <a:outerShdw sx="0" sy="0">
                    <a:srgbClr val="000000"/>
                  </a:outerShdw>
                </a:effectLst>
              </a:rPr>
              <a:t>Beneficiary driven quality </a:t>
            </a:r>
            <a:endParaRPr lang="en-ZA" dirty="0">
              <a:effectLst>
                <a:outerShdw sx="0" sy="0">
                  <a:srgbClr val="000000"/>
                </a:outerShdw>
              </a:effectLst>
            </a:endParaRPr>
          </a:p>
          <a:p>
            <a:pPr lvl="0" fontAlgn="base"/>
            <a:r>
              <a:rPr lang="en-GB" dirty="0">
                <a:effectLst>
                  <a:outerShdw sx="0" sy="0">
                    <a:srgbClr val="000000"/>
                  </a:outerShdw>
                </a:effectLst>
              </a:rPr>
              <a:t>Leadership </a:t>
            </a:r>
            <a:endParaRPr lang="en-ZA" dirty="0">
              <a:effectLst>
                <a:outerShdw sx="0" sy="0">
                  <a:srgbClr val="000000"/>
                </a:outerShdw>
              </a:effectLst>
            </a:endParaRPr>
          </a:p>
          <a:p>
            <a:pPr lvl="0" fontAlgn="base"/>
            <a:r>
              <a:rPr lang="en-GB" dirty="0">
                <a:effectLst>
                  <a:outerShdw sx="0" sy="0">
                    <a:srgbClr val="000000"/>
                  </a:outerShdw>
                </a:effectLst>
              </a:rPr>
              <a:t>Continuous improvement, innovation and learning</a:t>
            </a:r>
            <a:endParaRPr lang="en-ZA" dirty="0">
              <a:effectLst>
                <a:outerShdw sx="0" sy="0">
                  <a:srgbClr val="000000"/>
                </a:outerShdw>
              </a:effectLst>
            </a:endParaRPr>
          </a:p>
          <a:p>
            <a:pPr lvl="0" fontAlgn="base"/>
            <a:r>
              <a:rPr lang="en-GB" dirty="0">
                <a:effectLst>
                  <a:outerShdw sx="0" sy="0">
                    <a:srgbClr val="000000"/>
                  </a:outerShdw>
                </a:effectLst>
              </a:rPr>
              <a:t>Staff development and involvement</a:t>
            </a:r>
            <a:endParaRPr lang="en-ZA" dirty="0">
              <a:effectLst>
                <a:outerShdw sx="0" sy="0">
                  <a:srgbClr val="000000"/>
                </a:outerShdw>
              </a:effectLst>
            </a:endParaRPr>
          </a:p>
          <a:p>
            <a:pPr lvl="0" fontAlgn="base"/>
            <a:r>
              <a:rPr lang="en-GB" dirty="0">
                <a:effectLst>
                  <a:outerShdw sx="0" sy="0">
                    <a:srgbClr val="000000"/>
                  </a:outerShdw>
                </a:effectLst>
              </a:rPr>
              <a:t>Design where design includes clear objectives</a:t>
            </a:r>
            <a:endParaRPr lang="en-ZA" dirty="0">
              <a:effectLst>
                <a:outerShdw sx="0" sy="0">
                  <a:srgbClr val="000000"/>
                </a:outerShdw>
              </a:effectLst>
            </a:endParaRPr>
          </a:p>
          <a:p>
            <a:pPr lvl="0" fontAlgn="base"/>
            <a:r>
              <a:rPr lang="en-GB" dirty="0">
                <a:effectLst>
                  <a:outerShdw sx="0" sy="0">
                    <a:srgbClr val="000000"/>
                  </a:outerShdw>
                </a:effectLst>
              </a:rPr>
              <a:t>Future vision</a:t>
            </a:r>
            <a:endParaRPr lang="en-ZA" dirty="0">
              <a:effectLst>
                <a:outerShdw sx="0" sy="0">
                  <a:srgbClr val="000000"/>
                </a:outerShdw>
              </a:effectLst>
            </a:endParaRPr>
          </a:p>
          <a:p>
            <a:pPr lvl="0" fontAlgn="base"/>
            <a:r>
              <a:rPr lang="en-GB" dirty="0">
                <a:effectLst>
                  <a:outerShdw sx="0" sy="0">
                    <a:srgbClr val="000000"/>
                  </a:outerShdw>
                </a:effectLst>
              </a:rPr>
              <a:t>Accountability</a:t>
            </a:r>
            <a:endParaRPr lang="en-ZA" dirty="0">
              <a:effectLst>
                <a:outerShdw sx="0" sy="0">
                  <a:srgbClr val="000000"/>
                </a:outerShdw>
              </a:effectLst>
            </a:endParaRPr>
          </a:p>
          <a:p>
            <a:pPr lvl="0" fontAlgn="base"/>
            <a:r>
              <a:rPr lang="en-GB" dirty="0">
                <a:effectLst>
                  <a:outerShdw sx="0" sy="0">
                    <a:srgbClr val="000000"/>
                  </a:outerShdw>
                </a:effectLst>
              </a:rPr>
              <a:t>Integrity</a:t>
            </a: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337122099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53045-22F8-4312-AE68-AC85B8F9C665}"/>
              </a:ext>
            </a:extLst>
          </p:cNvPr>
          <p:cNvSpPr>
            <a:spLocks noGrp="1"/>
          </p:cNvSpPr>
          <p:nvPr>
            <p:ph type="title"/>
          </p:nvPr>
        </p:nvSpPr>
        <p:spPr/>
        <p:txBody>
          <a:bodyPr>
            <a:normAutofit/>
          </a:bodyPr>
          <a:lstStyle/>
          <a:p>
            <a:r>
              <a:rPr lang="en-GB" dirty="0"/>
              <a:t>Core values of National QMS </a:t>
            </a:r>
            <a:endParaRPr lang="en-ZA" dirty="0"/>
          </a:p>
        </p:txBody>
      </p:sp>
      <p:sp>
        <p:nvSpPr>
          <p:cNvPr id="3" name="Slide Number Placeholder 2">
            <a:extLst>
              <a:ext uri="{FF2B5EF4-FFF2-40B4-BE49-F238E27FC236}">
                <a16:creationId xmlns:a16="http://schemas.microsoft.com/office/drawing/2014/main" id="{B4F901A2-DEFC-4F01-90C5-A9D3BE736E22}"/>
              </a:ext>
            </a:extLst>
          </p:cNvPr>
          <p:cNvSpPr>
            <a:spLocks noGrp="1"/>
          </p:cNvSpPr>
          <p:nvPr>
            <p:ph type="sldNum" sz="quarter" idx="12"/>
          </p:nvPr>
        </p:nvSpPr>
        <p:spPr/>
        <p:txBody>
          <a:bodyPr/>
          <a:lstStyle/>
          <a:p>
            <a:fld id="{32F83655-DC73-417F-8B26-EB7A1DBB5382}" type="slidenum">
              <a:rPr lang="en-ZA" smtClean="0"/>
              <a:pPr/>
              <a:t>106</a:t>
            </a:fld>
            <a:endParaRPr lang="en-ZA" dirty="0"/>
          </a:p>
        </p:txBody>
      </p:sp>
      <p:sp>
        <p:nvSpPr>
          <p:cNvPr id="4" name="Content Placeholder 3">
            <a:extLst>
              <a:ext uri="{FF2B5EF4-FFF2-40B4-BE49-F238E27FC236}">
                <a16:creationId xmlns:a16="http://schemas.microsoft.com/office/drawing/2014/main" id="{4CBCBF7E-EE4B-42D4-AF8B-31520019A8F6}"/>
              </a:ext>
            </a:extLst>
          </p:cNvPr>
          <p:cNvSpPr>
            <a:spLocks noGrp="1"/>
          </p:cNvSpPr>
          <p:nvPr>
            <p:ph sz="quarter" idx="1"/>
          </p:nvPr>
        </p:nvSpPr>
        <p:spPr/>
        <p:txBody>
          <a:bodyPr>
            <a:normAutofit/>
          </a:bodyPr>
          <a:lstStyle/>
          <a:p>
            <a:pPr marL="0" indent="0">
              <a:buNone/>
            </a:pPr>
            <a:r>
              <a:rPr lang="en-GB" b="1" dirty="0"/>
              <a:t>SAQA and the QCTO  identified core values that guide ETD providers. These include</a:t>
            </a:r>
            <a:r>
              <a:rPr lang="en-GB" dirty="0"/>
              <a:t>:</a:t>
            </a:r>
          </a:p>
          <a:p>
            <a:pPr marL="0" indent="0">
              <a:buNone/>
            </a:pPr>
            <a:endParaRPr lang="en-ZA" dirty="0"/>
          </a:p>
          <a:p>
            <a:pPr lvl="0"/>
            <a:r>
              <a:rPr lang="en-GB" dirty="0"/>
              <a:t>Integration of theory and practice </a:t>
            </a:r>
            <a:endParaRPr lang="en-ZA" dirty="0"/>
          </a:p>
          <a:p>
            <a:pPr lvl="0"/>
            <a:r>
              <a:rPr lang="en-GB" dirty="0"/>
              <a:t>Suitable learning and assessment processes</a:t>
            </a:r>
            <a:endParaRPr lang="en-ZA" dirty="0"/>
          </a:p>
          <a:p>
            <a:pPr lvl="0"/>
            <a:r>
              <a:rPr lang="en-GB" dirty="0"/>
              <a:t>Individual learners’ contribution to socio-economic development</a:t>
            </a:r>
            <a:endParaRPr lang="en-ZA" dirty="0"/>
          </a:p>
          <a:p>
            <a:pPr lvl="0"/>
            <a:r>
              <a:rPr lang="en-GB" dirty="0"/>
              <a:t>Access, mobility and progression</a:t>
            </a:r>
            <a:endParaRPr lang="en-ZA" dirty="0"/>
          </a:p>
          <a:p>
            <a:pPr lvl="0"/>
            <a:r>
              <a:rPr lang="en-GB" dirty="0"/>
              <a:t>Redress of previous inequities</a:t>
            </a:r>
            <a:endParaRPr lang="en-ZA" dirty="0"/>
          </a:p>
          <a:p>
            <a:pPr lvl="0"/>
            <a:r>
              <a:rPr lang="en-GB" dirty="0"/>
              <a:t>Learner-centeredness</a:t>
            </a:r>
            <a:endParaRPr lang="en-ZA" dirty="0"/>
          </a:p>
          <a:p>
            <a:endParaRPr lang="en-ZA" dirty="0"/>
          </a:p>
        </p:txBody>
      </p:sp>
    </p:spTree>
    <p:extLst>
      <p:ext uri="{BB962C8B-B14F-4D97-AF65-F5344CB8AC3E}">
        <p14:creationId xmlns:p14="http://schemas.microsoft.com/office/powerpoint/2010/main" val="162869958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53045-22F8-4312-AE68-AC85B8F9C665}"/>
              </a:ext>
            </a:extLst>
          </p:cNvPr>
          <p:cNvSpPr>
            <a:spLocks noGrp="1"/>
          </p:cNvSpPr>
          <p:nvPr>
            <p:ph type="title"/>
          </p:nvPr>
        </p:nvSpPr>
        <p:spPr/>
        <p:txBody>
          <a:bodyPr>
            <a:normAutofit/>
          </a:bodyPr>
          <a:lstStyle/>
          <a:p>
            <a:r>
              <a:rPr lang="en-GB" dirty="0"/>
              <a:t>Core values of National QMS </a:t>
            </a:r>
            <a:endParaRPr lang="en-ZA" dirty="0"/>
          </a:p>
        </p:txBody>
      </p:sp>
      <p:sp>
        <p:nvSpPr>
          <p:cNvPr id="3" name="Slide Number Placeholder 2">
            <a:extLst>
              <a:ext uri="{FF2B5EF4-FFF2-40B4-BE49-F238E27FC236}">
                <a16:creationId xmlns:a16="http://schemas.microsoft.com/office/drawing/2014/main" id="{B4F901A2-DEFC-4F01-90C5-A9D3BE736E22}"/>
              </a:ext>
            </a:extLst>
          </p:cNvPr>
          <p:cNvSpPr>
            <a:spLocks noGrp="1"/>
          </p:cNvSpPr>
          <p:nvPr>
            <p:ph type="sldNum" sz="quarter" idx="12"/>
          </p:nvPr>
        </p:nvSpPr>
        <p:spPr/>
        <p:txBody>
          <a:bodyPr/>
          <a:lstStyle/>
          <a:p>
            <a:fld id="{32F83655-DC73-417F-8B26-EB7A1DBB5382}" type="slidenum">
              <a:rPr lang="en-ZA" smtClean="0"/>
              <a:pPr/>
              <a:t>107</a:t>
            </a:fld>
            <a:endParaRPr lang="en-ZA" dirty="0"/>
          </a:p>
        </p:txBody>
      </p:sp>
      <p:sp>
        <p:nvSpPr>
          <p:cNvPr id="4" name="Content Placeholder 3">
            <a:extLst>
              <a:ext uri="{FF2B5EF4-FFF2-40B4-BE49-F238E27FC236}">
                <a16:creationId xmlns:a16="http://schemas.microsoft.com/office/drawing/2014/main" id="{4CBCBF7E-EE4B-42D4-AF8B-31520019A8F6}"/>
              </a:ext>
            </a:extLst>
          </p:cNvPr>
          <p:cNvSpPr>
            <a:spLocks noGrp="1"/>
          </p:cNvSpPr>
          <p:nvPr>
            <p:ph sz="quarter" idx="1"/>
          </p:nvPr>
        </p:nvSpPr>
        <p:spPr/>
        <p:txBody>
          <a:bodyPr>
            <a:normAutofit/>
          </a:bodyPr>
          <a:lstStyle/>
          <a:p>
            <a:pPr marL="0" indent="0">
              <a:buNone/>
            </a:pPr>
            <a:r>
              <a:rPr lang="en-GB" b="1" dirty="0"/>
              <a:t>SAQA and the QCTO  identified core values that guide ETD providers. These include:</a:t>
            </a:r>
          </a:p>
          <a:p>
            <a:pPr marL="0" indent="0">
              <a:buNone/>
            </a:pPr>
            <a:endParaRPr lang="en-ZA" b="1" dirty="0"/>
          </a:p>
          <a:p>
            <a:pPr lvl="0"/>
            <a:r>
              <a:rPr lang="en-GB" dirty="0"/>
              <a:t>Relevance</a:t>
            </a:r>
            <a:endParaRPr lang="en-ZA" dirty="0"/>
          </a:p>
          <a:p>
            <a:pPr lvl="0"/>
            <a:r>
              <a:rPr lang="en-GB" dirty="0"/>
              <a:t>Democratic ways of operating</a:t>
            </a:r>
            <a:endParaRPr lang="en-ZA" dirty="0"/>
          </a:p>
          <a:p>
            <a:pPr lvl="0"/>
            <a:r>
              <a:rPr lang="en-GB" dirty="0"/>
              <a:t>Flexibility within the system</a:t>
            </a:r>
            <a:endParaRPr lang="en-ZA" dirty="0"/>
          </a:p>
          <a:p>
            <a:pPr lvl="0"/>
            <a:r>
              <a:rPr lang="en-GB" dirty="0"/>
              <a:t>Transparency</a:t>
            </a:r>
            <a:endParaRPr lang="en-ZA" dirty="0"/>
          </a:p>
          <a:p>
            <a:pPr lvl="0"/>
            <a:r>
              <a:rPr lang="en-GB" dirty="0"/>
              <a:t>Accountability</a:t>
            </a:r>
            <a:endParaRPr lang="en-ZA" dirty="0"/>
          </a:p>
          <a:p>
            <a:pPr lvl="0"/>
            <a:r>
              <a:rPr lang="en-GB" dirty="0"/>
              <a:t>Recognition of prior learning (RPL)</a:t>
            </a:r>
            <a:endParaRPr lang="en-ZA" dirty="0"/>
          </a:p>
          <a:p>
            <a:endParaRPr lang="en-ZA" dirty="0"/>
          </a:p>
        </p:txBody>
      </p:sp>
    </p:spTree>
    <p:extLst>
      <p:ext uri="{BB962C8B-B14F-4D97-AF65-F5344CB8AC3E}">
        <p14:creationId xmlns:p14="http://schemas.microsoft.com/office/powerpoint/2010/main" val="98999079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53045-22F8-4312-AE68-AC85B8F9C665}"/>
              </a:ext>
            </a:extLst>
          </p:cNvPr>
          <p:cNvSpPr>
            <a:spLocks noGrp="1"/>
          </p:cNvSpPr>
          <p:nvPr>
            <p:ph type="title"/>
          </p:nvPr>
        </p:nvSpPr>
        <p:spPr/>
        <p:txBody>
          <a:bodyPr>
            <a:normAutofit/>
          </a:bodyPr>
          <a:lstStyle/>
          <a:p>
            <a:r>
              <a:rPr lang="en-GB" dirty="0"/>
              <a:t>Core values of National QMS </a:t>
            </a:r>
            <a:endParaRPr lang="en-ZA" dirty="0"/>
          </a:p>
        </p:txBody>
      </p:sp>
      <p:sp>
        <p:nvSpPr>
          <p:cNvPr id="3" name="Slide Number Placeholder 2">
            <a:extLst>
              <a:ext uri="{FF2B5EF4-FFF2-40B4-BE49-F238E27FC236}">
                <a16:creationId xmlns:a16="http://schemas.microsoft.com/office/drawing/2014/main" id="{B4F901A2-DEFC-4F01-90C5-A9D3BE736E22}"/>
              </a:ext>
            </a:extLst>
          </p:cNvPr>
          <p:cNvSpPr>
            <a:spLocks noGrp="1"/>
          </p:cNvSpPr>
          <p:nvPr>
            <p:ph type="sldNum" sz="quarter" idx="12"/>
          </p:nvPr>
        </p:nvSpPr>
        <p:spPr/>
        <p:txBody>
          <a:bodyPr/>
          <a:lstStyle/>
          <a:p>
            <a:fld id="{32F83655-DC73-417F-8B26-EB7A1DBB5382}" type="slidenum">
              <a:rPr lang="en-ZA" smtClean="0"/>
              <a:pPr/>
              <a:t>108</a:t>
            </a:fld>
            <a:endParaRPr lang="en-ZA" dirty="0"/>
          </a:p>
        </p:txBody>
      </p:sp>
      <p:sp>
        <p:nvSpPr>
          <p:cNvPr id="4" name="Content Placeholder 3">
            <a:extLst>
              <a:ext uri="{FF2B5EF4-FFF2-40B4-BE49-F238E27FC236}">
                <a16:creationId xmlns:a16="http://schemas.microsoft.com/office/drawing/2014/main" id="{4CBCBF7E-EE4B-42D4-AF8B-31520019A8F6}"/>
              </a:ext>
            </a:extLst>
          </p:cNvPr>
          <p:cNvSpPr>
            <a:spLocks noGrp="1"/>
          </p:cNvSpPr>
          <p:nvPr>
            <p:ph sz="quarter" idx="1"/>
          </p:nvPr>
        </p:nvSpPr>
        <p:spPr/>
        <p:txBody>
          <a:bodyPr>
            <a:normAutofit/>
          </a:bodyPr>
          <a:lstStyle/>
          <a:p>
            <a:pPr marL="0" indent="0">
              <a:buNone/>
            </a:pPr>
            <a:r>
              <a:rPr lang="en-GB" b="1" dirty="0"/>
              <a:t>Integration of theory and practice</a:t>
            </a:r>
            <a:endParaRPr lang="en-ZA" b="1" dirty="0"/>
          </a:p>
          <a:p>
            <a:pPr marL="0" indent="0">
              <a:buNone/>
            </a:pPr>
            <a:r>
              <a:rPr lang="en-GB" dirty="0"/>
              <a:t> </a:t>
            </a:r>
            <a:endParaRPr lang="en-ZA" dirty="0"/>
          </a:p>
          <a:p>
            <a:r>
              <a:rPr lang="en-GB" dirty="0"/>
              <a:t>All learning should integrate knowledge, skills and attitudes.</a:t>
            </a:r>
          </a:p>
          <a:p>
            <a:r>
              <a:rPr lang="en-GB" dirty="0"/>
              <a:t>Learning, training and development should aim at providing learners with knowledge and skills that are applicable to the workplace. </a:t>
            </a:r>
            <a:endParaRPr lang="en-ZA" dirty="0"/>
          </a:p>
          <a:p>
            <a:pPr marL="0" indent="0">
              <a:buNone/>
            </a:pPr>
            <a:endParaRPr lang="en-ZA" dirty="0"/>
          </a:p>
        </p:txBody>
      </p:sp>
      <p:pic>
        <p:nvPicPr>
          <p:cNvPr id="6" name="Picture 5" descr="A close up of a white desk&#10;&#10;Description automatically generated">
            <a:extLst>
              <a:ext uri="{FF2B5EF4-FFF2-40B4-BE49-F238E27FC236}">
                <a16:creationId xmlns:a16="http://schemas.microsoft.com/office/drawing/2014/main" id="{7BADA0DF-2142-4786-BDAE-33AABD2DF8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2051" y="3736859"/>
            <a:ext cx="3599898" cy="2702041"/>
          </a:xfrm>
          <a:prstGeom prst="rect">
            <a:avLst/>
          </a:prstGeom>
        </p:spPr>
      </p:pic>
    </p:spTree>
    <p:extLst>
      <p:ext uri="{BB962C8B-B14F-4D97-AF65-F5344CB8AC3E}">
        <p14:creationId xmlns:p14="http://schemas.microsoft.com/office/powerpoint/2010/main" val="42965515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E671F-32A7-4560-B46F-35BEFA4FFE5A}"/>
              </a:ext>
            </a:extLst>
          </p:cNvPr>
          <p:cNvSpPr>
            <a:spLocks noGrp="1"/>
          </p:cNvSpPr>
          <p:nvPr>
            <p:ph type="title"/>
          </p:nvPr>
        </p:nvSpPr>
        <p:spPr/>
        <p:txBody>
          <a:bodyPr/>
          <a:lstStyle/>
          <a:p>
            <a:r>
              <a:rPr lang="en-GB" dirty="0"/>
              <a:t>Core values of National QMS </a:t>
            </a:r>
            <a:endParaRPr lang="en-ZA" dirty="0"/>
          </a:p>
        </p:txBody>
      </p:sp>
      <p:sp>
        <p:nvSpPr>
          <p:cNvPr id="3" name="Slide Number Placeholder 2">
            <a:extLst>
              <a:ext uri="{FF2B5EF4-FFF2-40B4-BE49-F238E27FC236}">
                <a16:creationId xmlns:a16="http://schemas.microsoft.com/office/drawing/2014/main" id="{C537A65A-F138-4FD7-A9DD-675F84EA2920}"/>
              </a:ext>
            </a:extLst>
          </p:cNvPr>
          <p:cNvSpPr>
            <a:spLocks noGrp="1"/>
          </p:cNvSpPr>
          <p:nvPr>
            <p:ph type="sldNum" sz="quarter" idx="12"/>
          </p:nvPr>
        </p:nvSpPr>
        <p:spPr/>
        <p:txBody>
          <a:bodyPr/>
          <a:lstStyle/>
          <a:p>
            <a:fld id="{32F83655-DC73-417F-8B26-EB7A1DBB5382}" type="slidenum">
              <a:rPr lang="en-ZA" smtClean="0"/>
              <a:pPr/>
              <a:t>109</a:t>
            </a:fld>
            <a:endParaRPr lang="en-ZA" dirty="0"/>
          </a:p>
        </p:txBody>
      </p:sp>
      <p:sp>
        <p:nvSpPr>
          <p:cNvPr id="4" name="Content Placeholder 3">
            <a:extLst>
              <a:ext uri="{FF2B5EF4-FFF2-40B4-BE49-F238E27FC236}">
                <a16:creationId xmlns:a16="http://schemas.microsoft.com/office/drawing/2014/main" id="{6F3511ED-B682-482E-89F2-9AF88B531E2A}"/>
              </a:ext>
            </a:extLst>
          </p:cNvPr>
          <p:cNvSpPr>
            <a:spLocks noGrp="1"/>
          </p:cNvSpPr>
          <p:nvPr>
            <p:ph sz="quarter" idx="1"/>
          </p:nvPr>
        </p:nvSpPr>
        <p:spPr>
          <a:xfrm>
            <a:off x="467544" y="1413296"/>
            <a:ext cx="5032108" cy="4680000"/>
          </a:xfrm>
        </p:spPr>
        <p:txBody>
          <a:bodyPr>
            <a:normAutofit/>
          </a:bodyPr>
          <a:lstStyle/>
          <a:p>
            <a:pPr marL="0" indent="0">
              <a:buNone/>
            </a:pPr>
            <a:r>
              <a:rPr lang="en-GB" b="1" dirty="0"/>
              <a:t>Suitable learning and assessment practices</a:t>
            </a:r>
            <a:endParaRPr lang="en-ZA" b="1" dirty="0"/>
          </a:p>
          <a:p>
            <a:pPr marL="0" indent="0">
              <a:buNone/>
            </a:pPr>
            <a:endParaRPr lang="en-ZA" dirty="0"/>
          </a:p>
          <a:p>
            <a:r>
              <a:rPr lang="en-GB" dirty="0"/>
              <a:t>Different learning and facilitation methodologies to ensure that learning can take place anywhere and that  learner needs are addressed. </a:t>
            </a:r>
          </a:p>
          <a:p>
            <a:r>
              <a:rPr lang="en-GB" dirty="0"/>
              <a:t>Learning no longer  classroom bound, but workplace  is used as  place of learning and assessment.</a:t>
            </a:r>
          </a:p>
          <a:p>
            <a:pPr marL="0" indent="0">
              <a:buNone/>
            </a:pPr>
            <a:endParaRPr lang="en-ZA" dirty="0"/>
          </a:p>
          <a:p>
            <a:endParaRPr lang="en-ZA" dirty="0"/>
          </a:p>
        </p:txBody>
      </p:sp>
      <p:pic>
        <p:nvPicPr>
          <p:cNvPr id="5" name="Content Placeholder 7">
            <a:extLst>
              <a:ext uri="{FF2B5EF4-FFF2-40B4-BE49-F238E27FC236}">
                <a16:creationId xmlns:a16="http://schemas.microsoft.com/office/drawing/2014/main" id="{E35A5EED-CDE5-4C6F-BF63-A7C34FA2A1D2}"/>
              </a:ext>
            </a:extLst>
          </p:cNvPr>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1843" y="2478157"/>
            <a:ext cx="3544957" cy="3180521"/>
          </a:xfrm>
          <a:prstGeom prst="rect">
            <a:avLst/>
          </a:prstGeom>
          <a:noFill/>
          <a:ln>
            <a:noFill/>
          </a:ln>
        </p:spPr>
      </p:pic>
    </p:spTree>
    <p:extLst>
      <p:ext uri="{BB962C8B-B14F-4D97-AF65-F5344CB8AC3E}">
        <p14:creationId xmlns:p14="http://schemas.microsoft.com/office/powerpoint/2010/main" val="3554800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a:t>
            </a:fld>
            <a:endParaRPr lang="en-ZA" dirty="0"/>
          </a:p>
        </p:txBody>
      </p:sp>
      <p:sp>
        <p:nvSpPr>
          <p:cNvPr id="5" name="Content Placeholder 4"/>
          <p:cNvSpPr>
            <a:spLocks noGrp="1"/>
          </p:cNvSpPr>
          <p:nvPr>
            <p:ph sz="quarter" idx="1"/>
          </p:nvPr>
        </p:nvSpPr>
        <p:spPr/>
        <p:txBody>
          <a:bodyPr/>
          <a:lstStyle/>
          <a:p>
            <a:pPr>
              <a:buFont typeface="Arial" panose="020B0604020202020204" pitchFamily="34" charset="0"/>
              <a:buChar char="•"/>
            </a:pPr>
            <a:r>
              <a:rPr lang="en-ZA" b="1" dirty="0"/>
              <a:t>Assessment Tools and Matrix:</a:t>
            </a:r>
          </a:p>
          <a:p>
            <a:endParaRPr lang="en-ZA" b="1" dirty="0"/>
          </a:p>
          <a:p>
            <a:pPr marL="800100" lvl="1" indent="-342900">
              <a:buClr>
                <a:schemeClr val="accent4">
                  <a:lumMod val="75000"/>
                </a:schemeClr>
              </a:buClr>
              <a:buFont typeface="Arial" panose="020B0604020202020204" pitchFamily="34" charset="0"/>
              <a:buChar char="•"/>
            </a:pPr>
            <a:r>
              <a:rPr lang="en-ZA" dirty="0"/>
              <a:t>All the specific outcomes </a:t>
            </a:r>
          </a:p>
          <a:p>
            <a:pPr marL="800100" lvl="1" indent="-342900">
              <a:buClr>
                <a:schemeClr val="accent4">
                  <a:lumMod val="75000"/>
                </a:schemeClr>
              </a:buClr>
              <a:buFont typeface="Arial" panose="020B0604020202020204" pitchFamily="34" charset="0"/>
              <a:buChar char="•"/>
            </a:pPr>
            <a:r>
              <a:rPr lang="en-ZA" dirty="0"/>
              <a:t>Associated assessment criteria </a:t>
            </a:r>
          </a:p>
          <a:p>
            <a:pPr marL="800100" lvl="1" indent="-342900">
              <a:buClr>
                <a:schemeClr val="accent4">
                  <a:lumMod val="75000"/>
                </a:schemeClr>
              </a:buClr>
              <a:buFont typeface="Arial" panose="020B0604020202020204" pitchFamily="34" charset="0"/>
              <a:buChar char="•"/>
            </a:pPr>
            <a:r>
              <a:rPr lang="en-ZA" dirty="0"/>
              <a:t>Range statements</a:t>
            </a:r>
          </a:p>
          <a:p>
            <a:pPr marL="800100" lvl="1" indent="-342900">
              <a:buClr>
                <a:schemeClr val="accent4">
                  <a:lumMod val="75000"/>
                </a:schemeClr>
              </a:buClr>
              <a:buFont typeface="Arial" panose="020B0604020202020204" pitchFamily="34" charset="0"/>
              <a:buChar char="•"/>
            </a:pPr>
            <a:r>
              <a:rPr lang="en-ZA" dirty="0"/>
              <a:t>Critical cross-field, development outcomes </a:t>
            </a:r>
          </a:p>
          <a:p>
            <a:pPr marL="800100" lvl="1" indent="-342900">
              <a:buClr>
                <a:schemeClr val="accent4">
                  <a:lumMod val="75000"/>
                </a:schemeClr>
              </a:buClr>
              <a:buFont typeface="Arial" panose="020B0604020202020204" pitchFamily="34" charset="0"/>
              <a:buChar char="•"/>
            </a:pPr>
            <a:r>
              <a:rPr lang="en-ZA" dirty="0"/>
              <a:t>Essential embedded knowledge.</a:t>
            </a:r>
            <a:endParaRPr lang="en-US" dirty="0"/>
          </a:p>
          <a:p>
            <a:endParaRPr lang="en-ZA" dirty="0"/>
          </a:p>
        </p:txBody>
      </p:sp>
    </p:spTree>
    <p:extLst>
      <p:ext uri="{BB962C8B-B14F-4D97-AF65-F5344CB8AC3E}">
        <p14:creationId xmlns:p14="http://schemas.microsoft.com/office/powerpoint/2010/main" val="95203751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E671F-32A7-4560-B46F-35BEFA4FFE5A}"/>
              </a:ext>
            </a:extLst>
          </p:cNvPr>
          <p:cNvSpPr>
            <a:spLocks noGrp="1"/>
          </p:cNvSpPr>
          <p:nvPr>
            <p:ph type="title"/>
          </p:nvPr>
        </p:nvSpPr>
        <p:spPr/>
        <p:txBody>
          <a:bodyPr/>
          <a:lstStyle/>
          <a:p>
            <a:r>
              <a:rPr lang="en-GB" dirty="0"/>
              <a:t>Core values of National QMS </a:t>
            </a:r>
            <a:endParaRPr lang="en-ZA" dirty="0"/>
          </a:p>
        </p:txBody>
      </p:sp>
      <p:sp>
        <p:nvSpPr>
          <p:cNvPr id="3" name="Slide Number Placeholder 2">
            <a:extLst>
              <a:ext uri="{FF2B5EF4-FFF2-40B4-BE49-F238E27FC236}">
                <a16:creationId xmlns:a16="http://schemas.microsoft.com/office/drawing/2014/main" id="{C537A65A-F138-4FD7-A9DD-675F84EA2920}"/>
              </a:ext>
            </a:extLst>
          </p:cNvPr>
          <p:cNvSpPr>
            <a:spLocks noGrp="1"/>
          </p:cNvSpPr>
          <p:nvPr>
            <p:ph type="sldNum" sz="quarter" idx="12"/>
          </p:nvPr>
        </p:nvSpPr>
        <p:spPr/>
        <p:txBody>
          <a:bodyPr/>
          <a:lstStyle/>
          <a:p>
            <a:fld id="{32F83655-DC73-417F-8B26-EB7A1DBB5382}" type="slidenum">
              <a:rPr lang="en-ZA" smtClean="0"/>
              <a:pPr/>
              <a:t>110</a:t>
            </a:fld>
            <a:endParaRPr lang="en-ZA" dirty="0"/>
          </a:p>
        </p:txBody>
      </p:sp>
      <p:sp>
        <p:nvSpPr>
          <p:cNvPr id="4" name="Content Placeholder 3">
            <a:extLst>
              <a:ext uri="{FF2B5EF4-FFF2-40B4-BE49-F238E27FC236}">
                <a16:creationId xmlns:a16="http://schemas.microsoft.com/office/drawing/2014/main" id="{6F3511ED-B682-482E-89F2-9AF88B531E2A}"/>
              </a:ext>
            </a:extLst>
          </p:cNvPr>
          <p:cNvSpPr>
            <a:spLocks noGrp="1"/>
          </p:cNvSpPr>
          <p:nvPr>
            <p:ph sz="quarter" idx="1"/>
          </p:nvPr>
        </p:nvSpPr>
        <p:spPr>
          <a:xfrm>
            <a:off x="467544" y="1413296"/>
            <a:ext cx="4899586" cy="4680000"/>
          </a:xfrm>
        </p:spPr>
        <p:txBody>
          <a:bodyPr>
            <a:normAutofit lnSpcReduction="10000"/>
          </a:bodyPr>
          <a:lstStyle/>
          <a:p>
            <a:pPr marL="0" indent="0">
              <a:buNone/>
            </a:pPr>
            <a:r>
              <a:rPr lang="en-GB" b="1" dirty="0"/>
              <a:t>Suitable learning and assessment practices</a:t>
            </a:r>
            <a:endParaRPr lang="en-ZA" b="1" dirty="0"/>
          </a:p>
          <a:p>
            <a:pPr marL="0" indent="0">
              <a:buNone/>
            </a:pPr>
            <a:endParaRPr lang="en-ZA" dirty="0"/>
          </a:p>
          <a:p>
            <a:r>
              <a:rPr lang="en-GB" dirty="0"/>
              <a:t>Traditional classroom-based learning , experiential learning and formal examinations have made way for assessments of knowledge and skills in different settings. </a:t>
            </a:r>
          </a:p>
          <a:p>
            <a:r>
              <a:rPr lang="en-GB" dirty="0"/>
              <a:t>Focus of learning has moved away from acquisition of knowledge only. </a:t>
            </a:r>
          </a:p>
          <a:p>
            <a:r>
              <a:rPr lang="en-GB" dirty="0"/>
              <a:t>Holistic approach now prepares  learner for workplace.</a:t>
            </a:r>
            <a:endParaRPr lang="en-ZA" dirty="0"/>
          </a:p>
          <a:p>
            <a:endParaRPr lang="en-ZA" dirty="0"/>
          </a:p>
        </p:txBody>
      </p:sp>
      <p:pic>
        <p:nvPicPr>
          <p:cNvPr id="5" name="Content Placeholder 7">
            <a:extLst>
              <a:ext uri="{FF2B5EF4-FFF2-40B4-BE49-F238E27FC236}">
                <a16:creationId xmlns:a16="http://schemas.microsoft.com/office/drawing/2014/main" id="{29CBEF4C-28F5-4414-A60C-9571C2238373}"/>
              </a:ext>
            </a:extLst>
          </p:cNvPr>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4365" y="2464905"/>
            <a:ext cx="3544957" cy="3180521"/>
          </a:xfrm>
          <a:prstGeom prst="rect">
            <a:avLst/>
          </a:prstGeom>
          <a:noFill/>
          <a:ln>
            <a:noFill/>
          </a:ln>
        </p:spPr>
      </p:pic>
    </p:spTree>
    <p:extLst>
      <p:ext uri="{BB962C8B-B14F-4D97-AF65-F5344CB8AC3E}">
        <p14:creationId xmlns:p14="http://schemas.microsoft.com/office/powerpoint/2010/main" val="22410116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53045-22F8-4312-AE68-AC85B8F9C665}"/>
              </a:ext>
            </a:extLst>
          </p:cNvPr>
          <p:cNvSpPr>
            <a:spLocks noGrp="1"/>
          </p:cNvSpPr>
          <p:nvPr>
            <p:ph type="title"/>
          </p:nvPr>
        </p:nvSpPr>
        <p:spPr/>
        <p:txBody>
          <a:bodyPr>
            <a:normAutofit/>
          </a:bodyPr>
          <a:lstStyle/>
          <a:p>
            <a:r>
              <a:rPr lang="en-GB" dirty="0"/>
              <a:t>Core values of National QMS </a:t>
            </a:r>
            <a:endParaRPr lang="en-ZA" dirty="0"/>
          </a:p>
        </p:txBody>
      </p:sp>
      <p:sp>
        <p:nvSpPr>
          <p:cNvPr id="3" name="Slide Number Placeholder 2">
            <a:extLst>
              <a:ext uri="{FF2B5EF4-FFF2-40B4-BE49-F238E27FC236}">
                <a16:creationId xmlns:a16="http://schemas.microsoft.com/office/drawing/2014/main" id="{B4F901A2-DEFC-4F01-90C5-A9D3BE736E22}"/>
              </a:ext>
            </a:extLst>
          </p:cNvPr>
          <p:cNvSpPr>
            <a:spLocks noGrp="1"/>
          </p:cNvSpPr>
          <p:nvPr>
            <p:ph type="sldNum" sz="quarter" idx="12"/>
          </p:nvPr>
        </p:nvSpPr>
        <p:spPr/>
        <p:txBody>
          <a:bodyPr/>
          <a:lstStyle/>
          <a:p>
            <a:fld id="{32F83655-DC73-417F-8B26-EB7A1DBB5382}" type="slidenum">
              <a:rPr lang="en-ZA" smtClean="0"/>
              <a:pPr/>
              <a:t>111</a:t>
            </a:fld>
            <a:endParaRPr lang="en-ZA" dirty="0"/>
          </a:p>
        </p:txBody>
      </p:sp>
      <p:sp>
        <p:nvSpPr>
          <p:cNvPr id="4" name="Content Placeholder 3">
            <a:extLst>
              <a:ext uri="{FF2B5EF4-FFF2-40B4-BE49-F238E27FC236}">
                <a16:creationId xmlns:a16="http://schemas.microsoft.com/office/drawing/2014/main" id="{4CBCBF7E-EE4B-42D4-AF8B-31520019A8F6}"/>
              </a:ext>
            </a:extLst>
          </p:cNvPr>
          <p:cNvSpPr>
            <a:spLocks noGrp="1"/>
          </p:cNvSpPr>
          <p:nvPr>
            <p:ph sz="quarter" idx="1"/>
          </p:nvPr>
        </p:nvSpPr>
        <p:spPr>
          <a:xfrm>
            <a:off x="3909390" y="1413296"/>
            <a:ext cx="4777409" cy="4680000"/>
          </a:xfrm>
        </p:spPr>
        <p:txBody>
          <a:bodyPr>
            <a:normAutofit lnSpcReduction="10000"/>
          </a:bodyPr>
          <a:lstStyle/>
          <a:p>
            <a:pPr marL="0" indent="0">
              <a:buNone/>
            </a:pPr>
            <a:r>
              <a:rPr lang="en-GB" b="1" dirty="0"/>
              <a:t>Individual learners’ contribution to socio-economic development</a:t>
            </a:r>
            <a:endParaRPr lang="en-ZA" b="1" dirty="0"/>
          </a:p>
          <a:p>
            <a:pPr marL="0" indent="0">
              <a:buNone/>
            </a:pPr>
            <a:endParaRPr lang="en-ZA" dirty="0"/>
          </a:p>
          <a:p>
            <a:r>
              <a:rPr lang="en-GB" dirty="0"/>
              <a:t>Learners take control and responsibility of own learning </a:t>
            </a:r>
          </a:p>
          <a:p>
            <a:r>
              <a:rPr lang="en-GB" dirty="0"/>
              <a:t>Learning prepares them to contribute to socio-economic development of country as a whole. </a:t>
            </a:r>
          </a:p>
          <a:p>
            <a:r>
              <a:rPr lang="en-GB" dirty="0"/>
              <a:t>More emphasis on preparing learners for new venture creation and self-employment.</a:t>
            </a:r>
            <a:endParaRPr lang="en-ZA" dirty="0"/>
          </a:p>
          <a:p>
            <a:pPr marL="0" indent="0">
              <a:buNone/>
            </a:pPr>
            <a:endParaRPr lang="en-ZA" dirty="0"/>
          </a:p>
        </p:txBody>
      </p:sp>
      <p:pic>
        <p:nvPicPr>
          <p:cNvPr id="6" name="Picture 5" descr="A picture containing indoor&#10;&#10;Description automatically generated">
            <a:extLst>
              <a:ext uri="{FF2B5EF4-FFF2-40B4-BE49-F238E27FC236}">
                <a16:creationId xmlns:a16="http://schemas.microsoft.com/office/drawing/2014/main" id="{56396A28-B5E5-40EE-9698-BB7C85AF3F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053" y="2729948"/>
            <a:ext cx="3466337" cy="2439435"/>
          </a:xfrm>
          <a:prstGeom prst="rect">
            <a:avLst/>
          </a:prstGeom>
        </p:spPr>
      </p:pic>
    </p:spTree>
    <p:extLst>
      <p:ext uri="{BB962C8B-B14F-4D97-AF65-F5344CB8AC3E}">
        <p14:creationId xmlns:p14="http://schemas.microsoft.com/office/powerpoint/2010/main" val="159136747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53045-22F8-4312-AE68-AC85B8F9C665}"/>
              </a:ext>
            </a:extLst>
          </p:cNvPr>
          <p:cNvSpPr>
            <a:spLocks noGrp="1"/>
          </p:cNvSpPr>
          <p:nvPr>
            <p:ph type="title"/>
          </p:nvPr>
        </p:nvSpPr>
        <p:spPr/>
        <p:txBody>
          <a:bodyPr>
            <a:normAutofit/>
          </a:bodyPr>
          <a:lstStyle/>
          <a:p>
            <a:r>
              <a:rPr lang="en-GB" dirty="0"/>
              <a:t>Core values of National QMS </a:t>
            </a:r>
            <a:endParaRPr lang="en-ZA" dirty="0"/>
          </a:p>
        </p:txBody>
      </p:sp>
      <p:sp>
        <p:nvSpPr>
          <p:cNvPr id="3" name="Slide Number Placeholder 2">
            <a:extLst>
              <a:ext uri="{FF2B5EF4-FFF2-40B4-BE49-F238E27FC236}">
                <a16:creationId xmlns:a16="http://schemas.microsoft.com/office/drawing/2014/main" id="{B4F901A2-DEFC-4F01-90C5-A9D3BE736E22}"/>
              </a:ext>
            </a:extLst>
          </p:cNvPr>
          <p:cNvSpPr>
            <a:spLocks noGrp="1"/>
          </p:cNvSpPr>
          <p:nvPr>
            <p:ph type="sldNum" sz="quarter" idx="12"/>
          </p:nvPr>
        </p:nvSpPr>
        <p:spPr/>
        <p:txBody>
          <a:bodyPr/>
          <a:lstStyle/>
          <a:p>
            <a:fld id="{32F83655-DC73-417F-8B26-EB7A1DBB5382}" type="slidenum">
              <a:rPr lang="en-ZA" smtClean="0"/>
              <a:pPr/>
              <a:t>112</a:t>
            </a:fld>
            <a:endParaRPr lang="en-ZA" dirty="0"/>
          </a:p>
        </p:txBody>
      </p:sp>
      <p:sp>
        <p:nvSpPr>
          <p:cNvPr id="4" name="Content Placeholder 3">
            <a:extLst>
              <a:ext uri="{FF2B5EF4-FFF2-40B4-BE49-F238E27FC236}">
                <a16:creationId xmlns:a16="http://schemas.microsoft.com/office/drawing/2014/main" id="{4CBCBF7E-EE4B-42D4-AF8B-31520019A8F6}"/>
              </a:ext>
            </a:extLst>
          </p:cNvPr>
          <p:cNvSpPr>
            <a:spLocks noGrp="1"/>
          </p:cNvSpPr>
          <p:nvPr>
            <p:ph sz="quarter" idx="1"/>
          </p:nvPr>
        </p:nvSpPr>
        <p:spPr/>
        <p:txBody>
          <a:bodyPr>
            <a:normAutofit/>
          </a:bodyPr>
          <a:lstStyle/>
          <a:p>
            <a:pPr marL="0" indent="0">
              <a:buNone/>
            </a:pPr>
            <a:r>
              <a:rPr lang="en-GB" b="1" dirty="0"/>
              <a:t>Access, mobility and progression</a:t>
            </a:r>
            <a:endParaRPr lang="en-ZA" b="1" dirty="0"/>
          </a:p>
          <a:p>
            <a:pPr marL="0" indent="0">
              <a:buNone/>
            </a:pPr>
            <a:endParaRPr lang="en-ZA" dirty="0"/>
          </a:p>
          <a:p>
            <a:r>
              <a:rPr lang="en-GB" dirty="0"/>
              <a:t>All prospective learners have </a:t>
            </a:r>
            <a:r>
              <a:rPr lang="en-ZA" dirty="0"/>
              <a:t>access to appropriate levels of education and training</a:t>
            </a:r>
          </a:p>
          <a:p>
            <a:r>
              <a:rPr lang="en-ZA" dirty="0"/>
              <a:t>Framework of qualifications permits individuals to move through  levels of national qualifications via different appropriate combinations of the components of delivery system. </a:t>
            </a:r>
          </a:p>
          <a:p>
            <a:r>
              <a:rPr lang="en-ZA" dirty="0"/>
              <a:t>Learners should also be able to  transfer credits or qualifications from one learning institution to another</a:t>
            </a:r>
          </a:p>
          <a:p>
            <a:pPr marL="0" indent="0">
              <a:buNone/>
            </a:pPr>
            <a:endParaRPr lang="en-ZA" dirty="0"/>
          </a:p>
        </p:txBody>
      </p:sp>
    </p:spTree>
    <p:extLst>
      <p:ext uri="{BB962C8B-B14F-4D97-AF65-F5344CB8AC3E}">
        <p14:creationId xmlns:p14="http://schemas.microsoft.com/office/powerpoint/2010/main" val="257989611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53045-22F8-4312-AE68-AC85B8F9C665}"/>
              </a:ext>
            </a:extLst>
          </p:cNvPr>
          <p:cNvSpPr>
            <a:spLocks noGrp="1"/>
          </p:cNvSpPr>
          <p:nvPr>
            <p:ph type="title"/>
          </p:nvPr>
        </p:nvSpPr>
        <p:spPr/>
        <p:txBody>
          <a:bodyPr>
            <a:normAutofit/>
          </a:bodyPr>
          <a:lstStyle/>
          <a:p>
            <a:r>
              <a:rPr lang="en-GB" dirty="0"/>
              <a:t>Core values of National QMS </a:t>
            </a:r>
            <a:endParaRPr lang="en-ZA" dirty="0"/>
          </a:p>
        </p:txBody>
      </p:sp>
      <p:sp>
        <p:nvSpPr>
          <p:cNvPr id="3" name="Slide Number Placeholder 2">
            <a:extLst>
              <a:ext uri="{FF2B5EF4-FFF2-40B4-BE49-F238E27FC236}">
                <a16:creationId xmlns:a16="http://schemas.microsoft.com/office/drawing/2014/main" id="{B4F901A2-DEFC-4F01-90C5-A9D3BE736E22}"/>
              </a:ext>
            </a:extLst>
          </p:cNvPr>
          <p:cNvSpPr>
            <a:spLocks noGrp="1"/>
          </p:cNvSpPr>
          <p:nvPr>
            <p:ph type="sldNum" sz="quarter" idx="12"/>
          </p:nvPr>
        </p:nvSpPr>
        <p:spPr/>
        <p:txBody>
          <a:bodyPr/>
          <a:lstStyle/>
          <a:p>
            <a:fld id="{32F83655-DC73-417F-8B26-EB7A1DBB5382}" type="slidenum">
              <a:rPr lang="en-ZA" smtClean="0"/>
              <a:pPr/>
              <a:t>113</a:t>
            </a:fld>
            <a:endParaRPr lang="en-ZA" dirty="0"/>
          </a:p>
        </p:txBody>
      </p:sp>
      <p:sp>
        <p:nvSpPr>
          <p:cNvPr id="4" name="Content Placeholder 3">
            <a:extLst>
              <a:ext uri="{FF2B5EF4-FFF2-40B4-BE49-F238E27FC236}">
                <a16:creationId xmlns:a16="http://schemas.microsoft.com/office/drawing/2014/main" id="{4CBCBF7E-EE4B-42D4-AF8B-31520019A8F6}"/>
              </a:ext>
            </a:extLst>
          </p:cNvPr>
          <p:cNvSpPr>
            <a:spLocks noGrp="1"/>
          </p:cNvSpPr>
          <p:nvPr>
            <p:ph sz="quarter" idx="1"/>
          </p:nvPr>
        </p:nvSpPr>
        <p:spPr>
          <a:xfrm>
            <a:off x="4055164" y="1413296"/>
            <a:ext cx="4631635" cy="4680000"/>
          </a:xfrm>
        </p:spPr>
        <p:txBody>
          <a:bodyPr>
            <a:normAutofit/>
          </a:bodyPr>
          <a:lstStyle/>
          <a:p>
            <a:pPr marL="0" indent="0">
              <a:buNone/>
            </a:pPr>
            <a:r>
              <a:rPr lang="en-GB" b="1" dirty="0"/>
              <a:t>Redress of past inequities </a:t>
            </a:r>
            <a:endParaRPr lang="en-ZA" b="1" dirty="0"/>
          </a:p>
          <a:p>
            <a:pPr marL="0" indent="0">
              <a:buNone/>
            </a:pPr>
            <a:r>
              <a:rPr lang="en-GB" dirty="0"/>
              <a:t> </a:t>
            </a:r>
            <a:endParaRPr lang="en-ZA" dirty="0"/>
          </a:p>
          <a:p>
            <a:r>
              <a:rPr lang="en-GB" dirty="0"/>
              <a:t>Learning is no longer available to only a selected few. </a:t>
            </a:r>
          </a:p>
          <a:p>
            <a:r>
              <a:rPr lang="en-GB" dirty="0"/>
              <a:t>All learners  have access to learning and development. </a:t>
            </a:r>
          </a:p>
          <a:p>
            <a:r>
              <a:rPr lang="en-GB" dirty="0"/>
              <a:t>Target groups for training should include people with disabilities and those who were discriminated against in past</a:t>
            </a:r>
            <a:endParaRPr lang="en-ZA" dirty="0"/>
          </a:p>
        </p:txBody>
      </p:sp>
      <p:pic>
        <p:nvPicPr>
          <p:cNvPr id="5" name="Picture 4">
            <a:extLst>
              <a:ext uri="{FF2B5EF4-FFF2-40B4-BE49-F238E27FC236}">
                <a16:creationId xmlns:a16="http://schemas.microsoft.com/office/drawing/2014/main" id="{7A0FD2C2-BC22-414D-A623-01586834F68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67544" y="2067339"/>
            <a:ext cx="3282821" cy="3207026"/>
          </a:xfrm>
          <a:prstGeom prst="rect">
            <a:avLst/>
          </a:prstGeom>
          <a:noFill/>
          <a:ln>
            <a:noFill/>
          </a:ln>
        </p:spPr>
      </p:pic>
    </p:spTree>
    <p:extLst>
      <p:ext uri="{BB962C8B-B14F-4D97-AF65-F5344CB8AC3E}">
        <p14:creationId xmlns:p14="http://schemas.microsoft.com/office/powerpoint/2010/main" val="311097888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53045-22F8-4312-AE68-AC85B8F9C665}"/>
              </a:ext>
            </a:extLst>
          </p:cNvPr>
          <p:cNvSpPr>
            <a:spLocks noGrp="1"/>
          </p:cNvSpPr>
          <p:nvPr>
            <p:ph type="title"/>
          </p:nvPr>
        </p:nvSpPr>
        <p:spPr/>
        <p:txBody>
          <a:bodyPr>
            <a:normAutofit/>
          </a:bodyPr>
          <a:lstStyle/>
          <a:p>
            <a:r>
              <a:rPr lang="en-GB" dirty="0"/>
              <a:t>Core values of National QMS </a:t>
            </a:r>
            <a:endParaRPr lang="en-ZA" dirty="0"/>
          </a:p>
        </p:txBody>
      </p:sp>
      <p:sp>
        <p:nvSpPr>
          <p:cNvPr id="3" name="Slide Number Placeholder 2">
            <a:extLst>
              <a:ext uri="{FF2B5EF4-FFF2-40B4-BE49-F238E27FC236}">
                <a16:creationId xmlns:a16="http://schemas.microsoft.com/office/drawing/2014/main" id="{B4F901A2-DEFC-4F01-90C5-A9D3BE736E22}"/>
              </a:ext>
            </a:extLst>
          </p:cNvPr>
          <p:cNvSpPr>
            <a:spLocks noGrp="1"/>
          </p:cNvSpPr>
          <p:nvPr>
            <p:ph type="sldNum" sz="quarter" idx="12"/>
          </p:nvPr>
        </p:nvSpPr>
        <p:spPr/>
        <p:txBody>
          <a:bodyPr/>
          <a:lstStyle/>
          <a:p>
            <a:fld id="{32F83655-DC73-417F-8B26-EB7A1DBB5382}" type="slidenum">
              <a:rPr lang="en-ZA" smtClean="0"/>
              <a:pPr/>
              <a:t>114</a:t>
            </a:fld>
            <a:endParaRPr lang="en-ZA" dirty="0"/>
          </a:p>
        </p:txBody>
      </p:sp>
      <p:sp>
        <p:nvSpPr>
          <p:cNvPr id="4" name="Content Placeholder 3">
            <a:extLst>
              <a:ext uri="{FF2B5EF4-FFF2-40B4-BE49-F238E27FC236}">
                <a16:creationId xmlns:a16="http://schemas.microsoft.com/office/drawing/2014/main" id="{4CBCBF7E-EE4B-42D4-AF8B-31520019A8F6}"/>
              </a:ext>
            </a:extLst>
          </p:cNvPr>
          <p:cNvSpPr>
            <a:spLocks noGrp="1"/>
          </p:cNvSpPr>
          <p:nvPr>
            <p:ph sz="quarter" idx="1"/>
          </p:nvPr>
        </p:nvSpPr>
        <p:spPr/>
        <p:txBody>
          <a:bodyPr>
            <a:normAutofit/>
          </a:bodyPr>
          <a:lstStyle/>
          <a:p>
            <a:pPr marL="0" indent="0">
              <a:buNone/>
            </a:pPr>
            <a:r>
              <a:rPr lang="en-GB" b="1" dirty="0"/>
              <a:t>Relevance</a:t>
            </a:r>
            <a:endParaRPr lang="en-ZA" b="1" dirty="0"/>
          </a:p>
          <a:p>
            <a:pPr marL="0" indent="0">
              <a:buNone/>
            </a:pPr>
            <a:r>
              <a:rPr lang="en-GB" dirty="0"/>
              <a:t> </a:t>
            </a:r>
            <a:endParaRPr lang="en-ZA" dirty="0"/>
          </a:p>
          <a:p>
            <a:pPr marL="0" indent="0">
              <a:buNone/>
            </a:pPr>
            <a:r>
              <a:rPr lang="en-GB" dirty="0"/>
              <a:t>Learning should be </a:t>
            </a:r>
          </a:p>
          <a:p>
            <a:r>
              <a:rPr lang="en-GB" dirty="0"/>
              <a:t>Relevant to needs of learner, employers and country at large. </a:t>
            </a:r>
          </a:p>
          <a:p>
            <a:r>
              <a:rPr lang="en-GB" dirty="0"/>
              <a:t>In line with National Skills Development Strategy and address scarce and critical skills identified. </a:t>
            </a:r>
          </a:p>
          <a:p>
            <a:r>
              <a:rPr lang="en-GB" dirty="0"/>
              <a:t>Applicable to skills required in the workplace.</a:t>
            </a:r>
            <a:endParaRPr lang="en-ZA" dirty="0"/>
          </a:p>
          <a:p>
            <a:pPr marL="0" indent="0">
              <a:buNone/>
            </a:pPr>
            <a:endParaRPr lang="en-ZA" dirty="0"/>
          </a:p>
        </p:txBody>
      </p:sp>
    </p:spTree>
    <p:extLst>
      <p:ext uri="{BB962C8B-B14F-4D97-AF65-F5344CB8AC3E}">
        <p14:creationId xmlns:p14="http://schemas.microsoft.com/office/powerpoint/2010/main" val="144551792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53045-22F8-4312-AE68-AC85B8F9C665}"/>
              </a:ext>
            </a:extLst>
          </p:cNvPr>
          <p:cNvSpPr>
            <a:spLocks noGrp="1"/>
          </p:cNvSpPr>
          <p:nvPr>
            <p:ph type="title"/>
          </p:nvPr>
        </p:nvSpPr>
        <p:spPr/>
        <p:txBody>
          <a:bodyPr>
            <a:normAutofit/>
          </a:bodyPr>
          <a:lstStyle/>
          <a:p>
            <a:r>
              <a:rPr lang="en-GB" dirty="0"/>
              <a:t>Core values of National QMS </a:t>
            </a:r>
            <a:endParaRPr lang="en-ZA" dirty="0"/>
          </a:p>
        </p:txBody>
      </p:sp>
      <p:sp>
        <p:nvSpPr>
          <p:cNvPr id="3" name="Slide Number Placeholder 2">
            <a:extLst>
              <a:ext uri="{FF2B5EF4-FFF2-40B4-BE49-F238E27FC236}">
                <a16:creationId xmlns:a16="http://schemas.microsoft.com/office/drawing/2014/main" id="{B4F901A2-DEFC-4F01-90C5-A9D3BE736E22}"/>
              </a:ext>
            </a:extLst>
          </p:cNvPr>
          <p:cNvSpPr>
            <a:spLocks noGrp="1"/>
          </p:cNvSpPr>
          <p:nvPr>
            <p:ph type="sldNum" sz="quarter" idx="12"/>
          </p:nvPr>
        </p:nvSpPr>
        <p:spPr/>
        <p:txBody>
          <a:bodyPr/>
          <a:lstStyle/>
          <a:p>
            <a:fld id="{32F83655-DC73-417F-8B26-EB7A1DBB5382}" type="slidenum">
              <a:rPr lang="en-ZA" smtClean="0"/>
              <a:pPr/>
              <a:t>115</a:t>
            </a:fld>
            <a:endParaRPr lang="en-ZA" dirty="0"/>
          </a:p>
        </p:txBody>
      </p:sp>
      <p:sp>
        <p:nvSpPr>
          <p:cNvPr id="4" name="Content Placeholder 3">
            <a:extLst>
              <a:ext uri="{FF2B5EF4-FFF2-40B4-BE49-F238E27FC236}">
                <a16:creationId xmlns:a16="http://schemas.microsoft.com/office/drawing/2014/main" id="{4CBCBF7E-EE4B-42D4-AF8B-31520019A8F6}"/>
              </a:ext>
            </a:extLst>
          </p:cNvPr>
          <p:cNvSpPr>
            <a:spLocks noGrp="1"/>
          </p:cNvSpPr>
          <p:nvPr>
            <p:ph sz="quarter" idx="1"/>
          </p:nvPr>
        </p:nvSpPr>
        <p:spPr>
          <a:xfrm>
            <a:off x="467544" y="1413296"/>
            <a:ext cx="4541778" cy="4680000"/>
          </a:xfrm>
        </p:spPr>
        <p:txBody>
          <a:bodyPr>
            <a:normAutofit lnSpcReduction="10000"/>
          </a:bodyPr>
          <a:lstStyle/>
          <a:p>
            <a:pPr marL="0" indent="0">
              <a:buNone/>
            </a:pPr>
            <a:r>
              <a:rPr lang="en-GB" b="1" dirty="0"/>
              <a:t>Democratic ways of operating</a:t>
            </a:r>
            <a:endParaRPr lang="en-ZA" b="1" dirty="0"/>
          </a:p>
          <a:p>
            <a:pPr marL="0" indent="0">
              <a:buNone/>
            </a:pPr>
            <a:r>
              <a:rPr lang="en-GB" dirty="0"/>
              <a:t> </a:t>
            </a:r>
            <a:endParaRPr lang="en-ZA" dirty="0"/>
          </a:p>
          <a:p>
            <a:r>
              <a:rPr lang="en-GB" dirty="0"/>
              <a:t>Learning is no longer something which ‘happens’ learners.</a:t>
            </a:r>
          </a:p>
          <a:p>
            <a:r>
              <a:rPr lang="en-GB" dirty="0"/>
              <a:t>Learners are active participants in their learning. </a:t>
            </a:r>
          </a:p>
          <a:p>
            <a:r>
              <a:rPr lang="en-GB" dirty="0"/>
              <a:t>They assist in determining  learning needs which are centre to  learning process </a:t>
            </a:r>
          </a:p>
          <a:p>
            <a:r>
              <a:rPr lang="en-GB" dirty="0"/>
              <a:t>They provide input and feedback in learning and assessment processes.</a:t>
            </a:r>
            <a:endParaRPr lang="en-ZA" dirty="0"/>
          </a:p>
          <a:p>
            <a:pPr marL="0" indent="0">
              <a:buNone/>
            </a:pPr>
            <a:endParaRPr lang="en-ZA" dirty="0"/>
          </a:p>
        </p:txBody>
      </p:sp>
      <p:pic>
        <p:nvPicPr>
          <p:cNvPr id="5" name="Picture 4">
            <a:extLst>
              <a:ext uri="{FF2B5EF4-FFF2-40B4-BE49-F238E27FC236}">
                <a16:creationId xmlns:a16="http://schemas.microsoft.com/office/drawing/2014/main" id="{185CB85F-A7C6-4A78-9C3D-FA519951148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009322" y="2372139"/>
            <a:ext cx="3799656" cy="3127513"/>
          </a:xfrm>
          <a:prstGeom prst="rect">
            <a:avLst/>
          </a:prstGeom>
          <a:noFill/>
          <a:ln>
            <a:noFill/>
          </a:ln>
        </p:spPr>
      </p:pic>
    </p:spTree>
    <p:extLst>
      <p:ext uri="{BB962C8B-B14F-4D97-AF65-F5344CB8AC3E}">
        <p14:creationId xmlns:p14="http://schemas.microsoft.com/office/powerpoint/2010/main" val="187765096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53045-22F8-4312-AE68-AC85B8F9C665}"/>
              </a:ext>
            </a:extLst>
          </p:cNvPr>
          <p:cNvSpPr>
            <a:spLocks noGrp="1"/>
          </p:cNvSpPr>
          <p:nvPr>
            <p:ph type="title"/>
          </p:nvPr>
        </p:nvSpPr>
        <p:spPr/>
        <p:txBody>
          <a:bodyPr>
            <a:normAutofit/>
          </a:bodyPr>
          <a:lstStyle/>
          <a:p>
            <a:r>
              <a:rPr lang="en-GB" dirty="0"/>
              <a:t>Core values of National QMS </a:t>
            </a:r>
            <a:endParaRPr lang="en-ZA" dirty="0"/>
          </a:p>
        </p:txBody>
      </p:sp>
      <p:sp>
        <p:nvSpPr>
          <p:cNvPr id="3" name="Slide Number Placeholder 2">
            <a:extLst>
              <a:ext uri="{FF2B5EF4-FFF2-40B4-BE49-F238E27FC236}">
                <a16:creationId xmlns:a16="http://schemas.microsoft.com/office/drawing/2014/main" id="{B4F901A2-DEFC-4F01-90C5-A9D3BE736E22}"/>
              </a:ext>
            </a:extLst>
          </p:cNvPr>
          <p:cNvSpPr>
            <a:spLocks noGrp="1"/>
          </p:cNvSpPr>
          <p:nvPr>
            <p:ph type="sldNum" sz="quarter" idx="12"/>
          </p:nvPr>
        </p:nvSpPr>
        <p:spPr/>
        <p:txBody>
          <a:bodyPr/>
          <a:lstStyle/>
          <a:p>
            <a:fld id="{32F83655-DC73-417F-8B26-EB7A1DBB5382}" type="slidenum">
              <a:rPr lang="en-ZA" smtClean="0"/>
              <a:pPr/>
              <a:t>116</a:t>
            </a:fld>
            <a:endParaRPr lang="en-ZA" dirty="0"/>
          </a:p>
        </p:txBody>
      </p:sp>
      <p:pic>
        <p:nvPicPr>
          <p:cNvPr id="6" name="Picture 5" descr="A picture containing indoor, cake, sitting&#10;&#10;Description automatically generated">
            <a:extLst>
              <a:ext uri="{FF2B5EF4-FFF2-40B4-BE49-F238E27FC236}">
                <a16:creationId xmlns:a16="http://schemas.microsoft.com/office/drawing/2014/main" id="{E48AE58F-1EBE-421C-92B0-F9C73B2532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04" y="2600464"/>
            <a:ext cx="3594100" cy="3035300"/>
          </a:xfrm>
          <a:prstGeom prst="rect">
            <a:avLst/>
          </a:prstGeom>
        </p:spPr>
      </p:pic>
      <p:sp>
        <p:nvSpPr>
          <p:cNvPr id="4" name="Content Placeholder 3">
            <a:extLst>
              <a:ext uri="{FF2B5EF4-FFF2-40B4-BE49-F238E27FC236}">
                <a16:creationId xmlns:a16="http://schemas.microsoft.com/office/drawing/2014/main" id="{4CBCBF7E-EE4B-42D4-AF8B-31520019A8F6}"/>
              </a:ext>
            </a:extLst>
          </p:cNvPr>
          <p:cNvSpPr>
            <a:spLocks noGrp="1"/>
          </p:cNvSpPr>
          <p:nvPr>
            <p:ph sz="quarter" idx="1"/>
          </p:nvPr>
        </p:nvSpPr>
        <p:spPr>
          <a:xfrm>
            <a:off x="3087756" y="1413296"/>
            <a:ext cx="5599043" cy="4680000"/>
          </a:xfrm>
        </p:spPr>
        <p:txBody>
          <a:bodyPr>
            <a:normAutofit lnSpcReduction="10000"/>
          </a:bodyPr>
          <a:lstStyle/>
          <a:p>
            <a:pPr marL="0" indent="0">
              <a:buNone/>
            </a:pPr>
            <a:r>
              <a:rPr lang="en-GB" b="1" dirty="0"/>
              <a:t>Flexibility within the system</a:t>
            </a:r>
            <a:endParaRPr lang="en-ZA" b="1" dirty="0"/>
          </a:p>
          <a:p>
            <a:pPr marL="0" indent="0">
              <a:buNone/>
            </a:pPr>
            <a:r>
              <a:rPr lang="en-GB" dirty="0"/>
              <a:t> </a:t>
            </a:r>
            <a:endParaRPr lang="en-ZA" dirty="0"/>
          </a:p>
          <a:p>
            <a:r>
              <a:rPr lang="en-GB" dirty="0"/>
              <a:t>Different pathways to same learning ends. </a:t>
            </a:r>
          </a:p>
          <a:p>
            <a:r>
              <a:rPr lang="en-GB" dirty="0"/>
              <a:t>Learners can attend formal classes at different institutions </a:t>
            </a:r>
          </a:p>
          <a:p>
            <a:r>
              <a:rPr lang="en-GB" dirty="0"/>
              <a:t>Do self-directed learning, use unit standards as building blocks to full qualifications, participate in learning in workplace through coaching , learnerships, internships and so on, as long as they accumulate correct number of credits for full qualifications.</a:t>
            </a:r>
            <a:endParaRPr lang="en-ZA" dirty="0"/>
          </a:p>
          <a:p>
            <a:pPr marL="0" indent="0">
              <a:buNone/>
            </a:pPr>
            <a:endParaRPr lang="en-ZA" dirty="0"/>
          </a:p>
        </p:txBody>
      </p:sp>
    </p:spTree>
    <p:extLst>
      <p:ext uri="{BB962C8B-B14F-4D97-AF65-F5344CB8AC3E}">
        <p14:creationId xmlns:p14="http://schemas.microsoft.com/office/powerpoint/2010/main" val="404426033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53045-22F8-4312-AE68-AC85B8F9C665}"/>
              </a:ext>
            </a:extLst>
          </p:cNvPr>
          <p:cNvSpPr>
            <a:spLocks noGrp="1"/>
          </p:cNvSpPr>
          <p:nvPr>
            <p:ph type="title"/>
          </p:nvPr>
        </p:nvSpPr>
        <p:spPr/>
        <p:txBody>
          <a:bodyPr>
            <a:normAutofit/>
          </a:bodyPr>
          <a:lstStyle/>
          <a:p>
            <a:r>
              <a:rPr lang="en-GB" dirty="0"/>
              <a:t>Core values of National QMS </a:t>
            </a:r>
            <a:endParaRPr lang="en-ZA" dirty="0"/>
          </a:p>
        </p:txBody>
      </p:sp>
      <p:sp>
        <p:nvSpPr>
          <p:cNvPr id="3" name="Slide Number Placeholder 2">
            <a:extLst>
              <a:ext uri="{FF2B5EF4-FFF2-40B4-BE49-F238E27FC236}">
                <a16:creationId xmlns:a16="http://schemas.microsoft.com/office/drawing/2014/main" id="{B4F901A2-DEFC-4F01-90C5-A9D3BE736E22}"/>
              </a:ext>
            </a:extLst>
          </p:cNvPr>
          <p:cNvSpPr>
            <a:spLocks noGrp="1"/>
          </p:cNvSpPr>
          <p:nvPr>
            <p:ph type="sldNum" sz="quarter" idx="12"/>
          </p:nvPr>
        </p:nvSpPr>
        <p:spPr/>
        <p:txBody>
          <a:bodyPr/>
          <a:lstStyle/>
          <a:p>
            <a:fld id="{32F83655-DC73-417F-8B26-EB7A1DBB5382}" type="slidenum">
              <a:rPr lang="en-ZA" smtClean="0"/>
              <a:pPr/>
              <a:t>117</a:t>
            </a:fld>
            <a:endParaRPr lang="en-ZA" dirty="0"/>
          </a:p>
        </p:txBody>
      </p:sp>
      <p:sp>
        <p:nvSpPr>
          <p:cNvPr id="4" name="Content Placeholder 3">
            <a:extLst>
              <a:ext uri="{FF2B5EF4-FFF2-40B4-BE49-F238E27FC236}">
                <a16:creationId xmlns:a16="http://schemas.microsoft.com/office/drawing/2014/main" id="{4CBCBF7E-EE4B-42D4-AF8B-31520019A8F6}"/>
              </a:ext>
            </a:extLst>
          </p:cNvPr>
          <p:cNvSpPr>
            <a:spLocks noGrp="1"/>
          </p:cNvSpPr>
          <p:nvPr>
            <p:ph sz="quarter" idx="1"/>
          </p:nvPr>
        </p:nvSpPr>
        <p:spPr/>
        <p:txBody>
          <a:bodyPr>
            <a:normAutofit/>
          </a:bodyPr>
          <a:lstStyle/>
          <a:p>
            <a:pPr marL="0" indent="0">
              <a:buNone/>
            </a:pPr>
            <a:r>
              <a:rPr lang="en-GB" b="1" dirty="0"/>
              <a:t>Transparency </a:t>
            </a:r>
            <a:endParaRPr lang="en-ZA" b="1" dirty="0"/>
          </a:p>
          <a:p>
            <a:pPr marL="0" indent="0">
              <a:buNone/>
            </a:pPr>
            <a:endParaRPr lang="en-ZA" dirty="0"/>
          </a:p>
          <a:p>
            <a:r>
              <a:rPr lang="en-GB" dirty="0"/>
              <a:t>Learning and assessment processes are open and transparent.</a:t>
            </a:r>
          </a:p>
          <a:p>
            <a:r>
              <a:rPr lang="en-GB" dirty="0"/>
              <a:t>Learners have access to learning outcomes and assessment criteria from the start </a:t>
            </a:r>
          </a:p>
          <a:p>
            <a:r>
              <a:rPr lang="en-GB" dirty="0"/>
              <a:t>They are fully aware of what they will learn and what will be expected from them to prove their competency. </a:t>
            </a:r>
            <a:endParaRPr lang="en-ZA" dirty="0"/>
          </a:p>
          <a:p>
            <a:pPr marL="0" indent="0">
              <a:buNone/>
            </a:pPr>
            <a:endParaRPr lang="en-ZA" dirty="0"/>
          </a:p>
        </p:txBody>
      </p:sp>
    </p:spTree>
    <p:extLst>
      <p:ext uri="{BB962C8B-B14F-4D97-AF65-F5344CB8AC3E}">
        <p14:creationId xmlns:p14="http://schemas.microsoft.com/office/powerpoint/2010/main" val="416991660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53045-22F8-4312-AE68-AC85B8F9C665}"/>
              </a:ext>
            </a:extLst>
          </p:cNvPr>
          <p:cNvSpPr>
            <a:spLocks noGrp="1"/>
          </p:cNvSpPr>
          <p:nvPr>
            <p:ph type="title"/>
          </p:nvPr>
        </p:nvSpPr>
        <p:spPr/>
        <p:txBody>
          <a:bodyPr>
            <a:normAutofit/>
          </a:bodyPr>
          <a:lstStyle/>
          <a:p>
            <a:r>
              <a:rPr lang="en-GB" dirty="0"/>
              <a:t>Core values of National QMS </a:t>
            </a:r>
            <a:endParaRPr lang="en-ZA" dirty="0"/>
          </a:p>
        </p:txBody>
      </p:sp>
      <p:sp>
        <p:nvSpPr>
          <p:cNvPr id="3" name="Slide Number Placeholder 2">
            <a:extLst>
              <a:ext uri="{FF2B5EF4-FFF2-40B4-BE49-F238E27FC236}">
                <a16:creationId xmlns:a16="http://schemas.microsoft.com/office/drawing/2014/main" id="{B4F901A2-DEFC-4F01-90C5-A9D3BE736E22}"/>
              </a:ext>
            </a:extLst>
          </p:cNvPr>
          <p:cNvSpPr>
            <a:spLocks noGrp="1"/>
          </p:cNvSpPr>
          <p:nvPr>
            <p:ph type="sldNum" sz="quarter" idx="12"/>
          </p:nvPr>
        </p:nvSpPr>
        <p:spPr/>
        <p:txBody>
          <a:bodyPr/>
          <a:lstStyle/>
          <a:p>
            <a:fld id="{32F83655-DC73-417F-8B26-EB7A1DBB5382}" type="slidenum">
              <a:rPr lang="en-ZA" smtClean="0"/>
              <a:pPr/>
              <a:t>118</a:t>
            </a:fld>
            <a:endParaRPr lang="en-ZA" dirty="0"/>
          </a:p>
        </p:txBody>
      </p:sp>
      <p:sp>
        <p:nvSpPr>
          <p:cNvPr id="4" name="Content Placeholder 3">
            <a:extLst>
              <a:ext uri="{FF2B5EF4-FFF2-40B4-BE49-F238E27FC236}">
                <a16:creationId xmlns:a16="http://schemas.microsoft.com/office/drawing/2014/main" id="{4CBCBF7E-EE4B-42D4-AF8B-31520019A8F6}"/>
              </a:ext>
            </a:extLst>
          </p:cNvPr>
          <p:cNvSpPr>
            <a:spLocks noGrp="1"/>
          </p:cNvSpPr>
          <p:nvPr>
            <p:ph sz="quarter" idx="1"/>
          </p:nvPr>
        </p:nvSpPr>
        <p:spPr/>
        <p:txBody>
          <a:bodyPr>
            <a:normAutofit/>
          </a:bodyPr>
          <a:lstStyle/>
          <a:p>
            <a:pPr marL="0" indent="0">
              <a:buNone/>
            </a:pPr>
            <a:r>
              <a:rPr lang="en-GB" b="1" dirty="0"/>
              <a:t>Accountability</a:t>
            </a:r>
            <a:endParaRPr lang="en-ZA" b="1" dirty="0"/>
          </a:p>
          <a:p>
            <a:pPr marL="0" indent="0">
              <a:buNone/>
            </a:pPr>
            <a:r>
              <a:rPr lang="en-GB" dirty="0"/>
              <a:t> </a:t>
            </a:r>
            <a:endParaRPr lang="en-ZA" dirty="0"/>
          </a:p>
          <a:p>
            <a:r>
              <a:rPr lang="en-GB" dirty="0"/>
              <a:t>Learners are prepared for assessment and they acknowledge that they have been prepared and are ready for assessment.  </a:t>
            </a:r>
          </a:p>
          <a:p>
            <a:r>
              <a:rPr lang="en-GB" dirty="0"/>
              <a:t>Roles and responsibilities of all role players are discussed, acknowledged and agreed upon.</a:t>
            </a:r>
          </a:p>
          <a:p>
            <a:r>
              <a:rPr lang="en-GB" dirty="0"/>
              <a:t> Learner signs documentation of understanding and readiness and thus assumes accountability as well.</a:t>
            </a:r>
            <a:endParaRPr lang="en-ZA" dirty="0"/>
          </a:p>
          <a:p>
            <a:pPr marL="0" indent="0">
              <a:buNone/>
            </a:pPr>
            <a:endParaRPr lang="en-ZA" dirty="0"/>
          </a:p>
        </p:txBody>
      </p:sp>
    </p:spTree>
    <p:extLst>
      <p:ext uri="{BB962C8B-B14F-4D97-AF65-F5344CB8AC3E}">
        <p14:creationId xmlns:p14="http://schemas.microsoft.com/office/powerpoint/2010/main" val="104594936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53045-22F8-4312-AE68-AC85B8F9C665}"/>
              </a:ext>
            </a:extLst>
          </p:cNvPr>
          <p:cNvSpPr>
            <a:spLocks noGrp="1"/>
          </p:cNvSpPr>
          <p:nvPr>
            <p:ph type="title"/>
          </p:nvPr>
        </p:nvSpPr>
        <p:spPr/>
        <p:txBody>
          <a:bodyPr>
            <a:normAutofit/>
          </a:bodyPr>
          <a:lstStyle/>
          <a:p>
            <a:r>
              <a:rPr lang="en-GB" dirty="0"/>
              <a:t>Core values of National QMS </a:t>
            </a:r>
            <a:endParaRPr lang="en-ZA" dirty="0"/>
          </a:p>
        </p:txBody>
      </p:sp>
      <p:sp>
        <p:nvSpPr>
          <p:cNvPr id="3" name="Slide Number Placeholder 2">
            <a:extLst>
              <a:ext uri="{FF2B5EF4-FFF2-40B4-BE49-F238E27FC236}">
                <a16:creationId xmlns:a16="http://schemas.microsoft.com/office/drawing/2014/main" id="{B4F901A2-DEFC-4F01-90C5-A9D3BE736E22}"/>
              </a:ext>
            </a:extLst>
          </p:cNvPr>
          <p:cNvSpPr>
            <a:spLocks noGrp="1"/>
          </p:cNvSpPr>
          <p:nvPr>
            <p:ph type="sldNum" sz="quarter" idx="12"/>
          </p:nvPr>
        </p:nvSpPr>
        <p:spPr/>
        <p:txBody>
          <a:bodyPr/>
          <a:lstStyle/>
          <a:p>
            <a:fld id="{32F83655-DC73-417F-8B26-EB7A1DBB5382}" type="slidenum">
              <a:rPr lang="en-ZA" smtClean="0"/>
              <a:pPr/>
              <a:t>119</a:t>
            </a:fld>
            <a:endParaRPr lang="en-ZA" dirty="0"/>
          </a:p>
        </p:txBody>
      </p:sp>
      <p:sp>
        <p:nvSpPr>
          <p:cNvPr id="4" name="Content Placeholder 3">
            <a:extLst>
              <a:ext uri="{FF2B5EF4-FFF2-40B4-BE49-F238E27FC236}">
                <a16:creationId xmlns:a16="http://schemas.microsoft.com/office/drawing/2014/main" id="{4CBCBF7E-EE4B-42D4-AF8B-31520019A8F6}"/>
              </a:ext>
            </a:extLst>
          </p:cNvPr>
          <p:cNvSpPr>
            <a:spLocks noGrp="1"/>
          </p:cNvSpPr>
          <p:nvPr>
            <p:ph sz="quarter" idx="1"/>
          </p:nvPr>
        </p:nvSpPr>
        <p:spPr/>
        <p:txBody>
          <a:bodyPr>
            <a:normAutofit/>
          </a:bodyPr>
          <a:lstStyle/>
          <a:p>
            <a:pPr marL="0" indent="0">
              <a:buNone/>
            </a:pPr>
            <a:r>
              <a:rPr lang="en-GB" b="1" dirty="0"/>
              <a:t>Accountability</a:t>
            </a:r>
            <a:endParaRPr lang="en-ZA" b="1" dirty="0"/>
          </a:p>
          <a:p>
            <a:pPr marL="0" indent="0">
              <a:buNone/>
            </a:pPr>
            <a:r>
              <a:rPr lang="en-GB" dirty="0"/>
              <a:t> </a:t>
            </a:r>
            <a:endParaRPr lang="en-ZA" dirty="0"/>
          </a:p>
          <a:p>
            <a:r>
              <a:rPr lang="en-GB" dirty="0"/>
              <a:t>Formative assessments take place during  training </a:t>
            </a:r>
          </a:p>
          <a:p>
            <a:r>
              <a:rPr lang="en-GB" dirty="0"/>
              <a:t>These activities are developmental in nature and are also used to determine their readiness for assessment. </a:t>
            </a:r>
          </a:p>
          <a:p>
            <a:r>
              <a:rPr lang="en-GB" dirty="0"/>
              <a:t>Learners can track their progress and request to be assessed when they are ready. </a:t>
            </a:r>
          </a:p>
          <a:p>
            <a:r>
              <a:rPr lang="en-GB" dirty="0"/>
              <a:t>Both learner and assessors are accountable for their actions and decisions. </a:t>
            </a:r>
          </a:p>
          <a:p>
            <a:r>
              <a:rPr lang="en-GB" dirty="0"/>
              <a:t>Learners have access to appeals procedures.</a:t>
            </a:r>
            <a:endParaRPr lang="en-ZA" dirty="0"/>
          </a:p>
          <a:p>
            <a:pPr marL="0" indent="0">
              <a:buNone/>
            </a:pPr>
            <a:endParaRPr lang="en-ZA" dirty="0"/>
          </a:p>
        </p:txBody>
      </p:sp>
    </p:spTree>
    <p:extLst>
      <p:ext uri="{BB962C8B-B14F-4D97-AF65-F5344CB8AC3E}">
        <p14:creationId xmlns:p14="http://schemas.microsoft.com/office/powerpoint/2010/main" val="1069785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Methods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12</a:t>
            </a:fld>
            <a:endParaRPr lang="en-ZA" dirty="0"/>
          </a:p>
        </p:txBody>
      </p:sp>
      <p:graphicFrame>
        <p:nvGraphicFramePr>
          <p:cNvPr id="6" name="Content Placeholder 5"/>
          <p:cNvGraphicFramePr>
            <a:graphicFrameLocks noGrp="1"/>
          </p:cNvGraphicFramePr>
          <p:nvPr>
            <p:ph sz="quarter" idx="1"/>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291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A608B290-BBA1-42EA-8627-DF801751698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0E3DC6A6-72A0-4549-AFE6-A69896FFAE28}"/>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249312C4-0F64-47AB-BF40-42C99B3A6E3E}"/>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50F7BF35-A340-4C65-AF13-652E22CC449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EED41511-DE2D-4D0E-BA6E-54FD55567C3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F93CE84B-53EF-4DD2-B4D9-E30662D3F97C}"/>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A8B7EC9A-A054-47E5-B4AB-ABADB33095F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53045-22F8-4312-AE68-AC85B8F9C665}"/>
              </a:ext>
            </a:extLst>
          </p:cNvPr>
          <p:cNvSpPr>
            <a:spLocks noGrp="1"/>
          </p:cNvSpPr>
          <p:nvPr>
            <p:ph type="title"/>
          </p:nvPr>
        </p:nvSpPr>
        <p:spPr/>
        <p:txBody>
          <a:bodyPr>
            <a:normAutofit/>
          </a:bodyPr>
          <a:lstStyle/>
          <a:p>
            <a:r>
              <a:rPr lang="en-GB" dirty="0"/>
              <a:t>Core values of National QMS </a:t>
            </a:r>
            <a:endParaRPr lang="en-ZA" dirty="0"/>
          </a:p>
        </p:txBody>
      </p:sp>
      <p:sp>
        <p:nvSpPr>
          <p:cNvPr id="3" name="Slide Number Placeholder 2">
            <a:extLst>
              <a:ext uri="{FF2B5EF4-FFF2-40B4-BE49-F238E27FC236}">
                <a16:creationId xmlns:a16="http://schemas.microsoft.com/office/drawing/2014/main" id="{B4F901A2-DEFC-4F01-90C5-A9D3BE736E22}"/>
              </a:ext>
            </a:extLst>
          </p:cNvPr>
          <p:cNvSpPr>
            <a:spLocks noGrp="1"/>
          </p:cNvSpPr>
          <p:nvPr>
            <p:ph type="sldNum" sz="quarter" idx="12"/>
          </p:nvPr>
        </p:nvSpPr>
        <p:spPr/>
        <p:txBody>
          <a:bodyPr/>
          <a:lstStyle/>
          <a:p>
            <a:fld id="{32F83655-DC73-417F-8B26-EB7A1DBB5382}" type="slidenum">
              <a:rPr lang="en-ZA" smtClean="0"/>
              <a:pPr/>
              <a:t>120</a:t>
            </a:fld>
            <a:endParaRPr lang="en-ZA" dirty="0"/>
          </a:p>
        </p:txBody>
      </p:sp>
      <p:sp>
        <p:nvSpPr>
          <p:cNvPr id="4" name="Content Placeholder 3">
            <a:extLst>
              <a:ext uri="{FF2B5EF4-FFF2-40B4-BE49-F238E27FC236}">
                <a16:creationId xmlns:a16="http://schemas.microsoft.com/office/drawing/2014/main" id="{4CBCBF7E-EE4B-42D4-AF8B-31520019A8F6}"/>
              </a:ext>
            </a:extLst>
          </p:cNvPr>
          <p:cNvSpPr>
            <a:spLocks noGrp="1"/>
          </p:cNvSpPr>
          <p:nvPr>
            <p:ph sz="quarter" idx="1"/>
          </p:nvPr>
        </p:nvSpPr>
        <p:spPr/>
        <p:txBody>
          <a:bodyPr>
            <a:normAutofit/>
          </a:bodyPr>
          <a:lstStyle/>
          <a:p>
            <a:pPr marL="0" indent="0">
              <a:buNone/>
            </a:pPr>
            <a:r>
              <a:rPr lang="en-GB" b="1" dirty="0"/>
              <a:t>Recognition of prior learning</a:t>
            </a:r>
            <a:endParaRPr lang="en-ZA" b="1" dirty="0"/>
          </a:p>
          <a:p>
            <a:pPr marL="0" indent="0">
              <a:buNone/>
            </a:pPr>
            <a:r>
              <a:rPr lang="en-GB" dirty="0"/>
              <a:t> </a:t>
            </a:r>
            <a:endParaRPr lang="en-ZA" dirty="0"/>
          </a:p>
          <a:p>
            <a:r>
              <a:rPr lang="en-GB" dirty="0"/>
              <a:t>Many individuals have acquired knowledge and skills through means other than formal learning. </a:t>
            </a:r>
          </a:p>
          <a:p>
            <a:r>
              <a:rPr lang="en-GB" dirty="0"/>
              <a:t>RPL </a:t>
            </a:r>
            <a:r>
              <a:rPr lang="en-ZA" dirty="0"/>
              <a:t>through assessment, give credit to learning which has already been acquired in different ways e.g. through life experience, informal and non-formal learning. </a:t>
            </a:r>
          </a:p>
          <a:p>
            <a:pPr marL="0" indent="0">
              <a:buNone/>
            </a:pPr>
            <a:endParaRPr lang="en-ZA" dirty="0"/>
          </a:p>
        </p:txBody>
      </p:sp>
    </p:spTree>
    <p:extLst>
      <p:ext uri="{BB962C8B-B14F-4D97-AF65-F5344CB8AC3E}">
        <p14:creationId xmlns:p14="http://schemas.microsoft.com/office/powerpoint/2010/main" val="415298957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6EFD28-9CE9-435B-9245-9FE9A2E3C208}"/>
              </a:ext>
            </a:extLst>
          </p:cNvPr>
          <p:cNvSpPr>
            <a:spLocks noGrp="1"/>
          </p:cNvSpPr>
          <p:nvPr>
            <p:ph type="title"/>
          </p:nvPr>
        </p:nvSpPr>
        <p:spPr/>
        <p:txBody>
          <a:bodyPr/>
          <a:lstStyle/>
          <a:p>
            <a:r>
              <a:rPr lang="en-GB" dirty="0"/>
              <a:t>Core values of National QMS </a:t>
            </a:r>
            <a:endParaRPr lang="en-ZA" dirty="0"/>
          </a:p>
        </p:txBody>
      </p:sp>
      <p:sp>
        <p:nvSpPr>
          <p:cNvPr id="3" name="Slide Number Placeholder 2">
            <a:extLst>
              <a:ext uri="{FF2B5EF4-FFF2-40B4-BE49-F238E27FC236}">
                <a16:creationId xmlns:a16="http://schemas.microsoft.com/office/drawing/2014/main" id="{F0A6730B-2AF0-48DA-B6A8-83C3BCA6FB93}"/>
              </a:ext>
            </a:extLst>
          </p:cNvPr>
          <p:cNvSpPr>
            <a:spLocks noGrp="1"/>
          </p:cNvSpPr>
          <p:nvPr>
            <p:ph type="sldNum" sz="quarter" idx="12"/>
          </p:nvPr>
        </p:nvSpPr>
        <p:spPr/>
        <p:txBody>
          <a:bodyPr/>
          <a:lstStyle/>
          <a:p>
            <a:fld id="{32F83655-DC73-417F-8B26-EB7A1DBB5382}" type="slidenum">
              <a:rPr lang="en-ZA" smtClean="0"/>
              <a:pPr/>
              <a:t>121</a:t>
            </a:fld>
            <a:endParaRPr lang="en-ZA" dirty="0"/>
          </a:p>
        </p:txBody>
      </p:sp>
      <p:sp>
        <p:nvSpPr>
          <p:cNvPr id="6" name="Content Placeholder 5">
            <a:extLst>
              <a:ext uri="{FF2B5EF4-FFF2-40B4-BE49-F238E27FC236}">
                <a16:creationId xmlns:a16="http://schemas.microsoft.com/office/drawing/2014/main" id="{D3D98BA8-F44B-4B49-B989-56F4EA4250EC}"/>
              </a:ext>
            </a:extLst>
          </p:cNvPr>
          <p:cNvSpPr>
            <a:spLocks noGrp="1"/>
          </p:cNvSpPr>
          <p:nvPr>
            <p:ph sz="quarter" idx="1"/>
          </p:nvPr>
        </p:nvSpPr>
        <p:spPr/>
        <p:txBody>
          <a:bodyPr anchor="ctr"/>
          <a:lstStyle/>
          <a:p>
            <a:pPr marL="0" indent="0">
              <a:buNone/>
            </a:pPr>
            <a:r>
              <a:rPr lang="en-ZA" dirty="0"/>
              <a:t>In order to be awarded accreditation, training providers need to align their core values and principles to the national core values and principles and then develop the QMS based on these.</a:t>
            </a:r>
          </a:p>
        </p:txBody>
      </p:sp>
    </p:spTree>
    <p:extLst>
      <p:ext uri="{BB962C8B-B14F-4D97-AF65-F5344CB8AC3E}">
        <p14:creationId xmlns:p14="http://schemas.microsoft.com/office/powerpoint/2010/main" val="352115452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53045-22F8-4312-AE68-AC85B8F9C665}"/>
              </a:ext>
            </a:extLst>
          </p:cNvPr>
          <p:cNvSpPr>
            <a:spLocks noGrp="1"/>
          </p:cNvSpPr>
          <p:nvPr>
            <p:ph type="title"/>
          </p:nvPr>
        </p:nvSpPr>
        <p:spPr/>
        <p:txBody>
          <a:bodyPr>
            <a:normAutofit fontScale="90000"/>
          </a:bodyPr>
          <a:lstStyle/>
          <a:p>
            <a:r>
              <a:rPr lang="en-GB" dirty="0"/>
              <a:t>Legal Compliance and Aligning ETD Policies </a:t>
            </a:r>
            <a:endParaRPr lang="en-ZA" dirty="0"/>
          </a:p>
        </p:txBody>
      </p:sp>
      <p:sp>
        <p:nvSpPr>
          <p:cNvPr id="3" name="Slide Number Placeholder 2">
            <a:extLst>
              <a:ext uri="{FF2B5EF4-FFF2-40B4-BE49-F238E27FC236}">
                <a16:creationId xmlns:a16="http://schemas.microsoft.com/office/drawing/2014/main" id="{B4F901A2-DEFC-4F01-90C5-A9D3BE736E22}"/>
              </a:ext>
            </a:extLst>
          </p:cNvPr>
          <p:cNvSpPr>
            <a:spLocks noGrp="1"/>
          </p:cNvSpPr>
          <p:nvPr>
            <p:ph type="sldNum" sz="quarter" idx="12"/>
          </p:nvPr>
        </p:nvSpPr>
        <p:spPr/>
        <p:txBody>
          <a:bodyPr/>
          <a:lstStyle/>
          <a:p>
            <a:fld id="{32F83655-DC73-417F-8B26-EB7A1DBB5382}" type="slidenum">
              <a:rPr lang="en-ZA" smtClean="0"/>
              <a:pPr/>
              <a:t>122</a:t>
            </a:fld>
            <a:endParaRPr lang="en-ZA" dirty="0"/>
          </a:p>
        </p:txBody>
      </p:sp>
      <p:sp>
        <p:nvSpPr>
          <p:cNvPr id="4" name="Content Placeholder 3">
            <a:extLst>
              <a:ext uri="{FF2B5EF4-FFF2-40B4-BE49-F238E27FC236}">
                <a16:creationId xmlns:a16="http://schemas.microsoft.com/office/drawing/2014/main" id="{4CBCBF7E-EE4B-42D4-AF8B-31520019A8F6}"/>
              </a:ext>
            </a:extLst>
          </p:cNvPr>
          <p:cNvSpPr>
            <a:spLocks noGrp="1"/>
          </p:cNvSpPr>
          <p:nvPr>
            <p:ph sz="quarter" idx="1"/>
          </p:nvPr>
        </p:nvSpPr>
        <p:spPr>
          <a:xfrm>
            <a:off x="462372" y="1640239"/>
            <a:ext cx="8219256" cy="5027261"/>
          </a:xfrm>
        </p:spPr>
        <p:txBody>
          <a:bodyPr>
            <a:normAutofit lnSpcReduction="10000"/>
          </a:bodyPr>
          <a:lstStyle/>
          <a:p>
            <a:pPr marL="0" indent="0">
              <a:buNone/>
            </a:pPr>
            <a:r>
              <a:rPr lang="en-GB" b="1" dirty="0"/>
              <a:t>Training providers need to ensure that they comply with the regulations of the following Acts and Regulations:</a:t>
            </a:r>
          </a:p>
          <a:p>
            <a:pPr marL="0" indent="0">
              <a:buNone/>
            </a:pPr>
            <a:endParaRPr lang="en-ZA" b="1" dirty="0"/>
          </a:p>
          <a:p>
            <a:pPr lvl="0"/>
            <a:r>
              <a:rPr lang="en-GB" dirty="0"/>
              <a:t>South African Qualifications Act (Act 58 of 1995)</a:t>
            </a:r>
            <a:endParaRPr lang="en-ZA" dirty="0"/>
          </a:p>
          <a:p>
            <a:pPr lvl="0"/>
            <a:r>
              <a:rPr lang="en-GB" dirty="0"/>
              <a:t>SAQA Regulation No R452 of 1998</a:t>
            </a:r>
            <a:endParaRPr lang="en-ZA" dirty="0"/>
          </a:p>
          <a:p>
            <a:pPr lvl="0"/>
            <a:r>
              <a:rPr lang="en-GB" dirty="0"/>
              <a:t>SAQA Regulation No R1127 of 1998</a:t>
            </a:r>
            <a:endParaRPr lang="en-ZA" dirty="0"/>
          </a:p>
          <a:p>
            <a:pPr lvl="0"/>
            <a:r>
              <a:rPr lang="en-GB" dirty="0"/>
              <a:t>Skills Development Act (Act 97 of 1998) </a:t>
            </a:r>
            <a:endParaRPr lang="en-ZA" dirty="0"/>
          </a:p>
          <a:p>
            <a:pPr lvl="0"/>
            <a:r>
              <a:rPr lang="en-GB" dirty="0"/>
              <a:t>Skills Development Levies Act (Act 9 of 1999) </a:t>
            </a:r>
            <a:endParaRPr lang="en-ZA" dirty="0"/>
          </a:p>
          <a:p>
            <a:pPr lvl="0"/>
            <a:r>
              <a:rPr lang="en-GB" dirty="0"/>
              <a:t>Institutions Act (Act 84 of 1996)</a:t>
            </a:r>
            <a:endParaRPr lang="en-ZA" dirty="0"/>
          </a:p>
          <a:p>
            <a:pPr lvl="0"/>
            <a:r>
              <a:rPr lang="en-GB" dirty="0"/>
              <a:t>Further Education and Training Act (Act 98 of 1998)</a:t>
            </a:r>
            <a:endParaRPr lang="en-ZA" dirty="0"/>
          </a:p>
          <a:p>
            <a:pPr lvl="0"/>
            <a:r>
              <a:rPr lang="en-GB" dirty="0"/>
              <a:t>Higher Education and Training Act (Act 101 of 1997)</a:t>
            </a:r>
            <a:endParaRPr lang="en-ZA" dirty="0"/>
          </a:p>
          <a:p>
            <a:pPr lvl="0"/>
            <a:r>
              <a:rPr lang="en-GB" dirty="0"/>
              <a:t>Adult Based Education and Training Act (Act 52 of 2000)</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64153449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53045-22F8-4312-AE68-AC85B8F9C665}"/>
              </a:ext>
            </a:extLst>
          </p:cNvPr>
          <p:cNvSpPr>
            <a:spLocks noGrp="1"/>
          </p:cNvSpPr>
          <p:nvPr>
            <p:ph type="title"/>
          </p:nvPr>
        </p:nvSpPr>
        <p:spPr/>
        <p:txBody>
          <a:bodyPr>
            <a:normAutofit fontScale="90000"/>
          </a:bodyPr>
          <a:lstStyle/>
          <a:p>
            <a:r>
              <a:rPr lang="en-GB" dirty="0"/>
              <a:t>Legal Compliance and Aligning ETD Policies </a:t>
            </a:r>
            <a:endParaRPr lang="en-ZA" dirty="0"/>
          </a:p>
        </p:txBody>
      </p:sp>
      <p:sp>
        <p:nvSpPr>
          <p:cNvPr id="3" name="Slide Number Placeholder 2">
            <a:extLst>
              <a:ext uri="{FF2B5EF4-FFF2-40B4-BE49-F238E27FC236}">
                <a16:creationId xmlns:a16="http://schemas.microsoft.com/office/drawing/2014/main" id="{B4F901A2-DEFC-4F01-90C5-A9D3BE736E22}"/>
              </a:ext>
            </a:extLst>
          </p:cNvPr>
          <p:cNvSpPr>
            <a:spLocks noGrp="1"/>
          </p:cNvSpPr>
          <p:nvPr>
            <p:ph type="sldNum" sz="quarter" idx="12"/>
          </p:nvPr>
        </p:nvSpPr>
        <p:spPr/>
        <p:txBody>
          <a:bodyPr/>
          <a:lstStyle/>
          <a:p>
            <a:fld id="{32F83655-DC73-417F-8B26-EB7A1DBB5382}" type="slidenum">
              <a:rPr lang="en-ZA" smtClean="0"/>
              <a:pPr/>
              <a:t>123</a:t>
            </a:fld>
            <a:endParaRPr lang="en-ZA" dirty="0"/>
          </a:p>
        </p:txBody>
      </p:sp>
      <p:sp>
        <p:nvSpPr>
          <p:cNvPr id="4" name="Content Placeholder 3">
            <a:extLst>
              <a:ext uri="{FF2B5EF4-FFF2-40B4-BE49-F238E27FC236}">
                <a16:creationId xmlns:a16="http://schemas.microsoft.com/office/drawing/2014/main" id="{4CBCBF7E-EE4B-42D4-AF8B-31520019A8F6}"/>
              </a:ext>
            </a:extLst>
          </p:cNvPr>
          <p:cNvSpPr>
            <a:spLocks noGrp="1"/>
          </p:cNvSpPr>
          <p:nvPr>
            <p:ph sz="quarter" idx="1"/>
          </p:nvPr>
        </p:nvSpPr>
        <p:spPr>
          <a:xfrm>
            <a:off x="467544" y="1622362"/>
            <a:ext cx="8219256" cy="4961000"/>
          </a:xfrm>
        </p:spPr>
        <p:txBody>
          <a:bodyPr>
            <a:normAutofit lnSpcReduction="10000"/>
          </a:bodyPr>
          <a:lstStyle/>
          <a:p>
            <a:pPr marL="0" indent="0">
              <a:buNone/>
            </a:pPr>
            <a:r>
              <a:rPr lang="en-GB" b="1" dirty="0"/>
              <a:t>Training providers need to ensure that they comply with the regulations of the following Acts and Regulations:</a:t>
            </a:r>
          </a:p>
          <a:p>
            <a:pPr marL="0" indent="0">
              <a:buNone/>
            </a:pPr>
            <a:endParaRPr lang="en-ZA" b="1" dirty="0"/>
          </a:p>
          <a:p>
            <a:pPr lvl="0"/>
            <a:r>
              <a:rPr lang="en-GB" dirty="0"/>
              <a:t>National Education Policy Act (Act 27 of 1996)</a:t>
            </a:r>
            <a:endParaRPr lang="en-ZA" dirty="0"/>
          </a:p>
          <a:p>
            <a:pPr lvl="0"/>
            <a:r>
              <a:rPr lang="en-GB" dirty="0"/>
              <a:t>Higher Education Amendment Act (No 39 of 2008)</a:t>
            </a:r>
            <a:endParaRPr lang="en-ZA" dirty="0"/>
          </a:p>
          <a:p>
            <a:pPr lvl="0"/>
            <a:r>
              <a:rPr lang="en-GB" dirty="0"/>
              <a:t>General and Further Education and Training Quality Assurance Amendment Act(No 50 of 2008)</a:t>
            </a:r>
            <a:endParaRPr lang="en-ZA" dirty="0"/>
          </a:p>
          <a:p>
            <a:pPr lvl="0"/>
            <a:r>
              <a:rPr lang="en-GB" dirty="0"/>
              <a:t>National Qualifications Framework Act (No 67 of 2008)</a:t>
            </a:r>
            <a:endParaRPr lang="en-ZA" dirty="0"/>
          </a:p>
          <a:p>
            <a:pPr lvl="0"/>
            <a:r>
              <a:rPr lang="en-GB" dirty="0"/>
              <a:t>Skills Development Amendment Act (No 37 of 2008)</a:t>
            </a:r>
            <a:endParaRPr lang="en-ZA" dirty="0"/>
          </a:p>
          <a:p>
            <a:pPr lvl="0"/>
            <a:r>
              <a:rPr lang="en-GB" dirty="0"/>
              <a:t>Employment Equity Act (Act 55 of 1998)</a:t>
            </a:r>
            <a:endParaRPr lang="en-ZA" dirty="0"/>
          </a:p>
          <a:p>
            <a:pPr lvl="0"/>
            <a:r>
              <a:rPr lang="en-GB" dirty="0"/>
              <a:t>Basic Conditions of Employment Act (No 75 of 1997 )</a:t>
            </a:r>
            <a:endParaRPr lang="en-ZA" dirty="0"/>
          </a:p>
          <a:p>
            <a:pPr lvl="0"/>
            <a:r>
              <a:rPr lang="en-GB" dirty="0"/>
              <a:t>Occupational Health and Safety Act (No. 85 of 1983)</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17511659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53045-22F8-4312-AE68-AC85B8F9C665}"/>
              </a:ext>
            </a:extLst>
          </p:cNvPr>
          <p:cNvSpPr>
            <a:spLocks noGrp="1"/>
          </p:cNvSpPr>
          <p:nvPr>
            <p:ph type="title"/>
          </p:nvPr>
        </p:nvSpPr>
        <p:spPr/>
        <p:txBody>
          <a:bodyPr>
            <a:normAutofit fontScale="90000"/>
          </a:bodyPr>
          <a:lstStyle/>
          <a:p>
            <a:r>
              <a:rPr lang="en-GB" dirty="0"/>
              <a:t>Criteria for Accrediting Education and Training Service Providers</a:t>
            </a:r>
            <a:endParaRPr lang="en-ZA" dirty="0"/>
          </a:p>
        </p:txBody>
      </p:sp>
      <p:sp>
        <p:nvSpPr>
          <p:cNvPr id="3" name="Slide Number Placeholder 2">
            <a:extLst>
              <a:ext uri="{FF2B5EF4-FFF2-40B4-BE49-F238E27FC236}">
                <a16:creationId xmlns:a16="http://schemas.microsoft.com/office/drawing/2014/main" id="{B4F901A2-DEFC-4F01-90C5-A9D3BE736E22}"/>
              </a:ext>
            </a:extLst>
          </p:cNvPr>
          <p:cNvSpPr>
            <a:spLocks noGrp="1"/>
          </p:cNvSpPr>
          <p:nvPr>
            <p:ph type="sldNum" sz="quarter" idx="12"/>
          </p:nvPr>
        </p:nvSpPr>
        <p:spPr/>
        <p:txBody>
          <a:bodyPr/>
          <a:lstStyle/>
          <a:p>
            <a:fld id="{32F83655-DC73-417F-8B26-EB7A1DBB5382}" type="slidenum">
              <a:rPr lang="en-ZA" smtClean="0"/>
              <a:pPr/>
              <a:t>124</a:t>
            </a:fld>
            <a:endParaRPr lang="en-ZA" dirty="0"/>
          </a:p>
        </p:txBody>
      </p:sp>
      <p:sp>
        <p:nvSpPr>
          <p:cNvPr id="4" name="Content Placeholder 3">
            <a:extLst>
              <a:ext uri="{FF2B5EF4-FFF2-40B4-BE49-F238E27FC236}">
                <a16:creationId xmlns:a16="http://schemas.microsoft.com/office/drawing/2014/main" id="{4CBCBF7E-EE4B-42D4-AF8B-31520019A8F6}"/>
              </a:ext>
            </a:extLst>
          </p:cNvPr>
          <p:cNvSpPr>
            <a:spLocks noGrp="1"/>
          </p:cNvSpPr>
          <p:nvPr>
            <p:ph sz="quarter" idx="1"/>
          </p:nvPr>
        </p:nvSpPr>
        <p:spPr>
          <a:xfrm>
            <a:off x="280223" y="2471528"/>
            <a:ext cx="5837583" cy="4674569"/>
          </a:xfrm>
        </p:spPr>
        <p:txBody>
          <a:bodyPr>
            <a:normAutofit/>
          </a:bodyPr>
          <a:lstStyle/>
          <a:p>
            <a:pPr fontAlgn="base"/>
            <a:r>
              <a:rPr lang="en-GB" dirty="0">
                <a:effectLst>
                  <a:outerShdw sx="0" sy="0">
                    <a:srgbClr val="000000"/>
                  </a:outerShdw>
                </a:effectLst>
              </a:rPr>
              <a:t>Is registered as a provider in terms of applicable legislation at time of application</a:t>
            </a:r>
          </a:p>
          <a:p>
            <a:pPr fontAlgn="base"/>
            <a:r>
              <a:rPr lang="en-GB" dirty="0">
                <a:effectLst>
                  <a:outerShdw sx="0" sy="0">
                    <a:srgbClr val="000000"/>
                  </a:outerShdw>
                </a:effectLst>
              </a:rPr>
              <a:t>Has a QMS which includes: </a:t>
            </a:r>
            <a:endParaRPr lang="en-ZA" dirty="0">
              <a:effectLst>
                <a:outerShdw sx="0" sy="0">
                  <a:srgbClr val="000000"/>
                </a:outerShdw>
              </a:effectLst>
            </a:endParaRPr>
          </a:p>
          <a:p>
            <a:pPr lvl="1" fontAlgn="base"/>
            <a:r>
              <a:rPr lang="en-GB" dirty="0">
                <a:effectLst>
                  <a:outerShdw sx="0" sy="0">
                    <a:srgbClr val="000000"/>
                  </a:outerShdw>
                </a:effectLst>
              </a:rPr>
              <a:t>Quality management policies which define that which provider wishes to achieve;</a:t>
            </a:r>
            <a:endParaRPr lang="en-ZA" dirty="0">
              <a:effectLst>
                <a:outerShdw sx="0" sy="0">
                  <a:srgbClr val="000000"/>
                </a:outerShdw>
              </a:effectLst>
            </a:endParaRPr>
          </a:p>
          <a:p>
            <a:pPr lvl="1" fontAlgn="base"/>
            <a:r>
              <a:rPr lang="en-GB" dirty="0">
                <a:effectLst>
                  <a:outerShdw sx="0" sy="0">
                    <a:srgbClr val="000000"/>
                  </a:outerShdw>
                </a:effectLst>
              </a:rPr>
              <a:t>Quality management procedures which enable provider to practise its defined  quality management policies; or</a:t>
            </a:r>
          </a:p>
          <a:p>
            <a:pPr lvl="1" fontAlgn="base"/>
            <a:endParaRPr lang="en-ZA" dirty="0">
              <a:effectLst>
                <a:outerShdw sx="0" sy="0">
                  <a:srgbClr val="000000"/>
                </a:outerShdw>
              </a:effectLst>
            </a:endParaRPr>
          </a:p>
          <a:p>
            <a:pPr marL="0" indent="0">
              <a:buNone/>
            </a:pPr>
            <a:endParaRPr lang="en-ZA" dirty="0"/>
          </a:p>
          <a:p>
            <a:pPr marL="0" indent="0">
              <a:buNone/>
            </a:pPr>
            <a:endParaRPr lang="en-ZA" dirty="0"/>
          </a:p>
          <a:p>
            <a:pPr marL="0" indent="0">
              <a:buNone/>
            </a:pPr>
            <a:endParaRPr lang="en-ZA" dirty="0"/>
          </a:p>
        </p:txBody>
      </p:sp>
      <p:pic>
        <p:nvPicPr>
          <p:cNvPr id="5" name="Content Placeholder 4">
            <a:extLst>
              <a:ext uri="{FF2B5EF4-FFF2-40B4-BE49-F238E27FC236}">
                <a16:creationId xmlns:a16="http://schemas.microsoft.com/office/drawing/2014/main" id="{27F825D7-C99F-459B-9982-1D07250DACE5}"/>
              </a:ext>
            </a:extLst>
          </p:cNvPr>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00719" y="2924926"/>
            <a:ext cx="2954704" cy="3034748"/>
          </a:xfrm>
          <a:prstGeom prst="rect">
            <a:avLst/>
          </a:prstGeom>
          <a:noFill/>
          <a:ln>
            <a:noFill/>
          </a:ln>
        </p:spPr>
      </p:pic>
      <p:sp>
        <p:nvSpPr>
          <p:cNvPr id="6" name="TextBox 5">
            <a:extLst>
              <a:ext uri="{FF2B5EF4-FFF2-40B4-BE49-F238E27FC236}">
                <a16:creationId xmlns:a16="http://schemas.microsoft.com/office/drawing/2014/main" id="{2C264035-8EEA-400D-A38B-0CC39385145D}"/>
              </a:ext>
            </a:extLst>
          </p:cNvPr>
          <p:cNvSpPr txBox="1"/>
          <p:nvPr/>
        </p:nvSpPr>
        <p:spPr>
          <a:xfrm>
            <a:off x="280223" y="1640531"/>
            <a:ext cx="8406577" cy="830997"/>
          </a:xfrm>
          <a:prstGeom prst="rect">
            <a:avLst/>
          </a:prstGeom>
          <a:noFill/>
        </p:spPr>
        <p:txBody>
          <a:bodyPr wrap="square" rtlCol="0">
            <a:spAutoFit/>
          </a:bodyPr>
          <a:lstStyle/>
          <a:p>
            <a:r>
              <a:rPr lang="en-GB" sz="2400" b="1" dirty="0"/>
              <a:t>A Training Provider may be accredited as a provider by an ETQA provided that the provider:</a:t>
            </a:r>
          </a:p>
        </p:txBody>
      </p:sp>
    </p:spTree>
    <p:extLst>
      <p:ext uri="{BB962C8B-B14F-4D97-AF65-F5344CB8AC3E}">
        <p14:creationId xmlns:p14="http://schemas.microsoft.com/office/powerpoint/2010/main" val="223032935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53045-22F8-4312-AE68-AC85B8F9C665}"/>
              </a:ext>
            </a:extLst>
          </p:cNvPr>
          <p:cNvSpPr>
            <a:spLocks noGrp="1"/>
          </p:cNvSpPr>
          <p:nvPr>
            <p:ph type="title"/>
          </p:nvPr>
        </p:nvSpPr>
        <p:spPr/>
        <p:txBody>
          <a:bodyPr>
            <a:normAutofit fontScale="90000"/>
          </a:bodyPr>
          <a:lstStyle/>
          <a:p>
            <a:r>
              <a:rPr lang="en-GB" dirty="0"/>
              <a:t>Criteria for Accrediting Education and Training Service Providers</a:t>
            </a:r>
            <a:endParaRPr lang="en-ZA" dirty="0"/>
          </a:p>
        </p:txBody>
      </p:sp>
      <p:sp>
        <p:nvSpPr>
          <p:cNvPr id="3" name="Slide Number Placeholder 2">
            <a:extLst>
              <a:ext uri="{FF2B5EF4-FFF2-40B4-BE49-F238E27FC236}">
                <a16:creationId xmlns:a16="http://schemas.microsoft.com/office/drawing/2014/main" id="{B4F901A2-DEFC-4F01-90C5-A9D3BE736E22}"/>
              </a:ext>
            </a:extLst>
          </p:cNvPr>
          <p:cNvSpPr>
            <a:spLocks noGrp="1"/>
          </p:cNvSpPr>
          <p:nvPr>
            <p:ph type="sldNum" sz="quarter" idx="12"/>
          </p:nvPr>
        </p:nvSpPr>
        <p:spPr/>
        <p:txBody>
          <a:bodyPr/>
          <a:lstStyle/>
          <a:p>
            <a:fld id="{32F83655-DC73-417F-8B26-EB7A1DBB5382}" type="slidenum">
              <a:rPr lang="en-ZA" smtClean="0"/>
              <a:pPr/>
              <a:t>125</a:t>
            </a:fld>
            <a:endParaRPr lang="en-ZA" dirty="0"/>
          </a:p>
        </p:txBody>
      </p:sp>
      <p:sp>
        <p:nvSpPr>
          <p:cNvPr id="4" name="Content Placeholder 3">
            <a:extLst>
              <a:ext uri="{FF2B5EF4-FFF2-40B4-BE49-F238E27FC236}">
                <a16:creationId xmlns:a16="http://schemas.microsoft.com/office/drawing/2014/main" id="{4CBCBF7E-EE4B-42D4-AF8B-31520019A8F6}"/>
              </a:ext>
            </a:extLst>
          </p:cNvPr>
          <p:cNvSpPr>
            <a:spLocks noGrp="1"/>
          </p:cNvSpPr>
          <p:nvPr>
            <p:ph sz="quarter" idx="1"/>
          </p:nvPr>
        </p:nvSpPr>
        <p:spPr>
          <a:xfrm>
            <a:off x="374904" y="2424067"/>
            <a:ext cx="5495934" cy="4961000"/>
          </a:xfrm>
        </p:spPr>
        <p:txBody>
          <a:bodyPr>
            <a:normAutofit/>
          </a:bodyPr>
          <a:lstStyle/>
          <a:p>
            <a:pPr lvl="0" fontAlgn="base"/>
            <a:r>
              <a:rPr lang="en-GB" dirty="0">
                <a:effectLst>
                  <a:outerShdw sx="0" sy="0">
                    <a:srgbClr val="000000"/>
                  </a:outerShdw>
                </a:effectLst>
              </a:rPr>
              <a:t>Has a QMS which includes but is not limited to: </a:t>
            </a:r>
            <a:endParaRPr lang="en-ZA" dirty="0">
              <a:effectLst>
                <a:outerShdw sx="0" sy="0">
                  <a:srgbClr val="000000"/>
                </a:outerShdw>
              </a:effectLst>
            </a:endParaRPr>
          </a:p>
          <a:p>
            <a:pPr lvl="1" fontAlgn="base"/>
            <a:r>
              <a:rPr lang="en-GB" dirty="0">
                <a:effectLst>
                  <a:outerShdw sx="0" sy="0">
                    <a:srgbClr val="000000"/>
                  </a:outerShdw>
                </a:effectLst>
              </a:rPr>
              <a:t>Review mechanisms which ensure that quality management policies and procedures defined are applied and remain effective;</a:t>
            </a:r>
          </a:p>
          <a:p>
            <a:pPr lvl="1" fontAlgn="base"/>
            <a:r>
              <a:rPr lang="en-GB" dirty="0">
                <a:effectLst>
                  <a:outerShdw sx="0" sy="0">
                    <a:srgbClr val="000000"/>
                  </a:outerShdw>
                </a:effectLst>
              </a:rPr>
              <a:t>Is able to develop, deliver and evaluate learning programmes which culminate in specified registered standards or qualifications;</a:t>
            </a:r>
            <a:endParaRPr lang="en-ZA" dirty="0">
              <a:effectLst>
                <a:outerShdw sx="0" sy="0">
                  <a:srgbClr val="000000"/>
                </a:outerShdw>
              </a:effectLst>
            </a:endParaRPr>
          </a:p>
          <a:p>
            <a:pPr lvl="1" fontAlgn="base"/>
            <a:endParaRPr lang="en-ZA" dirty="0">
              <a:effectLst>
                <a:outerShdw sx="0" sy="0">
                  <a:srgbClr val="000000"/>
                </a:outerShdw>
              </a:effectLst>
            </a:endParaRPr>
          </a:p>
          <a:p>
            <a:pPr marL="0" indent="0">
              <a:buNone/>
            </a:pPr>
            <a:endParaRPr lang="en-ZA" dirty="0"/>
          </a:p>
          <a:p>
            <a:pPr marL="0" indent="0">
              <a:buNone/>
            </a:pPr>
            <a:endParaRPr lang="en-ZA" dirty="0"/>
          </a:p>
          <a:p>
            <a:pPr marL="0" indent="0">
              <a:buNone/>
            </a:pPr>
            <a:endParaRPr lang="en-ZA" dirty="0"/>
          </a:p>
        </p:txBody>
      </p:sp>
      <p:pic>
        <p:nvPicPr>
          <p:cNvPr id="5" name="Content Placeholder 4">
            <a:extLst>
              <a:ext uri="{FF2B5EF4-FFF2-40B4-BE49-F238E27FC236}">
                <a16:creationId xmlns:a16="http://schemas.microsoft.com/office/drawing/2014/main" id="{72CFF5FF-1636-456D-9A44-D58C46D33E92}"/>
              </a:ext>
            </a:extLst>
          </p:cNvPr>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70838" y="2734499"/>
            <a:ext cx="3196962" cy="3154017"/>
          </a:xfrm>
          <a:prstGeom prst="rect">
            <a:avLst/>
          </a:prstGeom>
          <a:noFill/>
          <a:ln>
            <a:noFill/>
          </a:ln>
        </p:spPr>
      </p:pic>
      <p:sp>
        <p:nvSpPr>
          <p:cNvPr id="6" name="Rectangle 5">
            <a:extLst>
              <a:ext uri="{FF2B5EF4-FFF2-40B4-BE49-F238E27FC236}">
                <a16:creationId xmlns:a16="http://schemas.microsoft.com/office/drawing/2014/main" id="{08EEE32D-2768-43CB-9FF4-608E6C51B100}"/>
              </a:ext>
            </a:extLst>
          </p:cNvPr>
          <p:cNvSpPr/>
          <p:nvPr/>
        </p:nvSpPr>
        <p:spPr>
          <a:xfrm>
            <a:off x="467544" y="1593070"/>
            <a:ext cx="8013847" cy="830997"/>
          </a:xfrm>
          <a:prstGeom prst="rect">
            <a:avLst/>
          </a:prstGeom>
        </p:spPr>
        <p:txBody>
          <a:bodyPr wrap="square">
            <a:spAutoFit/>
          </a:bodyPr>
          <a:lstStyle/>
          <a:p>
            <a:r>
              <a:rPr lang="en-GB" sz="2400" b="1" dirty="0"/>
              <a:t>A Training Provider may be accredited as a provider by an ETQA provided that the provider:</a:t>
            </a:r>
          </a:p>
        </p:txBody>
      </p:sp>
    </p:spTree>
    <p:extLst>
      <p:ext uri="{BB962C8B-B14F-4D97-AF65-F5344CB8AC3E}">
        <p14:creationId xmlns:p14="http://schemas.microsoft.com/office/powerpoint/2010/main" val="196752273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53045-22F8-4312-AE68-AC85B8F9C665}"/>
              </a:ext>
            </a:extLst>
          </p:cNvPr>
          <p:cNvSpPr>
            <a:spLocks noGrp="1"/>
          </p:cNvSpPr>
          <p:nvPr>
            <p:ph type="title"/>
          </p:nvPr>
        </p:nvSpPr>
        <p:spPr/>
        <p:txBody>
          <a:bodyPr>
            <a:normAutofit fontScale="90000"/>
          </a:bodyPr>
          <a:lstStyle/>
          <a:p>
            <a:r>
              <a:rPr lang="en-GB" dirty="0"/>
              <a:t>Criteria for Accrediting Education and Training Service Providers</a:t>
            </a:r>
            <a:endParaRPr lang="en-ZA" dirty="0"/>
          </a:p>
        </p:txBody>
      </p:sp>
      <p:sp>
        <p:nvSpPr>
          <p:cNvPr id="3" name="Slide Number Placeholder 2">
            <a:extLst>
              <a:ext uri="{FF2B5EF4-FFF2-40B4-BE49-F238E27FC236}">
                <a16:creationId xmlns:a16="http://schemas.microsoft.com/office/drawing/2014/main" id="{B4F901A2-DEFC-4F01-90C5-A9D3BE736E22}"/>
              </a:ext>
            </a:extLst>
          </p:cNvPr>
          <p:cNvSpPr>
            <a:spLocks noGrp="1"/>
          </p:cNvSpPr>
          <p:nvPr>
            <p:ph type="sldNum" sz="quarter" idx="12"/>
          </p:nvPr>
        </p:nvSpPr>
        <p:spPr/>
        <p:txBody>
          <a:bodyPr/>
          <a:lstStyle/>
          <a:p>
            <a:fld id="{32F83655-DC73-417F-8B26-EB7A1DBB5382}" type="slidenum">
              <a:rPr lang="en-ZA" smtClean="0"/>
              <a:pPr/>
              <a:t>126</a:t>
            </a:fld>
            <a:endParaRPr lang="en-ZA" dirty="0"/>
          </a:p>
        </p:txBody>
      </p:sp>
      <p:pic>
        <p:nvPicPr>
          <p:cNvPr id="5" name="Content Placeholder 4">
            <a:extLst>
              <a:ext uri="{FF2B5EF4-FFF2-40B4-BE49-F238E27FC236}">
                <a16:creationId xmlns:a16="http://schemas.microsoft.com/office/drawing/2014/main" id="{27F825D7-C99F-459B-9982-1D07250DACE5}"/>
              </a:ext>
            </a:extLst>
          </p:cNvPr>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304" y="2919620"/>
            <a:ext cx="2954704" cy="3034748"/>
          </a:xfrm>
          <a:prstGeom prst="rect">
            <a:avLst/>
          </a:prstGeom>
          <a:noFill/>
          <a:ln>
            <a:noFill/>
          </a:ln>
        </p:spPr>
      </p:pic>
      <p:sp>
        <p:nvSpPr>
          <p:cNvPr id="4" name="Content Placeholder 3">
            <a:extLst>
              <a:ext uri="{FF2B5EF4-FFF2-40B4-BE49-F238E27FC236}">
                <a16:creationId xmlns:a16="http://schemas.microsoft.com/office/drawing/2014/main" id="{4CBCBF7E-EE4B-42D4-AF8B-31520019A8F6}"/>
              </a:ext>
            </a:extLst>
          </p:cNvPr>
          <p:cNvSpPr>
            <a:spLocks noGrp="1"/>
          </p:cNvSpPr>
          <p:nvPr>
            <p:ph sz="quarter" idx="1"/>
          </p:nvPr>
        </p:nvSpPr>
        <p:spPr>
          <a:xfrm>
            <a:off x="2849217" y="2453960"/>
            <a:ext cx="5837583" cy="4674569"/>
          </a:xfrm>
        </p:spPr>
        <p:txBody>
          <a:bodyPr>
            <a:normAutofit/>
          </a:bodyPr>
          <a:lstStyle/>
          <a:p>
            <a:pPr lvl="0" fontAlgn="base"/>
            <a:r>
              <a:rPr lang="en-GB" dirty="0">
                <a:effectLst>
                  <a:outerShdw sx="0" sy="0">
                    <a:srgbClr val="000000"/>
                  </a:outerShdw>
                </a:effectLst>
              </a:rPr>
              <a:t>Necessary financial, administrative and physical resources;</a:t>
            </a:r>
            <a:endParaRPr lang="en-ZA" dirty="0">
              <a:effectLst>
                <a:outerShdw sx="0" sy="0">
                  <a:srgbClr val="000000"/>
                </a:outerShdw>
              </a:effectLst>
            </a:endParaRPr>
          </a:p>
          <a:p>
            <a:pPr lvl="0" fontAlgn="base"/>
            <a:r>
              <a:rPr lang="en-GB" dirty="0">
                <a:effectLst>
                  <a:outerShdw sx="0" sy="0">
                    <a:srgbClr val="000000"/>
                  </a:outerShdw>
                </a:effectLst>
              </a:rPr>
              <a:t>Policies and practices for staff selection, appraisal and development;</a:t>
            </a:r>
            <a:endParaRPr lang="en-ZA" dirty="0">
              <a:effectLst>
                <a:outerShdw sx="0" sy="0">
                  <a:srgbClr val="000000"/>
                </a:outerShdw>
              </a:effectLst>
            </a:endParaRPr>
          </a:p>
          <a:p>
            <a:pPr lvl="0" fontAlgn="base"/>
            <a:r>
              <a:rPr lang="en-GB" dirty="0">
                <a:effectLst>
                  <a:outerShdw sx="0" sy="0">
                    <a:srgbClr val="000000"/>
                  </a:outerShdw>
                </a:effectLst>
              </a:rPr>
              <a:t>Policies and practices for learner entry, guidance and support systems;</a:t>
            </a:r>
            <a:endParaRPr lang="en-ZA" dirty="0">
              <a:effectLst>
                <a:outerShdw sx="0" sy="0">
                  <a:srgbClr val="000000"/>
                </a:outerShdw>
              </a:effectLst>
            </a:endParaRPr>
          </a:p>
          <a:p>
            <a:pPr lvl="0" fontAlgn="base"/>
            <a:r>
              <a:rPr lang="en-GB" dirty="0">
                <a:effectLst>
                  <a:outerShdw sx="0" sy="0">
                    <a:srgbClr val="000000"/>
                  </a:outerShdw>
                </a:effectLst>
              </a:rPr>
              <a:t>Policies and practices for management of off-site practical or work-site components where appropriate;</a:t>
            </a:r>
            <a:endParaRPr lang="en-ZA" dirty="0">
              <a:effectLst>
                <a:outerShdw sx="0" sy="0">
                  <a:srgbClr val="000000"/>
                </a:outerShdw>
              </a:effectLst>
            </a:endParaRPr>
          </a:p>
          <a:p>
            <a:pPr lvl="1" fontAlgn="base"/>
            <a:endParaRPr lang="en-ZA" dirty="0">
              <a:effectLst>
                <a:outerShdw sx="0" sy="0">
                  <a:srgbClr val="000000"/>
                </a:outerShdw>
              </a:effectLst>
            </a:endParaRPr>
          </a:p>
          <a:p>
            <a:pPr marL="0" indent="0">
              <a:buNone/>
            </a:pPr>
            <a:endParaRPr lang="en-ZA" dirty="0"/>
          </a:p>
          <a:p>
            <a:pPr marL="0" indent="0">
              <a:buNone/>
            </a:pPr>
            <a:endParaRPr lang="en-ZA" dirty="0"/>
          </a:p>
          <a:p>
            <a:pPr marL="0" indent="0">
              <a:buNone/>
            </a:pPr>
            <a:endParaRPr lang="en-ZA" dirty="0"/>
          </a:p>
        </p:txBody>
      </p:sp>
      <p:sp>
        <p:nvSpPr>
          <p:cNvPr id="6" name="TextBox 5">
            <a:extLst>
              <a:ext uri="{FF2B5EF4-FFF2-40B4-BE49-F238E27FC236}">
                <a16:creationId xmlns:a16="http://schemas.microsoft.com/office/drawing/2014/main" id="{2C264035-8EEA-400D-A38B-0CC39385145D}"/>
              </a:ext>
            </a:extLst>
          </p:cNvPr>
          <p:cNvSpPr txBox="1"/>
          <p:nvPr/>
        </p:nvSpPr>
        <p:spPr>
          <a:xfrm>
            <a:off x="280223" y="1622963"/>
            <a:ext cx="8406577" cy="830997"/>
          </a:xfrm>
          <a:prstGeom prst="rect">
            <a:avLst/>
          </a:prstGeom>
          <a:noFill/>
        </p:spPr>
        <p:txBody>
          <a:bodyPr wrap="square" rtlCol="0">
            <a:spAutoFit/>
          </a:bodyPr>
          <a:lstStyle/>
          <a:p>
            <a:r>
              <a:rPr lang="en-GB" sz="2400" b="1" dirty="0"/>
              <a:t>A Training Provider may be accredited as a provider by an ETQA provided that the provider has:</a:t>
            </a:r>
          </a:p>
        </p:txBody>
      </p:sp>
    </p:spTree>
    <p:extLst>
      <p:ext uri="{BB962C8B-B14F-4D97-AF65-F5344CB8AC3E}">
        <p14:creationId xmlns:p14="http://schemas.microsoft.com/office/powerpoint/2010/main" val="42199425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53045-22F8-4312-AE68-AC85B8F9C665}"/>
              </a:ext>
            </a:extLst>
          </p:cNvPr>
          <p:cNvSpPr>
            <a:spLocks noGrp="1"/>
          </p:cNvSpPr>
          <p:nvPr>
            <p:ph type="title"/>
          </p:nvPr>
        </p:nvSpPr>
        <p:spPr/>
        <p:txBody>
          <a:bodyPr>
            <a:normAutofit fontScale="90000"/>
          </a:bodyPr>
          <a:lstStyle/>
          <a:p>
            <a:r>
              <a:rPr lang="en-GB" dirty="0"/>
              <a:t>Criteria for Accrediting Education and Training Service Providers</a:t>
            </a:r>
            <a:endParaRPr lang="en-ZA" dirty="0"/>
          </a:p>
        </p:txBody>
      </p:sp>
      <p:sp>
        <p:nvSpPr>
          <p:cNvPr id="3" name="Slide Number Placeholder 2">
            <a:extLst>
              <a:ext uri="{FF2B5EF4-FFF2-40B4-BE49-F238E27FC236}">
                <a16:creationId xmlns:a16="http://schemas.microsoft.com/office/drawing/2014/main" id="{B4F901A2-DEFC-4F01-90C5-A9D3BE736E22}"/>
              </a:ext>
            </a:extLst>
          </p:cNvPr>
          <p:cNvSpPr>
            <a:spLocks noGrp="1"/>
          </p:cNvSpPr>
          <p:nvPr>
            <p:ph type="sldNum" sz="quarter" idx="12"/>
          </p:nvPr>
        </p:nvSpPr>
        <p:spPr/>
        <p:txBody>
          <a:bodyPr/>
          <a:lstStyle/>
          <a:p>
            <a:fld id="{32F83655-DC73-417F-8B26-EB7A1DBB5382}" type="slidenum">
              <a:rPr lang="en-ZA" smtClean="0"/>
              <a:pPr/>
              <a:t>127</a:t>
            </a:fld>
            <a:endParaRPr lang="en-ZA" dirty="0"/>
          </a:p>
        </p:txBody>
      </p:sp>
      <p:sp>
        <p:nvSpPr>
          <p:cNvPr id="4" name="Content Placeholder 3">
            <a:extLst>
              <a:ext uri="{FF2B5EF4-FFF2-40B4-BE49-F238E27FC236}">
                <a16:creationId xmlns:a16="http://schemas.microsoft.com/office/drawing/2014/main" id="{4CBCBF7E-EE4B-42D4-AF8B-31520019A8F6}"/>
              </a:ext>
            </a:extLst>
          </p:cNvPr>
          <p:cNvSpPr>
            <a:spLocks noGrp="1"/>
          </p:cNvSpPr>
          <p:nvPr>
            <p:ph sz="quarter" idx="1"/>
          </p:nvPr>
        </p:nvSpPr>
        <p:spPr>
          <a:xfrm>
            <a:off x="3501762" y="2363437"/>
            <a:ext cx="5495934" cy="3846863"/>
          </a:xfrm>
        </p:spPr>
        <p:txBody>
          <a:bodyPr>
            <a:normAutofit/>
          </a:bodyPr>
          <a:lstStyle/>
          <a:p>
            <a:pPr lvl="0" fontAlgn="base"/>
            <a:r>
              <a:rPr lang="en-GB" dirty="0">
                <a:effectLst>
                  <a:outerShdw sx="0" sy="0">
                    <a:srgbClr val="000000"/>
                  </a:outerShdw>
                </a:effectLst>
              </a:rPr>
              <a:t>Policies and practices for management of assessment which include appeals systems;</a:t>
            </a:r>
            <a:endParaRPr lang="en-ZA" dirty="0">
              <a:effectLst>
                <a:outerShdw sx="0" sy="0">
                  <a:srgbClr val="000000"/>
                </a:outerShdw>
              </a:effectLst>
            </a:endParaRPr>
          </a:p>
          <a:p>
            <a:pPr lvl="0" fontAlgn="base"/>
            <a:r>
              <a:rPr lang="en-GB" dirty="0">
                <a:effectLst>
                  <a:outerShdw sx="0" sy="0">
                    <a:srgbClr val="000000"/>
                  </a:outerShdw>
                </a:effectLst>
              </a:rPr>
              <a:t>Necessary reporting procedures; and ability to achieve desired outcomes, using available resources and procedures needed to develop, deliver and evaluate learning programmes which culminate in specified registered standards or qualifications </a:t>
            </a:r>
            <a:endParaRPr lang="en-ZA" dirty="0">
              <a:effectLst>
                <a:outerShdw sx="0" sy="0">
                  <a:srgbClr val="000000"/>
                </a:outerShdw>
              </a:effectLst>
            </a:endParaRPr>
          </a:p>
          <a:p>
            <a:pPr lvl="1" fontAlgn="base"/>
            <a:endParaRPr lang="en-ZA" dirty="0">
              <a:effectLst>
                <a:outerShdw sx="0" sy="0">
                  <a:srgbClr val="000000"/>
                </a:outerShdw>
              </a:effectLst>
            </a:endParaRPr>
          </a:p>
          <a:p>
            <a:pPr marL="0" indent="0">
              <a:buNone/>
            </a:pPr>
            <a:endParaRPr lang="en-ZA" dirty="0"/>
          </a:p>
          <a:p>
            <a:pPr marL="0" indent="0">
              <a:buNone/>
            </a:pPr>
            <a:endParaRPr lang="en-ZA" dirty="0"/>
          </a:p>
          <a:p>
            <a:pPr marL="0" indent="0">
              <a:buNone/>
            </a:pPr>
            <a:endParaRPr lang="en-ZA" dirty="0"/>
          </a:p>
        </p:txBody>
      </p:sp>
      <p:pic>
        <p:nvPicPr>
          <p:cNvPr id="5" name="Content Placeholder 4">
            <a:extLst>
              <a:ext uri="{FF2B5EF4-FFF2-40B4-BE49-F238E27FC236}">
                <a16:creationId xmlns:a16="http://schemas.microsoft.com/office/drawing/2014/main" id="{72CFF5FF-1636-456D-9A44-D58C46D33E92}"/>
              </a:ext>
            </a:extLst>
          </p:cNvPr>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904" y="2515883"/>
            <a:ext cx="3196962" cy="3154017"/>
          </a:xfrm>
          <a:prstGeom prst="rect">
            <a:avLst/>
          </a:prstGeom>
          <a:noFill/>
          <a:ln>
            <a:noFill/>
          </a:ln>
        </p:spPr>
      </p:pic>
      <p:sp>
        <p:nvSpPr>
          <p:cNvPr id="6" name="Rectangle 5">
            <a:extLst>
              <a:ext uri="{FF2B5EF4-FFF2-40B4-BE49-F238E27FC236}">
                <a16:creationId xmlns:a16="http://schemas.microsoft.com/office/drawing/2014/main" id="{08EEE32D-2768-43CB-9FF4-608E6C51B100}"/>
              </a:ext>
            </a:extLst>
          </p:cNvPr>
          <p:cNvSpPr/>
          <p:nvPr/>
        </p:nvSpPr>
        <p:spPr>
          <a:xfrm>
            <a:off x="467544" y="1483762"/>
            <a:ext cx="8013847" cy="830997"/>
          </a:xfrm>
          <a:prstGeom prst="rect">
            <a:avLst/>
          </a:prstGeom>
        </p:spPr>
        <p:txBody>
          <a:bodyPr wrap="square">
            <a:spAutoFit/>
          </a:bodyPr>
          <a:lstStyle/>
          <a:p>
            <a:r>
              <a:rPr lang="en-GB" sz="2400" b="1" dirty="0"/>
              <a:t>A Training Provider may be accredited as a provider by an ETQA provided that the provider has:</a:t>
            </a:r>
          </a:p>
        </p:txBody>
      </p:sp>
    </p:spTree>
    <p:extLst>
      <p:ext uri="{BB962C8B-B14F-4D97-AF65-F5344CB8AC3E}">
        <p14:creationId xmlns:p14="http://schemas.microsoft.com/office/powerpoint/2010/main" val="67432404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53045-22F8-4312-AE68-AC85B8F9C665}"/>
              </a:ext>
            </a:extLst>
          </p:cNvPr>
          <p:cNvSpPr>
            <a:spLocks noGrp="1"/>
          </p:cNvSpPr>
          <p:nvPr>
            <p:ph type="title"/>
          </p:nvPr>
        </p:nvSpPr>
        <p:spPr/>
        <p:txBody>
          <a:bodyPr>
            <a:normAutofit fontScale="90000"/>
          </a:bodyPr>
          <a:lstStyle/>
          <a:p>
            <a:r>
              <a:rPr lang="en-GB" dirty="0"/>
              <a:t>Criteria for Accrediting Education and Training Service Providers</a:t>
            </a:r>
            <a:endParaRPr lang="en-ZA" dirty="0"/>
          </a:p>
        </p:txBody>
      </p:sp>
      <p:sp>
        <p:nvSpPr>
          <p:cNvPr id="3" name="Slide Number Placeholder 2">
            <a:extLst>
              <a:ext uri="{FF2B5EF4-FFF2-40B4-BE49-F238E27FC236}">
                <a16:creationId xmlns:a16="http://schemas.microsoft.com/office/drawing/2014/main" id="{B4F901A2-DEFC-4F01-90C5-A9D3BE736E22}"/>
              </a:ext>
            </a:extLst>
          </p:cNvPr>
          <p:cNvSpPr>
            <a:spLocks noGrp="1"/>
          </p:cNvSpPr>
          <p:nvPr>
            <p:ph type="sldNum" sz="quarter" idx="12"/>
          </p:nvPr>
        </p:nvSpPr>
        <p:spPr/>
        <p:txBody>
          <a:bodyPr/>
          <a:lstStyle/>
          <a:p>
            <a:fld id="{32F83655-DC73-417F-8B26-EB7A1DBB5382}" type="slidenum">
              <a:rPr lang="en-ZA" smtClean="0"/>
              <a:pPr/>
              <a:t>128</a:t>
            </a:fld>
            <a:endParaRPr lang="en-ZA" dirty="0"/>
          </a:p>
        </p:txBody>
      </p:sp>
      <p:sp>
        <p:nvSpPr>
          <p:cNvPr id="4" name="Content Placeholder 3">
            <a:extLst>
              <a:ext uri="{FF2B5EF4-FFF2-40B4-BE49-F238E27FC236}">
                <a16:creationId xmlns:a16="http://schemas.microsoft.com/office/drawing/2014/main" id="{4CBCBF7E-EE4B-42D4-AF8B-31520019A8F6}"/>
              </a:ext>
            </a:extLst>
          </p:cNvPr>
          <p:cNvSpPr>
            <a:spLocks noGrp="1"/>
          </p:cNvSpPr>
          <p:nvPr>
            <p:ph sz="quarter" idx="1"/>
          </p:nvPr>
        </p:nvSpPr>
        <p:spPr>
          <a:xfrm>
            <a:off x="3501762" y="2435289"/>
            <a:ext cx="5495934" cy="3846863"/>
          </a:xfrm>
        </p:spPr>
        <p:txBody>
          <a:bodyPr>
            <a:normAutofit/>
          </a:bodyPr>
          <a:lstStyle/>
          <a:p>
            <a:pPr lvl="1" fontAlgn="base"/>
            <a:r>
              <a:rPr lang="en-GB" dirty="0">
                <a:effectLst>
                  <a:outerShdw sx="0" sy="0">
                    <a:srgbClr val="000000"/>
                  </a:outerShdw>
                </a:effectLst>
              </a:rPr>
              <a:t>Not already been granted accreditation by or applied for accreditation to another ETQA contemplated in Regulation 2 of the ETQA Regulations.</a:t>
            </a:r>
            <a:endParaRPr lang="en-ZA" dirty="0">
              <a:effectLst>
                <a:outerShdw sx="0" sy="0">
                  <a:srgbClr val="000000"/>
                </a:outerShdw>
              </a:effectLst>
            </a:endParaRPr>
          </a:p>
          <a:p>
            <a:pPr lvl="1" fontAlgn="base"/>
            <a:endParaRPr lang="en-ZA" dirty="0">
              <a:effectLst>
                <a:outerShdw sx="0" sy="0">
                  <a:srgbClr val="000000"/>
                </a:outerShdw>
              </a:effectLst>
            </a:endParaRPr>
          </a:p>
          <a:p>
            <a:pPr marL="0" indent="0">
              <a:buNone/>
            </a:pPr>
            <a:endParaRPr lang="en-ZA" dirty="0"/>
          </a:p>
          <a:p>
            <a:pPr marL="0" indent="0">
              <a:buNone/>
            </a:pPr>
            <a:endParaRPr lang="en-ZA" dirty="0"/>
          </a:p>
          <a:p>
            <a:pPr marL="0" indent="0">
              <a:buNone/>
            </a:pPr>
            <a:endParaRPr lang="en-ZA" dirty="0"/>
          </a:p>
        </p:txBody>
      </p:sp>
      <p:pic>
        <p:nvPicPr>
          <p:cNvPr id="5" name="Content Placeholder 4">
            <a:extLst>
              <a:ext uri="{FF2B5EF4-FFF2-40B4-BE49-F238E27FC236}">
                <a16:creationId xmlns:a16="http://schemas.microsoft.com/office/drawing/2014/main" id="{72CFF5FF-1636-456D-9A44-D58C46D33E92}"/>
              </a:ext>
            </a:extLst>
          </p:cNvPr>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904" y="2515883"/>
            <a:ext cx="3196962" cy="3154017"/>
          </a:xfrm>
          <a:prstGeom prst="rect">
            <a:avLst/>
          </a:prstGeom>
          <a:noFill/>
          <a:ln>
            <a:noFill/>
          </a:ln>
        </p:spPr>
      </p:pic>
      <p:sp>
        <p:nvSpPr>
          <p:cNvPr id="6" name="Rectangle 5">
            <a:extLst>
              <a:ext uri="{FF2B5EF4-FFF2-40B4-BE49-F238E27FC236}">
                <a16:creationId xmlns:a16="http://schemas.microsoft.com/office/drawing/2014/main" id="{08EEE32D-2768-43CB-9FF4-608E6C51B100}"/>
              </a:ext>
            </a:extLst>
          </p:cNvPr>
          <p:cNvSpPr/>
          <p:nvPr/>
        </p:nvSpPr>
        <p:spPr>
          <a:xfrm>
            <a:off x="467544" y="1559984"/>
            <a:ext cx="8013847" cy="830997"/>
          </a:xfrm>
          <a:prstGeom prst="rect">
            <a:avLst/>
          </a:prstGeom>
        </p:spPr>
        <p:txBody>
          <a:bodyPr wrap="square">
            <a:spAutoFit/>
          </a:bodyPr>
          <a:lstStyle/>
          <a:p>
            <a:r>
              <a:rPr lang="en-GB" sz="2400" b="1" dirty="0"/>
              <a:t>A Training Provider may be accredited as a provider by an ETQA provided that the provider has:</a:t>
            </a:r>
          </a:p>
        </p:txBody>
      </p:sp>
    </p:spTree>
    <p:extLst>
      <p:ext uri="{BB962C8B-B14F-4D97-AF65-F5344CB8AC3E}">
        <p14:creationId xmlns:p14="http://schemas.microsoft.com/office/powerpoint/2010/main" val="106955905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53045-22F8-4312-AE68-AC85B8F9C665}"/>
              </a:ext>
            </a:extLst>
          </p:cNvPr>
          <p:cNvSpPr>
            <a:spLocks noGrp="1"/>
          </p:cNvSpPr>
          <p:nvPr>
            <p:ph type="title"/>
          </p:nvPr>
        </p:nvSpPr>
        <p:spPr/>
        <p:txBody>
          <a:bodyPr>
            <a:normAutofit fontScale="90000"/>
          </a:bodyPr>
          <a:lstStyle/>
          <a:p>
            <a:r>
              <a:rPr lang="en-GB" dirty="0"/>
              <a:t>Criteria for Accrediting Education and Training Service Providers</a:t>
            </a:r>
            <a:endParaRPr lang="en-ZA" dirty="0"/>
          </a:p>
        </p:txBody>
      </p:sp>
      <p:sp>
        <p:nvSpPr>
          <p:cNvPr id="3" name="Slide Number Placeholder 2">
            <a:extLst>
              <a:ext uri="{FF2B5EF4-FFF2-40B4-BE49-F238E27FC236}">
                <a16:creationId xmlns:a16="http://schemas.microsoft.com/office/drawing/2014/main" id="{B4F901A2-DEFC-4F01-90C5-A9D3BE736E22}"/>
              </a:ext>
            </a:extLst>
          </p:cNvPr>
          <p:cNvSpPr>
            <a:spLocks noGrp="1"/>
          </p:cNvSpPr>
          <p:nvPr>
            <p:ph type="sldNum" sz="quarter" idx="12"/>
          </p:nvPr>
        </p:nvSpPr>
        <p:spPr/>
        <p:txBody>
          <a:bodyPr/>
          <a:lstStyle/>
          <a:p>
            <a:fld id="{32F83655-DC73-417F-8B26-EB7A1DBB5382}" type="slidenum">
              <a:rPr lang="en-ZA" smtClean="0"/>
              <a:pPr/>
              <a:t>129</a:t>
            </a:fld>
            <a:endParaRPr lang="en-ZA" dirty="0"/>
          </a:p>
        </p:txBody>
      </p:sp>
      <p:sp>
        <p:nvSpPr>
          <p:cNvPr id="4" name="Content Placeholder 3">
            <a:extLst>
              <a:ext uri="{FF2B5EF4-FFF2-40B4-BE49-F238E27FC236}">
                <a16:creationId xmlns:a16="http://schemas.microsoft.com/office/drawing/2014/main" id="{4CBCBF7E-EE4B-42D4-AF8B-31520019A8F6}"/>
              </a:ext>
            </a:extLst>
          </p:cNvPr>
          <p:cNvSpPr>
            <a:spLocks noGrp="1"/>
          </p:cNvSpPr>
          <p:nvPr>
            <p:ph sz="quarter" idx="1"/>
          </p:nvPr>
        </p:nvSpPr>
        <p:spPr>
          <a:xfrm>
            <a:off x="3435501" y="2021649"/>
            <a:ext cx="5495934" cy="4188651"/>
          </a:xfrm>
        </p:spPr>
        <p:txBody>
          <a:bodyPr>
            <a:normAutofit lnSpcReduction="10000"/>
          </a:bodyPr>
          <a:lstStyle/>
          <a:p>
            <a:pPr marL="354012" lvl="1" indent="0" fontAlgn="base">
              <a:buNone/>
            </a:pPr>
            <a:r>
              <a:rPr lang="en-GB" dirty="0"/>
              <a:t>Correct physical resources such as:</a:t>
            </a:r>
          </a:p>
          <a:p>
            <a:pPr lvl="1" fontAlgn="base"/>
            <a:r>
              <a:rPr lang="en-GB" dirty="0"/>
              <a:t>Accredited learning materials, </a:t>
            </a:r>
          </a:p>
          <a:p>
            <a:pPr lvl="1" fontAlgn="base"/>
            <a:r>
              <a:rPr lang="en-GB" dirty="0"/>
              <a:t>Facilities which meet with type of training which will be offered, </a:t>
            </a:r>
          </a:p>
          <a:p>
            <a:pPr lvl="1" fontAlgn="base"/>
            <a:r>
              <a:rPr lang="en-GB" dirty="0"/>
              <a:t>Systems in place which allow for efficient administration of training intervention. </a:t>
            </a:r>
            <a:endParaRPr lang="en-ZA" dirty="0">
              <a:effectLst>
                <a:outerShdw sx="0" sy="0">
                  <a:srgbClr val="000000"/>
                </a:outerShdw>
              </a:effectLst>
            </a:endParaRPr>
          </a:p>
          <a:p>
            <a:r>
              <a:rPr lang="en-GB" dirty="0"/>
              <a:t>Other sources: </a:t>
            </a:r>
          </a:p>
          <a:p>
            <a:pPr lvl="1"/>
            <a:r>
              <a:rPr lang="en-GB" dirty="0"/>
              <a:t>facilitators, assessors, moderators, learning material designers and developers, administrative staff</a:t>
            </a:r>
            <a:endParaRPr lang="en-ZA" dirty="0"/>
          </a:p>
          <a:p>
            <a:pPr marL="0" indent="0">
              <a:buNone/>
            </a:pPr>
            <a:endParaRPr lang="en-ZA" dirty="0"/>
          </a:p>
          <a:p>
            <a:pPr marL="0" indent="0">
              <a:buNone/>
            </a:pPr>
            <a:endParaRPr lang="en-ZA" dirty="0"/>
          </a:p>
        </p:txBody>
      </p:sp>
      <p:pic>
        <p:nvPicPr>
          <p:cNvPr id="5" name="Content Placeholder 4">
            <a:extLst>
              <a:ext uri="{FF2B5EF4-FFF2-40B4-BE49-F238E27FC236}">
                <a16:creationId xmlns:a16="http://schemas.microsoft.com/office/drawing/2014/main" id="{72CFF5FF-1636-456D-9A44-D58C46D33E92}"/>
              </a:ext>
            </a:extLst>
          </p:cNvPr>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904" y="2515883"/>
            <a:ext cx="3196962" cy="3154017"/>
          </a:xfrm>
          <a:prstGeom prst="rect">
            <a:avLst/>
          </a:prstGeom>
          <a:noFill/>
          <a:ln>
            <a:noFill/>
          </a:ln>
        </p:spPr>
      </p:pic>
      <p:sp>
        <p:nvSpPr>
          <p:cNvPr id="6" name="Rectangle 5">
            <a:extLst>
              <a:ext uri="{FF2B5EF4-FFF2-40B4-BE49-F238E27FC236}">
                <a16:creationId xmlns:a16="http://schemas.microsoft.com/office/drawing/2014/main" id="{08EEE32D-2768-43CB-9FF4-608E6C51B100}"/>
              </a:ext>
            </a:extLst>
          </p:cNvPr>
          <p:cNvSpPr/>
          <p:nvPr/>
        </p:nvSpPr>
        <p:spPr>
          <a:xfrm>
            <a:off x="467544" y="1559984"/>
            <a:ext cx="8013847" cy="461665"/>
          </a:xfrm>
          <a:prstGeom prst="rect">
            <a:avLst/>
          </a:prstGeom>
        </p:spPr>
        <p:txBody>
          <a:bodyPr wrap="square">
            <a:spAutoFit/>
          </a:bodyPr>
          <a:lstStyle/>
          <a:p>
            <a:r>
              <a:rPr lang="en-GB" sz="2400" dirty="0"/>
              <a:t>Training providers must have </a:t>
            </a:r>
            <a:r>
              <a:rPr lang="en-GB" sz="2400" b="1" dirty="0"/>
              <a:t>:</a:t>
            </a:r>
          </a:p>
        </p:txBody>
      </p:sp>
    </p:spTree>
    <p:extLst>
      <p:ext uri="{BB962C8B-B14F-4D97-AF65-F5344CB8AC3E}">
        <p14:creationId xmlns:p14="http://schemas.microsoft.com/office/powerpoint/2010/main" val="776826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13</a:t>
            </a:fld>
            <a:endParaRPr lang="en-ZA" dirty="0"/>
          </a:p>
        </p:txBody>
      </p:sp>
      <p:sp>
        <p:nvSpPr>
          <p:cNvPr id="5" name="Content Placeholder 4"/>
          <p:cNvSpPr>
            <a:spLocks noGrp="1"/>
          </p:cNvSpPr>
          <p:nvPr>
            <p:ph sz="quarter" idx="1"/>
          </p:nvPr>
        </p:nvSpPr>
        <p:spPr/>
        <p:txBody>
          <a:bodyPr/>
          <a:lstStyle/>
          <a:p>
            <a:r>
              <a:rPr lang="en-ZA" b="1" dirty="0"/>
              <a:t>Additional Notes:</a:t>
            </a:r>
          </a:p>
          <a:p>
            <a:endParaRPr lang="en-ZA" b="1" dirty="0"/>
          </a:p>
          <a:p>
            <a:pPr marL="800100" lvl="1" indent="-342900" algn="just">
              <a:buClr>
                <a:schemeClr val="accent4">
                  <a:lumMod val="75000"/>
                </a:schemeClr>
              </a:buClr>
            </a:pPr>
            <a:r>
              <a:rPr lang="en-ZA" dirty="0"/>
              <a:t>Assessor will maintain telephonic and electronic contact until sufficient evidence has been submitted.  </a:t>
            </a:r>
            <a:endParaRPr lang="en-US" dirty="0"/>
          </a:p>
          <a:p>
            <a:pPr marL="800100" lvl="1" indent="-342900" algn="just">
              <a:buClr>
                <a:schemeClr val="accent4">
                  <a:lumMod val="75000"/>
                </a:schemeClr>
              </a:buClr>
            </a:pPr>
            <a:r>
              <a:rPr lang="en-ZA" dirty="0"/>
              <a:t>Additional evidence may be submitted after  initial submission.</a:t>
            </a:r>
            <a:endParaRPr lang="en-US" dirty="0"/>
          </a:p>
          <a:p>
            <a:pPr marL="800100" lvl="1" indent="-342900" algn="just">
              <a:buClr>
                <a:schemeClr val="accent4">
                  <a:lumMod val="75000"/>
                </a:schemeClr>
              </a:buClr>
            </a:pPr>
            <a:r>
              <a:rPr lang="en-ZA" dirty="0"/>
              <a:t>If you have a problem which might affect the outcome of assessment(s) you should notify the assessor.  Where practicable such needs will be accommodated. (special needs)</a:t>
            </a:r>
            <a:endParaRPr lang="en-US" dirty="0"/>
          </a:p>
          <a:p>
            <a:endParaRPr lang="en-ZA" dirty="0"/>
          </a:p>
        </p:txBody>
      </p:sp>
    </p:spTree>
    <p:extLst>
      <p:ext uri="{BB962C8B-B14F-4D97-AF65-F5344CB8AC3E}">
        <p14:creationId xmlns:p14="http://schemas.microsoft.com/office/powerpoint/2010/main" val="378063856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D3D52E-8F94-4114-B00E-F03AEA36E5DA}"/>
              </a:ext>
            </a:extLst>
          </p:cNvPr>
          <p:cNvSpPr>
            <a:spLocks noGrp="1"/>
          </p:cNvSpPr>
          <p:nvPr>
            <p:ph type="title"/>
          </p:nvPr>
        </p:nvSpPr>
        <p:spPr/>
        <p:txBody>
          <a:bodyPr>
            <a:normAutofit fontScale="90000"/>
          </a:bodyPr>
          <a:lstStyle/>
          <a:p>
            <a:r>
              <a:rPr lang="en-GB" dirty="0"/>
              <a:t>Organisational vision, mission and goals </a:t>
            </a:r>
            <a:endParaRPr lang="en-ZA" dirty="0"/>
          </a:p>
        </p:txBody>
      </p:sp>
      <p:sp>
        <p:nvSpPr>
          <p:cNvPr id="3" name="Slide Number Placeholder 2">
            <a:extLst>
              <a:ext uri="{FF2B5EF4-FFF2-40B4-BE49-F238E27FC236}">
                <a16:creationId xmlns:a16="http://schemas.microsoft.com/office/drawing/2014/main" id="{202BE1ED-86FF-401D-A444-720D6E0727C9}"/>
              </a:ext>
            </a:extLst>
          </p:cNvPr>
          <p:cNvSpPr>
            <a:spLocks noGrp="1"/>
          </p:cNvSpPr>
          <p:nvPr>
            <p:ph type="sldNum" sz="quarter" idx="12"/>
          </p:nvPr>
        </p:nvSpPr>
        <p:spPr/>
        <p:txBody>
          <a:bodyPr/>
          <a:lstStyle/>
          <a:p>
            <a:fld id="{32F83655-DC73-417F-8B26-EB7A1DBB5382}" type="slidenum">
              <a:rPr lang="en-ZA" smtClean="0"/>
              <a:pPr/>
              <a:t>130</a:t>
            </a:fld>
            <a:endParaRPr lang="en-ZA" dirty="0"/>
          </a:p>
        </p:txBody>
      </p:sp>
      <p:sp>
        <p:nvSpPr>
          <p:cNvPr id="6" name="Content Placeholder 5">
            <a:extLst>
              <a:ext uri="{FF2B5EF4-FFF2-40B4-BE49-F238E27FC236}">
                <a16:creationId xmlns:a16="http://schemas.microsoft.com/office/drawing/2014/main" id="{D8431B8C-F920-4B6C-B164-F06CBA04DE5F}"/>
              </a:ext>
            </a:extLst>
          </p:cNvPr>
          <p:cNvSpPr>
            <a:spLocks noGrp="1"/>
          </p:cNvSpPr>
          <p:nvPr>
            <p:ph sz="quarter" idx="1"/>
          </p:nvPr>
        </p:nvSpPr>
        <p:spPr/>
        <p:txBody>
          <a:bodyPr anchor="ctr"/>
          <a:lstStyle/>
          <a:p>
            <a:pPr marL="0" indent="0">
              <a:buNone/>
            </a:pPr>
            <a:r>
              <a:rPr lang="en-GB" dirty="0"/>
              <a:t>It is important that your ETD policies must align with  your vision, mission statement and goals . Your policies and procedures must ensure that these values are maintained at all times.</a:t>
            </a:r>
            <a:endParaRPr lang="en-ZA" dirty="0"/>
          </a:p>
        </p:txBody>
      </p:sp>
    </p:spTree>
    <p:extLst>
      <p:ext uri="{BB962C8B-B14F-4D97-AF65-F5344CB8AC3E}">
        <p14:creationId xmlns:p14="http://schemas.microsoft.com/office/powerpoint/2010/main" val="308801638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6C4F3D-73AA-408A-8444-188E34F6F8C2}"/>
              </a:ext>
            </a:extLst>
          </p:cNvPr>
          <p:cNvSpPr>
            <a:spLocks noGrp="1"/>
          </p:cNvSpPr>
          <p:nvPr>
            <p:ph type="title"/>
          </p:nvPr>
        </p:nvSpPr>
        <p:spPr/>
        <p:txBody>
          <a:bodyPr/>
          <a:lstStyle/>
          <a:p>
            <a:r>
              <a:rPr lang="en-GB" dirty="0"/>
              <a:t>Benchmarking</a:t>
            </a:r>
            <a:endParaRPr lang="en-ZA" dirty="0"/>
          </a:p>
        </p:txBody>
      </p:sp>
      <p:sp>
        <p:nvSpPr>
          <p:cNvPr id="3" name="Slide Number Placeholder 2">
            <a:extLst>
              <a:ext uri="{FF2B5EF4-FFF2-40B4-BE49-F238E27FC236}">
                <a16:creationId xmlns:a16="http://schemas.microsoft.com/office/drawing/2014/main" id="{D230E8EE-35E4-4108-9490-8A104E8AA6B7}"/>
              </a:ext>
            </a:extLst>
          </p:cNvPr>
          <p:cNvSpPr>
            <a:spLocks noGrp="1"/>
          </p:cNvSpPr>
          <p:nvPr>
            <p:ph type="sldNum" sz="quarter" idx="12"/>
          </p:nvPr>
        </p:nvSpPr>
        <p:spPr/>
        <p:txBody>
          <a:bodyPr/>
          <a:lstStyle/>
          <a:p>
            <a:fld id="{042AED99-7FB4-404E-8A97-64753DCE42EC}" type="slidenum">
              <a:rPr lang="en-US" smtClean="0"/>
              <a:pPr/>
              <a:t>131</a:t>
            </a:fld>
            <a:endParaRPr lang="en-US" dirty="0"/>
          </a:p>
        </p:txBody>
      </p:sp>
      <p:sp>
        <p:nvSpPr>
          <p:cNvPr id="6" name="Content Placeholder 5">
            <a:extLst>
              <a:ext uri="{FF2B5EF4-FFF2-40B4-BE49-F238E27FC236}">
                <a16:creationId xmlns:a16="http://schemas.microsoft.com/office/drawing/2014/main" id="{FDFF4FFE-5B87-4DF0-957C-0895ABFA737B}"/>
              </a:ext>
            </a:extLst>
          </p:cNvPr>
          <p:cNvSpPr>
            <a:spLocks noGrp="1"/>
          </p:cNvSpPr>
          <p:nvPr>
            <p:ph sz="quarter" idx="1"/>
          </p:nvPr>
        </p:nvSpPr>
        <p:spPr/>
        <p:txBody>
          <a:bodyPr/>
          <a:lstStyle/>
          <a:p>
            <a:pPr marL="0" indent="0">
              <a:buNone/>
            </a:pPr>
            <a:r>
              <a:rPr lang="en-GB" b="1" dirty="0"/>
              <a:t>Benchmarking</a:t>
            </a:r>
          </a:p>
          <a:p>
            <a:pPr marL="0" indent="0">
              <a:buNone/>
            </a:pPr>
            <a:endParaRPr lang="en-GB" b="1" dirty="0"/>
          </a:p>
          <a:p>
            <a:r>
              <a:rPr lang="en-GB" dirty="0"/>
              <a:t>Is process of continually comparing your organisation to other similar organisations which are leaders in the field or have quality values and principles to which your organisation aspires.</a:t>
            </a:r>
          </a:p>
          <a:p>
            <a:endParaRPr lang="en-ZA" dirty="0"/>
          </a:p>
        </p:txBody>
      </p:sp>
    </p:spTree>
    <p:extLst>
      <p:ext uri="{BB962C8B-B14F-4D97-AF65-F5344CB8AC3E}">
        <p14:creationId xmlns:p14="http://schemas.microsoft.com/office/powerpoint/2010/main" val="139053639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6C4F3D-73AA-408A-8444-188E34F6F8C2}"/>
              </a:ext>
            </a:extLst>
          </p:cNvPr>
          <p:cNvSpPr>
            <a:spLocks noGrp="1"/>
          </p:cNvSpPr>
          <p:nvPr>
            <p:ph type="title"/>
          </p:nvPr>
        </p:nvSpPr>
        <p:spPr/>
        <p:txBody>
          <a:bodyPr/>
          <a:lstStyle/>
          <a:p>
            <a:r>
              <a:rPr lang="en-GB" dirty="0"/>
              <a:t>Benchmarking</a:t>
            </a:r>
            <a:endParaRPr lang="en-ZA" dirty="0"/>
          </a:p>
        </p:txBody>
      </p:sp>
      <p:sp>
        <p:nvSpPr>
          <p:cNvPr id="3" name="Slide Number Placeholder 2">
            <a:extLst>
              <a:ext uri="{FF2B5EF4-FFF2-40B4-BE49-F238E27FC236}">
                <a16:creationId xmlns:a16="http://schemas.microsoft.com/office/drawing/2014/main" id="{D230E8EE-35E4-4108-9490-8A104E8AA6B7}"/>
              </a:ext>
            </a:extLst>
          </p:cNvPr>
          <p:cNvSpPr>
            <a:spLocks noGrp="1"/>
          </p:cNvSpPr>
          <p:nvPr>
            <p:ph type="sldNum" sz="quarter" idx="12"/>
          </p:nvPr>
        </p:nvSpPr>
        <p:spPr/>
        <p:txBody>
          <a:bodyPr/>
          <a:lstStyle/>
          <a:p>
            <a:fld id="{042AED99-7FB4-404E-8A97-64753DCE42EC}" type="slidenum">
              <a:rPr lang="en-US" smtClean="0"/>
              <a:pPr/>
              <a:t>132</a:t>
            </a:fld>
            <a:endParaRPr lang="en-US" dirty="0"/>
          </a:p>
        </p:txBody>
      </p:sp>
      <p:sp>
        <p:nvSpPr>
          <p:cNvPr id="6" name="Content Placeholder 5">
            <a:extLst>
              <a:ext uri="{FF2B5EF4-FFF2-40B4-BE49-F238E27FC236}">
                <a16:creationId xmlns:a16="http://schemas.microsoft.com/office/drawing/2014/main" id="{FDFF4FFE-5B87-4DF0-957C-0895ABFA737B}"/>
              </a:ext>
            </a:extLst>
          </p:cNvPr>
          <p:cNvSpPr>
            <a:spLocks noGrp="1"/>
          </p:cNvSpPr>
          <p:nvPr>
            <p:ph sz="quarter" idx="1"/>
          </p:nvPr>
        </p:nvSpPr>
        <p:spPr/>
        <p:txBody>
          <a:bodyPr/>
          <a:lstStyle/>
          <a:p>
            <a:pPr marL="0" indent="0">
              <a:buNone/>
            </a:pPr>
            <a:r>
              <a:rPr lang="en-GB" b="1" dirty="0"/>
              <a:t>Stages of Benchmarking</a:t>
            </a:r>
          </a:p>
          <a:p>
            <a:pPr marL="0" indent="0">
              <a:buNone/>
            </a:pPr>
            <a:endParaRPr lang="en-GB" b="1" dirty="0"/>
          </a:p>
          <a:p>
            <a:pPr lvl="0" fontAlgn="base"/>
            <a:r>
              <a:rPr lang="en-GB" dirty="0">
                <a:effectLst>
                  <a:outerShdw sx="0" sy="0">
                    <a:srgbClr val="000000"/>
                  </a:outerShdw>
                </a:effectLst>
              </a:rPr>
              <a:t>Planning</a:t>
            </a:r>
            <a:endParaRPr lang="en-ZA" dirty="0">
              <a:effectLst>
                <a:outerShdw sx="0" sy="0">
                  <a:srgbClr val="000000"/>
                </a:outerShdw>
              </a:effectLst>
            </a:endParaRPr>
          </a:p>
          <a:p>
            <a:pPr lvl="0" fontAlgn="base"/>
            <a:r>
              <a:rPr lang="en-GB" dirty="0">
                <a:effectLst>
                  <a:outerShdw sx="0" sy="0">
                    <a:srgbClr val="000000"/>
                  </a:outerShdw>
                </a:effectLst>
              </a:rPr>
              <a:t>Analysing</a:t>
            </a:r>
            <a:endParaRPr lang="en-ZA" dirty="0">
              <a:effectLst>
                <a:outerShdw sx="0" sy="0">
                  <a:srgbClr val="000000"/>
                </a:outerShdw>
              </a:effectLst>
            </a:endParaRPr>
          </a:p>
          <a:p>
            <a:pPr lvl="0" fontAlgn="base"/>
            <a:r>
              <a:rPr lang="en-GB" dirty="0">
                <a:effectLst>
                  <a:outerShdw sx="0" sy="0">
                    <a:srgbClr val="000000"/>
                  </a:outerShdw>
                </a:effectLst>
              </a:rPr>
              <a:t>Developing</a:t>
            </a:r>
            <a:endParaRPr lang="en-ZA" dirty="0">
              <a:effectLst>
                <a:outerShdw sx="0" sy="0">
                  <a:srgbClr val="000000"/>
                </a:outerShdw>
              </a:effectLst>
            </a:endParaRPr>
          </a:p>
          <a:p>
            <a:pPr lvl="0" fontAlgn="base"/>
            <a:r>
              <a:rPr lang="en-GB" dirty="0">
                <a:effectLst>
                  <a:outerShdw sx="0" sy="0">
                    <a:srgbClr val="000000"/>
                  </a:outerShdw>
                </a:effectLst>
              </a:rPr>
              <a:t>Improving</a:t>
            </a:r>
            <a:endParaRPr lang="en-ZA" dirty="0">
              <a:effectLst>
                <a:outerShdw sx="0" sy="0">
                  <a:srgbClr val="000000"/>
                </a:outerShdw>
              </a:effectLst>
            </a:endParaRPr>
          </a:p>
          <a:p>
            <a:pPr lvl="0" fontAlgn="base"/>
            <a:r>
              <a:rPr lang="en-GB" dirty="0">
                <a:effectLst>
                  <a:outerShdw sx="0" sy="0">
                    <a:srgbClr val="000000"/>
                  </a:outerShdw>
                </a:effectLst>
              </a:rPr>
              <a:t>Reviewing</a:t>
            </a: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150710873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6C4F3D-73AA-408A-8444-188E34F6F8C2}"/>
              </a:ext>
            </a:extLst>
          </p:cNvPr>
          <p:cNvSpPr>
            <a:spLocks noGrp="1"/>
          </p:cNvSpPr>
          <p:nvPr>
            <p:ph type="title"/>
          </p:nvPr>
        </p:nvSpPr>
        <p:spPr/>
        <p:txBody>
          <a:bodyPr/>
          <a:lstStyle/>
          <a:p>
            <a:r>
              <a:rPr lang="en-GB" dirty="0"/>
              <a:t>Involvement of stakeholders</a:t>
            </a:r>
            <a:endParaRPr lang="en-ZA" dirty="0"/>
          </a:p>
        </p:txBody>
      </p:sp>
      <p:sp>
        <p:nvSpPr>
          <p:cNvPr id="3" name="Slide Number Placeholder 2">
            <a:extLst>
              <a:ext uri="{FF2B5EF4-FFF2-40B4-BE49-F238E27FC236}">
                <a16:creationId xmlns:a16="http://schemas.microsoft.com/office/drawing/2014/main" id="{D230E8EE-35E4-4108-9490-8A104E8AA6B7}"/>
              </a:ext>
            </a:extLst>
          </p:cNvPr>
          <p:cNvSpPr>
            <a:spLocks noGrp="1"/>
          </p:cNvSpPr>
          <p:nvPr>
            <p:ph type="sldNum" sz="quarter" idx="12"/>
          </p:nvPr>
        </p:nvSpPr>
        <p:spPr/>
        <p:txBody>
          <a:bodyPr/>
          <a:lstStyle/>
          <a:p>
            <a:fld id="{042AED99-7FB4-404E-8A97-64753DCE42EC}" type="slidenum">
              <a:rPr lang="en-US" smtClean="0"/>
              <a:pPr/>
              <a:t>133</a:t>
            </a:fld>
            <a:endParaRPr lang="en-US" dirty="0"/>
          </a:p>
        </p:txBody>
      </p:sp>
      <p:sp>
        <p:nvSpPr>
          <p:cNvPr id="6" name="Content Placeholder 5">
            <a:extLst>
              <a:ext uri="{FF2B5EF4-FFF2-40B4-BE49-F238E27FC236}">
                <a16:creationId xmlns:a16="http://schemas.microsoft.com/office/drawing/2014/main" id="{FDFF4FFE-5B87-4DF0-957C-0895ABFA737B}"/>
              </a:ext>
            </a:extLst>
          </p:cNvPr>
          <p:cNvSpPr>
            <a:spLocks noGrp="1"/>
          </p:cNvSpPr>
          <p:nvPr>
            <p:ph sz="quarter" idx="1"/>
          </p:nvPr>
        </p:nvSpPr>
        <p:spPr/>
        <p:txBody>
          <a:bodyPr/>
          <a:lstStyle/>
          <a:p>
            <a:pPr marL="0" indent="0">
              <a:buNone/>
            </a:pPr>
            <a:r>
              <a:rPr lang="en-GB" b="1" dirty="0"/>
              <a:t>Involvement of people at all levels encourages:</a:t>
            </a:r>
          </a:p>
          <a:p>
            <a:pPr marL="0" indent="0">
              <a:buNone/>
            </a:pPr>
            <a:endParaRPr lang="en-ZA" b="1" dirty="0"/>
          </a:p>
          <a:p>
            <a:pPr lvl="0" fontAlgn="base"/>
            <a:r>
              <a:rPr lang="en-GB" dirty="0">
                <a:effectLst>
                  <a:outerShdw sx="0" sy="0">
                    <a:srgbClr val="000000"/>
                  </a:outerShdw>
                </a:effectLst>
              </a:rPr>
              <a:t>Motivated, committed and involved people on all levels</a:t>
            </a:r>
            <a:endParaRPr lang="en-ZA" dirty="0">
              <a:effectLst>
                <a:outerShdw sx="0" sy="0">
                  <a:srgbClr val="000000"/>
                </a:outerShdw>
              </a:effectLst>
            </a:endParaRPr>
          </a:p>
          <a:p>
            <a:pPr lvl="0" fontAlgn="base"/>
            <a:r>
              <a:rPr lang="en-GB" dirty="0">
                <a:effectLst>
                  <a:outerShdw sx="0" sy="0">
                    <a:srgbClr val="000000"/>
                  </a:outerShdw>
                </a:effectLst>
              </a:rPr>
              <a:t>Innovative ideas and creativity in furthering organisation’s objectives</a:t>
            </a:r>
            <a:endParaRPr lang="en-ZA" dirty="0">
              <a:effectLst>
                <a:outerShdw sx="0" sy="0">
                  <a:srgbClr val="000000"/>
                </a:outerShdw>
              </a:effectLst>
            </a:endParaRPr>
          </a:p>
          <a:p>
            <a:pPr lvl="0" fontAlgn="base"/>
            <a:r>
              <a:rPr lang="en-GB" dirty="0">
                <a:effectLst>
                  <a:outerShdw sx="0" sy="0">
                    <a:srgbClr val="000000"/>
                  </a:outerShdw>
                </a:effectLst>
              </a:rPr>
              <a:t>People responsible for own performance</a:t>
            </a:r>
            <a:endParaRPr lang="en-ZA" dirty="0">
              <a:effectLst>
                <a:outerShdw sx="0" sy="0">
                  <a:srgbClr val="000000"/>
                </a:outerShdw>
              </a:effectLst>
            </a:endParaRPr>
          </a:p>
          <a:p>
            <a:pPr lvl="0" fontAlgn="base"/>
            <a:r>
              <a:rPr lang="en-GB" dirty="0">
                <a:effectLst>
                  <a:outerShdw sx="0" sy="0">
                    <a:srgbClr val="000000"/>
                  </a:outerShdw>
                </a:effectLst>
              </a:rPr>
              <a:t>People eager to participate and contribute to continual improvement of the organisation</a:t>
            </a: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252750561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6C4F3D-73AA-408A-8444-188E34F6F8C2}"/>
              </a:ext>
            </a:extLst>
          </p:cNvPr>
          <p:cNvSpPr>
            <a:spLocks noGrp="1"/>
          </p:cNvSpPr>
          <p:nvPr>
            <p:ph type="title"/>
          </p:nvPr>
        </p:nvSpPr>
        <p:spPr/>
        <p:txBody>
          <a:bodyPr/>
          <a:lstStyle/>
          <a:p>
            <a:r>
              <a:rPr lang="en-GB" dirty="0"/>
              <a:t>Involvement of stakeholders</a:t>
            </a:r>
            <a:endParaRPr lang="en-ZA" dirty="0"/>
          </a:p>
        </p:txBody>
      </p:sp>
      <p:sp>
        <p:nvSpPr>
          <p:cNvPr id="3" name="Slide Number Placeholder 2">
            <a:extLst>
              <a:ext uri="{FF2B5EF4-FFF2-40B4-BE49-F238E27FC236}">
                <a16:creationId xmlns:a16="http://schemas.microsoft.com/office/drawing/2014/main" id="{D230E8EE-35E4-4108-9490-8A104E8AA6B7}"/>
              </a:ext>
            </a:extLst>
          </p:cNvPr>
          <p:cNvSpPr>
            <a:spLocks noGrp="1"/>
          </p:cNvSpPr>
          <p:nvPr>
            <p:ph type="sldNum" sz="quarter" idx="12"/>
          </p:nvPr>
        </p:nvSpPr>
        <p:spPr/>
        <p:txBody>
          <a:bodyPr/>
          <a:lstStyle/>
          <a:p>
            <a:fld id="{042AED99-7FB4-404E-8A97-64753DCE42EC}" type="slidenum">
              <a:rPr lang="en-US" smtClean="0"/>
              <a:pPr/>
              <a:t>134</a:t>
            </a:fld>
            <a:endParaRPr lang="en-US" dirty="0"/>
          </a:p>
        </p:txBody>
      </p:sp>
      <p:sp>
        <p:nvSpPr>
          <p:cNvPr id="6" name="Content Placeholder 5">
            <a:extLst>
              <a:ext uri="{FF2B5EF4-FFF2-40B4-BE49-F238E27FC236}">
                <a16:creationId xmlns:a16="http://schemas.microsoft.com/office/drawing/2014/main" id="{FDFF4FFE-5B87-4DF0-957C-0895ABFA737B}"/>
              </a:ext>
            </a:extLst>
          </p:cNvPr>
          <p:cNvSpPr>
            <a:spLocks noGrp="1"/>
          </p:cNvSpPr>
          <p:nvPr>
            <p:ph sz="quarter" idx="1"/>
          </p:nvPr>
        </p:nvSpPr>
        <p:spPr/>
        <p:txBody>
          <a:bodyPr/>
          <a:lstStyle/>
          <a:p>
            <a:pPr marL="0" indent="0">
              <a:buNone/>
            </a:pPr>
            <a:r>
              <a:rPr lang="en-ZA" b="1" dirty="0"/>
              <a:t>Using a ‘process approach’, a desired result is achieved more efficiently as activities and related resources are managed as a process. This means:</a:t>
            </a:r>
          </a:p>
          <a:p>
            <a:pPr marL="0" indent="0">
              <a:buNone/>
            </a:pPr>
            <a:endParaRPr lang="en-ZA" b="1" dirty="0"/>
          </a:p>
          <a:p>
            <a:pPr lvl="0" fontAlgn="base"/>
            <a:r>
              <a:rPr lang="en-GB" dirty="0">
                <a:effectLst>
                  <a:outerShdw sx="0" sy="0">
                    <a:srgbClr val="000000"/>
                  </a:outerShdw>
                </a:effectLst>
              </a:rPr>
              <a:t>Lower costs and shorter cycle times</a:t>
            </a:r>
            <a:endParaRPr lang="en-ZA" dirty="0">
              <a:effectLst>
                <a:outerShdw sx="0" sy="0">
                  <a:srgbClr val="000000"/>
                </a:outerShdw>
              </a:effectLst>
            </a:endParaRPr>
          </a:p>
          <a:p>
            <a:pPr lvl="0" fontAlgn="base"/>
            <a:r>
              <a:rPr lang="en-GB" dirty="0">
                <a:effectLst>
                  <a:outerShdw sx="0" sy="0">
                    <a:srgbClr val="000000"/>
                  </a:outerShdw>
                </a:effectLst>
              </a:rPr>
              <a:t>Improved, predictable and more consistent results</a:t>
            </a:r>
            <a:endParaRPr lang="en-ZA" dirty="0">
              <a:effectLst>
                <a:outerShdw sx="0" sy="0">
                  <a:srgbClr val="000000"/>
                </a:outerShdw>
              </a:effectLst>
            </a:endParaRPr>
          </a:p>
          <a:p>
            <a:pPr lvl="0" fontAlgn="base"/>
            <a:r>
              <a:rPr lang="en-GB" dirty="0">
                <a:effectLst>
                  <a:outerShdw sx="0" sy="0">
                    <a:srgbClr val="000000"/>
                  </a:outerShdw>
                </a:effectLst>
              </a:rPr>
              <a:t>Focused and prioritised improvement opportunities </a:t>
            </a: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84584668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018BDB-1E35-436B-86BB-41DD1C267820}"/>
              </a:ext>
            </a:extLst>
          </p:cNvPr>
          <p:cNvSpPr>
            <a:spLocks noGrp="1"/>
          </p:cNvSpPr>
          <p:nvPr>
            <p:ph type="title"/>
          </p:nvPr>
        </p:nvSpPr>
        <p:spPr/>
        <p:txBody>
          <a:bodyPr/>
          <a:lstStyle/>
          <a:p>
            <a:endParaRPr lang="en-ZA" dirty="0"/>
          </a:p>
        </p:txBody>
      </p:sp>
      <p:sp>
        <p:nvSpPr>
          <p:cNvPr id="3" name="Slide Number Placeholder 2">
            <a:extLst>
              <a:ext uri="{FF2B5EF4-FFF2-40B4-BE49-F238E27FC236}">
                <a16:creationId xmlns:a16="http://schemas.microsoft.com/office/drawing/2014/main" id="{E63C04B2-1659-44C0-B779-24FDA2F2FBB8}"/>
              </a:ext>
            </a:extLst>
          </p:cNvPr>
          <p:cNvSpPr>
            <a:spLocks noGrp="1"/>
          </p:cNvSpPr>
          <p:nvPr>
            <p:ph type="sldNum" sz="quarter" idx="12"/>
          </p:nvPr>
        </p:nvSpPr>
        <p:spPr/>
        <p:txBody>
          <a:bodyPr/>
          <a:lstStyle/>
          <a:p>
            <a:fld id="{32F83655-DC73-417F-8B26-EB7A1DBB5382}" type="slidenum">
              <a:rPr lang="en-ZA" smtClean="0"/>
              <a:pPr/>
              <a:t>135</a:t>
            </a:fld>
            <a:endParaRPr lang="en-ZA" dirty="0"/>
          </a:p>
        </p:txBody>
      </p:sp>
      <p:sp>
        <p:nvSpPr>
          <p:cNvPr id="6" name="Content Placeholder 5">
            <a:extLst>
              <a:ext uri="{FF2B5EF4-FFF2-40B4-BE49-F238E27FC236}">
                <a16:creationId xmlns:a16="http://schemas.microsoft.com/office/drawing/2014/main" id="{4025EEFA-99A2-4F61-ABB2-99C6D3A99834}"/>
              </a:ext>
            </a:extLst>
          </p:cNvPr>
          <p:cNvSpPr>
            <a:spLocks noGrp="1"/>
          </p:cNvSpPr>
          <p:nvPr>
            <p:ph sz="quarter" idx="1"/>
          </p:nvPr>
        </p:nvSpPr>
        <p:spPr/>
        <p:txBody>
          <a:bodyPr anchor="ctr"/>
          <a:lstStyle/>
          <a:p>
            <a:pPr marL="0" indent="0">
              <a:buNone/>
            </a:pPr>
            <a:r>
              <a:rPr lang="en-ZA" dirty="0"/>
              <a:t>Complete Formative Activity 2 in your PoE</a:t>
            </a:r>
          </a:p>
        </p:txBody>
      </p:sp>
    </p:spTree>
    <p:extLst>
      <p:ext uri="{BB962C8B-B14F-4D97-AF65-F5344CB8AC3E}">
        <p14:creationId xmlns:p14="http://schemas.microsoft.com/office/powerpoint/2010/main" val="335798409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Study Unit 3:</a:t>
            </a:r>
            <a:br>
              <a:rPr lang="en-ZA" dirty="0"/>
            </a:br>
            <a:endParaRPr lang="en-ZA" dirty="0"/>
          </a:p>
        </p:txBody>
      </p:sp>
      <p:sp>
        <p:nvSpPr>
          <p:cNvPr id="3" name="Text Placeholder 2"/>
          <p:cNvSpPr>
            <a:spLocks noGrp="1"/>
          </p:cNvSpPr>
          <p:nvPr>
            <p:ph type="body" idx="1"/>
          </p:nvPr>
        </p:nvSpPr>
        <p:spPr/>
        <p:txBody>
          <a:bodyPr>
            <a:normAutofit/>
          </a:bodyPr>
          <a:lstStyle/>
          <a:p>
            <a:r>
              <a:rPr lang="en-ZA" dirty="0"/>
              <a:t>Develop policies and procedures to guide and measure ETD practices . </a:t>
            </a:r>
          </a:p>
        </p:txBody>
      </p:sp>
      <p:sp>
        <p:nvSpPr>
          <p:cNvPr id="5" name="Slide Number Placeholder 4"/>
          <p:cNvSpPr>
            <a:spLocks noGrp="1"/>
          </p:cNvSpPr>
          <p:nvPr>
            <p:ph type="sldNum" sz="quarter" idx="12"/>
          </p:nvPr>
        </p:nvSpPr>
        <p:spPr/>
        <p:txBody>
          <a:bodyPr/>
          <a:lstStyle/>
          <a:p>
            <a:fld id="{4980778A-6F9D-4141-8080-B8192EADCD40}" type="slidenum">
              <a:rPr lang="en-ZA" smtClean="0"/>
              <a:pPr/>
              <a:t>136</a:t>
            </a:fld>
            <a:endParaRPr lang="en-ZA"/>
          </a:p>
        </p:txBody>
      </p:sp>
      <p:pic>
        <p:nvPicPr>
          <p:cNvPr id="6" name="Picture 5" descr="ec_i_outcomes_2.gif">
            <a:extLst>
              <a:ext uri="{FF2B5EF4-FFF2-40B4-BE49-F238E27FC236}">
                <a16:creationId xmlns:a16="http://schemas.microsoft.com/office/drawing/2014/main" id="{F15148C8-2985-49FA-97CF-70E49398E70D}"/>
              </a:ext>
            </a:extLst>
          </p:cNvPr>
          <p:cNvPicPr/>
          <p:nvPr/>
        </p:nvPicPr>
        <p:blipFill>
          <a:blip r:embed="rId2" cstate="print"/>
          <a:stretch>
            <a:fillRect/>
          </a:stretch>
        </p:blipFill>
        <p:spPr>
          <a:xfrm>
            <a:off x="3723861" y="5105400"/>
            <a:ext cx="2299252" cy="133515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1845227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criteria</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137</a:t>
            </a:fld>
            <a:endParaRPr lang="en-ZA" dirty="0"/>
          </a:p>
        </p:txBody>
      </p:sp>
      <p:sp>
        <p:nvSpPr>
          <p:cNvPr id="5" name="Content Placeholder 4"/>
          <p:cNvSpPr>
            <a:spLocks noGrp="1"/>
          </p:cNvSpPr>
          <p:nvPr>
            <p:ph sz="quarter" idx="1"/>
          </p:nvPr>
        </p:nvSpPr>
        <p:spPr/>
        <p:txBody>
          <a:bodyPr>
            <a:normAutofit fontScale="92500" lnSpcReduction="20000"/>
          </a:bodyPr>
          <a:lstStyle/>
          <a:p>
            <a:pPr marL="0" lvl="0" indent="0" fontAlgn="base">
              <a:buNone/>
            </a:pPr>
            <a:r>
              <a:rPr lang="en-GB" b="1" dirty="0">
                <a:effectLst>
                  <a:outerShdw sx="0" sy="0">
                    <a:srgbClr val="000000"/>
                  </a:outerShdw>
                </a:effectLst>
              </a:rPr>
              <a:t>ASSESSMENT CRITERION 1</a:t>
            </a:r>
            <a:r>
              <a:rPr lang="en-GB" dirty="0">
                <a:effectLst>
                  <a:outerShdw sx="0" sy="0">
                    <a:srgbClr val="000000"/>
                  </a:outerShdw>
                </a:effectLst>
              </a:rPr>
              <a:t> </a:t>
            </a:r>
            <a:endParaRPr lang="en-ZA" dirty="0">
              <a:effectLst>
                <a:outerShdw sx="0" sy="0">
                  <a:srgbClr val="000000"/>
                </a:outerShdw>
              </a:effectLst>
            </a:endParaRPr>
          </a:p>
          <a:p>
            <a:r>
              <a:rPr lang="en-GB" dirty="0"/>
              <a:t>The organisation's policy statement is developed which provides clear insight into aims, objectives and purposes in relation to its core values and principles, and those of the NQF. </a:t>
            </a:r>
            <a:endParaRPr lang="en-ZA" dirty="0"/>
          </a:p>
          <a:p>
            <a:pPr marL="0" lvl="0" indent="0" fontAlgn="base">
              <a:buNone/>
            </a:pPr>
            <a:r>
              <a:rPr lang="en-GB" b="1" dirty="0">
                <a:effectLst>
                  <a:outerShdw sx="0" sy="0">
                    <a:srgbClr val="000000"/>
                  </a:outerShdw>
                </a:effectLst>
              </a:rPr>
              <a:t>ASSESSMENT CRITERION 2</a:t>
            </a:r>
            <a:r>
              <a:rPr lang="en-GB" dirty="0">
                <a:effectLst>
                  <a:outerShdw sx="0" sy="0">
                    <a:srgbClr val="000000"/>
                  </a:outerShdw>
                </a:effectLst>
              </a:rPr>
              <a:t> </a:t>
            </a:r>
            <a:endParaRPr lang="en-ZA" dirty="0">
              <a:effectLst>
                <a:outerShdw sx="0" sy="0">
                  <a:srgbClr val="000000"/>
                </a:outerShdw>
              </a:effectLst>
            </a:endParaRPr>
          </a:p>
          <a:p>
            <a:r>
              <a:rPr lang="en-GB" dirty="0"/>
              <a:t>Processes and procedures that implement quality management in the organisation are consistent with the requirements for effective design, delivery and review of learning and assessment products and services. </a:t>
            </a:r>
            <a:endParaRPr lang="en-ZA" dirty="0"/>
          </a:p>
          <a:p>
            <a:pPr marL="0" lvl="0" indent="0" fontAlgn="base">
              <a:buNone/>
            </a:pPr>
            <a:r>
              <a:rPr lang="en-GB" b="1" dirty="0">
                <a:effectLst>
                  <a:outerShdw sx="0" sy="0">
                    <a:srgbClr val="000000"/>
                  </a:outerShdw>
                </a:effectLst>
              </a:rPr>
              <a:t>ASSESSMENT CRITERION 3</a:t>
            </a:r>
            <a:r>
              <a:rPr lang="en-GB" dirty="0">
                <a:effectLst>
                  <a:outerShdw sx="0" sy="0">
                    <a:srgbClr val="000000"/>
                  </a:outerShdw>
                </a:effectLst>
              </a:rPr>
              <a:t> </a:t>
            </a:r>
            <a:endParaRPr lang="en-ZA" dirty="0">
              <a:effectLst>
                <a:outerShdw sx="0" sy="0">
                  <a:srgbClr val="000000"/>
                </a:outerShdw>
              </a:effectLst>
            </a:endParaRPr>
          </a:p>
          <a:p>
            <a:r>
              <a:rPr lang="en-GB" dirty="0"/>
              <a:t>Review procedures clearly outline the ways in which the implementation of policies are updated, with reference to specific review, monitoring, research and/or auditing mechanisms and tools, and responsible and accountable personnel. </a:t>
            </a:r>
            <a:endParaRPr lang="en-ZA" dirty="0"/>
          </a:p>
          <a:p>
            <a:endParaRPr lang="en-ZA" dirty="0"/>
          </a:p>
        </p:txBody>
      </p:sp>
    </p:spTree>
    <p:extLst>
      <p:ext uri="{BB962C8B-B14F-4D97-AF65-F5344CB8AC3E}">
        <p14:creationId xmlns:p14="http://schemas.microsoft.com/office/powerpoint/2010/main" val="26550485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criteria</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138</a:t>
            </a:fld>
            <a:endParaRPr lang="en-ZA" dirty="0"/>
          </a:p>
        </p:txBody>
      </p:sp>
      <p:sp>
        <p:nvSpPr>
          <p:cNvPr id="5" name="Content Placeholder 4"/>
          <p:cNvSpPr>
            <a:spLocks noGrp="1"/>
          </p:cNvSpPr>
          <p:nvPr>
            <p:ph sz="quarter" idx="1"/>
          </p:nvPr>
        </p:nvSpPr>
        <p:spPr/>
        <p:txBody>
          <a:bodyPr>
            <a:normAutofit fontScale="92500" lnSpcReduction="10000"/>
          </a:bodyPr>
          <a:lstStyle/>
          <a:p>
            <a:pPr marL="0" lvl="0" indent="0" fontAlgn="base">
              <a:buNone/>
            </a:pPr>
            <a:r>
              <a:rPr lang="en-GB" b="1" dirty="0">
                <a:effectLst>
                  <a:outerShdw sx="0" sy="0">
                    <a:srgbClr val="000000"/>
                  </a:outerShdw>
                </a:effectLst>
              </a:rPr>
              <a:t>ASSESSMENT CRITERION 4</a:t>
            </a:r>
            <a:r>
              <a:rPr lang="en-GB" dirty="0">
                <a:effectLst>
                  <a:outerShdw sx="0" sy="0">
                    <a:srgbClr val="000000"/>
                  </a:outerShdw>
                </a:effectLst>
              </a:rPr>
              <a:t> </a:t>
            </a:r>
            <a:endParaRPr lang="en-ZA" dirty="0">
              <a:effectLst>
                <a:outerShdw sx="0" sy="0">
                  <a:srgbClr val="000000"/>
                </a:outerShdw>
              </a:effectLst>
            </a:endParaRPr>
          </a:p>
          <a:p>
            <a:r>
              <a:rPr lang="en-GB" dirty="0"/>
              <a:t>Statements on programme delivery indicate how learning programmes are developed, delivered and evaluated, in line with NQF requirements, quality management principles, and end-user requirements.</a:t>
            </a:r>
            <a:endParaRPr lang="en-ZA" dirty="0"/>
          </a:p>
          <a:p>
            <a:pPr marL="0" lvl="0" indent="0" fontAlgn="base">
              <a:buNone/>
            </a:pPr>
            <a:r>
              <a:rPr lang="en-GB" b="1" dirty="0">
                <a:effectLst>
                  <a:outerShdw sx="0" sy="0">
                    <a:srgbClr val="000000"/>
                  </a:outerShdw>
                </a:effectLst>
              </a:rPr>
              <a:t>ASSESSMENT CRITERION 5</a:t>
            </a:r>
            <a:endParaRPr lang="en-ZA" dirty="0">
              <a:effectLst>
                <a:outerShdw sx="0" sy="0">
                  <a:srgbClr val="000000"/>
                </a:outerShdw>
              </a:effectLst>
            </a:endParaRPr>
          </a:p>
          <a:p>
            <a:r>
              <a:rPr lang="en-GB" dirty="0"/>
              <a:t>Statements on programme delivery illustrate how programme practices develop an applied and integrated competence in learners </a:t>
            </a:r>
            <a:endParaRPr lang="en-ZA" dirty="0"/>
          </a:p>
          <a:p>
            <a:pPr marL="0" lvl="0" indent="0" fontAlgn="base">
              <a:buNone/>
            </a:pPr>
            <a:r>
              <a:rPr lang="en-GB" b="1" dirty="0">
                <a:effectLst>
                  <a:outerShdw sx="0" sy="0">
                    <a:srgbClr val="000000"/>
                  </a:outerShdw>
                </a:effectLst>
              </a:rPr>
              <a:t>ASSESSMENT CRITERION 6</a:t>
            </a:r>
            <a:endParaRPr lang="en-ZA" dirty="0">
              <a:effectLst>
                <a:outerShdw sx="0" sy="0">
                  <a:srgbClr val="000000"/>
                </a:outerShdw>
              </a:effectLst>
            </a:endParaRPr>
          </a:p>
          <a:p>
            <a:r>
              <a:rPr lang="en-GB" dirty="0"/>
              <a:t>Policies and procedures for staff selection, appraisal and development provide clear indications of alignment of staff with organisational purpose, organisational competence requirements, and national transformation initiatives.</a:t>
            </a:r>
            <a:endParaRPr lang="en-ZA" dirty="0"/>
          </a:p>
          <a:p>
            <a:endParaRPr lang="en-ZA" dirty="0"/>
          </a:p>
        </p:txBody>
      </p:sp>
    </p:spTree>
    <p:extLst>
      <p:ext uri="{BB962C8B-B14F-4D97-AF65-F5344CB8AC3E}">
        <p14:creationId xmlns:p14="http://schemas.microsoft.com/office/powerpoint/2010/main" val="245692828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criteria</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139</a:t>
            </a:fld>
            <a:endParaRPr lang="en-ZA" dirty="0"/>
          </a:p>
        </p:txBody>
      </p:sp>
      <p:sp>
        <p:nvSpPr>
          <p:cNvPr id="5" name="Content Placeholder 4"/>
          <p:cNvSpPr>
            <a:spLocks noGrp="1"/>
          </p:cNvSpPr>
          <p:nvPr>
            <p:ph sz="quarter" idx="1"/>
          </p:nvPr>
        </p:nvSpPr>
        <p:spPr/>
        <p:txBody>
          <a:bodyPr>
            <a:normAutofit/>
          </a:bodyPr>
          <a:lstStyle/>
          <a:p>
            <a:pPr marL="0" lvl="0" indent="0" fontAlgn="base">
              <a:buNone/>
            </a:pPr>
            <a:r>
              <a:rPr lang="en-GB" b="1" dirty="0">
                <a:effectLst>
                  <a:outerShdw sx="0" sy="0">
                    <a:srgbClr val="000000"/>
                  </a:outerShdw>
                </a:effectLst>
              </a:rPr>
              <a:t>ASSESSMENT CRITERION 7</a:t>
            </a:r>
            <a:r>
              <a:rPr lang="en-GB" dirty="0">
                <a:effectLst>
                  <a:outerShdw sx="0" sy="0">
                    <a:srgbClr val="000000"/>
                  </a:outerShdw>
                </a:effectLst>
              </a:rPr>
              <a:t> </a:t>
            </a:r>
            <a:endParaRPr lang="en-ZA" dirty="0">
              <a:effectLst>
                <a:outerShdw sx="0" sy="0">
                  <a:srgbClr val="000000"/>
                </a:outerShdw>
              </a:effectLst>
            </a:endParaRPr>
          </a:p>
          <a:p>
            <a:r>
              <a:rPr lang="en-GB" dirty="0"/>
              <a:t>Learner policies set out practical procedures and mechanisms for learner guidance and support. </a:t>
            </a:r>
            <a:endParaRPr lang="en-ZA" dirty="0"/>
          </a:p>
          <a:p>
            <a:pPr marL="0" lvl="0" indent="0" fontAlgn="base">
              <a:buNone/>
            </a:pPr>
            <a:r>
              <a:rPr lang="en-GB" b="1" dirty="0">
                <a:effectLst>
                  <a:outerShdw sx="0" sy="0">
                    <a:srgbClr val="000000"/>
                  </a:outerShdw>
                </a:effectLst>
              </a:rPr>
              <a:t>ASSESSMENT CRITERION 8</a:t>
            </a:r>
            <a:r>
              <a:rPr lang="en-GB" dirty="0">
                <a:effectLst>
                  <a:outerShdw sx="0" sy="0">
                    <a:srgbClr val="000000"/>
                  </a:outerShdw>
                </a:effectLst>
              </a:rPr>
              <a:t> </a:t>
            </a:r>
            <a:endParaRPr lang="en-ZA" dirty="0">
              <a:effectLst>
                <a:outerShdw sx="0" sy="0">
                  <a:srgbClr val="000000"/>
                </a:outerShdw>
              </a:effectLst>
            </a:endParaRPr>
          </a:p>
          <a:p>
            <a:r>
              <a:rPr lang="en-ZA" dirty="0"/>
              <a:t>Assessment policies provide insight into, and procedures for forms of assessments and their management</a:t>
            </a:r>
            <a:r>
              <a:rPr lang="en-GB" dirty="0"/>
              <a:t>.</a:t>
            </a:r>
            <a:endParaRPr lang="en-ZA" dirty="0"/>
          </a:p>
          <a:p>
            <a:pPr marL="0" indent="0">
              <a:buNone/>
            </a:pPr>
            <a:r>
              <a:rPr lang="en-GB" b="1" dirty="0">
                <a:effectLst>
                  <a:outerShdw sx="0" sy="0">
                    <a:srgbClr val="000000"/>
                  </a:outerShdw>
                </a:effectLst>
              </a:rPr>
              <a:t>ASSESSMENT CRITERION 9</a:t>
            </a:r>
            <a:endParaRPr lang="en-ZA" dirty="0">
              <a:effectLst>
                <a:outerShdw sx="0" sy="0">
                  <a:srgbClr val="000000"/>
                </a:outerShdw>
              </a:effectLst>
            </a:endParaRPr>
          </a:p>
          <a:p>
            <a:r>
              <a:rPr lang="en-GB" dirty="0"/>
              <a:t>Management systems and policies indicate the financial, administrative and physical structures and resources of the organisation, as well as procedures of accountability within the organisation. </a:t>
            </a:r>
            <a:endParaRPr lang="en-ZA" dirty="0"/>
          </a:p>
          <a:p>
            <a:endParaRPr lang="en-ZA" dirty="0"/>
          </a:p>
        </p:txBody>
      </p:sp>
    </p:spTree>
    <p:extLst>
      <p:ext uri="{BB962C8B-B14F-4D97-AF65-F5344CB8AC3E}">
        <p14:creationId xmlns:p14="http://schemas.microsoft.com/office/powerpoint/2010/main" val="2750593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Appeals and Disputes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sz="2600" b="1" dirty="0">
                <a:solidFill>
                  <a:srgbClr val="000066"/>
                </a:solidFill>
              </a:rPr>
              <a:t>Learner  has  right to appeal against: </a:t>
            </a:r>
            <a:r>
              <a:rPr lang="en-ZA" sz="2600" dirty="0">
                <a:solidFill>
                  <a:srgbClr val="000066"/>
                </a:solidFill>
              </a:rPr>
              <a:t> </a:t>
            </a:r>
          </a:p>
          <a:p>
            <a:pPr marL="0" lvl="0" indent="0">
              <a:spcBef>
                <a:spcPts val="0"/>
              </a:spcBef>
              <a:buClrTx/>
              <a:buSzTx/>
              <a:buNone/>
            </a:pPr>
            <a:endParaRPr lang="en-ZA" sz="2600" dirty="0">
              <a:solidFill>
                <a:srgbClr val="000066"/>
              </a:solidFill>
            </a:endParaRPr>
          </a:p>
          <a:p>
            <a:pPr marL="342900" lvl="0" indent="-342900" fontAlgn="base">
              <a:lnSpc>
                <a:spcPct val="150000"/>
              </a:lnSpc>
              <a:spcBef>
                <a:spcPts val="0"/>
              </a:spcBef>
              <a:buClrTx/>
              <a:buSzTx/>
            </a:pPr>
            <a:r>
              <a:rPr lang="en-ZA" b="1" dirty="0">
                <a:solidFill>
                  <a:srgbClr val="000066"/>
                </a:solidFill>
              </a:rPr>
              <a:t>Unfair</a:t>
            </a:r>
            <a:r>
              <a:rPr lang="en-ZA" dirty="0">
                <a:solidFill>
                  <a:srgbClr val="000066"/>
                </a:solidFill>
              </a:rPr>
              <a:t> assessment</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Invalid</a:t>
            </a:r>
            <a:r>
              <a:rPr lang="en-ZA" dirty="0">
                <a:solidFill>
                  <a:srgbClr val="000066"/>
                </a:solidFill>
              </a:rPr>
              <a:t> assessment</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Unreliable</a:t>
            </a:r>
            <a:r>
              <a:rPr lang="en-ZA" dirty="0">
                <a:solidFill>
                  <a:srgbClr val="000066"/>
                </a:solidFill>
              </a:rPr>
              <a:t> assessment </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Unethical</a:t>
            </a:r>
            <a:r>
              <a:rPr lang="en-ZA" dirty="0">
                <a:solidFill>
                  <a:srgbClr val="000066"/>
                </a:solidFill>
              </a:rPr>
              <a:t> practices </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Inadequate expertise </a:t>
            </a:r>
            <a:r>
              <a:rPr lang="en-ZA" dirty="0">
                <a:solidFill>
                  <a:srgbClr val="000066"/>
                </a:solidFill>
              </a:rPr>
              <a:t>and experience of the assessor   </a:t>
            </a:r>
            <a:endParaRPr lang="en-US" dirty="0">
              <a:solidFill>
                <a:srgbClr val="000066"/>
              </a:solidFill>
            </a:endParaRPr>
          </a:p>
          <a:p>
            <a:endParaRPr lang="en-ZA" dirty="0"/>
          </a:p>
        </p:txBody>
      </p:sp>
      <p:sp>
        <p:nvSpPr>
          <p:cNvPr id="6" name="TextBox 5"/>
          <p:cNvSpPr txBox="1"/>
          <p:nvPr/>
        </p:nvSpPr>
        <p:spPr>
          <a:xfrm>
            <a:off x="580728" y="5281454"/>
            <a:ext cx="7992888" cy="523220"/>
          </a:xfrm>
          <a:prstGeom prst="rect">
            <a:avLst/>
          </a:prstGeom>
          <a:noFill/>
          <a:ln>
            <a:noFill/>
          </a:ln>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ZA" sz="2800" b="1" dirty="0">
                <a:solidFill>
                  <a:schemeClr val="bg2"/>
                </a:solidFill>
                <a:latin typeface="Calibri" panose="020F0502020204030204" pitchFamily="34" charset="0"/>
              </a:rPr>
              <a:t>Appeals have to be submitted in writing to ENJO. </a:t>
            </a:r>
          </a:p>
        </p:txBody>
      </p:sp>
    </p:spTree>
    <p:extLst>
      <p:ext uri="{BB962C8B-B14F-4D97-AF65-F5344CB8AC3E}">
        <p14:creationId xmlns:p14="http://schemas.microsoft.com/office/powerpoint/2010/main" val="142214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criteria</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140</a:t>
            </a:fld>
            <a:endParaRPr lang="en-ZA" dirty="0"/>
          </a:p>
        </p:txBody>
      </p:sp>
      <p:sp>
        <p:nvSpPr>
          <p:cNvPr id="5" name="Content Placeholder 4"/>
          <p:cNvSpPr>
            <a:spLocks noGrp="1"/>
          </p:cNvSpPr>
          <p:nvPr>
            <p:ph sz="quarter" idx="1"/>
          </p:nvPr>
        </p:nvSpPr>
        <p:spPr/>
        <p:txBody>
          <a:bodyPr>
            <a:normAutofit/>
          </a:bodyPr>
          <a:lstStyle/>
          <a:p>
            <a:pPr marL="0" lvl="0" indent="0" fontAlgn="base">
              <a:buNone/>
            </a:pPr>
            <a:r>
              <a:rPr lang="en-GB" b="1" dirty="0">
                <a:effectLst>
                  <a:outerShdw sx="0" sy="0">
                    <a:srgbClr val="000000"/>
                  </a:outerShdw>
                </a:effectLst>
              </a:rPr>
              <a:t>ASSESSMENT CRITERION 10</a:t>
            </a:r>
            <a:endParaRPr lang="en-ZA" dirty="0">
              <a:effectLst>
                <a:outerShdw sx="0" sy="0">
                  <a:srgbClr val="000000"/>
                </a:outerShdw>
              </a:effectLst>
            </a:endParaRPr>
          </a:p>
          <a:p>
            <a:r>
              <a:rPr lang="en-ZA" dirty="0"/>
              <a:t>The format of the quality management system is logical, structured, and user-friendly, and promotes regular reference and application.</a:t>
            </a:r>
          </a:p>
        </p:txBody>
      </p:sp>
    </p:spTree>
    <p:extLst>
      <p:ext uri="{BB962C8B-B14F-4D97-AF65-F5344CB8AC3E}">
        <p14:creationId xmlns:p14="http://schemas.microsoft.com/office/powerpoint/2010/main" val="84841835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6C4F3D-73AA-408A-8444-188E34F6F8C2}"/>
              </a:ext>
            </a:extLst>
          </p:cNvPr>
          <p:cNvSpPr>
            <a:spLocks noGrp="1"/>
          </p:cNvSpPr>
          <p:nvPr>
            <p:ph type="title"/>
          </p:nvPr>
        </p:nvSpPr>
        <p:spPr/>
        <p:txBody>
          <a:bodyPr/>
          <a:lstStyle/>
          <a:p>
            <a:r>
              <a:rPr lang="en-GB" dirty="0"/>
              <a:t>Policy statement</a:t>
            </a:r>
            <a:endParaRPr lang="en-ZA" dirty="0"/>
          </a:p>
        </p:txBody>
      </p:sp>
      <p:sp>
        <p:nvSpPr>
          <p:cNvPr id="3" name="Slide Number Placeholder 2">
            <a:extLst>
              <a:ext uri="{FF2B5EF4-FFF2-40B4-BE49-F238E27FC236}">
                <a16:creationId xmlns:a16="http://schemas.microsoft.com/office/drawing/2014/main" id="{D230E8EE-35E4-4108-9490-8A104E8AA6B7}"/>
              </a:ext>
            </a:extLst>
          </p:cNvPr>
          <p:cNvSpPr>
            <a:spLocks noGrp="1"/>
          </p:cNvSpPr>
          <p:nvPr>
            <p:ph type="sldNum" sz="quarter" idx="12"/>
          </p:nvPr>
        </p:nvSpPr>
        <p:spPr/>
        <p:txBody>
          <a:bodyPr/>
          <a:lstStyle/>
          <a:p>
            <a:fld id="{042AED99-7FB4-404E-8A97-64753DCE42EC}" type="slidenum">
              <a:rPr lang="en-US" smtClean="0"/>
              <a:pPr/>
              <a:t>141</a:t>
            </a:fld>
            <a:endParaRPr lang="en-US" dirty="0"/>
          </a:p>
        </p:txBody>
      </p:sp>
      <p:sp>
        <p:nvSpPr>
          <p:cNvPr id="6" name="Content Placeholder 5">
            <a:extLst>
              <a:ext uri="{FF2B5EF4-FFF2-40B4-BE49-F238E27FC236}">
                <a16:creationId xmlns:a16="http://schemas.microsoft.com/office/drawing/2014/main" id="{FDFF4FFE-5B87-4DF0-957C-0895ABFA737B}"/>
              </a:ext>
            </a:extLst>
          </p:cNvPr>
          <p:cNvSpPr>
            <a:spLocks noGrp="1"/>
          </p:cNvSpPr>
          <p:nvPr>
            <p:ph sz="quarter" idx="1"/>
          </p:nvPr>
        </p:nvSpPr>
        <p:spPr/>
        <p:txBody>
          <a:bodyPr/>
          <a:lstStyle/>
          <a:p>
            <a:pPr marL="0" indent="0">
              <a:buNone/>
            </a:pPr>
            <a:r>
              <a:rPr lang="en-GB" dirty="0"/>
              <a:t>A policy is a </a:t>
            </a:r>
          </a:p>
          <a:p>
            <a:pPr marL="0" indent="0">
              <a:buNone/>
            </a:pPr>
            <a:endParaRPr lang="en-GB" dirty="0"/>
          </a:p>
          <a:p>
            <a:r>
              <a:rPr lang="en-GB" dirty="0"/>
              <a:t>Definitive plan or method of action to guide decisions and actions. </a:t>
            </a:r>
          </a:p>
          <a:p>
            <a:r>
              <a:rPr lang="en-GB" dirty="0"/>
              <a:t>Is meant to limit individual options to make decisions about which choices and actions (or behaviours) can be taken regarding a specific action.</a:t>
            </a:r>
            <a:endParaRPr lang="en-ZA" dirty="0"/>
          </a:p>
          <a:p>
            <a:pPr marL="0" indent="0">
              <a:buNone/>
            </a:pPr>
            <a:endParaRPr lang="en-ZA" dirty="0"/>
          </a:p>
        </p:txBody>
      </p:sp>
    </p:spTree>
    <p:extLst>
      <p:ext uri="{BB962C8B-B14F-4D97-AF65-F5344CB8AC3E}">
        <p14:creationId xmlns:p14="http://schemas.microsoft.com/office/powerpoint/2010/main" val="333454189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4321A7-CA52-4829-AC50-3954A5D5FB38}"/>
              </a:ext>
            </a:extLst>
          </p:cNvPr>
          <p:cNvSpPr>
            <a:spLocks noGrp="1"/>
          </p:cNvSpPr>
          <p:nvPr>
            <p:ph type="title"/>
          </p:nvPr>
        </p:nvSpPr>
        <p:spPr/>
        <p:txBody>
          <a:bodyPr/>
          <a:lstStyle/>
          <a:p>
            <a:endParaRPr lang="en-ZA" dirty="0"/>
          </a:p>
        </p:txBody>
      </p:sp>
      <p:sp>
        <p:nvSpPr>
          <p:cNvPr id="3" name="Slide Number Placeholder 2">
            <a:extLst>
              <a:ext uri="{FF2B5EF4-FFF2-40B4-BE49-F238E27FC236}">
                <a16:creationId xmlns:a16="http://schemas.microsoft.com/office/drawing/2014/main" id="{FD9E6098-1620-4A0C-BC60-DF805681FD62}"/>
              </a:ext>
            </a:extLst>
          </p:cNvPr>
          <p:cNvSpPr>
            <a:spLocks noGrp="1"/>
          </p:cNvSpPr>
          <p:nvPr>
            <p:ph type="sldNum" sz="quarter" idx="12"/>
          </p:nvPr>
        </p:nvSpPr>
        <p:spPr/>
        <p:txBody>
          <a:bodyPr/>
          <a:lstStyle/>
          <a:p>
            <a:fld id="{32F83655-DC73-417F-8B26-EB7A1DBB5382}" type="slidenum">
              <a:rPr lang="en-ZA" smtClean="0"/>
              <a:pPr/>
              <a:t>142</a:t>
            </a:fld>
            <a:endParaRPr lang="en-ZA" dirty="0"/>
          </a:p>
        </p:txBody>
      </p:sp>
      <p:sp>
        <p:nvSpPr>
          <p:cNvPr id="6" name="Content Placeholder 5">
            <a:extLst>
              <a:ext uri="{FF2B5EF4-FFF2-40B4-BE49-F238E27FC236}">
                <a16:creationId xmlns:a16="http://schemas.microsoft.com/office/drawing/2014/main" id="{E03A1A37-3148-4A60-A763-974D84732188}"/>
              </a:ext>
            </a:extLst>
          </p:cNvPr>
          <p:cNvSpPr>
            <a:spLocks noGrp="1"/>
          </p:cNvSpPr>
          <p:nvPr>
            <p:ph sz="quarter" idx="1"/>
          </p:nvPr>
        </p:nvSpPr>
        <p:spPr/>
        <p:txBody>
          <a:bodyPr anchor="ctr"/>
          <a:lstStyle/>
          <a:p>
            <a:pPr marL="0" indent="0">
              <a:buNone/>
            </a:pPr>
            <a:r>
              <a:rPr lang="en-GB" dirty="0"/>
              <a:t>A  policy's intended purpose is to influence and guide both present and future decision making to be in line with the philosophy, objectives and strategic plans established by the organisation's management teams. </a:t>
            </a:r>
            <a:endParaRPr lang="en-ZA" dirty="0"/>
          </a:p>
        </p:txBody>
      </p:sp>
    </p:spTree>
    <p:extLst>
      <p:ext uri="{BB962C8B-B14F-4D97-AF65-F5344CB8AC3E}">
        <p14:creationId xmlns:p14="http://schemas.microsoft.com/office/powerpoint/2010/main" val="295719131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6C4F3D-73AA-408A-8444-188E34F6F8C2}"/>
              </a:ext>
            </a:extLst>
          </p:cNvPr>
          <p:cNvSpPr>
            <a:spLocks noGrp="1"/>
          </p:cNvSpPr>
          <p:nvPr>
            <p:ph type="title"/>
          </p:nvPr>
        </p:nvSpPr>
        <p:spPr/>
        <p:txBody>
          <a:bodyPr>
            <a:normAutofit/>
          </a:bodyPr>
          <a:lstStyle/>
          <a:p>
            <a:r>
              <a:rPr lang="en-GB" dirty="0"/>
              <a:t>Overview of Policy Content</a:t>
            </a:r>
            <a:endParaRPr lang="en-ZA" dirty="0"/>
          </a:p>
        </p:txBody>
      </p:sp>
      <p:sp>
        <p:nvSpPr>
          <p:cNvPr id="3" name="Slide Number Placeholder 2">
            <a:extLst>
              <a:ext uri="{FF2B5EF4-FFF2-40B4-BE49-F238E27FC236}">
                <a16:creationId xmlns:a16="http://schemas.microsoft.com/office/drawing/2014/main" id="{D230E8EE-35E4-4108-9490-8A104E8AA6B7}"/>
              </a:ext>
            </a:extLst>
          </p:cNvPr>
          <p:cNvSpPr>
            <a:spLocks noGrp="1"/>
          </p:cNvSpPr>
          <p:nvPr>
            <p:ph type="sldNum" sz="quarter" idx="12"/>
          </p:nvPr>
        </p:nvSpPr>
        <p:spPr/>
        <p:txBody>
          <a:bodyPr/>
          <a:lstStyle/>
          <a:p>
            <a:fld id="{042AED99-7FB4-404E-8A97-64753DCE42EC}" type="slidenum">
              <a:rPr lang="en-US" smtClean="0"/>
              <a:pPr/>
              <a:t>143</a:t>
            </a:fld>
            <a:endParaRPr lang="en-US" dirty="0"/>
          </a:p>
        </p:txBody>
      </p:sp>
      <p:sp>
        <p:nvSpPr>
          <p:cNvPr id="6" name="Content Placeholder 5">
            <a:extLst>
              <a:ext uri="{FF2B5EF4-FFF2-40B4-BE49-F238E27FC236}">
                <a16:creationId xmlns:a16="http://schemas.microsoft.com/office/drawing/2014/main" id="{FDFF4FFE-5B87-4DF0-957C-0895ABFA737B}"/>
              </a:ext>
            </a:extLst>
          </p:cNvPr>
          <p:cNvSpPr>
            <a:spLocks noGrp="1"/>
          </p:cNvSpPr>
          <p:nvPr>
            <p:ph sz="quarter" idx="1"/>
          </p:nvPr>
        </p:nvSpPr>
        <p:spPr/>
        <p:txBody>
          <a:bodyPr/>
          <a:lstStyle/>
          <a:p>
            <a:pPr lvl="0"/>
            <a:r>
              <a:rPr lang="en-GB" dirty="0"/>
              <a:t>Opening statement of policy  explains in clear, concise language what  policy is about and why policy is important. </a:t>
            </a:r>
            <a:endParaRPr lang="en-ZA" dirty="0"/>
          </a:p>
          <a:p>
            <a:pPr lvl="0"/>
            <a:r>
              <a:rPr lang="en-GB" dirty="0"/>
              <a:t>Second section states what  policy is about, whom it affects and what date it will take effect. </a:t>
            </a:r>
            <a:endParaRPr lang="en-ZA" dirty="0"/>
          </a:p>
          <a:p>
            <a:pPr lvl="0"/>
            <a:r>
              <a:rPr lang="en-GB" dirty="0"/>
              <a:t>Third portion of policy should explain how  policy will be enforced and consequences for violating it.</a:t>
            </a:r>
            <a:endParaRPr lang="en-ZA" dirty="0"/>
          </a:p>
          <a:p>
            <a:pPr marL="0" indent="0">
              <a:buNone/>
            </a:pPr>
            <a:endParaRPr lang="en-ZA" dirty="0"/>
          </a:p>
        </p:txBody>
      </p:sp>
    </p:spTree>
    <p:extLst>
      <p:ext uri="{BB962C8B-B14F-4D97-AF65-F5344CB8AC3E}">
        <p14:creationId xmlns:p14="http://schemas.microsoft.com/office/powerpoint/2010/main" val="392643598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6C4F3D-73AA-408A-8444-188E34F6F8C2}"/>
              </a:ext>
            </a:extLst>
          </p:cNvPr>
          <p:cNvSpPr>
            <a:spLocks noGrp="1"/>
          </p:cNvSpPr>
          <p:nvPr>
            <p:ph type="title"/>
          </p:nvPr>
        </p:nvSpPr>
        <p:spPr/>
        <p:txBody>
          <a:bodyPr>
            <a:normAutofit/>
          </a:bodyPr>
          <a:lstStyle/>
          <a:p>
            <a:r>
              <a:rPr lang="en-GB" dirty="0"/>
              <a:t>Overview of Policy Content</a:t>
            </a:r>
            <a:endParaRPr lang="en-ZA" dirty="0"/>
          </a:p>
        </p:txBody>
      </p:sp>
      <p:sp>
        <p:nvSpPr>
          <p:cNvPr id="3" name="Slide Number Placeholder 2">
            <a:extLst>
              <a:ext uri="{FF2B5EF4-FFF2-40B4-BE49-F238E27FC236}">
                <a16:creationId xmlns:a16="http://schemas.microsoft.com/office/drawing/2014/main" id="{D230E8EE-35E4-4108-9490-8A104E8AA6B7}"/>
              </a:ext>
            </a:extLst>
          </p:cNvPr>
          <p:cNvSpPr>
            <a:spLocks noGrp="1"/>
          </p:cNvSpPr>
          <p:nvPr>
            <p:ph type="sldNum" sz="quarter" idx="12"/>
          </p:nvPr>
        </p:nvSpPr>
        <p:spPr/>
        <p:txBody>
          <a:bodyPr/>
          <a:lstStyle/>
          <a:p>
            <a:fld id="{042AED99-7FB4-404E-8A97-64753DCE42EC}" type="slidenum">
              <a:rPr lang="en-US" smtClean="0"/>
              <a:pPr/>
              <a:t>144</a:t>
            </a:fld>
            <a:endParaRPr lang="en-US" dirty="0"/>
          </a:p>
        </p:txBody>
      </p:sp>
      <p:sp>
        <p:nvSpPr>
          <p:cNvPr id="6" name="Content Placeholder 5">
            <a:extLst>
              <a:ext uri="{FF2B5EF4-FFF2-40B4-BE49-F238E27FC236}">
                <a16:creationId xmlns:a16="http://schemas.microsoft.com/office/drawing/2014/main" id="{FDFF4FFE-5B87-4DF0-957C-0895ABFA737B}"/>
              </a:ext>
            </a:extLst>
          </p:cNvPr>
          <p:cNvSpPr>
            <a:spLocks noGrp="1"/>
          </p:cNvSpPr>
          <p:nvPr>
            <p:ph sz="quarter" idx="1"/>
          </p:nvPr>
        </p:nvSpPr>
        <p:spPr/>
        <p:txBody>
          <a:bodyPr/>
          <a:lstStyle/>
          <a:p>
            <a:pPr lvl="0"/>
            <a:r>
              <a:rPr lang="en-GB" dirty="0"/>
              <a:t>Opening statement of policy  explains in clear, concise language what  policy is about and why policy is important. </a:t>
            </a:r>
            <a:endParaRPr lang="en-ZA" dirty="0"/>
          </a:p>
          <a:p>
            <a:pPr lvl="0"/>
            <a:r>
              <a:rPr lang="en-GB" dirty="0"/>
              <a:t>Second section states what  policy is about, whom it affects and what date it will take effect. </a:t>
            </a:r>
            <a:endParaRPr lang="en-ZA" dirty="0"/>
          </a:p>
          <a:p>
            <a:pPr lvl="0"/>
            <a:r>
              <a:rPr lang="en-GB" dirty="0"/>
              <a:t>Third portion of policy should explain how  policy will be enforced and consequences for violating it.</a:t>
            </a:r>
            <a:endParaRPr lang="en-ZA" dirty="0"/>
          </a:p>
          <a:p>
            <a:pPr marL="0" indent="0">
              <a:buNone/>
            </a:pPr>
            <a:endParaRPr lang="en-ZA" dirty="0"/>
          </a:p>
        </p:txBody>
      </p:sp>
    </p:spTree>
    <p:extLst>
      <p:ext uri="{BB962C8B-B14F-4D97-AF65-F5344CB8AC3E}">
        <p14:creationId xmlns:p14="http://schemas.microsoft.com/office/powerpoint/2010/main" val="255678724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6C4F3D-73AA-408A-8444-188E34F6F8C2}"/>
              </a:ext>
            </a:extLst>
          </p:cNvPr>
          <p:cNvSpPr>
            <a:spLocks noGrp="1"/>
          </p:cNvSpPr>
          <p:nvPr>
            <p:ph type="title"/>
          </p:nvPr>
        </p:nvSpPr>
        <p:spPr/>
        <p:txBody>
          <a:bodyPr>
            <a:normAutofit/>
          </a:bodyPr>
          <a:lstStyle/>
          <a:p>
            <a:r>
              <a:rPr lang="en-GB" dirty="0"/>
              <a:t>Overview of Policy Content</a:t>
            </a:r>
            <a:endParaRPr lang="en-ZA" dirty="0"/>
          </a:p>
        </p:txBody>
      </p:sp>
      <p:sp>
        <p:nvSpPr>
          <p:cNvPr id="3" name="Slide Number Placeholder 2">
            <a:extLst>
              <a:ext uri="{FF2B5EF4-FFF2-40B4-BE49-F238E27FC236}">
                <a16:creationId xmlns:a16="http://schemas.microsoft.com/office/drawing/2014/main" id="{D230E8EE-35E4-4108-9490-8A104E8AA6B7}"/>
              </a:ext>
            </a:extLst>
          </p:cNvPr>
          <p:cNvSpPr>
            <a:spLocks noGrp="1"/>
          </p:cNvSpPr>
          <p:nvPr>
            <p:ph type="sldNum" sz="quarter" idx="12"/>
          </p:nvPr>
        </p:nvSpPr>
        <p:spPr/>
        <p:txBody>
          <a:bodyPr/>
          <a:lstStyle/>
          <a:p>
            <a:fld id="{042AED99-7FB4-404E-8A97-64753DCE42EC}" type="slidenum">
              <a:rPr lang="en-US" smtClean="0"/>
              <a:pPr/>
              <a:t>145</a:t>
            </a:fld>
            <a:endParaRPr lang="en-US" dirty="0"/>
          </a:p>
        </p:txBody>
      </p:sp>
      <p:sp>
        <p:nvSpPr>
          <p:cNvPr id="6" name="Content Placeholder 5">
            <a:extLst>
              <a:ext uri="{FF2B5EF4-FFF2-40B4-BE49-F238E27FC236}">
                <a16:creationId xmlns:a16="http://schemas.microsoft.com/office/drawing/2014/main" id="{FDFF4FFE-5B87-4DF0-957C-0895ABFA737B}"/>
              </a:ext>
            </a:extLst>
          </p:cNvPr>
          <p:cNvSpPr>
            <a:spLocks noGrp="1"/>
          </p:cNvSpPr>
          <p:nvPr>
            <p:ph sz="quarter" idx="1"/>
          </p:nvPr>
        </p:nvSpPr>
        <p:spPr/>
        <p:txBody>
          <a:bodyPr/>
          <a:lstStyle/>
          <a:p>
            <a:pPr lvl="0"/>
            <a:r>
              <a:rPr lang="en-GB" dirty="0"/>
              <a:t>Opening statement of policy  explains in clear, concise language what  policy is about and why policy is important. </a:t>
            </a:r>
            <a:endParaRPr lang="en-ZA" dirty="0"/>
          </a:p>
          <a:p>
            <a:pPr lvl="0"/>
            <a:r>
              <a:rPr lang="en-GB" dirty="0"/>
              <a:t>Second section states what  policy is about, whom it affects and what date it will take effect. </a:t>
            </a:r>
            <a:endParaRPr lang="en-ZA" dirty="0"/>
          </a:p>
          <a:p>
            <a:pPr lvl="0"/>
            <a:r>
              <a:rPr lang="en-GB" dirty="0"/>
              <a:t>Third portion of policy should explain how  policy will be enforced and consequences for violating it.</a:t>
            </a:r>
            <a:endParaRPr lang="en-ZA" dirty="0"/>
          </a:p>
          <a:p>
            <a:pPr marL="0" indent="0">
              <a:buNone/>
            </a:pPr>
            <a:endParaRPr lang="en-ZA" dirty="0"/>
          </a:p>
        </p:txBody>
      </p:sp>
    </p:spTree>
    <p:extLst>
      <p:ext uri="{BB962C8B-B14F-4D97-AF65-F5344CB8AC3E}">
        <p14:creationId xmlns:p14="http://schemas.microsoft.com/office/powerpoint/2010/main" val="210084080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6C4F3D-73AA-408A-8444-188E34F6F8C2}"/>
              </a:ext>
            </a:extLst>
          </p:cNvPr>
          <p:cNvSpPr>
            <a:spLocks noGrp="1"/>
          </p:cNvSpPr>
          <p:nvPr>
            <p:ph type="title"/>
          </p:nvPr>
        </p:nvSpPr>
        <p:spPr/>
        <p:txBody>
          <a:bodyPr>
            <a:normAutofit/>
          </a:bodyPr>
          <a:lstStyle/>
          <a:p>
            <a:r>
              <a:rPr lang="en-GB" dirty="0"/>
              <a:t>Overview of Policy Content</a:t>
            </a:r>
            <a:endParaRPr lang="en-ZA" dirty="0"/>
          </a:p>
        </p:txBody>
      </p:sp>
      <p:sp>
        <p:nvSpPr>
          <p:cNvPr id="3" name="Slide Number Placeholder 2">
            <a:extLst>
              <a:ext uri="{FF2B5EF4-FFF2-40B4-BE49-F238E27FC236}">
                <a16:creationId xmlns:a16="http://schemas.microsoft.com/office/drawing/2014/main" id="{D230E8EE-35E4-4108-9490-8A104E8AA6B7}"/>
              </a:ext>
            </a:extLst>
          </p:cNvPr>
          <p:cNvSpPr>
            <a:spLocks noGrp="1"/>
          </p:cNvSpPr>
          <p:nvPr>
            <p:ph type="sldNum" sz="quarter" idx="12"/>
          </p:nvPr>
        </p:nvSpPr>
        <p:spPr/>
        <p:txBody>
          <a:bodyPr/>
          <a:lstStyle/>
          <a:p>
            <a:fld id="{042AED99-7FB4-404E-8A97-64753DCE42EC}" type="slidenum">
              <a:rPr lang="en-US" smtClean="0"/>
              <a:pPr/>
              <a:t>146</a:t>
            </a:fld>
            <a:endParaRPr lang="en-US" dirty="0"/>
          </a:p>
        </p:txBody>
      </p:sp>
      <p:sp>
        <p:nvSpPr>
          <p:cNvPr id="6" name="Content Placeholder 5">
            <a:extLst>
              <a:ext uri="{FF2B5EF4-FFF2-40B4-BE49-F238E27FC236}">
                <a16:creationId xmlns:a16="http://schemas.microsoft.com/office/drawing/2014/main" id="{FDFF4FFE-5B87-4DF0-957C-0895ABFA737B}"/>
              </a:ext>
            </a:extLst>
          </p:cNvPr>
          <p:cNvSpPr>
            <a:spLocks noGrp="1"/>
          </p:cNvSpPr>
          <p:nvPr>
            <p:ph sz="quarter" idx="1"/>
          </p:nvPr>
        </p:nvSpPr>
        <p:spPr/>
        <p:txBody>
          <a:bodyPr/>
          <a:lstStyle/>
          <a:p>
            <a:pPr marL="0" indent="0">
              <a:buNone/>
            </a:pPr>
            <a:r>
              <a:rPr lang="en-ZA" b="1" dirty="0"/>
              <a:t>Good policies are </a:t>
            </a:r>
          </a:p>
          <a:p>
            <a:pPr marL="0" indent="0">
              <a:buNone/>
            </a:pPr>
            <a:endParaRPr lang="en-ZA" b="1" dirty="0"/>
          </a:p>
          <a:p>
            <a:r>
              <a:rPr lang="en-ZA" dirty="0"/>
              <a:t>Written in active voice </a:t>
            </a:r>
          </a:p>
          <a:p>
            <a:r>
              <a:rPr lang="en-ZA" dirty="0"/>
              <a:t>are easily understood. Short sentences, avoiding the use of jargon or acronyms, and using clear terms </a:t>
            </a:r>
          </a:p>
        </p:txBody>
      </p:sp>
    </p:spTree>
    <p:extLst>
      <p:ext uri="{BB962C8B-B14F-4D97-AF65-F5344CB8AC3E}">
        <p14:creationId xmlns:p14="http://schemas.microsoft.com/office/powerpoint/2010/main" val="348213979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6C4F3D-73AA-408A-8444-188E34F6F8C2}"/>
              </a:ext>
            </a:extLst>
          </p:cNvPr>
          <p:cNvSpPr>
            <a:spLocks noGrp="1"/>
          </p:cNvSpPr>
          <p:nvPr>
            <p:ph type="title"/>
          </p:nvPr>
        </p:nvSpPr>
        <p:spPr/>
        <p:txBody>
          <a:bodyPr>
            <a:normAutofit/>
          </a:bodyPr>
          <a:lstStyle/>
          <a:p>
            <a:r>
              <a:rPr lang="en-GB" dirty="0"/>
              <a:t>Overview of Policy Content</a:t>
            </a:r>
            <a:endParaRPr lang="en-ZA" dirty="0"/>
          </a:p>
        </p:txBody>
      </p:sp>
      <p:sp>
        <p:nvSpPr>
          <p:cNvPr id="3" name="Slide Number Placeholder 2">
            <a:extLst>
              <a:ext uri="{FF2B5EF4-FFF2-40B4-BE49-F238E27FC236}">
                <a16:creationId xmlns:a16="http://schemas.microsoft.com/office/drawing/2014/main" id="{D230E8EE-35E4-4108-9490-8A104E8AA6B7}"/>
              </a:ext>
            </a:extLst>
          </p:cNvPr>
          <p:cNvSpPr>
            <a:spLocks noGrp="1"/>
          </p:cNvSpPr>
          <p:nvPr>
            <p:ph type="sldNum" sz="quarter" idx="12"/>
          </p:nvPr>
        </p:nvSpPr>
        <p:spPr/>
        <p:txBody>
          <a:bodyPr/>
          <a:lstStyle/>
          <a:p>
            <a:fld id="{042AED99-7FB4-404E-8A97-64753DCE42EC}" type="slidenum">
              <a:rPr lang="en-US" smtClean="0"/>
              <a:pPr/>
              <a:t>147</a:t>
            </a:fld>
            <a:endParaRPr lang="en-US" dirty="0"/>
          </a:p>
        </p:txBody>
      </p:sp>
      <p:sp>
        <p:nvSpPr>
          <p:cNvPr id="6" name="Content Placeholder 5">
            <a:extLst>
              <a:ext uri="{FF2B5EF4-FFF2-40B4-BE49-F238E27FC236}">
                <a16:creationId xmlns:a16="http://schemas.microsoft.com/office/drawing/2014/main" id="{FDFF4FFE-5B87-4DF0-957C-0895ABFA737B}"/>
              </a:ext>
            </a:extLst>
          </p:cNvPr>
          <p:cNvSpPr>
            <a:spLocks noGrp="1"/>
          </p:cNvSpPr>
          <p:nvPr>
            <p:ph sz="quarter" idx="1"/>
          </p:nvPr>
        </p:nvSpPr>
        <p:spPr/>
        <p:txBody>
          <a:bodyPr/>
          <a:lstStyle/>
          <a:p>
            <a:pPr marL="0" indent="0">
              <a:buNone/>
            </a:pPr>
            <a:r>
              <a:rPr lang="en-GB" b="1" u="sng" dirty="0"/>
              <a:t>Difference between a policy and a procedure</a:t>
            </a:r>
            <a:endParaRPr lang="en-ZA" b="1" u="sng" dirty="0"/>
          </a:p>
          <a:p>
            <a:pPr marL="0" indent="0">
              <a:buNone/>
            </a:pPr>
            <a:endParaRPr lang="en-ZA" dirty="0"/>
          </a:p>
          <a:p>
            <a:pPr marL="0" indent="0">
              <a:buNone/>
            </a:pPr>
            <a:r>
              <a:rPr lang="en-GB" b="1" dirty="0"/>
              <a:t>Policy statement</a:t>
            </a:r>
          </a:p>
          <a:p>
            <a:r>
              <a:rPr lang="en-GB" dirty="0"/>
              <a:t> Organisation-level document that prescribes acceptable methods or behaviours. </a:t>
            </a:r>
          </a:p>
          <a:p>
            <a:r>
              <a:rPr lang="en-GB" dirty="0"/>
              <a:t>Applicable to an entire organization and primarily intended to set direction. </a:t>
            </a:r>
          </a:p>
          <a:p>
            <a:pPr marL="0" indent="0">
              <a:buNone/>
            </a:pPr>
            <a:r>
              <a:rPr lang="en-GB" b="1" dirty="0"/>
              <a:t>Procedures and standard operating procedures</a:t>
            </a:r>
            <a:r>
              <a:rPr lang="en-GB" dirty="0"/>
              <a:t> </a:t>
            </a:r>
          </a:p>
          <a:p>
            <a:r>
              <a:rPr lang="en-GB" dirty="0"/>
              <a:t>Includes very specific instructions used to accomplish specific tasks.</a:t>
            </a:r>
            <a:endParaRPr lang="en-ZA" dirty="0"/>
          </a:p>
          <a:p>
            <a:pPr marL="0" indent="0">
              <a:buNone/>
            </a:pPr>
            <a:endParaRPr lang="en-ZA" dirty="0"/>
          </a:p>
        </p:txBody>
      </p:sp>
    </p:spTree>
    <p:extLst>
      <p:ext uri="{BB962C8B-B14F-4D97-AF65-F5344CB8AC3E}">
        <p14:creationId xmlns:p14="http://schemas.microsoft.com/office/powerpoint/2010/main" val="8857390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6C4F3D-73AA-408A-8444-188E34F6F8C2}"/>
              </a:ext>
            </a:extLst>
          </p:cNvPr>
          <p:cNvSpPr>
            <a:spLocks noGrp="1"/>
          </p:cNvSpPr>
          <p:nvPr>
            <p:ph type="title"/>
          </p:nvPr>
        </p:nvSpPr>
        <p:spPr/>
        <p:txBody>
          <a:bodyPr>
            <a:normAutofit fontScale="90000"/>
          </a:bodyPr>
          <a:lstStyle/>
          <a:p>
            <a:r>
              <a:rPr lang="en-GB" dirty="0"/>
              <a:t>Quality management processes and procedures </a:t>
            </a:r>
            <a:endParaRPr lang="en-ZA" dirty="0"/>
          </a:p>
        </p:txBody>
      </p:sp>
      <p:sp>
        <p:nvSpPr>
          <p:cNvPr id="3" name="Slide Number Placeholder 2">
            <a:extLst>
              <a:ext uri="{FF2B5EF4-FFF2-40B4-BE49-F238E27FC236}">
                <a16:creationId xmlns:a16="http://schemas.microsoft.com/office/drawing/2014/main" id="{D230E8EE-35E4-4108-9490-8A104E8AA6B7}"/>
              </a:ext>
            </a:extLst>
          </p:cNvPr>
          <p:cNvSpPr>
            <a:spLocks noGrp="1"/>
          </p:cNvSpPr>
          <p:nvPr>
            <p:ph type="sldNum" sz="quarter" idx="12"/>
          </p:nvPr>
        </p:nvSpPr>
        <p:spPr/>
        <p:txBody>
          <a:bodyPr/>
          <a:lstStyle/>
          <a:p>
            <a:fld id="{042AED99-7FB4-404E-8A97-64753DCE42EC}" type="slidenum">
              <a:rPr lang="en-US" smtClean="0"/>
              <a:pPr/>
              <a:t>148</a:t>
            </a:fld>
            <a:endParaRPr lang="en-US" dirty="0"/>
          </a:p>
        </p:txBody>
      </p:sp>
      <p:sp>
        <p:nvSpPr>
          <p:cNvPr id="6" name="Content Placeholder 5">
            <a:extLst>
              <a:ext uri="{FF2B5EF4-FFF2-40B4-BE49-F238E27FC236}">
                <a16:creationId xmlns:a16="http://schemas.microsoft.com/office/drawing/2014/main" id="{FDFF4FFE-5B87-4DF0-957C-0895ABFA737B}"/>
              </a:ext>
            </a:extLst>
          </p:cNvPr>
          <p:cNvSpPr>
            <a:spLocks noGrp="1"/>
          </p:cNvSpPr>
          <p:nvPr>
            <p:ph sz="quarter" idx="1"/>
          </p:nvPr>
        </p:nvSpPr>
        <p:spPr>
          <a:xfrm>
            <a:off x="467544" y="1758900"/>
            <a:ext cx="8219256" cy="4680000"/>
          </a:xfrm>
        </p:spPr>
        <p:txBody>
          <a:bodyPr>
            <a:normAutofit/>
          </a:bodyPr>
          <a:lstStyle/>
          <a:p>
            <a:pPr marL="0" indent="0">
              <a:buNone/>
            </a:pPr>
            <a:r>
              <a:rPr lang="en-GB" b="1" dirty="0"/>
              <a:t>Processes could include</a:t>
            </a:r>
            <a:r>
              <a:rPr lang="en-GB" dirty="0"/>
              <a:t>:</a:t>
            </a:r>
          </a:p>
          <a:p>
            <a:pPr marL="0" indent="0">
              <a:buNone/>
            </a:pPr>
            <a:endParaRPr lang="en-ZA" dirty="0"/>
          </a:p>
          <a:p>
            <a:pPr lvl="0" fontAlgn="base"/>
            <a:r>
              <a:rPr lang="en-GB" dirty="0">
                <a:effectLst>
                  <a:outerShdw sx="0" sy="0">
                    <a:srgbClr val="000000"/>
                  </a:outerShdw>
                </a:effectLst>
              </a:rPr>
              <a:t>Practicing, creating and sustaining a quality culture; </a:t>
            </a:r>
            <a:endParaRPr lang="en-ZA" dirty="0">
              <a:effectLst>
                <a:outerShdw sx="0" sy="0">
                  <a:srgbClr val="000000"/>
                </a:outerShdw>
              </a:effectLst>
            </a:endParaRPr>
          </a:p>
          <a:p>
            <a:pPr lvl="0" fontAlgn="base"/>
            <a:r>
              <a:rPr lang="en-GB" dirty="0">
                <a:effectLst>
                  <a:outerShdw sx="0" sy="0">
                    <a:srgbClr val="000000"/>
                  </a:outerShdw>
                </a:effectLst>
              </a:rPr>
              <a:t>Specification and application of standards; </a:t>
            </a:r>
            <a:endParaRPr lang="en-ZA" dirty="0">
              <a:effectLst>
                <a:outerShdw sx="0" sy="0">
                  <a:srgbClr val="000000"/>
                </a:outerShdw>
              </a:effectLst>
            </a:endParaRPr>
          </a:p>
          <a:p>
            <a:pPr lvl="0" fontAlgn="base"/>
            <a:r>
              <a:rPr lang="en-GB" dirty="0">
                <a:effectLst>
                  <a:outerShdw sx="0" sy="0">
                    <a:srgbClr val="000000"/>
                  </a:outerShdw>
                </a:effectLst>
              </a:rPr>
              <a:t>Feedback data gathering; </a:t>
            </a:r>
            <a:endParaRPr lang="en-ZA" dirty="0">
              <a:effectLst>
                <a:outerShdw sx="0" sy="0">
                  <a:srgbClr val="000000"/>
                </a:outerShdw>
              </a:effectLst>
            </a:endParaRPr>
          </a:p>
          <a:p>
            <a:pPr lvl="0" fontAlgn="base"/>
            <a:r>
              <a:rPr lang="en-GB" dirty="0">
                <a:effectLst>
                  <a:outerShdw sx="0" sy="0">
                    <a:srgbClr val="000000"/>
                  </a:outerShdw>
                </a:effectLst>
              </a:rPr>
              <a:t>Learner support and guidance; </a:t>
            </a:r>
            <a:endParaRPr lang="en-ZA" dirty="0">
              <a:effectLst>
                <a:outerShdw sx="0" sy="0">
                  <a:srgbClr val="000000"/>
                </a:outerShdw>
              </a:effectLst>
            </a:endParaRPr>
          </a:p>
          <a:p>
            <a:pPr lvl="0" fontAlgn="base"/>
            <a:r>
              <a:rPr lang="en-GB" dirty="0">
                <a:effectLst>
                  <a:outerShdw sx="0" sy="0">
                    <a:srgbClr val="000000"/>
                  </a:outerShdw>
                </a:effectLst>
              </a:rPr>
              <a:t>Programme review; </a:t>
            </a:r>
            <a:endParaRPr lang="en-ZA" dirty="0">
              <a:effectLst>
                <a:outerShdw sx="0" sy="0">
                  <a:srgbClr val="000000"/>
                </a:outerShdw>
              </a:effectLst>
            </a:endParaRPr>
          </a:p>
          <a:p>
            <a:pPr lvl="0" fontAlgn="base"/>
            <a:r>
              <a:rPr lang="en-GB" dirty="0">
                <a:effectLst>
                  <a:outerShdw sx="0" sy="0">
                    <a:srgbClr val="000000"/>
                  </a:outerShdw>
                </a:effectLst>
              </a:rPr>
              <a:t>Staff selection and development; </a:t>
            </a: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259246418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6C4F3D-73AA-408A-8444-188E34F6F8C2}"/>
              </a:ext>
            </a:extLst>
          </p:cNvPr>
          <p:cNvSpPr>
            <a:spLocks noGrp="1"/>
          </p:cNvSpPr>
          <p:nvPr>
            <p:ph type="title"/>
          </p:nvPr>
        </p:nvSpPr>
        <p:spPr/>
        <p:txBody>
          <a:bodyPr>
            <a:normAutofit fontScale="90000"/>
          </a:bodyPr>
          <a:lstStyle/>
          <a:p>
            <a:r>
              <a:rPr lang="en-GB" dirty="0"/>
              <a:t>Quality management processes and procedures </a:t>
            </a:r>
            <a:endParaRPr lang="en-ZA" dirty="0"/>
          </a:p>
        </p:txBody>
      </p:sp>
      <p:sp>
        <p:nvSpPr>
          <p:cNvPr id="3" name="Slide Number Placeholder 2">
            <a:extLst>
              <a:ext uri="{FF2B5EF4-FFF2-40B4-BE49-F238E27FC236}">
                <a16:creationId xmlns:a16="http://schemas.microsoft.com/office/drawing/2014/main" id="{D230E8EE-35E4-4108-9490-8A104E8AA6B7}"/>
              </a:ext>
            </a:extLst>
          </p:cNvPr>
          <p:cNvSpPr>
            <a:spLocks noGrp="1"/>
          </p:cNvSpPr>
          <p:nvPr>
            <p:ph type="sldNum" sz="quarter" idx="12"/>
          </p:nvPr>
        </p:nvSpPr>
        <p:spPr/>
        <p:txBody>
          <a:bodyPr/>
          <a:lstStyle/>
          <a:p>
            <a:fld id="{042AED99-7FB4-404E-8A97-64753DCE42EC}" type="slidenum">
              <a:rPr lang="en-US" smtClean="0"/>
              <a:pPr/>
              <a:t>149</a:t>
            </a:fld>
            <a:endParaRPr lang="en-US" dirty="0"/>
          </a:p>
        </p:txBody>
      </p:sp>
      <p:sp>
        <p:nvSpPr>
          <p:cNvPr id="6" name="Content Placeholder 5">
            <a:extLst>
              <a:ext uri="{FF2B5EF4-FFF2-40B4-BE49-F238E27FC236}">
                <a16:creationId xmlns:a16="http://schemas.microsoft.com/office/drawing/2014/main" id="{FDFF4FFE-5B87-4DF0-957C-0895ABFA737B}"/>
              </a:ext>
            </a:extLst>
          </p:cNvPr>
          <p:cNvSpPr>
            <a:spLocks noGrp="1"/>
          </p:cNvSpPr>
          <p:nvPr>
            <p:ph sz="quarter" idx="1"/>
          </p:nvPr>
        </p:nvSpPr>
        <p:spPr>
          <a:xfrm>
            <a:off x="467544" y="1758900"/>
            <a:ext cx="8219256" cy="4680000"/>
          </a:xfrm>
        </p:spPr>
        <p:txBody>
          <a:bodyPr>
            <a:normAutofit/>
          </a:bodyPr>
          <a:lstStyle/>
          <a:p>
            <a:pPr marL="0" indent="0">
              <a:buNone/>
            </a:pPr>
            <a:r>
              <a:rPr lang="en-GB" b="1" dirty="0"/>
              <a:t>Processes could include</a:t>
            </a:r>
            <a:r>
              <a:rPr lang="en-GB" dirty="0"/>
              <a:t>:</a:t>
            </a:r>
          </a:p>
          <a:p>
            <a:pPr marL="0" indent="0">
              <a:buNone/>
            </a:pPr>
            <a:endParaRPr lang="en-ZA" dirty="0"/>
          </a:p>
          <a:p>
            <a:pPr lvl="0" fontAlgn="base"/>
            <a:r>
              <a:rPr lang="en-GB" dirty="0">
                <a:effectLst>
                  <a:outerShdw sx="0" sy="0">
                    <a:srgbClr val="000000"/>
                  </a:outerShdw>
                </a:effectLst>
              </a:rPr>
              <a:t>Monitoring and review of learning and assessment activities; </a:t>
            </a:r>
            <a:endParaRPr lang="en-ZA" dirty="0">
              <a:effectLst>
                <a:outerShdw sx="0" sy="0">
                  <a:srgbClr val="000000"/>
                </a:outerShdw>
              </a:effectLst>
            </a:endParaRPr>
          </a:p>
          <a:p>
            <a:pPr lvl="0" fontAlgn="base"/>
            <a:r>
              <a:rPr lang="en-GB" dirty="0">
                <a:effectLst>
                  <a:outerShdw sx="0" sy="0">
                    <a:srgbClr val="000000"/>
                  </a:outerShdw>
                </a:effectLst>
              </a:rPr>
              <a:t>Systematic improvements based on reviews, audits and/or monitoring; </a:t>
            </a:r>
            <a:endParaRPr lang="en-ZA" dirty="0">
              <a:effectLst>
                <a:outerShdw sx="0" sy="0">
                  <a:srgbClr val="000000"/>
                </a:outerShdw>
              </a:effectLst>
            </a:endParaRPr>
          </a:p>
          <a:p>
            <a:pPr lvl="0" fontAlgn="base"/>
            <a:r>
              <a:rPr lang="en-GB" dirty="0">
                <a:effectLst>
                  <a:outerShdw sx="0" sy="0">
                    <a:srgbClr val="000000"/>
                  </a:outerShdw>
                </a:effectLst>
              </a:rPr>
              <a:t>Report back mechanisms; </a:t>
            </a:r>
            <a:endParaRPr lang="en-ZA" dirty="0">
              <a:effectLst>
                <a:outerShdw sx="0" sy="0">
                  <a:srgbClr val="000000"/>
                </a:outerShdw>
              </a:effectLst>
            </a:endParaRPr>
          </a:p>
          <a:p>
            <a:pPr lvl="0" fontAlgn="base"/>
            <a:r>
              <a:rPr lang="en-GB" dirty="0">
                <a:effectLst>
                  <a:outerShdw sx="0" sy="0">
                    <a:srgbClr val="000000"/>
                  </a:outerShdw>
                </a:effectLst>
              </a:rPr>
              <a:t>Resource utilisation; </a:t>
            </a:r>
            <a:endParaRPr lang="en-ZA" dirty="0">
              <a:effectLst>
                <a:outerShdw sx="0" sy="0">
                  <a:srgbClr val="000000"/>
                </a:outerShdw>
              </a:effectLst>
            </a:endParaRPr>
          </a:p>
          <a:p>
            <a:pPr lvl="0" fontAlgn="base"/>
            <a:r>
              <a:rPr lang="en-GB" dirty="0">
                <a:effectLst>
                  <a:outerShdw sx="0" sy="0">
                    <a:srgbClr val="000000"/>
                  </a:outerShdw>
                </a:effectLst>
              </a:rPr>
              <a:t>ETQA reporting; </a:t>
            </a:r>
            <a:endParaRPr lang="en-ZA" dirty="0">
              <a:effectLst>
                <a:outerShdw sx="0" sy="0">
                  <a:srgbClr val="000000"/>
                </a:outerShdw>
              </a:effectLst>
            </a:endParaRPr>
          </a:p>
          <a:p>
            <a:pPr lvl="0" fontAlgn="base"/>
            <a:r>
              <a:rPr lang="en-GB" dirty="0">
                <a:effectLst>
                  <a:outerShdw sx="0" sy="0">
                    <a:srgbClr val="000000"/>
                  </a:outerShdw>
                </a:effectLst>
              </a:rPr>
              <a:t>Relationship with stakeholders in the sector.</a:t>
            </a: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3753860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Study Unit 1:</a:t>
            </a:r>
            <a:br>
              <a:rPr lang="en-ZA" dirty="0"/>
            </a:br>
            <a:endParaRPr lang="en-ZA" dirty="0"/>
          </a:p>
        </p:txBody>
      </p:sp>
      <p:sp>
        <p:nvSpPr>
          <p:cNvPr id="3" name="Text Placeholder 2"/>
          <p:cNvSpPr>
            <a:spLocks noGrp="1"/>
          </p:cNvSpPr>
          <p:nvPr>
            <p:ph type="body" idx="1"/>
          </p:nvPr>
        </p:nvSpPr>
        <p:spPr/>
        <p:txBody>
          <a:bodyPr>
            <a:normAutofit/>
          </a:bodyPr>
          <a:lstStyle/>
          <a:p>
            <a:r>
              <a:rPr lang="en-ZA" dirty="0"/>
              <a:t>Identify and explain the component parts of the Education Training and Development Practice process. </a:t>
            </a:r>
          </a:p>
        </p:txBody>
      </p:sp>
      <p:sp>
        <p:nvSpPr>
          <p:cNvPr id="5" name="Slide Number Placeholder 4"/>
          <p:cNvSpPr>
            <a:spLocks noGrp="1"/>
          </p:cNvSpPr>
          <p:nvPr>
            <p:ph type="sldNum" sz="quarter" idx="12"/>
          </p:nvPr>
        </p:nvSpPr>
        <p:spPr/>
        <p:txBody>
          <a:bodyPr/>
          <a:lstStyle/>
          <a:p>
            <a:fld id="{4980778A-6F9D-4141-8080-B8192EADCD40}" type="slidenum">
              <a:rPr lang="en-ZA" smtClean="0"/>
              <a:pPr/>
              <a:t>15</a:t>
            </a:fld>
            <a:endParaRPr lang="en-ZA"/>
          </a:p>
        </p:txBody>
      </p:sp>
      <p:pic>
        <p:nvPicPr>
          <p:cNvPr id="6" name="Picture 5" descr="ec_i_outcomes_2.gif">
            <a:extLst>
              <a:ext uri="{FF2B5EF4-FFF2-40B4-BE49-F238E27FC236}">
                <a16:creationId xmlns:a16="http://schemas.microsoft.com/office/drawing/2014/main" id="{9657CC21-5686-4493-A381-E3E8E6CD7E22}"/>
              </a:ext>
            </a:extLst>
          </p:cNvPr>
          <p:cNvPicPr/>
          <p:nvPr/>
        </p:nvPicPr>
        <p:blipFill>
          <a:blip r:embed="rId2" cstate="print"/>
          <a:stretch>
            <a:fillRect/>
          </a:stretch>
        </p:blipFill>
        <p:spPr>
          <a:xfrm>
            <a:off x="3723861" y="5105400"/>
            <a:ext cx="2299252" cy="133515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9485770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6C4F3D-73AA-408A-8444-188E34F6F8C2}"/>
              </a:ext>
            </a:extLst>
          </p:cNvPr>
          <p:cNvSpPr>
            <a:spLocks noGrp="1"/>
          </p:cNvSpPr>
          <p:nvPr>
            <p:ph type="title"/>
          </p:nvPr>
        </p:nvSpPr>
        <p:spPr/>
        <p:txBody>
          <a:bodyPr>
            <a:normAutofit fontScale="90000"/>
          </a:bodyPr>
          <a:lstStyle/>
          <a:p>
            <a:r>
              <a:rPr lang="en-GB" dirty="0"/>
              <a:t>Quality management processes and procedures </a:t>
            </a:r>
            <a:endParaRPr lang="en-ZA" dirty="0"/>
          </a:p>
        </p:txBody>
      </p:sp>
      <p:sp>
        <p:nvSpPr>
          <p:cNvPr id="3" name="Slide Number Placeholder 2">
            <a:extLst>
              <a:ext uri="{FF2B5EF4-FFF2-40B4-BE49-F238E27FC236}">
                <a16:creationId xmlns:a16="http://schemas.microsoft.com/office/drawing/2014/main" id="{D230E8EE-35E4-4108-9490-8A104E8AA6B7}"/>
              </a:ext>
            </a:extLst>
          </p:cNvPr>
          <p:cNvSpPr>
            <a:spLocks noGrp="1"/>
          </p:cNvSpPr>
          <p:nvPr>
            <p:ph type="sldNum" sz="quarter" idx="12"/>
          </p:nvPr>
        </p:nvSpPr>
        <p:spPr/>
        <p:txBody>
          <a:bodyPr/>
          <a:lstStyle/>
          <a:p>
            <a:fld id="{042AED99-7FB4-404E-8A97-64753DCE42EC}" type="slidenum">
              <a:rPr lang="en-US" smtClean="0"/>
              <a:pPr/>
              <a:t>150</a:t>
            </a:fld>
            <a:endParaRPr lang="en-US" dirty="0"/>
          </a:p>
        </p:txBody>
      </p:sp>
      <p:sp>
        <p:nvSpPr>
          <p:cNvPr id="6" name="Content Placeholder 5">
            <a:extLst>
              <a:ext uri="{FF2B5EF4-FFF2-40B4-BE49-F238E27FC236}">
                <a16:creationId xmlns:a16="http://schemas.microsoft.com/office/drawing/2014/main" id="{FDFF4FFE-5B87-4DF0-957C-0895ABFA737B}"/>
              </a:ext>
            </a:extLst>
          </p:cNvPr>
          <p:cNvSpPr>
            <a:spLocks noGrp="1"/>
          </p:cNvSpPr>
          <p:nvPr>
            <p:ph sz="quarter" idx="1"/>
          </p:nvPr>
        </p:nvSpPr>
        <p:spPr>
          <a:xfrm>
            <a:off x="467544" y="1758900"/>
            <a:ext cx="8219256" cy="4680000"/>
          </a:xfrm>
        </p:spPr>
        <p:txBody>
          <a:bodyPr>
            <a:normAutofit fontScale="92500"/>
          </a:bodyPr>
          <a:lstStyle/>
          <a:p>
            <a:pPr marL="0" indent="0">
              <a:buNone/>
            </a:pPr>
            <a:r>
              <a:rPr lang="en-GB" b="1" u="sng" dirty="0"/>
              <a:t>Format of a policy</a:t>
            </a:r>
            <a:endParaRPr lang="en-ZA" b="1" u="sng" dirty="0"/>
          </a:p>
          <a:p>
            <a:pPr lvl="0"/>
            <a:r>
              <a:rPr lang="en-GB" dirty="0"/>
              <a:t>Policy number and Policy Area</a:t>
            </a:r>
            <a:endParaRPr lang="en-ZA" dirty="0"/>
          </a:p>
          <a:p>
            <a:pPr lvl="0"/>
            <a:r>
              <a:rPr lang="en-GB" dirty="0"/>
              <a:t>Purpose/Reason or rationale for the policy.</a:t>
            </a:r>
            <a:endParaRPr lang="en-ZA" dirty="0"/>
          </a:p>
          <a:p>
            <a:pPr lvl="0"/>
            <a:r>
              <a:rPr lang="en-GB" dirty="0"/>
              <a:t>Definition/Explanation of key terms.</a:t>
            </a:r>
            <a:endParaRPr lang="en-ZA" dirty="0"/>
          </a:p>
          <a:p>
            <a:pPr lvl="0"/>
            <a:r>
              <a:rPr lang="en-GB" dirty="0"/>
              <a:t>Scope/Who is the policy intended for (target population)</a:t>
            </a:r>
            <a:endParaRPr lang="en-ZA" dirty="0"/>
          </a:p>
          <a:p>
            <a:pPr lvl="0"/>
            <a:r>
              <a:rPr lang="en-GB" dirty="0"/>
              <a:t>Policy application	Implementing policy </a:t>
            </a:r>
            <a:endParaRPr lang="en-ZA" dirty="0"/>
          </a:p>
          <a:p>
            <a:pPr lvl="0"/>
            <a:r>
              <a:rPr lang="en-GB" dirty="0"/>
              <a:t>Procedures/Steps in policy implementation (where applicable)</a:t>
            </a:r>
            <a:endParaRPr lang="en-ZA" dirty="0"/>
          </a:p>
          <a:p>
            <a:pPr lvl="0"/>
            <a:r>
              <a:rPr lang="en-GB" dirty="0"/>
              <a:t>Communication of policy/How is the policy going to be communicated</a:t>
            </a:r>
            <a:endParaRPr lang="en-ZA" dirty="0"/>
          </a:p>
          <a:p>
            <a:pPr lvl="0"/>
            <a:r>
              <a:rPr lang="en-GB" dirty="0"/>
              <a:t>Evaluation and Review/Policy evaluation and review mechanism</a:t>
            </a:r>
            <a:endParaRPr lang="en-ZA" dirty="0"/>
          </a:p>
          <a:p>
            <a:pPr lvl="0"/>
            <a:r>
              <a:rPr lang="en-GB" dirty="0"/>
              <a:t>Documentation/How is the policy going to be stored</a:t>
            </a:r>
            <a:endParaRPr lang="en-ZA" dirty="0"/>
          </a:p>
          <a:p>
            <a:pPr marL="0" indent="0">
              <a:buNone/>
            </a:pPr>
            <a:endParaRPr lang="en-ZA" dirty="0"/>
          </a:p>
        </p:txBody>
      </p:sp>
    </p:spTree>
    <p:extLst>
      <p:ext uri="{BB962C8B-B14F-4D97-AF65-F5344CB8AC3E}">
        <p14:creationId xmlns:p14="http://schemas.microsoft.com/office/powerpoint/2010/main" val="96435086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6C4F3D-73AA-408A-8444-188E34F6F8C2}"/>
              </a:ext>
            </a:extLst>
          </p:cNvPr>
          <p:cNvSpPr>
            <a:spLocks noGrp="1"/>
          </p:cNvSpPr>
          <p:nvPr>
            <p:ph type="title"/>
          </p:nvPr>
        </p:nvSpPr>
        <p:spPr/>
        <p:txBody>
          <a:bodyPr>
            <a:normAutofit fontScale="90000"/>
          </a:bodyPr>
          <a:lstStyle/>
          <a:p>
            <a:r>
              <a:rPr lang="en-GB" dirty="0"/>
              <a:t>Quality management processes and procedures </a:t>
            </a:r>
            <a:endParaRPr lang="en-ZA" dirty="0"/>
          </a:p>
        </p:txBody>
      </p:sp>
      <p:sp>
        <p:nvSpPr>
          <p:cNvPr id="3" name="Slide Number Placeholder 2">
            <a:extLst>
              <a:ext uri="{FF2B5EF4-FFF2-40B4-BE49-F238E27FC236}">
                <a16:creationId xmlns:a16="http://schemas.microsoft.com/office/drawing/2014/main" id="{D230E8EE-35E4-4108-9490-8A104E8AA6B7}"/>
              </a:ext>
            </a:extLst>
          </p:cNvPr>
          <p:cNvSpPr>
            <a:spLocks noGrp="1"/>
          </p:cNvSpPr>
          <p:nvPr>
            <p:ph type="sldNum" sz="quarter" idx="12"/>
          </p:nvPr>
        </p:nvSpPr>
        <p:spPr/>
        <p:txBody>
          <a:bodyPr/>
          <a:lstStyle/>
          <a:p>
            <a:fld id="{042AED99-7FB4-404E-8A97-64753DCE42EC}" type="slidenum">
              <a:rPr lang="en-US" smtClean="0"/>
              <a:pPr/>
              <a:t>151</a:t>
            </a:fld>
            <a:endParaRPr lang="en-US" dirty="0"/>
          </a:p>
        </p:txBody>
      </p:sp>
      <p:sp>
        <p:nvSpPr>
          <p:cNvPr id="6" name="Content Placeholder 5">
            <a:extLst>
              <a:ext uri="{FF2B5EF4-FFF2-40B4-BE49-F238E27FC236}">
                <a16:creationId xmlns:a16="http://schemas.microsoft.com/office/drawing/2014/main" id="{FDFF4FFE-5B87-4DF0-957C-0895ABFA737B}"/>
              </a:ext>
            </a:extLst>
          </p:cNvPr>
          <p:cNvSpPr>
            <a:spLocks noGrp="1"/>
          </p:cNvSpPr>
          <p:nvPr>
            <p:ph sz="quarter" idx="1"/>
          </p:nvPr>
        </p:nvSpPr>
        <p:spPr>
          <a:xfrm>
            <a:off x="467544" y="1758900"/>
            <a:ext cx="4647795" cy="4680000"/>
          </a:xfrm>
        </p:spPr>
        <p:txBody>
          <a:bodyPr>
            <a:normAutofit/>
          </a:bodyPr>
          <a:lstStyle/>
          <a:p>
            <a:r>
              <a:rPr lang="en-GB" dirty="0"/>
              <a:t>Once a policy and procedure document or QMS is implemented and in place it does not mean the work is done.</a:t>
            </a:r>
          </a:p>
          <a:p>
            <a:r>
              <a:rPr lang="en-GB" dirty="0"/>
              <a:t>Policies and procedures may need to be updated and reviewed from time to time. </a:t>
            </a:r>
          </a:p>
          <a:p>
            <a:r>
              <a:rPr lang="en-GB" dirty="0"/>
              <a:t>ETQA requires a Review Policy that provides a clear indication of how and when policies will be reviewed. </a:t>
            </a:r>
            <a:endParaRPr lang="en-ZA" dirty="0"/>
          </a:p>
          <a:p>
            <a:pPr marL="0" indent="0">
              <a:buNone/>
            </a:pPr>
            <a:endParaRPr lang="en-ZA" dirty="0"/>
          </a:p>
        </p:txBody>
      </p:sp>
      <p:pic>
        <p:nvPicPr>
          <p:cNvPr id="7" name="Picture 6">
            <a:extLst>
              <a:ext uri="{FF2B5EF4-FFF2-40B4-BE49-F238E27FC236}">
                <a16:creationId xmlns:a16="http://schemas.microsoft.com/office/drawing/2014/main" id="{45780526-EFA9-4CBA-B25C-E16321073D0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327374" y="2120348"/>
            <a:ext cx="3359426" cy="3405809"/>
          </a:xfrm>
          <a:prstGeom prst="rect">
            <a:avLst/>
          </a:prstGeom>
          <a:noFill/>
          <a:ln>
            <a:noFill/>
          </a:ln>
        </p:spPr>
      </p:pic>
    </p:spTree>
    <p:extLst>
      <p:ext uri="{BB962C8B-B14F-4D97-AF65-F5344CB8AC3E}">
        <p14:creationId xmlns:p14="http://schemas.microsoft.com/office/powerpoint/2010/main" val="216195979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6C4F3D-73AA-408A-8444-188E34F6F8C2}"/>
              </a:ext>
            </a:extLst>
          </p:cNvPr>
          <p:cNvSpPr>
            <a:spLocks noGrp="1"/>
          </p:cNvSpPr>
          <p:nvPr>
            <p:ph type="title"/>
          </p:nvPr>
        </p:nvSpPr>
        <p:spPr/>
        <p:txBody>
          <a:bodyPr>
            <a:normAutofit fontScale="90000"/>
          </a:bodyPr>
          <a:lstStyle/>
          <a:p>
            <a:r>
              <a:rPr lang="en-GB" dirty="0"/>
              <a:t>Quality management processes and procedures </a:t>
            </a:r>
            <a:endParaRPr lang="en-ZA" dirty="0"/>
          </a:p>
        </p:txBody>
      </p:sp>
      <p:sp>
        <p:nvSpPr>
          <p:cNvPr id="3" name="Slide Number Placeholder 2">
            <a:extLst>
              <a:ext uri="{FF2B5EF4-FFF2-40B4-BE49-F238E27FC236}">
                <a16:creationId xmlns:a16="http://schemas.microsoft.com/office/drawing/2014/main" id="{D230E8EE-35E4-4108-9490-8A104E8AA6B7}"/>
              </a:ext>
            </a:extLst>
          </p:cNvPr>
          <p:cNvSpPr>
            <a:spLocks noGrp="1"/>
          </p:cNvSpPr>
          <p:nvPr>
            <p:ph type="sldNum" sz="quarter" idx="12"/>
          </p:nvPr>
        </p:nvSpPr>
        <p:spPr/>
        <p:txBody>
          <a:bodyPr/>
          <a:lstStyle/>
          <a:p>
            <a:fld id="{042AED99-7FB4-404E-8A97-64753DCE42EC}" type="slidenum">
              <a:rPr lang="en-US" smtClean="0"/>
              <a:pPr/>
              <a:t>152</a:t>
            </a:fld>
            <a:endParaRPr lang="en-US" dirty="0"/>
          </a:p>
        </p:txBody>
      </p:sp>
      <p:sp>
        <p:nvSpPr>
          <p:cNvPr id="6" name="Content Placeholder 5">
            <a:extLst>
              <a:ext uri="{FF2B5EF4-FFF2-40B4-BE49-F238E27FC236}">
                <a16:creationId xmlns:a16="http://schemas.microsoft.com/office/drawing/2014/main" id="{FDFF4FFE-5B87-4DF0-957C-0895ABFA737B}"/>
              </a:ext>
            </a:extLst>
          </p:cNvPr>
          <p:cNvSpPr>
            <a:spLocks noGrp="1"/>
          </p:cNvSpPr>
          <p:nvPr>
            <p:ph sz="quarter" idx="1"/>
          </p:nvPr>
        </p:nvSpPr>
        <p:spPr>
          <a:xfrm>
            <a:off x="467544" y="1758900"/>
            <a:ext cx="7748804" cy="4680000"/>
          </a:xfrm>
        </p:spPr>
        <p:txBody>
          <a:bodyPr>
            <a:normAutofit/>
          </a:bodyPr>
          <a:lstStyle/>
          <a:p>
            <a:pPr marL="0" indent="0">
              <a:buNone/>
            </a:pPr>
            <a:r>
              <a:rPr lang="en-ZA" sz="2000" b="1" dirty="0"/>
              <a:t>Policy number 1: OPERATING PROCEDURE FOR QUALITY MANAGEMENT</a:t>
            </a:r>
          </a:p>
          <a:p>
            <a:pPr marL="0" indent="0">
              <a:buNone/>
            </a:pPr>
            <a:endParaRPr lang="en-ZA" sz="2000" dirty="0"/>
          </a:p>
          <a:p>
            <a:pPr marL="0" indent="0">
              <a:buNone/>
            </a:pPr>
            <a:r>
              <a:rPr lang="en-ZA" sz="1800" b="1" dirty="0"/>
              <a:t>Approval</a:t>
            </a:r>
            <a:endParaRPr lang="en-ZA" sz="1800" dirty="0"/>
          </a:p>
          <a:p>
            <a:pPr marL="0" indent="0">
              <a:buNone/>
            </a:pPr>
            <a:endParaRPr lang="en-ZA" dirty="0"/>
          </a:p>
        </p:txBody>
      </p:sp>
      <p:graphicFrame>
        <p:nvGraphicFramePr>
          <p:cNvPr id="2" name="Table 1">
            <a:extLst>
              <a:ext uri="{FF2B5EF4-FFF2-40B4-BE49-F238E27FC236}">
                <a16:creationId xmlns:a16="http://schemas.microsoft.com/office/drawing/2014/main" id="{E48D03DB-8652-4E7F-A221-EFF4777922DC}"/>
              </a:ext>
            </a:extLst>
          </p:cNvPr>
          <p:cNvGraphicFramePr>
            <a:graphicFrameLocks noGrp="1"/>
          </p:cNvGraphicFramePr>
          <p:nvPr>
            <p:extLst>
              <p:ext uri="{D42A27DB-BD31-4B8C-83A1-F6EECF244321}">
                <p14:modId xmlns:p14="http://schemas.microsoft.com/office/powerpoint/2010/main" val="404781627"/>
              </p:ext>
            </p:extLst>
          </p:nvPr>
        </p:nvGraphicFramePr>
        <p:xfrm>
          <a:off x="603504" y="2872080"/>
          <a:ext cx="7934088" cy="741680"/>
        </p:xfrm>
        <a:graphic>
          <a:graphicData uri="http://schemas.openxmlformats.org/drawingml/2006/table">
            <a:tbl>
              <a:tblPr firstRow="1" bandRow="1">
                <a:tableStyleId>{5940675A-B579-460E-94D1-54222C63F5DA}</a:tableStyleId>
              </a:tblPr>
              <a:tblGrid>
                <a:gridCol w="801226">
                  <a:extLst>
                    <a:ext uri="{9D8B030D-6E8A-4147-A177-3AD203B41FA5}">
                      <a16:colId xmlns:a16="http://schemas.microsoft.com/office/drawing/2014/main" val="3223346907"/>
                    </a:ext>
                  </a:extLst>
                </a:gridCol>
                <a:gridCol w="1166192">
                  <a:extLst>
                    <a:ext uri="{9D8B030D-6E8A-4147-A177-3AD203B41FA5}">
                      <a16:colId xmlns:a16="http://schemas.microsoft.com/office/drawing/2014/main" val="4180316226"/>
                    </a:ext>
                  </a:extLst>
                </a:gridCol>
                <a:gridCol w="662608">
                  <a:extLst>
                    <a:ext uri="{9D8B030D-6E8A-4147-A177-3AD203B41FA5}">
                      <a16:colId xmlns:a16="http://schemas.microsoft.com/office/drawing/2014/main" val="1426491560"/>
                    </a:ext>
                  </a:extLst>
                </a:gridCol>
                <a:gridCol w="1219200">
                  <a:extLst>
                    <a:ext uri="{9D8B030D-6E8A-4147-A177-3AD203B41FA5}">
                      <a16:colId xmlns:a16="http://schemas.microsoft.com/office/drawing/2014/main" val="2105150483"/>
                    </a:ext>
                  </a:extLst>
                </a:gridCol>
                <a:gridCol w="1109579">
                  <a:extLst>
                    <a:ext uri="{9D8B030D-6E8A-4147-A177-3AD203B41FA5}">
                      <a16:colId xmlns:a16="http://schemas.microsoft.com/office/drawing/2014/main" val="1154533414"/>
                    </a:ext>
                  </a:extLst>
                </a:gridCol>
                <a:gridCol w="1302317">
                  <a:extLst>
                    <a:ext uri="{9D8B030D-6E8A-4147-A177-3AD203B41FA5}">
                      <a16:colId xmlns:a16="http://schemas.microsoft.com/office/drawing/2014/main" val="2764277972"/>
                    </a:ext>
                  </a:extLst>
                </a:gridCol>
                <a:gridCol w="681205">
                  <a:extLst>
                    <a:ext uri="{9D8B030D-6E8A-4147-A177-3AD203B41FA5}">
                      <a16:colId xmlns:a16="http://schemas.microsoft.com/office/drawing/2014/main" val="4112031648"/>
                    </a:ext>
                  </a:extLst>
                </a:gridCol>
                <a:gridCol w="991761">
                  <a:extLst>
                    <a:ext uri="{9D8B030D-6E8A-4147-A177-3AD203B41FA5}">
                      <a16:colId xmlns:a16="http://schemas.microsoft.com/office/drawing/2014/main" val="1227199650"/>
                    </a:ext>
                  </a:extLst>
                </a:gridCol>
              </a:tblGrid>
              <a:tr h="370840">
                <a:tc>
                  <a:txBody>
                    <a:bodyPr/>
                    <a:lstStyle/>
                    <a:p>
                      <a:r>
                        <a:rPr lang="en-ZA" b="1" dirty="0"/>
                        <a:t>Name</a:t>
                      </a:r>
                    </a:p>
                  </a:txBody>
                  <a:tcPr/>
                </a:tc>
                <a:tc>
                  <a:txBody>
                    <a:bodyPr/>
                    <a:lstStyle/>
                    <a:p>
                      <a:endParaRPr lang="en-ZA" dirty="0"/>
                    </a:p>
                  </a:txBody>
                  <a:tcPr/>
                </a:tc>
                <a:tc>
                  <a:txBody>
                    <a:bodyPr/>
                    <a:lstStyle/>
                    <a:p>
                      <a:r>
                        <a:rPr lang="en-ZA" b="1" dirty="0"/>
                        <a:t>Title</a:t>
                      </a:r>
                    </a:p>
                  </a:txBody>
                  <a:tcPr/>
                </a:tc>
                <a:tc>
                  <a:txBody>
                    <a:bodyPr/>
                    <a:lstStyle/>
                    <a:p>
                      <a:endParaRPr lang="en-ZA" dirty="0"/>
                    </a:p>
                  </a:txBody>
                  <a:tcPr/>
                </a:tc>
                <a:tc>
                  <a:txBody>
                    <a:bodyPr/>
                    <a:lstStyle/>
                    <a:p>
                      <a:r>
                        <a:rPr lang="en-ZA" b="1" dirty="0"/>
                        <a:t>Signature</a:t>
                      </a:r>
                    </a:p>
                  </a:txBody>
                  <a:tcPr/>
                </a:tc>
                <a:tc>
                  <a:txBody>
                    <a:bodyPr/>
                    <a:lstStyle/>
                    <a:p>
                      <a:endParaRPr lang="en-ZA" dirty="0"/>
                    </a:p>
                  </a:txBody>
                  <a:tcPr/>
                </a:tc>
                <a:tc>
                  <a:txBody>
                    <a:bodyPr/>
                    <a:lstStyle/>
                    <a:p>
                      <a:r>
                        <a:rPr lang="en-ZA" b="1" dirty="0"/>
                        <a:t>Date</a:t>
                      </a:r>
                    </a:p>
                  </a:txBody>
                  <a:tcPr/>
                </a:tc>
                <a:tc>
                  <a:txBody>
                    <a:bodyPr/>
                    <a:lstStyle/>
                    <a:p>
                      <a:endParaRPr lang="en-ZA" dirty="0"/>
                    </a:p>
                  </a:txBody>
                  <a:tcPr/>
                </a:tc>
                <a:extLst>
                  <a:ext uri="{0D108BD9-81ED-4DB2-BD59-A6C34878D82A}">
                    <a16:rowId xmlns:a16="http://schemas.microsoft.com/office/drawing/2014/main" val="342149484"/>
                  </a:ext>
                </a:extLst>
              </a:tr>
              <a:tr h="370840">
                <a:tc>
                  <a:txBody>
                    <a:bodyPr/>
                    <a:lstStyle/>
                    <a:p>
                      <a:r>
                        <a:rPr lang="en-ZA" b="1" dirty="0"/>
                        <a:t>Name</a:t>
                      </a:r>
                    </a:p>
                  </a:txBody>
                  <a:tcPr/>
                </a:tc>
                <a:tc>
                  <a:txBody>
                    <a:bodyPr/>
                    <a:lstStyle/>
                    <a:p>
                      <a:endParaRPr lang="en-ZA" dirty="0"/>
                    </a:p>
                  </a:txBody>
                  <a:tcPr/>
                </a:tc>
                <a:tc>
                  <a:txBody>
                    <a:bodyPr/>
                    <a:lstStyle/>
                    <a:p>
                      <a:r>
                        <a:rPr lang="en-ZA" b="1" dirty="0"/>
                        <a:t>Title</a:t>
                      </a:r>
                    </a:p>
                  </a:txBody>
                  <a:tcPr/>
                </a:tc>
                <a:tc>
                  <a:txBody>
                    <a:bodyPr/>
                    <a:lstStyle/>
                    <a:p>
                      <a:endParaRPr lang="en-ZA" dirty="0"/>
                    </a:p>
                  </a:txBody>
                  <a:tcPr/>
                </a:tc>
                <a:tc>
                  <a:txBody>
                    <a:bodyPr/>
                    <a:lstStyle/>
                    <a:p>
                      <a:r>
                        <a:rPr lang="en-ZA" b="1" dirty="0"/>
                        <a:t>Signature</a:t>
                      </a:r>
                    </a:p>
                  </a:txBody>
                  <a:tcPr/>
                </a:tc>
                <a:tc>
                  <a:txBody>
                    <a:bodyPr/>
                    <a:lstStyle/>
                    <a:p>
                      <a:endParaRPr lang="en-ZA" dirty="0"/>
                    </a:p>
                  </a:txBody>
                  <a:tcPr/>
                </a:tc>
                <a:tc>
                  <a:txBody>
                    <a:bodyPr/>
                    <a:lstStyle/>
                    <a:p>
                      <a:r>
                        <a:rPr lang="en-ZA" b="1" dirty="0"/>
                        <a:t>Date</a:t>
                      </a:r>
                    </a:p>
                  </a:txBody>
                  <a:tcPr/>
                </a:tc>
                <a:tc>
                  <a:txBody>
                    <a:bodyPr/>
                    <a:lstStyle/>
                    <a:p>
                      <a:endParaRPr lang="en-ZA" dirty="0"/>
                    </a:p>
                  </a:txBody>
                  <a:tcPr/>
                </a:tc>
                <a:extLst>
                  <a:ext uri="{0D108BD9-81ED-4DB2-BD59-A6C34878D82A}">
                    <a16:rowId xmlns:a16="http://schemas.microsoft.com/office/drawing/2014/main" val="1900344454"/>
                  </a:ext>
                </a:extLst>
              </a:tr>
            </a:tbl>
          </a:graphicData>
        </a:graphic>
      </p:graphicFrame>
      <p:sp>
        <p:nvSpPr>
          <p:cNvPr id="4" name="Rectangle 3">
            <a:extLst>
              <a:ext uri="{FF2B5EF4-FFF2-40B4-BE49-F238E27FC236}">
                <a16:creationId xmlns:a16="http://schemas.microsoft.com/office/drawing/2014/main" id="{E5C475E9-3EB8-4FB0-AF85-34DF862F02AF}"/>
              </a:ext>
            </a:extLst>
          </p:cNvPr>
          <p:cNvSpPr/>
          <p:nvPr/>
        </p:nvSpPr>
        <p:spPr>
          <a:xfrm>
            <a:off x="467544" y="3879178"/>
            <a:ext cx="2041841" cy="464871"/>
          </a:xfrm>
          <a:prstGeom prst="rect">
            <a:avLst/>
          </a:prstGeom>
        </p:spPr>
        <p:txBody>
          <a:bodyPr wrap="none">
            <a:spAutoFit/>
          </a:bodyPr>
          <a:lstStyle/>
          <a:p>
            <a:pPr>
              <a:lnSpc>
                <a:spcPct val="150000"/>
              </a:lnSpc>
              <a:spcAft>
                <a:spcPts val="0"/>
              </a:spcAft>
            </a:pPr>
            <a:r>
              <a:rPr lang="en-ZA" b="1" dirty="0">
                <a:solidFill>
                  <a:srgbClr val="000000"/>
                </a:solidFill>
                <a:latin typeface="Calibri" panose="020F0502020204030204" pitchFamily="34" charset="0"/>
                <a:ea typeface="Calibri" panose="020F0502020204030204" pitchFamily="34" charset="0"/>
                <a:cs typeface="Arial" panose="020B0604020202020204" pitchFamily="34" charset="0"/>
              </a:rPr>
              <a:t>Record of Revisions</a:t>
            </a:r>
            <a:endParaRPr lang="en-ZA"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4F51BD39-86DE-4C2E-AE94-F9F8C9F594A5}"/>
              </a:ext>
            </a:extLst>
          </p:cNvPr>
          <p:cNvGraphicFramePr>
            <a:graphicFrameLocks noGrp="1"/>
          </p:cNvGraphicFramePr>
          <p:nvPr>
            <p:extLst>
              <p:ext uri="{D42A27DB-BD31-4B8C-83A1-F6EECF244321}">
                <p14:modId xmlns:p14="http://schemas.microsoft.com/office/powerpoint/2010/main" val="2770416251"/>
              </p:ext>
            </p:extLst>
          </p:nvPr>
        </p:nvGraphicFramePr>
        <p:xfrm>
          <a:off x="603500" y="4314424"/>
          <a:ext cx="7934088" cy="1483360"/>
        </p:xfrm>
        <a:graphic>
          <a:graphicData uri="http://schemas.openxmlformats.org/drawingml/2006/table">
            <a:tbl>
              <a:tblPr firstRow="1" bandRow="1">
                <a:tableStyleId>{5940675A-B579-460E-94D1-54222C63F5DA}</a:tableStyleId>
              </a:tblPr>
              <a:tblGrid>
                <a:gridCol w="1318065">
                  <a:extLst>
                    <a:ext uri="{9D8B030D-6E8A-4147-A177-3AD203B41FA5}">
                      <a16:colId xmlns:a16="http://schemas.microsoft.com/office/drawing/2014/main" val="3822087610"/>
                    </a:ext>
                  </a:extLst>
                </a:gridCol>
                <a:gridCol w="2648979">
                  <a:extLst>
                    <a:ext uri="{9D8B030D-6E8A-4147-A177-3AD203B41FA5}">
                      <a16:colId xmlns:a16="http://schemas.microsoft.com/office/drawing/2014/main" val="1427647182"/>
                    </a:ext>
                  </a:extLst>
                </a:gridCol>
                <a:gridCol w="1983522">
                  <a:extLst>
                    <a:ext uri="{9D8B030D-6E8A-4147-A177-3AD203B41FA5}">
                      <a16:colId xmlns:a16="http://schemas.microsoft.com/office/drawing/2014/main" val="2020811009"/>
                    </a:ext>
                  </a:extLst>
                </a:gridCol>
                <a:gridCol w="1983522">
                  <a:extLst>
                    <a:ext uri="{9D8B030D-6E8A-4147-A177-3AD203B41FA5}">
                      <a16:colId xmlns:a16="http://schemas.microsoft.com/office/drawing/2014/main" val="265477484"/>
                    </a:ext>
                  </a:extLst>
                </a:gridCol>
              </a:tblGrid>
              <a:tr h="370840">
                <a:tc>
                  <a:txBody>
                    <a:bodyPr/>
                    <a:lstStyle/>
                    <a:p>
                      <a:r>
                        <a:rPr lang="en-ZA" b="1" dirty="0"/>
                        <a:t>Version No</a:t>
                      </a:r>
                    </a:p>
                  </a:txBody>
                  <a:tcPr>
                    <a:solidFill>
                      <a:schemeClr val="bg1">
                        <a:lumMod val="95000"/>
                      </a:schemeClr>
                    </a:solidFill>
                  </a:tcPr>
                </a:tc>
                <a:tc>
                  <a:txBody>
                    <a:bodyPr/>
                    <a:lstStyle/>
                    <a:p>
                      <a:r>
                        <a:rPr lang="en-ZA" b="1" dirty="0"/>
                        <a:t>Revisions</a:t>
                      </a:r>
                    </a:p>
                  </a:txBody>
                  <a:tcPr>
                    <a:solidFill>
                      <a:schemeClr val="bg1">
                        <a:lumMod val="95000"/>
                      </a:schemeClr>
                    </a:solidFill>
                  </a:tcPr>
                </a:tc>
                <a:tc>
                  <a:txBody>
                    <a:bodyPr/>
                    <a:lstStyle/>
                    <a:p>
                      <a:r>
                        <a:rPr lang="en-ZA" b="1" dirty="0"/>
                        <a:t>Revision Date</a:t>
                      </a:r>
                    </a:p>
                  </a:txBody>
                  <a:tcPr>
                    <a:solidFill>
                      <a:schemeClr val="bg1">
                        <a:lumMod val="95000"/>
                      </a:schemeClr>
                    </a:solidFill>
                  </a:tcPr>
                </a:tc>
                <a:tc>
                  <a:txBody>
                    <a:bodyPr/>
                    <a:lstStyle/>
                    <a:p>
                      <a:r>
                        <a:rPr lang="en-ZA" b="1" dirty="0"/>
                        <a:t>Signature</a:t>
                      </a:r>
                    </a:p>
                  </a:txBody>
                  <a:tcPr>
                    <a:solidFill>
                      <a:schemeClr val="bg1">
                        <a:lumMod val="95000"/>
                      </a:schemeClr>
                    </a:solidFill>
                  </a:tcPr>
                </a:tc>
                <a:extLst>
                  <a:ext uri="{0D108BD9-81ED-4DB2-BD59-A6C34878D82A}">
                    <a16:rowId xmlns:a16="http://schemas.microsoft.com/office/drawing/2014/main" val="1899460441"/>
                  </a:ext>
                </a:extLst>
              </a:tr>
              <a:tr h="370840">
                <a:tc>
                  <a:txBody>
                    <a:bodyPr/>
                    <a:lstStyle/>
                    <a:p>
                      <a:endParaRPr lang="en-ZA" dirty="0"/>
                    </a:p>
                  </a:txBody>
                  <a:tcPr/>
                </a:tc>
                <a:tc>
                  <a:txBody>
                    <a:bodyPr/>
                    <a:lstStyle/>
                    <a:p>
                      <a:endParaRPr lang="en-ZA" dirty="0"/>
                    </a:p>
                  </a:txBody>
                  <a:tcPr/>
                </a:tc>
                <a:tc>
                  <a:txBody>
                    <a:bodyPr/>
                    <a:lstStyle/>
                    <a:p>
                      <a:endParaRPr lang="en-ZA" dirty="0"/>
                    </a:p>
                  </a:txBody>
                  <a:tcPr/>
                </a:tc>
                <a:tc>
                  <a:txBody>
                    <a:bodyPr/>
                    <a:lstStyle/>
                    <a:p>
                      <a:endParaRPr lang="en-ZA" dirty="0"/>
                    </a:p>
                  </a:txBody>
                  <a:tcPr/>
                </a:tc>
                <a:extLst>
                  <a:ext uri="{0D108BD9-81ED-4DB2-BD59-A6C34878D82A}">
                    <a16:rowId xmlns:a16="http://schemas.microsoft.com/office/drawing/2014/main" val="1095631268"/>
                  </a:ext>
                </a:extLst>
              </a:tr>
              <a:tr h="370840">
                <a:tc>
                  <a:txBody>
                    <a:bodyPr/>
                    <a:lstStyle/>
                    <a:p>
                      <a:endParaRPr lang="en-ZA" dirty="0"/>
                    </a:p>
                  </a:txBody>
                  <a:tcPr/>
                </a:tc>
                <a:tc>
                  <a:txBody>
                    <a:bodyPr/>
                    <a:lstStyle/>
                    <a:p>
                      <a:endParaRPr lang="en-ZA" dirty="0"/>
                    </a:p>
                  </a:txBody>
                  <a:tcPr/>
                </a:tc>
                <a:tc>
                  <a:txBody>
                    <a:bodyPr/>
                    <a:lstStyle/>
                    <a:p>
                      <a:endParaRPr lang="en-ZA" dirty="0"/>
                    </a:p>
                  </a:txBody>
                  <a:tcPr/>
                </a:tc>
                <a:tc>
                  <a:txBody>
                    <a:bodyPr/>
                    <a:lstStyle/>
                    <a:p>
                      <a:endParaRPr lang="en-ZA" dirty="0"/>
                    </a:p>
                  </a:txBody>
                  <a:tcPr/>
                </a:tc>
                <a:extLst>
                  <a:ext uri="{0D108BD9-81ED-4DB2-BD59-A6C34878D82A}">
                    <a16:rowId xmlns:a16="http://schemas.microsoft.com/office/drawing/2014/main" val="4146948648"/>
                  </a:ext>
                </a:extLst>
              </a:tr>
              <a:tr h="370840">
                <a:tc>
                  <a:txBody>
                    <a:bodyPr/>
                    <a:lstStyle/>
                    <a:p>
                      <a:endParaRPr lang="en-ZA" dirty="0"/>
                    </a:p>
                  </a:txBody>
                  <a:tcPr/>
                </a:tc>
                <a:tc>
                  <a:txBody>
                    <a:bodyPr/>
                    <a:lstStyle/>
                    <a:p>
                      <a:endParaRPr lang="en-ZA" dirty="0"/>
                    </a:p>
                  </a:txBody>
                  <a:tcPr/>
                </a:tc>
                <a:tc>
                  <a:txBody>
                    <a:bodyPr/>
                    <a:lstStyle/>
                    <a:p>
                      <a:endParaRPr lang="en-ZA" dirty="0"/>
                    </a:p>
                  </a:txBody>
                  <a:tcPr/>
                </a:tc>
                <a:tc>
                  <a:txBody>
                    <a:bodyPr/>
                    <a:lstStyle/>
                    <a:p>
                      <a:endParaRPr lang="en-ZA" dirty="0"/>
                    </a:p>
                  </a:txBody>
                  <a:tcPr/>
                </a:tc>
                <a:extLst>
                  <a:ext uri="{0D108BD9-81ED-4DB2-BD59-A6C34878D82A}">
                    <a16:rowId xmlns:a16="http://schemas.microsoft.com/office/drawing/2014/main" val="1043475527"/>
                  </a:ext>
                </a:extLst>
              </a:tr>
            </a:tbl>
          </a:graphicData>
        </a:graphic>
      </p:graphicFrame>
    </p:spTree>
    <p:extLst>
      <p:ext uri="{BB962C8B-B14F-4D97-AF65-F5344CB8AC3E}">
        <p14:creationId xmlns:p14="http://schemas.microsoft.com/office/powerpoint/2010/main" val="251543410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6C4F3D-73AA-408A-8444-188E34F6F8C2}"/>
              </a:ext>
            </a:extLst>
          </p:cNvPr>
          <p:cNvSpPr>
            <a:spLocks noGrp="1"/>
          </p:cNvSpPr>
          <p:nvPr>
            <p:ph type="title"/>
          </p:nvPr>
        </p:nvSpPr>
        <p:spPr/>
        <p:txBody>
          <a:bodyPr>
            <a:normAutofit/>
          </a:bodyPr>
          <a:lstStyle/>
          <a:p>
            <a:r>
              <a:rPr lang="en-GB" dirty="0"/>
              <a:t>Programme delivery </a:t>
            </a:r>
            <a:endParaRPr lang="en-ZA" dirty="0"/>
          </a:p>
        </p:txBody>
      </p:sp>
      <p:sp>
        <p:nvSpPr>
          <p:cNvPr id="3" name="Slide Number Placeholder 2">
            <a:extLst>
              <a:ext uri="{FF2B5EF4-FFF2-40B4-BE49-F238E27FC236}">
                <a16:creationId xmlns:a16="http://schemas.microsoft.com/office/drawing/2014/main" id="{D230E8EE-35E4-4108-9490-8A104E8AA6B7}"/>
              </a:ext>
            </a:extLst>
          </p:cNvPr>
          <p:cNvSpPr>
            <a:spLocks noGrp="1"/>
          </p:cNvSpPr>
          <p:nvPr>
            <p:ph type="sldNum" sz="quarter" idx="12"/>
          </p:nvPr>
        </p:nvSpPr>
        <p:spPr/>
        <p:txBody>
          <a:bodyPr/>
          <a:lstStyle/>
          <a:p>
            <a:fld id="{042AED99-7FB4-404E-8A97-64753DCE42EC}" type="slidenum">
              <a:rPr lang="en-US" smtClean="0"/>
              <a:pPr/>
              <a:t>153</a:t>
            </a:fld>
            <a:endParaRPr lang="en-US" dirty="0"/>
          </a:p>
        </p:txBody>
      </p:sp>
      <p:sp>
        <p:nvSpPr>
          <p:cNvPr id="6" name="Content Placeholder 5">
            <a:extLst>
              <a:ext uri="{FF2B5EF4-FFF2-40B4-BE49-F238E27FC236}">
                <a16:creationId xmlns:a16="http://schemas.microsoft.com/office/drawing/2014/main" id="{FDFF4FFE-5B87-4DF0-957C-0895ABFA737B}"/>
              </a:ext>
            </a:extLst>
          </p:cNvPr>
          <p:cNvSpPr>
            <a:spLocks noGrp="1"/>
          </p:cNvSpPr>
          <p:nvPr>
            <p:ph sz="quarter" idx="1"/>
          </p:nvPr>
        </p:nvSpPr>
        <p:spPr>
          <a:xfrm>
            <a:off x="4233538" y="1081954"/>
            <a:ext cx="4764158" cy="5249517"/>
          </a:xfrm>
        </p:spPr>
        <p:txBody>
          <a:bodyPr>
            <a:normAutofit/>
          </a:bodyPr>
          <a:lstStyle/>
          <a:p>
            <a:pPr marL="0" indent="0">
              <a:buNone/>
            </a:pPr>
            <a:r>
              <a:rPr lang="en-GB" b="1" dirty="0"/>
              <a:t>Statement on programme delivery must include information on:</a:t>
            </a:r>
          </a:p>
          <a:p>
            <a:pPr marL="0" indent="0">
              <a:buNone/>
            </a:pPr>
            <a:endParaRPr lang="en-GB" b="1" dirty="0"/>
          </a:p>
          <a:p>
            <a:pPr lvl="0" fontAlgn="base"/>
            <a:r>
              <a:rPr lang="en-GB" dirty="0">
                <a:effectLst>
                  <a:outerShdw sx="0" sy="0">
                    <a:srgbClr val="000000"/>
                  </a:outerShdw>
                </a:effectLst>
              </a:rPr>
              <a:t>Nature of programmes; </a:t>
            </a:r>
            <a:endParaRPr lang="en-ZA" dirty="0">
              <a:effectLst>
                <a:outerShdw sx="0" sy="0">
                  <a:srgbClr val="000000"/>
                </a:outerShdw>
              </a:effectLst>
            </a:endParaRPr>
          </a:p>
          <a:p>
            <a:pPr lvl="0" fontAlgn="base"/>
            <a:r>
              <a:rPr lang="en-GB" dirty="0">
                <a:effectLst>
                  <a:outerShdw sx="0" sy="0">
                    <a:srgbClr val="000000"/>
                  </a:outerShdw>
                </a:effectLst>
              </a:rPr>
              <a:t>NQF status of programmes (level); components; </a:t>
            </a:r>
            <a:endParaRPr lang="en-ZA" dirty="0">
              <a:effectLst>
                <a:outerShdw sx="0" sy="0">
                  <a:srgbClr val="000000"/>
                </a:outerShdw>
              </a:effectLst>
            </a:endParaRPr>
          </a:p>
          <a:p>
            <a:pPr lvl="0" fontAlgn="base"/>
            <a:r>
              <a:rPr lang="en-GB" dirty="0">
                <a:effectLst>
                  <a:outerShdw sx="0" sy="0">
                    <a:srgbClr val="000000"/>
                  </a:outerShdw>
                </a:effectLst>
              </a:rPr>
              <a:t>Delivery frequency and duration; </a:t>
            </a:r>
            <a:endParaRPr lang="en-ZA" dirty="0">
              <a:effectLst>
                <a:outerShdw sx="0" sy="0">
                  <a:srgbClr val="000000"/>
                </a:outerShdw>
              </a:effectLst>
            </a:endParaRPr>
          </a:p>
          <a:p>
            <a:pPr lvl="0" fontAlgn="base"/>
            <a:r>
              <a:rPr lang="en-GB" dirty="0">
                <a:effectLst>
                  <a:outerShdw sx="0" sy="0">
                    <a:srgbClr val="000000"/>
                  </a:outerShdw>
                </a:effectLst>
              </a:rPr>
              <a:t>Delivery modes (individual, group, on-job, distance); </a:t>
            </a:r>
            <a:endParaRPr lang="en-ZA" dirty="0">
              <a:effectLst>
                <a:outerShdw sx="0" sy="0">
                  <a:srgbClr val="000000"/>
                </a:outerShdw>
              </a:effectLst>
            </a:endParaRPr>
          </a:p>
          <a:p>
            <a:pPr lvl="0" fontAlgn="base"/>
            <a:r>
              <a:rPr lang="en-GB" dirty="0">
                <a:effectLst>
                  <a:outerShdw sx="0" sy="0">
                    <a:srgbClr val="000000"/>
                  </a:outerShdw>
                </a:effectLst>
              </a:rPr>
              <a:t>Delivery flexibility; </a:t>
            </a:r>
            <a:endParaRPr lang="en-ZA" dirty="0">
              <a:effectLst>
                <a:outerShdw sx="0" sy="0">
                  <a:srgbClr val="000000"/>
                </a:outerShdw>
              </a:effectLst>
            </a:endParaRPr>
          </a:p>
          <a:p>
            <a:pPr marL="0" indent="0">
              <a:buNone/>
            </a:pPr>
            <a:endParaRPr lang="en-ZA" dirty="0"/>
          </a:p>
        </p:txBody>
      </p:sp>
      <p:pic>
        <p:nvPicPr>
          <p:cNvPr id="7" name="Picture 6">
            <a:extLst>
              <a:ext uri="{FF2B5EF4-FFF2-40B4-BE49-F238E27FC236}">
                <a16:creationId xmlns:a16="http://schemas.microsoft.com/office/drawing/2014/main" id="{418477C4-F472-438E-A537-FFE050C3C31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304" y="2099318"/>
            <a:ext cx="3856382" cy="2977184"/>
          </a:xfrm>
          <a:prstGeom prst="rect">
            <a:avLst/>
          </a:prstGeom>
          <a:noFill/>
          <a:ln>
            <a:noFill/>
          </a:ln>
        </p:spPr>
      </p:pic>
    </p:spTree>
    <p:extLst>
      <p:ext uri="{BB962C8B-B14F-4D97-AF65-F5344CB8AC3E}">
        <p14:creationId xmlns:p14="http://schemas.microsoft.com/office/powerpoint/2010/main" val="123397377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6C4F3D-73AA-408A-8444-188E34F6F8C2}"/>
              </a:ext>
            </a:extLst>
          </p:cNvPr>
          <p:cNvSpPr>
            <a:spLocks noGrp="1"/>
          </p:cNvSpPr>
          <p:nvPr>
            <p:ph type="title"/>
          </p:nvPr>
        </p:nvSpPr>
        <p:spPr/>
        <p:txBody>
          <a:bodyPr>
            <a:normAutofit/>
          </a:bodyPr>
          <a:lstStyle/>
          <a:p>
            <a:r>
              <a:rPr lang="en-GB" dirty="0"/>
              <a:t>Programme delivery </a:t>
            </a:r>
            <a:endParaRPr lang="en-ZA" dirty="0"/>
          </a:p>
        </p:txBody>
      </p:sp>
      <p:sp>
        <p:nvSpPr>
          <p:cNvPr id="3" name="Slide Number Placeholder 2">
            <a:extLst>
              <a:ext uri="{FF2B5EF4-FFF2-40B4-BE49-F238E27FC236}">
                <a16:creationId xmlns:a16="http://schemas.microsoft.com/office/drawing/2014/main" id="{D230E8EE-35E4-4108-9490-8A104E8AA6B7}"/>
              </a:ext>
            </a:extLst>
          </p:cNvPr>
          <p:cNvSpPr>
            <a:spLocks noGrp="1"/>
          </p:cNvSpPr>
          <p:nvPr>
            <p:ph type="sldNum" sz="quarter" idx="12"/>
          </p:nvPr>
        </p:nvSpPr>
        <p:spPr/>
        <p:txBody>
          <a:bodyPr/>
          <a:lstStyle/>
          <a:p>
            <a:fld id="{042AED99-7FB4-404E-8A97-64753DCE42EC}" type="slidenum">
              <a:rPr lang="en-US" smtClean="0"/>
              <a:pPr/>
              <a:t>154</a:t>
            </a:fld>
            <a:endParaRPr lang="en-US" dirty="0"/>
          </a:p>
        </p:txBody>
      </p:sp>
      <p:sp>
        <p:nvSpPr>
          <p:cNvPr id="6" name="Content Placeholder 5">
            <a:extLst>
              <a:ext uri="{FF2B5EF4-FFF2-40B4-BE49-F238E27FC236}">
                <a16:creationId xmlns:a16="http://schemas.microsoft.com/office/drawing/2014/main" id="{FDFF4FFE-5B87-4DF0-957C-0895ABFA737B}"/>
              </a:ext>
            </a:extLst>
          </p:cNvPr>
          <p:cNvSpPr>
            <a:spLocks noGrp="1"/>
          </p:cNvSpPr>
          <p:nvPr>
            <p:ph sz="quarter" idx="1"/>
          </p:nvPr>
        </p:nvSpPr>
        <p:spPr>
          <a:xfrm>
            <a:off x="4313582" y="1333845"/>
            <a:ext cx="4568688" cy="5249517"/>
          </a:xfrm>
        </p:spPr>
        <p:txBody>
          <a:bodyPr>
            <a:normAutofit/>
          </a:bodyPr>
          <a:lstStyle/>
          <a:p>
            <a:pPr marL="0" indent="0">
              <a:buNone/>
            </a:pPr>
            <a:r>
              <a:rPr lang="en-GB" b="1" dirty="0"/>
              <a:t>Statement on programme delivery must include information on:</a:t>
            </a:r>
          </a:p>
          <a:p>
            <a:pPr marL="0" indent="0">
              <a:buNone/>
            </a:pPr>
            <a:endParaRPr lang="en-GB" b="1" dirty="0"/>
          </a:p>
          <a:p>
            <a:pPr lvl="0" fontAlgn="base"/>
            <a:r>
              <a:rPr lang="en-GB" dirty="0">
                <a:effectLst>
                  <a:outerShdw sx="0" sy="0">
                    <a:srgbClr val="000000"/>
                  </a:outerShdw>
                </a:effectLst>
              </a:rPr>
              <a:t>Relevance; </a:t>
            </a:r>
            <a:endParaRPr lang="en-ZA" dirty="0">
              <a:effectLst>
                <a:outerShdw sx="0" sy="0">
                  <a:srgbClr val="000000"/>
                </a:outerShdw>
              </a:effectLst>
            </a:endParaRPr>
          </a:p>
          <a:p>
            <a:pPr lvl="0" fontAlgn="base"/>
            <a:r>
              <a:rPr lang="en-GB" dirty="0">
                <a:effectLst>
                  <a:outerShdw sx="0" sy="0">
                    <a:srgbClr val="000000"/>
                  </a:outerShdw>
                </a:effectLst>
              </a:rPr>
              <a:t>Assessment requirements; </a:t>
            </a:r>
            <a:endParaRPr lang="en-ZA" dirty="0">
              <a:effectLst>
                <a:outerShdw sx="0" sy="0">
                  <a:srgbClr val="000000"/>
                </a:outerShdw>
              </a:effectLst>
            </a:endParaRPr>
          </a:p>
          <a:p>
            <a:pPr lvl="0" fontAlgn="base"/>
            <a:r>
              <a:rPr lang="en-GB" dirty="0">
                <a:effectLst>
                  <a:outerShdw sx="0" sy="0">
                    <a:srgbClr val="000000"/>
                  </a:outerShdw>
                </a:effectLst>
              </a:rPr>
              <a:t>Feedback mechanisms; </a:t>
            </a:r>
            <a:endParaRPr lang="en-ZA" dirty="0">
              <a:effectLst>
                <a:outerShdw sx="0" sy="0">
                  <a:srgbClr val="000000"/>
                </a:outerShdw>
              </a:effectLst>
            </a:endParaRPr>
          </a:p>
          <a:p>
            <a:pPr lvl="0" fontAlgn="base"/>
            <a:r>
              <a:rPr lang="en-GB" dirty="0">
                <a:effectLst>
                  <a:outerShdw sx="0" sy="0">
                    <a:srgbClr val="000000"/>
                  </a:outerShdw>
                </a:effectLst>
              </a:rPr>
              <a:t>Resource planning and allocation</a:t>
            </a:r>
            <a:endParaRPr lang="en-ZA" dirty="0"/>
          </a:p>
          <a:p>
            <a:pPr marL="0" indent="0">
              <a:buNone/>
            </a:pPr>
            <a:endParaRPr lang="en-ZA" dirty="0"/>
          </a:p>
        </p:txBody>
      </p:sp>
      <p:pic>
        <p:nvPicPr>
          <p:cNvPr id="7" name="Picture 6">
            <a:extLst>
              <a:ext uri="{FF2B5EF4-FFF2-40B4-BE49-F238E27FC236}">
                <a16:creationId xmlns:a16="http://schemas.microsoft.com/office/drawing/2014/main" id="{0B5FCEF0-C9E4-483F-8F49-81130482F56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904" y="2051609"/>
            <a:ext cx="3856382" cy="2977184"/>
          </a:xfrm>
          <a:prstGeom prst="rect">
            <a:avLst/>
          </a:prstGeom>
          <a:noFill/>
          <a:ln>
            <a:noFill/>
          </a:ln>
        </p:spPr>
      </p:pic>
    </p:spTree>
    <p:extLst>
      <p:ext uri="{BB962C8B-B14F-4D97-AF65-F5344CB8AC3E}">
        <p14:creationId xmlns:p14="http://schemas.microsoft.com/office/powerpoint/2010/main" val="399369915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6C4F3D-73AA-408A-8444-188E34F6F8C2}"/>
              </a:ext>
            </a:extLst>
          </p:cNvPr>
          <p:cNvSpPr>
            <a:spLocks noGrp="1"/>
          </p:cNvSpPr>
          <p:nvPr>
            <p:ph type="title"/>
          </p:nvPr>
        </p:nvSpPr>
        <p:spPr/>
        <p:txBody>
          <a:bodyPr>
            <a:normAutofit/>
          </a:bodyPr>
          <a:lstStyle/>
          <a:p>
            <a:r>
              <a:rPr lang="en-GB" dirty="0"/>
              <a:t>Programme delivery </a:t>
            </a:r>
            <a:endParaRPr lang="en-ZA" dirty="0"/>
          </a:p>
        </p:txBody>
      </p:sp>
      <p:sp>
        <p:nvSpPr>
          <p:cNvPr id="3" name="Slide Number Placeholder 2">
            <a:extLst>
              <a:ext uri="{FF2B5EF4-FFF2-40B4-BE49-F238E27FC236}">
                <a16:creationId xmlns:a16="http://schemas.microsoft.com/office/drawing/2014/main" id="{D230E8EE-35E4-4108-9490-8A104E8AA6B7}"/>
              </a:ext>
            </a:extLst>
          </p:cNvPr>
          <p:cNvSpPr>
            <a:spLocks noGrp="1"/>
          </p:cNvSpPr>
          <p:nvPr>
            <p:ph type="sldNum" sz="quarter" idx="12"/>
          </p:nvPr>
        </p:nvSpPr>
        <p:spPr/>
        <p:txBody>
          <a:bodyPr/>
          <a:lstStyle/>
          <a:p>
            <a:fld id="{042AED99-7FB4-404E-8A97-64753DCE42EC}" type="slidenum">
              <a:rPr lang="en-US" smtClean="0"/>
              <a:pPr/>
              <a:t>155</a:t>
            </a:fld>
            <a:endParaRPr lang="en-US" dirty="0"/>
          </a:p>
        </p:txBody>
      </p:sp>
      <p:sp>
        <p:nvSpPr>
          <p:cNvPr id="6" name="Content Placeholder 5">
            <a:extLst>
              <a:ext uri="{FF2B5EF4-FFF2-40B4-BE49-F238E27FC236}">
                <a16:creationId xmlns:a16="http://schemas.microsoft.com/office/drawing/2014/main" id="{FDFF4FFE-5B87-4DF0-957C-0895ABFA737B}"/>
              </a:ext>
            </a:extLst>
          </p:cNvPr>
          <p:cNvSpPr>
            <a:spLocks noGrp="1"/>
          </p:cNvSpPr>
          <p:nvPr>
            <p:ph sz="quarter" idx="1"/>
          </p:nvPr>
        </p:nvSpPr>
        <p:spPr>
          <a:xfrm>
            <a:off x="261730" y="1333845"/>
            <a:ext cx="4764158" cy="5249517"/>
          </a:xfrm>
        </p:spPr>
        <p:txBody>
          <a:bodyPr>
            <a:normAutofit/>
          </a:bodyPr>
          <a:lstStyle/>
          <a:p>
            <a:pPr marL="0" indent="0">
              <a:buNone/>
            </a:pPr>
            <a:r>
              <a:rPr lang="en-GB" b="1" dirty="0"/>
              <a:t>Statements on programme delivery must highlight how the programme practices are developed, applied and integrated</a:t>
            </a:r>
            <a:r>
              <a:rPr lang="en-GB" dirty="0"/>
              <a:t>. </a:t>
            </a:r>
          </a:p>
          <a:p>
            <a:pPr marL="0" indent="0">
              <a:buNone/>
            </a:pPr>
            <a:endParaRPr lang="en-ZA" dirty="0"/>
          </a:p>
          <a:p>
            <a:pPr lvl="0" fontAlgn="base"/>
            <a:r>
              <a:rPr lang="en-GB" dirty="0">
                <a:effectLst>
                  <a:outerShdw sx="0" sy="0">
                    <a:srgbClr val="000000"/>
                  </a:outerShdw>
                </a:effectLst>
              </a:rPr>
              <a:t>Horizontal integration of knowledge and skills; </a:t>
            </a:r>
            <a:endParaRPr lang="en-ZA" dirty="0">
              <a:effectLst>
                <a:outerShdw sx="0" sy="0">
                  <a:srgbClr val="000000"/>
                </a:outerShdw>
              </a:effectLst>
            </a:endParaRPr>
          </a:p>
          <a:p>
            <a:pPr lvl="0" fontAlgn="base"/>
            <a:r>
              <a:rPr lang="en-GB" dirty="0">
                <a:effectLst>
                  <a:outerShdw sx="0" sy="0">
                    <a:srgbClr val="000000"/>
                  </a:outerShdw>
                </a:effectLst>
              </a:rPr>
              <a:t>Vertical integration of knowledge and skills (practical competence,</a:t>
            </a:r>
            <a:endParaRPr lang="en-ZA" dirty="0">
              <a:effectLst>
                <a:outerShdw sx="0" sy="0">
                  <a:srgbClr val="000000"/>
                </a:outerShdw>
              </a:effectLst>
            </a:endParaRPr>
          </a:p>
          <a:p>
            <a:pPr lvl="0" fontAlgn="base"/>
            <a:r>
              <a:rPr lang="en-GB" dirty="0">
                <a:effectLst>
                  <a:outerShdw sx="0" sy="0">
                    <a:srgbClr val="000000"/>
                  </a:outerShdw>
                </a:effectLst>
              </a:rPr>
              <a:t>Foundational competence, </a:t>
            </a:r>
            <a:endParaRPr lang="en-ZA" dirty="0">
              <a:effectLst>
                <a:outerShdw sx="0" sy="0">
                  <a:srgbClr val="000000"/>
                </a:outerShdw>
              </a:effectLst>
            </a:endParaRPr>
          </a:p>
          <a:p>
            <a:pPr lvl="0" fontAlgn="base"/>
            <a:r>
              <a:rPr lang="en-GB" dirty="0">
                <a:effectLst>
                  <a:outerShdw sx="0" sy="0">
                    <a:srgbClr val="000000"/>
                  </a:outerShdw>
                </a:effectLst>
              </a:rPr>
              <a:t>Reflexive competence</a:t>
            </a:r>
            <a:endParaRPr lang="en-ZA" dirty="0">
              <a:effectLst>
                <a:outerShdw sx="0" sy="0">
                  <a:srgbClr val="000000"/>
                </a:outerShdw>
              </a:effectLst>
            </a:endParaRPr>
          </a:p>
          <a:p>
            <a:pPr marL="0" indent="0">
              <a:buNone/>
            </a:pPr>
            <a:endParaRPr lang="en-ZA" dirty="0"/>
          </a:p>
        </p:txBody>
      </p:sp>
      <p:pic>
        <p:nvPicPr>
          <p:cNvPr id="7" name="Picture 6">
            <a:extLst>
              <a:ext uri="{FF2B5EF4-FFF2-40B4-BE49-F238E27FC236}">
                <a16:creationId xmlns:a16="http://schemas.microsoft.com/office/drawing/2014/main" id="{418477C4-F472-438E-A537-FFE050C3C31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5888" y="2197383"/>
            <a:ext cx="3856382" cy="2977184"/>
          </a:xfrm>
          <a:prstGeom prst="rect">
            <a:avLst/>
          </a:prstGeom>
          <a:noFill/>
          <a:ln>
            <a:noFill/>
          </a:ln>
        </p:spPr>
      </p:pic>
    </p:spTree>
    <p:extLst>
      <p:ext uri="{BB962C8B-B14F-4D97-AF65-F5344CB8AC3E}">
        <p14:creationId xmlns:p14="http://schemas.microsoft.com/office/powerpoint/2010/main" val="37137745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6C4F3D-73AA-408A-8444-188E34F6F8C2}"/>
              </a:ext>
            </a:extLst>
          </p:cNvPr>
          <p:cNvSpPr>
            <a:spLocks noGrp="1"/>
          </p:cNvSpPr>
          <p:nvPr>
            <p:ph type="title"/>
          </p:nvPr>
        </p:nvSpPr>
        <p:spPr/>
        <p:txBody>
          <a:bodyPr>
            <a:normAutofit/>
          </a:bodyPr>
          <a:lstStyle/>
          <a:p>
            <a:r>
              <a:rPr lang="en-GB" dirty="0"/>
              <a:t>Programme delivery </a:t>
            </a:r>
            <a:endParaRPr lang="en-ZA" dirty="0"/>
          </a:p>
        </p:txBody>
      </p:sp>
      <p:sp>
        <p:nvSpPr>
          <p:cNvPr id="3" name="Slide Number Placeholder 2">
            <a:extLst>
              <a:ext uri="{FF2B5EF4-FFF2-40B4-BE49-F238E27FC236}">
                <a16:creationId xmlns:a16="http://schemas.microsoft.com/office/drawing/2014/main" id="{D230E8EE-35E4-4108-9490-8A104E8AA6B7}"/>
              </a:ext>
            </a:extLst>
          </p:cNvPr>
          <p:cNvSpPr>
            <a:spLocks noGrp="1"/>
          </p:cNvSpPr>
          <p:nvPr>
            <p:ph type="sldNum" sz="quarter" idx="12"/>
          </p:nvPr>
        </p:nvSpPr>
        <p:spPr/>
        <p:txBody>
          <a:bodyPr/>
          <a:lstStyle/>
          <a:p>
            <a:fld id="{042AED99-7FB4-404E-8A97-64753DCE42EC}" type="slidenum">
              <a:rPr lang="en-US" smtClean="0"/>
              <a:pPr/>
              <a:t>156</a:t>
            </a:fld>
            <a:endParaRPr lang="en-US" dirty="0"/>
          </a:p>
        </p:txBody>
      </p:sp>
      <p:sp>
        <p:nvSpPr>
          <p:cNvPr id="6" name="Content Placeholder 5">
            <a:extLst>
              <a:ext uri="{FF2B5EF4-FFF2-40B4-BE49-F238E27FC236}">
                <a16:creationId xmlns:a16="http://schemas.microsoft.com/office/drawing/2014/main" id="{FDFF4FFE-5B87-4DF0-957C-0895ABFA737B}"/>
              </a:ext>
            </a:extLst>
          </p:cNvPr>
          <p:cNvSpPr>
            <a:spLocks noGrp="1"/>
          </p:cNvSpPr>
          <p:nvPr>
            <p:ph sz="quarter" idx="1"/>
          </p:nvPr>
        </p:nvSpPr>
        <p:spPr>
          <a:xfrm>
            <a:off x="374904" y="1372580"/>
            <a:ext cx="4764158" cy="5249517"/>
          </a:xfrm>
        </p:spPr>
        <p:txBody>
          <a:bodyPr>
            <a:normAutofit/>
          </a:bodyPr>
          <a:lstStyle/>
          <a:p>
            <a:pPr marL="0" indent="0">
              <a:buNone/>
            </a:pPr>
            <a:r>
              <a:rPr lang="en-GB" b="1" dirty="0"/>
              <a:t>Statements on programme delivery must highlight how the programme practices are developed, applied and integrated. </a:t>
            </a:r>
          </a:p>
          <a:p>
            <a:pPr marL="0" indent="0">
              <a:buNone/>
            </a:pPr>
            <a:endParaRPr lang="en-ZA" dirty="0"/>
          </a:p>
          <a:p>
            <a:pPr lvl="0" fontAlgn="base"/>
            <a:r>
              <a:rPr lang="en-GB" dirty="0">
                <a:effectLst>
                  <a:outerShdw sx="0" sy="0">
                    <a:srgbClr val="000000"/>
                  </a:outerShdw>
                </a:effectLst>
              </a:rPr>
              <a:t>Integration of theory and practice,</a:t>
            </a:r>
            <a:endParaRPr lang="en-ZA" dirty="0">
              <a:effectLst>
                <a:outerShdw sx="0" sy="0">
                  <a:srgbClr val="000000"/>
                </a:outerShdw>
              </a:effectLst>
            </a:endParaRPr>
          </a:p>
          <a:p>
            <a:pPr lvl="0" fontAlgn="base"/>
            <a:r>
              <a:rPr lang="en-GB" dirty="0">
                <a:effectLst>
                  <a:outerShdw sx="0" sy="0">
                    <a:srgbClr val="000000"/>
                  </a:outerShdw>
                </a:effectLst>
              </a:rPr>
              <a:t>Strengthening of provider-workplace linkages; </a:t>
            </a:r>
            <a:endParaRPr lang="en-ZA" dirty="0">
              <a:effectLst>
                <a:outerShdw sx="0" sy="0">
                  <a:srgbClr val="000000"/>
                </a:outerShdw>
              </a:effectLst>
            </a:endParaRPr>
          </a:p>
          <a:p>
            <a:pPr lvl="0" fontAlgn="base"/>
            <a:r>
              <a:rPr lang="en-GB" dirty="0">
                <a:effectLst>
                  <a:outerShdw sx="0" sy="0">
                    <a:srgbClr val="000000"/>
                  </a:outerShdw>
                </a:effectLst>
              </a:rPr>
              <a:t>Support lifelong learning; </a:t>
            </a:r>
            <a:endParaRPr lang="en-ZA" dirty="0">
              <a:effectLst>
                <a:outerShdw sx="0" sy="0">
                  <a:srgbClr val="000000"/>
                </a:outerShdw>
              </a:effectLst>
            </a:endParaRPr>
          </a:p>
          <a:p>
            <a:pPr lvl="0" fontAlgn="base"/>
            <a:r>
              <a:rPr lang="en-GB" dirty="0">
                <a:effectLst>
                  <a:outerShdw sx="0" sy="0">
                    <a:srgbClr val="000000"/>
                  </a:outerShdw>
                </a:effectLst>
              </a:rPr>
              <a:t>Inductive rather than deductive approaches to programme design</a:t>
            </a:r>
            <a:endParaRPr lang="en-ZA" dirty="0">
              <a:effectLst>
                <a:outerShdw sx="0" sy="0">
                  <a:srgbClr val="000000"/>
                </a:outerShdw>
              </a:effectLst>
            </a:endParaRPr>
          </a:p>
          <a:p>
            <a:pPr marL="0" indent="0">
              <a:buNone/>
            </a:pPr>
            <a:endParaRPr lang="en-ZA" dirty="0"/>
          </a:p>
        </p:txBody>
      </p:sp>
      <p:pic>
        <p:nvPicPr>
          <p:cNvPr id="7" name="Picture 6">
            <a:extLst>
              <a:ext uri="{FF2B5EF4-FFF2-40B4-BE49-F238E27FC236}">
                <a16:creationId xmlns:a16="http://schemas.microsoft.com/office/drawing/2014/main" id="{418477C4-F472-438E-A537-FFE050C3C31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5888" y="2197383"/>
            <a:ext cx="3856382" cy="2977184"/>
          </a:xfrm>
          <a:prstGeom prst="rect">
            <a:avLst/>
          </a:prstGeom>
          <a:noFill/>
          <a:ln>
            <a:noFill/>
          </a:ln>
        </p:spPr>
      </p:pic>
    </p:spTree>
    <p:extLst>
      <p:ext uri="{BB962C8B-B14F-4D97-AF65-F5344CB8AC3E}">
        <p14:creationId xmlns:p14="http://schemas.microsoft.com/office/powerpoint/2010/main" val="422665646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6C4F3D-73AA-408A-8444-188E34F6F8C2}"/>
              </a:ext>
            </a:extLst>
          </p:cNvPr>
          <p:cNvSpPr>
            <a:spLocks noGrp="1"/>
          </p:cNvSpPr>
          <p:nvPr>
            <p:ph type="title"/>
          </p:nvPr>
        </p:nvSpPr>
        <p:spPr/>
        <p:txBody>
          <a:bodyPr>
            <a:normAutofit/>
          </a:bodyPr>
          <a:lstStyle/>
          <a:p>
            <a:r>
              <a:rPr lang="en-GB" dirty="0"/>
              <a:t>Staff selection </a:t>
            </a:r>
            <a:endParaRPr lang="en-ZA" dirty="0"/>
          </a:p>
        </p:txBody>
      </p:sp>
      <p:sp>
        <p:nvSpPr>
          <p:cNvPr id="3" name="Slide Number Placeholder 2">
            <a:extLst>
              <a:ext uri="{FF2B5EF4-FFF2-40B4-BE49-F238E27FC236}">
                <a16:creationId xmlns:a16="http://schemas.microsoft.com/office/drawing/2014/main" id="{D230E8EE-35E4-4108-9490-8A104E8AA6B7}"/>
              </a:ext>
            </a:extLst>
          </p:cNvPr>
          <p:cNvSpPr>
            <a:spLocks noGrp="1"/>
          </p:cNvSpPr>
          <p:nvPr>
            <p:ph type="sldNum" sz="quarter" idx="12"/>
          </p:nvPr>
        </p:nvSpPr>
        <p:spPr/>
        <p:txBody>
          <a:bodyPr/>
          <a:lstStyle/>
          <a:p>
            <a:fld id="{042AED99-7FB4-404E-8A97-64753DCE42EC}" type="slidenum">
              <a:rPr lang="en-US" smtClean="0"/>
              <a:pPr/>
              <a:t>157</a:t>
            </a:fld>
            <a:endParaRPr lang="en-US" dirty="0"/>
          </a:p>
        </p:txBody>
      </p:sp>
      <p:sp>
        <p:nvSpPr>
          <p:cNvPr id="6" name="Content Placeholder 5">
            <a:extLst>
              <a:ext uri="{FF2B5EF4-FFF2-40B4-BE49-F238E27FC236}">
                <a16:creationId xmlns:a16="http://schemas.microsoft.com/office/drawing/2014/main" id="{FDFF4FFE-5B87-4DF0-957C-0895ABFA737B}"/>
              </a:ext>
            </a:extLst>
          </p:cNvPr>
          <p:cNvSpPr>
            <a:spLocks noGrp="1"/>
          </p:cNvSpPr>
          <p:nvPr>
            <p:ph sz="quarter" idx="1"/>
          </p:nvPr>
        </p:nvSpPr>
        <p:spPr>
          <a:xfrm>
            <a:off x="3419061" y="1189383"/>
            <a:ext cx="5578635" cy="5393979"/>
          </a:xfrm>
        </p:spPr>
        <p:txBody>
          <a:bodyPr>
            <a:normAutofit lnSpcReduction="10000"/>
          </a:bodyPr>
          <a:lstStyle/>
          <a:p>
            <a:pPr marL="0" indent="0">
              <a:buNone/>
            </a:pPr>
            <a:r>
              <a:rPr lang="en-GB" b="1" dirty="0"/>
              <a:t>Staff selection policies should include:</a:t>
            </a:r>
          </a:p>
          <a:p>
            <a:pPr lvl="0" fontAlgn="base"/>
            <a:r>
              <a:rPr lang="en-GB" dirty="0">
                <a:effectLst>
                  <a:outerShdw sx="0" sy="0">
                    <a:srgbClr val="000000"/>
                  </a:outerShdw>
                </a:effectLst>
              </a:rPr>
              <a:t>Employment equity, </a:t>
            </a:r>
            <a:endParaRPr lang="en-ZA" dirty="0">
              <a:effectLst>
                <a:outerShdw sx="0" sy="0">
                  <a:srgbClr val="000000"/>
                </a:outerShdw>
              </a:effectLst>
            </a:endParaRPr>
          </a:p>
          <a:p>
            <a:pPr lvl="0" fontAlgn="base"/>
            <a:r>
              <a:rPr lang="en-GB" dirty="0">
                <a:effectLst>
                  <a:outerShdw sx="0" sy="0">
                    <a:srgbClr val="000000"/>
                  </a:outerShdw>
                </a:effectLst>
              </a:rPr>
              <a:t>Skills development competence requirements. These include: </a:t>
            </a:r>
            <a:endParaRPr lang="en-ZA" dirty="0">
              <a:effectLst>
                <a:outerShdw sx="0" sy="0">
                  <a:srgbClr val="000000"/>
                </a:outerShdw>
              </a:effectLst>
            </a:endParaRPr>
          </a:p>
          <a:p>
            <a:pPr lvl="1"/>
            <a:r>
              <a:rPr lang="en-GB" dirty="0"/>
              <a:t>Understanding of OBE; </a:t>
            </a:r>
            <a:endParaRPr lang="en-ZA" dirty="0"/>
          </a:p>
          <a:p>
            <a:pPr lvl="1"/>
            <a:r>
              <a:rPr lang="en-GB" dirty="0"/>
              <a:t>Ability to integrate theory and practice; </a:t>
            </a:r>
            <a:endParaRPr lang="en-ZA" dirty="0"/>
          </a:p>
          <a:p>
            <a:pPr lvl="1"/>
            <a:r>
              <a:rPr lang="en-GB" dirty="0"/>
              <a:t>Access to on-going forms of professional development; </a:t>
            </a:r>
            <a:endParaRPr lang="en-ZA" dirty="0"/>
          </a:p>
          <a:p>
            <a:pPr lvl="1"/>
            <a:r>
              <a:rPr lang="en-GB" dirty="0"/>
              <a:t>Practice informed by the organisation's mechanisms of review, </a:t>
            </a:r>
            <a:endParaRPr lang="en-ZA" dirty="0"/>
          </a:p>
          <a:p>
            <a:pPr lvl="1"/>
            <a:r>
              <a:rPr lang="en-GB" dirty="0"/>
              <a:t>Research, </a:t>
            </a:r>
            <a:endParaRPr lang="en-ZA" dirty="0"/>
          </a:p>
          <a:p>
            <a:pPr lvl="1"/>
            <a:r>
              <a:rPr lang="en-GB" dirty="0"/>
              <a:t>Monitoring and/or auditing; </a:t>
            </a:r>
            <a:endParaRPr lang="en-ZA" dirty="0"/>
          </a:p>
          <a:p>
            <a:pPr lvl="1"/>
            <a:r>
              <a:rPr lang="en-GB" dirty="0"/>
              <a:t>Assessment practice</a:t>
            </a:r>
            <a:endParaRPr lang="en-ZA" dirty="0"/>
          </a:p>
        </p:txBody>
      </p:sp>
      <p:pic>
        <p:nvPicPr>
          <p:cNvPr id="8" name="Picture 7">
            <a:extLst>
              <a:ext uri="{FF2B5EF4-FFF2-40B4-BE49-F238E27FC236}">
                <a16:creationId xmlns:a16="http://schemas.microsoft.com/office/drawing/2014/main" id="{C09A15ED-0526-40B3-953F-3622A40DCB6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67544" y="2120348"/>
            <a:ext cx="2951517" cy="3220277"/>
          </a:xfrm>
          <a:prstGeom prst="rect">
            <a:avLst/>
          </a:prstGeom>
          <a:noFill/>
          <a:ln>
            <a:noFill/>
          </a:ln>
        </p:spPr>
      </p:pic>
    </p:spTree>
    <p:extLst>
      <p:ext uri="{BB962C8B-B14F-4D97-AF65-F5344CB8AC3E}">
        <p14:creationId xmlns:p14="http://schemas.microsoft.com/office/powerpoint/2010/main" val="192683864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6C4F3D-73AA-408A-8444-188E34F6F8C2}"/>
              </a:ext>
            </a:extLst>
          </p:cNvPr>
          <p:cNvSpPr>
            <a:spLocks noGrp="1"/>
          </p:cNvSpPr>
          <p:nvPr>
            <p:ph type="title"/>
          </p:nvPr>
        </p:nvSpPr>
        <p:spPr/>
        <p:txBody>
          <a:bodyPr>
            <a:normAutofit/>
          </a:bodyPr>
          <a:lstStyle/>
          <a:p>
            <a:r>
              <a:rPr lang="en-GB" dirty="0"/>
              <a:t>Learner Policies </a:t>
            </a:r>
            <a:endParaRPr lang="en-ZA" dirty="0"/>
          </a:p>
        </p:txBody>
      </p:sp>
      <p:sp>
        <p:nvSpPr>
          <p:cNvPr id="3" name="Slide Number Placeholder 2">
            <a:extLst>
              <a:ext uri="{FF2B5EF4-FFF2-40B4-BE49-F238E27FC236}">
                <a16:creationId xmlns:a16="http://schemas.microsoft.com/office/drawing/2014/main" id="{D230E8EE-35E4-4108-9490-8A104E8AA6B7}"/>
              </a:ext>
            </a:extLst>
          </p:cNvPr>
          <p:cNvSpPr>
            <a:spLocks noGrp="1"/>
          </p:cNvSpPr>
          <p:nvPr>
            <p:ph type="sldNum" sz="quarter" idx="12"/>
          </p:nvPr>
        </p:nvSpPr>
        <p:spPr/>
        <p:txBody>
          <a:bodyPr/>
          <a:lstStyle/>
          <a:p>
            <a:fld id="{042AED99-7FB4-404E-8A97-64753DCE42EC}" type="slidenum">
              <a:rPr lang="en-US" smtClean="0"/>
              <a:pPr/>
              <a:t>158</a:t>
            </a:fld>
            <a:endParaRPr lang="en-US" dirty="0"/>
          </a:p>
        </p:txBody>
      </p:sp>
      <p:sp>
        <p:nvSpPr>
          <p:cNvPr id="6" name="Content Placeholder 5">
            <a:extLst>
              <a:ext uri="{FF2B5EF4-FFF2-40B4-BE49-F238E27FC236}">
                <a16:creationId xmlns:a16="http://schemas.microsoft.com/office/drawing/2014/main" id="{FDFF4FFE-5B87-4DF0-957C-0895ABFA737B}"/>
              </a:ext>
            </a:extLst>
          </p:cNvPr>
          <p:cNvSpPr>
            <a:spLocks noGrp="1"/>
          </p:cNvSpPr>
          <p:nvPr>
            <p:ph sz="quarter" idx="1"/>
          </p:nvPr>
        </p:nvSpPr>
        <p:spPr>
          <a:xfrm>
            <a:off x="467544" y="1481421"/>
            <a:ext cx="4764158" cy="5249517"/>
          </a:xfrm>
        </p:spPr>
        <p:txBody>
          <a:bodyPr>
            <a:normAutofit/>
          </a:bodyPr>
          <a:lstStyle/>
          <a:p>
            <a:pPr marL="0" indent="0">
              <a:buNone/>
            </a:pPr>
            <a:r>
              <a:rPr lang="en-GB" b="1" dirty="0"/>
              <a:t>Learner policies should provide:</a:t>
            </a:r>
          </a:p>
          <a:p>
            <a:pPr marL="0" indent="0">
              <a:buNone/>
            </a:pPr>
            <a:endParaRPr lang="en-ZA" b="1" dirty="0"/>
          </a:p>
          <a:p>
            <a:pPr lvl="0" fontAlgn="base"/>
            <a:r>
              <a:rPr lang="en-GB" dirty="0">
                <a:effectLst>
                  <a:outerShdw sx="0" sy="0">
                    <a:srgbClr val="000000"/>
                  </a:outerShdw>
                </a:effectLst>
              </a:rPr>
              <a:t>Enrolment, </a:t>
            </a:r>
            <a:endParaRPr lang="en-ZA" dirty="0">
              <a:effectLst>
                <a:outerShdw sx="0" sy="0">
                  <a:srgbClr val="000000"/>
                </a:outerShdw>
              </a:effectLst>
            </a:endParaRPr>
          </a:p>
          <a:p>
            <a:pPr lvl="0" fontAlgn="base"/>
            <a:r>
              <a:rPr lang="en-GB" dirty="0">
                <a:effectLst>
                  <a:outerShdw sx="0" sy="0">
                    <a:srgbClr val="000000"/>
                  </a:outerShdw>
                </a:effectLst>
              </a:rPr>
              <a:t>Prior learning, </a:t>
            </a:r>
            <a:endParaRPr lang="en-ZA" dirty="0">
              <a:effectLst>
                <a:outerShdw sx="0" sy="0">
                  <a:srgbClr val="000000"/>
                </a:outerShdw>
              </a:effectLst>
            </a:endParaRPr>
          </a:p>
          <a:p>
            <a:pPr lvl="0" fontAlgn="base"/>
            <a:r>
              <a:rPr lang="en-GB" dirty="0">
                <a:effectLst>
                  <a:outerShdw sx="0" sy="0">
                    <a:srgbClr val="000000"/>
                  </a:outerShdw>
                </a:effectLst>
              </a:rPr>
              <a:t>Historical disadvantages and discrimination, </a:t>
            </a:r>
            <a:endParaRPr lang="en-ZA" dirty="0">
              <a:effectLst>
                <a:outerShdw sx="0" sy="0">
                  <a:srgbClr val="000000"/>
                </a:outerShdw>
              </a:effectLst>
            </a:endParaRPr>
          </a:p>
          <a:p>
            <a:pPr lvl="0" fontAlgn="base"/>
            <a:r>
              <a:rPr lang="en-GB" dirty="0">
                <a:effectLst>
                  <a:outerShdw sx="0" sy="0">
                    <a:srgbClr val="000000"/>
                  </a:outerShdw>
                </a:effectLst>
              </a:rPr>
              <a:t>Career guidance, </a:t>
            </a:r>
            <a:endParaRPr lang="en-ZA" dirty="0">
              <a:effectLst>
                <a:outerShdw sx="0" sy="0">
                  <a:srgbClr val="000000"/>
                </a:outerShdw>
              </a:effectLst>
            </a:endParaRPr>
          </a:p>
          <a:p>
            <a:pPr lvl="0" fontAlgn="base"/>
            <a:r>
              <a:rPr lang="en-GB" dirty="0">
                <a:effectLst>
                  <a:outerShdw sx="0" sy="0">
                    <a:srgbClr val="000000"/>
                  </a:outerShdw>
                </a:effectLst>
              </a:rPr>
              <a:t>Further learning opportunities, </a:t>
            </a:r>
            <a:endParaRPr lang="en-ZA" dirty="0">
              <a:effectLst>
                <a:outerShdw sx="0" sy="0">
                  <a:srgbClr val="000000"/>
                </a:outerShdw>
              </a:effectLst>
            </a:endParaRPr>
          </a:p>
          <a:p>
            <a:pPr lvl="0" fontAlgn="base"/>
            <a:r>
              <a:rPr lang="en-GB" dirty="0">
                <a:effectLst>
                  <a:outerShdw sx="0" sy="0">
                    <a:srgbClr val="000000"/>
                  </a:outerShdw>
                </a:effectLst>
              </a:rPr>
              <a:t>Performance feedback.</a:t>
            </a:r>
            <a:endParaRPr lang="en-ZA" dirty="0">
              <a:effectLst>
                <a:outerShdw sx="0" sy="0">
                  <a:srgbClr val="000000"/>
                </a:outerShdw>
              </a:effectLst>
            </a:endParaRPr>
          </a:p>
          <a:p>
            <a:pPr marL="0" indent="0">
              <a:buNone/>
            </a:pPr>
            <a:endParaRPr lang="en-ZA" dirty="0"/>
          </a:p>
        </p:txBody>
      </p:sp>
      <p:pic>
        <p:nvPicPr>
          <p:cNvPr id="4" name="Picture 3" descr="A picture containing wall, indoor, floor&#10;&#10;Description automatically generated">
            <a:extLst>
              <a:ext uri="{FF2B5EF4-FFF2-40B4-BE49-F238E27FC236}">
                <a16:creationId xmlns:a16="http://schemas.microsoft.com/office/drawing/2014/main" id="{165A1046-E9B0-40F3-AE6B-E7441A4895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0627" y="2037633"/>
            <a:ext cx="4041460" cy="3674054"/>
          </a:xfrm>
          <a:prstGeom prst="rect">
            <a:avLst/>
          </a:prstGeom>
        </p:spPr>
      </p:pic>
    </p:spTree>
    <p:extLst>
      <p:ext uri="{BB962C8B-B14F-4D97-AF65-F5344CB8AC3E}">
        <p14:creationId xmlns:p14="http://schemas.microsoft.com/office/powerpoint/2010/main" val="244845497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6C4F3D-73AA-408A-8444-188E34F6F8C2}"/>
              </a:ext>
            </a:extLst>
          </p:cNvPr>
          <p:cNvSpPr>
            <a:spLocks noGrp="1"/>
          </p:cNvSpPr>
          <p:nvPr>
            <p:ph type="title"/>
          </p:nvPr>
        </p:nvSpPr>
        <p:spPr/>
        <p:txBody>
          <a:bodyPr>
            <a:normAutofit/>
          </a:bodyPr>
          <a:lstStyle/>
          <a:p>
            <a:r>
              <a:rPr lang="en-GB" dirty="0"/>
              <a:t>Assessment Policy </a:t>
            </a:r>
            <a:endParaRPr lang="en-ZA" dirty="0"/>
          </a:p>
        </p:txBody>
      </p:sp>
      <p:sp>
        <p:nvSpPr>
          <p:cNvPr id="3" name="Slide Number Placeholder 2">
            <a:extLst>
              <a:ext uri="{FF2B5EF4-FFF2-40B4-BE49-F238E27FC236}">
                <a16:creationId xmlns:a16="http://schemas.microsoft.com/office/drawing/2014/main" id="{D230E8EE-35E4-4108-9490-8A104E8AA6B7}"/>
              </a:ext>
            </a:extLst>
          </p:cNvPr>
          <p:cNvSpPr>
            <a:spLocks noGrp="1"/>
          </p:cNvSpPr>
          <p:nvPr>
            <p:ph type="sldNum" sz="quarter" idx="12"/>
          </p:nvPr>
        </p:nvSpPr>
        <p:spPr/>
        <p:txBody>
          <a:bodyPr/>
          <a:lstStyle/>
          <a:p>
            <a:fld id="{042AED99-7FB4-404E-8A97-64753DCE42EC}" type="slidenum">
              <a:rPr lang="en-US" smtClean="0"/>
              <a:pPr/>
              <a:t>159</a:t>
            </a:fld>
            <a:endParaRPr lang="en-US" dirty="0"/>
          </a:p>
        </p:txBody>
      </p:sp>
      <p:sp>
        <p:nvSpPr>
          <p:cNvPr id="6" name="Content Placeholder 5">
            <a:extLst>
              <a:ext uri="{FF2B5EF4-FFF2-40B4-BE49-F238E27FC236}">
                <a16:creationId xmlns:a16="http://schemas.microsoft.com/office/drawing/2014/main" id="{FDFF4FFE-5B87-4DF0-957C-0895ABFA737B}"/>
              </a:ext>
            </a:extLst>
          </p:cNvPr>
          <p:cNvSpPr>
            <a:spLocks noGrp="1"/>
          </p:cNvSpPr>
          <p:nvPr>
            <p:ph sz="quarter" idx="1"/>
          </p:nvPr>
        </p:nvSpPr>
        <p:spPr>
          <a:xfrm>
            <a:off x="4072135" y="1189383"/>
            <a:ext cx="4764158" cy="5249517"/>
          </a:xfrm>
        </p:spPr>
        <p:txBody>
          <a:bodyPr>
            <a:normAutofit/>
          </a:bodyPr>
          <a:lstStyle/>
          <a:p>
            <a:pPr marL="0" indent="0">
              <a:buNone/>
            </a:pPr>
            <a:r>
              <a:rPr lang="en-GB" b="1" dirty="0"/>
              <a:t>Assessment policies should include:</a:t>
            </a:r>
            <a:endParaRPr lang="en-ZA" b="1" dirty="0"/>
          </a:p>
          <a:p>
            <a:pPr lvl="0" fontAlgn="base"/>
            <a:r>
              <a:rPr lang="en-GB" dirty="0">
                <a:effectLst>
                  <a:outerShdw sx="0" sy="0">
                    <a:srgbClr val="000000"/>
                  </a:outerShdw>
                </a:effectLst>
              </a:rPr>
              <a:t>Approach to assessment; </a:t>
            </a:r>
            <a:endParaRPr lang="en-ZA" dirty="0">
              <a:effectLst>
                <a:outerShdw sx="0" sy="0">
                  <a:srgbClr val="000000"/>
                </a:outerShdw>
              </a:effectLst>
            </a:endParaRPr>
          </a:p>
          <a:p>
            <a:pPr lvl="0" fontAlgn="base"/>
            <a:r>
              <a:rPr lang="en-GB" dirty="0">
                <a:effectLst>
                  <a:outerShdw sx="0" sy="0">
                    <a:srgbClr val="000000"/>
                  </a:outerShdw>
                </a:effectLst>
              </a:rPr>
              <a:t>Alignment with NQF principles; </a:t>
            </a:r>
            <a:endParaRPr lang="en-ZA" dirty="0">
              <a:effectLst>
                <a:outerShdw sx="0" sy="0">
                  <a:srgbClr val="000000"/>
                </a:outerShdw>
              </a:effectLst>
            </a:endParaRPr>
          </a:p>
          <a:p>
            <a:pPr lvl="0" fontAlgn="base"/>
            <a:r>
              <a:rPr lang="en-GB" dirty="0">
                <a:effectLst>
                  <a:outerShdw sx="0" sy="0">
                    <a:srgbClr val="000000"/>
                  </a:outerShdw>
                </a:effectLst>
              </a:rPr>
              <a:t>Assessment methodology and purpose; </a:t>
            </a:r>
            <a:endParaRPr lang="en-ZA" dirty="0">
              <a:effectLst>
                <a:outerShdw sx="0" sy="0">
                  <a:srgbClr val="000000"/>
                </a:outerShdw>
              </a:effectLst>
            </a:endParaRPr>
          </a:p>
          <a:p>
            <a:pPr lvl="0" fontAlgn="base"/>
            <a:r>
              <a:rPr lang="en-GB" dirty="0">
                <a:effectLst>
                  <a:outerShdw sx="0" sy="0">
                    <a:srgbClr val="000000"/>
                  </a:outerShdw>
                </a:effectLst>
              </a:rPr>
              <a:t>Moderation and quality assurance; </a:t>
            </a:r>
            <a:endParaRPr lang="en-ZA" dirty="0">
              <a:effectLst>
                <a:outerShdw sx="0" sy="0">
                  <a:srgbClr val="000000"/>
                </a:outerShdw>
              </a:effectLst>
            </a:endParaRPr>
          </a:p>
          <a:p>
            <a:pPr lvl="0" fontAlgn="base"/>
            <a:r>
              <a:rPr lang="en-GB" dirty="0">
                <a:effectLst>
                  <a:outerShdw sx="0" sy="0">
                    <a:srgbClr val="000000"/>
                  </a:outerShdw>
                </a:effectLst>
              </a:rPr>
              <a:t>Appeals; </a:t>
            </a:r>
            <a:endParaRPr lang="en-ZA" dirty="0">
              <a:effectLst>
                <a:outerShdw sx="0" sy="0">
                  <a:srgbClr val="000000"/>
                </a:outerShdw>
              </a:effectLst>
            </a:endParaRPr>
          </a:p>
          <a:p>
            <a:pPr lvl="0" fontAlgn="base"/>
            <a:r>
              <a:rPr lang="en-GB" dirty="0">
                <a:effectLst>
                  <a:outerShdw sx="0" sy="0">
                    <a:srgbClr val="000000"/>
                  </a:outerShdw>
                </a:effectLst>
              </a:rPr>
              <a:t>Feedback; </a:t>
            </a:r>
            <a:endParaRPr lang="en-ZA" dirty="0">
              <a:effectLst>
                <a:outerShdw sx="0" sy="0">
                  <a:srgbClr val="000000"/>
                </a:outerShdw>
              </a:effectLst>
            </a:endParaRPr>
          </a:p>
          <a:p>
            <a:pPr lvl="0" fontAlgn="base"/>
            <a:r>
              <a:rPr lang="en-GB" dirty="0">
                <a:effectLst>
                  <a:outerShdw sx="0" sy="0">
                    <a:srgbClr val="000000"/>
                  </a:outerShdw>
                </a:effectLst>
              </a:rPr>
              <a:t>Further development; </a:t>
            </a:r>
            <a:endParaRPr lang="en-ZA" dirty="0">
              <a:effectLst>
                <a:outerShdw sx="0" sy="0">
                  <a:srgbClr val="000000"/>
                </a:outerShdw>
              </a:effectLst>
            </a:endParaRPr>
          </a:p>
          <a:p>
            <a:pPr lvl="0" fontAlgn="base"/>
            <a:r>
              <a:rPr lang="en-GB" dirty="0">
                <a:effectLst>
                  <a:outerShdw sx="0" sy="0">
                    <a:srgbClr val="000000"/>
                  </a:outerShdw>
                </a:effectLst>
              </a:rPr>
              <a:t>Role of assessment in review</a:t>
            </a:r>
            <a:endParaRPr lang="en-ZA" dirty="0">
              <a:effectLst>
                <a:outerShdw sx="0" sy="0">
                  <a:srgbClr val="000000"/>
                </a:outerShdw>
              </a:effectLst>
            </a:endParaRPr>
          </a:p>
          <a:p>
            <a:pPr marL="0" indent="0">
              <a:buNone/>
            </a:pPr>
            <a:endParaRPr lang="en-ZA" dirty="0"/>
          </a:p>
        </p:txBody>
      </p:sp>
      <p:pic>
        <p:nvPicPr>
          <p:cNvPr id="4" name="Picture 3">
            <a:extLst>
              <a:ext uri="{FF2B5EF4-FFF2-40B4-BE49-F238E27FC236}">
                <a16:creationId xmlns:a16="http://schemas.microsoft.com/office/drawing/2014/main" id="{0D302E70-E4B5-4A97-8B3A-E971C747E6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04" y="2237378"/>
            <a:ext cx="3774058" cy="3018182"/>
          </a:xfrm>
          <a:prstGeom prst="rect">
            <a:avLst/>
          </a:prstGeom>
        </p:spPr>
      </p:pic>
    </p:spTree>
    <p:extLst>
      <p:ext uri="{BB962C8B-B14F-4D97-AF65-F5344CB8AC3E}">
        <p14:creationId xmlns:p14="http://schemas.microsoft.com/office/powerpoint/2010/main" val="1407003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criteria</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16</a:t>
            </a:fld>
            <a:endParaRPr lang="en-ZA" dirty="0"/>
          </a:p>
        </p:txBody>
      </p:sp>
      <p:sp>
        <p:nvSpPr>
          <p:cNvPr id="5" name="Content Placeholder 4"/>
          <p:cNvSpPr>
            <a:spLocks noGrp="1"/>
          </p:cNvSpPr>
          <p:nvPr>
            <p:ph sz="quarter" idx="1"/>
          </p:nvPr>
        </p:nvSpPr>
        <p:spPr>
          <a:xfrm>
            <a:off x="467544" y="1413296"/>
            <a:ext cx="8219256" cy="4680000"/>
          </a:xfrm>
        </p:spPr>
        <p:txBody>
          <a:bodyPr>
            <a:normAutofit lnSpcReduction="10000"/>
          </a:bodyPr>
          <a:lstStyle/>
          <a:p>
            <a:pPr marL="0" lvl="0" indent="0" fontAlgn="base">
              <a:buNone/>
            </a:pPr>
            <a:r>
              <a:rPr lang="en-GB" b="1" dirty="0">
                <a:effectLst>
                  <a:outerShdw sx="0" sy="0">
                    <a:srgbClr val="000000"/>
                  </a:outerShdw>
                </a:effectLst>
              </a:rPr>
              <a:t>ASSESSMENT CRITERION 1</a:t>
            </a:r>
            <a:r>
              <a:rPr lang="en-GB" dirty="0">
                <a:effectLst>
                  <a:outerShdw sx="0" sy="0">
                    <a:srgbClr val="000000"/>
                  </a:outerShdw>
                </a:effectLst>
              </a:rPr>
              <a:t> </a:t>
            </a:r>
            <a:endParaRPr lang="en-ZA" dirty="0">
              <a:effectLst>
                <a:outerShdw sx="0" sy="0">
                  <a:srgbClr val="000000"/>
                </a:outerShdw>
              </a:effectLst>
            </a:endParaRPr>
          </a:p>
          <a:p>
            <a:r>
              <a:rPr lang="en-GB" dirty="0"/>
              <a:t>Provider responsibilities for ETD provision are clearly described in relation to the purpose of the organisation and its strategic focus. </a:t>
            </a:r>
            <a:endParaRPr lang="en-ZA" dirty="0"/>
          </a:p>
          <a:p>
            <a:pPr marL="0" lvl="0" indent="0" fontAlgn="base">
              <a:buNone/>
            </a:pPr>
            <a:r>
              <a:rPr lang="en-GB" b="1" dirty="0">
                <a:effectLst>
                  <a:outerShdw sx="0" sy="0">
                    <a:srgbClr val="000000"/>
                  </a:outerShdw>
                </a:effectLst>
              </a:rPr>
              <a:t>ASSESSMENT CRITERION 2</a:t>
            </a:r>
            <a:r>
              <a:rPr lang="en-GB" dirty="0">
                <a:effectLst>
                  <a:outerShdw sx="0" sy="0">
                    <a:srgbClr val="000000"/>
                  </a:outerShdw>
                </a:effectLst>
              </a:rPr>
              <a:t> </a:t>
            </a:r>
            <a:endParaRPr lang="en-ZA" dirty="0">
              <a:effectLst>
                <a:outerShdw sx="0" sy="0">
                  <a:srgbClr val="000000"/>
                </a:outerShdw>
              </a:effectLst>
            </a:endParaRPr>
          </a:p>
          <a:p>
            <a:r>
              <a:rPr lang="en-GB" dirty="0"/>
              <a:t>The scope of ETD provision is defined in line with the organisational human resource development policy and allocated financial, administrative and physical resources. </a:t>
            </a:r>
            <a:endParaRPr lang="en-ZA" dirty="0"/>
          </a:p>
          <a:p>
            <a:pPr marL="0" lvl="0" indent="0" fontAlgn="base">
              <a:buNone/>
            </a:pPr>
            <a:r>
              <a:rPr lang="en-GB" b="1" dirty="0">
                <a:effectLst>
                  <a:outerShdw sx="0" sy="0">
                    <a:srgbClr val="000000"/>
                  </a:outerShdw>
                </a:effectLst>
              </a:rPr>
              <a:t>ASSESSMENT CRITERION 3</a:t>
            </a:r>
            <a:r>
              <a:rPr lang="en-GB" dirty="0">
                <a:effectLst>
                  <a:outerShdw sx="0" sy="0">
                    <a:srgbClr val="000000"/>
                  </a:outerShdw>
                </a:effectLst>
              </a:rPr>
              <a:t> </a:t>
            </a:r>
            <a:endParaRPr lang="en-ZA" dirty="0">
              <a:effectLst>
                <a:outerShdw sx="0" sy="0">
                  <a:srgbClr val="000000"/>
                </a:outerShdw>
              </a:effectLst>
            </a:endParaRPr>
          </a:p>
          <a:p>
            <a:r>
              <a:rPr lang="en-GB" dirty="0"/>
              <a:t>Stakeholders in ETD delivery and consumption are identified and described with reference to their roles, the nature of their contribution, and their needs.</a:t>
            </a:r>
            <a:endParaRPr lang="en-ZA" dirty="0"/>
          </a:p>
          <a:p>
            <a:endParaRPr lang="en-ZA" dirty="0"/>
          </a:p>
        </p:txBody>
      </p:sp>
      <p:pic>
        <p:nvPicPr>
          <p:cNvPr id="6" name="Picture 5" descr="ec_i_summative_2.gif">
            <a:extLst>
              <a:ext uri="{FF2B5EF4-FFF2-40B4-BE49-F238E27FC236}">
                <a16:creationId xmlns:a16="http://schemas.microsoft.com/office/drawing/2014/main" id="{B4F96175-EE63-45DE-98FC-4B0FFA13F47C}"/>
              </a:ext>
            </a:extLst>
          </p:cNvPr>
          <p:cNvPicPr/>
          <p:nvPr/>
        </p:nvPicPr>
        <p:blipFill>
          <a:blip r:embed="rId2" cstate="print"/>
          <a:stretch>
            <a:fillRect/>
          </a:stretch>
        </p:blipFill>
        <p:spPr>
          <a:xfrm>
            <a:off x="3578087" y="5781566"/>
            <a:ext cx="1987826" cy="75703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1822200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6C4F3D-73AA-408A-8444-188E34F6F8C2}"/>
              </a:ext>
            </a:extLst>
          </p:cNvPr>
          <p:cNvSpPr>
            <a:spLocks noGrp="1"/>
          </p:cNvSpPr>
          <p:nvPr>
            <p:ph type="title"/>
          </p:nvPr>
        </p:nvSpPr>
        <p:spPr/>
        <p:txBody>
          <a:bodyPr>
            <a:normAutofit/>
          </a:bodyPr>
          <a:lstStyle/>
          <a:p>
            <a:r>
              <a:rPr lang="en-GB" dirty="0"/>
              <a:t>Management system  </a:t>
            </a:r>
            <a:endParaRPr lang="en-ZA" dirty="0"/>
          </a:p>
        </p:txBody>
      </p:sp>
      <p:sp>
        <p:nvSpPr>
          <p:cNvPr id="3" name="Slide Number Placeholder 2">
            <a:extLst>
              <a:ext uri="{FF2B5EF4-FFF2-40B4-BE49-F238E27FC236}">
                <a16:creationId xmlns:a16="http://schemas.microsoft.com/office/drawing/2014/main" id="{D230E8EE-35E4-4108-9490-8A104E8AA6B7}"/>
              </a:ext>
            </a:extLst>
          </p:cNvPr>
          <p:cNvSpPr>
            <a:spLocks noGrp="1"/>
          </p:cNvSpPr>
          <p:nvPr>
            <p:ph type="sldNum" sz="quarter" idx="12"/>
          </p:nvPr>
        </p:nvSpPr>
        <p:spPr/>
        <p:txBody>
          <a:bodyPr/>
          <a:lstStyle/>
          <a:p>
            <a:fld id="{042AED99-7FB4-404E-8A97-64753DCE42EC}" type="slidenum">
              <a:rPr lang="en-US" smtClean="0"/>
              <a:pPr/>
              <a:t>160</a:t>
            </a:fld>
            <a:endParaRPr lang="en-US" dirty="0"/>
          </a:p>
        </p:txBody>
      </p:sp>
      <p:sp>
        <p:nvSpPr>
          <p:cNvPr id="6" name="Content Placeholder 5">
            <a:extLst>
              <a:ext uri="{FF2B5EF4-FFF2-40B4-BE49-F238E27FC236}">
                <a16:creationId xmlns:a16="http://schemas.microsoft.com/office/drawing/2014/main" id="{FDFF4FFE-5B87-4DF0-957C-0895ABFA737B}"/>
              </a:ext>
            </a:extLst>
          </p:cNvPr>
          <p:cNvSpPr>
            <a:spLocks noGrp="1"/>
          </p:cNvSpPr>
          <p:nvPr>
            <p:ph sz="quarter" idx="1"/>
          </p:nvPr>
        </p:nvSpPr>
        <p:spPr>
          <a:xfrm>
            <a:off x="467544" y="1481421"/>
            <a:ext cx="4764158" cy="5249517"/>
          </a:xfrm>
        </p:spPr>
        <p:txBody>
          <a:bodyPr>
            <a:normAutofit/>
          </a:bodyPr>
          <a:lstStyle/>
          <a:p>
            <a:pPr marL="0" lvl="0" indent="0" fontAlgn="base">
              <a:buNone/>
            </a:pPr>
            <a:r>
              <a:rPr lang="en-GB" b="1" dirty="0"/>
              <a:t>Management systems and policies govern:</a:t>
            </a:r>
          </a:p>
          <a:p>
            <a:pPr lvl="0" fontAlgn="base"/>
            <a:r>
              <a:rPr lang="en-GB" dirty="0">
                <a:effectLst>
                  <a:outerShdw sx="0" sy="0">
                    <a:srgbClr val="000000"/>
                  </a:outerShdw>
                </a:effectLst>
              </a:rPr>
              <a:t>All aspects of administration, </a:t>
            </a:r>
            <a:endParaRPr lang="en-ZA" dirty="0">
              <a:effectLst>
                <a:outerShdw sx="0" sy="0">
                  <a:srgbClr val="000000"/>
                </a:outerShdw>
              </a:effectLst>
            </a:endParaRPr>
          </a:p>
          <a:p>
            <a:pPr lvl="0" fontAlgn="base"/>
            <a:r>
              <a:rPr lang="en-GB" dirty="0">
                <a:effectLst>
                  <a:outerShdw sx="0" sy="0">
                    <a:srgbClr val="000000"/>
                  </a:outerShdw>
                </a:effectLst>
              </a:rPr>
              <a:t>The financial resources of the organisation, </a:t>
            </a:r>
            <a:endParaRPr lang="en-ZA" dirty="0">
              <a:effectLst>
                <a:outerShdw sx="0" sy="0">
                  <a:srgbClr val="000000"/>
                </a:outerShdw>
              </a:effectLst>
            </a:endParaRPr>
          </a:p>
          <a:p>
            <a:pPr lvl="0" fontAlgn="base"/>
            <a:r>
              <a:rPr lang="en-GB" dirty="0">
                <a:effectLst>
                  <a:outerShdw sx="0" sy="0">
                    <a:srgbClr val="000000"/>
                  </a:outerShdw>
                </a:effectLst>
              </a:rPr>
              <a:t>Financial systems</a:t>
            </a:r>
            <a:endParaRPr lang="en-ZA" dirty="0">
              <a:effectLst>
                <a:outerShdw sx="0" sy="0">
                  <a:srgbClr val="000000"/>
                </a:outerShdw>
              </a:effectLst>
            </a:endParaRPr>
          </a:p>
          <a:p>
            <a:pPr lvl="0" fontAlgn="base"/>
            <a:r>
              <a:rPr lang="en-GB" dirty="0">
                <a:effectLst>
                  <a:outerShdw sx="0" sy="0">
                    <a:srgbClr val="000000"/>
                  </a:outerShdw>
                </a:effectLst>
              </a:rPr>
              <a:t>How decisions are made in the organisation </a:t>
            </a:r>
            <a:endParaRPr lang="en-ZA" dirty="0">
              <a:effectLst>
                <a:outerShdw sx="0" sy="0">
                  <a:srgbClr val="000000"/>
                </a:outerShdw>
              </a:effectLst>
            </a:endParaRPr>
          </a:p>
          <a:p>
            <a:pPr lvl="0" fontAlgn="base"/>
            <a:r>
              <a:rPr lang="en-GB" dirty="0">
                <a:effectLst>
                  <a:outerShdw sx="0" sy="0">
                    <a:srgbClr val="000000"/>
                  </a:outerShdw>
                </a:effectLst>
              </a:rPr>
              <a:t>Human and material resources</a:t>
            </a:r>
            <a:endParaRPr lang="en-ZA" dirty="0">
              <a:effectLst>
                <a:outerShdw sx="0" sy="0">
                  <a:srgbClr val="000000"/>
                </a:outerShdw>
              </a:effectLst>
            </a:endParaRPr>
          </a:p>
          <a:p>
            <a:pPr lvl="0" fontAlgn="base"/>
            <a:r>
              <a:rPr lang="en-GB" dirty="0">
                <a:effectLst>
                  <a:outerShdw sx="0" sy="0">
                    <a:srgbClr val="000000"/>
                  </a:outerShdw>
                </a:effectLst>
              </a:rPr>
              <a:t>Transparency and accountability</a:t>
            </a:r>
            <a:endParaRPr lang="en-ZA" dirty="0">
              <a:effectLst>
                <a:outerShdw sx="0" sy="0">
                  <a:srgbClr val="000000"/>
                </a:outerShdw>
              </a:effectLst>
            </a:endParaRPr>
          </a:p>
          <a:p>
            <a:pPr lvl="0" fontAlgn="base"/>
            <a:endParaRPr lang="en-ZA" dirty="0">
              <a:effectLst>
                <a:outerShdw sx="0" sy="0">
                  <a:srgbClr val="000000"/>
                </a:outerShdw>
              </a:effectLst>
            </a:endParaRPr>
          </a:p>
          <a:p>
            <a:pPr marL="0" indent="0">
              <a:buNone/>
            </a:pPr>
            <a:endParaRPr lang="en-ZA" dirty="0"/>
          </a:p>
        </p:txBody>
      </p:sp>
      <p:pic>
        <p:nvPicPr>
          <p:cNvPr id="7" name="Picture 6">
            <a:extLst>
              <a:ext uri="{FF2B5EF4-FFF2-40B4-BE49-F238E27FC236}">
                <a16:creationId xmlns:a16="http://schemas.microsoft.com/office/drawing/2014/main" id="{A8DC7872-0855-424F-A7A9-1D13005A79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5686" y="2357958"/>
            <a:ext cx="3768396" cy="2666619"/>
          </a:xfrm>
          <a:prstGeom prst="rect">
            <a:avLst/>
          </a:prstGeom>
        </p:spPr>
      </p:pic>
    </p:spTree>
    <p:extLst>
      <p:ext uri="{BB962C8B-B14F-4D97-AF65-F5344CB8AC3E}">
        <p14:creationId xmlns:p14="http://schemas.microsoft.com/office/powerpoint/2010/main" val="429148293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6C4F3D-73AA-408A-8444-188E34F6F8C2}"/>
              </a:ext>
            </a:extLst>
          </p:cNvPr>
          <p:cNvSpPr>
            <a:spLocks noGrp="1"/>
          </p:cNvSpPr>
          <p:nvPr>
            <p:ph type="title"/>
          </p:nvPr>
        </p:nvSpPr>
        <p:spPr/>
        <p:txBody>
          <a:bodyPr>
            <a:normAutofit/>
          </a:bodyPr>
          <a:lstStyle/>
          <a:p>
            <a:r>
              <a:rPr lang="en-GB" dirty="0"/>
              <a:t>Policies in QMS </a:t>
            </a:r>
            <a:endParaRPr lang="en-ZA" dirty="0"/>
          </a:p>
        </p:txBody>
      </p:sp>
      <p:sp>
        <p:nvSpPr>
          <p:cNvPr id="3" name="Slide Number Placeholder 2">
            <a:extLst>
              <a:ext uri="{FF2B5EF4-FFF2-40B4-BE49-F238E27FC236}">
                <a16:creationId xmlns:a16="http://schemas.microsoft.com/office/drawing/2014/main" id="{D230E8EE-35E4-4108-9490-8A104E8AA6B7}"/>
              </a:ext>
            </a:extLst>
          </p:cNvPr>
          <p:cNvSpPr>
            <a:spLocks noGrp="1"/>
          </p:cNvSpPr>
          <p:nvPr>
            <p:ph type="sldNum" sz="quarter" idx="12"/>
          </p:nvPr>
        </p:nvSpPr>
        <p:spPr/>
        <p:txBody>
          <a:bodyPr/>
          <a:lstStyle/>
          <a:p>
            <a:fld id="{042AED99-7FB4-404E-8A97-64753DCE42EC}" type="slidenum">
              <a:rPr lang="en-US" smtClean="0"/>
              <a:pPr/>
              <a:t>161</a:t>
            </a:fld>
            <a:endParaRPr lang="en-US" dirty="0"/>
          </a:p>
        </p:txBody>
      </p:sp>
      <p:sp>
        <p:nvSpPr>
          <p:cNvPr id="6" name="Content Placeholder 5">
            <a:extLst>
              <a:ext uri="{FF2B5EF4-FFF2-40B4-BE49-F238E27FC236}">
                <a16:creationId xmlns:a16="http://schemas.microsoft.com/office/drawing/2014/main" id="{FDFF4FFE-5B87-4DF0-957C-0895ABFA737B}"/>
              </a:ext>
            </a:extLst>
          </p:cNvPr>
          <p:cNvSpPr>
            <a:spLocks noGrp="1"/>
          </p:cNvSpPr>
          <p:nvPr>
            <p:ph sz="quarter" idx="1"/>
          </p:nvPr>
        </p:nvSpPr>
        <p:spPr>
          <a:xfrm>
            <a:off x="467544" y="1481421"/>
            <a:ext cx="4764158" cy="5249517"/>
          </a:xfrm>
        </p:spPr>
        <p:txBody>
          <a:bodyPr>
            <a:normAutofit lnSpcReduction="10000"/>
          </a:bodyPr>
          <a:lstStyle/>
          <a:p>
            <a:pPr lvl="0" fontAlgn="base"/>
            <a:r>
              <a:rPr lang="en-GB" dirty="0">
                <a:effectLst>
                  <a:outerShdw sx="0" sy="0">
                    <a:srgbClr val="000000"/>
                  </a:outerShdw>
                </a:effectLst>
              </a:rPr>
              <a:t>Quality Policy</a:t>
            </a:r>
            <a:endParaRPr lang="en-ZA" dirty="0">
              <a:effectLst>
                <a:outerShdw sx="0" sy="0">
                  <a:srgbClr val="000000"/>
                </a:outerShdw>
              </a:effectLst>
            </a:endParaRPr>
          </a:p>
          <a:p>
            <a:pPr lvl="0" fontAlgn="base"/>
            <a:r>
              <a:rPr lang="en-GB" dirty="0">
                <a:effectLst>
                  <a:outerShdw sx="0" sy="0">
                    <a:srgbClr val="000000"/>
                  </a:outerShdw>
                </a:effectLst>
              </a:rPr>
              <a:t>Strategic Management Policy</a:t>
            </a:r>
            <a:endParaRPr lang="en-ZA" dirty="0">
              <a:effectLst>
                <a:outerShdw sx="0" sy="0">
                  <a:srgbClr val="000000"/>
                </a:outerShdw>
              </a:effectLst>
            </a:endParaRPr>
          </a:p>
          <a:p>
            <a:pPr lvl="0" fontAlgn="base"/>
            <a:r>
              <a:rPr lang="en-GB" dirty="0">
                <a:effectLst>
                  <a:outerShdw sx="0" sy="0">
                    <a:srgbClr val="000000"/>
                  </a:outerShdw>
                </a:effectLst>
              </a:rPr>
              <a:t>Learning Programme Development, Delivery and Evaluation Policy</a:t>
            </a:r>
            <a:endParaRPr lang="en-ZA" dirty="0">
              <a:effectLst>
                <a:outerShdw sx="0" sy="0">
                  <a:srgbClr val="000000"/>
                </a:outerShdw>
              </a:effectLst>
            </a:endParaRPr>
          </a:p>
          <a:p>
            <a:pPr lvl="0" fontAlgn="base"/>
            <a:r>
              <a:rPr lang="en-GB" dirty="0">
                <a:effectLst>
                  <a:outerShdw sx="0" sy="0">
                    <a:srgbClr val="000000"/>
                  </a:outerShdw>
                </a:effectLst>
              </a:rPr>
              <a:t>Financial Management Policy</a:t>
            </a:r>
            <a:endParaRPr lang="en-ZA" dirty="0">
              <a:effectLst>
                <a:outerShdw sx="0" sy="0">
                  <a:srgbClr val="000000"/>
                </a:outerShdw>
              </a:effectLst>
            </a:endParaRPr>
          </a:p>
          <a:p>
            <a:pPr lvl="0" fontAlgn="base"/>
            <a:r>
              <a:rPr lang="en-GB" dirty="0">
                <a:effectLst>
                  <a:outerShdw sx="0" sy="0">
                    <a:srgbClr val="000000"/>
                  </a:outerShdw>
                </a:effectLst>
              </a:rPr>
              <a:t>Administration and Communication Policy</a:t>
            </a:r>
            <a:endParaRPr lang="en-ZA" dirty="0">
              <a:effectLst>
                <a:outerShdw sx="0" sy="0">
                  <a:srgbClr val="000000"/>
                </a:outerShdw>
              </a:effectLst>
            </a:endParaRPr>
          </a:p>
          <a:p>
            <a:pPr lvl="0" fontAlgn="base"/>
            <a:r>
              <a:rPr lang="en-GB" dirty="0">
                <a:effectLst>
                  <a:outerShdw sx="0" sy="0">
                    <a:srgbClr val="000000"/>
                  </a:outerShdw>
                </a:effectLst>
              </a:rPr>
              <a:t>Resource Management Policy</a:t>
            </a:r>
            <a:endParaRPr lang="en-ZA" dirty="0">
              <a:effectLst>
                <a:outerShdw sx="0" sy="0">
                  <a:srgbClr val="000000"/>
                </a:outerShdw>
              </a:effectLst>
            </a:endParaRPr>
          </a:p>
          <a:p>
            <a:pPr lvl="0" fontAlgn="base"/>
            <a:r>
              <a:rPr lang="en-GB" dirty="0">
                <a:effectLst>
                  <a:outerShdw sx="0" sy="0">
                    <a:srgbClr val="000000"/>
                  </a:outerShdw>
                </a:effectLst>
              </a:rPr>
              <a:t>Staff selection, Appraisal and Development Policy</a:t>
            </a:r>
            <a:endParaRPr lang="en-ZA" dirty="0">
              <a:effectLst>
                <a:outerShdw sx="0" sy="0">
                  <a:srgbClr val="000000"/>
                </a:outerShdw>
              </a:effectLst>
            </a:endParaRPr>
          </a:p>
          <a:p>
            <a:pPr lvl="0" fontAlgn="base"/>
            <a:r>
              <a:rPr lang="en-GB" dirty="0">
                <a:effectLst>
                  <a:outerShdw sx="0" sy="0">
                    <a:srgbClr val="000000"/>
                  </a:outerShdw>
                </a:effectLst>
              </a:rPr>
              <a:t>Learner Entry, Guidance and Support Policy (HIV)</a:t>
            </a:r>
            <a:endParaRPr lang="en-ZA" dirty="0">
              <a:effectLst>
                <a:outerShdw sx="0" sy="0">
                  <a:srgbClr val="000000"/>
                </a:outerShdw>
              </a:effectLst>
            </a:endParaRPr>
          </a:p>
          <a:p>
            <a:pPr lvl="0" fontAlgn="base"/>
            <a:endParaRPr lang="en-ZA" dirty="0">
              <a:effectLst>
                <a:outerShdw sx="0" sy="0">
                  <a:srgbClr val="000000"/>
                </a:outerShdw>
              </a:effectLst>
            </a:endParaRPr>
          </a:p>
          <a:p>
            <a:pPr marL="0" indent="0">
              <a:buNone/>
            </a:pPr>
            <a:endParaRPr lang="en-ZA" dirty="0"/>
          </a:p>
        </p:txBody>
      </p:sp>
      <p:pic>
        <p:nvPicPr>
          <p:cNvPr id="8" name="Picture 7">
            <a:extLst>
              <a:ext uri="{FF2B5EF4-FFF2-40B4-BE49-F238E27FC236}">
                <a16:creationId xmlns:a16="http://schemas.microsoft.com/office/drawing/2014/main" id="{BB5CF190-516E-4716-8117-0F75C09D153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102089" y="1965670"/>
            <a:ext cx="3714328" cy="3785774"/>
          </a:xfrm>
          <a:prstGeom prst="rect">
            <a:avLst/>
          </a:prstGeom>
          <a:noFill/>
          <a:ln>
            <a:noFill/>
          </a:ln>
        </p:spPr>
      </p:pic>
    </p:spTree>
    <p:extLst>
      <p:ext uri="{BB962C8B-B14F-4D97-AF65-F5344CB8AC3E}">
        <p14:creationId xmlns:p14="http://schemas.microsoft.com/office/powerpoint/2010/main" val="199924550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6C4F3D-73AA-408A-8444-188E34F6F8C2}"/>
              </a:ext>
            </a:extLst>
          </p:cNvPr>
          <p:cNvSpPr>
            <a:spLocks noGrp="1"/>
          </p:cNvSpPr>
          <p:nvPr>
            <p:ph type="title"/>
          </p:nvPr>
        </p:nvSpPr>
        <p:spPr/>
        <p:txBody>
          <a:bodyPr>
            <a:normAutofit/>
          </a:bodyPr>
          <a:lstStyle/>
          <a:p>
            <a:r>
              <a:rPr lang="en-GB" dirty="0"/>
              <a:t>Policies in QMS </a:t>
            </a:r>
            <a:endParaRPr lang="en-ZA" dirty="0"/>
          </a:p>
        </p:txBody>
      </p:sp>
      <p:sp>
        <p:nvSpPr>
          <p:cNvPr id="3" name="Slide Number Placeholder 2">
            <a:extLst>
              <a:ext uri="{FF2B5EF4-FFF2-40B4-BE49-F238E27FC236}">
                <a16:creationId xmlns:a16="http://schemas.microsoft.com/office/drawing/2014/main" id="{D230E8EE-35E4-4108-9490-8A104E8AA6B7}"/>
              </a:ext>
            </a:extLst>
          </p:cNvPr>
          <p:cNvSpPr>
            <a:spLocks noGrp="1"/>
          </p:cNvSpPr>
          <p:nvPr>
            <p:ph type="sldNum" sz="quarter" idx="12"/>
          </p:nvPr>
        </p:nvSpPr>
        <p:spPr/>
        <p:txBody>
          <a:bodyPr/>
          <a:lstStyle/>
          <a:p>
            <a:fld id="{042AED99-7FB4-404E-8A97-64753DCE42EC}" type="slidenum">
              <a:rPr lang="en-US" smtClean="0"/>
              <a:pPr/>
              <a:t>162</a:t>
            </a:fld>
            <a:endParaRPr lang="en-US" dirty="0"/>
          </a:p>
        </p:txBody>
      </p:sp>
      <p:sp>
        <p:nvSpPr>
          <p:cNvPr id="6" name="Content Placeholder 5">
            <a:extLst>
              <a:ext uri="{FF2B5EF4-FFF2-40B4-BE49-F238E27FC236}">
                <a16:creationId xmlns:a16="http://schemas.microsoft.com/office/drawing/2014/main" id="{FDFF4FFE-5B87-4DF0-957C-0895ABFA737B}"/>
              </a:ext>
            </a:extLst>
          </p:cNvPr>
          <p:cNvSpPr>
            <a:spLocks noGrp="1"/>
          </p:cNvSpPr>
          <p:nvPr>
            <p:ph sz="quarter" idx="1"/>
          </p:nvPr>
        </p:nvSpPr>
        <p:spPr>
          <a:xfrm>
            <a:off x="467544" y="1481421"/>
            <a:ext cx="4764158" cy="5249517"/>
          </a:xfrm>
        </p:spPr>
        <p:txBody>
          <a:bodyPr>
            <a:normAutofit/>
          </a:bodyPr>
          <a:lstStyle/>
          <a:p>
            <a:pPr lvl="0" fontAlgn="base"/>
            <a:r>
              <a:rPr lang="en-GB" dirty="0">
                <a:effectLst>
                  <a:outerShdw sx="0" sy="0">
                    <a:srgbClr val="000000"/>
                  </a:outerShdw>
                </a:effectLst>
              </a:rPr>
              <a:t>Administration and Communication Policy</a:t>
            </a:r>
            <a:endParaRPr lang="en-ZA" dirty="0">
              <a:effectLst>
                <a:outerShdw sx="0" sy="0">
                  <a:srgbClr val="000000"/>
                </a:outerShdw>
              </a:effectLst>
            </a:endParaRPr>
          </a:p>
          <a:p>
            <a:pPr lvl="0" fontAlgn="base"/>
            <a:r>
              <a:rPr lang="en-GB" dirty="0">
                <a:effectLst>
                  <a:outerShdw sx="0" sy="0">
                    <a:srgbClr val="000000"/>
                  </a:outerShdw>
                </a:effectLst>
              </a:rPr>
              <a:t>Resource Management Policy</a:t>
            </a:r>
            <a:endParaRPr lang="en-ZA" dirty="0">
              <a:effectLst>
                <a:outerShdw sx="0" sy="0">
                  <a:srgbClr val="000000"/>
                </a:outerShdw>
              </a:effectLst>
            </a:endParaRPr>
          </a:p>
          <a:p>
            <a:pPr lvl="0" fontAlgn="base"/>
            <a:r>
              <a:rPr lang="en-GB" dirty="0">
                <a:effectLst>
                  <a:outerShdw sx="0" sy="0">
                    <a:srgbClr val="000000"/>
                  </a:outerShdw>
                </a:effectLst>
              </a:rPr>
              <a:t>Staff selection, Appraisal and Development Policy</a:t>
            </a:r>
            <a:endParaRPr lang="en-ZA" dirty="0">
              <a:effectLst>
                <a:outerShdw sx="0" sy="0">
                  <a:srgbClr val="000000"/>
                </a:outerShdw>
              </a:effectLst>
            </a:endParaRPr>
          </a:p>
          <a:p>
            <a:pPr lvl="0" fontAlgn="base"/>
            <a:r>
              <a:rPr lang="en-GB" dirty="0">
                <a:effectLst>
                  <a:outerShdw sx="0" sy="0">
                    <a:srgbClr val="000000"/>
                  </a:outerShdw>
                </a:effectLst>
              </a:rPr>
              <a:t>Learner Entry, Guidance and Support Policy (HIV)</a:t>
            </a:r>
            <a:endParaRPr lang="en-ZA" dirty="0">
              <a:effectLst>
                <a:outerShdw sx="0" sy="0">
                  <a:srgbClr val="000000"/>
                </a:outerShdw>
              </a:effectLst>
            </a:endParaRPr>
          </a:p>
          <a:p>
            <a:pPr lvl="0" fontAlgn="base"/>
            <a:r>
              <a:rPr lang="en-GB" dirty="0">
                <a:effectLst>
                  <a:outerShdw sx="0" sy="0">
                    <a:srgbClr val="000000"/>
                  </a:outerShdw>
                </a:effectLst>
              </a:rPr>
              <a:t>Assessment Management Policy</a:t>
            </a:r>
            <a:endParaRPr lang="en-ZA" dirty="0">
              <a:effectLst>
                <a:outerShdw sx="0" sy="0">
                  <a:srgbClr val="000000"/>
                </a:outerShdw>
              </a:effectLst>
            </a:endParaRPr>
          </a:p>
          <a:p>
            <a:pPr lvl="0" fontAlgn="base"/>
            <a:r>
              <a:rPr lang="en-GB" dirty="0">
                <a:effectLst>
                  <a:outerShdw sx="0" sy="0">
                    <a:srgbClr val="000000"/>
                  </a:outerShdw>
                </a:effectLst>
              </a:rPr>
              <a:t>Reporting Policy</a:t>
            </a:r>
            <a:endParaRPr lang="en-ZA" dirty="0">
              <a:effectLst>
                <a:outerShdw sx="0" sy="0">
                  <a:srgbClr val="000000"/>
                </a:outerShdw>
              </a:effectLst>
            </a:endParaRPr>
          </a:p>
          <a:p>
            <a:pPr lvl="0" fontAlgn="base"/>
            <a:r>
              <a:rPr lang="en-GB" dirty="0">
                <a:effectLst>
                  <a:outerShdw sx="0" sy="0">
                    <a:srgbClr val="000000"/>
                  </a:outerShdw>
                </a:effectLst>
              </a:rPr>
              <a:t>Document and Record Management Policy</a:t>
            </a:r>
            <a:endParaRPr lang="en-ZA" dirty="0">
              <a:effectLst>
                <a:outerShdw sx="0" sy="0">
                  <a:srgbClr val="000000"/>
                </a:outerShdw>
              </a:effectLst>
            </a:endParaRPr>
          </a:p>
          <a:p>
            <a:pPr lvl="0" fontAlgn="base"/>
            <a:endParaRPr lang="en-ZA" dirty="0">
              <a:effectLst>
                <a:outerShdw sx="0" sy="0">
                  <a:srgbClr val="000000"/>
                </a:outerShdw>
              </a:effectLst>
            </a:endParaRPr>
          </a:p>
          <a:p>
            <a:pPr marL="0" indent="0">
              <a:buNone/>
            </a:pPr>
            <a:endParaRPr lang="en-ZA" dirty="0"/>
          </a:p>
        </p:txBody>
      </p:sp>
      <p:pic>
        <p:nvPicPr>
          <p:cNvPr id="8" name="Picture 7">
            <a:extLst>
              <a:ext uri="{FF2B5EF4-FFF2-40B4-BE49-F238E27FC236}">
                <a16:creationId xmlns:a16="http://schemas.microsoft.com/office/drawing/2014/main" id="{BB5CF190-516E-4716-8117-0F75C09D153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102089" y="1965670"/>
            <a:ext cx="3714328" cy="3785774"/>
          </a:xfrm>
          <a:prstGeom prst="rect">
            <a:avLst/>
          </a:prstGeom>
          <a:noFill/>
          <a:ln>
            <a:noFill/>
          </a:ln>
        </p:spPr>
      </p:pic>
    </p:spTree>
    <p:extLst>
      <p:ext uri="{BB962C8B-B14F-4D97-AF65-F5344CB8AC3E}">
        <p14:creationId xmlns:p14="http://schemas.microsoft.com/office/powerpoint/2010/main" val="180912923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6C4F3D-73AA-408A-8444-188E34F6F8C2}"/>
              </a:ext>
            </a:extLst>
          </p:cNvPr>
          <p:cNvSpPr>
            <a:spLocks noGrp="1"/>
          </p:cNvSpPr>
          <p:nvPr>
            <p:ph type="title"/>
          </p:nvPr>
        </p:nvSpPr>
        <p:spPr/>
        <p:txBody>
          <a:bodyPr>
            <a:normAutofit/>
          </a:bodyPr>
          <a:lstStyle/>
          <a:p>
            <a:r>
              <a:rPr lang="en-GB" dirty="0"/>
              <a:t>Policies in QMS </a:t>
            </a:r>
            <a:endParaRPr lang="en-ZA" dirty="0"/>
          </a:p>
        </p:txBody>
      </p:sp>
      <p:sp>
        <p:nvSpPr>
          <p:cNvPr id="3" name="Slide Number Placeholder 2">
            <a:extLst>
              <a:ext uri="{FF2B5EF4-FFF2-40B4-BE49-F238E27FC236}">
                <a16:creationId xmlns:a16="http://schemas.microsoft.com/office/drawing/2014/main" id="{D230E8EE-35E4-4108-9490-8A104E8AA6B7}"/>
              </a:ext>
            </a:extLst>
          </p:cNvPr>
          <p:cNvSpPr>
            <a:spLocks noGrp="1"/>
          </p:cNvSpPr>
          <p:nvPr>
            <p:ph type="sldNum" sz="quarter" idx="12"/>
          </p:nvPr>
        </p:nvSpPr>
        <p:spPr/>
        <p:txBody>
          <a:bodyPr/>
          <a:lstStyle/>
          <a:p>
            <a:fld id="{042AED99-7FB4-404E-8A97-64753DCE42EC}" type="slidenum">
              <a:rPr lang="en-US" smtClean="0"/>
              <a:pPr/>
              <a:t>163</a:t>
            </a:fld>
            <a:endParaRPr lang="en-US" dirty="0"/>
          </a:p>
        </p:txBody>
      </p:sp>
      <p:sp>
        <p:nvSpPr>
          <p:cNvPr id="6" name="Content Placeholder 5">
            <a:extLst>
              <a:ext uri="{FF2B5EF4-FFF2-40B4-BE49-F238E27FC236}">
                <a16:creationId xmlns:a16="http://schemas.microsoft.com/office/drawing/2014/main" id="{FDFF4FFE-5B87-4DF0-957C-0895ABFA737B}"/>
              </a:ext>
            </a:extLst>
          </p:cNvPr>
          <p:cNvSpPr>
            <a:spLocks noGrp="1"/>
          </p:cNvSpPr>
          <p:nvPr>
            <p:ph sz="quarter" idx="1"/>
          </p:nvPr>
        </p:nvSpPr>
        <p:spPr>
          <a:xfrm>
            <a:off x="467544" y="1481421"/>
            <a:ext cx="4764158" cy="5249517"/>
          </a:xfrm>
        </p:spPr>
        <p:txBody>
          <a:bodyPr>
            <a:normAutofit/>
          </a:bodyPr>
          <a:lstStyle/>
          <a:p>
            <a:pPr lvl="0" fontAlgn="base"/>
            <a:r>
              <a:rPr lang="en-GB" dirty="0">
                <a:effectLst>
                  <a:outerShdw sx="0" sy="0">
                    <a:srgbClr val="000000"/>
                  </a:outerShdw>
                </a:effectLst>
              </a:rPr>
              <a:t>Health and Safety Management Policy</a:t>
            </a:r>
            <a:endParaRPr lang="en-ZA" dirty="0">
              <a:effectLst>
                <a:outerShdw sx="0" sy="0">
                  <a:srgbClr val="000000"/>
                </a:outerShdw>
              </a:effectLst>
            </a:endParaRPr>
          </a:p>
          <a:p>
            <a:pPr lvl="0" fontAlgn="base"/>
            <a:r>
              <a:rPr lang="en-GB" dirty="0">
                <a:effectLst>
                  <a:outerShdw sx="0" sy="0">
                    <a:srgbClr val="000000"/>
                  </a:outerShdw>
                </a:effectLst>
              </a:rPr>
              <a:t>Management System Review Policy</a:t>
            </a:r>
            <a:endParaRPr lang="en-ZA" dirty="0">
              <a:effectLst>
                <a:outerShdw sx="0" sy="0">
                  <a:srgbClr val="000000"/>
                </a:outerShdw>
              </a:effectLst>
            </a:endParaRPr>
          </a:p>
          <a:p>
            <a:pPr lvl="0" fontAlgn="base"/>
            <a:r>
              <a:rPr lang="en-GB" dirty="0">
                <a:effectLst>
                  <a:outerShdw sx="0" sy="0">
                    <a:srgbClr val="000000"/>
                  </a:outerShdw>
                </a:effectLst>
              </a:rPr>
              <a:t>Certification Policy</a:t>
            </a:r>
            <a:endParaRPr lang="en-ZA" dirty="0">
              <a:effectLst>
                <a:outerShdw sx="0" sy="0">
                  <a:srgbClr val="000000"/>
                </a:outerShdw>
              </a:effectLst>
            </a:endParaRPr>
          </a:p>
          <a:p>
            <a:pPr lvl="0" fontAlgn="base"/>
            <a:r>
              <a:rPr lang="en-GB" dirty="0">
                <a:effectLst>
                  <a:outerShdw sx="0" sy="0">
                    <a:srgbClr val="000000"/>
                  </a:outerShdw>
                </a:effectLst>
              </a:rPr>
              <a:t>Work Integrated Learning and Excursion/Off-On Site Policy</a:t>
            </a:r>
            <a:endParaRPr lang="en-ZA" dirty="0">
              <a:effectLst>
                <a:outerShdw sx="0" sy="0">
                  <a:srgbClr val="000000"/>
                </a:outerShdw>
              </a:effectLst>
            </a:endParaRPr>
          </a:p>
          <a:p>
            <a:pPr lvl="0" fontAlgn="base"/>
            <a:r>
              <a:rPr lang="en-GB" dirty="0">
                <a:effectLst>
                  <a:outerShdw sx="0" sy="0">
                    <a:srgbClr val="000000"/>
                  </a:outerShdw>
                </a:effectLst>
              </a:rPr>
              <a:t>Customer Services Policy</a:t>
            </a:r>
            <a:endParaRPr lang="en-ZA" dirty="0">
              <a:effectLst>
                <a:outerShdw sx="0" sy="0">
                  <a:srgbClr val="000000"/>
                </a:outerShdw>
              </a:effectLst>
            </a:endParaRPr>
          </a:p>
          <a:p>
            <a:pPr lvl="0" fontAlgn="base"/>
            <a:r>
              <a:rPr lang="en-GB" dirty="0">
                <a:effectLst>
                  <a:outerShdw sx="0" sy="0">
                    <a:srgbClr val="000000"/>
                  </a:outerShdw>
                </a:effectLst>
              </a:rPr>
              <a:t>Risk Management Policy</a:t>
            </a:r>
            <a:endParaRPr lang="en-ZA" dirty="0">
              <a:effectLst>
                <a:outerShdw sx="0" sy="0">
                  <a:srgbClr val="000000"/>
                </a:outerShdw>
              </a:effectLst>
            </a:endParaRPr>
          </a:p>
          <a:p>
            <a:pPr lvl="0" fontAlgn="base"/>
            <a:r>
              <a:rPr lang="en-GB" dirty="0">
                <a:effectLst>
                  <a:outerShdw sx="0" sy="0">
                    <a:srgbClr val="000000"/>
                  </a:outerShdw>
                </a:effectLst>
              </a:rPr>
              <a:t>Accreditation Management Policy</a:t>
            </a:r>
            <a:endParaRPr lang="en-ZA" dirty="0">
              <a:effectLst>
                <a:outerShdw sx="0" sy="0">
                  <a:srgbClr val="000000"/>
                </a:outerShdw>
              </a:effectLst>
            </a:endParaRPr>
          </a:p>
          <a:p>
            <a:pPr lvl="0" fontAlgn="base"/>
            <a:r>
              <a:rPr lang="en-GB" dirty="0">
                <a:effectLst>
                  <a:outerShdw sx="0" sy="0">
                    <a:srgbClr val="000000"/>
                  </a:outerShdw>
                </a:effectLst>
              </a:rPr>
              <a:t>Outsourced Contractors Management Policy</a:t>
            </a:r>
            <a:endParaRPr lang="en-ZA" dirty="0">
              <a:effectLst>
                <a:outerShdw sx="0" sy="0">
                  <a:srgbClr val="000000"/>
                </a:outerShdw>
              </a:effectLst>
            </a:endParaRPr>
          </a:p>
          <a:p>
            <a:pPr lvl="0" fontAlgn="base"/>
            <a:endParaRPr lang="en-ZA" dirty="0">
              <a:effectLst>
                <a:outerShdw sx="0" sy="0">
                  <a:srgbClr val="000000"/>
                </a:outerShdw>
              </a:effectLst>
            </a:endParaRPr>
          </a:p>
          <a:p>
            <a:pPr marL="0" indent="0">
              <a:buNone/>
            </a:pPr>
            <a:endParaRPr lang="en-ZA" dirty="0"/>
          </a:p>
        </p:txBody>
      </p:sp>
      <p:pic>
        <p:nvPicPr>
          <p:cNvPr id="8" name="Picture 7">
            <a:extLst>
              <a:ext uri="{FF2B5EF4-FFF2-40B4-BE49-F238E27FC236}">
                <a16:creationId xmlns:a16="http://schemas.microsoft.com/office/drawing/2014/main" id="{BB5CF190-516E-4716-8117-0F75C09D153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102089" y="1965670"/>
            <a:ext cx="3714328" cy="3785774"/>
          </a:xfrm>
          <a:prstGeom prst="rect">
            <a:avLst/>
          </a:prstGeom>
          <a:noFill/>
          <a:ln>
            <a:noFill/>
          </a:ln>
        </p:spPr>
      </p:pic>
    </p:spTree>
    <p:extLst>
      <p:ext uri="{BB962C8B-B14F-4D97-AF65-F5344CB8AC3E}">
        <p14:creationId xmlns:p14="http://schemas.microsoft.com/office/powerpoint/2010/main" val="332080918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6C4F3D-73AA-408A-8444-188E34F6F8C2}"/>
              </a:ext>
            </a:extLst>
          </p:cNvPr>
          <p:cNvSpPr>
            <a:spLocks noGrp="1"/>
          </p:cNvSpPr>
          <p:nvPr>
            <p:ph type="title"/>
          </p:nvPr>
        </p:nvSpPr>
        <p:spPr/>
        <p:txBody>
          <a:bodyPr>
            <a:normAutofit/>
          </a:bodyPr>
          <a:lstStyle/>
          <a:p>
            <a:r>
              <a:rPr lang="en-GB" dirty="0"/>
              <a:t>Format of Policies </a:t>
            </a:r>
            <a:endParaRPr lang="en-ZA" dirty="0"/>
          </a:p>
        </p:txBody>
      </p:sp>
      <p:sp>
        <p:nvSpPr>
          <p:cNvPr id="3" name="Slide Number Placeholder 2">
            <a:extLst>
              <a:ext uri="{FF2B5EF4-FFF2-40B4-BE49-F238E27FC236}">
                <a16:creationId xmlns:a16="http://schemas.microsoft.com/office/drawing/2014/main" id="{D230E8EE-35E4-4108-9490-8A104E8AA6B7}"/>
              </a:ext>
            </a:extLst>
          </p:cNvPr>
          <p:cNvSpPr>
            <a:spLocks noGrp="1"/>
          </p:cNvSpPr>
          <p:nvPr>
            <p:ph type="sldNum" sz="quarter" idx="12"/>
          </p:nvPr>
        </p:nvSpPr>
        <p:spPr/>
        <p:txBody>
          <a:bodyPr/>
          <a:lstStyle/>
          <a:p>
            <a:fld id="{042AED99-7FB4-404E-8A97-64753DCE42EC}" type="slidenum">
              <a:rPr lang="en-US" smtClean="0"/>
              <a:pPr/>
              <a:t>164</a:t>
            </a:fld>
            <a:endParaRPr lang="en-US" dirty="0"/>
          </a:p>
        </p:txBody>
      </p:sp>
      <p:sp>
        <p:nvSpPr>
          <p:cNvPr id="6" name="Content Placeholder 5">
            <a:extLst>
              <a:ext uri="{FF2B5EF4-FFF2-40B4-BE49-F238E27FC236}">
                <a16:creationId xmlns:a16="http://schemas.microsoft.com/office/drawing/2014/main" id="{FDFF4FFE-5B87-4DF0-957C-0895ABFA737B}"/>
              </a:ext>
            </a:extLst>
          </p:cNvPr>
          <p:cNvSpPr>
            <a:spLocks noGrp="1"/>
          </p:cNvSpPr>
          <p:nvPr>
            <p:ph sz="quarter" idx="1"/>
          </p:nvPr>
        </p:nvSpPr>
        <p:spPr>
          <a:xfrm>
            <a:off x="4233538" y="1189383"/>
            <a:ext cx="4764158" cy="5249517"/>
          </a:xfrm>
        </p:spPr>
        <p:txBody>
          <a:bodyPr>
            <a:normAutofit/>
          </a:bodyPr>
          <a:lstStyle/>
          <a:p>
            <a:pPr lvl="0"/>
            <a:r>
              <a:rPr lang="en-GB" b="1" dirty="0"/>
              <a:t>Purpose</a:t>
            </a:r>
            <a:r>
              <a:rPr lang="en-GB" dirty="0"/>
              <a:t> – describes purpose of the policy</a:t>
            </a:r>
            <a:endParaRPr lang="en-ZA" dirty="0"/>
          </a:p>
          <a:p>
            <a:pPr lvl="0"/>
            <a:r>
              <a:rPr lang="en-GB" b="1" dirty="0"/>
              <a:t>Definition</a:t>
            </a:r>
            <a:r>
              <a:rPr lang="en-GB" dirty="0"/>
              <a:t> – defines aspects of the policy</a:t>
            </a:r>
            <a:endParaRPr lang="en-ZA" dirty="0"/>
          </a:p>
          <a:p>
            <a:pPr lvl="0"/>
            <a:r>
              <a:rPr lang="en-GB" b="1" dirty="0"/>
              <a:t>Scope</a:t>
            </a:r>
            <a:r>
              <a:rPr lang="en-GB" dirty="0"/>
              <a:t> – describes who policy applies to</a:t>
            </a:r>
            <a:endParaRPr lang="en-ZA" dirty="0"/>
          </a:p>
          <a:p>
            <a:pPr lvl="0"/>
            <a:r>
              <a:rPr lang="en-GB" b="1" dirty="0"/>
              <a:t>Policy application</a:t>
            </a:r>
            <a:r>
              <a:rPr lang="en-GB" dirty="0"/>
              <a:t> – describes how policy is applied</a:t>
            </a:r>
            <a:endParaRPr lang="en-ZA" dirty="0"/>
          </a:p>
          <a:p>
            <a:pPr lvl="0"/>
            <a:r>
              <a:rPr lang="en-GB" b="1" dirty="0"/>
              <a:t>Policy context</a:t>
            </a:r>
            <a:r>
              <a:rPr lang="en-GB" dirty="0"/>
              <a:t> – indicates context in which the policy should be used</a:t>
            </a:r>
            <a:endParaRPr lang="en-ZA" dirty="0"/>
          </a:p>
        </p:txBody>
      </p:sp>
      <p:pic>
        <p:nvPicPr>
          <p:cNvPr id="7" name="Picture 6" descr="A close up of a device&#10;&#10;Description automatically generated">
            <a:extLst>
              <a:ext uri="{FF2B5EF4-FFF2-40B4-BE49-F238E27FC236}">
                <a16:creationId xmlns:a16="http://schemas.microsoft.com/office/drawing/2014/main" id="{8A8849EC-C5B2-43DF-AD7C-A9A3C7D1A7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399" y="2346298"/>
            <a:ext cx="3602736" cy="2377440"/>
          </a:xfrm>
          <a:prstGeom prst="rect">
            <a:avLst/>
          </a:prstGeom>
        </p:spPr>
      </p:pic>
    </p:spTree>
    <p:extLst>
      <p:ext uri="{BB962C8B-B14F-4D97-AF65-F5344CB8AC3E}">
        <p14:creationId xmlns:p14="http://schemas.microsoft.com/office/powerpoint/2010/main" val="371264922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6C4F3D-73AA-408A-8444-188E34F6F8C2}"/>
              </a:ext>
            </a:extLst>
          </p:cNvPr>
          <p:cNvSpPr>
            <a:spLocks noGrp="1"/>
          </p:cNvSpPr>
          <p:nvPr>
            <p:ph type="title"/>
          </p:nvPr>
        </p:nvSpPr>
        <p:spPr/>
        <p:txBody>
          <a:bodyPr>
            <a:normAutofit/>
          </a:bodyPr>
          <a:lstStyle/>
          <a:p>
            <a:r>
              <a:rPr lang="en-GB" dirty="0"/>
              <a:t>Format of Policies </a:t>
            </a:r>
            <a:endParaRPr lang="en-ZA" dirty="0"/>
          </a:p>
        </p:txBody>
      </p:sp>
      <p:sp>
        <p:nvSpPr>
          <p:cNvPr id="3" name="Slide Number Placeholder 2">
            <a:extLst>
              <a:ext uri="{FF2B5EF4-FFF2-40B4-BE49-F238E27FC236}">
                <a16:creationId xmlns:a16="http://schemas.microsoft.com/office/drawing/2014/main" id="{D230E8EE-35E4-4108-9490-8A104E8AA6B7}"/>
              </a:ext>
            </a:extLst>
          </p:cNvPr>
          <p:cNvSpPr>
            <a:spLocks noGrp="1"/>
          </p:cNvSpPr>
          <p:nvPr>
            <p:ph type="sldNum" sz="quarter" idx="12"/>
          </p:nvPr>
        </p:nvSpPr>
        <p:spPr/>
        <p:txBody>
          <a:bodyPr/>
          <a:lstStyle/>
          <a:p>
            <a:fld id="{042AED99-7FB4-404E-8A97-64753DCE42EC}" type="slidenum">
              <a:rPr lang="en-US" smtClean="0"/>
              <a:pPr/>
              <a:t>165</a:t>
            </a:fld>
            <a:endParaRPr lang="en-US" dirty="0"/>
          </a:p>
        </p:txBody>
      </p:sp>
      <p:sp>
        <p:nvSpPr>
          <p:cNvPr id="6" name="Content Placeholder 5">
            <a:extLst>
              <a:ext uri="{FF2B5EF4-FFF2-40B4-BE49-F238E27FC236}">
                <a16:creationId xmlns:a16="http://schemas.microsoft.com/office/drawing/2014/main" id="{FDFF4FFE-5B87-4DF0-957C-0895ABFA737B}"/>
              </a:ext>
            </a:extLst>
          </p:cNvPr>
          <p:cNvSpPr>
            <a:spLocks noGrp="1"/>
          </p:cNvSpPr>
          <p:nvPr>
            <p:ph sz="quarter" idx="1"/>
          </p:nvPr>
        </p:nvSpPr>
        <p:spPr>
          <a:xfrm>
            <a:off x="4072135" y="1189383"/>
            <a:ext cx="4764158" cy="5249517"/>
          </a:xfrm>
        </p:spPr>
        <p:txBody>
          <a:bodyPr>
            <a:normAutofit/>
          </a:bodyPr>
          <a:lstStyle/>
          <a:p>
            <a:pPr lvl="0"/>
            <a:r>
              <a:rPr lang="en-GB" b="1" dirty="0"/>
              <a:t>Communication of policy</a:t>
            </a:r>
            <a:r>
              <a:rPr lang="en-GB" dirty="0"/>
              <a:t> – indicates how policy will be distributed to relevant parties</a:t>
            </a:r>
            <a:endParaRPr lang="en-ZA" dirty="0"/>
          </a:p>
          <a:p>
            <a:pPr lvl="0"/>
            <a:r>
              <a:rPr lang="en-GB" b="1" dirty="0"/>
              <a:t>Evaluation and review</a:t>
            </a:r>
            <a:r>
              <a:rPr lang="en-GB" dirty="0"/>
              <a:t> – indicates  frequency of when policy will be evaluated or reviewed</a:t>
            </a:r>
            <a:endParaRPr lang="en-ZA" dirty="0"/>
          </a:p>
          <a:p>
            <a:pPr lvl="0"/>
            <a:r>
              <a:rPr lang="en-GB" b="1" dirty="0"/>
              <a:t>Documentation </a:t>
            </a:r>
            <a:r>
              <a:rPr lang="en-GB" dirty="0"/>
              <a:t>– indicates how  policy will be stored – hard copy/electronic copy/signed circulation list etc. </a:t>
            </a:r>
            <a:endParaRPr lang="en-ZA" dirty="0"/>
          </a:p>
        </p:txBody>
      </p:sp>
      <p:pic>
        <p:nvPicPr>
          <p:cNvPr id="7" name="Picture 6" descr="A close up of a device&#10;&#10;Description automatically generated">
            <a:extLst>
              <a:ext uri="{FF2B5EF4-FFF2-40B4-BE49-F238E27FC236}">
                <a16:creationId xmlns:a16="http://schemas.microsoft.com/office/drawing/2014/main" id="{DBE3939D-0680-4601-A4B8-2918552C01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735" y="2197383"/>
            <a:ext cx="3828400" cy="2526355"/>
          </a:xfrm>
          <a:prstGeom prst="rect">
            <a:avLst/>
          </a:prstGeom>
        </p:spPr>
      </p:pic>
    </p:spTree>
    <p:extLst>
      <p:ext uri="{BB962C8B-B14F-4D97-AF65-F5344CB8AC3E}">
        <p14:creationId xmlns:p14="http://schemas.microsoft.com/office/powerpoint/2010/main" val="47097500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018BDB-1E35-436B-86BB-41DD1C267820}"/>
              </a:ext>
            </a:extLst>
          </p:cNvPr>
          <p:cNvSpPr>
            <a:spLocks noGrp="1"/>
          </p:cNvSpPr>
          <p:nvPr>
            <p:ph type="title"/>
          </p:nvPr>
        </p:nvSpPr>
        <p:spPr/>
        <p:txBody>
          <a:bodyPr/>
          <a:lstStyle/>
          <a:p>
            <a:endParaRPr lang="en-ZA" dirty="0"/>
          </a:p>
        </p:txBody>
      </p:sp>
      <p:sp>
        <p:nvSpPr>
          <p:cNvPr id="3" name="Slide Number Placeholder 2">
            <a:extLst>
              <a:ext uri="{FF2B5EF4-FFF2-40B4-BE49-F238E27FC236}">
                <a16:creationId xmlns:a16="http://schemas.microsoft.com/office/drawing/2014/main" id="{E63C04B2-1659-44C0-B779-24FDA2F2FBB8}"/>
              </a:ext>
            </a:extLst>
          </p:cNvPr>
          <p:cNvSpPr>
            <a:spLocks noGrp="1"/>
          </p:cNvSpPr>
          <p:nvPr>
            <p:ph type="sldNum" sz="quarter" idx="12"/>
          </p:nvPr>
        </p:nvSpPr>
        <p:spPr/>
        <p:txBody>
          <a:bodyPr/>
          <a:lstStyle/>
          <a:p>
            <a:fld id="{32F83655-DC73-417F-8B26-EB7A1DBB5382}" type="slidenum">
              <a:rPr lang="en-ZA" smtClean="0"/>
              <a:pPr/>
              <a:t>166</a:t>
            </a:fld>
            <a:endParaRPr lang="en-ZA" dirty="0"/>
          </a:p>
        </p:txBody>
      </p:sp>
      <p:sp>
        <p:nvSpPr>
          <p:cNvPr id="6" name="Content Placeholder 5">
            <a:extLst>
              <a:ext uri="{FF2B5EF4-FFF2-40B4-BE49-F238E27FC236}">
                <a16:creationId xmlns:a16="http://schemas.microsoft.com/office/drawing/2014/main" id="{4025EEFA-99A2-4F61-ABB2-99C6D3A99834}"/>
              </a:ext>
            </a:extLst>
          </p:cNvPr>
          <p:cNvSpPr>
            <a:spLocks noGrp="1"/>
          </p:cNvSpPr>
          <p:nvPr>
            <p:ph sz="quarter" idx="1"/>
          </p:nvPr>
        </p:nvSpPr>
        <p:spPr/>
        <p:txBody>
          <a:bodyPr anchor="ctr"/>
          <a:lstStyle/>
          <a:p>
            <a:pPr marL="0" indent="0">
              <a:buNone/>
            </a:pPr>
            <a:r>
              <a:rPr lang="en-ZA" dirty="0"/>
              <a:t>Complete Formative Activity 3 in your PoE</a:t>
            </a:r>
          </a:p>
        </p:txBody>
      </p:sp>
    </p:spTree>
    <p:extLst>
      <p:ext uri="{BB962C8B-B14F-4D97-AF65-F5344CB8AC3E}">
        <p14:creationId xmlns:p14="http://schemas.microsoft.com/office/powerpoint/2010/main" val="409428895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Study Unit 4:</a:t>
            </a:r>
            <a:br>
              <a:rPr lang="en-ZA" dirty="0"/>
            </a:br>
            <a:endParaRPr lang="en-ZA" dirty="0"/>
          </a:p>
        </p:txBody>
      </p:sp>
      <p:sp>
        <p:nvSpPr>
          <p:cNvPr id="3" name="Text Placeholder 2"/>
          <p:cNvSpPr>
            <a:spLocks noGrp="1"/>
          </p:cNvSpPr>
          <p:nvPr>
            <p:ph type="body" idx="1"/>
          </p:nvPr>
        </p:nvSpPr>
        <p:spPr/>
        <p:txBody>
          <a:bodyPr>
            <a:normAutofit/>
          </a:bodyPr>
          <a:lstStyle/>
          <a:p>
            <a:r>
              <a:rPr lang="en-ZA" dirty="0"/>
              <a:t>Evaluate and review ETD policies and procedures . </a:t>
            </a:r>
          </a:p>
        </p:txBody>
      </p:sp>
      <p:sp>
        <p:nvSpPr>
          <p:cNvPr id="5" name="Slide Number Placeholder 4"/>
          <p:cNvSpPr>
            <a:spLocks noGrp="1"/>
          </p:cNvSpPr>
          <p:nvPr>
            <p:ph type="sldNum" sz="quarter" idx="12"/>
          </p:nvPr>
        </p:nvSpPr>
        <p:spPr/>
        <p:txBody>
          <a:bodyPr/>
          <a:lstStyle/>
          <a:p>
            <a:fld id="{4980778A-6F9D-4141-8080-B8192EADCD40}" type="slidenum">
              <a:rPr lang="en-ZA" smtClean="0"/>
              <a:pPr/>
              <a:t>167</a:t>
            </a:fld>
            <a:endParaRPr lang="en-ZA"/>
          </a:p>
        </p:txBody>
      </p:sp>
      <p:pic>
        <p:nvPicPr>
          <p:cNvPr id="6" name="Picture 5" descr="ec_i_outcomes_2.gif">
            <a:extLst>
              <a:ext uri="{FF2B5EF4-FFF2-40B4-BE49-F238E27FC236}">
                <a16:creationId xmlns:a16="http://schemas.microsoft.com/office/drawing/2014/main" id="{F15148C8-2985-49FA-97CF-70E49398E70D}"/>
              </a:ext>
            </a:extLst>
          </p:cNvPr>
          <p:cNvPicPr/>
          <p:nvPr/>
        </p:nvPicPr>
        <p:blipFill>
          <a:blip r:embed="rId2" cstate="print"/>
          <a:stretch>
            <a:fillRect/>
          </a:stretch>
        </p:blipFill>
        <p:spPr>
          <a:xfrm>
            <a:off x="3723861" y="5105400"/>
            <a:ext cx="2299252" cy="133515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8800445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criteria</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168</a:t>
            </a:fld>
            <a:endParaRPr lang="en-ZA" dirty="0"/>
          </a:p>
        </p:txBody>
      </p:sp>
      <p:sp>
        <p:nvSpPr>
          <p:cNvPr id="5" name="Content Placeholder 4"/>
          <p:cNvSpPr>
            <a:spLocks noGrp="1"/>
          </p:cNvSpPr>
          <p:nvPr>
            <p:ph sz="quarter" idx="1"/>
          </p:nvPr>
        </p:nvSpPr>
        <p:spPr/>
        <p:txBody>
          <a:bodyPr>
            <a:normAutofit/>
          </a:bodyPr>
          <a:lstStyle/>
          <a:p>
            <a:pPr marL="0" lvl="0" indent="0" fontAlgn="base">
              <a:buNone/>
            </a:pPr>
            <a:r>
              <a:rPr lang="en-GB" b="1" dirty="0">
                <a:effectLst>
                  <a:outerShdw sx="0" sy="0">
                    <a:srgbClr val="000000"/>
                  </a:outerShdw>
                </a:effectLst>
              </a:rPr>
              <a:t>ASSESSMENT CRITERION 1</a:t>
            </a:r>
            <a:r>
              <a:rPr lang="en-GB" dirty="0">
                <a:effectLst>
                  <a:outerShdw sx="0" sy="0">
                    <a:srgbClr val="000000"/>
                  </a:outerShdw>
                </a:effectLst>
              </a:rPr>
              <a:t> </a:t>
            </a:r>
            <a:endParaRPr lang="en-ZA" dirty="0">
              <a:effectLst>
                <a:outerShdw sx="0" sy="0">
                  <a:srgbClr val="000000"/>
                </a:outerShdw>
              </a:effectLst>
            </a:endParaRPr>
          </a:p>
          <a:p>
            <a:r>
              <a:rPr lang="en-GB" dirty="0"/>
              <a:t>ETD policies and practices are monitored in accordance with system provisions, by designated personnel. </a:t>
            </a:r>
            <a:endParaRPr lang="en-ZA" dirty="0"/>
          </a:p>
          <a:p>
            <a:pPr marL="0" lvl="0" indent="0" fontAlgn="base">
              <a:buNone/>
            </a:pPr>
            <a:r>
              <a:rPr lang="en-GB" b="1" dirty="0">
                <a:effectLst>
                  <a:outerShdw sx="0" sy="0">
                    <a:srgbClr val="000000"/>
                  </a:outerShdw>
                </a:effectLst>
              </a:rPr>
              <a:t>ASSESSMENT CRITERION 2</a:t>
            </a:r>
            <a:r>
              <a:rPr lang="en-GB" dirty="0">
                <a:effectLst>
                  <a:outerShdw sx="0" sy="0">
                    <a:srgbClr val="000000"/>
                  </a:outerShdw>
                </a:effectLst>
              </a:rPr>
              <a:t> </a:t>
            </a:r>
            <a:endParaRPr lang="en-ZA" dirty="0">
              <a:effectLst>
                <a:outerShdw sx="0" sy="0">
                  <a:srgbClr val="000000"/>
                </a:outerShdw>
              </a:effectLst>
            </a:endParaRPr>
          </a:p>
          <a:p>
            <a:r>
              <a:rPr lang="en-GB" dirty="0"/>
              <a:t>Feedback data is gathered systematically at scheduled intervals, using purpose designed tools, as per established review mechanisms. </a:t>
            </a:r>
            <a:endParaRPr lang="en-ZA" dirty="0"/>
          </a:p>
          <a:p>
            <a:pPr marL="0" lvl="0" indent="0" fontAlgn="base">
              <a:buNone/>
            </a:pPr>
            <a:r>
              <a:rPr lang="en-GB" b="1" dirty="0">
                <a:effectLst>
                  <a:outerShdw sx="0" sy="0">
                    <a:srgbClr val="000000"/>
                  </a:outerShdw>
                </a:effectLst>
              </a:rPr>
              <a:t>ASSESSMENT CRITERION 3</a:t>
            </a:r>
            <a:r>
              <a:rPr lang="en-GB" dirty="0">
                <a:effectLst>
                  <a:outerShdw sx="0" sy="0">
                    <a:srgbClr val="000000"/>
                  </a:outerShdw>
                </a:effectLst>
              </a:rPr>
              <a:t> </a:t>
            </a:r>
            <a:endParaRPr lang="en-ZA" dirty="0">
              <a:effectLst>
                <a:outerShdw sx="0" sy="0">
                  <a:srgbClr val="000000"/>
                </a:outerShdw>
              </a:effectLst>
            </a:endParaRPr>
          </a:p>
          <a:p>
            <a:r>
              <a:rPr lang="en-GB" dirty="0"/>
              <a:t>Reviews and updates to products and practices are effected as required, and in ways that reflect conformance and non-conformance feedback and review data gathered.</a:t>
            </a:r>
            <a:endParaRPr lang="en-ZA" dirty="0"/>
          </a:p>
          <a:p>
            <a:endParaRPr lang="en-ZA" dirty="0"/>
          </a:p>
        </p:txBody>
      </p:sp>
    </p:spTree>
    <p:extLst>
      <p:ext uri="{BB962C8B-B14F-4D97-AF65-F5344CB8AC3E}">
        <p14:creationId xmlns:p14="http://schemas.microsoft.com/office/powerpoint/2010/main" val="121124882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criteria</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169</a:t>
            </a:fld>
            <a:endParaRPr lang="en-ZA" dirty="0"/>
          </a:p>
        </p:txBody>
      </p:sp>
      <p:sp>
        <p:nvSpPr>
          <p:cNvPr id="5" name="Content Placeholder 4"/>
          <p:cNvSpPr>
            <a:spLocks noGrp="1"/>
          </p:cNvSpPr>
          <p:nvPr>
            <p:ph sz="quarter" idx="1"/>
          </p:nvPr>
        </p:nvSpPr>
        <p:spPr/>
        <p:txBody>
          <a:bodyPr>
            <a:normAutofit/>
          </a:bodyPr>
          <a:lstStyle/>
          <a:p>
            <a:pPr marL="0" lvl="0" indent="0" fontAlgn="base">
              <a:buNone/>
            </a:pPr>
            <a:r>
              <a:rPr lang="en-GB" b="1" dirty="0">
                <a:effectLst>
                  <a:outerShdw sx="0" sy="0">
                    <a:srgbClr val="000000"/>
                  </a:outerShdw>
                </a:effectLst>
              </a:rPr>
              <a:t>ASSESSMENT CRITERION 4</a:t>
            </a:r>
            <a:endParaRPr lang="en-ZA" dirty="0">
              <a:effectLst>
                <a:outerShdw sx="0" sy="0">
                  <a:srgbClr val="000000"/>
                </a:outerShdw>
              </a:effectLst>
            </a:endParaRPr>
          </a:p>
          <a:p>
            <a:r>
              <a:rPr lang="en-GB" dirty="0"/>
              <a:t>Roles and responsibilities for monitoring, data gathering, review and updating are appropriately assigned in terms of authority and expertise, and are reflected in job profiles.</a:t>
            </a:r>
            <a:endParaRPr lang="en-ZA" dirty="0"/>
          </a:p>
          <a:p>
            <a:pPr marL="0" lvl="0" indent="0" fontAlgn="base">
              <a:buNone/>
            </a:pPr>
            <a:r>
              <a:rPr lang="en-GB" b="1" dirty="0">
                <a:effectLst>
                  <a:outerShdw sx="0" sy="0">
                    <a:srgbClr val="000000"/>
                  </a:outerShdw>
                </a:effectLst>
              </a:rPr>
              <a:t>ASSESMENT CRITERION 5</a:t>
            </a:r>
            <a:endParaRPr lang="en-ZA" dirty="0">
              <a:effectLst>
                <a:outerShdw sx="0" sy="0">
                  <a:srgbClr val="000000"/>
                </a:outerShdw>
              </a:effectLst>
            </a:endParaRPr>
          </a:p>
          <a:p>
            <a:r>
              <a:rPr lang="en-GB" dirty="0"/>
              <a:t>Recommendations for improvements or adjustments are made which are consistent with review findings and quality approach.</a:t>
            </a:r>
            <a:endParaRPr lang="en-ZA" dirty="0"/>
          </a:p>
          <a:p>
            <a:endParaRPr lang="en-ZA" dirty="0"/>
          </a:p>
        </p:txBody>
      </p:sp>
    </p:spTree>
    <p:extLst>
      <p:ext uri="{BB962C8B-B14F-4D97-AF65-F5344CB8AC3E}">
        <p14:creationId xmlns:p14="http://schemas.microsoft.com/office/powerpoint/2010/main" val="890559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criteria</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17</a:t>
            </a:fld>
            <a:endParaRPr lang="en-ZA" dirty="0"/>
          </a:p>
        </p:txBody>
      </p:sp>
      <p:sp>
        <p:nvSpPr>
          <p:cNvPr id="5" name="Content Placeholder 4"/>
          <p:cNvSpPr>
            <a:spLocks noGrp="1"/>
          </p:cNvSpPr>
          <p:nvPr>
            <p:ph sz="quarter" idx="1"/>
          </p:nvPr>
        </p:nvSpPr>
        <p:spPr/>
        <p:txBody>
          <a:bodyPr>
            <a:normAutofit lnSpcReduction="10000"/>
          </a:bodyPr>
          <a:lstStyle/>
          <a:p>
            <a:pPr marL="0" lvl="0" indent="0" fontAlgn="base">
              <a:buNone/>
            </a:pPr>
            <a:r>
              <a:rPr lang="en-GB" b="1" dirty="0">
                <a:effectLst>
                  <a:outerShdw sx="0" sy="0">
                    <a:srgbClr val="000000"/>
                  </a:outerShdw>
                </a:effectLst>
              </a:rPr>
              <a:t>ASSESSMENT CRITERION 4</a:t>
            </a:r>
            <a:endParaRPr lang="en-ZA" dirty="0">
              <a:effectLst>
                <a:outerShdw sx="0" sy="0">
                  <a:srgbClr val="000000"/>
                </a:outerShdw>
              </a:effectLst>
            </a:endParaRPr>
          </a:p>
          <a:p>
            <a:r>
              <a:rPr lang="en-GB" dirty="0"/>
              <a:t>Responsibility for capacity building and/or support in relation to the policies and procedures is articulated in relation to its nature, source and target audience.</a:t>
            </a:r>
            <a:endParaRPr lang="en-ZA" dirty="0"/>
          </a:p>
          <a:p>
            <a:pPr marL="0" lvl="0" indent="0" fontAlgn="base">
              <a:buNone/>
            </a:pPr>
            <a:r>
              <a:rPr lang="en-GB" b="1" dirty="0">
                <a:effectLst>
                  <a:outerShdw sx="0" sy="0">
                    <a:srgbClr val="000000"/>
                  </a:outerShdw>
                </a:effectLst>
              </a:rPr>
              <a:t>ASSESSMENT CRITERION 5</a:t>
            </a:r>
            <a:endParaRPr lang="en-ZA" dirty="0">
              <a:effectLst>
                <a:outerShdw sx="0" sy="0">
                  <a:srgbClr val="000000"/>
                </a:outerShdw>
              </a:effectLst>
            </a:endParaRPr>
          </a:p>
          <a:p>
            <a:r>
              <a:rPr lang="en-GB" dirty="0"/>
              <a:t>Facilities and ETD resources are identified in relation to scope of provision and are verified as adequate for requirements within organisational policy parameters.</a:t>
            </a:r>
            <a:endParaRPr lang="en-ZA" dirty="0"/>
          </a:p>
          <a:p>
            <a:pPr marL="0" lvl="0" indent="0" fontAlgn="base">
              <a:buNone/>
            </a:pPr>
            <a:r>
              <a:rPr lang="en-GB" b="1" dirty="0">
                <a:effectLst>
                  <a:outerShdw sx="0" sy="0">
                    <a:srgbClr val="000000"/>
                  </a:outerShdw>
                </a:effectLst>
              </a:rPr>
              <a:t>ASSESSMENT CRITERION 6 </a:t>
            </a:r>
            <a:endParaRPr lang="en-ZA" dirty="0">
              <a:effectLst>
                <a:outerShdw sx="0" sy="0">
                  <a:srgbClr val="000000"/>
                </a:outerShdw>
              </a:effectLst>
            </a:endParaRPr>
          </a:p>
          <a:p>
            <a:r>
              <a:rPr lang="en-ZA" dirty="0"/>
              <a:t>Existing organisational policies are identified and explained in terms of their implications for the design, development and delivery of ETD products and services.</a:t>
            </a:r>
          </a:p>
        </p:txBody>
      </p:sp>
      <p:pic>
        <p:nvPicPr>
          <p:cNvPr id="6" name="Picture 5" descr="ec_i_summative_2.gif">
            <a:extLst>
              <a:ext uri="{FF2B5EF4-FFF2-40B4-BE49-F238E27FC236}">
                <a16:creationId xmlns:a16="http://schemas.microsoft.com/office/drawing/2014/main" id="{2A202F21-681B-4C6D-9CA1-AFB5DE47C1AA}"/>
              </a:ext>
            </a:extLst>
          </p:cNvPr>
          <p:cNvPicPr/>
          <p:nvPr/>
        </p:nvPicPr>
        <p:blipFill>
          <a:blip r:embed="rId2" cstate="print"/>
          <a:stretch>
            <a:fillRect/>
          </a:stretch>
        </p:blipFill>
        <p:spPr>
          <a:xfrm>
            <a:off x="3578087" y="5781566"/>
            <a:ext cx="1987826" cy="75703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2912131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Monitoring policies and practices </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170</a:t>
            </a:fld>
            <a:endParaRPr lang="en-ZA" dirty="0"/>
          </a:p>
        </p:txBody>
      </p:sp>
      <p:sp>
        <p:nvSpPr>
          <p:cNvPr id="5" name="Content Placeholder 4"/>
          <p:cNvSpPr>
            <a:spLocks noGrp="1"/>
          </p:cNvSpPr>
          <p:nvPr>
            <p:ph sz="quarter" idx="1"/>
          </p:nvPr>
        </p:nvSpPr>
        <p:spPr/>
        <p:txBody>
          <a:bodyPr>
            <a:normAutofit/>
          </a:bodyPr>
          <a:lstStyle/>
          <a:p>
            <a:r>
              <a:rPr lang="en-GB" dirty="0"/>
              <a:t>Once QMS has been implemented and has been running for a few months, it is important that the QMS is reviewed in order to identify any problems which may have surfaced. </a:t>
            </a:r>
            <a:endParaRPr lang="en-ZA" dirty="0"/>
          </a:p>
          <a:p>
            <a:r>
              <a:rPr lang="en-GB" dirty="0"/>
              <a:t>Keep accurate records  and  maintain administrative systems This will assist the organisation in continuously improving the QMS. </a:t>
            </a:r>
            <a:endParaRPr lang="en-ZA" dirty="0"/>
          </a:p>
          <a:p>
            <a:endParaRPr lang="en-ZA" dirty="0"/>
          </a:p>
        </p:txBody>
      </p:sp>
    </p:spTree>
    <p:extLst>
      <p:ext uri="{BB962C8B-B14F-4D97-AF65-F5344CB8AC3E}">
        <p14:creationId xmlns:p14="http://schemas.microsoft.com/office/powerpoint/2010/main" val="296321963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Feedback</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171</a:t>
            </a:fld>
            <a:endParaRPr lang="en-ZA" dirty="0"/>
          </a:p>
        </p:txBody>
      </p:sp>
      <p:sp>
        <p:nvSpPr>
          <p:cNvPr id="5" name="Content Placeholder 4"/>
          <p:cNvSpPr>
            <a:spLocks noGrp="1"/>
          </p:cNvSpPr>
          <p:nvPr>
            <p:ph sz="quarter" idx="1"/>
          </p:nvPr>
        </p:nvSpPr>
        <p:spPr/>
        <p:txBody>
          <a:bodyPr>
            <a:normAutofit/>
          </a:bodyPr>
          <a:lstStyle/>
          <a:p>
            <a:pPr marL="0" indent="0">
              <a:buNone/>
            </a:pPr>
            <a:r>
              <a:rPr lang="en-GB" b="1" u="sng" dirty="0"/>
              <a:t>Engaging stakeholders</a:t>
            </a:r>
          </a:p>
          <a:p>
            <a:pPr marL="0" indent="0">
              <a:buNone/>
            </a:pPr>
            <a:endParaRPr lang="en-ZA" b="1" u="sng" dirty="0"/>
          </a:p>
          <a:p>
            <a:pPr marL="0" indent="0">
              <a:buNone/>
            </a:pPr>
            <a:r>
              <a:rPr lang="en-GB" b="1" dirty="0"/>
              <a:t>Stakeholders include: </a:t>
            </a:r>
            <a:endParaRPr lang="en-ZA" b="1" dirty="0"/>
          </a:p>
          <a:p>
            <a:pPr lvl="0" fontAlgn="base"/>
            <a:r>
              <a:rPr lang="en-GB" dirty="0">
                <a:effectLst>
                  <a:outerShdw sx="0" sy="0">
                    <a:srgbClr val="000000"/>
                  </a:outerShdw>
                </a:effectLst>
              </a:rPr>
              <a:t>Those responsible functional management of the QMS; </a:t>
            </a:r>
            <a:endParaRPr lang="en-ZA" dirty="0">
              <a:effectLst>
                <a:outerShdw sx="0" sy="0">
                  <a:srgbClr val="000000"/>
                </a:outerShdw>
              </a:effectLst>
            </a:endParaRPr>
          </a:p>
          <a:p>
            <a:pPr lvl="0" fontAlgn="base"/>
            <a:r>
              <a:rPr lang="en-GB" dirty="0">
                <a:effectLst>
                  <a:outerShdw sx="0" sy="0">
                    <a:srgbClr val="000000"/>
                  </a:outerShdw>
                </a:effectLst>
              </a:rPr>
              <a:t>Those using QMS to improve program delivery; </a:t>
            </a:r>
            <a:endParaRPr lang="en-ZA" dirty="0">
              <a:effectLst>
                <a:outerShdw sx="0" sy="0">
                  <a:srgbClr val="000000"/>
                </a:outerShdw>
              </a:effectLst>
            </a:endParaRPr>
          </a:p>
          <a:p>
            <a:pPr lvl="0" fontAlgn="base"/>
            <a:r>
              <a:rPr lang="en-GB" dirty="0">
                <a:effectLst>
                  <a:outerShdw sx="0" sy="0">
                    <a:srgbClr val="000000"/>
                  </a:outerShdw>
                </a:effectLst>
              </a:rPr>
              <a:t>Those served or affected by the QMS </a:t>
            </a:r>
          </a:p>
          <a:p>
            <a:pPr lvl="0" fontAlgn="base"/>
            <a:r>
              <a:rPr lang="en-GB" dirty="0">
                <a:effectLst>
                  <a:outerShdw sx="0" sy="0">
                    <a:srgbClr val="000000"/>
                  </a:outerShdw>
                </a:effectLst>
              </a:rPr>
              <a:t>Primary users of evaluation</a:t>
            </a:r>
            <a:endParaRPr lang="en-ZA" dirty="0"/>
          </a:p>
        </p:txBody>
      </p:sp>
    </p:spTree>
    <p:extLst>
      <p:ext uri="{BB962C8B-B14F-4D97-AF65-F5344CB8AC3E}">
        <p14:creationId xmlns:p14="http://schemas.microsoft.com/office/powerpoint/2010/main" val="154631560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Reviews, updates, monitoring and recommendations </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172</a:t>
            </a:fld>
            <a:endParaRPr lang="en-ZA" dirty="0"/>
          </a:p>
        </p:txBody>
      </p:sp>
      <p:sp>
        <p:nvSpPr>
          <p:cNvPr id="5" name="Content Placeholder 4"/>
          <p:cNvSpPr>
            <a:spLocks noGrp="1"/>
          </p:cNvSpPr>
          <p:nvPr>
            <p:ph sz="quarter" idx="1"/>
          </p:nvPr>
        </p:nvSpPr>
        <p:spPr>
          <a:xfrm>
            <a:off x="374904" y="1758900"/>
            <a:ext cx="8219256" cy="4680000"/>
          </a:xfrm>
        </p:spPr>
        <p:txBody>
          <a:bodyPr>
            <a:normAutofit/>
          </a:bodyPr>
          <a:lstStyle/>
          <a:p>
            <a:pPr marL="0" indent="0">
              <a:buNone/>
            </a:pPr>
            <a:r>
              <a:rPr lang="en-GB" b="1" u="sng" dirty="0"/>
              <a:t>Purpose of evaluation</a:t>
            </a:r>
          </a:p>
          <a:p>
            <a:pPr marL="0" indent="0">
              <a:buNone/>
            </a:pPr>
            <a:endParaRPr lang="en-ZA" b="1" u="sng" dirty="0"/>
          </a:p>
          <a:p>
            <a:r>
              <a:rPr lang="en-GB" dirty="0"/>
              <a:t>Must be aligned with the issues of greatest concern to stakeholders. Stakeholders need to know what they will do as a result of the evaluation. </a:t>
            </a:r>
            <a:endParaRPr lang="en-ZA" dirty="0"/>
          </a:p>
          <a:p>
            <a:r>
              <a:rPr lang="en-GB" dirty="0"/>
              <a:t>Stakeholders will  decide who audiences are for the information obtained from the evaluation. The audience could be made up of clients, senior management, the Board of Directors, or internal employees</a:t>
            </a:r>
            <a:endParaRPr lang="en-ZA" dirty="0"/>
          </a:p>
        </p:txBody>
      </p:sp>
    </p:spTree>
    <p:extLst>
      <p:ext uri="{BB962C8B-B14F-4D97-AF65-F5344CB8AC3E}">
        <p14:creationId xmlns:p14="http://schemas.microsoft.com/office/powerpoint/2010/main" val="106864425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Reviews, updates, monitoring and recommendations </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173</a:t>
            </a:fld>
            <a:endParaRPr lang="en-ZA" dirty="0"/>
          </a:p>
        </p:txBody>
      </p:sp>
      <p:sp>
        <p:nvSpPr>
          <p:cNvPr id="5" name="Content Placeholder 4"/>
          <p:cNvSpPr>
            <a:spLocks noGrp="1"/>
          </p:cNvSpPr>
          <p:nvPr>
            <p:ph sz="quarter" idx="1"/>
          </p:nvPr>
        </p:nvSpPr>
        <p:spPr>
          <a:xfrm>
            <a:off x="374904" y="1638583"/>
            <a:ext cx="8219256" cy="4680000"/>
          </a:xfrm>
        </p:spPr>
        <p:txBody>
          <a:bodyPr>
            <a:normAutofit/>
          </a:bodyPr>
          <a:lstStyle/>
          <a:p>
            <a:pPr marL="0" indent="0">
              <a:buNone/>
            </a:pPr>
            <a:r>
              <a:rPr lang="en-GB" b="1" u="sng" dirty="0"/>
              <a:t>Information needed for evaluation</a:t>
            </a:r>
          </a:p>
          <a:p>
            <a:pPr marL="0" indent="0">
              <a:buNone/>
            </a:pPr>
            <a:endParaRPr lang="en-ZA" b="1" u="sng" dirty="0"/>
          </a:p>
          <a:p>
            <a:r>
              <a:rPr lang="en-GB" dirty="0"/>
              <a:t>You will need information to establish the following: </a:t>
            </a:r>
            <a:endParaRPr lang="en-ZA" dirty="0"/>
          </a:p>
          <a:p>
            <a:pPr lvl="0" fontAlgn="base"/>
            <a:r>
              <a:rPr lang="en-GB" dirty="0">
                <a:effectLst>
                  <a:outerShdw sx="0" sy="0">
                    <a:srgbClr val="000000"/>
                  </a:outerShdw>
                </a:effectLst>
              </a:rPr>
              <a:t>Are policies and procedures being used to full potential? </a:t>
            </a:r>
            <a:endParaRPr lang="en-ZA" dirty="0">
              <a:effectLst>
                <a:outerShdw sx="0" sy="0">
                  <a:srgbClr val="000000"/>
                </a:outerShdw>
              </a:effectLst>
            </a:endParaRPr>
          </a:p>
          <a:p>
            <a:pPr lvl="0" fontAlgn="base"/>
            <a:r>
              <a:rPr lang="en-GB" dirty="0">
                <a:effectLst>
                  <a:outerShdw sx="0" sy="0">
                    <a:srgbClr val="000000"/>
                  </a:outerShdw>
                </a:effectLst>
              </a:rPr>
              <a:t>Are policies and procedures practical and fit for purpose? </a:t>
            </a:r>
            <a:endParaRPr lang="en-ZA" dirty="0">
              <a:effectLst>
                <a:outerShdw sx="0" sy="0">
                  <a:srgbClr val="000000"/>
                </a:outerShdw>
              </a:effectLst>
            </a:endParaRPr>
          </a:p>
          <a:p>
            <a:pPr lvl="0" fontAlgn="base"/>
            <a:r>
              <a:rPr lang="en-GB" dirty="0">
                <a:effectLst>
                  <a:outerShdw sx="0" sy="0">
                    <a:srgbClr val="000000"/>
                  </a:outerShdw>
                </a:effectLst>
              </a:rPr>
              <a:t>Are the policies and procedures sufficient? </a:t>
            </a:r>
            <a:endParaRPr lang="en-ZA" dirty="0">
              <a:effectLst>
                <a:outerShdw sx="0" sy="0">
                  <a:srgbClr val="000000"/>
                </a:outerShdw>
              </a:effectLst>
            </a:endParaRPr>
          </a:p>
          <a:p>
            <a:pPr lvl="0" fontAlgn="base"/>
            <a:r>
              <a:rPr lang="en-GB" dirty="0">
                <a:effectLst>
                  <a:outerShdw sx="0" sy="0">
                    <a:srgbClr val="000000"/>
                  </a:outerShdw>
                </a:effectLst>
              </a:rPr>
              <a:t>Do policies and procedures meet with QMS objectives? </a:t>
            </a:r>
            <a:endParaRPr lang="en-ZA" dirty="0">
              <a:effectLst>
                <a:outerShdw sx="0" sy="0">
                  <a:srgbClr val="000000"/>
                </a:outerShdw>
              </a:effectLst>
            </a:endParaRPr>
          </a:p>
          <a:p>
            <a:pPr lvl="0" fontAlgn="base"/>
            <a:r>
              <a:rPr lang="en-GB" dirty="0">
                <a:effectLst>
                  <a:outerShdw sx="0" sy="0">
                    <a:srgbClr val="000000"/>
                  </a:outerShdw>
                </a:effectLst>
              </a:rPr>
              <a:t>Is QMS cost effective?</a:t>
            </a:r>
            <a:endParaRPr lang="en-ZA" dirty="0">
              <a:effectLst>
                <a:outerShdw sx="0" sy="0">
                  <a:srgbClr val="000000"/>
                </a:outerShdw>
              </a:effectLst>
            </a:endParaRPr>
          </a:p>
          <a:p>
            <a:pPr lvl="0" fontAlgn="base"/>
            <a:r>
              <a:rPr lang="en-GB" dirty="0">
                <a:effectLst>
                  <a:outerShdw sx="0" sy="0">
                    <a:srgbClr val="000000"/>
                  </a:outerShdw>
                </a:effectLst>
              </a:rPr>
              <a:t>Is  QMS time effective?</a:t>
            </a: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22417289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Reviews, updates, monitoring and recommendations </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174</a:t>
            </a:fld>
            <a:endParaRPr lang="en-ZA" dirty="0"/>
          </a:p>
        </p:txBody>
      </p:sp>
      <p:sp>
        <p:nvSpPr>
          <p:cNvPr id="5" name="Content Placeholder 4"/>
          <p:cNvSpPr>
            <a:spLocks noGrp="1"/>
          </p:cNvSpPr>
          <p:nvPr>
            <p:ph sz="quarter" idx="1"/>
          </p:nvPr>
        </p:nvSpPr>
        <p:spPr>
          <a:xfrm>
            <a:off x="462372" y="1638583"/>
            <a:ext cx="8219256" cy="4680000"/>
          </a:xfrm>
        </p:spPr>
        <p:txBody>
          <a:bodyPr>
            <a:normAutofit/>
          </a:bodyPr>
          <a:lstStyle/>
          <a:p>
            <a:pPr marL="0" indent="0">
              <a:buNone/>
            </a:pPr>
            <a:r>
              <a:rPr lang="en-GB" b="1" dirty="0"/>
              <a:t>Sources of information</a:t>
            </a:r>
          </a:p>
          <a:p>
            <a:pPr marL="0" indent="0">
              <a:buNone/>
            </a:pPr>
            <a:endParaRPr lang="en-GB" b="1" u="sng" dirty="0"/>
          </a:p>
          <a:p>
            <a:r>
              <a:rPr lang="en-GB" dirty="0"/>
              <a:t>There are many potential sources of information, including:</a:t>
            </a:r>
            <a:endParaRPr lang="en-ZA" dirty="0"/>
          </a:p>
          <a:p>
            <a:pPr lvl="0" fontAlgn="base"/>
            <a:r>
              <a:rPr lang="en-GB" dirty="0">
                <a:effectLst>
                  <a:outerShdw sx="0" sy="0">
                    <a:srgbClr val="000000"/>
                  </a:outerShdw>
                </a:effectLst>
              </a:rPr>
              <a:t>Staff/employees, </a:t>
            </a:r>
            <a:endParaRPr lang="en-ZA" dirty="0">
              <a:effectLst>
                <a:outerShdw sx="0" sy="0">
                  <a:srgbClr val="000000"/>
                </a:outerShdw>
              </a:effectLst>
            </a:endParaRPr>
          </a:p>
          <a:p>
            <a:pPr lvl="0" fontAlgn="base"/>
            <a:r>
              <a:rPr lang="en-GB" dirty="0">
                <a:effectLst>
                  <a:outerShdw sx="0" sy="0">
                    <a:srgbClr val="000000"/>
                  </a:outerShdw>
                </a:effectLst>
              </a:rPr>
              <a:t>Clients/citizens, </a:t>
            </a:r>
            <a:endParaRPr lang="en-ZA" dirty="0">
              <a:effectLst>
                <a:outerShdw sx="0" sy="0">
                  <a:srgbClr val="000000"/>
                </a:outerShdw>
              </a:effectLst>
            </a:endParaRPr>
          </a:p>
          <a:p>
            <a:pPr lvl="0" fontAlgn="base"/>
            <a:r>
              <a:rPr lang="en-GB" dirty="0">
                <a:effectLst>
                  <a:outerShdw sx="0" sy="0">
                    <a:srgbClr val="000000"/>
                  </a:outerShdw>
                </a:effectLst>
              </a:rPr>
              <a:t>Management assessments, </a:t>
            </a:r>
            <a:endParaRPr lang="en-ZA" dirty="0">
              <a:effectLst>
                <a:outerShdw sx="0" sy="0">
                  <a:srgbClr val="000000"/>
                </a:outerShdw>
              </a:effectLst>
            </a:endParaRPr>
          </a:p>
          <a:p>
            <a:pPr lvl="0" fontAlgn="base"/>
            <a:r>
              <a:rPr lang="en-GB" dirty="0">
                <a:effectLst>
                  <a:outerShdw sx="0" sy="0">
                    <a:srgbClr val="000000"/>
                  </a:outerShdw>
                </a:effectLst>
              </a:rPr>
              <a:t>Program Evaluation and Auditing Reports. </a:t>
            </a:r>
            <a:endParaRPr lang="en-ZA" dirty="0">
              <a:effectLst>
                <a:outerShdw sx="0" sy="0">
                  <a:srgbClr val="000000"/>
                </a:outerShdw>
              </a:effectLst>
            </a:endParaRPr>
          </a:p>
          <a:p>
            <a:pPr marL="0" indent="0">
              <a:buNone/>
            </a:pPr>
            <a:endParaRPr lang="en-ZA" b="1" u="sng" dirty="0"/>
          </a:p>
        </p:txBody>
      </p:sp>
    </p:spTree>
    <p:extLst>
      <p:ext uri="{BB962C8B-B14F-4D97-AF65-F5344CB8AC3E}">
        <p14:creationId xmlns:p14="http://schemas.microsoft.com/office/powerpoint/2010/main" val="226981808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Reviews, updates, monitoring and recommendations </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175</a:t>
            </a:fld>
            <a:endParaRPr lang="en-ZA" dirty="0"/>
          </a:p>
        </p:txBody>
      </p:sp>
      <p:sp>
        <p:nvSpPr>
          <p:cNvPr id="5" name="Content Placeholder 4"/>
          <p:cNvSpPr>
            <a:spLocks noGrp="1"/>
          </p:cNvSpPr>
          <p:nvPr>
            <p:ph sz="quarter" idx="1"/>
          </p:nvPr>
        </p:nvSpPr>
        <p:spPr>
          <a:xfrm>
            <a:off x="462372" y="1638583"/>
            <a:ext cx="8219256" cy="4680000"/>
          </a:xfrm>
        </p:spPr>
        <p:txBody>
          <a:bodyPr>
            <a:normAutofit/>
          </a:bodyPr>
          <a:lstStyle/>
          <a:p>
            <a:pPr marL="0" indent="0">
              <a:buNone/>
            </a:pPr>
            <a:r>
              <a:rPr lang="en-GB" b="1" u="sng" dirty="0"/>
              <a:t>Type of evaluation</a:t>
            </a:r>
          </a:p>
          <a:p>
            <a:pPr marL="0" indent="0">
              <a:buNone/>
            </a:pPr>
            <a:endParaRPr lang="en-ZA" b="1" u="sng" dirty="0"/>
          </a:p>
          <a:p>
            <a:r>
              <a:rPr lang="en-GB" dirty="0"/>
              <a:t>Stakeholders should define data that they would find relevant, thus more likely to accept conclusions and recommendations. </a:t>
            </a:r>
          </a:p>
          <a:p>
            <a:r>
              <a:rPr lang="en-GB" dirty="0"/>
              <a:t>Evaluators should collect information / evidence perceived by stakeholders as believable and relevant for answering  questions. </a:t>
            </a:r>
            <a:endParaRPr lang="en-ZA" b="1" u="sng" dirty="0"/>
          </a:p>
        </p:txBody>
      </p:sp>
    </p:spTree>
    <p:extLst>
      <p:ext uri="{BB962C8B-B14F-4D97-AF65-F5344CB8AC3E}">
        <p14:creationId xmlns:p14="http://schemas.microsoft.com/office/powerpoint/2010/main" val="2749768163"/>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Reviews, updates, monitoring and recommendations </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176</a:t>
            </a:fld>
            <a:endParaRPr lang="en-ZA" dirty="0"/>
          </a:p>
        </p:txBody>
      </p:sp>
      <p:sp>
        <p:nvSpPr>
          <p:cNvPr id="5" name="Content Placeholder 4"/>
          <p:cNvSpPr>
            <a:spLocks noGrp="1"/>
          </p:cNvSpPr>
          <p:nvPr>
            <p:ph sz="quarter" idx="1"/>
          </p:nvPr>
        </p:nvSpPr>
        <p:spPr>
          <a:xfrm>
            <a:off x="462372" y="1638583"/>
            <a:ext cx="8219256" cy="4680000"/>
          </a:xfrm>
        </p:spPr>
        <p:txBody>
          <a:bodyPr>
            <a:normAutofit/>
          </a:bodyPr>
          <a:lstStyle/>
          <a:p>
            <a:pPr marL="0" indent="0">
              <a:buNone/>
            </a:pPr>
            <a:r>
              <a:rPr lang="en-GB" b="1" dirty="0"/>
              <a:t>Many potential sources of information, including:</a:t>
            </a:r>
          </a:p>
          <a:p>
            <a:pPr marL="0" indent="0">
              <a:buNone/>
            </a:pPr>
            <a:endParaRPr lang="en-ZA" b="1" dirty="0"/>
          </a:p>
          <a:p>
            <a:pPr lvl="0" fontAlgn="base"/>
            <a:r>
              <a:rPr lang="en-GB" dirty="0">
                <a:effectLst>
                  <a:outerShdw sx="0" sy="0">
                    <a:srgbClr val="000000"/>
                  </a:outerShdw>
                </a:effectLst>
              </a:rPr>
              <a:t>Staff/employees, </a:t>
            </a:r>
            <a:endParaRPr lang="en-ZA" dirty="0">
              <a:effectLst>
                <a:outerShdw sx="0" sy="0">
                  <a:srgbClr val="000000"/>
                </a:outerShdw>
              </a:effectLst>
            </a:endParaRPr>
          </a:p>
          <a:p>
            <a:pPr lvl="0" fontAlgn="base"/>
            <a:r>
              <a:rPr lang="en-GB" dirty="0">
                <a:effectLst>
                  <a:outerShdw sx="0" sy="0">
                    <a:srgbClr val="000000"/>
                  </a:outerShdw>
                </a:effectLst>
              </a:rPr>
              <a:t>Clients/citizens, </a:t>
            </a:r>
            <a:endParaRPr lang="en-ZA" dirty="0">
              <a:effectLst>
                <a:outerShdw sx="0" sy="0">
                  <a:srgbClr val="000000"/>
                </a:outerShdw>
              </a:effectLst>
            </a:endParaRPr>
          </a:p>
          <a:p>
            <a:pPr lvl="0" fontAlgn="base"/>
            <a:r>
              <a:rPr lang="en-GB" dirty="0">
                <a:effectLst>
                  <a:outerShdw sx="0" sy="0">
                    <a:srgbClr val="000000"/>
                  </a:outerShdw>
                </a:effectLst>
              </a:rPr>
              <a:t>Management assessments, </a:t>
            </a:r>
            <a:endParaRPr lang="en-ZA" dirty="0">
              <a:effectLst>
                <a:outerShdw sx="0" sy="0">
                  <a:srgbClr val="000000"/>
                </a:outerShdw>
              </a:effectLst>
            </a:endParaRPr>
          </a:p>
          <a:p>
            <a:pPr lvl="0" fontAlgn="base"/>
            <a:r>
              <a:rPr lang="en-GB" dirty="0">
                <a:effectLst>
                  <a:outerShdw sx="0" sy="0">
                    <a:srgbClr val="000000"/>
                  </a:outerShdw>
                </a:effectLst>
              </a:rPr>
              <a:t>Program Evaluation and Auditing Reports. </a:t>
            </a:r>
            <a:endParaRPr lang="en-ZA" dirty="0">
              <a:effectLst>
                <a:outerShdw sx="0" sy="0">
                  <a:srgbClr val="000000"/>
                </a:outerShdw>
              </a:effectLst>
            </a:endParaRPr>
          </a:p>
          <a:p>
            <a:pPr marL="0" indent="0">
              <a:buNone/>
            </a:pPr>
            <a:endParaRPr lang="en-ZA" b="1" u="sng" dirty="0"/>
          </a:p>
        </p:txBody>
      </p:sp>
    </p:spTree>
    <p:extLst>
      <p:ext uri="{BB962C8B-B14F-4D97-AF65-F5344CB8AC3E}">
        <p14:creationId xmlns:p14="http://schemas.microsoft.com/office/powerpoint/2010/main" val="314052360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Reviews, updates, monitoring and recommendations </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177</a:t>
            </a:fld>
            <a:endParaRPr lang="en-ZA" dirty="0"/>
          </a:p>
        </p:txBody>
      </p:sp>
      <p:sp>
        <p:nvSpPr>
          <p:cNvPr id="5" name="Content Placeholder 4"/>
          <p:cNvSpPr>
            <a:spLocks noGrp="1"/>
          </p:cNvSpPr>
          <p:nvPr>
            <p:ph sz="quarter" idx="1"/>
          </p:nvPr>
        </p:nvSpPr>
        <p:spPr>
          <a:xfrm>
            <a:off x="462372" y="1638583"/>
            <a:ext cx="8219256" cy="4680000"/>
          </a:xfrm>
        </p:spPr>
        <p:txBody>
          <a:bodyPr>
            <a:normAutofit/>
          </a:bodyPr>
          <a:lstStyle/>
          <a:p>
            <a:pPr marL="0" indent="0">
              <a:buNone/>
            </a:pPr>
            <a:r>
              <a:rPr lang="en-GB" b="1" dirty="0"/>
              <a:t>How to collect information</a:t>
            </a:r>
          </a:p>
          <a:p>
            <a:pPr marL="0" indent="0">
              <a:buNone/>
            </a:pPr>
            <a:endParaRPr lang="en-ZA" b="1" u="sng" dirty="0"/>
          </a:p>
          <a:p>
            <a:r>
              <a:rPr lang="en-GB" dirty="0"/>
              <a:t>Information should be collected in such a way that facilitates collection and analysis. </a:t>
            </a:r>
          </a:p>
          <a:p>
            <a:r>
              <a:rPr lang="en-GB" dirty="0"/>
              <a:t>Techniques for gathering evidence in an evaluation must be aligned with organizational culture </a:t>
            </a:r>
          </a:p>
          <a:p>
            <a:r>
              <a:rPr lang="en-GB" dirty="0"/>
              <a:t>Data-collection procedures should be examined carefully to ensure confidentiality of information and sources. </a:t>
            </a:r>
          </a:p>
          <a:p>
            <a:r>
              <a:rPr lang="en-GB" dirty="0"/>
              <a:t>Use a number of tools so there can be validation and multiple approaches to enhance reliability.</a:t>
            </a:r>
            <a:endParaRPr lang="en-ZA" dirty="0"/>
          </a:p>
          <a:p>
            <a:pPr marL="0" indent="0">
              <a:buNone/>
            </a:pPr>
            <a:endParaRPr lang="en-ZA" b="1" u="sng" dirty="0"/>
          </a:p>
        </p:txBody>
      </p:sp>
    </p:spTree>
    <p:extLst>
      <p:ext uri="{BB962C8B-B14F-4D97-AF65-F5344CB8AC3E}">
        <p14:creationId xmlns:p14="http://schemas.microsoft.com/office/powerpoint/2010/main" val="201350996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Reviews, updates, monitoring and recommendations </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178</a:t>
            </a:fld>
            <a:endParaRPr lang="en-ZA" dirty="0"/>
          </a:p>
        </p:txBody>
      </p:sp>
      <p:sp>
        <p:nvSpPr>
          <p:cNvPr id="5" name="Content Placeholder 4"/>
          <p:cNvSpPr>
            <a:spLocks noGrp="1"/>
          </p:cNvSpPr>
          <p:nvPr>
            <p:ph sz="quarter" idx="1"/>
          </p:nvPr>
        </p:nvSpPr>
        <p:spPr>
          <a:xfrm>
            <a:off x="374904" y="1758900"/>
            <a:ext cx="8219256" cy="4680000"/>
          </a:xfrm>
        </p:spPr>
        <p:txBody>
          <a:bodyPr>
            <a:normAutofit/>
          </a:bodyPr>
          <a:lstStyle/>
          <a:p>
            <a:pPr marL="0" indent="0">
              <a:buNone/>
            </a:pPr>
            <a:r>
              <a:rPr lang="en-GB" b="1" dirty="0"/>
              <a:t>Recommendations for improvement</a:t>
            </a:r>
          </a:p>
          <a:p>
            <a:pPr marL="0" indent="0">
              <a:buNone/>
            </a:pPr>
            <a:endParaRPr lang="en-ZA" b="1" dirty="0"/>
          </a:p>
          <a:p>
            <a:r>
              <a:rPr lang="en-GB" dirty="0"/>
              <a:t>Evaluation conclusions should be supported by evidence gathered and assessed against criteria or standards agreed to by the stakeholders. Before stakeholders agree to the recommendations, they must believe that conclusions are sound. Justifying conclusions involves the following steps:</a:t>
            </a:r>
            <a:endParaRPr lang="en-ZA" dirty="0"/>
          </a:p>
          <a:p>
            <a:pPr lvl="0"/>
            <a:r>
              <a:rPr lang="en-GB" dirty="0"/>
              <a:t>Analysis of an evaluation’s findings to determine important findings and synthesis of various sources of information to reach a larger understanding.</a:t>
            </a:r>
            <a:endParaRPr lang="en-ZA" dirty="0"/>
          </a:p>
          <a:p>
            <a:pPr marL="0" indent="0">
              <a:buNone/>
            </a:pPr>
            <a:endParaRPr lang="en-ZA" b="1" u="sng" dirty="0"/>
          </a:p>
        </p:txBody>
      </p:sp>
    </p:spTree>
    <p:extLst>
      <p:ext uri="{BB962C8B-B14F-4D97-AF65-F5344CB8AC3E}">
        <p14:creationId xmlns:p14="http://schemas.microsoft.com/office/powerpoint/2010/main" val="1135587997"/>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Reviews, updates, monitoring and recommendations </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179</a:t>
            </a:fld>
            <a:endParaRPr lang="en-ZA" dirty="0"/>
          </a:p>
        </p:txBody>
      </p:sp>
      <p:sp>
        <p:nvSpPr>
          <p:cNvPr id="5" name="Content Placeholder 4"/>
          <p:cNvSpPr>
            <a:spLocks noGrp="1"/>
          </p:cNvSpPr>
          <p:nvPr>
            <p:ph sz="quarter" idx="1"/>
          </p:nvPr>
        </p:nvSpPr>
        <p:spPr>
          <a:xfrm>
            <a:off x="374904" y="1758900"/>
            <a:ext cx="8219256" cy="4680000"/>
          </a:xfrm>
        </p:spPr>
        <p:txBody>
          <a:bodyPr>
            <a:normAutofit/>
          </a:bodyPr>
          <a:lstStyle/>
          <a:p>
            <a:pPr marL="0" indent="0">
              <a:buNone/>
            </a:pPr>
            <a:r>
              <a:rPr lang="en-GB" b="1" dirty="0"/>
              <a:t>Recommendations for improvement</a:t>
            </a:r>
          </a:p>
          <a:p>
            <a:pPr marL="0" indent="0">
              <a:buNone/>
            </a:pPr>
            <a:endParaRPr lang="en-ZA" b="1" u="sng" dirty="0"/>
          </a:p>
          <a:p>
            <a:pPr marL="0" indent="0">
              <a:buNone/>
            </a:pPr>
            <a:r>
              <a:rPr lang="en-GB" dirty="0"/>
              <a:t>Before stakeholders agree to the recommendations, they must believe that conclusions are sound. Justifying conclusions involves the following steps:</a:t>
            </a:r>
            <a:endParaRPr lang="en-ZA" dirty="0"/>
          </a:p>
          <a:p>
            <a:pPr lvl="0"/>
            <a:r>
              <a:rPr lang="en-GB" dirty="0"/>
              <a:t>Analysis of an evaluation’s findings to determine important findings and synthesis of various sources of information to reach a larger understanding.</a:t>
            </a:r>
            <a:endParaRPr lang="en-ZA" dirty="0"/>
          </a:p>
          <a:p>
            <a:pPr lvl="0"/>
            <a:r>
              <a:rPr lang="en-GB" dirty="0"/>
              <a:t>Interpretation of  findings to make sense of evidence so as to appreciate the relevance of what has been learned. </a:t>
            </a:r>
            <a:endParaRPr lang="en-ZA" dirty="0"/>
          </a:p>
          <a:p>
            <a:pPr marL="0" indent="0">
              <a:buNone/>
            </a:pPr>
            <a:endParaRPr lang="en-ZA" b="1" u="sng" dirty="0"/>
          </a:p>
        </p:txBody>
      </p:sp>
    </p:spTree>
    <p:extLst>
      <p:ext uri="{BB962C8B-B14F-4D97-AF65-F5344CB8AC3E}">
        <p14:creationId xmlns:p14="http://schemas.microsoft.com/office/powerpoint/2010/main" val="2666332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F2CDFA-AC6D-4EC4-91BD-3E72C354CAC1}"/>
              </a:ext>
            </a:extLst>
          </p:cNvPr>
          <p:cNvSpPr>
            <a:spLocks noGrp="1"/>
          </p:cNvSpPr>
          <p:nvPr>
            <p:ph type="title"/>
          </p:nvPr>
        </p:nvSpPr>
        <p:spPr/>
        <p:txBody>
          <a:bodyPr/>
          <a:lstStyle/>
          <a:p>
            <a:r>
              <a:rPr lang="en-ZA" dirty="0"/>
              <a:t>Introduction</a:t>
            </a:r>
          </a:p>
        </p:txBody>
      </p:sp>
      <p:sp>
        <p:nvSpPr>
          <p:cNvPr id="3" name="Slide Number Placeholder 2">
            <a:extLst>
              <a:ext uri="{FF2B5EF4-FFF2-40B4-BE49-F238E27FC236}">
                <a16:creationId xmlns:a16="http://schemas.microsoft.com/office/drawing/2014/main" id="{951367B8-89ED-43FD-B4EB-142E61780F62}"/>
              </a:ext>
            </a:extLst>
          </p:cNvPr>
          <p:cNvSpPr>
            <a:spLocks noGrp="1"/>
          </p:cNvSpPr>
          <p:nvPr>
            <p:ph type="sldNum" sz="quarter" idx="12"/>
          </p:nvPr>
        </p:nvSpPr>
        <p:spPr/>
        <p:txBody>
          <a:bodyPr/>
          <a:lstStyle/>
          <a:p>
            <a:fld id="{32F83655-DC73-417F-8B26-EB7A1DBB5382}" type="slidenum">
              <a:rPr lang="en-ZA" smtClean="0"/>
              <a:pPr/>
              <a:t>18</a:t>
            </a:fld>
            <a:endParaRPr lang="en-ZA" dirty="0"/>
          </a:p>
        </p:txBody>
      </p:sp>
      <p:sp>
        <p:nvSpPr>
          <p:cNvPr id="6" name="Content Placeholder 5">
            <a:extLst>
              <a:ext uri="{FF2B5EF4-FFF2-40B4-BE49-F238E27FC236}">
                <a16:creationId xmlns:a16="http://schemas.microsoft.com/office/drawing/2014/main" id="{13AA2A47-5DCA-427B-8619-193D4DE69DCB}"/>
              </a:ext>
            </a:extLst>
          </p:cNvPr>
          <p:cNvSpPr>
            <a:spLocks noGrp="1"/>
          </p:cNvSpPr>
          <p:nvPr>
            <p:ph sz="quarter" idx="1"/>
          </p:nvPr>
        </p:nvSpPr>
        <p:spPr>
          <a:xfrm>
            <a:off x="1968500" y="2420888"/>
            <a:ext cx="6502400" cy="3449825"/>
          </a:xfrm>
        </p:spPr>
        <p:txBody>
          <a:bodyPr anchor="ctr">
            <a:normAutofit/>
          </a:bodyPr>
          <a:lstStyle/>
          <a:p>
            <a:pPr marL="0" indent="0">
              <a:buNone/>
            </a:pPr>
            <a:r>
              <a:rPr lang="en-GB" dirty="0"/>
              <a:t>The Degree of Excellence should specify that </a:t>
            </a:r>
            <a:endParaRPr lang="en-ZA" dirty="0"/>
          </a:p>
          <a:p>
            <a:pPr marL="0" indent="0">
              <a:buNone/>
            </a:pPr>
            <a:r>
              <a:rPr lang="en-ZA" dirty="0"/>
              <a:t> </a:t>
            </a:r>
            <a:r>
              <a:rPr lang="en-GB" dirty="0"/>
              <a:t>“all activities of the organisation will be carried out in a systematic manner in accordance with defined and documented Policies and Procedures, will meet applicable legislative requirements, will be visible and auditable, and will ensure that the needs of Students, Staff and Stakeholders are met.”</a:t>
            </a:r>
            <a:endParaRPr lang="en-ZA" dirty="0"/>
          </a:p>
        </p:txBody>
      </p:sp>
    </p:spTree>
    <p:extLst>
      <p:ext uri="{BB962C8B-B14F-4D97-AF65-F5344CB8AC3E}">
        <p14:creationId xmlns:p14="http://schemas.microsoft.com/office/powerpoint/2010/main" val="2201669658"/>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Reviews, updates, monitoring and recommendations </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180</a:t>
            </a:fld>
            <a:endParaRPr lang="en-ZA" dirty="0"/>
          </a:p>
        </p:txBody>
      </p:sp>
      <p:sp>
        <p:nvSpPr>
          <p:cNvPr id="5" name="Content Placeholder 4"/>
          <p:cNvSpPr>
            <a:spLocks noGrp="1"/>
          </p:cNvSpPr>
          <p:nvPr>
            <p:ph sz="quarter" idx="1"/>
          </p:nvPr>
        </p:nvSpPr>
        <p:spPr>
          <a:xfrm>
            <a:off x="374904" y="1758900"/>
            <a:ext cx="8219256" cy="4680000"/>
          </a:xfrm>
        </p:spPr>
        <p:txBody>
          <a:bodyPr>
            <a:normAutofit/>
          </a:bodyPr>
          <a:lstStyle/>
          <a:p>
            <a:pPr marL="0" indent="0">
              <a:buNone/>
            </a:pPr>
            <a:r>
              <a:rPr lang="en-GB" b="1" dirty="0"/>
              <a:t>Recommendations for improvement</a:t>
            </a:r>
          </a:p>
          <a:p>
            <a:pPr marL="0" indent="0">
              <a:buNone/>
            </a:pPr>
            <a:endParaRPr lang="en-ZA" b="1" u="sng" dirty="0"/>
          </a:p>
          <a:p>
            <a:pPr lvl="0"/>
            <a:r>
              <a:rPr lang="en-GB" dirty="0"/>
              <a:t>Judgments of the QMS by comparing the findings and interpretations against agreed criteria and standards. </a:t>
            </a:r>
            <a:endParaRPr lang="en-ZA" dirty="0"/>
          </a:p>
          <a:p>
            <a:pPr lvl="0"/>
            <a:r>
              <a:rPr lang="en-GB" dirty="0"/>
              <a:t>Recommendations for continuing, improving, expanding, or terminating the QMS are separate from judgments, but based on them. </a:t>
            </a:r>
            <a:endParaRPr lang="en-ZA" dirty="0"/>
          </a:p>
          <a:p>
            <a:pPr marL="0" indent="0">
              <a:buNone/>
            </a:pPr>
            <a:endParaRPr lang="en-ZA" b="1" u="sng" dirty="0"/>
          </a:p>
        </p:txBody>
      </p:sp>
    </p:spTree>
    <p:extLst>
      <p:ext uri="{BB962C8B-B14F-4D97-AF65-F5344CB8AC3E}">
        <p14:creationId xmlns:p14="http://schemas.microsoft.com/office/powerpoint/2010/main" val="19754913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Reviews, updates, monitoring and recommendations </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181</a:t>
            </a:fld>
            <a:endParaRPr lang="en-ZA" dirty="0"/>
          </a:p>
        </p:txBody>
      </p:sp>
      <p:sp>
        <p:nvSpPr>
          <p:cNvPr id="5" name="Content Placeholder 4"/>
          <p:cNvSpPr>
            <a:spLocks noGrp="1"/>
          </p:cNvSpPr>
          <p:nvPr>
            <p:ph sz="quarter" idx="1"/>
          </p:nvPr>
        </p:nvSpPr>
        <p:spPr>
          <a:xfrm>
            <a:off x="374904" y="1758900"/>
            <a:ext cx="8219256" cy="4680000"/>
          </a:xfrm>
        </p:spPr>
        <p:txBody>
          <a:bodyPr>
            <a:normAutofit/>
          </a:bodyPr>
          <a:lstStyle/>
          <a:p>
            <a:pPr marL="0" indent="0">
              <a:buNone/>
            </a:pPr>
            <a:r>
              <a:rPr lang="en-GB" b="1" dirty="0"/>
              <a:t>Ensuring evaluation recommendations are implemented</a:t>
            </a:r>
          </a:p>
          <a:p>
            <a:pPr marL="0" indent="0">
              <a:buNone/>
            </a:pPr>
            <a:endParaRPr lang="en-ZA" b="1" u="sng" dirty="0"/>
          </a:p>
          <a:p>
            <a:pPr lvl="0" fontAlgn="base"/>
            <a:r>
              <a:rPr lang="en-GB" dirty="0">
                <a:effectLst>
                  <a:outerShdw sx="0" sy="0">
                    <a:srgbClr val="000000"/>
                  </a:outerShdw>
                </a:effectLst>
              </a:rPr>
              <a:t>Consult with the stakeholders as necessary to ensure understanding and acceptance of findings, conclusions and recommendations.</a:t>
            </a:r>
            <a:endParaRPr lang="en-ZA" dirty="0">
              <a:effectLst>
                <a:outerShdw sx="0" sy="0">
                  <a:srgbClr val="000000"/>
                </a:outerShdw>
              </a:effectLst>
            </a:endParaRPr>
          </a:p>
          <a:p>
            <a:pPr lvl="0" fontAlgn="base"/>
            <a:r>
              <a:rPr lang="en-GB" dirty="0">
                <a:effectLst>
                  <a:outerShdw sx="0" sy="0">
                    <a:srgbClr val="000000"/>
                  </a:outerShdw>
                </a:effectLst>
              </a:rPr>
              <a:t>Provide the responsible managers with advice/ interpretations/ information in developing  Action Plan to deal with recommendations.</a:t>
            </a:r>
            <a:endParaRPr lang="en-ZA" dirty="0">
              <a:effectLst>
                <a:outerShdw sx="0" sy="0">
                  <a:srgbClr val="000000"/>
                </a:outerShdw>
              </a:effectLst>
            </a:endParaRPr>
          </a:p>
          <a:p>
            <a:pPr lvl="0" fontAlgn="base"/>
            <a:r>
              <a:rPr lang="en-GB" dirty="0">
                <a:effectLst>
                  <a:outerShdw sx="0" sy="0">
                    <a:srgbClr val="000000"/>
                  </a:outerShdw>
                </a:effectLst>
              </a:rPr>
              <a:t>Present the Evaluation Report</a:t>
            </a:r>
            <a:endParaRPr lang="en-ZA" b="1" u="sng" dirty="0"/>
          </a:p>
        </p:txBody>
      </p:sp>
    </p:spTree>
    <p:extLst>
      <p:ext uri="{BB962C8B-B14F-4D97-AF65-F5344CB8AC3E}">
        <p14:creationId xmlns:p14="http://schemas.microsoft.com/office/powerpoint/2010/main" val="3075318103"/>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Reviews, updates, monitoring and recommendations </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182</a:t>
            </a:fld>
            <a:endParaRPr lang="en-ZA" dirty="0"/>
          </a:p>
        </p:txBody>
      </p:sp>
      <p:sp>
        <p:nvSpPr>
          <p:cNvPr id="5" name="Content Placeholder 4"/>
          <p:cNvSpPr>
            <a:spLocks noGrp="1"/>
          </p:cNvSpPr>
          <p:nvPr>
            <p:ph sz="quarter" idx="1"/>
          </p:nvPr>
        </p:nvSpPr>
        <p:spPr>
          <a:xfrm>
            <a:off x="374904" y="1758900"/>
            <a:ext cx="8219256" cy="4680000"/>
          </a:xfrm>
        </p:spPr>
        <p:txBody>
          <a:bodyPr>
            <a:normAutofit/>
          </a:bodyPr>
          <a:lstStyle/>
          <a:p>
            <a:pPr marL="0" indent="0">
              <a:buNone/>
            </a:pPr>
            <a:r>
              <a:rPr lang="en-GB" b="1" dirty="0"/>
              <a:t>Ensuring evaluation recommendations are implemented</a:t>
            </a:r>
          </a:p>
          <a:p>
            <a:pPr marL="0" indent="0">
              <a:buNone/>
            </a:pPr>
            <a:endParaRPr lang="en-ZA" b="1" u="sng" dirty="0"/>
          </a:p>
          <a:p>
            <a:pPr lvl="0" fontAlgn="base"/>
            <a:r>
              <a:rPr lang="en-GB" dirty="0">
                <a:effectLst>
                  <a:outerShdw sx="0" sy="0">
                    <a:srgbClr val="000000"/>
                  </a:outerShdw>
                </a:effectLst>
              </a:rPr>
              <a:t>Ensure commitments in Action Plan are incorporated, as appropriate, in  Strategic Plan, Business Plans and Performance Management Agreements.</a:t>
            </a:r>
            <a:endParaRPr lang="en-ZA" dirty="0">
              <a:effectLst>
                <a:outerShdw sx="0" sy="0">
                  <a:srgbClr val="000000"/>
                </a:outerShdw>
              </a:effectLst>
            </a:endParaRPr>
          </a:p>
          <a:p>
            <a:pPr lvl="0" fontAlgn="base"/>
            <a:r>
              <a:rPr lang="en-GB" dirty="0">
                <a:effectLst>
                  <a:outerShdw sx="0" sy="0">
                    <a:srgbClr val="000000"/>
                  </a:outerShdw>
                </a:effectLst>
              </a:rPr>
              <a:t>Make the evaluation report public, in particular management’s action plan and commitment to address the recommendations.</a:t>
            </a:r>
            <a:endParaRPr lang="en-ZA" dirty="0">
              <a:effectLst>
                <a:outerShdw sx="0" sy="0">
                  <a:srgbClr val="000000"/>
                </a:outerShdw>
              </a:effectLst>
            </a:endParaRPr>
          </a:p>
          <a:p>
            <a:pPr lvl="0" fontAlgn="base"/>
            <a:r>
              <a:rPr lang="en-GB" dirty="0">
                <a:effectLst>
                  <a:outerShdw sx="0" sy="0">
                    <a:srgbClr val="000000"/>
                  </a:outerShdw>
                </a:effectLst>
              </a:rPr>
              <a:t>Record review dates and information on the specific policies</a:t>
            </a:r>
            <a:endParaRPr lang="en-ZA" dirty="0">
              <a:effectLst>
                <a:outerShdw sx="0" sy="0">
                  <a:srgbClr val="000000"/>
                </a:outerShdw>
              </a:effectLst>
            </a:endParaRPr>
          </a:p>
          <a:p>
            <a:pPr lvl="0" fontAlgn="base"/>
            <a:r>
              <a:rPr lang="en-GB" dirty="0">
                <a:effectLst>
                  <a:outerShdw sx="0" sy="0">
                    <a:srgbClr val="000000"/>
                  </a:outerShdw>
                </a:effectLst>
              </a:rPr>
              <a:t>Record all decisions made during QA review meetings</a:t>
            </a:r>
            <a:endParaRPr lang="en-ZA" dirty="0">
              <a:effectLst>
                <a:outerShdw sx="0" sy="0">
                  <a:srgbClr val="000000"/>
                </a:outerShdw>
              </a:effectLst>
            </a:endParaRPr>
          </a:p>
          <a:p>
            <a:pPr marL="0" indent="0">
              <a:buNone/>
            </a:pPr>
            <a:endParaRPr lang="en-ZA" b="1" u="sng" dirty="0"/>
          </a:p>
        </p:txBody>
      </p:sp>
    </p:spTree>
    <p:extLst>
      <p:ext uri="{BB962C8B-B14F-4D97-AF65-F5344CB8AC3E}">
        <p14:creationId xmlns:p14="http://schemas.microsoft.com/office/powerpoint/2010/main" val="4098339234"/>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018BDB-1E35-436B-86BB-41DD1C267820}"/>
              </a:ext>
            </a:extLst>
          </p:cNvPr>
          <p:cNvSpPr>
            <a:spLocks noGrp="1"/>
          </p:cNvSpPr>
          <p:nvPr>
            <p:ph type="title"/>
          </p:nvPr>
        </p:nvSpPr>
        <p:spPr/>
        <p:txBody>
          <a:bodyPr/>
          <a:lstStyle/>
          <a:p>
            <a:endParaRPr lang="en-ZA" dirty="0"/>
          </a:p>
        </p:txBody>
      </p:sp>
      <p:sp>
        <p:nvSpPr>
          <p:cNvPr id="3" name="Slide Number Placeholder 2">
            <a:extLst>
              <a:ext uri="{FF2B5EF4-FFF2-40B4-BE49-F238E27FC236}">
                <a16:creationId xmlns:a16="http://schemas.microsoft.com/office/drawing/2014/main" id="{E63C04B2-1659-44C0-B779-24FDA2F2FBB8}"/>
              </a:ext>
            </a:extLst>
          </p:cNvPr>
          <p:cNvSpPr>
            <a:spLocks noGrp="1"/>
          </p:cNvSpPr>
          <p:nvPr>
            <p:ph type="sldNum" sz="quarter" idx="12"/>
          </p:nvPr>
        </p:nvSpPr>
        <p:spPr/>
        <p:txBody>
          <a:bodyPr/>
          <a:lstStyle/>
          <a:p>
            <a:fld id="{32F83655-DC73-417F-8B26-EB7A1DBB5382}" type="slidenum">
              <a:rPr lang="en-ZA" smtClean="0"/>
              <a:pPr/>
              <a:t>183</a:t>
            </a:fld>
            <a:endParaRPr lang="en-ZA" dirty="0"/>
          </a:p>
        </p:txBody>
      </p:sp>
      <p:sp>
        <p:nvSpPr>
          <p:cNvPr id="6" name="Content Placeholder 5">
            <a:extLst>
              <a:ext uri="{FF2B5EF4-FFF2-40B4-BE49-F238E27FC236}">
                <a16:creationId xmlns:a16="http://schemas.microsoft.com/office/drawing/2014/main" id="{4025EEFA-99A2-4F61-ABB2-99C6D3A99834}"/>
              </a:ext>
            </a:extLst>
          </p:cNvPr>
          <p:cNvSpPr>
            <a:spLocks noGrp="1"/>
          </p:cNvSpPr>
          <p:nvPr>
            <p:ph sz="quarter" idx="1"/>
          </p:nvPr>
        </p:nvSpPr>
        <p:spPr/>
        <p:txBody>
          <a:bodyPr anchor="ctr"/>
          <a:lstStyle/>
          <a:p>
            <a:pPr marL="0" indent="0">
              <a:buNone/>
            </a:pPr>
            <a:r>
              <a:rPr lang="en-ZA" dirty="0"/>
              <a:t>Complete Formative Activity 4 in your PoE</a:t>
            </a:r>
          </a:p>
        </p:txBody>
      </p:sp>
    </p:spTree>
    <p:extLst>
      <p:ext uri="{BB962C8B-B14F-4D97-AF65-F5344CB8AC3E}">
        <p14:creationId xmlns:p14="http://schemas.microsoft.com/office/powerpoint/2010/main" val="2765814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F2CDFA-AC6D-4EC4-91BD-3E72C354CAC1}"/>
              </a:ext>
            </a:extLst>
          </p:cNvPr>
          <p:cNvSpPr>
            <a:spLocks noGrp="1"/>
          </p:cNvSpPr>
          <p:nvPr>
            <p:ph type="title"/>
          </p:nvPr>
        </p:nvSpPr>
        <p:spPr/>
        <p:txBody>
          <a:bodyPr>
            <a:normAutofit/>
          </a:bodyPr>
          <a:lstStyle/>
          <a:p>
            <a:r>
              <a:rPr lang="en-ZA" dirty="0"/>
              <a:t>What is a Provider?</a:t>
            </a:r>
          </a:p>
        </p:txBody>
      </p:sp>
      <p:sp>
        <p:nvSpPr>
          <p:cNvPr id="3" name="Slide Number Placeholder 2">
            <a:extLst>
              <a:ext uri="{FF2B5EF4-FFF2-40B4-BE49-F238E27FC236}">
                <a16:creationId xmlns:a16="http://schemas.microsoft.com/office/drawing/2014/main" id="{951367B8-89ED-43FD-B4EB-142E61780F62}"/>
              </a:ext>
            </a:extLst>
          </p:cNvPr>
          <p:cNvSpPr>
            <a:spLocks noGrp="1"/>
          </p:cNvSpPr>
          <p:nvPr>
            <p:ph type="sldNum" sz="quarter" idx="12"/>
          </p:nvPr>
        </p:nvSpPr>
        <p:spPr/>
        <p:txBody>
          <a:bodyPr/>
          <a:lstStyle/>
          <a:p>
            <a:fld id="{32F83655-DC73-417F-8B26-EB7A1DBB5382}" type="slidenum">
              <a:rPr lang="en-ZA" smtClean="0"/>
              <a:pPr/>
              <a:t>19</a:t>
            </a:fld>
            <a:endParaRPr lang="en-ZA" dirty="0"/>
          </a:p>
        </p:txBody>
      </p:sp>
      <p:sp>
        <p:nvSpPr>
          <p:cNvPr id="6" name="Content Placeholder 5">
            <a:extLst>
              <a:ext uri="{FF2B5EF4-FFF2-40B4-BE49-F238E27FC236}">
                <a16:creationId xmlns:a16="http://schemas.microsoft.com/office/drawing/2014/main" id="{13AA2A47-5DCA-427B-8619-193D4DE69DCB}"/>
              </a:ext>
            </a:extLst>
          </p:cNvPr>
          <p:cNvSpPr>
            <a:spLocks noGrp="1"/>
          </p:cNvSpPr>
          <p:nvPr>
            <p:ph sz="quarter" idx="1"/>
          </p:nvPr>
        </p:nvSpPr>
        <p:spPr/>
        <p:txBody>
          <a:bodyPr anchor="ctr"/>
          <a:lstStyle/>
          <a:p>
            <a:pPr marL="0" indent="0">
              <a:buNone/>
            </a:pPr>
            <a:r>
              <a:rPr lang="en-GB" dirty="0"/>
              <a:t>The ETQA Regulations define a provider as a body which delivers learning programmes which culminate in specified National Qualifications Framework standards or qualifications and/or manages the assessment thereof.</a:t>
            </a:r>
            <a:endParaRPr lang="en-ZA" dirty="0"/>
          </a:p>
        </p:txBody>
      </p:sp>
    </p:spTree>
    <p:extLst>
      <p:ext uri="{BB962C8B-B14F-4D97-AF65-F5344CB8AC3E}">
        <p14:creationId xmlns:p14="http://schemas.microsoft.com/office/powerpoint/2010/main" val="1441863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Ground Rules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a:t>
            </a:fld>
            <a:endParaRPr lang="en-ZA" dirty="0"/>
          </a:p>
        </p:txBody>
      </p:sp>
      <p:sp>
        <p:nvSpPr>
          <p:cNvPr id="5" name="Content Placeholder 4"/>
          <p:cNvSpPr>
            <a:spLocks noGrp="1"/>
          </p:cNvSpPr>
          <p:nvPr>
            <p:ph sz="quarter" idx="1"/>
          </p:nvPr>
        </p:nvSpPr>
        <p:spPr/>
        <p:txBody>
          <a:bodyPr/>
          <a:lstStyle/>
          <a:p>
            <a:pPr marL="342900" indent="-342900" eaLnBrk="0" fontAlgn="base" hangingPunct="0">
              <a:lnSpc>
                <a:spcPct val="114000"/>
              </a:lnSpc>
              <a:spcBef>
                <a:spcPct val="0"/>
              </a:spcBef>
              <a:spcAft>
                <a:spcPct val="0"/>
              </a:spcAft>
              <a:buClrTx/>
              <a:buSzTx/>
              <a:buFont typeface="Arial" panose="020B0604020202020204" pitchFamily="34" charset="0"/>
              <a:buChar char="•"/>
            </a:pPr>
            <a:r>
              <a:rPr lang="en-ZA" altLang="en-US" b="1" dirty="0">
                <a:cs typeface="Times New Roman" pitchFamily="18" charset="0"/>
              </a:rPr>
              <a:t>Days Training, Workshops, and Portfolio building</a:t>
            </a:r>
            <a:endParaRPr lang="en-US" altLang="en-US" b="1" dirty="0">
              <a:cs typeface="Arial" pitchFamily="34" charset="0"/>
            </a:endParaRP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Breaks</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Cell Phones</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Participation</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Portfolio Submission</a:t>
            </a:r>
          </a:p>
          <a:p>
            <a:endParaRPr lang="en-ZA" dirty="0"/>
          </a:p>
        </p:txBody>
      </p:sp>
    </p:spTree>
    <p:extLst>
      <p:ext uri="{BB962C8B-B14F-4D97-AF65-F5344CB8AC3E}">
        <p14:creationId xmlns:p14="http://schemas.microsoft.com/office/powerpoint/2010/main" val="953872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22188C-13D6-477B-873C-DB92DB530D00}"/>
              </a:ext>
            </a:extLst>
          </p:cNvPr>
          <p:cNvSpPr>
            <a:spLocks noGrp="1"/>
          </p:cNvSpPr>
          <p:nvPr>
            <p:ph type="title"/>
          </p:nvPr>
        </p:nvSpPr>
        <p:spPr/>
        <p:txBody>
          <a:bodyPr/>
          <a:lstStyle/>
          <a:p>
            <a:r>
              <a:rPr lang="en-ZA" dirty="0"/>
              <a:t>What is Accreditation?</a:t>
            </a:r>
          </a:p>
        </p:txBody>
      </p:sp>
      <p:sp>
        <p:nvSpPr>
          <p:cNvPr id="3" name="Slide Number Placeholder 2">
            <a:extLst>
              <a:ext uri="{FF2B5EF4-FFF2-40B4-BE49-F238E27FC236}">
                <a16:creationId xmlns:a16="http://schemas.microsoft.com/office/drawing/2014/main" id="{DE0D3BB6-190E-41B2-818D-94A1B9012488}"/>
              </a:ext>
            </a:extLst>
          </p:cNvPr>
          <p:cNvSpPr>
            <a:spLocks noGrp="1"/>
          </p:cNvSpPr>
          <p:nvPr>
            <p:ph type="sldNum" sz="quarter" idx="12"/>
          </p:nvPr>
        </p:nvSpPr>
        <p:spPr/>
        <p:txBody>
          <a:bodyPr/>
          <a:lstStyle/>
          <a:p>
            <a:fld id="{042AED99-7FB4-404E-8A97-64753DCE42EC}" type="slidenum">
              <a:rPr lang="en-US" smtClean="0"/>
              <a:pPr/>
              <a:t>20</a:t>
            </a:fld>
            <a:endParaRPr lang="en-US" dirty="0"/>
          </a:p>
        </p:txBody>
      </p:sp>
      <p:sp>
        <p:nvSpPr>
          <p:cNvPr id="6" name="Content Placeholder 5">
            <a:extLst>
              <a:ext uri="{FF2B5EF4-FFF2-40B4-BE49-F238E27FC236}">
                <a16:creationId xmlns:a16="http://schemas.microsoft.com/office/drawing/2014/main" id="{176C0B17-D4F4-48BE-B092-69BC979FBD8A}"/>
              </a:ext>
            </a:extLst>
          </p:cNvPr>
          <p:cNvSpPr>
            <a:spLocks noGrp="1"/>
          </p:cNvSpPr>
          <p:nvPr>
            <p:ph sz="quarter" idx="1"/>
          </p:nvPr>
        </p:nvSpPr>
        <p:spPr/>
        <p:txBody>
          <a:bodyPr/>
          <a:lstStyle/>
          <a:p>
            <a:r>
              <a:rPr lang="en-GB" dirty="0"/>
              <a:t>Accreditation is governed</a:t>
            </a:r>
          </a:p>
          <a:p>
            <a:r>
              <a:rPr lang="en-GB" dirty="0"/>
              <a:t>Process of becoming an accredited training provider is governed by rules of SAQA who has given mandate to form Education Training Quality Assurance (ETQA) departments for Sector Education Training Authorities (SETAs.) </a:t>
            </a:r>
          </a:p>
          <a:p>
            <a:r>
              <a:rPr lang="en-GB" dirty="0"/>
              <a:t>This was replaced by the Quality Council for Trades and Occupations( QCTO), who devolved function back to the SETAs.</a:t>
            </a:r>
            <a:endParaRPr lang="en-ZA" dirty="0"/>
          </a:p>
          <a:p>
            <a:endParaRPr lang="en-ZA" dirty="0"/>
          </a:p>
        </p:txBody>
      </p:sp>
    </p:spTree>
    <p:extLst>
      <p:ext uri="{BB962C8B-B14F-4D97-AF65-F5344CB8AC3E}">
        <p14:creationId xmlns:p14="http://schemas.microsoft.com/office/powerpoint/2010/main" val="3849335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Core criteria for accreditation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21</a:t>
            </a:fld>
            <a:endParaRPr lang="en-ZA" dirty="0"/>
          </a:p>
        </p:txBody>
      </p:sp>
      <p:graphicFrame>
        <p:nvGraphicFramePr>
          <p:cNvPr id="3" name="Content Placeholder 2">
            <a:extLst>
              <a:ext uri="{FF2B5EF4-FFF2-40B4-BE49-F238E27FC236}">
                <a16:creationId xmlns:a16="http://schemas.microsoft.com/office/drawing/2014/main" id="{C215DCC5-85B5-4671-BFAD-A5448B2AEE93}"/>
              </a:ext>
            </a:extLst>
          </p:cNvPr>
          <p:cNvGraphicFramePr>
            <a:graphicFrameLocks noGrp="1"/>
          </p:cNvGraphicFramePr>
          <p:nvPr>
            <p:ph sz="quarter" idx="1"/>
            <p:extLst>
              <p:ext uri="{D42A27DB-BD31-4B8C-83A1-F6EECF244321}">
                <p14:modId xmlns:p14="http://schemas.microsoft.com/office/powerpoint/2010/main" val="3164879005"/>
              </p:ext>
            </p:extLst>
          </p:nvPr>
        </p:nvGraphicFramePr>
        <p:xfrm>
          <a:off x="765578" y="1158752"/>
          <a:ext cx="7612844" cy="4816987"/>
        </p:xfrm>
        <a:graphic>
          <a:graphicData uri="http://schemas.openxmlformats.org/drawingml/2006/table">
            <a:tbl>
              <a:tblPr firstRow="1" firstCol="1" bandRow="1">
                <a:tableStyleId>{5C22544A-7EE6-4342-B048-85BDC9FD1C3A}</a:tableStyleId>
              </a:tblPr>
              <a:tblGrid>
                <a:gridCol w="553319">
                  <a:extLst>
                    <a:ext uri="{9D8B030D-6E8A-4147-A177-3AD203B41FA5}">
                      <a16:colId xmlns:a16="http://schemas.microsoft.com/office/drawing/2014/main" val="2373787016"/>
                    </a:ext>
                  </a:extLst>
                </a:gridCol>
                <a:gridCol w="1743568">
                  <a:extLst>
                    <a:ext uri="{9D8B030D-6E8A-4147-A177-3AD203B41FA5}">
                      <a16:colId xmlns:a16="http://schemas.microsoft.com/office/drawing/2014/main" val="2740563465"/>
                    </a:ext>
                  </a:extLst>
                </a:gridCol>
                <a:gridCol w="5315957">
                  <a:extLst>
                    <a:ext uri="{9D8B030D-6E8A-4147-A177-3AD203B41FA5}">
                      <a16:colId xmlns:a16="http://schemas.microsoft.com/office/drawing/2014/main" val="2783732242"/>
                    </a:ext>
                  </a:extLst>
                </a:gridCol>
              </a:tblGrid>
              <a:tr h="687769">
                <a:tc>
                  <a:txBody>
                    <a:bodyPr/>
                    <a:lstStyle/>
                    <a:p>
                      <a:pPr algn="just">
                        <a:lnSpc>
                          <a:spcPct val="150000"/>
                        </a:lnSpc>
                        <a:spcAft>
                          <a:spcPts val="0"/>
                        </a:spcAft>
                      </a:pPr>
                      <a:r>
                        <a:rPr lang="en-GB" sz="2400" dirty="0">
                          <a:effectLst/>
                        </a:rPr>
                        <a:t>No</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GB" sz="2400" dirty="0">
                          <a:effectLst/>
                        </a:rPr>
                        <a:t>Criterion</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GB" sz="2400">
                          <a:effectLst/>
                        </a:rPr>
                        <a:t>Description</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46985420"/>
                  </a:ext>
                </a:extLst>
              </a:tr>
              <a:tr h="625206">
                <a:tc>
                  <a:txBody>
                    <a:bodyPr/>
                    <a:lstStyle/>
                    <a:p>
                      <a:pPr algn="just">
                        <a:lnSpc>
                          <a:spcPct val="150000"/>
                        </a:lnSpc>
                        <a:spcAft>
                          <a:spcPts val="0"/>
                        </a:spcAft>
                      </a:pPr>
                      <a:r>
                        <a:rPr lang="en-GB" sz="2400">
                          <a:effectLst/>
                        </a:rPr>
                        <a:t>1</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2400" dirty="0">
                          <a:effectLst/>
                        </a:rPr>
                        <a:t>Policy statement</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2400" dirty="0">
                          <a:effectLst/>
                        </a:rPr>
                        <a:t>Organisation’s aims, objectives and purposes  clearly spelt out.</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31590398"/>
                  </a:ext>
                </a:extLst>
              </a:tr>
              <a:tr h="1037750">
                <a:tc>
                  <a:txBody>
                    <a:bodyPr/>
                    <a:lstStyle/>
                    <a:p>
                      <a:pPr algn="just">
                        <a:lnSpc>
                          <a:spcPct val="150000"/>
                        </a:lnSpc>
                        <a:spcAft>
                          <a:spcPts val="0"/>
                        </a:spcAft>
                      </a:pPr>
                      <a:r>
                        <a:rPr lang="en-GB" sz="2400">
                          <a:effectLst/>
                        </a:rPr>
                        <a:t>2</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2400">
                          <a:effectLst/>
                        </a:rPr>
                        <a:t>QMS</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2400" dirty="0">
                          <a:effectLst/>
                        </a:rPr>
                        <a:t>Quality management system outlines procedures that implement quality management.</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51046945"/>
                  </a:ext>
                </a:extLst>
              </a:tr>
              <a:tr h="1037750">
                <a:tc>
                  <a:txBody>
                    <a:bodyPr/>
                    <a:lstStyle/>
                    <a:p>
                      <a:pPr algn="just">
                        <a:lnSpc>
                          <a:spcPct val="150000"/>
                        </a:lnSpc>
                        <a:spcAft>
                          <a:spcPts val="0"/>
                        </a:spcAft>
                      </a:pPr>
                      <a:r>
                        <a:rPr lang="en-GB" sz="2400">
                          <a:effectLst/>
                        </a:rPr>
                        <a:t>3</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2400">
                          <a:effectLst/>
                        </a:rPr>
                        <a:t>Review mechanisms</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2400" dirty="0">
                          <a:effectLst/>
                        </a:rPr>
                        <a:t>Outline ways in which  implementation of policies would be monitored.</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4823791"/>
                  </a:ext>
                </a:extLst>
              </a:tr>
              <a:tr h="1037750">
                <a:tc>
                  <a:txBody>
                    <a:bodyPr/>
                    <a:lstStyle/>
                    <a:p>
                      <a:pPr algn="just">
                        <a:lnSpc>
                          <a:spcPct val="150000"/>
                        </a:lnSpc>
                        <a:spcAft>
                          <a:spcPts val="0"/>
                        </a:spcAft>
                      </a:pPr>
                      <a:r>
                        <a:rPr lang="en-GB" sz="2400">
                          <a:effectLst/>
                        </a:rPr>
                        <a:t>4</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2400">
                          <a:effectLst/>
                        </a:rPr>
                        <a:t>Programme delivery</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2400" dirty="0">
                          <a:effectLst/>
                        </a:rPr>
                        <a:t>Outline how learning programmes would be developed, delivered and evaluated.</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68768309"/>
                  </a:ext>
                </a:extLst>
              </a:tr>
            </a:tbl>
          </a:graphicData>
        </a:graphic>
      </p:graphicFrame>
    </p:spTree>
    <p:extLst>
      <p:ext uri="{BB962C8B-B14F-4D97-AF65-F5344CB8AC3E}">
        <p14:creationId xmlns:p14="http://schemas.microsoft.com/office/powerpoint/2010/main" val="2547444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Core criteria for accreditation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22</a:t>
            </a:fld>
            <a:endParaRPr lang="en-ZA" dirty="0"/>
          </a:p>
        </p:txBody>
      </p:sp>
      <p:graphicFrame>
        <p:nvGraphicFramePr>
          <p:cNvPr id="3" name="Content Placeholder 2">
            <a:extLst>
              <a:ext uri="{FF2B5EF4-FFF2-40B4-BE49-F238E27FC236}">
                <a16:creationId xmlns:a16="http://schemas.microsoft.com/office/drawing/2014/main" id="{C215DCC5-85B5-4671-BFAD-A5448B2AEE93}"/>
              </a:ext>
            </a:extLst>
          </p:cNvPr>
          <p:cNvGraphicFramePr>
            <a:graphicFrameLocks noGrp="1"/>
          </p:cNvGraphicFramePr>
          <p:nvPr>
            <p:ph sz="quarter" idx="1"/>
            <p:extLst>
              <p:ext uri="{D42A27DB-BD31-4B8C-83A1-F6EECF244321}">
                <p14:modId xmlns:p14="http://schemas.microsoft.com/office/powerpoint/2010/main" val="4082116920"/>
              </p:ext>
            </p:extLst>
          </p:nvPr>
        </p:nvGraphicFramePr>
        <p:xfrm>
          <a:off x="603504" y="1439671"/>
          <a:ext cx="7612844" cy="3978658"/>
        </p:xfrm>
        <a:graphic>
          <a:graphicData uri="http://schemas.openxmlformats.org/drawingml/2006/table">
            <a:tbl>
              <a:tblPr firstRow="1" firstCol="1" bandRow="1">
                <a:tableStyleId>{5C22544A-7EE6-4342-B048-85BDC9FD1C3A}</a:tableStyleId>
              </a:tblPr>
              <a:tblGrid>
                <a:gridCol w="553319">
                  <a:extLst>
                    <a:ext uri="{9D8B030D-6E8A-4147-A177-3AD203B41FA5}">
                      <a16:colId xmlns:a16="http://schemas.microsoft.com/office/drawing/2014/main" val="2373787016"/>
                    </a:ext>
                  </a:extLst>
                </a:gridCol>
                <a:gridCol w="1743568">
                  <a:extLst>
                    <a:ext uri="{9D8B030D-6E8A-4147-A177-3AD203B41FA5}">
                      <a16:colId xmlns:a16="http://schemas.microsoft.com/office/drawing/2014/main" val="2740563465"/>
                    </a:ext>
                  </a:extLst>
                </a:gridCol>
                <a:gridCol w="5315957">
                  <a:extLst>
                    <a:ext uri="{9D8B030D-6E8A-4147-A177-3AD203B41FA5}">
                      <a16:colId xmlns:a16="http://schemas.microsoft.com/office/drawing/2014/main" val="2783732242"/>
                    </a:ext>
                  </a:extLst>
                </a:gridCol>
              </a:tblGrid>
              <a:tr h="687769">
                <a:tc>
                  <a:txBody>
                    <a:bodyPr/>
                    <a:lstStyle/>
                    <a:p>
                      <a:pPr algn="just">
                        <a:lnSpc>
                          <a:spcPct val="150000"/>
                        </a:lnSpc>
                        <a:spcAft>
                          <a:spcPts val="0"/>
                        </a:spcAft>
                      </a:pPr>
                      <a:r>
                        <a:rPr lang="en-GB" sz="2300" dirty="0">
                          <a:effectLst/>
                        </a:rPr>
                        <a:t>No</a:t>
                      </a:r>
                      <a:endParaRPr lang="en-ZA"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GB" sz="2300" dirty="0">
                          <a:effectLst/>
                        </a:rPr>
                        <a:t>Criterion</a:t>
                      </a:r>
                      <a:endParaRPr lang="en-ZA"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GB" sz="2300">
                          <a:effectLst/>
                        </a:rPr>
                        <a:t>Description</a:t>
                      </a:r>
                      <a:endParaRPr lang="en-ZA" sz="2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46985420"/>
                  </a:ext>
                </a:extLst>
              </a:tr>
              <a:tr h="625206">
                <a:tc>
                  <a:txBody>
                    <a:bodyPr/>
                    <a:lstStyle/>
                    <a:p>
                      <a:pPr algn="just">
                        <a:lnSpc>
                          <a:spcPct val="150000"/>
                        </a:lnSpc>
                        <a:spcAft>
                          <a:spcPts val="0"/>
                        </a:spcAft>
                      </a:pPr>
                      <a:r>
                        <a:rPr lang="en-GB" sz="2300" dirty="0">
                          <a:effectLst/>
                          <a:latin typeface="Calibri" panose="020F0502020204030204" pitchFamily="34" charset="0"/>
                          <a:ea typeface="Calibri" panose="020F0502020204030204" pitchFamily="34" charset="0"/>
                          <a:cs typeface="Times New Roman" panose="02020603050405020304" pitchFamily="18" charset="0"/>
                        </a:rPr>
                        <a:t>5</a:t>
                      </a:r>
                      <a:endParaRPr lang="en-ZA"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Staff policies</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Outlines policies and procedures for staff selection, appraisal and development.</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31590398"/>
                  </a:ext>
                </a:extLst>
              </a:tr>
              <a:tr h="1037750">
                <a:tc>
                  <a:txBody>
                    <a:bodyPr/>
                    <a:lstStyle/>
                    <a:p>
                      <a:pPr algn="just">
                        <a:lnSpc>
                          <a:spcPct val="150000"/>
                        </a:lnSpc>
                        <a:spcAft>
                          <a:spcPts val="0"/>
                        </a:spcAft>
                      </a:pPr>
                      <a:r>
                        <a:rPr lang="en-GB" sz="2300" dirty="0">
                          <a:effectLst/>
                          <a:latin typeface="Calibri" panose="020F0502020204030204" pitchFamily="34" charset="0"/>
                          <a:ea typeface="Calibri" panose="020F0502020204030204" pitchFamily="34" charset="0"/>
                          <a:cs typeface="Times New Roman" panose="02020603050405020304" pitchFamily="18" charset="0"/>
                        </a:rPr>
                        <a:t>6</a:t>
                      </a:r>
                      <a:endParaRPr lang="en-ZA"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Learner policies</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Policies and procedures for selection of learners and learners are given guidance and support.</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51046945"/>
                  </a:ext>
                </a:extLst>
              </a:tr>
              <a:tr h="1037750">
                <a:tc>
                  <a:txBody>
                    <a:bodyPr/>
                    <a:lstStyle/>
                    <a:p>
                      <a:pPr algn="just">
                        <a:lnSpc>
                          <a:spcPct val="150000"/>
                        </a:lnSpc>
                        <a:spcAft>
                          <a:spcPts val="0"/>
                        </a:spcAft>
                      </a:pPr>
                      <a:r>
                        <a:rPr lang="en-GB" sz="2300" dirty="0">
                          <a:effectLst/>
                          <a:latin typeface="Calibri" panose="020F0502020204030204" pitchFamily="34" charset="0"/>
                          <a:ea typeface="Calibri" panose="020F0502020204030204" pitchFamily="34" charset="0"/>
                          <a:cs typeface="Times New Roman" panose="02020603050405020304" pitchFamily="18" charset="0"/>
                        </a:rPr>
                        <a:t>7</a:t>
                      </a:r>
                      <a:endParaRPr lang="en-ZA"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Assessment policies</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Outline policies and procedures for forms of assessments that are used and how they are managed</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4823791"/>
                  </a:ext>
                </a:extLst>
              </a:tr>
            </a:tbl>
          </a:graphicData>
        </a:graphic>
      </p:graphicFrame>
    </p:spTree>
    <p:extLst>
      <p:ext uri="{BB962C8B-B14F-4D97-AF65-F5344CB8AC3E}">
        <p14:creationId xmlns:p14="http://schemas.microsoft.com/office/powerpoint/2010/main" val="3635500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Core criteria for accreditation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23</a:t>
            </a:fld>
            <a:endParaRPr lang="en-ZA" dirty="0"/>
          </a:p>
        </p:txBody>
      </p:sp>
      <p:graphicFrame>
        <p:nvGraphicFramePr>
          <p:cNvPr id="3" name="Content Placeholder 2">
            <a:extLst>
              <a:ext uri="{FF2B5EF4-FFF2-40B4-BE49-F238E27FC236}">
                <a16:creationId xmlns:a16="http://schemas.microsoft.com/office/drawing/2014/main" id="{C215DCC5-85B5-4671-BFAD-A5448B2AEE93}"/>
              </a:ext>
            </a:extLst>
          </p:cNvPr>
          <p:cNvGraphicFramePr>
            <a:graphicFrameLocks noGrp="1"/>
          </p:cNvGraphicFramePr>
          <p:nvPr>
            <p:ph sz="quarter" idx="1"/>
            <p:extLst>
              <p:ext uri="{D42A27DB-BD31-4B8C-83A1-F6EECF244321}">
                <p14:modId xmlns:p14="http://schemas.microsoft.com/office/powerpoint/2010/main" val="211186448"/>
              </p:ext>
            </p:extLst>
          </p:nvPr>
        </p:nvGraphicFramePr>
        <p:xfrm>
          <a:off x="603504" y="1721490"/>
          <a:ext cx="7612844" cy="2345564"/>
        </p:xfrm>
        <a:graphic>
          <a:graphicData uri="http://schemas.openxmlformats.org/drawingml/2006/table">
            <a:tbl>
              <a:tblPr firstRow="1" firstCol="1" bandRow="1">
                <a:tableStyleId>{5C22544A-7EE6-4342-B048-85BDC9FD1C3A}</a:tableStyleId>
              </a:tblPr>
              <a:tblGrid>
                <a:gridCol w="553319">
                  <a:extLst>
                    <a:ext uri="{9D8B030D-6E8A-4147-A177-3AD203B41FA5}">
                      <a16:colId xmlns:a16="http://schemas.microsoft.com/office/drawing/2014/main" val="2373787016"/>
                    </a:ext>
                  </a:extLst>
                </a:gridCol>
                <a:gridCol w="1891177">
                  <a:extLst>
                    <a:ext uri="{9D8B030D-6E8A-4147-A177-3AD203B41FA5}">
                      <a16:colId xmlns:a16="http://schemas.microsoft.com/office/drawing/2014/main" val="2740563465"/>
                    </a:ext>
                  </a:extLst>
                </a:gridCol>
                <a:gridCol w="5168348">
                  <a:extLst>
                    <a:ext uri="{9D8B030D-6E8A-4147-A177-3AD203B41FA5}">
                      <a16:colId xmlns:a16="http://schemas.microsoft.com/office/drawing/2014/main" val="2783732242"/>
                    </a:ext>
                  </a:extLst>
                </a:gridCol>
              </a:tblGrid>
              <a:tr h="687769">
                <a:tc>
                  <a:txBody>
                    <a:bodyPr/>
                    <a:lstStyle/>
                    <a:p>
                      <a:pPr algn="just">
                        <a:lnSpc>
                          <a:spcPct val="150000"/>
                        </a:lnSpc>
                        <a:spcAft>
                          <a:spcPts val="0"/>
                        </a:spcAft>
                      </a:pPr>
                      <a:r>
                        <a:rPr lang="en-GB" sz="2300" dirty="0">
                          <a:effectLst/>
                        </a:rPr>
                        <a:t>No</a:t>
                      </a:r>
                      <a:endParaRPr lang="en-ZA"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GB" sz="2300" dirty="0">
                          <a:effectLst/>
                        </a:rPr>
                        <a:t>Criterion</a:t>
                      </a:r>
                      <a:endParaRPr lang="en-ZA"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GB" sz="2300">
                          <a:effectLst/>
                        </a:rPr>
                        <a:t>Description</a:t>
                      </a:r>
                      <a:endParaRPr lang="en-ZA" sz="2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46985420"/>
                  </a:ext>
                </a:extLst>
              </a:tr>
              <a:tr h="1037750">
                <a:tc>
                  <a:txBody>
                    <a:bodyPr/>
                    <a:lstStyle/>
                    <a:p>
                      <a:pPr algn="just">
                        <a:lnSpc>
                          <a:spcPct val="150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8</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Management system and policies</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Indicate financial, administrative and physical structures and resource of  organisation, and procedures of accountability within organisation.</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68768309"/>
                  </a:ext>
                </a:extLst>
              </a:tr>
            </a:tbl>
          </a:graphicData>
        </a:graphic>
      </p:graphicFrame>
    </p:spTree>
    <p:extLst>
      <p:ext uri="{BB962C8B-B14F-4D97-AF65-F5344CB8AC3E}">
        <p14:creationId xmlns:p14="http://schemas.microsoft.com/office/powerpoint/2010/main" val="2610295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Provider organisation purpose and strategic focus </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24</a:t>
            </a:fld>
            <a:endParaRPr lang="en-ZA" dirty="0"/>
          </a:p>
        </p:txBody>
      </p:sp>
      <p:sp>
        <p:nvSpPr>
          <p:cNvPr id="5" name="Content Placeholder 4"/>
          <p:cNvSpPr>
            <a:spLocks noGrp="1"/>
          </p:cNvSpPr>
          <p:nvPr>
            <p:ph sz="quarter" idx="1"/>
          </p:nvPr>
        </p:nvSpPr>
        <p:spPr>
          <a:xfrm>
            <a:off x="467544" y="1758900"/>
            <a:ext cx="4753813" cy="4680000"/>
          </a:xfrm>
        </p:spPr>
        <p:txBody>
          <a:bodyPr/>
          <a:lstStyle/>
          <a:p>
            <a:r>
              <a:rPr lang="en-GB" dirty="0"/>
              <a:t>Training provider should be  legal entity which is either a PTY Ltd or an organisation like a non-profit organisation </a:t>
            </a:r>
          </a:p>
          <a:p>
            <a:r>
              <a:rPr lang="en-GB" dirty="0"/>
              <a:t>ETQA will not accredit sole proprietors who trade as an organisation. </a:t>
            </a:r>
          </a:p>
          <a:p>
            <a:r>
              <a:rPr lang="en-GB" dirty="0"/>
              <a:t>Training provider should have the legal registration  documents in place.</a:t>
            </a:r>
            <a:endParaRPr lang="en-ZA" dirty="0"/>
          </a:p>
          <a:p>
            <a:pPr marL="0" indent="0" algn="just">
              <a:buNone/>
            </a:pPr>
            <a:endParaRPr lang="en-ZA" dirty="0"/>
          </a:p>
        </p:txBody>
      </p:sp>
      <p:pic>
        <p:nvPicPr>
          <p:cNvPr id="9" name="Picture 8" descr="A picture containing indoor&#10;&#10;Description automatically generated">
            <a:extLst>
              <a:ext uri="{FF2B5EF4-FFF2-40B4-BE49-F238E27FC236}">
                <a16:creationId xmlns:a16="http://schemas.microsoft.com/office/drawing/2014/main" id="{8CD813CA-1733-430E-AF62-7E65BB039A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8127" y="2027583"/>
            <a:ext cx="3703838" cy="2953281"/>
          </a:xfrm>
          <a:prstGeom prst="rect">
            <a:avLst/>
          </a:prstGeom>
        </p:spPr>
      </p:pic>
    </p:spTree>
    <p:extLst>
      <p:ext uri="{BB962C8B-B14F-4D97-AF65-F5344CB8AC3E}">
        <p14:creationId xmlns:p14="http://schemas.microsoft.com/office/powerpoint/2010/main" val="1244451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Mission and Vision of Provider</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25</a:t>
            </a:fld>
            <a:endParaRPr lang="en-ZA" dirty="0"/>
          </a:p>
        </p:txBody>
      </p:sp>
      <p:sp>
        <p:nvSpPr>
          <p:cNvPr id="5" name="Content Placeholder 4"/>
          <p:cNvSpPr>
            <a:spLocks noGrp="1"/>
          </p:cNvSpPr>
          <p:nvPr>
            <p:ph sz="quarter" idx="1"/>
          </p:nvPr>
        </p:nvSpPr>
        <p:spPr>
          <a:xfrm>
            <a:off x="4108174" y="1413296"/>
            <a:ext cx="4876800" cy="4680000"/>
          </a:xfrm>
        </p:spPr>
        <p:txBody>
          <a:bodyPr/>
          <a:lstStyle/>
          <a:p>
            <a:pPr marL="0" indent="0">
              <a:buNone/>
            </a:pPr>
            <a:r>
              <a:rPr lang="en-GB" b="1" dirty="0"/>
              <a:t>Main purpose and goals of  organisation </a:t>
            </a:r>
          </a:p>
          <a:p>
            <a:r>
              <a:rPr lang="en-GB" dirty="0"/>
              <a:t>should relate primarily to education and/or training within a specific field. </a:t>
            </a:r>
          </a:p>
          <a:p>
            <a:r>
              <a:rPr lang="en-GB" dirty="0"/>
              <a:t>Would determine specific sector in which provision of training would fall and who would be responsible for quality assurance and accreditation of  provider.</a:t>
            </a:r>
            <a:endParaRPr lang="en-ZA" dirty="0"/>
          </a:p>
          <a:p>
            <a:pPr marL="0" indent="0">
              <a:buNone/>
            </a:pPr>
            <a:endParaRPr lang="en-ZA" dirty="0"/>
          </a:p>
        </p:txBody>
      </p:sp>
      <p:pic>
        <p:nvPicPr>
          <p:cNvPr id="7" name="Picture 6">
            <a:extLst>
              <a:ext uri="{FF2B5EF4-FFF2-40B4-BE49-F238E27FC236}">
                <a16:creationId xmlns:a16="http://schemas.microsoft.com/office/drawing/2014/main" id="{28D3C72C-BAF3-451E-A9BE-33BDECBC8B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904" y="1962249"/>
            <a:ext cx="3602736" cy="3145536"/>
          </a:xfrm>
          <a:prstGeom prst="rect">
            <a:avLst/>
          </a:prstGeom>
        </p:spPr>
      </p:pic>
    </p:spTree>
    <p:extLst>
      <p:ext uri="{BB962C8B-B14F-4D97-AF65-F5344CB8AC3E}">
        <p14:creationId xmlns:p14="http://schemas.microsoft.com/office/powerpoint/2010/main" val="34598001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Mission and Vision of Provider</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26</a:t>
            </a:fld>
            <a:endParaRPr lang="en-ZA" dirty="0"/>
          </a:p>
        </p:txBody>
      </p:sp>
      <p:sp>
        <p:nvSpPr>
          <p:cNvPr id="5" name="Content Placeholder 4"/>
          <p:cNvSpPr>
            <a:spLocks noGrp="1"/>
          </p:cNvSpPr>
          <p:nvPr>
            <p:ph sz="quarter" idx="1"/>
          </p:nvPr>
        </p:nvSpPr>
        <p:spPr>
          <a:xfrm>
            <a:off x="603504" y="1406469"/>
            <a:ext cx="7510265" cy="4680000"/>
          </a:xfrm>
        </p:spPr>
        <p:txBody>
          <a:bodyPr/>
          <a:lstStyle/>
          <a:p>
            <a:pPr marL="0" indent="0">
              <a:buNone/>
            </a:pPr>
            <a:r>
              <a:rPr lang="en-GB" dirty="0"/>
              <a:t>Training provider should provide a clear indication of the following:</a:t>
            </a:r>
            <a:endParaRPr lang="en-ZA" dirty="0"/>
          </a:p>
          <a:p>
            <a:pPr lvl="0"/>
            <a:r>
              <a:rPr lang="en-GB" dirty="0"/>
              <a:t>Proposed programmes they want to offer</a:t>
            </a:r>
            <a:endParaRPr lang="en-ZA" dirty="0"/>
          </a:p>
          <a:p>
            <a:pPr lvl="0"/>
            <a:r>
              <a:rPr lang="en-GB" dirty="0"/>
              <a:t>Level of the training</a:t>
            </a:r>
            <a:endParaRPr lang="en-ZA" dirty="0"/>
          </a:p>
          <a:p>
            <a:pPr lvl="0"/>
            <a:r>
              <a:rPr lang="en-GB" dirty="0"/>
              <a:t>Type of training – full qualifications, skills programmes, short programmes, etc.</a:t>
            </a:r>
            <a:endParaRPr lang="en-ZA" dirty="0"/>
          </a:p>
          <a:p>
            <a:pPr lvl="0"/>
            <a:r>
              <a:rPr lang="en-GB" dirty="0"/>
              <a:t>Assessment provision</a:t>
            </a:r>
            <a:endParaRPr lang="en-ZA" dirty="0"/>
          </a:p>
          <a:p>
            <a:pPr lvl="0"/>
            <a:r>
              <a:rPr lang="en-GB" dirty="0"/>
              <a:t>RPL</a:t>
            </a:r>
            <a:endParaRPr lang="en-ZA" dirty="0"/>
          </a:p>
          <a:p>
            <a:pPr marL="0" indent="0">
              <a:buNone/>
            </a:pPr>
            <a:endParaRPr lang="en-ZA" dirty="0"/>
          </a:p>
        </p:txBody>
      </p:sp>
    </p:spTree>
    <p:extLst>
      <p:ext uri="{BB962C8B-B14F-4D97-AF65-F5344CB8AC3E}">
        <p14:creationId xmlns:p14="http://schemas.microsoft.com/office/powerpoint/2010/main" val="2136919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F2CDFA-AC6D-4EC4-91BD-3E72C354CAC1}"/>
              </a:ext>
            </a:extLst>
          </p:cNvPr>
          <p:cNvSpPr>
            <a:spLocks noGrp="1"/>
          </p:cNvSpPr>
          <p:nvPr>
            <p:ph type="title"/>
          </p:nvPr>
        </p:nvSpPr>
        <p:spPr/>
        <p:txBody>
          <a:bodyPr>
            <a:normAutofit/>
          </a:bodyPr>
          <a:lstStyle/>
          <a:p>
            <a:r>
              <a:rPr lang="en-ZA" dirty="0"/>
              <a:t>Vision and Mission of a provider</a:t>
            </a:r>
          </a:p>
        </p:txBody>
      </p:sp>
      <p:sp>
        <p:nvSpPr>
          <p:cNvPr id="3" name="Slide Number Placeholder 2">
            <a:extLst>
              <a:ext uri="{FF2B5EF4-FFF2-40B4-BE49-F238E27FC236}">
                <a16:creationId xmlns:a16="http://schemas.microsoft.com/office/drawing/2014/main" id="{951367B8-89ED-43FD-B4EB-142E61780F62}"/>
              </a:ext>
            </a:extLst>
          </p:cNvPr>
          <p:cNvSpPr>
            <a:spLocks noGrp="1"/>
          </p:cNvSpPr>
          <p:nvPr>
            <p:ph type="sldNum" sz="quarter" idx="12"/>
          </p:nvPr>
        </p:nvSpPr>
        <p:spPr/>
        <p:txBody>
          <a:bodyPr/>
          <a:lstStyle/>
          <a:p>
            <a:fld id="{32F83655-DC73-417F-8B26-EB7A1DBB5382}" type="slidenum">
              <a:rPr lang="en-ZA" smtClean="0"/>
              <a:pPr/>
              <a:t>27</a:t>
            </a:fld>
            <a:endParaRPr lang="en-ZA" dirty="0"/>
          </a:p>
        </p:txBody>
      </p:sp>
      <p:sp>
        <p:nvSpPr>
          <p:cNvPr id="6" name="Content Placeholder 5">
            <a:extLst>
              <a:ext uri="{FF2B5EF4-FFF2-40B4-BE49-F238E27FC236}">
                <a16:creationId xmlns:a16="http://schemas.microsoft.com/office/drawing/2014/main" id="{13AA2A47-5DCA-427B-8619-193D4DE69DCB}"/>
              </a:ext>
            </a:extLst>
          </p:cNvPr>
          <p:cNvSpPr>
            <a:spLocks noGrp="1"/>
          </p:cNvSpPr>
          <p:nvPr>
            <p:ph sz="quarter" idx="1"/>
          </p:nvPr>
        </p:nvSpPr>
        <p:spPr/>
        <p:txBody>
          <a:bodyPr anchor="ctr"/>
          <a:lstStyle/>
          <a:p>
            <a:pPr marL="0" indent="0">
              <a:buNone/>
            </a:pPr>
            <a:r>
              <a:rPr lang="en-GB" dirty="0"/>
              <a:t>The mission statement should be a brief summary of the on-going purposes of the organisation, while the vision reflects the future goals of the organisation.</a:t>
            </a:r>
            <a:endParaRPr lang="en-ZA" dirty="0"/>
          </a:p>
        </p:txBody>
      </p:sp>
    </p:spTree>
    <p:extLst>
      <p:ext uri="{BB962C8B-B14F-4D97-AF65-F5344CB8AC3E}">
        <p14:creationId xmlns:p14="http://schemas.microsoft.com/office/powerpoint/2010/main" val="3414639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Mission and Vision of Provider</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28</a:t>
            </a:fld>
            <a:endParaRPr lang="en-ZA" dirty="0"/>
          </a:p>
        </p:txBody>
      </p:sp>
      <p:sp>
        <p:nvSpPr>
          <p:cNvPr id="5" name="Content Placeholder 4"/>
          <p:cNvSpPr>
            <a:spLocks noGrp="1"/>
          </p:cNvSpPr>
          <p:nvPr>
            <p:ph sz="quarter" idx="1"/>
          </p:nvPr>
        </p:nvSpPr>
        <p:spPr>
          <a:xfrm>
            <a:off x="603505" y="1406469"/>
            <a:ext cx="3968496" cy="4680000"/>
          </a:xfrm>
        </p:spPr>
        <p:txBody>
          <a:bodyPr/>
          <a:lstStyle/>
          <a:p>
            <a:r>
              <a:rPr lang="en-GB" dirty="0"/>
              <a:t>Vision thus reflects the future goals </a:t>
            </a:r>
          </a:p>
          <a:p>
            <a:r>
              <a:rPr lang="en-GB" dirty="0"/>
              <a:t>Mission outlines how the training provider intends to reach the goals. </a:t>
            </a:r>
          </a:p>
          <a:p>
            <a:r>
              <a:rPr lang="en-GB" dirty="0"/>
              <a:t>Goals will include possible future development, particularly those that relate  to courses offered in  future.</a:t>
            </a:r>
            <a:endParaRPr lang="en-ZA" dirty="0"/>
          </a:p>
          <a:p>
            <a:pPr marL="0" indent="0">
              <a:buNone/>
            </a:pPr>
            <a:endParaRPr lang="en-ZA" dirty="0"/>
          </a:p>
        </p:txBody>
      </p:sp>
      <p:pic>
        <p:nvPicPr>
          <p:cNvPr id="6" name="Picture 5" descr="A close up of a piece of paper&#10;&#10;Description automatically generated">
            <a:extLst>
              <a:ext uri="{FF2B5EF4-FFF2-40B4-BE49-F238E27FC236}">
                <a16:creationId xmlns:a16="http://schemas.microsoft.com/office/drawing/2014/main" id="{827715CF-3102-4C36-869A-E2A0CE5E7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6294" y="1749022"/>
            <a:ext cx="4151569" cy="3359956"/>
          </a:xfrm>
          <a:prstGeom prst="rect">
            <a:avLst/>
          </a:prstGeom>
        </p:spPr>
      </p:pic>
    </p:spTree>
    <p:extLst>
      <p:ext uri="{BB962C8B-B14F-4D97-AF65-F5344CB8AC3E}">
        <p14:creationId xmlns:p14="http://schemas.microsoft.com/office/powerpoint/2010/main" val="2352893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Provider Responsibilities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29</a:t>
            </a:fld>
            <a:endParaRPr lang="en-ZA" dirty="0"/>
          </a:p>
        </p:txBody>
      </p:sp>
      <p:sp>
        <p:nvSpPr>
          <p:cNvPr id="3" name="Content Placeholder 2">
            <a:extLst>
              <a:ext uri="{FF2B5EF4-FFF2-40B4-BE49-F238E27FC236}">
                <a16:creationId xmlns:a16="http://schemas.microsoft.com/office/drawing/2014/main" id="{564A359D-350D-44B9-9E03-295D1528B842}"/>
              </a:ext>
            </a:extLst>
          </p:cNvPr>
          <p:cNvSpPr>
            <a:spLocks noGrp="1"/>
          </p:cNvSpPr>
          <p:nvPr>
            <p:ph sz="quarter" idx="1"/>
          </p:nvPr>
        </p:nvSpPr>
        <p:spPr/>
        <p:txBody>
          <a:bodyPr anchor="t"/>
          <a:lstStyle/>
          <a:p>
            <a:pPr marL="0" indent="0">
              <a:buNone/>
            </a:pPr>
            <a:r>
              <a:rPr lang="en-GB" b="1" dirty="0"/>
              <a:t>Accreditation </a:t>
            </a:r>
          </a:p>
          <a:p>
            <a:pPr marL="0" indent="0">
              <a:buNone/>
            </a:pPr>
            <a:endParaRPr lang="en-GB" b="1" dirty="0"/>
          </a:p>
          <a:p>
            <a:r>
              <a:rPr lang="en-GB" dirty="0"/>
              <a:t>is not given to individuals, </a:t>
            </a:r>
          </a:p>
          <a:p>
            <a:r>
              <a:rPr lang="en-GB" dirty="0"/>
              <a:t>is awarded to a legal entity. </a:t>
            </a:r>
            <a:endParaRPr lang="en-ZA" dirty="0"/>
          </a:p>
          <a:p>
            <a:endParaRPr lang="en-ZA" dirty="0"/>
          </a:p>
        </p:txBody>
      </p:sp>
      <p:pic>
        <p:nvPicPr>
          <p:cNvPr id="6" name="Picture 5" descr="A close up of a logo&#10;&#10;Description automatically generated">
            <a:extLst>
              <a:ext uri="{FF2B5EF4-FFF2-40B4-BE49-F238E27FC236}">
                <a16:creationId xmlns:a16="http://schemas.microsoft.com/office/drawing/2014/main" id="{358790B1-E392-43BE-8968-577EFB24F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1322" y="3133046"/>
            <a:ext cx="5221356" cy="3450316"/>
          </a:xfrm>
          <a:prstGeom prst="rect">
            <a:avLst/>
          </a:prstGeom>
        </p:spPr>
      </p:pic>
    </p:spTree>
    <p:extLst>
      <p:ext uri="{BB962C8B-B14F-4D97-AF65-F5344CB8AC3E}">
        <p14:creationId xmlns:p14="http://schemas.microsoft.com/office/powerpoint/2010/main" val="4072777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a:t>
            </a:fld>
            <a:endParaRPr lang="en-ZA" dirty="0"/>
          </a:p>
        </p:txBody>
      </p:sp>
      <p:sp>
        <p:nvSpPr>
          <p:cNvPr id="5" name="Content Placeholder 4"/>
          <p:cNvSpPr>
            <a:spLocks noGrp="1"/>
          </p:cNvSpPr>
          <p:nvPr>
            <p:ph sz="quarter" idx="1"/>
          </p:nvPr>
        </p:nvSpPr>
        <p:spPr>
          <a:xfrm>
            <a:off x="467543" y="1413296"/>
            <a:ext cx="8464421" cy="4680000"/>
          </a:xfrm>
        </p:spPr>
        <p:txBody>
          <a:bodyPr/>
          <a:lstStyle/>
          <a:p>
            <a:pPr marL="0" lvl="0" indent="0">
              <a:spcBef>
                <a:spcPts val="0"/>
              </a:spcBef>
              <a:buClrTx/>
              <a:buSzTx/>
              <a:buNone/>
            </a:pPr>
            <a:r>
              <a:rPr lang="en-ZA" b="1" dirty="0">
                <a:solidFill>
                  <a:srgbClr val="000066"/>
                </a:solidFill>
              </a:rPr>
              <a:t>The Portfolio of Evidence (PoE)</a:t>
            </a:r>
          </a:p>
          <a:p>
            <a:pPr marL="0" lvl="0" indent="0">
              <a:spcBef>
                <a:spcPts val="0"/>
              </a:spcBef>
              <a:buClrTx/>
              <a:buSzTx/>
              <a:buNone/>
            </a:pP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1 –	Administrative detail</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2 – 	Assessment planning</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3 – 	 Formative assessment activities</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4 – 	 Knowledge questionnaires</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5 – 	 Summative assessment – Workplace assignment</a:t>
            </a:r>
          </a:p>
          <a:p>
            <a:pPr marL="0" lvl="0" indent="0">
              <a:lnSpc>
                <a:spcPct val="150000"/>
              </a:lnSpc>
              <a:spcBef>
                <a:spcPts val="0"/>
              </a:spcBef>
              <a:buClrTx/>
              <a:buSzTx/>
              <a:buNone/>
            </a:pPr>
            <a:r>
              <a:rPr lang="en-ZA" b="1" dirty="0">
                <a:solidFill>
                  <a:srgbClr val="000066"/>
                </a:solidFill>
              </a:rPr>
              <a:t>Section 6 – 	 Feedback 	</a:t>
            </a:r>
            <a:endParaRPr lang="en-US" dirty="0">
              <a:solidFill>
                <a:srgbClr val="000066"/>
              </a:solidFill>
            </a:endParaRPr>
          </a:p>
          <a:p>
            <a:pPr marL="0" indent="0">
              <a:buNone/>
            </a:pPr>
            <a:r>
              <a:rPr lang="en-ZA" b="1" dirty="0">
                <a:solidFill>
                  <a:srgbClr val="000066"/>
                </a:solidFill>
              </a:rPr>
              <a:t>Section 7 – 	 Additional Evidence</a:t>
            </a:r>
            <a:endParaRPr lang="en-ZA" dirty="0"/>
          </a:p>
        </p:txBody>
      </p:sp>
    </p:spTree>
    <p:extLst>
      <p:ext uri="{BB962C8B-B14F-4D97-AF65-F5344CB8AC3E}">
        <p14:creationId xmlns:p14="http://schemas.microsoft.com/office/powerpoint/2010/main" val="25048084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Provider Responsibilities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30</a:t>
            </a:fld>
            <a:endParaRPr lang="en-ZA" dirty="0"/>
          </a:p>
        </p:txBody>
      </p:sp>
      <p:sp>
        <p:nvSpPr>
          <p:cNvPr id="3" name="Content Placeholder 2">
            <a:extLst>
              <a:ext uri="{FF2B5EF4-FFF2-40B4-BE49-F238E27FC236}">
                <a16:creationId xmlns:a16="http://schemas.microsoft.com/office/drawing/2014/main" id="{564A359D-350D-44B9-9E03-295D1528B842}"/>
              </a:ext>
            </a:extLst>
          </p:cNvPr>
          <p:cNvSpPr>
            <a:spLocks noGrp="1"/>
          </p:cNvSpPr>
          <p:nvPr>
            <p:ph sz="quarter" idx="1"/>
          </p:nvPr>
        </p:nvSpPr>
        <p:spPr/>
        <p:txBody>
          <a:bodyPr anchor="ctr"/>
          <a:lstStyle/>
          <a:p>
            <a:pPr marL="0" indent="0">
              <a:buNone/>
            </a:pPr>
            <a:r>
              <a:rPr lang="en-GB" dirty="0"/>
              <a:t>The individuals within the legal entity have the responsibility to ensure that the requirements for accreditation are maintained at all times.</a:t>
            </a:r>
            <a:endParaRPr lang="en-ZA" dirty="0"/>
          </a:p>
        </p:txBody>
      </p:sp>
    </p:spTree>
    <p:extLst>
      <p:ext uri="{BB962C8B-B14F-4D97-AF65-F5344CB8AC3E}">
        <p14:creationId xmlns:p14="http://schemas.microsoft.com/office/powerpoint/2010/main" val="1137329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Provider Responsibilities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31</a:t>
            </a:fld>
            <a:endParaRPr lang="en-ZA" dirty="0"/>
          </a:p>
        </p:txBody>
      </p:sp>
      <p:sp>
        <p:nvSpPr>
          <p:cNvPr id="5" name="Content Placeholder 4"/>
          <p:cNvSpPr>
            <a:spLocks noGrp="1"/>
          </p:cNvSpPr>
          <p:nvPr>
            <p:ph sz="quarter" idx="1"/>
          </p:nvPr>
        </p:nvSpPr>
        <p:spPr>
          <a:xfrm>
            <a:off x="603505" y="1406469"/>
            <a:ext cx="4829886" cy="4680000"/>
          </a:xfrm>
        </p:spPr>
        <p:txBody>
          <a:bodyPr>
            <a:normAutofit/>
          </a:bodyPr>
          <a:lstStyle/>
          <a:p>
            <a:pPr marL="0" indent="0">
              <a:buNone/>
            </a:pPr>
            <a:r>
              <a:rPr lang="en-ZA" b="1" dirty="0"/>
              <a:t>Accountable official </a:t>
            </a:r>
            <a:r>
              <a:rPr lang="en-ZA" dirty="0"/>
              <a:t>is responsible and accountable for</a:t>
            </a:r>
          </a:p>
          <a:p>
            <a:pPr marL="0" indent="0">
              <a:buNone/>
            </a:pPr>
            <a:endParaRPr lang="en-ZA" dirty="0"/>
          </a:p>
          <a:p>
            <a:pPr lvl="0"/>
            <a:r>
              <a:rPr lang="en-GB" dirty="0"/>
              <a:t>Development of the policies and procedures (QMS) </a:t>
            </a:r>
            <a:endParaRPr lang="en-ZA" dirty="0"/>
          </a:p>
          <a:p>
            <a:pPr lvl="0"/>
            <a:r>
              <a:rPr lang="en-GB" dirty="0"/>
              <a:t>Acquiring accreditation</a:t>
            </a:r>
            <a:endParaRPr lang="en-ZA" dirty="0"/>
          </a:p>
          <a:p>
            <a:pPr lvl="0"/>
            <a:r>
              <a:rPr lang="en-GB" dirty="0"/>
              <a:t>The implementation of the QMS</a:t>
            </a:r>
            <a:endParaRPr lang="en-ZA" dirty="0"/>
          </a:p>
          <a:p>
            <a:pPr lvl="0"/>
            <a:r>
              <a:rPr lang="en-GB" dirty="0"/>
              <a:t>Maintenance of the QMS</a:t>
            </a:r>
            <a:endParaRPr lang="en-ZA" dirty="0"/>
          </a:p>
          <a:p>
            <a:pPr lvl="0"/>
            <a:r>
              <a:rPr lang="en-GB" dirty="0"/>
              <a:t>Review of the QMS</a:t>
            </a:r>
            <a:endParaRPr lang="en-ZA" dirty="0"/>
          </a:p>
        </p:txBody>
      </p:sp>
      <p:pic>
        <p:nvPicPr>
          <p:cNvPr id="9" name="Picture 8">
            <a:extLst>
              <a:ext uri="{FF2B5EF4-FFF2-40B4-BE49-F238E27FC236}">
                <a16:creationId xmlns:a16="http://schemas.microsoft.com/office/drawing/2014/main" id="{F3C0C005-B87D-448F-A5DF-9B8562D0AD7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1321" y="1573696"/>
            <a:ext cx="2915479" cy="4081670"/>
          </a:xfrm>
          <a:prstGeom prst="rect">
            <a:avLst/>
          </a:prstGeom>
          <a:ln>
            <a:noFill/>
          </a:ln>
          <a:effectLst>
            <a:softEdge rad="112500"/>
          </a:effectLst>
        </p:spPr>
      </p:pic>
    </p:spTree>
    <p:extLst>
      <p:ext uri="{BB962C8B-B14F-4D97-AF65-F5344CB8AC3E}">
        <p14:creationId xmlns:p14="http://schemas.microsoft.com/office/powerpoint/2010/main" val="12883787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Provider Responsibilities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32</a:t>
            </a:fld>
            <a:endParaRPr lang="en-ZA" dirty="0"/>
          </a:p>
        </p:txBody>
      </p:sp>
      <p:sp>
        <p:nvSpPr>
          <p:cNvPr id="5" name="Content Placeholder 4"/>
          <p:cNvSpPr>
            <a:spLocks noGrp="1"/>
          </p:cNvSpPr>
          <p:nvPr>
            <p:ph sz="quarter" idx="1"/>
          </p:nvPr>
        </p:nvSpPr>
        <p:spPr>
          <a:xfrm>
            <a:off x="3472069" y="1379965"/>
            <a:ext cx="5327374" cy="4680000"/>
          </a:xfrm>
        </p:spPr>
        <p:txBody>
          <a:bodyPr>
            <a:normAutofit lnSpcReduction="10000"/>
          </a:bodyPr>
          <a:lstStyle/>
          <a:p>
            <a:pPr marL="0" indent="0">
              <a:buNone/>
            </a:pPr>
            <a:r>
              <a:rPr lang="en-ZA" b="1" dirty="0"/>
              <a:t>Accountable official </a:t>
            </a:r>
            <a:r>
              <a:rPr lang="en-ZA" dirty="0"/>
              <a:t>is responsible and accountable for</a:t>
            </a:r>
          </a:p>
          <a:p>
            <a:pPr lvl="0"/>
            <a:r>
              <a:rPr lang="en-GB" dirty="0"/>
              <a:t>Sharing of information relating to the QMS and accreditation with the staff members</a:t>
            </a:r>
            <a:endParaRPr lang="en-ZA" dirty="0"/>
          </a:p>
          <a:p>
            <a:pPr lvl="0"/>
            <a:r>
              <a:rPr lang="en-GB" dirty="0"/>
              <a:t>Data management </a:t>
            </a:r>
            <a:endParaRPr lang="en-ZA" dirty="0"/>
          </a:p>
          <a:p>
            <a:pPr lvl="0"/>
            <a:r>
              <a:rPr lang="en-GB" dirty="0"/>
              <a:t>The requirements and responsibilities for maintaining the QMS and accreditation</a:t>
            </a:r>
            <a:endParaRPr lang="en-ZA" dirty="0"/>
          </a:p>
          <a:p>
            <a:r>
              <a:rPr lang="en-ZA" dirty="0"/>
              <a:t>Keeping abreast with the latest developments in the training environment and related legislative field</a:t>
            </a:r>
            <a:endParaRPr lang="en-ZA" b="1" dirty="0"/>
          </a:p>
        </p:txBody>
      </p:sp>
      <p:pic>
        <p:nvPicPr>
          <p:cNvPr id="6" name="Picture 5">
            <a:extLst>
              <a:ext uri="{FF2B5EF4-FFF2-40B4-BE49-F238E27FC236}">
                <a16:creationId xmlns:a16="http://schemas.microsoft.com/office/drawing/2014/main" id="{B89C9B0E-463A-46AA-BBA9-A4E553EF5AA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556" y="1590262"/>
            <a:ext cx="3008243" cy="4174434"/>
          </a:xfrm>
          <a:prstGeom prst="rect">
            <a:avLst/>
          </a:prstGeom>
          <a:ln>
            <a:noFill/>
          </a:ln>
          <a:effectLst>
            <a:softEdge rad="112500"/>
          </a:effectLst>
        </p:spPr>
      </p:pic>
    </p:spTree>
    <p:extLst>
      <p:ext uri="{BB962C8B-B14F-4D97-AF65-F5344CB8AC3E}">
        <p14:creationId xmlns:p14="http://schemas.microsoft.com/office/powerpoint/2010/main" val="23195612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Provider Responsibilities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33</a:t>
            </a:fld>
            <a:endParaRPr lang="en-ZA" dirty="0"/>
          </a:p>
        </p:txBody>
      </p:sp>
      <p:sp>
        <p:nvSpPr>
          <p:cNvPr id="3" name="Content Placeholder 2">
            <a:extLst>
              <a:ext uri="{FF2B5EF4-FFF2-40B4-BE49-F238E27FC236}">
                <a16:creationId xmlns:a16="http://schemas.microsoft.com/office/drawing/2014/main" id="{564A359D-350D-44B9-9E03-295D1528B842}"/>
              </a:ext>
            </a:extLst>
          </p:cNvPr>
          <p:cNvSpPr>
            <a:spLocks noGrp="1"/>
          </p:cNvSpPr>
          <p:nvPr>
            <p:ph sz="quarter" idx="1"/>
          </p:nvPr>
        </p:nvSpPr>
        <p:spPr>
          <a:xfrm>
            <a:off x="1968500" y="2420888"/>
            <a:ext cx="6502400" cy="3688364"/>
          </a:xfrm>
        </p:spPr>
        <p:txBody>
          <a:bodyPr anchor="ctr">
            <a:normAutofit/>
          </a:bodyPr>
          <a:lstStyle/>
          <a:p>
            <a:pPr marL="0" indent="0">
              <a:buNone/>
            </a:pPr>
            <a:r>
              <a:rPr lang="en-ZA" dirty="0"/>
              <a:t>Quality is  responsibility of all provider personnel, and therefore person responsible for legal entity should  promote a Quality Culture within the organisation by means of </a:t>
            </a:r>
          </a:p>
          <a:p>
            <a:pPr lvl="0"/>
            <a:r>
              <a:rPr lang="en-GB" dirty="0"/>
              <a:t>sharing information, </a:t>
            </a:r>
            <a:endParaRPr lang="en-ZA" dirty="0"/>
          </a:p>
          <a:p>
            <a:pPr lvl="0"/>
            <a:r>
              <a:rPr lang="en-GB" dirty="0"/>
              <a:t>including personnel in decision making </a:t>
            </a:r>
            <a:endParaRPr lang="en-ZA" dirty="0"/>
          </a:p>
          <a:p>
            <a:r>
              <a:rPr lang="en-ZA" dirty="0"/>
              <a:t>and delegating specific Quality Management functions to suitably skilled and competent persons.</a:t>
            </a:r>
          </a:p>
        </p:txBody>
      </p:sp>
    </p:spTree>
    <p:extLst>
      <p:ext uri="{BB962C8B-B14F-4D97-AF65-F5344CB8AC3E}">
        <p14:creationId xmlns:p14="http://schemas.microsoft.com/office/powerpoint/2010/main" val="9745616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Provider responsibilities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34</a:t>
            </a:fld>
            <a:endParaRPr lang="en-ZA" dirty="0"/>
          </a:p>
        </p:txBody>
      </p:sp>
      <p:sp>
        <p:nvSpPr>
          <p:cNvPr id="5" name="Content Placeholder 4"/>
          <p:cNvSpPr>
            <a:spLocks noGrp="1"/>
          </p:cNvSpPr>
          <p:nvPr>
            <p:ph sz="quarter" idx="1"/>
          </p:nvPr>
        </p:nvSpPr>
        <p:spPr>
          <a:xfrm>
            <a:off x="467544" y="1413296"/>
            <a:ext cx="7483760" cy="4680000"/>
          </a:xfrm>
        </p:spPr>
        <p:txBody>
          <a:bodyPr>
            <a:normAutofit/>
          </a:bodyPr>
          <a:lstStyle/>
          <a:p>
            <a:pPr marL="0" indent="0">
              <a:buNone/>
            </a:pPr>
            <a:r>
              <a:rPr lang="en-ZA" b="1" dirty="0"/>
              <a:t>Provider Personnel  could include the following:</a:t>
            </a:r>
          </a:p>
          <a:p>
            <a:pPr marL="0" indent="0">
              <a:buNone/>
            </a:pPr>
            <a:endParaRPr lang="en-ZA" b="1" dirty="0"/>
          </a:p>
          <a:p>
            <a:pPr lvl="0"/>
            <a:r>
              <a:rPr lang="en-GB" dirty="0"/>
              <a:t>Administrative staff</a:t>
            </a:r>
            <a:endParaRPr lang="en-ZA" dirty="0"/>
          </a:p>
          <a:p>
            <a:pPr lvl="0"/>
            <a:r>
              <a:rPr lang="en-GB" dirty="0"/>
              <a:t>Financial staff members </a:t>
            </a:r>
            <a:endParaRPr lang="en-ZA" dirty="0"/>
          </a:p>
          <a:p>
            <a:pPr lvl="0"/>
            <a:r>
              <a:rPr lang="en-GB" dirty="0"/>
              <a:t>Facilitators </a:t>
            </a:r>
            <a:endParaRPr lang="en-ZA" dirty="0"/>
          </a:p>
          <a:p>
            <a:pPr lvl="0"/>
            <a:r>
              <a:rPr lang="en-GB" dirty="0"/>
              <a:t>Assessors</a:t>
            </a:r>
            <a:endParaRPr lang="en-ZA" dirty="0"/>
          </a:p>
          <a:p>
            <a:pPr lvl="0"/>
            <a:r>
              <a:rPr lang="en-GB" dirty="0"/>
              <a:t>Moderators</a:t>
            </a:r>
            <a:endParaRPr lang="en-ZA" dirty="0"/>
          </a:p>
          <a:p>
            <a:pPr lvl="0"/>
            <a:r>
              <a:rPr lang="en-GB" dirty="0"/>
              <a:t>Learner support staff </a:t>
            </a:r>
            <a:endParaRPr lang="en-ZA" dirty="0"/>
          </a:p>
          <a:p>
            <a:pPr lvl="0"/>
            <a:r>
              <a:rPr lang="en-GB" dirty="0"/>
              <a:t>Marketing staff members and general workers.</a:t>
            </a:r>
            <a:endParaRPr lang="en-ZA" dirty="0"/>
          </a:p>
          <a:p>
            <a:pPr marL="0" indent="0">
              <a:buNone/>
            </a:pPr>
            <a:endParaRPr lang="en-ZA" dirty="0"/>
          </a:p>
        </p:txBody>
      </p:sp>
    </p:spTree>
    <p:extLst>
      <p:ext uri="{BB962C8B-B14F-4D97-AF65-F5344CB8AC3E}">
        <p14:creationId xmlns:p14="http://schemas.microsoft.com/office/powerpoint/2010/main" val="31201025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Provider responsibilities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35</a:t>
            </a:fld>
            <a:endParaRPr lang="en-ZA" dirty="0"/>
          </a:p>
        </p:txBody>
      </p:sp>
      <p:sp>
        <p:nvSpPr>
          <p:cNvPr id="5" name="Content Placeholder 4"/>
          <p:cNvSpPr>
            <a:spLocks noGrp="1"/>
          </p:cNvSpPr>
          <p:nvPr>
            <p:ph sz="quarter" idx="1"/>
          </p:nvPr>
        </p:nvSpPr>
        <p:spPr>
          <a:xfrm>
            <a:off x="467544" y="1413296"/>
            <a:ext cx="7483760" cy="4680000"/>
          </a:xfrm>
        </p:spPr>
        <p:txBody>
          <a:bodyPr>
            <a:normAutofit/>
          </a:bodyPr>
          <a:lstStyle/>
          <a:p>
            <a:pPr marL="0" indent="0">
              <a:buNone/>
            </a:pPr>
            <a:r>
              <a:rPr lang="en-ZA" b="1" dirty="0"/>
              <a:t>Personnel have the responsibility to:</a:t>
            </a:r>
          </a:p>
          <a:p>
            <a:pPr marL="0" indent="0">
              <a:buNone/>
            </a:pPr>
            <a:endParaRPr lang="en-ZA" dirty="0"/>
          </a:p>
          <a:p>
            <a:pPr lvl="0"/>
            <a:r>
              <a:rPr lang="en-GB" dirty="0"/>
              <a:t>Ensure they understand and have access to policies and procedures of the company</a:t>
            </a:r>
            <a:endParaRPr lang="en-ZA" dirty="0"/>
          </a:p>
          <a:p>
            <a:pPr lvl="0"/>
            <a:r>
              <a:rPr lang="en-GB" dirty="0"/>
              <a:t>Implement policies and procedures</a:t>
            </a:r>
            <a:endParaRPr lang="en-ZA" dirty="0"/>
          </a:p>
          <a:p>
            <a:pPr lvl="0"/>
            <a:r>
              <a:rPr lang="en-GB" dirty="0"/>
              <a:t>Participate in review processes of QMS</a:t>
            </a:r>
            <a:endParaRPr lang="en-ZA" dirty="0"/>
          </a:p>
          <a:p>
            <a:pPr lvl="0"/>
            <a:r>
              <a:rPr lang="en-GB" dirty="0"/>
              <a:t>Report on strengths and weaknesses of QMS</a:t>
            </a:r>
            <a:endParaRPr lang="en-ZA" dirty="0"/>
          </a:p>
          <a:p>
            <a:pPr marL="0" indent="0">
              <a:buNone/>
            </a:pPr>
            <a:endParaRPr lang="en-ZA" dirty="0"/>
          </a:p>
        </p:txBody>
      </p:sp>
    </p:spTree>
    <p:extLst>
      <p:ext uri="{BB962C8B-B14F-4D97-AF65-F5344CB8AC3E}">
        <p14:creationId xmlns:p14="http://schemas.microsoft.com/office/powerpoint/2010/main" val="26716036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Provider responsibilities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36</a:t>
            </a:fld>
            <a:endParaRPr lang="en-ZA" dirty="0"/>
          </a:p>
        </p:txBody>
      </p:sp>
      <p:sp>
        <p:nvSpPr>
          <p:cNvPr id="5" name="Content Placeholder 4"/>
          <p:cNvSpPr>
            <a:spLocks noGrp="1"/>
          </p:cNvSpPr>
          <p:nvPr>
            <p:ph sz="quarter" idx="1"/>
          </p:nvPr>
        </p:nvSpPr>
        <p:spPr>
          <a:xfrm>
            <a:off x="457200" y="1200302"/>
            <a:ext cx="7891670" cy="4680000"/>
          </a:xfrm>
        </p:spPr>
        <p:txBody>
          <a:bodyPr>
            <a:normAutofit/>
          </a:bodyPr>
          <a:lstStyle/>
          <a:p>
            <a:pPr marL="0" indent="0">
              <a:buNone/>
            </a:pPr>
            <a:r>
              <a:rPr lang="en-ZA" b="1" dirty="0"/>
              <a:t>Quality committee will be responsible for:</a:t>
            </a:r>
          </a:p>
          <a:p>
            <a:pPr lvl="0"/>
            <a:r>
              <a:rPr lang="en-GB" dirty="0"/>
              <a:t>Meeting on a regular scheduled basis to review  continued suitability and effectiveness of QMS</a:t>
            </a:r>
            <a:endParaRPr lang="en-ZA" dirty="0"/>
          </a:p>
          <a:p>
            <a:pPr lvl="0"/>
            <a:r>
              <a:rPr lang="en-GB" dirty="0"/>
              <a:t>Maintaining records of reviews and related corrective actions</a:t>
            </a:r>
            <a:endParaRPr lang="en-ZA" dirty="0"/>
          </a:p>
          <a:p>
            <a:pPr lvl="0"/>
            <a:r>
              <a:rPr lang="en-GB" dirty="0"/>
              <a:t>Taking corrective and preventative action to ensure continual improvement of provider policies and procedures</a:t>
            </a:r>
            <a:endParaRPr lang="en-ZA" dirty="0"/>
          </a:p>
          <a:p>
            <a:pPr lvl="0"/>
            <a:r>
              <a:rPr lang="en-GB" dirty="0"/>
              <a:t>Give full commitment to quality system of  training provider</a:t>
            </a:r>
            <a:endParaRPr lang="en-ZA" dirty="0"/>
          </a:p>
          <a:p>
            <a:pPr marL="0" indent="0">
              <a:buNone/>
            </a:pPr>
            <a:endParaRPr lang="en-ZA" dirty="0"/>
          </a:p>
        </p:txBody>
      </p:sp>
      <p:pic>
        <p:nvPicPr>
          <p:cNvPr id="6" name="Picture 5">
            <a:extLst>
              <a:ext uri="{FF2B5EF4-FFF2-40B4-BE49-F238E27FC236}">
                <a16:creationId xmlns:a16="http://schemas.microsoft.com/office/drawing/2014/main" id="{DCFF4CE9-43BE-4782-B477-648A9E6E1EF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146852" y="4734684"/>
            <a:ext cx="3962399" cy="1787388"/>
          </a:xfrm>
          <a:prstGeom prst="rect">
            <a:avLst/>
          </a:prstGeom>
          <a:noFill/>
          <a:ln>
            <a:noFill/>
          </a:ln>
        </p:spPr>
      </p:pic>
    </p:spTree>
    <p:extLst>
      <p:ext uri="{BB962C8B-B14F-4D97-AF65-F5344CB8AC3E}">
        <p14:creationId xmlns:p14="http://schemas.microsoft.com/office/powerpoint/2010/main" val="465756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Scope of ETDP provision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37</a:t>
            </a:fld>
            <a:endParaRPr lang="en-ZA" dirty="0"/>
          </a:p>
        </p:txBody>
      </p:sp>
      <p:sp>
        <p:nvSpPr>
          <p:cNvPr id="5" name="Content Placeholder 4"/>
          <p:cNvSpPr>
            <a:spLocks noGrp="1"/>
          </p:cNvSpPr>
          <p:nvPr>
            <p:ph sz="quarter" idx="1"/>
          </p:nvPr>
        </p:nvSpPr>
        <p:spPr>
          <a:xfrm>
            <a:off x="467544" y="1413296"/>
            <a:ext cx="7483760" cy="4680000"/>
          </a:xfrm>
        </p:spPr>
        <p:txBody>
          <a:bodyPr>
            <a:normAutofit/>
          </a:bodyPr>
          <a:lstStyle/>
          <a:p>
            <a:pPr marL="0" indent="0">
              <a:buNone/>
            </a:pPr>
            <a:r>
              <a:rPr lang="en-GB" dirty="0"/>
              <a:t>To define the scope the training provider needs to answer the following questions:</a:t>
            </a:r>
          </a:p>
          <a:p>
            <a:pPr marL="0" indent="0">
              <a:buNone/>
            </a:pPr>
            <a:endParaRPr lang="en-ZA" dirty="0"/>
          </a:p>
          <a:p>
            <a:pPr lvl="1"/>
            <a:r>
              <a:rPr lang="en-GB" b="1" dirty="0"/>
              <a:t>Who? </a:t>
            </a:r>
          </a:p>
          <a:p>
            <a:pPr lvl="1"/>
            <a:r>
              <a:rPr lang="en-GB" b="1" dirty="0"/>
              <a:t>What ?</a:t>
            </a:r>
            <a:r>
              <a:rPr lang="en-GB" dirty="0"/>
              <a:t> </a:t>
            </a:r>
          </a:p>
          <a:p>
            <a:pPr lvl="1"/>
            <a:r>
              <a:rPr lang="en-GB" b="1" dirty="0"/>
              <a:t>Where? </a:t>
            </a:r>
            <a:endParaRPr lang="en-ZA" dirty="0"/>
          </a:p>
          <a:p>
            <a:pPr lvl="1"/>
            <a:r>
              <a:rPr lang="en-GB" b="1" dirty="0"/>
              <a:t>When ?</a:t>
            </a:r>
            <a:r>
              <a:rPr lang="en-GB" dirty="0"/>
              <a:t> </a:t>
            </a:r>
          </a:p>
          <a:p>
            <a:pPr lvl="1"/>
            <a:r>
              <a:rPr lang="en-GB" b="1" dirty="0"/>
              <a:t>Why ? </a:t>
            </a:r>
          </a:p>
          <a:p>
            <a:pPr lvl="1"/>
            <a:r>
              <a:rPr lang="en-GB" b="1" dirty="0"/>
              <a:t>How? </a:t>
            </a:r>
            <a:endParaRPr lang="en-ZA" dirty="0"/>
          </a:p>
        </p:txBody>
      </p:sp>
      <p:pic>
        <p:nvPicPr>
          <p:cNvPr id="6" name="Picture 5">
            <a:extLst>
              <a:ext uri="{FF2B5EF4-FFF2-40B4-BE49-F238E27FC236}">
                <a16:creationId xmlns:a16="http://schemas.microsoft.com/office/drawing/2014/main" id="{B62D532A-92B8-444C-982D-C53476C38D7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776870" y="2425148"/>
            <a:ext cx="4518991" cy="3432313"/>
          </a:xfrm>
          <a:prstGeom prst="rect">
            <a:avLst/>
          </a:prstGeom>
          <a:noFill/>
          <a:ln>
            <a:noFill/>
          </a:ln>
        </p:spPr>
      </p:pic>
    </p:spTree>
    <p:extLst>
      <p:ext uri="{BB962C8B-B14F-4D97-AF65-F5344CB8AC3E}">
        <p14:creationId xmlns:p14="http://schemas.microsoft.com/office/powerpoint/2010/main" val="1556698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Scope of ETDP provision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38</a:t>
            </a:fld>
            <a:endParaRPr lang="en-ZA" dirty="0"/>
          </a:p>
        </p:txBody>
      </p:sp>
      <p:sp>
        <p:nvSpPr>
          <p:cNvPr id="5" name="Content Placeholder 4"/>
          <p:cNvSpPr>
            <a:spLocks noGrp="1"/>
          </p:cNvSpPr>
          <p:nvPr>
            <p:ph sz="quarter" idx="1"/>
          </p:nvPr>
        </p:nvSpPr>
        <p:spPr>
          <a:xfrm>
            <a:off x="467544" y="1413296"/>
            <a:ext cx="7483760" cy="4680000"/>
          </a:xfrm>
        </p:spPr>
        <p:txBody>
          <a:bodyPr>
            <a:normAutofit/>
          </a:bodyPr>
          <a:lstStyle/>
          <a:p>
            <a:pPr marL="0" indent="0">
              <a:buNone/>
            </a:pPr>
            <a:r>
              <a:rPr lang="en-ZA" b="1" dirty="0"/>
              <a:t>Training provider should identify</a:t>
            </a:r>
            <a:r>
              <a:rPr lang="en-ZA" dirty="0"/>
              <a:t>:</a:t>
            </a:r>
          </a:p>
          <a:p>
            <a:pPr marL="0" indent="0">
              <a:buNone/>
            </a:pPr>
            <a:endParaRPr lang="en-ZA" dirty="0"/>
          </a:p>
          <a:p>
            <a:pPr lvl="0"/>
            <a:r>
              <a:rPr lang="en-GB" dirty="0"/>
              <a:t>Their purpose statement</a:t>
            </a:r>
            <a:endParaRPr lang="en-ZA" dirty="0"/>
          </a:p>
          <a:p>
            <a:pPr lvl="0"/>
            <a:r>
              <a:rPr lang="en-GB" dirty="0"/>
              <a:t>Their objectives</a:t>
            </a:r>
            <a:endParaRPr lang="en-ZA" dirty="0"/>
          </a:p>
          <a:p>
            <a:pPr lvl="0"/>
            <a:r>
              <a:rPr lang="en-GB" dirty="0"/>
              <a:t>The type of provision (facilitation methods, e.g. distance learning, contact facilitation, e-learning)</a:t>
            </a:r>
            <a:endParaRPr lang="en-ZA" dirty="0"/>
          </a:p>
          <a:p>
            <a:pPr lvl="0"/>
            <a:r>
              <a:rPr lang="en-GB" dirty="0"/>
              <a:t>The training programmes </a:t>
            </a:r>
            <a:endParaRPr lang="en-ZA" dirty="0"/>
          </a:p>
          <a:p>
            <a:pPr lvl="0"/>
            <a:r>
              <a:rPr lang="en-GB" dirty="0"/>
              <a:t>Learning materials and resources</a:t>
            </a:r>
            <a:endParaRPr lang="en-ZA" dirty="0"/>
          </a:p>
          <a:p>
            <a:pPr lvl="0"/>
            <a:r>
              <a:rPr lang="en-GB" dirty="0"/>
              <a:t>Services offered </a:t>
            </a:r>
            <a:endParaRPr lang="en-ZA" dirty="0"/>
          </a:p>
          <a:p>
            <a:pPr marL="0" indent="0">
              <a:buNone/>
            </a:pPr>
            <a:endParaRPr lang="en-ZA" dirty="0"/>
          </a:p>
        </p:txBody>
      </p:sp>
    </p:spTree>
    <p:extLst>
      <p:ext uri="{BB962C8B-B14F-4D97-AF65-F5344CB8AC3E}">
        <p14:creationId xmlns:p14="http://schemas.microsoft.com/office/powerpoint/2010/main" val="41863554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Scope of ETDP provision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39</a:t>
            </a:fld>
            <a:endParaRPr lang="en-ZA" dirty="0"/>
          </a:p>
        </p:txBody>
      </p:sp>
      <p:sp>
        <p:nvSpPr>
          <p:cNvPr id="5" name="Content Placeholder 4"/>
          <p:cNvSpPr>
            <a:spLocks noGrp="1"/>
          </p:cNvSpPr>
          <p:nvPr>
            <p:ph sz="quarter" idx="1"/>
          </p:nvPr>
        </p:nvSpPr>
        <p:spPr>
          <a:xfrm>
            <a:off x="467544" y="1413296"/>
            <a:ext cx="7483760" cy="4680000"/>
          </a:xfrm>
        </p:spPr>
        <p:txBody>
          <a:bodyPr>
            <a:normAutofit/>
          </a:bodyPr>
          <a:lstStyle/>
          <a:p>
            <a:pPr marL="0" indent="0">
              <a:buNone/>
            </a:pPr>
            <a:r>
              <a:rPr lang="en-ZA" b="1" dirty="0"/>
              <a:t>Training provider should identify:</a:t>
            </a:r>
          </a:p>
          <a:p>
            <a:pPr marL="0" indent="0">
              <a:buNone/>
            </a:pPr>
            <a:endParaRPr lang="en-ZA" b="1" dirty="0"/>
          </a:p>
          <a:p>
            <a:pPr lvl="0"/>
            <a:r>
              <a:rPr lang="en-GB" dirty="0"/>
              <a:t>Assessment and moderation</a:t>
            </a:r>
            <a:endParaRPr lang="en-ZA" dirty="0"/>
          </a:p>
          <a:p>
            <a:pPr lvl="0"/>
            <a:r>
              <a:rPr lang="en-GB" dirty="0"/>
              <a:t>Course evaluation</a:t>
            </a:r>
            <a:endParaRPr lang="en-ZA" dirty="0"/>
          </a:p>
          <a:p>
            <a:pPr lvl="0"/>
            <a:r>
              <a:rPr lang="en-GB" dirty="0"/>
              <a:t>Human resources needed for carrying out all required functions and activities of the organisation.</a:t>
            </a:r>
            <a:endParaRPr lang="en-ZA" dirty="0"/>
          </a:p>
          <a:p>
            <a:pPr lvl="0"/>
            <a:r>
              <a:rPr lang="en-GB" dirty="0"/>
              <a:t>Staff development</a:t>
            </a:r>
            <a:endParaRPr lang="en-ZA" dirty="0"/>
          </a:p>
          <a:p>
            <a:pPr lvl="0"/>
            <a:r>
              <a:rPr lang="en-GB" dirty="0"/>
              <a:t>Physical resources required for the training</a:t>
            </a:r>
            <a:endParaRPr lang="en-ZA" dirty="0"/>
          </a:p>
          <a:p>
            <a:pPr lvl="0"/>
            <a:r>
              <a:rPr lang="en-GB" dirty="0"/>
              <a:t>Financial resources to support the learning processes</a:t>
            </a:r>
            <a:endParaRPr lang="en-ZA" dirty="0"/>
          </a:p>
          <a:p>
            <a:pPr lvl="0"/>
            <a:r>
              <a:rPr lang="en-GB" dirty="0"/>
              <a:t>Quality and review</a:t>
            </a:r>
            <a:endParaRPr lang="en-ZA" dirty="0"/>
          </a:p>
          <a:p>
            <a:pPr marL="0" indent="0">
              <a:buNone/>
            </a:pPr>
            <a:endParaRPr lang="en-ZA" dirty="0"/>
          </a:p>
        </p:txBody>
      </p:sp>
    </p:spTree>
    <p:extLst>
      <p:ext uri="{BB962C8B-B14F-4D97-AF65-F5344CB8AC3E}">
        <p14:creationId xmlns:p14="http://schemas.microsoft.com/office/powerpoint/2010/main" val="2779421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a:t>
            </a:fld>
            <a:endParaRPr lang="en-ZA" dirty="0"/>
          </a:p>
        </p:txBody>
      </p:sp>
      <p:sp>
        <p:nvSpPr>
          <p:cNvPr id="5" name="Content Placeholder 4"/>
          <p:cNvSpPr>
            <a:spLocks noGrp="1"/>
          </p:cNvSpPr>
          <p:nvPr>
            <p:ph sz="quarter" idx="1"/>
          </p:nvPr>
        </p:nvSpPr>
        <p:spPr/>
        <p:txBody>
          <a:bodyPr>
            <a:normAutofit/>
          </a:bodyPr>
          <a:lstStyle/>
          <a:p>
            <a:pPr marL="0" indent="0">
              <a:buNone/>
            </a:pPr>
            <a:r>
              <a:rPr lang="en-ZA" b="1" dirty="0"/>
              <a:t>Purpose of the Unit Standard</a:t>
            </a:r>
          </a:p>
          <a:p>
            <a:pPr marL="0" indent="0">
              <a:buNone/>
            </a:pPr>
            <a:endParaRPr lang="en-ZA" dirty="0"/>
          </a:p>
          <a:p>
            <a:pPr marL="0" indent="0">
              <a:buNone/>
            </a:pPr>
            <a:r>
              <a:rPr lang="en-ZA" dirty="0"/>
              <a:t>People credited with this unit standard are capable of: </a:t>
            </a:r>
          </a:p>
          <a:p>
            <a:pPr lvl="1"/>
            <a:r>
              <a:rPr lang="en-GB" dirty="0"/>
              <a:t>Identifying and explaining the component parts of the education training and development practice process.</a:t>
            </a:r>
            <a:endParaRPr lang="en-ZA" dirty="0"/>
          </a:p>
          <a:p>
            <a:pPr lvl="1"/>
            <a:r>
              <a:rPr lang="en-GB" dirty="0"/>
              <a:t>Developing an ETD framework and approach for the organisation.</a:t>
            </a:r>
            <a:endParaRPr lang="en-ZA" dirty="0"/>
          </a:p>
          <a:p>
            <a:pPr lvl="1"/>
            <a:r>
              <a:rPr lang="en-GB" dirty="0"/>
              <a:t>Developing policies and procedures to guide and measure ETD practices.</a:t>
            </a:r>
            <a:endParaRPr lang="en-ZA" dirty="0"/>
          </a:p>
          <a:p>
            <a:pPr lvl="1"/>
            <a:r>
              <a:rPr lang="en-GB" dirty="0"/>
              <a:t>Evaluating and review ETD policies and procedures.</a:t>
            </a:r>
            <a:endParaRPr lang="en-ZA" dirty="0"/>
          </a:p>
          <a:p>
            <a:pPr marL="0" indent="0">
              <a:buNone/>
            </a:pPr>
            <a:endParaRPr lang="en-ZA" dirty="0">
              <a:effectLst>
                <a:outerShdw sx="0" sy="0">
                  <a:srgbClr val="000000"/>
                </a:outerShdw>
              </a:effectLst>
            </a:endParaRPr>
          </a:p>
          <a:p>
            <a:endParaRPr lang="en-ZA" dirty="0"/>
          </a:p>
        </p:txBody>
      </p:sp>
    </p:spTree>
    <p:extLst>
      <p:ext uri="{BB962C8B-B14F-4D97-AF65-F5344CB8AC3E}">
        <p14:creationId xmlns:p14="http://schemas.microsoft.com/office/powerpoint/2010/main" val="39525262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Scope of ETDP provision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40</a:t>
            </a:fld>
            <a:endParaRPr lang="en-ZA" dirty="0"/>
          </a:p>
        </p:txBody>
      </p:sp>
      <p:sp>
        <p:nvSpPr>
          <p:cNvPr id="5" name="Content Placeholder 4"/>
          <p:cNvSpPr>
            <a:spLocks noGrp="1"/>
          </p:cNvSpPr>
          <p:nvPr>
            <p:ph sz="quarter" idx="1"/>
          </p:nvPr>
        </p:nvSpPr>
        <p:spPr>
          <a:xfrm>
            <a:off x="603504" y="1391478"/>
            <a:ext cx="7347800" cy="4701818"/>
          </a:xfrm>
        </p:spPr>
        <p:txBody>
          <a:bodyPr>
            <a:normAutofit/>
          </a:bodyPr>
          <a:lstStyle/>
          <a:p>
            <a:pPr marL="0" indent="0">
              <a:buNone/>
            </a:pPr>
            <a:r>
              <a:rPr lang="en-GB" b="1" dirty="0"/>
              <a:t>Human Resources </a:t>
            </a:r>
            <a:endParaRPr lang="en-ZA" b="1" dirty="0"/>
          </a:p>
          <a:p>
            <a:pPr marL="0" indent="0">
              <a:buNone/>
            </a:pPr>
            <a:endParaRPr lang="en-ZA" dirty="0"/>
          </a:p>
          <a:p>
            <a:pPr marL="0" indent="0">
              <a:buNone/>
            </a:pPr>
            <a:r>
              <a:rPr lang="en-ZA" dirty="0"/>
              <a:t>Training provider has to  provide sufficient numbers of suitably qualified personnel, </a:t>
            </a:r>
          </a:p>
          <a:p>
            <a:r>
              <a:rPr lang="en-ZA" dirty="0"/>
              <a:t>on  full time or part time basis, </a:t>
            </a:r>
          </a:p>
          <a:p>
            <a:r>
              <a:rPr lang="en-ZA" dirty="0"/>
              <a:t>to ensure quality of learning experience and achievement of specified Standards and Qualifications</a:t>
            </a:r>
          </a:p>
        </p:txBody>
      </p:sp>
    </p:spTree>
    <p:extLst>
      <p:ext uri="{BB962C8B-B14F-4D97-AF65-F5344CB8AC3E}">
        <p14:creationId xmlns:p14="http://schemas.microsoft.com/office/powerpoint/2010/main" val="13409139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Scope of ETDP provision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41</a:t>
            </a:fld>
            <a:endParaRPr lang="en-ZA" dirty="0"/>
          </a:p>
        </p:txBody>
      </p:sp>
      <p:sp>
        <p:nvSpPr>
          <p:cNvPr id="5" name="Content Placeholder 4"/>
          <p:cNvSpPr>
            <a:spLocks noGrp="1"/>
          </p:cNvSpPr>
          <p:nvPr>
            <p:ph sz="quarter" idx="1"/>
          </p:nvPr>
        </p:nvSpPr>
        <p:spPr>
          <a:xfrm>
            <a:off x="603504" y="1391478"/>
            <a:ext cx="7347800" cy="4701818"/>
          </a:xfrm>
        </p:spPr>
        <p:txBody>
          <a:bodyPr>
            <a:normAutofit/>
          </a:bodyPr>
          <a:lstStyle/>
          <a:p>
            <a:pPr marL="0" indent="0">
              <a:buNone/>
            </a:pPr>
            <a:r>
              <a:rPr lang="en-AU" dirty="0"/>
              <a:t>Personnel should be able to cover following areas:</a:t>
            </a:r>
            <a:endParaRPr lang="en-ZA" b="1" dirty="0"/>
          </a:p>
          <a:p>
            <a:pPr marL="0" indent="0">
              <a:buNone/>
            </a:pPr>
            <a:endParaRPr lang="en-ZA" b="1" dirty="0"/>
          </a:p>
          <a:p>
            <a:pPr lvl="0"/>
            <a:r>
              <a:rPr lang="en-AU" dirty="0"/>
              <a:t>Development , delivery and evaluation of learning programmes. This would include:</a:t>
            </a:r>
            <a:endParaRPr lang="en-ZA" b="1" dirty="0"/>
          </a:p>
          <a:p>
            <a:pPr lvl="1"/>
            <a:r>
              <a:rPr lang="en-AU" b="1" dirty="0"/>
              <a:t>Designers and developers</a:t>
            </a:r>
            <a:r>
              <a:rPr lang="en-AU" dirty="0"/>
              <a:t> of learning and assessment material</a:t>
            </a:r>
            <a:endParaRPr lang="en-ZA" b="1" dirty="0"/>
          </a:p>
          <a:p>
            <a:pPr lvl="1"/>
            <a:r>
              <a:rPr lang="en-AU" b="1" dirty="0"/>
              <a:t>Qualified facilitators </a:t>
            </a:r>
            <a:r>
              <a:rPr lang="en-AU" dirty="0"/>
              <a:t>who have completed the learning programme they will facilitate but should also have undergone training as facilitators.</a:t>
            </a:r>
            <a:endParaRPr lang="en-ZA" b="1" dirty="0"/>
          </a:p>
          <a:p>
            <a:pPr marL="0" indent="0">
              <a:buNone/>
            </a:pPr>
            <a:endParaRPr lang="en-ZA" dirty="0"/>
          </a:p>
        </p:txBody>
      </p:sp>
    </p:spTree>
    <p:extLst>
      <p:ext uri="{BB962C8B-B14F-4D97-AF65-F5344CB8AC3E}">
        <p14:creationId xmlns:p14="http://schemas.microsoft.com/office/powerpoint/2010/main" val="30684998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Scope of ETDP provision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42</a:t>
            </a:fld>
            <a:endParaRPr lang="en-ZA" dirty="0"/>
          </a:p>
        </p:txBody>
      </p:sp>
      <p:sp>
        <p:nvSpPr>
          <p:cNvPr id="5" name="Content Placeholder 4"/>
          <p:cNvSpPr>
            <a:spLocks noGrp="1"/>
          </p:cNvSpPr>
          <p:nvPr>
            <p:ph sz="quarter" idx="1"/>
          </p:nvPr>
        </p:nvSpPr>
        <p:spPr>
          <a:xfrm>
            <a:off x="603504" y="1391478"/>
            <a:ext cx="7347800" cy="4701818"/>
          </a:xfrm>
        </p:spPr>
        <p:txBody>
          <a:bodyPr>
            <a:normAutofit lnSpcReduction="10000"/>
          </a:bodyPr>
          <a:lstStyle/>
          <a:p>
            <a:pPr marL="0" indent="0">
              <a:buNone/>
            </a:pPr>
            <a:r>
              <a:rPr lang="en-AU" b="1" dirty="0"/>
              <a:t>Personnel should be able to cover following areas:</a:t>
            </a:r>
            <a:endParaRPr lang="en-ZA" b="1" dirty="0"/>
          </a:p>
          <a:p>
            <a:pPr marL="0" lvl="0" indent="0">
              <a:buNone/>
            </a:pPr>
            <a:endParaRPr lang="en-AU" dirty="0"/>
          </a:p>
          <a:p>
            <a:pPr marL="0" lvl="0" indent="0">
              <a:buNone/>
            </a:pPr>
            <a:r>
              <a:rPr lang="en-AU" dirty="0"/>
              <a:t>Design and conduct of assessment and its management</a:t>
            </a:r>
            <a:endParaRPr lang="en-ZA" b="1" dirty="0"/>
          </a:p>
          <a:p>
            <a:pPr lvl="1"/>
            <a:r>
              <a:rPr lang="en-AU" b="1" dirty="0"/>
              <a:t>Qualified and registered assessors </a:t>
            </a:r>
            <a:r>
              <a:rPr lang="en-AU" dirty="0"/>
              <a:t>who should be subject matter experts and registered with relevant ETQA for unit standards they will be assessing.</a:t>
            </a:r>
            <a:endParaRPr lang="en-ZA" b="1" dirty="0"/>
          </a:p>
          <a:p>
            <a:pPr lvl="1"/>
            <a:r>
              <a:rPr lang="en-AU" b="1" dirty="0"/>
              <a:t>Qualified and registered moderators</a:t>
            </a:r>
            <a:r>
              <a:rPr lang="en-AU" dirty="0"/>
              <a:t> who will be tasked to quality assure the systems, delivery and assessments.</a:t>
            </a:r>
            <a:endParaRPr lang="en-ZA" b="1" dirty="0"/>
          </a:p>
          <a:p>
            <a:r>
              <a:rPr lang="en-ZA" b="1" dirty="0"/>
              <a:t>Administration personnel </a:t>
            </a:r>
            <a:r>
              <a:rPr lang="en-ZA" dirty="0"/>
              <a:t>who would be responsible for  arrangement, management and recording of learner, learning programme, assessment and moderation data recording and filing</a:t>
            </a:r>
          </a:p>
        </p:txBody>
      </p:sp>
    </p:spTree>
    <p:extLst>
      <p:ext uri="{BB962C8B-B14F-4D97-AF65-F5344CB8AC3E}">
        <p14:creationId xmlns:p14="http://schemas.microsoft.com/office/powerpoint/2010/main" val="34491215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Scope of ETDP provision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43</a:t>
            </a:fld>
            <a:endParaRPr lang="en-ZA" dirty="0"/>
          </a:p>
        </p:txBody>
      </p:sp>
      <p:sp>
        <p:nvSpPr>
          <p:cNvPr id="5" name="Content Placeholder 4"/>
          <p:cNvSpPr>
            <a:spLocks noGrp="1"/>
          </p:cNvSpPr>
          <p:nvPr>
            <p:ph sz="quarter" idx="1"/>
          </p:nvPr>
        </p:nvSpPr>
        <p:spPr>
          <a:xfrm>
            <a:off x="603504" y="1391478"/>
            <a:ext cx="7347800" cy="4701818"/>
          </a:xfrm>
        </p:spPr>
        <p:txBody>
          <a:bodyPr>
            <a:normAutofit/>
          </a:bodyPr>
          <a:lstStyle/>
          <a:p>
            <a:pPr marL="0" indent="0">
              <a:buNone/>
            </a:pPr>
            <a:r>
              <a:rPr lang="en-AU" b="1" dirty="0"/>
              <a:t>Personnel should be able to cover following areas:</a:t>
            </a:r>
            <a:endParaRPr lang="en-ZA" b="1" dirty="0"/>
          </a:p>
          <a:p>
            <a:pPr marL="0" lvl="0" indent="0">
              <a:buNone/>
            </a:pPr>
            <a:endParaRPr lang="en-AU" dirty="0"/>
          </a:p>
          <a:p>
            <a:r>
              <a:rPr lang="en-ZA" b="1" dirty="0"/>
              <a:t>Administration personnel </a:t>
            </a:r>
            <a:r>
              <a:rPr lang="en-ZA" dirty="0"/>
              <a:t>who would be responsible for  arrangement, management and recording of learner, learning programme, assessment and moderation data recording and filing</a:t>
            </a:r>
          </a:p>
          <a:p>
            <a:pPr lvl="0"/>
            <a:r>
              <a:rPr lang="en-AU" dirty="0"/>
              <a:t>Quality management strategies including measurement, moderation and review</a:t>
            </a:r>
            <a:endParaRPr lang="en-ZA" b="1" dirty="0"/>
          </a:p>
          <a:p>
            <a:pPr lvl="1"/>
            <a:r>
              <a:rPr lang="en-AU" b="1" dirty="0"/>
              <a:t>Management personnel </a:t>
            </a:r>
            <a:r>
              <a:rPr lang="en-AU" dirty="0"/>
              <a:t>include Training managers, Quality assurance managers, assessors and managers.</a:t>
            </a:r>
            <a:endParaRPr lang="en-ZA" b="1" dirty="0"/>
          </a:p>
          <a:p>
            <a:endParaRPr lang="en-ZA" dirty="0"/>
          </a:p>
        </p:txBody>
      </p:sp>
    </p:spTree>
    <p:extLst>
      <p:ext uri="{BB962C8B-B14F-4D97-AF65-F5344CB8AC3E}">
        <p14:creationId xmlns:p14="http://schemas.microsoft.com/office/powerpoint/2010/main" val="31813303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Facilitator , Assessor Moderator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44</a:t>
            </a:fld>
            <a:endParaRPr lang="en-ZA" dirty="0"/>
          </a:p>
        </p:txBody>
      </p:sp>
      <p:sp>
        <p:nvSpPr>
          <p:cNvPr id="3" name="Content Placeholder 2">
            <a:extLst>
              <a:ext uri="{FF2B5EF4-FFF2-40B4-BE49-F238E27FC236}">
                <a16:creationId xmlns:a16="http://schemas.microsoft.com/office/drawing/2014/main" id="{564A359D-350D-44B9-9E03-295D1528B842}"/>
              </a:ext>
            </a:extLst>
          </p:cNvPr>
          <p:cNvSpPr>
            <a:spLocks noGrp="1"/>
          </p:cNvSpPr>
          <p:nvPr>
            <p:ph sz="quarter" idx="1"/>
          </p:nvPr>
        </p:nvSpPr>
        <p:spPr>
          <a:xfrm>
            <a:off x="1968500" y="2420888"/>
            <a:ext cx="6502400" cy="3688364"/>
          </a:xfrm>
        </p:spPr>
        <p:txBody>
          <a:bodyPr anchor="ctr">
            <a:normAutofit/>
          </a:bodyPr>
          <a:lstStyle/>
          <a:p>
            <a:pPr marL="0" indent="0">
              <a:buNone/>
            </a:pPr>
            <a:r>
              <a:rPr lang="en-GB" dirty="0"/>
              <a:t>It is ideal if the facilitation, assessment and moderation of a learning programme could be done by three different people as this would enhance the quality of the learning provision and assessment.</a:t>
            </a:r>
            <a:endParaRPr lang="en-ZA" dirty="0"/>
          </a:p>
        </p:txBody>
      </p:sp>
    </p:spTree>
    <p:extLst>
      <p:ext uri="{BB962C8B-B14F-4D97-AF65-F5344CB8AC3E}">
        <p14:creationId xmlns:p14="http://schemas.microsoft.com/office/powerpoint/2010/main" val="21769615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Facilitator , Assessor Moderator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45</a:t>
            </a:fld>
            <a:endParaRPr lang="en-ZA" dirty="0"/>
          </a:p>
        </p:txBody>
      </p:sp>
      <p:sp>
        <p:nvSpPr>
          <p:cNvPr id="5" name="Content Placeholder 4"/>
          <p:cNvSpPr>
            <a:spLocks noGrp="1"/>
          </p:cNvSpPr>
          <p:nvPr>
            <p:ph sz="quarter" idx="1"/>
          </p:nvPr>
        </p:nvSpPr>
        <p:spPr>
          <a:xfrm>
            <a:off x="603504" y="1391478"/>
            <a:ext cx="7347800" cy="4701818"/>
          </a:xfrm>
        </p:spPr>
        <p:txBody>
          <a:bodyPr>
            <a:normAutofit/>
          </a:bodyPr>
          <a:lstStyle/>
          <a:p>
            <a:pPr lvl="0"/>
            <a:r>
              <a:rPr lang="en-AU" dirty="0"/>
              <a:t>Same person could facilitate and assess a specific programme. </a:t>
            </a:r>
          </a:p>
          <a:p>
            <a:pPr lvl="0"/>
            <a:r>
              <a:rPr lang="en-AU" dirty="0"/>
              <a:t>Facilitation and assessment will then be moderated by another registered moderator. </a:t>
            </a:r>
            <a:endParaRPr lang="en-ZA" b="1" dirty="0"/>
          </a:p>
          <a:p>
            <a:pPr lvl="0"/>
            <a:r>
              <a:rPr lang="en-AU" dirty="0"/>
              <a:t>Facilitator could also moderate the assessments</a:t>
            </a:r>
            <a:endParaRPr lang="en-ZA" b="1" dirty="0"/>
          </a:p>
          <a:p>
            <a:r>
              <a:rPr lang="en-AU" dirty="0"/>
              <a:t>Moderator and assessor could NEVER be same person as main task of moderator is to quality assure  assessment instruments, process and assessment decisions. </a:t>
            </a:r>
            <a:endParaRPr lang="en-ZA" b="1" dirty="0"/>
          </a:p>
          <a:p>
            <a:endParaRPr lang="en-ZA" dirty="0"/>
          </a:p>
        </p:txBody>
      </p:sp>
    </p:spTree>
    <p:extLst>
      <p:ext uri="{BB962C8B-B14F-4D97-AF65-F5344CB8AC3E}">
        <p14:creationId xmlns:p14="http://schemas.microsoft.com/office/powerpoint/2010/main" val="7712899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Physical resources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46</a:t>
            </a:fld>
            <a:endParaRPr lang="en-ZA" dirty="0"/>
          </a:p>
        </p:txBody>
      </p:sp>
      <p:sp>
        <p:nvSpPr>
          <p:cNvPr id="5" name="Content Placeholder 4"/>
          <p:cNvSpPr>
            <a:spLocks noGrp="1"/>
          </p:cNvSpPr>
          <p:nvPr>
            <p:ph sz="quarter" idx="1"/>
          </p:nvPr>
        </p:nvSpPr>
        <p:spPr>
          <a:xfrm>
            <a:off x="603504" y="1391478"/>
            <a:ext cx="7347800" cy="4701818"/>
          </a:xfrm>
        </p:spPr>
        <p:txBody>
          <a:bodyPr>
            <a:normAutofit/>
          </a:bodyPr>
          <a:lstStyle/>
          <a:p>
            <a:pPr marL="0" indent="0">
              <a:buNone/>
            </a:pPr>
            <a:r>
              <a:rPr lang="en-AU" b="1" dirty="0"/>
              <a:t>Provider needs to provide appropriate, suitable and sufficient physical resources to support learning process. </a:t>
            </a:r>
          </a:p>
          <a:p>
            <a:pPr marL="0" indent="0">
              <a:buNone/>
            </a:pPr>
            <a:endParaRPr lang="en-AU" b="1" dirty="0"/>
          </a:p>
          <a:p>
            <a:pPr marL="0" indent="0">
              <a:buNone/>
            </a:pPr>
            <a:r>
              <a:rPr lang="en-AU" dirty="0"/>
              <a:t>Resources include:</a:t>
            </a:r>
            <a:endParaRPr lang="en-ZA" b="1" dirty="0"/>
          </a:p>
          <a:p>
            <a:pPr lvl="0"/>
            <a:r>
              <a:rPr lang="en-AU" dirty="0"/>
              <a:t>facilities, </a:t>
            </a:r>
            <a:endParaRPr lang="en-ZA" b="1" dirty="0"/>
          </a:p>
          <a:p>
            <a:pPr lvl="0"/>
            <a:r>
              <a:rPr lang="en-AU" dirty="0"/>
              <a:t>Equipment,  </a:t>
            </a:r>
            <a:endParaRPr lang="en-ZA" b="1" dirty="0"/>
          </a:p>
          <a:p>
            <a:pPr lvl="0"/>
            <a:r>
              <a:rPr lang="en-AU" dirty="0"/>
              <a:t>learning materials</a:t>
            </a:r>
            <a:r>
              <a:rPr lang="en-AU" b="1" dirty="0"/>
              <a:t>.</a:t>
            </a:r>
            <a:endParaRPr lang="en-ZA" b="1" dirty="0"/>
          </a:p>
          <a:p>
            <a:endParaRPr lang="en-ZA" dirty="0"/>
          </a:p>
        </p:txBody>
      </p:sp>
    </p:spTree>
    <p:extLst>
      <p:ext uri="{BB962C8B-B14F-4D97-AF65-F5344CB8AC3E}">
        <p14:creationId xmlns:p14="http://schemas.microsoft.com/office/powerpoint/2010/main" val="4257781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Physical resources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47</a:t>
            </a:fld>
            <a:endParaRPr lang="en-ZA" dirty="0"/>
          </a:p>
        </p:txBody>
      </p:sp>
      <p:sp>
        <p:nvSpPr>
          <p:cNvPr id="5" name="Content Placeholder 4"/>
          <p:cNvSpPr>
            <a:spLocks noGrp="1"/>
          </p:cNvSpPr>
          <p:nvPr>
            <p:ph sz="quarter" idx="1"/>
          </p:nvPr>
        </p:nvSpPr>
        <p:spPr>
          <a:xfrm>
            <a:off x="374904" y="1395560"/>
            <a:ext cx="4893101" cy="4814740"/>
          </a:xfrm>
        </p:spPr>
        <p:txBody>
          <a:bodyPr>
            <a:normAutofit fontScale="92500"/>
          </a:bodyPr>
          <a:lstStyle/>
          <a:p>
            <a:pPr marL="0" indent="0">
              <a:buNone/>
            </a:pPr>
            <a:r>
              <a:rPr lang="en-AU" b="1" dirty="0"/>
              <a:t>Facilities should meet following standards:</a:t>
            </a:r>
            <a:endParaRPr lang="en-ZA" b="1" dirty="0"/>
          </a:p>
          <a:p>
            <a:pPr lvl="0"/>
            <a:r>
              <a:rPr lang="en-AU" dirty="0"/>
              <a:t>Safe environment for the needs of students, staff and visitors, including access to learners with disabilities.</a:t>
            </a:r>
            <a:endParaRPr lang="en-ZA" b="1" dirty="0"/>
          </a:p>
          <a:p>
            <a:pPr lvl="0"/>
            <a:r>
              <a:rPr lang="en-AU" dirty="0"/>
              <a:t>Buildings must be structurally sound and secure and covered by a planned maintenance programme. </a:t>
            </a:r>
            <a:endParaRPr lang="en-ZA" b="1" dirty="0"/>
          </a:p>
          <a:p>
            <a:pPr lvl="0"/>
            <a:r>
              <a:rPr lang="en-AU" dirty="0"/>
              <a:t>Premises and facilities must be suitable for functions they are used for, e.g. kitchens for catering programmes, workshops for engineering, computers.</a:t>
            </a:r>
            <a:endParaRPr lang="en-ZA" b="1" dirty="0"/>
          </a:p>
          <a:p>
            <a:endParaRPr lang="en-ZA" dirty="0"/>
          </a:p>
        </p:txBody>
      </p:sp>
      <p:pic>
        <p:nvPicPr>
          <p:cNvPr id="6" name="Picture 5">
            <a:extLst>
              <a:ext uri="{FF2B5EF4-FFF2-40B4-BE49-F238E27FC236}">
                <a16:creationId xmlns:a16="http://schemas.microsoft.com/office/drawing/2014/main" id="{0C824738-E166-4C38-9F00-A3A3DFE9781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268005" y="2597426"/>
            <a:ext cx="3557943" cy="2305878"/>
          </a:xfrm>
          <a:prstGeom prst="rect">
            <a:avLst/>
          </a:prstGeom>
          <a:noFill/>
          <a:ln>
            <a:noFill/>
          </a:ln>
        </p:spPr>
      </p:pic>
    </p:spTree>
    <p:extLst>
      <p:ext uri="{BB962C8B-B14F-4D97-AF65-F5344CB8AC3E}">
        <p14:creationId xmlns:p14="http://schemas.microsoft.com/office/powerpoint/2010/main" val="4404551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Physical resources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48</a:t>
            </a:fld>
            <a:endParaRPr lang="en-ZA" dirty="0"/>
          </a:p>
        </p:txBody>
      </p:sp>
      <p:sp>
        <p:nvSpPr>
          <p:cNvPr id="5" name="Content Placeholder 4"/>
          <p:cNvSpPr>
            <a:spLocks noGrp="1"/>
          </p:cNvSpPr>
          <p:nvPr>
            <p:ph sz="quarter" idx="1"/>
          </p:nvPr>
        </p:nvSpPr>
        <p:spPr>
          <a:xfrm>
            <a:off x="467544" y="1508482"/>
            <a:ext cx="4578096" cy="4701818"/>
          </a:xfrm>
        </p:spPr>
        <p:txBody>
          <a:bodyPr>
            <a:normAutofit/>
          </a:bodyPr>
          <a:lstStyle/>
          <a:p>
            <a:pPr marL="0" indent="0">
              <a:buNone/>
            </a:pPr>
            <a:r>
              <a:rPr lang="en-AU" b="1" dirty="0"/>
              <a:t>Facilities should meet the following standards</a:t>
            </a:r>
            <a:r>
              <a:rPr lang="en-AU" dirty="0"/>
              <a:t>:</a:t>
            </a:r>
            <a:endParaRPr lang="en-ZA" b="1" dirty="0"/>
          </a:p>
          <a:p>
            <a:pPr lvl="0"/>
            <a:r>
              <a:rPr lang="en-AU" dirty="0"/>
              <a:t>Large enough and capable of operating throughout  year with suitable temperature, ventilation</a:t>
            </a:r>
            <a:r>
              <a:rPr lang="en-AU" b="1" dirty="0"/>
              <a:t> </a:t>
            </a:r>
            <a:r>
              <a:rPr lang="en-AU" dirty="0"/>
              <a:t>and light.  </a:t>
            </a:r>
            <a:endParaRPr lang="en-ZA" b="1" dirty="0"/>
          </a:p>
          <a:p>
            <a:pPr lvl="0"/>
            <a:r>
              <a:rPr lang="en-AU" dirty="0"/>
              <a:t>Include refreshment services and facilities, where required, to meet needs of students, staff and visitors.</a:t>
            </a:r>
            <a:endParaRPr lang="en-ZA" b="1" dirty="0"/>
          </a:p>
          <a:p>
            <a:endParaRPr lang="en-ZA" dirty="0"/>
          </a:p>
        </p:txBody>
      </p:sp>
      <p:pic>
        <p:nvPicPr>
          <p:cNvPr id="6" name="Picture 5">
            <a:extLst>
              <a:ext uri="{FF2B5EF4-FFF2-40B4-BE49-F238E27FC236}">
                <a16:creationId xmlns:a16="http://schemas.microsoft.com/office/drawing/2014/main" id="{15710E05-E073-4FEE-BFDC-7F76557A602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145687" y="2372140"/>
            <a:ext cx="3750364" cy="2504660"/>
          </a:xfrm>
          <a:prstGeom prst="rect">
            <a:avLst/>
          </a:prstGeom>
          <a:noFill/>
          <a:ln>
            <a:noFill/>
          </a:ln>
        </p:spPr>
      </p:pic>
    </p:spTree>
    <p:extLst>
      <p:ext uri="{BB962C8B-B14F-4D97-AF65-F5344CB8AC3E}">
        <p14:creationId xmlns:p14="http://schemas.microsoft.com/office/powerpoint/2010/main" val="22876219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Facilities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49</a:t>
            </a:fld>
            <a:endParaRPr lang="en-ZA" dirty="0"/>
          </a:p>
        </p:txBody>
      </p:sp>
      <p:sp>
        <p:nvSpPr>
          <p:cNvPr id="3" name="Content Placeholder 2">
            <a:extLst>
              <a:ext uri="{FF2B5EF4-FFF2-40B4-BE49-F238E27FC236}">
                <a16:creationId xmlns:a16="http://schemas.microsoft.com/office/drawing/2014/main" id="{564A359D-350D-44B9-9E03-295D1528B842}"/>
              </a:ext>
            </a:extLst>
          </p:cNvPr>
          <p:cNvSpPr>
            <a:spLocks noGrp="1"/>
          </p:cNvSpPr>
          <p:nvPr>
            <p:ph sz="quarter" idx="1"/>
          </p:nvPr>
        </p:nvSpPr>
        <p:spPr>
          <a:xfrm>
            <a:off x="1968500" y="2420888"/>
            <a:ext cx="6502400" cy="3688364"/>
          </a:xfrm>
        </p:spPr>
        <p:txBody>
          <a:bodyPr anchor="ctr">
            <a:normAutofit/>
          </a:bodyPr>
          <a:lstStyle/>
          <a:p>
            <a:pPr marL="0" indent="0">
              <a:buNone/>
            </a:pPr>
            <a:r>
              <a:rPr lang="en-ZA" dirty="0"/>
              <a:t>The requirements of the learning programme as well as the ETQA criteria would be a guideline as to the size and suitability of the facilities.</a:t>
            </a:r>
          </a:p>
        </p:txBody>
      </p:sp>
    </p:spTree>
    <p:extLst>
      <p:ext uri="{BB962C8B-B14F-4D97-AF65-F5344CB8AC3E}">
        <p14:creationId xmlns:p14="http://schemas.microsoft.com/office/powerpoint/2010/main" val="151291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Credit Value</a:t>
            </a:r>
            <a:endParaRPr lang="en-US" b="1" dirty="0">
              <a:solidFill>
                <a:srgbClr val="000066"/>
              </a:solidFill>
            </a:endParaRPr>
          </a:p>
          <a:p>
            <a:pPr marL="0" lvl="0" indent="0">
              <a:spcBef>
                <a:spcPts val="0"/>
              </a:spcBef>
              <a:buClrTx/>
              <a:buSzTx/>
              <a:buNone/>
            </a:pPr>
            <a:endParaRPr lang="en-ZA" dirty="0">
              <a:solidFill>
                <a:srgbClr val="000066"/>
              </a:solidFill>
            </a:endParaRPr>
          </a:p>
          <a:p>
            <a:pPr>
              <a:spcBef>
                <a:spcPts val="0"/>
              </a:spcBef>
              <a:buClrTx/>
              <a:buSzTx/>
              <a:buFont typeface="Arial" panose="020B0604020202020204" pitchFamily="34" charset="0"/>
              <a:buChar char="•"/>
            </a:pPr>
            <a:r>
              <a:rPr lang="en-ZA" dirty="0">
                <a:solidFill>
                  <a:srgbClr val="000066"/>
                </a:solidFill>
              </a:rPr>
              <a:t>12 credits = 120 notional hours</a:t>
            </a:r>
          </a:p>
          <a:p>
            <a:pPr marL="342900" lvl="0" indent="-342900">
              <a:spcBef>
                <a:spcPts val="0"/>
              </a:spcBef>
              <a:buClrTx/>
              <a:buSzTx/>
              <a:buFont typeface="Arial" panose="020B0604020202020204" pitchFamily="34" charset="0"/>
              <a:buChar char="•"/>
            </a:pPr>
            <a:r>
              <a:rPr lang="en-ZA" dirty="0">
                <a:solidFill>
                  <a:srgbClr val="000066"/>
                </a:solidFill>
              </a:rPr>
              <a:t>Theoretical + Practical + Workplace experience</a:t>
            </a:r>
            <a:endParaRPr lang="en-US" dirty="0">
              <a:solidFill>
                <a:srgbClr val="000066"/>
              </a:solidFill>
            </a:endParaRPr>
          </a:p>
          <a:p>
            <a:pPr marL="342900" lvl="0" indent="-342900">
              <a:spcBef>
                <a:spcPts val="0"/>
              </a:spcBef>
              <a:buClrTx/>
              <a:buSzTx/>
              <a:buFont typeface="Arial" panose="020B0604020202020204" pitchFamily="34" charset="0"/>
              <a:buChar char="•"/>
            </a:pPr>
            <a:r>
              <a:rPr lang="en-ZA" dirty="0">
                <a:solidFill>
                  <a:srgbClr val="000066"/>
                </a:solidFill>
              </a:rPr>
              <a:t>Submission of Portfolio of Evidence (PoE)  - based on Specific Outcomes (SOs) and Assessment Criteria (ACs).</a:t>
            </a:r>
            <a:endParaRPr lang="en-US" dirty="0">
              <a:solidFill>
                <a:srgbClr val="000066"/>
              </a:solidFill>
            </a:endParaRPr>
          </a:p>
          <a:p>
            <a:pPr marL="0" indent="0">
              <a:buNone/>
            </a:pPr>
            <a:endParaRPr lang="en-ZA" dirty="0"/>
          </a:p>
        </p:txBody>
      </p:sp>
    </p:spTree>
    <p:extLst>
      <p:ext uri="{BB962C8B-B14F-4D97-AF65-F5344CB8AC3E}">
        <p14:creationId xmlns:p14="http://schemas.microsoft.com/office/powerpoint/2010/main" val="18685729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Physical resources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50</a:t>
            </a:fld>
            <a:endParaRPr lang="en-ZA" dirty="0"/>
          </a:p>
        </p:txBody>
      </p:sp>
      <p:sp>
        <p:nvSpPr>
          <p:cNvPr id="5" name="Content Placeholder 4"/>
          <p:cNvSpPr>
            <a:spLocks noGrp="1"/>
          </p:cNvSpPr>
          <p:nvPr>
            <p:ph sz="quarter" idx="1"/>
          </p:nvPr>
        </p:nvSpPr>
        <p:spPr>
          <a:xfrm>
            <a:off x="265043" y="1508482"/>
            <a:ext cx="8666921" cy="4701818"/>
          </a:xfrm>
        </p:spPr>
        <p:txBody>
          <a:bodyPr>
            <a:normAutofit/>
          </a:bodyPr>
          <a:lstStyle/>
          <a:p>
            <a:r>
              <a:rPr lang="en-AU" dirty="0"/>
              <a:t>Facilities should allow for  facilitation of theoretical and practical components of  the training. </a:t>
            </a:r>
          </a:p>
          <a:p>
            <a:r>
              <a:rPr lang="en-AU" dirty="0"/>
              <a:t>Where provider facilities are not adequate, provider can partner with other organisations where practical component could be offered. These partnerships are covered by memoranda of understanding (MoU) or contracts.</a:t>
            </a:r>
            <a:endParaRPr lang="en-ZA" b="1" dirty="0"/>
          </a:p>
          <a:p>
            <a:r>
              <a:rPr lang="en-AU" dirty="0"/>
              <a:t>Off-site facilities would still need to be safe, suitable, adequate and safe. </a:t>
            </a:r>
            <a:endParaRPr lang="en-ZA" b="1" dirty="0"/>
          </a:p>
          <a:p>
            <a:endParaRPr lang="en-ZA" dirty="0"/>
          </a:p>
        </p:txBody>
      </p:sp>
    </p:spTree>
    <p:extLst>
      <p:ext uri="{BB962C8B-B14F-4D97-AF65-F5344CB8AC3E}">
        <p14:creationId xmlns:p14="http://schemas.microsoft.com/office/powerpoint/2010/main" val="39830476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Physical resources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51</a:t>
            </a:fld>
            <a:endParaRPr lang="en-ZA" dirty="0"/>
          </a:p>
        </p:txBody>
      </p:sp>
      <p:sp>
        <p:nvSpPr>
          <p:cNvPr id="5" name="Content Placeholder 4"/>
          <p:cNvSpPr>
            <a:spLocks noGrp="1"/>
          </p:cNvSpPr>
          <p:nvPr>
            <p:ph sz="quarter" idx="1"/>
          </p:nvPr>
        </p:nvSpPr>
        <p:spPr>
          <a:xfrm>
            <a:off x="265044" y="1508482"/>
            <a:ext cx="5141844" cy="4701818"/>
          </a:xfrm>
        </p:spPr>
        <p:txBody>
          <a:bodyPr>
            <a:normAutofit/>
          </a:bodyPr>
          <a:lstStyle/>
          <a:p>
            <a:pPr marL="0" indent="0">
              <a:buNone/>
            </a:pPr>
            <a:r>
              <a:rPr lang="en-AU" b="1" dirty="0"/>
              <a:t>Equipment</a:t>
            </a:r>
            <a:r>
              <a:rPr lang="en-AU" dirty="0"/>
              <a:t> </a:t>
            </a:r>
            <a:endParaRPr lang="en-ZA" b="1" dirty="0"/>
          </a:p>
          <a:p>
            <a:r>
              <a:rPr lang="en-GB" dirty="0"/>
              <a:t>Some training programmes require specialised equipment such as machinery, tools and vehicles. </a:t>
            </a:r>
          </a:p>
          <a:p>
            <a:r>
              <a:rPr lang="en-GB" dirty="0"/>
              <a:t>It is essential that equipment is adequate in type and amounts for  number of students and  programmes undertaken. </a:t>
            </a:r>
            <a:endParaRPr lang="en-ZA" dirty="0"/>
          </a:p>
          <a:p>
            <a:pPr lvl="0"/>
            <a:r>
              <a:rPr lang="en-GB" dirty="0"/>
              <a:t>well maintained, safe and secure.</a:t>
            </a:r>
            <a:endParaRPr lang="en-ZA" dirty="0"/>
          </a:p>
          <a:p>
            <a:endParaRPr lang="en-ZA" dirty="0"/>
          </a:p>
        </p:txBody>
      </p:sp>
      <p:pic>
        <p:nvPicPr>
          <p:cNvPr id="6" name="Picture 5">
            <a:extLst>
              <a:ext uri="{FF2B5EF4-FFF2-40B4-BE49-F238E27FC236}">
                <a16:creationId xmlns:a16="http://schemas.microsoft.com/office/drawing/2014/main" id="{2A3D2A5A-9D18-4AF8-98E3-0847C4E0148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141843" y="2107095"/>
            <a:ext cx="3737113" cy="3074505"/>
          </a:xfrm>
          <a:prstGeom prst="rect">
            <a:avLst/>
          </a:prstGeom>
          <a:noFill/>
          <a:ln>
            <a:noFill/>
          </a:ln>
        </p:spPr>
      </p:pic>
    </p:spTree>
    <p:extLst>
      <p:ext uri="{BB962C8B-B14F-4D97-AF65-F5344CB8AC3E}">
        <p14:creationId xmlns:p14="http://schemas.microsoft.com/office/powerpoint/2010/main" val="18924313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Physical resources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52</a:t>
            </a:fld>
            <a:endParaRPr lang="en-ZA" dirty="0"/>
          </a:p>
        </p:txBody>
      </p:sp>
      <p:sp>
        <p:nvSpPr>
          <p:cNvPr id="5" name="Content Placeholder 4"/>
          <p:cNvSpPr>
            <a:spLocks noGrp="1"/>
          </p:cNvSpPr>
          <p:nvPr>
            <p:ph sz="quarter" idx="1"/>
          </p:nvPr>
        </p:nvSpPr>
        <p:spPr/>
        <p:txBody>
          <a:bodyPr anchor="ctr">
            <a:normAutofit/>
          </a:bodyPr>
          <a:lstStyle/>
          <a:p>
            <a:pPr marL="0" indent="0">
              <a:buNone/>
            </a:pPr>
            <a:r>
              <a:rPr lang="en-AU" b="1" dirty="0"/>
              <a:t>Equipment</a:t>
            </a:r>
          </a:p>
          <a:p>
            <a:pPr marL="0" indent="0">
              <a:buNone/>
            </a:pPr>
            <a:r>
              <a:rPr lang="en-GB" dirty="0"/>
              <a:t>The provider should have adequate equipment to ensure that each learner has sufficient access to the equipment during the learning and assessment process.</a:t>
            </a:r>
            <a:r>
              <a:rPr lang="en-AU" dirty="0"/>
              <a:t> </a:t>
            </a:r>
            <a:endParaRPr lang="en-ZA" b="1" dirty="0"/>
          </a:p>
        </p:txBody>
      </p:sp>
    </p:spTree>
    <p:extLst>
      <p:ext uri="{BB962C8B-B14F-4D97-AF65-F5344CB8AC3E}">
        <p14:creationId xmlns:p14="http://schemas.microsoft.com/office/powerpoint/2010/main" val="20492652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Financial resources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53</a:t>
            </a:fld>
            <a:endParaRPr lang="en-ZA" dirty="0"/>
          </a:p>
        </p:txBody>
      </p:sp>
      <p:sp>
        <p:nvSpPr>
          <p:cNvPr id="5" name="Content Placeholder 4"/>
          <p:cNvSpPr>
            <a:spLocks noGrp="1"/>
          </p:cNvSpPr>
          <p:nvPr>
            <p:ph sz="quarter" idx="1"/>
          </p:nvPr>
        </p:nvSpPr>
        <p:spPr>
          <a:xfrm>
            <a:off x="3498574" y="1508482"/>
            <a:ext cx="4678016" cy="4701818"/>
          </a:xfrm>
        </p:spPr>
        <p:txBody>
          <a:bodyPr>
            <a:normAutofit/>
          </a:bodyPr>
          <a:lstStyle/>
          <a:p>
            <a:pPr marL="0" indent="0">
              <a:buNone/>
            </a:pPr>
            <a:r>
              <a:rPr lang="en-GB" b="1" dirty="0"/>
              <a:t>Provider must: </a:t>
            </a:r>
          </a:p>
          <a:p>
            <a:r>
              <a:rPr lang="en-GB" dirty="0"/>
              <a:t>provide sufficient financial resources to ensure  organisation can function effectively when providing Education and Training Services.</a:t>
            </a:r>
          </a:p>
          <a:p>
            <a:r>
              <a:rPr lang="en-GB" dirty="0"/>
              <a:t>be financially sound and have necessary financial management policies and procedures for financial management.</a:t>
            </a:r>
            <a:endParaRPr lang="en-ZA" dirty="0"/>
          </a:p>
          <a:p>
            <a:endParaRPr lang="en-ZA" dirty="0"/>
          </a:p>
        </p:txBody>
      </p:sp>
      <p:pic>
        <p:nvPicPr>
          <p:cNvPr id="7" name="Picture 6" descr="A picture containing person, text, newspaper, indoor&#10;&#10;Description automatically generated">
            <a:extLst>
              <a:ext uri="{FF2B5EF4-FFF2-40B4-BE49-F238E27FC236}">
                <a16:creationId xmlns:a16="http://schemas.microsoft.com/office/drawing/2014/main" id="{2D8F60AD-DD3D-4BA8-BB90-F17982AA6F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432730"/>
            <a:ext cx="3193774" cy="2853321"/>
          </a:xfrm>
          <a:prstGeom prst="rect">
            <a:avLst/>
          </a:prstGeom>
          <a:ln>
            <a:noFill/>
          </a:ln>
          <a:effectLst>
            <a:softEdge rad="112500"/>
          </a:effectLst>
        </p:spPr>
      </p:pic>
    </p:spTree>
    <p:extLst>
      <p:ext uri="{BB962C8B-B14F-4D97-AF65-F5344CB8AC3E}">
        <p14:creationId xmlns:p14="http://schemas.microsoft.com/office/powerpoint/2010/main" val="5001274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Learning Material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54</a:t>
            </a:fld>
            <a:endParaRPr lang="en-ZA" dirty="0"/>
          </a:p>
        </p:txBody>
      </p:sp>
      <p:sp>
        <p:nvSpPr>
          <p:cNvPr id="5" name="Content Placeholder 4"/>
          <p:cNvSpPr>
            <a:spLocks noGrp="1"/>
          </p:cNvSpPr>
          <p:nvPr>
            <p:ph sz="quarter" idx="1"/>
          </p:nvPr>
        </p:nvSpPr>
        <p:spPr>
          <a:xfrm>
            <a:off x="467544" y="1413296"/>
            <a:ext cx="7483760" cy="4680000"/>
          </a:xfrm>
        </p:spPr>
        <p:txBody>
          <a:bodyPr>
            <a:normAutofit/>
          </a:bodyPr>
          <a:lstStyle/>
          <a:p>
            <a:pPr marL="0" indent="0">
              <a:buNone/>
            </a:pPr>
            <a:r>
              <a:rPr lang="en-GB" b="1" dirty="0"/>
              <a:t>Learning material consists of the following:</a:t>
            </a:r>
          </a:p>
          <a:p>
            <a:pPr marL="0" indent="0">
              <a:buNone/>
            </a:pPr>
            <a:endParaRPr lang="en-ZA" b="1" dirty="0"/>
          </a:p>
          <a:p>
            <a:pPr lvl="0"/>
            <a:r>
              <a:rPr lang="en-GB" dirty="0"/>
              <a:t>A Learner Guide</a:t>
            </a:r>
            <a:endParaRPr lang="en-ZA" dirty="0"/>
          </a:p>
          <a:p>
            <a:pPr lvl="0"/>
            <a:r>
              <a:rPr lang="en-GB" dirty="0"/>
              <a:t>A Portfolio of evidence</a:t>
            </a:r>
            <a:endParaRPr lang="en-ZA" dirty="0"/>
          </a:p>
          <a:p>
            <a:pPr lvl="0"/>
            <a:r>
              <a:rPr lang="en-GB" dirty="0"/>
              <a:t>A Facilitator guide</a:t>
            </a:r>
            <a:endParaRPr lang="en-ZA" dirty="0"/>
          </a:p>
          <a:p>
            <a:pPr lvl="0"/>
            <a:r>
              <a:rPr lang="en-GB" dirty="0"/>
              <a:t>An Assessment guide</a:t>
            </a:r>
            <a:endParaRPr lang="en-ZA" dirty="0"/>
          </a:p>
          <a:p>
            <a:pPr lvl="0"/>
            <a:r>
              <a:rPr lang="en-GB" dirty="0"/>
              <a:t>A Moderation guide</a:t>
            </a:r>
            <a:endParaRPr lang="en-ZA" dirty="0"/>
          </a:p>
          <a:p>
            <a:pPr lvl="0"/>
            <a:r>
              <a:rPr lang="en-GB" dirty="0"/>
              <a:t>An alignment matrix</a:t>
            </a:r>
            <a:endParaRPr lang="en-ZA" dirty="0"/>
          </a:p>
          <a:p>
            <a:endParaRPr lang="en-GB" dirty="0"/>
          </a:p>
          <a:p>
            <a:pPr marL="0" indent="0">
              <a:buNone/>
            </a:pPr>
            <a:endParaRPr lang="en-ZA" dirty="0"/>
          </a:p>
        </p:txBody>
      </p:sp>
      <p:pic>
        <p:nvPicPr>
          <p:cNvPr id="6" name="Picture 5">
            <a:extLst>
              <a:ext uri="{FF2B5EF4-FFF2-40B4-BE49-F238E27FC236}">
                <a16:creationId xmlns:a16="http://schemas.microsoft.com/office/drawing/2014/main" id="{3D0AB979-3376-4941-9358-78F9162E3EA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47861" y="1921565"/>
            <a:ext cx="2915477" cy="3896139"/>
          </a:xfrm>
          <a:prstGeom prst="rect">
            <a:avLst/>
          </a:prstGeom>
          <a:noFill/>
          <a:ln>
            <a:noFill/>
          </a:ln>
        </p:spPr>
      </p:pic>
    </p:spTree>
    <p:extLst>
      <p:ext uri="{BB962C8B-B14F-4D97-AF65-F5344CB8AC3E}">
        <p14:creationId xmlns:p14="http://schemas.microsoft.com/office/powerpoint/2010/main" val="3381333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Learning Material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55</a:t>
            </a:fld>
            <a:endParaRPr lang="en-ZA" dirty="0"/>
          </a:p>
        </p:txBody>
      </p:sp>
      <p:sp>
        <p:nvSpPr>
          <p:cNvPr id="5" name="Content Placeholder 4"/>
          <p:cNvSpPr>
            <a:spLocks noGrp="1"/>
          </p:cNvSpPr>
          <p:nvPr>
            <p:ph sz="quarter" idx="1"/>
          </p:nvPr>
        </p:nvSpPr>
        <p:spPr>
          <a:xfrm>
            <a:off x="3783496" y="1406468"/>
            <a:ext cx="4903304" cy="4680000"/>
          </a:xfrm>
        </p:spPr>
        <p:txBody>
          <a:bodyPr>
            <a:normAutofit/>
          </a:bodyPr>
          <a:lstStyle/>
          <a:p>
            <a:pPr marL="0" indent="0">
              <a:buNone/>
            </a:pPr>
            <a:r>
              <a:rPr lang="en-GB" b="1" dirty="0"/>
              <a:t>Learner guide:</a:t>
            </a:r>
          </a:p>
          <a:p>
            <a:pPr marL="0" indent="0">
              <a:buNone/>
            </a:pPr>
            <a:endParaRPr lang="en-ZA" b="1" dirty="0"/>
          </a:p>
          <a:p>
            <a:r>
              <a:rPr lang="en-GB" dirty="0"/>
              <a:t>Contains the registered standard/qualification </a:t>
            </a:r>
          </a:p>
          <a:p>
            <a:r>
              <a:rPr lang="en-GB" dirty="0"/>
              <a:t>Learning content that matches the outcomes and criteria. </a:t>
            </a:r>
          </a:p>
          <a:p>
            <a:r>
              <a:rPr lang="en-GB" dirty="0"/>
              <a:t>Will take  learner through learning process and formative assessment activities to prepare him/her for summative assessment.</a:t>
            </a:r>
            <a:endParaRPr lang="en-ZA" dirty="0"/>
          </a:p>
          <a:p>
            <a:endParaRPr lang="en-GB" dirty="0"/>
          </a:p>
          <a:p>
            <a:pPr marL="0" indent="0">
              <a:buNone/>
            </a:pPr>
            <a:endParaRPr lang="en-ZA" dirty="0"/>
          </a:p>
        </p:txBody>
      </p:sp>
      <p:pic>
        <p:nvPicPr>
          <p:cNvPr id="6" name="Picture 5">
            <a:extLst>
              <a:ext uri="{FF2B5EF4-FFF2-40B4-BE49-F238E27FC236}">
                <a16:creationId xmlns:a16="http://schemas.microsoft.com/office/drawing/2014/main" id="{3D0AB979-3376-4941-9358-78F9162E3EA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798399"/>
            <a:ext cx="2915477" cy="3896139"/>
          </a:xfrm>
          <a:prstGeom prst="rect">
            <a:avLst/>
          </a:prstGeom>
          <a:noFill/>
          <a:ln>
            <a:noFill/>
          </a:ln>
        </p:spPr>
      </p:pic>
    </p:spTree>
    <p:extLst>
      <p:ext uri="{BB962C8B-B14F-4D97-AF65-F5344CB8AC3E}">
        <p14:creationId xmlns:p14="http://schemas.microsoft.com/office/powerpoint/2010/main" val="29340523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Learning Material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56</a:t>
            </a:fld>
            <a:endParaRPr lang="en-ZA" dirty="0"/>
          </a:p>
        </p:txBody>
      </p:sp>
      <p:sp>
        <p:nvSpPr>
          <p:cNvPr id="5" name="Content Placeholder 4"/>
          <p:cNvSpPr>
            <a:spLocks noGrp="1"/>
          </p:cNvSpPr>
          <p:nvPr>
            <p:ph sz="quarter" idx="1"/>
          </p:nvPr>
        </p:nvSpPr>
        <p:spPr>
          <a:xfrm>
            <a:off x="374903" y="1421460"/>
            <a:ext cx="5363287" cy="4680000"/>
          </a:xfrm>
        </p:spPr>
        <p:txBody>
          <a:bodyPr>
            <a:normAutofit/>
          </a:bodyPr>
          <a:lstStyle/>
          <a:p>
            <a:pPr marL="0" indent="0">
              <a:buNone/>
            </a:pPr>
            <a:r>
              <a:rPr lang="en-GB" b="1" dirty="0"/>
              <a:t>Portfolio normally contains evidence of:</a:t>
            </a:r>
          </a:p>
          <a:p>
            <a:pPr marL="0" indent="0">
              <a:buNone/>
            </a:pPr>
            <a:endParaRPr lang="en-ZA" b="1" dirty="0"/>
          </a:p>
          <a:p>
            <a:pPr lvl="0"/>
            <a:r>
              <a:rPr lang="en-GB" dirty="0"/>
              <a:t>Unit standard or qualification</a:t>
            </a:r>
            <a:endParaRPr lang="en-ZA" dirty="0"/>
          </a:p>
          <a:p>
            <a:pPr lvl="0"/>
            <a:r>
              <a:rPr lang="en-GB" dirty="0"/>
              <a:t>Administrative details of learner, ID, learner information and qualifications</a:t>
            </a:r>
            <a:endParaRPr lang="en-ZA" dirty="0"/>
          </a:p>
          <a:p>
            <a:pPr lvl="0"/>
            <a:r>
              <a:rPr lang="en-GB" dirty="0"/>
              <a:t>Preparation for assessment</a:t>
            </a:r>
            <a:endParaRPr lang="en-ZA" dirty="0"/>
          </a:p>
          <a:p>
            <a:pPr lvl="0"/>
            <a:r>
              <a:rPr lang="en-GB" dirty="0"/>
              <a:t>Formative assessment activities</a:t>
            </a:r>
            <a:endParaRPr lang="en-ZA" dirty="0"/>
          </a:p>
          <a:p>
            <a:pPr lvl="0"/>
            <a:r>
              <a:rPr lang="en-GB" dirty="0"/>
              <a:t>Summative assessment activities </a:t>
            </a:r>
            <a:endParaRPr lang="en-ZA" dirty="0"/>
          </a:p>
          <a:p>
            <a:pPr lvl="0"/>
            <a:r>
              <a:rPr lang="en-GB" dirty="0"/>
              <a:t>Evidence of assessment</a:t>
            </a:r>
            <a:endParaRPr lang="en-ZA" dirty="0"/>
          </a:p>
          <a:p>
            <a:endParaRPr lang="en-GB" dirty="0"/>
          </a:p>
          <a:p>
            <a:pPr marL="0" indent="0">
              <a:buNone/>
            </a:pPr>
            <a:endParaRPr lang="en-ZA" dirty="0"/>
          </a:p>
        </p:txBody>
      </p:sp>
      <p:pic>
        <p:nvPicPr>
          <p:cNvPr id="6" name="Picture 5">
            <a:extLst>
              <a:ext uri="{FF2B5EF4-FFF2-40B4-BE49-F238E27FC236}">
                <a16:creationId xmlns:a16="http://schemas.microsoft.com/office/drawing/2014/main" id="{3D0AB979-3376-4941-9358-78F9162E3EA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9632" y="1813390"/>
            <a:ext cx="2915477" cy="3896139"/>
          </a:xfrm>
          <a:prstGeom prst="rect">
            <a:avLst/>
          </a:prstGeom>
          <a:noFill/>
          <a:ln>
            <a:noFill/>
          </a:ln>
        </p:spPr>
      </p:pic>
    </p:spTree>
    <p:extLst>
      <p:ext uri="{BB962C8B-B14F-4D97-AF65-F5344CB8AC3E}">
        <p14:creationId xmlns:p14="http://schemas.microsoft.com/office/powerpoint/2010/main" val="1833393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Learning Material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57</a:t>
            </a:fld>
            <a:endParaRPr lang="en-ZA" dirty="0"/>
          </a:p>
        </p:txBody>
      </p:sp>
      <p:sp>
        <p:nvSpPr>
          <p:cNvPr id="5" name="Content Placeholder 4"/>
          <p:cNvSpPr>
            <a:spLocks noGrp="1"/>
          </p:cNvSpPr>
          <p:nvPr>
            <p:ph sz="quarter" idx="1"/>
          </p:nvPr>
        </p:nvSpPr>
        <p:spPr>
          <a:xfrm>
            <a:off x="3564835" y="1421459"/>
            <a:ext cx="5278208" cy="4680000"/>
          </a:xfrm>
        </p:spPr>
        <p:txBody>
          <a:bodyPr>
            <a:normAutofit/>
          </a:bodyPr>
          <a:lstStyle/>
          <a:p>
            <a:pPr marL="0" indent="0">
              <a:buNone/>
            </a:pPr>
            <a:r>
              <a:rPr lang="en-GB" b="1" dirty="0"/>
              <a:t>Portfolio normally contains evidence of:</a:t>
            </a:r>
          </a:p>
          <a:p>
            <a:pPr marL="0" indent="0">
              <a:buNone/>
            </a:pPr>
            <a:endParaRPr lang="en-ZA" b="1" dirty="0"/>
          </a:p>
          <a:p>
            <a:pPr lvl="0"/>
            <a:r>
              <a:rPr lang="en-GB" dirty="0"/>
              <a:t>Feedback reports from assessor to candidate</a:t>
            </a:r>
            <a:endParaRPr lang="en-ZA" dirty="0"/>
          </a:p>
          <a:p>
            <a:pPr lvl="0"/>
            <a:r>
              <a:rPr lang="en-GB" dirty="0"/>
              <a:t>Feedback from candidate to  assessor </a:t>
            </a:r>
            <a:endParaRPr lang="en-ZA" dirty="0"/>
          </a:p>
          <a:p>
            <a:pPr lvl="0"/>
            <a:r>
              <a:rPr lang="en-GB" dirty="0"/>
              <a:t>Assessment review</a:t>
            </a:r>
            <a:endParaRPr lang="en-ZA" dirty="0"/>
          </a:p>
          <a:p>
            <a:pPr lvl="0"/>
            <a:r>
              <a:rPr lang="en-GB" dirty="0"/>
              <a:t>Assessment alignment matrix,</a:t>
            </a:r>
          </a:p>
          <a:p>
            <a:pPr lvl="0"/>
            <a:r>
              <a:rPr lang="en-GB" dirty="0"/>
              <a:t>Appeals procedure and related documents</a:t>
            </a:r>
            <a:endParaRPr lang="en-ZA" dirty="0"/>
          </a:p>
          <a:p>
            <a:pPr lvl="0"/>
            <a:r>
              <a:rPr lang="en-GB" dirty="0"/>
              <a:t>Recognition of prior learning (RPL)</a:t>
            </a:r>
            <a:endParaRPr lang="en-ZA" dirty="0"/>
          </a:p>
          <a:p>
            <a:endParaRPr lang="en-GB" dirty="0"/>
          </a:p>
          <a:p>
            <a:pPr marL="0" indent="0">
              <a:buNone/>
            </a:pPr>
            <a:endParaRPr lang="en-ZA" dirty="0"/>
          </a:p>
        </p:txBody>
      </p:sp>
      <p:pic>
        <p:nvPicPr>
          <p:cNvPr id="6" name="Picture 5">
            <a:extLst>
              <a:ext uri="{FF2B5EF4-FFF2-40B4-BE49-F238E27FC236}">
                <a16:creationId xmlns:a16="http://schemas.microsoft.com/office/drawing/2014/main" id="{3D0AB979-3376-4941-9358-78F9162E3EA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957" y="1680868"/>
            <a:ext cx="2915477" cy="3896139"/>
          </a:xfrm>
          <a:prstGeom prst="rect">
            <a:avLst/>
          </a:prstGeom>
          <a:noFill/>
          <a:ln>
            <a:noFill/>
          </a:ln>
        </p:spPr>
      </p:pic>
    </p:spTree>
    <p:extLst>
      <p:ext uri="{BB962C8B-B14F-4D97-AF65-F5344CB8AC3E}">
        <p14:creationId xmlns:p14="http://schemas.microsoft.com/office/powerpoint/2010/main" val="41778150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Learning Material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58</a:t>
            </a:fld>
            <a:endParaRPr lang="en-ZA" dirty="0"/>
          </a:p>
        </p:txBody>
      </p:sp>
      <p:sp>
        <p:nvSpPr>
          <p:cNvPr id="5" name="Content Placeholder 4"/>
          <p:cNvSpPr>
            <a:spLocks noGrp="1"/>
          </p:cNvSpPr>
          <p:nvPr>
            <p:ph sz="quarter" idx="1"/>
          </p:nvPr>
        </p:nvSpPr>
        <p:spPr>
          <a:xfrm>
            <a:off x="374904" y="1530300"/>
            <a:ext cx="5145686" cy="4680000"/>
          </a:xfrm>
        </p:spPr>
        <p:txBody>
          <a:bodyPr>
            <a:normAutofit/>
          </a:bodyPr>
          <a:lstStyle/>
          <a:p>
            <a:pPr marL="0" indent="0">
              <a:buNone/>
            </a:pPr>
            <a:r>
              <a:rPr lang="en-ZA" b="1" dirty="0"/>
              <a:t>Facilitator Guide</a:t>
            </a:r>
            <a:endParaRPr lang="en-ZA" dirty="0"/>
          </a:p>
          <a:p>
            <a:pPr marL="0" indent="0">
              <a:buNone/>
            </a:pPr>
            <a:r>
              <a:rPr lang="en-ZA" b="1" dirty="0"/>
              <a:t> </a:t>
            </a:r>
            <a:endParaRPr lang="en-ZA" dirty="0"/>
          </a:p>
          <a:p>
            <a:pPr marL="0" indent="0">
              <a:buNone/>
            </a:pPr>
            <a:r>
              <a:rPr lang="en-ZA" dirty="0"/>
              <a:t>Facilitator guide provides  facilitator with guidance on how to facilitate learning programme. It will apart from general facilitation guidelines include:</a:t>
            </a:r>
          </a:p>
          <a:p>
            <a:pPr lvl="0"/>
            <a:r>
              <a:rPr lang="en-GB" dirty="0"/>
              <a:t>Unit standard/qualification</a:t>
            </a:r>
            <a:endParaRPr lang="en-ZA" dirty="0"/>
          </a:p>
          <a:p>
            <a:pPr lvl="0"/>
            <a:r>
              <a:rPr lang="en-GB" dirty="0"/>
              <a:t>Alignment matrix</a:t>
            </a:r>
            <a:endParaRPr lang="en-ZA" dirty="0"/>
          </a:p>
        </p:txBody>
      </p:sp>
      <p:pic>
        <p:nvPicPr>
          <p:cNvPr id="6" name="Picture 5">
            <a:extLst>
              <a:ext uri="{FF2B5EF4-FFF2-40B4-BE49-F238E27FC236}">
                <a16:creationId xmlns:a16="http://schemas.microsoft.com/office/drawing/2014/main" id="{3D0AB979-3376-4941-9358-78F9162E3EA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1323" y="1659671"/>
            <a:ext cx="2915477" cy="3896139"/>
          </a:xfrm>
          <a:prstGeom prst="rect">
            <a:avLst/>
          </a:prstGeom>
          <a:noFill/>
          <a:ln>
            <a:noFill/>
          </a:ln>
        </p:spPr>
      </p:pic>
    </p:spTree>
    <p:extLst>
      <p:ext uri="{BB962C8B-B14F-4D97-AF65-F5344CB8AC3E}">
        <p14:creationId xmlns:p14="http://schemas.microsoft.com/office/powerpoint/2010/main" val="11038877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Learning Material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59</a:t>
            </a:fld>
            <a:endParaRPr lang="en-ZA" dirty="0"/>
          </a:p>
        </p:txBody>
      </p:sp>
      <p:sp>
        <p:nvSpPr>
          <p:cNvPr id="5" name="Content Placeholder 4"/>
          <p:cNvSpPr>
            <a:spLocks noGrp="1"/>
          </p:cNvSpPr>
          <p:nvPr>
            <p:ph sz="quarter" idx="1"/>
          </p:nvPr>
        </p:nvSpPr>
        <p:spPr>
          <a:xfrm>
            <a:off x="3939739" y="1421459"/>
            <a:ext cx="4903304" cy="4680000"/>
          </a:xfrm>
        </p:spPr>
        <p:txBody>
          <a:bodyPr>
            <a:normAutofit/>
          </a:bodyPr>
          <a:lstStyle/>
          <a:p>
            <a:pPr marL="0" indent="0">
              <a:buNone/>
            </a:pPr>
            <a:r>
              <a:rPr lang="en-ZA" b="1" dirty="0"/>
              <a:t>Facilitator Guide</a:t>
            </a:r>
            <a:endParaRPr lang="en-ZA" dirty="0"/>
          </a:p>
          <a:p>
            <a:pPr marL="0" indent="0">
              <a:buNone/>
            </a:pPr>
            <a:r>
              <a:rPr lang="en-ZA" b="1" dirty="0"/>
              <a:t> </a:t>
            </a:r>
            <a:endParaRPr lang="en-ZA" dirty="0"/>
          </a:p>
          <a:p>
            <a:r>
              <a:rPr lang="en-ZA" dirty="0"/>
              <a:t>R</a:t>
            </a:r>
            <a:r>
              <a:rPr lang="en-GB" dirty="0" err="1"/>
              <a:t>oles</a:t>
            </a:r>
            <a:r>
              <a:rPr lang="en-GB" dirty="0"/>
              <a:t> and responsibilities of the various role players</a:t>
            </a:r>
            <a:endParaRPr lang="en-ZA" dirty="0"/>
          </a:p>
          <a:p>
            <a:pPr lvl="0"/>
            <a:r>
              <a:rPr lang="en-GB" dirty="0"/>
              <a:t>Lesson plan</a:t>
            </a:r>
            <a:endParaRPr lang="en-ZA" dirty="0"/>
          </a:p>
          <a:p>
            <a:pPr lvl="0"/>
            <a:r>
              <a:rPr lang="en-GB" dirty="0"/>
              <a:t>The facilitation methodologies to be used</a:t>
            </a:r>
            <a:endParaRPr lang="en-ZA" dirty="0"/>
          </a:p>
          <a:p>
            <a:pPr lvl="0"/>
            <a:r>
              <a:rPr lang="en-GB" dirty="0"/>
              <a:t>Media and resources to be used for the programme</a:t>
            </a:r>
            <a:endParaRPr lang="en-ZA" dirty="0"/>
          </a:p>
          <a:p>
            <a:pPr marL="0" indent="0">
              <a:buNone/>
            </a:pPr>
            <a:endParaRPr lang="en-ZA" dirty="0"/>
          </a:p>
        </p:txBody>
      </p:sp>
      <p:pic>
        <p:nvPicPr>
          <p:cNvPr id="6" name="Picture 5">
            <a:extLst>
              <a:ext uri="{FF2B5EF4-FFF2-40B4-BE49-F238E27FC236}">
                <a16:creationId xmlns:a16="http://schemas.microsoft.com/office/drawing/2014/main" id="{3D0AB979-3376-4941-9358-78F9162E3EA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957" y="1680868"/>
            <a:ext cx="2915477" cy="3896139"/>
          </a:xfrm>
          <a:prstGeom prst="rect">
            <a:avLst/>
          </a:prstGeom>
          <a:noFill/>
          <a:ln>
            <a:noFill/>
          </a:ln>
        </p:spPr>
      </p:pic>
    </p:spTree>
    <p:extLst>
      <p:ext uri="{BB962C8B-B14F-4D97-AF65-F5344CB8AC3E}">
        <p14:creationId xmlns:p14="http://schemas.microsoft.com/office/powerpoint/2010/main" val="2118224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Guidelines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a:t>
            </a:fld>
            <a:endParaRPr lang="en-ZA" dirty="0"/>
          </a:p>
        </p:txBody>
      </p:sp>
      <p:graphicFrame>
        <p:nvGraphicFramePr>
          <p:cNvPr id="6" name="Content Placeholder 5"/>
          <p:cNvGraphicFramePr>
            <a:graphicFrameLocks noGrp="1"/>
          </p:cNvGraphicFramePr>
          <p:nvPr>
            <p:ph sz="quarter" idx="1"/>
          </p:nvPr>
        </p:nvGraphicFramePr>
        <p:xfrm>
          <a:off x="468313" y="1030733"/>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876872" y="5743310"/>
            <a:ext cx="5400600"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ZA" sz="2400" b="1" dirty="0">
                <a:latin typeface="Calibri" panose="020F0502020204030204" pitchFamily="34" charset="0"/>
              </a:rPr>
              <a:t>Formative   +   Summative   =  Competent</a:t>
            </a:r>
          </a:p>
        </p:txBody>
      </p:sp>
    </p:spTree>
    <p:extLst>
      <p:ext uri="{BB962C8B-B14F-4D97-AF65-F5344CB8AC3E}">
        <p14:creationId xmlns:p14="http://schemas.microsoft.com/office/powerpoint/2010/main" val="153025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00DD5ACD-371A-4729-B992-E39098DC1F1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FF99C2F2-CD21-4313-9634-001389A43FB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4C255BB0-1E6B-41BD-A9B3-29EA7F5693F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00854E58-BD01-4E9A-BFE3-E2B249DCDE1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CC3C5B9F-7C7E-48D7-BEFA-F5C8A50EDB1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79A44E13-0693-4EF4-ADC9-07A7A193F52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24349B9E-7679-48F3-8C1B-516E244933D3}"/>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B74BCAB8-0EA7-42E6-9BEE-11398D7C6C3B}"/>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64E85D38-C8F4-45A8-A4FB-7B00B79166F0}"/>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Learning Material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60</a:t>
            </a:fld>
            <a:endParaRPr lang="en-ZA" dirty="0"/>
          </a:p>
        </p:txBody>
      </p:sp>
      <p:sp>
        <p:nvSpPr>
          <p:cNvPr id="5" name="Content Placeholder 4"/>
          <p:cNvSpPr>
            <a:spLocks noGrp="1"/>
          </p:cNvSpPr>
          <p:nvPr>
            <p:ph sz="quarter" idx="1"/>
          </p:nvPr>
        </p:nvSpPr>
        <p:spPr>
          <a:xfrm>
            <a:off x="374904" y="1530300"/>
            <a:ext cx="5145686" cy="4680000"/>
          </a:xfrm>
        </p:spPr>
        <p:txBody>
          <a:bodyPr>
            <a:normAutofit/>
          </a:bodyPr>
          <a:lstStyle/>
          <a:p>
            <a:pPr marL="0" indent="0">
              <a:buNone/>
            </a:pPr>
            <a:r>
              <a:rPr lang="en-ZA" b="1" dirty="0"/>
              <a:t>Assessor guide provides  </a:t>
            </a:r>
            <a:r>
              <a:rPr lang="en-ZA" dirty="0"/>
              <a:t>assessor with necessary guidelines to ensure valid, authentic, reliable and fair assessments. It gives the assessor guidelines on:</a:t>
            </a:r>
          </a:p>
          <a:p>
            <a:pPr lvl="0"/>
            <a:r>
              <a:rPr lang="en-GB" dirty="0"/>
              <a:t>Unit standard</a:t>
            </a:r>
            <a:endParaRPr lang="en-ZA" dirty="0"/>
          </a:p>
          <a:p>
            <a:pPr lvl="0"/>
            <a:r>
              <a:rPr lang="en-GB" dirty="0"/>
              <a:t>Assessment approach</a:t>
            </a:r>
            <a:endParaRPr lang="en-ZA" dirty="0"/>
          </a:p>
          <a:p>
            <a:pPr lvl="0"/>
            <a:r>
              <a:rPr lang="en-GB" dirty="0"/>
              <a:t>Assessment procedure</a:t>
            </a:r>
            <a:endParaRPr lang="en-ZA" dirty="0"/>
          </a:p>
          <a:p>
            <a:pPr lvl="0"/>
            <a:r>
              <a:rPr lang="en-GB" dirty="0"/>
              <a:t>Assessment matrix</a:t>
            </a:r>
            <a:endParaRPr lang="en-ZA" dirty="0"/>
          </a:p>
          <a:p>
            <a:pPr lvl="0"/>
            <a:r>
              <a:rPr lang="en-GB" dirty="0"/>
              <a:t>Evidence required and model answers</a:t>
            </a:r>
            <a:endParaRPr lang="en-ZA" dirty="0"/>
          </a:p>
          <a:p>
            <a:r>
              <a:rPr lang="en-ZA" dirty="0"/>
              <a:t>Assessment principles</a:t>
            </a:r>
          </a:p>
        </p:txBody>
      </p:sp>
      <p:pic>
        <p:nvPicPr>
          <p:cNvPr id="6" name="Picture 5">
            <a:extLst>
              <a:ext uri="{FF2B5EF4-FFF2-40B4-BE49-F238E27FC236}">
                <a16:creationId xmlns:a16="http://schemas.microsoft.com/office/drawing/2014/main" id="{3D0AB979-3376-4941-9358-78F9162E3EA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1323" y="1659671"/>
            <a:ext cx="2915477" cy="3896139"/>
          </a:xfrm>
          <a:prstGeom prst="rect">
            <a:avLst/>
          </a:prstGeom>
          <a:noFill/>
          <a:ln>
            <a:noFill/>
          </a:ln>
        </p:spPr>
      </p:pic>
    </p:spTree>
    <p:extLst>
      <p:ext uri="{BB962C8B-B14F-4D97-AF65-F5344CB8AC3E}">
        <p14:creationId xmlns:p14="http://schemas.microsoft.com/office/powerpoint/2010/main" val="3084098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Assessment Guide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61</a:t>
            </a:fld>
            <a:endParaRPr lang="en-ZA" dirty="0"/>
          </a:p>
        </p:txBody>
      </p:sp>
      <p:sp>
        <p:nvSpPr>
          <p:cNvPr id="5" name="Content Placeholder 4"/>
          <p:cNvSpPr>
            <a:spLocks noGrp="1"/>
          </p:cNvSpPr>
          <p:nvPr>
            <p:ph sz="quarter" idx="1"/>
          </p:nvPr>
        </p:nvSpPr>
        <p:spPr/>
        <p:txBody>
          <a:bodyPr anchor="ctr">
            <a:normAutofit/>
          </a:bodyPr>
          <a:lstStyle/>
          <a:p>
            <a:pPr marL="0" indent="0">
              <a:buNone/>
            </a:pPr>
            <a:r>
              <a:rPr lang="en-ZA" dirty="0"/>
              <a:t>A well-structured assessment guide ensures consistency and fairness of assessment.</a:t>
            </a:r>
          </a:p>
        </p:txBody>
      </p:sp>
    </p:spTree>
    <p:extLst>
      <p:ext uri="{BB962C8B-B14F-4D97-AF65-F5344CB8AC3E}">
        <p14:creationId xmlns:p14="http://schemas.microsoft.com/office/powerpoint/2010/main" val="41640317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Learning Material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62</a:t>
            </a:fld>
            <a:endParaRPr lang="en-ZA" dirty="0"/>
          </a:p>
        </p:txBody>
      </p:sp>
      <p:sp>
        <p:nvSpPr>
          <p:cNvPr id="5" name="Content Placeholder 4"/>
          <p:cNvSpPr>
            <a:spLocks noGrp="1"/>
          </p:cNvSpPr>
          <p:nvPr>
            <p:ph sz="quarter" idx="1"/>
          </p:nvPr>
        </p:nvSpPr>
        <p:spPr>
          <a:xfrm>
            <a:off x="3939739" y="1421459"/>
            <a:ext cx="4903304" cy="4680000"/>
          </a:xfrm>
        </p:spPr>
        <p:txBody>
          <a:bodyPr>
            <a:normAutofit/>
          </a:bodyPr>
          <a:lstStyle/>
          <a:p>
            <a:pPr marL="0" indent="0">
              <a:buNone/>
            </a:pPr>
            <a:r>
              <a:rPr lang="en-GB" b="1" dirty="0"/>
              <a:t>Moderator guide </a:t>
            </a:r>
            <a:r>
              <a:rPr lang="en-GB" dirty="0"/>
              <a:t>contains guidelines on how to do quality assurance. It would typically contain:</a:t>
            </a:r>
            <a:endParaRPr lang="en-ZA" dirty="0"/>
          </a:p>
          <a:p>
            <a:pPr lvl="0"/>
            <a:r>
              <a:rPr lang="en-GB" dirty="0"/>
              <a:t>Unit standard</a:t>
            </a:r>
            <a:endParaRPr lang="en-ZA" dirty="0"/>
          </a:p>
          <a:p>
            <a:pPr lvl="0"/>
            <a:r>
              <a:rPr lang="en-GB" dirty="0"/>
              <a:t>Moderation approach</a:t>
            </a:r>
            <a:endParaRPr lang="en-ZA" dirty="0"/>
          </a:p>
          <a:p>
            <a:pPr lvl="0"/>
            <a:r>
              <a:rPr lang="en-GB" dirty="0"/>
              <a:t>Moderation procedure</a:t>
            </a:r>
            <a:endParaRPr lang="en-ZA" dirty="0"/>
          </a:p>
          <a:p>
            <a:pPr lvl="0"/>
            <a:r>
              <a:rPr lang="en-GB" dirty="0"/>
              <a:t>Assessment matrix</a:t>
            </a:r>
            <a:endParaRPr lang="en-ZA" dirty="0"/>
          </a:p>
          <a:p>
            <a:pPr lvl="0"/>
            <a:r>
              <a:rPr lang="en-GB" dirty="0"/>
              <a:t>Evidence required and model answers</a:t>
            </a:r>
            <a:endParaRPr lang="en-ZA" dirty="0"/>
          </a:p>
          <a:p>
            <a:r>
              <a:rPr lang="en-ZA" dirty="0"/>
              <a:t>Assessment principles</a:t>
            </a:r>
          </a:p>
        </p:txBody>
      </p:sp>
      <p:pic>
        <p:nvPicPr>
          <p:cNvPr id="6" name="Picture 5">
            <a:extLst>
              <a:ext uri="{FF2B5EF4-FFF2-40B4-BE49-F238E27FC236}">
                <a16:creationId xmlns:a16="http://schemas.microsoft.com/office/drawing/2014/main" id="{3D0AB979-3376-4941-9358-78F9162E3EA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957" y="1680868"/>
            <a:ext cx="2915477" cy="3896139"/>
          </a:xfrm>
          <a:prstGeom prst="rect">
            <a:avLst/>
          </a:prstGeom>
          <a:noFill/>
          <a:ln>
            <a:noFill/>
          </a:ln>
        </p:spPr>
      </p:pic>
    </p:spTree>
    <p:extLst>
      <p:ext uri="{BB962C8B-B14F-4D97-AF65-F5344CB8AC3E}">
        <p14:creationId xmlns:p14="http://schemas.microsoft.com/office/powerpoint/2010/main" val="33644785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Moderation Guide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63</a:t>
            </a:fld>
            <a:endParaRPr lang="en-ZA" dirty="0"/>
          </a:p>
        </p:txBody>
      </p:sp>
      <p:sp>
        <p:nvSpPr>
          <p:cNvPr id="5" name="Content Placeholder 4"/>
          <p:cNvSpPr>
            <a:spLocks noGrp="1"/>
          </p:cNvSpPr>
          <p:nvPr>
            <p:ph sz="quarter" idx="1"/>
          </p:nvPr>
        </p:nvSpPr>
        <p:spPr/>
        <p:txBody>
          <a:bodyPr anchor="ctr">
            <a:normAutofit/>
          </a:bodyPr>
          <a:lstStyle/>
          <a:p>
            <a:pPr marL="0" indent="0">
              <a:buNone/>
            </a:pPr>
            <a:r>
              <a:rPr lang="en-ZA" dirty="0"/>
              <a:t>All learning material should be approved before use and also reviewed regularly.</a:t>
            </a:r>
          </a:p>
        </p:txBody>
      </p:sp>
    </p:spTree>
    <p:extLst>
      <p:ext uri="{BB962C8B-B14F-4D97-AF65-F5344CB8AC3E}">
        <p14:creationId xmlns:p14="http://schemas.microsoft.com/office/powerpoint/2010/main" val="35160034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Stakeholders and their roles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64</a:t>
            </a:fld>
            <a:endParaRPr lang="en-ZA" dirty="0"/>
          </a:p>
        </p:txBody>
      </p:sp>
      <p:pic>
        <p:nvPicPr>
          <p:cNvPr id="6" name="Picture 5">
            <a:extLst>
              <a:ext uri="{FF2B5EF4-FFF2-40B4-BE49-F238E27FC236}">
                <a16:creationId xmlns:a16="http://schemas.microsoft.com/office/drawing/2014/main" id="{40B583E5-AFD6-4EC6-B481-FE6B1C6B0DB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74904" y="2853520"/>
            <a:ext cx="5261114" cy="3239776"/>
          </a:xfrm>
          <a:prstGeom prst="rect">
            <a:avLst/>
          </a:prstGeom>
          <a:noFill/>
          <a:ln>
            <a:noFill/>
          </a:ln>
        </p:spPr>
      </p:pic>
      <p:sp>
        <p:nvSpPr>
          <p:cNvPr id="5" name="Content Placeholder 4"/>
          <p:cNvSpPr>
            <a:spLocks noGrp="1"/>
          </p:cNvSpPr>
          <p:nvPr>
            <p:ph sz="quarter" idx="1"/>
          </p:nvPr>
        </p:nvSpPr>
        <p:spPr>
          <a:xfrm>
            <a:off x="3114260" y="1413296"/>
            <a:ext cx="5459895" cy="4680000"/>
          </a:xfrm>
        </p:spPr>
        <p:txBody>
          <a:bodyPr>
            <a:normAutofit/>
          </a:bodyPr>
          <a:lstStyle/>
          <a:p>
            <a:pPr marL="0" indent="0">
              <a:buNone/>
            </a:pPr>
            <a:r>
              <a:rPr lang="en-GB" dirty="0"/>
              <a:t>Who are the stakeholders in ETD delivery and consumption? </a:t>
            </a:r>
          </a:p>
          <a:p>
            <a:pPr lvl="0"/>
            <a:r>
              <a:rPr lang="en-GB" dirty="0"/>
              <a:t>Clients or end-users (organisations)</a:t>
            </a:r>
            <a:endParaRPr lang="en-ZA" dirty="0"/>
          </a:p>
          <a:p>
            <a:pPr lvl="0"/>
            <a:r>
              <a:rPr lang="en-GB" dirty="0"/>
              <a:t>Learners</a:t>
            </a:r>
            <a:endParaRPr lang="en-ZA" dirty="0"/>
          </a:p>
          <a:p>
            <a:pPr lvl="0"/>
            <a:r>
              <a:rPr lang="en-GB" dirty="0"/>
              <a:t>ETD practitioners</a:t>
            </a:r>
            <a:endParaRPr lang="en-ZA" dirty="0"/>
          </a:p>
          <a:p>
            <a:pPr marL="0" indent="0">
              <a:buNone/>
            </a:pPr>
            <a:endParaRPr lang="en-ZA" dirty="0"/>
          </a:p>
        </p:txBody>
      </p:sp>
    </p:spTree>
    <p:extLst>
      <p:ext uri="{BB962C8B-B14F-4D97-AF65-F5344CB8AC3E}">
        <p14:creationId xmlns:p14="http://schemas.microsoft.com/office/powerpoint/2010/main" val="9836490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Stakeholders and their roles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65</a:t>
            </a:fld>
            <a:endParaRPr lang="en-ZA" dirty="0"/>
          </a:p>
        </p:txBody>
      </p:sp>
      <p:pic>
        <p:nvPicPr>
          <p:cNvPr id="6" name="Picture 5">
            <a:extLst>
              <a:ext uri="{FF2B5EF4-FFF2-40B4-BE49-F238E27FC236}">
                <a16:creationId xmlns:a16="http://schemas.microsoft.com/office/drawing/2014/main" id="{40B583E5-AFD6-4EC6-B481-FE6B1C6B0DB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74904" y="2853520"/>
            <a:ext cx="5261114" cy="3239776"/>
          </a:xfrm>
          <a:prstGeom prst="rect">
            <a:avLst/>
          </a:prstGeom>
          <a:noFill/>
          <a:ln>
            <a:noFill/>
          </a:ln>
        </p:spPr>
      </p:pic>
      <p:sp>
        <p:nvSpPr>
          <p:cNvPr id="5" name="Content Placeholder 4"/>
          <p:cNvSpPr>
            <a:spLocks noGrp="1"/>
          </p:cNvSpPr>
          <p:nvPr>
            <p:ph sz="quarter" idx="1"/>
          </p:nvPr>
        </p:nvSpPr>
        <p:spPr>
          <a:xfrm>
            <a:off x="3114260" y="1413296"/>
            <a:ext cx="5459895" cy="4680000"/>
          </a:xfrm>
        </p:spPr>
        <p:txBody>
          <a:bodyPr>
            <a:normAutofit/>
          </a:bodyPr>
          <a:lstStyle/>
          <a:p>
            <a:pPr marL="0" indent="0">
              <a:buNone/>
            </a:pPr>
            <a:r>
              <a:rPr lang="en-GB" b="1" dirty="0"/>
              <a:t>Clients include the following:</a:t>
            </a:r>
          </a:p>
          <a:p>
            <a:pPr marL="0" indent="0">
              <a:buNone/>
            </a:pPr>
            <a:endParaRPr lang="en-ZA" b="1" dirty="0"/>
          </a:p>
          <a:p>
            <a:pPr lvl="0"/>
            <a:r>
              <a:rPr lang="en-GB" dirty="0"/>
              <a:t>Organisations</a:t>
            </a:r>
            <a:endParaRPr lang="en-ZA" dirty="0"/>
          </a:p>
          <a:p>
            <a:pPr lvl="0"/>
            <a:r>
              <a:rPr lang="en-GB" dirty="0"/>
              <a:t>Government departments</a:t>
            </a:r>
            <a:endParaRPr lang="en-ZA" dirty="0"/>
          </a:p>
          <a:p>
            <a:pPr lvl="0"/>
            <a:r>
              <a:rPr lang="en-GB" dirty="0"/>
              <a:t>NGOs</a:t>
            </a:r>
            <a:endParaRPr lang="en-ZA" dirty="0"/>
          </a:p>
          <a:p>
            <a:pPr lvl="0"/>
            <a:r>
              <a:rPr lang="en-GB" dirty="0"/>
              <a:t>The SETA, etc.</a:t>
            </a:r>
            <a:endParaRPr lang="en-ZA" dirty="0"/>
          </a:p>
          <a:p>
            <a:pPr marL="0" indent="0">
              <a:buNone/>
            </a:pPr>
            <a:endParaRPr lang="en-ZA" dirty="0"/>
          </a:p>
        </p:txBody>
      </p:sp>
    </p:spTree>
    <p:extLst>
      <p:ext uri="{BB962C8B-B14F-4D97-AF65-F5344CB8AC3E}">
        <p14:creationId xmlns:p14="http://schemas.microsoft.com/office/powerpoint/2010/main" val="8768827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Stakeholders and their roles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66</a:t>
            </a:fld>
            <a:endParaRPr lang="en-ZA" dirty="0"/>
          </a:p>
        </p:txBody>
      </p:sp>
      <p:pic>
        <p:nvPicPr>
          <p:cNvPr id="6" name="Picture 5">
            <a:extLst>
              <a:ext uri="{FF2B5EF4-FFF2-40B4-BE49-F238E27FC236}">
                <a16:creationId xmlns:a16="http://schemas.microsoft.com/office/drawing/2014/main" id="{40B583E5-AFD6-4EC6-B481-FE6B1C6B0DB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74904" y="2853520"/>
            <a:ext cx="5261114" cy="3239776"/>
          </a:xfrm>
          <a:prstGeom prst="rect">
            <a:avLst/>
          </a:prstGeom>
          <a:noFill/>
          <a:ln>
            <a:noFill/>
          </a:ln>
        </p:spPr>
      </p:pic>
      <p:sp>
        <p:nvSpPr>
          <p:cNvPr id="5" name="Content Placeholder 4"/>
          <p:cNvSpPr>
            <a:spLocks noGrp="1"/>
          </p:cNvSpPr>
          <p:nvPr>
            <p:ph sz="quarter" idx="1"/>
          </p:nvPr>
        </p:nvSpPr>
        <p:spPr>
          <a:xfrm>
            <a:off x="3803374" y="1413296"/>
            <a:ext cx="4770781" cy="4680000"/>
          </a:xfrm>
        </p:spPr>
        <p:txBody>
          <a:bodyPr>
            <a:normAutofit/>
          </a:bodyPr>
          <a:lstStyle/>
          <a:p>
            <a:pPr marL="0" indent="0">
              <a:buNone/>
            </a:pPr>
            <a:r>
              <a:rPr lang="en-ZA" b="1" dirty="0"/>
              <a:t>Role of client would be:</a:t>
            </a:r>
          </a:p>
          <a:p>
            <a:pPr lvl="0"/>
            <a:r>
              <a:rPr lang="en-GB" dirty="0"/>
              <a:t>Identifying  training needs</a:t>
            </a:r>
            <a:endParaRPr lang="en-ZA" dirty="0"/>
          </a:p>
          <a:p>
            <a:pPr lvl="0"/>
            <a:r>
              <a:rPr lang="en-GB" dirty="0"/>
              <a:t>Identifying type of training, e.g. short programmes, skills programmes, full qualifications, learnerships, internships, etc.</a:t>
            </a:r>
            <a:endParaRPr lang="en-ZA" dirty="0"/>
          </a:p>
          <a:p>
            <a:pPr lvl="0"/>
            <a:r>
              <a:rPr lang="en-GB" dirty="0"/>
              <a:t>Identify learners to send to training</a:t>
            </a:r>
            <a:endParaRPr lang="en-ZA" dirty="0"/>
          </a:p>
          <a:p>
            <a:pPr lvl="0"/>
            <a:r>
              <a:rPr lang="en-GB" dirty="0"/>
              <a:t>Release learners for training</a:t>
            </a:r>
            <a:endParaRPr lang="en-ZA" dirty="0"/>
          </a:p>
          <a:p>
            <a:r>
              <a:rPr lang="en-ZA" dirty="0"/>
              <a:t> </a:t>
            </a:r>
          </a:p>
          <a:p>
            <a:pPr marL="0" indent="0">
              <a:buNone/>
            </a:pPr>
            <a:endParaRPr lang="en-ZA" dirty="0"/>
          </a:p>
        </p:txBody>
      </p:sp>
    </p:spTree>
    <p:extLst>
      <p:ext uri="{BB962C8B-B14F-4D97-AF65-F5344CB8AC3E}">
        <p14:creationId xmlns:p14="http://schemas.microsoft.com/office/powerpoint/2010/main" val="1530944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Stakeholders and their roles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67</a:t>
            </a:fld>
            <a:endParaRPr lang="en-ZA" dirty="0"/>
          </a:p>
        </p:txBody>
      </p:sp>
      <p:pic>
        <p:nvPicPr>
          <p:cNvPr id="6" name="Picture 5">
            <a:extLst>
              <a:ext uri="{FF2B5EF4-FFF2-40B4-BE49-F238E27FC236}">
                <a16:creationId xmlns:a16="http://schemas.microsoft.com/office/drawing/2014/main" id="{40B583E5-AFD6-4EC6-B481-FE6B1C6B0DB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74904" y="2853520"/>
            <a:ext cx="5261114" cy="3239776"/>
          </a:xfrm>
          <a:prstGeom prst="rect">
            <a:avLst/>
          </a:prstGeom>
          <a:noFill/>
          <a:ln>
            <a:noFill/>
          </a:ln>
        </p:spPr>
      </p:pic>
      <p:sp>
        <p:nvSpPr>
          <p:cNvPr id="5" name="Content Placeholder 4"/>
          <p:cNvSpPr>
            <a:spLocks noGrp="1"/>
          </p:cNvSpPr>
          <p:nvPr>
            <p:ph sz="quarter" idx="1"/>
          </p:nvPr>
        </p:nvSpPr>
        <p:spPr>
          <a:xfrm>
            <a:off x="3962400" y="1413296"/>
            <a:ext cx="4611755" cy="4680000"/>
          </a:xfrm>
        </p:spPr>
        <p:txBody>
          <a:bodyPr>
            <a:normAutofit/>
          </a:bodyPr>
          <a:lstStyle/>
          <a:p>
            <a:pPr marL="0" indent="0">
              <a:buNone/>
            </a:pPr>
            <a:r>
              <a:rPr lang="en-ZA" b="1" dirty="0"/>
              <a:t>Role of client would be</a:t>
            </a:r>
            <a:r>
              <a:rPr lang="en-ZA" dirty="0"/>
              <a:t>:</a:t>
            </a:r>
          </a:p>
          <a:p>
            <a:pPr lvl="0"/>
            <a:r>
              <a:rPr lang="en-GB" dirty="0"/>
              <a:t>Provide equipment and opportunities for learners to apply newly acquired knowledge and skills in the workplace.</a:t>
            </a:r>
            <a:endParaRPr lang="en-ZA" dirty="0"/>
          </a:p>
          <a:p>
            <a:pPr lvl="0"/>
            <a:r>
              <a:rPr lang="en-GB" dirty="0"/>
              <a:t>Provide support to  learners</a:t>
            </a:r>
            <a:endParaRPr lang="en-ZA" dirty="0"/>
          </a:p>
          <a:p>
            <a:pPr lvl="0"/>
            <a:r>
              <a:rPr lang="en-GB" dirty="0"/>
              <a:t>Provide feedback to  training provider on the learners’ performance after  training.</a:t>
            </a:r>
            <a:endParaRPr lang="en-ZA" dirty="0"/>
          </a:p>
          <a:p>
            <a:pPr marL="0" indent="0">
              <a:buNone/>
            </a:pPr>
            <a:endParaRPr lang="en-ZA" dirty="0"/>
          </a:p>
        </p:txBody>
      </p:sp>
    </p:spTree>
    <p:extLst>
      <p:ext uri="{BB962C8B-B14F-4D97-AF65-F5344CB8AC3E}">
        <p14:creationId xmlns:p14="http://schemas.microsoft.com/office/powerpoint/2010/main" val="7920481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Role of client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68</a:t>
            </a:fld>
            <a:endParaRPr lang="en-ZA" dirty="0"/>
          </a:p>
        </p:txBody>
      </p:sp>
      <p:sp>
        <p:nvSpPr>
          <p:cNvPr id="5" name="Content Placeholder 4"/>
          <p:cNvSpPr>
            <a:spLocks noGrp="1"/>
          </p:cNvSpPr>
          <p:nvPr>
            <p:ph sz="quarter" idx="1"/>
          </p:nvPr>
        </p:nvSpPr>
        <p:spPr/>
        <p:txBody>
          <a:bodyPr anchor="ctr">
            <a:normAutofit/>
          </a:bodyPr>
          <a:lstStyle/>
          <a:p>
            <a:pPr marL="0" indent="0">
              <a:buNone/>
            </a:pPr>
            <a:r>
              <a:rPr lang="en-ZA" dirty="0"/>
              <a:t>The client is ultimately the person or entity that is paying for the services and products rendered by the training provider.</a:t>
            </a:r>
          </a:p>
        </p:txBody>
      </p:sp>
    </p:spTree>
    <p:extLst>
      <p:ext uri="{BB962C8B-B14F-4D97-AF65-F5344CB8AC3E}">
        <p14:creationId xmlns:p14="http://schemas.microsoft.com/office/powerpoint/2010/main" val="23528694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Stakeholders and their roles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69</a:t>
            </a:fld>
            <a:endParaRPr lang="en-ZA" dirty="0"/>
          </a:p>
        </p:txBody>
      </p:sp>
      <p:sp>
        <p:nvSpPr>
          <p:cNvPr id="5" name="Content Placeholder 4"/>
          <p:cNvSpPr>
            <a:spLocks noGrp="1"/>
          </p:cNvSpPr>
          <p:nvPr>
            <p:ph sz="quarter" idx="1"/>
          </p:nvPr>
        </p:nvSpPr>
        <p:spPr>
          <a:xfrm>
            <a:off x="467544" y="1282638"/>
            <a:ext cx="6132039" cy="4826614"/>
          </a:xfrm>
        </p:spPr>
        <p:txBody>
          <a:bodyPr>
            <a:normAutofit/>
          </a:bodyPr>
          <a:lstStyle/>
          <a:p>
            <a:pPr marL="0" indent="0">
              <a:buNone/>
            </a:pPr>
            <a:r>
              <a:rPr lang="en-GB" dirty="0"/>
              <a:t>Learners are receivers of  learning intervention. They attend  training and undergo assessment, gain  credits and apply  knowledge and skills acquired during training. Their role would include:</a:t>
            </a:r>
            <a:endParaRPr lang="en-ZA" dirty="0"/>
          </a:p>
          <a:p>
            <a:pPr lvl="0"/>
            <a:r>
              <a:rPr lang="en-GB" dirty="0"/>
              <a:t>Attend and participate in training sessions</a:t>
            </a:r>
            <a:endParaRPr lang="en-ZA" dirty="0"/>
          </a:p>
          <a:p>
            <a:pPr lvl="0"/>
            <a:r>
              <a:rPr lang="en-GB" dirty="0"/>
              <a:t>Be open to learning</a:t>
            </a:r>
            <a:endParaRPr lang="en-ZA" dirty="0"/>
          </a:p>
          <a:p>
            <a:pPr lvl="0"/>
            <a:r>
              <a:rPr lang="en-GB" dirty="0"/>
              <a:t>Prepare for assessments</a:t>
            </a:r>
            <a:endParaRPr lang="en-ZA" dirty="0"/>
          </a:p>
          <a:p>
            <a:pPr lvl="0"/>
            <a:r>
              <a:rPr lang="en-GB" dirty="0"/>
              <a:t>Undergo assessment</a:t>
            </a:r>
            <a:endParaRPr lang="en-ZA" dirty="0"/>
          </a:p>
          <a:p>
            <a:pPr lvl="0"/>
            <a:r>
              <a:rPr lang="en-GB" dirty="0"/>
              <a:t>Provide feedback on the facilitation and assessment processes.</a:t>
            </a:r>
            <a:endParaRPr lang="en-ZA" dirty="0"/>
          </a:p>
          <a:p>
            <a:pPr marL="0" indent="0">
              <a:buNone/>
            </a:pPr>
            <a:endParaRPr lang="en-ZA" dirty="0"/>
          </a:p>
        </p:txBody>
      </p:sp>
      <p:pic>
        <p:nvPicPr>
          <p:cNvPr id="7" name="Picture 6" descr="A person wearing a costume&#10;&#10;Description automatically generated">
            <a:extLst>
              <a:ext uri="{FF2B5EF4-FFF2-40B4-BE49-F238E27FC236}">
                <a16:creationId xmlns:a16="http://schemas.microsoft.com/office/drawing/2014/main" id="{49618700-97C5-41BD-BD66-069CEDA729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0681" y="1987826"/>
            <a:ext cx="2506847" cy="3988466"/>
          </a:xfrm>
          <a:prstGeom prst="rect">
            <a:avLst/>
          </a:prstGeom>
        </p:spPr>
      </p:pic>
    </p:spTree>
    <p:extLst>
      <p:ext uri="{BB962C8B-B14F-4D97-AF65-F5344CB8AC3E}">
        <p14:creationId xmlns:p14="http://schemas.microsoft.com/office/powerpoint/2010/main" val="2002113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of Competence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4083050710"/>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4463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4C30E907-9459-4BCE-9CEE-D50CA8E25CB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411840A0-FE1C-4D59-9ED4-67B2E7F6883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226821CC-D27B-4EF3-A2C7-C4B85FB42DF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68B5D3B7-AC34-4DC8-BBA6-0AE75D13CF4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BFD4CC16-C250-4D92-BA93-50331FC780E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0A1306EE-F29D-4CB0-ADDD-B4821031F774}"/>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54192DF2-418F-433E-B8ED-736FF77E592E}"/>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graphicEl>
                                              <a:dgm id="{8A02A319-79FC-40F8-A440-382EDF75D5E4}"/>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graphicEl>
                                              <a:dgm id="{1D988BA5-7718-4C89-8B8F-3CE438A09815}"/>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graphicEl>
                                              <a:dgm id="{C42CA27C-3D85-42D8-BF99-19180EBC3F9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Stakeholders and their roles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70</a:t>
            </a:fld>
            <a:endParaRPr lang="en-ZA" dirty="0"/>
          </a:p>
        </p:txBody>
      </p:sp>
      <p:sp>
        <p:nvSpPr>
          <p:cNvPr id="5" name="Content Placeholder 4"/>
          <p:cNvSpPr>
            <a:spLocks noGrp="1"/>
          </p:cNvSpPr>
          <p:nvPr>
            <p:ph sz="quarter" idx="1"/>
          </p:nvPr>
        </p:nvSpPr>
        <p:spPr>
          <a:xfrm>
            <a:off x="467544" y="1282638"/>
            <a:ext cx="6132039" cy="4826614"/>
          </a:xfrm>
        </p:spPr>
        <p:txBody>
          <a:bodyPr>
            <a:normAutofit/>
          </a:bodyPr>
          <a:lstStyle/>
          <a:p>
            <a:pPr marL="0" indent="0">
              <a:buNone/>
            </a:pPr>
            <a:r>
              <a:rPr lang="en-GB" b="1" dirty="0"/>
              <a:t>ETD practitioners:</a:t>
            </a:r>
          </a:p>
          <a:p>
            <a:pPr marL="0" indent="0">
              <a:buNone/>
            </a:pPr>
            <a:endParaRPr lang="en-ZA" b="1" dirty="0"/>
          </a:p>
          <a:p>
            <a:pPr lvl="0"/>
            <a:r>
              <a:rPr lang="en-GB" dirty="0"/>
              <a:t>Facilitators</a:t>
            </a:r>
            <a:endParaRPr lang="en-ZA" dirty="0"/>
          </a:p>
          <a:p>
            <a:pPr lvl="0"/>
            <a:r>
              <a:rPr lang="en-GB" dirty="0"/>
              <a:t>Assessors </a:t>
            </a:r>
            <a:endParaRPr lang="en-ZA" dirty="0"/>
          </a:p>
          <a:p>
            <a:pPr lvl="0"/>
            <a:r>
              <a:rPr lang="en-GB" dirty="0"/>
              <a:t>Moderators</a:t>
            </a:r>
            <a:endParaRPr lang="en-ZA" dirty="0"/>
          </a:p>
          <a:p>
            <a:pPr marL="0" indent="0">
              <a:buNone/>
            </a:pPr>
            <a:endParaRPr lang="en-ZA" dirty="0"/>
          </a:p>
        </p:txBody>
      </p:sp>
      <p:pic>
        <p:nvPicPr>
          <p:cNvPr id="6" name="Picture 5" descr="A desk with a chair in a room&#10;&#10;Description automatically generated">
            <a:extLst>
              <a:ext uri="{FF2B5EF4-FFF2-40B4-BE49-F238E27FC236}">
                <a16:creationId xmlns:a16="http://schemas.microsoft.com/office/drawing/2014/main" id="{D1D8D66E-C8A4-4AC8-8DB2-244B13BC50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9565" y="1282638"/>
            <a:ext cx="4315968" cy="3035808"/>
          </a:xfrm>
          <a:prstGeom prst="rect">
            <a:avLst/>
          </a:prstGeom>
          <a:ln>
            <a:noFill/>
          </a:ln>
          <a:effectLst>
            <a:softEdge rad="112500"/>
          </a:effectLst>
        </p:spPr>
      </p:pic>
    </p:spTree>
    <p:extLst>
      <p:ext uri="{BB962C8B-B14F-4D97-AF65-F5344CB8AC3E}">
        <p14:creationId xmlns:p14="http://schemas.microsoft.com/office/powerpoint/2010/main" val="31555474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Stakeholders and their roles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71</a:t>
            </a:fld>
            <a:endParaRPr lang="en-ZA" dirty="0"/>
          </a:p>
        </p:txBody>
      </p:sp>
      <p:sp>
        <p:nvSpPr>
          <p:cNvPr id="5" name="Content Placeholder 4"/>
          <p:cNvSpPr>
            <a:spLocks noGrp="1"/>
          </p:cNvSpPr>
          <p:nvPr>
            <p:ph sz="quarter" idx="1"/>
          </p:nvPr>
        </p:nvSpPr>
        <p:spPr>
          <a:xfrm>
            <a:off x="603504" y="1454916"/>
            <a:ext cx="8083296" cy="3739936"/>
          </a:xfrm>
        </p:spPr>
        <p:txBody>
          <a:bodyPr>
            <a:normAutofit/>
          </a:bodyPr>
          <a:lstStyle/>
          <a:p>
            <a:pPr marL="0" indent="0">
              <a:buNone/>
            </a:pPr>
            <a:r>
              <a:rPr lang="en-GB" b="1" dirty="0"/>
              <a:t>ETD practitioners </a:t>
            </a:r>
            <a:r>
              <a:rPr lang="en-ZA" dirty="0"/>
              <a:t>roles would include, </a:t>
            </a:r>
          </a:p>
          <a:p>
            <a:pPr lvl="0"/>
            <a:r>
              <a:rPr lang="en-GB" dirty="0"/>
              <a:t>Motivating, guiding and facilitating learning and learning activities</a:t>
            </a:r>
            <a:endParaRPr lang="en-ZA" dirty="0"/>
          </a:p>
          <a:p>
            <a:pPr lvl="0"/>
            <a:r>
              <a:rPr lang="en-GB" dirty="0"/>
              <a:t>Set objectives for the learning</a:t>
            </a:r>
            <a:endParaRPr lang="en-ZA" dirty="0"/>
          </a:p>
          <a:p>
            <a:pPr lvl="0"/>
            <a:r>
              <a:rPr lang="en-GB" dirty="0"/>
              <a:t>Ensuring that learners are prepared and ready for assessment</a:t>
            </a:r>
            <a:endParaRPr lang="en-ZA" dirty="0"/>
          </a:p>
          <a:p>
            <a:pPr lvl="0"/>
            <a:r>
              <a:rPr lang="en-GB" dirty="0"/>
              <a:t>Review the facilitation processes </a:t>
            </a:r>
            <a:endParaRPr lang="en-ZA" dirty="0"/>
          </a:p>
          <a:p>
            <a:pPr marL="0" indent="0">
              <a:buNone/>
            </a:pPr>
            <a:endParaRPr lang="en-ZA" b="1" dirty="0"/>
          </a:p>
          <a:p>
            <a:pPr marL="0" indent="0">
              <a:buNone/>
            </a:pPr>
            <a:endParaRPr lang="en-ZA" dirty="0"/>
          </a:p>
        </p:txBody>
      </p:sp>
      <p:pic>
        <p:nvPicPr>
          <p:cNvPr id="6" name="Picture 5" descr="A desk with a chair in a room&#10;&#10;Description automatically generated">
            <a:extLst>
              <a:ext uri="{FF2B5EF4-FFF2-40B4-BE49-F238E27FC236}">
                <a16:creationId xmlns:a16="http://schemas.microsoft.com/office/drawing/2014/main" id="{D1D8D66E-C8A4-4AC8-8DB2-244B13BC50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3403" y="4351790"/>
            <a:ext cx="3172597" cy="2231572"/>
          </a:xfrm>
          <a:prstGeom prst="rect">
            <a:avLst/>
          </a:prstGeom>
        </p:spPr>
      </p:pic>
    </p:spTree>
    <p:extLst>
      <p:ext uri="{BB962C8B-B14F-4D97-AF65-F5344CB8AC3E}">
        <p14:creationId xmlns:p14="http://schemas.microsoft.com/office/powerpoint/2010/main" val="913676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Stakeholders and their roles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72</a:t>
            </a:fld>
            <a:endParaRPr lang="en-ZA" dirty="0"/>
          </a:p>
        </p:txBody>
      </p:sp>
      <p:sp>
        <p:nvSpPr>
          <p:cNvPr id="5" name="Content Placeholder 4"/>
          <p:cNvSpPr>
            <a:spLocks noGrp="1"/>
          </p:cNvSpPr>
          <p:nvPr>
            <p:ph sz="quarter" idx="1"/>
          </p:nvPr>
        </p:nvSpPr>
        <p:spPr>
          <a:xfrm>
            <a:off x="467544" y="1282638"/>
            <a:ext cx="7815065" cy="4826614"/>
          </a:xfrm>
        </p:spPr>
        <p:txBody>
          <a:bodyPr>
            <a:normAutofit/>
          </a:bodyPr>
          <a:lstStyle/>
          <a:p>
            <a:pPr marL="0" indent="0">
              <a:buNone/>
            </a:pPr>
            <a:r>
              <a:rPr lang="en-GB" b="1" dirty="0"/>
              <a:t>ETD practitioners:</a:t>
            </a:r>
            <a:endParaRPr lang="en-ZA" dirty="0"/>
          </a:p>
          <a:p>
            <a:pPr lvl="0"/>
            <a:r>
              <a:rPr lang="en-GB" dirty="0"/>
              <a:t>Plan and prepare for assessment</a:t>
            </a:r>
            <a:endParaRPr lang="en-ZA" dirty="0"/>
          </a:p>
          <a:p>
            <a:pPr lvl="0"/>
            <a:r>
              <a:rPr lang="en-GB" dirty="0"/>
              <a:t>Conduct assessment and  provide feedback to learners on their way forward</a:t>
            </a:r>
            <a:endParaRPr lang="en-ZA" dirty="0"/>
          </a:p>
          <a:p>
            <a:pPr lvl="0"/>
            <a:r>
              <a:rPr lang="en-GB" dirty="0"/>
              <a:t>Review assessment, identify good and bad practices, strengths and weaknesses and make recommendations for improvement.</a:t>
            </a:r>
            <a:endParaRPr lang="en-ZA" dirty="0"/>
          </a:p>
          <a:p>
            <a:pPr marL="0" indent="0">
              <a:buNone/>
            </a:pPr>
            <a:endParaRPr lang="en-ZA" b="1" dirty="0"/>
          </a:p>
          <a:p>
            <a:pPr marL="0" indent="0">
              <a:buNone/>
            </a:pPr>
            <a:endParaRPr lang="en-ZA" dirty="0"/>
          </a:p>
        </p:txBody>
      </p:sp>
      <p:pic>
        <p:nvPicPr>
          <p:cNvPr id="6" name="Picture 5" descr="A desk with a chair in a room&#10;&#10;Description automatically generated">
            <a:extLst>
              <a:ext uri="{FF2B5EF4-FFF2-40B4-BE49-F238E27FC236}">
                <a16:creationId xmlns:a16="http://schemas.microsoft.com/office/drawing/2014/main" id="{D1D8D66E-C8A4-4AC8-8DB2-244B13BC50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5181" y="4069433"/>
            <a:ext cx="3693638" cy="2598067"/>
          </a:xfrm>
          <a:prstGeom prst="rect">
            <a:avLst/>
          </a:prstGeom>
        </p:spPr>
      </p:pic>
    </p:spTree>
    <p:extLst>
      <p:ext uri="{BB962C8B-B14F-4D97-AF65-F5344CB8AC3E}">
        <p14:creationId xmlns:p14="http://schemas.microsoft.com/office/powerpoint/2010/main" val="3937155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Stakeholders and their roles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73</a:t>
            </a:fld>
            <a:endParaRPr lang="en-ZA" dirty="0"/>
          </a:p>
        </p:txBody>
      </p:sp>
      <p:sp>
        <p:nvSpPr>
          <p:cNvPr id="5" name="Content Placeholder 4"/>
          <p:cNvSpPr>
            <a:spLocks noGrp="1"/>
          </p:cNvSpPr>
          <p:nvPr>
            <p:ph sz="quarter" idx="1"/>
          </p:nvPr>
        </p:nvSpPr>
        <p:spPr>
          <a:xfrm>
            <a:off x="467544" y="1282638"/>
            <a:ext cx="7351239" cy="4826614"/>
          </a:xfrm>
        </p:spPr>
        <p:txBody>
          <a:bodyPr>
            <a:normAutofit/>
          </a:bodyPr>
          <a:lstStyle/>
          <a:p>
            <a:pPr marL="0" indent="0">
              <a:buNone/>
            </a:pPr>
            <a:r>
              <a:rPr lang="en-GB" b="1" dirty="0"/>
              <a:t>ETD practitioners:</a:t>
            </a:r>
            <a:endParaRPr lang="en-ZA" dirty="0"/>
          </a:p>
          <a:p>
            <a:pPr lvl="0"/>
            <a:r>
              <a:rPr lang="en-GB" dirty="0"/>
              <a:t>Plan and conduct moderation of assessment</a:t>
            </a:r>
            <a:endParaRPr lang="en-ZA" dirty="0"/>
          </a:p>
          <a:p>
            <a:pPr lvl="0"/>
            <a:r>
              <a:rPr lang="en-GB" dirty="0"/>
              <a:t>Provide guidance and support to the assessors</a:t>
            </a:r>
            <a:endParaRPr lang="en-ZA" dirty="0"/>
          </a:p>
          <a:p>
            <a:pPr lvl="0"/>
            <a:r>
              <a:rPr lang="en-GB" dirty="0"/>
              <a:t>Review the moderation systems</a:t>
            </a:r>
            <a:endParaRPr lang="en-ZA" dirty="0"/>
          </a:p>
          <a:p>
            <a:pPr marL="0" indent="0">
              <a:buNone/>
            </a:pPr>
            <a:endParaRPr lang="en-ZA" b="1" dirty="0"/>
          </a:p>
          <a:p>
            <a:pPr marL="0" indent="0">
              <a:buNone/>
            </a:pPr>
            <a:endParaRPr lang="en-ZA" dirty="0"/>
          </a:p>
        </p:txBody>
      </p:sp>
      <p:pic>
        <p:nvPicPr>
          <p:cNvPr id="6" name="Picture 5" descr="A desk with a chair in a room&#10;&#10;Description automatically generated">
            <a:extLst>
              <a:ext uri="{FF2B5EF4-FFF2-40B4-BE49-F238E27FC236}">
                <a16:creationId xmlns:a16="http://schemas.microsoft.com/office/drawing/2014/main" id="{D1D8D66E-C8A4-4AC8-8DB2-244B13BC50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4016" y="3403092"/>
            <a:ext cx="4315968" cy="3035808"/>
          </a:xfrm>
          <a:prstGeom prst="rect">
            <a:avLst/>
          </a:prstGeom>
        </p:spPr>
      </p:pic>
    </p:spTree>
    <p:extLst>
      <p:ext uri="{BB962C8B-B14F-4D97-AF65-F5344CB8AC3E}">
        <p14:creationId xmlns:p14="http://schemas.microsoft.com/office/powerpoint/2010/main" val="10671687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Needs of stakeholders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74</a:t>
            </a:fld>
            <a:endParaRPr lang="en-ZA" dirty="0"/>
          </a:p>
        </p:txBody>
      </p:sp>
      <p:sp>
        <p:nvSpPr>
          <p:cNvPr id="5" name="Content Placeholder 4"/>
          <p:cNvSpPr>
            <a:spLocks noGrp="1"/>
          </p:cNvSpPr>
          <p:nvPr>
            <p:ph sz="quarter" idx="1"/>
          </p:nvPr>
        </p:nvSpPr>
        <p:spPr>
          <a:xfrm>
            <a:off x="467544" y="1282638"/>
            <a:ext cx="6132039" cy="4826614"/>
          </a:xfrm>
        </p:spPr>
        <p:txBody>
          <a:bodyPr>
            <a:normAutofit/>
          </a:bodyPr>
          <a:lstStyle/>
          <a:p>
            <a:pPr lvl="0"/>
            <a:r>
              <a:rPr lang="en-GB" dirty="0"/>
              <a:t>Recognition of knowledge and skills</a:t>
            </a:r>
            <a:endParaRPr lang="en-ZA" dirty="0"/>
          </a:p>
          <a:p>
            <a:pPr lvl="0"/>
            <a:r>
              <a:rPr lang="en-GB" dirty="0"/>
              <a:t>A qualification that is recognised, transferable and valid</a:t>
            </a:r>
            <a:endParaRPr lang="en-ZA" dirty="0"/>
          </a:p>
          <a:p>
            <a:pPr lvl="0"/>
            <a:r>
              <a:rPr lang="en-GB" dirty="0"/>
              <a:t>Access to learning opportunities</a:t>
            </a:r>
            <a:endParaRPr lang="en-ZA" dirty="0"/>
          </a:p>
          <a:p>
            <a:pPr lvl="0"/>
            <a:r>
              <a:rPr lang="en-GB" dirty="0"/>
              <a:t>Support and guidance</a:t>
            </a:r>
            <a:endParaRPr lang="en-ZA" dirty="0"/>
          </a:p>
          <a:p>
            <a:pPr lvl="0"/>
            <a:r>
              <a:rPr lang="en-GB" dirty="0"/>
              <a:t>Good learning material</a:t>
            </a:r>
            <a:endParaRPr lang="en-ZA" dirty="0"/>
          </a:p>
          <a:p>
            <a:pPr marL="0" indent="0">
              <a:buNone/>
            </a:pPr>
            <a:endParaRPr lang="en-ZA" b="1" dirty="0"/>
          </a:p>
          <a:p>
            <a:pPr marL="0" indent="0">
              <a:buNone/>
            </a:pPr>
            <a:endParaRPr lang="en-ZA" dirty="0"/>
          </a:p>
        </p:txBody>
      </p:sp>
      <p:pic>
        <p:nvPicPr>
          <p:cNvPr id="7" name="Picture 6">
            <a:extLst>
              <a:ext uri="{FF2B5EF4-FFF2-40B4-BE49-F238E27FC236}">
                <a16:creationId xmlns:a16="http://schemas.microsoft.com/office/drawing/2014/main" id="{478E9C79-E5DF-4660-A86A-7D645C7E96E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800734" y="1454917"/>
            <a:ext cx="2875722" cy="3673674"/>
          </a:xfrm>
          <a:prstGeom prst="rect">
            <a:avLst/>
          </a:prstGeom>
          <a:noFill/>
          <a:ln>
            <a:noFill/>
          </a:ln>
        </p:spPr>
      </p:pic>
    </p:spTree>
    <p:extLst>
      <p:ext uri="{BB962C8B-B14F-4D97-AF65-F5344CB8AC3E}">
        <p14:creationId xmlns:p14="http://schemas.microsoft.com/office/powerpoint/2010/main" val="11652612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Needs of stakeholders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75</a:t>
            </a:fld>
            <a:endParaRPr lang="en-ZA" dirty="0"/>
          </a:p>
        </p:txBody>
      </p:sp>
      <p:sp>
        <p:nvSpPr>
          <p:cNvPr id="5" name="Content Placeholder 4"/>
          <p:cNvSpPr>
            <a:spLocks noGrp="1"/>
          </p:cNvSpPr>
          <p:nvPr>
            <p:ph sz="quarter" idx="1"/>
          </p:nvPr>
        </p:nvSpPr>
        <p:spPr>
          <a:xfrm>
            <a:off x="4204657" y="1380863"/>
            <a:ext cx="6132039" cy="4826614"/>
          </a:xfrm>
        </p:spPr>
        <p:txBody>
          <a:bodyPr>
            <a:normAutofit/>
          </a:bodyPr>
          <a:lstStyle/>
          <a:p>
            <a:pPr lvl="0"/>
            <a:r>
              <a:rPr lang="en-GB" dirty="0"/>
              <a:t>Good and efficient services </a:t>
            </a:r>
            <a:endParaRPr lang="en-ZA" dirty="0"/>
          </a:p>
          <a:p>
            <a:pPr lvl="0"/>
            <a:r>
              <a:rPr lang="en-GB" dirty="0"/>
              <a:t>Access to learning opportunities</a:t>
            </a:r>
            <a:endParaRPr lang="en-ZA" dirty="0"/>
          </a:p>
          <a:p>
            <a:pPr lvl="0"/>
            <a:r>
              <a:rPr lang="en-GB" dirty="0"/>
              <a:t>Opportunities for input or feedback</a:t>
            </a:r>
            <a:endParaRPr lang="en-ZA" dirty="0"/>
          </a:p>
          <a:p>
            <a:pPr lvl="0"/>
            <a:r>
              <a:rPr lang="en-GB" dirty="0"/>
              <a:t>Return on investment</a:t>
            </a:r>
            <a:endParaRPr lang="en-ZA" dirty="0"/>
          </a:p>
          <a:p>
            <a:pPr lvl="0"/>
            <a:r>
              <a:rPr lang="en-GB" dirty="0"/>
              <a:t>Commitment</a:t>
            </a:r>
            <a:endParaRPr lang="en-ZA" dirty="0"/>
          </a:p>
          <a:p>
            <a:pPr lvl="0"/>
            <a:r>
              <a:rPr lang="en-GB" dirty="0"/>
              <a:t>Access to life-long learning.</a:t>
            </a:r>
            <a:endParaRPr lang="en-ZA" dirty="0"/>
          </a:p>
          <a:p>
            <a:pPr marL="0" indent="0">
              <a:buNone/>
            </a:pPr>
            <a:endParaRPr lang="en-ZA" b="1" dirty="0"/>
          </a:p>
          <a:p>
            <a:pPr marL="0" indent="0">
              <a:buNone/>
            </a:pPr>
            <a:endParaRPr lang="en-ZA" dirty="0"/>
          </a:p>
        </p:txBody>
      </p:sp>
      <p:pic>
        <p:nvPicPr>
          <p:cNvPr id="6" name="Picture 5">
            <a:extLst>
              <a:ext uri="{FF2B5EF4-FFF2-40B4-BE49-F238E27FC236}">
                <a16:creationId xmlns:a16="http://schemas.microsoft.com/office/drawing/2014/main" id="{322899C9-3614-4179-B53F-271C9CC467A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80689" y="1380863"/>
            <a:ext cx="2875722" cy="3673674"/>
          </a:xfrm>
          <a:prstGeom prst="rect">
            <a:avLst/>
          </a:prstGeom>
          <a:noFill/>
          <a:ln>
            <a:noFill/>
          </a:ln>
        </p:spPr>
      </p:pic>
    </p:spTree>
    <p:extLst>
      <p:ext uri="{BB962C8B-B14F-4D97-AF65-F5344CB8AC3E}">
        <p14:creationId xmlns:p14="http://schemas.microsoft.com/office/powerpoint/2010/main" val="10044780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Principles of the NQF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76</a:t>
            </a:fld>
            <a:endParaRPr lang="en-ZA" dirty="0"/>
          </a:p>
        </p:txBody>
      </p:sp>
      <p:graphicFrame>
        <p:nvGraphicFramePr>
          <p:cNvPr id="8" name="Content Placeholder 7">
            <a:extLst>
              <a:ext uri="{FF2B5EF4-FFF2-40B4-BE49-F238E27FC236}">
                <a16:creationId xmlns:a16="http://schemas.microsoft.com/office/drawing/2014/main" id="{8729C902-CE47-4907-9DF5-7AB328E896C9}"/>
              </a:ext>
            </a:extLst>
          </p:cNvPr>
          <p:cNvGraphicFramePr>
            <a:graphicFrameLocks noGrp="1"/>
          </p:cNvGraphicFramePr>
          <p:nvPr>
            <p:ph sz="quarter" idx="1"/>
          </p:nvPr>
        </p:nvGraphicFramePr>
        <p:xfrm>
          <a:off x="1709530" y="1412875"/>
          <a:ext cx="4996070" cy="4632960"/>
        </p:xfrm>
        <a:graphic>
          <a:graphicData uri="http://schemas.openxmlformats.org/drawingml/2006/table">
            <a:tbl>
              <a:tblPr firstRow="1" bandRow="1">
                <a:tableStyleId>{5C22544A-7EE6-4342-B048-85BDC9FD1C3A}</a:tableStyleId>
              </a:tblPr>
              <a:tblGrid>
                <a:gridCol w="4996070">
                  <a:extLst>
                    <a:ext uri="{9D8B030D-6E8A-4147-A177-3AD203B41FA5}">
                      <a16:colId xmlns:a16="http://schemas.microsoft.com/office/drawing/2014/main" val="2413976573"/>
                    </a:ext>
                  </a:extLst>
                </a:gridCol>
              </a:tblGrid>
              <a:tr h="370840">
                <a:tc>
                  <a:txBody>
                    <a:bodyPr/>
                    <a:lstStyle/>
                    <a:p>
                      <a:pPr algn="ctr"/>
                      <a:r>
                        <a:rPr lang="en-ZA" sz="3200" dirty="0"/>
                        <a:t>Principles</a:t>
                      </a:r>
                    </a:p>
                  </a:txBody>
                  <a:tcPr/>
                </a:tc>
                <a:extLst>
                  <a:ext uri="{0D108BD9-81ED-4DB2-BD59-A6C34878D82A}">
                    <a16:rowId xmlns:a16="http://schemas.microsoft.com/office/drawing/2014/main" val="4023253206"/>
                  </a:ext>
                </a:extLst>
              </a:tr>
              <a:tr h="370840">
                <a:tc>
                  <a:txBody>
                    <a:bodyPr/>
                    <a:lstStyle/>
                    <a:p>
                      <a:pPr algn="ctr"/>
                      <a:r>
                        <a:rPr lang="en-ZA" sz="3200" dirty="0"/>
                        <a:t>Integration</a:t>
                      </a:r>
                    </a:p>
                  </a:txBody>
                  <a:tcPr/>
                </a:tc>
                <a:extLst>
                  <a:ext uri="{0D108BD9-81ED-4DB2-BD59-A6C34878D82A}">
                    <a16:rowId xmlns:a16="http://schemas.microsoft.com/office/drawing/2014/main" val="2400526874"/>
                  </a:ext>
                </a:extLst>
              </a:tr>
              <a:tr h="370840">
                <a:tc>
                  <a:txBody>
                    <a:bodyPr/>
                    <a:lstStyle/>
                    <a:p>
                      <a:pPr algn="ctr"/>
                      <a:r>
                        <a:rPr lang="en-ZA" sz="3200" dirty="0"/>
                        <a:t>Relevance</a:t>
                      </a:r>
                    </a:p>
                  </a:txBody>
                  <a:tcPr/>
                </a:tc>
                <a:extLst>
                  <a:ext uri="{0D108BD9-81ED-4DB2-BD59-A6C34878D82A}">
                    <a16:rowId xmlns:a16="http://schemas.microsoft.com/office/drawing/2014/main" val="3954037466"/>
                  </a:ext>
                </a:extLst>
              </a:tr>
              <a:tr h="370840">
                <a:tc>
                  <a:txBody>
                    <a:bodyPr/>
                    <a:lstStyle/>
                    <a:p>
                      <a:pPr algn="ctr"/>
                      <a:r>
                        <a:rPr lang="en-ZA" sz="3200" dirty="0"/>
                        <a:t>Credibility</a:t>
                      </a:r>
                    </a:p>
                  </a:txBody>
                  <a:tcPr/>
                </a:tc>
                <a:extLst>
                  <a:ext uri="{0D108BD9-81ED-4DB2-BD59-A6C34878D82A}">
                    <a16:rowId xmlns:a16="http://schemas.microsoft.com/office/drawing/2014/main" val="4247056211"/>
                  </a:ext>
                </a:extLst>
              </a:tr>
              <a:tr h="370840">
                <a:tc>
                  <a:txBody>
                    <a:bodyPr/>
                    <a:lstStyle/>
                    <a:p>
                      <a:pPr algn="ctr"/>
                      <a:r>
                        <a:rPr lang="en-ZA" sz="3200" dirty="0"/>
                        <a:t>Coherence</a:t>
                      </a:r>
                    </a:p>
                  </a:txBody>
                  <a:tcPr/>
                </a:tc>
                <a:extLst>
                  <a:ext uri="{0D108BD9-81ED-4DB2-BD59-A6C34878D82A}">
                    <a16:rowId xmlns:a16="http://schemas.microsoft.com/office/drawing/2014/main" val="3492844933"/>
                  </a:ext>
                </a:extLst>
              </a:tr>
              <a:tr h="370840">
                <a:tc>
                  <a:txBody>
                    <a:bodyPr/>
                    <a:lstStyle/>
                    <a:p>
                      <a:pPr algn="ctr"/>
                      <a:r>
                        <a:rPr lang="en-ZA" sz="3200" dirty="0"/>
                        <a:t>Flexibility</a:t>
                      </a:r>
                    </a:p>
                  </a:txBody>
                  <a:tcPr/>
                </a:tc>
                <a:extLst>
                  <a:ext uri="{0D108BD9-81ED-4DB2-BD59-A6C34878D82A}">
                    <a16:rowId xmlns:a16="http://schemas.microsoft.com/office/drawing/2014/main" val="1570024337"/>
                  </a:ext>
                </a:extLst>
              </a:tr>
              <a:tr h="370840">
                <a:tc>
                  <a:txBody>
                    <a:bodyPr/>
                    <a:lstStyle/>
                    <a:p>
                      <a:pPr algn="ctr"/>
                      <a:r>
                        <a:rPr lang="en-ZA" sz="3200" dirty="0"/>
                        <a:t>Standards based</a:t>
                      </a:r>
                    </a:p>
                  </a:txBody>
                  <a:tcPr/>
                </a:tc>
                <a:extLst>
                  <a:ext uri="{0D108BD9-81ED-4DB2-BD59-A6C34878D82A}">
                    <a16:rowId xmlns:a16="http://schemas.microsoft.com/office/drawing/2014/main" val="731947200"/>
                  </a:ext>
                </a:extLst>
              </a:tr>
              <a:tr h="370840">
                <a:tc>
                  <a:txBody>
                    <a:bodyPr/>
                    <a:lstStyle/>
                    <a:p>
                      <a:pPr algn="ctr"/>
                      <a:r>
                        <a:rPr lang="en-ZA" sz="3200" dirty="0"/>
                        <a:t>Legitimacy</a:t>
                      </a:r>
                    </a:p>
                  </a:txBody>
                  <a:tcPr/>
                </a:tc>
                <a:extLst>
                  <a:ext uri="{0D108BD9-81ED-4DB2-BD59-A6C34878D82A}">
                    <a16:rowId xmlns:a16="http://schemas.microsoft.com/office/drawing/2014/main" val="3016775199"/>
                  </a:ext>
                </a:extLst>
              </a:tr>
            </a:tbl>
          </a:graphicData>
        </a:graphic>
      </p:graphicFrame>
    </p:spTree>
    <p:extLst>
      <p:ext uri="{BB962C8B-B14F-4D97-AF65-F5344CB8AC3E}">
        <p14:creationId xmlns:p14="http://schemas.microsoft.com/office/powerpoint/2010/main" val="9111263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Principles of the NQF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77</a:t>
            </a:fld>
            <a:endParaRPr lang="en-ZA" dirty="0"/>
          </a:p>
        </p:txBody>
      </p:sp>
      <p:graphicFrame>
        <p:nvGraphicFramePr>
          <p:cNvPr id="8" name="Content Placeholder 7">
            <a:extLst>
              <a:ext uri="{FF2B5EF4-FFF2-40B4-BE49-F238E27FC236}">
                <a16:creationId xmlns:a16="http://schemas.microsoft.com/office/drawing/2014/main" id="{8729C902-CE47-4907-9DF5-7AB328E896C9}"/>
              </a:ext>
            </a:extLst>
          </p:cNvPr>
          <p:cNvGraphicFramePr>
            <a:graphicFrameLocks noGrp="1"/>
          </p:cNvGraphicFramePr>
          <p:nvPr>
            <p:ph sz="quarter" idx="1"/>
          </p:nvPr>
        </p:nvGraphicFramePr>
        <p:xfrm>
          <a:off x="1709530" y="1412875"/>
          <a:ext cx="4996070" cy="4053840"/>
        </p:xfrm>
        <a:graphic>
          <a:graphicData uri="http://schemas.openxmlformats.org/drawingml/2006/table">
            <a:tbl>
              <a:tblPr firstRow="1" bandRow="1">
                <a:tableStyleId>{5C22544A-7EE6-4342-B048-85BDC9FD1C3A}</a:tableStyleId>
              </a:tblPr>
              <a:tblGrid>
                <a:gridCol w="4996070">
                  <a:extLst>
                    <a:ext uri="{9D8B030D-6E8A-4147-A177-3AD203B41FA5}">
                      <a16:colId xmlns:a16="http://schemas.microsoft.com/office/drawing/2014/main" val="2413976573"/>
                    </a:ext>
                  </a:extLst>
                </a:gridCol>
              </a:tblGrid>
              <a:tr h="370840">
                <a:tc>
                  <a:txBody>
                    <a:bodyPr/>
                    <a:lstStyle/>
                    <a:p>
                      <a:pPr algn="ctr"/>
                      <a:r>
                        <a:rPr lang="en-ZA" sz="3200" dirty="0"/>
                        <a:t>Principles</a:t>
                      </a:r>
                    </a:p>
                  </a:txBody>
                  <a:tcPr/>
                </a:tc>
                <a:extLst>
                  <a:ext uri="{0D108BD9-81ED-4DB2-BD59-A6C34878D82A}">
                    <a16:rowId xmlns:a16="http://schemas.microsoft.com/office/drawing/2014/main" val="4023253206"/>
                  </a:ext>
                </a:extLst>
              </a:tr>
              <a:tr h="370840">
                <a:tc>
                  <a:txBody>
                    <a:bodyPr/>
                    <a:lstStyle/>
                    <a:p>
                      <a:pPr algn="ctr"/>
                      <a:r>
                        <a:rPr lang="en-ZA" sz="3200" dirty="0"/>
                        <a:t>Accessibility</a:t>
                      </a:r>
                    </a:p>
                  </a:txBody>
                  <a:tcPr/>
                </a:tc>
                <a:extLst>
                  <a:ext uri="{0D108BD9-81ED-4DB2-BD59-A6C34878D82A}">
                    <a16:rowId xmlns:a16="http://schemas.microsoft.com/office/drawing/2014/main" val="2400526874"/>
                  </a:ext>
                </a:extLst>
              </a:tr>
              <a:tr h="370840">
                <a:tc>
                  <a:txBody>
                    <a:bodyPr/>
                    <a:lstStyle/>
                    <a:p>
                      <a:pPr algn="ctr"/>
                      <a:r>
                        <a:rPr lang="en-ZA" sz="3200" dirty="0"/>
                        <a:t>Articulation</a:t>
                      </a:r>
                    </a:p>
                  </a:txBody>
                  <a:tcPr/>
                </a:tc>
                <a:extLst>
                  <a:ext uri="{0D108BD9-81ED-4DB2-BD59-A6C34878D82A}">
                    <a16:rowId xmlns:a16="http://schemas.microsoft.com/office/drawing/2014/main" val="3954037466"/>
                  </a:ext>
                </a:extLst>
              </a:tr>
              <a:tr h="370840">
                <a:tc>
                  <a:txBody>
                    <a:bodyPr/>
                    <a:lstStyle/>
                    <a:p>
                      <a:pPr algn="ctr"/>
                      <a:r>
                        <a:rPr lang="en-ZA" sz="3200" dirty="0"/>
                        <a:t>Progression</a:t>
                      </a:r>
                    </a:p>
                  </a:txBody>
                  <a:tcPr/>
                </a:tc>
                <a:extLst>
                  <a:ext uri="{0D108BD9-81ED-4DB2-BD59-A6C34878D82A}">
                    <a16:rowId xmlns:a16="http://schemas.microsoft.com/office/drawing/2014/main" val="4247056211"/>
                  </a:ext>
                </a:extLst>
              </a:tr>
              <a:tr h="370840">
                <a:tc>
                  <a:txBody>
                    <a:bodyPr/>
                    <a:lstStyle/>
                    <a:p>
                      <a:pPr algn="ctr"/>
                      <a:r>
                        <a:rPr lang="en-ZA" sz="3200" dirty="0"/>
                        <a:t>Portability</a:t>
                      </a:r>
                    </a:p>
                  </a:txBody>
                  <a:tcPr/>
                </a:tc>
                <a:extLst>
                  <a:ext uri="{0D108BD9-81ED-4DB2-BD59-A6C34878D82A}">
                    <a16:rowId xmlns:a16="http://schemas.microsoft.com/office/drawing/2014/main" val="3492844933"/>
                  </a:ext>
                </a:extLst>
              </a:tr>
              <a:tr h="370840">
                <a:tc>
                  <a:txBody>
                    <a:bodyPr/>
                    <a:lstStyle/>
                    <a:p>
                      <a:pPr algn="ctr"/>
                      <a:r>
                        <a:rPr lang="en-ZA" sz="3200" dirty="0"/>
                        <a:t>RPL</a:t>
                      </a:r>
                    </a:p>
                  </a:txBody>
                  <a:tcPr/>
                </a:tc>
                <a:extLst>
                  <a:ext uri="{0D108BD9-81ED-4DB2-BD59-A6C34878D82A}">
                    <a16:rowId xmlns:a16="http://schemas.microsoft.com/office/drawing/2014/main" val="1570024337"/>
                  </a:ext>
                </a:extLst>
              </a:tr>
              <a:tr h="370840">
                <a:tc>
                  <a:txBody>
                    <a:bodyPr/>
                    <a:lstStyle/>
                    <a:p>
                      <a:pPr algn="ctr"/>
                      <a:r>
                        <a:rPr lang="en-ZA" sz="3200" dirty="0"/>
                        <a:t>Guidance to learners</a:t>
                      </a:r>
                    </a:p>
                  </a:txBody>
                  <a:tcPr/>
                </a:tc>
                <a:extLst>
                  <a:ext uri="{0D108BD9-81ED-4DB2-BD59-A6C34878D82A}">
                    <a16:rowId xmlns:a16="http://schemas.microsoft.com/office/drawing/2014/main" val="731947200"/>
                  </a:ext>
                </a:extLst>
              </a:tr>
            </a:tbl>
          </a:graphicData>
        </a:graphic>
      </p:graphicFrame>
    </p:spTree>
    <p:extLst>
      <p:ext uri="{BB962C8B-B14F-4D97-AF65-F5344CB8AC3E}">
        <p14:creationId xmlns:p14="http://schemas.microsoft.com/office/powerpoint/2010/main" val="18424424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Capacity building and support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78</a:t>
            </a:fld>
            <a:endParaRPr lang="en-ZA" dirty="0"/>
          </a:p>
        </p:txBody>
      </p:sp>
      <p:sp>
        <p:nvSpPr>
          <p:cNvPr id="5" name="Content Placeholder 4"/>
          <p:cNvSpPr>
            <a:spLocks noGrp="1"/>
          </p:cNvSpPr>
          <p:nvPr>
            <p:ph sz="quarter" idx="1"/>
          </p:nvPr>
        </p:nvSpPr>
        <p:spPr>
          <a:xfrm>
            <a:off x="467544" y="1282638"/>
            <a:ext cx="7616282" cy="4826614"/>
          </a:xfrm>
        </p:spPr>
        <p:txBody>
          <a:bodyPr>
            <a:normAutofit/>
          </a:bodyPr>
          <a:lstStyle/>
          <a:p>
            <a:pPr marL="0" indent="0">
              <a:buNone/>
            </a:pPr>
            <a:r>
              <a:rPr lang="en-GB" dirty="0"/>
              <a:t>Quality Management team will be representative of  stakeholders in  organisation and would involve:</a:t>
            </a:r>
          </a:p>
          <a:p>
            <a:pPr marL="0" indent="0">
              <a:buNone/>
            </a:pPr>
            <a:endParaRPr lang="en-ZA" dirty="0"/>
          </a:p>
          <a:p>
            <a:pPr lvl="0"/>
            <a:r>
              <a:rPr lang="en-GB" dirty="0"/>
              <a:t>ETD practitioners</a:t>
            </a:r>
            <a:endParaRPr lang="en-ZA" dirty="0"/>
          </a:p>
          <a:p>
            <a:pPr lvl="0"/>
            <a:r>
              <a:rPr lang="en-GB" dirty="0"/>
              <a:t>Internal auditors</a:t>
            </a:r>
            <a:endParaRPr lang="en-ZA" dirty="0"/>
          </a:p>
          <a:p>
            <a:pPr lvl="0"/>
            <a:r>
              <a:rPr lang="en-GB" dirty="0"/>
              <a:t>Coordinators, </a:t>
            </a:r>
            <a:endParaRPr lang="en-ZA" dirty="0"/>
          </a:p>
          <a:p>
            <a:pPr lvl="0"/>
            <a:r>
              <a:rPr lang="en-GB" dirty="0"/>
              <a:t>Administrators</a:t>
            </a:r>
            <a:endParaRPr lang="en-ZA" dirty="0"/>
          </a:p>
          <a:p>
            <a:pPr lvl="0"/>
            <a:r>
              <a:rPr lang="en-GB" dirty="0"/>
              <a:t>Line Management and other end-users</a:t>
            </a:r>
            <a:endParaRPr lang="en-ZA" dirty="0"/>
          </a:p>
        </p:txBody>
      </p:sp>
    </p:spTree>
    <p:extLst>
      <p:ext uri="{BB962C8B-B14F-4D97-AF65-F5344CB8AC3E}">
        <p14:creationId xmlns:p14="http://schemas.microsoft.com/office/powerpoint/2010/main" val="38300237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Capacity building and support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79</a:t>
            </a:fld>
            <a:endParaRPr lang="en-ZA" dirty="0"/>
          </a:p>
        </p:txBody>
      </p:sp>
      <p:sp>
        <p:nvSpPr>
          <p:cNvPr id="5" name="Content Placeholder 4"/>
          <p:cNvSpPr>
            <a:spLocks noGrp="1"/>
          </p:cNvSpPr>
          <p:nvPr>
            <p:ph sz="quarter" idx="1"/>
          </p:nvPr>
        </p:nvSpPr>
        <p:spPr>
          <a:xfrm>
            <a:off x="467543" y="1282638"/>
            <a:ext cx="8318647" cy="4826614"/>
          </a:xfrm>
        </p:spPr>
        <p:txBody>
          <a:bodyPr>
            <a:normAutofit/>
          </a:bodyPr>
          <a:lstStyle/>
          <a:p>
            <a:pPr marL="0" indent="0">
              <a:buNone/>
            </a:pPr>
            <a:r>
              <a:rPr lang="en-ZA" dirty="0"/>
              <a:t>Policies and procedures  guide all operations within the organisation and thus it will be necessary to obtain support from all. This is only possible when all stakeholders:</a:t>
            </a:r>
          </a:p>
          <a:p>
            <a:pPr marL="0" indent="0">
              <a:buNone/>
            </a:pPr>
            <a:endParaRPr lang="en-ZA" dirty="0"/>
          </a:p>
          <a:p>
            <a:pPr lvl="0"/>
            <a:r>
              <a:rPr lang="en-GB" dirty="0"/>
              <a:t>Have clear understanding of the QMS and its implementation</a:t>
            </a:r>
            <a:endParaRPr lang="en-ZA" dirty="0"/>
          </a:p>
          <a:p>
            <a:pPr lvl="0"/>
            <a:r>
              <a:rPr lang="en-GB" dirty="0"/>
              <a:t>Have input in the review of the QMS.</a:t>
            </a:r>
            <a:endParaRPr lang="en-ZA" dirty="0"/>
          </a:p>
          <a:p>
            <a:pPr marL="0" indent="0">
              <a:buNone/>
            </a:pPr>
            <a:endParaRPr lang="en-ZA" dirty="0"/>
          </a:p>
        </p:txBody>
      </p:sp>
    </p:spTree>
    <p:extLst>
      <p:ext uri="{BB962C8B-B14F-4D97-AF65-F5344CB8AC3E}">
        <p14:creationId xmlns:p14="http://schemas.microsoft.com/office/powerpoint/2010/main" val="3635455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Principles of Evidence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a:t>
            </a:fld>
            <a:endParaRPr lang="en-ZA" dirty="0"/>
          </a:p>
        </p:txBody>
      </p:sp>
      <p:graphicFrame>
        <p:nvGraphicFramePr>
          <p:cNvPr id="6" name="Content Placeholder 5"/>
          <p:cNvGraphicFramePr>
            <a:graphicFrameLocks noGrp="1"/>
          </p:cNvGraphicFramePr>
          <p:nvPr>
            <p:ph sz="quarter" idx="1"/>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a:extLst>
              <a:ext uri="{FF2B5EF4-FFF2-40B4-BE49-F238E27FC236}">
                <a16:creationId xmlns:a16="http://schemas.microsoft.com/office/drawing/2014/main" id="{F268EF29-E2FC-4646-8E51-804E9BCCCC5F}"/>
              </a:ext>
            </a:extLst>
          </p:cNvPr>
          <p:cNvGraphicFramePr/>
          <p:nvPr>
            <p:extLst>
              <p:ext uri="{D42A27DB-BD31-4B8C-83A1-F6EECF244321}">
                <p14:modId xmlns:p14="http://schemas.microsoft.com/office/powerpoint/2010/main" val="1015006407"/>
              </p:ext>
            </p:extLst>
          </p:nvPr>
        </p:nvGraphicFramePr>
        <p:xfrm>
          <a:off x="1033669" y="1396999"/>
          <a:ext cx="7262191" cy="46958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750685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9EE12BEC-9397-465B-9A79-2C569BD0B4C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Capacity building and support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80</a:t>
            </a:fld>
            <a:endParaRPr lang="en-ZA" dirty="0"/>
          </a:p>
        </p:txBody>
      </p:sp>
      <p:sp>
        <p:nvSpPr>
          <p:cNvPr id="5" name="Content Placeholder 4"/>
          <p:cNvSpPr>
            <a:spLocks noGrp="1"/>
          </p:cNvSpPr>
          <p:nvPr>
            <p:ph sz="quarter" idx="1"/>
          </p:nvPr>
        </p:nvSpPr>
        <p:spPr>
          <a:xfrm>
            <a:off x="467543" y="1282638"/>
            <a:ext cx="8318647" cy="4826614"/>
          </a:xfrm>
        </p:spPr>
        <p:txBody>
          <a:bodyPr>
            <a:normAutofit/>
          </a:bodyPr>
          <a:lstStyle/>
          <a:p>
            <a:pPr marL="0" indent="0">
              <a:buNone/>
            </a:pPr>
            <a:r>
              <a:rPr lang="en-ZA" dirty="0"/>
              <a:t>Policies and procedures  guide all operations within the organisation and thus it will be necessary to obtain support from all. This is only possible when all stakeholders:</a:t>
            </a:r>
          </a:p>
          <a:p>
            <a:pPr marL="0" indent="0">
              <a:buNone/>
            </a:pPr>
            <a:endParaRPr lang="en-ZA" dirty="0"/>
          </a:p>
          <a:p>
            <a:pPr lvl="0"/>
            <a:r>
              <a:rPr lang="en-GB" dirty="0"/>
              <a:t>Have clear understanding of the QMS and its implementation</a:t>
            </a:r>
            <a:endParaRPr lang="en-ZA" dirty="0"/>
          </a:p>
          <a:p>
            <a:pPr lvl="0"/>
            <a:r>
              <a:rPr lang="en-GB" dirty="0"/>
              <a:t>Have input in the review of the QMS.</a:t>
            </a:r>
            <a:endParaRPr lang="en-ZA" dirty="0"/>
          </a:p>
          <a:p>
            <a:pPr marL="0" indent="0">
              <a:buNone/>
            </a:pPr>
            <a:endParaRPr lang="en-ZA" dirty="0"/>
          </a:p>
        </p:txBody>
      </p:sp>
    </p:spTree>
    <p:extLst>
      <p:ext uri="{BB962C8B-B14F-4D97-AF65-F5344CB8AC3E}">
        <p14:creationId xmlns:p14="http://schemas.microsoft.com/office/powerpoint/2010/main" val="140191303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Capacity building and support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81</a:t>
            </a:fld>
            <a:endParaRPr lang="en-ZA" dirty="0"/>
          </a:p>
        </p:txBody>
      </p:sp>
      <p:graphicFrame>
        <p:nvGraphicFramePr>
          <p:cNvPr id="6" name="Content Placeholder 5">
            <a:extLst>
              <a:ext uri="{FF2B5EF4-FFF2-40B4-BE49-F238E27FC236}">
                <a16:creationId xmlns:a16="http://schemas.microsoft.com/office/drawing/2014/main" id="{AA59C0DC-A060-45FB-A3F9-EA4EEB2F1CFF}"/>
              </a:ext>
            </a:extLst>
          </p:cNvPr>
          <p:cNvGraphicFramePr>
            <a:graphicFrameLocks noGrp="1"/>
          </p:cNvGraphicFramePr>
          <p:nvPr>
            <p:ph sz="quarter" idx="1"/>
            <p:extLst>
              <p:ext uri="{D42A27DB-BD31-4B8C-83A1-F6EECF244321}">
                <p14:modId xmlns:p14="http://schemas.microsoft.com/office/powerpoint/2010/main" val="2878556431"/>
              </p:ext>
            </p:extLst>
          </p:nvPr>
        </p:nvGraphicFramePr>
        <p:xfrm>
          <a:off x="468313" y="1282700"/>
          <a:ext cx="8318500" cy="482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825756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Facilities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82</a:t>
            </a:fld>
            <a:endParaRPr lang="en-ZA" dirty="0"/>
          </a:p>
        </p:txBody>
      </p:sp>
      <p:sp>
        <p:nvSpPr>
          <p:cNvPr id="5" name="Content Placeholder 4"/>
          <p:cNvSpPr>
            <a:spLocks noGrp="1"/>
          </p:cNvSpPr>
          <p:nvPr>
            <p:ph sz="quarter" idx="1"/>
          </p:nvPr>
        </p:nvSpPr>
        <p:spPr>
          <a:xfrm>
            <a:off x="467543" y="1282638"/>
            <a:ext cx="4396005" cy="4826614"/>
          </a:xfrm>
        </p:spPr>
        <p:txBody>
          <a:bodyPr>
            <a:normAutofit/>
          </a:bodyPr>
          <a:lstStyle/>
          <a:p>
            <a:r>
              <a:rPr lang="en-GB" dirty="0"/>
              <a:t>Provider must have facilities which meet with minimum requirements laid down by SAQA. </a:t>
            </a:r>
          </a:p>
          <a:p>
            <a:r>
              <a:rPr lang="en-GB" dirty="0"/>
              <a:t>Facilities needed are largely dependent on type of training offered.</a:t>
            </a:r>
          </a:p>
          <a:p>
            <a:r>
              <a:rPr lang="en-GB" dirty="0"/>
              <a:t>Size of the facility will vary from provider to provider depending on the number of learners being trained at one time. </a:t>
            </a:r>
            <a:endParaRPr lang="en-ZA" dirty="0"/>
          </a:p>
        </p:txBody>
      </p:sp>
      <p:pic>
        <p:nvPicPr>
          <p:cNvPr id="6" name="Picture 5">
            <a:extLst>
              <a:ext uri="{FF2B5EF4-FFF2-40B4-BE49-F238E27FC236}">
                <a16:creationId xmlns:a16="http://schemas.microsoft.com/office/drawing/2014/main" id="{7CDF3146-28E5-411A-9185-39F6FB88414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863548" y="1842053"/>
            <a:ext cx="3737114" cy="3419060"/>
          </a:xfrm>
          <a:prstGeom prst="rect">
            <a:avLst/>
          </a:prstGeom>
          <a:noFill/>
          <a:ln>
            <a:noFill/>
          </a:ln>
        </p:spPr>
      </p:pic>
    </p:spTree>
    <p:extLst>
      <p:ext uri="{BB962C8B-B14F-4D97-AF65-F5344CB8AC3E}">
        <p14:creationId xmlns:p14="http://schemas.microsoft.com/office/powerpoint/2010/main" val="40820700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Facilities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83</a:t>
            </a:fld>
            <a:endParaRPr lang="en-ZA" dirty="0"/>
          </a:p>
        </p:txBody>
      </p:sp>
      <p:sp>
        <p:nvSpPr>
          <p:cNvPr id="5" name="Content Placeholder 4"/>
          <p:cNvSpPr>
            <a:spLocks noGrp="1"/>
          </p:cNvSpPr>
          <p:nvPr>
            <p:ph sz="quarter" idx="1"/>
          </p:nvPr>
        </p:nvSpPr>
        <p:spPr>
          <a:xfrm>
            <a:off x="4280451" y="1253311"/>
            <a:ext cx="4396005" cy="4826614"/>
          </a:xfrm>
        </p:spPr>
        <p:txBody>
          <a:bodyPr>
            <a:normAutofit/>
          </a:bodyPr>
          <a:lstStyle/>
          <a:p>
            <a:pPr marL="0" indent="0">
              <a:buNone/>
            </a:pPr>
            <a:r>
              <a:rPr lang="en-GB" b="1" dirty="0"/>
              <a:t>Training room should meet  following requirements</a:t>
            </a:r>
            <a:r>
              <a:rPr lang="en-GB" dirty="0"/>
              <a:t>:</a:t>
            </a:r>
          </a:p>
          <a:p>
            <a:pPr marL="0" indent="0">
              <a:buNone/>
            </a:pPr>
            <a:endParaRPr lang="en-ZA" dirty="0"/>
          </a:p>
          <a:p>
            <a:pPr lvl="0"/>
            <a:r>
              <a:rPr lang="en-GB" dirty="0"/>
              <a:t>Sufficient desks and chairs for number of learners </a:t>
            </a:r>
            <a:endParaRPr lang="en-ZA" dirty="0"/>
          </a:p>
          <a:p>
            <a:pPr lvl="0"/>
            <a:r>
              <a:rPr lang="en-GB" dirty="0"/>
              <a:t>A whiteboard, chalkboard or flipchart</a:t>
            </a:r>
            <a:endParaRPr lang="en-ZA" dirty="0"/>
          </a:p>
          <a:p>
            <a:pPr lvl="0"/>
            <a:r>
              <a:rPr lang="en-GB" dirty="0"/>
              <a:t>A personal computer, projector and screen</a:t>
            </a:r>
            <a:endParaRPr lang="en-ZA" dirty="0"/>
          </a:p>
          <a:p>
            <a:pPr lvl="0"/>
            <a:r>
              <a:rPr lang="en-GB" dirty="0"/>
              <a:t>Internet access</a:t>
            </a:r>
            <a:endParaRPr lang="en-ZA" dirty="0"/>
          </a:p>
          <a:p>
            <a:endParaRPr lang="en-ZA" dirty="0"/>
          </a:p>
        </p:txBody>
      </p:sp>
      <p:pic>
        <p:nvPicPr>
          <p:cNvPr id="6" name="Picture 5">
            <a:extLst>
              <a:ext uri="{FF2B5EF4-FFF2-40B4-BE49-F238E27FC236}">
                <a16:creationId xmlns:a16="http://schemas.microsoft.com/office/drawing/2014/main" id="{7CDF3146-28E5-411A-9185-39F6FB88414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09126" y="2185629"/>
            <a:ext cx="3737114" cy="3419060"/>
          </a:xfrm>
          <a:prstGeom prst="rect">
            <a:avLst/>
          </a:prstGeom>
          <a:noFill/>
          <a:ln>
            <a:noFill/>
          </a:ln>
        </p:spPr>
      </p:pic>
    </p:spTree>
    <p:extLst>
      <p:ext uri="{BB962C8B-B14F-4D97-AF65-F5344CB8AC3E}">
        <p14:creationId xmlns:p14="http://schemas.microsoft.com/office/powerpoint/2010/main" val="352995492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Facilities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84</a:t>
            </a:fld>
            <a:endParaRPr lang="en-ZA" dirty="0"/>
          </a:p>
        </p:txBody>
      </p:sp>
      <p:sp>
        <p:nvSpPr>
          <p:cNvPr id="5" name="Content Placeholder 4"/>
          <p:cNvSpPr>
            <a:spLocks noGrp="1"/>
          </p:cNvSpPr>
          <p:nvPr>
            <p:ph sz="quarter" idx="1"/>
          </p:nvPr>
        </p:nvSpPr>
        <p:spPr>
          <a:xfrm>
            <a:off x="467543" y="1282638"/>
            <a:ext cx="4396005" cy="4826614"/>
          </a:xfrm>
        </p:spPr>
        <p:txBody>
          <a:bodyPr>
            <a:normAutofit/>
          </a:bodyPr>
          <a:lstStyle/>
          <a:p>
            <a:pPr marL="0" indent="0">
              <a:buNone/>
            </a:pPr>
            <a:r>
              <a:rPr lang="en-GB" dirty="0"/>
              <a:t>Training room should meet the following requirements:</a:t>
            </a:r>
          </a:p>
          <a:p>
            <a:pPr marL="0" indent="0">
              <a:buNone/>
            </a:pPr>
            <a:endParaRPr lang="en-ZA" dirty="0"/>
          </a:p>
          <a:p>
            <a:pPr lvl="0"/>
            <a:r>
              <a:rPr lang="en-GB" dirty="0"/>
              <a:t>Printing facilities</a:t>
            </a:r>
            <a:endParaRPr lang="en-ZA" dirty="0"/>
          </a:p>
          <a:p>
            <a:pPr lvl="0"/>
            <a:r>
              <a:rPr lang="en-GB" dirty="0"/>
              <a:t>Sufficient light and ventilation</a:t>
            </a:r>
            <a:endParaRPr lang="en-ZA" dirty="0"/>
          </a:p>
          <a:p>
            <a:pPr lvl="0"/>
            <a:r>
              <a:rPr lang="en-GB" dirty="0"/>
              <a:t>Water </a:t>
            </a:r>
            <a:endParaRPr lang="en-ZA" dirty="0"/>
          </a:p>
          <a:p>
            <a:pPr lvl="0"/>
            <a:r>
              <a:rPr lang="en-GB" dirty="0"/>
              <a:t>Accessible for learners with disabilities</a:t>
            </a:r>
            <a:endParaRPr lang="en-ZA" dirty="0"/>
          </a:p>
          <a:p>
            <a:pPr lvl="0"/>
            <a:r>
              <a:rPr lang="en-GB" dirty="0"/>
              <a:t>Clean and well-maintained toilet facilities</a:t>
            </a:r>
            <a:endParaRPr lang="en-ZA" dirty="0"/>
          </a:p>
          <a:p>
            <a:pPr lvl="0"/>
            <a:r>
              <a:rPr lang="en-GB" dirty="0"/>
              <a:t>Comply with the OHS act</a:t>
            </a:r>
            <a:endParaRPr lang="en-ZA" dirty="0"/>
          </a:p>
          <a:p>
            <a:endParaRPr lang="en-ZA" dirty="0"/>
          </a:p>
        </p:txBody>
      </p:sp>
      <p:pic>
        <p:nvPicPr>
          <p:cNvPr id="6" name="Picture 5">
            <a:extLst>
              <a:ext uri="{FF2B5EF4-FFF2-40B4-BE49-F238E27FC236}">
                <a16:creationId xmlns:a16="http://schemas.microsoft.com/office/drawing/2014/main" id="{7CDF3146-28E5-411A-9185-39F6FB88414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863548" y="1842053"/>
            <a:ext cx="3737114" cy="3419060"/>
          </a:xfrm>
          <a:prstGeom prst="rect">
            <a:avLst/>
          </a:prstGeom>
          <a:noFill/>
          <a:ln>
            <a:noFill/>
          </a:ln>
        </p:spPr>
      </p:pic>
    </p:spTree>
    <p:extLst>
      <p:ext uri="{BB962C8B-B14F-4D97-AF65-F5344CB8AC3E}">
        <p14:creationId xmlns:p14="http://schemas.microsoft.com/office/powerpoint/2010/main" val="155380549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Existing Policies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85</a:t>
            </a:fld>
            <a:endParaRPr lang="en-ZA" dirty="0"/>
          </a:p>
        </p:txBody>
      </p:sp>
      <p:sp>
        <p:nvSpPr>
          <p:cNvPr id="5" name="Content Placeholder 4"/>
          <p:cNvSpPr>
            <a:spLocks noGrp="1"/>
          </p:cNvSpPr>
          <p:nvPr>
            <p:ph sz="quarter" idx="1"/>
          </p:nvPr>
        </p:nvSpPr>
        <p:spPr>
          <a:xfrm>
            <a:off x="467543" y="1282638"/>
            <a:ext cx="7854822" cy="4826614"/>
          </a:xfrm>
        </p:spPr>
        <p:txBody>
          <a:bodyPr>
            <a:normAutofit/>
          </a:bodyPr>
          <a:lstStyle/>
          <a:p>
            <a:pPr marL="0" indent="0">
              <a:buNone/>
            </a:pPr>
            <a:r>
              <a:rPr lang="en-GB" dirty="0"/>
              <a:t>There are various principles that underpin the concept of quality management such as:</a:t>
            </a:r>
            <a:endParaRPr lang="en-ZA" dirty="0"/>
          </a:p>
          <a:p>
            <a:pPr lvl="0" fontAlgn="base"/>
            <a:r>
              <a:rPr lang="en-GB" dirty="0">
                <a:effectLst>
                  <a:outerShdw sx="0" sy="0">
                    <a:srgbClr val="000000"/>
                  </a:outerShdw>
                </a:effectLst>
              </a:rPr>
              <a:t>Delivering quality products and services to meet customer needs.</a:t>
            </a:r>
            <a:endParaRPr lang="en-ZA" dirty="0">
              <a:effectLst>
                <a:outerShdw sx="0" sy="0">
                  <a:srgbClr val="000000"/>
                </a:outerShdw>
              </a:effectLst>
            </a:endParaRPr>
          </a:p>
          <a:p>
            <a:pPr lvl="0" fontAlgn="base"/>
            <a:r>
              <a:rPr lang="en-GB" dirty="0">
                <a:effectLst>
                  <a:outerShdw sx="0" sy="0">
                    <a:srgbClr val="000000"/>
                  </a:outerShdw>
                </a:effectLst>
              </a:rPr>
              <a:t>Processes are continually improved</a:t>
            </a:r>
            <a:endParaRPr lang="en-ZA" dirty="0">
              <a:effectLst>
                <a:outerShdw sx="0" sy="0">
                  <a:srgbClr val="000000"/>
                </a:outerShdw>
              </a:effectLst>
            </a:endParaRPr>
          </a:p>
          <a:p>
            <a:pPr lvl="0" fontAlgn="base"/>
            <a:r>
              <a:rPr lang="en-GB" dirty="0">
                <a:effectLst>
                  <a:outerShdw sx="0" sy="0">
                    <a:srgbClr val="000000"/>
                  </a:outerShdw>
                </a:effectLst>
              </a:rPr>
              <a:t>Root causes are identified so they can be prevented in future</a:t>
            </a:r>
            <a:endParaRPr lang="en-ZA" dirty="0">
              <a:effectLst>
                <a:outerShdw sx="0" sy="0">
                  <a:srgbClr val="000000"/>
                </a:outerShdw>
              </a:effectLst>
            </a:endParaRPr>
          </a:p>
          <a:p>
            <a:pPr lvl="0" fontAlgn="base"/>
            <a:r>
              <a:rPr lang="en-GB" dirty="0">
                <a:effectLst>
                  <a:outerShdw sx="0" sy="0">
                    <a:srgbClr val="000000"/>
                  </a:outerShdw>
                </a:effectLst>
              </a:rPr>
              <a:t>Decision-making is based on analysis of data collected using statistical measurement techniques</a:t>
            </a:r>
            <a:endParaRPr lang="en-ZA" dirty="0">
              <a:effectLst>
                <a:outerShdw sx="0" sy="0">
                  <a:srgbClr val="000000"/>
                </a:outerShdw>
              </a:effectLst>
            </a:endParaRPr>
          </a:p>
          <a:p>
            <a:pPr lvl="0" fontAlgn="base"/>
            <a:r>
              <a:rPr lang="en-GB" dirty="0">
                <a:effectLst>
                  <a:outerShdw sx="0" sy="0">
                    <a:srgbClr val="000000"/>
                  </a:outerShdw>
                </a:effectLst>
              </a:rPr>
              <a:t>All members of the organisation are developed to play an active role</a:t>
            </a:r>
            <a:endParaRPr lang="en-ZA" dirty="0"/>
          </a:p>
        </p:txBody>
      </p:sp>
    </p:spTree>
    <p:extLst>
      <p:ext uri="{BB962C8B-B14F-4D97-AF65-F5344CB8AC3E}">
        <p14:creationId xmlns:p14="http://schemas.microsoft.com/office/powerpoint/2010/main" val="233162012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Existing Policies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86</a:t>
            </a:fld>
            <a:endParaRPr lang="en-ZA" dirty="0"/>
          </a:p>
        </p:txBody>
      </p:sp>
      <p:sp>
        <p:nvSpPr>
          <p:cNvPr id="5" name="Content Placeholder 4"/>
          <p:cNvSpPr>
            <a:spLocks noGrp="1"/>
          </p:cNvSpPr>
          <p:nvPr>
            <p:ph sz="quarter" idx="1"/>
          </p:nvPr>
        </p:nvSpPr>
        <p:spPr>
          <a:xfrm>
            <a:off x="467543" y="1282638"/>
            <a:ext cx="7854822" cy="4826614"/>
          </a:xfrm>
        </p:spPr>
        <p:txBody>
          <a:bodyPr>
            <a:normAutofit/>
          </a:bodyPr>
          <a:lstStyle/>
          <a:p>
            <a:pPr marL="0" indent="0">
              <a:buNone/>
            </a:pPr>
            <a:r>
              <a:rPr lang="en-GB" dirty="0"/>
              <a:t>There are various principles that underpin the concept of quality management such as:</a:t>
            </a:r>
          </a:p>
          <a:p>
            <a:pPr marL="0" indent="0">
              <a:buNone/>
            </a:pPr>
            <a:endParaRPr lang="en-ZA" dirty="0"/>
          </a:p>
          <a:p>
            <a:pPr lvl="0" fontAlgn="base"/>
            <a:r>
              <a:rPr lang="en-GB" dirty="0">
                <a:effectLst>
                  <a:outerShdw sx="0" sy="0">
                    <a:srgbClr val="000000"/>
                  </a:outerShdw>
                </a:effectLst>
              </a:rPr>
              <a:t>All members of  organisation are developed to play an active role in delivering quality.</a:t>
            </a:r>
            <a:endParaRPr lang="en-ZA" dirty="0">
              <a:effectLst>
                <a:outerShdw sx="0" sy="0">
                  <a:srgbClr val="000000"/>
                </a:outerShdw>
              </a:effectLst>
            </a:endParaRPr>
          </a:p>
          <a:p>
            <a:pPr lvl="0" fontAlgn="base"/>
            <a:r>
              <a:rPr lang="en-GB" dirty="0">
                <a:effectLst>
                  <a:outerShdw sx="0" sy="0">
                    <a:srgbClr val="000000"/>
                  </a:outerShdw>
                </a:effectLst>
              </a:rPr>
              <a:t>High performance is established as a result of teamwork, inter-departmental cooperation and organisational structure.</a:t>
            </a:r>
            <a:endParaRPr lang="en-ZA" dirty="0">
              <a:effectLst>
                <a:outerShdw sx="0" sy="0">
                  <a:srgbClr val="000000"/>
                </a:outerShdw>
              </a:effectLst>
            </a:endParaRPr>
          </a:p>
          <a:p>
            <a:pPr lvl="0" fontAlgn="base"/>
            <a:r>
              <a:rPr lang="en-GB" dirty="0">
                <a:effectLst>
                  <a:outerShdw sx="0" sy="0">
                    <a:srgbClr val="000000"/>
                  </a:outerShdw>
                </a:effectLst>
              </a:rPr>
              <a:t>A strategy is in place to pursue local and international best practice.</a:t>
            </a:r>
            <a:endParaRPr lang="en-ZA" dirty="0"/>
          </a:p>
          <a:p>
            <a:endParaRPr lang="en-ZA" dirty="0"/>
          </a:p>
        </p:txBody>
      </p:sp>
    </p:spTree>
    <p:extLst>
      <p:ext uri="{BB962C8B-B14F-4D97-AF65-F5344CB8AC3E}">
        <p14:creationId xmlns:p14="http://schemas.microsoft.com/office/powerpoint/2010/main" val="191443482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Existing Policies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87</a:t>
            </a:fld>
            <a:endParaRPr lang="en-ZA" dirty="0"/>
          </a:p>
        </p:txBody>
      </p:sp>
      <p:sp>
        <p:nvSpPr>
          <p:cNvPr id="5" name="Content Placeholder 4"/>
          <p:cNvSpPr>
            <a:spLocks noGrp="1"/>
          </p:cNvSpPr>
          <p:nvPr>
            <p:ph sz="quarter" idx="1"/>
          </p:nvPr>
        </p:nvSpPr>
        <p:spPr>
          <a:xfrm>
            <a:off x="467543" y="1282638"/>
            <a:ext cx="7854822" cy="4826614"/>
          </a:xfrm>
        </p:spPr>
        <p:txBody>
          <a:bodyPr>
            <a:normAutofit/>
          </a:bodyPr>
          <a:lstStyle/>
          <a:p>
            <a:pPr marL="0" indent="0">
              <a:buNone/>
            </a:pPr>
            <a:r>
              <a:rPr lang="en-GB" dirty="0"/>
              <a:t>There are various principles that underpin the concept of quality management such as:</a:t>
            </a:r>
          </a:p>
          <a:p>
            <a:pPr marL="0" indent="0">
              <a:buNone/>
            </a:pPr>
            <a:endParaRPr lang="en-ZA" dirty="0"/>
          </a:p>
          <a:p>
            <a:pPr lvl="0" fontAlgn="base"/>
            <a:r>
              <a:rPr lang="en-GB" dirty="0">
                <a:effectLst>
                  <a:outerShdw sx="0" sy="0">
                    <a:srgbClr val="000000"/>
                  </a:outerShdw>
                </a:effectLst>
              </a:rPr>
              <a:t>All members of  organisation are developed to play an active role in delivering quality.</a:t>
            </a:r>
            <a:endParaRPr lang="en-ZA" dirty="0">
              <a:effectLst>
                <a:outerShdw sx="0" sy="0">
                  <a:srgbClr val="000000"/>
                </a:outerShdw>
              </a:effectLst>
            </a:endParaRPr>
          </a:p>
          <a:p>
            <a:pPr lvl="0" fontAlgn="base"/>
            <a:r>
              <a:rPr lang="en-GB" dirty="0">
                <a:effectLst>
                  <a:outerShdw sx="0" sy="0">
                    <a:srgbClr val="000000"/>
                  </a:outerShdw>
                </a:effectLst>
              </a:rPr>
              <a:t>High performance is established as a result of teamwork, inter-departmental cooperation and organisational structure.</a:t>
            </a:r>
            <a:endParaRPr lang="en-ZA" dirty="0">
              <a:effectLst>
                <a:outerShdw sx="0" sy="0">
                  <a:srgbClr val="000000"/>
                </a:outerShdw>
              </a:effectLst>
            </a:endParaRPr>
          </a:p>
          <a:p>
            <a:pPr lvl="0" fontAlgn="base"/>
            <a:r>
              <a:rPr lang="en-GB" dirty="0">
                <a:effectLst>
                  <a:outerShdw sx="0" sy="0">
                    <a:srgbClr val="000000"/>
                  </a:outerShdw>
                </a:effectLst>
              </a:rPr>
              <a:t>A strategy is in place to pursue local and international best practice.</a:t>
            </a:r>
            <a:endParaRPr lang="en-ZA" dirty="0"/>
          </a:p>
          <a:p>
            <a:endParaRPr lang="en-ZA" dirty="0"/>
          </a:p>
        </p:txBody>
      </p:sp>
    </p:spTree>
    <p:extLst>
      <p:ext uri="{BB962C8B-B14F-4D97-AF65-F5344CB8AC3E}">
        <p14:creationId xmlns:p14="http://schemas.microsoft.com/office/powerpoint/2010/main" val="270183975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Existing Policies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88</a:t>
            </a:fld>
            <a:endParaRPr lang="en-ZA" dirty="0"/>
          </a:p>
        </p:txBody>
      </p:sp>
      <p:sp>
        <p:nvSpPr>
          <p:cNvPr id="5" name="Content Placeholder 4"/>
          <p:cNvSpPr>
            <a:spLocks noGrp="1"/>
          </p:cNvSpPr>
          <p:nvPr>
            <p:ph sz="quarter" idx="1"/>
          </p:nvPr>
        </p:nvSpPr>
        <p:spPr>
          <a:xfrm>
            <a:off x="467543" y="1282638"/>
            <a:ext cx="7351240" cy="4826614"/>
          </a:xfrm>
        </p:spPr>
        <p:txBody>
          <a:bodyPr>
            <a:normAutofit/>
          </a:bodyPr>
          <a:lstStyle/>
          <a:p>
            <a:pPr marL="0" indent="0">
              <a:buNone/>
            </a:pPr>
            <a:r>
              <a:rPr lang="en-ZA" dirty="0"/>
              <a:t>When meeting with SAQA requirements, providers must:</a:t>
            </a:r>
          </a:p>
          <a:p>
            <a:pPr marL="0" indent="0">
              <a:buNone/>
            </a:pPr>
            <a:endParaRPr lang="en-ZA" dirty="0"/>
          </a:p>
          <a:p>
            <a:pPr lvl="0" fontAlgn="base"/>
            <a:r>
              <a:rPr lang="en-GB" dirty="0">
                <a:effectLst>
                  <a:outerShdw sx="0" sy="0">
                    <a:srgbClr val="000000"/>
                  </a:outerShdw>
                </a:effectLst>
              </a:rPr>
              <a:t>Document their quality management systems. (The SAQA Act and ETQAs offer guidelines for these standards). </a:t>
            </a:r>
            <a:endParaRPr lang="en-ZA" dirty="0">
              <a:effectLst>
                <a:outerShdw sx="0" sy="0">
                  <a:srgbClr val="000000"/>
                </a:outerShdw>
              </a:effectLst>
            </a:endParaRPr>
          </a:p>
          <a:p>
            <a:pPr lvl="0" fontAlgn="base"/>
            <a:r>
              <a:rPr lang="en-GB" dirty="0">
                <a:effectLst>
                  <a:outerShdw sx="0" sy="0">
                    <a:srgbClr val="000000"/>
                  </a:outerShdw>
                </a:effectLst>
              </a:rPr>
              <a:t>Implement procedures to put the policies in place</a:t>
            </a:r>
            <a:endParaRPr lang="en-ZA" dirty="0">
              <a:effectLst>
                <a:outerShdw sx="0" sy="0">
                  <a:srgbClr val="000000"/>
                </a:outerShdw>
              </a:effectLst>
            </a:endParaRPr>
          </a:p>
          <a:p>
            <a:pPr lvl="0" fontAlgn="base"/>
            <a:r>
              <a:rPr lang="en-GB" dirty="0">
                <a:effectLst>
                  <a:outerShdw sx="0" sy="0">
                    <a:srgbClr val="000000"/>
                  </a:outerShdw>
                </a:effectLst>
              </a:rPr>
              <a:t>Review policies and procedures to ensure effectiveness</a:t>
            </a:r>
            <a:endParaRPr lang="en-ZA" dirty="0">
              <a:effectLst>
                <a:outerShdw sx="0" sy="0">
                  <a:srgbClr val="000000"/>
                </a:outerShdw>
              </a:effectLst>
            </a:endParaRPr>
          </a:p>
          <a:p>
            <a:endParaRPr lang="en-ZA" dirty="0"/>
          </a:p>
        </p:txBody>
      </p:sp>
    </p:spTree>
    <p:extLst>
      <p:ext uri="{BB962C8B-B14F-4D97-AF65-F5344CB8AC3E}">
        <p14:creationId xmlns:p14="http://schemas.microsoft.com/office/powerpoint/2010/main" val="277406528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Existing Policies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89</a:t>
            </a:fld>
            <a:endParaRPr lang="en-ZA" dirty="0"/>
          </a:p>
        </p:txBody>
      </p:sp>
      <p:sp>
        <p:nvSpPr>
          <p:cNvPr id="5" name="Content Placeholder 4"/>
          <p:cNvSpPr>
            <a:spLocks noGrp="1"/>
          </p:cNvSpPr>
          <p:nvPr>
            <p:ph sz="quarter" idx="1"/>
          </p:nvPr>
        </p:nvSpPr>
        <p:spPr>
          <a:xfrm>
            <a:off x="467543" y="1282638"/>
            <a:ext cx="7351240" cy="4826614"/>
          </a:xfrm>
        </p:spPr>
        <p:txBody>
          <a:bodyPr>
            <a:normAutofit/>
          </a:bodyPr>
          <a:lstStyle/>
          <a:p>
            <a:pPr marL="0" indent="0">
              <a:buNone/>
            </a:pPr>
            <a:r>
              <a:rPr lang="en-ZA" dirty="0"/>
              <a:t>Some guidelines for setting up the QMS are:</a:t>
            </a:r>
          </a:p>
          <a:p>
            <a:pPr marL="0" indent="0">
              <a:buNone/>
            </a:pPr>
            <a:endParaRPr lang="en-ZA" dirty="0"/>
          </a:p>
          <a:p>
            <a:pPr lvl="0" fontAlgn="base"/>
            <a:r>
              <a:rPr lang="en-GB" dirty="0">
                <a:effectLst>
                  <a:outerShdw sx="0" sy="0">
                    <a:srgbClr val="000000"/>
                  </a:outerShdw>
                </a:effectLst>
              </a:rPr>
              <a:t>Quality policy</a:t>
            </a:r>
            <a:endParaRPr lang="en-ZA" dirty="0">
              <a:effectLst>
                <a:outerShdw sx="0" sy="0">
                  <a:srgbClr val="000000"/>
                </a:outerShdw>
              </a:effectLst>
            </a:endParaRPr>
          </a:p>
          <a:p>
            <a:pPr lvl="0" fontAlgn="base"/>
            <a:r>
              <a:rPr lang="en-GB" dirty="0">
                <a:effectLst>
                  <a:outerShdw sx="0" sy="0">
                    <a:srgbClr val="000000"/>
                  </a:outerShdw>
                </a:effectLst>
              </a:rPr>
              <a:t>Quality objectives</a:t>
            </a:r>
            <a:endParaRPr lang="en-ZA" dirty="0">
              <a:effectLst>
                <a:outerShdw sx="0" sy="0">
                  <a:srgbClr val="000000"/>
                </a:outerShdw>
              </a:effectLst>
            </a:endParaRPr>
          </a:p>
          <a:p>
            <a:pPr lvl="0" fontAlgn="base"/>
            <a:r>
              <a:rPr lang="en-GB" dirty="0">
                <a:effectLst>
                  <a:outerShdw sx="0" sy="0">
                    <a:srgbClr val="000000"/>
                  </a:outerShdw>
                </a:effectLst>
              </a:rPr>
              <a:t>Organisational structure</a:t>
            </a:r>
            <a:endParaRPr lang="en-ZA" dirty="0">
              <a:effectLst>
                <a:outerShdw sx="0" sy="0">
                  <a:srgbClr val="000000"/>
                </a:outerShdw>
              </a:effectLst>
            </a:endParaRPr>
          </a:p>
          <a:p>
            <a:pPr lvl="0" fontAlgn="base"/>
            <a:r>
              <a:rPr lang="en-GB" dirty="0">
                <a:effectLst>
                  <a:outerShdw sx="0" sy="0">
                    <a:srgbClr val="000000"/>
                  </a:outerShdw>
                </a:effectLst>
              </a:rPr>
              <a:t>Responsibilities of stakeholders</a:t>
            </a:r>
            <a:endParaRPr lang="en-ZA" dirty="0">
              <a:effectLst>
                <a:outerShdw sx="0" sy="0">
                  <a:srgbClr val="000000"/>
                </a:outerShdw>
              </a:effectLst>
            </a:endParaRPr>
          </a:p>
          <a:p>
            <a:pPr lvl="0" fontAlgn="base"/>
            <a:r>
              <a:rPr lang="en-GB" dirty="0">
                <a:effectLst>
                  <a:outerShdw sx="0" sy="0">
                    <a:srgbClr val="000000"/>
                  </a:outerShdw>
                </a:effectLst>
              </a:rPr>
              <a:t>Description of the QMS </a:t>
            </a:r>
            <a:endParaRPr lang="en-ZA" dirty="0">
              <a:effectLst>
                <a:outerShdw sx="0" sy="0">
                  <a:srgbClr val="000000"/>
                </a:outerShdw>
              </a:effectLst>
            </a:endParaRPr>
          </a:p>
          <a:p>
            <a:pPr lvl="0" fontAlgn="base"/>
            <a:r>
              <a:rPr lang="en-GB" dirty="0">
                <a:effectLst>
                  <a:outerShdw sx="0" sy="0">
                    <a:srgbClr val="000000"/>
                  </a:outerShdw>
                </a:effectLst>
              </a:rPr>
              <a:t>Quality practices</a:t>
            </a:r>
            <a:endParaRPr lang="en-ZA" dirty="0">
              <a:effectLst>
                <a:outerShdw sx="0" sy="0">
                  <a:srgbClr val="000000"/>
                </a:outerShdw>
              </a:effectLst>
            </a:endParaRPr>
          </a:p>
          <a:p>
            <a:pPr lvl="0" fontAlgn="base"/>
            <a:r>
              <a:rPr lang="en-GB" dirty="0">
                <a:effectLst>
                  <a:outerShdw sx="0" sy="0">
                    <a:srgbClr val="000000"/>
                  </a:outerShdw>
                </a:effectLst>
              </a:rPr>
              <a:t>Distribution process of the QMS</a:t>
            </a:r>
            <a:endParaRPr lang="en-ZA" dirty="0">
              <a:effectLst>
                <a:outerShdw sx="0" sy="0">
                  <a:srgbClr val="000000"/>
                </a:outerShdw>
              </a:effectLst>
            </a:endParaRPr>
          </a:p>
          <a:p>
            <a:endParaRPr lang="en-ZA" dirty="0"/>
          </a:p>
        </p:txBody>
      </p:sp>
    </p:spTree>
    <p:extLst>
      <p:ext uri="{BB962C8B-B14F-4D97-AF65-F5344CB8AC3E}">
        <p14:creationId xmlns:p14="http://schemas.microsoft.com/office/powerpoint/2010/main" val="3932424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Re-Assessment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a:t>
            </a:fld>
            <a:endParaRPr lang="en-ZA" dirty="0"/>
          </a:p>
        </p:txBody>
      </p:sp>
      <p:sp>
        <p:nvSpPr>
          <p:cNvPr id="5" name="Content Placeholder 4"/>
          <p:cNvSpPr>
            <a:spLocks noGrp="1"/>
          </p:cNvSpPr>
          <p:nvPr>
            <p:ph sz="quarter" idx="1"/>
          </p:nvPr>
        </p:nvSpPr>
        <p:spPr/>
        <p:txBody>
          <a:bodyPr/>
          <a:lstStyle/>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Specific feedback -  focus on not yet competent</a:t>
            </a:r>
            <a:r>
              <a:rPr lang="en-US" dirty="0">
                <a:solidFill>
                  <a:srgbClr val="000066"/>
                </a:solidFill>
                <a:effectLst>
                  <a:outerShdw sx="0" sy="0">
                    <a:srgbClr val="000000"/>
                  </a:outerShdw>
                </a:effectLst>
              </a:rPr>
              <a:t> </a:t>
            </a:r>
            <a:r>
              <a:rPr lang="en-ZA" dirty="0">
                <a:solidFill>
                  <a:srgbClr val="000066"/>
                </a:solidFill>
                <a:effectLst>
                  <a:outerShdw sx="0" sy="0">
                    <a:srgbClr val="000000"/>
                  </a:outerShdw>
                </a:effectLst>
              </a:rPr>
              <a:t>areas  </a:t>
            </a:r>
          </a:p>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Re-assessment - same context and same conditions </a:t>
            </a:r>
            <a:endParaRPr lang="en-US" dirty="0">
              <a:solidFill>
                <a:srgbClr val="000066"/>
              </a:solidFill>
              <a:effectLst>
                <a:outerShdw sx="0" sy="0">
                  <a:srgbClr val="000000"/>
                </a:outerShdw>
              </a:effectLst>
            </a:endParaRPr>
          </a:p>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Only Not Yet Competent specific outcomes </a:t>
            </a:r>
            <a:r>
              <a:rPr lang="en-ZA" dirty="0">
                <a:solidFill>
                  <a:srgbClr val="000066"/>
                </a:solidFill>
              </a:rPr>
              <a:t>- to </a:t>
            </a:r>
            <a:r>
              <a:rPr lang="en-ZA" dirty="0">
                <a:solidFill>
                  <a:srgbClr val="000066"/>
                </a:solidFill>
                <a:effectLst>
                  <a:outerShdw sx="0" sy="0">
                    <a:srgbClr val="000000"/>
                  </a:outerShdw>
                </a:effectLst>
              </a:rPr>
              <a:t>be re-assessed</a:t>
            </a:r>
            <a:endParaRPr lang="en-US" dirty="0">
              <a:solidFill>
                <a:srgbClr val="000066"/>
              </a:solidFill>
              <a:effectLst>
                <a:outerShdw sx="0" sy="0">
                  <a:srgbClr val="000000"/>
                </a:outerShdw>
              </a:effectLst>
            </a:endParaRPr>
          </a:p>
          <a:p>
            <a:endParaRPr lang="en-ZA" dirty="0"/>
          </a:p>
        </p:txBody>
      </p:sp>
      <p:pic>
        <p:nvPicPr>
          <p:cNvPr id="6" name="Picture 2" descr="C:\Users\Nortje\Pictures\Business LR (1)\shutterstock_74869375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2711" y="3070348"/>
            <a:ext cx="2662895" cy="266289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43363" y="3924743"/>
            <a:ext cx="3681893" cy="954107"/>
          </a:xfrm>
          <a:prstGeom prst="rect">
            <a:avLst/>
          </a:prstGeom>
          <a:noFill/>
          <a:scene3d>
            <a:camera prst="orthographicFront"/>
            <a:lightRig rig="threePt" dir="t"/>
          </a:scene3d>
          <a:sp3d>
            <a:bevelT/>
          </a:sp3d>
        </p:spPr>
        <p:txBody>
          <a:bodyPr wrap="square" rtlCol="0">
            <a:spAutoFit/>
          </a:bodyPr>
          <a:lstStyle/>
          <a:p>
            <a:pPr algn="ctr"/>
            <a:r>
              <a:rPr lang="en-ZA" sz="2800" dirty="0">
                <a:solidFill>
                  <a:schemeClr val="bg2"/>
                </a:solidFill>
                <a:latin typeface="Calibri" panose="020F0502020204030204" pitchFamily="34" charset="0"/>
              </a:rPr>
              <a:t>ENJO’s policy: -  T</a:t>
            </a:r>
            <a:r>
              <a:rPr lang="en-ZA" sz="2800" b="1" dirty="0">
                <a:solidFill>
                  <a:schemeClr val="bg2"/>
                </a:solidFill>
                <a:latin typeface="Calibri" panose="020F0502020204030204" pitchFamily="34" charset="0"/>
              </a:rPr>
              <a:t>wo</a:t>
            </a:r>
            <a:r>
              <a:rPr lang="en-ZA" sz="2800" dirty="0">
                <a:solidFill>
                  <a:schemeClr val="bg2"/>
                </a:solidFill>
                <a:latin typeface="Calibri" panose="020F0502020204030204" pitchFamily="34" charset="0"/>
              </a:rPr>
              <a:t> (2) re-assessments</a:t>
            </a:r>
            <a:endParaRPr lang="en-US" sz="2800" dirty="0">
              <a:solidFill>
                <a:schemeClr val="bg2"/>
              </a:solidFill>
              <a:latin typeface="Calibri" panose="020F0502020204030204" pitchFamily="34" charset="0"/>
            </a:endParaRPr>
          </a:p>
        </p:txBody>
      </p:sp>
    </p:spTree>
    <p:extLst>
      <p:ext uri="{BB962C8B-B14F-4D97-AF65-F5344CB8AC3E}">
        <p14:creationId xmlns:p14="http://schemas.microsoft.com/office/powerpoint/2010/main" val="1208433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Existing Policies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90</a:t>
            </a:fld>
            <a:endParaRPr lang="en-ZA" dirty="0"/>
          </a:p>
        </p:txBody>
      </p:sp>
      <p:sp>
        <p:nvSpPr>
          <p:cNvPr id="5" name="Content Placeholder 4"/>
          <p:cNvSpPr>
            <a:spLocks noGrp="1"/>
          </p:cNvSpPr>
          <p:nvPr>
            <p:ph sz="quarter" idx="1"/>
          </p:nvPr>
        </p:nvSpPr>
        <p:spPr>
          <a:xfrm>
            <a:off x="467543" y="1282638"/>
            <a:ext cx="7351240" cy="4826614"/>
          </a:xfrm>
        </p:spPr>
        <p:txBody>
          <a:bodyPr>
            <a:normAutofit/>
          </a:bodyPr>
          <a:lstStyle/>
          <a:p>
            <a:pPr marL="0" indent="0">
              <a:buNone/>
            </a:pPr>
            <a:r>
              <a:rPr lang="en-ZA" dirty="0"/>
              <a:t>Records should include:</a:t>
            </a:r>
          </a:p>
          <a:p>
            <a:pPr marL="0" indent="0">
              <a:buNone/>
            </a:pPr>
            <a:endParaRPr lang="en-ZA" dirty="0"/>
          </a:p>
          <a:p>
            <a:pPr lvl="0" fontAlgn="base"/>
            <a:r>
              <a:rPr lang="en-GB" dirty="0">
                <a:effectLst>
                  <a:outerShdw sx="0" sy="0">
                    <a:srgbClr val="000000"/>
                  </a:outerShdw>
                </a:effectLst>
              </a:rPr>
              <a:t>Competitive comparisons</a:t>
            </a:r>
            <a:endParaRPr lang="en-ZA" dirty="0">
              <a:effectLst>
                <a:outerShdw sx="0" sy="0">
                  <a:srgbClr val="000000"/>
                </a:outerShdw>
              </a:effectLst>
            </a:endParaRPr>
          </a:p>
          <a:p>
            <a:pPr lvl="0" fontAlgn="base"/>
            <a:r>
              <a:rPr lang="en-GB" dirty="0">
                <a:effectLst>
                  <a:outerShdw sx="0" sy="0">
                    <a:srgbClr val="000000"/>
                  </a:outerShdw>
                </a:effectLst>
              </a:rPr>
              <a:t>Skills and training of staff</a:t>
            </a:r>
            <a:endParaRPr lang="en-ZA" dirty="0">
              <a:effectLst>
                <a:outerShdw sx="0" sy="0">
                  <a:srgbClr val="000000"/>
                </a:outerShdw>
              </a:effectLst>
            </a:endParaRPr>
          </a:p>
          <a:p>
            <a:pPr lvl="0" fontAlgn="base"/>
            <a:r>
              <a:rPr lang="en-GB" dirty="0">
                <a:effectLst>
                  <a:outerShdw sx="0" sy="0">
                    <a:srgbClr val="000000"/>
                  </a:outerShdw>
                </a:effectLst>
              </a:rPr>
              <a:t>Sub-contractor’s performance</a:t>
            </a:r>
            <a:endParaRPr lang="en-ZA" dirty="0">
              <a:effectLst>
                <a:outerShdw sx="0" sy="0">
                  <a:srgbClr val="000000"/>
                </a:outerShdw>
              </a:effectLst>
            </a:endParaRPr>
          </a:p>
          <a:p>
            <a:pPr lvl="0" fontAlgn="base"/>
            <a:r>
              <a:rPr lang="en-GB" dirty="0">
                <a:effectLst>
                  <a:outerShdw sx="0" sy="0">
                    <a:srgbClr val="000000"/>
                  </a:outerShdw>
                </a:effectLst>
              </a:rPr>
              <a:t>Corrective action and its effectiveness</a:t>
            </a:r>
            <a:endParaRPr lang="en-ZA" dirty="0">
              <a:effectLst>
                <a:outerShdw sx="0" sy="0">
                  <a:srgbClr val="000000"/>
                </a:outerShdw>
              </a:effectLst>
            </a:endParaRPr>
          </a:p>
          <a:p>
            <a:pPr lvl="0" fontAlgn="base"/>
            <a:r>
              <a:rPr lang="en-GB" dirty="0">
                <a:effectLst>
                  <a:outerShdw sx="0" sy="0">
                    <a:srgbClr val="000000"/>
                  </a:outerShdw>
                </a:effectLst>
              </a:rPr>
              <a:t>Analysis of trends</a:t>
            </a:r>
            <a:endParaRPr lang="en-ZA" dirty="0">
              <a:effectLst>
                <a:outerShdw sx="0" sy="0">
                  <a:srgbClr val="000000"/>
                </a:outerShdw>
              </a:effectLst>
            </a:endParaRPr>
          </a:p>
          <a:p>
            <a:pPr lvl="0" fontAlgn="base"/>
            <a:r>
              <a:rPr lang="en-GB" dirty="0">
                <a:effectLst>
                  <a:outerShdw sx="0" sy="0">
                    <a:srgbClr val="000000"/>
                  </a:outerShdw>
                </a:effectLst>
              </a:rPr>
              <a:t>Results of QMS review</a:t>
            </a:r>
            <a:endParaRPr lang="en-ZA" dirty="0">
              <a:effectLst>
                <a:outerShdw sx="0" sy="0">
                  <a:srgbClr val="000000"/>
                </a:outerShdw>
              </a:effectLst>
            </a:endParaRPr>
          </a:p>
          <a:p>
            <a:pPr lvl="0" fontAlgn="base"/>
            <a:r>
              <a:rPr lang="en-GB" dirty="0">
                <a:effectLst>
                  <a:outerShdw sx="0" sy="0">
                    <a:srgbClr val="000000"/>
                  </a:outerShdw>
                </a:effectLst>
              </a:rPr>
              <a:t>Level of client satisfaction</a:t>
            </a:r>
            <a:endParaRPr lang="en-ZA" dirty="0">
              <a:effectLst>
                <a:outerShdw sx="0" sy="0">
                  <a:srgbClr val="000000"/>
                </a:outerShdw>
              </a:effectLst>
            </a:endParaRPr>
          </a:p>
          <a:p>
            <a:pPr lvl="0" fontAlgn="base"/>
            <a:r>
              <a:rPr lang="en-GB" dirty="0">
                <a:effectLst>
                  <a:outerShdw sx="0" sy="0">
                    <a:srgbClr val="000000"/>
                  </a:outerShdw>
                </a:effectLst>
              </a:rPr>
              <a:t>Degree of achievement of objectives</a:t>
            </a:r>
            <a:endParaRPr lang="en-ZA" dirty="0">
              <a:effectLst>
                <a:outerShdw sx="0" sy="0">
                  <a:srgbClr val="000000"/>
                </a:outerShdw>
              </a:effectLst>
            </a:endParaRPr>
          </a:p>
          <a:p>
            <a:endParaRPr lang="en-ZA" dirty="0"/>
          </a:p>
          <a:p>
            <a:endParaRPr lang="en-ZA" dirty="0"/>
          </a:p>
        </p:txBody>
      </p:sp>
    </p:spTree>
    <p:extLst>
      <p:ext uri="{BB962C8B-B14F-4D97-AF65-F5344CB8AC3E}">
        <p14:creationId xmlns:p14="http://schemas.microsoft.com/office/powerpoint/2010/main" val="230743484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018BDB-1E35-436B-86BB-41DD1C267820}"/>
              </a:ext>
            </a:extLst>
          </p:cNvPr>
          <p:cNvSpPr>
            <a:spLocks noGrp="1"/>
          </p:cNvSpPr>
          <p:nvPr>
            <p:ph type="title"/>
          </p:nvPr>
        </p:nvSpPr>
        <p:spPr/>
        <p:txBody>
          <a:bodyPr/>
          <a:lstStyle/>
          <a:p>
            <a:endParaRPr lang="en-ZA" dirty="0"/>
          </a:p>
        </p:txBody>
      </p:sp>
      <p:sp>
        <p:nvSpPr>
          <p:cNvPr id="3" name="Slide Number Placeholder 2">
            <a:extLst>
              <a:ext uri="{FF2B5EF4-FFF2-40B4-BE49-F238E27FC236}">
                <a16:creationId xmlns:a16="http://schemas.microsoft.com/office/drawing/2014/main" id="{E63C04B2-1659-44C0-B779-24FDA2F2FBB8}"/>
              </a:ext>
            </a:extLst>
          </p:cNvPr>
          <p:cNvSpPr>
            <a:spLocks noGrp="1"/>
          </p:cNvSpPr>
          <p:nvPr>
            <p:ph type="sldNum" sz="quarter" idx="12"/>
          </p:nvPr>
        </p:nvSpPr>
        <p:spPr/>
        <p:txBody>
          <a:bodyPr/>
          <a:lstStyle/>
          <a:p>
            <a:fld id="{32F83655-DC73-417F-8B26-EB7A1DBB5382}" type="slidenum">
              <a:rPr lang="en-ZA" smtClean="0"/>
              <a:pPr/>
              <a:t>91</a:t>
            </a:fld>
            <a:endParaRPr lang="en-ZA" dirty="0"/>
          </a:p>
        </p:txBody>
      </p:sp>
      <p:sp>
        <p:nvSpPr>
          <p:cNvPr id="6" name="Content Placeholder 5">
            <a:extLst>
              <a:ext uri="{FF2B5EF4-FFF2-40B4-BE49-F238E27FC236}">
                <a16:creationId xmlns:a16="http://schemas.microsoft.com/office/drawing/2014/main" id="{4025EEFA-99A2-4F61-ABB2-99C6D3A99834}"/>
              </a:ext>
            </a:extLst>
          </p:cNvPr>
          <p:cNvSpPr>
            <a:spLocks noGrp="1"/>
          </p:cNvSpPr>
          <p:nvPr>
            <p:ph sz="quarter" idx="1"/>
          </p:nvPr>
        </p:nvSpPr>
        <p:spPr/>
        <p:txBody>
          <a:bodyPr anchor="ctr"/>
          <a:lstStyle/>
          <a:p>
            <a:pPr marL="0" indent="0">
              <a:buNone/>
            </a:pPr>
            <a:r>
              <a:rPr lang="en-ZA" dirty="0"/>
              <a:t>Complete Formative Activity 1 in your PoE</a:t>
            </a:r>
          </a:p>
        </p:txBody>
      </p:sp>
    </p:spTree>
    <p:extLst>
      <p:ext uri="{BB962C8B-B14F-4D97-AF65-F5344CB8AC3E}">
        <p14:creationId xmlns:p14="http://schemas.microsoft.com/office/powerpoint/2010/main" val="8907185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Study Unit 2:</a:t>
            </a:r>
            <a:br>
              <a:rPr lang="en-ZA" dirty="0"/>
            </a:br>
            <a:endParaRPr lang="en-ZA" dirty="0"/>
          </a:p>
        </p:txBody>
      </p:sp>
      <p:sp>
        <p:nvSpPr>
          <p:cNvPr id="3" name="Text Placeholder 2"/>
          <p:cNvSpPr>
            <a:spLocks noGrp="1"/>
          </p:cNvSpPr>
          <p:nvPr>
            <p:ph type="body" idx="1"/>
          </p:nvPr>
        </p:nvSpPr>
        <p:spPr/>
        <p:txBody>
          <a:bodyPr>
            <a:normAutofit/>
          </a:bodyPr>
          <a:lstStyle/>
          <a:p>
            <a:r>
              <a:rPr lang="en-ZA" b="1" dirty="0"/>
              <a:t>Develop </a:t>
            </a:r>
            <a:r>
              <a:rPr lang="en-ZA" dirty="0"/>
              <a:t>an ETD framework and approach for the organisation. </a:t>
            </a:r>
          </a:p>
        </p:txBody>
      </p:sp>
      <p:sp>
        <p:nvSpPr>
          <p:cNvPr id="5" name="Slide Number Placeholder 4"/>
          <p:cNvSpPr>
            <a:spLocks noGrp="1"/>
          </p:cNvSpPr>
          <p:nvPr>
            <p:ph type="sldNum" sz="quarter" idx="12"/>
          </p:nvPr>
        </p:nvSpPr>
        <p:spPr/>
        <p:txBody>
          <a:bodyPr/>
          <a:lstStyle/>
          <a:p>
            <a:fld id="{4980778A-6F9D-4141-8080-B8192EADCD40}" type="slidenum">
              <a:rPr lang="en-ZA" smtClean="0"/>
              <a:pPr/>
              <a:t>92</a:t>
            </a:fld>
            <a:endParaRPr lang="en-ZA"/>
          </a:p>
        </p:txBody>
      </p:sp>
      <p:pic>
        <p:nvPicPr>
          <p:cNvPr id="6" name="Picture 5" descr="ec_i_outcomes_2.gif">
            <a:extLst>
              <a:ext uri="{FF2B5EF4-FFF2-40B4-BE49-F238E27FC236}">
                <a16:creationId xmlns:a16="http://schemas.microsoft.com/office/drawing/2014/main" id="{F15148C8-2985-49FA-97CF-70E49398E70D}"/>
              </a:ext>
            </a:extLst>
          </p:cNvPr>
          <p:cNvPicPr/>
          <p:nvPr/>
        </p:nvPicPr>
        <p:blipFill>
          <a:blip r:embed="rId2" cstate="print"/>
          <a:stretch>
            <a:fillRect/>
          </a:stretch>
        </p:blipFill>
        <p:spPr>
          <a:xfrm>
            <a:off x="3723861" y="5105400"/>
            <a:ext cx="2299252" cy="133515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7271636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criteria</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93</a:t>
            </a:fld>
            <a:endParaRPr lang="en-ZA" dirty="0"/>
          </a:p>
        </p:txBody>
      </p:sp>
      <p:sp>
        <p:nvSpPr>
          <p:cNvPr id="5" name="Content Placeholder 4"/>
          <p:cNvSpPr>
            <a:spLocks noGrp="1"/>
          </p:cNvSpPr>
          <p:nvPr>
            <p:ph sz="quarter" idx="1"/>
          </p:nvPr>
        </p:nvSpPr>
        <p:spPr/>
        <p:txBody>
          <a:bodyPr>
            <a:normAutofit fontScale="92500"/>
          </a:bodyPr>
          <a:lstStyle/>
          <a:p>
            <a:pPr marL="0" lvl="0" indent="0" fontAlgn="base">
              <a:buNone/>
            </a:pPr>
            <a:r>
              <a:rPr lang="en-GB" b="1" dirty="0">
                <a:effectLst>
                  <a:outerShdw sx="0" sy="0">
                    <a:srgbClr val="000000"/>
                  </a:outerShdw>
                </a:effectLst>
              </a:rPr>
              <a:t>ASSESSMENT CRITERION 1</a:t>
            </a:r>
            <a:r>
              <a:rPr lang="en-GB" dirty="0">
                <a:effectLst>
                  <a:outerShdw sx="0" sy="0">
                    <a:srgbClr val="000000"/>
                  </a:outerShdw>
                </a:effectLst>
              </a:rPr>
              <a:t> </a:t>
            </a:r>
            <a:endParaRPr lang="en-ZA" dirty="0">
              <a:effectLst>
                <a:outerShdw sx="0" sy="0">
                  <a:srgbClr val="000000"/>
                </a:outerShdw>
              </a:effectLst>
            </a:endParaRPr>
          </a:p>
          <a:p>
            <a:r>
              <a:rPr lang="en-GB" dirty="0"/>
              <a:t>The current organisational philosophy with respect to quality assurance and/or management is described in terms of the implications for human resource development and the quality management of ETD. </a:t>
            </a:r>
            <a:endParaRPr lang="en-ZA" dirty="0"/>
          </a:p>
          <a:p>
            <a:pPr marL="0" lvl="0" indent="0" fontAlgn="base">
              <a:buNone/>
            </a:pPr>
            <a:r>
              <a:rPr lang="en-GB" b="1" dirty="0">
                <a:effectLst>
                  <a:outerShdw sx="0" sy="0">
                    <a:srgbClr val="000000"/>
                  </a:outerShdw>
                </a:effectLst>
              </a:rPr>
              <a:t>ASSESSMENT CRITERION 2</a:t>
            </a:r>
            <a:r>
              <a:rPr lang="en-GB" dirty="0">
                <a:effectLst>
                  <a:outerShdw sx="0" sy="0">
                    <a:srgbClr val="000000"/>
                  </a:outerShdw>
                </a:effectLst>
              </a:rPr>
              <a:t> </a:t>
            </a:r>
            <a:endParaRPr lang="en-ZA" dirty="0">
              <a:effectLst>
                <a:outerShdw sx="0" sy="0">
                  <a:srgbClr val="000000"/>
                </a:outerShdw>
              </a:effectLst>
            </a:endParaRPr>
          </a:p>
          <a:p>
            <a:r>
              <a:rPr lang="en-GB" dirty="0"/>
              <a:t>Core organisational values and concepts are identified and explained in terms of their implications for people development. </a:t>
            </a:r>
            <a:endParaRPr lang="en-ZA" dirty="0"/>
          </a:p>
          <a:p>
            <a:pPr marL="0" lvl="0" indent="0" fontAlgn="base">
              <a:buNone/>
            </a:pPr>
            <a:r>
              <a:rPr lang="en-GB" b="1" dirty="0">
                <a:effectLst>
                  <a:outerShdw sx="0" sy="0">
                    <a:srgbClr val="000000"/>
                  </a:outerShdw>
                </a:effectLst>
              </a:rPr>
              <a:t>ASSESSMENT CRITERION 3</a:t>
            </a:r>
            <a:r>
              <a:rPr lang="en-GB" dirty="0">
                <a:effectLst>
                  <a:outerShdw sx="0" sy="0">
                    <a:srgbClr val="000000"/>
                  </a:outerShdw>
                </a:effectLst>
              </a:rPr>
              <a:t> </a:t>
            </a:r>
            <a:endParaRPr lang="en-ZA" dirty="0">
              <a:effectLst>
                <a:outerShdw sx="0" sy="0">
                  <a:srgbClr val="000000"/>
                </a:outerShdw>
              </a:effectLst>
            </a:endParaRPr>
          </a:p>
          <a:p>
            <a:r>
              <a:rPr lang="en-GB" dirty="0"/>
              <a:t>The approach and core values of the national quality management system are identified and described with reference to their fit or conflict with organisational quality management approaches. </a:t>
            </a:r>
            <a:endParaRPr lang="en-ZA" dirty="0"/>
          </a:p>
          <a:p>
            <a:endParaRPr lang="en-ZA" dirty="0"/>
          </a:p>
        </p:txBody>
      </p:sp>
    </p:spTree>
    <p:extLst>
      <p:ext uri="{BB962C8B-B14F-4D97-AF65-F5344CB8AC3E}">
        <p14:creationId xmlns:p14="http://schemas.microsoft.com/office/powerpoint/2010/main" val="128310018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criteria</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94</a:t>
            </a:fld>
            <a:endParaRPr lang="en-ZA" dirty="0"/>
          </a:p>
        </p:txBody>
      </p:sp>
      <p:sp>
        <p:nvSpPr>
          <p:cNvPr id="5" name="Content Placeholder 4"/>
          <p:cNvSpPr>
            <a:spLocks noGrp="1"/>
          </p:cNvSpPr>
          <p:nvPr>
            <p:ph sz="quarter" idx="1"/>
          </p:nvPr>
        </p:nvSpPr>
        <p:spPr/>
        <p:txBody>
          <a:bodyPr>
            <a:normAutofit/>
          </a:bodyPr>
          <a:lstStyle/>
          <a:p>
            <a:pPr marL="0" lvl="0" indent="0" fontAlgn="base">
              <a:buNone/>
            </a:pPr>
            <a:r>
              <a:rPr lang="en-GB" b="1" dirty="0">
                <a:effectLst>
                  <a:outerShdw sx="0" sy="0">
                    <a:srgbClr val="000000"/>
                  </a:outerShdw>
                </a:effectLst>
              </a:rPr>
              <a:t>ASSESSMENT CRITERION 4</a:t>
            </a:r>
            <a:endParaRPr lang="en-ZA" dirty="0">
              <a:effectLst>
                <a:outerShdw sx="0" sy="0">
                  <a:srgbClr val="000000"/>
                </a:outerShdw>
              </a:effectLst>
            </a:endParaRPr>
          </a:p>
          <a:p>
            <a:r>
              <a:rPr lang="en-GB" dirty="0"/>
              <a:t>Legal compliance requirements are identified and articulated in terms of their resource implications. </a:t>
            </a:r>
            <a:endParaRPr lang="en-ZA" dirty="0"/>
          </a:p>
          <a:p>
            <a:pPr marL="0" lvl="0" indent="0" fontAlgn="base">
              <a:buNone/>
            </a:pPr>
            <a:r>
              <a:rPr lang="en-GB" b="1" dirty="0">
                <a:effectLst>
                  <a:outerShdw sx="0" sy="0">
                    <a:srgbClr val="000000"/>
                  </a:outerShdw>
                </a:effectLst>
              </a:rPr>
              <a:t>ASSESSMENT CRITERION 5</a:t>
            </a:r>
            <a:endParaRPr lang="en-ZA" dirty="0">
              <a:effectLst>
                <a:outerShdw sx="0" sy="0">
                  <a:srgbClr val="000000"/>
                </a:outerShdw>
              </a:effectLst>
            </a:endParaRPr>
          </a:p>
          <a:p>
            <a:r>
              <a:rPr lang="en-GB" dirty="0"/>
              <a:t>The proposed ETD policy framework is aligned with organisational vision, mission and goals, and addresses all ETD roles and processes. </a:t>
            </a:r>
            <a:endParaRPr lang="en-ZA" dirty="0"/>
          </a:p>
          <a:p>
            <a:pPr marL="0" lvl="0" indent="0" fontAlgn="base">
              <a:buNone/>
            </a:pPr>
            <a:r>
              <a:rPr lang="en-GB" b="1" dirty="0">
                <a:effectLst>
                  <a:outerShdw sx="0" sy="0">
                    <a:srgbClr val="000000"/>
                  </a:outerShdw>
                </a:effectLst>
              </a:rPr>
              <a:t>ASSESSMENT CRITERION 6</a:t>
            </a:r>
            <a:endParaRPr lang="en-ZA" dirty="0">
              <a:effectLst>
                <a:outerShdw sx="0" sy="0">
                  <a:srgbClr val="000000"/>
                </a:outerShdw>
              </a:effectLst>
            </a:endParaRPr>
          </a:p>
          <a:p>
            <a:r>
              <a:rPr lang="en-GB" dirty="0"/>
              <a:t>The proposed framework is benchmarked against international models in terms of scope, core values and concepts, and measurement criteria</a:t>
            </a:r>
            <a:endParaRPr lang="en-ZA" dirty="0"/>
          </a:p>
          <a:p>
            <a:endParaRPr lang="en-ZA" dirty="0"/>
          </a:p>
        </p:txBody>
      </p:sp>
    </p:spTree>
    <p:extLst>
      <p:ext uri="{BB962C8B-B14F-4D97-AF65-F5344CB8AC3E}">
        <p14:creationId xmlns:p14="http://schemas.microsoft.com/office/powerpoint/2010/main" val="357845931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criteria</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95</a:t>
            </a:fld>
            <a:endParaRPr lang="en-ZA" dirty="0"/>
          </a:p>
        </p:txBody>
      </p:sp>
      <p:sp>
        <p:nvSpPr>
          <p:cNvPr id="5" name="Content Placeholder 4"/>
          <p:cNvSpPr>
            <a:spLocks noGrp="1"/>
          </p:cNvSpPr>
          <p:nvPr>
            <p:ph sz="quarter" idx="1"/>
          </p:nvPr>
        </p:nvSpPr>
        <p:spPr/>
        <p:txBody>
          <a:bodyPr>
            <a:normAutofit/>
          </a:bodyPr>
          <a:lstStyle/>
          <a:p>
            <a:pPr marL="0" lvl="0" indent="0" fontAlgn="base">
              <a:buNone/>
            </a:pPr>
            <a:r>
              <a:rPr lang="en-GB" b="1" dirty="0">
                <a:effectLst>
                  <a:outerShdw sx="0" sy="0">
                    <a:srgbClr val="000000"/>
                  </a:outerShdw>
                </a:effectLst>
              </a:rPr>
              <a:t>ASSESSMENT CRITERION 7</a:t>
            </a:r>
            <a:endParaRPr lang="en-ZA" dirty="0">
              <a:effectLst>
                <a:outerShdw sx="0" sy="0">
                  <a:srgbClr val="000000"/>
                </a:outerShdw>
              </a:effectLst>
            </a:endParaRPr>
          </a:p>
          <a:p>
            <a:r>
              <a:rPr lang="en-ZA" dirty="0"/>
              <a:t>Mechanisms for the systematic involvement of stakeholders in the design, delivery and review of the policies and procedures are explained in terms of being realistic, cost effective, and consistent with democratic modes of organisation and practice.</a:t>
            </a:r>
          </a:p>
        </p:txBody>
      </p:sp>
      <p:pic>
        <p:nvPicPr>
          <p:cNvPr id="6" name="Picture 5" descr="ec_i_outcomes_2.gif">
            <a:extLst>
              <a:ext uri="{FF2B5EF4-FFF2-40B4-BE49-F238E27FC236}">
                <a16:creationId xmlns:a16="http://schemas.microsoft.com/office/drawing/2014/main" id="{F4F48D81-76A6-4555-9DB7-C6B63862F6E9}"/>
              </a:ext>
            </a:extLst>
          </p:cNvPr>
          <p:cNvPicPr/>
          <p:nvPr/>
        </p:nvPicPr>
        <p:blipFill>
          <a:blip r:embed="rId2" cstate="print"/>
          <a:stretch>
            <a:fillRect/>
          </a:stretch>
        </p:blipFill>
        <p:spPr>
          <a:xfrm>
            <a:off x="3723861" y="5105400"/>
            <a:ext cx="2299252" cy="133515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8542402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EFE810-C0A1-4331-938B-A13B0CCF265F}"/>
              </a:ext>
            </a:extLst>
          </p:cNvPr>
          <p:cNvSpPr>
            <a:spLocks noGrp="1"/>
          </p:cNvSpPr>
          <p:nvPr>
            <p:ph type="title"/>
          </p:nvPr>
        </p:nvSpPr>
        <p:spPr/>
        <p:txBody>
          <a:bodyPr>
            <a:normAutofit fontScale="90000"/>
          </a:bodyPr>
          <a:lstStyle/>
          <a:p>
            <a:r>
              <a:rPr lang="en-GB" dirty="0"/>
              <a:t>Organisational philosophy relating to quality assurance </a:t>
            </a:r>
            <a:endParaRPr lang="en-ZA" dirty="0"/>
          </a:p>
        </p:txBody>
      </p:sp>
      <p:sp>
        <p:nvSpPr>
          <p:cNvPr id="3" name="Slide Number Placeholder 2">
            <a:extLst>
              <a:ext uri="{FF2B5EF4-FFF2-40B4-BE49-F238E27FC236}">
                <a16:creationId xmlns:a16="http://schemas.microsoft.com/office/drawing/2014/main" id="{5FF2CCE3-B1CC-4B8E-8B4F-9E950D06F6A7}"/>
              </a:ext>
            </a:extLst>
          </p:cNvPr>
          <p:cNvSpPr>
            <a:spLocks noGrp="1"/>
          </p:cNvSpPr>
          <p:nvPr>
            <p:ph type="sldNum" sz="quarter" idx="12"/>
          </p:nvPr>
        </p:nvSpPr>
        <p:spPr/>
        <p:txBody>
          <a:bodyPr/>
          <a:lstStyle/>
          <a:p>
            <a:fld id="{32F83655-DC73-417F-8B26-EB7A1DBB5382}" type="slidenum">
              <a:rPr lang="en-ZA" smtClean="0"/>
              <a:pPr/>
              <a:t>96</a:t>
            </a:fld>
            <a:endParaRPr lang="en-ZA" dirty="0"/>
          </a:p>
        </p:txBody>
      </p:sp>
      <p:sp>
        <p:nvSpPr>
          <p:cNvPr id="6" name="Content Placeholder 5">
            <a:extLst>
              <a:ext uri="{FF2B5EF4-FFF2-40B4-BE49-F238E27FC236}">
                <a16:creationId xmlns:a16="http://schemas.microsoft.com/office/drawing/2014/main" id="{1CDDE9EB-B634-4852-878E-DE74CB5F34E8}"/>
              </a:ext>
            </a:extLst>
          </p:cNvPr>
          <p:cNvSpPr>
            <a:spLocks noGrp="1"/>
          </p:cNvSpPr>
          <p:nvPr>
            <p:ph sz="quarter" idx="1"/>
          </p:nvPr>
        </p:nvSpPr>
        <p:spPr>
          <a:xfrm>
            <a:off x="1968500" y="2420887"/>
            <a:ext cx="6502400" cy="3569095"/>
          </a:xfrm>
        </p:spPr>
        <p:txBody>
          <a:bodyPr>
            <a:normAutofit/>
          </a:bodyPr>
          <a:lstStyle/>
          <a:p>
            <a:r>
              <a:rPr lang="en-ZA" dirty="0"/>
              <a:t>What is Quality?</a:t>
            </a:r>
          </a:p>
          <a:p>
            <a:r>
              <a:rPr lang="en-ZA" i="1" dirty="0"/>
              <a:t>Quality – </a:t>
            </a:r>
            <a:r>
              <a:rPr lang="en-ZA" dirty="0"/>
              <a:t>general excellence; the standard of something measured against other things of a similar kind; distinctive attributes or characteristics.</a:t>
            </a:r>
          </a:p>
          <a:p>
            <a:r>
              <a:rPr lang="en-ZA" i="1" dirty="0"/>
              <a:t>Quality in education – </a:t>
            </a:r>
            <a:r>
              <a:rPr lang="en-ZA" dirty="0"/>
              <a:t>Implies that all the processes and practices of an institution are centred on the client and subject to national and international standards.</a:t>
            </a:r>
          </a:p>
        </p:txBody>
      </p:sp>
    </p:spTree>
    <p:extLst>
      <p:ext uri="{BB962C8B-B14F-4D97-AF65-F5344CB8AC3E}">
        <p14:creationId xmlns:p14="http://schemas.microsoft.com/office/powerpoint/2010/main" val="95890048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What is quality assurance?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97</a:t>
            </a:fld>
            <a:endParaRPr lang="en-ZA" dirty="0"/>
          </a:p>
        </p:txBody>
      </p:sp>
      <p:sp>
        <p:nvSpPr>
          <p:cNvPr id="5" name="Content Placeholder 4"/>
          <p:cNvSpPr>
            <a:spLocks noGrp="1"/>
          </p:cNvSpPr>
          <p:nvPr>
            <p:ph sz="quarter" idx="1"/>
          </p:nvPr>
        </p:nvSpPr>
        <p:spPr/>
        <p:txBody>
          <a:bodyPr>
            <a:normAutofit/>
          </a:bodyPr>
          <a:lstStyle/>
          <a:p>
            <a:pPr marL="0" indent="0">
              <a:buNone/>
            </a:pPr>
            <a:r>
              <a:rPr lang="en-GB" dirty="0"/>
              <a:t>Quality assurance measures the degree in which the training provider meets the standards as set out in the policies and procedures in the following strategic areas:</a:t>
            </a:r>
          </a:p>
          <a:p>
            <a:pPr marL="0" indent="0">
              <a:buNone/>
            </a:pPr>
            <a:endParaRPr lang="en-ZA" dirty="0"/>
          </a:p>
          <a:p>
            <a:pPr lvl="0" fontAlgn="base"/>
            <a:r>
              <a:rPr lang="en-GB" dirty="0">
                <a:effectLst>
                  <a:outerShdw sx="0" sy="0">
                    <a:srgbClr val="000000"/>
                  </a:outerShdw>
                </a:effectLst>
              </a:rPr>
              <a:t>Policy statements</a:t>
            </a:r>
            <a:endParaRPr lang="en-ZA" dirty="0">
              <a:effectLst>
                <a:outerShdw sx="0" sy="0">
                  <a:srgbClr val="000000"/>
                </a:outerShdw>
              </a:effectLst>
            </a:endParaRPr>
          </a:p>
          <a:p>
            <a:pPr lvl="0" fontAlgn="base"/>
            <a:r>
              <a:rPr lang="en-GB" dirty="0">
                <a:effectLst>
                  <a:outerShdw sx="0" sy="0">
                    <a:srgbClr val="000000"/>
                  </a:outerShdw>
                </a:effectLst>
              </a:rPr>
              <a:t>Total Quality management system</a:t>
            </a:r>
            <a:endParaRPr lang="en-ZA" dirty="0">
              <a:effectLst>
                <a:outerShdw sx="0" sy="0">
                  <a:srgbClr val="000000"/>
                </a:outerShdw>
              </a:effectLst>
            </a:endParaRPr>
          </a:p>
          <a:p>
            <a:pPr lvl="0" fontAlgn="base"/>
            <a:r>
              <a:rPr lang="en-GB" dirty="0">
                <a:effectLst>
                  <a:outerShdw sx="0" sy="0">
                    <a:srgbClr val="000000"/>
                  </a:outerShdw>
                </a:effectLst>
              </a:rPr>
              <a:t>Review mechanisms</a:t>
            </a:r>
            <a:endParaRPr lang="en-ZA" dirty="0">
              <a:effectLst>
                <a:outerShdw sx="0" sy="0">
                  <a:srgbClr val="000000"/>
                </a:outerShdw>
              </a:effectLst>
            </a:endParaRPr>
          </a:p>
          <a:p>
            <a:pPr lvl="0" fontAlgn="base"/>
            <a:r>
              <a:rPr lang="en-GB" dirty="0">
                <a:effectLst>
                  <a:outerShdw sx="0" sy="0">
                    <a:srgbClr val="000000"/>
                  </a:outerShdw>
                </a:effectLst>
              </a:rPr>
              <a:t>Programmes policies</a:t>
            </a:r>
            <a:endParaRPr lang="en-ZA" dirty="0">
              <a:effectLst>
                <a:outerShdw sx="0" sy="0">
                  <a:srgbClr val="000000"/>
                </a:outerShdw>
              </a:effectLst>
            </a:endParaRPr>
          </a:p>
          <a:p>
            <a:pPr lvl="0" fontAlgn="base"/>
            <a:r>
              <a:rPr lang="en-GB" dirty="0">
                <a:effectLst>
                  <a:outerShdw sx="0" sy="0">
                    <a:srgbClr val="000000"/>
                  </a:outerShdw>
                </a:effectLst>
              </a:rPr>
              <a:t>Staff policies</a:t>
            </a:r>
            <a:endParaRPr lang="en-ZA" dirty="0">
              <a:effectLst>
                <a:outerShdw sx="0" sy="0">
                  <a:srgbClr val="000000"/>
                </a:outerShdw>
              </a:effectLst>
            </a:endParaRPr>
          </a:p>
          <a:p>
            <a:pPr marL="0" lvl="0" indent="0" fontAlgn="base">
              <a:buNone/>
            </a:pPr>
            <a:endParaRPr lang="en-ZA" dirty="0"/>
          </a:p>
        </p:txBody>
      </p:sp>
    </p:spTree>
    <p:extLst>
      <p:ext uri="{BB962C8B-B14F-4D97-AF65-F5344CB8AC3E}">
        <p14:creationId xmlns:p14="http://schemas.microsoft.com/office/powerpoint/2010/main" val="124285879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What is quality assurance?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98</a:t>
            </a:fld>
            <a:endParaRPr lang="en-ZA" dirty="0"/>
          </a:p>
        </p:txBody>
      </p:sp>
      <p:sp>
        <p:nvSpPr>
          <p:cNvPr id="5" name="Content Placeholder 4"/>
          <p:cNvSpPr>
            <a:spLocks noGrp="1"/>
          </p:cNvSpPr>
          <p:nvPr>
            <p:ph sz="quarter" idx="1"/>
          </p:nvPr>
        </p:nvSpPr>
        <p:spPr/>
        <p:txBody>
          <a:bodyPr>
            <a:normAutofit/>
          </a:bodyPr>
          <a:lstStyle/>
          <a:p>
            <a:pPr marL="0" indent="0">
              <a:buNone/>
            </a:pPr>
            <a:r>
              <a:rPr lang="en-GB" dirty="0"/>
              <a:t>Quality assurance measures the degree in which training provider meets standards as set out in policies and procedures in the following strategic areas:</a:t>
            </a:r>
          </a:p>
          <a:p>
            <a:pPr marL="0" indent="0">
              <a:buNone/>
            </a:pPr>
            <a:endParaRPr lang="en-ZA" dirty="0"/>
          </a:p>
          <a:p>
            <a:pPr lvl="0" fontAlgn="base"/>
            <a:r>
              <a:rPr lang="en-GB" dirty="0">
                <a:effectLst>
                  <a:outerShdw sx="0" sy="0">
                    <a:srgbClr val="000000"/>
                  </a:outerShdw>
                </a:effectLst>
              </a:rPr>
              <a:t>Learner policies</a:t>
            </a:r>
            <a:endParaRPr lang="en-ZA" dirty="0">
              <a:effectLst>
                <a:outerShdw sx="0" sy="0">
                  <a:srgbClr val="000000"/>
                </a:outerShdw>
              </a:effectLst>
            </a:endParaRPr>
          </a:p>
          <a:p>
            <a:pPr lvl="0" fontAlgn="base"/>
            <a:r>
              <a:rPr lang="en-GB" dirty="0">
                <a:effectLst>
                  <a:outerShdw sx="0" sy="0">
                    <a:srgbClr val="000000"/>
                  </a:outerShdw>
                </a:effectLst>
              </a:rPr>
              <a:t>Assessment policies</a:t>
            </a:r>
            <a:endParaRPr lang="en-ZA" dirty="0">
              <a:effectLst>
                <a:outerShdw sx="0" sy="0">
                  <a:srgbClr val="000000"/>
                </a:outerShdw>
              </a:effectLst>
            </a:endParaRPr>
          </a:p>
          <a:p>
            <a:pPr lvl="0" fontAlgn="base"/>
            <a:r>
              <a:rPr lang="en-GB" dirty="0">
                <a:effectLst>
                  <a:outerShdw sx="0" sy="0">
                    <a:srgbClr val="000000"/>
                  </a:outerShdw>
                </a:effectLst>
              </a:rPr>
              <a:t>Governance and Management policies</a:t>
            </a:r>
            <a:endParaRPr lang="en-ZA" dirty="0">
              <a:effectLst>
                <a:outerShdw sx="0" sy="0">
                  <a:srgbClr val="000000"/>
                </a:outerShdw>
              </a:effectLst>
            </a:endParaRPr>
          </a:p>
          <a:p>
            <a:pPr lvl="0" fontAlgn="base"/>
            <a:r>
              <a:rPr lang="en-GB" dirty="0">
                <a:effectLst>
                  <a:outerShdw sx="0" sy="0">
                    <a:srgbClr val="000000"/>
                  </a:outerShdw>
                </a:effectLst>
              </a:rPr>
              <a:t>Communication Marketing policies</a:t>
            </a:r>
            <a:endParaRPr lang="en-ZA" dirty="0">
              <a:effectLst>
                <a:outerShdw sx="0" sy="0">
                  <a:srgbClr val="000000"/>
                </a:outerShdw>
              </a:effectLst>
            </a:endParaRPr>
          </a:p>
          <a:p>
            <a:pPr lvl="0" fontAlgn="base"/>
            <a:r>
              <a:rPr lang="en-GB" dirty="0">
                <a:effectLst>
                  <a:outerShdw sx="0" sy="0">
                    <a:srgbClr val="000000"/>
                  </a:outerShdw>
                </a:effectLst>
              </a:rPr>
              <a:t>Safety and Security policies</a:t>
            </a:r>
            <a:endParaRPr lang="en-ZA" dirty="0">
              <a:effectLst>
                <a:outerShdw sx="0" sy="0">
                  <a:srgbClr val="000000"/>
                </a:outerShdw>
              </a:effectLst>
            </a:endParaRPr>
          </a:p>
          <a:p>
            <a:pPr lvl="0" fontAlgn="base"/>
            <a:r>
              <a:rPr lang="en-GB" dirty="0">
                <a:effectLst>
                  <a:outerShdw sx="0" sy="0">
                    <a:srgbClr val="000000"/>
                  </a:outerShdw>
                </a:effectLst>
              </a:rPr>
              <a:t>Administration policies</a:t>
            </a:r>
            <a:endParaRPr lang="en-ZA" dirty="0">
              <a:effectLst>
                <a:outerShdw sx="0" sy="0">
                  <a:srgbClr val="000000"/>
                </a:outerShdw>
              </a:effectLst>
            </a:endParaRPr>
          </a:p>
          <a:p>
            <a:pPr marL="0" lvl="0" indent="0" fontAlgn="base">
              <a:buNone/>
            </a:pPr>
            <a:endParaRPr lang="en-ZA" dirty="0"/>
          </a:p>
        </p:txBody>
      </p:sp>
    </p:spTree>
    <p:extLst>
      <p:ext uri="{BB962C8B-B14F-4D97-AF65-F5344CB8AC3E}">
        <p14:creationId xmlns:p14="http://schemas.microsoft.com/office/powerpoint/2010/main" val="189005327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FCD944-052A-4014-B6E5-1F0DEF62CD5E}"/>
              </a:ext>
            </a:extLst>
          </p:cNvPr>
          <p:cNvSpPr>
            <a:spLocks noGrp="1"/>
          </p:cNvSpPr>
          <p:nvPr>
            <p:ph type="title"/>
          </p:nvPr>
        </p:nvSpPr>
        <p:spPr/>
        <p:txBody>
          <a:bodyPr/>
          <a:lstStyle/>
          <a:p>
            <a:r>
              <a:rPr lang="en-ZA" dirty="0"/>
              <a:t>Quality Control and Quality Audits</a:t>
            </a:r>
          </a:p>
        </p:txBody>
      </p:sp>
      <p:sp>
        <p:nvSpPr>
          <p:cNvPr id="3" name="Slide Number Placeholder 2">
            <a:extLst>
              <a:ext uri="{FF2B5EF4-FFF2-40B4-BE49-F238E27FC236}">
                <a16:creationId xmlns:a16="http://schemas.microsoft.com/office/drawing/2014/main" id="{2049A27E-BEA9-4B33-B2F6-45575AF23183}"/>
              </a:ext>
            </a:extLst>
          </p:cNvPr>
          <p:cNvSpPr>
            <a:spLocks noGrp="1"/>
          </p:cNvSpPr>
          <p:nvPr>
            <p:ph type="sldNum" sz="quarter" idx="12"/>
          </p:nvPr>
        </p:nvSpPr>
        <p:spPr/>
        <p:txBody>
          <a:bodyPr/>
          <a:lstStyle/>
          <a:p>
            <a:fld id="{042AED99-7FB4-404E-8A97-64753DCE42EC}" type="slidenum">
              <a:rPr lang="en-US" smtClean="0"/>
              <a:pPr/>
              <a:t>99</a:t>
            </a:fld>
            <a:endParaRPr lang="en-US" dirty="0"/>
          </a:p>
        </p:txBody>
      </p:sp>
      <p:sp>
        <p:nvSpPr>
          <p:cNvPr id="6" name="Content Placeholder 5">
            <a:extLst>
              <a:ext uri="{FF2B5EF4-FFF2-40B4-BE49-F238E27FC236}">
                <a16:creationId xmlns:a16="http://schemas.microsoft.com/office/drawing/2014/main" id="{31FBB499-A1C9-45D1-829E-D49A5F367CE4}"/>
              </a:ext>
            </a:extLst>
          </p:cNvPr>
          <p:cNvSpPr>
            <a:spLocks noGrp="1"/>
          </p:cNvSpPr>
          <p:nvPr>
            <p:ph sz="quarter" idx="1"/>
          </p:nvPr>
        </p:nvSpPr>
        <p:spPr/>
        <p:txBody>
          <a:bodyPr/>
          <a:lstStyle/>
          <a:p>
            <a:r>
              <a:rPr lang="en-ZA" i="1" dirty="0"/>
              <a:t>Quality control – </a:t>
            </a:r>
            <a:r>
              <a:rPr lang="en-ZA" dirty="0"/>
              <a:t>responsibility and accountability of the people who make the product or deliver the service.</a:t>
            </a:r>
          </a:p>
          <a:p>
            <a:r>
              <a:rPr lang="en-ZA" i="1" dirty="0"/>
              <a:t>Quality audits - </a:t>
            </a:r>
            <a:r>
              <a:rPr lang="en-ZA" dirty="0"/>
              <a:t>Activities undertaken to measure the quality of products or services that have been delivered.</a:t>
            </a:r>
          </a:p>
        </p:txBody>
      </p:sp>
    </p:spTree>
    <p:extLst>
      <p:ext uri="{BB962C8B-B14F-4D97-AF65-F5344CB8AC3E}">
        <p14:creationId xmlns:p14="http://schemas.microsoft.com/office/powerpoint/2010/main" val="3064171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ENJO 1">
      <a:dk1>
        <a:srgbClr val="000066"/>
      </a:dk1>
      <a:lt1>
        <a:sysClr val="window" lastClr="FFFFFF"/>
      </a:lt1>
      <a:dk2>
        <a:srgbClr val="000066"/>
      </a:dk2>
      <a:lt2>
        <a:srgbClr val="008080"/>
      </a:lt2>
      <a:accent1>
        <a:srgbClr val="000066"/>
      </a:accent1>
      <a:accent2>
        <a:srgbClr val="009DD9"/>
      </a:accent2>
      <a:accent3>
        <a:srgbClr val="CC0000"/>
      </a:accent3>
      <a:accent4>
        <a:srgbClr val="009592"/>
      </a:accent4>
      <a:accent5>
        <a:srgbClr val="008080"/>
      </a:accent5>
      <a:accent6>
        <a:srgbClr val="7F7F7F"/>
      </a:accent6>
      <a:hlink>
        <a:srgbClr val="3333FF"/>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extLst>
    <a:ext uri="{05A4C25C-085E-4340-85A3-A5531E510DB2}">
      <thm15:themeFamily xmlns:thm15="http://schemas.microsoft.com/office/thememl/2012/main" name="ENJO Template Basic" id="{7B16A759-10A5-44D6-AAFC-07B056AE70B8}" vid="{AF0D0CFB-AD19-45D0-B1FD-2F26B1BC4660}"/>
    </a:ext>
  </a:extLst>
</a:theme>
</file>

<file path=docProps/app.xml><?xml version="1.0" encoding="utf-8"?>
<Properties xmlns="http://schemas.openxmlformats.org/officeDocument/2006/extended-properties" xmlns:vt="http://schemas.openxmlformats.org/officeDocument/2006/docPropsVTypes">
  <Template>ENJO Template Basic</Template>
  <TotalTime>3062</TotalTime>
  <Words>8262</Words>
  <Application>Microsoft Office PowerPoint</Application>
  <PresentationFormat>On-screen Show (4:3)</PresentationFormat>
  <Paragraphs>1333</Paragraphs>
  <Slides>183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183</vt:i4>
      </vt:variant>
    </vt:vector>
  </HeadingPairs>
  <TitlesOfParts>
    <vt:vector size="188" baseType="lpstr">
      <vt:lpstr>Arial</vt:lpstr>
      <vt:lpstr>Calibri</vt:lpstr>
      <vt:lpstr>Courier New</vt:lpstr>
      <vt:lpstr>Wingdings 2</vt:lpstr>
      <vt:lpstr>Theme1</vt:lpstr>
      <vt:lpstr>Develop ETD policies and procedures for an organisation</vt:lpstr>
      <vt:lpstr>Ground Rules</vt:lpstr>
      <vt:lpstr>Overview</vt:lpstr>
      <vt:lpstr>Assessment Brief</vt:lpstr>
      <vt:lpstr>Assessment Brief</vt:lpstr>
      <vt:lpstr>Assessment Guidelines</vt:lpstr>
      <vt:lpstr>Assessment of Competence</vt:lpstr>
      <vt:lpstr>Principles of Evidence</vt:lpstr>
      <vt:lpstr>Re-Assessment</vt:lpstr>
      <vt:lpstr>Assessment Brief</vt:lpstr>
      <vt:lpstr>Assessment Brief</vt:lpstr>
      <vt:lpstr>Assessment Methods</vt:lpstr>
      <vt:lpstr>Assessment Brief</vt:lpstr>
      <vt:lpstr>Appeals and Disputes</vt:lpstr>
      <vt:lpstr>Study Unit 1: </vt:lpstr>
      <vt:lpstr>Assessment criteria</vt:lpstr>
      <vt:lpstr>Assessment criteria</vt:lpstr>
      <vt:lpstr>Introduction</vt:lpstr>
      <vt:lpstr>What is a Provider?</vt:lpstr>
      <vt:lpstr>What is Accreditation?</vt:lpstr>
      <vt:lpstr>Core criteria for accreditation  </vt:lpstr>
      <vt:lpstr>Core criteria for accreditation  </vt:lpstr>
      <vt:lpstr>Core criteria for accreditation  </vt:lpstr>
      <vt:lpstr>Provider organisation purpose and strategic focus </vt:lpstr>
      <vt:lpstr>Mission and Vision of Provider</vt:lpstr>
      <vt:lpstr>Mission and Vision of Provider</vt:lpstr>
      <vt:lpstr>Vision and Mission of a provider</vt:lpstr>
      <vt:lpstr>Mission and Vision of Provider</vt:lpstr>
      <vt:lpstr>Provider Responsibilities </vt:lpstr>
      <vt:lpstr>Provider Responsibilities </vt:lpstr>
      <vt:lpstr>Provider Responsibilities </vt:lpstr>
      <vt:lpstr>Provider Responsibilities </vt:lpstr>
      <vt:lpstr>Provider Responsibilities </vt:lpstr>
      <vt:lpstr>Provider responsibilities</vt:lpstr>
      <vt:lpstr>Provider responsibilities </vt:lpstr>
      <vt:lpstr>Provider responsibilities </vt:lpstr>
      <vt:lpstr>Scope of ETDP provision</vt:lpstr>
      <vt:lpstr>Scope of ETDP provision</vt:lpstr>
      <vt:lpstr>Scope of ETDP provision</vt:lpstr>
      <vt:lpstr>Scope of ETDP provision</vt:lpstr>
      <vt:lpstr>Scope of ETDP provision</vt:lpstr>
      <vt:lpstr>Scope of ETDP provision</vt:lpstr>
      <vt:lpstr>Scope of ETDP provision</vt:lpstr>
      <vt:lpstr>Facilitator , Assessor Moderator </vt:lpstr>
      <vt:lpstr>Facilitator , Assessor Moderator </vt:lpstr>
      <vt:lpstr>Physical resources </vt:lpstr>
      <vt:lpstr>Physical resources </vt:lpstr>
      <vt:lpstr>Physical resources </vt:lpstr>
      <vt:lpstr>Facilities </vt:lpstr>
      <vt:lpstr>Physical resources </vt:lpstr>
      <vt:lpstr>Physical resources </vt:lpstr>
      <vt:lpstr>Physical resources </vt:lpstr>
      <vt:lpstr>Financial resources </vt:lpstr>
      <vt:lpstr>Learning Material </vt:lpstr>
      <vt:lpstr>Learning Material </vt:lpstr>
      <vt:lpstr>Learning Material </vt:lpstr>
      <vt:lpstr>Learning Material </vt:lpstr>
      <vt:lpstr>Learning Material </vt:lpstr>
      <vt:lpstr>Learning Material </vt:lpstr>
      <vt:lpstr>Learning Material </vt:lpstr>
      <vt:lpstr>Assessment Guide </vt:lpstr>
      <vt:lpstr>Learning Material </vt:lpstr>
      <vt:lpstr>Moderation Guide </vt:lpstr>
      <vt:lpstr>Stakeholders and their roles </vt:lpstr>
      <vt:lpstr>Stakeholders and their roles </vt:lpstr>
      <vt:lpstr>Stakeholders and their roles </vt:lpstr>
      <vt:lpstr>Stakeholders and their roles </vt:lpstr>
      <vt:lpstr>Role of client </vt:lpstr>
      <vt:lpstr>Stakeholders and their roles </vt:lpstr>
      <vt:lpstr>Stakeholders and their roles </vt:lpstr>
      <vt:lpstr>Stakeholders and their roles </vt:lpstr>
      <vt:lpstr>Stakeholders and their roles </vt:lpstr>
      <vt:lpstr>Stakeholders and their roles </vt:lpstr>
      <vt:lpstr>Needs of stakeholders</vt:lpstr>
      <vt:lpstr>Needs of stakeholders</vt:lpstr>
      <vt:lpstr>Principles of the NQF</vt:lpstr>
      <vt:lpstr>Principles of the NQF</vt:lpstr>
      <vt:lpstr>Capacity building and support</vt:lpstr>
      <vt:lpstr>Capacity building and support</vt:lpstr>
      <vt:lpstr>Capacity building and support</vt:lpstr>
      <vt:lpstr>Capacity building and support</vt:lpstr>
      <vt:lpstr>Facilities</vt:lpstr>
      <vt:lpstr>Facilities</vt:lpstr>
      <vt:lpstr>Facilities</vt:lpstr>
      <vt:lpstr>Existing Policies</vt:lpstr>
      <vt:lpstr>Existing Policies</vt:lpstr>
      <vt:lpstr>Existing Policies</vt:lpstr>
      <vt:lpstr>Existing Policies</vt:lpstr>
      <vt:lpstr>Existing Policies</vt:lpstr>
      <vt:lpstr>Existing Policies</vt:lpstr>
      <vt:lpstr>PowerPoint Presentation</vt:lpstr>
      <vt:lpstr>Study Unit 2: </vt:lpstr>
      <vt:lpstr>Assessment criteria</vt:lpstr>
      <vt:lpstr>Assessment criteria</vt:lpstr>
      <vt:lpstr>Assessment criteria</vt:lpstr>
      <vt:lpstr>Organisational philosophy relating to quality assurance </vt:lpstr>
      <vt:lpstr>What is quality assurance?</vt:lpstr>
      <vt:lpstr>What is quality assurance?</vt:lpstr>
      <vt:lpstr>Quality Control and Quality Audits</vt:lpstr>
      <vt:lpstr>Current philosophy in relation to Quality assurance</vt:lpstr>
      <vt:lpstr>Total Quality Management System</vt:lpstr>
      <vt:lpstr>Developing and Implementing QMS</vt:lpstr>
      <vt:lpstr>Developing and Implementing QMS</vt:lpstr>
      <vt:lpstr>Developing and Implementing QMS</vt:lpstr>
      <vt:lpstr>Core Values and Concepts</vt:lpstr>
      <vt:lpstr>Core values of National QMS </vt:lpstr>
      <vt:lpstr>Core values of National QMS </vt:lpstr>
      <vt:lpstr>Core values of National QMS </vt:lpstr>
      <vt:lpstr>Core values of National QMS </vt:lpstr>
      <vt:lpstr>Core values of National QMS </vt:lpstr>
      <vt:lpstr>Core values of National QMS </vt:lpstr>
      <vt:lpstr>Core values of National QMS </vt:lpstr>
      <vt:lpstr>Core values of National QMS </vt:lpstr>
      <vt:lpstr>Core values of National QMS </vt:lpstr>
      <vt:lpstr>Core values of National QMS </vt:lpstr>
      <vt:lpstr>Core values of National QMS </vt:lpstr>
      <vt:lpstr>Core values of National QMS </vt:lpstr>
      <vt:lpstr>Core values of National QMS </vt:lpstr>
      <vt:lpstr>Core values of National QMS </vt:lpstr>
      <vt:lpstr>Core values of National QMS </vt:lpstr>
      <vt:lpstr>Core values of National QMS </vt:lpstr>
      <vt:lpstr>Legal Compliance and Aligning ETD Policies </vt:lpstr>
      <vt:lpstr>Legal Compliance and Aligning ETD Policies </vt:lpstr>
      <vt:lpstr>Criteria for Accrediting Education and Training Service Providers</vt:lpstr>
      <vt:lpstr>Criteria for Accrediting Education and Training Service Providers</vt:lpstr>
      <vt:lpstr>Criteria for Accrediting Education and Training Service Providers</vt:lpstr>
      <vt:lpstr>Criteria for Accrediting Education and Training Service Providers</vt:lpstr>
      <vt:lpstr>Criteria for Accrediting Education and Training Service Providers</vt:lpstr>
      <vt:lpstr>Criteria for Accrediting Education and Training Service Providers</vt:lpstr>
      <vt:lpstr>Organisational vision, mission and goals </vt:lpstr>
      <vt:lpstr>Benchmarking</vt:lpstr>
      <vt:lpstr>Benchmarking</vt:lpstr>
      <vt:lpstr>Involvement of stakeholders</vt:lpstr>
      <vt:lpstr>Involvement of stakeholders</vt:lpstr>
      <vt:lpstr>PowerPoint Presentation</vt:lpstr>
      <vt:lpstr>Study Unit 3: </vt:lpstr>
      <vt:lpstr>Assessment criteria</vt:lpstr>
      <vt:lpstr>Assessment criteria</vt:lpstr>
      <vt:lpstr>Assessment criteria</vt:lpstr>
      <vt:lpstr>Assessment criteria</vt:lpstr>
      <vt:lpstr>Policy statement</vt:lpstr>
      <vt:lpstr>PowerPoint Presentation</vt:lpstr>
      <vt:lpstr>Overview of Policy Content</vt:lpstr>
      <vt:lpstr>Overview of Policy Content</vt:lpstr>
      <vt:lpstr>Overview of Policy Content</vt:lpstr>
      <vt:lpstr>Overview of Policy Content</vt:lpstr>
      <vt:lpstr>Overview of Policy Content</vt:lpstr>
      <vt:lpstr>Quality management processes and procedures </vt:lpstr>
      <vt:lpstr>Quality management processes and procedures </vt:lpstr>
      <vt:lpstr>Quality management processes and procedures </vt:lpstr>
      <vt:lpstr>Quality management processes and procedures </vt:lpstr>
      <vt:lpstr>Quality management processes and procedures </vt:lpstr>
      <vt:lpstr>Programme delivery </vt:lpstr>
      <vt:lpstr>Programme delivery </vt:lpstr>
      <vt:lpstr>Programme delivery </vt:lpstr>
      <vt:lpstr>Programme delivery </vt:lpstr>
      <vt:lpstr>Staff selection </vt:lpstr>
      <vt:lpstr>Learner Policies </vt:lpstr>
      <vt:lpstr>Assessment Policy </vt:lpstr>
      <vt:lpstr>Management system  </vt:lpstr>
      <vt:lpstr>Policies in QMS </vt:lpstr>
      <vt:lpstr>Policies in QMS </vt:lpstr>
      <vt:lpstr>Policies in QMS </vt:lpstr>
      <vt:lpstr>Format of Policies </vt:lpstr>
      <vt:lpstr>Format of Policies </vt:lpstr>
      <vt:lpstr>PowerPoint Presentation</vt:lpstr>
      <vt:lpstr>Study Unit 4: </vt:lpstr>
      <vt:lpstr>Assessment criteria</vt:lpstr>
      <vt:lpstr>Assessment criteria</vt:lpstr>
      <vt:lpstr>Monitoring policies and practices </vt:lpstr>
      <vt:lpstr>Feedback</vt:lpstr>
      <vt:lpstr>Reviews, updates, monitoring and recommendations </vt:lpstr>
      <vt:lpstr>Reviews, updates, monitoring and recommendations </vt:lpstr>
      <vt:lpstr>Reviews, updates, monitoring and recommendations </vt:lpstr>
      <vt:lpstr>Reviews, updates, monitoring and recommendations </vt:lpstr>
      <vt:lpstr>Reviews, updates, monitoring and recommendations </vt:lpstr>
      <vt:lpstr>Reviews, updates, monitoring and recommendations </vt:lpstr>
      <vt:lpstr>Reviews, updates, monitoring and recommendations </vt:lpstr>
      <vt:lpstr>Reviews, updates, monitoring and recommendations </vt:lpstr>
      <vt:lpstr>Reviews, updates, monitoring and recommendations </vt:lpstr>
      <vt:lpstr>Reviews, updates, monitoring and recommendations </vt:lpstr>
      <vt:lpstr>Reviews, updates, monitoring and recommendations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Sandys</dc:creator>
  <cp:lastModifiedBy>John Sandys</cp:lastModifiedBy>
  <cp:revision>173</cp:revision>
  <dcterms:created xsi:type="dcterms:W3CDTF">2016-10-10T05:27:32Z</dcterms:created>
  <dcterms:modified xsi:type="dcterms:W3CDTF">2021-09-16T04:57:36Z</dcterms:modified>
</cp:coreProperties>
</file>