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92" r:id="rId1"/>
  </p:sldMasterIdLst>
  <p:notesMasterIdLst>
    <p:notesMasterId r:id="rId208"/>
  </p:notesMasterIdLst>
  <p:handoutMasterIdLst>
    <p:handoutMasterId r:id="rId209"/>
  </p:handoutMasterIdLst>
  <p:sldIdLst>
    <p:sldId id="495" r:id="rId2"/>
    <p:sldId id="1033" r:id="rId3"/>
    <p:sldId id="1039" r:id="rId4"/>
    <p:sldId id="1029" r:id="rId5"/>
    <p:sldId id="1069" r:id="rId6"/>
    <p:sldId id="1093" r:id="rId7"/>
    <p:sldId id="1094" r:id="rId8"/>
    <p:sldId id="1095" r:id="rId9"/>
    <p:sldId id="1097" r:id="rId10"/>
    <p:sldId id="1098" r:id="rId11"/>
    <p:sldId id="1099" r:id="rId12"/>
    <p:sldId id="1100" r:id="rId13"/>
    <p:sldId id="1101" r:id="rId14"/>
    <p:sldId id="1102" r:id="rId15"/>
    <p:sldId id="1103" r:id="rId16"/>
    <p:sldId id="1104" r:id="rId17"/>
    <p:sldId id="1105" r:id="rId18"/>
    <p:sldId id="1106" r:id="rId19"/>
    <p:sldId id="1107" r:id="rId20"/>
    <p:sldId id="1108" r:id="rId21"/>
    <p:sldId id="1034" r:id="rId22"/>
    <p:sldId id="1037" r:id="rId23"/>
    <p:sldId id="1149" r:id="rId24"/>
    <p:sldId id="1030" r:id="rId25"/>
    <p:sldId id="515" r:id="rId26"/>
    <p:sldId id="514" r:id="rId27"/>
    <p:sldId id="1044" r:id="rId28"/>
    <p:sldId id="1279" r:id="rId29"/>
    <p:sldId id="518" r:id="rId30"/>
    <p:sldId id="581" r:id="rId31"/>
    <p:sldId id="584" r:id="rId32"/>
    <p:sldId id="1047" r:id="rId33"/>
    <p:sldId id="1280" r:id="rId34"/>
    <p:sldId id="1281" r:id="rId35"/>
    <p:sldId id="1150" r:id="rId36"/>
    <p:sldId id="1070" r:id="rId37"/>
    <p:sldId id="908" r:id="rId38"/>
    <p:sldId id="587" r:id="rId39"/>
    <p:sldId id="589" r:id="rId40"/>
    <p:sldId id="590" r:id="rId41"/>
    <p:sldId id="1145" r:id="rId42"/>
    <p:sldId id="1151" r:id="rId43"/>
    <p:sldId id="1282" r:id="rId44"/>
    <p:sldId id="1146" r:id="rId45"/>
    <p:sldId id="1153" r:id="rId46"/>
    <p:sldId id="592" r:id="rId47"/>
    <p:sldId id="1155" r:id="rId48"/>
    <p:sldId id="1156" r:id="rId49"/>
    <p:sldId id="1157" r:id="rId50"/>
    <p:sldId id="1154" r:id="rId51"/>
    <p:sldId id="1158" r:id="rId52"/>
    <p:sldId id="1159" r:id="rId53"/>
    <p:sldId id="1160" r:id="rId54"/>
    <p:sldId id="1161" r:id="rId55"/>
    <p:sldId id="953" r:id="rId56"/>
    <p:sldId id="1162" r:id="rId57"/>
    <p:sldId id="1163" r:id="rId58"/>
    <p:sldId id="1164" r:id="rId59"/>
    <p:sldId id="1165" r:id="rId60"/>
    <p:sldId id="1166" r:id="rId61"/>
    <p:sldId id="1167" r:id="rId62"/>
    <p:sldId id="1168" r:id="rId63"/>
    <p:sldId id="1169" r:id="rId64"/>
    <p:sldId id="1170" r:id="rId65"/>
    <p:sldId id="1171" r:id="rId66"/>
    <p:sldId id="1172" r:id="rId67"/>
    <p:sldId id="1173" r:id="rId68"/>
    <p:sldId id="1174" r:id="rId69"/>
    <p:sldId id="1175" r:id="rId70"/>
    <p:sldId id="1176" r:id="rId71"/>
    <p:sldId id="1177" r:id="rId72"/>
    <p:sldId id="1178" r:id="rId73"/>
    <p:sldId id="1179" r:id="rId74"/>
    <p:sldId id="1283" r:id="rId75"/>
    <p:sldId id="1180" r:id="rId76"/>
    <p:sldId id="1181" r:id="rId77"/>
    <p:sldId id="1182" r:id="rId78"/>
    <p:sldId id="1284" r:id="rId79"/>
    <p:sldId id="1184" r:id="rId80"/>
    <p:sldId id="1285" r:id="rId81"/>
    <p:sldId id="1185" r:id="rId82"/>
    <p:sldId id="1186" r:id="rId83"/>
    <p:sldId id="1187" r:id="rId84"/>
    <p:sldId id="1188" r:id="rId85"/>
    <p:sldId id="1183" r:id="rId86"/>
    <p:sldId id="1189" r:id="rId87"/>
    <p:sldId id="1190" r:id="rId88"/>
    <p:sldId id="1191" r:id="rId89"/>
    <p:sldId id="1192" r:id="rId90"/>
    <p:sldId id="1193" r:id="rId91"/>
    <p:sldId id="1194" r:id="rId92"/>
    <p:sldId id="1195" r:id="rId93"/>
    <p:sldId id="1196" r:id="rId94"/>
    <p:sldId id="1197" r:id="rId95"/>
    <p:sldId id="1198" r:id="rId96"/>
    <p:sldId id="1199" r:id="rId97"/>
    <p:sldId id="1200" r:id="rId98"/>
    <p:sldId id="1201" r:id="rId99"/>
    <p:sldId id="1202" r:id="rId100"/>
    <p:sldId id="1203" r:id="rId101"/>
    <p:sldId id="1204" r:id="rId102"/>
    <p:sldId id="1205" r:id="rId103"/>
    <p:sldId id="1208" r:id="rId104"/>
    <p:sldId id="1207" r:id="rId105"/>
    <p:sldId id="1209" r:id="rId106"/>
    <p:sldId id="1210" r:id="rId107"/>
    <p:sldId id="1211" r:id="rId108"/>
    <p:sldId id="1214" r:id="rId109"/>
    <p:sldId id="1212" r:id="rId110"/>
    <p:sldId id="1213" r:id="rId111"/>
    <p:sldId id="1215" r:id="rId112"/>
    <p:sldId id="1216" r:id="rId113"/>
    <p:sldId id="1217" r:id="rId114"/>
    <p:sldId id="1218" r:id="rId115"/>
    <p:sldId id="1220" r:id="rId116"/>
    <p:sldId id="1219" r:id="rId117"/>
    <p:sldId id="1221" r:id="rId118"/>
    <p:sldId id="1222" r:id="rId119"/>
    <p:sldId id="1223" r:id="rId120"/>
    <p:sldId id="1225" r:id="rId121"/>
    <p:sldId id="1226" r:id="rId122"/>
    <p:sldId id="1227" r:id="rId123"/>
    <p:sldId id="1228" r:id="rId124"/>
    <p:sldId id="1229" r:id="rId125"/>
    <p:sldId id="1230" r:id="rId126"/>
    <p:sldId id="1231" r:id="rId127"/>
    <p:sldId id="1232" r:id="rId128"/>
    <p:sldId id="1233" r:id="rId129"/>
    <p:sldId id="1234" r:id="rId130"/>
    <p:sldId id="1235" r:id="rId131"/>
    <p:sldId id="1286" r:id="rId132"/>
    <p:sldId id="1236" r:id="rId133"/>
    <p:sldId id="1287" r:id="rId134"/>
    <p:sldId id="1288" r:id="rId135"/>
    <p:sldId id="1289" r:id="rId136"/>
    <p:sldId id="1290" r:id="rId137"/>
    <p:sldId id="1292" r:id="rId138"/>
    <p:sldId id="1291" r:id="rId139"/>
    <p:sldId id="1293" r:id="rId140"/>
    <p:sldId id="1294" r:id="rId141"/>
    <p:sldId id="1295" r:id="rId142"/>
    <p:sldId id="1296" r:id="rId143"/>
    <p:sldId id="1297" r:id="rId144"/>
    <p:sldId id="1298" r:id="rId145"/>
    <p:sldId id="1299" r:id="rId146"/>
    <p:sldId id="1300" r:id="rId147"/>
    <p:sldId id="1301" r:id="rId148"/>
    <p:sldId id="1302" r:id="rId149"/>
    <p:sldId id="1303" r:id="rId150"/>
    <p:sldId id="1304" r:id="rId151"/>
    <p:sldId id="1305" r:id="rId152"/>
    <p:sldId id="1306" r:id="rId153"/>
    <p:sldId id="1308" r:id="rId154"/>
    <p:sldId id="1307" r:id="rId155"/>
    <p:sldId id="1309" r:id="rId156"/>
    <p:sldId id="1237" r:id="rId157"/>
    <p:sldId id="1238" r:id="rId158"/>
    <p:sldId id="1239" r:id="rId159"/>
    <p:sldId id="1240" r:id="rId160"/>
    <p:sldId id="1310" r:id="rId161"/>
    <p:sldId id="1311" r:id="rId162"/>
    <p:sldId id="1312" r:id="rId163"/>
    <p:sldId id="1241" r:id="rId164"/>
    <p:sldId id="1242" r:id="rId165"/>
    <p:sldId id="1243" r:id="rId166"/>
    <p:sldId id="1244" r:id="rId167"/>
    <p:sldId id="1245" r:id="rId168"/>
    <p:sldId id="1246" r:id="rId169"/>
    <p:sldId id="1247" r:id="rId170"/>
    <p:sldId id="1313" r:id="rId171"/>
    <p:sldId id="1248" r:id="rId172"/>
    <p:sldId id="1249" r:id="rId173"/>
    <p:sldId id="1314" r:id="rId174"/>
    <p:sldId id="1316" r:id="rId175"/>
    <p:sldId id="1317" r:id="rId176"/>
    <p:sldId id="1250" r:id="rId177"/>
    <p:sldId id="1251" r:id="rId178"/>
    <p:sldId id="1318" r:id="rId179"/>
    <p:sldId id="1253" r:id="rId180"/>
    <p:sldId id="1254" r:id="rId181"/>
    <p:sldId id="1255" r:id="rId182"/>
    <p:sldId id="1256" r:id="rId183"/>
    <p:sldId id="1257" r:id="rId184"/>
    <p:sldId id="1319" r:id="rId185"/>
    <p:sldId id="1320" r:id="rId186"/>
    <p:sldId id="1258" r:id="rId187"/>
    <p:sldId id="1259" r:id="rId188"/>
    <p:sldId id="1261" r:id="rId189"/>
    <p:sldId id="1262" r:id="rId190"/>
    <p:sldId id="1263" r:id="rId191"/>
    <p:sldId id="1264" r:id="rId192"/>
    <p:sldId id="1265" r:id="rId193"/>
    <p:sldId id="1266" r:id="rId194"/>
    <p:sldId id="1267" r:id="rId195"/>
    <p:sldId id="1268" r:id="rId196"/>
    <p:sldId id="1270" r:id="rId197"/>
    <p:sldId id="1271" r:id="rId198"/>
    <p:sldId id="1321" r:id="rId199"/>
    <p:sldId id="1324" r:id="rId200"/>
    <p:sldId id="1325" r:id="rId201"/>
    <p:sldId id="1322" r:id="rId202"/>
    <p:sldId id="1273" r:id="rId203"/>
    <p:sldId id="1275" r:id="rId204"/>
    <p:sldId id="1276" r:id="rId205"/>
    <p:sldId id="1277" r:id="rId206"/>
    <p:sldId id="1278" r:id="rId207"/>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8080"/>
    <a:srgbClr val="000066"/>
    <a:srgbClr val="FFFFFF"/>
    <a:srgbClr val="000099"/>
    <a:srgbClr val="808080"/>
    <a:srgbClr val="4D4D4D"/>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88" autoAdjust="0"/>
    <p:restoredTop sz="94280" autoAdjust="0"/>
  </p:normalViewPr>
  <p:slideViewPr>
    <p:cSldViewPr>
      <p:cViewPr varScale="1">
        <p:scale>
          <a:sx n="68" d="100"/>
          <a:sy n="68" d="100"/>
        </p:scale>
        <p:origin x="642" y="72"/>
      </p:cViewPr>
      <p:guideLst>
        <p:guide orient="horz" pos="2160"/>
        <p:guide pos="2880"/>
      </p:guideLst>
    </p:cSldViewPr>
  </p:slideViewPr>
  <p:outlineViewPr>
    <p:cViewPr>
      <p:scale>
        <a:sx n="33" d="100"/>
        <a:sy n="33" d="100"/>
      </p:scale>
      <p:origin x="0" y="-7592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1"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theme" Target="theme/theme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microsoft.com/office/2015/10/relationships/revisionInfo" Target="revisionInfo.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handoutMaster" Target="handoutMasters/handoutMaster1.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presProps" Target="pres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s>
</file>

<file path=ppt/diagrams/_rels/drawing1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A41F1B-D7BE-42DB-BD93-999916B03414}" type="doc">
      <dgm:prSet loTypeId="urn:microsoft.com/office/officeart/2005/8/layout/venn1" loCatId="relationship" qsTypeId="urn:microsoft.com/office/officeart/2005/8/quickstyle/3d1" qsCatId="3D" csTypeId="urn:microsoft.com/office/officeart/2005/8/colors/accent1_2" csCatId="accent1" phldr="1"/>
      <dgm:spPr/>
    </dgm:pt>
    <dgm:pt modelId="{1A7E399A-A2E3-4E2C-A7C9-B9C23FF40FF7}">
      <dgm:prSet phldrT="[Text]"/>
      <dgm:spPr/>
      <dgm:t>
        <a:bodyPr/>
        <a:lstStyle/>
        <a:p>
          <a:r>
            <a:rPr lang="en-US" b="1" dirty="0">
              <a:solidFill>
                <a:schemeClr val="bg1"/>
              </a:solidFill>
              <a:effectLst/>
            </a:rPr>
            <a:t>Practical Competence</a:t>
          </a:r>
        </a:p>
      </dgm:t>
    </dgm:pt>
    <dgm:pt modelId="{23ADF2B4-ABF1-4B09-AC08-1255818E86FB}" type="parTrans" cxnId="{3239221B-0805-40E6-8D5B-D09CA72749E6}">
      <dgm:prSet/>
      <dgm:spPr/>
      <dgm:t>
        <a:bodyPr/>
        <a:lstStyle/>
        <a:p>
          <a:endParaRPr lang="en-US"/>
        </a:p>
      </dgm:t>
    </dgm:pt>
    <dgm:pt modelId="{43BCF2CB-2B51-4E59-A578-57684D74771C}" type="sibTrans" cxnId="{3239221B-0805-40E6-8D5B-D09CA72749E6}">
      <dgm:prSet/>
      <dgm:spPr/>
      <dgm:t>
        <a:bodyPr/>
        <a:lstStyle/>
        <a:p>
          <a:endParaRPr lang="en-US"/>
        </a:p>
      </dgm:t>
    </dgm:pt>
    <dgm:pt modelId="{8A507D79-FA22-4E4B-9C23-CFF89E4431C6}">
      <dgm:prSet phldrT="[Text]"/>
      <dgm:spPr/>
      <dgm:t>
        <a:bodyPr/>
        <a:lstStyle/>
        <a:p>
          <a:r>
            <a:rPr lang="en-US" b="1" dirty="0">
              <a:solidFill>
                <a:schemeClr val="bg1"/>
              </a:solidFill>
            </a:rPr>
            <a:t>Reflective Competence</a:t>
          </a:r>
        </a:p>
      </dgm:t>
    </dgm:pt>
    <dgm:pt modelId="{9F9142B4-CCD5-4A2A-AA07-E4579E5D9E4E}" type="parTrans" cxnId="{ED90C694-A95C-40DF-9A99-AE2724FD413B}">
      <dgm:prSet/>
      <dgm:spPr/>
      <dgm:t>
        <a:bodyPr/>
        <a:lstStyle/>
        <a:p>
          <a:endParaRPr lang="en-US"/>
        </a:p>
      </dgm:t>
    </dgm:pt>
    <dgm:pt modelId="{28C5B01F-363B-4C16-86D2-0ECBEE381CF1}" type="sibTrans" cxnId="{ED90C694-A95C-40DF-9A99-AE2724FD413B}">
      <dgm:prSet/>
      <dgm:spPr/>
      <dgm:t>
        <a:bodyPr/>
        <a:lstStyle/>
        <a:p>
          <a:endParaRPr lang="en-US"/>
        </a:p>
      </dgm:t>
    </dgm:pt>
    <dgm:pt modelId="{503A32EF-6076-4790-9A6C-F6FA8D0B1AA7}">
      <dgm:prSet phldrT="[Text]"/>
      <dgm:spPr/>
      <dgm:t>
        <a:bodyPr/>
        <a:lstStyle/>
        <a:p>
          <a:r>
            <a:rPr lang="en-US" b="1" dirty="0">
              <a:solidFill>
                <a:schemeClr val="bg1"/>
              </a:solidFill>
            </a:rPr>
            <a:t>Foundational Competence</a:t>
          </a:r>
        </a:p>
      </dgm:t>
    </dgm:pt>
    <dgm:pt modelId="{78C59E92-9BF6-4602-8DFA-7D8B70161507}" type="parTrans" cxnId="{767D4ECB-26CB-4CA6-B93A-FF9409A4E4CC}">
      <dgm:prSet/>
      <dgm:spPr/>
      <dgm:t>
        <a:bodyPr/>
        <a:lstStyle/>
        <a:p>
          <a:endParaRPr lang="en-US"/>
        </a:p>
      </dgm:t>
    </dgm:pt>
    <dgm:pt modelId="{B56D3618-D113-4592-8F70-CA8EDAD9686C}" type="sibTrans" cxnId="{767D4ECB-26CB-4CA6-B93A-FF9409A4E4CC}">
      <dgm:prSet/>
      <dgm:spPr/>
      <dgm:t>
        <a:bodyPr/>
        <a:lstStyle/>
        <a:p>
          <a:endParaRPr lang="en-US"/>
        </a:p>
      </dgm:t>
    </dgm:pt>
    <dgm:pt modelId="{A43C1BE5-264E-46BD-870A-9C7B534F2A6A}" type="pres">
      <dgm:prSet presAssocID="{29A41F1B-D7BE-42DB-BD93-999916B03414}" presName="compositeShape" presStyleCnt="0">
        <dgm:presLayoutVars>
          <dgm:chMax val="7"/>
          <dgm:dir/>
          <dgm:resizeHandles val="exact"/>
        </dgm:presLayoutVars>
      </dgm:prSet>
      <dgm:spPr/>
    </dgm:pt>
    <dgm:pt modelId="{12993D63-5A34-4C62-A16F-7BC6D92F4F74}" type="pres">
      <dgm:prSet presAssocID="{1A7E399A-A2E3-4E2C-A7C9-B9C23FF40FF7}" presName="circ1" presStyleLbl="vennNode1" presStyleIdx="0" presStyleCnt="3" custLinFactNeighborX="1396" custLinFactNeighborY="923"/>
      <dgm:spPr/>
    </dgm:pt>
    <dgm:pt modelId="{24F560D8-F9DB-4D0A-89D6-849ABDABBF20}" type="pres">
      <dgm:prSet presAssocID="{1A7E399A-A2E3-4E2C-A7C9-B9C23FF40FF7}" presName="circ1Tx" presStyleLbl="revTx" presStyleIdx="0" presStyleCnt="0">
        <dgm:presLayoutVars>
          <dgm:chMax val="0"/>
          <dgm:chPref val="0"/>
          <dgm:bulletEnabled val="1"/>
        </dgm:presLayoutVars>
      </dgm:prSet>
      <dgm:spPr/>
    </dgm:pt>
    <dgm:pt modelId="{0C36B3DE-114D-485C-B11E-07435040E977}" type="pres">
      <dgm:prSet presAssocID="{8A507D79-FA22-4E4B-9C23-CFF89E4431C6}" presName="circ2" presStyleLbl="vennNode1" presStyleIdx="1" presStyleCnt="3"/>
      <dgm:spPr/>
    </dgm:pt>
    <dgm:pt modelId="{B9C9C13B-6753-4D73-88FA-D05D9632ABCB}" type="pres">
      <dgm:prSet presAssocID="{8A507D79-FA22-4E4B-9C23-CFF89E4431C6}" presName="circ2Tx" presStyleLbl="revTx" presStyleIdx="0" presStyleCnt="0">
        <dgm:presLayoutVars>
          <dgm:chMax val="0"/>
          <dgm:chPref val="0"/>
          <dgm:bulletEnabled val="1"/>
        </dgm:presLayoutVars>
      </dgm:prSet>
      <dgm:spPr/>
    </dgm:pt>
    <dgm:pt modelId="{D52A1D83-389C-40A9-BB13-65D1188421C7}" type="pres">
      <dgm:prSet presAssocID="{503A32EF-6076-4790-9A6C-F6FA8D0B1AA7}" presName="circ3" presStyleLbl="vennNode1" presStyleIdx="2" presStyleCnt="3"/>
      <dgm:spPr/>
    </dgm:pt>
    <dgm:pt modelId="{1984EB4A-644D-45DF-8A31-706475FC3948}" type="pres">
      <dgm:prSet presAssocID="{503A32EF-6076-4790-9A6C-F6FA8D0B1AA7}" presName="circ3Tx" presStyleLbl="revTx" presStyleIdx="0" presStyleCnt="0">
        <dgm:presLayoutVars>
          <dgm:chMax val="0"/>
          <dgm:chPref val="0"/>
          <dgm:bulletEnabled val="1"/>
        </dgm:presLayoutVars>
      </dgm:prSet>
      <dgm:spPr/>
    </dgm:pt>
  </dgm:ptLst>
  <dgm:cxnLst>
    <dgm:cxn modelId="{3239221B-0805-40E6-8D5B-D09CA72749E6}" srcId="{29A41F1B-D7BE-42DB-BD93-999916B03414}" destId="{1A7E399A-A2E3-4E2C-A7C9-B9C23FF40FF7}" srcOrd="0" destOrd="0" parTransId="{23ADF2B4-ABF1-4B09-AC08-1255818E86FB}" sibTransId="{43BCF2CB-2B51-4E59-A578-57684D74771C}"/>
    <dgm:cxn modelId="{8888C530-2D9A-4FB7-9A3E-ED7A8BC922BF}" type="presOf" srcId="{503A32EF-6076-4790-9A6C-F6FA8D0B1AA7}" destId="{1984EB4A-644D-45DF-8A31-706475FC3948}" srcOrd="1" destOrd="0" presId="urn:microsoft.com/office/officeart/2005/8/layout/venn1"/>
    <dgm:cxn modelId="{E9C2073A-A6CD-41D4-B915-64A88237677A}" type="presOf" srcId="{503A32EF-6076-4790-9A6C-F6FA8D0B1AA7}" destId="{D52A1D83-389C-40A9-BB13-65D1188421C7}" srcOrd="0" destOrd="0" presId="urn:microsoft.com/office/officeart/2005/8/layout/venn1"/>
    <dgm:cxn modelId="{11C47884-5355-4772-983E-12EB62238393}" type="presOf" srcId="{8A507D79-FA22-4E4B-9C23-CFF89E4431C6}" destId="{B9C9C13B-6753-4D73-88FA-D05D9632ABCB}" srcOrd="1" destOrd="0" presId="urn:microsoft.com/office/officeart/2005/8/layout/venn1"/>
    <dgm:cxn modelId="{ED90C694-A95C-40DF-9A99-AE2724FD413B}" srcId="{29A41F1B-D7BE-42DB-BD93-999916B03414}" destId="{8A507D79-FA22-4E4B-9C23-CFF89E4431C6}" srcOrd="1" destOrd="0" parTransId="{9F9142B4-CCD5-4A2A-AA07-E4579E5D9E4E}" sibTransId="{28C5B01F-363B-4C16-86D2-0ECBEE381CF1}"/>
    <dgm:cxn modelId="{4206CC95-99A2-4B0D-BB1E-6BE8E5B1CFD9}" type="presOf" srcId="{8A507D79-FA22-4E4B-9C23-CFF89E4431C6}" destId="{0C36B3DE-114D-485C-B11E-07435040E977}" srcOrd="0" destOrd="0" presId="urn:microsoft.com/office/officeart/2005/8/layout/venn1"/>
    <dgm:cxn modelId="{525FC7B0-51AA-45CA-9059-B52AB072B103}" type="presOf" srcId="{29A41F1B-D7BE-42DB-BD93-999916B03414}" destId="{A43C1BE5-264E-46BD-870A-9C7B534F2A6A}" srcOrd="0" destOrd="0" presId="urn:microsoft.com/office/officeart/2005/8/layout/venn1"/>
    <dgm:cxn modelId="{767D4ECB-26CB-4CA6-B93A-FF9409A4E4CC}" srcId="{29A41F1B-D7BE-42DB-BD93-999916B03414}" destId="{503A32EF-6076-4790-9A6C-F6FA8D0B1AA7}" srcOrd="2" destOrd="0" parTransId="{78C59E92-9BF6-4602-8DFA-7D8B70161507}" sibTransId="{B56D3618-D113-4592-8F70-CA8EDAD9686C}"/>
    <dgm:cxn modelId="{CA268BD1-C493-4402-A501-D860AA1D8C9E}" type="presOf" srcId="{1A7E399A-A2E3-4E2C-A7C9-B9C23FF40FF7}" destId="{12993D63-5A34-4C62-A16F-7BC6D92F4F74}" srcOrd="0" destOrd="0" presId="urn:microsoft.com/office/officeart/2005/8/layout/venn1"/>
    <dgm:cxn modelId="{4A3F2BF6-2A5D-4A92-83FF-617C509F33A8}" type="presOf" srcId="{1A7E399A-A2E3-4E2C-A7C9-B9C23FF40FF7}" destId="{24F560D8-F9DB-4D0A-89D6-849ABDABBF20}" srcOrd="1" destOrd="0" presId="urn:microsoft.com/office/officeart/2005/8/layout/venn1"/>
    <dgm:cxn modelId="{AA8A5861-540C-4CF0-8FE7-61F00C15C722}" type="presParOf" srcId="{A43C1BE5-264E-46BD-870A-9C7B534F2A6A}" destId="{12993D63-5A34-4C62-A16F-7BC6D92F4F74}" srcOrd="0" destOrd="0" presId="urn:microsoft.com/office/officeart/2005/8/layout/venn1"/>
    <dgm:cxn modelId="{80471812-265A-4BE1-A66C-42EFE90984CD}" type="presParOf" srcId="{A43C1BE5-264E-46BD-870A-9C7B534F2A6A}" destId="{24F560D8-F9DB-4D0A-89D6-849ABDABBF20}" srcOrd="1" destOrd="0" presId="urn:microsoft.com/office/officeart/2005/8/layout/venn1"/>
    <dgm:cxn modelId="{7B8B5930-5346-43F8-B6E4-F9FEA7CB9456}" type="presParOf" srcId="{A43C1BE5-264E-46BD-870A-9C7B534F2A6A}" destId="{0C36B3DE-114D-485C-B11E-07435040E977}" srcOrd="2" destOrd="0" presId="urn:microsoft.com/office/officeart/2005/8/layout/venn1"/>
    <dgm:cxn modelId="{23A47849-10A8-4532-9327-8010F8ED59E4}" type="presParOf" srcId="{A43C1BE5-264E-46BD-870A-9C7B534F2A6A}" destId="{B9C9C13B-6753-4D73-88FA-D05D9632ABCB}" srcOrd="3" destOrd="0" presId="urn:microsoft.com/office/officeart/2005/8/layout/venn1"/>
    <dgm:cxn modelId="{36D5D784-4F9B-452A-9FAF-A11C7540F7D6}" type="presParOf" srcId="{A43C1BE5-264E-46BD-870A-9C7B534F2A6A}" destId="{D52A1D83-389C-40A9-BB13-65D1188421C7}" srcOrd="4" destOrd="0" presId="urn:microsoft.com/office/officeart/2005/8/layout/venn1"/>
    <dgm:cxn modelId="{8AC12698-7498-4475-A0C2-7F52D1A127A6}" type="presParOf" srcId="{A43C1BE5-264E-46BD-870A-9C7B534F2A6A}" destId="{1984EB4A-644D-45DF-8A31-706475FC3948}"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1A8358F-1E15-4526-A875-3BCD3FC406F4}" type="doc">
      <dgm:prSet loTypeId="urn:microsoft.com/office/officeart/2005/8/layout/hProcess9" loCatId="process" qsTypeId="urn:microsoft.com/office/officeart/2005/8/quickstyle/simple1" qsCatId="simple" csTypeId="urn:microsoft.com/office/officeart/2005/8/colors/accent1_2" csCatId="accent1" phldr="1"/>
      <dgm:spPr/>
    </dgm:pt>
    <dgm:pt modelId="{E8C45F08-8150-44A5-832F-2DD4DE1A1344}">
      <dgm:prSet phldrT="[Text]"/>
      <dgm:spPr/>
      <dgm:t>
        <a:bodyPr/>
        <a:lstStyle/>
        <a:p>
          <a:r>
            <a:rPr lang="en-US" dirty="0"/>
            <a:t>Listen</a:t>
          </a:r>
        </a:p>
      </dgm:t>
    </dgm:pt>
    <dgm:pt modelId="{BDBD94EE-5DC7-4AF6-9662-64C438C02D60}" type="parTrans" cxnId="{46CB8712-C186-4A61-9EA9-ACAA15D32155}">
      <dgm:prSet/>
      <dgm:spPr/>
      <dgm:t>
        <a:bodyPr/>
        <a:lstStyle/>
        <a:p>
          <a:endParaRPr lang="en-US"/>
        </a:p>
      </dgm:t>
    </dgm:pt>
    <dgm:pt modelId="{A79AD8B8-AA60-4CAA-8544-1244A010B2D6}" type="sibTrans" cxnId="{46CB8712-C186-4A61-9EA9-ACAA15D32155}">
      <dgm:prSet/>
      <dgm:spPr/>
      <dgm:t>
        <a:bodyPr/>
        <a:lstStyle/>
        <a:p>
          <a:endParaRPr lang="en-US"/>
        </a:p>
      </dgm:t>
    </dgm:pt>
    <dgm:pt modelId="{68157FD4-505D-4255-A945-4C305F03AF74}">
      <dgm:prSet phldrT="[Text]"/>
      <dgm:spPr/>
      <dgm:t>
        <a:bodyPr/>
        <a:lstStyle/>
        <a:p>
          <a:r>
            <a:rPr lang="en-US" dirty="0"/>
            <a:t>Observe</a:t>
          </a:r>
        </a:p>
      </dgm:t>
    </dgm:pt>
    <dgm:pt modelId="{4D0FCDC2-CCFE-40F7-AA67-5B2356E5DD45}" type="parTrans" cxnId="{09B4444F-7E77-471C-AEA8-13881D8619E7}">
      <dgm:prSet/>
      <dgm:spPr/>
      <dgm:t>
        <a:bodyPr/>
        <a:lstStyle/>
        <a:p>
          <a:endParaRPr lang="en-US"/>
        </a:p>
      </dgm:t>
    </dgm:pt>
    <dgm:pt modelId="{E1C5D244-B770-444B-9E81-6540DFA7ED20}" type="sibTrans" cxnId="{09B4444F-7E77-471C-AEA8-13881D8619E7}">
      <dgm:prSet/>
      <dgm:spPr/>
      <dgm:t>
        <a:bodyPr/>
        <a:lstStyle/>
        <a:p>
          <a:endParaRPr lang="en-US"/>
        </a:p>
      </dgm:t>
    </dgm:pt>
    <dgm:pt modelId="{E21A687E-C0BA-4533-AF50-14E55A230335}">
      <dgm:prSet phldrT="[Text]"/>
      <dgm:spPr/>
      <dgm:t>
        <a:bodyPr/>
        <a:lstStyle/>
        <a:p>
          <a:r>
            <a:rPr lang="en-US" dirty="0"/>
            <a:t>Do</a:t>
          </a:r>
        </a:p>
      </dgm:t>
    </dgm:pt>
    <dgm:pt modelId="{8A804805-D48A-4664-9904-2BB195663544}" type="parTrans" cxnId="{6D8BE545-1D2D-46AE-B7FE-020045BFEBBA}">
      <dgm:prSet/>
      <dgm:spPr/>
      <dgm:t>
        <a:bodyPr/>
        <a:lstStyle/>
        <a:p>
          <a:endParaRPr lang="en-US"/>
        </a:p>
      </dgm:t>
    </dgm:pt>
    <dgm:pt modelId="{7C68C596-CD73-445F-A050-8A1510506825}" type="sibTrans" cxnId="{6D8BE545-1D2D-46AE-B7FE-020045BFEBBA}">
      <dgm:prSet/>
      <dgm:spPr/>
      <dgm:t>
        <a:bodyPr/>
        <a:lstStyle/>
        <a:p>
          <a:endParaRPr lang="en-US"/>
        </a:p>
      </dgm:t>
    </dgm:pt>
    <dgm:pt modelId="{73492396-D717-434C-A8DC-3F8308E45DAC}" type="pres">
      <dgm:prSet presAssocID="{51A8358F-1E15-4526-A875-3BCD3FC406F4}" presName="CompostProcess" presStyleCnt="0">
        <dgm:presLayoutVars>
          <dgm:dir/>
          <dgm:resizeHandles val="exact"/>
        </dgm:presLayoutVars>
      </dgm:prSet>
      <dgm:spPr/>
    </dgm:pt>
    <dgm:pt modelId="{E89DBA8B-3B29-4240-843B-BCEE25A541FF}" type="pres">
      <dgm:prSet presAssocID="{51A8358F-1E15-4526-A875-3BCD3FC406F4}" presName="arrow" presStyleLbl="bgShp" presStyleIdx="0" presStyleCnt="1"/>
      <dgm:spPr/>
    </dgm:pt>
    <dgm:pt modelId="{53E9D3B0-6F32-43FB-8A72-6CE42E7BC5BE}" type="pres">
      <dgm:prSet presAssocID="{51A8358F-1E15-4526-A875-3BCD3FC406F4}" presName="linearProcess" presStyleCnt="0"/>
      <dgm:spPr/>
    </dgm:pt>
    <dgm:pt modelId="{ACC9AE61-6FA5-41B4-A75A-E31F9511B9CE}" type="pres">
      <dgm:prSet presAssocID="{E8C45F08-8150-44A5-832F-2DD4DE1A1344}" presName="textNode" presStyleLbl="node1" presStyleIdx="0" presStyleCnt="3">
        <dgm:presLayoutVars>
          <dgm:bulletEnabled val="1"/>
        </dgm:presLayoutVars>
      </dgm:prSet>
      <dgm:spPr/>
    </dgm:pt>
    <dgm:pt modelId="{635EC982-358C-4E7E-8EC8-23CE6453598E}" type="pres">
      <dgm:prSet presAssocID="{A79AD8B8-AA60-4CAA-8544-1244A010B2D6}" presName="sibTrans" presStyleCnt="0"/>
      <dgm:spPr/>
    </dgm:pt>
    <dgm:pt modelId="{DA8FEEAE-DC30-4100-B471-CCE18AA8411F}" type="pres">
      <dgm:prSet presAssocID="{68157FD4-505D-4255-A945-4C305F03AF74}" presName="textNode" presStyleLbl="node1" presStyleIdx="1" presStyleCnt="3">
        <dgm:presLayoutVars>
          <dgm:bulletEnabled val="1"/>
        </dgm:presLayoutVars>
      </dgm:prSet>
      <dgm:spPr/>
    </dgm:pt>
    <dgm:pt modelId="{8B06C025-0CFD-4DE2-94E2-D01E81583610}" type="pres">
      <dgm:prSet presAssocID="{E1C5D244-B770-444B-9E81-6540DFA7ED20}" presName="sibTrans" presStyleCnt="0"/>
      <dgm:spPr/>
    </dgm:pt>
    <dgm:pt modelId="{B19DF987-932F-4700-9EEE-210DBF445B18}" type="pres">
      <dgm:prSet presAssocID="{E21A687E-C0BA-4533-AF50-14E55A230335}" presName="textNode" presStyleLbl="node1" presStyleIdx="2" presStyleCnt="3">
        <dgm:presLayoutVars>
          <dgm:bulletEnabled val="1"/>
        </dgm:presLayoutVars>
      </dgm:prSet>
      <dgm:spPr/>
    </dgm:pt>
  </dgm:ptLst>
  <dgm:cxnLst>
    <dgm:cxn modelId="{46CB8712-C186-4A61-9EA9-ACAA15D32155}" srcId="{51A8358F-1E15-4526-A875-3BCD3FC406F4}" destId="{E8C45F08-8150-44A5-832F-2DD4DE1A1344}" srcOrd="0" destOrd="0" parTransId="{BDBD94EE-5DC7-4AF6-9662-64C438C02D60}" sibTransId="{A79AD8B8-AA60-4CAA-8544-1244A010B2D6}"/>
    <dgm:cxn modelId="{6D8BE545-1D2D-46AE-B7FE-020045BFEBBA}" srcId="{51A8358F-1E15-4526-A875-3BCD3FC406F4}" destId="{E21A687E-C0BA-4533-AF50-14E55A230335}" srcOrd="2" destOrd="0" parTransId="{8A804805-D48A-4664-9904-2BB195663544}" sibTransId="{7C68C596-CD73-445F-A050-8A1510506825}"/>
    <dgm:cxn modelId="{09B4444F-7E77-471C-AEA8-13881D8619E7}" srcId="{51A8358F-1E15-4526-A875-3BCD3FC406F4}" destId="{68157FD4-505D-4255-A945-4C305F03AF74}" srcOrd="1" destOrd="0" parTransId="{4D0FCDC2-CCFE-40F7-AA67-5B2356E5DD45}" sibTransId="{E1C5D244-B770-444B-9E81-6540DFA7ED20}"/>
    <dgm:cxn modelId="{29188D84-CE3E-49C5-9621-E8B8D6E1AA89}" type="presOf" srcId="{E21A687E-C0BA-4533-AF50-14E55A230335}" destId="{B19DF987-932F-4700-9EEE-210DBF445B18}" srcOrd="0" destOrd="0" presId="urn:microsoft.com/office/officeart/2005/8/layout/hProcess9"/>
    <dgm:cxn modelId="{CCC79A8B-5345-4A61-9B1C-C77D29FF3822}" type="presOf" srcId="{51A8358F-1E15-4526-A875-3BCD3FC406F4}" destId="{73492396-D717-434C-A8DC-3F8308E45DAC}" srcOrd="0" destOrd="0" presId="urn:microsoft.com/office/officeart/2005/8/layout/hProcess9"/>
    <dgm:cxn modelId="{9C3C5CC3-9E0D-4711-8067-6E69F2097B29}" type="presOf" srcId="{68157FD4-505D-4255-A945-4C305F03AF74}" destId="{DA8FEEAE-DC30-4100-B471-CCE18AA8411F}" srcOrd="0" destOrd="0" presId="urn:microsoft.com/office/officeart/2005/8/layout/hProcess9"/>
    <dgm:cxn modelId="{2F31D8EB-A9B5-4DC0-9A69-B20E795CE9B3}" type="presOf" srcId="{E8C45F08-8150-44A5-832F-2DD4DE1A1344}" destId="{ACC9AE61-6FA5-41B4-A75A-E31F9511B9CE}" srcOrd="0" destOrd="0" presId="urn:microsoft.com/office/officeart/2005/8/layout/hProcess9"/>
    <dgm:cxn modelId="{5C6D8C7D-E51A-4C9F-B1D6-D09464FB60A5}" type="presParOf" srcId="{73492396-D717-434C-A8DC-3F8308E45DAC}" destId="{E89DBA8B-3B29-4240-843B-BCEE25A541FF}" srcOrd="0" destOrd="0" presId="urn:microsoft.com/office/officeart/2005/8/layout/hProcess9"/>
    <dgm:cxn modelId="{27BACD12-AD84-4F86-81D5-BE923F49EC52}" type="presParOf" srcId="{73492396-D717-434C-A8DC-3F8308E45DAC}" destId="{53E9D3B0-6F32-43FB-8A72-6CE42E7BC5BE}" srcOrd="1" destOrd="0" presId="urn:microsoft.com/office/officeart/2005/8/layout/hProcess9"/>
    <dgm:cxn modelId="{11371ABA-4961-4FAE-AC1E-D7E8BD9255B1}" type="presParOf" srcId="{53E9D3B0-6F32-43FB-8A72-6CE42E7BC5BE}" destId="{ACC9AE61-6FA5-41B4-A75A-E31F9511B9CE}" srcOrd="0" destOrd="0" presId="urn:microsoft.com/office/officeart/2005/8/layout/hProcess9"/>
    <dgm:cxn modelId="{B43EC8E1-EEC8-4127-83D3-9F85FAB23AFE}" type="presParOf" srcId="{53E9D3B0-6F32-43FB-8A72-6CE42E7BC5BE}" destId="{635EC982-358C-4E7E-8EC8-23CE6453598E}" srcOrd="1" destOrd="0" presId="urn:microsoft.com/office/officeart/2005/8/layout/hProcess9"/>
    <dgm:cxn modelId="{16BC5FA9-0282-40F9-AF13-BCBBAF1B947A}" type="presParOf" srcId="{53E9D3B0-6F32-43FB-8A72-6CE42E7BC5BE}" destId="{DA8FEEAE-DC30-4100-B471-CCE18AA8411F}" srcOrd="2" destOrd="0" presId="urn:microsoft.com/office/officeart/2005/8/layout/hProcess9"/>
    <dgm:cxn modelId="{CCC08C32-D249-4B53-977D-9BDD9D1FB494}" type="presParOf" srcId="{53E9D3B0-6F32-43FB-8A72-6CE42E7BC5BE}" destId="{8B06C025-0CFD-4DE2-94E2-D01E81583610}" srcOrd="3" destOrd="0" presId="urn:microsoft.com/office/officeart/2005/8/layout/hProcess9"/>
    <dgm:cxn modelId="{4757CE87-41FB-41FA-AB0F-E40B3FD0378C}" type="presParOf" srcId="{53E9D3B0-6F32-43FB-8A72-6CE42E7BC5BE}" destId="{B19DF987-932F-4700-9EEE-210DBF445B18}"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35B7549-0F74-47BA-BB78-F63B0CA77ACE}" type="doc">
      <dgm:prSet loTypeId="urn:microsoft.com/office/officeart/2005/8/layout/vList6" loCatId="process" qsTypeId="urn:microsoft.com/office/officeart/2005/8/quickstyle/simple5" qsCatId="simple" csTypeId="urn:microsoft.com/office/officeart/2005/8/colors/accent1_2" csCatId="accent1" phldr="1"/>
      <dgm:spPr/>
      <dgm:t>
        <a:bodyPr/>
        <a:lstStyle/>
        <a:p>
          <a:endParaRPr lang="en-US"/>
        </a:p>
      </dgm:t>
    </dgm:pt>
    <dgm:pt modelId="{D2F19762-B97F-406D-A542-C61EAF17FB69}">
      <dgm:prSet phldrT="[Text]" custT="1"/>
      <dgm:spPr/>
      <dgm:t>
        <a:bodyPr/>
        <a:lstStyle/>
        <a:p>
          <a:pPr algn="l"/>
          <a:r>
            <a:rPr lang="en-US" sz="3200" dirty="0"/>
            <a:t>Explanation</a:t>
          </a:r>
        </a:p>
      </dgm:t>
    </dgm:pt>
    <dgm:pt modelId="{25BE6D84-B3F6-4930-A370-9D652438D22D}" type="parTrans" cxnId="{3A552987-B245-49D0-8BA1-45D1923FBC49}">
      <dgm:prSet/>
      <dgm:spPr/>
      <dgm:t>
        <a:bodyPr/>
        <a:lstStyle/>
        <a:p>
          <a:endParaRPr lang="en-US"/>
        </a:p>
      </dgm:t>
    </dgm:pt>
    <dgm:pt modelId="{B3A73547-6BAA-46D1-8F7E-5A51804F7F25}" type="sibTrans" cxnId="{3A552987-B245-49D0-8BA1-45D1923FBC49}">
      <dgm:prSet/>
      <dgm:spPr/>
      <dgm:t>
        <a:bodyPr/>
        <a:lstStyle/>
        <a:p>
          <a:endParaRPr lang="en-US"/>
        </a:p>
      </dgm:t>
    </dgm:pt>
    <dgm:pt modelId="{3D5950E1-FD7B-44EB-B319-2045983A49FC}">
      <dgm:prSet phldrT="[Text]" custT="1"/>
      <dgm:spPr/>
      <dgm:t>
        <a:bodyPr/>
        <a:lstStyle/>
        <a:p>
          <a:r>
            <a:rPr lang="en-US" sz="2000" dirty="0"/>
            <a:t>The coach explains the task to be completed</a:t>
          </a:r>
        </a:p>
      </dgm:t>
    </dgm:pt>
    <dgm:pt modelId="{25A8CFC3-EA1C-48D7-8A2A-6E63B5144CFC}" type="parTrans" cxnId="{C0204EE4-5F07-4AE5-B728-622EAFE33E64}">
      <dgm:prSet/>
      <dgm:spPr/>
      <dgm:t>
        <a:bodyPr/>
        <a:lstStyle/>
        <a:p>
          <a:endParaRPr lang="en-US"/>
        </a:p>
      </dgm:t>
    </dgm:pt>
    <dgm:pt modelId="{6FFC2C6F-56BB-46A0-840F-5C6A0CBD5E6D}" type="sibTrans" cxnId="{C0204EE4-5F07-4AE5-B728-622EAFE33E64}">
      <dgm:prSet/>
      <dgm:spPr/>
      <dgm:t>
        <a:bodyPr/>
        <a:lstStyle/>
        <a:p>
          <a:endParaRPr lang="en-US"/>
        </a:p>
      </dgm:t>
    </dgm:pt>
    <dgm:pt modelId="{4FCFC437-5DDC-4BF5-A261-2F69EEEE53A9}">
      <dgm:prSet phldrT="[Text]" custT="1"/>
      <dgm:spPr/>
      <dgm:t>
        <a:bodyPr/>
        <a:lstStyle/>
        <a:p>
          <a:pPr algn="l"/>
          <a:r>
            <a:rPr lang="en-US" sz="2800" dirty="0"/>
            <a:t>Coach Demonstration</a:t>
          </a:r>
        </a:p>
      </dgm:t>
    </dgm:pt>
    <dgm:pt modelId="{CE09A18F-7BD5-4CDD-B97C-C024108CD488}" type="parTrans" cxnId="{85823C7A-E2EB-4E86-9772-27030950B3C6}">
      <dgm:prSet/>
      <dgm:spPr/>
      <dgm:t>
        <a:bodyPr/>
        <a:lstStyle/>
        <a:p>
          <a:endParaRPr lang="en-US"/>
        </a:p>
      </dgm:t>
    </dgm:pt>
    <dgm:pt modelId="{43B32697-685C-4EC9-BD2E-2FFC4C9E5606}" type="sibTrans" cxnId="{85823C7A-E2EB-4E86-9772-27030950B3C6}">
      <dgm:prSet/>
      <dgm:spPr/>
      <dgm:t>
        <a:bodyPr/>
        <a:lstStyle/>
        <a:p>
          <a:endParaRPr lang="en-US"/>
        </a:p>
      </dgm:t>
    </dgm:pt>
    <dgm:pt modelId="{83F465CF-719C-40BB-B411-A0307F06B49E}">
      <dgm:prSet phldrT="[Text]" custT="1"/>
      <dgm:spPr/>
      <dgm:t>
        <a:bodyPr/>
        <a:lstStyle/>
        <a:p>
          <a:r>
            <a:rPr lang="en-US" sz="2000" dirty="0"/>
            <a:t>The coach demonstrates the task </a:t>
          </a:r>
        </a:p>
      </dgm:t>
    </dgm:pt>
    <dgm:pt modelId="{5B20FE5D-89D9-4ACA-994B-FA94DB6FBB64}" type="parTrans" cxnId="{69B10C13-F45A-43ED-85CD-C00FC0EBEC7D}">
      <dgm:prSet/>
      <dgm:spPr/>
      <dgm:t>
        <a:bodyPr/>
        <a:lstStyle/>
        <a:p>
          <a:endParaRPr lang="en-US"/>
        </a:p>
      </dgm:t>
    </dgm:pt>
    <dgm:pt modelId="{FE7629CC-AF8F-4A20-81C5-78B406D397BA}" type="sibTrans" cxnId="{69B10C13-F45A-43ED-85CD-C00FC0EBEC7D}">
      <dgm:prSet/>
      <dgm:spPr/>
      <dgm:t>
        <a:bodyPr/>
        <a:lstStyle/>
        <a:p>
          <a:endParaRPr lang="en-US"/>
        </a:p>
      </dgm:t>
    </dgm:pt>
    <dgm:pt modelId="{B9AD806B-29E6-4927-8C91-DCF15A5ADB78}">
      <dgm:prSet phldrT="[Text]" custT="1"/>
      <dgm:spPr/>
      <dgm:t>
        <a:bodyPr/>
        <a:lstStyle/>
        <a:p>
          <a:r>
            <a:rPr lang="en-US" sz="2000" dirty="0"/>
            <a:t>The learner observes and asks questions</a:t>
          </a:r>
        </a:p>
      </dgm:t>
    </dgm:pt>
    <dgm:pt modelId="{73FB62CC-4BF0-4444-A4D7-590BAA35FD67}" type="parTrans" cxnId="{5CDC0C75-10CC-4CD6-8F6B-41D5AD97A160}">
      <dgm:prSet/>
      <dgm:spPr/>
      <dgm:t>
        <a:bodyPr/>
        <a:lstStyle/>
        <a:p>
          <a:endParaRPr lang="en-US"/>
        </a:p>
      </dgm:t>
    </dgm:pt>
    <dgm:pt modelId="{D3972D81-A957-4FA0-A155-8C9E93F7C7F0}" type="sibTrans" cxnId="{5CDC0C75-10CC-4CD6-8F6B-41D5AD97A160}">
      <dgm:prSet/>
      <dgm:spPr/>
      <dgm:t>
        <a:bodyPr/>
        <a:lstStyle/>
        <a:p>
          <a:endParaRPr lang="en-US"/>
        </a:p>
      </dgm:t>
    </dgm:pt>
    <dgm:pt modelId="{D8DE54E2-39AE-41FB-A4C1-1DB87BFB6F70}">
      <dgm:prSet custT="1"/>
      <dgm:spPr/>
      <dgm:t>
        <a:bodyPr/>
        <a:lstStyle/>
        <a:p>
          <a:pPr algn="l"/>
          <a:r>
            <a:rPr lang="en-US" sz="2800" dirty="0"/>
            <a:t>Practice</a:t>
          </a:r>
        </a:p>
      </dgm:t>
    </dgm:pt>
    <dgm:pt modelId="{08BDFC9F-B8D1-4F4D-95C3-EA9B17C9543C}" type="parTrans" cxnId="{648C8DEA-DAAD-411F-A02E-3B752B17135C}">
      <dgm:prSet/>
      <dgm:spPr/>
      <dgm:t>
        <a:bodyPr/>
        <a:lstStyle/>
        <a:p>
          <a:endParaRPr lang="en-US"/>
        </a:p>
      </dgm:t>
    </dgm:pt>
    <dgm:pt modelId="{4B521B7A-6DDF-4E70-A073-3B8761D1ADE1}" type="sibTrans" cxnId="{648C8DEA-DAAD-411F-A02E-3B752B17135C}">
      <dgm:prSet/>
      <dgm:spPr/>
      <dgm:t>
        <a:bodyPr/>
        <a:lstStyle/>
        <a:p>
          <a:endParaRPr lang="en-US"/>
        </a:p>
      </dgm:t>
    </dgm:pt>
    <dgm:pt modelId="{96772BC4-FC56-4E7C-9B31-294F46633A22}">
      <dgm:prSet custT="1"/>
      <dgm:spPr/>
      <dgm:t>
        <a:bodyPr/>
        <a:lstStyle/>
        <a:p>
          <a:r>
            <a:rPr lang="en-US" sz="2000" dirty="0"/>
            <a:t>The learner  practices the skill under supervision of the coach</a:t>
          </a:r>
        </a:p>
      </dgm:t>
    </dgm:pt>
    <dgm:pt modelId="{1E19ACDD-7F87-438E-98E4-E963AC922F13}" type="parTrans" cxnId="{F7EE0CDF-499D-4A59-8910-BC7388D26C43}">
      <dgm:prSet/>
      <dgm:spPr/>
      <dgm:t>
        <a:bodyPr/>
        <a:lstStyle/>
        <a:p>
          <a:endParaRPr lang="en-US"/>
        </a:p>
      </dgm:t>
    </dgm:pt>
    <dgm:pt modelId="{00586D3B-1370-4B80-B90A-86162100425A}" type="sibTrans" cxnId="{F7EE0CDF-499D-4A59-8910-BC7388D26C43}">
      <dgm:prSet/>
      <dgm:spPr/>
      <dgm:t>
        <a:bodyPr/>
        <a:lstStyle/>
        <a:p>
          <a:endParaRPr lang="en-US"/>
        </a:p>
      </dgm:t>
    </dgm:pt>
    <dgm:pt modelId="{112A09BD-535F-4421-8D47-19BF412658E9}">
      <dgm:prSet custT="1"/>
      <dgm:spPr/>
      <dgm:t>
        <a:bodyPr/>
        <a:lstStyle/>
        <a:p>
          <a:r>
            <a:rPr lang="en-US" sz="2000" dirty="0"/>
            <a:t>The coach guides and supports the learner</a:t>
          </a:r>
        </a:p>
      </dgm:t>
    </dgm:pt>
    <dgm:pt modelId="{4A1E7102-AFAD-4EFE-9373-44B01BFB243F}" type="parTrans" cxnId="{8980F836-D0F3-46B6-8C2C-3811ED9D06E4}">
      <dgm:prSet/>
      <dgm:spPr/>
      <dgm:t>
        <a:bodyPr/>
        <a:lstStyle/>
        <a:p>
          <a:endParaRPr lang="en-US"/>
        </a:p>
      </dgm:t>
    </dgm:pt>
    <dgm:pt modelId="{85DFD8D2-AA51-493E-B22E-B549EC12B1B8}" type="sibTrans" cxnId="{8980F836-D0F3-46B6-8C2C-3811ED9D06E4}">
      <dgm:prSet/>
      <dgm:spPr/>
      <dgm:t>
        <a:bodyPr/>
        <a:lstStyle/>
        <a:p>
          <a:endParaRPr lang="en-US"/>
        </a:p>
      </dgm:t>
    </dgm:pt>
    <dgm:pt modelId="{F1E88160-F709-40B6-B164-22F1E5518741}">
      <dgm:prSet phldrT="[Text]" custT="1"/>
      <dgm:spPr/>
      <dgm:t>
        <a:bodyPr/>
        <a:lstStyle/>
        <a:p>
          <a:r>
            <a:rPr lang="en-US" sz="2000" dirty="0"/>
            <a:t>The process, procedure and importance of the task is explained.</a:t>
          </a:r>
        </a:p>
      </dgm:t>
    </dgm:pt>
    <dgm:pt modelId="{8F554C90-9F68-4888-8B8D-842A0E63A906}" type="parTrans" cxnId="{E2919789-834D-4463-A864-377C10A8CE2E}">
      <dgm:prSet/>
      <dgm:spPr/>
      <dgm:t>
        <a:bodyPr/>
        <a:lstStyle/>
        <a:p>
          <a:endParaRPr lang="en-US"/>
        </a:p>
      </dgm:t>
    </dgm:pt>
    <dgm:pt modelId="{30CE15E1-8778-4F6D-9307-6490A77007DC}" type="sibTrans" cxnId="{E2919789-834D-4463-A864-377C10A8CE2E}">
      <dgm:prSet/>
      <dgm:spPr/>
      <dgm:t>
        <a:bodyPr/>
        <a:lstStyle/>
        <a:p>
          <a:endParaRPr lang="en-US"/>
        </a:p>
      </dgm:t>
    </dgm:pt>
    <dgm:pt modelId="{CD083BD3-FCE1-407A-A4E4-57B1042183F3}" type="pres">
      <dgm:prSet presAssocID="{235B7549-0F74-47BA-BB78-F63B0CA77ACE}" presName="Name0" presStyleCnt="0">
        <dgm:presLayoutVars>
          <dgm:dir/>
          <dgm:animLvl val="lvl"/>
          <dgm:resizeHandles/>
        </dgm:presLayoutVars>
      </dgm:prSet>
      <dgm:spPr/>
    </dgm:pt>
    <dgm:pt modelId="{D81D6E6E-1A97-4AD0-B3B5-27618478D6F7}" type="pres">
      <dgm:prSet presAssocID="{D2F19762-B97F-406D-A542-C61EAF17FB69}" presName="linNode" presStyleCnt="0"/>
      <dgm:spPr/>
    </dgm:pt>
    <dgm:pt modelId="{33756F5C-8760-4AAE-89DE-1CF127E14703}" type="pres">
      <dgm:prSet presAssocID="{D2F19762-B97F-406D-A542-C61EAF17FB69}" presName="parentShp" presStyleLbl="node1" presStyleIdx="0" presStyleCnt="3" custScaleX="82645" custScaleY="82645">
        <dgm:presLayoutVars>
          <dgm:bulletEnabled val="1"/>
        </dgm:presLayoutVars>
      </dgm:prSet>
      <dgm:spPr/>
    </dgm:pt>
    <dgm:pt modelId="{641B16AE-6A2C-4B78-98BF-CB10CA112F76}" type="pres">
      <dgm:prSet presAssocID="{D2F19762-B97F-406D-A542-C61EAF17FB69}" presName="childShp" presStyleLbl="bgAccFollowNode1" presStyleIdx="0" presStyleCnt="3" custScaleX="110000" custScaleY="110000">
        <dgm:presLayoutVars>
          <dgm:bulletEnabled val="1"/>
        </dgm:presLayoutVars>
      </dgm:prSet>
      <dgm:spPr/>
    </dgm:pt>
    <dgm:pt modelId="{9AE19D0D-E964-48FC-9D83-BE293E25A340}" type="pres">
      <dgm:prSet presAssocID="{B3A73547-6BAA-46D1-8F7E-5A51804F7F25}" presName="spacing" presStyleCnt="0"/>
      <dgm:spPr/>
    </dgm:pt>
    <dgm:pt modelId="{3475E27B-38E2-4C5B-81BE-9AC17546831B}" type="pres">
      <dgm:prSet presAssocID="{4FCFC437-5DDC-4BF5-A261-2F69EEEE53A9}" presName="linNode" presStyleCnt="0"/>
      <dgm:spPr/>
    </dgm:pt>
    <dgm:pt modelId="{8E86ED46-4018-4B8D-AAB6-C0B11FAFEA90}" type="pres">
      <dgm:prSet presAssocID="{4FCFC437-5DDC-4BF5-A261-2F69EEEE53A9}" presName="parentShp" presStyleLbl="node1" presStyleIdx="1" presStyleCnt="3" custScaleX="82645" custScaleY="82645">
        <dgm:presLayoutVars>
          <dgm:bulletEnabled val="1"/>
        </dgm:presLayoutVars>
      </dgm:prSet>
      <dgm:spPr/>
    </dgm:pt>
    <dgm:pt modelId="{0805CE1E-3D1A-4569-A287-9EE4637B3F2C}" type="pres">
      <dgm:prSet presAssocID="{4FCFC437-5DDC-4BF5-A261-2F69EEEE53A9}" presName="childShp" presStyleLbl="bgAccFollowNode1" presStyleIdx="1" presStyleCnt="3" custScaleX="110000" custScaleY="110000">
        <dgm:presLayoutVars>
          <dgm:bulletEnabled val="1"/>
        </dgm:presLayoutVars>
      </dgm:prSet>
      <dgm:spPr/>
    </dgm:pt>
    <dgm:pt modelId="{39404B53-07BC-41B1-BCFA-6A2D978DC874}" type="pres">
      <dgm:prSet presAssocID="{43B32697-685C-4EC9-BD2E-2FFC4C9E5606}" presName="spacing" presStyleCnt="0"/>
      <dgm:spPr/>
    </dgm:pt>
    <dgm:pt modelId="{7B2CE48A-50F1-4875-85EE-DDD9D3A17AE7}" type="pres">
      <dgm:prSet presAssocID="{D8DE54E2-39AE-41FB-A4C1-1DB87BFB6F70}" presName="linNode" presStyleCnt="0"/>
      <dgm:spPr/>
    </dgm:pt>
    <dgm:pt modelId="{F085E21F-D674-43E7-B178-F540D218787A}" type="pres">
      <dgm:prSet presAssocID="{D8DE54E2-39AE-41FB-A4C1-1DB87BFB6F70}" presName="parentShp" presStyleLbl="node1" presStyleIdx="2" presStyleCnt="3" custScaleX="82645" custScaleY="82645">
        <dgm:presLayoutVars>
          <dgm:bulletEnabled val="1"/>
        </dgm:presLayoutVars>
      </dgm:prSet>
      <dgm:spPr/>
    </dgm:pt>
    <dgm:pt modelId="{AAE175B4-4D9F-42D1-9CA8-DC34287217C4}" type="pres">
      <dgm:prSet presAssocID="{D8DE54E2-39AE-41FB-A4C1-1DB87BFB6F70}" presName="childShp" presStyleLbl="bgAccFollowNode1" presStyleIdx="2" presStyleCnt="3" custScaleX="110000" custScaleY="110000">
        <dgm:presLayoutVars>
          <dgm:bulletEnabled val="1"/>
        </dgm:presLayoutVars>
      </dgm:prSet>
      <dgm:spPr/>
    </dgm:pt>
  </dgm:ptLst>
  <dgm:cxnLst>
    <dgm:cxn modelId="{69B10C13-F45A-43ED-85CD-C00FC0EBEC7D}" srcId="{4FCFC437-5DDC-4BF5-A261-2F69EEEE53A9}" destId="{83F465CF-719C-40BB-B411-A0307F06B49E}" srcOrd="0" destOrd="0" parTransId="{5B20FE5D-89D9-4ACA-994B-FA94DB6FBB64}" sibTransId="{FE7629CC-AF8F-4A20-81C5-78B406D397BA}"/>
    <dgm:cxn modelId="{A5832A15-AA13-44A1-BA66-D60CAECCBEA8}" type="presOf" srcId="{D8DE54E2-39AE-41FB-A4C1-1DB87BFB6F70}" destId="{F085E21F-D674-43E7-B178-F540D218787A}" srcOrd="0" destOrd="0" presId="urn:microsoft.com/office/officeart/2005/8/layout/vList6"/>
    <dgm:cxn modelId="{8980F836-D0F3-46B6-8C2C-3811ED9D06E4}" srcId="{D8DE54E2-39AE-41FB-A4C1-1DB87BFB6F70}" destId="{112A09BD-535F-4421-8D47-19BF412658E9}" srcOrd="1" destOrd="0" parTransId="{4A1E7102-AFAD-4EFE-9373-44B01BFB243F}" sibTransId="{85DFD8D2-AA51-493E-B22E-B549EC12B1B8}"/>
    <dgm:cxn modelId="{88AECA5B-290C-4AB7-8A5B-7D4EABCB84EA}" type="presOf" srcId="{F1E88160-F709-40B6-B164-22F1E5518741}" destId="{641B16AE-6A2C-4B78-98BF-CB10CA112F76}" srcOrd="0" destOrd="1" presId="urn:microsoft.com/office/officeart/2005/8/layout/vList6"/>
    <dgm:cxn modelId="{774A7747-2ED7-47FD-8C79-F3F244DD4FC5}" type="presOf" srcId="{83F465CF-719C-40BB-B411-A0307F06B49E}" destId="{0805CE1E-3D1A-4569-A287-9EE4637B3F2C}" srcOrd="0" destOrd="0" presId="urn:microsoft.com/office/officeart/2005/8/layout/vList6"/>
    <dgm:cxn modelId="{EFF72F70-CA0C-41AB-A44E-12545DF69989}" type="presOf" srcId="{B9AD806B-29E6-4927-8C91-DCF15A5ADB78}" destId="{0805CE1E-3D1A-4569-A287-9EE4637B3F2C}" srcOrd="0" destOrd="1" presId="urn:microsoft.com/office/officeart/2005/8/layout/vList6"/>
    <dgm:cxn modelId="{AF585B50-9D85-48E2-98A8-B6A93C9D74D5}" type="presOf" srcId="{4FCFC437-5DDC-4BF5-A261-2F69EEEE53A9}" destId="{8E86ED46-4018-4B8D-AAB6-C0B11FAFEA90}" srcOrd="0" destOrd="0" presId="urn:microsoft.com/office/officeart/2005/8/layout/vList6"/>
    <dgm:cxn modelId="{21CC8772-1B35-4133-9618-FFB8FFC89B7A}" type="presOf" srcId="{3D5950E1-FD7B-44EB-B319-2045983A49FC}" destId="{641B16AE-6A2C-4B78-98BF-CB10CA112F76}" srcOrd="0" destOrd="0" presId="urn:microsoft.com/office/officeart/2005/8/layout/vList6"/>
    <dgm:cxn modelId="{5CDC0C75-10CC-4CD6-8F6B-41D5AD97A160}" srcId="{4FCFC437-5DDC-4BF5-A261-2F69EEEE53A9}" destId="{B9AD806B-29E6-4927-8C91-DCF15A5ADB78}" srcOrd="1" destOrd="0" parTransId="{73FB62CC-4BF0-4444-A4D7-590BAA35FD67}" sibTransId="{D3972D81-A957-4FA0-A155-8C9E93F7C7F0}"/>
    <dgm:cxn modelId="{85823C7A-E2EB-4E86-9772-27030950B3C6}" srcId="{235B7549-0F74-47BA-BB78-F63B0CA77ACE}" destId="{4FCFC437-5DDC-4BF5-A261-2F69EEEE53A9}" srcOrd="1" destOrd="0" parTransId="{CE09A18F-7BD5-4CDD-B97C-C024108CD488}" sibTransId="{43B32697-685C-4EC9-BD2E-2FFC4C9E5606}"/>
    <dgm:cxn modelId="{3A552987-B245-49D0-8BA1-45D1923FBC49}" srcId="{235B7549-0F74-47BA-BB78-F63B0CA77ACE}" destId="{D2F19762-B97F-406D-A542-C61EAF17FB69}" srcOrd="0" destOrd="0" parTransId="{25BE6D84-B3F6-4930-A370-9D652438D22D}" sibTransId="{B3A73547-6BAA-46D1-8F7E-5A51804F7F25}"/>
    <dgm:cxn modelId="{E2919789-834D-4463-A864-377C10A8CE2E}" srcId="{D2F19762-B97F-406D-A542-C61EAF17FB69}" destId="{F1E88160-F709-40B6-B164-22F1E5518741}" srcOrd="1" destOrd="0" parTransId="{8F554C90-9F68-4888-8B8D-842A0E63A906}" sibTransId="{30CE15E1-8778-4F6D-9307-6490A77007DC}"/>
    <dgm:cxn modelId="{75E1998E-6835-4EEB-9642-5FD22BF95176}" type="presOf" srcId="{D2F19762-B97F-406D-A542-C61EAF17FB69}" destId="{33756F5C-8760-4AAE-89DE-1CF127E14703}" srcOrd="0" destOrd="0" presId="urn:microsoft.com/office/officeart/2005/8/layout/vList6"/>
    <dgm:cxn modelId="{A709C4DB-90AF-4485-8CB4-61FB80C031F8}" type="presOf" srcId="{96772BC4-FC56-4E7C-9B31-294F46633A22}" destId="{AAE175B4-4D9F-42D1-9CA8-DC34287217C4}" srcOrd="0" destOrd="0" presId="urn:microsoft.com/office/officeart/2005/8/layout/vList6"/>
    <dgm:cxn modelId="{F7EE0CDF-499D-4A59-8910-BC7388D26C43}" srcId="{D8DE54E2-39AE-41FB-A4C1-1DB87BFB6F70}" destId="{96772BC4-FC56-4E7C-9B31-294F46633A22}" srcOrd="0" destOrd="0" parTransId="{1E19ACDD-7F87-438E-98E4-E963AC922F13}" sibTransId="{00586D3B-1370-4B80-B90A-86162100425A}"/>
    <dgm:cxn modelId="{C0204EE4-5F07-4AE5-B728-622EAFE33E64}" srcId="{D2F19762-B97F-406D-A542-C61EAF17FB69}" destId="{3D5950E1-FD7B-44EB-B319-2045983A49FC}" srcOrd="0" destOrd="0" parTransId="{25A8CFC3-EA1C-48D7-8A2A-6E63B5144CFC}" sibTransId="{6FFC2C6F-56BB-46A0-840F-5C6A0CBD5E6D}"/>
    <dgm:cxn modelId="{2A41A6E8-6903-4342-933C-A1186D479E03}" type="presOf" srcId="{235B7549-0F74-47BA-BB78-F63B0CA77ACE}" destId="{CD083BD3-FCE1-407A-A4E4-57B1042183F3}" srcOrd="0" destOrd="0" presId="urn:microsoft.com/office/officeart/2005/8/layout/vList6"/>
    <dgm:cxn modelId="{648C8DEA-DAAD-411F-A02E-3B752B17135C}" srcId="{235B7549-0F74-47BA-BB78-F63B0CA77ACE}" destId="{D8DE54E2-39AE-41FB-A4C1-1DB87BFB6F70}" srcOrd="2" destOrd="0" parTransId="{08BDFC9F-B8D1-4F4D-95C3-EA9B17C9543C}" sibTransId="{4B521B7A-6DDF-4E70-A073-3B8761D1ADE1}"/>
    <dgm:cxn modelId="{2FDA33F3-2346-4682-9673-84CBC69A7144}" type="presOf" srcId="{112A09BD-535F-4421-8D47-19BF412658E9}" destId="{AAE175B4-4D9F-42D1-9CA8-DC34287217C4}" srcOrd="0" destOrd="1" presId="urn:microsoft.com/office/officeart/2005/8/layout/vList6"/>
    <dgm:cxn modelId="{63F0D44E-2302-4C32-83DC-FF268C44F740}" type="presParOf" srcId="{CD083BD3-FCE1-407A-A4E4-57B1042183F3}" destId="{D81D6E6E-1A97-4AD0-B3B5-27618478D6F7}" srcOrd="0" destOrd="0" presId="urn:microsoft.com/office/officeart/2005/8/layout/vList6"/>
    <dgm:cxn modelId="{99A937C9-1AF9-467F-8B18-D19491C8DBD8}" type="presParOf" srcId="{D81D6E6E-1A97-4AD0-B3B5-27618478D6F7}" destId="{33756F5C-8760-4AAE-89DE-1CF127E14703}" srcOrd="0" destOrd="0" presId="urn:microsoft.com/office/officeart/2005/8/layout/vList6"/>
    <dgm:cxn modelId="{EFC4A77D-6C64-4060-9DFF-C2A493E01498}" type="presParOf" srcId="{D81D6E6E-1A97-4AD0-B3B5-27618478D6F7}" destId="{641B16AE-6A2C-4B78-98BF-CB10CA112F76}" srcOrd="1" destOrd="0" presId="urn:microsoft.com/office/officeart/2005/8/layout/vList6"/>
    <dgm:cxn modelId="{3206FECA-2F78-403D-98C6-DC5E70C66B1C}" type="presParOf" srcId="{CD083BD3-FCE1-407A-A4E4-57B1042183F3}" destId="{9AE19D0D-E964-48FC-9D83-BE293E25A340}" srcOrd="1" destOrd="0" presId="urn:microsoft.com/office/officeart/2005/8/layout/vList6"/>
    <dgm:cxn modelId="{66977563-80C5-4212-981E-0E3C92C02D56}" type="presParOf" srcId="{CD083BD3-FCE1-407A-A4E4-57B1042183F3}" destId="{3475E27B-38E2-4C5B-81BE-9AC17546831B}" srcOrd="2" destOrd="0" presId="urn:microsoft.com/office/officeart/2005/8/layout/vList6"/>
    <dgm:cxn modelId="{7033A2A0-0BE5-4D03-A768-D69C4F8E82B8}" type="presParOf" srcId="{3475E27B-38E2-4C5B-81BE-9AC17546831B}" destId="{8E86ED46-4018-4B8D-AAB6-C0B11FAFEA90}" srcOrd="0" destOrd="0" presId="urn:microsoft.com/office/officeart/2005/8/layout/vList6"/>
    <dgm:cxn modelId="{3C612E06-30DC-4596-8AED-F7AAD836E242}" type="presParOf" srcId="{3475E27B-38E2-4C5B-81BE-9AC17546831B}" destId="{0805CE1E-3D1A-4569-A287-9EE4637B3F2C}" srcOrd="1" destOrd="0" presId="urn:microsoft.com/office/officeart/2005/8/layout/vList6"/>
    <dgm:cxn modelId="{EDA7D9E7-A4FD-46F0-87EF-FC3716DE3BDF}" type="presParOf" srcId="{CD083BD3-FCE1-407A-A4E4-57B1042183F3}" destId="{39404B53-07BC-41B1-BCFA-6A2D978DC874}" srcOrd="3" destOrd="0" presId="urn:microsoft.com/office/officeart/2005/8/layout/vList6"/>
    <dgm:cxn modelId="{6758D530-1B96-4937-A709-F9655453C996}" type="presParOf" srcId="{CD083BD3-FCE1-407A-A4E4-57B1042183F3}" destId="{7B2CE48A-50F1-4875-85EE-DDD9D3A17AE7}" srcOrd="4" destOrd="0" presId="urn:microsoft.com/office/officeart/2005/8/layout/vList6"/>
    <dgm:cxn modelId="{3D960970-DD73-46CB-9478-EC158872687A}" type="presParOf" srcId="{7B2CE48A-50F1-4875-85EE-DDD9D3A17AE7}" destId="{F085E21F-D674-43E7-B178-F540D218787A}" srcOrd="0" destOrd="0" presId="urn:microsoft.com/office/officeart/2005/8/layout/vList6"/>
    <dgm:cxn modelId="{2B6EF5D3-DC87-4A0C-AB8B-87BB924D8657}" type="presParOf" srcId="{7B2CE48A-50F1-4875-85EE-DDD9D3A17AE7}" destId="{AAE175B4-4D9F-42D1-9CA8-DC34287217C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35B7549-0F74-47BA-BB78-F63B0CA77ACE}" type="doc">
      <dgm:prSet loTypeId="urn:microsoft.com/office/officeart/2005/8/layout/vList6" loCatId="process" qsTypeId="urn:microsoft.com/office/officeart/2005/8/quickstyle/simple5" qsCatId="simple" csTypeId="urn:microsoft.com/office/officeart/2005/8/colors/accent1_2" csCatId="accent1" phldr="1"/>
      <dgm:spPr/>
      <dgm:t>
        <a:bodyPr/>
        <a:lstStyle/>
        <a:p>
          <a:endParaRPr lang="en-US"/>
        </a:p>
      </dgm:t>
    </dgm:pt>
    <dgm:pt modelId="{03E8EB4C-7014-4290-BCAE-EE30F7C4FA8F}">
      <dgm:prSet custT="1"/>
      <dgm:spPr/>
      <dgm:t>
        <a:bodyPr/>
        <a:lstStyle/>
        <a:p>
          <a:pPr algn="l"/>
          <a:r>
            <a:rPr lang="en-US" sz="3000" dirty="0"/>
            <a:t>Review</a:t>
          </a:r>
        </a:p>
      </dgm:t>
    </dgm:pt>
    <dgm:pt modelId="{E8986A14-76BC-4C42-8B8C-DBECEE51EE9A}" type="parTrans" cxnId="{EE7186F4-F9C9-4F9A-BE7E-2D03B32D5E2D}">
      <dgm:prSet/>
      <dgm:spPr/>
      <dgm:t>
        <a:bodyPr/>
        <a:lstStyle/>
        <a:p>
          <a:endParaRPr lang="en-US"/>
        </a:p>
      </dgm:t>
    </dgm:pt>
    <dgm:pt modelId="{686F8B99-B966-489F-9DE1-D57BBEAB4BC3}" type="sibTrans" cxnId="{EE7186F4-F9C9-4F9A-BE7E-2D03B32D5E2D}">
      <dgm:prSet/>
      <dgm:spPr/>
      <dgm:t>
        <a:bodyPr/>
        <a:lstStyle/>
        <a:p>
          <a:endParaRPr lang="en-US"/>
        </a:p>
      </dgm:t>
    </dgm:pt>
    <dgm:pt modelId="{D2C5B1B8-FB28-4DA7-B342-038E13FD97C7}">
      <dgm:prSet custT="1"/>
      <dgm:spPr/>
      <dgm:t>
        <a:bodyPr/>
        <a:lstStyle/>
        <a:p>
          <a:r>
            <a:rPr lang="en-US" sz="2000" dirty="0"/>
            <a:t>Strengths and weaknesses are identified</a:t>
          </a:r>
        </a:p>
      </dgm:t>
    </dgm:pt>
    <dgm:pt modelId="{582D5EB8-56EB-4E2F-AE3F-A45064A42846}" type="parTrans" cxnId="{5E4B077A-4BD3-4E4B-867B-0E77AA7C185F}">
      <dgm:prSet/>
      <dgm:spPr/>
      <dgm:t>
        <a:bodyPr/>
        <a:lstStyle/>
        <a:p>
          <a:endParaRPr lang="en-US"/>
        </a:p>
      </dgm:t>
    </dgm:pt>
    <dgm:pt modelId="{214AAC76-8F0D-47B5-B80D-E215F3E06A83}" type="sibTrans" cxnId="{5E4B077A-4BD3-4E4B-867B-0E77AA7C185F}">
      <dgm:prSet/>
      <dgm:spPr/>
      <dgm:t>
        <a:bodyPr/>
        <a:lstStyle/>
        <a:p>
          <a:endParaRPr lang="en-US"/>
        </a:p>
      </dgm:t>
    </dgm:pt>
    <dgm:pt modelId="{42B2BE0C-935C-4779-A251-854F75077611}">
      <dgm:prSet custT="1"/>
      <dgm:spPr/>
      <dgm:t>
        <a:bodyPr/>
        <a:lstStyle/>
        <a:p>
          <a:r>
            <a:rPr lang="en-US" sz="2000" dirty="0"/>
            <a:t>Recommendations for improvements made </a:t>
          </a:r>
        </a:p>
      </dgm:t>
    </dgm:pt>
    <dgm:pt modelId="{89FA5B59-6876-4CAE-A02E-863D8351869D}" type="parTrans" cxnId="{44C4E9F2-EC38-48C0-906E-4BC4AB8CDDB9}">
      <dgm:prSet/>
      <dgm:spPr/>
      <dgm:t>
        <a:bodyPr/>
        <a:lstStyle/>
        <a:p>
          <a:endParaRPr lang="en-US"/>
        </a:p>
      </dgm:t>
    </dgm:pt>
    <dgm:pt modelId="{64C0E85C-8AD9-4493-A8B5-C6EF37975789}" type="sibTrans" cxnId="{44C4E9F2-EC38-48C0-906E-4BC4AB8CDDB9}">
      <dgm:prSet/>
      <dgm:spPr/>
      <dgm:t>
        <a:bodyPr/>
        <a:lstStyle/>
        <a:p>
          <a:endParaRPr lang="en-US"/>
        </a:p>
      </dgm:t>
    </dgm:pt>
    <dgm:pt modelId="{80339982-C604-4112-AA6D-C9E8B78691FF}">
      <dgm:prSet custT="1"/>
      <dgm:spPr/>
      <dgm:t>
        <a:bodyPr/>
        <a:lstStyle/>
        <a:p>
          <a:r>
            <a:rPr lang="en-US" sz="2000" dirty="0"/>
            <a:t>Learner explains the procedure or task</a:t>
          </a:r>
        </a:p>
      </dgm:t>
    </dgm:pt>
    <dgm:pt modelId="{FAF75505-2A41-4CE3-985B-3BF39B79C836}" type="parTrans" cxnId="{43D3D996-7DBC-46BC-9E58-3CA0C25B8B4E}">
      <dgm:prSet/>
      <dgm:spPr/>
      <dgm:t>
        <a:bodyPr/>
        <a:lstStyle/>
        <a:p>
          <a:endParaRPr lang="en-US"/>
        </a:p>
      </dgm:t>
    </dgm:pt>
    <dgm:pt modelId="{2DB8CF44-26EB-4C27-BE40-C8C89EC4559B}" type="sibTrans" cxnId="{43D3D996-7DBC-46BC-9E58-3CA0C25B8B4E}">
      <dgm:prSet/>
      <dgm:spPr/>
      <dgm:t>
        <a:bodyPr/>
        <a:lstStyle/>
        <a:p>
          <a:endParaRPr lang="en-US"/>
        </a:p>
      </dgm:t>
    </dgm:pt>
    <dgm:pt modelId="{83DE6273-09BA-4123-A60C-C7C93FF1DC91}">
      <dgm:prSet custT="1"/>
      <dgm:spPr/>
      <dgm:t>
        <a:bodyPr/>
        <a:lstStyle/>
        <a:p>
          <a:r>
            <a:rPr lang="en-US" sz="2000" dirty="0"/>
            <a:t>Learner demonstrates the task</a:t>
          </a:r>
        </a:p>
      </dgm:t>
    </dgm:pt>
    <dgm:pt modelId="{953B9A41-4C47-4AFB-873B-AC959277553A}" type="parTrans" cxnId="{47598A16-2A32-4CAA-8F89-FE580E066DBD}">
      <dgm:prSet/>
      <dgm:spPr/>
      <dgm:t>
        <a:bodyPr/>
        <a:lstStyle/>
        <a:p>
          <a:endParaRPr lang="en-US"/>
        </a:p>
      </dgm:t>
    </dgm:pt>
    <dgm:pt modelId="{66668990-86E0-4310-8F78-778A5E64F323}" type="sibTrans" cxnId="{47598A16-2A32-4CAA-8F89-FE580E066DBD}">
      <dgm:prSet/>
      <dgm:spPr/>
      <dgm:t>
        <a:bodyPr/>
        <a:lstStyle/>
        <a:p>
          <a:endParaRPr lang="en-US"/>
        </a:p>
      </dgm:t>
    </dgm:pt>
    <dgm:pt modelId="{19C7FA6B-B597-4375-9E66-EB143DCDD90C}">
      <dgm:prSet custT="1"/>
      <dgm:spPr/>
      <dgm:t>
        <a:bodyPr/>
        <a:lstStyle/>
        <a:p>
          <a:r>
            <a:rPr lang="en-US" sz="1800" dirty="0"/>
            <a:t>Learner progress and understanding  is constantly  monitored and  modifications to the training approach are made if necessary</a:t>
          </a:r>
        </a:p>
      </dgm:t>
    </dgm:pt>
    <dgm:pt modelId="{4A5FC877-486A-4C25-B6BA-6C0A63A7C4BE}" type="parTrans" cxnId="{FC4D0ECB-A004-4EEC-8F35-B563E6DC8761}">
      <dgm:prSet/>
      <dgm:spPr/>
      <dgm:t>
        <a:bodyPr/>
        <a:lstStyle/>
        <a:p>
          <a:endParaRPr lang="en-US"/>
        </a:p>
      </dgm:t>
    </dgm:pt>
    <dgm:pt modelId="{8B05E504-8C71-4D1E-A465-7B9124504C02}" type="sibTrans" cxnId="{FC4D0ECB-A004-4EEC-8F35-B563E6DC8761}">
      <dgm:prSet/>
      <dgm:spPr/>
      <dgm:t>
        <a:bodyPr/>
        <a:lstStyle/>
        <a:p>
          <a:endParaRPr lang="en-US"/>
        </a:p>
      </dgm:t>
    </dgm:pt>
    <dgm:pt modelId="{5CDE48EE-42CC-4C45-A6F4-4F7EE4A9025F}">
      <dgm:prSet custT="1"/>
      <dgm:spPr/>
      <dgm:t>
        <a:bodyPr/>
        <a:lstStyle/>
        <a:p>
          <a:endParaRPr lang="en-US" sz="1800" dirty="0"/>
        </a:p>
      </dgm:t>
    </dgm:pt>
    <dgm:pt modelId="{3D65C6FE-AF2F-4365-9839-2C41BF689CEB}" type="parTrans" cxnId="{596BF335-3033-4FD2-82A6-F46CB90A1ED4}">
      <dgm:prSet/>
      <dgm:spPr/>
      <dgm:t>
        <a:bodyPr/>
        <a:lstStyle/>
        <a:p>
          <a:endParaRPr lang="en-US"/>
        </a:p>
      </dgm:t>
    </dgm:pt>
    <dgm:pt modelId="{B78CDC61-8544-4D8D-8F72-514EE1A07857}" type="sibTrans" cxnId="{596BF335-3033-4FD2-82A6-F46CB90A1ED4}">
      <dgm:prSet/>
      <dgm:spPr/>
      <dgm:t>
        <a:bodyPr/>
        <a:lstStyle/>
        <a:p>
          <a:endParaRPr lang="en-US"/>
        </a:p>
      </dgm:t>
    </dgm:pt>
    <dgm:pt modelId="{6E214BB6-50C5-4339-A7B3-CBBD5D5CB82D}">
      <dgm:prSet custT="1"/>
      <dgm:spPr/>
      <dgm:t>
        <a:bodyPr/>
        <a:lstStyle/>
        <a:p>
          <a:pPr algn="l"/>
          <a:r>
            <a:rPr lang="en-US" sz="3000" dirty="0"/>
            <a:t>Learner Demonstration</a:t>
          </a:r>
        </a:p>
      </dgm:t>
    </dgm:pt>
    <dgm:pt modelId="{5BDC6137-566A-45C3-9301-33CF9958DBFF}" type="sibTrans" cxnId="{783EC9DE-3C69-4C16-BB86-93DB9DA2E050}">
      <dgm:prSet/>
      <dgm:spPr/>
      <dgm:t>
        <a:bodyPr/>
        <a:lstStyle/>
        <a:p>
          <a:endParaRPr lang="en-US"/>
        </a:p>
      </dgm:t>
    </dgm:pt>
    <dgm:pt modelId="{B6C9C761-EA84-425F-9C77-0BB6CC739617}" type="parTrans" cxnId="{783EC9DE-3C69-4C16-BB86-93DB9DA2E050}">
      <dgm:prSet/>
      <dgm:spPr/>
      <dgm:t>
        <a:bodyPr/>
        <a:lstStyle/>
        <a:p>
          <a:endParaRPr lang="en-US"/>
        </a:p>
      </dgm:t>
    </dgm:pt>
    <dgm:pt modelId="{A6B26E05-EE80-4E3B-8218-B0303062589B}">
      <dgm:prSet custT="1"/>
      <dgm:spPr/>
      <dgm:t>
        <a:bodyPr/>
        <a:lstStyle/>
        <a:p>
          <a:pPr algn="l"/>
          <a:r>
            <a:rPr lang="en-US" sz="3000" dirty="0"/>
            <a:t>Monitor Performance</a:t>
          </a:r>
        </a:p>
      </dgm:t>
    </dgm:pt>
    <dgm:pt modelId="{94B3771A-BBA3-4EC2-AE38-F2BC3642B171}" type="sibTrans" cxnId="{04132481-FE6B-40D7-80CE-2A0657631B53}">
      <dgm:prSet/>
      <dgm:spPr/>
      <dgm:t>
        <a:bodyPr/>
        <a:lstStyle/>
        <a:p>
          <a:endParaRPr lang="en-US"/>
        </a:p>
      </dgm:t>
    </dgm:pt>
    <dgm:pt modelId="{164F7405-ABD9-493A-86A8-77136B13B816}" type="parTrans" cxnId="{04132481-FE6B-40D7-80CE-2A0657631B53}">
      <dgm:prSet/>
      <dgm:spPr/>
      <dgm:t>
        <a:bodyPr/>
        <a:lstStyle/>
        <a:p>
          <a:endParaRPr lang="en-US"/>
        </a:p>
      </dgm:t>
    </dgm:pt>
    <dgm:pt modelId="{CA3205A1-44B2-4881-A069-81716D8625F1}">
      <dgm:prSet custT="1"/>
      <dgm:spPr/>
      <dgm:t>
        <a:bodyPr/>
        <a:lstStyle/>
        <a:p>
          <a:pPr algn="l"/>
          <a:r>
            <a:rPr lang="en-US" sz="3000" dirty="0"/>
            <a:t>Assessment</a:t>
          </a:r>
        </a:p>
      </dgm:t>
    </dgm:pt>
    <dgm:pt modelId="{F00988E3-7060-4DD1-AAAC-5C340491498F}" type="parTrans" cxnId="{633521D1-A480-4EF2-9690-0644F0EF59A6}">
      <dgm:prSet/>
      <dgm:spPr/>
      <dgm:t>
        <a:bodyPr/>
        <a:lstStyle/>
        <a:p>
          <a:endParaRPr lang="en-US"/>
        </a:p>
      </dgm:t>
    </dgm:pt>
    <dgm:pt modelId="{B7EECC5D-A21F-4763-B5D1-AECC1C502665}" type="sibTrans" cxnId="{633521D1-A480-4EF2-9690-0644F0EF59A6}">
      <dgm:prSet/>
      <dgm:spPr/>
      <dgm:t>
        <a:bodyPr/>
        <a:lstStyle/>
        <a:p>
          <a:endParaRPr lang="en-US"/>
        </a:p>
      </dgm:t>
    </dgm:pt>
    <dgm:pt modelId="{B54899DF-D634-44EB-A1C2-B287CEC9744A}">
      <dgm:prSet custT="1"/>
      <dgm:spPr/>
      <dgm:t>
        <a:bodyPr/>
        <a:lstStyle/>
        <a:p>
          <a:r>
            <a:rPr lang="en-US" sz="2000" dirty="0"/>
            <a:t>Learner is assessed to determine readiness for final summative  assessment</a:t>
          </a:r>
        </a:p>
      </dgm:t>
    </dgm:pt>
    <dgm:pt modelId="{53C28C41-642A-41F8-A348-4B07E85E37CB}" type="parTrans" cxnId="{11AAF633-726B-42AA-B77B-2B3593054BC0}">
      <dgm:prSet/>
      <dgm:spPr/>
      <dgm:t>
        <a:bodyPr/>
        <a:lstStyle/>
        <a:p>
          <a:endParaRPr lang="en-US"/>
        </a:p>
      </dgm:t>
    </dgm:pt>
    <dgm:pt modelId="{CBF04DD0-A633-44C5-A813-5544F8334ECF}" type="sibTrans" cxnId="{11AAF633-726B-42AA-B77B-2B3593054BC0}">
      <dgm:prSet/>
      <dgm:spPr/>
      <dgm:t>
        <a:bodyPr/>
        <a:lstStyle/>
        <a:p>
          <a:endParaRPr lang="en-US"/>
        </a:p>
      </dgm:t>
    </dgm:pt>
    <dgm:pt modelId="{CD083BD3-FCE1-407A-A4E4-57B1042183F3}" type="pres">
      <dgm:prSet presAssocID="{235B7549-0F74-47BA-BB78-F63B0CA77ACE}" presName="Name0" presStyleCnt="0">
        <dgm:presLayoutVars>
          <dgm:dir/>
          <dgm:animLvl val="lvl"/>
          <dgm:resizeHandles/>
        </dgm:presLayoutVars>
      </dgm:prSet>
      <dgm:spPr/>
    </dgm:pt>
    <dgm:pt modelId="{904B8A47-3A7A-4F59-953A-AB6A912F9CBB}" type="pres">
      <dgm:prSet presAssocID="{6E214BB6-50C5-4339-A7B3-CBBD5D5CB82D}" presName="linNode" presStyleCnt="0"/>
      <dgm:spPr/>
    </dgm:pt>
    <dgm:pt modelId="{180420D9-504F-4CA6-9E72-864697E0B612}" type="pres">
      <dgm:prSet presAssocID="{6E214BB6-50C5-4339-A7B3-CBBD5D5CB82D}" presName="parentShp" presStyleLbl="node1" presStyleIdx="0" presStyleCnt="4" custScaleX="82645" custScaleY="82645">
        <dgm:presLayoutVars>
          <dgm:bulletEnabled val="1"/>
        </dgm:presLayoutVars>
      </dgm:prSet>
      <dgm:spPr/>
    </dgm:pt>
    <dgm:pt modelId="{A41640D7-266E-4AC2-BB3A-1A802D5777AC}" type="pres">
      <dgm:prSet presAssocID="{6E214BB6-50C5-4339-A7B3-CBBD5D5CB82D}" presName="childShp" presStyleLbl="bgAccFollowNode1" presStyleIdx="0" presStyleCnt="4" custScaleX="110000" custScaleY="110000">
        <dgm:presLayoutVars>
          <dgm:bulletEnabled val="1"/>
        </dgm:presLayoutVars>
      </dgm:prSet>
      <dgm:spPr/>
    </dgm:pt>
    <dgm:pt modelId="{81C2852E-742E-41A5-8206-00B26E6C5C62}" type="pres">
      <dgm:prSet presAssocID="{5BDC6137-566A-45C3-9301-33CF9958DBFF}" presName="spacing" presStyleCnt="0"/>
      <dgm:spPr/>
    </dgm:pt>
    <dgm:pt modelId="{B8811935-E0BF-4230-9063-CF6C3B344D51}" type="pres">
      <dgm:prSet presAssocID="{A6B26E05-EE80-4E3B-8218-B0303062589B}" presName="linNode" presStyleCnt="0"/>
      <dgm:spPr/>
    </dgm:pt>
    <dgm:pt modelId="{9AB9D46D-9669-4CC3-9617-FC62D820BC47}" type="pres">
      <dgm:prSet presAssocID="{A6B26E05-EE80-4E3B-8218-B0303062589B}" presName="parentShp" presStyleLbl="node1" presStyleIdx="1" presStyleCnt="4" custScaleX="82645" custScaleY="82645">
        <dgm:presLayoutVars>
          <dgm:bulletEnabled val="1"/>
        </dgm:presLayoutVars>
      </dgm:prSet>
      <dgm:spPr/>
    </dgm:pt>
    <dgm:pt modelId="{A798652D-B099-41DD-96B9-EBFC0C30D6B1}" type="pres">
      <dgm:prSet presAssocID="{A6B26E05-EE80-4E3B-8218-B0303062589B}" presName="childShp" presStyleLbl="bgAccFollowNode1" presStyleIdx="1" presStyleCnt="4" custScaleX="110000" custScaleY="110000" custLinFactNeighborX="217">
        <dgm:presLayoutVars>
          <dgm:bulletEnabled val="1"/>
        </dgm:presLayoutVars>
      </dgm:prSet>
      <dgm:spPr/>
    </dgm:pt>
    <dgm:pt modelId="{1A15F115-4E4A-4CDB-9048-483E53704839}" type="pres">
      <dgm:prSet presAssocID="{94B3771A-BBA3-4EC2-AE38-F2BC3642B171}" presName="spacing" presStyleCnt="0"/>
      <dgm:spPr/>
    </dgm:pt>
    <dgm:pt modelId="{2C655927-9FBA-416E-8029-EDC42CCD6F84}" type="pres">
      <dgm:prSet presAssocID="{CA3205A1-44B2-4881-A069-81716D8625F1}" presName="linNode" presStyleCnt="0"/>
      <dgm:spPr/>
    </dgm:pt>
    <dgm:pt modelId="{73734F55-7225-4761-A52D-76D9ADFAF58A}" type="pres">
      <dgm:prSet presAssocID="{CA3205A1-44B2-4881-A069-81716D8625F1}" presName="parentShp" presStyleLbl="node1" presStyleIdx="2" presStyleCnt="4" custScaleX="90909" custScaleY="90909">
        <dgm:presLayoutVars>
          <dgm:bulletEnabled val="1"/>
        </dgm:presLayoutVars>
      </dgm:prSet>
      <dgm:spPr/>
    </dgm:pt>
    <dgm:pt modelId="{929D5914-9C69-4D93-9EF8-91397D775F5B}" type="pres">
      <dgm:prSet presAssocID="{CA3205A1-44B2-4881-A069-81716D8625F1}" presName="childShp" presStyleLbl="bgAccFollowNode1" presStyleIdx="2" presStyleCnt="4" custScaleX="121000" custScaleY="121000">
        <dgm:presLayoutVars>
          <dgm:bulletEnabled val="1"/>
        </dgm:presLayoutVars>
      </dgm:prSet>
      <dgm:spPr/>
    </dgm:pt>
    <dgm:pt modelId="{C1D8CF75-D161-455D-A2CE-8EA15E46AC6F}" type="pres">
      <dgm:prSet presAssocID="{B7EECC5D-A21F-4763-B5D1-AECC1C502665}" presName="spacing" presStyleCnt="0"/>
      <dgm:spPr/>
    </dgm:pt>
    <dgm:pt modelId="{ECC4F948-E140-4554-BD7A-D86E9B410D18}" type="pres">
      <dgm:prSet presAssocID="{03E8EB4C-7014-4290-BCAE-EE30F7C4FA8F}" presName="linNode" presStyleCnt="0"/>
      <dgm:spPr/>
    </dgm:pt>
    <dgm:pt modelId="{6EA56296-5797-493C-9134-6A177380D845}" type="pres">
      <dgm:prSet presAssocID="{03E8EB4C-7014-4290-BCAE-EE30F7C4FA8F}" presName="parentShp" presStyleLbl="node1" presStyleIdx="3" presStyleCnt="4" custScaleX="82645" custScaleY="82645">
        <dgm:presLayoutVars>
          <dgm:bulletEnabled val="1"/>
        </dgm:presLayoutVars>
      </dgm:prSet>
      <dgm:spPr/>
    </dgm:pt>
    <dgm:pt modelId="{4787CA40-7101-4451-B051-C39F5E24DA10}" type="pres">
      <dgm:prSet presAssocID="{03E8EB4C-7014-4290-BCAE-EE30F7C4FA8F}" presName="childShp" presStyleLbl="bgAccFollowNode1" presStyleIdx="3" presStyleCnt="4" custScaleX="110000" custScaleY="110000">
        <dgm:presLayoutVars>
          <dgm:bulletEnabled val="1"/>
        </dgm:presLayoutVars>
      </dgm:prSet>
      <dgm:spPr/>
    </dgm:pt>
  </dgm:ptLst>
  <dgm:cxnLst>
    <dgm:cxn modelId="{47598A16-2A32-4CAA-8F89-FE580E066DBD}" srcId="{6E214BB6-50C5-4339-A7B3-CBBD5D5CB82D}" destId="{83DE6273-09BA-4123-A60C-C7C93FF1DC91}" srcOrd="1" destOrd="0" parTransId="{953B9A41-4C47-4AFB-873B-AC959277553A}" sibTransId="{66668990-86E0-4310-8F78-778A5E64F323}"/>
    <dgm:cxn modelId="{FC374518-C087-4BD0-8D0B-ECB772B8CAB3}" type="presOf" srcId="{83DE6273-09BA-4123-A60C-C7C93FF1DC91}" destId="{A41640D7-266E-4AC2-BB3A-1A802D5777AC}" srcOrd="0" destOrd="1" presId="urn:microsoft.com/office/officeart/2005/8/layout/vList6"/>
    <dgm:cxn modelId="{FBFEBD23-E63E-4B7F-BF2C-E8B82CB1C3EE}" type="presOf" srcId="{80339982-C604-4112-AA6D-C9E8B78691FF}" destId="{A41640D7-266E-4AC2-BB3A-1A802D5777AC}" srcOrd="0" destOrd="0" presId="urn:microsoft.com/office/officeart/2005/8/layout/vList6"/>
    <dgm:cxn modelId="{11AAF633-726B-42AA-B77B-2B3593054BC0}" srcId="{CA3205A1-44B2-4881-A069-81716D8625F1}" destId="{B54899DF-D634-44EB-A1C2-B287CEC9744A}" srcOrd="0" destOrd="0" parTransId="{53C28C41-642A-41F8-A348-4B07E85E37CB}" sibTransId="{CBF04DD0-A633-44C5-A813-5544F8334ECF}"/>
    <dgm:cxn modelId="{596BF335-3033-4FD2-82A6-F46CB90A1ED4}" srcId="{A6B26E05-EE80-4E3B-8218-B0303062589B}" destId="{5CDE48EE-42CC-4C45-A6F4-4F7EE4A9025F}" srcOrd="1" destOrd="0" parTransId="{3D65C6FE-AF2F-4365-9839-2C41BF689CEB}" sibTransId="{B78CDC61-8544-4D8D-8F72-514EE1A07857}"/>
    <dgm:cxn modelId="{5D53036E-B800-41DD-9152-655C42F38C34}" type="presOf" srcId="{A6B26E05-EE80-4E3B-8218-B0303062589B}" destId="{9AB9D46D-9669-4CC3-9617-FC62D820BC47}" srcOrd="0" destOrd="0" presId="urn:microsoft.com/office/officeart/2005/8/layout/vList6"/>
    <dgm:cxn modelId="{8582F172-B9C9-48A2-B3A9-3553E7015736}" type="presOf" srcId="{5CDE48EE-42CC-4C45-A6F4-4F7EE4A9025F}" destId="{A798652D-B099-41DD-96B9-EBFC0C30D6B1}" srcOrd="0" destOrd="1" presId="urn:microsoft.com/office/officeart/2005/8/layout/vList6"/>
    <dgm:cxn modelId="{5E4B077A-4BD3-4E4B-867B-0E77AA7C185F}" srcId="{03E8EB4C-7014-4290-BCAE-EE30F7C4FA8F}" destId="{D2C5B1B8-FB28-4DA7-B342-038E13FD97C7}" srcOrd="0" destOrd="0" parTransId="{582D5EB8-56EB-4E2F-AE3F-A45064A42846}" sibTransId="{214AAC76-8F0D-47B5-B80D-E215F3E06A83}"/>
    <dgm:cxn modelId="{04132481-FE6B-40D7-80CE-2A0657631B53}" srcId="{235B7549-0F74-47BA-BB78-F63B0CA77ACE}" destId="{A6B26E05-EE80-4E3B-8218-B0303062589B}" srcOrd="1" destOrd="0" parTransId="{164F7405-ABD9-493A-86A8-77136B13B816}" sibTransId="{94B3771A-BBA3-4EC2-AE38-F2BC3642B171}"/>
    <dgm:cxn modelId="{56B31D91-791D-4797-8B45-09C59988A7DC}" type="presOf" srcId="{03E8EB4C-7014-4290-BCAE-EE30F7C4FA8F}" destId="{6EA56296-5797-493C-9134-6A177380D845}" srcOrd="0" destOrd="0" presId="urn:microsoft.com/office/officeart/2005/8/layout/vList6"/>
    <dgm:cxn modelId="{D80A8294-FE57-4757-AF8F-975EB0051C90}" type="presOf" srcId="{6E214BB6-50C5-4339-A7B3-CBBD5D5CB82D}" destId="{180420D9-504F-4CA6-9E72-864697E0B612}" srcOrd="0" destOrd="0" presId="urn:microsoft.com/office/officeart/2005/8/layout/vList6"/>
    <dgm:cxn modelId="{C5219B94-9144-4470-9074-803C885D623C}" type="presOf" srcId="{D2C5B1B8-FB28-4DA7-B342-038E13FD97C7}" destId="{4787CA40-7101-4451-B051-C39F5E24DA10}" srcOrd="0" destOrd="0" presId="urn:microsoft.com/office/officeart/2005/8/layout/vList6"/>
    <dgm:cxn modelId="{43D3D996-7DBC-46BC-9E58-3CA0C25B8B4E}" srcId="{6E214BB6-50C5-4339-A7B3-CBBD5D5CB82D}" destId="{80339982-C604-4112-AA6D-C9E8B78691FF}" srcOrd="0" destOrd="0" parTransId="{FAF75505-2A41-4CE3-985B-3BF39B79C836}" sibTransId="{2DB8CF44-26EB-4C27-BE40-C8C89EC4559B}"/>
    <dgm:cxn modelId="{290D7D97-7371-4649-8DC9-ACCE78700B40}" type="presOf" srcId="{42B2BE0C-935C-4779-A251-854F75077611}" destId="{4787CA40-7101-4451-B051-C39F5E24DA10}" srcOrd="0" destOrd="1" presId="urn:microsoft.com/office/officeart/2005/8/layout/vList6"/>
    <dgm:cxn modelId="{7D30E1A6-4545-4639-8676-7F35F793A4DB}" type="presOf" srcId="{235B7549-0F74-47BA-BB78-F63B0CA77ACE}" destId="{CD083BD3-FCE1-407A-A4E4-57B1042183F3}" srcOrd="0" destOrd="0" presId="urn:microsoft.com/office/officeart/2005/8/layout/vList6"/>
    <dgm:cxn modelId="{A576E0AA-456C-4D9B-89B9-49FCB0422A23}" type="presOf" srcId="{CA3205A1-44B2-4881-A069-81716D8625F1}" destId="{73734F55-7225-4761-A52D-76D9ADFAF58A}" srcOrd="0" destOrd="0" presId="urn:microsoft.com/office/officeart/2005/8/layout/vList6"/>
    <dgm:cxn modelId="{322AAEBD-A981-4AF7-A369-1EDB42E8145A}" type="presOf" srcId="{B54899DF-D634-44EB-A1C2-B287CEC9744A}" destId="{929D5914-9C69-4D93-9EF8-91397D775F5B}" srcOrd="0" destOrd="0" presId="urn:microsoft.com/office/officeart/2005/8/layout/vList6"/>
    <dgm:cxn modelId="{FC4D0ECB-A004-4EEC-8F35-B563E6DC8761}" srcId="{A6B26E05-EE80-4E3B-8218-B0303062589B}" destId="{19C7FA6B-B597-4375-9E66-EB143DCDD90C}" srcOrd="0" destOrd="0" parTransId="{4A5FC877-486A-4C25-B6BA-6C0A63A7C4BE}" sibTransId="{8B05E504-8C71-4D1E-A465-7B9124504C02}"/>
    <dgm:cxn modelId="{633521D1-A480-4EF2-9690-0644F0EF59A6}" srcId="{235B7549-0F74-47BA-BB78-F63B0CA77ACE}" destId="{CA3205A1-44B2-4881-A069-81716D8625F1}" srcOrd="2" destOrd="0" parTransId="{F00988E3-7060-4DD1-AAAC-5C340491498F}" sibTransId="{B7EECC5D-A21F-4763-B5D1-AECC1C502665}"/>
    <dgm:cxn modelId="{783EC9DE-3C69-4C16-BB86-93DB9DA2E050}" srcId="{235B7549-0F74-47BA-BB78-F63B0CA77ACE}" destId="{6E214BB6-50C5-4339-A7B3-CBBD5D5CB82D}" srcOrd="0" destOrd="0" parTransId="{B6C9C761-EA84-425F-9C77-0BB6CC739617}" sibTransId="{5BDC6137-566A-45C3-9301-33CF9958DBFF}"/>
    <dgm:cxn modelId="{44C4E9F2-EC38-48C0-906E-4BC4AB8CDDB9}" srcId="{03E8EB4C-7014-4290-BCAE-EE30F7C4FA8F}" destId="{42B2BE0C-935C-4779-A251-854F75077611}" srcOrd="1" destOrd="0" parTransId="{89FA5B59-6876-4CAE-A02E-863D8351869D}" sibTransId="{64C0E85C-8AD9-4493-A8B5-C6EF37975789}"/>
    <dgm:cxn modelId="{EE7186F4-F9C9-4F9A-BE7E-2D03B32D5E2D}" srcId="{235B7549-0F74-47BA-BB78-F63B0CA77ACE}" destId="{03E8EB4C-7014-4290-BCAE-EE30F7C4FA8F}" srcOrd="3" destOrd="0" parTransId="{E8986A14-76BC-4C42-8B8C-DBECEE51EE9A}" sibTransId="{686F8B99-B966-489F-9DE1-D57BBEAB4BC3}"/>
    <dgm:cxn modelId="{CCCB4EF8-2733-4C68-B231-E4C28FBFED00}" type="presOf" srcId="{19C7FA6B-B597-4375-9E66-EB143DCDD90C}" destId="{A798652D-B099-41DD-96B9-EBFC0C30D6B1}" srcOrd="0" destOrd="0" presId="urn:microsoft.com/office/officeart/2005/8/layout/vList6"/>
    <dgm:cxn modelId="{746E338C-954E-4519-B65B-91EBE8638492}" type="presParOf" srcId="{CD083BD3-FCE1-407A-A4E4-57B1042183F3}" destId="{904B8A47-3A7A-4F59-953A-AB6A912F9CBB}" srcOrd="0" destOrd="0" presId="urn:microsoft.com/office/officeart/2005/8/layout/vList6"/>
    <dgm:cxn modelId="{684B2609-A664-4120-AF10-42093821DEDE}" type="presParOf" srcId="{904B8A47-3A7A-4F59-953A-AB6A912F9CBB}" destId="{180420D9-504F-4CA6-9E72-864697E0B612}" srcOrd="0" destOrd="0" presId="urn:microsoft.com/office/officeart/2005/8/layout/vList6"/>
    <dgm:cxn modelId="{01834AE8-FCCF-4C6E-B73F-6D75E75CAC0B}" type="presParOf" srcId="{904B8A47-3A7A-4F59-953A-AB6A912F9CBB}" destId="{A41640D7-266E-4AC2-BB3A-1A802D5777AC}" srcOrd="1" destOrd="0" presId="urn:microsoft.com/office/officeart/2005/8/layout/vList6"/>
    <dgm:cxn modelId="{6DCF66F0-6F82-4952-BCF9-1AE8F90BB61A}" type="presParOf" srcId="{CD083BD3-FCE1-407A-A4E4-57B1042183F3}" destId="{81C2852E-742E-41A5-8206-00B26E6C5C62}" srcOrd="1" destOrd="0" presId="urn:microsoft.com/office/officeart/2005/8/layout/vList6"/>
    <dgm:cxn modelId="{21C61C60-5C74-492A-BB39-CD346DE00C1D}" type="presParOf" srcId="{CD083BD3-FCE1-407A-A4E4-57B1042183F3}" destId="{B8811935-E0BF-4230-9063-CF6C3B344D51}" srcOrd="2" destOrd="0" presId="urn:microsoft.com/office/officeart/2005/8/layout/vList6"/>
    <dgm:cxn modelId="{61AD2F57-F732-4476-8710-4D1F09CCB984}" type="presParOf" srcId="{B8811935-E0BF-4230-9063-CF6C3B344D51}" destId="{9AB9D46D-9669-4CC3-9617-FC62D820BC47}" srcOrd="0" destOrd="0" presId="urn:microsoft.com/office/officeart/2005/8/layout/vList6"/>
    <dgm:cxn modelId="{7A2BBBA9-B84C-475F-8A4B-AFDF0B93414C}" type="presParOf" srcId="{B8811935-E0BF-4230-9063-CF6C3B344D51}" destId="{A798652D-B099-41DD-96B9-EBFC0C30D6B1}" srcOrd="1" destOrd="0" presId="urn:microsoft.com/office/officeart/2005/8/layout/vList6"/>
    <dgm:cxn modelId="{B15EF669-49AB-4AF5-9D52-6693D791BA24}" type="presParOf" srcId="{CD083BD3-FCE1-407A-A4E4-57B1042183F3}" destId="{1A15F115-4E4A-4CDB-9048-483E53704839}" srcOrd="3" destOrd="0" presId="urn:microsoft.com/office/officeart/2005/8/layout/vList6"/>
    <dgm:cxn modelId="{D5885FD7-C363-4AAD-B017-AF267F29831A}" type="presParOf" srcId="{CD083BD3-FCE1-407A-A4E4-57B1042183F3}" destId="{2C655927-9FBA-416E-8029-EDC42CCD6F84}" srcOrd="4" destOrd="0" presId="urn:microsoft.com/office/officeart/2005/8/layout/vList6"/>
    <dgm:cxn modelId="{6F47A7A9-3E88-406E-A023-051C6BB00EF5}" type="presParOf" srcId="{2C655927-9FBA-416E-8029-EDC42CCD6F84}" destId="{73734F55-7225-4761-A52D-76D9ADFAF58A}" srcOrd="0" destOrd="0" presId="urn:microsoft.com/office/officeart/2005/8/layout/vList6"/>
    <dgm:cxn modelId="{BEC158C6-B1C9-43D9-A06D-C7A91F9AD76B}" type="presParOf" srcId="{2C655927-9FBA-416E-8029-EDC42CCD6F84}" destId="{929D5914-9C69-4D93-9EF8-91397D775F5B}" srcOrd="1" destOrd="0" presId="urn:microsoft.com/office/officeart/2005/8/layout/vList6"/>
    <dgm:cxn modelId="{A4A3C50F-3143-457B-BA23-94C6A67E5543}" type="presParOf" srcId="{CD083BD3-FCE1-407A-A4E4-57B1042183F3}" destId="{C1D8CF75-D161-455D-A2CE-8EA15E46AC6F}" srcOrd="5" destOrd="0" presId="urn:microsoft.com/office/officeart/2005/8/layout/vList6"/>
    <dgm:cxn modelId="{8E0F1DA1-1881-45D6-8BA4-3608059C951A}" type="presParOf" srcId="{CD083BD3-FCE1-407A-A4E4-57B1042183F3}" destId="{ECC4F948-E140-4554-BD7A-D86E9B410D18}" srcOrd="6" destOrd="0" presId="urn:microsoft.com/office/officeart/2005/8/layout/vList6"/>
    <dgm:cxn modelId="{45A7F09E-A13C-4DF2-910F-2C347E3D14DA}" type="presParOf" srcId="{ECC4F948-E140-4554-BD7A-D86E9B410D18}" destId="{6EA56296-5797-493C-9134-6A177380D845}" srcOrd="0" destOrd="0" presId="urn:microsoft.com/office/officeart/2005/8/layout/vList6"/>
    <dgm:cxn modelId="{C5D89203-AE2F-4130-A05F-4BC78AD51341}" type="presParOf" srcId="{ECC4F948-E140-4554-BD7A-D86E9B410D18}" destId="{4787CA40-7101-4451-B051-C39F5E24DA1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58B844-69E9-4F35-A674-2581DEF5EB9F}" type="doc">
      <dgm:prSet loTypeId="urn:microsoft.com/office/officeart/2005/8/layout/vList6" loCatId="list" qsTypeId="urn:microsoft.com/office/officeart/2005/8/quickstyle/3d1" qsCatId="3D" csTypeId="urn:microsoft.com/office/officeart/2005/8/colors/colorful4" csCatId="colorful" phldr="1"/>
      <dgm:spPr/>
      <dgm:t>
        <a:bodyPr/>
        <a:lstStyle/>
        <a:p>
          <a:endParaRPr lang="en-US"/>
        </a:p>
      </dgm:t>
    </dgm:pt>
    <dgm:pt modelId="{B7A7EA05-E4F4-4CC9-AFA8-6BBB51C8B072}">
      <dgm:prSet phldrT="[Text]" custT="1"/>
      <dgm:spPr>
        <a:solidFill>
          <a:schemeClr val="tx1">
            <a:lumMod val="75000"/>
          </a:schemeClr>
        </a:solidFill>
      </dgm:spPr>
      <dgm:t>
        <a:bodyPr/>
        <a:lstStyle/>
        <a:p>
          <a:r>
            <a:rPr lang="en-US" sz="2800" dirty="0"/>
            <a:t>Competency</a:t>
          </a:r>
        </a:p>
      </dgm:t>
    </dgm:pt>
    <dgm:pt modelId="{04C23A5C-182A-4494-B733-3945B5051877}" type="parTrans" cxnId="{B02315BA-02C7-4690-845A-F6BCD24F7283}">
      <dgm:prSet/>
      <dgm:spPr/>
      <dgm:t>
        <a:bodyPr/>
        <a:lstStyle/>
        <a:p>
          <a:endParaRPr lang="en-US"/>
        </a:p>
      </dgm:t>
    </dgm:pt>
    <dgm:pt modelId="{E9816F74-5A19-4CDB-858D-52EEFB36F71F}" type="sibTrans" cxnId="{B02315BA-02C7-4690-845A-F6BCD24F7283}">
      <dgm:prSet/>
      <dgm:spPr/>
      <dgm:t>
        <a:bodyPr/>
        <a:lstStyle/>
        <a:p>
          <a:endParaRPr lang="en-US"/>
        </a:p>
      </dgm:t>
    </dgm:pt>
    <dgm:pt modelId="{BB776EDF-83D0-42D3-B5EB-BA8D0271F3AF}">
      <dgm:prSet phldrT="[Text]" custT="1"/>
      <dgm:spPr/>
      <dgm:t>
        <a:bodyPr anchor="ctr"/>
        <a:lstStyle/>
        <a:p>
          <a:r>
            <a:rPr lang="en-US" sz="2600" dirty="0"/>
            <a:t>Against Outcomes in Unit Standard</a:t>
          </a:r>
        </a:p>
      </dgm:t>
    </dgm:pt>
    <dgm:pt modelId="{D86E4C4F-E0CD-4C2C-8DD6-5BA692272D3A}" type="parTrans" cxnId="{92C39432-8EBF-45C5-A2E7-1A57E1C453BC}">
      <dgm:prSet/>
      <dgm:spPr/>
      <dgm:t>
        <a:bodyPr/>
        <a:lstStyle/>
        <a:p>
          <a:endParaRPr lang="en-US"/>
        </a:p>
      </dgm:t>
    </dgm:pt>
    <dgm:pt modelId="{B18B40CD-A781-41F7-8A2F-F258CBBD842A}" type="sibTrans" cxnId="{92C39432-8EBF-45C5-A2E7-1A57E1C453BC}">
      <dgm:prSet/>
      <dgm:spPr/>
      <dgm:t>
        <a:bodyPr/>
        <a:lstStyle/>
        <a:p>
          <a:endParaRPr lang="en-US"/>
        </a:p>
      </dgm:t>
    </dgm:pt>
    <dgm:pt modelId="{F1730394-8812-4BD8-80AE-545DA5713658}">
      <dgm:prSet phldrT="[Text]" custT="1"/>
      <dgm:spPr>
        <a:solidFill>
          <a:schemeClr val="tx1">
            <a:lumMod val="75000"/>
          </a:schemeClr>
        </a:solidFill>
      </dgm:spPr>
      <dgm:t>
        <a:bodyPr/>
        <a:lstStyle/>
        <a:p>
          <a:r>
            <a:rPr lang="en-US" sz="2800" dirty="0"/>
            <a:t>Interpret</a:t>
          </a:r>
        </a:p>
      </dgm:t>
    </dgm:pt>
    <dgm:pt modelId="{13A3AECB-FC02-4C1C-9328-88062007201A}" type="parTrans" cxnId="{DC4B7A15-954D-4E47-8C7C-AEBC1CA8F652}">
      <dgm:prSet/>
      <dgm:spPr/>
      <dgm:t>
        <a:bodyPr/>
        <a:lstStyle/>
        <a:p>
          <a:endParaRPr lang="en-US"/>
        </a:p>
      </dgm:t>
    </dgm:pt>
    <dgm:pt modelId="{13AB7FB0-BD8E-4226-ADF0-CC0761C21458}" type="sibTrans" cxnId="{DC4B7A15-954D-4E47-8C7C-AEBC1CA8F652}">
      <dgm:prSet/>
      <dgm:spPr/>
      <dgm:t>
        <a:bodyPr/>
        <a:lstStyle/>
        <a:p>
          <a:endParaRPr lang="en-US"/>
        </a:p>
      </dgm:t>
    </dgm:pt>
    <dgm:pt modelId="{79EDB77A-37F4-403E-8AF8-25FC84B460A6}">
      <dgm:prSet phldrT="[Text]" custT="1"/>
      <dgm:spPr/>
      <dgm:t>
        <a:bodyPr anchor="ctr"/>
        <a:lstStyle/>
        <a:p>
          <a:r>
            <a:rPr lang="en-US" sz="2600" dirty="0"/>
            <a:t>Outcomes in relation to workplace</a:t>
          </a:r>
        </a:p>
      </dgm:t>
    </dgm:pt>
    <dgm:pt modelId="{0AAAA091-98D6-44F4-A619-738EFE767E90}" type="parTrans" cxnId="{9E574801-5FF4-41DF-A242-14CD525B7B2B}">
      <dgm:prSet/>
      <dgm:spPr/>
      <dgm:t>
        <a:bodyPr/>
        <a:lstStyle/>
        <a:p>
          <a:endParaRPr lang="en-US"/>
        </a:p>
      </dgm:t>
    </dgm:pt>
    <dgm:pt modelId="{9EA9A23A-F7D1-417A-9EEE-2EB8A9762BED}" type="sibTrans" cxnId="{9E574801-5FF4-41DF-A242-14CD525B7B2B}">
      <dgm:prSet/>
      <dgm:spPr/>
      <dgm:t>
        <a:bodyPr/>
        <a:lstStyle/>
        <a:p>
          <a:endParaRPr lang="en-US"/>
        </a:p>
      </dgm:t>
    </dgm:pt>
    <dgm:pt modelId="{570B42E6-5145-4E0A-A7F9-3630DAF1B821}" type="pres">
      <dgm:prSet presAssocID="{5658B844-69E9-4F35-A674-2581DEF5EB9F}" presName="Name0" presStyleCnt="0">
        <dgm:presLayoutVars>
          <dgm:dir/>
          <dgm:animLvl val="lvl"/>
          <dgm:resizeHandles/>
        </dgm:presLayoutVars>
      </dgm:prSet>
      <dgm:spPr/>
    </dgm:pt>
    <dgm:pt modelId="{0E5226EA-1B65-4FD0-8F22-45A272E8C582}" type="pres">
      <dgm:prSet presAssocID="{B7A7EA05-E4F4-4CC9-AFA8-6BBB51C8B072}" presName="linNode" presStyleCnt="0"/>
      <dgm:spPr/>
    </dgm:pt>
    <dgm:pt modelId="{10005C07-0FD0-4C39-BC02-48AD267A75D8}" type="pres">
      <dgm:prSet presAssocID="{B7A7EA05-E4F4-4CC9-AFA8-6BBB51C8B072}" presName="parentShp" presStyleLbl="node1" presStyleIdx="0" presStyleCnt="2">
        <dgm:presLayoutVars>
          <dgm:bulletEnabled val="1"/>
        </dgm:presLayoutVars>
      </dgm:prSet>
      <dgm:spPr/>
    </dgm:pt>
    <dgm:pt modelId="{AE36DC55-8216-4AA9-9BBD-24F12EA0FBF8}" type="pres">
      <dgm:prSet presAssocID="{B7A7EA05-E4F4-4CC9-AFA8-6BBB51C8B072}" presName="childShp" presStyleLbl="bgAccFollowNode1" presStyleIdx="0" presStyleCnt="2" custLinFactNeighborX="-3385" custLinFactNeighborY="-4865">
        <dgm:presLayoutVars>
          <dgm:bulletEnabled val="1"/>
        </dgm:presLayoutVars>
      </dgm:prSet>
      <dgm:spPr/>
    </dgm:pt>
    <dgm:pt modelId="{91A968E3-EC13-4E05-8CEC-8175539EF5E9}" type="pres">
      <dgm:prSet presAssocID="{E9816F74-5A19-4CDB-858D-52EEFB36F71F}" presName="spacing" presStyleCnt="0"/>
      <dgm:spPr/>
    </dgm:pt>
    <dgm:pt modelId="{AB1F59F5-9D4C-47C3-B975-4C1A363D2146}" type="pres">
      <dgm:prSet presAssocID="{F1730394-8812-4BD8-80AE-545DA5713658}" presName="linNode" presStyleCnt="0"/>
      <dgm:spPr/>
    </dgm:pt>
    <dgm:pt modelId="{D900502A-C5C0-4C49-9DF5-13C261C6B883}" type="pres">
      <dgm:prSet presAssocID="{F1730394-8812-4BD8-80AE-545DA5713658}" presName="parentShp" presStyleLbl="node1" presStyleIdx="1" presStyleCnt="2">
        <dgm:presLayoutVars>
          <dgm:bulletEnabled val="1"/>
        </dgm:presLayoutVars>
      </dgm:prSet>
      <dgm:spPr/>
    </dgm:pt>
    <dgm:pt modelId="{65F09A8A-A106-4503-B16D-B13650008662}" type="pres">
      <dgm:prSet presAssocID="{F1730394-8812-4BD8-80AE-545DA5713658}" presName="childShp" presStyleLbl="bgAccFollowNode1" presStyleIdx="1" presStyleCnt="2">
        <dgm:presLayoutVars>
          <dgm:bulletEnabled val="1"/>
        </dgm:presLayoutVars>
      </dgm:prSet>
      <dgm:spPr/>
    </dgm:pt>
  </dgm:ptLst>
  <dgm:cxnLst>
    <dgm:cxn modelId="{9E574801-5FF4-41DF-A242-14CD525B7B2B}" srcId="{F1730394-8812-4BD8-80AE-545DA5713658}" destId="{79EDB77A-37F4-403E-8AF8-25FC84B460A6}" srcOrd="0" destOrd="0" parTransId="{0AAAA091-98D6-44F4-A619-738EFE767E90}" sibTransId="{9EA9A23A-F7D1-417A-9EEE-2EB8A9762BED}"/>
    <dgm:cxn modelId="{DC4B7A15-954D-4E47-8C7C-AEBC1CA8F652}" srcId="{5658B844-69E9-4F35-A674-2581DEF5EB9F}" destId="{F1730394-8812-4BD8-80AE-545DA5713658}" srcOrd="1" destOrd="0" parTransId="{13A3AECB-FC02-4C1C-9328-88062007201A}" sibTransId="{13AB7FB0-BD8E-4226-ADF0-CC0761C21458}"/>
    <dgm:cxn modelId="{4672A52B-D57E-4D5C-884E-40E3A219FC57}" type="presOf" srcId="{BB776EDF-83D0-42D3-B5EB-BA8D0271F3AF}" destId="{AE36DC55-8216-4AA9-9BBD-24F12EA0FBF8}" srcOrd="0" destOrd="0" presId="urn:microsoft.com/office/officeart/2005/8/layout/vList6"/>
    <dgm:cxn modelId="{92C39432-8EBF-45C5-A2E7-1A57E1C453BC}" srcId="{B7A7EA05-E4F4-4CC9-AFA8-6BBB51C8B072}" destId="{BB776EDF-83D0-42D3-B5EB-BA8D0271F3AF}" srcOrd="0" destOrd="0" parTransId="{D86E4C4F-E0CD-4C2C-8DD6-5BA692272D3A}" sibTransId="{B18B40CD-A781-41F7-8A2F-F258CBBD842A}"/>
    <dgm:cxn modelId="{A637945D-9BA7-4E49-8AF8-2EBB6D5093E8}" type="presOf" srcId="{5658B844-69E9-4F35-A674-2581DEF5EB9F}" destId="{570B42E6-5145-4E0A-A7F9-3630DAF1B821}" srcOrd="0" destOrd="0" presId="urn:microsoft.com/office/officeart/2005/8/layout/vList6"/>
    <dgm:cxn modelId="{E5C4F162-B4A3-4F60-B478-CC277820D5BE}" type="presOf" srcId="{B7A7EA05-E4F4-4CC9-AFA8-6BBB51C8B072}" destId="{10005C07-0FD0-4C39-BC02-48AD267A75D8}" srcOrd="0" destOrd="0" presId="urn:microsoft.com/office/officeart/2005/8/layout/vList6"/>
    <dgm:cxn modelId="{156DB290-7CBF-4FA8-83B0-7AC51042BAD3}" type="presOf" srcId="{F1730394-8812-4BD8-80AE-545DA5713658}" destId="{D900502A-C5C0-4C49-9DF5-13C261C6B883}" srcOrd="0" destOrd="0" presId="urn:microsoft.com/office/officeart/2005/8/layout/vList6"/>
    <dgm:cxn modelId="{B02315BA-02C7-4690-845A-F6BCD24F7283}" srcId="{5658B844-69E9-4F35-A674-2581DEF5EB9F}" destId="{B7A7EA05-E4F4-4CC9-AFA8-6BBB51C8B072}" srcOrd="0" destOrd="0" parTransId="{04C23A5C-182A-4494-B733-3945B5051877}" sibTransId="{E9816F74-5A19-4CDB-858D-52EEFB36F71F}"/>
    <dgm:cxn modelId="{F9CBA5C3-68EA-4B91-8DC4-9C9F9523654B}" type="presOf" srcId="{79EDB77A-37F4-403E-8AF8-25FC84B460A6}" destId="{65F09A8A-A106-4503-B16D-B13650008662}" srcOrd="0" destOrd="0" presId="urn:microsoft.com/office/officeart/2005/8/layout/vList6"/>
    <dgm:cxn modelId="{81793B47-9F1B-4781-8079-91938929040D}" type="presParOf" srcId="{570B42E6-5145-4E0A-A7F9-3630DAF1B821}" destId="{0E5226EA-1B65-4FD0-8F22-45A272E8C582}" srcOrd="0" destOrd="0" presId="urn:microsoft.com/office/officeart/2005/8/layout/vList6"/>
    <dgm:cxn modelId="{870A4ED4-E829-4F05-93AC-0893A029026F}" type="presParOf" srcId="{0E5226EA-1B65-4FD0-8F22-45A272E8C582}" destId="{10005C07-0FD0-4C39-BC02-48AD267A75D8}" srcOrd="0" destOrd="0" presId="urn:microsoft.com/office/officeart/2005/8/layout/vList6"/>
    <dgm:cxn modelId="{CFB3F532-04E6-4CB3-9CE5-BF81E8AB6B76}" type="presParOf" srcId="{0E5226EA-1B65-4FD0-8F22-45A272E8C582}" destId="{AE36DC55-8216-4AA9-9BBD-24F12EA0FBF8}" srcOrd="1" destOrd="0" presId="urn:microsoft.com/office/officeart/2005/8/layout/vList6"/>
    <dgm:cxn modelId="{FDAC35B6-8B00-4E9C-A7F5-5DF9F4B99399}" type="presParOf" srcId="{570B42E6-5145-4E0A-A7F9-3630DAF1B821}" destId="{91A968E3-EC13-4E05-8CEC-8175539EF5E9}" srcOrd="1" destOrd="0" presId="urn:microsoft.com/office/officeart/2005/8/layout/vList6"/>
    <dgm:cxn modelId="{29D32C00-90A2-424B-8FB2-0E4ECAC443EE}" type="presParOf" srcId="{570B42E6-5145-4E0A-A7F9-3630DAF1B821}" destId="{AB1F59F5-9D4C-47C3-B975-4C1A363D2146}" srcOrd="2" destOrd="0" presId="urn:microsoft.com/office/officeart/2005/8/layout/vList6"/>
    <dgm:cxn modelId="{AE7A16C9-D4E7-47D0-BFD3-D0FD8C4C423D}" type="presParOf" srcId="{AB1F59F5-9D4C-47C3-B975-4C1A363D2146}" destId="{D900502A-C5C0-4C49-9DF5-13C261C6B883}" srcOrd="0" destOrd="0" presId="urn:microsoft.com/office/officeart/2005/8/layout/vList6"/>
    <dgm:cxn modelId="{1B461064-FF1A-41B7-8E5E-2F9663DB3DC6}" type="presParOf" srcId="{AB1F59F5-9D4C-47C3-B975-4C1A363D2146}" destId="{65F09A8A-A106-4503-B16D-B1365000866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7D999F-5CDE-4AC3-91F1-05D7975C8110}" type="doc">
      <dgm:prSet loTypeId="urn:microsoft.com/office/officeart/2005/8/layout/vList6" loCatId="process" qsTypeId="urn:microsoft.com/office/officeart/2005/8/quickstyle/3d1" qsCatId="3D" csTypeId="urn:microsoft.com/office/officeart/2005/8/colors/accent1_2" csCatId="accent1" phldr="1"/>
      <dgm:spPr/>
      <dgm:t>
        <a:bodyPr/>
        <a:lstStyle/>
        <a:p>
          <a:endParaRPr lang="en-US"/>
        </a:p>
      </dgm:t>
    </dgm:pt>
    <dgm:pt modelId="{8FCBDF96-D80C-490A-96D9-8585D8986CFB}">
      <dgm:prSet phldrT="[Text]"/>
      <dgm:spPr/>
      <dgm:t>
        <a:bodyPr/>
        <a:lstStyle/>
        <a:p>
          <a:r>
            <a:rPr lang="en-US" dirty="0"/>
            <a:t>Valid</a:t>
          </a:r>
        </a:p>
      </dgm:t>
    </dgm:pt>
    <dgm:pt modelId="{D5781CF0-14BC-4DC4-BAA9-F055BD42A9AD}" type="parTrans" cxnId="{29048CFE-A5E4-4E38-855C-BDBFFB33901C}">
      <dgm:prSet/>
      <dgm:spPr/>
      <dgm:t>
        <a:bodyPr/>
        <a:lstStyle/>
        <a:p>
          <a:endParaRPr lang="en-US"/>
        </a:p>
      </dgm:t>
    </dgm:pt>
    <dgm:pt modelId="{E5FB23D3-5513-4855-8FC7-1791777EBBC0}" type="sibTrans" cxnId="{29048CFE-A5E4-4E38-855C-BDBFFB33901C}">
      <dgm:prSet/>
      <dgm:spPr/>
      <dgm:t>
        <a:bodyPr/>
        <a:lstStyle/>
        <a:p>
          <a:endParaRPr lang="en-US"/>
        </a:p>
      </dgm:t>
    </dgm:pt>
    <dgm:pt modelId="{C1F4775B-2EA0-41CB-8272-DC1BC480654A}">
      <dgm:prSet phldrT="[Text]" custT="1"/>
      <dgm:spPr/>
      <dgm:t>
        <a:bodyPr anchor="ctr"/>
        <a:lstStyle/>
        <a:p>
          <a:r>
            <a:rPr lang="en-US" sz="2200" dirty="0">
              <a:effectLst/>
            </a:rPr>
            <a:t>Should relate to what is being assessed</a:t>
          </a:r>
          <a:endParaRPr lang="en-US" sz="2200" dirty="0"/>
        </a:p>
      </dgm:t>
    </dgm:pt>
    <dgm:pt modelId="{808AAF65-DC53-4330-BF27-E16FF1DC69D7}" type="parTrans" cxnId="{7A7831E7-0FAF-426D-816D-CDD6900B78AD}">
      <dgm:prSet/>
      <dgm:spPr/>
      <dgm:t>
        <a:bodyPr/>
        <a:lstStyle/>
        <a:p>
          <a:endParaRPr lang="en-US"/>
        </a:p>
      </dgm:t>
    </dgm:pt>
    <dgm:pt modelId="{68193E23-AB00-4C1A-8D04-1A9EDDEBC253}" type="sibTrans" cxnId="{7A7831E7-0FAF-426D-816D-CDD6900B78AD}">
      <dgm:prSet/>
      <dgm:spPr/>
      <dgm:t>
        <a:bodyPr/>
        <a:lstStyle/>
        <a:p>
          <a:endParaRPr lang="en-US"/>
        </a:p>
      </dgm:t>
    </dgm:pt>
    <dgm:pt modelId="{85B783D8-7BAE-4E48-A965-FBA8F86F8833}">
      <dgm:prSet phldrT="[Text]"/>
      <dgm:spPr/>
      <dgm:t>
        <a:bodyPr/>
        <a:lstStyle/>
        <a:p>
          <a:r>
            <a:rPr lang="en-US" dirty="0"/>
            <a:t>Authentic</a:t>
          </a:r>
        </a:p>
      </dgm:t>
    </dgm:pt>
    <dgm:pt modelId="{033A6D8F-C621-4199-8EAA-6ED5D5BEFEA3}" type="parTrans" cxnId="{261CDF09-D156-4327-9579-52E544032127}">
      <dgm:prSet/>
      <dgm:spPr/>
      <dgm:t>
        <a:bodyPr/>
        <a:lstStyle/>
        <a:p>
          <a:endParaRPr lang="en-US"/>
        </a:p>
      </dgm:t>
    </dgm:pt>
    <dgm:pt modelId="{354E3745-6D6B-4CBF-80E3-33D69F8419BF}" type="sibTrans" cxnId="{261CDF09-D156-4327-9579-52E544032127}">
      <dgm:prSet/>
      <dgm:spPr/>
      <dgm:t>
        <a:bodyPr/>
        <a:lstStyle/>
        <a:p>
          <a:endParaRPr lang="en-US"/>
        </a:p>
      </dgm:t>
    </dgm:pt>
    <dgm:pt modelId="{42A544C4-7EB3-4C70-975C-64728CF14F0D}">
      <dgm:prSet phldrT="[Text]" custT="1"/>
      <dgm:spPr/>
      <dgm:t>
        <a:bodyPr anchor="ctr"/>
        <a:lstStyle/>
        <a:p>
          <a:r>
            <a:rPr lang="en-US" sz="2200" dirty="0">
              <a:effectLst/>
            </a:rPr>
            <a:t>Own evidence</a:t>
          </a:r>
          <a:endParaRPr lang="en-US" sz="2200" dirty="0"/>
        </a:p>
      </dgm:t>
    </dgm:pt>
    <dgm:pt modelId="{76BBECF1-51B7-4ED9-A644-03428DB4B515}" type="parTrans" cxnId="{A8C97C8D-8BB6-4D37-8A6C-7E73C4E6CEF1}">
      <dgm:prSet/>
      <dgm:spPr/>
      <dgm:t>
        <a:bodyPr/>
        <a:lstStyle/>
        <a:p>
          <a:endParaRPr lang="en-US"/>
        </a:p>
      </dgm:t>
    </dgm:pt>
    <dgm:pt modelId="{B4E5735F-35BA-4D87-9E40-205245C829F8}" type="sibTrans" cxnId="{A8C97C8D-8BB6-4D37-8A6C-7E73C4E6CEF1}">
      <dgm:prSet/>
      <dgm:spPr/>
      <dgm:t>
        <a:bodyPr/>
        <a:lstStyle/>
        <a:p>
          <a:endParaRPr lang="en-US"/>
        </a:p>
      </dgm:t>
    </dgm:pt>
    <dgm:pt modelId="{14AF6ABD-678B-4071-B890-97E06DCFA342}">
      <dgm:prSet/>
      <dgm:spPr/>
      <dgm:t>
        <a:bodyPr/>
        <a:lstStyle/>
        <a:p>
          <a:r>
            <a:rPr lang="en-US" dirty="0"/>
            <a:t>Reliable</a:t>
          </a:r>
        </a:p>
      </dgm:t>
    </dgm:pt>
    <dgm:pt modelId="{361F8A74-5F71-4BAF-8594-969F139657E6}" type="parTrans" cxnId="{40A7FC32-37C6-4878-BF9B-040FFFF694A5}">
      <dgm:prSet/>
      <dgm:spPr/>
      <dgm:t>
        <a:bodyPr/>
        <a:lstStyle/>
        <a:p>
          <a:endParaRPr lang="en-US"/>
        </a:p>
      </dgm:t>
    </dgm:pt>
    <dgm:pt modelId="{C7A088B5-4259-4CEE-A171-3283855DF727}" type="sibTrans" cxnId="{40A7FC32-37C6-4878-BF9B-040FFFF694A5}">
      <dgm:prSet/>
      <dgm:spPr/>
      <dgm:t>
        <a:bodyPr/>
        <a:lstStyle/>
        <a:p>
          <a:endParaRPr lang="en-US"/>
        </a:p>
      </dgm:t>
    </dgm:pt>
    <dgm:pt modelId="{5A8B90F1-64DA-4C9B-8E94-8B56EDB57BB5}">
      <dgm:prSet/>
      <dgm:spPr/>
      <dgm:t>
        <a:bodyPr/>
        <a:lstStyle/>
        <a:p>
          <a:r>
            <a:rPr lang="en-US" dirty="0"/>
            <a:t>Current</a:t>
          </a:r>
        </a:p>
      </dgm:t>
    </dgm:pt>
    <dgm:pt modelId="{130592F5-4177-4E7A-B9E1-52EBE6612162}" type="parTrans" cxnId="{1E7BC3DB-DF11-497A-BC03-23CB866343DF}">
      <dgm:prSet/>
      <dgm:spPr/>
      <dgm:t>
        <a:bodyPr/>
        <a:lstStyle/>
        <a:p>
          <a:endParaRPr lang="en-US"/>
        </a:p>
      </dgm:t>
    </dgm:pt>
    <dgm:pt modelId="{864AA809-ABDE-44A2-B014-22E924039005}" type="sibTrans" cxnId="{1E7BC3DB-DF11-497A-BC03-23CB866343DF}">
      <dgm:prSet/>
      <dgm:spPr/>
      <dgm:t>
        <a:bodyPr/>
        <a:lstStyle/>
        <a:p>
          <a:endParaRPr lang="en-US"/>
        </a:p>
      </dgm:t>
    </dgm:pt>
    <dgm:pt modelId="{3B3FE05C-994C-444D-88CE-1C2C96B3AC7E}">
      <dgm:prSet/>
      <dgm:spPr/>
      <dgm:t>
        <a:bodyPr/>
        <a:lstStyle/>
        <a:p>
          <a:r>
            <a:rPr lang="en-US" dirty="0"/>
            <a:t>Sufficient</a:t>
          </a:r>
        </a:p>
      </dgm:t>
    </dgm:pt>
    <dgm:pt modelId="{39AB952F-4448-4452-AEC8-8650CE75B05B}" type="parTrans" cxnId="{217E0196-B9DD-4B11-A0AD-BC8326FEF7B1}">
      <dgm:prSet/>
      <dgm:spPr/>
      <dgm:t>
        <a:bodyPr/>
        <a:lstStyle/>
        <a:p>
          <a:endParaRPr lang="en-US"/>
        </a:p>
      </dgm:t>
    </dgm:pt>
    <dgm:pt modelId="{3AC2FA3E-445A-454D-A2AB-EA91D2EFB097}" type="sibTrans" cxnId="{217E0196-B9DD-4B11-A0AD-BC8326FEF7B1}">
      <dgm:prSet/>
      <dgm:spPr/>
      <dgm:t>
        <a:bodyPr/>
        <a:lstStyle/>
        <a:p>
          <a:endParaRPr lang="en-US"/>
        </a:p>
      </dgm:t>
    </dgm:pt>
    <dgm:pt modelId="{FDE8FEDA-6BDC-4D02-8B37-78BA3AE4805F}">
      <dgm:prSet custT="1"/>
      <dgm:spPr/>
      <dgm:t>
        <a:bodyPr/>
        <a:lstStyle/>
        <a:p>
          <a:r>
            <a:rPr lang="en-ZA" sz="2200" dirty="0"/>
            <a:t>Another assessor makes same judgment</a:t>
          </a:r>
          <a:endParaRPr lang="en-US" sz="2200" dirty="0"/>
        </a:p>
      </dgm:t>
    </dgm:pt>
    <dgm:pt modelId="{A97ABAD1-AE79-4251-BA3D-B9A8500DA515}" type="parTrans" cxnId="{3B6702B3-E223-4897-B019-0F607A3EB51F}">
      <dgm:prSet/>
      <dgm:spPr/>
      <dgm:t>
        <a:bodyPr/>
        <a:lstStyle/>
        <a:p>
          <a:endParaRPr lang="en-US"/>
        </a:p>
      </dgm:t>
    </dgm:pt>
    <dgm:pt modelId="{DEDFC9FA-8521-47FE-B5AC-E05B83F0FA10}" type="sibTrans" cxnId="{3B6702B3-E223-4897-B019-0F607A3EB51F}">
      <dgm:prSet/>
      <dgm:spPr/>
      <dgm:t>
        <a:bodyPr/>
        <a:lstStyle/>
        <a:p>
          <a:endParaRPr lang="en-US"/>
        </a:p>
      </dgm:t>
    </dgm:pt>
    <dgm:pt modelId="{35864574-6573-4D46-8D23-BBDA547C4C86}">
      <dgm:prSet custT="1"/>
      <dgm:spPr/>
      <dgm:t>
        <a:bodyPr/>
        <a:lstStyle/>
        <a:p>
          <a:endParaRPr lang="en-US" sz="2200" dirty="0"/>
        </a:p>
      </dgm:t>
    </dgm:pt>
    <dgm:pt modelId="{F2E30F6E-D87E-42A9-BA7A-737F71AAD574}" type="parTrans" cxnId="{7FAE175F-E57B-4CCC-A12E-9F83C08312D5}">
      <dgm:prSet/>
      <dgm:spPr/>
      <dgm:t>
        <a:bodyPr/>
        <a:lstStyle/>
        <a:p>
          <a:endParaRPr lang="en-US"/>
        </a:p>
      </dgm:t>
    </dgm:pt>
    <dgm:pt modelId="{D1B9B8BB-1D7C-4AB7-BF87-60CDF0557D3E}" type="sibTrans" cxnId="{7FAE175F-E57B-4CCC-A12E-9F83C08312D5}">
      <dgm:prSet/>
      <dgm:spPr/>
      <dgm:t>
        <a:bodyPr/>
        <a:lstStyle/>
        <a:p>
          <a:endParaRPr lang="en-US"/>
        </a:p>
      </dgm:t>
    </dgm:pt>
    <dgm:pt modelId="{338E1F9C-368F-4386-BA2B-3F88EC7A8F4E}">
      <dgm:prSet custT="1"/>
      <dgm:spPr/>
      <dgm:t>
        <a:bodyPr/>
        <a:lstStyle/>
        <a:p>
          <a:r>
            <a:rPr lang="en-US" sz="2200" dirty="0"/>
            <a:t>Consistency</a:t>
          </a:r>
        </a:p>
      </dgm:t>
    </dgm:pt>
    <dgm:pt modelId="{5D1EF5D8-074C-47D1-A47B-00EF575CAC52}" type="parTrans" cxnId="{619CFB8F-38D6-4451-BB63-F7F195128B60}">
      <dgm:prSet/>
      <dgm:spPr/>
      <dgm:t>
        <a:bodyPr/>
        <a:lstStyle/>
        <a:p>
          <a:endParaRPr lang="en-US"/>
        </a:p>
      </dgm:t>
    </dgm:pt>
    <dgm:pt modelId="{D5F59505-C43F-45B0-8381-76C5F4FFBA43}" type="sibTrans" cxnId="{619CFB8F-38D6-4451-BB63-F7F195128B60}">
      <dgm:prSet/>
      <dgm:spPr/>
      <dgm:t>
        <a:bodyPr/>
        <a:lstStyle/>
        <a:p>
          <a:endParaRPr lang="en-US"/>
        </a:p>
      </dgm:t>
    </dgm:pt>
    <dgm:pt modelId="{0F72655F-E1FB-4824-AA81-4DA806D3089D}">
      <dgm:prSet custT="1"/>
      <dgm:spPr/>
      <dgm:t>
        <a:bodyPr anchor="ctr"/>
        <a:lstStyle/>
        <a:p>
          <a:r>
            <a:rPr lang="en-ZA" sz="2200" dirty="0"/>
            <a:t>As recent as possible</a:t>
          </a:r>
          <a:endParaRPr lang="en-US" sz="2200" dirty="0"/>
        </a:p>
      </dgm:t>
    </dgm:pt>
    <dgm:pt modelId="{9C794409-35DF-41DF-85A0-6CCAB1084732}" type="parTrans" cxnId="{74369C54-A6D2-4516-A296-5F3AEBCFB8BE}">
      <dgm:prSet/>
      <dgm:spPr/>
      <dgm:t>
        <a:bodyPr/>
        <a:lstStyle/>
        <a:p>
          <a:endParaRPr lang="en-US"/>
        </a:p>
      </dgm:t>
    </dgm:pt>
    <dgm:pt modelId="{E7CA30A1-511C-492A-9608-8727D0A24829}" type="sibTrans" cxnId="{74369C54-A6D2-4516-A296-5F3AEBCFB8BE}">
      <dgm:prSet/>
      <dgm:spPr/>
      <dgm:t>
        <a:bodyPr/>
        <a:lstStyle/>
        <a:p>
          <a:endParaRPr lang="en-US"/>
        </a:p>
      </dgm:t>
    </dgm:pt>
    <dgm:pt modelId="{4CDAFE68-A13C-4294-B27C-1A22B6D00CD9}">
      <dgm:prSet custT="1"/>
      <dgm:spPr/>
      <dgm:t>
        <a:bodyPr anchor="ctr"/>
        <a:lstStyle/>
        <a:p>
          <a:r>
            <a:rPr lang="en-ZA" sz="2200" dirty="0"/>
            <a:t>Enough evidence</a:t>
          </a:r>
          <a:endParaRPr lang="en-US" sz="2200" dirty="0"/>
        </a:p>
      </dgm:t>
    </dgm:pt>
    <dgm:pt modelId="{6BE6E72F-EBEA-40F5-8C43-611EBA77947E}" type="parTrans" cxnId="{C62E943A-22D6-4586-B6DE-098E0204C46C}">
      <dgm:prSet/>
      <dgm:spPr/>
      <dgm:t>
        <a:bodyPr/>
        <a:lstStyle/>
        <a:p>
          <a:endParaRPr lang="en-US"/>
        </a:p>
      </dgm:t>
    </dgm:pt>
    <dgm:pt modelId="{420270F9-C53E-4421-AEC9-F2984AD85BAC}" type="sibTrans" cxnId="{C62E943A-22D6-4586-B6DE-098E0204C46C}">
      <dgm:prSet/>
      <dgm:spPr/>
      <dgm:t>
        <a:bodyPr/>
        <a:lstStyle/>
        <a:p>
          <a:endParaRPr lang="en-US"/>
        </a:p>
      </dgm:t>
    </dgm:pt>
    <dgm:pt modelId="{5E8F89DD-5DDE-4846-8998-12EF5CC65E25}" type="pres">
      <dgm:prSet presAssocID="{747D999F-5CDE-4AC3-91F1-05D7975C8110}" presName="Name0" presStyleCnt="0">
        <dgm:presLayoutVars>
          <dgm:dir/>
          <dgm:animLvl val="lvl"/>
          <dgm:resizeHandles/>
        </dgm:presLayoutVars>
      </dgm:prSet>
      <dgm:spPr/>
    </dgm:pt>
    <dgm:pt modelId="{148F3A8E-2BB6-402A-A098-79241797B71C}" type="pres">
      <dgm:prSet presAssocID="{8FCBDF96-D80C-490A-96D9-8585D8986CFB}" presName="linNode" presStyleCnt="0"/>
      <dgm:spPr/>
    </dgm:pt>
    <dgm:pt modelId="{84D3A3BA-A2EE-4738-B4E3-DDA967667CD2}" type="pres">
      <dgm:prSet presAssocID="{8FCBDF96-D80C-490A-96D9-8585D8986CFB}" presName="parentShp" presStyleLbl="node1" presStyleIdx="0" presStyleCnt="5">
        <dgm:presLayoutVars>
          <dgm:bulletEnabled val="1"/>
        </dgm:presLayoutVars>
      </dgm:prSet>
      <dgm:spPr/>
    </dgm:pt>
    <dgm:pt modelId="{C24922A2-C1D8-40EC-8B7D-94C45CEA6B11}" type="pres">
      <dgm:prSet presAssocID="{8FCBDF96-D80C-490A-96D9-8585D8986CFB}" presName="childShp" presStyleLbl="bgAccFollowNode1" presStyleIdx="0" presStyleCnt="5" custScaleX="133100" custScaleY="133100">
        <dgm:presLayoutVars>
          <dgm:bulletEnabled val="1"/>
        </dgm:presLayoutVars>
      </dgm:prSet>
      <dgm:spPr/>
    </dgm:pt>
    <dgm:pt modelId="{6EAA0812-7D20-431E-A1B8-6FF0ECA6CE47}" type="pres">
      <dgm:prSet presAssocID="{E5FB23D3-5513-4855-8FC7-1791777EBBC0}" presName="spacing" presStyleCnt="0"/>
      <dgm:spPr/>
    </dgm:pt>
    <dgm:pt modelId="{E63EE845-62B4-4ED4-B144-727586706C58}" type="pres">
      <dgm:prSet presAssocID="{85B783D8-7BAE-4E48-A965-FBA8F86F8833}" presName="linNode" presStyleCnt="0"/>
      <dgm:spPr/>
    </dgm:pt>
    <dgm:pt modelId="{716E45D4-AEC6-4636-A676-1AA19642614A}" type="pres">
      <dgm:prSet presAssocID="{85B783D8-7BAE-4E48-A965-FBA8F86F8833}" presName="parentShp" presStyleLbl="node1" presStyleIdx="1" presStyleCnt="5">
        <dgm:presLayoutVars>
          <dgm:bulletEnabled val="1"/>
        </dgm:presLayoutVars>
      </dgm:prSet>
      <dgm:spPr/>
    </dgm:pt>
    <dgm:pt modelId="{C185A99B-0EA1-481D-9381-D92CBE0A4E16}" type="pres">
      <dgm:prSet presAssocID="{85B783D8-7BAE-4E48-A965-FBA8F86F8833}" presName="childShp" presStyleLbl="bgAccFollowNode1" presStyleIdx="1" presStyleCnt="5" custScaleX="133100" custScaleY="133100">
        <dgm:presLayoutVars>
          <dgm:bulletEnabled val="1"/>
        </dgm:presLayoutVars>
      </dgm:prSet>
      <dgm:spPr/>
    </dgm:pt>
    <dgm:pt modelId="{0E4C92FF-07FA-4391-AECF-03092F3DE1AE}" type="pres">
      <dgm:prSet presAssocID="{354E3745-6D6B-4CBF-80E3-33D69F8419BF}" presName="spacing" presStyleCnt="0"/>
      <dgm:spPr/>
    </dgm:pt>
    <dgm:pt modelId="{8E93BF73-904F-4AC3-A0E7-43E1D28C2D27}" type="pres">
      <dgm:prSet presAssocID="{14AF6ABD-678B-4071-B890-97E06DCFA342}" presName="linNode" presStyleCnt="0"/>
      <dgm:spPr/>
    </dgm:pt>
    <dgm:pt modelId="{D0ACBD73-5A09-4F12-8BC1-240524FE06CC}" type="pres">
      <dgm:prSet presAssocID="{14AF6ABD-678B-4071-B890-97E06DCFA342}" presName="parentShp" presStyleLbl="node1" presStyleIdx="2" presStyleCnt="5" custScaleX="97811">
        <dgm:presLayoutVars>
          <dgm:bulletEnabled val="1"/>
        </dgm:presLayoutVars>
      </dgm:prSet>
      <dgm:spPr/>
    </dgm:pt>
    <dgm:pt modelId="{DA7FCEA1-6318-443E-8E6F-94F86C18E876}" type="pres">
      <dgm:prSet presAssocID="{14AF6ABD-678B-4071-B890-97E06DCFA342}" presName="childShp" presStyleLbl="bgAccFollowNode1" presStyleIdx="2" presStyleCnt="5" custScaleX="133100" custScaleY="166131">
        <dgm:presLayoutVars>
          <dgm:bulletEnabled val="1"/>
        </dgm:presLayoutVars>
      </dgm:prSet>
      <dgm:spPr/>
    </dgm:pt>
    <dgm:pt modelId="{7FD1374A-C642-4BE6-B1B3-020FB7D1A019}" type="pres">
      <dgm:prSet presAssocID="{C7A088B5-4259-4CEE-A171-3283855DF727}" presName="spacing" presStyleCnt="0"/>
      <dgm:spPr/>
    </dgm:pt>
    <dgm:pt modelId="{F5647189-5DEE-4948-A3E5-0E0C9A3E3B93}" type="pres">
      <dgm:prSet presAssocID="{5A8B90F1-64DA-4C9B-8E94-8B56EDB57BB5}" presName="linNode" presStyleCnt="0"/>
      <dgm:spPr/>
    </dgm:pt>
    <dgm:pt modelId="{1790AE54-7366-402F-BC59-000BC71DBC59}" type="pres">
      <dgm:prSet presAssocID="{5A8B90F1-64DA-4C9B-8E94-8B56EDB57BB5}" presName="parentShp" presStyleLbl="node1" presStyleIdx="3" presStyleCnt="5">
        <dgm:presLayoutVars>
          <dgm:bulletEnabled val="1"/>
        </dgm:presLayoutVars>
      </dgm:prSet>
      <dgm:spPr/>
    </dgm:pt>
    <dgm:pt modelId="{8D868F1B-B42A-42A8-B0A5-2B86DBBAFBF8}" type="pres">
      <dgm:prSet presAssocID="{5A8B90F1-64DA-4C9B-8E94-8B56EDB57BB5}" presName="childShp" presStyleLbl="bgAccFollowNode1" presStyleIdx="3" presStyleCnt="5" custScaleX="133100" custScaleY="133100">
        <dgm:presLayoutVars>
          <dgm:bulletEnabled val="1"/>
        </dgm:presLayoutVars>
      </dgm:prSet>
      <dgm:spPr/>
    </dgm:pt>
    <dgm:pt modelId="{BB519E4E-92B0-4A04-9BBB-06654791AB06}" type="pres">
      <dgm:prSet presAssocID="{864AA809-ABDE-44A2-B014-22E924039005}" presName="spacing" presStyleCnt="0"/>
      <dgm:spPr/>
    </dgm:pt>
    <dgm:pt modelId="{52EA9809-1211-477C-911A-87510DC9C18A}" type="pres">
      <dgm:prSet presAssocID="{3B3FE05C-994C-444D-88CE-1C2C96B3AC7E}" presName="linNode" presStyleCnt="0"/>
      <dgm:spPr/>
    </dgm:pt>
    <dgm:pt modelId="{C06829F6-27CC-48A1-B9A6-64EE9CED2F47}" type="pres">
      <dgm:prSet presAssocID="{3B3FE05C-994C-444D-88CE-1C2C96B3AC7E}" presName="parentShp" presStyleLbl="node1" presStyleIdx="4" presStyleCnt="5">
        <dgm:presLayoutVars>
          <dgm:bulletEnabled val="1"/>
        </dgm:presLayoutVars>
      </dgm:prSet>
      <dgm:spPr/>
    </dgm:pt>
    <dgm:pt modelId="{0E5C9EF5-08E6-4DD9-AAB1-5549E01CD4E8}" type="pres">
      <dgm:prSet presAssocID="{3B3FE05C-994C-444D-88CE-1C2C96B3AC7E}" presName="childShp" presStyleLbl="bgAccFollowNode1" presStyleIdx="4" presStyleCnt="5" custScaleX="133100" custScaleY="133100">
        <dgm:presLayoutVars>
          <dgm:bulletEnabled val="1"/>
        </dgm:presLayoutVars>
      </dgm:prSet>
      <dgm:spPr/>
    </dgm:pt>
  </dgm:ptLst>
  <dgm:cxnLst>
    <dgm:cxn modelId="{261CDF09-D156-4327-9579-52E544032127}" srcId="{747D999F-5CDE-4AC3-91F1-05D7975C8110}" destId="{85B783D8-7BAE-4E48-A965-FBA8F86F8833}" srcOrd="1" destOrd="0" parTransId="{033A6D8F-C621-4199-8EAA-6ED5D5BEFEA3}" sibTransId="{354E3745-6D6B-4CBF-80E3-33D69F8419BF}"/>
    <dgm:cxn modelId="{B0E0A125-6453-4DD3-BDE1-0ECF31539851}" type="presOf" srcId="{0F72655F-E1FB-4824-AA81-4DA806D3089D}" destId="{8D868F1B-B42A-42A8-B0A5-2B86DBBAFBF8}" srcOrd="0" destOrd="0" presId="urn:microsoft.com/office/officeart/2005/8/layout/vList6"/>
    <dgm:cxn modelId="{823E362C-204B-4D84-878B-EB26F3534FC2}" type="presOf" srcId="{747D999F-5CDE-4AC3-91F1-05D7975C8110}" destId="{5E8F89DD-5DDE-4846-8998-12EF5CC65E25}" srcOrd="0" destOrd="0" presId="urn:microsoft.com/office/officeart/2005/8/layout/vList6"/>
    <dgm:cxn modelId="{40A7FC32-37C6-4878-BF9B-040FFFF694A5}" srcId="{747D999F-5CDE-4AC3-91F1-05D7975C8110}" destId="{14AF6ABD-678B-4071-B890-97E06DCFA342}" srcOrd="2" destOrd="0" parTransId="{361F8A74-5F71-4BAF-8594-969F139657E6}" sibTransId="{C7A088B5-4259-4CEE-A171-3283855DF727}"/>
    <dgm:cxn modelId="{E4496735-FBE2-4CF0-B7DF-2AE773FE5F70}" type="presOf" srcId="{4CDAFE68-A13C-4294-B27C-1A22B6D00CD9}" destId="{0E5C9EF5-08E6-4DD9-AAB1-5549E01CD4E8}" srcOrd="0" destOrd="0" presId="urn:microsoft.com/office/officeart/2005/8/layout/vList6"/>
    <dgm:cxn modelId="{C62E943A-22D6-4586-B6DE-098E0204C46C}" srcId="{3B3FE05C-994C-444D-88CE-1C2C96B3AC7E}" destId="{4CDAFE68-A13C-4294-B27C-1A22B6D00CD9}" srcOrd="0" destOrd="0" parTransId="{6BE6E72F-EBEA-40F5-8C43-611EBA77947E}" sibTransId="{420270F9-C53E-4421-AEC9-F2984AD85BAC}"/>
    <dgm:cxn modelId="{293BBB3E-16B7-4A7D-9C7B-DD1E4B636007}" type="presOf" srcId="{35864574-6573-4D46-8D23-BBDA547C4C86}" destId="{DA7FCEA1-6318-443E-8E6F-94F86C18E876}" srcOrd="0" destOrd="2" presId="urn:microsoft.com/office/officeart/2005/8/layout/vList6"/>
    <dgm:cxn modelId="{21D8B940-6D9E-4E79-8716-24F598730EB1}" type="presOf" srcId="{5A8B90F1-64DA-4C9B-8E94-8B56EDB57BB5}" destId="{1790AE54-7366-402F-BC59-000BC71DBC59}" srcOrd="0" destOrd="0" presId="urn:microsoft.com/office/officeart/2005/8/layout/vList6"/>
    <dgm:cxn modelId="{B3BC3F5B-C611-4C66-9930-716C146097EB}" type="presOf" srcId="{C1F4775B-2EA0-41CB-8272-DC1BC480654A}" destId="{C24922A2-C1D8-40EC-8B7D-94C45CEA6B11}" srcOrd="0" destOrd="0" presId="urn:microsoft.com/office/officeart/2005/8/layout/vList6"/>
    <dgm:cxn modelId="{7FAE175F-E57B-4CCC-A12E-9F83C08312D5}" srcId="{14AF6ABD-678B-4071-B890-97E06DCFA342}" destId="{35864574-6573-4D46-8D23-BBDA547C4C86}" srcOrd="2" destOrd="0" parTransId="{F2E30F6E-D87E-42A9-BA7A-737F71AAD574}" sibTransId="{D1B9B8BB-1D7C-4AB7-BF87-60CDF0557D3E}"/>
    <dgm:cxn modelId="{66698361-7949-4215-9C6D-4229E9C68C71}" type="presOf" srcId="{14AF6ABD-678B-4071-B890-97E06DCFA342}" destId="{D0ACBD73-5A09-4F12-8BC1-240524FE06CC}" srcOrd="0" destOrd="0" presId="urn:microsoft.com/office/officeart/2005/8/layout/vList6"/>
    <dgm:cxn modelId="{3482016A-0012-434B-AC93-016DFC97E791}" type="presOf" srcId="{42A544C4-7EB3-4C70-975C-64728CF14F0D}" destId="{C185A99B-0EA1-481D-9381-D92CBE0A4E16}" srcOrd="0" destOrd="0" presId="urn:microsoft.com/office/officeart/2005/8/layout/vList6"/>
    <dgm:cxn modelId="{F7B3656F-9151-4D6B-A7B3-BE750E9CBECB}" type="presOf" srcId="{8FCBDF96-D80C-490A-96D9-8585D8986CFB}" destId="{84D3A3BA-A2EE-4738-B4E3-DDA967667CD2}" srcOrd="0" destOrd="0" presId="urn:microsoft.com/office/officeart/2005/8/layout/vList6"/>
    <dgm:cxn modelId="{74369C54-A6D2-4516-A296-5F3AEBCFB8BE}" srcId="{5A8B90F1-64DA-4C9B-8E94-8B56EDB57BB5}" destId="{0F72655F-E1FB-4824-AA81-4DA806D3089D}" srcOrd="0" destOrd="0" parTransId="{9C794409-35DF-41DF-85A0-6CCAB1084732}" sibTransId="{E7CA30A1-511C-492A-9608-8727D0A24829}"/>
    <dgm:cxn modelId="{E7D0917B-2323-412E-8418-33892056DC6C}" type="presOf" srcId="{FDE8FEDA-6BDC-4D02-8B37-78BA3AE4805F}" destId="{DA7FCEA1-6318-443E-8E6F-94F86C18E876}" srcOrd="0" destOrd="1" presId="urn:microsoft.com/office/officeart/2005/8/layout/vList6"/>
    <dgm:cxn modelId="{89B87582-C6BC-4296-9C08-5F286FBF3615}" type="presOf" srcId="{338E1F9C-368F-4386-BA2B-3F88EC7A8F4E}" destId="{DA7FCEA1-6318-443E-8E6F-94F86C18E876}" srcOrd="0" destOrd="0" presId="urn:microsoft.com/office/officeart/2005/8/layout/vList6"/>
    <dgm:cxn modelId="{A8C97C8D-8BB6-4D37-8A6C-7E73C4E6CEF1}" srcId="{85B783D8-7BAE-4E48-A965-FBA8F86F8833}" destId="{42A544C4-7EB3-4C70-975C-64728CF14F0D}" srcOrd="0" destOrd="0" parTransId="{76BBECF1-51B7-4ED9-A644-03428DB4B515}" sibTransId="{B4E5735F-35BA-4D87-9E40-205245C829F8}"/>
    <dgm:cxn modelId="{619CFB8F-38D6-4451-BB63-F7F195128B60}" srcId="{14AF6ABD-678B-4071-B890-97E06DCFA342}" destId="{338E1F9C-368F-4386-BA2B-3F88EC7A8F4E}" srcOrd="0" destOrd="0" parTransId="{5D1EF5D8-074C-47D1-A47B-00EF575CAC52}" sibTransId="{D5F59505-C43F-45B0-8381-76C5F4FFBA43}"/>
    <dgm:cxn modelId="{217E0196-B9DD-4B11-A0AD-BC8326FEF7B1}" srcId="{747D999F-5CDE-4AC3-91F1-05D7975C8110}" destId="{3B3FE05C-994C-444D-88CE-1C2C96B3AC7E}" srcOrd="4" destOrd="0" parTransId="{39AB952F-4448-4452-AEC8-8650CE75B05B}" sibTransId="{3AC2FA3E-445A-454D-A2AB-EA91D2EFB097}"/>
    <dgm:cxn modelId="{3B6702B3-E223-4897-B019-0F607A3EB51F}" srcId="{14AF6ABD-678B-4071-B890-97E06DCFA342}" destId="{FDE8FEDA-6BDC-4D02-8B37-78BA3AE4805F}" srcOrd="1" destOrd="0" parTransId="{A97ABAD1-AE79-4251-BA3D-B9A8500DA515}" sibTransId="{DEDFC9FA-8521-47FE-B5AC-E05B83F0FA10}"/>
    <dgm:cxn modelId="{4BDBBAC0-C0AB-4371-A159-12BA5366A793}" type="presOf" srcId="{85B783D8-7BAE-4E48-A965-FBA8F86F8833}" destId="{716E45D4-AEC6-4636-A676-1AA19642614A}" srcOrd="0" destOrd="0" presId="urn:microsoft.com/office/officeart/2005/8/layout/vList6"/>
    <dgm:cxn modelId="{1E7BC3DB-DF11-497A-BC03-23CB866343DF}" srcId="{747D999F-5CDE-4AC3-91F1-05D7975C8110}" destId="{5A8B90F1-64DA-4C9B-8E94-8B56EDB57BB5}" srcOrd="3" destOrd="0" parTransId="{130592F5-4177-4E7A-B9E1-52EBE6612162}" sibTransId="{864AA809-ABDE-44A2-B014-22E924039005}"/>
    <dgm:cxn modelId="{7A7831E7-0FAF-426D-816D-CDD6900B78AD}" srcId="{8FCBDF96-D80C-490A-96D9-8585D8986CFB}" destId="{C1F4775B-2EA0-41CB-8272-DC1BC480654A}" srcOrd="0" destOrd="0" parTransId="{808AAF65-DC53-4330-BF27-E16FF1DC69D7}" sibTransId="{68193E23-AB00-4C1A-8D04-1A9EDDEBC253}"/>
    <dgm:cxn modelId="{46C075F8-16F1-42AC-91FD-22E4F284A194}" type="presOf" srcId="{3B3FE05C-994C-444D-88CE-1C2C96B3AC7E}" destId="{C06829F6-27CC-48A1-B9A6-64EE9CED2F47}" srcOrd="0" destOrd="0" presId="urn:microsoft.com/office/officeart/2005/8/layout/vList6"/>
    <dgm:cxn modelId="{29048CFE-A5E4-4E38-855C-BDBFFB33901C}" srcId="{747D999F-5CDE-4AC3-91F1-05D7975C8110}" destId="{8FCBDF96-D80C-490A-96D9-8585D8986CFB}" srcOrd="0" destOrd="0" parTransId="{D5781CF0-14BC-4DC4-BAA9-F055BD42A9AD}" sibTransId="{E5FB23D3-5513-4855-8FC7-1791777EBBC0}"/>
    <dgm:cxn modelId="{43D6774A-5BA7-4BC5-A382-FA829790940C}" type="presParOf" srcId="{5E8F89DD-5DDE-4846-8998-12EF5CC65E25}" destId="{148F3A8E-2BB6-402A-A098-79241797B71C}" srcOrd="0" destOrd="0" presId="urn:microsoft.com/office/officeart/2005/8/layout/vList6"/>
    <dgm:cxn modelId="{821F796B-3732-4A3C-9CAA-8F5C7FA3A90F}" type="presParOf" srcId="{148F3A8E-2BB6-402A-A098-79241797B71C}" destId="{84D3A3BA-A2EE-4738-B4E3-DDA967667CD2}" srcOrd="0" destOrd="0" presId="urn:microsoft.com/office/officeart/2005/8/layout/vList6"/>
    <dgm:cxn modelId="{417E2797-F990-4A4C-86FE-CDB73C79A40D}" type="presParOf" srcId="{148F3A8E-2BB6-402A-A098-79241797B71C}" destId="{C24922A2-C1D8-40EC-8B7D-94C45CEA6B11}" srcOrd="1" destOrd="0" presId="urn:microsoft.com/office/officeart/2005/8/layout/vList6"/>
    <dgm:cxn modelId="{8B0797EA-15F5-4FEF-9162-84291B48DA15}" type="presParOf" srcId="{5E8F89DD-5DDE-4846-8998-12EF5CC65E25}" destId="{6EAA0812-7D20-431E-A1B8-6FF0ECA6CE47}" srcOrd="1" destOrd="0" presId="urn:microsoft.com/office/officeart/2005/8/layout/vList6"/>
    <dgm:cxn modelId="{8D5DBFDD-26B5-4CA3-8367-C9458DD0C7E5}" type="presParOf" srcId="{5E8F89DD-5DDE-4846-8998-12EF5CC65E25}" destId="{E63EE845-62B4-4ED4-B144-727586706C58}" srcOrd="2" destOrd="0" presId="urn:microsoft.com/office/officeart/2005/8/layout/vList6"/>
    <dgm:cxn modelId="{12874BFD-FB44-4DDD-AE4A-5A65752DDCE7}" type="presParOf" srcId="{E63EE845-62B4-4ED4-B144-727586706C58}" destId="{716E45D4-AEC6-4636-A676-1AA19642614A}" srcOrd="0" destOrd="0" presId="urn:microsoft.com/office/officeart/2005/8/layout/vList6"/>
    <dgm:cxn modelId="{C7899243-C0F5-4B96-BEFA-B30C3F450713}" type="presParOf" srcId="{E63EE845-62B4-4ED4-B144-727586706C58}" destId="{C185A99B-0EA1-481D-9381-D92CBE0A4E16}" srcOrd="1" destOrd="0" presId="urn:microsoft.com/office/officeart/2005/8/layout/vList6"/>
    <dgm:cxn modelId="{81DE150B-3B09-4C81-9B2C-5808F5415F1D}" type="presParOf" srcId="{5E8F89DD-5DDE-4846-8998-12EF5CC65E25}" destId="{0E4C92FF-07FA-4391-AECF-03092F3DE1AE}" srcOrd="3" destOrd="0" presId="urn:microsoft.com/office/officeart/2005/8/layout/vList6"/>
    <dgm:cxn modelId="{0AF30D3F-8FF2-4D80-A1C5-A9718CCD0406}" type="presParOf" srcId="{5E8F89DD-5DDE-4846-8998-12EF5CC65E25}" destId="{8E93BF73-904F-4AC3-A0E7-43E1D28C2D27}" srcOrd="4" destOrd="0" presId="urn:microsoft.com/office/officeart/2005/8/layout/vList6"/>
    <dgm:cxn modelId="{03548B16-A1CE-4BBC-BCC2-68DE8C5C6703}" type="presParOf" srcId="{8E93BF73-904F-4AC3-A0E7-43E1D28C2D27}" destId="{D0ACBD73-5A09-4F12-8BC1-240524FE06CC}" srcOrd="0" destOrd="0" presId="urn:microsoft.com/office/officeart/2005/8/layout/vList6"/>
    <dgm:cxn modelId="{FB286BA4-3291-4A0B-B8B4-AEEEE04F403E}" type="presParOf" srcId="{8E93BF73-904F-4AC3-A0E7-43E1D28C2D27}" destId="{DA7FCEA1-6318-443E-8E6F-94F86C18E876}" srcOrd="1" destOrd="0" presId="urn:microsoft.com/office/officeart/2005/8/layout/vList6"/>
    <dgm:cxn modelId="{7052A1B0-509A-4DC3-B3E8-4E13CF627DC5}" type="presParOf" srcId="{5E8F89DD-5DDE-4846-8998-12EF5CC65E25}" destId="{7FD1374A-C642-4BE6-B1B3-020FB7D1A019}" srcOrd="5" destOrd="0" presId="urn:microsoft.com/office/officeart/2005/8/layout/vList6"/>
    <dgm:cxn modelId="{5B48C037-55AE-4523-BCA7-BD3C86EFD171}" type="presParOf" srcId="{5E8F89DD-5DDE-4846-8998-12EF5CC65E25}" destId="{F5647189-5DEE-4948-A3E5-0E0C9A3E3B93}" srcOrd="6" destOrd="0" presId="urn:microsoft.com/office/officeart/2005/8/layout/vList6"/>
    <dgm:cxn modelId="{CA7BAF7B-7AEA-4688-A981-3D0889114AD4}" type="presParOf" srcId="{F5647189-5DEE-4948-A3E5-0E0C9A3E3B93}" destId="{1790AE54-7366-402F-BC59-000BC71DBC59}" srcOrd="0" destOrd="0" presId="urn:microsoft.com/office/officeart/2005/8/layout/vList6"/>
    <dgm:cxn modelId="{462195BC-E334-48EC-BCB4-35345CD7D4AD}" type="presParOf" srcId="{F5647189-5DEE-4948-A3E5-0E0C9A3E3B93}" destId="{8D868F1B-B42A-42A8-B0A5-2B86DBBAFBF8}" srcOrd="1" destOrd="0" presId="urn:microsoft.com/office/officeart/2005/8/layout/vList6"/>
    <dgm:cxn modelId="{CADB7C5A-A710-4469-A20C-AF9DB615D1BB}" type="presParOf" srcId="{5E8F89DD-5DDE-4846-8998-12EF5CC65E25}" destId="{BB519E4E-92B0-4A04-9BBB-06654791AB06}" srcOrd="7" destOrd="0" presId="urn:microsoft.com/office/officeart/2005/8/layout/vList6"/>
    <dgm:cxn modelId="{B9469F3E-69DB-49EF-AB8A-E751E0E91968}" type="presParOf" srcId="{5E8F89DD-5DDE-4846-8998-12EF5CC65E25}" destId="{52EA9809-1211-477C-911A-87510DC9C18A}" srcOrd="8" destOrd="0" presId="urn:microsoft.com/office/officeart/2005/8/layout/vList6"/>
    <dgm:cxn modelId="{A048767B-6DBB-48A1-A22E-BFDF6DB1D7CA}" type="presParOf" srcId="{52EA9809-1211-477C-911A-87510DC9C18A}" destId="{C06829F6-27CC-48A1-B9A6-64EE9CED2F47}" srcOrd="0" destOrd="0" presId="urn:microsoft.com/office/officeart/2005/8/layout/vList6"/>
    <dgm:cxn modelId="{956407CD-24A9-4361-A39E-A7B90C81F69B}" type="presParOf" srcId="{52EA9809-1211-477C-911A-87510DC9C18A}" destId="{0E5C9EF5-08E6-4DD9-AAB1-5549E01CD4E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2" qsCatId="3D" csTypeId="urn:microsoft.com/office/officeart/2005/8/colors/accent1_5" csCatId="accent1" phldr="1"/>
      <dgm:spPr/>
      <dgm:t>
        <a:bodyPr/>
        <a:lstStyle/>
        <a:p>
          <a:endParaRPr lang="en-US"/>
        </a:p>
      </dgm:t>
    </dgm:pt>
    <dgm:pt modelId="{45A05D77-9081-4709-A301-ED1670679511}">
      <dgm:prSet phldrT="[Text]" custT="1"/>
      <dgm:spPr/>
      <dgm:t>
        <a:bodyPr/>
        <a:lstStyle/>
        <a:p>
          <a:r>
            <a:rPr lang="en-US" sz="3600" dirty="0"/>
            <a:t>Integrated Assessment</a:t>
          </a:r>
        </a:p>
      </dgm:t>
    </dgm:pt>
    <dgm:pt modelId="{D71044DB-2B70-4F4E-80BE-2774EFE23D9B}" type="parTrans" cxnId="{CFA81786-B748-48AF-9BFF-282DDBA00D8C}">
      <dgm:prSet/>
      <dgm:spPr/>
      <dgm:t>
        <a:bodyPr/>
        <a:lstStyle/>
        <a:p>
          <a:endParaRPr lang="en-US"/>
        </a:p>
      </dgm:t>
    </dgm:pt>
    <dgm:pt modelId="{6E62E6EC-8AE2-4AF1-A2B3-4B2DFA7C2E76}" type="sibTrans" cxnId="{CFA81786-B748-48AF-9BFF-282DDBA00D8C}">
      <dgm:prSet/>
      <dgm:spPr/>
      <dgm:t>
        <a:bodyPr/>
        <a:lstStyle/>
        <a:p>
          <a:endParaRPr lang="en-US"/>
        </a:p>
      </dgm:t>
    </dgm:pt>
    <dgm:pt modelId="{EE2601E4-BD06-488F-8835-BD42E9836204}">
      <dgm:prSet phldrT="[Text]" custT="1"/>
      <dgm:spPr>
        <a:solidFill>
          <a:schemeClr val="bg2">
            <a:lumMod val="75000"/>
          </a:schemeClr>
        </a:solidFill>
      </dgm:spPr>
      <dgm:t>
        <a:bodyPr/>
        <a:lstStyle/>
        <a:p>
          <a:r>
            <a:rPr lang="en-US" sz="2400" dirty="0"/>
            <a:t>Diagnostic</a:t>
          </a:r>
        </a:p>
      </dgm:t>
    </dgm:pt>
    <dgm:pt modelId="{B12096FB-3CD0-49F4-BAF9-B1380D9A54B8}" type="parTrans" cxnId="{0A0938CA-C636-4105-B9AD-4EA7A5994EF3}">
      <dgm:prSet/>
      <dgm:spPr/>
      <dgm:t>
        <a:bodyPr/>
        <a:lstStyle/>
        <a:p>
          <a:endParaRPr lang="en-US"/>
        </a:p>
      </dgm:t>
    </dgm:pt>
    <dgm:pt modelId="{94FA67A3-20B5-450F-BA2D-9FD3B2CD0B91}" type="sibTrans" cxnId="{0A0938CA-C636-4105-B9AD-4EA7A5994EF3}">
      <dgm:prSet/>
      <dgm:spPr/>
      <dgm:t>
        <a:bodyPr/>
        <a:lstStyle/>
        <a:p>
          <a:endParaRPr lang="en-US"/>
        </a:p>
      </dgm:t>
    </dgm:pt>
    <dgm:pt modelId="{1E1F23DD-C042-4219-9C9C-280CD91B28AC}">
      <dgm:prSet phldrT="[Text]" custT="1"/>
      <dgm:spPr>
        <a:solidFill>
          <a:schemeClr val="bg2">
            <a:lumMod val="75000"/>
          </a:schemeClr>
        </a:solidFill>
      </dgm:spPr>
      <dgm:t>
        <a:bodyPr/>
        <a:lstStyle/>
        <a:p>
          <a:r>
            <a:rPr lang="en-US" sz="2400" dirty="0"/>
            <a:t>Formative</a:t>
          </a:r>
        </a:p>
      </dgm:t>
    </dgm:pt>
    <dgm:pt modelId="{BA260C72-4AAC-4934-9080-9E94A5BECF03}" type="parTrans" cxnId="{74D81C63-3C7F-4FEE-ADE4-6AEB9B70E050}">
      <dgm:prSet/>
      <dgm:spPr/>
      <dgm:t>
        <a:bodyPr/>
        <a:lstStyle/>
        <a:p>
          <a:endParaRPr lang="en-US"/>
        </a:p>
      </dgm:t>
    </dgm:pt>
    <dgm:pt modelId="{F5C9150A-4E4A-4D26-8790-6B17A63FFF69}" type="sibTrans" cxnId="{74D81C63-3C7F-4FEE-ADE4-6AEB9B70E050}">
      <dgm:prSet/>
      <dgm:spPr/>
      <dgm:t>
        <a:bodyPr/>
        <a:lstStyle/>
        <a:p>
          <a:endParaRPr lang="en-US"/>
        </a:p>
      </dgm:t>
    </dgm:pt>
    <dgm:pt modelId="{26B039C9-4E13-4463-9C35-681A3ADA2ED4}">
      <dgm:prSet custT="1"/>
      <dgm:spPr>
        <a:solidFill>
          <a:schemeClr val="bg2">
            <a:lumMod val="75000"/>
          </a:schemeClr>
        </a:solidFill>
      </dgm:spPr>
      <dgm:t>
        <a:bodyPr/>
        <a:lstStyle/>
        <a:p>
          <a:r>
            <a:rPr lang="en-US" sz="2400" dirty="0"/>
            <a:t>Summative</a:t>
          </a:r>
        </a:p>
      </dgm:t>
    </dgm:pt>
    <dgm:pt modelId="{DAF10627-20FA-4BDB-9365-30405B888CDC}" type="parTrans" cxnId="{A9632E11-356B-45B5-9A5F-D764C0D006B1}">
      <dgm:prSet/>
      <dgm:spPr/>
      <dgm:t>
        <a:bodyPr/>
        <a:lstStyle/>
        <a:p>
          <a:endParaRPr lang="en-US"/>
        </a:p>
      </dgm:t>
    </dgm:pt>
    <dgm:pt modelId="{3A9988E5-D2FC-4053-A3B2-804D55B5D78C}" type="sibTrans" cxnId="{A9632E11-356B-45B5-9A5F-D764C0D006B1}">
      <dgm:prSet/>
      <dgm:spPr/>
      <dgm:t>
        <a:bodyPr/>
        <a:lstStyle/>
        <a:p>
          <a:endParaRPr lang="en-US"/>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X="151895">
        <dgm:presLayoutVars>
          <dgm:chPref val="3"/>
        </dgm:presLayoutVars>
      </dgm:prSet>
      <dgm:spPr/>
    </dgm:pt>
    <dgm:pt modelId="{7EFA7AA0-0092-48D0-9439-0EB32D25F1C0}" type="pres">
      <dgm:prSet presAssocID="{45A05D77-9081-4709-A301-ED1670679511}" presName="rootConnector1" presStyleLbl="node1" presStyleIdx="0" presStyleCnt="0"/>
      <dgm:spPr/>
    </dgm:pt>
    <dgm:pt modelId="{C3A3393F-F860-4BD0-878D-21DC2B2B037E}" type="pres">
      <dgm:prSet presAssocID="{45A05D77-9081-4709-A301-ED1670679511}" presName="hierChild2" presStyleCnt="0"/>
      <dgm:spPr/>
    </dgm:pt>
    <dgm:pt modelId="{F3C2E6AE-54DB-4A89-888B-E04C9BF56F0C}" type="pres">
      <dgm:prSet presAssocID="{B12096FB-3CD0-49F4-BAF9-B1380D9A54B8}" presName="Name37" presStyleLbl="parChTrans1D2" presStyleIdx="0" presStyleCnt="3"/>
      <dgm:spPr/>
    </dgm:pt>
    <dgm:pt modelId="{C26441C1-06AD-4E9C-B3AD-0E67D1273C05}" type="pres">
      <dgm:prSet presAssocID="{EE2601E4-BD06-488F-8835-BD42E9836204}" presName="hierRoot2" presStyleCnt="0">
        <dgm:presLayoutVars>
          <dgm:hierBranch val="init"/>
        </dgm:presLayoutVars>
      </dgm:prSet>
      <dgm:spPr/>
    </dgm:pt>
    <dgm:pt modelId="{5AC03954-9479-483D-8DBD-7EBAB6A065EF}" type="pres">
      <dgm:prSet presAssocID="{EE2601E4-BD06-488F-8835-BD42E9836204}" presName="rootComposite" presStyleCnt="0"/>
      <dgm:spPr/>
    </dgm:pt>
    <dgm:pt modelId="{EB3699A1-9B8A-4C7E-8558-A6BFFBF82444}" type="pres">
      <dgm:prSet presAssocID="{EE2601E4-BD06-488F-8835-BD42E9836204}" presName="rootText" presStyleLbl="node2" presStyleIdx="0" presStyleCnt="3">
        <dgm:presLayoutVars>
          <dgm:chPref val="3"/>
        </dgm:presLayoutVars>
      </dgm:prSet>
      <dgm:spPr/>
    </dgm:pt>
    <dgm:pt modelId="{A9E7900D-BCDB-4A4D-9C7E-77C9A0D75570}" type="pres">
      <dgm:prSet presAssocID="{EE2601E4-BD06-488F-8835-BD42E9836204}" presName="rootConnector" presStyleLbl="node2" presStyleIdx="0" presStyleCnt="3"/>
      <dgm:spPr/>
    </dgm:pt>
    <dgm:pt modelId="{AA18F463-6B68-45B8-96E5-AD8F9FF7ECFF}" type="pres">
      <dgm:prSet presAssocID="{EE2601E4-BD06-488F-8835-BD42E9836204}" presName="hierChild4" presStyleCnt="0"/>
      <dgm:spPr/>
    </dgm:pt>
    <dgm:pt modelId="{5B27FCA1-33F8-49EE-B946-63113D12117B}" type="pres">
      <dgm:prSet presAssocID="{EE2601E4-BD06-488F-8835-BD42E9836204}" presName="hierChild5" presStyleCnt="0"/>
      <dgm:spPr/>
    </dgm:pt>
    <dgm:pt modelId="{FF99C2F2-CD21-4313-9634-001389A43FB9}" type="pres">
      <dgm:prSet presAssocID="{BA260C72-4AAC-4934-9080-9E94A5BECF03}" presName="Name37" presStyleLbl="parChTrans1D2" presStyleIdx="1" presStyleCnt="3"/>
      <dgm:spPr/>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1" presStyleCnt="3">
        <dgm:presLayoutVars>
          <dgm:chPref val="3"/>
        </dgm:presLayoutVars>
      </dgm:prSet>
      <dgm:spPr/>
    </dgm:pt>
    <dgm:pt modelId="{BA70270E-585D-4A22-B309-A104DFB9AC6E}" type="pres">
      <dgm:prSet presAssocID="{1E1F23DD-C042-4219-9C9C-280CD91B28AC}" presName="rootConnector" presStyleLbl="node2" presStyleIdx="1" presStyleCnt="3"/>
      <dgm:spPr/>
    </dgm:pt>
    <dgm:pt modelId="{18BCA5D3-DEFD-454D-9E82-F7030D92C3BC}" type="pres">
      <dgm:prSet presAssocID="{1E1F23DD-C042-4219-9C9C-280CD91B28AC}" presName="hierChild4"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2" presStyleCnt="3"/>
      <dgm:spPr/>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2" presStyleCnt="3">
        <dgm:presLayoutVars>
          <dgm:chPref val="3"/>
        </dgm:presLayoutVars>
      </dgm:prSet>
      <dgm:spPr/>
    </dgm:pt>
    <dgm:pt modelId="{00998848-0883-4A30-8D28-291E7D75C6FB}" type="pres">
      <dgm:prSet presAssocID="{26B039C9-4E13-4463-9C35-681A3ADA2ED4}" presName="rootConnector" presStyleLbl="node2" presStyleIdx="2" presStyleCnt="3"/>
      <dgm:spPr/>
    </dgm:pt>
    <dgm:pt modelId="{45A93E4F-2C9E-47CD-9578-C6A168439A3A}" type="pres">
      <dgm:prSet presAssocID="{26B039C9-4E13-4463-9C35-681A3ADA2ED4}" presName="hierChild4"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D2C42804-C394-4FD1-B868-FF0094274B99}" type="presOf" srcId="{DAF10627-20FA-4BDB-9365-30405B888CDC}" destId="{79A44E13-0693-4EF4-ADC9-07A7A193F52E}" srcOrd="0" destOrd="0" presId="urn:microsoft.com/office/officeart/2005/8/layout/orgChart1"/>
    <dgm:cxn modelId="{A9632E11-356B-45B5-9A5F-D764C0D006B1}" srcId="{45A05D77-9081-4709-A301-ED1670679511}" destId="{26B039C9-4E13-4463-9C35-681A3ADA2ED4}" srcOrd="2" destOrd="0" parTransId="{DAF10627-20FA-4BDB-9365-30405B888CDC}" sibTransId="{3A9988E5-D2FC-4053-A3B2-804D55B5D78C}"/>
    <dgm:cxn modelId="{929F8616-7474-45D5-AFDA-5438927CA628}" type="presOf" srcId="{B12096FB-3CD0-49F4-BAF9-B1380D9A54B8}" destId="{F3C2E6AE-54DB-4A89-888B-E04C9BF56F0C}" srcOrd="0" destOrd="0" presId="urn:microsoft.com/office/officeart/2005/8/layout/orgChart1"/>
    <dgm:cxn modelId="{52BA9E1B-D5EA-424C-96AF-4B4C28156DFB}" type="presOf" srcId="{4912FC0A-C24F-404E-A0F7-42F309206DF3}" destId="{1CA79E3D-2962-42C0-8C9A-1398AB3AA113}" srcOrd="0" destOrd="0" presId="urn:microsoft.com/office/officeart/2005/8/layout/orgChart1"/>
    <dgm:cxn modelId="{5BB06438-B09D-468A-9E16-E23A89F63124}" type="presOf" srcId="{26B039C9-4E13-4463-9C35-681A3ADA2ED4}" destId="{24349B9E-7679-48F3-8C1B-516E244933D3}" srcOrd="0" destOrd="0" presId="urn:microsoft.com/office/officeart/2005/8/layout/orgChart1"/>
    <dgm:cxn modelId="{1349085E-79E9-4681-A22D-F02E36F845FB}" type="presOf" srcId="{45A05D77-9081-4709-A301-ED1670679511}" destId="{7EFA7AA0-0092-48D0-9439-0EB32D25F1C0}" srcOrd="1" destOrd="0" presId="urn:microsoft.com/office/officeart/2005/8/layout/orgChart1"/>
    <dgm:cxn modelId="{EF85DA61-24E3-4809-9DCE-5707616BCC66}" type="presOf" srcId="{45A05D77-9081-4709-A301-ED1670679511}" destId="{00DD5ACD-371A-4729-B992-E39098DC1F1D}" srcOrd="0" destOrd="0" presId="urn:microsoft.com/office/officeart/2005/8/layout/orgChart1"/>
    <dgm:cxn modelId="{74D81C63-3C7F-4FEE-ADE4-6AEB9B70E050}" srcId="{45A05D77-9081-4709-A301-ED1670679511}" destId="{1E1F23DD-C042-4219-9C9C-280CD91B28AC}" srcOrd="1" destOrd="0" parTransId="{BA260C72-4AAC-4934-9080-9E94A5BECF03}" sibTransId="{F5C9150A-4E4A-4D26-8790-6B17A63FFF69}"/>
    <dgm:cxn modelId="{FF390B79-5ADA-4CE6-8FA2-ACC87A8C796A}" type="presOf" srcId="{BA260C72-4AAC-4934-9080-9E94A5BECF03}" destId="{FF99C2F2-CD21-4313-9634-001389A43FB9}" srcOrd="0" destOrd="0" presId="urn:microsoft.com/office/officeart/2005/8/layout/orgChart1"/>
    <dgm:cxn modelId="{5D071B7A-6B3A-47A0-B172-AE67E6085824}" type="presOf" srcId="{1E1F23DD-C042-4219-9C9C-280CD91B28AC}" destId="{4C255BB0-1E6B-41BD-A9B3-29EA7F5693FC}" srcOrd="0" destOrd="0" presId="urn:microsoft.com/office/officeart/2005/8/layout/orgChart1"/>
    <dgm:cxn modelId="{EE219E84-9445-477B-B7B6-056387800ABA}" type="presOf" srcId="{EE2601E4-BD06-488F-8835-BD42E9836204}" destId="{A9E7900D-BCDB-4A4D-9C7E-77C9A0D75570}" srcOrd="1" destOrd="0" presId="urn:microsoft.com/office/officeart/2005/8/layout/orgChart1"/>
    <dgm:cxn modelId="{CFA81786-B748-48AF-9BFF-282DDBA00D8C}" srcId="{4912FC0A-C24F-404E-A0F7-42F309206DF3}" destId="{45A05D77-9081-4709-A301-ED1670679511}" srcOrd="0" destOrd="0" parTransId="{D71044DB-2B70-4F4E-80BE-2774EFE23D9B}" sibTransId="{6E62E6EC-8AE2-4AF1-A2B3-4B2DFA7C2E76}"/>
    <dgm:cxn modelId="{EF08A9BF-E089-4A07-8332-F1E3F90BE2CD}" type="presOf" srcId="{1E1F23DD-C042-4219-9C9C-280CD91B28AC}" destId="{BA70270E-585D-4A22-B309-A104DFB9AC6E}" srcOrd="1" destOrd="0" presId="urn:microsoft.com/office/officeart/2005/8/layout/orgChart1"/>
    <dgm:cxn modelId="{0A0938CA-C636-4105-B9AD-4EA7A5994EF3}" srcId="{45A05D77-9081-4709-A301-ED1670679511}" destId="{EE2601E4-BD06-488F-8835-BD42E9836204}" srcOrd="0" destOrd="0" parTransId="{B12096FB-3CD0-49F4-BAF9-B1380D9A54B8}" sibTransId="{94FA67A3-20B5-450F-BA2D-9FD3B2CD0B91}"/>
    <dgm:cxn modelId="{804937F4-5E65-4A45-9B51-9305DB1FA88E}" type="presOf" srcId="{EE2601E4-BD06-488F-8835-BD42E9836204}" destId="{EB3699A1-9B8A-4C7E-8558-A6BFFBF82444}" srcOrd="0" destOrd="0" presId="urn:microsoft.com/office/officeart/2005/8/layout/orgChart1"/>
    <dgm:cxn modelId="{C24CABFA-81E1-4E5A-85D3-C861B8FBED7F}" type="presOf" srcId="{26B039C9-4E13-4463-9C35-681A3ADA2ED4}" destId="{00998848-0883-4A30-8D28-291E7D75C6FB}" srcOrd="1" destOrd="0" presId="urn:microsoft.com/office/officeart/2005/8/layout/orgChart1"/>
    <dgm:cxn modelId="{88906ABF-E0E6-4CFF-BED4-67FFD787D2A9}" type="presParOf" srcId="{1CA79E3D-2962-42C0-8C9A-1398AB3AA113}" destId="{50A395C4-0E4D-4059-9682-15130E95B087}" srcOrd="0" destOrd="0" presId="urn:microsoft.com/office/officeart/2005/8/layout/orgChart1"/>
    <dgm:cxn modelId="{730CE1A6-82B3-4E04-ACC7-AE2BEBF2CF1B}" type="presParOf" srcId="{50A395C4-0E4D-4059-9682-15130E95B087}" destId="{CD8864FD-C9B2-494A-88EB-9FDC63761633}" srcOrd="0" destOrd="0" presId="urn:microsoft.com/office/officeart/2005/8/layout/orgChart1"/>
    <dgm:cxn modelId="{F5BB25C0-3BB4-4524-B422-59A6CAFA2D30}" type="presParOf" srcId="{CD8864FD-C9B2-494A-88EB-9FDC63761633}" destId="{00DD5ACD-371A-4729-B992-E39098DC1F1D}" srcOrd="0" destOrd="0" presId="urn:microsoft.com/office/officeart/2005/8/layout/orgChart1"/>
    <dgm:cxn modelId="{0EFB9409-B72C-45E2-BF94-A6077DB84E55}" type="presParOf" srcId="{CD8864FD-C9B2-494A-88EB-9FDC63761633}" destId="{7EFA7AA0-0092-48D0-9439-0EB32D25F1C0}" srcOrd="1" destOrd="0" presId="urn:microsoft.com/office/officeart/2005/8/layout/orgChart1"/>
    <dgm:cxn modelId="{AA085D7B-532B-4561-A8EC-8A38C5B82974}" type="presParOf" srcId="{50A395C4-0E4D-4059-9682-15130E95B087}" destId="{C3A3393F-F860-4BD0-878D-21DC2B2B037E}" srcOrd="1" destOrd="0" presId="urn:microsoft.com/office/officeart/2005/8/layout/orgChart1"/>
    <dgm:cxn modelId="{3EB38EF3-28DE-4E4B-A8C0-7C4A701267E9}" type="presParOf" srcId="{C3A3393F-F860-4BD0-878D-21DC2B2B037E}" destId="{F3C2E6AE-54DB-4A89-888B-E04C9BF56F0C}" srcOrd="0" destOrd="0" presId="urn:microsoft.com/office/officeart/2005/8/layout/orgChart1"/>
    <dgm:cxn modelId="{B7A1BF57-C9F2-4FD2-8BEF-A459DBE03738}" type="presParOf" srcId="{C3A3393F-F860-4BD0-878D-21DC2B2B037E}" destId="{C26441C1-06AD-4E9C-B3AD-0E67D1273C05}" srcOrd="1" destOrd="0" presId="urn:microsoft.com/office/officeart/2005/8/layout/orgChart1"/>
    <dgm:cxn modelId="{90EBCBA8-E09F-46A2-B93A-063C9289A7C0}" type="presParOf" srcId="{C26441C1-06AD-4E9C-B3AD-0E67D1273C05}" destId="{5AC03954-9479-483D-8DBD-7EBAB6A065EF}" srcOrd="0" destOrd="0" presId="urn:microsoft.com/office/officeart/2005/8/layout/orgChart1"/>
    <dgm:cxn modelId="{957E0D1B-2629-41CC-8929-028C7F405B1D}" type="presParOf" srcId="{5AC03954-9479-483D-8DBD-7EBAB6A065EF}" destId="{EB3699A1-9B8A-4C7E-8558-A6BFFBF82444}" srcOrd="0" destOrd="0" presId="urn:microsoft.com/office/officeart/2005/8/layout/orgChart1"/>
    <dgm:cxn modelId="{877CB417-A0A8-4B0C-9365-954B4495B7C6}" type="presParOf" srcId="{5AC03954-9479-483D-8DBD-7EBAB6A065EF}" destId="{A9E7900D-BCDB-4A4D-9C7E-77C9A0D75570}" srcOrd="1" destOrd="0" presId="urn:microsoft.com/office/officeart/2005/8/layout/orgChart1"/>
    <dgm:cxn modelId="{EBD3C471-3397-45EE-B05D-ACE88C644096}" type="presParOf" srcId="{C26441C1-06AD-4E9C-B3AD-0E67D1273C05}" destId="{AA18F463-6B68-45B8-96E5-AD8F9FF7ECFF}" srcOrd="1" destOrd="0" presId="urn:microsoft.com/office/officeart/2005/8/layout/orgChart1"/>
    <dgm:cxn modelId="{6B1C4244-C159-4DB5-8802-F48429DC97E6}" type="presParOf" srcId="{C26441C1-06AD-4E9C-B3AD-0E67D1273C05}" destId="{5B27FCA1-33F8-49EE-B946-63113D12117B}" srcOrd="2" destOrd="0" presId="urn:microsoft.com/office/officeart/2005/8/layout/orgChart1"/>
    <dgm:cxn modelId="{CF3F651B-A4AE-4913-98C2-8EE73076D76E}" type="presParOf" srcId="{C3A3393F-F860-4BD0-878D-21DC2B2B037E}" destId="{FF99C2F2-CD21-4313-9634-001389A43FB9}" srcOrd="2" destOrd="0" presId="urn:microsoft.com/office/officeart/2005/8/layout/orgChart1"/>
    <dgm:cxn modelId="{2B7B3659-0020-4A02-87F0-662CDC002941}" type="presParOf" srcId="{C3A3393F-F860-4BD0-878D-21DC2B2B037E}" destId="{733B6E01-64FA-4661-B6CC-24705DC5A668}" srcOrd="3" destOrd="0" presId="urn:microsoft.com/office/officeart/2005/8/layout/orgChart1"/>
    <dgm:cxn modelId="{8F6D0A0D-223E-44CC-890B-90B8CBF8D3B0}" type="presParOf" srcId="{733B6E01-64FA-4661-B6CC-24705DC5A668}" destId="{39F62395-B5DA-4B80-989D-00F6B58952E5}" srcOrd="0" destOrd="0" presId="urn:microsoft.com/office/officeart/2005/8/layout/orgChart1"/>
    <dgm:cxn modelId="{59C643FD-7B49-47E0-B10D-5EA70AA20FD7}" type="presParOf" srcId="{39F62395-B5DA-4B80-989D-00F6B58952E5}" destId="{4C255BB0-1E6B-41BD-A9B3-29EA7F5693FC}" srcOrd="0" destOrd="0" presId="urn:microsoft.com/office/officeart/2005/8/layout/orgChart1"/>
    <dgm:cxn modelId="{7CABF346-23E8-4513-9B5B-94F78EACF741}" type="presParOf" srcId="{39F62395-B5DA-4B80-989D-00F6B58952E5}" destId="{BA70270E-585D-4A22-B309-A104DFB9AC6E}" srcOrd="1" destOrd="0" presId="urn:microsoft.com/office/officeart/2005/8/layout/orgChart1"/>
    <dgm:cxn modelId="{20BCAC03-D729-4D01-8CAD-61C78AC0DE9A}" type="presParOf" srcId="{733B6E01-64FA-4661-B6CC-24705DC5A668}" destId="{18BCA5D3-DEFD-454D-9E82-F7030D92C3BC}" srcOrd="1" destOrd="0" presId="urn:microsoft.com/office/officeart/2005/8/layout/orgChart1"/>
    <dgm:cxn modelId="{FC73D3BF-CAAC-46A1-94AA-38947E8DFB74}" type="presParOf" srcId="{733B6E01-64FA-4661-B6CC-24705DC5A668}" destId="{1ACB6A03-D727-4A7C-AFBE-AA136F42B5FF}" srcOrd="2" destOrd="0" presId="urn:microsoft.com/office/officeart/2005/8/layout/orgChart1"/>
    <dgm:cxn modelId="{AC32B3EC-A6C5-4BCF-9AE9-61BEB67C2E28}" type="presParOf" srcId="{C3A3393F-F860-4BD0-878D-21DC2B2B037E}" destId="{79A44E13-0693-4EF4-ADC9-07A7A193F52E}" srcOrd="4" destOrd="0" presId="urn:microsoft.com/office/officeart/2005/8/layout/orgChart1"/>
    <dgm:cxn modelId="{831890C4-A849-4C24-AC2F-C44824EF73AB}" type="presParOf" srcId="{C3A3393F-F860-4BD0-878D-21DC2B2B037E}" destId="{F19A08F4-B90B-4173-BA70-DFE8A572420E}" srcOrd="5" destOrd="0" presId="urn:microsoft.com/office/officeart/2005/8/layout/orgChart1"/>
    <dgm:cxn modelId="{AB08DCC3-54AF-41D0-A833-F2B055F2A090}" type="presParOf" srcId="{F19A08F4-B90B-4173-BA70-DFE8A572420E}" destId="{08E805BA-5AFC-4EA9-BBEB-1FA11E4A5419}" srcOrd="0" destOrd="0" presId="urn:microsoft.com/office/officeart/2005/8/layout/orgChart1"/>
    <dgm:cxn modelId="{8762F091-ACB6-47C1-A4CA-DB6E232D0EA2}" type="presParOf" srcId="{08E805BA-5AFC-4EA9-BBEB-1FA11E4A5419}" destId="{24349B9E-7679-48F3-8C1B-516E244933D3}" srcOrd="0" destOrd="0" presId="urn:microsoft.com/office/officeart/2005/8/layout/orgChart1"/>
    <dgm:cxn modelId="{BA045B44-67AF-4552-9CBA-9ADAC5A50B2C}" type="presParOf" srcId="{08E805BA-5AFC-4EA9-BBEB-1FA11E4A5419}" destId="{00998848-0883-4A30-8D28-291E7D75C6FB}" srcOrd="1" destOrd="0" presId="urn:microsoft.com/office/officeart/2005/8/layout/orgChart1"/>
    <dgm:cxn modelId="{A72E22DA-9C3D-41B3-97F7-AF45CFC66937}" type="presParOf" srcId="{F19A08F4-B90B-4173-BA70-DFE8A572420E}" destId="{45A93E4F-2C9E-47CD-9578-C6A168439A3A}" srcOrd="1" destOrd="0" presId="urn:microsoft.com/office/officeart/2005/8/layout/orgChart1"/>
    <dgm:cxn modelId="{8BBE5C0E-8A0E-4864-BB44-29233F7C9602}" type="presParOf" srcId="{F19A08F4-B90B-4173-BA70-DFE8A572420E}" destId="{7CB973D3-9989-46AC-A626-95B627260AFD}" srcOrd="2" destOrd="0" presId="urn:microsoft.com/office/officeart/2005/8/layout/orgChart1"/>
    <dgm:cxn modelId="{399A866E-5CFA-48A9-9E35-723C75162877}"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3" qsCatId="3D" csTypeId="urn:microsoft.com/office/officeart/2005/8/colors/accent5_4" csCatId="accent5" phldr="1"/>
      <dgm:spPr/>
      <dgm:t>
        <a:bodyPr/>
        <a:lstStyle/>
        <a:p>
          <a:endParaRPr lang="en-US"/>
        </a:p>
      </dgm:t>
    </dgm:pt>
    <dgm:pt modelId="{45A05D77-9081-4709-A301-ED1670679511}">
      <dgm:prSet phldrT="[Text]" custT="1"/>
      <dgm:spPr>
        <a:solidFill>
          <a:schemeClr val="tx1">
            <a:lumMod val="75000"/>
          </a:schemeClr>
        </a:solidFill>
      </dgm:spPr>
      <dgm:t>
        <a:bodyPr/>
        <a:lstStyle/>
        <a:p>
          <a:r>
            <a:rPr lang="en-US" sz="2800" b="1" dirty="0"/>
            <a:t>Assessment</a:t>
          </a:r>
        </a:p>
      </dgm:t>
    </dgm:pt>
    <dgm:pt modelId="{D71044DB-2B70-4F4E-80BE-2774EFE23D9B}" type="parTrans" cxnId="{CFA81786-B748-48AF-9BFF-282DDBA00D8C}">
      <dgm:prSet/>
      <dgm:spPr/>
      <dgm:t>
        <a:bodyPr/>
        <a:lstStyle/>
        <a:p>
          <a:endParaRPr lang="en-US" sz="2000"/>
        </a:p>
      </dgm:t>
    </dgm:pt>
    <dgm:pt modelId="{6E62E6EC-8AE2-4AF1-A2B3-4B2DFA7C2E76}" type="sibTrans" cxnId="{CFA81786-B748-48AF-9BFF-282DDBA00D8C}">
      <dgm:prSet/>
      <dgm:spPr/>
      <dgm:t>
        <a:bodyPr/>
        <a:lstStyle/>
        <a:p>
          <a:endParaRPr lang="en-US" sz="2000"/>
        </a:p>
      </dgm:t>
    </dgm:pt>
    <dgm:pt modelId="{1E1F23DD-C042-4219-9C9C-280CD91B28AC}">
      <dgm:prSet phldrT="[Text]" custT="1"/>
      <dgm:spPr/>
      <dgm:t>
        <a:bodyPr/>
        <a:lstStyle/>
        <a:p>
          <a:r>
            <a:rPr lang="en-US" sz="2400" b="1" dirty="0"/>
            <a:t>Formative</a:t>
          </a:r>
        </a:p>
      </dgm:t>
    </dgm:pt>
    <dgm:pt modelId="{BA260C72-4AAC-4934-9080-9E94A5BECF03}" type="parTrans" cxnId="{74D81C63-3C7F-4FEE-ADE4-6AEB9B70E050}">
      <dgm:prSet/>
      <dgm:spPr/>
      <dgm:t>
        <a:bodyPr/>
        <a:lstStyle/>
        <a:p>
          <a:endParaRPr lang="en-US" sz="2000"/>
        </a:p>
      </dgm:t>
    </dgm:pt>
    <dgm:pt modelId="{F5C9150A-4E4A-4D26-8790-6B17A63FFF69}" type="sibTrans" cxnId="{74D81C63-3C7F-4FEE-ADE4-6AEB9B70E050}">
      <dgm:prSet/>
      <dgm:spPr/>
      <dgm:t>
        <a:bodyPr/>
        <a:lstStyle/>
        <a:p>
          <a:endParaRPr lang="en-US" sz="2000"/>
        </a:p>
      </dgm:t>
    </dgm:pt>
    <dgm:pt modelId="{26B039C9-4E13-4463-9C35-681A3ADA2ED4}">
      <dgm:prSet custT="1"/>
      <dgm:spPr/>
      <dgm:t>
        <a:bodyPr/>
        <a:lstStyle/>
        <a:p>
          <a:r>
            <a:rPr lang="en-US" sz="2400" b="1" dirty="0"/>
            <a:t>Summative</a:t>
          </a:r>
        </a:p>
      </dgm:t>
    </dgm:pt>
    <dgm:pt modelId="{DAF10627-20FA-4BDB-9365-30405B888CDC}" type="parTrans" cxnId="{A9632E11-356B-45B5-9A5F-D764C0D006B1}">
      <dgm:prSet/>
      <dgm:spPr/>
      <dgm:t>
        <a:bodyPr/>
        <a:lstStyle/>
        <a:p>
          <a:endParaRPr lang="en-US" sz="2000"/>
        </a:p>
      </dgm:t>
    </dgm:pt>
    <dgm:pt modelId="{3A9988E5-D2FC-4053-A3B2-804D55B5D78C}" type="sibTrans" cxnId="{A9632E11-356B-45B5-9A5F-D764C0D006B1}">
      <dgm:prSet/>
      <dgm:spPr/>
      <dgm:t>
        <a:bodyPr/>
        <a:lstStyle/>
        <a:p>
          <a:endParaRPr lang="en-US" sz="2000"/>
        </a:p>
      </dgm:t>
    </dgm:pt>
    <dgm:pt modelId="{131B696B-5ADE-43C6-AA8A-2BFD36522445}">
      <dgm:prSet custT="1"/>
      <dgm:spPr>
        <a:solidFill>
          <a:schemeClr val="accent6">
            <a:lumMod val="75000"/>
          </a:schemeClr>
        </a:solidFill>
      </dgm:spPr>
      <dgm:t>
        <a:bodyPr/>
        <a:lstStyle/>
        <a:p>
          <a:pPr algn="ctr">
            <a:lnSpc>
              <a:spcPct val="100000"/>
            </a:lnSpc>
          </a:pPr>
          <a:endParaRPr lang="en-US" sz="2000" b="1" dirty="0"/>
        </a:p>
        <a:p>
          <a:pPr algn="ctr">
            <a:lnSpc>
              <a:spcPct val="100000"/>
            </a:lnSpc>
          </a:pPr>
          <a:r>
            <a:rPr lang="en-US" sz="2000" b="1" dirty="0"/>
            <a:t>Evidence </a:t>
          </a:r>
          <a:r>
            <a:rPr lang="en-US" sz="2000" b="1" i="1" dirty="0"/>
            <a:t>during </a:t>
          </a:r>
        </a:p>
        <a:p>
          <a:pPr algn="ctr">
            <a:lnSpc>
              <a:spcPct val="100000"/>
            </a:lnSpc>
          </a:pPr>
          <a:r>
            <a:rPr lang="en-US" sz="2000" b="1" dirty="0"/>
            <a:t>facilitation</a:t>
          </a:r>
        </a:p>
        <a:p>
          <a:pPr algn="ctr">
            <a:lnSpc>
              <a:spcPct val="100000"/>
            </a:lnSpc>
          </a:pPr>
          <a:r>
            <a:rPr lang="en-US" sz="2000" b="1" dirty="0"/>
            <a:t>Self Assessment</a:t>
          </a:r>
        </a:p>
        <a:p>
          <a:pPr algn="ctr">
            <a:lnSpc>
              <a:spcPct val="100000"/>
            </a:lnSpc>
          </a:pPr>
          <a:endParaRPr lang="en-US" sz="2000" b="1" dirty="0"/>
        </a:p>
      </dgm:t>
    </dgm:pt>
    <dgm:pt modelId="{92213584-4208-4165-B72E-03559A3E37D5}" type="parTrans" cxnId="{89FA4D95-4C56-460D-8911-7ED693DF8256}">
      <dgm:prSet/>
      <dgm:spPr/>
      <dgm:t>
        <a:bodyPr/>
        <a:lstStyle/>
        <a:p>
          <a:endParaRPr lang="en-US" sz="2000"/>
        </a:p>
      </dgm:t>
    </dgm:pt>
    <dgm:pt modelId="{C5AA6F92-6248-4027-9030-326B000788C7}" type="sibTrans" cxnId="{89FA4D95-4C56-460D-8911-7ED693DF8256}">
      <dgm:prSet/>
      <dgm:spPr/>
      <dgm:t>
        <a:bodyPr/>
        <a:lstStyle/>
        <a:p>
          <a:endParaRPr lang="en-US" sz="2000"/>
        </a:p>
      </dgm:t>
    </dgm:pt>
    <dgm:pt modelId="{03C84F75-2031-4AA4-B6F0-27F44773D70D}">
      <dgm:prSet custT="1"/>
      <dgm:spPr>
        <a:solidFill>
          <a:schemeClr val="accent6">
            <a:lumMod val="75000"/>
          </a:schemeClr>
        </a:solidFill>
      </dgm:spPr>
      <dgm:t>
        <a:bodyPr/>
        <a:lstStyle/>
        <a:p>
          <a:pPr algn="ctr">
            <a:lnSpc>
              <a:spcPct val="100000"/>
            </a:lnSpc>
          </a:pPr>
          <a:r>
            <a:rPr lang="en-US" sz="2000" b="1" dirty="0"/>
            <a:t>Knowledge Assessment</a:t>
          </a:r>
        </a:p>
        <a:p>
          <a:pPr algn="ctr">
            <a:lnSpc>
              <a:spcPct val="100000"/>
            </a:lnSpc>
          </a:pPr>
          <a:r>
            <a:rPr lang="en-US" sz="2000" b="1" dirty="0"/>
            <a:t> Summative Workplace</a:t>
          </a:r>
        </a:p>
        <a:p>
          <a:pPr algn="ctr">
            <a:lnSpc>
              <a:spcPct val="100000"/>
            </a:lnSpc>
          </a:pPr>
          <a:r>
            <a:rPr lang="en-US" sz="2000" b="1" dirty="0"/>
            <a:t> Assignments</a:t>
          </a:r>
        </a:p>
      </dgm:t>
    </dgm:pt>
    <dgm:pt modelId="{B32D85E1-CE23-49B3-9264-73DD3614E349}" type="parTrans" cxnId="{6CF6D070-7A42-4FEA-B954-7417D0A3E6BF}">
      <dgm:prSet/>
      <dgm:spPr/>
      <dgm:t>
        <a:bodyPr/>
        <a:lstStyle/>
        <a:p>
          <a:endParaRPr lang="en-US" sz="2000"/>
        </a:p>
      </dgm:t>
    </dgm:pt>
    <dgm:pt modelId="{702B65BC-E86D-4114-98D7-54053DDA7596}" type="sibTrans" cxnId="{6CF6D070-7A42-4FEA-B954-7417D0A3E6BF}">
      <dgm:prSet/>
      <dgm:spPr/>
      <dgm:t>
        <a:bodyPr/>
        <a:lstStyle/>
        <a:p>
          <a:endParaRPr lang="en-US" sz="2000"/>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Y="25750">
        <dgm:presLayoutVars>
          <dgm:chPref val="3"/>
        </dgm:presLayoutVars>
      </dgm:prSet>
      <dgm:spPr/>
    </dgm:pt>
    <dgm:pt modelId="{7EFA7AA0-0092-48D0-9439-0EB32D25F1C0}" type="pres">
      <dgm:prSet presAssocID="{45A05D77-9081-4709-A301-ED1670679511}" presName="rootConnector1" presStyleLbl="node1" presStyleIdx="0" presStyleCnt="0"/>
      <dgm:spPr/>
    </dgm:pt>
    <dgm:pt modelId="{C3A3393F-F860-4BD0-878D-21DC2B2B037E}" type="pres">
      <dgm:prSet presAssocID="{45A05D77-9081-4709-A301-ED1670679511}" presName="hierChild2" presStyleCnt="0"/>
      <dgm:spPr/>
    </dgm:pt>
    <dgm:pt modelId="{FF99C2F2-CD21-4313-9634-001389A43FB9}" type="pres">
      <dgm:prSet presAssocID="{BA260C72-4AAC-4934-9080-9E94A5BECF03}" presName="Name37" presStyleLbl="parChTrans1D2" presStyleIdx="0" presStyleCnt="2"/>
      <dgm:spPr/>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0" presStyleCnt="2" custScaleY="46335">
        <dgm:presLayoutVars>
          <dgm:chPref val="3"/>
        </dgm:presLayoutVars>
      </dgm:prSet>
      <dgm:spPr/>
    </dgm:pt>
    <dgm:pt modelId="{BA70270E-585D-4A22-B309-A104DFB9AC6E}" type="pres">
      <dgm:prSet presAssocID="{1E1F23DD-C042-4219-9C9C-280CD91B28AC}" presName="rootConnector" presStyleLbl="node2" presStyleIdx="0" presStyleCnt="2"/>
      <dgm:spPr/>
    </dgm:pt>
    <dgm:pt modelId="{18BCA5D3-DEFD-454D-9E82-F7030D92C3BC}" type="pres">
      <dgm:prSet presAssocID="{1E1F23DD-C042-4219-9C9C-280CD91B28AC}" presName="hierChild4" presStyleCnt="0"/>
      <dgm:spPr/>
    </dgm:pt>
    <dgm:pt modelId="{00854E58-BD01-4E9A-BFE3-E2B249DCDE15}" type="pres">
      <dgm:prSet presAssocID="{92213584-4208-4165-B72E-03559A3E37D5}" presName="Name37" presStyleLbl="parChTrans1D3" presStyleIdx="0" presStyleCnt="2"/>
      <dgm:spPr/>
    </dgm:pt>
    <dgm:pt modelId="{25BA82E1-1F11-4CF6-9A90-DED10EB306EB}" type="pres">
      <dgm:prSet presAssocID="{131B696B-5ADE-43C6-AA8A-2BFD36522445}" presName="hierRoot2" presStyleCnt="0">
        <dgm:presLayoutVars>
          <dgm:hierBranch val="init"/>
        </dgm:presLayoutVars>
      </dgm:prSet>
      <dgm:spPr/>
    </dgm:pt>
    <dgm:pt modelId="{74285F4B-170D-4234-B302-97D2D85ED42B}" type="pres">
      <dgm:prSet presAssocID="{131B696B-5ADE-43C6-AA8A-2BFD36522445}" presName="rootComposite" presStyleCnt="0"/>
      <dgm:spPr/>
    </dgm:pt>
    <dgm:pt modelId="{CC3C5B9F-7C7E-48D7-BEFA-F5C8A50EDB1F}" type="pres">
      <dgm:prSet presAssocID="{131B696B-5ADE-43C6-AA8A-2BFD36522445}" presName="rootText" presStyleLbl="node3" presStyleIdx="0" presStyleCnt="2" custScaleX="87307" custLinFactNeighborX="2543" custLinFactNeighborY="2805">
        <dgm:presLayoutVars>
          <dgm:chPref val="3"/>
        </dgm:presLayoutVars>
      </dgm:prSet>
      <dgm:spPr/>
    </dgm:pt>
    <dgm:pt modelId="{281631E6-A6A3-48C9-A5CC-00F3633E648A}" type="pres">
      <dgm:prSet presAssocID="{131B696B-5ADE-43C6-AA8A-2BFD36522445}" presName="rootConnector" presStyleLbl="node3" presStyleIdx="0" presStyleCnt="2"/>
      <dgm:spPr/>
    </dgm:pt>
    <dgm:pt modelId="{B1F61199-2921-48EB-8C47-A0C3870E0EFF}" type="pres">
      <dgm:prSet presAssocID="{131B696B-5ADE-43C6-AA8A-2BFD36522445}" presName="hierChild4" presStyleCnt="0"/>
      <dgm:spPr/>
    </dgm:pt>
    <dgm:pt modelId="{49D63E4A-7EB2-4303-A910-260994226B24}" type="pres">
      <dgm:prSet presAssocID="{131B696B-5ADE-43C6-AA8A-2BFD36522445}" presName="hierChild5"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1" presStyleCnt="2"/>
      <dgm:spPr/>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1" presStyleCnt="2" custScaleY="48643">
        <dgm:presLayoutVars>
          <dgm:chPref val="3"/>
        </dgm:presLayoutVars>
      </dgm:prSet>
      <dgm:spPr/>
    </dgm:pt>
    <dgm:pt modelId="{00998848-0883-4A30-8D28-291E7D75C6FB}" type="pres">
      <dgm:prSet presAssocID="{26B039C9-4E13-4463-9C35-681A3ADA2ED4}" presName="rootConnector" presStyleLbl="node2" presStyleIdx="1" presStyleCnt="2"/>
      <dgm:spPr/>
    </dgm:pt>
    <dgm:pt modelId="{45A93E4F-2C9E-47CD-9578-C6A168439A3A}" type="pres">
      <dgm:prSet presAssocID="{26B039C9-4E13-4463-9C35-681A3ADA2ED4}" presName="hierChild4" presStyleCnt="0"/>
      <dgm:spPr/>
    </dgm:pt>
    <dgm:pt modelId="{B74BCAB8-0EA7-42E6-9BEE-11398D7C6C3B}" type="pres">
      <dgm:prSet presAssocID="{B32D85E1-CE23-49B3-9264-73DD3614E349}" presName="Name37" presStyleLbl="parChTrans1D3" presStyleIdx="1" presStyleCnt="2"/>
      <dgm:spPr/>
    </dgm:pt>
    <dgm:pt modelId="{1DF21838-ABDA-41D8-AB77-2E4520A0D3ED}" type="pres">
      <dgm:prSet presAssocID="{03C84F75-2031-4AA4-B6F0-27F44773D70D}" presName="hierRoot2" presStyleCnt="0">
        <dgm:presLayoutVars>
          <dgm:hierBranch val="init"/>
        </dgm:presLayoutVars>
      </dgm:prSet>
      <dgm:spPr/>
    </dgm:pt>
    <dgm:pt modelId="{D0F9AC67-6F8F-41E4-BB7B-B76DA67C4080}" type="pres">
      <dgm:prSet presAssocID="{03C84F75-2031-4AA4-B6F0-27F44773D70D}" presName="rootComposite" presStyleCnt="0"/>
      <dgm:spPr/>
    </dgm:pt>
    <dgm:pt modelId="{64E85D38-C8F4-45A8-A4FB-7B00B79166F0}" type="pres">
      <dgm:prSet presAssocID="{03C84F75-2031-4AA4-B6F0-27F44773D70D}" presName="rootText" presStyleLbl="node3" presStyleIdx="1" presStyleCnt="2">
        <dgm:presLayoutVars>
          <dgm:chPref val="3"/>
        </dgm:presLayoutVars>
      </dgm:prSet>
      <dgm:spPr/>
    </dgm:pt>
    <dgm:pt modelId="{0CF0A423-816F-4B5D-83EE-9FAACC09906A}" type="pres">
      <dgm:prSet presAssocID="{03C84F75-2031-4AA4-B6F0-27F44773D70D}" presName="rootConnector" presStyleLbl="node3" presStyleIdx="1" presStyleCnt="2"/>
      <dgm:spPr/>
    </dgm:pt>
    <dgm:pt modelId="{5BC40D90-9A2A-46B6-A3E4-A063ED42B522}" type="pres">
      <dgm:prSet presAssocID="{03C84F75-2031-4AA4-B6F0-27F44773D70D}" presName="hierChild4" presStyleCnt="0"/>
      <dgm:spPr/>
    </dgm:pt>
    <dgm:pt modelId="{EB8BEB60-FF6F-44C1-9155-C9434133A065}" type="pres">
      <dgm:prSet presAssocID="{03C84F75-2031-4AA4-B6F0-27F44773D70D}" presName="hierChild5"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13B4CE06-2508-4A93-96EA-B052A99B909B}" type="presOf" srcId="{92213584-4208-4165-B72E-03559A3E37D5}" destId="{00854E58-BD01-4E9A-BFE3-E2B249DCDE15}" srcOrd="0" destOrd="0" presId="urn:microsoft.com/office/officeart/2005/8/layout/orgChart1"/>
    <dgm:cxn modelId="{A9632E11-356B-45B5-9A5F-D764C0D006B1}" srcId="{45A05D77-9081-4709-A301-ED1670679511}" destId="{26B039C9-4E13-4463-9C35-681A3ADA2ED4}" srcOrd="1" destOrd="0" parTransId="{DAF10627-20FA-4BDB-9365-30405B888CDC}" sibTransId="{3A9988E5-D2FC-4053-A3B2-804D55B5D78C}"/>
    <dgm:cxn modelId="{153D7E1E-7427-4397-B36D-46EFC7EBD012}" type="presOf" srcId="{26B039C9-4E13-4463-9C35-681A3ADA2ED4}" destId="{24349B9E-7679-48F3-8C1B-516E244933D3}" srcOrd="0" destOrd="0" presId="urn:microsoft.com/office/officeart/2005/8/layout/orgChart1"/>
    <dgm:cxn modelId="{C0ABFC1F-3940-48C3-9FFE-DB53C09780C4}" type="presOf" srcId="{1E1F23DD-C042-4219-9C9C-280CD91B28AC}" destId="{BA70270E-585D-4A22-B309-A104DFB9AC6E}" srcOrd="1" destOrd="0" presId="urn:microsoft.com/office/officeart/2005/8/layout/orgChart1"/>
    <dgm:cxn modelId="{9276A32F-15D5-4C5A-B39A-6049DD335C2D}" type="presOf" srcId="{03C84F75-2031-4AA4-B6F0-27F44773D70D}" destId="{0CF0A423-816F-4B5D-83EE-9FAACC09906A}" srcOrd="1" destOrd="0" presId="urn:microsoft.com/office/officeart/2005/8/layout/orgChart1"/>
    <dgm:cxn modelId="{6CBF253D-D524-493C-B165-117AE6EAC64B}" type="presOf" srcId="{1E1F23DD-C042-4219-9C9C-280CD91B28AC}" destId="{4C255BB0-1E6B-41BD-A9B3-29EA7F5693FC}" srcOrd="0" destOrd="0" presId="urn:microsoft.com/office/officeart/2005/8/layout/orgChart1"/>
    <dgm:cxn modelId="{96A8893E-6588-4B9F-A1A4-ED420906DA13}" type="presOf" srcId="{131B696B-5ADE-43C6-AA8A-2BFD36522445}" destId="{CC3C5B9F-7C7E-48D7-BEFA-F5C8A50EDB1F}" srcOrd="0" destOrd="0" presId="urn:microsoft.com/office/officeart/2005/8/layout/orgChart1"/>
    <dgm:cxn modelId="{74D81C63-3C7F-4FEE-ADE4-6AEB9B70E050}" srcId="{45A05D77-9081-4709-A301-ED1670679511}" destId="{1E1F23DD-C042-4219-9C9C-280CD91B28AC}" srcOrd="0" destOrd="0" parTransId="{BA260C72-4AAC-4934-9080-9E94A5BECF03}" sibTransId="{F5C9150A-4E4A-4D26-8790-6B17A63FFF69}"/>
    <dgm:cxn modelId="{DA113844-185C-423A-B4ED-2C93E000B223}" type="presOf" srcId="{131B696B-5ADE-43C6-AA8A-2BFD36522445}" destId="{281631E6-A6A3-48C9-A5CC-00F3633E648A}" srcOrd="1" destOrd="0" presId="urn:microsoft.com/office/officeart/2005/8/layout/orgChart1"/>
    <dgm:cxn modelId="{EDFFD366-6FD5-449C-AF56-836C851AE624}" type="presOf" srcId="{03C84F75-2031-4AA4-B6F0-27F44773D70D}" destId="{64E85D38-C8F4-45A8-A4FB-7B00B79166F0}" srcOrd="0" destOrd="0" presId="urn:microsoft.com/office/officeart/2005/8/layout/orgChart1"/>
    <dgm:cxn modelId="{6D12D86A-E793-4CCA-8BEF-1678FC363BD9}" type="presOf" srcId="{45A05D77-9081-4709-A301-ED1670679511}" destId="{7EFA7AA0-0092-48D0-9439-0EB32D25F1C0}" srcOrd="1" destOrd="0" presId="urn:microsoft.com/office/officeart/2005/8/layout/orgChart1"/>
    <dgm:cxn modelId="{D018D94C-55E1-4B8D-937B-EA97B32D2375}" type="presOf" srcId="{45A05D77-9081-4709-A301-ED1670679511}" destId="{00DD5ACD-371A-4729-B992-E39098DC1F1D}" srcOrd="0" destOrd="0" presId="urn:microsoft.com/office/officeart/2005/8/layout/orgChart1"/>
    <dgm:cxn modelId="{6CF6D070-7A42-4FEA-B954-7417D0A3E6BF}" srcId="{26B039C9-4E13-4463-9C35-681A3ADA2ED4}" destId="{03C84F75-2031-4AA4-B6F0-27F44773D70D}" srcOrd="0" destOrd="0" parTransId="{B32D85E1-CE23-49B3-9264-73DD3614E349}" sibTransId="{702B65BC-E86D-4114-98D7-54053DDA7596}"/>
    <dgm:cxn modelId="{702E6679-08A8-49A1-B56E-C1F0EB5B2D00}" type="presOf" srcId="{BA260C72-4AAC-4934-9080-9E94A5BECF03}" destId="{FF99C2F2-CD21-4313-9634-001389A43FB9}" srcOrd="0" destOrd="0" presId="urn:microsoft.com/office/officeart/2005/8/layout/orgChart1"/>
    <dgm:cxn modelId="{CFA81786-B748-48AF-9BFF-282DDBA00D8C}" srcId="{4912FC0A-C24F-404E-A0F7-42F309206DF3}" destId="{45A05D77-9081-4709-A301-ED1670679511}" srcOrd="0" destOrd="0" parTransId="{D71044DB-2B70-4F4E-80BE-2774EFE23D9B}" sibTransId="{6E62E6EC-8AE2-4AF1-A2B3-4B2DFA7C2E76}"/>
    <dgm:cxn modelId="{3CADF586-7DE3-4438-94EF-375EC1FB5BD1}" type="presOf" srcId="{26B039C9-4E13-4463-9C35-681A3ADA2ED4}" destId="{00998848-0883-4A30-8D28-291E7D75C6FB}" srcOrd="1" destOrd="0" presId="urn:microsoft.com/office/officeart/2005/8/layout/orgChart1"/>
    <dgm:cxn modelId="{89FA4D95-4C56-460D-8911-7ED693DF8256}" srcId="{1E1F23DD-C042-4219-9C9C-280CD91B28AC}" destId="{131B696B-5ADE-43C6-AA8A-2BFD36522445}" srcOrd="0" destOrd="0" parTransId="{92213584-4208-4165-B72E-03559A3E37D5}" sibTransId="{C5AA6F92-6248-4027-9030-326B000788C7}"/>
    <dgm:cxn modelId="{5FD7C6A7-3B34-43AC-B823-8EB110C3CD01}" type="presOf" srcId="{B32D85E1-CE23-49B3-9264-73DD3614E349}" destId="{B74BCAB8-0EA7-42E6-9BEE-11398D7C6C3B}" srcOrd="0" destOrd="0" presId="urn:microsoft.com/office/officeart/2005/8/layout/orgChart1"/>
    <dgm:cxn modelId="{78C3EDA8-65AC-426E-B422-DEE854F21415}" type="presOf" srcId="{DAF10627-20FA-4BDB-9365-30405B888CDC}" destId="{79A44E13-0693-4EF4-ADC9-07A7A193F52E}" srcOrd="0" destOrd="0" presId="urn:microsoft.com/office/officeart/2005/8/layout/orgChart1"/>
    <dgm:cxn modelId="{B9FBD5B8-F231-4D0E-AFAB-69BBB7341E34}" type="presOf" srcId="{4912FC0A-C24F-404E-A0F7-42F309206DF3}" destId="{1CA79E3D-2962-42C0-8C9A-1398AB3AA113}" srcOrd="0" destOrd="0" presId="urn:microsoft.com/office/officeart/2005/8/layout/orgChart1"/>
    <dgm:cxn modelId="{4E9AB16B-8A9E-49CA-A053-8E668B6974F1}" type="presParOf" srcId="{1CA79E3D-2962-42C0-8C9A-1398AB3AA113}" destId="{50A395C4-0E4D-4059-9682-15130E95B087}" srcOrd="0" destOrd="0" presId="urn:microsoft.com/office/officeart/2005/8/layout/orgChart1"/>
    <dgm:cxn modelId="{5F7D3E1D-2841-4EB7-867F-530E19FEBF6A}" type="presParOf" srcId="{50A395C4-0E4D-4059-9682-15130E95B087}" destId="{CD8864FD-C9B2-494A-88EB-9FDC63761633}" srcOrd="0" destOrd="0" presId="urn:microsoft.com/office/officeart/2005/8/layout/orgChart1"/>
    <dgm:cxn modelId="{AF207CB6-20C0-40FE-9712-60AFD0A62C65}" type="presParOf" srcId="{CD8864FD-C9B2-494A-88EB-9FDC63761633}" destId="{00DD5ACD-371A-4729-B992-E39098DC1F1D}" srcOrd="0" destOrd="0" presId="urn:microsoft.com/office/officeart/2005/8/layout/orgChart1"/>
    <dgm:cxn modelId="{CB42CF38-8DDB-4BFD-A460-31088372BC1D}" type="presParOf" srcId="{CD8864FD-C9B2-494A-88EB-9FDC63761633}" destId="{7EFA7AA0-0092-48D0-9439-0EB32D25F1C0}" srcOrd="1" destOrd="0" presId="urn:microsoft.com/office/officeart/2005/8/layout/orgChart1"/>
    <dgm:cxn modelId="{EFD3E197-A1AA-487E-8046-0184D6FCF5C9}" type="presParOf" srcId="{50A395C4-0E4D-4059-9682-15130E95B087}" destId="{C3A3393F-F860-4BD0-878D-21DC2B2B037E}" srcOrd="1" destOrd="0" presId="urn:microsoft.com/office/officeart/2005/8/layout/orgChart1"/>
    <dgm:cxn modelId="{BDACF467-5866-477D-AFF2-66C1D862E59C}" type="presParOf" srcId="{C3A3393F-F860-4BD0-878D-21DC2B2B037E}" destId="{FF99C2F2-CD21-4313-9634-001389A43FB9}" srcOrd="0" destOrd="0" presId="urn:microsoft.com/office/officeart/2005/8/layout/orgChart1"/>
    <dgm:cxn modelId="{49364916-4AA7-4F0A-885D-C20ED231A0A2}" type="presParOf" srcId="{C3A3393F-F860-4BD0-878D-21DC2B2B037E}" destId="{733B6E01-64FA-4661-B6CC-24705DC5A668}" srcOrd="1" destOrd="0" presId="urn:microsoft.com/office/officeart/2005/8/layout/orgChart1"/>
    <dgm:cxn modelId="{EC65007E-EBE9-4C80-9605-DFD155D07F85}" type="presParOf" srcId="{733B6E01-64FA-4661-B6CC-24705DC5A668}" destId="{39F62395-B5DA-4B80-989D-00F6B58952E5}" srcOrd="0" destOrd="0" presId="urn:microsoft.com/office/officeart/2005/8/layout/orgChart1"/>
    <dgm:cxn modelId="{8359A418-95FF-4E09-B617-DB66BD258610}" type="presParOf" srcId="{39F62395-B5DA-4B80-989D-00F6B58952E5}" destId="{4C255BB0-1E6B-41BD-A9B3-29EA7F5693FC}" srcOrd="0" destOrd="0" presId="urn:microsoft.com/office/officeart/2005/8/layout/orgChart1"/>
    <dgm:cxn modelId="{C0590951-74F3-45FE-B00D-545308AE12CE}" type="presParOf" srcId="{39F62395-B5DA-4B80-989D-00F6B58952E5}" destId="{BA70270E-585D-4A22-B309-A104DFB9AC6E}" srcOrd="1" destOrd="0" presId="urn:microsoft.com/office/officeart/2005/8/layout/orgChart1"/>
    <dgm:cxn modelId="{691F4080-6633-453B-A7F4-2674CC256495}" type="presParOf" srcId="{733B6E01-64FA-4661-B6CC-24705DC5A668}" destId="{18BCA5D3-DEFD-454D-9E82-F7030D92C3BC}" srcOrd="1" destOrd="0" presId="urn:microsoft.com/office/officeart/2005/8/layout/orgChart1"/>
    <dgm:cxn modelId="{80DE4299-99D1-4F4D-B2A2-7DBC272CC2F4}" type="presParOf" srcId="{18BCA5D3-DEFD-454D-9E82-F7030D92C3BC}" destId="{00854E58-BD01-4E9A-BFE3-E2B249DCDE15}" srcOrd="0" destOrd="0" presId="urn:microsoft.com/office/officeart/2005/8/layout/orgChart1"/>
    <dgm:cxn modelId="{4BF5E054-E0C9-48F4-B232-729FE0EE30EA}" type="presParOf" srcId="{18BCA5D3-DEFD-454D-9E82-F7030D92C3BC}" destId="{25BA82E1-1F11-4CF6-9A90-DED10EB306EB}" srcOrd="1" destOrd="0" presId="urn:microsoft.com/office/officeart/2005/8/layout/orgChart1"/>
    <dgm:cxn modelId="{0F16FD9B-4E1B-4EAF-BB15-40842ABA1C22}" type="presParOf" srcId="{25BA82E1-1F11-4CF6-9A90-DED10EB306EB}" destId="{74285F4B-170D-4234-B302-97D2D85ED42B}" srcOrd="0" destOrd="0" presId="urn:microsoft.com/office/officeart/2005/8/layout/orgChart1"/>
    <dgm:cxn modelId="{0AB73B49-4D73-4E6A-B86C-C6E8E2C9F14F}" type="presParOf" srcId="{74285F4B-170D-4234-B302-97D2D85ED42B}" destId="{CC3C5B9F-7C7E-48D7-BEFA-F5C8A50EDB1F}" srcOrd="0" destOrd="0" presId="urn:microsoft.com/office/officeart/2005/8/layout/orgChart1"/>
    <dgm:cxn modelId="{B46ED7A5-1735-4220-AF86-83E155361E0D}" type="presParOf" srcId="{74285F4B-170D-4234-B302-97D2D85ED42B}" destId="{281631E6-A6A3-48C9-A5CC-00F3633E648A}" srcOrd="1" destOrd="0" presId="urn:microsoft.com/office/officeart/2005/8/layout/orgChart1"/>
    <dgm:cxn modelId="{7A8B2123-748E-40A2-88A5-3A0B7F188956}" type="presParOf" srcId="{25BA82E1-1F11-4CF6-9A90-DED10EB306EB}" destId="{B1F61199-2921-48EB-8C47-A0C3870E0EFF}" srcOrd="1" destOrd="0" presId="urn:microsoft.com/office/officeart/2005/8/layout/orgChart1"/>
    <dgm:cxn modelId="{1BF161CA-2546-428F-94ED-226EC2B424FF}" type="presParOf" srcId="{25BA82E1-1F11-4CF6-9A90-DED10EB306EB}" destId="{49D63E4A-7EB2-4303-A910-260994226B24}" srcOrd="2" destOrd="0" presId="urn:microsoft.com/office/officeart/2005/8/layout/orgChart1"/>
    <dgm:cxn modelId="{40C2C613-7A02-4851-A96A-4AACE1BFC09B}" type="presParOf" srcId="{733B6E01-64FA-4661-B6CC-24705DC5A668}" destId="{1ACB6A03-D727-4A7C-AFBE-AA136F42B5FF}" srcOrd="2" destOrd="0" presId="urn:microsoft.com/office/officeart/2005/8/layout/orgChart1"/>
    <dgm:cxn modelId="{169C8D71-EBEE-4C74-ABDA-3E633E13C0B6}" type="presParOf" srcId="{C3A3393F-F860-4BD0-878D-21DC2B2B037E}" destId="{79A44E13-0693-4EF4-ADC9-07A7A193F52E}" srcOrd="2" destOrd="0" presId="urn:microsoft.com/office/officeart/2005/8/layout/orgChart1"/>
    <dgm:cxn modelId="{82B8D03D-86C8-41D7-8023-E8686286F9AE}" type="presParOf" srcId="{C3A3393F-F860-4BD0-878D-21DC2B2B037E}" destId="{F19A08F4-B90B-4173-BA70-DFE8A572420E}" srcOrd="3" destOrd="0" presId="urn:microsoft.com/office/officeart/2005/8/layout/orgChart1"/>
    <dgm:cxn modelId="{D3074915-409E-45E7-B01D-C75650BB93BE}" type="presParOf" srcId="{F19A08F4-B90B-4173-BA70-DFE8A572420E}" destId="{08E805BA-5AFC-4EA9-BBEB-1FA11E4A5419}" srcOrd="0" destOrd="0" presId="urn:microsoft.com/office/officeart/2005/8/layout/orgChart1"/>
    <dgm:cxn modelId="{3C1F5183-A5D9-4405-8C7B-4DF4F7E6094C}" type="presParOf" srcId="{08E805BA-5AFC-4EA9-BBEB-1FA11E4A5419}" destId="{24349B9E-7679-48F3-8C1B-516E244933D3}" srcOrd="0" destOrd="0" presId="urn:microsoft.com/office/officeart/2005/8/layout/orgChart1"/>
    <dgm:cxn modelId="{FF8E1945-83F8-4C34-A569-2C1E972FC6D5}" type="presParOf" srcId="{08E805BA-5AFC-4EA9-BBEB-1FA11E4A5419}" destId="{00998848-0883-4A30-8D28-291E7D75C6FB}" srcOrd="1" destOrd="0" presId="urn:microsoft.com/office/officeart/2005/8/layout/orgChart1"/>
    <dgm:cxn modelId="{1C4E8820-C11E-4305-9DB6-5388D6B4522E}" type="presParOf" srcId="{F19A08F4-B90B-4173-BA70-DFE8A572420E}" destId="{45A93E4F-2C9E-47CD-9578-C6A168439A3A}" srcOrd="1" destOrd="0" presId="urn:microsoft.com/office/officeart/2005/8/layout/orgChart1"/>
    <dgm:cxn modelId="{2AD9E458-3CB3-457C-A5DE-21C2310232D2}" type="presParOf" srcId="{45A93E4F-2C9E-47CD-9578-C6A168439A3A}" destId="{B74BCAB8-0EA7-42E6-9BEE-11398D7C6C3B}" srcOrd="0" destOrd="0" presId="urn:microsoft.com/office/officeart/2005/8/layout/orgChart1"/>
    <dgm:cxn modelId="{67DEDC69-1E2A-4AC8-8DEC-1CF6509C0C1B}" type="presParOf" srcId="{45A93E4F-2C9E-47CD-9578-C6A168439A3A}" destId="{1DF21838-ABDA-41D8-AB77-2E4520A0D3ED}" srcOrd="1" destOrd="0" presId="urn:microsoft.com/office/officeart/2005/8/layout/orgChart1"/>
    <dgm:cxn modelId="{0B09DEE9-3777-4568-8C53-9F96A93BC5A7}" type="presParOf" srcId="{1DF21838-ABDA-41D8-AB77-2E4520A0D3ED}" destId="{D0F9AC67-6F8F-41E4-BB7B-B76DA67C4080}" srcOrd="0" destOrd="0" presId="urn:microsoft.com/office/officeart/2005/8/layout/orgChart1"/>
    <dgm:cxn modelId="{865F668E-12F6-41F4-8087-3628ACA9A269}" type="presParOf" srcId="{D0F9AC67-6F8F-41E4-BB7B-B76DA67C4080}" destId="{64E85D38-C8F4-45A8-A4FB-7B00B79166F0}" srcOrd="0" destOrd="0" presId="urn:microsoft.com/office/officeart/2005/8/layout/orgChart1"/>
    <dgm:cxn modelId="{914A4E00-C4A1-41CF-BEEA-787A5A336F98}" type="presParOf" srcId="{D0F9AC67-6F8F-41E4-BB7B-B76DA67C4080}" destId="{0CF0A423-816F-4B5D-83EE-9FAACC09906A}" srcOrd="1" destOrd="0" presId="urn:microsoft.com/office/officeart/2005/8/layout/orgChart1"/>
    <dgm:cxn modelId="{D645C83D-CBA9-4415-81B5-F561248FF759}" type="presParOf" srcId="{1DF21838-ABDA-41D8-AB77-2E4520A0D3ED}" destId="{5BC40D90-9A2A-46B6-A3E4-A063ED42B522}" srcOrd="1" destOrd="0" presId="urn:microsoft.com/office/officeart/2005/8/layout/orgChart1"/>
    <dgm:cxn modelId="{C4D9FF79-60C6-41FF-B00C-EA3FC2EBDD87}" type="presParOf" srcId="{1DF21838-ABDA-41D8-AB77-2E4520A0D3ED}" destId="{EB8BEB60-FF6F-44C1-9155-C9434133A065}" srcOrd="2" destOrd="0" presId="urn:microsoft.com/office/officeart/2005/8/layout/orgChart1"/>
    <dgm:cxn modelId="{D95C4523-0BB2-48EB-8349-63D3D5D7EABF}" type="presParOf" srcId="{F19A08F4-B90B-4173-BA70-DFE8A572420E}" destId="{7CB973D3-9989-46AC-A626-95B627260AFD}" srcOrd="2" destOrd="0" presId="urn:microsoft.com/office/officeart/2005/8/layout/orgChart1"/>
    <dgm:cxn modelId="{2687AEFD-6C9A-4656-8CD9-CFE0826C61EE}"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778FCF2-4F20-4D05-9E2D-8649C3265A89}" type="doc">
      <dgm:prSet loTypeId="urn:microsoft.com/office/officeart/2005/8/layout/orgChart1" loCatId="hierarchy" qsTypeId="urn:microsoft.com/office/officeart/2005/8/quickstyle/3d2" qsCatId="3D" csTypeId="urn:microsoft.com/office/officeart/2005/8/colors/accent2_5" csCatId="accent2" phldr="1"/>
      <dgm:spPr/>
      <dgm:t>
        <a:bodyPr/>
        <a:lstStyle/>
        <a:p>
          <a:endParaRPr lang="en-US"/>
        </a:p>
      </dgm:t>
    </dgm:pt>
    <dgm:pt modelId="{4315F62E-86AB-44B4-BE42-9FEE4B62E21B}">
      <dgm:prSet phldrT="[Text]" custT="1"/>
      <dgm:spPr/>
      <dgm:t>
        <a:bodyPr/>
        <a:lstStyle/>
        <a:p>
          <a:r>
            <a:rPr lang="en-US" sz="2800" dirty="0"/>
            <a:t>Assessment Methods</a:t>
          </a:r>
        </a:p>
      </dgm:t>
    </dgm:pt>
    <dgm:pt modelId="{1B6B88F1-1289-428D-A59C-C34932DEC3AD}" type="parTrans" cxnId="{8BAF8FAF-38E2-41C0-8B03-25FDC6D71DE5}">
      <dgm:prSet/>
      <dgm:spPr/>
      <dgm:t>
        <a:bodyPr/>
        <a:lstStyle/>
        <a:p>
          <a:endParaRPr lang="en-US"/>
        </a:p>
      </dgm:t>
    </dgm:pt>
    <dgm:pt modelId="{F23C261A-2F0C-4615-8A6F-91976C50681D}" type="sibTrans" cxnId="{8BAF8FAF-38E2-41C0-8B03-25FDC6D71DE5}">
      <dgm:prSet/>
      <dgm:spPr/>
      <dgm:t>
        <a:bodyPr/>
        <a:lstStyle/>
        <a:p>
          <a:endParaRPr lang="en-US"/>
        </a:p>
      </dgm:t>
    </dgm:pt>
    <dgm:pt modelId="{297772D6-99A3-4BE3-93C4-11D532D92C88}">
      <dgm:prSet phldrT="[Text]" custT="1"/>
      <dgm:spPr>
        <a:solidFill>
          <a:schemeClr val="accent5">
            <a:lumMod val="75000"/>
          </a:schemeClr>
        </a:solidFill>
      </dgm:spPr>
      <dgm:t>
        <a:bodyPr/>
        <a:lstStyle/>
        <a:p>
          <a:r>
            <a:rPr lang="en-US" sz="2400" dirty="0"/>
            <a:t>Questioning</a:t>
          </a:r>
        </a:p>
      </dgm:t>
    </dgm:pt>
    <dgm:pt modelId="{04E00464-967E-49FA-8436-8993678753B6}" type="parTrans" cxnId="{C4D28A24-4827-4540-9DEF-E8144BC1F4A6}">
      <dgm:prSet/>
      <dgm:spPr/>
      <dgm:t>
        <a:bodyPr/>
        <a:lstStyle/>
        <a:p>
          <a:endParaRPr lang="en-US"/>
        </a:p>
      </dgm:t>
    </dgm:pt>
    <dgm:pt modelId="{A57B54C1-AEDE-461A-AADA-0F63FF8F2EE0}" type="sibTrans" cxnId="{C4D28A24-4827-4540-9DEF-E8144BC1F4A6}">
      <dgm:prSet/>
      <dgm:spPr/>
      <dgm:t>
        <a:bodyPr/>
        <a:lstStyle/>
        <a:p>
          <a:endParaRPr lang="en-US"/>
        </a:p>
      </dgm:t>
    </dgm:pt>
    <dgm:pt modelId="{1F909842-DB45-460F-87D0-E29CB3839B8C}">
      <dgm:prSet phldrT="[Text]" custT="1"/>
      <dgm:spPr>
        <a:solidFill>
          <a:schemeClr val="accent5">
            <a:lumMod val="75000"/>
          </a:schemeClr>
        </a:solidFill>
      </dgm:spPr>
      <dgm:t>
        <a:bodyPr/>
        <a:lstStyle/>
        <a:p>
          <a:r>
            <a:rPr lang="en-US" sz="2400" dirty="0"/>
            <a:t>Product Evaluation</a:t>
          </a:r>
        </a:p>
      </dgm:t>
    </dgm:pt>
    <dgm:pt modelId="{320037E6-8D62-47F8-964B-3438CD071C79}" type="parTrans" cxnId="{ACC90C67-4E6F-4D7E-AE88-EA8E99296931}">
      <dgm:prSet/>
      <dgm:spPr/>
      <dgm:t>
        <a:bodyPr/>
        <a:lstStyle/>
        <a:p>
          <a:endParaRPr lang="en-US"/>
        </a:p>
      </dgm:t>
    </dgm:pt>
    <dgm:pt modelId="{E86894DF-7C1C-453C-A020-8BD566D2050F}" type="sibTrans" cxnId="{ACC90C67-4E6F-4D7E-AE88-EA8E99296931}">
      <dgm:prSet/>
      <dgm:spPr/>
      <dgm:t>
        <a:bodyPr/>
        <a:lstStyle/>
        <a:p>
          <a:endParaRPr lang="en-US"/>
        </a:p>
      </dgm:t>
    </dgm:pt>
    <dgm:pt modelId="{EE6CBC93-6715-43C1-80BC-45B80A3E58E7}">
      <dgm:prSet phldrT="[Text]" custT="1"/>
      <dgm:spPr>
        <a:solidFill>
          <a:schemeClr val="accent5">
            <a:lumMod val="75000"/>
          </a:schemeClr>
        </a:solidFill>
      </dgm:spPr>
      <dgm:t>
        <a:bodyPr/>
        <a:lstStyle/>
        <a:p>
          <a:r>
            <a:rPr lang="en-US" sz="2400" dirty="0"/>
            <a:t>Observation</a:t>
          </a:r>
        </a:p>
      </dgm:t>
    </dgm:pt>
    <dgm:pt modelId="{5C469DF5-3E53-4AE1-8B9D-B27970097842}" type="parTrans" cxnId="{7FF0C6DE-C53E-401E-B038-1E414E895010}">
      <dgm:prSet/>
      <dgm:spPr/>
      <dgm:t>
        <a:bodyPr/>
        <a:lstStyle/>
        <a:p>
          <a:endParaRPr lang="en-US"/>
        </a:p>
      </dgm:t>
    </dgm:pt>
    <dgm:pt modelId="{895E9713-47F0-4757-98A4-1C8ABBDDF741}" type="sibTrans" cxnId="{7FF0C6DE-C53E-401E-B038-1E414E895010}">
      <dgm:prSet/>
      <dgm:spPr/>
      <dgm:t>
        <a:bodyPr/>
        <a:lstStyle/>
        <a:p>
          <a:endParaRPr lang="en-US"/>
        </a:p>
      </dgm:t>
    </dgm:pt>
    <dgm:pt modelId="{799DF5AB-B575-4C43-9EF7-7C26A87D861A}" type="pres">
      <dgm:prSet presAssocID="{2778FCF2-4F20-4D05-9E2D-8649C3265A89}" presName="hierChild1" presStyleCnt="0">
        <dgm:presLayoutVars>
          <dgm:orgChart val="1"/>
          <dgm:chPref val="1"/>
          <dgm:dir/>
          <dgm:animOne val="branch"/>
          <dgm:animLvl val="lvl"/>
          <dgm:resizeHandles/>
        </dgm:presLayoutVars>
      </dgm:prSet>
      <dgm:spPr/>
    </dgm:pt>
    <dgm:pt modelId="{17EA075B-21C4-4155-B8F9-799791F15E1F}" type="pres">
      <dgm:prSet presAssocID="{4315F62E-86AB-44B4-BE42-9FEE4B62E21B}" presName="hierRoot1" presStyleCnt="0">
        <dgm:presLayoutVars>
          <dgm:hierBranch val="init"/>
        </dgm:presLayoutVars>
      </dgm:prSet>
      <dgm:spPr/>
    </dgm:pt>
    <dgm:pt modelId="{3AF5C85B-4730-45A2-A0AC-0E124056E767}" type="pres">
      <dgm:prSet presAssocID="{4315F62E-86AB-44B4-BE42-9FEE4B62E21B}" presName="rootComposite1" presStyleCnt="0"/>
      <dgm:spPr/>
    </dgm:pt>
    <dgm:pt modelId="{A608B290-BBA1-42EA-8627-DF8017516988}" type="pres">
      <dgm:prSet presAssocID="{4315F62E-86AB-44B4-BE42-9FEE4B62E21B}" presName="rootText1" presStyleLbl="node0" presStyleIdx="0" presStyleCnt="1">
        <dgm:presLayoutVars>
          <dgm:chPref val="3"/>
        </dgm:presLayoutVars>
      </dgm:prSet>
      <dgm:spPr/>
    </dgm:pt>
    <dgm:pt modelId="{41A52DFA-EA6C-4D42-9ED9-D1958787EB6E}" type="pres">
      <dgm:prSet presAssocID="{4315F62E-86AB-44B4-BE42-9FEE4B62E21B}" presName="rootConnector1" presStyleLbl="node1" presStyleIdx="0" presStyleCnt="0"/>
      <dgm:spPr/>
    </dgm:pt>
    <dgm:pt modelId="{6CB374B8-E7E7-4B72-A9A5-F76BAE092796}" type="pres">
      <dgm:prSet presAssocID="{4315F62E-86AB-44B4-BE42-9FEE4B62E21B}" presName="hierChild2" presStyleCnt="0"/>
      <dgm:spPr/>
    </dgm:pt>
    <dgm:pt modelId="{0E3DC6A6-72A0-4549-AFE6-A69896FFAE28}" type="pres">
      <dgm:prSet presAssocID="{04E00464-967E-49FA-8436-8993678753B6}" presName="Name37" presStyleLbl="parChTrans1D2" presStyleIdx="0" presStyleCnt="3"/>
      <dgm:spPr/>
    </dgm:pt>
    <dgm:pt modelId="{C1DFCF61-C005-4C19-9FA2-DD0F34DEB9AA}" type="pres">
      <dgm:prSet presAssocID="{297772D6-99A3-4BE3-93C4-11D532D92C88}" presName="hierRoot2" presStyleCnt="0">
        <dgm:presLayoutVars>
          <dgm:hierBranch val="init"/>
        </dgm:presLayoutVars>
      </dgm:prSet>
      <dgm:spPr/>
    </dgm:pt>
    <dgm:pt modelId="{8D2DDB3F-D779-4638-B9BB-71997D8A599C}" type="pres">
      <dgm:prSet presAssocID="{297772D6-99A3-4BE3-93C4-11D532D92C88}" presName="rootComposite" presStyleCnt="0"/>
      <dgm:spPr/>
    </dgm:pt>
    <dgm:pt modelId="{249312C4-0F64-47AB-BF40-42C99B3A6E3E}" type="pres">
      <dgm:prSet presAssocID="{297772D6-99A3-4BE3-93C4-11D532D92C88}" presName="rootText" presStyleLbl="node2" presStyleIdx="0" presStyleCnt="3">
        <dgm:presLayoutVars>
          <dgm:chPref val="3"/>
        </dgm:presLayoutVars>
      </dgm:prSet>
      <dgm:spPr/>
    </dgm:pt>
    <dgm:pt modelId="{F9189975-9781-489E-B973-71C98A13BCD6}" type="pres">
      <dgm:prSet presAssocID="{297772D6-99A3-4BE3-93C4-11D532D92C88}" presName="rootConnector" presStyleLbl="node2" presStyleIdx="0" presStyleCnt="3"/>
      <dgm:spPr/>
    </dgm:pt>
    <dgm:pt modelId="{2CFBAE96-A05B-471C-8A09-C394815B98D7}" type="pres">
      <dgm:prSet presAssocID="{297772D6-99A3-4BE3-93C4-11D532D92C88}" presName="hierChild4" presStyleCnt="0"/>
      <dgm:spPr/>
    </dgm:pt>
    <dgm:pt modelId="{E31494EA-0DF8-4FC0-948C-BDBD31E7747D}" type="pres">
      <dgm:prSet presAssocID="{297772D6-99A3-4BE3-93C4-11D532D92C88}" presName="hierChild5" presStyleCnt="0"/>
      <dgm:spPr/>
    </dgm:pt>
    <dgm:pt modelId="{50F7BF35-A340-4C65-AF13-652E22CC449D}" type="pres">
      <dgm:prSet presAssocID="{320037E6-8D62-47F8-964B-3438CD071C79}" presName="Name37" presStyleLbl="parChTrans1D2" presStyleIdx="1" presStyleCnt="3"/>
      <dgm:spPr/>
    </dgm:pt>
    <dgm:pt modelId="{868FFF7C-F1F9-48C9-B504-BE22FAC74D61}" type="pres">
      <dgm:prSet presAssocID="{1F909842-DB45-460F-87D0-E29CB3839B8C}" presName="hierRoot2" presStyleCnt="0">
        <dgm:presLayoutVars>
          <dgm:hierBranch val="init"/>
        </dgm:presLayoutVars>
      </dgm:prSet>
      <dgm:spPr/>
    </dgm:pt>
    <dgm:pt modelId="{EBB9559B-9F4C-4523-8408-B87694C5CD6D}" type="pres">
      <dgm:prSet presAssocID="{1F909842-DB45-460F-87D0-E29CB3839B8C}" presName="rootComposite" presStyleCnt="0"/>
      <dgm:spPr/>
    </dgm:pt>
    <dgm:pt modelId="{EED41511-DE2D-4D0E-BA6E-54FD55567C3D}" type="pres">
      <dgm:prSet presAssocID="{1F909842-DB45-460F-87D0-E29CB3839B8C}" presName="rootText" presStyleLbl="node2" presStyleIdx="1" presStyleCnt="3">
        <dgm:presLayoutVars>
          <dgm:chPref val="3"/>
        </dgm:presLayoutVars>
      </dgm:prSet>
      <dgm:spPr/>
    </dgm:pt>
    <dgm:pt modelId="{9F43FAE7-D1CC-4FF3-8799-33684CC5FC64}" type="pres">
      <dgm:prSet presAssocID="{1F909842-DB45-460F-87D0-E29CB3839B8C}" presName="rootConnector" presStyleLbl="node2" presStyleIdx="1" presStyleCnt="3"/>
      <dgm:spPr/>
    </dgm:pt>
    <dgm:pt modelId="{2DE2BF7C-B6C6-4F55-A1CB-AC7065CA2C08}" type="pres">
      <dgm:prSet presAssocID="{1F909842-DB45-460F-87D0-E29CB3839B8C}" presName="hierChild4" presStyleCnt="0"/>
      <dgm:spPr/>
    </dgm:pt>
    <dgm:pt modelId="{B69382C7-55B1-4467-AFBF-C8F6975D237B}" type="pres">
      <dgm:prSet presAssocID="{1F909842-DB45-460F-87D0-E29CB3839B8C}" presName="hierChild5" presStyleCnt="0"/>
      <dgm:spPr/>
    </dgm:pt>
    <dgm:pt modelId="{F93CE84B-53EF-4DD2-B4D9-E30662D3F97C}" type="pres">
      <dgm:prSet presAssocID="{5C469DF5-3E53-4AE1-8B9D-B27970097842}" presName="Name37" presStyleLbl="parChTrans1D2" presStyleIdx="2" presStyleCnt="3"/>
      <dgm:spPr/>
    </dgm:pt>
    <dgm:pt modelId="{2352C2FB-5E2C-46F6-89B3-C4CFE50E8F8A}" type="pres">
      <dgm:prSet presAssocID="{EE6CBC93-6715-43C1-80BC-45B80A3E58E7}" presName="hierRoot2" presStyleCnt="0">
        <dgm:presLayoutVars>
          <dgm:hierBranch val="init"/>
        </dgm:presLayoutVars>
      </dgm:prSet>
      <dgm:spPr/>
    </dgm:pt>
    <dgm:pt modelId="{09A80B74-40ED-4ABE-BB1D-DE752294AC78}" type="pres">
      <dgm:prSet presAssocID="{EE6CBC93-6715-43C1-80BC-45B80A3E58E7}" presName="rootComposite" presStyleCnt="0"/>
      <dgm:spPr/>
    </dgm:pt>
    <dgm:pt modelId="{A8B7EC9A-A054-47E5-B4AB-ABADB33095FE}" type="pres">
      <dgm:prSet presAssocID="{EE6CBC93-6715-43C1-80BC-45B80A3E58E7}" presName="rootText" presStyleLbl="node2" presStyleIdx="2" presStyleCnt="3">
        <dgm:presLayoutVars>
          <dgm:chPref val="3"/>
        </dgm:presLayoutVars>
      </dgm:prSet>
      <dgm:spPr/>
    </dgm:pt>
    <dgm:pt modelId="{9F7C733D-6C18-473C-9252-3E3A83C47239}" type="pres">
      <dgm:prSet presAssocID="{EE6CBC93-6715-43C1-80BC-45B80A3E58E7}" presName="rootConnector" presStyleLbl="node2" presStyleIdx="2" presStyleCnt="3"/>
      <dgm:spPr/>
    </dgm:pt>
    <dgm:pt modelId="{13466C65-E157-4A51-A8B3-E5B6F454015A}" type="pres">
      <dgm:prSet presAssocID="{EE6CBC93-6715-43C1-80BC-45B80A3E58E7}" presName="hierChild4" presStyleCnt="0"/>
      <dgm:spPr/>
    </dgm:pt>
    <dgm:pt modelId="{AD2A798D-A394-4694-9ADC-7F213A742210}" type="pres">
      <dgm:prSet presAssocID="{EE6CBC93-6715-43C1-80BC-45B80A3E58E7}" presName="hierChild5" presStyleCnt="0"/>
      <dgm:spPr/>
    </dgm:pt>
    <dgm:pt modelId="{0971F944-C6EB-4CE4-B568-3579D610C909}" type="pres">
      <dgm:prSet presAssocID="{4315F62E-86AB-44B4-BE42-9FEE4B62E21B}" presName="hierChild3" presStyleCnt="0"/>
      <dgm:spPr/>
    </dgm:pt>
  </dgm:ptLst>
  <dgm:cxnLst>
    <dgm:cxn modelId="{9AF91E0B-A599-4E66-ABF4-CF2D1F43F7C1}" type="presOf" srcId="{EE6CBC93-6715-43C1-80BC-45B80A3E58E7}" destId="{A8B7EC9A-A054-47E5-B4AB-ABADB33095FE}" srcOrd="0" destOrd="0" presId="urn:microsoft.com/office/officeart/2005/8/layout/orgChart1"/>
    <dgm:cxn modelId="{C4D28A24-4827-4540-9DEF-E8144BC1F4A6}" srcId="{4315F62E-86AB-44B4-BE42-9FEE4B62E21B}" destId="{297772D6-99A3-4BE3-93C4-11D532D92C88}" srcOrd="0" destOrd="0" parTransId="{04E00464-967E-49FA-8436-8993678753B6}" sibTransId="{A57B54C1-AEDE-461A-AADA-0F63FF8F2EE0}"/>
    <dgm:cxn modelId="{9E9E955E-107B-497C-8A24-52D3B454346C}" type="presOf" srcId="{2778FCF2-4F20-4D05-9E2D-8649C3265A89}" destId="{799DF5AB-B575-4C43-9EF7-7C26A87D861A}" srcOrd="0" destOrd="0" presId="urn:microsoft.com/office/officeart/2005/8/layout/orgChart1"/>
    <dgm:cxn modelId="{8995DC64-80D0-479A-AE23-CED9CB27AE29}" type="presOf" srcId="{4315F62E-86AB-44B4-BE42-9FEE4B62E21B}" destId="{A608B290-BBA1-42EA-8627-DF8017516988}" srcOrd="0" destOrd="0" presId="urn:microsoft.com/office/officeart/2005/8/layout/orgChart1"/>
    <dgm:cxn modelId="{ACC90C67-4E6F-4D7E-AE88-EA8E99296931}" srcId="{4315F62E-86AB-44B4-BE42-9FEE4B62E21B}" destId="{1F909842-DB45-460F-87D0-E29CB3839B8C}" srcOrd="1" destOrd="0" parTransId="{320037E6-8D62-47F8-964B-3438CD071C79}" sibTransId="{E86894DF-7C1C-453C-A020-8BD566D2050F}"/>
    <dgm:cxn modelId="{4C590B58-0096-4AC7-9B86-470225CAA9ED}" type="presOf" srcId="{5C469DF5-3E53-4AE1-8B9D-B27970097842}" destId="{F93CE84B-53EF-4DD2-B4D9-E30662D3F97C}" srcOrd="0" destOrd="0" presId="urn:microsoft.com/office/officeart/2005/8/layout/orgChart1"/>
    <dgm:cxn modelId="{789E4E86-9A42-46EE-A14B-EC2A33B361C4}" type="presOf" srcId="{297772D6-99A3-4BE3-93C4-11D532D92C88}" destId="{F9189975-9781-489E-B973-71C98A13BCD6}" srcOrd="1" destOrd="0" presId="urn:microsoft.com/office/officeart/2005/8/layout/orgChart1"/>
    <dgm:cxn modelId="{84906D91-D27B-4664-9D08-860A84D0AE1F}" type="presOf" srcId="{EE6CBC93-6715-43C1-80BC-45B80A3E58E7}" destId="{9F7C733D-6C18-473C-9252-3E3A83C47239}" srcOrd="1" destOrd="0" presId="urn:microsoft.com/office/officeart/2005/8/layout/orgChart1"/>
    <dgm:cxn modelId="{BB0B5993-A8FB-4254-9E72-D46DE46A5803}" type="presOf" srcId="{4315F62E-86AB-44B4-BE42-9FEE4B62E21B}" destId="{41A52DFA-EA6C-4D42-9ED9-D1958787EB6E}" srcOrd="1" destOrd="0" presId="urn:microsoft.com/office/officeart/2005/8/layout/orgChart1"/>
    <dgm:cxn modelId="{8CDB33AC-A502-4086-97E5-9181993FA7DB}" type="presOf" srcId="{1F909842-DB45-460F-87D0-E29CB3839B8C}" destId="{9F43FAE7-D1CC-4FF3-8799-33684CC5FC64}" srcOrd="1" destOrd="0" presId="urn:microsoft.com/office/officeart/2005/8/layout/orgChart1"/>
    <dgm:cxn modelId="{ECFA0AAD-D04D-40DC-A5EE-BC371A1C2BAA}" type="presOf" srcId="{04E00464-967E-49FA-8436-8993678753B6}" destId="{0E3DC6A6-72A0-4549-AFE6-A69896FFAE28}" srcOrd="0" destOrd="0" presId="urn:microsoft.com/office/officeart/2005/8/layout/orgChart1"/>
    <dgm:cxn modelId="{8BAF8FAF-38E2-41C0-8B03-25FDC6D71DE5}" srcId="{2778FCF2-4F20-4D05-9E2D-8649C3265A89}" destId="{4315F62E-86AB-44B4-BE42-9FEE4B62E21B}" srcOrd="0" destOrd="0" parTransId="{1B6B88F1-1289-428D-A59C-C34932DEC3AD}" sibTransId="{F23C261A-2F0C-4615-8A6F-91976C50681D}"/>
    <dgm:cxn modelId="{CA4B2DC8-8FEB-4C5E-BD0B-4339D4E0229E}" type="presOf" srcId="{320037E6-8D62-47F8-964B-3438CD071C79}" destId="{50F7BF35-A340-4C65-AF13-652E22CC449D}" srcOrd="0" destOrd="0" presId="urn:microsoft.com/office/officeart/2005/8/layout/orgChart1"/>
    <dgm:cxn modelId="{561AA0C8-4316-4AE8-8E3F-224B5BEFE901}" type="presOf" srcId="{297772D6-99A3-4BE3-93C4-11D532D92C88}" destId="{249312C4-0F64-47AB-BF40-42C99B3A6E3E}" srcOrd="0" destOrd="0" presId="urn:microsoft.com/office/officeart/2005/8/layout/orgChart1"/>
    <dgm:cxn modelId="{7FF0C6DE-C53E-401E-B038-1E414E895010}" srcId="{4315F62E-86AB-44B4-BE42-9FEE4B62E21B}" destId="{EE6CBC93-6715-43C1-80BC-45B80A3E58E7}" srcOrd="2" destOrd="0" parTransId="{5C469DF5-3E53-4AE1-8B9D-B27970097842}" sibTransId="{895E9713-47F0-4757-98A4-1C8ABBDDF741}"/>
    <dgm:cxn modelId="{72AB74F7-9B74-40F8-BEDD-639BA2A5D3E8}" type="presOf" srcId="{1F909842-DB45-460F-87D0-E29CB3839B8C}" destId="{EED41511-DE2D-4D0E-BA6E-54FD55567C3D}" srcOrd="0" destOrd="0" presId="urn:microsoft.com/office/officeart/2005/8/layout/orgChart1"/>
    <dgm:cxn modelId="{6EE0E16D-48D6-45C1-82B3-50B49FEA92AE}" type="presParOf" srcId="{799DF5AB-B575-4C43-9EF7-7C26A87D861A}" destId="{17EA075B-21C4-4155-B8F9-799791F15E1F}" srcOrd="0" destOrd="0" presId="urn:microsoft.com/office/officeart/2005/8/layout/orgChart1"/>
    <dgm:cxn modelId="{E2A79058-CDF8-4BB1-A6AC-83782F653D48}" type="presParOf" srcId="{17EA075B-21C4-4155-B8F9-799791F15E1F}" destId="{3AF5C85B-4730-45A2-A0AC-0E124056E767}" srcOrd="0" destOrd="0" presId="urn:microsoft.com/office/officeart/2005/8/layout/orgChart1"/>
    <dgm:cxn modelId="{9E038FD1-3433-4E80-B7E1-5F0058B01D0C}" type="presParOf" srcId="{3AF5C85B-4730-45A2-A0AC-0E124056E767}" destId="{A608B290-BBA1-42EA-8627-DF8017516988}" srcOrd="0" destOrd="0" presId="urn:microsoft.com/office/officeart/2005/8/layout/orgChart1"/>
    <dgm:cxn modelId="{6EC681A8-FF95-4DA3-9D7C-7BF3ECAEC67D}" type="presParOf" srcId="{3AF5C85B-4730-45A2-A0AC-0E124056E767}" destId="{41A52DFA-EA6C-4D42-9ED9-D1958787EB6E}" srcOrd="1" destOrd="0" presId="urn:microsoft.com/office/officeart/2005/8/layout/orgChart1"/>
    <dgm:cxn modelId="{7BF960C8-2D65-4DEA-9007-D1608392318D}" type="presParOf" srcId="{17EA075B-21C4-4155-B8F9-799791F15E1F}" destId="{6CB374B8-E7E7-4B72-A9A5-F76BAE092796}" srcOrd="1" destOrd="0" presId="urn:microsoft.com/office/officeart/2005/8/layout/orgChart1"/>
    <dgm:cxn modelId="{97933FE8-9325-4128-AA8B-8B6016E21AE3}" type="presParOf" srcId="{6CB374B8-E7E7-4B72-A9A5-F76BAE092796}" destId="{0E3DC6A6-72A0-4549-AFE6-A69896FFAE28}" srcOrd="0" destOrd="0" presId="urn:microsoft.com/office/officeart/2005/8/layout/orgChart1"/>
    <dgm:cxn modelId="{2EAC2D8C-79C0-4D64-8D19-EC3320EE55C1}" type="presParOf" srcId="{6CB374B8-E7E7-4B72-A9A5-F76BAE092796}" destId="{C1DFCF61-C005-4C19-9FA2-DD0F34DEB9AA}" srcOrd="1" destOrd="0" presId="urn:microsoft.com/office/officeart/2005/8/layout/orgChart1"/>
    <dgm:cxn modelId="{6132B63A-86CA-46D3-9B36-5AB1093C645B}" type="presParOf" srcId="{C1DFCF61-C005-4C19-9FA2-DD0F34DEB9AA}" destId="{8D2DDB3F-D779-4638-B9BB-71997D8A599C}" srcOrd="0" destOrd="0" presId="urn:microsoft.com/office/officeart/2005/8/layout/orgChart1"/>
    <dgm:cxn modelId="{B0163053-FAEB-48F9-BD04-73C153555A4E}" type="presParOf" srcId="{8D2DDB3F-D779-4638-B9BB-71997D8A599C}" destId="{249312C4-0F64-47AB-BF40-42C99B3A6E3E}" srcOrd="0" destOrd="0" presId="urn:microsoft.com/office/officeart/2005/8/layout/orgChart1"/>
    <dgm:cxn modelId="{BF1048C0-A300-4E03-9BDF-F329C6DACAFB}" type="presParOf" srcId="{8D2DDB3F-D779-4638-B9BB-71997D8A599C}" destId="{F9189975-9781-489E-B973-71C98A13BCD6}" srcOrd="1" destOrd="0" presId="urn:microsoft.com/office/officeart/2005/8/layout/orgChart1"/>
    <dgm:cxn modelId="{F4A01BE7-705F-46CC-AA5E-823BACE8503E}" type="presParOf" srcId="{C1DFCF61-C005-4C19-9FA2-DD0F34DEB9AA}" destId="{2CFBAE96-A05B-471C-8A09-C394815B98D7}" srcOrd="1" destOrd="0" presId="urn:microsoft.com/office/officeart/2005/8/layout/orgChart1"/>
    <dgm:cxn modelId="{7F87B5DA-10DD-46F1-A654-FAD692B4C7A6}" type="presParOf" srcId="{C1DFCF61-C005-4C19-9FA2-DD0F34DEB9AA}" destId="{E31494EA-0DF8-4FC0-948C-BDBD31E7747D}" srcOrd="2" destOrd="0" presId="urn:microsoft.com/office/officeart/2005/8/layout/orgChart1"/>
    <dgm:cxn modelId="{7426F5D6-96FE-4450-B8CF-3F296A961DEF}" type="presParOf" srcId="{6CB374B8-E7E7-4B72-A9A5-F76BAE092796}" destId="{50F7BF35-A340-4C65-AF13-652E22CC449D}" srcOrd="2" destOrd="0" presId="urn:microsoft.com/office/officeart/2005/8/layout/orgChart1"/>
    <dgm:cxn modelId="{453BDC20-3457-4CD9-B32F-5F8AE6429684}" type="presParOf" srcId="{6CB374B8-E7E7-4B72-A9A5-F76BAE092796}" destId="{868FFF7C-F1F9-48C9-B504-BE22FAC74D61}" srcOrd="3" destOrd="0" presId="urn:microsoft.com/office/officeart/2005/8/layout/orgChart1"/>
    <dgm:cxn modelId="{16BD756E-114C-4F32-BB57-312BAF342274}" type="presParOf" srcId="{868FFF7C-F1F9-48C9-B504-BE22FAC74D61}" destId="{EBB9559B-9F4C-4523-8408-B87694C5CD6D}" srcOrd="0" destOrd="0" presId="urn:microsoft.com/office/officeart/2005/8/layout/orgChart1"/>
    <dgm:cxn modelId="{D66A8D77-07C1-4D86-A069-4F5C282EC798}" type="presParOf" srcId="{EBB9559B-9F4C-4523-8408-B87694C5CD6D}" destId="{EED41511-DE2D-4D0E-BA6E-54FD55567C3D}" srcOrd="0" destOrd="0" presId="urn:microsoft.com/office/officeart/2005/8/layout/orgChart1"/>
    <dgm:cxn modelId="{C5F8DEA3-832A-452E-B956-39398A397445}" type="presParOf" srcId="{EBB9559B-9F4C-4523-8408-B87694C5CD6D}" destId="{9F43FAE7-D1CC-4FF3-8799-33684CC5FC64}" srcOrd="1" destOrd="0" presId="urn:microsoft.com/office/officeart/2005/8/layout/orgChart1"/>
    <dgm:cxn modelId="{169FC7D3-B49E-4DC1-8C04-646093815FDA}" type="presParOf" srcId="{868FFF7C-F1F9-48C9-B504-BE22FAC74D61}" destId="{2DE2BF7C-B6C6-4F55-A1CB-AC7065CA2C08}" srcOrd="1" destOrd="0" presId="urn:microsoft.com/office/officeart/2005/8/layout/orgChart1"/>
    <dgm:cxn modelId="{554A460C-9596-4333-98F1-E7D3D387B2DC}" type="presParOf" srcId="{868FFF7C-F1F9-48C9-B504-BE22FAC74D61}" destId="{B69382C7-55B1-4467-AFBF-C8F6975D237B}" srcOrd="2" destOrd="0" presId="urn:microsoft.com/office/officeart/2005/8/layout/orgChart1"/>
    <dgm:cxn modelId="{A5A85DE4-91D7-4430-B2F5-4016C21FD20F}" type="presParOf" srcId="{6CB374B8-E7E7-4B72-A9A5-F76BAE092796}" destId="{F93CE84B-53EF-4DD2-B4D9-E30662D3F97C}" srcOrd="4" destOrd="0" presId="urn:microsoft.com/office/officeart/2005/8/layout/orgChart1"/>
    <dgm:cxn modelId="{C2B98AEB-2BDE-40C2-98B9-B985D8D0E4C0}" type="presParOf" srcId="{6CB374B8-E7E7-4B72-A9A5-F76BAE092796}" destId="{2352C2FB-5E2C-46F6-89B3-C4CFE50E8F8A}" srcOrd="5" destOrd="0" presId="urn:microsoft.com/office/officeart/2005/8/layout/orgChart1"/>
    <dgm:cxn modelId="{F40A25DD-5ABD-4695-B8A3-2A996757A68F}" type="presParOf" srcId="{2352C2FB-5E2C-46F6-89B3-C4CFE50E8F8A}" destId="{09A80B74-40ED-4ABE-BB1D-DE752294AC78}" srcOrd="0" destOrd="0" presId="urn:microsoft.com/office/officeart/2005/8/layout/orgChart1"/>
    <dgm:cxn modelId="{3957F84F-2C37-4357-8D69-429CF0E701F4}" type="presParOf" srcId="{09A80B74-40ED-4ABE-BB1D-DE752294AC78}" destId="{A8B7EC9A-A054-47E5-B4AB-ABADB33095FE}" srcOrd="0" destOrd="0" presId="urn:microsoft.com/office/officeart/2005/8/layout/orgChart1"/>
    <dgm:cxn modelId="{CC654423-55C2-42D5-ACED-C133A582F7DA}" type="presParOf" srcId="{09A80B74-40ED-4ABE-BB1D-DE752294AC78}" destId="{9F7C733D-6C18-473C-9252-3E3A83C47239}" srcOrd="1" destOrd="0" presId="urn:microsoft.com/office/officeart/2005/8/layout/orgChart1"/>
    <dgm:cxn modelId="{78AAB808-985E-43C3-817A-8C241E893587}" type="presParOf" srcId="{2352C2FB-5E2C-46F6-89B3-C4CFE50E8F8A}" destId="{13466C65-E157-4A51-A8B3-E5B6F454015A}" srcOrd="1" destOrd="0" presId="urn:microsoft.com/office/officeart/2005/8/layout/orgChart1"/>
    <dgm:cxn modelId="{34F7EF6D-652F-4242-B960-0D414E286EC9}" type="presParOf" srcId="{2352C2FB-5E2C-46F6-89B3-C4CFE50E8F8A}" destId="{AD2A798D-A394-4694-9ADC-7F213A742210}" srcOrd="2" destOrd="0" presId="urn:microsoft.com/office/officeart/2005/8/layout/orgChart1"/>
    <dgm:cxn modelId="{09024BD4-8389-4E8C-8068-3BE4874437E0}" type="presParOf" srcId="{17EA075B-21C4-4155-B8F9-799791F15E1F}" destId="{0971F944-C6EB-4CE4-B568-3579D610C90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82240EE-AA92-4ED4-8AD9-9B9FB566383A}" type="doc">
      <dgm:prSet loTypeId="urn:microsoft.com/office/officeart/2005/8/layout/hierarchy3" loCatId="list" qsTypeId="urn:microsoft.com/office/officeart/2005/8/quickstyle/3d2" qsCatId="3D" csTypeId="urn:microsoft.com/office/officeart/2005/8/colors/accent1_5" csCatId="accent1" phldr="1"/>
      <dgm:spPr/>
      <dgm:t>
        <a:bodyPr/>
        <a:lstStyle/>
        <a:p>
          <a:endParaRPr lang="en-US"/>
        </a:p>
      </dgm:t>
    </dgm:pt>
    <dgm:pt modelId="{D8C0EB12-2BEE-4E57-ADB5-74CCFFDB9151}">
      <dgm:prSet phldrT="[Text]" custT="1"/>
      <dgm:spPr>
        <a:solidFill>
          <a:schemeClr val="tx2">
            <a:lumMod val="75000"/>
          </a:schemeClr>
        </a:solidFill>
      </dgm:spPr>
      <dgm:t>
        <a:bodyPr/>
        <a:lstStyle/>
        <a:p>
          <a:r>
            <a:rPr lang="en-US" sz="2800" b="1" dirty="0"/>
            <a:t>Competent</a:t>
          </a:r>
        </a:p>
      </dgm:t>
    </dgm:pt>
    <dgm:pt modelId="{CE7FC174-8AD8-4DC5-824B-A09EC541DC6F}" type="parTrans" cxnId="{24A5024C-AA03-45CB-A035-B4625133BEDC}">
      <dgm:prSet/>
      <dgm:spPr/>
      <dgm:t>
        <a:bodyPr/>
        <a:lstStyle/>
        <a:p>
          <a:endParaRPr lang="en-US"/>
        </a:p>
      </dgm:t>
    </dgm:pt>
    <dgm:pt modelId="{3BD1FFD2-FE6B-464D-8C88-892038AC9C4E}" type="sibTrans" cxnId="{24A5024C-AA03-45CB-A035-B4625133BEDC}">
      <dgm:prSet/>
      <dgm:spPr/>
      <dgm:t>
        <a:bodyPr/>
        <a:lstStyle/>
        <a:p>
          <a:endParaRPr lang="en-US"/>
        </a:p>
      </dgm:t>
    </dgm:pt>
    <dgm:pt modelId="{54F9B4B8-539B-463A-B7B6-30D321D00FB5}">
      <dgm:prSet phldrT="[Text]" custT="1"/>
      <dgm:spPr>
        <a:solidFill>
          <a:schemeClr val="accent4">
            <a:lumMod val="75000"/>
            <a:alpha val="90000"/>
          </a:schemeClr>
        </a:solidFill>
      </dgm:spPr>
      <dgm:t>
        <a:bodyPr/>
        <a:lstStyle/>
        <a:p>
          <a:pPr algn="ctr"/>
          <a:r>
            <a:rPr kumimoji="0" lang="en-ZA" sz="2400" dirty="0">
              <a:solidFill>
                <a:schemeClr val="bg1"/>
              </a:solidFill>
              <a:effectLst/>
              <a:latin typeface="+mn-lt"/>
              <a:ea typeface="+mn-ea"/>
              <a:cs typeface="+mn-cs"/>
            </a:rPr>
            <a:t>Ability to perform  task, action or function successfully</a:t>
          </a:r>
          <a:endParaRPr lang="en-US" sz="2400" dirty="0">
            <a:solidFill>
              <a:schemeClr val="bg1"/>
            </a:solidFill>
          </a:endParaRPr>
        </a:p>
      </dgm:t>
    </dgm:pt>
    <dgm:pt modelId="{1B1E88D3-988D-4436-A148-0D01B717E27E}" type="parTrans" cxnId="{08BDF0B1-5DA2-4284-9347-B027E0D2D5D5}">
      <dgm:prSet/>
      <dgm:spPr/>
      <dgm:t>
        <a:bodyPr/>
        <a:lstStyle/>
        <a:p>
          <a:endParaRPr lang="en-US"/>
        </a:p>
      </dgm:t>
    </dgm:pt>
    <dgm:pt modelId="{4BBD1D94-9D32-4484-95ED-BFAC0FB51E68}" type="sibTrans" cxnId="{08BDF0B1-5DA2-4284-9347-B027E0D2D5D5}">
      <dgm:prSet/>
      <dgm:spPr/>
      <dgm:t>
        <a:bodyPr/>
        <a:lstStyle/>
        <a:p>
          <a:endParaRPr lang="en-US"/>
        </a:p>
      </dgm:t>
    </dgm:pt>
    <dgm:pt modelId="{7AB0807A-8F9A-4609-8C2C-D7EC4B92C7E6}">
      <dgm:prSet phldrT="[Text]" custT="1"/>
      <dgm:spPr>
        <a:solidFill>
          <a:schemeClr val="accent6">
            <a:lumMod val="60000"/>
            <a:lumOff val="40000"/>
            <a:alpha val="90000"/>
          </a:schemeClr>
        </a:solidFill>
      </dgm:spPr>
      <dgm:t>
        <a:bodyPr/>
        <a:lstStyle/>
        <a:p>
          <a:pPr algn="ctr"/>
          <a:r>
            <a:rPr kumimoji="0" lang="en-ZA" sz="2400" dirty="0">
              <a:effectLst/>
              <a:latin typeface="+mn-lt"/>
              <a:ea typeface="+mn-ea"/>
              <a:cs typeface="+mn-cs"/>
            </a:rPr>
            <a:t>Certificate  issued and credits awarded</a:t>
          </a:r>
          <a:endParaRPr kumimoji="0" lang="en-US" sz="2400" dirty="0">
            <a:effectLst/>
            <a:latin typeface="+mn-lt"/>
            <a:ea typeface="+mn-ea"/>
            <a:cs typeface="+mn-cs"/>
          </a:endParaRPr>
        </a:p>
      </dgm:t>
    </dgm:pt>
    <dgm:pt modelId="{7BC72181-087A-4586-AFB7-142E1F2088CD}" type="parTrans" cxnId="{CC0E2E16-B527-4C3C-A6A1-2C2DA4B9A498}">
      <dgm:prSet/>
      <dgm:spPr/>
      <dgm:t>
        <a:bodyPr/>
        <a:lstStyle/>
        <a:p>
          <a:endParaRPr lang="en-US"/>
        </a:p>
      </dgm:t>
    </dgm:pt>
    <dgm:pt modelId="{B231B704-0FC5-4CF7-9DBA-AB779BC5D658}" type="sibTrans" cxnId="{CC0E2E16-B527-4C3C-A6A1-2C2DA4B9A498}">
      <dgm:prSet/>
      <dgm:spPr/>
      <dgm:t>
        <a:bodyPr/>
        <a:lstStyle/>
        <a:p>
          <a:endParaRPr lang="en-US"/>
        </a:p>
      </dgm:t>
    </dgm:pt>
    <dgm:pt modelId="{EFAE4652-5489-4792-B8F1-0CE32FD278F2}">
      <dgm:prSet phldrT="[Text]" custT="1"/>
      <dgm:spPr>
        <a:solidFill>
          <a:schemeClr val="tx2">
            <a:lumMod val="75000"/>
          </a:schemeClr>
        </a:solidFill>
      </dgm:spPr>
      <dgm:t>
        <a:bodyPr/>
        <a:lstStyle/>
        <a:p>
          <a:r>
            <a:rPr lang="en-US" sz="2800" b="1" dirty="0"/>
            <a:t>Not Yet Competent</a:t>
          </a:r>
        </a:p>
      </dgm:t>
    </dgm:pt>
    <dgm:pt modelId="{8B1EE7B5-BBF0-49EB-A327-A85A1D74F427}" type="parTrans" cxnId="{2A4B9556-DFC7-499A-82F2-DDAC704609B1}">
      <dgm:prSet/>
      <dgm:spPr/>
      <dgm:t>
        <a:bodyPr/>
        <a:lstStyle/>
        <a:p>
          <a:endParaRPr lang="en-US"/>
        </a:p>
      </dgm:t>
    </dgm:pt>
    <dgm:pt modelId="{93A535EA-357A-45B2-8AC0-0198981B9028}" type="sibTrans" cxnId="{2A4B9556-DFC7-499A-82F2-DDAC704609B1}">
      <dgm:prSet/>
      <dgm:spPr/>
      <dgm:t>
        <a:bodyPr/>
        <a:lstStyle/>
        <a:p>
          <a:endParaRPr lang="en-US"/>
        </a:p>
      </dgm:t>
    </dgm:pt>
    <dgm:pt modelId="{C03CB1F4-7F17-4518-AF8A-CC898C565749}">
      <dgm:prSet phldrT="[Text]" custT="1"/>
      <dgm:spPr>
        <a:solidFill>
          <a:schemeClr val="accent4">
            <a:lumMod val="75000"/>
            <a:alpha val="90000"/>
          </a:schemeClr>
        </a:solidFill>
      </dgm:spPr>
      <dgm:t>
        <a:bodyPr/>
        <a:lstStyle/>
        <a:p>
          <a:r>
            <a:rPr kumimoji="0" lang="en-ZA" sz="2400" dirty="0">
              <a:solidFill>
                <a:schemeClr val="bg1"/>
              </a:solidFill>
              <a:effectLst/>
              <a:latin typeface="+mn-lt"/>
              <a:ea typeface="+mn-ea"/>
              <a:cs typeface="+mn-cs"/>
            </a:rPr>
            <a:t>Not successful yet </a:t>
          </a:r>
          <a:endParaRPr lang="en-US" sz="2400" dirty="0">
            <a:solidFill>
              <a:schemeClr val="bg1"/>
            </a:solidFill>
          </a:endParaRPr>
        </a:p>
      </dgm:t>
    </dgm:pt>
    <dgm:pt modelId="{80756A21-35ED-4CD4-8EAB-32A04926BD9D}" type="parTrans" cxnId="{8B1CD91B-A259-4523-80B9-4E8BD22D2CF5}">
      <dgm:prSet/>
      <dgm:spPr/>
      <dgm:t>
        <a:bodyPr/>
        <a:lstStyle/>
        <a:p>
          <a:endParaRPr lang="en-US"/>
        </a:p>
      </dgm:t>
    </dgm:pt>
    <dgm:pt modelId="{B3E6741A-7221-43E6-A44C-5937A7D515A1}" type="sibTrans" cxnId="{8B1CD91B-A259-4523-80B9-4E8BD22D2CF5}">
      <dgm:prSet/>
      <dgm:spPr/>
      <dgm:t>
        <a:bodyPr/>
        <a:lstStyle/>
        <a:p>
          <a:endParaRPr lang="en-US"/>
        </a:p>
      </dgm:t>
    </dgm:pt>
    <dgm:pt modelId="{7C351A2C-1931-40B8-9409-6896FB54BC6B}">
      <dgm:prSet custT="1"/>
      <dgm:spPr>
        <a:solidFill>
          <a:schemeClr val="accent6">
            <a:lumMod val="60000"/>
            <a:lumOff val="40000"/>
            <a:alpha val="90000"/>
          </a:schemeClr>
        </a:solidFill>
      </dgm:spPr>
      <dgm:t>
        <a:bodyPr/>
        <a:lstStyle/>
        <a:p>
          <a:r>
            <a:rPr kumimoji="0" lang="en-ZA" sz="2400" dirty="0">
              <a:effectLst/>
              <a:latin typeface="+mn-lt"/>
              <a:ea typeface="+mn-ea"/>
              <a:cs typeface="+mn-cs"/>
            </a:rPr>
            <a:t>Opportunities to remediate  to address gaps</a:t>
          </a:r>
          <a:endParaRPr lang="en-US" sz="2400" dirty="0"/>
        </a:p>
      </dgm:t>
    </dgm:pt>
    <dgm:pt modelId="{0CD85615-DCA1-494E-9E6C-2A5F5BBC78C6}" type="parTrans" cxnId="{8DAFB877-2356-42DF-BD60-04BE67C191D1}">
      <dgm:prSet/>
      <dgm:spPr/>
      <dgm:t>
        <a:bodyPr/>
        <a:lstStyle/>
        <a:p>
          <a:endParaRPr lang="en-US"/>
        </a:p>
      </dgm:t>
    </dgm:pt>
    <dgm:pt modelId="{BDF1A5AE-3AE0-4A58-95A4-B568ABE37845}" type="sibTrans" cxnId="{8DAFB877-2356-42DF-BD60-04BE67C191D1}">
      <dgm:prSet/>
      <dgm:spPr/>
      <dgm:t>
        <a:bodyPr/>
        <a:lstStyle/>
        <a:p>
          <a:endParaRPr lang="en-US"/>
        </a:p>
      </dgm:t>
    </dgm:pt>
    <dgm:pt modelId="{924D2391-0E92-4FED-9C83-BF3AA5750AE1}" type="pres">
      <dgm:prSet presAssocID="{E82240EE-AA92-4ED4-8AD9-9B9FB566383A}" presName="diagram" presStyleCnt="0">
        <dgm:presLayoutVars>
          <dgm:chPref val="1"/>
          <dgm:dir/>
          <dgm:animOne val="branch"/>
          <dgm:animLvl val="lvl"/>
          <dgm:resizeHandles/>
        </dgm:presLayoutVars>
      </dgm:prSet>
      <dgm:spPr/>
    </dgm:pt>
    <dgm:pt modelId="{09BDC52F-05B3-4748-A327-B830559F3285}" type="pres">
      <dgm:prSet presAssocID="{D8C0EB12-2BEE-4E57-ADB5-74CCFFDB9151}" presName="root" presStyleCnt="0"/>
      <dgm:spPr/>
    </dgm:pt>
    <dgm:pt modelId="{0310231E-9E7A-4E70-8EC4-B0E9620A714C}" type="pres">
      <dgm:prSet presAssocID="{D8C0EB12-2BEE-4E57-ADB5-74CCFFDB9151}" presName="rootComposite" presStyleCnt="0"/>
      <dgm:spPr/>
    </dgm:pt>
    <dgm:pt modelId="{4C30E907-9459-4BCE-9CEE-D50CA8E25CB3}" type="pres">
      <dgm:prSet presAssocID="{D8C0EB12-2BEE-4E57-ADB5-74CCFFDB9151}" presName="rootText" presStyleLbl="node1" presStyleIdx="0" presStyleCnt="2" custLinFactNeighborX="-44132"/>
      <dgm:spPr/>
    </dgm:pt>
    <dgm:pt modelId="{681624F5-0C14-4AA2-8F41-9C06658E6BBF}" type="pres">
      <dgm:prSet presAssocID="{D8C0EB12-2BEE-4E57-ADB5-74CCFFDB9151}" presName="rootConnector" presStyleLbl="node1" presStyleIdx="0" presStyleCnt="2"/>
      <dgm:spPr/>
    </dgm:pt>
    <dgm:pt modelId="{0D4B9C10-CAF6-4559-AA56-CB76D840B27E}" type="pres">
      <dgm:prSet presAssocID="{D8C0EB12-2BEE-4E57-ADB5-74CCFFDB9151}" presName="childShape" presStyleCnt="0"/>
      <dgm:spPr/>
    </dgm:pt>
    <dgm:pt modelId="{411840A0-FE1C-4D59-9ED4-67B2E7F68839}" type="pres">
      <dgm:prSet presAssocID="{1B1E88D3-988D-4436-A148-0D01B717E27E}" presName="Name13" presStyleLbl="parChTrans1D2" presStyleIdx="0" presStyleCnt="4"/>
      <dgm:spPr/>
    </dgm:pt>
    <dgm:pt modelId="{226821CC-D27B-4EF3-A2C7-C4B85FB42DF7}" type="pres">
      <dgm:prSet presAssocID="{54F9B4B8-539B-463A-B7B6-30D321D00FB5}" presName="childText" presStyleLbl="bgAcc1" presStyleIdx="0" presStyleCnt="4" custScaleX="159725" custScaleY="110000" custLinFactNeighborX="-52184">
        <dgm:presLayoutVars>
          <dgm:bulletEnabled val="1"/>
        </dgm:presLayoutVars>
      </dgm:prSet>
      <dgm:spPr/>
    </dgm:pt>
    <dgm:pt modelId="{68B5D3B7-AC34-4DC8-BBA6-0AE75D13CF4B}" type="pres">
      <dgm:prSet presAssocID="{7BC72181-087A-4586-AFB7-142E1F2088CD}" presName="Name13" presStyleLbl="parChTrans1D2" presStyleIdx="1" presStyleCnt="4"/>
      <dgm:spPr/>
    </dgm:pt>
    <dgm:pt modelId="{BFD4CC16-C250-4D92-BA93-50331FC780EC}" type="pres">
      <dgm:prSet presAssocID="{7AB0807A-8F9A-4609-8C2C-D7EC4B92C7E6}" presName="childText" presStyleLbl="bgAcc1" presStyleIdx="1" presStyleCnt="4" custScaleX="160293" custScaleY="110000" custLinFactNeighborX="-52184">
        <dgm:presLayoutVars>
          <dgm:bulletEnabled val="1"/>
        </dgm:presLayoutVars>
      </dgm:prSet>
      <dgm:spPr/>
    </dgm:pt>
    <dgm:pt modelId="{4C57C817-16D4-48D1-A890-1D4C1D4980F0}" type="pres">
      <dgm:prSet presAssocID="{EFAE4652-5489-4792-B8F1-0CE32FD278F2}" presName="root" presStyleCnt="0"/>
      <dgm:spPr/>
    </dgm:pt>
    <dgm:pt modelId="{1F39DF84-750F-4FD7-98A9-4732194DEB8C}" type="pres">
      <dgm:prSet presAssocID="{EFAE4652-5489-4792-B8F1-0CE32FD278F2}" presName="rootComposite" presStyleCnt="0"/>
      <dgm:spPr/>
    </dgm:pt>
    <dgm:pt modelId="{0A1306EE-F29D-4CB0-ADDD-B4821031F774}" type="pres">
      <dgm:prSet presAssocID="{EFAE4652-5489-4792-B8F1-0CE32FD278F2}" presName="rootText" presStyleLbl="node1" presStyleIdx="1" presStyleCnt="2"/>
      <dgm:spPr/>
    </dgm:pt>
    <dgm:pt modelId="{092706B3-A5AF-477B-9BDB-68772B7A4499}" type="pres">
      <dgm:prSet presAssocID="{EFAE4652-5489-4792-B8F1-0CE32FD278F2}" presName="rootConnector" presStyleLbl="node1" presStyleIdx="1" presStyleCnt="2"/>
      <dgm:spPr/>
    </dgm:pt>
    <dgm:pt modelId="{CA4CE5BE-77AE-4CE6-8489-7448C55E75BB}" type="pres">
      <dgm:prSet presAssocID="{EFAE4652-5489-4792-B8F1-0CE32FD278F2}" presName="childShape" presStyleCnt="0"/>
      <dgm:spPr/>
    </dgm:pt>
    <dgm:pt modelId="{54192DF2-418F-433E-B8ED-736FF77E592E}" type="pres">
      <dgm:prSet presAssocID="{80756A21-35ED-4CD4-8EAB-32A04926BD9D}" presName="Name13" presStyleLbl="parChTrans1D2" presStyleIdx="2" presStyleCnt="4"/>
      <dgm:spPr/>
    </dgm:pt>
    <dgm:pt modelId="{8A02A319-79FC-40F8-A440-382EDF75D5E4}" type="pres">
      <dgm:prSet presAssocID="{C03CB1F4-7F17-4518-AF8A-CC898C565749}" presName="childText" presStyleLbl="bgAcc1" presStyleIdx="2" presStyleCnt="4" custScaleX="142712" custScaleY="110000" custLinFactNeighborX="164" custLinFactNeighborY="2424">
        <dgm:presLayoutVars>
          <dgm:bulletEnabled val="1"/>
        </dgm:presLayoutVars>
      </dgm:prSet>
      <dgm:spPr/>
    </dgm:pt>
    <dgm:pt modelId="{1D988BA5-7718-4C89-8B8F-3CE438A09815}" type="pres">
      <dgm:prSet presAssocID="{0CD85615-DCA1-494E-9E6C-2A5F5BBC78C6}" presName="Name13" presStyleLbl="parChTrans1D2" presStyleIdx="3" presStyleCnt="4"/>
      <dgm:spPr/>
    </dgm:pt>
    <dgm:pt modelId="{C42CA27C-3D85-42D8-BF99-19180EBC3F92}" type="pres">
      <dgm:prSet presAssocID="{7C351A2C-1931-40B8-9409-6896FB54BC6B}" presName="childText" presStyleLbl="bgAcc1" presStyleIdx="3" presStyleCnt="4" custScaleX="143413" custScaleY="110000">
        <dgm:presLayoutVars>
          <dgm:bulletEnabled val="1"/>
        </dgm:presLayoutVars>
      </dgm:prSet>
      <dgm:spPr/>
    </dgm:pt>
  </dgm:ptLst>
  <dgm:cxnLst>
    <dgm:cxn modelId="{44646110-2B5C-4C2D-B373-9DDEAD7F44BA}" type="presOf" srcId="{7BC72181-087A-4586-AFB7-142E1F2088CD}" destId="{68B5D3B7-AC34-4DC8-BBA6-0AE75D13CF4B}" srcOrd="0" destOrd="0" presId="urn:microsoft.com/office/officeart/2005/8/layout/hierarchy3"/>
    <dgm:cxn modelId="{CC0E2E16-B527-4C3C-A6A1-2C2DA4B9A498}" srcId="{D8C0EB12-2BEE-4E57-ADB5-74CCFFDB9151}" destId="{7AB0807A-8F9A-4609-8C2C-D7EC4B92C7E6}" srcOrd="1" destOrd="0" parTransId="{7BC72181-087A-4586-AFB7-142E1F2088CD}" sibTransId="{B231B704-0FC5-4CF7-9DBA-AB779BC5D658}"/>
    <dgm:cxn modelId="{8B1CD91B-A259-4523-80B9-4E8BD22D2CF5}" srcId="{EFAE4652-5489-4792-B8F1-0CE32FD278F2}" destId="{C03CB1F4-7F17-4518-AF8A-CC898C565749}" srcOrd="0" destOrd="0" parTransId="{80756A21-35ED-4CD4-8EAB-32A04926BD9D}" sibTransId="{B3E6741A-7221-43E6-A44C-5937A7D515A1}"/>
    <dgm:cxn modelId="{2DD0851D-CF00-4BF2-A68B-B95ABD14500E}" type="presOf" srcId="{54F9B4B8-539B-463A-B7B6-30D321D00FB5}" destId="{226821CC-D27B-4EF3-A2C7-C4B85FB42DF7}" srcOrd="0" destOrd="0" presId="urn:microsoft.com/office/officeart/2005/8/layout/hierarchy3"/>
    <dgm:cxn modelId="{CF76E51E-562E-4265-9DD2-5CD847DECFDC}" type="presOf" srcId="{1B1E88D3-988D-4436-A148-0D01B717E27E}" destId="{411840A0-FE1C-4D59-9ED4-67B2E7F68839}" srcOrd="0" destOrd="0" presId="urn:microsoft.com/office/officeart/2005/8/layout/hierarchy3"/>
    <dgm:cxn modelId="{1FB8B043-64A8-40B0-B1C1-B4C791CBC3BF}" type="presOf" srcId="{C03CB1F4-7F17-4518-AF8A-CC898C565749}" destId="{8A02A319-79FC-40F8-A440-382EDF75D5E4}" srcOrd="0" destOrd="0" presId="urn:microsoft.com/office/officeart/2005/8/layout/hierarchy3"/>
    <dgm:cxn modelId="{24A5024C-AA03-45CB-A035-B4625133BEDC}" srcId="{E82240EE-AA92-4ED4-8AD9-9B9FB566383A}" destId="{D8C0EB12-2BEE-4E57-ADB5-74CCFFDB9151}" srcOrd="0" destOrd="0" parTransId="{CE7FC174-8AD8-4DC5-824B-A09EC541DC6F}" sibTransId="{3BD1FFD2-FE6B-464D-8C88-892038AC9C4E}"/>
    <dgm:cxn modelId="{8DEA1F71-DF8A-4F04-BB22-C1C553DD4C64}" type="presOf" srcId="{80756A21-35ED-4CD4-8EAB-32A04926BD9D}" destId="{54192DF2-418F-433E-B8ED-736FF77E592E}" srcOrd="0" destOrd="0" presId="urn:microsoft.com/office/officeart/2005/8/layout/hierarchy3"/>
    <dgm:cxn modelId="{544C1E73-30E3-4C84-AC7A-59308718B519}" type="presOf" srcId="{0CD85615-DCA1-494E-9E6C-2A5F5BBC78C6}" destId="{1D988BA5-7718-4C89-8B8F-3CE438A09815}" srcOrd="0" destOrd="0" presId="urn:microsoft.com/office/officeart/2005/8/layout/hierarchy3"/>
    <dgm:cxn modelId="{DF7C7373-DDCB-4EA7-B70E-48EE6E2350D7}" type="presOf" srcId="{7C351A2C-1931-40B8-9409-6896FB54BC6B}" destId="{C42CA27C-3D85-42D8-BF99-19180EBC3F92}" srcOrd="0" destOrd="0" presId="urn:microsoft.com/office/officeart/2005/8/layout/hierarchy3"/>
    <dgm:cxn modelId="{2A4B9556-DFC7-499A-82F2-DDAC704609B1}" srcId="{E82240EE-AA92-4ED4-8AD9-9B9FB566383A}" destId="{EFAE4652-5489-4792-B8F1-0CE32FD278F2}" srcOrd="1" destOrd="0" parTransId="{8B1EE7B5-BBF0-49EB-A327-A85A1D74F427}" sibTransId="{93A535EA-357A-45B2-8AC0-0198981B9028}"/>
    <dgm:cxn modelId="{8DAFB877-2356-42DF-BD60-04BE67C191D1}" srcId="{EFAE4652-5489-4792-B8F1-0CE32FD278F2}" destId="{7C351A2C-1931-40B8-9409-6896FB54BC6B}" srcOrd="1" destOrd="0" parTransId="{0CD85615-DCA1-494E-9E6C-2A5F5BBC78C6}" sibTransId="{BDF1A5AE-3AE0-4A58-95A4-B568ABE37845}"/>
    <dgm:cxn modelId="{D3674E8E-A298-48BB-820E-EBE2B9E1777F}" type="presOf" srcId="{EFAE4652-5489-4792-B8F1-0CE32FD278F2}" destId="{092706B3-A5AF-477B-9BDB-68772B7A4499}" srcOrd="1" destOrd="0" presId="urn:microsoft.com/office/officeart/2005/8/layout/hierarchy3"/>
    <dgm:cxn modelId="{93B07996-8E51-4E47-85E0-4B99330FB2BE}" type="presOf" srcId="{D8C0EB12-2BEE-4E57-ADB5-74CCFFDB9151}" destId="{681624F5-0C14-4AA2-8F41-9C06658E6BBF}" srcOrd="1" destOrd="0" presId="urn:microsoft.com/office/officeart/2005/8/layout/hierarchy3"/>
    <dgm:cxn modelId="{4D9444A2-5822-4053-BBFD-EB5B01C96249}" type="presOf" srcId="{7AB0807A-8F9A-4609-8C2C-D7EC4B92C7E6}" destId="{BFD4CC16-C250-4D92-BA93-50331FC780EC}" srcOrd="0" destOrd="0" presId="urn:microsoft.com/office/officeart/2005/8/layout/hierarchy3"/>
    <dgm:cxn modelId="{08BDF0B1-5DA2-4284-9347-B027E0D2D5D5}" srcId="{D8C0EB12-2BEE-4E57-ADB5-74CCFFDB9151}" destId="{54F9B4B8-539B-463A-B7B6-30D321D00FB5}" srcOrd="0" destOrd="0" parTransId="{1B1E88D3-988D-4436-A148-0D01B717E27E}" sibTransId="{4BBD1D94-9D32-4484-95ED-BFAC0FB51E68}"/>
    <dgm:cxn modelId="{5611E8C6-9500-479F-9116-E5BF4D0A4550}" type="presOf" srcId="{D8C0EB12-2BEE-4E57-ADB5-74CCFFDB9151}" destId="{4C30E907-9459-4BCE-9CEE-D50CA8E25CB3}" srcOrd="0" destOrd="0" presId="urn:microsoft.com/office/officeart/2005/8/layout/hierarchy3"/>
    <dgm:cxn modelId="{89E7A6E0-F539-4D72-AE71-410A2C604D9B}" type="presOf" srcId="{EFAE4652-5489-4792-B8F1-0CE32FD278F2}" destId="{0A1306EE-F29D-4CB0-ADDD-B4821031F774}" srcOrd="0" destOrd="0" presId="urn:microsoft.com/office/officeart/2005/8/layout/hierarchy3"/>
    <dgm:cxn modelId="{95B5E1E3-385C-477C-807A-F978C4DA5350}" type="presOf" srcId="{E82240EE-AA92-4ED4-8AD9-9B9FB566383A}" destId="{924D2391-0E92-4FED-9C83-BF3AA5750AE1}" srcOrd="0" destOrd="0" presId="urn:microsoft.com/office/officeart/2005/8/layout/hierarchy3"/>
    <dgm:cxn modelId="{4B335B38-AA3F-44BA-80FB-0DA018C99EDD}" type="presParOf" srcId="{924D2391-0E92-4FED-9C83-BF3AA5750AE1}" destId="{09BDC52F-05B3-4748-A327-B830559F3285}" srcOrd="0" destOrd="0" presId="urn:microsoft.com/office/officeart/2005/8/layout/hierarchy3"/>
    <dgm:cxn modelId="{77984AFA-6D8A-4AFF-B156-B999C77588CA}" type="presParOf" srcId="{09BDC52F-05B3-4748-A327-B830559F3285}" destId="{0310231E-9E7A-4E70-8EC4-B0E9620A714C}" srcOrd="0" destOrd="0" presId="urn:microsoft.com/office/officeart/2005/8/layout/hierarchy3"/>
    <dgm:cxn modelId="{ADEFDBE9-9ADD-4ECB-A952-9297AA571A0A}" type="presParOf" srcId="{0310231E-9E7A-4E70-8EC4-B0E9620A714C}" destId="{4C30E907-9459-4BCE-9CEE-D50CA8E25CB3}" srcOrd="0" destOrd="0" presId="urn:microsoft.com/office/officeart/2005/8/layout/hierarchy3"/>
    <dgm:cxn modelId="{96BF517F-911F-4F7F-838E-3A38EC3D416F}" type="presParOf" srcId="{0310231E-9E7A-4E70-8EC4-B0E9620A714C}" destId="{681624F5-0C14-4AA2-8F41-9C06658E6BBF}" srcOrd="1" destOrd="0" presId="urn:microsoft.com/office/officeart/2005/8/layout/hierarchy3"/>
    <dgm:cxn modelId="{5B55DFF3-E19C-4646-8DD1-16C719AEBB0C}" type="presParOf" srcId="{09BDC52F-05B3-4748-A327-B830559F3285}" destId="{0D4B9C10-CAF6-4559-AA56-CB76D840B27E}" srcOrd="1" destOrd="0" presId="urn:microsoft.com/office/officeart/2005/8/layout/hierarchy3"/>
    <dgm:cxn modelId="{922C4DC3-26BA-40AB-BCE8-487366AFF1E7}" type="presParOf" srcId="{0D4B9C10-CAF6-4559-AA56-CB76D840B27E}" destId="{411840A0-FE1C-4D59-9ED4-67B2E7F68839}" srcOrd="0" destOrd="0" presId="urn:microsoft.com/office/officeart/2005/8/layout/hierarchy3"/>
    <dgm:cxn modelId="{513AC98D-FC5E-4D0C-96C6-9C7F654EFFBC}" type="presParOf" srcId="{0D4B9C10-CAF6-4559-AA56-CB76D840B27E}" destId="{226821CC-D27B-4EF3-A2C7-C4B85FB42DF7}" srcOrd="1" destOrd="0" presId="urn:microsoft.com/office/officeart/2005/8/layout/hierarchy3"/>
    <dgm:cxn modelId="{EED54170-1697-41D1-9A70-8CA3441DE09E}" type="presParOf" srcId="{0D4B9C10-CAF6-4559-AA56-CB76D840B27E}" destId="{68B5D3B7-AC34-4DC8-BBA6-0AE75D13CF4B}" srcOrd="2" destOrd="0" presId="urn:microsoft.com/office/officeart/2005/8/layout/hierarchy3"/>
    <dgm:cxn modelId="{E435DD54-A15A-4D58-AA85-14B8D2882B6B}" type="presParOf" srcId="{0D4B9C10-CAF6-4559-AA56-CB76D840B27E}" destId="{BFD4CC16-C250-4D92-BA93-50331FC780EC}" srcOrd="3" destOrd="0" presId="urn:microsoft.com/office/officeart/2005/8/layout/hierarchy3"/>
    <dgm:cxn modelId="{E55B6C56-4FBE-4BB7-B4ED-3DB6047B79E1}" type="presParOf" srcId="{924D2391-0E92-4FED-9C83-BF3AA5750AE1}" destId="{4C57C817-16D4-48D1-A890-1D4C1D4980F0}" srcOrd="1" destOrd="0" presId="urn:microsoft.com/office/officeart/2005/8/layout/hierarchy3"/>
    <dgm:cxn modelId="{D0DF99ED-6F34-456C-91D4-D8545C532455}" type="presParOf" srcId="{4C57C817-16D4-48D1-A890-1D4C1D4980F0}" destId="{1F39DF84-750F-4FD7-98A9-4732194DEB8C}" srcOrd="0" destOrd="0" presId="urn:microsoft.com/office/officeart/2005/8/layout/hierarchy3"/>
    <dgm:cxn modelId="{540E79C3-785F-4136-9B2F-4445153798CF}" type="presParOf" srcId="{1F39DF84-750F-4FD7-98A9-4732194DEB8C}" destId="{0A1306EE-F29D-4CB0-ADDD-B4821031F774}" srcOrd="0" destOrd="0" presId="urn:microsoft.com/office/officeart/2005/8/layout/hierarchy3"/>
    <dgm:cxn modelId="{D31246B7-CE27-47BB-88CA-0E3DB98BD4C5}" type="presParOf" srcId="{1F39DF84-750F-4FD7-98A9-4732194DEB8C}" destId="{092706B3-A5AF-477B-9BDB-68772B7A4499}" srcOrd="1" destOrd="0" presId="urn:microsoft.com/office/officeart/2005/8/layout/hierarchy3"/>
    <dgm:cxn modelId="{150D5308-740A-42F0-A86E-44E6B3E5E832}" type="presParOf" srcId="{4C57C817-16D4-48D1-A890-1D4C1D4980F0}" destId="{CA4CE5BE-77AE-4CE6-8489-7448C55E75BB}" srcOrd="1" destOrd="0" presId="urn:microsoft.com/office/officeart/2005/8/layout/hierarchy3"/>
    <dgm:cxn modelId="{667FB0CD-DD46-4B72-AE8E-A7ED9164FDCE}" type="presParOf" srcId="{CA4CE5BE-77AE-4CE6-8489-7448C55E75BB}" destId="{54192DF2-418F-433E-B8ED-736FF77E592E}" srcOrd="0" destOrd="0" presId="urn:microsoft.com/office/officeart/2005/8/layout/hierarchy3"/>
    <dgm:cxn modelId="{BAEA33E0-9917-4B86-A862-C0E0DEBE6603}" type="presParOf" srcId="{CA4CE5BE-77AE-4CE6-8489-7448C55E75BB}" destId="{8A02A319-79FC-40F8-A440-382EDF75D5E4}" srcOrd="1" destOrd="0" presId="urn:microsoft.com/office/officeart/2005/8/layout/hierarchy3"/>
    <dgm:cxn modelId="{03AAEDD9-566B-4320-897F-67FEE097C739}" type="presParOf" srcId="{CA4CE5BE-77AE-4CE6-8489-7448C55E75BB}" destId="{1D988BA5-7718-4C89-8B8F-3CE438A09815}" srcOrd="2" destOrd="0" presId="urn:microsoft.com/office/officeart/2005/8/layout/hierarchy3"/>
    <dgm:cxn modelId="{529417E5-FF40-46B5-B060-4FA85BBD2943}" type="presParOf" srcId="{CA4CE5BE-77AE-4CE6-8489-7448C55E75BB}" destId="{C42CA27C-3D85-42D8-BF99-19180EBC3F9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82240EE-AA92-4ED4-8AD9-9B9FB566383A}" type="doc">
      <dgm:prSet loTypeId="urn:microsoft.com/office/officeart/2005/8/layout/hierarchy3" loCatId="list" qsTypeId="urn:microsoft.com/office/officeart/2005/8/quickstyle/3d2" qsCatId="3D" csTypeId="urn:microsoft.com/office/officeart/2005/8/colors/accent1_5" csCatId="accent1" phldr="1"/>
      <dgm:spPr/>
      <dgm:t>
        <a:bodyPr/>
        <a:lstStyle/>
        <a:p>
          <a:endParaRPr lang="en-US"/>
        </a:p>
      </dgm:t>
    </dgm:pt>
    <dgm:pt modelId="{924D2391-0E92-4FED-9C83-BF3AA5750AE1}" type="pres">
      <dgm:prSet presAssocID="{E82240EE-AA92-4ED4-8AD9-9B9FB566383A}" presName="diagram" presStyleCnt="0">
        <dgm:presLayoutVars>
          <dgm:chPref val="1"/>
          <dgm:dir/>
          <dgm:animOne val="branch"/>
          <dgm:animLvl val="lvl"/>
          <dgm:resizeHandles/>
        </dgm:presLayoutVars>
      </dgm:prSet>
      <dgm:spPr/>
    </dgm:pt>
  </dgm:ptLst>
  <dgm:cxnLst>
    <dgm:cxn modelId="{1663DAFA-583C-489D-90D3-979C35FBA5FD}" type="presOf" srcId="{E82240EE-AA92-4ED4-8AD9-9B9FB566383A}" destId="{924D2391-0E92-4FED-9C83-BF3AA5750AE1}" srcOrd="0"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E34CE59-D65D-4AFF-8216-CC77CA2E7C4E}" type="doc">
      <dgm:prSet loTypeId="urn:microsoft.com/office/officeart/2005/8/layout/chevron2" loCatId="process" qsTypeId="urn:microsoft.com/office/officeart/2005/8/quickstyle/3d2" qsCatId="3D" csTypeId="urn:microsoft.com/office/officeart/2005/8/colors/colorful1" csCatId="colorful" phldr="1"/>
      <dgm:spPr/>
      <dgm:t>
        <a:bodyPr/>
        <a:lstStyle/>
        <a:p>
          <a:endParaRPr lang="en-ZA"/>
        </a:p>
      </dgm:t>
    </dgm:pt>
    <dgm:pt modelId="{F933AEA2-AB8D-4762-A74A-B2D252A89030}">
      <dgm:prSet phldrT="[Text]" custT="1"/>
      <dgm:spPr/>
      <dgm:t>
        <a:bodyPr/>
        <a:lstStyle/>
        <a:p>
          <a:r>
            <a:rPr lang="en-ZA" sz="2000" b="1" dirty="0">
              <a:solidFill>
                <a:schemeClr val="bg1"/>
              </a:solidFill>
            </a:rPr>
            <a:t>S</a:t>
          </a:r>
        </a:p>
      </dgm:t>
    </dgm:pt>
    <dgm:pt modelId="{916959BB-3F92-49BA-94B9-872361832E19}" type="parTrans" cxnId="{56441779-E9A1-48B4-B833-9FF2A6BEBBD5}">
      <dgm:prSet/>
      <dgm:spPr/>
      <dgm:t>
        <a:bodyPr/>
        <a:lstStyle/>
        <a:p>
          <a:endParaRPr lang="en-ZA"/>
        </a:p>
      </dgm:t>
    </dgm:pt>
    <dgm:pt modelId="{ED128AFC-5339-48D8-AD07-20A197E8838F}" type="sibTrans" cxnId="{56441779-E9A1-48B4-B833-9FF2A6BEBBD5}">
      <dgm:prSet/>
      <dgm:spPr/>
      <dgm:t>
        <a:bodyPr/>
        <a:lstStyle/>
        <a:p>
          <a:endParaRPr lang="en-ZA"/>
        </a:p>
      </dgm:t>
    </dgm:pt>
    <dgm:pt modelId="{46F41952-8D0B-409E-89E1-5520BC14250C}">
      <dgm:prSet phldrT="[Text]"/>
      <dgm:spPr/>
      <dgm:t>
        <a:bodyPr/>
        <a:lstStyle/>
        <a:p>
          <a:r>
            <a:rPr lang="en-ZA" b="1" dirty="0">
              <a:solidFill>
                <a:schemeClr val="tx1">
                  <a:lumMod val="50000"/>
                </a:schemeClr>
              </a:solidFill>
            </a:rPr>
            <a:t>S</a:t>
          </a:r>
          <a:r>
            <a:rPr lang="en-ZA" dirty="0"/>
            <a:t>pecific - what you want to accomplish - who / what /why</a:t>
          </a:r>
        </a:p>
      </dgm:t>
    </dgm:pt>
    <dgm:pt modelId="{C38D61A6-5AF7-4D61-A3FE-4598202C657B}" type="parTrans" cxnId="{3120CFA0-B2DB-40F7-A5A4-6246C567D0D3}">
      <dgm:prSet/>
      <dgm:spPr/>
      <dgm:t>
        <a:bodyPr/>
        <a:lstStyle/>
        <a:p>
          <a:endParaRPr lang="en-ZA"/>
        </a:p>
      </dgm:t>
    </dgm:pt>
    <dgm:pt modelId="{16295F58-3915-4247-9154-B31B7BAA5C0D}" type="sibTrans" cxnId="{3120CFA0-B2DB-40F7-A5A4-6246C567D0D3}">
      <dgm:prSet/>
      <dgm:spPr/>
      <dgm:t>
        <a:bodyPr/>
        <a:lstStyle/>
        <a:p>
          <a:endParaRPr lang="en-ZA"/>
        </a:p>
      </dgm:t>
    </dgm:pt>
    <dgm:pt modelId="{7DA93FAD-B46D-466B-8A78-485A0139E650}">
      <dgm:prSet phldrT="[Text]" custT="1"/>
      <dgm:spPr/>
      <dgm:t>
        <a:bodyPr/>
        <a:lstStyle/>
        <a:p>
          <a:r>
            <a:rPr lang="en-ZA" sz="1800" b="1" dirty="0"/>
            <a:t>M</a:t>
          </a:r>
          <a:r>
            <a:rPr lang="en-ZA" sz="1700" b="1" dirty="0"/>
            <a:t> </a:t>
          </a:r>
        </a:p>
      </dgm:t>
    </dgm:pt>
    <dgm:pt modelId="{2E8918AB-3401-40D8-ABB0-3F7B0A37E0C8}" type="parTrans" cxnId="{CF47ADA4-5E27-46F6-BDAA-426F5CFDA95A}">
      <dgm:prSet/>
      <dgm:spPr/>
      <dgm:t>
        <a:bodyPr/>
        <a:lstStyle/>
        <a:p>
          <a:endParaRPr lang="en-ZA"/>
        </a:p>
      </dgm:t>
    </dgm:pt>
    <dgm:pt modelId="{7FB082DF-3307-4C92-8966-F5C86F17E3AC}" type="sibTrans" cxnId="{CF47ADA4-5E27-46F6-BDAA-426F5CFDA95A}">
      <dgm:prSet/>
      <dgm:spPr/>
      <dgm:t>
        <a:bodyPr/>
        <a:lstStyle/>
        <a:p>
          <a:endParaRPr lang="en-ZA"/>
        </a:p>
      </dgm:t>
    </dgm:pt>
    <dgm:pt modelId="{145DF797-656E-4710-9340-408CE5B307E6}">
      <dgm:prSet phldrT="[Text]"/>
      <dgm:spPr/>
      <dgm:t>
        <a:bodyPr/>
        <a:lstStyle/>
        <a:p>
          <a:r>
            <a:rPr lang="en-ZA" b="1" dirty="0">
              <a:solidFill>
                <a:schemeClr val="tx1">
                  <a:lumMod val="50000"/>
                </a:schemeClr>
              </a:solidFill>
            </a:rPr>
            <a:t>M</a:t>
          </a:r>
          <a:r>
            <a:rPr lang="en-ZA" dirty="0">
              <a:solidFill>
                <a:sysClr val="windowText" lastClr="000000"/>
              </a:solidFill>
            </a:rPr>
            <a:t>easurable - how will you demonstrate how the goal has been met? </a:t>
          </a:r>
          <a:endParaRPr lang="en-ZA" dirty="0">
            <a:solidFill>
              <a:srgbClr val="92D050"/>
            </a:solidFill>
          </a:endParaRPr>
        </a:p>
      </dgm:t>
    </dgm:pt>
    <dgm:pt modelId="{3C9FDBCC-C637-4743-BF66-54E48A968FE5}" type="parTrans" cxnId="{8C027911-B129-4F30-832B-A8ABCA7CF03D}">
      <dgm:prSet/>
      <dgm:spPr/>
      <dgm:t>
        <a:bodyPr/>
        <a:lstStyle/>
        <a:p>
          <a:endParaRPr lang="en-ZA"/>
        </a:p>
      </dgm:t>
    </dgm:pt>
    <dgm:pt modelId="{07D4A090-FC3D-442C-9423-A368F09E1CFA}" type="sibTrans" cxnId="{8C027911-B129-4F30-832B-A8ABCA7CF03D}">
      <dgm:prSet/>
      <dgm:spPr/>
      <dgm:t>
        <a:bodyPr/>
        <a:lstStyle/>
        <a:p>
          <a:endParaRPr lang="en-ZA"/>
        </a:p>
      </dgm:t>
    </dgm:pt>
    <dgm:pt modelId="{2C52C0B6-A49D-4C57-BEE4-7F5141142DA1}">
      <dgm:prSet phldrT="[Text]" custT="1"/>
      <dgm:spPr/>
      <dgm:t>
        <a:bodyPr/>
        <a:lstStyle/>
        <a:p>
          <a:r>
            <a:rPr lang="en-ZA" sz="2000" b="1" dirty="0"/>
            <a:t>A</a:t>
          </a:r>
        </a:p>
      </dgm:t>
    </dgm:pt>
    <dgm:pt modelId="{A05CB330-867C-4559-9605-C1EB416F6106}" type="parTrans" cxnId="{EADE780E-F3FF-4019-B74E-B57925161A2C}">
      <dgm:prSet/>
      <dgm:spPr/>
      <dgm:t>
        <a:bodyPr/>
        <a:lstStyle/>
        <a:p>
          <a:endParaRPr lang="en-ZA"/>
        </a:p>
      </dgm:t>
    </dgm:pt>
    <dgm:pt modelId="{549DE31B-38B7-4E8D-B991-49D21E7B98CD}" type="sibTrans" cxnId="{EADE780E-F3FF-4019-B74E-B57925161A2C}">
      <dgm:prSet/>
      <dgm:spPr/>
      <dgm:t>
        <a:bodyPr/>
        <a:lstStyle/>
        <a:p>
          <a:endParaRPr lang="en-ZA"/>
        </a:p>
      </dgm:t>
    </dgm:pt>
    <dgm:pt modelId="{779C9A86-F905-4152-A326-26ABF77C5A7B}">
      <dgm:prSet phldrT="[Text]"/>
      <dgm:spPr/>
      <dgm:t>
        <a:bodyPr/>
        <a:lstStyle/>
        <a:p>
          <a:r>
            <a:rPr lang="en-ZA" b="1" dirty="0">
              <a:solidFill>
                <a:schemeClr val="tx1">
                  <a:lumMod val="50000"/>
                </a:schemeClr>
              </a:solidFill>
            </a:rPr>
            <a:t>A</a:t>
          </a:r>
          <a:r>
            <a:rPr lang="en-ZA" dirty="0">
              <a:solidFill>
                <a:sysClr val="windowText" lastClr="000000"/>
              </a:solidFill>
            </a:rPr>
            <a:t>chievable - challenging the goals within the ability of the outcome</a:t>
          </a:r>
          <a:endParaRPr lang="en-ZA" dirty="0">
            <a:solidFill>
              <a:srgbClr val="7030A0"/>
            </a:solidFill>
          </a:endParaRPr>
        </a:p>
      </dgm:t>
    </dgm:pt>
    <dgm:pt modelId="{8E64AA7F-EB2B-481A-94BE-3B2C5A044485}" type="parTrans" cxnId="{C2BFA960-E095-400B-921A-F5D8BD0E6FA5}">
      <dgm:prSet/>
      <dgm:spPr/>
      <dgm:t>
        <a:bodyPr/>
        <a:lstStyle/>
        <a:p>
          <a:endParaRPr lang="en-ZA"/>
        </a:p>
      </dgm:t>
    </dgm:pt>
    <dgm:pt modelId="{8AFC21F7-C0C6-4C01-A92C-94F89499B92F}" type="sibTrans" cxnId="{C2BFA960-E095-400B-921A-F5D8BD0E6FA5}">
      <dgm:prSet/>
      <dgm:spPr/>
      <dgm:t>
        <a:bodyPr/>
        <a:lstStyle/>
        <a:p>
          <a:endParaRPr lang="en-ZA"/>
        </a:p>
      </dgm:t>
    </dgm:pt>
    <dgm:pt modelId="{BE779EA0-0128-46EB-8280-4039BB399EE0}">
      <dgm:prSet custT="1"/>
      <dgm:spPr/>
      <dgm:t>
        <a:bodyPr/>
        <a:lstStyle/>
        <a:p>
          <a:r>
            <a:rPr lang="en-ZA" sz="2000" b="1" dirty="0"/>
            <a:t>R</a:t>
          </a:r>
        </a:p>
      </dgm:t>
    </dgm:pt>
    <dgm:pt modelId="{22D793AF-ED2D-48A9-9D79-BB813352D21F}" type="parTrans" cxnId="{BC8AFEB0-FAAB-498E-8888-78D8A133CCDA}">
      <dgm:prSet/>
      <dgm:spPr/>
      <dgm:t>
        <a:bodyPr/>
        <a:lstStyle/>
        <a:p>
          <a:endParaRPr lang="en-ZA"/>
        </a:p>
      </dgm:t>
    </dgm:pt>
    <dgm:pt modelId="{D8ACDE1B-3530-410D-8A52-81038301D5D8}" type="sibTrans" cxnId="{BC8AFEB0-FAAB-498E-8888-78D8A133CCDA}">
      <dgm:prSet/>
      <dgm:spPr/>
      <dgm:t>
        <a:bodyPr/>
        <a:lstStyle/>
        <a:p>
          <a:endParaRPr lang="en-ZA"/>
        </a:p>
      </dgm:t>
    </dgm:pt>
    <dgm:pt modelId="{85BECCBC-B81E-4600-BA7C-72A69E7C4893}">
      <dgm:prSet custT="1"/>
      <dgm:spPr/>
      <dgm:t>
        <a:bodyPr/>
        <a:lstStyle/>
        <a:p>
          <a:r>
            <a:rPr lang="en-ZA" sz="2000" b="1" dirty="0"/>
            <a:t>T</a:t>
          </a:r>
        </a:p>
      </dgm:t>
    </dgm:pt>
    <dgm:pt modelId="{D1EC8CBA-8854-469D-8087-C081658B794C}" type="parTrans" cxnId="{7F896BAF-E739-44C8-855C-6CB8F6EC71A7}">
      <dgm:prSet/>
      <dgm:spPr/>
      <dgm:t>
        <a:bodyPr/>
        <a:lstStyle/>
        <a:p>
          <a:endParaRPr lang="en-ZA"/>
        </a:p>
      </dgm:t>
    </dgm:pt>
    <dgm:pt modelId="{9AD5C32D-E4C3-423A-AC4B-C73FEAA20E4F}" type="sibTrans" cxnId="{7F896BAF-E739-44C8-855C-6CB8F6EC71A7}">
      <dgm:prSet/>
      <dgm:spPr/>
      <dgm:t>
        <a:bodyPr/>
        <a:lstStyle/>
        <a:p>
          <a:endParaRPr lang="en-ZA"/>
        </a:p>
      </dgm:t>
    </dgm:pt>
    <dgm:pt modelId="{90B00B57-CCC3-4236-AA26-99E722BE9363}">
      <dgm:prSet/>
      <dgm:spPr/>
      <dgm:t>
        <a:bodyPr/>
        <a:lstStyle/>
        <a:p>
          <a:r>
            <a:rPr lang="en-ZA" b="1" dirty="0">
              <a:solidFill>
                <a:schemeClr val="tx1">
                  <a:lumMod val="50000"/>
                </a:schemeClr>
              </a:solidFill>
            </a:rPr>
            <a:t>R</a:t>
          </a:r>
          <a:r>
            <a:rPr lang="en-ZA" dirty="0">
              <a:solidFill>
                <a:sysClr val="windowText" lastClr="000000"/>
              </a:solidFill>
            </a:rPr>
            <a:t>elevant - how the goal is tied to your objectives</a:t>
          </a:r>
          <a:endParaRPr lang="en-ZA" dirty="0">
            <a:solidFill>
              <a:srgbClr val="00B0F0"/>
            </a:solidFill>
          </a:endParaRPr>
        </a:p>
      </dgm:t>
    </dgm:pt>
    <dgm:pt modelId="{40CB119E-9553-4B64-AA50-6CF7515610F2}" type="parTrans" cxnId="{0E5D0262-926F-4B81-AE58-22D54430D1CC}">
      <dgm:prSet/>
      <dgm:spPr/>
      <dgm:t>
        <a:bodyPr/>
        <a:lstStyle/>
        <a:p>
          <a:endParaRPr lang="en-US"/>
        </a:p>
      </dgm:t>
    </dgm:pt>
    <dgm:pt modelId="{2328B6E7-5C0E-4413-A50D-84CB4DE235EB}" type="sibTrans" cxnId="{0E5D0262-926F-4B81-AE58-22D54430D1CC}">
      <dgm:prSet/>
      <dgm:spPr/>
      <dgm:t>
        <a:bodyPr/>
        <a:lstStyle/>
        <a:p>
          <a:endParaRPr lang="en-US"/>
        </a:p>
      </dgm:t>
    </dgm:pt>
    <dgm:pt modelId="{F2A7C5DD-1E7C-4809-BEB1-CC7801F3CF7C}">
      <dgm:prSet/>
      <dgm:spPr/>
      <dgm:t>
        <a:bodyPr/>
        <a:lstStyle/>
        <a:p>
          <a:r>
            <a:rPr lang="en-ZA" b="1" dirty="0">
              <a:solidFill>
                <a:schemeClr val="tx1">
                  <a:lumMod val="50000"/>
                </a:schemeClr>
              </a:solidFill>
            </a:rPr>
            <a:t>T</a:t>
          </a:r>
          <a:r>
            <a:rPr lang="en-ZA" dirty="0">
              <a:solidFill>
                <a:sysClr val="windowText" lastClr="000000"/>
              </a:solidFill>
            </a:rPr>
            <a:t>imely - set target dates</a:t>
          </a:r>
          <a:endParaRPr lang="en-ZA" dirty="0">
            <a:solidFill>
              <a:srgbClr val="FFC000"/>
            </a:solidFill>
          </a:endParaRPr>
        </a:p>
      </dgm:t>
    </dgm:pt>
    <dgm:pt modelId="{30EB52EA-D741-4D18-9871-8B7513D066A2}" type="parTrans" cxnId="{8227958C-57B2-4F25-91BF-B7638685A081}">
      <dgm:prSet/>
      <dgm:spPr/>
      <dgm:t>
        <a:bodyPr/>
        <a:lstStyle/>
        <a:p>
          <a:endParaRPr lang="en-US"/>
        </a:p>
      </dgm:t>
    </dgm:pt>
    <dgm:pt modelId="{A4BFD7FC-66B5-4E2C-808C-4F3CBA33C7C0}" type="sibTrans" cxnId="{8227958C-57B2-4F25-91BF-B7638685A081}">
      <dgm:prSet/>
      <dgm:spPr/>
      <dgm:t>
        <a:bodyPr/>
        <a:lstStyle/>
        <a:p>
          <a:endParaRPr lang="en-US"/>
        </a:p>
      </dgm:t>
    </dgm:pt>
    <dgm:pt modelId="{CED14F2B-CEA9-457A-8B40-E9908E87D9FB}" type="pres">
      <dgm:prSet presAssocID="{8E34CE59-D65D-4AFF-8216-CC77CA2E7C4E}" presName="linearFlow" presStyleCnt="0">
        <dgm:presLayoutVars>
          <dgm:dir/>
          <dgm:animLvl val="lvl"/>
          <dgm:resizeHandles val="exact"/>
        </dgm:presLayoutVars>
      </dgm:prSet>
      <dgm:spPr/>
    </dgm:pt>
    <dgm:pt modelId="{D5C8BD95-98F0-4DFF-9965-F4555C4157B8}" type="pres">
      <dgm:prSet presAssocID="{F933AEA2-AB8D-4762-A74A-B2D252A89030}" presName="composite" presStyleCnt="0"/>
      <dgm:spPr/>
    </dgm:pt>
    <dgm:pt modelId="{C30F4F4A-0813-413F-A9C7-A69BEBB94FD0}" type="pres">
      <dgm:prSet presAssocID="{F933AEA2-AB8D-4762-A74A-B2D252A89030}" presName="parentText" presStyleLbl="alignNode1" presStyleIdx="0" presStyleCnt="5">
        <dgm:presLayoutVars>
          <dgm:chMax val="1"/>
          <dgm:bulletEnabled val="1"/>
        </dgm:presLayoutVars>
      </dgm:prSet>
      <dgm:spPr/>
    </dgm:pt>
    <dgm:pt modelId="{2643DB18-4D0D-478C-9826-9C7AB5D4E6B4}" type="pres">
      <dgm:prSet presAssocID="{F933AEA2-AB8D-4762-A74A-B2D252A89030}" presName="descendantText" presStyleLbl="alignAcc1" presStyleIdx="0" presStyleCnt="5">
        <dgm:presLayoutVars>
          <dgm:bulletEnabled val="1"/>
        </dgm:presLayoutVars>
      </dgm:prSet>
      <dgm:spPr/>
    </dgm:pt>
    <dgm:pt modelId="{FE30865E-BA98-4C95-BCB9-868540721C62}" type="pres">
      <dgm:prSet presAssocID="{ED128AFC-5339-48D8-AD07-20A197E8838F}" presName="sp" presStyleCnt="0"/>
      <dgm:spPr/>
    </dgm:pt>
    <dgm:pt modelId="{8369D284-595D-4CFB-A4AC-25A62C6DCA5D}" type="pres">
      <dgm:prSet presAssocID="{7DA93FAD-B46D-466B-8A78-485A0139E650}" presName="composite" presStyleCnt="0"/>
      <dgm:spPr/>
    </dgm:pt>
    <dgm:pt modelId="{912EC4AC-9031-404E-B631-9D77E158864C}" type="pres">
      <dgm:prSet presAssocID="{7DA93FAD-B46D-466B-8A78-485A0139E650}" presName="parentText" presStyleLbl="alignNode1" presStyleIdx="1" presStyleCnt="5">
        <dgm:presLayoutVars>
          <dgm:chMax val="1"/>
          <dgm:bulletEnabled val="1"/>
        </dgm:presLayoutVars>
      </dgm:prSet>
      <dgm:spPr/>
    </dgm:pt>
    <dgm:pt modelId="{2391A939-85D6-4856-A64A-76CDC58BEB63}" type="pres">
      <dgm:prSet presAssocID="{7DA93FAD-B46D-466B-8A78-485A0139E650}" presName="descendantText" presStyleLbl="alignAcc1" presStyleIdx="1" presStyleCnt="5">
        <dgm:presLayoutVars>
          <dgm:bulletEnabled val="1"/>
        </dgm:presLayoutVars>
      </dgm:prSet>
      <dgm:spPr/>
    </dgm:pt>
    <dgm:pt modelId="{2099AEF9-A995-49EE-8048-8BC36EE96B61}" type="pres">
      <dgm:prSet presAssocID="{7FB082DF-3307-4C92-8966-F5C86F17E3AC}" presName="sp" presStyleCnt="0"/>
      <dgm:spPr/>
    </dgm:pt>
    <dgm:pt modelId="{8CEEED71-3BFE-4DAB-B046-17CEA89C3A38}" type="pres">
      <dgm:prSet presAssocID="{2C52C0B6-A49D-4C57-BEE4-7F5141142DA1}" presName="composite" presStyleCnt="0"/>
      <dgm:spPr/>
    </dgm:pt>
    <dgm:pt modelId="{07BF38C8-9094-4994-AAB7-CD93EFD5AB32}" type="pres">
      <dgm:prSet presAssocID="{2C52C0B6-A49D-4C57-BEE4-7F5141142DA1}" presName="parentText" presStyleLbl="alignNode1" presStyleIdx="2" presStyleCnt="5">
        <dgm:presLayoutVars>
          <dgm:chMax val="1"/>
          <dgm:bulletEnabled val="1"/>
        </dgm:presLayoutVars>
      </dgm:prSet>
      <dgm:spPr/>
    </dgm:pt>
    <dgm:pt modelId="{93018A2A-09A2-4403-8583-137F68DD99A1}" type="pres">
      <dgm:prSet presAssocID="{2C52C0B6-A49D-4C57-BEE4-7F5141142DA1}" presName="descendantText" presStyleLbl="alignAcc1" presStyleIdx="2" presStyleCnt="5">
        <dgm:presLayoutVars>
          <dgm:bulletEnabled val="1"/>
        </dgm:presLayoutVars>
      </dgm:prSet>
      <dgm:spPr/>
    </dgm:pt>
    <dgm:pt modelId="{1201D424-D74D-40EA-BCD9-36433561666C}" type="pres">
      <dgm:prSet presAssocID="{549DE31B-38B7-4E8D-B991-49D21E7B98CD}" presName="sp" presStyleCnt="0"/>
      <dgm:spPr/>
    </dgm:pt>
    <dgm:pt modelId="{E87825EE-04F0-4726-A108-7357CD85F46D}" type="pres">
      <dgm:prSet presAssocID="{BE779EA0-0128-46EB-8280-4039BB399EE0}" presName="composite" presStyleCnt="0"/>
      <dgm:spPr/>
    </dgm:pt>
    <dgm:pt modelId="{A691D206-16F6-483E-A070-3B61FED34759}" type="pres">
      <dgm:prSet presAssocID="{BE779EA0-0128-46EB-8280-4039BB399EE0}" presName="parentText" presStyleLbl="alignNode1" presStyleIdx="3" presStyleCnt="5">
        <dgm:presLayoutVars>
          <dgm:chMax val="1"/>
          <dgm:bulletEnabled val="1"/>
        </dgm:presLayoutVars>
      </dgm:prSet>
      <dgm:spPr/>
    </dgm:pt>
    <dgm:pt modelId="{FA73BCA1-1B4E-4A5E-9D77-E22A51D620AD}" type="pres">
      <dgm:prSet presAssocID="{BE779EA0-0128-46EB-8280-4039BB399EE0}" presName="descendantText" presStyleLbl="alignAcc1" presStyleIdx="3" presStyleCnt="5">
        <dgm:presLayoutVars>
          <dgm:bulletEnabled val="1"/>
        </dgm:presLayoutVars>
      </dgm:prSet>
      <dgm:spPr/>
    </dgm:pt>
    <dgm:pt modelId="{97E9A4AA-0156-4327-8B28-6C39432A0901}" type="pres">
      <dgm:prSet presAssocID="{D8ACDE1B-3530-410D-8A52-81038301D5D8}" presName="sp" presStyleCnt="0"/>
      <dgm:spPr/>
    </dgm:pt>
    <dgm:pt modelId="{2C938795-5AAA-43E4-8261-F238EB661971}" type="pres">
      <dgm:prSet presAssocID="{85BECCBC-B81E-4600-BA7C-72A69E7C4893}" presName="composite" presStyleCnt="0"/>
      <dgm:spPr/>
    </dgm:pt>
    <dgm:pt modelId="{3AF067FD-1DD3-40DF-8B2C-A4052CD6F8C5}" type="pres">
      <dgm:prSet presAssocID="{85BECCBC-B81E-4600-BA7C-72A69E7C4893}" presName="parentText" presStyleLbl="alignNode1" presStyleIdx="4" presStyleCnt="5">
        <dgm:presLayoutVars>
          <dgm:chMax val="1"/>
          <dgm:bulletEnabled val="1"/>
        </dgm:presLayoutVars>
      </dgm:prSet>
      <dgm:spPr/>
    </dgm:pt>
    <dgm:pt modelId="{480E2DA4-0986-4881-8161-5E2373A1D791}" type="pres">
      <dgm:prSet presAssocID="{85BECCBC-B81E-4600-BA7C-72A69E7C4893}" presName="descendantText" presStyleLbl="alignAcc1" presStyleIdx="4" presStyleCnt="5">
        <dgm:presLayoutVars>
          <dgm:bulletEnabled val="1"/>
        </dgm:presLayoutVars>
      </dgm:prSet>
      <dgm:spPr/>
    </dgm:pt>
  </dgm:ptLst>
  <dgm:cxnLst>
    <dgm:cxn modelId="{EADE780E-F3FF-4019-B74E-B57925161A2C}" srcId="{8E34CE59-D65D-4AFF-8216-CC77CA2E7C4E}" destId="{2C52C0B6-A49D-4C57-BEE4-7F5141142DA1}" srcOrd="2" destOrd="0" parTransId="{A05CB330-867C-4559-9605-C1EB416F6106}" sibTransId="{549DE31B-38B7-4E8D-B991-49D21E7B98CD}"/>
    <dgm:cxn modelId="{8C027911-B129-4F30-832B-A8ABCA7CF03D}" srcId="{7DA93FAD-B46D-466B-8A78-485A0139E650}" destId="{145DF797-656E-4710-9340-408CE5B307E6}" srcOrd="0" destOrd="0" parTransId="{3C9FDBCC-C637-4743-BF66-54E48A968FE5}" sibTransId="{07D4A090-FC3D-442C-9423-A368F09E1CFA}"/>
    <dgm:cxn modelId="{19280016-316A-4014-95F0-980D0160ECDD}" type="presOf" srcId="{F933AEA2-AB8D-4762-A74A-B2D252A89030}" destId="{C30F4F4A-0813-413F-A9C7-A69BEBB94FD0}" srcOrd="0" destOrd="0" presId="urn:microsoft.com/office/officeart/2005/8/layout/chevron2"/>
    <dgm:cxn modelId="{23A59331-08EC-4F36-AA2D-84E6D612D362}" type="presOf" srcId="{7DA93FAD-B46D-466B-8A78-485A0139E650}" destId="{912EC4AC-9031-404E-B631-9D77E158864C}" srcOrd="0" destOrd="0" presId="urn:microsoft.com/office/officeart/2005/8/layout/chevron2"/>
    <dgm:cxn modelId="{C2BFA960-E095-400B-921A-F5D8BD0E6FA5}" srcId="{2C52C0B6-A49D-4C57-BEE4-7F5141142DA1}" destId="{779C9A86-F905-4152-A326-26ABF77C5A7B}" srcOrd="0" destOrd="0" parTransId="{8E64AA7F-EB2B-481A-94BE-3B2C5A044485}" sibTransId="{8AFC21F7-C0C6-4C01-A92C-94F89499B92F}"/>
    <dgm:cxn modelId="{0E5D0262-926F-4B81-AE58-22D54430D1CC}" srcId="{BE779EA0-0128-46EB-8280-4039BB399EE0}" destId="{90B00B57-CCC3-4236-AA26-99E722BE9363}" srcOrd="0" destOrd="0" parTransId="{40CB119E-9553-4B64-AA50-6CF7515610F2}" sibTransId="{2328B6E7-5C0E-4413-A50D-84CB4DE235EB}"/>
    <dgm:cxn modelId="{1AD92667-2DC0-4933-AEB4-AF799663ECC9}" type="presOf" srcId="{F2A7C5DD-1E7C-4809-BEB1-CC7801F3CF7C}" destId="{480E2DA4-0986-4881-8161-5E2373A1D791}" srcOrd="0" destOrd="0" presId="urn:microsoft.com/office/officeart/2005/8/layout/chevron2"/>
    <dgm:cxn modelId="{F6480B6B-F33C-41DA-BCA2-C6A8B9BCE851}" type="presOf" srcId="{145DF797-656E-4710-9340-408CE5B307E6}" destId="{2391A939-85D6-4856-A64A-76CDC58BEB63}" srcOrd="0" destOrd="0" presId="urn:microsoft.com/office/officeart/2005/8/layout/chevron2"/>
    <dgm:cxn modelId="{C8B5D36C-2FD7-49DC-90C0-AB3EC14401C9}" type="presOf" srcId="{779C9A86-F905-4152-A326-26ABF77C5A7B}" destId="{93018A2A-09A2-4403-8583-137F68DD99A1}" srcOrd="0" destOrd="0" presId="urn:microsoft.com/office/officeart/2005/8/layout/chevron2"/>
    <dgm:cxn modelId="{56441779-E9A1-48B4-B833-9FF2A6BEBBD5}" srcId="{8E34CE59-D65D-4AFF-8216-CC77CA2E7C4E}" destId="{F933AEA2-AB8D-4762-A74A-B2D252A89030}" srcOrd="0" destOrd="0" parTransId="{916959BB-3F92-49BA-94B9-872361832E19}" sibTransId="{ED128AFC-5339-48D8-AD07-20A197E8838F}"/>
    <dgm:cxn modelId="{34FE1B7B-1FF7-44C9-8AC6-9B17181D9E9C}" type="presOf" srcId="{85BECCBC-B81E-4600-BA7C-72A69E7C4893}" destId="{3AF067FD-1DD3-40DF-8B2C-A4052CD6F8C5}" srcOrd="0" destOrd="0" presId="urn:microsoft.com/office/officeart/2005/8/layout/chevron2"/>
    <dgm:cxn modelId="{C3306688-E3DF-4070-B950-6327CF0D7899}" type="presOf" srcId="{90B00B57-CCC3-4236-AA26-99E722BE9363}" destId="{FA73BCA1-1B4E-4A5E-9D77-E22A51D620AD}" srcOrd="0" destOrd="0" presId="urn:microsoft.com/office/officeart/2005/8/layout/chevron2"/>
    <dgm:cxn modelId="{8227958C-57B2-4F25-91BF-B7638685A081}" srcId="{85BECCBC-B81E-4600-BA7C-72A69E7C4893}" destId="{F2A7C5DD-1E7C-4809-BEB1-CC7801F3CF7C}" srcOrd="0" destOrd="0" parTransId="{30EB52EA-D741-4D18-9871-8B7513D066A2}" sibTransId="{A4BFD7FC-66B5-4E2C-808C-4F3CBA33C7C0}"/>
    <dgm:cxn modelId="{B7DF1190-21BF-4E62-B770-F1979D965044}" type="presOf" srcId="{46F41952-8D0B-409E-89E1-5520BC14250C}" destId="{2643DB18-4D0D-478C-9826-9C7AB5D4E6B4}" srcOrd="0" destOrd="0" presId="urn:microsoft.com/office/officeart/2005/8/layout/chevron2"/>
    <dgm:cxn modelId="{3120CFA0-B2DB-40F7-A5A4-6246C567D0D3}" srcId="{F933AEA2-AB8D-4762-A74A-B2D252A89030}" destId="{46F41952-8D0B-409E-89E1-5520BC14250C}" srcOrd="0" destOrd="0" parTransId="{C38D61A6-5AF7-4D61-A3FE-4598202C657B}" sibTransId="{16295F58-3915-4247-9154-B31B7BAA5C0D}"/>
    <dgm:cxn modelId="{CF47ADA4-5E27-46F6-BDAA-426F5CFDA95A}" srcId="{8E34CE59-D65D-4AFF-8216-CC77CA2E7C4E}" destId="{7DA93FAD-B46D-466B-8A78-485A0139E650}" srcOrd="1" destOrd="0" parTransId="{2E8918AB-3401-40D8-ABB0-3F7B0A37E0C8}" sibTransId="{7FB082DF-3307-4C92-8966-F5C86F17E3AC}"/>
    <dgm:cxn modelId="{7F896BAF-E739-44C8-855C-6CB8F6EC71A7}" srcId="{8E34CE59-D65D-4AFF-8216-CC77CA2E7C4E}" destId="{85BECCBC-B81E-4600-BA7C-72A69E7C4893}" srcOrd="4" destOrd="0" parTransId="{D1EC8CBA-8854-469D-8087-C081658B794C}" sibTransId="{9AD5C32D-E4C3-423A-AC4B-C73FEAA20E4F}"/>
    <dgm:cxn modelId="{BC8AFEB0-FAAB-498E-8888-78D8A133CCDA}" srcId="{8E34CE59-D65D-4AFF-8216-CC77CA2E7C4E}" destId="{BE779EA0-0128-46EB-8280-4039BB399EE0}" srcOrd="3" destOrd="0" parTransId="{22D793AF-ED2D-48A9-9D79-BB813352D21F}" sibTransId="{D8ACDE1B-3530-410D-8A52-81038301D5D8}"/>
    <dgm:cxn modelId="{A78B64BE-BCFA-4D09-9133-C0EF1F5C030C}" type="presOf" srcId="{2C52C0B6-A49D-4C57-BEE4-7F5141142DA1}" destId="{07BF38C8-9094-4994-AAB7-CD93EFD5AB32}" srcOrd="0" destOrd="0" presId="urn:microsoft.com/office/officeart/2005/8/layout/chevron2"/>
    <dgm:cxn modelId="{DB9D57BF-1B3E-4079-83AC-06349CD4D77D}" type="presOf" srcId="{8E34CE59-D65D-4AFF-8216-CC77CA2E7C4E}" destId="{CED14F2B-CEA9-457A-8B40-E9908E87D9FB}" srcOrd="0" destOrd="0" presId="urn:microsoft.com/office/officeart/2005/8/layout/chevron2"/>
    <dgm:cxn modelId="{F28656C3-D3F5-4BB4-880F-5B8D2A16894A}" type="presOf" srcId="{BE779EA0-0128-46EB-8280-4039BB399EE0}" destId="{A691D206-16F6-483E-A070-3B61FED34759}" srcOrd="0" destOrd="0" presId="urn:microsoft.com/office/officeart/2005/8/layout/chevron2"/>
    <dgm:cxn modelId="{2B9A1C90-F8FB-4A72-9EEC-BB26844AE142}" type="presParOf" srcId="{CED14F2B-CEA9-457A-8B40-E9908E87D9FB}" destId="{D5C8BD95-98F0-4DFF-9965-F4555C4157B8}" srcOrd="0" destOrd="0" presId="urn:microsoft.com/office/officeart/2005/8/layout/chevron2"/>
    <dgm:cxn modelId="{FCD5A3E6-F28F-4D6E-B0FF-63C17565A73A}" type="presParOf" srcId="{D5C8BD95-98F0-4DFF-9965-F4555C4157B8}" destId="{C30F4F4A-0813-413F-A9C7-A69BEBB94FD0}" srcOrd="0" destOrd="0" presId="urn:microsoft.com/office/officeart/2005/8/layout/chevron2"/>
    <dgm:cxn modelId="{5475C2A4-3228-4BB2-8F60-E869004BFA8B}" type="presParOf" srcId="{D5C8BD95-98F0-4DFF-9965-F4555C4157B8}" destId="{2643DB18-4D0D-478C-9826-9C7AB5D4E6B4}" srcOrd="1" destOrd="0" presId="urn:microsoft.com/office/officeart/2005/8/layout/chevron2"/>
    <dgm:cxn modelId="{20B11151-FD76-40BC-845F-111C0375B0DE}" type="presParOf" srcId="{CED14F2B-CEA9-457A-8B40-E9908E87D9FB}" destId="{FE30865E-BA98-4C95-BCB9-868540721C62}" srcOrd="1" destOrd="0" presId="urn:microsoft.com/office/officeart/2005/8/layout/chevron2"/>
    <dgm:cxn modelId="{F9427DE8-7B9A-4BD6-BEC3-E364E43EFBF3}" type="presParOf" srcId="{CED14F2B-CEA9-457A-8B40-E9908E87D9FB}" destId="{8369D284-595D-4CFB-A4AC-25A62C6DCA5D}" srcOrd="2" destOrd="0" presId="urn:microsoft.com/office/officeart/2005/8/layout/chevron2"/>
    <dgm:cxn modelId="{D69126EC-5AAE-400A-AE14-11CC9891FB46}" type="presParOf" srcId="{8369D284-595D-4CFB-A4AC-25A62C6DCA5D}" destId="{912EC4AC-9031-404E-B631-9D77E158864C}" srcOrd="0" destOrd="0" presId="urn:microsoft.com/office/officeart/2005/8/layout/chevron2"/>
    <dgm:cxn modelId="{66CC0164-E74E-4E78-A423-AB485C0148E5}" type="presParOf" srcId="{8369D284-595D-4CFB-A4AC-25A62C6DCA5D}" destId="{2391A939-85D6-4856-A64A-76CDC58BEB63}" srcOrd="1" destOrd="0" presId="urn:microsoft.com/office/officeart/2005/8/layout/chevron2"/>
    <dgm:cxn modelId="{2B344FC8-6DC5-4D79-8AED-9DDE1457BB1E}" type="presParOf" srcId="{CED14F2B-CEA9-457A-8B40-E9908E87D9FB}" destId="{2099AEF9-A995-49EE-8048-8BC36EE96B61}" srcOrd="3" destOrd="0" presId="urn:microsoft.com/office/officeart/2005/8/layout/chevron2"/>
    <dgm:cxn modelId="{38FB8481-4F92-4352-BAEF-084BFAAF1685}" type="presParOf" srcId="{CED14F2B-CEA9-457A-8B40-E9908E87D9FB}" destId="{8CEEED71-3BFE-4DAB-B046-17CEA89C3A38}" srcOrd="4" destOrd="0" presId="urn:microsoft.com/office/officeart/2005/8/layout/chevron2"/>
    <dgm:cxn modelId="{7D7A2DAD-B2DF-45A9-A64E-D3CD477A83B5}" type="presParOf" srcId="{8CEEED71-3BFE-4DAB-B046-17CEA89C3A38}" destId="{07BF38C8-9094-4994-AAB7-CD93EFD5AB32}" srcOrd="0" destOrd="0" presId="urn:microsoft.com/office/officeart/2005/8/layout/chevron2"/>
    <dgm:cxn modelId="{D6BB325D-2EA5-46EA-8B1E-4A64EF95E03A}" type="presParOf" srcId="{8CEEED71-3BFE-4DAB-B046-17CEA89C3A38}" destId="{93018A2A-09A2-4403-8583-137F68DD99A1}" srcOrd="1" destOrd="0" presId="urn:microsoft.com/office/officeart/2005/8/layout/chevron2"/>
    <dgm:cxn modelId="{EF4F8D53-EDF0-4B27-A01C-059ACB31D0DA}" type="presParOf" srcId="{CED14F2B-CEA9-457A-8B40-E9908E87D9FB}" destId="{1201D424-D74D-40EA-BCD9-36433561666C}" srcOrd="5" destOrd="0" presId="urn:microsoft.com/office/officeart/2005/8/layout/chevron2"/>
    <dgm:cxn modelId="{9DBCE365-427C-4EEA-B750-AB19F2A81D3E}" type="presParOf" srcId="{CED14F2B-CEA9-457A-8B40-E9908E87D9FB}" destId="{E87825EE-04F0-4726-A108-7357CD85F46D}" srcOrd="6" destOrd="0" presId="urn:microsoft.com/office/officeart/2005/8/layout/chevron2"/>
    <dgm:cxn modelId="{A423F999-5A5C-417D-80CB-2A7941D92DF3}" type="presParOf" srcId="{E87825EE-04F0-4726-A108-7357CD85F46D}" destId="{A691D206-16F6-483E-A070-3B61FED34759}" srcOrd="0" destOrd="0" presId="urn:microsoft.com/office/officeart/2005/8/layout/chevron2"/>
    <dgm:cxn modelId="{15AE9E12-A6DF-4EA8-83F1-74A5998463C5}" type="presParOf" srcId="{E87825EE-04F0-4726-A108-7357CD85F46D}" destId="{FA73BCA1-1B4E-4A5E-9D77-E22A51D620AD}" srcOrd="1" destOrd="0" presId="urn:microsoft.com/office/officeart/2005/8/layout/chevron2"/>
    <dgm:cxn modelId="{3FABAE7F-97E6-4A2C-AD05-3E72016C4D49}" type="presParOf" srcId="{CED14F2B-CEA9-457A-8B40-E9908E87D9FB}" destId="{97E9A4AA-0156-4327-8B28-6C39432A0901}" srcOrd="7" destOrd="0" presId="urn:microsoft.com/office/officeart/2005/8/layout/chevron2"/>
    <dgm:cxn modelId="{133A8003-B7B1-4245-92CF-875883B0A153}" type="presParOf" srcId="{CED14F2B-CEA9-457A-8B40-E9908E87D9FB}" destId="{2C938795-5AAA-43E4-8261-F238EB661971}" srcOrd="8" destOrd="0" presId="urn:microsoft.com/office/officeart/2005/8/layout/chevron2"/>
    <dgm:cxn modelId="{A5742D85-C674-433B-87E8-42F76FA1C7B8}" type="presParOf" srcId="{2C938795-5AAA-43E4-8261-F238EB661971}" destId="{3AF067FD-1DD3-40DF-8B2C-A4052CD6F8C5}" srcOrd="0" destOrd="0" presId="urn:microsoft.com/office/officeart/2005/8/layout/chevron2"/>
    <dgm:cxn modelId="{FD3B86D7-885F-4355-BC0E-4A469920C0F4}" type="presParOf" srcId="{2C938795-5AAA-43E4-8261-F238EB661971}" destId="{480E2DA4-0986-4881-8161-5E2373A1D79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93D63-5A34-4C62-A16F-7BC6D92F4F74}">
      <dsp:nvSpPr>
        <dsp:cNvPr id="0" name=""/>
        <dsp:cNvSpPr/>
      </dsp:nvSpPr>
      <dsp:spPr>
        <a:xfrm>
          <a:off x="3309164" y="77932"/>
          <a:ext cx="2592288" cy="2592288"/>
        </a:xfrm>
        <a:prstGeom prst="ellipse">
          <a:avLst/>
        </a:prstGeom>
        <a:solidFill>
          <a:schemeClr val="accent1">
            <a:alpha val="50000"/>
            <a:hueOff val="0"/>
            <a:satOff val="0"/>
            <a:lumOff val="0"/>
            <a:alphaOff val="0"/>
          </a:schemeClr>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bg1"/>
              </a:solidFill>
              <a:effectLst/>
            </a:rPr>
            <a:t>Practical Competence</a:t>
          </a:r>
        </a:p>
      </dsp:txBody>
      <dsp:txXfrm>
        <a:off x="3654802" y="531583"/>
        <a:ext cx="1901011" cy="1166529"/>
      </dsp:txXfrm>
    </dsp:sp>
    <dsp:sp modelId="{0C36B3DE-114D-485C-B11E-07435040E977}">
      <dsp:nvSpPr>
        <dsp:cNvPr id="0" name=""/>
        <dsp:cNvSpPr/>
      </dsp:nvSpPr>
      <dsp:spPr>
        <a:xfrm>
          <a:off x="4208359" y="1674186"/>
          <a:ext cx="2592288" cy="2592288"/>
        </a:xfrm>
        <a:prstGeom prst="ellipse">
          <a:avLst/>
        </a:prstGeom>
        <a:solidFill>
          <a:schemeClr val="accent1">
            <a:alpha val="50000"/>
            <a:hueOff val="0"/>
            <a:satOff val="0"/>
            <a:lumOff val="0"/>
            <a:alphaOff val="0"/>
          </a:schemeClr>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bg1"/>
              </a:solidFill>
            </a:rPr>
            <a:t>Reflective Competence</a:t>
          </a:r>
        </a:p>
      </dsp:txBody>
      <dsp:txXfrm>
        <a:off x="5001168" y="2343860"/>
        <a:ext cx="1555372" cy="1425758"/>
      </dsp:txXfrm>
    </dsp:sp>
    <dsp:sp modelId="{D52A1D83-389C-40A9-BB13-65D1188421C7}">
      <dsp:nvSpPr>
        <dsp:cNvPr id="0" name=""/>
        <dsp:cNvSpPr/>
      </dsp:nvSpPr>
      <dsp:spPr>
        <a:xfrm>
          <a:off x="2337592" y="1674186"/>
          <a:ext cx="2592288" cy="2592288"/>
        </a:xfrm>
        <a:prstGeom prst="ellipse">
          <a:avLst/>
        </a:prstGeom>
        <a:solidFill>
          <a:schemeClr val="accent1">
            <a:alpha val="50000"/>
            <a:hueOff val="0"/>
            <a:satOff val="0"/>
            <a:lumOff val="0"/>
            <a:alphaOff val="0"/>
          </a:schemeClr>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bg1"/>
              </a:solidFill>
            </a:rPr>
            <a:t>Foundational Competence</a:t>
          </a:r>
        </a:p>
      </dsp:txBody>
      <dsp:txXfrm>
        <a:off x="2581699" y="2343860"/>
        <a:ext cx="1555372" cy="142575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DBA8B-3B29-4240-843B-BCEE25A541FF}">
      <dsp:nvSpPr>
        <dsp:cNvPr id="0" name=""/>
        <dsp:cNvSpPr/>
      </dsp:nvSpPr>
      <dsp:spPr>
        <a:xfrm>
          <a:off x="616386" y="0"/>
          <a:ext cx="6985713" cy="496887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C9AE61-6FA5-41B4-A75A-E31F9511B9CE}">
      <dsp:nvSpPr>
        <dsp:cNvPr id="0" name=""/>
        <dsp:cNvSpPr/>
      </dsp:nvSpPr>
      <dsp:spPr>
        <a:xfrm>
          <a:off x="2542" y="1490662"/>
          <a:ext cx="2539026" cy="1987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Listen</a:t>
          </a:r>
        </a:p>
      </dsp:txBody>
      <dsp:txXfrm>
        <a:off x="99566" y="1587686"/>
        <a:ext cx="2344978" cy="1793502"/>
      </dsp:txXfrm>
    </dsp:sp>
    <dsp:sp modelId="{DA8FEEAE-DC30-4100-B471-CCE18AA8411F}">
      <dsp:nvSpPr>
        <dsp:cNvPr id="0" name=""/>
        <dsp:cNvSpPr/>
      </dsp:nvSpPr>
      <dsp:spPr>
        <a:xfrm>
          <a:off x="2839730" y="1490662"/>
          <a:ext cx="2539026" cy="1987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Observe</a:t>
          </a:r>
        </a:p>
      </dsp:txBody>
      <dsp:txXfrm>
        <a:off x="2936754" y="1587686"/>
        <a:ext cx="2344978" cy="1793502"/>
      </dsp:txXfrm>
    </dsp:sp>
    <dsp:sp modelId="{B19DF987-932F-4700-9EEE-210DBF445B18}">
      <dsp:nvSpPr>
        <dsp:cNvPr id="0" name=""/>
        <dsp:cNvSpPr/>
      </dsp:nvSpPr>
      <dsp:spPr>
        <a:xfrm>
          <a:off x="5676917" y="1490662"/>
          <a:ext cx="2539026" cy="1987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Do</a:t>
          </a:r>
        </a:p>
      </dsp:txBody>
      <dsp:txXfrm>
        <a:off x="5773941" y="1587686"/>
        <a:ext cx="2344978" cy="179350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B16AE-6A2C-4B78-98BF-CB10CA112F76}">
      <dsp:nvSpPr>
        <dsp:cNvPr id="0" name=""/>
        <dsp:cNvSpPr/>
      </dsp:nvSpPr>
      <dsp:spPr>
        <a:xfrm>
          <a:off x="2756898" y="571"/>
          <a:ext cx="5418904" cy="1470482"/>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The coach explains the task to be completed</a:t>
          </a:r>
        </a:p>
        <a:p>
          <a:pPr marL="228600" lvl="1" indent="-228600" algn="l" defTabSz="889000">
            <a:lnSpc>
              <a:spcPct val="90000"/>
            </a:lnSpc>
            <a:spcBef>
              <a:spcPct val="0"/>
            </a:spcBef>
            <a:spcAft>
              <a:spcPct val="15000"/>
            </a:spcAft>
            <a:buChar char="•"/>
          </a:pPr>
          <a:r>
            <a:rPr lang="en-US" sz="2000" kern="1200" dirty="0"/>
            <a:t>The process, procedure and importance of the task is explained.</a:t>
          </a:r>
        </a:p>
      </dsp:txBody>
      <dsp:txXfrm>
        <a:off x="2756898" y="184381"/>
        <a:ext cx="4867473" cy="1102862"/>
      </dsp:txXfrm>
    </dsp:sp>
    <dsp:sp modelId="{33756F5C-8760-4AAE-89DE-1CF127E14703}">
      <dsp:nvSpPr>
        <dsp:cNvPr id="0" name=""/>
        <dsp:cNvSpPr/>
      </dsp:nvSpPr>
      <dsp:spPr>
        <a:xfrm>
          <a:off x="42684" y="183412"/>
          <a:ext cx="2714214" cy="1104800"/>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accent1">
              <a:hueOff val="0"/>
              <a:satOff val="0"/>
              <a:lumOff val="0"/>
              <a:alphaOff val="0"/>
              <a:tint val="1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l" defTabSz="1422400">
            <a:lnSpc>
              <a:spcPct val="90000"/>
            </a:lnSpc>
            <a:spcBef>
              <a:spcPct val="0"/>
            </a:spcBef>
            <a:spcAft>
              <a:spcPct val="35000"/>
            </a:spcAft>
            <a:buNone/>
          </a:pPr>
          <a:r>
            <a:rPr lang="en-US" sz="3200" kern="1200" dirty="0"/>
            <a:t>Explanation</a:t>
          </a:r>
        </a:p>
      </dsp:txBody>
      <dsp:txXfrm>
        <a:off x="96616" y="237344"/>
        <a:ext cx="2606350" cy="996936"/>
      </dsp:txXfrm>
    </dsp:sp>
    <dsp:sp modelId="{0805CE1E-3D1A-4569-A287-9EE4637B3F2C}">
      <dsp:nvSpPr>
        <dsp:cNvPr id="0" name=""/>
        <dsp:cNvSpPr/>
      </dsp:nvSpPr>
      <dsp:spPr>
        <a:xfrm>
          <a:off x="2756898" y="1604733"/>
          <a:ext cx="5418904" cy="1470482"/>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The coach demonstrates the task </a:t>
          </a:r>
        </a:p>
        <a:p>
          <a:pPr marL="228600" lvl="1" indent="-228600" algn="l" defTabSz="889000">
            <a:lnSpc>
              <a:spcPct val="90000"/>
            </a:lnSpc>
            <a:spcBef>
              <a:spcPct val="0"/>
            </a:spcBef>
            <a:spcAft>
              <a:spcPct val="15000"/>
            </a:spcAft>
            <a:buChar char="•"/>
          </a:pPr>
          <a:r>
            <a:rPr lang="en-US" sz="2000" kern="1200" dirty="0"/>
            <a:t>The learner observes and asks questions</a:t>
          </a:r>
        </a:p>
      </dsp:txBody>
      <dsp:txXfrm>
        <a:off x="2756898" y="1788543"/>
        <a:ext cx="4867473" cy="1102862"/>
      </dsp:txXfrm>
    </dsp:sp>
    <dsp:sp modelId="{8E86ED46-4018-4B8D-AAB6-C0B11FAFEA90}">
      <dsp:nvSpPr>
        <dsp:cNvPr id="0" name=""/>
        <dsp:cNvSpPr/>
      </dsp:nvSpPr>
      <dsp:spPr>
        <a:xfrm>
          <a:off x="42684" y="1787574"/>
          <a:ext cx="2714214" cy="1104800"/>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accent1">
              <a:hueOff val="0"/>
              <a:satOff val="0"/>
              <a:lumOff val="0"/>
              <a:alphaOff val="0"/>
              <a:tint val="1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l" defTabSz="1244600">
            <a:lnSpc>
              <a:spcPct val="90000"/>
            </a:lnSpc>
            <a:spcBef>
              <a:spcPct val="0"/>
            </a:spcBef>
            <a:spcAft>
              <a:spcPct val="35000"/>
            </a:spcAft>
            <a:buNone/>
          </a:pPr>
          <a:r>
            <a:rPr lang="en-US" sz="2800" kern="1200" dirty="0"/>
            <a:t>Coach Demonstration</a:t>
          </a:r>
        </a:p>
      </dsp:txBody>
      <dsp:txXfrm>
        <a:off x="96616" y="1841506"/>
        <a:ext cx="2606350" cy="996936"/>
      </dsp:txXfrm>
    </dsp:sp>
    <dsp:sp modelId="{AAE175B4-4D9F-42D1-9CA8-DC34287217C4}">
      <dsp:nvSpPr>
        <dsp:cNvPr id="0" name=""/>
        <dsp:cNvSpPr/>
      </dsp:nvSpPr>
      <dsp:spPr>
        <a:xfrm>
          <a:off x="2756898" y="3208896"/>
          <a:ext cx="5418904" cy="1470482"/>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The learner  practices the skill under supervision of the coach</a:t>
          </a:r>
        </a:p>
        <a:p>
          <a:pPr marL="228600" lvl="1" indent="-228600" algn="l" defTabSz="889000">
            <a:lnSpc>
              <a:spcPct val="90000"/>
            </a:lnSpc>
            <a:spcBef>
              <a:spcPct val="0"/>
            </a:spcBef>
            <a:spcAft>
              <a:spcPct val="15000"/>
            </a:spcAft>
            <a:buChar char="•"/>
          </a:pPr>
          <a:r>
            <a:rPr lang="en-US" sz="2000" kern="1200" dirty="0"/>
            <a:t>The coach guides and supports the learner</a:t>
          </a:r>
        </a:p>
      </dsp:txBody>
      <dsp:txXfrm>
        <a:off x="2756898" y="3392706"/>
        <a:ext cx="4867473" cy="1102862"/>
      </dsp:txXfrm>
    </dsp:sp>
    <dsp:sp modelId="{F085E21F-D674-43E7-B178-F540D218787A}">
      <dsp:nvSpPr>
        <dsp:cNvPr id="0" name=""/>
        <dsp:cNvSpPr/>
      </dsp:nvSpPr>
      <dsp:spPr>
        <a:xfrm>
          <a:off x="42684" y="3391737"/>
          <a:ext cx="2714214" cy="1104800"/>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accent1">
              <a:hueOff val="0"/>
              <a:satOff val="0"/>
              <a:lumOff val="0"/>
              <a:alphaOff val="0"/>
              <a:tint val="1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l" defTabSz="1244600">
            <a:lnSpc>
              <a:spcPct val="90000"/>
            </a:lnSpc>
            <a:spcBef>
              <a:spcPct val="0"/>
            </a:spcBef>
            <a:spcAft>
              <a:spcPct val="35000"/>
            </a:spcAft>
            <a:buNone/>
          </a:pPr>
          <a:r>
            <a:rPr lang="en-US" sz="2800" kern="1200" dirty="0"/>
            <a:t>Practice</a:t>
          </a:r>
        </a:p>
      </dsp:txBody>
      <dsp:txXfrm>
        <a:off x="96616" y="3445669"/>
        <a:ext cx="2606350" cy="99693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1640D7-266E-4AC2-BB3A-1A802D5777AC}">
      <dsp:nvSpPr>
        <dsp:cNvPr id="0" name=""/>
        <dsp:cNvSpPr/>
      </dsp:nvSpPr>
      <dsp:spPr>
        <a:xfrm>
          <a:off x="2756898" y="1536"/>
          <a:ext cx="5418904" cy="1069555"/>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Learner explains the procedure or task</a:t>
          </a:r>
        </a:p>
        <a:p>
          <a:pPr marL="228600" lvl="1" indent="-228600" algn="l" defTabSz="889000">
            <a:lnSpc>
              <a:spcPct val="90000"/>
            </a:lnSpc>
            <a:spcBef>
              <a:spcPct val="0"/>
            </a:spcBef>
            <a:spcAft>
              <a:spcPct val="15000"/>
            </a:spcAft>
            <a:buChar char="•"/>
          </a:pPr>
          <a:r>
            <a:rPr lang="en-US" sz="2000" kern="1200" dirty="0"/>
            <a:t>Learner demonstrates the task</a:t>
          </a:r>
        </a:p>
      </dsp:txBody>
      <dsp:txXfrm>
        <a:off x="2756898" y="135230"/>
        <a:ext cx="5017821" cy="802167"/>
      </dsp:txXfrm>
    </dsp:sp>
    <dsp:sp modelId="{180420D9-504F-4CA6-9E72-864697E0B612}">
      <dsp:nvSpPr>
        <dsp:cNvPr id="0" name=""/>
        <dsp:cNvSpPr/>
      </dsp:nvSpPr>
      <dsp:spPr>
        <a:xfrm>
          <a:off x="42684" y="134526"/>
          <a:ext cx="2714214" cy="803576"/>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accent1">
              <a:hueOff val="0"/>
              <a:satOff val="0"/>
              <a:lumOff val="0"/>
              <a:alphaOff val="0"/>
              <a:tint val="1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l" defTabSz="1333500">
            <a:lnSpc>
              <a:spcPct val="90000"/>
            </a:lnSpc>
            <a:spcBef>
              <a:spcPct val="0"/>
            </a:spcBef>
            <a:spcAft>
              <a:spcPct val="35000"/>
            </a:spcAft>
            <a:buNone/>
          </a:pPr>
          <a:r>
            <a:rPr lang="en-US" sz="3000" kern="1200" dirty="0"/>
            <a:t>Learner Demonstration</a:t>
          </a:r>
        </a:p>
      </dsp:txBody>
      <dsp:txXfrm>
        <a:off x="81911" y="173753"/>
        <a:ext cx="2635760" cy="725122"/>
      </dsp:txXfrm>
    </dsp:sp>
    <dsp:sp modelId="{A798652D-B099-41DD-96B9-EBFC0C30D6B1}">
      <dsp:nvSpPr>
        <dsp:cNvPr id="0" name=""/>
        <dsp:cNvSpPr/>
      </dsp:nvSpPr>
      <dsp:spPr>
        <a:xfrm>
          <a:off x="2764025" y="1168325"/>
          <a:ext cx="5418904" cy="1069555"/>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Learner progress and understanding  is constantly  monitored and  modifications to the training approach are made if necessary</a:t>
          </a:r>
        </a:p>
        <a:p>
          <a:pPr marL="171450" lvl="1" indent="-171450" algn="l" defTabSz="800100">
            <a:lnSpc>
              <a:spcPct val="90000"/>
            </a:lnSpc>
            <a:spcBef>
              <a:spcPct val="0"/>
            </a:spcBef>
            <a:spcAft>
              <a:spcPct val="15000"/>
            </a:spcAft>
            <a:buChar char="•"/>
          </a:pPr>
          <a:endParaRPr lang="en-US" sz="1800" kern="1200" dirty="0"/>
        </a:p>
      </dsp:txBody>
      <dsp:txXfrm>
        <a:off x="2764025" y="1302019"/>
        <a:ext cx="5017821" cy="802167"/>
      </dsp:txXfrm>
    </dsp:sp>
    <dsp:sp modelId="{9AB9D46D-9669-4CC3-9617-FC62D820BC47}">
      <dsp:nvSpPr>
        <dsp:cNvPr id="0" name=""/>
        <dsp:cNvSpPr/>
      </dsp:nvSpPr>
      <dsp:spPr>
        <a:xfrm>
          <a:off x="42684" y="1301314"/>
          <a:ext cx="2714214" cy="803576"/>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accent1">
              <a:hueOff val="0"/>
              <a:satOff val="0"/>
              <a:lumOff val="0"/>
              <a:alphaOff val="0"/>
              <a:tint val="1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l" defTabSz="1333500">
            <a:lnSpc>
              <a:spcPct val="90000"/>
            </a:lnSpc>
            <a:spcBef>
              <a:spcPct val="0"/>
            </a:spcBef>
            <a:spcAft>
              <a:spcPct val="35000"/>
            </a:spcAft>
            <a:buNone/>
          </a:pPr>
          <a:r>
            <a:rPr lang="en-US" sz="3000" kern="1200" dirty="0"/>
            <a:t>Monitor Performance</a:t>
          </a:r>
        </a:p>
      </dsp:txBody>
      <dsp:txXfrm>
        <a:off x="81911" y="1340541"/>
        <a:ext cx="2635760" cy="725122"/>
      </dsp:txXfrm>
    </dsp:sp>
    <dsp:sp modelId="{929D5914-9C69-4D93-9EF8-91397D775F5B}">
      <dsp:nvSpPr>
        <dsp:cNvPr id="0" name=""/>
        <dsp:cNvSpPr/>
      </dsp:nvSpPr>
      <dsp:spPr>
        <a:xfrm>
          <a:off x="2743803" y="2335113"/>
          <a:ext cx="5471345" cy="1176511"/>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Learner is assessed to determine readiness for final summative  assessment</a:t>
          </a:r>
        </a:p>
      </dsp:txBody>
      <dsp:txXfrm>
        <a:off x="2743803" y="2482177"/>
        <a:ext cx="5030153" cy="882383"/>
      </dsp:txXfrm>
    </dsp:sp>
    <dsp:sp modelId="{73734F55-7225-4761-A52D-76D9ADFAF58A}">
      <dsp:nvSpPr>
        <dsp:cNvPr id="0" name=""/>
        <dsp:cNvSpPr/>
      </dsp:nvSpPr>
      <dsp:spPr>
        <a:xfrm>
          <a:off x="3337" y="2481404"/>
          <a:ext cx="2740465" cy="883929"/>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accent1">
              <a:hueOff val="0"/>
              <a:satOff val="0"/>
              <a:lumOff val="0"/>
              <a:alphaOff val="0"/>
              <a:tint val="1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l" defTabSz="1333500">
            <a:lnSpc>
              <a:spcPct val="90000"/>
            </a:lnSpc>
            <a:spcBef>
              <a:spcPct val="0"/>
            </a:spcBef>
            <a:spcAft>
              <a:spcPct val="35000"/>
            </a:spcAft>
            <a:buNone/>
          </a:pPr>
          <a:r>
            <a:rPr lang="en-US" sz="3000" kern="1200" dirty="0"/>
            <a:t>Assessment</a:t>
          </a:r>
        </a:p>
      </dsp:txBody>
      <dsp:txXfrm>
        <a:off x="46487" y="2524554"/>
        <a:ext cx="2654165" cy="797629"/>
      </dsp:txXfrm>
    </dsp:sp>
    <dsp:sp modelId="{4787CA40-7101-4451-B051-C39F5E24DA10}">
      <dsp:nvSpPr>
        <dsp:cNvPr id="0" name=""/>
        <dsp:cNvSpPr/>
      </dsp:nvSpPr>
      <dsp:spPr>
        <a:xfrm>
          <a:off x="2756898" y="3608857"/>
          <a:ext cx="5418904" cy="1069555"/>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Strengths and weaknesses are identified</a:t>
          </a:r>
        </a:p>
        <a:p>
          <a:pPr marL="228600" lvl="1" indent="-228600" algn="l" defTabSz="889000">
            <a:lnSpc>
              <a:spcPct val="90000"/>
            </a:lnSpc>
            <a:spcBef>
              <a:spcPct val="0"/>
            </a:spcBef>
            <a:spcAft>
              <a:spcPct val="15000"/>
            </a:spcAft>
            <a:buChar char="•"/>
          </a:pPr>
          <a:r>
            <a:rPr lang="en-US" sz="2000" kern="1200" dirty="0"/>
            <a:t>Recommendations for improvements made </a:t>
          </a:r>
        </a:p>
      </dsp:txBody>
      <dsp:txXfrm>
        <a:off x="2756898" y="3742551"/>
        <a:ext cx="5017821" cy="802167"/>
      </dsp:txXfrm>
    </dsp:sp>
    <dsp:sp modelId="{6EA56296-5797-493C-9134-6A177380D845}">
      <dsp:nvSpPr>
        <dsp:cNvPr id="0" name=""/>
        <dsp:cNvSpPr/>
      </dsp:nvSpPr>
      <dsp:spPr>
        <a:xfrm>
          <a:off x="42684" y="3741846"/>
          <a:ext cx="2714214" cy="803576"/>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accent1">
              <a:hueOff val="0"/>
              <a:satOff val="0"/>
              <a:lumOff val="0"/>
              <a:alphaOff val="0"/>
              <a:tint val="1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l" defTabSz="1333500">
            <a:lnSpc>
              <a:spcPct val="90000"/>
            </a:lnSpc>
            <a:spcBef>
              <a:spcPct val="0"/>
            </a:spcBef>
            <a:spcAft>
              <a:spcPct val="35000"/>
            </a:spcAft>
            <a:buNone/>
          </a:pPr>
          <a:r>
            <a:rPr lang="en-US" sz="3000" kern="1200" dirty="0"/>
            <a:t>Review</a:t>
          </a:r>
        </a:p>
      </dsp:txBody>
      <dsp:txXfrm>
        <a:off x="81911" y="3781073"/>
        <a:ext cx="2635760" cy="7251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6DC55-8216-4AA9-9BBD-24F12EA0FBF8}">
      <dsp:nvSpPr>
        <dsp:cNvPr id="0" name=""/>
        <dsp:cNvSpPr/>
      </dsp:nvSpPr>
      <dsp:spPr>
        <a:xfrm>
          <a:off x="2736309" y="0"/>
          <a:ext cx="4248268" cy="1687287"/>
        </a:xfrm>
        <a:prstGeom prst="rightArrow">
          <a:avLst>
            <a:gd name="adj1" fmla="val 75000"/>
            <a:gd name="adj2" fmla="val 50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Against Outcomes in Unit Standard</a:t>
          </a:r>
        </a:p>
      </dsp:txBody>
      <dsp:txXfrm>
        <a:off x="2736309" y="210911"/>
        <a:ext cx="3615535" cy="1265465"/>
      </dsp:txXfrm>
    </dsp:sp>
    <dsp:sp modelId="{10005C07-0FD0-4C39-BC02-48AD267A75D8}">
      <dsp:nvSpPr>
        <dsp:cNvPr id="0" name=""/>
        <dsp:cNvSpPr/>
      </dsp:nvSpPr>
      <dsp:spPr>
        <a:xfrm>
          <a:off x="0" y="432"/>
          <a:ext cx="2832179" cy="1687287"/>
        </a:xfrm>
        <a:prstGeom prst="roundRect">
          <a:avLst/>
        </a:prstGeom>
        <a:solidFill>
          <a:schemeClr val="tx1">
            <a:lumMod val="75000"/>
          </a:schemeClr>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Competency</a:t>
          </a:r>
        </a:p>
      </dsp:txBody>
      <dsp:txXfrm>
        <a:off x="82367" y="82799"/>
        <a:ext cx="2667445" cy="1522553"/>
      </dsp:txXfrm>
    </dsp:sp>
    <dsp:sp modelId="{65F09A8A-A106-4503-B16D-B13650008662}">
      <dsp:nvSpPr>
        <dsp:cNvPr id="0" name=""/>
        <dsp:cNvSpPr/>
      </dsp:nvSpPr>
      <dsp:spPr>
        <a:xfrm>
          <a:off x="2832179" y="1856448"/>
          <a:ext cx="4248268" cy="1687287"/>
        </a:xfrm>
        <a:prstGeom prst="rightArrow">
          <a:avLst>
            <a:gd name="adj1" fmla="val 75000"/>
            <a:gd name="adj2" fmla="val 50000"/>
          </a:avLst>
        </a:prstGeom>
        <a:solidFill>
          <a:schemeClr val="accent4">
            <a:tint val="40000"/>
            <a:alpha val="90000"/>
            <a:hueOff val="149262"/>
            <a:satOff val="-6175"/>
            <a:lumOff val="-915"/>
            <a:alphaOff val="0"/>
          </a:schemeClr>
        </a:solidFill>
        <a:ln w="9525" cap="flat" cmpd="sng" algn="ctr">
          <a:solidFill>
            <a:schemeClr val="accent4">
              <a:tint val="40000"/>
              <a:alpha val="90000"/>
              <a:hueOff val="149262"/>
              <a:satOff val="-6175"/>
              <a:lumOff val="-915"/>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Outcomes in relation to workplace</a:t>
          </a:r>
        </a:p>
      </dsp:txBody>
      <dsp:txXfrm>
        <a:off x="2832179" y="2067359"/>
        <a:ext cx="3615535" cy="1265465"/>
      </dsp:txXfrm>
    </dsp:sp>
    <dsp:sp modelId="{D900502A-C5C0-4C49-9DF5-13C261C6B883}">
      <dsp:nvSpPr>
        <dsp:cNvPr id="0" name=""/>
        <dsp:cNvSpPr/>
      </dsp:nvSpPr>
      <dsp:spPr>
        <a:xfrm>
          <a:off x="0" y="1856448"/>
          <a:ext cx="2832179" cy="1687287"/>
        </a:xfrm>
        <a:prstGeom prst="roundRect">
          <a:avLst/>
        </a:prstGeom>
        <a:solidFill>
          <a:schemeClr val="tx1">
            <a:lumMod val="75000"/>
          </a:schemeClr>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Interpret</a:t>
          </a:r>
        </a:p>
      </dsp:txBody>
      <dsp:txXfrm>
        <a:off x="82367" y="1938815"/>
        <a:ext cx="2667445" cy="15225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4922A2-C1D8-40EC-8B7D-94C45CEA6B11}">
      <dsp:nvSpPr>
        <dsp:cNvPr id="0" name=""/>
        <dsp:cNvSpPr/>
      </dsp:nvSpPr>
      <dsp:spPr>
        <a:xfrm>
          <a:off x="2669218" y="2251"/>
          <a:ext cx="5318223" cy="731613"/>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Should relate to what is being assessed</a:t>
          </a:r>
          <a:endParaRPr lang="en-US" sz="2200" kern="1200" dirty="0"/>
        </a:p>
      </dsp:txBody>
      <dsp:txXfrm>
        <a:off x="2669218" y="93703"/>
        <a:ext cx="5043868" cy="548709"/>
      </dsp:txXfrm>
    </dsp:sp>
    <dsp:sp modelId="{84D3A3BA-A2EE-4738-B4E3-DDA967667CD2}">
      <dsp:nvSpPr>
        <dsp:cNvPr id="0" name=""/>
        <dsp:cNvSpPr/>
      </dsp:nvSpPr>
      <dsp:spPr>
        <a:xfrm>
          <a:off x="5445" y="93222"/>
          <a:ext cx="2663773" cy="549671"/>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dirty="0"/>
            <a:t>Valid</a:t>
          </a:r>
        </a:p>
      </dsp:txBody>
      <dsp:txXfrm>
        <a:off x="32278" y="120055"/>
        <a:ext cx="2610107" cy="496005"/>
      </dsp:txXfrm>
    </dsp:sp>
    <dsp:sp modelId="{C185A99B-0EA1-481D-9381-D92CBE0A4E16}">
      <dsp:nvSpPr>
        <dsp:cNvPr id="0" name=""/>
        <dsp:cNvSpPr/>
      </dsp:nvSpPr>
      <dsp:spPr>
        <a:xfrm>
          <a:off x="2667921" y="788831"/>
          <a:ext cx="5323422" cy="731613"/>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Own evidence</a:t>
          </a:r>
          <a:endParaRPr lang="en-US" sz="2200" kern="1200" dirty="0"/>
        </a:p>
      </dsp:txBody>
      <dsp:txXfrm>
        <a:off x="2667921" y="880283"/>
        <a:ext cx="5049067" cy="548709"/>
      </dsp:txXfrm>
    </dsp:sp>
    <dsp:sp modelId="{716E45D4-AEC6-4636-A676-1AA19642614A}">
      <dsp:nvSpPr>
        <dsp:cNvPr id="0" name=""/>
        <dsp:cNvSpPr/>
      </dsp:nvSpPr>
      <dsp:spPr>
        <a:xfrm>
          <a:off x="1543" y="879802"/>
          <a:ext cx="2666377" cy="549671"/>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dirty="0"/>
            <a:t>Authentic</a:t>
          </a:r>
        </a:p>
      </dsp:txBody>
      <dsp:txXfrm>
        <a:off x="28376" y="906635"/>
        <a:ext cx="2612711" cy="496005"/>
      </dsp:txXfrm>
    </dsp:sp>
    <dsp:sp modelId="{DA7FCEA1-6318-443E-8E6F-94F86C18E876}">
      <dsp:nvSpPr>
        <dsp:cNvPr id="0" name=""/>
        <dsp:cNvSpPr/>
      </dsp:nvSpPr>
      <dsp:spPr>
        <a:xfrm>
          <a:off x="2629198" y="1575412"/>
          <a:ext cx="5360823" cy="913175"/>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a:t>Consistency</a:t>
          </a:r>
        </a:p>
        <a:p>
          <a:pPr marL="228600" lvl="1" indent="-228600" algn="l" defTabSz="977900">
            <a:lnSpc>
              <a:spcPct val="90000"/>
            </a:lnSpc>
            <a:spcBef>
              <a:spcPct val="0"/>
            </a:spcBef>
            <a:spcAft>
              <a:spcPct val="15000"/>
            </a:spcAft>
            <a:buChar char="•"/>
          </a:pPr>
          <a:r>
            <a:rPr lang="en-ZA" sz="2200" kern="1200" dirty="0"/>
            <a:t>Another assessor makes same judgment</a:t>
          </a:r>
          <a:endParaRPr lang="en-US" sz="2200" kern="1200" dirty="0"/>
        </a:p>
        <a:p>
          <a:pPr marL="228600" lvl="1" indent="-228600" algn="l" defTabSz="977900">
            <a:lnSpc>
              <a:spcPct val="90000"/>
            </a:lnSpc>
            <a:spcBef>
              <a:spcPct val="0"/>
            </a:spcBef>
            <a:spcAft>
              <a:spcPct val="15000"/>
            </a:spcAft>
            <a:buChar char="•"/>
          </a:pPr>
          <a:endParaRPr lang="en-US" sz="2200" kern="1200" dirty="0"/>
        </a:p>
      </dsp:txBody>
      <dsp:txXfrm>
        <a:off x="2629198" y="1689559"/>
        <a:ext cx="5018382" cy="684881"/>
      </dsp:txXfrm>
    </dsp:sp>
    <dsp:sp modelId="{D0ACBD73-5A09-4F12-8BC1-240524FE06CC}">
      <dsp:nvSpPr>
        <dsp:cNvPr id="0" name=""/>
        <dsp:cNvSpPr/>
      </dsp:nvSpPr>
      <dsp:spPr>
        <a:xfrm>
          <a:off x="2865" y="1757164"/>
          <a:ext cx="2626333" cy="549671"/>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dirty="0"/>
            <a:t>Reliable</a:t>
          </a:r>
        </a:p>
      </dsp:txBody>
      <dsp:txXfrm>
        <a:off x="29698" y="1783997"/>
        <a:ext cx="2572667" cy="496005"/>
      </dsp:txXfrm>
    </dsp:sp>
    <dsp:sp modelId="{8D868F1B-B42A-42A8-B0A5-2B86DBBAFBF8}">
      <dsp:nvSpPr>
        <dsp:cNvPr id="0" name=""/>
        <dsp:cNvSpPr/>
      </dsp:nvSpPr>
      <dsp:spPr>
        <a:xfrm>
          <a:off x="2667921" y="2543554"/>
          <a:ext cx="5323422" cy="731613"/>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As recent as possible</a:t>
          </a:r>
          <a:endParaRPr lang="en-US" sz="2200" kern="1200" dirty="0"/>
        </a:p>
      </dsp:txBody>
      <dsp:txXfrm>
        <a:off x="2667921" y="2635006"/>
        <a:ext cx="5049067" cy="548709"/>
      </dsp:txXfrm>
    </dsp:sp>
    <dsp:sp modelId="{1790AE54-7366-402F-BC59-000BC71DBC59}">
      <dsp:nvSpPr>
        <dsp:cNvPr id="0" name=""/>
        <dsp:cNvSpPr/>
      </dsp:nvSpPr>
      <dsp:spPr>
        <a:xfrm>
          <a:off x="1543" y="2634525"/>
          <a:ext cx="2666377" cy="549671"/>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dirty="0"/>
            <a:t>Current</a:t>
          </a:r>
        </a:p>
      </dsp:txBody>
      <dsp:txXfrm>
        <a:off x="28376" y="2661358"/>
        <a:ext cx="2612711" cy="496005"/>
      </dsp:txXfrm>
    </dsp:sp>
    <dsp:sp modelId="{0E5C9EF5-08E6-4DD9-AAB1-5549E01CD4E8}">
      <dsp:nvSpPr>
        <dsp:cNvPr id="0" name=""/>
        <dsp:cNvSpPr/>
      </dsp:nvSpPr>
      <dsp:spPr>
        <a:xfrm>
          <a:off x="2667921" y="3330135"/>
          <a:ext cx="5323422" cy="731613"/>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Enough evidence</a:t>
          </a:r>
          <a:endParaRPr lang="en-US" sz="2200" kern="1200" dirty="0"/>
        </a:p>
      </dsp:txBody>
      <dsp:txXfrm>
        <a:off x="2667921" y="3421587"/>
        <a:ext cx="5049067" cy="548709"/>
      </dsp:txXfrm>
    </dsp:sp>
    <dsp:sp modelId="{C06829F6-27CC-48A1-B9A6-64EE9CED2F47}">
      <dsp:nvSpPr>
        <dsp:cNvPr id="0" name=""/>
        <dsp:cNvSpPr/>
      </dsp:nvSpPr>
      <dsp:spPr>
        <a:xfrm>
          <a:off x="1543" y="3421106"/>
          <a:ext cx="2666377" cy="549671"/>
        </a:xfrm>
        <a:prstGeom prst="roundRect">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dirty="0"/>
            <a:t>Sufficient</a:t>
          </a:r>
        </a:p>
      </dsp:txBody>
      <dsp:txXfrm>
        <a:off x="28376" y="3447939"/>
        <a:ext cx="2612711" cy="4960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44E13-0693-4EF4-ADC9-07A7A193F52E}">
      <dsp:nvSpPr>
        <dsp:cNvPr id="0" name=""/>
        <dsp:cNvSpPr/>
      </dsp:nvSpPr>
      <dsp:spPr>
        <a:xfrm>
          <a:off x="4176018" y="2335900"/>
          <a:ext cx="2954563" cy="512775"/>
        </a:xfrm>
        <a:custGeom>
          <a:avLst/>
          <a:gdLst/>
          <a:ahLst/>
          <a:cxnLst/>
          <a:rect l="0" t="0" r="0" b="0"/>
          <a:pathLst>
            <a:path>
              <a:moveTo>
                <a:pt x="0" y="0"/>
              </a:moveTo>
              <a:lnTo>
                <a:pt x="0" y="256387"/>
              </a:lnTo>
              <a:lnTo>
                <a:pt x="2954563" y="256387"/>
              </a:lnTo>
              <a:lnTo>
                <a:pt x="2954563" y="512775"/>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4130298" y="2335900"/>
          <a:ext cx="91440" cy="512775"/>
        </a:xfrm>
        <a:custGeom>
          <a:avLst/>
          <a:gdLst/>
          <a:ahLst/>
          <a:cxnLst/>
          <a:rect l="0" t="0" r="0" b="0"/>
          <a:pathLst>
            <a:path>
              <a:moveTo>
                <a:pt x="45720" y="0"/>
              </a:moveTo>
              <a:lnTo>
                <a:pt x="45720" y="512775"/>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3C2E6AE-54DB-4A89-888B-E04C9BF56F0C}">
      <dsp:nvSpPr>
        <dsp:cNvPr id="0" name=""/>
        <dsp:cNvSpPr/>
      </dsp:nvSpPr>
      <dsp:spPr>
        <a:xfrm>
          <a:off x="1221454" y="2335900"/>
          <a:ext cx="2954563" cy="512775"/>
        </a:xfrm>
        <a:custGeom>
          <a:avLst/>
          <a:gdLst/>
          <a:ahLst/>
          <a:cxnLst/>
          <a:rect l="0" t="0" r="0" b="0"/>
          <a:pathLst>
            <a:path>
              <a:moveTo>
                <a:pt x="2954563" y="0"/>
              </a:moveTo>
              <a:lnTo>
                <a:pt x="2954563" y="256387"/>
              </a:lnTo>
              <a:lnTo>
                <a:pt x="0" y="256387"/>
              </a:lnTo>
              <a:lnTo>
                <a:pt x="0" y="512775"/>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321541" y="1115006"/>
          <a:ext cx="3708954" cy="1220894"/>
        </a:xfrm>
        <a:prstGeom prst="rect">
          <a:avLst/>
        </a:prstGeom>
        <a:blipFill rotWithShape="0">
          <a:blip xmlns:r="http://schemas.openxmlformats.org/officeDocument/2006/relationships" r:embed="rId1">
            <a:duotone>
              <a:schemeClr val="accent1">
                <a:alpha val="80000"/>
                <a:hueOff val="0"/>
                <a:satOff val="0"/>
                <a:lumOff val="0"/>
                <a:alphaOff val="0"/>
                <a:shade val="22000"/>
                <a:satMod val="160000"/>
              </a:schemeClr>
              <a:schemeClr val="accent1">
                <a:alpha val="80000"/>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kern="1200" dirty="0"/>
            <a:t>Integrated Assessment</a:t>
          </a:r>
        </a:p>
      </dsp:txBody>
      <dsp:txXfrm>
        <a:off x="2321541" y="1115006"/>
        <a:ext cx="3708954" cy="1220894"/>
      </dsp:txXfrm>
    </dsp:sp>
    <dsp:sp modelId="{EB3699A1-9B8A-4C7E-8558-A6BFFBF82444}">
      <dsp:nvSpPr>
        <dsp:cNvPr id="0" name=""/>
        <dsp:cNvSpPr/>
      </dsp:nvSpPr>
      <dsp:spPr>
        <a:xfrm>
          <a:off x="560" y="2848675"/>
          <a:ext cx="2441788" cy="1220894"/>
        </a:xfrm>
        <a:prstGeom prst="rect">
          <a:avLst/>
        </a:prstGeom>
        <a:solidFill>
          <a:schemeClr val="bg2">
            <a:lumMod val="75000"/>
          </a:schemeClr>
        </a:solid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Diagnostic</a:t>
          </a:r>
        </a:p>
      </dsp:txBody>
      <dsp:txXfrm>
        <a:off x="560" y="2848675"/>
        <a:ext cx="2441788" cy="1220894"/>
      </dsp:txXfrm>
    </dsp:sp>
    <dsp:sp modelId="{4C255BB0-1E6B-41BD-A9B3-29EA7F5693FC}">
      <dsp:nvSpPr>
        <dsp:cNvPr id="0" name=""/>
        <dsp:cNvSpPr/>
      </dsp:nvSpPr>
      <dsp:spPr>
        <a:xfrm>
          <a:off x="2955124" y="2848675"/>
          <a:ext cx="2441788" cy="1220894"/>
        </a:xfrm>
        <a:prstGeom prst="rect">
          <a:avLst/>
        </a:prstGeom>
        <a:solidFill>
          <a:schemeClr val="bg2">
            <a:lumMod val="75000"/>
          </a:schemeClr>
        </a:solid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Formative</a:t>
          </a:r>
        </a:p>
      </dsp:txBody>
      <dsp:txXfrm>
        <a:off x="2955124" y="2848675"/>
        <a:ext cx="2441788" cy="1220894"/>
      </dsp:txXfrm>
    </dsp:sp>
    <dsp:sp modelId="{24349B9E-7679-48F3-8C1B-516E244933D3}">
      <dsp:nvSpPr>
        <dsp:cNvPr id="0" name=""/>
        <dsp:cNvSpPr/>
      </dsp:nvSpPr>
      <dsp:spPr>
        <a:xfrm>
          <a:off x="5909688" y="2848675"/>
          <a:ext cx="2441788" cy="1220894"/>
        </a:xfrm>
        <a:prstGeom prst="rect">
          <a:avLst/>
        </a:prstGeom>
        <a:solidFill>
          <a:schemeClr val="bg2">
            <a:lumMod val="75000"/>
          </a:schemeClr>
        </a:solid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Summative</a:t>
          </a:r>
        </a:p>
      </dsp:txBody>
      <dsp:txXfrm>
        <a:off x="5909688" y="2848675"/>
        <a:ext cx="2441788" cy="12208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BCAB8-0EA7-42E6-9BEE-11398D7C6C3B}">
      <dsp:nvSpPr>
        <dsp:cNvPr id="0" name=""/>
        <dsp:cNvSpPr/>
      </dsp:nvSpPr>
      <dsp:spPr>
        <a:xfrm>
          <a:off x="4447622" y="2266933"/>
          <a:ext cx="509258" cy="1561724"/>
        </a:xfrm>
        <a:custGeom>
          <a:avLst/>
          <a:gdLst/>
          <a:ahLst/>
          <a:cxnLst/>
          <a:rect l="0" t="0" r="0" b="0"/>
          <a:pathLst>
            <a:path>
              <a:moveTo>
                <a:pt x="0" y="0"/>
              </a:moveTo>
              <a:lnTo>
                <a:pt x="0" y="1561724"/>
              </a:lnTo>
              <a:lnTo>
                <a:pt x="509258" y="1561724"/>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9A44E13-0693-4EF4-ADC9-07A7A193F52E}">
      <dsp:nvSpPr>
        <dsp:cNvPr id="0" name=""/>
        <dsp:cNvSpPr/>
      </dsp:nvSpPr>
      <dsp:spPr>
        <a:xfrm>
          <a:off x="3751636" y="728243"/>
          <a:ext cx="2054007" cy="712961"/>
        </a:xfrm>
        <a:custGeom>
          <a:avLst/>
          <a:gdLst/>
          <a:ahLst/>
          <a:cxnLst/>
          <a:rect l="0" t="0" r="0" b="0"/>
          <a:pathLst>
            <a:path>
              <a:moveTo>
                <a:pt x="0" y="0"/>
              </a:moveTo>
              <a:lnTo>
                <a:pt x="0" y="356480"/>
              </a:lnTo>
              <a:lnTo>
                <a:pt x="2054007" y="356480"/>
              </a:lnTo>
              <a:lnTo>
                <a:pt x="2054007" y="7129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854E58-BD01-4E9A-BFE3-E2B249DCDE15}">
      <dsp:nvSpPr>
        <dsp:cNvPr id="0" name=""/>
        <dsp:cNvSpPr/>
      </dsp:nvSpPr>
      <dsp:spPr>
        <a:xfrm>
          <a:off x="339607" y="2227754"/>
          <a:ext cx="595594" cy="1609340"/>
        </a:xfrm>
        <a:custGeom>
          <a:avLst/>
          <a:gdLst/>
          <a:ahLst/>
          <a:cxnLst/>
          <a:rect l="0" t="0" r="0" b="0"/>
          <a:pathLst>
            <a:path>
              <a:moveTo>
                <a:pt x="0" y="0"/>
              </a:moveTo>
              <a:lnTo>
                <a:pt x="0" y="1609340"/>
              </a:lnTo>
              <a:lnTo>
                <a:pt x="595594" y="1609340"/>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1697629" y="728243"/>
          <a:ext cx="2054007" cy="712961"/>
        </a:xfrm>
        <a:custGeom>
          <a:avLst/>
          <a:gdLst/>
          <a:ahLst/>
          <a:cxnLst/>
          <a:rect l="0" t="0" r="0" b="0"/>
          <a:pathLst>
            <a:path>
              <a:moveTo>
                <a:pt x="2054007" y="0"/>
              </a:moveTo>
              <a:lnTo>
                <a:pt x="2054007" y="356480"/>
              </a:lnTo>
              <a:lnTo>
                <a:pt x="0" y="356480"/>
              </a:lnTo>
              <a:lnTo>
                <a:pt x="0" y="7129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054109" y="291130"/>
          <a:ext cx="3395054" cy="437113"/>
        </a:xfrm>
        <a:prstGeom prst="rect">
          <a:avLst/>
        </a:prstGeom>
        <a:solidFill>
          <a:schemeClr val="tx1">
            <a:lumMod val="7500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t>Assessment</a:t>
          </a:r>
        </a:p>
      </dsp:txBody>
      <dsp:txXfrm>
        <a:off x="2054109" y="291130"/>
        <a:ext cx="3395054" cy="437113"/>
      </dsp:txXfrm>
    </dsp:sp>
    <dsp:sp modelId="{4C255BB0-1E6B-41BD-A9B3-29EA7F5693FC}">
      <dsp:nvSpPr>
        <dsp:cNvPr id="0" name=""/>
        <dsp:cNvSpPr/>
      </dsp:nvSpPr>
      <dsp:spPr>
        <a:xfrm>
          <a:off x="101" y="1441205"/>
          <a:ext cx="3395054" cy="786549"/>
        </a:xfrm>
        <a:prstGeom prst="rect">
          <a:avLst/>
        </a:prstGeom>
        <a:solidFill>
          <a:schemeClr val="accent5">
            <a:shade val="80000"/>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Formative</a:t>
          </a:r>
        </a:p>
      </dsp:txBody>
      <dsp:txXfrm>
        <a:off x="101" y="1441205"/>
        <a:ext cx="3395054" cy="786549"/>
      </dsp:txXfrm>
    </dsp:sp>
    <dsp:sp modelId="{CC3C5B9F-7C7E-48D7-BEFA-F5C8A50EDB1F}">
      <dsp:nvSpPr>
        <dsp:cNvPr id="0" name=""/>
        <dsp:cNvSpPr/>
      </dsp:nvSpPr>
      <dsp:spPr>
        <a:xfrm>
          <a:off x="935201" y="2988331"/>
          <a:ext cx="2964119" cy="1697527"/>
        </a:xfrm>
        <a:prstGeom prst="rect">
          <a:avLst/>
        </a:prstGeom>
        <a:solidFill>
          <a:schemeClr val="accent6">
            <a:lumMod val="7500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endParaRPr lang="en-US" sz="2000" b="1" kern="1200" dirty="0"/>
        </a:p>
        <a:p>
          <a:pPr marL="0" lvl="0" indent="0" algn="ctr" defTabSz="889000">
            <a:lnSpc>
              <a:spcPct val="100000"/>
            </a:lnSpc>
            <a:spcBef>
              <a:spcPct val="0"/>
            </a:spcBef>
            <a:spcAft>
              <a:spcPct val="35000"/>
            </a:spcAft>
            <a:buNone/>
          </a:pPr>
          <a:r>
            <a:rPr lang="en-US" sz="2000" b="1" kern="1200" dirty="0"/>
            <a:t>Evidence </a:t>
          </a:r>
          <a:r>
            <a:rPr lang="en-US" sz="2000" b="1" i="1" kern="1200" dirty="0"/>
            <a:t>during </a:t>
          </a:r>
        </a:p>
        <a:p>
          <a:pPr marL="0" lvl="0" indent="0" algn="ctr" defTabSz="889000">
            <a:lnSpc>
              <a:spcPct val="100000"/>
            </a:lnSpc>
            <a:spcBef>
              <a:spcPct val="0"/>
            </a:spcBef>
            <a:spcAft>
              <a:spcPct val="35000"/>
            </a:spcAft>
            <a:buNone/>
          </a:pPr>
          <a:r>
            <a:rPr lang="en-US" sz="2000" b="1" kern="1200" dirty="0"/>
            <a:t>facilitation</a:t>
          </a:r>
        </a:p>
        <a:p>
          <a:pPr marL="0" lvl="0" indent="0" algn="ctr" defTabSz="889000">
            <a:lnSpc>
              <a:spcPct val="100000"/>
            </a:lnSpc>
            <a:spcBef>
              <a:spcPct val="0"/>
            </a:spcBef>
            <a:spcAft>
              <a:spcPct val="35000"/>
            </a:spcAft>
            <a:buNone/>
          </a:pPr>
          <a:r>
            <a:rPr lang="en-US" sz="2000" b="1" kern="1200" dirty="0"/>
            <a:t>Self Assessment</a:t>
          </a:r>
        </a:p>
        <a:p>
          <a:pPr marL="0" lvl="0" indent="0" algn="ctr" defTabSz="889000">
            <a:lnSpc>
              <a:spcPct val="100000"/>
            </a:lnSpc>
            <a:spcBef>
              <a:spcPct val="0"/>
            </a:spcBef>
            <a:spcAft>
              <a:spcPct val="35000"/>
            </a:spcAft>
            <a:buNone/>
          </a:pPr>
          <a:endParaRPr lang="en-US" sz="2000" b="1" kern="1200" dirty="0"/>
        </a:p>
      </dsp:txBody>
      <dsp:txXfrm>
        <a:off x="935201" y="2988331"/>
        <a:ext cx="2964119" cy="1697527"/>
      </dsp:txXfrm>
    </dsp:sp>
    <dsp:sp modelId="{24349B9E-7679-48F3-8C1B-516E244933D3}">
      <dsp:nvSpPr>
        <dsp:cNvPr id="0" name=""/>
        <dsp:cNvSpPr/>
      </dsp:nvSpPr>
      <dsp:spPr>
        <a:xfrm>
          <a:off x="4108117" y="1441205"/>
          <a:ext cx="3395054" cy="825728"/>
        </a:xfrm>
        <a:prstGeom prst="rect">
          <a:avLst/>
        </a:prstGeom>
        <a:solidFill>
          <a:schemeClr val="accent5">
            <a:shade val="80000"/>
            <a:hueOff val="0"/>
            <a:satOff val="0"/>
            <a:lumOff val="0"/>
            <a:alphaOff val="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Summative</a:t>
          </a:r>
        </a:p>
      </dsp:txBody>
      <dsp:txXfrm>
        <a:off x="4108117" y="1441205"/>
        <a:ext cx="3395054" cy="825728"/>
      </dsp:txXfrm>
    </dsp:sp>
    <dsp:sp modelId="{64E85D38-C8F4-45A8-A4FB-7B00B79166F0}">
      <dsp:nvSpPr>
        <dsp:cNvPr id="0" name=""/>
        <dsp:cNvSpPr/>
      </dsp:nvSpPr>
      <dsp:spPr>
        <a:xfrm>
          <a:off x="4956880" y="2979894"/>
          <a:ext cx="3395054" cy="1697527"/>
        </a:xfrm>
        <a:prstGeom prst="rect">
          <a:avLst/>
        </a:prstGeom>
        <a:solidFill>
          <a:schemeClr val="accent6">
            <a:lumMod val="75000"/>
          </a:scheme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r>
            <a:rPr lang="en-US" sz="2000" b="1" kern="1200" dirty="0"/>
            <a:t>Knowledge Assessment</a:t>
          </a:r>
        </a:p>
        <a:p>
          <a:pPr marL="0" lvl="0" indent="0" algn="ctr" defTabSz="889000">
            <a:lnSpc>
              <a:spcPct val="100000"/>
            </a:lnSpc>
            <a:spcBef>
              <a:spcPct val="0"/>
            </a:spcBef>
            <a:spcAft>
              <a:spcPct val="35000"/>
            </a:spcAft>
            <a:buNone/>
          </a:pPr>
          <a:r>
            <a:rPr lang="en-US" sz="2000" b="1" kern="1200" dirty="0"/>
            <a:t> Summative Workplace</a:t>
          </a:r>
        </a:p>
        <a:p>
          <a:pPr marL="0" lvl="0" indent="0" algn="ctr" defTabSz="889000">
            <a:lnSpc>
              <a:spcPct val="100000"/>
            </a:lnSpc>
            <a:spcBef>
              <a:spcPct val="0"/>
            </a:spcBef>
            <a:spcAft>
              <a:spcPct val="35000"/>
            </a:spcAft>
            <a:buNone/>
          </a:pPr>
          <a:r>
            <a:rPr lang="en-US" sz="2000" b="1" kern="1200" dirty="0"/>
            <a:t> Assignments</a:t>
          </a:r>
        </a:p>
      </dsp:txBody>
      <dsp:txXfrm>
        <a:off x="4956880" y="2979894"/>
        <a:ext cx="3395054" cy="169752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CE84B-53EF-4DD2-B4D9-E30662D3F97C}">
      <dsp:nvSpPr>
        <dsp:cNvPr id="0" name=""/>
        <dsp:cNvSpPr/>
      </dsp:nvSpPr>
      <dsp:spPr>
        <a:xfrm>
          <a:off x="3768080" y="2180925"/>
          <a:ext cx="2665944" cy="462684"/>
        </a:xfrm>
        <a:custGeom>
          <a:avLst/>
          <a:gdLst/>
          <a:ahLst/>
          <a:cxnLst/>
          <a:rect l="0" t="0" r="0" b="0"/>
          <a:pathLst>
            <a:path>
              <a:moveTo>
                <a:pt x="0" y="0"/>
              </a:moveTo>
              <a:lnTo>
                <a:pt x="0" y="231342"/>
              </a:lnTo>
              <a:lnTo>
                <a:pt x="2665944" y="231342"/>
              </a:lnTo>
              <a:lnTo>
                <a:pt x="2665944" y="462684"/>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F7BF35-A340-4C65-AF13-652E22CC449D}">
      <dsp:nvSpPr>
        <dsp:cNvPr id="0" name=""/>
        <dsp:cNvSpPr/>
      </dsp:nvSpPr>
      <dsp:spPr>
        <a:xfrm>
          <a:off x="3722360" y="2180925"/>
          <a:ext cx="91440" cy="462684"/>
        </a:xfrm>
        <a:custGeom>
          <a:avLst/>
          <a:gdLst/>
          <a:ahLst/>
          <a:cxnLst/>
          <a:rect l="0" t="0" r="0" b="0"/>
          <a:pathLst>
            <a:path>
              <a:moveTo>
                <a:pt x="45720" y="0"/>
              </a:moveTo>
              <a:lnTo>
                <a:pt x="45720" y="462684"/>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E3DC6A6-72A0-4549-AFE6-A69896FFAE28}">
      <dsp:nvSpPr>
        <dsp:cNvPr id="0" name=""/>
        <dsp:cNvSpPr/>
      </dsp:nvSpPr>
      <dsp:spPr>
        <a:xfrm>
          <a:off x="1102135" y="2180925"/>
          <a:ext cx="2665944" cy="462684"/>
        </a:xfrm>
        <a:custGeom>
          <a:avLst/>
          <a:gdLst/>
          <a:ahLst/>
          <a:cxnLst/>
          <a:rect l="0" t="0" r="0" b="0"/>
          <a:pathLst>
            <a:path>
              <a:moveTo>
                <a:pt x="2665944" y="0"/>
              </a:moveTo>
              <a:lnTo>
                <a:pt x="2665944" y="231342"/>
              </a:lnTo>
              <a:lnTo>
                <a:pt x="0" y="231342"/>
              </a:lnTo>
              <a:lnTo>
                <a:pt x="0" y="462684"/>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608B290-BBA1-42EA-8627-DF8017516988}">
      <dsp:nvSpPr>
        <dsp:cNvPr id="0" name=""/>
        <dsp:cNvSpPr/>
      </dsp:nvSpPr>
      <dsp:spPr>
        <a:xfrm>
          <a:off x="2666450" y="1079295"/>
          <a:ext cx="2203259" cy="1101629"/>
        </a:xfrm>
        <a:prstGeom prst="rect">
          <a:avLst/>
        </a:prstGeom>
        <a:blipFill rotWithShape="0">
          <a:blip xmlns:r="http://schemas.openxmlformats.org/officeDocument/2006/relationships" r:embed="rId1">
            <a:duotone>
              <a:schemeClr val="accent2">
                <a:alpha val="80000"/>
                <a:hueOff val="0"/>
                <a:satOff val="0"/>
                <a:lumOff val="0"/>
                <a:alphaOff val="0"/>
                <a:shade val="22000"/>
                <a:satMod val="160000"/>
              </a:schemeClr>
              <a:schemeClr val="accent2">
                <a:alpha val="80000"/>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Assessment Methods</a:t>
          </a:r>
        </a:p>
      </dsp:txBody>
      <dsp:txXfrm>
        <a:off x="2666450" y="1079295"/>
        <a:ext cx="2203259" cy="1101629"/>
      </dsp:txXfrm>
    </dsp:sp>
    <dsp:sp modelId="{249312C4-0F64-47AB-BF40-42C99B3A6E3E}">
      <dsp:nvSpPr>
        <dsp:cNvPr id="0" name=""/>
        <dsp:cNvSpPr/>
      </dsp:nvSpPr>
      <dsp:spPr>
        <a:xfrm>
          <a:off x="505" y="2643610"/>
          <a:ext cx="2203259" cy="1101629"/>
        </a:xfrm>
        <a:prstGeom prst="rect">
          <a:avLst/>
        </a:prstGeom>
        <a:solidFill>
          <a:schemeClr val="accent5">
            <a:lumMod val="75000"/>
          </a:schemeClr>
        </a:solid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Questioning</a:t>
          </a:r>
        </a:p>
      </dsp:txBody>
      <dsp:txXfrm>
        <a:off x="505" y="2643610"/>
        <a:ext cx="2203259" cy="1101629"/>
      </dsp:txXfrm>
    </dsp:sp>
    <dsp:sp modelId="{EED41511-DE2D-4D0E-BA6E-54FD55567C3D}">
      <dsp:nvSpPr>
        <dsp:cNvPr id="0" name=""/>
        <dsp:cNvSpPr/>
      </dsp:nvSpPr>
      <dsp:spPr>
        <a:xfrm>
          <a:off x="2666450" y="2643610"/>
          <a:ext cx="2203259" cy="1101629"/>
        </a:xfrm>
        <a:prstGeom prst="rect">
          <a:avLst/>
        </a:prstGeom>
        <a:solidFill>
          <a:schemeClr val="accent5">
            <a:lumMod val="75000"/>
          </a:schemeClr>
        </a:solid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Product Evaluation</a:t>
          </a:r>
        </a:p>
      </dsp:txBody>
      <dsp:txXfrm>
        <a:off x="2666450" y="2643610"/>
        <a:ext cx="2203259" cy="1101629"/>
      </dsp:txXfrm>
    </dsp:sp>
    <dsp:sp modelId="{A8B7EC9A-A054-47E5-B4AB-ABADB33095FE}">
      <dsp:nvSpPr>
        <dsp:cNvPr id="0" name=""/>
        <dsp:cNvSpPr/>
      </dsp:nvSpPr>
      <dsp:spPr>
        <a:xfrm>
          <a:off x="5332394" y="2643610"/>
          <a:ext cx="2203259" cy="1101629"/>
        </a:xfrm>
        <a:prstGeom prst="rect">
          <a:avLst/>
        </a:prstGeom>
        <a:solidFill>
          <a:schemeClr val="accent5">
            <a:lumMod val="75000"/>
          </a:schemeClr>
        </a:solid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Observation</a:t>
          </a:r>
        </a:p>
      </dsp:txBody>
      <dsp:txXfrm>
        <a:off x="5332394" y="2643610"/>
        <a:ext cx="2203259" cy="11016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0E907-9459-4BCE-9CEE-D50CA8E25CB3}">
      <dsp:nvSpPr>
        <dsp:cNvPr id="0" name=""/>
        <dsp:cNvSpPr/>
      </dsp:nvSpPr>
      <dsp:spPr>
        <a:xfrm>
          <a:off x="0" y="1159"/>
          <a:ext cx="2351196" cy="1175598"/>
        </a:xfrm>
        <a:prstGeom prst="roundRect">
          <a:avLst>
            <a:gd name="adj" fmla="val 10000"/>
          </a:avLst>
        </a:prstGeom>
        <a:solidFill>
          <a:schemeClr val="tx2">
            <a:lumMod val="75000"/>
          </a:schemeClr>
        </a:solid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Competent</a:t>
          </a:r>
        </a:p>
      </dsp:txBody>
      <dsp:txXfrm>
        <a:off x="34432" y="35591"/>
        <a:ext cx="2282332" cy="1106734"/>
      </dsp:txXfrm>
    </dsp:sp>
    <dsp:sp modelId="{411840A0-FE1C-4D59-9ED4-67B2E7F68839}">
      <dsp:nvSpPr>
        <dsp:cNvPr id="0" name=""/>
        <dsp:cNvSpPr/>
      </dsp:nvSpPr>
      <dsp:spPr>
        <a:xfrm>
          <a:off x="235119" y="1176757"/>
          <a:ext cx="152282" cy="940478"/>
        </a:xfrm>
        <a:custGeom>
          <a:avLst/>
          <a:gdLst/>
          <a:ahLst/>
          <a:cxnLst/>
          <a:rect l="0" t="0" r="0" b="0"/>
          <a:pathLst>
            <a:path>
              <a:moveTo>
                <a:pt x="0" y="0"/>
              </a:moveTo>
              <a:lnTo>
                <a:pt x="0" y="940478"/>
              </a:lnTo>
              <a:lnTo>
                <a:pt x="152282" y="940478"/>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6821CC-D27B-4EF3-A2C7-C4B85FB42DF7}">
      <dsp:nvSpPr>
        <dsp:cNvPr id="0" name=""/>
        <dsp:cNvSpPr/>
      </dsp:nvSpPr>
      <dsp:spPr>
        <a:xfrm>
          <a:off x="387402" y="1470657"/>
          <a:ext cx="3004358" cy="1293158"/>
        </a:xfrm>
        <a:prstGeom prst="roundRect">
          <a:avLst>
            <a:gd name="adj" fmla="val 10000"/>
          </a:avLst>
        </a:prstGeom>
        <a:solidFill>
          <a:schemeClr val="accent4">
            <a:lumMod val="75000"/>
            <a:alpha val="90000"/>
          </a:schemeClr>
        </a:solidFill>
        <a:ln w="9525" cap="flat" cmpd="sng" algn="ctr">
          <a:solidFill>
            <a:schemeClr val="accent1">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solidFill>
                <a:schemeClr val="bg1"/>
              </a:solidFill>
              <a:effectLst/>
              <a:latin typeface="+mn-lt"/>
              <a:ea typeface="+mn-ea"/>
              <a:cs typeface="+mn-cs"/>
            </a:rPr>
            <a:t>Ability to perform  task, action or function successfully</a:t>
          </a:r>
          <a:endParaRPr lang="en-US" sz="2400" kern="1200" dirty="0">
            <a:solidFill>
              <a:schemeClr val="bg1"/>
            </a:solidFill>
          </a:endParaRPr>
        </a:p>
      </dsp:txBody>
      <dsp:txXfrm>
        <a:off x="425277" y="1508532"/>
        <a:ext cx="2928608" cy="1217408"/>
      </dsp:txXfrm>
    </dsp:sp>
    <dsp:sp modelId="{68B5D3B7-AC34-4DC8-BBA6-0AE75D13CF4B}">
      <dsp:nvSpPr>
        <dsp:cNvPr id="0" name=""/>
        <dsp:cNvSpPr/>
      </dsp:nvSpPr>
      <dsp:spPr>
        <a:xfrm>
          <a:off x="235119" y="1176757"/>
          <a:ext cx="152282" cy="2527536"/>
        </a:xfrm>
        <a:custGeom>
          <a:avLst/>
          <a:gdLst/>
          <a:ahLst/>
          <a:cxnLst/>
          <a:rect l="0" t="0" r="0" b="0"/>
          <a:pathLst>
            <a:path>
              <a:moveTo>
                <a:pt x="0" y="0"/>
              </a:moveTo>
              <a:lnTo>
                <a:pt x="0" y="2527536"/>
              </a:lnTo>
              <a:lnTo>
                <a:pt x="152282" y="252753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FD4CC16-C250-4D92-BA93-50331FC780EC}">
      <dsp:nvSpPr>
        <dsp:cNvPr id="0" name=""/>
        <dsp:cNvSpPr/>
      </dsp:nvSpPr>
      <dsp:spPr>
        <a:xfrm>
          <a:off x="387402" y="3057714"/>
          <a:ext cx="3015042" cy="1293158"/>
        </a:xfrm>
        <a:prstGeom prst="roundRect">
          <a:avLst>
            <a:gd name="adj" fmla="val 10000"/>
          </a:avLst>
        </a:prstGeom>
        <a:solidFill>
          <a:schemeClr val="accent6">
            <a:lumMod val="60000"/>
            <a:lumOff val="40000"/>
            <a:alpha val="90000"/>
          </a:schemeClr>
        </a:solidFill>
        <a:ln w="9525" cap="flat" cmpd="sng" algn="ctr">
          <a:solidFill>
            <a:schemeClr val="accent1">
              <a:alpha val="90000"/>
              <a:hueOff val="0"/>
              <a:satOff val="0"/>
              <a:lumOff val="0"/>
              <a:alphaOff val="-13333"/>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effectLst/>
              <a:latin typeface="+mn-lt"/>
              <a:ea typeface="+mn-ea"/>
              <a:cs typeface="+mn-cs"/>
            </a:rPr>
            <a:t>Certificate  issued and credits awarded</a:t>
          </a:r>
          <a:endParaRPr kumimoji="0" lang="en-US" sz="2400" kern="1200" dirty="0">
            <a:effectLst/>
            <a:latin typeface="+mn-lt"/>
            <a:ea typeface="+mn-ea"/>
            <a:cs typeface="+mn-cs"/>
          </a:endParaRPr>
        </a:p>
      </dsp:txBody>
      <dsp:txXfrm>
        <a:off x="425277" y="3095589"/>
        <a:ext cx="2939292" cy="1217408"/>
      </dsp:txXfrm>
    </dsp:sp>
    <dsp:sp modelId="{0A1306EE-F29D-4CB0-ADDD-B4821031F774}">
      <dsp:nvSpPr>
        <dsp:cNvPr id="0" name=""/>
        <dsp:cNvSpPr/>
      </dsp:nvSpPr>
      <dsp:spPr>
        <a:xfrm>
          <a:off x="4501563" y="1159"/>
          <a:ext cx="2351196" cy="1175598"/>
        </a:xfrm>
        <a:prstGeom prst="roundRect">
          <a:avLst>
            <a:gd name="adj" fmla="val 10000"/>
          </a:avLst>
        </a:prstGeom>
        <a:solidFill>
          <a:schemeClr val="tx2">
            <a:lumMod val="75000"/>
          </a:schemeClr>
        </a:solid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Not Yet Competent</a:t>
          </a:r>
        </a:p>
      </dsp:txBody>
      <dsp:txXfrm>
        <a:off x="4535995" y="35591"/>
        <a:ext cx="2282332" cy="1106734"/>
      </dsp:txXfrm>
    </dsp:sp>
    <dsp:sp modelId="{54192DF2-418F-433E-B8ED-736FF77E592E}">
      <dsp:nvSpPr>
        <dsp:cNvPr id="0" name=""/>
        <dsp:cNvSpPr/>
      </dsp:nvSpPr>
      <dsp:spPr>
        <a:xfrm>
          <a:off x="4736682" y="1176757"/>
          <a:ext cx="238204" cy="968975"/>
        </a:xfrm>
        <a:custGeom>
          <a:avLst/>
          <a:gdLst/>
          <a:ahLst/>
          <a:cxnLst/>
          <a:rect l="0" t="0" r="0" b="0"/>
          <a:pathLst>
            <a:path>
              <a:moveTo>
                <a:pt x="0" y="0"/>
              </a:moveTo>
              <a:lnTo>
                <a:pt x="0" y="968975"/>
              </a:lnTo>
              <a:lnTo>
                <a:pt x="238204" y="968975"/>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A02A319-79FC-40F8-A440-382EDF75D5E4}">
      <dsp:nvSpPr>
        <dsp:cNvPr id="0" name=""/>
        <dsp:cNvSpPr/>
      </dsp:nvSpPr>
      <dsp:spPr>
        <a:xfrm>
          <a:off x="4974887" y="1499153"/>
          <a:ext cx="2684351" cy="1293158"/>
        </a:xfrm>
        <a:prstGeom prst="roundRect">
          <a:avLst>
            <a:gd name="adj" fmla="val 10000"/>
          </a:avLst>
        </a:prstGeom>
        <a:solidFill>
          <a:schemeClr val="accent4">
            <a:lumMod val="75000"/>
            <a:alpha val="90000"/>
          </a:schemeClr>
        </a:solidFill>
        <a:ln w="9525" cap="flat" cmpd="sng" algn="ctr">
          <a:solidFill>
            <a:schemeClr val="accent1">
              <a:alpha val="90000"/>
              <a:hueOff val="0"/>
              <a:satOff val="0"/>
              <a:lumOff val="0"/>
              <a:alphaOff val="-26667"/>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solidFill>
                <a:schemeClr val="bg1"/>
              </a:solidFill>
              <a:effectLst/>
              <a:latin typeface="+mn-lt"/>
              <a:ea typeface="+mn-ea"/>
              <a:cs typeface="+mn-cs"/>
            </a:rPr>
            <a:t>Not successful yet </a:t>
          </a:r>
          <a:endParaRPr lang="en-US" sz="2400" kern="1200" dirty="0">
            <a:solidFill>
              <a:schemeClr val="bg1"/>
            </a:solidFill>
          </a:endParaRPr>
        </a:p>
      </dsp:txBody>
      <dsp:txXfrm>
        <a:off x="5012762" y="1537028"/>
        <a:ext cx="2608601" cy="1217408"/>
      </dsp:txXfrm>
    </dsp:sp>
    <dsp:sp modelId="{1D988BA5-7718-4C89-8B8F-3CE438A09815}">
      <dsp:nvSpPr>
        <dsp:cNvPr id="0" name=""/>
        <dsp:cNvSpPr/>
      </dsp:nvSpPr>
      <dsp:spPr>
        <a:xfrm>
          <a:off x="4736682" y="1176757"/>
          <a:ext cx="235119" cy="2527536"/>
        </a:xfrm>
        <a:custGeom>
          <a:avLst/>
          <a:gdLst/>
          <a:ahLst/>
          <a:cxnLst/>
          <a:rect l="0" t="0" r="0" b="0"/>
          <a:pathLst>
            <a:path>
              <a:moveTo>
                <a:pt x="0" y="0"/>
              </a:moveTo>
              <a:lnTo>
                <a:pt x="0" y="2527536"/>
              </a:lnTo>
              <a:lnTo>
                <a:pt x="235119" y="252753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42CA27C-3D85-42D8-BF99-19180EBC3F92}">
      <dsp:nvSpPr>
        <dsp:cNvPr id="0" name=""/>
        <dsp:cNvSpPr/>
      </dsp:nvSpPr>
      <dsp:spPr>
        <a:xfrm>
          <a:off x="4971802" y="3057714"/>
          <a:ext cx="2697537" cy="1293158"/>
        </a:xfrm>
        <a:prstGeom prst="roundRect">
          <a:avLst>
            <a:gd name="adj" fmla="val 10000"/>
          </a:avLst>
        </a:prstGeom>
        <a:solidFill>
          <a:schemeClr val="accent6">
            <a:lumMod val="60000"/>
            <a:lumOff val="40000"/>
            <a:alpha val="90000"/>
          </a:schemeClr>
        </a:solidFill>
        <a:ln w="9525" cap="flat" cmpd="sng" algn="ctr">
          <a:solidFill>
            <a:schemeClr val="accent1">
              <a:alpha val="90000"/>
              <a:hueOff val="0"/>
              <a:satOff val="0"/>
              <a:lumOff val="0"/>
              <a:alphaOff val="-4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effectLst/>
              <a:latin typeface="+mn-lt"/>
              <a:ea typeface="+mn-ea"/>
              <a:cs typeface="+mn-cs"/>
            </a:rPr>
            <a:t>Opportunities to remediate  to address gaps</a:t>
          </a:r>
          <a:endParaRPr lang="en-US" sz="2400" kern="1200" dirty="0"/>
        </a:p>
      </dsp:txBody>
      <dsp:txXfrm>
        <a:off x="5009677" y="3095589"/>
        <a:ext cx="2621787" cy="121740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F4F4A-0813-413F-A9C7-A69BEBB94FD0}">
      <dsp:nvSpPr>
        <dsp:cNvPr id="0" name=""/>
        <dsp:cNvSpPr/>
      </dsp:nvSpPr>
      <dsp:spPr>
        <a:xfrm rot="5400000">
          <a:off x="-163041" y="164485"/>
          <a:ext cx="1086941" cy="760858"/>
        </a:xfrm>
        <a:prstGeom prst="chevron">
          <a:avLst/>
        </a:prstGeom>
        <a:blipFill rotWithShape="0">
          <a:blip xmlns:r="http://schemas.openxmlformats.org/officeDocument/2006/relationships" r:embed="rId1">
            <a:duotone>
              <a:schemeClr val="accent2">
                <a:hueOff val="0"/>
                <a:satOff val="0"/>
                <a:lumOff val="0"/>
                <a:alphaOff val="0"/>
                <a:shade val="22000"/>
                <a:satMod val="160000"/>
              </a:schemeClr>
              <a:schemeClr val="accent2">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ZA" sz="2000" b="1" kern="1200" dirty="0">
              <a:solidFill>
                <a:schemeClr val="bg1"/>
              </a:solidFill>
            </a:rPr>
            <a:t>S</a:t>
          </a:r>
        </a:p>
      </dsp:txBody>
      <dsp:txXfrm rot="-5400000">
        <a:off x="1" y="381872"/>
        <a:ext cx="760858" cy="326083"/>
      </dsp:txXfrm>
    </dsp:sp>
    <dsp:sp modelId="{2643DB18-4D0D-478C-9826-9C7AB5D4E6B4}">
      <dsp:nvSpPr>
        <dsp:cNvPr id="0" name=""/>
        <dsp:cNvSpPr/>
      </dsp:nvSpPr>
      <dsp:spPr>
        <a:xfrm rot="5400000">
          <a:off x="4136417" y="-3374114"/>
          <a:ext cx="706511" cy="7457628"/>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ZA" sz="2100" b="1" kern="1200" dirty="0">
              <a:solidFill>
                <a:schemeClr val="tx1">
                  <a:lumMod val="50000"/>
                </a:schemeClr>
              </a:solidFill>
            </a:rPr>
            <a:t>S</a:t>
          </a:r>
          <a:r>
            <a:rPr lang="en-ZA" sz="2100" kern="1200" dirty="0"/>
            <a:t>pecific - what you want to accomplish - who / what /why</a:t>
          </a:r>
        </a:p>
      </dsp:txBody>
      <dsp:txXfrm rot="-5400000">
        <a:off x="760859" y="35933"/>
        <a:ext cx="7423139" cy="637533"/>
      </dsp:txXfrm>
    </dsp:sp>
    <dsp:sp modelId="{912EC4AC-9031-404E-B631-9D77E158864C}">
      <dsp:nvSpPr>
        <dsp:cNvPr id="0" name=""/>
        <dsp:cNvSpPr/>
      </dsp:nvSpPr>
      <dsp:spPr>
        <a:xfrm rot="5400000">
          <a:off x="-163041" y="1134246"/>
          <a:ext cx="1086941" cy="760858"/>
        </a:xfrm>
        <a:prstGeom prst="chevron">
          <a:avLst/>
        </a:prstGeom>
        <a:blipFill rotWithShape="0">
          <a:blip xmlns:r="http://schemas.openxmlformats.org/officeDocument/2006/relationships" r:embed="rId1">
            <a:duotone>
              <a:schemeClr val="accent3">
                <a:hueOff val="0"/>
                <a:satOff val="0"/>
                <a:lumOff val="0"/>
                <a:alphaOff val="0"/>
                <a:shade val="22000"/>
                <a:satMod val="160000"/>
              </a:schemeClr>
              <a:schemeClr val="accent3">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ZA" sz="1800" b="1" kern="1200" dirty="0"/>
            <a:t>M</a:t>
          </a:r>
          <a:r>
            <a:rPr lang="en-ZA" sz="1700" b="1" kern="1200" dirty="0"/>
            <a:t> </a:t>
          </a:r>
        </a:p>
      </dsp:txBody>
      <dsp:txXfrm rot="-5400000">
        <a:off x="1" y="1351633"/>
        <a:ext cx="760858" cy="326083"/>
      </dsp:txXfrm>
    </dsp:sp>
    <dsp:sp modelId="{2391A939-85D6-4856-A64A-76CDC58BEB63}">
      <dsp:nvSpPr>
        <dsp:cNvPr id="0" name=""/>
        <dsp:cNvSpPr/>
      </dsp:nvSpPr>
      <dsp:spPr>
        <a:xfrm rot="5400000">
          <a:off x="4136417" y="-2404352"/>
          <a:ext cx="706511" cy="7457628"/>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ZA" sz="2100" b="1" kern="1200" dirty="0">
              <a:solidFill>
                <a:schemeClr val="tx1">
                  <a:lumMod val="50000"/>
                </a:schemeClr>
              </a:solidFill>
            </a:rPr>
            <a:t>M</a:t>
          </a:r>
          <a:r>
            <a:rPr lang="en-ZA" sz="2100" kern="1200" dirty="0">
              <a:solidFill>
                <a:sysClr val="windowText" lastClr="000000"/>
              </a:solidFill>
            </a:rPr>
            <a:t>easurable - how will you demonstrate how the goal has been met? </a:t>
          </a:r>
          <a:endParaRPr lang="en-ZA" sz="2100" kern="1200" dirty="0">
            <a:solidFill>
              <a:srgbClr val="92D050"/>
            </a:solidFill>
          </a:endParaRPr>
        </a:p>
      </dsp:txBody>
      <dsp:txXfrm rot="-5400000">
        <a:off x="760859" y="1005695"/>
        <a:ext cx="7423139" cy="637533"/>
      </dsp:txXfrm>
    </dsp:sp>
    <dsp:sp modelId="{07BF38C8-9094-4994-AAB7-CD93EFD5AB32}">
      <dsp:nvSpPr>
        <dsp:cNvPr id="0" name=""/>
        <dsp:cNvSpPr/>
      </dsp:nvSpPr>
      <dsp:spPr>
        <a:xfrm rot="5400000">
          <a:off x="-163041" y="2104008"/>
          <a:ext cx="1086941" cy="760858"/>
        </a:xfrm>
        <a:prstGeom prst="chevron">
          <a:avLst/>
        </a:prstGeom>
        <a:blipFill rotWithShape="0">
          <a:blip xmlns:r="http://schemas.openxmlformats.org/officeDocument/2006/relationships" r:embed="rId1">
            <a:duotone>
              <a:schemeClr val="accent4">
                <a:hueOff val="0"/>
                <a:satOff val="0"/>
                <a:lumOff val="0"/>
                <a:alphaOff val="0"/>
                <a:shade val="22000"/>
                <a:satMod val="160000"/>
              </a:schemeClr>
              <a:schemeClr val="accent4">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ZA" sz="2000" b="1" kern="1200" dirty="0"/>
            <a:t>A</a:t>
          </a:r>
        </a:p>
      </dsp:txBody>
      <dsp:txXfrm rot="-5400000">
        <a:off x="1" y="2321395"/>
        <a:ext cx="760858" cy="326083"/>
      </dsp:txXfrm>
    </dsp:sp>
    <dsp:sp modelId="{93018A2A-09A2-4403-8583-137F68DD99A1}">
      <dsp:nvSpPr>
        <dsp:cNvPr id="0" name=""/>
        <dsp:cNvSpPr/>
      </dsp:nvSpPr>
      <dsp:spPr>
        <a:xfrm rot="5400000">
          <a:off x="4136417" y="-1434591"/>
          <a:ext cx="706511" cy="7457628"/>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ZA" sz="2100" b="1" kern="1200" dirty="0">
              <a:solidFill>
                <a:schemeClr val="tx1">
                  <a:lumMod val="50000"/>
                </a:schemeClr>
              </a:solidFill>
            </a:rPr>
            <a:t>A</a:t>
          </a:r>
          <a:r>
            <a:rPr lang="en-ZA" sz="2100" kern="1200" dirty="0">
              <a:solidFill>
                <a:sysClr val="windowText" lastClr="000000"/>
              </a:solidFill>
            </a:rPr>
            <a:t>chievable - challenging the goals within the ability of the outcome</a:t>
          </a:r>
          <a:endParaRPr lang="en-ZA" sz="2100" kern="1200" dirty="0">
            <a:solidFill>
              <a:srgbClr val="7030A0"/>
            </a:solidFill>
          </a:endParaRPr>
        </a:p>
      </dsp:txBody>
      <dsp:txXfrm rot="-5400000">
        <a:off x="760859" y="1975456"/>
        <a:ext cx="7423139" cy="637533"/>
      </dsp:txXfrm>
    </dsp:sp>
    <dsp:sp modelId="{A691D206-16F6-483E-A070-3B61FED34759}">
      <dsp:nvSpPr>
        <dsp:cNvPr id="0" name=""/>
        <dsp:cNvSpPr/>
      </dsp:nvSpPr>
      <dsp:spPr>
        <a:xfrm rot="5400000">
          <a:off x="-163041" y="3073769"/>
          <a:ext cx="1086941" cy="760858"/>
        </a:xfrm>
        <a:prstGeom prst="chevron">
          <a:avLst/>
        </a:prstGeom>
        <a:blipFill rotWithShape="0">
          <a:blip xmlns:r="http://schemas.openxmlformats.org/officeDocument/2006/relationships" r:embed="rId1">
            <a:duotone>
              <a:schemeClr val="accent5">
                <a:hueOff val="0"/>
                <a:satOff val="0"/>
                <a:lumOff val="0"/>
                <a:alphaOff val="0"/>
                <a:shade val="22000"/>
                <a:satMod val="160000"/>
              </a:schemeClr>
              <a:schemeClr val="accent5">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ZA" sz="2000" b="1" kern="1200" dirty="0"/>
            <a:t>R</a:t>
          </a:r>
        </a:p>
      </dsp:txBody>
      <dsp:txXfrm rot="-5400000">
        <a:off x="1" y="3291156"/>
        <a:ext cx="760858" cy="326083"/>
      </dsp:txXfrm>
    </dsp:sp>
    <dsp:sp modelId="{FA73BCA1-1B4E-4A5E-9D77-E22A51D620AD}">
      <dsp:nvSpPr>
        <dsp:cNvPr id="0" name=""/>
        <dsp:cNvSpPr/>
      </dsp:nvSpPr>
      <dsp:spPr>
        <a:xfrm rot="5400000">
          <a:off x="4136417" y="-464829"/>
          <a:ext cx="706511" cy="7457628"/>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ZA" sz="2100" b="1" kern="1200" dirty="0">
              <a:solidFill>
                <a:schemeClr val="tx1">
                  <a:lumMod val="50000"/>
                </a:schemeClr>
              </a:solidFill>
            </a:rPr>
            <a:t>R</a:t>
          </a:r>
          <a:r>
            <a:rPr lang="en-ZA" sz="2100" kern="1200" dirty="0">
              <a:solidFill>
                <a:sysClr val="windowText" lastClr="000000"/>
              </a:solidFill>
            </a:rPr>
            <a:t>elevant - how the goal is tied to your objectives</a:t>
          </a:r>
          <a:endParaRPr lang="en-ZA" sz="2100" kern="1200" dirty="0">
            <a:solidFill>
              <a:srgbClr val="00B0F0"/>
            </a:solidFill>
          </a:endParaRPr>
        </a:p>
      </dsp:txBody>
      <dsp:txXfrm rot="-5400000">
        <a:off x="760859" y="2945218"/>
        <a:ext cx="7423139" cy="637533"/>
      </dsp:txXfrm>
    </dsp:sp>
    <dsp:sp modelId="{3AF067FD-1DD3-40DF-8B2C-A4052CD6F8C5}">
      <dsp:nvSpPr>
        <dsp:cNvPr id="0" name=""/>
        <dsp:cNvSpPr/>
      </dsp:nvSpPr>
      <dsp:spPr>
        <a:xfrm rot="5400000">
          <a:off x="-163041" y="4043530"/>
          <a:ext cx="1086941" cy="760858"/>
        </a:xfrm>
        <a:prstGeom prst="chevron">
          <a:avLst/>
        </a:prstGeom>
        <a:blipFill rotWithShape="0">
          <a:blip xmlns:r="http://schemas.openxmlformats.org/officeDocument/2006/relationships" r:embed="rId1">
            <a:duotone>
              <a:schemeClr val="accent6">
                <a:hueOff val="0"/>
                <a:satOff val="0"/>
                <a:lumOff val="0"/>
                <a:alphaOff val="0"/>
                <a:shade val="22000"/>
                <a:satMod val="160000"/>
              </a:schemeClr>
              <a:schemeClr val="accent6">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ZA" sz="2000" b="1" kern="1200" dirty="0"/>
            <a:t>T</a:t>
          </a:r>
        </a:p>
      </dsp:txBody>
      <dsp:txXfrm rot="-5400000">
        <a:off x="1" y="4260917"/>
        <a:ext cx="760858" cy="326083"/>
      </dsp:txXfrm>
    </dsp:sp>
    <dsp:sp modelId="{480E2DA4-0986-4881-8161-5E2373A1D791}">
      <dsp:nvSpPr>
        <dsp:cNvPr id="0" name=""/>
        <dsp:cNvSpPr/>
      </dsp:nvSpPr>
      <dsp:spPr>
        <a:xfrm rot="5400000">
          <a:off x="4136417" y="504931"/>
          <a:ext cx="706511" cy="7457628"/>
        </a:xfrm>
        <a:prstGeom prst="round2Same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ZA" sz="2100" b="1" kern="1200" dirty="0">
              <a:solidFill>
                <a:schemeClr val="tx1">
                  <a:lumMod val="50000"/>
                </a:schemeClr>
              </a:solidFill>
            </a:rPr>
            <a:t>T</a:t>
          </a:r>
          <a:r>
            <a:rPr lang="en-ZA" sz="2100" kern="1200" dirty="0">
              <a:solidFill>
                <a:sysClr val="windowText" lastClr="000000"/>
              </a:solidFill>
            </a:rPr>
            <a:t>imely - set target dates</a:t>
          </a:r>
          <a:endParaRPr lang="en-ZA" sz="2100" kern="1200" dirty="0">
            <a:solidFill>
              <a:srgbClr val="FFC000"/>
            </a:solidFill>
          </a:endParaRPr>
        </a:p>
      </dsp:txBody>
      <dsp:txXfrm rot="-5400000">
        <a:off x="760859" y="3914979"/>
        <a:ext cx="7423139" cy="63753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0063"/>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sz="quarter" idx="1"/>
          </p:nvPr>
        </p:nvSpPr>
        <p:spPr>
          <a:xfrm>
            <a:off x="3889375" y="0"/>
            <a:ext cx="2976563" cy="500063"/>
          </a:xfrm>
          <a:prstGeom prst="rect">
            <a:avLst/>
          </a:prstGeom>
        </p:spPr>
        <p:txBody>
          <a:bodyPr vert="horz" lIns="91440" tIns="45720" rIns="91440" bIns="45720" rtlCol="0"/>
          <a:lstStyle>
            <a:lvl1pPr algn="r">
              <a:defRPr sz="1200"/>
            </a:lvl1pPr>
          </a:lstStyle>
          <a:p>
            <a:fld id="{3F495DCE-00F9-43FD-8220-AFECD23AEB65}" type="datetimeFigureOut">
              <a:rPr lang="en-ZA" smtClean="0"/>
              <a:pPr/>
              <a:t>2017/08/26</a:t>
            </a:fld>
            <a:endParaRPr lang="en-ZA" dirty="0"/>
          </a:p>
        </p:txBody>
      </p:sp>
      <p:sp>
        <p:nvSpPr>
          <p:cNvPr id="4" name="Footer Placeholder 3"/>
          <p:cNvSpPr>
            <a:spLocks noGrp="1"/>
          </p:cNvSpPr>
          <p:nvPr>
            <p:ph type="ftr" sz="quarter" idx="2"/>
          </p:nvPr>
        </p:nvSpPr>
        <p:spPr>
          <a:xfrm>
            <a:off x="0" y="9493250"/>
            <a:ext cx="2976563" cy="500063"/>
          </a:xfrm>
          <a:prstGeom prst="rect">
            <a:avLst/>
          </a:prstGeom>
        </p:spPr>
        <p:txBody>
          <a:bodyPr vert="horz" lIns="91440" tIns="45720" rIns="91440" bIns="45720"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89375" y="9493250"/>
            <a:ext cx="2976563" cy="500063"/>
          </a:xfrm>
          <a:prstGeom prst="rect">
            <a:avLst/>
          </a:prstGeom>
        </p:spPr>
        <p:txBody>
          <a:bodyPr vert="horz" lIns="91440" tIns="45720" rIns="91440" bIns="45720" rtlCol="0" anchor="b"/>
          <a:lstStyle>
            <a:lvl1pPr algn="r">
              <a:defRPr sz="1200"/>
            </a:lvl1pPr>
          </a:lstStyle>
          <a:p>
            <a:fld id="{52EB7DA0-7C2F-461F-94B0-25DC64AAD411}" type="slidenum">
              <a:rPr lang="en-ZA" smtClean="0"/>
              <a:pPr/>
              <a:t>‹#›</a:t>
            </a:fld>
            <a:endParaRPr lang="en-ZA" dirty="0"/>
          </a:p>
        </p:txBody>
      </p:sp>
    </p:spTree>
    <p:extLst>
      <p:ext uri="{BB962C8B-B14F-4D97-AF65-F5344CB8AC3E}">
        <p14:creationId xmlns:p14="http://schemas.microsoft.com/office/powerpoint/2010/main" val="4257066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928" cy="499745"/>
          </a:xfrm>
          <a:prstGeom prst="rect">
            <a:avLst/>
          </a:prstGeom>
        </p:spPr>
        <p:txBody>
          <a:bodyPr vert="horz" lIns="96350" tIns="48175" rIns="96350" bIns="48175" rtlCol="0"/>
          <a:lstStyle>
            <a:lvl1pPr algn="l">
              <a:defRPr sz="1300"/>
            </a:lvl1pPr>
          </a:lstStyle>
          <a:p>
            <a:endParaRPr lang="en-ZA" dirty="0"/>
          </a:p>
        </p:txBody>
      </p:sp>
      <p:sp>
        <p:nvSpPr>
          <p:cNvPr id="3" name="Date Placeholder 2"/>
          <p:cNvSpPr>
            <a:spLocks noGrp="1"/>
          </p:cNvSpPr>
          <p:nvPr>
            <p:ph type="dt" idx="1"/>
          </p:nvPr>
        </p:nvSpPr>
        <p:spPr>
          <a:xfrm>
            <a:off x="3890008" y="0"/>
            <a:ext cx="2975928" cy="499745"/>
          </a:xfrm>
          <a:prstGeom prst="rect">
            <a:avLst/>
          </a:prstGeom>
        </p:spPr>
        <p:txBody>
          <a:bodyPr vert="horz" lIns="96350" tIns="48175" rIns="96350" bIns="48175" rtlCol="0"/>
          <a:lstStyle>
            <a:lvl1pPr algn="r">
              <a:defRPr sz="1300"/>
            </a:lvl1pPr>
          </a:lstStyle>
          <a:p>
            <a:fld id="{7C1F5CC3-43A9-4FC9-A98E-AB3544849CDE}" type="datetimeFigureOut">
              <a:rPr lang="en-ZA" smtClean="0"/>
              <a:pPr/>
              <a:t>2017/08/26</a:t>
            </a:fld>
            <a:endParaRPr lang="en-ZA" dirty="0"/>
          </a:p>
        </p:txBody>
      </p:sp>
      <p:sp>
        <p:nvSpPr>
          <p:cNvPr id="4" name="Slide Image Placeholder 3"/>
          <p:cNvSpPr>
            <a:spLocks noGrp="1" noRot="1" noChangeAspect="1"/>
          </p:cNvSpPr>
          <p:nvPr>
            <p:ph type="sldImg" idx="2"/>
          </p:nvPr>
        </p:nvSpPr>
        <p:spPr>
          <a:xfrm>
            <a:off x="935038" y="749300"/>
            <a:ext cx="4997450" cy="3748088"/>
          </a:xfrm>
          <a:prstGeom prst="rect">
            <a:avLst/>
          </a:prstGeom>
          <a:noFill/>
          <a:ln w="12700">
            <a:solidFill>
              <a:prstClr val="black"/>
            </a:solidFill>
          </a:ln>
        </p:spPr>
        <p:txBody>
          <a:bodyPr vert="horz" lIns="96350" tIns="48175" rIns="96350" bIns="48175" rtlCol="0" anchor="ctr"/>
          <a:lstStyle/>
          <a:p>
            <a:endParaRPr lang="en-ZA" dirty="0"/>
          </a:p>
        </p:txBody>
      </p:sp>
      <p:sp>
        <p:nvSpPr>
          <p:cNvPr id="5" name="Notes Placeholder 4"/>
          <p:cNvSpPr>
            <a:spLocks noGrp="1"/>
          </p:cNvSpPr>
          <p:nvPr>
            <p:ph type="body" sz="quarter" idx="3"/>
          </p:nvPr>
        </p:nvSpPr>
        <p:spPr>
          <a:xfrm>
            <a:off x="686753" y="4747578"/>
            <a:ext cx="5494020" cy="4497705"/>
          </a:xfrm>
          <a:prstGeom prst="rect">
            <a:avLst/>
          </a:prstGeom>
        </p:spPr>
        <p:txBody>
          <a:bodyPr vert="horz" lIns="96350" tIns="48175" rIns="96350" bIns="4817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93420"/>
            <a:ext cx="2975928" cy="499745"/>
          </a:xfrm>
          <a:prstGeom prst="rect">
            <a:avLst/>
          </a:prstGeom>
        </p:spPr>
        <p:txBody>
          <a:bodyPr vert="horz" lIns="96350" tIns="48175" rIns="96350" bIns="48175" rtlCol="0" anchor="b"/>
          <a:lstStyle>
            <a:lvl1pPr algn="l">
              <a:defRPr sz="1300"/>
            </a:lvl1pPr>
          </a:lstStyle>
          <a:p>
            <a:endParaRPr lang="en-ZA" dirty="0"/>
          </a:p>
        </p:txBody>
      </p:sp>
      <p:sp>
        <p:nvSpPr>
          <p:cNvPr id="7" name="Slide Number Placeholder 6"/>
          <p:cNvSpPr>
            <a:spLocks noGrp="1"/>
          </p:cNvSpPr>
          <p:nvPr>
            <p:ph type="sldNum" sz="quarter" idx="5"/>
          </p:nvPr>
        </p:nvSpPr>
        <p:spPr>
          <a:xfrm>
            <a:off x="3890008" y="9493420"/>
            <a:ext cx="2975928" cy="499745"/>
          </a:xfrm>
          <a:prstGeom prst="rect">
            <a:avLst/>
          </a:prstGeom>
        </p:spPr>
        <p:txBody>
          <a:bodyPr vert="horz" lIns="96350" tIns="48175" rIns="96350" bIns="48175" rtlCol="0" anchor="b"/>
          <a:lstStyle>
            <a:lvl1pPr algn="r">
              <a:defRPr sz="1300"/>
            </a:lvl1pPr>
          </a:lstStyle>
          <a:p>
            <a:fld id="{284FEFDE-B284-4E28-A845-D955150CEFBF}" type="slidenum">
              <a:rPr lang="en-ZA" smtClean="0"/>
              <a:pPr/>
              <a:t>‹#›</a:t>
            </a:fld>
            <a:endParaRPr lang="en-ZA" dirty="0"/>
          </a:p>
        </p:txBody>
      </p:sp>
    </p:spTree>
    <p:extLst>
      <p:ext uri="{BB962C8B-B14F-4D97-AF65-F5344CB8AC3E}">
        <p14:creationId xmlns:p14="http://schemas.microsoft.com/office/powerpoint/2010/main" val="3965644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70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373299" y="3200400"/>
            <a:ext cx="6400800" cy="1600200"/>
          </a:xfrm>
        </p:spPr>
        <p:txBody>
          <a:bodyPr/>
          <a:lstStyle>
            <a:lvl1pPr marL="0" indent="0" algn="ctr">
              <a:buNone/>
              <a:defRPr sz="2600" b="1">
                <a:solidFill>
                  <a:srgbClr val="008080"/>
                </a:solidFill>
                <a:latin typeface="Calibri"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80778A-6F9D-4141-8080-B8192EADCD40}" type="slidenum">
              <a:rPr lang="en-ZA" smtClean="0"/>
              <a:pPr/>
              <a:t>‹#›</a:t>
            </a:fld>
            <a:endParaRPr lang="en-ZA"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8899"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3" name="Picture 2"/>
          <p:cNvPicPr>
            <a:picLocks noChangeAspect="1"/>
          </p:cNvPicPr>
          <p:nvPr userDrawn="1"/>
        </p:nvPicPr>
        <p:blipFill>
          <a:blip r:embed="rId2"/>
          <a:stretch>
            <a:fillRect/>
          </a:stretch>
        </p:blipFill>
        <p:spPr>
          <a:xfrm>
            <a:off x="3706293" y="6545174"/>
            <a:ext cx="1731414" cy="286537"/>
          </a:xfrm>
          <a:prstGeom prst="rect">
            <a:avLst/>
          </a:prstGeom>
        </p:spPr>
      </p:pic>
      <p:pic>
        <p:nvPicPr>
          <p:cNvPr id="5" name="Picture 4">
            <a:extLst>
              <a:ext uri="{FF2B5EF4-FFF2-40B4-BE49-F238E27FC236}">
                <a16:creationId xmlns:a16="http://schemas.microsoft.com/office/drawing/2014/main" id="{DFC7E7CD-4EDE-40F1-9F5E-4638EB07B9A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2193" y="6213111"/>
            <a:ext cx="720000" cy="45157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4EAEA5-7BFB-4BF3-B902-218CE399D210}" type="datetimeFigureOut">
              <a:rPr lang="en-ZA" smtClean="0"/>
              <a:pPr/>
              <a:t>2017/08/26</a:t>
            </a:fld>
            <a:endParaRPr lang="en-ZA" dirty="0"/>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4EAEA5-7BFB-4BF3-B902-218CE399D210}" type="datetimeFigureOut">
              <a:rPr lang="en-ZA" smtClean="0"/>
              <a:pPr/>
              <a:t>2017/08/26</a:t>
            </a:fld>
            <a:endParaRPr lang="en-ZA" dirty="0"/>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chor="ctr" anchorCtr="0"/>
          <a:lstStyle>
            <a:lvl1pPr>
              <a:defRPr>
                <a:solidFill>
                  <a:srgbClr val="008080"/>
                </a:solidFill>
                <a:latin typeface="Calibri" pitchFamily="34" charset="0"/>
              </a:defRPr>
            </a:lvl1pPr>
          </a:lstStyle>
          <a:p>
            <a:r>
              <a:rPr kumimoji="0" lang="en-US" dirty="0"/>
              <a:t>Click to edit Master title style</a:t>
            </a:r>
          </a:p>
        </p:txBody>
      </p:sp>
      <p:sp>
        <p:nvSpPr>
          <p:cNvPr id="4" name="Date Placeholder 3"/>
          <p:cNvSpPr>
            <a:spLocks noGrp="1"/>
          </p:cNvSpPr>
          <p:nvPr>
            <p:ph type="dt" sz="half" idx="10"/>
          </p:nvPr>
        </p:nvSpPr>
        <p:spPr/>
        <p:txBody>
          <a:bodyPr/>
          <a:lstStyle/>
          <a:p>
            <a:fld id="{744EAEA5-7BFB-4BF3-B902-218CE399D210}" type="datetimeFigureOut">
              <a:rPr lang="en-ZA" smtClean="0"/>
              <a:pPr/>
              <a:t>2017/08/26</a:t>
            </a:fld>
            <a:endParaRPr lang="en-ZA" dirty="0"/>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32F83655-DC73-417F-8B26-EB7A1DBB5382}" type="slidenum">
              <a:rPr lang="en-ZA" smtClean="0"/>
              <a:pPr/>
              <a:t>‹#›</a:t>
            </a:fld>
            <a:endParaRPr lang="en-ZA" dirty="0"/>
          </a:p>
        </p:txBody>
      </p:sp>
      <p:sp>
        <p:nvSpPr>
          <p:cNvPr id="8" name="Content Placeholder 7"/>
          <p:cNvSpPr>
            <a:spLocks noGrp="1"/>
          </p:cNvSpPr>
          <p:nvPr>
            <p:ph sz="quarter" idx="1"/>
          </p:nvPr>
        </p:nvSpPr>
        <p:spPr>
          <a:xfrm>
            <a:off x="467544" y="1413296"/>
            <a:ext cx="8219256" cy="4680000"/>
          </a:xfrm>
        </p:spPr>
        <p:txBody>
          <a:bodyPr vert="horz"/>
          <a:lstStyle>
            <a:lvl1pPr marL="354013" indent="-354013">
              <a:defRPr>
                <a:effectLst/>
                <a:latin typeface="Calibri" pitchFamily="34" charset="0"/>
              </a:defRPr>
            </a:lvl1pPr>
            <a:lvl2pPr marL="720725" indent="-366713">
              <a:defRPr>
                <a:effectLst/>
                <a:latin typeface="Calibri" pitchFamily="34" charset="0"/>
              </a:defRPr>
            </a:lvl2pPr>
            <a:lvl3pPr marL="1074738" indent="-354013">
              <a:defRPr>
                <a:effectLst/>
                <a:latin typeface="Calibri" pitchFamily="34" charset="0"/>
              </a:defRPr>
            </a:lvl3pPr>
            <a:lvl4pPr marL="1439863" indent="-365125">
              <a:defRPr>
                <a:effectLst/>
                <a:latin typeface="Calibri" pitchFamily="34" charset="0"/>
              </a:defRPr>
            </a:lvl4pPr>
            <a:lvl5pPr marL="1793875" indent="-354013">
              <a:defRPr>
                <a:effectLst/>
                <a:latin typeface="Calibri"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userDrawn="1"/>
        </p:nvSpPr>
        <p:spPr>
          <a:xfrm>
            <a:off x="67434"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687920" y="952500"/>
            <a:ext cx="7772400" cy="1362075"/>
          </a:xfrm>
        </p:spPr>
        <p:txBody>
          <a:bodyPr anchor="ctr" anchorCtr="0"/>
          <a:lstStyle>
            <a:lvl1pPr algn="l">
              <a:buNone/>
              <a:defRPr sz="4000" b="1" cap="none">
                <a:latin typeface="Calibri" pitchFamily="34" charset="0"/>
              </a:defRPr>
            </a:lvl1pPr>
          </a:lstStyle>
          <a:p>
            <a:r>
              <a:rPr kumimoji="0" lang="en-US" dirty="0"/>
              <a:t>Click to edit Master title style</a:t>
            </a:r>
          </a:p>
        </p:txBody>
      </p:sp>
      <p:sp>
        <p:nvSpPr>
          <p:cNvPr id="3" name="Text Placeholder 2"/>
          <p:cNvSpPr>
            <a:spLocks noGrp="1"/>
          </p:cNvSpPr>
          <p:nvPr>
            <p:ph type="body" idx="1"/>
          </p:nvPr>
        </p:nvSpPr>
        <p:spPr>
          <a:xfrm>
            <a:off x="687920" y="2547938"/>
            <a:ext cx="7772400" cy="1338262"/>
          </a:xfrm>
        </p:spPr>
        <p:txBody>
          <a:bodyPr anchor="t" anchorCtr="0"/>
          <a:lstStyle>
            <a:lvl1pPr marL="0" indent="0">
              <a:buNone/>
              <a:defRPr sz="2400">
                <a:solidFill>
                  <a:srgbClr val="4D4D4D"/>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6810"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4980778A-6F9D-4141-8080-B8192EADCD40}" type="slidenum">
              <a:rPr lang="en-ZA" smtClean="0"/>
              <a:pPr/>
              <a:t>‹#›</a:t>
            </a:fld>
            <a:endParaRPr lang="en-ZA" dirty="0"/>
          </a:p>
        </p:txBody>
      </p:sp>
      <p:pic>
        <p:nvPicPr>
          <p:cNvPr id="13" name="Picture 12"/>
          <p:cNvPicPr>
            <a:picLocks noChangeAspect="1"/>
          </p:cNvPicPr>
          <p:nvPr userDrawn="1"/>
        </p:nvPicPr>
        <p:blipFill>
          <a:blip r:embed="rId2"/>
          <a:stretch>
            <a:fillRect/>
          </a:stretch>
        </p:blipFill>
        <p:spPr>
          <a:xfrm>
            <a:off x="3706293" y="6508757"/>
            <a:ext cx="1731414" cy="286537"/>
          </a:xfrm>
          <a:prstGeom prst="rect">
            <a:avLst/>
          </a:prstGeom>
        </p:spPr>
      </p:pic>
      <p:pic>
        <p:nvPicPr>
          <p:cNvPr id="12" name="Picture 11">
            <a:extLst>
              <a:ext uri="{FF2B5EF4-FFF2-40B4-BE49-F238E27FC236}">
                <a16:creationId xmlns:a16="http://schemas.microsoft.com/office/drawing/2014/main" id="{6F2CBAFC-D05A-48F7-84D8-D0386AB0322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75845" y="6244681"/>
            <a:ext cx="720000" cy="45157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dirty="0"/>
          </a:p>
        </p:txBody>
      </p:sp>
      <p:sp>
        <p:nvSpPr>
          <p:cNvPr id="9" name="Content Placeholder 8"/>
          <p:cNvSpPr>
            <a:spLocks noGrp="1"/>
          </p:cNvSpPr>
          <p:nvPr>
            <p:ph sz="quarter" idx="1"/>
          </p:nvPr>
        </p:nvSpPr>
        <p:spPr>
          <a:xfrm>
            <a:off x="467544" y="1447800"/>
            <a:ext cx="3960000" cy="4680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716016" y="1447800"/>
            <a:ext cx="3960000" cy="4680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273050"/>
            <a:ext cx="8219256" cy="1008000"/>
          </a:xfrm>
        </p:spPr>
        <p:txBody>
          <a:bodyPr anchor="ctr" anchorCtr="0"/>
          <a:lstStyle>
            <a:lvl1pPr>
              <a:defRPr/>
            </a:lvl1pPr>
          </a:lstStyle>
          <a:p>
            <a:r>
              <a:rPr kumimoji="0" lang="en-US" dirty="0"/>
              <a:t>Click to edit Master title style</a:t>
            </a:r>
          </a:p>
        </p:txBody>
      </p:sp>
      <p:sp>
        <p:nvSpPr>
          <p:cNvPr id="3" name="Text Placeholder 2"/>
          <p:cNvSpPr>
            <a:spLocks noGrp="1"/>
          </p:cNvSpPr>
          <p:nvPr>
            <p:ph type="body" idx="1"/>
          </p:nvPr>
        </p:nvSpPr>
        <p:spPr>
          <a:xfrm>
            <a:off x="467544"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a:t>Click to edit Master text styles</a:t>
            </a:r>
          </a:p>
        </p:txBody>
      </p:sp>
      <p:sp>
        <p:nvSpPr>
          <p:cNvPr id="4" name="Text Placeholder 3"/>
          <p:cNvSpPr>
            <a:spLocks noGrp="1"/>
          </p:cNvSpPr>
          <p:nvPr>
            <p:ph type="body" sz="half" idx="3"/>
          </p:nvPr>
        </p:nvSpPr>
        <p:spPr>
          <a:xfrm>
            <a:off x="4716016"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a:t>Click to edit Master text styles</a:t>
            </a:r>
          </a:p>
        </p:txBody>
      </p:sp>
      <p:sp>
        <p:nvSpPr>
          <p:cNvPr id="9" name="Slide Number Placeholder 8"/>
          <p:cNvSpPr>
            <a:spLocks noGrp="1"/>
          </p:cNvSpPr>
          <p:nvPr>
            <p:ph type="sldNum" sz="quarter" idx="12"/>
          </p:nvPr>
        </p:nvSpPr>
        <p:spPr/>
        <p:txBody>
          <a:bodyPr/>
          <a:lstStyle/>
          <a:p>
            <a:fld id="{32F83655-DC73-417F-8B26-EB7A1DBB5382}" type="slidenum">
              <a:rPr lang="en-ZA" smtClean="0"/>
              <a:pPr/>
              <a:t>‹#›</a:t>
            </a:fld>
            <a:endParaRPr lang="en-ZA" dirty="0"/>
          </a:p>
        </p:txBody>
      </p:sp>
      <p:sp>
        <p:nvSpPr>
          <p:cNvPr id="11" name="Content Placeholder 10"/>
          <p:cNvSpPr>
            <a:spLocks noGrp="1"/>
          </p:cNvSpPr>
          <p:nvPr>
            <p:ph sz="half" idx="2"/>
          </p:nvPr>
        </p:nvSpPr>
        <p:spPr>
          <a:xfrm>
            <a:off x="467544" y="2247900"/>
            <a:ext cx="39600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716016" y="2247900"/>
            <a:ext cx="3960000" cy="3886200"/>
          </a:xfrm>
        </p:spPr>
        <p:txBody>
          <a:bodyPr vert="horz"/>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p>
        </p:txBody>
      </p:sp>
      <p:sp>
        <p:nvSpPr>
          <p:cNvPr id="5" name="Slide Number Placeholder 4"/>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273050"/>
            <a:ext cx="8219256" cy="1143000"/>
          </a:xfrm>
        </p:spPr>
        <p:txBody>
          <a:bodyPr anchor="ctr" anchorCtr="0"/>
          <a:lstStyle>
            <a:lvl1pPr algn="l">
              <a:buNone/>
              <a:defRPr sz="4000" b="1"/>
            </a:lvl1pPr>
          </a:lstStyle>
          <a:p>
            <a:r>
              <a:rPr kumimoji="0" lang="en-US" dirty="0"/>
              <a:t>Click to edit Master title style</a:t>
            </a:r>
          </a:p>
        </p:txBody>
      </p:sp>
      <p:sp>
        <p:nvSpPr>
          <p:cNvPr id="3" name="Text Placeholder 2"/>
          <p:cNvSpPr>
            <a:spLocks noGrp="1"/>
          </p:cNvSpPr>
          <p:nvPr>
            <p:ph type="body" idx="2"/>
          </p:nvPr>
        </p:nvSpPr>
        <p:spPr>
          <a:xfrm>
            <a:off x="467544" y="1600200"/>
            <a:ext cx="2351856"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dirty="0"/>
              <a:t>Click to edit Master text styles</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5" name="Picture 4"/>
          <p:cNvPicPr>
            <a:picLocks noChangeAspect="1"/>
          </p:cNvPicPr>
          <p:nvPr userDrawn="1"/>
        </p:nvPicPr>
        <p:blipFill>
          <a:blip r:embed="rId2"/>
          <a:stretch>
            <a:fillRect/>
          </a:stretch>
        </p:blipFill>
        <p:spPr>
          <a:xfrm>
            <a:off x="3704987" y="6507946"/>
            <a:ext cx="1731414" cy="28653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a:xfrm>
            <a:off x="146304" y="6208776"/>
            <a:ext cx="457200" cy="457200"/>
          </a:xfrm>
        </p:spPr>
        <p:txBody>
          <a:bodyPr/>
          <a:lstStyle/>
          <a:p>
            <a:fld id="{32F83655-DC73-417F-8B26-EB7A1DBB5382}" type="slidenum">
              <a:rPr lang="en-ZA" smtClean="0"/>
              <a:pPr/>
              <a:t>‹#›</a:t>
            </a:fld>
            <a:endParaRPr lang="en-ZA"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107504" y="44624"/>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67544" y="274638"/>
            <a:ext cx="8219256" cy="1008000"/>
          </a:xfrm>
          <a:prstGeom prst="rect">
            <a:avLst/>
          </a:prstGeom>
        </p:spPr>
        <p:txBody>
          <a:bodyPr bIns="91440" anchor="ctr" anchorCtr="0">
            <a:normAutofit/>
          </a:bodyPr>
          <a:lstStyle/>
          <a:p>
            <a:r>
              <a:rPr kumimoji="0" lang="en-US" dirty="0"/>
              <a:t>Click to edit Master title style</a:t>
            </a:r>
          </a:p>
        </p:txBody>
      </p:sp>
      <p:sp>
        <p:nvSpPr>
          <p:cNvPr id="13" name="Text Placeholder 12"/>
          <p:cNvSpPr>
            <a:spLocks noGrp="1"/>
          </p:cNvSpPr>
          <p:nvPr>
            <p:ph type="body" idx="1"/>
          </p:nvPr>
        </p:nvSpPr>
        <p:spPr>
          <a:xfrm>
            <a:off x="467544" y="1413296"/>
            <a:ext cx="8219256" cy="4680000"/>
          </a:xfrm>
          <a:prstGeom prst="rect">
            <a:avLst/>
          </a:prstGeom>
        </p:spPr>
        <p:txBody>
          <a:bodyPr>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44EAEA5-7BFB-4BF3-B902-218CE399D210}" type="datetimeFigureOut">
              <a:rPr lang="en-ZA" smtClean="0"/>
              <a:pPr/>
              <a:t>2017/08/26</a:t>
            </a:fld>
            <a:endParaRPr lang="en-ZA"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lang="en-US" smtClean="0"/>
              <a:pPr/>
              <a:t>‹#›</a:t>
            </a:fld>
            <a:endParaRPr lang="en-US" dirty="0"/>
          </a:p>
        </p:txBody>
      </p:sp>
      <p:pic>
        <p:nvPicPr>
          <p:cNvPr id="2" name="Picture 1"/>
          <p:cNvPicPr>
            <a:picLocks noChangeAspect="1"/>
          </p:cNvPicPr>
          <p:nvPr userDrawn="1"/>
        </p:nvPicPr>
        <p:blipFill>
          <a:blip r:embed="rId13"/>
          <a:stretch>
            <a:fillRect/>
          </a:stretch>
        </p:blipFill>
        <p:spPr>
          <a:xfrm>
            <a:off x="3711465" y="6524044"/>
            <a:ext cx="1731414" cy="286537"/>
          </a:xfrm>
          <a:prstGeom prst="rect">
            <a:avLst/>
          </a:prstGeom>
        </p:spPr>
      </p:pic>
      <p:pic>
        <p:nvPicPr>
          <p:cNvPr id="5" name="Picture 4">
            <a:extLst>
              <a:ext uri="{FF2B5EF4-FFF2-40B4-BE49-F238E27FC236}">
                <a16:creationId xmlns:a16="http://schemas.microsoft.com/office/drawing/2014/main" id="{AD20D577-DAD3-43F2-9414-A5D0FFA6CDE6}"/>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844916" y="6245964"/>
            <a:ext cx="720000" cy="451577"/>
          </a:xfrm>
          <a:prstGeom prst="rect">
            <a:avLst/>
          </a:prstGeom>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dt="0"/>
  <p:txStyles>
    <p:titleStyle>
      <a:lvl1pPr algn="l" rtl="0" eaLnBrk="1" latinLnBrk="0" hangingPunct="1">
        <a:spcBef>
          <a:spcPct val="0"/>
        </a:spcBef>
        <a:buNone/>
        <a:defRPr kumimoji="0" sz="4000" b="1" kern="1200">
          <a:solidFill>
            <a:srgbClr val="008080"/>
          </a:solidFill>
          <a:latin typeface="Calibri" pitchFamily="34" charset="0"/>
          <a:ea typeface="+mj-ea"/>
          <a:cs typeface="+mj-cs"/>
        </a:defRPr>
      </a:lvl1pPr>
    </p:titleStyle>
    <p:bodyStyle>
      <a:lvl1pPr marL="354013" indent="-354013" algn="l" rtl="0" eaLnBrk="1" latinLnBrk="0" hangingPunct="1">
        <a:spcBef>
          <a:spcPts val="580"/>
        </a:spcBef>
        <a:buClr>
          <a:schemeClr val="accent1"/>
        </a:buClr>
        <a:buSzPct val="85000"/>
        <a:buFont typeface="Wingdings 2"/>
        <a:buChar char=""/>
        <a:defRPr kumimoji="0" sz="2600" kern="1200">
          <a:solidFill>
            <a:schemeClr val="tx1"/>
          </a:solidFill>
          <a:effectLst/>
          <a:latin typeface="Calibri" pitchFamily="34" charset="0"/>
          <a:ea typeface="+mn-ea"/>
          <a:cs typeface="+mn-cs"/>
        </a:defRPr>
      </a:lvl1pPr>
      <a:lvl2pPr marL="720725" indent="-366713" algn="l" rtl="0" eaLnBrk="1" latinLnBrk="0" hangingPunct="1">
        <a:spcBef>
          <a:spcPts val="370"/>
        </a:spcBef>
        <a:buClr>
          <a:srgbClr val="008080"/>
        </a:buClr>
        <a:buSzPct val="85000"/>
        <a:buFont typeface="Wingdings 2"/>
        <a:buChar char=""/>
        <a:defRPr kumimoji="0" sz="2400" kern="1200">
          <a:solidFill>
            <a:schemeClr val="tx1"/>
          </a:solidFill>
          <a:effectLst/>
          <a:latin typeface="Calibri" pitchFamily="34" charset="0"/>
          <a:ea typeface="+mn-ea"/>
          <a:cs typeface="+mn-cs"/>
        </a:defRPr>
      </a:lvl2pPr>
      <a:lvl3pPr marL="1074738" indent="-354013" algn="l" rtl="0" eaLnBrk="1" latinLnBrk="0" hangingPunct="1">
        <a:spcBef>
          <a:spcPts val="370"/>
        </a:spcBef>
        <a:buClr>
          <a:schemeClr val="accent1">
            <a:tint val="60000"/>
          </a:schemeClr>
        </a:buClr>
        <a:buSzPct val="90000"/>
        <a:buFont typeface="Wingdings 2"/>
        <a:buChar char=""/>
        <a:defRPr kumimoji="0" sz="2000" kern="1200">
          <a:solidFill>
            <a:schemeClr val="tx1"/>
          </a:solidFill>
          <a:effectLst/>
          <a:latin typeface="Calibri" pitchFamily="34" charset="0"/>
          <a:ea typeface="+mn-ea"/>
          <a:cs typeface="+mn-cs"/>
        </a:defRPr>
      </a:lvl3pPr>
      <a:lvl4pPr marL="1439863" indent="-365125" algn="l" rtl="0" eaLnBrk="1" latinLnBrk="0" hangingPunct="1">
        <a:spcBef>
          <a:spcPts val="370"/>
        </a:spcBef>
        <a:buClr>
          <a:schemeClr val="accent3"/>
        </a:buClr>
        <a:buSzPct val="80000"/>
        <a:buFont typeface="Courier New" pitchFamily="49" charset="0"/>
        <a:buChar char="o"/>
        <a:defRPr kumimoji="0" sz="2000" kern="1200">
          <a:solidFill>
            <a:schemeClr val="tx1"/>
          </a:solidFill>
          <a:effectLst/>
          <a:latin typeface="Calibri" pitchFamily="34" charset="0"/>
          <a:ea typeface="+mn-ea"/>
          <a:cs typeface="+mn-cs"/>
        </a:defRPr>
      </a:lvl4pPr>
      <a:lvl5pPr marL="1793875" indent="-354013" algn="l" rtl="0" eaLnBrk="1" latinLnBrk="0" hangingPunct="1">
        <a:spcBef>
          <a:spcPts val="370"/>
        </a:spcBef>
        <a:buClr>
          <a:schemeClr val="accent3"/>
        </a:buClr>
        <a:buFont typeface="Arial" pitchFamily="34" charset="0"/>
        <a:buChar char="•"/>
        <a:defRPr kumimoji="0" sz="2000" kern="1200">
          <a:solidFill>
            <a:schemeClr val="tx1"/>
          </a:solidFill>
          <a:effectLst/>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55576" y="3200400"/>
            <a:ext cx="7488832" cy="2244824"/>
          </a:xfrm>
        </p:spPr>
        <p:txBody>
          <a:bodyPr>
            <a:normAutofit fontScale="70000" lnSpcReduction="20000"/>
          </a:bodyPr>
          <a:lstStyle/>
          <a:p>
            <a:r>
              <a:rPr lang="en-ZA" sz="3600" dirty="0"/>
              <a:t> </a:t>
            </a:r>
          </a:p>
          <a:p>
            <a:r>
              <a:rPr lang="en-ZA" sz="3600" dirty="0"/>
              <a:t> </a:t>
            </a:r>
          </a:p>
          <a:p>
            <a:r>
              <a:rPr lang="en-ZA" sz="3600" dirty="0"/>
              <a:t>Unit Standard ID 114215  |  NQF Level 4 |  Credits 3</a:t>
            </a:r>
          </a:p>
          <a:p>
            <a:r>
              <a:rPr lang="en-ZA" sz="3600" dirty="0"/>
              <a:t>Unit Standard ID 117877 | NQF Level 3 | Credits 4</a:t>
            </a:r>
          </a:p>
          <a:p>
            <a:endParaRPr lang="en-ZA" sz="2800" dirty="0"/>
          </a:p>
        </p:txBody>
      </p:sp>
      <p:sp>
        <p:nvSpPr>
          <p:cNvPr id="6" name="Title 5"/>
          <p:cNvSpPr>
            <a:spLocks noGrp="1"/>
          </p:cNvSpPr>
          <p:nvPr>
            <p:ph type="ctrTitle"/>
          </p:nvPr>
        </p:nvSpPr>
        <p:spPr/>
        <p:txBody>
          <a:bodyPr>
            <a:noAutofit/>
          </a:bodyPr>
          <a:lstStyle/>
          <a:p>
            <a:r>
              <a:rPr lang="en-ZA" sz="4800" dirty="0"/>
              <a:t>Mentoring And Coaching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a:t>
            </a:fld>
            <a:endParaRPr lang="en-ZA" dirty="0"/>
          </a:p>
        </p:txBody>
      </p:sp>
      <p:sp>
        <p:nvSpPr>
          <p:cNvPr id="5" name="Rectangle 4"/>
          <p:cNvSpPr/>
          <p:nvPr/>
        </p:nvSpPr>
        <p:spPr>
          <a:xfrm>
            <a:off x="611560" y="1268760"/>
            <a:ext cx="7632848" cy="4462760"/>
          </a:xfrm>
          <a:prstGeom prst="rect">
            <a:avLst/>
          </a:prstGeom>
        </p:spPr>
        <p:txBody>
          <a:bodyPr wrap="square">
            <a:spAutoFit/>
          </a:bodyPr>
          <a:lstStyle/>
          <a:p>
            <a:r>
              <a:rPr lang="en-ZA" sz="2800" b="1" dirty="0"/>
              <a:t>Purpose of Coaching and Mentoring Training Programme</a:t>
            </a:r>
            <a:endParaRPr lang="en-US" sz="2800" b="1" dirty="0"/>
          </a:p>
          <a:p>
            <a:r>
              <a:rPr lang="en-ZA" sz="2400" dirty="0"/>
              <a:t> </a:t>
            </a:r>
          </a:p>
          <a:p>
            <a:r>
              <a:rPr lang="en-ZA" sz="2600" dirty="0"/>
              <a:t>Learner gains  knowledge and skills to :</a:t>
            </a:r>
          </a:p>
          <a:p>
            <a:endParaRPr lang="en-US" sz="2600" dirty="0"/>
          </a:p>
          <a:p>
            <a:pPr marL="457200" lvl="0" indent="-457200" fontAlgn="base">
              <a:buFont typeface="Arial" panose="020B0604020202020204" pitchFamily="34" charset="0"/>
              <a:buChar char="•"/>
            </a:pPr>
            <a:r>
              <a:rPr lang="en-ZA" sz="2600" dirty="0">
                <a:effectLst>
                  <a:outerShdw sx="0" sy="0">
                    <a:srgbClr val="000000"/>
                  </a:outerShdw>
                </a:effectLst>
              </a:rPr>
              <a:t>Prove competence against all outcomes of the Coaching and Mentoring Unit Standards.</a:t>
            </a:r>
            <a:endParaRPr lang="en-US" sz="2600" dirty="0">
              <a:effectLst>
                <a:outerShdw sx="0" sy="0">
                  <a:srgbClr val="000000"/>
                </a:outerShdw>
              </a:effectLst>
            </a:endParaRPr>
          </a:p>
          <a:p>
            <a:pPr marL="457200" lvl="0" indent="-457200" fontAlgn="base">
              <a:buFont typeface="Arial" panose="020B0604020202020204" pitchFamily="34" charset="0"/>
              <a:buChar char="•"/>
            </a:pPr>
            <a:r>
              <a:rPr lang="en-ZA" sz="2600" dirty="0">
                <a:effectLst>
                  <a:outerShdw sx="0" sy="0">
                    <a:srgbClr val="000000"/>
                  </a:outerShdw>
                </a:effectLst>
              </a:rPr>
              <a:t>Assess Learning within their field of expertise.</a:t>
            </a:r>
          </a:p>
          <a:p>
            <a:pPr lvl="0" fontAlgn="base"/>
            <a:r>
              <a:rPr lang="en-ZA" sz="2600" dirty="0">
                <a:effectLst>
                  <a:outerShdw sx="0" sy="0">
                    <a:srgbClr val="000000"/>
                  </a:outerShdw>
                </a:effectLst>
              </a:rPr>
              <a:t> </a:t>
            </a:r>
            <a:endParaRPr lang="en-US" sz="2600" dirty="0">
              <a:effectLst>
                <a:outerShdw sx="0" sy="0">
                  <a:srgbClr val="000000"/>
                </a:outerShdw>
              </a:effectLst>
            </a:endParaRPr>
          </a:p>
          <a:p>
            <a:pPr lvl="0" fontAlgn="base"/>
            <a:endParaRPr lang="en-US" sz="2400" dirty="0">
              <a:effectLst>
                <a:outerShdw sx="0" sy="0">
                  <a:srgbClr val="000000"/>
                </a:outerShdw>
              </a:effectLst>
            </a:endParaRPr>
          </a:p>
          <a:p>
            <a:endParaRPr lang="en-US" sz="2400" dirty="0"/>
          </a:p>
        </p:txBody>
      </p:sp>
    </p:spTree>
    <p:extLst>
      <p:ext uri="{BB962C8B-B14F-4D97-AF65-F5344CB8AC3E}">
        <p14:creationId xmlns:p14="http://schemas.microsoft.com/office/powerpoint/2010/main" val="1413972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Non-verbal communication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100</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Examples of positive or open body language include:</a:t>
            </a:r>
            <a:endParaRPr lang="en-US" dirty="0"/>
          </a:p>
          <a:p>
            <a:pPr lvl="1"/>
            <a:r>
              <a:rPr lang="en-ZA" dirty="0"/>
              <a:t>Eye contact (depending on the culture) </a:t>
            </a:r>
            <a:endParaRPr lang="en-US" dirty="0"/>
          </a:p>
          <a:p>
            <a:pPr lvl="1"/>
            <a:r>
              <a:rPr lang="en-ZA" dirty="0"/>
              <a:t>Open or relaxed posture</a:t>
            </a:r>
            <a:endParaRPr lang="en-US" dirty="0"/>
          </a:p>
          <a:p>
            <a:pPr lvl="1"/>
            <a:r>
              <a:rPr lang="en-ZA" dirty="0"/>
              <a:t>Nodding or other affirmation</a:t>
            </a:r>
            <a:endParaRPr lang="en-US" dirty="0"/>
          </a:p>
          <a:p>
            <a:pPr lvl="1"/>
            <a:r>
              <a:rPr lang="en-ZA" dirty="0"/>
              <a:t>Pleasant facial expressions</a:t>
            </a:r>
            <a:endParaRPr lang="en-US" dirty="0"/>
          </a:p>
          <a:p>
            <a:endParaRPr lang="en-US" dirty="0"/>
          </a:p>
        </p:txBody>
      </p:sp>
    </p:spTree>
    <p:extLst>
      <p:ext uri="{BB962C8B-B14F-4D97-AF65-F5344CB8AC3E}">
        <p14:creationId xmlns:p14="http://schemas.microsoft.com/office/powerpoint/2010/main" val="356214210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Non-verbal communication</a:t>
            </a:r>
            <a:endParaRPr lang="en-US" dirty="0"/>
          </a:p>
        </p:txBody>
      </p:sp>
      <p:sp>
        <p:nvSpPr>
          <p:cNvPr id="3" name="Footer Placeholder 2"/>
          <p:cNvSpPr>
            <a:spLocks noGrp="1"/>
          </p:cNvSpPr>
          <p:nvPr>
            <p:ph type="ftr" sz="quarter" idx="4294967295"/>
          </p:nvPr>
        </p:nvSpPr>
        <p:spPr>
          <a:xfrm>
            <a:off x="3605064" y="6381328"/>
            <a:ext cx="1944216" cy="320080"/>
          </a:xfrm>
          <a:prstGeom prst="rect">
            <a:avLst/>
          </a:prstGeom>
        </p:spPr>
        <p:txBody>
          <a:bodyPr/>
          <a:lstStyle/>
          <a:p>
            <a:r>
              <a:rPr lang="en-US" dirty="0">
                <a:solidFill>
                  <a:srgbClr val="000066"/>
                </a:solidFill>
              </a:rPr>
              <a:t>© EJO Consultants cc</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101</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Examples of negative or closed body language include:</a:t>
            </a:r>
            <a:endParaRPr lang="en-US" dirty="0"/>
          </a:p>
          <a:p>
            <a:pPr lvl="1"/>
            <a:r>
              <a:rPr lang="en-ZA" dirty="0"/>
              <a:t>Crossed arms</a:t>
            </a:r>
            <a:endParaRPr lang="en-US" dirty="0"/>
          </a:p>
          <a:p>
            <a:pPr lvl="1"/>
            <a:r>
              <a:rPr lang="en-ZA" dirty="0"/>
              <a:t>Averted eyes</a:t>
            </a:r>
            <a:endParaRPr lang="en-US" dirty="0"/>
          </a:p>
          <a:p>
            <a:pPr lvl="1"/>
            <a:r>
              <a:rPr lang="en-ZA" dirty="0"/>
              <a:t>Pointing fingers. </a:t>
            </a:r>
          </a:p>
          <a:p>
            <a:endParaRPr lang="en-US" dirty="0"/>
          </a:p>
          <a:p>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178" y="3861048"/>
            <a:ext cx="5772150" cy="197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81743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Barriers to communication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102</a:t>
            </a:fld>
            <a:endParaRPr lang="en-ZA" dirty="0"/>
          </a:p>
        </p:txBody>
      </p:sp>
      <p:sp>
        <p:nvSpPr>
          <p:cNvPr id="5" name="Content Placeholder 4"/>
          <p:cNvSpPr>
            <a:spLocks noGrp="1"/>
          </p:cNvSpPr>
          <p:nvPr>
            <p:ph sz="quarter" idx="1"/>
          </p:nvPr>
        </p:nvSpPr>
        <p:spPr>
          <a:xfrm>
            <a:off x="467544" y="1412776"/>
            <a:ext cx="8219256" cy="1872208"/>
          </a:xfrm>
        </p:spPr>
        <p:txBody>
          <a:bodyPr>
            <a:normAutofit/>
          </a:bodyPr>
          <a:lstStyle/>
          <a:p>
            <a:r>
              <a:rPr lang="en-ZA" dirty="0"/>
              <a:t>A number of attitudes and/or behaviours can serve as barriers to communication</a:t>
            </a:r>
          </a:p>
          <a:p>
            <a:r>
              <a:rPr lang="en-ZA" dirty="0"/>
              <a:t>These can be verbal or nonverbal. </a:t>
            </a:r>
          </a:p>
          <a:p>
            <a:endParaRPr lang="en-US" dirty="0"/>
          </a:p>
        </p:txBody>
      </p:sp>
    </p:spTree>
    <p:extLst>
      <p:ext uri="{BB962C8B-B14F-4D97-AF65-F5344CB8AC3E}">
        <p14:creationId xmlns:p14="http://schemas.microsoft.com/office/powerpoint/2010/main" val="203240678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Barriers to communication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103</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Verbal barriers to communication that should be avoided include the following:</a:t>
            </a:r>
            <a:endParaRPr lang="en-US" dirty="0"/>
          </a:p>
          <a:p>
            <a:pPr lvl="1"/>
            <a:r>
              <a:rPr lang="en-ZA" b="1" dirty="0"/>
              <a:t>Moralizing</a:t>
            </a:r>
            <a:r>
              <a:rPr lang="en-ZA" dirty="0"/>
              <a:t>: Making judgments about a mentees’ behaviour, including calling it “right” or “wrong,” or telling them what they “should” or “should not” do.</a:t>
            </a:r>
            <a:endParaRPr lang="en-US" dirty="0"/>
          </a:p>
          <a:p>
            <a:pPr lvl="1"/>
            <a:r>
              <a:rPr lang="en-ZA" b="1" dirty="0"/>
              <a:t>Arguing</a:t>
            </a:r>
            <a:r>
              <a:rPr lang="en-ZA" dirty="0"/>
              <a:t>: Disagreeing with instead of encouraging the mentee.</a:t>
            </a:r>
            <a:endParaRPr lang="en-US" dirty="0"/>
          </a:p>
          <a:p>
            <a:pPr lvl="1"/>
            <a:r>
              <a:rPr lang="en-ZA" b="1" dirty="0"/>
              <a:t>Preaching:</a:t>
            </a:r>
            <a:r>
              <a:rPr lang="en-ZA" dirty="0"/>
              <a:t> Telling the mentee what to do in a self-righteous way.</a:t>
            </a:r>
            <a:endParaRPr lang="en-US" dirty="0"/>
          </a:p>
          <a:p>
            <a:pPr lvl="1"/>
            <a:r>
              <a:rPr lang="en-ZA" b="1" dirty="0"/>
              <a:t>Storytelling</a:t>
            </a:r>
            <a:r>
              <a:rPr lang="en-ZA" dirty="0"/>
              <a:t>: Relating long-winded personal narratives that are not relevant or helpful to the mentee.</a:t>
            </a:r>
            <a:endParaRPr lang="en-US" dirty="0"/>
          </a:p>
          <a:p>
            <a:endParaRPr lang="en-US" dirty="0"/>
          </a:p>
        </p:txBody>
      </p:sp>
    </p:spTree>
    <p:extLst>
      <p:ext uri="{BB962C8B-B14F-4D97-AF65-F5344CB8AC3E}">
        <p14:creationId xmlns:p14="http://schemas.microsoft.com/office/powerpoint/2010/main" val="13025472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Barriers to communication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104</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Examples of nonverbal barriers to communication include:</a:t>
            </a:r>
            <a:endParaRPr lang="en-US" dirty="0"/>
          </a:p>
          <a:p>
            <a:pPr lvl="1"/>
            <a:r>
              <a:rPr lang="en-ZA" dirty="0"/>
              <a:t>Shuffling papers</a:t>
            </a:r>
            <a:endParaRPr lang="en-US" dirty="0"/>
          </a:p>
          <a:p>
            <a:pPr lvl="1"/>
            <a:r>
              <a:rPr lang="en-ZA" dirty="0"/>
              <a:t>Not looking directly at the mentee when he/she is speaking</a:t>
            </a:r>
            <a:endParaRPr lang="en-US" dirty="0"/>
          </a:p>
          <a:p>
            <a:pPr lvl="1"/>
            <a:r>
              <a:rPr lang="en-ZA" dirty="0"/>
              <a:t>Allowing interruptions or distractions. </a:t>
            </a:r>
            <a:endParaRPr lang="en-US" dirty="0"/>
          </a:p>
          <a:p>
            <a:pPr lvl="1"/>
            <a:endParaRPr lang="en-US" dirty="0"/>
          </a:p>
          <a:p>
            <a:endParaRPr lang="en-US" dirty="0"/>
          </a:p>
        </p:txBody>
      </p:sp>
    </p:spTree>
    <p:extLst>
      <p:ext uri="{BB962C8B-B14F-4D97-AF65-F5344CB8AC3E}">
        <p14:creationId xmlns:p14="http://schemas.microsoft.com/office/powerpoint/2010/main" val="219740327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Barriers to communication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105</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These barriers may have consequences for both the mentor and the mentee. </a:t>
            </a:r>
          </a:p>
          <a:p>
            <a:r>
              <a:rPr lang="en-ZA" dirty="0"/>
              <a:t>They may lead to a lack of information shared, fewer questions being asked by the mentee, difficulty in understanding problems, uncomfortable situations, and a lack of motivation on the part of the mentee.</a:t>
            </a:r>
            <a:endParaRPr lang="en-US" dirty="0"/>
          </a:p>
          <a:p>
            <a:endParaRPr lang="en-US" dirty="0"/>
          </a:p>
          <a:p>
            <a:endParaRPr lang="en-US" dirty="0"/>
          </a:p>
        </p:txBody>
      </p:sp>
    </p:spTree>
    <p:extLst>
      <p:ext uri="{BB962C8B-B14F-4D97-AF65-F5344CB8AC3E}">
        <p14:creationId xmlns:p14="http://schemas.microsoft.com/office/powerpoint/2010/main" val="209538944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Establishing Trust</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106</a:t>
            </a:fld>
            <a:endParaRPr lang="en-ZA" dirty="0"/>
          </a:p>
        </p:txBody>
      </p:sp>
      <p:sp>
        <p:nvSpPr>
          <p:cNvPr id="5" name="Content Placeholder 4"/>
          <p:cNvSpPr>
            <a:spLocks noGrp="1"/>
          </p:cNvSpPr>
          <p:nvPr>
            <p:ph sz="quarter" idx="1"/>
          </p:nvPr>
        </p:nvSpPr>
        <p:spPr>
          <a:xfrm>
            <a:off x="467544" y="1412776"/>
            <a:ext cx="8219256" cy="4392488"/>
          </a:xfrm>
        </p:spPr>
        <p:txBody>
          <a:bodyPr>
            <a:normAutofit/>
          </a:bodyPr>
          <a:lstStyle/>
          <a:p>
            <a:r>
              <a:rPr lang="en-ZA" dirty="0"/>
              <a:t>Trust is an essential component in building rapport with a mentee. </a:t>
            </a:r>
          </a:p>
          <a:p>
            <a:r>
              <a:rPr lang="en-ZA" dirty="0"/>
              <a:t>Trust is the trait of believing in the honesty and reliability of others. </a:t>
            </a:r>
            <a:endParaRPr lang="en-US" dirty="0"/>
          </a:p>
          <a:p>
            <a:r>
              <a:rPr lang="en-ZA" dirty="0"/>
              <a:t>Some mentees may be nervous about working with a mentor.</a:t>
            </a:r>
          </a:p>
          <a:p>
            <a:r>
              <a:rPr lang="en-ZA" dirty="0"/>
              <a:t>To put them at ease, create a trusting relationship by empathizing with their challenges, sharing knowledge without being patronizing, and remaining non-judgemental. </a:t>
            </a:r>
            <a:endParaRPr lang="en-US" dirty="0"/>
          </a:p>
        </p:txBody>
      </p:sp>
    </p:spTree>
    <p:extLst>
      <p:ext uri="{BB962C8B-B14F-4D97-AF65-F5344CB8AC3E}">
        <p14:creationId xmlns:p14="http://schemas.microsoft.com/office/powerpoint/2010/main" val="84741515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Establishing Trust</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107</a:t>
            </a:fld>
            <a:endParaRPr lang="en-ZA" dirty="0"/>
          </a:p>
        </p:txBody>
      </p:sp>
      <p:sp>
        <p:nvSpPr>
          <p:cNvPr id="5" name="Content Placeholder 4"/>
          <p:cNvSpPr>
            <a:spLocks noGrp="1"/>
          </p:cNvSpPr>
          <p:nvPr>
            <p:ph sz="quarter" idx="1"/>
          </p:nvPr>
        </p:nvSpPr>
        <p:spPr>
          <a:xfrm>
            <a:off x="467544" y="1412776"/>
            <a:ext cx="8219256" cy="4797524"/>
          </a:xfrm>
        </p:spPr>
        <p:txBody>
          <a:bodyPr>
            <a:normAutofit fontScale="92500" lnSpcReduction="10000"/>
          </a:bodyPr>
          <a:lstStyle/>
          <a:p>
            <a:r>
              <a:rPr lang="en-ZA" dirty="0"/>
              <a:t>Some examples of how the mentor can build trust with the mentee:</a:t>
            </a:r>
            <a:endParaRPr lang="en-US" dirty="0"/>
          </a:p>
          <a:p>
            <a:pPr lvl="1"/>
            <a:r>
              <a:rPr lang="en-ZA" dirty="0"/>
              <a:t>Share appropriate personal experiences from a time when they were mentored.</a:t>
            </a:r>
            <a:endParaRPr lang="en-US" dirty="0"/>
          </a:p>
          <a:p>
            <a:pPr lvl="1"/>
            <a:r>
              <a:rPr lang="en-ZA" dirty="0"/>
              <a:t>Acknowledge mentee strengths and accomplishments from the outset of the mentoring process.</a:t>
            </a:r>
            <a:endParaRPr lang="en-US" dirty="0"/>
          </a:p>
          <a:p>
            <a:pPr lvl="1"/>
            <a:r>
              <a:rPr lang="en-ZA" dirty="0"/>
              <a:t>Encourage questions of any type, and tell the mentee that there is no such thing as a bad question.</a:t>
            </a:r>
            <a:endParaRPr lang="en-US" dirty="0"/>
          </a:p>
          <a:p>
            <a:pPr lvl="1"/>
            <a:r>
              <a:rPr lang="en-ZA" dirty="0"/>
              <a:t>Take time to learn culturally appropriate ways of greeting and addressing peers.</a:t>
            </a:r>
            <a:endParaRPr lang="en-US" dirty="0"/>
          </a:p>
          <a:p>
            <a:pPr lvl="1"/>
            <a:r>
              <a:rPr lang="en-ZA" dirty="0"/>
              <a:t>Acknowledge the mentee’s existing knowledge, and incorporate new knowledge into existing knowledge.</a:t>
            </a:r>
            <a:endParaRPr lang="en-US" dirty="0"/>
          </a:p>
          <a:p>
            <a:pPr lvl="1"/>
            <a:r>
              <a:rPr lang="en-ZA" dirty="0"/>
              <a:t>Ask for and be open to receiving feedback from the mentee; apply constructive feedback to improve mentoring skills.</a:t>
            </a:r>
            <a:endParaRPr lang="en-US" dirty="0"/>
          </a:p>
        </p:txBody>
      </p:sp>
    </p:spTree>
    <p:extLst>
      <p:ext uri="{BB962C8B-B14F-4D97-AF65-F5344CB8AC3E}">
        <p14:creationId xmlns:p14="http://schemas.microsoft.com/office/powerpoint/2010/main" val="28846908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p>
            <a:pPr algn="ctr"/>
            <a:r>
              <a:rPr lang="en-ZA" sz="9600" dirty="0">
                <a:solidFill>
                  <a:srgbClr val="FFFFFF"/>
                </a:solidFill>
              </a:rPr>
              <a:t>Activity</a:t>
            </a:r>
            <a:endParaRPr lang="en-ZA" dirty="0">
              <a:solidFill>
                <a:srgbClr val="FFFFFF"/>
              </a:solidFill>
            </a:endParaRPr>
          </a:p>
        </p:txBody>
      </p:sp>
      <p:sp>
        <p:nvSpPr>
          <p:cNvPr id="4" name="Slide Number Placeholder 3"/>
          <p:cNvSpPr>
            <a:spLocks noGrp="1"/>
          </p:cNvSpPr>
          <p:nvPr>
            <p:ph type="sldNum" sz="quarter" idx="12"/>
          </p:nvPr>
        </p:nvSpPr>
        <p:spPr/>
        <p:txBody>
          <a:bodyPr/>
          <a:lstStyle/>
          <a:p>
            <a:fld id="{32F83655-DC73-417F-8B26-EB7A1DBB5382}" type="slidenum">
              <a:rPr lang="en-ZA" smtClean="0"/>
              <a:pPr/>
              <a:t>108</a:t>
            </a:fld>
            <a:endParaRPr lang="en-ZA" dirty="0"/>
          </a:p>
        </p:txBody>
      </p:sp>
      <p:sp>
        <p:nvSpPr>
          <p:cNvPr id="5" name="Content Placeholder 4"/>
          <p:cNvSpPr>
            <a:spLocks noGrp="1"/>
          </p:cNvSpPr>
          <p:nvPr>
            <p:ph sz="quarter" idx="1"/>
          </p:nvPr>
        </p:nvSpPr>
        <p:spPr>
          <a:xfrm>
            <a:off x="2971800" y="1988840"/>
            <a:ext cx="5715000" cy="4107160"/>
          </a:xfrm>
        </p:spPr>
        <p:txBody>
          <a:bodyPr/>
          <a:lstStyle/>
          <a:p>
            <a:r>
              <a:rPr lang="en-ZA" dirty="0"/>
              <a:t>How would you ensure confidentiality between mentor and mentee? </a:t>
            </a:r>
            <a:endParaRPr lang="en-US" dirty="0"/>
          </a:p>
          <a:p>
            <a:endParaRPr lang="en-ZA" dirty="0"/>
          </a:p>
        </p:txBody>
      </p:sp>
      <p:grpSp>
        <p:nvGrpSpPr>
          <p:cNvPr id="2" name="Group 13"/>
          <p:cNvGrpSpPr/>
          <p:nvPr/>
        </p:nvGrpSpPr>
        <p:grpSpPr>
          <a:xfrm>
            <a:off x="6732240" y="332656"/>
            <a:ext cx="1944216" cy="1008112"/>
            <a:chOff x="4211960" y="4509120"/>
            <a:chExt cx="1944216" cy="1008112"/>
          </a:xfrm>
        </p:grpSpPr>
        <p:sp>
          <p:nvSpPr>
            <p:cNvPr id="12" name="Oval Callout 11"/>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3" name="Oval Callout 12"/>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
        <p:nvSpPr>
          <p:cNvPr id="16" name="Title 15"/>
          <p:cNvSpPr>
            <a:spLocks noGrp="1"/>
          </p:cNvSpPr>
          <p:nvPr>
            <p:ph type="title"/>
          </p:nvPr>
        </p:nvSpPr>
        <p:spPr/>
        <p:txBody>
          <a:bodyPr/>
          <a:lstStyle/>
          <a:p>
            <a:r>
              <a:rPr lang="en-ZA" sz="5800" dirty="0"/>
              <a:t>Discuss</a:t>
            </a:r>
          </a:p>
        </p:txBody>
      </p:sp>
    </p:spTree>
    <p:extLst>
      <p:ext uri="{BB962C8B-B14F-4D97-AF65-F5344CB8AC3E}">
        <p14:creationId xmlns:p14="http://schemas.microsoft.com/office/powerpoint/2010/main" val="3794236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Confidentiality</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109</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Maintaining confidentiality is a critical component of the mentor-mentee relationship.</a:t>
            </a:r>
          </a:p>
          <a:p>
            <a:r>
              <a:rPr lang="en-ZA" dirty="0"/>
              <a:t>In such relationships, confidentiality refers to the mentor’s duty to maintain the trust, and respect the privacy of the mentee. </a:t>
            </a:r>
          </a:p>
          <a:p>
            <a:r>
              <a:rPr lang="en-ZA" dirty="0"/>
              <a:t>Without appropriate confidentiality, mentors will find that it is very difficult to establish trust and build rapport with their mentee. </a:t>
            </a:r>
          </a:p>
          <a:p>
            <a:r>
              <a:rPr lang="en-ZA" dirty="0"/>
              <a:t>At the beginning of the mentoring relationship, it is very important for the mentor to explain to the mentee any circumstances in which confidentiality may be broken. </a:t>
            </a:r>
            <a:endParaRPr lang="en-US" dirty="0"/>
          </a:p>
          <a:p>
            <a:endParaRPr lang="en-US" dirty="0"/>
          </a:p>
        </p:txBody>
      </p:sp>
    </p:spTree>
    <p:extLst>
      <p:ext uri="{BB962C8B-B14F-4D97-AF65-F5344CB8AC3E}">
        <p14:creationId xmlns:p14="http://schemas.microsoft.com/office/powerpoint/2010/main" val="3384797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a:t>
            </a:fld>
            <a:endParaRPr lang="en-ZA" dirty="0"/>
          </a:p>
        </p:txBody>
      </p:sp>
      <p:sp>
        <p:nvSpPr>
          <p:cNvPr id="5" name="Rectangle 4"/>
          <p:cNvSpPr/>
          <p:nvPr/>
        </p:nvSpPr>
        <p:spPr>
          <a:xfrm>
            <a:off x="539552" y="1268760"/>
            <a:ext cx="8280920" cy="4616648"/>
          </a:xfrm>
          <a:prstGeom prst="rect">
            <a:avLst/>
          </a:prstGeom>
        </p:spPr>
        <p:txBody>
          <a:bodyPr wrap="square">
            <a:spAutoFit/>
          </a:bodyPr>
          <a:lstStyle/>
          <a:p>
            <a:r>
              <a:rPr lang="en-ZA" sz="2800" b="1" dirty="0"/>
              <a:t>Purpose of Coaching and Mentoring Programme</a:t>
            </a:r>
            <a:endParaRPr lang="en-US" sz="2800" b="1" dirty="0"/>
          </a:p>
          <a:p>
            <a:r>
              <a:rPr lang="en-ZA" sz="2400" dirty="0"/>
              <a:t> </a:t>
            </a:r>
          </a:p>
          <a:p>
            <a:r>
              <a:rPr lang="en-ZA" sz="2600" dirty="0"/>
              <a:t>Prove competence against the Specific Outcomes:</a:t>
            </a:r>
          </a:p>
          <a:p>
            <a:pPr marL="342900" indent="-342900">
              <a:lnSpc>
                <a:spcPct val="150000"/>
              </a:lnSpc>
              <a:buFont typeface="Arial" panose="020B0604020202020204" pitchFamily="34" charset="0"/>
              <a:buChar char="•"/>
            </a:pPr>
            <a:endParaRPr lang="en-ZA" sz="1600" dirty="0"/>
          </a:p>
          <a:p>
            <a:pPr marL="342900" lvl="0" indent="-342900" fontAlgn="base">
              <a:buFont typeface="Arial" panose="020B0604020202020204" pitchFamily="34" charset="0"/>
              <a:buChar char="•"/>
            </a:pPr>
            <a:r>
              <a:rPr lang="en-ZA" sz="2400" dirty="0">
                <a:effectLst>
                  <a:outerShdw sx="0" sy="0">
                    <a:srgbClr val="000000"/>
                  </a:outerShdw>
                </a:effectLst>
              </a:rPr>
              <a:t>Explain the concept of mentoring.</a:t>
            </a:r>
            <a:endParaRPr lang="en-US" sz="2400" dirty="0">
              <a:effectLst>
                <a:outerShdw sx="0" sy="0">
                  <a:srgbClr val="000000"/>
                </a:outerShdw>
              </a:effectLst>
            </a:endParaRPr>
          </a:p>
          <a:p>
            <a:pPr marL="342900" lvl="0" indent="-342900" fontAlgn="base">
              <a:buFont typeface="Arial" panose="020B0604020202020204" pitchFamily="34" charset="0"/>
              <a:buChar char="•"/>
            </a:pPr>
            <a:r>
              <a:rPr lang="en-ZA" sz="2400" dirty="0">
                <a:effectLst>
                  <a:outerShdw sx="0" sy="0">
                    <a:srgbClr val="000000"/>
                  </a:outerShdw>
                </a:effectLst>
              </a:rPr>
              <a:t>Describe the characteristics of a good mentor.</a:t>
            </a:r>
            <a:endParaRPr lang="en-US" sz="2400" dirty="0">
              <a:effectLst>
                <a:outerShdw sx="0" sy="0">
                  <a:srgbClr val="000000"/>
                </a:outerShdw>
              </a:effectLst>
            </a:endParaRPr>
          </a:p>
          <a:p>
            <a:pPr marL="342900" lvl="0" indent="-342900" fontAlgn="base">
              <a:buFont typeface="Arial" panose="020B0604020202020204" pitchFamily="34" charset="0"/>
              <a:buChar char="•"/>
            </a:pPr>
            <a:r>
              <a:rPr lang="en-ZA" sz="2400" dirty="0">
                <a:effectLst>
                  <a:outerShdw sx="0" sy="0">
                    <a:srgbClr val="000000"/>
                  </a:outerShdw>
                </a:effectLst>
              </a:rPr>
              <a:t>Explain the importance of knowledge in mentoring.</a:t>
            </a:r>
            <a:endParaRPr lang="en-US" sz="2400" dirty="0">
              <a:effectLst>
                <a:outerShdw sx="0" sy="0">
                  <a:srgbClr val="000000"/>
                </a:outerShdw>
              </a:effectLst>
            </a:endParaRPr>
          </a:p>
          <a:p>
            <a:pPr marL="342900" lvl="0" indent="-342900" fontAlgn="base">
              <a:buFont typeface="Arial" panose="020B0604020202020204" pitchFamily="34" charset="0"/>
              <a:buChar char="•"/>
            </a:pPr>
            <a:r>
              <a:rPr lang="en-ZA" sz="2400" dirty="0">
                <a:effectLst>
                  <a:outerShdw sx="0" sy="0">
                    <a:srgbClr val="000000"/>
                  </a:outerShdw>
                </a:effectLst>
              </a:rPr>
              <a:t>Apply the skills and techniques required of a mentor.</a:t>
            </a:r>
            <a:endParaRPr lang="en-US" sz="2400" dirty="0">
              <a:effectLst>
                <a:outerShdw sx="0" sy="0">
                  <a:srgbClr val="000000"/>
                </a:outerShdw>
              </a:effectLst>
            </a:endParaRPr>
          </a:p>
          <a:p>
            <a:pPr marL="342900" lvl="0" indent="-342900" fontAlgn="base">
              <a:buFont typeface="Arial" panose="020B0604020202020204" pitchFamily="34" charset="0"/>
              <a:buChar char="•"/>
            </a:pPr>
            <a:r>
              <a:rPr lang="en-ZA" sz="2400" dirty="0">
                <a:effectLst>
                  <a:outerShdw sx="0" sy="0">
                    <a:srgbClr val="000000"/>
                  </a:outerShdw>
                </a:effectLst>
              </a:rPr>
              <a:t>Prepare for one-to-one training on the job;</a:t>
            </a:r>
            <a:endParaRPr lang="en-US" sz="2400" dirty="0">
              <a:effectLst>
                <a:outerShdw sx="0" sy="0">
                  <a:srgbClr val="000000"/>
                </a:outerShdw>
              </a:effectLst>
            </a:endParaRPr>
          </a:p>
          <a:p>
            <a:pPr marL="342900" lvl="0" indent="-342900" fontAlgn="base">
              <a:buFont typeface="Arial" panose="020B0604020202020204" pitchFamily="34" charset="0"/>
              <a:buChar char="•"/>
            </a:pPr>
            <a:r>
              <a:rPr lang="en-ZA" sz="2400" dirty="0">
                <a:effectLst>
                  <a:outerShdw sx="0" sy="0">
                    <a:srgbClr val="000000"/>
                  </a:outerShdw>
                </a:effectLst>
              </a:rPr>
              <a:t>Conduct training sessions;</a:t>
            </a:r>
            <a:endParaRPr lang="en-US" sz="2400" dirty="0">
              <a:effectLst>
                <a:outerShdw sx="0" sy="0">
                  <a:srgbClr val="000000"/>
                </a:outerShdw>
              </a:effectLst>
            </a:endParaRPr>
          </a:p>
          <a:p>
            <a:pPr marL="342900" lvl="0" indent="-342900" fontAlgn="base">
              <a:buFont typeface="Arial" panose="020B0604020202020204" pitchFamily="34" charset="0"/>
              <a:buChar char="•"/>
            </a:pPr>
            <a:r>
              <a:rPr lang="en-ZA" sz="2400" dirty="0">
                <a:effectLst>
                  <a:outerShdw sx="0" sy="0">
                    <a:srgbClr val="000000"/>
                  </a:outerShdw>
                </a:effectLst>
              </a:rPr>
              <a:t>Monitor and report on learner progress</a:t>
            </a:r>
            <a:endParaRPr lang="en-US" sz="2400" dirty="0">
              <a:effectLst>
                <a:outerShdw sx="0" sy="0">
                  <a:srgbClr val="000000"/>
                </a:outerShdw>
              </a:effectLst>
            </a:endParaRPr>
          </a:p>
          <a:p>
            <a:pPr marL="342900" lvl="0" indent="-342900" fontAlgn="base">
              <a:buFont typeface="Arial" panose="020B0604020202020204" pitchFamily="34" charset="0"/>
              <a:buChar char="•"/>
            </a:pPr>
            <a:r>
              <a:rPr lang="en-ZA" sz="2400" dirty="0">
                <a:effectLst>
                  <a:outerShdw sx="0" sy="0">
                    <a:srgbClr val="000000"/>
                  </a:outerShdw>
                </a:effectLst>
              </a:rPr>
              <a:t>Review training.</a:t>
            </a:r>
            <a:endParaRPr lang="en-US" sz="2400" dirty="0"/>
          </a:p>
        </p:txBody>
      </p:sp>
    </p:spTree>
    <p:extLst>
      <p:ext uri="{BB962C8B-B14F-4D97-AF65-F5344CB8AC3E}">
        <p14:creationId xmlns:p14="http://schemas.microsoft.com/office/powerpoint/2010/main" val="377832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Confidentiality</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110</a:t>
            </a:fld>
            <a:endParaRPr lang="en-ZA" dirty="0"/>
          </a:p>
        </p:txBody>
      </p:sp>
      <p:sp>
        <p:nvSpPr>
          <p:cNvPr id="5" name="Content Placeholder 4"/>
          <p:cNvSpPr>
            <a:spLocks noGrp="1"/>
          </p:cNvSpPr>
          <p:nvPr>
            <p:ph sz="quarter" idx="1"/>
          </p:nvPr>
        </p:nvSpPr>
        <p:spPr>
          <a:xfrm>
            <a:off x="467544" y="1412776"/>
            <a:ext cx="8219256" cy="3240360"/>
          </a:xfrm>
        </p:spPr>
        <p:txBody>
          <a:bodyPr>
            <a:normAutofit/>
          </a:bodyPr>
          <a:lstStyle/>
          <a:p>
            <a:r>
              <a:rPr lang="en-ZA" dirty="0"/>
              <a:t>Confidentiality is especially important when the mentor-mentee pairing does not match traditional cultural hierarchies. </a:t>
            </a:r>
          </a:p>
          <a:p>
            <a:r>
              <a:rPr lang="en-ZA" dirty="0"/>
              <a:t>For example, ensuring confidentiality is especially critical when the mentor and mentee are not of the same gender, the mentor is younger than the mentee, or the mentor is of a different ethnic group than the mentee. </a:t>
            </a:r>
            <a:endParaRPr lang="en-US" dirty="0"/>
          </a:p>
          <a:p>
            <a:endParaRPr lang="en-US" dirty="0"/>
          </a:p>
        </p:txBody>
      </p:sp>
    </p:spTree>
    <p:extLst>
      <p:ext uri="{BB962C8B-B14F-4D97-AF65-F5344CB8AC3E}">
        <p14:creationId xmlns:p14="http://schemas.microsoft.com/office/powerpoint/2010/main" val="21831675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Developing a mentoring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111</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There is no single mentoring plan that fits everyone.</a:t>
            </a:r>
          </a:p>
          <a:p>
            <a:r>
              <a:rPr lang="en-ZA" dirty="0"/>
              <a:t>Some are formal, official programs within an organization, while others are more casual and informal relationships that you create for yourself. </a:t>
            </a:r>
            <a:endParaRPr lang="en-US" dirty="0"/>
          </a:p>
          <a:p>
            <a:r>
              <a:rPr lang="en-ZA" dirty="0"/>
              <a:t>Identify the purpose of your mentoring relationship. </a:t>
            </a:r>
            <a:endParaRPr lang="en-US" dirty="0"/>
          </a:p>
          <a:p>
            <a:r>
              <a:rPr lang="en-ZA" dirty="0"/>
              <a:t>Determine the format of mentoring you would like to put in place. </a:t>
            </a:r>
          </a:p>
          <a:p>
            <a:r>
              <a:rPr lang="en-ZA" dirty="0"/>
              <a:t>Each person prefers a certain environment in which they can connect with their mentor.</a:t>
            </a:r>
            <a:endParaRPr lang="en-US" dirty="0"/>
          </a:p>
        </p:txBody>
      </p:sp>
    </p:spTree>
    <p:extLst>
      <p:ext uri="{BB962C8B-B14F-4D97-AF65-F5344CB8AC3E}">
        <p14:creationId xmlns:p14="http://schemas.microsoft.com/office/powerpoint/2010/main" val="1370562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Developing a mentoring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112</a:t>
            </a:fld>
            <a:endParaRPr lang="en-ZA" dirty="0"/>
          </a:p>
        </p:txBody>
      </p:sp>
      <p:sp>
        <p:nvSpPr>
          <p:cNvPr id="5" name="Content Placeholder 4"/>
          <p:cNvSpPr>
            <a:spLocks noGrp="1"/>
          </p:cNvSpPr>
          <p:nvPr>
            <p:ph sz="quarter" idx="1"/>
          </p:nvPr>
        </p:nvSpPr>
        <p:spPr>
          <a:xfrm>
            <a:off x="467544" y="1412776"/>
            <a:ext cx="8219256" cy="4968552"/>
          </a:xfrm>
        </p:spPr>
        <p:txBody>
          <a:bodyPr>
            <a:normAutofit lnSpcReduction="10000"/>
          </a:bodyPr>
          <a:lstStyle/>
          <a:p>
            <a:r>
              <a:rPr lang="en-ZA" dirty="0"/>
              <a:t>Remember:</a:t>
            </a:r>
            <a:endParaRPr lang="en-US" dirty="0"/>
          </a:p>
          <a:p>
            <a:pPr lvl="1"/>
            <a:r>
              <a:rPr lang="en-ZA" dirty="0"/>
              <a:t>Traditional mentoring consists of a one-on-one, face-to-face relationship.</a:t>
            </a:r>
            <a:endParaRPr lang="en-US" dirty="0"/>
          </a:p>
          <a:p>
            <a:pPr lvl="1"/>
            <a:r>
              <a:rPr lang="en-ZA" dirty="0"/>
              <a:t>Group mentoring includes one mentor but several mentees.</a:t>
            </a:r>
            <a:endParaRPr lang="en-US" dirty="0"/>
          </a:p>
          <a:p>
            <a:pPr lvl="1"/>
            <a:r>
              <a:rPr lang="en-ZA" dirty="0"/>
              <a:t>Team mentoring involves several mentors with several mentees.</a:t>
            </a:r>
            <a:endParaRPr lang="en-US" dirty="0"/>
          </a:p>
          <a:p>
            <a:pPr lvl="1"/>
            <a:r>
              <a:rPr lang="en-ZA" dirty="0"/>
              <a:t>Peer mentoring consists of a more mutual relationship, where each person mentors the other.</a:t>
            </a:r>
            <a:endParaRPr lang="en-US" dirty="0"/>
          </a:p>
          <a:p>
            <a:pPr lvl="1"/>
            <a:r>
              <a:rPr lang="en-ZA" dirty="0"/>
              <a:t>E-mentoring tends to be one-on-one, but takes place via email and the Internet. However, the individuals involved in e-mentoring often start their relationship with a face-to-face meeting.</a:t>
            </a:r>
            <a:endParaRPr lang="en-US" dirty="0"/>
          </a:p>
        </p:txBody>
      </p:sp>
    </p:spTree>
    <p:extLst>
      <p:ext uri="{BB962C8B-B14F-4D97-AF65-F5344CB8AC3E}">
        <p14:creationId xmlns:p14="http://schemas.microsoft.com/office/powerpoint/2010/main" val="13417089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Developing a mentoring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113</a:t>
            </a:fld>
            <a:endParaRPr lang="en-ZA" dirty="0"/>
          </a:p>
        </p:txBody>
      </p:sp>
      <p:sp>
        <p:nvSpPr>
          <p:cNvPr id="5" name="Content Placeholder 4"/>
          <p:cNvSpPr>
            <a:spLocks noGrp="1"/>
          </p:cNvSpPr>
          <p:nvPr>
            <p:ph sz="quarter" idx="1"/>
          </p:nvPr>
        </p:nvSpPr>
        <p:spPr>
          <a:xfrm>
            <a:off x="467544" y="1412776"/>
            <a:ext cx="8219256" cy="4032448"/>
          </a:xfrm>
        </p:spPr>
        <p:txBody>
          <a:bodyPr>
            <a:normAutofit/>
          </a:bodyPr>
          <a:lstStyle/>
          <a:p>
            <a:r>
              <a:rPr lang="en-ZA" dirty="0"/>
              <a:t>Think about potential activities or discussions and explore different things you may learn throughout it.</a:t>
            </a:r>
          </a:p>
          <a:p>
            <a:r>
              <a:rPr lang="en-ZA" dirty="0"/>
              <a:t>For example:</a:t>
            </a:r>
            <a:endParaRPr lang="en-US" dirty="0"/>
          </a:p>
          <a:p>
            <a:pPr lvl="1"/>
            <a:r>
              <a:rPr lang="en-ZA" dirty="0"/>
              <a:t>Make a list of specific things you want to learn. </a:t>
            </a:r>
            <a:endParaRPr lang="en-US" dirty="0"/>
          </a:p>
          <a:p>
            <a:pPr lvl="1"/>
            <a:r>
              <a:rPr lang="en-ZA" dirty="0"/>
              <a:t>Write a tentative agenda for mentoring sessions. </a:t>
            </a:r>
            <a:endParaRPr lang="en-US" dirty="0"/>
          </a:p>
          <a:p>
            <a:pPr lvl="1"/>
            <a:r>
              <a:rPr lang="en-ZA" dirty="0"/>
              <a:t>Create a structure for your mentoring relationship. This helps both mentors and mentees have appropriate expectations and enables them to decide if the commitment is one they can realistically manage.</a:t>
            </a:r>
            <a:endParaRPr lang="en-US" dirty="0"/>
          </a:p>
          <a:p>
            <a:endParaRPr lang="en-US" dirty="0"/>
          </a:p>
        </p:txBody>
      </p:sp>
    </p:spTree>
    <p:extLst>
      <p:ext uri="{BB962C8B-B14F-4D97-AF65-F5344CB8AC3E}">
        <p14:creationId xmlns:p14="http://schemas.microsoft.com/office/powerpoint/2010/main" val="12537170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Developing a mentoring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114</a:t>
            </a:fld>
            <a:endParaRPr lang="en-ZA"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910549767"/>
              </p:ext>
            </p:extLst>
          </p:nvPr>
        </p:nvGraphicFramePr>
        <p:xfrm>
          <a:off x="468313" y="1412875"/>
          <a:ext cx="8218487" cy="4968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4790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p>
            <a:pPr algn="ctr"/>
            <a:r>
              <a:rPr lang="en-ZA" sz="9600" dirty="0">
                <a:solidFill>
                  <a:srgbClr val="FFFFFF"/>
                </a:solidFill>
              </a:rPr>
              <a:t>Activity</a:t>
            </a:r>
            <a:endParaRPr lang="en-ZA" dirty="0">
              <a:solidFill>
                <a:srgbClr val="FFFFFF"/>
              </a:solidFill>
            </a:endParaRPr>
          </a:p>
        </p:txBody>
      </p:sp>
      <p:sp>
        <p:nvSpPr>
          <p:cNvPr id="4" name="Slide Number Placeholder 3"/>
          <p:cNvSpPr>
            <a:spLocks noGrp="1"/>
          </p:cNvSpPr>
          <p:nvPr>
            <p:ph type="sldNum" sz="quarter" idx="12"/>
          </p:nvPr>
        </p:nvSpPr>
        <p:spPr/>
        <p:txBody>
          <a:bodyPr/>
          <a:lstStyle/>
          <a:p>
            <a:fld id="{32F83655-DC73-417F-8B26-EB7A1DBB5382}" type="slidenum">
              <a:rPr lang="en-ZA" smtClean="0"/>
              <a:pPr/>
              <a:t>115</a:t>
            </a:fld>
            <a:endParaRPr lang="en-ZA" dirty="0"/>
          </a:p>
        </p:txBody>
      </p:sp>
      <p:sp>
        <p:nvSpPr>
          <p:cNvPr id="5" name="Content Placeholder 4"/>
          <p:cNvSpPr>
            <a:spLocks noGrp="1"/>
          </p:cNvSpPr>
          <p:nvPr>
            <p:ph sz="quarter" idx="1"/>
          </p:nvPr>
        </p:nvSpPr>
        <p:spPr>
          <a:xfrm>
            <a:off x="2971800" y="1988840"/>
            <a:ext cx="5715000" cy="4107160"/>
          </a:xfrm>
        </p:spPr>
        <p:txBody>
          <a:bodyPr/>
          <a:lstStyle/>
          <a:p>
            <a:r>
              <a:rPr lang="en-ZA" dirty="0"/>
              <a:t>What is feedback and what role does it play in the mentoring relationship? </a:t>
            </a:r>
            <a:endParaRPr lang="en-US" dirty="0"/>
          </a:p>
          <a:p>
            <a:pPr marL="0" indent="0">
              <a:buNone/>
            </a:pPr>
            <a:endParaRPr lang="en-US" dirty="0"/>
          </a:p>
          <a:p>
            <a:endParaRPr lang="en-ZA" dirty="0"/>
          </a:p>
        </p:txBody>
      </p:sp>
      <p:grpSp>
        <p:nvGrpSpPr>
          <p:cNvPr id="2" name="Group 13"/>
          <p:cNvGrpSpPr/>
          <p:nvPr/>
        </p:nvGrpSpPr>
        <p:grpSpPr>
          <a:xfrm>
            <a:off x="6732240" y="332656"/>
            <a:ext cx="1944216" cy="1008112"/>
            <a:chOff x="4211960" y="4509120"/>
            <a:chExt cx="1944216" cy="1008112"/>
          </a:xfrm>
        </p:grpSpPr>
        <p:sp>
          <p:nvSpPr>
            <p:cNvPr id="12" name="Oval Callout 11"/>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3" name="Oval Callout 12"/>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
        <p:nvSpPr>
          <p:cNvPr id="16" name="Title 15"/>
          <p:cNvSpPr>
            <a:spLocks noGrp="1"/>
          </p:cNvSpPr>
          <p:nvPr>
            <p:ph type="title"/>
          </p:nvPr>
        </p:nvSpPr>
        <p:spPr/>
        <p:txBody>
          <a:bodyPr/>
          <a:lstStyle/>
          <a:p>
            <a:r>
              <a:rPr lang="en-ZA" sz="5800" dirty="0"/>
              <a:t>Discuss</a:t>
            </a:r>
          </a:p>
        </p:txBody>
      </p:sp>
    </p:spTree>
    <p:extLst>
      <p:ext uri="{BB962C8B-B14F-4D97-AF65-F5344CB8AC3E}">
        <p14:creationId xmlns:p14="http://schemas.microsoft.com/office/powerpoint/2010/main" val="311433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Feedback on progress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116</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Feedback is the key in the mentoring relationship, and performs a valuable role in:</a:t>
            </a:r>
            <a:endParaRPr lang="en-US" dirty="0"/>
          </a:p>
          <a:p>
            <a:pPr lvl="1"/>
            <a:r>
              <a:rPr lang="en-ZA" dirty="0"/>
              <a:t>Improving self-awareness</a:t>
            </a:r>
            <a:endParaRPr lang="en-US" dirty="0"/>
          </a:p>
          <a:p>
            <a:pPr lvl="1"/>
            <a:r>
              <a:rPr lang="en-ZA" dirty="0"/>
              <a:t>Enhancing self esteem</a:t>
            </a:r>
            <a:endParaRPr lang="en-US" dirty="0"/>
          </a:p>
          <a:p>
            <a:pPr lvl="1"/>
            <a:r>
              <a:rPr lang="en-ZA" dirty="0"/>
              <a:t>Raising morale</a:t>
            </a:r>
            <a:endParaRPr lang="en-US" dirty="0"/>
          </a:p>
          <a:p>
            <a:pPr lvl="1"/>
            <a:r>
              <a:rPr lang="en-ZA" dirty="0"/>
              <a:t>Encouraging people to want to learn</a:t>
            </a:r>
            <a:endParaRPr lang="en-US" dirty="0"/>
          </a:p>
          <a:p>
            <a:pPr lvl="1"/>
            <a:r>
              <a:rPr lang="en-ZA" dirty="0"/>
              <a:t>Offering reassurance</a:t>
            </a:r>
            <a:endParaRPr lang="en-US" dirty="0"/>
          </a:p>
          <a:p>
            <a:pPr lvl="1"/>
            <a:r>
              <a:rPr lang="en-ZA" dirty="0"/>
              <a:t>Motivation</a:t>
            </a:r>
            <a:endParaRPr lang="en-US" dirty="0"/>
          </a:p>
          <a:p>
            <a:pPr lvl="1"/>
            <a:r>
              <a:rPr lang="en-ZA" dirty="0"/>
              <a:t>Improving individual performance</a:t>
            </a:r>
            <a:endParaRPr lang="en-US" dirty="0"/>
          </a:p>
          <a:p>
            <a:endParaRPr lang="en-US" dirty="0"/>
          </a:p>
        </p:txBody>
      </p:sp>
    </p:spTree>
    <p:extLst>
      <p:ext uri="{BB962C8B-B14F-4D97-AF65-F5344CB8AC3E}">
        <p14:creationId xmlns:p14="http://schemas.microsoft.com/office/powerpoint/2010/main" val="376364930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Feedback on progress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117</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What is effective feedback?</a:t>
            </a:r>
            <a:endParaRPr lang="en-US" dirty="0"/>
          </a:p>
          <a:p>
            <a:pPr lvl="1"/>
            <a:r>
              <a:rPr lang="en-ZA" dirty="0"/>
              <a:t>Focused on behaviour, not on perceived attitudes</a:t>
            </a:r>
            <a:endParaRPr lang="en-US" dirty="0"/>
          </a:p>
          <a:p>
            <a:pPr lvl="1"/>
            <a:r>
              <a:rPr lang="en-ZA" dirty="0"/>
              <a:t>Focused on behaviour which can be changed</a:t>
            </a:r>
            <a:endParaRPr lang="en-US" dirty="0"/>
          </a:p>
          <a:p>
            <a:pPr lvl="1"/>
            <a:r>
              <a:rPr lang="en-ZA" dirty="0"/>
              <a:t>Based on observation</a:t>
            </a:r>
            <a:endParaRPr lang="en-US" dirty="0"/>
          </a:p>
          <a:p>
            <a:pPr lvl="1"/>
            <a:r>
              <a:rPr lang="en-ZA" dirty="0"/>
              <a:t>Objective</a:t>
            </a:r>
            <a:endParaRPr lang="en-US" dirty="0"/>
          </a:p>
          <a:p>
            <a:pPr lvl="1"/>
            <a:r>
              <a:rPr lang="en-ZA" dirty="0"/>
              <a:t>Given in good time</a:t>
            </a:r>
            <a:endParaRPr lang="en-US" dirty="0"/>
          </a:p>
          <a:p>
            <a:pPr lvl="1"/>
            <a:r>
              <a:rPr lang="en-ZA" dirty="0"/>
              <a:t>About what the individual did well and what they could do better</a:t>
            </a:r>
            <a:endParaRPr lang="en-US" dirty="0"/>
          </a:p>
          <a:p>
            <a:pPr lvl="1"/>
            <a:r>
              <a:rPr lang="en-ZA" dirty="0"/>
              <a:t>Given in private</a:t>
            </a:r>
            <a:endParaRPr lang="en-US" dirty="0"/>
          </a:p>
          <a:p>
            <a:endParaRPr lang="en-US" dirty="0"/>
          </a:p>
        </p:txBody>
      </p:sp>
    </p:spTree>
    <p:extLst>
      <p:ext uri="{BB962C8B-B14F-4D97-AF65-F5344CB8AC3E}">
        <p14:creationId xmlns:p14="http://schemas.microsoft.com/office/powerpoint/2010/main" val="159996285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Feedback techniques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118</a:t>
            </a:fld>
            <a:endParaRPr lang="en-ZA" dirty="0"/>
          </a:p>
        </p:txBody>
      </p:sp>
      <p:sp>
        <p:nvSpPr>
          <p:cNvPr id="5" name="Content Placeholder 4"/>
          <p:cNvSpPr>
            <a:spLocks noGrp="1"/>
          </p:cNvSpPr>
          <p:nvPr>
            <p:ph sz="quarter" idx="1"/>
          </p:nvPr>
        </p:nvSpPr>
        <p:spPr>
          <a:xfrm>
            <a:off x="467544" y="1412776"/>
            <a:ext cx="8219256" cy="648072"/>
          </a:xfrm>
        </p:spPr>
        <p:txBody>
          <a:bodyPr>
            <a:normAutofit/>
          </a:bodyPr>
          <a:lstStyle/>
          <a:p>
            <a:r>
              <a:rPr lang="en-ZA" dirty="0"/>
              <a:t>There are many different techniques for giving feedback.</a:t>
            </a:r>
            <a:endParaRPr lang="en-US" dirty="0"/>
          </a:p>
          <a:p>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3248025" y="2581250"/>
            <a:ext cx="2647950" cy="2647950"/>
          </a:xfrm>
          <a:prstGeom prst="rect">
            <a:avLst/>
          </a:prstGeom>
        </p:spPr>
      </p:pic>
    </p:spTree>
    <p:extLst>
      <p:ext uri="{BB962C8B-B14F-4D97-AF65-F5344CB8AC3E}">
        <p14:creationId xmlns:p14="http://schemas.microsoft.com/office/powerpoint/2010/main" val="352611971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Feedback Sandwich</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119</a:t>
            </a:fld>
            <a:endParaRPr lang="en-ZA" dirty="0"/>
          </a:p>
        </p:txBody>
      </p:sp>
      <p:sp>
        <p:nvSpPr>
          <p:cNvPr id="5" name="Content Placeholder 4"/>
          <p:cNvSpPr>
            <a:spLocks noGrp="1"/>
          </p:cNvSpPr>
          <p:nvPr>
            <p:ph sz="quarter" idx="1"/>
          </p:nvPr>
        </p:nvSpPr>
        <p:spPr>
          <a:xfrm>
            <a:off x="467544" y="1412776"/>
            <a:ext cx="8219256" cy="1512168"/>
          </a:xfrm>
        </p:spPr>
        <p:txBody>
          <a:bodyPr>
            <a:normAutofit/>
          </a:bodyPr>
          <a:lstStyle/>
          <a:p>
            <a:r>
              <a:rPr lang="en-ZA" dirty="0"/>
              <a:t>Positive statements are made, areas for improvement are discussed, and followed with more positive statements.</a:t>
            </a:r>
            <a:endParaRPr lang="en-US" dirty="0"/>
          </a:p>
          <a:p>
            <a:endParaRPr lang="en-US" dirty="0"/>
          </a:p>
        </p:txBody>
      </p:sp>
    </p:spTree>
    <p:extLst>
      <p:ext uri="{BB962C8B-B14F-4D97-AF65-F5344CB8AC3E}">
        <p14:creationId xmlns:p14="http://schemas.microsoft.com/office/powerpoint/2010/main" val="3996670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a:t>
            </a:fld>
            <a:endParaRPr lang="en-ZA" dirty="0"/>
          </a:p>
        </p:txBody>
      </p:sp>
      <p:sp>
        <p:nvSpPr>
          <p:cNvPr id="5" name="Rectangle 4"/>
          <p:cNvSpPr/>
          <p:nvPr/>
        </p:nvSpPr>
        <p:spPr>
          <a:xfrm>
            <a:off x="611560" y="1268760"/>
            <a:ext cx="7848872" cy="3970318"/>
          </a:xfrm>
          <a:prstGeom prst="rect">
            <a:avLst/>
          </a:prstGeom>
        </p:spPr>
        <p:txBody>
          <a:bodyPr wrap="square">
            <a:spAutoFit/>
          </a:bodyPr>
          <a:lstStyle/>
          <a:p>
            <a:r>
              <a:rPr lang="en-ZA" sz="2800" b="1" dirty="0"/>
              <a:t>Entry Level Requirements</a:t>
            </a:r>
          </a:p>
          <a:p>
            <a:endParaRPr lang="en-ZA" sz="2800" b="1" dirty="0"/>
          </a:p>
          <a:p>
            <a:pPr marL="457200" lvl="0" indent="-457200">
              <a:buFont typeface="Arial" panose="020B0604020202020204" pitchFamily="34" charset="0"/>
              <a:buChar char="•"/>
            </a:pPr>
            <a:r>
              <a:rPr lang="en-GB" sz="2800" dirty="0"/>
              <a:t>Learners should be competent in communication and mathematical and financial literacy at level 3.</a:t>
            </a:r>
          </a:p>
          <a:p>
            <a:pPr lvl="0"/>
            <a:endParaRPr lang="en-US" sz="2800" dirty="0"/>
          </a:p>
          <a:p>
            <a:pPr marL="457200" lvl="0" indent="-457200">
              <a:buFont typeface="Arial" panose="020B0604020202020204" pitchFamily="34" charset="0"/>
              <a:buChar char="•"/>
            </a:pPr>
            <a:r>
              <a:rPr lang="en-US" sz="2800" dirty="0"/>
              <a:t>The credit calculation is based on the assumption that learners are already competent in terms of the learning area in which they will provide training.</a:t>
            </a:r>
            <a:endParaRPr lang="en-US" sz="2400" dirty="0"/>
          </a:p>
        </p:txBody>
      </p:sp>
    </p:spTree>
    <p:extLst>
      <p:ext uri="{BB962C8B-B14F-4D97-AF65-F5344CB8AC3E}">
        <p14:creationId xmlns:p14="http://schemas.microsoft.com/office/powerpoint/2010/main" val="1319582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Stop, Start, Continue</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120</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This is where you discuss with your mentee:</a:t>
            </a:r>
            <a:endParaRPr lang="en-US" dirty="0"/>
          </a:p>
          <a:p>
            <a:pPr lvl="1"/>
            <a:r>
              <a:rPr lang="en-ZA" dirty="0"/>
              <a:t>What they feel they should stop doing</a:t>
            </a:r>
            <a:endParaRPr lang="en-US" dirty="0"/>
          </a:p>
          <a:p>
            <a:pPr lvl="1"/>
            <a:r>
              <a:rPr lang="en-ZA" dirty="0"/>
              <a:t>What they feel they should start doing</a:t>
            </a:r>
            <a:endParaRPr lang="en-US" dirty="0"/>
          </a:p>
          <a:p>
            <a:pPr lvl="1"/>
            <a:r>
              <a:rPr lang="en-ZA" dirty="0"/>
              <a:t>What they wish to continue doing</a:t>
            </a:r>
            <a:endParaRPr lang="en-US" dirty="0"/>
          </a:p>
          <a:p>
            <a:endParaRPr lang="en-US" dirty="0"/>
          </a:p>
        </p:txBody>
      </p:sp>
    </p:spTree>
    <p:extLst>
      <p:ext uri="{BB962C8B-B14F-4D97-AF65-F5344CB8AC3E}">
        <p14:creationId xmlns:p14="http://schemas.microsoft.com/office/powerpoint/2010/main" val="78818122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Feedback From Mentee</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121</a:t>
            </a:fld>
            <a:endParaRPr lang="en-ZA" dirty="0"/>
          </a:p>
        </p:txBody>
      </p:sp>
      <p:sp>
        <p:nvSpPr>
          <p:cNvPr id="5" name="Content Placeholder 4"/>
          <p:cNvSpPr>
            <a:spLocks noGrp="1"/>
          </p:cNvSpPr>
          <p:nvPr>
            <p:ph sz="quarter" idx="1"/>
          </p:nvPr>
        </p:nvSpPr>
        <p:spPr>
          <a:xfrm>
            <a:off x="467544" y="1412776"/>
            <a:ext cx="8219256" cy="3384376"/>
          </a:xfrm>
        </p:spPr>
        <p:txBody>
          <a:bodyPr>
            <a:normAutofit/>
          </a:bodyPr>
          <a:lstStyle/>
          <a:p>
            <a:r>
              <a:rPr lang="en-ZA" dirty="0"/>
              <a:t>Your mentee may want to give you some feedback as well.  </a:t>
            </a:r>
          </a:p>
          <a:p>
            <a:r>
              <a:rPr lang="en-ZA" dirty="0"/>
              <a:t>When you are receiving feedback it will help if you:</a:t>
            </a:r>
            <a:endParaRPr lang="en-US" dirty="0"/>
          </a:p>
          <a:p>
            <a:pPr lvl="1"/>
            <a:r>
              <a:rPr lang="en-ZA" dirty="0"/>
              <a:t>Are open to suggestions</a:t>
            </a:r>
            <a:endParaRPr lang="en-US" dirty="0"/>
          </a:p>
          <a:p>
            <a:pPr lvl="1"/>
            <a:r>
              <a:rPr lang="en-ZA" dirty="0"/>
              <a:t>Listen carefully</a:t>
            </a:r>
            <a:endParaRPr lang="en-US" dirty="0"/>
          </a:p>
          <a:p>
            <a:pPr lvl="1"/>
            <a:r>
              <a:rPr lang="en-ZA" dirty="0"/>
              <a:t>Ask questions about their comments</a:t>
            </a:r>
            <a:endParaRPr lang="en-US" dirty="0"/>
          </a:p>
          <a:p>
            <a:pPr lvl="1"/>
            <a:r>
              <a:rPr lang="en-ZA" dirty="0"/>
              <a:t>Are prepared to contribute</a:t>
            </a:r>
            <a:endParaRPr lang="en-US" dirty="0"/>
          </a:p>
          <a:p>
            <a:endParaRPr lang="en-US" dirty="0"/>
          </a:p>
          <a:p>
            <a:endParaRPr lang="en-US" dirty="0"/>
          </a:p>
        </p:txBody>
      </p:sp>
    </p:spTree>
    <p:extLst>
      <p:ext uri="{BB962C8B-B14F-4D97-AF65-F5344CB8AC3E}">
        <p14:creationId xmlns:p14="http://schemas.microsoft.com/office/powerpoint/2010/main" val="71184452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Mentoring And Coaching</a:t>
            </a:r>
          </a:p>
        </p:txBody>
      </p:sp>
      <p:sp>
        <p:nvSpPr>
          <p:cNvPr id="3" name="Text Placeholder 2"/>
          <p:cNvSpPr>
            <a:spLocks noGrp="1"/>
          </p:cNvSpPr>
          <p:nvPr>
            <p:ph type="body" idx="1"/>
          </p:nvPr>
        </p:nvSpPr>
        <p:spPr/>
        <p:txBody>
          <a:bodyPr>
            <a:noAutofit/>
          </a:bodyPr>
          <a:lstStyle/>
          <a:p>
            <a:r>
              <a:rPr lang="en-US" sz="4400" dirty="0"/>
              <a:t>Study Unit 5:</a:t>
            </a:r>
            <a:br>
              <a:rPr lang="en-US" sz="4400" dirty="0"/>
            </a:br>
            <a:r>
              <a:rPr lang="en-ZA" sz="4400" dirty="0"/>
              <a:t>Prepare for One-to-One Training On the Job.</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122</a:t>
            </a:fld>
            <a:endParaRPr lang="en-ZA" dirty="0"/>
          </a:p>
        </p:txBody>
      </p:sp>
      <p:pic>
        <p:nvPicPr>
          <p:cNvPr id="6" name="Picture 5" descr="ec_i_outcomes_2.gif"/>
          <p:cNvPicPr/>
          <p:nvPr/>
        </p:nvPicPr>
        <p:blipFill>
          <a:blip r:embed="rId2" cstate="print"/>
          <a:stretch>
            <a:fillRect/>
          </a:stretch>
        </p:blipFill>
        <p:spPr>
          <a:xfrm>
            <a:off x="3275856" y="4548105"/>
            <a:ext cx="2462004" cy="161719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05383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5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123</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b="1" dirty="0"/>
              <a:t>Individual task performance </a:t>
            </a:r>
            <a:r>
              <a:rPr lang="en-ZA" sz="2800" dirty="0"/>
              <a:t>is </a:t>
            </a:r>
            <a:r>
              <a:rPr lang="en-ZA" sz="2800" b="1" dirty="0"/>
              <a:t>reviewed</a:t>
            </a:r>
            <a:r>
              <a:rPr lang="en-ZA" sz="2800" dirty="0"/>
              <a:t> in relation to </a:t>
            </a:r>
            <a:r>
              <a:rPr lang="en-ZA" sz="2800" b="1" dirty="0"/>
              <a:t>performance requirements</a:t>
            </a:r>
            <a:r>
              <a:rPr lang="en-ZA" sz="2800" dirty="0"/>
              <a:t>. </a:t>
            </a:r>
            <a:endParaRPr lang="en-US" sz="2800" dirty="0"/>
          </a:p>
          <a:p>
            <a:pPr lvl="0"/>
            <a:r>
              <a:rPr lang="en-ZA" sz="2800" b="1" dirty="0"/>
              <a:t>Individual learning needs </a:t>
            </a:r>
            <a:r>
              <a:rPr lang="en-ZA" sz="2800" dirty="0"/>
              <a:t>are </a:t>
            </a:r>
            <a:r>
              <a:rPr lang="en-ZA" sz="2800" b="1" dirty="0"/>
              <a:t>identified</a:t>
            </a:r>
            <a:r>
              <a:rPr lang="en-ZA" sz="2800" dirty="0"/>
              <a:t> in relation to the </a:t>
            </a:r>
            <a:r>
              <a:rPr lang="en-ZA" sz="2800" b="1" dirty="0"/>
              <a:t>review of task performance</a:t>
            </a:r>
            <a:r>
              <a:rPr lang="en-ZA" sz="2800" dirty="0"/>
              <a:t>, intended </a:t>
            </a:r>
            <a:r>
              <a:rPr lang="en-ZA" sz="2800" b="1" dirty="0"/>
              <a:t>learning outcomes </a:t>
            </a:r>
            <a:r>
              <a:rPr lang="en-ZA" sz="2800" dirty="0"/>
              <a:t>and </a:t>
            </a:r>
            <a:r>
              <a:rPr lang="en-ZA" sz="2800" b="1" dirty="0"/>
              <a:t>stakeholder objectives </a:t>
            </a:r>
            <a:endParaRPr lang="en-US" sz="2800" b="1" dirty="0"/>
          </a:p>
          <a:p>
            <a:r>
              <a:rPr lang="en-ZA" sz="2800" b="1" dirty="0"/>
              <a:t>Preparation</a:t>
            </a:r>
            <a:r>
              <a:rPr lang="en-ZA" sz="2800" dirty="0"/>
              <a:t> caters for the </a:t>
            </a:r>
            <a:r>
              <a:rPr lang="en-ZA" sz="2800" b="1" dirty="0"/>
              <a:t>needs </a:t>
            </a:r>
            <a:r>
              <a:rPr lang="en-ZA" sz="2800" dirty="0"/>
              <a:t>and </a:t>
            </a:r>
            <a:r>
              <a:rPr lang="en-ZA" sz="2800" b="1" dirty="0"/>
              <a:t>responsibilities</a:t>
            </a:r>
            <a:r>
              <a:rPr lang="en-ZA" sz="2800" dirty="0"/>
              <a:t> of stakeholders, possible </a:t>
            </a:r>
            <a:r>
              <a:rPr lang="en-ZA" sz="2800" b="1" dirty="0"/>
              <a:t>learning barriers</a:t>
            </a:r>
            <a:r>
              <a:rPr lang="en-ZA" sz="2800" dirty="0"/>
              <a:t>, different </a:t>
            </a:r>
            <a:r>
              <a:rPr lang="en-ZA" sz="2800" b="1" dirty="0"/>
              <a:t>learning styles </a:t>
            </a:r>
            <a:r>
              <a:rPr lang="en-ZA" sz="2800" dirty="0"/>
              <a:t>and </a:t>
            </a:r>
            <a:r>
              <a:rPr lang="en-ZA" sz="2800" b="1" dirty="0"/>
              <a:t>special needs </a:t>
            </a:r>
            <a:r>
              <a:rPr lang="en-ZA" sz="2800" dirty="0"/>
              <a:t>of learners. The </a:t>
            </a:r>
            <a:r>
              <a:rPr lang="en-ZA" sz="2800" b="1" dirty="0"/>
              <a:t>structure</a:t>
            </a:r>
            <a:r>
              <a:rPr lang="en-ZA" sz="2800" dirty="0"/>
              <a:t> of the training </a:t>
            </a:r>
            <a:r>
              <a:rPr lang="en-ZA" sz="2800" b="1" dirty="0"/>
              <a:t>plan </a:t>
            </a:r>
            <a:r>
              <a:rPr lang="en-ZA" sz="2800" dirty="0"/>
              <a:t>is established in </a:t>
            </a:r>
            <a:r>
              <a:rPr lang="en-ZA" sz="2800" b="1" dirty="0"/>
              <a:t>co-operation</a:t>
            </a:r>
            <a:r>
              <a:rPr lang="en-ZA" sz="2800" dirty="0"/>
              <a:t> with relevant </a:t>
            </a:r>
            <a:r>
              <a:rPr lang="en-ZA" sz="2800" b="1" dirty="0"/>
              <a:t>stakeholders</a:t>
            </a:r>
            <a:r>
              <a:rPr lang="en-ZA" sz="2800" dirty="0"/>
              <a:t> and experts. </a:t>
            </a:r>
            <a:endParaRPr lang="en-US" sz="280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07919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5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124</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b="1" dirty="0"/>
              <a:t>Resources, locations</a:t>
            </a:r>
            <a:r>
              <a:rPr lang="en-ZA" sz="2800" dirty="0"/>
              <a:t>, and </a:t>
            </a:r>
            <a:r>
              <a:rPr lang="en-ZA" sz="2800" b="1" dirty="0"/>
              <a:t>personnel</a:t>
            </a:r>
            <a:r>
              <a:rPr lang="en-ZA" sz="2800" dirty="0"/>
              <a:t> are </a:t>
            </a:r>
            <a:r>
              <a:rPr lang="en-ZA" sz="2800" b="1" dirty="0"/>
              <a:t>arranged</a:t>
            </a:r>
            <a:r>
              <a:rPr lang="en-ZA" sz="2800" dirty="0"/>
              <a:t> to suit intended delivery. </a:t>
            </a:r>
            <a:endParaRPr lang="en-US" sz="2800" dirty="0"/>
          </a:p>
          <a:p>
            <a:pPr lvl="0"/>
            <a:r>
              <a:rPr lang="en-ZA" sz="2800" dirty="0"/>
              <a:t>The </a:t>
            </a:r>
            <a:r>
              <a:rPr lang="en-ZA" sz="2800" b="1" dirty="0"/>
              <a:t>learning environment </a:t>
            </a:r>
            <a:r>
              <a:rPr lang="en-ZA" sz="2800" dirty="0"/>
              <a:t>is </a:t>
            </a:r>
            <a:r>
              <a:rPr lang="en-ZA" sz="2800" b="1" dirty="0"/>
              <a:t>arranged</a:t>
            </a:r>
            <a:r>
              <a:rPr lang="en-ZA" sz="2800" dirty="0"/>
              <a:t> to meet </a:t>
            </a:r>
            <a:r>
              <a:rPr lang="en-ZA" sz="2800" b="1" dirty="0"/>
              <a:t>organisational </a:t>
            </a:r>
            <a:r>
              <a:rPr lang="en-ZA" sz="2800" dirty="0"/>
              <a:t>and </a:t>
            </a:r>
            <a:r>
              <a:rPr lang="en-ZA" sz="2800" b="1" dirty="0"/>
              <a:t>legislative requirements</a:t>
            </a:r>
            <a:r>
              <a:rPr lang="en-ZA" sz="2800" dirty="0"/>
              <a:t> for </a:t>
            </a:r>
            <a:r>
              <a:rPr lang="en-ZA" sz="2800" b="1" dirty="0"/>
              <a:t>safety and accessibility. </a:t>
            </a:r>
            <a:endParaRPr lang="en-US" sz="2800" b="1" dirty="0"/>
          </a:p>
          <a:p>
            <a:pPr lvl="0"/>
            <a:r>
              <a:rPr lang="en-ZA" sz="2800" b="1" dirty="0"/>
              <a:t>Review criteria </a:t>
            </a:r>
            <a:r>
              <a:rPr lang="en-ZA" sz="2800" dirty="0"/>
              <a:t>are </a:t>
            </a:r>
            <a:r>
              <a:rPr lang="en-ZA" sz="2800" b="1" dirty="0"/>
              <a:t>confirmed </a:t>
            </a:r>
            <a:r>
              <a:rPr lang="en-ZA" sz="2800" dirty="0"/>
              <a:t>with </a:t>
            </a:r>
            <a:r>
              <a:rPr lang="en-ZA" sz="2800" b="1" dirty="0"/>
              <a:t>relevant personnel.</a:t>
            </a:r>
            <a:endParaRPr lang="en-US" sz="2800" b="1"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63893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Preparing for one-to-one training on the job</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125</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Before one-to-one training can commence there are a few things which must be considered and information which must be determined. </a:t>
            </a:r>
            <a:endParaRPr lang="en-US" dirty="0"/>
          </a:p>
          <a:p>
            <a:r>
              <a:rPr lang="en-ZA" dirty="0"/>
              <a:t>Potential candidates must be identified and their performance reviewed in order to establish what their requirements are. </a:t>
            </a:r>
          </a:p>
          <a:p>
            <a:r>
              <a:rPr lang="en-ZA" dirty="0"/>
              <a:t>Their present ability to perform a task must be determined against what is expected of them.</a:t>
            </a:r>
          </a:p>
          <a:p>
            <a:r>
              <a:rPr lang="en-ZA" dirty="0"/>
              <a:t>If they are found to fall short of the requirements, then training is necessary. </a:t>
            </a:r>
            <a:endParaRPr lang="en-US" dirty="0"/>
          </a:p>
          <a:p>
            <a:endParaRPr lang="en-US" dirty="0"/>
          </a:p>
        </p:txBody>
      </p:sp>
    </p:spTree>
    <p:extLst>
      <p:ext uri="{BB962C8B-B14F-4D97-AF65-F5344CB8AC3E}">
        <p14:creationId xmlns:p14="http://schemas.microsoft.com/office/powerpoint/2010/main" val="102101583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Preparing for one-to-one training on the job</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126</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The diagram demonstrates the process which businesses follow in determining learning needs.</a:t>
            </a:r>
            <a:endParaRPr lang="en-US" dirty="0"/>
          </a:p>
        </p:txBody>
      </p:sp>
      <p:pic>
        <p:nvPicPr>
          <p:cNvPr id="6" name="Picture 5" descr="http://www.nwlink.com/~donclark/hrd/ahold/performance_needs.jpg"/>
          <p:cNvPicPr/>
          <p:nvPr/>
        </p:nvPicPr>
        <p:blipFill>
          <a:blip r:embed="rId2">
            <a:extLst>
              <a:ext uri="{28A0092B-C50C-407E-A947-70E740481C1C}">
                <a14:useLocalDpi xmlns:a14="http://schemas.microsoft.com/office/drawing/2010/main" val="0"/>
              </a:ext>
            </a:extLst>
          </a:blip>
          <a:srcRect/>
          <a:stretch>
            <a:fillRect/>
          </a:stretch>
        </p:blipFill>
        <p:spPr bwMode="auto">
          <a:xfrm>
            <a:off x="1619672" y="2464937"/>
            <a:ext cx="5715719" cy="3772375"/>
          </a:xfrm>
          <a:prstGeom prst="rect">
            <a:avLst/>
          </a:prstGeom>
          <a:noFill/>
          <a:ln>
            <a:noFill/>
          </a:ln>
        </p:spPr>
      </p:pic>
    </p:spTree>
    <p:extLst>
      <p:ext uri="{BB962C8B-B14F-4D97-AF65-F5344CB8AC3E}">
        <p14:creationId xmlns:p14="http://schemas.microsoft.com/office/powerpoint/2010/main" val="120960234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Preparing for one-to-one training on the job</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127</a:t>
            </a:fld>
            <a:endParaRPr lang="en-ZA" dirty="0"/>
          </a:p>
        </p:txBody>
      </p:sp>
      <p:sp>
        <p:nvSpPr>
          <p:cNvPr id="5" name="Content Placeholder 4"/>
          <p:cNvSpPr>
            <a:spLocks noGrp="1"/>
          </p:cNvSpPr>
          <p:nvPr>
            <p:ph sz="quarter" idx="1"/>
          </p:nvPr>
        </p:nvSpPr>
        <p:spPr>
          <a:xfrm>
            <a:off x="467544" y="1412776"/>
            <a:ext cx="8219256" cy="4176464"/>
          </a:xfrm>
        </p:spPr>
        <p:txBody>
          <a:bodyPr>
            <a:normAutofit/>
          </a:bodyPr>
          <a:lstStyle/>
          <a:p>
            <a:r>
              <a:rPr lang="en-ZA" b="1" dirty="0"/>
              <a:t>Formal appraisal: </a:t>
            </a:r>
          </a:p>
          <a:p>
            <a:pPr lvl="1"/>
            <a:r>
              <a:rPr lang="en-ZA" dirty="0"/>
              <a:t>this involves asking your colleagues to give feedback on your strengths and weaknesses. </a:t>
            </a:r>
          </a:p>
          <a:p>
            <a:pPr lvl="1"/>
            <a:r>
              <a:rPr lang="en-ZA" dirty="0"/>
              <a:t>They can give feedback on your knowledge skills or attitudes or even your abilities as a team player.</a:t>
            </a:r>
          </a:p>
          <a:p>
            <a:pPr lvl="1"/>
            <a:r>
              <a:rPr lang="en-ZA" dirty="0"/>
              <a:t>Those giving feedback should remember that it should be balanced, descriptive, objective and constructive. </a:t>
            </a:r>
          </a:p>
          <a:p>
            <a:pPr lvl="1"/>
            <a:r>
              <a:rPr lang="en-ZA" dirty="0"/>
              <a:t>It is helpful to say ‘you are good with the tasks you are given to do but you don't always keep good notes and you should work on this’. Constructive criticism is the key. </a:t>
            </a:r>
            <a:endParaRPr lang="en-US" dirty="0"/>
          </a:p>
        </p:txBody>
      </p:sp>
    </p:spTree>
    <p:extLst>
      <p:ext uri="{BB962C8B-B14F-4D97-AF65-F5344CB8AC3E}">
        <p14:creationId xmlns:p14="http://schemas.microsoft.com/office/powerpoint/2010/main" val="328723575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Preparing for one-to-one training on the job</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128</a:t>
            </a:fld>
            <a:endParaRPr lang="en-ZA" dirty="0"/>
          </a:p>
        </p:txBody>
      </p:sp>
      <p:sp>
        <p:nvSpPr>
          <p:cNvPr id="5" name="Content Placeholder 4"/>
          <p:cNvSpPr>
            <a:spLocks noGrp="1"/>
          </p:cNvSpPr>
          <p:nvPr>
            <p:ph sz="quarter" idx="1"/>
          </p:nvPr>
        </p:nvSpPr>
        <p:spPr>
          <a:xfrm>
            <a:off x="467544" y="1412776"/>
            <a:ext cx="8219256" cy="3816424"/>
          </a:xfrm>
        </p:spPr>
        <p:txBody>
          <a:bodyPr>
            <a:normAutofit/>
          </a:bodyPr>
          <a:lstStyle/>
          <a:p>
            <a:r>
              <a:rPr lang="en-ZA" b="1" dirty="0"/>
              <a:t>Critical incident reviews.</a:t>
            </a:r>
          </a:p>
          <a:p>
            <a:pPr lvl="1"/>
            <a:r>
              <a:rPr lang="en-ZA" dirty="0"/>
              <a:t>The primary purpose of these reviews is to find out what went wrong, how and why it went wrong and how to prevent errors from being repeated. </a:t>
            </a:r>
          </a:p>
          <a:p>
            <a:pPr lvl="1"/>
            <a:r>
              <a:rPr lang="en-ZA" dirty="0"/>
              <a:t>The review could look at things which went wrong but could equally look at events that had a positive outcome.</a:t>
            </a:r>
          </a:p>
          <a:p>
            <a:pPr lvl="1"/>
            <a:r>
              <a:rPr lang="en-ZA" dirty="0"/>
              <a:t>The purpose of the review is not to blame individuals but to find out what the team can learn from what went wrong.</a:t>
            </a:r>
            <a:endParaRPr lang="en-US" dirty="0"/>
          </a:p>
          <a:p>
            <a:endParaRPr lang="en-US" dirty="0"/>
          </a:p>
        </p:txBody>
      </p:sp>
    </p:spTree>
    <p:extLst>
      <p:ext uri="{BB962C8B-B14F-4D97-AF65-F5344CB8AC3E}">
        <p14:creationId xmlns:p14="http://schemas.microsoft.com/office/powerpoint/2010/main" val="270004313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Preparing for one-to-one training on the job</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129</a:t>
            </a:fld>
            <a:endParaRPr lang="en-ZA" dirty="0"/>
          </a:p>
        </p:txBody>
      </p:sp>
      <p:sp>
        <p:nvSpPr>
          <p:cNvPr id="5" name="Content Placeholder 4"/>
          <p:cNvSpPr>
            <a:spLocks noGrp="1"/>
          </p:cNvSpPr>
          <p:nvPr>
            <p:ph sz="quarter" idx="1"/>
          </p:nvPr>
        </p:nvSpPr>
        <p:spPr>
          <a:xfrm>
            <a:off x="467544" y="1412776"/>
            <a:ext cx="8219256" cy="3960440"/>
          </a:xfrm>
        </p:spPr>
        <p:txBody>
          <a:bodyPr>
            <a:normAutofit/>
          </a:bodyPr>
          <a:lstStyle/>
          <a:p>
            <a:r>
              <a:rPr lang="en-ZA" b="1" dirty="0"/>
              <a:t>Self-assessment </a:t>
            </a:r>
          </a:p>
          <a:p>
            <a:pPr lvl="1"/>
            <a:r>
              <a:rPr lang="en-ZA" dirty="0"/>
              <a:t>Involves keeping a diary of learning needs that crop up during your working day. </a:t>
            </a:r>
          </a:p>
          <a:p>
            <a:pPr lvl="1"/>
            <a:r>
              <a:rPr lang="en-ZA" dirty="0"/>
              <a:t>You might write down incidents or make notes in a diary.</a:t>
            </a:r>
          </a:p>
          <a:p>
            <a:pPr lvl="1"/>
            <a:r>
              <a:rPr lang="en-ZA" dirty="0"/>
              <a:t>Those who keep a diary generate more specific learning objectives than those who do not.</a:t>
            </a:r>
            <a:endParaRPr lang="en-US" dirty="0"/>
          </a:p>
          <a:p>
            <a:pPr lvl="1"/>
            <a:r>
              <a:rPr lang="en-ZA" dirty="0"/>
              <a:t>You could ask your colleagues to observe your performance and to give feedback on what you could do better. </a:t>
            </a:r>
            <a:endParaRPr lang="en-US" dirty="0"/>
          </a:p>
          <a:p>
            <a:endParaRPr lang="en-US" dirty="0"/>
          </a:p>
        </p:txBody>
      </p:sp>
    </p:spTree>
    <p:extLst>
      <p:ext uri="{BB962C8B-B14F-4D97-AF65-F5344CB8AC3E}">
        <p14:creationId xmlns:p14="http://schemas.microsoft.com/office/powerpoint/2010/main" val="1844369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a:t>
            </a:fld>
            <a:endParaRPr lang="en-ZA" dirty="0"/>
          </a:p>
        </p:txBody>
      </p:sp>
      <p:sp>
        <p:nvSpPr>
          <p:cNvPr id="5" name="Rectangle 4"/>
          <p:cNvSpPr/>
          <p:nvPr/>
        </p:nvSpPr>
        <p:spPr>
          <a:xfrm>
            <a:off x="611560" y="1268760"/>
            <a:ext cx="7632848" cy="4031873"/>
          </a:xfrm>
          <a:prstGeom prst="rect">
            <a:avLst/>
          </a:prstGeom>
        </p:spPr>
        <p:txBody>
          <a:bodyPr wrap="square">
            <a:spAutoFit/>
          </a:bodyPr>
          <a:lstStyle/>
          <a:p>
            <a:r>
              <a:rPr lang="en-ZA" sz="2800" b="1" dirty="0"/>
              <a:t>Credit Value</a:t>
            </a:r>
            <a:endParaRPr lang="en-US" sz="2800" b="1" dirty="0"/>
          </a:p>
          <a:p>
            <a:r>
              <a:rPr lang="en-ZA" sz="2400" dirty="0"/>
              <a:t> </a:t>
            </a:r>
            <a:endParaRPr lang="en-US" sz="2400" dirty="0"/>
          </a:p>
          <a:p>
            <a:endParaRPr lang="en-ZA" sz="2400" dirty="0"/>
          </a:p>
          <a:p>
            <a:pPr marL="457200" indent="-457200">
              <a:buFont typeface="Arial" panose="020B0604020202020204" pitchFamily="34" charset="0"/>
              <a:buChar char="•"/>
            </a:pPr>
            <a:r>
              <a:rPr lang="en-ZA" sz="2600" b="1" dirty="0"/>
              <a:t>7 total credits = 70 notional hours</a:t>
            </a:r>
          </a:p>
          <a:p>
            <a:pPr marL="457200" indent="-457200">
              <a:buFont typeface="Arial" panose="020B0604020202020204" pitchFamily="34" charset="0"/>
              <a:buChar char="•"/>
            </a:pPr>
            <a:endParaRPr lang="en-ZA" sz="2600" dirty="0"/>
          </a:p>
          <a:p>
            <a:pPr marL="342900" indent="-342900">
              <a:buFont typeface="Arial" panose="020B0604020202020204" pitchFamily="34" charset="0"/>
              <a:buChar char="•"/>
            </a:pPr>
            <a:r>
              <a:rPr lang="en-ZA" sz="2600" dirty="0"/>
              <a:t>Theoretical + Practical + Workplace experience</a:t>
            </a:r>
            <a:endParaRPr lang="en-US" sz="2600" dirty="0"/>
          </a:p>
          <a:p>
            <a:endParaRPr lang="en-US" sz="2600" dirty="0"/>
          </a:p>
          <a:p>
            <a:pPr marL="342900" indent="-342900">
              <a:buFont typeface="Arial" panose="020B0604020202020204" pitchFamily="34" charset="0"/>
              <a:buChar char="•"/>
            </a:pPr>
            <a:r>
              <a:rPr lang="en-ZA" sz="2600" dirty="0"/>
              <a:t>Submission of Portfolio of Evidence (PoE)  - based on Specific Outcomes (SOs) and Assessment Criteria </a:t>
            </a:r>
            <a:r>
              <a:rPr lang="en-ZA" sz="2400" dirty="0"/>
              <a:t>(ACs).</a:t>
            </a:r>
            <a:endParaRPr lang="en-US" sz="2400" dirty="0"/>
          </a:p>
        </p:txBody>
      </p:sp>
    </p:spTree>
    <p:extLst>
      <p:ext uri="{BB962C8B-B14F-4D97-AF65-F5344CB8AC3E}">
        <p14:creationId xmlns:p14="http://schemas.microsoft.com/office/powerpoint/2010/main" val="184923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barriers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130</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Learning barriers that will interfere with the coaching process. </a:t>
            </a:r>
            <a:endParaRPr lang="en-US" dirty="0"/>
          </a:p>
          <a:p>
            <a:r>
              <a:rPr lang="en-ZA" dirty="0"/>
              <a:t>Unlike children and teenagers, adults have many responsibilities that they must balance against the demands of learning.  </a:t>
            </a:r>
          </a:p>
          <a:p>
            <a:r>
              <a:rPr lang="en-ZA" dirty="0"/>
              <a:t>Because of these responsibilities, adults have barriers against participating in learning.  </a:t>
            </a:r>
          </a:p>
          <a:p>
            <a:r>
              <a:rPr lang="en-ZA" dirty="0"/>
              <a:t>Some of these barriers include lack of time, money, confidence, or interest, lack of information about opportunities to learn, scheduling problems, "red tape," and problems with childcare and transportation. </a:t>
            </a:r>
            <a:endParaRPr lang="en-US" dirty="0"/>
          </a:p>
          <a:p>
            <a:endParaRPr lang="en-US" dirty="0"/>
          </a:p>
        </p:txBody>
      </p:sp>
    </p:spTree>
    <p:extLst>
      <p:ext uri="{BB962C8B-B14F-4D97-AF65-F5344CB8AC3E}">
        <p14:creationId xmlns:p14="http://schemas.microsoft.com/office/powerpoint/2010/main" val="41186966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barriers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131</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The coach should take some time to determine what motivates his peers, as motivation itself can also result in a barrier. Adults are typically motivated by among others, the following:</a:t>
            </a:r>
            <a:endParaRPr lang="en-US" dirty="0"/>
          </a:p>
          <a:p>
            <a:pPr lvl="1" fontAlgn="base"/>
            <a:r>
              <a:rPr lang="en-ZA" dirty="0"/>
              <a:t>an expected (or realized) promotion, </a:t>
            </a:r>
            <a:endParaRPr lang="en-US" dirty="0"/>
          </a:p>
          <a:p>
            <a:pPr lvl="1" fontAlgn="base"/>
            <a:r>
              <a:rPr lang="en-ZA" dirty="0"/>
              <a:t>job enrichment, </a:t>
            </a:r>
            <a:endParaRPr lang="en-US" dirty="0"/>
          </a:p>
          <a:p>
            <a:pPr lvl="1" fontAlgn="base"/>
            <a:r>
              <a:rPr lang="en-ZA" dirty="0"/>
              <a:t>a need to maintain old skills or learn new ones, </a:t>
            </a:r>
            <a:endParaRPr lang="en-US" dirty="0"/>
          </a:p>
          <a:p>
            <a:pPr lvl="1" fontAlgn="base"/>
            <a:r>
              <a:rPr lang="en-ZA" dirty="0"/>
              <a:t>a need to adapt to job changes, or</a:t>
            </a:r>
            <a:endParaRPr lang="en-US" dirty="0"/>
          </a:p>
          <a:p>
            <a:pPr lvl="1" fontAlgn="base"/>
            <a:r>
              <a:rPr lang="en-ZA" dirty="0"/>
              <a:t> the need to learn in order to comply with company directives.</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38624040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barriers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132</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A training plan must be drawn up and the above needs must be taken into account in order to determine the type of training to take place. </a:t>
            </a:r>
          </a:p>
          <a:p>
            <a:r>
              <a:rPr lang="en-ZA" dirty="0"/>
              <a:t>The structure of the training plan must be determined in co-operation with all relevant stakeholders and other experts. </a:t>
            </a:r>
            <a:endParaRPr lang="en-US" dirty="0"/>
          </a:p>
          <a:p>
            <a:endParaRPr lang="en-US" dirty="0"/>
          </a:p>
        </p:txBody>
      </p:sp>
    </p:spTree>
    <p:extLst>
      <p:ext uri="{BB962C8B-B14F-4D97-AF65-F5344CB8AC3E}">
        <p14:creationId xmlns:p14="http://schemas.microsoft.com/office/powerpoint/2010/main" val="287621923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barriers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133</a:t>
            </a:fld>
            <a:endParaRPr lang="en-ZA" dirty="0"/>
          </a:p>
        </p:txBody>
      </p:sp>
      <p:sp>
        <p:nvSpPr>
          <p:cNvPr id="5" name="Content Placeholder 4"/>
          <p:cNvSpPr>
            <a:spLocks noGrp="1"/>
          </p:cNvSpPr>
          <p:nvPr>
            <p:ph sz="quarter" idx="1"/>
          </p:nvPr>
        </p:nvSpPr>
        <p:spPr>
          <a:xfrm>
            <a:off x="467544" y="1412776"/>
            <a:ext cx="8219256" cy="4608512"/>
          </a:xfrm>
        </p:spPr>
        <p:txBody>
          <a:bodyPr>
            <a:normAutofit/>
          </a:bodyPr>
          <a:lstStyle/>
          <a:p>
            <a:r>
              <a:rPr lang="en-ZA" dirty="0"/>
              <a:t>The best way to motivate adult learners is </a:t>
            </a:r>
          </a:p>
          <a:p>
            <a:pPr lvl="1"/>
            <a:r>
              <a:rPr lang="en-ZA" dirty="0"/>
              <a:t>To  ensure that they realise the  benefits of learning and </a:t>
            </a:r>
            <a:r>
              <a:rPr lang="en-ZA" b="1" dirty="0"/>
              <a:t>decrease</a:t>
            </a:r>
            <a:r>
              <a:rPr lang="en-ZA" dirty="0"/>
              <a:t> the barriers. </a:t>
            </a:r>
          </a:p>
          <a:p>
            <a:pPr lvl="1"/>
            <a:r>
              <a:rPr lang="en-ZA" dirty="0"/>
              <a:t>Coaches must learn what motivates the people they will coach and they have to  what is keeping them from learning.</a:t>
            </a:r>
          </a:p>
          <a:p>
            <a:pPr lvl="1"/>
            <a:r>
              <a:rPr lang="en-ZA" dirty="0"/>
              <a:t>Then the coach must plan </a:t>
            </a:r>
            <a:r>
              <a:rPr lang="en-ZA" b="1" dirty="0"/>
              <a:t>motivating strategies</a:t>
            </a:r>
            <a:r>
              <a:rPr lang="en-ZA" dirty="0"/>
              <a:t>.  </a:t>
            </a:r>
          </a:p>
          <a:p>
            <a:pPr lvl="1"/>
            <a:r>
              <a:rPr lang="en-ZA" dirty="0"/>
              <a:t>A successful strategy includes showing adult learners the relationship between training and an expected benefit it might have for them, e.g. a promotion, more stability, better performance, etc.</a:t>
            </a:r>
            <a:endParaRPr lang="en-US" dirty="0"/>
          </a:p>
          <a:p>
            <a:pPr marL="0" indent="0" fontAlgn="base" hangingPunct="0">
              <a:buNone/>
            </a:pPr>
            <a:endParaRPr lang="en-US" dirty="0"/>
          </a:p>
        </p:txBody>
      </p:sp>
    </p:spTree>
    <p:extLst>
      <p:ext uri="{BB962C8B-B14F-4D97-AF65-F5344CB8AC3E}">
        <p14:creationId xmlns:p14="http://schemas.microsoft.com/office/powerpoint/2010/main" val="37789042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barriers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134</a:t>
            </a:fld>
            <a:endParaRPr lang="en-ZA" dirty="0"/>
          </a:p>
        </p:txBody>
      </p:sp>
      <p:sp>
        <p:nvSpPr>
          <p:cNvPr id="5" name="Content Placeholder 4"/>
          <p:cNvSpPr>
            <a:spLocks noGrp="1"/>
          </p:cNvSpPr>
          <p:nvPr>
            <p:ph sz="quarter" idx="1"/>
          </p:nvPr>
        </p:nvSpPr>
        <p:spPr>
          <a:xfrm>
            <a:off x="467544" y="1412776"/>
            <a:ext cx="8219256" cy="3528392"/>
          </a:xfrm>
        </p:spPr>
        <p:txBody>
          <a:bodyPr>
            <a:normAutofit/>
          </a:bodyPr>
          <a:lstStyle/>
          <a:p>
            <a:r>
              <a:rPr lang="en-ZA" b="1" u="sng" dirty="0"/>
              <a:t>Learning defences</a:t>
            </a:r>
            <a:endParaRPr lang="en-US" b="1" u="sng" dirty="0"/>
          </a:p>
          <a:p>
            <a:pPr marL="0" indent="0">
              <a:buNone/>
            </a:pPr>
            <a:endParaRPr lang="en-US" dirty="0"/>
          </a:p>
          <a:p>
            <a:r>
              <a:rPr lang="en-ZA" dirty="0"/>
              <a:t>Learners can defend against learning for the following reasons:</a:t>
            </a:r>
            <a:endParaRPr lang="en-US" dirty="0"/>
          </a:p>
          <a:p>
            <a:pPr lvl="1" fontAlgn="base"/>
            <a:r>
              <a:rPr lang="en-ZA" dirty="0"/>
              <a:t>Sources</a:t>
            </a:r>
            <a:endParaRPr lang="en-US" dirty="0"/>
          </a:p>
          <a:p>
            <a:pPr lvl="1" fontAlgn="base"/>
            <a:r>
              <a:rPr lang="en-ZA" dirty="0"/>
              <a:t>Content</a:t>
            </a:r>
            <a:endParaRPr lang="en-US" dirty="0"/>
          </a:p>
          <a:p>
            <a:pPr lvl="1" fontAlgn="base"/>
            <a:r>
              <a:rPr lang="en-ZA" dirty="0"/>
              <a:t>Message delivery</a:t>
            </a:r>
            <a:endParaRPr lang="en-US" dirty="0"/>
          </a:p>
          <a:p>
            <a:pPr marL="0" indent="0" fontAlgn="base" hangingPunct="0">
              <a:buNone/>
            </a:pPr>
            <a:endParaRPr lang="en-US" dirty="0"/>
          </a:p>
        </p:txBody>
      </p:sp>
    </p:spTree>
    <p:extLst>
      <p:ext uri="{BB962C8B-B14F-4D97-AF65-F5344CB8AC3E}">
        <p14:creationId xmlns:p14="http://schemas.microsoft.com/office/powerpoint/2010/main" val="141835232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barriers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135</a:t>
            </a:fld>
            <a:endParaRPr lang="en-ZA" dirty="0"/>
          </a:p>
        </p:txBody>
      </p:sp>
      <p:sp>
        <p:nvSpPr>
          <p:cNvPr id="5" name="Content Placeholder 4"/>
          <p:cNvSpPr>
            <a:spLocks noGrp="1"/>
          </p:cNvSpPr>
          <p:nvPr>
            <p:ph sz="quarter" idx="1"/>
          </p:nvPr>
        </p:nvSpPr>
        <p:spPr>
          <a:xfrm>
            <a:off x="467544" y="1412776"/>
            <a:ext cx="8219256" cy="3744416"/>
          </a:xfrm>
        </p:spPr>
        <p:txBody>
          <a:bodyPr>
            <a:normAutofit/>
          </a:bodyPr>
          <a:lstStyle/>
          <a:p>
            <a:r>
              <a:rPr lang="en-ZA" b="1" u="sng" dirty="0"/>
              <a:t>Defences against sources</a:t>
            </a:r>
          </a:p>
          <a:p>
            <a:pPr marL="0" indent="0">
              <a:buNone/>
            </a:pPr>
            <a:endParaRPr lang="en-ZA" b="1" u="sng" dirty="0"/>
          </a:p>
          <a:p>
            <a:pPr lvl="1"/>
            <a:r>
              <a:rPr lang="en-ZA" dirty="0"/>
              <a:t>Personality traits</a:t>
            </a:r>
          </a:p>
          <a:p>
            <a:pPr lvl="1"/>
            <a:r>
              <a:rPr lang="en-ZA" dirty="0"/>
              <a:t>Stereotyping</a:t>
            </a:r>
          </a:p>
          <a:p>
            <a:pPr lvl="1"/>
            <a:r>
              <a:rPr lang="en-ZA" dirty="0"/>
              <a:t>Status</a:t>
            </a:r>
          </a:p>
          <a:p>
            <a:pPr lvl="1"/>
            <a:r>
              <a:rPr lang="en-ZA" dirty="0"/>
              <a:t>Belief conflict</a:t>
            </a:r>
          </a:p>
          <a:p>
            <a:pPr lvl="1"/>
            <a:r>
              <a:rPr lang="en-ZA" dirty="0"/>
              <a:t>Extra effort</a:t>
            </a:r>
          </a:p>
          <a:p>
            <a:pPr lvl="1"/>
            <a:r>
              <a:rPr lang="en-ZA" dirty="0"/>
              <a:t>Embarrassment</a:t>
            </a:r>
            <a:endParaRPr lang="en-US" dirty="0"/>
          </a:p>
          <a:p>
            <a:pPr marL="0" indent="0">
              <a:buNone/>
            </a:pPr>
            <a:endParaRPr lang="en-US" dirty="0"/>
          </a:p>
          <a:p>
            <a:pPr marL="0" indent="0" fontAlgn="base" hangingPunct="0">
              <a:buNone/>
            </a:pPr>
            <a:endParaRPr lang="en-US" dirty="0"/>
          </a:p>
        </p:txBody>
      </p:sp>
    </p:spTree>
    <p:extLst>
      <p:ext uri="{BB962C8B-B14F-4D97-AF65-F5344CB8AC3E}">
        <p14:creationId xmlns:p14="http://schemas.microsoft.com/office/powerpoint/2010/main" val="28265067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barriers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136</a:t>
            </a:fld>
            <a:endParaRPr lang="en-ZA" dirty="0"/>
          </a:p>
        </p:txBody>
      </p:sp>
      <p:sp>
        <p:nvSpPr>
          <p:cNvPr id="5" name="Content Placeholder 4"/>
          <p:cNvSpPr>
            <a:spLocks noGrp="1"/>
          </p:cNvSpPr>
          <p:nvPr>
            <p:ph sz="quarter" idx="1"/>
          </p:nvPr>
        </p:nvSpPr>
        <p:spPr>
          <a:xfrm>
            <a:off x="467544" y="1412776"/>
            <a:ext cx="8219256" cy="2160240"/>
          </a:xfrm>
        </p:spPr>
        <p:txBody>
          <a:bodyPr>
            <a:normAutofit/>
          </a:bodyPr>
          <a:lstStyle/>
          <a:p>
            <a:r>
              <a:rPr lang="en-ZA" b="1" u="sng" dirty="0"/>
              <a:t>Defences against message delivery</a:t>
            </a:r>
          </a:p>
          <a:p>
            <a:pPr marL="0" indent="0">
              <a:buNone/>
            </a:pPr>
            <a:endParaRPr lang="en-ZA" b="1" u="sng" dirty="0"/>
          </a:p>
          <a:p>
            <a:pPr lvl="1"/>
            <a:r>
              <a:rPr lang="en-US" dirty="0"/>
              <a:t>Past experiences</a:t>
            </a:r>
          </a:p>
          <a:p>
            <a:pPr lvl="1"/>
            <a:r>
              <a:rPr lang="en-US" dirty="0"/>
              <a:t>Delivery beliefs</a:t>
            </a:r>
          </a:p>
          <a:p>
            <a:pPr lvl="1"/>
            <a:endParaRPr lang="en-US" dirty="0"/>
          </a:p>
          <a:p>
            <a:pPr marL="354012" lvl="1" indent="0">
              <a:buNone/>
            </a:pPr>
            <a:endParaRPr lang="en-US" dirty="0"/>
          </a:p>
          <a:p>
            <a:pPr marL="0" indent="0" fontAlgn="base" hangingPunct="0">
              <a:buNone/>
            </a:pPr>
            <a:endParaRPr lang="en-US" dirty="0"/>
          </a:p>
        </p:txBody>
      </p:sp>
    </p:spTree>
    <p:extLst>
      <p:ext uri="{BB962C8B-B14F-4D97-AF65-F5344CB8AC3E}">
        <p14:creationId xmlns:p14="http://schemas.microsoft.com/office/powerpoint/2010/main" val="32530565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obstacles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137</a:t>
            </a:fld>
            <a:endParaRPr lang="en-ZA" dirty="0"/>
          </a:p>
        </p:txBody>
      </p:sp>
      <p:sp>
        <p:nvSpPr>
          <p:cNvPr id="5" name="Content Placeholder 4"/>
          <p:cNvSpPr>
            <a:spLocks noGrp="1"/>
          </p:cNvSpPr>
          <p:nvPr>
            <p:ph sz="quarter" idx="1"/>
          </p:nvPr>
        </p:nvSpPr>
        <p:spPr>
          <a:xfrm>
            <a:off x="2257400" y="2124160"/>
            <a:ext cx="6275040" cy="3672408"/>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a:bodyPr>
          <a:lstStyle/>
          <a:p>
            <a:r>
              <a:rPr lang="en-ZA" b="1" i="1" dirty="0"/>
              <a:t>Learning obstacles are all those things that directly get in the way of meeting specific learning goals.</a:t>
            </a:r>
            <a:endParaRPr lang="en-ZA"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66156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obstacles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138</a:t>
            </a:fld>
            <a:endParaRPr lang="en-ZA" dirty="0"/>
          </a:p>
        </p:txBody>
      </p:sp>
      <p:sp>
        <p:nvSpPr>
          <p:cNvPr id="5" name="Content Placeholder 4"/>
          <p:cNvSpPr>
            <a:spLocks noGrp="1"/>
          </p:cNvSpPr>
          <p:nvPr>
            <p:ph sz="quarter" idx="1"/>
          </p:nvPr>
        </p:nvSpPr>
        <p:spPr>
          <a:xfrm>
            <a:off x="467544" y="1412776"/>
            <a:ext cx="8219256" cy="4797524"/>
          </a:xfrm>
        </p:spPr>
        <p:txBody>
          <a:bodyPr>
            <a:normAutofit fontScale="92500"/>
          </a:bodyPr>
          <a:lstStyle/>
          <a:p>
            <a:pPr fontAlgn="base" hangingPunct="0"/>
            <a:r>
              <a:rPr lang="en-ZA" sz="2800" dirty="0"/>
              <a:t>External barriers over which the learner has little direct control or beliefs the learner has that really slow the learner down are seen as learning obstacles.</a:t>
            </a:r>
          </a:p>
          <a:p>
            <a:pPr fontAlgn="base" hangingPunct="0"/>
            <a:r>
              <a:rPr lang="en-ZA" sz="2800" dirty="0"/>
              <a:t>Learning obstacles act to weaken the learner’s motivation, thereby reducing the learner’s energy for learning.</a:t>
            </a:r>
            <a:endParaRPr lang="en-US" sz="2800" dirty="0"/>
          </a:p>
          <a:p>
            <a:pPr fontAlgn="base" hangingPunct="0"/>
            <a:r>
              <a:rPr lang="en-ZA" sz="2800" dirty="0"/>
              <a:t>Learning obstacles are best dealt with when seen as </a:t>
            </a:r>
            <a:r>
              <a:rPr lang="en-ZA" sz="2800" b="1" dirty="0"/>
              <a:t>goal-specific</a:t>
            </a:r>
            <a:r>
              <a:rPr lang="en-ZA" sz="2800" dirty="0"/>
              <a:t>.  Each learning goal that the learner has, may be accompanied by different learning obstacles.  It is important, then, to review possible learning obstacles every time the learner sets a learning goal. </a:t>
            </a:r>
            <a:endParaRPr lang="en-US" dirty="0"/>
          </a:p>
          <a:p>
            <a:pPr marL="354012" lvl="1" indent="0">
              <a:buNone/>
            </a:pPr>
            <a:endParaRPr lang="en-US" dirty="0"/>
          </a:p>
          <a:p>
            <a:pPr marL="0" indent="0" fontAlgn="base" hangingPunct="0">
              <a:buNone/>
            </a:pPr>
            <a:endParaRPr lang="en-US" dirty="0"/>
          </a:p>
        </p:txBody>
      </p:sp>
    </p:spTree>
    <p:extLst>
      <p:ext uri="{BB962C8B-B14F-4D97-AF65-F5344CB8AC3E}">
        <p14:creationId xmlns:p14="http://schemas.microsoft.com/office/powerpoint/2010/main" val="14270377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obstacles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139</a:t>
            </a:fld>
            <a:endParaRPr lang="en-ZA" dirty="0"/>
          </a:p>
        </p:txBody>
      </p:sp>
      <p:sp>
        <p:nvSpPr>
          <p:cNvPr id="5" name="Content Placeholder 4"/>
          <p:cNvSpPr>
            <a:spLocks noGrp="1"/>
          </p:cNvSpPr>
          <p:nvPr>
            <p:ph sz="quarter" idx="1"/>
          </p:nvPr>
        </p:nvSpPr>
        <p:spPr>
          <a:xfrm>
            <a:off x="467544" y="1412776"/>
            <a:ext cx="8219256" cy="4032448"/>
          </a:xfrm>
        </p:spPr>
        <p:txBody>
          <a:bodyPr>
            <a:normAutofit/>
          </a:bodyPr>
          <a:lstStyle/>
          <a:p>
            <a:r>
              <a:rPr lang="en-ZA" sz="2800" dirty="0"/>
              <a:t>Lack of importance or uncertainty of importance</a:t>
            </a:r>
            <a:endParaRPr lang="en-US" sz="2800" dirty="0"/>
          </a:p>
          <a:p>
            <a:r>
              <a:rPr lang="en-ZA" dirty="0"/>
              <a:t>Difficulty in reaching a learning goal</a:t>
            </a:r>
          </a:p>
          <a:p>
            <a:r>
              <a:rPr lang="en-ZA" dirty="0"/>
              <a:t>Stress in reaching a learning goal</a:t>
            </a:r>
          </a:p>
          <a:p>
            <a:r>
              <a:rPr lang="en-ZA" dirty="0"/>
              <a:t>Doubts about success</a:t>
            </a:r>
          </a:p>
          <a:p>
            <a:r>
              <a:rPr lang="en-ZA" dirty="0"/>
              <a:t>Lack of control</a:t>
            </a:r>
          </a:p>
          <a:p>
            <a:r>
              <a:rPr lang="en-ZA" dirty="0"/>
              <a:t>Poor attitude regarding the goal</a:t>
            </a:r>
          </a:p>
          <a:p>
            <a:r>
              <a:rPr lang="en-ZA" dirty="0"/>
              <a:t>Hassles</a:t>
            </a:r>
          </a:p>
          <a:p>
            <a:r>
              <a:rPr lang="en-ZA" dirty="0"/>
              <a:t>Lack of advantages</a:t>
            </a:r>
            <a:endParaRPr lang="en-US" dirty="0"/>
          </a:p>
        </p:txBody>
      </p:sp>
    </p:spTree>
    <p:extLst>
      <p:ext uri="{BB962C8B-B14F-4D97-AF65-F5344CB8AC3E}">
        <p14:creationId xmlns:p14="http://schemas.microsoft.com/office/powerpoint/2010/main" val="1638515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866" y="116632"/>
            <a:ext cx="8219256" cy="1008000"/>
          </a:xfrm>
        </p:spPr>
        <p:txBody>
          <a:bodyPr>
            <a:normAutofit/>
          </a:bodyPr>
          <a:lstStyle/>
          <a:p>
            <a:r>
              <a:rPr lang="en-ZA" dirty="0"/>
              <a:t>Overview – Types of 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a:t>
            </a:fld>
            <a:endParaRPr lang="en-ZA" dirty="0"/>
          </a:p>
        </p:txBody>
      </p:sp>
      <p:sp>
        <p:nvSpPr>
          <p:cNvPr id="7" name="Rectangle 6"/>
          <p:cNvSpPr/>
          <p:nvPr/>
        </p:nvSpPr>
        <p:spPr>
          <a:xfrm>
            <a:off x="324419" y="980727"/>
            <a:ext cx="8640960" cy="461665"/>
          </a:xfrm>
          <a:prstGeom prst="rect">
            <a:avLst/>
          </a:prstGeom>
        </p:spPr>
        <p:txBody>
          <a:bodyPr wrap="square">
            <a:spAutoFit/>
          </a:bodyPr>
          <a:lstStyle/>
          <a:p>
            <a:r>
              <a:rPr lang="en-ZA" sz="2400" dirty="0"/>
              <a:t> </a:t>
            </a:r>
            <a:endParaRPr lang="en-US" sz="2400" dirty="0"/>
          </a:p>
        </p:txBody>
      </p:sp>
      <p:graphicFrame>
        <p:nvGraphicFramePr>
          <p:cNvPr id="5" name="Diagram 4"/>
          <p:cNvGraphicFramePr/>
          <p:nvPr>
            <p:extLst>
              <p:ext uri="{D42A27DB-BD31-4B8C-83A1-F6EECF244321}">
                <p14:modId xmlns:p14="http://schemas.microsoft.com/office/powerpoint/2010/main" val="4067984264"/>
              </p:ext>
            </p:extLst>
          </p:nvPr>
        </p:nvGraphicFramePr>
        <p:xfrm>
          <a:off x="324419" y="476672"/>
          <a:ext cx="8352037"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919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F3C2E6AE-54DB-4A89-888B-E04C9BF56F0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EB3699A1-9B8A-4C7E-8558-A6BFFBF8244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FF99C2F2-CD21-4313-9634-001389A43FB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4C255BB0-1E6B-41BD-A9B3-29EA7F5693F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24349B9E-7679-48F3-8C1B-516E244933D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140</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sz="2800" b="1" dirty="0"/>
              <a:t>The four learning styles as described by Honey and Mumford:</a:t>
            </a:r>
            <a:endParaRPr lang="en-US" sz="2800" b="1" dirty="0"/>
          </a:p>
          <a:p>
            <a:pPr marL="0" indent="0">
              <a:buNone/>
            </a:pPr>
            <a:r>
              <a:rPr lang="en-ZA" sz="2800" b="1" dirty="0"/>
              <a:t> </a:t>
            </a:r>
            <a:endParaRPr lang="en-US" sz="2800" b="1" dirty="0"/>
          </a:p>
          <a:p>
            <a:pPr lvl="1" fontAlgn="base" hangingPunct="0"/>
            <a:r>
              <a:rPr lang="en-ZA" dirty="0"/>
              <a:t>Activists</a:t>
            </a:r>
            <a:endParaRPr lang="en-US" dirty="0"/>
          </a:p>
          <a:p>
            <a:pPr lvl="1" fontAlgn="base" hangingPunct="0"/>
            <a:r>
              <a:rPr lang="en-ZA" dirty="0"/>
              <a:t>Reflector</a:t>
            </a:r>
            <a:endParaRPr lang="en-US" dirty="0"/>
          </a:p>
          <a:p>
            <a:pPr lvl="1" fontAlgn="base" hangingPunct="0"/>
            <a:r>
              <a:rPr lang="en-ZA" dirty="0"/>
              <a:t>Theorist</a:t>
            </a:r>
            <a:endParaRPr lang="en-US" dirty="0"/>
          </a:p>
          <a:p>
            <a:pPr lvl="1" fontAlgn="base" hangingPunct="0"/>
            <a:r>
              <a:rPr lang="en-ZA" dirty="0"/>
              <a:t>Pragmatist</a:t>
            </a:r>
            <a:endParaRPr lang="en-US" dirty="0"/>
          </a:p>
          <a:p>
            <a:pPr marL="354012" lvl="1" indent="0">
              <a:buNone/>
            </a:pPr>
            <a:endParaRPr lang="en-US" dirty="0"/>
          </a:p>
          <a:p>
            <a:pPr marL="0" indent="0" fontAlgn="base" hangingPunct="0">
              <a:buNone/>
            </a:pPr>
            <a:endParaRPr lang="en-US" dirty="0"/>
          </a:p>
        </p:txBody>
      </p:sp>
    </p:spTree>
    <p:extLst>
      <p:ext uri="{BB962C8B-B14F-4D97-AF65-F5344CB8AC3E}">
        <p14:creationId xmlns:p14="http://schemas.microsoft.com/office/powerpoint/2010/main" val="177661771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141</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US" dirty="0"/>
              <a:t>Activists</a:t>
            </a:r>
          </a:p>
          <a:p>
            <a:pPr marL="0" indent="0">
              <a:buNone/>
            </a:pPr>
            <a:endParaRPr lang="en-US" dirty="0"/>
          </a:p>
          <a:p>
            <a:pPr lvl="1"/>
            <a:r>
              <a:rPr lang="en-ZA" dirty="0"/>
              <a:t>like to be involved in new experiences, </a:t>
            </a:r>
          </a:p>
          <a:p>
            <a:pPr lvl="1"/>
            <a:r>
              <a:rPr lang="en-ZA" dirty="0"/>
              <a:t>tend to be open minded and enthusiastic about new ideas </a:t>
            </a:r>
          </a:p>
          <a:p>
            <a:pPr lvl="1"/>
            <a:r>
              <a:rPr lang="en-ZA" dirty="0"/>
              <a:t>get bored with actual implementation. </a:t>
            </a:r>
          </a:p>
          <a:p>
            <a:pPr lvl="1"/>
            <a:r>
              <a:rPr lang="en-ZA" dirty="0"/>
              <a:t>enjoy getting their sleeves rolled up and doing things.</a:t>
            </a:r>
          </a:p>
          <a:p>
            <a:pPr lvl="1"/>
            <a:r>
              <a:rPr lang="en-ZA" dirty="0"/>
              <a:t>can be impulsive, tending to act first and consider the consequences afterwards. </a:t>
            </a:r>
          </a:p>
          <a:p>
            <a:pPr lvl="1"/>
            <a:r>
              <a:rPr lang="en-ZA" dirty="0"/>
              <a:t>enjoy working in teams but do tend to hog the limelight.</a:t>
            </a:r>
            <a:endParaRPr lang="en-US" b="1" dirty="0"/>
          </a:p>
          <a:p>
            <a:endParaRPr lang="en-US" dirty="0"/>
          </a:p>
          <a:p>
            <a:pPr marL="0" indent="0" fontAlgn="base" hangingPunct="0">
              <a:buNone/>
            </a:pPr>
            <a:endParaRPr lang="en-US" dirty="0"/>
          </a:p>
        </p:txBody>
      </p:sp>
    </p:spTree>
    <p:extLst>
      <p:ext uri="{BB962C8B-B14F-4D97-AF65-F5344CB8AC3E}">
        <p14:creationId xmlns:p14="http://schemas.microsoft.com/office/powerpoint/2010/main" val="71741887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142</a:t>
            </a:fld>
            <a:endParaRPr lang="en-ZA" dirty="0"/>
          </a:p>
        </p:txBody>
      </p:sp>
      <p:sp>
        <p:nvSpPr>
          <p:cNvPr id="5" name="Content Placeholder 4"/>
          <p:cNvSpPr>
            <a:spLocks noGrp="1"/>
          </p:cNvSpPr>
          <p:nvPr>
            <p:ph sz="quarter" idx="1"/>
          </p:nvPr>
        </p:nvSpPr>
        <p:spPr>
          <a:xfrm>
            <a:off x="467544" y="1412776"/>
            <a:ext cx="8219256" cy="4968552"/>
          </a:xfrm>
        </p:spPr>
        <p:txBody>
          <a:bodyPr>
            <a:normAutofit fontScale="92500" lnSpcReduction="10000"/>
          </a:bodyPr>
          <a:lstStyle/>
          <a:p>
            <a:r>
              <a:rPr lang="en-ZA" b="1" i="1" dirty="0"/>
              <a:t>Activists learn best from activities or situations when:</a:t>
            </a:r>
            <a:endParaRPr lang="en-US" b="1" dirty="0"/>
          </a:p>
          <a:p>
            <a:pPr marL="0" indent="0">
              <a:buNone/>
            </a:pPr>
            <a:r>
              <a:rPr lang="en-ZA" b="1" i="1" dirty="0"/>
              <a:t> </a:t>
            </a:r>
            <a:endParaRPr lang="en-US" b="1" dirty="0"/>
          </a:p>
          <a:p>
            <a:pPr lvl="1" fontAlgn="base" hangingPunct="0"/>
            <a:r>
              <a:rPr lang="en-ZA" dirty="0"/>
              <a:t>There are new experiences, challenges and opportunities from which they can learn.</a:t>
            </a:r>
            <a:endParaRPr lang="en-US" dirty="0"/>
          </a:p>
          <a:p>
            <a:pPr lvl="1" fontAlgn="base" hangingPunct="0"/>
            <a:r>
              <a:rPr lang="en-ZA" dirty="0"/>
              <a:t>They can participate in games, competitive teamwork and role – plays.</a:t>
            </a:r>
            <a:endParaRPr lang="en-US" dirty="0"/>
          </a:p>
          <a:p>
            <a:pPr lvl="1" fontAlgn="base" hangingPunct="0"/>
            <a:r>
              <a:rPr lang="en-ZA" dirty="0"/>
              <a:t>There is a crisis to be solved.</a:t>
            </a:r>
            <a:endParaRPr lang="en-US" dirty="0"/>
          </a:p>
          <a:p>
            <a:pPr lvl="1" fontAlgn="base" hangingPunct="0"/>
            <a:r>
              <a:rPr lang="en-ZA" dirty="0"/>
              <a:t>They are allowed to take the lead i.e. The leader of a group discussion.</a:t>
            </a:r>
            <a:endParaRPr lang="en-US" dirty="0"/>
          </a:p>
          <a:p>
            <a:pPr lvl="1" fontAlgn="base" hangingPunct="0"/>
            <a:r>
              <a:rPr lang="en-ZA" dirty="0"/>
              <a:t>They are allowed to generate ideas without being hampered by policy.</a:t>
            </a:r>
            <a:endParaRPr lang="en-US" dirty="0"/>
          </a:p>
          <a:p>
            <a:pPr lvl="1" fontAlgn="base" hangingPunct="0"/>
            <a:r>
              <a:rPr lang="en-ZA" dirty="0"/>
              <a:t>They are confronted with difficult situations.</a:t>
            </a:r>
            <a:endParaRPr lang="en-US" dirty="0"/>
          </a:p>
          <a:p>
            <a:pPr lvl="1" fontAlgn="base" hangingPunct="0"/>
            <a:r>
              <a:rPr lang="en-ZA" dirty="0"/>
              <a:t>They are allowed to</a:t>
            </a:r>
            <a:r>
              <a:rPr lang="en-GB" dirty="0"/>
              <a:t> test their ideas with other learners and solve problems in a team context.</a:t>
            </a:r>
            <a:endParaRPr lang="en-US" dirty="0"/>
          </a:p>
        </p:txBody>
      </p:sp>
    </p:spTree>
    <p:extLst>
      <p:ext uri="{BB962C8B-B14F-4D97-AF65-F5344CB8AC3E}">
        <p14:creationId xmlns:p14="http://schemas.microsoft.com/office/powerpoint/2010/main" val="232682699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143</a:t>
            </a:fld>
            <a:endParaRPr lang="en-ZA" dirty="0"/>
          </a:p>
        </p:txBody>
      </p:sp>
      <p:sp>
        <p:nvSpPr>
          <p:cNvPr id="5" name="Content Placeholder 4"/>
          <p:cNvSpPr>
            <a:spLocks noGrp="1"/>
          </p:cNvSpPr>
          <p:nvPr>
            <p:ph sz="quarter" idx="1"/>
          </p:nvPr>
        </p:nvSpPr>
        <p:spPr>
          <a:xfrm>
            <a:off x="467544" y="1412776"/>
            <a:ext cx="8219256" cy="4536504"/>
          </a:xfrm>
        </p:spPr>
        <p:txBody>
          <a:bodyPr>
            <a:normAutofit/>
          </a:bodyPr>
          <a:lstStyle/>
          <a:p>
            <a:r>
              <a:rPr lang="en-ZA" b="1" i="1" dirty="0"/>
              <a:t>Activists do not learn from activities or situations when:</a:t>
            </a:r>
            <a:endParaRPr lang="en-US" b="1" dirty="0"/>
          </a:p>
          <a:p>
            <a:pPr marL="0" indent="0">
              <a:buNone/>
            </a:pPr>
            <a:endParaRPr lang="en-US" b="1" dirty="0"/>
          </a:p>
          <a:p>
            <a:pPr lvl="1" fontAlgn="base" hangingPunct="0"/>
            <a:r>
              <a:rPr lang="en-ZA" dirty="0"/>
              <a:t>Must play a passive role.</a:t>
            </a:r>
            <a:endParaRPr lang="en-US" dirty="0"/>
          </a:p>
          <a:p>
            <a:pPr lvl="1" fontAlgn="base" hangingPunct="0"/>
            <a:r>
              <a:rPr lang="en-ZA" dirty="0"/>
              <a:t>Are asked to observe and not to become involved.</a:t>
            </a:r>
            <a:endParaRPr lang="en-US" dirty="0"/>
          </a:p>
          <a:p>
            <a:pPr lvl="1" fontAlgn="base" hangingPunct="0"/>
            <a:r>
              <a:rPr lang="en-ZA" dirty="0"/>
              <a:t>Solving a problem on their own.  </a:t>
            </a:r>
            <a:endParaRPr lang="en-US" dirty="0"/>
          </a:p>
          <a:p>
            <a:pPr lvl="1" fontAlgn="base" hangingPunct="0"/>
            <a:r>
              <a:rPr lang="en-ZA" dirty="0"/>
              <a:t>Must reflect about their learning experiences. </a:t>
            </a:r>
            <a:endParaRPr lang="en-US" dirty="0"/>
          </a:p>
          <a:p>
            <a:pPr lvl="1" fontAlgn="base" hangingPunct="0"/>
            <a:r>
              <a:rPr lang="en-ZA" dirty="0"/>
              <a:t>Must analyse data that they regard as theoretical.</a:t>
            </a:r>
            <a:endParaRPr lang="en-US" dirty="0"/>
          </a:p>
          <a:p>
            <a:pPr lvl="1" fontAlgn="base" hangingPunct="0"/>
            <a:r>
              <a:rPr lang="en-ZA" dirty="0"/>
              <a:t>Have to carry out the same activity repeatedly.</a:t>
            </a:r>
            <a:endParaRPr lang="en-US" dirty="0"/>
          </a:p>
          <a:p>
            <a:pPr lvl="1" fontAlgn="base" hangingPunct="0"/>
            <a:r>
              <a:rPr lang="en-ZA" dirty="0"/>
              <a:t>Must follow instructions meticulously without using their initiative</a:t>
            </a:r>
            <a:r>
              <a:rPr lang="en-GB" dirty="0"/>
              <a:t>.</a:t>
            </a:r>
            <a:endParaRPr lang="en-US" dirty="0"/>
          </a:p>
        </p:txBody>
      </p:sp>
    </p:spTree>
    <p:extLst>
      <p:ext uri="{BB962C8B-B14F-4D97-AF65-F5344CB8AC3E}">
        <p14:creationId xmlns:p14="http://schemas.microsoft.com/office/powerpoint/2010/main" val="329484610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144</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b="1" dirty="0"/>
              <a:t>Reflector: </a:t>
            </a:r>
            <a:endParaRPr lang="en-US" b="1" dirty="0"/>
          </a:p>
          <a:p>
            <a:pPr marL="0" indent="0">
              <a:buNone/>
            </a:pPr>
            <a:endParaRPr lang="en-US" b="1" dirty="0"/>
          </a:p>
          <a:p>
            <a:pPr lvl="1"/>
            <a:r>
              <a:rPr lang="en-ZA" dirty="0"/>
              <a:t>prefers to stand back and look at a situation from varying perspectives. </a:t>
            </a:r>
          </a:p>
          <a:p>
            <a:pPr lvl="1"/>
            <a:r>
              <a:rPr lang="en-ZA" dirty="0"/>
              <a:t>likes to collect a variety of information and views, and consider everything thoroughly before coming to any conclusions or making decisions. </a:t>
            </a:r>
          </a:p>
          <a:p>
            <a:pPr lvl="1"/>
            <a:r>
              <a:rPr lang="en-ZA" dirty="0"/>
              <a:t>enjoys observing others  </a:t>
            </a:r>
          </a:p>
          <a:p>
            <a:pPr lvl="1"/>
            <a:r>
              <a:rPr lang="en-ZA" dirty="0"/>
              <a:t>will listen to their views before joining in and offering their own. </a:t>
            </a:r>
          </a:p>
          <a:p>
            <a:pPr lvl="1"/>
            <a:r>
              <a:rPr lang="en-ZA" dirty="0"/>
              <a:t>are normally the quiet ones  in group work who only voice their opinions at the end.</a:t>
            </a:r>
            <a:endParaRPr lang="en-US" dirty="0"/>
          </a:p>
        </p:txBody>
      </p:sp>
    </p:spTree>
    <p:extLst>
      <p:ext uri="{BB962C8B-B14F-4D97-AF65-F5344CB8AC3E}">
        <p14:creationId xmlns:p14="http://schemas.microsoft.com/office/powerpoint/2010/main" val="132393921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145</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b="1" i="1" dirty="0"/>
              <a:t>Reflectors learn best from activities or situations when:</a:t>
            </a:r>
            <a:endParaRPr lang="en-US" b="1" dirty="0"/>
          </a:p>
          <a:p>
            <a:pPr marL="0" indent="0">
              <a:buNone/>
            </a:pPr>
            <a:endParaRPr lang="en-US" b="1" dirty="0"/>
          </a:p>
          <a:p>
            <a:pPr lvl="1" fontAlgn="base" hangingPunct="0"/>
            <a:r>
              <a:rPr lang="en-ZA" dirty="0"/>
              <a:t>They are allowed to observe activities.</a:t>
            </a:r>
            <a:endParaRPr lang="en-US" dirty="0"/>
          </a:p>
          <a:p>
            <a:pPr lvl="1" fontAlgn="base" hangingPunct="0"/>
            <a:r>
              <a:rPr lang="en-ZA" dirty="0"/>
              <a:t>Can listen and watch. </a:t>
            </a:r>
            <a:endParaRPr lang="en-US" dirty="0"/>
          </a:p>
          <a:p>
            <a:pPr lvl="1" fontAlgn="base" hangingPunct="0"/>
            <a:r>
              <a:rPr lang="en-ZA" dirty="0"/>
              <a:t>Have enough background data and time to prepare.</a:t>
            </a:r>
            <a:endParaRPr lang="en-US" dirty="0"/>
          </a:p>
          <a:p>
            <a:pPr lvl="1" fontAlgn="base" hangingPunct="0"/>
            <a:r>
              <a:rPr lang="en-ZA" dirty="0"/>
              <a:t>Are able to do thorough research and gather information. </a:t>
            </a:r>
            <a:endParaRPr lang="en-US" dirty="0"/>
          </a:p>
          <a:p>
            <a:pPr lvl="1" fontAlgn="base" hangingPunct="0"/>
            <a:r>
              <a:rPr lang="en-ZA" dirty="0"/>
              <a:t>Have the opportunity to reflect on their own experiences and what they have learned.</a:t>
            </a:r>
            <a:endParaRPr lang="en-US" dirty="0"/>
          </a:p>
          <a:p>
            <a:pPr lvl="1" fontAlgn="base" hangingPunct="0"/>
            <a:r>
              <a:rPr lang="en-ZA" dirty="0"/>
              <a:t>Can debate with others.</a:t>
            </a:r>
            <a:endParaRPr lang="en-US" dirty="0"/>
          </a:p>
          <a:p>
            <a:pPr lvl="1" fontAlgn="base" hangingPunct="0"/>
            <a:r>
              <a:rPr lang="en-ZA" dirty="0"/>
              <a:t>Are able to take their time to make decisions.</a:t>
            </a:r>
            <a:endParaRPr lang="en-US" dirty="0"/>
          </a:p>
          <a:p>
            <a:pPr marL="0" indent="0" fontAlgn="base" hangingPunct="0">
              <a:buNone/>
            </a:pPr>
            <a:endParaRPr lang="en-US" dirty="0"/>
          </a:p>
        </p:txBody>
      </p:sp>
    </p:spTree>
    <p:extLst>
      <p:ext uri="{BB962C8B-B14F-4D97-AF65-F5344CB8AC3E}">
        <p14:creationId xmlns:p14="http://schemas.microsoft.com/office/powerpoint/2010/main" val="341378345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146</a:t>
            </a:fld>
            <a:endParaRPr lang="en-ZA" dirty="0"/>
          </a:p>
        </p:txBody>
      </p:sp>
      <p:sp>
        <p:nvSpPr>
          <p:cNvPr id="5" name="Content Placeholder 4"/>
          <p:cNvSpPr>
            <a:spLocks noGrp="1"/>
          </p:cNvSpPr>
          <p:nvPr>
            <p:ph sz="quarter" idx="1"/>
          </p:nvPr>
        </p:nvSpPr>
        <p:spPr>
          <a:xfrm>
            <a:off x="467544" y="1412776"/>
            <a:ext cx="8219256" cy="4797524"/>
          </a:xfrm>
        </p:spPr>
        <p:txBody>
          <a:bodyPr>
            <a:normAutofit/>
          </a:bodyPr>
          <a:lstStyle/>
          <a:p>
            <a:r>
              <a:rPr lang="en-ZA" b="1" i="1" dirty="0"/>
              <a:t>Reflectors do not learn from activities or situations when:</a:t>
            </a:r>
            <a:endParaRPr lang="en-US" b="1" dirty="0"/>
          </a:p>
          <a:p>
            <a:pPr marL="0" indent="0">
              <a:buNone/>
            </a:pPr>
            <a:endParaRPr lang="en-US" b="1" dirty="0"/>
          </a:p>
          <a:p>
            <a:pPr lvl="1" fontAlgn="base" hangingPunct="0"/>
            <a:r>
              <a:rPr lang="en-ZA" dirty="0"/>
              <a:t>Are forced to appear in the spot light</a:t>
            </a:r>
            <a:endParaRPr lang="en-US" dirty="0"/>
          </a:p>
          <a:p>
            <a:pPr lvl="1" fontAlgn="base" hangingPunct="0"/>
            <a:r>
              <a:rPr lang="en-ZA" dirty="0"/>
              <a:t>Are forced to participate in activities without advance planning</a:t>
            </a:r>
            <a:endParaRPr lang="en-US" dirty="0"/>
          </a:p>
          <a:p>
            <a:pPr lvl="1" fontAlgn="base" hangingPunct="0"/>
            <a:r>
              <a:rPr lang="en-ZA" dirty="0"/>
              <a:t>Must do something without prior notice i.e. the impromptu speech</a:t>
            </a:r>
            <a:endParaRPr lang="en-US" dirty="0"/>
          </a:p>
          <a:p>
            <a:pPr lvl="1" fontAlgn="base" hangingPunct="0"/>
            <a:r>
              <a:rPr lang="en-ZA" dirty="0"/>
              <a:t>Are given cut and dried instructions on how to do something</a:t>
            </a:r>
            <a:endParaRPr lang="en-US" dirty="0"/>
          </a:p>
          <a:p>
            <a:pPr lvl="1" fontAlgn="base" hangingPunct="0"/>
            <a:r>
              <a:rPr lang="en-ZA" dirty="0"/>
              <a:t>They are expected to rush through activities</a:t>
            </a:r>
            <a:endParaRPr lang="en-US" dirty="0"/>
          </a:p>
        </p:txBody>
      </p:sp>
    </p:spTree>
    <p:extLst>
      <p:ext uri="{BB962C8B-B14F-4D97-AF65-F5344CB8AC3E}">
        <p14:creationId xmlns:p14="http://schemas.microsoft.com/office/powerpoint/2010/main" val="115401194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147</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b="1" dirty="0"/>
              <a:t>Theorists:</a:t>
            </a:r>
            <a:endParaRPr lang="en-US" b="1" dirty="0"/>
          </a:p>
          <a:p>
            <a:pPr marL="0" indent="0">
              <a:buNone/>
            </a:pPr>
            <a:endParaRPr lang="en-US" b="1" dirty="0"/>
          </a:p>
          <a:p>
            <a:pPr lvl="1"/>
            <a:r>
              <a:rPr lang="en-ZA" dirty="0"/>
              <a:t>Like to adapt and integrate observations into complex and logically sound theories, thinking problems through with a precise step-by-step methodology. </a:t>
            </a:r>
          </a:p>
          <a:p>
            <a:pPr lvl="1"/>
            <a:r>
              <a:rPr lang="en-ZA" dirty="0"/>
              <a:t>Can be perfectionists who like to fit things into a rational scheme, being objective and analytical rather than subjective or emotive in their thought processes.</a:t>
            </a:r>
            <a:endParaRPr lang="en-US" b="1" dirty="0"/>
          </a:p>
          <a:p>
            <a:pPr marL="0" indent="0">
              <a:buNone/>
            </a:pPr>
            <a:endParaRPr lang="en-US" b="1" dirty="0"/>
          </a:p>
          <a:p>
            <a:pPr marL="0" indent="0" fontAlgn="base" hangingPunct="0">
              <a:buNone/>
            </a:pPr>
            <a:endParaRPr lang="en-US" dirty="0"/>
          </a:p>
        </p:txBody>
      </p:sp>
    </p:spTree>
    <p:extLst>
      <p:ext uri="{BB962C8B-B14F-4D97-AF65-F5344CB8AC3E}">
        <p14:creationId xmlns:p14="http://schemas.microsoft.com/office/powerpoint/2010/main" val="176553771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148</a:t>
            </a:fld>
            <a:endParaRPr lang="en-ZA" dirty="0"/>
          </a:p>
        </p:txBody>
      </p:sp>
      <p:sp>
        <p:nvSpPr>
          <p:cNvPr id="5" name="Content Placeholder 4"/>
          <p:cNvSpPr>
            <a:spLocks noGrp="1"/>
          </p:cNvSpPr>
          <p:nvPr>
            <p:ph sz="quarter" idx="1"/>
          </p:nvPr>
        </p:nvSpPr>
        <p:spPr>
          <a:xfrm>
            <a:off x="467544" y="1412776"/>
            <a:ext cx="8219256" cy="4797524"/>
          </a:xfrm>
        </p:spPr>
        <p:txBody>
          <a:bodyPr>
            <a:normAutofit/>
          </a:bodyPr>
          <a:lstStyle/>
          <a:p>
            <a:r>
              <a:rPr lang="en-ZA" b="1" i="1" dirty="0"/>
              <a:t>Theorists learn best from activities and situations when:	</a:t>
            </a:r>
            <a:endParaRPr lang="en-US" b="1" dirty="0"/>
          </a:p>
          <a:p>
            <a:pPr lvl="1" fontAlgn="base" hangingPunct="0"/>
            <a:r>
              <a:rPr lang="en-ZA" dirty="0"/>
              <a:t>What is presented to them forms part of a system, a model or a theory</a:t>
            </a:r>
            <a:endParaRPr lang="en-US" dirty="0"/>
          </a:p>
          <a:p>
            <a:pPr lvl="1" fontAlgn="base" hangingPunct="0"/>
            <a:r>
              <a:rPr lang="en-ZA" dirty="0"/>
              <a:t>They have time to investigate relations between ideas in a methodical manner</a:t>
            </a:r>
            <a:endParaRPr lang="en-US" dirty="0"/>
          </a:p>
          <a:p>
            <a:pPr lvl="1" fontAlgn="base" hangingPunct="0"/>
            <a:r>
              <a:rPr lang="en-ZA" dirty="0"/>
              <a:t>They have the opportunity to ask questions</a:t>
            </a:r>
            <a:endParaRPr lang="en-US" dirty="0"/>
          </a:p>
          <a:p>
            <a:pPr lvl="1" fontAlgn="base" hangingPunct="0"/>
            <a:r>
              <a:rPr lang="en-ZA" dirty="0"/>
              <a:t>They are confronted with ideas and concepts even if they are not immediately relevant</a:t>
            </a:r>
            <a:endParaRPr lang="en-US" dirty="0"/>
          </a:p>
          <a:p>
            <a:pPr lvl="1" fontAlgn="base" hangingPunct="0"/>
            <a:r>
              <a:rPr lang="en-ZA" dirty="0"/>
              <a:t>They can participate in complex situations</a:t>
            </a:r>
            <a:endParaRPr lang="en-US" dirty="0"/>
          </a:p>
          <a:p>
            <a:pPr lvl="1" fontAlgn="base" hangingPunct="0"/>
            <a:r>
              <a:rPr lang="en-ZA" dirty="0"/>
              <a:t>They have clear goals</a:t>
            </a:r>
            <a:endParaRPr lang="en-US" dirty="0"/>
          </a:p>
        </p:txBody>
      </p:sp>
    </p:spTree>
    <p:extLst>
      <p:ext uri="{BB962C8B-B14F-4D97-AF65-F5344CB8AC3E}">
        <p14:creationId xmlns:p14="http://schemas.microsoft.com/office/powerpoint/2010/main" val="130438885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149</a:t>
            </a:fld>
            <a:endParaRPr lang="en-ZA" dirty="0"/>
          </a:p>
        </p:txBody>
      </p:sp>
      <p:sp>
        <p:nvSpPr>
          <p:cNvPr id="5" name="Content Placeholder 4"/>
          <p:cNvSpPr>
            <a:spLocks noGrp="1"/>
          </p:cNvSpPr>
          <p:nvPr>
            <p:ph sz="quarter" idx="1"/>
          </p:nvPr>
        </p:nvSpPr>
        <p:spPr>
          <a:xfrm>
            <a:off x="467544" y="1412776"/>
            <a:ext cx="8219256" cy="4797524"/>
          </a:xfrm>
        </p:spPr>
        <p:txBody>
          <a:bodyPr>
            <a:normAutofit/>
          </a:bodyPr>
          <a:lstStyle/>
          <a:p>
            <a:r>
              <a:rPr lang="en-ZA" b="1" i="1" dirty="0"/>
              <a:t>Theorists do not learn from activities or situations when:</a:t>
            </a:r>
            <a:endParaRPr lang="en-US" b="1" dirty="0"/>
          </a:p>
          <a:p>
            <a:pPr marL="0" indent="0">
              <a:buNone/>
            </a:pPr>
            <a:endParaRPr lang="en-US" b="1" dirty="0"/>
          </a:p>
          <a:p>
            <a:pPr lvl="1" fontAlgn="base" hangingPunct="0"/>
            <a:r>
              <a:rPr lang="en-ZA" dirty="0"/>
              <a:t>They are forced to carry out activities that serve no clear purpose and that falls out of a specific context</a:t>
            </a:r>
            <a:endParaRPr lang="en-US" dirty="0"/>
          </a:p>
          <a:p>
            <a:pPr lvl="1" fontAlgn="base" hangingPunct="0"/>
            <a:r>
              <a:rPr lang="en-ZA" dirty="0"/>
              <a:t>They must participate in situations that emphasises emotions and feelings</a:t>
            </a:r>
            <a:endParaRPr lang="en-US" dirty="0"/>
          </a:p>
          <a:p>
            <a:pPr lvl="1" fontAlgn="base" hangingPunct="0"/>
            <a:r>
              <a:rPr lang="en-ZA" dirty="0"/>
              <a:t>They are involved in situations where there is a high degree of contradictions</a:t>
            </a:r>
            <a:endParaRPr lang="en-US" dirty="0"/>
          </a:p>
          <a:p>
            <a:pPr lvl="1" fontAlgn="base" hangingPunct="0"/>
            <a:r>
              <a:rPr lang="en-ZA" dirty="0"/>
              <a:t>They must</a:t>
            </a:r>
            <a:r>
              <a:rPr lang="en-GB" dirty="0"/>
              <a:t> make decisions and there is no policy on which they can base their findings</a:t>
            </a:r>
            <a:endParaRPr lang="en-US" dirty="0"/>
          </a:p>
        </p:txBody>
      </p:sp>
    </p:spTree>
    <p:extLst>
      <p:ext uri="{BB962C8B-B14F-4D97-AF65-F5344CB8AC3E}">
        <p14:creationId xmlns:p14="http://schemas.microsoft.com/office/powerpoint/2010/main" val="1764794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866" y="116632"/>
            <a:ext cx="8219256" cy="1008000"/>
          </a:xfrm>
        </p:spPr>
        <p:txBody>
          <a:bodyPr>
            <a:normAutofit/>
          </a:bodyPr>
          <a:lstStyle/>
          <a:p>
            <a:r>
              <a:rPr lang="en-ZA" dirty="0"/>
              <a:t>Overview - 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a:t>
            </a:fld>
            <a:endParaRPr lang="en-ZA" dirty="0"/>
          </a:p>
        </p:txBody>
      </p:sp>
      <p:sp>
        <p:nvSpPr>
          <p:cNvPr id="7" name="Rectangle 6"/>
          <p:cNvSpPr/>
          <p:nvPr/>
        </p:nvSpPr>
        <p:spPr>
          <a:xfrm>
            <a:off x="324419" y="980727"/>
            <a:ext cx="8640960" cy="461665"/>
          </a:xfrm>
          <a:prstGeom prst="rect">
            <a:avLst/>
          </a:prstGeom>
        </p:spPr>
        <p:txBody>
          <a:bodyPr wrap="square">
            <a:spAutoFit/>
          </a:bodyPr>
          <a:lstStyle/>
          <a:p>
            <a:r>
              <a:rPr lang="en-ZA" sz="2400" dirty="0"/>
              <a:t> </a:t>
            </a:r>
            <a:endParaRPr lang="en-US" sz="2400" dirty="0"/>
          </a:p>
        </p:txBody>
      </p:sp>
      <p:graphicFrame>
        <p:nvGraphicFramePr>
          <p:cNvPr id="5" name="Diagram 4"/>
          <p:cNvGraphicFramePr/>
          <p:nvPr>
            <p:extLst>
              <p:ext uri="{D42A27DB-BD31-4B8C-83A1-F6EECF244321}">
                <p14:modId xmlns:p14="http://schemas.microsoft.com/office/powerpoint/2010/main" val="1508348629"/>
              </p:ext>
            </p:extLst>
          </p:nvPr>
        </p:nvGraphicFramePr>
        <p:xfrm>
          <a:off x="307002" y="751049"/>
          <a:ext cx="8352037"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675818" y="5719601"/>
            <a:ext cx="5400600" cy="461665"/>
          </a:xfrm>
          <a:prstGeom prst="rect">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ZA" sz="2400" b="1" dirty="0"/>
              <a:t>Formative   +   Summative   =  Competent</a:t>
            </a:r>
          </a:p>
        </p:txBody>
      </p:sp>
    </p:spTree>
    <p:extLst>
      <p:ext uri="{BB962C8B-B14F-4D97-AF65-F5344CB8AC3E}">
        <p14:creationId xmlns:p14="http://schemas.microsoft.com/office/powerpoint/2010/main" val="4009802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FF99C2F2-CD21-4313-9634-001389A43FB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4C255BB0-1E6B-41BD-A9B3-29EA7F5693F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00854E58-BD01-4E9A-BFE3-E2B249DCDE1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CC3C5B9F-7C7E-48D7-BEFA-F5C8A50EDB1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24349B9E-7679-48F3-8C1B-516E244933D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dgm id="{B74BCAB8-0EA7-42E6-9BEE-11398D7C6C3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dgm id="{64E85D38-C8F4-45A8-A4FB-7B00B79166F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P spid="6"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150</a:t>
            </a:fld>
            <a:endParaRPr lang="en-ZA" dirty="0"/>
          </a:p>
        </p:txBody>
      </p:sp>
      <p:sp>
        <p:nvSpPr>
          <p:cNvPr id="5" name="Content Placeholder 4"/>
          <p:cNvSpPr>
            <a:spLocks noGrp="1"/>
          </p:cNvSpPr>
          <p:nvPr>
            <p:ph sz="quarter" idx="1"/>
          </p:nvPr>
        </p:nvSpPr>
        <p:spPr>
          <a:xfrm>
            <a:off x="489001" y="1479011"/>
            <a:ext cx="8219256" cy="3318141"/>
          </a:xfrm>
        </p:spPr>
        <p:txBody>
          <a:bodyPr>
            <a:normAutofit/>
          </a:bodyPr>
          <a:lstStyle/>
          <a:p>
            <a:r>
              <a:rPr lang="en-ZA" b="1" dirty="0"/>
              <a:t>Pragmatists: </a:t>
            </a:r>
            <a:endParaRPr lang="en-US" b="1" dirty="0"/>
          </a:p>
          <a:p>
            <a:pPr marL="0" indent="0">
              <a:buNone/>
            </a:pPr>
            <a:endParaRPr lang="en-US" b="1" dirty="0"/>
          </a:p>
          <a:p>
            <a:pPr lvl="1"/>
            <a:r>
              <a:rPr lang="en-ZA" dirty="0"/>
              <a:t>are keen to try things out. </a:t>
            </a:r>
          </a:p>
          <a:p>
            <a:pPr lvl="1"/>
            <a:r>
              <a:rPr lang="en-ZA" dirty="0"/>
              <a:t>want concepts that can be applied to their job. </a:t>
            </a:r>
          </a:p>
          <a:p>
            <a:pPr lvl="1"/>
            <a:r>
              <a:rPr lang="en-ZA" dirty="0"/>
              <a:t>tend to be impatient with lengthy, abstract discussions</a:t>
            </a:r>
          </a:p>
          <a:p>
            <a:pPr lvl="1"/>
            <a:r>
              <a:rPr lang="en-ZA" dirty="0"/>
              <a:t>are practical and down to earth.</a:t>
            </a:r>
            <a:endParaRPr lang="en-US" b="1" dirty="0"/>
          </a:p>
          <a:p>
            <a:pPr marL="366712" lvl="1" indent="0">
              <a:buNone/>
            </a:pPr>
            <a:endParaRPr lang="en-US" b="1" dirty="0"/>
          </a:p>
          <a:p>
            <a:pPr marL="0" indent="0" fontAlgn="base" hangingPunct="0">
              <a:buNone/>
            </a:pPr>
            <a:endParaRPr lang="en-US" dirty="0"/>
          </a:p>
        </p:txBody>
      </p:sp>
    </p:spTree>
    <p:extLst>
      <p:ext uri="{BB962C8B-B14F-4D97-AF65-F5344CB8AC3E}">
        <p14:creationId xmlns:p14="http://schemas.microsoft.com/office/powerpoint/2010/main" val="253048324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151</a:t>
            </a:fld>
            <a:endParaRPr lang="en-ZA" dirty="0"/>
          </a:p>
        </p:txBody>
      </p:sp>
      <p:sp>
        <p:nvSpPr>
          <p:cNvPr id="5" name="Content Placeholder 4"/>
          <p:cNvSpPr>
            <a:spLocks noGrp="1"/>
          </p:cNvSpPr>
          <p:nvPr>
            <p:ph sz="quarter" idx="1"/>
          </p:nvPr>
        </p:nvSpPr>
        <p:spPr>
          <a:xfrm>
            <a:off x="467544" y="1412776"/>
            <a:ext cx="8219256" cy="4968552"/>
          </a:xfrm>
        </p:spPr>
        <p:txBody>
          <a:bodyPr>
            <a:normAutofit fontScale="92500" lnSpcReduction="10000"/>
          </a:bodyPr>
          <a:lstStyle/>
          <a:p>
            <a:r>
              <a:rPr lang="en-ZA" sz="2800" b="1" i="1" dirty="0"/>
              <a:t>Pragmatists learn best from activities and situations when:</a:t>
            </a:r>
            <a:endParaRPr lang="en-US" sz="2800" b="1" dirty="0"/>
          </a:p>
          <a:p>
            <a:pPr marL="0" indent="0">
              <a:buNone/>
            </a:pPr>
            <a:r>
              <a:rPr lang="en-ZA" sz="2800" b="1" i="1" dirty="0"/>
              <a:t> </a:t>
            </a:r>
            <a:endParaRPr lang="en-US" sz="2800" b="1" dirty="0"/>
          </a:p>
          <a:p>
            <a:pPr lvl="1" fontAlgn="base" hangingPunct="0"/>
            <a:r>
              <a:rPr lang="en-ZA" dirty="0"/>
              <a:t>The learning content is related to everyday activity or work problems</a:t>
            </a:r>
            <a:endParaRPr lang="en-US" dirty="0"/>
          </a:p>
          <a:p>
            <a:pPr lvl="1" fontAlgn="base" hangingPunct="0"/>
            <a:r>
              <a:rPr lang="en-ZA" dirty="0"/>
              <a:t>They learn new ideas and techniques to do things that have obvious practical advantages</a:t>
            </a:r>
            <a:endParaRPr lang="en-US" dirty="0"/>
          </a:p>
          <a:p>
            <a:pPr lvl="1" fontAlgn="base" hangingPunct="0"/>
            <a:r>
              <a:rPr lang="en-ZA" dirty="0"/>
              <a:t>They get the opportunity to learn techniques under supervision of someone that has already mastered the skill</a:t>
            </a:r>
            <a:endParaRPr lang="en-US" dirty="0"/>
          </a:p>
          <a:p>
            <a:pPr lvl="1" fontAlgn="base" hangingPunct="0"/>
            <a:r>
              <a:rPr lang="en-ZA" dirty="0"/>
              <a:t>They have role – models with whom they can identify</a:t>
            </a:r>
            <a:endParaRPr lang="en-US" dirty="0"/>
          </a:p>
          <a:p>
            <a:pPr lvl="1" fontAlgn="base" hangingPunct="0"/>
            <a:r>
              <a:rPr lang="en-ZA" dirty="0"/>
              <a:t>They learn techniques that will make life easier</a:t>
            </a:r>
            <a:endParaRPr lang="en-US" dirty="0"/>
          </a:p>
          <a:p>
            <a:pPr lvl="1" fontAlgn="base" hangingPunct="0"/>
            <a:r>
              <a:rPr lang="en-ZA" dirty="0"/>
              <a:t>They get the opportunity to apply what they have learned</a:t>
            </a:r>
            <a:endParaRPr lang="en-US" dirty="0"/>
          </a:p>
          <a:p>
            <a:pPr lvl="1" fontAlgn="base" hangingPunct="0"/>
            <a:r>
              <a:rPr lang="en-ZA" dirty="0"/>
              <a:t>They can concentrate on practical issues</a:t>
            </a:r>
            <a:endParaRPr lang="en-US" dirty="0"/>
          </a:p>
        </p:txBody>
      </p:sp>
    </p:spTree>
    <p:extLst>
      <p:ext uri="{BB962C8B-B14F-4D97-AF65-F5344CB8AC3E}">
        <p14:creationId xmlns:p14="http://schemas.microsoft.com/office/powerpoint/2010/main" val="284450029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Learning styles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152</a:t>
            </a:fld>
            <a:endParaRPr lang="en-ZA" dirty="0"/>
          </a:p>
        </p:txBody>
      </p:sp>
      <p:sp>
        <p:nvSpPr>
          <p:cNvPr id="5" name="Content Placeholder 4"/>
          <p:cNvSpPr>
            <a:spLocks noGrp="1"/>
          </p:cNvSpPr>
          <p:nvPr>
            <p:ph sz="quarter" idx="1"/>
          </p:nvPr>
        </p:nvSpPr>
        <p:spPr>
          <a:xfrm>
            <a:off x="467544" y="1412776"/>
            <a:ext cx="8219256" cy="4608512"/>
          </a:xfrm>
        </p:spPr>
        <p:txBody>
          <a:bodyPr>
            <a:normAutofit/>
          </a:bodyPr>
          <a:lstStyle/>
          <a:p>
            <a:r>
              <a:rPr lang="en-ZA" sz="2800" b="1" dirty="0"/>
              <a:t>They do not learn from activities or situations when:</a:t>
            </a:r>
            <a:endParaRPr lang="en-US" sz="2800" b="1" dirty="0"/>
          </a:p>
          <a:p>
            <a:pPr marL="0" indent="0">
              <a:buNone/>
            </a:pPr>
            <a:endParaRPr lang="en-US" sz="2800" b="1" dirty="0"/>
          </a:p>
          <a:p>
            <a:pPr lvl="1" fontAlgn="base" hangingPunct="0"/>
            <a:r>
              <a:rPr lang="en-ZA" dirty="0"/>
              <a:t>The task does not comply with their immediate needs or they cannot see the benefits</a:t>
            </a:r>
            <a:endParaRPr lang="en-US" dirty="0"/>
          </a:p>
          <a:p>
            <a:pPr lvl="1" fontAlgn="base" hangingPunct="0"/>
            <a:r>
              <a:rPr lang="en-ZA" dirty="0"/>
              <a:t>The activity seems far removed from the actual situation</a:t>
            </a:r>
            <a:endParaRPr lang="en-US" dirty="0"/>
          </a:p>
          <a:p>
            <a:pPr lvl="1" fontAlgn="base" hangingPunct="0"/>
            <a:r>
              <a:rPr lang="en-ZA" dirty="0"/>
              <a:t>There are no clear guidelines as to how the activity should be done</a:t>
            </a:r>
            <a:endParaRPr lang="en-US" dirty="0"/>
          </a:p>
          <a:p>
            <a:pPr lvl="1" fontAlgn="base" hangingPunct="0"/>
            <a:r>
              <a:rPr lang="en-ZA" dirty="0"/>
              <a:t>They feel that the process is going around in circles</a:t>
            </a:r>
            <a:endParaRPr lang="en-US" dirty="0"/>
          </a:p>
          <a:p>
            <a:pPr lvl="1" fontAlgn="base" hangingPunct="0"/>
            <a:r>
              <a:rPr lang="en-ZA" dirty="0"/>
              <a:t>There is no reward for the learning activity</a:t>
            </a:r>
            <a:endParaRPr lang="en-US" dirty="0"/>
          </a:p>
        </p:txBody>
      </p:sp>
    </p:spTree>
    <p:extLst>
      <p:ext uri="{BB962C8B-B14F-4D97-AF65-F5344CB8AC3E}">
        <p14:creationId xmlns:p14="http://schemas.microsoft.com/office/powerpoint/2010/main" val="284450029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Planning and preparing for coaching</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153</a:t>
            </a:fld>
            <a:endParaRPr lang="en-ZA" dirty="0"/>
          </a:p>
        </p:txBody>
      </p:sp>
      <p:sp>
        <p:nvSpPr>
          <p:cNvPr id="5" name="Content Placeholder 4"/>
          <p:cNvSpPr>
            <a:spLocks noGrp="1"/>
          </p:cNvSpPr>
          <p:nvPr>
            <p:ph sz="quarter" idx="1"/>
          </p:nvPr>
        </p:nvSpPr>
        <p:spPr>
          <a:xfrm>
            <a:off x="2257400" y="2124160"/>
            <a:ext cx="6275040" cy="3672408"/>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lnSpcReduction="10000"/>
          </a:bodyPr>
          <a:lstStyle/>
          <a:p>
            <a:r>
              <a:rPr lang="en-ZA" b="1" i="1" dirty="0"/>
              <a:t>Coaching</a:t>
            </a:r>
            <a:r>
              <a:rPr lang="en-ZA" i="1" dirty="0"/>
              <a:t> is</a:t>
            </a:r>
            <a:endParaRPr lang="en-US" dirty="0"/>
          </a:p>
          <a:p>
            <a:r>
              <a:rPr lang="en-ZA" dirty="0"/>
              <a:t>"A process that enables learning and development to occur and thus performance to improve. To be a successful a Coach requires a knowledge and understanding of process as well as the variety of styles, skills and techniques that are appropriate to the context in which the coaching takes place"</a:t>
            </a:r>
            <a:endParaRPr lang="en-US" dirty="0"/>
          </a:p>
          <a:p>
            <a:endParaRPr lang="en-ZA"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2665259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Planning and preparing for coaching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154</a:t>
            </a:fld>
            <a:endParaRPr lang="en-ZA" dirty="0"/>
          </a:p>
        </p:txBody>
      </p:sp>
      <p:sp>
        <p:nvSpPr>
          <p:cNvPr id="5" name="Content Placeholder 4"/>
          <p:cNvSpPr>
            <a:spLocks noGrp="1"/>
          </p:cNvSpPr>
          <p:nvPr>
            <p:ph sz="quarter" idx="1"/>
          </p:nvPr>
        </p:nvSpPr>
        <p:spPr>
          <a:xfrm>
            <a:off x="251520" y="1412776"/>
            <a:ext cx="8496944" cy="4968552"/>
          </a:xfrm>
        </p:spPr>
        <p:txBody>
          <a:bodyPr>
            <a:normAutofit/>
          </a:bodyPr>
          <a:lstStyle/>
          <a:p>
            <a:r>
              <a:rPr lang="en-ZA" b="1" dirty="0"/>
              <a:t>Why is planning important?</a:t>
            </a:r>
            <a:endParaRPr lang="en-US" dirty="0"/>
          </a:p>
          <a:p>
            <a:pPr marL="0" indent="0">
              <a:buNone/>
            </a:pPr>
            <a:r>
              <a:rPr lang="en-ZA" dirty="0"/>
              <a:t> </a:t>
            </a:r>
            <a:endParaRPr lang="en-US" dirty="0"/>
          </a:p>
          <a:p>
            <a:pPr lvl="1"/>
            <a:r>
              <a:rPr lang="en-ZA" dirty="0"/>
              <a:t>A learning needs analysis is part of the process in determining what training is necessary. </a:t>
            </a:r>
          </a:p>
          <a:p>
            <a:pPr lvl="1"/>
            <a:r>
              <a:rPr lang="en-ZA" dirty="0"/>
              <a:t>Various stakeholders play a part in the process. These stakeholders can be the learners themselves, trainers or facilitators, colleagues or peers and supervisors in the affected departments. </a:t>
            </a:r>
          </a:p>
          <a:p>
            <a:pPr lvl="1"/>
            <a:r>
              <a:rPr lang="en-ZA" dirty="0"/>
              <a:t>Management as well as quality assurance and health and safety staff must also be consulted and advised of the intended training. </a:t>
            </a:r>
            <a:endParaRPr lang="en-US" dirty="0"/>
          </a:p>
          <a:p>
            <a:pPr marL="354012" lvl="1" indent="0">
              <a:buNone/>
            </a:pPr>
            <a:endParaRPr lang="en-US" dirty="0"/>
          </a:p>
        </p:txBody>
      </p:sp>
    </p:spTree>
    <p:extLst>
      <p:ext uri="{BB962C8B-B14F-4D97-AF65-F5344CB8AC3E}">
        <p14:creationId xmlns:p14="http://schemas.microsoft.com/office/powerpoint/2010/main" val="250654304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Planning and preparing for coaching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155</a:t>
            </a:fld>
            <a:endParaRPr lang="en-ZA" dirty="0"/>
          </a:p>
        </p:txBody>
      </p:sp>
      <p:sp>
        <p:nvSpPr>
          <p:cNvPr id="5" name="Content Placeholder 4"/>
          <p:cNvSpPr>
            <a:spLocks noGrp="1"/>
          </p:cNvSpPr>
          <p:nvPr>
            <p:ph sz="quarter" idx="1"/>
          </p:nvPr>
        </p:nvSpPr>
        <p:spPr>
          <a:xfrm>
            <a:off x="251520" y="1412776"/>
            <a:ext cx="8712968" cy="4968552"/>
          </a:xfrm>
        </p:spPr>
        <p:txBody>
          <a:bodyPr>
            <a:normAutofit/>
          </a:bodyPr>
          <a:lstStyle/>
          <a:p>
            <a:r>
              <a:rPr lang="en-ZA" b="1" dirty="0"/>
              <a:t>Why is planning important?</a:t>
            </a:r>
            <a:endParaRPr lang="en-US" dirty="0"/>
          </a:p>
          <a:p>
            <a:pPr marL="0" indent="0">
              <a:buNone/>
            </a:pPr>
            <a:r>
              <a:rPr lang="en-ZA" dirty="0"/>
              <a:t> </a:t>
            </a:r>
            <a:endParaRPr lang="en-US" dirty="0"/>
          </a:p>
          <a:p>
            <a:pPr lvl="1"/>
            <a:r>
              <a:rPr lang="en-ZA" dirty="0"/>
              <a:t>Potential candidates must be identified and their performance reviewed in order to establish their requirements. </a:t>
            </a:r>
          </a:p>
          <a:p>
            <a:pPr lvl="1"/>
            <a:r>
              <a:rPr lang="en-ZA" dirty="0"/>
              <a:t>Their present ability to perform a task must be determined against what is expected of them. </a:t>
            </a:r>
          </a:p>
          <a:p>
            <a:pPr lvl="1"/>
            <a:r>
              <a:rPr lang="en-ZA" dirty="0"/>
              <a:t>If they fall short of the requirements, then training is necessary. </a:t>
            </a:r>
          </a:p>
          <a:p>
            <a:pPr lvl="1"/>
            <a:r>
              <a:rPr lang="en-ZA" dirty="0"/>
              <a:t>The objectives of the company must be taken into consideration when determining the training needs of the employees. </a:t>
            </a:r>
            <a:endParaRPr lang="en-US" dirty="0"/>
          </a:p>
        </p:txBody>
      </p:sp>
    </p:spTree>
    <p:extLst>
      <p:ext uri="{BB962C8B-B14F-4D97-AF65-F5344CB8AC3E}">
        <p14:creationId xmlns:p14="http://schemas.microsoft.com/office/powerpoint/2010/main" val="20718316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Training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156</a:t>
            </a:fld>
            <a:endParaRPr lang="en-ZA" dirty="0"/>
          </a:p>
        </p:txBody>
      </p:sp>
      <p:sp>
        <p:nvSpPr>
          <p:cNvPr id="5" name="Content Placeholder 4"/>
          <p:cNvSpPr>
            <a:spLocks noGrp="1"/>
          </p:cNvSpPr>
          <p:nvPr>
            <p:ph sz="quarter" idx="1"/>
          </p:nvPr>
        </p:nvSpPr>
        <p:spPr>
          <a:xfrm>
            <a:off x="467544" y="1412776"/>
            <a:ext cx="8219256" cy="4176464"/>
          </a:xfrm>
        </p:spPr>
        <p:txBody>
          <a:bodyPr>
            <a:normAutofit/>
          </a:bodyPr>
          <a:lstStyle/>
          <a:p>
            <a:r>
              <a:rPr lang="en-ZA" dirty="0"/>
              <a:t>So what is a training plan? </a:t>
            </a:r>
            <a:endParaRPr lang="en-US" dirty="0"/>
          </a:p>
          <a:p>
            <a:endParaRPr lang="en-US" dirty="0"/>
          </a:p>
          <a:p>
            <a:r>
              <a:rPr lang="en-ZA" dirty="0"/>
              <a:t>It outlines who will deliver the training, and when and where your trainee needs to go to receive the structured component of the training.</a:t>
            </a:r>
            <a:endParaRPr lang="en-US" dirty="0"/>
          </a:p>
          <a:p>
            <a:r>
              <a:rPr lang="en-ZA" dirty="0"/>
              <a:t>It must be devised within three months of an apprentice or trainee commencing their apprenticeship or traineeship and prior to the delivery of any structured training. </a:t>
            </a:r>
            <a:endParaRPr lang="en-US" dirty="0"/>
          </a:p>
        </p:txBody>
      </p:sp>
    </p:spTree>
    <p:extLst>
      <p:ext uri="{BB962C8B-B14F-4D97-AF65-F5344CB8AC3E}">
        <p14:creationId xmlns:p14="http://schemas.microsoft.com/office/powerpoint/2010/main" val="148463743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Training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157</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The training plan must specify the following:</a:t>
            </a:r>
            <a:endParaRPr lang="en-US" dirty="0"/>
          </a:p>
          <a:p>
            <a:pPr lvl="1"/>
            <a:r>
              <a:rPr lang="en-ZA" dirty="0"/>
              <a:t>The competencies to be obtained</a:t>
            </a:r>
            <a:endParaRPr lang="en-US" dirty="0"/>
          </a:p>
          <a:p>
            <a:pPr lvl="1"/>
            <a:r>
              <a:rPr lang="en-ZA" dirty="0"/>
              <a:t>The time-frame for achieving the competencies</a:t>
            </a:r>
            <a:endParaRPr lang="en-US" dirty="0"/>
          </a:p>
          <a:p>
            <a:pPr lvl="1"/>
            <a:r>
              <a:rPr lang="en-ZA" dirty="0"/>
              <a:t>The training to be undertaken</a:t>
            </a:r>
            <a:endParaRPr lang="en-US" dirty="0"/>
          </a:p>
          <a:p>
            <a:pPr lvl="1"/>
            <a:r>
              <a:rPr lang="en-ZA" dirty="0"/>
              <a:t>The delivery modes to be employed</a:t>
            </a:r>
            <a:endParaRPr lang="en-US" dirty="0"/>
          </a:p>
          <a:p>
            <a:pPr lvl="1"/>
            <a:r>
              <a:rPr lang="en-ZA" dirty="0"/>
              <a:t>The details (when, how and how much) of the time allocated outside routine work duties is for off-the-job training</a:t>
            </a:r>
            <a:endParaRPr lang="en-US" dirty="0"/>
          </a:p>
          <a:p>
            <a:pPr lvl="1"/>
            <a:r>
              <a:rPr lang="en-ZA" dirty="0"/>
              <a:t>Who is responsible for the delivery and/or assessment of each competency</a:t>
            </a:r>
            <a:endParaRPr lang="en-US" dirty="0"/>
          </a:p>
          <a:p>
            <a:pPr lvl="1"/>
            <a:r>
              <a:rPr lang="en-ZA" dirty="0"/>
              <a:t>Assessment details and arrangements</a:t>
            </a:r>
            <a:endParaRPr lang="en-US" dirty="0"/>
          </a:p>
        </p:txBody>
      </p:sp>
    </p:spTree>
    <p:extLst>
      <p:ext uri="{BB962C8B-B14F-4D97-AF65-F5344CB8AC3E}">
        <p14:creationId xmlns:p14="http://schemas.microsoft.com/office/powerpoint/2010/main" val="364657045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Training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158</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Once the gaps are identified and the training plan is drawn up, the location, resources such as learning materials as well as personnel must be determined to suit the intended training. </a:t>
            </a:r>
          </a:p>
          <a:p>
            <a:r>
              <a:rPr lang="en-ZA" dirty="0"/>
              <a:t>Should there be special needs learners, provision must be made to accommodate them – for example a sign language interpreter for deaf learners. </a:t>
            </a:r>
            <a:endParaRPr lang="en-US" dirty="0"/>
          </a:p>
          <a:p>
            <a:r>
              <a:rPr lang="en-ZA" dirty="0"/>
              <a:t>Health and safety staff must be consulted in order to meet organisational and legislative safety requirements. </a:t>
            </a:r>
            <a:endParaRPr lang="en-US" dirty="0"/>
          </a:p>
        </p:txBody>
      </p:sp>
    </p:spTree>
    <p:extLst>
      <p:ext uri="{BB962C8B-B14F-4D97-AF65-F5344CB8AC3E}">
        <p14:creationId xmlns:p14="http://schemas.microsoft.com/office/powerpoint/2010/main" val="16577966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Training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159</a:t>
            </a:fld>
            <a:endParaRPr lang="en-ZA" dirty="0"/>
          </a:p>
        </p:txBody>
      </p:sp>
      <p:sp>
        <p:nvSpPr>
          <p:cNvPr id="5" name="Content Placeholder 4"/>
          <p:cNvSpPr>
            <a:spLocks noGrp="1"/>
          </p:cNvSpPr>
          <p:nvPr>
            <p:ph sz="quarter" idx="1"/>
          </p:nvPr>
        </p:nvSpPr>
        <p:spPr>
          <a:xfrm>
            <a:off x="467544" y="1412776"/>
            <a:ext cx="8219256" cy="2664296"/>
          </a:xfrm>
        </p:spPr>
        <p:txBody>
          <a:bodyPr>
            <a:normAutofit/>
          </a:bodyPr>
          <a:lstStyle/>
          <a:p>
            <a:r>
              <a:rPr lang="en-ZA" dirty="0"/>
              <a:t>Should there be disabled learners; provision should be made for wheelchairs etc. </a:t>
            </a:r>
          </a:p>
          <a:p>
            <a:r>
              <a:rPr lang="en-ZA" dirty="0"/>
              <a:t>The classroom should be arranged in such a way as to accommodate learners with special needs should it be necessary. </a:t>
            </a:r>
            <a:endParaRPr lang="en-US" dirty="0"/>
          </a:p>
        </p:txBody>
      </p:sp>
    </p:spTree>
    <p:extLst>
      <p:ext uri="{BB962C8B-B14F-4D97-AF65-F5344CB8AC3E}">
        <p14:creationId xmlns:p14="http://schemas.microsoft.com/office/powerpoint/2010/main" val="3103829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a:t>
            </a:fld>
            <a:endParaRPr lang="en-ZA" dirty="0"/>
          </a:p>
        </p:txBody>
      </p:sp>
      <p:sp>
        <p:nvSpPr>
          <p:cNvPr id="5" name="Rectangle 4"/>
          <p:cNvSpPr/>
          <p:nvPr/>
        </p:nvSpPr>
        <p:spPr>
          <a:xfrm>
            <a:off x="611558" y="1124744"/>
            <a:ext cx="8407749" cy="1261884"/>
          </a:xfrm>
          <a:prstGeom prst="rect">
            <a:avLst/>
          </a:prstGeom>
        </p:spPr>
        <p:txBody>
          <a:bodyPr wrap="square">
            <a:spAutoFit/>
          </a:bodyPr>
          <a:lstStyle/>
          <a:p>
            <a:pPr algn="ctr" fontAlgn="base"/>
            <a:endParaRPr lang="en-US" sz="2800" b="1" dirty="0"/>
          </a:p>
          <a:p>
            <a:pPr lvl="0" fontAlgn="base"/>
            <a:endParaRPr lang="en-US" sz="2400" dirty="0">
              <a:effectLst>
                <a:outerShdw sx="0" sy="0">
                  <a:srgbClr val="000000"/>
                </a:outerShdw>
              </a:effectLst>
            </a:endParaRPr>
          </a:p>
          <a:p>
            <a:endParaRPr lang="en-US" sz="2400" dirty="0"/>
          </a:p>
        </p:txBody>
      </p:sp>
      <p:graphicFrame>
        <p:nvGraphicFramePr>
          <p:cNvPr id="6" name="Diagram 5"/>
          <p:cNvGraphicFramePr/>
          <p:nvPr>
            <p:extLst>
              <p:ext uri="{D42A27DB-BD31-4B8C-83A1-F6EECF244321}">
                <p14:modId xmlns:p14="http://schemas.microsoft.com/office/powerpoint/2010/main" val="3494072542"/>
              </p:ext>
            </p:extLst>
          </p:nvPr>
        </p:nvGraphicFramePr>
        <p:xfrm>
          <a:off x="539552" y="980728"/>
          <a:ext cx="753616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657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608B290-BBA1-42EA-8627-DF801751698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0E3DC6A6-72A0-4549-AFE6-A69896FFAE2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249312C4-0F64-47AB-BF40-42C99B3A6E3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50F7BF35-A340-4C65-AF13-652E22CC449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EED41511-DE2D-4D0E-BA6E-54FD55567C3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93CE84B-53EF-4DD2-B4D9-E30662D3F97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A8B7EC9A-A054-47E5-B4AB-ABADB33095F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Training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160</a:t>
            </a:fld>
            <a:endParaRPr lang="en-ZA" dirty="0"/>
          </a:p>
        </p:txBody>
      </p:sp>
      <p:sp>
        <p:nvSpPr>
          <p:cNvPr id="5" name="Content Placeholder 4"/>
          <p:cNvSpPr>
            <a:spLocks noGrp="1"/>
          </p:cNvSpPr>
          <p:nvPr>
            <p:ph sz="quarter" idx="1"/>
          </p:nvPr>
        </p:nvSpPr>
        <p:spPr>
          <a:xfrm>
            <a:off x="467544" y="1412776"/>
            <a:ext cx="8219256" cy="4032448"/>
          </a:xfrm>
        </p:spPr>
        <p:txBody>
          <a:bodyPr>
            <a:normAutofit/>
          </a:bodyPr>
          <a:lstStyle/>
          <a:p>
            <a:pPr marL="0" indent="0">
              <a:buNone/>
            </a:pPr>
            <a:endParaRPr lang="en-US" dirty="0"/>
          </a:p>
          <a:p>
            <a:pPr lvl="0"/>
            <a:r>
              <a:rPr lang="en-US" b="1" dirty="0"/>
              <a:t>Selecting the Training location / environment:</a:t>
            </a:r>
          </a:p>
          <a:p>
            <a:pPr marL="0" lvl="0" indent="0">
              <a:buNone/>
            </a:pPr>
            <a:endParaRPr lang="en-US" dirty="0"/>
          </a:p>
          <a:p>
            <a:pPr lvl="1"/>
            <a:r>
              <a:rPr lang="en-US" dirty="0">
                <a:effectLst>
                  <a:outerShdw sx="0" sy="0">
                    <a:srgbClr val="000000"/>
                  </a:outerShdw>
                </a:effectLst>
              </a:rPr>
              <a:t>Set aside a time that is free of interruptions as much as possible.</a:t>
            </a:r>
          </a:p>
          <a:p>
            <a:pPr lvl="1"/>
            <a:r>
              <a:rPr lang="en-US" dirty="0">
                <a:effectLst>
                  <a:outerShdw sx="0" sy="0">
                    <a:srgbClr val="000000"/>
                  </a:outerShdw>
                </a:effectLst>
              </a:rPr>
              <a:t>Try to minimise distractions.</a:t>
            </a:r>
          </a:p>
          <a:p>
            <a:pPr lvl="1"/>
            <a:r>
              <a:rPr lang="en-US" dirty="0">
                <a:effectLst>
                  <a:outerShdw sx="0" sy="0">
                    <a:srgbClr val="000000"/>
                  </a:outerShdw>
                </a:effectLst>
              </a:rPr>
              <a:t>Set aside unwanted current work.</a:t>
            </a:r>
          </a:p>
          <a:p>
            <a:pPr lvl="1"/>
            <a:r>
              <a:rPr lang="en-US" dirty="0">
                <a:effectLst>
                  <a:outerShdw sx="0" sy="0">
                    <a:srgbClr val="000000"/>
                  </a:outerShdw>
                </a:effectLst>
              </a:rPr>
              <a:t>Meet organisational and legislative requirements for safety and accessibility.</a:t>
            </a:r>
            <a:endParaRPr lang="en-US" dirty="0"/>
          </a:p>
        </p:txBody>
      </p:sp>
    </p:spTree>
    <p:extLst>
      <p:ext uri="{BB962C8B-B14F-4D97-AF65-F5344CB8AC3E}">
        <p14:creationId xmlns:p14="http://schemas.microsoft.com/office/powerpoint/2010/main" val="85442030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Training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161</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pPr marL="0" indent="0">
              <a:buNone/>
            </a:pPr>
            <a:endParaRPr lang="en-US" dirty="0"/>
          </a:p>
          <a:p>
            <a:pPr lvl="0"/>
            <a:r>
              <a:rPr lang="en-US" b="1" dirty="0"/>
              <a:t>Materials and equipment for training:</a:t>
            </a:r>
          </a:p>
          <a:p>
            <a:pPr marL="0" lvl="0" indent="0">
              <a:buNone/>
            </a:pPr>
            <a:endParaRPr lang="en-US" dirty="0"/>
          </a:p>
          <a:p>
            <a:pPr lvl="1"/>
            <a:r>
              <a:rPr lang="en-US" dirty="0">
                <a:effectLst>
                  <a:outerShdw sx="0" sy="0">
                    <a:srgbClr val="000000"/>
                  </a:outerShdw>
                </a:effectLst>
              </a:rPr>
              <a:t>Make sure there are adequate materials for practice.</a:t>
            </a:r>
          </a:p>
          <a:p>
            <a:pPr lvl="1"/>
            <a:r>
              <a:rPr lang="en-US" dirty="0">
                <a:effectLst>
                  <a:outerShdw sx="0" sy="0">
                    <a:srgbClr val="000000"/>
                  </a:outerShdw>
                </a:effectLst>
              </a:rPr>
              <a:t>Organise the materials in order of use.</a:t>
            </a:r>
          </a:p>
          <a:p>
            <a:pPr lvl="1"/>
            <a:r>
              <a:rPr lang="en-US" dirty="0">
                <a:effectLst>
                  <a:outerShdw sx="0" sy="0">
                    <a:srgbClr val="000000"/>
                  </a:outerShdw>
                </a:effectLst>
              </a:rPr>
              <a:t>Have all materials and reference manuals available and ready to use.</a:t>
            </a:r>
          </a:p>
          <a:p>
            <a:pPr lvl="1"/>
            <a:r>
              <a:rPr lang="en-US" dirty="0">
                <a:effectLst>
                  <a:outerShdw sx="0" sy="0">
                    <a:srgbClr val="000000"/>
                  </a:outerShdw>
                </a:effectLst>
              </a:rPr>
              <a:t>Create examples of completed work.</a:t>
            </a:r>
          </a:p>
          <a:p>
            <a:pPr lvl="1"/>
            <a:r>
              <a:rPr lang="en-US" dirty="0">
                <a:effectLst>
                  <a:outerShdw sx="0" sy="0">
                    <a:srgbClr val="000000"/>
                  </a:outerShdw>
                </a:effectLst>
              </a:rPr>
              <a:t>Provide trainer notes, aids, and resources.</a:t>
            </a:r>
          </a:p>
          <a:p>
            <a:pPr lvl="1"/>
            <a:r>
              <a:rPr lang="en-US" dirty="0">
                <a:effectLst>
                  <a:outerShdw sx="0" sy="0">
                    <a:srgbClr val="000000"/>
                  </a:outerShdw>
                </a:effectLst>
              </a:rPr>
              <a:t>Must be in working order.</a:t>
            </a:r>
          </a:p>
          <a:p>
            <a:pPr marL="0" indent="0">
              <a:buNone/>
            </a:pPr>
            <a:endParaRPr lang="en-US" dirty="0"/>
          </a:p>
        </p:txBody>
      </p:sp>
    </p:spTree>
    <p:extLst>
      <p:ext uri="{BB962C8B-B14F-4D97-AF65-F5344CB8AC3E}">
        <p14:creationId xmlns:p14="http://schemas.microsoft.com/office/powerpoint/2010/main" val="35139444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Training Plan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162</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pPr marL="0" indent="0">
              <a:buNone/>
            </a:pPr>
            <a:endParaRPr lang="en-US" dirty="0"/>
          </a:p>
          <a:p>
            <a:pPr lvl="0"/>
            <a:r>
              <a:rPr lang="en-US" b="1" dirty="0"/>
              <a:t>Prepare the trainee:</a:t>
            </a:r>
          </a:p>
          <a:p>
            <a:pPr marL="0" lvl="0" indent="0">
              <a:buNone/>
            </a:pPr>
            <a:endParaRPr lang="en-US" dirty="0"/>
          </a:p>
          <a:p>
            <a:pPr lvl="1"/>
            <a:r>
              <a:rPr lang="en-US" dirty="0">
                <a:effectLst>
                  <a:outerShdw sx="0" sy="0">
                    <a:srgbClr val="000000"/>
                  </a:outerShdw>
                </a:effectLst>
              </a:rPr>
              <a:t>Put the trainee at ease; establish rapport.</a:t>
            </a:r>
          </a:p>
          <a:p>
            <a:pPr lvl="1"/>
            <a:r>
              <a:rPr lang="en-US" dirty="0">
                <a:effectLst>
                  <a:outerShdw sx="0" sy="0">
                    <a:srgbClr val="000000"/>
                  </a:outerShdw>
                </a:effectLst>
              </a:rPr>
              <a:t>Find out what he or she already knows about the task.</a:t>
            </a:r>
          </a:p>
          <a:p>
            <a:pPr lvl="1"/>
            <a:r>
              <a:rPr lang="en-US" dirty="0">
                <a:effectLst>
                  <a:outerShdw sx="0" sy="0">
                    <a:srgbClr val="000000"/>
                  </a:outerShdw>
                </a:effectLst>
              </a:rPr>
              <a:t>Relate the training to something that the trainee is familiar with.</a:t>
            </a:r>
          </a:p>
          <a:p>
            <a:pPr lvl="1"/>
            <a:r>
              <a:rPr lang="en-US" dirty="0">
                <a:effectLst>
                  <a:outerShdw sx="0" sy="0">
                    <a:srgbClr val="000000"/>
                  </a:outerShdw>
                </a:effectLst>
              </a:rPr>
              <a:t>Express confidence in the trainee's ability.</a:t>
            </a:r>
          </a:p>
          <a:p>
            <a:pPr lvl="1"/>
            <a:r>
              <a:rPr lang="en-US" dirty="0"/>
              <a:t>Show enthusiasm and accentuate the positive</a:t>
            </a:r>
          </a:p>
          <a:p>
            <a:pPr marL="0" indent="0">
              <a:buNone/>
            </a:pPr>
            <a:endParaRPr lang="en-US" dirty="0"/>
          </a:p>
        </p:txBody>
      </p:sp>
    </p:spTree>
    <p:extLst>
      <p:ext uri="{BB962C8B-B14F-4D97-AF65-F5344CB8AC3E}">
        <p14:creationId xmlns:p14="http://schemas.microsoft.com/office/powerpoint/2010/main" val="355657488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Mentoring And Coaching</a:t>
            </a:r>
          </a:p>
        </p:txBody>
      </p:sp>
      <p:sp>
        <p:nvSpPr>
          <p:cNvPr id="3" name="Text Placeholder 2"/>
          <p:cNvSpPr>
            <a:spLocks noGrp="1"/>
          </p:cNvSpPr>
          <p:nvPr>
            <p:ph type="body" idx="1"/>
          </p:nvPr>
        </p:nvSpPr>
        <p:spPr/>
        <p:txBody>
          <a:bodyPr>
            <a:noAutofit/>
          </a:bodyPr>
          <a:lstStyle/>
          <a:p>
            <a:r>
              <a:rPr lang="en-US" sz="4400" dirty="0"/>
              <a:t>Study Unit 6:</a:t>
            </a:r>
            <a:br>
              <a:rPr lang="en-US" sz="4400" dirty="0"/>
            </a:br>
            <a:r>
              <a:rPr lang="en-ZA" sz="4400" dirty="0"/>
              <a:t>Conduct Training Sessions.</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163</a:t>
            </a:fld>
            <a:endParaRPr lang="en-ZA" dirty="0"/>
          </a:p>
        </p:txBody>
      </p:sp>
      <p:pic>
        <p:nvPicPr>
          <p:cNvPr id="6" name="Picture 5" descr="ec_i_outcomes_2.gif"/>
          <p:cNvPicPr/>
          <p:nvPr/>
        </p:nvPicPr>
        <p:blipFill>
          <a:blip r:embed="rId2" cstate="print"/>
          <a:stretch>
            <a:fillRect/>
          </a:stretch>
        </p:blipFill>
        <p:spPr>
          <a:xfrm>
            <a:off x="3275856" y="4548105"/>
            <a:ext cx="2462004" cy="161719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645853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6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164</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dirty="0"/>
              <a:t>The </a:t>
            </a:r>
            <a:r>
              <a:rPr lang="en-ZA" sz="2800" b="1" dirty="0"/>
              <a:t>learner</a:t>
            </a:r>
            <a:r>
              <a:rPr lang="en-ZA" sz="2800" dirty="0"/>
              <a:t> is </a:t>
            </a:r>
            <a:r>
              <a:rPr lang="en-ZA" sz="2800" b="1" dirty="0"/>
              <a:t>advised</a:t>
            </a:r>
            <a:r>
              <a:rPr lang="en-ZA" sz="2800" dirty="0"/>
              <a:t> of intended </a:t>
            </a:r>
            <a:r>
              <a:rPr lang="en-ZA" sz="2800" b="1" dirty="0"/>
              <a:t>learning outcomes, sequence of activities, job applicability,</a:t>
            </a:r>
            <a:r>
              <a:rPr lang="en-ZA" sz="2800" dirty="0"/>
              <a:t> and the </a:t>
            </a:r>
            <a:r>
              <a:rPr lang="en-ZA" sz="2800" b="1" dirty="0"/>
              <a:t>assessment process</a:t>
            </a:r>
            <a:r>
              <a:rPr lang="en-ZA" sz="2800" dirty="0"/>
              <a:t>, where applicable. Opportunities are provided for the </a:t>
            </a:r>
            <a:r>
              <a:rPr lang="en-ZA" sz="2800" b="1" dirty="0"/>
              <a:t>learner</a:t>
            </a:r>
            <a:r>
              <a:rPr lang="en-ZA" sz="2800" dirty="0"/>
              <a:t> to </a:t>
            </a:r>
            <a:r>
              <a:rPr lang="en-ZA" sz="2800" b="1" dirty="0"/>
              <a:t>contribute</a:t>
            </a:r>
            <a:r>
              <a:rPr lang="en-ZA" sz="2800" dirty="0"/>
              <a:t> to and </a:t>
            </a:r>
            <a:r>
              <a:rPr lang="en-ZA" sz="2800" b="1" dirty="0"/>
              <a:t>enquire</a:t>
            </a:r>
            <a:r>
              <a:rPr lang="en-ZA" sz="2800" dirty="0"/>
              <a:t> about the process. </a:t>
            </a:r>
            <a:endParaRPr lang="en-US" sz="2800" dirty="0"/>
          </a:p>
          <a:p>
            <a:r>
              <a:rPr lang="en-ZA" sz="2800" dirty="0"/>
              <a:t>Training sessions </a:t>
            </a:r>
            <a:r>
              <a:rPr lang="en-ZA" sz="2800" b="1" dirty="0"/>
              <a:t>enable</a:t>
            </a:r>
            <a:r>
              <a:rPr lang="en-ZA" sz="2800" dirty="0"/>
              <a:t> the </a:t>
            </a:r>
            <a:r>
              <a:rPr lang="en-ZA" sz="2800" b="1" dirty="0"/>
              <a:t>learner</a:t>
            </a:r>
            <a:r>
              <a:rPr lang="en-ZA" sz="2800" dirty="0"/>
              <a:t> to </a:t>
            </a:r>
            <a:r>
              <a:rPr lang="en-ZA" sz="2800" b="1" dirty="0"/>
              <a:t>understand </a:t>
            </a:r>
            <a:r>
              <a:rPr lang="en-ZA" sz="2800" dirty="0"/>
              <a:t>the broader </a:t>
            </a:r>
            <a:r>
              <a:rPr lang="en-ZA" sz="2800" b="1" dirty="0"/>
              <a:t>context</a:t>
            </a:r>
            <a:r>
              <a:rPr lang="en-ZA" sz="2800" dirty="0"/>
              <a:t> and </a:t>
            </a:r>
            <a:r>
              <a:rPr lang="en-ZA" sz="2800" b="1" dirty="0"/>
              <a:t>importance</a:t>
            </a:r>
            <a:r>
              <a:rPr lang="en-ZA" sz="2800" dirty="0"/>
              <a:t> of the task. The sessions contribute towards the principle of life-long learning within a positive learning environment. </a:t>
            </a:r>
            <a:endParaRPr lang="en-US" sz="280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262827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6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165</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dirty="0"/>
              <a:t>Training is </a:t>
            </a:r>
            <a:r>
              <a:rPr lang="en-ZA" sz="2800" b="1" dirty="0"/>
              <a:t>outcomes-directed</a:t>
            </a:r>
            <a:r>
              <a:rPr lang="en-ZA" sz="2800" dirty="0"/>
              <a:t>, and includes </a:t>
            </a:r>
            <a:r>
              <a:rPr lang="en-ZA" sz="2800" b="1" dirty="0"/>
              <a:t>appropriate</a:t>
            </a:r>
            <a:r>
              <a:rPr lang="en-ZA" sz="2800" dirty="0"/>
              <a:t> and </a:t>
            </a:r>
            <a:r>
              <a:rPr lang="en-ZA" sz="2800" b="1" dirty="0"/>
              <a:t>effective explanations</a:t>
            </a:r>
            <a:r>
              <a:rPr lang="en-ZA" sz="2800" dirty="0"/>
              <a:t>, </a:t>
            </a:r>
            <a:r>
              <a:rPr lang="en-ZA" sz="2800" b="1" dirty="0"/>
              <a:t>demonstrations</a:t>
            </a:r>
            <a:r>
              <a:rPr lang="en-ZA" sz="2800" dirty="0"/>
              <a:t>, </a:t>
            </a:r>
            <a:r>
              <a:rPr lang="en-ZA" sz="2800" b="1" dirty="0"/>
              <a:t>practice</a:t>
            </a:r>
            <a:r>
              <a:rPr lang="en-ZA" sz="2800" dirty="0"/>
              <a:t> and </a:t>
            </a:r>
            <a:r>
              <a:rPr lang="en-ZA" sz="2800" b="1" dirty="0"/>
              <a:t>review</a:t>
            </a:r>
            <a:r>
              <a:rPr lang="en-ZA" sz="2800" dirty="0"/>
              <a:t> as required to enable learning to take place. The learner is </a:t>
            </a:r>
            <a:r>
              <a:rPr lang="en-ZA" sz="2800" b="1" dirty="0"/>
              <a:t>directed </a:t>
            </a:r>
            <a:r>
              <a:rPr lang="en-ZA" sz="2800" dirty="0"/>
              <a:t>towards </a:t>
            </a:r>
            <a:r>
              <a:rPr lang="en-ZA" sz="2800" b="1" dirty="0"/>
              <a:t>helpful resources </a:t>
            </a:r>
            <a:r>
              <a:rPr lang="en-ZA" sz="2800" dirty="0"/>
              <a:t>as required to </a:t>
            </a:r>
            <a:r>
              <a:rPr lang="en-ZA" sz="2800" b="1" dirty="0"/>
              <a:t>promote</a:t>
            </a:r>
            <a:r>
              <a:rPr lang="en-ZA" sz="2800" dirty="0"/>
              <a:t> </a:t>
            </a:r>
            <a:r>
              <a:rPr lang="en-ZA" sz="2800" b="1" dirty="0"/>
              <a:t>understanding</a:t>
            </a:r>
            <a:r>
              <a:rPr lang="en-ZA" sz="2800" dirty="0"/>
              <a:t> and </a:t>
            </a:r>
            <a:r>
              <a:rPr lang="en-ZA" sz="2800" b="1" dirty="0"/>
              <a:t>learning</a:t>
            </a:r>
            <a:r>
              <a:rPr lang="en-ZA" sz="2800" dirty="0"/>
              <a:t> transfer. </a:t>
            </a:r>
            <a:endParaRPr lang="en-US" sz="2800" dirty="0"/>
          </a:p>
          <a:p>
            <a:pPr lvl="0"/>
            <a:r>
              <a:rPr lang="en-ZA" sz="2800" b="1" dirty="0"/>
              <a:t>Language medium </a:t>
            </a:r>
            <a:r>
              <a:rPr lang="en-ZA" sz="2800" dirty="0"/>
              <a:t>and </a:t>
            </a:r>
            <a:r>
              <a:rPr lang="en-ZA" sz="2800" b="1" dirty="0"/>
              <a:t>level</a:t>
            </a:r>
            <a:r>
              <a:rPr lang="en-ZA" sz="2800" dirty="0"/>
              <a:t> is </a:t>
            </a:r>
            <a:r>
              <a:rPr lang="en-ZA" sz="2800" b="1" dirty="0"/>
              <a:t>appropriate</a:t>
            </a:r>
            <a:r>
              <a:rPr lang="en-ZA" sz="2800" dirty="0"/>
              <a:t> to the </a:t>
            </a:r>
            <a:r>
              <a:rPr lang="en-ZA" sz="2800" b="1" dirty="0"/>
              <a:t>learner </a:t>
            </a:r>
            <a:r>
              <a:rPr lang="en-ZA" sz="2800" dirty="0"/>
              <a:t>and </a:t>
            </a:r>
            <a:r>
              <a:rPr lang="en-ZA" sz="2800" b="1" dirty="0"/>
              <a:t>demands</a:t>
            </a:r>
            <a:r>
              <a:rPr lang="en-ZA" sz="2800" dirty="0"/>
              <a:t> of the </a:t>
            </a:r>
            <a:r>
              <a:rPr lang="en-ZA" sz="2800" b="1" dirty="0"/>
              <a:t>task,</a:t>
            </a:r>
            <a:r>
              <a:rPr lang="en-ZA" sz="2800" dirty="0"/>
              <a:t> and is </a:t>
            </a:r>
            <a:r>
              <a:rPr lang="en-ZA" sz="2800" b="1" dirty="0"/>
              <a:t>consistent </a:t>
            </a:r>
            <a:r>
              <a:rPr lang="en-ZA" sz="2800" dirty="0"/>
              <a:t>with </a:t>
            </a:r>
            <a:r>
              <a:rPr lang="en-ZA" sz="2800" b="1" dirty="0"/>
              <a:t>industry usage</a:t>
            </a:r>
            <a:r>
              <a:rPr lang="en-ZA" sz="2800" dirty="0"/>
              <a:t>. </a:t>
            </a:r>
            <a:endParaRPr lang="en-US" sz="280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685433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6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166</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dirty="0"/>
              <a:t>The demonstrated steps and explanation sequence meets learner needs in terms of pace and logic of structure. </a:t>
            </a:r>
            <a:endParaRPr lang="en-US" sz="2800" dirty="0"/>
          </a:p>
          <a:p>
            <a:pPr lvl="0"/>
            <a:r>
              <a:rPr lang="en-ZA" sz="2800" dirty="0"/>
              <a:t>Opportunities for practice are sufficient to ensure learner competence is achieved in terms of the defined outcomes. </a:t>
            </a:r>
            <a:endParaRPr lang="en-US" sz="2800" dirty="0"/>
          </a:p>
          <a:p>
            <a:pPr lvl="0"/>
            <a:r>
              <a:rPr lang="en-ZA" sz="2800" dirty="0"/>
              <a:t>Training is carried out in accordance with specified requirements. </a:t>
            </a:r>
            <a:endParaRPr lang="en-US" sz="280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693973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6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167</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dirty="0"/>
              <a:t>The training </a:t>
            </a:r>
            <a:r>
              <a:rPr lang="en-ZA" sz="2800" b="1" dirty="0"/>
              <a:t>approach </a:t>
            </a:r>
            <a:r>
              <a:rPr lang="en-ZA" sz="2800" dirty="0"/>
              <a:t>provides opportunities to </a:t>
            </a:r>
            <a:r>
              <a:rPr lang="en-ZA" sz="2800" b="1" dirty="0"/>
              <a:t>monitor learner's progress </a:t>
            </a:r>
            <a:r>
              <a:rPr lang="en-ZA" sz="2800" dirty="0"/>
              <a:t>and </a:t>
            </a:r>
            <a:r>
              <a:rPr lang="en-ZA" sz="2800" b="1" dirty="0"/>
              <a:t>understanding</a:t>
            </a:r>
            <a:r>
              <a:rPr lang="en-ZA" sz="2800" dirty="0"/>
              <a:t> of the task. Where necessary, </a:t>
            </a:r>
            <a:r>
              <a:rPr lang="en-ZA" sz="2800" b="1" dirty="0"/>
              <a:t>modifications</a:t>
            </a:r>
            <a:r>
              <a:rPr lang="en-ZA" sz="2800" dirty="0"/>
              <a:t> are made to the training approach to ensure the </a:t>
            </a:r>
            <a:r>
              <a:rPr lang="en-ZA" sz="2800" b="1" dirty="0"/>
              <a:t>learner's</a:t>
            </a:r>
            <a:r>
              <a:rPr lang="en-ZA" sz="2800" dirty="0"/>
              <a:t> </a:t>
            </a:r>
            <a:r>
              <a:rPr lang="en-ZA" sz="2800" b="1" dirty="0"/>
              <a:t>needs</a:t>
            </a:r>
            <a:r>
              <a:rPr lang="en-ZA" sz="2800" dirty="0"/>
              <a:t> are addressed.</a:t>
            </a:r>
            <a:r>
              <a:rPr lang="en-ZA" sz="2800" b="1" dirty="0"/>
              <a:t> </a:t>
            </a:r>
            <a:endParaRPr lang="en-US" sz="280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97859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Pre-training/coaching meetings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168</a:t>
            </a:fld>
            <a:endParaRPr lang="en-ZA" dirty="0"/>
          </a:p>
        </p:txBody>
      </p:sp>
      <p:sp>
        <p:nvSpPr>
          <p:cNvPr id="5" name="Content Placeholder 4"/>
          <p:cNvSpPr>
            <a:spLocks noGrp="1"/>
          </p:cNvSpPr>
          <p:nvPr>
            <p:ph sz="quarter" idx="1"/>
          </p:nvPr>
        </p:nvSpPr>
        <p:spPr>
          <a:xfrm>
            <a:off x="467544" y="1412776"/>
            <a:ext cx="8219256" cy="4176464"/>
          </a:xfrm>
        </p:spPr>
        <p:txBody>
          <a:bodyPr>
            <a:normAutofit/>
          </a:bodyPr>
          <a:lstStyle/>
          <a:p>
            <a:r>
              <a:rPr lang="en-ZA" dirty="0"/>
              <a:t>Once it is confirmed that training will take place and all details regarding the style and type of training has been communicated to the stakeholders, it is time to get the learners on board. </a:t>
            </a:r>
          </a:p>
          <a:p>
            <a:r>
              <a:rPr lang="en-ZA" dirty="0"/>
              <a:t>The learners are identified according to their needs.</a:t>
            </a:r>
          </a:p>
          <a:p>
            <a:r>
              <a:rPr lang="en-ZA" dirty="0"/>
              <a:t>Learners needing training in specific areas are grouped together according to level of expertise and needs. </a:t>
            </a:r>
          </a:p>
          <a:p>
            <a:r>
              <a:rPr lang="en-ZA" dirty="0"/>
              <a:t>They are then notified of the training and a meeting is set up. </a:t>
            </a:r>
            <a:endParaRPr lang="en-US" dirty="0"/>
          </a:p>
        </p:txBody>
      </p:sp>
    </p:spTree>
    <p:extLst>
      <p:ext uri="{BB962C8B-B14F-4D97-AF65-F5344CB8AC3E}">
        <p14:creationId xmlns:p14="http://schemas.microsoft.com/office/powerpoint/2010/main" val="96903037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Pre-training/coaching meetings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169</a:t>
            </a:fld>
            <a:endParaRPr lang="en-ZA" dirty="0"/>
          </a:p>
        </p:txBody>
      </p:sp>
      <p:sp>
        <p:nvSpPr>
          <p:cNvPr id="5" name="Content Placeholder 4"/>
          <p:cNvSpPr>
            <a:spLocks noGrp="1"/>
          </p:cNvSpPr>
          <p:nvPr>
            <p:ph sz="quarter" idx="1"/>
          </p:nvPr>
        </p:nvSpPr>
        <p:spPr>
          <a:xfrm>
            <a:off x="467544" y="1412776"/>
            <a:ext cx="8219256" cy="3744416"/>
          </a:xfrm>
        </p:spPr>
        <p:txBody>
          <a:bodyPr>
            <a:normAutofit/>
          </a:bodyPr>
          <a:lstStyle/>
          <a:p>
            <a:r>
              <a:rPr lang="en-ZA" dirty="0"/>
              <a:t>At the meeting, the following matters will be discussed:</a:t>
            </a:r>
          </a:p>
          <a:p>
            <a:pPr marL="0" indent="0">
              <a:buNone/>
            </a:pPr>
            <a:endParaRPr lang="en-US" dirty="0"/>
          </a:p>
          <a:p>
            <a:pPr lvl="1"/>
            <a:r>
              <a:rPr lang="en-US" dirty="0">
                <a:effectLst>
                  <a:outerShdw sx="0" sy="0">
                    <a:srgbClr val="000000"/>
                  </a:outerShdw>
                </a:effectLst>
              </a:rPr>
              <a:t>Training needs.</a:t>
            </a:r>
          </a:p>
          <a:p>
            <a:pPr lvl="1"/>
            <a:r>
              <a:rPr lang="en-US" dirty="0">
                <a:effectLst>
                  <a:outerShdw sx="0" sy="0">
                    <a:srgbClr val="000000"/>
                  </a:outerShdw>
                </a:effectLst>
              </a:rPr>
              <a:t>Intended learning outcomes.</a:t>
            </a:r>
          </a:p>
          <a:p>
            <a:pPr lvl="1"/>
            <a:r>
              <a:rPr lang="en-US" dirty="0">
                <a:effectLst>
                  <a:outerShdw sx="0" sy="0">
                    <a:srgbClr val="000000"/>
                  </a:outerShdw>
                </a:effectLst>
              </a:rPr>
              <a:t>The learner’s role and responsibilities.</a:t>
            </a:r>
          </a:p>
          <a:p>
            <a:pPr lvl="1"/>
            <a:r>
              <a:rPr lang="en-US" dirty="0">
                <a:effectLst>
                  <a:outerShdw sx="0" sy="0">
                    <a:srgbClr val="000000"/>
                  </a:outerShdw>
                </a:effectLst>
              </a:rPr>
              <a:t>The role and responsibility of the coach.</a:t>
            </a:r>
          </a:p>
          <a:p>
            <a:pPr lvl="1"/>
            <a:r>
              <a:rPr lang="en-US" dirty="0">
                <a:effectLst>
                  <a:outerShdw sx="0" sy="0">
                    <a:srgbClr val="000000"/>
                  </a:outerShdw>
                </a:effectLst>
              </a:rPr>
              <a:t>The format of the training sessions. </a:t>
            </a:r>
          </a:p>
          <a:p>
            <a:pPr lvl="1"/>
            <a:r>
              <a:rPr lang="en-US" dirty="0">
                <a:effectLst>
                  <a:outerShdw sx="0" sy="0">
                    <a:srgbClr val="000000"/>
                  </a:outerShdw>
                </a:effectLst>
              </a:rPr>
              <a:t>The sequence of activities.</a:t>
            </a:r>
            <a:endParaRPr lang="en-US" dirty="0"/>
          </a:p>
        </p:txBody>
      </p:sp>
    </p:spTree>
    <p:extLst>
      <p:ext uri="{BB962C8B-B14F-4D97-AF65-F5344CB8AC3E}">
        <p14:creationId xmlns:p14="http://schemas.microsoft.com/office/powerpoint/2010/main" val="2752743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866" y="116632"/>
            <a:ext cx="8219256" cy="1008000"/>
          </a:xfrm>
        </p:spPr>
        <p:txBody>
          <a:bodyPr>
            <a:normAutofit/>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17</a:t>
            </a:fld>
            <a:endParaRPr lang="en-ZA" dirty="0"/>
          </a:p>
        </p:txBody>
      </p:sp>
      <p:sp>
        <p:nvSpPr>
          <p:cNvPr id="7" name="Rectangle 6"/>
          <p:cNvSpPr/>
          <p:nvPr/>
        </p:nvSpPr>
        <p:spPr>
          <a:xfrm>
            <a:off x="324419" y="980727"/>
            <a:ext cx="8640960" cy="461665"/>
          </a:xfrm>
          <a:prstGeom prst="rect">
            <a:avLst/>
          </a:prstGeom>
        </p:spPr>
        <p:txBody>
          <a:bodyPr wrap="square">
            <a:spAutoFit/>
          </a:bodyPr>
          <a:lstStyle/>
          <a:p>
            <a:r>
              <a:rPr lang="en-ZA" sz="2400" dirty="0"/>
              <a:t> </a:t>
            </a:r>
            <a:endParaRPr lang="en-US" sz="2400" dirty="0"/>
          </a:p>
        </p:txBody>
      </p:sp>
      <p:sp>
        <p:nvSpPr>
          <p:cNvPr id="6" name="Rectangle 5"/>
          <p:cNvSpPr/>
          <p:nvPr/>
        </p:nvSpPr>
        <p:spPr>
          <a:xfrm>
            <a:off x="324419" y="980726"/>
            <a:ext cx="8640960" cy="954107"/>
          </a:xfrm>
          <a:prstGeom prst="rect">
            <a:avLst/>
          </a:prstGeom>
        </p:spPr>
        <p:txBody>
          <a:bodyPr wrap="square">
            <a:spAutoFit/>
          </a:bodyPr>
          <a:lstStyle/>
          <a:p>
            <a:r>
              <a:rPr lang="en-ZA" sz="2800" b="1" dirty="0"/>
              <a:t>The Assessment of Competence</a:t>
            </a:r>
          </a:p>
          <a:p>
            <a:endParaRPr lang="en-US" sz="2800" b="1" dirty="0"/>
          </a:p>
        </p:txBody>
      </p:sp>
      <p:graphicFrame>
        <p:nvGraphicFramePr>
          <p:cNvPr id="5" name="Diagram 4"/>
          <p:cNvGraphicFramePr/>
          <p:nvPr>
            <p:extLst>
              <p:ext uri="{D42A27DB-BD31-4B8C-83A1-F6EECF244321}">
                <p14:modId xmlns:p14="http://schemas.microsoft.com/office/powerpoint/2010/main" val="3015192480"/>
              </p:ext>
            </p:extLst>
          </p:nvPr>
        </p:nvGraphicFramePr>
        <p:xfrm>
          <a:off x="324419" y="1813272"/>
          <a:ext cx="8568061" cy="435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574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4C30E907-9459-4BCE-9CEE-D50CA8E25CB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411840A0-FE1C-4D59-9ED4-67B2E7F6883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226821CC-D27B-4EF3-A2C7-C4B85FB42DF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68B5D3B7-AC34-4DC8-BBA6-0AE75D13CF4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BFD4CC16-C250-4D92-BA93-50331FC780E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0A1306EE-F29D-4CB0-ADDD-B4821031F77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54192DF2-418F-433E-B8ED-736FF77E592E}"/>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graphicEl>
                                              <a:dgm id="{8A02A319-79FC-40F8-A440-382EDF75D5E4}"/>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graphicEl>
                                              <a:dgm id="{1D988BA5-7718-4C89-8B8F-3CE438A09815}"/>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graphicEl>
                                              <a:dgm id="{C42CA27C-3D85-42D8-BF99-19180EBC3F9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Pre-training/coaching meetings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170</a:t>
            </a:fld>
            <a:endParaRPr lang="en-ZA" dirty="0"/>
          </a:p>
        </p:txBody>
      </p:sp>
      <p:sp>
        <p:nvSpPr>
          <p:cNvPr id="5" name="Content Placeholder 4"/>
          <p:cNvSpPr>
            <a:spLocks noGrp="1"/>
          </p:cNvSpPr>
          <p:nvPr>
            <p:ph sz="quarter" idx="1"/>
          </p:nvPr>
        </p:nvSpPr>
        <p:spPr>
          <a:xfrm>
            <a:off x="603504" y="1420525"/>
            <a:ext cx="8219256" cy="4168715"/>
          </a:xfrm>
        </p:spPr>
        <p:txBody>
          <a:bodyPr>
            <a:normAutofit/>
          </a:bodyPr>
          <a:lstStyle/>
          <a:p>
            <a:r>
              <a:rPr lang="en-ZA" dirty="0"/>
              <a:t>At the meeting, the following matters will be discussed:</a:t>
            </a:r>
            <a:endParaRPr lang="en-US" dirty="0"/>
          </a:p>
          <a:p>
            <a:pPr marL="354012" lvl="1" indent="0">
              <a:buNone/>
            </a:pPr>
            <a:endParaRPr lang="en-US" dirty="0">
              <a:effectLst>
                <a:outerShdw sx="0" sy="0">
                  <a:srgbClr val="000000"/>
                </a:outerShdw>
              </a:effectLst>
            </a:endParaRPr>
          </a:p>
          <a:p>
            <a:pPr lvl="1"/>
            <a:r>
              <a:rPr lang="en-US" dirty="0">
                <a:effectLst>
                  <a:outerShdw sx="0" sy="0">
                    <a:srgbClr val="000000"/>
                  </a:outerShdw>
                </a:effectLst>
              </a:rPr>
              <a:t>The time frames.</a:t>
            </a:r>
          </a:p>
          <a:p>
            <a:pPr lvl="1"/>
            <a:r>
              <a:rPr lang="en-US" dirty="0">
                <a:effectLst>
                  <a:outerShdw sx="0" sy="0">
                    <a:srgbClr val="000000"/>
                  </a:outerShdw>
                </a:effectLst>
              </a:rPr>
              <a:t>Preparation for assessment. </a:t>
            </a:r>
          </a:p>
          <a:p>
            <a:pPr lvl="1"/>
            <a:r>
              <a:rPr lang="en-US" dirty="0">
                <a:effectLst>
                  <a:outerShdw sx="0" sy="0">
                    <a:srgbClr val="000000"/>
                  </a:outerShdw>
                </a:effectLst>
              </a:rPr>
              <a:t>Assessment itself.</a:t>
            </a:r>
          </a:p>
          <a:p>
            <a:pPr lvl="1"/>
            <a:r>
              <a:rPr lang="en-US" dirty="0">
                <a:effectLst>
                  <a:outerShdw sx="0" sy="0">
                    <a:srgbClr val="000000"/>
                  </a:outerShdw>
                </a:effectLst>
              </a:rPr>
              <a:t>The evidence required to prove competency.</a:t>
            </a:r>
          </a:p>
          <a:p>
            <a:pPr lvl="1"/>
            <a:r>
              <a:rPr lang="en-ZA" dirty="0">
                <a:effectLst>
                  <a:outerShdw sx="0" sy="0">
                    <a:srgbClr val="000000"/>
                  </a:outerShdw>
                </a:effectLst>
              </a:rPr>
              <a:t>Application of skills and knowledge in the workplace.</a:t>
            </a:r>
            <a:endParaRPr lang="en-US" dirty="0">
              <a:effectLst>
                <a:outerShdw sx="0" sy="0">
                  <a:srgbClr val="000000"/>
                </a:outerShdw>
              </a:effectLst>
            </a:endParaRPr>
          </a:p>
          <a:p>
            <a:pPr lvl="1"/>
            <a:r>
              <a:rPr lang="en-ZA" dirty="0">
                <a:effectLst>
                  <a:outerShdw sx="0" sy="0">
                    <a:srgbClr val="000000"/>
                  </a:outerShdw>
                </a:effectLst>
              </a:rPr>
              <a:t>The relevance of the training in relation to their job description will be clarified.</a:t>
            </a:r>
            <a:endParaRPr lang="en-US" dirty="0"/>
          </a:p>
        </p:txBody>
      </p:sp>
    </p:spTree>
    <p:extLst>
      <p:ext uri="{BB962C8B-B14F-4D97-AF65-F5344CB8AC3E}">
        <p14:creationId xmlns:p14="http://schemas.microsoft.com/office/powerpoint/2010/main" val="424684079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Training sessions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171</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Once the training sessions begin, the learner must come to understand the broader context of the tasks to be performed as well as the importance of the task.</a:t>
            </a:r>
          </a:p>
          <a:p>
            <a:r>
              <a:rPr lang="en-ZA" dirty="0"/>
              <a:t>The training should be conducted in such a way so as to open the door to further learning and continuous improvement. </a:t>
            </a:r>
          </a:p>
          <a:p>
            <a:r>
              <a:rPr lang="en-ZA" dirty="0"/>
              <a:t>In other words the training must be uplifting and positive leaving the learners hungry for more and wanting to contribute more to their work environment. </a:t>
            </a:r>
            <a:endParaRPr lang="en-US" dirty="0"/>
          </a:p>
        </p:txBody>
      </p:sp>
    </p:spTree>
    <p:extLst>
      <p:ext uri="{BB962C8B-B14F-4D97-AF65-F5344CB8AC3E}">
        <p14:creationId xmlns:p14="http://schemas.microsoft.com/office/powerpoint/2010/main" val="19212742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Learning must be outcomes-based. Let us recap on the meaning of the term:</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172</a:t>
            </a:fld>
            <a:endParaRPr lang="en-ZA" dirty="0"/>
          </a:p>
        </p:txBody>
      </p:sp>
      <p:sp>
        <p:nvSpPr>
          <p:cNvPr id="5" name="Content Placeholder 4"/>
          <p:cNvSpPr>
            <a:spLocks noGrp="1"/>
          </p:cNvSpPr>
          <p:nvPr>
            <p:ph sz="quarter" idx="1"/>
          </p:nvPr>
        </p:nvSpPr>
        <p:spPr>
          <a:xfrm>
            <a:off x="2257400" y="2124160"/>
            <a:ext cx="6275040" cy="3672408"/>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fontScale="85000" lnSpcReduction="20000"/>
          </a:bodyPr>
          <a:lstStyle/>
          <a:p>
            <a:r>
              <a:rPr lang="en-ZA" i="1" dirty="0"/>
              <a:t>Outcome-based education (OBE) is a recurring education reform model. It is a student-centred learning philosophy that focuses on empirically measuring student performance, which are called outcomes. OBE contrasts with traditional education, which primarily focuses on the resources that are available to the student, which are called inputs. OBE generally promotes curricula and assessment based on constructivist methods and discourages traditional education approaches based on direct instruction of facts and standard methods. </a:t>
            </a:r>
            <a:endParaRPr lang="en-ZA"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112131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Coaching Procedure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173</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4280133937"/>
              </p:ext>
            </p:extLst>
          </p:nvPr>
        </p:nvGraphicFramePr>
        <p:xfrm>
          <a:off x="468313" y="1412875"/>
          <a:ext cx="8218487" cy="4968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839063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Coaching Procedure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174</a:t>
            </a:fld>
            <a:endParaRPr lang="en-ZA"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839758019"/>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205979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Coaching Procedure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175</a:t>
            </a:fld>
            <a:endParaRPr lang="en-ZA"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518015129"/>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790721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Practice makes perfect</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176</a:t>
            </a:fld>
            <a:endParaRPr lang="en-ZA" dirty="0"/>
          </a:p>
        </p:txBody>
      </p:sp>
      <p:sp>
        <p:nvSpPr>
          <p:cNvPr id="5" name="Content Placeholder 4"/>
          <p:cNvSpPr>
            <a:spLocks noGrp="1"/>
          </p:cNvSpPr>
          <p:nvPr>
            <p:ph sz="quarter" idx="1"/>
          </p:nvPr>
        </p:nvSpPr>
        <p:spPr>
          <a:xfrm>
            <a:off x="467544" y="1412776"/>
            <a:ext cx="8219256" cy="4680520"/>
          </a:xfrm>
        </p:spPr>
        <p:txBody>
          <a:bodyPr>
            <a:normAutofit/>
          </a:bodyPr>
          <a:lstStyle/>
          <a:p>
            <a:r>
              <a:rPr lang="en-ZA" dirty="0"/>
              <a:t>Learners must be given the opportunity to practice their newly acquired skills by way of demonstrations and practical applications. </a:t>
            </a:r>
          </a:p>
          <a:p>
            <a:r>
              <a:rPr lang="en-ZA" dirty="0"/>
              <a:t>They must also be given the tools and resources to improve their skills. Self-study should be encouraged in order for the learners to expand their knowledge and ability.</a:t>
            </a:r>
          </a:p>
          <a:p>
            <a:r>
              <a:rPr lang="en-ZA" dirty="0"/>
              <a:t>Where necessary, efficient coaching and demonstrating must take place in order to give the learners the best means of completing the tasks required of them.</a:t>
            </a:r>
            <a:endParaRPr lang="en-US" dirty="0"/>
          </a:p>
        </p:txBody>
      </p:sp>
    </p:spTree>
    <p:extLst>
      <p:ext uri="{BB962C8B-B14F-4D97-AF65-F5344CB8AC3E}">
        <p14:creationId xmlns:p14="http://schemas.microsoft.com/office/powerpoint/2010/main" val="369861242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Language of learning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177</a:t>
            </a:fld>
            <a:endParaRPr lang="en-ZA" dirty="0"/>
          </a:p>
        </p:txBody>
      </p:sp>
      <p:sp>
        <p:nvSpPr>
          <p:cNvPr id="5" name="Content Placeholder 4"/>
          <p:cNvSpPr>
            <a:spLocks noGrp="1"/>
          </p:cNvSpPr>
          <p:nvPr>
            <p:ph sz="quarter" idx="1"/>
          </p:nvPr>
        </p:nvSpPr>
        <p:spPr>
          <a:xfrm>
            <a:off x="467544" y="1412776"/>
            <a:ext cx="8219256" cy="3456384"/>
          </a:xfrm>
        </p:spPr>
        <p:txBody>
          <a:bodyPr>
            <a:normAutofit/>
          </a:bodyPr>
          <a:lstStyle/>
          <a:p>
            <a:r>
              <a:rPr lang="en-ZA" dirty="0"/>
              <a:t>Language used within a company is determined by the language policy. </a:t>
            </a:r>
          </a:p>
          <a:p>
            <a:r>
              <a:rPr lang="en-ZA" dirty="0"/>
              <a:t>The trainer/ coach should use the language prescribed. It is however important to ensure that the language used is on the level of the learner. </a:t>
            </a:r>
          </a:p>
          <a:p>
            <a:r>
              <a:rPr lang="en-ZA" dirty="0"/>
              <a:t>Should the language level be too advanced for the level of the learners it may become a barrier</a:t>
            </a:r>
          </a:p>
          <a:p>
            <a:pPr marL="0" indent="0">
              <a:buNone/>
            </a:pPr>
            <a:endParaRPr lang="en-US" dirty="0"/>
          </a:p>
        </p:txBody>
      </p:sp>
    </p:spTree>
    <p:extLst>
      <p:ext uri="{BB962C8B-B14F-4D97-AF65-F5344CB8AC3E}">
        <p14:creationId xmlns:p14="http://schemas.microsoft.com/office/powerpoint/2010/main" val="274057758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Language of learning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178</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Should the learner not be proficient in the specific language, the learner could be assisted through additional language tuition or the use of an interpreter.</a:t>
            </a:r>
            <a:endParaRPr lang="en-US" dirty="0"/>
          </a:p>
          <a:p>
            <a:r>
              <a:rPr lang="en-ZA" dirty="0"/>
              <a:t>The coach should explain and use subject specific jargon, in other words terms or phrases specific to the subject field.</a:t>
            </a:r>
          </a:p>
          <a:p>
            <a:r>
              <a:rPr lang="en-ZA" dirty="0"/>
              <a:t>This will ensure that  the learner understands the terms when presented with them and the learner will also be able to use the terms in context.</a:t>
            </a:r>
            <a:endParaRPr lang="en-US" dirty="0"/>
          </a:p>
          <a:p>
            <a:r>
              <a:rPr lang="en-ZA" dirty="0"/>
              <a:t>Overall, language should be simple and subject specific.</a:t>
            </a:r>
            <a:endParaRPr lang="en-US" dirty="0"/>
          </a:p>
          <a:p>
            <a:endParaRPr lang="en-US" dirty="0"/>
          </a:p>
        </p:txBody>
      </p:sp>
    </p:spTree>
    <p:extLst>
      <p:ext uri="{BB962C8B-B14F-4D97-AF65-F5344CB8AC3E}">
        <p14:creationId xmlns:p14="http://schemas.microsoft.com/office/powerpoint/2010/main" val="180489893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Language of learning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179</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If things are explained in a logical manner, the trainee should have no difficulty comprehending what is needed. </a:t>
            </a:r>
          </a:p>
          <a:p>
            <a:r>
              <a:rPr lang="en-ZA" dirty="0"/>
              <a:t>Learners must be provided with the necessary resources as well as information relating to health and safety requirements and organisational quality assurance requirements. </a:t>
            </a:r>
          </a:p>
          <a:p>
            <a:r>
              <a:rPr lang="en-ZA" dirty="0"/>
              <a:t>Should this not be the case, learners will not be equipped to perform the tasks required of them nor will they be able to meet the expectations of the organisation. </a:t>
            </a:r>
            <a:endParaRPr lang="en-US" dirty="0"/>
          </a:p>
          <a:p>
            <a:endParaRPr lang="en-US" dirty="0"/>
          </a:p>
        </p:txBody>
      </p:sp>
    </p:spTree>
    <p:extLst>
      <p:ext uri="{BB962C8B-B14F-4D97-AF65-F5344CB8AC3E}">
        <p14:creationId xmlns:p14="http://schemas.microsoft.com/office/powerpoint/2010/main" val="2967294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18</a:t>
            </a:fld>
            <a:endParaRPr lang="en-ZA" dirty="0"/>
          </a:p>
        </p:txBody>
      </p:sp>
      <p:sp>
        <p:nvSpPr>
          <p:cNvPr id="5" name="Rectangle 4"/>
          <p:cNvSpPr/>
          <p:nvPr/>
        </p:nvSpPr>
        <p:spPr>
          <a:xfrm>
            <a:off x="611560" y="1268760"/>
            <a:ext cx="7992888" cy="3970318"/>
          </a:xfrm>
          <a:prstGeom prst="rect">
            <a:avLst/>
          </a:prstGeom>
        </p:spPr>
        <p:txBody>
          <a:bodyPr wrap="square">
            <a:spAutoFit/>
          </a:bodyPr>
          <a:lstStyle/>
          <a:p>
            <a:r>
              <a:rPr lang="en-ZA" sz="2800" b="1" dirty="0"/>
              <a:t>Re-Assessment</a:t>
            </a:r>
            <a:endParaRPr lang="en-US" sz="2800" b="1" dirty="0"/>
          </a:p>
          <a:p>
            <a:r>
              <a:rPr lang="en-ZA" sz="2400" dirty="0"/>
              <a:t>  </a:t>
            </a:r>
            <a:endParaRPr lang="en-US" sz="2400" dirty="0"/>
          </a:p>
          <a:p>
            <a:pPr marL="342900" indent="-342900" fontAlgn="base">
              <a:buFont typeface="Arial" panose="020B0604020202020204" pitchFamily="34" charset="0"/>
              <a:buChar char="•"/>
            </a:pPr>
            <a:r>
              <a:rPr lang="en-ZA" sz="2600" b="1" dirty="0">
                <a:effectLst>
                  <a:outerShdw sx="0" sy="0">
                    <a:srgbClr val="000000"/>
                  </a:outerShdw>
                </a:effectLst>
              </a:rPr>
              <a:t>Specific feedback </a:t>
            </a:r>
            <a:r>
              <a:rPr lang="en-ZA" sz="2600" dirty="0">
                <a:effectLst>
                  <a:outerShdw sx="0" sy="0">
                    <a:srgbClr val="000000"/>
                  </a:outerShdw>
                </a:effectLst>
              </a:rPr>
              <a:t>-  focus on not yet competent</a:t>
            </a:r>
            <a:r>
              <a:rPr lang="en-US" sz="2600" dirty="0">
                <a:effectLst>
                  <a:outerShdw sx="0" sy="0">
                    <a:srgbClr val="000000"/>
                  </a:outerShdw>
                </a:effectLst>
              </a:rPr>
              <a:t> </a:t>
            </a:r>
            <a:r>
              <a:rPr lang="en-ZA" sz="2600" dirty="0">
                <a:effectLst>
                  <a:outerShdw sx="0" sy="0">
                    <a:srgbClr val="000000"/>
                  </a:outerShdw>
                </a:effectLst>
              </a:rPr>
              <a:t>areas  </a:t>
            </a:r>
          </a:p>
          <a:p>
            <a:pPr marL="342900" indent="-342900" fontAlgn="base">
              <a:buFont typeface="Arial" panose="020B0604020202020204" pitchFamily="34" charset="0"/>
              <a:buChar char="•"/>
            </a:pPr>
            <a:r>
              <a:rPr lang="en-ZA" sz="2600" b="1" dirty="0">
                <a:effectLst>
                  <a:outerShdw sx="0" sy="0">
                    <a:srgbClr val="000000"/>
                  </a:outerShdw>
                </a:effectLst>
              </a:rPr>
              <a:t>Re-assessment</a:t>
            </a:r>
            <a:r>
              <a:rPr lang="en-ZA" sz="2600" dirty="0">
                <a:effectLst>
                  <a:outerShdw sx="0" sy="0">
                    <a:srgbClr val="000000"/>
                  </a:outerShdw>
                </a:effectLst>
              </a:rPr>
              <a:t> - same context and same conditions </a:t>
            </a:r>
            <a:endParaRPr lang="en-US" sz="2600" dirty="0">
              <a:effectLst>
                <a:outerShdw sx="0" sy="0">
                  <a:srgbClr val="000000"/>
                </a:outerShdw>
              </a:effectLst>
            </a:endParaRPr>
          </a:p>
          <a:p>
            <a:pPr marL="342900" lvl="0" indent="-342900" fontAlgn="base">
              <a:buFont typeface="Arial" panose="020B0604020202020204" pitchFamily="34" charset="0"/>
              <a:buChar char="•"/>
            </a:pPr>
            <a:r>
              <a:rPr lang="en-ZA" sz="2600" b="1" dirty="0">
                <a:effectLst>
                  <a:outerShdw sx="0" sy="0">
                    <a:srgbClr val="000000"/>
                  </a:outerShdw>
                </a:effectLst>
              </a:rPr>
              <a:t>Only</a:t>
            </a:r>
            <a:r>
              <a:rPr lang="en-ZA" sz="2600" dirty="0">
                <a:effectLst>
                  <a:outerShdw sx="0" sy="0">
                    <a:srgbClr val="000000"/>
                  </a:outerShdw>
                </a:effectLst>
              </a:rPr>
              <a:t> </a:t>
            </a:r>
            <a:r>
              <a:rPr lang="en-ZA" sz="2600" b="1" dirty="0">
                <a:effectLst>
                  <a:outerShdw sx="0" sy="0">
                    <a:srgbClr val="000000"/>
                  </a:outerShdw>
                </a:effectLst>
              </a:rPr>
              <a:t>Not Yet Competent specific outcomes </a:t>
            </a:r>
            <a:r>
              <a:rPr lang="en-ZA" sz="2600" b="1" dirty="0"/>
              <a:t>- to</a:t>
            </a:r>
            <a:r>
              <a:rPr lang="en-ZA" sz="2600" dirty="0"/>
              <a:t> </a:t>
            </a:r>
            <a:r>
              <a:rPr lang="en-ZA" sz="2600" dirty="0">
                <a:effectLst>
                  <a:outerShdw sx="0" sy="0">
                    <a:srgbClr val="000000"/>
                  </a:outerShdw>
                </a:effectLst>
              </a:rPr>
              <a:t>be         re-assessed</a:t>
            </a:r>
            <a:endParaRPr lang="en-US" sz="2600" dirty="0">
              <a:effectLst>
                <a:outerShdw sx="0" sy="0">
                  <a:srgbClr val="000000"/>
                </a:outerShdw>
              </a:effectLst>
            </a:endParaRPr>
          </a:p>
          <a:p>
            <a:r>
              <a:rPr lang="en-ZA" sz="2400" dirty="0"/>
              <a:t> </a:t>
            </a:r>
          </a:p>
          <a:p>
            <a:endParaRPr lang="en-US" sz="2400" dirty="0"/>
          </a:p>
          <a:p>
            <a:endParaRPr lang="en-US" sz="2400" b="1" dirty="0"/>
          </a:p>
          <a:p>
            <a:r>
              <a:rPr lang="en-ZA" sz="2400" dirty="0"/>
              <a:t> </a:t>
            </a:r>
            <a:endParaRPr lang="en-US" sz="2400" dirty="0"/>
          </a:p>
        </p:txBody>
      </p:sp>
      <p:sp>
        <p:nvSpPr>
          <p:cNvPr id="6" name="TextBox 5"/>
          <p:cNvSpPr txBox="1"/>
          <p:nvPr/>
        </p:nvSpPr>
        <p:spPr>
          <a:xfrm>
            <a:off x="1187624" y="5229200"/>
            <a:ext cx="6480720" cy="523220"/>
          </a:xfrm>
          <a:prstGeom prst="rect">
            <a:avLst/>
          </a:prstGeom>
          <a:solidFill>
            <a:schemeClr val="accent1">
              <a:lumMod val="75000"/>
            </a:schemeClr>
          </a:solidFill>
          <a:scene3d>
            <a:camera prst="orthographicFront"/>
            <a:lightRig rig="threePt" dir="t"/>
          </a:scene3d>
          <a:sp3d>
            <a:bevelT/>
          </a:sp3d>
        </p:spPr>
        <p:txBody>
          <a:bodyPr wrap="square" rtlCol="0">
            <a:spAutoFit/>
          </a:bodyPr>
          <a:lstStyle/>
          <a:p>
            <a:pPr algn="ctr"/>
            <a:r>
              <a:rPr lang="en-ZA" sz="2800" dirty="0">
                <a:solidFill>
                  <a:schemeClr val="bg1"/>
                </a:solidFill>
              </a:rPr>
              <a:t>ENJO’s policy: -  T</a:t>
            </a:r>
            <a:r>
              <a:rPr lang="en-ZA" sz="2800" b="1" dirty="0">
                <a:solidFill>
                  <a:schemeClr val="bg1"/>
                </a:solidFill>
              </a:rPr>
              <a:t>wo</a:t>
            </a:r>
            <a:r>
              <a:rPr lang="en-ZA" sz="2800" dirty="0">
                <a:solidFill>
                  <a:schemeClr val="bg1"/>
                </a:solidFill>
              </a:rPr>
              <a:t> (2) re-assessments</a:t>
            </a:r>
            <a:endParaRPr lang="en-US" sz="2800" dirty="0">
              <a:solidFill>
                <a:schemeClr val="bg1"/>
              </a:solidFill>
            </a:endParaRPr>
          </a:p>
        </p:txBody>
      </p:sp>
    </p:spTree>
    <p:extLst>
      <p:ext uri="{BB962C8B-B14F-4D97-AF65-F5344CB8AC3E}">
        <p14:creationId xmlns:p14="http://schemas.microsoft.com/office/powerpoint/2010/main" val="2499627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Mentoring And Coaching</a:t>
            </a:r>
          </a:p>
        </p:txBody>
      </p:sp>
      <p:sp>
        <p:nvSpPr>
          <p:cNvPr id="3" name="Text Placeholder 2"/>
          <p:cNvSpPr>
            <a:spLocks noGrp="1"/>
          </p:cNvSpPr>
          <p:nvPr>
            <p:ph type="body" idx="1"/>
          </p:nvPr>
        </p:nvSpPr>
        <p:spPr/>
        <p:txBody>
          <a:bodyPr>
            <a:noAutofit/>
          </a:bodyPr>
          <a:lstStyle/>
          <a:p>
            <a:r>
              <a:rPr lang="en-US" sz="4400" dirty="0"/>
              <a:t>Study Unit 7:</a:t>
            </a:r>
            <a:br>
              <a:rPr lang="en-US" sz="4400" dirty="0"/>
            </a:br>
            <a:r>
              <a:rPr lang="en-ZA" sz="4400" dirty="0"/>
              <a:t>Monitor and Report on Learner Progress.</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180</a:t>
            </a:fld>
            <a:endParaRPr lang="en-ZA" dirty="0"/>
          </a:p>
        </p:txBody>
      </p:sp>
      <p:pic>
        <p:nvPicPr>
          <p:cNvPr id="6" name="Picture 5" descr="ec_i_outcomes_2.gif"/>
          <p:cNvPicPr/>
          <p:nvPr/>
        </p:nvPicPr>
        <p:blipFill>
          <a:blip r:embed="rId2" cstate="print"/>
          <a:stretch>
            <a:fillRect/>
          </a:stretch>
        </p:blipFill>
        <p:spPr>
          <a:xfrm>
            <a:off x="3275856" y="4548105"/>
            <a:ext cx="2462004" cy="161719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36552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7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181</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b="1" dirty="0"/>
              <a:t>Performance</a:t>
            </a:r>
            <a:r>
              <a:rPr lang="en-ZA" sz="2800" dirty="0"/>
              <a:t> is </a:t>
            </a:r>
            <a:r>
              <a:rPr lang="en-ZA" sz="2800" b="1" dirty="0"/>
              <a:t>monitored</a:t>
            </a:r>
            <a:r>
              <a:rPr lang="en-ZA" sz="2800" dirty="0"/>
              <a:t> in terms of agreed performance </a:t>
            </a:r>
            <a:r>
              <a:rPr lang="en-ZA" sz="2800" b="1" dirty="0"/>
              <a:t>outcomes.</a:t>
            </a:r>
            <a:r>
              <a:rPr lang="en-ZA" sz="2800" dirty="0"/>
              <a:t> </a:t>
            </a:r>
            <a:endParaRPr lang="en-US" sz="2800" dirty="0"/>
          </a:p>
          <a:p>
            <a:pPr lvl="0"/>
            <a:r>
              <a:rPr lang="en-ZA" sz="2800" dirty="0"/>
              <a:t>Specific examples of </a:t>
            </a:r>
            <a:r>
              <a:rPr lang="en-ZA" sz="2800" b="1" dirty="0"/>
              <a:t>performance</a:t>
            </a:r>
            <a:r>
              <a:rPr lang="en-ZA" sz="2800" dirty="0"/>
              <a:t> are </a:t>
            </a:r>
            <a:r>
              <a:rPr lang="en-ZA" sz="2800" b="1" dirty="0"/>
              <a:t>compared</a:t>
            </a:r>
            <a:r>
              <a:rPr lang="en-ZA" sz="2800" dirty="0"/>
              <a:t> for </a:t>
            </a:r>
            <a:r>
              <a:rPr lang="en-ZA" sz="2800" b="1" dirty="0"/>
              <a:t>compliance</a:t>
            </a:r>
            <a:r>
              <a:rPr lang="en-ZA" sz="2800" dirty="0"/>
              <a:t> with agreed performance </a:t>
            </a:r>
            <a:r>
              <a:rPr lang="en-ZA" sz="2800" b="1" dirty="0"/>
              <a:t>outcomes </a:t>
            </a:r>
            <a:r>
              <a:rPr lang="en-ZA" sz="2800" dirty="0"/>
              <a:t>and </a:t>
            </a:r>
            <a:r>
              <a:rPr lang="en-ZA" sz="2800" b="1" dirty="0"/>
              <a:t>criteria. </a:t>
            </a:r>
            <a:endParaRPr lang="en-US" sz="2800" b="1" dirty="0"/>
          </a:p>
          <a:p>
            <a:pPr lvl="0"/>
            <a:r>
              <a:rPr lang="en-ZA" sz="2800" b="1" dirty="0"/>
              <a:t>Feedback</a:t>
            </a:r>
            <a:r>
              <a:rPr lang="en-ZA" sz="2800" dirty="0"/>
              <a:t> is </a:t>
            </a:r>
            <a:r>
              <a:rPr lang="en-ZA" sz="2800" b="1" dirty="0"/>
              <a:t>constructive</a:t>
            </a:r>
            <a:r>
              <a:rPr lang="en-ZA" sz="2800" dirty="0"/>
              <a:t> and </a:t>
            </a:r>
            <a:r>
              <a:rPr lang="en-ZA" sz="2800" b="1" dirty="0"/>
              <a:t>relevant</a:t>
            </a:r>
            <a:r>
              <a:rPr lang="en-ZA" sz="2800" dirty="0"/>
              <a:t> to the </a:t>
            </a:r>
            <a:r>
              <a:rPr lang="en-ZA" sz="2800" b="1" dirty="0"/>
              <a:t>task</a:t>
            </a:r>
            <a:r>
              <a:rPr lang="en-ZA" sz="2800" dirty="0"/>
              <a:t>, to the </a:t>
            </a:r>
            <a:r>
              <a:rPr lang="en-ZA" sz="2800" b="1" dirty="0"/>
              <a:t>learner</a:t>
            </a:r>
            <a:r>
              <a:rPr lang="en-ZA" sz="2800" dirty="0"/>
              <a:t> and to the intended performance </a:t>
            </a:r>
            <a:r>
              <a:rPr lang="en-ZA" sz="2800" b="1" dirty="0"/>
              <a:t>outcomes. </a:t>
            </a:r>
            <a:r>
              <a:rPr lang="en-ZA" sz="2800" dirty="0"/>
              <a:t>Where required, feedback helps the learner to </a:t>
            </a:r>
            <a:r>
              <a:rPr lang="en-ZA" sz="2800" b="1" dirty="0"/>
              <a:t>identify weaknesses </a:t>
            </a:r>
            <a:r>
              <a:rPr lang="en-ZA" sz="2800" dirty="0"/>
              <a:t>and determine steps to </a:t>
            </a:r>
            <a:r>
              <a:rPr lang="en-ZA" sz="2800" b="1" dirty="0"/>
              <a:t>address</a:t>
            </a:r>
            <a:r>
              <a:rPr lang="en-ZA" sz="2800" dirty="0"/>
              <a:t> such weaknesses. </a:t>
            </a:r>
            <a:endParaRPr lang="en-US" sz="280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74073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7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182</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b="1" dirty="0"/>
              <a:t>Reports</a:t>
            </a:r>
            <a:r>
              <a:rPr lang="en-ZA" sz="2800" dirty="0"/>
              <a:t> meet </a:t>
            </a:r>
            <a:r>
              <a:rPr lang="en-ZA" sz="2800" b="1" dirty="0"/>
              <a:t>organisational quality assurance requirements</a:t>
            </a:r>
            <a:r>
              <a:rPr lang="en-ZA" sz="2800" dirty="0"/>
              <a:t> in terms of </a:t>
            </a:r>
            <a:r>
              <a:rPr lang="en-ZA" sz="2800" b="1" dirty="0"/>
              <a:t>content, format </a:t>
            </a:r>
            <a:r>
              <a:rPr lang="en-ZA" sz="2800" dirty="0"/>
              <a:t>and </a:t>
            </a:r>
            <a:r>
              <a:rPr lang="en-ZA" sz="2800" b="1" dirty="0"/>
              <a:t>distribution.</a:t>
            </a:r>
            <a:r>
              <a:rPr lang="en-ZA" sz="2800" dirty="0"/>
              <a:t> </a:t>
            </a:r>
            <a:endParaRPr lang="en-US" sz="2800" dirty="0"/>
          </a:p>
          <a:p>
            <a:r>
              <a:rPr lang="en-ZA" sz="2800" b="1" dirty="0"/>
              <a:t>Recommendations</a:t>
            </a:r>
            <a:r>
              <a:rPr lang="en-ZA" sz="2800" dirty="0"/>
              <a:t> regarding </a:t>
            </a:r>
            <a:r>
              <a:rPr lang="en-ZA" sz="2800" b="1" dirty="0"/>
              <a:t>learner's readiness </a:t>
            </a:r>
            <a:r>
              <a:rPr lang="en-ZA" sz="2800" dirty="0"/>
              <a:t>for formal </a:t>
            </a:r>
            <a:r>
              <a:rPr lang="en-ZA" sz="2800" b="1" dirty="0"/>
              <a:t>assessment</a:t>
            </a:r>
            <a:r>
              <a:rPr lang="en-ZA" sz="2800" dirty="0"/>
              <a:t> are </a:t>
            </a:r>
            <a:r>
              <a:rPr lang="en-ZA" sz="2800" b="1" dirty="0"/>
              <a:t>consistent </a:t>
            </a:r>
            <a:r>
              <a:rPr lang="en-ZA" sz="2800" dirty="0"/>
              <a:t>with f</a:t>
            </a:r>
            <a:r>
              <a:rPr lang="en-ZA" sz="2800" b="1" dirty="0"/>
              <a:t>indings </a:t>
            </a:r>
            <a:r>
              <a:rPr lang="en-ZA" sz="2800" dirty="0"/>
              <a:t>of the learner's </a:t>
            </a:r>
            <a:r>
              <a:rPr lang="en-ZA" sz="2800" b="1" dirty="0"/>
              <a:t>progress</a:t>
            </a:r>
            <a:r>
              <a:rPr lang="en-ZA" sz="2800" dirty="0"/>
              <a:t> and are made in line with organisational </a:t>
            </a:r>
            <a:r>
              <a:rPr lang="en-ZA" sz="2800" b="1" dirty="0"/>
              <a:t>policies</a:t>
            </a:r>
            <a:r>
              <a:rPr lang="en-ZA" sz="2800" dirty="0"/>
              <a:t> and </a:t>
            </a:r>
            <a:r>
              <a:rPr lang="en-ZA" sz="2800" b="1" dirty="0"/>
              <a:t>procedures. </a:t>
            </a:r>
            <a:endParaRPr lang="en-US" sz="2800" b="1"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01453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Monitoring performance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183</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Without objective indicators of performance, it is difficult to know how effective a treatment program is, whether its performance is improving or worsening.</a:t>
            </a:r>
            <a:endParaRPr lang="en-US" dirty="0"/>
          </a:p>
          <a:p>
            <a:r>
              <a:rPr lang="en-ZA" dirty="0"/>
              <a:t>Performance improvement has a critical mission: to use objective information to improve outcomes continually by:</a:t>
            </a:r>
            <a:endParaRPr lang="en-US" dirty="0"/>
          </a:p>
          <a:p>
            <a:pPr lvl="1"/>
            <a:r>
              <a:rPr lang="en-ZA" dirty="0"/>
              <a:t>Identifying opportunities for improvement</a:t>
            </a:r>
            <a:endParaRPr lang="en-US" dirty="0"/>
          </a:p>
          <a:p>
            <a:pPr lvl="1"/>
            <a:r>
              <a:rPr lang="en-ZA" dirty="0"/>
              <a:t>Testing innovations</a:t>
            </a:r>
            <a:endParaRPr lang="en-US" dirty="0"/>
          </a:p>
          <a:p>
            <a:pPr lvl="1"/>
            <a:r>
              <a:rPr lang="en-ZA" dirty="0"/>
              <a:t>Reporting the results to the relevant stakeholders</a:t>
            </a:r>
            <a:endParaRPr lang="en-US" dirty="0"/>
          </a:p>
          <a:p>
            <a:endParaRPr lang="en-US" dirty="0"/>
          </a:p>
        </p:txBody>
      </p:sp>
    </p:spTree>
    <p:extLst>
      <p:ext uri="{BB962C8B-B14F-4D97-AF65-F5344CB8AC3E}">
        <p14:creationId xmlns:p14="http://schemas.microsoft.com/office/powerpoint/2010/main" val="187044763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Monitoring performance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184</a:t>
            </a:fld>
            <a:endParaRPr lang="en-ZA" dirty="0"/>
          </a:p>
        </p:txBody>
      </p:sp>
      <p:sp>
        <p:nvSpPr>
          <p:cNvPr id="5" name="Content Placeholder 4"/>
          <p:cNvSpPr>
            <a:spLocks noGrp="1"/>
          </p:cNvSpPr>
          <p:nvPr>
            <p:ph sz="quarter" idx="1"/>
          </p:nvPr>
        </p:nvSpPr>
        <p:spPr>
          <a:xfrm>
            <a:off x="467544" y="1412776"/>
            <a:ext cx="8219256" cy="3600400"/>
          </a:xfrm>
        </p:spPr>
        <p:txBody>
          <a:bodyPr>
            <a:normAutofit/>
          </a:bodyPr>
          <a:lstStyle/>
          <a:p>
            <a:r>
              <a:rPr lang="en-ZA" dirty="0"/>
              <a:t>Initially, a performance gap analysis would have been done. </a:t>
            </a:r>
          </a:p>
          <a:p>
            <a:pPr lvl="1"/>
            <a:r>
              <a:rPr lang="en-ZA" dirty="0"/>
              <a:t>This would have given the coach and the learner  a clear indication of the gap that exists between the learner’s current performance and expected performance in the workplace. </a:t>
            </a:r>
          </a:p>
          <a:p>
            <a:pPr lvl="1"/>
            <a:r>
              <a:rPr lang="en-ZA" dirty="0"/>
              <a:t>The performance gap was then used to determine the training needs and objectives. </a:t>
            </a:r>
            <a:endParaRPr lang="en-US" dirty="0"/>
          </a:p>
        </p:txBody>
      </p:sp>
    </p:spTree>
    <p:extLst>
      <p:ext uri="{BB962C8B-B14F-4D97-AF65-F5344CB8AC3E}">
        <p14:creationId xmlns:p14="http://schemas.microsoft.com/office/powerpoint/2010/main" val="338140836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Monitoring performance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185</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The monitoring process will identify opportunities for:</a:t>
            </a:r>
          </a:p>
          <a:p>
            <a:pPr marL="0" indent="0">
              <a:buNone/>
            </a:pPr>
            <a:endParaRPr lang="en-US" dirty="0"/>
          </a:p>
          <a:p>
            <a:pPr lvl="1" fontAlgn="base"/>
            <a:r>
              <a:rPr lang="en-ZA" dirty="0"/>
              <a:t>Improvement;</a:t>
            </a:r>
            <a:endParaRPr lang="en-US" dirty="0"/>
          </a:p>
          <a:p>
            <a:pPr lvl="1" fontAlgn="base"/>
            <a:r>
              <a:rPr lang="en-ZA" dirty="0"/>
              <a:t>Further training</a:t>
            </a:r>
            <a:endParaRPr lang="en-US" dirty="0"/>
          </a:p>
          <a:p>
            <a:pPr lvl="1" fontAlgn="base"/>
            <a:r>
              <a:rPr lang="en-ZA" dirty="0"/>
              <a:t>Alteration in coaching and learning methods and procedures</a:t>
            </a:r>
            <a:endParaRPr lang="en-US" dirty="0"/>
          </a:p>
          <a:p>
            <a:pPr lvl="1" fontAlgn="base"/>
            <a:r>
              <a:rPr lang="en-ZA" dirty="0"/>
              <a:t>Formal assessment</a:t>
            </a:r>
            <a:endParaRPr lang="en-US" dirty="0"/>
          </a:p>
          <a:p>
            <a:pPr lvl="1" fontAlgn="base"/>
            <a:r>
              <a:rPr lang="en-ZA" dirty="0"/>
              <a:t>Awarding of credits.</a:t>
            </a:r>
            <a:endParaRPr lang="en-US" dirty="0"/>
          </a:p>
          <a:p>
            <a:pPr marL="0" indent="0">
              <a:buNone/>
            </a:pPr>
            <a:endParaRPr lang="en-US" dirty="0"/>
          </a:p>
          <a:p>
            <a:endParaRPr lang="en-US" dirty="0"/>
          </a:p>
        </p:txBody>
      </p:sp>
    </p:spTree>
    <p:extLst>
      <p:ext uri="{BB962C8B-B14F-4D97-AF65-F5344CB8AC3E}">
        <p14:creationId xmlns:p14="http://schemas.microsoft.com/office/powerpoint/2010/main" val="422407642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Monitoring performance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186</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It is important to conduct post training evaluation and monitoring of the performance in order to assess its effectiveness in producing the learning outcomes specified when the training intervention was planned, and to indicate where the improvements or changes are required to make the training more effective.</a:t>
            </a:r>
            <a:endParaRPr lang="en-US" dirty="0"/>
          </a:p>
          <a:p>
            <a:endParaRPr lang="en-US" dirty="0"/>
          </a:p>
        </p:txBody>
      </p:sp>
    </p:spTree>
    <p:extLst>
      <p:ext uri="{BB962C8B-B14F-4D97-AF65-F5344CB8AC3E}">
        <p14:creationId xmlns:p14="http://schemas.microsoft.com/office/powerpoint/2010/main" val="175938478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Monitoring performance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187</a:t>
            </a:fld>
            <a:endParaRPr lang="en-ZA" dirty="0"/>
          </a:p>
        </p:txBody>
      </p:sp>
      <p:sp>
        <p:nvSpPr>
          <p:cNvPr id="5" name="Content Placeholder 4"/>
          <p:cNvSpPr>
            <a:spLocks noGrp="1"/>
          </p:cNvSpPr>
          <p:nvPr>
            <p:ph sz="quarter" idx="1"/>
          </p:nvPr>
        </p:nvSpPr>
        <p:spPr>
          <a:xfrm>
            <a:off x="467544" y="1412776"/>
            <a:ext cx="8219256" cy="3024336"/>
          </a:xfrm>
        </p:spPr>
        <p:txBody>
          <a:bodyPr>
            <a:normAutofit/>
          </a:bodyPr>
          <a:lstStyle/>
          <a:p>
            <a:r>
              <a:rPr lang="en-ZA" dirty="0"/>
              <a:t>Training effectiveness can be measured in three ways: </a:t>
            </a:r>
          </a:p>
          <a:p>
            <a:pPr marL="0" indent="0">
              <a:buNone/>
            </a:pPr>
            <a:endParaRPr lang="en-US" dirty="0"/>
          </a:p>
          <a:p>
            <a:pPr lvl="1"/>
            <a:r>
              <a:rPr lang="en-ZA" dirty="0"/>
              <a:t>Effects of training on the learners in the training room</a:t>
            </a:r>
            <a:endParaRPr lang="en-US" dirty="0"/>
          </a:p>
          <a:p>
            <a:pPr lvl="1"/>
            <a:r>
              <a:rPr lang="en-ZA" dirty="0"/>
              <a:t>Impact on learners after training</a:t>
            </a:r>
            <a:endParaRPr lang="en-US" dirty="0"/>
          </a:p>
          <a:p>
            <a:pPr lvl="1"/>
            <a:r>
              <a:rPr lang="en-ZA" dirty="0"/>
              <a:t>Impact on the organisation after training</a:t>
            </a:r>
            <a:endParaRPr lang="en-US" dirty="0"/>
          </a:p>
          <a:p>
            <a:endParaRPr lang="en-US" dirty="0"/>
          </a:p>
        </p:txBody>
      </p:sp>
    </p:spTree>
    <p:extLst>
      <p:ext uri="{BB962C8B-B14F-4D97-AF65-F5344CB8AC3E}">
        <p14:creationId xmlns:p14="http://schemas.microsoft.com/office/powerpoint/2010/main" val="214522643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Reports and recommendations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188</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The mentor is required to give feedback to the mentee/s regarding their performance and their competency. </a:t>
            </a:r>
          </a:p>
          <a:p>
            <a:r>
              <a:rPr lang="en-ZA" dirty="0"/>
              <a:t>The mentor is required to put in a formal report to all stakeholders regarding the progress of the mentee. </a:t>
            </a:r>
            <a:endParaRPr lang="en-US" dirty="0"/>
          </a:p>
          <a:p>
            <a:r>
              <a:rPr lang="en-ZA" dirty="0"/>
              <a:t>The report must contain information as to </a:t>
            </a:r>
          </a:p>
          <a:p>
            <a:pPr lvl="1"/>
            <a:r>
              <a:rPr lang="en-ZA" dirty="0"/>
              <a:t>the progress of the learner </a:t>
            </a:r>
          </a:p>
          <a:p>
            <a:pPr lvl="1"/>
            <a:r>
              <a:rPr lang="en-ZA" dirty="0"/>
              <a:t>important information regarding the learner’s abilities, </a:t>
            </a:r>
          </a:p>
          <a:p>
            <a:pPr lvl="1"/>
            <a:r>
              <a:rPr lang="en-ZA" dirty="0"/>
              <a:t>whether or not outcomes have been met </a:t>
            </a:r>
          </a:p>
          <a:p>
            <a:r>
              <a:rPr lang="en-ZA" dirty="0"/>
              <a:t>Consult the organisation’s policies and procedures document for requirements specific to your company. </a:t>
            </a:r>
            <a:endParaRPr lang="en-US" dirty="0"/>
          </a:p>
          <a:p>
            <a:endParaRPr lang="en-US" dirty="0"/>
          </a:p>
        </p:txBody>
      </p:sp>
    </p:spTree>
    <p:extLst>
      <p:ext uri="{BB962C8B-B14F-4D97-AF65-F5344CB8AC3E}">
        <p14:creationId xmlns:p14="http://schemas.microsoft.com/office/powerpoint/2010/main" val="26477529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Reports and recommendations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189</a:t>
            </a:fld>
            <a:endParaRPr lang="en-ZA" dirty="0"/>
          </a:p>
        </p:txBody>
      </p:sp>
      <p:sp>
        <p:nvSpPr>
          <p:cNvPr id="5" name="Content Placeholder 4"/>
          <p:cNvSpPr>
            <a:spLocks noGrp="1"/>
          </p:cNvSpPr>
          <p:nvPr>
            <p:ph sz="quarter" idx="1"/>
          </p:nvPr>
        </p:nvSpPr>
        <p:spPr>
          <a:xfrm>
            <a:off x="467544" y="1412776"/>
            <a:ext cx="8219256" cy="2520280"/>
          </a:xfrm>
        </p:spPr>
        <p:txBody>
          <a:bodyPr>
            <a:normAutofit/>
          </a:bodyPr>
          <a:lstStyle/>
          <a:p>
            <a:r>
              <a:rPr lang="en-ZA" dirty="0"/>
              <a:t>Familiarise yourself with your organisation’s policies and procedures regarding the roles and responsibilities of the mentor as well as the reporting requirements.</a:t>
            </a:r>
            <a:endParaRPr lang="en-US" dirty="0"/>
          </a:p>
          <a:p>
            <a:endParaRPr lang="en-US" dirty="0"/>
          </a:p>
        </p:txBody>
      </p:sp>
    </p:spTree>
    <p:extLst>
      <p:ext uri="{BB962C8B-B14F-4D97-AF65-F5344CB8AC3E}">
        <p14:creationId xmlns:p14="http://schemas.microsoft.com/office/powerpoint/2010/main" val="867657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19</a:t>
            </a:fld>
            <a:endParaRPr lang="en-ZA" dirty="0"/>
          </a:p>
        </p:txBody>
      </p:sp>
      <p:sp>
        <p:nvSpPr>
          <p:cNvPr id="5" name="Rectangle 4"/>
          <p:cNvSpPr/>
          <p:nvPr/>
        </p:nvSpPr>
        <p:spPr>
          <a:xfrm>
            <a:off x="611560" y="1268760"/>
            <a:ext cx="8208912" cy="4780796"/>
          </a:xfrm>
          <a:prstGeom prst="rect">
            <a:avLst/>
          </a:prstGeom>
        </p:spPr>
        <p:txBody>
          <a:bodyPr wrap="square">
            <a:spAutoFit/>
          </a:bodyPr>
          <a:lstStyle/>
          <a:p>
            <a:r>
              <a:rPr lang="en-ZA" sz="2800" b="1" dirty="0"/>
              <a:t>Assessment Guide</a:t>
            </a:r>
          </a:p>
          <a:p>
            <a:endParaRPr lang="en-ZA" sz="2800" b="1" dirty="0"/>
          </a:p>
          <a:p>
            <a:pPr marL="342900" indent="-342900">
              <a:buFont typeface="Arial" panose="020B0604020202020204" pitchFamily="34" charset="0"/>
              <a:buChar char="•"/>
            </a:pPr>
            <a:r>
              <a:rPr lang="en-ZA" sz="2600" dirty="0"/>
              <a:t>Is a document that provides  assessor with a variety of:</a:t>
            </a:r>
          </a:p>
          <a:p>
            <a:pPr marL="720725" lvl="1" indent="-366713">
              <a:spcBef>
                <a:spcPts val="370"/>
              </a:spcBef>
              <a:buClr>
                <a:srgbClr val="008080"/>
              </a:buClr>
              <a:buSzPct val="85000"/>
              <a:buFont typeface="Wingdings 2"/>
              <a:buChar char=""/>
            </a:pPr>
            <a:r>
              <a:rPr lang="en-ZA" sz="2400" dirty="0">
                <a:latin typeface="Calibri" pitchFamily="34" charset="0"/>
              </a:rPr>
              <a:t>assessment tasks, </a:t>
            </a:r>
          </a:p>
          <a:p>
            <a:pPr marL="720725" lvl="1" indent="-366713">
              <a:spcBef>
                <a:spcPts val="370"/>
              </a:spcBef>
              <a:buClr>
                <a:srgbClr val="008080"/>
              </a:buClr>
              <a:buSzPct val="85000"/>
              <a:buFont typeface="Wingdings 2"/>
              <a:buChar char=""/>
            </a:pPr>
            <a:r>
              <a:rPr lang="en-ZA" sz="2400" dirty="0">
                <a:latin typeface="Calibri" pitchFamily="34" charset="0"/>
              </a:rPr>
              <a:t>activities and sources of evidence to be used during  assessment process.</a:t>
            </a:r>
            <a:endParaRPr lang="en-US" sz="2400" dirty="0">
              <a:latin typeface="Calibri" pitchFamily="34" charset="0"/>
            </a:endParaRPr>
          </a:p>
          <a:p>
            <a:pPr marL="342900" indent="-342900">
              <a:buFont typeface="Arial" panose="020B0604020202020204" pitchFamily="34" charset="0"/>
              <a:buChar char="•"/>
            </a:pPr>
            <a:endParaRPr lang="en-US" sz="2400" b="1" dirty="0"/>
          </a:p>
          <a:p>
            <a:r>
              <a:rPr lang="en-ZA" sz="2400" dirty="0"/>
              <a:t> </a:t>
            </a:r>
            <a:endParaRPr lang="en-US" sz="2400" dirty="0"/>
          </a:p>
          <a:p>
            <a:endParaRPr lang="en-ZA" sz="2400" dirty="0"/>
          </a:p>
          <a:p>
            <a:endParaRPr lang="en-ZA" sz="2400" dirty="0"/>
          </a:p>
          <a:p>
            <a:pPr lvl="0" fontAlgn="base"/>
            <a:endParaRPr lang="en-US" sz="2400" dirty="0">
              <a:effectLst>
                <a:outerShdw sx="0" sy="0">
                  <a:srgbClr val="000000"/>
                </a:outerShdw>
              </a:effectLst>
            </a:endParaRPr>
          </a:p>
          <a:p>
            <a:endParaRPr lang="en-US" sz="2400" dirty="0"/>
          </a:p>
        </p:txBody>
      </p:sp>
    </p:spTree>
    <p:extLst>
      <p:ext uri="{BB962C8B-B14F-4D97-AF65-F5344CB8AC3E}">
        <p14:creationId xmlns:p14="http://schemas.microsoft.com/office/powerpoint/2010/main" val="2686642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p>
            <a:pPr algn="ctr"/>
            <a:r>
              <a:rPr lang="en-ZA" sz="9600" dirty="0">
                <a:solidFill>
                  <a:srgbClr val="FFFFFF"/>
                </a:solidFill>
              </a:rPr>
              <a:t>Activity</a:t>
            </a:r>
            <a:endParaRPr lang="en-ZA" dirty="0">
              <a:solidFill>
                <a:srgbClr val="FFFFFF"/>
              </a:solidFill>
            </a:endParaRPr>
          </a:p>
        </p:txBody>
      </p:sp>
      <p:sp>
        <p:nvSpPr>
          <p:cNvPr id="4" name="Slide Number Placeholder 3"/>
          <p:cNvSpPr>
            <a:spLocks noGrp="1"/>
          </p:cNvSpPr>
          <p:nvPr>
            <p:ph type="sldNum" sz="quarter" idx="12"/>
          </p:nvPr>
        </p:nvSpPr>
        <p:spPr/>
        <p:txBody>
          <a:bodyPr/>
          <a:lstStyle/>
          <a:p>
            <a:fld id="{32F83655-DC73-417F-8B26-EB7A1DBB5382}" type="slidenum">
              <a:rPr lang="en-ZA" smtClean="0"/>
              <a:pPr/>
              <a:t>190</a:t>
            </a:fld>
            <a:endParaRPr lang="en-ZA" dirty="0"/>
          </a:p>
        </p:txBody>
      </p:sp>
      <p:sp>
        <p:nvSpPr>
          <p:cNvPr id="5" name="Content Placeholder 4"/>
          <p:cNvSpPr>
            <a:spLocks noGrp="1"/>
          </p:cNvSpPr>
          <p:nvPr>
            <p:ph sz="quarter" idx="1"/>
          </p:nvPr>
        </p:nvSpPr>
        <p:spPr>
          <a:xfrm>
            <a:off x="2971800" y="1988840"/>
            <a:ext cx="5715000" cy="4107160"/>
          </a:xfrm>
        </p:spPr>
        <p:txBody>
          <a:bodyPr/>
          <a:lstStyle/>
          <a:p>
            <a:r>
              <a:rPr lang="en-ZA" dirty="0"/>
              <a:t>Why is reporting important?</a:t>
            </a:r>
            <a:endParaRPr lang="en-US" dirty="0"/>
          </a:p>
          <a:p>
            <a:pPr marL="0" indent="0">
              <a:buNone/>
            </a:pPr>
            <a:endParaRPr lang="en-US" dirty="0"/>
          </a:p>
          <a:p>
            <a:endParaRPr lang="en-ZA" dirty="0"/>
          </a:p>
        </p:txBody>
      </p:sp>
      <p:grpSp>
        <p:nvGrpSpPr>
          <p:cNvPr id="2" name="Group 13"/>
          <p:cNvGrpSpPr/>
          <p:nvPr/>
        </p:nvGrpSpPr>
        <p:grpSpPr>
          <a:xfrm>
            <a:off x="6732240" y="332656"/>
            <a:ext cx="1944216" cy="1008112"/>
            <a:chOff x="4211960" y="4509120"/>
            <a:chExt cx="1944216" cy="1008112"/>
          </a:xfrm>
        </p:grpSpPr>
        <p:sp>
          <p:nvSpPr>
            <p:cNvPr id="12" name="Oval Callout 11"/>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3" name="Oval Callout 12"/>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
        <p:nvSpPr>
          <p:cNvPr id="16" name="Title 15"/>
          <p:cNvSpPr>
            <a:spLocks noGrp="1"/>
          </p:cNvSpPr>
          <p:nvPr>
            <p:ph type="title"/>
          </p:nvPr>
        </p:nvSpPr>
        <p:spPr/>
        <p:txBody>
          <a:bodyPr/>
          <a:lstStyle/>
          <a:p>
            <a:r>
              <a:rPr lang="en-ZA" sz="5800" dirty="0"/>
              <a:t>Discuss</a:t>
            </a:r>
          </a:p>
        </p:txBody>
      </p:sp>
    </p:spTree>
    <p:extLst>
      <p:ext uri="{BB962C8B-B14F-4D97-AF65-F5344CB8AC3E}">
        <p14:creationId xmlns:p14="http://schemas.microsoft.com/office/powerpoint/2010/main" val="348017600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Why is reporting important?</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191</a:t>
            </a:fld>
            <a:endParaRPr lang="en-ZA" dirty="0"/>
          </a:p>
        </p:txBody>
      </p:sp>
      <p:sp>
        <p:nvSpPr>
          <p:cNvPr id="5" name="Content Placeholder 4"/>
          <p:cNvSpPr>
            <a:spLocks noGrp="1"/>
          </p:cNvSpPr>
          <p:nvPr>
            <p:ph sz="quarter" idx="1"/>
          </p:nvPr>
        </p:nvSpPr>
        <p:spPr>
          <a:xfrm>
            <a:off x="467544" y="1412776"/>
            <a:ext cx="8219256" cy="2160240"/>
          </a:xfrm>
        </p:spPr>
        <p:txBody>
          <a:bodyPr>
            <a:normAutofit/>
          </a:bodyPr>
          <a:lstStyle/>
          <a:p>
            <a:r>
              <a:rPr lang="en-ZA" dirty="0"/>
              <a:t>Reports are needed to keep track of your progress, find solutions to problems and inform stakeholders of our general progress.</a:t>
            </a:r>
            <a:endParaRPr lang="en-US" dirty="0"/>
          </a:p>
          <a:p>
            <a:endParaRPr lang="en-US" dirty="0"/>
          </a:p>
        </p:txBody>
      </p:sp>
    </p:spTree>
    <p:extLst>
      <p:ext uri="{BB962C8B-B14F-4D97-AF65-F5344CB8AC3E}">
        <p14:creationId xmlns:p14="http://schemas.microsoft.com/office/powerpoint/2010/main" val="2282916204"/>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Why is reporting important?</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192</a:t>
            </a:fld>
            <a:endParaRPr lang="en-ZA" dirty="0"/>
          </a:p>
        </p:txBody>
      </p:sp>
      <p:sp>
        <p:nvSpPr>
          <p:cNvPr id="5" name="Content Placeholder 4"/>
          <p:cNvSpPr>
            <a:spLocks noGrp="1"/>
          </p:cNvSpPr>
          <p:nvPr>
            <p:ph sz="quarter" idx="1"/>
          </p:nvPr>
        </p:nvSpPr>
        <p:spPr>
          <a:xfrm>
            <a:off x="467544" y="1412776"/>
            <a:ext cx="8219256" cy="4968552"/>
          </a:xfrm>
        </p:spPr>
        <p:txBody>
          <a:bodyPr>
            <a:normAutofit lnSpcReduction="10000"/>
          </a:bodyPr>
          <a:lstStyle/>
          <a:p>
            <a:r>
              <a:rPr lang="en-ZA" dirty="0"/>
              <a:t>The impact of not reporting can be far reaching and may lead to:</a:t>
            </a:r>
            <a:endParaRPr lang="en-US" dirty="0"/>
          </a:p>
          <a:p>
            <a:pPr lvl="1"/>
            <a:r>
              <a:rPr lang="en-ZA" dirty="0"/>
              <a:t>Stakeholders not knowing the current status of the employees and whether or not are they being effectively supported or not?</a:t>
            </a:r>
            <a:endParaRPr lang="en-US" dirty="0"/>
          </a:p>
          <a:p>
            <a:pPr lvl="1"/>
            <a:r>
              <a:rPr lang="en-ZA" dirty="0"/>
              <a:t>The likelihood that employees will fail because they have not been given timely and appropriate support </a:t>
            </a:r>
            <a:endParaRPr lang="en-US" dirty="0"/>
          </a:p>
          <a:p>
            <a:pPr lvl="1"/>
            <a:r>
              <a:rPr lang="en-ZA" dirty="0"/>
              <a:t>Staff being rendered ineffectual through lack of information and therefore unable to provide full support to the employees</a:t>
            </a:r>
            <a:endParaRPr lang="en-US" dirty="0"/>
          </a:p>
          <a:p>
            <a:pPr lvl="1"/>
            <a:r>
              <a:rPr lang="en-ZA" dirty="0"/>
              <a:t>An inability to achieve an improvement in performance </a:t>
            </a:r>
            <a:endParaRPr lang="en-US" dirty="0"/>
          </a:p>
          <a:p>
            <a:pPr lvl="1"/>
            <a:r>
              <a:rPr lang="en-ZA" dirty="0"/>
              <a:t>The effectiveness of the mentor process being impossible to assess</a:t>
            </a:r>
            <a:endParaRPr lang="en-US" dirty="0"/>
          </a:p>
        </p:txBody>
      </p:sp>
    </p:spTree>
    <p:extLst>
      <p:ext uri="{BB962C8B-B14F-4D97-AF65-F5344CB8AC3E}">
        <p14:creationId xmlns:p14="http://schemas.microsoft.com/office/powerpoint/2010/main" val="190798238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Mentoring And Coaching</a:t>
            </a:r>
          </a:p>
        </p:txBody>
      </p:sp>
      <p:sp>
        <p:nvSpPr>
          <p:cNvPr id="3" name="Text Placeholder 2"/>
          <p:cNvSpPr>
            <a:spLocks noGrp="1"/>
          </p:cNvSpPr>
          <p:nvPr>
            <p:ph type="body" idx="1"/>
          </p:nvPr>
        </p:nvSpPr>
        <p:spPr/>
        <p:txBody>
          <a:bodyPr>
            <a:noAutofit/>
          </a:bodyPr>
          <a:lstStyle/>
          <a:p>
            <a:r>
              <a:rPr lang="en-US" sz="4400" dirty="0"/>
              <a:t>Study Unit 8:</a:t>
            </a:r>
            <a:br>
              <a:rPr lang="en-US" sz="4400" dirty="0"/>
            </a:br>
            <a:r>
              <a:rPr lang="en-ZA" sz="4400" dirty="0"/>
              <a:t>Review Training.</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193</a:t>
            </a:fld>
            <a:endParaRPr lang="en-ZA" dirty="0"/>
          </a:p>
        </p:txBody>
      </p:sp>
      <p:pic>
        <p:nvPicPr>
          <p:cNvPr id="6" name="Picture 5" descr="ec_i_outcomes_2.gif"/>
          <p:cNvPicPr/>
          <p:nvPr/>
        </p:nvPicPr>
        <p:blipFill>
          <a:blip r:embed="rId2" cstate="print"/>
          <a:stretch>
            <a:fillRect/>
          </a:stretch>
        </p:blipFill>
        <p:spPr>
          <a:xfrm>
            <a:off x="3275856" y="4548105"/>
            <a:ext cx="2462004" cy="161719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08507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8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194</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dirty="0"/>
              <a:t>The review reveals </a:t>
            </a:r>
            <a:r>
              <a:rPr lang="en-ZA" sz="2800" b="1" dirty="0"/>
              <a:t>strengths</a:t>
            </a:r>
            <a:r>
              <a:rPr lang="en-ZA" sz="2800" dirty="0"/>
              <a:t> and </a:t>
            </a:r>
            <a:r>
              <a:rPr lang="en-ZA" sz="2800" b="1" dirty="0"/>
              <a:t>weaknesses</a:t>
            </a:r>
            <a:r>
              <a:rPr lang="en-ZA" sz="2800" dirty="0"/>
              <a:t> of the </a:t>
            </a:r>
            <a:r>
              <a:rPr lang="en-ZA" sz="2800" b="1" dirty="0"/>
              <a:t>planning, preparation, implementation </a:t>
            </a:r>
            <a:r>
              <a:rPr lang="en-ZA" sz="2800" dirty="0"/>
              <a:t>and </a:t>
            </a:r>
            <a:r>
              <a:rPr lang="en-ZA" sz="2800" b="1" dirty="0"/>
              <a:t>feedback</a:t>
            </a:r>
            <a:r>
              <a:rPr lang="en-ZA" sz="2800" dirty="0"/>
              <a:t> components of the </a:t>
            </a:r>
            <a:r>
              <a:rPr lang="en-ZA" sz="2800" b="1" dirty="0"/>
              <a:t>training. </a:t>
            </a:r>
            <a:endParaRPr lang="en-US" sz="2800" b="1" dirty="0"/>
          </a:p>
          <a:p>
            <a:pPr lvl="0"/>
            <a:r>
              <a:rPr lang="en-ZA" sz="2800" b="1" dirty="0"/>
              <a:t>Stakeholder feedback </a:t>
            </a:r>
            <a:r>
              <a:rPr lang="en-ZA" sz="2800" dirty="0"/>
              <a:t>on the </a:t>
            </a:r>
            <a:r>
              <a:rPr lang="en-ZA" sz="2800" b="1" dirty="0"/>
              <a:t>impact</a:t>
            </a:r>
            <a:r>
              <a:rPr lang="en-ZA" sz="2800" dirty="0"/>
              <a:t> of the training is sought and </a:t>
            </a:r>
            <a:r>
              <a:rPr lang="en-ZA" sz="2800" b="1" dirty="0"/>
              <a:t>analysed against review criteria</a:t>
            </a:r>
            <a:r>
              <a:rPr lang="en-ZA" sz="2800" dirty="0"/>
              <a:t>. </a:t>
            </a:r>
            <a:endParaRPr lang="en-US" sz="2800" dirty="0"/>
          </a:p>
          <a:p>
            <a:r>
              <a:rPr lang="en-ZA" sz="2800" dirty="0"/>
              <a:t>Review includes useful </a:t>
            </a:r>
            <a:r>
              <a:rPr lang="en-ZA" sz="2800" b="1" dirty="0"/>
              <a:t>recommendations</a:t>
            </a:r>
            <a:r>
              <a:rPr lang="en-ZA" sz="2800" dirty="0"/>
              <a:t> for </a:t>
            </a:r>
            <a:r>
              <a:rPr lang="en-ZA" sz="2800" b="1" dirty="0"/>
              <a:t>improvement</a:t>
            </a:r>
            <a:r>
              <a:rPr lang="en-ZA" sz="2800" dirty="0"/>
              <a:t> in future planning and training. </a:t>
            </a:r>
            <a:endParaRPr lang="en-US" sz="280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12090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Reviewing the training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195</a:t>
            </a:fld>
            <a:endParaRPr lang="en-ZA" dirty="0"/>
          </a:p>
        </p:txBody>
      </p:sp>
      <p:sp>
        <p:nvSpPr>
          <p:cNvPr id="5" name="Content Placeholder 4"/>
          <p:cNvSpPr>
            <a:spLocks noGrp="1"/>
          </p:cNvSpPr>
          <p:nvPr>
            <p:ph sz="quarter" idx="1"/>
          </p:nvPr>
        </p:nvSpPr>
        <p:spPr>
          <a:xfrm>
            <a:off x="467544" y="1412776"/>
            <a:ext cx="8219256" cy="4464496"/>
          </a:xfrm>
        </p:spPr>
        <p:txBody>
          <a:bodyPr>
            <a:normAutofit/>
          </a:bodyPr>
          <a:lstStyle/>
          <a:p>
            <a:r>
              <a:rPr lang="en-ZA" dirty="0"/>
              <a:t>For effective training and learning evaluation, the principal questions should be:</a:t>
            </a:r>
            <a:endParaRPr lang="en-US" dirty="0"/>
          </a:p>
          <a:p>
            <a:pPr lvl="1"/>
            <a:r>
              <a:rPr lang="en-ZA" dirty="0"/>
              <a:t>To what extent were the identified training needs objectives achieved by the programme?</a:t>
            </a:r>
            <a:endParaRPr lang="en-US" dirty="0"/>
          </a:p>
          <a:p>
            <a:pPr lvl="1"/>
            <a:r>
              <a:rPr lang="en-ZA" dirty="0"/>
              <a:t>To what extent were the learners' objectives achieved?</a:t>
            </a:r>
            <a:endParaRPr lang="en-US" dirty="0"/>
          </a:p>
          <a:p>
            <a:pPr lvl="1"/>
            <a:r>
              <a:rPr lang="en-ZA" dirty="0"/>
              <a:t>What specifically did the learners learn or be usefully reminded of?</a:t>
            </a:r>
            <a:endParaRPr lang="en-US" dirty="0"/>
          </a:p>
          <a:p>
            <a:pPr lvl="1"/>
            <a:r>
              <a:rPr lang="en-ZA" dirty="0"/>
              <a:t>What commitment have the learners made about the learning they are going to implement on their return to work?</a:t>
            </a:r>
            <a:endParaRPr lang="en-US" dirty="0"/>
          </a:p>
          <a:p>
            <a:endParaRPr lang="en-US" dirty="0"/>
          </a:p>
        </p:txBody>
      </p:sp>
    </p:spTree>
    <p:extLst>
      <p:ext uri="{BB962C8B-B14F-4D97-AF65-F5344CB8AC3E}">
        <p14:creationId xmlns:p14="http://schemas.microsoft.com/office/powerpoint/2010/main" val="2616844191"/>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Reviewing the training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196</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And back at work:</a:t>
            </a:r>
            <a:endParaRPr lang="en-US" dirty="0"/>
          </a:p>
          <a:p>
            <a:pPr lvl="1"/>
            <a:r>
              <a:rPr lang="en-ZA" dirty="0"/>
              <a:t>How successful were the trainees in implementing their action plans?</a:t>
            </a:r>
            <a:endParaRPr lang="en-US" dirty="0"/>
          </a:p>
          <a:p>
            <a:pPr lvl="1"/>
            <a:r>
              <a:rPr lang="en-ZA" dirty="0"/>
              <a:t>To what extent were they supported in this by their line managers?</a:t>
            </a:r>
            <a:endParaRPr lang="en-US" dirty="0"/>
          </a:p>
          <a:p>
            <a:pPr lvl="1"/>
            <a:r>
              <a:rPr lang="en-ZA" dirty="0"/>
              <a:t>To what extent has the action listed above achieved a Return on Investment (ROI) for the organization, either in terms of identified objectives satisfaction or, where possible, a monetary assessment.</a:t>
            </a:r>
            <a:endParaRPr lang="en-US" dirty="0"/>
          </a:p>
          <a:p>
            <a:endParaRPr lang="en-US" dirty="0"/>
          </a:p>
        </p:txBody>
      </p:sp>
    </p:spTree>
    <p:extLst>
      <p:ext uri="{BB962C8B-B14F-4D97-AF65-F5344CB8AC3E}">
        <p14:creationId xmlns:p14="http://schemas.microsoft.com/office/powerpoint/2010/main" val="156629836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Reviewing the training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197</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Whilst reviewing the effectiveness of training, the strengths and weaknesses must be determined in terms of the following components of training:</a:t>
            </a:r>
            <a:endParaRPr lang="en-US" dirty="0"/>
          </a:p>
          <a:p>
            <a:pPr lvl="1"/>
            <a:r>
              <a:rPr lang="en-ZA" dirty="0"/>
              <a:t>Preparation</a:t>
            </a:r>
            <a:endParaRPr lang="en-US" dirty="0"/>
          </a:p>
          <a:p>
            <a:pPr lvl="1"/>
            <a:r>
              <a:rPr lang="en-ZA" dirty="0"/>
              <a:t>Implementation</a:t>
            </a:r>
            <a:endParaRPr lang="en-US" dirty="0"/>
          </a:p>
          <a:p>
            <a:pPr lvl="1"/>
            <a:r>
              <a:rPr lang="en-ZA" dirty="0"/>
              <a:t>Feedback</a:t>
            </a:r>
            <a:endParaRPr lang="en-US" dirty="0"/>
          </a:p>
          <a:p>
            <a:endParaRPr lang="en-US" dirty="0"/>
          </a:p>
        </p:txBody>
      </p:sp>
    </p:spTree>
    <p:extLst>
      <p:ext uri="{BB962C8B-B14F-4D97-AF65-F5344CB8AC3E}">
        <p14:creationId xmlns:p14="http://schemas.microsoft.com/office/powerpoint/2010/main" val="406489584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Reviewing the training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198</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b="1" u="sng" dirty="0"/>
              <a:t>Preparation</a:t>
            </a:r>
            <a:endParaRPr lang="en-US" b="1" u="sng" dirty="0"/>
          </a:p>
          <a:p>
            <a:pPr marL="0" indent="0">
              <a:buNone/>
            </a:pPr>
            <a:endParaRPr lang="en-US" dirty="0"/>
          </a:p>
          <a:p>
            <a:pPr marL="0" indent="0">
              <a:buNone/>
            </a:pPr>
            <a:r>
              <a:rPr lang="en-ZA" dirty="0"/>
              <a:t>When reviewing the strengths and weaknesses of the preparation component of the training, coaching and mentoring, the following aspects should be considered:</a:t>
            </a:r>
            <a:endParaRPr lang="en-US" dirty="0"/>
          </a:p>
          <a:p>
            <a:pPr lvl="1" fontAlgn="base"/>
            <a:r>
              <a:rPr lang="en-GB" dirty="0"/>
              <a:t>Identification of the learner</a:t>
            </a:r>
            <a:endParaRPr lang="en-US" dirty="0"/>
          </a:p>
          <a:p>
            <a:pPr lvl="1" fontAlgn="base"/>
            <a:r>
              <a:rPr lang="en-GB" dirty="0"/>
              <a:t>Skills gap analysis</a:t>
            </a:r>
            <a:endParaRPr lang="en-US" dirty="0"/>
          </a:p>
          <a:p>
            <a:pPr lvl="1" fontAlgn="base"/>
            <a:r>
              <a:rPr lang="en-GB" dirty="0"/>
              <a:t>Learning, coaching and mentoring objectives</a:t>
            </a:r>
            <a:endParaRPr lang="en-US" dirty="0"/>
          </a:p>
          <a:p>
            <a:pPr lvl="1" fontAlgn="base"/>
            <a:r>
              <a:rPr lang="en-GB" dirty="0"/>
              <a:t>Coaching and mentoring plan</a:t>
            </a:r>
            <a:endParaRPr lang="en-US" dirty="0"/>
          </a:p>
          <a:p>
            <a:pPr lvl="1" fontAlgn="base"/>
            <a:r>
              <a:rPr lang="en-GB" dirty="0"/>
              <a:t>Resources</a:t>
            </a:r>
            <a:endParaRPr lang="en-US" dirty="0"/>
          </a:p>
          <a:p>
            <a:pPr lvl="1" fontAlgn="base"/>
            <a:r>
              <a:rPr lang="en-GB" dirty="0"/>
              <a:t>Commitment of coaching and mentoring role players</a:t>
            </a:r>
            <a:endParaRPr lang="en-US" dirty="0"/>
          </a:p>
        </p:txBody>
      </p:sp>
    </p:spTree>
    <p:extLst>
      <p:ext uri="{BB962C8B-B14F-4D97-AF65-F5344CB8AC3E}">
        <p14:creationId xmlns:p14="http://schemas.microsoft.com/office/powerpoint/2010/main" val="44851677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Reviewing the training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199</a:t>
            </a:fld>
            <a:endParaRPr lang="en-ZA" dirty="0"/>
          </a:p>
        </p:txBody>
      </p:sp>
      <p:sp>
        <p:nvSpPr>
          <p:cNvPr id="5" name="Content Placeholder 4"/>
          <p:cNvSpPr>
            <a:spLocks noGrp="1"/>
          </p:cNvSpPr>
          <p:nvPr>
            <p:ph sz="quarter" idx="1"/>
          </p:nvPr>
        </p:nvSpPr>
        <p:spPr>
          <a:xfrm>
            <a:off x="467544" y="1412776"/>
            <a:ext cx="8219256" cy="4680520"/>
          </a:xfrm>
        </p:spPr>
        <p:txBody>
          <a:bodyPr>
            <a:normAutofit/>
          </a:bodyPr>
          <a:lstStyle/>
          <a:p>
            <a:r>
              <a:rPr lang="en-ZA" b="1" u="sng" dirty="0"/>
              <a:t>Implementation</a:t>
            </a:r>
            <a:endParaRPr lang="en-US" b="1" u="sng" dirty="0"/>
          </a:p>
          <a:p>
            <a:pPr marL="0" indent="0">
              <a:buNone/>
            </a:pPr>
            <a:endParaRPr lang="en-US" dirty="0"/>
          </a:p>
          <a:p>
            <a:r>
              <a:rPr lang="en-ZA" dirty="0"/>
              <a:t>The implementation of the coaching and mentoring determines the success of the intervention. Aspects that could be considered in determining the strengths and weaknesses of coaching and mentoring could include:</a:t>
            </a:r>
          </a:p>
          <a:p>
            <a:pPr marL="0" indent="0">
              <a:buNone/>
            </a:pPr>
            <a:endParaRPr lang="en-US" dirty="0"/>
          </a:p>
          <a:p>
            <a:pPr lvl="1" fontAlgn="base"/>
            <a:r>
              <a:rPr lang="en-GB" dirty="0"/>
              <a:t>Was coaching and mentoring implemented as planned?</a:t>
            </a:r>
            <a:endParaRPr lang="en-US" dirty="0"/>
          </a:p>
          <a:p>
            <a:pPr lvl="1" fontAlgn="base"/>
            <a:r>
              <a:rPr lang="en-GB" dirty="0"/>
              <a:t>Were there any unforeseen circumstances that caused deviations from the plan?</a:t>
            </a:r>
            <a:endParaRPr lang="en-US" dirty="0"/>
          </a:p>
        </p:txBody>
      </p:sp>
    </p:spTree>
    <p:extLst>
      <p:ext uri="{BB962C8B-B14F-4D97-AF65-F5344CB8AC3E}">
        <p14:creationId xmlns:p14="http://schemas.microsoft.com/office/powerpoint/2010/main" val="1017007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008000"/>
          </a:xfrm>
        </p:spPr>
        <p:txBody>
          <a:bodyPr>
            <a:normAutofit/>
          </a:bodyPr>
          <a:lstStyle/>
          <a:p>
            <a:r>
              <a:rPr lang="en-ZA" dirty="0"/>
              <a:t>Ground Rules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a:t>
            </a:fld>
            <a:endParaRPr lang="en-ZA" dirty="0"/>
          </a:p>
        </p:txBody>
      </p:sp>
      <p:sp>
        <p:nvSpPr>
          <p:cNvPr id="6" name="Rectangle 1"/>
          <p:cNvSpPr>
            <a:spLocks noChangeArrowheads="1"/>
          </p:cNvSpPr>
          <p:nvPr/>
        </p:nvSpPr>
        <p:spPr bwMode="auto">
          <a:xfrm>
            <a:off x="539552" y="2180036"/>
            <a:ext cx="8064896" cy="3215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14000"/>
              </a:lnSpc>
              <a:spcBef>
                <a:spcPct val="0"/>
              </a:spcBef>
              <a:spcAft>
                <a:spcPct val="0"/>
              </a:spcAft>
              <a:buClrTx/>
              <a:buSzTx/>
              <a:buFont typeface="Arial" panose="020B0604020202020204" pitchFamily="34" charset="0"/>
              <a:buChar char="•"/>
              <a:tabLst/>
            </a:pPr>
            <a:r>
              <a:rPr lang="en-ZA" altLang="en-US" sz="2600" b="1" dirty="0">
                <a:latin typeface="Calibri" pitchFamily="34" charset="0"/>
                <a:cs typeface="Arial" pitchFamily="34" charset="0"/>
              </a:rPr>
              <a:t>2 – Day Training Workshop </a:t>
            </a:r>
          </a:p>
          <a:p>
            <a:pPr marL="800100" lvl="1" indent="-342900" fontAlgn="base">
              <a:lnSpc>
                <a:spcPct val="114000"/>
              </a:lnSpc>
              <a:spcBef>
                <a:spcPct val="0"/>
              </a:spcBef>
              <a:spcAft>
                <a:spcPct val="0"/>
              </a:spcAft>
              <a:buFont typeface="Arial" panose="020B0604020202020204" pitchFamily="34" charset="0"/>
              <a:buChar char="•"/>
            </a:pPr>
            <a:r>
              <a:rPr kumimoji="0" lang="en-ZA" altLang="en-US" sz="2400" b="1" i="0" u="none" strike="noStrike" cap="none" normalizeH="0" baseline="0" dirty="0">
                <a:ln>
                  <a:noFill/>
                </a:ln>
                <a:solidFill>
                  <a:schemeClr val="tx1">
                    <a:lumMod val="60000"/>
                    <a:lumOff val="40000"/>
                  </a:schemeClr>
                </a:solidFill>
                <a:effectLst/>
                <a:latin typeface="Calibri" pitchFamily="34" charset="0"/>
                <a:cs typeface="Arial" pitchFamily="34" charset="0"/>
              </a:rPr>
              <a:t>Day</a:t>
            </a:r>
            <a:r>
              <a:rPr kumimoji="0" lang="en-ZA" altLang="en-US" sz="2400" b="1" i="0" u="none" strike="noStrike" cap="none" normalizeH="0" dirty="0">
                <a:ln>
                  <a:noFill/>
                </a:ln>
                <a:solidFill>
                  <a:schemeClr val="tx1">
                    <a:lumMod val="60000"/>
                    <a:lumOff val="40000"/>
                  </a:schemeClr>
                </a:solidFill>
                <a:effectLst/>
                <a:latin typeface="Calibri" pitchFamily="34" charset="0"/>
                <a:cs typeface="Arial" pitchFamily="34" charset="0"/>
              </a:rPr>
              <a:t> 1 and 2 –  Interactive workshop - </a:t>
            </a:r>
            <a:r>
              <a:rPr lang="en-ZA" altLang="en-US" sz="2400" dirty="0">
                <a:solidFill>
                  <a:schemeClr val="tx1">
                    <a:lumMod val="60000"/>
                    <a:lumOff val="40000"/>
                  </a:schemeClr>
                </a:solidFill>
                <a:latin typeface="Calibri" pitchFamily="34" charset="0"/>
                <a:cs typeface="Times New Roman" pitchFamily="18" charset="0"/>
              </a:rPr>
              <a:t>08:15 – 16:00</a:t>
            </a:r>
            <a:endParaRPr lang="en-US" altLang="en-US" sz="2400" dirty="0">
              <a:solidFill>
                <a:schemeClr val="tx1">
                  <a:lumMod val="60000"/>
                  <a:lumOff val="40000"/>
                </a:schemeClr>
              </a:solidFill>
              <a:latin typeface="Arial" pitchFamily="34" charset="0"/>
              <a:cs typeface="Arial" pitchFamily="34" charset="0"/>
            </a:endParaRPr>
          </a:p>
          <a:p>
            <a:pPr marL="342900" marR="0" lvl="0" indent="-342900" algn="l" defTabSz="914400" rtl="0" eaLnBrk="0" fontAlgn="base" latinLnBrk="0" hangingPunct="0">
              <a:lnSpc>
                <a:spcPct val="114000"/>
              </a:lnSpc>
              <a:spcBef>
                <a:spcPct val="0"/>
              </a:spcBef>
              <a:spcAft>
                <a:spcPct val="0"/>
              </a:spcAft>
              <a:buClrTx/>
              <a:buSzTx/>
              <a:buFont typeface="Arial" panose="020B0604020202020204" pitchFamily="34" charset="0"/>
              <a:buChar char="•"/>
              <a:tabLst/>
            </a:pPr>
            <a:r>
              <a:rPr kumimoji="0" lang="en-US" altLang="en-US" sz="2600" b="1" i="0" u="none" strike="noStrike" cap="none" normalizeH="0" baseline="0" dirty="0">
                <a:ln>
                  <a:noFill/>
                </a:ln>
                <a:effectLst/>
                <a:cs typeface="Arial" pitchFamily="34" charset="0"/>
              </a:rPr>
              <a:t>Breaks</a:t>
            </a:r>
          </a:p>
          <a:p>
            <a:pPr marL="342900" marR="0" lvl="0" indent="-342900" algn="l" defTabSz="914400" rtl="0" eaLnBrk="0" fontAlgn="base" latinLnBrk="0" hangingPunct="0">
              <a:lnSpc>
                <a:spcPct val="114000"/>
              </a:lnSpc>
              <a:spcBef>
                <a:spcPct val="0"/>
              </a:spcBef>
              <a:spcAft>
                <a:spcPct val="0"/>
              </a:spcAft>
              <a:buClrTx/>
              <a:buSzTx/>
              <a:buFont typeface="Arial" panose="020B0604020202020204" pitchFamily="34" charset="0"/>
              <a:buChar char="•"/>
              <a:tabLst/>
            </a:pPr>
            <a:r>
              <a:rPr lang="en-US" altLang="en-US" sz="2600" b="1" dirty="0">
                <a:cs typeface="Arial" pitchFamily="34" charset="0"/>
              </a:rPr>
              <a:t>Cell Phones</a:t>
            </a:r>
          </a:p>
          <a:p>
            <a:pPr marL="342900" marR="0" lvl="0" indent="-342900" algn="l" defTabSz="914400" rtl="0" eaLnBrk="0" fontAlgn="base" latinLnBrk="0" hangingPunct="0">
              <a:lnSpc>
                <a:spcPct val="114000"/>
              </a:lnSpc>
              <a:spcBef>
                <a:spcPct val="0"/>
              </a:spcBef>
              <a:spcAft>
                <a:spcPct val="0"/>
              </a:spcAft>
              <a:buClrTx/>
              <a:buSzTx/>
              <a:buFont typeface="Arial" panose="020B0604020202020204" pitchFamily="34" charset="0"/>
              <a:buChar char="•"/>
              <a:tabLst/>
            </a:pPr>
            <a:r>
              <a:rPr lang="en-US" altLang="en-US" sz="2600" b="1" dirty="0">
                <a:cs typeface="Arial" pitchFamily="34" charset="0"/>
              </a:rPr>
              <a:t>Participation</a:t>
            </a:r>
          </a:p>
          <a:p>
            <a:pPr marL="342900" marR="0" lvl="0" indent="-342900" algn="l" defTabSz="914400" rtl="0" eaLnBrk="0" fontAlgn="base" latinLnBrk="0" hangingPunct="0">
              <a:lnSpc>
                <a:spcPct val="114000"/>
              </a:lnSpc>
              <a:spcBef>
                <a:spcPct val="0"/>
              </a:spcBef>
              <a:spcAft>
                <a:spcPct val="0"/>
              </a:spcAft>
              <a:buClrTx/>
              <a:buSzTx/>
              <a:buFont typeface="Arial" panose="020B0604020202020204" pitchFamily="34" charset="0"/>
              <a:buChar char="•"/>
              <a:tabLst/>
            </a:pPr>
            <a:r>
              <a:rPr lang="en-US" altLang="en-US" sz="2600" b="1" dirty="0">
                <a:cs typeface="Arial" pitchFamily="34" charset="0"/>
              </a:rPr>
              <a:t>Portfolio Submission</a:t>
            </a:r>
          </a:p>
          <a:p>
            <a:pPr marL="0" marR="0" lvl="0" indent="0" algn="l" defTabSz="914400" rtl="0" eaLnBrk="0" fontAlgn="base" latinLnBrk="0" hangingPunct="0">
              <a:lnSpc>
                <a:spcPct val="114000"/>
              </a:lnSpc>
              <a:spcBef>
                <a:spcPct val="0"/>
              </a:spcBef>
              <a:spcAft>
                <a:spcPct val="0"/>
              </a:spcAft>
              <a:buClrTx/>
              <a:buSzTx/>
              <a:buFontTx/>
              <a:buNone/>
              <a:tabLst/>
            </a:pPr>
            <a:endParaRPr kumimoji="0" lang="en-US" altLang="en-US" sz="2400" b="1" i="0" u="none" strike="noStrike" cap="none" normalizeH="0" baseline="0" dirty="0">
              <a:ln>
                <a:noFill/>
              </a:ln>
              <a:solidFill>
                <a:schemeClr val="tx1">
                  <a:lumMod val="50000"/>
                </a:schemeClr>
              </a:solidFill>
              <a:effectLst/>
              <a:cs typeface="Arial" pitchFamily="34" charset="0"/>
            </a:endParaRPr>
          </a:p>
        </p:txBody>
      </p:sp>
    </p:spTree>
    <p:extLst>
      <p:ext uri="{BB962C8B-B14F-4D97-AF65-F5344CB8AC3E}">
        <p14:creationId xmlns:p14="http://schemas.microsoft.com/office/powerpoint/2010/main" val="192037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20</a:t>
            </a:fld>
            <a:endParaRPr lang="en-ZA" dirty="0"/>
          </a:p>
        </p:txBody>
      </p:sp>
      <p:sp>
        <p:nvSpPr>
          <p:cNvPr id="5" name="Rectangle 4"/>
          <p:cNvSpPr/>
          <p:nvPr/>
        </p:nvSpPr>
        <p:spPr>
          <a:xfrm>
            <a:off x="611560" y="1268760"/>
            <a:ext cx="8208912" cy="2954655"/>
          </a:xfrm>
          <a:prstGeom prst="rect">
            <a:avLst/>
          </a:prstGeom>
        </p:spPr>
        <p:txBody>
          <a:bodyPr wrap="square">
            <a:spAutoFit/>
          </a:bodyPr>
          <a:lstStyle/>
          <a:p>
            <a:r>
              <a:rPr lang="en-ZA" sz="2800" b="1" dirty="0"/>
              <a:t>Assessment Tools and Matrix cover:</a:t>
            </a:r>
          </a:p>
          <a:p>
            <a:endParaRPr lang="en-ZA" sz="2800" b="1" dirty="0"/>
          </a:p>
          <a:p>
            <a:pPr marL="800100" lvl="1" indent="-342900">
              <a:buClr>
                <a:schemeClr val="accent4">
                  <a:lumMod val="75000"/>
                </a:schemeClr>
              </a:buClr>
              <a:buFont typeface="Arial" panose="020B0604020202020204" pitchFamily="34" charset="0"/>
              <a:buChar char="•"/>
            </a:pPr>
            <a:r>
              <a:rPr lang="en-ZA" sz="2600" dirty="0">
                <a:latin typeface="Calibri" pitchFamily="34" charset="0"/>
              </a:rPr>
              <a:t>all the specific outcomes </a:t>
            </a:r>
          </a:p>
          <a:p>
            <a:pPr marL="800100" lvl="1" indent="-342900">
              <a:buClr>
                <a:schemeClr val="accent4">
                  <a:lumMod val="75000"/>
                </a:schemeClr>
              </a:buClr>
              <a:buFont typeface="Arial" panose="020B0604020202020204" pitchFamily="34" charset="0"/>
              <a:buChar char="•"/>
            </a:pPr>
            <a:r>
              <a:rPr lang="en-ZA" sz="2600" dirty="0">
                <a:latin typeface="Calibri" pitchFamily="34" charset="0"/>
              </a:rPr>
              <a:t>associated assessment criteria </a:t>
            </a:r>
          </a:p>
          <a:p>
            <a:pPr marL="800100" lvl="1" indent="-342900">
              <a:buClr>
                <a:schemeClr val="accent4">
                  <a:lumMod val="75000"/>
                </a:schemeClr>
              </a:buClr>
              <a:buFont typeface="Arial" panose="020B0604020202020204" pitchFamily="34" charset="0"/>
              <a:buChar char="•"/>
            </a:pPr>
            <a:r>
              <a:rPr lang="en-ZA" sz="2600" dirty="0">
                <a:latin typeface="Calibri" pitchFamily="34" charset="0"/>
              </a:rPr>
              <a:t>range statements, </a:t>
            </a:r>
          </a:p>
          <a:p>
            <a:pPr marL="800100" lvl="1" indent="-342900">
              <a:buClr>
                <a:schemeClr val="accent4">
                  <a:lumMod val="75000"/>
                </a:schemeClr>
              </a:buClr>
              <a:buFont typeface="Arial" panose="020B0604020202020204" pitchFamily="34" charset="0"/>
              <a:buChar char="•"/>
            </a:pPr>
            <a:r>
              <a:rPr lang="en-ZA" sz="2600" dirty="0">
                <a:latin typeface="Calibri" pitchFamily="34" charset="0"/>
              </a:rPr>
              <a:t>critical cross-field, development outcomes </a:t>
            </a:r>
          </a:p>
          <a:p>
            <a:pPr marL="800100" lvl="1" indent="-342900">
              <a:buClr>
                <a:schemeClr val="accent4">
                  <a:lumMod val="75000"/>
                </a:schemeClr>
              </a:buClr>
              <a:buFont typeface="Arial" panose="020B0604020202020204" pitchFamily="34" charset="0"/>
              <a:buChar char="•"/>
            </a:pPr>
            <a:r>
              <a:rPr lang="en-ZA" sz="2600" dirty="0">
                <a:latin typeface="Calibri" pitchFamily="34" charset="0"/>
              </a:rPr>
              <a:t>essential embedded knowledge.</a:t>
            </a:r>
            <a:endParaRPr lang="en-US" sz="2400" dirty="0"/>
          </a:p>
        </p:txBody>
      </p:sp>
    </p:spTree>
    <p:extLst>
      <p:ext uri="{BB962C8B-B14F-4D97-AF65-F5344CB8AC3E}">
        <p14:creationId xmlns:p14="http://schemas.microsoft.com/office/powerpoint/2010/main" val="11914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Reviewing the training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200</a:t>
            </a:fld>
            <a:endParaRPr lang="en-ZA" dirty="0"/>
          </a:p>
        </p:txBody>
      </p:sp>
      <p:sp>
        <p:nvSpPr>
          <p:cNvPr id="5" name="Content Placeholder 4"/>
          <p:cNvSpPr>
            <a:spLocks noGrp="1"/>
          </p:cNvSpPr>
          <p:nvPr>
            <p:ph sz="quarter" idx="1"/>
          </p:nvPr>
        </p:nvSpPr>
        <p:spPr>
          <a:xfrm>
            <a:off x="467544" y="1412776"/>
            <a:ext cx="8219256" cy="4968552"/>
          </a:xfrm>
        </p:spPr>
        <p:txBody>
          <a:bodyPr>
            <a:normAutofit lnSpcReduction="10000"/>
          </a:bodyPr>
          <a:lstStyle/>
          <a:p>
            <a:r>
              <a:rPr lang="en-ZA" b="1" u="sng" dirty="0"/>
              <a:t>Implementation</a:t>
            </a:r>
            <a:endParaRPr lang="en-US" b="1" u="sng" dirty="0"/>
          </a:p>
          <a:p>
            <a:pPr marL="0" indent="0">
              <a:buNone/>
            </a:pPr>
            <a:endParaRPr lang="en-US" dirty="0"/>
          </a:p>
          <a:p>
            <a:r>
              <a:rPr lang="en-ZA" dirty="0"/>
              <a:t>The implementation of the coaching and mentoring determines the success of the intervention. Aspects that could be considered in determining the strengths and weaknesses of coaching and mentoring could include:</a:t>
            </a:r>
            <a:endParaRPr lang="en-US" dirty="0"/>
          </a:p>
          <a:p>
            <a:pPr lvl="1" fontAlgn="base"/>
            <a:r>
              <a:rPr lang="en-GB" dirty="0"/>
              <a:t>The learner progress.</a:t>
            </a:r>
            <a:endParaRPr lang="en-US" dirty="0"/>
          </a:p>
          <a:p>
            <a:pPr lvl="1" fontAlgn="base"/>
            <a:r>
              <a:rPr lang="en-GB" dirty="0"/>
              <a:t>Monitoring of the coaching/mentoring.</a:t>
            </a:r>
            <a:endParaRPr lang="en-US" dirty="0"/>
          </a:p>
          <a:p>
            <a:pPr lvl="1" fontAlgn="base"/>
            <a:r>
              <a:rPr lang="en-GB" dirty="0"/>
              <a:t>Reporting process and documents.</a:t>
            </a:r>
            <a:endParaRPr lang="en-US" dirty="0"/>
          </a:p>
          <a:p>
            <a:pPr lvl="1" fontAlgn="base"/>
            <a:r>
              <a:rPr lang="en-GB" dirty="0"/>
              <a:t>Learner’s ability to implement their newly acquired knowledge and skills in the workplace.</a:t>
            </a:r>
            <a:endParaRPr lang="en-US" dirty="0"/>
          </a:p>
          <a:p>
            <a:pPr lvl="1" fontAlgn="base"/>
            <a:r>
              <a:rPr lang="en-GB" dirty="0"/>
              <a:t>The learner’s readiness for assessment.</a:t>
            </a:r>
            <a:endParaRPr lang="en-US" dirty="0"/>
          </a:p>
        </p:txBody>
      </p:sp>
    </p:spTree>
    <p:extLst>
      <p:ext uri="{BB962C8B-B14F-4D97-AF65-F5344CB8AC3E}">
        <p14:creationId xmlns:p14="http://schemas.microsoft.com/office/powerpoint/2010/main" val="112133183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Reviewing the training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201</a:t>
            </a:fld>
            <a:endParaRPr lang="en-ZA" dirty="0"/>
          </a:p>
        </p:txBody>
      </p:sp>
      <p:sp>
        <p:nvSpPr>
          <p:cNvPr id="5" name="Content Placeholder 4"/>
          <p:cNvSpPr>
            <a:spLocks noGrp="1"/>
          </p:cNvSpPr>
          <p:nvPr>
            <p:ph sz="quarter" idx="1"/>
          </p:nvPr>
        </p:nvSpPr>
        <p:spPr>
          <a:xfrm>
            <a:off x="467544" y="1412776"/>
            <a:ext cx="8219256" cy="4968552"/>
          </a:xfrm>
        </p:spPr>
        <p:txBody>
          <a:bodyPr>
            <a:normAutofit lnSpcReduction="10000"/>
          </a:bodyPr>
          <a:lstStyle/>
          <a:p>
            <a:r>
              <a:rPr lang="en-ZA" b="1" u="sng" dirty="0"/>
              <a:t>Feedback</a:t>
            </a:r>
            <a:r>
              <a:rPr lang="en-ZA" dirty="0"/>
              <a:t> </a:t>
            </a:r>
          </a:p>
          <a:p>
            <a:pPr marL="0" indent="0">
              <a:buNone/>
            </a:pPr>
            <a:endParaRPr lang="en-US" dirty="0"/>
          </a:p>
          <a:p>
            <a:pPr lvl="1"/>
            <a:r>
              <a:rPr lang="en-ZA" dirty="0"/>
              <a:t>As the coaching and mentoring processes require open communication between the learner and the coach and mentor, there should be continuous feedback throughout the process. </a:t>
            </a:r>
          </a:p>
          <a:p>
            <a:pPr lvl="1"/>
            <a:r>
              <a:rPr lang="en-ZA" dirty="0"/>
              <a:t>It is therefore important that the coach/ mentor provides feedback to the learner on progress and performance,</a:t>
            </a:r>
          </a:p>
          <a:p>
            <a:pPr lvl="1"/>
            <a:r>
              <a:rPr lang="en-ZA" dirty="0"/>
              <a:t>The learner gives feedback on the coaching and mentoring intervention. </a:t>
            </a:r>
          </a:p>
          <a:p>
            <a:pPr lvl="1"/>
            <a:r>
              <a:rPr lang="en-ZA" dirty="0"/>
              <a:t>Further feedback can be obtained from peers and supervisors on the learner’s performance back in the workplace.</a:t>
            </a:r>
            <a:endParaRPr lang="en-US" dirty="0"/>
          </a:p>
        </p:txBody>
      </p:sp>
    </p:spTree>
    <p:extLst>
      <p:ext uri="{BB962C8B-B14F-4D97-AF65-F5344CB8AC3E}">
        <p14:creationId xmlns:p14="http://schemas.microsoft.com/office/powerpoint/2010/main" val="44851677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Strengths and weaknesses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202</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Any weakness in the training programme will be revealed in the trainees’ inability to perform as expected even after being given all the information and tools they need in order to complete the allotted tasks and functions. </a:t>
            </a:r>
          </a:p>
          <a:p>
            <a:r>
              <a:rPr lang="en-ZA" dirty="0"/>
              <a:t>This is of course subject to the trainee commitment as well. A trainee who is not committed or willing to complete tasks as set out in the training will not be able to make a success of the training. </a:t>
            </a:r>
          </a:p>
          <a:p>
            <a:r>
              <a:rPr lang="en-ZA" dirty="0"/>
              <a:t>Other factors to consider would be the preparation of the trainee for assessment. </a:t>
            </a:r>
            <a:endParaRPr lang="en-US" dirty="0"/>
          </a:p>
          <a:p>
            <a:endParaRPr lang="en-US" dirty="0"/>
          </a:p>
        </p:txBody>
      </p:sp>
    </p:spTree>
    <p:extLst>
      <p:ext uri="{BB962C8B-B14F-4D97-AF65-F5344CB8AC3E}">
        <p14:creationId xmlns:p14="http://schemas.microsoft.com/office/powerpoint/2010/main" val="384024253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Preparation for assessment</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203</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In this case the following questions must be asked;</a:t>
            </a:r>
            <a:endParaRPr lang="en-US" dirty="0"/>
          </a:p>
          <a:p>
            <a:pPr lvl="1"/>
            <a:r>
              <a:rPr lang="en-ZA" dirty="0"/>
              <a:t>Was the trainee willing to put in the required amount of effort to complete the task?</a:t>
            </a:r>
            <a:endParaRPr lang="en-US" dirty="0"/>
          </a:p>
          <a:p>
            <a:pPr lvl="1"/>
            <a:r>
              <a:rPr lang="en-ZA" dirty="0"/>
              <a:t>Was the trainee supported well enough by the mentor and given the necessary tools to complete the task? </a:t>
            </a:r>
            <a:endParaRPr lang="en-US" dirty="0"/>
          </a:p>
        </p:txBody>
      </p:sp>
    </p:spTree>
    <p:extLst>
      <p:ext uri="{BB962C8B-B14F-4D97-AF65-F5344CB8AC3E}">
        <p14:creationId xmlns:p14="http://schemas.microsoft.com/office/powerpoint/2010/main" val="341582082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Implementation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204</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Once the trainees have completed the training, their portfolios of evidence and the practical components of the training, they need to implement it in their specific workplace by applying what they have learned to their everyday activities. </a:t>
            </a:r>
          </a:p>
          <a:p>
            <a:r>
              <a:rPr lang="en-ZA" dirty="0"/>
              <a:t>Should this implementation be sub-standard or not meet with requirements, it may be necessary to re-assess the trainee and try to determine why this is the case. </a:t>
            </a:r>
            <a:endParaRPr lang="en-US" dirty="0"/>
          </a:p>
        </p:txBody>
      </p:sp>
    </p:spTree>
    <p:extLst>
      <p:ext uri="{BB962C8B-B14F-4D97-AF65-F5344CB8AC3E}">
        <p14:creationId xmlns:p14="http://schemas.microsoft.com/office/powerpoint/2010/main" val="368720486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Feedback</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205</a:t>
            </a:fld>
            <a:endParaRPr lang="en-ZA" dirty="0"/>
          </a:p>
        </p:txBody>
      </p:sp>
      <p:sp>
        <p:nvSpPr>
          <p:cNvPr id="5" name="Content Placeholder 4"/>
          <p:cNvSpPr>
            <a:spLocks noGrp="1"/>
          </p:cNvSpPr>
          <p:nvPr>
            <p:ph sz="quarter" idx="1"/>
          </p:nvPr>
        </p:nvSpPr>
        <p:spPr>
          <a:xfrm>
            <a:off x="467544" y="1412776"/>
            <a:ext cx="8219256" cy="3672408"/>
          </a:xfrm>
        </p:spPr>
        <p:txBody>
          <a:bodyPr>
            <a:normAutofit/>
          </a:bodyPr>
          <a:lstStyle/>
          <a:p>
            <a:r>
              <a:rPr lang="en-ZA" dirty="0"/>
              <a:t>As discussed previously, feedback is imperative to the success of a training programme.</a:t>
            </a:r>
          </a:p>
          <a:p>
            <a:r>
              <a:rPr lang="en-ZA" dirty="0"/>
              <a:t>The feedback received from the stakeholders is very important in gauging the effectiveness and success of the training programme. </a:t>
            </a:r>
            <a:endParaRPr lang="en-US" dirty="0"/>
          </a:p>
          <a:p>
            <a:r>
              <a:rPr lang="en-ZA" dirty="0"/>
              <a:t>Should it prove to be unsuccessful, the entire programme must be reviewed and alternatives sought. </a:t>
            </a:r>
            <a:endParaRPr lang="en-US" dirty="0"/>
          </a:p>
        </p:txBody>
      </p:sp>
    </p:spTree>
    <p:extLst>
      <p:ext uri="{BB962C8B-B14F-4D97-AF65-F5344CB8AC3E}">
        <p14:creationId xmlns:p14="http://schemas.microsoft.com/office/powerpoint/2010/main" val="364845584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Questions?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206</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US" dirty="0"/>
              <a:t>Any questions?</a:t>
            </a:r>
          </a:p>
        </p:txBody>
      </p:sp>
    </p:spTree>
    <p:extLst>
      <p:ext uri="{BB962C8B-B14F-4D97-AF65-F5344CB8AC3E}">
        <p14:creationId xmlns:p14="http://schemas.microsoft.com/office/powerpoint/2010/main" val="1982330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008000"/>
          </a:xfrm>
        </p:spPr>
        <p:txBody>
          <a:bodyPr>
            <a:normAutofit/>
          </a:bodyPr>
          <a:lstStyle/>
          <a:p>
            <a:r>
              <a:rPr lang="en-ZA" dirty="0"/>
              <a:t>Portfolio of Evidence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21</a:t>
            </a:fld>
            <a:endParaRPr lang="en-ZA" dirty="0"/>
          </a:p>
        </p:txBody>
      </p:sp>
      <p:sp>
        <p:nvSpPr>
          <p:cNvPr id="6" name="Rectangle 1"/>
          <p:cNvSpPr>
            <a:spLocks noChangeArrowheads="1"/>
          </p:cNvSpPr>
          <p:nvPr/>
        </p:nvSpPr>
        <p:spPr bwMode="auto">
          <a:xfrm>
            <a:off x="827584" y="1304474"/>
            <a:ext cx="5143844"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altLang="en-US" sz="2400" b="1" i="0" u="none" strike="noStrike" cap="none" normalizeH="0" baseline="0" dirty="0">
              <a:ln>
                <a:noFill/>
              </a:ln>
              <a:solidFill>
                <a:srgbClr val="333333"/>
              </a:solidFill>
              <a:effectLst/>
              <a:latin typeface="Calibri"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b="1" dirty="0">
                <a:solidFill>
                  <a:schemeClr val="tx1">
                    <a:lumMod val="50000"/>
                  </a:schemeClr>
                </a:solidFill>
                <a:cs typeface="Arial" pitchFamily="34" charset="0"/>
              </a:rPr>
              <a:t>Section 1 – Administrative Detail</a:t>
            </a:r>
            <a:r>
              <a:rPr kumimoji="0" lang="en-US" altLang="en-US" sz="2800" b="1" i="0" u="none" strike="noStrike" cap="none" normalizeH="0" baseline="0" dirty="0">
                <a:ln>
                  <a:noFill/>
                </a:ln>
                <a:solidFill>
                  <a:schemeClr val="tx1">
                    <a:lumMod val="50000"/>
                  </a:schemeClr>
                </a:solidFill>
                <a:effectLst/>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b="1" dirty="0">
              <a:cs typeface="Arial" pitchFamily="34" charset="0"/>
            </a:endParaRPr>
          </a:p>
          <a:p>
            <a:pPr marL="342900" marR="0" lvl="0" indent="-342900" algn="l" defTabSz="914400" rtl="0" eaLnBrk="0" fontAlgn="base" latinLnBrk="0" hangingPunct="0">
              <a:spcBef>
                <a:spcPct val="0"/>
              </a:spcBef>
              <a:spcAft>
                <a:spcPct val="0"/>
              </a:spcAft>
              <a:buClrTx/>
              <a:buSzTx/>
              <a:buFont typeface="Arial" panose="020B0604020202020204" pitchFamily="34" charset="0"/>
              <a:buChar char="•"/>
              <a:tabLst/>
            </a:pPr>
            <a:r>
              <a:rPr kumimoji="0" lang="en-US" altLang="en-US" sz="2600" i="0" u="none" strike="noStrike" cap="none" normalizeH="0" baseline="0" dirty="0">
                <a:ln>
                  <a:noFill/>
                </a:ln>
                <a:solidFill>
                  <a:schemeClr val="tx1"/>
                </a:solidFill>
                <a:effectLst/>
                <a:cs typeface="Arial" pitchFamily="34" charset="0"/>
              </a:rPr>
              <a:t>Learner Information</a:t>
            </a:r>
            <a:r>
              <a:rPr kumimoji="0" lang="en-US" altLang="en-US" sz="2600" i="0" u="none" strike="noStrike" cap="none" normalizeH="0" dirty="0">
                <a:ln>
                  <a:noFill/>
                </a:ln>
                <a:solidFill>
                  <a:schemeClr val="tx1"/>
                </a:solidFill>
                <a:effectLst/>
                <a:cs typeface="Arial" pitchFamily="34" charset="0"/>
              </a:rPr>
              <a:t> - NLRD</a:t>
            </a:r>
            <a:r>
              <a:rPr kumimoji="0" lang="en-US" altLang="en-US" sz="2600" i="0" u="none" strike="noStrike" cap="none" normalizeH="0" baseline="0" dirty="0">
                <a:ln>
                  <a:noFill/>
                </a:ln>
                <a:solidFill>
                  <a:schemeClr val="tx1"/>
                </a:solidFill>
                <a:effectLst/>
                <a:cs typeface="Arial" pitchFamily="34" charset="0"/>
              </a:rPr>
              <a:t> </a:t>
            </a:r>
          </a:p>
          <a:p>
            <a:pPr marL="342900" marR="0" lvl="0" indent="-342900" algn="l" defTabSz="914400" rtl="0" eaLnBrk="0" fontAlgn="base" latinLnBrk="0" hangingPunct="0">
              <a:spcBef>
                <a:spcPct val="0"/>
              </a:spcBef>
              <a:spcAft>
                <a:spcPct val="0"/>
              </a:spcAft>
              <a:buClrTx/>
              <a:buSzTx/>
              <a:buFont typeface="Arial" panose="020B0604020202020204" pitchFamily="34" charset="0"/>
              <a:buChar char="•"/>
              <a:tabLst/>
            </a:pPr>
            <a:r>
              <a:rPr lang="en-US" altLang="en-US" sz="2600" dirty="0">
                <a:cs typeface="Arial" pitchFamily="34" charset="0"/>
              </a:rPr>
              <a:t>Certified ID</a:t>
            </a:r>
          </a:p>
          <a:p>
            <a:pPr marL="342900" marR="0" lvl="0" indent="-342900" algn="l" defTabSz="914400" rtl="0" eaLnBrk="0" fontAlgn="base" latinLnBrk="0" hangingPunct="0">
              <a:spcBef>
                <a:spcPct val="0"/>
              </a:spcBef>
              <a:spcAft>
                <a:spcPct val="0"/>
              </a:spcAft>
              <a:buClrTx/>
              <a:buSzTx/>
              <a:buFont typeface="Arial" panose="020B0604020202020204" pitchFamily="34" charset="0"/>
              <a:buChar char="•"/>
              <a:tabLst/>
            </a:pPr>
            <a:r>
              <a:rPr lang="en-US" altLang="en-US" sz="2600" dirty="0">
                <a:cs typeface="Arial" pitchFamily="34" charset="0"/>
              </a:rPr>
              <a:t>Curriculum Vitae</a:t>
            </a:r>
          </a:p>
          <a:p>
            <a:pPr marL="342900" marR="0" lvl="0" indent="-342900" algn="l" defTabSz="914400" rtl="0" eaLnBrk="0" fontAlgn="base" latinLnBrk="0" hangingPunct="0">
              <a:spcBef>
                <a:spcPct val="0"/>
              </a:spcBef>
              <a:spcAft>
                <a:spcPct val="0"/>
              </a:spcAft>
              <a:buClrTx/>
              <a:buSzTx/>
              <a:buFont typeface="Arial" panose="020B0604020202020204" pitchFamily="34" charset="0"/>
              <a:buChar char="•"/>
              <a:tabLst/>
            </a:pPr>
            <a:r>
              <a:rPr lang="en-US" altLang="en-US" sz="2600" dirty="0">
                <a:cs typeface="Arial" pitchFamily="34" charset="0"/>
              </a:rPr>
              <a:t>Certified Qualifications</a:t>
            </a:r>
          </a:p>
          <a:p>
            <a:pPr marL="342900" marR="0" lvl="0" indent="-342900" algn="l" defTabSz="914400" rtl="0" eaLnBrk="0" fontAlgn="base" latinLnBrk="0" hangingPunct="0">
              <a:spcBef>
                <a:spcPct val="0"/>
              </a:spcBef>
              <a:spcAft>
                <a:spcPct val="0"/>
              </a:spcAft>
              <a:buClrTx/>
              <a:buSzTx/>
              <a:buFont typeface="Arial" panose="020B0604020202020204" pitchFamily="34" charset="0"/>
              <a:buChar char="•"/>
              <a:tabLst/>
            </a:pPr>
            <a:r>
              <a:rPr lang="en-US" altLang="en-US" sz="2600" dirty="0">
                <a:cs typeface="Arial" pitchFamily="34" charset="0"/>
              </a:rPr>
              <a:t>Special Instructions</a:t>
            </a:r>
          </a:p>
          <a:p>
            <a:pPr marR="0" lvl="0" algn="l" defTabSz="914400" rtl="0" eaLnBrk="0" fontAlgn="base" latinLnBrk="0" hangingPunct="0">
              <a:lnSpc>
                <a:spcPct val="150000"/>
              </a:lnSpc>
              <a:spcBef>
                <a:spcPct val="0"/>
              </a:spcBef>
              <a:spcAft>
                <a:spcPct val="0"/>
              </a:spcAft>
              <a:buClrTx/>
              <a:buSzTx/>
              <a:tabLst/>
            </a:pPr>
            <a:endParaRPr kumimoji="0" lang="en-US" altLang="en-US" sz="2400" b="1" i="0" u="none" strike="noStrike" cap="none" normalizeH="0" baseline="0" dirty="0">
              <a:ln>
                <a:noFill/>
              </a:ln>
              <a:solidFill>
                <a:schemeClr val="tx1"/>
              </a:solidFill>
              <a:effectLst/>
              <a:cs typeface="Arial" pitchFamily="34" charset="0"/>
            </a:endParaRPr>
          </a:p>
        </p:txBody>
      </p:sp>
    </p:spTree>
    <p:extLst>
      <p:ext uri="{BB962C8B-B14F-4D97-AF65-F5344CB8AC3E}">
        <p14:creationId xmlns:p14="http://schemas.microsoft.com/office/powerpoint/2010/main" val="140813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008000"/>
          </a:xfrm>
        </p:spPr>
        <p:txBody>
          <a:bodyPr>
            <a:normAutofit/>
          </a:bodyPr>
          <a:lstStyle/>
          <a:p>
            <a:r>
              <a:rPr lang="en-ZA" dirty="0"/>
              <a:t>Special Instructions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22</a:t>
            </a:fld>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3462044618"/>
              </p:ext>
            </p:extLst>
          </p:nvPr>
        </p:nvGraphicFramePr>
        <p:xfrm>
          <a:off x="683568" y="1397000"/>
          <a:ext cx="7632848" cy="3675359"/>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tblGrid>
              <a:tr h="670066">
                <a:tc>
                  <a:txBody>
                    <a:bodyPr/>
                    <a:lstStyle/>
                    <a:p>
                      <a:pPr algn="ctr"/>
                      <a:r>
                        <a:rPr lang="en-US" dirty="0"/>
                        <a:t>US</a:t>
                      </a:r>
                      <a:r>
                        <a:rPr lang="en-US" baseline="0" dirty="0"/>
                        <a:t> Title</a:t>
                      </a:r>
                      <a:endParaRPr lang="en-US" dirty="0"/>
                    </a:p>
                  </a:txBody>
                  <a:tcPr/>
                </a:tc>
                <a:tc>
                  <a:txBody>
                    <a:bodyPr/>
                    <a:lstStyle/>
                    <a:p>
                      <a:pPr algn="ctr"/>
                      <a:r>
                        <a:rPr lang="en-US" dirty="0"/>
                        <a:t>SAQA ID</a:t>
                      </a:r>
                    </a:p>
                  </a:txBody>
                  <a:tcPr/>
                </a:tc>
                <a:tc>
                  <a:txBody>
                    <a:bodyPr/>
                    <a:lstStyle/>
                    <a:p>
                      <a:pPr algn="ctr"/>
                      <a:r>
                        <a:rPr lang="en-US" dirty="0"/>
                        <a:t>NQF level</a:t>
                      </a:r>
                    </a:p>
                  </a:txBody>
                  <a:tcPr/>
                </a:tc>
                <a:tc>
                  <a:txBody>
                    <a:bodyPr/>
                    <a:lstStyle/>
                    <a:p>
                      <a:pPr algn="ctr"/>
                      <a:r>
                        <a:rPr lang="en-US" dirty="0"/>
                        <a:t>Credits</a:t>
                      </a:r>
                    </a:p>
                  </a:txBody>
                  <a:tcPr/>
                </a:tc>
                <a:extLst>
                  <a:ext uri="{0D108BD9-81ED-4DB2-BD59-A6C34878D82A}">
                    <a16:rowId xmlns:a16="http://schemas.microsoft.com/office/drawing/2014/main" val="10000"/>
                  </a:ext>
                </a:extLst>
              </a:tr>
              <a:tr h="1267933">
                <a:tc>
                  <a:txBody>
                    <a:bodyPr/>
                    <a:lstStyle/>
                    <a:p>
                      <a:r>
                        <a:rPr lang="en-US" b="1" dirty="0"/>
                        <a:t>Perform</a:t>
                      </a:r>
                      <a:r>
                        <a:rPr lang="en-US" b="1" baseline="0" dirty="0"/>
                        <a:t> one to one training on the job</a:t>
                      </a:r>
                      <a:endParaRPr lang="en-US" b="1" dirty="0"/>
                    </a:p>
                  </a:txBody>
                  <a:tcPr/>
                </a:tc>
                <a:tc>
                  <a:txBody>
                    <a:bodyPr/>
                    <a:lstStyle/>
                    <a:p>
                      <a:pPr algn="ctr"/>
                      <a:r>
                        <a:rPr lang="en-US" b="1" dirty="0"/>
                        <a:t>114215</a:t>
                      </a:r>
                    </a:p>
                  </a:txBody>
                  <a:tcPr anchor="ctr"/>
                </a:tc>
                <a:tc>
                  <a:txBody>
                    <a:bodyPr/>
                    <a:lstStyle/>
                    <a:p>
                      <a:pPr algn="ctr"/>
                      <a:r>
                        <a:rPr lang="en-US" b="1" dirty="0"/>
                        <a:t>4</a:t>
                      </a:r>
                    </a:p>
                  </a:txBody>
                  <a:tcPr anchor="ctr"/>
                </a:tc>
                <a:tc>
                  <a:txBody>
                    <a:bodyPr/>
                    <a:lstStyle/>
                    <a:p>
                      <a:pPr algn="ctr"/>
                      <a:r>
                        <a:rPr lang="en-US" b="1" dirty="0"/>
                        <a:t>3</a:t>
                      </a:r>
                    </a:p>
                  </a:txBody>
                  <a:tcPr anchor="ctr"/>
                </a:tc>
                <a:extLst>
                  <a:ext uri="{0D108BD9-81ED-4DB2-BD59-A6C34878D82A}">
                    <a16:rowId xmlns:a16="http://schemas.microsoft.com/office/drawing/2014/main" val="10001"/>
                  </a:ext>
                </a:extLst>
              </a:tr>
              <a:tr h="670066">
                <a:tc>
                  <a:txBody>
                    <a:bodyPr/>
                    <a:lstStyle/>
                    <a:p>
                      <a:r>
                        <a:rPr lang="en-US" b="1" dirty="0"/>
                        <a:t>Mentor a colleague to enhance the individual’s knowledge, skills, values and attitudes in a selected</a:t>
                      </a:r>
                      <a:r>
                        <a:rPr lang="en-US" b="1" baseline="0" dirty="0"/>
                        <a:t> career path.</a:t>
                      </a:r>
                      <a:endParaRPr lang="en-US" b="1" dirty="0"/>
                    </a:p>
                  </a:txBody>
                  <a:tcPr/>
                </a:tc>
                <a:tc>
                  <a:txBody>
                    <a:bodyPr/>
                    <a:lstStyle/>
                    <a:p>
                      <a:pPr algn="ctr"/>
                      <a:r>
                        <a:rPr lang="en-US" b="1" dirty="0"/>
                        <a:t>117877</a:t>
                      </a:r>
                    </a:p>
                  </a:txBody>
                  <a:tcPr anchor="ctr"/>
                </a:tc>
                <a:tc>
                  <a:txBody>
                    <a:bodyPr/>
                    <a:lstStyle/>
                    <a:p>
                      <a:pPr algn="ctr"/>
                      <a:r>
                        <a:rPr lang="en-US" b="1" dirty="0"/>
                        <a:t>3</a:t>
                      </a:r>
                    </a:p>
                  </a:txBody>
                  <a:tcPr anchor="ctr"/>
                </a:tc>
                <a:tc>
                  <a:txBody>
                    <a:bodyPr/>
                    <a:lstStyle/>
                    <a:p>
                      <a:pPr algn="ctr"/>
                      <a:r>
                        <a:rPr lang="en-US" b="1" dirty="0"/>
                        <a:t>4</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8920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Special Instructions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23</a:t>
            </a:fld>
            <a:endParaRPr lang="en-ZA" dirty="0"/>
          </a:p>
        </p:txBody>
      </p:sp>
      <p:sp>
        <p:nvSpPr>
          <p:cNvPr id="5" name="Content Placeholder 4"/>
          <p:cNvSpPr>
            <a:spLocks noGrp="1"/>
          </p:cNvSpPr>
          <p:nvPr>
            <p:ph sz="quarter" idx="1"/>
          </p:nvPr>
        </p:nvSpPr>
        <p:spPr/>
        <p:txBody>
          <a:bodyPr>
            <a:normAutofit/>
          </a:bodyPr>
          <a:lstStyle/>
          <a:p>
            <a:pPr marL="342900" lvl="0" indent="-342900" eaLnBrk="0" fontAlgn="base" hangingPunct="0">
              <a:lnSpc>
                <a:spcPct val="150000"/>
              </a:lnSpc>
              <a:spcBef>
                <a:spcPct val="0"/>
              </a:spcBef>
              <a:spcAft>
                <a:spcPct val="0"/>
              </a:spcAft>
              <a:buClrTx/>
              <a:buSzTx/>
              <a:buFont typeface="Arial" panose="020B0604020202020204" pitchFamily="34" charset="0"/>
              <a:buChar char="•"/>
            </a:pPr>
            <a:r>
              <a:rPr lang="en-US" altLang="en-US" sz="2800" b="1" dirty="0">
                <a:cs typeface="Arial" pitchFamily="34" charset="0"/>
              </a:rPr>
              <a:t>No Tippex</a:t>
            </a:r>
          </a:p>
          <a:p>
            <a:pPr marL="342900" lvl="0" indent="-342900" eaLnBrk="0" fontAlgn="base" hangingPunct="0">
              <a:lnSpc>
                <a:spcPct val="150000"/>
              </a:lnSpc>
              <a:spcBef>
                <a:spcPct val="0"/>
              </a:spcBef>
              <a:spcAft>
                <a:spcPct val="0"/>
              </a:spcAft>
              <a:buClrTx/>
              <a:buSzTx/>
              <a:buFont typeface="Arial" panose="020B0604020202020204" pitchFamily="34" charset="0"/>
              <a:buChar char="•"/>
            </a:pPr>
            <a:r>
              <a:rPr lang="en-US" altLang="en-US" sz="2800" b="1" dirty="0">
                <a:cs typeface="Arial" pitchFamily="34" charset="0"/>
              </a:rPr>
              <a:t>Initial each page</a:t>
            </a:r>
          </a:p>
          <a:p>
            <a:pPr marL="342900" lvl="0" indent="-342900" eaLnBrk="0" fontAlgn="base" hangingPunct="0">
              <a:lnSpc>
                <a:spcPct val="150000"/>
              </a:lnSpc>
              <a:spcBef>
                <a:spcPct val="0"/>
              </a:spcBef>
              <a:spcAft>
                <a:spcPct val="0"/>
              </a:spcAft>
              <a:buClrTx/>
              <a:buSzTx/>
              <a:buFont typeface="Arial" panose="020B0604020202020204" pitchFamily="34" charset="0"/>
              <a:buChar char="•"/>
            </a:pPr>
            <a:r>
              <a:rPr lang="en-US" altLang="en-US" sz="2800" b="1" dirty="0">
                <a:cs typeface="Arial" pitchFamily="34" charset="0"/>
              </a:rPr>
              <a:t>Comments in full</a:t>
            </a:r>
          </a:p>
          <a:p>
            <a:pPr marL="342900" lvl="0" indent="-342900" eaLnBrk="0" fontAlgn="base" hangingPunct="0">
              <a:lnSpc>
                <a:spcPct val="150000"/>
              </a:lnSpc>
              <a:spcBef>
                <a:spcPct val="0"/>
              </a:spcBef>
              <a:spcAft>
                <a:spcPct val="0"/>
              </a:spcAft>
              <a:buClrTx/>
              <a:buSzTx/>
              <a:buFont typeface="Arial" panose="020B0604020202020204" pitchFamily="34" charset="0"/>
              <a:buChar char="•"/>
            </a:pPr>
            <a:r>
              <a:rPr lang="en-US" altLang="en-US" sz="2800" b="1" dirty="0">
                <a:cs typeface="Arial" pitchFamily="34" charset="0"/>
              </a:rPr>
              <a:t>Enjo or own templates to be used</a:t>
            </a:r>
          </a:p>
          <a:p>
            <a:pPr lvl="0" eaLnBrk="0" fontAlgn="base" hangingPunct="0">
              <a:lnSpc>
                <a:spcPct val="150000"/>
              </a:lnSpc>
              <a:spcBef>
                <a:spcPct val="0"/>
              </a:spcBef>
              <a:spcAft>
                <a:spcPct val="0"/>
              </a:spcAft>
              <a:buClrTx/>
              <a:buSzTx/>
            </a:pPr>
            <a:endParaRPr lang="en-US" altLang="en-US" sz="2800" b="1" dirty="0">
              <a:cs typeface="Arial" pitchFamily="34" charset="0"/>
            </a:endParaRPr>
          </a:p>
          <a:p>
            <a:endParaRPr lang="en-US" dirty="0"/>
          </a:p>
        </p:txBody>
      </p:sp>
    </p:spTree>
    <p:extLst>
      <p:ext uri="{BB962C8B-B14F-4D97-AF65-F5344CB8AC3E}">
        <p14:creationId xmlns:p14="http://schemas.microsoft.com/office/powerpoint/2010/main" val="2945402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24</a:t>
            </a:fld>
            <a:endParaRPr lang="en-ZA" dirty="0"/>
          </a:p>
        </p:txBody>
      </p:sp>
      <p:sp>
        <p:nvSpPr>
          <p:cNvPr id="5" name="Rectangle 4"/>
          <p:cNvSpPr/>
          <p:nvPr/>
        </p:nvSpPr>
        <p:spPr>
          <a:xfrm>
            <a:off x="611558" y="1124744"/>
            <a:ext cx="8407749" cy="5170646"/>
          </a:xfrm>
          <a:prstGeom prst="rect">
            <a:avLst/>
          </a:prstGeom>
        </p:spPr>
        <p:txBody>
          <a:bodyPr wrap="square">
            <a:spAutoFit/>
          </a:bodyPr>
          <a:lstStyle/>
          <a:p>
            <a:r>
              <a:rPr lang="en-ZA" sz="2800" b="1" dirty="0"/>
              <a:t>Appeals and Disputes</a:t>
            </a:r>
            <a:endParaRPr lang="en-US" sz="2800" b="1" dirty="0"/>
          </a:p>
          <a:p>
            <a:r>
              <a:rPr lang="en-ZA" sz="2400" dirty="0"/>
              <a:t> </a:t>
            </a:r>
            <a:endParaRPr lang="en-US" sz="2400" dirty="0"/>
          </a:p>
          <a:p>
            <a:r>
              <a:rPr lang="en-ZA" sz="2600" dirty="0"/>
              <a:t>Learner  has  right to appeal against:  </a:t>
            </a:r>
          </a:p>
          <a:p>
            <a:pPr marL="342900" lvl="0" indent="-342900" fontAlgn="base">
              <a:lnSpc>
                <a:spcPct val="150000"/>
              </a:lnSpc>
              <a:buFont typeface="Arial" panose="020B0604020202020204" pitchFamily="34" charset="0"/>
              <a:buChar char="•"/>
            </a:pPr>
            <a:r>
              <a:rPr lang="en-ZA" sz="2400" dirty="0">
                <a:effectLst>
                  <a:outerShdw sx="0" sy="0">
                    <a:srgbClr val="000000"/>
                  </a:outerShdw>
                </a:effectLst>
              </a:rPr>
              <a:t>Unfair assessment</a:t>
            </a:r>
            <a:endParaRPr lang="en-US" sz="2400" dirty="0">
              <a:effectLst>
                <a:outerShdw sx="0" sy="0">
                  <a:srgbClr val="000000"/>
                </a:outerShdw>
              </a:effectLst>
            </a:endParaRPr>
          </a:p>
          <a:p>
            <a:pPr marL="342900" lvl="0" indent="-342900" fontAlgn="base">
              <a:lnSpc>
                <a:spcPct val="150000"/>
              </a:lnSpc>
              <a:buFont typeface="Arial" panose="020B0604020202020204" pitchFamily="34" charset="0"/>
              <a:buChar char="•"/>
            </a:pPr>
            <a:r>
              <a:rPr lang="en-ZA" sz="2400" dirty="0">
                <a:effectLst>
                  <a:outerShdw sx="0" sy="0">
                    <a:srgbClr val="000000"/>
                  </a:outerShdw>
                </a:effectLst>
              </a:rPr>
              <a:t>Invalid assessment</a:t>
            </a:r>
            <a:endParaRPr lang="en-US" sz="2400" dirty="0">
              <a:effectLst>
                <a:outerShdw sx="0" sy="0">
                  <a:srgbClr val="000000"/>
                </a:outerShdw>
              </a:effectLst>
            </a:endParaRPr>
          </a:p>
          <a:p>
            <a:pPr marL="342900" lvl="0" indent="-342900" fontAlgn="base">
              <a:lnSpc>
                <a:spcPct val="150000"/>
              </a:lnSpc>
              <a:buFont typeface="Arial" panose="020B0604020202020204" pitchFamily="34" charset="0"/>
              <a:buChar char="•"/>
            </a:pPr>
            <a:r>
              <a:rPr lang="en-ZA" sz="2400" dirty="0">
                <a:effectLst>
                  <a:outerShdw sx="0" sy="0">
                    <a:srgbClr val="000000"/>
                  </a:outerShdw>
                </a:effectLst>
              </a:rPr>
              <a:t>Unreliable assessment </a:t>
            </a:r>
            <a:endParaRPr lang="en-US" sz="2400" dirty="0">
              <a:effectLst>
                <a:outerShdw sx="0" sy="0">
                  <a:srgbClr val="000000"/>
                </a:outerShdw>
              </a:effectLst>
            </a:endParaRPr>
          </a:p>
          <a:p>
            <a:pPr marL="342900" lvl="0" indent="-342900" fontAlgn="base">
              <a:lnSpc>
                <a:spcPct val="150000"/>
              </a:lnSpc>
              <a:buFont typeface="Arial" panose="020B0604020202020204" pitchFamily="34" charset="0"/>
              <a:buChar char="•"/>
            </a:pPr>
            <a:r>
              <a:rPr lang="en-ZA" sz="2400" dirty="0">
                <a:effectLst>
                  <a:outerShdw sx="0" sy="0">
                    <a:srgbClr val="000000"/>
                  </a:outerShdw>
                </a:effectLst>
              </a:rPr>
              <a:t>Unethical practices </a:t>
            </a:r>
            <a:endParaRPr lang="en-US" sz="2400" dirty="0">
              <a:effectLst>
                <a:outerShdw sx="0" sy="0">
                  <a:srgbClr val="000000"/>
                </a:outerShdw>
              </a:effectLst>
            </a:endParaRPr>
          </a:p>
          <a:p>
            <a:pPr marL="342900" lvl="0" indent="-342900" fontAlgn="base">
              <a:lnSpc>
                <a:spcPct val="150000"/>
              </a:lnSpc>
              <a:buFont typeface="Arial" panose="020B0604020202020204" pitchFamily="34" charset="0"/>
              <a:buChar char="•"/>
            </a:pPr>
            <a:r>
              <a:rPr lang="en-ZA" sz="2400" dirty="0">
                <a:effectLst>
                  <a:outerShdw sx="0" sy="0">
                    <a:srgbClr val="000000"/>
                  </a:outerShdw>
                </a:effectLst>
              </a:rPr>
              <a:t>Inadequate expertise and experience of the assessor   </a:t>
            </a:r>
            <a:endParaRPr lang="en-US" sz="2400" dirty="0">
              <a:effectLst>
                <a:outerShdw sx="0" sy="0">
                  <a:srgbClr val="000000"/>
                </a:outerShdw>
              </a:effectLst>
            </a:endParaRPr>
          </a:p>
          <a:p>
            <a:r>
              <a:rPr lang="en-ZA" sz="2400" dirty="0"/>
              <a:t> </a:t>
            </a:r>
          </a:p>
          <a:p>
            <a:endParaRPr lang="en-US" sz="2400" dirty="0"/>
          </a:p>
          <a:p>
            <a:endParaRPr lang="en-US" sz="2400" dirty="0"/>
          </a:p>
        </p:txBody>
      </p:sp>
      <p:sp>
        <p:nvSpPr>
          <p:cNvPr id="6" name="TextBox 5"/>
          <p:cNvSpPr txBox="1"/>
          <p:nvPr/>
        </p:nvSpPr>
        <p:spPr>
          <a:xfrm>
            <a:off x="395536" y="5498068"/>
            <a:ext cx="7992888" cy="523220"/>
          </a:xfrm>
          <a:prstGeom prst="rect">
            <a:avLst/>
          </a:prstGeom>
          <a:solidFill>
            <a:schemeClr val="accent1">
              <a:lumMod val="75000"/>
            </a:schemeClr>
          </a:solidFill>
          <a:scene3d>
            <a:camera prst="orthographicFront"/>
            <a:lightRig rig="threePt" dir="t"/>
          </a:scene3d>
          <a:sp3d>
            <a:bevelT/>
          </a:sp3d>
        </p:spPr>
        <p:txBody>
          <a:bodyPr wrap="square" rtlCol="0">
            <a:spAutoFit/>
          </a:bodyPr>
          <a:lstStyle/>
          <a:p>
            <a:pPr algn="ctr"/>
            <a:r>
              <a:rPr lang="en-ZA" sz="2800" b="1" dirty="0">
                <a:solidFill>
                  <a:schemeClr val="bg1"/>
                </a:solidFill>
              </a:rPr>
              <a:t>Appeals have to be submitted in writing to ENJO. </a:t>
            </a:r>
          </a:p>
        </p:txBody>
      </p:sp>
    </p:spTree>
    <p:extLst>
      <p:ext uri="{BB962C8B-B14F-4D97-AF65-F5344CB8AC3E}">
        <p14:creationId xmlns:p14="http://schemas.microsoft.com/office/powerpoint/2010/main" val="214848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Mentoring And Coaching</a:t>
            </a:r>
          </a:p>
        </p:txBody>
      </p:sp>
      <p:sp>
        <p:nvSpPr>
          <p:cNvPr id="3" name="Text Placeholder 2"/>
          <p:cNvSpPr>
            <a:spLocks noGrp="1"/>
          </p:cNvSpPr>
          <p:nvPr>
            <p:ph type="body" idx="1"/>
          </p:nvPr>
        </p:nvSpPr>
        <p:spPr/>
        <p:txBody>
          <a:bodyPr>
            <a:noAutofit/>
          </a:bodyPr>
          <a:lstStyle/>
          <a:p>
            <a:r>
              <a:rPr lang="en-US" sz="4400" dirty="0"/>
              <a:t>Study Unit 1:</a:t>
            </a:r>
            <a:br>
              <a:rPr lang="en-US" sz="4400" dirty="0"/>
            </a:br>
            <a:r>
              <a:rPr lang="en-US" sz="4400" dirty="0"/>
              <a:t>Explain the Concept of Mentoring</a:t>
            </a:r>
            <a:r>
              <a:rPr lang="en-ZA" sz="4400" dirty="0"/>
              <a:t>.</a:t>
            </a:r>
          </a:p>
        </p:txBody>
      </p:sp>
      <p:sp>
        <p:nvSpPr>
          <p:cNvPr id="5" name="Slide Number Placeholder 4"/>
          <p:cNvSpPr>
            <a:spLocks noGrp="1"/>
          </p:cNvSpPr>
          <p:nvPr>
            <p:ph type="sldNum" sz="quarter" idx="12"/>
          </p:nvPr>
        </p:nvSpPr>
        <p:spPr/>
        <p:txBody>
          <a:bodyPr/>
          <a:lstStyle/>
          <a:p>
            <a:fld id="{4980778A-6F9D-4141-8080-B8192EADCD40}" type="slidenum">
              <a:rPr lang="en-ZA" smtClean="0"/>
              <a:pPr/>
              <a:t>25</a:t>
            </a:fld>
            <a:endParaRPr lang="en-ZA" dirty="0"/>
          </a:p>
        </p:txBody>
      </p:sp>
      <p:pic>
        <p:nvPicPr>
          <p:cNvPr id="6" name="Picture 5" descr="ec_i_outcomes_2.gif"/>
          <p:cNvPicPr/>
          <p:nvPr/>
        </p:nvPicPr>
        <p:blipFill>
          <a:blip r:embed="rId2" cstate="print"/>
          <a:stretch>
            <a:fillRect/>
          </a:stretch>
        </p:blipFill>
        <p:spPr>
          <a:xfrm>
            <a:off x="3275856" y="4548105"/>
            <a:ext cx="2462004" cy="1617199"/>
          </a:xfrm>
          <a:prstGeom prst="rect">
            <a:avLst/>
          </a:prstGeom>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1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26</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lgn="just" fontAlgn="base"/>
            <a:r>
              <a:rPr lang="en-ZA" sz="2800" spc="-150" dirty="0"/>
              <a:t>The concept of </a:t>
            </a:r>
            <a:r>
              <a:rPr lang="en-ZA" sz="2800" b="1" spc="-150" dirty="0"/>
              <a:t>mentoring</a:t>
            </a:r>
            <a:r>
              <a:rPr lang="en-ZA" sz="2800" spc="-150" dirty="0"/>
              <a:t> is </a:t>
            </a:r>
            <a:r>
              <a:rPr lang="en-ZA" sz="2800" b="1" spc="-150" dirty="0"/>
              <a:t>explained</a:t>
            </a:r>
            <a:r>
              <a:rPr lang="en-ZA" sz="2800" spc="-150" dirty="0"/>
              <a:t> with </a:t>
            </a:r>
            <a:r>
              <a:rPr lang="en-ZA" sz="2800" b="1" spc="-150" dirty="0"/>
              <a:t>examples.</a:t>
            </a:r>
          </a:p>
          <a:p>
            <a:pPr lvl="0" algn="just" fontAlgn="base"/>
            <a:r>
              <a:rPr lang="en-ZA" sz="2800" spc="-150" dirty="0"/>
              <a:t>The </a:t>
            </a:r>
            <a:r>
              <a:rPr lang="en-ZA" sz="2800" b="1" spc="-150" dirty="0"/>
              <a:t>difference</a:t>
            </a:r>
            <a:r>
              <a:rPr lang="en-ZA" sz="2800" spc="-150" dirty="0"/>
              <a:t> between </a:t>
            </a:r>
            <a:r>
              <a:rPr lang="en-ZA" sz="2800" b="1" spc="-150" dirty="0"/>
              <a:t>mentoring, coaching, counselling </a:t>
            </a:r>
            <a:r>
              <a:rPr lang="en-ZA" sz="2800" spc="-150" dirty="0"/>
              <a:t>and </a:t>
            </a:r>
            <a:r>
              <a:rPr lang="en-ZA" sz="2800" b="1" spc="-150" dirty="0"/>
              <a:t>training</a:t>
            </a:r>
            <a:r>
              <a:rPr lang="en-ZA" sz="2800" spc="-150" dirty="0"/>
              <a:t> is </a:t>
            </a:r>
            <a:r>
              <a:rPr lang="en-ZA" sz="2800" b="1" spc="-150" dirty="0"/>
              <a:t>explained</a:t>
            </a:r>
            <a:r>
              <a:rPr lang="en-ZA" sz="2800" spc="-150" dirty="0"/>
              <a:t> and </a:t>
            </a:r>
            <a:r>
              <a:rPr lang="en-ZA" sz="2800" b="1" spc="-150" dirty="0"/>
              <a:t>indication</a:t>
            </a:r>
            <a:r>
              <a:rPr lang="en-ZA" sz="2800" spc="-150" dirty="0"/>
              <a:t> is given of </a:t>
            </a:r>
            <a:r>
              <a:rPr lang="en-ZA" sz="2800" b="1" spc="-150" dirty="0"/>
              <a:t>when</a:t>
            </a:r>
            <a:r>
              <a:rPr lang="en-ZA" sz="2800" spc="-150" dirty="0"/>
              <a:t> each is </a:t>
            </a:r>
            <a:r>
              <a:rPr lang="en-ZA" sz="2800" b="1" spc="-150" dirty="0"/>
              <a:t>appropriate.</a:t>
            </a:r>
          </a:p>
          <a:p>
            <a:pPr lvl="0" algn="just" fontAlgn="base"/>
            <a:r>
              <a:rPr lang="en-ZA" sz="2800" spc="-150" dirty="0"/>
              <a:t>The </a:t>
            </a:r>
            <a:r>
              <a:rPr lang="en-ZA" sz="2800" b="1" spc="-150" dirty="0"/>
              <a:t>roles</a:t>
            </a:r>
            <a:r>
              <a:rPr lang="en-ZA" sz="2800" spc="-150" dirty="0"/>
              <a:t> and </a:t>
            </a:r>
            <a:r>
              <a:rPr lang="en-ZA" sz="2800" b="1" spc="-150" dirty="0"/>
              <a:t>responsibilities</a:t>
            </a:r>
            <a:r>
              <a:rPr lang="en-ZA" sz="2800" spc="-150" dirty="0"/>
              <a:t> of the </a:t>
            </a:r>
            <a:r>
              <a:rPr lang="en-ZA" sz="2800" b="1" spc="-150" dirty="0"/>
              <a:t>mentor</a:t>
            </a:r>
            <a:r>
              <a:rPr lang="en-ZA" sz="2800" spc="-150" dirty="0"/>
              <a:t> and </a:t>
            </a:r>
            <a:r>
              <a:rPr lang="en-ZA" sz="2800" b="1" spc="-150" dirty="0"/>
              <a:t>employee</a:t>
            </a:r>
            <a:r>
              <a:rPr lang="en-ZA" sz="2800" spc="-150" dirty="0"/>
              <a:t> to be mentored are </a:t>
            </a:r>
            <a:r>
              <a:rPr lang="en-ZA" sz="2800" b="1" spc="-150" dirty="0"/>
              <a:t>explained</a:t>
            </a:r>
            <a:r>
              <a:rPr lang="en-ZA" sz="2800" spc="-150" dirty="0"/>
              <a:t> and an indication is given of the </a:t>
            </a:r>
            <a:r>
              <a:rPr lang="en-ZA" sz="2800" b="1" spc="-150" dirty="0"/>
              <a:t>relationship</a:t>
            </a:r>
            <a:r>
              <a:rPr lang="en-ZA" sz="2800" spc="-150" dirty="0"/>
              <a:t> between the two parties.</a:t>
            </a:r>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1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27</a:t>
            </a:fld>
            <a:endParaRPr lang="en-ZA" dirty="0"/>
          </a:p>
        </p:txBody>
      </p:sp>
      <p:sp>
        <p:nvSpPr>
          <p:cNvPr id="8" name="Content Placeholder 7"/>
          <p:cNvSpPr>
            <a:spLocks noGrp="1"/>
          </p:cNvSpPr>
          <p:nvPr>
            <p:ph sz="quarter" idx="1"/>
          </p:nvPr>
        </p:nvSpPr>
        <p:spPr>
          <a:xfrm>
            <a:off x="467544" y="1124744"/>
            <a:ext cx="8219256" cy="5256584"/>
          </a:xfrm>
        </p:spPr>
        <p:txBody>
          <a:bodyPr>
            <a:normAutofit/>
          </a:bodyPr>
          <a:lstStyle/>
          <a:p>
            <a:pPr lvl="0"/>
            <a:r>
              <a:rPr lang="en-ZA" sz="2800" dirty="0"/>
              <a:t>A </a:t>
            </a:r>
            <a:r>
              <a:rPr lang="en-ZA" sz="2800" b="1" dirty="0"/>
              <a:t>written contract </a:t>
            </a:r>
            <a:r>
              <a:rPr lang="en-ZA" sz="2800" dirty="0"/>
              <a:t>including a </a:t>
            </a:r>
            <a:r>
              <a:rPr lang="en-ZA" sz="2800" b="1" dirty="0"/>
              <a:t>code of ethical conduct</a:t>
            </a:r>
            <a:r>
              <a:rPr lang="en-ZA" sz="2800" dirty="0"/>
              <a:t> in the relationship is </a:t>
            </a:r>
            <a:r>
              <a:rPr lang="en-ZA" sz="2800" b="1" dirty="0"/>
              <a:t>negotiated</a:t>
            </a:r>
            <a:r>
              <a:rPr lang="en-ZA" sz="2800" dirty="0"/>
              <a:t> with a prospective employee to be mentored.</a:t>
            </a:r>
            <a:endParaRPr lang="en-US" sz="2800" dirty="0"/>
          </a:p>
          <a:p>
            <a:pPr lvl="0"/>
            <a:r>
              <a:rPr lang="en-ZA" sz="2800" dirty="0"/>
              <a:t>The </a:t>
            </a:r>
            <a:r>
              <a:rPr lang="en-ZA" sz="2800" b="1" dirty="0"/>
              <a:t>boundaries</a:t>
            </a:r>
            <a:r>
              <a:rPr lang="en-ZA" sz="2800" dirty="0"/>
              <a:t> in a mentorship contract are </a:t>
            </a:r>
            <a:r>
              <a:rPr lang="en-ZA" sz="2800" b="1" dirty="0"/>
              <a:t>negotiated</a:t>
            </a:r>
            <a:r>
              <a:rPr lang="en-ZA" sz="2800" dirty="0"/>
              <a:t> with reference to the </a:t>
            </a:r>
            <a:r>
              <a:rPr lang="en-ZA" sz="2800" b="1" dirty="0"/>
              <a:t>realistic, agreed goals.</a:t>
            </a:r>
            <a:endParaRPr lang="en-US" sz="2800" b="1"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02411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Concept of Mentoring</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28</a:t>
            </a:fld>
            <a:endParaRPr lang="en-ZA" dirty="0"/>
          </a:p>
        </p:txBody>
      </p:sp>
      <p:sp>
        <p:nvSpPr>
          <p:cNvPr id="5" name="Content Placeholder 4"/>
          <p:cNvSpPr>
            <a:spLocks noGrp="1"/>
          </p:cNvSpPr>
          <p:nvPr>
            <p:ph sz="quarter" idx="1"/>
          </p:nvPr>
        </p:nvSpPr>
        <p:spPr>
          <a:xfrm>
            <a:off x="2257400" y="2124160"/>
            <a:ext cx="6275040" cy="3897128"/>
          </a:xfrm>
          <a:solidFill>
            <a:schemeClr val="accent5"/>
          </a:solidFill>
          <a:ln w="28575">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6">
              <a:shade val="50000"/>
            </a:schemeClr>
          </a:lnRef>
          <a:fillRef idx="1">
            <a:schemeClr val="accent6"/>
          </a:fillRef>
          <a:effectRef idx="0">
            <a:schemeClr val="accent6"/>
          </a:effectRef>
          <a:fontRef idx="minor">
            <a:schemeClr val="lt1"/>
          </a:fontRef>
        </p:style>
        <p:txBody>
          <a:bodyPr vert="horz" anchor="ctr" anchorCtr="0">
            <a:normAutofit/>
          </a:bodyPr>
          <a:lstStyle/>
          <a:p>
            <a:pPr>
              <a:lnSpc>
                <a:spcPct val="150000"/>
              </a:lnSpc>
            </a:pPr>
            <a:r>
              <a:rPr lang="en-ZA" sz="2400" b="1" i="1" dirty="0"/>
              <a:t>Mentoring is a relationship which provides people with the opportunity to share their professional and personal skills and experiences.</a:t>
            </a:r>
          </a:p>
        </p:txBody>
      </p:sp>
      <p:pic>
        <p:nvPicPr>
          <p:cNvPr id="7" name="Picture 6" descr="ec_i_remember_2.gif"/>
          <p:cNvPicPr/>
          <p:nvPr/>
        </p:nvPicPr>
        <p:blipFill>
          <a:blip r:embed="rId2" cstate="print"/>
          <a:stretch>
            <a:fillRect/>
          </a:stretch>
        </p:blipFill>
        <p:spPr>
          <a:xfrm>
            <a:off x="507148" y="1556792"/>
            <a:ext cx="2120636" cy="865565"/>
          </a:xfrm>
          <a:prstGeom prst="rect">
            <a:avLst/>
          </a:prstGeom>
        </p:spPr>
      </p:pic>
    </p:spTree>
    <p:extLst>
      <p:ext uri="{BB962C8B-B14F-4D97-AF65-F5344CB8AC3E}">
        <p14:creationId xmlns:p14="http://schemas.microsoft.com/office/powerpoint/2010/main" val="2772630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820472" cy="1008000"/>
          </a:xfrm>
        </p:spPr>
        <p:txBody>
          <a:bodyPr>
            <a:noAutofit/>
          </a:bodyPr>
          <a:lstStyle/>
          <a:p>
            <a:r>
              <a:rPr lang="en-GB" sz="3200" dirty="0"/>
              <a:t>The Concept of Mentoring</a:t>
            </a:r>
            <a:endParaRPr lang="en-ZA" sz="3200"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29</a:t>
            </a:fld>
            <a:endParaRPr lang="en-ZA" dirty="0"/>
          </a:p>
        </p:txBody>
      </p:sp>
      <p:sp>
        <p:nvSpPr>
          <p:cNvPr id="5" name="Content Placeholder 4"/>
          <p:cNvSpPr>
            <a:spLocks noGrp="1"/>
          </p:cNvSpPr>
          <p:nvPr>
            <p:ph sz="quarter" idx="1"/>
          </p:nvPr>
        </p:nvSpPr>
        <p:spPr>
          <a:xfrm>
            <a:off x="467544" y="1268760"/>
            <a:ext cx="8219256" cy="4824536"/>
          </a:xfrm>
        </p:spPr>
        <p:txBody>
          <a:bodyPr>
            <a:normAutofit/>
          </a:bodyPr>
          <a:lstStyle/>
          <a:p>
            <a:r>
              <a:rPr lang="en-ZA" sz="2800" dirty="0"/>
              <a:t>What is mentoring?</a:t>
            </a:r>
          </a:p>
          <a:p>
            <a:pPr marL="354012" lvl="1" indent="0">
              <a:buNone/>
            </a:pPr>
            <a:endParaRPr lang="en-ZA" dirty="0"/>
          </a:p>
          <a:p>
            <a:pPr lvl="1"/>
            <a:r>
              <a:rPr lang="en-ZA" dirty="0"/>
              <a:t>Mentoring is a one-on-one relationship between a more experienced individual or employee.</a:t>
            </a:r>
          </a:p>
          <a:p>
            <a:pPr lvl="1"/>
            <a:r>
              <a:rPr lang="en-ZA" dirty="0"/>
              <a:t>Centres around encouragement, constructive comments, openness, mutual trust, respect and willingness to learn and share.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a:t>
            </a:fld>
            <a:endParaRPr lang="en-ZA" dirty="0"/>
          </a:p>
        </p:txBody>
      </p:sp>
      <p:sp>
        <p:nvSpPr>
          <p:cNvPr id="5" name="Content Placeholder 4"/>
          <p:cNvSpPr>
            <a:spLocks noGrp="1"/>
          </p:cNvSpPr>
          <p:nvPr>
            <p:ph sz="quarter" idx="1"/>
          </p:nvPr>
        </p:nvSpPr>
        <p:spPr>
          <a:xfrm>
            <a:off x="467544" y="1413295"/>
            <a:ext cx="8219256" cy="4391969"/>
          </a:xfrm>
        </p:spPr>
        <p:txBody>
          <a:bodyPr>
            <a:noAutofit/>
          </a:bodyPr>
          <a:lstStyle/>
          <a:p>
            <a:pPr marL="0" indent="0">
              <a:buNone/>
            </a:pPr>
            <a:r>
              <a:rPr lang="en-ZA" sz="2800" b="1" dirty="0"/>
              <a:t>What Is a Portfolio?</a:t>
            </a:r>
          </a:p>
          <a:p>
            <a:pPr marL="0" indent="0">
              <a:buNone/>
            </a:pPr>
            <a:endParaRPr lang="en-US" sz="2400" b="1" dirty="0"/>
          </a:p>
          <a:p>
            <a:pPr marL="0" indent="0">
              <a:buNone/>
            </a:pPr>
            <a:r>
              <a:rPr lang="en-US" sz="2400" dirty="0"/>
              <a:t>Collection of Evidence that</a:t>
            </a:r>
          </a:p>
          <a:p>
            <a:pPr marL="0" indent="0">
              <a:buNone/>
            </a:pPr>
            <a:endParaRPr lang="en-US" sz="1600" dirty="0"/>
          </a:p>
          <a:p>
            <a:pPr lvl="0" fontAlgn="base"/>
            <a:r>
              <a:rPr lang="en-ZA" sz="2400" dirty="0">
                <a:effectLst>
                  <a:outerShdw sx="0" sy="0">
                    <a:srgbClr val="000000"/>
                  </a:outerShdw>
                </a:effectLst>
              </a:rPr>
              <a:t>Lists  </a:t>
            </a:r>
            <a:r>
              <a:rPr lang="en-ZA" sz="2400" b="1" dirty="0">
                <a:effectLst>
                  <a:outerShdw sx="0" sy="0">
                    <a:srgbClr val="000000"/>
                  </a:outerShdw>
                </a:effectLst>
              </a:rPr>
              <a:t>criteria</a:t>
            </a:r>
            <a:r>
              <a:rPr lang="en-ZA" sz="2400" dirty="0">
                <a:effectLst>
                  <a:outerShdw sx="0" sy="0">
                    <a:srgbClr val="000000"/>
                  </a:outerShdw>
                </a:effectLst>
              </a:rPr>
              <a:t> for proving  competence;</a:t>
            </a:r>
            <a:endParaRPr lang="en-US" sz="2400" dirty="0">
              <a:effectLst>
                <a:outerShdw sx="0" sy="0">
                  <a:srgbClr val="000000"/>
                </a:outerShdw>
              </a:effectLst>
            </a:endParaRPr>
          </a:p>
          <a:p>
            <a:pPr lvl="0" fontAlgn="base"/>
            <a:r>
              <a:rPr lang="en-ZA" sz="2400" dirty="0">
                <a:effectLst>
                  <a:outerShdw sx="0" sy="0">
                    <a:srgbClr val="000000"/>
                  </a:outerShdw>
                </a:effectLst>
              </a:rPr>
              <a:t>Provides </a:t>
            </a:r>
            <a:r>
              <a:rPr lang="en-ZA" sz="2400" b="1" dirty="0">
                <a:effectLst>
                  <a:outerShdw sx="0" sy="0">
                    <a:srgbClr val="000000"/>
                  </a:outerShdw>
                </a:effectLst>
              </a:rPr>
              <a:t>evidence</a:t>
            </a:r>
            <a:r>
              <a:rPr lang="en-ZA" sz="2400" dirty="0">
                <a:effectLst>
                  <a:outerShdw sx="0" sy="0">
                    <a:srgbClr val="000000"/>
                  </a:outerShdw>
                </a:effectLst>
              </a:rPr>
              <a:t> that you meet criteria; </a:t>
            </a:r>
            <a:endParaRPr lang="en-US" sz="2400" dirty="0">
              <a:effectLst>
                <a:outerShdw sx="0" sy="0">
                  <a:srgbClr val="000000"/>
                </a:outerShdw>
              </a:effectLst>
            </a:endParaRPr>
          </a:p>
          <a:p>
            <a:pPr lvl="0" fontAlgn="base"/>
            <a:r>
              <a:rPr lang="en-ZA" sz="2400" dirty="0">
                <a:effectLst>
                  <a:outerShdw sx="0" sy="0">
                    <a:srgbClr val="000000"/>
                  </a:outerShdw>
                </a:effectLst>
              </a:rPr>
              <a:t>Is </a:t>
            </a:r>
            <a:r>
              <a:rPr lang="en-ZA" sz="2400" b="1" dirty="0">
                <a:effectLst>
                  <a:outerShdw sx="0" sy="0">
                    <a:srgbClr val="000000"/>
                  </a:outerShdw>
                </a:effectLst>
              </a:rPr>
              <a:t>organised</a:t>
            </a:r>
            <a:r>
              <a:rPr lang="en-ZA" sz="2400" dirty="0">
                <a:effectLst>
                  <a:outerShdw sx="0" sy="0">
                    <a:srgbClr val="000000"/>
                  </a:outerShdw>
                </a:effectLst>
              </a:rPr>
              <a:t> to enable assessor to </a:t>
            </a:r>
            <a:r>
              <a:rPr lang="en-ZA" sz="2400" b="1" dirty="0">
                <a:effectLst>
                  <a:outerShdw sx="0" sy="0">
                    <a:srgbClr val="000000"/>
                  </a:outerShdw>
                </a:effectLst>
              </a:rPr>
              <a:t>evaluate</a:t>
            </a:r>
            <a:r>
              <a:rPr lang="en-ZA" sz="2400" dirty="0">
                <a:effectLst>
                  <a:outerShdw sx="0" sy="0">
                    <a:srgbClr val="000000"/>
                  </a:outerShdw>
                </a:effectLst>
              </a:rPr>
              <a:t> </a:t>
            </a:r>
            <a:r>
              <a:rPr lang="en-ZA" sz="2400" b="1" dirty="0">
                <a:effectLst>
                  <a:outerShdw sx="0" sy="0">
                    <a:srgbClr val="000000"/>
                  </a:outerShdw>
                </a:effectLst>
              </a:rPr>
              <a:t>evidence</a:t>
            </a:r>
            <a:r>
              <a:rPr lang="en-ZA" sz="2400" dirty="0">
                <a:effectLst>
                  <a:outerShdw sx="0" sy="0">
                    <a:srgbClr val="000000"/>
                  </a:outerShdw>
                </a:effectLst>
              </a:rPr>
              <a:t> against  criteria.</a:t>
            </a:r>
            <a:endParaRPr lang="en-US" sz="2400" dirty="0">
              <a:effectLst>
                <a:outerShdw sx="0" sy="0">
                  <a:srgbClr val="000000"/>
                </a:outerShdw>
              </a:effectLst>
            </a:endParaRPr>
          </a:p>
          <a:p>
            <a:pPr marL="0" indent="0">
              <a:buNone/>
            </a:pPr>
            <a:endParaRPr lang="en-ZA" sz="2400" dirty="0"/>
          </a:p>
        </p:txBody>
      </p:sp>
    </p:spTree>
    <p:extLst>
      <p:ext uri="{BB962C8B-B14F-4D97-AF65-F5344CB8AC3E}">
        <p14:creationId xmlns:p14="http://schemas.microsoft.com/office/powerpoint/2010/main" val="163176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The difference between mentoring, coaching, counselling and training.</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30</a:t>
            </a:fld>
            <a:endParaRPr lang="en-ZA" dirty="0"/>
          </a:p>
        </p:txBody>
      </p:sp>
      <p:sp>
        <p:nvSpPr>
          <p:cNvPr id="5" name="Content Placeholder 4"/>
          <p:cNvSpPr>
            <a:spLocks noGrp="1"/>
          </p:cNvSpPr>
          <p:nvPr>
            <p:ph sz="quarter" idx="1"/>
          </p:nvPr>
        </p:nvSpPr>
        <p:spPr>
          <a:xfrm>
            <a:off x="467544" y="1773336"/>
            <a:ext cx="8219256" cy="2879800"/>
          </a:xfrm>
        </p:spPr>
        <p:txBody>
          <a:bodyPr>
            <a:normAutofit/>
          </a:bodyPr>
          <a:lstStyle/>
          <a:p>
            <a:r>
              <a:rPr lang="en-ZA" sz="2800" dirty="0"/>
              <a:t>Some areas or processes may be similar and in some instances linked.</a:t>
            </a:r>
          </a:p>
          <a:p>
            <a:r>
              <a:rPr lang="en-ZA" sz="2800" dirty="0"/>
              <a:t>These processes are generally delivered by individuals with different qualifications and different relationships with their client, individual or employee.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Differences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31</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51371738"/>
              </p:ext>
            </p:extLst>
          </p:nvPr>
        </p:nvGraphicFramePr>
        <p:xfrm>
          <a:off x="468313" y="1412875"/>
          <a:ext cx="8218488" cy="4119880"/>
        </p:xfrm>
        <a:graphic>
          <a:graphicData uri="http://schemas.openxmlformats.org/drawingml/2006/table">
            <a:tbl>
              <a:tblPr firstRow="1" bandRow="1">
                <a:tableStyleId>{5C22544A-7EE6-4342-B048-85BDC9FD1C3A}</a:tableStyleId>
              </a:tblPr>
              <a:tblGrid>
                <a:gridCol w="2054622">
                  <a:extLst>
                    <a:ext uri="{9D8B030D-6E8A-4147-A177-3AD203B41FA5}">
                      <a16:colId xmlns:a16="http://schemas.microsoft.com/office/drawing/2014/main" val="20000"/>
                    </a:ext>
                  </a:extLst>
                </a:gridCol>
                <a:gridCol w="2054622">
                  <a:extLst>
                    <a:ext uri="{9D8B030D-6E8A-4147-A177-3AD203B41FA5}">
                      <a16:colId xmlns:a16="http://schemas.microsoft.com/office/drawing/2014/main" val="20001"/>
                    </a:ext>
                  </a:extLst>
                </a:gridCol>
                <a:gridCol w="2054622">
                  <a:extLst>
                    <a:ext uri="{9D8B030D-6E8A-4147-A177-3AD203B41FA5}">
                      <a16:colId xmlns:a16="http://schemas.microsoft.com/office/drawing/2014/main" val="20002"/>
                    </a:ext>
                  </a:extLst>
                </a:gridCol>
                <a:gridCol w="2054622">
                  <a:extLst>
                    <a:ext uri="{9D8B030D-6E8A-4147-A177-3AD203B41FA5}">
                      <a16:colId xmlns:a16="http://schemas.microsoft.com/office/drawing/2014/main" val="20003"/>
                    </a:ext>
                  </a:extLst>
                </a:gridCol>
              </a:tblGrid>
              <a:tr h="370840">
                <a:tc>
                  <a:txBody>
                    <a:bodyPr/>
                    <a:lstStyle/>
                    <a:p>
                      <a:r>
                        <a:rPr lang="en-US" b="1" dirty="0"/>
                        <a:t>Mentoring</a:t>
                      </a:r>
                    </a:p>
                  </a:txBody>
                  <a:tcPr/>
                </a:tc>
                <a:tc>
                  <a:txBody>
                    <a:bodyPr/>
                    <a:lstStyle/>
                    <a:p>
                      <a:r>
                        <a:rPr lang="en-US" b="1" dirty="0"/>
                        <a:t>Coaching</a:t>
                      </a:r>
                    </a:p>
                  </a:txBody>
                  <a:tcPr/>
                </a:tc>
                <a:tc>
                  <a:txBody>
                    <a:bodyPr/>
                    <a:lstStyle/>
                    <a:p>
                      <a:r>
                        <a:rPr lang="en-US" b="1" dirty="0"/>
                        <a:t>Counseling</a:t>
                      </a:r>
                    </a:p>
                  </a:txBody>
                  <a:tcPr/>
                </a:tc>
                <a:tc>
                  <a:txBody>
                    <a:bodyPr/>
                    <a:lstStyle/>
                    <a:p>
                      <a:r>
                        <a:rPr lang="en-US" b="1" dirty="0"/>
                        <a:t>Training</a:t>
                      </a:r>
                    </a:p>
                  </a:txBody>
                  <a:tcPr/>
                </a:tc>
                <a:extLst>
                  <a:ext uri="{0D108BD9-81ED-4DB2-BD59-A6C34878D82A}">
                    <a16:rowId xmlns:a16="http://schemas.microsoft.com/office/drawing/2014/main" val="10000"/>
                  </a:ext>
                </a:extLst>
              </a:tr>
              <a:tr h="370840">
                <a:tc>
                  <a:txBody>
                    <a:bodyPr/>
                    <a:lstStyle/>
                    <a:p>
                      <a:r>
                        <a:rPr lang="en-US" b="1" dirty="0"/>
                        <a:t>More of</a:t>
                      </a:r>
                      <a:r>
                        <a:rPr lang="en-US" b="1" baseline="0" dirty="0"/>
                        <a:t> an ongoing relationship and can last for an extended period of time.</a:t>
                      </a:r>
                    </a:p>
                  </a:txBody>
                  <a:tcPr/>
                </a:tc>
                <a:tc>
                  <a:txBody>
                    <a:bodyPr/>
                    <a:lstStyle/>
                    <a:p>
                      <a:r>
                        <a:rPr lang="en-US" b="1" dirty="0"/>
                        <a:t>This</a:t>
                      </a:r>
                      <a:r>
                        <a:rPr lang="en-US" b="1" baseline="0" dirty="0"/>
                        <a:t> type of relationship generally has a set duration.</a:t>
                      </a:r>
                      <a:endParaRPr lang="en-US" b="1" dirty="0"/>
                    </a:p>
                  </a:txBody>
                  <a:tcPr/>
                </a:tc>
                <a:tc>
                  <a:txBody>
                    <a:bodyPr/>
                    <a:lstStyle/>
                    <a:p>
                      <a:r>
                        <a:rPr lang="en-US" b="1" dirty="0"/>
                        <a:t>Counseling has a broader focus and it entails greater depth.</a:t>
                      </a:r>
                    </a:p>
                  </a:txBody>
                  <a:tcPr/>
                </a:tc>
                <a:tc>
                  <a:txBody>
                    <a:bodyPr/>
                    <a:lstStyle/>
                    <a:p>
                      <a:r>
                        <a:rPr lang="en-US" b="1" dirty="0"/>
                        <a:t>Would</a:t>
                      </a:r>
                      <a:r>
                        <a:rPr lang="en-US" b="1" baseline="0" dirty="0"/>
                        <a:t> be area specific and would entail a specific session(s) set up to address a lack of a certain skill.</a:t>
                      </a:r>
                      <a:endParaRPr lang="en-US" b="1" dirty="0"/>
                    </a:p>
                  </a:txBody>
                  <a:tcPr/>
                </a:tc>
                <a:extLst>
                  <a:ext uri="{0D108BD9-81ED-4DB2-BD59-A6C34878D82A}">
                    <a16:rowId xmlns:a16="http://schemas.microsoft.com/office/drawing/2014/main" val="10001"/>
                  </a:ext>
                </a:extLst>
              </a:tr>
              <a:tr h="370840">
                <a:tc>
                  <a:txBody>
                    <a:bodyPr/>
                    <a:lstStyle/>
                    <a:p>
                      <a:r>
                        <a:rPr lang="en-US" b="1" u="sng" dirty="0"/>
                        <a:t>Example:</a:t>
                      </a:r>
                      <a:r>
                        <a:rPr lang="en-US" b="1" u="none" dirty="0"/>
                        <a:t> </a:t>
                      </a:r>
                      <a:r>
                        <a:rPr lang="en-US" b="1" dirty="0"/>
                        <a:t>Could be a performance appraisal. Has a broader view of an individual’s needs.</a:t>
                      </a:r>
                    </a:p>
                  </a:txBody>
                  <a:tcPr/>
                </a:tc>
                <a:tc>
                  <a:txBody>
                    <a:bodyPr/>
                    <a:lstStyle/>
                    <a:p>
                      <a:r>
                        <a:rPr lang="en-US" b="1" u="sng" dirty="0"/>
                        <a:t>Example:</a:t>
                      </a:r>
                      <a:r>
                        <a:rPr lang="en-US" b="1" dirty="0"/>
                        <a:t> Is a set amount of training sessions or meetings focused on specific development areas or issues.</a:t>
                      </a:r>
                    </a:p>
                  </a:txBody>
                  <a:tcPr/>
                </a:tc>
                <a:tc>
                  <a:txBody>
                    <a:bodyPr/>
                    <a:lstStyle/>
                    <a:p>
                      <a:r>
                        <a:rPr lang="en-US" b="1" u="sng" dirty="0"/>
                        <a:t>Example:</a:t>
                      </a:r>
                      <a:r>
                        <a:rPr lang="en-US" b="1" dirty="0"/>
                        <a:t> Specific sessions would be set up by a highly skilled intervention focusing on psychological problems or issues.</a:t>
                      </a:r>
                    </a:p>
                  </a:txBody>
                  <a:tcPr/>
                </a:tc>
                <a:tc>
                  <a:txBody>
                    <a:bodyPr/>
                    <a:lstStyle/>
                    <a:p>
                      <a:r>
                        <a:rPr lang="en-US" b="1" u="sng" dirty="0"/>
                        <a:t>Example:</a:t>
                      </a:r>
                      <a:r>
                        <a:rPr lang="en-US" b="1" dirty="0"/>
                        <a:t> Could be a training session in a particular area of work.</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Focus Of Each Processes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32</a:t>
            </a:fld>
            <a:endParaRPr lang="en-ZA" dirty="0"/>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3913026770"/>
              </p:ext>
            </p:extLst>
          </p:nvPr>
        </p:nvGraphicFramePr>
        <p:xfrm>
          <a:off x="468313" y="1412875"/>
          <a:ext cx="8218488" cy="2656840"/>
        </p:xfrm>
        <a:graphic>
          <a:graphicData uri="http://schemas.openxmlformats.org/drawingml/2006/table">
            <a:tbl>
              <a:tblPr firstRow="1" bandRow="1">
                <a:tableStyleId>{5C22544A-7EE6-4342-B048-85BDC9FD1C3A}</a:tableStyleId>
              </a:tblPr>
              <a:tblGrid>
                <a:gridCol w="2054622">
                  <a:extLst>
                    <a:ext uri="{9D8B030D-6E8A-4147-A177-3AD203B41FA5}">
                      <a16:colId xmlns:a16="http://schemas.microsoft.com/office/drawing/2014/main" val="20000"/>
                    </a:ext>
                  </a:extLst>
                </a:gridCol>
                <a:gridCol w="2054622">
                  <a:extLst>
                    <a:ext uri="{9D8B030D-6E8A-4147-A177-3AD203B41FA5}">
                      <a16:colId xmlns:a16="http://schemas.microsoft.com/office/drawing/2014/main" val="20001"/>
                    </a:ext>
                  </a:extLst>
                </a:gridCol>
                <a:gridCol w="2054622">
                  <a:extLst>
                    <a:ext uri="{9D8B030D-6E8A-4147-A177-3AD203B41FA5}">
                      <a16:colId xmlns:a16="http://schemas.microsoft.com/office/drawing/2014/main" val="20002"/>
                    </a:ext>
                  </a:extLst>
                </a:gridCol>
                <a:gridCol w="2054622">
                  <a:extLst>
                    <a:ext uri="{9D8B030D-6E8A-4147-A177-3AD203B41FA5}">
                      <a16:colId xmlns:a16="http://schemas.microsoft.com/office/drawing/2014/main" val="20003"/>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Mentoring</a:t>
                      </a:r>
                    </a:p>
                  </a:txBody>
                  <a:tcPr/>
                </a:tc>
                <a:tc>
                  <a:txBody>
                    <a:bodyPr/>
                    <a:lstStyle/>
                    <a:p>
                      <a:r>
                        <a:rPr lang="en-US" b="1" dirty="0"/>
                        <a:t>Coaching</a:t>
                      </a:r>
                      <a:endParaRPr lang="en-US" dirty="0"/>
                    </a:p>
                  </a:txBody>
                  <a:tcPr/>
                </a:tc>
                <a:tc>
                  <a:txBody>
                    <a:bodyPr/>
                    <a:lstStyle/>
                    <a:p>
                      <a:r>
                        <a:rPr lang="en-US" b="1" dirty="0"/>
                        <a:t>Counseling</a:t>
                      </a:r>
                      <a:endParaRPr lang="en-US" dirty="0"/>
                    </a:p>
                  </a:txBody>
                  <a:tcPr/>
                </a:tc>
                <a:tc>
                  <a:txBody>
                    <a:bodyPr/>
                    <a:lstStyle/>
                    <a:p>
                      <a:r>
                        <a:rPr lang="en-US" b="1" dirty="0"/>
                        <a:t>Training</a:t>
                      </a:r>
                      <a:endParaRPr lang="en-US" dirty="0"/>
                    </a:p>
                  </a:txBody>
                  <a:tcPr/>
                </a:tc>
                <a:extLst>
                  <a:ext uri="{0D108BD9-81ED-4DB2-BD59-A6C34878D82A}">
                    <a16:rowId xmlns:a16="http://schemas.microsoft.com/office/drawing/2014/main" val="10000"/>
                  </a:ext>
                </a:extLst>
              </a:tr>
              <a:tr h="370840">
                <a:tc>
                  <a:txBody>
                    <a:bodyPr/>
                    <a:lstStyle/>
                    <a:p>
                      <a:r>
                        <a:rPr lang="en-US" dirty="0"/>
                        <a:t>The focus on mentoring is on career and personal development.</a:t>
                      </a:r>
                    </a:p>
                  </a:txBody>
                  <a:tcPr/>
                </a:tc>
                <a:tc>
                  <a:txBody>
                    <a:bodyPr/>
                    <a:lstStyle/>
                    <a:p>
                      <a:r>
                        <a:rPr lang="en-US" dirty="0"/>
                        <a:t>The focus of coaching is generally</a:t>
                      </a:r>
                      <a:r>
                        <a:rPr lang="en-US" baseline="0" dirty="0"/>
                        <a:t> on development or work related issues.</a:t>
                      </a:r>
                      <a:endParaRPr lang="en-US" dirty="0"/>
                    </a:p>
                  </a:txBody>
                  <a:tcPr/>
                </a:tc>
                <a:tc>
                  <a:txBody>
                    <a:bodyPr/>
                    <a:lstStyle/>
                    <a:p>
                      <a:r>
                        <a:rPr lang="en-US" dirty="0"/>
                        <a:t>The focus of counseling revolves around helping an individual understand the root causes of long standing issues.</a:t>
                      </a:r>
                    </a:p>
                  </a:txBody>
                  <a:tcPr/>
                </a:tc>
                <a:tc>
                  <a:txBody>
                    <a:bodyPr/>
                    <a:lstStyle/>
                    <a:p>
                      <a:r>
                        <a:rPr lang="en-US" dirty="0"/>
                        <a:t>The focus of training is to develop a set of skills not yet established or to refine a set of skills within the work environment.</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8979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Difference between a Mentor and a Coach</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33</a:t>
            </a:fld>
            <a:endParaRPr lang="en-ZA" dirty="0"/>
          </a:p>
        </p:txBody>
      </p:sp>
      <p:sp>
        <p:nvSpPr>
          <p:cNvPr id="5" name="Content Placeholder 4"/>
          <p:cNvSpPr>
            <a:spLocks noGrp="1"/>
          </p:cNvSpPr>
          <p:nvPr>
            <p:ph sz="quarter" idx="1"/>
          </p:nvPr>
        </p:nvSpPr>
        <p:spPr>
          <a:xfrm>
            <a:off x="467544" y="1413296"/>
            <a:ext cx="8219256" cy="4797004"/>
          </a:xfrm>
        </p:spPr>
        <p:txBody>
          <a:bodyPr>
            <a:normAutofit fontScale="92500" lnSpcReduction="10000"/>
          </a:bodyPr>
          <a:lstStyle/>
          <a:p>
            <a:r>
              <a:rPr lang="en-US" dirty="0"/>
              <a:t>Mentor</a:t>
            </a:r>
          </a:p>
          <a:p>
            <a:endParaRPr lang="en-US" dirty="0"/>
          </a:p>
          <a:p>
            <a:pPr lvl="1"/>
            <a:r>
              <a:rPr lang="en-US" dirty="0"/>
              <a:t>Is respected and trusted by other employees</a:t>
            </a:r>
          </a:p>
          <a:p>
            <a:pPr lvl="1"/>
            <a:r>
              <a:rPr lang="en-ZA" dirty="0"/>
              <a:t>Takes on role and responsibility of guiding a new entrant into the world of work</a:t>
            </a:r>
          </a:p>
          <a:p>
            <a:pPr lvl="1"/>
            <a:r>
              <a:rPr lang="en-ZA" dirty="0"/>
              <a:t>Is allocated the role of mentor and allocated specific responsibilities and mentees</a:t>
            </a:r>
          </a:p>
          <a:p>
            <a:pPr lvl="1"/>
            <a:r>
              <a:rPr lang="en-ZA" dirty="0"/>
              <a:t>Plans mentoring meetings and  mentoring process  to meet  mentee’s needs. </a:t>
            </a:r>
          </a:p>
          <a:p>
            <a:pPr lvl="1"/>
            <a:r>
              <a:rPr lang="en-ZA" dirty="0"/>
              <a:t>Keeps clear records  interaction between mentor and mentee and mentee’s progress.</a:t>
            </a:r>
          </a:p>
          <a:p>
            <a:pPr lvl="1"/>
            <a:r>
              <a:rPr lang="en-ZA" dirty="0"/>
              <a:t>Links structured mentoring process to a specified time frame, but  it can continue indefinitely.</a:t>
            </a:r>
            <a:endParaRPr lang="en-US" dirty="0"/>
          </a:p>
        </p:txBody>
      </p:sp>
    </p:spTree>
    <p:extLst>
      <p:ext uri="{BB962C8B-B14F-4D97-AF65-F5344CB8AC3E}">
        <p14:creationId xmlns:p14="http://schemas.microsoft.com/office/powerpoint/2010/main" val="21454498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Difference between a Mentor and a Coach</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34</a:t>
            </a:fld>
            <a:endParaRPr lang="en-ZA" dirty="0"/>
          </a:p>
        </p:txBody>
      </p:sp>
      <p:sp>
        <p:nvSpPr>
          <p:cNvPr id="5" name="Content Placeholder 4"/>
          <p:cNvSpPr>
            <a:spLocks noGrp="1"/>
          </p:cNvSpPr>
          <p:nvPr>
            <p:ph sz="quarter" idx="1"/>
          </p:nvPr>
        </p:nvSpPr>
        <p:spPr/>
        <p:txBody>
          <a:bodyPr>
            <a:normAutofit lnSpcReduction="10000"/>
          </a:bodyPr>
          <a:lstStyle/>
          <a:p>
            <a:r>
              <a:rPr lang="en-US" dirty="0"/>
              <a:t>Coach</a:t>
            </a:r>
          </a:p>
          <a:p>
            <a:endParaRPr lang="en-US" dirty="0"/>
          </a:p>
          <a:p>
            <a:pPr lvl="1"/>
            <a:r>
              <a:rPr lang="en-ZA" dirty="0"/>
              <a:t>Is not necessarily in a senior position. </a:t>
            </a:r>
          </a:p>
          <a:p>
            <a:pPr lvl="1"/>
            <a:r>
              <a:rPr lang="en-ZA" dirty="0"/>
              <a:t>Has necessary knowledge and skills to assist new or struggling employees to perform  tasks in accordance to specified requirements. </a:t>
            </a:r>
          </a:p>
          <a:p>
            <a:pPr lvl="1"/>
            <a:r>
              <a:rPr lang="en-US" dirty="0"/>
              <a:t>explains the task, </a:t>
            </a:r>
          </a:p>
          <a:p>
            <a:pPr lvl="1"/>
            <a:r>
              <a:rPr lang="en-US" dirty="0"/>
              <a:t>demonstrates how task should be performed </a:t>
            </a:r>
          </a:p>
          <a:p>
            <a:pPr lvl="1"/>
            <a:r>
              <a:rPr lang="en-US" dirty="0"/>
              <a:t>gives employee a chance to practice the tasks under supervision. </a:t>
            </a:r>
          </a:p>
          <a:p>
            <a:pPr lvl="1"/>
            <a:r>
              <a:rPr lang="en-US" dirty="0"/>
              <a:t>monitors performance and </a:t>
            </a:r>
          </a:p>
          <a:p>
            <a:pPr lvl="1"/>
            <a:r>
              <a:rPr lang="en-US" dirty="0"/>
              <a:t>maintains records of employee/learner’s progress. </a:t>
            </a:r>
          </a:p>
        </p:txBody>
      </p:sp>
    </p:spTree>
    <p:extLst>
      <p:ext uri="{BB962C8B-B14F-4D97-AF65-F5344CB8AC3E}">
        <p14:creationId xmlns:p14="http://schemas.microsoft.com/office/powerpoint/2010/main" val="9257079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Roles And Responsibilities Of The Mentor</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35</a:t>
            </a:fld>
            <a:endParaRPr lang="en-ZA" dirty="0"/>
          </a:p>
        </p:txBody>
      </p:sp>
      <p:sp>
        <p:nvSpPr>
          <p:cNvPr id="5" name="Content Placeholder 4"/>
          <p:cNvSpPr>
            <a:spLocks noGrp="1"/>
          </p:cNvSpPr>
          <p:nvPr>
            <p:ph sz="quarter" idx="1"/>
          </p:nvPr>
        </p:nvSpPr>
        <p:spPr/>
        <p:txBody>
          <a:bodyPr/>
          <a:lstStyle/>
          <a:p>
            <a:r>
              <a:rPr lang="en-US" dirty="0"/>
              <a:t>Who or what is a mentor?</a:t>
            </a:r>
          </a:p>
          <a:p>
            <a:endParaRPr lang="en-US" dirty="0"/>
          </a:p>
          <a:p>
            <a:pPr lvl="1"/>
            <a:r>
              <a:rPr lang="en-US" dirty="0"/>
              <a:t>Would be a trusted and experienced individual who acts as an advisor.</a:t>
            </a:r>
          </a:p>
          <a:p>
            <a:pPr lvl="1"/>
            <a:r>
              <a:rPr lang="en-US" dirty="0"/>
              <a:t>Would have direct interest in the development and education of a younger or less experienced person or employee.</a:t>
            </a:r>
          </a:p>
          <a:p>
            <a:pPr lvl="1"/>
            <a:r>
              <a:rPr lang="en-US" dirty="0"/>
              <a:t>Takes on numerous roles while contributing to a sustained relationship of shared interests and goals.</a:t>
            </a:r>
          </a:p>
          <a:p>
            <a:pPr lvl="1"/>
            <a:endParaRPr lang="en-US" dirty="0"/>
          </a:p>
        </p:txBody>
      </p:sp>
    </p:spTree>
    <p:extLst>
      <p:ext uri="{BB962C8B-B14F-4D97-AF65-F5344CB8AC3E}">
        <p14:creationId xmlns:p14="http://schemas.microsoft.com/office/powerpoint/2010/main" val="38192043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Roles And Responsibilities Of The Mentor</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36</a:t>
            </a:fld>
            <a:endParaRPr lang="en-ZA" dirty="0"/>
          </a:p>
        </p:txBody>
      </p:sp>
      <p:sp>
        <p:nvSpPr>
          <p:cNvPr id="9" name="Content Placeholder 8"/>
          <p:cNvSpPr>
            <a:spLocks noGrp="1"/>
          </p:cNvSpPr>
          <p:nvPr>
            <p:ph sz="half" idx="4"/>
          </p:nvPr>
        </p:nvSpPr>
        <p:spPr>
          <a:xfrm>
            <a:off x="467544" y="1412776"/>
            <a:ext cx="8208912" cy="4536504"/>
          </a:xfrm>
        </p:spPr>
        <p:txBody>
          <a:bodyPr>
            <a:noAutofit/>
          </a:bodyPr>
          <a:lstStyle/>
          <a:p>
            <a:r>
              <a:rPr lang="en-ZA" dirty="0"/>
              <a:t>Mentor’s role is totally voluntary and is carried out in addition with other responsibilities.</a:t>
            </a:r>
          </a:p>
          <a:p>
            <a:r>
              <a:rPr lang="en-ZA" dirty="0"/>
              <a:t>Makes a commitment to an assigned mentee to help the individual grow to what is needed</a:t>
            </a:r>
          </a:p>
        </p:txBody>
      </p:sp>
    </p:spTree>
    <p:extLst>
      <p:ext uri="{BB962C8B-B14F-4D97-AF65-F5344CB8AC3E}">
        <p14:creationId xmlns:p14="http://schemas.microsoft.com/office/powerpoint/2010/main" val="175076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p>
            <a:pPr algn="ctr"/>
            <a:r>
              <a:rPr lang="en-ZA" sz="9600" dirty="0">
                <a:solidFill>
                  <a:srgbClr val="FFFFFF"/>
                </a:solidFill>
              </a:rPr>
              <a:t>Activity</a:t>
            </a:r>
            <a:endParaRPr lang="en-ZA" dirty="0">
              <a:solidFill>
                <a:srgbClr val="FFFFFF"/>
              </a:solidFill>
            </a:endParaRPr>
          </a:p>
        </p:txBody>
      </p:sp>
      <p:sp>
        <p:nvSpPr>
          <p:cNvPr id="4" name="Slide Number Placeholder 3"/>
          <p:cNvSpPr>
            <a:spLocks noGrp="1"/>
          </p:cNvSpPr>
          <p:nvPr>
            <p:ph type="sldNum" sz="quarter" idx="12"/>
          </p:nvPr>
        </p:nvSpPr>
        <p:spPr/>
        <p:txBody>
          <a:bodyPr/>
          <a:lstStyle/>
          <a:p>
            <a:fld id="{32F83655-DC73-417F-8B26-EB7A1DBB5382}" type="slidenum">
              <a:rPr lang="en-ZA" smtClean="0"/>
              <a:pPr/>
              <a:t>37</a:t>
            </a:fld>
            <a:endParaRPr lang="en-ZA" dirty="0"/>
          </a:p>
        </p:txBody>
      </p:sp>
      <p:sp>
        <p:nvSpPr>
          <p:cNvPr id="5" name="Content Placeholder 4"/>
          <p:cNvSpPr>
            <a:spLocks noGrp="1"/>
          </p:cNvSpPr>
          <p:nvPr>
            <p:ph sz="quarter" idx="1"/>
          </p:nvPr>
        </p:nvSpPr>
        <p:spPr>
          <a:xfrm>
            <a:off x="2971800" y="1988840"/>
            <a:ext cx="5715000" cy="4107160"/>
          </a:xfrm>
        </p:spPr>
        <p:txBody>
          <a:bodyPr/>
          <a:lstStyle/>
          <a:p>
            <a:r>
              <a:rPr lang="en-ZA" b="1" dirty="0"/>
              <a:t>What else would the mentor’s roles be?</a:t>
            </a:r>
            <a:endParaRPr lang="en-ZA" dirty="0"/>
          </a:p>
          <a:p>
            <a:endParaRPr lang="en-ZA" dirty="0"/>
          </a:p>
        </p:txBody>
      </p:sp>
      <p:grpSp>
        <p:nvGrpSpPr>
          <p:cNvPr id="2" name="Group 13"/>
          <p:cNvGrpSpPr/>
          <p:nvPr/>
        </p:nvGrpSpPr>
        <p:grpSpPr>
          <a:xfrm>
            <a:off x="6732240" y="332656"/>
            <a:ext cx="1944216" cy="1008112"/>
            <a:chOff x="4211960" y="4509120"/>
            <a:chExt cx="1944216" cy="1008112"/>
          </a:xfrm>
        </p:grpSpPr>
        <p:sp>
          <p:nvSpPr>
            <p:cNvPr id="12" name="Oval Callout 11"/>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3" name="Oval Callout 12"/>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
        <p:nvSpPr>
          <p:cNvPr id="16" name="Title 15"/>
          <p:cNvSpPr>
            <a:spLocks noGrp="1"/>
          </p:cNvSpPr>
          <p:nvPr>
            <p:ph type="title"/>
          </p:nvPr>
        </p:nvSpPr>
        <p:spPr/>
        <p:txBody>
          <a:bodyPr/>
          <a:lstStyle/>
          <a:p>
            <a:r>
              <a:rPr lang="en-ZA" sz="5800" dirty="0"/>
              <a:t>Discuss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Roles And Responsibilities Of The Mentor</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38</a:t>
            </a:fld>
            <a:endParaRPr lang="en-ZA" dirty="0"/>
          </a:p>
        </p:txBody>
      </p:sp>
      <p:sp>
        <p:nvSpPr>
          <p:cNvPr id="5" name="Content Placeholder 4"/>
          <p:cNvSpPr>
            <a:spLocks noGrp="1"/>
          </p:cNvSpPr>
          <p:nvPr>
            <p:ph sz="quarter" idx="1"/>
          </p:nvPr>
        </p:nvSpPr>
        <p:spPr/>
        <p:txBody>
          <a:bodyPr>
            <a:normAutofit/>
          </a:bodyPr>
          <a:lstStyle/>
          <a:p>
            <a:r>
              <a:rPr lang="en-ZA" dirty="0"/>
              <a:t>A Mentor's role would include but not be limited to:</a:t>
            </a:r>
          </a:p>
          <a:p>
            <a:pPr lvl="1"/>
            <a:endParaRPr lang="en-ZA" dirty="0"/>
          </a:p>
          <a:p>
            <a:pPr lvl="1"/>
            <a:r>
              <a:rPr lang="en-ZA" dirty="0"/>
              <a:t>Taking on an advisory role.</a:t>
            </a:r>
          </a:p>
          <a:p>
            <a:pPr lvl="1"/>
            <a:r>
              <a:rPr lang="en-ZA" dirty="0"/>
              <a:t>Meeting regularly – preferably 2-3 times a month.</a:t>
            </a:r>
          </a:p>
          <a:p>
            <a:pPr lvl="1"/>
            <a:r>
              <a:rPr lang="en-ZA" dirty="0"/>
              <a:t>Maintaining strict confidentiality.</a:t>
            </a:r>
          </a:p>
          <a:p>
            <a:pPr lvl="1"/>
            <a:r>
              <a:rPr lang="en-ZA" dirty="0"/>
              <a:t>Listening and giving feedback/guidance.</a:t>
            </a:r>
          </a:p>
          <a:p>
            <a:pPr lvl="1"/>
            <a:r>
              <a:rPr lang="en-ZA" dirty="0"/>
              <a:t>Monitoring, reviewing, critique, and discussing potential actions.</a:t>
            </a:r>
          </a:p>
          <a:p>
            <a:pPr lvl="1"/>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Roles And Responsibilities Of The Mentor</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39</a:t>
            </a:fld>
            <a:endParaRPr lang="en-ZA" dirty="0"/>
          </a:p>
        </p:txBody>
      </p:sp>
      <p:sp>
        <p:nvSpPr>
          <p:cNvPr id="5" name="Content Placeholder 4"/>
          <p:cNvSpPr>
            <a:spLocks noGrp="1"/>
          </p:cNvSpPr>
          <p:nvPr>
            <p:ph sz="quarter" idx="1"/>
          </p:nvPr>
        </p:nvSpPr>
        <p:spPr/>
        <p:txBody>
          <a:bodyPr/>
          <a:lstStyle/>
          <a:p>
            <a:pPr>
              <a:lnSpc>
                <a:spcPct val="150000"/>
              </a:lnSpc>
            </a:pPr>
            <a:r>
              <a:rPr lang="en-ZA" dirty="0"/>
              <a:t>The mentor would:</a:t>
            </a:r>
          </a:p>
          <a:p>
            <a:pPr lvl="1">
              <a:lnSpc>
                <a:spcPct val="150000"/>
              </a:lnSpc>
            </a:pPr>
            <a:r>
              <a:rPr lang="en-ZA" dirty="0"/>
              <a:t> provide a mentee with useful information about an organisation, </a:t>
            </a:r>
          </a:p>
          <a:p>
            <a:pPr lvl="1">
              <a:lnSpc>
                <a:spcPct val="150000"/>
              </a:lnSpc>
            </a:pPr>
            <a:r>
              <a:rPr lang="en-ZA" dirty="0"/>
              <a:t>help  mentee to establish a better understanding</a:t>
            </a:r>
          </a:p>
          <a:p>
            <a:pPr lvl="1">
              <a:lnSpc>
                <a:spcPct val="150000"/>
              </a:lnSpc>
            </a:pPr>
            <a:r>
              <a:rPr lang="en-ZA" dirty="0"/>
              <a:t>develop  skills required of that individual to perform with in the immediate environment.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a:t>
            </a:fld>
            <a:endParaRPr lang="en-ZA" dirty="0"/>
          </a:p>
        </p:txBody>
      </p:sp>
      <p:sp>
        <p:nvSpPr>
          <p:cNvPr id="5" name="Rectangle 4"/>
          <p:cNvSpPr/>
          <p:nvPr/>
        </p:nvSpPr>
        <p:spPr>
          <a:xfrm>
            <a:off x="556741" y="1355859"/>
            <a:ext cx="8623771" cy="4493538"/>
          </a:xfrm>
          <a:prstGeom prst="rect">
            <a:avLst/>
          </a:prstGeom>
        </p:spPr>
        <p:txBody>
          <a:bodyPr wrap="square">
            <a:spAutoFit/>
          </a:bodyPr>
          <a:lstStyle/>
          <a:p>
            <a:r>
              <a:rPr lang="en-ZA" sz="2800" b="1" dirty="0"/>
              <a:t>The Portfolio of Evidence (PoE)</a:t>
            </a:r>
          </a:p>
          <a:p>
            <a:endParaRPr lang="en-US" sz="2400" dirty="0"/>
          </a:p>
          <a:p>
            <a:pPr>
              <a:lnSpc>
                <a:spcPct val="150000"/>
              </a:lnSpc>
            </a:pPr>
            <a:r>
              <a:rPr lang="en-ZA" sz="2600" b="1" dirty="0"/>
              <a:t>Section 1 – 	Administrative detail</a:t>
            </a:r>
            <a:endParaRPr lang="en-US" sz="2600" dirty="0"/>
          </a:p>
          <a:p>
            <a:pPr>
              <a:lnSpc>
                <a:spcPct val="150000"/>
              </a:lnSpc>
            </a:pPr>
            <a:r>
              <a:rPr lang="en-ZA" sz="2600" b="1" dirty="0"/>
              <a:t>Section 2 – 	Assessment planning</a:t>
            </a:r>
            <a:endParaRPr lang="en-US" sz="2600" dirty="0"/>
          </a:p>
          <a:p>
            <a:pPr>
              <a:lnSpc>
                <a:spcPct val="150000"/>
              </a:lnSpc>
            </a:pPr>
            <a:r>
              <a:rPr lang="en-ZA" sz="2600" b="1" dirty="0"/>
              <a:t>Section 3 – 	Assessment design matrix</a:t>
            </a:r>
            <a:endParaRPr lang="en-US" sz="2600" dirty="0"/>
          </a:p>
          <a:p>
            <a:pPr>
              <a:lnSpc>
                <a:spcPct val="150000"/>
              </a:lnSpc>
            </a:pPr>
            <a:r>
              <a:rPr lang="en-ZA" sz="2600" b="1" dirty="0"/>
              <a:t>Section 4 – 	Formative assessment activities</a:t>
            </a:r>
            <a:endParaRPr lang="en-US" sz="2600" dirty="0"/>
          </a:p>
          <a:p>
            <a:pPr>
              <a:lnSpc>
                <a:spcPct val="150000"/>
              </a:lnSpc>
            </a:pPr>
            <a:r>
              <a:rPr lang="en-ZA" sz="2600" b="1" dirty="0"/>
              <a:t>Section 5 – 	Summative assessment – Knowledge    				questionnaires</a:t>
            </a:r>
            <a:endParaRPr lang="en-US" sz="2400" dirty="0"/>
          </a:p>
        </p:txBody>
      </p:sp>
    </p:spTree>
    <p:extLst>
      <p:ext uri="{BB962C8B-B14F-4D97-AF65-F5344CB8AC3E}">
        <p14:creationId xmlns:p14="http://schemas.microsoft.com/office/powerpoint/2010/main" val="380301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Roles And Responsibilities Of The Mentor</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40</a:t>
            </a:fld>
            <a:endParaRPr lang="en-ZA" dirty="0"/>
          </a:p>
        </p:txBody>
      </p:sp>
      <p:sp>
        <p:nvSpPr>
          <p:cNvPr id="5" name="Content Placeholder 4"/>
          <p:cNvSpPr>
            <a:spLocks noGrp="1"/>
          </p:cNvSpPr>
          <p:nvPr>
            <p:ph sz="quarter" idx="1"/>
          </p:nvPr>
        </p:nvSpPr>
        <p:spPr/>
        <p:txBody>
          <a:bodyPr>
            <a:normAutofit lnSpcReduction="10000"/>
          </a:bodyPr>
          <a:lstStyle/>
          <a:p>
            <a:pPr>
              <a:lnSpc>
                <a:spcPct val="150000"/>
              </a:lnSpc>
            </a:pPr>
            <a:r>
              <a:rPr lang="en-ZA" dirty="0"/>
              <a:t>A mentor must</a:t>
            </a:r>
          </a:p>
          <a:p>
            <a:pPr lvl="1">
              <a:lnSpc>
                <a:spcPct val="150000"/>
              </a:lnSpc>
            </a:pPr>
            <a:r>
              <a:rPr lang="en-ZA" dirty="0"/>
              <a:t> act as a positive role model.</a:t>
            </a:r>
          </a:p>
          <a:p>
            <a:pPr lvl="1">
              <a:lnSpc>
                <a:spcPct val="150000"/>
              </a:lnSpc>
            </a:pPr>
            <a:r>
              <a:rPr lang="en-ZA" dirty="0"/>
              <a:t>lend support in encouraging the participation of the mentee on committees or projects to increase visibility</a:t>
            </a:r>
          </a:p>
          <a:p>
            <a:pPr lvl="1">
              <a:lnSpc>
                <a:spcPct val="150000"/>
              </a:lnSpc>
            </a:pPr>
            <a:r>
              <a:rPr lang="en-ZA" dirty="0"/>
              <a:t>enhance the mentee’s self-esteem through supportive, non-judgemental discussions.</a:t>
            </a:r>
          </a:p>
          <a:p>
            <a:pPr>
              <a:lnSpc>
                <a:spcPct val="150000"/>
              </a:lnSpc>
            </a:pPr>
            <a:r>
              <a:rPr lang="en-ZA" dirty="0"/>
              <a:t>The sense of trust that develops is the key to reducing personal stress for the mentee.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Roles And Responsibilities Of The Mentor</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41</a:t>
            </a:fld>
            <a:endParaRPr lang="en-ZA" dirty="0"/>
          </a:p>
        </p:txBody>
      </p:sp>
      <p:sp>
        <p:nvSpPr>
          <p:cNvPr id="5" name="Content Placeholder 4"/>
          <p:cNvSpPr>
            <a:spLocks noGrp="1"/>
          </p:cNvSpPr>
          <p:nvPr>
            <p:ph sz="quarter" idx="1"/>
          </p:nvPr>
        </p:nvSpPr>
        <p:spPr/>
        <p:txBody>
          <a:bodyPr/>
          <a:lstStyle/>
          <a:p>
            <a:r>
              <a:rPr lang="en-US" dirty="0"/>
              <a:t>Once the relationship between mentor and mentee is established the following needs to be set up.</a:t>
            </a:r>
          </a:p>
          <a:p>
            <a:endParaRPr lang="en-US" dirty="0"/>
          </a:p>
          <a:p>
            <a:pPr lvl="1"/>
            <a:r>
              <a:rPr lang="en-US" b="1" dirty="0"/>
              <a:t>Written contract </a:t>
            </a:r>
            <a:r>
              <a:rPr lang="en-US" dirty="0"/>
              <a:t>including a code of ethical conduct in the relationship would need to be negotiated with a prospective mentee to be mentored.</a:t>
            </a:r>
          </a:p>
          <a:p>
            <a:pPr lvl="1"/>
            <a:r>
              <a:rPr lang="en-US" dirty="0"/>
              <a:t>The </a:t>
            </a:r>
            <a:r>
              <a:rPr lang="en-US" b="1" dirty="0"/>
              <a:t>boundaries </a:t>
            </a:r>
            <a:r>
              <a:rPr lang="en-US" dirty="0"/>
              <a:t>in a mentorship contract are negotiated and agreed to by both parties with specific reference to realistic goals in mind.</a:t>
            </a:r>
          </a:p>
        </p:txBody>
      </p:sp>
    </p:spTree>
    <p:extLst>
      <p:ext uri="{BB962C8B-B14F-4D97-AF65-F5344CB8AC3E}">
        <p14:creationId xmlns:p14="http://schemas.microsoft.com/office/powerpoint/2010/main" val="3136811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Roles And Responsibilities Of The Mentor</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42</a:t>
            </a:fld>
            <a:endParaRPr lang="en-ZA" dirty="0"/>
          </a:p>
        </p:txBody>
      </p:sp>
      <p:sp>
        <p:nvSpPr>
          <p:cNvPr id="5" name="Content Placeholder 4"/>
          <p:cNvSpPr>
            <a:spLocks noGrp="1"/>
          </p:cNvSpPr>
          <p:nvPr>
            <p:ph sz="quarter" idx="1"/>
          </p:nvPr>
        </p:nvSpPr>
        <p:spPr/>
        <p:txBody>
          <a:bodyPr/>
          <a:lstStyle/>
          <a:p>
            <a:r>
              <a:rPr lang="en-US" dirty="0"/>
              <a:t>Set aside time to discuss these points in a relaxed environment.</a:t>
            </a:r>
          </a:p>
          <a:p>
            <a:r>
              <a:rPr lang="en-US" dirty="0"/>
              <a:t>The mentor should keep the process focused, realistic and constructive without dictating the mentee.</a:t>
            </a:r>
          </a:p>
          <a:p>
            <a:endParaRPr lang="en-US" dirty="0"/>
          </a:p>
        </p:txBody>
      </p:sp>
    </p:spTree>
    <p:extLst>
      <p:ext uri="{BB962C8B-B14F-4D97-AF65-F5344CB8AC3E}">
        <p14:creationId xmlns:p14="http://schemas.microsoft.com/office/powerpoint/2010/main" val="33771629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Roles And Responsibilities Of The Mentor</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43</a:t>
            </a:fld>
            <a:endParaRPr lang="en-ZA" dirty="0"/>
          </a:p>
        </p:txBody>
      </p:sp>
      <p:sp>
        <p:nvSpPr>
          <p:cNvPr id="5" name="Content Placeholder 4"/>
          <p:cNvSpPr>
            <a:spLocks noGrp="1"/>
          </p:cNvSpPr>
          <p:nvPr>
            <p:ph sz="quarter" idx="1"/>
          </p:nvPr>
        </p:nvSpPr>
        <p:spPr/>
        <p:txBody>
          <a:bodyPr>
            <a:normAutofit/>
          </a:bodyPr>
          <a:lstStyle/>
          <a:p>
            <a:r>
              <a:rPr lang="en-US" dirty="0"/>
              <a:t>Monitoring and Reviewing Progress</a:t>
            </a:r>
          </a:p>
          <a:p>
            <a:pPr lvl="1"/>
            <a:r>
              <a:rPr lang="en-ZA" dirty="0"/>
              <a:t>Entails identifying strengths and weaknesses in learner/mentee progress as well as </a:t>
            </a:r>
          </a:p>
          <a:p>
            <a:pPr lvl="1"/>
            <a:r>
              <a:rPr lang="en-ZA" dirty="0"/>
              <a:t>strengths and weaknesses in the mentoring process.</a:t>
            </a:r>
            <a:endParaRPr lang="en-US" dirty="0"/>
          </a:p>
          <a:p>
            <a:endParaRPr lang="en-US" dirty="0"/>
          </a:p>
          <a:p>
            <a:r>
              <a:rPr lang="en-US" dirty="0"/>
              <a:t>SWOT is an acronym for:</a:t>
            </a:r>
          </a:p>
          <a:p>
            <a:pPr lvl="1"/>
            <a:r>
              <a:rPr lang="en-US" dirty="0"/>
              <a:t>Strengths</a:t>
            </a:r>
          </a:p>
          <a:p>
            <a:pPr lvl="1"/>
            <a:r>
              <a:rPr lang="en-US" dirty="0"/>
              <a:t>Weaknesses</a:t>
            </a:r>
          </a:p>
          <a:p>
            <a:pPr lvl="1"/>
            <a:r>
              <a:rPr lang="en-US" dirty="0"/>
              <a:t>Opportunities	(Goals)</a:t>
            </a:r>
          </a:p>
          <a:p>
            <a:pPr lvl="1"/>
            <a:r>
              <a:rPr lang="en-US" dirty="0"/>
              <a:t>Threats		(Challenges)</a:t>
            </a:r>
          </a:p>
          <a:p>
            <a:endParaRPr lang="en-US" dirty="0"/>
          </a:p>
        </p:txBody>
      </p:sp>
    </p:spTree>
    <p:extLst>
      <p:ext uri="{BB962C8B-B14F-4D97-AF65-F5344CB8AC3E}">
        <p14:creationId xmlns:p14="http://schemas.microsoft.com/office/powerpoint/2010/main" val="11490261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866" y="116632"/>
            <a:ext cx="8219256" cy="1008000"/>
          </a:xfrm>
        </p:spPr>
        <p:txBody>
          <a:bodyPr>
            <a:normAutofit/>
          </a:bodyPr>
          <a:lstStyle/>
          <a:p>
            <a:r>
              <a:rPr lang="en-ZA" dirty="0"/>
              <a:t>SWOT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44</a:t>
            </a:fld>
            <a:endParaRPr lang="en-ZA" dirty="0"/>
          </a:p>
        </p:txBody>
      </p:sp>
      <p:sp>
        <p:nvSpPr>
          <p:cNvPr id="7" name="Rectangle 6"/>
          <p:cNvSpPr/>
          <p:nvPr/>
        </p:nvSpPr>
        <p:spPr>
          <a:xfrm>
            <a:off x="324419" y="980727"/>
            <a:ext cx="8640960" cy="461665"/>
          </a:xfrm>
          <a:prstGeom prst="rect">
            <a:avLst/>
          </a:prstGeom>
        </p:spPr>
        <p:txBody>
          <a:bodyPr wrap="square">
            <a:spAutoFit/>
          </a:bodyPr>
          <a:lstStyle/>
          <a:p>
            <a:r>
              <a:rPr lang="en-ZA" sz="2400" dirty="0"/>
              <a:t> </a:t>
            </a:r>
            <a:endParaRPr lang="en-US" sz="2400" dirty="0"/>
          </a:p>
        </p:txBody>
      </p:sp>
      <p:graphicFrame>
        <p:nvGraphicFramePr>
          <p:cNvPr id="5" name="Diagram 4"/>
          <p:cNvGraphicFramePr/>
          <p:nvPr>
            <p:extLst>
              <p:ext uri="{D42A27DB-BD31-4B8C-83A1-F6EECF244321}">
                <p14:modId xmlns:p14="http://schemas.microsoft.com/office/powerpoint/2010/main" val="3275017875"/>
              </p:ext>
            </p:extLst>
          </p:nvPr>
        </p:nvGraphicFramePr>
        <p:xfrm>
          <a:off x="324419" y="1669256"/>
          <a:ext cx="8568061" cy="435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971600" y="1484784"/>
            <a:ext cx="3312368" cy="1800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Strengths</a:t>
            </a:r>
          </a:p>
        </p:txBody>
      </p:sp>
      <p:sp>
        <p:nvSpPr>
          <p:cNvPr id="9" name="Rectangle 8"/>
          <p:cNvSpPr/>
          <p:nvPr/>
        </p:nvSpPr>
        <p:spPr>
          <a:xfrm>
            <a:off x="4716016" y="4077072"/>
            <a:ext cx="3312368"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Threats</a:t>
            </a:r>
          </a:p>
        </p:txBody>
      </p:sp>
      <p:sp>
        <p:nvSpPr>
          <p:cNvPr id="10" name="Rectangle 9"/>
          <p:cNvSpPr/>
          <p:nvPr/>
        </p:nvSpPr>
        <p:spPr>
          <a:xfrm>
            <a:off x="4716016" y="1484784"/>
            <a:ext cx="3312368" cy="1800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Weaknesses</a:t>
            </a:r>
          </a:p>
        </p:txBody>
      </p:sp>
      <p:sp>
        <p:nvSpPr>
          <p:cNvPr id="11" name="Rectangle 10"/>
          <p:cNvSpPr/>
          <p:nvPr/>
        </p:nvSpPr>
        <p:spPr>
          <a:xfrm>
            <a:off x="971600" y="4077072"/>
            <a:ext cx="3312368"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Opportunities</a:t>
            </a:r>
          </a:p>
        </p:txBody>
      </p:sp>
      <p:sp>
        <p:nvSpPr>
          <p:cNvPr id="12" name="Rectangle 11"/>
          <p:cNvSpPr/>
          <p:nvPr/>
        </p:nvSpPr>
        <p:spPr>
          <a:xfrm>
            <a:off x="2915816" y="2852936"/>
            <a:ext cx="2880320" cy="15653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0000"/>
                </a:solidFill>
              </a:rPr>
              <a:t>SWOT</a:t>
            </a:r>
          </a:p>
        </p:txBody>
      </p:sp>
    </p:spTree>
    <p:extLst>
      <p:ext uri="{BB962C8B-B14F-4D97-AF65-F5344CB8AC3E}">
        <p14:creationId xmlns:p14="http://schemas.microsoft.com/office/powerpoint/2010/main" val="273869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E7723C1F-074C-4058-8822-8FE1937033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p>
            <a:pPr algn="ctr"/>
            <a:r>
              <a:rPr lang="en-ZA" sz="9600" dirty="0">
                <a:solidFill>
                  <a:srgbClr val="FFFFFF"/>
                </a:solidFill>
              </a:rPr>
              <a:t>Activity</a:t>
            </a:r>
            <a:endParaRPr lang="en-ZA" dirty="0">
              <a:solidFill>
                <a:srgbClr val="FFFFFF"/>
              </a:solidFill>
            </a:endParaRPr>
          </a:p>
        </p:txBody>
      </p:sp>
      <p:sp>
        <p:nvSpPr>
          <p:cNvPr id="4" name="Slide Number Placeholder 3"/>
          <p:cNvSpPr>
            <a:spLocks noGrp="1"/>
          </p:cNvSpPr>
          <p:nvPr>
            <p:ph type="sldNum" sz="quarter" idx="12"/>
          </p:nvPr>
        </p:nvSpPr>
        <p:spPr/>
        <p:txBody>
          <a:bodyPr/>
          <a:lstStyle/>
          <a:p>
            <a:fld id="{32F83655-DC73-417F-8B26-EB7A1DBB5382}" type="slidenum">
              <a:rPr lang="en-ZA" smtClean="0"/>
              <a:pPr/>
              <a:t>45</a:t>
            </a:fld>
            <a:endParaRPr lang="en-ZA" dirty="0"/>
          </a:p>
        </p:txBody>
      </p:sp>
      <p:sp>
        <p:nvSpPr>
          <p:cNvPr id="5" name="Content Placeholder 4"/>
          <p:cNvSpPr>
            <a:spLocks noGrp="1"/>
          </p:cNvSpPr>
          <p:nvPr>
            <p:ph sz="quarter" idx="1"/>
          </p:nvPr>
        </p:nvSpPr>
        <p:spPr>
          <a:xfrm>
            <a:off x="2971800" y="1988840"/>
            <a:ext cx="5715000" cy="4107160"/>
          </a:xfrm>
        </p:spPr>
        <p:txBody>
          <a:bodyPr/>
          <a:lstStyle/>
          <a:p>
            <a:r>
              <a:rPr lang="en-ZA" b="1" dirty="0"/>
              <a:t>Form groups and discuss the different methods one can use when mentoring.</a:t>
            </a:r>
            <a:endParaRPr lang="en-ZA" dirty="0"/>
          </a:p>
          <a:p>
            <a:endParaRPr lang="en-ZA" dirty="0"/>
          </a:p>
        </p:txBody>
      </p:sp>
      <p:grpSp>
        <p:nvGrpSpPr>
          <p:cNvPr id="2" name="Group 13"/>
          <p:cNvGrpSpPr/>
          <p:nvPr/>
        </p:nvGrpSpPr>
        <p:grpSpPr>
          <a:xfrm>
            <a:off x="6732240" y="332656"/>
            <a:ext cx="1944216" cy="1008112"/>
            <a:chOff x="4211960" y="4509120"/>
            <a:chExt cx="1944216" cy="1008112"/>
          </a:xfrm>
        </p:grpSpPr>
        <p:sp>
          <p:nvSpPr>
            <p:cNvPr id="12" name="Oval Callout 11"/>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3" name="Oval Callout 12"/>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
        <p:nvSpPr>
          <p:cNvPr id="16" name="Title 15"/>
          <p:cNvSpPr>
            <a:spLocks noGrp="1"/>
          </p:cNvSpPr>
          <p:nvPr>
            <p:ph type="title"/>
          </p:nvPr>
        </p:nvSpPr>
        <p:spPr/>
        <p:txBody>
          <a:bodyPr/>
          <a:lstStyle/>
          <a:p>
            <a:r>
              <a:rPr lang="en-ZA" sz="5800" dirty="0"/>
              <a:t>Discuss</a:t>
            </a:r>
          </a:p>
        </p:txBody>
      </p:sp>
    </p:spTree>
    <p:extLst>
      <p:ext uri="{BB962C8B-B14F-4D97-AF65-F5344CB8AC3E}">
        <p14:creationId xmlns:p14="http://schemas.microsoft.com/office/powerpoint/2010/main" val="212178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Written contracts, codes of ethics and boundaries.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46</a:t>
            </a:fld>
            <a:endParaRPr lang="en-ZA" dirty="0"/>
          </a:p>
        </p:txBody>
      </p:sp>
      <p:sp>
        <p:nvSpPr>
          <p:cNvPr id="5" name="Content Placeholder 4"/>
          <p:cNvSpPr>
            <a:spLocks noGrp="1"/>
          </p:cNvSpPr>
          <p:nvPr>
            <p:ph sz="quarter" idx="1"/>
          </p:nvPr>
        </p:nvSpPr>
        <p:spPr>
          <a:xfrm>
            <a:off x="395536" y="1700808"/>
            <a:ext cx="8219256" cy="4968552"/>
          </a:xfrm>
        </p:spPr>
        <p:txBody>
          <a:bodyPr>
            <a:normAutofit/>
          </a:bodyPr>
          <a:lstStyle/>
          <a:p>
            <a:r>
              <a:rPr lang="en-ZA" sz="2800" dirty="0"/>
              <a:t>When entering into a mentorship, it is very important that:</a:t>
            </a:r>
          </a:p>
          <a:p>
            <a:pPr marL="0" indent="0">
              <a:buNone/>
            </a:pPr>
            <a:endParaRPr lang="en-ZA" sz="2800" dirty="0"/>
          </a:p>
          <a:p>
            <a:pPr lvl="1"/>
            <a:r>
              <a:rPr lang="en-ZA" dirty="0"/>
              <a:t> everyone is aware of what is expected of them.</a:t>
            </a:r>
          </a:p>
          <a:p>
            <a:pPr lvl="1"/>
            <a:r>
              <a:rPr lang="en-ZA" sz="2800" dirty="0"/>
              <a:t> </a:t>
            </a:r>
            <a:r>
              <a:rPr lang="en-ZA" dirty="0"/>
              <a:t>both parties sign a commitment by way of contract or agreement</a:t>
            </a:r>
            <a:r>
              <a:rPr lang="en-ZA" sz="2800" dirty="0"/>
              <a:t>.</a:t>
            </a:r>
          </a:p>
          <a:p>
            <a:pPr lvl="1"/>
            <a:r>
              <a:rPr lang="en-ZA" dirty="0"/>
              <a:t>a code of conduct is agreed upon</a:t>
            </a:r>
          </a:p>
          <a:p>
            <a:endParaRPr lang="en-Z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Mentoring And Coaching</a:t>
            </a:r>
          </a:p>
        </p:txBody>
      </p:sp>
      <p:sp>
        <p:nvSpPr>
          <p:cNvPr id="3" name="Text Placeholder 2"/>
          <p:cNvSpPr>
            <a:spLocks noGrp="1"/>
          </p:cNvSpPr>
          <p:nvPr>
            <p:ph type="body" idx="1"/>
          </p:nvPr>
        </p:nvSpPr>
        <p:spPr/>
        <p:txBody>
          <a:bodyPr>
            <a:noAutofit/>
          </a:bodyPr>
          <a:lstStyle/>
          <a:p>
            <a:r>
              <a:rPr lang="en-US" sz="4400" dirty="0"/>
              <a:t>Study Unit 2:</a:t>
            </a:r>
            <a:br>
              <a:rPr lang="en-US" sz="4400" dirty="0"/>
            </a:br>
            <a:r>
              <a:rPr lang="en-ZA" sz="4400" dirty="0"/>
              <a:t>Describe the Characteristics of a Good Mentor</a:t>
            </a:r>
          </a:p>
        </p:txBody>
      </p:sp>
      <p:sp>
        <p:nvSpPr>
          <p:cNvPr id="5" name="Slide Number Placeholder 4"/>
          <p:cNvSpPr>
            <a:spLocks noGrp="1"/>
          </p:cNvSpPr>
          <p:nvPr>
            <p:ph type="sldNum" sz="quarter" idx="12"/>
          </p:nvPr>
        </p:nvSpPr>
        <p:spPr/>
        <p:txBody>
          <a:bodyPr/>
          <a:lstStyle/>
          <a:p>
            <a:fld id="{4980778A-6F9D-4141-8080-B8192EADCD40}" type="slidenum">
              <a:rPr lang="en-ZA" smtClean="0"/>
              <a:pPr/>
              <a:t>47</a:t>
            </a:fld>
            <a:endParaRPr lang="en-ZA" dirty="0"/>
          </a:p>
        </p:txBody>
      </p:sp>
      <p:pic>
        <p:nvPicPr>
          <p:cNvPr id="6" name="Picture 5" descr="ec_i_outcomes_2.gif"/>
          <p:cNvPicPr/>
          <p:nvPr/>
        </p:nvPicPr>
        <p:blipFill>
          <a:blip r:embed="rId2" cstate="print"/>
          <a:stretch>
            <a:fillRect/>
          </a:stretch>
        </p:blipFill>
        <p:spPr>
          <a:xfrm>
            <a:off x="3275856" y="4548105"/>
            <a:ext cx="2462004" cy="161719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7327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2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48</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dirty="0"/>
              <a:t>The </a:t>
            </a:r>
            <a:r>
              <a:rPr lang="en-ZA" sz="2800" b="1" dirty="0"/>
              <a:t>importance</a:t>
            </a:r>
            <a:r>
              <a:rPr lang="en-ZA" sz="2800" dirty="0"/>
              <a:t> of </a:t>
            </a:r>
            <a:r>
              <a:rPr lang="en-ZA" sz="2800" b="1" dirty="0"/>
              <a:t>communication</a:t>
            </a:r>
            <a:r>
              <a:rPr lang="en-ZA" sz="2800" dirty="0"/>
              <a:t> in the mentoring process is </a:t>
            </a:r>
            <a:r>
              <a:rPr lang="en-ZA" sz="2800" b="1" dirty="0"/>
              <a:t>explained</a:t>
            </a:r>
            <a:r>
              <a:rPr lang="en-ZA" sz="2800" dirty="0"/>
              <a:t> and an indication is given of how communication skills can </a:t>
            </a:r>
            <a:r>
              <a:rPr lang="en-ZA" sz="2800" b="1" dirty="0"/>
              <a:t>enhance</a:t>
            </a:r>
            <a:r>
              <a:rPr lang="en-ZA" sz="2800" dirty="0"/>
              <a:t> or </a:t>
            </a:r>
            <a:r>
              <a:rPr lang="en-ZA" sz="2800" b="1" dirty="0"/>
              <a:t>destroy </a:t>
            </a:r>
            <a:r>
              <a:rPr lang="en-ZA" sz="2800" dirty="0"/>
              <a:t>the </a:t>
            </a:r>
            <a:r>
              <a:rPr lang="en-ZA" sz="2800" b="1" dirty="0"/>
              <a:t>relationship </a:t>
            </a:r>
            <a:endParaRPr lang="en-US" sz="2800" b="1" dirty="0"/>
          </a:p>
          <a:p>
            <a:pPr lvl="0"/>
            <a:r>
              <a:rPr lang="en-ZA" sz="2800" dirty="0"/>
              <a:t>The </a:t>
            </a:r>
            <a:r>
              <a:rPr lang="en-ZA" sz="2800" b="1" dirty="0"/>
              <a:t>characteristics</a:t>
            </a:r>
            <a:r>
              <a:rPr lang="en-ZA" sz="2800" dirty="0"/>
              <a:t> of a </a:t>
            </a:r>
            <a:r>
              <a:rPr lang="en-ZA" sz="2800" b="1" dirty="0"/>
              <a:t>good mentor </a:t>
            </a:r>
            <a:r>
              <a:rPr lang="en-ZA" sz="2800" dirty="0"/>
              <a:t>are </a:t>
            </a:r>
            <a:r>
              <a:rPr lang="en-ZA" sz="2800" b="1" dirty="0"/>
              <a:t>identified </a:t>
            </a:r>
            <a:r>
              <a:rPr lang="en-ZA" sz="2800" dirty="0"/>
              <a:t>based on personal experience and reflection </a:t>
            </a:r>
            <a:endParaRPr lang="en-US" sz="2800" dirty="0"/>
          </a:p>
          <a:p>
            <a:pPr lvl="0"/>
            <a:r>
              <a:rPr lang="en-ZA" sz="2800" dirty="0"/>
              <a:t>Three different </a:t>
            </a:r>
            <a:r>
              <a:rPr lang="en-ZA" sz="2800" b="1" dirty="0"/>
              <a:t>models </a:t>
            </a:r>
            <a:r>
              <a:rPr lang="en-ZA" sz="2800" dirty="0"/>
              <a:t>of </a:t>
            </a:r>
            <a:r>
              <a:rPr lang="en-ZA" sz="2800" b="1" dirty="0"/>
              <a:t>mentoring</a:t>
            </a:r>
            <a:r>
              <a:rPr lang="en-ZA" sz="2800" dirty="0"/>
              <a:t> are </a:t>
            </a:r>
            <a:r>
              <a:rPr lang="en-ZA" sz="2800" b="1" dirty="0"/>
              <a:t>explained</a:t>
            </a:r>
            <a:r>
              <a:rPr lang="en-ZA" sz="2800" dirty="0"/>
              <a:t> and an indication is given of the one that is </a:t>
            </a:r>
            <a:r>
              <a:rPr lang="en-ZA" sz="2800" b="1" dirty="0"/>
              <a:t>most appropriate</a:t>
            </a:r>
            <a:r>
              <a:rPr lang="en-ZA" sz="2800" dirty="0"/>
              <a:t> in a specific environment </a:t>
            </a:r>
            <a:endParaRPr lang="en-US" sz="2800" dirty="0"/>
          </a:p>
          <a:p>
            <a:pPr lvl="0" algn="just" fontAlgn="base"/>
            <a:endParaRPr lang="en-ZA" sz="2800" spc="-15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44338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2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49</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dirty="0"/>
              <a:t>The </a:t>
            </a:r>
            <a:r>
              <a:rPr lang="en-ZA" sz="2800" b="1" dirty="0"/>
              <a:t>characteristics</a:t>
            </a:r>
            <a:r>
              <a:rPr lang="en-ZA" sz="2800" dirty="0"/>
              <a:t> of a potential </a:t>
            </a:r>
            <a:r>
              <a:rPr lang="en-ZA" sz="2800" b="1" dirty="0"/>
              <a:t>employee</a:t>
            </a:r>
            <a:r>
              <a:rPr lang="en-ZA" sz="2800" dirty="0"/>
              <a:t> to be mentored are </a:t>
            </a:r>
            <a:r>
              <a:rPr lang="en-ZA" sz="2800" b="1" dirty="0"/>
              <a:t>identified</a:t>
            </a:r>
            <a:r>
              <a:rPr lang="en-ZA" sz="2800" dirty="0"/>
              <a:t> and </a:t>
            </a:r>
            <a:r>
              <a:rPr lang="en-ZA" sz="2800" b="1" dirty="0"/>
              <a:t>matched</a:t>
            </a:r>
            <a:r>
              <a:rPr lang="en-ZA" sz="2800" dirty="0"/>
              <a:t> for compatibility with own personality</a:t>
            </a:r>
            <a:endParaRPr lang="en-US" sz="2800" dirty="0"/>
          </a:p>
          <a:p>
            <a:r>
              <a:rPr lang="en-ZA" sz="2800" dirty="0"/>
              <a:t>The </a:t>
            </a:r>
            <a:r>
              <a:rPr lang="en-ZA" sz="2800" b="1" dirty="0"/>
              <a:t>consequences</a:t>
            </a:r>
            <a:r>
              <a:rPr lang="en-ZA" sz="2800" dirty="0"/>
              <a:t> of a </a:t>
            </a:r>
            <a:r>
              <a:rPr lang="en-ZA" sz="2800" b="1" dirty="0"/>
              <a:t>mismatch</a:t>
            </a:r>
            <a:r>
              <a:rPr lang="en-ZA" sz="2800" dirty="0"/>
              <a:t> in the selection of mentor or employee to be mentored are </a:t>
            </a:r>
            <a:r>
              <a:rPr lang="en-ZA" sz="2800" b="1" dirty="0"/>
              <a:t>identified</a:t>
            </a:r>
            <a:r>
              <a:rPr lang="en-ZA" sz="2800" dirty="0"/>
              <a:t> with examples</a:t>
            </a:r>
            <a:endParaRPr lang="en-ZA" sz="2800" spc="-15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79421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a:t>
            </a:fld>
            <a:endParaRPr lang="en-ZA" dirty="0"/>
          </a:p>
        </p:txBody>
      </p:sp>
      <p:sp>
        <p:nvSpPr>
          <p:cNvPr id="5" name="Rectangle 4"/>
          <p:cNvSpPr/>
          <p:nvPr/>
        </p:nvSpPr>
        <p:spPr>
          <a:xfrm>
            <a:off x="611558" y="1350635"/>
            <a:ext cx="8407749" cy="4401205"/>
          </a:xfrm>
          <a:prstGeom prst="rect">
            <a:avLst/>
          </a:prstGeom>
        </p:spPr>
        <p:txBody>
          <a:bodyPr wrap="square">
            <a:spAutoFit/>
          </a:bodyPr>
          <a:lstStyle/>
          <a:p>
            <a:r>
              <a:rPr lang="en-ZA" sz="2800" b="1" dirty="0"/>
              <a:t>The Portfolio of Evidence (PoE)(2)</a:t>
            </a:r>
          </a:p>
          <a:p>
            <a:endParaRPr lang="en-US" sz="2400" dirty="0"/>
          </a:p>
          <a:p>
            <a:pPr>
              <a:lnSpc>
                <a:spcPct val="150000"/>
              </a:lnSpc>
            </a:pPr>
            <a:r>
              <a:rPr lang="en-ZA" sz="2600" b="1" dirty="0"/>
              <a:t>Section 6 – 	Summative assessment – Workplace 			assignments</a:t>
            </a:r>
            <a:endParaRPr lang="en-US" sz="2600" dirty="0"/>
          </a:p>
          <a:p>
            <a:pPr>
              <a:lnSpc>
                <a:spcPct val="150000"/>
              </a:lnSpc>
            </a:pPr>
            <a:r>
              <a:rPr lang="en-ZA" sz="2600" b="1" dirty="0"/>
              <a:t>Section 7 – 	Feedback</a:t>
            </a:r>
            <a:endParaRPr lang="en-US" sz="2600" dirty="0"/>
          </a:p>
          <a:p>
            <a:pPr>
              <a:lnSpc>
                <a:spcPct val="150000"/>
              </a:lnSpc>
            </a:pPr>
            <a:r>
              <a:rPr lang="en-ZA" sz="2600" b="1" dirty="0"/>
              <a:t>Section 8 – 	Additional Evidence</a:t>
            </a:r>
            <a:endParaRPr lang="en-US" sz="2600" dirty="0"/>
          </a:p>
          <a:p>
            <a:r>
              <a:rPr lang="en-ZA" sz="2400" dirty="0"/>
              <a:t> </a:t>
            </a:r>
          </a:p>
          <a:p>
            <a:pPr lvl="0" fontAlgn="base"/>
            <a:endParaRPr lang="en-US" sz="2400" dirty="0">
              <a:effectLst>
                <a:outerShdw sx="0" sy="0">
                  <a:srgbClr val="000000"/>
                </a:outerShdw>
              </a:effectLst>
            </a:endParaRPr>
          </a:p>
          <a:p>
            <a:endParaRPr lang="en-US" sz="2400" dirty="0"/>
          </a:p>
        </p:txBody>
      </p:sp>
    </p:spTree>
    <p:extLst>
      <p:ext uri="{BB962C8B-B14F-4D97-AF65-F5344CB8AC3E}">
        <p14:creationId xmlns:p14="http://schemas.microsoft.com/office/powerpoint/2010/main" val="1117231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Characteristics of a good mentor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50</a:t>
            </a:fld>
            <a:endParaRPr lang="en-ZA" dirty="0"/>
          </a:p>
        </p:txBody>
      </p:sp>
      <p:sp>
        <p:nvSpPr>
          <p:cNvPr id="5" name="Content Placeholder 4"/>
          <p:cNvSpPr>
            <a:spLocks noGrp="1"/>
          </p:cNvSpPr>
          <p:nvPr>
            <p:ph sz="quarter" idx="1"/>
          </p:nvPr>
        </p:nvSpPr>
        <p:spPr>
          <a:xfrm>
            <a:off x="467544" y="1412776"/>
            <a:ext cx="8219256" cy="4968552"/>
          </a:xfrm>
        </p:spPr>
        <p:txBody>
          <a:bodyPr>
            <a:normAutofit lnSpcReduction="10000"/>
          </a:bodyPr>
          <a:lstStyle/>
          <a:p>
            <a:pPr lvl="0"/>
            <a:r>
              <a:rPr lang="en-ZA" sz="2800" dirty="0"/>
              <a:t>A mentor</a:t>
            </a:r>
          </a:p>
          <a:p>
            <a:pPr lvl="1"/>
            <a:r>
              <a:rPr lang="en-ZA" sz="2800" dirty="0"/>
              <a:t>is a listener</a:t>
            </a:r>
            <a:r>
              <a:rPr lang="en-ZA" dirty="0"/>
              <a:t>.</a:t>
            </a:r>
            <a:endParaRPr lang="en-US" dirty="0"/>
          </a:p>
          <a:p>
            <a:pPr lvl="1"/>
            <a:r>
              <a:rPr lang="en-ZA" sz="2800" dirty="0"/>
              <a:t>maintains eye contact and give mentees their full attention at all times.</a:t>
            </a:r>
            <a:endParaRPr lang="en-US" sz="2800" dirty="0"/>
          </a:p>
          <a:p>
            <a:pPr lvl="1"/>
            <a:r>
              <a:rPr lang="en-ZA" sz="2800" dirty="0"/>
              <a:t>provides guidance.</a:t>
            </a:r>
            <a:endParaRPr lang="en-US" sz="2800" dirty="0"/>
          </a:p>
          <a:p>
            <a:pPr lvl="1"/>
            <a:r>
              <a:rPr lang="en-ZA" sz="2800" dirty="0"/>
              <a:t>help their mentees find direction, never to push them.</a:t>
            </a:r>
            <a:endParaRPr lang="en-US" sz="2800" dirty="0"/>
          </a:p>
          <a:p>
            <a:pPr lvl="1"/>
            <a:r>
              <a:rPr lang="en-US" sz="2800" dirty="0"/>
              <a:t>is </a:t>
            </a:r>
            <a:r>
              <a:rPr lang="en-ZA" sz="2800" dirty="0"/>
              <a:t>practical.</a:t>
            </a:r>
            <a:endParaRPr lang="en-US" sz="2800" dirty="0"/>
          </a:p>
          <a:p>
            <a:pPr lvl="1"/>
            <a:r>
              <a:rPr lang="en-ZA" sz="2800" dirty="0"/>
              <a:t>provides insight on task and setting goals and priorities.</a:t>
            </a:r>
            <a:endParaRPr lang="en-US" sz="2800" dirty="0"/>
          </a:p>
          <a:p>
            <a:pPr lvl="1"/>
            <a:r>
              <a:rPr lang="en-US" sz="2800" dirty="0"/>
              <a:t>is an </a:t>
            </a:r>
            <a:r>
              <a:rPr lang="en-ZA" sz="2800" dirty="0"/>
              <a:t>educator.</a:t>
            </a:r>
            <a:endParaRPr lang="en-US" sz="2800" dirty="0"/>
          </a:p>
        </p:txBody>
      </p:sp>
    </p:spTree>
    <p:extLst>
      <p:ext uri="{BB962C8B-B14F-4D97-AF65-F5344CB8AC3E}">
        <p14:creationId xmlns:p14="http://schemas.microsoft.com/office/powerpoint/2010/main" val="400633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Characteristics of a good mentor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51</a:t>
            </a:fld>
            <a:endParaRPr lang="en-ZA" dirty="0"/>
          </a:p>
        </p:txBody>
      </p:sp>
      <p:sp>
        <p:nvSpPr>
          <p:cNvPr id="5" name="Content Placeholder 4"/>
          <p:cNvSpPr>
            <a:spLocks noGrp="1"/>
          </p:cNvSpPr>
          <p:nvPr>
            <p:ph sz="quarter" idx="1"/>
          </p:nvPr>
        </p:nvSpPr>
        <p:spPr>
          <a:xfrm>
            <a:off x="467544" y="1412776"/>
            <a:ext cx="8219256" cy="4968552"/>
          </a:xfrm>
        </p:spPr>
        <p:txBody>
          <a:bodyPr>
            <a:normAutofit lnSpcReduction="10000"/>
          </a:bodyPr>
          <a:lstStyle/>
          <a:p>
            <a:pPr lvl="0"/>
            <a:r>
              <a:rPr lang="en-ZA" sz="2800" dirty="0"/>
              <a:t>Mentors </a:t>
            </a:r>
          </a:p>
          <a:p>
            <a:pPr lvl="1"/>
            <a:r>
              <a:rPr lang="en-ZA" sz="2800" dirty="0"/>
              <a:t>use own personal experience to assist their mentees avoid possible pitfalls and learn from good decision making.</a:t>
            </a:r>
            <a:endParaRPr lang="en-US" sz="2800" dirty="0"/>
          </a:p>
          <a:p>
            <a:pPr lvl="1"/>
            <a:r>
              <a:rPr lang="en-ZA" sz="2800" dirty="0"/>
              <a:t>are accessible and are available  as a resource and a sounding board.</a:t>
            </a:r>
            <a:endParaRPr lang="en-US" sz="2800" dirty="0"/>
          </a:p>
          <a:p>
            <a:pPr lvl="1"/>
            <a:r>
              <a:rPr lang="en-ZA" sz="2800" dirty="0"/>
              <a:t>always only offer constructive criticism when necessary.</a:t>
            </a:r>
            <a:endParaRPr lang="en-US" sz="2800" dirty="0"/>
          </a:p>
          <a:p>
            <a:pPr lvl="1"/>
            <a:r>
              <a:rPr lang="en-ZA" sz="2800" dirty="0"/>
              <a:t>point out areas that need improvement, always focusing on the mentee’s behaviour, and never his or her character.</a:t>
            </a:r>
            <a:endParaRPr lang="en-US" sz="2800" dirty="0"/>
          </a:p>
        </p:txBody>
      </p:sp>
    </p:spTree>
    <p:extLst>
      <p:ext uri="{BB962C8B-B14F-4D97-AF65-F5344CB8AC3E}">
        <p14:creationId xmlns:p14="http://schemas.microsoft.com/office/powerpoint/2010/main" val="189496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Characteristics of a good mentor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52</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pPr lvl="0"/>
            <a:r>
              <a:rPr lang="en-ZA" sz="2800" dirty="0"/>
              <a:t>Mentors </a:t>
            </a:r>
          </a:p>
          <a:p>
            <a:pPr lvl="1"/>
            <a:r>
              <a:rPr lang="en-ZA" sz="2800" dirty="0"/>
              <a:t>are supportive</a:t>
            </a:r>
          </a:p>
          <a:p>
            <a:pPr lvl="1"/>
            <a:r>
              <a:rPr lang="en-ZA" sz="2800" dirty="0"/>
              <a:t>are specific in there guidance and advice. </a:t>
            </a:r>
          </a:p>
          <a:p>
            <a:pPr lvl="1"/>
            <a:r>
              <a:rPr lang="en-ZA" sz="2800" dirty="0"/>
              <a:t>care about their mentees’ progress and career planning, as well as their personal development.</a:t>
            </a:r>
            <a:endParaRPr lang="en-US" sz="2800" dirty="0"/>
          </a:p>
        </p:txBody>
      </p:sp>
    </p:spTree>
    <p:extLst>
      <p:ext uri="{BB962C8B-B14F-4D97-AF65-F5344CB8AC3E}">
        <p14:creationId xmlns:p14="http://schemas.microsoft.com/office/powerpoint/2010/main" val="195751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Communication in the mentoring process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53</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pPr lvl="0"/>
            <a:r>
              <a:rPr lang="en-ZA" sz="2800" dirty="0"/>
              <a:t>Communication </a:t>
            </a:r>
            <a:r>
              <a:rPr lang="en-ZA" dirty="0"/>
              <a:t>is a key component for building trust and respect as well as open and honest channels of discussion.</a:t>
            </a:r>
          </a:p>
          <a:p>
            <a:pPr lvl="0"/>
            <a:r>
              <a:rPr lang="en-ZA" sz="2800" dirty="0"/>
              <a:t>If a reward system is in place it is  vital that the mentor follows through with any promises that are made, credibility is a key factor in successful mentoring. </a:t>
            </a:r>
            <a:endParaRPr lang="en-ZA" sz="2800" b="1" dirty="0"/>
          </a:p>
        </p:txBody>
      </p:sp>
    </p:spTree>
    <p:extLst>
      <p:ext uri="{BB962C8B-B14F-4D97-AF65-F5344CB8AC3E}">
        <p14:creationId xmlns:p14="http://schemas.microsoft.com/office/powerpoint/2010/main" val="2703497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Communication in the mentoring process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54</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pPr lvl="0"/>
            <a:r>
              <a:rPr lang="en-ZA" sz="2800" dirty="0"/>
              <a:t>The mentee must be able to rely on the premise that the mentor will be consistent with regards honesty, respectfulness, and dependability.</a:t>
            </a:r>
            <a:endParaRPr lang="en-US" sz="2800" dirty="0"/>
          </a:p>
          <a:p>
            <a:r>
              <a:rPr lang="en-ZA" sz="2800" dirty="0"/>
              <a:t>It is vital to recognise that failure to communicate effectively with your mentee may often result in resentment by one or both parties </a:t>
            </a:r>
            <a:endParaRPr lang="en-US" sz="2800" dirty="0"/>
          </a:p>
        </p:txBody>
      </p:sp>
    </p:spTree>
    <p:extLst>
      <p:ext uri="{BB962C8B-B14F-4D97-AF65-F5344CB8AC3E}">
        <p14:creationId xmlns:p14="http://schemas.microsoft.com/office/powerpoint/2010/main" val="11547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Communication in the mentoring process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55</a:t>
            </a:fld>
            <a:endParaRPr lang="en-ZA" dirty="0"/>
          </a:p>
        </p:txBody>
      </p:sp>
      <p:sp>
        <p:nvSpPr>
          <p:cNvPr id="5" name="Content Placeholder 4"/>
          <p:cNvSpPr>
            <a:spLocks noGrp="1"/>
          </p:cNvSpPr>
          <p:nvPr>
            <p:ph sz="quarter" idx="1"/>
          </p:nvPr>
        </p:nvSpPr>
        <p:spPr>
          <a:xfrm>
            <a:off x="2257399" y="2124160"/>
            <a:ext cx="6360127" cy="3672408"/>
          </a:xfrm>
          <a:solidFill>
            <a:schemeClr val="accent5"/>
          </a:solidFill>
          <a:ln w="28575">
            <a:noFill/>
          </a:ln>
        </p:spPr>
        <p:style>
          <a:lnRef idx="2">
            <a:schemeClr val="accent6">
              <a:shade val="50000"/>
            </a:schemeClr>
          </a:lnRef>
          <a:fillRef idx="1">
            <a:schemeClr val="accent6"/>
          </a:fillRef>
          <a:effectRef idx="0">
            <a:schemeClr val="accent6"/>
          </a:effectRef>
          <a:fontRef idx="minor">
            <a:schemeClr val="lt1"/>
          </a:fontRef>
        </p:style>
        <p:txBody>
          <a:bodyPr anchor="ctr" anchorCtr="0">
            <a:normAutofit/>
          </a:bodyPr>
          <a:lstStyle/>
          <a:p>
            <a:r>
              <a:rPr lang="en-US" b="1" i="1" dirty="0"/>
              <a:t>Remember a mentor must remain professional at all times.</a:t>
            </a:r>
            <a:endParaRPr lang="en-ZA"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Different types of mentoring</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56</a:t>
            </a:fld>
            <a:endParaRPr lang="en-ZA" dirty="0"/>
          </a:p>
        </p:txBody>
      </p:sp>
      <p:sp>
        <p:nvSpPr>
          <p:cNvPr id="5" name="Content Placeholder 4"/>
          <p:cNvSpPr>
            <a:spLocks noGrp="1"/>
          </p:cNvSpPr>
          <p:nvPr>
            <p:ph sz="quarter" idx="1"/>
          </p:nvPr>
        </p:nvSpPr>
        <p:spPr>
          <a:xfrm>
            <a:off x="467544" y="1412776"/>
            <a:ext cx="8219256" cy="3456384"/>
          </a:xfrm>
        </p:spPr>
        <p:txBody>
          <a:bodyPr>
            <a:normAutofit/>
          </a:bodyPr>
          <a:lstStyle/>
          <a:p>
            <a:r>
              <a:rPr lang="en-ZA" sz="2800" dirty="0"/>
              <a:t>One-To-One mentoring </a:t>
            </a:r>
          </a:p>
          <a:p>
            <a:endParaRPr lang="en-US" sz="2800" dirty="0"/>
          </a:p>
          <a:p>
            <a:pPr lvl="1"/>
            <a:r>
              <a:rPr lang="en-ZA" dirty="0"/>
              <a:t>Is individualized and personal and provides the opportunity to build a closer relationship between the mentor and mentee</a:t>
            </a:r>
          </a:p>
          <a:p>
            <a:pPr lvl="1"/>
            <a:r>
              <a:rPr lang="en-ZA" dirty="0"/>
              <a:t>Is one of the most successful mentorship approaches within the workplace as it extends the mentee (employee) with a strong support base.</a:t>
            </a:r>
            <a:endParaRPr lang="en-US" dirty="0"/>
          </a:p>
        </p:txBody>
      </p:sp>
    </p:spTree>
    <p:extLst>
      <p:ext uri="{BB962C8B-B14F-4D97-AF65-F5344CB8AC3E}">
        <p14:creationId xmlns:p14="http://schemas.microsoft.com/office/powerpoint/2010/main" val="17219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Different types of mentoring</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57</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sz="2800" dirty="0"/>
              <a:t>Team mentoring</a:t>
            </a:r>
            <a:endParaRPr lang="en-US" sz="2800" dirty="0"/>
          </a:p>
          <a:p>
            <a:endParaRPr lang="en-US" sz="2800" dirty="0"/>
          </a:p>
          <a:p>
            <a:pPr lvl="1"/>
            <a:r>
              <a:rPr lang="en-ZA" dirty="0"/>
              <a:t>Requires a team-based approach for success and is usually used within a research environment.</a:t>
            </a:r>
          </a:p>
          <a:p>
            <a:pPr lvl="1"/>
            <a:r>
              <a:rPr lang="en-ZA" dirty="0"/>
              <a:t>The mentee and mentors meet jointly as a team.</a:t>
            </a:r>
          </a:p>
          <a:p>
            <a:pPr lvl="1"/>
            <a:r>
              <a:rPr lang="en-ZA" dirty="0"/>
              <a:t>The mentors can discover new colleagues with whom to collaborate either with the session or in the workplace. </a:t>
            </a:r>
          </a:p>
          <a:p>
            <a:pPr lvl="1"/>
            <a:r>
              <a:rPr lang="en-ZA" dirty="0"/>
              <a:t>The mentee has access to different points of view and to discussions among more senior investigators, and issues regarding conflicting advice or demands can be negotiated without the mentee feeling pulled in different directions.</a:t>
            </a:r>
            <a:endParaRPr lang="en-US" dirty="0"/>
          </a:p>
          <a:p>
            <a:pPr lvl="1"/>
            <a:endParaRPr lang="en-US" dirty="0"/>
          </a:p>
        </p:txBody>
      </p:sp>
    </p:spTree>
    <p:extLst>
      <p:ext uri="{BB962C8B-B14F-4D97-AF65-F5344CB8AC3E}">
        <p14:creationId xmlns:p14="http://schemas.microsoft.com/office/powerpoint/2010/main" val="6043162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Different types of mentoring</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58</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sz="2800" dirty="0"/>
              <a:t>Peer mentoring</a:t>
            </a:r>
            <a:endParaRPr lang="en-US" sz="2800" dirty="0"/>
          </a:p>
          <a:p>
            <a:endParaRPr lang="en-US" sz="2800" dirty="0"/>
          </a:p>
          <a:p>
            <a:pPr lvl="1"/>
            <a:r>
              <a:rPr lang="en-ZA" dirty="0"/>
              <a:t>Involves mentoring by contemporaries who are at a similar point in their academics or are maybe a year or two ahead of the mentee.</a:t>
            </a:r>
          </a:p>
          <a:p>
            <a:pPr lvl="1"/>
            <a:r>
              <a:rPr lang="en-ZA" dirty="0"/>
              <a:t>Is less formal and less inhibiting than other mentoring models.</a:t>
            </a:r>
          </a:p>
          <a:p>
            <a:pPr lvl="1"/>
            <a:r>
              <a:rPr lang="en-ZA" dirty="0"/>
              <a:t>Peers can provide important advice and guidance about negotiating in the academic world.</a:t>
            </a:r>
          </a:p>
          <a:p>
            <a:pPr lvl="1"/>
            <a:r>
              <a:rPr lang="en-ZA" dirty="0"/>
              <a:t>Usually this requires the observation or input of a more senior mentor.</a:t>
            </a:r>
            <a:endParaRPr lang="en-US" dirty="0"/>
          </a:p>
        </p:txBody>
      </p:sp>
    </p:spTree>
    <p:extLst>
      <p:ext uri="{BB962C8B-B14F-4D97-AF65-F5344CB8AC3E}">
        <p14:creationId xmlns:p14="http://schemas.microsoft.com/office/powerpoint/2010/main" val="19949703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p>
            <a:pPr algn="ctr"/>
            <a:r>
              <a:rPr lang="en-ZA" sz="9600" dirty="0">
                <a:solidFill>
                  <a:srgbClr val="FFFFFF"/>
                </a:solidFill>
              </a:rPr>
              <a:t>Activity</a:t>
            </a:r>
            <a:endParaRPr lang="en-ZA" dirty="0">
              <a:solidFill>
                <a:srgbClr val="FFFFFF"/>
              </a:solidFill>
            </a:endParaRPr>
          </a:p>
        </p:txBody>
      </p:sp>
      <p:sp>
        <p:nvSpPr>
          <p:cNvPr id="4" name="Slide Number Placeholder 3"/>
          <p:cNvSpPr>
            <a:spLocks noGrp="1"/>
          </p:cNvSpPr>
          <p:nvPr>
            <p:ph type="sldNum" sz="quarter" idx="12"/>
          </p:nvPr>
        </p:nvSpPr>
        <p:spPr/>
        <p:txBody>
          <a:bodyPr/>
          <a:lstStyle/>
          <a:p>
            <a:fld id="{32F83655-DC73-417F-8B26-EB7A1DBB5382}" type="slidenum">
              <a:rPr lang="en-ZA" smtClean="0"/>
              <a:pPr/>
              <a:t>59</a:t>
            </a:fld>
            <a:endParaRPr lang="en-ZA" dirty="0"/>
          </a:p>
        </p:txBody>
      </p:sp>
      <p:sp>
        <p:nvSpPr>
          <p:cNvPr id="5" name="Content Placeholder 4"/>
          <p:cNvSpPr>
            <a:spLocks noGrp="1"/>
          </p:cNvSpPr>
          <p:nvPr>
            <p:ph sz="quarter" idx="1"/>
          </p:nvPr>
        </p:nvSpPr>
        <p:spPr>
          <a:xfrm>
            <a:off x="2971800" y="1988840"/>
            <a:ext cx="5715000" cy="4107160"/>
          </a:xfrm>
        </p:spPr>
        <p:txBody>
          <a:bodyPr/>
          <a:lstStyle/>
          <a:p>
            <a:r>
              <a:rPr lang="en-ZA" dirty="0"/>
              <a:t>Can you think of other forms of mentoring? </a:t>
            </a:r>
            <a:endParaRPr lang="en-US" dirty="0"/>
          </a:p>
          <a:p>
            <a:endParaRPr lang="en-ZA" dirty="0"/>
          </a:p>
        </p:txBody>
      </p:sp>
      <p:grpSp>
        <p:nvGrpSpPr>
          <p:cNvPr id="2" name="Group 13"/>
          <p:cNvGrpSpPr/>
          <p:nvPr/>
        </p:nvGrpSpPr>
        <p:grpSpPr>
          <a:xfrm>
            <a:off x="6732240" y="332656"/>
            <a:ext cx="1944216" cy="1008112"/>
            <a:chOff x="4211960" y="4509120"/>
            <a:chExt cx="1944216" cy="1008112"/>
          </a:xfrm>
        </p:grpSpPr>
        <p:sp>
          <p:nvSpPr>
            <p:cNvPr id="12" name="Oval Callout 11"/>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3" name="Oval Callout 12"/>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
        <p:nvSpPr>
          <p:cNvPr id="16" name="Title 15"/>
          <p:cNvSpPr>
            <a:spLocks noGrp="1"/>
          </p:cNvSpPr>
          <p:nvPr>
            <p:ph type="title"/>
          </p:nvPr>
        </p:nvSpPr>
        <p:spPr/>
        <p:txBody>
          <a:bodyPr/>
          <a:lstStyle/>
          <a:p>
            <a:r>
              <a:rPr lang="en-ZA" sz="5800" dirty="0"/>
              <a:t>Discuss</a:t>
            </a:r>
          </a:p>
        </p:txBody>
      </p:sp>
    </p:spTree>
    <p:extLst>
      <p:ext uri="{BB962C8B-B14F-4D97-AF65-F5344CB8AC3E}">
        <p14:creationId xmlns:p14="http://schemas.microsoft.com/office/powerpoint/2010/main" val="4166899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008000"/>
          </a:xfrm>
        </p:spPr>
        <p:txBody>
          <a:bodyPr>
            <a:normAutofit/>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a:t>
            </a:fld>
            <a:endParaRPr lang="en-ZA" dirty="0"/>
          </a:p>
        </p:txBody>
      </p:sp>
      <p:sp>
        <p:nvSpPr>
          <p:cNvPr id="6" name="Rectangle 1"/>
          <p:cNvSpPr>
            <a:spLocks noChangeArrowheads="1"/>
          </p:cNvSpPr>
          <p:nvPr/>
        </p:nvSpPr>
        <p:spPr bwMode="auto">
          <a:xfrm>
            <a:off x="395536" y="811451"/>
            <a:ext cx="354167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altLang="en-US" sz="2800" b="1" i="0" u="none" strike="noStrike" cap="none" normalizeH="0" baseline="0" dirty="0">
              <a:ln>
                <a:noFill/>
              </a:ln>
              <a:solidFill>
                <a:srgbClr val="333333"/>
              </a:solidFill>
              <a:effectLst/>
              <a:latin typeface="Calibri" pitchFamily="34" charset="0"/>
              <a:ea typeface="Times New Roman" pitchFamily="18" charset="0"/>
              <a:cs typeface="Arial" pitchFamily="34" charset="0"/>
            </a:endParaRPr>
          </a:p>
          <a:p>
            <a:pPr marR="0" lvl="0" algn="l" defTabSz="914400" rtl="0" eaLnBrk="0" fontAlgn="base" latinLnBrk="0" hangingPunct="0">
              <a:lnSpc>
                <a:spcPct val="150000"/>
              </a:lnSpc>
              <a:spcBef>
                <a:spcPct val="0"/>
              </a:spcBef>
              <a:spcAft>
                <a:spcPct val="0"/>
              </a:spcAft>
              <a:buClrTx/>
              <a:buSzTx/>
              <a:tabLst/>
            </a:pPr>
            <a:r>
              <a:rPr kumimoji="0" lang="en-US" altLang="en-US" sz="2800" b="1" i="0" u="none" strike="noStrike" cap="none" normalizeH="0" baseline="0" dirty="0">
                <a:ln>
                  <a:noFill/>
                </a:ln>
                <a:solidFill>
                  <a:schemeClr val="tx1">
                    <a:lumMod val="50000"/>
                  </a:schemeClr>
                </a:solidFill>
                <a:effectLst/>
                <a:cs typeface="Arial" pitchFamily="34" charset="0"/>
              </a:rPr>
              <a:t>Categories</a:t>
            </a:r>
            <a:r>
              <a:rPr kumimoji="0" lang="en-US" altLang="en-US" sz="2800" b="1" i="0" u="none" strike="noStrike" cap="none" normalizeH="0" dirty="0">
                <a:ln>
                  <a:noFill/>
                </a:ln>
                <a:solidFill>
                  <a:schemeClr val="tx1">
                    <a:lumMod val="50000"/>
                  </a:schemeClr>
                </a:solidFill>
                <a:effectLst/>
                <a:cs typeface="Arial" pitchFamily="34" charset="0"/>
              </a:rPr>
              <a:t> of Evidence</a:t>
            </a:r>
          </a:p>
          <a:p>
            <a:pPr marL="342900" marR="0" lvl="0" indent="-34290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endParaRPr lang="en-US" altLang="en-US" sz="2800" b="1" dirty="0">
              <a:solidFill>
                <a:schemeClr val="tx1">
                  <a:lumMod val="50000"/>
                </a:schemeClr>
              </a:solidFill>
              <a:cs typeface="Arial" pitchFamily="34" charset="0"/>
            </a:endParaRPr>
          </a:p>
          <a:p>
            <a:pPr marL="342900" marR="0" lvl="0" indent="-34290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endParaRPr kumimoji="0" lang="en-US" altLang="en-US" sz="2800" b="1" i="0" u="none" strike="noStrike" cap="none" normalizeH="0" dirty="0">
              <a:ln>
                <a:noFill/>
              </a:ln>
              <a:solidFill>
                <a:schemeClr val="tx1">
                  <a:lumMod val="50000"/>
                </a:schemeClr>
              </a:solidFill>
              <a:effectLst/>
              <a:cs typeface="Arial" pitchFamily="34" charset="0"/>
            </a:endParaRPr>
          </a:p>
        </p:txBody>
      </p:sp>
      <p:graphicFrame>
        <p:nvGraphicFramePr>
          <p:cNvPr id="8" name="Diagram 7"/>
          <p:cNvGraphicFramePr/>
          <p:nvPr>
            <p:extLst>
              <p:ext uri="{D42A27DB-BD31-4B8C-83A1-F6EECF244321}">
                <p14:modId xmlns:p14="http://schemas.microsoft.com/office/powerpoint/2010/main" val="564784476"/>
              </p:ext>
            </p:extLst>
          </p:nvPr>
        </p:nvGraphicFramePr>
        <p:xfrm>
          <a:off x="5760" y="1916832"/>
          <a:ext cx="913824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899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12993D63-5A34-4C62-A16F-7BC6D92F4F7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0C36B3DE-114D-485C-B11E-07435040E97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D52A1D83-389C-40A9-BB13-65D1188421C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Consequences of a Mismatch</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60</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sz="2800" dirty="0"/>
              <a:t>The mentee may be at various stages in his or her career development, from entry level to highly experienced.</a:t>
            </a:r>
          </a:p>
          <a:p>
            <a:r>
              <a:rPr lang="en-ZA" dirty="0"/>
              <a:t>Generally, mentors may be at least 5-10 or more years further advanced in their careers than the mentees. </a:t>
            </a:r>
          </a:p>
          <a:p>
            <a:endParaRPr lang="en-US" dirty="0"/>
          </a:p>
        </p:txBody>
      </p:sp>
    </p:spTree>
    <p:extLst>
      <p:ext uri="{BB962C8B-B14F-4D97-AF65-F5344CB8AC3E}">
        <p14:creationId xmlns:p14="http://schemas.microsoft.com/office/powerpoint/2010/main" val="31468196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Consequences of a mismatch</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61</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sz="2800" dirty="0"/>
              <a:t>Certain qualities have been identified in successful mentees. Some of those qualities include: </a:t>
            </a:r>
          </a:p>
          <a:p>
            <a:endParaRPr lang="en-US" sz="2800" dirty="0"/>
          </a:p>
          <a:p>
            <a:pPr lvl="1"/>
            <a:r>
              <a:rPr lang="en-ZA" dirty="0"/>
              <a:t>Genuine interest in professional and personal growth. </a:t>
            </a:r>
            <a:endParaRPr lang="en-US" dirty="0"/>
          </a:p>
          <a:p>
            <a:pPr lvl="1"/>
            <a:r>
              <a:rPr lang="en-ZA" dirty="0"/>
              <a:t>Developing a sense of self, a personal vision. </a:t>
            </a:r>
            <a:endParaRPr lang="en-US" dirty="0"/>
          </a:p>
          <a:p>
            <a:pPr lvl="1"/>
            <a:r>
              <a:rPr lang="en-ZA" dirty="0"/>
              <a:t>Open and receptive to feedback, coaching. </a:t>
            </a:r>
            <a:endParaRPr lang="en-US" dirty="0"/>
          </a:p>
          <a:p>
            <a:pPr lvl="1"/>
            <a:r>
              <a:rPr lang="en-ZA" dirty="0"/>
              <a:t>Commitment to learning. </a:t>
            </a:r>
            <a:endParaRPr lang="en-US" dirty="0"/>
          </a:p>
          <a:p>
            <a:pPr lvl="1"/>
            <a:r>
              <a:rPr lang="en-ZA" dirty="0"/>
              <a:t>Willing to take risks. </a:t>
            </a:r>
            <a:endParaRPr lang="en-US" dirty="0"/>
          </a:p>
          <a:p>
            <a:pPr lvl="1"/>
            <a:r>
              <a:rPr lang="en-ZA" dirty="0"/>
              <a:t>Self-management skills. </a:t>
            </a:r>
            <a:endParaRPr lang="en-US" dirty="0"/>
          </a:p>
          <a:p>
            <a:pPr lvl="1"/>
            <a:r>
              <a:rPr lang="en-ZA" dirty="0"/>
              <a:t>Desire for self-fulfilment. </a:t>
            </a:r>
            <a:endParaRPr lang="en-US" dirty="0"/>
          </a:p>
          <a:p>
            <a:pPr lvl="1"/>
            <a:endParaRPr lang="en-US" dirty="0"/>
          </a:p>
        </p:txBody>
      </p:sp>
    </p:spTree>
    <p:extLst>
      <p:ext uri="{BB962C8B-B14F-4D97-AF65-F5344CB8AC3E}">
        <p14:creationId xmlns:p14="http://schemas.microsoft.com/office/powerpoint/2010/main" val="9267597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Consequences of a mismatch</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62</a:t>
            </a:fld>
            <a:endParaRPr lang="en-ZA" dirty="0"/>
          </a:p>
        </p:txBody>
      </p:sp>
      <p:sp>
        <p:nvSpPr>
          <p:cNvPr id="5" name="Content Placeholder 4"/>
          <p:cNvSpPr>
            <a:spLocks noGrp="1"/>
          </p:cNvSpPr>
          <p:nvPr>
            <p:ph sz="quarter" idx="1"/>
          </p:nvPr>
        </p:nvSpPr>
        <p:spPr>
          <a:xfrm>
            <a:off x="467544" y="1412776"/>
            <a:ext cx="8219256" cy="3744416"/>
          </a:xfrm>
        </p:spPr>
        <p:txBody>
          <a:bodyPr>
            <a:normAutofit/>
          </a:bodyPr>
          <a:lstStyle/>
          <a:p>
            <a:r>
              <a:rPr lang="en-ZA" sz="2800" dirty="0"/>
              <a:t>The role of mentee includes the following: </a:t>
            </a:r>
          </a:p>
          <a:p>
            <a:endParaRPr lang="en-US" sz="2800" dirty="0"/>
          </a:p>
          <a:p>
            <a:pPr lvl="1"/>
            <a:r>
              <a:rPr lang="en-ZA" dirty="0"/>
              <a:t>Open and sincere communication. </a:t>
            </a:r>
            <a:endParaRPr lang="en-US" dirty="0"/>
          </a:p>
          <a:p>
            <a:pPr lvl="1"/>
            <a:r>
              <a:rPr lang="en-ZA" dirty="0"/>
              <a:t>Effective utilization of mentor time and counsel. </a:t>
            </a:r>
            <a:endParaRPr lang="en-US" dirty="0"/>
          </a:p>
          <a:p>
            <a:pPr lvl="1"/>
            <a:r>
              <a:rPr lang="en-ZA" dirty="0"/>
              <a:t>Drive the development of relationship expectations. </a:t>
            </a:r>
            <a:endParaRPr lang="en-US" dirty="0"/>
          </a:p>
          <a:p>
            <a:pPr lvl="1"/>
            <a:r>
              <a:rPr lang="en-ZA" dirty="0"/>
              <a:t>Establish mutually clear developmental goals. </a:t>
            </a:r>
            <a:endParaRPr lang="en-US" dirty="0"/>
          </a:p>
          <a:p>
            <a:pPr lvl="1"/>
            <a:r>
              <a:rPr lang="en-ZA" dirty="0"/>
              <a:t>Utilize active listening. </a:t>
            </a:r>
            <a:endParaRPr lang="en-US" dirty="0"/>
          </a:p>
          <a:p>
            <a:pPr lvl="1"/>
            <a:r>
              <a:rPr lang="en-ZA" dirty="0"/>
              <a:t>Be sensitive to the needs of the mentor.</a:t>
            </a:r>
            <a:endParaRPr lang="en-US" dirty="0"/>
          </a:p>
          <a:p>
            <a:pPr lvl="1"/>
            <a:endParaRPr lang="en-US" dirty="0"/>
          </a:p>
        </p:txBody>
      </p:sp>
    </p:spTree>
    <p:extLst>
      <p:ext uri="{BB962C8B-B14F-4D97-AF65-F5344CB8AC3E}">
        <p14:creationId xmlns:p14="http://schemas.microsoft.com/office/powerpoint/2010/main" val="13454335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What are the potential risks with regards to mentoring?</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63</a:t>
            </a:fld>
            <a:endParaRPr lang="en-ZA" dirty="0"/>
          </a:p>
        </p:txBody>
      </p:sp>
      <p:sp>
        <p:nvSpPr>
          <p:cNvPr id="5" name="Content Placeholder 4"/>
          <p:cNvSpPr>
            <a:spLocks noGrp="1"/>
          </p:cNvSpPr>
          <p:nvPr>
            <p:ph sz="quarter" idx="1"/>
          </p:nvPr>
        </p:nvSpPr>
        <p:spPr>
          <a:xfrm>
            <a:off x="467544" y="1412776"/>
            <a:ext cx="8219256" cy="2808312"/>
          </a:xfrm>
        </p:spPr>
        <p:txBody>
          <a:bodyPr>
            <a:normAutofit/>
          </a:bodyPr>
          <a:lstStyle/>
          <a:p>
            <a:r>
              <a:rPr lang="en-ZA" sz="2800" dirty="0"/>
              <a:t>Passing on out-dated practices or values, and stifling fresh perspectives.</a:t>
            </a:r>
          </a:p>
          <a:p>
            <a:r>
              <a:rPr lang="en-ZA" sz="2800" dirty="0"/>
              <a:t>Defined objectives, mismatching, time pressures, improper or incompetent behaviour of mentors or mentees; or passing on incorrect information.</a:t>
            </a:r>
          </a:p>
          <a:p>
            <a:endParaRPr lang="en-US" dirty="0"/>
          </a:p>
        </p:txBody>
      </p:sp>
    </p:spTree>
    <p:extLst>
      <p:ext uri="{BB962C8B-B14F-4D97-AF65-F5344CB8AC3E}">
        <p14:creationId xmlns:p14="http://schemas.microsoft.com/office/powerpoint/2010/main" val="10652714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What are the potential risks with regards to mentoring?</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64</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sz="2800" dirty="0"/>
              <a:t>Some common difficulties encountered in mentoring are:</a:t>
            </a:r>
          </a:p>
          <a:p>
            <a:endParaRPr lang="en-US" sz="2800" dirty="0"/>
          </a:p>
          <a:p>
            <a:pPr lvl="1"/>
            <a:r>
              <a:rPr lang="en-ZA" dirty="0"/>
              <a:t>Communication difficulties, not listening to each other.</a:t>
            </a:r>
            <a:endParaRPr lang="en-US" dirty="0"/>
          </a:p>
          <a:p>
            <a:pPr lvl="1"/>
            <a:r>
              <a:rPr lang="en-ZA" dirty="0"/>
              <a:t>Different expectations of the relationship.</a:t>
            </a:r>
            <a:endParaRPr lang="en-US" dirty="0"/>
          </a:p>
          <a:p>
            <a:pPr lvl="1"/>
            <a:r>
              <a:rPr lang="en-ZA" dirty="0"/>
              <a:t>Not allowing enough time to prepare and meet, or not respecting your mentoring partner’s time.</a:t>
            </a:r>
            <a:endParaRPr lang="en-US" dirty="0"/>
          </a:p>
          <a:p>
            <a:pPr lvl="1"/>
            <a:r>
              <a:rPr lang="en-ZA" dirty="0"/>
              <a:t>Telling the mentee what they “should do”, rather than encouraging and advising them on available options, for example “have you considered…?”</a:t>
            </a:r>
            <a:endParaRPr lang="en-US" dirty="0"/>
          </a:p>
          <a:p>
            <a:pPr lvl="1"/>
            <a:r>
              <a:rPr lang="en-ZA" dirty="0"/>
              <a:t>Criticising rather than providing constructive feedback.</a:t>
            </a:r>
            <a:endParaRPr lang="en-US" dirty="0"/>
          </a:p>
          <a:p>
            <a:endParaRPr lang="en-US" dirty="0"/>
          </a:p>
        </p:txBody>
      </p:sp>
    </p:spTree>
    <p:extLst>
      <p:ext uri="{BB962C8B-B14F-4D97-AF65-F5344CB8AC3E}">
        <p14:creationId xmlns:p14="http://schemas.microsoft.com/office/powerpoint/2010/main" val="350028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Mismatching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65</a:t>
            </a:fld>
            <a:endParaRPr lang="en-ZA" dirty="0"/>
          </a:p>
        </p:txBody>
      </p:sp>
      <p:sp>
        <p:nvSpPr>
          <p:cNvPr id="5" name="Content Placeholder 4"/>
          <p:cNvSpPr>
            <a:spLocks noGrp="1"/>
          </p:cNvSpPr>
          <p:nvPr>
            <p:ph sz="quarter" idx="1"/>
          </p:nvPr>
        </p:nvSpPr>
        <p:spPr>
          <a:xfrm>
            <a:off x="603504" y="1347707"/>
            <a:ext cx="8219256" cy="4968552"/>
          </a:xfrm>
        </p:spPr>
        <p:txBody>
          <a:bodyPr>
            <a:normAutofit fontScale="92500"/>
          </a:bodyPr>
          <a:lstStyle/>
          <a:p>
            <a:r>
              <a:rPr lang="en-ZA" dirty="0"/>
              <a:t>Sometimes, despite the best of intentions, there will be a mismatch between the mentor and the mentee. </a:t>
            </a:r>
          </a:p>
          <a:p>
            <a:r>
              <a:rPr lang="en-ZA" dirty="0"/>
              <a:t>It is important to remember that no one is at fault in this situation.</a:t>
            </a:r>
          </a:p>
          <a:p>
            <a:r>
              <a:rPr lang="en-ZA" dirty="0"/>
              <a:t>May be a result of different personalities, values or communication styles.</a:t>
            </a:r>
          </a:p>
          <a:p>
            <a:r>
              <a:rPr lang="en-ZA" dirty="0"/>
              <a:t>May result from conflicting personalities, differing career goals or areas of expertise, differences in work ethic, or any number of other reasons. </a:t>
            </a:r>
          </a:p>
          <a:p>
            <a:r>
              <a:rPr lang="en-ZA" dirty="0"/>
              <a:t>Can be disastrous to the mentee’s development as well as the mentor and the organisation as a whole as there is a potential loss of productivity as well as other setbacks which can occur. </a:t>
            </a:r>
            <a:endParaRPr lang="en-US" dirty="0"/>
          </a:p>
        </p:txBody>
      </p:sp>
    </p:spTree>
    <p:extLst>
      <p:ext uri="{BB962C8B-B14F-4D97-AF65-F5344CB8AC3E}">
        <p14:creationId xmlns:p14="http://schemas.microsoft.com/office/powerpoint/2010/main" val="7194510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Mismatching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66</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If both the mentor and the mentee believe that a switch is desirable, the mentee can work with his or her immediate supervisor or even the current mentor to help identify a more appropriate mentor.</a:t>
            </a:r>
          </a:p>
          <a:p>
            <a:r>
              <a:rPr lang="en-ZA" dirty="0"/>
              <a:t>If you are experiencing a mismatch with your mentoring partner, it is up to you to decide whether the relationship is worth saving and working through your differences, or whether it is best to end the relationship and find an alternative mentoring partner. </a:t>
            </a:r>
            <a:endParaRPr lang="en-US" dirty="0"/>
          </a:p>
        </p:txBody>
      </p:sp>
    </p:spTree>
    <p:extLst>
      <p:ext uri="{BB962C8B-B14F-4D97-AF65-F5344CB8AC3E}">
        <p14:creationId xmlns:p14="http://schemas.microsoft.com/office/powerpoint/2010/main" val="7742239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Dealing with conflict</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67</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Regularly assess and review the mentoring relationship to ensure that it is meeting the agreed needs and purpose. </a:t>
            </a:r>
          </a:p>
          <a:p>
            <a:r>
              <a:rPr lang="en-ZA" dirty="0"/>
              <a:t>It is therefore imperative that careful thought and selection goes into any mentor mentee relationship. </a:t>
            </a:r>
            <a:endParaRPr lang="en-US" dirty="0"/>
          </a:p>
          <a:p>
            <a:endParaRPr lang="en-US" dirty="0"/>
          </a:p>
        </p:txBody>
      </p:sp>
    </p:spTree>
    <p:extLst>
      <p:ext uri="{BB962C8B-B14F-4D97-AF65-F5344CB8AC3E}">
        <p14:creationId xmlns:p14="http://schemas.microsoft.com/office/powerpoint/2010/main" val="17908116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Mentoring And Coaching</a:t>
            </a:r>
          </a:p>
        </p:txBody>
      </p:sp>
      <p:sp>
        <p:nvSpPr>
          <p:cNvPr id="3" name="Text Placeholder 2"/>
          <p:cNvSpPr>
            <a:spLocks noGrp="1"/>
          </p:cNvSpPr>
          <p:nvPr>
            <p:ph type="body" idx="1"/>
          </p:nvPr>
        </p:nvSpPr>
        <p:spPr/>
        <p:txBody>
          <a:bodyPr>
            <a:noAutofit/>
          </a:bodyPr>
          <a:lstStyle/>
          <a:p>
            <a:r>
              <a:rPr lang="en-US" sz="4400" dirty="0"/>
              <a:t>Study Unit 3:</a:t>
            </a:r>
            <a:br>
              <a:rPr lang="en-US" sz="4400" dirty="0"/>
            </a:br>
            <a:r>
              <a:rPr lang="en-ZA" sz="4400" dirty="0"/>
              <a:t>The Importance of Knowledge in Mentoring.</a:t>
            </a:r>
          </a:p>
        </p:txBody>
      </p:sp>
      <p:sp>
        <p:nvSpPr>
          <p:cNvPr id="5" name="Slide Number Placeholder 4"/>
          <p:cNvSpPr>
            <a:spLocks noGrp="1"/>
          </p:cNvSpPr>
          <p:nvPr>
            <p:ph type="sldNum" sz="quarter" idx="12"/>
          </p:nvPr>
        </p:nvSpPr>
        <p:spPr/>
        <p:txBody>
          <a:bodyPr/>
          <a:lstStyle/>
          <a:p>
            <a:fld id="{4980778A-6F9D-4141-8080-B8192EADCD40}" type="slidenum">
              <a:rPr lang="en-ZA" smtClean="0"/>
              <a:pPr/>
              <a:t>68</a:t>
            </a:fld>
            <a:endParaRPr lang="en-ZA" dirty="0"/>
          </a:p>
        </p:txBody>
      </p:sp>
      <p:pic>
        <p:nvPicPr>
          <p:cNvPr id="6" name="Picture 5" descr="ec_i_outcomes_2.gif"/>
          <p:cNvPicPr/>
          <p:nvPr/>
        </p:nvPicPr>
        <p:blipFill>
          <a:blip r:embed="rId2" cstate="print"/>
          <a:stretch>
            <a:fillRect/>
          </a:stretch>
        </p:blipFill>
        <p:spPr>
          <a:xfrm>
            <a:off x="3275856" y="4548105"/>
            <a:ext cx="2462004" cy="161719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4494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3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69</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dirty="0"/>
              <a:t>The </a:t>
            </a:r>
            <a:r>
              <a:rPr lang="en-ZA" sz="2800" b="1" dirty="0"/>
              <a:t>importance </a:t>
            </a:r>
            <a:r>
              <a:rPr lang="en-ZA" sz="2800" dirty="0"/>
              <a:t>of </a:t>
            </a:r>
            <a:r>
              <a:rPr lang="en-ZA" sz="2800" b="1" dirty="0"/>
              <a:t>relevant knowledge </a:t>
            </a:r>
            <a:r>
              <a:rPr lang="en-ZA" sz="2800" dirty="0"/>
              <a:t>and </a:t>
            </a:r>
            <a:r>
              <a:rPr lang="en-ZA" sz="2800" b="1" dirty="0"/>
              <a:t>experience</a:t>
            </a:r>
            <a:r>
              <a:rPr lang="en-ZA" sz="2800" dirty="0"/>
              <a:t> in a mentoring situation is </a:t>
            </a:r>
            <a:r>
              <a:rPr lang="en-ZA" sz="2800" b="1" dirty="0"/>
              <a:t>explained</a:t>
            </a:r>
            <a:r>
              <a:rPr lang="en-ZA" sz="2800" dirty="0"/>
              <a:t> and an </a:t>
            </a:r>
            <a:r>
              <a:rPr lang="en-ZA" sz="2800" b="1" dirty="0"/>
              <a:t>indication</a:t>
            </a:r>
            <a:r>
              <a:rPr lang="en-ZA" sz="2800" dirty="0"/>
              <a:t> is given of why it is </a:t>
            </a:r>
            <a:r>
              <a:rPr lang="en-ZA" sz="2800" b="1" dirty="0"/>
              <a:t>necessary</a:t>
            </a:r>
            <a:r>
              <a:rPr lang="en-ZA" sz="2800" dirty="0"/>
              <a:t> to keep </a:t>
            </a:r>
            <a:r>
              <a:rPr lang="en-ZA" sz="2800" b="1" dirty="0"/>
              <a:t>up to date</a:t>
            </a:r>
            <a:r>
              <a:rPr lang="en-ZA" sz="2800" dirty="0"/>
              <a:t>. </a:t>
            </a:r>
            <a:endParaRPr lang="en-US" sz="2800" dirty="0"/>
          </a:p>
          <a:p>
            <a:pPr lvl="0"/>
            <a:r>
              <a:rPr lang="en-ZA" sz="2800" b="1" dirty="0"/>
              <a:t>Questions </a:t>
            </a:r>
            <a:r>
              <a:rPr lang="en-ZA" sz="2800" dirty="0"/>
              <a:t>are asked to </a:t>
            </a:r>
            <a:r>
              <a:rPr lang="en-ZA" sz="2800" b="1" dirty="0"/>
              <a:t>determine knowledge level</a:t>
            </a:r>
            <a:r>
              <a:rPr lang="en-ZA" sz="2800" dirty="0"/>
              <a:t> in a specific situation.</a:t>
            </a:r>
            <a:endParaRPr lang="en-US" sz="2800" dirty="0"/>
          </a:p>
          <a:p>
            <a:r>
              <a:rPr lang="en-ZA" sz="2800" b="1" dirty="0"/>
              <a:t>Information required </a:t>
            </a:r>
            <a:r>
              <a:rPr lang="en-ZA" sz="2800" dirty="0"/>
              <a:t>to </a:t>
            </a:r>
            <a:r>
              <a:rPr lang="en-ZA" sz="2800" b="1" dirty="0"/>
              <a:t>fill knowledge gaps</a:t>
            </a:r>
            <a:r>
              <a:rPr lang="en-ZA" sz="2800" dirty="0"/>
              <a:t> is </a:t>
            </a:r>
            <a:r>
              <a:rPr lang="en-ZA" sz="2800" b="1" dirty="0"/>
              <a:t>accessed</a:t>
            </a:r>
            <a:r>
              <a:rPr lang="en-ZA" sz="2800" dirty="0"/>
              <a:t> for a specific situation.</a:t>
            </a:r>
            <a:endParaRPr lang="en-ZA" sz="2800" spc="-15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5405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a:t>
            </a:fld>
            <a:endParaRPr lang="en-ZA" dirty="0"/>
          </a:p>
        </p:txBody>
      </p:sp>
      <p:graphicFrame>
        <p:nvGraphicFramePr>
          <p:cNvPr id="8" name="Diagram 7"/>
          <p:cNvGraphicFramePr/>
          <p:nvPr>
            <p:extLst>
              <p:ext uri="{D42A27DB-BD31-4B8C-83A1-F6EECF244321}">
                <p14:modId xmlns:p14="http://schemas.microsoft.com/office/powerpoint/2010/main" val="3341688159"/>
              </p:ext>
            </p:extLst>
          </p:nvPr>
        </p:nvGraphicFramePr>
        <p:xfrm>
          <a:off x="539552" y="2333104"/>
          <a:ext cx="7080448" cy="3544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1"/>
          <p:cNvSpPr>
            <a:spLocks noChangeArrowheads="1"/>
          </p:cNvSpPr>
          <p:nvPr/>
        </p:nvSpPr>
        <p:spPr bwMode="auto">
          <a:xfrm>
            <a:off x="251520" y="1340768"/>
            <a:ext cx="871296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altLang="en-US" sz="2400" b="1" dirty="0">
                <a:solidFill>
                  <a:schemeClr val="tx1">
                    <a:lumMod val="50000"/>
                  </a:schemeClr>
                </a:solidFill>
                <a:cs typeface="Arial" pitchFamily="34" charset="0"/>
              </a:rPr>
              <a:t>What should evidence try to prove?</a:t>
            </a:r>
            <a:endParaRPr kumimoji="0" lang="en-US" altLang="en-US" sz="2400" b="1" i="0" u="none" strike="noStrike" cap="none" normalizeH="0" dirty="0">
              <a:ln>
                <a:noFill/>
              </a:ln>
              <a:solidFill>
                <a:schemeClr val="tx1">
                  <a:lumMod val="50000"/>
                </a:schemeClr>
              </a:solidFill>
              <a:effectLst/>
              <a:cs typeface="Arial" pitchFamily="34" charset="0"/>
            </a:endParaRPr>
          </a:p>
          <a:p>
            <a:pPr marL="342900" marR="0" lvl="0" indent="-34290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endParaRPr lang="en-US" altLang="en-US" sz="2400" b="1" dirty="0">
              <a:solidFill>
                <a:schemeClr val="tx1">
                  <a:lumMod val="50000"/>
                </a:schemeClr>
              </a:solidFill>
              <a:cs typeface="Arial" pitchFamily="34" charset="0"/>
            </a:endParaRPr>
          </a:p>
          <a:p>
            <a:pPr marL="342900" marR="0" lvl="0" indent="-34290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endParaRPr kumimoji="0" lang="en-US" altLang="en-US" sz="2400" b="1" i="0" u="none" strike="noStrike" cap="none" normalizeH="0" dirty="0">
              <a:ln>
                <a:noFill/>
              </a:ln>
              <a:solidFill>
                <a:schemeClr val="tx1">
                  <a:lumMod val="50000"/>
                </a:schemeClr>
              </a:solidFill>
              <a:effectLst/>
              <a:cs typeface="Arial" pitchFamily="34" charset="0"/>
            </a:endParaRPr>
          </a:p>
        </p:txBody>
      </p:sp>
    </p:spTree>
    <p:extLst>
      <p:ext uri="{BB962C8B-B14F-4D97-AF65-F5344CB8AC3E}">
        <p14:creationId xmlns:p14="http://schemas.microsoft.com/office/powerpoint/2010/main" val="3088352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10005C07-0FD0-4C39-BC02-48AD267A75D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AE36DC55-8216-4AA9-9BBD-24F12EA0FBF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D900502A-C5C0-4C49-9DF5-13C261C6B88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65F09A8A-A106-4503-B16D-B1365000866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Importance of relevant knowledge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70</a:t>
            </a:fld>
            <a:endParaRPr lang="en-ZA" dirty="0"/>
          </a:p>
        </p:txBody>
      </p:sp>
      <p:sp>
        <p:nvSpPr>
          <p:cNvPr id="5" name="Content Placeholder 4"/>
          <p:cNvSpPr>
            <a:spLocks noGrp="1"/>
          </p:cNvSpPr>
          <p:nvPr>
            <p:ph sz="quarter" idx="1"/>
          </p:nvPr>
        </p:nvSpPr>
        <p:spPr>
          <a:xfrm>
            <a:off x="2257400" y="2124160"/>
            <a:ext cx="6275040" cy="3672408"/>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fontScale="92500" lnSpcReduction="10000"/>
          </a:bodyPr>
          <a:lstStyle/>
          <a:p>
            <a:r>
              <a:rPr lang="en-ZA" i="1" dirty="0"/>
              <a:t>Wikipedia describes mentoring as follows: </a:t>
            </a:r>
            <a:endParaRPr lang="en-US" dirty="0"/>
          </a:p>
          <a:p>
            <a:r>
              <a:rPr lang="en-ZA" i="1" dirty="0"/>
              <a:t>“Mentorship is a personal developmental relationship in which a more experienced or more knowledgeable person helps to guide a less experienced or less knowledgeable person. However, true mentoring is more than just answering occasional questions or providing ad hoc help. It is about an on-going relationship of learning, dialogue, and challenge.”</a:t>
            </a:r>
            <a:r>
              <a:rPr lang="en-ZA" dirty="0"/>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112854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Importance of relevant knowledge</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71</a:t>
            </a:fld>
            <a:endParaRPr lang="en-ZA" dirty="0"/>
          </a:p>
        </p:txBody>
      </p:sp>
      <p:sp>
        <p:nvSpPr>
          <p:cNvPr id="5" name="Content Placeholder 4"/>
          <p:cNvSpPr>
            <a:spLocks noGrp="1"/>
          </p:cNvSpPr>
          <p:nvPr>
            <p:ph sz="quarter" idx="1"/>
          </p:nvPr>
        </p:nvSpPr>
        <p:spPr>
          <a:xfrm>
            <a:off x="467544" y="1412776"/>
            <a:ext cx="8219256" cy="2088232"/>
          </a:xfrm>
        </p:spPr>
        <p:txBody>
          <a:bodyPr>
            <a:normAutofit/>
          </a:bodyPr>
          <a:lstStyle/>
          <a:p>
            <a:r>
              <a:rPr lang="en-ZA" dirty="0"/>
              <a:t>The emphasis is on passing on knowledge and experience to a mentee.</a:t>
            </a:r>
          </a:p>
          <a:p>
            <a:r>
              <a:rPr lang="en-ZA" dirty="0"/>
              <a:t>Incorrect or out-dated information can potentially harm the organisation.</a:t>
            </a:r>
            <a:endParaRPr lang="en-US" dirty="0"/>
          </a:p>
        </p:txBody>
      </p:sp>
    </p:spTree>
    <p:extLst>
      <p:ext uri="{BB962C8B-B14F-4D97-AF65-F5344CB8AC3E}">
        <p14:creationId xmlns:p14="http://schemas.microsoft.com/office/powerpoint/2010/main" val="3882020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Asking questions to determine knowledge levels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72</a:t>
            </a:fld>
            <a:endParaRPr lang="en-ZA" dirty="0"/>
          </a:p>
        </p:txBody>
      </p:sp>
      <p:sp>
        <p:nvSpPr>
          <p:cNvPr id="5" name="Content Placeholder 4"/>
          <p:cNvSpPr>
            <a:spLocks noGrp="1"/>
          </p:cNvSpPr>
          <p:nvPr>
            <p:ph sz="quarter" idx="1"/>
          </p:nvPr>
        </p:nvSpPr>
        <p:spPr>
          <a:xfrm>
            <a:off x="467544" y="1412776"/>
            <a:ext cx="8219256" cy="2808312"/>
          </a:xfrm>
        </p:spPr>
        <p:txBody>
          <a:bodyPr>
            <a:normAutofit/>
          </a:bodyPr>
          <a:lstStyle/>
          <a:p>
            <a:r>
              <a:rPr lang="en-ZA" dirty="0"/>
              <a:t>The objective of questioning techniques should be to instil the habit of self-questioning into the mentee.</a:t>
            </a:r>
          </a:p>
          <a:p>
            <a:r>
              <a:rPr lang="en-ZA" dirty="0"/>
              <a:t>By using a series of questions you can determine the mentees level of understanding.</a:t>
            </a:r>
          </a:p>
          <a:p>
            <a:r>
              <a:rPr lang="en-ZA" dirty="0"/>
              <a:t>The focus should be on what the mentee needs or wants to know.</a:t>
            </a:r>
            <a:endParaRPr lang="en-US" dirty="0"/>
          </a:p>
        </p:txBody>
      </p:sp>
    </p:spTree>
    <p:extLst>
      <p:ext uri="{BB962C8B-B14F-4D97-AF65-F5344CB8AC3E}">
        <p14:creationId xmlns:p14="http://schemas.microsoft.com/office/powerpoint/2010/main" val="6489681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Asking questions to determine knowledge levels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73</a:t>
            </a:fld>
            <a:endParaRPr lang="en-ZA" dirty="0"/>
          </a:p>
        </p:txBody>
      </p:sp>
      <p:sp>
        <p:nvSpPr>
          <p:cNvPr id="5" name="Content Placeholder 4"/>
          <p:cNvSpPr>
            <a:spLocks noGrp="1"/>
          </p:cNvSpPr>
          <p:nvPr>
            <p:ph sz="quarter" idx="1"/>
          </p:nvPr>
        </p:nvSpPr>
        <p:spPr>
          <a:xfrm>
            <a:off x="467544" y="1412776"/>
            <a:ext cx="8219256" cy="3960440"/>
          </a:xfrm>
        </p:spPr>
        <p:txBody>
          <a:bodyPr>
            <a:normAutofit/>
          </a:bodyPr>
          <a:lstStyle/>
          <a:p>
            <a:r>
              <a:rPr lang="en-ZA" dirty="0"/>
              <a:t>Ask questions such as:</a:t>
            </a:r>
          </a:p>
          <a:p>
            <a:pPr marL="0" indent="0">
              <a:buNone/>
            </a:pPr>
            <a:endParaRPr lang="en-US" dirty="0"/>
          </a:p>
          <a:p>
            <a:pPr lvl="1"/>
            <a:r>
              <a:rPr lang="en-ZA" dirty="0"/>
              <a:t>Who is your instructor?</a:t>
            </a:r>
            <a:endParaRPr lang="en-US" dirty="0"/>
          </a:p>
          <a:p>
            <a:pPr lvl="1"/>
            <a:r>
              <a:rPr lang="en-ZA" dirty="0"/>
              <a:t>Have you taken courses on this subject?</a:t>
            </a:r>
            <a:endParaRPr lang="en-US" dirty="0"/>
          </a:p>
          <a:p>
            <a:pPr lvl="1"/>
            <a:r>
              <a:rPr lang="en-ZA" dirty="0"/>
              <a:t>What qualifications do you hold?</a:t>
            </a:r>
            <a:endParaRPr lang="en-US" dirty="0"/>
          </a:p>
          <a:p>
            <a:pPr lvl="1"/>
            <a:r>
              <a:rPr lang="en-ZA" dirty="0"/>
              <a:t>What experience do you have in the field?</a:t>
            </a:r>
            <a:endParaRPr lang="en-US" dirty="0"/>
          </a:p>
          <a:p>
            <a:pPr lvl="1"/>
            <a:r>
              <a:rPr lang="en-ZA" dirty="0"/>
              <a:t>What do you have difficulty with?</a:t>
            </a:r>
            <a:endParaRPr lang="en-US" dirty="0"/>
          </a:p>
          <a:p>
            <a:pPr lvl="1"/>
            <a:r>
              <a:rPr lang="en-ZA" dirty="0"/>
              <a:t>What can you tell me about X?</a:t>
            </a:r>
          </a:p>
        </p:txBody>
      </p:sp>
    </p:spTree>
    <p:extLst>
      <p:ext uri="{BB962C8B-B14F-4D97-AF65-F5344CB8AC3E}">
        <p14:creationId xmlns:p14="http://schemas.microsoft.com/office/powerpoint/2010/main" val="2383356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Asking questions to determine knowledge levels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74</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Ask questions:</a:t>
            </a:r>
            <a:endParaRPr lang="en-US" dirty="0"/>
          </a:p>
          <a:p>
            <a:pPr lvl="1"/>
            <a:r>
              <a:rPr lang="en-ZA" dirty="0"/>
              <a:t>Probing questions such as: Why? What makes you think so? Can you give me an example? </a:t>
            </a:r>
            <a:endParaRPr lang="en-US" dirty="0"/>
          </a:p>
          <a:p>
            <a:pPr lvl="1"/>
            <a:r>
              <a:rPr lang="en-ZA" dirty="0"/>
              <a:t>Prodding questions such as: If you had to guess what would you say? What do you feel it is? </a:t>
            </a:r>
            <a:endParaRPr lang="en-US" dirty="0"/>
          </a:p>
          <a:p>
            <a:pPr lvl="1"/>
            <a:r>
              <a:rPr lang="en-ZA" dirty="0"/>
              <a:t>Prompting questions such as a hint in the form of a question. The mentee should be able to figure out the answer. </a:t>
            </a:r>
            <a:endParaRPr lang="en-US" dirty="0"/>
          </a:p>
        </p:txBody>
      </p:sp>
    </p:spTree>
    <p:extLst>
      <p:ext uri="{BB962C8B-B14F-4D97-AF65-F5344CB8AC3E}">
        <p14:creationId xmlns:p14="http://schemas.microsoft.com/office/powerpoint/2010/main" val="4947784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The knowledge gap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75</a:t>
            </a:fld>
            <a:endParaRPr lang="en-ZA" dirty="0"/>
          </a:p>
        </p:txBody>
      </p:sp>
      <p:sp>
        <p:nvSpPr>
          <p:cNvPr id="5" name="Content Placeholder 4"/>
          <p:cNvSpPr>
            <a:spLocks noGrp="1"/>
          </p:cNvSpPr>
          <p:nvPr>
            <p:ph sz="quarter" idx="1"/>
          </p:nvPr>
        </p:nvSpPr>
        <p:spPr>
          <a:xfrm>
            <a:off x="467544" y="1412776"/>
            <a:ext cx="8219256" cy="3168352"/>
          </a:xfrm>
        </p:spPr>
        <p:txBody>
          <a:bodyPr>
            <a:normAutofit/>
          </a:bodyPr>
          <a:lstStyle/>
          <a:p>
            <a:r>
              <a:rPr lang="en-ZA" dirty="0"/>
              <a:t>Knowledge gap analysis is looking at what knowledge resources an individual has.</a:t>
            </a:r>
          </a:p>
          <a:p>
            <a:r>
              <a:rPr lang="en-ZA" dirty="0"/>
              <a:t>Current knowledge is compared to the target level and a plan is developed to attain that level.</a:t>
            </a:r>
          </a:p>
          <a:p>
            <a:r>
              <a:rPr lang="en-ZA" dirty="0"/>
              <a:t>The mentor can gain a better understanding of the knowledge a mentee currently has and what knowledge is needed to achieve the mentee’s goals.</a:t>
            </a:r>
          </a:p>
          <a:p>
            <a:endParaRPr lang="en-US" dirty="0"/>
          </a:p>
        </p:txBody>
      </p:sp>
    </p:spTree>
    <p:extLst>
      <p:ext uri="{BB962C8B-B14F-4D97-AF65-F5344CB8AC3E}">
        <p14:creationId xmlns:p14="http://schemas.microsoft.com/office/powerpoint/2010/main" val="33281829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The knowledge gap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76</a:t>
            </a:fld>
            <a:endParaRPr lang="en-ZA" dirty="0"/>
          </a:p>
        </p:txBody>
      </p:sp>
      <p:sp>
        <p:nvSpPr>
          <p:cNvPr id="5" name="Content Placeholder 4"/>
          <p:cNvSpPr>
            <a:spLocks noGrp="1"/>
          </p:cNvSpPr>
          <p:nvPr>
            <p:ph sz="quarter" idx="1"/>
          </p:nvPr>
        </p:nvSpPr>
        <p:spPr>
          <a:xfrm>
            <a:off x="467544" y="1412776"/>
            <a:ext cx="8219256" cy="3240360"/>
          </a:xfrm>
        </p:spPr>
        <p:txBody>
          <a:bodyPr>
            <a:normAutofit/>
          </a:bodyPr>
          <a:lstStyle/>
          <a:p>
            <a:r>
              <a:rPr lang="en-ZA" dirty="0"/>
              <a:t>The analysis has the benefit of being very simple to execute and understand.</a:t>
            </a:r>
          </a:p>
          <a:p>
            <a:r>
              <a:rPr lang="en-ZA" dirty="0"/>
              <a:t>The analysis has the benefit of being very simple to execute and understand.</a:t>
            </a:r>
          </a:p>
          <a:p>
            <a:r>
              <a:rPr lang="en-ZA" dirty="0"/>
              <a:t>You are able to determine what needs to be done in order to fill that gap and set the mentee on the correct path and towards achieving the agreed goals. </a:t>
            </a:r>
            <a:endParaRPr lang="en-US" dirty="0"/>
          </a:p>
          <a:p>
            <a:endParaRPr lang="en-US" dirty="0"/>
          </a:p>
        </p:txBody>
      </p:sp>
    </p:spTree>
    <p:extLst>
      <p:ext uri="{BB962C8B-B14F-4D97-AF65-F5344CB8AC3E}">
        <p14:creationId xmlns:p14="http://schemas.microsoft.com/office/powerpoint/2010/main" val="36012400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Gathering information to determine knowledge gaps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77</a:t>
            </a:fld>
            <a:endParaRPr lang="en-ZA" dirty="0"/>
          </a:p>
        </p:txBody>
      </p:sp>
      <p:sp>
        <p:nvSpPr>
          <p:cNvPr id="5" name="Content Placeholder 4"/>
          <p:cNvSpPr>
            <a:spLocks noGrp="1"/>
          </p:cNvSpPr>
          <p:nvPr>
            <p:ph sz="quarter" idx="1"/>
          </p:nvPr>
        </p:nvSpPr>
        <p:spPr>
          <a:xfrm>
            <a:off x="467544" y="1412776"/>
            <a:ext cx="8219256" cy="3312368"/>
          </a:xfrm>
        </p:spPr>
        <p:txBody>
          <a:bodyPr>
            <a:normAutofit/>
          </a:bodyPr>
          <a:lstStyle/>
          <a:p>
            <a:r>
              <a:rPr lang="en-ZA" dirty="0"/>
              <a:t>Questions to ask mentees include:</a:t>
            </a:r>
          </a:p>
          <a:p>
            <a:pPr marL="0" indent="0">
              <a:buNone/>
            </a:pPr>
            <a:endParaRPr lang="en-US" dirty="0"/>
          </a:p>
          <a:p>
            <a:pPr lvl="1"/>
            <a:r>
              <a:rPr lang="en-ZA" dirty="0"/>
              <a:t>Can you explain what is expected of you? </a:t>
            </a:r>
            <a:endParaRPr lang="en-US" dirty="0"/>
          </a:p>
          <a:p>
            <a:pPr lvl="1"/>
            <a:r>
              <a:rPr lang="en-ZA" dirty="0"/>
              <a:t>Have you been given a job description? </a:t>
            </a:r>
            <a:endParaRPr lang="en-US" dirty="0"/>
          </a:p>
          <a:p>
            <a:pPr lvl="1"/>
            <a:r>
              <a:rPr lang="en-ZA" dirty="0"/>
              <a:t>How do you find out what is expected of you? </a:t>
            </a:r>
            <a:endParaRPr lang="en-US" dirty="0"/>
          </a:p>
          <a:p>
            <a:pPr lvl="1"/>
            <a:r>
              <a:rPr lang="en-ZA" dirty="0"/>
              <a:t>How do you know when you are meeting job expectations? </a:t>
            </a:r>
            <a:endParaRPr lang="en-US" dirty="0"/>
          </a:p>
          <a:p>
            <a:pPr lvl="1"/>
            <a:r>
              <a:rPr lang="en-ZA" dirty="0"/>
              <a:t>Do you get feedback? How often? From whom? </a:t>
            </a:r>
            <a:endParaRPr lang="en-US" dirty="0"/>
          </a:p>
          <a:p>
            <a:endParaRPr lang="en-US" dirty="0"/>
          </a:p>
        </p:txBody>
      </p:sp>
    </p:spTree>
    <p:extLst>
      <p:ext uri="{BB962C8B-B14F-4D97-AF65-F5344CB8AC3E}">
        <p14:creationId xmlns:p14="http://schemas.microsoft.com/office/powerpoint/2010/main" val="24669055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Gathering information to determine knowledge gaps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78</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Questions to ask mentees include:</a:t>
            </a:r>
            <a:endParaRPr lang="en-US" dirty="0"/>
          </a:p>
          <a:p>
            <a:pPr lvl="1"/>
            <a:endParaRPr lang="en-ZA" dirty="0"/>
          </a:p>
          <a:p>
            <a:pPr lvl="1"/>
            <a:r>
              <a:rPr lang="en-ZA" dirty="0"/>
              <a:t>Do you have all the equipment or supplies you need to do your work? </a:t>
            </a:r>
            <a:endParaRPr lang="en-US" dirty="0"/>
          </a:p>
          <a:p>
            <a:pPr lvl="1"/>
            <a:r>
              <a:rPr lang="en-ZA" dirty="0"/>
              <a:t>Have you requested materials or supplies that you have not received? </a:t>
            </a:r>
            <a:endParaRPr lang="en-US" dirty="0"/>
          </a:p>
          <a:p>
            <a:pPr lvl="1"/>
            <a:r>
              <a:rPr lang="en-ZA" dirty="0"/>
              <a:t>What happens if you do an outstanding job on a particular day? </a:t>
            </a:r>
            <a:endParaRPr lang="en-US" dirty="0"/>
          </a:p>
          <a:p>
            <a:endParaRPr lang="en-US" dirty="0"/>
          </a:p>
        </p:txBody>
      </p:sp>
    </p:spTree>
    <p:extLst>
      <p:ext uri="{BB962C8B-B14F-4D97-AF65-F5344CB8AC3E}">
        <p14:creationId xmlns:p14="http://schemas.microsoft.com/office/powerpoint/2010/main" val="12328550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Gathering information to determine knowledge gaps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79</a:t>
            </a:fld>
            <a:endParaRPr lang="en-ZA" dirty="0"/>
          </a:p>
        </p:txBody>
      </p:sp>
      <p:sp>
        <p:nvSpPr>
          <p:cNvPr id="5" name="Content Placeholder 4"/>
          <p:cNvSpPr>
            <a:spLocks noGrp="1"/>
          </p:cNvSpPr>
          <p:nvPr>
            <p:ph sz="quarter" idx="1"/>
          </p:nvPr>
        </p:nvSpPr>
        <p:spPr>
          <a:xfrm>
            <a:off x="467544" y="1412776"/>
            <a:ext cx="8219256" cy="3672408"/>
          </a:xfrm>
        </p:spPr>
        <p:txBody>
          <a:bodyPr>
            <a:normAutofit/>
          </a:bodyPr>
          <a:lstStyle/>
          <a:p>
            <a:r>
              <a:rPr lang="en-ZA" dirty="0"/>
              <a:t>Questions to ask mentors:</a:t>
            </a:r>
          </a:p>
          <a:p>
            <a:pPr marL="0" indent="0">
              <a:buNone/>
            </a:pPr>
            <a:endParaRPr lang="en-US" dirty="0"/>
          </a:p>
          <a:p>
            <a:pPr lvl="1"/>
            <a:r>
              <a:rPr lang="en-ZA" dirty="0"/>
              <a:t>Has the mentee received adequate training to perform this task?</a:t>
            </a:r>
            <a:endParaRPr lang="en-US" dirty="0"/>
          </a:p>
          <a:p>
            <a:pPr lvl="1"/>
            <a:r>
              <a:rPr lang="en-ZA" dirty="0"/>
              <a:t>Has the mentee ever performed this task satisfactorily?</a:t>
            </a:r>
            <a:endParaRPr lang="en-US" dirty="0"/>
          </a:p>
          <a:p>
            <a:pPr lvl="1"/>
            <a:r>
              <a:rPr lang="en-ZA" dirty="0"/>
              <a:t>How often is the task performed? </a:t>
            </a:r>
            <a:endParaRPr lang="en-US" dirty="0"/>
          </a:p>
          <a:p>
            <a:pPr lvl="1"/>
            <a:r>
              <a:rPr lang="en-ZA" dirty="0"/>
              <a:t>Does the mentee experience something undesirable when he or she performs this task?</a:t>
            </a:r>
            <a:endParaRPr lang="en-US" dirty="0"/>
          </a:p>
          <a:p>
            <a:pPr marL="354012" lvl="1" indent="0">
              <a:buNone/>
            </a:pPr>
            <a:endParaRPr lang="en-US" dirty="0"/>
          </a:p>
          <a:p>
            <a:endParaRPr lang="en-US" dirty="0"/>
          </a:p>
        </p:txBody>
      </p:sp>
    </p:spTree>
    <p:extLst>
      <p:ext uri="{BB962C8B-B14F-4D97-AF65-F5344CB8AC3E}">
        <p14:creationId xmlns:p14="http://schemas.microsoft.com/office/powerpoint/2010/main" val="3081053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008000"/>
          </a:xfrm>
        </p:spPr>
        <p:txBody>
          <a:bodyPr>
            <a:normAutofit/>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a:t>
            </a:fld>
            <a:endParaRPr lang="en-ZA" dirty="0"/>
          </a:p>
        </p:txBody>
      </p:sp>
      <p:sp>
        <p:nvSpPr>
          <p:cNvPr id="6" name="Rectangle 1"/>
          <p:cNvSpPr>
            <a:spLocks noChangeArrowheads="1"/>
          </p:cNvSpPr>
          <p:nvPr/>
        </p:nvSpPr>
        <p:spPr bwMode="auto">
          <a:xfrm>
            <a:off x="251520" y="962937"/>
            <a:ext cx="429066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altLang="en-US" sz="2400" b="1" i="0" u="none" strike="noStrike" cap="none" normalizeH="0" baseline="0" dirty="0">
              <a:ln>
                <a:noFill/>
              </a:ln>
              <a:solidFill>
                <a:srgbClr val="333333"/>
              </a:solidFill>
              <a:effectLst/>
              <a:latin typeface="Calibri"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ZA" altLang="en-US" sz="2400" b="1" i="0" u="none" strike="noStrike" cap="none" normalizeH="0" baseline="0" dirty="0">
                <a:ln>
                  <a:noFill/>
                </a:ln>
                <a:solidFill>
                  <a:srgbClr val="333333"/>
                </a:solidFill>
                <a:effectLst/>
                <a:latin typeface="Calibri" pitchFamily="34" charset="0"/>
                <a:ea typeface="Times New Roman" pitchFamily="18" charset="0"/>
                <a:cs typeface="Arial" pitchFamily="34" charset="0"/>
              </a:rPr>
              <a:t>W</a:t>
            </a:r>
            <a:r>
              <a:rPr kumimoji="0" lang="en-ZA" altLang="en-US" sz="2400" b="1" i="0" u="none" strike="noStrike" cap="none" normalizeH="0" baseline="0" dirty="0" bmk="">
                <a:ln>
                  <a:noFill/>
                </a:ln>
                <a:solidFill>
                  <a:srgbClr val="333333"/>
                </a:solidFill>
                <a:effectLst/>
                <a:latin typeface="Calibri" pitchFamily="34" charset="0"/>
                <a:ea typeface="Times New Roman" pitchFamily="18" charset="0"/>
                <a:cs typeface="Arial" pitchFamily="34" charset="0"/>
              </a:rPr>
              <a:t>hat Counts as Good Evidence?</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altLang="en-US" sz="24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7" name="Diagram 6"/>
          <p:cNvGraphicFramePr/>
          <p:nvPr>
            <p:extLst>
              <p:ext uri="{D42A27DB-BD31-4B8C-83A1-F6EECF244321}">
                <p14:modId xmlns:p14="http://schemas.microsoft.com/office/powerpoint/2010/main" val="2022352953"/>
              </p:ext>
            </p:extLst>
          </p:nvPr>
        </p:nvGraphicFramePr>
        <p:xfrm>
          <a:off x="545738" y="2204864"/>
          <a:ext cx="799288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977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84D3A3BA-A2EE-4738-B4E3-DDA967667CD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C24922A2-C1D8-40EC-8B7D-94C45CEA6B1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716E45D4-AEC6-4636-A676-1AA19642614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C185A99B-0EA1-481D-9381-D92CBE0A4E1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D0ACBD73-5A09-4F12-8BC1-240524FE06C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DA7FCEA1-6318-443E-8E6F-94F86C18E87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1790AE54-7366-402F-BC59-000BC71DBC5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8D868F1B-B42A-42A8-B0A5-2B86DBBAFBF8}"/>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graphicEl>
                                              <a:dgm id="{C06829F6-27CC-48A1-B9A6-64EE9CED2F47}"/>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0E5C9EF5-08E6-4DD9-AAB1-5549E01CD4E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Gathering information to determine knowledge gaps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80</a:t>
            </a:fld>
            <a:endParaRPr lang="en-ZA" dirty="0"/>
          </a:p>
        </p:txBody>
      </p:sp>
      <p:sp>
        <p:nvSpPr>
          <p:cNvPr id="5" name="Content Placeholder 4"/>
          <p:cNvSpPr>
            <a:spLocks noGrp="1"/>
          </p:cNvSpPr>
          <p:nvPr>
            <p:ph sz="quarter" idx="1"/>
          </p:nvPr>
        </p:nvSpPr>
        <p:spPr>
          <a:xfrm>
            <a:off x="467544" y="1412776"/>
            <a:ext cx="8219256" cy="3960440"/>
          </a:xfrm>
        </p:spPr>
        <p:txBody>
          <a:bodyPr>
            <a:normAutofit/>
          </a:bodyPr>
          <a:lstStyle/>
          <a:p>
            <a:r>
              <a:rPr lang="en-ZA" dirty="0"/>
              <a:t>Questions to ask mentors:</a:t>
            </a:r>
          </a:p>
          <a:p>
            <a:pPr marL="0" indent="0">
              <a:buNone/>
            </a:pPr>
            <a:endParaRPr lang="en-US" dirty="0"/>
          </a:p>
          <a:p>
            <a:pPr lvl="1"/>
            <a:r>
              <a:rPr lang="en-ZA" dirty="0"/>
              <a:t>Is there something about performing the task that is perceived to be punishment? </a:t>
            </a:r>
            <a:endParaRPr lang="en-US" dirty="0"/>
          </a:p>
          <a:p>
            <a:pPr lvl="1"/>
            <a:r>
              <a:rPr lang="en-ZA" dirty="0"/>
              <a:t>Does the mentee get some sort of payoff for not doing what is expected?</a:t>
            </a:r>
            <a:endParaRPr lang="en-US" dirty="0"/>
          </a:p>
          <a:p>
            <a:pPr lvl="1"/>
            <a:r>
              <a:rPr lang="en-ZA" dirty="0"/>
              <a:t>Does the mentee get prestige, status, or other self-gratification for poor performance? </a:t>
            </a:r>
            <a:endParaRPr lang="en-US" dirty="0"/>
          </a:p>
          <a:p>
            <a:pPr lvl="1"/>
            <a:r>
              <a:rPr lang="en-ZA" dirty="0"/>
              <a:t>Are written standards available?</a:t>
            </a:r>
            <a:endParaRPr lang="en-US" dirty="0"/>
          </a:p>
          <a:p>
            <a:endParaRPr lang="en-US" dirty="0"/>
          </a:p>
        </p:txBody>
      </p:sp>
    </p:spTree>
    <p:extLst>
      <p:ext uri="{BB962C8B-B14F-4D97-AF65-F5344CB8AC3E}">
        <p14:creationId xmlns:p14="http://schemas.microsoft.com/office/powerpoint/2010/main" val="60986145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Mentoring And Coaching</a:t>
            </a:r>
          </a:p>
        </p:txBody>
      </p:sp>
      <p:sp>
        <p:nvSpPr>
          <p:cNvPr id="3" name="Text Placeholder 2"/>
          <p:cNvSpPr>
            <a:spLocks noGrp="1"/>
          </p:cNvSpPr>
          <p:nvPr>
            <p:ph type="body" idx="1"/>
          </p:nvPr>
        </p:nvSpPr>
        <p:spPr/>
        <p:txBody>
          <a:bodyPr>
            <a:noAutofit/>
          </a:bodyPr>
          <a:lstStyle/>
          <a:p>
            <a:r>
              <a:rPr lang="en-US" sz="4400" dirty="0"/>
              <a:t>Study Unit 4:</a:t>
            </a:r>
            <a:br>
              <a:rPr lang="en-US" sz="4400" dirty="0"/>
            </a:br>
            <a:r>
              <a:rPr lang="en-ZA" sz="4400" dirty="0"/>
              <a:t>Apply the Skills and Techniques Required of a Mentor.</a:t>
            </a:r>
          </a:p>
        </p:txBody>
      </p:sp>
      <p:sp>
        <p:nvSpPr>
          <p:cNvPr id="5" name="Slide Number Placeholder 4"/>
          <p:cNvSpPr>
            <a:spLocks noGrp="1"/>
          </p:cNvSpPr>
          <p:nvPr>
            <p:ph type="sldNum" sz="quarter" idx="12"/>
          </p:nvPr>
        </p:nvSpPr>
        <p:spPr/>
        <p:txBody>
          <a:bodyPr/>
          <a:lstStyle/>
          <a:p>
            <a:fld id="{4980778A-6F9D-4141-8080-B8192EADCD40}" type="slidenum">
              <a:rPr lang="en-ZA" smtClean="0"/>
              <a:pPr/>
              <a:t>81</a:t>
            </a:fld>
            <a:endParaRPr lang="en-ZA" dirty="0"/>
          </a:p>
        </p:txBody>
      </p:sp>
      <p:pic>
        <p:nvPicPr>
          <p:cNvPr id="6" name="Picture 5" descr="ec_i_outcomes_2.gif"/>
          <p:cNvPicPr/>
          <p:nvPr/>
        </p:nvPicPr>
        <p:blipFill>
          <a:blip r:embed="rId2" cstate="print"/>
          <a:stretch>
            <a:fillRect/>
          </a:stretch>
        </p:blipFill>
        <p:spPr>
          <a:xfrm>
            <a:off x="3275856" y="4548105"/>
            <a:ext cx="2462004" cy="161719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75710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4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82</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pPr lvl="0"/>
            <a:r>
              <a:rPr lang="en-ZA" sz="2800" b="1" dirty="0"/>
              <a:t>Interpersonal communication </a:t>
            </a:r>
            <a:r>
              <a:rPr lang="en-ZA" sz="2800" dirty="0"/>
              <a:t>skills required of a mentor are </a:t>
            </a:r>
            <a:r>
              <a:rPr lang="en-ZA" sz="2800" b="1" dirty="0"/>
              <a:t>demonstrated </a:t>
            </a:r>
            <a:r>
              <a:rPr lang="en-ZA" sz="2800" dirty="0"/>
              <a:t>for three different scenarios.</a:t>
            </a:r>
            <a:endParaRPr lang="en-US" sz="2800" dirty="0"/>
          </a:p>
          <a:p>
            <a:pPr lvl="0"/>
            <a:r>
              <a:rPr lang="en-ZA" sz="2800" b="1" dirty="0"/>
              <a:t>Relationships, dynamics and personality aspects </a:t>
            </a:r>
            <a:r>
              <a:rPr lang="en-ZA" sz="2800" dirty="0"/>
              <a:t>in a situation are </a:t>
            </a:r>
            <a:r>
              <a:rPr lang="en-ZA" sz="2800" b="1" dirty="0"/>
              <a:t>assessed</a:t>
            </a:r>
            <a:r>
              <a:rPr lang="en-ZA" sz="2800" dirty="0"/>
              <a:t> using active listening and observation skills. </a:t>
            </a:r>
            <a:endParaRPr lang="en-US" sz="2800" dirty="0"/>
          </a:p>
          <a:p>
            <a:pPr lvl="0"/>
            <a:r>
              <a:rPr lang="en-ZA" sz="2800" dirty="0"/>
              <a:t>A </a:t>
            </a:r>
            <a:r>
              <a:rPr lang="en-ZA" sz="2800" b="1" dirty="0"/>
              <a:t>plan t</a:t>
            </a:r>
            <a:r>
              <a:rPr lang="en-ZA" sz="2800" dirty="0"/>
              <a:t>o </a:t>
            </a:r>
            <a:r>
              <a:rPr lang="en-ZA" sz="2800" b="1" dirty="0"/>
              <a:t>mentor</a:t>
            </a:r>
            <a:r>
              <a:rPr lang="en-ZA" sz="2800" dirty="0"/>
              <a:t> an individual is developed with reference to </a:t>
            </a:r>
            <a:r>
              <a:rPr lang="en-ZA" sz="2800" b="1" dirty="0"/>
              <a:t>goal setting</a:t>
            </a:r>
            <a:r>
              <a:rPr lang="en-ZA" sz="2800" dirty="0"/>
              <a:t>, </a:t>
            </a:r>
            <a:r>
              <a:rPr lang="en-ZA" sz="2800" b="1" dirty="0"/>
              <a:t>critical path schedule</a:t>
            </a:r>
            <a:r>
              <a:rPr lang="en-ZA" sz="2800" dirty="0"/>
              <a:t>, </a:t>
            </a:r>
            <a:r>
              <a:rPr lang="en-ZA" sz="2800" b="1" dirty="0"/>
              <a:t>continuous monitoring </a:t>
            </a:r>
            <a:r>
              <a:rPr lang="en-ZA" sz="2800" dirty="0"/>
              <a:t>and </a:t>
            </a:r>
            <a:r>
              <a:rPr lang="en-ZA" sz="2800" b="1" dirty="0"/>
              <a:t>review.</a:t>
            </a:r>
            <a:endParaRPr lang="en-US" sz="2800" b="1"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0005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67544" y="274638"/>
            <a:ext cx="8219256" cy="634082"/>
          </a:xfrm>
        </p:spPr>
        <p:txBody>
          <a:bodyPr anchor="t" anchorCtr="0">
            <a:normAutofit fontScale="90000"/>
          </a:bodyPr>
          <a:lstStyle/>
          <a:p>
            <a:r>
              <a:rPr lang="en-ZA" sz="3600" dirty="0"/>
              <a:t>Study Unit 4 – Assessment Criteria</a:t>
            </a:r>
          </a:p>
        </p:txBody>
      </p:sp>
      <p:sp>
        <p:nvSpPr>
          <p:cNvPr id="5" name="Slide Number Placeholder 4"/>
          <p:cNvSpPr>
            <a:spLocks noGrp="1"/>
          </p:cNvSpPr>
          <p:nvPr>
            <p:ph type="sldNum" sz="quarter" idx="12"/>
          </p:nvPr>
        </p:nvSpPr>
        <p:spPr/>
        <p:txBody>
          <a:bodyPr/>
          <a:lstStyle/>
          <a:p>
            <a:fld id="{32F83655-DC73-417F-8B26-EB7A1DBB5382}" type="slidenum">
              <a:rPr lang="en-ZA" smtClean="0"/>
              <a:pPr/>
              <a:t>83</a:t>
            </a:fld>
            <a:endParaRPr lang="en-ZA" dirty="0"/>
          </a:p>
        </p:txBody>
      </p:sp>
      <p:sp>
        <p:nvSpPr>
          <p:cNvPr id="8" name="Content Placeholder 7"/>
          <p:cNvSpPr>
            <a:spLocks noGrp="1"/>
          </p:cNvSpPr>
          <p:nvPr>
            <p:ph sz="quarter" idx="1"/>
          </p:nvPr>
        </p:nvSpPr>
        <p:spPr>
          <a:xfrm>
            <a:off x="467544" y="1196752"/>
            <a:ext cx="8219256" cy="4392488"/>
          </a:xfrm>
        </p:spPr>
        <p:txBody>
          <a:bodyPr>
            <a:noAutofit/>
          </a:bodyPr>
          <a:lstStyle/>
          <a:p>
            <a:r>
              <a:rPr lang="en-ZA" sz="2800" b="1" dirty="0"/>
              <a:t>Feedback</a:t>
            </a:r>
            <a:r>
              <a:rPr lang="en-ZA" sz="2800" dirty="0"/>
              <a:t> on an </a:t>
            </a:r>
            <a:r>
              <a:rPr lang="en-ZA" sz="2800" b="1" dirty="0"/>
              <a:t>individual`s progress</a:t>
            </a:r>
            <a:r>
              <a:rPr lang="en-ZA" sz="2800" dirty="0"/>
              <a:t> is provided in </a:t>
            </a:r>
            <a:r>
              <a:rPr lang="en-ZA" sz="2800" b="1" dirty="0"/>
              <a:t>terms of measured objectives</a:t>
            </a:r>
            <a:r>
              <a:rPr lang="en-ZA" sz="2800" dirty="0"/>
              <a:t> and the negotiated mentoring contract. </a:t>
            </a:r>
            <a:endParaRPr lang="en-ZA" sz="2800" spc="-150" dirty="0"/>
          </a:p>
        </p:txBody>
      </p:sp>
      <p:pic>
        <p:nvPicPr>
          <p:cNvPr id="9" name="Picture 8" descr="ec_i_summative_2.gif"/>
          <p:cNvPicPr/>
          <p:nvPr/>
        </p:nvPicPr>
        <p:blipFill>
          <a:blip r:embed="rId2" cstate="print"/>
          <a:stretch>
            <a:fillRect/>
          </a:stretch>
        </p:blipFill>
        <p:spPr>
          <a:xfrm>
            <a:off x="3851920" y="5595846"/>
            <a:ext cx="1944216" cy="7134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5454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Interpersonal communication skills required of a mentor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84</a:t>
            </a:fld>
            <a:endParaRPr lang="en-ZA" dirty="0"/>
          </a:p>
        </p:txBody>
      </p:sp>
      <p:sp>
        <p:nvSpPr>
          <p:cNvPr id="5" name="Content Placeholder 4"/>
          <p:cNvSpPr>
            <a:spLocks noGrp="1"/>
          </p:cNvSpPr>
          <p:nvPr>
            <p:ph sz="quarter" idx="1"/>
          </p:nvPr>
        </p:nvSpPr>
        <p:spPr>
          <a:xfrm>
            <a:off x="2257400" y="2124160"/>
            <a:ext cx="6275040" cy="3672408"/>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a:bodyPr>
          <a:lstStyle/>
          <a:p>
            <a:r>
              <a:rPr lang="en-US" i="1" dirty="0"/>
              <a:t>Interpersonal communication is a person-to-person, two-way, verbal and nonverbal sharing of information between two or more persons.</a:t>
            </a:r>
            <a:endParaRPr lang="en-ZA"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5607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Interpersonal communication skills required of a mentor </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85</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Good communication helps to develop a positive working relationship between the mentor and mentee by helping the mentee to better understand directions and feedback from the mentor, feel respected and understood, and be motivated to learn from the mentor. </a:t>
            </a:r>
          </a:p>
          <a:p>
            <a:endParaRPr lang="en-US" dirty="0"/>
          </a:p>
          <a:p>
            <a:r>
              <a:rPr lang="en-ZA" dirty="0"/>
              <a:t>There are two types of communication: </a:t>
            </a:r>
            <a:endParaRPr lang="en-US" dirty="0"/>
          </a:p>
          <a:p>
            <a:pPr lvl="1"/>
            <a:r>
              <a:rPr lang="en-ZA" dirty="0"/>
              <a:t>Verbal </a:t>
            </a:r>
            <a:endParaRPr lang="en-US" dirty="0"/>
          </a:p>
          <a:p>
            <a:pPr lvl="1"/>
            <a:r>
              <a:rPr lang="en-ZA" dirty="0"/>
              <a:t>Non-verbal. </a:t>
            </a:r>
            <a:endParaRPr lang="en-US" dirty="0"/>
          </a:p>
          <a:p>
            <a:endParaRPr lang="en-US" dirty="0"/>
          </a:p>
        </p:txBody>
      </p:sp>
    </p:spTree>
    <p:extLst>
      <p:ext uri="{BB962C8B-B14F-4D97-AF65-F5344CB8AC3E}">
        <p14:creationId xmlns:p14="http://schemas.microsoft.com/office/powerpoint/2010/main" val="6429054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Verbal communication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86</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Is the communication that occurs through spoken words. </a:t>
            </a:r>
            <a:endParaRPr lang="en-US" dirty="0"/>
          </a:p>
          <a:p>
            <a:r>
              <a:rPr lang="en-ZA" dirty="0"/>
              <a:t>Is a component of most mentoring activities, which include one-on-one sessions, meetings, emails, etc.</a:t>
            </a:r>
          </a:p>
          <a:p>
            <a:r>
              <a:rPr lang="en-ZA" dirty="0"/>
              <a:t>Effective communication involves more than just providing information or giving advice.</a:t>
            </a:r>
          </a:p>
          <a:p>
            <a:r>
              <a:rPr lang="en-ZA" dirty="0"/>
              <a:t>It requires asking questions, listening carefully, trying to understand a mentee’s concerns or needs.</a:t>
            </a:r>
          </a:p>
          <a:p>
            <a:r>
              <a:rPr lang="en-ZA" dirty="0"/>
              <a:t>Demonstrating a caring attitude, remaining open-minded, and helping to solve problems</a:t>
            </a:r>
            <a:endParaRPr lang="en-US" dirty="0"/>
          </a:p>
        </p:txBody>
      </p:sp>
    </p:spTree>
    <p:extLst>
      <p:ext uri="{BB962C8B-B14F-4D97-AF65-F5344CB8AC3E}">
        <p14:creationId xmlns:p14="http://schemas.microsoft.com/office/powerpoint/2010/main" val="15966019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Active listening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87</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Be sure to really listen to what a mentee is saying.</a:t>
            </a:r>
          </a:p>
          <a:p>
            <a:r>
              <a:rPr lang="en-ZA" dirty="0"/>
              <a:t>Instead of truly listening to what the mentee is saying, the mentor is thinking about his/her response, what to say next, or something else entirely. </a:t>
            </a:r>
          </a:p>
          <a:p>
            <a:r>
              <a:rPr lang="en-ZA" dirty="0"/>
              <a:t>It is important to quiet these thoughts and remain fully engaged in the task of listening.</a:t>
            </a:r>
            <a:endParaRPr lang="en-US" dirty="0"/>
          </a:p>
          <a:p>
            <a:endParaRPr lang="en-US" dirty="0"/>
          </a:p>
        </p:txBody>
      </p:sp>
    </p:spTree>
    <p:extLst>
      <p:ext uri="{BB962C8B-B14F-4D97-AF65-F5344CB8AC3E}">
        <p14:creationId xmlns:p14="http://schemas.microsoft.com/office/powerpoint/2010/main" val="23600338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Attending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88</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Listen while observing, and communicate attentiveness. </a:t>
            </a:r>
          </a:p>
          <a:p>
            <a:r>
              <a:rPr lang="en-ZA" dirty="0"/>
              <a:t>This can include verbal follow-up (saying “yes,” or “I see”) or nonverbal cues (making eye contact and nodding the head). </a:t>
            </a:r>
            <a:endParaRPr lang="en-US" dirty="0"/>
          </a:p>
          <a:p>
            <a:endParaRPr lang="en-US" dirty="0"/>
          </a:p>
        </p:txBody>
      </p:sp>
    </p:spTree>
    <p:extLst>
      <p:ext uri="{BB962C8B-B14F-4D97-AF65-F5344CB8AC3E}">
        <p14:creationId xmlns:p14="http://schemas.microsoft.com/office/powerpoint/2010/main" val="406530715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Reflective listening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89</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Verbally reflect back what the mentee has just said. </a:t>
            </a:r>
          </a:p>
          <a:p>
            <a:r>
              <a:rPr lang="en-ZA" dirty="0"/>
              <a:t>This helps the mentor to check whether or not he/she understands the mentee, and helps the mentee feel understood.</a:t>
            </a:r>
            <a:endParaRPr lang="en-US" dirty="0"/>
          </a:p>
        </p:txBody>
      </p:sp>
    </p:spTree>
    <p:extLst>
      <p:ext uri="{BB962C8B-B14F-4D97-AF65-F5344CB8AC3E}">
        <p14:creationId xmlns:p14="http://schemas.microsoft.com/office/powerpoint/2010/main" val="902482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a:t>
            </a:fld>
            <a:endParaRPr lang="en-ZA" dirty="0"/>
          </a:p>
        </p:txBody>
      </p:sp>
      <p:sp>
        <p:nvSpPr>
          <p:cNvPr id="5" name="Rectangle 4"/>
          <p:cNvSpPr/>
          <p:nvPr/>
        </p:nvSpPr>
        <p:spPr>
          <a:xfrm>
            <a:off x="611560" y="980728"/>
            <a:ext cx="7632848" cy="5016758"/>
          </a:xfrm>
          <a:prstGeom prst="rect">
            <a:avLst/>
          </a:prstGeom>
        </p:spPr>
        <p:txBody>
          <a:bodyPr wrap="square">
            <a:spAutoFit/>
          </a:bodyPr>
          <a:lstStyle/>
          <a:p>
            <a:endParaRPr lang="en-ZA" sz="2800" b="1" dirty="0"/>
          </a:p>
          <a:p>
            <a:r>
              <a:rPr lang="en-ZA" sz="2800" b="1" dirty="0"/>
              <a:t>Purpose of Unit Standard</a:t>
            </a:r>
            <a:endParaRPr lang="en-US" sz="2800" b="1" dirty="0"/>
          </a:p>
          <a:p>
            <a:r>
              <a:rPr lang="en-ZA" sz="2400" dirty="0"/>
              <a:t> </a:t>
            </a:r>
          </a:p>
          <a:p>
            <a:pPr marL="342900" indent="-342900">
              <a:buFont typeface="Arial" panose="020B0604020202020204" pitchFamily="34" charset="0"/>
              <a:buChar char="•"/>
            </a:pPr>
            <a:r>
              <a:rPr lang="en-ZA" sz="2400" dirty="0"/>
              <a:t>Intended for Skills Development Facilitators, Supervisors, Team Leaders, Line Managers and people involved in Human Resource Management. </a:t>
            </a:r>
          </a:p>
          <a:p>
            <a:pPr marL="342900" indent="-342900">
              <a:buFont typeface="Arial" panose="020B0604020202020204" pitchFamily="34" charset="0"/>
              <a:buChar char="•"/>
            </a:pPr>
            <a:r>
              <a:rPr lang="en-ZA" sz="2400" dirty="0"/>
              <a:t>Will provide recognition for individuals who perform or intend to perform one-to-one training on the job. </a:t>
            </a:r>
          </a:p>
          <a:p>
            <a:pPr marL="342900" indent="-342900">
              <a:buFont typeface="Arial" panose="020B0604020202020204" pitchFamily="34" charset="0"/>
              <a:buChar char="•"/>
            </a:pPr>
            <a:r>
              <a:rPr lang="en-ZA" sz="2400" dirty="0"/>
              <a:t>Formal recognition will enhance their employability and also provide a means to identify competent trainers or coaches. </a:t>
            </a:r>
            <a:endParaRPr lang="en-US" sz="2400" dirty="0"/>
          </a:p>
          <a:p>
            <a:endParaRPr lang="en-US" sz="2400" dirty="0"/>
          </a:p>
          <a:p>
            <a:endParaRPr lang="en-US" sz="2400" dirty="0"/>
          </a:p>
        </p:txBody>
      </p:sp>
    </p:spTree>
    <p:extLst>
      <p:ext uri="{BB962C8B-B14F-4D97-AF65-F5344CB8AC3E}">
        <p14:creationId xmlns:p14="http://schemas.microsoft.com/office/powerpoint/2010/main" val="183007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Paraphrasing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90</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Determine the basic message of the mentee’s previous statement and rephrase it in your own words to check for understanding. </a:t>
            </a:r>
            <a:endParaRPr lang="en-US" dirty="0"/>
          </a:p>
        </p:txBody>
      </p:sp>
    </p:spTree>
    <p:extLst>
      <p:ext uri="{BB962C8B-B14F-4D97-AF65-F5344CB8AC3E}">
        <p14:creationId xmlns:p14="http://schemas.microsoft.com/office/powerpoint/2010/main" val="30138044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Summarizing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91</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Select main points from a conversation and bring them together in a complete statement. </a:t>
            </a:r>
          </a:p>
          <a:p>
            <a:r>
              <a:rPr lang="en-ZA" dirty="0"/>
              <a:t>This helps to ensure that the message is received correctly.</a:t>
            </a:r>
          </a:p>
          <a:p>
            <a:r>
              <a:rPr lang="en-ZA" dirty="0"/>
              <a:t>For example, “Let me tell you what I heard, so I can be sure that I understand you.</a:t>
            </a:r>
            <a:endParaRPr lang="en-US" dirty="0"/>
          </a:p>
          <a:p>
            <a:endParaRPr lang="en-US" dirty="0"/>
          </a:p>
        </p:txBody>
      </p:sp>
    </p:spTree>
    <p:extLst>
      <p:ext uri="{BB962C8B-B14F-4D97-AF65-F5344CB8AC3E}">
        <p14:creationId xmlns:p14="http://schemas.microsoft.com/office/powerpoint/2010/main" val="410723544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Asking open-ended questions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92</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Ask mentees questions that cannot be answered with a simple “yes” or “no.”</a:t>
            </a:r>
          </a:p>
          <a:p>
            <a:r>
              <a:rPr lang="en-ZA" dirty="0"/>
              <a:t>Open-ended questions encourage a full, meaningful answer using the mentee’s own knowledge and feelings, whereas closed-ended questions encourage a short or single-word answer.</a:t>
            </a:r>
            <a:endParaRPr lang="en-US" dirty="0"/>
          </a:p>
          <a:p>
            <a:endParaRPr lang="en-US" dirty="0"/>
          </a:p>
        </p:txBody>
      </p:sp>
    </p:spTree>
    <p:extLst>
      <p:ext uri="{BB962C8B-B14F-4D97-AF65-F5344CB8AC3E}">
        <p14:creationId xmlns:p14="http://schemas.microsoft.com/office/powerpoint/2010/main" val="71301407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Asking open-ended questions</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93</a:t>
            </a:fld>
            <a:endParaRPr lang="en-ZA" dirty="0"/>
          </a:p>
        </p:txBody>
      </p:sp>
      <p:sp>
        <p:nvSpPr>
          <p:cNvPr id="5" name="Content Placeholder 4"/>
          <p:cNvSpPr>
            <a:spLocks noGrp="1"/>
          </p:cNvSpPr>
          <p:nvPr>
            <p:ph sz="quarter" idx="1"/>
          </p:nvPr>
        </p:nvSpPr>
        <p:spPr>
          <a:xfrm>
            <a:off x="467544" y="1412776"/>
            <a:ext cx="8219256" cy="3960440"/>
          </a:xfrm>
        </p:spPr>
        <p:txBody>
          <a:bodyPr>
            <a:normAutofit/>
          </a:bodyPr>
          <a:lstStyle/>
          <a:p>
            <a:r>
              <a:rPr lang="en-ZA" dirty="0"/>
              <a:t>For example:</a:t>
            </a:r>
            <a:endParaRPr lang="en-US" dirty="0"/>
          </a:p>
          <a:p>
            <a:pPr lvl="1"/>
            <a:r>
              <a:rPr lang="en-ZA" dirty="0"/>
              <a:t>Close-ended question: “You didn’t think this task should be completed today?”</a:t>
            </a:r>
            <a:endParaRPr lang="en-US" dirty="0"/>
          </a:p>
          <a:p>
            <a:pPr lvl="1"/>
            <a:r>
              <a:rPr lang="en-ZA" dirty="0"/>
              <a:t>Open-ended question: “What factors led you to your decision not to start the task today?”</a:t>
            </a:r>
            <a:endParaRPr lang="en-US" dirty="0"/>
          </a:p>
          <a:p>
            <a:pPr lvl="1"/>
            <a:r>
              <a:rPr lang="en-ZA" dirty="0"/>
              <a:t>Close-ended question: “Did you understand what we discussed today?”</a:t>
            </a:r>
            <a:endParaRPr lang="en-US" dirty="0"/>
          </a:p>
          <a:p>
            <a:pPr lvl="1"/>
            <a:r>
              <a:rPr lang="en-ZA" dirty="0"/>
              <a:t>Open-ended question: “Can you summarize what we discussed today?” </a:t>
            </a:r>
            <a:endParaRPr lang="en-US" dirty="0"/>
          </a:p>
          <a:p>
            <a:endParaRPr lang="en-US" dirty="0"/>
          </a:p>
        </p:txBody>
      </p:sp>
    </p:spTree>
    <p:extLst>
      <p:ext uri="{BB962C8B-B14F-4D97-AF65-F5344CB8AC3E}">
        <p14:creationId xmlns:p14="http://schemas.microsoft.com/office/powerpoint/2010/main" val="5167373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Probing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94</a:t>
            </a:fld>
            <a:endParaRPr lang="en-ZA" dirty="0"/>
          </a:p>
        </p:txBody>
      </p:sp>
      <p:sp>
        <p:nvSpPr>
          <p:cNvPr id="5" name="Content Placeholder 4"/>
          <p:cNvSpPr>
            <a:spLocks noGrp="1"/>
          </p:cNvSpPr>
          <p:nvPr>
            <p:ph sz="quarter" idx="1"/>
          </p:nvPr>
        </p:nvSpPr>
        <p:spPr>
          <a:xfrm>
            <a:off x="467544" y="1412776"/>
            <a:ext cx="8219256" cy="2376264"/>
          </a:xfrm>
        </p:spPr>
        <p:txBody>
          <a:bodyPr>
            <a:normAutofit/>
          </a:bodyPr>
          <a:lstStyle/>
          <a:p>
            <a:r>
              <a:rPr lang="en-ZA" dirty="0"/>
              <a:t>Identify a subject or topic that needs further discussion or clarification and use open-ended questions to examine the situation in greater depth. </a:t>
            </a:r>
          </a:p>
          <a:p>
            <a:r>
              <a:rPr lang="en-ZA" dirty="0"/>
              <a:t>For example, “I heard you say you are overwhelmed; please tell me more about that.”</a:t>
            </a:r>
            <a:endParaRPr lang="en-US" dirty="0"/>
          </a:p>
          <a:p>
            <a:endParaRPr lang="en-US" dirty="0"/>
          </a:p>
        </p:txBody>
      </p:sp>
    </p:spTree>
    <p:extLst>
      <p:ext uri="{BB962C8B-B14F-4D97-AF65-F5344CB8AC3E}">
        <p14:creationId xmlns:p14="http://schemas.microsoft.com/office/powerpoint/2010/main" val="344602488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Self-disclosure</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95</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Share appropriate personal feelings, attitudes, opinions, and experiences to increase the intimacy of communication.</a:t>
            </a:r>
          </a:p>
          <a:p>
            <a:r>
              <a:rPr lang="en-ZA" dirty="0"/>
              <a:t>For example, “I can relate to your difficult situation, I have experienced something similar and recall being very frustrated. Hopefully I can assist you to figure out how to move forward.” </a:t>
            </a:r>
            <a:endParaRPr lang="en-US" dirty="0"/>
          </a:p>
          <a:p>
            <a:pPr marL="0" indent="0">
              <a:buNone/>
            </a:pPr>
            <a:endParaRPr lang="en-US" dirty="0"/>
          </a:p>
        </p:txBody>
      </p:sp>
    </p:spTree>
    <p:extLst>
      <p:ext uri="{BB962C8B-B14F-4D97-AF65-F5344CB8AC3E}">
        <p14:creationId xmlns:p14="http://schemas.microsoft.com/office/powerpoint/2010/main" val="31279012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Interpreting</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96</a:t>
            </a:fld>
            <a:endParaRPr lang="en-ZA" dirty="0"/>
          </a:p>
        </p:txBody>
      </p:sp>
      <p:sp>
        <p:nvSpPr>
          <p:cNvPr id="5" name="Content Placeholder 4"/>
          <p:cNvSpPr>
            <a:spLocks noGrp="1"/>
          </p:cNvSpPr>
          <p:nvPr>
            <p:ph sz="quarter" idx="1"/>
          </p:nvPr>
        </p:nvSpPr>
        <p:spPr>
          <a:xfrm>
            <a:off x="467544" y="1412776"/>
            <a:ext cx="8219256" cy="2592288"/>
          </a:xfrm>
        </p:spPr>
        <p:txBody>
          <a:bodyPr>
            <a:normAutofit/>
          </a:bodyPr>
          <a:lstStyle/>
          <a:p>
            <a:r>
              <a:rPr lang="en-ZA" dirty="0"/>
              <a:t>Add to the mentee’s ideas to present alternate ways of looking at circumstances. </a:t>
            </a:r>
          </a:p>
          <a:p>
            <a:r>
              <a:rPr lang="en-ZA" dirty="0"/>
              <a:t>When using this technique, it is important to check back in with the mentee and be sure you are interpreting correctly before assigning additional meaning to their words. </a:t>
            </a:r>
            <a:endParaRPr lang="en-US" dirty="0"/>
          </a:p>
          <a:p>
            <a:endParaRPr lang="en-US" dirty="0"/>
          </a:p>
        </p:txBody>
      </p:sp>
    </p:spTree>
    <p:extLst>
      <p:ext uri="{BB962C8B-B14F-4D97-AF65-F5344CB8AC3E}">
        <p14:creationId xmlns:p14="http://schemas.microsoft.com/office/powerpoint/2010/main" val="371082178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Confrontation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97</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Use questions or statements to encourage mentees to face difficult issues without accusing, judging, or devaluing them.</a:t>
            </a:r>
          </a:p>
          <a:p>
            <a:r>
              <a:rPr lang="en-ZA" dirty="0"/>
              <a:t>This can include gently pointing out contradictions in mentees’ behaviour or statements, as well as guiding mentees to face an issue that is being avoided.</a:t>
            </a:r>
            <a:endParaRPr lang="en-US" dirty="0"/>
          </a:p>
        </p:txBody>
      </p:sp>
    </p:spTree>
    <p:extLst>
      <p:ext uri="{BB962C8B-B14F-4D97-AF65-F5344CB8AC3E}">
        <p14:creationId xmlns:p14="http://schemas.microsoft.com/office/powerpoint/2010/main" val="54215269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p>
            <a:pPr algn="ctr"/>
            <a:r>
              <a:rPr lang="en-ZA" sz="9600" dirty="0">
                <a:solidFill>
                  <a:srgbClr val="FFFFFF"/>
                </a:solidFill>
              </a:rPr>
              <a:t>Activity</a:t>
            </a:r>
            <a:endParaRPr lang="en-ZA" dirty="0">
              <a:solidFill>
                <a:srgbClr val="FFFFFF"/>
              </a:solidFill>
            </a:endParaRPr>
          </a:p>
        </p:txBody>
      </p:sp>
      <p:sp>
        <p:nvSpPr>
          <p:cNvPr id="4" name="Slide Number Placeholder 3"/>
          <p:cNvSpPr>
            <a:spLocks noGrp="1"/>
          </p:cNvSpPr>
          <p:nvPr>
            <p:ph type="sldNum" sz="quarter" idx="12"/>
          </p:nvPr>
        </p:nvSpPr>
        <p:spPr/>
        <p:txBody>
          <a:bodyPr/>
          <a:lstStyle/>
          <a:p>
            <a:fld id="{32F83655-DC73-417F-8B26-EB7A1DBB5382}" type="slidenum">
              <a:rPr lang="en-ZA" smtClean="0"/>
              <a:pPr/>
              <a:t>98</a:t>
            </a:fld>
            <a:endParaRPr lang="en-ZA" dirty="0"/>
          </a:p>
        </p:txBody>
      </p:sp>
      <p:sp>
        <p:nvSpPr>
          <p:cNvPr id="5" name="Content Placeholder 4"/>
          <p:cNvSpPr>
            <a:spLocks noGrp="1"/>
          </p:cNvSpPr>
          <p:nvPr>
            <p:ph sz="quarter" idx="1"/>
          </p:nvPr>
        </p:nvSpPr>
        <p:spPr>
          <a:xfrm>
            <a:off x="2971800" y="1988840"/>
            <a:ext cx="5715000" cy="4107160"/>
          </a:xfrm>
        </p:spPr>
        <p:txBody>
          <a:bodyPr/>
          <a:lstStyle/>
          <a:p>
            <a:r>
              <a:rPr lang="en-ZA" dirty="0"/>
              <a:t>What is Non-verbal communication? </a:t>
            </a:r>
            <a:endParaRPr lang="en-US" dirty="0"/>
          </a:p>
          <a:p>
            <a:endParaRPr lang="en-ZA" dirty="0"/>
          </a:p>
        </p:txBody>
      </p:sp>
      <p:grpSp>
        <p:nvGrpSpPr>
          <p:cNvPr id="2" name="Group 13"/>
          <p:cNvGrpSpPr/>
          <p:nvPr/>
        </p:nvGrpSpPr>
        <p:grpSpPr>
          <a:xfrm>
            <a:off x="6732240" y="332656"/>
            <a:ext cx="1944216" cy="1008112"/>
            <a:chOff x="4211960" y="4509120"/>
            <a:chExt cx="1944216" cy="1008112"/>
          </a:xfrm>
        </p:grpSpPr>
        <p:sp>
          <p:nvSpPr>
            <p:cNvPr id="12" name="Oval Callout 11"/>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3" name="Oval Callout 12"/>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
        <p:nvSpPr>
          <p:cNvPr id="16" name="Title 15"/>
          <p:cNvSpPr>
            <a:spLocks noGrp="1"/>
          </p:cNvSpPr>
          <p:nvPr>
            <p:ph type="title"/>
          </p:nvPr>
        </p:nvSpPr>
        <p:spPr/>
        <p:txBody>
          <a:bodyPr/>
          <a:lstStyle/>
          <a:p>
            <a:r>
              <a:rPr lang="en-ZA" sz="5800" dirty="0"/>
              <a:t>Discuss</a:t>
            </a:r>
          </a:p>
        </p:txBody>
      </p:sp>
    </p:spTree>
    <p:extLst>
      <p:ext uri="{BB962C8B-B14F-4D97-AF65-F5344CB8AC3E}">
        <p14:creationId xmlns:p14="http://schemas.microsoft.com/office/powerpoint/2010/main" val="131200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Non-verbal communication</a:t>
            </a:r>
            <a:endParaRPr lang="en-US"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99</a:t>
            </a:fld>
            <a:endParaRPr lang="en-ZA" dirty="0"/>
          </a:p>
        </p:txBody>
      </p:sp>
      <p:sp>
        <p:nvSpPr>
          <p:cNvPr id="5" name="Content Placeholder 4"/>
          <p:cNvSpPr>
            <a:spLocks noGrp="1"/>
          </p:cNvSpPr>
          <p:nvPr>
            <p:ph sz="quarter" idx="1"/>
          </p:nvPr>
        </p:nvSpPr>
        <p:spPr>
          <a:xfrm>
            <a:off x="467544" y="1412776"/>
            <a:ext cx="8219256" cy="4968552"/>
          </a:xfrm>
        </p:spPr>
        <p:txBody>
          <a:bodyPr>
            <a:normAutofit/>
          </a:bodyPr>
          <a:lstStyle/>
          <a:p>
            <a:r>
              <a:rPr lang="en-ZA" dirty="0"/>
              <a:t>Is when communication occurs through unspoken mediums, such as gestures, posture, facial expressions, silence, and eye contact. </a:t>
            </a:r>
          </a:p>
          <a:p>
            <a:r>
              <a:rPr lang="en-ZA" dirty="0"/>
              <a:t>It is important for mentors to remember that they are communicating to mentees whether they are speaking or not speaking. </a:t>
            </a:r>
            <a:endParaRPr lang="en-US" dirty="0"/>
          </a:p>
          <a:p>
            <a:r>
              <a:rPr lang="en-ZA" dirty="0"/>
              <a:t>93% of human communication is non-verbal.  This includes body language, which tells those with whom we are communicating a great deal about what we are thinking and feeling.</a:t>
            </a:r>
            <a:endParaRPr lang="en-US" dirty="0"/>
          </a:p>
          <a:p>
            <a:endParaRPr lang="en-US" dirty="0"/>
          </a:p>
        </p:txBody>
      </p:sp>
    </p:spTree>
    <p:extLst>
      <p:ext uri="{BB962C8B-B14F-4D97-AF65-F5344CB8AC3E}">
        <p14:creationId xmlns:p14="http://schemas.microsoft.com/office/powerpoint/2010/main" val="9028845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NJO 1">
      <a:dk1>
        <a:srgbClr val="000066"/>
      </a:dk1>
      <a:lt1>
        <a:sysClr val="window" lastClr="FFFFFF"/>
      </a:lt1>
      <a:dk2>
        <a:srgbClr val="000066"/>
      </a:dk2>
      <a:lt2>
        <a:srgbClr val="008080"/>
      </a:lt2>
      <a:accent1>
        <a:srgbClr val="000066"/>
      </a:accent1>
      <a:accent2>
        <a:srgbClr val="009DD9"/>
      </a:accent2>
      <a:accent3>
        <a:srgbClr val="CC0000"/>
      </a:accent3>
      <a:accent4>
        <a:srgbClr val="009592"/>
      </a:accent4>
      <a:accent5>
        <a:srgbClr val="008080"/>
      </a:accent5>
      <a:accent6>
        <a:srgbClr val="7F7F7F"/>
      </a:accent6>
      <a:hlink>
        <a:srgbClr val="3333FF"/>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18387</TotalTime>
  <Words>9797</Words>
  <Application>Microsoft Office PowerPoint</Application>
  <PresentationFormat>On-screen Show (4:3)</PresentationFormat>
  <Paragraphs>1368</Paragraphs>
  <Slides>206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206</vt:i4>
      </vt:variant>
    </vt:vector>
  </HeadingPairs>
  <TitlesOfParts>
    <vt:vector size="212" baseType="lpstr">
      <vt:lpstr>Arial</vt:lpstr>
      <vt:lpstr>Calibri</vt:lpstr>
      <vt:lpstr>Courier New</vt:lpstr>
      <vt:lpstr>Times New Roman</vt:lpstr>
      <vt:lpstr>Wingdings 2</vt:lpstr>
      <vt:lpstr>Equity</vt:lpstr>
      <vt:lpstr>Mentoring And Coaching</vt:lpstr>
      <vt:lpstr>Ground Rules</vt:lpstr>
      <vt:lpstr>Overview</vt:lpstr>
      <vt:lpstr>Overview</vt:lpstr>
      <vt:lpstr>Overview</vt:lpstr>
      <vt:lpstr>Overview</vt:lpstr>
      <vt:lpstr>Overview</vt:lpstr>
      <vt:lpstr>Overview</vt:lpstr>
      <vt:lpstr>Assessment Brief</vt:lpstr>
      <vt:lpstr>Assessment Brief</vt:lpstr>
      <vt:lpstr>Assessment Brief</vt:lpstr>
      <vt:lpstr>Assessment Brief</vt:lpstr>
      <vt:lpstr>Assessment Brief</vt:lpstr>
      <vt:lpstr>Overview – Types of Assessment</vt:lpstr>
      <vt:lpstr>Overview - Assessment</vt:lpstr>
      <vt:lpstr>Assessment Brief</vt:lpstr>
      <vt:lpstr>Overview</vt:lpstr>
      <vt:lpstr>Overview</vt:lpstr>
      <vt:lpstr>Assessment Brief</vt:lpstr>
      <vt:lpstr>Assessment Brief</vt:lpstr>
      <vt:lpstr>Portfolio of Evidence</vt:lpstr>
      <vt:lpstr>Special Instructions</vt:lpstr>
      <vt:lpstr>Special Instructions</vt:lpstr>
      <vt:lpstr>Assessment Brief</vt:lpstr>
      <vt:lpstr>Mentoring And Coaching</vt:lpstr>
      <vt:lpstr>Study Unit 1 – Assessment Criteria</vt:lpstr>
      <vt:lpstr>Study Unit 1 – Assessment Criteria</vt:lpstr>
      <vt:lpstr>The Concept of Mentoring</vt:lpstr>
      <vt:lpstr>The Concept of Mentoring</vt:lpstr>
      <vt:lpstr>The difference between mentoring, coaching, counselling and training.</vt:lpstr>
      <vt:lpstr>Differences</vt:lpstr>
      <vt:lpstr>Focus Of Each Processes</vt:lpstr>
      <vt:lpstr>Difference between a Mentor and a Coach</vt:lpstr>
      <vt:lpstr>Difference between a Mentor and a Coach</vt:lpstr>
      <vt:lpstr>Roles And Responsibilities Of The Mentor</vt:lpstr>
      <vt:lpstr>Roles And Responsibilities Of The Mentor</vt:lpstr>
      <vt:lpstr>Discuss</vt:lpstr>
      <vt:lpstr>Roles And Responsibilities Of The Mentor</vt:lpstr>
      <vt:lpstr>Roles And Responsibilities Of The Mentor</vt:lpstr>
      <vt:lpstr>Roles And Responsibilities Of The Mentor</vt:lpstr>
      <vt:lpstr>Roles And Responsibilities Of The Mentor</vt:lpstr>
      <vt:lpstr>Roles And Responsibilities Of The Mentor</vt:lpstr>
      <vt:lpstr>Roles And Responsibilities Of The Mentor</vt:lpstr>
      <vt:lpstr>SWOT</vt:lpstr>
      <vt:lpstr>Discuss</vt:lpstr>
      <vt:lpstr>Written contracts, codes of ethics and boundaries.</vt:lpstr>
      <vt:lpstr>Mentoring And Coaching</vt:lpstr>
      <vt:lpstr>Study Unit 2 – Assessment Criteria</vt:lpstr>
      <vt:lpstr>Study Unit 2 – Assessment Criteria</vt:lpstr>
      <vt:lpstr>Characteristics of a good mentor </vt:lpstr>
      <vt:lpstr>Characteristics of a good mentor </vt:lpstr>
      <vt:lpstr>Characteristics of a good mentor </vt:lpstr>
      <vt:lpstr>Communication in the mentoring process</vt:lpstr>
      <vt:lpstr>Communication in the mentoring process</vt:lpstr>
      <vt:lpstr>Communication in the mentoring process</vt:lpstr>
      <vt:lpstr>Different types of mentoring</vt:lpstr>
      <vt:lpstr>Different types of mentoring</vt:lpstr>
      <vt:lpstr>Different types of mentoring</vt:lpstr>
      <vt:lpstr>Discuss</vt:lpstr>
      <vt:lpstr>Consequences of a Mismatch</vt:lpstr>
      <vt:lpstr>Consequences of a mismatch</vt:lpstr>
      <vt:lpstr>Consequences of a mismatch</vt:lpstr>
      <vt:lpstr>What are the potential risks with regards to mentoring?</vt:lpstr>
      <vt:lpstr>What are the potential risks with regards to mentoring?</vt:lpstr>
      <vt:lpstr>Mismatching</vt:lpstr>
      <vt:lpstr>Mismatching</vt:lpstr>
      <vt:lpstr>Dealing with conflict</vt:lpstr>
      <vt:lpstr>Mentoring And Coaching</vt:lpstr>
      <vt:lpstr>Study Unit 3 – Assessment Criteria</vt:lpstr>
      <vt:lpstr>Importance of relevant knowledge</vt:lpstr>
      <vt:lpstr>Importance of relevant knowledge</vt:lpstr>
      <vt:lpstr>Asking questions to determine knowledge levels </vt:lpstr>
      <vt:lpstr>Asking questions to determine knowledge levels </vt:lpstr>
      <vt:lpstr>Asking questions to determine knowledge levels </vt:lpstr>
      <vt:lpstr>The knowledge gap </vt:lpstr>
      <vt:lpstr>The knowledge gap </vt:lpstr>
      <vt:lpstr>Gathering information to determine knowledge gaps</vt:lpstr>
      <vt:lpstr>Gathering information to determine knowledge gaps</vt:lpstr>
      <vt:lpstr>Gathering information to determine knowledge gaps</vt:lpstr>
      <vt:lpstr>Gathering information to determine knowledge gaps</vt:lpstr>
      <vt:lpstr>Mentoring And Coaching</vt:lpstr>
      <vt:lpstr>Study Unit 4 – Assessment Criteria</vt:lpstr>
      <vt:lpstr>Study Unit 4 – Assessment Criteria</vt:lpstr>
      <vt:lpstr>Interpersonal communication skills required of a mentor </vt:lpstr>
      <vt:lpstr>Interpersonal communication skills required of a mentor </vt:lpstr>
      <vt:lpstr>Verbal communication</vt:lpstr>
      <vt:lpstr>Active listening</vt:lpstr>
      <vt:lpstr>Attending</vt:lpstr>
      <vt:lpstr>Reflective listening</vt:lpstr>
      <vt:lpstr>Paraphrasing</vt:lpstr>
      <vt:lpstr>Summarizing</vt:lpstr>
      <vt:lpstr>Asking open-ended questions</vt:lpstr>
      <vt:lpstr>Asking open-ended questions</vt:lpstr>
      <vt:lpstr>Probing</vt:lpstr>
      <vt:lpstr>Self-disclosure</vt:lpstr>
      <vt:lpstr>Interpreting</vt:lpstr>
      <vt:lpstr>Confrontation</vt:lpstr>
      <vt:lpstr>Discuss</vt:lpstr>
      <vt:lpstr>Non-verbal communication</vt:lpstr>
      <vt:lpstr>Non-verbal communication</vt:lpstr>
      <vt:lpstr>Non-verbal communication</vt:lpstr>
      <vt:lpstr>Barriers to communication</vt:lpstr>
      <vt:lpstr>Barriers to communication</vt:lpstr>
      <vt:lpstr>Barriers to communication</vt:lpstr>
      <vt:lpstr>Barriers to communication</vt:lpstr>
      <vt:lpstr>Establishing Trust</vt:lpstr>
      <vt:lpstr>Establishing Trust</vt:lpstr>
      <vt:lpstr>Discuss</vt:lpstr>
      <vt:lpstr>Confidentiality</vt:lpstr>
      <vt:lpstr>Confidentiality</vt:lpstr>
      <vt:lpstr>Developing a mentoring plan</vt:lpstr>
      <vt:lpstr>Developing a mentoring plan</vt:lpstr>
      <vt:lpstr>Developing a mentoring plan</vt:lpstr>
      <vt:lpstr>Developing a mentoring plan</vt:lpstr>
      <vt:lpstr>Discuss</vt:lpstr>
      <vt:lpstr>Feedback on progress </vt:lpstr>
      <vt:lpstr>Feedback on progress </vt:lpstr>
      <vt:lpstr>Feedback techniques</vt:lpstr>
      <vt:lpstr>Feedback Sandwich</vt:lpstr>
      <vt:lpstr>Stop, Start, Continue</vt:lpstr>
      <vt:lpstr>Feedback From Mentee</vt:lpstr>
      <vt:lpstr>Mentoring And Coaching</vt:lpstr>
      <vt:lpstr>Study Unit 5 – Assessment Criteria</vt:lpstr>
      <vt:lpstr>Study Unit 5 – Assessment Criteria</vt:lpstr>
      <vt:lpstr>Preparing for one-to-one training on the job</vt:lpstr>
      <vt:lpstr>Preparing for one-to-one training on the job</vt:lpstr>
      <vt:lpstr>Preparing for one-to-one training on the job</vt:lpstr>
      <vt:lpstr>Preparing for one-to-one training on the job</vt:lpstr>
      <vt:lpstr>Preparing for one-to-one training on the job</vt:lpstr>
      <vt:lpstr>Learning barriers</vt:lpstr>
      <vt:lpstr>Learning barriers</vt:lpstr>
      <vt:lpstr>Learning barriers</vt:lpstr>
      <vt:lpstr>Learning barriers</vt:lpstr>
      <vt:lpstr>Learning barriers</vt:lpstr>
      <vt:lpstr>Learning barriers</vt:lpstr>
      <vt:lpstr>Learning barriers</vt:lpstr>
      <vt:lpstr>Learning obstacles</vt:lpstr>
      <vt:lpstr>Learning obstacles</vt:lpstr>
      <vt:lpstr>Learning obstacles</vt:lpstr>
      <vt:lpstr>Learning styles</vt:lpstr>
      <vt:lpstr>Learning styles</vt:lpstr>
      <vt:lpstr>Learning styles</vt:lpstr>
      <vt:lpstr>Learning styles</vt:lpstr>
      <vt:lpstr>Learning styles</vt:lpstr>
      <vt:lpstr>Learning styles</vt:lpstr>
      <vt:lpstr>Learning styles</vt:lpstr>
      <vt:lpstr>Learning styles</vt:lpstr>
      <vt:lpstr>Learning styles</vt:lpstr>
      <vt:lpstr>Learning styles</vt:lpstr>
      <vt:lpstr>Learning styles</vt:lpstr>
      <vt:lpstr>Learning styles</vt:lpstr>
      <vt:lpstr>Learning styles</vt:lpstr>
      <vt:lpstr>Planning and preparing for coaching</vt:lpstr>
      <vt:lpstr>Planning and preparing for coaching</vt:lpstr>
      <vt:lpstr>Planning and preparing for coaching</vt:lpstr>
      <vt:lpstr>Training Plan</vt:lpstr>
      <vt:lpstr>Training Plan</vt:lpstr>
      <vt:lpstr>Training Plan</vt:lpstr>
      <vt:lpstr>Training Plan</vt:lpstr>
      <vt:lpstr>Training Plan</vt:lpstr>
      <vt:lpstr>Training Plan</vt:lpstr>
      <vt:lpstr>Training Plan</vt:lpstr>
      <vt:lpstr>Mentoring And Coaching</vt:lpstr>
      <vt:lpstr>Study Unit 6 – Assessment Criteria</vt:lpstr>
      <vt:lpstr>Study Unit 6 – Assessment Criteria</vt:lpstr>
      <vt:lpstr>Study Unit 6 – Assessment Criteria</vt:lpstr>
      <vt:lpstr>Study Unit 6 – Assessment Criteria</vt:lpstr>
      <vt:lpstr>Pre-training/coaching meetings</vt:lpstr>
      <vt:lpstr>Pre-training/coaching meetings </vt:lpstr>
      <vt:lpstr>Pre-training/coaching meetings </vt:lpstr>
      <vt:lpstr>Training sessions </vt:lpstr>
      <vt:lpstr>Learning must be outcomes-based. Let us recap on the meaning of the term:</vt:lpstr>
      <vt:lpstr>Coaching Procedure </vt:lpstr>
      <vt:lpstr>Coaching Procedure </vt:lpstr>
      <vt:lpstr>Coaching Procedure </vt:lpstr>
      <vt:lpstr>Practice makes perfect</vt:lpstr>
      <vt:lpstr>Language of learning</vt:lpstr>
      <vt:lpstr>Language of learning</vt:lpstr>
      <vt:lpstr>Language of learning</vt:lpstr>
      <vt:lpstr>Mentoring And Coaching</vt:lpstr>
      <vt:lpstr>Study Unit 7 – Assessment Criteria</vt:lpstr>
      <vt:lpstr>Study Unit 7 – Assessment Criteria</vt:lpstr>
      <vt:lpstr>Monitoring performance </vt:lpstr>
      <vt:lpstr>Monitoring performance </vt:lpstr>
      <vt:lpstr>Monitoring performance </vt:lpstr>
      <vt:lpstr>Monitoring performance </vt:lpstr>
      <vt:lpstr>Monitoring performance </vt:lpstr>
      <vt:lpstr>Reports and recommendations </vt:lpstr>
      <vt:lpstr>Reports and recommendations </vt:lpstr>
      <vt:lpstr>Discuss</vt:lpstr>
      <vt:lpstr>Why is reporting important?</vt:lpstr>
      <vt:lpstr>Why is reporting important?</vt:lpstr>
      <vt:lpstr>Mentoring And Coaching</vt:lpstr>
      <vt:lpstr>Study Unit 8 – Assessment Criteria</vt:lpstr>
      <vt:lpstr>Reviewing the training </vt:lpstr>
      <vt:lpstr>Reviewing the training </vt:lpstr>
      <vt:lpstr>Reviewing the training </vt:lpstr>
      <vt:lpstr>Reviewing the training </vt:lpstr>
      <vt:lpstr>Reviewing the training </vt:lpstr>
      <vt:lpstr>Reviewing the training </vt:lpstr>
      <vt:lpstr>Reviewing the training </vt:lpstr>
      <vt:lpstr>Strengths and weaknesses</vt:lpstr>
      <vt:lpstr>Preparation for assessment</vt:lpstr>
      <vt:lpstr>Implementation</vt:lpstr>
      <vt:lpstr>Feedback</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Sandys</dc:creator>
  <cp:lastModifiedBy>ENJO Consultants</cp:lastModifiedBy>
  <cp:revision>1054</cp:revision>
  <dcterms:created xsi:type="dcterms:W3CDTF">2011-11-11T09:45:04Z</dcterms:created>
  <dcterms:modified xsi:type="dcterms:W3CDTF">2017-08-26T08:09:50Z</dcterms:modified>
</cp:coreProperties>
</file>