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slides/slide169.xml" ContentType="application/vnd.openxmlformats-officedocument.presentationml.slide+xml"/>
  <Override PartName="/ppt/tableStyles.xml" ContentType="application/vnd.openxmlformats-officedocument.presentationml.tableStyles+xml"/>
  <Override PartName="/ppt/diagrams/layout17.xml" ContentType="application/vnd.openxmlformats-officedocument.drawingml.diagramLayout+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diagrams/colors24.xml" ContentType="application/vnd.openxmlformats-officedocument.drawingml.diagramColors+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diagrams/quickStyle19.xml" ContentType="application/vnd.openxmlformats-officedocument.drawingml.diagramStyle+xml"/>
  <Override PartName="/ppt/slides/slide41.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diagrams/layout19.xml" ContentType="application/vnd.openxmlformats-officedocument.drawingml.diagramLayout+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slides/slide129.xml" ContentType="application/vnd.openxmlformats-officedocument.presentationml.slide+xml"/>
  <Override PartName="/ppt/slides/slide176.xml" ContentType="application/vnd.openxmlformats-officedocument.presentationml.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slides/slide165.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slides/slide40.xml" ContentType="application/vnd.openxmlformats-officedocument.presentationml.slide+xml"/>
  <Override PartName="/ppt/slides/slide159.xml" ContentType="application/vnd.openxmlformats-officedocument.presentationml.slide+xml"/>
  <Override PartName="/ppt/diagrams/layout18.xml" ContentType="application/vnd.openxmlformats-officedocument.drawingml.diagramLayout+xml"/>
  <Default Extension="wdp" ContentType="image/vnd.ms-photo"/>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diagrams/colors20.xml" ContentType="application/vnd.openxmlformats-officedocument.drawingml.diagramColors+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slides/slide167.xml" ContentType="application/vnd.openxmlformats-officedocument.presentationml.slide+xml"/>
  <Override PartName="/ppt/diagrams/drawing9.xml" ContentType="application/vnd.ms-office.drawingml.diagramDrawing+xml"/>
  <Override PartName="/ppt/diagrams/layout15.xml" ContentType="application/vnd.openxmlformats-officedocument.drawingml.diagramLayout+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diagrams/quickStyle9.xml" ContentType="application/vnd.openxmlformats-officedocument.drawingml.diagramStyl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92" r:id="rId1"/>
  </p:sldMasterIdLst>
  <p:notesMasterIdLst>
    <p:notesMasterId r:id="rId205"/>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8" r:id="rId31"/>
    <p:sldId id="289" r:id="rId32"/>
    <p:sldId id="290" r:id="rId33"/>
    <p:sldId id="300" r:id="rId34"/>
    <p:sldId id="292" r:id="rId35"/>
    <p:sldId id="293" r:id="rId36"/>
    <p:sldId id="287" r:id="rId37"/>
    <p:sldId id="294" r:id="rId38"/>
    <p:sldId id="295" r:id="rId39"/>
    <p:sldId id="310" r:id="rId40"/>
    <p:sldId id="303" r:id="rId41"/>
    <p:sldId id="296" r:id="rId42"/>
    <p:sldId id="302" r:id="rId43"/>
    <p:sldId id="312" r:id="rId44"/>
    <p:sldId id="304" r:id="rId45"/>
    <p:sldId id="305" r:id="rId46"/>
    <p:sldId id="306" r:id="rId47"/>
    <p:sldId id="307" r:id="rId48"/>
    <p:sldId id="308" r:id="rId49"/>
    <p:sldId id="311" r:id="rId50"/>
    <p:sldId id="313" r:id="rId51"/>
    <p:sldId id="314" r:id="rId52"/>
    <p:sldId id="316" r:id="rId53"/>
    <p:sldId id="315" r:id="rId54"/>
    <p:sldId id="317" r:id="rId55"/>
    <p:sldId id="319" r:id="rId56"/>
    <p:sldId id="320" r:id="rId57"/>
    <p:sldId id="321" r:id="rId58"/>
    <p:sldId id="323" r:id="rId59"/>
    <p:sldId id="334" r:id="rId60"/>
    <p:sldId id="335" r:id="rId61"/>
    <p:sldId id="336" r:id="rId62"/>
    <p:sldId id="337" r:id="rId63"/>
    <p:sldId id="324" r:id="rId64"/>
    <p:sldId id="325" r:id="rId65"/>
    <p:sldId id="329" r:id="rId66"/>
    <p:sldId id="330" r:id="rId67"/>
    <p:sldId id="326" r:id="rId68"/>
    <p:sldId id="327" r:id="rId69"/>
    <p:sldId id="328" r:id="rId70"/>
    <p:sldId id="331" r:id="rId71"/>
    <p:sldId id="333" r:id="rId72"/>
    <p:sldId id="338" r:id="rId73"/>
    <p:sldId id="339" r:id="rId74"/>
    <p:sldId id="332" r:id="rId75"/>
    <p:sldId id="340" r:id="rId76"/>
    <p:sldId id="341" r:id="rId77"/>
    <p:sldId id="342" r:id="rId78"/>
    <p:sldId id="343" r:id="rId79"/>
    <p:sldId id="344" r:id="rId80"/>
    <p:sldId id="345" r:id="rId81"/>
    <p:sldId id="346" r:id="rId82"/>
    <p:sldId id="347" r:id="rId83"/>
    <p:sldId id="350" r:id="rId84"/>
    <p:sldId id="351" r:id="rId85"/>
    <p:sldId id="352" r:id="rId86"/>
    <p:sldId id="353" r:id="rId87"/>
    <p:sldId id="354" r:id="rId88"/>
    <p:sldId id="348" r:id="rId89"/>
    <p:sldId id="355" r:id="rId90"/>
    <p:sldId id="357" r:id="rId91"/>
    <p:sldId id="358" r:id="rId92"/>
    <p:sldId id="359" r:id="rId93"/>
    <p:sldId id="360" r:id="rId94"/>
    <p:sldId id="372" r:id="rId95"/>
    <p:sldId id="361" r:id="rId96"/>
    <p:sldId id="362" r:id="rId97"/>
    <p:sldId id="363" r:id="rId98"/>
    <p:sldId id="364" r:id="rId99"/>
    <p:sldId id="365" r:id="rId100"/>
    <p:sldId id="366" r:id="rId101"/>
    <p:sldId id="367" r:id="rId102"/>
    <p:sldId id="368" r:id="rId103"/>
    <p:sldId id="369" r:id="rId104"/>
    <p:sldId id="370" r:id="rId105"/>
    <p:sldId id="371" r:id="rId106"/>
    <p:sldId id="373" r:id="rId107"/>
    <p:sldId id="374" r:id="rId108"/>
    <p:sldId id="376" r:id="rId109"/>
    <p:sldId id="377" r:id="rId110"/>
    <p:sldId id="378" r:id="rId111"/>
    <p:sldId id="379" r:id="rId112"/>
    <p:sldId id="380" r:id="rId113"/>
    <p:sldId id="381" r:id="rId114"/>
    <p:sldId id="382" r:id="rId115"/>
    <p:sldId id="383" r:id="rId116"/>
    <p:sldId id="384" r:id="rId117"/>
    <p:sldId id="385" r:id="rId118"/>
    <p:sldId id="386" r:id="rId119"/>
    <p:sldId id="387" r:id="rId120"/>
    <p:sldId id="388" r:id="rId121"/>
    <p:sldId id="389" r:id="rId122"/>
    <p:sldId id="390" r:id="rId123"/>
    <p:sldId id="391" r:id="rId124"/>
    <p:sldId id="392" r:id="rId125"/>
    <p:sldId id="393" r:id="rId126"/>
    <p:sldId id="395" r:id="rId127"/>
    <p:sldId id="396" r:id="rId128"/>
    <p:sldId id="397" r:id="rId129"/>
    <p:sldId id="398" r:id="rId130"/>
    <p:sldId id="399" r:id="rId131"/>
    <p:sldId id="400" r:id="rId132"/>
    <p:sldId id="401" r:id="rId133"/>
    <p:sldId id="402" r:id="rId134"/>
    <p:sldId id="403" r:id="rId135"/>
    <p:sldId id="404" r:id="rId136"/>
    <p:sldId id="405" r:id="rId137"/>
    <p:sldId id="408" r:id="rId138"/>
    <p:sldId id="410" r:id="rId139"/>
    <p:sldId id="411" r:id="rId140"/>
    <p:sldId id="412" r:id="rId141"/>
    <p:sldId id="414" r:id="rId142"/>
    <p:sldId id="415" r:id="rId143"/>
    <p:sldId id="416" r:id="rId144"/>
    <p:sldId id="417" r:id="rId145"/>
    <p:sldId id="418" r:id="rId146"/>
    <p:sldId id="419" r:id="rId147"/>
    <p:sldId id="420" r:id="rId148"/>
    <p:sldId id="421" r:id="rId149"/>
    <p:sldId id="422" r:id="rId150"/>
    <p:sldId id="423" r:id="rId151"/>
    <p:sldId id="424" r:id="rId152"/>
    <p:sldId id="425" r:id="rId153"/>
    <p:sldId id="426" r:id="rId154"/>
    <p:sldId id="427" r:id="rId155"/>
    <p:sldId id="428" r:id="rId156"/>
    <p:sldId id="429" r:id="rId157"/>
    <p:sldId id="430" r:id="rId158"/>
    <p:sldId id="431" r:id="rId159"/>
    <p:sldId id="432" r:id="rId160"/>
    <p:sldId id="433" r:id="rId161"/>
    <p:sldId id="434" r:id="rId162"/>
    <p:sldId id="435" r:id="rId163"/>
    <p:sldId id="436" r:id="rId164"/>
    <p:sldId id="437" r:id="rId165"/>
    <p:sldId id="438" r:id="rId166"/>
    <p:sldId id="439" r:id="rId167"/>
    <p:sldId id="440" r:id="rId168"/>
    <p:sldId id="441" r:id="rId169"/>
    <p:sldId id="442" r:id="rId170"/>
    <p:sldId id="443" r:id="rId171"/>
    <p:sldId id="444" r:id="rId172"/>
    <p:sldId id="445" r:id="rId173"/>
    <p:sldId id="447" r:id="rId174"/>
    <p:sldId id="446" r:id="rId175"/>
    <p:sldId id="448" r:id="rId176"/>
    <p:sldId id="449" r:id="rId177"/>
    <p:sldId id="450" r:id="rId178"/>
    <p:sldId id="451" r:id="rId179"/>
    <p:sldId id="452" r:id="rId180"/>
    <p:sldId id="453" r:id="rId181"/>
    <p:sldId id="454" r:id="rId182"/>
    <p:sldId id="455" r:id="rId183"/>
    <p:sldId id="456" r:id="rId184"/>
    <p:sldId id="458" r:id="rId185"/>
    <p:sldId id="459" r:id="rId186"/>
    <p:sldId id="460" r:id="rId187"/>
    <p:sldId id="461" r:id="rId188"/>
    <p:sldId id="462" r:id="rId189"/>
    <p:sldId id="463" r:id="rId190"/>
    <p:sldId id="464" r:id="rId191"/>
    <p:sldId id="465" r:id="rId192"/>
    <p:sldId id="467" r:id="rId193"/>
    <p:sldId id="468" r:id="rId194"/>
    <p:sldId id="469" r:id="rId195"/>
    <p:sldId id="470" r:id="rId196"/>
    <p:sldId id="471" r:id="rId197"/>
    <p:sldId id="472" r:id="rId198"/>
    <p:sldId id="473" r:id="rId199"/>
    <p:sldId id="474" r:id="rId200"/>
    <p:sldId id="475" r:id="rId201"/>
    <p:sldId id="476" r:id="rId202"/>
    <p:sldId id="477" r:id="rId203"/>
    <p:sldId id="478" r:id="rId204"/>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94417" autoAdjust="0"/>
  </p:normalViewPr>
  <p:slideViewPr>
    <p:cSldViewPr snapToGrid="0">
      <p:cViewPr>
        <p:scale>
          <a:sx n="80" d="100"/>
          <a:sy n="80" d="100"/>
        </p:scale>
        <p:origin x="-811"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3141"/>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presProps" Target="pres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microsoft.com/office/2015/10/relationships/revisionInfo" Target="revisionInfo.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t>
        <a:bodyPr/>
        <a:lstStyle/>
        <a:p>
          <a:endParaRPr lang="en-US"/>
        </a:p>
      </dgm:t>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t>
        <a:bodyPr/>
        <a:lstStyle/>
        <a:p>
          <a:endParaRPr lang="en-US"/>
        </a:p>
      </dgm:t>
    </dgm:pt>
    <dgm:pt modelId="{7EFA7AA0-0092-48D0-9439-0EB32D25F1C0}" type="pres">
      <dgm:prSet presAssocID="{45A05D77-9081-4709-A301-ED1670679511}" presName="rootConnector1" presStyleLbl="node1" presStyleIdx="0" presStyleCnt="0"/>
      <dgm:spPr/>
      <dgm:t>
        <a:bodyPr/>
        <a:lstStyle/>
        <a:p>
          <a:endParaRPr lang="en-US"/>
        </a:p>
      </dgm:t>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t>
        <a:bodyPr/>
        <a:lstStyle/>
        <a:p>
          <a:endParaRPr lang="en-US"/>
        </a:p>
      </dgm:t>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t>
        <a:bodyPr/>
        <a:lstStyle/>
        <a:p>
          <a:endParaRPr lang="en-US"/>
        </a:p>
      </dgm:t>
    </dgm:pt>
    <dgm:pt modelId="{A9E7900D-BCDB-4A4D-9C7E-77C9A0D75570}" type="pres">
      <dgm:prSet presAssocID="{EE2601E4-BD06-488F-8835-BD42E9836204}" presName="rootConnector" presStyleLbl="node2" presStyleIdx="0" presStyleCnt="3"/>
      <dgm:spPr/>
      <dgm:t>
        <a:bodyPr/>
        <a:lstStyle/>
        <a:p>
          <a:endParaRPr lang="en-US"/>
        </a:p>
      </dgm:t>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t>
        <a:bodyPr/>
        <a:lstStyle/>
        <a:p>
          <a:endParaRPr lang="en-US"/>
        </a:p>
      </dgm:t>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t>
        <a:bodyPr/>
        <a:lstStyle/>
        <a:p>
          <a:endParaRPr lang="en-US"/>
        </a:p>
      </dgm:t>
    </dgm:pt>
    <dgm:pt modelId="{BA70270E-585D-4A22-B309-A104DFB9AC6E}" type="pres">
      <dgm:prSet presAssocID="{1E1F23DD-C042-4219-9C9C-280CD91B28AC}" presName="rootConnector" presStyleLbl="node2" presStyleIdx="1" presStyleCnt="3"/>
      <dgm:spPr/>
      <dgm:t>
        <a:bodyPr/>
        <a:lstStyle/>
        <a:p>
          <a:endParaRPr lang="en-US"/>
        </a:p>
      </dgm:t>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t>
        <a:bodyPr/>
        <a:lstStyle/>
        <a:p>
          <a:endParaRPr lang="en-US"/>
        </a:p>
      </dgm:t>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t>
        <a:bodyPr/>
        <a:lstStyle/>
        <a:p>
          <a:endParaRPr lang="en-US"/>
        </a:p>
      </dgm:t>
    </dgm:pt>
    <dgm:pt modelId="{00998848-0883-4A30-8D28-291E7D75C6FB}" type="pres">
      <dgm:prSet presAssocID="{26B039C9-4E13-4463-9C35-681A3ADA2ED4}" presName="rootConnector" presStyleLbl="node2" presStyleIdx="2" presStyleCnt="3"/>
      <dgm:spPr/>
      <dgm:t>
        <a:bodyPr/>
        <a:lstStyle/>
        <a:p>
          <a:endParaRPr lang="en-US"/>
        </a:p>
      </dgm:t>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03186664-12D9-4D6F-A229-522D891751ED}" type="presOf" srcId="{1E1F23DD-C042-4219-9C9C-280CD91B28AC}" destId="{4C255BB0-1E6B-41BD-A9B3-29EA7F5693FC}" srcOrd="0" destOrd="0" presId="urn:microsoft.com/office/officeart/2005/8/layout/orgChart1"/>
    <dgm:cxn modelId="{A9632E11-356B-45B5-9A5F-D764C0D006B1}" srcId="{45A05D77-9081-4709-A301-ED1670679511}" destId="{26B039C9-4E13-4463-9C35-681A3ADA2ED4}" srcOrd="2" destOrd="0" parTransId="{DAF10627-20FA-4BDB-9365-30405B888CDC}" sibTransId="{3A9988E5-D2FC-4053-A3B2-804D55B5D78C}"/>
    <dgm:cxn modelId="{6AE73352-EBAF-489B-92A5-AEAC047E7BF9}" type="presOf" srcId="{26B039C9-4E13-4463-9C35-681A3ADA2ED4}" destId="{24349B9E-7679-48F3-8C1B-516E244933D3}"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CFA81786-B748-48AF-9BFF-282DDBA00D8C}" srcId="{4912FC0A-C24F-404E-A0F7-42F309206DF3}" destId="{45A05D77-9081-4709-A301-ED1670679511}" srcOrd="0" destOrd="0" parTransId="{D71044DB-2B70-4F4E-80BE-2774EFE23D9B}" sibTransId="{6E62E6EC-8AE2-4AF1-A2B3-4B2DFA7C2E76}"/>
    <dgm:cxn modelId="{0A0938CA-C636-4105-B9AD-4EA7A5994EF3}" srcId="{45A05D77-9081-4709-A301-ED1670679511}" destId="{EE2601E4-BD06-488F-8835-BD42E9836204}" srcOrd="0" destOrd="0" parTransId="{B12096FB-3CD0-49F4-BAF9-B1380D9A54B8}" sibTransId="{94FA67A3-20B5-450F-BA2D-9FD3B2CD0B91}"/>
    <dgm:cxn modelId="{F164A773-4999-4490-A60E-C6B46EDF7312}" type="presOf" srcId="{26B039C9-4E13-4463-9C35-681A3ADA2ED4}" destId="{00998848-0883-4A30-8D28-291E7D75C6FB}" srcOrd="1" destOrd="0" presId="urn:microsoft.com/office/officeart/2005/8/layout/orgChart1"/>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6F802B-066E-43DD-AD60-BF5E9E0E752C}" type="presOf" srcId="{DAF10627-20FA-4BDB-9365-30405B888CDC}" destId="{79A44E13-0693-4EF4-ADC9-07A7A193F52E}"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1E6CA5DC-591C-4B2A-AA60-BB50F1FD5DF9}" type="presOf" srcId="{1E1F23DD-C042-4219-9C9C-280CD91B28AC}" destId="{BA70270E-585D-4A22-B309-A104DFB9AC6E}" srcOrd="1"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2F99DB-DF53-4043-8BDB-F290B5209C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2198721-C350-466A-B22F-FDC7A69BA2C7}">
      <dgm:prSet phldrT="[Text]" custT="1"/>
      <dgm:spPr/>
      <dgm:t>
        <a:bodyPr/>
        <a:lstStyle/>
        <a:p>
          <a:r>
            <a:rPr lang="en-ZA" sz="2000" dirty="0" smtClean="0"/>
            <a:t>Where you want to go</a:t>
          </a:r>
          <a:endParaRPr lang="en-US" sz="2000" dirty="0"/>
        </a:p>
      </dgm:t>
    </dgm:pt>
    <dgm:pt modelId="{B9B3B924-0967-423C-9ED5-3C9186F2DC56}" type="parTrans" cxnId="{264A308C-F08C-4A55-B530-12DE330BB21A}">
      <dgm:prSet/>
      <dgm:spPr/>
      <dgm:t>
        <a:bodyPr/>
        <a:lstStyle/>
        <a:p>
          <a:endParaRPr lang="en-US"/>
        </a:p>
      </dgm:t>
    </dgm:pt>
    <dgm:pt modelId="{BD4A769E-CE50-469F-8AE8-7C882B540EC0}" type="sibTrans" cxnId="{264A308C-F08C-4A55-B530-12DE330BB21A}">
      <dgm:prSet/>
      <dgm:spPr/>
      <dgm:t>
        <a:bodyPr/>
        <a:lstStyle/>
        <a:p>
          <a:endParaRPr lang="en-US"/>
        </a:p>
      </dgm:t>
    </dgm:pt>
    <dgm:pt modelId="{50517941-44D7-42D7-9B2A-7C5FB9C00406}">
      <dgm:prSet phldrT="[Text]" custT="1"/>
      <dgm:spPr/>
      <dgm:t>
        <a:bodyPr/>
        <a:lstStyle/>
        <a:p>
          <a:r>
            <a:rPr lang="en-ZA" sz="2000" dirty="0" smtClean="0"/>
            <a:t>How to get there</a:t>
          </a:r>
          <a:endParaRPr lang="en-US" sz="2000" dirty="0"/>
        </a:p>
      </dgm:t>
    </dgm:pt>
    <dgm:pt modelId="{23DD6A69-6074-4B73-9F10-BF0341C61875}" type="parTrans" cxnId="{B73F11A0-660F-460C-82B4-A3E83212E84F}">
      <dgm:prSet/>
      <dgm:spPr/>
      <dgm:t>
        <a:bodyPr/>
        <a:lstStyle/>
        <a:p>
          <a:endParaRPr lang="en-US"/>
        </a:p>
      </dgm:t>
    </dgm:pt>
    <dgm:pt modelId="{09276BA2-9C29-4CAA-8E83-733BDB94BA87}" type="sibTrans" cxnId="{B73F11A0-660F-460C-82B4-A3E83212E84F}">
      <dgm:prSet/>
      <dgm:spPr/>
      <dgm:t>
        <a:bodyPr/>
        <a:lstStyle/>
        <a:p>
          <a:endParaRPr lang="en-US"/>
        </a:p>
      </dgm:t>
    </dgm:pt>
    <dgm:pt modelId="{333CBAE9-03D8-4813-967D-6863D81A3C74}">
      <dgm:prSet custT="1"/>
      <dgm:spPr/>
      <dgm:t>
        <a:bodyPr/>
        <a:lstStyle/>
        <a:p>
          <a:r>
            <a:rPr lang="en-ZA" sz="2000" dirty="0" smtClean="0"/>
            <a:t>Where you are now </a:t>
          </a:r>
          <a:endParaRPr lang="en-US" sz="2000" dirty="0"/>
        </a:p>
      </dgm:t>
    </dgm:pt>
    <dgm:pt modelId="{73E482BA-6CE0-48E3-B2F4-FD0978EF620A}" type="parTrans" cxnId="{869AD862-E278-493E-A8BE-373B9272D10F}">
      <dgm:prSet/>
      <dgm:spPr/>
      <dgm:t>
        <a:bodyPr/>
        <a:lstStyle/>
        <a:p>
          <a:endParaRPr lang="en-US"/>
        </a:p>
      </dgm:t>
    </dgm:pt>
    <dgm:pt modelId="{2E244E72-DB9E-4BDA-84C0-F4255726F24F}" type="sibTrans" cxnId="{869AD862-E278-493E-A8BE-373B9272D10F}">
      <dgm:prSet/>
      <dgm:spPr/>
      <dgm:t>
        <a:bodyPr/>
        <a:lstStyle/>
        <a:p>
          <a:endParaRPr lang="en-US"/>
        </a:p>
      </dgm:t>
    </dgm:pt>
    <dgm:pt modelId="{49A760CF-D459-4F70-A424-2790DB3E10EA}" type="pres">
      <dgm:prSet presAssocID="{5D2F99DB-DF53-4043-8BDB-F290B5209CBC}" presName="linear" presStyleCnt="0">
        <dgm:presLayoutVars>
          <dgm:dir/>
          <dgm:animLvl val="lvl"/>
          <dgm:resizeHandles val="exact"/>
        </dgm:presLayoutVars>
      </dgm:prSet>
      <dgm:spPr/>
      <dgm:t>
        <a:bodyPr/>
        <a:lstStyle/>
        <a:p>
          <a:endParaRPr lang="en-US"/>
        </a:p>
      </dgm:t>
    </dgm:pt>
    <dgm:pt modelId="{C62A7A13-834B-4267-8FC7-67041054817C}" type="pres">
      <dgm:prSet presAssocID="{333CBAE9-03D8-4813-967D-6863D81A3C74}" presName="parentLin" presStyleCnt="0"/>
      <dgm:spPr/>
    </dgm:pt>
    <dgm:pt modelId="{AFDD17D5-F4B5-4E4F-AE32-2C749FB42EEB}" type="pres">
      <dgm:prSet presAssocID="{333CBAE9-03D8-4813-967D-6863D81A3C74}" presName="parentLeftMargin" presStyleLbl="node1" presStyleIdx="0" presStyleCnt="3"/>
      <dgm:spPr/>
      <dgm:t>
        <a:bodyPr/>
        <a:lstStyle/>
        <a:p>
          <a:endParaRPr lang="en-US"/>
        </a:p>
      </dgm:t>
    </dgm:pt>
    <dgm:pt modelId="{14809E5B-C47A-44BE-BC48-FA1523EAD462}" type="pres">
      <dgm:prSet presAssocID="{333CBAE9-03D8-4813-967D-6863D81A3C74}" presName="parentText" presStyleLbl="node1" presStyleIdx="0" presStyleCnt="3">
        <dgm:presLayoutVars>
          <dgm:chMax val="0"/>
          <dgm:bulletEnabled val="1"/>
        </dgm:presLayoutVars>
      </dgm:prSet>
      <dgm:spPr/>
      <dgm:t>
        <a:bodyPr/>
        <a:lstStyle/>
        <a:p>
          <a:endParaRPr lang="en-US"/>
        </a:p>
      </dgm:t>
    </dgm:pt>
    <dgm:pt modelId="{6531F6EA-6F0B-4752-A141-E172C6CA6D23}" type="pres">
      <dgm:prSet presAssocID="{333CBAE9-03D8-4813-967D-6863D81A3C74}" presName="negativeSpace" presStyleCnt="0"/>
      <dgm:spPr/>
    </dgm:pt>
    <dgm:pt modelId="{A5F575AA-CE98-4456-AC24-A084D379548F}" type="pres">
      <dgm:prSet presAssocID="{333CBAE9-03D8-4813-967D-6863D81A3C74}" presName="childText" presStyleLbl="conFgAcc1" presStyleIdx="0" presStyleCnt="3">
        <dgm:presLayoutVars>
          <dgm:bulletEnabled val="1"/>
        </dgm:presLayoutVars>
      </dgm:prSet>
      <dgm:spPr/>
    </dgm:pt>
    <dgm:pt modelId="{3363ACA4-AF8F-47E7-8DE4-9F030EB4D0F4}" type="pres">
      <dgm:prSet presAssocID="{2E244E72-DB9E-4BDA-84C0-F4255726F24F}" presName="spaceBetweenRectangles" presStyleCnt="0"/>
      <dgm:spPr/>
    </dgm:pt>
    <dgm:pt modelId="{EC498EBE-5E79-4F4B-B9A8-6942399007B3}" type="pres">
      <dgm:prSet presAssocID="{D2198721-C350-466A-B22F-FDC7A69BA2C7}" presName="parentLin" presStyleCnt="0"/>
      <dgm:spPr/>
    </dgm:pt>
    <dgm:pt modelId="{676E08E2-7DDE-4744-BB28-F7457454892D}" type="pres">
      <dgm:prSet presAssocID="{D2198721-C350-466A-B22F-FDC7A69BA2C7}" presName="parentLeftMargin" presStyleLbl="node1" presStyleIdx="0" presStyleCnt="3"/>
      <dgm:spPr/>
      <dgm:t>
        <a:bodyPr/>
        <a:lstStyle/>
        <a:p>
          <a:endParaRPr lang="en-US"/>
        </a:p>
      </dgm:t>
    </dgm:pt>
    <dgm:pt modelId="{B61A72D8-696C-4323-BD17-A97F331566C0}" type="pres">
      <dgm:prSet presAssocID="{D2198721-C350-466A-B22F-FDC7A69BA2C7}" presName="parentText" presStyleLbl="node1" presStyleIdx="1" presStyleCnt="3">
        <dgm:presLayoutVars>
          <dgm:chMax val="0"/>
          <dgm:bulletEnabled val="1"/>
        </dgm:presLayoutVars>
      </dgm:prSet>
      <dgm:spPr/>
      <dgm:t>
        <a:bodyPr/>
        <a:lstStyle/>
        <a:p>
          <a:endParaRPr lang="en-US"/>
        </a:p>
      </dgm:t>
    </dgm:pt>
    <dgm:pt modelId="{45648BB9-7569-4468-BEA7-1C4A70BFD985}" type="pres">
      <dgm:prSet presAssocID="{D2198721-C350-466A-B22F-FDC7A69BA2C7}" presName="negativeSpace" presStyleCnt="0"/>
      <dgm:spPr/>
    </dgm:pt>
    <dgm:pt modelId="{F385C624-2717-40BC-AEE8-C8E232947608}" type="pres">
      <dgm:prSet presAssocID="{D2198721-C350-466A-B22F-FDC7A69BA2C7}" presName="childText" presStyleLbl="conFgAcc1" presStyleIdx="1" presStyleCnt="3">
        <dgm:presLayoutVars>
          <dgm:bulletEnabled val="1"/>
        </dgm:presLayoutVars>
      </dgm:prSet>
      <dgm:spPr/>
    </dgm:pt>
    <dgm:pt modelId="{ADA77CF9-1044-4F1B-9378-45CDCEC2069D}" type="pres">
      <dgm:prSet presAssocID="{BD4A769E-CE50-469F-8AE8-7C882B540EC0}" presName="spaceBetweenRectangles" presStyleCnt="0"/>
      <dgm:spPr/>
    </dgm:pt>
    <dgm:pt modelId="{D5B23576-0D3B-47FD-A084-780357634456}" type="pres">
      <dgm:prSet presAssocID="{50517941-44D7-42D7-9B2A-7C5FB9C00406}" presName="parentLin" presStyleCnt="0"/>
      <dgm:spPr/>
    </dgm:pt>
    <dgm:pt modelId="{9666402F-D1DB-49B6-A99D-B537EA8ED57C}" type="pres">
      <dgm:prSet presAssocID="{50517941-44D7-42D7-9B2A-7C5FB9C00406}" presName="parentLeftMargin" presStyleLbl="node1" presStyleIdx="1" presStyleCnt="3"/>
      <dgm:spPr/>
      <dgm:t>
        <a:bodyPr/>
        <a:lstStyle/>
        <a:p>
          <a:endParaRPr lang="en-US"/>
        </a:p>
      </dgm:t>
    </dgm:pt>
    <dgm:pt modelId="{47462E0F-6489-4900-8165-E39B533EC26F}" type="pres">
      <dgm:prSet presAssocID="{50517941-44D7-42D7-9B2A-7C5FB9C00406}" presName="parentText" presStyleLbl="node1" presStyleIdx="2" presStyleCnt="3">
        <dgm:presLayoutVars>
          <dgm:chMax val="0"/>
          <dgm:bulletEnabled val="1"/>
        </dgm:presLayoutVars>
      </dgm:prSet>
      <dgm:spPr/>
      <dgm:t>
        <a:bodyPr/>
        <a:lstStyle/>
        <a:p>
          <a:endParaRPr lang="en-US"/>
        </a:p>
      </dgm:t>
    </dgm:pt>
    <dgm:pt modelId="{29334251-8439-4206-9F11-AAD2F9F38455}" type="pres">
      <dgm:prSet presAssocID="{50517941-44D7-42D7-9B2A-7C5FB9C00406}" presName="negativeSpace" presStyleCnt="0"/>
      <dgm:spPr/>
    </dgm:pt>
    <dgm:pt modelId="{10B01EBB-FD18-4C4E-8F87-DC1089522273}" type="pres">
      <dgm:prSet presAssocID="{50517941-44D7-42D7-9B2A-7C5FB9C00406}" presName="childText" presStyleLbl="conFgAcc1" presStyleIdx="2" presStyleCnt="3">
        <dgm:presLayoutVars>
          <dgm:bulletEnabled val="1"/>
        </dgm:presLayoutVars>
      </dgm:prSet>
      <dgm:spPr/>
    </dgm:pt>
  </dgm:ptLst>
  <dgm:cxnLst>
    <dgm:cxn modelId="{86C0246D-756E-4582-92D5-4D0FE690A986}" type="presOf" srcId="{D2198721-C350-466A-B22F-FDC7A69BA2C7}" destId="{676E08E2-7DDE-4744-BB28-F7457454892D}" srcOrd="0" destOrd="0" presId="urn:microsoft.com/office/officeart/2005/8/layout/list1"/>
    <dgm:cxn modelId="{B73F11A0-660F-460C-82B4-A3E83212E84F}" srcId="{5D2F99DB-DF53-4043-8BDB-F290B5209CBC}" destId="{50517941-44D7-42D7-9B2A-7C5FB9C00406}" srcOrd="2" destOrd="0" parTransId="{23DD6A69-6074-4B73-9F10-BF0341C61875}" sibTransId="{09276BA2-9C29-4CAA-8E83-733BDB94BA87}"/>
    <dgm:cxn modelId="{6D1D7204-41E9-478E-BCAE-C3CA8F9FAFDA}" type="presOf" srcId="{333CBAE9-03D8-4813-967D-6863D81A3C74}" destId="{AFDD17D5-F4B5-4E4F-AE32-2C749FB42EEB}" srcOrd="0" destOrd="0" presId="urn:microsoft.com/office/officeart/2005/8/layout/list1"/>
    <dgm:cxn modelId="{C001A169-424B-4B5E-8DF3-30900A27C23F}" type="presOf" srcId="{D2198721-C350-466A-B22F-FDC7A69BA2C7}" destId="{B61A72D8-696C-4323-BD17-A97F331566C0}" srcOrd="1" destOrd="0" presId="urn:microsoft.com/office/officeart/2005/8/layout/list1"/>
    <dgm:cxn modelId="{264A308C-F08C-4A55-B530-12DE330BB21A}" srcId="{5D2F99DB-DF53-4043-8BDB-F290B5209CBC}" destId="{D2198721-C350-466A-B22F-FDC7A69BA2C7}" srcOrd="1" destOrd="0" parTransId="{B9B3B924-0967-423C-9ED5-3C9186F2DC56}" sibTransId="{BD4A769E-CE50-469F-8AE8-7C882B540EC0}"/>
    <dgm:cxn modelId="{C0C5D6C8-F7A0-493E-A1A1-15B100EBEF18}" type="presOf" srcId="{5D2F99DB-DF53-4043-8BDB-F290B5209CBC}" destId="{49A760CF-D459-4F70-A424-2790DB3E10EA}" srcOrd="0" destOrd="0" presId="urn:microsoft.com/office/officeart/2005/8/layout/list1"/>
    <dgm:cxn modelId="{07F13341-3545-4B3F-A0F6-DA6EB79B2A31}" type="presOf" srcId="{50517941-44D7-42D7-9B2A-7C5FB9C00406}" destId="{47462E0F-6489-4900-8165-E39B533EC26F}" srcOrd="1" destOrd="0" presId="urn:microsoft.com/office/officeart/2005/8/layout/list1"/>
    <dgm:cxn modelId="{0E2AB730-EE5A-455F-AAE1-3C63E140A31B}" type="presOf" srcId="{50517941-44D7-42D7-9B2A-7C5FB9C00406}" destId="{9666402F-D1DB-49B6-A99D-B537EA8ED57C}" srcOrd="0" destOrd="0" presId="urn:microsoft.com/office/officeart/2005/8/layout/list1"/>
    <dgm:cxn modelId="{5C4DA766-6C7B-47AE-B538-F42A1ADA939D}" type="presOf" srcId="{333CBAE9-03D8-4813-967D-6863D81A3C74}" destId="{14809E5B-C47A-44BE-BC48-FA1523EAD462}" srcOrd="1" destOrd="0" presId="urn:microsoft.com/office/officeart/2005/8/layout/list1"/>
    <dgm:cxn modelId="{869AD862-E278-493E-A8BE-373B9272D10F}" srcId="{5D2F99DB-DF53-4043-8BDB-F290B5209CBC}" destId="{333CBAE9-03D8-4813-967D-6863D81A3C74}" srcOrd="0" destOrd="0" parTransId="{73E482BA-6CE0-48E3-B2F4-FD0978EF620A}" sibTransId="{2E244E72-DB9E-4BDA-84C0-F4255726F24F}"/>
    <dgm:cxn modelId="{A9B81436-1349-4A25-A148-804CF899C590}" type="presParOf" srcId="{49A760CF-D459-4F70-A424-2790DB3E10EA}" destId="{C62A7A13-834B-4267-8FC7-67041054817C}" srcOrd="0" destOrd="0" presId="urn:microsoft.com/office/officeart/2005/8/layout/list1"/>
    <dgm:cxn modelId="{23CA1472-69ED-40F7-AD50-BF3B246F03D6}" type="presParOf" srcId="{C62A7A13-834B-4267-8FC7-67041054817C}" destId="{AFDD17D5-F4B5-4E4F-AE32-2C749FB42EEB}" srcOrd="0" destOrd="0" presId="urn:microsoft.com/office/officeart/2005/8/layout/list1"/>
    <dgm:cxn modelId="{A945CEC8-C4FB-4D8B-AC70-963BAF151D1C}" type="presParOf" srcId="{C62A7A13-834B-4267-8FC7-67041054817C}" destId="{14809E5B-C47A-44BE-BC48-FA1523EAD462}" srcOrd="1" destOrd="0" presId="urn:microsoft.com/office/officeart/2005/8/layout/list1"/>
    <dgm:cxn modelId="{E24F4156-0129-4C45-A736-279408165225}" type="presParOf" srcId="{49A760CF-D459-4F70-A424-2790DB3E10EA}" destId="{6531F6EA-6F0B-4752-A141-E172C6CA6D23}" srcOrd="1" destOrd="0" presId="urn:microsoft.com/office/officeart/2005/8/layout/list1"/>
    <dgm:cxn modelId="{BE78E27F-9192-4FB3-862E-0187BB0A7571}" type="presParOf" srcId="{49A760CF-D459-4F70-A424-2790DB3E10EA}" destId="{A5F575AA-CE98-4456-AC24-A084D379548F}" srcOrd="2" destOrd="0" presId="urn:microsoft.com/office/officeart/2005/8/layout/list1"/>
    <dgm:cxn modelId="{E40C2E16-5A38-48F8-9A06-AB0CB29016B6}" type="presParOf" srcId="{49A760CF-D459-4F70-A424-2790DB3E10EA}" destId="{3363ACA4-AF8F-47E7-8DE4-9F030EB4D0F4}" srcOrd="3" destOrd="0" presId="urn:microsoft.com/office/officeart/2005/8/layout/list1"/>
    <dgm:cxn modelId="{D161C22E-7817-47FA-B734-D664E692EBB7}" type="presParOf" srcId="{49A760CF-D459-4F70-A424-2790DB3E10EA}" destId="{EC498EBE-5E79-4F4B-B9A8-6942399007B3}" srcOrd="4" destOrd="0" presId="urn:microsoft.com/office/officeart/2005/8/layout/list1"/>
    <dgm:cxn modelId="{6BCBA893-DD25-43D9-85C9-B5DA61A6346D}" type="presParOf" srcId="{EC498EBE-5E79-4F4B-B9A8-6942399007B3}" destId="{676E08E2-7DDE-4744-BB28-F7457454892D}" srcOrd="0" destOrd="0" presId="urn:microsoft.com/office/officeart/2005/8/layout/list1"/>
    <dgm:cxn modelId="{01F1E2B7-7D74-402D-A2D8-88A803BED5F7}" type="presParOf" srcId="{EC498EBE-5E79-4F4B-B9A8-6942399007B3}" destId="{B61A72D8-696C-4323-BD17-A97F331566C0}" srcOrd="1" destOrd="0" presId="urn:microsoft.com/office/officeart/2005/8/layout/list1"/>
    <dgm:cxn modelId="{3269854B-E285-44E0-83E4-41AB1E3AA697}" type="presParOf" srcId="{49A760CF-D459-4F70-A424-2790DB3E10EA}" destId="{45648BB9-7569-4468-BEA7-1C4A70BFD985}" srcOrd="5" destOrd="0" presId="urn:microsoft.com/office/officeart/2005/8/layout/list1"/>
    <dgm:cxn modelId="{702501E4-8563-4897-94CB-639903A6A5A4}" type="presParOf" srcId="{49A760CF-D459-4F70-A424-2790DB3E10EA}" destId="{F385C624-2717-40BC-AEE8-C8E232947608}" srcOrd="6" destOrd="0" presId="urn:microsoft.com/office/officeart/2005/8/layout/list1"/>
    <dgm:cxn modelId="{EF9DE68D-027D-4B72-A439-FB5FE230B9D4}" type="presParOf" srcId="{49A760CF-D459-4F70-A424-2790DB3E10EA}" destId="{ADA77CF9-1044-4F1B-9378-45CDCEC2069D}" srcOrd="7" destOrd="0" presId="urn:microsoft.com/office/officeart/2005/8/layout/list1"/>
    <dgm:cxn modelId="{DDF829FD-A664-44BE-8C42-D8D89D54CF7D}" type="presParOf" srcId="{49A760CF-D459-4F70-A424-2790DB3E10EA}" destId="{D5B23576-0D3B-47FD-A084-780357634456}" srcOrd="8" destOrd="0" presId="urn:microsoft.com/office/officeart/2005/8/layout/list1"/>
    <dgm:cxn modelId="{E7ED255F-A356-40D4-BE97-529E543345AA}" type="presParOf" srcId="{D5B23576-0D3B-47FD-A084-780357634456}" destId="{9666402F-D1DB-49B6-A99D-B537EA8ED57C}" srcOrd="0" destOrd="0" presId="urn:microsoft.com/office/officeart/2005/8/layout/list1"/>
    <dgm:cxn modelId="{00280706-B9AA-4311-AF66-765B2DF8992A}" type="presParOf" srcId="{D5B23576-0D3B-47FD-A084-780357634456}" destId="{47462E0F-6489-4900-8165-E39B533EC26F}" srcOrd="1" destOrd="0" presId="urn:microsoft.com/office/officeart/2005/8/layout/list1"/>
    <dgm:cxn modelId="{54CDB0FE-0B3D-4955-A638-150340D1591A}" type="presParOf" srcId="{49A760CF-D459-4F70-A424-2790DB3E10EA}" destId="{29334251-8439-4206-9F11-AAD2F9F38455}" srcOrd="9" destOrd="0" presId="urn:microsoft.com/office/officeart/2005/8/layout/list1"/>
    <dgm:cxn modelId="{AEC89F3E-1A4E-4336-BD57-8691921755D1}" type="presParOf" srcId="{49A760CF-D459-4F70-A424-2790DB3E10EA}" destId="{10B01EBB-FD18-4C4E-8F87-DC1089522273}" srcOrd="10"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B2C609-8269-4BF7-A662-7E1E34B88DC7}" type="doc">
      <dgm:prSet loTypeId="urn:microsoft.com/office/officeart/2005/8/layout/hProcess9" loCatId="process" qsTypeId="urn:microsoft.com/office/officeart/2005/8/quickstyle/simple1" qsCatId="simple" csTypeId="urn:microsoft.com/office/officeart/2005/8/colors/accent1_2" csCatId="accent1" phldr="1"/>
      <dgm:spPr/>
    </dgm:pt>
    <dgm:pt modelId="{8261E679-0756-4B98-9B47-616E26947B11}">
      <dgm:prSet phldrT="[Text]"/>
      <dgm:spPr/>
      <dgm:t>
        <a:bodyPr/>
        <a:lstStyle/>
        <a:p>
          <a:r>
            <a:rPr lang="en-ZA" dirty="0" smtClean="0"/>
            <a:t>2. Implementation</a:t>
          </a:r>
          <a:endParaRPr lang="en-US" dirty="0"/>
        </a:p>
      </dgm:t>
    </dgm:pt>
    <dgm:pt modelId="{39026F5B-90E5-4EAA-BA19-7A58D4F35DEA}" type="parTrans" cxnId="{97364ACD-FA4B-484F-9B80-879F67B6FA83}">
      <dgm:prSet/>
      <dgm:spPr/>
      <dgm:t>
        <a:bodyPr/>
        <a:lstStyle/>
        <a:p>
          <a:endParaRPr lang="en-US"/>
        </a:p>
      </dgm:t>
    </dgm:pt>
    <dgm:pt modelId="{E0BC3A5A-394E-4BEB-AE13-3EB42FF252D5}" type="sibTrans" cxnId="{97364ACD-FA4B-484F-9B80-879F67B6FA83}">
      <dgm:prSet/>
      <dgm:spPr/>
      <dgm:t>
        <a:bodyPr/>
        <a:lstStyle/>
        <a:p>
          <a:endParaRPr lang="en-US"/>
        </a:p>
      </dgm:t>
    </dgm:pt>
    <dgm:pt modelId="{50962494-2583-4936-A908-202071859C48}" type="pres">
      <dgm:prSet presAssocID="{FBB2C609-8269-4BF7-A662-7E1E34B88DC7}" presName="CompostProcess" presStyleCnt="0">
        <dgm:presLayoutVars>
          <dgm:dir/>
          <dgm:resizeHandles val="exact"/>
        </dgm:presLayoutVars>
      </dgm:prSet>
      <dgm:spPr/>
    </dgm:pt>
    <dgm:pt modelId="{AB258816-3593-4198-8218-3C59BA4E90E9}" type="pres">
      <dgm:prSet presAssocID="{FBB2C609-8269-4BF7-A662-7E1E34B88DC7}" presName="arrow" presStyleLbl="bgShp" presStyleIdx="0" presStyleCnt="1"/>
      <dgm:spPr/>
    </dgm:pt>
    <dgm:pt modelId="{26AF4ED4-86A3-4C4D-889C-9D87FCD38D92}" type="pres">
      <dgm:prSet presAssocID="{FBB2C609-8269-4BF7-A662-7E1E34B88DC7}" presName="linearProcess" presStyleCnt="0"/>
      <dgm:spPr/>
    </dgm:pt>
    <dgm:pt modelId="{D99C457F-5960-43BC-9C07-C43B738B038F}" type="pres">
      <dgm:prSet presAssocID="{8261E679-0756-4B98-9B47-616E26947B11}" presName="textNode" presStyleLbl="node1" presStyleIdx="0" presStyleCnt="1">
        <dgm:presLayoutVars>
          <dgm:bulletEnabled val="1"/>
        </dgm:presLayoutVars>
      </dgm:prSet>
      <dgm:spPr/>
      <dgm:t>
        <a:bodyPr/>
        <a:lstStyle/>
        <a:p>
          <a:endParaRPr lang="en-US"/>
        </a:p>
      </dgm:t>
    </dgm:pt>
  </dgm:ptLst>
  <dgm:cxnLst>
    <dgm:cxn modelId="{2A46854D-6E39-4D4D-92D5-E462543F26E8}" type="presOf" srcId="{8261E679-0756-4B98-9B47-616E26947B11}" destId="{D99C457F-5960-43BC-9C07-C43B738B038F}" srcOrd="0" destOrd="0" presId="urn:microsoft.com/office/officeart/2005/8/layout/hProcess9"/>
    <dgm:cxn modelId="{97364ACD-FA4B-484F-9B80-879F67B6FA83}" srcId="{FBB2C609-8269-4BF7-A662-7E1E34B88DC7}" destId="{8261E679-0756-4B98-9B47-616E26947B11}" srcOrd="0" destOrd="0" parTransId="{39026F5B-90E5-4EAA-BA19-7A58D4F35DEA}" sibTransId="{E0BC3A5A-394E-4BEB-AE13-3EB42FF252D5}"/>
    <dgm:cxn modelId="{2B81AAA6-4A45-4093-92F5-3143565D4EFA}" type="presOf" srcId="{FBB2C609-8269-4BF7-A662-7E1E34B88DC7}" destId="{50962494-2583-4936-A908-202071859C48}" srcOrd="0" destOrd="0" presId="urn:microsoft.com/office/officeart/2005/8/layout/hProcess9"/>
    <dgm:cxn modelId="{5DFFC620-5B3B-450C-9BD7-8AE2B1A6B954}" type="presParOf" srcId="{50962494-2583-4936-A908-202071859C48}" destId="{AB258816-3593-4198-8218-3C59BA4E90E9}" srcOrd="0" destOrd="0" presId="urn:microsoft.com/office/officeart/2005/8/layout/hProcess9"/>
    <dgm:cxn modelId="{2F37472C-5AC7-4862-A4A4-E5A771CBA4D8}" type="presParOf" srcId="{50962494-2583-4936-A908-202071859C48}" destId="{26AF4ED4-86A3-4C4D-889C-9D87FCD38D92}" srcOrd="1" destOrd="0" presId="urn:microsoft.com/office/officeart/2005/8/layout/hProcess9"/>
    <dgm:cxn modelId="{B90FFD28-8E71-4FB6-AEB7-6E1CC9E564EA}" type="presParOf" srcId="{26AF4ED4-86A3-4C4D-889C-9D87FCD38D92}" destId="{D99C457F-5960-43BC-9C07-C43B738B038F}"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2F99DB-DF53-4043-8BDB-F290B5209C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2198721-C350-466A-B22F-FDC7A69BA2C7}">
      <dgm:prSet phldrT="[Text]" custT="1"/>
      <dgm:spPr/>
      <dgm:t>
        <a:bodyPr/>
        <a:lstStyle/>
        <a:p>
          <a:r>
            <a:rPr lang="en-ZA" sz="2000" dirty="0" smtClean="0"/>
            <a:t>Assign specific tasks &amp;  evaluate progress</a:t>
          </a:r>
          <a:endParaRPr lang="en-US" sz="2000" dirty="0"/>
        </a:p>
      </dgm:t>
    </dgm:pt>
    <dgm:pt modelId="{B9B3B924-0967-423C-9ED5-3C9186F2DC56}" type="parTrans" cxnId="{264A308C-F08C-4A55-B530-12DE330BB21A}">
      <dgm:prSet/>
      <dgm:spPr/>
      <dgm:t>
        <a:bodyPr/>
        <a:lstStyle/>
        <a:p>
          <a:endParaRPr lang="en-US"/>
        </a:p>
      </dgm:t>
    </dgm:pt>
    <dgm:pt modelId="{BD4A769E-CE50-469F-8AE8-7C882B540EC0}" type="sibTrans" cxnId="{264A308C-F08C-4A55-B530-12DE330BB21A}">
      <dgm:prSet/>
      <dgm:spPr/>
      <dgm:t>
        <a:bodyPr/>
        <a:lstStyle/>
        <a:p>
          <a:endParaRPr lang="en-US"/>
        </a:p>
      </dgm:t>
    </dgm:pt>
    <dgm:pt modelId="{50517941-44D7-42D7-9B2A-7C5FB9C00406}">
      <dgm:prSet phldrT="[Text]" custT="1"/>
      <dgm:spPr/>
      <dgm:t>
        <a:bodyPr/>
        <a:lstStyle/>
        <a:p>
          <a:r>
            <a:rPr lang="en-ZA" sz="2000" dirty="0" smtClean="0"/>
            <a:t>Coaching and training</a:t>
          </a:r>
          <a:endParaRPr lang="en-US" sz="2000" dirty="0"/>
        </a:p>
      </dgm:t>
    </dgm:pt>
    <dgm:pt modelId="{23DD6A69-6074-4B73-9F10-BF0341C61875}" type="parTrans" cxnId="{B73F11A0-660F-460C-82B4-A3E83212E84F}">
      <dgm:prSet/>
      <dgm:spPr/>
      <dgm:t>
        <a:bodyPr/>
        <a:lstStyle/>
        <a:p>
          <a:endParaRPr lang="en-US"/>
        </a:p>
      </dgm:t>
    </dgm:pt>
    <dgm:pt modelId="{09276BA2-9C29-4CAA-8E83-733BDB94BA87}" type="sibTrans" cxnId="{B73F11A0-660F-460C-82B4-A3E83212E84F}">
      <dgm:prSet/>
      <dgm:spPr/>
      <dgm:t>
        <a:bodyPr/>
        <a:lstStyle/>
        <a:p>
          <a:endParaRPr lang="en-US"/>
        </a:p>
      </dgm:t>
    </dgm:pt>
    <dgm:pt modelId="{333CBAE9-03D8-4813-967D-6863D81A3C74}">
      <dgm:prSet custT="1"/>
      <dgm:spPr/>
      <dgm:t>
        <a:bodyPr/>
        <a:lstStyle/>
        <a:p>
          <a:r>
            <a:rPr lang="en-ZA" sz="2000" dirty="0" smtClean="0"/>
            <a:t>Allocate resources (Structure &amp; Capital)</a:t>
          </a:r>
          <a:endParaRPr lang="en-US" sz="2000" dirty="0"/>
        </a:p>
      </dgm:t>
    </dgm:pt>
    <dgm:pt modelId="{73E482BA-6CE0-48E3-B2F4-FD0978EF620A}" type="parTrans" cxnId="{869AD862-E278-493E-A8BE-373B9272D10F}">
      <dgm:prSet/>
      <dgm:spPr/>
      <dgm:t>
        <a:bodyPr/>
        <a:lstStyle/>
        <a:p>
          <a:endParaRPr lang="en-US"/>
        </a:p>
      </dgm:t>
    </dgm:pt>
    <dgm:pt modelId="{2E244E72-DB9E-4BDA-84C0-F4255726F24F}" type="sibTrans" cxnId="{869AD862-E278-493E-A8BE-373B9272D10F}">
      <dgm:prSet/>
      <dgm:spPr/>
      <dgm:t>
        <a:bodyPr/>
        <a:lstStyle/>
        <a:p>
          <a:endParaRPr lang="en-US"/>
        </a:p>
      </dgm:t>
    </dgm:pt>
    <dgm:pt modelId="{49A760CF-D459-4F70-A424-2790DB3E10EA}" type="pres">
      <dgm:prSet presAssocID="{5D2F99DB-DF53-4043-8BDB-F290B5209CBC}" presName="linear" presStyleCnt="0">
        <dgm:presLayoutVars>
          <dgm:dir/>
          <dgm:animLvl val="lvl"/>
          <dgm:resizeHandles val="exact"/>
        </dgm:presLayoutVars>
      </dgm:prSet>
      <dgm:spPr/>
      <dgm:t>
        <a:bodyPr/>
        <a:lstStyle/>
        <a:p>
          <a:endParaRPr lang="en-US"/>
        </a:p>
      </dgm:t>
    </dgm:pt>
    <dgm:pt modelId="{C62A7A13-834B-4267-8FC7-67041054817C}" type="pres">
      <dgm:prSet presAssocID="{333CBAE9-03D8-4813-967D-6863D81A3C74}" presName="parentLin" presStyleCnt="0"/>
      <dgm:spPr/>
    </dgm:pt>
    <dgm:pt modelId="{AFDD17D5-F4B5-4E4F-AE32-2C749FB42EEB}" type="pres">
      <dgm:prSet presAssocID="{333CBAE9-03D8-4813-967D-6863D81A3C74}" presName="parentLeftMargin" presStyleLbl="node1" presStyleIdx="0" presStyleCnt="3"/>
      <dgm:spPr/>
      <dgm:t>
        <a:bodyPr/>
        <a:lstStyle/>
        <a:p>
          <a:endParaRPr lang="en-US"/>
        </a:p>
      </dgm:t>
    </dgm:pt>
    <dgm:pt modelId="{14809E5B-C47A-44BE-BC48-FA1523EAD462}" type="pres">
      <dgm:prSet presAssocID="{333CBAE9-03D8-4813-967D-6863D81A3C74}" presName="parentText" presStyleLbl="node1" presStyleIdx="0" presStyleCnt="3">
        <dgm:presLayoutVars>
          <dgm:chMax val="0"/>
          <dgm:bulletEnabled val="1"/>
        </dgm:presLayoutVars>
      </dgm:prSet>
      <dgm:spPr/>
      <dgm:t>
        <a:bodyPr/>
        <a:lstStyle/>
        <a:p>
          <a:endParaRPr lang="en-US"/>
        </a:p>
      </dgm:t>
    </dgm:pt>
    <dgm:pt modelId="{6531F6EA-6F0B-4752-A141-E172C6CA6D23}" type="pres">
      <dgm:prSet presAssocID="{333CBAE9-03D8-4813-967D-6863D81A3C74}" presName="negativeSpace" presStyleCnt="0"/>
      <dgm:spPr/>
    </dgm:pt>
    <dgm:pt modelId="{A5F575AA-CE98-4456-AC24-A084D379548F}" type="pres">
      <dgm:prSet presAssocID="{333CBAE9-03D8-4813-967D-6863D81A3C74}" presName="childText" presStyleLbl="conFgAcc1" presStyleIdx="0" presStyleCnt="3">
        <dgm:presLayoutVars>
          <dgm:bulletEnabled val="1"/>
        </dgm:presLayoutVars>
      </dgm:prSet>
      <dgm:spPr/>
    </dgm:pt>
    <dgm:pt modelId="{3363ACA4-AF8F-47E7-8DE4-9F030EB4D0F4}" type="pres">
      <dgm:prSet presAssocID="{2E244E72-DB9E-4BDA-84C0-F4255726F24F}" presName="spaceBetweenRectangles" presStyleCnt="0"/>
      <dgm:spPr/>
    </dgm:pt>
    <dgm:pt modelId="{EC498EBE-5E79-4F4B-B9A8-6942399007B3}" type="pres">
      <dgm:prSet presAssocID="{D2198721-C350-466A-B22F-FDC7A69BA2C7}" presName="parentLin" presStyleCnt="0"/>
      <dgm:spPr/>
    </dgm:pt>
    <dgm:pt modelId="{676E08E2-7DDE-4744-BB28-F7457454892D}" type="pres">
      <dgm:prSet presAssocID="{D2198721-C350-466A-B22F-FDC7A69BA2C7}" presName="parentLeftMargin" presStyleLbl="node1" presStyleIdx="0" presStyleCnt="3"/>
      <dgm:spPr/>
      <dgm:t>
        <a:bodyPr/>
        <a:lstStyle/>
        <a:p>
          <a:endParaRPr lang="en-US"/>
        </a:p>
      </dgm:t>
    </dgm:pt>
    <dgm:pt modelId="{B61A72D8-696C-4323-BD17-A97F331566C0}" type="pres">
      <dgm:prSet presAssocID="{D2198721-C350-466A-B22F-FDC7A69BA2C7}" presName="parentText" presStyleLbl="node1" presStyleIdx="1" presStyleCnt="3">
        <dgm:presLayoutVars>
          <dgm:chMax val="0"/>
          <dgm:bulletEnabled val="1"/>
        </dgm:presLayoutVars>
      </dgm:prSet>
      <dgm:spPr/>
      <dgm:t>
        <a:bodyPr/>
        <a:lstStyle/>
        <a:p>
          <a:endParaRPr lang="en-US"/>
        </a:p>
      </dgm:t>
    </dgm:pt>
    <dgm:pt modelId="{45648BB9-7569-4468-BEA7-1C4A70BFD985}" type="pres">
      <dgm:prSet presAssocID="{D2198721-C350-466A-B22F-FDC7A69BA2C7}" presName="negativeSpace" presStyleCnt="0"/>
      <dgm:spPr/>
    </dgm:pt>
    <dgm:pt modelId="{F385C624-2717-40BC-AEE8-C8E232947608}" type="pres">
      <dgm:prSet presAssocID="{D2198721-C350-466A-B22F-FDC7A69BA2C7}" presName="childText" presStyleLbl="conFgAcc1" presStyleIdx="1" presStyleCnt="3">
        <dgm:presLayoutVars>
          <dgm:bulletEnabled val="1"/>
        </dgm:presLayoutVars>
      </dgm:prSet>
      <dgm:spPr/>
    </dgm:pt>
    <dgm:pt modelId="{ADA77CF9-1044-4F1B-9378-45CDCEC2069D}" type="pres">
      <dgm:prSet presAssocID="{BD4A769E-CE50-469F-8AE8-7C882B540EC0}" presName="spaceBetweenRectangles" presStyleCnt="0"/>
      <dgm:spPr/>
    </dgm:pt>
    <dgm:pt modelId="{D5B23576-0D3B-47FD-A084-780357634456}" type="pres">
      <dgm:prSet presAssocID="{50517941-44D7-42D7-9B2A-7C5FB9C00406}" presName="parentLin" presStyleCnt="0"/>
      <dgm:spPr/>
    </dgm:pt>
    <dgm:pt modelId="{9666402F-D1DB-49B6-A99D-B537EA8ED57C}" type="pres">
      <dgm:prSet presAssocID="{50517941-44D7-42D7-9B2A-7C5FB9C00406}" presName="parentLeftMargin" presStyleLbl="node1" presStyleIdx="1" presStyleCnt="3"/>
      <dgm:spPr/>
      <dgm:t>
        <a:bodyPr/>
        <a:lstStyle/>
        <a:p>
          <a:endParaRPr lang="en-US"/>
        </a:p>
      </dgm:t>
    </dgm:pt>
    <dgm:pt modelId="{47462E0F-6489-4900-8165-E39B533EC26F}" type="pres">
      <dgm:prSet presAssocID="{50517941-44D7-42D7-9B2A-7C5FB9C00406}" presName="parentText" presStyleLbl="node1" presStyleIdx="2" presStyleCnt="3">
        <dgm:presLayoutVars>
          <dgm:chMax val="0"/>
          <dgm:bulletEnabled val="1"/>
        </dgm:presLayoutVars>
      </dgm:prSet>
      <dgm:spPr/>
      <dgm:t>
        <a:bodyPr/>
        <a:lstStyle/>
        <a:p>
          <a:endParaRPr lang="en-US"/>
        </a:p>
      </dgm:t>
    </dgm:pt>
    <dgm:pt modelId="{29334251-8439-4206-9F11-AAD2F9F38455}" type="pres">
      <dgm:prSet presAssocID="{50517941-44D7-42D7-9B2A-7C5FB9C00406}" presName="negativeSpace" presStyleCnt="0"/>
      <dgm:spPr/>
    </dgm:pt>
    <dgm:pt modelId="{10B01EBB-FD18-4C4E-8F87-DC1089522273}" type="pres">
      <dgm:prSet presAssocID="{50517941-44D7-42D7-9B2A-7C5FB9C00406}" presName="childText" presStyleLbl="conFgAcc1" presStyleIdx="2" presStyleCnt="3">
        <dgm:presLayoutVars>
          <dgm:bulletEnabled val="1"/>
        </dgm:presLayoutVars>
      </dgm:prSet>
      <dgm:spPr/>
    </dgm:pt>
  </dgm:ptLst>
  <dgm:cxnLst>
    <dgm:cxn modelId="{869AD862-E278-493E-A8BE-373B9272D10F}" srcId="{5D2F99DB-DF53-4043-8BDB-F290B5209CBC}" destId="{333CBAE9-03D8-4813-967D-6863D81A3C74}" srcOrd="0" destOrd="0" parTransId="{73E482BA-6CE0-48E3-B2F4-FD0978EF620A}" sibTransId="{2E244E72-DB9E-4BDA-84C0-F4255726F24F}"/>
    <dgm:cxn modelId="{74A42B8D-9E7A-42AB-AC0F-4016877239F1}" type="presOf" srcId="{333CBAE9-03D8-4813-967D-6863D81A3C74}" destId="{14809E5B-C47A-44BE-BC48-FA1523EAD462}" srcOrd="1" destOrd="0" presId="urn:microsoft.com/office/officeart/2005/8/layout/list1"/>
    <dgm:cxn modelId="{1DEE86C3-73C4-47A9-A423-19576011236C}" type="presOf" srcId="{D2198721-C350-466A-B22F-FDC7A69BA2C7}" destId="{676E08E2-7DDE-4744-BB28-F7457454892D}" srcOrd="0" destOrd="0" presId="urn:microsoft.com/office/officeart/2005/8/layout/list1"/>
    <dgm:cxn modelId="{1B2CA206-F341-4609-AA24-8A6FA8927066}" type="presOf" srcId="{50517941-44D7-42D7-9B2A-7C5FB9C00406}" destId="{47462E0F-6489-4900-8165-E39B533EC26F}" srcOrd="1" destOrd="0" presId="urn:microsoft.com/office/officeart/2005/8/layout/list1"/>
    <dgm:cxn modelId="{85A3E56D-72A6-4B3C-8031-56FA96120F09}" type="presOf" srcId="{50517941-44D7-42D7-9B2A-7C5FB9C00406}" destId="{9666402F-D1DB-49B6-A99D-B537EA8ED57C}" srcOrd="0" destOrd="0" presId="urn:microsoft.com/office/officeart/2005/8/layout/list1"/>
    <dgm:cxn modelId="{B73F11A0-660F-460C-82B4-A3E83212E84F}" srcId="{5D2F99DB-DF53-4043-8BDB-F290B5209CBC}" destId="{50517941-44D7-42D7-9B2A-7C5FB9C00406}" srcOrd="2" destOrd="0" parTransId="{23DD6A69-6074-4B73-9F10-BF0341C61875}" sibTransId="{09276BA2-9C29-4CAA-8E83-733BDB94BA87}"/>
    <dgm:cxn modelId="{66BF6CD5-4AD3-4A2A-8260-4C7AA4C33AEE}" type="presOf" srcId="{333CBAE9-03D8-4813-967D-6863D81A3C74}" destId="{AFDD17D5-F4B5-4E4F-AE32-2C749FB42EEB}" srcOrd="0" destOrd="0" presId="urn:microsoft.com/office/officeart/2005/8/layout/list1"/>
    <dgm:cxn modelId="{264A308C-F08C-4A55-B530-12DE330BB21A}" srcId="{5D2F99DB-DF53-4043-8BDB-F290B5209CBC}" destId="{D2198721-C350-466A-B22F-FDC7A69BA2C7}" srcOrd="1" destOrd="0" parTransId="{B9B3B924-0967-423C-9ED5-3C9186F2DC56}" sibTransId="{BD4A769E-CE50-469F-8AE8-7C882B540EC0}"/>
    <dgm:cxn modelId="{26A4A833-2B87-4F8B-ABB3-2867A8C16C4D}" type="presOf" srcId="{D2198721-C350-466A-B22F-FDC7A69BA2C7}" destId="{B61A72D8-696C-4323-BD17-A97F331566C0}" srcOrd="1" destOrd="0" presId="urn:microsoft.com/office/officeart/2005/8/layout/list1"/>
    <dgm:cxn modelId="{BA8B679C-FD99-4BCF-9D49-4316A3569A8A}" type="presOf" srcId="{5D2F99DB-DF53-4043-8BDB-F290B5209CBC}" destId="{49A760CF-D459-4F70-A424-2790DB3E10EA}" srcOrd="0" destOrd="0" presId="urn:microsoft.com/office/officeart/2005/8/layout/list1"/>
    <dgm:cxn modelId="{386DCA97-7BB9-48BF-B940-5B546532B24B}" type="presParOf" srcId="{49A760CF-D459-4F70-A424-2790DB3E10EA}" destId="{C62A7A13-834B-4267-8FC7-67041054817C}" srcOrd="0" destOrd="0" presId="urn:microsoft.com/office/officeart/2005/8/layout/list1"/>
    <dgm:cxn modelId="{5CA65571-C231-4568-8FEB-E71BD5A0E33A}" type="presParOf" srcId="{C62A7A13-834B-4267-8FC7-67041054817C}" destId="{AFDD17D5-F4B5-4E4F-AE32-2C749FB42EEB}" srcOrd="0" destOrd="0" presId="urn:microsoft.com/office/officeart/2005/8/layout/list1"/>
    <dgm:cxn modelId="{31137E9F-BF64-4E52-B6EF-7E777796CEFF}" type="presParOf" srcId="{C62A7A13-834B-4267-8FC7-67041054817C}" destId="{14809E5B-C47A-44BE-BC48-FA1523EAD462}" srcOrd="1" destOrd="0" presId="urn:microsoft.com/office/officeart/2005/8/layout/list1"/>
    <dgm:cxn modelId="{9127F1CC-93FC-4A3C-ACD9-585971EF0326}" type="presParOf" srcId="{49A760CF-D459-4F70-A424-2790DB3E10EA}" destId="{6531F6EA-6F0B-4752-A141-E172C6CA6D23}" srcOrd="1" destOrd="0" presId="urn:microsoft.com/office/officeart/2005/8/layout/list1"/>
    <dgm:cxn modelId="{12E99E41-C7C2-4A56-B0FA-7961E589128E}" type="presParOf" srcId="{49A760CF-D459-4F70-A424-2790DB3E10EA}" destId="{A5F575AA-CE98-4456-AC24-A084D379548F}" srcOrd="2" destOrd="0" presId="urn:microsoft.com/office/officeart/2005/8/layout/list1"/>
    <dgm:cxn modelId="{35BC4240-70AC-409E-8A9E-1B92798A2E14}" type="presParOf" srcId="{49A760CF-D459-4F70-A424-2790DB3E10EA}" destId="{3363ACA4-AF8F-47E7-8DE4-9F030EB4D0F4}" srcOrd="3" destOrd="0" presId="urn:microsoft.com/office/officeart/2005/8/layout/list1"/>
    <dgm:cxn modelId="{27E47D5D-3313-4332-8E41-AE997A1BE6A9}" type="presParOf" srcId="{49A760CF-D459-4F70-A424-2790DB3E10EA}" destId="{EC498EBE-5E79-4F4B-B9A8-6942399007B3}" srcOrd="4" destOrd="0" presId="urn:microsoft.com/office/officeart/2005/8/layout/list1"/>
    <dgm:cxn modelId="{79DC899E-4ECD-4393-A4F5-BCE48823BF3B}" type="presParOf" srcId="{EC498EBE-5E79-4F4B-B9A8-6942399007B3}" destId="{676E08E2-7DDE-4744-BB28-F7457454892D}" srcOrd="0" destOrd="0" presId="urn:microsoft.com/office/officeart/2005/8/layout/list1"/>
    <dgm:cxn modelId="{733EB299-DBC5-4D65-BA38-3A360602E282}" type="presParOf" srcId="{EC498EBE-5E79-4F4B-B9A8-6942399007B3}" destId="{B61A72D8-696C-4323-BD17-A97F331566C0}" srcOrd="1" destOrd="0" presId="urn:microsoft.com/office/officeart/2005/8/layout/list1"/>
    <dgm:cxn modelId="{3788DA32-E7F5-4611-B9F1-4E7AA3C2A112}" type="presParOf" srcId="{49A760CF-D459-4F70-A424-2790DB3E10EA}" destId="{45648BB9-7569-4468-BEA7-1C4A70BFD985}" srcOrd="5" destOrd="0" presId="urn:microsoft.com/office/officeart/2005/8/layout/list1"/>
    <dgm:cxn modelId="{5549C49E-2CC3-46FF-99FD-B1CD9B6018BE}" type="presParOf" srcId="{49A760CF-D459-4F70-A424-2790DB3E10EA}" destId="{F385C624-2717-40BC-AEE8-C8E232947608}" srcOrd="6" destOrd="0" presId="urn:microsoft.com/office/officeart/2005/8/layout/list1"/>
    <dgm:cxn modelId="{E0AFD567-9531-407A-9539-9FE474064FAA}" type="presParOf" srcId="{49A760CF-D459-4F70-A424-2790DB3E10EA}" destId="{ADA77CF9-1044-4F1B-9378-45CDCEC2069D}" srcOrd="7" destOrd="0" presId="urn:microsoft.com/office/officeart/2005/8/layout/list1"/>
    <dgm:cxn modelId="{282BC142-E48B-487C-89AE-2598CDF0FE76}" type="presParOf" srcId="{49A760CF-D459-4F70-A424-2790DB3E10EA}" destId="{D5B23576-0D3B-47FD-A084-780357634456}" srcOrd="8" destOrd="0" presId="urn:microsoft.com/office/officeart/2005/8/layout/list1"/>
    <dgm:cxn modelId="{521A72F1-D1D4-43D9-970B-696DBA241E84}" type="presParOf" srcId="{D5B23576-0D3B-47FD-A084-780357634456}" destId="{9666402F-D1DB-49B6-A99D-B537EA8ED57C}" srcOrd="0" destOrd="0" presId="urn:microsoft.com/office/officeart/2005/8/layout/list1"/>
    <dgm:cxn modelId="{B1255115-88BD-472C-BBC3-F1094CB61E9B}" type="presParOf" srcId="{D5B23576-0D3B-47FD-A084-780357634456}" destId="{47462E0F-6489-4900-8165-E39B533EC26F}" srcOrd="1" destOrd="0" presId="urn:microsoft.com/office/officeart/2005/8/layout/list1"/>
    <dgm:cxn modelId="{45B795D4-DA8F-4620-B613-15DE576A2906}" type="presParOf" srcId="{49A760CF-D459-4F70-A424-2790DB3E10EA}" destId="{29334251-8439-4206-9F11-AAD2F9F38455}" srcOrd="9" destOrd="0" presId="urn:microsoft.com/office/officeart/2005/8/layout/list1"/>
    <dgm:cxn modelId="{417D953E-6F70-40E3-9FC4-0F31B0FAAD5A}" type="presParOf" srcId="{49A760CF-D459-4F70-A424-2790DB3E10EA}" destId="{10B01EBB-FD18-4C4E-8F87-DC1089522273}" srcOrd="10"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B2C609-8269-4BF7-A662-7E1E34B88DC7}" type="doc">
      <dgm:prSet loTypeId="urn:microsoft.com/office/officeart/2005/8/layout/hProcess9" loCatId="process" qsTypeId="urn:microsoft.com/office/officeart/2005/8/quickstyle/simple1" qsCatId="simple" csTypeId="urn:microsoft.com/office/officeart/2005/8/colors/accent1_2" csCatId="accent1" phldr="1"/>
      <dgm:spPr/>
    </dgm:pt>
    <dgm:pt modelId="{8261E679-0756-4B98-9B47-616E26947B11}">
      <dgm:prSet phldrT="[Text]"/>
      <dgm:spPr/>
      <dgm:t>
        <a:bodyPr/>
        <a:lstStyle/>
        <a:p>
          <a:r>
            <a:rPr lang="en-ZA" dirty="0" smtClean="0"/>
            <a:t>3. Evaluation</a:t>
          </a:r>
          <a:endParaRPr lang="en-US" dirty="0"/>
        </a:p>
      </dgm:t>
    </dgm:pt>
    <dgm:pt modelId="{39026F5B-90E5-4EAA-BA19-7A58D4F35DEA}" type="parTrans" cxnId="{97364ACD-FA4B-484F-9B80-879F67B6FA83}">
      <dgm:prSet/>
      <dgm:spPr/>
      <dgm:t>
        <a:bodyPr/>
        <a:lstStyle/>
        <a:p>
          <a:endParaRPr lang="en-US"/>
        </a:p>
      </dgm:t>
    </dgm:pt>
    <dgm:pt modelId="{E0BC3A5A-394E-4BEB-AE13-3EB42FF252D5}" type="sibTrans" cxnId="{97364ACD-FA4B-484F-9B80-879F67B6FA83}">
      <dgm:prSet/>
      <dgm:spPr/>
      <dgm:t>
        <a:bodyPr/>
        <a:lstStyle/>
        <a:p>
          <a:endParaRPr lang="en-US"/>
        </a:p>
      </dgm:t>
    </dgm:pt>
    <dgm:pt modelId="{50962494-2583-4936-A908-202071859C48}" type="pres">
      <dgm:prSet presAssocID="{FBB2C609-8269-4BF7-A662-7E1E34B88DC7}" presName="CompostProcess" presStyleCnt="0">
        <dgm:presLayoutVars>
          <dgm:dir/>
          <dgm:resizeHandles val="exact"/>
        </dgm:presLayoutVars>
      </dgm:prSet>
      <dgm:spPr/>
    </dgm:pt>
    <dgm:pt modelId="{AB258816-3593-4198-8218-3C59BA4E90E9}" type="pres">
      <dgm:prSet presAssocID="{FBB2C609-8269-4BF7-A662-7E1E34B88DC7}" presName="arrow" presStyleLbl="bgShp" presStyleIdx="0" presStyleCnt="1"/>
      <dgm:spPr/>
    </dgm:pt>
    <dgm:pt modelId="{26AF4ED4-86A3-4C4D-889C-9D87FCD38D92}" type="pres">
      <dgm:prSet presAssocID="{FBB2C609-8269-4BF7-A662-7E1E34B88DC7}" presName="linearProcess" presStyleCnt="0"/>
      <dgm:spPr/>
    </dgm:pt>
    <dgm:pt modelId="{D99C457F-5960-43BC-9C07-C43B738B038F}" type="pres">
      <dgm:prSet presAssocID="{8261E679-0756-4B98-9B47-616E26947B11}" presName="textNode" presStyleLbl="node1" presStyleIdx="0" presStyleCnt="1">
        <dgm:presLayoutVars>
          <dgm:bulletEnabled val="1"/>
        </dgm:presLayoutVars>
      </dgm:prSet>
      <dgm:spPr/>
      <dgm:t>
        <a:bodyPr/>
        <a:lstStyle/>
        <a:p>
          <a:endParaRPr lang="en-US"/>
        </a:p>
      </dgm:t>
    </dgm:pt>
  </dgm:ptLst>
  <dgm:cxnLst>
    <dgm:cxn modelId="{99FE9CC2-BAAB-467C-A187-BFF5026695CA}" type="presOf" srcId="{FBB2C609-8269-4BF7-A662-7E1E34B88DC7}" destId="{50962494-2583-4936-A908-202071859C48}" srcOrd="0" destOrd="0" presId="urn:microsoft.com/office/officeart/2005/8/layout/hProcess9"/>
    <dgm:cxn modelId="{97364ACD-FA4B-484F-9B80-879F67B6FA83}" srcId="{FBB2C609-8269-4BF7-A662-7E1E34B88DC7}" destId="{8261E679-0756-4B98-9B47-616E26947B11}" srcOrd="0" destOrd="0" parTransId="{39026F5B-90E5-4EAA-BA19-7A58D4F35DEA}" sibTransId="{E0BC3A5A-394E-4BEB-AE13-3EB42FF252D5}"/>
    <dgm:cxn modelId="{69DCE609-0D3A-4C46-9A55-6C6D9F6682C0}" type="presOf" srcId="{8261E679-0756-4B98-9B47-616E26947B11}" destId="{D99C457F-5960-43BC-9C07-C43B738B038F}" srcOrd="0" destOrd="0" presId="urn:microsoft.com/office/officeart/2005/8/layout/hProcess9"/>
    <dgm:cxn modelId="{BDCAC519-2155-4F84-A43C-03E2FF5A25C7}" type="presParOf" srcId="{50962494-2583-4936-A908-202071859C48}" destId="{AB258816-3593-4198-8218-3C59BA4E90E9}" srcOrd="0" destOrd="0" presId="urn:microsoft.com/office/officeart/2005/8/layout/hProcess9"/>
    <dgm:cxn modelId="{D9986D8F-ABC7-4C32-A574-02116C0870D9}" type="presParOf" srcId="{50962494-2583-4936-A908-202071859C48}" destId="{26AF4ED4-86A3-4C4D-889C-9D87FCD38D92}" srcOrd="1" destOrd="0" presId="urn:microsoft.com/office/officeart/2005/8/layout/hProcess9"/>
    <dgm:cxn modelId="{1B578C78-169E-4BB8-8A0F-485BFF1BF79C}" type="presParOf" srcId="{26AF4ED4-86A3-4C4D-889C-9D87FCD38D92}" destId="{D99C457F-5960-43BC-9C07-C43B738B038F}"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2F99DB-DF53-4043-8BDB-F290B5209C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63257E2-4025-425F-8617-A5F1FB2B9BAC}">
      <dgm:prSet custT="1"/>
      <dgm:spPr/>
      <dgm:t>
        <a:bodyPr/>
        <a:lstStyle/>
        <a:p>
          <a:r>
            <a:rPr lang="en-ZA" sz="2000" dirty="0" smtClean="0"/>
            <a:t>Suitability (would it work?) </a:t>
          </a:r>
          <a:endParaRPr lang="en-US" sz="2000" dirty="0"/>
        </a:p>
      </dgm:t>
    </dgm:pt>
    <dgm:pt modelId="{D3466FEB-4D1C-45AA-B324-2E2523F94EF2}" type="parTrans" cxnId="{BE1C1F36-7275-48A5-BF7C-856E6BD9BC4E}">
      <dgm:prSet/>
      <dgm:spPr/>
      <dgm:t>
        <a:bodyPr/>
        <a:lstStyle/>
        <a:p>
          <a:endParaRPr lang="en-US"/>
        </a:p>
      </dgm:t>
    </dgm:pt>
    <dgm:pt modelId="{6FEB6BF4-E619-4D46-AA5B-56B29256B9E3}" type="sibTrans" cxnId="{BE1C1F36-7275-48A5-BF7C-856E6BD9BC4E}">
      <dgm:prSet/>
      <dgm:spPr/>
      <dgm:t>
        <a:bodyPr/>
        <a:lstStyle/>
        <a:p>
          <a:endParaRPr lang="en-US"/>
        </a:p>
      </dgm:t>
    </dgm:pt>
    <dgm:pt modelId="{E1C5515A-CBD0-4C8A-B520-0785E01453DB}">
      <dgm:prSet custT="1"/>
      <dgm:spPr/>
      <dgm:t>
        <a:bodyPr/>
        <a:lstStyle/>
        <a:p>
          <a:r>
            <a:rPr lang="en-ZA" sz="2000" dirty="0" smtClean="0"/>
            <a:t>Feasibility (can it be made to work?) </a:t>
          </a:r>
          <a:endParaRPr lang="en-US" sz="2000" dirty="0"/>
        </a:p>
      </dgm:t>
    </dgm:pt>
    <dgm:pt modelId="{F545BB81-1377-43EF-B1B1-C65B4D4D69BD}" type="parTrans" cxnId="{FEEB4D6E-0ABC-4A1E-A5E0-36F735212054}">
      <dgm:prSet/>
      <dgm:spPr/>
      <dgm:t>
        <a:bodyPr/>
        <a:lstStyle/>
        <a:p>
          <a:endParaRPr lang="en-US"/>
        </a:p>
      </dgm:t>
    </dgm:pt>
    <dgm:pt modelId="{6ADDA53A-E81B-4B22-9C9D-395626848030}" type="sibTrans" cxnId="{FEEB4D6E-0ABC-4A1E-A5E0-36F735212054}">
      <dgm:prSet/>
      <dgm:spPr/>
      <dgm:t>
        <a:bodyPr/>
        <a:lstStyle/>
        <a:p>
          <a:endParaRPr lang="en-US"/>
        </a:p>
      </dgm:t>
    </dgm:pt>
    <dgm:pt modelId="{6CC5F88B-F110-49E1-9AD9-B91D474CFC55}">
      <dgm:prSet custT="1"/>
      <dgm:spPr/>
      <dgm:t>
        <a:bodyPr/>
        <a:lstStyle/>
        <a:p>
          <a:r>
            <a:rPr lang="en-ZA" sz="2000" dirty="0" smtClean="0"/>
            <a:t>Acceptability (will they work it?) </a:t>
          </a:r>
          <a:endParaRPr lang="en-US" sz="2000" dirty="0"/>
        </a:p>
      </dgm:t>
    </dgm:pt>
    <dgm:pt modelId="{4A41CA80-780F-422D-8F35-FAB35F448AE5}" type="parTrans" cxnId="{6C22C928-893D-41BE-AB80-103BE94AB43B}">
      <dgm:prSet/>
      <dgm:spPr/>
      <dgm:t>
        <a:bodyPr/>
        <a:lstStyle/>
        <a:p>
          <a:endParaRPr lang="en-US"/>
        </a:p>
      </dgm:t>
    </dgm:pt>
    <dgm:pt modelId="{F1E746B5-C3D5-4D83-BFAB-81A0A95AB073}" type="sibTrans" cxnId="{6C22C928-893D-41BE-AB80-103BE94AB43B}">
      <dgm:prSet/>
      <dgm:spPr/>
      <dgm:t>
        <a:bodyPr/>
        <a:lstStyle/>
        <a:p>
          <a:endParaRPr lang="en-US"/>
        </a:p>
      </dgm:t>
    </dgm:pt>
    <dgm:pt modelId="{49A760CF-D459-4F70-A424-2790DB3E10EA}" type="pres">
      <dgm:prSet presAssocID="{5D2F99DB-DF53-4043-8BDB-F290B5209CBC}" presName="linear" presStyleCnt="0">
        <dgm:presLayoutVars>
          <dgm:dir/>
          <dgm:animLvl val="lvl"/>
          <dgm:resizeHandles val="exact"/>
        </dgm:presLayoutVars>
      </dgm:prSet>
      <dgm:spPr/>
      <dgm:t>
        <a:bodyPr/>
        <a:lstStyle/>
        <a:p>
          <a:endParaRPr lang="en-US"/>
        </a:p>
      </dgm:t>
    </dgm:pt>
    <dgm:pt modelId="{AFC7592A-E411-46E8-A085-AB8A75172F24}" type="pres">
      <dgm:prSet presAssocID="{B63257E2-4025-425F-8617-A5F1FB2B9BAC}" presName="parentLin" presStyleCnt="0"/>
      <dgm:spPr/>
    </dgm:pt>
    <dgm:pt modelId="{9716727B-06F6-40AB-9619-389CA7B7B1C9}" type="pres">
      <dgm:prSet presAssocID="{B63257E2-4025-425F-8617-A5F1FB2B9BAC}" presName="parentLeftMargin" presStyleLbl="node1" presStyleIdx="0" presStyleCnt="3"/>
      <dgm:spPr/>
      <dgm:t>
        <a:bodyPr/>
        <a:lstStyle/>
        <a:p>
          <a:endParaRPr lang="en-US"/>
        </a:p>
      </dgm:t>
    </dgm:pt>
    <dgm:pt modelId="{24EA0AC9-CE94-4289-A2AD-281AF9678541}" type="pres">
      <dgm:prSet presAssocID="{B63257E2-4025-425F-8617-A5F1FB2B9BAC}" presName="parentText" presStyleLbl="node1" presStyleIdx="0" presStyleCnt="3">
        <dgm:presLayoutVars>
          <dgm:chMax val="0"/>
          <dgm:bulletEnabled val="1"/>
        </dgm:presLayoutVars>
      </dgm:prSet>
      <dgm:spPr/>
      <dgm:t>
        <a:bodyPr/>
        <a:lstStyle/>
        <a:p>
          <a:endParaRPr lang="en-US"/>
        </a:p>
      </dgm:t>
    </dgm:pt>
    <dgm:pt modelId="{71E1DF47-EE87-4077-B9C9-26A030F2EF31}" type="pres">
      <dgm:prSet presAssocID="{B63257E2-4025-425F-8617-A5F1FB2B9BAC}" presName="negativeSpace" presStyleCnt="0"/>
      <dgm:spPr/>
    </dgm:pt>
    <dgm:pt modelId="{32224277-3939-4A54-AEDE-296AD46213C8}" type="pres">
      <dgm:prSet presAssocID="{B63257E2-4025-425F-8617-A5F1FB2B9BAC}" presName="childText" presStyleLbl="conFgAcc1" presStyleIdx="0" presStyleCnt="3">
        <dgm:presLayoutVars>
          <dgm:bulletEnabled val="1"/>
        </dgm:presLayoutVars>
      </dgm:prSet>
      <dgm:spPr/>
    </dgm:pt>
    <dgm:pt modelId="{EBF3FD41-3C01-4624-A936-54405156C08F}" type="pres">
      <dgm:prSet presAssocID="{6FEB6BF4-E619-4D46-AA5B-56B29256B9E3}" presName="spaceBetweenRectangles" presStyleCnt="0"/>
      <dgm:spPr/>
    </dgm:pt>
    <dgm:pt modelId="{58A7E0F8-F5DC-4618-AD59-9E81E8A64C46}" type="pres">
      <dgm:prSet presAssocID="{E1C5515A-CBD0-4C8A-B520-0785E01453DB}" presName="parentLin" presStyleCnt="0"/>
      <dgm:spPr/>
    </dgm:pt>
    <dgm:pt modelId="{990727EC-2781-4C30-987E-2CDD368A0219}" type="pres">
      <dgm:prSet presAssocID="{E1C5515A-CBD0-4C8A-B520-0785E01453DB}" presName="parentLeftMargin" presStyleLbl="node1" presStyleIdx="0" presStyleCnt="3"/>
      <dgm:spPr/>
      <dgm:t>
        <a:bodyPr/>
        <a:lstStyle/>
        <a:p>
          <a:endParaRPr lang="en-US"/>
        </a:p>
      </dgm:t>
    </dgm:pt>
    <dgm:pt modelId="{3D00BA3D-BE47-45FF-92ED-825FAB9858C6}" type="pres">
      <dgm:prSet presAssocID="{E1C5515A-CBD0-4C8A-B520-0785E01453DB}" presName="parentText" presStyleLbl="node1" presStyleIdx="1" presStyleCnt="3">
        <dgm:presLayoutVars>
          <dgm:chMax val="0"/>
          <dgm:bulletEnabled val="1"/>
        </dgm:presLayoutVars>
      </dgm:prSet>
      <dgm:spPr/>
      <dgm:t>
        <a:bodyPr/>
        <a:lstStyle/>
        <a:p>
          <a:endParaRPr lang="en-US"/>
        </a:p>
      </dgm:t>
    </dgm:pt>
    <dgm:pt modelId="{FCFF4E0C-5ECA-4ED1-B3BB-41692EEB1837}" type="pres">
      <dgm:prSet presAssocID="{E1C5515A-CBD0-4C8A-B520-0785E01453DB}" presName="negativeSpace" presStyleCnt="0"/>
      <dgm:spPr/>
    </dgm:pt>
    <dgm:pt modelId="{347B5E4A-EBAA-425A-87DF-85F48340F405}" type="pres">
      <dgm:prSet presAssocID="{E1C5515A-CBD0-4C8A-B520-0785E01453DB}" presName="childText" presStyleLbl="conFgAcc1" presStyleIdx="1" presStyleCnt="3">
        <dgm:presLayoutVars>
          <dgm:bulletEnabled val="1"/>
        </dgm:presLayoutVars>
      </dgm:prSet>
      <dgm:spPr/>
    </dgm:pt>
    <dgm:pt modelId="{43C4FAAB-FBBB-47D8-9356-9F843B069610}" type="pres">
      <dgm:prSet presAssocID="{6ADDA53A-E81B-4B22-9C9D-395626848030}" presName="spaceBetweenRectangles" presStyleCnt="0"/>
      <dgm:spPr/>
    </dgm:pt>
    <dgm:pt modelId="{252B1C1F-5AA8-46A7-992B-07388DB17B92}" type="pres">
      <dgm:prSet presAssocID="{6CC5F88B-F110-49E1-9AD9-B91D474CFC55}" presName="parentLin" presStyleCnt="0"/>
      <dgm:spPr/>
    </dgm:pt>
    <dgm:pt modelId="{387C66CF-9EDC-45DD-BC11-41842F4DD831}" type="pres">
      <dgm:prSet presAssocID="{6CC5F88B-F110-49E1-9AD9-B91D474CFC55}" presName="parentLeftMargin" presStyleLbl="node1" presStyleIdx="1" presStyleCnt="3"/>
      <dgm:spPr/>
      <dgm:t>
        <a:bodyPr/>
        <a:lstStyle/>
        <a:p>
          <a:endParaRPr lang="en-US"/>
        </a:p>
      </dgm:t>
    </dgm:pt>
    <dgm:pt modelId="{67484849-A01C-4F04-889E-ED14438A0A2A}" type="pres">
      <dgm:prSet presAssocID="{6CC5F88B-F110-49E1-9AD9-B91D474CFC55}" presName="parentText" presStyleLbl="node1" presStyleIdx="2" presStyleCnt="3">
        <dgm:presLayoutVars>
          <dgm:chMax val="0"/>
          <dgm:bulletEnabled val="1"/>
        </dgm:presLayoutVars>
      </dgm:prSet>
      <dgm:spPr/>
      <dgm:t>
        <a:bodyPr/>
        <a:lstStyle/>
        <a:p>
          <a:endParaRPr lang="en-US"/>
        </a:p>
      </dgm:t>
    </dgm:pt>
    <dgm:pt modelId="{34FA3FD5-3AD9-4116-9D3D-647077497487}" type="pres">
      <dgm:prSet presAssocID="{6CC5F88B-F110-49E1-9AD9-B91D474CFC55}" presName="negativeSpace" presStyleCnt="0"/>
      <dgm:spPr/>
    </dgm:pt>
    <dgm:pt modelId="{A148B339-1855-46C1-B59A-201094411BE2}" type="pres">
      <dgm:prSet presAssocID="{6CC5F88B-F110-49E1-9AD9-B91D474CFC55}" presName="childText" presStyleLbl="conFgAcc1" presStyleIdx="2" presStyleCnt="3">
        <dgm:presLayoutVars>
          <dgm:bulletEnabled val="1"/>
        </dgm:presLayoutVars>
      </dgm:prSet>
      <dgm:spPr/>
    </dgm:pt>
  </dgm:ptLst>
  <dgm:cxnLst>
    <dgm:cxn modelId="{6C22C928-893D-41BE-AB80-103BE94AB43B}" srcId="{5D2F99DB-DF53-4043-8BDB-F290B5209CBC}" destId="{6CC5F88B-F110-49E1-9AD9-B91D474CFC55}" srcOrd="2" destOrd="0" parTransId="{4A41CA80-780F-422D-8F35-FAB35F448AE5}" sibTransId="{F1E746B5-C3D5-4D83-BFAB-81A0A95AB073}"/>
    <dgm:cxn modelId="{BE1C1F36-7275-48A5-BF7C-856E6BD9BC4E}" srcId="{5D2F99DB-DF53-4043-8BDB-F290B5209CBC}" destId="{B63257E2-4025-425F-8617-A5F1FB2B9BAC}" srcOrd="0" destOrd="0" parTransId="{D3466FEB-4D1C-45AA-B324-2E2523F94EF2}" sibTransId="{6FEB6BF4-E619-4D46-AA5B-56B29256B9E3}"/>
    <dgm:cxn modelId="{195E26F9-8AB4-455D-9F8E-CD1F6CCEC3A9}" type="presOf" srcId="{B63257E2-4025-425F-8617-A5F1FB2B9BAC}" destId="{24EA0AC9-CE94-4289-A2AD-281AF9678541}" srcOrd="1" destOrd="0" presId="urn:microsoft.com/office/officeart/2005/8/layout/list1"/>
    <dgm:cxn modelId="{65FA675C-CEBE-4D02-B93E-ABB20B14952E}" type="presOf" srcId="{B63257E2-4025-425F-8617-A5F1FB2B9BAC}" destId="{9716727B-06F6-40AB-9619-389CA7B7B1C9}" srcOrd="0" destOrd="0" presId="urn:microsoft.com/office/officeart/2005/8/layout/list1"/>
    <dgm:cxn modelId="{3F7C6E6F-D242-41F7-A7F7-8490A01A6A09}" type="presOf" srcId="{6CC5F88B-F110-49E1-9AD9-B91D474CFC55}" destId="{67484849-A01C-4F04-889E-ED14438A0A2A}" srcOrd="1" destOrd="0" presId="urn:microsoft.com/office/officeart/2005/8/layout/list1"/>
    <dgm:cxn modelId="{2785BB0E-7D3B-4590-A8EA-301D76136EB6}" type="presOf" srcId="{5D2F99DB-DF53-4043-8BDB-F290B5209CBC}" destId="{49A760CF-D459-4F70-A424-2790DB3E10EA}" srcOrd="0" destOrd="0" presId="urn:microsoft.com/office/officeart/2005/8/layout/list1"/>
    <dgm:cxn modelId="{9CF15132-C0C5-4B92-923A-415ECF72DEED}" type="presOf" srcId="{E1C5515A-CBD0-4C8A-B520-0785E01453DB}" destId="{990727EC-2781-4C30-987E-2CDD368A0219}" srcOrd="0" destOrd="0" presId="urn:microsoft.com/office/officeart/2005/8/layout/list1"/>
    <dgm:cxn modelId="{E8E93C0A-FD8B-4D6E-95A6-E79E04CF7659}" type="presOf" srcId="{6CC5F88B-F110-49E1-9AD9-B91D474CFC55}" destId="{387C66CF-9EDC-45DD-BC11-41842F4DD831}" srcOrd="0" destOrd="0" presId="urn:microsoft.com/office/officeart/2005/8/layout/list1"/>
    <dgm:cxn modelId="{FEEB4D6E-0ABC-4A1E-A5E0-36F735212054}" srcId="{5D2F99DB-DF53-4043-8BDB-F290B5209CBC}" destId="{E1C5515A-CBD0-4C8A-B520-0785E01453DB}" srcOrd="1" destOrd="0" parTransId="{F545BB81-1377-43EF-B1B1-C65B4D4D69BD}" sibTransId="{6ADDA53A-E81B-4B22-9C9D-395626848030}"/>
    <dgm:cxn modelId="{B0AC9537-E74E-43B5-94E9-DB70B62F3AF5}" type="presOf" srcId="{E1C5515A-CBD0-4C8A-B520-0785E01453DB}" destId="{3D00BA3D-BE47-45FF-92ED-825FAB9858C6}" srcOrd="1" destOrd="0" presId="urn:microsoft.com/office/officeart/2005/8/layout/list1"/>
    <dgm:cxn modelId="{5D534361-D233-4392-87D6-33696795CA54}" type="presParOf" srcId="{49A760CF-D459-4F70-A424-2790DB3E10EA}" destId="{AFC7592A-E411-46E8-A085-AB8A75172F24}" srcOrd="0" destOrd="0" presId="urn:microsoft.com/office/officeart/2005/8/layout/list1"/>
    <dgm:cxn modelId="{C11D086F-C1A4-4EB1-9BE2-25DDB333721E}" type="presParOf" srcId="{AFC7592A-E411-46E8-A085-AB8A75172F24}" destId="{9716727B-06F6-40AB-9619-389CA7B7B1C9}" srcOrd="0" destOrd="0" presId="urn:microsoft.com/office/officeart/2005/8/layout/list1"/>
    <dgm:cxn modelId="{CBA2D247-FE9D-4BA4-A31D-D7F0781BA9E9}" type="presParOf" srcId="{AFC7592A-E411-46E8-A085-AB8A75172F24}" destId="{24EA0AC9-CE94-4289-A2AD-281AF9678541}" srcOrd="1" destOrd="0" presId="urn:microsoft.com/office/officeart/2005/8/layout/list1"/>
    <dgm:cxn modelId="{7C5DD466-31D6-4A2E-858D-BF2D4B49AA2A}" type="presParOf" srcId="{49A760CF-D459-4F70-A424-2790DB3E10EA}" destId="{71E1DF47-EE87-4077-B9C9-26A030F2EF31}" srcOrd="1" destOrd="0" presId="urn:microsoft.com/office/officeart/2005/8/layout/list1"/>
    <dgm:cxn modelId="{734849CC-5549-449E-A85A-DFC82D5410BA}" type="presParOf" srcId="{49A760CF-D459-4F70-A424-2790DB3E10EA}" destId="{32224277-3939-4A54-AEDE-296AD46213C8}" srcOrd="2" destOrd="0" presId="urn:microsoft.com/office/officeart/2005/8/layout/list1"/>
    <dgm:cxn modelId="{C5BFA76A-96D6-42FD-A1C6-9FD89584CA89}" type="presParOf" srcId="{49A760CF-D459-4F70-A424-2790DB3E10EA}" destId="{EBF3FD41-3C01-4624-A936-54405156C08F}" srcOrd="3" destOrd="0" presId="urn:microsoft.com/office/officeart/2005/8/layout/list1"/>
    <dgm:cxn modelId="{ECAE1BFC-D85C-486B-9295-CDFD72446824}" type="presParOf" srcId="{49A760CF-D459-4F70-A424-2790DB3E10EA}" destId="{58A7E0F8-F5DC-4618-AD59-9E81E8A64C46}" srcOrd="4" destOrd="0" presId="urn:microsoft.com/office/officeart/2005/8/layout/list1"/>
    <dgm:cxn modelId="{FCE4D84B-B882-4CB9-874A-D59A9CFB2562}" type="presParOf" srcId="{58A7E0F8-F5DC-4618-AD59-9E81E8A64C46}" destId="{990727EC-2781-4C30-987E-2CDD368A0219}" srcOrd="0" destOrd="0" presId="urn:microsoft.com/office/officeart/2005/8/layout/list1"/>
    <dgm:cxn modelId="{32FF2514-BE15-4E7A-A401-41FB64D71B03}" type="presParOf" srcId="{58A7E0F8-F5DC-4618-AD59-9E81E8A64C46}" destId="{3D00BA3D-BE47-45FF-92ED-825FAB9858C6}" srcOrd="1" destOrd="0" presId="urn:microsoft.com/office/officeart/2005/8/layout/list1"/>
    <dgm:cxn modelId="{C81347D1-F54B-4522-84F7-3A75FD64D046}" type="presParOf" srcId="{49A760CF-D459-4F70-A424-2790DB3E10EA}" destId="{FCFF4E0C-5ECA-4ED1-B3BB-41692EEB1837}" srcOrd="5" destOrd="0" presId="urn:microsoft.com/office/officeart/2005/8/layout/list1"/>
    <dgm:cxn modelId="{166EE356-2F3D-4F55-9A00-8D519B664A3F}" type="presParOf" srcId="{49A760CF-D459-4F70-A424-2790DB3E10EA}" destId="{347B5E4A-EBAA-425A-87DF-85F48340F405}" srcOrd="6" destOrd="0" presId="urn:microsoft.com/office/officeart/2005/8/layout/list1"/>
    <dgm:cxn modelId="{1ED2BE09-4CFC-4A84-BEC4-2CAD992D2666}" type="presParOf" srcId="{49A760CF-D459-4F70-A424-2790DB3E10EA}" destId="{43C4FAAB-FBBB-47D8-9356-9F843B069610}" srcOrd="7" destOrd="0" presId="urn:microsoft.com/office/officeart/2005/8/layout/list1"/>
    <dgm:cxn modelId="{D40C64ED-68E9-4692-9B97-4B52FFEE6965}" type="presParOf" srcId="{49A760CF-D459-4F70-A424-2790DB3E10EA}" destId="{252B1C1F-5AA8-46A7-992B-07388DB17B92}" srcOrd="8" destOrd="0" presId="urn:microsoft.com/office/officeart/2005/8/layout/list1"/>
    <dgm:cxn modelId="{EEA92DFB-28BF-4098-84DB-90C4B3E09893}" type="presParOf" srcId="{252B1C1F-5AA8-46A7-992B-07388DB17B92}" destId="{387C66CF-9EDC-45DD-BC11-41842F4DD831}" srcOrd="0" destOrd="0" presId="urn:microsoft.com/office/officeart/2005/8/layout/list1"/>
    <dgm:cxn modelId="{0872273D-8B72-4F34-BE60-A85FB466F840}" type="presParOf" srcId="{252B1C1F-5AA8-46A7-992B-07388DB17B92}" destId="{67484849-A01C-4F04-889E-ED14438A0A2A}" srcOrd="1" destOrd="0" presId="urn:microsoft.com/office/officeart/2005/8/layout/list1"/>
    <dgm:cxn modelId="{349B526A-9B69-48E3-9759-73C789EC4D57}" type="presParOf" srcId="{49A760CF-D459-4F70-A424-2790DB3E10EA}" destId="{34FA3FD5-3AD9-4116-9D3D-647077497487}" srcOrd="9" destOrd="0" presId="urn:microsoft.com/office/officeart/2005/8/layout/list1"/>
    <dgm:cxn modelId="{1BBBA68E-9792-4352-90F4-C1753A5F922F}" type="presParOf" srcId="{49A760CF-D459-4F70-A424-2790DB3E10EA}" destId="{A148B339-1855-46C1-B59A-201094411BE2}" srcOrd="10"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2FB30B-AF09-4BCB-8C9A-C069E377778D}" type="doc">
      <dgm:prSet loTypeId="urn:microsoft.com/office/officeart/2005/8/layout/hProcess9" loCatId="process" qsTypeId="urn:microsoft.com/office/officeart/2005/8/quickstyle/simple1" qsCatId="simple" csTypeId="urn:microsoft.com/office/officeart/2005/8/colors/accent1_2" csCatId="accent1" phldr="1"/>
      <dgm:spPr/>
    </dgm:pt>
    <dgm:pt modelId="{E347459A-6CA3-4EF2-B205-EC68D53F655C}">
      <dgm:prSet phldrT="[Text]"/>
      <dgm:spPr/>
      <dgm:t>
        <a:bodyPr/>
        <a:lstStyle/>
        <a:p>
          <a:r>
            <a:rPr lang="en-ZA" smtClean="0"/>
            <a:t>1.Preparation</a:t>
          </a:r>
          <a:endParaRPr lang="en-US" dirty="0"/>
        </a:p>
      </dgm:t>
    </dgm:pt>
    <dgm:pt modelId="{2B4CBCD3-C849-4927-9CAF-D44D0E803EDC}" type="parTrans" cxnId="{040B3DAF-ED38-4267-9E85-641F24E97226}">
      <dgm:prSet/>
      <dgm:spPr/>
      <dgm:t>
        <a:bodyPr/>
        <a:lstStyle/>
        <a:p>
          <a:endParaRPr lang="en-US"/>
        </a:p>
      </dgm:t>
    </dgm:pt>
    <dgm:pt modelId="{EB4227DA-9758-4E50-85EB-7935B6BAD75B}" type="sibTrans" cxnId="{040B3DAF-ED38-4267-9E85-641F24E97226}">
      <dgm:prSet/>
      <dgm:spPr/>
      <dgm:t>
        <a:bodyPr/>
        <a:lstStyle/>
        <a:p>
          <a:endParaRPr lang="en-US"/>
        </a:p>
      </dgm:t>
    </dgm:pt>
    <dgm:pt modelId="{52797A22-5D25-4A01-A8E5-EA6BD4014FA5}">
      <dgm:prSet phldrT="[Text]"/>
      <dgm:spPr/>
      <dgm:t>
        <a:bodyPr/>
        <a:lstStyle/>
        <a:p>
          <a:r>
            <a:rPr lang="en-ZA" smtClean="0"/>
            <a:t>2.Implementation </a:t>
          </a:r>
          <a:endParaRPr lang="en-US" dirty="0"/>
        </a:p>
      </dgm:t>
    </dgm:pt>
    <dgm:pt modelId="{643C51E5-2206-4C1F-BADB-590DE183C5B3}" type="parTrans" cxnId="{3086AC74-52FA-4829-A221-120AEC725D64}">
      <dgm:prSet/>
      <dgm:spPr/>
      <dgm:t>
        <a:bodyPr/>
        <a:lstStyle/>
        <a:p>
          <a:endParaRPr lang="en-US"/>
        </a:p>
      </dgm:t>
    </dgm:pt>
    <dgm:pt modelId="{69565EF7-0366-4690-9D0C-2BBD57EEAEE9}" type="sibTrans" cxnId="{3086AC74-52FA-4829-A221-120AEC725D64}">
      <dgm:prSet/>
      <dgm:spPr/>
      <dgm:t>
        <a:bodyPr/>
        <a:lstStyle/>
        <a:p>
          <a:endParaRPr lang="en-US"/>
        </a:p>
      </dgm:t>
    </dgm:pt>
    <dgm:pt modelId="{1A121B2B-3E94-4AFB-8A0C-BDDADC45A798}">
      <dgm:prSet phldrT="[Text]"/>
      <dgm:spPr/>
      <dgm:t>
        <a:bodyPr/>
        <a:lstStyle/>
        <a:p>
          <a:r>
            <a:rPr lang="en-ZA" smtClean="0"/>
            <a:t>3.Monitoring</a:t>
          </a:r>
          <a:endParaRPr lang="en-US" dirty="0"/>
        </a:p>
      </dgm:t>
    </dgm:pt>
    <dgm:pt modelId="{F18576AF-BA87-417C-A32E-F6CA373E8DC9}" type="parTrans" cxnId="{9DB872A4-C42C-402C-BF97-14993E8C65FD}">
      <dgm:prSet/>
      <dgm:spPr/>
      <dgm:t>
        <a:bodyPr/>
        <a:lstStyle/>
        <a:p>
          <a:endParaRPr lang="en-US"/>
        </a:p>
      </dgm:t>
    </dgm:pt>
    <dgm:pt modelId="{2E377065-D617-4942-A9D3-A2FF901C49BB}" type="sibTrans" cxnId="{9DB872A4-C42C-402C-BF97-14993E8C65FD}">
      <dgm:prSet/>
      <dgm:spPr/>
      <dgm:t>
        <a:bodyPr/>
        <a:lstStyle/>
        <a:p>
          <a:endParaRPr lang="en-US"/>
        </a:p>
      </dgm:t>
    </dgm:pt>
    <dgm:pt modelId="{C61A9648-3D79-421E-8AD7-E69C43BED5CA}" type="pres">
      <dgm:prSet presAssocID="{452FB30B-AF09-4BCB-8C9A-C069E377778D}" presName="CompostProcess" presStyleCnt="0">
        <dgm:presLayoutVars>
          <dgm:dir/>
          <dgm:resizeHandles val="exact"/>
        </dgm:presLayoutVars>
      </dgm:prSet>
      <dgm:spPr/>
    </dgm:pt>
    <dgm:pt modelId="{E32AEF56-B723-4287-A5C1-6A6D5AAEAB43}" type="pres">
      <dgm:prSet presAssocID="{452FB30B-AF09-4BCB-8C9A-C069E377778D}" presName="arrow" presStyleLbl="bgShp" presStyleIdx="0" presStyleCnt="1"/>
      <dgm:spPr/>
    </dgm:pt>
    <dgm:pt modelId="{5641BCD7-7C2D-48AE-9996-4AC551506E62}" type="pres">
      <dgm:prSet presAssocID="{452FB30B-AF09-4BCB-8C9A-C069E377778D}" presName="linearProcess" presStyleCnt="0"/>
      <dgm:spPr/>
    </dgm:pt>
    <dgm:pt modelId="{C4E26B2A-3F89-4F8E-82B5-0FD4D2B8DF7E}" type="pres">
      <dgm:prSet presAssocID="{E347459A-6CA3-4EF2-B205-EC68D53F655C}" presName="textNode" presStyleLbl="node1" presStyleIdx="0" presStyleCnt="3">
        <dgm:presLayoutVars>
          <dgm:bulletEnabled val="1"/>
        </dgm:presLayoutVars>
      </dgm:prSet>
      <dgm:spPr/>
      <dgm:t>
        <a:bodyPr/>
        <a:lstStyle/>
        <a:p>
          <a:endParaRPr lang="en-US"/>
        </a:p>
      </dgm:t>
    </dgm:pt>
    <dgm:pt modelId="{2DF8201E-A408-4DD8-87AD-7B16E17CB716}" type="pres">
      <dgm:prSet presAssocID="{EB4227DA-9758-4E50-85EB-7935B6BAD75B}" presName="sibTrans" presStyleCnt="0"/>
      <dgm:spPr/>
    </dgm:pt>
    <dgm:pt modelId="{A6477494-E00D-44BD-A60F-3426E04DFBA2}" type="pres">
      <dgm:prSet presAssocID="{52797A22-5D25-4A01-A8E5-EA6BD4014FA5}" presName="textNode" presStyleLbl="node1" presStyleIdx="1" presStyleCnt="3">
        <dgm:presLayoutVars>
          <dgm:bulletEnabled val="1"/>
        </dgm:presLayoutVars>
      </dgm:prSet>
      <dgm:spPr/>
      <dgm:t>
        <a:bodyPr/>
        <a:lstStyle/>
        <a:p>
          <a:endParaRPr lang="en-US"/>
        </a:p>
      </dgm:t>
    </dgm:pt>
    <dgm:pt modelId="{81D4F367-EAD6-4CF5-AC9C-2ADE585220B1}" type="pres">
      <dgm:prSet presAssocID="{69565EF7-0366-4690-9D0C-2BBD57EEAEE9}" presName="sibTrans" presStyleCnt="0"/>
      <dgm:spPr/>
    </dgm:pt>
    <dgm:pt modelId="{696D0E80-BCDB-4EF8-AF01-D46FB213FB7C}" type="pres">
      <dgm:prSet presAssocID="{1A121B2B-3E94-4AFB-8A0C-BDDADC45A798}" presName="textNode" presStyleLbl="node1" presStyleIdx="2" presStyleCnt="3">
        <dgm:presLayoutVars>
          <dgm:bulletEnabled val="1"/>
        </dgm:presLayoutVars>
      </dgm:prSet>
      <dgm:spPr/>
      <dgm:t>
        <a:bodyPr/>
        <a:lstStyle/>
        <a:p>
          <a:endParaRPr lang="en-US"/>
        </a:p>
      </dgm:t>
    </dgm:pt>
  </dgm:ptLst>
  <dgm:cxnLst>
    <dgm:cxn modelId="{123D835A-FA00-4D94-8DA9-89F8A6FF612B}" type="presOf" srcId="{52797A22-5D25-4A01-A8E5-EA6BD4014FA5}" destId="{A6477494-E00D-44BD-A60F-3426E04DFBA2}" srcOrd="0" destOrd="0" presId="urn:microsoft.com/office/officeart/2005/8/layout/hProcess9"/>
    <dgm:cxn modelId="{3086AC74-52FA-4829-A221-120AEC725D64}" srcId="{452FB30B-AF09-4BCB-8C9A-C069E377778D}" destId="{52797A22-5D25-4A01-A8E5-EA6BD4014FA5}" srcOrd="1" destOrd="0" parTransId="{643C51E5-2206-4C1F-BADB-590DE183C5B3}" sibTransId="{69565EF7-0366-4690-9D0C-2BBD57EEAEE9}"/>
    <dgm:cxn modelId="{729F1C69-3A87-4B68-816A-BCC9045BD623}" type="presOf" srcId="{E347459A-6CA3-4EF2-B205-EC68D53F655C}" destId="{C4E26B2A-3F89-4F8E-82B5-0FD4D2B8DF7E}" srcOrd="0" destOrd="0" presId="urn:microsoft.com/office/officeart/2005/8/layout/hProcess9"/>
    <dgm:cxn modelId="{9DB872A4-C42C-402C-BF97-14993E8C65FD}" srcId="{452FB30B-AF09-4BCB-8C9A-C069E377778D}" destId="{1A121B2B-3E94-4AFB-8A0C-BDDADC45A798}" srcOrd="2" destOrd="0" parTransId="{F18576AF-BA87-417C-A32E-F6CA373E8DC9}" sibTransId="{2E377065-D617-4942-A9D3-A2FF901C49BB}"/>
    <dgm:cxn modelId="{040B3DAF-ED38-4267-9E85-641F24E97226}" srcId="{452FB30B-AF09-4BCB-8C9A-C069E377778D}" destId="{E347459A-6CA3-4EF2-B205-EC68D53F655C}" srcOrd="0" destOrd="0" parTransId="{2B4CBCD3-C849-4927-9CAF-D44D0E803EDC}" sibTransId="{EB4227DA-9758-4E50-85EB-7935B6BAD75B}"/>
    <dgm:cxn modelId="{30AE2871-B6FB-4ED3-99E0-51A468E9A985}" type="presOf" srcId="{452FB30B-AF09-4BCB-8C9A-C069E377778D}" destId="{C61A9648-3D79-421E-8AD7-E69C43BED5CA}" srcOrd="0" destOrd="0" presId="urn:microsoft.com/office/officeart/2005/8/layout/hProcess9"/>
    <dgm:cxn modelId="{232B30F1-92E5-4BF3-B2F7-118471ADEFEF}" type="presOf" srcId="{1A121B2B-3E94-4AFB-8A0C-BDDADC45A798}" destId="{696D0E80-BCDB-4EF8-AF01-D46FB213FB7C}" srcOrd="0" destOrd="0" presId="urn:microsoft.com/office/officeart/2005/8/layout/hProcess9"/>
    <dgm:cxn modelId="{D95A17C5-24B4-4267-AC9B-B5A41B95CF7E}" type="presParOf" srcId="{C61A9648-3D79-421E-8AD7-E69C43BED5CA}" destId="{E32AEF56-B723-4287-A5C1-6A6D5AAEAB43}" srcOrd="0" destOrd="0" presId="urn:microsoft.com/office/officeart/2005/8/layout/hProcess9"/>
    <dgm:cxn modelId="{4FBCD808-B282-4E94-B20A-434E83EB2A35}" type="presParOf" srcId="{C61A9648-3D79-421E-8AD7-E69C43BED5CA}" destId="{5641BCD7-7C2D-48AE-9996-4AC551506E62}" srcOrd="1" destOrd="0" presId="urn:microsoft.com/office/officeart/2005/8/layout/hProcess9"/>
    <dgm:cxn modelId="{5CC8D040-E3AF-48E9-B929-12140FADEB53}" type="presParOf" srcId="{5641BCD7-7C2D-48AE-9996-4AC551506E62}" destId="{C4E26B2A-3F89-4F8E-82B5-0FD4D2B8DF7E}" srcOrd="0" destOrd="0" presId="urn:microsoft.com/office/officeart/2005/8/layout/hProcess9"/>
    <dgm:cxn modelId="{777411A0-2167-4A96-B853-97BD3DA7F04A}" type="presParOf" srcId="{5641BCD7-7C2D-48AE-9996-4AC551506E62}" destId="{2DF8201E-A408-4DD8-87AD-7B16E17CB716}" srcOrd="1" destOrd="0" presId="urn:microsoft.com/office/officeart/2005/8/layout/hProcess9"/>
    <dgm:cxn modelId="{88063558-31E8-44F4-9844-B1D1EC142179}" type="presParOf" srcId="{5641BCD7-7C2D-48AE-9996-4AC551506E62}" destId="{A6477494-E00D-44BD-A60F-3426E04DFBA2}" srcOrd="2" destOrd="0" presId="urn:microsoft.com/office/officeart/2005/8/layout/hProcess9"/>
    <dgm:cxn modelId="{4B83FEDB-A0F2-4D36-BA01-480F3D9B256B}" type="presParOf" srcId="{5641BCD7-7C2D-48AE-9996-4AC551506E62}" destId="{81D4F367-EAD6-4CF5-AC9C-2ADE585220B1}" srcOrd="3" destOrd="0" presId="urn:microsoft.com/office/officeart/2005/8/layout/hProcess9"/>
    <dgm:cxn modelId="{BB8E920A-85A8-4351-B23C-F9F08F58B10F}" type="presParOf" srcId="{5641BCD7-7C2D-48AE-9996-4AC551506E62}" destId="{696D0E80-BCDB-4EF8-AF01-D46FB213FB7C}"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52FB30B-AF09-4BCB-8C9A-C069E377778D}" type="doc">
      <dgm:prSet loTypeId="urn:microsoft.com/office/officeart/2005/8/layout/hProcess9" loCatId="process" qsTypeId="urn:microsoft.com/office/officeart/2005/8/quickstyle/simple1" qsCatId="simple" csTypeId="urn:microsoft.com/office/officeart/2005/8/colors/accent1_2" csCatId="accent1" phldr="1"/>
      <dgm:spPr/>
    </dgm:pt>
    <dgm:pt modelId="{E347459A-6CA3-4EF2-B205-EC68D53F655C}">
      <dgm:prSet phldrT="[Text]" custT="1"/>
      <dgm:spPr/>
      <dgm:t>
        <a:bodyPr/>
        <a:lstStyle/>
        <a:p>
          <a:r>
            <a:rPr lang="en-ZA" sz="2000" dirty="0" smtClean="0"/>
            <a:t>1.Preparation</a:t>
          </a:r>
          <a:endParaRPr lang="en-US" sz="2000" dirty="0"/>
        </a:p>
      </dgm:t>
    </dgm:pt>
    <dgm:pt modelId="{2B4CBCD3-C849-4927-9CAF-D44D0E803EDC}" type="parTrans" cxnId="{040B3DAF-ED38-4267-9E85-641F24E97226}">
      <dgm:prSet/>
      <dgm:spPr/>
      <dgm:t>
        <a:bodyPr/>
        <a:lstStyle/>
        <a:p>
          <a:endParaRPr lang="en-US"/>
        </a:p>
      </dgm:t>
    </dgm:pt>
    <dgm:pt modelId="{EB4227DA-9758-4E50-85EB-7935B6BAD75B}" type="sibTrans" cxnId="{040B3DAF-ED38-4267-9E85-641F24E97226}">
      <dgm:prSet/>
      <dgm:spPr/>
      <dgm:t>
        <a:bodyPr/>
        <a:lstStyle/>
        <a:p>
          <a:endParaRPr lang="en-US"/>
        </a:p>
      </dgm:t>
    </dgm:pt>
    <dgm:pt modelId="{C61A9648-3D79-421E-8AD7-E69C43BED5CA}" type="pres">
      <dgm:prSet presAssocID="{452FB30B-AF09-4BCB-8C9A-C069E377778D}" presName="CompostProcess" presStyleCnt="0">
        <dgm:presLayoutVars>
          <dgm:dir/>
          <dgm:resizeHandles val="exact"/>
        </dgm:presLayoutVars>
      </dgm:prSet>
      <dgm:spPr/>
    </dgm:pt>
    <dgm:pt modelId="{E32AEF56-B723-4287-A5C1-6A6D5AAEAB43}" type="pres">
      <dgm:prSet presAssocID="{452FB30B-AF09-4BCB-8C9A-C069E377778D}" presName="arrow" presStyleLbl="bgShp" presStyleIdx="0" presStyleCnt="1"/>
      <dgm:spPr/>
    </dgm:pt>
    <dgm:pt modelId="{5641BCD7-7C2D-48AE-9996-4AC551506E62}" type="pres">
      <dgm:prSet presAssocID="{452FB30B-AF09-4BCB-8C9A-C069E377778D}" presName="linearProcess" presStyleCnt="0"/>
      <dgm:spPr/>
    </dgm:pt>
    <dgm:pt modelId="{C4E26B2A-3F89-4F8E-82B5-0FD4D2B8DF7E}" type="pres">
      <dgm:prSet presAssocID="{E347459A-6CA3-4EF2-B205-EC68D53F655C}" presName="textNode" presStyleLbl="node1" presStyleIdx="0" presStyleCnt="1">
        <dgm:presLayoutVars>
          <dgm:bulletEnabled val="1"/>
        </dgm:presLayoutVars>
      </dgm:prSet>
      <dgm:spPr/>
      <dgm:t>
        <a:bodyPr/>
        <a:lstStyle/>
        <a:p>
          <a:endParaRPr lang="en-US"/>
        </a:p>
      </dgm:t>
    </dgm:pt>
  </dgm:ptLst>
  <dgm:cxnLst>
    <dgm:cxn modelId="{69858421-67B5-45CD-B355-A91C1F9ABEDD}" type="presOf" srcId="{452FB30B-AF09-4BCB-8C9A-C069E377778D}" destId="{C61A9648-3D79-421E-8AD7-E69C43BED5CA}" srcOrd="0" destOrd="0" presId="urn:microsoft.com/office/officeart/2005/8/layout/hProcess9"/>
    <dgm:cxn modelId="{040B3DAF-ED38-4267-9E85-641F24E97226}" srcId="{452FB30B-AF09-4BCB-8C9A-C069E377778D}" destId="{E347459A-6CA3-4EF2-B205-EC68D53F655C}" srcOrd="0" destOrd="0" parTransId="{2B4CBCD3-C849-4927-9CAF-D44D0E803EDC}" sibTransId="{EB4227DA-9758-4E50-85EB-7935B6BAD75B}"/>
    <dgm:cxn modelId="{7A5C9C92-7333-40F9-949E-A0D3397034F6}" type="presOf" srcId="{E347459A-6CA3-4EF2-B205-EC68D53F655C}" destId="{C4E26B2A-3F89-4F8E-82B5-0FD4D2B8DF7E}" srcOrd="0" destOrd="0" presId="urn:microsoft.com/office/officeart/2005/8/layout/hProcess9"/>
    <dgm:cxn modelId="{B3846B34-6B77-4B75-8848-1B77B248C3BD}" type="presParOf" srcId="{C61A9648-3D79-421E-8AD7-E69C43BED5CA}" destId="{E32AEF56-B723-4287-A5C1-6A6D5AAEAB43}" srcOrd="0" destOrd="0" presId="urn:microsoft.com/office/officeart/2005/8/layout/hProcess9"/>
    <dgm:cxn modelId="{4CF4AFC1-CFDC-4860-BDB9-84CAD1AFB9FD}" type="presParOf" srcId="{C61A9648-3D79-421E-8AD7-E69C43BED5CA}" destId="{5641BCD7-7C2D-48AE-9996-4AC551506E62}" srcOrd="1" destOrd="0" presId="urn:microsoft.com/office/officeart/2005/8/layout/hProcess9"/>
    <dgm:cxn modelId="{75AC0471-5A72-4FC4-B04E-0ACB7AF12E83}" type="presParOf" srcId="{5641BCD7-7C2D-48AE-9996-4AC551506E62}" destId="{C4E26B2A-3F89-4F8E-82B5-0FD4D2B8DF7E}"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52FB30B-AF09-4BCB-8C9A-C069E377778D}" type="doc">
      <dgm:prSet loTypeId="urn:microsoft.com/office/officeart/2005/8/layout/hProcess9" loCatId="process" qsTypeId="urn:microsoft.com/office/officeart/2005/8/quickstyle/simple1" qsCatId="simple" csTypeId="urn:microsoft.com/office/officeart/2005/8/colors/accent1_2" csCatId="accent1" phldr="1"/>
      <dgm:spPr/>
    </dgm:pt>
    <dgm:pt modelId="{E347459A-6CA3-4EF2-B205-EC68D53F655C}">
      <dgm:prSet phldrT="[Text]" custT="1"/>
      <dgm:spPr/>
      <dgm:t>
        <a:bodyPr/>
        <a:lstStyle/>
        <a:p>
          <a:r>
            <a:rPr lang="en-ZA" sz="2000" dirty="0" smtClean="0"/>
            <a:t>1.Preparation</a:t>
          </a:r>
          <a:endParaRPr lang="en-US" sz="2000" dirty="0"/>
        </a:p>
      </dgm:t>
    </dgm:pt>
    <dgm:pt modelId="{2B4CBCD3-C849-4927-9CAF-D44D0E803EDC}" type="parTrans" cxnId="{040B3DAF-ED38-4267-9E85-641F24E97226}">
      <dgm:prSet/>
      <dgm:spPr/>
      <dgm:t>
        <a:bodyPr/>
        <a:lstStyle/>
        <a:p>
          <a:endParaRPr lang="en-US"/>
        </a:p>
      </dgm:t>
    </dgm:pt>
    <dgm:pt modelId="{EB4227DA-9758-4E50-85EB-7935B6BAD75B}" type="sibTrans" cxnId="{040B3DAF-ED38-4267-9E85-641F24E97226}">
      <dgm:prSet/>
      <dgm:spPr/>
      <dgm:t>
        <a:bodyPr/>
        <a:lstStyle/>
        <a:p>
          <a:endParaRPr lang="en-US"/>
        </a:p>
      </dgm:t>
    </dgm:pt>
    <dgm:pt modelId="{C61A9648-3D79-421E-8AD7-E69C43BED5CA}" type="pres">
      <dgm:prSet presAssocID="{452FB30B-AF09-4BCB-8C9A-C069E377778D}" presName="CompostProcess" presStyleCnt="0">
        <dgm:presLayoutVars>
          <dgm:dir/>
          <dgm:resizeHandles val="exact"/>
        </dgm:presLayoutVars>
      </dgm:prSet>
      <dgm:spPr/>
    </dgm:pt>
    <dgm:pt modelId="{E32AEF56-B723-4287-A5C1-6A6D5AAEAB43}" type="pres">
      <dgm:prSet presAssocID="{452FB30B-AF09-4BCB-8C9A-C069E377778D}" presName="arrow" presStyleLbl="bgShp" presStyleIdx="0" presStyleCnt="1"/>
      <dgm:spPr/>
    </dgm:pt>
    <dgm:pt modelId="{5641BCD7-7C2D-48AE-9996-4AC551506E62}" type="pres">
      <dgm:prSet presAssocID="{452FB30B-AF09-4BCB-8C9A-C069E377778D}" presName="linearProcess" presStyleCnt="0"/>
      <dgm:spPr/>
    </dgm:pt>
    <dgm:pt modelId="{C4E26B2A-3F89-4F8E-82B5-0FD4D2B8DF7E}" type="pres">
      <dgm:prSet presAssocID="{E347459A-6CA3-4EF2-B205-EC68D53F655C}" presName="textNode" presStyleLbl="node1" presStyleIdx="0" presStyleCnt="1">
        <dgm:presLayoutVars>
          <dgm:bulletEnabled val="1"/>
        </dgm:presLayoutVars>
      </dgm:prSet>
      <dgm:spPr/>
      <dgm:t>
        <a:bodyPr/>
        <a:lstStyle/>
        <a:p>
          <a:endParaRPr lang="en-US"/>
        </a:p>
      </dgm:t>
    </dgm:pt>
  </dgm:ptLst>
  <dgm:cxnLst>
    <dgm:cxn modelId="{CB7B9664-25DC-484E-9608-58CB98F740C9}" type="presOf" srcId="{E347459A-6CA3-4EF2-B205-EC68D53F655C}" destId="{C4E26B2A-3F89-4F8E-82B5-0FD4D2B8DF7E}" srcOrd="0" destOrd="0" presId="urn:microsoft.com/office/officeart/2005/8/layout/hProcess9"/>
    <dgm:cxn modelId="{040B3DAF-ED38-4267-9E85-641F24E97226}" srcId="{452FB30B-AF09-4BCB-8C9A-C069E377778D}" destId="{E347459A-6CA3-4EF2-B205-EC68D53F655C}" srcOrd="0" destOrd="0" parTransId="{2B4CBCD3-C849-4927-9CAF-D44D0E803EDC}" sibTransId="{EB4227DA-9758-4E50-85EB-7935B6BAD75B}"/>
    <dgm:cxn modelId="{80DE2DC5-EDE5-4962-B2CC-1D6FB36D3002}" type="presOf" srcId="{452FB30B-AF09-4BCB-8C9A-C069E377778D}" destId="{C61A9648-3D79-421E-8AD7-E69C43BED5CA}" srcOrd="0" destOrd="0" presId="urn:microsoft.com/office/officeart/2005/8/layout/hProcess9"/>
    <dgm:cxn modelId="{1E314F69-274A-49B6-AFF6-614010141C29}" type="presParOf" srcId="{C61A9648-3D79-421E-8AD7-E69C43BED5CA}" destId="{E32AEF56-B723-4287-A5C1-6A6D5AAEAB43}" srcOrd="0" destOrd="0" presId="urn:microsoft.com/office/officeart/2005/8/layout/hProcess9"/>
    <dgm:cxn modelId="{234F2BC3-0E53-4FD0-AA45-448F6CBE2A82}" type="presParOf" srcId="{C61A9648-3D79-421E-8AD7-E69C43BED5CA}" destId="{5641BCD7-7C2D-48AE-9996-4AC551506E62}" srcOrd="1" destOrd="0" presId="urn:microsoft.com/office/officeart/2005/8/layout/hProcess9"/>
    <dgm:cxn modelId="{11844D77-975E-49C6-AAFF-DBD2BE93F4B7}" type="presParOf" srcId="{5641BCD7-7C2D-48AE-9996-4AC551506E62}" destId="{C4E26B2A-3F89-4F8E-82B5-0FD4D2B8DF7E}"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52FB30B-AF09-4BCB-8C9A-C069E377778D}" type="doc">
      <dgm:prSet loTypeId="urn:microsoft.com/office/officeart/2005/8/layout/hProcess9" loCatId="process" qsTypeId="urn:microsoft.com/office/officeart/2005/8/quickstyle/simple1" qsCatId="simple" csTypeId="urn:microsoft.com/office/officeart/2005/8/colors/accent1_2" csCatId="accent1" phldr="1"/>
      <dgm:spPr/>
    </dgm:pt>
    <dgm:pt modelId="{E347459A-6CA3-4EF2-B205-EC68D53F655C}">
      <dgm:prSet phldrT="[Text]" custT="1"/>
      <dgm:spPr/>
      <dgm:t>
        <a:bodyPr/>
        <a:lstStyle/>
        <a:p>
          <a:r>
            <a:rPr lang="en-ZA" sz="2000" dirty="0" smtClean="0"/>
            <a:t>1.Preparation</a:t>
          </a:r>
          <a:endParaRPr lang="en-US" sz="2000" dirty="0"/>
        </a:p>
      </dgm:t>
    </dgm:pt>
    <dgm:pt modelId="{2B4CBCD3-C849-4927-9CAF-D44D0E803EDC}" type="parTrans" cxnId="{040B3DAF-ED38-4267-9E85-641F24E97226}">
      <dgm:prSet/>
      <dgm:spPr/>
      <dgm:t>
        <a:bodyPr/>
        <a:lstStyle/>
        <a:p>
          <a:endParaRPr lang="en-US"/>
        </a:p>
      </dgm:t>
    </dgm:pt>
    <dgm:pt modelId="{EB4227DA-9758-4E50-85EB-7935B6BAD75B}" type="sibTrans" cxnId="{040B3DAF-ED38-4267-9E85-641F24E97226}">
      <dgm:prSet/>
      <dgm:spPr/>
      <dgm:t>
        <a:bodyPr/>
        <a:lstStyle/>
        <a:p>
          <a:endParaRPr lang="en-US"/>
        </a:p>
      </dgm:t>
    </dgm:pt>
    <dgm:pt modelId="{C61A9648-3D79-421E-8AD7-E69C43BED5CA}" type="pres">
      <dgm:prSet presAssocID="{452FB30B-AF09-4BCB-8C9A-C069E377778D}" presName="CompostProcess" presStyleCnt="0">
        <dgm:presLayoutVars>
          <dgm:dir/>
          <dgm:resizeHandles val="exact"/>
        </dgm:presLayoutVars>
      </dgm:prSet>
      <dgm:spPr/>
    </dgm:pt>
    <dgm:pt modelId="{E32AEF56-B723-4287-A5C1-6A6D5AAEAB43}" type="pres">
      <dgm:prSet presAssocID="{452FB30B-AF09-4BCB-8C9A-C069E377778D}" presName="arrow" presStyleLbl="bgShp" presStyleIdx="0" presStyleCnt="1"/>
      <dgm:spPr/>
    </dgm:pt>
    <dgm:pt modelId="{5641BCD7-7C2D-48AE-9996-4AC551506E62}" type="pres">
      <dgm:prSet presAssocID="{452FB30B-AF09-4BCB-8C9A-C069E377778D}" presName="linearProcess" presStyleCnt="0"/>
      <dgm:spPr/>
    </dgm:pt>
    <dgm:pt modelId="{C4E26B2A-3F89-4F8E-82B5-0FD4D2B8DF7E}" type="pres">
      <dgm:prSet presAssocID="{E347459A-6CA3-4EF2-B205-EC68D53F655C}" presName="textNode" presStyleLbl="node1" presStyleIdx="0" presStyleCnt="1">
        <dgm:presLayoutVars>
          <dgm:bulletEnabled val="1"/>
        </dgm:presLayoutVars>
      </dgm:prSet>
      <dgm:spPr/>
      <dgm:t>
        <a:bodyPr/>
        <a:lstStyle/>
        <a:p>
          <a:endParaRPr lang="en-US"/>
        </a:p>
      </dgm:t>
    </dgm:pt>
  </dgm:ptLst>
  <dgm:cxnLst>
    <dgm:cxn modelId="{8F9C2D58-BAB6-4F57-9A5C-AFA72402D49D}" type="presOf" srcId="{452FB30B-AF09-4BCB-8C9A-C069E377778D}" destId="{C61A9648-3D79-421E-8AD7-E69C43BED5CA}" srcOrd="0" destOrd="0" presId="urn:microsoft.com/office/officeart/2005/8/layout/hProcess9"/>
    <dgm:cxn modelId="{040B3DAF-ED38-4267-9E85-641F24E97226}" srcId="{452FB30B-AF09-4BCB-8C9A-C069E377778D}" destId="{E347459A-6CA3-4EF2-B205-EC68D53F655C}" srcOrd="0" destOrd="0" parTransId="{2B4CBCD3-C849-4927-9CAF-D44D0E803EDC}" sibTransId="{EB4227DA-9758-4E50-85EB-7935B6BAD75B}"/>
    <dgm:cxn modelId="{CE447921-6903-4F40-9599-CB87FC1E0D2B}" type="presOf" srcId="{E347459A-6CA3-4EF2-B205-EC68D53F655C}" destId="{C4E26B2A-3F89-4F8E-82B5-0FD4D2B8DF7E}" srcOrd="0" destOrd="0" presId="urn:microsoft.com/office/officeart/2005/8/layout/hProcess9"/>
    <dgm:cxn modelId="{CDDA26B4-9F43-43B4-9AA4-91F9D5ACD6D7}" type="presParOf" srcId="{C61A9648-3D79-421E-8AD7-E69C43BED5CA}" destId="{E32AEF56-B723-4287-A5C1-6A6D5AAEAB43}" srcOrd="0" destOrd="0" presId="urn:microsoft.com/office/officeart/2005/8/layout/hProcess9"/>
    <dgm:cxn modelId="{7F1B941E-C16E-4F33-AB87-31537C149B83}" type="presParOf" srcId="{C61A9648-3D79-421E-8AD7-E69C43BED5CA}" destId="{5641BCD7-7C2D-48AE-9996-4AC551506E62}" srcOrd="1" destOrd="0" presId="urn:microsoft.com/office/officeart/2005/8/layout/hProcess9"/>
    <dgm:cxn modelId="{D6013B22-A25C-485A-84A5-2E46FCE23A27}" type="presParOf" srcId="{5641BCD7-7C2D-48AE-9996-4AC551506E62}" destId="{C4E26B2A-3F89-4F8E-82B5-0FD4D2B8DF7E}"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2FB30B-AF09-4BCB-8C9A-C069E377778D}" type="doc">
      <dgm:prSet loTypeId="urn:microsoft.com/office/officeart/2005/8/layout/hProcess9" loCatId="process" qsTypeId="urn:microsoft.com/office/officeart/2005/8/quickstyle/simple1" qsCatId="simple" csTypeId="urn:microsoft.com/office/officeart/2005/8/colors/accent1_2" csCatId="accent1" phldr="1"/>
      <dgm:spPr/>
    </dgm:pt>
    <dgm:pt modelId="{E347459A-6CA3-4EF2-B205-EC68D53F655C}">
      <dgm:prSet phldrT="[Text]" custT="1"/>
      <dgm:spPr/>
      <dgm:t>
        <a:bodyPr/>
        <a:lstStyle/>
        <a:p>
          <a:r>
            <a:rPr lang="en-ZA" sz="2000" dirty="0" smtClean="0"/>
            <a:t>1. Preparation</a:t>
          </a:r>
          <a:endParaRPr lang="en-US" sz="2000" dirty="0"/>
        </a:p>
      </dgm:t>
    </dgm:pt>
    <dgm:pt modelId="{2B4CBCD3-C849-4927-9CAF-D44D0E803EDC}" type="parTrans" cxnId="{040B3DAF-ED38-4267-9E85-641F24E97226}">
      <dgm:prSet/>
      <dgm:spPr/>
      <dgm:t>
        <a:bodyPr/>
        <a:lstStyle/>
        <a:p>
          <a:endParaRPr lang="en-US"/>
        </a:p>
      </dgm:t>
    </dgm:pt>
    <dgm:pt modelId="{EB4227DA-9758-4E50-85EB-7935B6BAD75B}" type="sibTrans" cxnId="{040B3DAF-ED38-4267-9E85-641F24E97226}">
      <dgm:prSet/>
      <dgm:spPr/>
      <dgm:t>
        <a:bodyPr/>
        <a:lstStyle/>
        <a:p>
          <a:endParaRPr lang="en-US"/>
        </a:p>
      </dgm:t>
    </dgm:pt>
    <dgm:pt modelId="{C61A9648-3D79-421E-8AD7-E69C43BED5CA}" type="pres">
      <dgm:prSet presAssocID="{452FB30B-AF09-4BCB-8C9A-C069E377778D}" presName="CompostProcess" presStyleCnt="0">
        <dgm:presLayoutVars>
          <dgm:dir/>
          <dgm:resizeHandles val="exact"/>
        </dgm:presLayoutVars>
      </dgm:prSet>
      <dgm:spPr/>
    </dgm:pt>
    <dgm:pt modelId="{E32AEF56-B723-4287-A5C1-6A6D5AAEAB43}" type="pres">
      <dgm:prSet presAssocID="{452FB30B-AF09-4BCB-8C9A-C069E377778D}" presName="arrow" presStyleLbl="bgShp" presStyleIdx="0" presStyleCnt="1"/>
      <dgm:spPr/>
    </dgm:pt>
    <dgm:pt modelId="{5641BCD7-7C2D-48AE-9996-4AC551506E62}" type="pres">
      <dgm:prSet presAssocID="{452FB30B-AF09-4BCB-8C9A-C069E377778D}" presName="linearProcess" presStyleCnt="0"/>
      <dgm:spPr/>
    </dgm:pt>
    <dgm:pt modelId="{C4E26B2A-3F89-4F8E-82B5-0FD4D2B8DF7E}" type="pres">
      <dgm:prSet presAssocID="{E347459A-6CA3-4EF2-B205-EC68D53F655C}" presName="textNode" presStyleLbl="node1" presStyleIdx="0" presStyleCnt="1">
        <dgm:presLayoutVars>
          <dgm:bulletEnabled val="1"/>
        </dgm:presLayoutVars>
      </dgm:prSet>
      <dgm:spPr/>
      <dgm:t>
        <a:bodyPr/>
        <a:lstStyle/>
        <a:p>
          <a:endParaRPr lang="en-US"/>
        </a:p>
      </dgm:t>
    </dgm:pt>
  </dgm:ptLst>
  <dgm:cxnLst>
    <dgm:cxn modelId="{040B3DAF-ED38-4267-9E85-641F24E97226}" srcId="{452FB30B-AF09-4BCB-8C9A-C069E377778D}" destId="{E347459A-6CA3-4EF2-B205-EC68D53F655C}" srcOrd="0" destOrd="0" parTransId="{2B4CBCD3-C849-4927-9CAF-D44D0E803EDC}" sibTransId="{EB4227DA-9758-4E50-85EB-7935B6BAD75B}"/>
    <dgm:cxn modelId="{C2EA7DFA-E739-4E35-9024-727F985E3B8D}" type="presOf" srcId="{452FB30B-AF09-4BCB-8C9A-C069E377778D}" destId="{C61A9648-3D79-421E-8AD7-E69C43BED5CA}" srcOrd="0" destOrd="0" presId="urn:microsoft.com/office/officeart/2005/8/layout/hProcess9"/>
    <dgm:cxn modelId="{7BC7DB16-24CE-4DA6-9E85-EF4E9FF0CA94}" type="presOf" srcId="{E347459A-6CA3-4EF2-B205-EC68D53F655C}" destId="{C4E26B2A-3F89-4F8E-82B5-0FD4D2B8DF7E}" srcOrd="0" destOrd="0" presId="urn:microsoft.com/office/officeart/2005/8/layout/hProcess9"/>
    <dgm:cxn modelId="{603B0B62-A5F0-4C96-A4DC-F904A4DCDFA7}" type="presParOf" srcId="{C61A9648-3D79-421E-8AD7-E69C43BED5CA}" destId="{E32AEF56-B723-4287-A5C1-6A6D5AAEAB43}" srcOrd="0" destOrd="0" presId="urn:microsoft.com/office/officeart/2005/8/layout/hProcess9"/>
    <dgm:cxn modelId="{F6CD2500-74FA-413E-877F-BFF1DCB51303}" type="presParOf" srcId="{C61A9648-3D79-421E-8AD7-E69C43BED5CA}" destId="{5641BCD7-7C2D-48AE-9996-4AC551506E62}" srcOrd="1" destOrd="0" presId="urn:microsoft.com/office/officeart/2005/8/layout/hProcess9"/>
    <dgm:cxn modelId="{56BF5579-D3AC-4CBE-B7A2-F6A20CAEFB29}" type="presParOf" srcId="{5641BCD7-7C2D-48AE-9996-4AC551506E62}" destId="{C4E26B2A-3F89-4F8E-82B5-0FD4D2B8DF7E}"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t>
        <a:bodyPr/>
        <a:lstStyle/>
        <a:p>
          <a:endParaRPr lang="en-US"/>
        </a:p>
      </dgm:t>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t>
        <a:bodyPr/>
        <a:lstStyle/>
        <a:p>
          <a:endParaRPr lang="en-US"/>
        </a:p>
      </dgm:t>
    </dgm:pt>
    <dgm:pt modelId="{41A52DFA-EA6C-4D42-9ED9-D1958787EB6E}" type="pres">
      <dgm:prSet presAssocID="{4315F62E-86AB-44B4-BE42-9FEE4B62E21B}" presName="rootConnector1" presStyleLbl="node1" presStyleIdx="0" presStyleCnt="0"/>
      <dgm:spPr/>
      <dgm:t>
        <a:bodyPr/>
        <a:lstStyle/>
        <a:p>
          <a:endParaRPr lang="en-US"/>
        </a:p>
      </dgm:t>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t>
        <a:bodyPr/>
        <a:lstStyle/>
        <a:p>
          <a:endParaRPr lang="en-US"/>
        </a:p>
      </dgm:t>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t>
        <a:bodyPr/>
        <a:lstStyle/>
        <a:p>
          <a:endParaRPr lang="en-US"/>
        </a:p>
      </dgm:t>
    </dgm:pt>
    <dgm:pt modelId="{F9189975-9781-489E-B973-71C98A13BCD6}" type="pres">
      <dgm:prSet presAssocID="{297772D6-99A3-4BE3-93C4-11D532D92C88}" presName="rootConnector" presStyleLbl="node2" presStyleIdx="0" presStyleCnt="3"/>
      <dgm:spPr/>
      <dgm:t>
        <a:bodyPr/>
        <a:lstStyle/>
        <a:p>
          <a:endParaRPr lang="en-US"/>
        </a:p>
      </dgm:t>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t>
        <a:bodyPr/>
        <a:lstStyle/>
        <a:p>
          <a:endParaRPr lang="en-US"/>
        </a:p>
      </dgm:t>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t>
        <a:bodyPr/>
        <a:lstStyle/>
        <a:p>
          <a:endParaRPr lang="en-US"/>
        </a:p>
      </dgm:t>
    </dgm:pt>
    <dgm:pt modelId="{9F43FAE7-D1CC-4FF3-8799-33684CC5FC64}" type="pres">
      <dgm:prSet presAssocID="{1F909842-DB45-460F-87D0-E29CB3839B8C}" presName="rootConnector" presStyleLbl="node2" presStyleIdx="1" presStyleCnt="3"/>
      <dgm:spPr/>
      <dgm:t>
        <a:bodyPr/>
        <a:lstStyle/>
        <a:p>
          <a:endParaRPr lang="en-US"/>
        </a:p>
      </dgm:t>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t>
        <a:bodyPr/>
        <a:lstStyle/>
        <a:p>
          <a:endParaRPr lang="en-US"/>
        </a:p>
      </dgm:t>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t>
        <a:bodyPr/>
        <a:lstStyle/>
        <a:p>
          <a:endParaRPr lang="en-US"/>
        </a:p>
      </dgm:t>
    </dgm:pt>
    <dgm:pt modelId="{9F7C733D-6C18-473C-9252-3E3A83C47239}" type="pres">
      <dgm:prSet presAssocID="{EE6CBC93-6715-43C1-80BC-45B80A3E58E7}" presName="rootConnector" presStyleLbl="node2" presStyleIdx="2" presStyleCnt="3"/>
      <dgm:spPr/>
      <dgm:t>
        <a:bodyPr/>
        <a:lstStyle/>
        <a:p>
          <a:endParaRPr lang="en-US"/>
        </a:p>
      </dgm:t>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59CD02ED-A305-4693-9887-3C4BE01EB4ED}" type="presOf" srcId="{1F909842-DB45-460F-87D0-E29CB3839B8C}" destId="{9F43FAE7-D1CC-4FF3-8799-33684CC5FC64}" srcOrd="1" destOrd="0" presId="urn:microsoft.com/office/officeart/2005/8/layout/orgChart1"/>
    <dgm:cxn modelId="{F4E5A624-AF12-4737-B11C-6E104024C160}" type="presOf" srcId="{5C469DF5-3E53-4AE1-8B9D-B27970097842}" destId="{F93CE84B-53EF-4DD2-B4D9-E30662D3F97C}" srcOrd="0" destOrd="0" presId="urn:microsoft.com/office/officeart/2005/8/layout/orgChart1"/>
    <dgm:cxn modelId="{89A2C5B8-2C95-4972-914F-E97863D15099}" type="presOf" srcId="{297772D6-99A3-4BE3-93C4-11D532D92C88}" destId="{249312C4-0F64-47AB-BF40-42C99B3A6E3E}" srcOrd="0"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8BAF8FAF-38E2-41C0-8B03-25FDC6D71DE5}" srcId="{2778FCF2-4F20-4D05-9E2D-8649C3265A89}" destId="{4315F62E-86AB-44B4-BE42-9FEE4B62E21B}" srcOrd="0" destOrd="0" parTransId="{1B6B88F1-1289-428D-A59C-C34932DEC3AD}" sibTransId="{F23C261A-2F0C-4615-8A6F-91976C50681D}"/>
    <dgm:cxn modelId="{A3876266-DCC0-4A62-B807-D3512285B7C2}" type="presOf" srcId="{320037E6-8D62-47F8-964B-3438CD071C79}" destId="{50F7BF35-A340-4C65-AF13-652E22CC449D}"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386B3EE8-FB7E-4B7B-8AA0-C81F6E9626E0}" type="presOf" srcId="{EE6CBC93-6715-43C1-80BC-45B80A3E58E7}" destId="{A8B7EC9A-A054-47E5-B4AB-ABADB33095FE}" srcOrd="0"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DDA073FA-29EB-4BB3-A6BF-8B97F08145B5}" type="presOf" srcId="{2778FCF2-4F20-4D05-9E2D-8649C3265A89}" destId="{799DF5AB-B575-4C43-9EF7-7C26A87D861A}"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C6D1EF41-A834-4E99-B18F-B69DA8A4C57B}" type="presOf" srcId="{EE6CBC93-6715-43C1-80BC-45B80A3E58E7}" destId="{9F7C733D-6C18-473C-9252-3E3A83C47239}" srcOrd="1" destOrd="0" presId="urn:microsoft.com/office/officeart/2005/8/layout/orgChart1"/>
    <dgm:cxn modelId="{DD94FA6F-5FDB-4B55-9700-60D41E6C37AD}" type="presOf" srcId="{1F909842-DB45-460F-87D0-E29CB3839B8C}" destId="{EED41511-DE2D-4D0E-BA6E-54FD55567C3D}" srcOrd="0" destOrd="0" presId="urn:microsoft.com/office/officeart/2005/8/layout/orgChart1"/>
    <dgm:cxn modelId="{96F33402-923C-4299-9459-0852868C6EFE}" type="presOf" srcId="{4315F62E-86AB-44B4-BE42-9FEE4B62E21B}" destId="{A608B290-BBA1-42EA-8627-DF8017516988}"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52FB30B-AF09-4BCB-8C9A-C069E377778D}" type="doc">
      <dgm:prSet loTypeId="urn:microsoft.com/office/officeart/2005/8/layout/hProcess9" loCatId="process" qsTypeId="urn:microsoft.com/office/officeart/2005/8/quickstyle/simple1" qsCatId="simple" csTypeId="urn:microsoft.com/office/officeart/2005/8/colors/accent1_2" csCatId="accent1" phldr="1"/>
      <dgm:spPr/>
    </dgm:pt>
    <dgm:pt modelId="{E347459A-6CA3-4EF2-B205-EC68D53F655C}">
      <dgm:prSet phldrT="[Text]" custT="1"/>
      <dgm:spPr/>
      <dgm:t>
        <a:bodyPr/>
        <a:lstStyle/>
        <a:p>
          <a:r>
            <a:rPr lang="en-ZA" sz="2000" dirty="0" smtClean="0"/>
            <a:t>1.Preparation</a:t>
          </a:r>
          <a:endParaRPr lang="en-US" sz="2000" dirty="0"/>
        </a:p>
      </dgm:t>
    </dgm:pt>
    <dgm:pt modelId="{2B4CBCD3-C849-4927-9CAF-D44D0E803EDC}" type="parTrans" cxnId="{040B3DAF-ED38-4267-9E85-641F24E97226}">
      <dgm:prSet/>
      <dgm:spPr/>
      <dgm:t>
        <a:bodyPr/>
        <a:lstStyle/>
        <a:p>
          <a:endParaRPr lang="en-US"/>
        </a:p>
      </dgm:t>
    </dgm:pt>
    <dgm:pt modelId="{EB4227DA-9758-4E50-85EB-7935B6BAD75B}" type="sibTrans" cxnId="{040B3DAF-ED38-4267-9E85-641F24E97226}">
      <dgm:prSet/>
      <dgm:spPr/>
      <dgm:t>
        <a:bodyPr/>
        <a:lstStyle/>
        <a:p>
          <a:endParaRPr lang="en-US"/>
        </a:p>
      </dgm:t>
    </dgm:pt>
    <dgm:pt modelId="{C61A9648-3D79-421E-8AD7-E69C43BED5CA}" type="pres">
      <dgm:prSet presAssocID="{452FB30B-AF09-4BCB-8C9A-C069E377778D}" presName="CompostProcess" presStyleCnt="0">
        <dgm:presLayoutVars>
          <dgm:dir/>
          <dgm:resizeHandles val="exact"/>
        </dgm:presLayoutVars>
      </dgm:prSet>
      <dgm:spPr/>
    </dgm:pt>
    <dgm:pt modelId="{E32AEF56-B723-4287-A5C1-6A6D5AAEAB43}" type="pres">
      <dgm:prSet presAssocID="{452FB30B-AF09-4BCB-8C9A-C069E377778D}" presName="arrow" presStyleLbl="bgShp" presStyleIdx="0" presStyleCnt="1"/>
      <dgm:spPr/>
    </dgm:pt>
    <dgm:pt modelId="{5641BCD7-7C2D-48AE-9996-4AC551506E62}" type="pres">
      <dgm:prSet presAssocID="{452FB30B-AF09-4BCB-8C9A-C069E377778D}" presName="linearProcess" presStyleCnt="0"/>
      <dgm:spPr/>
    </dgm:pt>
    <dgm:pt modelId="{C4E26B2A-3F89-4F8E-82B5-0FD4D2B8DF7E}" type="pres">
      <dgm:prSet presAssocID="{E347459A-6CA3-4EF2-B205-EC68D53F655C}" presName="textNode" presStyleLbl="node1" presStyleIdx="0" presStyleCnt="1">
        <dgm:presLayoutVars>
          <dgm:bulletEnabled val="1"/>
        </dgm:presLayoutVars>
      </dgm:prSet>
      <dgm:spPr/>
      <dgm:t>
        <a:bodyPr/>
        <a:lstStyle/>
        <a:p>
          <a:endParaRPr lang="en-US"/>
        </a:p>
      </dgm:t>
    </dgm:pt>
  </dgm:ptLst>
  <dgm:cxnLst>
    <dgm:cxn modelId="{14884586-D056-46F6-8939-CBD125932415}" type="presOf" srcId="{E347459A-6CA3-4EF2-B205-EC68D53F655C}" destId="{C4E26B2A-3F89-4F8E-82B5-0FD4D2B8DF7E}" srcOrd="0" destOrd="0" presId="urn:microsoft.com/office/officeart/2005/8/layout/hProcess9"/>
    <dgm:cxn modelId="{040B3DAF-ED38-4267-9E85-641F24E97226}" srcId="{452FB30B-AF09-4BCB-8C9A-C069E377778D}" destId="{E347459A-6CA3-4EF2-B205-EC68D53F655C}" srcOrd="0" destOrd="0" parTransId="{2B4CBCD3-C849-4927-9CAF-D44D0E803EDC}" sibTransId="{EB4227DA-9758-4E50-85EB-7935B6BAD75B}"/>
    <dgm:cxn modelId="{4D4866D7-7137-4A2B-9595-BA371BABC2D7}" type="presOf" srcId="{452FB30B-AF09-4BCB-8C9A-C069E377778D}" destId="{C61A9648-3D79-421E-8AD7-E69C43BED5CA}" srcOrd="0" destOrd="0" presId="urn:microsoft.com/office/officeart/2005/8/layout/hProcess9"/>
    <dgm:cxn modelId="{B189E63A-859A-436C-B9AB-4E0AE7101C7F}" type="presParOf" srcId="{C61A9648-3D79-421E-8AD7-E69C43BED5CA}" destId="{E32AEF56-B723-4287-A5C1-6A6D5AAEAB43}" srcOrd="0" destOrd="0" presId="urn:microsoft.com/office/officeart/2005/8/layout/hProcess9"/>
    <dgm:cxn modelId="{1E6C5524-03A3-4D42-845A-6B8767E4253A}" type="presParOf" srcId="{C61A9648-3D79-421E-8AD7-E69C43BED5CA}" destId="{5641BCD7-7C2D-48AE-9996-4AC551506E62}" srcOrd="1" destOrd="0" presId="urn:microsoft.com/office/officeart/2005/8/layout/hProcess9"/>
    <dgm:cxn modelId="{78B5C184-93F3-4634-987F-EC3CA39D9AB9}" type="presParOf" srcId="{5641BCD7-7C2D-48AE-9996-4AC551506E62}" destId="{C4E26B2A-3F89-4F8E-82B5-0FD4D2B8DF7E}"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52FB30B-AF09-4BCB-8C9A-C069E377778D}" type="doc">
      <dgm:prSet loTypeId="urn:microsoft.com/office/officeart/2005/8/layout/hProcess9" loCatId="process" qsTypeId="urn:microsoft.com/office/officeart/2005/8/quickstyle/simple1" qsCatId="simple" csTypeId="urn:microsoft.com/office/officeart/2005/8/colors/accent1_2" csCatId="accent1" phldr="1"/>
      <dgm:spPr/>
    </dgm:pt>
    <dgm:pt modelId="{E347459A-6CA3-4EF2-B205-EC68D53F655C}">
      <dgm:prSet phldrT="[Text]" custT="1"/>
      <dgm:spPr/>
      <dgm:t>
        <a:bodyPr/>
        <a:lstStyle/>
        <a:p>
          <a:r>
            <a:rPr lang="en-ZA" sz="2000" dirty="0" smtClean="0"/>
            <a:t>1. Preparation</a:t>
          </a:r>
          <a:endParaRPr lang="en-US" sz="2000" dirty="0"/>
        </a:p>
      </dgm:t>
    </dgm:pt>
    <dgm:pt modelId="{2B4CBCD3-C849-4927-9CAF-D44D0E803EDC}" type="parTrans" cxnId="{040B3DAF-ED38-4267-9E85-641F24E97226}">
      <dgm:prSet/>
      <dgm:spPr/>
      <dgm:t>
        <a:bodyPr/>
        <a:lstStyle/>
        <a:p>
          <a:endParaRPr lang="en-US"/>
        </a:p>
      </dgm:t>
    </dgm:pt>
    <dgm:pt modelId="{EB4227DA-9758-4E50-85EB-7935B6BAD75B}" type="sibTrans" cxnId="{040B3DAF-ED38-4267-9E85-641F24E97226}">
      <dgm:prSet/>
      <dgm:spPr/>
      <dgm:t>
        <a:bodyPr/>
        <a:lstStyle/>
        <a:p>
          <a:endParaRPr lang="en-US"/>
        </a:p>
      </dgm:t>
    </dgm:pt>
    <dgm:pt modelId="{C61A9648-3D79-421E-8AD7-E69C43BED5CA}" type="pres">
      <dgm:prSet presAssocID="{452FB30B-AF09-4BCB-8C9A-C069E377778D}" presName="CompostProcess" presStyleCnt="0">
        <dgm:presLayoutVars>
          <dgm:dir/>
          <dgm:resizeHandles val="exact"/>
        </dgm:presLayoutVars>
      </dgm:prSet>
      <dgm:spPr/>
    </dgm:pt>
    <dgm:pt modelId="{E32AEF56-B723-4287-A5C1-6A6D5AAEAB43}" type="pres">
      <dgm:prSet presAssocID="{452FB30B-AF09-4BCB-8C9A-C069E377778D}" presName="arrow" presStyleLbl="bgShp" presStyleIdx="0" presStyleCnt="1"/>
      <dgm:spPr/>
    </dgm:pt>
    <dgm:pt modelId="{5641BCD7-7C2D-48AE-9996-4AC551506E62}" type="pres">
      <dgm:prSet presAssocID="{452FB30B-AF09-4BCB-8C9A-C069E377778D}" presName="linearProcess" presStyleCnt="0"/>
      <dgm:spPr/>
    </dgm:pt>
    <dgm:pt modelId="{C4E26B2A-3F89-4F8E-82B5-0FD4D2B8DF7E}" type="pres">
      <dgm:prSet presAssocID="{E347459A-6CA3-4EF2-B205-EC68D53F655C}" presName="textNode" presStyleLbl="node1" presStyleIdx="0" presStyleCnt="1">
        <dgm:presLayoutVars>
          <dgm:bulletEnabled val="1"/>
        </dgm:presLayoutVars>
      </dgm:prSet>
      <dgm:spPr/>
      <dgm:t>
        <a:bodyPr/>
        <a:lstStyle/>
        <a:p>
          <a:endParaRPr lang="en-US"/>
        </a:p>
      </dgm:t>
    </dgm:pt>
  </dgm:ptLst>
  <dgm:cxnLst>
    <dgm:cxn modelId="{0620A09E-5FEB-4913-8530-3E8E0D43AC1B}" type="presOf" srcId="{E347459A-6CA3-4EF2-B205-EC68D53F655C}" destId="{C4E26B2A-3F89-4F8E-82B5-0FD4D2B8DF7E}" srcOrd="0" destOrd="0" presId="urn:microsoft.com/office/officeart/2005/8/layout/hProcess9"/>
    <dgm:cxn modelId="{C20ADC77-1508-45AB-AC1F-FB20644B15CB}" type="presOf" srcId="{452FB30B-AF09-4BCB-8C9A-C069E377778D}" destId="{C61A9648-3D79-421E-8AD7-E69C43BED5CA}" srcOrd="0" destOrd="0" presId="urn:microsoft.com/office/officeart/2005/8/layout/hProcess9"/>
    <dgm:cxn modelId="{040B3DAF-ED38-4267-9E85-641F24E97226}" srcId="{452FB30B-AF09-4BCB-8C9A-C069E377778D}" destId="{E347459A-6CA3-4EF2-B205-EC68D53F655C}" srcOrd="0" destOrd="0" parTransId="{2B4CBCD3-C849-4927-9CAF-D44D0E803EDC}" sibTransId="{EB4227DA-9758-4E50-85EB-7935B6BAD75B}"/>
    <dgm:cxn modelId="{47225C84-A390-4000-9C5E-FE2D2AB84797}" type="presParOf" srcId="{C61A9648-3D79-421E-8AD7-E69C43BED5CA}" destId="{E32AEF56-B723-4287-A5C1-6A6D5AAEAB43}" srcOrd="0" destOrd="0" presId="urn:microsoft.com/office/officeart/2005/8/layout/hProcess9"/>
    <dgm:cxn modelId="{554DD0F2-B990-428C-BCF3-68716475EFB6}" type="presParOf" srcId="{C61A9648-3D79-421E-8AD7-E69C43BED5CA}" destId="{5641BCD7-7C2D-48AE-9996-4AC551506E62}" srcOrd="1" destOrd="0" presId="urn:microsoft.com/office/officeart/2005/8/layout/hProcess9"/>
    <dgm:cxn modelId="{BB5B9262-807D-4E37-9187-A0917068EBC8}" type="presParOf" srcId="{5641BCD7-7C2D-48AE-9996-4AC551506E62}" destId="{C4E26B2A-3F89-4F8E-82B5-0FD4D2B8DF7E}"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52FB30B-AF09-4BCB-8C9A-C069E377778D}" type="doc">
      <dgm:prSet loTypeId="urn:microsoft.com/office/officeart/2005/8/layout/hProcess9" loCatId="process" qsTypeId="urn:microsoft.com/office/officeart/2005/8/quickstyle/simple1" qsCatId="simple" csTypeId="urn:microsoft.com/office/officeart/2005/8/colors/accent1_2" csCatId="accent1" phldr="1"/>
      <dgm:spPr/>
    </dgm:pt>
    <dgm:pt modelId="{E347459A-6CA3-4EF2-B205-EC68D53F655C}">
      <dgm:prSet phldrT="[Text]" custT="1"/>
      <dgm:spPr/>
      <dgm:t>
        <a:bodyPr/>
        <a:lstStyle/>
        <a:p>
          <a:r>
            <a:rPr lang="en-ZA" sz="2400" dirty="0" smtClean="0"/>
            <a:t>2.Implementation</a:t>
          </a:r>
          <a:endParaRPr lang="en-US" sz="2400" dirty="0"/>
        </a:p>
      </dgm:t>
    </dgm:pt>
    <dgm:pt modelId="{2B4CBCD3-C849-4927-9CAF-D44D0E803EDC}" type="parTrans" cxnId="{040B3DAF-ED38-4267-9E85-641F24E97226}">
      <dgm:prSet/>
      <dgm:spPr/>
      <dgm:t>
        <a:bodyPr/>
        <a:lstStyle/>
        <a:p>
          <a:endParaRPr lang="en-US"/>
        </a:p>
      </dgm:t>
    </dgm:pt>
    <dgm:pt modelId="{EB4227DA-9758-4E50-85EB-7935B6BAD75B}" type="sibTrans" cxnId="{040B3DAF-ED38-4267-9E85-641F24E97226}">
      <dgm:prSet/>
      <dgm:spPr/>
      <dgm:t>
        <a:bodyPr/>
        <a:lstStyle/>
        <a:p>
          <a:endParaRPr lang="en-US"/>
        </a:p>
      </dgm:t>
    </dgm:pt>
    <dgm:pt modelId="{C61A9648-3D79-421E-8AD7-E69C43BED5CA}" type="pres">
      <dgm:prSet presAssocID="{452FB30B-AF09-4BCB-8C9A-C069E377778D}" presName="CompostProcess" presStyleCnt="0">
        <dgm:presLayoutVars>
          <dgm:dir/>
          <dgm:resizeHandles val="exact"/>
        </dgm:presLayoutVars>
      </dgm:prSet>
      <dgm:spPr/>
    </dgm:pt>
    <dgm:pt modelId="{E32AEF56-B723-4287-A5C1-6A6D5AAEAB43}" type="pres">
      <dgm:prSet presAssocID="{452FB30B-AF09-4BCB-8C9A-C069E377778D}" presName="arrow" presStyleLbl="bgShp" presStyleIdx="0" presStyleCnt="1"/>
      <dgm:spPr/>
    </dgm:pt>
    <dgm:pt modelId="{5641BCD7-7C2D-48AE-9996-4AC551506E62}" type="pres">
      <dgm:prSet presAssocID="{452FB30B-AF09-4BCB-8C9A-C069E377778D}" presName="linearProcess" presStyleCnt="0"/>
      <dgm:spPr/>
    </dgm:pt>
    <dgm:pt modelId="{C4E26B2A-3F89-4F8E-82B5-0FD4D2B8DF7E}" type="pres">
      <dgm:prSet presAssocID="{E347459A-6CA3-4EF2-B205-EC68D53F655C}" presName="textNode" presStyleLbl="node1" presStyleIdx="0" presStyleCnt="1">
        <dgm:presLayoutVars>
          <dgm:bulletEnabled val="1"/>
        </dgm:presLayoutVars>
      </dgm:prSet>
      <dgm:spPr/>
      <dgm:t>
        <a:bodyPr/>
        <a:lstStyle/>
        <a:p>
          <a:endParaRPr lang="en-US"/>
        </a:p>
      </dgm:t>
    </dgm:pt>
  </dgm:ptLst>
  <dgm:cxnLst>
    <dgm:cxn modelId="{6678151E-4D36-4B58-B9AC-8F88ABAEF0B9}" type="presOf" srcId="{E347459A-6CA3-4EF2-B205-EC68D53F655C}" destId="{C4E26B2A-3F89-4F8E-82B5-0FD4D2B8DF7E}" srcOrd="0" destOrd="0" presId="urn:microsoft.com/office/officeart/2005/8/layout/hProcess9"/>
    <dgm:cxn modelId="{040B3DAF-ED38-4267-9E85-641F24E97226}" srcId="{452FB30B-AF09-4BCB-8C9A-C069E377778D}" destId="{E347459A-6CA3-4EF2-B205-EC68D53F655C}" srcOrd="0" destOrd="0" parTransId="{2B4CBCD3-C849-4927-9CAF-D44D0E803EDC}" sibTransId="{EB4227DA-9758-4E50-85EB-7935B6BAD75B}"/>
    <dgm:cxn modelId="{5200B010-3BF8-4D78-B4A3-121586075A19}" type="presOf" srcId="{452FB30B-AF09-4BCB-8C9A-C069E377778D}" destId="{C61A9648-3D79-421E-8AD7-E69C43BED5CA}" srcOrd="0" destOrd="0" presId="urn:microsoft.com/office/officeart/2005/8/layout/hProcess9"/>
    <dgm:cxn modelId="{CDAB4270-46E0-46AD-B8DC-9DD3BB4EA381}" type="presParOf" srcId="{C61A9648-3D79-421E-8AD7-E69C43BED5CA}" destId="{E32AEF56-B723-4287-A5C1-6A6D5AAEAB43}" srcOrd="0" destOrd="0" presId="urn:microsoft.com/office/officeart/2005/8/layout/hProcess9"/>
    <dgm:cxn modelId="{2AD4C58A-997F-4A28-B545-F47A6231B322}" type="presParOf" srcId="{C61A9648-3D79-421E-8AD7-E69C43BED5CA}" destId="{5641BCD7-7C2D-48AE-9996-4AC551506E62}" srcOrd="1" destOrd="0" presId="urn:microsoft.com/office/officeart/2005/8/layout/hProcess9"/>
    <dgm:cxn modelId="{D148239B-4B81-44D3-8061-2C74DD3604C8}" type="presParOf" srcId="{5641BCD7-7C2D-48AE-9996-4AC551506E62}" destId="{C4E26B2A-3F89-4F8E-82B5-0FD4D2B8DF7E}"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52FB30B-AF09-4BCB-8C9A-C069E377778D}" type="doc">
      <dgm:prSet loTypeId="urn:microsoft.com/office/officeart/2005/8/layout/hProcess9" loCatId="process" qsTypeId="urn:microsoft.com/office/officeart/2005/8/quickstyle/simple1" qsCatId="simple" csTypeId="urn:microsoft.com/office/officeart/2005/8/colors/accent1_2" csCatId="accent1" phldr="1"/>
      <dgm:spPr/>
    </dgm:pt>
    <dgm:pt modelId="{E347459A-6CA3-4EF2-B205-EC68D53F655C}">
      <dgm:prSet phldrT="[Text]" custT="1"/>
      <dgm:spPr/>
      <dgm:t>
        <a:bodyPr/>
        <a:lstStyle/>
        <a:p>
          <a:r>
            <a:rPr lang="en-ZA" sz="2400" dirty="0" smtClean="0"/>
            <a:t>3.Monitoring</a:t>
          </a:r>
          <a:endParaRPr lang="en-US" sz="2400" dirty="0"/>
        </a:p>
      </dgm:t>
    </dgm:pt>
    <dgm:pt modelId="{2B4CBCD3-C849-4927-9CAF-D44D0E803EDC}" type="parTrans" cxnId="{040B3DAF-ED38-4267-9E85-641F24E97226}">
      <dgm:prSet/>
      <dgm:spPr/>
      <dgm:t>
        <a:bodyPr/>
        <a:lstStyle/>
        <a:p>
          <a:endParaRPr lang="en-US"/>
        </a:p>
      </dgm:t>
    </dgm:pt>
    <dgm:pt modelId="{EB4227DA-9758-4E50-85EB-7935B6BAD75B}" type="sibTrans" cxnId="{040B3DAF-ED38-4267-9E85-641F24E97226}">
      <dgm:prSet/>
      <dgm:spPr/>
      <dgm:t>
        <a:bodyPr/>
        <a:lstStyle/>
        <a:p>
          <a:endParaRPr lang="en-US"/>
        </a:p>
      </dgm:t>
    </dgm:pt>
    <dgm:pt modelId="{C61A9648-3D79-421E-8AD7-E69C43BED5CA}" type="pres">
      <dgm:prSet presAssocID="{452FB30B-AF09-4BCB-8C9A-C069E377778D}" presName="CompostProcess" presStyleCnt="0">
        <dgm:presLayoutVars>
          <dgm:dir/>
          <dgm:resizeHandles val="exact"/>
        </dgm:presLayoutVars>
      </dgm:prSet>
      <dgm:spPr/>
    </dgm:pt>
    <dgm:pt modelId="{E32AEF56-B723-4287-A5C1-6A6D5AAEAB43}" type="pres">
      <dgm:prSet presAssocID="{452FB30B-AF09-4BCB-8C9A-C069E377778D}" presName="arrow" presStyleLbl="bgShp" presStyleIdx="0" presStyleCnt="1"/>
      <dgm:spPr/>
    </dgm:pt>
    <dgm:pt modelId="{5641BCD7-7C2D-48AE-9996-4AC551506E62}" type="pres">
      <dgm:prSet presAssocID="{452FB30B-AF09-4BCB-8C9A-C069E377778D}" presName="linearProcess" presStyleCnt="0"/>
      <dgm:spPr/>
    </dgm:pt>
    <dgm:pt modelId="{C4E26B2A-3F89-4F8E-82B5-0FD4D2B8DF7E}" type="pres">
      <dgm:prSet presAssocID="{E347459A-6CA3-4EF2-B205-EC68D53F655C}" presName="textNode" presStyleLbl="node1" presStyleIdx="0" presStyleCnt="1">
        <dgm:presLayoutVars>
          <dgm:bulletEnabled val="1"/>
        </dgm:presLayoutVars>
      </dgm:prSet>
      <dgm:spPr/>
      <dgm:t>
        <a:bodyPr/>
        <a:lstStyle/>
        <a:p>
          <a:endParaRPr lang="en-US"/>
        </a:p>
      </dgm:t>
    </dgm:pt>
  </dgm:ptLst>
  <dgm:cxnLst>
    <dgm:cxn modelId="{55918E28-87CE-41D2-96C2-AA4474DEA71A}" type="presOf" srcId="{E347459A-6CA3-4EF2-B205-EC68D53F655C}" destId="{C4E26B2A-3F89-4F8E-82B5-0FD4D2B8DF7E}" srcOrd="0" destOrd="0" presId="urn:microsoft.com/office/officeart/2005/8/layout/hProcess9"/>
    <dgm:cxn modelId="{040B3DAF-ED38-4267-9E85-641F24E97226}" srcId="{452FB30B-AF09-4BCB-8C9A-C069E377778D}" destId="{E347459A-6CA3-4EF2-B205-EC68D53F655C}" srcOrd="0" destOrd="0" parTransId="{2B4CBCD3-C849-4927-9CAF-D44D0E803EDC}" sibTransId="{EB4227DA-9758-4E50-85EB-7935B6BAD75B}"/>
    <dgm:cxn modelId="{B2657BB7-FA0E-4711-AFAD-9B030E8DA8A5}" type="presOf" srcId="{452FB30B-AF09-4BCB-8C9A-C069E377778D}" destId="{C61A9648-3D79-421E-8AD7-E69C43BED5CA}" srcOrd="0" destOrd="0" presId="urn:microsoft.com/office/officeart/2005/8/layout/hProcess9"/>
    <dgm:cxn modelId="{4ACF20DF-E528-4C72-A3A5-1BA26FED02B4}" type="presParOf" srcId="{C61A9648-3D79-421E-8AD7-E69C43BED5CA}" destId="{E32AEF56-B723-4287-A5C1-6A6D5AAEAB43}" srcOrd="0" destOrd="0" presId="urn:microsoft.com/office/officeart/2005/8/layout/hProcess9"/>
    <dgm:cxn modelId="{5684C5AA-5196-4275-984C-87C2776EB5C5}" type="presParOf" srcId="{C61A9648-3D79-421E-8AD7-E69C43BED5CA}" destId="{5641BCD7-7C2D-48AE-9996-4AC551506E62}" srcOrd="1" destOrd="0" presId="urn:microsoft.com/office/officeart/2005/8/layout/hProcess9"/>
    <dgm:cxn modelId="{51DBDE8F-6C51-4CF0-B4F5-A5FB9A64EC99}" type="presParOf" srcId="{5641BCD7-7C2D-48AE-9996-4AC551506E62}" destId="{C4E26B2A-3F89-4F8E-82B5-0FD4D2B8DF7E}"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B7E8377-1CFB-4517-B1F3-6AE0240DB3F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1CB55B9-B0B4-4E76-8936-B5ABA5A1A10E}">
      <dgm:prSet phldrT="[Text]" custT="1"/>
      <dgm:spPr/>
      <dgm:t>
        <a:bodyPr/>
        <a:lstStyle/>
        <a:p>
          <a:r>
            <a:rPr lang="en-ZA" sz="2000" dirty="0" smtClean="0"/>
            <a:t>Hidden agenda</a:t>
          </a:r>
          <a:endParaRPr lang="en-US" sz="2000" dirty="0"/>
        </a:p>
      </dgm:t>
    </dgm:pt>
    <dgm:pt modelId="{A669AB78-4091-4556-BCE0-73F9D923DD59}" type="parTrans" cxnId="{1D55650B-2CEC-43BB-ADB9-CEB4B78C07EC}">
      <dgm:prSet/>
      <dgm:spPr/>
      <dgm:t>
        <a:bodyPr/>
        <a:lstStyle/>
        <a:p>
          <a:endParaRPr lang="en-US"/>
        </a:p>
      </dgm:t>
    </dgm:pt>
    <dgm:pt modelId="{3F9864AA-A20E-4CB4-9CEF-4D8DCCB51D3B}" type="sibTrans" cxnId="{1D55650B-2CEC-43BB-ADB9-CEB4B78C07EC}">
      <dgm:prSet/>
      <dgm:spPr/>
      <dgm:t>
        <a:bodyPr/>
        <a:lstStyle/>
        <a:p>
          <a:endParaRPr lang="en-US"/>
        </a:p>
      </dgm:t>
    </dgm:pt>
    <dgm:pt modelId="{752B4A62-1A48-4133-A07B-080A044694E7}">
      <dgm:prSet phldrT="[Text]" custT="1"/>
      <dgm:spPr/>
      <dgm:t>
        <a:bodyPr/>
        <a:lstStyle/>
        <a:p>
          <a:r>
            <a:rPr lang="en-ZA" sz="1800" dirty="0" smtClean="0"/>
            <a:t>Own interest</a:t>
          </a:r>
          <a:endParaRPr lang="en-US" sz="1800" dirty="0"/>
        </a:p>
      </dgm:t>
    </dgm:pt>
    <dgm:pt modelId="{BD006C69-2E15-4685-A251-E6BB8C70652C}" type="parTrans" cxnId="{D4AA9E86-AEFA-46E4-8224-3C8A1AF14DDD}">
      <dgm:prSet/>
      <dgm:spPr/>
      <dgm:t>
        <a:bodyPr/>
        <a:lstStyle/>
        <a:p>
          <a:endParaRPr lang="en-US"/>
        </a:p>
      </dgm:t>
    </dgm:pt>
    <dgm:pt modelId="{B5389DD6-46A7-4C86-8035-09709793F5E6}" type="sibTrans" cxnId="{D4AA9E86-AEFA-46E4-8224-3C8A1AF14DDD}">
      <dgm:prSet/>
      <dgm:spPr/>
      <dgm:t>
        <a:bodyPr/>
        <a:lstStyle/>
        <a:p>
          <a:endParaRPr lang="en-US"/>
        </a:p>
      </dgm:t>
    </dgm:pt>
    <dgm:pt modelId="{C56D5665-3A43-438C-B6FF-3F76F3DBA8BE}">
      <dgm:prSet phldrT="[Text]" custT="1"/>
      <dgm:spPr/>
      <dgm:t>
        <a:bodyPr/>
        <a:lstStyle/>
        <a:p>
          <a:r>
            <a:rPr lang="en-ZA" sz="2000" dirty="0" smtClean="0"/>
            <a:t>Political</a:t>
          </a:r>
          <a:endParaRPr lang="en-US" sz="2000" dirty="0"/>
        </a:p>
      </dgm:t>
    </dgm:pt>
    <dgm:pt modelId="{68B0481F-4001-474A-AE41-25F210DAA7A2}" type="parTrans" cxnId="{380A5FD3-3CA3-488C-A976-1A3B9A730B3C}">
      <dgm:prSet/>
      <dgm:spPr/>
      <dgm:t>
        <a:bodyPr/>
        <a:lstStyle/>
        <a:p>
          <a:endParaRPr lang="en-US"/>
        </a:p>
      </dgm:t>
    </dgm:pt>
    <dgm:pt modelId="{C58A2C87-B361-4426-933E-F25797028E84}" type="sibTrans" cxnId="{380A5FD3-3CA3-488C-A976-1A3B9A730B3C}">
      <dgm:prSet/>
      <dgm:spPr/>
      <dgm:t>
        <a:bodyPr/>
        <a:lstStyle/>
        <a:p>
          <a:endParaRPr lang="en-US"/>
        </a:p>
      </dgm:t>
    </dgm:pt>
    <dgm:pt modelId="{488EFCDD-240D-465E-AF64-C0C78476C236}">
      <dgm:prSet phldrT="[Text]" custT="1"/>
      <dgm:spPr/>
      <dgm:t>
        <a:bodyPr/>
        <a:lstStyle/>
        <a:p>
          <a:r>
            <a:rPr lang="en-ZA" sz="1800" dirty="0" smtClean="0"/>
            <a:t> Political instrument</a:t>
          </a:r>
          <a:endParaRPr lang="en-US" sz="1800" dirty="0"/>
        </a:p>
      </dgm:t>
    </dgm:pt>
    <dgm:pt modelId="{5FD3C978-3E3D-4B3D-BCD8-87B19375C033}" type="parTrans" cxnId="{D527E106-6CE0-4EC8-9219-021BFF414E63}">
      <dgm:prSet/>
      <dgm:spPr/>
      <dgm:t>
        <a:bodyPr/>
        <a:lstStyle/>
        <a:p>
          <a:endParaRPr lang="en-US"/>
        </a:p>
      </dgm:t>
    </dgm:pt>
    <dgm:pt modelId="{9414AA52-DE63-4B8A-B8DD-377BBBCB2F04}" type="sibTrans" cxnId="{D527E106-6CE0-4EC8-9219-021BFF414E63}">
      <dgm:prSet/>
      <dgm:spPr/>
      <dgm:t>
        <a:bodyPr/>
        <a:lstStyle/>
        <a:p>
          <a:endParaRPr lang="en-US"/>
        </a:p>
      </dgm:t>
    </dgm:pt>
    <dgm:pt modelId="{14A5BE28-88DC-4812-8B11-B1DAD86702FC}">
      <dgm:prSet phldrT="[Text]" custT="1"/>
      <dgm:spPr/>
      <dgm:t>
        <a:bodyPr/>
        <a:lstStyle/>
        <a:p>
          <a:r>
            <a:rPr lang="en-ZA" sz="2000" dirty="0" smtClean="0"/>
            <a:t>Dual interest</a:t>
          </a:r>
          <a:endParaRPr lang="en-US" sz="2000" dirty="0"/>
        </a:p>
      </dgm:t>
    </dgm:pt>
    <dgm:pt modelId="{1636CE71-3991-4F31-9DDA-25476D3B1105}" type="parTrans" cxnId="{5C345B22-2B6C-44F2-ABE7-68146DD2B131}">
      <dgm:prSet/>
      <dgm:spPr/>
      <dgm:t>
        <a:bodyPr/>
        <a:lstStyle/>
        <a:p>
          <a:endParaRPr lang="en-US"/>
        </a:p>
      </dgm:t>
    </dgm:pt>
    <dgm:pt modelId="{52246959-70F8-4595-867A-D2BE40347915}" type="sibTrans" cxnId="{5C345B22-2B6C-44F2-ABE7-68146DD2B131}">
      <dgm:prSet/>
      <dgm:spPr/>
      <dgm:t>
        <a:bodyPr/>
        <a:lstStyle/>
        <a:p>
          <a:endParaRPr lang="en-US"/>
        </a:p>
      </dgm:t>
    </dgm:pt>
    <dgm:pt modelId="{641C69EB-F1ED-4379-9018-355164C58E7A}">
      <dgm:prSet phldrT="[Text]" custT="1"/>
      <dgm:spPr/>
      <dgm:t>
        <a:bodyPr/>
        <a:lstStyle/>
        <a:p>
          <a:r>
            <a:rPr lang="en-ZA" sz="1600" dirty="0" smtClean="0"/>
            <a:t> </a:t>
          </a:r>
          <a:r>
            <a:rPr lang="en-ZA" sz="1800" dirty="0" smtClean="0"/>
            <a:t>Focus on interest of both parties</a:t>
          </a:r>
          <a:endParaRPr lang="en-US" sz="1600" dirty="0"/>
        </a:p>
      </dgm:t>
    </dgm:pt>
    <dgm:pt modelId="{68833CDD-97B8-4894-A650-A1F6F8B9D423}" type="parTrans" cxnId="{13D922DD-8812-4C0F-9AB1-E5BC8E76B181}">
      <dgm:prSet/>
      <dgm:spPr/>
      <dgm:t>
        <a:bodyPr/>
        <a:lstStyle/>
        <a:p>
          <a:endParaRPr lang="en-US"/>
        </a:p>
      </dgm:t>
    </dgm:pt>
    <dgm:pt modelId="{F0CBC32E-C6D7-4E38-8A19-DF357227CAF7}" type="sibTrans" cxnId="{13D922DD-8812-4C0F-9AB1-E5BC8E76B181}">
      <dgm:prSet/>
      <dgm:spPr/>
      <dgm:t>
        <a:bodyPr/>
        <a:lstStyle/>
        <a:p>
          <a:endParaRPr lang="en-US"/>
        </a:p>
      </dgm:t>
    </dgm:pt>
    <dgm:pt modelId="{709E5325-B3C4-4855-87F3-0AFECA98E012}" type="pres">
      <dgm:prSet presAssocID="{6B7E8377-1CFB-4517-B1F3-6AE0240DB3F5}" presName="Name0" presStyleCnt="0">
        <dgm:presLayoutVars>
          <dgm:dir/>
          <dgm:animLvl val="lvl"/>
          <dgm:resizeHandles val="exact"/>
        </dgm:presLayoutVars>
      </dgm:prSet>
      <dgm:spPr/>
      <dgm:t>
        <a:bodyPr/>
        <a:lstStyle/>
        <a:p>
          <a:endParaRPr lang="en-US"/>
        </a:p>
      </dgm:t>
    </dgm:pt>
    <dgm:pt modelId="{1C22677D-3B00-4F32-AB9C-8FC9EB98CD91}" type="pres">
      <dgm:prSet presAssocID="{61CB55B9-B0B4-4E76-8936-B5ABA5A1A10E}" presName="composite" presStyleCnt="0"/>
      <dgm:spPr/>
    </dgm:pt>
    <dgm:pt modelId="{2C37003F-C6E1-47BC-A803-A036639001DA}" type="pres">
      <dgm:prSet presAssocID="{61CB55B9-B0B4-4E76-8936-B5ABA5A1A10E}" presName="parTx" presStyleLbl="alignNode1" presStyleIdx="0" presStyleCnt="3">
        <dgm:presLayoutVars>
          <dgm:chMax val="0"/>
          <dgm:chPref val="0"/>
          <dgm:bulletEnabled val="1"/>
        </dgm:presLayoutVars>
      </dgm:prSet>
      <dgm:spPr/>
      <dgm:t>
        <a:bodyPr/>
        <a:lstStyle/>
        <a:p>
          <a:endParaRPr lang="en-US"/>
        </a:p>
      </dgm:t>
    </dgm:pt>
    <dgm:pt modelId="{96C3671C-FF14-4BF7-914A-9248EF44D3D9}" type="pres">
      <dgm:prSet presAssocID="{61CB55B9-B0B4-4E76-8936-B5ABA5A1A10E}" presName="desTx" presStyleLbl="alignAccFollowNode1" presStyleIdx="0" presStyleCnt="3">
        <dgm:presLayoutVars>
          <dgm:bulletEnabled val="1"/>
        </dgm:presLayoutVars>
      </dgm:prSet>
      <dgm:spPr/>
      <dgm:t>
        <a:bodyPr/>
        <a:lstStyle/>
        <a:p>
          <a:endParaRPr lang="en-US"/>
        </a:p>
      </dgm:t>
    </dgm:pt>
    <dgm:pt modelId="{C87DE05D-16C7-4272-A1A3-594AFC432287}" type="pres">
      <dgm:prSet presAssocID="{3F9864AA-A20E-4CB4-9CEF-4D8DCCB51D3B}" presName="space" presStyleCnt="0"/>
      <dgm:spPr/>
    </dgm:pt>
    <dgm:pt modelId="{48164A1F-628C-46D3-8289-5AD01D8C51E4}" type="pres">
      <dgm:prSet presAssocID="{C56D5665-3A43-438C-B6FF-3F76F3DBA8BE}" presName="composite" presStyleCnt="0"/>
      <dgm:spPr/>
    </dgm:pt>
    <dgm:pt modelId="{DA81699F-CC7A-4EEE-8C82-5058477311A5}" type="pres">
      <dgm:prSet presAssocID="{C56D5665-3A43-438C-B6FF-3F76F3DBA8BE}" presName="parTx" presStyleLbl="alignNode1" presStyleIdx="1" presStyleCnt="3">
        <dgm:presLayoutVars>
          <dgm:chMax val="0"/>
          <dgm:chPref val="0"/>
          <dgm:bulletEnabled val="1"/>
        </dgm:presLayoutVars>
      </dgm:prSet>
      <dgm:spPr/>
      <dgm:t>
        <a:bodyPr/>
        <a:lstStyle/>
        <a:p>
          <a:endParaRPr lang="en-US"/>
        </a:p>
      </dgm:t>
    </dgm:pt>
    <dgm:pt modelId="{18DA6617-2435-4FE0-9C2A-13E72AB4664B}" type="pres">
      <dgm:prSet presAssocID="{C56D5665-3A43-438C-B6FF-3F76F3DBA8BE}" presName="desTx" presStyleLbl="alignAccFollowNode1" presStyleIdx="1" presStyleCnt="3">
        <dgm:presLayoutVars>
          <dgm:bulletEnabled val="1"/>
        </dgm:presLayoutVars>
      </dgm:prSet>
      <dgm:spPr/>
      <dgm:t>
        <a:bodyPr/>
        <a:lstStyle/>
        <a:p>
          <a:endParaRPr lang="en-US"/>
        </a:p>
      </dgm:t>
    </dgm:pt>
    <dgm:pt modelId="{5BFB734C-4627-4272-897B-4EEB3ECC1C12}" type="pres">
      <dgm:prSet presAssocID="{C58A2C87-B361-4426-933E-F25797028E84}" presName="space" presStyleCnt="0"/>
      <dgm:spPr/>
    </dgm:pt>
    <dgm:pt modelId="{2915B207-2AB9-4218-BCE6-007A819EA9A4}" type="pres">
      <dgm:prSet presAssocID="{14A5BE28-88DC-4812-8B11-B1DAD86702FC}" presName="composite" presStyleCnt="0"/>
      <dgm:spPr/>
    </dgm:pt>
    <dgm:pt modelId="{F2688F60-949C-498C-AC4E-DC93D596332F}" type="pres">
      <dgm:prSet presAssocID="{14A5BE28-88DC-4812-8B11-B1DAD86702FC}" presName="parTx" presStyleLbl="alignNode1" presStyleIdx="2" presStyleCnt="3">
        <dgm:presLayoutVars>
          <dgm:chMax val="0"/>
          <dgm:chPref val="0"/>
          <dgm:bulletEnabled val="1"/>
        </dgm:presLayoutVars>
      </dgm:prSet>
      <dgm:spPr/>
      <dgm:t>
        <a:bodyPr/>
        <a:lstStyle/>
        <a:p>
          <a:endParaRPr lang="en-US"/>
        </a:p>
      </dgm:t>
    </dgm:pt>
    <dgm:pt modelId="{46512DC1-6B86-4A6E-A9B0-087D98BA5060}" type="pres">
      <dgm:prSet presAssocID="{14A5BE28-88DC-4812-8B11-B1DAD86702FC}" presName="desTx" presStyleLbl="alignAccFollowNode1" presStyleIdx="2" presStyleCnt="3" custLinFactNeighborY="-5657">
        <dgm:presLayoutVars>
          <dgm:bulletEnabled val="1"/>
        </dgm:presLayoutVars>
      </dgm:prSet>
      <dgm:spPr/>
      <dgm:t>
        <a:bodyPr/>
        <a:lstStyle/>
        <a:p>
          <a:endParaRPr lang="en-US"/>
        </a:p>
      </dgm:t>
    </dgm:pt>
  </dgm:ptLst>
  <dgm:cxnLst>
    <dgm:cxn modelId="{21D05BBD-B35D-47EF-9B2F-2C3805B422E6}" type="presOf" srcId="{6B7E8377-1CFB-4517-B1F3-6AE0240DB3F5}" destId="{709E5325-B3C4-4855-87F3-0AFECA98E012}" srcOrd="0" destOrd="0" presId="urn:microsoft.com/office/officeart/2005/8/layout/hList1"/>
    <dgm:cxn modelId="{45F2C9C8-CC94-4293-A3CB-7047EB69E6CE}" type="presOf" srcId="{752B4A62-1A48-4133-A07B-080A044694E7}" destId="{96C3671C-FF14-4BF7-914A-9248EF44D3D9}" srcOrd="0" destOrd="0" presId="urn:microsoft.com/office/officeart/2005/8/layout/hList1"/>
    <dgm:cxn modelId="{D4AA9E86-AEFA-46E4-8224-3C8A1AF14DDD}" srcId="{61CB55B9-B0B4-4E76-8936-B5ABA5A1A10E}" destId="{752B4A62-1A48-4133-A07B-080A044694E7}" srcOrd="0" destOrd="0" parTransId="{BD006C69-2E15-4685-A251-E6BB8C70652C}" sibTransId="{B5389DD6-46A7-4C86-8035-09709793F5E6}"/>
    <dgm:cxn modelId="{D527E106-6CE0-4EC8-9219-021BFF414E63}" srcId="{C56D5665-3A43-438C-B6FF-3F76F3DBA8BE}" destId="{488EFCDD-240D-465E-AF64-C0C78476C236}" srcOrd="0" destOrd="0" parTransId="{5FD3C978-3E3D-4B3D-BCD8-87B19375C033}" sibTransId="{9414AA52-DE63-4B8A-B8DD-377BBBCB2F04}"/>
    <dgm:cxn modelId="{13D922DD-8812-4C0F-9AB1-E5BC8E76B181}" srcId="{14A5BE28-88DC-4812-8B11-B1DAD86702FC}" destId="{641C69EB-F1ED-4379-9018-355164C58E7A}" srcOrd="0" destOrd="0" parTransId="{68833CDD-97B8-4894-A650-A1F6F8B9D423}" sibTransId="{F0CBC32E-C6D7-4E38-8A19-DF357227CAF7}"/>
    <dgm:cxn modelId="{96EBB876-2798-4C91-8946-C65FE1BB1B04}" type="presOf" srcId="{61CB55B9-B0B4-4E76-8936-B5ABA5A1A10E}" destId="{2C37003F-C6E1-47BC-A803-A036639001DA}" srcOrd="0" destOrd="0" presId="urn:microsoft.com/office/officeart/2005/8/layout/hList1"/>
    <dgm:cxn modelId="{B0BB2CF5-25FF-4E14-911F-7542327443FA}" type="presOf" srcId="{488EFCDD-240D-465E-AF64-C0C78476C236}" destId="{18DA6617-2435-4FE0-9C2A-13E72AB4664B}" srcOrd="0" destOrd="0" presId="urn:microsoft.com/office/officeart/2005/8/layout/hList1"/>
    <dgm:cxn modelId="{1D55650B-2CEC-43BB-ADB9-CEB4B78C07EC}" srcId="{6B7E8377-1CFB-4517-B1F3-6AE0240DB3F5}" destId="{61CB55B9-B0B4-4E76-8936-B5ABA5A1A10E}" srcOrd="0" destOrd="0" parTransId="{A669AB78-4091-4556-BCE0-73F9D923DD59}" sibTransId="{3F9864AA-A20E-4CB4-9CEF-4D8DCCB51D3B}"/>
    <dgm:cxn modelId="{380A5FD3-3CA3-488C-A976-1A3B9A730B3C}" srcId="{6B7E8377-1CFB-4517-B1F3-6AE0240DB3F5}" destId="{C56D5665-3A43-438C-B6FF-3F76F3DBA8BE}" srcOrd="1" destOrd="0" parTransId="{68B0481F-4001-474A-AE41-25F210DAA7A2}" sibTransId="{C58A2C87-B361-4426-933E-F25797028E84}"/>
    <dgm:cxn modelId="{9FE7CACB-E271-48FC-BB9E-8AEFB244FE0A}" type="presOf" srcId="{641C69EB-F1ED-4379-9018-355164C58E7A}" destId="{46512DC1-6B86-4A6E-A9B0-087D98BA5060}" srcOrd="0" destOrd="0" presId="urn:microsoft.com/office/officeart/2005/8/layout/hList1"/>
    <dgm:cxn modelId="{B952FBD9-550B-4946-AFE1-A1DD5872ED43}" type="presOf" srcId="{C56D5665-3A43-438C-B6FF-3F76F3DBA8BE}" destId="{DA81699F-CC7A-4EEE-8C82-5058477311A5}" srcOrd="0" destOrd="0" presId="urn:microsoft.com/office/officeart/2005/8/layout/hList1"/>
    <dgm:cxn modelId="{5C345B22-2B6C-44F2-ABE7-68146DD2B131}" srcId="{6B7E8377-1CFB-4517-B1F3-6AE0240DB3F5}" destId="{14A5BE28-88DC-4812-8B11-B1DAD86702FC}" srcOrd="2" destOrd="0" parTransId="{1636CE71-3991-4F31-9DDA-25476D3B1105}" sibTransId="{52246959-70F8-4595-867A-D2BE40347915}"/>
    <dgm:cxn modelId="{FAF7D951-C07F-4765-ABAA-26E2AFFE8CC5}" type="presOf" srcId="{14A5BE28-88DC-4812-8B11-B1DAD86702FC}" destId="{F2688F60-949C-498C-AC4E-DC93D596332F}" srcOrd="0" destOrd="0" presId="urn:microsoft.com/office/officeart/2005/8/layout/hList1"/>
    <dgm:cxn modelId="{8ACA2EDC-6F4E-460D-A012-1188D899A8D3}" type="presParOf" srcId="{709E5325-B3C4-4855-87F3-0AFECA98E012}" destId="{1C22677D-3B00-4F32-AB9C-8FC9EB98CD91}" srcOrd="0" destOrd="0" presId="urn:microsoft.com/office/officeart/2005/8/layout/hList1"/>
    <dgm:cxn modelId="{493D5CD0-C4AF-4444-BB57-D6235690A5E5}" type="presParOf" srcId="{1C22677D-3B00-4F32-AB9C-8FC9EB98CD91}" destId="{2C37003F-C6E1-47BC-A803-A036639001DA}" srcOrd="0" destOrd="0" presId="urn:microsoft.com/office/officeart/2005/8/layout/hList1"/>
    <dgm:cxn modelId="{25E7BF2C-5725-40EF-BE24-DF5028094622}" type="presParOf" srcId="{1C22677D-3B00-4F32-AB9C-8FC9EB98CD91}" destId="{96C3671C-FF14-4BF7-914A-9248EF44D3D9}" srcOrd="1" destOrd="0" presId="urn:microsoft.com/office/officeart/2005/8/layout/hList1"/>
    <dgm:cxn modelId="{19B2ABF8-6322-4D14-83DE-E5ECE8612CEA}" type="presParOf" srcId="{709E5325-B3C4-4855-87F3-0AFECA98E012}" destId="{C87DE05D-16C7-4272-A1A3-594AFC432287}" srcOrd="1" destOrd="0" presId="urn:microsoft.com/office/officeart/2005/8/layout/hList1"/>
    <dgm:cxn modelId="{7FF6D6E5-D97E-4EC7-990B-3F216A5F4593}" type="presParOf" srcId="{709E5325-B3C4-4855-87F3-0AFECA98E012}" destId="{48164A1F-628C-46D3-8289-5AD01D8C51E4}" srcOrd="2" destOrd="0" presId="urn:microsoft.com/office/officeart/2005/8/layout/hList1"/>
    <dgm:cxn modelId="{A5FDC88E-382C-49E1-8DE4-6C6FD12FB3AE}" type="presParOf" srcId="{48164A1F-628C-46D3-8289-5AD01D8C51E4}" destId="{DA81699F-CC7A-4EEE-8C82-5058477311A5}" srcOrd="0" destOrd="0" presId="urn:microsoft.com/office/officeart/2005/8/layout/hList1"/>
    <dgm:cxn modelId="{B0687BFF-693F-4081-A2AC-C8CBC9A74C4A}" type="presParOf" srcId="{48164A1F-628C-46D3-8289-5AD01D8C51E4}" destId="{18DA6617-2435-4FE0-9C2A-13E72AB4664B}" srcOrd="1" destOrd="0" presId="urn:microsoft.com/office/officeart/2005/8/layout/hList1"/>
    <dgm:cxn modelId="{5C939632-2B31-44D2-91A0-3FFBD0835A55}" type="presParOf" srcId="{709E5325-B3C4-4855-87F3-0AFECA98E012}" destId="{5BFB734C-4627-4272-897B-4EEB3ECC1C12}" srcOrd="3" destOrd="0" presId="urn:microsoft.com/office/officeart/2005/8/layout/hList1"/>
    <dgm:cxn modelId="{6E543AFB-EEB4-41AD-9556-5A0A6DBBCD98}" type="presParOf" srcId="{709E5325-B3C4-4855-87F3-0AFECA98E012}" destId="{2915B207-2AB9-4218-BCE6-007A819EA9A4}" srcOrd="4" destOrd="0" presId="urn:microsoft.com/office/officeart/2005/8/layout/hList1"/>
    <dgm:cxn modelId="{CF3C7D4E-F587-41F5-940F-2CFFDC1710A3}" type="presParOf" srcId="{2915B207-2AB9-4218-BCE6-007A819EA9A4}" destId="{F2688F60-949C-498C-AC4E-DC93D596332F}" srcOrd="0" destOrd="0" presId="urn:microsoft.com/office/officeart/2005/8/layout/hList1"/>
    <dgm:cxn modelId="{6CAD1AF9-EB02-44A9-8E11-BF5DBEF92E77}" type="presParOf" srcId="{2915B207-2AB9-4218-BCE6-007A819EA9A4}" destId="{46512DC1-6B86-4A6E-A9B0-087D98BA5060}"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t>
        <a:bodyPr/>
        <a:lstStyle/>
        <a:p>
          <a:endParaRPr lang="en-US"/>
        </a:p>
      </dgm:t>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t>
        <a:bodyPr/>
        <a:lstStyle/>
        <a:p>
          <a:endParaRPr lang="en-US"/>
        </a:p>
      </dgm:t>
    </dgm:pt>
    <dgm:pt modelId="{7EFA7AA0-0092-48D0-9439-0EB32D25F1C0}" type="pres">
      <dgm:prSet presAssocID="{45A05D77-9081-4709-A301-ED1670679511}" presName="rootConnector1" presStyleLbl="node1" presStyleIdx="0" presStyleCnt="0"/>
      <dgm:spPr/>
      <dgm:t>
        <a:bodyPr/>
        <a:lstStyle/>
        <a:p>
          <a:endParaRPr lang="en-US"/>
        </a:p>
      </dgm:t>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t>
        <a:bodyPr/>
        <a:lstStyle/>
        <a:p>
          <a:endParaRPr lang="en-US"/>
        </a:p>
      </dgm:t>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t>
        <a:bodyPr/>
        <a:lstStyle/>
        <a:p>
          <a:endParaRPr lang="en-US"/>
        </a:p>
      </dgm:t>
    </dgm:pt>
    <dgm:pt modelId="{BA70270E-585D-4A22-B309-A104DFB9AC6E}" type="pres">
      <dgm:prSet presAssocID="{1E1F23DD-C042-4219-9C9C-280CD91B28AC}" presName="rootConnector" presStyleLbl="node2" presStyleIdx="0" presStyleCnt="2"/>
      <dgm:spPr/>
      <dgm:t>
        <a:bodyPr/>
        <a:lstStyle/>
        <a:p>
          <a:endParaRPr lang="en-US"/>
        </a:p>
      </dgm:t>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t>
        <a:bodyPr/>
        <a:lstStyle/>
        <a:p>
          <a:endParaRPr lang="en-US"/>
        </a:p>
      </dgm:t>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t>
        <a:bodyPr/>
        <a:lstStyle/>
        <a:p>
          <a:endParaRPr lang="en-US"/>
        </a:p>
      </dgm:t>
    </dgm:pt>
    <dgm:pt modelId="{281631E6-A6A3-48C9-A5CC-00F3633E648A}" type="pres">
      <dgm:prSet presAssocID="{131B696B-5ADE-43C6-AA8A-2BFD36522445}" presName="rootConnector" presStyleLbl="node3" presStyleIdx="0" presStyleCnt="2"/>
      <dgm:spPr/>
      <dgm:t>
        <a:bodyPr/>
        <a:lstStyle/>
        <a:p>
          <a:endParaRPr lang="en-US"/>
        </a:p>
      </dgm:t>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t>
        <a:bodyPr/>
        <a:lstStyle/>
        <a:p>
          <a:endParaRPr lang="en-US"/>
        </a:p>
      </dgm:t>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t>
        <a:bodyPr/>
        <a:lstStyle/>
        <a:p>
          <a:endParaRPr lang="en-US"/>
        </a:p>
      </dgm:t>
    </dgm:pt>
    <dgm:pt modelId="{00998848-0883-4A30-8D28-291E7D75C6FB}" type="pres">
      <dgm:prSet presAssocID="{26B039C9-4E13-4463-9C35-681A3ADA2ED4}" presName="rootConnector" presStyleLbl="node2" presStyleIdx="1" presStyleCnt="2"/>
      <dgm:spPr/>
      <dgm:t>
        <a:bodyPr/>
        <a:lstStyle/>
        <a:p>
          <a:endParaRPr lang="en-US"/>
        </a:p>
      </dgm:t>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t>
        <a:bodyPr/>
        <a:lstStyle/>
        <a:p>
          <a:endParaRPr lang="en-US"/>
        </a:p>
      </dgm:t>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t>
        <a:bodyPr/>
        <a:lstStyle/>
        <a:p>
          <a:endParaRPr lang="en-US"/>
        </a:p>
      </dgm:t>
    </dgm:pt>
    <dgm:pt modelId="{0CF0A423-816F-4B5D-83EE-9FAACC09906A}" type="pres">
      <dgm:prSet presAssocID="{03C84F75-2031-4AA4-B6F0-27F44773D70D}" presName="rootConnector" presStyleLbl="node3" presStyleIdx="1" presStyleCnt="2"/>
      <dgm:spPr/>
      <dgm:t>
        <a:bodyPr/>
        <a:lstStyle/>
        <a:p>
          <a:endParaRPr lang="en-US"/>
        </a:p>
      </dgm:t>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FBF12055-B9F4-40D0-B5D4-1C47454DF936}" type="presOf" srcId="{03C84F75-2031-4AA4-B6F0-27F44773D70D}" destId="{0CF0A423-816F-4B5D-83EE-9FAACC09906A}" srcOrd="1" destOrd="0" presId="urn:microsoft.com/office/officeart/2005/8/layout/orgChart1"/>
    <dgm:cxn modelId="{B8EC7589-404B-4E59-AB91-A50654D4E0A1}" type="presOf" srcId="{26B039C9-4E13-4463-9C35-681A3ADA2ED4}" destId="{24349B9E-7679-48F3-8C1B-516E244933D3}"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C3DB3321-9261-4796-A8AF-03A132974951}" type="presOf" srcId="{92213584-4208-4165-B72E-03559A3E37D5}" destId="{00854E58-BD01-4E9A-BFE3-E2B249DCDE15}"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0A06236D-FE8D-4F7D-98BA-83F8EDD41C7D}" type="presOf" srcId="{1E1F23DD-C042-4219-9C9C-280CD91B28AC}" destId="{4C255BB0-1E6B-41BD-A9B3-29EA7F5693FC}" srcOrd="0"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932B10C5-D970-4BBC-9D1B-06D69CA4AB4C}" type="presOf" srcId="{26B039C9-4E13-4463-9C35-681A3ADA2ED4}" destId="{00998848-0883-4A30-8D28-291E7D75C6FB}" srcOrd="1" destOrd="0" presId="urn:microsoft.com/office/officeart/2005/8/layout/orgChart1"/>
    <dgm:cxn modelId="{E73F3B17-2E1F-4D3A-A7E0-B67ABA8C62E0}" type="presOf" srcId="{DAF10627-20FA-4BDB-9365-30405B888CDC}" destId="{79A44E13-0693-4EF4-ADC9-07A7A193F52E}" srcOrd="0" destOrd="0" presId="urn:microsoft.com/office/officeart/2005/8/layout/orgChart1"/>
    <dgm:cxn modelId="{0501634A-BD94-4B96-B09E-AA762F00CB6B}" type="presOf" srcId="{131B696B-5ADE-43C6-AA8A-2BFD36522445}" destId="{281631E6-A6A3-48C9-A5CC-00F3633E648A}" srcOrd="1"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CFA81786-B748-48AF-9BFF-282DDBA00D8C}" srcId="{4912FC0A-C24F-404E-A0F7-42F309206DF3}" destId="{45A05D77-9081-4709-A301-ED1670679511}" srcOrd="0" destOrd="0" parTransId="{D71044DB-2B70-4F4E-80BE-2774EFE23D9B}" sibTransId="{6E62E6EC-8AE2-4AF1-A2B3-4B2DFA7C2E76}"/>
    <dgm:cxn modelId="{111EF304-7D88-4254-8F35-7B57ADA7085A}" type="presOf" srcId="{131B696B-5ADE-43C6-AA8A-2BFD36522445}" destId="{CC3C5B9F-7C7E-48D7-BEFA-F5C8A50EDB1F}"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t>
        <a:bodyPr/>
        <a:lstStyle/>
        <a:p>
          <a:endParaRPr lang="en-US"/>
        </a:p>
      </dgm:t>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t>
        <a:bodyPr/>
        <a:lstStyle/>
        <a:p>
          <a:endParaRPr lang="en-US"/>
        </a:p>
      </dgm:t>
    </dgm:pt>
    <dgm:pt modelId="{681624F5-0C14-4AA2-8F41-9C06658E6BBF}" type="pres">
      <dgm:prSet presAssocID="{D8C0EB12-2BEE-4E57-ADB5-74CCFFDB9151}" presName="rootConnector" presStyleLbl="node1" presStyleIdx="0" presStyleCnt="2"/>
      <dgm:spPr/>
      <dgm:t>
        <a:bodyPr/>
        <a:lstStyle/>
        <a:p>
          <a:endParaRPr lang="en-US"/>
        </a:p>
      </dgm:t>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t>
        <a:bodyPr/>
        <a:lstStyle/>
        <a:p>
          <a:endParaRPr lang="en-US"/>
        </a:p>
      </dgm:t>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t>
        <a:bodyPr/>
        <a:lstStyle/>
        <a:p>
          <a:endParaRPr lang="en-US"/>
        </a:p>
      </dgm:t>
    </dgm:pt>
    <dgm:pt modelId="{68B5D3B7-AC34-4DC8-BBA6-0AE75D13CF4B}" type="pres">
      <dgm:prSet presAssocID="{7BC72181-087A-4586-AFB7-142E1F2088CD}" presName="Name13" presStyleLbl="parChTrans1D2" presStyleIdx="1" presStyleCnt="4"/>
      <dgm:spPr/>
      <dgm:t>
        <a:bodyPr/>
        <a:lstStyle/>
        <a:p>
          <a:endParaRPr lang="en-US"/>
        </a:p>
      </dgm:t>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t>
        <a:bodyPr/>
        <a:lstStyle/>
        <a:p>
          <a:endParaRPr lang="en-US"/>
        </a:p>
      </dgm:t>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t>
        <a:bodyPr/>
        <a:lstStyle/>
        <a:p>
          <a:endParaRPr lang="en-US"/>
        </a:p>
      </dgm:t>
    </dgm:pt>
    <dgm:pt modelId="{092706B3-A5AF-477B-9BDB-68772B7A4499}" type="pres">
      <dgm:prSet presAssocID="{EFAE4652-5489-4792-B8F1-0CE32FD278F2}" presName="rootConnector" presStyleLbl="node1" presStyleIdx="1" presStyleCnt="2"/>
      <dgm:spPr/>
      <dgm:t>
        <a:bodyPr/>
        <a:lstStyle/>
        <a:p>
          <a:endParaRPr lang="en-US"/>
        </a:p>
      </dgm:t>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t>
        <a:bodyPr/>
        <a:lstStyle/>
        <a:p>
          <a:endParaRPr lang="en-US"/>
        </a:p>
      </dgm:t>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t>
        <a:bodyPr/>
        <a:lstStyle/>
        <a:p>
          <a:endParaRPr lang="en-US"/>
        </a:p>
      </dgm:t>
    </dgm:pt>
    <dgm:pt modelId="{1D988BA5-7718-4C89-8B8F-3CE438A09815}" type="pres">
      <dgm:prSet presAssocID="{0CD85615-DCA1-494E-9E6C-2A5F5BBC78C6}" presName="Name13" presStyleLbl="parChTrans1D2" presStyleIdx="3" presStyleCnt="4"/>
      <dgm:spPr/>
      <dgm:t>
        <a:bodyPr/>
        <a:lstStyle/>
        <a:p>
          <a:endParaRPr lang="en-US"/>
        </a:p>
      </dgm:t>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t>
        <a:bodyPr/>
        <a:lstStyle/>
        <a:p>
          <a:endParaRPr lang="en-US"/>
        </a:p>
      </dgm:t>
    </dgm:pt>
  </dgm:ptLst>
  <dgm:cxnLst>
    <dgm:cxn modelId="{072EDAF4-8E35-46F9-A68A-7E36E7EC0D4B}" type="presOf" srcId="{EFAE4652-5489-4792-B8F1-0CE32FD278F2}" destId="{092706B3-A5AF-477B-9BDB-68772B7A4499}" srcOrd="1"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8B1CD91B-A259-4523-80B9-4E8BD22D2CF5}" srcId="{EFAE4652-5489-4792-B8F1-0CE32FD278F2}" destId="{C03CB1F4-7F17-4518-AF8A-CC898C565749}" srcOrd="0" destOrd="0" parTransId="{80756A21-35ED-4CD4-8EAB-32A04926BD9D}" sibTransId="{B3E6741A-7221-43E6-A44C-5937A7D515A1}"/>
    <dgm:cxn modelId="{D2EBE1AE-440E-4AE0-8B92-85616A2CC76A}" type="presOf" srcId="{54F9B4B8-539B-463A-B7B6-30D321D00FB5}" destId="{226821CC-D27B-4EF3-A2C7-C4B85FB42DF7}"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E3692BD8-8404-4AF3-A9FF-0C2A93B8AB40}" type="presOf" srcId="{1B1E88D3-988D-4436-A148-0D01B717E27E}" destId="{411840A0-FE1C-4D59-9ED4-67B2E7F68839}" srcOrd="0" destOrd="0" presId="urn:microsoft.com/office/officeart/2005/8/layout/hierarchy3"/>
    <dgm:cxn modelId="{57B47298-5ACD-4D05-9502-441F4A5E2B36}" type="presOf" srcId="{7BC72181-087A-4586-AFB7-142E1F2088CD}" destId="{68B5D3B7-AC34-4DC8-BBA6-0AE75D13CF4B}"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CC0E2E16-B527-4C3C-A6A1-2C2DA4B9A498}" srcId="{D8C0EB12-2BEE-4E57-ADB5-74CCFFDB9151}" destId="{7AB0807A-8F9A-4609-8C2C-D7EC4B92C7E6}" srcOrd="1" destOrd="0" parTransId="{7BC72181-087A-4586-AFB7-142E1F2088CD}" sibTransId="{B231B704-0FC5-4CF7-9DBA-AB779BC5D658}"/>
    <dgm:cxn modelId="{912FE070-53E4-4D0F-B001-37DE419D4D54}" type="presOf" srcId="{C03CB1F4-7F17-4518-AF8A-CC898C565749}" destId="{8A02A319-79FC-40F8-A440-382EDF75D5E4}" srcOrd="0" destOrd="0" presId="urn:microsoft.com/office/officeart/2005/8/layout/hierarchy3"/>
    <dgm:cxn modelId="{8DAFB877-2356-42DF-BD60-04BE67C191D1}" srcId="{EFAE4652-5489-4792-B8F1-0CE32FD278F2}" destId="{7C351A2C-1931-40B8-9409-6896FB54BC6B}" srcOrd="1" destOrd="0" parTransId="{0CD85615-DCA1-494E-9E6C-2A5F5BBC78C6}" sibTransId="{BDF1A5AE-3AE0-4A58-95A4-B568ABE37845}"/>
    <dgm:cxn modelId="{2A4B9556-DFC7-499A-82F2-DDAC704609B1}" srcId="{E82240EE-AA92-4ED4-8AD9-9B9FB566383A}" destId="{EFAE4652-5489-4792-B8F1-0CE32FD278F2}" srcOrd="1" destOrd="0" parTransId="{8B1EE7B5-BBF0-49EB-A327-A85A1D74F427}" sibTransId="{93A535EA-357A-45B2-8AC0-0198981B9028}"/>
    <dgm:cxn modelId="{AA16B72F-F188-4EFA-98BC-88E9BCB5C771}" type="presOf" srcId="{D8C0EB12-2BEE-4E57-ADB5-74CCFFDB9151}" destId="{681624F5-0C14-4AA2-8F41-9C06658E6BBF}" srcOrd="1"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t>
        <a:bodyPr/>
        <a:lstStyle/>
        <a:p>
          <a:endParaRPr lang="en-US"/>
        </a:p>
      </dgm:t>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t>
        <a:bodyPr/>
        <a:lstStyle/>
        <a:p>
          <a:endParaRPr lang="en-US"/>
        </a:p>
      </dgm:t>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t>
        <a:bodyPr/>
        <a:lstStyle/>
        <a:p>
          <a:endParaRPr lang="en-US"/>
        </a:p>
      </dgm:t>
    </dgm:pt>
  </dgm:ptLst>
  <dgm:cxnLst>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B96F677F-5164-4F21-BDC2-0C6B61951BAB}" type="presOf" srcId="{FE180A4F-BA84-4DD5-A8C5-63064108C86D}" destId="{814C0117-EC7B-4EBC-A009-0C73F43105B8}"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C271DC-87D8-4F07-B661-C65705287037}" type="doc">
      <dgm:prSet loTypeId="urn:microsoft.com/office/officeart/2005/8/layout/default#1" loCatId="list" qsTypeId="urn:microsoft.com/office/officeart/2005/8/quickstyle/simple3" qsCatId="simple" csTypeId="urn:microsoft.com/office/officeart/2005/8/colors/colorful1#1" csCatId="colorful" phldr="1"/>
      <dgm:spPr/>
      <dgm:t>
        <a:bodyPr/>
        <a:lstStyle/>
        <a:p>
          <a:endParaRPr lang="en-ZA"/>
        </a:p>
      </dgm:t>
    </dgm:pt>
    <dgm:pt modelId="{0C817661-79B6-4ED6-902B-EC9E3E886611}">
      <dgm:prSet phldrT="[Text]"/>
      <dgm:spPr/>
      <dgm:t>
        <a:bodyPr/>
        <a:lstStyle/>
        <a:p>
          <a:r>
            <a:rPr lang="en-ZA" dirty="0" smtClean="0"/>
            <a:t>Promote the constitutional right </a:t>
          </a:r>
          <a:r>
            <a:rPr lang="en-ZA" b="0" dirty="0" smtClean="0"/>
            <a:t>of equality</a:t>
          </a:r>
          <a:endParaRPr lang="en-ZA" b="0" dirty="0"/>
        </a:p>
      </dgm:t>
    </dgm:pt>
    <dgm:pt modelId="{8AFA54A4-8358-490B-94FC-6D7707B89FD7}" type="parTrans" cxnId="{FF73A01C-A197-4AFE-9B12-7A492CD90512}">
      <dgm:prSet/>
      <dgm:spPr/>
      <dgm:t>
        <a:bodyPr/>
        <a:lstStyle/>
        <a:p>
          <a:endParaRPr lang="en-ZA"/>
        </a:p>
      </dgm:t>
    </dgm:pt>
    <dgm:pt modelId="{8DB8EA54-A408-471E-B44A-3023CD9F6B79}" type="sibTrans" cxnId="{FF73A01C-A197-4AFE-9B12-7A492CD90512}">
      <dgm:prSet/>
      <dgm:spPr/>
      <dgm:t>
        <a:bodyPr/>
        <a:lstStyle/>
        <a:p>
          <a:endParaRPr lang="en-ZA"/>
        </a:p>
      </dgm:t>
    </dgm:pt>
    <dgm:pt modelId="{E4393D64-7A88-45E9-AD6B-DA3D760AA879}">
      <dgm:prSet phldrT="[Text]"/>
      <dgm:spPr/>
      <dgm:t>
        <a:bodyPr/>
        <a:lstStyle/>
        <a:p>
          <a:r>
            <a:rPr lang="en-ZA" dirty="0" smtClean="0"/>
            <a:t>Exercise of true democracy</a:t>
          </a:r>
          <a:endParaRPr lang="en-ZA" dirty="0"/>
        </a:p>
      </dgm:t>
    </dgm:pt>
    <dgm:pt modelId="{7D92C22A-0B84-4107-860D-177EDFD97DC4}" type="parTrans" cxnId="{7CE3377E-5FCA-4B98-90AD-857B9AA6D61A}">
      <dgm:prSet/>
      <dgm:spPr/>
      <dgm:t>
        <a:bodyPr/>
        <a:lstStyle/>
        <a:p>
          <a:endParaRPr lang="en-ZA"/>
        </a:p>
      </dgm:t>
    </dgm:pt>
    <dgm:pt modelId="{1D219ED9-8AFA-4190-8250-D2D367562867}" type="sibTrans" cxnId="{7CE3377E-5FCA-4B98-90AD-857B9AA6D61A}">
      <dgm:prSet/>
      <dgm:spPr/>
      <dgm:t>
        <a:bodyPr/>
        <a:lstStyle/>
        <a:p>
          <a:endParaRPr lang="en-ZA"/>
        </a:p>
      </dgm:t>
    </dgm:pt>
    <dgm:pt modelId="{6967E961-7909-4453-89FF-6C992F9DCC7B}">
      <dgm:prSet phldrT="[Text]"/>
      <dgm:spPr/>
      <dgm:t>
        <a:bodyPr/>
        <a:lstStyle/>
        <a:p>
          <a:r>
            <a:rPr lang="en-ZA" dirty="0" smtClean="0"/>
            <a:t>Eliminate unfair discrimination in employment</a:t>
          </a:r>
          <a:endParaRPr lang="en-ZA" dirty="0"/>
        </a:p>
      </dgm:t>
    </dgm:pt>
    <dgm:pt modelId="{FB29E616-56D3-4E9A-94B5-6A1E28976A46}" type="parTrans" cxnId="{7196A6E0-2B73-4CA1-9EE7-B4F50D7A68FB}">
      <dgm:prSet/>
      <dgm:spPr/>
      <dgm:t>
        <a:bodyPr/>
        <a:lstStyle/>
        <a:p>
          <a:endParaRPr lang="en-ZA"/>
        </a:p>
      </dgm:t>
    </dgm:pt>
    <dgm:pt modelId="{AC0B0B83-7BAB-46EF-A48C-98161CEA81C9}" type="sibTrans" cxnId="{7196A6E0-2B73-4CA1-9EE7-B4F50D7A68FB}">
      <dgm:prSet/>
      <dgm:spPr/>
      <dgm:t>
        <a:bodyPr/>
        <a:lstStyle/>
        <a:p>
          <a:endParaRPr lang="en-ZA"/>
        </a:p>
      </dgm:t>
    </dgm:pt>
    <dgm:pt modelId="{43F7FBD1-E8D9-4D85-88EC-294B768E2E57}">
      <dgm:prSet phldrT="[Text]"/>
      <dgm:spPr/>
      <dgm:t>
        <a:bodyPr/>
        <a:lstStyle/>
        <a:p>
          <a:r>
            <a:rPr lang="en-ZA" dirty="0" smtClean="0"/>
            <a:t>Ensure the implementation of Employment Equity</a:t>
          </a:r>
          <a:endParaRPr lang="en-ZA" dirty="0"/>
        </a:p>
      </dgm:t>
    </dgm:pt>
    <dgm:pt modelId="{56851D7A-51FB-4B4E-A65D-76AC23B1C297}" type="parTrans" cxnId="{350E26E3-C481-4C56-A4FA-6A80FF58BB4A}">
      <dgm:prSet/>
      <dgm:spPr/>
      <dgm:t>
        <a:bodyPr/>
        <a:lstStyle/>
        <a:p>
          <a:endParaRPr lang="en-ZA"/>
        </a:p>
      </dgm:t>
    </dgm:pt>
    <dgm:pt modelId="{2E27D4AD-4D41-4980-BF0F-7F7DBAF9B0F9}" type="sibTrans" cxnId="{350E26E3-C481-4C56-A4FA-6A80FF58BB4A}">
      <dgm:prSet/>
      <dgm:spPr/>
      <dgm:t>
        <a:bodyPr/>
        <a:lstStyle/>
        <a:p>
          <a:endParaRPr lang="en-ZA"/>
        </a:p>
      </dgm:t>
    </dgm:pt>
    <dgm:pt modelId="{7C8E07B6-D240-4345-AE0E-3DAF34E5979A}">
      <dgm:prSet phldrT="[Text]"/>
      <dgm:spPr/>
      <dgm:t>
        <a:bodyPr/>
        <a:lstStyle/>
        <a:p>
          <a:r>
            <a:rPr lang="en-ZA" dirty="0" smtClean="0"/>
            <a:t>Achieve a diverse workforce representative of our people</a:t>
          </a:r>
          <a:endParaRPr lang="en-ZA" dirty="0"/>
        </a:p>
      </dgm:t>
    </dgm:pt>
    <dgm:pt modelId="{AF50CEC0-25B7-4CFF-A7AE-5037BAFD96E4}" type="parTrans" cxnId="{09EF57EE-E6A0-4826-B228-59A5A57714A6}">
      <dgm:prSet/>
      <dgm:spPr/>
      <dgm:t>
        <a:bodyPr/>
        <a:lstStyle/>
        <a:p>
          <a:endParaRPr lang="en-ZA"/>
        </a:p>
      </dgm:t>
    </dgm:pt>
    <dgm:pt modelId="{4792C31E-9014-4487-8595-0EE5B623DFBD}" type="sibTrans" cxnId="{09EF57EE-E6A0-4826-B228-59A5A57714A6}">
      <dgm:prSet/>
      <dgm:spPr/>
      <dgm:t>
        <a:bodyPr/>
        <a:lstStyle/>
        <a:p>
          <a:endParaRPr lang="en-ZA"/>
        </a:p>
      </dgm:t>
    </dgm:pt>
    <dgm:pt modelId="{887900AF-C5B3-4398-AD0A-DF183113F318}">
      <dgm:prSet/>
      <dgm:spPr/>
      <dgm:t>
        <a:bodyPr/>
        <a:lstStyle/>
        <a:p>
          <a:r>
            <a:rPr lang="en-ZA" dirty="0" smtClean="0"/>
            <a:t>Promote economic development and efficiency in the workforce</a:t>
          </a:r>
          <a:endParaRPr lang="en-ZA" dirty="0"/>
        </a:p>
      </dgm:t>
    </dgm:pt>
    <dgm:pt modelId="{B6D118B9-702F-4753-A5A0-061064C9DE96}" type="parTrans" cxnId="{AD75C1CD-22C8-4824-BD02-431032927077}">
      <dgm:prSet/>
      <dgm:spPr/>
      <dgm:t>
        <a:bodyPr/>
        <a:lstStyle/>
        <a:p>
          <a:endParaRPr lang="en-ZA"/>
        </a:p>
      </dgm:t>
    </dgm:pt>
    <dgm:pt modelId="{70982B89-06AD-4D37-9D47-58BBCDED5990}" type="sibTrans" cxnId="{AD75C1CD-22C8-4824-BD02-431032927077}">
      <dgm:prSet/>
      <dgm:spPr/>
      <dgm:t>
        <a:bodyPr/>
        <a:lstStyle/>
        <a:p>
          <a:endParaRPr lang="en-ZA"/>
        </a:p>
      </dgm:t>
    </dgm:pt>
    <dgm:pt modelId="{BBD0478A-5861-4EBE-A746-46E9A5871DFC}" type="pres">
      <dgm:prSet presAssocID="{3FC271DC-87D8-4F07-B661-C65705287037}" presName="diagram" presStyleCnt="0">
        <dgm:presLayoutVars>
          <dgm:dir/>
          <dgm:resizeHandles val="exact"/>
        </dgm:presLayoutVars>
      </dgm:prSet>
      <dgm:spPr/>
      <dgm:t>
        <a:bodyPr/>
        <a:lstStyle/>
        <a:p>
          <a:endParaRPr lang="en-ZA"/>
        </a:p>
      </dgm:t>
    </dgm:pt>
    <dgm:pt modelId="{C6EC8A00-D596-4954-8D3E-AD5C009086C0}" type="pres">
      <dgm:prSet presAssocID="{887900AF-C5B3-4398-AD0A-DF183113F318}" presName="node" presStyleLbl="node1" presStyleIdx="0" presStyleCnt="6">
        <dgm:presLayoutVars>
          <dgm:bulletEnabled val="1"/>
        </dgm:presLayoutVars>
      </dgm:prSet>
      <dgm:spPr/>
      <dgm:t>
        <a:bodyPr/>
        <a:lstStyle/>
        <a:p>
          <a:endParaRPr lang="en-ZA"/>
        </a:p>
      </dgm:t>
    </dgm:pt>
    <dgm:pt modelId="{3C91D19C-A61D-4904-8D17-03D4B916A053}" type="pres">
      <dgm:prSet presAssocID="{70982B89-06AD-4D37-9D47-58BBCDED5990}" presName="sibTrans" presStyleCnt="0"/>
      <dgm:spPr/>
    </dgm:pt>
    <dgm:pt modelId="{16FFB845-91CD-43EA-A13C-8EADBE14A830}" type="pres">
      <dgm:prSet presAssocID="{0C817661-79B6-4ED6-902B-EC9E3E886611}" presName="node" presStyleLbl="node1" presStyleIdx="1" presStyleCnt="6" custLinFactNeighborX="1016">
        <dgm:presLayoutVars>
          <dgm:bulletEnabled val="1"/>
        </dgm:presLayoutVars>
      </dgm:prSet>
      <dgm:spPr/>
      <dgm:t>
        <a:bodyPr/>
        <a:lstStyle/>
        <a:p>
          <a:endParaRPr lang="en-ZA"/>
        </a:p>
      </dgm:t>
    </dgm:pt>
    <dgm:pt modelId="{3BEBCA1A-85D8-4999-863D-FCB38A2C4BAB}" type="pres">
      <dgm:prSet presAssocID="{8DB8EA54-A408-471E-B44A-3023CD9F6B79}" presName="sibTrans" presStyleCnt="0"/>
      <dgm:spPr/>
    </dgm:pt>
    <dgm:pt modelId="{29A19B95-F32A-4EA3-9E3D-93DE9EBF4A63}" type="pres">
      <dgm:prSet presAssocID="{E4393D64-7A88-45E9-AD6B-DA3D760AA879}" presName="node" presStyleLbl="node1" presStyleIdx="2" presStyleCnt="6" custLinFactNeighborX="1016">
        <dgm:presLayoutVars>
          <dgm:bulletEnabled val="1"/>
        </dgm:presLayoutVars>
      </dgm:prSet>
      <dgm:spPr/>
      <dgm:t>
        <a:bodyPr/>
        <a:lstStyle/>
        <a:p>
          <a:endParaRPr lang="en-ZA"/>
        </a:p>
      </dgm:t>
    </dgm:pt>
    <dgm:pt modelId="{59AE6CEB-95C5-42CD-8D52-2277AB3C7875}" type="pres">
      <dgm:prSet presAssocID="{1D219ED9-8AFA-4190-8250-D2D367562867}" presName="sibTrans" presStyleCnt="0"/>
      <dgm:spPr/>
    </dgm:pt>
    <dgm:pt modelId="{0B93DCFB-D514-409E-B8DC-D3BA4FF17AE1}" type="pres">
      <dgm:prSet presAssocID="{6967E961-7909-4453-89FF-6C992F9DCC7B}" presName="node" presStyleLbl="node1" presStyleIdx="3" presStyleCnt="6" custLinFactNeighborX="1016">
        <dgm:presLayoutVars>
          <dgm:bulletEnabled val="1"/>
        </dgm:presLayoutVars>
      </dgm:prSet>
      <dgm:spPr/>
      <dgm:t>
        <a:bodyPr/>
        <a:lstStyle/>
        <a:p>
          <a:endParaRPr lang="en-ZA"/>
        </a:p>
      </dgm:t>
    </dgm:pt>
    <dgm:pt modelId="{BC7C774D-9BBB-41FE-B6E8-C45CF769F4CE}" type="pres">
      <dgm:prSet presAssocID="{AC0B0B83-7BAB-46EF-A48C-98161CEA81C9}" presName="sibTrans" presStyleCnt="0"/>
      <dgm:spPr/>
    </dgm:pt>
    <dgm:pt modelId="{23D2ED35-9200-4C27-A2F8-BBD61FADC6B0}" type="pres">
      <dgm:prSet presAssocID="{43F7FBD1-E8D9-4D85-88EC-294B768E2E57}" presName="node" presStyleLbl="node1" presStyleIdx="4" presStyleCnt="6" custLinFactNeighborX="1016">
        <dgm:presLayoutVars>
          <dgm:bulletEnabled val="1"/>
        </dgm:presLayoutVars>
      </dgm:prSet>
      <dgm:spPr/>
      <dgm:t>
        <a:bodyPr/>
        <a:lstStyle/>
        <a:p>
          <a:endParaRPr lang="en-ZA"/>
        </a:p>
      </dgm:t>
    </dgm:pt>
    <dgm:pt modelId="{F1CDD824-0FDE-4B45-B582-0D875A329614}" type="pres">
      <dgm:prSet presAssocID="{2E27D4AD-4D41-4980-BF0F-7F7DBAF9B0F9}" presName="sibTrans" presStyleCnt="0"/>
      <dgm:spPr/>
    </dgm:pt>
    <dgm:pt modelId="{29A0E28B-5553-457D-A777-596106535733}" type="pres">
      <dgm:prSet presAssocID="{7C8E07B6-D240-4345-AE0E-3DAF34E5979A}" presName="node" presStyleLbl="node1" presStyleIdx="5" presStyleCnt="6">
        <dgm:presLayoutVars>
          <dgm:bulletEnabled val="1"/>
        </dgm:presLayoutVars>
      </dgm:prSet>
      <dgm:spPr/>
      <dgm:t>
        <a:bodyPr/>
        <a:lstStyle/>
        <a:p>
          <a:endParaRPr lang="en-ZA"/>
        </a:p>
      </dgm:t>
    </dgm:pt>
  </dgm:ptLst>
  <dgm:cxnLst>
    <dgm:cxn modelId="{7CE3377E-5FCA-4B98-90AD-857B9AA6D61A}" srcId="{3FC271DC-87D8-4F07-B661-C65705287037}" destId="{E4393D64-7A88-45E9-AD6B-DA3D760AA879}" srcOrd="2" destOrd="0" parTransId="{7D92C22A-0B84-4107-860D-177EDFD97DC4}" sibTransId="{1D219ED9-8AFA-4190-8250-D2D367562867}"/>
    <dgm:cxn modelId="{60D826A2-6ED5-490E-973F-DFF1839EB13B}" type="presOf" srcId="{0C817661-79B6-4ED6-902B-EC9E3E886611}" destId="{16FFB845-91CD-43EA-A13C-8EADBE14A830}" srcOrd="0" destOrd="0" presId="urn:microsoft.com/office/officeart/2005/8/layout/default#1"/>
    <dgm:cxn modelId="{FF73A01C-A197-4AFE-9B12-7A492CD90512}" srcId="{3FC271DC-87D8-4F07-B661-C65705287037}" destId="{0C817661-79B6-4ED6-902B-EC9E3E886611}" srcOrd="1" destOrd="0" parTransId="{8AFA54A4-8358-490B-94FC-6D7707B89FD7}" sibTransId="{8DB8EA54-A408-471E-B44A-3023CD9F6B79}"/>
    <dgm:cxn modelId="{9A4AB16C-844B-4E65-B3BF-C5BD135EA154}" type="presOf" srcId="{887900AF-C5B3-4398-AD0A-DF183113F318}" destId="{C6EC8A00-D596-4954-8D3E-AD5C009086C0}" srcOrd="0" destOrd="0" presId="urn:microsoft.com/office/officeart/2005/8/layout/default#1"/>
    <dgm:cxn modelId="{350E26E3-C481-4C56-A4FA-6A80FF58BB4A}" srcId="{3FC271DC-87D8-4F07-B661-C65705287037}" destId="{43F7FBD1-E8D9-4D85-88EC-294B768E2E57}" srcOrd="4" destOrd="0" parTransId="{56851D7A-51FB-4B4E-A65D-76AC23B1C297}" sibTransId="{2E27D4AD-4D41-4980-BF0F-7F7DBAF9B0F9}"/>
    <dgm:cxn modelId="{8E55E2E9-B62E-429C-871E-C4397E17C083}" type="presOf" srcId="{6967E961-7909-4453-89FF-6C992F9DCC7B}" destId="{0B93DCFB-D514-409E-B8DC-D3BA4FF17AE1}" srcOrd="0" destOrd="0" presId="urn:microsoft.com/office/officeart/2005/8/layout/default#1"/>
    <dgm:cxn modelId="{856D7860-3654-48DD-A88C-69439620090E}" type="presOf" srcId="{E4393D64-7A88-45E9-AD6B-DA3D760AA879}" destId="{29A19B95-F32A-4EA3-9E3D-93DE9EBF4A63}" srcOrd="0" destOrd="0" presId="urn:microsoft.com/office/officeart/2005/8/layout/default#1"/>
    <dgm:cxn modelId="{7196A6E0-2B73-4CA1-9EE7-B4F50D7A68FB}" srcId="{3FC271DC-87D8-4F07-B661-C65705287037}" destId="{6967E961-7909-4453-89FF-6C992F9DCC7B}" srcOrd="3" destOrd="0" parTransId="{FB29E616-56D3-4E9A-94B5-6A1E28976A46}" sibTransId="{AC0B0B83-7BAB-46EF-A48C-98161CEA81C9}"/>
    <dgm:cxn modelId="{09EF57EE-E6A0-4826-B228-59A5A57714A6}" srcId="{3FC271DC-87D8-4F07-B661-C65705287037}" destId="{7C8E07B6-D240-4345-AE0E-3DAF34E5979A}" srcOrd="5" destOrd="0" parTransId="{AF50CEC0-25B7-4CFF-A7AE-5037BAFD96E4}" sibTransId="{4792C31E-9014-4487-8595-0EE5B623DFBD}"/>
    <dgm:cxn modelId="{E5368BE0-AF36-4B7E-AF2B-19E50B3BD1C9}" type="presOf" srcId="{7C8E07B6-D240-4345-AE0E-3DAF34E5979A}" destId="{29A0E28B-5553-457D-A777-596106535733}" srcOrd="0" destOrd="0" presId="urn:microsoft.com/office/officeart/2005/8/layout/default#1"/>
    <dgm:cxn modelId="{7647561F-0E57-4395-B0D3-42CAA1B0579C}" type="presOf" srcId="{43F7FBD1-E8D9-4D85-88EC-294B768E2E57}" destId="{23D2ED35-9200-4C27-A2F8-BBD61FADC6B0}" srcOrd="0" destOrd="0" presId="urn:microsoft.com/office/officeart/2005/8/layout/default#1"/>
    <dgm:cxn modelId="{00E78C79-C114-4C1D-B7EB-92B4C80A7612}" type="presOf" srcId="{3FC271DC-87D8-4F07-B661-C65705287037}" destId="{BBD0478A-5861-4EBE-A746-46E9A5871DFC}" srcOrd="0" destOrd="0" presId="urn:microsoft.com/office/officeart/2005/8/layout/default#1"/>
    <dgm:cxn modelId="{AD75C1CD-22C8-4824-BD02-431032927077}" srcId="{3FC271DC-87D8-4F07-B661-C65705287037}" destId="{887900AF-C5B3-4398-AD0A-DF183113F318}" srcOrd="0" destOrd="0" parTransId="{B6D118B9-702F-4753-A5A0-061064C9DE96}" sibTransId="{70982B89-06AD-4D37-9D47-58BBCDED5990}"/>
    <dgm:cxn modelId="{15B9F9FD-D5DD-4CCA-99C4-F89AD7C3E8B2}" type="presParOf" srcId="{BBD0478A-5861-4EBE-A746-46E9A5871DFC}" destId="{C6EC8A00-D596-4954-8D3E-AD5C009086C0}" srcOrd="0" destOrd="0" presId="urn:microsoft.com/office/officeart/2005/8/layout/default#1"/>
    <dgm:cxn modelId="{48F0D3F3-83F7-4E15-BF1E-2FBCA147AD27}" type="presParOf" srcId="{BBD0478A-5861-4EBE-A746-46E9A5871DFC}" destId="{3C91D19C-A61D-4904-8D17-03D4B916A053}" srcOrd="1" destOrd="0" presId="urn:microsoft.com/office/officeart/2005/8/layout/default#1"/>
    <dgm:cxn modelId="{6ECD0080-CF75-447C-8A66-57EED1E8ACFB}" type="presParOf" srcId="{BBD0478A-5861-4EBE-A746-46E9A5871DFC}" destId="{16FFB845-91CD-43EA-A13C-8EADBE14A830}" srcOrd="2" destOrd="0" presId="urn:microsoft.com/office/officeart/2005/8/layout/default#1"/>
    <dgm:cxn modelId="{DA3E4711-CB5C-4F14-B358-2F290F14A141}" type="presParOf" srcId="{BBD0478A-5861-4EBE-A746-46E9A5871DFC}" destId="{3BEBCA1A-85D8-4999-863D-FCB38A2C4BAB}" srcOrd="3" destOrd="0" presId="urn:microsoft.com/office/officeart/2005/8/layout/default#1"/>
    <dgm:cxn modelId="{15A13AA3-CADD-4767-8125-0303C06872F7}" type="presParOf" srcId="{BBD0478A-5861-4EBE-A746-46E9A5871DFC}" destId="{29A19B95-F32A-4EA3-9E3D-93DE9EBF4A63}" srcOrd="4" destOrd="0" presId="urn:microsoft.com/office/officeart/2005/8/layout/default#1"/>
    <dgm:cxn modelId="{2D0BC6B5-A1CC-4C5D-AEAD-5547CF3B273B}" type="presParOf" srcId="{BBD0478A-5861-4EBE-A746-46E9A5871DFC}" destId="{59AE6CEB-95C5-42CD-8D52-2277AB3C7875}" srcOrd="5" destOrd="0" presId="urn:microsoft.com/office/officeart/2005/8/layout/default#1"/>
    <dgm:cxn modelId="{3F175BD4-260A-4F6F-9F91-F64C2DA6EA6D}" type="presParOf" srcId="{BBD0478A-5861-4EBE-A746-46E9A5871DFC}" destId="{0B93DCFB-D514-409E-B8DC-D3BA4FF17AE1}" srcOrd="6" destOrd="0" presId="urn:microsoft.com/office/officeart/2005/8/layout/default#1"/>
    <dgm:cxn modelId="{5F8C9028-A05A-42C3-B945-356B488A8AB6}" type="presParOf" srcId="{BBD0478A-5861-4EBE-A746-46E9A5871DFC}" destId="{BC7C774D-9BBB-41FE-B6E8-C45CF769F4CE}" srcOrd="7" destOrd="0" presId="urn:microsoft.com/office/officeart/2005/8/layout/default#1"/>
    <dgm:cxn modelId="{2D0062F6-E3B7-4FC4-A330-6711DA5BCA0A}" type="presParOf" srcId="{BBD0478A-5861-4EBE-A746-46E9A5871DFC}" destId="{23D2ED35-9200-4C27-A2F8-BBD61FADC6B0}" srcOrd="8" destOrd="0" presId="urn:microsoft.com/office/officeart/2005/8/layout/default#1"/>
    <dgm:cxn modelId="{3C740CC8-0F24-441E-BE9E-F7B4F6DDE793}" type="presParOf" srcId="{BBD0478A-5861-4EBE-A746-46E9A5871DFC}" destId="{F1CDD824-0FDE-4B45-B582-0D875A329614}" srcOrd="9" destOrd="0" presId="urn:microsoft.com/office/officeart/2005/8/layout/default#1"/>
    <dgm:cxn modelId="{41AD6623-6F5A-4A68-9861-342C671B3571}" type="presParOf" srcId="{BBD0478A-5861-4EBE-A746-46E9A5871DFC}" destId="{29A0E28B-5553-457D-A777-596106535733}"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30A39F-5996-4169-AC5A-19DB70192BA1}"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n-ZA"/>
        </a:p>
      </dgm:t>
    </dgm:pt>
    <dgm:pt modelId="{A1ECEFDC-DAB0-4507-B42F-5B03E71E61B3}">
      <dgm:prSet phldrT="[Text]"/>
      <dgm:spPr/>
      <dgm:t>
        <a:bodyPr/>
        <a:lstStyle/>
        <a:p>
          <a:r>
            <a:rPr lang="en-ZA" dirty="0" smtClean="0"/>
            <a:t>Promoting Equal Opportunity</a:t>
          </a:r>
          <a:endParaRPr lang="en-ZA" dirty="0"/>
        </a:p>
      </dgm:t>
    </dgm:pt>
    <dgm:pt modelId="{2D0A024C-113E-4315-B7C9-F038C9133F45}" type="parTrans" cxnId="{3030BFAB-6D69-49AC-8E7E-F3BA2BA23FA0}">
      <dgm:prSet/>
      <dgm:spPr/>
      <dgm:t>
        <a:bodyPr/>
        <a:lstStyle/>
        <a:p>
          <a:endParaRPr lang="en-ZA"/>
        </a:p>
      </dgm:t>
    </dgm:pt>
    <dgm:pt modelId="{22AA8804-6C85-4D34-9C14-0B9C8E3032D1}" type="sibTrans" cxnId="{3030BFAB-6D69-49AC-8E7E-F3BA2BA23FA0}">
      <dgm:prSet/>
      <dgm:spPr/>
      <dgm:t>
        <a:bodyPr/>
        <a:lstStyle/>
        <a:p>
          <a:endParaRPr lang="en-ZA"/>
        </a:p>
      </dgm:t>
    </dgm:pt>
    <dgm:pt modelId="{26E8C6FB-3548-4284-A112-2DBC7CAD30CD}">
      <dgm:prSet phldrT="[Text]"/>
      <dgm:spPr>
        <a:ln>
          <a:solidFill>
            <a:schemeClr val="tx1">
              <a:alpha val="90000"/>
            </a:schemeClr>
          </a:solidFill>
        </a:ln>
      </dgm:spPr>
      <dgm:t>
        <a:bodyPr/>
        <a:lstStyle/>
        <a:p>
          <a:r>
            <a:rPr lang="en-ZA" dirty="0" smtClean="0"/>
            <a:t> Through elimination of unfair discrimination</a:t>
          </a:r>
          <a:endParaRPr lang="en-ZA" dirty="0"/>
        </a:p>
      </dgm:t>
    </dgm:pt>
    <dgm:pt modelId="{EE58999F-CE54-441B-BF7A-8CC2A0CDBB78}" type="parTrans" cxnId="{9BAD41CD-E97C-404A-8325-7ABBB983C4DA}">
      <dgm:prSet/>
      <dgm:spPr/>
      <dgm:t>
        <a:bodyPr/>
        <a:lstStyle/>
        <a:p>
          <a:endParaRPr lang="en-ZA"/>
        </a:p>
      </dgm:t>
    </dgm:pt>
    <dgm:pt modelId="{1AE7F87B-3C63-4D0D-9A22-A9E52ABBE0E2}" type="sibTrans" cxnId="{9BAD41CD-E97C-404A-8325-7ABBB983C4DA}">
      <dgm:prSet/>
      <dgm:spPr/>
      <dgm:t>
        <a:bodyPr/>
        <a:lstStyle/>
        <a:p>
          <a:endParaRPr lang="en-ZA"/>
        </a:p>
      </dgm:t>
    </dgm:pt>
    <dgm:pt modelId="{6941A4DB-CC3B-4227-9EE5-64270DB75E8E}">
      <dgm:prSet phldrT="[Text]"/>
      <dgm:spPr/>
      <dgm:t>
        <a:bodyPr/>
        <a:lstStyle/>
        <a:p>
          <a:r>
            <a:rPr lang="en-ZA" dirty="0" smtClean="0"/>
            <a:t>Implementing Affirmative Action Measures</a:t>
          </a:r>
          <a:endParaRPr lang="en-ZA" dirty="0"/>
        </a:p>
      </dgm:t>
    </dgm:pt>
    <dgm:pt modelId="{20CC8637-DB75-4E1E-83CC-E5DCE9DF01A2}" type="parTrans" cxnId="{D98A8B07-EF25-4ECB-803B-99783BEFE198}">
      <dgm:prSet/>
      <dgm:spPr/>
      <dgm:t>
        <a:bodyPr/>
        <a:lstStyle/>
        <a:p>
          <a:endParaRPr lang="en-ZA"/>
        </a:p>
      </dgm:t>
    </dgm:pt>
    <dgm:pt modelId="{59DF8ED5-3600-4D25-A11E-58D98621B0BD}" type="sibTrans" cxnId="{D98A8B07-EF25-4ECB-803B-99783BEFE198}">
      <dgm:prSet/>
      <dgm:spPr/>
      <dgm:t>
        <a:bodyPr/>
        <a:lstStyle/>
        <a:p>
          <a:endParaRPr lang="en-ZA"/>
        </a:p>
      </dgm:t>
    </dgm:pt>
    <dgm:pt modelId="{7F0A422D-78A6-4881-A685-3BD95D953B9B}">
      <dgm:prSet phldrT="[Text]"/>
      <dgm:spPr>
        <a:ln>
          <a:solidFill>
            <a:schemeClr val="tx1">
              <a:alpha val="90000"/>
            </a:schemeClr>
          </a:solidFill>
        </a:ln>
      </dgm:spPr>
      <dgm:t>
        <a:bodyPr/>
        <a:lstStyle/>
        <a:p>
          <a:r>
            <a:rPr lang="en-ZA" dirty="0" smtClean="0"/>
            <a:t> Redress disadvantages</a:t>
          </a:r>
          <a:endParaRPr lang="en-ZA" dirty="0"/>
        </a:p>
      </dgm:t>
    </dgm:pt>
    <dgm:pt modelId="{8E22B101-CE6C-41EA-B1A7-20FC590CE281}" type="parTrans" cxnId="{5E1F4834-094A-46C5-AE7B-60C7899671DD}">
      <dgm:prSet/>
      <dgm:spPr/>
      <dgm:t>
        <a:bodyPr/>
        <a:lstStyle/>
        <a:p>
          <a:endParaRPr lang="en-ZA"/>
        </a:p>
      </dgm:t>
    </dgm:pt>
    <dgm:pt modelId="{F649C599-71E9-4C8D-88FC-E563943DA6FA}" type="sibTrans" cxnId="{5E1F4834-094A-46C5-AE7B-60C7899671DD}">
      <dgm:prSet/>
      <dgm:spPr/>
      <dgm:t>
        <a:bodyPr/>
        <a:lstStyle/>
        <a:p>
          <a:endParaRPr lang="en-ZA"/>
        </a:p>
      </dgm:t>
    </dgm:pt>
    <dgm:pt modelId="{ACA4B682-7BC1-4A5F-8082-E0A13858D7EF}">
      <dgm:prSet phldrT="[Text]"/>
      <dgm:spPr>
        <a:ln>
          <a:solidFill>
            <a:schemeClr val="tx1">
              <a:alpha val="90000"/>
            </a:schemeClr>
          </a:solidFill>
        </a:ln>
      </dgm:spPr>
      <dgm:t>
        <a:bodyPr/>
        <a:lstStyle/>
        <a:p>
          <a:r>
            <a:rPr lang="en-ZA" dirty="0" smtClean="0"/>
            <a:t> Equitable representation in workforce</a:t>
          </a:r>
          <a:endParaRPr lang="en-ZA" dirty="0"/>
        </a:p>
      </dgm:t>
    </dgm:pt>
    <dgm:pt modelId="{020A0FCD-4395-42AA-B4E6-87BCAC6BBD1A}" type="parTrans" cxnId="{B147FB76-B90B-4D45-A152-54F979471CE5}">
      <dgm:prSet/>
      <dgm:spPr/>
      <dgm:t>
        <a:bodyPr/>
        <a:lstStyle/>
        <a:p>
          <a:endParaRPr lang="en-ZA"/>
        </a:p>
      </dgm:t>
    </dgm:pt>
    <dgm:pt modelId="{C37D31ED-33D2-447C-BA4A-E5B6B8A1389B}" type="sibTrans" cxnId="{B147FB76-B90B-4D45-A152-54F979471CE5}">
      <dgm:prSet/>
      <dgm:spPr/>
      <dgm:t>
        <a:bodyPr/>
        <a:lstStyle/>
        <a:p>
          <a:endParaRPr lang="en-ZA"/>
        </a:p>
      </dgm:t>
    </dgm:pt>
    <dgm:pt modelId="{E750FD07-28E6-4EF0-B62A-359C8A51BFBC}" type="pres">
      <dgm:prSet presAssocID="{C230A39F-5996-4169-AC5A-19DB70192BA1}" presName="Name0" presStyleCnt="0">
        <dgm:presLayoutVars>
          <dgm:dir/>
          <dgm:animLvl val="lvl"/>
          <dgm:resizeHandles/>
        </dgm:presLayoutVars>
      </dgm:prSet>
      <dgm:spPr/>
      <dgm:t>
        <a:bodyPr/>
        <a:lstStyle/>
        <a:p>
          <a:endParaRPr lang="en-ZA"/>
        </a:p>
      </dgm:t>
    </dgm:pt>
    <dgm:pt modelId="{65CCA655-9576-41C6-B01F-A2443930377F}" type="pres">
      <dgm:prSet presAssocID="{A1ECEFDC-DAB0-4507-B42F-5B03E71E61B3}" presName="linNode" presStyleCnt="0"/>
      <dgm:spPr/>
    </dgm:pt>
    <dgm:pt modelId="{B58BBDE3-F5EB-45B9-BB24-6C283E0B7C58}" type="pres">
      <dgm:prSet presAssocID="{A1ECEFDC-DAB0-4507-B42F-5B03E71E61B3}" presName="parentShp" presStyleLbl="node1" presStyleIdx="0" presStyleCnt="2">
        <dgm:presLayoutVars>
          <dgm:bulletEnabled val="1"/>
        </dgm:presLayoutVars>
      </dgm:prSet>
      <dgm:spPr/>
      <dgm:t>
        <a:bodyPr/>
        <a:lstStyle/>
        <a:p>
          <a:endParaRPr lang="en-ZA"/>
        </a:p>
      </dgm:t>
    </dgm:pt>
    <dgm:pt modelId="{CFB83977-2AF8-45A9-8F29-9E769EC117E5}" type="pres">
      <dgm:prSet presAssocID="{A1ECEFDC-DAB0-4507-B42F-5B03E71E61B3}" presName="childShp" presStyleLbl="bgAccFollowNode1" presStyleIdx="0" presStyleCnt="2">
        <dgm:presLayoutVars>
          <dgm:bulletEnabled val="1"/>
        </dgm:presLayoutVars>
      </dgm:prSet>
      <dgm:spPr/>
      <dgm:t>
        <a:bodyPr/>
        <a:lstStyle/>
        <a:p>
          <a:endParaRPr lang="en-ZA"/>
        </a:p>
      </dgm:t>
    </dgm:pt>
    <dgm:pt modelId="{FB083932-6E2C-46B1-88C8-F3CD310A75E0}" type="pres">
      <dgm:prSet presAssocID="{22AA8804-6C85-4D34-9C14-0B9C8E3032D1}" presName="spacing" presStyleCnt="0"/>
      <dgm:spPr/>
    </dgm:pt>
    <dgm:pt modelId="{5A77FC46-EEA6-4CF2-80F1-BADC4EB9DBCE}" type="pres">
      <dgm:prSet presAssocID="{6941A4DB-CC3B-4227-9EE5-64270DB75E8E}" presName="linNode" presStyleCnt="0"/>
      <dgm:spPr/>
    </dgm:pt>
    <dgm:pt modelId="{DFC5906F-7894-416F-8AFB-3CC1414C9CA1}" type="pres">
      <dgm:prSet presAssocID="{6941A4DB-CC3B-4227-9EE5-64270DB75E8E}" presName="parentShp" presStyleLbl="node1" presStyleIdx="1" presStyleCnt="2">
        <dgm:presLayoutVars>
          <dgm:bulletEnabled val="1"/>
        </dgm:presLayoutVars>
      </dgm:prSet>
      <dgm:spPr/>
      <dgm:t>
        <a:bodyPr/>
        <a:lstStyle/>
        <a:p>
          <a:endParaRPr lang="en-ZA"/>
        </a:p>
      </dgm:t>
    </dgm:pt>
    <dgm:pt modelId="{81AB696F-E3BA-48D1-807B-3AE4076C9040}" type="pres">
      <dgm:prSet presAssocID="{6941A4DB-CC3B-4227-9EE5-64270DB75E8E}" presName="childShp" presStyleLbl="bgAccFollowNode1" presStyleIdx="1" presStyleCnt="2">
        <dgm:presLayoutVars>
          <dgm:bulletEnabled val="1"/>
        </dgm:presLayoutVars>
      </dgm:prSet>
      <dgm:spPr/>
      <dgm:t>
        <a:bodyPr/>
        <a:lstStyle/>
        <a:p>
          <a:endParaRPr lang="en-ZA"/>
        </a:p>
      </dgm:t>
    </dgm:pt>
  </dgm:ptLst>
  <dgm:cxnLst>
    <dgm:cxn modelId="{9BAD41CD-E97C-404A-8325-7ABBB983C4DA}" srcId="{A1ECEFDC-DAB0-4507-B42F-5B03E71E61B3}" destId="{26E8C6FB-3548-4284-A112-2DBC7CAD30CD}" srcOrd="0" destOrd="0" parTransId="{EE58999F-CE54-441B-BF7A-8CC2A0CDBB78}" sibTransId="{1AE7F87B-3C63-4D0D-9A22-A9E52ABBE0E2}"/>
    <dgm:cxn modelId="{5E1F4834-094A-46C5-AE7B-60C7899671DD}" srcId="{6941A4DB-CC3B-4227-9EE5-64270DB75E8E}" destId="{7F0A422D-78A6-4881-A685-3BD95D953B9B}" srcOrd="0" destOrd="0" parTransId="{8E22B101-CE6C-41EA-B1A7-20FC590CE281}" sibTransId="{F649C599-71E9-4C8D-88FC-E563943DA6FA}"/>
    <dgm:cxn modelId="{D98A8B07-EF25-4ECB-803B-99783BEFE198}" srcId="{C230A39F-5996-4169-AC5A-19DB70192BA1}" destId="{6941A4DB-CC3B-4227-9EE5-64270DB75E8E}" srcOrd="1" destOrd="0" parTransId="{20CC8637-DB75-4E1E-83CC-E5DCE9DF01A2}" sibTransId="{59DF8ED5-3600-4D25-A11E-58D98621B0BD}"/>
    <dgm:cxn modelId="{CB921CD4-F841-4EFB-BB27-C0B68CB3F6F7}" type="presOf" srcId="{6941A4DB-CC3B-4227-9EE5-64270DB75E8E}" destId="{DFC5906F-7894-416F-8AFB-3CC1414C9CA1}" srcOrd="0" destOrd="0" presId="urn:microsoft.com/office/officeart/2005/8/layout/vList6"/>
    <dgm:cxn modelId="{B147FB76-B90B-4D45-A152-54F979471CE5}" srcId="{6941A4DB-CC3B-4227-9EE5-64270DB75E8E}" destId="{ACA4B682-7BC1-4A5F-8082-E0A13858D7EF}" srcOrd="1" destOrd="0" parTransId="{020A0FCD-4395-42AA-B4E6-87BCAC6BBD1A}" sibTransId="{C37D31ED-33D2-447C-BA4A-E5B6B8A1389B}"/>
    <dgm:cxn modelId="{3030BFAB-6D69-49AC-8E7E-F3BA2BA23FA0}" srcId="{C230A39F-5996-4169-AC5A-19DB70192BA1}" destId="{A1ECEFDC-DAB0-4507-B42F-5B03E71E61B3}" srcOrd="0" destOrd="0" parTransId="{2D0A024C-113E-4315-B7C9-F038C9133F45}" sibTransId="{22AA8804-6C85-4D34-9C14-0B9C8E3032D1}"/>
    <dgm:cxn modelId="{A8478576-B5D1-4686-9AEA-729EC6CC5BED}" type="presOf" srcId="{C230A39F-5996-4169-AC5A-19DB70192BA1}" destId="{E750FD07-28E6-4EF0-B62A-359C8A51BFBC}" srcOrd="0" destOrd="0" presId="urn:microsoft.com/office/officeart/2005/8/layout/vList6"/>
    <dgm:cxn modelId="{B0445F01-533F-4701-AD34-0A2703BDFEE6}" type="presOf" srcId="{A1ECEFDC-DAB0-4507-B42F-5B03E71E61B3}" destId="{B58BBDE3-F5EB-45B9-BB24-6C283E0B7C58}" srcOrd="0" destOrd="0" presId="urn:microsoft.com/office/officeart/2005/8/layout/vList6"/>
    <dgm:cxn modelId="{B3BD6DDA-8A2B-4EDB-B1D6-90B0958044F4}" type="presOf" srcId="{ACA4B682-7BC1-4A5F-8082-E0A13858D7EF}" destId="{81AB696F-E3BA-48D1-807B-3AE4076C9040}" srcOrd="0" destOrd="1" presId="urn:microsoft.com/office/officeart/2005/8/layout/vList6"/>
    <dgm:cxn modelId="{8BF04D9A-6A21-42E3-9AD1-86430824C055}" type="presOf" srcId="{7F0A422D-78A6-4881-A685-3BD95D953B9B}" destId="{81AB696F-E3BA-48D1-807B-3AE4076C9040}" srcOrd="0" destOrd="0" presId="urn:microsoft.com/office/officeart/2005/8/layout/vList6"/>
    <dgm:cxn modelId="{B7C583E4-91BD-4902-A48E-2378E2462301}" type="presOf" srcId="{26E8C6FB-3548-4284-A112-2DBC7CAD30CD}" destId="{CFB83977-2AF8-45A9-8F29-9E769EC117E5}" srcOrd="0" destOrd="0" presId="urn:microsoft.com/office/officeart/2005/8/layout/vList6"/>
    <dgm:cxn modelId="{0BAA32D4-D0DD-4CF5-BAEC-ED7272AB533A}" type="presParOf" srcId="{E750FD07-28E6-4EF0-B62A-359C8A51BFBC}" destId="{65CCA655-9576-41C6-B01F-A2443930377F}" srcOrd="0" destOrd="0" presId="urn:microsoft.com/office/officeart/2005/8/layout/vList6"/>
    <dgm:cxn modelId="{26A5E139-8F57-402A-97CC-3BB7024FAB8F}" type="presParOf" srcId="{65CCA655-9576-41C6-B01F-A2443930377F}" destId="{B58BBDE3-F5EB-45B9-BB24-6C283E0B7C58}" srcOrd="0" destOrd="0" presId="urn:microsoft.com/office/officeart/2005/8/layout/vList6"/>
    <dgm:cxn modelId="{E7E5DFA8-D344-4563-BFE7-A7550647F4C7}" type="presParOf" srcId="{65CCA655-9576-41C6-B01F-A2443930377F}" destId="{CFB83977-2AF8-45A9-8F29-9E769EC117E5}" srcOrd="1" destOrd="0" presId="urn:microsoft.com/office/officeart/2005/8/layout/vList6"/>
    <dgm:cxn modelId="{243C2FE5-5D65-4197-A55D-CFCE6DD41EED}" type="presParOf" srcId="{E750FD07-28E6-4EF0-B62A-359C8A51BFBC}" destId="{FB083932-6E2C-46B1-88C8-F3CD310A75E0}" srcOrd="1" destOrd="0" presId="urn:microsoft.com/office/officeart/2005/8/layout/vList6"/>
    <dgm:cxn modelId="{FDE95E7A-179A-46A6-8B18-66C18E5106BD}" type="presParOf" srcId="{E750FD07-28E6-4EF0-B62A-359C8A51BFBC}" destId="{5A77FC46-EEA6-4CF2-80F1-BADC4EB9DBCE}" srcOrd="2" destOrd="0" presId="urn:microsoft.com/office/officeart/2005/8/layout/vList6"/>
    <dgm:cxn modelId="{FCEE7CD4-8FBA-4B14-87CD-C028FD1539E8}" type="presParOf" srcId="{5A77FC46-EEA6-4CF2-80F1-BADC4EB9DBCE}" destId="{DFC5906F-7894-416F-8AFB-3CC1414C9CA1}" srcOrd="0" destOrd="0" presId="urn:microsoft.com/office/officeart/2005/8/layout/vList6"/>
    <dgm:cxn modelId="{5EB97077-9CEC-47BA-B721-C9DEC4D77275}" type="presParOf" srcId="{5A77FC46-EEA6-4CF2-80F1-BADC4EB9DBCE}" destId="{81AB696F-E3BA-48D1-807B-3AE4076C904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B2C609-8269-4BF7-A662-7E1E34B88DC7}" type="doc">
      <dgm:prSet loTypeId="urn:microsoft.com/office/officeart/2005/8/layout/hProcess9" loCatId="process" qsTypeId="urn:microsoft.com/office/officeart/2005/8/quickstyle/simple1" qsCatId="simple" csTypeId="urn:microsoft.com/office/officeart/2005/8/colors/accent1_2" csCatId="accent1" phldr="1"/>
      <dgm:spPr/>
    </dgm:pt>
    <dgm:pt modelId="{7016613A-4455-4E36-B4A4-B111AFF63866}">
      <dgm:prSet phldrT="[Text]"/>
      <dgm:spPr/>
      <dgm:t>
        <a:bodyPr/>
        <a:lstStyle/>
        <a:p>
          <a:r>
            <a:rPr lang="en-ZA" dirty="0" smtClean="0"/>
            <a:t>Implementation</a:t>
          </a:r>
          <a:endParaRPr lang="en-US" dirty="0"/>
        </a:p>
      </dgm:t>
    </dgm:pt>
    <dgm:pt modelId="{0A54823D-C29D-449E-9B22-033404336D56}" type="parTrans" cxnId="{1A5C4E33-D562-4AAC-A813-4DE00AEB4946}">
      <dgm:prSet/>
      <dgm:spPr/>
      <dgm:t>
        <a:bodyPr/>
        <a:lstStyle/>
        <a:p>
          <a:endParaRPr lang="en-US"/>
        </a:p>
      </dgm:t>
    </dgm:pt>
    <dgm:pt modelId="{9B403C94-976E-4C98-8DEE-DBC021250903}" type="sibTrans" cxnId="{1A5C4E33-D562-4AAC-A813-4DE00AEB4946}">
      <dgm:prSet/>
      <dgm:spPr/>
      <dgm:t>
        <a:bodyPr/>
        <a:lstStyle/>
        <a:p>
          <a:endParaRPr lang="en-US"/>
        </a:p>
      </dgm:t>
    </dgm:pt>
    <dgm:pt modelId="{19ED65A7-C879-48F8-8898-29112C684E28}">
      <dgm:prSet phldrT="[Text]"/>
      <dgm:spPr/>
      <dgm:t>
        <a:bodyPr/>
        <a:lstStyle/>
        <a:p>
          <a:r>
            <a:rPr lang="en-ZA" dirty="0" smtClean="0"/>
            <a:t>Evaluation</a:t>
          </a:r>
          <a:endParaRPr lang="en-US" dirty="0"/>
        </a:p>
      </dgm:t>
    </dgm:pt>
    <dgm:pt modelId="{144F007F-743F-4824-BD4C-94F69ABCCAAA}" type="parTrans" cxnId="{0D3D6AFC-F0A5-4EF4-891D-C02A6468DEB3}">
      <dgm:prSet/>
      <dgm:spPr/>
      <dgm:t>
        <a:bodyPr/>
        <a:lstStyle/>
        <a:p>
          <a:endParaRPr lang="en-US"/>
        </a:p>
      </dgm:t>
    </dgm:pt>
    <dgm:pt modelId="{4DE609D9-C88E-4923-9552-86BE1A054FA9}" type="sibTrans" cxnId="{0D3D6AFC-F0A5-4EF4-891D-C02A6468DEB3}">
      <dgm:prSet/>
      <dgm:spPr/>
      <dgm:t>
        <a:bodyPr/>
        <a:lstStyle/>
        <a:p>
          <a:endParaRPr lang="en-US"/>
        </a:p>
      </dgm:t>
    </dgm:pt>
    <dgm:pt modelId="{8261E679-0756-4B98-9B47-616E26947B11}">
      <dgm:prSet phldrT="[Text]"/>
      <dgm:spPr/>
      <dgm:t>
        <a:bodyPr/>
        <a:lstStyle/>
        <a:p>
          <a:r>
            <a:rPr lang="en-ZA" dirty="0" smtClean="0"/>
            <a:t>Formulation</a:t>
          </a:r>
          <a:endParaRPr lang="en-US" dirty="0"/>
        </a:p>
      </dgm:t>
    </dgm:pt>
    <dgm:pt modelId="{E0BC3A5A-394E-4BEB-AE13-3EB42FF252D5}" type="sibTrans" cxnId="{97364ACD-FA4B-484F-9B80-879F67B6FA83}">
      <dgm:prSet/>
      <dgm:spPr/>
      <dgm:t>
        <a:bodyPr/>
        <a:lstStyle/>
        <a:p>
          <a:endParaRPr lang="en-US"/>
        </a:p>
      </dgm:t>
    </dgm:pt>
    <dgm:pt modelId="{39026F5B-90E5-4EAA-BA19-7A58D4F35DEA}" type="parTrans" cxnId="{97364ACD-FA4B-484F-9B80-879F67B6FA83}">
      <dgm:prSet/>
      <dgm:spPr/>
      <dgm:t>
        <a:bodyPr/>
        <a:lstStyle/>
        <a:p>
          <a:endParaRPr lang="en-US"/>
        </a:p>
      </dgm:t>
    </dgm:pt>
    <dgm:pt modelId="{50962494-2583-4936-A908-202071859C48}" type="pres">
      <dgm:prSet presAssocID="{FBB2C609-8269-4BF7-A662-7E1E34B88DC7}" presName="CompostProcess" presStyleCnt="0">
        <dgm:presLayoutVars>
          <dgm:dir/>
          <dgm:resizeHandles val="exact"/>
        </dgm:presLayoutVars>
      </dgm:prSet>
      <dgm:spPr/>
    </dgm:pt>
    <dgm:pt modelId="{AB258816-3593-4198-8218-3C59BA4E90E9}" type="pres">
      <dgm:prSet presAssocID="{FBB2C609-8269-4BF7-A662-7E1E34B88DC7}" presName="arrow" presStyleLbl="bgShp" presStyleIdx="0" presStyleCnt="1"/>
      <dgm:spPr/>
    </dgm:pt>
    <dgm:pt modelId="{26AF4ED4-86A3-4C4D-889C-9D87FCD38D92}" type="pres">
      <dgm:prSet presAssocID="{FBB2C609-8269-4BF7-A662-7E1E34B88DC7}" presName="linearProcess" presStyleCnt="0"/>
      <dgm:spPr/>
    </dgm:pt>
    <dgm:pt modelId="{D99C457F-5960-43BC-9C07-C43B738B038F}" type="pres">
      <dgm:prSet presAssocID="{8261E679-0756-4B98-9B47-616E26947B11}" presName="textNode" presStyleLbl="node1" presStyleIdx="0" presStyleCnt="3">
        <dgm:presLayoutVars>
          <dgm:bulletEnabled val="1"/>
        </dgm:presLayoutVars>
      </dgm:prSet>
      <dgm:spPr/>
      <dgm:t>
        <a:bodyPr/>
        <a:lstStyle/>
        <a:p>
          <a:endParaRPr lang="en-US"/>
        </a:p>
      </dgm:t>
    </dgm:pt>
    <dgm:pt modelId="{3B124812-982C-418C-AA43-2D5EB193D16C}" type="pres">
      <dgm:prSet presAssocID="{E0BC3A5A-394E-4BEB-AE13-3EB42FF252D5}" presName="sibTrans" presStyleCnt="0"/>
      <dgm:spPr/>
    </dgm:pt>
    <dgm:pt modelId="{D37137E7-D5EC-4D9A-803C-B2B1DFF5D499}" type="pres">
      <dgm:prSet presAssocID="{7016613A-4455-4E36-B4A4-B111AFF63866}" presName="textNode" presStyleLbl="node1" presStyleIdx="1" presStyleCnt="3">
        <dgm:presLayoutVars>
          <dgm:bulletEnabled val="1"/>
        </dgm:presLayoutVars>
      </dgm:prSet>
      <dgm:spPr/>
      <dgm:t>
        <a:bodyPr/>
        <a:lstStyle/>
        <a:p>
          <a:endParaRPr lang="en-US"/>
        </a:p>
      </dgm:t>
    </dgm:pt>
    <dgm:pt modelId="{6D4B294B-07EE-4C5E-8097-110B5E0D758D}" type="pres">
      <dgm:prSet presAssocID="{9B403C94-976E-4C98-8DEE-DBC021250903}" presName="sibTrans" presStyleCnt="0"/>
      <dgm:spPr/>
    </dgm:pt>
    <dgm:pt modelId="{951B74A1-0D0D-497F-A575-0C9C84867CE8}" type="pres">
      <dgm:prSet presAssocID="{19ED65A7-C879-48F8-8898-29112C684E28}" presName="textNode" presStyleLbl="node1" presStyleIdx="2" presStyleCnt="3">
        <dgm:presLayoutVars>
          <dgm:bulletEnabled val="1"/>
        </dgm:presLayoutVars>
      </dgm:prSet>
      <dgm:spPr/>
      <dgm:t>
        <a:bodyPr/>
        <a:lstStyle/>
        <a:p>
          <a:endParaRPr lang="en-US"/>
        </a:p>
      </dgm:t>
    </dgm:pt>
  </dgm:ptLst>
  <dgm:cxnLst>
    <dgm:cxn modelId="{C8CB3514-18FF-4D0A-BFD5-DA0503146348}" type="presOf" srcId="{7016613A-4455-4E36-B4A4-B111AFF63866}" destId="{D37137E7-D5EC-4D9A-803C-B2B1DFF5D499}" srcOrd="0" destOrd="0" presId="urn:microsoft.com/office/officeart/2005/8/layout/hProcess9"/>
    <dgm:cxn modelId="{80C33D99-D96A-4E10-B768-86111024D729}" type="presOf" srcId="{FBB2C609-8269-4BF7-A662-7E1E34B88DC7}" destId="{50962494-2583-4936-A908-202071859C48}" srcOrd="0" destOrd="0" presId="urn:microsoft.com/office/officeart/2005/8/layout/hProcess9"/>
    <dgm:cxn modelId="{F47A3D49-3153-4435-A461-09CEBCFA4437}" type="presOf" srcId="{8261E679-0756-4B98-9B47-616E26947B11}" destId="{D99C457F-5960-43BC-9C07-C43B738B038F}" srcOrd="0" destOrd="0" presId="urn:microsoft.com/office/officeart/2005/8/layout/hProcess9"/>
    <dgm:cxn modelId="{31F4F1A1-0235-4428-BDE3-296785305C3B}" type="presOf" srcId="{19ED65A7-C879-48F8-8898-29112C684E28}" destId="{951B74A1-0D0D-497F-A575-0C9C84867CE8}" srcOrd="0" destOrd="0" presId="urn:microsoft.com/office/officeart/2005/8/layout/hProcess9"/>
    <dgm:cxn modelId="{1A5C4E33-D562-4AAC-A813-4DE00AEB4946}" srcId="{FBB2C609-8269-4BF7-A662-7E1E34B88DC7}" destId="{7016613A-4455-4E36-B4A4-B111AFF63866}" srcOrd="1" destOrd="0" parTransId="{0A54823D-C29D-449E-9B22-033404336D56}" sibTransId="{9B403C94-976E-4C98-8DEE-DBC021250903}"/>
    <dgm:cxn modelId="{0D3D6AFC-F0A5-4EF4-891D-C02A6468DEB3}" srcId="{FBB2C609-8269-4BF7-A662-7E1E34B88DC7}" destId="{19ED65A7-C879-48F8-8898-29112C684E28}" srcOrd="2" destOrd="0" parTransId="{144F007F-743F-4824-BD4C-94F69ABCCAAA}" sibTransId="{4DE609D9-C88E-4923-9552-86BE1A054FA9}"/>
    <dgm:cxn modelId="{97364ACD-FA4B-484F-9B80-879F67B6FA83}" srcId="{FBB2C609-8269-4BF7-A662-7E1E34B88DC7}" destId="{8261E679-0756-4B98-9B47-616E26947B11}" srcOrd="0" destOrd="0" parTransId="{39026F5B-90E5-4EAA-BA19-7A58D4F35DEA}" sibTransId="{E0BC3A5A-394E-4BEB-AE13-3EB42FF252D5}"/>
    <dgm:cxn modelId="{8D99F6DD-3732-4FC8-BA2D-11E46596B03A}" type="presParOf" srcId="{50962494-2583-4936-A908-202071859C48}" destId="{AB258816-3593-4198-8218-3C59BA4E90E9}" srcOrd="0" destOrd="0" presId="urn:microsoft.com/office/officeart/2005/8/layout/hProcess9"/>
    <dgm:cxn modelId="{9C22824D-8825-4595-B181-310794506E88}" type="presParOf" srcId="{50962494-2583-4936-A908-202071859C48}" destId="{26AF4ED4-86A3-4C4D-889C-9D87FCD38D92}" srcOrd="1" destOrd="0" presId="urn:microsoft.com/office/officeart/2005/8/layout/hProcess9"/>
    <dgm:cxn modelId="{171419A2-16F9-41C2-B146-3C1909A42D4A}" type="presParOf" srcId="{26AF4ED4-86A3-4C4D-889C-9D87FCD38D92}" destId="{D99C457F-5960-43BC-9C07-C43B738B038F}" srcOrd="0" destOrd="0" presId="urn:microsoft.com/office/officeart/2005/8/layout/hProcess9"/>
    <dgm:cxn modelId="{1692F17A-C40D-4DD3-9418-B1A833757638}" type="presParOf" srcId="{26AF4ED4-86A3-4C4D-889C-9D87FCD38D92}" destId="{3B124812-982C-418C-AA43-2D5EB193D16C}" srcOrd="1" destOrd="0" presId="urn:microsoft.com/office/officeart/2005/8/layout/hProcess9"/>
    <dgm:cxn modelId="{7FDA451C-1AA2-4437-BCB8-E9C70A3DF136}" type="presParOf" srcId="{26AF4ED4-86A3-4C4D-889C-9D87FCD38D92}" destId="{D37137E7-D5EC-4D9A-803C-B2B1DFF5D499}" srcOrd="2" destOrd="0" presId="urn:microsoft.com/office/officeart/2005/8/layout/hProcess9"/>
    <dgm:cxn modelId="{90D82EB3-10ED-42CC-B233-D9D465ABCF39}" type="presParOf" srcId="{26AF4ED4-86A3-4C4D-889C-9D87FCD38D92}" destId="{6D4B294B-07EE-4C5E-8097-110B5E0D758D}" srcOrd="3" destOrd="0" presId="urn:microsoft.com/office/officeart/2005/8/layout/hProcess9"/>
    <dgm:cxn modelId="{7628CDC2-96D1-40CB-B8F5-B7CB27566BF0}" type="presParOf" srcId="{26AF4ED4-86A3-4C4D-889C-9D87FCD38D92}" destId="{951B74A1-0D0D-497F-A575-0C9C84867CE8}"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B2C609-8269-4BF7-A662-7E1E34B88DC7}" type="doc">
      <dgm:prSet loTypeId="urn:microsoft.com/office/officeart/2005/8/layout/hProcess9" loCatId="process" qsTypeId="urn:microsoft.com/office/officeart/2005/8/quickstyle/simple1" qsCatId="simple" csTypeId="urn:microsoft.com/office/officeart/2005/8/colors/accent1_2" csCatId="accent1" phldr="1"/>
      <dgm:spPr/>
    </dgm:pt>
    <dgm:pt modelId="{8261E679-0756-4B98-9B47-616E26947B11}">
      <dgm:prSet phldrT="[Text]"/>
      <dgm:spPr/>
      <dgm:t>
        <a:bodyPr/>
        <a:lstStyle/>
        <a:p>
          <a:r>
            <a:rPr lang="en-ZA" dirty="0" smtClean="0"/>
            <a:t>1. Formulation</a:t>
          </a:r>
          <a:endParaRPr lang="en-US" dirty="0"/>
        </a:p>
      </dgm:t>
    </dgm:pt>
    <dgm:pt modelId="{39026F5B-90E5-4EAA-BA19-7A58D4F35DEA}" type="parTrans" cxnId="{97364ACD-FA4B-484F-9B80-879F67B6FA83}">
      <dgm:prSet/>
      <dgm:spPr/>
      <dgm:t>
        <a:bodyPr/>
        <a:lstStyle/>
        <a:p>
          <a:endParaRPr lang="en-US"/>
        </a:p>
      </dgm:t>
    </dgm:pt>
    <dgm:pt modelId="{E0BC3A5A-394E-4BEB-AE13-3EB42FF252D5}" type="sibTrans" cxnId="{97364ACD-FA4B-484F-9B80-879F67B6FA83}">
      <dgm:prSet/>
      <dgm:spPr/>
      <dgm:t>
        <a:bodyPr/>
        <a:lstStyle/>
        <a:p>
          <a:endParaRPr lang="en-US"/>
        </a:p>
      </dgm:t>
    </dgm:pt>
    <dgm:pt modelId="{50962494-2583-4936-A908-202071859C48}" type="pres">
      <dgm:prSet presAssocID="{FBB2C609-8269-4BF7-A662-7E1E34B88DC7}" presName="CompostProcess" presStyleCnt="0">
        <dgm:presLayoutVars>
          <dgm:dir/>
          <dgm:resizeHandles val="exact"/>
        </dgm:presLayoutVars>
      </dgm:prSet>
      <dgm:spPr/>
    </dgm:pt>
    <dgm:pt modelId="{AB258816-3593-4198-8218-3C59BA4E90E9}" type="pres">
      <dgm:prSet presAssocID="{FBB2C609-8269-4BF7-A662-7E1E34B88DC7}" presName="arrow" presStyleLbl="bgShp" presStyleIdx="0" presStyleCnt="1"/>
      <dgm:spPr/>
    </dgm:pt>
    <dgm:pt modelId="{26AF4ED4-86A3-4C4D-889C-9D87FCD38D92}" type="pres">
      <dgm:prSet presAssocID="{FBB2C609-8269-4BF7-A662-7E1E34B88DC7}" presName="linearProcess" presStyleCnt="0"/>
      <dgm:spPr/>
    </dgm:pt>
    <dgm:pt modelId="{D99C457F-5960-43BC-9C07-C43B738B038F}" type="pres">
      <dgm:prSet presAssocID="{8261E679-0756-4B98-9B47-616E26947B11}" presName="textNode" presStyleLbl="node1" presStyleIdx="0" presStyleCnt="1">
        <dgm:presLayoutVars>
          <dgm:bulletEnabled val="1"/>
        </dgm:presLayoutVars>
      </dgm:prSet>
      <dgm:spPr/>
      <dgm:t>
        <a:bodyPr/>
        <a:lstStyle/>
        <a:p>
          <a:endParaRPr lang="en-US"/>
        </a:p>
      </dgm:t>
    </dgm:pt>
  </dgm:ptLst>
  <dgm:cxnLst>
    <dgm:cxn modelId="{270AE567-4CA3-49D4-B2D2-7143D338C9BD}" type="presOf" srcId="{FBB2C609-8269-4BF7-A662-7E1E34B88DC7}" destId="{50962494-2583-4936-A908-202071859C48}" srcOrd="0" destOrd="0" presId="urn:microsoft.com/office/officeart/2005/8/layout/hProcess9"/>
    <dgm:cxn modelId="{97364ACD-FA4B-484F-9B80-879F67B6FA83}" srcId="{FBB2C609-8269-4BF7-A662-7E1E34B88DC7}" destId="{8261E679-0756-4B98-9B47-616E26947B11}" srcOrd="0" destOrd="0" parTransId="{39026F5B-90E5-4EAA-BA19-7A58D4F35DEA}" sibTransId="{E0BC3A5A-394E-4BEB-AE13-3EB42FF252D5}"/>
    <dgm:cxn modelId="{85DD959E-689B-4142-88C6-5708903F97FE}" type="presOf" srcId="{8261E679-0756-4B98-9B47-616E26947B11}" destId="{D99C457F-5960-43BC-9C07-C43B738B038F}" srcOrd="0" destOrd="0" presId="urn:microsoft.com/office/officeart/2005/8/layout/hProcess9"/>
    <dgm:cxn modelId="{DAD44C1F-A047-476D-859B-EA940E9F9875}" type="presParOf" srcId="{50962494-2583-4936-A908-202071859C48}" destId="{AB258816-3593-4198-8218-3C59BA4E90E9}" srcOrd="0" destOrd="0" presId="urn:microsoft.com/office/officeart/2005/8/layout/hProcess9"/>
    <dgm:cxn modelId="{3361FF63-154D-4B66-BC29-50A293DFFD19}" type="presParOf" srcId="{50962494-2583-4936-A908-202071859C48}" destId="{26AF4ED4-86A3-4C4D-889C-9D87FCD38D92}" srcOrd="1" destOrd="0" presId="urn:microsoft.com/office/officeart/2005/8/layout/hProcess9"/>
    <dgm:cxn modelId="{750A9518-8129-47F9-86CA-B0E266075CF2}" type="presParOf" srcId="{26AF4ED4-86A3-4C4D-889C-9D87FCD38D92}" destId="{D99C457F-5960-43BC-9C07-C43B738B038F}" srcOrd="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Summative</a:t>
          </a:r>
        </a:p>
      </dsp:txBody>
      <dsp:txXfrm>
        <a:off x="5815191" y="2592263"/>
        <a:ext cx="2402743" cy="120137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F575AA-CE98-4456-AC24-A084D379548F}">
      <dsp:nvSpPr>
        <dsp:cNvPr id="0" name=""/>
        <dsp:cNvSpPr/>
      </dsp:nvSpPr>
      <dsp:spPr>
        <a:xfrm>
          <a:off x="0" y="216000"/>
          <a:ext cx="60960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809E5B-C47A-44BE-BC48-FA1523EAD462}">
      <dsp:nvSpPr>
        <dsp:cNvPr id="0" name=""/>
        <dsp:cNvSpPr/>
      </dsp:nvSpPr>
      <dsp:spPr>
        <a:xfrm>
          <a:off x="304800" y="38880"/>
          <a:ext cx="426720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ZA" sz="2000" kern="1200" dirty="0" smtClean="0"/>
            <a:t>Where you are now </a:t>
          </a:r>
          <a:endParaRPr lang="en-US" sz="2000" kern="1200" dirty="0"/>
        </a:p>
      </dsp:txBody>
      <dsp:txXfrm>
        <a:off x="304800" y="38880"/>
        <a:ext cx="4267200" cy="354240"/>
      </dsp:txXfrm>
    </dsp:sp>
    <dsp:sp modelId="{F385C624-2717-40BC-AEE8-C8E232947608}">
      <dsp:nvSpPr>
        <dsp:cNvPr id="0" name=""/>
        <dsp:cNvSpPr/>
      </dsp:nvSpPr>
      <dsp:spPr>
        <a:xfrm>
          <a:off x="0" y="760320"/>
          <a:ext cx="60960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1A72D8-696C-4323-BD17-A97F331566C0}">
      <dsp:nvSpPr>
        <dsp:cNvPr id="0" name=""/>
        <dsp:cNvSpPr/>
      </dsp:nvSpPr>
      <dsp:spPr>
        <a:xfrm>
          <a:off x="304800" y="583200"/>
          <a:ext cx="426720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ZA" sz="2000" kern="1200" dirty="0" smtClean="0"/>
            <a:t>Where you want to go</a:t>
          </a:r>
          <a:endParaRPr lang="en-US" sz="2000" kern="1200" dirty="0"/>
        </a:p>
      </dsp:txBody>
      <dsp:txXfrm>
        <a:off x="304800" y="583200"/>
        <a:ext cx="4267200" cy="354240"/>
      </dsp:txXfrm>
    </dsp:sp>
    <dsp:sp modelId="{10B01EBB-FD18-4C4E-8F87-DC1089522273}">
      <dsp:nvSpPr>
        <dsp:cNvPr id="0" name=""/>
        <dsp:cNvSpPr/>
      </dsp:nvSpPr>
      <dsp:spPr>
        <a:xfrm>
          <a:off x="0" y="1304639"/>
          <a:ext cx="60960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462E0F-6489-4900-8165-E39B533EC26F}">
      <dsp:nvSpPr>
        <dsp:cNvPr id="0" name=""/>
        <dsp:cNvSpPr/>
      </dsp:nvSpPr>
      <dsp:spPr>
        <a:xfrm>
          <a:off x="304800" y="1127519"/>
          <a:ext cx="426720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ZA" sz="2000" kern="1200" dirty="0" smtClean="0"/>
            <a:t>How to get there</a:t>
          </a:r>
          <a:endParaRPr lang="en-US" sz="2000" kern="1200" dirty="0"/>
        </a:p>
      </dsp:txBody>
      <dsp:txXfrm>
        <a:off x="304800" y="1127519"/>
        <a:ext cx="4267200" cy="35424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258816-3593-4198-8218-3C59BA4E90E9}">
      <dsp:nvSpPr>
        <dsp:cNvPr id="0" name=""/>
        <dsp:cNvSpPr/>
      </dsp:nvSpPr>
      <dsp:spPr>
        <a:xfrm>
          <a:off x="253745" y="0"/>
          <a:ext cx="2875788" cy="152580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C457F-5960-43BC-9C07-C43B738B038F}">
      <dsp:nvSpPr>
        <dsp:cNvPr id="0" name=""/>
        <dsp:cNvSpPr/>
      </dsp:nvSpPr>
      <dsp:spPr>
        <a:xfrm>
          <a:off x="370046" y="457741"/>
          <a:ext cx="2643187" cy="610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ZA" sz="2500" kern="1200" dirty="0" smtClean="0"/>
            <a:t>2. Implementation</a:t>
          </a:r>
          <a:endParaRPr lang="en-US" sz="2500" kern="1200" dirty="0"/>
        </a:p>
      </dsp:txBody>
      <dsp:txXfrm>
        <a:off x="370046" y="457741"/>
        <a:ext cx="2643187" cy="61032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F575AA-CE98-4456-AC24-A084D379548F}">
      <dsp:nvSpPr>
        <dsp:cNvPr id="0" name=""/>
        <dsp:cNvSpPr/>
      </dsp:nvSpPr>
      <dsp:spPr>
        <a:xfrm>
          <a:off x="0" y="224094"/>
          <a:ext cx="7358758"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809E5B-C47A-44BE-BC48-FA1523EAD462}">
      <dsp:nvSpPr>
        <dsp:cNvPr id="0" name=""/>
        <dsp:cNvSpPr/>
      </dsp:nvSpPr>
      <dsp:spPr>
        <a:xfrm>
          <a:off x="367937" y="46974"/>
          <a:ext cx="515113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00" tIns="0" rIns="194700" bIns="0" numCol="1" spcCol="1270" anchor="ctr" anchorCtr="0">
          <a:noAutofit/>
        </a:bodyPr>
        <a:lstStyle/>
        <a:p>
          <a:pPr lvl="0" algn="l" defTabSz="889000">
            <a:lnSpc>
              <a:spcPct val="90000"/>
            </a:lnSpc>
            <a:spcBef>
              <a:spcPct val="0"/>
            </a:spcBef>
            <a:spcAft>
              <a:spcPct val="35000"/>
            </a:spcAft>
          </a:pPr>
          <a:r>
            <a:rPr lang="en-ZA" sz="2000" kern="1200" dirty="0" smtClean="0"/>
            <a:t>Allocate resources (Structure &amp; Capital)</a:t>
          </a:r>
          <a:endParaRPr lang="en-US" sz="2000" kern="1200" dirty="0"/>
        </a:p>
      </dsp:txBody>
      <dsp:txXfrm>
        <a:off x="367937" y="46974"/>
        <a:ext cx="5151130" cy="354240"/>
      </dsp:txXfrm>
    </dsp:sp>
    <dsp:sp modelId="{F385C624-2717-40BC-AEE8-C8E232947608}">
      <dsp:nvSpPr>
        <dsp:cNvPr id="0" name=""/>
        <dsp:cNvSpPr/>
      </dsp:nvSpPr>
      <dsp:spPr>
        <a:xfrm>
          <a:off x="0" y="768414"/>
          <a:ext cx="7358758"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1A72D8-696C-4323-BD17-A97F331566C0}">
      <dsp:nvSpPr>
        <dsp:cNvPr id="0" name=""/>
        <dsp:cNvSpPr/>
      </dsp:nvSpPr>
      <dsp:spPr>
        <a:xfrm>
          <a:off x="367937" y="591294"/>
          <a:ext cx="515113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00" tIns="0" rIns="194700" bIns="0" numCol="1" spcCol="1270" anchor="ctr" anchorCtr="0">
          <a:noAutofit/>
        </a:bodyPr>
        <a:lstStyle/>
        <a:p>
          <a:pPr lvl="0" algn="l" defTabSz="889000">
            <a:lnSpc>
              <a:spcPct val="90000"/>
            </a:lnSpc>
            <a:spcBef>
              <a:spcPct val="0"/>
            </a:spcBef>
            <a:spcAft>
              <a:spcPct val="35000"/>
            </a:spcAft>
          </a:pPr>
          <a:r>
            <a:rPr lang="en-ZA" sz="2000" kern="1200" dirty="0" smtClean="0"/>
            <a:t>Assign specific tasks &amp;  evaluate progress</a:t>
          </a:r>
          <a:endParaRPr lang="en-US" sz="2000" kern="1200" dirty="0"/>
        </a:p>
      </dsp:txBody>
      <dsp:txXfrm>
        <a:off x="367937" y="591294"/>
        <a:ext cx="5151130" cy="354240"/>
      </dsp:txXfrm>
    </dsp:sp>
    <dsp:sp modelId="{10B01EBB-FD18-4C4E-8F87-DC1089522273}">
      <dsp:nvSpPr>
        <dsp:cNvPr id="0" name=""/>
        <dsp:cNvSpPr/>
      </dsp:nvSpPr>
      <dsp:spPr>
        <a:xfrm>
          <a:off x="0" y="1312734"/>
          <a:ext cx="7358758"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462E0F-6489-4900-8165-E39B533EC26F}">
      <dsp:nvSpPr>
        <dsp:cNvPr id="0" name=""/>
        <dsp:cNvSpPr/>
      </dsp:nvSpPr>
      <dsp:spPr>
        <a:xfrm>
          <a:off x="367937" y="1135614"/>
          <a:ext cx="515113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00" tIns="0" rIns="194700" bIns="0" numCol="1" spcCol="1270" anchor="ctr" anchorCtr="0">
          <a:noAutofit/>
        </a:bodyPr>
        <a:lstStyle/>
        <a:p>
          <a:pPr lvl="0" algn="l" defTabSz="889000">
            <a:lnSpc>
              <a:spcPct val="90000"/>
            </a:lnSpc>
            <a:spcBef>
              <a:spcPct val="0"/>
            </a:spcBef>
            <a:spcAft>
              <a:spcPct val="35000"/>
            </a:spcAft>
          </a:pPr>
          <a:r>
            <a:rPr lang="en-ZA" sz="2000" kern="1200" dirty="0" smtClean="0"/>
            <a:t>Coaching and training</a:t>
          </a:r>
          <a:endParaRPr lang="en-US" sz="2000" kern="1200" dirty="0"/>
        </a:p>
      </dsp:txBody>
      <dsp:txXfrm>
        <a:off x="367937" y="1135614"/>
        <a:ext cx="5151130" cy="35424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258816-3593-4198-8218-3C59BA4E90E9}">
      <dsp:nvSpPr>
        <dsp:cNvPr id="0" name=""/>
        <dsp:cNvSpPr/>
      </dsp:nvSpPr>
      <dsp:spPr>
        <a:xfrm>
          <a:off x="253745" y="0"/>
          <a:ext cx="2875788" cy="152580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C457F-5960-43BC-9C07-C43B738B038F}">
      <dsp:nvSpPr>
        <dsp:cNvPr id="0" name=""/>
        <dsp:cNvSpPr/>
      </dsp:nvSpPr>
      <dsp:spPr>
        <a:xfrm>
          <a:off x="703087" y="457741"/>
          <a:ext cx="1977104" cy="610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ZA" sz="2500" kern="1200" dirty="0" smtClean="0"/>
            <a:t>3. Evaluation</a:t>
          </a:r>
          <a:endParaRPr lang="en-US" sz="2500" kern="1200" dirty="0"/>
        </a:p>
      </dsp:txBody>
      <dsp:txXfrm>
        <a:off x="703087" y="457741"/>
        <a:ext cx="1977104" cy="61032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224277-3939-4A54-AEDE-296AD46213C8}">
      <dsp:nvSpPr>
        <dsp:cNvPr id="0" name=""/>
        <dsp:cNvSpPr/>
      </dsp:nvSpPr>
      <dsp:spPr>
        <a:xfrm>
          <a:off x="0" y="224094"/>
          <a:ext cx="7358758"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EA0AC9-CE94-4289-A2AD-281AF9678541}">
      <dsp:nvSpPr>
        <dsp:cNvPr id="0" name=""/>
        <dsp:cNvSpPr/>
      </dsp:nvSpPr>
      <dsp:spPr>
        <a:xfrm>
          <a:off x="367937" y="46974"/>
          <a:ext cx="515113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00" tIns="0" rIns="194700" bIns="0" numCol="1" spcCol="1270" anchor="ctr" anchorCtr="0">
          <a:noAutofit/>
        </a:bodyPr>
        <a:lstStyle/>
        <a:p>
          <a:pPr lvl="0" algn="l" defTabSz="889000">
            <a:lnSpc>
              <a:spcPct val="90000"/>
            </a:lnSpc>
            <a:spcBef>
              <a:spcPct val="0"/>
            </a:spcBef>
            <a:spcAft>
              <a:spcPct val="35000"/>
            </a:spcAft>
          </a:pPr>
          <a:r>
            <a:rPr lang="en-ZA" sz="2000" kern="1200" dirty="0" smtClean="0"/>
            <a:t>Suitability (would it work?) </a:t>
          </a:r>
          <a:endParaRPr lang="en-US" sz="2000" kern="1200" dirty="0"/>
        </a:p>
      </dsp:txBody>
      <dsp:txXfrm>
        <a:off x="367937" y="46974"/>
        <a:ext cx="5151130" cy="354240"/>
      </dsp:txXfrm>
    </dsp:sp>
    <dsp:sp modelId="{347B5E4A-EBAA-425A-87DF-85F48340F405}">
      <dsp:nvSpPr>
        <dsp:cNvPr id="0" name=""/>
        <dsp:cNvSpPr/>
      </dsp:nvSpPr>
      <dsp:spPr>
        <a:xfrm>
          <a:off x="0" y="768414"/>
          <a:ext cx="7358758"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00BA3D-BE47-45FF-92ED-825FAB9858C6}">
      <dsp:nvSpPr>
        <dsp:cNvPr id="0" name=""/>
        <dsp:cNvSpPr/>
      </dsp:nvSpPr>
      <dsp:spPr>
        <a:xfrm>
          <a:off x="367937" y="591294"/>
          <a:ext cx="515113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00" tIns="0" rIns="194700" bIns="0" numCol="1" spcCol="1270" anchor="ctr" anchorCtr="0">
          <a:noAutofit/>
        </a:bodyPr>
        <a:lstStyle/>
        <a:p>
          <a:pPr lvl="0" algn="l" defTabSz="889000">
            <a:lnSpc>
              <a:spcPct val="90000"/>
            </a:lnSpc>
            <a:spcBef>
              <a:spcPct val="0"/>
            </a:spcBef>
            <a:spcAft>
              <a:spcPct val="35000"/>
            </a:spcAft>
          </a:pPr>
          <a:r>
            <a:rPr lang="en-ZA" sz="2000" kern="1200" dirty="0" smtClean="0"/>
            <a:t>Feasibility (can it be made to work?) </a:t>
          </a:r>
          <a:endParaRPr lang="en-US" sz="2000" kern="1200" dirty="0"/>
        </a:p>
      </dsp:txBody>
      <dsp:txXfrm>
        <a:off x="367937" y="591294"/>
        <a:ext cx="5151130" cy="354240"/>
      </dsp:txXfrm>
    </dsp:sp>
    <dsp:sp modelId="{A148B339-1855-46C1-B59A-201094411BE2}">
      <dsp:nvSpPr>
        <dsp:cNvPr id="0" name=""/>
        <dsp:cNvSpPr/>
      </dsp:nvSpPr>
      <dsp:spPr>
        <a:xfrm>
          <a:off x="0" y="1312734"/>
          <a:ext cx="7358758"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484849-A01C-4F04-889E-ED14438A0A2A}">
      <dsp:nvSpPr>
        <dsp:cNvPr id="0" name=""/>
        <dsp:cNvSpPr/>
      </dsp:nvSpPr>
      <dsp:spPr>
        <a:xfrm>
          <a:off x="367937" y="1135614"/>
          <a:ext cx="5151130"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00" tIns="0" rIns="194700" bIns="0" numCol="1" spcCol="1270" anchor="ctr" anchorCtr="0">
          <a:noAutofit/>
        </a:bodyPr>
        <a:lstStyle/>
        <a:p>
          <a:pPr lvl="0" algn="l" defTabSz="889000">
            <a:lnSpc>
              <a:spcPct val="90000"/>
            </a:lnSpc>
            <a:spcBef>
              <a:spcPct val="0"/>
            </a:spcBef>
            <a:spcAft>
              <a:spcPct val="35000"/>
            </a:spcAft>
          </a:pPr>
          <a:r>
            <a:rPr lang="en-ZA" sz="2000" kern="1200" dirty="0" smtClean="0"/>
            <a:t>Acceptability (will they work it?) </a:t>
          </a:r>
          <a:endParaRPr lang="en-US" sz="2000" kern="1200" dirty="0"/>
        </a:p>
      </dsp:txBody>
      <dsp:txXfrm>
        <a:off x="367937" y="1135614"/>
        <a:ext cx="5151130" cy="35424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2AEF56-B723-4287-A5C1-6A6D5AAEAB43}">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26B2A-3F89-4F8E-82B5-0FD4D2B8DF7E}">
      <dsp:nvSpPr>
        <dsp:cNvPr id="0" name=""/>
        <dsp:cNvSpPr/>
      </dsp:nvSpPr>
      <dsp:spPr>
        <a:xfrm>
          <a:off x="6548" y="1219199"/>
          <a:ext cx="196215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smtClean="0"/>
            <a:t>1.Preparation</a:t>
          </a:r>
          <a:endParaRPr lang="en-US" sz="1800" kern="1200" dirty="0"/>
        </a:p>
      </dsp:txBody>
      <dsp:txXfrm>
        <a:off x="6548" y="1219199"/>
        <a:ext cx="1962150" cy="1625600"/>
      </dsp:txXfrm>
    </dsp:sp>
    <dsp:sp modelId="{A6477494-E00D-44BD-A60F-3426E04DFBA2}">
      <dsp:nvSpPr>
        <dsp:cNvPr id="0" name=""/>
        <dsp:cNvSpPr/>
      </dsp:nvSpPr>
      <dsp:spPr>
        <a:xfrm>
          <a:off x="2066925" y="1219199"/>
          <a:ext cx="196215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smtClean="0"/>
            <a:t>2.Implementation </a:t>
          </a:r>
          <a:endParaRPr lang="en-US" sz="1800" kern="1200" dirty="0"/>
        </a:p>
      </dsp:txBody>
      <dsp:txXfrm>
        <a:off x="2066925" y="1219199"/>
        <a:ext cx="1962150" cy="1625600"/>
      </dsp:txXfrm>
    </dsp:sp>
    <dsp:sp modelId="{696D0E80-BCDB-4EF8-AF01-D46FB213FB7C}">
      <dsp:nvSpPr>
        <dsp:cNvPr id="0" name=""/>
        <dsp:cNvSpPr/>
      </dsp:nvSpPr>
      <dsp:spPr>
        <a:xfrm>
          <a:off x="4127301" y="1219199"/>
          <a:ext cx="196215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smtClean="0"/>
            <a:t>3.Monitoring</a:t>
          </a:r>
          <a:endParaRPr lang="en-US" sz="1800" kern="1200" dirty="0"/>
        </a:p>
      </dsp:txBody>
      <dsp:txXfrm>
        <a:off x="4127301" y="1219199"/>
        <a:ext cx="1962150" cy="162560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2AEF56-B723-4287-A5C1-6A6D5AAEAB43}">
      <dsp:nvSpPr>
        <dsp:cNvPr id="0" name=""/>
        <dsp:cNvSpPr/>
      </dsp:nvSpPr>
      <dsp:spPr>
        <a:xfrm>
          <a:off x="164591" y="0"/>
          <a:ext cx="1865376" cy="914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26B2A-3F89-4F8E-82B5-0FD4D2B8DF7E}">
      <dsp:nvSpPr>
        <dsp:cNvPr id="0" name=""/>
        <dsp:cNvSpPr/>
      </dsp:nvSpPr>
      <dsp:spPr>
        <a:xfrm>
          <a:off x="288036" y="274319"/>
          <a:ext cx="1618488" cy="36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1.Preparation</a:t>
          </a:r>
          <a:endParaRPr lang="en-US" sz="2000" kern="1200" dirty="0"/>
        </a:p>
      </dsp:txBody>
      <dsp:txXfrm>
        <a:off x="288036" y="274319"/>
        <a:ext cx="1618488" cy="36576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2AEF56-B723-4287-A5C1-6A6D5AAEAB43}">
      <dsp:nvSpPr>
        <dsp:cNvPr id="0" name=""/>
        <dsp:cNvSpPr/>
      </dsp:nvSpPr>
      <dsp:spPr>
        <a:xfrm>
          <a:off x="164591" y="0"/>
          <a:ext cx="1865376" cy="914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26B2A-3F89-4F8E-82B5-0FD4D2B8DF7E}">
      <dsp:nvSpPr>
        <dsp:cNvPr id="0" name=""/>
        <dsp:cNvSpPr/>
      </dsp:nvSpPr>
      <dsp:spPr>
        <a:xfrm>
          <a:off x="288036" y="274319"/>
          <a:ext cx="1618488" cy="36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1.Preparation</a:t>
          </a:r>
          <a:endParaRPr lang="en-US" sz="2000" kern="1200" dirty="0"/>
        </a:p>
      </dsp:txBody>
      <dsp:txXfrm>
        <a:off x="288036" y="274319"/>
        <a:ext cx="1618488" cy="36576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2AEF56-B723-4287-A5C1-6A6D5AAEAB43}">
      <dsp:nvSpPr>
        <dsp:cNvPr id="0" name=""/>
        <dsp:cNvSpPr/>
      </dsp:nvSpPr>
      <dsp:spPr>
        <a:xfrm>
          <a:off x="164591" y="0"/>
          <a:ext cx="1865376" cy="914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26B2A-3F89-4F8E-82B5-0FD4D2B8DF7E}">
      <dsp:nvSpPr>
        <dsp:cNvPr id="0" name=""/>
        <dsp:cNvSpPr/>
      </dsp:nvSpPr>
      <dsp:spPr>
        <a:xfrm>
          <a:off x="288036" y="274319"/>
          <a:ext cx="1618488" cy="36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1.Preparation</a:t>
          </a:r>
          <a:endParaRPr lang="en-US" sz="2000" kern="1200" dirty="0"/>
        </a:p>
      </dsp:txBody>
      <dsp:txXfrm>
        <a:off x="288036" y="274319"/>
        <a:ext cx="1618488" cy="36576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2AEF56-B723-4287-A5C1-6A6D5AAEAB43}">
      <dsp:nvSpPr>
        <dsp:cNvPr id="0" name=""/>
        <dsp:cNvSpPr/>
      </dsp:nvSpPr>
      <dsp:spPr>
        <a:xfrm>
          <a:off x="164591" y="0"/>
          <a:ext cx="1865376" cy="914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26B2A-3F89-4F8E-82B5-0FD4D2B8DF7E}">
      <dsp:nvSpPr>
        <dsp:cNvPr id="0" name=""/>
        <dsp:cNvSpPr/>
      </dsp:nvSpPr>
      <dsp:spPr>
        <a:xfrm>
          <a:off x="264033" y="274319"/>
          <a:ext cx="1666493" cy="36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1. Preparation</a:t>
          </a:r>
          <a:endParaRPr lang="en-US" sz="2000" kern="1200" dirty="0"/>
        </a:p>
      </dsp:txBody>
      <dsp:txXfrm>
        <a:off x="264033" y="274319"/>
        <a:ext cx="1666493" cy="3657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Observation</a:t>
          </a:r>
        </a:p>
      </dsp:txBody>
      <dsp:txXfrm>
        <a:off x="5786649" y="2516544"/>
        <a:ext cx="2427824" cy="121391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2AEF56-B723-4287-A5C1-6A6D5AAEAB43}">
      <dsp:nvSpPr>
        <dsp:cNvPr id="0" name=""/>
        <dsp:cNvSpPr/>
      </dsp:nvSpPr>
      <dsp:spPr>
        <a:xfrm>
          <a:off x="164591" y="0"/>
          <a:ext cx="1865376" cy="914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26B2A-3F89-4F8E-82B5-0FD4D2B8DF7E}">
      <dsp:nvSpPr>
        <dsp:cNvPr id="0" name=""/>
        <dsp:cNvSpPr/>
      </dsp:nvSpPr>
      <dsp:spPr>
        <a:xfrm>
          <a:off x="288036" y="274319"/>
          <a:ext cx="1618488" cy="36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1.Preparation</a:t>
          </a:r>
          <a:endParaRPr lang="en-US" sz="2000" kern="1200" dirty="0"/>
        </a:p>
      </dsp:txBody>
      <dsp:txXfrm>
        <a:off x="288036" y="274319"/>
        <a:ext cx="1618488" cy="36576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2AEF56-B723-4287-A5C1-6A6D5AAEAB43}">
      <dsp:nvSpPr>
        <dsp:cNvPr id="0" name=""/>
        <dsp:cNvSpPr/>
      </dsp:nvSpPr>
      <dsp:spPr>
        <a:xfrm>
          <a:off x="164591" y="0"/>
          <a:ext cx="1865376" cy="914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26B2A-3F89-4F8E-82B5-0FD4D2B8DF7E}">
      <dsp:nvSpPr>
        <dsp:cNvPr id="0" name=""/>
        <dsp:cNvSpPr/>
      </dsp:nvSpPr>
      <dsp:spPr>
        <a:xfrm>
          <a:off x="264033" y="274319"/>
          <a:ext cx="1666493" cy="36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1. Preparation</a:t>
          </a:r>
          <a:endParaRPr lang="en-US" sz="2000" kern="1200" dirty="0"/>
        </a:p>
      </dsp:txBody>
      <dsp:txXfrm>
        <a:off x="264033" y="274319"/>
        <a:ext cx="1666493" cy="36576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2AEF56-B723-4287-A5C1-6A6D5AAEAB43}">
      <dsp:nvSpPr>
        <dsp:cNvPr id="0" name=""/>
        <dsp:cNvSpPr/>
      </dsp:nvSpPr>
      <dsp:spPr>
        <a:xfrm>
          <a:off x="192023" y="0"/>
          <a:ext cx="2176272" cy="914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26B2A-3F89-4F8E-82B5-0FD4D2B8DF7E}">
      <dsp:nvSpPr>
        <dsp:cNvPr id="0" name=""/>
        <dsp:cNvSpPr/>
      </dsp:nvSpPr>
      <dsp:spPr>
        <a:xfrm>
          <a:off x="56007" y="274319"/>
          <a:ext cx="2448306" cy="36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kern="1200" dirty="0" smtClean="0"/>
            <a:t>2.Implementation</a:t>
          </a:r>
          <a:endParaRPr lang="en-US" sz="2400" kern="1200" dirty="0"/>
        </a:p>
      </dsp:txBody>
      <dsp:txXfrm>
        <a:off x="56007" y="274319"/>
        <a:ext cx="2448306" cy="36576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2AEF56-B723-4287-A5C1-6A6D5AAEAB43}">
      <dsp:nvSpPr>
        <dsp:cNvPr id="0" name=""/>
        <dsp:cNvSpPr/>
      </dsp:nvSpPr>
      <dsp:spPr>
        <a:xfrm>
          <a:off x="192023" y="0"/>
          <a:ext cx="2176272" cy="914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26B2A-3F89-4F8E-82B5-0FD4D2B8DF7E}">
      <dsp:nvSpPr>
        <dsp:cNvPr id="0" name=""/>
        <dsp:cNvSpPr/>
      </dsp:nvSpPr>
      <dsp:spPr>
        <a:xfrm>
          <a:off x="336042" y="274319"/>
          <a:ext cx="1888236" cy="365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kern="1200" dirty="0" smtClean="0"/>
            <a:t>3.Monitoring</a:t>
          </a:r>
          <a:endParaRPr lang="en-US" sz="2400" kern="1200" dirty="0"/>
        </a:p>
      </dsp:txBody>
      <dsp:txXfrm>
        <a:off x="336042" y="274319"/>
        <a:ext cx="1888236" cy="36576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37003F-C6E1-47BC-A803-A036639001DA}">
      <dsp:nvSpPr>
        <dsp:cNvPr id="0" name=""/>
        <dsp:cNvSpPr/>
      </dsp:nvSpPr>
      <dsp:spPr>
        <a:xfrm>
          <a:off x="2514" y="1619"/>
          <a:ext cx="2451735"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ZA" sz="2000" kern="1200" dirty="0" smtClean="0"/>
            <a:t>Hidden agenda</a:t>
          </a:r>
          <a:endParaRPr lang="en-US" sz="2000" kern="1200" dirty="0"/>
        </a:p>
      </dsp:txBody>
      <dsp:txXfrm>
        <a:off x="2514" y="1619"/>
        <a:ext cx="2451735" cy="460800"/>
      </dsp:txXfrm>
    </dsp:sp>
    <dsp:sp modelId="{96C3671C-FF14-4BF7-914A-9248EF44D3D9}">
      <dsp:nvSpPr>
        <dsp:cNvPr id="0" name=""/>
        <dsp:cNvSpPr/>
      </dsp:nvSpPr>
      <dsp:spPr>
        <a:xfrm>
          <a:off x="2514" y="462420"/>
          <a:ext cx="2451735" cy="7246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ZA" sz="1800" kern="1200" dirty="0" smtClean="0"/>
            <a:t>Own interest</a:t>
          </a:r>
          <a:endParaRPr lang="en-US" sz="1800" kern="1200" dirty="0"/>
        </a:p>
      </dsp:txBody>
      <dsp:txXfrm>
        <a:off x="2514" y="462420"/>
        <a:ext cx="2451735" cy="724680"/>
      </dsp:txXfrm>
    </dsp:sp>
    <dsp:sp modelId="{DA81699F-CC7A-4EEE-8C82-5058477311A5}">
      <dsp:nvSpPr>
        <dsp:cNvPr id="0" name=""/>
        <dsp:cNvSpPr/>
      </dsp:nvSpPr>
      <dsp:spPr>
        <a:xfrm>
          <a:off x="2797492" y="1619"/>
          <a:ext cx="2451735"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ZA" sz="2000" kern="1200" dirty="0" smtClean="0"/>
            <a:t>Political</a:t>
          </a:r>
          <a:endParaRPr lang="en-US" sz="2000" kern="1200" dirty="0"/>
        </a:p>
      </dsp:txBody>
      <dsp:txXfrm>
        <a:off x="2797492" y="1619"/>
        <a:ext cx="2451735" cy="460800"/>
      </dsp:txXfrm>
    </dsp:sp>
    <dsp:sp modelId="{18DA6617-2435-4FE0-9C2A-13E72AB4664B}">
      <dsp:nvSpPr>
        <dsp:cNvPr id="0" name=""/>
        <dsp:cNvSpPr/>
      </dsp:nvSpPr>
      <dsp:spPr>
        <a:xfrm>
          <a:off x="2797492" y="462420"/>
          <a:ext cx="2451735" cy="7246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ZA" sz="1800" kern="1200" dirty="0" smtClean="0"/>
            <a:t> Political instrument</a:t>
          </a:r>
          <a:endParaRPr lang="en-US" sz="1800" kern="1200" dirty="0"/>
        </a:p>
      </dsp:txBody>
      <dsp:txXfrm>
        <a:off x="2797492" y="462420"/>
        <a:ext cx="2451735" cy="724680"/>
      </dsp:txXfrm>
    </dsp:sp>
    <dsp:sp modelId="{F2688F60-949C-498C-AC4E-DC93D596332F}">
      <dsp:nvSpPr>
        <dsp:cNvPr id="0" name=""/>
        <dsp:cNvSpPr/>
      </dsp:nvSpPr>
      <dsp:spPr>
        <a:xfrm>
          <a:off x="5592470" y="1619"/>
          <a:ext cx="2451735"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ZA" sz="2000" kern="1200" dirty="0" smtClean="0"/>
            <a:t>Dual interest</a:t>
          </a:r>
          <a:endParaRPr lang="en-US" sz="2000" kern="1200" dirty="0"/>
        </a:p>
      </dsp:txBody>
      <dsp:txXfrm>
        <a:off x="5592470" y="1619"/>
        <a:ext cx="2451735" cy="460800"/>
      </dsp:txXfrm>
    </dsp:sp>
    <dsp:sp modelId="{46512DC1-6B86-4A6E-A9B0-087D98BA5060}">
      <dsp:nvSpPr>
        <dsp:cNvPr id="0" name=""/>
        <dsp:cNvSpPr/>
      </dsp:nvSpPr>
      <dsp:spPr>
        <a:xfrm>
          <a:off x="5592470" y="421424"/>
          <a:ext cx="2451735" cy="7246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ZA" sz="1600" kern="1200" dirty="0" smtClean="0"/>
            <a:t> </a:t>
          </a:r>
          <a:r>
            <a:rPr lang="en-ZA" sz="1800" kern="1200" dirty="0" smtClean="0"/>
            <a:t>Focus on interest of both parties</a:t>
          </a:r>
          <a:endParaRPr lang="en-US" sz="1600" kern="1200" dirty="0"/>
        </a:p>
      </dsp:txBody>
      <dsp:txXfrm>
        <a:off x="5592470" y="421424"/>
        <a:ext cx="2451735" cy="7246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endParaRPr lang="en-US" sz="2000" b="1" kern="1200" dirty="0"/>
        </a:p>
        <a:p>
          <a:pPr lvl="0" algn="ctr" defTabSz="889000">
            <a:lnSpc>
              <a:spcPct val="100000"/>
            </a:lnSpc>
            <a:spcBef>
              <a:spcPct val="0"/>
            </a:spcBef>
            <a:spcAft>
              <a:spcPct val="35000"/>
            </a:spcAft>
          </a:pPr>
          <a:r>
            <a:rPr lang="en-US" sz="2000" b="1" kern="1200" dirty="0"/>
            <a:t>Evidence </a:t>
          </a:r>
          <a:r>
            <a:rPr lang="en-US" sz="2000" b="1" i="1" kern="1200" dirty="0"/>
            <a:t>during </a:t>
          </a:r>
        </a:p>
        <a:p>
          <a:pPr lvl="0" algn="ctr" defTabSz="889000">
            <a:lnSpc>
              <a:spcPct val="100000"/>
            </a:lnSpc>
            <a:spcBef>
              <a:spcPct val="0"/>
            </a:spcBef>
            <a:spcAft>
              <a:spcPct val="35000"/>
            </a:spcAft>
          </a:pPr>
          <a:r>
            <a:rPr lang="en-US" sz="2000" b="1" kern="1200" dirty="0"/>
            <a:t>facilitation</a:t>
          </a:r>
        </a:p>
        <a:p>
          <a:pPr lvl="0" algn="ctr" defTabSz="889000">
            <a:lnSpc>
              <a:spcPct val="100000"/>
            </a:lnSpc>
            <a:spcBef>
              <a:spcPct val="0"/>
            </a:spcBef>
            <a:spcAft>
              <a:spcPct val="35000"/>
            </a:spcAft>
          </a:pPr>
          <a:r>
            <a:rPr lang="en-US" sz="2000" b="1" kern="1200" dirty="0"/>
            <a:t>Self Assessment</a:t>
          </a:r>
        </a:p>
        <a:p>
          <a:pPr lvl="0" algn="ctr" defTabSz="889000">
            <a:lnSpc>
              <a:spcPct val="100000"/>
            </a:lnSpc>
            <a:spcBef>
              <a:spcPct val="0"/>
            </a:spcBef>
            <a:spcAft>
              <a:spcPct val="35000"/>
            </a:spcAft>
          </a:pPr>
          <a:endParaRPr lang="en-US" sz="2000" b="1"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sz="2000" b="1" kern="1200" dirty="0"/>
            <a:t>Knowledge Assessment</a:t>
          </a:r>
        </a:p>
        <a:p>
          <a:pPr lvl="0" algn="ctr" defTabSz="889000">
            <a:lnSpc>
              <a:spcPct val="100000"/>
            </a:lnSpc>
            <a:spcBef>
              <a:spcPct val="0"/>
            </a:spcBef>
            <a:spcAft>
              <a:spcPct val="35000"/>
            </a:spcAft>
          </a:pPr>
          <a:r>
            <a:rPr lang="en-US" sz="2000" b="1" kern="1200" dirty="0"/>
            <a:t> Summative Workplace</a:t>
          </a:r>
        </a:p>
        <a:p>
          <a:pPr lvl="0" algn="ctr" defTabSz="889000">
            <a:lnSpc>
              <a:spcPct val="100000"/>
            </a:lnSpc>
            <a:spcBef>
              <a:spcPct val="0"/>
            </a:spcBef>
            <a:spcAft>
              <a:spcPct val="35000"/>
            </a:spcAft>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t>Competent</a:t>
          </a:r>
        </a:p>
      </dsp:txBody>
      <dsp:txXfrm>
        <a:off x="0" y="1438"/>
        <a:ext cx="2528147" cy="1264073"/>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0" y="1581530"/>
        <a:ext cx="3230467" cy="1390481"/>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0" y="3288030"/>
        <a:ext cx="3241955" cy="1390481"/>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t>Not Yet Competent</a:t>
          </a:r>
        </a:p>
      </dsp:txBody>
      <dsp:txXfrm>
        <a:off x="4343147" y="1438"/>
        <a:ext cx="2528147" cy="1264073"/>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52094" y="1612171"/>
        <a:ext cx="2886376" cy="1390481"/>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48777" y="3288030"/>
        <a:ext cx="2900554" cy="139048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Assessment</a:t>
          </a:r>
        </a:p>
      </dsp:txBody>
      <dsp:txXfrm>
        <a:off x="646" y="717612"/>
        <a:ext cx="1946141" cy="956816"/>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Moderation</a:t>
          </a:r>
        </a:p>
      </dsp:txBody>
      <dsp:txXfrm>
        <a:off x="2074929" y="717612"/>
        <a:ext cx="1946141" cy="956816"/>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Verification</a:t>
          </a:r>
        </a:p>
      </dsp:txBody>
      <dsp:txXfrm>
        <a:off x="4149211" y="717612"/>
        <a:ext cx="1946141" cy="95681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EC8A00-D596-4954-8D3E-AD5C009086C0}">
      <dsp:nvSpPr>
        <dsp:cNvPr id="0" name=""/>
        <dsp:cNvSpPr/>
      </dsp:nvSpPr>
      <dsp:spPr>
        <a:xfrm>
          <a:off x="0" y="598749"/>
          <a:ext cx="2205000" cy="1323000"/>
        </a:xfrm>
        <a:prstGeom prst="rect">
          <a:avLst/>
        </a:prstGeom>
        <a:blipFill rotWithShape="0">
          <a:blip xmlns:r="http://schemas.openxmlformats.org/officeDocument/2006/relationships" r:embed="rId1">
            <a:duotone>
              <a:schemeClr val="accent2">
                <a:hueOff val="0"/>
                <a:satOff val="0"/>
                <a:lumOff val="0"/>
                <a:alphaOff val="0"/>
                <a:tint val="30000"/>
                <a:satMod val="300000"/>
              </a:schemeClr>
              <a:schemeClr val="accent2">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Promote economic development and efficiency in the workforce</a:t>
          </a:r>
          <a:endParaRPr lang="en-ZA" sz="2000" kern="1200" dirty="0"/>
        </a:p>
      </dsp:txBody>
      <dsp:txXfrm>
        <a:off x="0" y="598749"/>
        <a:ext cx="2205000" cy="1323000"/>
      </dsp:txXfrm>
    </dsp:sp>
    <dsp:sp modelId="{16FFB845-91CD-43EA-A13C-8EADBE14A830}">
      <dsp:nvSpPr>
        <dsp:cNvPr id="0" name=""/>
        <dsp:cNvSpPr/>
      </dsp:nvSpPr>
      <dsp:spPr>
        <a:xfrm>
          <a:off x="2447902" y="598749"/>
          <a:ext cx="2205000" cy="1323000"/>
        </a:xfrm>
        <a:prstGeom prst="rect">
          <a:avLst/>
        </a:prstGeom>
        <a:blipFill rotWithShape="0">
          <a:blip xmlns:r="http://schemas.openxmlformats.org/officeDocument/2006/relationships" r:embed="rId1">
            <a:duotone>
              <a:schemeClr val="accent3">
                <a:hueOff val="0"/>
                <a:satOff val="0"/>
                <a:lumOff val="0"/>
                <a:alphaOff val="0"/>
                <a:tint val="30000"/>
                <a:satMod val="300000"/>
              </a:schemeClr>
              <a:schemeClr val="accent3">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Promote the constitutional right </a:t>
          </a:r>
          <a:r>
            <a:rPr lang="en-ZA" sz="2000" b="0" kern="1200" dirty="0" smtClean="0"/>
            <a:t>of equality</a:t>
          </a:r>
          <a:endParaRPr lang="en-ZA" sz="2000" b="0" kern="1200" dirty="0"/>
        </a:p>
      </dsp:txBody>
      <dsp:txXfrm>
        <a:off x="2447902" y="598749"/>
        <a:ext cx="2205000" cy="1323000"/>
      </dsp:txXfrm>
    </dsp:sp>
    <dsp:sp modelId="{29A19B95-F32A-4EA3-9E3D-93DE9EBF4A63}">
      <dsp:nvSpPr>
        <dsp:cNvPr id="0" name=""/>
        <dsp:cNvSpPr/>
      </dsp:nvSpPr>
      <dsp:spPr>
        <a:xfrm>
          <a:off x="4851000" y="598749"/>
          <a:ext cx="2205000" cy="1323000"/>
        </a:xfrm>
        <a:prstGeom prst="rect">
          <a:avLst/>
        </a:prstGeom>
        <a:blipFill rotWithShape="0">
          <a:blip xmlns:r="http://schemas.openxmlformats.org/officeDocument/2006/relationships" r:embed="rId1">
            <a:duotone>
              <a:schemeClr val="accent4">
                <a:hueOff val="0"/>
                <a:satOff val="0"/>
                <a:lumOff val="0"/>
                <a:alphaOff val="0"/>
                <a:tint val="30000"/>
                <a:satMod val="300000"/>
              </a:schemeClr>
              <a:schemeClr val="accent4">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Exercise of true democracy</a:t>
          </a:r>
          <a:endParaRPr lang="en-ZA" sz="2000" kern="1200" dirty="0"/>
        </a:p>
      </dsp:txBody>
      <dsp:txXfrm>
        <a:off x="4851000" y="598749"/>
        <a:ext cx="2205000" cy="1323000"/>
      </dsp:txXfrm>
    </dsp:sp>
    <dsp:sp modelId="{0B93DCFB-D514-409E-B8DC-D3BA4FF17AE1}">
      <dsp:nvSpPr>
        <dsp:cNvPr id="0" name=""/>
        <dsp:cNvSpPr/>
      </dsp:nvSpPr>
      <dsp:spPr>
        <a:xfrm>
          <a:off x="22402" y="2142250"/>
          <a:ext cx="2205000" cy="1323000"/>
        </a:xfrm>
        <a:prstGeom prst="rect">
          <a:avLst/>
        </a:prstGeom>
        <a:blipFill rotWithShape="0">
          <a:blip xmlns:r="http://schemas.openxmlformats.org/officeDocument/2006/relationships" r:embed="rId1">
            <a:duotone>
              <a:schemeClr val="accent5">
                <a:hueOff val="0"/>
                <a:satOff val="0"/>
                <a:lumOff val="0"/>
                <a:alphaOff val="0"/>
                <a:tint val="30000"/>
                <a:satMod val="300000"/>
              </a:schemeClr>
              <a:schemeClr val="accent5">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Eliminate unfair discrimination in employment</a:t>
          </a:r>
          <a:endParaRPr lang="en-ZA" sz="2000" kern="1200" dirty="0"/>
        </a:p>
      </dsp:txBody>
      <dsp:txXfrm>
        <a:off x="22402" y="2142250"/>
        <a:ext cx="2205000" cy="1323000"/>
      </dsp:txXfrm>
    </dsp:sp>
    <dsp:sp modelId="{23D2ED35-9200-4C27-A2F8-BBD61FADC6B0}">
      <dsp:nvSpPr>
        <dsp:cNvPr id="0" name=""/>
        <dsp:cNvSpPr/>
      </dsp:nvSpPr>
      <dsp:spPr>
        <a:xfrm>
          <a:off x="2447902" y="2142250"/>
          <a:ext cx="2205000" cy="1323000"/>
        </a:xfrm>
        <a:prstGeom prst="rect">
          <a:avLst/>
        </a:prstGeom>
        <a:blipFill rotWithShape="0">
          <a:blip xmlns:r="http://schemas.openxmlformats.org/officeDocument/2006/relationships" r:embed="rId1">
            <a:duotone>
              <a:schemeClr val="accent6">
                <a:hueOff val="0"/>
                <a:satOff val="0"/>
                <a:lumOff val="0"/>
                <a:alphaOff val="0"/>
                <a:tint val="30000"/>
                <a:satMod val="300000"/>
              </a:schemeClr>
              <a:schemeClr val="accent6">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Ensure the implementation of Employment Equity</a:t>
          </a:r>
          <a:endParaRPr lang="en-ZA" sz="2000" kern="1200" dirty="0"/>
        </a:p>
      </dsp:txBody>
      <dsp:txXfrm>
        <a:off x="2447902" y="2142250"/>
        <a:ext cx="2205000" cy="1323000"/>
      </dsp:txXfrm>
    </dsp:sp>
    <dsp:sp modelId="{29A0E28B-5553-457D-A777-596106535733}">
      <dsp:nvSpPr>
        <dsp:cNvPr id="0" name=""/>
        <dsp:cNvSpPr/>
      </dsp:nvSpPr>
      <dsp:spPr>
        <a:xfrm>
          <a:off x="4851000" y="2142250"/>
          <a:ext cx="2205000" cy="1323000"/>
        </a:xfrm>
        <a:prstGeom prst="rect">
          <a:avLst/>
        </a:prstGeom>
        <a:blipFill rotWithShape="0">
          <a:blip xmlns:r="http://schemas.openxmlformats.org/officeDocument/2006/relationships" r:embed="rId1">
            <a:duotone>
              <a:schemeClr val="accent2">
                <a:hueOff val="0"/>
                <a:satOff val="0"/>
                <a:lumOff val="0"/>
                <a:alphaOff val="0"/>
                <a:tint val="30000"/>
                <a:satMod val="300000"/>
              </a:schemeClr>
              <a:schemeClr val="accent2">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Achieve a diverse workforce representative of our people</a:t>
          </a:r>
          <a:endParaRPr lang="en-ZA" sz="2000" kern="1200" dirty="0"/>
        </a:p>
      </dsp:txBody>
      <dsp:txXfrm>
        <a:off x="4851000" y="2142250"/>
        <a:ext cx="2205000" cy="13230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B83977-2AF8-45A9-8F29-9E769EC117E5}">
      <dsp:nvSpPr>
        <dsp:cNvPr id="0" name=""/>
        <dsp:cNvSpPr/>
      </dsp:nvSpPr>
      <dsp:spPr>
        <a:xfrm>
          <a:off x="2649894" y="195"/>
          <a:ext cx="3974841" cy="761695"/>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tx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ZA" sz="1700" kern="1200" dirty="0" smtClean="0"/>
            <a:t> Through elimination of unfair discrimination</a:t>
          </a:r>
          <a:endParaRPr lang="en-ZA" sz="1700" kern="1200" dirty="0"/>
        </a:p>
      </dsp:txBody>
      <dsp:txXfrm>
        <a:off x="2649894" y="195"/>
        <a:ext cx="3974841" cy="761695"/>
      </dsp:txXfrm>
    </dsp:sp>
    <dsp:sp modelId="{B58BBDE3-F5EB-45B9-BB24-6C283E0B7C58}">
      <dsp:nvSpPr>
        <dsp:cNvPr id="0" name=""/>
        <dsp:cNvSpPr/>
      </dsp:nvSpPr>
      <dsp:spPr>
        <a:xfrm>
          <a:off x="0" y="195"/>
          <a:ext cx="2649894" cy="761695"/>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ZA" sz="1800" kern="1200" dirty="0" smtClean="0"/>
            <a:t>Promoting Equal Opportunity</a:t>
          </a:r>
          <a:endParaRPr lang="en-ZA" sz="1800" kern="1200" dirty="0"/>
        </a:p>
      </dsp:txBody>
      <dsp:txXfrm>
        <a:off x="0" y="195"/>
        <a:ext cx="2649894" cy="761695"/>
      </dsp:txXfrm>
    </dsp:sp>
    <dsp:sp modelId="{81AB696F-E3BA-48D1-807B-3AE4076C9040}">
      <dsp:nvSpPr>
        <dsp:cNvPr id="0" name=""/>
        <dsp:cNvSpPr/>
      </dsp:nvSpPr>
      <dsp:spPr>
        <a:xfrm>
          <a:off x="2649894" y="838060"/>
          <a:ext cx="3974841" cy="761695"/>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tx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ZA" sz="1700" kern="1200" dirty="0" smtClean="0"/>
            <a:t> Redress disadvantages</a:t>
          </a:r>
          <a:endParaRPr lang="en-ZA" sz="1700" kern="1200" dirty="0"/>
        </a:p>
        <a:p>
          <a:pPr marL="171450" lvl="1" indent="-171450" algn="l" defTabSz="755650">
            <a:lnSpc>
              <a:spcPct val="90000"/>
            </a:lnSpc>
            <a:spcBef>
              <a:spcPct val="0"/>
            </a:spcBef>
            <a:spcAft>
              <a:spcPct val="15000"/>
            </a:spcAft>
            <a:buChar char="••"/>
          </a:pPr>
          <a:r>
            <a:rPr lang="en-ZA" sz="1700" kern="1200" dirty="0" smtClean="0"/>
            <a:t> Equitable representation in workforce</a:t>
          </a:r>
          <a:endParaRPr lang="en-ZA" sz="1700" kern="1200" dirty="0"/>
        </a:p>
      </dsp:txBody>
      <dsp:txXfrm>
        <a:off x="2649894" y="838060"/>
        <a:ext cx="3974841" cy="761695"/>
      </dsp:txXfrm>
    </dsp:sp>
    <dsp:sp modelId="{DFC5906F-7894-416F-8AFB-3CC1414C9CA1}">
      <dsp:nvSpPr>
        <dsp:cNvPr id="0" name=""/>
        <dsp:cNvSpPr/>
      </dsp:nvSpPr>
      <dsp:spPr>
        <a:xfrm>
          <a:off x="0" y="838060"/>
          <a:ext cx="2649894" cy="761695"/>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ZA" sz="1800" kern="1200" dirty="0" smtClean="0"/>
            <a:t>Implementing Affirmative Action Measures</a:t>
          </a:r>
          <a:endParaRPr lang="en-ZA" sz="1800" kern="1200" dirty="0"/>
        </a:p>
      </dsp:txBody>
      <dsp:txXfrm>
        <a:off x="0" y="838060"/>
        <a:ext cx="2649894" cy="76169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258816-3593-4198-8218-3C59BA4E90E9}">
      <dsp:nvSpPr>
        <dsp:cNvPr id="0" name=""/>
        <dsp:cNvSpPr/>
      </dsp:nvSpPr>
      <dsp:spPr>
        <a:xfrm>
          <a:off x="457199" y="0"/>
          <a:ext cx="5181600" cy="30175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C457F-5960-43BC-9C07-C43B738B038F}">
      <dsp:nvSpPr>
        <dsp:cNvPr id="0" name=""/>
        <dsp:cNvSpPr/>
      </dsp:nvSpPr>
      <dsp:spPr>
        <a:xfrm>
          <a:off x="204" y="905255"/>
          <a:ext cx="1948718" cy="12070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Formulation</a:t>
          </a:r>
          <a:endParaRPr lang="en-US" sz="2000" kern="1200" dirty="0"/>
        </a:p>
      </dsp:txBody>
      <dsp:txXfrm>
        <a:off x="204" y="905255"/>
        <a:ext cx="1948718" cy="1207008"/>
      </dsp:txXfrm>
    </dsp:sp>
    <dsp:sp modelId="{D37137E7-D5EC-4D9A-803C-B2B1DFF5D499}">
      <dsp:nvSpPr>
        <dsp:cNvPr id="0" name=""/>
        <dsp:cNvSpPr/>
      </dsp:nvSpPr>
      <dsp:spPr>
        <a:xfrm>
          <a:off x="2073640" y="905255"/>
          <a:ext cx="1948718" cy="12070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Implementation</a:t>
          </a:r>
          <a:endParaRPr lang="en-US" sz="2000" kern="1200" dirty="0"/>
        </a:p>
      </dsp:txBody>
      <dsp:txXfrm>
        <a:off x="2073640" y="905255"/>
        <a:ext cx="1948718" cy="1207008"/>
      </dsp:txXfrm>
    </dsp:sp>
    <dsp:sp modelId="{951B74A1-0D0D-497F-A575-0C9C84867CE8}">
      <dsp:nvSpPr>
        <dsp:cNvPr id="0" name=""/>
        <dsp:cNvSpPr/>
      </dsp:nvSpPr>
      <dsp:spPr>
        <a:xfrm>
          <a:off x="4147077" y="905255"/>
          <a:ext cx="1948718" cy="12070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kern="1200" dirty="0" smtClean="0"/>
            <a:t>Evaluation</a:t>
          </a:r>
          <a:endParaRPr lang="en-US" sz="2000" kern="1200" dirty="0"/>
        </a:p>
      </dsp:txBody>
      <dsp:txXfrm>
        <a:off x="4147077" y="905255"/>
        <a:ext cx="1948718" cy="120700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258816-3593-4198-8218-3C59BA4E90E9}">
      <dsp:nvSpPr>
        <dsp:cNvPr id="0" name=""/>
        <dsp:cNvSpPr/>
      </dsp:nvSpPr>
      <dsp:spPr>
        <a:xfrm>
          <a:off x="253745" y="0"/>
          <a:ext cx="2875788" cy="152580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C457F-5960-43BC-9C07-C43B738B038F}">
      <dsp:nvSpPr>
        <dsp:cNvPr id="0" name=""/>
        <dsp:cNvSpPr/>
      </dsp:nvSpPr>
      <dsp:spPr>
        <a:xfrm>
          <a:off x="592074" y="457741"/>
          <a:ext cx="2199132" cy="6103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ZA" sz="2500" kern="1200" dirty="0" smtClean="0"/>
            <a:t>1. Formulation</a:t>
          </a:r>
          <a:endParaRPr lang="en-US" sz="2500" kern="1200" dirty="0"/>
        </a:p>
      </dsp:txBody>
      <dsp:txXfrm>
        <a:off x="592074" y="457741"/>
        <a:ext cx="2199132" cy="6103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00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9375" y="0"/>
            <a:ext cx="2976563" cy="500063"/>
          </a:xfrm>
          <a:prstGeom prst="rect">
            <a:avLst/>
          </a:prstGeom>
        </p:spPr>
        <p:txBody>
          <a:bodyPr vert="horz" lIns="91440" tIns="45720" rIns="91440" bIns="45720" rtlCol="0"/>
          <a:lstStyle>
            <a:lvl1pPr algn="r">
              <a:defRPr sz="1200"/>
            </a:lvl1pPr>
          </a:lstStyle>
          <a:p>
            <a:fld id="{A728A603-BB7B-408E-B8AE-C4657E4DA108}" type="datetimeFigureOut">
              <a:rPr lang="en-US" smtClean="0"/>
              <a:pPr/>
              <a:t>30-Nov-17</a:t>
            </a:fld>
            <a:endParaRPr lang="en-US"/>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7388" y="4748213"/>
            <a:ext cx="5492750" cy="44973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93250"/>
            <a:ext cx="2976563" cy="500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9375" y="9493250"/>
            <a:ext cx="2976563" cy="500063"/>
          </a:xfrm>
          <a:prstGeom prst="rect">
            <a:avLst/>
          </a:prstGeom>
        </p:spPr>
        <p:txBody>
          <a:bodyPr vert="horz" lIns="91440" tIns="45720" rIns="91440" bIns="45720" rtlCol="0" anchor="b"/>
          <a:lstStyle>
            <a:lvl1pPr algn="r">
              <a:defRPr sz="1200"/>
            </a:lvl1pPr>
          </a:lstStyle>
          <a:p>
            <a:fld id="{CDA698A6-5C32-4AD1-A9D1-66FC019BA1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A698A6-5C32-4AD1-A9D1-66FC019BA14E}" type="slidenum">
              <a:rPr lang="en-US" smtClean="0"/>
              <a:pPr/>
              <a:t>121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userDrawn="1"/>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cstate="print"/>
          <a:stretch>
            <a:fillRect/>
          </a:stretch>
        </p:blipFill>
        <p:spPr>
          <a:xfrm>
            <a:off x="3637333" y="6523441"/>
            <a:ext cx="1725318" cy="286537"/>
          </a:xfrm>
          <a:prstGeom prst="rect">
            <a:avLst/>
          </a:prstGeom>
        </p:spPr>
      </p:pic>
      <p:pic>
        <p:nvPicPr>
          <p:cNvPr id="5" name="Picture 4" descr="A close up of a sign&#10;&#10;Description generated with high confidence">
            <a:extLst>
              <a:ext uri="{FF2B5EF4-FFF2-40B4-BE49-F238E27FC236}">
                <a16:creationId xmlns="" xmlns:a16="http://schemas.microsoft.com/office/drawing/2014/main" id="{684BD07F-9A0F-4453-9C82-AB27269E432B}"/>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798373" y="6167811"/>
            <a:ext cx="864000" cy="54189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ounded Rectangle 8"/>
          <p:cNvSpPr/>
          <p:nvPr userDrawn="1"/>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userDrawn="1"/>
        </p:nvPicPr>
        <p:blipFill>
          <a:blip r:embed="rId2" cstate="print"/>
          <a:stretch>
            <a:fillRect/>
          </a:stretch>
        </p:blipFill>
        <p:spPr>
          <a:xfrm>
            <a:off x="3704987" y="6546381"/>
            <a:ext cx="1731414" cy="286537"/>
          </a:xfrm>
          <a:prstGeom prst="rect">
            <a:avLst/>
          </a:prstGeom>
        </p:spPr>
      </p:pic>
      <p:pic>
        <p:nvPicPr>
          <p:cNvPr id="10" name="Picture 9" descr="A close up of a sign&#10;&#10;Description generated with high confidence">
            <a:extLst>
              <a:ext uri="{FF2B5EF4-FFF2-40B4-BE49-F238E27FC236}">
                <a16:creationId xmlns="" xmlns:a16="http://schemas.microsoft.com/office/drawing/2014/main" id="{5C6A98DC-7342-4857-8E61-A989237DF5FA}"/>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822800" y="6198996"/>
            <a:ext cx="864000" cy="54189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2017/11/30</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2017/11/30</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2017/11/30</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2017/11/30</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2017/11/30</a:t>
            </a:fld>
            <a:endParaRPr lang="en-ZA"/>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dirty="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13" name="Picture 12"/>
          <p:cNvPicPr>
            <a:picLocks noChangeAspect="1"/>
          </p:cNvPicPr>
          <p:nvPr userDrawn="1"/>
        </p:nvPicPr>
        <p:blipFill>
          <a:blip r:embed="rId2" cstate="print"/>
          <a:stretch>
            <a:fillRect/>
          </a:stretch>
        </p:blipFill>
        <p:spPr>
          <a:xfrm>
            <a:off x="3706293" y="6522707"/>
            <a:ext cx="1731414" cy="286537"/>
          </a:xfrm>
          <a:prstGeom prst="rect">
            <a:avLst/>
          </a:prstGeom>
        </p:spPr>
      </p:pic>
      <p:pic>
        <p:nvPicPr>
          <p:cNvPr id="12" name="Picture 11" descr="A close up of a sign&#10;&#10;Description generated with high confidence">
            <a:extLst>
              <a:ext uri="{FF2B5EF4-FFF2-40B4-BE49-F238E27FC236}">
                <a16:creationId xmlns="" xmlns:a16="http://schemas.microsoft.com/office/drawing/2014/main" id="{FEDC4D00-020A-4859-B7E4-327A9A0F4C6C}"/>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963005" y="6166429"/>
            <a:ext cx="864000" cy="54189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8" name="Rounded Rectangle 7"/>
          <p:cNvSpPr/>
          <p:nvPr userDrawn="1"/>
        </p:nvSpPr>
        <p:spPr>
          <a:xfrm>
            <a:off x="65314" y="80726"/>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2017/11/30</a:t>
            </a:fld>
            <a:endParaRPr lang="en-Z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cstate="print"/>
          <a:stretch>
            <a:fillRect/>
          </a:stretch>
        </p:blipFill>
        <p:spPr>
          <a:xfrm>
            <a:off x="3709341" y="6546381"/>
            <a:ext cx="1725318" cy="286537"/>
          </a:xfrm>
          <a:prstGeom prst="rect">
            <a:avLst/>
          </a:prstGeom>
        </p:spPr>
      </p:pic>
      <p:pic>
        <p:nvPicPr>
          <p:cNvPr id="5" name="Picture 4" descr="A close up of a sign&#10;&#10;Description generated with high confidence">
            <a:extLst>
              <a:ext uri="{FF2B5EF4-FFF2-40B4-BE49-F238E27FC236}">
                <a16:creationId xmlns="" xmlns:a16="http://schemas.microsoft.com/office/drawing/2014/main" id="{B2BF80BD-169F-4F2D-82E6-6FBAA395BC49}"/>
              </a:ext>
            </a:extLst>
          </p:cNvPr>
          <p:cNvPicPr>
            <a:picLocks noChangeAspect="1"/>
          </p:cNvPicPr>
          <p:nvPr userDrawn="1"/>
        </p:nvPicPr>
        <p:blipFill>
          <a:blip r:embed="rId17" cstate="print">
            <a:extLst>
              <a:ext uri="{28A0092B-C50C-407E-A947-70E740481C1C}">
                <a14:useLocalDpi xmlns="" xmlns:a14="http://schemas.microsoft.com/office/drawing/2010/main" val="0"/>
              </a:ext>
            </a:extLst>
          </a:blip>
          <a:stretch>
            <a:fillRect/>
          </a:stretch>
        </p:blipFill>
        <p:spPr>
          <a:xfrm>
            <a:off x="7822800" y="6161419"/>
            <a:ext cx="864000" cy="54189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a:p>
        </p:txBody>
      </p:sp>
      <p:sp>
        <p:nvSpPr>
          <p:cNvPr id="4" name="Title 3"/>
          <p:cNvSpPr>
            <a:spLocks noGrp="1"/>
          </p:cNvSpPr>
          <p:nvPr>
            <p:ph type="ctrTitle"/>
          </p:nvPr>
        </p:nvSpPr>
        <p:spPr/>
        <p:txBody>
          <a:bodyPr>
            <a:normAutofit/>
          </a:bodyPr>
          <a:lstStyle/>
          <a:p>
            <a:r>
              <a:rPr lang="en-ZA" dirty="0" smtClean="0"/>
              <a:t>MANAGEMENT AND PRACTICES </a:t>
            </a:r>
            <a:endParaRPr lang="en-US" dirty="0"/>
          </a:p>
        </p:txBody>
      </p:sp>
      <p:sp>
        <p:nvSpPr>
          <p:cNvPr id="5" name="Subtitle 4"/>
          <p:cNvSpPr>
            <a:spLocks noGrp="1"/>
          </p:cNvSpPr>
          <p:nvPr>
            <p:ph type="subTitle" idx="1"/>
          </p:nvPr>
        </p:nvSpPr>
        <p:spPr/>
        <p:txBody>
          <a:bodyPr>
            <a:normAutofit/>
          </a:bodyPr>
          <a:lstStyle/>
          <a:p>
            <a:r>
              <a:rPr lang="en-ZA" sz="3200" dirty="0" smtClean="0"/>
              <a:t>Legislative Requirements and Organisational Policies and Procedure</a:t>
            </a:r>
            <a:endParaRPr lang="en-ZA" sz="3200" dirty="0"/>
          </a:p>
        </p:txBody>
      </p:sp>
    </p:spTree>
    <p:extLst>
      <p:ext uri="{BB962C8B-B14F-4D97-AF65-F5344CB8AC3E}">
        <p14:creationId xmlns="" xmlns:p14="http://schemas.microsoft.com/office/powerpoint/2010/main" val="2567743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endParaRPr lang="en-ZA" dirty="0"/>
          </a:p>
        </p:txBody>
      </p:sp>
      <p:pic>
        <p:nvPicPr>
          <p:cNvPr id="6" name="Picture 2" descr="C:\Users\Nortje\Pictures\Business LR (1)\Business LR (1)\shutterstock_112605986 L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6952" y="3011845"/>
            <a:ext cx="3960440" cy="31399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419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2.2.1	Working Hours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5" name="Content Placeholder 4"/>
          <p:cNvSpPr>
            <a:spLocks noGrp="1"/>
          </p:cNvSpPr>
          <p:nvPr>
            <p:ph sz="quarter" idx="1"/>
          </p:nvPr>
        </p:nvSpPr>
        <p:spPr>
          <a:xfrm>
            <a:off x="467544" y="1973156"/>
            <a:ext cx="8219256" cy="3277820"/>
          </a:xfrm>
          <a:prstGeom prst="rect">
            <a:avLst/>
          </a:prstGeom>
        </p:spPr>
        <p:txBody>
          <a:bodyPr wrap="square">
            <a:spAutoFit/>
          </a:bodyPr>
          <a:lstStyle/>
          <a:p>
            <a:pPr>
              <a:buNone/>
            </a:pPr>
            <a:r>
              <a:rPr lang="en-ZA" b="1" dirty="0" smtClean="0"/>
              <a:t>Annual leave : Sections 20 &amp; 21 </a:t>
            </a:r>
          </a:p>
          <a:p>
            <a:r>
              <a:rPr lang="en-ZA" dirty="0" smtClean="0"/>
              <a:t>Employees are entitled to 21 consecutive days’ annual leave or by agreement, one day for every 17 days worked or one hour for every 17 hours worked. </a:t>
            </a:r>
          </a:p>
          <a:p>
            <a:r>
              <a:rPr lang="en-ZA" dirty="0" smtClean="0"/>
              <a:t>Leave must be granted not later than six months after the end of the annual leave cycle. </a:t>
            </a:r>
          </a:p>
          <a:p>
            <a:r>
              <a:rPr lang="en-ZA" dirty="0" smtClean="0"/>
              <a:t>An employer must not pay an employee instead of granting leave except on termination of employment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2.2.1	Working Hours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5" name="Content Placeholder 4"/>
          <p:cNvSpPr>
            <a:spLocks noGrp="1"/>
          </p:cNvSpPr>
          <p:nvPr>
            <p:ph sz="quarter" idx="1"/>
          </p:nvPr>
        </p:nvSpPr>
        <p:spPr>
          <a:xfrm>
            <a:off x="467544" y="1973156"/>
            <a:ext cx="8219256" cy="3277820"/>
          </a:xfrm>
          <a:prstGeom prst="rect">
            <a:avLst/>
          </a:prstGeom>
        </p:spPr>
        <p:txBody>
          <a:bodyPr wrap="square">
            <a:spAutoFit/>
          </a:bodyPr>
          <a:lstStyle/>
          <a:p>
            <a:pPr>
              <a:buNone/>
            </a:pPr>
            <a:r>
              <a:rPr lang="en-ZA" b="1" dirty="0" smtClean="0"/>
              <a:t>Sick leave : Sections 22 – 24 </a:t>
            </a:r>
          </a:p>
          <a:p>
            <a:r>
              <a:rPr lang="en-ZA" dirty="0" smtClean="0"/>
              <a:t>An employee is entitled to six weeks’ paid sick leave in a period of 36 months. </a:t>
            </a:r>
          </a:p>
          <a:p>
            <a:r>
              <a:rPr lang="en-ZA" dirty="0" smtClean="0"/>
              <a:t>During the first six months an employee is entitled to one day’s paid sick leave for every 26 days worked. </a:t>
            </a:r>
          </a:p>
          <a:p>
            <a:r>
              <a:rPr lang="en-ZA" dirty="0" smtClean="0"/>
              <a:t>An employer may require a medical certificate before paying an employee who is absent for more than two consecutive days or who is frequently absent.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2.2.1	Working Hours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5" name="Content Placeholder 4"/>
          <p:cNvSpPr>
            <a:spLocks noGrp="1"/>
          </p:cNvSpPr>
          <p:nvPr>
            <p:ph sz="quarter" idx="1"/>
          </p:nvPr>
        </p:nvSpPr>
        <p:spPr>
          <a:xfrm>
            <a:off x="467544" y="1973156"/>
            <a:ext cx="8219256" cy="2092881"/>
          </a:xfrm>
          <a:prstGeom prst="rect">
            <a:avLst/>
          </a:prstGeom>
        </p:spPr>
        <p:txBody>
          <a:bodyPr wrap="square">
            <a:spAutoFit/>
          </a:bodyPr>
          <a:lstStyle/>
          <a:p>
            <a:r>
              <a:rPr lang="en-ZA" b="1" dirty="0" smtClean="0"/>
              <a:t>Maternity leave : Sections 25 &amp; 26 </a:t>
            </a:r>
          </a:p>
          <a:p>
            <a:r>
              <a:rPr lang="en-ZA" dirty="0" smtClean="0"/>
              <a:t>A pregnant employee is entitled to four consecutive months’ maternity leave. </a:t>
            </a:r>
            <a:endParaRPr lang="en-US" dirty="0" smtClean="0"/>
          </a:p>
          <a:p>
            <a:r>
              <a:rPr lang="en-ZA" dirty="0" smtClean="0"/>
              <a:t>A pregnant employee or employee nursing her child is not allowed to perform work that is hazardous to her or her child.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2.2.1	Working Hours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5" name="Content Placeholder 4"/>
          <p:cNvSpPr>
            <a:spLocks noGrp="1"/>
          </p:cNvSpPr>
          <p:nvPr>
            <p:ph sz="quarter" idx="1"/>
          </p:nvPr>
        </p:nvSpPr>
        <p:spPr>
          <a:xfrm>
            <a:off x="467544" y="1973156"/>
            <a:ext cx="8219256" cy="3200876"/>
          </a:xfrm>
          <a:prstGeom prst="rect">
            <a:avLst/>
          </a:prstGeom>
        </p:spPr>
        <p:txBody>
          <a:bodyPr wrap="square">
            <a:spAutoFit/>
          </a:bodyPr>
          <a:lstStyle/>
          <a:p>
            <a:pPr>
              <a:buNone/>
            </a:pPr>
            <a:r>
              <a:rPr lang="en-ZA" b="1" dirty="0" smtClean="0"/>
              <a:t>Family responsibility leave : Section 27 </a:t>
            </a:r>
          </a:p>
          <a:p>
            <a:r>
              <a:rPr lang="en-ZA" dirty="0" smtClean="0"/>
              <a:t> Full time employees are entitled to three days paid family responsibility leave per year, on request, when the employee’s child is born or sick, or in the event of the death of the employee’s spouse or life partner, or the employee’s parent, adoptive parent, grandparent, child, adopted child, grandchild or sibling. </a:t>
            </a:r>
          </a:p>
          <a:p>
            <a:r>
              <a:rPr lang="en-ZA" dirty="0" smtClean="0"/>
              <a:t>An employer may require reasonable proof.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104</a:t>
            </a:fld>
            <a:endParaRPr lang="en-ZA" dirty="0"/>
          </a:p>
        </p:txBody>
      </p:sp>
      <p:pic>
        <p:nvPicPr>
          <p:cNvPr id="5" name="Picture 4" descr="ec_i_formative_2.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97068" y="3219450"/>
            <a:ext cx="2286000" cy="822960"/>
          </a:xfrm>
          <a:prstGeom prst="rect">
            <a:avLst/>
          </a:prstGeom>
          <a:noFill/>
          <a:ln>
            <a:noFill/>
          </a:ln>
        </p:spPr>
      </p:pic>
      <p:graphicFrame>
        <p:nvGraphicFramePr>
          <p:cNvPr id="6" name="Table 5"/>
          <p:cNvGraphicFramePr>
            <a:graphicFrameLocks noGrp="1"/>
          </p:cNvGraphicFramePr>
          <p:nvPr/>
        </p:nvGraphicFramePr>
        <p:xfrm>
          <a:off x="3340597" y="3417570"/>
          <a:ext cx="4937760" cy="548640"/>
        </p:xfrm>
        <a:graphic>
          <a:graphicData uri="http://schemas.openxmlformats.org/drawingml/2006/table">
            <a:tbl>
              <a:tblPr/>
              <a:tblGrid>
                <a:gridCol w="166570"/>
                <a:gridCol w="4771190"/>
              </a:tblGrid>
              <a:tr h="247693">
                <a:tc>
                  <a:txBody>
                    <a:bodyPr/>
                    <a:lstStyle/>
                    <a:p>
                      <a:pPr marL="0" marR="0" fontAlgn="base" hangingPunct="0">
                        <a:lnSpc>
                          <a:spcPct val="150000"/>
                        </a:lnSpc>
                        <a:spcBef>
                          <a:spcPts val="0"/>
                        </a:spcBef>
                        <a:spcAft>
                          <a:spcPts val="0"/>
                        </a:spcAft>
                      </a:pPr>
                      <a:endParaRPr lang="en-US" sz="1100" dirty="0">
                        <a:latin typeface="Calibri"/>
                        <a:ea typeface="Times New Roman"/>
                        <a:cs typeface="Times New Roman"/>
                      </a:endParaRPr>
                    </a:p>
                  </a:txBody>
                  <a:tcPr marL="67553" marR="67553" marT="0" marB="0" anchor="ctr">
                    <a:lnL>
                      <a:noFill/>
                    </a:lnL>
                    <a:lnR w="12700" cap="flat" cmpd="sng" algn="ctr">
                      <a:solidFill>
                        <a:srgbClr val="A6A6A6"/>
                      </a:solidFill>
                      <a:prstDash val="dash"/>
                      <a:round/>
                      <a:headEnd type="none" w="med" len="med"/>
                      <a:tailEnd type="none" w="med" len="med"/>
                    </a:lnR>
                    <a:lnT>
                      <a:noFill/>
                    </a:lnT>
                    <a:lnB>
                      <a:noFill/>
                    </a:lnB>
                  </a:tcPr>
                </a:tc>
                <a:tc>
                  <a:txBody>
                    <a:bodyPr/>
                    <a:lstStyle/>
                    <a:p>
                      <a:pPr marL="0" marR="0" fontAlgn="base" hangingPunct="0">
                        <a:lnSpc>
                          <a:spcPct val="150000"/>
                        </a:lnSpc>
                        <a:spcBef>
                          <a:spcPts val="0"/>
                        </a:spcBef>
                        <a:spcAft>
                          <a:spcPts val="0"/>
                        </a:spcAft>
                      </a:pPr>
                      <a:r>
                        <a:rPr lang="en-GB" sz="2400" dirty="0">
                          <a:latin typeface="Calibri"/>
                          <a:ea typeface="Times New Roman"/>
                          <a:cs typeface="Times New Roman"/>
                        </a:rPr>
                        <a:t>Do Formative Activity </a:t>
                      </a:r>
                      <a:r>
                        <a:rPr lang="en-GB" sz="2400" dirty="0" smtClean="0">
                          <a:latin typeface="Calibri"/>
                          <a:ea typeface="Times New Roman"/>
                          <a:cs typeface="Times New Roman"/>
                        </a:rPr>
                        <a:t>2.2 </a:t>
                      </a:r>
                      <a:r>
                        <a:rPr lang="en-GB" sz="2400" dirty="0">
                          <a:latin typeface="Calibri"/>
                          <a:ea typeface="Times New Roman"/>
                          <a:cs typeface="Times New Roman"/>
                        </a:rPr>
                        <a:t>in your </a:t>
                      </a:r>
                      <a:r>
                        <a:rPr lang="en-GB" sz="2400" dirty="0" err="1">
                          <a:latin typeface="Calibri"/>
                          <a:ea typeface="Times New Roman"/>
                          <a:cs typeface="Times New Roman"/>
                        </a:rPr>
                        <a:t>PoE</a:t>
                      </a:r>
                      <a:endParaRPr lang="en-US" sz="2400" dirty="0">
                        <a:latin typeface="Calibri"/>
                        <a:ea typeface="Times New Roman"/>
                        <a:cs typeface="Times New Roman"/>
                      </a:endParaRPr>
                    </a:p>
                  </a:txBody>
                  <a:tcPr marL="67553" marR="67553" marT="0" marB="0" anchor="ctr">
                    <a:lnL w="12700" cap="flat" cmpd="sng" algn="ctr">
                      <a:solidFill>
                        <a:srgbClr val="A6A6A6"/>
                      </a:solidFill>
                      <a:prstDash val="dash"/>
                      <a:round/>
                      <a:headEnd type="none" w="med" len="med"/>
                      <a:tailEnd type="none" w="med" len="med"/>
                    </a:lnL>
                    <a:lnR w="12700" cap="flat" cmpd="sng" algn="ctr">
                      <a:solidFill>
                        <a:srgbClr val="A6A6A6"/>
                      </a:solidFill>
                      <a:prstDash val="dash"/>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Legislative Requirements and Organisational Policies and Procedure</a:t>
            </a:r>
            <a:br>
              <a:rPr lang="en-ZA" dirty="0" smtClean="0"/>
            </a:br>
            <a:r>
              <a:rPr lang="en-US" dirty="0" smtClean="0"/>
              <a:t/>
            </a:r>
            <a:br>
              <a:rPr lang="en-US" dirty="0" smtClean="0"/>
            </a:b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105</a:t>
            </a:fld>
            <a:endParaRPr lang="en-ZA" dirty="0"/>
          </a:p>
        </p:txBody>
      </p:sp>
      <p:sp>
        <p:nvSpPr>
          <p:cNvPr id="7" name="Text Placeholder 6"/>
          <p:cNvSpPr>
            <a:spLocks noGrp="1"/>
          </p:cNvSpPr>
          <p:nvPr>
            <p:ph type="body" idx="1"/>
          </p:nvPr>
        </p:nvSpPr>
        <p:spPr/>
        <p:txBody>
          <a:bodyPr>
            <a:normAutofit/>
          </a:bodyPr>
          <a:lstStyle/>
          <a:p>
            <a:r>
              <a:rPr lang="en-GB" sz="3600" dirty="0" smtClean="0"/>
              <a:t>Study Unit 2.3 :Employment, Remuneration and Termination of Employment</a:t>
            </a:r>
            <a:endParaRPr lang="en-US" sz="3600" dirty="0" smtClean="0"/>
          </a:p>
          <a:p>
            <a:r>
              <a:rPr lang="en-ZA" sz="3600" dirty="0" smtClean="0"/>
              <a:t> </a:t>
            </a:r>
            <a:endParaRPr lang="en-US" sz="3600" dirty="0" smtClean="0"/>
          </a:p>
          <a:p>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61258"/>
            <a:ext cx="8219256" cy="1008000"/>
          </a:xfrm>
        </p:spPr>
        <p:txBody>
          <a:bodyPr>
            <a:normAutofit fontScale="90000"/>
          </a:bodyPr>
          <a:lstStyle/>
          <a:p>
            <a:r>
              <a:rPr lang="en-ZA" sz="3600" dirty="0" smtClean="0"/>
              <a:t>2.3.1	Informing Employees of their Employment Rights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p:cNvSpPr>
            <a:spLocks noGrp="1"/>
          </p:cNvSpPr>
          <p:nvPr>
            <p:ph sz="quarter" idx="1"/>
          </p:nvPr>
        </p:nvSpPr>
        <p:spPr/>
        <p:txBody>
          <a:bodyPr>
            <a:normAutofit/>
          </a:bodyPr>
          <a:lstStyle/>
          <a:p>
            <a:pPr>
              <a:buNone/>
            </a:pPr>
            <a:r>
              <a:rPr lang="en-ZA" b="1" dirty="0" smtClean="0"/>
              <a:t>Written particulars of employment : Section 29 </a:t>
            </a:r>
          </a:p>
          <a:p>
            <a:pPr>
              <a:buNone/>
            </a:pPr>
            <a:r>
              <a:rPr lang="en-ZA" dirty="0" smtClean="0"/>
              <a:t>An employer must supply an employee when the employee commences employment, with the following particulars in writing: </a:t>
            </a:r>
          </a:p>
          <a:p>
            <a:pPr>
              <a:buNone/>
            </a:pPr>
            <a:r>
              <a:rPr lang="en-ZA" dirty="0" smtClean="0"/>
              <a:t>(a) full name and address of the employer; </a:t>
            </a:r>
          </a:p>
          <a:p>
            <a:pPr>
              <a:buNone/>
            </a:pPr>
            <a:r>
              <a:rPr lang="en-ZA" dirty="0" smtClean="0"/>
              <a:t>(b) name and occupation of the employee, or a brief description of the work ; </a:t>
            </a:r>
          </a:p>
          <a:p>
            <a:pPr>
              <a:buNone/>
            </a:pPr>
            <a:r>
              <a:rPr lang="en-ZA" dirty="0" smtClean="0"/>
              <a:t>(c) various places of work; </a:t>
            </a:r>
          </a:p>
          <a:p>
            <a:pPr>
              <a:buNone/>
            </a:pPr>
            <a:r>
              <a:rPr lang="en-US" dirty="0" smtClean="0"/>
              <a:t>(d) date of employment; </a:t>
            </a:r>
          </a:p>
          <a:p>
            <a:pPr>
              <a:buNone/>
            </a:pPr>
            <a:r>
              <a:rPr lang="en-ZA" dirty="0" smtClean="0"/>
              <a:t>(e) ordinary hours of work and days of work; </a:t>
            </a:r>
          </a:p>
          <a:p>
            <a:pPr>
              <a:buNone/>
            </a:pPr>
            <a:endParaRPr lang="en-ZA" dirty="0" smtClean="0"/>
          </a:p>
          <a:p>
            <a:pPr>
              <a:buNone/>
            </a:pP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61258"/>
            <a:ext cx="8219256" cy="1008000"/>
          </a:xfrm>
        </p:spPr>
        <p:txBody>
          <a:bodyPr>
            <a:normAutofit fontScale="90000"/>
          </a:bodyPr>
          <a:lstStyle/>
          <a:p>
            <a:r>
              <a:rPr lang="en-ZA" sz="3600" dirty="0" smtClean="0"/>
              <a:t>2.3.1	Informing Employees of their Employment Rights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p:cNvSpPr>
            <a:spLocks noGrp="1"/>
          </p:cNvSpPr>
          <p:nvPr>
            <p:ph sz="quarter" idx="1"/>
          </p:nvPr>
        </p:nvSpPr>
        <p:spPr/>
        <p:txBody>
          <a:bodyPr>
            <a:normAutofit/>
          </a:bodyPr>
          <a:lstStyle/>
          <a:p>
            <a:pPr>
              <a:buNone/>
            </a:pPr>
            <a:r>
              <a:rPr lang="en-ZA" b="1" dirty="0" smtClean="0"/>
              <a:t>Written particulars of employment : Section 29 </a:t>
            </a:r>
          </a:p>
          <a:p>
            <a:endParaRPr lang="en-US" dirty="0" smtClean="0"/>
          </a:p>
          <a:p>
            <a:pPr>
              <a:buNone/>
            </a:pPr>
            <a:r>
              <a:rPr lang="en-ZA" dirty="0" smtClean="0"/>
              <a:t>(f) wage or the rate and method of calculating; </a:t>
            </a:r>
          </a:p>
          <a:p>
            <a:pPr>
              <a:buNone/>
            </a:pPr>
            <a:r>
              <a:rPr lang="en-ZA" dirty="0" smtClean="0"/>
              <a:t>(g) rate for overtime work; </a:t>
            </a:r>
          </a:p>
          <a:p>
            <a:pPr>
              <a:buNone/>
            </a:pPr>
            <a:r>
              <a:rPr lang="en-ZA" dirty="0" smtClean="0"/>
              <a:t>(h) any other cash payments; </a:t>
            </a:r>
          </a:p>
          <a:p>
            <a:pPr>
              <a:buNone/>
            </a:pPr>
            <a:r>
              <a:rPr lang="en-ZA" dirty="0" smtClean="0"/>
              <a:t>(</a:t>
            </a:r>
            <a:r>
              <a:rPr lang="en-ZA" dirty="0" err="1" smtClean="0"/>
              <a:t>i</a:t>
            </a:r>
            <a:r>
              <a:rPr lang="en-ZA" dirty="0" smtClean="0"/>
              <a:t>) any payment in kind and the value thereof; </a:t>
            </a:r>
          </a:p>
          <a:p>
            <a:pPr>
              <a:buNone/>
            </a:pPr>
            <a:r>
              <a:rPr lang="en-US" dirty="0" smtClean="0"/>
              <a:t>(j) frequency of remuneration; </a:t>
            </a:r>
          </a:p>
          <a:p>
            <a:pPr>
              <a:buNone/>
            </a:pPr>
            <a:r>
              <a:rPr lang="en-US" dirty="0" smtClean="0"/>
              <a:t>(k) Any deductions; </a:t>
            </a:r>
          </a:p>
          <a:p>
            <a:pPr>
              <a:buNone/>
            </a:pP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61258"/>
            <a:ext cx="8219256" cy="1008000"/>
          </a:xfrm>
        </p:spPr>
        <p:txBody>
          <a:bodyPr>
            <a:normAutofit fontScale="90000"/>
          </a:bodyPr>
          <a:lstStyle/>
          <a:p>
            <a:r>
              <a:rPr lang="en-ZA" sz="3600" dirty="0" smtClean="0"/>
              <a:t>2.3.1	Informing Employees of their Employment Rights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p:cNvSpPr>
            <a:spLocks noGrp="1"/>
          </p:cNvSpPr>
          <p:nvPr>
            <p:ph sz="quarter" idx="1"/>
          </p:nvPr>
        </p:nvSpPr>
        <p:spPr/>
        <p:txBody>
          <a:bodyPr>
            <a:normAutofit/>
          </a:bodyPr>
          <a:lstStyle/>
          <a:p>
            <a:pPr>
              <a:buNone/>
            </a:pPr>
            <a:r>
              <a:rPr lang="en-ZA" b="1" dirty="0" smtClean="0"/>
              <a:t>Written particulars of employment : Section 29 </a:t>
            </a:r>
          </a:p>
          <a:p>
            <a:endParaRPr lang="en-US" dirty="0" smtClean="0"/>
          </a:p>
          <a:p>
            <a:pPr>
              <a:buNone/>
            </a:pPr>
            <a:r>
              <a:rPr lang="en-ZA" dirty="0" smtClean="0"/>
              <a:t> </a:t>
            </a:r>
            <a:r>
              <a:rPr lang="en-US" dirty="0" smtClean="0"/>
              <a:t>(l) leave entitlement; </a:t>
            </a:r>
          </a:p>
          <a:p>
            <a:pPr>
              <a:buNone/>
            </a:pPr>
            <a:r>
              <a:rPr lang="en-ZA" dirty="0" smtClean="0"/>
              <a:t>(m) period of notice or period of contract; </a:t>
            </a:r>
          </a:p>
          <a:p>
            <a:pPr>
              <a:buNone/>
            </a:pPr>
            <a:r>
              <a:rPr lang="en-ZA" dirty="0" smtClean="0"/>
              <a:t>(n) description of any council or </a:t>
            </a:r>
            <a:r>
              <a:rPr lang="en-ZA" dirty="0" err="1" smtClean="0"/>
              <a:t>sectoral</a:t>
            </a:r>
            <a:r>
              <a:rPr lang="en-ZA" dirty="0" smtClean="0"/>
              <a:t> determination which covers the employer’s business; </a:t>
            </a:r>
          </a:p>
          <a:p>
            <a:pPr>
              <a:buNone/>
            </a:pPr>
            <a:r>
              <a:rPr lang="en-ZA" dirty="0" smtClean="0"/>
              <a:t>(o) period of employment with a previous employer that counts towards the period of employment; </a:t>
            </a:r>
          </a:p>
          <a:p>
            <a:pPr>
              <a:buNone/>
            </a:pPr>
            <a:r>
              <a:rPr lang="en-ZA" dirty="0" smtClean="0"/>
              <a:t>(p) list of any other documents that form part of the contract, indicating a place where a copy of each may be obtained.</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61258"/>
            <a:ext cx="8219256" cy="1008000"/>
          </a:xfrm>
        </p:spPr>
        <p:txBody>
          <a:bodyPr>
            <a:normAutofit fontScale="90000"/>
          </a:bodyPr>
          <a:lstStyle/>
          <a:p>
            <a:r>
              <a:rPr lang="en-ZA" sz="3600" dirty="0" smtClean="0"/>
              <a:t>2.3.1	Informing Employees of their Employment Rights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p:cNvSpPr>
            <a:spLocks noGrp="1"/>
          </p:cNvSpPr>
          <p:nvPr>
            <p:ph sz="quarter" idx="1"/>
          </p:nvPr>
        </p:nvSpPr>
        <p:spPr>
          <a:xfrm>
            <a:off x="504868" y="1693226"/>
            <a:ext cx="8219256" cy="1563169"/>
          </a:xfrm>
        </p:spPr>
        <p:txBody>
          <a:bodyPr>
            <a:normAutofit/>
          </a:bodyPr>
          <a:lstStyle/>
          <a:p>
            <a:pPr>
              <a:buNone/>
            </a:pPr>
            <a:r>
              <a:rPr lang="en-ZA" b="1" dirty="0" smtClean="0"/>
              <a:t>Informing employees of their rights : Section 30 </a:t>
            </a:r>
          </a:p>
          <a:p>
            <a:pPr>
              <a:buNone/>
            </a:pPr>
            <a:r>
              <a:rPr lang="en-ZA" dirty="0" smtClean="0"/>
              <a:t>A statement of employees’ rights must be displayed at the</a:t>
            </a:r>
          </a:p>
          <a:p>
            <a:pPr>
              <a:buNone/>
            </a:pPr>
            <a:r>
              <a:rPr lang="en-ZA" dirty="0" smtClean="0"/>
              <a:t> workplace in official languages used at the workplace.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 xmlns:p14="http://schemas.microsoft.com/office/powerpoint/2010/main" val="317654829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2.3.2	The Keeping of Records </a:t>
            </a:r>
            <a:r>
              <a:rPr lang="en-US" sz="3200" dirty="0" smtClean="0"/>
              <a:t/>
            </a:r>
            <a:br>
              <a:rPr lang="en-US" sz="3200" dirty="0" smtClean="0"/>
            </a:b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p:cNvSpPr>
            <a:spLocks noGrp="1"/>
          </p:cNvSpPr>
          <p:nvPr>
            <p:ph sz="quarter" idx="1"/>
          </p:nvPr>
        </p:nvSpPr>
        <p:spPr/>
        <p:txBody>
          <a:bodyPr/>
          <a:lstStyle/>
          <a:p>
            <a:pPr>
              <a:buNone/>
            </a:pPr>
            <a:r>
              <a:rPr lang="en-ZA" b="1" dirty="0" smtClean="0"/>
              <a:t>Keeping of records : Section 31 </a:t>
            </a:r>
          </a:p>
          <a:p>
            <a:pPr>
              <a:buNone/>
            </a:pPr>
            <a:r>
              <a:rPr lang="en-ZA" dirty="0" smtClean="0"/>
              <a:t>Every employer must keep a record containing the following </a:t>
            </a:r>
          </a:p>
          <a:p>
            <a:pPr>
              <a:buNone/>
            </a:pPr>
            <a:r>
              <a:rPr lang="en-ZA" dirty="0" smtClean="0"/>
              <a:t>information: </a:t>
            </a:r>
          </a:p>
          <a:p>
            <a:pPr>
              <a:buNone/>
            </a:pPr>
            <a:r>
              <a:rPr lang="en-ZA" dirty="0" smtClean="0"/>
              <a:t>(a) employee’s name and occupation; </a:t>
            </a:r>
          </a:p>
          <a:p>
            <a:pPr>
              <a:buNone/>
            </a:pPr>
            <a:r>
              <a:rPr lang="en-US" dirty="0" smtClean="0"/>
              <a:t>(b) time worked; </a:t>
            </a:r>
          </a:p>
          <a:p>
            <a:pPr>
              <a:buNone/>
            </a:pPr>
            <a:r>
              <a:rPr lang="en-US" dirty="0" smtClean="0"/>
              <a:t>(c) remuneration paid; </a:t>
            </a:r>
          </a:p>
          <a:p>
            <a:pPr>
              <a:buNone/>
            </a:pPr>
            <a:r>
              <a:rPr lang="en-ZA" dirty="0" smtClean="0"/>
              <a:t>(d) date of birth if under 18 years of age; and </a:t>
            </a:r>
          </a:p>
          <a:p>
            <a:pPr>
              <a:buNone/>
            </a:pPr>
            <a:r>
              <a:rPr lang="en-ZA" dirty="0" smtClean="0"/>
              <a:t>(e) any other prescribed information. </a:t>
            </a:r>
          </a:p>
          <a:p>
            <a:pPr>
              <a:buNone/>
            </a:pP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2.3.2	The Keeping of Records </a:t>
            </a:r>
            <a:r>
              <a:rPr lang="en-US" sz="3200" dirty="0" smtClean="0"/>
              <a:t/>
            </a:r>
            <a:br>
              <a:rPr lang="en-US" sz="3200" dirty="0" smtClean="0"/>
            </a:b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p:cNvSpPr>
            <a:spLocks noGrp="1"/>
          </p:cNvSpPr>
          <p:nvPr>
            <p:ph sz="quarter" idx="1"/>
          </p:nvPr>
        </p:nvSpPr>
        <p:spPr/>
        <p:txBody>
          <a:bodyPr/>
          <a:lstStyle/>
          <a:p>
            <a:pPr fontAlgn="base" hangingPunct="0">
              <a:buNone/>
            </a:pPr>
            <a:endParaRPr lang="en-ZA" dirty="0" smtClean="0"/>
          </a:p>
          <a:p>
            <a:pPr fontAlgn="base" hangingPunct="0">
              <a:buNone/>
            </a:pPr>
            <a:endParaRPr lang="en-ZA" dirty="0" smtClean="0"/>
          </a:p>
          <a:p>
            <a:pPr fontAlgn="base" hangingPunct="0">
              <a:buNone/>
            </a:pPr>
            <a:endParaRPr lang="en-ZA" dirty="0" smtClean="0"/>
          </a:p>
          <a:p>
            <a:pPr fontAlgn="base" hangingPunct="0">
              <a:buNone/>
            </a:pPr>
            <a:endParaRPr lang="en-US" dirty="0" smtClean="0"/>
          </a:p>
          <a:p>
            <a:pPr fontAlgn="base" hangingPunct="0">
              <a:buNone/>
            </a:pPr>
            <a:r>
              <a:rPr lang="en-ZA" dirty="0" smtClean="0"/>
              <a:t>     Remuneration means any payment in money or in kind, or both in money and in kind, made or owing to any person in return for that person working for any other person, including the State, and "remunerate" has a corresponding meaning.</a:t>
            </a:r>
            <a:endParaRPr lang="en-US" dirty="0" smtClean="0"/>
          </a:p>
          <a:p>
            <a:pPr>
              <a:buNone/>
            </a:pPr>
            <a:endParaRPr lang="en-US" dirty="0"/>
          </a:p>
        </p:txBody>
      </p:sp>
      <p:pic>
        <p:nvPicPr>
          <p:cNvPr id="5" name="Picture 4"/>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954570" y="1342869"/>
            <a:ext cx="1737360" cy="731520"/>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2.3.2	The Keeping of Records </a:t>
            </a:r>
            <a:r>
              <a:rPr lang="en-US" sz="3200" dirty="0" smtClean="0"/>
              <a:t/>
            </a:r>
            <a:br>
              <a:rPr lang="en-US" sz="3200" dirty="0" smtClean="0"/>
            </a:b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p:cNvSpPr>
            <a:spLocks noGrp="1"/>
          </p:cNvSpPr>
          <p:nvPr>
            <p:ph sz="quarter" idx="1"/>
          </p:nvPr>
        </p:nvSpPr>
        <p:spPr/>
        <p:txBody>
          <a:bodyPr>
            <a:normAutofit/>
          </a:bodyPr>
          <a:lstStyle/>
          <a:p>
            <a:pPr>
              <a:buNone/>
            </a:pPr>
            <a:r>
              <a:rPr lang="en-US" b="1" dirty="0" smtClean="0"/>
              <a:t>Information about remuneration : Section 33 </a:t>
            </a:r>
          </a:p>
          <a:p>
            <a:pPr>
              <a:buNone/>
            </a:pPr>
            <a:r>
              <a:rPr lang="en-ZA" dirty="0" smtClean="0"/>
              <a:t>The following information must be given in writing when the employee is paid: </a:t>
            </a:r>
          </a:p>
          <a:p>
            <a:pPr>
              <a:buNone/>
            </a:pPr>
            <a:r>
              <a:rPr lang="en-ZA" dirty="0" smtClean="0"/>
              <a:t>(a) employer’s name and address; </a:t>
            </a:r>
          </a:p>
          <a:p>
            <a:pPr>
              <a:buNone/>
            </a:pPr>
            <a:r>
              <a:rPr lang="en-ZA" dirty="0" smtClean="0"/>
              <a:t>(b) employee’s name and occupation; </a:t>
            </a:r>
          </a:p>
          <a:p>
            <a:pPr>
              <a:buNone/>
            </a:pPr>
            <a:r>
              <a:rPr lang="en-US" dirty="0" smtClean="0"/>
              <a:t>(c) period of payment; </a:t>
            </a:r>
          </a:p>
          <a:p>
            <a:pPr>
              <a:buNone/>
            </a:pPr>
            <a:r>
              <a:rPr lang="en-US" dirty="0" smtClean="0"/>
              <a:t>(d) remuneration in money; </a:t>
            </a:r>
          </a:p>
          <a:p>
            <a:pPr>
              <a:buNone/>
            </a:pPr>
            <a:r>
              <a:rPr lang="en-ZA" dirty="0" smtClean="0"/>
              <a:t>(e) any deduction made from the remuneration; </a:t>
            </a:r>
          </a:p>
          <a:p>
            <a:pPr>
              <a:buNone/>
            </a:pP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2.3.2	The Keeping of Records </a:t>
            </a:r>
            <a:r>
              <a:rPr lang="en-US" sz="3200" dirty="0" smtClean="0"/>
              <a:t/>
            </a:r>
            <a:br>
              <a:rPr lang="en-US" sz="3200" dirty="0" smtClean="0"/>
            </a:b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p:cNvSpPr>
            <a:spLocks noGrp="1"/>
          </p:cNvSpPr>
          <p:nvPr>
            <p:ph sz="quarter" idx="1"/>
          </p:nvPr>
        </p:nvSpPr>
        <p:spPr/>
        <p:txBody>
          <a:bodyPr>
            <a:normAutofit lnSpcReduction="10000"/>
          </a:bodyPr>
          <a:lstStyle/>
          <a:p>
            <a:pPr>
              <a:buNone/>
            </a:pPr>
            <a:r>
              <a:rPr lang="en-US" b="1" dirty="0" smtClean="0"/>
              <a:t>Information about remuneration : Section 33 </a:t>
            </a:r>
          </a:p>
          <a:p>
            <a:pPr>
              <a:buNone/>
            </a:pPr>
            <a:r>
              <a:rPr lang="en-ZA" dirty="0" smtClean="0"/>
              <a:t>(f) the actual amount paid; and </a:t>
            </a:r>
          </a:p>
          <a:p>
            <a:pPr>
              <a:buNone/>
            </a:pPr>
            <a:r>
              <a:rPr lang="en-ZA" dirty="0" smtClean="0"/>
              <a:t>(g) if relevant to the calculation of that employee’s remuneration- </a:t>
            </a:r>
          </a:p>
          <a:p>
            <a:pPr>
              <a:buNone/>
            </a:pPr>
            <a:r>
              <a:rPr lang="en-ZA" dirty="0" smtClean="0"/>
              <a:t>(</a:t>
            </a:r>
            <a:r>
              <a:rPr lang="en-ZA" dirty="0" err="1" smtClean="0"/>
              <a:t>i</a:t>
            </a:r>
            <a:r>
              <a:rPr lang="en-ZA" dirty="0" smtClean="0"/>
              <a:t>) employee’s rate of remuneration and overtime rate; </a:t>
            </a:r>
          </a:p>
          <a:p>
            <a:pPr>
              <a:buNone/>
            </a:pPr>
            <a:r>
              <a:rPr lang="en-ZA" dirty="0" smtClean="0"/>
              <a:t>(ii) number of ordinary and overtime hours worked during the period of payment; </a:t>
            </a:r>
          </a:p>
          <a:p>
            <a:pPr>
              <a:buNone/>
            </a:pPr>
            <a:r>
              <a:rPr lang="en-ZA" dirty="0" smtClean="0"/>
              <a:t>(iii) number of hours worked on a Sunday or public holiday during that period; and </a:t>
            </a:r>
          </a:p>
          <a:p>
            <a:pPr>
              <a:buNone/>
            </a:pPr>
            <a:r>
              <a:rPr lang="en-ZA" dirty="0" smtClean="0"/>
              <a:t>(iv) if an agreement to average working time has been concluded, the total number of ordinary and overtime hours worked in the period of averaging. </a:t>
            </a:r>
          </a:p>
          <a:p>
            <a:pPr>
              <a:buNone/>
            </a:pP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2.3.2	The Keeping of Records </a:t>
            </a:r>
            <a:r>
              <a:rPr lang="en-US" sz="3200" dirty="0" smtClean="0"/>
              <a:t/>
            </a:r>
            <a:br>
              <a:rPr lang="en-US" sz="3200" dirty="0" smtClean="0"/>
            </a:b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p:cNvSpPr>
            <a:spLocks noGrp="1"/>
          </p:cNvSpPr>
          <p:nvPr>
            <p:ph sz="quarter" idx="1"/>
          </p:nvPr>
        </p:nvSpPr>
        <p:spPr/>
        <p:txBody>
          <a:bodyPr>
            <a:normAutofit fontScale="92500" lnSpcReduction="10000"/>
          </a:bodyPr>
          <a:lstStyle/>
          <a:p>
            <a:pPr>
              <a:buNone/>
            </a:pPr>
            <a:r>
              <a:rPr lang="en-ZA" b="1" dirty="0" smtClean="0"/>
              <a:t>Deductions and other acts concerning remuneration : Sections </a:t>
            </a:r>
          </a:p>
          <a:p>
            <a:pPr>
              <a:buNone/>
            </a:pPr>
            <a:r>
              <a:rPr lang="en-ZA" b="1" dirty="0" smtClean="0"/>
              <a:t>34 and 34A </a:t>
            </a:r>
          </a:p>
          <a:p>
            <a:pPr>
              <a:buNone/>
            </a:pPr>
            <a:r>
              <a:rPr lang="en-ZA" dirty="0" smtClean="0"/>
              <a:t>1. An employer may not deduct money from an employee’s remuneration unless – </a:t>
            </a:r>
          </a:p>
          <a:p>
            <a:pPr>
              <a:buNone/>
            </a:pPr>
            <a:r>
              <a:rPr lang="en-ZA" dirty="0" smtClean="0"/>
              <a:t>(a) The employee agrees in writing to the deduction of a specific debt; </a:t>
            </a:r>
          </a:p>
          <a:p>
            <a:pPr>
              <a:buNone/>
            </a:pPr>
            <a:r>
              <a:rPr lang="en-ZA" dirty="0" smtClean="0"/>
              <a:t>(b) The deduction is made in terms of a collective agreement, law, court order or arbitration award </a:t>
            </a:r>
          </a:p>
          <a:p>
            <a:endParaRPr lang="en-US" dirty="0" smtClean="0"/>
          </a:p>
          <a:p>
            <a:pPr>
              <a:buNone/>
            </a:pPr>
            <a:r>
              <a:rPr lang="en-ZA" dirty="0" smtClean="0"/>
              <a:t>2. A deduction in respect of damage or loss caused by the employee may only be made with agreement and after the employer has followed a fair procedure </a:t>
            </a:r>
          </a:p>
          <a:p>
            <a:pPr>
              <a:buNone/>
            </a:pPr>
            <a:r>
              <a:rPr lang="en-ZA" dirty="0" smtClean="0"/>
              <a:t>3.  Employers must pay deductions and employer contributions to benefit funds to the fund within seven days. </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2.3.2	The Keeping of Records </a:t>
            </a:r>
            <a:r>
              <a:rPr lang="en-US" sz="3200" dirty="0" smtClean="0"/>
              <a:t/>
            </a:r>
            <a:br>
              <a:rPr lang="en-US" sz="3200" dirty="0" smtClean="0"/>
            </a:b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p:cNvSpPr>
            <a:spLocks noGrp="1"/>
          </p:cNvSpPr>
          <p:nvPr>
            <p:ph sz="quarter" idx="1"/>
          </p:nvPr>
        </p:nvSpPr>
        <p:spPr/>
        <p:txBody>
          <a:bodyPr>
            <a:normAutofit fontScale="92500" lnSpcReduction="20000"/>
          </a:bodyPr>
          <a:lstStyle/>
          <a:p>
            <a:pPr>
              <a:buNone/>
            </a:pPr>
            <a:r>
              <a:rPr lang="en-ZA" b="1" dirty="0" smtClean="0"/>
              <a:t>Calculation of remuneration and wages : Section 35 </a:t>
            </a:r>
          </a:p>
          <a:p>
            <a:pPr>
              <a:buNone/>
            </a:pPr>
            <a:r>
              <a:rPr lang="en-ZA" dirty="0" smtClean="0"/>
              <a:t>1. Wages are calculated by the number of hours ordinarily worked. </a:t>
            </a:r>
          </a:p>
          <a:p>
            <a:pPr>
              <a:buNone/>
            </a:pPr>
            <a:r>
              <a:rPr lang="en-ZA" dirty="0" smtClean="0"/>
              <a:t>2. Monthly remuneration or wage is four and one-third times the weekly wage. </a:t>
            </a:r>
          </a:p>
          <a:p>
            <a:pPr>
              <a:buNone/>
            </a:pPr>
            <a:r>
              <a:rPr lang="en-ZA" dirty="0" smtClean="0"/>
              <a:t>3.  If calculated on a basis other than time, or if the employee’s remuneration or wage fluctuates significantly from period to period, any payment must be calculated by reference to remuneration or wage during</a:t>
            </a:r>
          </a:p>
          <a:p>
            <a:pPr>
              <a:buNone/>
            </a:pPr>
            <a:r>
              <a:rPr lang="en-ZA" dirty="0" smtClean="0"/>
              <a:t>(a) the preceding 13 weeks; or </a:t>
            </a:r>
          </a:p>
          <a:p>
            <a:pPr>
              <a:buNone/>
            </a:pPr>
            <a:r>
              <a:rPr lang="en-ZA" dirty="0" smtClean="0"/>
              <a:t>(b) if employed for a shorter period, that period. </a:t>
            </a:r>
          </a:p>
          <a:p>
            <a:endParaRPr lang="en-US" dirty="0" smtClean="0"/>
          </a:p>
          <a:p>
            <a:pPr>
              <a:buNone/>
            </a:pPr>
            <a:r>
              <a:rPr lang="en-ZA" dirty="0" smtClean="0"/>
              <a:t>4.  Employers and employees should consult a schedule published in the Government Gazette to determine whether a particular category of payment forms part of an employee’s remuneration for the purpose of calculations made in terms of this Act. </a:t>
            </a:r>
          </a:p>
          <a:p>
            <a:pPr>
              <a:buNone/>
            </a:pP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2.3.3	Termination of Employment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p:cNvSpPr>
            <a:spLocks noGrp="1"/>
          </p:cNvSpPr>
          <p:nvPr>
            <p:ph sz="quarter" idx="1"/>
          </p:nvPr>
        </p:nvSpPr>
        <p:spPr/>
        <p:txBody>
          <a:bodyPr>
            <a:noAutofit/>
          </a:bodyPr>
          <a:lstStyle/>
          <a:p>
            <a:pPr>
              <a:buNone/>
            </a:pPr>
            <a:r>
              <a:rPr lang="en-ZA" b="1" dirty="0" smtClean="0"/>
              <a:t>Notice of termination of employment : Section 37 </a:t>
            </a:r>
          </a:p>
          <a:p>
            <a:pPr>
              <a:buNone/>
            </a:pPr>
            <a:r>
              <a:rPr lang="en-ZA" dirty="0" smtClean="0"/>
              <a:t>1.  A contract of employment may be terminated on notice of not less than</a:t>
            </a:r>
          </a:p>
          <a:p>
            <a:pPr>
              <a:buNone/>
            </a:pPr>
            <a:r>
              <a:rPr lang="en-ZA" dirty="0" smtClean="0"/>
              <a:t>(a) one week, if the employee has been employed for six months or less; </a:t>
            </a:r>
          </a:p>
          <a:p>
            <a:pPr>
              <a:buNone/>
            </a:pPr>
            <a:r>
              <a:rPr lang="en-ZA" dirty="0" smtClean="0"/>
              <a:t>(b) two weeks, if the employee has been employed for more than six months but not more than one year; </a:t>
            </a:r>
          </a:p>
          <a:p>
            <a:pPr>
              <a:buNone/>
            </a:pPr>
            <a:r>
              <a:rPr lang="en-ZA" dirty="0" smtClean="0"/>
              <a:t>(c) four weeks, if the employee has been employed for one year or more, or if a farm worker or domestic worker has been employed for more than six months. </a:t>
            </a:r>
          </a:p>
          <a:p>
            <a:pPr>
              <a:buNone/>
            </a:pPr>
            <a:endParaRPr lang="en-US" sz="1800"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2.3.3	Termination of Employment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p:cNvSpPr>
            <a:spLocks noGrp="1"/>
          </p:cNvSpPr>
          <p:nvPr>
            <p:ph sz="quarter" idx="1"/>
          </p:nvPr>
        </p:nvSpPr>
        <p:spPr/>
        <p:txBody>
          <a:bodyPr>
            <a:noAutofit/>
          </a:bodyPr>
          <a:lstStyle/>
          <a:p>
            <a:pPr>
              <a:buNone/>
            </a:pPr>
            <a:r>
              <a:rPr lang="en-ZA" b="1" dirty="0" smtClean="0"/>
              <a:t>Notice of termination of employment : Section 37 (cont)</a:t>
            </a:r>
          </a:p>
          <a:p>
            <a:pPr>
              <a:buNone/>
            </a:pPr>
            <a:endParaRPr lang="en-US" sz="1800" dirty="0" smtClean="0"/>
          </a:p>
          <a:p>
            <a:pPr>
              <a:buNone/>
            </a:pPr>
            <a:r>
              <a:rPr lang="en-ZA" dirty="0" smtClean="0"/>
              <a:t>2.   A collective agreement may shorten the four weeks notice period to not less than two weeks. </a:t>
            </a:r>
          </a:p>
          <a:p>
            <a:endParaRPr lang="en-US" dirty="0" smtClean="0"/>
          </a:p>
          <a:p>
            <a:pPr>
              <a:buNone/>
            </a:pPr>
            <a:r>
              <a:rPr lang="en-ZA" dirty="0" smtClean="0"/>
              <a:t>3.  Notice must be given in writing except when it is given by an illiterate employee. </a:t>
            </a:r>
          </a:p>
          <a:p>
            <a:pPr>
              <a:buNone/>
            </a:pPr>
            <a:r>
              <a:rPr lang="en-ZA" dirty="0" smtClean="0"/>
              <a:t>4.  The notice on termination of employment by an employer in terms of the Act does not prevent the employee challenging the fairness or lawfulness of the dismissal in terms of the Labour Relations Act, 1995 or any other law. </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2.3.3	Termination of Employment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p:cNvSpPr>
            <a:spLocks noGrp="1"/>
          </p:cNvSpPr>
          <p:nvPr>
            <p:ph sz="quarter" idx="1"/>
          </p:nvPr>
        </p:nvSpPr>
        <p:spPr/>
        <p:txBody>
          <a:bodyPr>
            <a:noAutofit/>
          </a:bodyPr>
          <a:lstStyle/>
          <a:p>
            <a:pPr>
              <a:buNone/>
            </a:pPr>
            <a:r>
              <a:rPr lang="en-ZA" b="1" dirty="0" smtClean="0"/>
              <a:t>Severance pay : Section 41  </a:t>
            </a:r>
          </a:p>
          <a:p>
            <a:endParaRPr lang="en-US" dirty="0" smtClean="0"/>
          </a:p>
          <a:p>
            <a:pPr>
              <a:buNone/>
            </a:pPr>
            <a:r>
              <a:rPr lang="en-ZA" dirty="0" smtClean="0"/>
              <a:t>      An employee dismissed for operational requirements or whose contract of employment is terminated in terms of section 38 of the Insolvency Act, 1936 is entitled to one week’s severance pay for every year of service. </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2.3.3	Termination of Employment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p:cNvSpPr>
            <a:spLocks noGrp="1"/>
          </p:cNvSpPr>
          <p:nvPr>
            <p:ph sz="quarter" idx="1"/>
          </p:nvPr>
        </p:nvSpPr>
        <p:spPr/>
        <p:txBody>
          <a:bodyPr>
            <a:noAutofit/>
          </a:bodyPr>
          <a:lstStyle/>
          <a:p>
            <a:pPr>
              <a:buNone/>
            </a:pPr>
            <a:endParaRPr lang="en-US" dirty="0" smtClean="0"/>
          </a:p>
          <a:p>
            <a:pPr>
              <a:buNone/>
            </a:pPr>
            <a:r>
              <a:rPr lang="en-ZA" b="1" dirty="0" smtClean="0"/>
              <a:t>Certificate of Service : Section 42 </a:t>
            </a:r>
          </a:p>
          <a:p>
            <a:pPr>
              <a:buNone/>
            </a:pPr>
            <a:r>
              <a:rPr lang="en-ZA" dirty="0" smtClean="0"/>
              <a:t>     On termination of employment an employee is entitled to a certificate of service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Legislative Requirements and Organisational Policies and Procedure</a:t>
            </a:r>
            <a:br>
              <a:rPr lang="en-ZA" dirty="0" smtClean="0"/>
            </a:br>
            <a:r>
              <a:rPr lang="en-US" dirty="0" smtClean="0"/>
              <a:t/>
            </a:r>
            <a:br>
              <a:rPr lang="en-US" dirty="0" smtClean="0"/>
            </a:b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120</a:t>
            </a:fld>
            <a:endParaRPr lang="en-ZA" dirty="0"/>
          </a:p>
        </p:txBody>
      </p:sp>
      <p:sp>
        <p:nvSpPr>
          <p:cNvPr id="7" name="Text Placeholder 6"/>
          <p:cNvSpPr>
            <a:spLocks noGrp="1"/>
          </p:cNvSpPr>
          <p:nvPr>
            <p:ph type="body" idx="1"/>
          </p:nvPr>
        </p:nvSpPr>
        <p:spPr/>
        <p:txBody>
          <a:bodyPr>
            <a:normAutofit/>
          </a:bodyPr>
          <a:lstStyle/>
          <a:p>
            <a:r>
              <a:rPr lang="en-GB" sz="3600" dirty="0" smtClean="0"/>
              <a:t>Study Unit 2.4 : Monitoring, Enforcement and Legal Proceedings</a:t>
            </a:r>
            <a:endParaRPr lang="en-US" sz="3600" dirty="0" smtClean="0"/>
          </a:p>
          <a:p>
            <a:r>
              <a:rPr lang="en-ZA" sz="3600" dirty="0" smtClean="0"/>
              <a:t> </a:t>
            </a:r>
            <a:endParaRPr lang="en-US" sz="3600" dirty="0" smtClean="0"/>
          </a:p>
          <a:p>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2.4.1	Monitoring of Compliance with the BCEA</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p:cNvSpPr>
            <a:spLocks noGrp="1"/>
          </p:cNvSpPr>
          <p:nvPr>
            <p:ph sz="quarter" idx="1"/>
          </p:nvPr>
        </p:nvSpPr>
        <p:spPr/>
        <p:txBody>
          <a:bodyPr>
            <a:normAutofit fontScale="92500" lnSpcReduction="20000"/>
          </a:bodyPr>
          <a:lstStyle/>
          <a:p>
            <a:pPr>
              <a:buNone/>
            </a:pPr>
            <a:r>
              <a:rPr lang="en-ZA" b="1" dirty="0" smtClean="0"/>
              <a:t>MONITORING, ENFORCEMENT AND LEGAL PROCEEDINGS : SEC</a:t>
            </a:r>
          </a:p>
          <a:p>
            <a:pPr>
              <a:buNone/>
            </a:pPr>
            <a:r>
              <a:rPr lang="en-ZA" b="1" dirty="0" smtClean="0"/>
              <a:t>TIONS 63 – 81</a:t>
            </a:r>
          </a:p>
          <a:p>
            <a:pPr marL="457200" indent="-457200">
              <a:buAutoNum type="arabicPeriod"/>
            </a:pPr>
            <a:r>
              <a:rPr lang="en-ZA" dirty="0" smtClean="0"/>
              <a:t>Labour inspectors must advise employees and employers on their rights and obligations in terms of employment laws. They conduct inspections, investigate complaints and may question persons and inspect, copy and remove records and other relevant documents </a:t>
            </a:r>
          </a:p>
          <a:p>
            <a:pPr marL="457200" indent="-457200">
              <a:buNone/>
            </a:pPr>
            <a:r>
              <a:rPr lang="en-ZA" dirty="0" smtClean="0"/>
              <a:t>      (S. 64 – 66).  </a:t>
            </a:r>
            <a:endParaRPr lang="en-US" dirty="0" smtClean="0"/>
          </a:p>
          <a:p>
            <a:pPr>
              <a:buNone/>
            </a:pPr>
            <a:r>
              <a:rPr lang="en-ZA" dirty="0" smtClean="0"/>
              <a:t>2.  An inspector may serve a compliance order on an employer who is not complying with a provision of the Act. The employer may object against the order to the Director-General: Labour, who after receiving representations, may confirm, modify or set aside an order. This decision is subject to appeal to the Labour Court (S. 68 – 73). </a:t>
            </a:r>
          </a:p>
          <a:p>
            <a:pPr>
              <a:buNone/>
            </a:pPr>
            <a:r>
              <a:rPr lang="en-ZA" dirty="0" smtClean="0"/>
              <a:t>3.  Employees may not be discriminated against for exercising their rights in terms of the Act (S. 78 – 81). </a:t>
            </a:r>
          </a:p>
          <a:p>
            <a:pPr>
              <a:buNone/>
            </a:pP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4394"/>
            <a:ext cx="8219256" cy="1008000"/>
          </a:xfrm>
        </p:spPr>
        <p:txBody>
          <a:bodyPr>
            <a:normAutofit fontScale="90000"/>
          </a:bodyPr>
          <a:lstStyle/>
          <a:p>
            <a:r>
              <a:rPr lang="en-ZA" sz="3600" dirty="0" smtClean="0"/>
              <a:t>2.4.2	The Protection of Employees against Discrimination</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p:cNvSpPr>
            <a:spLocks noGrp="1"/>
          </p:cNvSpPr>
          <p:nvPr>
            <p:ph sz="quarter" idx="1"/>
          </p:nvPr>
        </p:nvSpPr>
        <p:spPr/>
        <p:txBody>
          <a:bodyPr/>
          <a:lstStyle/>
          <a:p>
            <a:endParaRPr lang="en-US" dirty="0" smtClean="0"/>
          </a:p>
          <a:p>
            <a:r>
              <a:rPr lang="en-ZA" dirty="0" smtClean="0"/>
              <a:t>Employees may not be discriminated against for exercising their rights in terms of the Act (S. 78 – 79). </a:t>
            </a:r>
          </a:p>
          <a:p>
            <a:pPr>
              <a:buNone/>
            </a:pP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2.4.3	The Dispute Resolution Path</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p:cNvSpPr>
            <a:spLocks noGrp="1"/>
          </p:cNvSpPr>
          <p:nvPr>
            <p:ph sz="quarter" idx="1"/>
          </p:nvPr>
        </p:nvSpPr>
        <p:spPr/>
        <p:txBody>
          <a:bodyPr>
            <a:noAutofit/>
          </a:bodyPr>
          <a:lstStyle/>
          <a:p>
            <a:pPr>
              <a:buNone/>
            </a:pPr>
            <a:r>
              <a:rPr lang="en-ZA" b="1" dirty="0" smtClean="0"/>
              <a:t>Section 80: Procedure for disputes</a:t>
            </a:r>
            <a:endParaRPr lang="en-US" dirty="0" smtClean="0"/>
          </a:p>
          <a:p>
            <a:pPr>
              <a:buNone/>
            </a:pPr>
            <a:r>
              <a:rPr lang="en-ZA" dirty="0" smtClean="0"/>
              <a:t>1)	If there is a dispute about the interpretation or application of this Part, any party to the dispute may refer the dispute in writing to--</a:t>
            </a:r>
            <a:endParaRPr lang="en-US" dirty="0" smtClean="0"/>
          </a:p>
          <a:p>
            <a:pPr lvl="1">
              <a:buNone/>
            </a:pPr>
            <a:r>
              <a:rPr lang="en-ZA" dirty="0" smtClean="0"/>
              <a:t>a)	a council, if the parties to the dispute fail within the registered scope of that council; or</a:t>
            </a:r>
            <a:endParaRPr lang="en-US" dirty="0" smtClean="0"/>
          </a:p>
          <a:p>
            <a:pPr lvl="1">
              <a:buNone/>
            </a:pPr>
            <a:r>
              <a:rPr lang="en-ZA" dirty="0" smtClean="0"/>
              <a:t>b)	the CCMA, if no council has jurisdiction.</a:t>
            </a:r>
            <a:endParaRPr lang="en-US" dirty="0" smtClean="0"/>
          </a:p>
          <a:p>
            <a:pPr lvl="1">
              <a:buNone/>
            </a:pPr>
            <a:r>
              <a:rPr lang="en-ZA" dirty="0" smtClean="0"/>
              <a:t> </a:t>
            </a:r>
            <a:endParaRPr lang="en-US" dirty="0" smtClean="0"/>
          </a:p>
          <a:p>
            <a:pPr>
              <a:buNone/>
            </a:pPr>
            <a:r>
              <a:rPr lang="en-ZA" dirty="0" smtClean="0"/>
              <a:t>2)	The party who refers a dispute must satisfy the council or the CCMA that a copy of the referral has been served on all the other parties to the dispute.</a:t>
            </a:r>
            <a:endParaRPr lang="en-US" dirty="0" smtClean="0"/>
          </a:p>
          <a:p>
            <a:pPr>
              <a:buNone/>
            </a:pPr>
            <a:r>
              <a:rPr lang="en-ZA" dirty="0" smtClean="0"/>
              <a:t> </a:t>
            </a:r>
            <a:endParaRPr lang="en-US" dirty="0" smtClean="0"/>
          </a:p>
          <a:p>
            <a:endParaRPr lang="en-US" sz="16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2.4.3	The Dispute Resolution Path(cont)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p:cNvSpPr>
            <a:spLocks noGrp="1"/>
          </p:cNvSpPr>
          <p:nvPr>
            <p:ph sz="quarter" idx="1"/>
          </p:nvPr>
        </p:nvSpPr>
        <p:spPr/>
        <p:txBody>
          <a:bodyPr>
            <a:normAutofit/>
          </a:bodyPr>
          <a:lstStyle/>
          <a:p>
            <a:pPr>
              <a:buNone/>
            </a:pPr>
            <a:r>
              <a:rPr lang="en-ZA" dirty="0" smtClean="0"/>
              <a:t> </a:t>
            </a:r>
            <a:endParaRPr lang="en-US" dirty="0" smtClean="0"/>
          </a:p>
          <a:p>
            <a:pPr>
              <a:buNone/>
            </a:pPr>
            <a:r>
              <a:rPr lang="en-ZA" dirty="0" smtClean="0"/>
              <a:t>3)	The council or the CCMA must attempt to resolve a dispute through conciliation.</a:t>
            </a:r>
            <a:endParaRPr lang="en-US" dirty="0" smtClean="0"/>
          </a:p>
          <a:p>
            <a:pPr>
              <a:buNone/>
            </a:pPr>
            <a:endParaRPr lang="en-US" dirty="0" smtClean="0"/>
          </a:p>
          <a:p>
            <a:pPr>
              <a:buNone/>
            </a:pPr>
            <a:r>
              <a:rPr lang="en-ZA" dirty="0" smtClean="0"/>
              <a:t>4)	If a dispute remains unresolved, any party to the dispute may refer it to the Labour Court for adjudication.</a:t>
            </a:r>
            <a:endParaRPr lang="en-US" dirty="0" smtClean="0"/>
          </a:p>
          <a:p>
            <a:pPr>
              <a:buNone/>
            </a:pPr>
            <a:endParaRPr lang="en-US" dirty="0" smtClean="0"/>
          </a:p>
          <a:p>
            <a:pPr>
              <a:buNone/>
            </a:pPr>
            <a:r>
              <a:rPr lang="en-ZA" dirty="0" smtClean="0"/>
              <a:t>5)	In respect of a dispute in terms of this Part, the relevant provisions of Part C of Chapter VII of the Labour Relations Act, 1995, apply with the changes required by the context.</a:t>
            </a:r>
            <a:endParaRPr lang="en-US" dirty="0" smtClean="0"/>
          </a:p>
          <a:p>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2.4.3	The Dispute Resolution Path(cont)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p:cNvSpPr>
            <a:spLocks noGrp="1"/>
          </p:cNvSpPr>
          <p:nvPr>
            <p:ph sz="quarter" idx="1"/>
          </p:nvPr>
        </p:nvSpPr>
        <p:spPr/>
        <p:txBody>
          <a:bodyPr>
            <a:normAutofit/>
          </a:bodyPr>
          <a:lstStyle/>
          <a:p>
            <a:pPr>
              <a:buNone/>
            </a:pPr>
            <a:r>
              <a:rPr lang="en-ZA" dirty="0" smtClean="0"/>
              <a:t> </a:t>
            </a:r>
            <a:endParaRPr lang="en-US" dirty="0" smtClean="0"/>
          </a:p>
          <a:p>
            <a:pPr>
              <a:buNone/>
            </a:pPr>
            <a:r>
              <a:rPr lang="en-ZA" b="1" dirty="0" smtClean="0"/>
              <a:t>Section 81: Burden of proof</a:t>
            </a:r>
            <a:endParaRPr lang="en-US" dirty="0" smtClean="0"/>
          </a:p>
          <a:p>
            <a:pPr>
              <a:buNone/>
            </a:pPr>
            <a:r>
              <a:rPr lang="en-ZA" dirty="0" smtClean="0"/>
              <a:t>In any proceeding in terms of this Part--</a:t>
            </a:r>
            <a:endParaRPr lang="en-US" dirty="0" smtClean="0"/>
          </a:p>
          <a:p>
            <a:pPr>
              <a:buNone/>
            </a:pPr>
            <a:r>
              <a:rPr lang="en-ZA" dirty="0" smtClean="0"/>
              <a:t>a)	an employee who alleges that a right or protection conferred by this Part has been infringed, must prove the facts of the conduct said to constitute such infringement; and</a:t>
            </a:r>
            <a:endParaRPr lang="en-US" dirty="0" smtClean="0"/>
          </a:p>
          <a:p>
            <a:pPr>
              <a:buNone/>
            </a:pPr>
            <a:r>
              <a:rPr lang="en-ZA" dirty="0" smtClean="0"/>
              <a:t>b)	the party who allegedly engaged in the conduct in question must then prove that the conduct did not infringe any provision of this Part. </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Legislative Requirements and Organisational Policies and Procedure</a:t>
            </a:r>
            <a:br>
              <a:rPr lang="en-ZA" dirty="0" smtClean="0"/>
            </a:br>
            <a:r>
              <a:rPr lang="en-US" dirty="0" smtClean="0"/>
              <a:t/>
            </a:r>
            <a:br>
              <a:rPr lang="en-US" dirty="0" smtClean="0"/>
            </a:b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126</a:t>
            </a:fld>
            <a:endParaRPr lang="en-ZA" dirty="0"/>
          </a:p>
        </p:txBody>
      </p:sp>
      <p:sp>
        <p:nvSpPr>
          <p:cNvPr id="7" name="Text Placeholder 6"/>
          <p:cNvSpPr>
            <a:spLocks noGrp="1"/>
          </p:cNvSpPr>
          <p:nvPr>
            <p:ph type="body" idx="1"/>
          </p:nvPr>
        </p:nvSpPr>
        <p:spPr/>
        <p:txBody>
          <a:bodyPr>
            <a:normAutofit/>
          </a:bodyPr>
          <a:lstStyle/>
          <a:p>
            <a:r>
              <a:rPr lang="en-GB" sz="3600" dirty="0" smtClean="0"/>
              <a:t>Study Unit 3.1:  The Creation of the CCMA, its Origins, Functions, Powers and Duties</a:t>
            </a:r>
            <a:endParaRPr lang="en-US" sz="3600" dirty="0" smtClean="0"/>
          </a:p>
          <a:p>
            <a:r>
              <a:rPr lang="en-ZA" sz="3600" dirty="0" smtClean="0"/>
              <a:t> </a:t>
            </a:r>
            <a:endParaRPr lang="en-US" sz="3600" dirty="0" smtClean="0"/>
          </a:p>
          <a:p>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3411"/>
            <a:ext cx="8219256" cy="2448680"/>
          </a:xfrm>
        </p:spPr>
        <p:txBody>
          <a:bodyPr>
            <a:normAutofit/>
          </a:bodyPr>
          <a:lstStyle/>
          <a:p>
            <a:r>
              <a:rPr lang="en-ZA" sz="3200" dirty="0" smtClean="0"/>
              <a:t>3.1.1	The Establishment, Functions, Powers and Duties of the CCMA</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p:cNvSpPr>
            <a:spLocks noGrp="1"/>
          </p:cNvSpPr>
          <p:nvPr>
            <p:ph sz="quarter" idx="1"/>
          </p:nvPr>
        </p:nvSpPr>
        <p:spPr>
          <a:xfrm>
            <a:off x="467544" y="1502746"/>
            <a:ext cx="8219256" cy="683862"/>
          </a:xfrm>
        </p:spPr>
        <p:txBody>
          <a:bodyPr>
            <a:normAutofit fontScale="25000" lnSpcReduction="20000"/>
          </a:bodyPr>
          <a:lstStyle/>
          <a:p>
            <a:pPr marL="457200" indent="-457200">
              <a:buNone/>
            </a:pPr>
            <a:r>
              <a:rPr lang="en-ZA" sz="9600" dirty="0" smtClean="0"/>
              <a:t>The functions of the CCMA:</a:t>
            </a:r>
          </a:p>
          <a:p>
            <a:pPr marL="457200" indent="-457200">
              <a:buNone/>
            </a:pPr>
            <a:endParaRPr lang="en-ZA" sz="9600" dirty="0" smtClean="0"/>
          </a:p>
          <a:p>
            <a:pPr marL="457200" indent="-457200">
              <a:buFont typeface="+mj-lt"/>
              <a:buAutoNum type="arabicPeriod"/>
            </a:pPr>
            <a:r>
              <a:rPr lang="en-ZA" sz="9600" dirty="0" smtClean="0"/>
              <a:t> </a:t>
            </a:r>
            <a:r>
              <a:rPr lang="en-ZA" sz="9600" dirty="0" smtClean="0">
                <a:latin typeface="Calibri"/>
                <a:cs typeface="Times New Roman"/>
              </a:rPr>
              <a:t>R</a:t>
            </a:r>
            <a:r>
              <a:rPr lang="en-ZA" sz="9600" dirty="0" smtClean="0">
                <a:latin typeface="Calibri"/>
                <a:ea typeface="Calibri"/>
                <a:cs typeface="Times New Roman"/>
              </a:rPr>
              <a:t>esolve workplace disputes.</a:t>
            </a:r>
          </a:p>
          <a:p>
            <a:pPr marL="457200" indent="-457200">
              <a:buFont typeface="+mj-lt"/>
              <a:buAutoNum type="arabicPeriod"/>
            </a:pPr>
            <a:r>
              <a:rPr lang="en-ZA" sz="9600" dirty="0" smtClean="0">
                <a:latin typeface="Calibri"/>
                <a:ea typeface="Calibri"/>
                <a:cs typeface="Times New Roman"/>
              </a:rPr>
              <a:t> </a:t>
            </a:r>
            <a:r>
              <a:rPr lang="en-ZA" sz="9600" dirty="0" smtClean="0">
                <a:latin typeface="Calibri"/>
                <a:ea typeface="Times New Roman"/>
                <a:cs typeface="Arial"/>
              </a:rPr>
              <a:t>Assist in the establishment of workplace forums and statutory councils.</a:t>
            </a:r>
            <a:endParaRPr lang="en-US" sz="9600" dirty="0" smtClean="0">
              <a:latin typeface="Calibri"/>
              <a:ea typeface="Times New Roman"/>
              <a:cs typeface="Arial"/>
            </a:endParaRPr>
          </a:p>
          <a:p>
            <a:pPr marL="457200" indent="-457200">
              <a:buFont typeface="+mj-lt"/>
              <a:buAutoNum type="arabicPeriod"/>
            </a:pPr>
            <a:r>
              <a:rPr lang="en-ZA" sz="9600" dirty="0" smtClean="0">
                <a:latin typeface="Calibri"/>
                <a:ea typeface="Calibri"/>
                <a:cs typeface="Times New Roman"/>
              </a:rPr>
              <a:t>Publish information and statistics about its activities </a:t>
            </a:r>
          </a:p>
          <a:p>
            <a:pPr marL="457200" indent="-457200">
              <a:buFont typeface="+mj-lt"/>
              <a:buAutoNum type="arabicPeriod"/>
            </a:pPr>
            <a:r>
              <a:rPr lang="en-ZA" sz="9600" dirty="0" smtClean="0">
                <a:latin typeface="Calibri"/>
                <a:ea typeface="Calibri"/>
                <a:cs typeface="Times New Roman"/>
              </a:rPr>
              <a:t> </a:t>
            </a:r>
            <a:r>
              <a:rPr lang="en-ZA" sz="9600" dirty="0" smtClean="0">
                <a:latin typeface="Calibri"/>
                <a:ea typeface="Times New Roman"/>
                <a:cs typeface="Arial"/>
              </a:rPr>
              <a:t>Advise on getting legal advice</a:t>
            </a:r>
            <a:endParaRPr lang="en-US" sz="9600" dirty="0" smtClean="0">
              <a:latin typeface="Calibri"/>
              <a:ea typeface="Times New Roman"/>
              <a:cs typeface="Arial"/>
            </a:endParaRPr>
          </a:p>
          <a:p>
            <a:pPr marL="457200" indent="-457200">
              <a:buFont typeface="+mj-lt"/>
              <a:buAutoNum type="arabicPeriod"/>
            </a:pPr>
            <a:r>
              <a:rPr lang="en-ZA" sz="9600" dirty="0" smtClean="0"/>
              <a:t>Make CCMA rules</a:t>
            </a:r>
          </a:p>
          <a:p>
            <a:pPr marL="457200" indent="-457200">
              <a:buFont typeface="+mj-lt"/>
              <a:buAutoNum type="arabicPeriod"/>
            </a:pPr>
            <a:r>
              <a:rPr lang="en-ZA" sz="9600" dirty="0" smtClean="0">
                <a:latin typeface="Calibri"/>
                <a:ea typeface="Calibri"/>
                <a:cs typeface="Times New Roman"/>
              </a:rPr>
              <a:t>The CCMA provides advice and training </a:t>
            </a:r>
            <a:r>
              <a:rPr lang="en-ZA" sz="9600" dirty="0" smtClean="0"/>
              <a:t/>
            </a:r>
            <a:br>
              <a:rPr lang="en-ZA" sz="9600" dirty="0" smtClean="0"/>
            </a:br>
            <a:endParaRPr lang="en-ZA" sz="9600" dirty="0" smtClean="0"/>
          </a:p>
          <a:p>
            <a:pPr marL="4572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3.1.2	The Structures and Functions of the CCMA</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p:cNvSpPr>
            <a:spLocks noGrp="1"/>
          </p:cNvSpPr>
          <p:nvPr>
            <p:ph sz="quarter" idx="1"/>
          </p:nvPr>
        </p:nvSpPr>
        <p:spPr/>
        <p:txBody>
          <a:bodyPr/>
          <a:lstStyle/>
          <a:p>
            <a:r>
              <a:rPr lang="en-ZA" dirty="0" smtClean="0"/>
              <a:t> Funded by the government</a:t>
            </a:r>
          </a:p>
          <a:p>
            <a:r>
              <a:rPr lang="en-ZA" dirty="0" smtClean="0"/>
              <a:t> Independent body</a:t>
            </a:r>
          </a:p>
          <a:p>
            <a:r>
              <a:rPr lang="en-ZA" dirty="0" smtClean="0"/>
              <a:t> Consists of a Director and Commissioners</a:t>
            </a:r>
          </a:p>
          <a:p>
            <a:r>
              <a:rPr lang="en-ZA" dirty="0" smtClean="0"/>
              <a:t> Controlled by a governing body </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3.1.2	The Structures and Functions of the CCMA</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p:cNvSpPr>
            <a:spLocks noGrp="1"/>
          </p:cNvSpPr>
          <p:nvPr>
            <p:ph sz="quarter" idx="1"/>
          </p:nvPr>
        </p:nvSpPr>
        <p:spPr/>
        <p:txBody>
          <a:bodyPr/>
          <a:lstStyle/>
          <a:p>
            <a:pPr>
              <a:buNone/>
            </a:pPr>
            <a:r>
              <a:rPr lang="en-ZA" dirty="0" smtClean="0"/>
              <a:t>Powers of the Commissioner when attempting to Resolve</a:t>
            </a:r>
          </a:p>
          <a:p>
            <a:pPr>
              <a:buNone/>
            </a:pPr>
            <a:r>
              <a:rPr lang="en-ZA" dirty="0" smtClean="0"/>
              <a:t> Disputes : </a:t>
            </a:r>
          </a:p>
          <a:p>
            <a:r>
              <a:rPr lang="en-ZA" dirty="0" smtClean="0"/>
              <a:t> May subpoena any person who may help to resolve the dispute and provide documents.</a:t>
            </a:r>
          </a:p>
          <a:p>
            <a:r>
              <a:rPr lang="en-ZA" dirty="0" smtClean="0"/>
              <a:t> May subpoena any expert for advice.</a:t>
            </a:r>
          </a:p>
          <a:p>
            <a:r>
              <a:rPr lang="en-ZA" dirty="0" smtClean="0"/>
              <a:t> May enter any premises to inspect any document of object, or conduct a fact-finding exercise.</a:t>
            </a:r>
          </a:p>
          <a:p>
            <a:r>
              <a:rPr lang="en-ZA" dirty="0" smtClean="0"/>
              <a:t> By agreement of parties may draft settlement agreement.</a:t>
            </a:r>
          </a:p>
          <a:p>
            <a:r>
              <a:rPr lang="en-ZA" dirty="0" smtClean="0"/>
              <a:t> Conduct conciliation proceedings.</a:t>
            </a:r>
          </a:p>
          <a:p>
            <a:r>
              <a:rPr lang="en-ZA" dirty="0" smtClean="0"/>
              <a:t>Conduct arbitration proceedings.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3174"/>
            <a:ext cx="8219256" cy="1008000"/>
          </a:xfrm>
        </p:spPr>
        <p:txBody>
          <a:bodyPr>
            <a:normAutofit fontScale="90000"/>
          </a:bodyPr>
          <a:lstStyle/>
          <a:p>
            <a:r>
              <a:rPr lang="en-ZA" sz="3600" dirty="0" smtClean="0"/>
              <a:t>3.1.3	The Work of the CCMA</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130</a:t>
            </a:fld>
            <a:endParaRPr lang="en-ZA" dirty="0"/>
          </a:p>
        </p:txBody>
      </p:sp>
      <p:pic>
        <p:nvPicPr>
          <p:cNvPr id="5" name="Content Placeholder 4"/>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17593" y="1170147"/>
            <a:ext cx="1737360" cy="731520"/>
          </a:xfrm>
          <a:prstGeom prst="rect">
            <a:avLst/>
          </a:prstGeom>
          <a:noFill/>
        </p:spPr>
      </p:pic>
      <p:sp>
        <p:nvSpPr>
          <p:cNvPr id="6" name="TextBox 5"/>
          <p:cNvSpPr txBox="1"/>
          <p:nvPr/>
        </p:nvSpPr>
        <p:spPr>
          <a:xfrm>
            <a:off x="793582" y="3687412"/>
            <a:ext cx="7772400" cy="1015663"/>
          </a:xfrm>
          <a:prstGeom prst="rect">
            <a:avLst/>
          </a:prstGeom>
          <a:noFill/>
        </p:spPr>
        <p:txBody>
          <a:bodyPr wrap="square" rtlCol="0">
            <a:spAutoFit/>
          </a:bodyPr>
          <a:lstStyle/>
          <a:p>
            <a:r>
              <a:rPr lang="en-ZA" sz="2400" dirty="0" smtClean="0"/>
              <a:t>A conciliator do not have the power to make a decision</a:t>
            </a:r>
            <a:r>
              <a:rPr lang="en-ZA" dirty="0" smtClean="0"/>
              <a:t>.</a:t>
            </a:r>
            <a:br>
              <a:rPr lang="en-ZA" dirty="0" smtClean="0"/>
            </a:br>
            <a:r>
              <a:rPr lang="en-ZA" dirty="0" smtClean="0"/>
              <a:t/>
            </a:r>
            <a:br>
              <a:rPr lang="en-ZA" dirty="0" smtClean="0"/>
            </a:br>
            <a:endParaRPr lang="en-US" dirty="0"/>
          </a:p>
        </p:txBody>
      </p:sp>
      <p:sp>
        <p:nvSpPr>
          <p:cNvPr id="7" name="TextBox 6"/>
          <p:cNvSpPr txBox="1"/>
          <p:nvPr/>
        </p:nvSpPr>
        <p:spPr>
          <a:xfrm>
            <a:off x="737263" y="1991158"/>
            <a:ext cx="7772400" cy="1754326"/>
          </a:xfrm>
          <a:prstGeom prst="rect">
            <a:avLst/>
          </a:prstGeom>
          <a:noFill/>
        </p:spPr>
        <p:txBody>
          <a:bodyPr wrap="square" rtlCol="0">
            <a:spAutoFit/>
          </a:bodyPr>
          <a:lstStyle/>
          <a:p>
            <a:r>
              <a:rPr lang="en-ZA" sz="2400" b="1" dirty="0" smtClean="0"/>
              <a:t>Conciliation</a:t>
            </a:r>
            <a:r>
              <a:rPr lang="en-ZA" sz="2400" dirty="0" smtClean="0"/>
              <a:t> is a method of resolving a dispute, wherein an</a:t>
            </a:r>
          </a:p>
          <a:p>
            <a:r>
              <a:rPr lang="en-ZA" sz="2400" dirty="0" smtClean="0"/>
              <a:t> independent person (the Commissioner) helps the parties to arrive at negotiated settlement</a:t>
            </a:r>
            <a:r>
              <a:rPr lang="en-ZA" dirty="0" smtClean="0"/>
              <a:t>.</a:t>
            </a:r>
            <a:br>
              <a:rPr lang="en-ZA" dirty="0" smtClean="0"/>
            </a:br>
            <a:r>
              <a:rPr lang="en-ZA" dirty="0" smtClean="0"/>
              <a:t/>
            </a:r>
            <a:br>
              <a:rPr lang="en-ZA" dirty="0" smtClean="0"/>
            </a:b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3174"/>
            <a:ext cx="8219256" cy="1008000"/>
          </a:xfrm>
        </p:spPr>
        <p:txBody>
          <a:bodyPr>
            <a:normAutofit fontScale="90000"/>
          </a:bodyPr>
          <a:lstStyle/>
          <a:p>
            <a:r>
              <a:rPr lang="en-ZA" sz="3600" dirty="0" smtClean="0"/>
              <a:t>3.1.3	The Work of the CCMA</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131</a:t>
            </a:fld>
            <a:endParaRPr lang="en-ZA" dirty="0"/>
          </a:p>
        </p:txBody>
      </p:sp>
      <p:pic>
        <p:nvPicPr>
          <p:cNvPr id="8" name="Content Placeholder 7"/>
          <p:cNvPicPr>
            <a:picLocks noGrp="1"/>
          </p:cNvPicPr>
          <p:nvPr>
            <p:ph sz="quarter" idx="1"/>
          </p:nvPr>
        </p:nvPicPr>
        <p:blipFill rotWithShape="1">
          <a:blip r:embed="rId2" cstate="print"/>
          <a:srcRect l="5292" t="2940" r="5082" b="8565"/>
          <a:stretch/>
        </p:blipFill>
        <p:spPr bwMode="auto">
          <a:xfrm>
            <a:off x="467139" y="2235390"/>
            <a:ext cx="7040880" cy="3840480"/>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
        <p:nvSpPr>
          <p:cNvPr id="9" name="TextBox 8"/>
          <p:cNvSpPr txBox="1"/>
          <p:nvPr/>
        </p:nvSpPr>
        <p:spPr>
          <a:xfrm>
            <a:off x="1272209" y="1461052"/>
            <a:ext cx="4190378" cy="523220"/>
          </a:xfrm>
          <a:prstGeom prst="rect">
            <a:avLst/>
          </a:prstGeom>
          <a:noFill/>
        </p:spPr>
        <p:txBody>
          <a:bodyPr wrap="none" rtlCol="0">
            <a:spAutoFit/>
          </a:bodyPr>
          <a:lstStyle/>
          <a:p>
            <a:r>
              <a:rPr lang="en-ZA" sz="2800" b="1" dirty="0" smtClean="0"/>
              <a:t>Process steps : Conciliation</a:t>
            </a:r>
            <a:endParaRPr lang="en-US" sz="2800" b="1"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3174"/>
            <a:ext cx="8219256" cy="1008000"/>
          </a:xfrm>
        </p:spPr>
        <p:txBody>
          <a:bodyPr>
            <a:normAutofit fontScale="90000"/>
          </a:bodyPr>
          <a:lstStyle/>
          <a:p>
            <a:r>
              <a:rPr lang="en-ZA" sz="3600" dirty="0" smtClean="0"/>
              <a:t>3.1.3	The Work of the CCMA</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132</a:t>
            </a:fld>
            <a:endParaRPr lang="en-ZA" dirty="0"/>
          </a:p>
        </p:txBody>
      </p:sp>
      <p:pic>
        <p:nvPicPr>
          <p:cNvPr id="5" name="Content Placeholder 4"/>
          <p:cNvPicPr>
            <a:picLocks noGrp="1"/>
          </p:cNvPicPr>
          <p:nvPr>
            <p:ph sz="quarter"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27532" y="1229781"/>
            <a:ext cx="1737360" cy="731520"/>
          </a:xfrm>
          <a:prstGeom prst="rect">
            <a:avLst/>
          </a:prstGeom>
          <a:noFill/>
        </p:spPr>
      </p:pic>
      <p:sp>
        <p:nvSpPr>
          <p:cNvPr id="6" name="TextBox 5"/>
          <p:cNvSpPr txBox="1"/>
          <p:nvPr/>
        </p:nvSpPr>
        <p:spPr>
          <a:xfrm>
            <a:off x="584863" y="3289852"/>
            <a:ext cx="7772400" cy="923330"/>
          </a:xfrm>
          <a:prstGeom prst="rect">
            <a:avLst/>
          </a:prstGeom>
          <a:noFill/>
        </p:spPr>
        <p:txBody>
          <a:bodyPr wrap="square" rtlCol="0">
            <a:spAutoFit/>
          </a:bodyPr>
          <a:lstStyle/>
          <a:p>
            <a:r>
              <a:rPr lang="en-ZA" dirty="0" smtClean="0"/>
              <a:t/>
            </a:r>
            <a:br>
              <a:rPr lang="en-ZA" dirty="0" smtClean="0"/>
            </a:br>
            <a:r>
              <a:rPr lang="en-ZA" dirty="0" smtClean="0"/>
              <a:t/>
            </a:r>
            <a:br>
              <a:rPr lang="en-ZA" dirty="0" smtClean="0"/>
            </a:br>
            <a:endParaRPr lang="en-US" dirty="0"/>
          </a:p>
        </p:txBody>
      </p:sp>
      <p:sp>
        <p:nvSpPr>
          <p:cNvPr id="7" name="TextBox 6"/>
          <p:cNvSpPr txBox="1"/>
          <p:nvPr/>
        </p:nvSpPr>
        <p:spPr>
          <a:xfrm>
            <a:off x="555046" y="3279913"/>
            <a:ext cx="7772400" cy="923330"/>
          </a:xfrm>
          <a:prstGeom prst="rect">
            <a:avLst/>
          </a:prstGeom>
          <a:noFill/>
        </p:spPr>
        <p:txBody>
          <a:bodyPr wrap="square" rtlCol="0">
            <a:spAutoFit/>
          </a:bodyPr>
          <a:lstStyle/>
          <a:p>
            <a:r>
              <a:rPr lang="en-ZA" dirty="0" smtClean="0"/>
              <a:t/>
            </a:r>
            <a:br>
              <a:rPr lang="en-ZA" dirty="0" smtClean="0"/>
            </a:br>
            <a:r>
              <a:rPr lang="en-ZA" dirty="0" smtClean="0"/>
              <a:t/>
            </a:r>
            <a:br>
              <a:rPr lang="en-ZA" dirty="0" smtClean="0"/>
            </a:br>
            <a:endParaRPr lang="en-US" dirty="0"/>
          </a:p>
        </p:txBody>
      </p:sp>
      <p:sp>
        <p:nvSpPr>
          <p:cNvPr id="8" name="TextBox 7"/>
          <p:cNvSpPr txBox="1"/>
          <p:nvPr/>
        </p:nvSpPr>
        <p:spPr>
          <a:xfrm>
            <a:off x="707446" y="2438414"/>
            <a:ext cx="8138160" cy="1280160"/>
          </a:xfrm>
          <a:prstGeom prst="rect">
            <a:avLst/>
          </a:prstGeom>
          <a:noFill/>
        </p:spPr>
        <p:txBody>
          <a:bodyPr wrap="square" rtlCol="0">
            <a:spAutoFit/>
          </a:bodyPr>
          <a:lstStyle/>
          <a:p>
            <a:r>
              <a:rPr lang="en-ZA" sz="2400" b="1" dirty="0" smtClean="0"/>
              <a:t>Arbitration</a:t>
            </a:r>
            <a:r>
              <a:rPr lang="en-ZA" sz="2400" dirty="0" smtClean="0"/>
              <a:t> is a dispute settlement process in which a impartial third party is appointed to study the dispute and hear both the party to arrive at a decision binding on both the parties</a:t>
            </a:r>
            <a:r>
              <a:rPr lang="en-ZA" dirty="0" smtClean="0"/>
              <a:t>.</a:t>
            </a:r>
          </a:p>
          <a:p>
            <a:endParaRPr lang="en-ZA" dirty="0" smtClean="0"/>
          </a:p>
          <a:p>
            <a:r>
              <a:rPr lang="en-ZA" dirty="0" smtClean="0"/>
              <a:t/>
            </a:r>
            <a:br>
              <a:rPr lang="en-ZA" dirty="0" smtClean="0"/>
            </a:br>
            <a:endParaRPr lang="en-US" dirty="0"/>
          </a:p>
        </p:txBody>
      </p:sp>
      <p:sp>
        <p:nvSpPr>
          <p:cNvPr id="9" name="TextBox 8"/>
          <p:cNvSpPr txBox="1"/>
          <p:nvPr/>
        </p:nvSpPr>
        <p:spPr>
          <a:xfrm>
            <a:off x="800212" y="4012091"/>
            <a:ext cx="8138160" cy="1015663"/>
          </a:xfrm>
          <a:prstGeom prst="rect">
            <a:avLst/>
          </a:prstGeom>
          <a:noFill/>
        </p:spPr>
        <p:txBody>
          <a:bodyPr wrap="square" rtlCol="0">
            <a:spAutoFit/>
          </a:bodyPr>
          <a:lstStyle/>
          <a:p>
            <a:r>
              <a:rPr lang="en-ZA" sz="2400" dirty="0" smtClean="0"/>
              <a:t>An arbitrator has the power to enforce his decision.</a:t>
            </a:r>
            <a:br>
              <a:rPr lang="en-ZA" sz="2400" dirty="0" smtClean="0"/>
            </a:br>
            <a:r>
              <a:rPr lang="en-ZA" dirty="0" smtClean="0"/>
              <a:t/>
            </a:r>
            <a:br>
              <a:rPr lang="en-ZA" dirty="0" smtClean="0"/>
            </a:b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3174"/>
            <a:ext cx="8219256" cy="1008000"/>
          </a:xfrm>
        </p:spPr>
        <p:txBody>
          <a:bodyPr>
            <a:normAutofit fontScale="90000"/>
          </a:bodyPr>
          <a:lstStyle/>
          <a:p>
            <a:r>
              <a:rPr lang="en-ZA" sz="3600" dirty="0" smtClean="0"/>
              <a:t>3.1.3	The Work of the CCMA</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6" name="TextBox 5"/>
          <p:cNvSpPr txBox="1"/>
          <p:nvPr/>
        </p:nvSpPr>
        <p:spPr>
          <a:xfrm>
            <a:off x="584863" y="3289852"/>
            <a:ext cx="7772400" cy="923330"/>
          </a:xfrm>
          <a:prstGeom prst="rect">
            <a:avLst/>
          </a:prstGeom>
          <a:noFill/>
        </p:spPr>
        <p:txBody>
          <a:bodyPr wrap="square" rtlCol="0">
            <a:spAutoFit/>
          </a:bodyPr>
          <a:lstStyle/>
          <a:p>
            <a:r>
              <a:rPr lang="en-ZA" dirty="0" smtClean="0"/>
              <a:t/>
            </a:r>
            <a:br>
              <a:rPr lang="en-ZA" dirty="0" smtClean="0"/>
            </a:br>
            <a:r>
              <a:rPr lang="en-ZA" dirty="0" smtClean="0"/>
              <a:t/>
            </a:r>
            <a:br>
              <a:rPr lang="en-ZA" dirty="0" smtClean="0"/>
            </a:br>
            <a:endParaRPr lang="en-US" dirty="0"/>
          </a:p>
        </p:txBody>
      </p:sp>
      <p:sp>
        <p:nvSpPr>
          <p:cNvPr id="7" name="TextBox 6"/>
          <p:cNvSpPr txBox="1"/>
          <p:nvPr/>
        </p:nvSpPr>
        <p:spPr>
          <a:xfrm>
            <a:off x="555046" y="3279913"/>
            <a:ext cx="7772400" cy="923330"/>
          </a:xfrm>
          <a:prstGeom prst="rect">
            <a:avLst/>
          </a:prstGeom>
          <a:noFill/>
        </p:spPr>
        <p:txBody>
          <a:bodyPr wrap="square" rtlCol="0">
            <a:spAutoFit/>
          </a:bodyPr>
          <a:lstStyle/>
          <a:p>
            <a:r>
              <a:rPr lang="en-ZA" dirty="0" smtClean="0"/>
              <a:t/>
            </a:r>
            <a:br>
              <a:rPr lang="en-ZA" dirty="0" smtClean="0"/>
            </a:br>
            <a:r>
              <a:rPr lang="en-ZA" dirty="0" smtClean="0"/>
              <a:t/>
            </a:r>
            <a:br>
              <a:rPr lang="en-ZA" dirty="0" smtClean="0"/>
            </a:br>
            <a:endParaRPr lang="en-US" dirty="0"/>
          </a:p>
        </p:txBody>
      </p:sp>
      <p:sp>
        <p:nvSpPr>
          <p:cNvPr id="8" name="TextBox 7"/>
          <p:cNvSpPr txBox="1"/>
          <p:nvPr/>
        </p:nvSpPr>
        <p:spPr>
          <a:xfrm>
            <a:off x="707446" y="1553843"/>
            <a:ext cx="8138160" cy="4708981"/>
          </a:xfrm>
          <a:prstGeom prst="rect">
            <a:avLst/>
          </a:prstGeom>
          <a:noFill/>
        </p:spPr>
        <p:txBody>
          <a:bodyPr wrap="square" rtlCol="0">
            <a:spAutoFit/>
          </a:bodyPr>
          <a:lstStyle/>
          <a:p>
            <a:r>
              <a:rPr lang="en-ZA" sz="2400" b="1" dirty="0" smtClean="0"/>
              <a:t>The arbitration proceedings:</a:t>
            </a:r>
          </a:p>
          <a:p>
            <a:endParaRPr lang="en-ZA" sz="2400" dirty="0" smtClean="0"/>
          </a:p>
          <a:p>
            <a:pPr lvl="1">
              <a:buFont typeface="Arial" pitchFamily="34" charset="0"/>
              <a:buChar char="•"/>
            </a:pPr>
            <a:r>
              <a:rPr lang="en-ZA" sz="2400" dirty="0" smtClean="0"/>
              <a:t>  A party to the dispute may give evidence, call witnesses, question witnesses of any other party, and address concluding arguments to the commissioner.</a:t>
            </a:r>
          </a:p>
          <a:p>
            <a:pPr lvl="1">
              <a:buFont typeface="Arial" pitchFamily="34" charset="0"/>
              <a:buChar char="•"/>
            </a:pPr>
            <a:r>
              <a:rPr lang="en-ZA" sz="2400" dirty="0" smtClean="0"/>
              <a:t> Within 14 days of the conclusion of the arbitration proceedings, the commissioner must sign and issue an arbitration award with brief reasons.</a:t>
            </a:r>
            <a:endParaRPr lang="en-US" sz="2400" dirty="0" smtClean="0"/>
          </a:p>
          <a:p>
            <a:endParaRPr lang="en-US" sz="2400" dirty="0" smtClean="0"/>
          </a:p>
          <a:p>
            <a:pPr>
              <a:buFont typeface="Arial" pitchFamily="34" charset="0"/>
              <a:buChar char="•"/>
            </a:pPr>
            <a:endParaRPr lang="en-ZA" sz="2400" dirty="0" smtClean="0"/>
          </a:p>
          <a:p>
            <a:endParaRPr lang="en-ZA" sz="2400" dirty="0" smtClean="0"/>
          </a:p>
          <a:p>
            <a:r>
              <a:rPr lang="en-ZA" dirty="0" smtClean="0"/>
              <a:t/>
            </a:r>
            <a:br>
              <a:rPr lang="en-ZA" dirty="0" smtClean="0"/>
            </a:br>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3174"/>
            <a:ext cx="8219256" cy="1008000"/>
          </a:xfrm>
        </p:spPr>
        <p:txBody>
          <a:bodyPr>
            <a:normAutofit fontScale="90000"/>
          </a:bodyPr>
          <a:lstStyle/>
          <a:p>
            <a:r>
              <a:rPr lang="en-ZA" sz="3600" dirty="0" smtClean="0"/>
              <a:t>3.1.3	The Work of the CCMA</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6" name="TextBox 5"/>
          <p:cNvSpPr txBox="1"/>
          <p:nvPr/>
        </p:nvSpPr>
        <p:spPr>
          <a:xfrm>
            <a:off x="584863" y="3289852"/>
            <a:ext cx="7772400" cy="923330"/>
          </a:xfrm>
          <a:prstGeom prst="rect">
            <a:avLst/>
          </a:prstGeom>
          <a:noFill/>
        </p:spPr>
        <p:txBody>
          <a:bodyPr wrap="square" rtlCol="0">
            <a:spAutoFit/>
          </a:bodyPr>
          <a:lstStyle/>
          <a:p>
            <a:r>
              <a:rPr lang="en-ZA" dirty="0" smtClean="0"/>
              <a:t/>
            </a:r>
            <a:br>
              <a:rPr lang="en-ZA" dirty="0" smtClean="0"/>
            </a:br>
            <a:r>
              <a:rPr lang="en-ZA" dirty="0" smtClean="0"/>
              <a:t/>
            </a:r>
            <a:br>
              <a:rPr lang="en-ZA" dirty="0" smtClean="0"/>
            </a:br>
            <a:endParaRPr lang="en-US" dirty="0"/>
          </a:p>
        </p:txBody>
      </p:sp>
      <p:sp>
        <p:nvSpPr>
          <p:cNvPr id="7" name="TextBox 6"/>
          <p:cNvSpPr txBox="1"/>
          <p:nvPr/>
        </p:nvSpPr>
        <p:spPr>
          <a:xfrm>
            <a:off x="555046" y="3279913"/>
            <a:ext cx="7772400" cy="923330"/>
          </a:xfrm>
          <a:prstGeom prst="rect">
            <a:avLst/>
          </a:prstGeom>
          <a:noFill/>
        </p:spPr>
        <p:txBody>
          <a:bodyPr wrap="square" rtlCol="0">
            <a:spAutoFit/>
          </a:bodyPr>
          <a:lstStyle/>
          <a:p>
            <a:r>
              <a:rPr lang="en-ZA" dirty="0" smtClean="0"/>
              <a:t/>
            </a:r>
            <a:br>
              <a:rPr lang="en-ZA" dirty="0" smtClean="0"/>
            </a:br>
            <a:r>
              <a:rPr lang="en-ZA" dirty="0" smtClean="0"/>
              <a:t/>
            </a:r>
            <a:br>
              <a:rPr lang="en-ZA" dirty="0" smtClean="0"/>
            </a:br>
            <a:endParaRPr lang="en-US" dirty="0"/>
          </a:p>
        </p:txBody>
      </p:sp>
      <p:sp>
        <p:nvSpPr>
          <p:cNvPr id="8" name="TextBox 7"/>
          <p:cNvSpPr txBox="1"/>
          <p:nvPr/>
        </p:nvSpPr>
        <p:spPr>
          <a:xfrm>
            <a:off x="707446" y="1553843"/>
            <a:ext cx="8138160" cy="3970318"/>
          </a:xfrm>
          <a:prstGeom prst="rect">
            <a:avLst/>
          </a:prstGeom>
          <a:noFill/>
        </p:spPr>
        <p:txBody>
          <a:bodyPr wrap="square" rtlCol="0">
            <a:spAutoFit/>
          </a:bodyPr>
          <a:lstStyle/>
          <a:p>
            <a:r>
              <a:rPr lang="en-ZA" sz="2400" b="1" dirty="0" smtClean="0"/>
              <a:t>The Con/</a:t>
            </a:r>
            <a:r>
              <a:rPr lang="en-ZA" sz="2400" b="1" dirty="0" err="1" smtClean="0"/>
              <a:t>Arb</a:t>
            </a:r>
            <a:r>
              <a:rPr lang="en-ZA" sz="2400" b="1" dirty="0" smtClean="0"/>
              <a:t> process:</a:t>
            </a:r>
          </a:p>
          <a:p>
            <a:endParaRPr lang="en-ZA" sz="2400" dirty="0" smtClean="0"/>
          </a:p>
          <a:p>
            <a:pPr algn="just"/>
            <a:r>
              <a:rPr lang="en-ZA" sz="2400" dirty="0" smtClean="0"/>
              <a:t>Provision is made for an arbitration to start immediately after a conciliator has certified that conciliation has failed. This provision combines conciliation and arbitration into a single process to streamline dispute resolution.</a:t>
            </a:r>
            <a:endParaRPr lang="en-US" sz="2400" dirty="0" smtClean="0"/>
          </a:p>
          <a:p>
            <a:pPr lvl="1"/>
            <a:endParaRPr lang="en-US" sz="2400" dirty="0" smtClean="0"/>
          </a:p>
          <a:p>
            <a:endParaRPr lang="en-ZA" sz="2400" dirty="0" smtClean="0"/>
          </a:p>
          <a:p>
            <a:endParaRPr lang="en-ZA" sz="2400" dirty="0" smtClean="0"/>
          </a:p>
          <a:p>
            <a:r>
              <a:rPr lang="en-ZA" dirty="0" smtClean="0"/>
              <a:t/>
            </a:r>
            <a:br>
              <a:rPr lang="en-ZA" dirty="0" smtClean="0"/>
            </a:br>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3174"/>
            <a:ext cx="8219256" cy="1008000"/>
          </a:xfrm>
        </p:spPr>
        <p:txBody>
          <a:bodyPr>
            <a:normAutofit fontScale="90000"/>
          </a:bodyPr>
          <a:lstStyle/>
          <a:p>
            <a:r>
              <a:rPr lang="en-ZA" sz="3600" dirty="0" smtClean="0"/>
              <a:t>3.1.3	The Work of the CCMA</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6" name="TextBox 5"/>
          <p:cNvSpPr txBox="1"/>
          <p:nvPr/>
        </p:nvSpPr>
        <p:spPr>
          <a:xfrm>
            <a:off x="584863" y="3289852"/>
            <a:ext cx="7772400" cy="923330"/>
          </a:xfrm>
          <a:prstGeom prst="rect">
            <a:avLst/>
          </a:prstGeom>
          <a:noFill/>
        </p:spPr>
        <p:txBody>
          <a:bodyPr wrap="square" rtlCol="0">
            <a:spAutoFit/>
          </a:bodyPr>
          <a:lstStyle/>
          <a:p>
            <a:r>
              <a:rPr lang="en-ZA" dirty="0" smtClean="0"/>
              <a:t/>
            </a:r>
            <a:br>
              <a:rPr lang="en-ZA" dirty="0" smtClean="0"/>
            </a:br>
            <a:r>
              <a:rPr lang="en-ZA" dirty="0" smtClean="0"/>
              <a:t/>
            </a:r>
            <a:br>
              <a:rPr lang="en-ZA" dirty="0" smtClean="0"/>
            </a:br>
            <a:endParaRPr lang="en-US" dirty="0"/>
          </a:p>
        </p:txBody>
      </p:sp>
      <p:sp>
        <p:nvSpPr>
          <p:cNvPr id="7" name="TextBox 6"/>
          <p:cNvSpPr txBox="1"/>
          <p:nvPr/>
        </p:nvSpPr>
        <p:spPr>
          <a:xfrm>
            <a:off x="555046" y="3279913"/>
            <a:ext cx="7772400" cy="923330"/>
          </a:xfrm>
          <a:prstGeom prst="rect">
            <a:avLst/>
          </a:prstGeom>
          <a:noFill/>
        </p:spPr>
        <p:txBody>
          <a:bodyPr wrap="square" rtlCol="0">
            <a:spAutoFit/>
          </a:bodyPr>
          <a:lstStyle/>
          <a:p>
            <a:r>
              <a:rPr lang="en-ZA" dirty="0" smtClean="0"/>
              <a:t/>
            </a:r>
            <a:br>
              <a:rPr lang="en-ZA" dirty="0" smtClean="0"/>
            </a:br>
            <a:r>
              <a:rPr lang="en-ZA" dirty="0" smtClean="0"/>
              <a:t/>
            </a:r>
            <a:br>
              <a:rPr lang="en-ZA" dirty="0" smtClean="0"/>
            </a:br>
            <a:endParaRPr lang="en-US" dirty="0"/>
          </a:p>
        </p:txBody>
      </p:sp>
      <p:sp>
        <p:nvSpPr>
          <p:cNvPr id="8" name="TextBox 7"/>
          <p:cNvSpPr txBox="1"/>
          <p:nvPr/>
        </p:nvSpPr>
        <p:spPr>
          <a:xfrm>
            <a:off x="707446" y="1116527"/>
            <a:ext cx="8138160" cy="8402300"/>
          </a:xfrm>
          <a:prstGeom prst="rect">
            <a:avLst/>
          </a:prstGeom>
          <a:noFill/>
        </p:spPr>
        <p:txBody>
          <a:bodyPr wrap="square" rtlCol="0">
            <a:spAutoFit/>
          </a:bodyPr>
          <a:lstStyle/>
          <a:p>
            <a:r>
              <a:rPr lang="en-ZA" sz="2400" b="1" dirty="0" smtClean="0"/>
              <a:t>Some issues regarding the resolution of disputes by arbitration:</a:t>
            </a:r>
          </a:p>
          <a:p>
            <a:pPr>
              <a:buFont typeface="Arial" pitchFamily="34" charset="0"/>
              <a:buChar char="•"/>
            </a:pPr>
            <a:r>
              <a:rPr lang="en-ZA" sz="2400" dirty="0" smtClean="0"/>
              <a:t> Arbitration follows unsuccessful conciliation where applicable.</a:t>
            </a:r>
          </a:p>
          <a:p>
            <a:pPr>
              <a:buFont typeface="Arial" pitchFamily="34" charset="0"/>
              <a:buChar char="•"/>
            </a:pPr>
            <a:r>
              <a:rPr lang="en-ZA" sz="2400" dirty="0" smtClean="0"/>
              <a:t> Commissioner determines the arbitration process  - fast and fair.</a:t>
            </a:r>
          </a:p>
          <a:p>
            <a:pPr>
              <a:buFont typeface="Arial" pitchFamily="34" charset="0"/>
              <a:buChar char="•"/>
            </a:pPr>
            <a:r>
              <a:rPr lang="en-ZA" sz="2400" dirty="0" smtClean="0"/>
              <a:t>  Representation allowed  by legal practitioner in certain cases.</a:t>
            </a:r>
          </a:p>
          <a:p>
            <a:pPr>
              <a:buFont typeface="Arial" pitchFamily="34" charset="0"/>
              <a:buChar char="•"/>
            </a:pPr>
            <a:r>
              <a:rPr lang="en-ZA" sz="2400" dirty="0" smtClean="0"/>
              <a:t>  Employee  may also be represented by fellow-employee or trade union representative.</a:t>
            </a:r>
          </a:p>
          <a:p>
            <a:pPr>
              <a:buFont typeface="Arial" pitchFamily="34" charset="0"/>
              <a:buChar char="•"/>
            </a:pPr>
            <a:r>
              <a:rPr lang="en-ZA" sz="2400" dirty="0" smtClean="0"/>
              <a:t>  Employer may ne represented by Employers Organisation where applicable.</a:t>
            </a:r>
          </a:p>
          <a:p>
            <a:pPr lvl="0">
              <a:buFont typeface="Arial" pitchFamily="34" charset="0"/>
              <a:buChar char="•"/>
            </a:pPr>
            <a:r>
              <a:rPr lang="en-ZA" sz="2400" dirty="0" smtClean="0"/>
              <a:t>  </a:t>
            </a:r>
            <a:r>
              <a:rPr lang="en-GB" sz="2400" dirty="0" smtClean="0"/>
              <a:t>Award with reasons, should be issued by the Commissioner within 14 days.</a:t>
            </a:r>
          </a:p>
          <a:p>
            <a:pPr lvl="0">
              <a:buFont typeface="Arial" pitchFamily="34" charset="0"/>
              <a:buChar char="•"/>
            </a:pPr>
            <a:r>
              <a:rPr lang="en-GB" sz="2400" dirty="0" smtClean="0"/>
              <a:t> Arbitration award can be reviewed by Labour Court- In case of irregularities. </a:t>
            </a:r>
            <a:endParaRPr lang="en-US" sz="2400" dirty="0" smtClean="0"/>
          </a:p>
          <a:p>
            <a:pPr>
              <a:buFont typeface="Arial" pitchFamily="34" charset="0"/>
              <a:buChar char="•"/>
            </a:pPr>
            <a:endParaRPr lang="en-ZA" sz="2400" dirty="0" smtClean="0"/>
          </a:p>
          <a:p>
            <a:endParaRPr lang="en-ZA" sz="2400" b="1" dirty="0" smtClean="0"/>
          </a:p>
          <a:p>
            <a:endParaRPr lang="en-ZA" sz="2400" dirty="0" smtClean="0"/>
          </a:p>
          <a:p>
            <a:pPr algn="just"/>
            <a:endParaRPr lang="en-US" sz="2400" dirty="0" smtClean="0"/>
          </a:p>
          <a:p>
            <a:pPr lvl="1"/>
            <a:endParaRPr lang="en-US" sz="2400" dirty="0" smtClean="0"/>
          </a:p>
          <a:p>
            <a:endParaRPr lang="en-ZA" sz="2400" dirty="0" smtClean="0"/>
          </a:p>
          <a:p>
            <a:endParaRPr lang="en-ZA" sz="2400" dirty="0" smtClean="0"/>
          </a:p>
          <a:p>
            <a:r>
              <a:rPr lang="en-ZA" dirty="0" smtClean="0"/>
              <a:t/>
            </a:r>
            <a:br>
              <a:rPr lang="en-ZA" dirty="0" smtClean="0"/>
            </a:b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61039"/>
            <a:ext cx="8219256" cy="1008000"/>
          </a:xfrm>
        </p:spPr>
        <p:txBody>
          <a:bodyPr>
            <a:normAutofit fontScale="90000"/>
          </a:bodyPr>
          <a:lstStyle/>
          <a:p>
            <a:r>
              <a:rPr lang="en-ZA" sz="3600" dirty="0" smtClean="0"/>
              <a:t>3.1.3	The Work of the CCMA</a:t>
            </a:r>
            <a:r>
              <a:rPr lang="en-US" dirty="0" smtClean="0"/>
              <a:t/>
            </a:r>
            <a:br>
              <a:rPr lang="en-US" dirty="0" smtClean="0"/>
            </a:br>
            <a:r>
              <a:rPr lang="en-ZA" dirty="0" smtClean="0"/>
              <a:t> </a:t>
            </a:r>
            <a:r>
              <a:rPr lang="en-US" dirty="0" smtClean="0"/>
              <a:t/>
            </a:r>
            <a:br>
              <a:rPr lang="en-US" dirty="0" smtClean="0"/>
            </a:br>
            <a:r>
              <a:rPr lang="en-ZA" sz="2700" dirty="0" smtClean="0"/>
              <a:t>The Act makes provision for arbitration under the auspices of the CCMA in the following cases:</a:t>
            </a:r>
            <a:br>
              <a:rPr lang="en-ZA" sz="2700"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6" name="TextBox 5"/>
          <p:cNvSpPr txBox="1"/>
          <p:nvPr/>
        </p:nvSpPr>
        <p:spPr>
          <a:xfrm>
            <a:off x="584863" y="3289852"/>
            <a:ext cx="7772400" cy="923330"/>
          </a:xfrm>
          <a:prstGeom prst="rect">
            <a:avLst/>
          </a:prstGeom>
          <a:noFill/>
        </p:spPr>
        <p:txBody>
          <a:bodyPr wrap="square" rtlCol="0">
            <a:spAutoFit/>
          </a:bodyPr>
          <a:lstStyle/>
          <a:p>
            <a:r>
              <a:rPr lang="en-ZA" dirty="0" smtClean="0"/>
              <a:t/>
            </a:r>
            <a:br>
              <a:rPr lang="en-ZA" dirty="0" smtClean="0"/>
            </a:br>
            <a:r>
              <a:rPr lang="en-ZA" dirty="0" smtClean="0"/>
              <a:t/>
            </a:r>
            <a:br>
              <a:rPr lang="en-ZA" dirty="0" smtClean="0"/>
            </a:br>
            <a:endParaRPr lang="en-US" dirty="0"/>
          </a:p>
        </p:txBody>
      </p:sp>
      <p:sp>
        <p:nvSpPr>
          <p:cNvPr id="7" name="TextBox 6"/>
          <p:cNvSpPr txBox="1"/>
          <p:nvPr/>
        </p:nvSpPr>
        <p:spPr>
          <a:xfrm>
            <a:off x="555046" y="3279913"/>
            <a:ext cx="7772400" cy="923330"/>
          </a:xfrm>
          <a:prstGeom prst="rect">
            <a:avLst/>
          </a:prstGeom>
          <a:noFill/>
        </p:spPr>
        <p:txBody>
          <a:bodyPr wrap="square" rtlCol="0">
            <a:spAutoFit/>
          </a:bodyPr>
          <a:lstStyle/>
          <a:p>
            <a:r>
              <a:rPr lang="en-ZA" dirty="0" smtClean="0"/>
              <a:t/>
            </a:r>
            <a:br>
              <a:rPr lang="en-ZA" dirty="0" smtClean="0"/>
            </a:br>
            <a:r>
              <a:rPr lang="en-ZA" dirty="0" smtClean="0"/>
              <a:t/>
            </a:r>
            <a:br>
              <a:rPr lang="en-ZA" dirty="0" smtClean="0"/>
            </a:br>
            <a:endParaRPr lang="en-US" dirty="0"/>
          </a:p>
        </p:txBody>
      </p:sp>
      <p:sp>
        <p:nvSpPr>
          <p:cNvPr id="8" name="TextBox 7"/>
          <p:cNvSpPr txBox="1"/>
          <p:nvPr/>
        </p:nvSpPr>
        <p:spPr>
          <a:xfrm>
            <a:off x="707446" y="1116527"/>
            <a:ext cx="8138160" cy="3231654"/>
          </a:xfrm>
          <a:prstGeom prst="rect">
            <a:avLst/>
          </a:prstGeom>
          <a:noFill/>
        </p:spPr>
        <p:txBody>
          <a:bodyPr wrap="square" rtlCol="0">
            <a:spAutoFit/>
          </a:bodyPr>
          <a:lstStyle/>
          <a:p>
            <a:endParaRPr lang="en-ZA" sz="2400" dirty="0" smtClean="0"/>
          </a:p>
          <a:p>
            <a:endParaRPr lang="en-ZA" sz="2400" b="1" dirty="0" smtClean="0"/>
          </a:p>
          <a:p>
            <a:endParaRPr lang="en-ZA" sz="2400" dirty="0" smtClean="0"/>
          </a:p>
          <a:p>
            <a:pPr algn="just"/>
            <a:endParaRPr lang="en-US" sz="2400" dirty="0" smtClean="0"/>
          </a:p>
          <a:p>
            <a:pPr lvl="1"/>
            <a:endParaRPr lang="en-US" sz="2400" dirty="0" smtClean="0"/>
          </a:p>
          <a:p>
            <a:endParaRPr lang="en-ZA" sz="2400" dirty="0" smtClean="0"/>
          </a:p>
          <a:p>
            <a:endParaRPr lang="en-ZA" sz="2400" dirty="0" smtClean="0"/>
          </a:p>
          <a:p>
            <a:r>
              <a:rPr lang="en-ZA" dirty="0" smtClean="0"/>
              <a:t/>
            </a:r>
            <a:br>
              <a:rPr lang="en-ZA" dirty="0" smtClean="0"/>
            </a:br>
            <a:endParaRPr lang="en-US" dirty="0"/>
          </a:p>
        </p:txBody>
      </p:sp>
      <p:sp>
        <p:nvSpPr>
          <p:cNvPr id="1025" name="Rectangle 1"/>
          <p:cNvSpPr>
            <a:spLocks noChangeArrowheads="1"/>
          </p:cNvSpPr>
          <p:nvPr/>
        </p:nvSpPr>
        <p:spPr bwMode="auto">
          <a:xfrm>
            <a:off x="704919" y="1900440"/>
            <a:ext cx="7772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Disclosure of information disputes</a:t>
            </a:r>
            <a:endParaRPr kumimoji="0" lang="en-US"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Alleged unfair dismissal concerning misconduct</a:t>
            </a:r>
            <a:endParaRPr kumimoji="0" lang="en-US"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Incapacity</a:t>
            </a:r>
            <a:endParaRPr kumimoji="0" lang="en-US"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Alleged unfair labour practice</a:t>
            </a:r>
            <a:endParaRPr kumimoji="0" lang="en-US"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Unfair suspension of an employee</a:t>
            </a:r>
            <a:endParaRPr kumimoji="0" lang="en-US"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Failure to pay severance pay</a:t>
            </a:r>
            <a:endParaRPr kumimoji="0" lang="en-US"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Disputes relating to the functioning of workplace forums</a:t>
            </a:r>
            <a:endParaRPr kumimoji="0" lang="en-US"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Disputes concerning organisational rights of trade unions</a:t>
            </a:r>
            <a:endParaRPr kumimoji="0" lang="en-ZA"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137</a:t>
            </a:fld>
            <a:endParaRPr lang="en-ZA" dirty="0"/>
          </a:p>
        </p:txBody>
      </p:sp>
      <p:pic>
        <p:nvPicPr>
          <p:cNvPr id="5" name="Picture 4" descr="ec_i_formative_2.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97068" y="3219450"/>
            <a:ext cx="2286000" cy="822960"/>
          </a:xfrm>
          <a:prstGeom prst="rect">
            <a:avLst/>
          </a:prstGeom>
          <a:noFill/>
          <a:ln>
            <a:noFill/>
          </a:ln>
        </p:spPr>
      </p:pic>
      <p:graphicFrame>
        <p:nvGraphicFramePr>
          <p:cNvPr id="6" name="Table 5"/>
          <p:cNvGraphicFramePr>
            <a:graphicFrameLocks noGrp="1"/>
          </p:cNvGraphicFramePr>
          <p:nvPr/>
        </p:nvGraphicFramePr>
        <p:xfrm>
          <a:off x="3340597" y="3417570"/>
          <a:ext cx="4937760" cy="548640"/>
        </p:xfrm>
        <a:graphic>
          <a:graphicData uri="http://schemas.openxmlformats.org/drawingml/2006/table">
            <a:tbl>
              <a:tblPr/>
              <a:tblGrid>
                <a:gridCol w="166570"/>
                <a:gridCol w="4771190"/>
              </a:tblGrid>
              <a:tr h="247693">
                <a:tc>
                  <a:txBody>
                    <a:bodyPr/>
                    <a:lstStyle/>
                    <a:p>
                      <a:pPr marL="0" marR="0" fontAlgn="base" hangingPunct="0">
                        <a:lnSpc>
                          <a:spcPct val="150000"/>
                        </a:lnSpc>
                        <a:spcBef>
                          <a:spcPts val="0"/>
                        </a:spcBef>
                        <a:spcAft>
                          <a:spcPts val="0"/>
                        </a:spcAft>
                      </a:pPr>
                      <a:endParaRPr lang="en-US" sz="1100" dirty="0">
                        <a:latin typeface="Calibri"/>
                        <a:ea typeface="Times New Roman"/>
                        <a:cs typeface="Times New Roman"/>
                      </a:endParaRPr>
                    </a:p>
                  </a:txBody>
                  <a:tcPr marL="67553" marR="67553" marT="0" marB="0" anchor="ctr">
                    <a:lnL>
                      <a:noFill/>
                    </a:lnL>
                    <a:lnR w="12700" cap="flat" cmpd="sng" algn="ctr">
                      <a:solidFill>
                        <a:srgbClr val="A6A6A6"/>
                      </a:solidFill>
                      <a:prstDash val="dash"/>
                      <a:round/>
                      <a:headEnd type="none" w="med" len="med"/>
                      <a:tailEnd type="none" w="med" len="med"/>
                    </a:lnR>
                    <a:lnT>
                      <a:noFill/>
                    </a:lnT>
                    <a:lnB>
                      <a:noFill/>
                    </a:lnB>
                  </a:tcPr>
                </a:tc>
                <a:tc>
                  <a:txBody>
                    <a:bodyPr/>
                    <a:lstStyle/>
                    <a:p>
                      <a:pPr marL="0" marR="0" fontAlgn="base" hangingPunct="0">
                        <a:lnSpc>
                          <a:spcPct val="150000"/>
                        </a:lnSpc>
                        <a:spcBef>
                          <a:spcPts val="0"/>
                        </a:spcBef>
                        <a:spcAft>
                          <a:spcPts val="0"/>
                        </a:spcAft>
                      </a:pPr>
                      <a:r>
                        <a:rPr lang="en-GB" sz="2400" dirty="0">
                          <a:latin typeface="Calibri"/>
                          <a:ea typeface="Times New Roman"/>
                          <a:cs typeface="Times New Roman"/>
                        </a:rPr>
                        <a:t>Do Formative Activity </a:t>
                      </a:r>
                      <a:r>
                        <a:rPr lang="en-GB" sz="2400" dirty="0" smtClean="0">
                          <a:latin typeface="Calibri"/>
                          <a:ea typeface="Times New Roman"/>
                          <a:cs typeface="Times New Roman"/>
                        </a:rPr>
                        <a:t>3.1 </a:t>
                      </a:r>
                      <a:r>
                        <a:rPr lang="en-GB" sz="2400" dirty="0">
                          <a:latin typeface="Calibri"/>
                          <a:ea typeface="Times New Roman"/>
                          <a:cs typeface="Times New Roman"/>
                        </a:rPr>
                        <a:t>in your </a:t>
                      </a:r>
                      <a:r>
                        <a:rPr lang="en-GB" sz="2400" dirty="0" err="1">
                          <a:latin typeface="Calibri"/>
                          <a:ea typeface="Times New Roman"/>
                          <a:cs typeface="Times New Roman"/>
                        </a:rPr>
                        <a:t>PoE</a:t>
                      </a:r>
                      <a:endParaRPr lang="en-US" sz="2400" dirty="0">
                        <a:latin typeface="Calibri"/>
                        <a:ea typeface="Times New Roman"/>
                        <a:cs typeface="Times New Roman"/>
                      </a:endParaRPr>
                    </a:p>
                  </a:txBody>
                  <a:tcPr marL="67553" marR="67553" marT="0" marB="0" anchor="ctr">
                    <a:lnL w="12700" cap="flat" cmpd="sng" algn="ctr">
                      <a:solidFill>
                        <a:srgbClr val="A6A6A6"/>
                      </a:solidFill>
                      <a:prstDash val="dash"/>
                      <a:round/>
                      <a:headEnd type="none" w="med" len="med"/>
                      <a:tailEnd type="none" w="med" len="med"/>
                    </a:lnL>
                    <a:lnR w="12700" cap="flat" cmpd="sng" algn="ctr">
                      <a:solidFill>
                        <a:srgbClr val="A6A6A6"/>
                      </a:solidFill>
                      <a:prstDash val="dash"/>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Legislative Requirements and Organisational Policies and Procedure</a:t>
            </a:r>
            <a:br>
              <a:rPr lang="en-ZA" dirty="0" smtClean="0"/>
            </a:br>
            <a:r>
              <a:rPr lang="en-US" dirty="0" smtClean="0"/>
              <a:t/>
            </a:r>
            <a:br>
              <a:rPr lang="en-US" dirty="0" smtClean="0"/>
            </a:b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138</a:t>
            </a:fld>
            <a:endParaRPr lang="en-ZA" dirty="0"/>
          </a:p>
        </p:txBody>
      </p:sp>
      <p:sp>
        <p:nvSpPr>
          <p:cNvPr id="7" name="Text Placeholder 6"/>
          <p:cNvSpPr>
            <a:spLocks noGrp="1"/>
          </p:cNvSpPr>
          <p:nvPr>
            <p:ph type="body" idx="1"/>
          </p:nvPr>
        </p:nvSpPr>
        <p:spPr/>
        <p:txBody>
          <a:bodyPr>
            <a:normAutofit/>
          </a:bodyPr>
          <a:lstStyle/>
          <a:p>
            <a:r>
              <a:rPr lang="en-ZA" sz="3600" dirty="0" smtClean="0"/>
              <a:t> </a:t>
            </a:r>
            <a:endParaRPr lang="en-US" sz="3600" dirty="0" smtClean="0"/>
          </a:p>
          <a:p>
            <a:r>
              <a:rPr lang="en-GB" sz="3600" dirty="0" smtClean="0"/>
              <a:t>Study Unit 3.2:  The Creation and Functioning of a Bargaining Council</a:t>
            </a:r>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50490"/>
            <a:ext cx="8219256" cy="1008000"/>
          </a:xfrm>
        </p:spPr>
        <p:txBody>
          <a:bodyPr>
            <a:normAutofit fontScale="90000"/>
          </a:bodyPr>
          <a:lstStyle/>
          <a:p>
            <a:r>
              <a:rPr lang="en-ZA" sz="3600" dirty="0" smtClean="0"/>
              <a:t>3.2.1	The Establishment, Parties Functions, Powers and Duties of Bargaining Council </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4" name="Content Placeholder 3"/>
          <p:cNvSpPr>
            <a:spLocks noGrp="1"/>
          </p:cNvSpPr>
          <p:nvPr>
            <p:ph sz="quarter" idx="1"/>
          </p:nvPr>
        </p:nvSpPr>
        <p:spPr>
          <a:xfrm>
            <a:off x="616629" y="2941973"/>
            <a:ext cx="8219256" cy="2186615"/>
          </a:xfrm>
        </p:spPr>
        <p:txBody>
          <a:bodyPr/>
          <a:lstStyle/>
          <a:p>
            <a:pPr>
              <a:buNone/>
            </a:pPr>
            <a:r>
              <a:rPr lang="en-ZA" dirty="0" smtClean="0"/>
              <a:t> A collective agreement means a written agreement concerning </a:t>
            </a:r>
          </a:p>
          <a:p>
            <a:pPr>
              <a:buNone/>
            </a:pPr>
            <a:r>
              <a:rPr lang="en-ZA" dirty="0" smtClean="0"/>
              <a:t>terms, conditions of employment or any other matter of mutual</a:t>
            </a:r>
          </a:p>
          <a:p>
            <a:pPr>
              <a:buNone/>
            </a:pPr>
            <a:r>
              <a:rPr lang="en-ZA" dirty="0" smtClean="0"/>
              <a:t> interest concluded by one or more registered trade unions and </a:t>
            </a:r>
          </a:p>
          <a:p>
            <a:pPr>
              <a:buNone/>
            </a:pPr>
            <a:r>
              <a:rPr lang="en-ZA" dirty="0" smtClean="0"/>
              <a:t>one or more employers and/or registered organisations</a:t>
            </a:r>
            <a:endParaRPr lang="en-US" dirty="0"/>
          </a:p>
        </p:txBody>
      </p:sp>
      <p:pic>
        <p:nvPicPr>
          <p:cNvPr id="5" name="Content Placeholder 4"/>
          <p:cNvPicPr>
            <a:picLocks/>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27532" y="1786365"/>
            <a:ext cx="1737360" cy="696768"/>
          </a:xfrm>
          <a:prstGeom prst="rect">
            <a:avLst/>
          </a:prstGeom>
          <a:noFill/>
        </p:spPr>
      </p:pic>
      <p:sp>
        <p:nvSpPr>
          <p:cNvPr id="6" name="TextBox 5"/>
          <p:cNvSpPr txBox="1"/>
          <p:nvPr/>
        </p:nvSpPr>
        <p:spPr>
          <a:xfrm>
            <a:off x="707446" y="2994998"/>
            <a:ext cx="8138160" cy="923330"/>
          </a:xfrm>
          <a:prstGeom prst="rect">
            <a:avLst/>
          </a:prstGeom>
          <a:noFill/>
        </p:spPr>
        <p:txBody>
          <a:bodyPr wrap="square" rtlCol="0">
            <a:spAutoFit/>
          </a:bodyPr>
          <a:lstStyle/>
          <a:p>
            <a:endParaRPr lang="en-ZA" dirty="0" smtClean="0"/>
          </a:p>
          <a:p>
            <a:r>
              <a:rPr lang="en-ZA" dirty="0" smtClean="0"/>
              <a:t/>
            </a:r>
            <a:br>
              <a:rPr lang="en-ZA" dirty="0" smtClean="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 xmlns:p14="http://schemas.microsoft.com/office/powerpoint/2010/main" val="352597231"/>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50490"/>
            <a:ext cx="8219256" cy="1008000"/>
          </a:xfrm>
        </p:spPr>
        <p:txBody>
          <a:bodyPr>
            <a:normAutofit fontScale="90000"/>
          </a:bodyPr>
          <a:lstStyle/>
          <a:p>
            <a:r>
              <a:rPr lang="en-ZA" sz="3600" dirty="0" smtClean="0"/>
              <a:t>3.2.1	The Establishment, Parties Functions, Powers and Duties of Bargaining Council </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6" name="TextBox 5"/>
          <p:cNvSpPr txBox="1"/>
          <p:nvPr/>
        </p:nvSpPr>
        <p:spPr>
          <a:xfrm>
            <a:off x="707446" y="2994998"/>
            <a:ext cx="8138160" cy="923330"/>
          </a:xfrm>
          <a:prstGeom prst="rect">
            <a:avLst/>
          </a:prstGeom>
          <a:noFill/>
        </p:spPr>
        <p:txBody>
          <a:bodyPr wrap="square" rtlCol="0">
            <a:spAutoFit/>
          </a:bodyPr>
          <a:lstStyle/>
          <a:p>
            <a:endParaRPr lang="en-ZA" dirty="0" smtClean="0"/>
          </a:p>
          <a:p>
            <a:r>
              <a:rPr lang="en-ZA" dirty="0" smtClean="0"/>
              <a:t/>
            </a:r>
            <a:br>
              <a:rPr lang="en-ZA" dirty="0" smtClean="0"/>
            </a:br>
            <a:endParaRPr lang="en-US" dirty="0"/>
          </a:p>
        </p:txBody>
      </p:sp>
      <p:sp>
        <p:nvSpPr>
          <p:cNvPr id="7" name="Content Placeholder 6"/>
          <p:cNvSpPr>
            <a:spLocks noGrp="1"/>
          </p:cNvSpPr>
          <p:nvPr>
            <p:ph sz="quarter" idx="1"/>
          </p:nvPr>
        </p:nvSpPr>
        <p:spPr>
          <a:xfrm>
            <a:off x="209130" y="1729411"/>
            <a:ext cx="8219256" cy="2651760"/>
          </a:xfrm>
        </p:spPr>
        <p:txBody>
          <a:bodyPr>
            <a:normAutofit/>
          </a:bodyPr>
          <a:lstStyle/>
          <a:p>
            <a:pPr algn="just">
              <a:buNone/>
            </a:pPr>
            <a:r>
              <a:rPr lang="en-ZA" sz="2000" dirty="0" smtClean="0"/>
              <a:t>      The term </a:t>
            </a:r>
            <a:r>
              <a:rPr lang="en-ZA" sz="2000" b="1" dirty="0" smtClean="0"/>
              <a:t>‘collective agreement’ </a:t>
            </a:r>
            <a:r>
              <a:rPr lang="en-ZA" sz="2000" dirty="0" smtClean="0"/>
              <a:t>refers to :bargaining council agreements and any workplace agreements between employers and employees that regulate terms and conditions of employment or the conduct of employers and  employees.  For example the parties may agree to establish their own internal labour relations structures and their own dispute-resolving processes.</a:t>
            </a:r>
            <a:endParaRPr lang="en-US" sz="2000" dirty="0" smtClean="0"/>
          </a:p>
          <a:p>
            <a:pPr>
              <a:buNone/>
            </a:pPr>
            <a:endParaRPr lang="en-US" dirty="0"/>
          </a:p>
        </p:txBody>
      </p:sp>
      <p:sp>
        <p:nvSpPr>
          <p:cNvPr id="8" name="Content Placeholder 6"/>
          <p:cNvSpPr txBox="1">
            <a:spLocks/>
          </p:cNvSpPr>
          <p:nvPr/>
        </p:nvSpPr>
        <p:spPr>
          <a:xfrm>
            <a:off x="659700" y="4008757"/>
            <a:ext cx="8219256" cy="265176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0" name="TextBox 9"/>
          <p:cNvSpPr txBox="1"/>
          <p:nvPr/>
        </p:nvSpPr>
        <p:spPr>
          <a:xfrm>
            <a:off x="646043" y="3846452"/>
            <a:ext cx="7772400" cy="1600438"/>
          </a:xfrm>
          <a:prstGeom prst="rect">
            <a:avLst/>
          </a:prstGeom>
          <a:noFill/>
        </p:spPr>
        <p:txBody>
          <a:bodyPr wrap="square" rtlCol="0">
            <a:spAutoFit/>
          </a:bodyPr>
          <a:lstStyle/>
          <a:p>
            <a:pPr algn="just"/>
            <a:r>
              <a:rPr lang="en-ZA" sz="2000" dirty="0" smtClean="0"/>
              <a:t>Collective agreements apply to all members of the parties to the agreement (i.e. members of the union and the different employees) and can, under certain conditions also apply to employees who are not members of the trade union.  </a:t>
            </a:r>
            <a:endParaRPr lang="en-US" sz="2000" dirty="0" smtClean="0"/>
          </a:p>
          <a:p>
            <a:endParaRPr lang="en-ZA" dirty="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50490"/>
            <a:ext cx="8219256" cy="1008000"/>
          </a:xfrm>
        </p:spPr>
        <p:txBody>
          <a:bodyPr>
            <a:normAutofit fontScale="90000"/>
          </a:bodyPr>
          <a:lstStyle/>
          <a:p>
            <a:r>
              <a:rPr lang="en-ZA" sz="3600" dirty="0" smtClean="0"/>
              <a:t>3.2.1	The Establishment, Parties Functions, Powers and Duties of Bargaining Council </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6" name="TextBox 5"/>
          <p:cNvSpPr txBox="1"/>
          <p:nvPr/>
        </p:nvSpPr>
        <p:spPr>
          <a:xfrm>
            <a:off x="707446" y="2994998"/>
            <a:ext cx="8138160" cy="923330"/>
          </a:xfrm>
          <a:prstGeom prst="rect">
            <a:avLst/>
          </a:prstGeom>
          <a:noFill/>
        </p:spPr>
        <p:txBody>
          <a:bodyPr wrap="square" rtlCol="0">
            <a:spAutoFit/>
          </a:bodyPr>
          <a:lstStyle/>
          <a:p>
            <a:endParaRPr lang="en-ZA" dirty="0" smtClean="0"/>
          </a:p>
          <a:p>
            <a:r>
              <a:rPr lang="en-ZA" dirty="0" smtClean="0"/>
              <a:t/>
            </a:r>
            <a:br>
              <a:rPr lang="en-ZA" dirty="0" smtClean="0"/>
            </a:br>
            <a:endParaRPr lang="en-US" dirty="0"/>
          </a:p>
        </p:txBody>
      </p:sp>
      <p:sp>
        <p:nvSpPr>
          <p:cNvPr id="7" name="Content Placeholder 6"/>
          <p:cNvSpPr>
            <a:spLocks noGrp="1"/>
          </p:cNvSpPr>
          <p:nvPr>
            <p:ph sz="quarter" idx="1"/>
          </p:nvPr>
        </p:nvSpPr>
        <p:spPr>
          <a:xfrm>
            <a:off x="507300" y="2059331"/>
            <a:ext cx="8219256" cy="3238220"/>
          </a:xfrm>
        </p:spPr>
        <p:txBody>
          <a:bodyPr>
            <a:normAutofit fontScale="92500" lnSpcReduction="10000"/>
          </a:bodyPr>
          <a:lstStyle/>
          <a:p>
            <a:pPr>
              <a:buNone/>
            </a:pPr>
            <a:r>
              <a:rPr lang="en-ZA" sz="2600" b="1" dirty="0" smtClean="0"/>
              <a:t>Bargaining Councils</a:t>
            </a:r>
          </a:p>
          <a:p>
            <a:r>
              <a:rPr lang="en-ZA" sz="2600" b="1" dirty="0" smtClean="0"/>
              <a:t> </a:t>
            </a:r>
            <a:r>
              <a:rPr lang="en-ZA" sz="2600" dirty="0" smtClean="0"/>
              <a:t>Sections 27 to 38 of the LRA make provision for Bargaining </a:t>
            </a:r>
          </a:p>
          <a:p>
            <a:pPr>
              <a:buNone/>
            </a:pPr>
            <a:r>
              <a:rPr lang="en-ZA" sz="2600" dirty="0" smtClean="0"/>
              <a:t>      Councils.</a:t>
            </a:r>
          </a:p>
          <a:p>
            <a:r>
              <a:rPr lang="en-ZA" sz="2600" dirty="0" smtClean="0"/>
              <a:t> Bargaining councils have replaced the old industrial councils and all existing industrial councils will be deemed to be bargaining councils under the Act. </a:t>
            </a:r>
          </a:p>
          <a:p>
            <a:pPr>
              <a:buNone/>
            </a:pPr>
            <a:endParaRPr lang="en-ZA" sz="1800" dirty="0" smtClean="0"/>
          </a:p>
          <a:p>
            <a:endParaRPr lang="en-ZA" sz="1800" dirty="0" smtClean="0"/>
          </a:p>
          <a:p>
            <a:pPr>
              <a:buNone/>
            </a:pPr>
            <a:r>
              <a:rPr lang="en-ZA" sz="1800" dirty="0" smtClean="0"/>
              <a:t>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50490"/>
            <a:ext cx="8219256" cy="1008000"/>
          </a:xfrm>
        </p:spPr>
        <p:txBody>
          <a:bodyPr>
            <a:normAutofit fontScale="90000"/>
          </a:bodyPr>
          <a:lstStyle/>
          <a:p>
            <a:r>
              <a:rPr lang="en-ZA" sz="3600" dirty="0" smtClean="0"/>
              <a:t>3.2.1	The Establishment, Parties Functions, Powers and Duties of Bargaining Council </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6" name="TextBox 5"/>
          <p:cNvSpPr txBox="1"/>
          <p:nvPr/>
        </p:nvSpPr>
        <p:spPr>
          <a:xfrm>
            <a:off x="707446" y="2994998"/>
            <a:ext cx="8138160" cy="923330"/>
          </a:xfrm>
          <a:prstGeom prst="rect">
            <a:avLst/>
          </a:prstGeom>
          <a:noFill/>
        </p:spPr>
        <p:txBody>
          <a:bodyPr wrap="square" rtlCol="0">
            <a:spAutoFit/>
          </a:bodyPr>
          <a:lstStyle/>
          <a:p>
            <a:endParaRPr lang="en-ZA" dirty="0" smtClean="0"/>
          </a:p>
          <a:p>
            <a:r>
              <a:rPr lang="en-ZA" dirty="0" smtClean="0"/>
              <a:t/>
            </a:r>
            <a:br>
              <a:rPr lang="en-ZA" dirty="0" smtClean="0"/>
            </a:br>
            <a:endParaRPr lang="en-US" dirty="0"/>
          </a:p>
        </p:txBody>
      </p:sp>
      <p:sp>
        <p:nvSpPr>
          <p:cNvPr id="7" name="Content Placeholder 6"/>
          <p:cNvSpPr>
            <a:spLocks noGrp="1"/>
          </p:cNvSpPr>
          <p:nvPr>
            <p:ph sz="quarter" idx="1"/>
          </p:nvPr>
        </p:nvSpPr>
        <p:spPr>
          <a:xfrm>
            <a:off x="507300" y="2059331"/>
            <a:ext cx="8219256" cy="3238220"/>
          </a:xfrm>
        </p:spPr>
        <p:txBody>
          <a:bodyPr>
            <a:normAutofit fontScale="25000" lnSpcReduction="20000"/>
          </a:bodyPr>
          <a:lstStyle/>
          <a:p>
            <a:pPr>
              <a:buNone/>
            </a:pPr>
            <a:r>
              <a:rPr lang="en-ZA" sz="9600" b="1" dirty="0" smtClean="0"/>
              <a:t>The main changes to these newly established  councils are :</a:t>
            </a:r>
          </a:p>
          <a:p>
            <a:pPr>
              <a:buNone/>
            </a:pPr>
            <a:endParaRPr lang="en-ZA" sz="7400" b="1" dirty="0" smtClean="0"/>
          </a:p>
          <a:p>
            <a:r>
              <a:rPr lang="en-ZA" sz="8000" b="1" dirty="0" smtClean="0"/>
              <a:t> </a:t>
            </a:r>
            <a:r>
              <a:rPr lang="en-ZA" sz="9600" dirty="0" smtClean="0"/>
              <a:t>Can now consist of parties drawn from the private and public sectors</a:t>
            </a:r>
            <a:endParaRPr lang="en-US" sz="9600" dirty="0" smtClean="0"/>
          </a:p>
          <a:p>
            <a:r>
              <a:rPr lang="en-ZA" sz="9600" dirty="0" smtClean="0"/>
              <a:t> Will be responsible for settling most disputes in their industry</a:t>
            </a:r>
            <a:endParaRPr lang="en-US" sz="9600" dirty="0" smtClean="0"/>
          </a:p>
          <a:p>
            <a:r>
              <a:rPr lang="en-ZA" sz="9600" dirty="0" smtClean="0"/>
              <a:t>Will have to accommodate small-and medium-sized enterprises in their constitutions</a:t>
            </a:r>
            <a:endParaRPr lang="en-US" sz="9600" dirty="0" smtClean="0"/>
          </a:p>
          <a:p>
            <a:r>
              <a:rPr lang="en-ZA" sz="9600" dirty="0" smtClean="0"/>
              <a:t>Required to set up independent bodies to consider applications by employers for exemptions</a:t>
            </a:r>
            <a:endParaRPr lang="en-US" sz="9600" dirty="0" smtClean="0"/>
          </a:p>
          <a:p>
            <a:r>
              <a:rPr lang="en-ZA" sz="9600" dirty="0" smtClean="0"/>
              <a:t>Will determine the matters to be bargained at </a:t>
            </a:r>
            <a:r>
              <a:rPr lang="en-ZA" sz="9600" dirty="0" err="1" smtClean="0"/>
              <a:t>sectoral</a:t>
            </a:r>
            <a:r>
              <a:rPr lang="en-ZA" sz="9600" dirty="0" smtClean="0"/>
              <a:t> and at workplace levels</a:t>
            </a:r>
            <a:endParaRPr lang="en-ZA" sz="9600" b="1" dirty="0" smtClean="0"/>
          </a:p>
          <a:p>
            <a:endParaRPr lang="en-ZA" sz="1800" dirty="0" smtClean="0"/>
          </a:p>
          <a:p>
            <a:endParaRPr lang="en-ZA" sz="1800" dirty="0" smtClean="0"/>
          </a:p>
          <a:p>
            <a:pPr>
              <a:buNone/>
            </a:pPr>
            <a:r>
              <a:rPr lang="en-ZA" sz="1800" dirty="0" smtClean="0"/>
              <a:t>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50490"/>
            <a:ext cx="8219256" cy="1008000"/>
          </a:xfrm>
        </p:spPr>
        <p:txBody>
          <a:bodyPr>
            <a:normAutofit fontScale="90000"/>
          </a:bodyPr>
          <a:lstStyle/>
          <a:p>
            <a:r>
              <a:rPr lang="en-ZA" sz="3600" dirty="0" smtClean="0"/>
              <a:t>3.2.1	The Establishment, Parties Functions, Powers and Duties of Bargaining Council </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6" name="TextBox 5"/>
          <p:cNvSpPr txBox="1"/>
          <p:nvPr/>
        </p:nvSpPr>
        <p:spPr>
          <a:xfrm>
            <a:off x="707446" y="2994998"/>
            <a:ext cx="8138160" cy="923330"/>
          </a:xfrm>
          <a:prstGeom prst="rect">
            <a:avLst/>
          </a:prstGeom>
          <a:noFill/>
        </p:spPr>
        <p:txBody>
          <a:bodyPr wrap="square" rtlCol="0">
            <a:spAutoFit/>
          </a:bodyPr>
          <a:lstStyle/>
          <a:p>
            <a:endParaRPr lang="en-ZA" dirty="0" smtClean="0"/>
          </a:p>
          <a:p>
            <a:r>
              <a:rPr lang="en-ZA" dirty="0" smtClean="0"/>
              <a:t/>
            </a:r>
            <a:br>
              <a:rPr lang="en-ZA" dirty="0" smtClean="0"/>
            </a:br>
            <a:endParaRPr lang="en-US" dirty="0"/>
          </a:p>
        </p:txBody>
      </p:sp>
      <p:sp>
        <p:nvSpPr>
          <p:cNvPr id="7" name="Content Placeholder 6"/>
          <p:cNvSpPr>
            <a:spLocks noGrp="1"/>
          </p:cNvSpPr>
          <p:nvPr>
            <p:ph sz="quarter" idx="1"/>
          </p:nvPr>
        </p:nvSpPr>
        <p:spPr>
          <a:xfrm>
            <a:off x="507300" y="2059331"/>
            <a:ext cx="8219256" cy="3238220"/>
          </a:xfrm>
        </p:spPr>
        <p:txBody>
          <a:bodyPr>
            <a:normAutofit fontScale="25000" lnSpcReduction="20000"/>
          </a:bodyPr>
          <a:lstStyle/>
          <a:p>
            <a:pPr>
              <a:buNone/>
            </a:pPr>
            <a:r>
              <a:rPr lang="en-ZA" sz="9600" b="1" dirty="0" smtClean="0"/>
              <a:t>The establishment of bargaining councils:</a:t>
            </a:r>
          </a:p>
          <a:p>
            <a:r>
              <a:rPr lang="en-ZA" sz="9600" b="1" dirty="0" smtClean="0"/>
              <a:t> </a:t>
            </a:r>
            <a:r>
              <a:rPr lang="en-ZA" sz="9600" dirty="0" smtClean="0"/>
              <a:t>Adopting a constitution</a:t>
            </a:r>
          </a:p>
          <a:p>
            <a:r>
              <a:rPr lang="en-ZA" sz="9600" dirty="0" smtClean="0"/>
              <a:t> Registering as a Bargaining Council</a:t>
            </a:r>
          </a:p>
          <a:p>
            <a:r>
              <a:rPr lang="en-ZA" sz="9600" b="1" dirty="0" smtClean="0"/>
              <a:t> </a:t>
            </a:r>
            <a:r>
              <a:rPr lang="en-ZA" sz="9600" dirty="0" smtClean="0"/>
              <a:t> A bargaining council may be established for more than one sector.</a:t>
            </a:r>
          </a:p>
          <a:p>
            <a:r>
              <a:rPr lang="en-ZA" sz="9600" b="1" dirty="0" smtClean="0"/>
              <a:t> </a:t>
            </a:r>
            <a:r>
              <a:rPr lang="en-ZA" sz="9600" dirty="0" smtClean="0"/>
              <a:t>Membership voluntary</a:t>
            </a:r>
          </a:p>
          <a:p>
            <a:r>
              <a:rPr lang="en-ZA" sz="9600" dirty="0" smtClean="0"/>
              <a:t>50/50 representation</a:t>
            </a:r>
          </a:p>
          <a:p>
            <a:r>
              <a:rPr lang="en-ZA" sz="9600" dirty="0" smtClean="0"/>
              <a:t> Equal voting power</a:t>
            </a:r>
          </a:p>
          <a:p>
            <a:r>
              <a:rPr lang="en-ZA" sz="9600" dirty="0" smtClean="0"/>
              <a:t> </a:t>
            </a:r>
            <a:r>
              <a:rPr lang="en-ZA" sz="9600" dirty="0" smtClean="0">
                <a:latin typeface="Calibri"/>
                <a:cs typeface="Times New Roman"/>
              </a:rPr>
              <a:t>S</a:t>
            </a:r>
            <a:r>
              <a:rPr lang="en-ZA" sz="9600" dirty="0" smtClean="0">
                <a:latin typeface="Calibri"/>
                <a:ea typeface="Calibri"/>
                <a:cs typeface="Times New Roman"/>
              </a:rPr>
              <a:t>mall- and medium-sized enterprises to be involved</a:t>
            </a:r>
          </a:p>
          <a:p>
            <a:r>
              <a:rPr lang="en-ZA" sz="9600" dirty="0" smtClean="0">
                <a:latin typeface="Calibri"/>
                <a:cs typeface="Times New Roman"/>
              </a:rPr>
              <a:t> A</a:t>
            </a:r>
            <a:r>
              <a:rPr lang="en-ZA" sz="9600" dirty="0" smtClean="0">
                <a:latin typeface="Calibri"/>
                <a:ea typeface="Calibri"/>
                <a:cs typeface="Times New Roman"/>
              </a:rPr>
              <a:t>ppoint chairperson and other office-bearers</a:t>
            </a:r>
          </a:p>
          <a:p>
            <a:r>
              <a:rPr lang="en-ZA" sz="9600" dirty="0" smtClean="0">
                <a:latin typeface="Calibri"/>
                <a:cs typeface="Times New Roman"/>
              </a:rPr>
              <a:t> Levies payable</a:t>
            </a:r>
            <a:endParaRPr lang="en-ZA" sz="9600" dirty="0" smtClean="0"/>
          </a:p>
          <a:p>
            <a:pPr>
              <a:buNone/>
            </a:pPr>
            <a:r>
              <a:rPr lang="en-ZA" sz="9600" b="1" dirty="0" smtClean="0"/>
              <a:t> </a:t>
            </a:r>
          </a:p>
          <a:p>
            <a:pPr>
              <a:buNone/>
            </a:pPr>
            <a:endParaRPr lang="en-ZA" sz="2600" b="1" dirty="0" smtClean="0"/>
          </a:p>
          <a:p>
            <a:pPr>
              <a:buNone/>
            </a:pPr>
            <a:endParaRPr lang="en-ZA" sz="7400" b="1" dirty="0" smtClean="0"/>
          </a:p>
          <a:p>
            <a:pPr>
              <a:buNone/>
            </a:pPr>
            <a:r>
              <a:rPr lang="en-ZA" sz="8000" b="1" dirty="0" smtClean="0"/>
              <a:t> </a:t>
            </a:r>
            <a:endParaRPr lang="en-ZA" sz="1800" dirty="0" smtClean="0"/>
          </a:p>
          <a:p>
            <a:endParaRPr lang="en-ZA" sz="1800" dirty="0" smtClean="0"/>
          </a:p>
          <a:p>
            <a:pPr>
              <a:buNone/>
            </a:pPr>
            <a:r>
              <a:rPr lang="en-ZA" sz="1800" dirty="0" smtClean="0"/>
              <a:t>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4150"/>
            <a:ext cx="8219256" cy="947875"/>
          </a:xfrm>
        </p:spPr>
        <p:txBody>
          <a:bodyPr>
            <a:normAutofit fontScale="90000"/>
          </a:bodyPr>
          <a:lstStyle/>
          <a:p>
            <a:r>
              <a:rPr lang="en-ZA" sz="3600" dirty="0" smtClean="0"/>
              <a:t>3.2.2	The Structures and Functions of a Bargaining Council</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p:cNvSpPr>
            <a:spLocks noGrp="1"/>
          </p:cNvSpPr>
          <p:nvPr>
            <p:ph sz="quarter" idx="1"/>
          </p:nvPr>
        </p:nvSpPr>
        <p:spPr>
          <a:xfrm>
            <a:off x="467544" y="1572320"/>
            <a:ext cx="8219256" cy="4680000"/>
          </a:xfrm>
        </p:spPr>
        <p:txBody>
          <a:bodyPr/>
          <a:lstStyle/>
          <a:p>
            <a:pPr>
              <a:buNone/>
            </a:pPr>
            <a:r>
              <a:rPr lang="en-ZA" dirty="0" smtClean="0"/>
              <a:t>Section 28 of the LRA - A Bargaining Council may :</a:t>
            </a:r>
          </a:p>
          <a:p>
            <a:r>
              <a:rPr lang="en-ZA" dirty="0" smtClean="0"/>
              <a:t>Conclude collective agreements</a:t>
            </a:r>
            <a:endParaRPr lang="en-US" dirty="0" smtClean="0"/>
          </a:p>
          <a:p>
            <a:r>
              <a:rPr lang="en-ZA" dirty="0" smtClean="0"/>
              <a:t>Enforce those collective agreements</a:t>
            </a:r>
            <a:endParaRPr lang="en-US" dirty="0" smtClean="0"/>
          </a:p>
          <a:p>
            <a:r>
              <a:rPr lang="en-ZA" dirty="0" smtClean="0"/>
              <a:t>Prevent and resolve labour disputes</a:t>
            </a:r>
            <a:endParaRPr lang="en-US" dirty="0" smtClean="0"/>
          </a:p>
          <a:p>
            <a:r>
              <a:rPr lang="en-ZA" dirty="0" smtClean="0"/>
              <a:t>Perform the dispute resolution functions</a:t>
            </a:r>
            <a:endParaRPr lang="en-US" dirty="0" smtClean="0"/>
          </a:p>
          <a:p>
            <a:r>
              <a:rPr lang="en-ZA" dirty="0" smtClean="0"/>
              <a:t>Establish and administer a fund to be used for resolving disputes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4150"/>
            <a:ext cx="8219256" cy="947875"/>
          </a:xfrm>
        </p:spPr>
        <p:txBody>
          <a:bodyPr>
            <a:normAutofit fontScale="90000"/>
          </a:bodyPr>
          <a:lstStyle/>
          <a:p>
            <a:r>
              <a:rPr lang="en-ZA" sz="3600" dirty="0" smtClean="0"/>
              <a:t>3.2.2	The Structures and Functions of a Bargaining Council</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p:cNvSpPr>
            <a:spLocks noGrp="1"/>
          </p:cNvSpPr>
          <p:nvPr>
            <p:ph sz="quarter" idx="1"/>
          </p:nvPr>
        </p:nvSpPr>
        <p:spPr>
          <a:xfrm>
            <a:off x="467544" y="1572320"/>
            <a:ext cx="8219256" cy="4680000"/>
          </a:xfrm>
        </p:spPr>
        <p:txBody>
          <a:bodyPr/>
          <a:lstStyle/>
          <a:p>
            <a:pPr>
              <a:buNone/>
            </a:pPr>
            <a:r>
              <a:rPr lang="en-ZA" dirty="0" smtClean="0"/>
              <a:t>Section 28 of the LRA - A Bargaining Council may (cont.) :</a:t>
            </a:r>
          </a:p>
          <a:p>
            <a:pPr>
              <a:buNone/>
            </a:pPr>
            <a:endParaRPr lang="en-ZA" dirty="0" smtClean="0"/>
          </a:p>
          <a:p>
            <a:r>
              <a:rPr lang="en-ZA" dirty="0" smtClean="0"/>
              <a:t>Establish and administer pension, provident, medical aid, sick pay, holiday, unemployment and training schemes or funds or any similar schemes or funds for the benefit of the parties to the bargaining council or their members</a:t>
            </a:r>
            <a:endParaRPr lang="en-US" dirty="0" smtClean="0"/>
          </a:p>
          <a:p>
            <a:r>
              <a:rPr lang="en-ZA" dirty="0" smtClean="0"/>
              <a:t>Develop proposals for submission to NEDLAC or any other appropriate forum on policy and legislation that may affect the sector and area</a:t>
            </a:r>
            <a:endParaRPr lang="en-US" dirty="0" smtClean="0"/>
          </a:p>
          <a:p>
            <a:pPr>
              <a:buNone/>
            </a:pPr>
            <a:endParaRPr lang="en-ZA" dirty="0" smtClean="0"/>
          </a:p>
          <a:p>
            <a:pPr>
              <a:buNone/>
            </a:pP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4150"/>
            <a:ext cx="8219256" cy="947875"/>
          </a:xfrm>
        </p:spPr>
        <p:txBody>
          <a:bodyPr>
            <a:normAutofit fontScale="90000"/>
          </a:bodyPr>
          <a:lstStyle/>
          <a:p>
            <a:r>
              <a:rPr lang="en-ZA" sz="3600" dirty="0" smtClean="0"/>
              <a:t>3.2.2	The Structures and Functions of a Bargaining Council</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4" name="Content Placeholder 3"/>
          <p:cNvSpPr>
            <a:spLocks noGrp="1"/>
          </p:cNvSpPr>
          <p:nvPr>
            <p:ph sz="quarter" idx="1"/>
          </p:nvPr>
        </p:nvSpPr>
        <p:spPr>
          <a:xfrm>
            <a:off x="467544" y="1572320"/>
            <a:ext cx="8219256" cy="4680000"/>
          </a:xfrm>
        </p:spPr>
        <p:txBody>
          <a:bodyPr/>
          <a:lstStyle/>
          <a:p>
            <a:pPr>
              <a:buNone/>
            </a:pPr>
            <a:r>
              <a:rPr lang="en-ZA" dirty="0" smtClean="0"/>
              <a:t>Section 28 of the LRA - A Bargaining Council may (cont.) :</a:t>
            </a:r>
          </a:p>
          <a:p>
            <a:pPr>
              <a:buNone/>
            </a:pPr>
            <a:endParaRPr lang="en-ZA" dirty="0" smtClean="0"/>
          </a:p>
          <a:p>
            <a:r>
              <a:rPr lang="en-ZA" dirty="0" smtClean="0"/>
              <a:t>Determine, by collective agreement, the matters that may not be an issue for the purpose of a strike or a lockout in the workplace</a:t>
            </a:r>
            <a:endParaRPr lang="en-US" dirty="0" smtClean="0"/>
          </a:p>
          <a:p>
            <a:r>
              <a:rPr lang="en-ZA" dirty="0" smtClean="0"/>
              <a:t>Confer on workplace forums additional matters for consultation</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4150"/>
            <a:ext cx="8219256" cy="947875"/>
          </a:xfrm>
        </p:spPr>
        <p:txBody>
          <a:bodyPr>
            <a:normAutofit fontScale="90000"/>
          </a:bodyPr>
          <a:lstStyle/>
          <a:p>
            <a:r>
              <a:rPr lang="en-ZA" sz="3600" dirty="0" smtClean="0"/>
              <a:t>3.2.2	The Structures and Functions of a Bargaining Council</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p:cNvSpPr>
            <a:spLocks noGrp="1"/>
          </p:cNvSpPr>
          <p:nvPr>
            <p:ph sz="quarter" idx="1"/>
          </p:nvPr>
        </p:nvSpPr>
        <p:spPr>
          <a:xfrm>
            <a:off x="467544" y="1572320"/>
            <a:ext cx="8219256" cy="4680000"/>
          </a:xfrm>
        </p:spPr>
        <p:txBody>
          <a:bodyPr>
            <a:normAutofit lnSpcReduction="10000"/>
          </a:bodyPr>
          <a:lstStyle/>
          <a:p>
            <a:pPr>
              <a:buNone/>
            </a:pPr>
            <a:r>
              <a:rPr lang="en-ZA" dirty="0" smtClean="0"/>
              <a:t> The constitution of every bargaining council must inter-alia</a:t>
            </a:r>
          </a:p>
          <a:p>
            <a:pPr>
              <a:buNone/>
            </a:pPr>
            <a:r>
              <a:rPr lang="en-ZA" dirty="0" smtClean="0"/>
              <a:t> provide for: </a:t>
            </a:r>
          </a:p>
          <a:p>
            <a:r>
              <a:rPr lang="en-ZA" dirty="0" smtClean="0"/>
              <a:t> </a:t>
            </a:r>
            <a:r>
              <a:rPr lang="en-ZA" sz="1800" dirty="0" smtClean="0"/>
              <a:t>Appointment of reps</a:t>
            </a:r>
          </a:p>
          <a:p>
            <a:r>
              <a:rPr lang="en-ZA" sz="1800" dirty="0" smtClean="0"/>
              <a:t> Representation of small and medium enterprises</a:t>
            </a:r>
          </a:p>
          <a:p>
            <a:r>
              <a:rPr lang="en-ZA" sz="1800" dirty="0" smtClean="0"/>
              <a:t> Meeting rules</a:t>
            </a:r>
          </a:p>
          <a:p>
            <a:r>
              <a:rPr lang="en-ZA" sz="1800" dirty="0" smtClean="0"/>
              <a:t> Quorum required</a:t>
            </a:r>
          </a:p>
          <a:p>
            <a:r>
              <a:rPr lang="en-ZA" sz="1800" dirty="0" smtClean="0"/>
              <a:t> Manner in which decisions are to be made</a:t>
            </a:r>
          </a:p>
          <a:p>
            <a:r>
              <a:rPr lang="en-ZA" sz="1800" dirty="0" smtClean="0"/>
              <a:t> Appointment or election of office-bearers</a:t>
            </a:r>
          </a:p>
          <a:p>
            <a:r>
              <a:rPr lang="en-ZA" sz="1800" dirty="0" smtClean="0"/>
              <a:t> Functions of office-bearers</a:t>
            </a:r>
          </a:p>
          <a:p>
            <a:r>
              <a:rPr lang="en-ZA" sz="1800" dirty="0" smtClean="0"/>
              <a:t> Establishment and functioning of committees</a:t>
            </a:r>
          </a:p>
          <a:p>
            <a:r>
              <a:rPr lang="en-ZA" sz="1800" dirty="0" smtClean="0"/>
              <a:t> Dispute resolution</a:t>
            </a:r>
          </a:p>
          <a:p>
            <a:r>
              <a:rPr lang="en-ZA" sz="1800" dirty="0" smtClean="0"/>
              <a:t> Etc</a:t>
            </a:r>
          </a:p>
          <a:p>
            <a:pPr>
              <a:buNone/>
            </a:pPr>
            <a:r>
              <a:rPr lang="en-ZA" sz="1800" dirty="0" smtClean="0"/>
              <a:t>(Section 29 of LRA</a:t>
            </a:r>
            <a:r>
              <a:rPr lang="en-US" sz="1800" dirty="0" smtClean="0"/>
              <a:t>)</a:t>
            </a:r>
            <a:endParaRPr lang="en-ZA" dirty="0" smtClean="0"/>
          </a:p>
          <a:p>
            <a:pPr>
              <a:buNone/>
            </a:pPr>
            <a:endParaRPr lang="en-ZA" dirty="0" smtClean="0"/>
          </a:p>
          <a:p>
            <a:pPr>
              <a:buNone/>
            </a:pP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4150"/>
            <a:ext cx="8219256" cy="947875"/>
          </a:xfrm>
        </p:spPr>
        <p:txBody>
          <a:bodyPr>
            <a:normAutofit fontScale="90000"/>
          </a:bodyPr>
          <a:lstStyle/>
          <a:p>
            <a:r>
              <a:rPr lang="en-ZA" sz="3600" dirty="0" smtClean="0"/>
              <a:t>3.2.2	The Structures and Functions of a Bargaining Council</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4" name="Content Placeholder 3"/>
          <p:cNvSpPr>
            <a:spLocks noGrp="1"/>
          </p:cNvSpPr>
          <p:nvPr>
            <p:ph sz="quarter" idx="1"/>
          </p:nvPr>
        </p:nvSpPr>
        <p:spPr>
          <a:xfrm>
            <a:off x="467544" y="1572320"/>
            <a:ext cx="8219256" cy="4680000"/>
          </a:xfrm>
        </p:spPr>
        <p:txBody>
          <a:bodyPr>
            <a:normAutofit/>
          </a:bodyPr>
          <a:lstStyle/>
          <a:p>
            <a:pPr>
              <a:buNone/>
            </a:pPr>
            <a:r>
              <a:rPr lang="en-ZA" b="1" dirty="0" smtClean="0"/>
              <a:t>The Registration of Bargaining Councils</a:t>
            </a:r>
          </a:p>
          <a:p>
            <a:r>
              <a:rPr lang="en-ZA" sz="1800" dirty="0" smtClean="0"/>
              <a:t> </a:t>
            </a:r>
            <a:r>
              <a:rPr lang="en-ZA" dirty="0" smtClean="0"/>
              <a:t>Referred to Registrar of Labour Relations</a:t>
            </a:r>
            <a:endParaRPr lang="en-US" b="1" dirty="0" smtClean="0"/>
          </a:p>
          <a:p>
            <a:r>
              <a:rPr lang="en-ZA" dirty="0" smtClean="0"/>
              <a:t> Notice in the Government Gazette</a:t>
            </a:r>
          </a:p>
          <a:p>
            <a:r>
              <a:rPr lang="en-ZA" dirty="0" smtClean="0"/>
              <a:t> Public my object</a:t>
            </a:r>
          </a:p>
          <a:p>
            <a:r>
              <a:rPr lang="en-ZA" dirty="0" smtClean="0"/>
              <a:t> To NEDLAC for judgement on demarcations</a:t>
            </a:r>
          </a:p>
          <a:p>
            <a:r>
              <a:rPr lang="en-ZA" dirty="0" smtClean="0"/>
              <a:t> Registrar issue certificate</a:t>
            </a:r>
          </a:p>
          <a:p>
            <a:pPr>
              <a:buNone/>
            </a:pPr>
            <a:endParaRPr lang="en-ZA" sz="1800" dirty="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4150"/>
            <a:ext cx="8219256" cy="947875"/>
          </a:xfrm>
        </p:spPr>
        <p:txBody>
          <a:bodyPr>
            <a:normAutofit fontScale="90000"/>
          </a:bodyPr>
          <a:lstStyle/>
          <a:p>
            <a:r>
              <a:rPr lang="en-ZA" sz="3600" dirty="0" smtClean="0"/>
              <a:t>3.2.2	The Structures and Functions of a Bargaining Council</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p:cNvSpPr>
            <a:spLocks noGrp="1"/>
          </p:cNvSpPr>
          <p:nvPr>
            <p:ph sz="quarter" idx="1"/>
          </p:nvPr>
        </p:nvSpPr>
        <p:spPr>
          <a:xfrm>
            <a:off x="467544" y="1572320"/>
            <a:ext cx="8219256" cy="4680000"/>
          </a:xfrm>
        </p:spPr>
        <p:txBody>
          <a:bodyPr>
            <a:normAutofit/>
          </a:bodyPr>
          <a:lstStyle/>
          <a:p>
            <a:pPr>
              <a:buNone/>
            </a:pPr>
            <a:r>
              <a:rPr lang="en-ZA" b="1" dirty="0" smtClean="0"/>
              <a:t>Bargaining Councils in the Public Service:</a:t>
            </a:r>
          </a:p>
          <a:p>
            <a:r>
              <a:rPr lang="en-ZA" b="1" dirty="0" smtClean="0"/>
              <a:t> </a:t>
            </a:r>
            <a:r>
              <a:rPr lang="en-ZA" dirty="0" smtClean="0"/>
              <a:t>Establishment of the Public Service Coordinating Bargaining Council(PSCB)</a:t>
            </a:r>
          </a:p>
          <a:p>
            <a:r>
              <a:rPr lang="en-ZA" b="1" dirty="0" smtClean="0"/>
              <a:t> </a:t>
            </a:r>
            <a:r>
              <a:rPr lang="en-ZA" dirty="0" smtClean="0"/>
              <a:t>PSCB</a:t>
            </a:r>
            <a:r>
              <a:rPr lang="en-ZA" b="1" dirty="0" smtClean="0"/>
              <a:t> </a:t>
            </a:r>
            <a:r>
              <a:rPr lang="en-ZA" dirty="0" smtClean="0"/>
              <a:t>designates a sector of the public service for the establishment of a bargaining council</a:t>
            </a:r>
          </a:p>
          <a:p>
            <a:pPr>
              <a:buNone/>
            </a:pPr>
            <a:endParaRPr lang="en-US" b="1" dirty="0" smtClean="0"/>
          </a:p>
          <a:p>
            <a:pPr>
              <a:buNone/>
            </a:pPr>
            <a:endParaRPr lang="en-ZA"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4150"/>
            <a:ext cx="8219256" cy="947875"/>
          </a:xfrm>
        </p:spPr>
        <p:txBody>
          <a:bodyPr>
            <a:normAutofit fontScale="90000"/>
          </a:bodyPr>
          <a:lstStyle/>
          <a:p>
            <a:r>
              <a:rPr lang="en-ZA" sz="3600" dirty="0" smtClean="0"/>
              <a:t>3.2.2	The Structures and Functions of a Bargaining Council</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p:cNvSpPr>
            <a:spLocks noGrp="1"/>
          </p:cNvSpPr>
          <p:nvPr>
            <p:ph sz="quarter" idx="1"/>
          </p:nvPr>
        </p:nvSpPr>
        <p:spPr>
          <a:xfrm>
            <a:off x="467544" y="1572320"/>
            <a:ext cx="8219256" cy="4680000"/>
          </a:xfrm>
        </p:spPr>
        <p:txBody>
          <a:bodyPr>
            <a:normAutofit lnSpcReduction="10000"/>
          </a:bodyPr>
          <a:lstStyle/>
          <a:p>
            <a:pPr>
              <a:buNone/>
            </a:pPr>
            <a:r>
              <a:rPr lang="en-ZA" b="1" dirty="0" smtClean="0"/>
              <a:t>Agents of Bargaining Councils:</a:t>
            </a:r>
            <a:endParaRPr lang="en-US" b="1" dirty="0" smtClean="0"/>
          </a:p>
          <a:p>
            <a:pPr>
              <a:buNone/>
            </a:pPr>
            <a:r>
              <a:rPr lang="en-ZA" dirty="0" smtClean="0"/>
              <a:t>      </a:t>
            </a:r>
            <a:r>
              <a:rPr lang="en-ZA" b="1" dirty="0" smtClean="0"/>
              <a:t>Function</a:t>
            </a:r>
            <a:r>
              <a:rPr lang="en-ZA" dirty="0" smtClean="0"/>
              <a:t> to </a:t>
            </a:r>
            <a:r>
              <a:rPr lang="en-US" dirty="0" smtClean="0"/>
              <a:t>secure compliance with the council's collective agreements by—</a:t>
            </a:r>
          </a:p>
          <a:p>
            <a:r>
              <a:rPr lang="en-US" dirty="0" err="1" smtClean="0"/>
              <a:t>publicising</a:t>
            </a:r>
            <a:r>
              <a:rPr lang="en-US" dirty="0" smtClean="0"/>
              <a:t> the contents of the agreements</a:t>
            </a:r>
          </a:p>
          <a:p>
            <a:r>
              <a:rPr lang="en-US" dirty="0" smtClean="0"/>
              <a:t>conducting inspections</a:t>
            </a:r>
          </a:p>
          <a:p>
            <a:r>
              <a:rPr lang="en-US" dirty="0" smtClean="0"/>
              <a:t> investigating complaints; or</a:t>
            </a:r>
          </a:p>
          <a:p>
            <a:r>
              <a:rPr lang="en-US" dirty="0" smtClean="0"/>
              <a:t> any other means the council may adopt : and</a:t>
            </a:r>
          </a:p>
          <a:p>
            <a:r>
              <a:rPr lang="en-US" dirty="0" smtClean="0"/>
              <a:t>perform any other functions that are conferred or imposed on the agent by the council.</a:t>
            </a:r>
          </a:p>
          <a:p>
            <a:pPr>
              <a:buNone/>
            </a:pPr>
            <a:endParaRPr lang="en-US" dirty="0" smtClean="0"/>
          </a:p>
          <a:p>
            <a:pPr>
              <a:buNone/>
            </a:pPr>
            <a:r>
              <a:rPr lang="en-ZA" dirty="0" smtClean="0"/>
              <a:t> </a:t>
            </a:r>
            <a:endParaRPr lang="en-US" dirty="0" smtClean="0"/>
          </a:p>
          <a:p>
            <a:endParaRPr lang="en-US" b="1" dirty="0" smtClean="0"/>
          </a:p>
          <a:p>
            <a:pPr>
              <a:buNone/>
            </a:pPr>
            <a:endParaRPr lang="en-ZA" sz="1800" dirty="0"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4150"/>
            <a:ext cx="8219256" cy="947875"/>
          </a:xfrm>
        </p:spPr>
        <p:txBody>
          <a:bodyPr>
            <a:normAutofit fontScale="90000"/>
          </a:bodyPr>
          <a:lstStyle/>
          <a:p>
            <a:r>
              <a:rPr lang="en-ZA" sz="3600" dirty="0" smtClean="0"/>
              <a:t>3.2.2	The Structures and Functions of a Bargaining Council</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p:cNvSpPr>
            <a:spLocks noGrp="1"/>
          </p:cNvSpPr>
          <p:nvPr>
            <p:ph sz="quarter" idx="1"/>
          </p:nvPr>
        </p:nvSpPr>
        <p:spPr>
          <a:xfrm>
            <a:off x="467544" y="1572320"/>
            <a:ext cx="8219256" cy="4680000"/>
          </a:xfrm>
        </p:spPr>
        <p:txBody>
          <a:bodyPr>
            <a:normAutofit fontScale="25000" lnSpcReduction="20000"/>
          </a:bodyPr>
          <a:lstStyle/>
          <a:p>
            <a:pPr>
              <a:buNone/>
            </a:pPr>
            <a:r>
              <a:rPr lang="en-ZA" sz="4400" b="1" dirty="0" smtClean="0"/>
              <a:t> </a:t>
            </a:r>
            <a:r>
              <a:rPr lang="en-ZA" sz="8000" b="1" dirty="0" smtClean="0"/>
              <a:t>Statutory Councils:</a:t>
            </a:r>
            <a:endParaRPr lang="en-ZA" sz="4400" b="1" dirty="0" smtClean="0"/>
          </a:p>
          <a:p>
            <a:r>
              <a:rPr lang="en-ZA" sz="8000" b="1" dirty="0" smtClean="0"/>
              <a:t> </a:t>
            </a:r>
            <a:r>
              <a:rPr lang="en-ZA" sz="8000" dirty="0" smtClean="0"/>
              <a:t>Statutory councils where bargaining councils do not exist.</a:t>
            </a:r>
          </a:p>
          <a:p>
            <a:r>
              <a:rPr lang="en-ZA" sz="8000" b="1" dirty="0" smtClean="0"/>
              <a:t> </a:t>
            </a:r>
            <a:r>
              <a:rPr lang="en-ZA" sz="8000" dirty="0" smtClean="0"/>
              <a:t>Established at a meeting chaired by the Commission for Conciliation, Mediation and Arbitration (CCMA).</a:t>
            </a:r>
          </a:p>
          <a:p>
            <a:pPr>
              <a:buNone/>
            </a:pPr>
            <a:r>
              <a:rPr lang="en-ZA" sz="8000" b="1" dirty="0" smtClean="0"/>
              <a:t>Powers and functions:</a:t>
            </a:r>
          </a:p>
          <a:p>
            <a:r>
              <a:rPr lang="en-ZA" sz="8000" dirty="0" smtClean="0"/>
              <a:t> Perform dispute resolution functions</a:t>
            </a:r>
          </a:p>
          <a:p>
            <a:r>
              <a:rPr lang="en-ZA" sz="8000" dirty="0" smtClean="0"/>
              <a:t> Promote and establish training and education schemes</a:t>
            </a:r>
          </a:p>
          <a:p>
            <a:r>
              <a:rPr lang="en-ZA" sz="8000" dirty="0" smtClean="0"/>
              <a:t> Establish and administer pension, provident, medical aid and unemployment funds</a:t>
            </a:r>
          </a:p>
          <a:p>
            <a:r>
              <a:rPr lang="en-ZA" sz="8000" dirty="0" smtClean="0"/>
              <a:t>Conclude collective agreements</a:t>
            </a:r>
          </a:p>
          <a:p>
            <a:pPr>
              <a:buNone/>
            </a:pPr>
            <a:endParaRPr lang="en-ZA" sz="3400" dirty="0" smtClean="0"/>
          </a:p>
          <a:p>
            <a:pPr>
              <a:buNone/>
            </a:pPr>
            <a:r>
              <a:rPr lang="en-ZA" sz="8000" dirty="0" smtClean="0">
                <a:latin typeface="Calibri"/>
                <a:cs typeface="Times New Roman"/>
              </a:rPr>
              <a:t>N</a:t>
            </a:r>
            <a:r>
              <a:rPr lang="en-ZA" sz="8000" dirty="0" smtClean="0">
                <a:latin typeface="Calibri"/>
                <a:ea typeface="Calibri"/>
                <a:cs typeface="Times New Roman"/>
              </a:rPr>
              <a:t>ormally not engage in collective bargaining over wages and terms and </a:t>
            </a:r>
          </a:p>
          <a:p>
            <a:pPr>
              <a:buNone/>
            </a:pPr>
            <a:r>
              <a:rPr lang="en-ZA" sz="8000" dirty="0" smtClean="0">
                <a:latin typeface="Calibri"/>
                <a:ea typeface="Calibri"/>
                <a:cs typeface="Times New Roman"/>
              </a:rPr>
              <a:t>conditions of employment. </a:t>
            </a:r>
            <a:r>
              <a:rPr lang="en-ZA" sz="8000" dirty="0" smtClean="0"/>
              <a:t>May become bargaining councils. Trade union</a:t>
            </a:r>
          </a:p>
          <a:p>
            <a:pPr>
              <a:buNone/>
            </a:pPr>
            <a:r>
              <a:rPr lang="en-ZA" sz="8000" dirty="0" smtClean="0"/>
              <a:t> members must constitute at least 30% of the employees in a sector or area. </a:t>
            </a:r>
          </a:p>
          <a:p>
            <a:pPr>
              <a:buNone/>
            </a:pPr>
            <a:r>
              <a:rPr lang="en-ZA" sz="8000" dirty="0" smtClean="0"/>
              <a:t>Employer must employ at least 30% of the employees in a sector or area.</a:t>
            </a:r>
            <a:endParaRPr lang="en-US" sz="8000" dirty="0" smtClean="0"/>
          </a:p>
          <a:p>
            <a:pPr>
              <a:buNone/>
            </a:pPr>
            <a:endParaRPr lang="en-ZA" dirty="0" smtClean="0"/>
          </a:p>
          <a:p>
            <a:pPr>
              <a:buNone/>
            </a:pPr>
            <a:endParaRPr lang="en-US" b="1" dirty="0" smtClean="0"/>
          </a:p>
          <a:p>
            <a:pPr>
              <a:buNone/>
            </a:pPr>
            <a:endParaRPr lang="en-US" b="1" dirty="0" smtClean="0"/>
          </a:p>
          <a:p>
            <a:pPr>
              <a:buNone/>
            </a:pPr>
            <a:r>
              <a:rPr lang="en-ZA" dirty="0" smtClean="0"/>
              <a:t>     </a:t>
            </a:r>
            <a:endParaRPr lang="en-US" dirty="0" smtClean="0"/>
          </a:p>
          <a:p>
            <a:pPr>
              <a:buNone/>
            </a:pPr>
            <a:r>
              <a:rPr lang="en-ZA" dirty="0" smtClean="0"/>
              <a:t> </a:t>
            </a:r>
            <a:endParaRPr lang="en-US" dirty="0" smtClean="0"/>
          </a:p>
          <a:p>
            <a:endParaRPr lang="en-US" b="1" dirty="0" smtClean="0"/>
          </a:p>
          <a:p>
            <a:pPr>
              <a:buNone/>
            </a:pPr>
            <a:endParaRPr lang="en-ZA" sz="1800" dirty="0"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152</a:t>
            </a:fld>
            <a:endParaRPr lang="en-ZA" dirty="0"/>
          </a:p>
        </p:txBody>
      </p:sp>
      <p:pic>
        <p:nvPicPr>
          <p:cNvPr id="5" name="Picture 4" descr="ec_i_formative_2.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97068" y="3219450"/>
            <a:ext cx="2286000" cy="822960"/>
          </a:xfrm>
          <a:prstGeom prst="rect">
            <a:avLst/>
          </a:prstGeom>
          <a:noFill/>
          <a:ln>
            <a:noFill/>
          </a:ln>
        </p:spPr>
      </p:pic>
      <p:graphicFrame>
        <p:nvGraphicFramePr>
          <p:cNvPr id="6" name="Table 5"/>
          <p:cNvGraphicFramePr>
            <a:graphicFrameLocks noGrp="1"/>
          </p:cNvGraphicFramePr>
          <p:nvPr/>
        </p:nvGraphicFramePr>
        <p:xfrm>
          <a:off x="3340597" y="3417570"/>
          <a:ext cx="4937760" cy="548640"/>
        </p:xfrm>
        <a:graphic>
          <a:graphicData uri="http://schemas.openxmlformats.org/drawingml/2006/table">
            <a:tbl>
              <a:tblPr/>
              <a:tblGrid>
                <a:gridCol w="166570"/>
                <a:gridCol w="4771190"/>
              </a:tblGrid>
              <a:tr h="247693">
                <a:tc>
                  <a:txBody>
                    <a:bodyPr/>
                    <a:lstStyle/>
                    <a:p>
                      <a:pPr marL="0" marR="0" fontAlgn="base" hangingPunct="0">
                        <a:lnSpc>
                          <a:spcPct val="150000"/>
                        </a:lnSpc>
                        <a:spcBef>
                          <a:spcPts val="0"/>
                        </a:spcBef>
                        <a:spcAft>
                          <a:spcPts val="0"/>
                        </a:spcAft>
                      </a:pPr>
                      <a:endParaRPr lang="en-US" sz="1100" dirty="0">
                        <a:latin typeface="Calibri"/>
                        <a:ea typeface="Times New Roman"/>
                        <a:cs typeface="Times New Roman"/>
                      </a:endParaRPr>
                    </a:p>
                  </a:txBody>
                  <a:tcPr marL="67553" marR="67553" marT="0" marB="0" anchor="ctr">
                    <a:lnL>
                      <a:noFill/>
                    </a:lnL>
                    <a:lnR w="12700" cap="flat" cmpd="sng" algn="ctr">
                      <a:solidFill>
                        <a:srgbClr val="A6A6A6"/>
                      </a:solidFill>
                      <a:prstDash val="dash"/>
                      <a:round/>
                      <a:headEnd type="none" w="med" len="med"/>
                      <a:tailEnd type="none" w="med" len="med"/>
                    </a:lnR>
                    <a:lnT>
                      <a:noFill/>
                    </a:lnT>
                    <a:lnB>
                      <a:noFill/>
                    </a:lnB>
                  </a:tcPr>
                </a:tc>
                <a:tc>
                  <a:txBody>
                    <a:bodyPr/>
                    <a:lstStyle/>
                    <a:p>
                      <a:pPr marL="0" marR="0" fontAlgn="base" hangingPunct="0">
                        <a:lnSpc>
                          <a:spcPct val="150000"/>
                        </a:lnSpc>
                        <a:spcBef>
                          <a:spcPts val="0"/>
                        </a:spcBef>
                        <a:spcAft>
                          <a:spcPts val="0"/>
                        </a:spcAft>
                      </a:pPr>
                      <a:r>
                        <a:rPr lang="en-GB" sz="2400" dirty="0">
                          <a:latin typeface="Calibri"/>
                          <a:ea typeface="Times New Roman"/>
                          <a:cs typeface="Times New Roman"/>
                        </a:rPr>
                        <a:t>Do Formative Activity </a:t>
                      </a:r>
                      <a:r>
                        <a:rPr lang="en-GB" sz="2400" dirty="0" smtClean="0">
                          <a:latin typeface="Calibri"/>
                          <a:ea typeface="Times New Roman"/>
                          <a:cs typeface="Times New Roman"/>
                        </a:rPr>
                        <a:t>3.2 </a:t>
                      </a:r>
                      <a:r>
                        <a:rPr lang="en-GB" sz="2400" dirty="0">
                          <a:latin typeface="Calibri"/>
                          <a:ea typeface="Times New Roman"/>
                          <a:cs typeface="Times New Roman"/>
                        </a:rPr>
                        <a:t>in your </a:t>
                      </a:r>
                      <a:r>
                        <a:rPr lang="en-GB" sz="2400" dirty="0" err="1">
                          <a:latin typeface="Calibri"/>
                          <a:ea typeface="Times New Roman"/>
                          <a:cs typeface="Times New Roman"/>
                        </a:rPr>
                        <a:t>PoE</a:t>
                      </a:r>
                      <a:endParaRPr lang="en-US" sz="2400" dirty="0">
                        <a:latin typeface="Calibri"/>
                        <a:ea typeface="Times New Roman"/>
                        <a:cs typeface="Times New Roman"/>
                      </a:endParaRPr>
                    </a:p>
                  </a:txBody>
                  <a:tcPr marL="67553" marR="67553" marT="0" marB="0" anchor="ctr">
                    <a:lnL w="12700" cap="flat" cmpd="sng" algn="ctr">
                      <a:solidFill>
                        <a:srgbClr val="A6A6A6"/>
                      </a:solidFill>
                      <a:prstDash val="dash"/>
                      <a:round/>
                      <a:headEnd type="none" w="med" len="med"/>
                      <a:tailEnd type="none" w="med" len="med"/>
                    </a:lnL>
                    <a:lnR w="12700" cap="flat" cmpd="sng" algn="ctr">
                      <a:solidFill>
                        <a:srgbClr val="A6A6A6"/>
                      </a:solidFill>
                      <a:prstDash val="dash"/>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Legislative Requirements and Organisational Policies and Procedure</a:t>
            </a:r>
            <a:br>
              <a:rPr lang="en-ZA" dirty="0" smtClean="0"/>
            </a:br>
            <a:r>
              <a:rPr lang="en-US" dirty="0" smtClean="0"/>
              <a:t/>
            </a:r>
            <a:br>
              <a:rPr lang="en-US" dirty="0" smtClean="0"/>
            </a:b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153</a:t>
            </a:fld>
            <a:endParaRPr lang="en-ZA" dirty="0"/>
          </a:p>
        </p:txBody>
      </p:sp>
      <p:sp>
        <p:nvSpPr>
          <p:cNvPr id="7" name="Text Placeholder 6"/>
          <p:cNvSpPr>
            <a:spLocks noGrp="1"/>
          </p:cNvSpPr>
          <p:nvPr>
            <p:ph type="body" idx="1"/>
          </p:nvPr>
        </p:nvSpPr>
        <p:spPr/>
        <p:txBody>
          <a:bodyPr>
            <a:normAutofit/>
          </a:bodyPr>
          <a:lstStyle/>
          <a:p>
            <a:r>
              <a:rPr lang="en-ZA" sz="3600" dirty="0" smtClean="0"/>
              <a:t> </a:t>
            </a:r>
            <a:endParaRPr lang="en-US" sz="3600" dirty="0" smtClean="0"/>
          </a:p>
          <a:p>
            <a:r>
              <a:rPr lang="en-GB" sz="3600" dirty="0" smtClean="0"/>
              <a:t>Study Unit 3.3:  Collective Agreements, Their Origins, Structures and Legal Standing</a:t>
            </a:r>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3.3.1	Origins of a Collective Agreement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p:cNvSpPr>
            <a:spLocks noGrp="1"/>
          </p:cNvSpPr>
          <p:nvPr>
            <p:ph sz="quarter" idx="1"/>
          </p:nvPr>
        </p:nvSpPr>
        <p:spPr/>
        <p:txBody>
          <a:bodyPr>
            <a:normAutofit fontScale="92500"/>
          </a:bodyPr>
          <a:lstStyle/>
          <a:p>
            <a:pPr>
              <a:buNone/>
            </a:pPr>
            <a:r>
              <a:rPr lang="en-ZA" dirty="0" smtClean="0"/>
              <a:t>Collective bargaining is an integral part of the South African </a:t>
            </a:r>
          </a:p>
          <a:p>
            <a:pPr>
              <a:buNone/>
            </a:pPr>
            <a:r>
              <a:rPr lang="en-ZA" dirty="0" smtClean="0"/>
              <a:t>labour environment. The Labour Relations Act No. 66 of 1995</a:t>
            </a:r>
          </a:p>
          <a:p>
            <a:pPr>
              <a:buNone/>
            </a:pPr>
            <a:r>
              <a:rPr lang="en-ZA" dirty="0" smtClean="0"/>
              <a:t> regulates the labour environment and the key principles behind </a:t>
            </a:r>
          </a:p>
          <a:p>
            <a:pPr>
              <a:buNone/>
            </a:pPr>
            <a:r>
              <a:rPr lang="en-ZA" dirty="0" smtClean="0"/>
              <a:t>the act can be summarised as follows: </a:t>
            </a:r>
          </a:p>
          <a:p>
            <a:pPr lvl="1"/>
            <a:r>
              <a:rPr lang="en-ZA" dirty="0" smtClean="0"/>
              <a:t> To ensure coordination and cooperation in industrial relations.  </a:t>
            </a:r>
          </a:p>
          <a:p>
            <a:pPr lvl="1"/>
            <a:r>
              <a:rPr lang="en-ZA" dirty="0" smtClean="0"/>
              <a:t> It provides for a sound collective bargaining process.</a:t>
            </a:r>
          </a:p>
          <a:p>
            <a:pPr lvl="1"/>
            <a:r>
              <a:rPr lang="en-ZA" dirty="0" smtClean="0"/>
              <a:t> It fosters constructive engagement between labour and management on all business levels and collective agreements.</a:t>
            </a:r>
          </a:p>
          <a:p>
            <a:pPr lvl="1"/>
            <a:r>
              <a:rPr lang="en-ZA" dirty="0" smtClean="0"/>
              <a:t> It enhances industry policies formulation. </a:t>
            </a:r>
          </a:p>
          <a:p>
            <a:pPr lvl="1"/>
            <a:r>
              <a:rPr lang="en-ZA" dirty="0" smtClean="0"/>
              <a:t> It encourages bargaining by placing a high value on agreements reached between parties.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3.3.2	Parties to a Collective Agreement</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p:cNvSpPr>
            <a:spLocks noGrp="1"/>
          </p:cNvSpPr>
          <p:nvPr>
            <p:ph sz="quarter" idx="1"/>
          </p:nvPr>
        </p:nvSpPr>
        <p:spPr/>
        <p:txBody>
          <a:bodyPr/>
          <a:lstStyle/>
          <a:p>
            <a:pPr>
              <a:buNone/>
            </a:pPr>
            <a:r>
              <a:rPr lang="en-ZA" dirty="0" smtClean="0"/>
              <a:t>A collective agreement means a written agreement concerning</a:t>
            </a:r>
          </a:p>
          <a:p>
            <a:pPr>
              <a:buNone/>
            </a:pPr>
            <a:r>
              <a:rPr lang="en-ZA" dirty="0" smtClean="0"/>
              <a:t> terms and conditions of employment or any other matter of </a:t>
            </a:r>
          </a:p>
          <a:p>
            <a:pPr>
              <a:buNone/>
            </a:pPr>
            <a:r>
              <a:rPr lang="en-ZA" dirty="0" smtClean="0"/>
              <a:t>mutual interest concluded by one or more registered trade</a:t>
            </a:r>
          </a:p>
          <a:p>
            <a:pPr>
              <a:buNone/>
            </a:pPr>
            <a:r>
              <a:rPr lang="en-ZA" dirty="0" smtClean="0"/>
              <a:t> unions, on the one hand and, on the other hand:</a:t>
            </a:r>
            <a:endParaRPr lang="en-US" dirty="0" smtClean="0"/>
          </a:p>
          <a:p>
            <a:r>
              <a:rPr lang="en-ZA" dirty="0" smtClean="0"/>
              <a:t>one or more employers</a:t>
            </a:r>
            <a:endParaRPr lang="en-US" dirty="0" smtClean="0"/>
          </a:p>
          <a:p>
            <a:r>
              <a:rPr lang="en-ZA" dirty="0" smtClean="0"/>
              <a:t>one or more registered employers' organisations</a:t>
            </a:r>
            <a:endParaRPr lang="en-US" dirty="0" smtClean="0"/>
          </a:p>
          <a:p>
            <a:r>
              <a:rPr lang="en-ZA" dirty="0" smtClean="0"/>
              <a:t>one or more employers and one or more registered employers' organisations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3.3.3	Legal Status of a Collective Agreement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p:cNvSpPr>
            <a:spLocks noGrp="1"/>
          </p:cNvSpPr>
          <p:nvPr>
            <p:ph sz="quarter" idx="1"/>
          </p:nvPr>
        </p:nvSpPr>
        <p:spPr/>
        <p:txBody>
          <a:bodyPr/>
          <a:lstStyle/>
          <a:p>
            <a:pPr>
              <a:buNone/>
            </a:pPr>
            <a:r>
              <a:rPr lang="en-ZA" dirty="0" smtClean="0"/>
              <a:t>A collective agreement concluded in a bargaining council binds:</a:t>
            </a:r>
          </a:p>
          <a:p>
            <a:r>
              <a:rPr lang="en-ZA" dirty="0" smtClean="0"/>
              <a:t> The parties to the bargaining council who are parties to the collective agreement</a:t>
            </a:r>
            <a:endParaRPr lang="en-US" dirty="0" smtClean="0"/>
          </a:p>
          <a:p>
            <a:r>
              <a:rPr lang="en-ZA" dirty="0" smtClean="0"/>
              <a:t> Each party to the collective agreement and the members of every other party in the collective agreement in so far as the provisions thereof apply to the relationship between such a party and the members of such other party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3.3.3	Legal Status of a Collective Agreement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p:cNvSpPr>
            <a:spLocks noGrp="1"/>
          </p:cNvSpPr>
          <p:nvPr>
            <p:ph sz="quarter" idx="1"/>
          </p:nvPr>
        </p:nvSpPr>
        <p:spPr/>
        <p:txBody>
          <a:bodyPr/>
          <a:lstStyle/>
          <a:p>
            <a:pPr>
              <a:buNone/>
            </a:pPr>
            <a:r>
              <a:rPr lang="en-ZA" dirty="0" smtClean="0"/>
              <a:t>A collective agreement concluded in a bargaining council binds(cont):</a:t>
            </a:r>
          </a:p>
          <a:p>
            <a:r>
              <a:rPr lang="en-ZA" dirty="0" smtClean="0"/>
              <a:t> The members of a registered trade union that is a party to the collective agreement and the employers who are members of a registered employers' organisation that is such a party, if the collective agreement regulates terms and conditions of employment</a:t>
            </a:r>
            <a:endParaRPr lang="en-US" dirty="0" smtClean="0"/>
          </a:p>
          <a:p>
            <a:r>
              <a:rPr lang="en-ZA" dirty="0" smtClean="0"/>
              <a:t>The conduct of the employers in relation to their employees or the conduct of the employees to their employers</a:t>
            </a: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3.3.3	Legal Status of a Collective Agreement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p:cNvSpPr>
            <a:spLocks noGrp="1"/>
          </p:cNvSpPr>
          <p:nvPr>
            <p:ph sz="quarter" idx="1"/>
          </p:nvPr>
        </p:nvSpPr>
        <p:spPr>
          <a:xfrm>
            <a:off x="467544" y="1095248"/>
            <a:ext cx="8219256" cy="4680000"/>
          </a:xfrm>
        </p:spPr>
        <p:txBody>
          <a:bodyPr>
            <a:normAutofit fontScale="92500" lnSpcReduction="10000"/>
          </a:bodyPr>
          <a:lstStyle/>
          <a:p>
            <a:pPr>
              <a:buNone/>
            </a:pPr>
            <a:endParaRPr lang="en-US" dirty="0" smtClean="0"/>
          </a:p>
          <a:p>
            <a:pPr algn="just">
              <a:buNone/>
            </a:pPr>
            <a:r>
              <a:rPr lang="en-ZA" sz="2600" dirty="0" smtClean="0"/>
              <a:t>According to Section 32 of the LRA, a bargaining council may ask</a:t>
            </a:r>
          </a:p>
          <a:p>
            <a:pPr algn="just">
              <a:buNone/>
            </a:pPr>
            <a:r>
              <a:rPr lang="en-ZA" sz="2600" dirty="0" smtClean="0"/>
              <a:t> the Minister in writing to extend such a collective agreement to</a:t>
            </a:r>
          </a:p>
          <a:p>
            <a:pPr algn="just">
              <a:buNone/>
            </a:pPr>
            <a:r>
              <a:rPr lang="en-ZA" sz="2600" dirty="0" smtClean="0"/>
              <a:t> </a:t>
            </a:r>
            <a:r>
              <a:rPr lang="en-ZA" sz="2600" b="1" dirty="0" smtClean="0"/>
              <a:t>non-parties</a:t>
            </a:r>
            <a:r>
              <a:rPr lang="en-ZA" sz="2600" dirty="0" smtClean="0"/>
              <a:t> to the collective agreement within its registered</a:t>
            </a:r>
          </a:p>
          <a:p>
            <a:pPr algn="just">
              <a:buNone/>
            </a:pPr>
            <a:r>
              <a:rPr lang="en-ZA" sz="2600" dirty="0" smtClean="0"/>
              <a:t> scope and identified in the request, if at a meeting of the bargaining council</a:t>
            </a:r>
            <a:r>
              <a:rPr lang="en-US" sz="2600" dirty="0" smtClean="0"/>
              <a:t> :</a:t>
            </a:r>
          </a:p>
          <a:p>
            <a:pPr lvl="1" algn="just"/>
            <a:r>
              <a:rPr lang="en-ZA" sz="2600" dirty="0" smtClean="0"/>
              <a:t>the members of one or more </a:t>
            </a:r>
            <a:r>
              <a:rPr lang="en-ZA" sz="2600" b="1" dirty="0" smtClean="0"/>
              <a:t>major registered trade unions</a:t>
            </a:r>
            <a:r>
              <a:rPr lang="en-ZA" sz="2600" dirty="0" smtClean="0"/>
              <a:t> in the bargaining council vote in favour  of the extension</a:t>
            </a:r>
          </a:p>
          <a:p>
            <a:pPr lvl="1" algn="just"/>
            <a:r>
              <a:rPr lang="en-US" sz="2600" dirty="0" smtClean="0"/>
              <a:t> </a:t>
            </a:r>
            <a:r>
              <a:rPr lang="en-ZA" sz="2600" dirty="0" smtClean="0"/>
              <a:t>the members of one or more of the </a:t>
            </a:r>
            <a:r>
              <a:rPr lang="en-ZA" sz="2600" b="1" dirty="0" smtClean="0"/>
              <a:t>major registered employer organisations</a:t>
            </a:r>
            <a:r>
              <a:rPr lang="en-ZA" sz="2600" dirty="0" smtClean="0"/>
              <a:t> in the bargaining council vote in favour of the extension.</a:t>
            </a:r>
            <a:endParaRPr lang="en-US" sz="2600"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Legislative Requirements and Organisational Policies and Procedure</a:t>
            </a:r>
            <a:br>
              <a:rPr lang="en-ZA" dirty="0" smtClean="0"/>
            </a:br>
            <a:r>
              <a:rPr lang="en-US" dirty="0" smtClean="0"/>
              <a:t/>
            </a:r>
            <a:br>
              <a:rPr lang="en-US" dirty="0" smtClean="0"/>
            </a:b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159</a:t>
            </a:fld>
            <a:endParaRPr lang="en-ZA" dirty="0"/>
          </a:p>
        </p:txBody>
      </p:sp>
      <p:sp>
        <p:nvSpPr>
          <p:cNvPr id="7" name="Text Placeholder 6"/>
          <p:cNvSpPr>
            <a:spLocks noGrp="1"/>
          </p:cNvSpPr>
          <p:nvPr>
            <p:ph type="body" idx="1"/>
          </p:nvPr>
        </p:nvSpPr>
        <p:spPr/>
        <p:txBody>
          <a:bodyPr>
            <a:normAutofit/>
          </a:bodyPr>
          <a:lstStyle/>
          <a:p>
            <a:r>
              <a:rPr lang="en-ZA" sz="3600" dirty="0" smtClean="0"/>
              <a:t> </a:t>
            </a:r>
            <a:endParaRPr lang="en-US" sz="3600" dirty="0" smtClean="0"/>
          </a:p>
          <a:p>
            <a:r>
              <a:rPr lang="en-GB" sz="3600" dirty="0" smtClean="0"/>
              <a:t>Study Unit 3.4:  The Process to Extend Collective Agreements</a:t>
            </a:r>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3.4.1	Parties to a Collective Agreement</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p:cNvSpPr>
            <a:spLocks noGrp="1"/>
          </p:cNvSpPr>
          <p:nvPr>
            <p:ph sz="quarter" idx="1"/>
          </p:nvPr>
        </p:nvSpPr>
        <p:spPr/>
        <p:txBody>
          <a:bodyPr/>
          <a:lstStyle/>
          <a:p>
            <a:pPr>
              <a:buNone/>
            </a:pPr>
            <a:r>
              <a:rPr lang="en-ZA" dirty="0" smtClean="0"/>
              <a:t> </a:t>
            </a:r>
            <a:endParaRPr lang="en-US" dirty="0"/>
          </a:p>
        </p:txBody>
      </p:sp>
      <p:pic>
        <p:nvPicPr>
          <p:cNvPr id="5" name="Picture 4"/>
          <p:cNvPicPr/>
          <p:nvPr/>
        </p:nvPicPr>
        <p:blipFill rotWithShape="1">
          <a:blip r:embed="rId2" cstate="print"/>
          <a:srcRect l="14056" t="8820" r="24264" b="9153"/>
          <a:stretch/>
        </p:blipFill>
        <p:spPr bwMode="auto">
          <a:xfrm>
            <a:off x="1937721" y="1259088"/>
            <a:ext cx="4937760" cy="3566160"/>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6" name="TextBox 5"/>
          <p:cNvSpPr txBox="1"/>
          <p:nvPr/>
        </p:nvSpPr>
        <p:spPr>
          <a:xfrm>
            <a:off x="365760" y="4969572"/>
            <a:ext cx="8684429" cy="954107"/>
          </a:xfrm>
          <a:prstGeom prst="rect">
            <a:avLst/>
          </a:prstGeom>
          <a:noFill/>
        </p:spPr>
        <p:txBody>
          <a:bodyPr wrap="none" rtlCol="0">
            <a:spAutoFit/>
          </a:bodyPr>
          <a:lstStyle/>
          <a:p>
            <a:r>
              <a:rPr lang="en-ZA" sz="2800" dirty="0" smtClean="0"/>
              <a:t>Different expectations from Capital and Labour a source</a:t>
            </a:r>
          </a:p>
          <a:p>
            <a:r>
              <a:rPr lang="en-ZA" sz="2800" dirty="0" smtClean="0"/>
              <a:t>for high conflict and resulting in low levels of productivity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3.4.1	Parties to a Collective Agreement</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p:cNvSpPr>
            <a:spLocks noGrp="1"/>
          </p:cNvSpPr>
          <p:nvPr>
            <p:ph sz="quarter" idx="1"/>
          </p:nvPr>
        </p:nvSpPr>
        <p:spPr/>
        <p:txBody>
          <a:bodyPr>
            <a:normAutofit/>
          </a:bodyPr>
          <a:lstStyle/>
          <a:p>
            <a:pPr>
              <a:buNone/>
            </a:pPr>
            <a:r>
              <a:rPr lang="en-ZA" sz="2800" b="1" dirty="0" smtClean="0"/>
              <a:t>Power play</a:t>
            </a:r>
          </a:p>
          <a:p>
            <a:pPr>
              <a:buNone/>
            </a:pPr>
            <a:endParaRPr lang="en-US" sz="3200" b="1" dirty="0"/>
          </a:p>
        </p:txBody>
      </p:sp>
      <p:graphicFrame>
        <p:nvGraphicFramePr>
          <p:cNvPr id="5" name="Table 4"/>
          <p:cNvGraphicFramePr>
            <a:graphicFrameLocks noGrp="1"/>
          </p:cNvGraphicFramePr>
          <p:nvPr/>
        </p:nvGraphicFramePr>
        <p:xfrm>
          <a:off x="679185" y="2172242"/>
          <a:ext cx="7863840" cy="2011680"/>
        </p:xfrm>
        <a:graphic>
          <a:graphicData uri="http://schemas.openxmlformats.org/drawingml/2006/table">
            <a:tbl>
              <a:tblPr firstRow="1" bandRow="1">
                <a:tableStyleId>{5C22544A-7EE6-4342-B048-85BDC9FD1C3A}</a:tableStyleId>
              </a:tblPr>
              <a:tblGrid>
                <a:gridCol w="3931920"/>
                <a:gridCol w="3931920"/>
              </a:tblGrid>
              <a:tr h="342397">
                <a:tc>
                  <a:txBody>
                    <a:bodyPr/>
                    <a:lstStyle/>
                    <a:p>
                      <a:r>
                        <a:rPr lang="en-ZA" dirty="0" smtClean="0"/>
                        <a:t>CAPITAL</a:t>
                      </a:r>
                      <a:endParaRPr lang="en-US" dirty="0"/>
                    </a:p>
                  </a:txBody>
                  <a:tcPr/>
                </a:tc>
                <a:tc>
                  <a:txBody>
                    <a:bodyPr/>
                    <a:lstStyle/>
                    <a:p>
                      <a:r>
                        <a:rPr lang="en-ZA" dirty="0" smtClean="0"/>
                        <a:t>WORKERS UNITED IN TRADE</a:t>
                      </a:r>
                      <a:r>
                        <a:rPr lang="en-ZA" baseline="0" dirty="0" smtClean="0"/>
                        <a:t> UNION</a:t>
                      </a:r>
                      <a:endParaRPr lang="en-US" dirty="0"/>
                    </a:p>
                  </a:txBody>
                  <a:tcPr/>
                </a:tc>
              </a:tr>
              <a:tr h="595365">
                <a:tc>
                  <a:txBody>
                    <a:bodyPr/>
                    <a:lstStyle/>
                    <a:p>
                      <a:r>
                        <a:rPr lang="en-ZA" dirty="0" smtClean="0"/>
                        <a:t>Shareholders</a:t>
                      </a:r>
                      <a:r>
                        <a:rPr lang="en-ZA" baseline="0" dirty="0" smtClean="0"/>
                        <a:t> represented by management</a:t>
                      </a:r>
                      <a:endParaRPr lang="en-US" dirty="0"/>
                    </a:p>
                  </a:txBody>
                  <a:tcPr/>
                </a:tc>
                <a:tc>
                  <a:txBody>
                    <a:bodyPr/>
                    <a:lstStyle/>
                    <a:p>
                      <a:r>
                        <a:rPr lang="en-ZA" dirty="0" smtClean="0"/>
                        <a:t>Workers represented by TU</a:t>
                      </a:r>
                      <a:endParaRPr lang="en-US" dirty="0"/>
                    </a:p>
                  </a:txBody>
                  <a:tcPr/>
                </a:tc>
              </a:tr>
              <a:tr h="342397">
                <a:tc>
                  <a:txBody>
                    <a:bodyPr/>
                    <a:lstStyle/>
                    <a:p>
                      <a:r>
                        <a:rPr lang="en-ZA" dirty="0" smtClean="0"/>
                        <a:t>Conflicting interest : ROI</a:t>
                      </a:r>
                      <a:endParaRPr lang="en-US" dirty="0"/>
                    </a:p>
                  </a:txBody>
                  <a:tcPr/>
                </a:tc>
                <a:tc>
                  <a:txBody>
                    <a:bodyPr/>
                    <a:lstStyle/>
                    <a:p>
                      <a:r>
                        <a:rPr lang="en-ZA" dirty="0" smtClean="0"/>
                        <a:t>Conflicting interest</a:t>
                      </a:r>
                      <a:r>
                        <a:rPr lang="en-ZA" baseline="0" dirty="0" smtClean="0"/>
                        <a:t> : Living wage, Job security and improved COS</a:t>
                      </a:r>
                      <a:endParaRPr lang="en-US" dirty="0"/>
                    </a:p>
                  </a:txBody>
                  <a:tcPr/>
                </a:tc>
              </a:tr>
              <a:tr h="342397">
                <a:tc>
                  <a:txBody>
                    <a:bodyPr/>
                    <a:lstStyle/>
                    <a:p>
                      <a:r>
                        <a:rPr lang="en-ZA" dirty="0" smtClean="0"/>
                        <a:t>Recourse to Lock-out</a:t>
                      </a:r>
                      <a:endParaRPr lang="en-US" dirty="0"/>
                    </a:p>
                  </a:txBody>
                  <a:tcPr/>
                </a:tc>
                <a:tc>
                  <a:txBody>
                    <a:bodyPr/>
                    <a:lstStyle/>
                    <a:p>
                      <a:r>
                        <a:rPr lang="en-ZA" dirty="0" smtClean="0"/>
                        <a:t>Right to strike</a:t>
                      </a:r>
                      <a:endParaRPr lang="en-US" dirty="0"/>
                    </a:p>
                  </a:txBody>
                  <a:tcPr/>
                </a:tc>
              </a:tr>
            </a:tbl>
          </a:graphicData>
        </a:graphic>
      </p:graphicFrame>
      <p:sp>
        <p:nvSpPr>
          <p:cNvPr id="6" name="Left Brace 5"/>
          <p:cNvSpPr/>
          <p:nvPr/>
        </p:nvSpPr>
        <p:spPr>
          <a:xfrm rot="16200000">
            <a:off x="4134678" y="914404"/>
            <a:ext cx="924339" cy="77227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941981" y="5546039"/>
            <a:ext cx="3202415" cy="523220"/>
          </a:xfrm>
          <a:prstGeom prst="rect">
            <a:avLst/>
          </a:prstGeom>
          <a:noFill/>
        </p:spPr>
        <p:txBody>
          <a:bodyPr wrap="none" rtlCol="0">
            <a:spAutoFit/>
          </a:bodyPr>
          <a:lstStyle/>
          <a:p>
            <a:r>
              <a:rPr lang="en-ZA" sz="2800" dirty="0" smtClean="0"/>
              <a:t>Collective bargaining</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3.4.1	Parties to a Collective Agreement</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4" name="Content Placeholder 3"/>
          <p:cNvSpPr>
            <a:spLocks noGrp="1"/>
          </p:cNvSpPr>
          <p:nvPr>
            <p:ph sz="quarter" idx="1"/>
          </p:nvPr>
        </p:nvSpPr>
        <p:spPr/>
        <p:txBody>
          <a:bodyPr>
            <a:normAutofit lnSpcReduction="10000"/>
          </a:bodyPr>
          <a:lstStyle/>
          <a:p>
            <a:pPr>
              <a:buNone/>
            </a:pPr>
            <a:r>
              <a:rPr lang="en-ZA" sz="2800" b="1" dirty="0" smtClean="0"/>
              <a:t>Worker Representation through Trade Unions</a:t>
            </a:r>
          </a:p>
          <a:p>
            <a:pPr>
              <a:buNone/>
            </a:pPr>
            <a:endParaRPr lang="en-ZA" sz="2800" b="1" dirty="0" smtClean="0"/>
          </a:p>
          <a:p>
            <a:pPr>
              <a:buNone/>
            </a:pPr>
            <a:endParaRPr lang="en-US" sz="2800" b="1" dirty="0" smtClean="0"/>
          </a:p>
          <a:p>
            <a:pPr>
              <a:buNone/>
            </a:pPr>
            <a:endParaRPr lang="en-US" sz="2800" dirty="0" smtClean="0"/>
          </a:p>
          <a:p>
            <a:pPr>
              <a:buNone/>
            </a:pPr>
            <a:r>
              <a:rPr lang="en-ZA" sz="2800" dirty="0" smtClean="0"/>
              <a:t>    A trade union is a continuing permanent organisation created by the workers to protect themselves at their work, to improve the conditions of their work through collective bargaining, to seek to better the conditions of their lives, and to provide a means of expression for the workers’ views on matters of society.</a:t>
            </a:r>
            <a:endParaRPr lang="en-ZA" sz="2800" b="1" dirty="0" smtClean="0"/>
          </a:p>
          <a:p>
            <a:pPr>
              <a:buNone/>
            </a:pPr>
            <a:endParaRPr lang="en-US" sz="3200" b="1" dirty="0"/>
          </a:p>
        </p:txBody>
      </p:sp>
      <p:sp>
        <p:nvSpPr>
          <p:cNvPr id="8" name="Content Placeholder 3"/>
          <p:cNvSpPr txBox="1">
            <a:spLocks/>
          </p:cNvSpPr>
          <p:nvPr/>
        </p:nvSpPr>
        <p:spPr>
          <a:xfrm>
            <a:off x="616629" y="3399167"/>
            <a:ext cx="8219256" cy="218661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9" name="Content Placeholder 4"/>
          <p:cNvPicPr>
            <a:picLocks/>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27532" y="2176884"/>
            <a:ext cx="1737360" cy="696768"/>
          </a:xfrm>
          <a:prstGeom prst="rect">
            <a:avLst/>
          </a:prstGeom>
          <a:noFill/>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3.4.1	Parties to a Collective Agreement</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4" name="Content Placeholder 3"/>
          <p:cNvSpPr>
            <a:spLocks noGrp="1"/>
          </p:cNvSpPr>
          <p:nvPr>
            <p:ph sz="quarter" idx="1"/>
          </p:nvPr>
        </p:nvSpPr>
        <p:spPr/>
        <p:txBody>
          <a:bodyPr>
            <a:normAutofit/>
          </a:bodyPr>
          <a:lstStyle/>
          <a:p>
            <a:pPr>
              <a:buNone/>
            </a:pPr>
            <a:r>
              <a:rPr lang="en-ZA" sz="2800" b="1" dirty="0" smtClean="0"/>
              <a:t>Worker Representation through Trade Unions</a:t>
            </a:r>
          </a:p>
          <a:p>
            <a:pPr>
              <a:buNone/>
            </a:pPr>
            <a:r>
              <a:rPr lang="en-ZA" sz="2800" b="1" dirty="0" smtClean="0"/>
              <a:t>3 types of trade unions :</a:t>
            </a:r>
          </a:p>
          <a:p>
            <a:pPr>
              <a:buNone/>
            </a:pPr>
            <a:endParaRPr lang="en-ZA" sz="2800" b="1" dirty="0" smtClean="0"/>
          </a:p>
          <a:p>
            <a:pPr>
              <a:buNone/>
            </a:pPr>
            <a:endParaRPr lang="en-ZA" sz="2800" b="1" dirty="0" smtClean="0"/>
          </a:p>
          <a:p>
            <a:pPr>
              <a:buNone/>
            </a:pPr>
            <a:endParaRPr lang="en-ZA" sz="2800" b="1" dirty="0" smtClean="0"/>
          </a:p>
          <a:p>
            <a:pPr>
              <a:buNone/>
            </a:pPr>
            <a:endParaRPr lang="en-ZA" sz="2800" b="1" dirty="0" smtClean="0"/>
          </a:p>
          <a:p>
            <a:pPr>
              <a:buNone/>
            </a:pPr>
            <a:endParaRPr lang="en-US" sz="2800" b="1" dirty="0" smtClean="0"/>
          </a:p>
          <a:p>
            <a:pPr>
              <a:buNone/>
            </a:pPr>
            <a:endParaRPr lang="en-US" sz="2800" dirty="0" smtClean="0"/>
          </a:p>
          <a:p>
            <a:pPr>
              <a:buNone/>
            </a:pPr>
            <a:r>
              <a:rPr lang="en-ZA" sz="2800" dirty="0" smtClean="0"/>
              <a:t>    </a:t>
            </a:r>
            <a:endParaRPr lang="en-ZA" sz="2800" b="1" dirty="0" smtClean="0"/>
          </a:p>
          <a:p>
            <a:pPr>
              <a:buNone/>
            </a:pPr>
            <a:endParaRPr lang="en-US" sz="3200" b="1" dirty="0"/>
          </a:p>
        </p:txBody>
      </p:sp>
      <p:sp>
        <p:nvSpPr>
          <p:cNvPr id="8" name="Content Placeholder 3"/>
          <p:cNvSpPr txBox="1">
            <a:spLocks/>
          </p:cNvSpPr>
          <p:nvPr/>
        </p:nvSpPr>
        <p:spPr>
          <a:xfrm>
            <a:off x="616629" y="3399167"/>
            <a:ext cx="8219256" cy="218661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7" name="Diagram 6"/>
          <p:cNvGraphicFramePr/>
          <p:nvPr/>
        </p:nvGraphicFramePr>
        <p:xfrm>
          <a:off x="609612" y="3294913"/>
          <a:ext cx="8046720" cy="118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3.4.1	Parties to a Collective Agreement</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4" name="Content Placeholder 3"/>
          <p:cNvSpPr>
            <a:spLocks noGrp="1"/>
          </p:cNvSpPr>
          <p:nvPr>
            <p:ph sz="quarter" idx="1"/>
          </p:nvPr>
        </p:nvSpPr>
        <p:spPr/>
        <p:txBody>
          <a:bodyPr>
            <a:normAutofit fontScale="47500" lnSpcReduction="20000"/>
          </a:bodyPr>
          <a:lstStyle/>
          <a:p>
            <a:pPr>
              <a:buNone/>
            </a:pPr>
            <a:r>
              <a:rPr lang="en-ZA" sz="5900" dirty="0" smtClean="0"/>
              <a:t>Worker representation involves:</a:t>
            </a:r>
          </a:p>
          <a:p>
            <a:pPr>
              <a:buNone/>
            </a:pPr>
            <a:endParaRPr lang="en-ZA" sz="4000" dirty="0" smtClean="0"/>
          </a:p>
          <a:p>
            <a:r>
              <a:rPr lang="en-ZA" sz="5100" b="1" dirty="0" smtClean="0"/>
              <a:t> </a:t>
            </a:r>
            <a:r>
              <a:rPr lang="en-ZA" sz="5100" dirty="0" smtClean="0"/>
              <a:t>Organisational rights</a:t>
            </a:r>
          </a:p>
          <a:p>
            <a:r>
              <a:rPr lang="en-ZA" sz="4400" dirty="0" smtClean="0"/>
              <a:t> </a:t>
            </a:r>
            <a:r>
              <a:rPr lang="en-ZA" sz="5100" dirty="0" smtClean="0"/>
              <a:t>Collective agreements</a:t>
            </a:r>
            <a:endParaRPr lang="en-US" sz="5100" dirty="0" smtClean="0"/>
          </a:p>
          <a:p>
            <a:r>
              <a:rPr lang="en-ZA" sz="5100" dirty="0" smtClean="0"/>
              <a:t>Interpretation of collective agreements</a:t>
            </a:r>
            <a:endParaRPr lang="en-US" sz="5100" dirty="0" smtClean="0"/>
          </a:p>
          <a:p>
            <a:r>
              <a:rPr lang="en-ZA" sz="5100" dirty="0" smtClean="0"/>
              <a:t>Engaging in protected work stoppages</a:t>
            </a:r>
            <a:endParaRPr lang="en-US" sz="5100" dirty="0" smtClean="0"/>
          </a:p>
          <a:p>
            <a:r>
              <a:rPr lang="en-ZA" sz="5100" dirty="0" smtClean="0"/>
              <a:t>Dispute-settling procedures</a:t>
            </a:r>
            <a:endParaRPr lang="en-US" sz="5100" dirty="0" smtClean="0"/>
          </a:p>
          <a:p>
            <a:r>
              <a:rPr lang="en-ZA" sz="5100" dirty="0" smtClean="0"/>
              <a:t>Administration of collective agreements</a:t>
            </a:r>
            <a:endParaRPr lang="en-US" sz="5100" dirty="0" smtClean="0"/>
          </a:p>
          <a:p>
            <a:endParaRPr lang="en-ZA" dirty="0" smtClean="0"/>
          </a:p>
          <a:p>
            <a:pPr>
              <a:buNone/>
            </a:pPr>
            <a:endParaRPr lang="en-ZA" sz="2800" b="1" dirty="0" smtClean="0"/>
          </a:p>
          <a:p>
            <a:pPr>
              <a:buNone/>
            </a:pPr>
            <a:endParaRPr lang="en-ZA" sz="2800" b="1" dirty="0" smtClean="0"/>
          </a:p>
          <a:p>
            <a:pPr>
              <a:buNone/>
            </a:pPr>
            <a:endParaRPr lang="en-ZA" sz="2800" b="1" dirty="0" smtClean="0"/>
          </a:p>
          <a:p>
            <a:pPr>
              <a:buNone/>
            </a:pPr>
            <a:endParaRPr lang="en-US" sz="2800" b="1" dirty="0" smtClean="0"/>
          </a:p>
          <a:p>
            <a:pPr>
              <a:buNone/>
            </a:pPr>
            <a:endParaRPr lang="en-US" sz="2800" dirty="0" smtClean="0"/>
          </a:p>
          <a:p>
            <a:pPr>
              <a:buNone/>
            </a:pPr>
            <a:r>
              <a:rPr lang="en-ZA" sz="2800" dirty="0" smtClean="0"/>
              <a:t>    </a:t>
            </a:r>
            <a:endParaRPr lang="en-ZA" sz="2800" b="1" dirty="0" smtClean="0"/>
          </a:p>
          <a:p>
            <a:pPr>
              <a:buNone/>
            </a:pPr>
            <a:endParaRPr lang="en-US" sz="3200" b="1" dirty="0"/>
          </a:p>
        </p:txBody>
      </p:sp>
      <p:sp>
        <p:nvSpPr>
          <p:cNvPr id="8" name="Content Placeholder 3"/>
          <p:cNvSpPr txBox="1">
            <a:spLocks/>
          </p:cNvSpPr>
          <p:nvPr/>
        </p:nvSpPr>
        <p:spPr>
          <a:xfrm>
            <a:off x="616629" y="3399167"/>
            <a:ext cx="8219256" cy="218661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3.4.1	Parties to a Collective Agreement</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4" name="Content Placeholder 3"/>
          <p:cNvSpPr>
            <a:spLocks noGrp="1"/>
          </p:cNvSpPr>
          <p:nvPr>
            <p:ph sz="quarter" idx="1"/>
          </p:nvPr>
        </p:nvSpPr>
        <p:spPr/>
        <p:txBody>
          <a:bodyPr>
            <a:normAutofit fontScale="25000" lnSpcReduction="20000"/>
          </a:bodyPr>
          <a:lstStyle/>
          <a:p>
            <a:pPr>
              <a:buNone/>
            </a:pPr>
            <a:r>
              <a:rPr lang="en-ZA" sz="9600" b="1" dirty="0" smtClean="0"/>
              <a:t>Fundamental principles regarding worker representation </a:t>
            </a:r>
          </a:p>
          <a:p>
            <a:pPr>
              <a:buNone/>
            </a:pPr>
            <a:r>
              <a:rPr lang="en-ZA" sz="9600" dirty="0" smtClean="0"/>
              <a:t>     There are some fundamental principles regarding worker representation from outside the organisation via democratically elected trade unions reps:</a:t>
            </a:r>
          </a:p>
          <a:p>
            <a:pPr algn="just">
              <a:buNone/>
            </a:pPr>
            <a:endParaRPr lang="en-ZA" sz="7400" dirty="0" smtClean="0"/>
          </a:p>
          <a:p>
            <a:pPr lvl="1" algn="just"/>
            <a:r>
              <a:rPr lang="en-ZA" sz="8000" dirty="0" smtClean="0"/>
              <a:t> Workers should generally only belong to one specific trade union. </a:t>
            </a:r>
          </a:p>
          <a:p>
            <a:pPr lvl="1" algn="just"/>
            <a:r>
              <a:rPr lang="en-ZA" sz="8000" dirty="0" smtClean="0"/>
              <a:t>Potential members should have the right to freedom of association.</a:t>
            </a:r>
          </a:p>
          <a:p>
            <a:pPr lvl="1" algn="just"/>
            <a:r>
              <a:rPr lang="en-ZA" sz="8000" dirty="0" smtClean="0"/>
              <a:t> Trade union members,  by mutual consent provide reps with  power of attorney  to negotiate on their behalf in the decision-making process.</a:t>
            </a:r>
          </a:p>
          <a:p>
            <a:pPr lvl="1" algn="just"/>
            <a:r>
              <a:rPr lang="en-ZA" sz="8000" dirty="0" smtClean="0"/>
              <a:t>The representative needs to present the needs and wants of the members</a:t>
            </a:r>
          </a:p>
          <a:p>
            <a:pPr lvl="1" algn="just">
              <a:buNone/>
            </a:pPr>
            <a:r>
              <a:rPr lang="en-ZA" sz="8000" dirty="0" smtClean="0"/>
              <a:t>      despite his/her own needs, wants and prejudices.</a:t>
            </a:r>
          </a:p>
          <a:p>
            <a:pPr>
              <a:buNone/>
            </a:pPr>
            <a:endParaRPr lang="en-ZA" sz="8000" dirty="0" smtClean="0"/>
          </a:p>
          <a:p>
            <a:pPr>
              <a:buNone/>
            </a:pPr>
            <a:endParaRPr lang="en-US" dirty="0" smtClean="0"/>
          </a:p>
          <a:p>
            <a:r>
              <a:rPr lang="en-ZA" dirty="0" smtClean="0"/>
              <a:t> </a:t>
            </a:r>
            <a:endParaRPr lang="en-US" dirty="0" smtClean="0"/>
          </a:p>
          <a:p>
            <a:pPr>
              <a:buNone/>
            </a:pPr>
            <a:endParaRPr lang="en-ZA" dirty="0" smtClean="0"/>
          </a:p>
          <a:p>
            <a:pPr>
              <a:buNone/>
            </a:pPr>
            <a:endParaRPr lang="en-ZA" sz="4000" b="1" dirty="0" smtClean="0"/>
          </a:p>
          <a:p>
            <a:pPr>
              <a:buNone/>
            </a:pPr>
            <a:endParaRPr lang="en-ZA" dirty="0" smtClean="0"/>
          </a:p>
          <a:p>
            <a:pPr>
              <a:buNone/>
            </a:pPr>
            <a:endParaRPr lang="en-ZA" sz="2800" b="1" dirty="0" smtClean="0"/>
          </a:p>
          <a:p>
            <a:pPr>
              <a:buNone/>
            </a:pPr>
            <a:endParaRPr lang="en-ZA" sz="2800" b="1" dirty="0" smtClean="0"/>
          </a:p>
          <a:p>
            <a:pPr>
              <a:buNone/>
            </a:pPr>
            <a:endParaRPr lang="en-ZA" sz="2800" b="1" dirty="0" smtClean="0"/>
          </a:p>
          <a:p>
            <a:pPr>
              <a:buNone/>
            </a:pPr>
            <a:endParaRPr lang="en-US" sz="2800" b="1" dirty="0" smtClean="0"/>
          </a:p>
          <a:p>
            <a:pPr>
              <a:buNone/>
            </a:pPr>
            <a:endParaRPr lang="en-US" sz="2800" dirty="0" smtClean="0"/>
          </a:p>
          <a:p>
            <a:pPr>
              <a:buNone/>
            </a:pPr>
            <a:r>
              <a:rPr lang="en-ZA" sz="2800" dirty="0" smtClean="0"/>
              <a:t>    </a:t>
            </a:r>
            <a:endParaRPr lang="en-ZA" sz="2800" b="1" dirty="0" smtClean="0"/>
          </a:p>
          <a:p>
            <a:pPr>
              <a:buNone/>
            </a:pPr>
            <a:endParaRPr lang="en-US" sz="3200" b="1" dirty="0"/>
          </a:p>
        </p:txBody>
      </p:sp>
      <p:sp>
        <p:nvSpPr>
          <p:cNvPr id="8" name="Content Placeholder 3"/>
          <p:cNvSpPr txBox="1">
            <a:spLocks/>
          </p:cNvSpPr>
          <p:nvPr/>
        </p:nvSpPr>
        <p:spPr>
          <a:xfrm>
            <a:off x="616629" y="3399167"/>
            <a:ext cx="8219256" cy="218661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0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3.4.1	Parties to a Collective Agreement</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4" name="Content Placeholder 3"/>
          <p:cNvSpPr>
            <a:spLocks noGrp="1"/>
          </p:cNvSpPr>
          <p:nvPr>
            <p:ph sz="quarter" idx="1"/>
          </p:nvPr>
        </p:nvSpPr>
        <p:spPr/>
        <p:txBody>
          <a:bodyPr>
            <a:normAutofit fontScale="25000" lnSpcReduction="20000"/>
          </a:bodyPr>
          <a:lstStyle/>
          <a:p>
            <a:pPr>
              <a:buNone/>
            </a:pPr>
            <a:r>
              <a:rPr lang="en-ZA" sz="9600" b="1" dirty="0" smtClean="0"/>
              <a:t>Fundamental principles regarding worker representation(cont) </a:t>
            </a:r>
          </a:p>
          <a:p>
            <a:pPr>
              <a:buNone/>
            </a:pPr>
            <a:endParaRPr lang="en-ZA" sz="9600" b="1" dirty="0" smtClean="0"/>
          </a:p>
          <a:p>
            <a:pPr algn="just">
              <a:buNone/>
            </a:pPr>
            <a:r>
              <a:rPr lang="en-ZA" sz="9600" dirty="0" smtClean="0"/>
              <a:t>     There are some fundamental principles regarding worker representation from outside the organisation via democratically elected trade unions reps:</a:t>
            </a:r>
          </a:p>
          <a:p>
            <a:pPr algn="just">
              <a:buNone/>
            </a:pPr>
            <a:endParaRPr lang="en-ZA" sz="9600" dirty="0" smtClean="0"/>
          </a:p>
          <a:p>
            <a:pPr lvl="1"/>
            <a:r>
              <a:rPr lang="en-ZA" sz="8000" dirty="0" smtClean="0"/>
              <a:t>Joint collective bargaining rules should be agree upon by the parties.</a:t>
            </a:r>
          </a:p>
          <a:p>
            <a:pPr lvl="1"/>
            <a:r>
              <a:rPr lang="en-ZA" sz="8000" dirty="0" smtClean="0"/>
              <a:t> The rules should provide for procedural and substantive fairness.</a:t>
            </a:r>
          </a:p>
          <a:p>
            <a:pPr lvl="1"/>
            <a:r>
              <a:rPr lang="en-ZA" sz="8000" dirty="0" smtClean="0"/>
              <a:t> The state provides some legal principles aimed at protection of the parties during their interaction. The agreed sound process steps should be followed(procedural components) to ensure  sound and fair  economical outcomes. </a:t>
            </a:r>
          </a:p>
          <a:p>
            <a:pPr>
              <a:buNone/>
            </a:pPr>
            <a:endParaRPr lang="en-ZA" sz="8000" dirty="0" smtClean="0"/>
          </a:p>
          <a:p>
            <a:pPr>
              <a:buNone/>
            </a:pPr>
            <a:endParaRPr lang="en-US" dirty="0" smtClean="0"/>
          </a:p>
          <a:p>
            <a:r>
              <a:rPr lang="en-ZA" dirty="0" smtClean="0"/>
              <a:t> </a:t>
            </a:r>
            <a:endParaRPr lang="en-US" dirty="0" smtClean="0"/>
          </a:p>
          <a:p>
            <a:pPr>
              <a:buNone/>
            </a:pPr>
            <a:endParaRPr lang="en-ZA" dirty="0" smtClean="0"/>
          </a:p>
          <a:p>
            <a:pPr>
              <a:buNone/>
            </a:pPr>
            <a:endParaRPr lang="en-ZA" sz="4000" b="1" dirty="0" smtClean="0"/>
          </a:p>
          <a:p>
            <a:pPr>
              <a:buNone/>
            </a:pPr>
            <a:endParaRPr lang="en-ZA" dirty="0" smtClean="0"/>
          </a:p>
          <a:p>
            <a:pPr>
              <a:buNone/>
            </a:pPr>
            <a:endParaRPr lang="en-ZA" sz="2800" b="1" dirty="0" smtClean="0"/>
          </a:p>
          <a:p>
            <a:pPr>
              <a:buNone/>
            </a:pPr>
            <a:endParaRPr lang="en-ZA" sz="2800" b="1" dirty="0" smtClean="0"/>
          </a:p>
          <a:p>
            <a:pPr>
              <a:buNone/>
            </a:pPr>
            <a:endParaRPr lang="en-ZA" sz="2800" b="1" dirty="0" smtClean="0"/>
          </a:p>
          <a:p>
            <a:pPr>
              <a:buNone/>
            </a:pPr>
            <a:endParaRPr lang="en-US" sz="2800" b="1" dirty="0" smtClean="0"/>
          </a:p>
          <a:p>
            <a:pPr>
              <a:buNone/>
            </a:pPr>
            <a:endParaRPr lang="en-US" sz="2800" dirty="0" smtClean="0"/>
          </a:p>
          <a:p>
            <a:pPr>
              <a:buNone/>
            </a:pPr>
            <a:r>
              <a:rPr lang="en-ZA" sz="2800" dirty="0" smtClean="0"/>
              <a:t>    </a:t>
            </a:r>
            <a:endParaRPr lang="en-ZA" sz="2800" b="1" dirty="0" smtClean="0"/>
          </a:p>
          <a:p>
            <a:pPr>
              <a:buNone/>
            </a:pPr>
            <a:endParaRPr lang="en-US" sz="3200" b="1" dirty="0"/>
          </a:p>
        </p:txBody>
      </p:sp>
      <p:sp>
        <p:nvSpPr>
          <p:cNvPr id="8" name="Content Placeholder 3"/>
          <p:cNvSpPr txBox="1">
            <a:spLocks/>
          </p:cNvSpPr>
          <p:nvPr/>
        </p:nvSpPr>
        <p:spPr>
          <a:xfrm>
            <a:off x="616629" y="3399167"/>
            <a:ext cx="8219256" cy="218661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3.4.1	Parties to a Collective Agreement</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4" name="Content Placeholder 3"/>
          <p:cNvSpPr>
            <a:spLocks noGrp="1"/>
          </p:cNvSpPr>
          <p:nvPr>
            <p:ph sz="quarter" idx="1"/>
          </p:nvPr>
        </p:nvSpPr>
        <p:spPr/>
        <p:txBody>
          <a:bodyPr>
            <a:normAutofit fontScale="25000" lnSpcReduction="20000"/>
          </a:bodyPr>
          <a:lstStyle/>
          <a:p>
            <a:pPr>
              <a:buNone/>
            </a:pPr>
            <a:r>
              <a:rPr lang="en-ZA" sz="9600" b="1" dirty="0" smtClean="0"/>
              <a:t>Employer Organisations</a:t>
            </a:r>
          </a:p>
          <a:p>
            <a:pPr>
              <a:buNone/>
            </a:pPr>
            <a:endParaRPr lang="en-US" sz="5100" b="1" dirty="0" smtClean="0"/>
          </a:p>
          <a:p>
            <a:pPr>
              <a:buNone/>
            </a:pPr>
            <a:r>
              <a:rPr lang="en-ZA" sz="9600" dirty="0" smtClean="0"/>
              <a:t>The role and function of employer organisations are largely</a:t>
            </a:r>
          </a:p>
          <a:p>
            <a:pPr>
              <a:buNone/>
            </a:pPr>
            <a:r>
              <a:rPr lang="en-ZA" sz="9600" dirty="0" smtClean="0"/>
              <a:t> influenced by:</a:t>
            </a:r>
            <a:endParaRPr lang="en-ZA" sz="8000" dirty="0" smtClean="0"/>
          </a:p>
          <a:p>
            <a:pPr algn="just"/>
            <a:r>
              <a:rPr lang="en-ZA" sz="8000" dirty="0" smtClean="0"/>
              <a:t> Democratic principles</a:t>
            </a:r>
          </a:p>
          <a:p>
            <a:pPr algn="just"/>
            <a:r>
              <a:rPr lang="en-ZA" sz="8000" dirty="0" smtClean="0"/>
              <a:t> Important challenges to overcome such as affirmative action, corporate social investment, enhancing productivity global competition and demands by trade unions.</a:t>
            </a:r>
          </a:p>
          <a:p>
            <a:pPr algn="just"/>
            <a:r>
              <a:rPr lang="en-ZA" sz="8000" dirty="0" smtClean="0"/>
              <a:t> The managerial prerogative should re-focus on maximising  stakeholder returns</a:t>
            </a:r>
            <a:r>
              <a:rPr lang="en-ZA" sz="8000" i="1" dirty="0" smtClean="0"/>
              <a:t>.</a:t>
            </a:r>
          </a:p>
          <a:p>
            <a:pPr algn="just"/>
            <a:r>
              <a:rPr lang="en-ZA" sz="8000" i="1" dirty="0" smtClean="0"/>
              <a:t> </a:t>
            </a:r>
            <a:r>
              <a:rPr lang="en-ZA" sz="8000" dirty="0" smtClean="0"/>
              <a:t>The external economic challenges requires a sound partnership  relationship between capital and labour focusing on business and economic growth.</a:t>
            </a:r>
          </a:p>
          <a:p>
            <a:endParaRPr lang="en-ZA" dirty="0" smtClean="0"/>
          </a:p>
          <a:p>
            <a:endParaRPr lang="en-US" dirty="0" smtClean="0"/>
          </a:p>
          <a:p>
            <a:pPr>
              <a:buNone/>
            </a:pPr>
            <a:r>
              <a:rPr lang="en-ZA" dirty="0" smtClean="0"/>
              <a:t> </a:t>
            </a:r>
            <a:endParaRPr lang="en-US"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smtClean="0"/>
          </a:p>
          <a:p>
            <a:endParaRPr lang="en-US" dirty="0" smtClean="0"/>
          </a:p>
          <a:p>
            <a:pPr>
              <a:buNone/>
            </a:pPr>
            <a:r>
              <a:rPr lang="en-ZA" dirty="0" smtClean="0"/>
              <a:t>    </a:t>
            </a:r>
          </a:p>
          <a:p>
            <a:endParaRPr lang="en-US" dirty="0"/>
          </a:p>
        </p:txBody>
      </p:sp>
      <p:sp>
        <p:nvSpPr>
          <p:cNvPr id="8" name="Content Placeholder 3"/>
          <p:cNvSpPr txBox="1">
            <a:spLocks/>
          </p:cNvSpPr>
          <p:nvPr/>
        </p:nvSpPr>
        <p:spPr>
          <a:xfrm>
            <a:off x="616629" y="3399167"/>
            <a:ext cx="8219256" cy="218661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3.4.1	Parties to a Collective Agreement</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p:cNvSpPr>
            <a:spLocks noGrp="1"/>
          </p:cNvSpPr>
          <p:nvPr>
            <p:ph sz="quarter" idx="1"/>
          </p:nvPr>
        </p:nvSpPr>
        <p:spPr/>
        <p:txBody>
          <a:bodyPr>
            <a:normAutofit fontScale="25000" lnSpcReduction="20000"/>
          </a:bodyPr>
          <a:lstStyle/>
          <a:p>
            <a:pPr>
              <a:buNone/>
            </a:pPr>
            <a:r>
              <a:rPr lang="en-ZA" sz="9600" b="1" dirty="0" smtClean="0"/>
              <a:t>Some Employer Organisations registered and functional in SA:</a:t>
            </a:r>
          </a:p>
          <a:p>
            <a:pPr>
              <a:buNone/>
            </a:pPr>
            <a:endParaRPr lang="en-ZA" sz="3400" b="1" dirty="0" smtClean="0"/>
          </a:p>
          <a:p>
            <a:pPr>
              <a:buNone/>
            </a:pPr>
            <a:endParaRPr lang="en-ZA" sz="3400" b="1" dirty="0" smtClean="0"/>
          </a:p>
          <a:p>
            <a:pPr>
              <a:buNone/>
            </a:pPr>
            <a:endParaRPr lang="en-ZA" sz="3400" b="1" dirty="0" smtClean="0"/>
          </a:p>
          <a:p>
            <a:pPr>
              <a:buNone/>
            </a:pPr>
            <a:endParaRPr lang="en-ZA" sz="3400" b="1" dirty="0" smtClean="0"/>
          </a:p>
          <a:p>
            <a:pPr>
              <a:buNone/>
            </a:pPr>
            <a:endParaRPr lang="en-ZA" sz="3400" b="1" dirty="0" smtClean="0"/>
          </a:p>
          <a:p>
            <a:pPr marL="453390" marR="0" indent="-226695" algn="just">
              <a:lnSpc>
                <a:spcPct val="150000"/>
              </a:lnSpc>
              <a:spcBef>
                <a:spcPts val="0"/>
              </a:spcBef>
              <a:spcAft>
                <a:spcPts val="0"/>
              </a:spcAft>
            </a:pPr>
            <a:r>
              <a:rPr lang="en-ZA" sz="8000" b="1" dirty="0" smtClean="0"/>
              <a:t> </a:t>
            </a:r>
            <a:r>
              <a:rPr lang="en-ZA" sz="8000" dirty="0" smtClean="0">
                <a:latin typeface="Calibri"/>
                <a:ea typeface="Times New Roman"/>
                <a:cs typeface="Arial"/>
              </a:rPr>
              <a:t>The Steel and Engineering Industries Federation of South Africa (SEIFSA)</a:t>
            </a:r>
            <a:endParaRPr lang="en-US" sz="8000" dirty="0" smtClean="0">
              <a:latin typeface="Calibri"/>
              <a:ea typeface="Times New Roman"/>
              <a:cs typeface="Arial"/>
            </a:endParaRPr>
          </a:p>
          <a:p>
            <a:pPr marL="453390" marR="0" indent="-226695" algn="just">
              <a:lnSpc>
                <a:spcPct val="150000"/>
              </a:lnSpc>
              <a:spcBef>
                <a:spcPts val="0"/>
              </a:spcBef>
              <a:spcAft>
                <a:spcPts val="0"/>
              </a:spcAft>
            </a:pPr>
            <a:r>
              <a:rPr lang="en-ZA" sz="8000" dirty="0" smtClean="0">
                <a:latin typeface="Calibri"/>
                <a:ea typeface="Times New Roman"/>
                <a:cs typeface="Arial"/>
              </a:rPr>
              <a:t>The Chamber of Mines (COM)</a:t>
            </a:r>
            <a:endParaRPr lang="en-US" sz="8000" dirty="0" smtClean="0">
              <a:latin typeface="Calibri"/>
              <a:ea typeface="Times New Roman"/>
              <a:cs typeface="Arial"/>
            </a:endParaRPr>
          </a:p>
          <a:p>
            <a:pPr marL="453390" marR="0" indent="-226695" algn="just">
              <a:lnSpc>
                <a:spcPct val="150000"/>
              </a:lnSpc>
              <a:spcBef>
                <a:spcPts val="0"/>
              </a:spcBef>
              <a:spcAft>
                <a:spcPts val="0"/>
              </a:spcAft>
            </a:pPr>
            <a:r>
              <a:rPr lang="en-ZA" sz="8000" dirty="0" smtClean="0">
                <a:latin typeface="Calibri"/>
                <a:ea typeface="Times New Roman"/>
                <a:cs typeface="Arial"/>
              </a:rPr>
              <a:t>The Building Industries Federation of South Africa (BIFSA)</a:t>
            </a:r>
            <a:endParaRPr lang="en-US" sz="8000" dirty="0" smtClean="0">
              <a:latin typeface="Calibri"/>
              <a:ea typeface="Times New Roman"/>
              <a:cs typeface="Arial"/>
            </a:endParaRPr>
          </a:p>
          <a:p>
            <a:pPr marL="453390" marR="0" indent="-226695" algn="just">
              <a:lnSpc>
                <a:spcPct val="150000"/>
              </a:lnSpc>
              <a:spcBef>
                <a:spcPts val="0"/>
              </a:spcBef>
              <a:spcAft>
                <a:spcPts val="0"/>
              </a:spcAft>
            </a:pPr>
            <a:r>
              <a:rPr lang="en-ZA" sz="8000" dirty="0" smtClean="0">
                <a:latin typeface="Calibri"/>
                <a:ea typeface="Times New Roman"/>
                <a:cs typeface="Arial"/>
              </a:rPr>
              <a:t>The Automobile Manufacturers Employee’s Organisation (AMEO)</a:t>
            </a:r>
            <a:endParaRPr lang="en-US" sz="8000" dirty="0" smtClean="0">
              <a:latin typeface="Calibri"/>
              <a:ea typeface="Times New Roman"/>
              <a:cs typeface="Arial"/>
            </a:endParaRPr>
          </a:p>
          <a:p>
            <a:pPr marL="453390" marR="0" indent="-226695" algn="just">
              <a:lnSpc>
                <a:spcPct val="150000"/>
              </a:lnSpc>
              <a:spcBef>
                <a:spcPts val="0"/>
              </a:spcBef>
              <a:spcAft>
                <a:spcPts val="0"/>
              </a:spcAft>
            </a:pPr>
            <a:r>
              <a:rPr lang="en-ZA" sz="8000" dirty="0" smtClean="0">
                <a:latin typeface="Calibri"/>
                <a:ea typeface="Times New Roman"/>
                <a:cs typeface="Arial"/>
              </a:rPr>
              <a:t>The South African Motor Industry Employers’ Association (SAMEIA)</a:t>
            </a:r>
          </a:p>
          <a:p>
            <a:pPr marL="453390" marR="0" indent="-226695" algn="just">
              <a:lnSpc>
                <a:spcPct val="150000"/>
              </a:lnSpc>
              <a:spcBef>
                <a:spcPts val="0"/>
              </a:spcBef>
              <a:spcAft>
                <a:spcPts val="0"/>
              </a:spcAft>
            </a:pPr>
            <a:r>
              <a:rPr lang="en-ZA" sz="8000" dirty="0" smtClean="0">
                <a:latin typeface="Calibri"/>
                <a:ea typeface="Times New Roman"/>
                <a:cs typeface="Arial"/>
              </a:rPr>
              <a:t> </a:t>
            </a:r>
            <a:r>
              <a:rPr lang="en-ZA" sz="8000" dirty="0" smtClean="0">
                <a:latin typeface="Calibri"/>
                <a:ea typeface="Calibri"/>
                <a:cs typeface="Times New Roman"/>
              </a:rPr>
              <a:t>The Sugar Manufacturing and Refining Employers’ Association (SMREA)</a:t>
            </a:r>
            <a:endParaRPr lang="en-ZA" sz="8000" b="1" dirty="0" smtClean="0"/>
          </a:p>
          <a:p>
            <a:pPr>
              <a:buNone/>
            </a:pPr>
            <a:endParaRPr lang="en-US" sz="5100" b="1" dirty="0" smtClean="0"/>
          </a:p>
          <a:p>
            <a:endParaRPr lang="en-ZA" dirty="0" smtClean="0"/>
          </a:p>
          <a:p>
            <a:endParaRPr lang="en-US" dirty="0" smtClean="0"/>
          </a:p>
          <a:p>
            <a:pPr>
              <a:buNone/>
            </a:pPr>
            <a:r>
              <a:rPr lang="en-ZA" dirty="0" smtClean="0"/>
              <a:t> </a:t>
            </a:r>
            <a:endParaRPr lang="en-US"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smtClean="0"/>
          </a:p>
          <a:p>
            <a:endParaRPr lang="en-US" dirty="0" smtClean="0"/>
          </a:p>
          <a:p>
            <a:pPr>
              <a:buNone/>
            </a:pPr>
            <a:r>
              <a:rPr lang="en-ZA" dirty="0" smtClean="0"/>
              <a:t>    </a:t>
            </a:r>
          </a:p>
          <a:p>
            <a:endParaRPr lang="en-US" dirty="0"/>
          </a:p>
        </p:txBody>
      </p:sp>
      <p:sp>
        <p:nvSpPr>
          <p:cNvPr id="8" name="Content Placeholder 3"/>
          <p:cNvSpPr txBox="1">
            <a:spLocks/>
          </p:cNvSpPr>
          <p:nvPr/>
        </p:nvSpPr>
        <p:spPr>
          <a:xfrm>
            <a:off x="616629" y="3399167"/>
            <a:ext cx="8219256" cy="218661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3.4.1	Parties to a Collective Agreement</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p:cNvSpPr>
            <a:spLocks noGrp="1"/>
          </p:cNvSpPr>
          <p:nvPr>
            <p:ph sz="quarter" idx="1"/>
          </p:nvPr>
        </p:nvSpPr>
        <p:spPr/>
        <p:txBody>
          <a:bodyPr>
            <a:normAutofit fontScale="25000" lnSpcReduction="20000"/>
          </a:bodyPr>
          <a:lstStyle/>
          <a:p>
            <a:pPr>
              <a:buNone/>
            </a:pPr>
            <a:r>
              <a:rPr lang="en-ZA" sz="11200" b="1" dirty="0" smtClean="0"/>
              <a:t>Function of employer organisations :</a:t>
            </a:r>
          </a:p>
          <a:p>
            <a:r>
              <a:rPr lang="en-ZA" sz="11200" b="1" dirty="0" smtClean="0"/>
              <a:t> </a:t>
            </a:r>
            <a:r>
              <a:rPr lang="en-ZA" sz="9600" dirty="0" smtClean="0"/>
              <a:t>Strategise </a:t>
            </a:r>
          </a:p>
          <a:p>
            <a:r>
              <a:rPr lang="en-ZA" sz="9600" dirty="0" smtClean="0"/>
              <a:t> </a:t>
            </a:r>
            <a:r>
              <a:rPr lang="en-ZA" sz="9600" dirty="0" smtClean="0">
                <a:latin typeface="Calibri"/>
                <a:cs typeface="Times New Roman"/>
              </a:rPr>
              <a:t>C</a:t>
            </a:r>
            <a:r>
              <a:rPr lang="en-ZA" sz="9600" dirty="0" smtClean="0">
                <a:latin typeface="Calibri"/>
                <a:ea typeface="Calibri"/>
                <a:cs typeface="Times New Roman"/>
              </a:rPr>
              <a:t>ontrol wage increases</a:t>
            </a:r>
          </a:p>
          <a:p>
            <a:r>
              <a:rPr lang="en-ZA" sz="9600" dirty="0" smtClean="0">
                <a:latin typeface="Calibri"/>
                <a:cs typeface="Times New Roman"/>
              </a:rPr>
              <a:t> P</a:t>
            </a:r>
            <a:r>
              <a:rPr lang="en-ZA" sz="9600" dirty="0" smtClean="0">
                <a:latin typeface="Calibri"/>
                <a:ea typeface="Calibri"/>
                <a:cs typeface="Times New Roman"/>
              </a:rPr>
              <a:t>rovide procedures for the resolution of disputes</a:t>
            </a:r>
          </a:p>
          <a:p>
            <a:r>
              <a:rPr lang="en-ZA" sz="9600" dirty="0" smtClean="0">
                <a:latin typeface="Calibri"/>
                <a:cs typeface="Times New Roman"/>
              </a:rPr>
              <a:t> Provide relevant info to members </a:t>
            </a:r>
          </a:p>
          <a:p>
            <a:r>
              <a:rPr lang="en-ZA" sz="9600" dirty="0" smtClean="0">
                <a:latin typeface="Calibri"/>
                <a:cs typeface="Times New Roman"/>
              </a:rPr>
              <a:t> Provide</a:t>
            </a:r>
            <a:r>
              <a:rPr lang="en-ZA" sz="9600" dirty="0" smtClean="0">
                <a:latin typeface="Calibri"/>
                <a:ea typeface="Calibri"/>
                <a:cs typeface="Times New Roman"/>
              </a:rPr>
              <a:t> employee benefit schemes</a:t>
            </a:r>
          </a:p>
          <a:p>
            <a:r>
              <a:rPr lang="en-ZA" sz="9600" dirty="0" smtClean="0">
                <a:latin typeface="Calibri"/>
                <a:cs typeface="Times New Roman"/>
              </a:rPr>
              <a:t> Monitor Government legislation</a:t>
            </a:r>
          </a:p>
          <a:p>
            <a:r>
              <a:rPr lang="en-ZA" sz="9600" dirty="0" smtClean="0">
                <a:latin typeface="Calibri"/>
                <a:cs typeface="Times New Roman"/>
              </a:rPr>
              <a:t> L</a:t>
            </a:r>
            <a:r>
              <a:rPr lang="en-ZA" sz="9600" dirty="0" smtClean="0">
                <a:latin typeface="Calibri"/>
                <a:ea typeface="Calibri"/>
                <a:cs typeface="Times New Roman"/>
              </a:rPr>
              <a:t>iaise with trade union federations</a:t>
            </a:r>
          </a:p>
          <a:p>
            <a:r>
              <a:rPr lang="en-ZA" sz="9600" dirty="0" smtClean="0">
                <a:latin typeface="Calibri"/>
                <a:cs typeface="Times New Roman"/>
              </a:rPr>
              <a:t> Communicate via media</a:t>
            </a:r>
            <a:endParaRPr lang="en-ZA" sz="9600" dirty="0" smtClean="0"/>
          </a:p>
          <a:p>
            <a:pPr>
              <a:buNone/>
            </a:pPr>
            <a:endParaRPr lang="en-ZA" sz="3400" b="1" dirty="0" smtClean="0"/>
          </a:p>
          <a:p>
            <a:pPr>
              <a:buNone/>
            </a:pPr>
            <a:endParaRPr lang="en-ZA" sz="3400" b="1" dirty="0" smtClean="0"/>
          </a:p>
          <a:p>
            <a:pPr>
              <a:buNone/>
            </a:pPr>
            <a:endParaRPr lang="en-ZA" sz="3400" b="1" dirty="0" smtClean="0"/>
          </a:p>
          <a:p>
            <a:pPr>
              <a:buNone/>
            </a:pPr>
            <a:endParaRPr lang="en-ZA" sz="3400" b="1" dirty="0" smtClean="0"/>
          </a:p>
          <a:p>
            <a:pPr>
              <a:buNone/>
            </a:pPr>
            <a:endParaRPr lang="en-ZA" sz="3400" b="1" dirty="0" smtClean="0"/>
          </a:p>
          <a:p>
            <a:pPr marL="453390" marR="0" indent="-226695" algn="just">
              <a:lnSpc>
                <a:spcPct val="150000"/>
              </a:lnSpc>
              <a:spcBef>
                <a:spcPts val="0"/>
              </a:spcBef>
              <a:spcAft>
                <a:spcPts val="0"/>
              </a:spcAft>
              <a:buNone/>
            </a:pPr>
            <a:endParaRPr lang="en-ZA" sz="8000" b="1" dirty="0" smtClean="0"/>
          </a:p>
          <a:p>
            <a:pPr>
              <a:buNone/>
            </a:pPr>
            <a:endParaRPr lang="en-US" sz="5100" b="1" dirty="0" smtClean="0"/>
          </a:p>
          <a:p>
            <a:endParaRPr lang="en-ZA" dirty="0" smtClean="0"/>
          </a:p>
          <a:p>
            <a:endParaRPr lang="en-US" dirty="0" smtClean="0"/>
          </a:p>
          <a:p>
            <a:pPr>
              <a:buNone/>
            </a:pPr>
            <a:r>
              <a:rPr lang="en-ZA" dirty="0" smtClean="0"/>
              <a:t> </a:t>
            </a:r>
            <a:endParaRPr lang="en-US" dirty="0" smtClean="0"/>
          </a:p>
          <a:p>
            <a:endParaRPr lang="en-ZA" dirty="0" smtClean="0"/>
          </a:p>
          <a:p>
            <a:endParaRPr lang="en-ZA" dirty="0" smtClean="0"/>
          </a:p>
          <a:p>
            <a:endParaRPr lang="en-ZA" dirty="0" smtClean="0"/>
          </a:p>
          <a:p>
            <a:endParaRPr lang="en-ZA" dirty="0" smtClean="0"/>
          </a:p>
          <a:p>
            <a:endParaRPr lang="en-ZA" dirty="0" smtClean="0"/>
          </a:p>
          <a:p>
            <a:endParaRPr lang="en-ZA" dirty="0" smtClean="0"/>
          </a:p>
          <a:p>
            <a:endParaRPr lang="en-US" dirty="0" smtClean="0"/>
          </a:p>
          <a:p>
            <a:endParaRPr lang="en-US" dirty="0" smtClean="0"/>
          </a:p>
          <a:p>
            <a:pPr>
              <a:buNone/>
            </a:pPr>
            <a:r>
              <a:rPr lang="en-ZA" dirty="0" smtClean="0"/>
              <a:t>    </a:t>
            </a:r>
          </a:p>
          <a:p>
            <a:endParaRPr lang="en-US" dirty="0"/>
          </a:p>
        </p:txBody>
      </p:sp>
      <p:sp>
        <p:nvSpPr>
          <p:cNvPr id="8" name="Content Placeholder 3"/>
          <p:cNvSpPr txBox="1">
            <a:spLocks/>
          </p:cNvSpPr>
          <p:nvPr/>
        </p:nvSpPr>
        <p:spPr>
          <a:xfrm>
            <a:off x="616629" y="3399167"/>
            <a:ext cx="8219256" cy="218661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170</a:t>
            </a:fld>
            <a:endParaRPr lang="en-ZA" dirty="0"/>
          </a:p>
        </p:txBody>
      </p:sp>
      <p:pic>
        <p:nvPicPr>
          <p:cNvPr id="5" name="Picture 4" descr="ec_i_formative_2.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97068" y="3219450"/>
            <a:ext cx="2286000" cy="822960"/>
          </a:xfrm>
          <a:prstGeom prst="rect">
            <a:avLst/>
          </a:prstGeom>
          <a:noFill/>
          <a:ln>
            <a:noFill/>
          </a:ln>
        </p:spPr>
      </p:pic>
      <p:graphicFrame>
        <p:nvGraphicFramePr>
          <p:cNvPr id="6" name="Table 5"/>
          <p:cNvGraphicFramePr>
            <a:graphicFrameLocks noGrp="1"/>
          </p:cNvGraphicFramePr>
          <p:nvPr/>
        </p:nvGraphicFramePr>
        <p:xfrm>
          <a:off x="3340597" y="3417570"/>
          <a:ext cx="4937760" cy="548640"/>
        </p:xfrm>
        <a:graphic>
          <a:graphicData uri="http://schemas.openxmlformats.org/drawingml/2006/table">
            <a:tbl>
              <a:tblPr/>
              <a:tblGrid>
                <a:gridCol w="166570"/>
                <a:gridCol w="4771190"/>
              </a:tblGrid>
              <a:tr h="247693">
                <a:tc>
                  <a:txBody>
                    <a:bodyPr/>
                    <a:lstStyle/>
                    <a:p>
                      <a:pPr marL="0" marR="0" fontAlgn="base" hangingPunct="0">
                        <a:lnSpc>
                          <a:spcPct val="150000"/>
                        </a:lnSpc>
                        <a:spcBef>
                          <a:spcPts val="0"/>
                        </a:spcBef>
                        <a:spcAft>
                          <a:spcPts val="0"/>
                        </a:spcAft>
                      </a:pPr>
                      <a:endParaRPr lang="en-US" sz="1100" dirty="0">
                        <a:latin typeface="Calibri"/>
                        <a:ea typeface="Times New Roman"/>
                        <a:cs typeface="Times New Roman"/>
                      </a:endParaRPr>
                    </a:p>
                  </a:txBody>
                  <a:tcPr marL="67553" marR="67553" marT="0" marB="0" anchor="ctr">
                    <a:lnL>
                      <a:noFill/>
                    </a:lnL>
                    <a:lnR w="12700" cap="flat" cmpd="sng" algn="ctr">
                      <a:solidFill>
                        <a:srgbClr val="A6A6A6"/>
                      </a:solidFill>
                      <a:prstDash val="dash"/>
                      <a:round/>
                      <a:headEnd type="none" w="med" len="med"/>
                      <a:tailEnd type="none" w="med" len="med"/>
                    </a:lnR>
                    <a:lnT>
                      <a:noFill/>
                    </a:lnT>
                    <a:lnB>
                      <a:noFill/>
                    </a:lnB>
                  </a:tcPr>
                </a:tc>
                <a:tc>
                  <a:txBody>
                    <a:bodyPr/>
                    <a:lstStyle/>
                    <a:p>
                      <a:pPr marL="0" marR="0" fontAlgn="base" hangingPunct="0">
                        <a:lnSpc>
                          <a:spcPct val="150000"/>
                        </a:lnSpc>
                        <a:spcBef>
                          <a:spcPts val="0"/>
                        </a:spcBef>
                        <a:spcAft>
                          <a:spcPts val="0"/>
                        </a:spcAft>
                      </a:pPr>
                      <a:r>
                        <a:rPr lang="en-GB" sz="2400" dirty="0">
                          <a:latin typeface="Calibri"/>
                          <a:ea typeface="Times New Roman"/>
                          <a:cs typeface="Times New Roman"/>
                        </a:rPr>
                        <a:t>Do Formative Activity </a:t>
                      </a:r>
                      <a:r>
                        <a:rPr lang="en-GB" sz="2400" dirty="0" smtClean="0">
                          <a:latin typeface="Calibri"/>
                          <a:ea typeface="Times New Roman"/>
                          <a:cs typeface="Times New Roman"/>
                        </a:rPr>
                        <a:t>3.4 </a:t>
                      </a:r>
                      <a:r>
                        <a:rPr lang="en-GB" sz="2400" dirty="0">
                          <a:latin typeface="Calibri"/>
                          <a:ea typeface="Times New Roman"/>
                          <a:cs typeface="Times New Roman"/>
                        </a:rPr>
                        <a:t>in your </a:t>
                      </a:r>
                      <a:r>
                        <a:rPr lang="en-GB" sz="2400" dirty="0" err="1">
                          <a:latin typeface="Calibri"/>
                          <a:ea typeface="Times New Roman"/>
                          <a:cs typeface="Times New Roman"/>
                        </a:rPr>
                        <a:t>PoE</a:t>
                      </a:r>
                      <a:endParaRPr lang="en-US" sz="2400" dirty="0">
                        <a:latin typeface="Calibri"/>
                        <a:ea typeface="Times New Roman"/>
                        <a:cs typeface="Times New Roman"/>
                      </a:endParaRPr>
                    </a:p>
                  </a:txBody>
                  <a:tcPr marL="67553" marR="67553" marT="0" marB="0" anchor="ctr">
                    <a:lnL w="12700" cap="flat" cmpd="sng" algn="ctr">
                      <a:solidFill>
                        <a:srgbClr val="A6A6A6"/>
                      </a:solidFill>
                      <a:prstDash val="dash"/>
                      <a:round/>
                      <a:headEnd type="none" w="med" len="med"/>
                      <a:tailEnd type="none" w="med" len="med"/>
                    </a:lnL>
                    <a:lnR w="12700" cap="flat" cmpd="sng" algn="ctr">
                      <a:solidFill>
                        <a:srgbClr val="A6A6A6"/>
                      </a:solidFill>
                      <a:prstDash val="dash"/>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Legislative Requirements and Organisational Policies and Procedure</a:t>
            </a:r>
            <a:br>
              <a:rPr lang="en-ZA" dirty="0" smtClean="0"/>
            </a:br>
            <a:r>
              <a:rPr lang="en-US" dirty="0" smtClean="0"/>
              <a:t/>
            </a:r>
            <a:br>
              <a:rPr lang="en-US" dirty="0" smtClean="0"/>
            </a:b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171</a:t>
            </a:fld>
            <a:endParaRPr lang="en-ZA" dirty="0"/>
          </a:p>
        </p:txBody>
      </p:sp>
      <p:sp>
        <p:nvSpPr>
          <p:cNvPr id="7" name="Text Placeholder 6"/>
          <p:cNvSpPr>
            <a:spLocks noGrp="1"/>
          </p:cNvSpPr>
          <p:nvPr>
            <p:ph type="body" idx="1"/>
          </p:nvPr>
        </p:nvSpPr>
        <p:spPr/>
        <p:txBody>
          <a:bodyPr>
            <a:normAutofit/>
          </a:bodyPr>
          <a:lstStyle/>
          <a:p>
            <a:r>
              <a:rPr lang="en-ZA" sz="3600" dirty="0" smtClean="0"/>
              <a:t> </a:t>
            </a:r>
            <a:endParaRPr lang="en-US" sz="3600" dirty="0" smtClean="0"/>
          </a:p>
          <a:p>
            <a:r>
              <a:rPr lang="en-GB" sz="3600" dirty="0" smtClean="0"/>
              <a:t>Study Unit 4.1:  Statutes, Contracts and Agreements</a:t>
            </a:r>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4.1.1	Sources of Information</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p:cNvSpPr>
            <a:spLocks noGrp="1"/>
          </p:cNvSpPr>
          <p:nvPr>
            <p:ph sz="quarter" idx="1"/>
          </p:nvPr>
        </p:nvSpPr>
        <p:spPr/>
        <p:txBody>
          <a:bodyPr/>
          <a:lstStyle/>
          <a:p>
            <a:r>
              <a:rPr lang="en-ZA" dirty="0" smtClean="0"/>
              <a:t> Substantive conditions of employment refers to those conditions that are enforced by law.  In the context of this skills programme it refers to conditions that were negotiated through collective bargaining.</a:t>
            </a:r>
            <a:endParaRPr lang="en-US" dirty="0" smtClean="0"/>
          </a:p>
          <a:p>
            <a:r>
              <a:rPr lang="en-ZA" dirty="0" smtClean="0"/>
              <a:t> Bargaining council agreements are largely substantive agreements dealing with wages and conditions of service, but they may also contain the following: </a:t>
            </a:r>
          </a:p>
          <a:p>
            <a:pPr>
              <a:buNone/>
            </a:pPr>
            <a:r>
              <a:rPr lang="en-ZA" dirty="0" smtClean="0"/>
              <a:t>     - Certain procedural items such as job evaluation and grading systems</a:t>
            </a:r>
            <a:endParaRPr lang="en-US" dirty="0" smtClean="0"/>
          </a:p>
          <a:p>
            <a:pPr>
              <a:buNone/>
            </a:pPr>
            <a:r>
              <a:rPr lang="en-ZA" dirty="0" smtClean="0"/>
              <a:t>     - Retrenchment procedures</a:t>
            </a:r>
            <a:endParaRPr lang="en-US" dirty="0" smtClean="0"/>
          </a:p>
          <a:p>
            <a:pPr>
              <a:buNone/>
            </a:pPr>
            <a:r>
              <a:rPr lang="en-ZA" dirty="0" smtClean="0"/>
              <a:t>     - Grievance and disciplinary procedures </a:t>
            </a:r>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4.1.1	Sources of Information</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4" name="Content Placeholder 3"/>
          <p:cNvSpPr>
            <a:spLocks noGrp="1"/>
          </p:cNvSpPr>
          <p:nvPr>
            <p:ph sz="quarter" idx="1"/>
          </p:nvPr>
        </p:nvSpPr>
        <p:spPr/>
        <p:txBody>
          <a:bodyPr/>
          <a:lstStyle/>
          <a:p>
            <a:r>
              <a:rPr lang="en-ZA" dirty="0" smtClean="0"/>
              <a:t> Substantive conditions of employment refers to those conditions that are enforced by law.  In the context of this skills programme it refers to conditions that were negotiated through collective bargaining.</a:t>
            </a:r>
            <a:endParaRPr lang="en-US" dirty="0" smtClean="0"/>
          </a:p>
          <a:p>
            <a:r>
              <a:rPr lang="en-ZA" dirty="0" smtClean="0"/>
              <a:t> Bargaining council agreements are largely substantive agreements dealing with wages and conditions of service, but they may also contain the following: </a:t>
            </a:r>
          </a:p>
          <a:p>
            <a:pPr>
              <a:buNone/>
            </a:pPr>
            <a:r>
              <a:rPr lang="en-ZA" dirty="0" smtClean="0"/>
              <a:t>     - Certain procedural items such as job evaluation and grading systems</a:t>
            </a:r>
            <a:endParaRPr lang="en-US" dirty="0" smtClean="0"/>
          </a:p>
          <a:p>
            <a:pPr>
              <a:buNone/>
            </a:pPr>
            <a:r>
              <a:rPr lang="en-ZA" dirty="0" smtClean="0"/>
              <a:t>     - Retrenchment procedures</a:t>
            </a:r>
            <a:endParaRPr lang="en-US" dirty="0" smtClean="0"/>
          </a:p>
          <a:p>
            <a:pPr>
              <a:buNone/>
            </a:pPr>
            <a:r>
              <a:rPr lang="en-ZA" dirty="0" smtClean="0"/>
              <a:t>     - Grievance and disciplinary procedures </a:t>
            </a:r>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4.1.1	Sources of Information</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4" name="Content Placeholder 3"/>
          <p:cNvSpPr>
            <a:spLocks noGrp="1"/>
          </p:cNvSpPr>
          <p:nvPr>
            <p:ph sz="quarter" idx="1"/>
          </p:nvPr>
        </p:nvSpPr>
        <p:spPr/>
        <p:txBody>
          <a:bodyPr/>
          <a:lstStyle/>
          <a:p>
            <a:r>
              <a:rPr lang="en-ZA" dirty="0" smtClean="0"/>
              <a:t> Negotiated conditions of service defined in substantive agreements – cannot be less favourable than BCEA.</a:t>
            </a:r>
          </a:p>
          <a:p>
            <a:r>
              <a:rPr lang="en-ZA" dirty="0" smtClean="0"/>
              <a:t> Individual employers, may offer COE more favourable than substantive agreement.</a:t>
            </a:r>
          </a:p>
          <a:p>
            <a:r>
              <a:rPr lang="en-ZA" dirty="0" smtClean="0"/>
              <a:t> Human Resources Manager needs to be familiar with relevant centralised and plant level agreements.</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4.1.1	Sources of Information</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4" name="Content Placeholder 3"/>
          <p:cNvSpPr>
            <a:spLocks noGrp="1"/>
          </p:cNvSpPr>
          <p:nvPr>
            <p:ph sz="quarter" idx="1"/>
          </p:nvPr>
        </p:nvSpPr>
        <p:spPr/>
        <p:txBody>
          <a:bodyPr/>
          <a:lstStyle/>
          <a:p>
            <a:pPr>
              <a:buNone/>
            </a:pPr>
            <a:r>
              <a:rPr lang="en-ZA" sz="2800" b="1" dirty="0" smtClean="0"/>
              <a:t>Centralised Agreements</a:t>
            </a:r>
            <a:endParaRPr lang="en-US" sz="2800" b="1" dirty="0" smtClean="0"/>
          </a:p>
          <a:p>
            <a:r>
              <a:rPr lang="en-ZA" dirty="0" smtClean="0"/>
              <a:t>Centralised agreements refer to bargaining agreements concluded by bargaining councils (per industry). </a:t>
            </a:r>
          </a:p>
          <a:p>
            <a:r>
              <a:rPr lang="en-ZA" dirty="0" smtClean="0"/>
              <a:t> Bind parties to the agreements.</a:t>
            </a:r>
          </a:p>
          <a:p>
            <a:r>
              <a:rPr lang="en-ZA" dirty="0" smtClean="0"/>
              <a:t> Bargaining council may ask the Minister in writing to extend such a collective agreement to non-parties in same industry, subject to parties to the agreement vote in favour.</a:t>
            </a:r>
          </a:p>
          <a:p>
            <a:pPr>
              <a:buNone/>
            </a:pPr>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4.1.1	Sources of Information</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4" name="Content Placeholder 3"/>
          <p:cNvSpPr>
            <a:spLocks noGrp="1"/>
          </p:cNvSpPr>
          <p:nvPr>
            <p:ph sz="quarter" idx="1"/>
          </p:nvPr>
        </p:nvSpPr>
        <p:spPr>
          <a:xfrm>
            <a:off x="467544" y="2076450"/>
            <a:ext cx="8066856" cy="4416896"/>
          </a:xfrm>
        </p:spPr>
        <p:txBody>
          <a:bodyPr/>
          <a:lstStyle/>
          <a:p>
            <a:pPr>
              <a:buNone/>
            </a:pPr>
            <a:r>
              <a:rPr lang="en-ZA" sz="2800" b="1" dirty="0" smtClean="0"/>
              <a:t>Recognition Agreements</a:t>
            </a:r>
            <a:endParaRPr lang="en-US" sz="2800" b="1" dirty="0" smtClean="0"/>
          </a:p>
          <a:p>
            <a:pPr>
              <a:buNone/>
            </a:pPr>
            <a:endParaRPr lang="en-ZA" dirty="0" smtClean="0"/>
          </a:p>
          <a:p>
            <a:pPr>
              <a:buNone/>
            </a:pPr>
            <a:endParaRPr lang="en-ZA" dirty="0" smtClean="0"/>
          </a:p>
          <a:p>
            <a:pPr>
              <a:buNone/>
            </a:pPr>
            <a:endParaRPr lang="en-ZA" dirty="0" smtClean="0"/>
          </a:p>
          <a:p>
            <a:pPr>
              <a:buNone/>
            </a:pPr>
            <a:r>
              <a:rPr lang="en-ZA" dirty="0" smtClean="0"/>
              <a:t>      A recognition agreement is a collective agreement which aims to provide a framework within which the various parties operate to keep contact with one another and to preserve industrial peace in the organisation.</a:t>
            </a:r>
            <a:endParaRPr lang="en-US" dirty="0"/>
          </a:p>
        </p:txBody>
      </p:sp>
      <p:sp>
        <p:nvSpPr>
          <p:cNvPr id="5" name="Content Placeholder 3"/>
          <p:cNvSpPr txBox="1">
            <a:spLocks/>
          </p:cNvSpPr>
          <p:nvPr/>
        </p:nvSpPr>
        <p:spPr>
          <a:xfrm>
            <a:off x="616629" y="3503948"/>
            <a:ext cx="8219256" cy="218661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6" name="Content Placeholder 4"/>
          <p:cNvPicPr>
            <a:picLocks/>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27532" y="2843640"/>
            <a:ext cx="1737360" cy="696768"/>
          </a:xfrm>
          <a:prstGeom prst="rect">
            <a:avLst/>
          </a:prstGeom>
          <a:noFill/>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4.1.1	Sources of Information</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4" name="Content Placeholder 3"/>
          <p:cNvSpPr>
            <a:spLocks noGrp="1"/>
          </p:cNvSpPr>
          <p:nvPr>
            <p:ph sz="quarter" idx="1"/>
          </p:nvPr>
        </p:nvSpPr>
        <p:spPr>
          <a:xfrm>
            <a:off x="467544" y="1813346"/>
            <a:ext cx="8219256" cy="4680000"/>
          </a:xfrm>
        </p:spPr>
        <p:txBody>
          <a:bodyPr>
            <a:normAutofit fontScale="85000" lnSpcReduction="10000"/>
          </a:bodyPr>
          <a:lstStyle/>
          <a:p>
            <a:pPr>
              <a:buNone/>
            </a:pPr>
            <a:r>
              <a:rPr lang="en-ZA" sz="2800" b="1" dirty="0" smtClean="0"/>
              <a:t>Recognition Agreements</a:t>
            </a:r>
          </a:p>
          <a:p>
            <a:r>
              <a:rPr lang="en-ZA" sz="2800" dirty="0" smtClean="0"/>
              <a:t> Main aim: promotion of informal harmonious relationships.</a:t>
            </a:r>
          </a:p>
          <a:p>
            <a:r>
              <a:rPr lang="en-ZA" sz="2800" dirty="0" smtClean="0"/>
              <a:t> Major reason : pro-active prevention of potential high conflict.</a:t>
            </a:r>
          </a:p>
          <a:p>
            <a:r>
              <a:rPr lang="en-ZA" sz="2800" dirty="0" smtClean="0"/>
              <a:t> Some advantages : cater for specific needs at plant level, direct bargaining a possibility, cater for the immediate short-term needs of workers, focus on local community affairs </a:t>
            </a:r>
            <a:endParaRPr lang="en-US" sz="2800" dirty="0" smtClean="0"/>
          </a:p>
          <a:p>
            <a:pPr>
              <a:buNone/>
            </a:pPr>
            <a:endParaRPr lang="en-US" sz="2800" dirty="0" smtClean="0"/>
          </a:p>
          <a:p>
            <a:pPr>
              <a:buNone/>
            </a:pPr>
            <a:endParaRPr lang="en-ZA" dirty="0" smtClean="0"/>
          </a:p>
          <a:p>
            <a:pPr>
              <a:buNone/>
            </a:pPr>
            <a:endParaRPr lang="en-ZA" dirty="0" smtClean="0"/>
          </a:p>
          <a:p>
            <a:pPr>
              <a:buNone/>
            </a:pPr>
            <a:endParaRPr lang="en-ZA" dirty="0" smtClean="0"/>
          </a:p>
          <a:p>
            <a:pPr>
              <a:buNone/>
            </a:pPr>
            <a:r>
              <a:rPr lang="en-ZA" dirty="0" smtClean="0"/>
              <a:t>      </a:t>
            </a:r>
            <a:endParaRPr lang="en-US" dirty="0"/>
          </a:p>
        </p:txBody>
      </p:sp>
      <p:sp>
        <p:nvSpPr>
          <p:cNvPr id="5" name="Content Placeholder 3"/>
          <p:cNvSpPr txBox="1">
            <a:spLocks/>
          </p:cNvSpPr>
          <p:nvPr/>
        </p:nvSpPr>
        <p:spPr>
          <a:xfrm>
            <a:off x="616629" y="3503948"/>
            <a:ext cx="8219256" cy="218661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2763"/>
            <a:ext cx="8219256" cy="1008000"/>
          </a:xfrm>
        </p:spPr>
        <p:txBody>
          <a:bodyPr>
            <a:normAutofit fontScale="90000"/>
          </a:bodyPr>
          <a:lstStyle/>
          <a:p>
            <a:r>
              <a:rPr lang="en-ZA" sz="3600" dirty="0" smtClean="0"/>
              <a:t>4.1.2	Rights and Obligations</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4" name="Content Placeholder 3"/>
          <p:cNvSpPr>
            <a:spLocks noGrp="1"/>
          </p:cNvSpPr>
          <p:nvPr>
            <p:ph sz="quarter" idx="1"/>
          </p:nvPr>
        </p:nvSpPr>
        <p:spPr/>
        <p:txBody>
          <a:bodyPr>
            <a:normAutofit fontScale="92500" lnSpcReduction="10000"/>
          </a:bodyPr>
          <a:lstStyle/>
          <a:p>
            <a:pPr>
              <a:buNone/>
            </a:pPr>
            <a:r>
              <a:rPr lang="en-ZA" sz="2600" dirty="0" smtClean="0"/>
              <a:t>Aspects that might influence the process of negotiation:</a:t>
            </a:r>
          </a:p>
          <a:p>
            <a:r>
              <a:rPr lang="en-ZA" dirty="0" smtClean="0"/>
              <a:t> </a:t>
            </a:r>
            <a:r>
              <a:rPr lang="en-ZA" dirty="0" smtClean="0"/>
              <a:t>Location – different countries and also geographical areas within a country all differ from one </a:t>
            </a:r>
            <a:r>
              <a:rPr lang="en-ZA" dirty="0" smtClean="0"/>
              <a:t>another.</a:t>
            </a:r>
            <a:endParaRPr lang="en-US" dirty="0" smtClean="0"/>
          </a:p>
          <a:p>
            <a:r>
              <a:rPr lang="en-ZA" dirty="0" smtClean="0"/>
              <a:t>Differences in the organisation and product-manufacturing methods of separate enterprises even within the same </a:t>
            </a:r>
            <a:r>
              <a:rPr lang="en-ZA" dirty="0" smtClean="0"/>
              <a:t>industry.</a:t>
            </a:r>
            <a:endParaRPr lang="en-US" dirty="0" smtClean="0"/>
          </a:p>
          <a:p>
            <a:r>
              <a:rPr lang="en-ZA" dirty="0" smtClean="0"/>
              <a:t>Differences in the size of the </a:t>
            </a:r>
            <a:r>
              <a:rPr lang="en-ZA" dirty="0" smtClean="0"/>
              <a:t>enterprise.</a:t>
            </a:r>
            <a:endParaRPr lang="en-US" dirty="0" smtClean="0"/>
          </a:p>
          <a:p>
            <a:r>
              <a:rPr lang="en-ZA" dirty="0" smtClean="0"/>
              <a:t>Differences in the way the parties organise themselves for </a:t>
            </a:r>
            <a:r>
              <a:rPr lang="en-ZA" dirty="0" smtClean="0"/>
              <a:t>bargaining.</a:t>
            </a:r>
            <a:endParaRPr lang="en-US" dirty="0" smtClean="0"/>
          </a:p>
          <a:p>
            <a:r>
              <a:rPr lang="en-ZA" dirty="0" smtClean="0"/>
              <a:t>Differences from one industry to another (manufacturing, construction, mining, etc.)</a:t>
            </a:r>
            <a:endParaRPr lang="en-US" dirty="0" smtClean="0"/>
          </a:p>
          <a:p>
            <a:r>
              <a:rPr lang="en-ZA" dirty="0" smtClean="0"/>
              <a:t>Differences in the economic and political </a:t>
            </a:r>
            <a:r>
              <a:rPr lang="en-ZA" dirty="0" smtClean="0"/>
              <a:t>situation.</a:t>
            </a:r>
            <a:endParaRPr lang="en-US" dirty="0" smtClean="0"/>
          </a:p>
          <a:p>
            <a:r>
              <a:rPr lang="en-ZA" dirty="0" smtClean="0"/>
              <a:t>Differences in the personalities of the negotiators from one bargaining situation to </a:t>
            </a:r>
            <a:r>
              <a:rPr lang="en-ZA" dirty="0" smtClean="0"/>
              <a:t>another.</a:t>
            </a:r>
            <a:endParaRPr lang="en-US" dirty="0" smtClean="0"/>
          </a:p>
          <a:p>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2763"/>
            <a:ext cx="8219256" cy="1008000"/>
          </a:xfrm>
        </p:spPr>
        <p:txBody>
          <a:bodyPr>
            <a:normAutofit fontScale="90000"/>
          </a:bodyPr>
          <a:lstStyle/>
          <a:p>
            <a:r>
              <a:rPr lang="en-ZA" sz="3600" dirty="0" smtClean="0"/>
              <a:t>4.1.2	Rights and Obligations</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4" name="Content Placeholder 3"/>
          <p:cNvSpPr>
            <a:spLocks noGrp="1"/>
          </p:cNvSpPr>
          <p:nvPr>
            <p:ph sz="quarter" idx="1"/>
          </p:nvPr>
        </p:nvSpPr>
        <p:spPr/>
        <p:txBody>
          <a:bodyPr>
            <a:normAutofit/>
          </a:bodyPr>
          <a:lstStyle/>
          <a:p>
            <a:pPr>
              <a:buNone/>
            </a:pPr>
            <a:r>
              <a:rPr lang="en-ZA" dirty="0" smtClean="0"/>
              <a:t>Feedback of negotiations to be communicated to :</a:t>
            </a:r>
          </a:p>
          <a:p>
            <a:r>
              <a:rPr lang="en-ZA" dirty="0" smtClean="0"/>
              <a:t>Trade unions</a:t>
            </a:r>
          </a:p>
          <a:p>
            <a:r>
              <a:rPr lang="en-ZA" dirty="0" smtClean="0"/>
              <a:t>Other managers</a:t>
            </a:r>
          </a:p>
          <a:p>
            <a:r>
              <a:rPr lang="en-ZA" dirty="0" smtClean="0"/>
              <a:t> </a:t>
            </a:r>
            <a:r>
              <a:rPr lang="en-ZA" dirty="0" smtClean="0"/>
              <a:t>Various </a:t>
            </a:r>
            <a:r>
              <a:rPr lang="en-ZA" dirty="0" smtClean="0"/>
              <a:t>supervisors and the shop </a:t>
            </a:r>
            <a:r>
              <a:rPr lang="en-ZA" dirty="0" smtClean="0"/>
              <a:t>stewards </a:t>
            </a:r>
          </a:p>
          <a:p>
            <a:r>
              <a:rPr lang="en-ZA" dirty="0" smtClean="0"/>
              <a:t> </a:t>
            </a:r>
            <a:r>
              <a:rPr lang="en-ZA" dirty="0" smtClean="0"/>
              <a:t>P</a:t>
            </a:r>
            <a:r>
              <a:rPr lang="en-ZA" dirty="0" smtClean="0"/>
              <a:t>ersonnel department</a:t>
            </a:r>
          </a:p>
          <a:p>
            <a:r>
              <a:rPr lang="en-ZA" dirty="0" smtClean="0"/>
              <a:t> </a:t>
            </a:r>
            <a:r>
              <a:rPr lang="en-ZA" dirty="0" smtClean="0"/>
              <a:t>The wage officer </a:t>
            </a:r>
            <a:endParaRPr lang="en-ZA" dirty="0" smtClean="0"/>
          </a:p>
          <a:p>
            <a:r>
              <a:rPr lang="en-ZA" dirty="0" smtClean="0"/>
              <a:t> </a:t>
            </a:r>
            <a:r>
              <a:rPr lang="en-ZA" dirty="0" smtClean="0"/>
              <a:t>Other enterprises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 xmlns:p14="http://schemas.microsoft.com/office/powerpoint/2010/main" val="95203751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2763"/>
            <a:ext cx="8219256" cy="1008000"/>
          </a:xfrm>
        </p:spPr>
        <p:txBody>
          <a:bodyPr>
            <a:normAutofit fontScale="90000"/>
          </a:bodyPr>
          <a:lstStyle/>
          <a:p>
            <a:r>
              <a:rPr lang="en-ZA" sz="3600" dirty="0" smtClean="0"/>
              <a:t>4.1.2	Rights and Obligations</a:t>
            </a:r>
            <a:r>
              <a:rPr lang="en-US" dirty="0" smtClean="0"/>
              <a:t/>
            </a:r>
            <a:br>
              <a:rPr lang="en-US" dirty="0" smtClean="0"/>
            </a:br>
            <a:r>
              <a:rPr lang="en-ZA"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5" name="Content Placeholder 3"/>
          <p:cNvSpPr>
            <a:spLocks noGrp="1"/>
          </p:cNvSpPr>
          <p:nvPr>
            <p:ph sz="quarter" idx="1"/>
          </p:nvPr>
        </p:nvSpPr>
        <p:spPr/>
        <p:txBody>
          <a:bodyPr/>
          <a:lstStyle/>
          <a:p>
            <a:pPr>
              <a:buNone/>
            </a:pPr>
            <a:endParaRPr lang="en-US" sz="2800" b="1" dirty="0" smtClean="0"/>
          </a:p>
          <a:p>
            <a:pPr>
              <a:buNone/>
            </a:pPr>
            <a:endParaRPr lang="en-ZA" dirty="0" smtClean="0"/>
          </a:p>
          <a:p>
            <a:pPr>
              <a:buNone/>
            </a:pPr>
            <a:endParaRPr lang="en-ZA" dirty="0" smtClean="0"/>
          </a:p>
          <a:p>
            <a:pPr>
              <a:buNone/>
            </a:pPr>
            <a:endParaRPr lang="en-ZA" dirty="0" smtClean="0"/>
          </a:p>
          <a:p>
            <a:pPr fontAlgn="base" hangingPunct="0">
              <a:buNone/>
            </a:pPr>
            <a:r>
              <a:rPr lang="en-ZA" dirty="0" smtClean="0"/>
              <a:t>A contractual right means legally binding promises given to you by your employer in your contract of employment.</a:t>
            </a:r>
            <a:endParaRPr lang="en-US" dirty="0" smtClean="0"/>
          </a:p>
          <a:p>
            <a:pPr>
              <a:buNone/>
            </a:pPr>
            <a:r>
              <a:rPr lang="en-ZA" dirty="0" smtClean="0"/>
              <a:t>A contractual obligation means there will be a liability once an event contemplated in the agreement has occurred.</a:t>
            </a:r>
            <a:endParaRPr lang="en-US" dirty="0"/>
          </a:p>
        </p:txBody>
      </p:sp>
      <p:pic>
        <p:nvPicPr>
          <p:cNvPr id="6" name="Content Placeholder 4"/>
          <p:cNvPicPr>
            <a:picLocks/>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27532" y="1847850"/>
            <a:ext cx="1737360" cy="730533"/>
          </a:xfrm>
          <a:prstGeom prst="rect">
            <a:avLst/>
          </a:prstGeom>
          <a:noFill/>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03263"/>
            <a:ext cx="8219256" cy="1020762"/>
          </a:xfrm>
        </p:spPr>
        <p:txBody>
          <a:bodyPr>
            <a:noAutofit/>
          </a:bodyPr>
          <a:lstStyle/>
          <a:p>
            <a:r>
              <a:rPr lang="en-ZA" sz="2400" dirty="0" smtClean="0"/>
              <a:t>4.1.2	Rights and </a:t>
            </a:r>
            <a:r>
              <a:rPr lang="en-ZA" sz="2400" dirty="0" smtClean="0"/>
              <a:t>Obligations</a:t>
            </a:r>
            <a:br>
              <a:rPr lang="en-ZA" sz="2400" dirty="0" smtClean="0"/>
            </a:br>
            <a:r>
              <a:rPr lang="en-ZA" sz="2400" dirty="0" smtClean="0"/>
              <a:t/>
            </a:r>
            <a:br>
              <a:rPr lang="en-ZA" sz="2400" dirty="0" smtClean="0"/>
            </a:br>
            <a:r>
              <a:rPr lang="en-ZA" sz="2400" dirty="0" smtClean="0"/>
              <a:t> </a:t>
            </a:r>
            <a:r>
              <a:rPr lang="en-ZA" sz="2400" dirty="0" smtClean="0">
                <a:solidFill>
                  <a:srgbClr val="002060"/>
                </a:solidFill>
              </a:rPr>
              <a:t>Statutes, Contracts and Agreements</a:t>
            </a:r>
            <a:r>
              <a:rPr lang="en-US" sz="2400" dirty="0" smtClean="0"/>
              <a:t/>
            </a:r>
            <a:br>
              <a:rPr lang="en-US" sz="2400" dirty="0" smtClean="0"/>
            </a:br>
            <a:r>
              <a:rPr lang="en-US" sz="2400" dirty="0" smtClean="0"/>
              <a:t/>
            </a:r>
            <a:br>
              <a:rPr lang="en-US" sz="2400" dirty="0" smtClean="0"/>
            </a:br>
            <a:r>
              <a:rPr lang="en-ZA" sz="2400" dirty="0" smtClean="0"/>
              <a:t> </a:t>
            </a:r>
            <a:r>
              <a:rPr lang="en-US" sz="2400" dirty="0" smtClean="0"/>
              <a:t/>
            </a:r>
            <a:br>
              <a:rPr lang="en-US" sz="2400" dirty="0" smtClean="0"/>
            </a:br>
            <a:endParaRPr lang="en-US" sz="24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5" name="Content Placeholder 3"/>
          <p:cNvSpPr>
            <a:spLocks noGrp="1"/>
          </p:cNvSpPr>
          <p:nvPr>
            <p:ph sz="quarter" idx="1"/>
          </p:nvPr>
        </p:nvSpPr>
        <p:spPr>
          <a:xfrm>
            <a:off x="257994" y="4327946"/>
            <a:ext cx="8219256" cy="1044154"/>
          </a:xfrm>
        </p:spPr>
        <p:txBody>
          <a:bodyPr/>
          <a:lstStyle/>
          <a:p>
            <a:pPr>
              <a:buNone/>
            </a:pPr>
            <a:endParaRPr lang="en-US" sz="2800" b="1" dirty="0" smtClean="0"/>
          </a:p>
          <a:p>
            <a:pPr>
              <a:buNone/>
            </a:pPr>
            <a:endParaRPr lang="en-ZA" dirty="0" smtClean="0"/>
          </a:p>
          <a:p>
            <a:pPr>
              <a:buNone/>
            </a:pPr>
            <a:endParaRPr lang="en-ZA" dirty="0" smtClean="0"/>
          </a:p>
          <a:p>
            <a:pPr>
              <a:buNone/>
            </a:pPr>
            <a:endParaRPr lang="en-ZA" dirty="0" smtClean="0"/>
          </a:p>
          <a:p>
            <a:pPr>
              <a:buNone/>
            </a:pPr>
            <a:endParaRPr lang="en-ZA" dirty="0" smtClean="0"/>
          </a:p>
          <a:p>
            <a:pPr>
              <a:buNone/>
            </a:pPr>
            <a:endParaRPr lang="en-ZA" dirty="0" smtClean="0"/>
          </a:p>
          <a:p>
            <a:pPr>
              <a:buNone/>
            </a:pPr>
            <a:endParaRPr lang="en-ZA" dirty="0" smtClean="0"/>
          </a:p>
        </p:txBody>
      </p:sp>
      <p:sp>
        <p:nvSpPr>
          <p:cNvPr id="1025" name="Rectangle 1"/>
          <p:cNvSpPr>
            <a:spLocks noChangeArrowheads="1"/>
          </p:cNvSpPr>
          <p:nvPr/>
        </p:nvSpPr>
        <p:spPr bwMode="auto">
          <a:xfrm>
            <a:off x="0" y="3585665"/>
            <a:ext cx="749808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sz="2400" dirty="0" smtClean="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sz="2400" dirty="0" smtClean="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ZA" sz="2400" dirty="0" smtClean="0">
              <a:ea typeface="Times New Roman" pitchFamily="18" charset="0"/>
              <a:cs typeface="Calibri" pitchFamily="34" charset="0"/>
            </a:endParaRPr>
          </a:p>
          <a:p>
            <a:pPr lvl="1" fontAlgn="base">
              <a:spcBef>
                <a:spcPct val="0"/>
              </a:spcBef>
              <a:spcAft>
                <a:spcPct val="0"/>
              </a:spcAft>
            </a:pPr>
            <a:r>
              <a:rPr kumimoji="0" lang="en-ZA" sz="2000" b="0" i="0" u="none" strike="noStrike" cap="none" normalizeH="0" baseline="0" dirty="0" smtClean="0">
                <a:ln>
                  <a:noFill/>
                </a:ln>
                <a:solidFill>
                  <a:schemeClr val="tx1"/>
                </a:solidFill>
                <a:effectLst/>
                <a:ea typeface="Times New Roman" pitchFamily="18" charset="0"/>
                <a:cs typeface="Calibri" pitchFamily="34" charset="0"/>
              </a:rPr>
              <a:t>A </a:t>
            </a:r>
            <a:r>
              <a:rPr kumimoji="0" lang="en-ZA" sz="2000" b="1" i="0" u="none" strike="noStrike" cap="none" normalizeH="0" baseline="0" dirty="0" smtClean="0">
                <a:ln>
                  <a:noFill/>
                </a:ln>
                <a:solidFill>
                  <a:schemeClr val="tx1"/>
                </a:solidFill>
                <a:effectLst/>
                <a:ea typeface="Times New Roman" pitchFamily="18" charset="0"/>
                <a:cs typeface="Calibri" pitchFamily="34" charset="0"/>
              </a:rPr>
              <a:t>statute </a:t>
            </a:r>
            <a:r>
              <a:rPr kumimoji="0" lang="en-ZA" sz="2000" b="0" i="0" u="none" strike="noStrike" cap="none" normalizeH="0" baseline="0" dirty="0" smtClean="0">
                <a:ln>
                  <a:noFill/>
                </a:ln>
                <a:solidFill>
                  <a:schemeClr val="tx1"/>
                </a:solidFill>
                <a:effectLst/>
                <a:ea typeface="Times New Roman" pitchFamily="18" charset="0"/>
                <a:cs typeface="Calibri" pitchFamily="34" charset="0"/>
              </a:rPr>
              <a:t>means a legislative act: an act passed by a legislative body.</a:t>
            </a:r>
            <a:endParaRPr kumimoji="0" lang="en-GB" sz="2000" b="0" i="0" u="none" strike="noStrike" cap="none" normalizeH="0" baseline="0" dirty="0" smtClean="0">
              <a:ln>
                <a:noFill/>
              </a:ln>
              <a:solidFill>
                <a:schemeClr val="tx1"/>
              </a:solidFill>
              <a:effectLst/>
              <a:ea typeface="Times New Roman" pitchFamily="18" charset="0"/>
              <a:cs typeface="Arial" pitchFamily="34" charset="0"/>
            </a:endParaRPr>
          </a:p>
          <a:p>
            <a:pPr lvl="1" eaLnBrk="0" fontAlgn="base" hangingPunct="0">
              <a:spcBef>
                <a:spcPct val="0"/>
              </a:spcBef>
              <a:spcAft>
                <a:spcPct val="0"/>
              </a:spcAft>
            </a:pPr>
            <a:r>
              <a:rPr kumimoji="0" lang="en-ZA" sz="2000" b="0" i="0" u="none" strike="noStrike" cap="none" normalizeH="0" baseline="0" dirty="0" smtClean="0">
                <a:ln>
                  <a:noFill/>
                </a:ln>
                <a:solidFill>
                  <a:schemeClr val="tx1"/>
                </a:solidFill>
                <a:effectLst/>
                <a:ea typeface="Times New Roman" pitchFamily="18" charset="0"/>
                <a:cs typeface="Calibri" pitchFamily="34" charset="0"/>
              </a:rPr>
              <a:t>A </a:t>
            </a:r>
            <a:r>
              <a:rPr kumimoji="0" lang="en-ZA" sz="2000" b="1" i="0" u="none" strike="noStrike" cap="none" normalizeH="0" baseline="0" dirty="0" smtClean="0">
                <a:ln>
                  <a:noFill/>
                </a:ln>
                <a:solidFill>
                  <a:schemeClr val="tx1"/>
                </a:solidFill>
                <a:effectLst/>
                <a:ea typeface="Times New Roman" pitchFamily="18" charset="0"/>
                <a:cs typeface="Calibri" pitchFamily="34" charset="0"/>
              </a:rPr>
              <a:t>contract</a:t>
            </a:r>
            <a:r>
              <a:rPr kumimoji="0" lang="en-ZA" sz="2000" b="0" i="0" u="none" strike="noStrike" cap="none" normalizeH="0" baseline="0" dirty="0" smtClean="0">
                <a:ln>
                  <a:noFill/>
                </a:ln>
                <a:solidFill>
                  <a:schemeClr val="tx1"/>
                </a:solidFill>
                <a:effectLst/>
                <a:ea typeface="Times New Roman" pitchFamily="18" charset="0"/>
                <a:cs typeface="Calibri" pitchFamily="34" charset="0"/>
              </a:rPr>
              <a:t> means a promise between two or more persons involving the exchange of some good or service.</a:t>
            </a:r>
            <a:endParaRPr kumimoji="0" lang="en-ZA" sz="2000" b="0" i="0" u="none" strike="noStrike" cap="none" normalizeH="0" baseline="0" dirty="0" smtClean="0">
              <a:ln>
                <a:noFill/>
              </a:ln>
              <a:solidFill>
                <a:schemeClr val="tx1"/>
              </a:solidFill>
              <a:effectLst/>
              <a:ea typeface="Calibri" pitchFamily="34" charset="0"/>
              <a:cs typeface="Arial" pitchFamily="34" charset="0"/>
            </a:endParaRPr>
          </a:p>
          <a:p>
            <a:pPr lvl="1" eaLnBrk="0" fontAlgn="base" hangingPunct="0">
              <a:spcBef>
                <a:spcPct val="0"/>
              </a:spcBef>
              <a:spcAft>
                <a:spcPct val="0"/>
              </a:spcAft>
            </a:pPr>
            <a:r>
              <a:rPr kumimoji="0" lang="en-ZA" sz="2000" b="0" i="0" u="none" strike="noStrike" cap="none" normalizeH="0" baseline="0" dirty="0" smtClean="0">
                <a:ln>
                  <a:noFill/>
                </a:ln>
                <a:solidFill>
                  <a:schemeClr val="tx1"/>
                </a:solidFill>
                <a:effectLst/>
                <a:ea typeface="Calibri" pitchFamily="34" charset="0"/>
                <a:cs typeface="Arial" pitchFamily="34" charset="0"/>
              </a:rPr>
              <a:t>An </a:t>
            </a:r>
            <a:r>
              <a:rPr kumimoji="0" lang="en-ZA" sz="2000" b="1" i="0" u="none" strike="noStrike" cap="none" normalizeH="0" baseline="0" dirty="0" smtClean="0">
                <a:ln>
                  <a:noFill/>
                </a:ln>
                <a:solidFill>
                  <a:schemeClr val="tx1"/>
                </a:solidFill>
                <a:effectLst/>
                <a:ea typeface="Calibri" pitchFamily="34" charset="0"/>
                <a:cs typeface="Arial" pitchFamily="34" charset="0"/>
              </a:rPr>
              <a:t>agreement</a:t>
            </a:r>
            <a:r>
              <a:rPr kumimoji="0" lang="en-ZA" sz="2000" b="0" i="0" u="none" strike="noStrike" cap="none" normalizeH="0" baseline="0" dirty="0" smtClean="0">
                <a:ln>
                  <a:noFill/>
                </a:ln>
                <a:solidFill>
                  <a:schemeClr val="tx1"/>
                </a:solidFill>
                <a:effectLst/>
                <a:ea typeface="Calibri" pitchFamily="34" charset="0"/>
                <a:cs typeface="Arial" pitchFamily="34" charset="0"/>
              </a:rPr>
              <a:t> is the statement (oral or written) of an exchange of promises</a:t>
            </a:r>
            <a:r>
              <a:rPr kumimoji="0" lang="en-ZA" sz="2400" b="0" i="0" u="none" strike="noStrike" cap="none" normalizeH="0" baseline="0" dirty="0" smtClean="0">
                <a:ln>
                  <a:noFill/>
                </a:ln>
                <a:solidFill>
                  <a:schemeClr val="tx1"/>
                </a:solidFill>
                <a:effectLst/>
                <a:ea typeface="Calibri" pitchFamily="34" charset="0"/>
                <a:cs typeface="Arial" pitchFamily="34" charset="0"/>
              </a:rPr>
              <a:t>.</a:t>
            </a:r>
            <a:r>
              <a:rPr kumimoji="0" lang="en-US" sz="2400" b="0" i="0" u="none" strike="noStrike" cap="none" normalizeH="0" baseline="0" dirty="0" smtClean="0">
                <a:ln>
                  <a:noFill/>
                </a:ln>
                <a:solidFill>
                  <a:schemeClr val="tx1"/>
                </a:solidFill>
                <a:effectLst/>
                <a:cs typeface="Arial" pitchFamily="34" charset="0"/>
              </a:rPr>
              <a:t> </a:t>
            </a:r>
          </a:p>
        </p:txBody>
      </p:sp>
      <p:pic>
        <p:nvPicPr>
          <p:cNvPr id="7" name="Content Placeholder 4"/>
          <p:cNvPicPr>
            <a:picLocks/>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27532" y="1847850"/>
            <a:ext cx="1737360" cy="730533"/>
          </a:xfrm>
          <a:prstGeom prst="rect">
            <a:avLst/>
          </a:prstGeom>
          <a:noFill/>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03263"/>
            <a:ext cx="8219256" cy="1020762"/>
          </a:xfrm>
        </p:spPr>
        <p:txBody>
          <a:bodyPr>
            <a:noAutofit/>
          </a:bodyPr>
          <a:lstStyle/>
          <a:p>
            <a:r>
              <a:rPr lang="en-ZA" sz="2400" dirty="0" smtClean="0"/>
              <a:t>4.1.2	Rights and </a:t>
            </a:r>
            <a:r>
              <a:rPr lang="en-ZA" sz="2400" dirty="0" smtClean="0"/>
              <a:t>Obligations</a:t>
            </a:r>
            <a:br>
              <a:rPr lang="en-ZA" sz="2400" dirty="0" smtClean="0"/>
            </a:br>
            <a:r>
              <a:rPr lang="en-ZA" sz="2400" dirty="0" smtClean="0"/>
              <a:t/>
            </a:r>
            <a:br>
              <a:rPr lang="en-ZA" sz="2400" dirty="0" smtClean="0"/>
            </a:br>
            <a:r>
              <a:rPr lang="en-ZA" sz="2400" dirty="0" smtClean="0"/>
              <a:t> </a:t>
            </a:r>
            <a:r>
              <a:rPr lang="en-ZA" sz="2400" dirty="0" smtClean="0">
                <a:solidFill>
                  <a:srgbClr val="002060"/>
                </a:solidFill>
              </a:rPr>
              <a:t>Statutes, Contracts and Agreements</a:t>
            </a:r>
            <a:r>
              <a:rPr lang="en-US" sz="2400" dirty="0" smtClean="0"/>
              <a:t/>
            </a:r>
            <a:br>
              <a:rPr lang="en-US" sz="2400" dirty="0" smtClean="0"/>
            </a:br>
            <a:r>
              <a:rPr lang="en-US" sz="2400" dirty="0" smtClean="0"/>
              <a:t/>
            </a:r>
            <a:br>
              <a:rPr lang="en-US" sz="2400" dirty="0" smtClean="0"/>
            </a:br>
            <a:r>
              <a:rPr lang="en-ZA" sz="2400" dirty="0" smtClean="0"/>
              <a:t> </a:t>
            </a:r>
            <a:r>
              <a:rPr lang="en-US" sz="2400" dirty="0" smtClean="0"/>
              <a:t/>
            </a:r>
            <a:br>
              <a:rPr lang="en-US" sz="2400" dirty="0" smtClean="0"/>
            </a:br>
            <a:endParaRPr lang="en-US" sz="24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5" name="Content Placeholder 3"/>
          <p:cNvSpPr>
            <a:spLocks noGrp="1"/>
          </p:cNvSpPr>
          <p:nvPr>
            <p:ph sz="quarter" idx="1"/>
          </p:nvPr>
        </p:nvSpPr>
        <p:spPr>
          <a:xfrm>
            <a:off x="248469" y="4299371"/>
            <a:ext cx="8219256" cy="1044154"/>
          </a:xfrm>
        </p:spPr>
        <p:txBody>
          <a:bodyPr/>
          <a:lstStyle/>
          <a:p>
            <a:pPr>
              <a:buNone/>
            </a:pPr>
            <a:endParaRPr lang="en-US" sz="2800" b="1" dirty="0" smtClean="0"/>
          </a:p>
          <a:p>
            <a:pPr>
              <a:buNone/>
            </a:pPr>
            <a:endParaRPr lang="en-ZA" dirty="0" smtClean="0"/>
          </a:p>
          <a:p>
            <a:pPr>
              <a:buNone/>
            </a:pPr>
            <a:endParaRPr lang="en-ZA" dirty="0" smtClean="0"/>
          </a:p>
          <a:p>
            <a:pPr>
              <a:buNone/>
            </a:pPr>
            <a:endParaRPr lang="en-ZA" dirty="0" smtClean="0"/>
          </a:p>
          <a:p>
            <a:pPr>
              <a:buNone/>
            </a:pPr>
            <a:endParaRPr lang="en-ZA" dirty="0" smtClean="0"/>
          </a:p>
          <a:p>
            <a:pPr>
              <a:buNone/>
            </a:pPr>
            <a:endParaRPr lang="en-ZA" dirty="0" smtClean="0"/>
          </a:p>
          <a:p>
            <a:pPr>
              <a:buNone/>
            </a:pPr>
            <a:endParaRPr lang="en-ZA" dirty="0" smtClean="0"/>
          </a:p>
        </p:txBody>
      </p:sp>
      <p:sp>
        <p:nvSpPr>
          <p:cNvPr id="8" name="TextBox 7"/>
          <p:cNvSpPr txBox="1"/>
          <p:nvPr/>
        </p:nvSpPr>
        <p:spPr>
          <a:xfrm>
            <a:off x="552450" y="1990725"/>
            <a:ext cx="7631576" cy="2308324"/>
          </a:xfrm>
          <a:prstGeom prst="rect">
            <a:avLst/>
          </a:prstGeom>
          <a:noFill/>
        </p:spPr>
        <p:txBody>
          <a:bodyPr wrap="none" rtlCol="0">
            <a:spAutoFit/>
          </a:bodyPr>
          <a:lstStyle/>
          <a:p>
            <a:pPr>
              <a:buFont typeface="Arial" pitchFamily="34" charset="0"/>
              <a:buChar char="•"/>
              <a:tabLst>
                <a:tab pos="1657350" algn="l"/>
              </a:tabLst>
            </a:pPr>
            <a:r>
              <a:rPr lang="en-ZA" dirty="0" smtClean="0"/>
              <a:t>  </a:t>
            </a:r>
            <a:r>
              <a:rPr lang="en-ZA" sz="2400" dirty="0" smtClean="0"/>
              <a:t>An enforceable contract is one for which a legal remedy is </a:t>
            </a:r>
            <a:endParaRPr lang="en-ZA" sz="2400" dirty="0" smtClean="0"/>
          </a:p>
          <a:p>
            <a:pPr>
              <a:tabLst>
                <a:tab pos="1657350" algn="l"/>
              </a:tabLst>
            </a:pPr>
            <a:r>
              <a:rPr lang="en-ZA" sz="2400" dirty="0" smtClean="0"/>
              <a:t> </a:t>
            </a:r>
            <a:r>
              <a:rPr lang="en-ZA" sz="2400" dirty="0" smtClean="0"/>
              <a:t>  offered </a:t>
            </a:r>
            <a:r>
              <a:rPr lang="en-ZA" sz="2400" dirty="0" smtClean="0"/>
              <a:t>in </a:t>
            </a:r>
            <a:r>
              <a:rPr lang="en-ZA" sz="2400" dirty="0" smtClean="0"/>
              <a:t>the event </a:t>
            </a:r>
            <a:r>
              <a:rPr lang="en-ZA" sz="2400" dirty="0" smtClean="0"/>
              <a:t>that the contract is not fulfilled. </a:t>
            </a:r>
            <a:endParaRPr lang="en-ZA" sz="2400" dirty="0" smtClean="0"/>
          </a:p>
          <a:p>
            <a:pPr>
              <a:buFont typeface="Arial" pitchFamily="34" charset="0"/>
              <a:buChar char="•"/>
              <a:tabLst>
                <a:tab pos="1657350" algn="l"/>
              </a:tabLst>
            </a:pPr>
            <a:r>
              <a:rPr lang="en-ZA" sz="2400" dirty="0" smtClean="0"/>
              <a:t> </a:t>
            </a:r>
            <a:r>
              <a:rPr lang="en-ZA" sz="2400" dirty="0" smtClean="0"/>
              <a:t> </a:t>
            </a:r>
            <a:r>
              <a:rPr lang="en-ZA" sz="2400" dirty="0" smtClean="0"/>
              <a:t>A contract may be unenforceable when certain </a:t>
            </a:r>
            <a:r>
              <a:rPr lang="en-ZA" sz="2400" dirty="0" smtClean="0"/>
              <a:t>statutory</a:t>
            </a:r>
          </a:p>
          <a:p>
            <a:pPr>
              <a:tabLst>
                <a:tab pos="1657350" algn="l"/>
              </a:tabLst>
            </a:pPr>
            <a:r>
              <a:rPr lang="en-ZA" sz="2400" dirty="0" smtClean="0"/>
              <a:t> </a:t>
            </a:r>
            <a:r>
              <a:rPr lang="en-ZA" sz="2400" dirty="0" smtClean="0"/>
              <a:t>   requirements have </a:t>
            </a:r>
            <a:r>
              <a:rPr lang="en-ZA" sz="2400" dirty="0" smtClean="0"/>
              <a:t>not </a:t>
            </a:r>
            <a:r>
              <a:rPr lang="en-ZA" sz="2400" dirty="0" smtClean="0"/>
              <a:t>been fulfilled .</a:t>
            </a:r>
          </a:p>
          <a:p>
            <a:pPr>
              <a:buFont typeface="Arial" pitchFamily="34" charset="0"/>
              <a:buChar char="•"/>
              <a:tabLst>
                <a:tab pos="1657350" algn="l"/>
              </a:tabLst>
            </a:pPr>
            <a:r>
              <a:rPr lang="en-ZA" sz="2400" dirty="0" smtClean="0"/>
              <a:t> </a:t>
            </a:r>
            <a:r>
              <a:rPr lang="en-ZA" sz="2400" dirty="0" smtClean="0"/>
              <a:t> Failure to meet an obligation stated in a contract will be</a:t>
            </a:r>
          </a:p>
          <a:p>
            <a:pPr>
              <a:tabLst>
                <a:tab pos="1657350" algn="l"/>
              </a:tabLst>
            </a:pPr>
            <a:r>
              <a:rPr lang="en-ZA" sz="2400" dirty="0" smtClean="0"/>
              <a:t> </a:t>
            </a:r>
            <a:r>
              <a:rPr lang="en-ZA" sz="2400" dirty="0" smtClean="0"/>
              <a:t>  constituted as a breach of the contract.</a:t>
            </a:r>
            <a:endParaRPr lang="en-US" sz="2400"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183</a:t>
            </a:fld>
            <a:endParaRPr lang="en-ZA" dirty="0"/>
          </a:p>
        </p:txBody>
      </p:sp>
      <p:pic>
        <p:nvPicPr>
          <p:cNvPr id="5" name="Picture 4" descr="ec_i_formative_2.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97068" y="3219450"/>
            <a:ext cx="2286000" cy="822960"/>
          </a:xfrm>
          <a:prstGeom prst="rect">
            <a:avLst/>
          </a:prstGeom>
          <a:noFill/>
          <a:ln>
            <a:noFill/>
          </a:ln>
        </p:spPr>
      </p:pic>
      <p:graphicFrame>
        <p:nvGraphicFramePr>
          <p:cNvPr id="6" name="Table 5"/>
          <p:cNvGraphicFramePr>
            <a:graphicFrameLocks noGrp="1"/>
          </p:cNvGraphicFramePr>
          <p:nvPr/>
        </p:nvGraphicFramePr>
        <p:xfrm>
          <a:off x="3340597" y="3417570"/>
          <a:ext cx="4937760" cy="491935"/>
        </p:xfrm>
        <a:graphic>
          <a:graphicData uri="http://schemas.openxmlformats.org/drawingml/2006/table">
            <a:tbl>
              <a:tblPr/>
              <a:tblGrid>
                <a:gridCol w="166570"/>
                <a:gridCol w="4771190"/>
              </a:tblGrid>
              <a:tr h="247693">
                <a:tc>
                  <a:txBody>
                    <a:bodyPr/>
                    <a:lstStyle/>
                    <a:p>
                      <a:pPr marL="0" marR="0" fontAlgn="base" hangingPunct="0">
                        <a:lnSpc>
                          <a:spcPct val="150000"/>
                        </a:lnSpc>
                        <a:spcBef>
                          <a:spcPts val="0"/>
                        </a:spcBef>
                        <a:spcAft>
                          <a:spcPts val="0"/>
                        </a:spcAft>
                      </a:pPr>
                      <a:endParaRPr lang="en-US" sz="1100" dirty="0">
                        <a:latin typeface="Calibri"/>
                        <a:ea typeface="Times New Roman"/>
                        <a:cs typeface="Times New Roman"/>
                      </a:endParaRPr>
                    </a:p>
                  </a:txBody>
                  <a:tcPr marL="67553" marR="67553" marT="0" marB="0" anchor="ctr">
                    <a:lnL>
                      <a:noFill/>
                    </a:lnL>
                    <a:lnR w="12700" cap="flat" cmpd="sng" algn="ctr">
                      <a:solidFill>
                        <a:srgbClr val="A6A6A6"/>
                      </a:solidFill>
                      <a:prstDash val="dash"/>
                      <a:round/>
                      <a:headEnd type="none" w="med" len="med"/>
                      <a:tailEnd type="none" w="med" len="med"/>
                    </a:lnR>
                    <a:lnT>
                      <a:noFill/>
                    </a:lnT>
                    <a:lnB>
                      <a:noFill/>
                    </a:lnB>
                  </a:tcPr>
                </a:tc>
                <a:tc>
                  <a:txBody>
                    <a:bodyPr/>
                    <a:lstStyle/>
                    <a:p>
                      <a:pPr marL="0" marR="0" fontAlgn="base" hangingPunct="0">
                        <a:lnSpc>
                          <a:spcPct val="150000"/>
                        </a:lnSpc>
                        <a:spcBef>
                          <a:spcPts val="0"/>
                        </a:spcBef>
                        <a:spcAft>
                          <a:spcPts val="0"/>
                        </a:spcAft>
                      </a:pPr>
                      <a:r>
                        <a:rPr lang="en-GB" sz="2400" dirty="0">
                          <a:latin typeface="Calibri"/>
                          <a:ea typeface="Times New Roman"/>
                          <a:cs typeface="Times New Roman"/>
                        </a:rPr>
                        <a:t>Do Formative Activity </a:t>
                      </a:r>
                      <a:r>
                        <a:rPr lang="en-GB" sz="2400" dirty="0" smtClean="0">
                          <a:latin typeface="Calibri"/>
                          <a:ea typeface="Times New Roman"/>
                          <a:cs typeface="Times New Roman"/>
                        </a:rPr>
                        <a:t>4.1 </a:t>
                      </a:r>
                      <a:r>
                        <a:rPr lang="en-GB" sz="2400" dirty="0">
                          <a:latin typeface="Calibri"/>
                          <a:ea typeface="Times New Roman"/>
                          <a:cs typeface="Times New Roman"/>
                        </a:rPr>
                        <a:t>in your </a:t>
                      </a:r>
                      <a:r>
                        <a:rPr lang="en-GB" sz="2400" dirty="0" err="1">
                          <a:latin typeface="Calibri"/>
                          <a:ea typeface="Times New Roman"/>
                          <a:cs typeface="Times New Roman"/>
                        </a:rPr>
                        <a:t>PoE</a:t>
                      </a:r>
                      <a:endParaRPr lang="en-US" sz="2400" dirty="0">
                        <a:latin typeface="Calibri"/>
                        <a:ea typeface="Times New Roman"/>
                        <a:cs typeface="Times New Roman"/>
                      </a:endParaRPr>
                    </a:p>
                  </a:txBody>
                  <a:tcPr marL="67553" marR="67553" marT="0" marB="0" anchor="ctr">
                    <a:lnL w="12700" cap="flat" cmpd="sng" algn="ctr">
                      <a:solidFill>
                        <a:srgbClr val="A6A6A6"/>
                      </a:solidFill>
                      <a:prstDash val="dash"/>
                      <a:round/>
                      <a:headEnd type="none" w="med" len="med"/>
                      <a:tailEnd type="none" w="med" len="med"/>
                    </a:lnL>
                    <a:lnR w="12700" cap="flat" cmpd="sng" algn="ctr">
                      <a:solidFill>
                        <a:srgbClr val="A6A6A6"/>
                      </a:solidFill>
                      <a:prstDash val="dash"/>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Legislative Requirements and Organisational Policies and Procedure</a:t>
            </a:r>
            <a:br>
              <a:rPr lang="en-ZA" dirty="0" smtClean="0"/>
            </a:br>
            <a:r>
              <a:rPr lang="en-US" dirty="0" smtClean="0"/>
              <a:t/>
            </a:r>
            <a:br>
              <a:rPr lang="en-US" dirty="0" smtClean="0"/>
            </a:b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184</a:t>
            </a:fld>
            <a:endParaRPr lang="en-ZA" dirty="0"/>
          </a:p>
        </p:txBody>
      </p:sp>
      <p:sp>
        <p:nvSpPr>
          <p:cNvPr id="7" name="Text Placeholder 6"/>
          <p:cNvSpPr>
            <a:spLocks noGrp="1"/>
          </p:cNvSpPr>
          <p:nvPr>
            <p:ph type="body" idx="1"/>
          </p:nvPr>
        </p:nvSpPr>
        <p:spPr/>
        <p:txBody>
          <a:bodyPr>
            <a:normAutofit/>
          </a:bodyPr>
          <a:lstStyle/>
          <a:p>
            <a:r>
              <a:rPr lang="en-ZA" sz="3600" dirty="0" smtClean="0"/>
              <a:t> </a:t>
            </a:r>
            <a:endParaRPr lang="en-US" sz="3600" dirty="0" smtClean="0"/>
          </a:p>
          <a:p>
            <a:r>
              <a:rPr lang="en-GB" sz="3600" dirty="0" smtClean="0"/>
              <a:t>Study Unit 4.2:  Ensuring Compliance with Statutory and Other Conditions of Employment</a:t>
            </a:r>
            <a:endParaRPr lang="en-US" sz="3600" dirty="0" smtClean="0"/>
          </a:p>
          <a:p>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4.2.1	Contracts and Conditions</a:t>
            </a: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4" name="Content Placeholder 3"/>
          <p:cNvSpPr>
            <a:spLocks noGrp="1"/>
          </p:cNvSpPr>
          <p:nvPr>
            <p:ph sz="quarter" idx="1"/>
          </p:nvPr>
        </p:nvSpPr>
        <p:spPr/>
        <p:txBody>
          <a:bodyPr/>
          <a:lstStyle/>
          <a:p>
            <a:pPr>
              <a:buNone/>
            </a:pPr>
            <a:r>
              <a:rPr lang="en-ZA" b="1" dirty="0" smtClean="0"/>
              <a:t>Introduction :</a:t>
            </a:r>
          </a:p>
          <a:p>
            <a:r>
              <a:rPr lang="en-ZA" b="1" dirty="0" smtClean="0"/>
              <a:t> </a:t>
            </a:r>
            <a:r>
              <a:rPr lang="en-ZA" dirty="0" smtClean="0"/>
              <a:t>The signing of a contract spells a new relationship between management and </a:t>
            </a:r>
            <a:r>
              <a:rPr lang="en-ZA" dirty="0" smtClean="0"/>
              <a:t>employees.</a:t>
            </a:r>
          </a:p>
          <a:p>
            <a:r>
              <a:rPr lang="en-ZA" b="1" dirty="0" smtClean="0"/>
              <a:t> </a:t>
            </a:r>
            <a:r>
              <a:rPr lang="en-ZA" dirty="0" smtClean="0"/>
              <a:t>The agreement constitutes a new set of work rules, and both management and employees are bound by the new </a:t>
            </a:r>
            <a:r>
              <a:rPr lang="en-ZA" dirty="0" smtClean="0"/>
              <a:t>rules.</a:t>
            </a:r>
          </a:p>
          <a:p>
            <a:r>
              <a:rPr lang="en-ZA" b="1" dirty="0" smtClean="0"/>
              <a:t> </a:t>
            </a:r>
            <a:r>
              <a:rPr lang="en-ZA" dirty="0" smtClean="0"/>
              <a:t>A contract must run for a specific </a:t>
            </a:r>
            <a:r>
              <a:rPr lang="en-ZA" dirty="0" smtClean="0"/>
              <a:t>term.</a:t>
            </a:r>
          </a:p>
          <a:p>
            <a:r>
              <a:rPr lang="en-ZA" b="1" dirty="0" smtClean="0"/>
              <a:t> </a:t>
            </a:r>
            <a:r>
              <a:rPr lang="en-ZA" dirty="0" smtClean="0"/>
              <a:t>Many contracts contain provisions for renewal with prior notice or of a time for reopening negotiations. </a:t>
            </a:r>
            <a:endParaRPr lang="en-ZA" dirty="0" smtClean="0"/>
          </a:p>
          <a:p>
            <a:pPr>
              <a:buNone/>
            </a:pPr>
            <a:r>
              <a:rPr lang="en-ZA" sz="2000" b="1" dirty="0" smtClean="0"/>
              <a:t>(Note : Study example of collective agreement on page 207 LG)</a:t>
            </a:r>
            <a:endParaRPr lang="en-US" b="1"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4.2.1	Contracts and Conditions</a:t>
            </a: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4" name="Content Placeholder 3"/>
          <p:cNvSpPr>
            <a:spLocks noGrp="1"/>
          </p:cNvSpPr>
          <p:nvPr>
            <p:ph sz="quarter" idx="1"/>
          </p:nvPr>
        </p:nvSpPr>
        <p:spPr/>
        <p:txBody>
          <a:bodyPr>
            <a:normAutofit fontScale="92500" lnSpcReduction="10000"/>
          </a:bodyPr>
          <a:lstStyle/>
          <a:p>
            <a:pPr>
              <a:buNone/>
            </a:pPr>
            <a:r>
              <a:rPr lang="en-ZA" dirty="0" smtClean="0"/>
              <a:t>Management </a:t>
            </a:r>
            <a:r>
              <a:rPr lang="en-ZA" dirty="0" smtClean="0"/>
              <a:t>rights generally include: </a:t>
            </a:r>
            <a:endParaRPr lang="en-ZA" b="1" dirty="0" smtClean="0"/>
          </a:p>
          <a:p>
            <a:r>
              <a:rPr lang="en-ZA" b="1" dirty="0" smtClean="0"/>
              <a:t> </a:t>
            </a:r>
            <a:r>
              <a:rPr lang="en-ZA" dirty="0" smtClean="0"/>
              <a:t>Decisions governing the working environment of employees, including supervising the workforce</a:t>
            </a:r>
            <a:endParaRPr lang="en-US" dirty="0" smtClean="0"/>
          </a:p>
          <a:p>
            <a:r>
              <a:rPr lang="en-ZA" dirty="0" smtClean="0"/>
              <a:t>Controlling production</a:t>
            </a:r>
            <a:endParaRPr lang="en-US" dirty="0" smtClean="0"/>
          </a:p>
          <a:p>
            <a:r>
              <a:rPr lang="en-ZA" dirty="0" smtClean="0"/>
              <a:t>Setting work rules and procedures</a:t>
            </a:r>
            <a:endParaRPr lang="en-US" dirty="0" smtClean="0"/>
          </a:p>
          <a:p>
            <a:r>
              <a:rPr lang="en-ZA" dirty="0" smtClean="0"/>
              <a:t>Assigning duties</a:t>
            </a:r>
            <a:endParaRPr lang="en-US" dirty="0" smtClean="0"/>
          </a:p>
          <a:p>
            <a:r>
              <a:rPr lang="en-ZA" dirty="0" smtClean="0"/>
              <a:t>Regulating use </a:t>
            </a:r>
            <a:r>
              <a:rPr lang="en-ZA" dirty="0" smtClean="0"/>
              <a:t>of plant and </a:t>
            </a:r>
            <a:r>
              <a:rPr lang="en-ZA" dirty="0" smtClean="0"/>
              <a:t>equipment</a:t>
            </a:r>
          </a:p>
          <a:p>
            <a:pPr>
              <a:buNone/>
            </a:pPr>
            <a:endParaRPr lang="en-ZA" dirty="0" smtClean="0"/>
          </a:p>
          <a:p>
            <a:pPr algn="just">
              <a:buNone/>
            </a:pPr>
            <a:r>
              <a:rPr lang="en-ZA" dirty="0" smtClean="0"/>
              <a:t>(</a:t>
            </a:r>
            <a:r>
              <a:rPr lang="en-ZA" dirty="0" smtClean="0"/>
              <a:t>Management often </a:t>
            </a:r>
            <a:r>
              <a:rPr lang="en-ZA" dirty="0" smtClean="0"/>
              <a:t>believes that, if it is to operate efficiently, </a:t>
            </a:r>
            <a:r>
              <a:rPr lang="en-ZA" dirty="0" smtClean="0"/>
              <a:t>it</a:t>
            </a:r>
          </a:p>
          <a:p>
            <a:pPr algn="just">
              <a:buNone/>
            </a:pPr>
            <a:r>
              <a:rPr lang="en-ZA" dirty="0" smtClean="0"/>
              <a:t> must have control over all decision-making factors in the organisation.</a:t>
            </a:r>
          </a:p>
          <a:p>
            <a:pPr algn="just">
              <a:buNone/>
            </a:pPr>
            <a:r>
              <a:rPr lang="en-ZA" dirty="0" smtClean="0"/>
              <a:t>Management </a:t>
            </a:r>
            <a:r>
              <a:rPr lang="en-ZA" dirty="0" smtClean="0"/>
              <a:t>also contends that any union involvement in the area </a:t>
            </a:r>
            <a:r>
              <a:rPr lang="en-ZA" dirty="0" smtClean="0"/>
              <a:t>is</a:t>
            </a:r>
          </a:p>
          <a:p>
            <a:pPr algn="just">
              <a:buNone/>
            </a:pPr>
            <a:r>
              <a:rPr lang="en-ZA" dirty="0" smtClean="0"/>
              <a:t> </a:t>
            </a:r>
            <a:r>
              <a:rPr lang="en-ZA" dirty="0" smtClean="0"/>
              <a:t>an intrusion on its inherent right to </a:t>
            </a:r>
            <a:r>
              <a:rPr lang="en-ZA" dirty="0" smtClean="0"/>
              <a:t>manage) </a:t>
            </a:r>
            <a:endParaRPr lang="en-US" dirty="0" smtClean="0"/>
          </a:p>
          <a:p>
            <a:pPr>
              <a:buNone/>
            </a:pPr>
            <a:endParaRPr lang="en-ZA" dirty="0" smtClean="0"/>
          </a:p>
          <a:p>
            <a:endParaRPr lang="en-US" dirty="0" smtClean="0"/>
          </a:p>
          <a:p>
            <a:endParaRPr lang="en-US" b="1"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4.2.1	Contracts and Conditions</a:t>
            </a: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4" name="Content Placeholder 3"/>
          <p:cNvSpPr>
            <a:spLocks noGrp="1"/>
          </p:cNvSpPr>
          <p:nvPr>
            <p:ph sz="quarter" idx="1"/>
          </p:nvPr>
        </p:nvSpPr>
        <p:spPr/>
        <p:txBody>
          <a:bodyPr>
            <a:normAutofit/>
          </a:bodyPr>
          <a:lstStyle/>
          <a:p>
            <a:pPr>
              <a:buNone/>
            </a:pPr>
            <a:r>
              <a:rPr lang="en-ZA" b="1" dirty="0" smtClean="0"/>
              <a:t>The grievance procedure: </a:t>
            </a:r>
          </a:p>
          <a:p>
            <a:r>
              <a:rPr lang="en-ZA" b="1" dirty="0" smtClean="0"/>
              <a:t> </a:t>
            </a:r>
            <a:r>
              <a:rPr lang="en-ZA" dirty="0" smtClean="0"/>
              <a:t>Disputes </a:t>
            </a:r>
            <a:r>
              <a:rPr lang="en-ZA" dirty="0" smtClean="0"/>
              <a:t>will normally arise during </a:t>
            </a:r>
            <a:r>
              <a:rPr lang="en-ZA" dirty="0" smtClean="0"/>
              <a:t>contractual enforcements</a:t>
            </a:r>
            <a:r>
              <a:rPr lang="en-ZA" dirty="0" smtClean="0"/>
              <a:t>. </a:t>
            </a:r>
            <a:endParaRPr lang="en-ZA" dirty="0" smtClean="0"/>
          </a:p>
          <a:p>
            <a:r>
              <a:rPr lang="en-ZA" dirty="0" smtClean="0"/>
              <a:t> </a:t>
            </a:r>
            <a:r>
              <a:rPr lang="en-ZA" dirty="0" smtClean="0"/>
              <a:t>Most </a:t>
            </a:r>
            <a:r>
              <a:rPr lang="en-ZA" dirty="0" smtClean="0"/>
              <a:t>contracts contain a contract administration process to solve conflicts</a:t>
            </a:r>
            <a:r>
              <a:rPr lang="en-ZA" dirty="0" smtClean="0"/>
              <a:t>.</a:t>
            </a:r>
          </a:p>
          <a:p>
            <a:r>
              <a:rPr lang="en-ZA" dirty="0" smtClean="0"/>
              <a:t> </a:t>
            </a:r>
            <a:r>
              <a:rPr lang="en-ZA" dirty="0" smtClean="0"/>
              <a:t>Perceived unjust  application of contracts might lead to grievances.</a:t>
            </a:r>
          </a:p>
          <a:p>
            <a:r>
              <a:rPr lang="en-ZA" dirty="0" smtClean="0"/>
              <a:t> </a:t>
            </a:r>
            <a:r>
              <a:rPr lang="en-ZA" dirty="0" smtClean="0"/>
              <a:t>Likewise harsh discipline may also lead to grievances.</a:t>
            </a:r>
          </a:p>
          <a:p>
            <a:r>
              <a:rPr lang="en-ZA" dirty="0" smtClean="0"/>
              <a:t> </a:t>
            </a:r>
            <a:r>
              <a:rPr lang="en-ZA" dirty="0" smtClean="0"/>
              <a:t>A grievance </a:t>
            </a:r>
            <a:r>
              <a:rPr lang="en-ZA" dirty="0" err="1" smtClean="0"/>
              <a:t>nis</a:t>
            </a:r>
            <a:r>
              <a:rPr lang="en-ZA" dirty="0" smtClean="0"/>
              <a:t>  </a:t>
            </a:r>
            <a:r>
              <a:rPr lang="en-ZA" dirty="0" smtClean="0"/>
              <a:t>a formal complaint by an employee concerning a possible violation of the labour contract.</a:t>
            </a:r>
            <a:endParaRPr lang="en-US" dirty="0" smtClean="0"/>
          </a:p>
          <a:p>
            <a:endParaRPr lang="en-US" dirty="0" smtClean="0"/>
          </a:p>
          <a:p>
            <a:endParaRPr lang="en-ZA" dirty="0" smtClean="0"/>
          </a:p>
          <a:p>
            <a:endParaRPr lang="en-US" dirty="0" smtClean="0"/>
          </a:p>
          <a:p>
            <a:endParaRPr lang="en-US" b="1"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8938"/>
            <a:ext cx="8219256" cy="1008000"/>
          </a:xfrm>
        </p:spPr>
        <p:txBody>
          <a:bodyPr>
            <a:normAutofit fontScale="90000"/>
          </a:bodyPr>
          <a:lstStyle/>
          <a:p>
            <a:r>
              <a:rPr lang="en-ZA" sz="3600" dirty="0" smtClean="0"/>
              <a:t>4.2.2	Making Adjustments and Review Procedures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4" name="Content Placeholder 3"/>
          <p:cNvSpPr>
            <a:spLocks noGrp="1"/>
          </p:cNvSpPr>
          <p:nvPr>
            <p:ph sz="quarter" idx="1"/>
          </p:nvPr>
        </p:nvSpPr>
        <p:spPr/>
        <p:txBody>
          <a:bodyPr/>
          <a:lstStyle/>
          <a:p>
            <a:r>
              <a:rPr lang="en-ZA" dirty="0" smtClean="0"/>
              <a:t> </a:t>
            </a:r>
            <a:r>
              <a:rPr lang="en-ZA" dirty="0" smtClean="0"/>
              <a:t>An employment contract is an agreement between an employer and an employee of the conditions of </a:t>
            </a:r>
            <a:r>
              <a:rPr lang="en-ZA" dirty="0" smtClean="0"/>
              <a:t>work.</a:t>
            </a:r>
          </a:p>
          <a:p>
            <a:r>
              <a:rPr lang="en-ZA" dirty="0" smtClean="0"/>
              <a:t> </a:t>
            </a:r>
            <a:r>
              <a:rPr lang="en-ZA" dirty="0" smtClean="0"/>
              <a:t>The original </a:t>
            </a:r>
            <a:r>
              <a:rPr lang="en-ZA" dirty="0" smtClean="0"/>
              <a:t>employment contract </a:t>
            </a:r>
            <a:r>
              <a:rPr lang="en-ZA" dirty="0" smtClean="0"/>
              <a:t>sometimes need to be modified for justifiable reasons. </a:t>
            </a:r>
          </a:p>
          <a:p>
            <a:r>
              <a:rPr lang="en-ZA" dirty="0" smtClean="0"/>
              <a:t> </a:t>
            </a:r>
            <a:r>
              <a:rPr lang="en-ZA" dirty="0" smtClean="0"/>
              <a:t>Changes/modification need to be negotiated between the parties. </a:t>
            </a:r>
            <a:endParaRPr lang="en-US" dirty="0" smtClean="0"/>
          </a:p>
          <a:p>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8938"/>
            <a:ext cx="8219256" cy="1008000"/>
          </a:xfrm>
        </p:spPr>
        <p:txBody>
          <a:bodyPr>
            <a:normAutofit fontScale="90000"/>
          </a:bodyPr>
          <a:lstStyle/>
          <a:p>
            <a:r>
              <a:rPr lang="en-ZA" sz="3600" dirty="0" smtClean="0"/>
              <a:t>4.2.2	Making Adjustments and Review Procedures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4" name="Content Placeholder 3"/>
          <p:cNvSpPr>
            <a:spLocks noGrp="1"/>
          </p:cNvSpPr>
          <p:nvPr>
            <p:ph sz="quarter" idx="1"/>
          </p:nvPr>
        </p:nvSpPr>
        <p:spPr/>
        <p:txBody>
          <a:bodyPr/>
          <a:lstStyle/>
          <a:p>
            <a:pPr>
              <a:buNone/>
            </a:pPr>
            <a:r>
              <a:rPr lang="en-ZA" dirty="0" smtClean="0"/>
              <a:t>Steps in negotiating a change in the COE:</a:t>
            </a:r>
          </a:p>
          <a:p>
            <a:pPr marL="457200" indent="-457200">
              <a:buFont typeface="+mj-lt"/>
              <a:buAutoNum type="arabicPeriod"/>
            </a:pPr>
            <a:r>
              <a:rPr lang="en-ZA" dirty="0" smtClean="0"/>
              <a:t> Determine whether direct negotiation is </a:t>
            </a:r>
            <a:r>
              <a:rPr lang="en-ZA" dirty="0" smtClean="0"/>
              <a:t>allowed.</a:t>
            </a:r>
          </a:p>
          <a:p>
            <a:pPr marL="457200" indent="-457200">
              <a:buFont typeface="+mj-lt"/>
              <a:buAutoNum type="arabicPeriod"/>
            </a:pPr>
            <a:r>
              <a:rPr lang="en-ZA" dirty="0" smtClean="0"/>
              <a:t> Approach the employee or </a:t>
            </a:r>
            <a:r>
              <a:rPr lang="en-ZA" dirty="0" smtClean="0"/>
              <a:t>employer.</a:t>
            </a:r>
          </a:p>
          <a:p>
            <a:pPr marL="457200" indent="-457200">
              <a:buFont typeface="+mj-lt"/>
              <a:buAutoNum type="arabicPeriod"/>
            </a:pPr>
            <a:r>
              <a:rPr lang="en-ZA" dirty="0" smtClean="0"/>
              <a:t> Understand the priorities of both </a:t>
            </a:r>
            <a:r>
              <a:rPr lang="en-ZA" dirty="0" smtClean="0"/>
              <a:t>sides.</a:t>
            </a:r>
          </a:p>
          <a:p>
            <a:pPr marL="457200" indent="-457200">
              <a:buFont typeface="+mj-lt"/>
              <a:buAutoNum type="arabicPeriod"/>
            </a:pPr>
            <a:r>
              <a:rPr lang="en-ZA" dirty="0" smtClean="0"/>
              <a:t> Negotiate the </a:t>
            </a:r>
            <a:r>
              <a:rPr lang="en-ZA" dirty="0" smtClean="0"/>
              <a:t>change.</a:t>
            </a:r>
          </a:p>
          <a:p>
            <a:pPr marL="457200" indent="-457200">
              <a:buFont typeface="+mj-lt"/>
              <a:buAutoNum type="arabicPeriod"/>
            </a:pPr>
            <a:r>
              <a:rPr lang="en-ZA" dirty="0" smtClean="0"/>
              <a:t> Make sure the negotiations are valid under the law of </a:t>
            </a:r>
            <a:r>
              <a:rPr lang="en-ZA" dirty="0" smtClean="0"/>
              <a:t>contracts.</a:t>
            </a:r>
          </a:p>
          <a:p>
            <a:pPr>
              <a:buNone/>
            </a:pPr>
            <a:endParaRPr lang="en-ZA"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 xmlns:p14="http://schemas.microsoft.com/office/powerpoint/2010/main" val="30103356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8938"/>
            <a:ext cx="8219256" cy="1008000"/>
          </a:xfrm>
        </p:spPr>
        <p:txBody>
          <a:bodyPr>
            <a:normAutofit fontScale="90000"/>
          </a:bodyPr>
          <a:lstStyle/>
          <a:p>
            <a:r>
              <a:rPr lang="en-ZA" sz="3600" dirty="0" smtClean="0"/>
              <a:t>4.2.2	Making Adjustments and Review Procedures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4" name="Content Placeholder 3"/>
          <p:cNvSpPr>
            <a:spLocks noGrp="1"/>
          </p:cNvSpPr>
          <p:nvPr>
            <p:ph sz="quarter" idx="1"/>
          </p:nvPr>
        </p:nvSpPr>
        <p:spPr/>
        <p:txBody>
          <a:bodyPr/>
          <a:lstStyle/>
          <a:p>
            <a:pPr>
              <a:buNone/>
            </a:pPr>
            <a:r>
              <a:rPr lang="en-ZA" dirty="0" smtClean="0"/>
              <a:t>Steps in negotiating a change in the COE. Negotiating skills to </a:t>
            </a:r>
          </a:p>
          <a:p>
            <a:pPr>
              <a:buNone/>
            </a:pPr>
            <a:r>
              <a:rPr lang="en-ZA" dirty="0" smtClean="0"/>
              <a:t>consider:</a:t>
            </a:r>
          </a:p>
          <a:p>
            <a:r>
              <a:rPr lang="en-ZA" b="1" dirty="0" smtClean="0"/>
              <a:t> </a:t>
            </a:r>
            <a:r>
              <a:rPr lang="en-ZA" dirty="0" smtClean="0"/>
              <a:t>Flexibility</a:t>
            </a:r>
          </a:p>
          <a:p>
            <a:r>
              <a:rPr lang="en-ZA" dirty="0" smtClean="0"/>
              <a:t> </a:t>
            </a:r>
            <a:r>
              <a:rPr lang="en-ZA" dirty="0" smtClean="0"/>
              <a:t>Good listening skills</a:t>
            </a:r>
          </a:p>
          <a:p>
            <a:r>
              <a:rPr lang="en-ZA" dirty="0" smtClean="0"/>
              <a:t> Be </a:t>
            </a:r>
            <a:r>
              <a:rPr lang="en-ZA" dirty="0" smtClean="0"/>
              <a:t>realistic</a:t>
            </a:r>
          </a:p>
          <a:p>
            <a:r>
              <a:rPr lang="en-ZA" dirty="0" smtClean="0"/>
              <a:t> Make </a:t>
            </a:r>
            <a:r>
              <a:rPr lang="en-ZA" dirty="0" smtClean="0"/>
              <a:t>allies</a:t>
            </a:r>
          </a:p>
          <a:p>
            <a:r>
              <a:rPr lang="en-ZA" b="1" dirty="0" smtClean="0"/>
              <a:t> </a:t>
            </a:r>
            <a:r>
              <a:rPr lang="en-ZA" dirty="0" smtClean="0"/>
              <a:t>Be </a:t>
            </a:r>
            <a:r>
              <a:rPr lang="en-ZA" dirty="0" smtClean="0"/>
              <a:t>professional</a:t>
            </a:r>
          </a:p>
          <a:p>
            <a:r>
              <a:rPr lang="en-ZA" dirty="0" smtClean="0"/>
              <a:t> </a:t>
            </a:r>
            <a:r>
              <a:rPr lang="en-ZA" dirty="0" smtClean="0"/>
              <a:t>Better offer as leverage</a:t>
            </a:r>
          </a:p>
          <a:p>
            <a:r>
              <a:rPr lang="en-ZA" dirty="0" smtClean="0"/>
              <a:t> Don’t box yourself into a </a:t>
            </a:r>
            <a:r>
              <a:rPr lang="en-ZA" dirty="0" smtClean="0"/>
              <a:t>corner</a:t>
            </a:r>
          </a:p>
          <a:p>
            <a:r>
              <a:rPr lang="en-ZA" dirty="0" smtClean="0"/>
              <a:t> </a:t>
            </a:r>
            <a:r>
              <a:rPr lang="en-ZA" dirty="0" smtClean="0"/>
              <a:t>Be </a:t>
            </a:r>
            <a:r>
              <a:rPr lang="en-ZA" dirty="0" smtClean="0"/>
              <a:t>grateful and </a:t>
            </a:r>
            <a:r>
              <a:rPr lang="en-ZA" dirty="0" smtClean="0"/>
              <a:t>magnanimous if successful</a:t>
            </a:r>
            <a:endParaRPr lang="en-ZA" dirty="0" smtClean="0"/>
          </a:p>
          <a:p>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191</a:t>
            </a:fld>
            <a:endParaRPr lang="en-ZA" dirty="0"/>
          </a:p>
        </p:txBody>
      </p:sp>
      <p:pic>
        <p:nvPicPr>
          <p:cNvPr id="5" name="Picture 4" descr="ec_i_formative_2.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97068" y="3219450"/>
            <a:ext cx="2286000" cy="822960"/>
          </a:xfrm>
          <a:prstGeom prst="rect">
            <a:avLst/>
          </a:prstGeom>
          <a:noFill/>
          <a:ln>
            <a:noFill/>
          </a:ln>
        </p:spPr>
      </p:pic>
      <p:graphicFrame>
        <p:nvGraphicFramePr>
          <p:cNvPr id="6" name="Table 5"/>
          <p:cNvGraphicFramePr>
            <a:graphicFrameLocks noGrp="1"/>
          </p:cNvGraphicFramePr>
          <p:nvPr/>
        </p:nvGraphicFramePr>
        <p:xfrm>
          <a:off x="3340597" y="3417570"/>
          <a:ext cx="4937760" cy="491935"/>
        </p:xfrm>
        <a:graphic>
          <a:graphicData uri="http://schemas.openxmlformats.org/drawingml/2006/table">
            <a:tbl>
              <a:tblPr/>
              <a:tblGrid>
                <a:gridCol w="166570"/>
                <a:gridCol w="4771190"/>
              </a:tblGrid>
              <a:tr h="247693">
                <a:tc>
                  <a:txBody>
                    <a:bodyPr/>
                    <a:lstStyle/>
                    <a:p>
                      <a:pPr marL="0" marR="0" fontAlgn="base" hangingPunct="0">
                        <a:lnSpc>
                          <a:spcPct val="150000"/>
                        </a:lnSpc>
                        <a:spcBef>
                          <a:spcPts val="0"/>
                        </a:spcBef>
                        <a:spcAft>
                          <a:spcPts val="0"/>
                        </a:spcAft>
                      </a:pPr>
                      <a:endParaRPr lang="en-US" sz="1100" dirty="0">
                        <a:latin typeface="Calibri"/>
                        <a:ea typeface="Times New Roman"/>
                        <a:cs typeface="Times New Roman"/>
                      </a:endParaRPr>
                    </a:p>
                  </a:txBody>
                  <a:tcPr marL="67553" marR="67553" marT="0" marB="0" anchor="ctr">
                    <a:lnL>
                      <a:noFill/>
                    </a:lnL>
                    <a:lnR w="12700" cap="flat" cmpd="sng" algn="ctr">
                      <a:solidFill>
                        <a:srgbClr val="A6A6A6"/>
                      </a:solidFill>
                      <a:prstDash val="dash"/>
                      <a:round/>
                      <a:headEnd type="none" w="med" len="med"/>
                      <a:tailEnd type="none" w="med" len="med"/>
                    </a:lnR>
                    <a:lnT>
                      <a:noFill/>
                    </a:lnT>
                    <a:lnB>
                      <a:noFill/>
                    </a:lnB>
                  </a:tcPr>
                </a:tc>
                <a:tc>
                  <a:txBody>
                    <a:bodyPr/>
                    <a:lstStyle/>
                    <a:p>
                      <a:pPr marL="0" marR="0" fontAlgn="base" hangingPunct="0">
                        <a:lnSpc>
                          <a:spcPct val="150000"/>
                        </a:lnSpc>
                        <a:spcBef>
                          <a:spcPts val="0"/>
                        </a:spcBef>
                        <a:spcAft>
                          <a:spcPts val="0"/>
                        </a:spcAft>
                      </a:pPr>
                      <a:r>
                        <a:rPr lang="en-GB" sz="2400" dirty="0">
                          <a:latin typeface="Calibri"/>
                          <a:ea typeface="Times New Roman"/>
                          <a:cs typeface="Times New Roman"/>
                        </a:rPr>
                        <a:t>Do Formative Activity </a:t>
                      </a:r>
                      <a:r>
                        <a:rPr lang="en-GB" sz="2400" dirty="0" smtClean="0">
                          <a:latin typeface="Calibri"/>
                          <a:ea typeface="Times New Roman"/>
                          <a:cs typeface="Times New Roman"/>
                        </a:rPr>
                        <a:t>4.2 </a:t>
                      </a:r>
                      <a:r>
                        <a:rPr lang="en-GB" sz="2400" dirty="0">
                          <a:latin typeface="Calibri"/>
                          <a:ea typeface="Times New Roman"/>
                          <a:cs typeface="Times New Roman"/>
                        </a:rPr>
                        <a:t>in your </a:t>
                      </a:r>
                      <a:r>
                        <a:rPr lang="en-GB" sz="2400" dirty="0" err="1">
                          <a:latin typeface="Calibri"/>
                          <a:ea typeface="Times New Roman"/>
                          <a:cs typeface="Times New Roman"/>
                        </a:rPr>
                        <a:t>PoE</a:t>
                      </a:r>
                      <a:endParaRPr lang="en-US" sz="2400" dirty="0">
                        <a:latin typeface="Calibri"/>
                        <a:ea typeface="Times New Roman"/>
                        <a:cs typeface="Times New Roman"/>
                      </a:endParaRPr>
                    </a:p>
                  </a:txBody>
                  <a:tcPr marL="67553" marR="67553" marT="0" marB="0" anchor="ctr">
                    <a:lnL w="12700" cap="flat" cmpd="sng" algn="ctr">
                      <a:solidFill>
                        <a:srgbClr val="A6A6A6"/>
                      </a:solidFill>
                      <a:prstDash val="dash"/>
                      <a:round/>
                      <a:headEnd type="none" w="med" len="med"/>
                      <a:tailEnd type="none" w="med" len="med"/>
                    </a:lnL>
                    <a:lnR w="12700" cap="flat" cmpd="sng" algn="ctr">
                      <a:solidFill>
                        <a:srgbClr val="A6A6A6"/>
                      </a:solidFill>
                      <a:prstDash val="dash"/>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Legislative Requirements and Organisational Policies and Procedure</a:t>
            </a:r>
            <a:br>
              <a:rPr lang="en-ZA" dirty="0" smtClean="0"/>
            </a:br>
            <a:r>
              <a:rPr lang="en-US" dirty="0" smtClean="0"/>
              <a:t/>
            </a:r>
            <a:br>
              <a:rPr lang="en-US" dirty="0" smtClean="0"/>
            </a:b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192</a:t>
            </a:fld>
            <a:endParaRPr lang="en-ZA" dirty="0"/>
          </a:p>
        </p:txBody>
      </p:sp>
      <p:sp>
        <p:nvSpPr>
          <p:cNvPr id="7" name="Text Placeholder 6"/>
          <p:cNvSpPr>
            <a:spLocks noGrp="1"/>
          </p:cNvSpPr>
          <p:nvPr>
            <p:ph type="body" idx="1"/>
          </p:nvPr>
        </p:nvSpPr>
        <p:spPr/>
        <p:txBody>
          <a:bodyPr>
            <a:normAutofit/>
          </a:bodyPr>
          <a:lstStyle/>
          <a:p>
            <a:r>
              <a:rPr lang="en-ZA" sz="3600" dirty="0" smtClean="0"/>
              <a:t> </a:t>
            </a:r>
            <a:endParaRPr lang="en-US" sz="3600" dirty="0" smtClean="0"/>
          </a:p>
          <a:p>
            <a:r>
              <a:rPr lang="en-GB" sz="3600" dirty="0" smtClean="0"/>
              <a:t>Study Unit 4.3:  The Application of Substantive Conditions</a:t>
            </a:r>
            <a:endParaRPr lang="en-US" sz="3600" dirty="0" smtClean="0"/>
          </a:p>
          <a:p>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4.3.1	Solving Problems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p:cNvSpPr>
            <a:spLocks noGrp="1"/>
          </p:cNvSpPr>
          <p:nvPr>
            <p:ph sz="quarter" idx="1"/>
          </p:nvPr>
        </p:nvSpPr>
        <p:spPr/>
        <p:txBody>
          <a:bodyPr/>
          <a:lstStyle/>
          <a:p>
            <a:r>
              <a:rPr lang="en-ZA" dirty="0" smtClean="0"/>
              <a:t>Interpretation </a:t>
            </a:r>
            <a:r>
              <a:rPr lang="en-ZA" dirty="0" smtClean="0"/>
              <a:t>or application of the collective </a:t>
            </a:r>
            <a:r>
              <a:rPr lang="en-ZA" dirty="0" smtClean="0"/>
              <a:t>agreement might be disputed by either party.</a:t>
            </a:r>
          </a:p>
          <a:p>
            <a:r>
              <a:rPr lang="en-ZA" dirty="0" smtClean="0"/>
              <a:t> </a:t>
            </a:r>
            <a:r>
              <a:rPr lang="en-ZA" dirty="0" smtClean="0"/>
              <a:t>Steps to resolve : first attempt to resolve in terms of agreed dispute procedure.</a:t>
            </a:r>
          </a:p>
          <a:p>
            <a:r>
              <a:rPr lang="en-ZA" dirty="0" smtClean="0"/>
              <a:t> </a:t>
            </a:r>
            <a:r>
              <a:rPr lang="en-ZA" dirty="0" smtClean="0"/>
              <a:t>Not resolved : Referral to CCMA/Bargaining Council.</a:t>
            </a:r>
          </a:p>
          <a:p>
            <a:r>
              <a:rPr lang="en-ZA" dirty="0" smtClean="0"/>
              <a:t> </a:t>
            </a:r>
            <a:r>
              <a:rPr lang="en-ZA" dirty="0" smtClean="0"/>
              <a:t>Conciliation/Arbitration.</a:t>
            </a:r>
          </a:p>
          <a:p>
            <a:r>
              <a:rPr lang="en-ZA" dirty="0" smtClean="0"/>
              <a:t> A</a:t>
            </a:r>
            <a:r>
              <a:rPr lang="en-ZA" dirty="0" smtClean="0"/>
              <a:t>ward by Commissioner may be referred to Labour Court for review.  </a:t>
            </a:r>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4.3.1	Solving Problems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4" name="Content Placeholder 3"/>
          <p:cNvSpPr>
            <a:spLocks noGrp="1"/>
          </p:cNvSpPr>
          <p:nvPr>
            <p:ph sz="quarter" idx="1"/>
          </p:nvPr>
        </p:nvSpPr>
        <p:spPr>
          <a:xfrm>
            <a:off x="467544" y="3289721"/>
            <a:ext cx="8219256" cy="4680000"/>
          </a:xfrm>
        </p:spPr>
        <p:txBody>
          <a:bodyPr/>
          <a:lstStyle/>
          <a:p>
            <a:pPr>
              <a:buNone/>
            </a:pPr>
            <a:endParaRPr lang="en-US" dirty="0" smtClean="0"/>
          </a:p>
          <a:p>
            <a:pPr algn="just">
              <a:buNone/>
            </a:pPr>
            <a:r>
              <a:rPr lang="en-ZA" dirty="0" smtClean="0"/>
              <a:t>      In </a:t>
            </a:r>
            <a:r>
              <a:rPr lang="en-ZA" dirty="0" smtClean="0"/>
              <a:t>terms of the LRA a representative trade union and an employer and an employer’s organisation may conclude a collective agreement, to be known as an agency shop agreement, requiring the employer to deduct an agreed agency fee from the wages of employees identified in the agreement and who are not members of the trade union but are eligible for membership thereof.</a:t>
            </a:r>
            <a:endParaRPr lang="en-US" dirty="0"/>
          </a:p>
        </p:txBody>
      </p:sp>
      <p:sp>
        <p:nvSpPr>
          <p:cNvPr id="5" name="Content Placeholder 3"/>
          <p:cNvSpPr txBox="1">
            <a:spLocks/>
          </p:cNvSpPr>
          <p:nvPr/>
        </p:nvSpPr>
        <p:spPr>
          <a:xfrm>
            <a:off x="467544" y="1390650"/>
            <a:ext cx="8066856" cy="4474046"/>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2800" b="1" dirty="0" smtClean="0">
                <a:latin typeface="Calibri" pitchFamily="34" charset="0"/>
              </a:rPr>
              <a:t>Agency shop agreements</a:t>
            </a:r>
            <a:endParaRPr kumimoji="0" lang="en-US" sz="28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6" name="Content Placeholder 4"/>
          <p:cNvPicPr>
            <a:picLocks/>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27532" y="2362200"/>
            <a:ext cx="1737360" cy="778158"/>
          </a:xfrm>
          <a:prstGeom prst="rect">
            <a:avLst/>
          </a:prstGeom>
          <a:noFill/>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4.3.1	Solving Problems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p:cNvSpPr>
            <a:spLocks noGrp="1"/>
          </p:cNvSpPr>
          <p:nvPr>
            <p:ph sz="quarter" idx="1"/>
          </p:nvPr>
        </p:nvSpPr>
        <p:spPr>
          <a:xfrm>
            <a:off x="467544" y="2222921"/>
            <a:ext cx="8219256" cy="3749040"/>
          </a:xfrm>
        </p:spPr>
        <p:txBody>
          <a:bodyPr>
            <a:normAutofit lnSpcReduction="10000"/>
          </a:bodyPr>
          <a:lstStyle/>
          <a:p>
            <a:r>
              <a:rPr lang="en-ZA" sz="2200" dirty="0" smtClean="0"/>
              <a:t>Only binding if employees not compelled to join the relevant trade union.</a:t>
            </a:r>
          </a:p>
          <a:p>
            <a:r>
              <a:rPr lang="en-ZA" sz="2200" dirty="0" smtClean="0"/>
              <a:t> </a:t>
            </a:r>
            <a:r>
              <a:rPr lang="en-ZA" sz="2200" dirty="0" smtClean="0"/>
              <a:t>Agency fees collected by Trade union to be paid in separate account.</a:t>
            </a:r>
          </a:p>
          <a:p>
            <a:r>
              <a:rPr lang="en-ZA" sz="2200" dirty="0" smtClean="0"/>
              <a:t> </a:t>
            </a:r>
            <a:r>
              <a:rPr lang="en-ZA" sz="2200" dirty="0" smtClean="0"/>
              <a:t>Agency fees may not be utilised for benefit of political parties.</a:t>
            </a:r>
          </a:p>
          <a:p>
            <a:r>
              <a:rPr lang="en-ZA" sz="2200" dirty="0" smtClean="0"/>
              <a:t> </a:t>
            </a:r>
            <a:r>
              <a:rPr lang="en-ZA" sz="2200" dirty="0" smtClean="0"/>
              <a:t>Agency fees to be utilised for the </a:t>
            </a:r>
            <a:r>
              <a:rPr lang="en-ZA" sz="2200" dirty="0" smtClean="0"/>
              <a:t>socio-economic interests of employees</a:t>
            </a:r>
            <a:r>
              <a:rPr lang="en-ZA" sz="2200" dirty="0" smtClean="0"/>
              <a:t>.</a:t>
            </a:r>
          </a:p>
          <a:p>
            <a:r>
              <a:rPr lang="en-ZA" sz="2200" dirty="0" smtClean="0"/>
              <a:t> A conscientious objector may request the employer to pay the amount deducted into a fund administered by the Department of Labour</a:t>
            </a:r>
            <a:r>
              <a:rPr lang="en-ZA" dirty="0" smtClean="0"/>
              <a:t>.</a:t>
            </a:r>
            <a:endParaRPr lang="en-US" dirty="0" smtClean="0"/>
          </a:p>
          <a:p>
            <a:endParaRPr lang="en-US" dirty="0" smtClean="0"/>
          </a:p>
          <a:p>
            <a:pPr>
              <a:buNone/>
            </a:pPr>
            <a:endParaRPr lang="en-US" dirty="0" smtClean="0"/>
          </a:p>
        </p:txBody>
      </p:sp>
      <p:sp>
        <p:nvSpPr>
          <p:cNvPr id="5" name="Content Placeholder 3"/>
          <p:cNvSpPr txBox="1">
            <a:spLocks/>
          </p:cNvSpPr>
          <p:nvPr/>
        </p:nvSpPr>
        <p:spPr>
          <a:xfrm>
            <a:off x="467544" y="1390650"/>
            <a:ext cx="8066856" cy="4474046"/>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2800" b="1" dirty="0" smtClean="0">
                <a:latin typeface="Calibri" pitchFamily="34" charset="0"/>
              </a:rPr>
              <a:t>Agency shop agreements</a:t>
            </a:r>
            <a:endParaRPr kumimoji="0" lang="en-US" sz="28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4.3.1	Solving Problems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4" name="Content Placeholder 3"/>
          <p:cNvSpPr>
            <a:spLocks noGrp="1"/>
          </p:cNvSpPr>
          <p:nvPr>
            <p:ph sz="quarter" idx="1"/>
          </p:nvPr>
        </p:nvSpPr>
        <p:spPr>
          <a:xfrm>
            <a:off x="467544" y="3289721"/>
            <a:ext cx="8219256" cy="4680000"/>
          </a:xfrm>
        </p:spPr>
        <p:txBody>
          <a:bodyPr/>
          <a:lstStyle/>
          <a:p>
            <a:pPr>
              <a:buNone/>
            </a:pPr>
            <a:endParaRPr lang="en-US" dirty="0" smtClean="0"/>
          </a:p>
          <a:p>
            <a:pPr algn="just">
              <a:buNone/>
            </a:pPr>
            <a:r>
              <a:rPr lang="en-ZA" dirty="0" smtClean="0"/>
              <a:t>      </a:t>
            </a:r>
            <a:r>
              <a:rPr lang="en-ZA" dirty="0" smtClean="0"/>
              <a:t>In terms of the LRA a representative trade union and an employer’s organisation may conclude a collective agreement, to be known as a closed shop agreement, requiring all employees covered by the agreement to be members of the trade union. </a:t>
            </a:r>
            <a:endParaRPr lang="en-US" dirty="0"/>
          </a:p>
        </p:txBody>
      </p:sp>
      <p:sp>
        <p:nvSpPr>
          <p:cNvPr id="5" name="Content Placeholder 3"/>
          <p:cNvSpPr txBox="1">
            <a:spLocks/>
          </p:cNvSpPr>
          <p:nvPr/>
        </p:nvSpPr>
        <p:spPr>
          <a:xfrm>
            <a:off x="467544" y="1390650"/>
            <a:ext cx="8066856" cy="4474046"/>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2800" b="1" dirty="0" smtClean="0">
                <a:latin typeface="Calibri" pitchFamily="34" charset="0"/>
              </a:rPr>
              <a:t>Closed shop agreements</a:t>
            </a:r>
            <a:endParaRPr kumimoji="0" lang="en-US" sz="28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6" name="Content Placeholder 4"/>
          <p:cNvPicPr>
            <a:picLocks/>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27532" y="2362200"/>
            <a:ext cx="1737360" cy="778158"/>
          </a:xfrm>
          <a:prstGeom prst="rect">
            <a:avLst/>
          </a:prstGeom>
          <a:noFill/>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4.3.1	Solving Problems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4" name="Content Placeholder 3"/>
          <p:cNvSpPr>
            <a:spLocks noGrp="1"/>
          </p:cNvSpPr>
          <p:nvPr>
            <p:ph sz="quarter" idx="1"/>
          </p:nvPr>
        </p:nvSpPr>
        <p:spPr>
          <a:xfrm>
            <a:off x="467544" y="2060996"/>
            <a:ext cx="8219256" cy="4680000"/>
          </a:xfrm>
        </p:spPr>
        <p:txBody>
          <a:bodyPr>
            <a:normAutofit/>
          </a:bodyPr>
          <a:lstStyle/>
          <a:p>
            <a:pPr>
              <a:buNone/>
            </a:pPr>
            <a:r>
              <a:rPr lang="en-ZA" dirty="0" smtClean="0"/>
              <a:t>Only binding :</a:t>
            </a:r>
          </a:p>
          <a:p>
            <a:r>
              <a:rPr lang="en-ZA" dirty="0" smtClean="0"/>
              <a:t> </a:t>
            </a:r>
            <a:r>
              <a:rPr lang="en-ZA" sz="2000" dirty="0" smtClean="0"/>
              <a:t>if there is a ballot of the employees to be covered by the </a:t>
            </a:r>
            <a:r>
              <a:rPr lang="en-ZA" sz="2000" dirty="0" smtClean="0"/>
              <a:t>agreement</a:t>
            </a:r>
            <a:endParaRPr lang="en-US" sz="2000" dirty="0" smtClean="0"/>
          </a:p>
          <a:p>
            <a:r>
              <a:rPr lang="en-ZA" sz="2000" dirty="0" smtClean="0"/>
              <a:t>if two thirds of the said employees vote in favour of the </a:t>
            </a:r>
            <a:r>
              <a:rPr lang="en-ZA" sz="2000" dirty="0" smtClean="0"/>
              <a:t>agreement</a:t>
            </a:r>
            <a:endParaRPr lang="en-US" sz="2000" dirty="0" smtClean="0"/>
          </a:p>
          <a:p>
            <a:r>
              <a:rPr lang="en-ZA" sz="2000" dirty="0" smtClean="0"/>
              <a:t>there is no provision for compulsory membership of the representative trade union prior to employment</a:t>
            </a:r>
            <a:endParaRPr lang="en-US" sz="2000" dirty="0" smtClean="0"/>
          </a:p>
          <a:p>
            <a:r>
              <a:rPr lang="en-ZA" sz="2000" dirty="0" smtClean="0"/>
              <a:t>provision is made that no part of the amount deducted may be paid to a political party as an affiliation fee, contributed in cash or kind to a political party or a person standing for election to any political office, or used for any expenditure that does not advance  or protect the socio-economic interests of employees</a:t>
            </a:r>
            <a:endParaRPr lang="en-US" sz="2000" dirty="0"/>
          </a:p>
        </p:txBody>
      </p:sp>
      <p:sp>
        <p:nvSpPr>
          <p:cNvPr id="5" name="Content Placeholder 3"/>
          <p:cNvSpPr txBox="1">
            <a:spLocks/>
          </p:cNvSpPr>
          <p:nvPr/>
        </p:nvSpPr>
        <p:spPr>
          <a:xfrm>
            <a:off x="467544" y="1390650"/>
            <a:ext cx="8066856" cy="4474046"/>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2800" b="1" dirty="0" smtClean="0">
                <a:latin typeface="Calibri" pitchFamily="34" charset="0"/>
              </a:rPr>
              <a:t>Closed shop agreements</a:t>
            </a:r>
            <a:endParaRPr kumimoji="0" lang="en-US" sz="28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4.3.1	Solving Problems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4" name="Content Placeholder 3"/>
          <p:cNvSpPr>
            <a:spLocks noGrp="1"/>
          </p:cNvSpPr>
          <p:nvPr>
            <p:ph sz="quarter" idx="1"/>
          </p:nvPr>
        </p:nvSpPr>
        <p:spPr>
          <a:xfrm>
            <a:off x="467544" y="1975271"/>
            <a:ext cx="8219256" cy="4680000"/>
          </a:xfrm>
        </p:spPr>
        <p:txBody>
          <a:bodyPr>
            <a:normAutofit/>
          </a:bodyPr>
          <a:lstStyle/>
          <a:p>
            <a:pPr>
              <a:buNone/>
            </a:pPr>
            <a:endParaRPr lang="en-ZA" dirty="0" smtClean="0"/>
          </a:p>
          <a:p>
            <a:pPr algn="just"/>
            <a:r>
              <a:rPr lang="en-ZA" dirty="0" smtClean="0"/>
              <a:t> </a:t>
            </a:r>
            <a:r>
              <a:rPr lang="en-ZA" dirty="0" smtClean="0"/>
              <a:t>Independent </a:t>
            </a:r>
            <a:r>
              <a:rPr lang="en-ZA" dirty="0" smtClean="0"/>
              <a:t>body </a:t>
            </a:r>
            <a:r>
              <a:rPr lang="en-ZA" dirty="0" smtClean="0"/>
              <a:t>funded by State.</a:t>
            </a:r>
          </a:p>
          <a:p>
            <a:pPr algn="just"/>
            <a:r>
              <a:rPr lang="en-ZA" dirty="0" smtClean="0"/>
              <a:t> </a:t>
            </a:r>
            <a:r>
              <a:rPr lang="en-ZA" dirty="0" smtClean="0"/>
              <a:t>Compulsory </a:t>
            </a:r>
            <a:r>
              <a:rPr lang="en-ZA" dirty="0" smtClean="0"/>
              <a:t>statutory functions </a:t>
            </a:r>
            <a:r>
              <a:rPr lang="en-ZA" dirty="0" smtClean="0"/>
              <a:t>: </a:t>
            </a:r>
            <a:r>
              <a:rPr lang="en-ZA" dirty="0" smtClean="0"/>
              <a:t>Conciliate workplace </a:t>
            </a:r>
            <a:r>
              <a:rPr lang="en-ZA" dirty="0" smtClean="0"/>
              <a:t>disputes, arbitrate </a:t>
            </a:r>
            <a:r>
              <a:rPr lang="en-ZA" dirty="0" smtClean="0"/>
              <a:t>certain categories of disputes that remain unresolved after </a:t>
            </a:r>
            <a:r>
              <a:rPr lang="en-ZA" dirty="0" smtClean="0"/>
              <a:t>conciliation,</a:t>
            </a:r>
            <a:r>
              <a:rPr lang="en-US" dirty="0" smtClean="0"/>
              <a:t> </a:t>
            </a:r>
            <a:r>
              <a:rPr lang="en-ZA" dirty="0" smtClean="0"/>
              <a:t>e</a:t>
            </a:r>
            <a:r>
              <a:rPr lang="en-ZA" dirty="0" smtClean="0"/>
              <a:t>stablish </a:t>
            </a:r>
            <a:r>
              <a:rPr lang="en-ZA" dirty="0" smtClean="0"/>
              <a:t>picketing </a:t>
            </a:r>
            <a:r>
              <a:rPr lang="en-ZA" dirty="0" smtClean="0"/>
              <a:t>rules, facilitate </a:t>
            </a:r>
            <a:r>
              <a:rPr lang="en-ZA" dirty="0" smtClean="0"/>
              <a:t>the establishment of workplace forums and statutory </a:t>
            </a:r>
            <a:r>
              <a:rPr lang="en-ZA" dirty="0" smtClean="0"/>
              <a:t>councils, compile </a:t>
            </a:r>
            <a:r>
              <a:rPr lang="en-ZA" dirty="0" smtClean="0"/>
              <a:t>and publish information and statistics </a:t>
            </a:r>
            <a:r>
              <a:rPr lang="en-ZA" dirty="0" smtClean="0"/>
              <a:t>about activities,  consider </a:t>
            </a:r>
            <a:r>
              <a:rPr lang="en-ZA" dirty="0" smtClean="0"/>
              <a:t>applications for accreditation and subsidy by bargaining councils and private </a:t>
            </a:r>
            <a:r>
              <a:rPr lang="en-ZA" dirty="0" smtClean="0"/>
              <a:t>agencies and</a:t>
            </a:r>
            <a:r>
              <a:rPr lang="en-US" dirty="0" smtClean="0"/>
              <a:t> </a:t>
            </a:r>
            <a:r>
              <a:rPr lang="en-ZA" dirty="0" smtClean="0"/>
              <a:t>p</a:t>
            </a:r>
            <a:r>
              <a:rPr lang="en-ZA" dirty="0" smtClean="0"/>
              <a:t>rovide </a:t>
            </a:r>
            <a:r>
              <a:rPr lang="en-ZA" dirty="0" smtClean="0"/>
              <a:t>support for the Essential Services </a:t>
            </a:r>
            <a:r>
              <a:rPr lang="en-ZA" dirty="0" smtClean="0"/>
              <a:t>Committee.</a:t>
            </a:r>
            <a:endParaRPr lang="en-US" sz="2000" dirty="0" smtClean="0"/>
          </a:p>
          <a:p>
            <a:pPr>
              <a:buNone/>
            </a:pPr>
            <a:endParaRPr lang="en-US" sz="2000" dirty="0" smtClean="0"/>
          </a:p>
          <a:p>
            <a:pPr>
              <a:buNone/>
            </a:pPr>
            <a:endParaRPr lang="en-US" sz="2000" dirty="0"/>
          </a:p>
        </p:txBody>
      </p:sp>
      <p:sp>
        <p:nvSpPr>
          <p:cNvPr id="5" name="Content Placeholder 3"/>
          <p:cNvSpPr txBox="1">
            <a:spLocks/>
          </p:cNvSpPr>
          <p:nvPr/>
        </p:nvSpPr>
        <p:spPr>
          <a:xfrm>
            <a:off x="467544" y="1390650"/>
            <a:ext cx="8066856" cy="4474046"/>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6" name="Rectangle 5"/>
          <p:cNvSpPr/>
          <p:nvPr/>
        </p:nvSpPr>
        <p:spPr>
          <a:xfrm>
            <a:off x="657225" y="1191310"/>
            <a:ext cx="7863840" cy="830997"/>
          </a:xfrm>
          <a:prstGeom prst="rect">
            <a:avLst/>
          </a:prstGeom>
        </p:spPr>
        <p:txBody>
          <a:bodyPr>
            <a:spAutoFit/>
          </a:bodyPr>
          <a:lstStyle/>
          <a:p>
            <a:r>
              <a:rPr lang="en-ZA" sz="2400" b="1" dirty="0" smtClean="0"/>
              <a:t>Commission for Conciliation, Mediation and Arbitration (CCMA)</a:t>
            </a:r>
            <a:endParaRPr lang="en-US" sz="2400" b="1"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4.3.1	Solving Problems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4" name="Content Placeholder 3"/>
          <p:cNvSpPr>
            <a:spLocks noGrp="1"/>
          </p:cNvSpPr>
          <p:nvPr>
            <p:ph sz="quarter" idx="1"/>
          </p:nvPr>
        </p:nvSpPr>
        <p:spPr>
          <a:xfrm>
            <a:off x="467544" y="1737146"/>
            <a:ext cx="8219256" cy="3566160"/>
          </a:xfrm>
        </p:spPr>
        <p:txBody>
          <a:bodyPr>
            <a:normAutofit lnSpcReduction="10000"/>
          </a:bodyPr>
          <a:lstStyle/>
          <a:p>
            <a:pPr>
              <a:buNone/>
            </a:pPr>
            <a:endParaRPr lang="en-ZA" dirty="0" smtClean="0"/>
          </a:p>
          <a:p>
            <a:pPr algn="just"/>
            <a:r>
              <a:rPr lang="en-ZA" sz="2000" b="1" dirty="0" smtClean="0"/>
              <a:t>Definition</a:t>
            </a:r>
            <a:r>
              <a:rPr lang="en-ZA" dirty="0" smtClean="0"/>
              <a:t> : </a:t>
            </a:r>
            <a:r>
              <a:rPr lang="en-ZA" sz="2000" dirty="0" smtClean="0"/>
              <a:t>Conciliation is a process where a commissioner meets with the parties in dispute, and explores ways to settle the dispute by </a:t>
            </a:r>
            <a:r>
              <a:rPr lang="en-ZA" sz="2000" dirty="0" smtClean="0"/>
              <a:t>agreement.</a:t>
            </a:r>
          </a:p>
          <a:p>
            <a:pPr algn="just"/>
            <a:r>
              <a:rPr lang="en-ZA" sz="2000" dirty="0" smtClean="0"/>
              <a:t> </a:t>
            </a:r>
            <a:r>
              <a:rPr lang="en-ZA" sz="2000" dirty="0" smtClean="0"/>
              <a:t>Informal process.</a:t>
            </a:r>
          </a:p>
          <a:p>
            <a:pPr algn="just"/>
            <a:r>
              <a:rPr lang="en-ZA" sz="2000" dirty="0" smtClean="0"/>
              <a:t> </a:t>
            </a:r>
            <a:r>
              <a:rPr lang="en-ZA" sz="2000" dirty="0" smtClean="0"/>
              <a:t>Party </a:t>
            </a:r>
            <a:r>
              <a:rPr lang="en-ZA" sz="2000" dirty="0" smtClean="0"/>
              <a:t>may appear in person or only be </a:t>
            </a:r>
            <a:r>
              <a:rPr lang="en-ZA" sz="2000" dirty="0" smtClean="0"/>
              <a:t>represented.</a:t>
            </a:r>
          </a:p>
          <a:p>
            <a:pPr algn="just"/>
            <a:r>
              <a:rPr lang="en-ZA" sz="2000" dirty="0" smtClean="0"/>
              <a:t> </a:t>
            </a:r>
            <a:r>
              <a:rPr lang="en-ZA" sz="2000" dirty="0" smtClean="0"/>
              <a:t>Parties share </a:t>
            </a:r>
            <a:r>
              <a:rPr lang="en-ZA" sz="2000" dirty="0" smtClean="0"/>
              <a:t>information about the </a:t>
            </a:r>
            <a:r>
              <a:rPr lang="en-ZA" sz="2000" dirty="0" smtClean="0"/>
              <a:t>dispute and ideas to settle.</a:t>
            </a:r>
          </a:p>
          <a:p>
            <a:pPr algn="just"/>
            <a:r>
              <a:rPr lang="en-ZA" sz="2000" dirty="0" smtClean="0"/>
              <a:t> </a:t>
            </a:r>
            <a:r>
              <a:rPr lang="en-ZA" sz="2000" dirty="0" smtClean="0"/>
              <a:t> Conciliator may also put forward suggestions.</a:t>
            </a:r>
          </a:p>
          <a:p>
            <a:pPr algn="just"/>
            <a:r>
              <a:rPr lang="en-ZA" sz="2000" dirty="0" smtClean="0"/>
              <a:t> </a:t>
            </a:r>
            <a:r>
              <a:rPr lang="en-ZA" sz="2000" dirty="0" smtClean="0"/>
              <a:t> Commissioner </a:t>
            </a:r>
            <a:r>
              <a:rPr lang="en-ZA" sz="2000" dirty="0" smtClean="0"/>
              <a:t>will issue a certificate recording that the dispute has been </a:t>
            </a:r>
            <a:r>
              <a:rPr lang="en-ZA" sz="2000" dirty="0" smtClean="0"/>
              <a:t>settled/ not settled.</a:t>
            </a:r>
            <a:endParaRPr lang="en-US" sz="2000" dirty="0" smtClean="0"/>
          </a:p>
          <a:p>
            <a:pPr>
              <a:buNone/>
            </a:pPr>
            <a:endParaRPr lang="en-US" sz="2000" dirty="0"/>
          </a:p>
        </p:txBody>
      </p:sp>
      <p:sp>
        <p:nvSpPr>
          <p:cNvPr id="5" name="Content Placeholder 3"/>
          <p:cNvSpPr txBox="1">
            <a:spLocks/>
          </p:cNvSpPr>
          <p:nvPr/>
        </p:nvSpPr>
        <p:spPr>
          <a:xfrm>
            <a:off x="467544" y="1390650"/>
            <a:ext cx="8066856" cy="4474046"/>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6" name="Rectangle 5"/>
          <p:cNvSpPr/>
          <p:nvPr/>
        </p:nvSpPr>
        <p:spPr>
          <a:xfrm>
            <a:off x="657225" y="1191310"/>
            <a:ext cx="7863840" cy="461665"/>
          </a:xfrm>
          <a:prstGeom prst="rect">
            <a:avLst/>
          </a:prstGeom>
        </p:spPr>
        <p:txBody>
          <a:bodyPr>
            <a:spAutoFit/>
          </a:bodyPr>
          <a:lstStyle/>
          <a:p>
            <a:r>
              <a:rPr lang="en-ZA" sz="2400" b="1" dirty="0" smtClean="0"/>
              <a:t>Conciliation</a:t>
            </a:r>
            <a:endParaRPr lang="en-U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 xmlns:p14="http://schemas.microsoft.com/office/powerpoint/2010/main" val="3418222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3" name="Footer Placeholder 2"/>
          <p:cNvSpPr>
            <a:spLocks noGrp="1"/>
          </p:cNvSpPr>
          <p:nvPr>
            <p:ph type="ftr" sz="quarter" idx="4294967295"/>
          </p:nvPr>
        </p:nvSpPr>
        <p:spPr>
          <a:xfrm>
            <a:off x="3605064" y="6381328"/>
            <a:ext cx="1944216" cy="320080"/>
          </a:xfrm>
          <a:prstGeom prst="rect">
            <a:avLst/>
          </a:prstGeom>
        </p:spPr>
        <p:txBody>
          <a:bodyPr/>
          <a:lstStyle/>
          <a:p>
            <a:r>
              <a:rPr lang="en-US"/>
              <a:t>© ENJO Consultants cc</a:t>
            </a:r>
            <a:endParaRPr lang="en-US"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algn="just">
              <a:buClr>
                <a:schemeClr val="accent4">
                  <a:lumMod val="75000"/>
                </a:schemeClr>
              </a:buClr>
              <a:buFont typeface="Arial" panose="020B0604020202020204" pitchFamily="34" charset="0"/>
              <a:buChar char="•"/>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 xmlns:p14="http://schemas.microsoft.com/office/powerpoint/2010/main" val="124565033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4.3.1	Solving Problems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4" name="Content Placeholder 3"/>
          <p:cNvSpPr>
            <a:spLocks noGrp="1"/>
          </p:cNvSpPr>
          <p:nvPr>
            <p:ph sz="quarter" idx="1"/>
          </p:nvPr>
        </p:nvSpPr>
        <p:spPr>
          <a:xfrm>
            <a:off x="467544" y="1737146"/>
            <a:ext cx="8219256" cy="3566160"/>
          </a:xfrm>
        </p:spPr>
        <p:txBody>
          <a:bodyPr>
            <a:normAutofit/>
          </a:bodyPr>
          <a:lstStyle/>
          <a:p>
            <a:pPr>
              <a:buNone/>
            </a:pPr>
            <a:endParaRPr lang="en-ZA" dirty="0" smtClean="0"/>
          </a:p>
          <a:p>
            <a:r>
              <a:rPr lang="en-ZA" dirty="0" smtClean="0"/>
              <a:t>When </a:t>
            </a:r>
            <a:r>
              <a:rPr lang="en-ZA" dirty="0" smtClean="0"/>
              <a:t>conciliation fails, a party may request the CCMA to resolve the dispute by </a:t>
            </a:r>
            <a:r>
              <a:rPr lang="en-ZA" dirty="0" smtClean="0"/>
              <a:t>arbitration.</a:t>
            </a:r>
          </a:p>
          <a:p>
            <a:r>
              <a:rPr lang="en-ZA" dirty="0" smtClean="0"/>
              <a:t> </a:t>
            </a:r>
            <a:r>
              <a:rPr lang="en-ZA" dirty="0" smtClean="0"/>
              <a:t>Both parties present their cases.</a:t>
            </a:r>
          </a:p>
          <a:p>
            <a:r>
              <a:rPr lang="en-ZA" dirty="0" smtClean="0"/>
              <a:t> Commissioner makes award and give reasons.</a:t>
            </a:r>
          </a:p>
          <a:p>
            <a:r>
              <a:rPr lang="en-ZA" dirty="0" smtClean="0"/>
              <a:t> </a:t>
            </a:r>
            <a:r>
              <a:rPr lang="en-ZA" dirty="0" smtClean="0"/>
              <a:t>In dismissal disputes : Re-instatement or damages.</a:t>
            </a:r>
          </a:p>
          <a:p>
            <a:r>
              <a:rPr lang="en-ZA" dirty="0" smtClean="0"/>
              <a:t> </a:t>
            </a:r>
            <a:r>
              <a:rPr lang="en-ZA" dirty="0" smtClean="0"/>
              <a:t>Representation allowed. Lawyers in principal not allowed in dismissal disputes</a:t>
            </a:r>
            <a:r>
              <a:rPr lang="en-ZA" sz="2000" dirty="0" smtClean="0"/>
              <a:t>.</a:t>
            </a:r>
          </a:p>
        </p:txBody>
      </p:sp>
      <p:sp>
        <p:nvSpPr>
          <p:cNvPr id="5" name="Content Placeholder 3"/>
          <p:cNvSpPr txBox="1">
            <a:spLocks/>
          </p:cNvSpPr>
          <p:nvPr/>
        </p:nvSpPr>
        <p:spPr>
          <a:xfrm>
            <a:off x="467544" y="1390650"/>
            <a:ext cx="8066856" cy="4474046"/>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6" name="Rectangle 5"/>
          <p:cNvSpPr/>
          <p:nvPr/>
        </p:nvSpPr>
        <p:spPr>
          <a:xfrm>
            <a:off x="657225" y="1191310"/>
            <a:ext cx="7863840" cy="523220"/>
          </a:xfrm>
          <a:prstGeom prst="rect">
            <a:avLst/>
          </a:prstGeom>
        </p:spPr>
        <p:txBody>
          <a:bodyPr>
            <a:spAutoFit/>
          </a:bodyPr>
          <a:lstStyle/>
          <a:p>
            <a:r>
              <a:rPr lang="en-ZA" sz="2800" b="1" dirty="0" smtClean="0"/>
              <a:t>Arbitration</a:t>
            </a:r>
            <a:endParaRPr lang="en-US" sz="2800" b="1"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4.3.1	Solving Problems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4" name="Content Placeholder 3"/>
          <p:cNvSpPr>
            <a:spLocks noGrp="1"/>
          </p:cNvSpPr>
          <p:nvPr>
            <p:ph sz="quarter" idx="1"/>
          </p:nvPr>
        </p:nvSpPr>
        <p:spPr>
          <a:xfrm>
            <a:off x="467544" y="1737146"/>
            <a:ext cx="8219256" cy="3566160"/>
          </a:xfrm>
        </p:spPr>
        <p:txBody>
          <a:bodyPr>
            <a:normAutofit fontScale="70000" lnSpcReduction="20000"/>
          </a:bodyPr>
          <a:lstStyle/>
          <a:p>
            <a:pPr>
              <a:buNone/>
            </a:pPr>
            <a:r>
              <a:rPr lang="en-ZA" sz="2800" b="1" dirty="0" smtClean="0"/>
              <a:t>Commission </a:t>
            </a:r>
            <a:r>
              <a:rPr lang="en-ZA" sz="2800" b="1" dirty="0" smtClean="0"/>
              <a:t>may give advice on or provide </a:t>
            </a:r>
            <a:r>
              <a:rPr lang="en-ZA" sz="2800" b="1" dirty="0" smtClean="0"/>
              <a:t>training in relation to:</a:t>
            </a:r>
          </a:p>
          <a:p>
            <a:pPr>
              <a:buNone/>
            </a:pPr>
            <a:endParaRPr lang="en-ZA" sz="2800" b="1" dirty="0" smtClean="0"/>
          </a:p>
          <a:p>
            <a:r>
              <a:rPr lang="en-ZA" dirty="0" smtClean="0"/>
              <a:t> </a:t>
            </a:r>
            <a:r>
              <a:rPr lang="en-ZA" sz="2600" dirty="0" smtClean="0"/>
              <a:t>Establishing collective bargaining structures</a:t>
            </a:r>
            <a:endParaRPr lang="en-US" sz="2600" dirty="0" smtClean="0"/>
          </a:p>
          <a:p>
            <a:r>
              <a:rPr lang="en-ZA" sz="2600" dirty="0" smtClean="0"/>
              <a:t>Designing, establishing and electing workplace forums and creating deadlock-breaking mechanisms</a:t>
            </a:r>
            <a:endParaRPr lang="en-US" sz="2600" dirty="0" smtClean="0"/>
          </a:p>
          <a:p>
            <a:r>
              <a:rPr lang="en-ZA" sz="2600" dirty="0" smtClean="0"/>
              <a:t>The functioning of workplace forums</a:t>
            </a:r>
            <a:endParaRPr lang="en-US" sz="2600" dirty="0" smtClean="0"/>
          </a:p>
          <a:p>
            <a:r>
              <a:rPr lang="en-ZA" sz="2600" dirty="0" smtClean="0"/>
              <a:t>Preventing and resolving disputes and employees' grievances</a:t>
            </a:r>
            <a:endParaRPr lang="en-US" sz="2600" dirty="0" smtClean="0"/>
          </a:p>
          <a:p>
            <a:r>
              <a:rPr lang="en-ZA" sz="2600" dirty="0" smtClean="0"/>
              <a:t>Disciplinary procedures</a:t>
            </a:r>
            <a:endParaRPr lang="en-US" sz="2600" dirty="0" smtClean="0"/>
          </a:p>
          <a:p>
            <a:r>
              <a:rPr lang="en-ZA" sz="2600" dirty="0" smtClean="0"/>
              <a:t>Procedures in relation to dismissals</a:t>
            </a:r>
            <a:endParaRPr lang="en-US" sz="2600" dirty="0" smtClean="0"/>
          </a:p>
          <a:p>
            <a:r>
              <a:rPr lang="en-ZA" sz="2600" dirty="0" smtClean="0"/>
              <a:t>The process of restructuring the workplace</a:t>
            </a:r>
            <a:endParaRPr lang="en-US" sz="2600" dirty="0" smtClean="0"/>
          </a:p>
          <a:p>
            <a:r>
              <a:rPr lang="en-ZA" sz="2600" dirty="0" smtClean="0"/>
              <a:t>Affirmative action and equal opportunity programmes</a:t>
            </a:r>
            <a:endParaRPr lang="en-US" sz="2600" dirty="0" smtClean="0"/>
          </a:p>
          <a:p>
            <a:r>
              <a:rPr lang="en-ZA" sz="2600" dirty="0" smtClean="0"/>
              <a:t>The prevention of sexual harassment in the workplace</a:t>
            </a:r>
            <a:endParaRPr lang="en-US" sz="2600" dirty="0" smtClean="0"/>
          </a:p>
          <a:p>
            <a:pPr>
              <a:buNone/>
            </a:pPr>
            <a:endParaRPr lang="en-ZA" dirty="0" smtClean="0"/>
          </a:p>
        </p:txBody>
      </p:sp>
      <p:sp>
        <p:nvSpPr>
          <p:cNvPr id="5" name="Content Placeholder 3"/>
          <p:cNvSpPr txBox="1">
            <a:spLocks/>
          </p:cNvSpPr>
          <p:nvPr/>
        </p:nvSpPr>
        <p:spPr>
          <a:xfrm>
            <a:off x="467544" y="1390650"/>
            <a:ext cx="8066856" cy="4474046"/>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t>4.3.1	Solving Problems</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4" name="Content Placeholder 3"/>
          <p:cNvSpPr>
            <a:spLocks noGrp="1"/>
          </p:cNvSpPr>
          <p:nvPr>
            <p:ph sz="quarter" idx="1"/>
          </p:nvPr>
        </p:nvSpPr>
        <p:spPr>
          <a:xfrm>
            <a:off x="391344" y="1737146"/>
            <a:ext cx="8219256" cy="3566160"/>
          </a:xfrm>
        </p:spPr>
        <p:txBody>
          <a:bodyPr>
            <a:normAutofit fontScale="62500" lnSpcReduction="20000"/>
          </a:bodyPr>
          <a:lstStyle/>
          <a:p>
            <a:pPr>
              <a:buNone/>
            </a:pPr>
            <a:r>
              <a:rPr lang="en-ZA" sz="4500" b="1" dirty="0" smtClean="0"/>
              <a:t>Labour Court:</a:t>
            </a:r>
          </a:p>
          <a:p>
            <a:pPr>
              <a:buNone/>
            </a:pPr>
            <a:endParaRPr lang="en-ZA" b="1" dirty="0" smtClean="0"/>
          </a:p>
          <a:p>
            <a:pPr algn="just"/>
            <a:r>
              <a:rPr lang="en-ZA" sz="3400" dirty="0" smtClean="0"/>
              <a:t>According </a:t>
            </a:r>
            <a:r>
              <a:rPr lang="en-ZA" sz="3400" dirty="0" smtClean="0"/>
              <a:t>to section 151 of the LRA in relation to matters under its jurisdiction, the labour court is a superior court with authority and inherent powers and standing equal to a court with authority and inherent powers, and standing equal to a court of a provincial division of the supreme court.  </a:t>
            </a:r>
            <a:endParaRPr lang="en-US" sz="3400" dirty="0" smtClean="0"/>
          </a:p>
          <a:p>
            <a:pPr algn="just"/>
            <a:r>
              <a:rPr lang="en-ZA" sz="3400" dirty="0" smtClean="0"/>
              <a:t>Jurisdiction on matters and such as : granting Interdicts, review of CCMA awards, Awards </a:t>
            </a:r>
            <a:r>
              <a:rPr lang="en-ZA" sz="3400" dirty="0" smtClean="0"/>
              <a:t>of </a:t>
            </a:r>
            <a:r>
              <a:rPr lang="en-ZA" sz="3400" dirty="0" smtClean="0"/>
              <a:t>compensation or damages and  determining disputes.</a:t>
            </a:r>
          </a:p>
          <a:p>
            <a:pPr algn="just">
              <a:tabLst>
                <a:tab pos="571500" algn="l"/>
              </a:tabLst>
            </a:pPr>
            <a:r>
              <a:rPr lang="en-ZA" sz="3400" dirty="0" smtClean="0"/>
              <a:t>Leave </a:t>
            </a:r>
            <a:r>
              <a:rPr lang="en-ZA" sz="3400" dirty="0" smtClean="0"/>
              <a:t>to appeal may be </a:t>
            </a:r>
            <a:r>
              <a:rPr lang="en-ZA" sz="3400" dirty="0" smtClean="0"/>
              <a:t>granted to LAC </a:t>
            </a:r>
            <a:r>
              <a:rPr lang="en-ZA" sz="3400" dirty="0" smtClean="0"/>
              <a:t>subject to any conditions that the court concerned may determine.</a:t>
            </a:r>
            <a:endParaRPr lang="en-US" sz="3400" dirty="0" smtClean="0"/>
          </a:p>
          <a:p>
            <a:endParaRPr lang="en-ZA" dirty="0" smtClean="0"/>
          </a:p>
        </p:txBody>
      </p:sp>
      <p:sp>
        <p:nvSpPr>
          <p:cNvPr id="5" name="Content Placeholder 3"/>
          <p:cNvSpPr txBox="1">
            <a:spLocks/>
          </p:cNvSpPr>
          <p:nvPr/>
        </p:nvSpPr>
        <p:spPr>
          <a:xfrm>
            <a:off x="467544" y="1390650"/>
            <a:ext cx="8066856" cy="4474046"/>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203</a:t>
            </a:fld>
            <a:endParaRPr lang="en-ZA" dirty="0"/>
          </a:p>
        </p:txBody>
      </p:sp>
      <p:pic>
        <p:nvPicPr>
          <p:cNvPr id="5" name="Picture 4" descr="ec_i_formative_2.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97068" y="3219450"/>
            <a:ext cx="2286000" cy="822960"/>
          </a:xfrm>
          <a:prstGeom prst="rect">
            <a:avLst/>
          </a:prstGeom>
          <a:noFill/>
          <a:ln>
            <a:noFill/>
          </a:ln>
        </p:spPr>
      </p:pic>
      <p:graphicFrame>
        <p:nvGraphicFramePr>
          <p:cNvPr id="6" name="Table 5"/>
          <p:cNvGraphicFramePr>
            <a:graphicFrameLocks noGrp="1"/>
          </p:cNvGraphicFramePr>
          <p:nvPr/>
        </p:nvGraphicFramePr>
        <p:xfrm>
          <a:off x="3340597" y="3417570"/>
          <a:ext cx="4937760" cy="491935"/>
        </p:xfrm>
        <a:graphic>
          <a:graphicData uri="http://schemas.openxmlformats.org/drawingml/2006/table">
            <a:tbl>
              <a:tblPr/>
              <a:tblGrid>
                <a:gridCol w="166570"/>
                <a:gridCol w="4771190"/>
              </a:tblGrid>
              <a:tr h="247693">
                <a:tc>
                  <a:txBody>
                    <a:bodyPr/>
                    <a:lstStyle/>
                    <a:p>
                      <a:pPr marL="0" marR="0" fontAlgn="base" hangingPunct="0">
                        <a:lnSpc>
                          <a:spcPct val="150000"/>
                        </a:lnSpc>
                        <a:spcBef>
                          <a:spcPts val="0"/>
                        </a:spcBef>
                        <a:spcAft>
                          <a:spcPts val="0"/>
                        </a:spcAft>
                      </a:pPr>
                      <a:endParaRPr lang="en-US" sz="1100" dirty="0">
                        <a:latin typeface="Calibri"/>
                        <a:ea typeface="Times New Roman"/>
                        <a:cs typeface="Times New Roman"/>
                      </a:endParaRPr>
                    </a:p>
                  </a:txBody>
                  <a:tcPr marL="67553" marR="67553" marT="0" marB="0" anchor="ctr">
                    <a:lnL>
                      <a:noFill/>
                    </a:lnL>
                    <a:lnR w="12700" cap="flat" cmpd="sng" algn="ctr">
                      <a:solidFill>
                        <a:srgbClr val="A6A6A6"/>
                      </a:solidFill>
                      <a:prstDash val="dash"/>
                      <a:round/>
                      <a:headEnd type="none" w="med" len="med"/>
                      <a:tailEnd type="none" w="med" len="med"/>
                    </a:lnR>
                    <a:lnT>
                      <a:noFill/>
                    </a:lnT>
                    <a:lnB>
                      <a:noFill/>
                    </a:lnB>
                  </a:tcPr>
                </a:tc>
                <a:tc>
                  <a:txBody>
                    <a:bodyPr/>
                    <a:lstStyle/>
                    <a:p>
                      <a:pPr marL="0" marR="0" fontAlgn="base" hangingPunct="0">
                        <a:lnSpc>
                          <a:spcPct val="150000"/>
                        </a:lnSpc>
                        <a:spcBef>
                          <a:spcPts val="0"/>
                        </a:spcBef>
                        <a:spcAft>
                          <a:spcPts val="0"/>
                        </a:spcAft>
                      </a:pPr>
                      <a:r>
                        <a:rPr lang="en-GB" sz="2400" dirty="0">
                          <a:latin typeface="Calibri"/>
                          <a:ea typeface="Times New Roman"/>
                          <a:cs typeface="Times New Roman"/>
                        </a:rPr>
                        <a:t>Do Formative Activity </a:t>
                      </a:r>
                      <a:r>
                        <a:rPr lang="en-GB" sz="2400" dirty="0" smtClean="0">
                          <a:latin typeface="Calibri"/>
                          <a:ea typeface="Times New Roman"/>
                          <a:cs typeface="Times New Roman"/>
                        </a:rPr>
                        <a:t>4.3 </a:t>
                      </a:r>
                      <a:r>
                        <a:rPr lang="en-GB" sz="2400" dirty="0">
                          <a:latin typeface="Calibri"/>
                          <a:ea typeface="Times New Roman"/>
                          <a:cs typeface="Times New Roman"/>
                        </a:rPr>
                        <a:t>in your </a:t>
                      </a:r>
                      <a:r>
                        <a:rPr lang="en-GB" sz="2400" dirty="0" err="1">
                          <a:latin typeface="Calibri"/>
                          <a:ea typeface="Times New Roman"/>
                          <a:cs typeface="Times New Roman"/>
                        </a:rPr>
                        <a:t>PoE</a:t>
                      </a:r>
                      <a:endParaRPr lang="en-US" sz="2400" dirty="0">
                        <a:latin typeface="Calibri"/>
                        <a:ea typeface="Times New Roman"/>
                        <a:cs typeface="Times New Roman"/>
                      </a:endParaRPr>
                    </a:p>
                  </a:txBody>
                  <a:tcPr marL="67553" marR="67553" marT="0" marB="0" anchor="ctr">
                    <a:lnL w="12700" cap="flat" cmpd="sng" algn="ctr">
                      <a:solidFill>
                        <a:srgbClr val="A6A6A6"/>
                      </a:solidFill>
                      <a:prstDash val="dash"/>
                      <a:round/>
                      <a:headEnd type="none" w="med" len="med"/>
                      <a:tailEnd type="none" w="med" len="med"/>
                    </a:lnL>
                    <a:lnR w="12700" cap="flat" cmpd="sng" algn="ctr">
                      <a:solidFill>
                        <a:srgbClr val="A6A6A6"/>
                      </a:solidFill>
                      <a:prstDash val="dash"/>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 xmlns:p14="http://schemas.microsoft.com/office/powerpoint/2010/main" val="1214686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lstStyle/>
          <a:p>
            <a:r>
              <a:rPr lang="en-ZA" b="1" dirty="0"/>
              <a:t>Additional Notes:</a:t>
            </a:r>
          </a:p>
          <a:p>
            <a:endParaRPr lang="en-ZA" b="1" dirty="0"/>
          </a:p>
          <a:p>
            <a:pPr marL="800100" lvl="1" indent="-342900" algn="just">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buClr>
                <a:schemeClr val="accent4">
                  <a:lumMod val="75000"/>
                </a:schemeClr>
              </a:buClr>
            </a:pPr>
            <a:r>
              <a:rPr lang="en-ZA" dirty="0"/>
              <a:t>Additional evidence may be submitted after  initial submission.</a:t>
            </a:r>
            <a:endParaRPr lang="en-US" dirty="0"/>
          </a:p>
          <a:p>
            <a:pPr marL="800100" lvl="1" indent="-342900" algn="just">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 xmlns:p14="http://schemas.microsoft.com/office/powerpoint/2010/main" val="3780638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a:p>
        </p:txBody>
      </p:sp>
    </p:spTree>
    <p:extLst>
      <p:ext uri="{BB962C8B-B14F-4D97-AF65-F5344CB8AC3E}">
        <p14:creationId xmlns="" xmlns:p14="http://schemas.microsoft.com/office/powerpoint/2010/main" val="3198909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 xmlns:p14="http://schemas.microsoft.com/office/powerpoint/2010/main" val="2729796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 xmlns:p14="http://schemas.microsoft.com/office/powerpoint/2010/main" val="2610884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 xmlns:p14="http://schemas.microsoft.com/office/powerpoint/2010/main" val="526451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29</a:t>
            </a:fld>
            <a:endParaRPr lang="en-ZA"/>
          </a:p>
        </p:txBody>
      </p:sp>
      <p:sp>
        <p:nvSpPr>
          <p:cNvPr id="4" name="Title 3"/>
          <p:cNvSpPr>
            <a:spLocks noGrp="1"/>
          </p:cNvSpPr>
          <p:nvPr>
            <p:ph type="ctrTitle"/>
          </p:nvPr>
        </p:nvSpPr>
        <p:spPr/>
        <p:txBody>
          <a:bodyPr>
            <a:normAutofit/>
          </a:bodyPr>
          <a:lstStyle/>
          <a:p>
            <a:r>
              <a:rPr lang="en-ZA" dirty="0" smtClean="0"/>
              <a:t>MANAGEMENT AND PRACTICES </a:t>
            </a:r>
            <a:endParaRPr lang="en-US" dirty="0"/>
          </a:p>
        </p:txBody>
      </p:sp>
      <p:sp>
        <p:nvSpPr>
          <p:cNvPr id="5" name="Subtitle 4"/>
          <p:cNvSpPr>
            <a:spLocks noGrp="1"/>
          </p:cNvSpPr>
          <p:nvPr>
            <p:ph type="subTitle" idx="1"/>
          </p:nvPr>
        </p:nvSpPr>
        <p:spPr/>
        <p:txBody>
          <a:bodyPr>
            <a:normAutofit/>
          </a:bodyPr>
          <a:lstStyle/>
          <a:p>
            <a:r>
              <a:rPr lang="en-ZA" sz="3200" dirty="0" smtClean="0"/>
              <a:t>Legislative Requirements and Organisational Policies and Procedure</a:t>
            </a:r>
            <a:endParaRPr lang="en-ZA" sz="3200" dirty="0"/>
          </a:p>
        </p:txBody>
      </p:sp>
    </p:spTree>
    <p:extLst>
      <p:ext uri="{BB962C8B-B14F-4D97-AF65-F5344CB8AC3E}">
        <p14:creationId xmlns="" xmlns:p14="http://schemas.microsoft.com/office/powerpoint/2010/main" val="2567743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Occupational health &amp; safety and security information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30</a:t>
            </a:fld>
            <a:endParaRPr lang="en-ZA" dirty="0"/>
          </a:p>
        </p:txBody>
      </p:sp>
      <p:sp>
        <p:nvSpPr>
          <p:cNvPr id="5" name="Content Placeholder 4"/>
          <p:cNvSpPr>
            <a:spLocks noGrp="1"/>
          </p:cNvSpPr>
          <p:nvPr>
            <p:ph sz="quarter" idx="1"/>
          </p:nvPr>
        </p:nvSpPr>
        <p:spPr/>
        <p:txBody>
          <a:bodyPr/>
          <a:lstStyle/>
          <a:p>
            <a:pPr marL="0" indent="0">
              <a:buNone/>
            </a:pPr>
            <a:r>
              <a:rPr lang="en-ZA" b="1" dirty="0"/>
              <a:t>Health, safety and security relating to the venue:</a:t>
            </a:r>
          </a:p>
          <a:p>
            <a:pPr marL="0" indent="0">
              <a:buNone/>
            </a:pPr>
            <a:endParaRPr lang="en-ZA" b="1" dirty="0"/>
          </a:p>
          <a:p>
            <a:pPr lvl="0"/>
            <a:r>
              <a:rPr lang="en-GB" dirty="0"/>
              <a:t>Toilets</a:t>
            </a:r>
          </a:p>
          <a:p>
            <a:pPr lvl="0"/>
            <a:r>
              <a:rPr lang="en-GB" dirty="0"/>
              <a:t>Nearest assembly point</a:t>
            </a:r>
          </a:p>
          <a:p>
            <a:pPr lvl="0"/>
            <a:r>
              <a:rPr lang="en-US" dirty="0"/>
              <a:t>Emergency exits</a:t>
            </a:r>
            <a:endParaRPr lang="en-ZA" dirty="0"/>
          </a:p>
          <a:p>
            <a:pPr lvl="0"/>
            <a:r>
              <a:rPr lang="en-GB" dirty="0"/>
              <a:t>Nearest fire alarm and fire extinguisher</a:t>
            </a:r>
            <a:endParaRPr lang="en-ZA" dirty="0"/>
          </a:p>
          <a:p>
            <a:pPr lvl="0"/>
            <a:r>
              <a:rPr lang="en-GB" dirty="0"/>
              <a:t>Location of the first aid kit</a:t>
            </a:r>
            <a:endParaRPr lang="en-ZA" dirty="0"/>
          </a:p>
          <a:p>
            <a:pPr marL="0" indent="0">
              <a:buNone/>
            </a:pPr>
            <a:endParaRPr lang="en-ZA" b="1" dirty="0"/>
          </a:p>
        </p:txBody>
      </p:sp>
    </p:spTree>
    <p:extLst>
      <p:ext uri="{BB962C8B-B14F-4D97-AF65-F5344CB8AC3E}">
        <p14:creationId xmlns:p14="http://schemas.microsoft.com/office/powerpoint/2010/main" xmlns="" val="4219026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Introduction</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Text Box 3"/>
          <p:cNvSpPr txBox="1">
            <a:spLocks noGrp="1" noChangeArrowheads="1"/>
          </p:cNvSpPr>
          <p:nvPr>
            <p:ph sz="quarter" idx="1"/>
          </p:nvPr>
        </p:nvSpPr>
        <p:spPr bwMode="auto">
          <a:xfrm>
            <a:off x="467544" y="1413296"/>
            <a:ext cx="8219256" cy="4154984"/>
          </a:xfrm>
          <a:prstGeom prst="rect">
            <a:avLst/>
          </a:prstGeom>
          <a:noFill/>
          <a:ln w="9525">
            <a:noFill/>
            <a:miter lim="800000"/>
            <a:headEnd/>
            <a:tailEnd/>
          </a:ln>
        </p:spPr>
        <p:txBody>
          <a:bodyPr>
            <a:spAutoFit/>
          </a:bodyPr>
          <a:lstStyle/>
          <a:p>
            <a:pPr algn="l" eaLnBrk="1" hangingPunct="1">
              <a:lnSpc>
                <a:spcPct val="100000"/>
              </a:lnSpc>
              <a:spcBef>
                <a:spcPct val="50000"/>
              </a:spcBef>
              <a:spcAft>
                <a:spcPct val="0"/>
              </a:spcAft>
              <a:buClrTx/>
              <a:buFont typeface="Wingdings" pitchFamily="2" charset="2"/>
              <a:buNone/>
            </a:pPr>
            <a:r>
              <a:rPr lang="en-GB" sz="1600" dirty="0"/>
              <a:t> </a:t>
            </a:r>
            <a:r>
              <a:rPr lang="en-GB" sz="2400" dirty="0"/>
              <a:t>Name</a:t>
            </a:r>
            <a:r>
              <a:rPr lang="en-GB" sz="2400" dirty="0" smtClean="0"/>
              <a:t>:</a:t>
            </a:r>
          </a:p>
          <a:p>
            <a:pPr algn="l" eaLnBrk="1" hangingPunct="1">
              <a:lnSpc>
                <a:spcPct val="100000"/>
              </a:lnSpc>
              <a:spcBef>
                <a:spcPct val="50000"/>
              </a:spcBef>
              <a:spcAft>
                <a:spcPct val="0"/>
              </a:spcAft>
              <a:buClrTx/>
              <a:buFont typeface="Wingdings" pitchFamily="2" charset="2"/>
              <a:buNone/>
            </a:pPr>
            <a:r>
              <a:rPr lang="en-GB" dirty="0" smtClean="0"/>
              <a:t>Employer:</a:t>
            </a:r>
            <a:endParaRPr lang="en-GB" sz="2400" dirty="0"/>
          </a:p>
          <a:p>
            <a:pPr algn="l" eaLnBrk="1" hangingPunct="1">
              <a:lnSpc>
                <a:spcPct val="100000"/>
              </a:lnSpc>
              <a:spcBef>
                <a:spcPct val="50000"/>
              </a:spcBef>
              <a:spcAft>
                <a:spcPct val="0"/>
              </a:spcAft>
              <a:buClrTx/>
              <a:buFont typeface="Wingdings" pitchFamily="2" charset="2"/>
              <a:buNone/>
            </a:pPr>
            <a:r>
              <a:rPr lang="en-GB" sz="2400" dirty="0"/>
              <a:t> </a:t>
            </a:r>
            <a:r>
              <a:rPr lang="en-GB" dirty="0" smtClean="0"/>
              <a:t>Position</a:t>
            </a:r>
            <a:r>
              <a:rPr lang="en-GB" sz="2400" dirty="0" smtClean="0"/>
              <a:t>:</a:t>
            </a:r>
            <a:endParaRPr lang="en-GB" sz="2400" dirty="0"/>
          </a:p>
          <a:p>
            <a:pPr algn="l" eaLnBrk="1" hangingPunct="1">
              <a:lnSpc>
                <a:spcPct val="100000"/>
              </a:lnSpc>
              <a:spcBef>
                <a:spcPct val="50000"/>
              </a:spcBef>
              <a:spcAft>
                <a:spcPct val="0"/>
              </a:spcAft>
              <a:buClrTx/>
              <a:buFont typeface="Wingdings" pitchFamily="2" charset="2"/>
              <a:buNone/>
            </a:pPr>
            <a:r>
              <a:rPr lang="en-GB" sz="2400" dirty="0"/>
              <a:t> Years of service</a:t>
            </a:r>
            <a:r>
              <a:rPr lang="en-GB" sz="2400" dirty="0" smtClean="0"/>
              <a:t>:</a:t>
            </a:r>
            <a:endParaRPr lang="en-GB" sz="2400" dirty="0"/>
          </a:p>
          <a:p>
            <a:pPr algn="l" eaLnBrk="1" hangingPunct="1">
              <a:lnSpc>
                <a:spcPct val="100000"/>
              </a:lnSpc>
              <a:spcBef>
                <a:spcPct val="50000"/>
              </a:spcBef>
              <a:spcAft>
                <a:spcPct val="0"/>
              </a:spcAft>
              <a:buClrTx/>
              <a:buFont typeface="Wingdings" pitchFamily="2" charset="2"/>
              <a:buNone/>
            </a:pPr>
            <a:r>
              <a:rPr lang="en-GB" sz="2400" dirty="0"/>
              <a:t> Family, </a:t>
            </a:r>
            <a:r>
              <a:rPr lang="en-GB" sz="2400" dirty="0" smtClean="0"/>
              <a:t>home </a:t>
            </a:r>
            <a:r>
              <a:rPr lang="en-GB" sz="2400" dirty="0"/>
              <a:t>language and place of birth</a:t>
            </a:r>
            <a:r>
              <a:rPr lang="en-GB" sz="2400" dirty="0" smtClean="0"/>
              <a:t>:</a:t>
            </a:r>
            <a:endParaRPr lang="en-GB" sz="2400" dirty="0"/>
          </a:p>
          <a:p>
            <a:pPr algn="l" eaLnBrk="1" hangingPunct="1">
              <a:lnSpc>
                <a:spcPct val="100000"/>
              </a:lnSpc>
              <a:spcBef>
                <a:spcPct val="50000"/>
              </a:spcBef>
              <a:spcAft>
                <a:spcPct val="0"/>
              </a:spcAft>
              <a:buClrTx/>
              <a:buFont typeface="Wingdings" pitchFamily="2" charset="2"/>
              <a:buNone/>
            </a:pPr>
            <a:r>
              <a:rPr lang="en-GB" sz="2400" dirty="0"/>
              <a:t> Special interest/hobbies:</a:t>
            </a:r>
          </a:p>
          <a:p>
            <a:pPr algn="l" eaLnBrk="1" hangingPunct="1">
              <a:lnSpc>
                <a:spcPct val="100000"/>
              </a:lnSpc>
              <a:spcBef>
                <a:spcPct val="50000"/>
              </a:spcBef>
              <a:spcAft>
                <a:spcPct val="0"/>
              </a:spcAft>
              <a:buClrTx/>
              <a:buFont typeface="Wingdings" pitchFamily="2" charset="2"/>
              <a:buNone/>
            </a:pPr>
            <a:endParaRPr lang="en-GB" sz="2400" dirty="0"/>
          </a:p>
          <a:p>
            <a:pPr algn="l" eaLnBrk="1" hangingPunct="1">
              <a:lnSpc>
                <a:spcPct val="100000"/>
              </a:lnSpc>
              <a:spcBef>
                <a:spcPct val="50000"/>
              </a:spcBef>
              <a:spcAft>
                <a:spcPct val="0"/>
              </a:spcAft>
              <a:buClrTx/>
              <a:buFont typeface="Wingdings" pitchFamily="2" charset="2"/>
              <a:buNone/>
            </a:pPr>
            <a:r>
              <a:rPr lang="en-GB" sz="1600" dirty="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Ground </a:t>
            </a:r>
            <a:r>
              <a:rPr lang="en-ZA" dirty="0" smtClean="0"/>
              <a:t>rules and arrangements</a:t>
            </a:r>
            <a:br>
              <a:rPr lang="en-ZA" dirty="0" smtClean="0"/>
            </a:b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32</a:t>
            </a:fld>
            <a:endParaRPr lang="en-ZA" dirty="0"/>
          </a:p>
        </p:txBody>
      </p:sp>
      <p:sp>
        <p:nvSpPr>
          <p:cNvPr id="5" name="Content Placeholder 4"/>
          <p:cNvSpPr>
            <a:spLocks noGrp="1"/>
          </p:cNvSpPr>
          <p:nvPr>
            <p:ph sz="quarter" idx="1"/>
          </p:nvPr>
        </p:nvSpPr>
        <p:spPr/>
        <p:txBody>
          <a:bodyPr>
            <a:normAutofit/>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Times New Roman" pitchFamily="18" charset="0"/>
              </a:rPr>
              <a:t>Lunch – 12h30</a:t>
            </a:r>
            <a:endParaRPr lang="en-ZA" altLang="en-US" dirty="0">
              <a:cs typeface="Times New Roman" pitchFamily="18" charset="0"/>
            </a:endParaRP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Times New Roman" pitchFamily="18" charset="0"/>
              </a:rPr>
              <a:t>Tea break – 10h30</a:t>
            </a:r>
            <a:endParaRPr lang="en-ZA" altLang="en-US" dirty="0">
              <a:cs typeface="Times New Roman" pitchFamily="18" charset="0"/>
            </a:endParaRP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Arial" pitchFamily="34" charset="0"/>
              </a:rPr>
              <a:t>Finish – 15h30</a:t>
            </a: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Arial" pitchFamily="34" charset="0"/>
              </a:rPr>
              <a:t>Cell phones</a:t>
            </a: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dirty="0" smtClean="0">
                <a:cs typeface="Arial" pitchFamily="34" charset="0"/>
              </a:rPr>
              <a:t>Participation</a:t>
            </a:r>
          </a:p>
          <a:p>
            <a:pPr marL="342900" indent="-342900" eaLnBrk="0" fontAlgn="base" hangingPunct="0">
              <a:lnSpc>
                <a:spcPct val="114000"/>
              </a:lnSpc>
              <a:spcBef>
                <a:spcPct val="0"/>
              </a:spcBef>
              <a:spcAft>
                <a:spcPct val="0"/>
              </a:spcAft>
              <a:buClrTx/>
              <a:buSzTx/>
              <a:buNone/>
            </a:pPr>
            <a:endParaRPr lang="en-US" altLang="en-US" b="1" dirty="0">
              <a:cs typeface="Arial" pitchFamily="34" charset="0"/>
            </a:endParaRPr>
          </a:p>
          <a:p>
            <a:pPr marL="609600" indent="-609600">
              <a:buClr>
                <a:srgbClr val="BC0000"/>
              </a:buClr>
              <a:buNone/>
              <a:tabLst>
                <a:tab pos="3594100" algn="l"/>
                <a:tab pos="3683000" algn="l"/>
              </a:tabLst>
            </a:pPr>
            <a:r>
              <a:rPr lang="en-US" dirty="0" smtClean="0"/>
              <a:t> </a:t>
            </a:r>
          </a:p>
          <a:p>
            <a:pPr marL="609600" indent="-609600">
              <a:buClr>
                <a:srgbClr val="BC0000"/>
              </a:buClr>
              <a:buNone/>
              <a:tabLst>
                <a:tab pos="3594100" algn="l"/>
                <a:tab pos="3683000" algn="l"/>
              </a:tabLst>
            </a:pPr>
            <a:r>
              <a:rPr lang="en-US" dirty="0" smtClean="0"/>
              <a:t> </a:t>
            </a:r>
            <a:r>
              <a:rPr lang="en-US" b="1" dirty="0" smtClean="0"/>
              <a:t>Timekeeper </a:t>
            </a:r>
            <a:endParaRPr lang="en-US" altLang="en-US" b="1" dirty="0">
              <a:cs typeface="Arial" pitchFamily="34" charset="0"/>
            </a:endParaRPr>
          </a:p>
        </p:txBody>
      </p:sp>
      <p:pic>
        <p:nvPicPr>
          <p:cNvPr id="6" name="Picture 3" descr="time-management.jpg"/>
          <p:cNvPicPr>
            <a:picLocks noChangeAspect="1"/>
          </p:cNvPicPr>
          <p:nvPr/>
        </p:nvPicPr>
        <p:blipFill>
          <a:blip r:embed="rId2" cstate="print"/>
          <a:srcRect/>
          <a:stretch>
            <a:fillRect/>
          </a:stretch>
        </p:blipFill>
        <p:spPr bwMode="auto">
          <a:xfrm>
            <a:off x="6588224" y="3494633"/>
            <a:ext cx="1963738" cy="1806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191920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Introduction Employment Equity Act Application</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p:cNvSpPr>
            <a:spLocks noGrp="1"/>
          </p:cNvSpPr>
          <p:nvPr>
            <p:ph sz="quarter" idx="1"/>
          </p:nvPr>
        </p:nvSpPr>
        <p:spPr/>
        <p:txBody>
          <a:bodyPr>
            <a:normAutofit fontScale="92500" lnSpcReduction="10000"/>
          </a:bodyPr>
          <a:lstStyle/>
          <a:p>
            <a:pPr>
              <a:buNone/>
            </a:pPr>
            <a:endParaRPr lang="en-ZA" dirty="0" smtClean="0"/>
          </a:p>
          <a:p>
            <a:pPr lvl="0"/>
            <a:r>
              <a:rPr lang="en-ZA" dirty="0" smtClean="0"/>
              <a:t> </a:t>
            </a:r>
            <a:r>
              <a:rPr lang="en-GB" dirty="0" smtClean="0"/>
              <a:t>Chapter 2 : All employers and employees</a:t>
            </a:r>
            <a:endParaRPr lang="en-US" dirty="0" smtClean="0"/>
          </a:p>
          <a:p>
            <a:pPr lvl="0"/>
            <a:r>
              <a:rPr lang="en-ZA" dirty="0" smtClean="0"/>
              <a:t> </a:t>
            </a:r>
            <a:r>
              <a:rPr lang="en-GB" dirty="0" smtClean="0"/>
              <a:t>Chapter 3 : Designated employers and employees, unless otherwise indicated</a:t>
            </a:r>
          </a:p>
          <a:p>
            <a:pPr lvl="0">
              <a:buNone/>
            </a:pPr>
            <a:r>
              <a:rPr lang="en-GB" dirty="0" smtClean="0"/>
              <a:t>Designated employers:</a:t>
            </a:r>
          </a:p>
          <a:p>
            <a:r>
              <a:rPr lang="en-GB" dirty="0" smtClean="0"/>
              <a:t> More than 50 employees</a:t>
            </a:r>
          </a:p>
          <a:p>
            <a:r>
              <a:rPr lang="en-GB" dirty="0" smtClean="0"/>
              <a:t> Less than 50 employees – Turnover more than indicated by Schedule 4</a:t>
            </a:r>
          </a:p>
          <a:p>
            <a:r>
              <a:rPr lang="en-GB" dirty="0" smtClean="0"/>
              <a:t> </a:t>
            </a:r>
            <a:r>
              <a:rPr lang="en-ZA" dirty="0" smtClean="0"/>
              <a:t>An employer bind by a collective agreement</a:t>
            </a:r>
            <a:endParaRPr lang="en-US" dirty="0" smtClean="0"/>
          </a:p>
          <a:p>
            <a:r>
              <a:rPr lang="en-ZA" dirty="0" smtClean="0"/>
              <a:t>Municipalities</a:t>
            </a:r>
            <a:endParaRPr lang="en-US" dirty="0" smtClean="0"/>
          </a:p>
          <a:p>
            <a:r>
              <a:rPr lang="en-ZA" dirty="0" smtClean="0"/>
              <a:t>Organs of the state except for</a:t>
            </a:r>
            <a:r>
              <a:rPr lang="en-US" dirty="0" smtClean="0"/>
              <a:t> :</a:t>
            </a:r>
            <a:r>
              <a:rPr lang="en-ZA" dirty="0" smtClean="0"/>
              <a:t>The National Defence Force</a:t>
            </a:r>
            <a:r>
              <a:rPr lang="en-US" dirty="0" smtClean="0"/>
              <a:t>, </a:t>
            </a:r>
            <a:r>
              <a:rPr lang="en-ZA" dirty="0" smtClean="0"/>
              <a:t>The National Intelligence Agency and The South African Secret Service</a:t>
            </a:r>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Apply the principles of employment equity to organisational transformation</a:t>
            </a: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34</a:t>
            </a:fld>
            <a:endParaRPr lang="en-ZA" dirty="0"/>
          </a:p>
        </p:txBody>
      </p:sp>
      <p:sp>
        <p:nvSpPr>
          <p:cNvPr id="7" name="Text Placeholder 6"/>
          <p:cNvSpPr>
            <a:spLocks noGrp="1"/>
          </p:cNvSpPr>
          <p:nvPr>
            <p:ph type="body" idx="1"/>
          </p:nvPr>
        </p:nvSpPr>
        <p:spPr/>
        <p:txBody>
          <a:bodyPr>
            <a:normAutofit/>
          </a:bodyPr>
          <a:lstStyle/>
          <a:p>
            <a:r>
              <a:rPr lang="en-GB" sz="3600" dirty="0" smtClean="0"/>
              <a:t>Study Unit 1.1:  Key Elements of the Employment Equity Legislation</a:t>
            </a:r>
            <a:endParaRPr lang="en-US"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900000"/>
          </a:xfrm>
        </p:spPr>
        <p:txBody>
          <a:bodyPr>
            <a:normAutofit/>
          </a:bodyPr>
          <a:lstStyle/>
          <a:p>
            <a:r>
              <a:rPr lang="en-ZA" sz="3600" dirty="0" smtClean="0">
                <a:solidFill>
                  <a:srgbClr val="002060"/>
                </a:solidFill>
              </a:rPr>
              <a:t>The Employment Equity framework</a:t>
            </a:r>
            <a:endParaRPr lang="en-ZA" sz="3600" dirty="0">
              <a:solidFill>
                <a:srgbClr val="002060"/>
              </a:solidFill>
            </a:endParaRPr>
          </a:p>
        </p:txBody>
      </p:sp>
      <p:sp>
        <p:nvSpPr>
          <p:cNvPr id="5" name="Rectangle 4"/>
          <p:cNvSpPr/>
          <p:nvPr/>
        </p:nvSpPr>
        <p:spPr>
          <a:xfrm>
            <a:off x="2442942" y="960352"/>
            <a:ext cx="4716000" cy="3600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1400" dirty="0" smtClean="0">
                <a:solidFill>
                  <a:srgbClr val="002060"/>
                </a:solidFill>
              </a:rPr>
              <a:t>Employment Equity Act</a:t>
            </a:r>
            <a:endParaRPr lang="en-ZA" sz="1400" dirty="0">
              <a:solidFill>
                <a:srgbClr val="002060"/>
              </a:solidFill>
            </a:endParaRPr>
          </a:p>
        </p:txBody>
      </p:sp>
      <p:sp>
        <p:nvSpPr>
          <p:cNvPr id="7" name="Rectangle 6"/>
          <p:cNvSpPr/>
          <p:nvPr/>
        </p:nvSpPr>
        <p:spPr>
          <a:xfrm>
            <a:off x="2500298" y="2022988"/>
            <a:ext cx="1800000" cy="3600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1400" dirty="0" smtClean="0"/>
              <a:t>Equal opportunities</a:t>
            </a:r>
            <a:endParaRPr lang="en-ZA" sz="1400" dirty="0"/>
          </a:p>
        </p:txBody>
      </p:sp>
      <p:sp>
        <p:nvSpPr>
          <p:cNvPr id="8" name="Rectangle 7"/>
          <p:cNvSpPr/>
          <p:nvPr/>
        </p:nvSpPr>
        <p:spPr>
          <a:xfrm>
            <a:off x="5558082" y="2025798"/>
            <a:ext cx="1800000" cy="3600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1400" dirty="0" smtClean="0"/>
              <a:t>Affirmative action</a:t>
            </a:r>
            <a:endParaRPr lang="en-ZA" sz="1400" dirty="0"/>
          </a:p>
        </p:txBody>
      </p:sp>
      <p:sp>
        <p:nvSpPr>
          <p:cNvPr id="9" name="Oval 8"/>
          <p:cNvSpPr/>
          <p:nvPr/>
        </p:nvSpPr>
        <p:spPr>
          <a:xfrm>
            <a:off x="2285984" y="2848939"/>
            <a:ext cx="2160000" cy="914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rgbClr val="002060"/>
                </a:solidFill>
              </a:rPr>
              <a:t>Eliminating unfair discrimination</a:t>
            </a:r>
            <a:endParaRPr lang="en-ZA" sz="1400" dirty="0">
              <a:solidFill>
                <a:srgbClr val="002060"/>
              </a:solidFill>
            </a:endParaRPr>
          </a:p>
        </p:txBody>
      </p:sp>
      <p:sp>
        <p:nvSpPr>
          <p:cNvPr id="10" name="Oval 9"/>
          <p:cNvSpPr/>
          <p:nvPr/>
        </p:nvSpPr>
        <p:spPr>
          <a:xfrm>
            <a:off x="5357818" y="2942245"/>
            <a:ext cx="2160000" cy="914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rgbClr val="002060"/>
                </a:solidFill>
              </a:rPr>
              <a:t>Employment Equity plan</a:t>
            </a:r>
            <a:endParaRPr lang="en-ZA" sz="1400" dirty="0">
              <a:solidFill>
                <a:srgbClr val="002060"/>
              </a:solidFill>
            </a:endParaRPr>
          </a:p>
        </p:txBody>
      </p:sp>
      <p:sp>
        <p:nvSpPr>
          <p:cNvPr id="11" name="Rectangle 10"/>
          <p:cNvSpPr/>
          <p:nvPr/>
        </p:nvSpPr>
        <p:spPr>
          <a:xfrm>
            <a:off x="3660760" y="4436716"/>
            <a:ext cx="2340000" cy="360000"/>
          </a:xfrm>
          <a:prstGeom prst="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1400" dirty="0" smtClean="0">
                <a:solidFill>
                  <a:srgbClr val="002060"/>
                </a:solidFill>
              </a:rPr>
              <a:t>Diversity Management</a:t>
            </a:r>
            <a:endParaRPr lang="en-ZA" sz="1400" dirty="0">
              <a:solidFill>
                <a:srgbClr val="002060"/>
              </a:solidFill>
            </a:endParaRPr>
          </a:p>
        </p:txBody>
      </p:sp>
      <p:sp>
        <p:nvSpPr>
          <p:cNvPr id="12" name="Oval 11"/>
          <p:cNvSpPr/>
          <p:nvPr/>
        </p:nvSpPr>
        <p:spPr>
          <a:xfrm>
            <a:off x="3769322" y="5435291"/>
            <a:ext cx="2160000" cy="914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rgbClr val="002060"/>
                </a:solidFill>
              </a:rPr>
              <a:t>Employment Equity</a:t>
            </a:r>
            <a:endParaRPr lang="en-ZA" sz="1400" dirty="0">
              <a:solidFill>
                <a:srgbClr val="002060"/>
              </a:solidFill>
            </a:endParaRPr>
          </a:p>
        </p:txBody>
      </p:sp>
      <p:cxnSp>
        <p:nvCxnSpPr>
          <p:cNvPr id="14" name="Straight Arrow Connector 13"/>
          <p:cNvCxnSpPr/>
          <p:nvPr/>
        </p:nvCxnSpPr>
        <p:spPr>
          <a:xfrm>
            <a:off x="5637388" y="1454294"/>
            <a:ext cx="792000" cy="50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3351372" y="1385045"/>
            <a:ext cx="792000" cy="50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357554" y="2454426"/>
            <a:ext cx="0" cy="25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57950" y="2454426"/>
            <a:ext cx="0" cy="25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00562" y="3376997"/>
            <a:ext cx="79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98538" y="4684592"/>
            <a:ext cx="2302618" cy="307777"/>
          </a:xfrm>
          <a:prstGeom prst="rect">
            <a:avLst/>
          </a:prstGeom>
          <a:noFill/>
          <a:ln w="28575">
            <a:solidFill>
              <a:srgbClr val="00B050"/>
            </a:solidFill>
          </a:ln>
        </p:spPr>
        <p:txBody>
          <a:bodyPr wrap="none" rtlCol="0">
            <a:spAutoFit/>
          </a:bodyPr>
          <a:lstStyle/>
          <a:p>
            <a:r>
              <a:rPr lang="en-ZA" sz="1400" dirty="0" smtClean="0">
                <a:solidFill>
                  <a:srgbClr val="002060"/>
                </a:solidFill>
              </a:rPr>
              <a:t>Monitoring and enforcement</a:t>
            </a:r>
            <a:endParaRPr lang="en-ZA" sz="1400" dirty="0">
              <a:solidFill>
                <a:srgbClr val="002060"/>
              </a:solidFill>
            </a:endParaRPr>
          </a:p>
        </p:txBody>
      </p:sp>
      <p:cxnSp>
        <p:nvCxnSpPr>
          <p:cNvPr id="25" name="Straight Arrow Connector 24"/>
          <p:cNvCxnSpPr/>
          <p:nvPr/>
        </p:nvCxnSpPr>
        <p:spPr>
          <a:xfrm>
            <a:off x="4786314" y="5069568"/>
            <a:ext cx="0" cy="25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15140" y="4296650"/>
            <a:ext cx="1382494" cy="307777"/>
          </a:xfrm>
          <a:prstGeom prst="rect">
            <a:avLst/>
          </a:prstGeom>
          <a:noFill/>
          <a:ln w="19050">
            <a:solidFill>
              <a:srgbClr val="00B050"/>
            </a:solidFill>
          </a:ln>
        </p:spPr>
        <p:txBody>
          <a:bodyPr wrap="none" rtlCol="0">
            <a:spAutoFit/>
          </a:bodyPr>
          <a:lstStyle/>
          <a:p>
            <a:r>
              <a:rPr lang="en-ZA" sz="1400" dirty="0" smtClean="0">
                <a:solidFill>
                  <a:srgbClr val="002060"/>
                </a:solidFill>
              </a:rPr>
              <a:t>Climate creation</a:t>
            </a:r>
            <a:endParaRPr lang="en-ZA" sz="1400" dirty="0">
              <a:solidFill>
                <a:srgbClr val="002060"/>
              </a:solidFill>
            </a:endParaRPr>
          </a:p>
        </p:txBody>
      </p:sp>
      <p:sp>
        <p:nvSpPr>
          <p:cNvPr id="18" name="Line 28"/>
          <p:cNvSpPr>
            <a:spLocks noChangeShapeType="1"/>
          </p:cNvSpPr>
          <p:nvPr/>
        </p:nvSpPr>
        <p:spPr bwMode="auto">
          <a:xfrm flipH="1" flipV="1">
            <a:off x="6175389" y="4644705"/>
            <a:ext cx="396875" cy="204788"/>
          </a:xfrm>
          <a:prstGeom prst="line">
            <a:avLst/>
          </a:prstGeom>
          <a:noFill/>
          <a:ln w="9525">
            <a:solidFill>
              <a:srgbClr val="000000"/>
            </a:solidFill>
            <a:round/>
            <a:headEnd/>
            <a:tailEnd/>
          </a:ln>
        </p:spPr>
        <p:txBody>
          <a:bodyPr/>
          <a:lstStyle/>
          <a:p>
            <a:pPr eaLnBrk="0" fontAlgn="auto" hangingPunct="0">
              <a:lnSpc>
                <a:spcPct val="80000"/>
              </a:lnSpc>
              <a:spcBef>
                <a:spcPts val="0"/>
              </a:spcBef>
              <a:spcAft>
                <a:spcPts val="0"/>
              </a:spcAft>
              <a:buClr>
                <a:srgbClr val="FFFF00"/>
              </a:buClr>
              <a:defRPr/>
            </a:pPr>
            <a:endParaRPr lang="en-ZA" kern="0" dirty="0">
              <a:solidFill>
                <a:sysClr val="windowText" lastClr="000000"/>
              </a:solidFill>
            </a:endParaRPr>
          </a:p>
        </p:txBody>
      </p:sp>
      <p:sp>
        <p:nvSpPr>
          <p:cNvPr id="22" name="Line 27"/>
          <p:cNvSpPr>
            <a:spLocks noChangeShapeType="1"/>
          </p:cNvSpPr>
          <p:nvPr/>
        </p:nvSpPr>
        <p:spPr bwMode="auto">
          <a:xfrm flipH="1">
            <a:off x="6176977" y="4438330"/>
            <a:ext cx="395287" cy="204788"/>
          </a:xfrm>
          <a:prstGeom prst="line">
            <a:avLst/>
          </a:prstGeom>
          <a:noFill/>
          <a:ln w="9525">
            <a:solidFill>
              <a:srgbClr val="000000"/>
            </a:solidFill>
            <a:round/>
            <a:headEnd/>
            <a:tailEnd/>
          </a:ln>
        </p:spPr>
        <p:txBody>
          <a:bodyPr/>
          <a:lstStyle/>
          <a:p>
            <a:pPr eaLnBrk="0" fontAlgn="auto" hangingPunct="0">
              <a:lnSpc>
                <a:spcPct val="80000"/>
              </a:lnSpc>
              <a:spcBef>
                <a:spcPts val="0"/>
              </a:spcBef>
              <a:spcAft>
                <a:spcPts val="0"/>
              </a:spcAft>
              <a:buClr>
                <a:srgbClr val="FFFF00"/>
              </a:buClr>
              <a:defRPr/>
            </a:pPr>
            <a:endParaRPr lang="en-ZA" kern="0" dirty="0">
              <a:solidFill>
                <a:sysClr val="windowText" lastClr="000000"/>
              </a:solidFill>
            </a:endParaRPr>
          </a:p>
        </p:txBody>
      </p:sp>
      <p:sp>
        <p:nvSpPr>
          <p:cNvPr id="23" name="Left Brace 22"/>
          <p:cNvSpPr/>
          <p:nvPr/>
        </p:nvSpPr>
        <p:spPr>
          <a:xfrm>
            <a:off x="1942876" y="960352"/>
            <a:ext cx="288000" cy="1368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6" name="Left Brace 25"/>
          <p:cNvSpPr/>
          <p:nvPr/>
        </p:nvSpPr>
        <p:spPr>
          <a:xfrm>
            <a:off x="1997984" y="2835344"/>
            <a:ext cx="288000" cy="2124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7" name="Left Brace 26"/>
          <p:cNvSpPr/>
          <p:nvPr/>
        </p:nvSpPr>
        <p:spPr>
          <a:xfrm>
            <a:off x="2000232" y="5286105"/>
            <a:ext cx="288000" cy="115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8" name="Rectangle 27"/>
          <p:cNvSpPr/>
          <p:nvPr/>
        </p:nvSpPr>
        <p:spPr>
          <a:xfrm>
            <a:off x="0" y="1531856"/>
            <a:ext cx="1800000" cy="3600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1400" dirty="0" smtClean="0"/>
              <a:t>Legal framework</a:t>
            </a:r>
            <a:endParaRPr lang="en-ZA" sz="1400" dirty="0"/>
          </a:p>
        </p:txBody>
      </p:sp>
      <p:sp>
        <p:nvSpPr>
          <p:cNvPr id="29" name="Rectangle 28"/>
          <p:cNvSpPr/>
          <p:nvPr/>
        </p:nvSpPr>
        <p:spPr>
          <a:xfrm>
            <a:off x="71406" y="3700468"/>
            <a:ext cx="1800000" cy="4680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1400" dirty="0" smtClean="0"/>
              <a:t>Processes &amp; Structures</a:t>
            </a:r>
            <a:endParaRPr lang="en-ZA" sz="1400" dirty="0"/>
          </a:p>
        </p:txBody>
      </p:sp>
      <p:sp>
        <p:nvSpPr>
          <p:cNvPr id="30" name="Rectangle 29"/>
          <p:cNvSpPr/>
          <p:nvPr/>
        </p:nvSpPr>
        <p:spPr>
          <a:xfrm>
            <a:off x="71406" y="5580873"/>
            <a:ext cx="1800000" cy="36000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1400" dirty="0" smtClean="0"/>
              <a:t>END RESULT</a:t>
            </a:r>
            <a:endParaRPr lang="en-ZA" sz="1400" dirty="0"/>
          </a:p>
        </p:txBody>
      </p:sp>
      <p:cxnSp>
        <p:nvCxnSpPr>
          <p:cNvPr id="31" name="Straight Arrow Connector 30"/>
          <p:cNvCxnSpPr/>
          <p:nvPr/>
        </p:nvCxnSpPr>
        <p:spPr>
          <a:xfrm>
            <a:off x="3925686" y="3906774"/>
            <a:ext cx="432000" cy="39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5178381" y="3870773"/>
            <a:ext cx="540000" cy="43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7"/>
          <p:cNvSpPr txBox="1">
            <a:spLocks noGrp="1" noChangeArrowheads="1"/>
          </p:cNvSpPr>
          <p:nvPr/>
        </p:nvSpPr>
        <p:spPr bwMode="auto">
          <a:xfrm>
            <a:off x="7993063" y="6669088"/>
            <a:ext cx="1187450" cy="196850"/>
          </a:xfrm>
          <a:prstGeom prst="rect">
            <a:avLst/>
          </a:prstGeom>
          <a:noFill/>
          <a:ln w="9525">
            <a:noFill/>
            <a:miter lim="800000"/>
            <a:headEnd/>
            <a:tailEnd/>
          </a:ln>
        </p:spPr>
        <p:txBody>
          <a:bodyPr lIns="91232" tIns="45616" rIns="91232" bIns="45616"/>
          <a:lstStyle/>
          <a:p>
            <a:pPr algn="r" defTabSz="801688"/>
            <a:fld id="{AA4D09AA-6B68-4FB3-A391-D67EEB0F650E}" type="slidenum">
              <a:rPr lang="en-AU" sz="1100" b="1">
                <a:latin typeface="Calibri" pitchFamily="34" charset="0"/>
              </a:rPr>
              <a:pPr algn="r" defTabSz="801688"/>
              <a:t>35</a:t>
            </a:fld>
            <a:endParaRPr lang="en-AU" sz="11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ox(in)">
                                      <p:cBhvr>
                                        <p:cTn id="32" dur="500"/>
                                        <p:tgtEl>
                                          <p:spTgt spid="23"/>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ox(i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ox(in)">
                                      <p:cBhvr>
                                        <p:cTn id="40" dur="500"/>
                                        <p:tgtEl>
                                          <p:spTgt spid="19"/>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ox(i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ox(in)">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ox(in)">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ox(in)">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ox(in)">
                                      <p:cBhvr>
                                        <p:cTn id="63" dur="500"/>
                                        <p:tgtEl>
                                          <p:spTgt spid="31"/>
                                        </p:tgtEl>
                                      </p:cBhvr>
                                    </p:animEffect>
                                  </p:childTnLst>
                                </p:cTn>
                              </p:par>
                              <p:par>
                                <p:cTn id="64" presetID="4" presetClass="entr" presetSubtype="16"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box(in)">
                                      <p:cBhvr>
                                        <p:cTn id="66" dur="500"/>
                                        <p:tgtEl>
                                          <p:spTgt spid="33"/>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box(in)">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ox(in)">
                                      <p:cBhvr>
                                        <p:cTn id="74" dur="500"/>
                                        <p:tgtEl>
                                          <p:spTgt spid="22"/>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ox(in)">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ox(in)">
                                      <p:cBhvr>
                                        <p:cTn id="82" dur="500"/>
                                        <p:tgtEl>
                                          <p:spTgt spid="18"/>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box(in)">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box(in)">
                                      <p:cBhvr>
                                        <p:cTn id="90" dur="500"/>
                                        <p:tgtEl>
                                          <p:spTgt spid="26"/>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box(i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box(in)">
                                      <p:cBhvr>
                                        <p:cTn id="98" dur="500"/>
                                        <p:tgtEl>
                                          <p:spTgt spid="25"/>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box(in)">
                                      <p:cBhvr>
                                        <p:cTn id="101" dur="5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box(in)">
                                      <p:cBhvr>
                                        <p:cTn id="106" dur="500"/>
                                        <p:tgtEl>
                                          <p:spTgt spid="27"/>
                                        </p:tgtEl>
                                      </p:cBhvr>
                                    </p:animEffect>
                                  </p:childTnLst>
                                </p:cTn>
                              </p:par>
                              <p:par>
                                <p:cTn id="107" presetID="4" presetClass="entr" presetSubtype="16"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box(i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24" grpId="0" animBg="1"/>
      <p:bldP spid="17" grpId="0" animBg="1"/>
      <p:bldP spid="18" grpId="0" animBg="1"/>
      <p:bldP spid="22" grpId="0" animBg="1"/>
      <p:bldP spid="23" grpId="0" animBg="1"/>
      <p:bldP spid="26" grpId="0" animBg="1"/>
      <p:bldP spid="27" grpId="0" animBg="1"/>
      <p:bldP spid="28" grpId="0" animBg="1"/>
      <p:bldP spid="29"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5202"/>
            <a:ext cx="8219256" cy="537125"/>
          </a:xfrm>
        </p:spPr>
        <p:txBody>
          <a:bodyPr>
            <a:normAutofit fontScale="90000"/>
          </a:bodyPr>
          <a:lstStyle/>
          <a:p>
            <a:r>
              <a:rPr lang="en-ZA" sz="3600" dirty="0" smtClean="0"/>
              <a:t>1.1.1	The Key Elements of Employment Equity Legislation</a:t>
            </a: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36</a:t>
            </a:fld>
            <a:endParaRPr lang="en-ZA" dirty="0"/>
          </a:p>
        </p:txBody>
      </p:sp>
      <p:sp>
        <p:nvSpPr>
          <p:cNvPr id="5" name="Title 2"/>
          <p:cNvSpPr txBox="1">
            <a:spLocks/>
          </p:cNvSpPr>
          <p:nvPr/>
        </p:nvSpPr>
        <p:spPr>
          <a:xfrm>
            <a:off x="304800" y="1533682"/>
            <a:ext cx="8534400" cy="780329"/>
          </a:xfrm>
          <a:prstGeom prst="rect">
            <a:avLst/>
          </a:prstGeom>
        </p:spPr>
        <p:txBody>
          <a:bodyPr bIns="91440" anchor="ctr" anchorCtr="0">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3600" b="1" i="0" u="none" strike="noStrike" kern="1200" cap="none" spc="0" normalizeH="0" baseline="0" noProof="0" dirty="0" smtClean="0">
                <a:ln>
                  <a:noFill/>
                </a:ln>
                <a:solidFill>
                  <a:srgbClr val="002060"/>
                </a:solidFill>
                <a:effectLst/>
                <a:uLnTx/>
                <a:uFillTx/>
                <a:latin typeface="Calibri" pitchFamily="34" charset="0"/>
                <a:ea typeface="+mj-ea"/>
                <a:cs typeface="Lucida Sans Unicode" pitchFamily="34" charset="0"/>
              </a:rPr>
              <a:t>The six driving forces underpinning the</a:t>
            </a:r>
            <a:br>
              <a:rPr kumimoji="0" lang="en-ZA" sz="3600" b="1" i="0" u="none" strike="noStrike" kern="1200" cap="none" spc="0" normalizeH="0" baseline="0" noProof="0" dirty="0" smtClean="0">
                <a:ln>
                  <a:noFill/>
                </a:ln>
                <a:solidFill>
                  <a:srgbClr val="002060"/>
                </a:solidFill>
                <a:effectLst/>
                <a:uLnTx/>
                <a:uFillTx/>
                <a:latin typeface="Calibri" pitchFamily="34" charset="0"/>
                <a:ea typeface="+mj-ea"/>
                <a:cs typeface="Lucida Sans Unicode" pitchFamily="34" charset="0"/>
              </a:rPr>
            </a:br>
            <a:r>
              <a:rPr kumimoji="0" lang="en-ZA" sz="3600" b="1" i="0" u="none" strike="noStrike" kern="1200" cap="none" spc="0" normalizeH="0" baseline="0" noProof="0" dirty="0" smtClean="0">
                <a:ln>
                  <a:noFill/>
                </a:ln>
                <a:solidFill>
                  <a:srgbClr val="002060"/>
                </a:solidFill>
                <a:effectLst/>
                <a:uLnTx/>
                <a:uFillTx/>
                <a:latin typeface="Calibri" pitchFamily="34" charset="0"/>
                <a:ea typeface="+mj-ea"/>
                <a:cs typeface="Lucida Sans Unicode" pitchFamily="34" charset="0"/>
              </a:rPr>
              <a:t>  EE ACT</a:t>
            </a:r>
            <a:endParaRPr kumimoji="0" lang="en-ZA" sz="3600" b="1" i="0" u="none" strike="noStrike" kern="1200" cap="none" spc="0" normalizeH="0" baseline="0" noProof="0" dirty="0">
              <a:ln>
                <a:noFill/>
              </a:ln>
              <a:solidFill>
                <a:srgbClr val="002060"/>
              </a:solidFill>
              <a:effectLst/>
              <a:uLnTx/>
              <a:uFillTx/>
              <a:latin typeface="Calibri" pitchFamily="34" charset="0"/>
              <a:ea typeface="+mj-ea"/>
              <a:cs typeface="+mj-cs"/>
            </a:endParaRPr>
          </a:p>
        </p:txBody>
      </p:sp>
      <p:graphicFrame>
        <p:nvGraphicFramePr>
          <p:cNvPr id="6" name="Diagram 5"/>
          <p:cNvGraphicFramePr/>
          <p:nvPr/>
        </p:nvGraphicFramePr>
        <p:xfrm>
          <a:off x="1021200" y="2245320"/>
          <a:ext cx="705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5202"/>
            <a:ext cx="8219256" cy="537125"/>
          </a:xfrm>
        </p:spPr>
        <p:txBody>
          <a:bodyPr>
            <a:normAutofit fontScale="90000"/>
          </a:bodyPr>
          <a:lstStyle/>
          <a:p>
            <a:r>
              <a:rPr lang="en-ZA" sz="3600" dirty="0" smtClean="0"/>
              <a:t>1.1.1	The Key Elements of Employment Equity Legislation</a:t>
            </a: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37</a:t>
            </a:fld>
            <a:endParaRPr lang="en-ZA" dirty="0"/>
          </a:p>
        </p:txBody>
      </p:sp>
      <p:sp>
        <p:nvSpPr>
          <p:cNvPr id="7" name="Title 2"/>
          <p:cNvSpPr txBox="1">
            <a:spLocks/>
          </p:cNvSpPr>
          <p:nvPr/>
        </p:nvSpPr>
        <p:spPr>
          <a:xfrm>
            <a:off x="304800" y="1545652"/>
            <a:ext cx="8534400" cy="868363"/>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rgbClr val="008080"/>
                </a:solidFill>
                <a:effectLst/>
                <a:uLnTx/>
                <a:uFillTx/>
                <a:latin typeface="Calibri" pitchFamily="34" charset="0"/>
                <a:ea typeface="+mj-ea"/>
                <a:cs typeface="+mj-cs"/>
              </a:rPr>
              <a:t>Purpose of the EE Act</a:t>
            </a:r>
            <a:endParaRPr kumimoji="0" lang="en-ZA" sz="2800" b="1" i="0" u="none" strike="noStrike" kern="1200" cap="none" spc="0" normalizeH="0" baseline="0" noProof="0" dirty="0">
              <a:ln>
                <a:noFill/>
              </a:ln>
              <a:solidFill>
                <a:srgbClr val="008080"/>
              </a:solidFill>
              <a:effectLst/>
              <a:uLnTx/>
              <a:uFillTx/>
              <a:latin typeface="Calibri" pitchFamily="34" charset="0"/>
              <a:ea typeface="+mj-ea"/>
              <a:cs typeface="+mj-cs"/>
            </a:endParaRPr>
          </a:p>
        </p:txBody>
      </p:sp>
      <p:sp>
        <p:nvSpPr>
          <p:cNvPr id="8" name="TextBox 7"/>
          <p:cNvSpPr txBox="1"/>
          <p:nvPr/>
        </p:nvSpPr>
        <p:spPr>
          <a:xfrm>
            <a:off x="1619672" y="2918071"/>
            <a:ext cx="5525936" cy="523220"/>
          </a:xfrm>
          <a:prstGeom prst="rect">
            <a:avLst/>
          </a:prstGeom>
          <a:noFill/>
          <a:ln>
            <a:solidFill>
              <a:schemeClr val="tx1"/>
            </a:solidFill>
          </a:ln>
        </p:spPr>
        <p:txBody>
          <a:bodyPr wrap="none" rtlCol="0">
            <a:spAutoFit/>
          </a:bodyPr>
          <a:lstStyle/>
          <a:p>
            <a:r>
              <a:rPr lang="en-ZA" sz="2800" dirty="0" smtClean="0"/>
              <a:t>Achieve EQUITY in the workplace by:</a:t>
            </a:r>
            <a:endParaRPr lang="en-ZA" sz="2800" dirty="0"/>
          </a:p>
        </p:txBody>
      </p:sp>
      <p:graphicFrame>
        <p:nvGraphicFramePr>
          <p:cNvPr id="9" name="Diagram 8"/>
          <p:cNvGraphicFramePr/>
          <p:nvPr/>
        </p:nvGraphicFramePr>
        <p:xfrm>
          <a:off x="1259632" y="4142207"/>
          <a:ext cx="6624736" cy="1599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5202"/>
            <a:ext cx="8219256" cy="537125"/>
          </a:xfrm>
        </p:spPr>
        <p:txBody>
          <a:bodyPr>
            <a:normAutofit fontScale="90000"/>
          </a:bodyPr>
          <a:lstStyle/>
          <a:p>
            <a:r>
              <a:rPr lang="en-ZA" sz="3600" dirty="0" smtClean="0"/>
              <a:t>1.1.1	The Key Elements of Employment Equity Legislation</a:t>
            </a: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38</a:t>
            </a:fld>
            <a:endParaRPr lang="en-ZA" dirty="0"/>
          </a:p>
        </p:txBody>
      </p:sp>
      <p:sp>
        <p:nvSpPr>
          <p:cNvPr id="10" name="Title 2"/>
          <p:cNvSpPr txBox="1">
            <a:spLocks/>
          </p:cNvSpPr>
          <p:nvPr/>
        </p:nvSpPr>
        <p:spPr>
          <a:xfrm>
            <a:off x="304800" y="1153966"/>
            <a:ext cx="8512629" cy="693495"/>
          </a:xfrm>
          <a:prstGeom prst="rect">
            <a:avLst/>
          </a:prstGeom>
        </p:spPr>
        <p:txBody>
          <a:bodyPr bIns="91440" anchor="ctr" anchorCtr="0">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3200" b="1" i="0" u="none" strike="noStrike" kern="1200" cap="none" spc="0" normalizeH="0" baseline="0" noProof="0" dirty="0" smtClean="0">
                <a:ln>
                  <a:noFill/>
                </a:ln>
                <a:solidFill>
                  <a:srgbClr val="002060"/>
                </a:solidFill>
                <a:effectLst/>
                <a:uLnTx/>
                <a:uFillTx/>
                <a:latin typeface="Calibri" pitchFamily="34" charset="0"/>
                <a:ea typeface="+mj-ea"/>
                <a:cs typeface="+mj-cs"/>
              </a:rPr>
              <a:t>Prohibition of unfair discrimination</a:t>
            </a:r>
            <a:br>
              <a:rPr kumimoji="0" lang="en-ZA" sz="3200" b="1" i="0" u="none" strike="noStrike" kern="1200" cap="none" spc="0" normalizeH="0" baseline="0" noProof="0" dirty="0" smtClean="0">
                <a:ln>
                  <a:noFill/>
                </a:ln>
                <a:solidFill>
                  <a:srgbClr val="002060"/>
                </a:solidFill>
                <a:effectLst/>
                <a:uLnTx/>
                <a:uFillTx/>
                <a:latin typeface="Calibri" pitchFamily="34" charset="0"/>
                <a:ea typeface="+mj-ea"/>
                <a:cs typeface="+mj-cs"/>
              </a:rPr>
            </a:br>
            <a:r>
              <a:rPr kumimoji="0" lang="en-ZA" sz="3200" b="1" i="0" u="none" strike="noStrike" kern="1200" cap="none" spc="0" normalizeH="0" baseline="0" noProof="0" dirty="0" smtClean="0">
                <a:ln>
                  <a:noFill/>
                </a:ln>
                <a:solidFill>
                  <a:srgbClr val="002060"/>
                </a:solidFill>
                <a:effectLst/>
                <a:uLnTx/>
                <a:uFillTx/>
                <a:latin typeface="Calibri" pitchFamily="34" charset="0"/>
                <a:ea typeface="+mj-ea"/>
                <a:cs typeface="+mj-cs"/>
              </a:rPr>
              <a:t> (section 5 &amp; 6)</a:t>
            </a:r>
            <a:endParaRPr kumimoji="0" lang="en-ZA" sz="3200" b="1" i="0" u="none" strike="noStrike" kern="1200" cap="none" spc="0" normalizeH="0" baseline="0" noProof="0" dirty="0">
              <a:ln>
                <a:noFill/>
              </a:ln>
              <a:solidFill>
                <a:srgbClr val="002060"/>
              </a:solidFill>
              <a:effectLst/>
              <a:uLnTx/>
              <a:uFillTx/>
              <a:latin typeface="Calibri" pitchFamily="34" charset="0"/>
              <a:ea typeface="+mj-ea"/>
              <a:cs typeface="+mj-cs"/>
            </a:endParaRPr>
          </a:p>
        </p:txBody>
      </p:sp>
      <p:sp>
        <p:nvSpPr>
          <p:cNvPr id="11" name="TextBox 10"/>
          <p:cNvSpPr txBox="1"/>
          <p:nvPr/>
        </p:nvSpPr>
        <p:spPr>
          <a:xfrm>
            <a:off x="2051720" y="2338032"/>
            <a:ext cx="4893840" cy="400110"/>
          </a:xfrm>
          <a:prstGeom prst="rect">
            <a:avLst/>
          </a:prstGeom>
          <a:noFill/>
        </p:spPr>
        <p:txBody>
          <a:bodyPr wrap="square" rtlCol="0">
            <a:spAutoFit/>
          </a:bodyPr>
          <a:lstStyle/>
          <a:p>
            <a:r>
              <a:rPr lang="en-ZA" sz="2000" dirty="0" smtClean="0">
                <a:solidFill>
                  <a:srgbClr val="002060"/>
                </a:solidFill>
              </a:rPr>
              <a:t>No unfair discrimination allowed in terms of :</a:t>
            </a:r>
            <a:endParaRPr lang="en-ZA" sz="2000" dirty="0">
              <a:solidFill>
                <a:srgbClr val="002060"/>
              </a:solidFill>
            </a:endParaRPr>
          </a:p>
        </p:txBody>
      </p:sp>
      <p:sp>
        <p:nvSpPr>
          <p:cNvPr id="13" name="TextBox 12"/>
          <p:cNvSpPr txBox="1"/>
          <p:nvPr/>
        </p:nvSpPr>
        <p:spPr>
          <a:xfrm>
            <a:off x="2043796" y="2852936"/>
            <a:ext cx="2630888" cy="3477875"/>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Arial" pitchFamily="34" charset="0"/>
              <a:buChar char="•"/>
            </a:pPr>
            <a:r>
              <a:rPr lang="en-ZA" sz="1600" dirty="0" smtClean="0">
                <a:solidFill>
                  <a:schemeClr val="accent5">
                    <a:lumMod val="75000"/>
                  </a:schemeClr>
                </a:solidFill>
              </a:rPr>
              <a:t> </a:t>
            </a:r>
            <a:r>
              <a:rPr lang="en-ZA" sz="2000" dirty="0" smtClean="0">
                <a:solidFill>
                  <a:schemeClr val="accent5">
                    <a:lumMod val="75000"/>
                  </a:schemeClr>
                </a:solidFill>
              </a:rPr>
              <a:t>Race</a:t>
            </a:r>
          </a:p>
          <a:p>
            <a:pPr>
              <a:buFont typeface="Arial" pitchFamily="34" charset="0"/>
              <a:buChar char="•"/>
            </a:pPr>
            <a:r>
              <a:rPr lang="en-ZA" sz="2000" dirty="0" smtClean="0">
                <a:solidFill>
                  <a:schemeClr val="accent5">
                    <a:lumMod val="75000"/>
                  </a:schemeClr>
                </a:solidFill>
              </a:rPr>
              <a:t> Gender</a:t>
            </a:r>
          </a:p>
          <a:p>
            <a:pPr>
              <a:buFont typeface="Arial" pitchFamily="34" charset="0"/>
              <a:buChar char="•"/>
            </a:pPr>
            <a:r>
              <a:rPr lang="en-ZA" sz="2000" dirty="0" smtClean="0">
                <a:solidFill>
                  <a:schemeClr val="accent5">
                    <a:lumMod val="75000"/>
                  </a:schemeClr>
                </a:solidFill>
              </a:rPr>
              <a:t> Sex</a:t>
            </a:r>
          </a:p>
          <a:p>
            <a:pPr>
              <a:buFont typeface="Arial" pitchFamily="34" charset="0"/>
              <a:buChar char="•"/>
            </a:pPr>
            <a:r>
              <a:rPr lang="en-ZA" sz="2000" dirty="0" smtClean="0">
                <a:solidFill>
                  <a:schemeClr val="accent5">
                    <a:lumMod val="75000"/>
                  </a:schemeClr>
                </a:solidFill>
              </a:rPr>
              <a:t> Pregnancy</a:t>
            </a:r>
          </a:p>
          <a:p>
            <a:pPr>
              <a:buFont typeface="Arial" pitchFamily="34" charset="0"/>
              <a:buChar char="•"/>
            </a:pPr>
            <a:r>
              <a:rPr lang="en-ZA" sz="2000" dirty="0" smtClean="0">
                <a:solidFill>
                  <a:schemeClr val="accent5">
                    <a:lumMod val="75000"/>
                  </a:schemeClr>
                </a:solidFill>
              </a:rPr>
              <a:t> Marital status</a:t>
            </a:r>
          </a:p>
          <a:p>
            <a:pPr>
              <a:buFont typeface="Arial" pitchFamily="34" charset="0"/>
              <a:buChar char="•"/>
            </a:pPr>
            <a:r>
              <a:rPr lang="en-ZA" sz="2000" dirty="0" smtClean="0">
                <a:solidFill>
                  <a:schemeClr val="accent5">
                    <a:lumMod val="75000"/>
                  </a:schemeClr>
                </a:solidFill>
              </a:rPr>
              <a:t> Family responsibility</a:t>
            </a:r>
          </a:p>
          <a:p>
            <a:pPr>
              <a:buFont typeface="Arial" pitchFamily="34" charset="0"/>
              <a:buChar char="•"/>
            </a:pPr>
            <a:r>
              <a:rPr lang="en-ZA" sz="2000" dirty="0" smtClean="0">
                <a:solidFill>
                  <a:schemeClr val="accent5">
                    <a:lumMod val="75000"/>
                  </a:schemeClr>
                </a:solidFill>
              </a:rPr>
              <a:t> Ethnic or social origin</a:t>
            </a:r>
          </a:p>
          <a:p>
            <a:pPr>
              <a:buFont typeface="Arial" pitchFamily="34" charset="0"/>
              <a:buChar char="•"/>
            </a:pPr>
            <a:r>
              <a:rPr lang="en-ZA" sz="2000" dirty="0" smtClean="0">
                <a:solidFill>
                  <a:schemeClr val="accent5">
                    <a:lumMod val="75000"/>
                  </a:schemeClr>
                </a:solidFill>
              </a:rPr>
              <a:t> Colour</a:t>
            </a:r>
          </a:p>
          <a:p>
            <a:pPr>
              <a:buFont typeface="Arial" pitchFamily="34" charset="0"/>
              <a:buChar char="•"/>
            </a:pPr>
            <a:r>
              <a:rPr lang="en-ZA" sz="2000" dirty="0" smtClean="0">
                <a:solidFill>
                  <a:schemeClr val="accent5">
                    <a:lumMod val="75000"/>
                  </a:schemeClr>
                </a:solidFill>
              </a:rPr>
              <a:t> Sexual orientation</a:t>
            </a:r>
          </a:p>
          <a:p>
            <a:endParaRPr lang="en-ZA" sz="2000" dirty="0" smtClean="0">
              <a:solidFill>
                <a:schemeClr val="accent5">
                  <a:lumMod val="75000"/>
                </a:schemeClr>
              </a:solidFill>
            </a:endParaRPr>
          </a:p>
          <a:p>
            <a:endParaRPr lang="en-ZA" sz="2000" dirty="0">
              <a:solidFill>
                <a:schemeClr val="accent5">
                  <a:lumMod val="75000"/>
                </a:schemeClr>
              </a:solidFill>
            </a:endParaRPr>
          </a:p>
        </p:txBody>
      </p:sp>
      <p:sp>
        <p:nvSpPr>
          <p:cNvPr id="14" name="TextBox 13"/>
          <p:cNvSpPr txBox="1"/>
          <p:nvPr/>
        </p:nvSpPr>
        <p:spPr>
          <a:xfrm>
            <a:off x="4879480" y="2836507"/>
            <a:ext cx="2083391" cy="3474720"/>
          </a:xfrm>
          <a:prstGeom prst="rect">
            <a:avLst/>
          </a:prstGeom>
          <a:noFill/>
          <a:ln w="3175">
            <a:solidFill>
              <a:schemeClr val="tx1"/>
            </a:solidFill>
          </a:ln>
        </p:spPr>
        <p:txBody>
          <a:bodyPr wrap="square" rtlCol="0">
            <a:spAutoFit/>
          </a:bodyPr>
          <a:lstStyle/>
          <a:p>
            <a:pPr>
              <a:buFont typeface="Arial" pitchFamily="34" charset="0"/>
              <a:buChar char="•"/>
            </a:pPr>
            <a:r>
              <a:rPr lang="en-ZA" sz="2000" dirty="0" smtClean="0">
                <a:solidFill>
                  <a:schemeClr val="accent5">
                    <a:lumMod val="75000"/>
                  </a:schemeClr>
                </a:solidFill>
              </a:rPr>
              <a:t>Age</a:t>
            </a:r>
          </a:p>
          <a:p>
            <a:pPr>
              <a:buFont typeface="Arial" pitchFamily="34" charset="0"/>
              <a:buChar char="•"/>
            </a:pPr>
            <a:r>
              <a:rPr lang="en-ZA" sz="2000" dirty="0" smtClean="0">
                <a:solidFill>
                  <a:schemeClr val="accent5">
                    <a:lumMod val="75000"/>
                  </a:schemeClr>
                </a:solidFill>
              </a:rPr>
              <a:t> Disability </a:t>
            </a:r>
          </a:p>
          <a:p>
            <a:pPr>
              <a:buFont typeface="Arial" pitchFamily="34" charset="0"/>
              <a:buChar char="•"/>
            </a:pPr>
            <a:r>
              <a:rPr lang="en-ZA" sz="2000" dirty="0" smtClean="0">
                <a:solidFill>
                  <a:schemeClr val="accent5">
                    <a:lumMod val="75000"/>
                  </a:schemeClr>
                </a:solidFill>
              </a:rPr>
              <a:t> Religion</a:t>
            </a:r>
          </a:p>
          <a:p>
            <a:pPr>
              <a:buFont typeface="Arial" pitchFamily="34" charset="0"/>
              <a:buChar char="•"/>
            </a:pPr>
            <a:r>
              <a:rPr lang="en-ZA" sz="2000" dirty="0" smtClean="0">
                <a:solidFill>
                  <a:schemeClr val="accent5">
                    <a:lumMod val="75000"/>
                  </a:schemeClr>
                </a:solidFill>
              </a:rPr>
              <a:t> HIV status</a:t>
            </a:r>
          </a:p>
          <a:p>
            <a:pPr>
              <a:buFont typeface="Arial" pitchFamily="34" charset="0"/>
              <a:buChar char="•"/>
            </a:pPr>
            <a:r>
              <a:rPr lang="en-ZA" sz="2000" dirty="0" smtClean="0">
                <a:solidFill>
                  <a:schemeClr val="accent5">
                    <a:lumMod val="75000"/>
                  </a:schemeClr>
                </a:solidFill>
              </a:rPr>
              <a:t> Conscience</a:t>
            </a:r>
          </a:p>
          <a:p>
            <a:pPr>
              <a:buFont typeface="Arial" pitchFamily="34" charset="0"/>
              <a:buChar char="•"/>
            </a:pPr>
            <a:r>
              <a:rPr lang="en-ZA" sz="2000" dirty="0" smtClean="0">
                <a:solidFill>
                  <a:schemeClr val="accent5">
                    <a:lumMod val="75000"/>
                  </a:schemeClr>
                </a:solidFill>
              </a:rPr>
              <a:t> Belief</a:t>
            </a:r>
          </a:p>
          <a:p>
            <a:pPr>
              <a:buFont typeface="Arial" pitchFamily="34" charset="0"/>
              <a:buChar char="•"/>
            </a:pPr>
            <a:r>
              <a:rPr lang="en-ZA" sz="2000" dirty="0" smtClean="0">
                <a:solidFill>
                  <a:schemeClr val="accent5">
                    <a:lumMod val="75000"/>
                  </a:schemeClr>
                </a:solidFill>
              </a:rPr>
              <a:t> Political opinion</a:t>
            </a:r>
          </a:p>
          <a:p>
            <a:pPr>
              <a:buFont typeface="Arial" pitchFamily="34" charset="0"/>
              <a:buChar char="•"/>
            </a:pPr>
            <a:r>
              <a:rPr lang="en-ZA" sz="2000" dirty="0" smtClean="0">
                <a:solidFill>
                  <a:schemeClr val="accent5">
                    <a:lumMod val="75000"/>
                  </a:schemeClr>
                </a:solidFill>
              </a:rPr>
              <a:t> Culture</a:t>
            </a:r>
          </a:p>
          <a:p>
            <a:pPr>
              <a:buFont typeface="Arial" pitchFamily="34" charset="0"/>
              <a:buChar char="•"/>
            </a:pPr>
            <a:r>
              <a:rPr lang="en-ZA" sz="2000" dirty="0" smtClean="0">
                <a:solidFill>
                  <a:schemeClr val="accent5">
                    <a:lumMod val="75000"/>
                  </a:schemeClr>
                </a:solidFill>
              </a:rPr>
              <a:t> Language and </a:t>
            </a:r>
          </a:p>
          <a:p>
            <a:r>
              <a:rPr lang="en-ZA" sz="2000" dirty="0" smtClean="0">
                <a:solidFill>
                  <a:schemeClr val="accent5">
                    <a:lumMod val="75000"/>
                  </a:schemeClr>
                </a:solidFill>
              </a:rPr>
              <a:t>   birth</a:t>
            </a:r>
          </a:p>
          <a:p>
            <a:endParaRPr lang="en-ZA" sz="16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5202"/>
            <a:ext cx="8219256" cy="537125"/>
          </a:xfrm>
        </p:spPr>
        <p:txBody>
          <a:bodyPr>
            <a:normAutofit fontScale="90000"/>
          </a:bodyPr>
          <a:lstStyle/>
          <a:p>
            <a:r>
              <a:rPr lang="en-ZA" sz="3600" dirty="0" smtClean="0"/>
              <a:t>1.1.1	The Key Elements of Employment Equity Legislation</a:t>
            </a: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39</a:t>
            </a:fld>
            <a:endParaRPr lang="en-ZA" dirty="0"/>
          </a:p>
        </p:txBody>
      </p:sp>
      <p:sp>
        <p:nvSpPr>
          <p:cNvPr id="10" name="Title 2"/>
          <p:cNvSpPr txBox="1">
            <a:spLocks/>
          </p:cNvSpPr>
          <p:nvPr/>
        </p:nvSpPr>
        <p:spPr>
          <a:xfrm>
            <a:off x="304800" y="1153966"/>
            <a:ext cx="8512629" cy="693495"/>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3200" b="1" dirty="0" smtClean="0">
                <a:solidFill>
                  <a:srgbClr val="002060"/>
                </a:solidFill>
                <a:latin typeface="Calibri" pitchFamily="34" charset="0"/>
                <a:ea typeface="+mj-ea"/>
                <a:cs typeface="+mj-cs"/>
              </a:rPr>
              <a:t>Some important definitions</a:t>
            </a:r>
            <a:endParaRPr kumimoji="0" lang="en-ZA" sz="3200" b="1" i="0" u="none" strike="noStrike" kern="1200" cap="none" spc="0" normalizeH="0" baseline="0" noProof="0" dirty="0">
              <a:ln>
                <a:noFill/>
              </a:ln>
              <a:solidFill>
                <a:srgbClr val="002060"/>
              </a:solidFill>
              <a:effectLst/>
              <a:uLnTx/>
              <a:uFillTx/>
              <a:latin typeface="Calibri" pitchFamily="34" charset="0"/>
              <a:ea typeface="+mj-ea"/>
              <a:cs typeface="+mj-cs"/>
            </a:endParaRPr>
          </a:p>
        </p:txBody>
      </p:sp>
      <p:sp>
        <p:nvSpPr>
          <p:cNvPr id="8" name="Content Placeholder 3"/>
          <p:cNvSpPr txBox="1">
            <a:spLocks/>
          </p:cNvSpPr>
          <p:nvPr/>
        </p:nvSpPr>
        <p:spPr bwMode="auto">
          <a:xfrm>
            <a:off x="457200" y="2709664"/>
            <a:ext cx="8534400" cy="503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pPr>
            <a:endParaRPr kumimoji="0" lang="en-Z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Z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Z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3"/>
          <p:cNvSpPr>
            <a:spLocks noGrp="1"/>
          </p:cNvSpPr>
          <p:nvPr>
            <p:ph idx="1"/>
          </p:nvPr>
        </p:nvSpPr>
        <p:spPr>
          <a:xfrm>
            <a:off x="304800" y="2360494"/>
            <a:ext cx="8534400" cy="3200400"/>
          </a:xfrm>
        </p:spPr>
        <p:txBody>
          <a:bodyPr/>
          <a:lstStyle/>
          <a:p>
            <a:pPr>
              <a:buNone/>
            </a:pPr>
            <a:r>
              <a:rPr lang="en-ZA" dirty="0" smtClean="0"/>
              <a:t>“ </a:t>
            </a:r>
            <a:r>
              <a:rPr lang="en-ZA" sz="2800" u="sng" dirty="0" smtClean="0"/>
              <a:t>designated groups</a:t>
            </a:r>
            <a:r>
              <a:rPr lang="en-ZA" sz="2800" dirty="0" smtClean="0"/>
              <a:t>”:</a:t>
            </a:r>
          </a:p>
          <a:p>
            <a:pPr>
              <a:buNone/>
            </a:pPr>
            <a:endParaRPr lang="en-ZA" dirty="0" smtClean="0"/>
          </a:p>
          <a:p>
            <a:pPr>
              <a:buNone/>
            </a:pPr>
            <a:endParaRPr lang="en-ZA" dirty="0"/>
          </a:p>
        </p:txBody>
      </p:sp>
      <p:sp>
        <p:nvSpPr>
          <p:cNvPr id="16" name="TextBox 15"/>
          <p:cNvSpPr txBox="1"/>
          <p:nvPr/>
        </p:nvSpPr>
        <p:spPr>
          <a:xfrm>
            <a:off x="539552" y="2936558"/>
            <a:ext cx="8587479" cy="523220"/>
          </a:xfrm>
          <a:prstGeom prst="rect">
            <a:avLst/>
          </a:prstGeom>
          <a:noFill/>
        </p:spPr>
        <p:txBody>
          <a:bodyPr wrap="none" rtlCol="0">
            <a:spAutoFit/>
          </a:bodyPr>
          <a:lstStyle/>
          <a:p>
            <a:r>
              <a:rPr lang="en-ZA" sz="2800" dirty="0" smtClean="0"/>
              <a:t>means black people , women and people with disabilities.</a:t>
            </a:r>
            <a:endParaRPr lang="en-ZA" sz="2800" dirty="0"/>
          </a:p>
        </p:txBody>
      </p:sp>
      <p:sp>
        <p:nvSpPr>
          <p:cNvPr id="17" name="Content Placeholder 3"/>
          <p:cNvSpPr txBox="1">
            <a:spLocks/>
          </p:cNvSpPr>
          <p:nvPr/>
        </p:nvSpPr>
        <p:spPr bwMode="auto">
          <a:xfrm>
            <a:off x="457200" y="3369350"/>
            <a:ext cx="8534400" cy="503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ZA" sz="2800" b="0" i="0" u="none" strike="noStrike" kern="1200" cap="none" spc="0" normalizeH="0" baseline="0" noProof="0" dirty="0" smtClean="0">
                <a:ln>
                  <a:noFill/>
                </a:ln>
                <a:solidFill>
                  <a:schemeClr val="tx1"/>
                </a:solidFill>
                <a:effectLst/>
                <a:uLnTx/>
                <a:uFillTx/>
                <a:latin typeface="+mn-lt"/>
                <a:ea typeface="+mn-ea"/>
                <a:cs typeface="+mn-cs"/>
              </a:rPr>
              <a:t>“ </a:t>
            </a:r>
            <a:r>
              <a:rPr lang="en-ZA" sz="2800" u="sng" dirty="0" smtClean="0">
                <a:latin typeface="+mn-lt"/>
                <a:cs typeface="+mn-cs"/>
              </a:rPr>
              <a:t>black people</a:t>
            </a:r>
            <a:r>
              <a:rPr kumimoji="0" lang="en-ZA" sz="2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ZA"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Z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TextBox 17"/>
          <p:cNvSpPr txBox="1"/>
          <p:nvPr/>
        </p:nvSpPr>
        <p:spPr>
          <a:xfrm>
            <a:off x="691952" y="3987061"/>
            <a:ext cx="8135497" cy="954107"/>
          </a:xfrm>
          <a:prstGeom prst="rect">
            <a:avLst/>
          </a:prstGeom>
          <a:noFill/>
        </p:spPr>
        <p:txBody>
          <a:bodyPr wrap="none" rtlCol="0">
            <a:spAutoFit/>
          </a:bodyPr>
          <a:lstStyle/>
          <a:p>
            <a:r>
              <a:rPr lang="en-ZA" sz="2800" dirty="0" smtClean="0"/>
              <a:t>Is a generic term which means Africans, Coloureds and</a:t>
            </a:r>
          </a:p>
          <a:p>
            <a:r>
              <a:rPr lang="en-ZA" sz="2800" dirty="0" smtClean="0"/>
              <a:t> Indians.(might include Chinese as well)</a:t>
            </a:r>
            <a:endParaRPr lang="en-ZA"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 xmlns:p14="http://schemas.microsoft.com/office/powerpoint/2010/main" val="2366895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p:cNvSpPr>
            <a:spLocks noGrp="1"/>
          </p:cNvSpPr>
          <p:nvPr>
            <p:ph sz="quarter" idx="1"/>
          </p:nvPr>
        </p:nvSpPr>
        <p:spPr/>
        <p:txBody>
          <a:bodyPr/>
          <a:lstStyle/>
          <a:p>
            <a:pPr>
              <a:buNone/>
            </a:pPr>
            <a:r>
              <a:rPr lang="en-ZA" dirty="0" smtClean="0"/>
              <a:t>Discrimination </a:t>
            </a:r>
            <a:r>
              <a:rPr lang="en-ZA" dirty="0" err="1" smtClean="0"/>
              <a:t>ito</a:t>
            </a:r>
            <a:r>
              <a:rPr lang="en-ZA" dirty="0" smtClean="0"/>
              <a:t> arbitrary grounds</a:t>
            </a:r>
          </a:p>
          <a:p>
            <a:pPr>
              <a:buNone/>
            </a:pPr>
            <a:r>
              <a:rPr lang="en-ZA" dirty="0" smtClean="0"/>
              <a:t>Amend definition of designated groups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5202"/>
            <a:ext cx="8219256" cy="537125"/>
          </a:xfrm>
        </p:spPr>
        <p:txBody>
          <a:bodyPr>
            <a:normAutofit fontScale="90000"/>
          </a:bodyPr>
          <a:lstStyle/>
          <a:p>
            <a:r>
              <a:rPr lang="en-ZA" sz="3600" dirty="0" smtClean="0"/>
              <a:t>1.1.1	The Key Elements of Employment Equity Legislation</a:t>
            </a: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41</a:t>
            </a:fld>
            <a:endParaRPr lang="en-ZA" dirty="0"/>
          </a:p>
        </p:txBody>
      </p:sp>
      <p:sp>
        <p:nvSpPr>
          <p:cNvPr id="8" name="Title 2"/>
          <p:cNvSpPr txBox="1">
            <a:spLocks/>
          </p:cNvSpPr>
          <p:nvPr/>
        </p:nvSpPr>
        <p:spPr>
          <a:xfrm>
            <a:off x="304800" y="1165937"/>
            <a:ext cx="8534400" cy="868363"/>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800" i="0" u="none" strike="noStrike" kern="1200" cap="none" spc="0" normalizeH="0" baseline="0" noProof="0" dirty="0" smtClean="0">
                <a:ln>
                  <a:noFill/>
                </a:ln>
                <a:solidFill>
                  <a:srgbClr val="002060"/>
                </a:solidFill>
                <a:effectLst/>
                <a:uLnTx/>
                <a:uFillTx/>
                <a:latin typeface="Calibri" pitchFamily="34" charset="0"/>
                <a:ea typeface="+mj-ea"/>
                <a:cs typeface="+mj-cs"/>
              </a:rPr>
              <a:t>Can discrimination be fair?</a:t>
            </a:r>
            <a:endParaRPr kumimoji="0" lang="en-ZA" sz="2800" i="0" u="none" strike="noStrike" kern="1200" cap="none" spc="0" normalizeH="0" baseline="0" noProof="0" dirty="0">
              <a:ln>
                <a:noFill/>
              </a:ln>
              <a:solidFill>
                <a:srgbClr val="002060"/>
              </a:solidFill>
              <a:effectLst/>
              <a:uLnTx/>
              <a:uFillTx/>
              <a:latin typeface="Calibri" pitchFamily="34" charset="0"/>
              <a:ea typeface="+mj-ea"/>
              <a:cs typeface="+mj-cs"/>
            </a:endParaRPr>
          </a:p>
        </p:txBody>
      </p:sp>
      <p:sp>
        <p:nvSpPr>
          <p:cNvPr id="9" name="TextBox 8"/>
          <p:cNvSpPr txBox="1"/>
          <p:nvPr/>
        </p:nvSpPr>
        <p:spPr>
          <a:xfrm>
            <a:off x="971600" y="2030033"/>
            <a:ext cx="1672253" cy="461665"/>
          </a:xfrm>
          <a:prstGeom prst="rect">
            <a:avLst/>
          </a:prstGeom>
          <a:noFill/>
        </p:spPr>
        <p:txBody>
          <a:bodyPr wrap="none" rtlCol="0">
            <a:spAutoFit/>
          </a:bodyPr>
          <a:lstStyle/>
          <a:p>
            <a:r>
              <a:rPr lang="en-ZA" sz="2400" u="sng" dirty="0" smtClean="0"/>
              <a:t>Section 6(2</a:t>
            </a:r>
            <a:r>
              <a:rPr lang="en-ZA" sz="2400" dirty="0" smtClean="0"/>
              <a:t>)</a:t>
            </a:r>
            <a:endParaRPr lang="en-ZA" sz="2400" dirty="0"/>
          </a:p>
        </p:txBody>
      </p:sp>
      <p:sp>
        <p:nvSpPr>
          <p:cNvPr id="12" name="TextBox 11"/>
          <p:cNvSpPr txBox="1"/>
          <p:nvPr/>
        </p:nvSpPr>
        <p:spPr>
          <a:xfrm>
            <a:off x="953387" y="3096793"/>
            <a:ext cx="7325660" cy="2739211"/>
          </a:xfrm>
          <a:prstGeom prst="rect">
            <a:avLst/>
          </a:prstGeom>
          <a:noFill/>
        </p:spPr>
        <p:txBody>
          <a:bodyPr wrap="none" rtlCol="0">
            <a:spAutoFit/>
          </a:bodyPr>
          <a:lstStyle/>
          <a:p>
            <a:pPr algn="just"/>
            <a:r>
              <a:rPr lang="en-ZA" sz="2400" dirty="0" smtClean="0"/>
              <a:t>It is not unfair discrimination to-</a:t>
            </a:r>
          </a:p>
          <a:p>
            <a:pPr marL="514350" indent="-514350" algn="just">
              <a:buFont typeface="+mj-lt"/>
              <a:buAutoNum type="alphaLcPeriod"/>
            </a:pPr>
            <a:r>
              <a:rPr lang="en-ZA" sz="2400" dirty="0" smtClean="0"/>
              <a:t> take affirmative action measures consistent</a:t>
            </a:r>
          </a:p>
          <a:p>
            <a:pPr marL="514350" indent="-514350" algn="just"/>
            <a:r>
              <a:rPr lang="en-ZA" sz="2400" dirty="0" smtClean="0"/>
              <a:t> with the purpose of the EE Act: or</a:t>
            </a:r>
          </a:p>
          <a:p>
            <a:pPr marL="514350" indent="-514350" algn="just"/>
            <a:endParaRPr lang="en-ZA" sz="2400" dirty="0" smtClean="0"/>
          </a:p>
          <a:p>
            <a:pPr marL="514350" indent="-514350" algn="just"/>
            <a:r>
              <a:rPr lang="en-ZA" sz="2400" dirty="0" smtClean="0"/>
              <a:t>b.    distinguish, exclude or prefer any person on the basis</a:t>
            </a:r>
          </a:p>
          <a:p>
            <a:pPr marL="514350" indent="-514350" algn="just"/>
            <a:r>
              <a:rPr lang="en-ZA" sz="2400" dirty="0" smtClean="0"/>
              <a:t>of an inherent job requirements.</a:t>
            </a:r>
          </a:p>
          <a:p>
            <a:pPr marL="514350" indent="-514350" algn="just"/>
            <a:endParaRPr lang="en-ZA"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5202"/>
            <a:ext cx="8219256" cy="537125"/>
          </a:xfrm>
        </p:spPr>
        <p:txBody>
          <a:bodyPr>
            <a:normAutofit fontScale="90000"/>
          </a:bodyPr>
          <a:lstStyle/>
          <a:p>
            <a:r>
              <a:rPr lang="en-ZA" sz="3600" dirty="0" smtClean="0"/>
              <a:t>1.1.1	The Key Elements of Employment Equity Legislation</a:t>
            </a: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42</a:t>
            </a:fld>
            <a:endParaRPr lang="en-ZA" dirty="0"/>
          </a:p>
        </p:txBody>
      </p:sp>
      <p:sp>
        <p:nvSpPr>
          <p:cNvPr id="7" name="Title 2"/>
          <p:cNvSpPr txBox="1">
            <a:spLocks/>
          </p:cNvSpPr>
          <p:nvPr/>
        </p:nvSpPr>
        <p:spPr>
          <a:xfrm>
            <a:off x="304800" y="1135088"/>
            <a:ext cx="8534400" cy="868363"/>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2800" b="1" dirty="0" smtClean="0">
                <a:solidFill>
                  <a:srgbClr val="008080"/>
                </a:solidFill>
                <a:latin typeface="Calibri" pitchFamily="34" charset="0"/>
                <a:ea typeface="+mj-ea"/>
                <a:cs typeface="+mj-cs"/>
              </a:rPr>
              <a:t>Definition of affirmative action</a:t>
            </a:r>
            <a:endParaRPr kumimoji="0" lang="en-ZA" sz="2800" b="1" i="0" u="none" strike="noStrike" kern="1200" cap="none" spc="0" normalizeH="0" baseline="0" noProof="0" dirty="0">
              <a:ln>
                <a:noFill/>
              </a:ln>
              <a:solidFill>
                <a:srgbClr val="008080"/>
              </a:solidFill>
              <a:effectLst/>
              <a:uLnTx/>
              <a:uFillTx/>
              <a:latin typeface="Calibri" pitchFamily="34" charset="0"/>
              <a:ea typeface="+mj-ea"/>
              <a:cs typeface="+mj-cs"/>
            </a:endParaRPr>
          </a:p>
        </p:txBody>
      </p:sp>
      <p:sp>
        <p:nvSpPr>
          <p:cNvPr id="1025" name="Rectangle 1"/>
          <p:cNvSpPr>
            <a:spLocks noChangeArrowheads="1"/>
          </p:cNvSpPr>
          <p:nvPr/>
        </p:nvSpPr>
        <p:spPr bwMode="auto">
          <a:xfrm>
            <a:off x="598403" y="2230448"/>
            <a:ext cx="8229600" cy="3985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143375" algn="l"/>
              </a:tabLst>
            </a:pPr>
            <a:r>
              <a:rPr kumimoji="0" lang="en-US" sz="2300" b="0" i="0" u="none" strike="noStrike" cap="none" normalizeH="0" baseline="0" dirty="0" smtClean="0">
                <a:ln>
                  <a:noFill/>
                </a:ln>
                <a:solidFill>
                  <a:schemeClr val="tx1"/>
                </a:solidFill>
                <a:effectLst/>
                <a:ea typeface="Times New Roman" pitchFamily="18" charset="0"/>
                <a:cs typeface="Arial" pitchFamily="34" charset="0"/>
              </a:rPr>
              <a:t>Affirmative action in South Africa is defined in the</a:t>
            </a:r>
          </a:p>
          <a:p>
            <a:pPr marL="0" marR="0" lvl="0" indent="0" defTabSz="914400" rtl="0" eaLnBrk="1" fontAlgn="base" latinLnBrk="0" hangingPunct="1">
              <a:lnSpc>
                <a:spcPct val="100000"/>
              </a:lnSpc>
              <a:spcBef>
                <a:spcPct val="0"/>
              </a:spcBef>
              <a:spcAft>
                <a:spcPct val="0"/>
              </a:spcAft>
              <a:buClrTx/>
              <a:buSzTx/>
              <a:buFontTx/>
              <a:buNone/>
              <a:tabLst>
                <a:tab pos="4143375" algn="l"/>
              </a:tabLst>
            </a:pPr>
            <a:r>
              <a:rPr kumimoji="0" lang="en-US" sz="2300" b="0" i="0" u="none" strike="noStrike" cap="none" normalizeH="0" baseline="0" dirty="0" smtClean="0">
                <a:ln>
                  <a:noFill/>
                </a:ln>
                <a:solidFill>
                  <a:schemeClr val="tx1"/>
                </a:solidFill>
                <a:effectLst/>
                <a:ea typeface="Times New Roman" pitchFamily="18" charset="0"/>
                <a:cs typeface="Arial" pitchFamily="34" charset="0"/>
              </a:rPr>
              <a:t> Employment Equity Act No. 55 of 1998 (“the Act”) as:</a:t>
            </a:r>
          </a:p>
          <a:p>
            <a:pPr marL="0" marR="0" lvl="0" indent="0" defTabSz="914400" rtl="0" eaLnBrk="1" fontAlgn="base" latinLnBrk="0" hangingPunct="1">
              <a:lnSpc>
                <a:spcPct val="100000"/>
              </a:lnSpc>
              <a:spcBef>
                <a:spcPct val="0"/>
              </a:spcBef>
              <a:spcAft>
                <a:spcPct val="0"/>
              </a:spcAft>
              <a:buClrTx/>
              <a:buSzTx/>
              <a:buFontTx/>
              <a:buNone/>
              <a:tabLst>
                <a:tab pos="4143375" algn="l"/>
              </a:tabLst>
            </a:pPr>
            <a:r>
              <a:rPr kumimoji="0" lang="en-US" sz="2300" b="0" i="1" u="none" strike="noStrike" cap="none" normalizeH="0" baseline="0" dirty="0" smtClean="0">
                <a:ln>
                  <a:noFill/>
                </a:ln>
                <a:solidFill>
                  <a:schemeClr val="tx1"/>
                </a:solidFill>
                <a:effectLst/>
                <a:ea typeface="Times New Roman" pitchFamily="18" charset="0"/>
                <a:cs typeface="Arial" pitchFamily="34" charset="0"/>
              </a:rPr>
              <a:t>“Measures designed to ensure that </a:t>
            </a:r>
            <a:r>
              <a:rPr kumimoji="0" lang="en-US" sz="2300" b="1" i="1" u="none" strike="noStrike" cap="none" normalizeH="0" baseline="0" dirty="0" smtClean="0">
                <a:ln>
                  <a:noFill/>
                </a:ln>
                <a:solidFill>
                  <a:schemeClr val="tx1"/>
                </a:solidFill>
                <a:effectLst/>
                <a:ea typeface="Times New Roman" pitchFamily="18" charset="0"/>
                <a:cs typeface="Arial" pitchFamily="34" charset="0"/>
              </a:rPr>
              <a:t>suitably</a:t>
            </a:r>
            <a:r>
              <a:rPr kumimoji="0" lang="en-US" sz="2300" b="1" i="1" u="none" strike="noStrike" cap="none" normalizeH="0" dirty="0" smtClean="0">
                <a:ln>
                  <a:noFill/>
                </a:ln>
                <a:solidFill>
                  <a:schemeClr val="tx1"/>
                </a:solidFill>
                <a:effectLst/>
                <a:ea typeface="Times New Roman" pitchFamily="18" charset="0"/>
                <a:cs typeface="Arial" pitchFamily="34" charset="0"/>
              </a:rPr>
              <a:t> </a:t>
            </a:r>
            <a:r>
              <a:rPr kumimoji="0" lang="en-US" sz="2300" b="1" i="1" u="none" strike="noStrike" cap="none" normalizeH="0" baseline="0" dirty="0" smtClean="0">
                <a:ln>
                  <a:noFill/>
                </a:ln>
                <a:solidFill>
                  <a:schemeClr val="tx1"/>
                </a:solidFill>
                <a:effectLst/>
                <a:ea typeface="Times New Roman" pitchFamily="18" charset="0"/>
                <a:cs typeface="Arial" pitchFamily="34" charset="0"/>
              </a:rPr>
              <a:t>qualified</a:t>
            </a:r>
            <a:r>
              <a:rPr kumimoji="0" lang="en-US" sz="2300" b="1" i="1" u="none" strike="noStrike" cap="none" normalizeH="0" dirty="0" smtClean="0">
                <a:ln>
                  <a:noFill/>
                </a:ln>
                <a:solidFill>
                  <a:schemeClr val="tx1"/>
                </a:solidFill>
                <a:effectLst/>
                <a:ea typeface="Times New Roman" pitchFamily="18" charset="0"/>
                <a:cs typeface="Arial" pitchFamily="34" charset="0"/>
              </a:rPr>
              <a:t> </a:t>
            </a:r>
            <a:r>
              <a:rPr kumimoji="0" lang="en-US" sz="2300" b="1" i="1" u="none" strike="noStrike" cap="none" normalizeH="0" baseline="0" dirty="0" smtClean="0">
                <a:ln>
                  <a:noFill/>
                </a:ln>
                <a:solidFill>
                  <a:schemeClr val="tx1"/>
                </a:solidFill>
                <a:effectLst/>
                <a:ea typeface="Times New Roman" pitchFamily="18" charset="0"/>
                <a:cs typeface="Arial" pitchFamily="34" charset="0"/>
              </a:rPr>
              <a:t>people </a:t>
            </a:r>
            <a:r>
              <a:rPr kumimoji="0" lang="en-US" sz="2300" b="0" i="1" u="none" strike="noStrike" cap="none" normalizeH="0" baseline="0" dirty="0" smtClean="0">
                <a:ln>
                  <a:noFill/>
                </a:ln>
                <a:solidFill>
                  <a:schemeClr val="tx1"/>
                </a:solidFill>
                <a:effectLst/>
                <a:ea typeface="Times New Roman" pitchFamily="18" charset="0"/>
                <a:cs typeface="Arial" pitchFamily="34" charset="0"/>
              </a:rPr>
              <a:t>from designated groups have equal employment</a:t>
            </a:r>
            <a:r>
              <a:rPr kumimoji="0" lang="en-US" sz="2300" b="0" i="1" u="none" strike="noStrike" cap="none" normalizeH="0" dirty="0" smtClean="0">
                <a:ln>
                  <a:noFill/>
                </a:ln>
                <a:solidFill>
                  <a:schemeClr val="tx1"/>
                </a:solidFill>
                <a:effectLst/>
                <a:ea typeface="Times New Roman" pitchFamily="18" charset="0"/>
                <a:cs typeface="Arial" pitchFamily="34" charset="0"/>
              </a:rPr>
              <a:t> </a:t>
            </a:r>
            <a:r>
              <a:rPr kumimoji="0" lang="en-US" sz="2300" b="0" i="1" u="none" strike="noStrike" cap="none" normalizeH="0" baseline="0" dirty="0" smtClean="0">
                <a:ln>
                  <a:noFill/>
                </a:ln>
                <a:solidFill>
                  <a:schemeClr val="tx1"/>
                </a:solidFill>
                <a:effectLst/>
                <a:ea typeface="Times New Roman" pitchFamily="18" charset="0"/>
                <a:cs typeface="Arial" pitchFamily="34" charset="0"/>
              </a:rPr>
              <a:t>opportunities and are equitably represented in all</a:t>
            </a:r>
            <a:r>
              <a:rPr kumimoji="0" lang="en-US" sz="2300" b="0" i="1" u="none" strike="noStrike" cap="none" normalizeH="0" dirty="0" smtClean="0">
                <a:ln>
                  <a:noFill/>
                </a:ln>
                <a:solidFill>
                  <a:schemeClr val="tx1"/>
                </a:solidFill>
                <a:effectLst/>
                <a:ea typeface="Times New Roman" pitchFamily="18" charset="0"/>
                <a:cs typeface="Arial" pitchFamily="34" charset="0"/>
              </a:rPr>
              <a:t> </a:t>
            </a:r>
            <a:r>
              <a:rPr kumimoji="0" lang="en-US" sz="2300" b="0" i="1" u="none" strike="noStrike" cap="none" normalizeH="0" baseline="0" dirty="0" smtClean="0">
                <a:ln>
                  <a:noFill/>
                </a:ln>
                <a:solidFill>
                  <a:schemeClr val="tx1"/>
                </a:solidFill>
                <a:effectLst/>
                <a:ea typeface="Times New Roman" pitchFamily="18" charset="0"/>
                <a:cs typeface="Arial" pitchFamily="34" charset="0"/>
              </a:rPr>
              <a:t>occupational categories and levels</a:t>
            </a:r>
            <a:r>
              <a:rPr kumimoji="0" lang="en-US" sz="2300" b="0" i="1" u="none" strike="noStrike" cap="none" normalizeH="0" dirty="0" smtClean="0">
                <a:ln>
                  <a:noFill/>
                </a:ln>
                <a:solidFill>
                  <a:schemeClr val="tx1"/>
                </a:solidFill>
                <a:effectLst/>
                <a:ea typeface="Times New Roman" pitchFamily="18" charset="0"/>
                <a:cs typeface="Arial" pitchFamily="34" charset="0"/>
              </a:rPr>
              <a:t> </a:t>
            </a:r>
            <a:r>
              <a:rPr kumimoji="0" lang="en-US" sz="2300" b="0" i="1" u="none" strike="noStrike" cap="none" normalizeH="0" baseline="0" dirty="0" smtClean="0">
                <a:ln>
                  <a:noFill/>
                </a:ln>
                <a:solidFill>
                  <a:schemeClr val="tx1"/>
                </a:solidFill>
                <a:effectLst/>
                <a:ea typeface="Times New Roman" pitchFamily="18" charset="0"/>
                <a:cs typeface="Arial" pitchFamily="34" charset="0"/>
              </a:rPr>
              <a:t>in the workforce of a designated employer."</a:t>
            </a:r>
            <a:endParaRPr kumimoji="0" lang="en-GB" sz="23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143375" algn="l"/>
              </a:tabLst>
            </a:pPr>
            <a:endParaRPr kumimoji="0" lang="en-US" sz="23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143375" algn="l"/>
              </a:tabLst>
            </a:pPr>
            <a:r>
              <a:rPr kumimoji="0" lang="en-US" sz="2300" b="0" i="0" u="none" strike="noStrike" cap="none" normalizeH="0" baseline="0" dirty="0" smtClean="0">
                <a:ln>
                  <a:noFill/>
                </a:ln>
                <a:solidFill>
                  <a:schemeClr val="tx1"/>
                </a:solidFill>
                <a:effectLst/>
                <a:ea typeface="Times New Roman" pitchFamily="18" charset="0"/>
                <a:cs typeface="Arial" pitchFamily="34" charset="0"/>
              </a:rPr>
              <a:t>Designated groups refer to black people, women</a:t>
            </a:r>
            <a:r>
              <a:rPr kumimoji="0" lang="en-US" sz="2300" b="0" i="0" u="none" strike="noStrike" cap="none" normalizeH="0" dirty="0" smtClean="0">
                <a:ln>
                  <a:noFill/>
                </a:ln>
                <a:solidFill>
                  <a:schemeClr val="tx1"/>
                </a:solidFill>
                <a:effectLst/>
                <a:ea typeface="Times New Roman" pitchFamily="18" charset="0"/>
                <a:cs typeface="Arial" pitchFamily="34" charset="0"/>
              </a:rPr>
              <a:t> </a:t>
            </a:r>
            <a:r>
              <a:rPr kumimoji="0" lang="en-US" sz="2300" b="0" i="0" u="none" strike="noStrike" cap="none" normalizeH="0" baseline="0" dirty="0" smtClean="0">
                <a:ln>
                  <a:noFill/>
                </a:ln>
                <a:solidFill>
                  <a:schemeClr val="tx1"/>
                </a:solidFill>
                <a:effectLst/>
                <a:ea typeface="Times New Roman" pitchFamily="18" charset="0"/>
                <a:cs typeface="Arial" pitchFamily="34" charset="0"/>
              </a:rPr>
              <a:t>and people with disabilities.  Section 6(2) of the Act</a:t>
            </a:r>
            <a:r>
              <a:rPr kumimoji="0" lang="en-US" sz="2300" b="0" i="0" u="none" strike="noStrike" cap="none" normalizeH="0" dirty="0" smtClean="0">
                <a:ln>
                  <a:noFill/>
                </a:ln>
                <a:solidFill>
                  <a:schemeClr val="tx1"/>
                </a:solidFill>
                <a:effectLst/>
                <a:ea typeface="Times New Roman" pitchFamily="18" charset="0"/>
                <a:cs typeface="Arial" pitchFamily="34" charset="0"/>
              </a:rPr>
              <a:t> </a:t>
            </a:r>
            <a:r>
              <a:rPr kumimoji="0" lang="en-US" sz="2300" b="0" i="0" u="none" strike="noStrike" cap="none" normalizeH="0" baseline="0" dirty="0" smtClean="0">
                <a:ln>
                  <a:noFill/>
                </a:ln>
                <a:solidFill>
                  <a:schemeClr val="tx1"/>
                </a:solidFill>
                <a:effectLst/>
                <a:ea typeface="Times New Roman" pitchFamily="18" charset="0"/>
                <a:cs typeface="Arial" pitchFamily="34" charset="0"/>
              </a:rPr>
              <a:t>also states that it is not unfair discrimination to take</a:t>
            </a:r>
            <a:r>
              <a:rPr kumimoji="0" lang="en-US" sz="2300" b="0" i="0" u="none" strike="noStrike" cap="none" normalizeH="0" dirty="0" smtClean="0">
                <a:ln>
                  <a:noFill/>
                </a:ln>
                <a:solidFill>
                  <a:schemeClr val="tx1"/>
                </a:solidFill>
                <a:effectLst/>
                <a:ea typeface="Times New Roman" pitchFamily="18" charset="0"/>
                <a:cs typeface="Arial" pitchFamily="34" charset="0"/>
              </a:rPr>
              <a:t> </a:t>
            </a:r>
            <a:r>
              <a:rPr kumimoji="0" lang="en-US" sz="2300" b="0" i="0" u="none" strike="noStrike" cap="none" normalizeH="0" baseline="0" dirty="0" smtClean="0">
                <a:ln>
                  <a:noFill/>
                </a:ln>
                <a:solidFill>
                  <a:schemeClr val="tx1"/>
                </a:solidFill>
                <a:effectLst/>
                <a:ea typeface="Times New Roman" pitchFamily="18" charset="0"/>
                <a:cs typeface="Arial" pitchFamily="34" charset="0"/>
              </a:rPr>
              <a:t>affirmative action measures consistent with the purposes of the Act.</a:t>
            </a:r>
            <a:endParaRPr kumimoji="0" lang="en-US" sz="23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5202"/>
            <a:ext cx="8219256" cy="537125"/>
          </a:xfrm>
        </p:spPr>
        <p:txBody>
          <a:bodyPr>
            <a:normAutofit fontScale="90000"/>
          </a:bodyPr>
          <a:lstStyle/>
          <a:p>
            <a:r>
              <a:rPr lang="en-ZA" sz="3600" dirty="0" smtClean="0"/>
              <a:t>1.1.1	The Key Elements of Employment Equity Legislation</a:t>
            </a: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43</a:t>
            </a:fld>
            <a:endParaRPr lang="en-ZA" dirty="0"/>
          </a:p>
        </p:txBody>
      </p:sp>
      <p:sp>
        <p:nvSpPr>
          <p:cNvPr id="7" name="Title 2"/>
          <p:cNvSpPr txBox="1">
            <a:spLocks/>
          </p:cNvSpPr>
          <p:nvPr/>
        </p:nvSpPr>
        <p:spPr>
          <a:xfrm>
            <a:off x="304800" y="1135088"/>
            <a:ext cx="8534400" cy="868363"/>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2800" b="1" dirty="0" smtClean="0">
                <a:solidFill>
                  <a:srgbClr val="008080"/>
                </a:solidFill>
                <a:latin typeface="Calibri" pitchFamily="34" charset="0"/>
                <a:ea typeface="+mj-ea"/>
                <a:cs typeface="+mj-cs"/>
              </a:rPr>
              <a:t>Definition of suitably qualified people  </a:t>
            </a:r>
            <a:endParaRPr kumimoji="0" lang="en-ZA" sz="2800" b="1" i="0" u="none" strike="noStrike" kern="1200" cap="none" spc="0" normalizeH="0" baseline="0" noProof="0" dirty="0">
              <a:ln>
                <a:noFill/>
              </a:ln>
              <a:solidFill>
                <a:srgbClr val="008080"/>
              </a:solidFill>
              <a:effectLst/>
              <a:uLnTx/>
              <a:uFillTx/>
              <a:latin typeface="Calibri" pitchFamily="34" charset="0"/>
              <a:ea typeface="+mj-ea"/>
              <a:cs typeface="+mj-cs"/>
            </a:endParaRPr>
          </a:p>
        </p:txBody>
      </p:sp>
      <p:sp>
        <p:nvSpPr>
          <p:cNvPr id="4" name="Rectangle 1"/>
          <p:cNvSpPr>
            <a:spLocks noChangeArrowheads="1"/>
          </p:cNvSpPr>
          <p:nvPr/>
        </p:nvSpPr>
        <p:spPr bwMode="auto">
          <a:xfrm>
            <a:off x="541468" y="1863969"/>
            <a:ext cx="476540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ZA" sz="2400" dirty="0" smtClean="0">
                <a:latin typeface="Calibri" pitchFamily="34" charset="0"/>
                <a:ea typeface="Calibri" pitchFamily="34" charset="0"/>
                <a:cs typeface="Times New Roman" pitchFamily="18" charset="0"/>
              </a:rPr>
              <a:t>“S</a:t>
            </a:r>
            <a:r>
              <a:rPr kumimoji="0" lang="en-ZA"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uitably qualified for a job” means</a:t>
            </a:r>
            <a:r>
              <a:rPr kumimoji="0" lang="en-ZA"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endParaRPr kumimoji="0" lang="en-ZA"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645060" y="2411010"/>
            <a:ext cx="7630743"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ZA" sz="2400" dirty="0" smtClean="0">
                <a:latin typeface="Calibri" pitchFamily="34" charset="0"/>
                <a:cs typeface="Times New Roman" pitchFamily="18" charset="0"/>
              </a:rPr>
              <a:t>(a) </a:t>
            </a:r>
            <a:r>
              <a:rPr lang="en-GB" sz="2400" dirty="0" smtClean="0"/>
              <a:t>Formal qualifications</a:t>
            </a:r>
            <a:endParaRPr lang="en-US" sz="2400" dirty="0" smtClean="0"/>
          </a:p>
          <a:p>
            <a:pPr lvl="0"/>
            <a:r>
              <a:rPr lang="en-GB" sz="2400" dirty="0" smtClean="0"/>
              <a:t>(b) Prior learning</a:t>
            </a:r>
          </a:p>
          <a:p>
            <a:pPr lvl="0"/>
            <a:r>
              <a:rPr lang="en-GB" sz="2400" dirty="0" smtClean="0"/>
              <a:t>(c) Relevant experience</a:t>
            </a:r>
          </a:p>
          <a:p>
            <a:pPr lvl="0"/>
            <a:r>
              <a:rPr lang="en-GB" sz="2400" dirty="0" smtClean="0"/>
              <a:t>(d) Capacity to acquire, within a reasonable time, the ability</a:t>
            </a:r>
          </a:p>
          <a:p>
            <a:pPr lvl="0"/>
            <a:r>
              <a:rPr lang="en-GB" sz="2400" dirty="0" smtClean="0"/>
              <a:t> to do the job</a:t>
            </a:r>
            <a:endParaRPr lang="en-US" sz="2400" dirty="0" smtClean="0"/>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ZA"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797460" y="4652478"/>
            <a:ext cx="763074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2400" i="0" u="none" strike="noStrike" cap="none" normalizeH="0" baseline="0" dirty="0" smtClean="0">
                <a:ln>
                  <a:noFill/>
                </a:ln>
                <a:solidFill>
                  <a:schemeClr val="tx1"/>
                </a:solidFill>
                <a:effectLst/>
                <a:cs typeface="Arial" pitchFamily="34" charset="0"/>
              </a:rPr>
              <a:t>Important : One, or a combination thereof </a:t>
            </a:r>
          </a:p>
        </p:txBody>
      </p:sp>
      <p:sp>
        <p:nvSpPr>
          <p:cNvPr id="10" name="Rectangle 1"/>
          <p:cNvSpPr>
            <a:spLocks noChangeArrowheads="1"/>
          </p:cNvSpPr>
          <p:nvPr/>
        </p:nvSpPr>
        <p:spPr bwMode="auto">
          <a:xfrm>
            <a:off x="819226" y="5288053"/>
            <a:ext cx="763074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ZA" sz="2400" dirty="0" smtClean="0">
                <a:cs typeface="Arial" pitchFamily="34" charset="0"/>
              </a:rPr>
              <a:t>Lack of relevant experience – No discrimination allowed</a:t>
            </a:r>
            <a:r>
              <a:rPr kumimoji="0" lang="en-ZA" sz="2400" i="0" u="none" strike="noStrike" cap="none" normalizeH="0" baseline="0" dirty="0" smtClean="0">
                <a:ln>
                  <a:noFill/>
                </a:ln>
                <a:solidFill>
                  <a:schemeClr val="tx1"/>
                </a:solidFill>
                <a:effectLst/>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5202"/>
            <a:ext cx="8219256" cy="537125"/>
          </a:xfrm>
        </p:spPr>
        <p:txBody>
          <a:bodyPr>
            <a:normAutofit fontScale="90000"/>
          </a:bodyPr>
          <a:lstStyle/>
          <a:p>
            <a:r>
              <a:rPr lang="en-ZA" sz="3600" dirty="0" smtClean="0"/>
              <a:t>1.1.1	The Key Elements of Employment Equity Legislation</a:t>
            </a: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44</a:t>
            </a:fld>
            <a:endParaRPr lang="en-ZA" dirty="0"/>
          </a:p>
        </p:txBody>
      </p:sp>
      <p:sp>
        <p:nvSpPr>
          <p:cNvPr id="7" name="Title 2"/>
          <p:cNvSpPr txBox="1">
            <a:spLocks/>
          </p:cNvSpPr>
          <p:nvPr/>
        </p:nvSpPr>
        <p:spPr>
          <a:xfrm>
            <a:off x="304800" y="1135088"/>
            <a:ext cx="8534400" cy="868363"/>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ZA" sz="2800" b="1" noProof="0" dirty="0" smtClean="0">
                <a:solidFill>
                  <a:srgbClr val="008080"/>
                </a:solidFill>
                <a:latin typeface="Calibri" pitchFamily="34" charset="0"/>
                <a:ea typeface="+mj-ea"/>
                <a:cs typeface="+mj-cs"/>
              </a:rPr>
              <a:t>Some important employer obligations</a:t>
            </a:r>
            <a:endParaRPr kumimoji="0" lang="en-ZA" sz="2800" b="1" i="0" u="none" strike="noStrike" kern="1200" cap="none" spc="0" normalizeH="0" baseline="0" noProof="0" dirty="0">
              <a:ln>
                <a:noFill/>
              </a:ln>
              <a:solidFill>
                <a:srgbClr val="008080"/>
              </a:solidFill>
              <a:effectLst/>
              <a:uLnTx/>
              <a:uFillTx/>
              <a:latin typeface="Calibri" pitchFamily="34" charset="0"/>
              <a:ea typeface="+mj-ea"/>
              <a:cs typeface="+mj-cs"/>
            </a:endParaRPr>
          </a:p>
        </p:txBody>
      </p:sp>
      <p:sp>
        <p:nvSpPr>
          <p:cNvPr id="1025" name="Rectangle 1"/>
          <p:cNvSpPr>
            <a:spLocks noChangeArrowheads="1"/>
          </p:cNvSpPr>
          <p:nvPr/>
        </p:nvSpPr>
        <p:spPr bwMode="auto">
          <a:xfrm>
            <a:off x="598403" y="3992469"/>
            <a:ext cx="8229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43375" algn="l"/>
              </a:tabLst>
            </a:pPr>
            <a:r>
              <a:rPr kumimoji="0" lang="en-ZA" sz="2400" b="0" i="0" u="none" strike="noStrike" cap="none" normalizeH="0" baseline="0" dirty="0" smtClean="0">
                <a:ln>
                  <a:noFill/>
                </a:ln>
                <a:solidFill>
                  <a:schemeClr val="tx1"/>
                </a:solidFill>
                <a:effectLst/>
                <a:cs typeface="Arial" pitchFamily="34" charset="0"/>
              </a:rPr>
              <a:t>Read page</a:t>
            </a:r>
            <a:r>
              <a:rPr kumimoji="0" lang="en-ZA" sz="2400" b="0" i="0" u="none" strike="noStrike" cap="none" normalizeH="0" dirty="0" smtClean="0">
                <a:ln>
                  <a:noFill/>
                </a:ln>
                <a:solidFill>
                  <a:schemeClr val="tx1"/>
                </a:solidFill>
                <a:effectLst/>
                <a:cs typeface="Arial" pitchFamily="34" charset="0"/>
              </a:rPr>
              <a:t> 44 in your LG</a:t>
            </a:r>
            <a:r>
              <a:rPr kumimoji="0" lang="en-ZA" sz="2400" b="0" i="0" u="none" strike="noStrike" cap="none" normalizeH="0" baseline="0" dirty="0" smtClean="0">
                <a:ln>
                  <a:noFill/>
                </a:ln>
                <a:solidFill>
                  <a:schemeClr val="tx1"/>
                </a:solidFill>
                <a:effectLst/>
                <a:cs typeface="Arial" pitchFamily="34" charset="0"/>
              </a:rPr>
              <a:t> </a:t>
            </a:r>
            <a:endParaRPr kumimoji="0" lang="en-US"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5202"/>
            <a:ext cx="8219256" cy="537125"/>
          </a:xfrm>
        </p:spPr>
        <p:txBody>
          <a:bodyPr>
            <a:normAutofit fontScale="90000"/>
          </a:bodyPr>
          <a:lstStyle/>
          <a:p>
            <a:r>
              <a:rPr lang="en-ZA" sz="3600" dirty="0" smtClean="0"/>
              <a:t>1.1.1	The Key Elements of Employment Equity Legislation</a:t>
            </a: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45</a:t>
            </a:fld>
            <a:endParaRPr lang="en-ZA" dirty="0"/>
          </a:p>
        </p:txBody>
      </p:sp>
      <p:sp>
        <p:nvSpPr>
          <p:cNvPr id="7" name="Title 2"/>
          <p:cNvSpPr txBox="1">
            <a:spLocks/>
          </p:cNvSpPr>
          <p:nvPr/>
        </p:nvSpPr>
        <p:spPr>
          <a:xfrm>
            <a:off x="304800" y="1377694"/>
            <a:ext cx="8534400" cy="868363"/>
          </a:xfrm>
          <a:prstGeom prst="rect">
            <a:avLst/>
          </a:prstGeom>
        </p:spPr>
        <p:txBody>
          <a:bodyPr bIns="91440" anchor="ctr" anchorCtr="0">
            <a:normAutofit fontScale="92500" lnSpcReduction="10000"/>
          </a:bodyPr>
          <a:lstStyle/>
          <a:p>
            <a:pPr algn="ctr"/>
            <a:r>
              <a:rPr lang="en-ZA" sz="2800" b="1" dirty="0" smtClean="0"/>
              <a:t>Commission for Employment (Chapter IV)</a:t>
            </a:r>
            <a:endParaRPr lang="en-US" sz="2800" b="1" dirty="0" smtClean="0"/>
          </a:p>
          <a:p>
            <a:r>
              <a:rPr lang="en-ZA" sz="2800" dirty="0" smtClean="0"/>
              <a:t> </a:t>
            </a:r>
            <a:endParaRPr lang="en-US" sz="2800" dirty="0" smtClean="0"/>
          </a:p>
        </p:txBody>
      </p:sp>
      <p:sp>
        <p:nvSpPr>
          <p:cNvPr id="1025" name="Rectangle 1"/>
          <p:cNvSpPr>
            <a:spLocks noChangeArrowheads="1"/>
          </p:cNvSpPr>
          <p:nvPr/>
        </p:nvSpPr>
        <p:spPr bwMode="auto">
          <a:xfrm>
            <a:off x="598403" y="3992469"/>
            <a:ext cx="8229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43375" algn="l"/>
              </a:tabLst>
            </a:pPr>
            <a:r>
              <a:rPr kumimoji="0" lang="en-ZA" sz="2400" b="0" i="0" u="none" strike="noStrike" cap="none" normalizeH="0" baseline="0" dirty="0" smtClean="0">
                <a:ln>
                  <a:noFill/>
                </a:ln>
                <a:solidFill>
                  <a:schemeClr val="tx1"/>
                </a:solidFill>
                <a:effectLst/>
                <a:cs typeface="Arial" pitchFamily="34" charset="0"/>
              </a:rPr>
              <a:t>Read page</a:t>
            </a:r>
            <a:r>
              <a:rPr kumimoji="0" lang="en-ZA" sz="2400" b="0" i="0" u="none" strike="noStrike" cap="none" normalizeH="0" dirty="0" smtClean="0">
                <a:ln>
                  <a:noFill/>
                </a:ln>
                <a:solidFill>
                  <a:schemeClr val="tx1"/>
                </a:solidFill>
                <a:effectLst/>
                <a:cs typeface="Arial" pitchFamily="34" charset="0"/>
              </a:rPr>
              <a:t> 45 in your LG</a:t>
            </a:r>
            <a:r>
              <a:rPr kumimoji="0" lang="en-ZA" sz="2400" b="0" i="0" u="none" strike="noStrike" cap="none" normalizeH="0" baseline="0" dirty="0" smtClean="0">
                <a:ln>
                  <a:noFill/>
                </a:ln>
                <a:solidFill>
                  <a:schemeClr val="tx1"/>
                </a:solidFill>
                <a:effectLst/>
                <a:cs typeface="Arial" pitchFamily="34" charset="0"/>
              </a:rPr>
              <a:t> </a:t>
            </a:r>
            <a:endParaRPr kumimoji="0" lang="en-US"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5202"/>
            <a:ext cx="8219256" cy="537125"/>
          </a:xfrm>
        </p:spPr>
        <p:txBody>
          <a:bodyPr>
            <a:normAutofit fontScale="90000"/>
          </a:bodyPr>
          <a:lstStyle/>
          <a:p>
            <a:r>
              <a:rPr lang="en-ZA" sz="3600" dirty="0" smtClean="0"/>
              <a:t>1.1.1	The Key Elements of Employment Equity Legislation</a:t>
            </a: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46</a:t>
            </a:fld>
            <a:endParaRPr lang="en-ZA" dirty="0"/>
          </a:p>
        </p:txBody>
      </p:sp>
      <p:sp>
        <p:nvSpPr>
          <p:cNvPr id="7" name="Title 2"/>
          <p:cNvSpPr txBox="1">
            <a:spLocks/>
          </p:cNvSpPr>
          <p:nvPr/>
        </p:nvSpPr>
        <p:spPr>
          <a:xfrm>
            <a:off x="304800" y="1377694"/>
            <a:ext cx="8534400" cy="868363"/>
          </a:xfrm>
          <a:prstGeom prst="rect">
            <a:avLst/>
          </a:prstGeom>
        </p:spPr>
        <p:txBody>
          <a:bodyPr bIns="91440" anchor="ctr" anchorCtr="0">
            <a:normAutofit fontScale="55000" lnSpcReduction="20000"/>
          </a:bodyPr>
          <a:lstStyle/>
          <a:p>
            <a:pPr algn="ctr"/>
            <a:r>
              <a:rPr lang="en-ZA" sz="4400" b="1" dirty="0" smtClean="0"/>
              <a:t>Monitoring, Enforcement and Legal Proceedings</a:t>
            </a:r>
            <a:r>
              <a:rPr lang="en-ZA" sz="2800" b="1" dirty="0" smtClean="0"/>
              <a:t> </a:t>
            </a:r>
            <a:endParaRPr lang="en-US" sz="2800" b="1" dirty="0" smtClean="0"/>
          </a:p>
          <a:p>
            <a:pPr algn="ctr"/>
            <a:endParaRPr lang="en-US" sz="2800" b="1" dirty="0" smtClean="0"/>
          </a:p>
          <a:p>
            <a:r>
              <a:rPr lang="en-ZA" sz="2800" dirty="0" smtClean="0"/>
              <a:t> </a:t>
            </a:r>
            <a:endParaRPr lang="en-US" sz="2800" dirty="0" smtClean="0"/>
          </a:p>
        </p:txBody>
      </p:sp>
      <p:sp>
        <p:nvSpPr>
          <p:cNvPr id="1025" name="Rectangle 1"/>
          <p:cNvSpPr>
            <a:spLocks noChangeArrowheads="1"/>
          </p:cNvSpPr>
          <p:nvPr/>
        </p:nvSpPr>
        <p:spPr bwMode="auto">
          <a:xfrm>
            <a:off x="561080" y="2425301"/>
            <a:ext cx="8229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r>
              <a:rPr lang="en-ZA" sz="2400" dirty="0" smtClean="0">
                <a:cs typeface="Arial" pitchFamily="34" charset="0"/>
              </a:rPr>
              <a:t> </a:t>
            </a:r>
            <a:r>
              <a:rPr kumimoji="0" lang="en-ZA" sz="2400" b="0" i="0" u="none" strike="noStrike" cap="none" normalizeH="0" baseline="0" dirty="0" smtClean="0">
                <a:ln>
                  <a:noFill/>
                </a:ln>
                <a:solidFill>
                  <a:schemeClr val="tx1"/>
                </a:solidFill>
                <a:effectLst/>
                <a:cs typeface="Arial" pitchFamily="34" charset="0"/>
              </a:rPr>
              <a:t> Right to report non – compliance</a:t>
            </a:r>
          </a:p>
          <a:p>
            <a:pPr marL="0" marR="0" lvl="0" indent="0" defTabSz="914400" rtl="0" eaLnBrk="1" fontAlgn="base" latinLnBrk="0" hangingPunct="1">
              <a:lnSpc>
                <a:spcPct val="100000"/>
              </a:lnSpc>
              <a:spcBef>
                <a:spcPct val="0"/>
              </a:spcBef>
              <a:spcAft>
                <a:spcPct val="0"/>
              </a:spcAft>
              <a:buClrTx/>
              <a:buSzTx/>
              <a:tabLst>
                <a:tab pos="4143375" algn="l"/>
              </a:tabLst>
            </a:pPr>
            <a:endParaRPr kumimoji="0" lang="en-ZA" sz="2400" b="0" i="0" u="none" strike="noStrike" cap="none" normalizeH="0" baseline="0" dirty="0" smtClean="0">
              <a:ln>
                <a:noFill/>
              </a:ln>
              <a:solidFill>
                <a:schemeClr val="tx1"/>
              </a:solidFill>
              <a:effectLst/>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r>
              <a:rPr lang="en-ZA" sz="2400" dirty="0" smtClean="0">
                <a:cs typeface="Arial" pitchFamily="34" charset="0"/>
              </a:rPr>
              <a:t>  Authority of labour inspector</a:t>
            </a:r>
          </a:p>
          <a:p>
            <a:pPr marL="0" marR="0" lvl="0" indent="0" defTabSz="914400" rtl="0" eaLnBrk="1" fontAlgn="base" latinLnBrk="0" hangingPunct="1">
              <a:lnSpc>
                <a:spcPct val="100000"/>
              </a:lnSpc>
              <a:spcBef>
                <a:spcPct val="0"/>
              </a:spcBef>
              <a:spcAft>
                <a:spcPct val="0"/>
              </a:spcAft>
              <a:buClrTx/>
              <a:buSzTx/>
              <a:tabLst>
                <a:tab pos="4143375" algn="l"/>
              </a:tabLst>
            </a:pPr>
            <a:endParaRPr lang="en-ZA" sz="2400" dirty="0" smtClean="0">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r>
              <a:rPr kumimoji="0" lang="en-ZA" sz="2400" b="0" i="0" u="none" strike="noStrike" cap="none" normalizeH="0" dirty="0" smtClean="0">
                <a:ln>
                  <a:noFill/>
                </a:ln>
                <a:solidFill>
                  <a:schemeClr val="tx1"/>
                </a:solidFill>
                <a:effectLst/>
                <a:cs typeface="Arial" pitchFamily="34" charset="0"/>
              </a:rPr>
              <a:t>  Contesting compliance order – DG or Labour Court</a:t>
            </a:r>
          </a:p>
          <a:p>
            <a:pPr marL="0" marR="0" lvl="0" indent="0" defTabSz="914400" rtl="0" eaLnBrk="1" fontAlgn="base" latinLnBrk="0" hangingPunct="1">
              <a:lnSpc>
                <a:spcPct val="100000"/>
              </a:lnSpc>
              <a:spcBef>
                <a:spcPct val="0"/>
              </a:spcBef>
              <a:spcAft>
                <a:spcPct val="0"/>
              </a:spcAft>
              <a:buClrTx/>
              <a:buSzTx/>
              <a:tabLst>
                <a:tab pos="4143375" algn="l"/>
              </a:tabLst>
            </a:pPr>
            <a:endParaRPr lang="en-ZA" sz="2400" dirty="0" smtClean="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1083"/>
            <a:ext cx="8219256" cy="481125"/>
          </a:xfrm>
        </p:spPr>
        <p:txBody>
          <a:bodyPr>
            <a:normAutofit fontScale="90000"/>
          </a:bodyPr>
          <a:lstStyle/>
          <a:p>
            <a:r>
              <a:rPr lang="en-ZA" sz="3600" dirty="0" smtClean="0"/>
              <a:t>1.1.1	The Key Elements of Employment Equity Legislation</a:t>
            </a:r>
            <a:br>
              <a:rPr lang="en-ZA" sz="3600" dirty="0" smtClean="0"/>
            </a:br>
            <a:r>
              <a:rPr lang="en-ZA" sz="3600" dirty="0" smtClean="0"/>
              <a:t/>
            </a:r>
            <a:br>
              <a:rPr lang="en-ZA" sz="3600" dirty="0" smtClean="0"/>
            </a:b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47</a:t>
            </a:fld>
            <a:endParaRPr lang="en-ZA" dirty="0"/>
          </a:p>
        </p:txBody>
      </p:sp>
      <p:sp>
        <p:nvSpPr>
          <p:cNvPr id="7" name="Title 2"/>
          <p:cNvSpPr txBox="1">
            <a:spLocks/>
          </p:cNvSpPr>
          <p:nvPr/>
        </p:nvSpPr>
        <p:spPr>
          <a:xfrm>
            <a:off x="304800" y="1377694"/>
            <a:ext cx="8534400" cy="868363"/>
          </a:xfrm>
          <a:prstGeom prst="rect">
            <a:avLst/>
          </a:prstGeom>
        </p:spPr>
        <p:txBody>
          <a:bodyPr bIns="91440" anchor="ctr" anchorCtr="0">
            <a:normAutofit fontScale="62500" lnSpcReduction="20000"/>
          </a:bodyPr>
          <a:lstStyle/>
          <a:p>
            <a:pPr algn="ctr"/>
            <a:r>
              <a:rPr lang="en-ZA" sz="2800" b="1" dirty="0" smtClean="0"/>
              <a:t> </a:t>
            </a:r>
            <a:endParaRPr lang="en-US" sz="2800" b="1" dirty="0" smtClean="0"/>
          </a:p>
          <a:p>
            <a:pPr algn="ctr"/>
            <a:endParaRPr lang="en-US" sz="2800" b="1" dirty="0" smtClean="0"/>
          </a:p>
          <a:p>
            <a:r>
              <a:rPr lang="en-ZA" sz="2800" dirty="0" smtClean="0"/>
              <a:t> </a:t>
            </a:r>
            <a:endParaRPr lang="en-US" sz="2800" dirty="0" smtClean="0"/>
          </a:p>
        </p:txBody>
      </p:sp>
      <p:sp>
        <p:nvSpPr>
          <p:cNvPr id="1025" name="Rectangle 1"/>
          <p:cNvSpPr>
            <a:spLocks noChangeArrowheads="1"/>
          </p:cNvSpPr>
          <p:nvPr/>
        </p:nvSpPr>
        <p:spPr bwMode="auto">
          <a:xfrm>
            <a:off x="561080" y="2643377"/>
            <a:ext cx="8046720" cy="2834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4143375" algn="l"/>
              </a:tabLst>
            </a:pPr>
            <a:endParaRPr kumimoji="0" lang="en-ZA" sz="2400" b="0" i="0" u="none" strike="noStrike" cap="none" normalizeH="0" baseline="0" dirty="0" smtClean="0">
              <a:ln>
                <a:noFill/>
              </a:ln>
              <a:solidFill>
                <a:schemeClr val="tx1"/>
              </a:solidFill>
              <a:effectLst/>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endParaRPr lang="en-ZA" sz="2400" dirty="0" smtClean="0">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4143375" algn="l"/>
              </a:tabLst>
            </a:pPr>
            <a:r>
              <a:rPr kumimoji="0" lang="en-ZA" sz="2400" b="0" i="0" u="none" strike="noStrike" cap="none" normalizeH="0" baseline="0" dirty="0" smtClean="0">
                <a:ln>
                  <a:noFill/>
                </a:ln>
                <a:solidFill>
                  <a:schemeClr val="tx1"/>
                </a:solidFill>
                <a:effectLst/>
                <a:cs typeface="Arial" pitchFamily="34" charset="0"/>
              </a:rPr>
              <a:t>Designated employer must take into account:</a:t>
            </a:r>
          </a:p>
          <a:p>
            <a:pPr marL="0" marR="0" lvl="0" indent="0" defTabSz="914400" rtl="0" eaLnBrk="1" fontAlgn="base" latinLnBrk="0" hangingPunct="1">
              <a:lnSpc>
                <a:spcPct val="100000"/>
              </a:lnSpc>
              <a:spcBef>
                <a:spcPct val="0"/>
              </a:spcBef>
              <a:spcAft>
                <a:spcPct val="0"/>
              </a:spcAft>
              <a:buClrTx/>
              <a:buSzTx/>
              <a:tabLst>
                <a:tab pos="4143375" algn="l"/>
              </a:tabLst>
            </a:pPr>
            <a:endParaRPr kumimoji="0" lang="en-ZA" sz="2400" b="0" i="0" u="none" strike="noStrike" cap="none" normalizeH="0" baseline="0" dirty="0" smtClean="0">
              <a:ln>
                <a:noFill/>
              </a:ln>
              <a:solidFill>
                <a:schemeClr val="tx1"/>
              </a:solidFill>
              <a:effectLst/>
              <a:cs typeface="Arial" pitchFamily="34" charset="0"/>
            </a:endParaRP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r>
              <a:rPr lang="en-ZA" sz="2400" dirty="0" smtClean="0">
                <a:cs typeface="Arial" pitchFamily="34" charset="0"/>
              </a:rPr>
              <a:t>  Designated groups representation</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r>
              <a:rPr lang="en-ZA" sz="2400" dirty="0" smtClean="0">
                <a:cs typeface="Arial" pitchFamily="34" charset="0"/>
              </a:rPr>
              <a:t>  Progress with EE</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r>
              <a:rPr lang="en-ZA" sz="2400" dirty="0" smtClean="0">
                <a:cs typeface="Arial" pitchFamily="34" charset="0"/>
              </a:rPr>
              <a:t>  Reasonable measures taken to implement</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r>
              <a:rPr kumimoji="0" lang="en-ZA" sz="2400" b="0" i="0" u="none" strike="noStrike" cap="none" normalizeH="0" dirty="0" smtClean="0">
                <a:ln>
                  <a:noFill/>
                </a:ln>
                <a:solidFill>
                  <a:schemeClr val="tx1"/>
                </a:solidFill>
                <a:effectLst/>
                <a:cs typeface="Arial" pitchFamily="34" charset="0"/>
              </a:rPr>
              <a:t>  </a:t>
            </a:r>
            <a:r>
              <a:rPr lang="en-ZA" sz="2400" dirty="0" smtClean="0">
                <a:cs typeface="Arial" pitchFamily="34" charset="0"/>
              </a:rPr>
              <a:t>B</a:t>
            </a:r>
            <a:r>
              <a:rPr kumimoji="0" lang="en-ZA" sz="2400" b="0" i="0" u="none" strike="noStrike" cap="none" normalizeH="0" dirty="0" smtClean="0">
                <a:ln>
                  <a:noFill/>
                </a:ln>
                <a:solidFill>
                  <a:schemeClr val="tx1"/>
                </a:solidFill>
                <a:effectLst/>
                <a:cs typeface="Arial" pitchFamily="34" charset="0"/>
              </a:rPr>
              <a:t>arriers eliminated?</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r>
              <a:rPr lang="en-ZA" sz="2400" dirty="0" smtClean="0">
                <a:cs typeface="Arial" pitchFamily="34" charset="0"/>
              </a:rPr>
              <a:t>  Other p</a:t>
            </a:r>
            <a:r>
              <a:rPr lang="en-ZA" sz="2400" baseline="0" dirty="0" smtClean="0">
                <a:cs typeface="Arial" pitchFamily="34" charset="0"/>
              </a:rPr>
              <a:t>rescribed factors</a:t>
            </a:r>
            <a:endParaRPr kumimoji="0" lang="en-ZA" sz="2400" b="0" i="0" u="none" strike="noStrike" cap="none" normalizeH="0" baseline="0" dirty="0" smtClean="0">
              <a:ln>
                <a:noFill/>
              </a:ln>
              <a:solidFill>
                <a:schemeClr val="tx1"/>
              </a:solidFill>
              <a:effectLst/>
              <a:cs typeface="Arial" pitchFamily="34" charset="0"/>
            </a:endParaRPr>
          </a:p>
          <a:p>
            <a:pPr marL="0" marR="0" lvl="0" indent="0" defTabSz="914400" rtl="0" eaLnBrk="1" fontAlgn="base" latinLnBrk="0" hangingPunct="1">
              <a:lnSpc>
                <a:spcPct val="100000"/>
              </a:lnSpc>
              <a:spcBef>
                <a:spcPct val="0"/>
              </a:spcBef>
              <a:spcAft>
                <a:spcPct val="0"/>
              </a:spcAft>
              <a:buClrTx/>
              <a:buSzTx/>
              <a:tabLst>
                <a:tab pos="4143375" algn="l"/>
              </a:tabLst>
            </a:pPr>
            <a:r>
              <a:rPr kumimoji="0" lang="en-ZA" sz="2400" b="0" i="0" u="none" strike="noStrike" cap="none" normalizeH="0" baseline="0" dirty="0" smtClean="0">
                <a:ln>
                  <a:noFill/>
                </a:ln>
                <a:solidFill>
                  <a:schemeClr val="tx1"/>
                </a:solidFill>
                <a:effectLst/>
                <a:cs typeface="Arial" pitchFamily="34" charset="0"/>
              </a:rPr>
              <a:t> </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endParaRPr lang="en-ZA" sz="2400" dirty="0" smtClean="0">
              <a:cs typeface="Arial" pitchFamily="34" charset="0"/>
            </a:endParaRPr>
          </a:p>
        </p:txBody>
      </p:sp>
      <p:sp>
        <p:nvSpPr>
          <p:cNvPr id="9" name="Title 2"/>
          <p:cNvSpPr txBox="1">
            <a:spLocks/>
          </p:cNvSpPr>
          <p:nvPr/>
        </p:nvSpPr>
        <p:spPr>
          <a:xfrm>
            <a:off x="457200" y="1530094"/>
            <a:ext cx="8534400" cy="868363"/>
          </a:xfrm>
          <a:prstGeom prst="rect">
            <a:avLst/>
          </a:prstGeom>
        </p:spPr>
        <p:txBody>
          <a:bodyPr bIns="91440" anchor="ctr" anchorCtr="0">
            <a:normAutofit fontScale="55000" lnSpcReduction="20000"/>
          </a:bodyPr>
          <a:lstStyle/>
          <a:p>
            <a:pPr algn="ctr"/>
            <a:r>
              <a:rPr lang="en-ZA" sz="4400" b="1" dirty="0" smtClean="0"/>
              <a:t>Monitoring, Enforcement and Legal Proceedings</a:t>
            </a:r>
            <a:r>
              <a:rPr lang="en-ZA" sz="2800" b="1" dirty="0" smtClean="0"/>
              <a:t> </a:t>
            </a:r>
            <a:endParaRPr lang="en-US" sz="2800" b="1" dirty="0" smtClean="0"/>
          </a:p>
          <a:p>
            <a:pPr algn="ctr"/>
            <a:endParaRPr lang="en-US" sz="2800" b="1" dirty="0" smtClean="0"/>
          </a:p>
          <a:p>
            <a:r>
              <a:rPr lang="en-ZA" sz="2800" dirty="0" smtClean="0"/>
              <a:t> </a:t>
            </a:r>
            <a:endParaRPr lang="en-US" sz="28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1083"/>
            <a:ext cx="8219256" cy="481125"/>
          </a:xfrm>
        </p:spPr>
        <p:txBody>
          <a:bodyPr>
            <a:normAutofit fontScale="90000"/>
          </a:bodyPr>
          <a:lstStyle/>
          <a:p>
            <a:r>
              <a:rPr lang="en-ZA" sz="3600" dirty="0" smtClean="0"/>
              <a:t>1.1.1	The Key Elements of Employment Equity Legislation</a:t>
            </a:r>
            <a:br>
              <a:rPr lang="en-ZA" sz="3600" dirty="0" smtClean="0"/>
            </a:br>
            <a:r>
              <a:rPr lang="en-ZA" sz="3600" dirty="0" smtClean="0"/>
              <a:t/>
            </a:r>
            <a:br>
              <a:rPr lang="en-ZA" sz="3600" dirty="0" smtClean="0"/>
            </a:br>
            <a:r>
              <a:rPr lang="en-US" dirty="0" smtClean="0"/>
              <a:t/>
            </a:r>
            <a:br>
              <a:rPr lang="en-US" dirty="0" smtClean="0"/>
            </a:br>
            <a:r>
              <a:rPr lang="en-ZA" dirty="0" smtClean="0"/>
              <a:t> </a:t>
            </a: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48</a:t>
            </a:fld>
            <a:endParaRPr lang="en-ZA" dirty="0"/>
          </a:p>
        </p:txBody>
      </p:sp>
      <p:sp>
        <p:nvSpPr>
          <p:cNvPr id="7" name="Title 2"/>
          <p:cNvSpPr txBox="1">
            <a:spLocks/>
          </p:cNvSpPr>
          <p:nvPr/>
        </p:nvSpPr>
        <p:spPr>
          <a:xfrm>
            <a:off x="304800" y="1377694"/>
            <a:ext cx="8534400" cy="868363"/>
          </a:xfrm>
          <a:prstGeom prst="rect">
            <a:avLst/>
          </a:prstGeom>
        </p:spPr>
        <p:txBody>
          <a:bodyPr bIns="91440" anchor="ctr" anchorCtr="0">
            <a:normAutofit fontScale="62500" lnSpcReduction="20000"/>
          </a:bodyPr>
          <a:lstStyle/>
          <a:p>
            <a:pPr algn="ctr"/>
            <a:r>
              <a:rPr lang="en-ZA" sz="2800" b="1" dirty="0" smtClean="0"/>
              <a:t> </a:t>
            </a:r>
            <a:endParaRPr lang="en-US" sz="2800" b="1" dirty="0" smtClean="0"/>
          </a:p>
          <a:p>
            <a:pPr algn="ctr"/>
            <a:endParaRPr lang="en-US" sz="2800" b="1" dirty="0" smtClean="0"/>
          </a:p>
          <a:p>
            <a:r>
              <a:rPr lang="en-ZA" sz="2800" dirty="0" smtClean="0"/>
              <a:t> </a:t>
            </a:r>
            <a:endParaRPr lang="en-US" sz="2800" dirty="0" smtClean="0"/>
          </a:p>
        </p:txBody>
      </p:sp>
      <p:sp>
        <p:nvSpPr>
          <p:cNvPr id="1025" name="Rectangle 1"/>
          <p:cNvSpPr>
            <a:spLocks noChangeArrowheads="1"/>
          </p:cNvSpPr>
          <p:nvPr/>
        </p:nvSpPr>
        <p:spPr bwMode="auto">
          <a:xfrm>
            <a:off x="561080" y="2188049"/>
            <a:ext cx="804672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r>
              <a:rPr lang="en-ZA" sz="2400" dirty="0" smtClean="0">
                <a:cs typeface="Arial" pitchFamily="34" charset="0"/>
              </a:rPr>
              <a:t>  DG may conduct review</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r>
              <a:rPr lang="en-ZA" sz="2400" dirty="0" smtClean="0">
                <a:cs typeface="Arial" pitchFamily="34" charset="0"/>
              </a:rPr>
              <a:t>  DG may refer con-compliance to Labour Court</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r>
              <a:rPr lang="en-ZA" sz="2400" dirty="0" smtClean="0">
                <a:cs typeface="Arial" pitchFamily="34" charset="0"/>
              </a:rPr>
              <a:t>  CCMA may make arbitration award</a:t>
            </a:r>
          </a:p>
          <a:p>
            <a:pPr fontAlgn="base">
              <a:spcBef>
                <a:spcPct val="0"/>
              </a:spcBef>
              <a:spcAft>
                <a:spcPct val="0"/>
              </a:spcAft>
              <a:buFont typeface="Arial" pitchFamily="34" charset="0"/>
              <a:buChar char="•"/>
              <a:tabLst>
                <a:tab pos="4143375" algn="l"/>
              </a:tabLst>
            </a:pPr>
            <a:r>
              <a:rPr lang="en-ZA" sz="2400" dirty="0" smtClean="0">
                <a:cs typeface="Arial" pitchFamily="34" charset="0"/>
              </a:rPr>
              <a:t>   Labour</a:t>
            </a:r>
            <a:r>
              <a:rPr lang="en-ZA" sz="2400" dirty="0" smtClean="0"/>
              <a:t> Court exclusive jurisdiction to determine      </a:t>
            </a:r>
          </a:p>
          <a:p>
            <a:pPr fontAlgn="base">
              <a:spcBef>
                <a:spcPct val="0"/>
              </a:spcBef>
              <a:spcAft>
                <a:spcPct val="0"/>
              </a:spcAft>
              <a:tabLst>
                <a:tab pos="4143375" algn="l"/>
              </a:tabLst>
            </a:pPr>
            <a:r>
              <a:rPr lang="en-ZA" sz="2400" dirty="0" smtClean="0"/>
              <a:t>     interpretation.</a:t>
            </a:r>
            <a:endParaRPr lang="en-US" sz="2400" dirty="0" smtClean="0"/>
          </a:p>
          <a:p>
            <a:pPr marL="0" marR="0" lvl="0" indent="0" defTabSz="914400" rtl="0" eaLnBrk="1" fontAlgn="base" latinLnBrk="0" hangingPunct="1">
              <a:lnSpc>
                <a:spcPct val="100000"/>
              </a:lnSpc>
              <a:spcBef>
                <a:spcPct val="0"/>
              </a:spcBef>
              <a:spcAft>
                <a:spcPct val="0"/>
              </a:spcAft>
              <a:buClrTx/>
              <a:buSzTx/>
              <a:buFont typeface="Arial" pitchFamily="34" charset="0"/>
              <a:buChar char="•"/>
              <a:tabLst>
                <a:tab pos="4143375" algn="l"/>
              </a:tabLst>
            </a:pPr>
            <a:endParaRPr lang="en-ZA" sz="2400" dirty="0" smtClean="0">
              <a:cs typeface="Arial" pitchFamily="34" charset="0"/>
            </a:endParaRPr>
          </a:p>
        </p:txBody>
      </p:sp>
      <p:sp>
        <p:nvSpPr>
          <p:cNvPr id="9" name="Title 2"/>
          <p:cNvSpPr txBox="1">
            <a:spLocks/>
          </p:cNvSpPr>
          <p:nvPr/>
        </p:nvSpPr>
        <p:spPr>
          <a:xfrm>
            <a:off x="457200" y="1530094"/>
            <a:ext cx="8534400" cy="868363"/>
          </a:xfrm>
          <a:prstGeom prst="rect">
            <a:avLst/>
          </a:prstGeom>
        </p:spPr>
        <p:txBody>
          <a:bodyPr bIns="91440" anchor="ctr" anchorCtr="0">
            <a:normAutofit fontScale="55000" lnSpcReduction="20000"/>
          </a:bodyPr>
          <a:lstStyle/>
          <a:p>
            <a:pPr algn="ctr"/>
            <a:r>
              <a:rPr lang="en-ZA" sz="4400" b="1" dirty="0" smtClean="0"/>
              <a:t>Monitoring, Enforcement and Legal Proceedings</a:t>
            </a:r>
            <a:r>
              <a:rPr lang="en-ZA" sz="2800" b="1" dirty="0" smtClean="0"/>
              <a:t> </a:t>
            </a:r>
            <a:endParaRPr lang="en-US" sz="2800" b="1" dirty="0" smtClean="0"/>
          </a:p>
          <a:p>
            <a:pPr algn="ctr"/>
            <a:endParaRPr lang="en-US" sz="2800" b="1" dirty="0" smtClean="0"/>
          </a:p>
          <a:p>
            <a:r>
              <a:rPr lang="en-ZA" sz="2800" dirty="0" smtClean="0"/>
              <a:t> </a:t>
            </a:r>
            <a:endParaRPr lang="en-US" sz="28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1.1.2	The Employment Equity Plan</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p:cNvSpPr>
            <a:spLocks noGrp="1"/>
          </p:cNvSpPr>
          <p:nvPr>
            <p:ph sz="quarter" idx="1"/>
          </p:nvPr>
        </p:nvSpPr>
        <p:spPr>
          <a:xfrm>
            <a:off x="467544" y="1497275"/>
            <a:ext cx="8219256" cy="490119"/>
          </a:xfrm>
        </p:spPr>
        <p:txBody>
          <a:bodyPr>
            <a:normAutofit fontScale="25000" lnSpcReduction="20000"/>
          </a:bodyPr>
          <a:lstStyle/>
          <a:p>
            <a:pPr>
              <a:buNone/>
            </a:pPr>
            <a:r>
              <a:rPr lang="en-ZA" dirty="0" smtClean="0"/>
              <a:t> </a:t>
            </a:r>
            <a:r>
              <a:rPr lang="en-ZA" sz="9600" dirty="0" smtClean="0"/>
              <a:t>Employer responsible for compiling (EE) plan</a:t>
            </a:r>
            <a:endParaRPr lang="en-ZA" sz="7400" dirty="0" smtClean="0"/>
          </a:p>
          <a:p>
            <a:endParaRPr lang="en-ZA" sz="7400" dirty="0" smtClean="0"/>
          </a:p>
          <a:p>
            <a:endParaRPr lang="en-ZA" sz="5100" dirty="0" smtClean="0"/>
          </a:p>
          <a:p>
            <a:pPr>
              <a:buNone/>
            </a:pPr>
            <a:endParaRPr lang="en-ZA" sz="5100" dirty="0" smtClean="0"/>
          </a:p>
          <a:p>
            <a:pPr>
              <a:buNone/>
            </a:pPr>
            <a:r>
              <a:rPr lang="en-ZA" sz="5100" dirty="0" smtClean="0"/>
              <a:t>      </a:t>
            </a:r>
            <a:endParaRPr lang="en-ZA" dirty="0" smtClean="0"/>
          </a:p>
          <a:p>
            <a:pPr>
              <a:buNone/>
            </a:pPr>
            <a:r>
              <a:rPr lang="en-ZA" dirty="0" smtClean="0"/>
              <a:t> </a:t>
            </a:r>
            <a:endParaRPr lang="en-US" dirty="0"/>
          </a:p>
        </p:txBody>
      </p:sp>
      <p:sp>
        <p:nvSpPr>
          <p:cNvPr id="6" name="Title 2"/>
          <p:cNvSpPr txBox="1">
            <a:spLocks/>
          </p:cNvSpPr>
          <p:nvPr/>
        </p:nvSpPr>
        <p:spPr>
          <a:xfrm>
            <a:off x="472758" y="2114843"/>
            <a:ext cx="8534400" cy="868363"/>
          </a:xfrm>
          <a:prstGeom prst="rect">
            <a:avLst/>
          </a:prstGeom>
        </p:spPr>
        <p:txBody>
          <a:bodyPr bIns="91440" anchor="ctr" anchorCtr="0">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ZA" sz="2400" i="0" u="none" strike="noStrike" kern="1200" cap="none" spc="0" normalizeH="0" baseline="0" noProof="0" dirty="0" smtClean="0">
                <a:ln>
                  <a:noFill/>
                </a:ln>
                <a:solidFill>
                  <a:srgbClr val="002060"/>
                </a:solidFill>
                <a:effectLst/>
                <a:uLnTx/>
                <a:uFillTx/>
                <a:latin typeface="Calibri" pitchFamily="34" charset="0"/>
                <a:ea typeface="+mj-ea"/>
                <a:cs typeface="+mj-cs"/>
              </a:rPr>
              <a:t>Essentials of the EE Plan :</a:t>
            </a:r>
            <a:endParaRPr kumimoji="0" lang="en-ZA" sz="2400" i="0" u="none" strike="noStrike" kern="1200" cap="none" spc="0" normalizeH="0" baseline="0" noProof="0" dirty="0">
              <a:ln>
                <a:noFill/>
              </a:ln>
              <a:solidFill>
                <a:srgbClr val="002060"/>
              </a:solidFill>
              <a:effectLst/>
              <a:uLnTx/>
              <a:uFillTx/>
              <a:latin typeface="Calibri" pitchFamily="34" charset="0"/>
              <a:ea typeface="+mj-ea"/>
              <a:cs typeface="+mj-cs"/>
            </a:endParaRPr>
          </a:p>
        </p:txBody>
      </p:sp>
      <p:sp>
        <p:nvSpPr>
          <p:cNvPr id="7" name="Content Placeholder 3"/>
          <p:cNvSpPr txBox="1">
            <a:spLocks/>
          </p:cNvSpPr>
          <p:nvPr/>
        </p:nvSpPr>
        <p:spPr>
          <a:xfrm>
            <a:off x="304800" y="3302797"/>
            <a:ext cx="8534400" cy="1645920"/>
          </a:xfrm>
          <a:prstGeom prst="rect">
            <a:avLst/>
          </a:prstGeom>
        </p:spPr>
        <p:txBody>
          <a:bodyPr vert="horz">
            <a:normAutofit lnSpcReduction="10000"/>
          </a:bodyPr>
          <a:lstStyle/>
          <a:p>
            <a:pPr marL="811213" lvl="1" indent="-354013">
              <a:spcBef>
                <a:spcPts val="580"/>
              </a:spcBef>
              <a:buClr>
                <a:schemeClr val="accent1"/>
              </a:buClr>
              <a:buSzPct val="85000"/>
              <a:buFont typeface="Arial" panose="020B0604020202020204" pitchFamily="34" charset="0"/>
              <a:buChar cha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Yearly objectives.</a:t>
            </a:r>
          </a:p>
          <a:p>
            <a:pPr marL="811213" lvl="1" indent="-354013">
              <a:spcBef>
                <a:spcPts val="580"/>
              </a:spcBef>
              <a:buClr>
                <a:schemeClr val="accent1"/>
              </a:buClr>
              <a:buSzPct val="85000"/>
              <a:buFont typeface="Arial" panose="020B0604020202020204" pitchFamily="34" charset="0"/>
              <a:buChar cha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Affirmative action measures.</a:t>
            </a:r>
          </a:p>
          <a:p>
            <a:pPr marL="811213" lvl="1" indent="-354013">
              <a:spcBef>
                <a:spcPts val="580"/>
              </a:spcBef>
              <a:buClr>
                <a:schemeClr val="accent1"/>
              </a:buClr>
              <a:buSzPct val="85000"/>
              <a:buFont typeface="Arial" panose="020B0604020202020204" pitchFamily="34" charset="0"/>
              <a:buChar cha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Numerical goals, time tables and strategies that should be achieved</a:t>
            </a:r>
            <a:endParaRPr kumimoji="0" lang="en-ZA"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 xmlns:p14="http://schemas.microsoft.com/office/powerpoint/2010/main" val="2015890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1.1.2	The Employment Equity Plan</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p:cNvSpPr>
            <a:spLocks noGrp="1"/>
          </p:cNvSpPr>
          <p:nvPr>
            <p:ph sz="quarter" idx="1"/>
          </p:nvPr>
        </p:nvSpPr>
        <p:spPr>
          <a:xfrm>
            <a:off x="467544" y="1497275"/>
            <a:ext cx="8219256" cy="490119"/>
          </a:xfrm>
        </p:spPr>
        <p:txBody>
          <a:bodyPr>
            <a:normAutofit fontScale="25000" lnSpcReduction="20000"/>
          </a:bodyPr>
          <a:lstStyle/>
          <a:p>
            <a:pPr>
              <a:buNone/>
            </a:pPr>
            <a:r>
              <a:rPr lang="en-ZA" dirty="0" smtClean="0"/>
              <a:t> </a:t>
            </a:r>
            <a:endParaRPr lang="en-ZA" sz="7400" dirty="0" smtClean="0"/>
          </a:p>
          <a:p>
            <a:pPr>
              <a:buNone/>
            </a:pPr>
            <a:r>
              <a:rPr lang="en-ZA" sz="9600" b="1" dirty="0" smtClean="0">
                <a:latin typeface="+mj-lt"/>
              </a:rPr>
              <a:t>In the initial stages, equity plans should include :</a:t>
            </a:r>
            <a:endParaRPr lang="en-ZA" sz="9600" dirty="0" smtClean="0">
              <a:latin typeface="+mj-lt"/>
            </a:endParaRPr>
          </a:p>
          <a:p>
            <a:endParaRPr lang="en-ZA" sz="5100" dirty="0" smtClean="0"/>
          </a:p>
          <a:p>
            <a:pPr>
              <a:buNone/>
            </a:pPr>
            <a:endParaRPr lang="en-ZA" sz="5100" dirty="0" smtClean="0"/>
          </a:p>
          <a:p>
            <a:pPr>
              <a:buNone/>
            </a:pPr>
            <a:r>
              <a:rPr lang="en-ZA" sz="5100" dirty="0" smtClean="0"/>
              <a:t>      </a:t>
            </a:r>
            <a:endParaRPr lang="en-ZA" dirty="0" smtClean="0"/>
          </a:p>
          <a:p>
            <a:pPr>
              <a:buNone/>
            </a:pPr>
            <a:r>
              <a:rPr lang="en-ZA" dirty="0" smtClean="0"/>
              <a:t> </a:t>
            </a:r>
            <a:endParaRPr lang="en-US" dirty="0"/>
          </a:p>
        </p:txBody>
      </p:sp>
      <p:sp>
        <p:nvSpPr>
          <p:cNvPr id="6" name="Title 2"/>
          <p:cNvSpPr txBox="1">
            <a:spLocks/>
          </p:cNvSpPr>
          <p:nvPr/>
        </p:nvSpPr>
        <p:spPr>
          <a:xfrm>
            <a:off x="472758" y="2114843"/>
            <a:ext cx="8534400" cy="868363"/>
          </a:xfrm>
          <a:prstGeom prst="rect">
            <a:avLst/>
          </a:prstGeom>
        </p:spPr>
        <p:txBody>
          <a:bodyPr bIns="91440" anchor="ctr" anchorCtr="0">
            <a:normAutofit lnSpcReduction="10000"/>
          </a:bodyPr>
          <a:lstStyle/>
          <a:p>
            <a:pPr lvl="1">
              <a:spcBef>
                <a:spcPct val="0"/>
              </a:spcBef>
              <a:buFont typeface="Arial" pitchFamily="34" charset="0"/>
              <a:buChar char="•"/>
            </a:pPr>
            <a:r>
              <a:rPr kumimoji="0" lang="en-ZA" sz="2400" i="0" u="none" strike="noStrike" kern="1200" cap="none" spc="0" normalizeH="0" baseline="0" noProof="0" dirty="0" smtClean="0">
                <a:ln>
                  <a:noFill/>
                </a:ln>
                <a:solidFill>
                  <a:srgbClr val="002060"/>
                </a:solidFill>
                <a:effectLst/>
                <a:uLnTx/>
                <a:uFillTx/>
                <a:latin typeface="Calibri" pitchFamily="34" charset="0"/>
                <a:ea typeface="+mj-ea"/>
                <a:cs typeface="+mj-cs"/>
              </a:rPr>
              <a:t>  ABET training</a:t>
            </a:r>
          </a:p>
          <a:p>
            <a:pPr lvl="1">
              <a:spcBef>
                <a:spcPct val="0"/>
              </a:spcBef>
              <a:buFont typeface="Arial" pitchFamily="34" charset="0"/>
              <a:buChar char="•"/>
            </a:pPr>
            <a:r>
              <a:rPr lang="en-ZA" sz="2400" dirty="0" smtClean="0">
                <a:solidFill>
                  <a:srgbClr val="002060"/>
                </a:solidFill>
                <a:latin typeface="Calibri" pitchFamily="34" charset="0"/>
                <a:ea typeface="+mj-ea"/>
                <a:cs typeface="+mj-cs"/>
              </a:rPr>
              <a:t>  Specialised skills training</a:t>
            </a:r>
            <a:endParaRPr kumimoji="0" lang="en-ZA" sz="2400" i="0" u="none" strike="noStrike" kern="1200" cap="none" spc="0" normalizeH="0" baseline="0" noProof="0" dirty="0">
              <a:ln>
                <a:noFill/>
              </a:ln>
              <a:solidFill>
                <a:srgbClr val="002060"/>
              </a:solidFill>
              <a:effectLst/>
              <a:uLnTx/>
              <a:uFillTx/>
              <a:latin typeface="Calibri" pitchFamily="34" charset="0"/>
              <a:ea typeface="+mj-ea"/>
              <a:cs typeface="+mj-cs"/>
            </a:endParaRPr>
          </a:p>
        </p:txBody>
      </p:sp>
      <p:sp>
        <p:nvSpPr>
          <p:cNvPr id="7" name="Content Placeholder 3"/>
          <p:cNvSpPr txBox="1">
            <a:spLocks/>
          </p:cNvSpPr>
          <p:nvPr/>
        </p:nvSpPr>
        <p:spPr>
          <a:xfrm>
            <a:off x="15539" y="3265714"/>
            <a:ext cx="8521959" cy="1645920"/>
          </a:xfrm>
          <a:prstGeom prst="rect">
            <a:avLst/>
          </a:prstGeom>
        </p:spPr>
        <p:txBody>
          <a:bodyPr vert="horz">
            <a:normAutofit fontScale="92500" lnSpcReduction="10000"/>
          </a:bodyPr>
          <a:lstStyle/>
          <a:p>
            <a:pPr marL="811213" lvl="1" indent="-354013">
              <a:spcBef>
                <a:spcPts val="580"/>
              </a:spcBef>
              <a:buClr>
                <a:schemeClr val="accent1"/>
              </a:buClr>
              <a:buSzPct val="85000"/>
            </a:pPr>
            <a:r>
              <a:rPr lang="en-ZA" sz="2600" dirty="0" smtClean="0"/>
              <a:t>Serves dual purpose:</a:t>
            </a:r>
          </a:p>
          <a:p>
            <a:pPr marL="1371600" lvl="2" indent="-457200">
              <a:spcBef>
                <a:spcPts val="580"/>
              </a:spcBef>
              <a:buClr>
                <a:schemeClr val="accent1"/>
              </a:buClr>
              <a:buSzPct val="85000"/>
              <a:buFont typeface="+mj-lt"/>
              <a:buAutoNum type="arabicPeriod"/>
            </a:pPr>
            <a:r>
              <a:rPr lang="en-ZA" sz="2600" dirty="0" smtClean="0"/>
              <a:t> Shows employer commitment to EE</a:t>
            </a:r>
          </a:p>
          <a:p>
            <a:pPr marL="1371600" lvl="2" indent="-457200">
              <a:spcBef>
                <a:spcPts val="580"/>
              </a:spcBef>
              <a:buClr>
                <a:schemeClr val="accent1"/>
              </a:buClr>
              <a:buSzPct val="85000"/>
              <a:buFont typeface="+mj-lt"/>
              <a:buAutoNum type="arabicPeriod"/>
            </a:pPr>
            <a:r>
              <a:rPr lang="en-ZA" sz="2600" dirty="0" smtClean="0"/>
              <a:t> Functionally literate workforce increases productivity</a:t>
            </a:r>
          </a:p>
          <a:p>
            <a:pPr marL="811213" lvl="1" indent="-354013">
              <a:spcBef>
                <a:spcPts val="580"/>
              </a:spcBef>
              <a:buClr>
                <a:schemeClr val="accent1"/>
              </a:buClr>
              <a:buSzPct val="85000"/>
            </a:pPr>
            <a:r>
              <a:rPr kumimoji="0" lang="en-ZA" sz="240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ZA" sz="240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8" name="Content Placeholder 3"/>
          <p:cNvSpPr txBox="1">
            <a:spLocks/>
          </p:cNvSpPr>
          <p:nvPr/>
        </p:nvSpPr>
        <p:spPr>
          <a:xfrm>
            <a:off x="158608" y="5144349"/>
            <a:ext cx="8521959" cy="1645920"/>
          </a:xfrm>
          <a:prstGeom prst="rect">
            <a:avLst/>
          </a:prstGeom>
        </p:spPr>
        <p:txBody>
          <a:bodyPr vert="horz">
            <a:normAutofit/>
          </a:bodyPr>
          <a:lstStyle/>
          <a:p>
            <a:pPr marL="811213" lvl="1" indent="-354013">
              <a:spcBef>
                <a:spcPts val="580"/>
              </a:spcBef>
              <a:buClr>
                <a:schemeClr val="accent1"/>
              </a:buClr>
              <a:buSzPct val="85000"/>
            </a:pPr>
            <a:r>
              <a:rPr lang="en-ZA" sz="2600" dirty="0" smtClean="0"/>
              <a:t>Important: Training to be combined with career planning </a:t>
            </a:r>
          </a:p>
          <a:p>
            <a:pPr marL="1371600" lvl="2" indent="-457200">
              <a:spcBef>
                <a:spcPts val="580"/>
              </a:spcBef>
              <a:buClr>
                <a:schemeClr val="accent1"/>
              </a:buClr>
              <a:buSzPct val="85000"/>
            </a:pPr>
            <a:r>
              <a:rPr kumimoji="0" lang="en-ZA" sz="240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ZA" sz="240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51</a:t>
            </a:fld>
            <a:endParaRPr lang="en-ZA" dirty="0"/>
          </a:p>
        </p:txBody>
      </p:sp>
      <p:pic>
        <p:nvPicPr>
          <p:cNvPr id="5" name="Picture 4" descr="ec_i_formative_2.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943723" y="3219450"/>
            <a:ext cx="2286000" cy="822960"/>
          </a:xfrm>
          <a:prstGeom prst="rect">
            <a:avLst/>
          </a:prstGeom>
          <a:noFill/>
          <a:ln>
            <a:noFill/>
          </a:ln>
        </p:spPr>
      </p:pic>
      <p:graphicFrame>
        <p:nvGraphicFramePr>
          <p:cNvPr id="6" name="Table 5"/>
          <p:cNvGraphicFramePr>
            <a:graphicFrameLocks noGrp="1"/>
          </p:cNvGraphicFramePr>
          <p:nvPr/>
        </p:nvGraphicFramePr>
        <p:xfrm>
          <a:off x="3387252" y="3417570"/>
          <a:ext cx="4937760" cy="548640"/>
        </p:xfrm>
        <a:graphic>
          <a:graphicData uri="http://schemas.openxmlformats.org/drawingml/2006/table">
            <a:tbl>
              <a:tblPr/>
              <a:tblGrid>
                <a:gridCol w="166570"/>
                <a:gridCol w="4771190"/>
              </a:tblGrid>
              <a:tr h="247693">
                <a:tc>
                  <a:txBody>
                    <a:bodyPr/>
                    <a:lstStyle/>
                    <a:p>
                      <a:pPr marL="0" marR="0" fontAlgn="base" hangingPunct="0">
                        <a:lnSpc>
                          <a:spcPct val="150000"/>
                        </a:lnSpc>
                        <a:spcBef>
                          <a:spcPts val="0"/>
                        </a:spcBef>
                        <a:spcAft>
                          <a:spcPts val="0"/>
                        </a:spcAft>
                      </a:pPr>
                      <a:endParaRPr lang="en-US" sz="1100">
                        <a:latin typeface="Calibri"/>
                        <a:ea typeface="Times New Roman"/>
                        <a:cs typeface="Times New Roman"/>
                      </a:endParaRPr>
                    </a:p>
                  </a:txBody>
                  <a:tcPr marL="67553" marR="67553" marT="0" marB="0" anchor="ctr">
                    <a:lnL>
                      <a:noFill/>
                    </a:lnL>
                    <a:lnR w="12700" cap="flat" cmpd="sng" algn="ctr">
                      <a:solidFill>
                        <a:srgbClr val="A6A6A6"/>
                      </a:solidFill>
                      <a:prstDash val="dash"/>
                      <a:round/>
                      <a:headEnd type="none" w="med" len="med"/>
                      <a:tailEnd type="none" w="med" len="med"/>
                    </a:lnR>
                    <a:lnT>
                      <a:noFill/>
                    </a:lnT>
                    <a:lnB>
                      <a:noFill/>
                    </a:lnB>
                  </a:tcPr>
                </a:tc>
                <a:tc>
                  <a:txBody>
                    <a:bodyPr/>
                    <a:lstStyle/>
                    <a:p>
                      <a:pPr marL="0" marR="0" fontAlgn="base" hangingPunct="0">
                        <a:lnSpc>
                          <a:spcPct val="150000"/>
                        </a:lnSpc>
                        <a:spcBef>
                          <a:spcPts val="0"/>
                        </a:spcBef>
                        <a:spcAft>
                          <a:spcPts val="0"/>
                        </a:spcAft>
                      </a:pPr>
                      <a:r>
                        <a:rPr lang="en-GB" sz="2400" dirty="0">
                          <a:latin typeface="Calibri"/>
                          <a:ea typeface="Times New Roman"/>
                          <a:cs typeface="Times New Roman"/>
                        </a:rPr>
                        <a:t>Do Formative Activity 1.1 in your </a:t>
                      </a:r>
                      <a:r>
                        <a:rPr lang="en-GB" sz="2400" dirty="0" err="1">
                          <a:latin typeface="Calibri"/>
                          <a:ea typeface="Times New Roman"/>
                          <a:cs typeface="Times New Roman"/>
                        </a:rPr>
                        <a:t>PoE</a:t>
                      </a:r>
                      <a:endParaRPr lang="en-US" sz="2400" dirty="0">
                        <a:latin typeface="Calibri"/>
                        <a:ea typeface="Times New Roman"/>
                        <a:cs typeface="Times New Roman"/>
                      </a:endParaRPr>
                    </a:p>
                  </a:txBody>
                  <a:tcPr marL="67553" marR="67553" marT="0" marB="0" anchor="ctr">
                    <a:lnL w="12700" cap="flat" cmpd="sng" algn="ctr">
                      <a:solidFill>
                        <a:srgbClr val="A6A6A6"/>
                      </a:solidFill>
                      <a:prstDash val="dash"/>
                      <a:round/>
                      <a:headEnd type="none" w="med" len="med"/>
                      <a:tailEnd type="none" w="med" len="med"/>
                    </a:lnL>
                    <a:lnR w="12700" cap="flat" cmpd="sng" algn="ctr">
                      <a:solidFill>
                        <a:srgbClr val="A6A6A6"/>
                      </a:solidFill>
                      <a:prstDash val="dash"/>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Apply the principles of employment equity to organisational transformation</a:t>
            </a: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52</a:t>
            </a:fld>
            <a:endParaRPr lang="en-ZA" dirty="0"/>
          </a:p>
        </p:txBody>
      </p:sp>
      <p:sp>
        <p:nvSpPr>
          <p:cNvPr id="7" name="Text Placeholder 6"/>
          <p:cNvSpPr>
            <a:spLocks noGrp="1"/>
          </p:cNvSpPr>
          <p:nvPr>
            <p:ph type="body" idx="1"/>
          </p:nvPr>
        </p:nvSpPr>
        <p:spPr/>
        <p:txBody>
          <a:bodyPr>
            <a:normAutofit/>
          </a:bodyPr>
          <a:lstStyle/>
          <a:p>
            <a:r>
              <a:rPr lang="en-GB" sz="3600" dirty="0" smtClean="0"/>
              <a:t>Study Unit 1.2: </a:t>
            </a:r>
            <a:r>
              <a:rPr lang="en-ZA" sz="3600" dirty="0" smtClean="0"/>
              <a:t>The Link Between Employment Equity and the Business Strategy</a:t>
            </a:r>
            <a:endParaRPr lang="en-US" sz="3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67" y="937140"/>
            <a:ext cx="8219256" cy="1008000"/>
          </a:xfrm>
        </p:spPr>
        <p:txBody>
          <a:bodyPr>
            <a:normAutofit fontScale="90000"/>
          </a:bodyPr>
          <a:lstStyle/>
          <a:p>
            <a:r>
              <a:rPr lang="en-ZA" sz="3600" dirty="0" smtClean="0"/>
              <a:t>1.2.1	The Business Strategy of an Organisation</a:t>
            </a:r>
            <a:r>
              <a:rPr lang="en-US" dirty="0" smtClean="0"/>
              <a:t/>
            </a:r>
            <a:br>
              <a:rPr lang="en-US" dirty="0" smtClean="0"/>
            </a:br>
            <a:r>
              <a:rPr lang="en-ZA" dirty="0" smtClean="0"/>
              <a:t> </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p:cNvSpPr>
            <a:spLocks noGrp="1"/>
          </p:cNvSpPr>
          <p:nvPr>
            <p:ph sz="quarter" idx="1"/>
          </p:nvPr>
        </p:nvSpPr>
        <p:spPr>
          <a:xfrm>
            <a:off x="467544" y="1497275"/>
            <a:ext cx="8219256" cy="2067019"/>
          </a:xfrm>
        </p:spPr>
        <p:txBody>
          <a:bodyPr/>
          <a:lstStyle/>
          <a:p>
            <a:pPr>
              <a:buNone/>
            </a:pPr>
            <a:r>
              <a:rPr lang="en-ZA" b="1" dirty="0" smtClean="0"/>
              <a:t>     Definition of strategic management</a:t>
            </a:r>
            <a:endParaRPr lang="en-US" dirty="0" smtClean="0"/>
          </a:p>
          <a:p>
            <a:pPr fontAlgn="base" hangingPunct="0">
              <a:buNone/>
            </a:pPr>
            <a:r>
              <a:rPr lang="en-ZA" dirty="0" smtClean="0"/>
              <a:t>     Strategic management is the art, science and craft of formulating, implementing and evaluating cross-functional decisions that will enable an organisation to achieve its long-term objectives.</a:t>
            </a:r>
            <a:endParaRPr lang="en-US" dirty="0" smtClean="0"/>
          </a:p>
          <a:p>
            <a:pPr>
              <a:buNone/>
            </a:pPr>
            <a:endParaRPr lang="en-US" dirty="0"/>
          </a:p>
        </p:txBody>
      </p:sp>
      <p:sp>
        <p:nvSpPr>
          <p:cNvPr id="5" name="Content Placeholder 3"/>
          <p:cNvSpPr txBox="1">
            <a:spLocks/>
          </p:cNvSpPr>
          <p:nvPr/>
        </p:nvSpPr>
        <p:spPr>
          <a:xfrm>
            <a:off x="619944" y="3581192"/>
            <a:ext cx="8219256" cy="2067019"/>
          </a:xfrm>
          <a:prstGeom prst="rect">
            <a:avLst/>
          </a:prstGeom>
        </p:spPr>
        <p:txBody>
          <a:bodyPr vert="horz">
            <a:normAutofit lnSpcReduction="10000"/>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lang="en-ZA" sz="2400" b="1" noProof="0" dirty="0" smtClean="0">
                <a:latin typeface="Calibri" pitchFamily="34" charset="0"/>
              </a:rPr>
              <a:t>Specifying</a:t>
            </a:r>
            <a:r>
              <a:rPr lang="en-ZA" sz="2400" b="1" dirty="0" smtClean="0">
                <a:latin typeface="Calibri" pitchFamily="34" charset="0"/>
              </a:rPr>
              <a:t>: </a:t>
            </a:r>
            <a:r>
              <a:rPr lang="en-ZA" sz="2400" dirty="0" smtClean="0">
                <a:latin typeface="Calibri" pitchFamily="34" charset="0"/>
              </a:rPr>
              <a:t>Vision, mission, strategic objectives, operational objectives, policies and plans, and projects and programs;</a:t>
            </a:r>
            <a:endParaRPr lang="en-ZA" sz="2400" b="1"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2400" b="1" dirty="0" smtClean="0">
                <a:latin typeface="Calibri" pitchFamily="34" charset="0"/>
              </a:rPr>
              <a:t>      and:</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2400" b="1" dirty="0" smtClean="0">
                <a:latin typeface="Calibri" pitchFamily="34" charset="0"/>
              </a:rPr>
              <a:t>     Allocating </a:t>
            </a:r>
            <a:r>
              <a:rPr lang="en-ZA" sz="2400" dirty="0" smtClean="0">
                <a:latin typeface="Calibri" pitchFamily="34" charset="0"/>
              </a:rPr>
              <a:t>capital and resources to implement  </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base" latinLnBrk="0" hangingPunct="0">
              <a:lnSpc>
                <a:spcPct val="100000"/>
              </a:lnSpc>
              <a:spcBef>
                <a:spcPts val="580"/>
              </a:spcBef>
              <a:spcAft>
                <a:spcPts val="0"/>
              </a:spcAft>
              <a:buClr>
                <a:schemeClr val="accent1"/>
              </a:buClr>
              <a:buSzPct val="85000"/>
              <a:buFont typeface="Arial" panose="020B0604020202020204" pitchFamily="34" charset="0"/>
              <a:buNone/>
              <a:tabLst/>
              <a:defRPr/>
            </a:pPr>
            <a:r>
              <a:rPr kumimoji="0" lang="en-ZA" sz="200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ox(i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ox(in)">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ox(in)">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67" y="937140"/>
            <a:ext cx="8219256" cy="1008000"/>
          </a:xfrm>
        </p:spPr>
        <p:txBody>
          <a:bodyPr>
            <a:normAutofit fontScale="90000"/>
          </a:bodyPr>
          <a:lstStyle/>
          <a:p>
            <a:r>
              <a:rPr lang="en-ZA" sz="3600" dirty="0" smtClean="0"/>
              <a:t>1.2.1	The Business Strategy of an Organisation</a:t>
            </a:r>
            <a:r>
              <a:rPr lang="en-US" dirty="0" smtClean="0"/>
              <a:t/>
            </a:r>
            <a:br>
              <a:rPr lang="en-US" dirty="0" smtClean="0"/>
            </a:br>
            <a:r>
              <a:rPr lang="en-ZA" dirty="0" smtClean="0"/>
              <a:t> </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p:cNvSpPr>
            <a:spLocks noGrp="1"/>
          </p:cNvSpPr>
          <p:nvPr>
            <p:ph sz="quarter" idx="1"/>
          </p:nvPr>
        </p:nvSpPr>
        <p:spPr>
          <a:xfrm>
            <a:off x="467544" y="1814529"/>
            <a:ext cx="8219256" cy="640080"/>
          </a:xfrm>
        </p:spPr>
        <p:txBody>
          <a:bodyPr/>
          <a:lstStyle/>
          <a:p>
            <a:pPr>
              <a:buNone/>
            </a:pPr>
            <a:r>
              <a:rPr lang="en-ZA" b="1" dirty="0" smtClean="0"/>
              <a:t>     </a:t>
            </a:r>
            <a:r>
              <a:rPr lang="en-ZA" sz="2800" b="1" dirty="0" smtClean="0"/>
              <a:t>The three main ongoing processes :</a:t>
            </a:r>
            <a:endParaRPr lang="en-US" dirty="0" smtClean="0"/>
          </a:p>
          <a:p>
            <a:pPr>
              <a:buNone/>
            </a:pPr>
            <a:endParaRPr lang="en-US" dirty="0"/>
          </a:p>
        </p:txBody>
      </p:sp>
      <p:sp>
        <p:nvSpPr>
          <p:cNvPr id="5" name="Content Placeholder 3"/>
          <p:cNvSpPr txBox="1">
            <a:spLocks/>
          </p:cNvSpPr>
          <p:nvPr/>
        </p:nvSpPr>
        <p:spPr>
          <a:xfrm>
            <a:off x="619944" y="3581192"/>
            <a:ext cx="8219256" cy="206701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2400" dirty="0" smtClean="0">
                <a:latin typeface="Calibri" pitchFamily="34" charset="0"/>
              </a:rPr>
              <a:t> </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base" latinLnBrk="0" hangingPunct="0">
              <a:lnSpc>
                <a:spcPct val="100000"/>
              </a:lnSpc>
              <a:spcBef>
                <a:spcPts val="580"/>
              </a:spcBef>
              <a:spcAft>
                <a:spcPts val="0"/>
              </a:spcAft>
              <a:buClr>
                <a:schemeClr val="accent1"/>
              </a:buClr>
              <a:buSzPct val="85000"/>
              <a:buFont typeface="Arial" panose="020B0604020202020204" pitchFamily="34" charset="0"/>
              <a:buNone/>
              <a:tabLst/>
              <a:defRPr/>
            </a:pPr>
            <a:r>
              <a:rPr kumimoji="0" lang="en-ZA" sz="200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6" name="Diagram 5"/>
          <p:cNvGraphicFramePr/>
          <p:nvPr/>
        </p:nvGraphicFramePr>
        <p:xfrm>
          <a:off x="982802" y="2451403"/>
          <a:ext cx="6096000" cy="301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6"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67" y="937140"/>
            <a:ext cx="8219256" cy="1008000"/>
          </a:xfrm>
        </p:spPr>
        <p:txBody>
          <a:bodyPr>
            <a:normAutofit fontScale="90000"/>
          </a:bodyPr>
          <a:lstStyle/>
          <a:p>
            <a:r>
              <a:rPr lang="en-ZA" sz="3600" dirty="0" smtClean="0"/>
              <a:t>1.2.1	The Business Strategy of an Organisation</a:t>
            </a:r>
            <a:r>
              <a:rPr lang="en-US" dirty="0" smtClean="0"/>
              <a:t/>
            </a:r>
            <a:br>
              <a:rPr lang="en-US" dirty="0" smtClean="0"/>
            </a:br>
            <a:r>
              <a:rPr lang="en-ZA" dirty="0" smtClean="0"/>
              <a:t> </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p:cNvSpPr>
            <a:spLocks noGrp="1"/>
          </p:cNvSpPr>
          <p:nvPr>
            <p:ph sz="quarter" idx="1"/>
          </p:nvPr>
        </p:nvSpPr>
        <p:spPr>
          <a:xfrm>
            <a:off x="467544" y="1301324"/>
            <a:ext cx="8219256" cy="640080"/>
          </a:xfrm>
        </p:spPr>
        <p:txBody>
          <a:bodyPr/>
          <a:lstStyle/>
          <a:p>
            <a:pPr>
              <a:buNone/>
            </a:pPr>
            <a:r>
              <a:rPr lang="en-ZA" b="1" dirty="0" smtClean="0"/>
              <a:t>     </a:t>
            </a:r>
            <a:r>
              <a:rPr lang="en-ZA" sz="2800" b="1" dirty="0" smtClean="0"/>
              <a:t>The three main ongoing processes :</a:t>
            </a:r>
            <a:endParaRPr lang="en-US" dirty="0" smtClean="0"/>
          </a:p>
          <a:p>
            <a:pPr>
              <a:buNone/>
            </a:pPr>
            <a:endParaRPr lang="en-US" dirty="0"/>
          </a:p>
        </p:txBody>
      </p:sp>
      <p:sp>
        <p:nvSpPr>
          <p:cNvPr id="5" name="Content Placeholder 3"/>
          <p:cNvSpPr txBox="1">
            <a:spLocks/>
          </p:cNvSpPr>
          <p:nvPr/>
        </p:nvSpPr>
        <p:spPr>
          <a:xfrm>
            <a:off x="619944" y="3581192"/>
            <a:ext cx="8219256" cy="206701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2400" dirty="0" smtClean="0">
                <a:latin typeface="Calibri" pitchFamily="34" charset="0"/>
              </a:rPr>
              <a:t> </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base" latinLnBrk="0" hangingPunct="0">
              <a:lnSpc>
                <a:spcPct val="100000"/>
              </a:lnSpc>
              <a:spcBef>
                <a:spcPts val="580"/>
              </a:spcBef>
              <a:spcAft>
                <a:spcPts val="0"/>
              </a:spcAft>
              <a:buClr>
                <a:schemeClr val="accent1"/>
              </a:buClr>
              <a:buSzPct val="85000"/>
              <a:buFont typeface="Arial" panose="020B0604020202020204" pitchFamily="34" charset="0"/>
              <a:buNone/>
              <a:tabLst/>
              <a:defRPr/>
            </a:pPr>
            <a:r>
              <a:rPr kumimoji="0" lang="en-ZA" sz="200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6" name="Diagram 5"/>
          <p:cNvGraphicFramePr/>
          <p:nvPr/>
        </p:nvGraphicFramePr>
        <p:xfrm>
          <a:off x="982802" y="1959411"/>
          <a:ext cx="3383280" cy="1525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3"/>
          <p:cNvSpPr txBox="1">
            <a:spLocks/>
          </p:cNvSpPr>
          <p:nvPr/>
        </p:nvSpPr>
        <p:spPr>
          <a:xfrm>
            <a:off x="619944" y="3422565"/>
            <a:ext cx="8188154" cy="60825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lang="en-ZA" sz="2800" b="1" noProof="0" dirty="0" smtClean="0">
                <a:latin typeface="Calibri" pitchFamily="34" charset="0"/>
              </a:rPr>
              <a:t>Three steps</a:t>
            </a:r>
            <a:r>
              <a:rPr kumimoji="0" lang="en-ZA" sz="28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8" name="Content Placeholder 3"/>
          <p:cNvSpPr txBox="1">
            <a:spLocks/>
          </p:cNvSpPr>
          <p:nvPr/>
        </p:nvSpPr>
        <p:spPr>
          <a:xfrm>
            <a:off x="772344" y="4078839"/>
            <a:ext cx="8188154" cy="60825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9" name="Diagram 8"/>
          <p:cNvGraphicFramePr/>
          <p:nvPr/>
        </p:nvGraphicFramePr>
        <p:xfrm>
          <a:off x="1150760" y="4270948"/>
          <a:ext cx="6096000" cy="16459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ox(i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ox(i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6" grpId="0">
        <p:bldAsOne/>
      </p:bldGraphic>
      <p:bldP spid="7" grpId="0" build="p"/>
      <p:bldP spid="8" grpId="0" build="p"/>
      <p:bldGraphic spid="9"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67" y="937140"/>
            <a:ext cx="8219256" cy="1008000"/>
          </a:xfrm>
        </p:spPr>
        <p:txBody>
          <a:bodyPr>
            <a:normAutofit fontScale="90000"/>
          </a:bodyPr>
          <a:lstStyle/>
          <a:p>
            <a:r>
              <a:rPr lang="en-ZA" sz="3600" dirty="0" smtClean="0"/>
              <a:t>1.2.1	The Business Strategy of an Organisation</a:t>
            </a:r>
            <a:r>
              <a:rPr lang="en-US" dirty="0" smtClean="0"/>
              <a:t/>
            </a:r>
            <a:br>
              <a:rPr lang="en-US" dirty="0" smtClean="0"/>
            </a:br>
            <a:r>
              <a:rPr lang="en-ZA" dirty="0" smtClean="0"/>
              <a:t> </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p:cNvSpPr>
            <a:spLocks noGrp="1"/>
          </p:cNvSpPr>
          <p:nvPr>
            <p:ph sz="quarter" idx="1"/>
          </p:nvPr>
        </p:nvSpPr>
        <p:spPr>
          <a:xfrm>
            <a:off x="467544" y="1301324"/>
            <a:ext cx="8219256" cy="640080"/>
          </a:xfrm>
        </p:spPr>
        <p:txBody>
          <a:bodyPr/>
          <a:lstStyle/>
          <a:p>
            <a:pPr>
              <a:buNone/>
            </a:pPr>
            <a:r>
              <a:rPr lang="en-ZA" b="1" dirty="0" smtClean="0"/>
              <a:t>     </a:t>
            </a:r>
            <a:r>
              <a:rPr lang="en-ZA" sz="2800" b="1" dirty="0" smtClean="0"/>
              <a:t>The three main ongoing processes :</a:t>
            </a:r>
            <a:endParaRPr lang="en-US" dirty="0" smtClean="0"/>
          </a:p>
          <a:p>
            <a:pPr>
              <a:buNone/>
            </a:pPr>
            <a:endParaRPr lang="en-US" dirty="0"/>
          </a:p>
        </p:txBody>
      </p:sp>
      <p:sp>
        <p:nvSpPr>
          <p:cNvPr id="5" name="Content Placeholder 3"/>
          <p:cNvSpPr txBox="1">
            <a:spLocks/>
          </p:cNvSpPr>
          <p:nvPr/>
        </p:nvSpPr>
        <p:spPr>
          <a:xfrm>
            <a:off x="619944" y="3581192"/>
            <a:ext cx="8219256" cy="206701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2400" dirty="0" smtClean="0">
                <a:latin typeface="Calibri" pitchFamily="34" charset="0"/>
              </a:rPr>
              <a:t> </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base" latinLnBrk="0" hangingPunct="0">
              <a:lnSpc>
                <a:spcPct val="100000"/>
              </a:lnSpc>
              <a:spcBef>
                <a:spcPts val="580"/>
              </a:spcBef>
              <a:spcAft>
                <a:spcPts val="0"/>
              </a:spcAft>
              <a:buClr>
                <a:schemeClr val="accent1"/>
              </a:buClr>
              <a:buSzPct val="85000"/>
              <a:buFont typeface="Arial" panose="020B0604020202020204" pitchFamily="34" charset="0"/>
              <a:buNone/>
              <a:tabLst/>
              <a:defRPr/>
            </a:pPr>
            <a:r>
              <a:rPr kumimoji="0" lang="en-ZA" sz="200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6" name="Diagram 5"/>
          <p:cNvGraphicFramePr/>
          <p:nvPr/>
        </p:nvGraphicFramePr>
        <p:xfrm>
          <a:off x="982802" y="1959411"/>
          <a:ext cx="3383280" cy="1525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3"/>
          <p:cNvSpPr txBox="1">
            <a:spLocks/>
          </p:cNvSpPr>
          <p:nvPr/>
        </p:nvSpPr>
        <p:spPr>
          <a:xfrm>
            <a:off x="619944" y="3422565"/>
            <a:ext cx="8188154" cy="60825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lang="en-ZA" sz="2800" b="1" dirty="0" smtClean="0">
                <a:latin typeface="Calibri" pitchFamily="34" charset="0"/>
              </a:rPr>
              <a:t>Important</a:t>
            </a:r>
            <a:r>
              <a:rPr kumimoji="0" lang="en-ZA" sz="28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8" name="Content Placeholder 3"/>
          <p:cNvSpPr txBox="1">
            <a:spLocks/>
          </p:cNvSpPr>
          <p:nvPr/>
        </p:nvSpPr>
        <p:spPr>
          <a:xfrm>
            <a:off x="772344" y="4078839"/>
            <a:ext cx="8188154" cy="60825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9" name="Diagram 8"/>
          <p:cNvGraphicFramePr/>
          <p:nvPr/>
        </p:nvGraphicFramePr>
        <p:xfrm>
          <a:off x="1150760" y="4254759"/>
          <a:ext cx="7358758" cy="16621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6" grpId="0">
        <p:bldAsOne/>
      </p:bldGraphic>
      <p:bldP spid="7" grpId="0"/>
      <p:bldGraphic spid="9"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67" y="937140"/>
            <a:ext cx="8219256" cy="1008000"/>
          </a:xfrm>
        </p:spPr>
        <p:txBody>
          <a:bodyPr>
            <a:normAutofit fontScale="90000"/>
          </a:bodyPr>
          <a:lstStyle/>
          <a:p>
            <a:r>
              <a:rPr lang="en-ZA" sz="3600" dirty="0" smtClean="0"/>
              <a:t>1.2.1	The Business Strategy of an Organisation</a:t>
            </a:r>
            <a:r>
              <a:rPr lang="en-US" dirty="0" smtClean="0"/>
              <a:t/>
            </a:r>
            <a:br>
              <a:rPr lang="en-US" dirty="0" smtClean="0"/>
            </a:br>
            <a:r>
              <a:rPr lang="en-ZA" dirty="0" smtClean="0"/>
              <a:t> </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p:cNvSpPr>
            <a:spLocks noGrp="1"/>
          </p:cNvSpPr>
          <p:nvPr>
            <p:ph sz="quarter" idx="1"/>
          </p:nvPr>
        </p:nvSpPr>
        <p:spPr>
          <a:xfrm>
            <a:off x="467544" y="1301324"/>
            <a:ext cx="8219256" cy="640080"/>
          </a:xfrm>
        </p:spPr>
        <p:txBody>
          <a:bodyPr/>
          <a:lstStyle/>
          <a:p>
            <a:pPr>
              <a:buNone/>
            </a:pPr>
            <a:r>
              <a:rPr lang="en-ZA" b="1" dirty="0" smtClean="0"/>
              <a:t>     </a:t>
            </a:r>
            <a:r>
              <a:rPr lang="en-ZA" sz="2800" b="1" dirty="0" smtClean="0"/>
              <a:t>The three main ongoing processes :</a:t>
            </a:r>
            <a:endParaRPr lang="en-US" dirty="0" smtClean="0"/>
          </a:p>
          <a:p>
            <a:pPr>
              <a:buNone/>
            </a:pPr>
            <a:endParaRPr lang="en-US" dirty="0"/>
          </a:p>
        </p:txBody>
      </p:sp>
      <p:sp>
        <p:nvSpPr>
          <p:cNvPr id="5" name="Content Placeholder 3"/>
          <p:cNvSpPr txBox="1">
            <a:spLocks/>
          </p:cNvSpPr>
          <p:nvPr/>
        </p:nvSpPr>
        <p:spPr>
          <a:xfrm>
            <a:off x="619944" y="3581192"/>
            <a:ext cx="8219256" cy="206701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2400" dirty="0" smtClean="0">
                <a:latin typeface="Calibri" pitchFamily="34" charset="0"/>
              </a:rPr>
              <a:t> </a:t>
            </a:r>
            <a:endParaRPr kumimoji="0" lang="en-US" sz="24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base" latinLnBrk="0" hangingPunct="0">
              <a:lnSpc>
                <a:spcPct val="100000"/>
              </a:lnSpc>
              <a:spcBef>
                <a:spcPts val="580"/>
              </a:spcBef>
              <a:spcAft>
                <a:spcPts val="0"/>
              </a:spcAft>
              <a:buClr>
                <a:schemeClr val="accent1"/>
              </a:buClr>
              <a:buSzPct val="85000"/>
              <a:buFont typeface="Arial" panose="020B0604020202020204" pitchFamily="34" charset="0"/>
              <a:buNone/>
              <a:tabLst/>
              <a:defRPr/>
            </a:pPr>
            <a:r>
              <a:rPr kumimoji="0" lang="en-ZA" sz="200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6" name="Diagram 5"/>
          <p:cNvGraphicFramePr/>
          <p:nvPr/>
        </p:nvGraphicFramePr>
        <p:xfrm>
          <a:off x="982802" y="1959411"/>
          <a:ext cx="3383280" cy="1525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3"/>
          <p:cNvSpPr txBox="1">
            <a:spLocks/>
          </p:cNvSpPr>
          <p:nvPr/>
        </p:nvSpPr>
        <p:spPr>
          <a:xfrm>
            <a:off x="619944" y="3422565"/>
            <a:ext cx="8188154" cy="60825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lang="en-ZA" sz="2800" b="1" noProof="0" dirty="0" smtClean="0">
                <a:latin typeface="Calibri" pitchFamily="34" charset="0"/>
              </a:rPr>
              <a:t>Three key success criteria </a:t>
            </a:r>
            <a:r>
              <a:rPr kumimoji="0" lang="en-ZA" sz="28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8" name="Content Placeholder 3"/>
          <p:cNvSpPr txBox="1">
            <a:spLocks/>
          </p:cNvSpPr>
          <p:nvPr/>
        </p:nvSpPr>
        <p:spPr>
          <a:xfrm>
            <a:off x="772344" y="4078839"/>
            <a:ext cx="8188154" cy="60825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9" name="Diagram 8"/>
          <p:cNvGraphicFramePr/>
          <p:nvPr/>
        </p:nvGraphicFramePr>
        <p:xfrm>
          <a:off x="1150760" y="4254759"/>
          <a:ext cx="7358758" cy="16621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ox(i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ox(i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6" grpId="0">
        <p:bldAsOne/>
      </p:bldGraphic>
      <p:bldP spid="7" grpId="0" build="p"/>
      <p:bldP spid="8" grpId="0" build="p"/>
      <p:bldGraphic spid="9"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67" y="937140"/>
            <a:ext cx="8219256" cy="1008000"/>
          </a:xfrm>
        </p:spPr>
        <p:txBody>
          <a:bodyPr>
            <a:normAutofit fontScale="90000"/>
          </a:bodyPr>
          <a:lstStyle/>
          <a:p>
            <a:r>
              <a:rPr lang="en-ZA" sz="3600" dirty="0" smtClean="0"/>
              <a:t>1.2.1	The Business Strategy of an Organisation</a:t>
            </a:r>
            <a:r>
              <a:rPr lang="en-US" dirty="0" smtClean="0"/>
              <a:t/>
            </a:r>
            <a:br>
              <a:rPr lang="en-US" dirty="0" smtClean="0"/>
            </a:br>
            <a:r>
              <a:rPr lang="en-ZA" dirty="0" smtClean="0"/>
              <a:t> </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p:cNvSpPr>
            <a:spLocks noGrp="1"/>
          </p:cNvSpPr>
          <p:nvPr>
            <p:ph sz="quarter" idx="1"/>
          </p:nvPr>
        </p:nvSpPr>
        <p:spPr>
          <a:xfrm>
            <a:off x="514197" y="2878262"/>
            <a:ext cx="8219256" cy="640080"/>
          </a:xfrm>
        </p:spPr>
        <p:txBody>
          <a:bodyPr>
            <a:normAutofit fontScale="25000" lnSpcReduction="20000"/>
          </a:bodyPr>
          <a:lstStyle/>
          <a:p>
            <a:pPr>
              <a:buNone/>
            </a:pPr>
            <a:r>
              <a:rPr lang="en-ZA" b="1" dirty="0" smtClean="0"/>
              <a:t>                  </a:t>
            </a:r>
            <a:r>
              <a:rPr lang="en-ZA" sz="9600" dirty="0" smtClean="0"/>
              <a:t>Classroom reading : Read General approaches, Levels of strategy and study the examples LG pages 54 to 63</a:t>
            </a:r>
            <a:endParaRPr lang="en-ZA" sz="7400" dirty="0" smtClean="0"/>
          </a:p>
          <a:p>
            <a:pPr>
              <a:buNone/>
            </a:pPr>
            <a:endParaRPr lang="en-US" dirty="0" smtClean="0"/>
          </a:p>
          <a:p>
            <a:pPr>
              <a:buNone/>
            </a:pPr>
            <a:endParaRPr lang="en-US" dirty="0"/>
          </a:p>
        </p:txBody>
      </p:sp>
      <p:sp>
        <p:nvSpPr>
          <p:cNvPr id="8" name="Content Placeholder 3"/>
          <p:cNvSpPr txBox="1">
            <a:spLocks/>
          </p:cNvSpPr>
          <p:nvPr/>
        </p:nvSpPr>
        <p:spPr>
          <a:xfrm>
            <a:off x="772344" y="4078839"/>
            <a:ext cx="8188154" cy="60825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67" y="937140"/>
            <a:ext cx="8219256" cy="1008000"/>
          </a:xfrm>
        </p:spPr>
        <p:txBody>
          <a:bodyPr>
            <a:normAutofit fontScale="90000"/>
          </a:bodyPr>
          <a:lstStyle/>
          <a:p>
            <a:r>
              <a:rPr lang="en-ZA" sz="3600" dirty="0" smtClean="0"/>
              <a:t>1.2.1	The Business Strategy of an Organisation</a:t>
            </a:r>
            <a:r>
              <a:rPr lang="en-US" dirty="0" smtClean="0"/>
              <a:t/>
            </a:r>
            <a:br>
              <a:rPr lang="en-US" dirty="0" smtClean="0"/>
            </a:br>
            <a:r>
              <a:rPr lang="en-ZA" dirty="0" smtClean="0"/>
              <a:t> </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p:cNvSpPr>
            <a:spLocks noGrp="1"/>
          </p:cNvSpPr>
          <p:nvPr>
            <p:ph sz="quarter" idx="1"/>
          </p:nvPr>
        </p:nvSpPr>
        <p:spPr>
          <a:xfrm>
            <a:off x="514197" y="1086710"/>
            <a:ext cx="8219256" cy="640080"/>
          </a:xfrm>
        </p:spPr>
        <p:txBody>
          <a:bodyPr>
            <a:normAutofit/>
          </a:bodyPr>
          <a:lstStyle/>
          <a:p>
            <a:pPr>
              <a:buNone/>
            </a:pPr>
            <a:r>
              <a:rPr lang="en-ZA" b="1" dirty="0" smtClean="0"/>
              <a:t> </a:t>
            </a:r>
            <a:r>
              <a:rPr lang="en-ZA" sz="2800" b="1" dirty="0" smtClean="0"/>
              <a:t>Levels of strategy</a:t>
            </a:r>
            <a:endParaRPr lang="en-ZA" sz="7400" dirty="0" smtClean="0"/>
          </a:p>
          <a:p>
            <a:pPr>
              <a:buNone/>
            </a:pPr>
            <a:endParaRPr lang="en-US" dirty="0" smtClean="0"/>
          </a:p>
          <a:p>
            <a:pPr>
              <a:buNone/>
            </a:pPr>
            <a:endParaRPr lang="en-US" dirty="0"/>
          </a:p>
        </p:txBody>
      </p:sp>
      <p:sp>
        <p:nvSpPr>
          <p:cNvPr id="8" name="Content Placeholder 3"/>
          <p:cNvSpPr txBox="1">
            <a:spLocks/>
          </p:cNvSpPr>
          <p:nvPr/>
        </p:nvSpPr>
        <p:spPr>
          <a:xfrm>
            <a:off x="772344" y="4078839"/>
            <a:ext cx="8188154" cy="60825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6" name="Content Placeholder 3"/>
          <p:cNvSpPr txBox="1">
            <a:spLocks/>
          </p:cNvSpPr>
          <p:nvPr/>
        </p:nvSpPr>
        <p:spPr>
          <a:xfrm>
            <a:off x="479977" y="2032245"/>
            <a:ext cx="8219256" cy="640080"/>
          </a:xfrm>
          <a:prstGeom prst="rect">
            <a:avLst/>
          </a:prstGeom>
        </p:spPr>
        <p:txBody>
          <a:bodyPr vert="horz">
            <a:normAutofit fontScale="85000" lnSpcReduction="20000"/>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5100" b="1"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lang="en-ZA" sz="2800" b="1" dirty="0" smtClean="0">
                <a:latin typeface="Calibri" pitchFamily="34" charset="0"/>
              </a:rPr>
              <a:t>Corporate strategy :</a:t>
            </a:r>
            <a:r>
              <a:rPr lang="en-ZA" sz="2800" dirty="0" smtClean="0">
                <a:latin typeface="Calibri" pitchFamily="34" charset="0"/>
              </a:rPr>
              <a:t> </a:t>
            </a:r>
            <a:endParaRPr lang="en-ZA" sz="7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b="1"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7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1" name="Content Placeholder 3"/>
          <p:cNvSpPr txBox="1">
            <a:spLocks/>
          </p:cNvSpPr>
          <p:nvPr/>
        </p:nvSpPr>
        <p:spPr>
          <a:xfrm>
            <a:off x="567060" y="4116162"/>
            <a:ext cx="8219256" cy="64008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lang="en-ZA" sz="2400" b="1" noProof="0" dirty="0" smtClean="0">
                <a:latin typeface="Calibri" pitchFamily="34" charset="0"/>
              </a:rPr>
              <a:t>Business</a:t>
            </a:r>
            <a:r>
              <a:rPr lang="en-ZA" sz="2400" b="1" dirty="0" smtClean="0">
                <a:latin typeface="Calibri" pitchFamily="34" charset="0"/>
              </a:rPr>
              <a:t> strategy : </a:t>
            </a:r>
            <a:endParaRPr lang="en-ZA" sz="2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b="1"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7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3" name="Rectangle 12"/>
          <p:cNvSpPr/>
          <p:nvPr/>
        </p:nvSpPr>
        <p:spPr>
          <a:xfrm>
            <a:off x="634413" y="4749556"/>
            <a:ext cx="7406640" cy="830997"/>
          </a:xfrm>
          <a:prstGeom prst="rect">
            <a:avLst/>
          </a:prstGeom>
        </p:spPr>
        <p:txBody>
          <a:bodyPr wrap="square">
            <a:spAutoFit/>
          </a:bodyPr>
          <a:lstStyle/>
          <a:p>
            <a:r>
              <a:rPr lang="en-ZA" sz="2400" dirty="0" smtClean="0"/>
              <a:t>The aggregated strategies of single business firm or a strategic business unit (SBU) in a diversified corporation</a:t>
            </a:r>
            <a:endParaRPr lang="en-US" sz="2400" dirty="0"/>
          </a:p>
        </p:txBody>
      </p:sp>
      <p:sp>
        <p:nvSpPr>
          <p:cNvPr id="17" name="Rectangle 16"/>
          <p:cNvSpPr/>
          <p:nvPr/>
        </p:nvSpPr>
        <p:spPr>
          <a:xfrm>
            <a:off x="689908" y="3085707"/>
            <a:ext cx="6103659" cy="461665"/>
          </a:xfrm>
          <a:prstGeom prst="rect">
            <a:avLst/>
          </a:prstGeom>
        </p:spPr>
        <p:txBody>
          <a:bodyPr wrap="none">
            <a:spAutoFit/>
          </a:bodyPr>
          <a:lstStyle/>
          <a:p>
            <a:r>
              <a:rPr lang="en-ZA" sz="2400" dirty="0" smtClean="0">
                <a:ea typeface="Calibri"/>
                <a:cs typeface="Times New Roman"/>
              </a:rPr>
              <a:t>The overarching strategy of the diversified firm.</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11" grpId="0"/>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 xmlns:p14="http://schemas.microsoft.com/office/powerpoint/2010/main" val="8993088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67" y="937140"/>
            <a:ext cx="8219256" cy="1008000"/>
          </a:xfrm>
        </p:spPr>
        <p:txBody>
          <a:bodyPr>
            <a:normAutofit fontScale="90000"/>
          </a:bodyPr>
          <a:lstStyle/>
          <a:p>
            <a:r>
              <a:rPr lang="en-ZA" sz="3600" dirty="0" smtClean="0"/>
              <a:t>1.2.1	The Business Strategy of an Organisation</a:t>
            </a:r>
            <a:r>
              <a:rPr lang="en-US" dirty="0" smtClean="0"/>
              <a:t/>
            </a:r>
            <a:br>
              <a:rPr lang="en-US" dirty="0" smtClean="0"/>
            </a:br>
            <a:r>
              <a:rPr lang="en-ZA" dirty="0" smtClean="0"/>
              <a:t> </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p:cNvSpPr>
            <a:spLocks noGrp="1"/>
          </p:cNvSpPr>
          <p:nvPr>
            <p:ph sz="quarter" idx="1"/>
          </p:nvPr>
        </p:nvSpPr>
        <p:spPr>
          <a:xfrm>
            <a:off x="514197" y="1086710"/>
            <a:ext cx="8219256" cy="640080"/>
          </a:xfrm>
        </p:spPr>
        <p:txBody>
          <a:bodyPr>
            <a:normAutofit/>
          </a:bodyPr>
          <a:lstStyle/>
          <a:p>
            <a:pPr>
              <a:buNone/>
            </a:pPr>
            <a:r>
              <a:rPr lang="en-ZA" b="1" dirty="0" smtClean="0"/>
              <a:t> </a:t>
            </a:r>
            <a:r>
              <a:rPr lang="en-ZA" sz="2800" b="1" dirty="0" smtClean="0"/>
              <a:t>Levels of strategy</a:t>
            </a:r>
            <a:endParaRPr lang="en-ZA" sz="7400" dirty="0" smtClean="0"/>
          </a:p>
          <a:p>
            <a:pPr>
              <a:buNone/>
            </a:pPr>
            <a:endParaRPr lang="en-US" dirty="0" smtClean="0"/>
          </a:p>
          <a:p>
            <a:pPr>
              <a:buNone/>
            </a:pPr>
            <a:endParaRPr lang="en-US" dirty="0"/>
          </a:p>
        </p:txBody>
      </p:sp>
      <p:sp>
        <p:nvSpPr>
          <p:cNvPr id="8" name="Content Placeholder 3"/>
          <p:cNvSpPr txBox="1">
            <a:spLocks/>
          </p:cNvSpPr>
          <p:nvPr/>
        </p:nvSpPr>
        <p:spPr>
          <a:xfrm>
            <a:off x="772344" y="4078839"/>
            <a:ext cx="8188154" cy="60825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6" name="Content Placeholder 3"/>
          <p:cNvSpPr txBox="1">
            <a:spLocks/>
          </p:cNvSpPr>
          <p:nvPr/>
        </p:nvSpPr>
        <p:spPr>
          <a:xfrm>
            <a:off x="394252" y="1666875"/>
            <a:ext cx="8219256" cy="681600"/>
          </a:xfrm>
          <a:prstGeom prst="rect">
            <a:avLst/>
          </a:prstGeom>
        </p:spPr>
        <p:txBody>
          <a:bodyPr vert="horz">
            <a:normAutofit fontScale="92500" lnSpcReduction="20000"/>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5100" b="1"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lang="en-ZA" sz="2800" b="1" noProof="0" dirty="0" smtClean="0">
                <a:latin typeface="Calibri" pitchFamily="34" charset="0"/>
              </a:rPr>
              <a:t>Functional </a:t>
            </a:r>
            <a:r>
              <a:rPr lang="en-ZA" sz="2800" b="1" dirty="0" smtClean="0">
                <a:latin typeface="Calibri" pitchFamily="34" charset="0"/>
              </a:rPr>
              <a:t> strategy :</a:t>
            </a:r>
            <a:r>
              <a:rPr lang="en-ZA" sz="2800" dirty="0" smtClean="0">
                <a:latin typeface="Calibri" pitchFamily="34" charset="0"/>
              </a:rPr>
              <a:t> </a:t>
            </a:r>
            <a:endParaRPr lang="en-ZA" sz="7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b="1"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7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1" name="Content Placeholder 3"/>
          <p:cNvSpPr txBox="1">
            <a:spLocks/>
          </p:cNvSpPr>
          <p:nvPr/>
        </p:nvSpPr>
        <p:spPr>
          <a:xfrm>
            <a:off x="567060" y="4116162"/>
            <a:ext cx="8219256" cy="64008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2400" b="1" dirty="0" smtClean="0">
                <a:latin typeface="Calibri" pitchFamily="34" charset="0"/>
              </a:rPr>
              <a:t>  </a:t>
            </a:r>
            <a:endParaRPr lang="en-ZA" sz="2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b="1"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7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4" name="Rectangle 13"/>
          <p:cNvSpPr/>
          <p:nvPr/>
        </p:nvSpPr>
        <p:spPr>
          <a:xfrm>
            <a:off x="672513" y="2301631"/>
            <a:ext cx="8138160" cy="4154984"/>
          </a:xfrm>
          <a:prstGeom prst="rect">
            <a:avLst/>
          </a:prstGeom>
        </p:spPr>
        <p:txBody>
          <a:bodyPr wrap="square">
            <a:spAutoFit/>
          </a:bodyPr>
          <a:lstStyle/>
          <a:p>
            <a:r>
              <a:rPr lang="en-ZA" sz="2400" dirty="0" smtClean="0"/>
              <a:t>The Include marketing strategies, new product development strategies, human resource strategies, financial strategies, legal strategies, supply-chain strategies financial strategies, legal strategies, supply-chain strategies, and information technology management strategies. The emphasis is on short and medium term plans and is limited to the domain of each department’s functional responsibility. Each functional department attempts to do its part in meeting overall corporate objectives, and hence to some extent their strategies are derived from broader corporate strategies.</a:t>
            </a:r>
            <a:endParaRPr lang="en-US" sz="2400" dirty="0" smtClean="0"/>
          </a:p>
          <a:p>
            <a:r>
              <a:rPr lang="en-ZA" sz="2400" dirty="0" smtClean="0"/>
              <a:t> </a:t>
            </a: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11"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67" y="937140"/>
            <a:ext cx="8219256" cy="1008000"/>
          </a:xfrm>
        </p:spPr>
        <p:txBody>
          <a:bodyPr>
            <a:normAutofit fontScale="90000"/>
          </a:bodyPr>
          <a:lstStyle/>
          <a:p>
            <a:r>
              <a:rPr lang="en-ZA" sz="3600" dirty="0" smtClean="0"/>
              <a:t>1.2.1	The Business Strategy of an Organisation</a:t>
            </a:r>
            <a:r>
              <a:rPr lang="en-US" dirty="0" smtClean="0"/>
              <a:t/>
            </a:r>
            <a:br>
              <a:rPr lang="en-US" dirty="0" smtClean="0"/>
            </a:br>
            <a:r>
              <a:rPr lang="en-ZA" dirty="0" smtClean="0"/>
              <a:t> </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p:cNvSpPr>
            <a:spLocks noGrp="1"/>
          </p:cNvSpPr>
          <p:nvPr>
            <p:ph sz="quarter" idx="1"/>
          </p:nvPr>
        </p:nvSpPr>
        <p:spPr>
          <a:xfrm>
            <a:off x="514197" y="1086710"/>
            <a:ext cx="8219256" cy="640080"/>
          </a:xfrm>
        </p:spPr>
        <p:txBody>
          <a:bodyPr>
            <a:normAutofit/>
          </a:bodyPr>
          <a:lstStyle/>
          <a:p>
            <a:pPr>
              <a:buNone/>
            </a:pPr>
            <a:r>
              <a:rPr lang="en-ZA" b="1" dirty="0" smtClean="0"/>
              <a:t> </a:t>
            </a:r>
            <a:r>
              <a:rPr lang="en-ZA" sz="2800" b="1" dirty="0" smtClean="0"/>
              <a:t>Levels of strategy</a:t>
            </a:r>
            <a:endParaRPr lang="en-ZA" sz="7400" dirty="0" smtClean="0"/>
          </a:p>
          <a:p>
            <a:pPr>
              <a:buNone/>
            </a:pPr>
            <a:endParaRPr lang="en-US" dirty="0" smtClean="0"/>
          </a:p>
          <a:p>
            <a:pPr>
              <a:buNone/>
            </a:pPr>
            <a:endParaRPr lang="en-US" dirty="0"/>
          </a:p>
        </p:txBody>
      </p:sp>
      <p:sp>
        <p:nvSpPr>
          <p:cNvPr id="8" name="Content Placeholder 3"/>
          <p:cNvSpPr txBox="1">
            <a:spLocks/>
          </p:cNvSpPr>
          <p:nvPr/>
        </p:nvSpPr>
        <p:spPr>
          <a:xfrm>
            <a:off x="772344" y="4078839"/>
            <a:ext cx="8188154" cy="60825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6" name="Content Placeholder 3"/>
          <p:cNvSpPr txBox="1">
            <a:spLocks/>
          </p:cNvSpPr>
          <p:nvPr/>
        </p:nvSpPr>
        <p:spPr>
          <a:xfrm>
            <a:off x="394252" y="1666875"/>
            <a:ext cx="8219256" cy="681600"/>
          </a:xfrm>
          <a:prstGeom prst="rect">
            <a:avLst/>
          </a:prstGeom>
        </p:spPr>
        <p:txBody>
          <a:bodyPr vert="horz">
            <a:normAutofit fontScale="92500" lnSpcReduction="20000"/>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5100" b="1"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lang="en-ZA" sz="2800" b="1" dirty="0" smtClean="0">
                <a:latin typeface="Calibri" pitchFamily="34" charset="0"/>
              </a:rPr>
              <a:t>Operational </a:t>
            </a:r>
            <a:r>
              <a:rPr lang="en-ZA" sz="2800" b="1" noProof="0" dirty="0" smtClean="0">
                <a:latin typeface="Calibri" pitchFamily="34" charset="0"/>
              </a:rPr>
              <a:t> </a:t>
            </a:r>
            <a:r>
              <a:rPr lang="en-ZA" sz="2800" b="1" dirty="0" smtClean="0">
                <a:latin typeface="Calibri" pitchFamily="34" charset="0"/>
              </a:rPr>
              <a:t> strategy :</a:t>
            </a:r>
            <a:r>
              <a:rPr lang="en-ZA" sz="2800" dirty="0" smtClean="0">
                <a:latin typeface="Calibri" pitchFamily="34" charset="0"/>
              </a:rPr>
              <a:t> </a:t>
            </a:r>
            <a:endParaRPr lang="en-ZA" sz="7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b="1"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7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1" name="Content Placeholder 3"/>
          <p:cNvSpPr txBox="1">
            <a:spLocks/>
          </p:cNvSpPr>
          <p:nvPr/>
        </p:nvSpPr>
        <p:spPr>
          <a:xfrm>
            <a:off x="567060" y="4116162"/>
            <a:ext cx="8219256" cy="64008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2400" b="1" dirty="0" smtClean="0">
                <a:latin typeface="Calibri" pitchFamily="34" charset="0"/>
              </a:rPr>
              <a:t>  </a:t>
            </a:r>
            <a:endParaRPr lang="en-ZA" sz="2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b="1"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7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4" name="Rectangle 13"/>
          <p:cNvSpPr/>
          <p:nvPr/>
        </p:nvSpPr>
        <p:spPr>
          <a:xfrm>
            <a:off x="672513" y="2301631"/>
            <a:ext cx="8138160" cy="461665"/>
          </a:xfrm>
          <a:prstGeom prst="rect">
            <a:avLst/>
          </a:prstGeom>
        </p:spPr>
        <p:txBody>
          <a:bodyPr wrap="square">
            <a:spAutoFit/>
          </a:bodyPr>
          <a:lstStyle/>
          <a:p>
            <a:r>
              <a:rPr lang="en-ZA" sz="2400" dirty="0" smtClean="0"/>
              <a:t> </a:t>
            </a:r>
            <a:endParaRPr lang="en-US" sz="2400" dirty="0" smtClean="0"/>
          </a:p>
        </p:txBody>
      </p:sp>
      <p:sp>
        <p:nvSpPr>
          <p:cNvPr id="90113" name="Rectangle 1"/>
          <p:cNvSpPr>
            <a:spLocks noChangeArrowheads="1"/>
          </p:cNvSpPr>
          <p:nvPr/>
        </p:nvSpPr>
        <p:spPr bwMode="auto">
          <a:xfrm>
            <a:off x="647700" y="3044906"/>
            <a:ext cx="8547981" cy="221599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ea typeface="Calibri" pitchFamily="34" charset="0"/>
                <a:cs typeface="Times New Roman" pitchFamily="18" charset="0"/>
              </a:rPr>
              <a:t>This level is very narrow in focus and deals with day-to-day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ea typeface="Calibri" pitchFamily="34" charset="0"/>
                <a:cs typeface="Times New Roman" pitchFamily="18" charset="0"/>
              </a:rPr>
              <a:t> operational activities such as scheduling criteria. It must operate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ea typeface="Calibri" pitchFamily="34" charset="0"/>
                <a:cs typeface="Times New Roman" pitchFamily="18" charset="0"/>
              </a:rPr>
              <a:t> within a budget but is not at liberty to adjustor create that budget.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ea typeface="Calibri" pitchFamily="34" charset="0"/>
                <a:cs typeface="Times New Roman" pitchFamily="18" charset="0"/>
              </a:rPr>
              <a:t>  Operational level strategies</a:t>
            </a:r>
            <a:r>
              <a:rPr kumimoji="0" lang="en-ZA" sz="2400" b="0" i="0" u="none" strike="noStrike" cap="none" normalizeH="0" dirty="0" smtClean="0">
                <a:ln>
                  <a:noFill/>
                </a:ln>
                <a:solidFill>
                  <a:schemeClr val="tx1"/>
                </a:solidFill>
                <a:effectLst/>
                <a:ea typeface="Calibri" pitchFamily="34" charset="0"/>
                <a:cs typeface="Times New Roman" pitchFamily="18" charset="0"/>
              </a:rPr>
              <a:t> </a:t>
            </a:r>
            <a:r>
              <a:rPr kumimoji="0" lang="en-ZA" sz="2400" b="0" i="0" u="none" strike="noStrike" cap="none" normalizeH="0" baseline="0" dirty="0" smtClean="0">
                <a:ln>
                  <a:noFill/>
                </a:ln>
                <a:solidFill>
                  <a:schemeClr val="tx1"/>
                </a:solidFill>
                <a:effectLst/>
                <a:ea typeface="Calibri" pitchFamily="34" charset="0"/>
                <a:cs typeface="Times New Roman" pitchFamily="18" charset="0"/>
              </a:rPr>
              <a:t>are informed by business level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ea typeface="Calibri" pitchFamily="34" charset="0"/>
                <a:cs typeface="Times New Roman" pitchFamily="18" charset="0"/>
              </a:rPr>
              <a:t>strategies which, in turn,</a:t>
            </a:r>
            <a:r>
              <a:rPr kumimoji="0" lang="en-ZA" sz="2400" b="0" i="0" u="none" strike="noStrike" cap="none" normalizeH="0" dirty="0" smtClean="0">
                <a:ln>
                  <a:noFill/>
                </a:ln>
                <a:solidFill>
                  <a:schemeClr val="tx1"/>
                </a:solidFill>
                <a:effectLst/>
                <a:ea typeface="Calibri" pitchFamily="34" charset="0"/>
                <a:cs typeface="Times New Roman" pitchFamily="18" charset="0"/>
              </a:rPr>
              <a:t> </a:t>
            </a:r>
            <a:r>
              <a:rPr kumimoji="0" lang="en-ZA" sz="2400" b="0" i="0" u="none" strike="noStrike" cap="none" normalizeH="0" baseline="0" dirty="0" smtClean="0">
                <a:ln>
                  <a:noFill/>
                </a:ln>
                <a:solidFill>
                  <a:schemeClr val="tx1"/>
                </a:solidFill>
                <a:effectLst/>
                <a:ea typeface="Calibri" pitchFamily="34" charset="0"/>
                <a:cs typeface="Times New Roman" pitchFamily="18" charset="0"/>
              </a:rPr>
              <a:t>are informed by corporate level strategies.</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0113"/>
                                        </p:tgtEl>
                                        <p:attrNameLst>
                                          <p:attrName>style.visibility</p:attrName>
                                        </p:attrNameLst>
                                      </p:cBhvr>
                                      <p:to>
                                        <p:strVal val="visible"/>
                                      </p:to>
                                    </p:set>
                                    <p:animEffect transition="in" filter="box(in)">
                                      <p:cBhvr>
                                        <p:cTn id="17" dur="500"/>
                                        <p:tgtEl>
                                          <p:spTgt spid="90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901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67" y="937140"/>
            <a:ext cx="8219256" cy="1008000"/>
          </a:xfrm>
        </p:spPr>
        <p:txBody>
          <a:bodyPr>
            <a:normAutofit fontScale="90000"/>
          </a:bodyPr>
          <a:lstStyle/>
          <a:p>
            <a:r>
              <a:rPr lang="en-ZA" sz="3600" dirty="0" smtClean="0"/>
              <a:t>1.2.1	The Business Strategy of an Organisation</a:t>
            </a:r>
            <a:r>
              <a:rPr lang="en-US" dirty="0" smtClean="0"/>
              <a:t/>
            </a:r>
            <a:br>
              <a:rPr lang="en-US" dirty="0" smtClean="0"/>
            </a:br>
            <a:r>
              <a:rPr lang="en-ZA" dirty="0" smtClean="0"/>
              <a:t> </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p:cNvSpPr>
            <a:spLocks noGrp="1"/>
          </p:cNvSpPr>
          <p:nvPr>
            <p:ph sz="quarter" idx="1"/>
          </p:nvPr>
        </p:nvSpPr>
        <p:spPr>
          <a:xfrm>
            <a:off x="514197" y="1086710"/>
            <a:ext cx="8219256" cy="640080"/>
          </a:xfrm>
        </p:spPr>
        <p:txBody>
          <a:bodyPr>
            <a:normAutofit/>
          </a:bodyPr>
          <a:lstStyle/>
          <a:p>
            <a:pPr>
              <a:buNone/>
            </a:pPr>
            <a:r>
              <a:rPr lang="en-ZA" b="1" dirty="0" smtClean="0"/>
              <a:t> </a:t>
            </a:r>
            <a:r>
              <a:rPr lang="en-ZA" sz="2800" b="1" dirty="0" smtClean="0"/>
              <a:t>Levels of strategy</a:t>
            </a:r>
            <a:endParaRPr lang="en-ZA" sz="7400" dirty="0" smtClean="0"/>
          </a:p>
          <a:p>
            <a:pPr>
              <a:buNone/>
            </a:pPr>
            <a:endParaRPr lang="en-US" dirty="0" smtClean="0"/>
          </a:p>
          <a:p>
            <a:pPr>
              <a:buNone/>
            </a:pPr>
            <a:endParaRPr lang="en-US" dirty="0"/>
          </a:p>
        </p:txBody>
      </p:sp>
      <p:sp>
        <p:nvSpPr>
          <p:cNvPr id="8" name="Content Placeholder 3"/>
          <p:cNvSpPr txBox="1">
            <a:spLocks/>
          </p:cNvSpPr>
          <p:nvPr/>
        </p:nvSpPr>
        <p:spPr>
          <a:xfrm>
            <a:off x="772344" y="4078839"/>
            <a:ext cx="8188154" cy="608259"/>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1"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6" name="Content Placeholder 3"/>
          <p:cNvSpPr txBox="1">
            <a:spLocks/>
          </p:cNvSpPr>
          <p:nvPr/>
        </p:nvSpPr>
        <p:spPr>
          <a:xfrm>
            <a:off x="394252" y="1666875"/>
            <a:ext cx="8219256" cy="681600"/>
          </a:xfrm>
          <a:prstGeom prst="rect">
            <a:avLst/>
          </a:prstGeom>
        </p:spPr>
        <p:txBody>
          <a:bodyPr vert="horz">
            <a:normAutofit fontScale="92500" lnSpcReduction="20000"/>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5100" b="1"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lang="en-ZA" sz="2800" b="1" dirty="0" smtClean="0">
                <a:latin typeface="Calibri" pitchFamily="34" charset="0"/>
              </a:rPr>
              <a:t>Operational </a:t>
            </a:r>
            <a:r>
              <a:rPr lang="en-ZA" sz="2800" b="1" noProof="0" dirty="0" smtClean="0">
                <a:latin typeface="Calibri" pitchFamily="34" charset="0"/>
              </a:rPr>
              <a:t> </a:t>
            </a:r>
            <a:r>
              <a:rPr lang="en-ZA" sz="2800" b="1" dirty="0" smtClean="0">
                <a:latin typeface="Calibri" pitchFamily="34" charset="0"/>
              </a:rPr>
              <a:t> strategy :</a:t>
            </a:r>
            <a:r>
              <a:rPr lang="en-ZA" sz="2800" dirty="0" smtClean="0">
                <a:latin typeface="Calibri" pitchFamily="34" charset="0"/>
              </a:rPr>
              <a:t> </a:t>
            </a:r>
            <a:endParaRPr lang="en-ZA" sz="7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b="1"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7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1" name="Content Placeholder 3"/>
          <p:cNvSpPr txBox="1">
            <a:spLocks/>
          </p:cNvSpPr>
          <p:nvPr/>
        </p:nvSpPr>
        <p:spPr>
          <a:xfrm>
            <a:off x="567060" y="4116162"/>
            <a:ext cx="8219256" cy="64008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2400" b="1" dirty="0" smtClean="0">
                <a:latin typeface="Calibri" pitchFamily="34" charset="0"/>
              </a:rPr>
              <a:t>  </a:t>
            </a:r>
            <a:endParaRPr lang="en-ZA" sz="2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b="1"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7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4" name="Rectangle 13"/>
          <p:cNvSpPr/>
          <p:nvPr/>
        </p:nvSpPr>
        <p:spPr>
          <a:xfrm>
            <a:off x="672513" y="2301631"/>
            <a:ext cx="8138160" cy="461665"/>
          </a:xfrm>
          <a:prstGeom prst="rect">
            <a:avLst/>
          </a:prstGeom>
        </p:spPr>
        <p:txBody>
          <a:bodyPr wrap="square">
            <a:spAutoFit/>
          </a:bodyPr>
          <a:lstStyle/>
          <a:p>
            <a:r>
              <a:rPr lang="en-ZA" sz="2400" dirty="0" smtClean="0"/>
              <a:t> </a:t>
            </a:r>
            <a:endParaRPr lang="en-US" sz="2400" dirty="0" smtClean="0"/>
          </a:p>
        </p:txBody>
      </p:sp>
      <p:sp>
        <p:nvSpPr>
          <p:cNvPr id="90113" name="Rectangle 1"/>
          <p:cNvSpPr>
            <a:spLocks noChangeArrowheads="1"/>
          </p:cNvSpPr>
          <p:nvPr/>
        </p:nvSpPr>
        <p:spPr bwMode="auto">
          <a:xfrm>
            <a:off x="647700" y="3044906"/>
            <a:ext cx="8547981" cy="221599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ea typeface="Calibri" pitchFamily="34" charset="0"/>
                <a:cs typeface="Times New Roman" pitchFamily="18" charset="0"/>
              </a:rPr>
              <a:t>This level is very narrow in focus and deals with day-to-day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ea typeface="Calibri" pitchFamily="34" charset="0"/>
                <a:cs typeface="Times New Roman" pitchFamily="18" charset="0"/>
              </a:rPr>
              <a:t> operational activities such as scheduling criteria. It must operate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ea typeface="Calibri" pitchFamily="34" charset="0"/>
                <a:cs typeface="Times New Roman" pitchFamily="18" charset="0"/>
              </a:rPr>
              <a:t> within a budget but is not at liberty to adjustor create that budget.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ea typeface="Calibri" pitchFamily="34" charset="0"/>
                <a:cs typeface="Times New Roman" pitchFamily="18" charset="0"/>
              </a:rPr>
              <a:t>  Operational level strategies</a:t>
            </a:r>
            <a:r>
              <a:rPr kumimoji="0" lang="en-ZA" sz="2400" b="0" i="0" u="none" strike="noStrike" cap="none" normalizeH="0" dirty="0" smtClean="0">
                <a:ln>
                  <a:noFill/>
                </a:ln>
                <a:solidFill>
                  <a:schemeClr val="tx1"/>
                </a:solidFill>
                <a:effectLst/>
                <a:ea typeface="Calibri" pitchFamily="34" charset="0"/>
                <a:cs typeface="Times New Roman" pitchFamily="18" charset="0"/>
              </a:rPr>
              <a:t> </a:t>
            </a:r>
            <a:r>
              <a:rPr kumimoji="0" lang="en-ZA" sz="2400" b="0" i="0" u="none" strike="noStrike" cap="none" normalizeH="0" baseline="0" dirty="0" smtClean="0">
                <a:ln>
                  <a:noFill/>
                </a:ln>
                <a:solidFill>
                  <a:schemeClr val="tx1"/>
                </a:solidFill>
                <a:effectLst/>
                <a:ea typeface="Calibri" pitchFamily="34" charset="0"/>
                <a:cs typeface="Times New Roman" pitchFamily="18" charset="0"/>
              </a:rPr>
              <a:t>are informed by business level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2400" b="0" i="0" u="none" strike="noStrike" cap="none" normalizeH="0" baseline="0" dirty="0" smtClean="0">
                <a:ln>
                  <a:noFill/>
                </a:ln>
                <a:solidFill>
                  <a:schemeClr val="tx1"/>
                </a:solidFill>
                <a:effectLst/>
                <a:ea typeface="Calibri" pitchFamily="34" charset="0"/>
                <a:cs typeface="Times New Roman" pitchFamily="18" charset="0"/>
              </a:rPr>
              <a:t>strategies which, in turn,</a:t>
            </a:r>
            <a:r>
              <a:rPr kumimoji="0" lang="en-ZA" sz="2400" b="0" i="0" u="none" strike="noStrike" cap="none" normalizeH="0" dirty="0" smtClean="0">
                <a:ln>
                  <a:noFill/>
                </a:ln>
                <a:solidFill>
                  <a:schemeClr val="tx1"/>
                </a:solidFill>
                <a:effectLst/>
                <a:ea typeface="Calibri" pitchFamily="34" charset="0"/>
                <a:cs typeface="Times New Roman" pitchFamily="18" charset="0"/>
              </a:rPr>
              <a:t> </a:t>
            </a:r>
            <a:r>
              <a:rPr kumimoji="0" lang="en-ZA" sz="2400" b="0" i="0" u="none" strike="noStrike" cap="none" normalizeH="0" baseline="0" dirty="0" smtClean="0">
                <a:ln>
                  <a:noFill/>
                </a:ln>
                <a:solidFill>
                  <a:schemeClr val="tx1"/>
                </a:solidFill>
                <a:effectLst/>
                <a:ea typeface="Calibri" pitchFamily="34" charset="0"/>
                <a:cs typeface="Times New Roman" pitchFamily="18" charset="0"/>
              </a:rPr>
              <a:t>are informed by corporate level strategies.</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0113"/>
                                        </p:tgtEl>
                                        <p:attrNameLst>
                                          <p:attrName>style.visibility</p:attrName>
                                        </p:attrNameLst>
                                      </p:cBhvr>
                                      <p:to>
                                        <p:strVal val="visible"/>
                                      </p:to>
                                    </p:set>
                                    <p:animEffect transition="in" filter="box(in)">
                                      <p:cBhvr>
                                        <p:cTn id="17" dur="500"/>
                                        <p:tgtEl>
                                          <p:spTgt spid="90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901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1.2.2	Implementing Employment Equity</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p:cNvSpPr>
            <a:spLocks noGrp="1"/>
          </p:cNvSpPr>
          <p:nvPr>
            <p:ph sz="quarter" idx="1"/>
          </p:nvPr>
        </p:nvSpPr>
        <p:spPr/>
        <p:txBody>
          <a:bodyPr/>
          <a:lstStyle/>
          <a:p>
            <a:pPr>
              <a:buNone/>
            </a:pPr>
            <a:r>
              <a:rPr lang="en-ZA" dirty="0" smtClean="0"/>
              <a:t>Three important phases :</a:t>
            </a:r>
          </a:p>
          <a:p>
            <a:pPr>
              <a:buNone/>
            </a:pPr>
            <a:endParaRPr lang="en-ZA" dirty="0" smtClean="0"/>
          </a:p>
          <a:p>
            <a:pPr>
              <a:buNone/>
            </a:pPr>
            <a:endParaRPr lang="en-US" dirty="0"/>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1.2.2	Implementing Employment Equity</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p:cNvSpPr>
            <a:spLocks noGrp="1"/>
          </p:cNvSpPr>
          <p:nvPr>
            <p:ph sz="quarter" idx="1"/>
          </p:nvPr>
        </p:nvSpPr>
        <p:spPr>
          <a:xfrm>
            <a:off x="467544" y="1413296"/>
            <a:ext cx="8219256" cy="457200"/>
          </a:xfrm>
        </p:spPr>
        <p:txBody>
          <a:bodyPr/>
          <a:lstStyle/>
          <a:p>
            <a:pPr>
              <a:buNone/>
            </a:pPr>
            <a:r>
              <a:rPr lang="en-ZA" dirty="0" smtClean="0"/>
              <a:t>Three important phases :</a:t>
            </a:r>
          </a:p>
          <a:p>
            <a:pPr>
              <a:buNone/>
            </a:pPr>
            <a:endParaRPr lang="en-ZA" dirty="0" smtClean="0"/>
          </a:p>
          <a:p>
            <a:pPr>
              <a:buNone/>
            </a:pPr>
            <a:endParaRPr lang="en-US" dirty="0"/>
          </a:p>
        </p:txBody>
      </p:sp>
      <p:sp>
        <p:nvSpPr>
          <p:cNvPr id="7" name="Content Placeholder 3"/>
          <p:cNvSpPr txBox="1">
            <a:spLocks/>
          </p:cNvSpPr>
          <p:nvPr/>
        </p:nvSpPr>
        <p:spPr>
          <a:xfrm>
            <a:off x="619944" y="2088232"/>
            <a:ext cx="8219256" cy="45720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8" name="Diagram 7"/>
          <p:cNvGraphicFramePr/>
          <p:nvPr/>
        </p:nvGraphicFramePr>
        <p:xfrm>
          <a:off x="693541" y="2134149"/>
          <a:ext cx="219456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3"/>
          <p:cNvSpPr txBox="1">
            <a:spLocks/>
          </p:cNvSpPr>
          <p:nvPr/>
        </p:nvSpPr>
        <p:spPr>
          <a:xfrm>
            <a:off x="619944" y="3245276"/>
            <a:ext cx="8219256" cy="457200"/>
          </a:xfrm>
          <a:prstGeom prst="rect">
            <a:avLst/>
          </a:prstGeom>
        </p:spPr>
        <p:txBody>
          <a:bodyPr vert="horz">
            <a:normAutofit fontScale="25000" lnSpcReduction="20000"/>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9600" noProof="0" dirty="0" smtClean="0">
                <a:latin typeface="Calibri" pitchFamily="34" charset="0"/>
              </a:rPr>
              <a:t>Steps</a:t>
            </a:r>
            <a:r>
              <a:rPr kumimoji="0" lang="en-ZA" sz="9600" b="0" i="0" u="none" strike="noStrike" kern="1200" cap="none" spc="0" normalizeH="0" baseline="0" noProof="0" dirty="0" smtClean="0">
                <a:ln>
                  <a:noFill/>
                </a:ln>
                <a:solidFill>
                  <a:schemeClr val="tx1"/>
                </a:solidFill>
                <a:effectLst/>
                <a:uLnTx/>
                <a:uFillTx/>
                <a:latin typeface="Calibri" pitchFamily="34" charset="0"/>
                <a:ea typeface="+mn-ea"/>
                <a:cs typeface="+mn-cs"/>
              </a:rPr>
              <a:t> :</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 Senior manager appointed</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ZA" sz="8000" b="0" i="0" u="none" strike="noStrike" kern="1200" cap="none" spc="0" normalizeH="0" baseline="0" noProof="0" dirty="0" smtClean="0">
                <a:ln>
                  <a:noFill/>
                </a:ln>
                <a:solidFill>
                  <a:schemeClr val="tx1"/>
                </a:solidFill>
                <a:effectLst/>
                <a:uLnTx/>
                <a:uFillTx/>
                <a:latin typeface="Calibri" pitchFamily="34" charset="0"/>
                <a:ea typeface="+mn-ea"/>
                <a:cs typeface="+mn-cs"/>
              </a:rPr>
              <a:t> Budget allocated</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 Part of managerial KPI’s</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ZA" sz="8000" b="0" i="0" u="none" strike="noStrike" kern="1200" cap="none" spc="0" normalizeH="0" baseline="0" noProof="0" dirty="0" smtClean="0">
                <a:ln>
                  <a:noFill/>
                </a:ln>
                <a:solidFill>
                  <a:schemeClr val="tx1"/>
                </a:solidFill>
                <a:effectLst/>
                <a:uLnTx/>
                <a:uFillTx/>
                <a:latin typeface="Calibri" pitchFamily="34" charset="0"/>
                <a:ea typeface="+mn-ea"/>
                <a:cs typeface="+mn-cs"/>
              </a:rPr>
              <a:t> Employee awareness</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 Setting up consultative forum</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ZA" sz="8000" b="0" i="0" u="none" strike="noStrike" kern="1200" cap="none" spc="0" normalizeH="0" baseline="0" noProof="0" dirty="0" smtClean="0">
                <a:ln>
                  <a:noFill/>
                </a:ln>
                <a:solidFill>
                  <a:schemeClr val="tx1"/>
                </a:solidFill>
                <a:effectLst/>
                <a:uLnTx/>
                <a:uFillTx/>
                <a:latin typeface="Calibri" pitchFamily="34" charset="0"/>
                <a:ea typeface="+mn-ea"/>
                <a:cs typeface="+mn-cs"/>
              </a:rPr>
              <a:t> Analysis of employment practices</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Draw up EE workplace profile</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ZA" sz="8000" b="0" i="0" u="none" strike="noStrike" kern="1200" cap="none" spc="0" normalizeH="0" baseline="0" noProof="0" dirty="0" smtClean="0">
                <a:ln>
                  <a:noFill/>
                </a:ln>
                <a:solidFill>
                  <a:schemeClr val="tx1"/>
                </a:solidFill>
                <a:effectLst/>
                <a:uLnTx/>
                <a:uFillTx/>
                <a:latin typeface="Calibri" pitchFamily="34" charset="0"/>
                <a:ea typeface="+mn-ea"/>
                <a:cs typeface="+mn-cs"/>
              </a:rPr>
              <a:t> Set up objectives(targets) and formulate AA measures</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1.2.2	Implementing Employment Equity</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p:cNvSpPr>
            <a:spLocks noGrp="1"/>
          </p:cNvSpPr>
          <p:nvPr>
            <p:ph sz="quarter" idx="1"/>
          </p:nvPr>
        </p:nvSpPr>
        <p:spPr>
          <a:xfrm>
            <a:off x="467544" y="1413296"/>
            <a:ext cx="8219256" cy="457200"/>
          </a:xfrm>
        </p:spPr>
        <p:txBody>
          <a:bodyPr/>
          <a:lstStyle/>
          <a:p>
            <a:pPr>
              <a:buNone/>
            </a:pPr>
            <a:r>
              <a:rPr lang="en-ZA" dirty="0" smtClean="0"/>
              <a:t>Three important phases :</a:t>
            </a:r>
          </a:p>
          <a:p>
            <a:pPr>
              <a:buNone/>
            </a:pPr>
            <a:endParaRPr lang="en-ZA" dirty="0" smtClean="0"/>
          </a:p>
          <a:p>
            <a:pPr>
              <a:buNone/>
            </a:pPr>
            <a:endParaRPr lang="en-US" dirty="0"/>
          </a:p>
        </p:txBody>
      </p:sp>
      <p:sp>
        <p:nvSpPr>
          <p:cNvPr id="7" name="Content Placeholder 3"/>
          <p:cNvSpPr txBox="1">
            <a:spLocks/>
          </p:cNvSpPr>
          <p:nvPr/>
        </p:nvSpPr>
        <p:spPr>
          <a:xfrm>
            <a:off x="619944" y="2088232"/>
            <a:ext cx="8219256" cy="45720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8" name="Diagram 7"/>
          <p:cNvGraphicFramePr/>
          <p:nvPr/>
        </p:nvGraphicFramePr>
        <p:xfrm>
          <a:off x="693541" y="2134149"/>
          <a:ext cx="219456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3"/>
          <p:cNvSpPr txBox="1">
            <a:spLocks/>
          </p:cNvSpPr>
          <p:nvPr/>
        </p:nvSpPr>
        <p:spPr>
          <a:xfrm>
            <a:off x="619944" y="3245276"/>
            <a:ext cx="8219256" cy="457200"/>
          </a:xfrm>
          <a:prstGeom prst="rect">
            <a:avLst/>
          </a:prstGeom>
        </p:spPr>
        <p:txBody>
          <a:bodyPr vert="horz">
            <a:normAutofit fontScale="25000" lnSpcReduction="20000"/>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9600" noProof="0" dirty="0" smtClean="0">
                <a:latin typeface="Calibri" pitchFamily="34" charset="0"/>
              </a:rPr>
              <a:t>Steps</a:t>
            </a:r>
            <a:r>
              <a:rPr kumimoji="0" lang="en-ZA" sz="9600" b="0" i="0" u="none" strike="noStrike" kern="1200" cap="none" spc="0" normalizeH="0" baseline="0" noProof="0" dirty="0" smtClean="0">
                <a:ln>
                  <a:noFill/>
                </a:ln>
                <a:solidFill>
                  <a:schemeClr val="tx1"/>
                </a:solidFill>
                <a:effectLst/>
                <a:uLnTx/>
                <a:uFillTx/>
                <a:latin typeface="Calibri" pitchFamily="34" charset="0"/>
                <a:ea typeface="+mn-ea"/>
                <a:cs typeface="+mn-cs"/>
              </a:rPr>
              <a:t> :</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 Senior manager appointed</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ZA" sz="8000" b="0" i="0" u="none" strike="noStrike" kern="1200" cap="none" spc="0" normalizeH="0" baseline="0" noProof="0" dirty="0" smtClean="0">
                <a:ln>
                  <a:noFill/>
                </a:ln>
                <a:solidFill>
                  <a:schemeClr val="tx1"/>
                </a:solidFill>
                <a:effectLst/>
                <a:uLnTx/>
                <a:uFillTx/>
                <a:latin typeface="Calibri" pitchFamily="34" charset="0"/>
                <a:ea typeface="+mn-ea"/>
                <a:cs typeface="+mn-cs"/>
              </a:rPr>
              <a:t> Budget allocated</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 Part of managerial KPI’s</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ZA" sz="8000" b="0" i="0" u="none" strike="noStrike" kern="1200" cap="none" spc="0" normalizeH="0" baseline="0" noProof="0" dirty="0" smtClean="0">
                <a:ln>
                  <a:noFill/>
                </a:ln>
                <a:solidFill>
                  <a:schemeClr val="tx1"/>
                </a:solidFill>
                <a:effectLst/>
                <a:uLnTx/>
                <a:uFillTx/>
                <a:latin typeface="Calibri" pitchFamily="34" charset="0"/>
                <a:ea typeface="+mn-ea"/>
                <a:cs typeface="+mn-cs"/>
              </a:rPr>
              <a:t> Employee awareness</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 Setting up consultative forum</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ZA" sz="8000" b="0" i="0" u="none" strike="noStrike" kern="1200" cap="none" spc="0" normalizeH="0" baseline="0" noProof="0" dirty="0" smtClean="0">
                <a:ln>
                  <a:noFill/>
                </a:ln>
                <a:solidFill>
                  <a:schemeClr val="tx1"/>
                </a:solidFill>
                <a:effectLst/>
                <a:uLnTx/>
                <a:uFillTx/>
                <a:latin typeface="Calibri" pitchFamily="34" charset="0"/>
                <a:ea typeface="+mn-ea"/>
                <a:cs typeface="+mn-cs"/>
              </a:rPr>
              <a:t> Analysis of employment practices</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Draw up EE workplace profile</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ZA" sz="8000" b="0" i="0" u="none" strike="noStrike" kern="1200" cap="none" spc="0" normalizeH="0" baseline="0" noProof="0" dirty="0" smtClean="0">
                <a:ln>
                  <a:noFill/>
                </a:ln>
                <a:solidFill>
                  <a:schemeClr val="tx1"/>
                </a:solidFill>
                <a:effectLst/>
                <a:uLnTx/>
                <a:uFillTx/>
                <a:latin typeface="Calibri" pitchFamily="34" charset="0"/>
                <a:ea typeface="+mn-ea"/>
                <a:cs typeface="+mn-cs"/>
              </a:rPr>
              <a:t> Set up objectives(targets) and formulate AA measures</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1.2.2	Implementing Employment Equity</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p:cNvSpPr>
            <a:spLocks noGrp="1"/>
          </p:cNvSpPr>
          <p:nvPr>
            <p:ph sz="quarter" idx="1"/>
          </p:nvPr>
        </p:nvSpPr>
        <p:spPr>
          <a:xfrm>
            <a:off x="467544" y="1413296"/>
            <a:ext cx="8219256" cy="457200"/>
          </a:xfrm>
        </p:spPr>
        <p:txBody>
          <a:bodyPr/>
          <a:lstStyle/>
          <a:p>
            <a:pPr>
              <a:buNone/>
            </a:pPr>
            <a:r>
              <a:rPr lang="en-ZA" dirty="0" smtClean="0"/>
              <a:t>Three important phases :</a:t>
            </a:r>
          </a:p>
          <a:p>
            <a:pPr>
              <a:buNone/>
            </a:pPr>
            <a:endParaRPr lang="en-ZA" dirty="0" smtClean="0"/>
          </a:p>
          <a:p>
            <a:pPr>
              <a:buNone/>
            </a:pPr>
            <a:endParaRPr lang="en-US" dirty="0"/>
          </a:p>
        </p:txBody>
      </p:sp>
      <p:sp>
        <p:nvSpPr>
          <p:cNvPr id="7" name="Content Placeholder 3"/>
          <p:cNvSpPr txBox="1">
            <a:spLocks/>
          </p:cNvSpPr>
          <p:nvPr/>
        </p:nvSpPr>
        <p:spPr>
          <a:xfrm>
            <a:off x="619944" y="2088232"/>
            <a:ext cx="8219256" cy="45720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8" name="Diagram 7"/>
          <p:cNvGraphicFramePr/>
          <p:nvPr/>
        </p:nvGraphicFramePr>
        <p:xfrm>
          <a:off x="693541" y="2134149"/>
          <a:ext cx="219456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3"/>
          <p:cNvSpPr txBox="1">
            <a:spLocks/>
          </p:cNvSpPr>
          <p:nvPr/>
        </p:nvSpPr>
        <p:spPr>
          <a:xfrm>
            <a:off x="619944" y="3245276"/>
            <a:ext cx="8219256" cy="457200"/>
          </a:xfrm>
          <a:prstGeom prst="rect">
            <a:avLst/>
          </a:prstGeom>
        </p:spPr>
        <p:txBody>
          <a:bodyPr vert="horz">
            <a:normAutofit fontScale="25000" lnSpcReduction="20000"/>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9600" noProof="0" dirty="0" smtClean="0">
                <a:latin typeface="Calibri" pitchFamily="34" charset="0"/>
              </a:rPr>
              <a:t>Steps</a:t>
            </a:r>
            <a:r>
              <a:rPr kumimoji="0" lang="en-ZA" sz="9600" b="0" i="0" u="none" strike="noStrike" kern="1200" cap="none" spc="0" normalizeH="0" baseline="0" noProof="0" dirty="0" smtClean="0">
                <a:ln>
                  <a:noFill/>
                </a:ln>
                <a:solidFill>
                  <a:schemeClr val="tx1"/>
                </a:solidFill>
                <a:effectLst/>
                <a:uLnTx/>
                <a:uFillTx/>
                <a:latin typeface="Calibri" pitchFamily="34" charset="0"/>
                <a:ea typeface="+mn-ea"/>
                <a:cs typeface="+mn-cs"/>
              </a:rPr>
              <a:t> :</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 Senior manager appointed</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ZA" sz="8000" b="0" i="0" u="none" strike="noStrike" kern="1200" cap="none" spc="0" normalizeH="0" baseline="0" noProof="0" dirty="0" smtClean="0">
                <a:ln>
                  <a:noFill/>
                </a:ln>
                <a:solidFill>
                  <a:schemeClr val="tx1"/>
                </a:solidFill>
                <a:effectLst/>
                <a:uLnTx/>
                <a:uFillTx/>
                <a:latin typeface="Calibri" pitchFamily="34" charset="0"/>
                <a:ea typeface="+mn-ea"/>
                <a:cs typeface="+mn-cs"/>
              </a:rPr>
              <a:t> Budget allocated</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 Part of managerial KPI’s</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ZA" sz="8000" b="0" i="0" u="none" strike="noStrike" kern="1200" cap="none" spc="0" normalizeH="0" baseline="0" noProof="0" dirty="0" smtClean="0">
                <a:ln>
                  <a:noFill/>
                </a:ln>
                <a:solidFill>
                  <a:schemeClr val="tx1"/>
                </a:solidFill>
                <a:effectLst/>
                <a:uLnTx/>
                <a:uFillTx/>
                <a:latin typeface="Calibri" pitchFamily="34" charset="0"/>
                <a:ea typeface="+mn-ea"/>
                <a:cs typeface="+mn-cs"/>
              </a:rPr>
              <a:t> Employee awareness</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 Setting up consultative forum</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ZA" sz="8000" b="0" i="0" u="none" strike="noStrike" kern="1200" cap="none" spc="0" normalizeH="0" baseline="0" noProof="0" dirty="0" smtClean="0">
                <a:ln>
                  <a:noFill/>
                </a:ln>
                <a:solidFill>
                  <a:schemeClr val="tx1"/>
                </a:solidFill>
                <a:effectLst/>
                <a:uLnTx/>
                <a:uFillTx/>
                <a:latin typeface="Calibri" pitchFamily="34" charset="0"/>
                <a:ea typeface="+mn-ea"/>
                <a:cs typeface="+mn-cs"/>
              </a:rPr>
              <a:t> Analysis of employment practices</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Draw up EE workplace profile</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kumimoji="0" lang="en-ZA" sz="8000" b="0" i="0" u="none" strike="noStrike" kern="1200" cap="none" spc="0" normalizeH="0" baseline="0" noProof="0" dirty="0" smtClean="0">
                <a:ln>
                  <a:noFill/>
                </a:ln>
                <a:solidFill>
                  <a:schemeClr val="tx1"/>
                </a:solidFill>
                <a:effectLst/>
                <a:uLnTx/>
                <a:uFillTx/>
                <a:latin typeface="Calibri" pitchFamily="34" charset="0"/>
                <a:ea typeface="+mn-ea"/>
                <a:cs typeface="+mn-cs"/>
              </a:rPr>
              <a:t> Set up objectives(targets) and formulate AA measures</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1.2.2	Implementing Employment Equity</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p:cNvSpPr>
            <a:spLocks noGrp="1"/>
          </p:cNvSpPr>
          <p:nvPr>
            <p:ph sz="quarter" idx="1"/>
          </p:nvPr>
        </p:nvSpPr>
        <p:spPr>
          <a:xfrm>
            <a:off x="467544" y="2700974"/>
            <a:ext cx="8219256" cy="457200"/>
          </a:xfrm>
        </p:spPr>
        <p:txBody>
          <a:bodyPr>
            <a:normAutofit fontScale="25000" lnSpcReduction="20000"/>
          </a:bodyPr>
          <a:lstStyle/>
          <a:p>
            <a:pPr>
              <a:buNone/>
            </a:pPr>
            <a:r>
              <a:rPr lang="en-ZA" sz="9600" dirty="0" smtClean="0"/>
              <a:t>Five important aspects involved (p.65)  :</a:t>
            </a:r>
          </a:p>
          <a:p>
            <a:pPr>
              <a:buNone/>
            </a:pPr>
            <a:endParaRPr lang="en-ZA" sz="8000" dirty="0" smtClean="0"/>
          </a:p>
          <a:p>
            <a:pPr marL="457200" indent="-457200">
              <a:buFont typeface="+mj-lt"/>
              <a:buAutoNum type="arabicPeriod"/>
            </a:pPr>
            <a:r>
              <a:rPr lang="en-ZA" sz="9600" dirty="0" smtClean="0"/>
              <a:t>Appointment of members from designated groups.</a:t>
            </a:r>
          </a:p>
          <a:p>
            <a:pPr marL="457200" indent="-457200">
              <a:buFont typeface="+mj-lt"/>
              <a:buAutoNum type="arabicPeriod"/>
            </a:pPr>
            <a:r>
              <a:rPr lang="en-ZA" sz="9600" dirty="0" smtClean="0"/>
              <a:t> </a:t>
            </a:r>
            <a:r>
              <a:rPr lang="en-ZA" sz="9600" dirty="0" smtClean="0">
                <a:latin typeface="Calibri"/>
                <a:ea typeface="Calibri"/>
                <a:cs typeface="Times New Roman"/>
              </a:rPr>
              <a:t>Increasing the pool of available candidates.</a:t>
            </a:r>
            <a:endParaRPr lang="en-ZA" sz="9600" dirty="0" smtClean="0"/>
          </a:p>
          <a:p>
            <a:pPr marL="457200" indent="-457200">
              <a:buFont typeface="+mj-lt"/>
              <a:buAutoNum type="arabicPeriod"/>
            </a:pPr>
            <a:r>
              <a:rPr lang="en-ZA" sz="9600" dirty="0" smtClean="0"/>
              <a:t> </a:t>
            </a:r>
            <a:r>
              <a:rPr lang="en-ZA" sz="9600" dirty="0" smtClean="0">
                <a:latin typeface="Calibri"/>
                <a:ea typeface="Calibri"/>
                <a:cs typeface="Times New Roman"/>
              </a:rPr>
              <a:t>Training and development of people from designated groups.</a:t>
            </a:r>
          </a:p>
          <a:p>
            <a:pPr marL="457200" indent="-457200">
              <a:buFont typeface="+mj-lt"/>
              <a:buAutoNum type="arabicPeriod"/>
            </a:pPr>
            <a:r>
              <a:rPr lang="en-ZA" sz="9600" dirty="0" smtClean="0">
                <a:latin typeface="Calibri"/>
                <a:cs typeface="Times New Roman"/>
              </a:rPr>
              <a:t> </a:t>
            </a:r>
            <a:r>
              <a:rPr lang="en-ZA" sz="9600" dirty="0" smtClean="0">
                <a:latin typeface="Calibri"/>
                <a:ea typeface="Calibri"/>
                <a:cs typeface="Times New Roman"/>
              </a:rPr>
              <a:t>Promotion of people from designated groups. </a:t>
            </a:r>
          </a:p>
          <a:p>
            <a:pPr marL="457200" indent="-457200">
              <a:buFont typeface="+mj-lt"/>
              <a:buAutoNum type="arabicPeriod"/>
            </a:pPr>
            <a:r>
              <a:rPr lang="en-ZA" sz="9600" dirty="0" smtClean="0">
                <a:latin typeface="Calibri"/>
                <a:cs typeface="Times New Roman"/>
              </a:rPr>
              <a:t> </a:t>
            </a:r>
            <a:r>
              <a:rPr lang="en-ZA" sz="9600" dirty="0" smtClean="0">
                <a:latin typeface="Calibri"/>
                <a:ea typeface="Calibri"/>
                <a:cs typeface="Times New Roman"/>
              </a:rPr>
              <a:t>Reasonable accommodation for people from designated groups.</a:t>
            </a:r>
            <a:endParaRPr lang="en-ZA" sz="9600" dirty="0" smtClean="0"/>
          </a:p>
          <a:p>
            <a:pPr>
              <a:buNone/>
            </a:pPr>
            <a:endParaRPr lang="en-ZA" dirty="0" smtClean="0"/>
          </a:p>
          <a:p>
            <a:pPr>
              <a:buNone/>
            </a:pPr>
            <a:endParaRPr lang="en-US" dirty="0"/>
          </a:p>
        </p:txBody>
      </p:sp>
      <p:sp>
        <p:nvSpPr>
          <p:cNvPr id="7" name="Content Placeholder 3"/>
          <p:cNvSpPr txBox="1">
            <a:spLocks/>
          </p:cNvSpPr>
          <p:nvPr/>
        </p:nvSpPr>
        <p:spPr>
          <a:xfrm>
            <a:off x="619944" y="2088232"/>
            <a:ext cx="8219256" cy="45720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8" name="Diagram 7"/>
          <p:cNvGraphicFramePr/>
          <p:nvPr/>
        </p:nvGraphicFramePr>
        <p:xfrm>
          <a:off x="693541" y="1079746"/>
          <a:ext cx="219456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2450810" y="3244334"/>
            <a:ext cx="184731" cy="369332"/>
          </a:xfrm>
          <a:prstGeom prst="rect">
            <a:avLst/>
          </a:prstGeom>
        </p:spPr>
        <p:txBody>
          <a:bodyPr wrap="none">
            <a:spAutoFit/>
          </a:bodyPr>
          <a:lstStyle/>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1.2.2	Implementing Employment Equity</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p:cNvSpPr>
            <a:spLocks noGrp="1"/>
          </p:cNvSpPr>
          <p:nvPr>
            <p:ph sz="quarter" idx="1"/>
          </p:nvPr>
        </p:nvSpPr>
        <p:spPr>
          <a:xfrm>
            <a:off x="467544" y="2700974"/>
            <a:ext cx="8219256" cy="457200"/>
          </a:xfrm>
        </p:spPr>
        <p:txBody>
          <a:bodyPr>
            <a:normAutofit fontScale="25000" lnSpcReduction="20000"/>
          </a:bodyPr>
          <a:lstStyle/>
          <a:p>
            <a:pPr>
              <a:buNone/>
            </a:pPr>
            <a:r>
              <a:rPr lang="en-ZA" sz="9600" dirty="0" smtClean="0"/>
              <a:t>Five important aspects involved (p.65)  :</a:t>
            </a:r>
          </a:p>
          <a:p>
            <a:pPr>
              <a:buNone/>
            </a:pPr>
            <a:endParaRPr lang="en-ZA" sz="8000" dirty="0" smtClean="0"/>
          </a:p>
          <a:p>
            <a:pPr marL="457200" indent="-457200">
              <a:buFont typeface="+mj-lt"/>
              <a:buAutoNum type="arabicPeriod"/>
            </a:pPr>
            <a:r>
              <a:rPr lang="en-ZA" sz="9600" dirty="0" smtClean="0"/>
              <a:t>Appointment of members from designated groups.</a:t>
            </a:r>
          </a:p>
          <a:p>
            <a:pPr marL="457200" indent="-457200">
              <a:buFont typeface="+mj-lt"/>
              <a:buAutoNum type="arabicPeriod"/>
            </a:pPr>
            <a:r>
              <a:rPr lang="en-ZA" sz="9600" dirty="0" smtClean="0"/>
              <a:t> </a:t>
            </a:r>
            <a:r>
              <a:rPr lang="en-ZA" sz="9600" dirty="0" smtClean="0">
                <a:latin typeface="Calibri"/>
                <a:ea typeface="Calibri"/>
                <a:cs typeface="Times New Roman"/>
              </a:rPr>
              <a:t>Increasing the pool of available candidates.</a:t>
            </a:r>
            <a:endParaRPr lang="en-ZA" sz="9600" dirty="0" smtClean="0"/>
          </a:p>
          <a:p>
            <a:pPr marL="457200" indent="-457200">
              <a:buFont typeface="+mj-lt"/>
              <a:buAutoNum type="arabicPeriod"/>
            </a:pPr>
            <a:r>
              <a:rPr lang="en-ZA" sz="9600" dirty="0" smtClean="0"/>
              <a:t> </a:t>
            </a:r>
            <a:r>
              <a:rPr lang="en-ZA" sz="9600" dirty="0" smtClean="0">
                <a:latin typeface="Calibri"/>
                <a:ea typeface="Calibri"/>
                <a:cs typeface="Times New Roman"/>
              </a:rPr>
              <a:t>Training and development of people from designated groups.</a:t>
            </a:r>
          </a:p>
          <a:p>
            <a:pPr marL="457200" indent="-457200">
              <a:buFont typeface="+mj-lt"/>
              <a:buAutoNum type="arabicPeriod"/>
            </a:pPr>
            <a:r>
              <a:rPr lang="en-ZA" sz="9600" dirty="0" smtClean="0">
                <a:latin typeface="Calibri"/>
                <a:cs typeface="Times New Roman"/>
              </a:rPr>
              <a:t> </a:t>
            </a:r>
            <a:r>
              <a:rPr lang="en-ZA" sz="9600" dirty="0" smtClean="0">
                <a:latin typeface="Calibri"/>
                <a:ea typeface="Calibri"/>
                <a:cs typeface="Times New Roman"/>
              </a:rPr>
              <a:t>Promotion of people from designated groups. </a:t>
            </a:r>
          </a:p>
          <a:p>
            <a:pPr marL="457200" indent="-457200">
              <a:buFont typeface="+mj-lt"/>
              <a:buAutoNum type="arabicPeriod"/>
            </a:pPr>
            <a:r>
              <a:rPr lang="en-ZA" sz="9600" dirty="0" smtClean="0">
                <a:latin typeface="Calibri"/>
                <a:cs typeface="Times New Roman"/>
              </a:rPr>
              <a:t> </a:t>
            </a:r>
            <a:r>
              <a:rPr lang="en-ZA" sz="9600" dirty="0" smtClean="0">
                <a:latin typeface="Calibri"/>
                <a:ea typeface="Calibri"/>
                <a:cs typeface="Times New Roman"/>
              </a:rPr>
              <a:t>Reasonable accommodation for people from designated groups.</a:t>
            </a:r>
            <a:endParaRPr lang="en-ZA" sz="9600" dirty="0" smtClean="0"/>
          </a:p>
          <a:p>
            <a:pPr>
              <a:buNone/>
            </a:pPr>
            <a:endParaRPr lang="en-ZA" dirty="0" smtClean="0"/>
          </a:p>
          <a:p>
            <a:pPr>
              <a:buNone/>
            </a:pPr>
            <a:endParaRPr lang="en-US" dirty="0"/>
          </a:p>
        </p:txBody>
      </p:sp>
      <p:sp>
        <p:nvSpPr>
          <p:cNvPr id="7" name="Content Placeholder 3"/>
          <p:cNvSpPr txBox="1">
            <a:spLocks/>
          </p:cNvSpPr>
          <p:nvPr/>
        </p:nvSpPr>
        <p:spPr>
          <a:xfrm>
            <a:off x="619944" y="2088232"/>
            <a:ext cx="8219256" cy="45720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8" name="Diagram 7"/>
          <p:cNvGraphicFramePr/>
          <p:nvPr/>
        </p:nvGraphicFramePr>
        <p:xfrm>
          <a:off x="693541" y="1079746"/>
          <a:ext cx="219456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2450810" y="3244334"/>
            <a:ext cx="184731" cy="369332"/>
          </a:xfrm>
          <a:prstGeom prst="rect">
            <a:avLst/>
          </a:prstGeom>
        </p:spPr>
        <p:txBody>
          <a:bodyPr wrap="none">
            <a:spAutoFit/>
          </a:bodyPr>
          <a:lstStyle/>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1.2.2	Implementing Employment Equity</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p:cNvSpPr>
            <a:spLocks noGrp="1"/>
          </p:cNvSpPr>
          <p:nvPr>
            <p:ph sz="quarter" idx="1"/>
          </p:nvPr>
        </p:nvSpPr>
        <p:spPr>
          <a:xfrm>
            <a:off x="467544" y="3298158"/>
            <a:ext cx="8219256" cy="457200"/>
          </a:xfrm>
        </p:spPr>
        <p:txBody>
          <a:bodyPr>
            <a:normAutofit fontScale="25000" lnSpcReduction="20000"/>
          </a:bodyPr>
          <a:lstStyle/>
          <a:p>
            <a:pPr>
              <a:buNone/>
            </a:pPr>
            <a:r>
              <a:rPr lang="en-ZA" sz="9600" dirty="0" smtClean="0"/>
              <a:t>Study examples of EE plans on p. 67 onwards </a:t>
            </a:r>
          </a:p>
          <a:p>
            <a:pPr>
              <a:buNone/>
            </a:pPr>
            <a:endParaRPr lang="en-ZA" sz="8000" dirty="0" smtClean="0"/>
          </a:p>
          <a:p>
            <a:pPr>
              <a:buNone/>
            </a:pPr>
            <a:endParaRPr lang="en-ZA" dirty="0" smtClean="0"/>
          </a:p>
          <a:p>
            <a:pPr>
              <a:buNone/>
            </a:pPr>
            <a:endParaRPr lang="en-US" dirty="0"/>
          </a:p>
        </p:txBody>
      </p:sp>
      <p:sp>
        <p:nvSpPr>
          <p:cNvPr id="7" name="Content Placeholder 3"/>
          <p:cNvSpPr txBox="1">
            <a:spLocks/>
          </p:cNvSpPr>
          <p:nvPr/>
        </p:nvSpPr>
        <p:spPr>
          <a:xfrm>
            <a:off x="619944" y="2088232"/>
            <a:ext cx="8219256" cy="45720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8" name="Diagram 7"/>
          <p:cNvGraphicFramePr/>
          <p:nvPr/>
        </p:nvGraphicFramePr>
        <p:xfrm>
          <a:off x="693541" y="1079746"/>
          <a:ext cx="219456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2450810" y="3244334"/>
            <a:ext cx="184731" cy="369332"/>
          </a:xfrm>
          <a:prstGeom prst="rect">
            <a:avLst/>
          </a:prstGeom>
        </p:spPr>
        <p:txBody>
          <a:bodyPr wrap="none">
            <a:spAutoFit/>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1031776" y="1657564"/>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103177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 xmlns:p14="http://schemas.microsoft.com/office/powerpoint/2010/main" val="22762275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1.2.2	Implementing Employment Equity</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p:cNvSpPr>
            <a:spLocks noGrp="1"/>
          </p:cNvSpPr>
          <p:nvPr>
            <p:ph sz="quarter" idx="1"/>
          </p:nvPr>
        </p:nvSpPr>
        <p:spPr>
          <a:xfrm>
            <a:off x="467544" y="1413296"/>
            <a:ext cx="8219256" cy="457200"/>
          </a:xfrm>
        </p:spPr>
        <p:txBody>
          <a:bodyPr/>
          <a:lstStyle/>
          <a:p>
            <a:pPr>
              <a:buNone/>
            </a:pPr>
            <a:r>
              <a:rPr lang="en-ZA" dirty="0" smtClean="0"/>
              <a:t>Three important phases :</a:t>
            </a:r>
          </a:p>
          <a:p>
            <a:pPr>
              <a:buNone/>
            </a:pPr>
            <a:endParaRPr lang="en-ZA" dirty="0" smtClean="0"/>
          </a:p>
          <a:p>
            <a:pPr>
              <a:buNone/>
            </a:pPr>
            <a:endParaRPr lang="en-US" dirty="0"/>
          </a:p>
        </p:txBody>
      </p:sp>
      <p:sp>
        <p:nvSpPr>
          <p:cNvPr id="7" name="Content Placeholder 3"/>
          <p:cNvSpPr txBox="1">
            <a:spLocks/>
          </p:cNvSpPr>
          <p:nvPr/>
        </p:nvSpPr>
        <p:spPr>
          <a:xfrm>
            <a:off x="619944" y="2088232"/>
            <a:ext cx="8219256" cy="45720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8" name="Diagram 7"/>
          <p:cNvGraphicFramePr/>
          <p:nvPr/>
        </p:nvGraphicFramePr>
        <p:xfrm>
          <a:off x="693541" y="2134149"/>
          <a:ext cx="256032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3"/>
          <p:cNvSpPr txBox="1">
            <a:spLocks/>
          </p:cNvSpPr>
          <p:nvPr/>
        </p:nvSpPr>
        <p:spPr>
          <a:xfrm>
            <a:off x="619944" y="3245276"/>
            <a:ext cx="8219256" cy="457200"/>
          </a:xfrm>
          <a:prstGeom prst="rect">
            <a:avLst/>
          </a:prstGeom>
        </p:spPr>
        <p:txBody>
          <a:bodyPr vert="horz">
            <a:normAutofit fontScale="25000" lnSpcReduction="20000"/>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9600" noProof="0" dirty="0" smtClean="0">
                <a:latin typeface="Calibri" pitchFamily="34" charset="0"/>
              </a:rPr>
              <a:t>Steps</a:t>
            </a:r>
            <a:r>
              <a:rPr kumimoji="0" lang="en-ZA" sz="9600" b="0" i="0" u="none" strike="noStrike" kern="1200" cap="none" spc="0" normalizeH="0" baseline="0" noProof="0" dirty="0" smtClean="0">
                <a:ln>
                  <a:noFill/>
                </a:ln>
                <a:solidFill>
                  <a:schemeClr val="tx1"/>
                </a:solidFill>
                <a:effectLst/>
                <a:uLnTx/>
                <a:uFillTx/>
                <a:latin typeface="Calibri" pitchFamily="34" charset="0"/>
                <a:ea typeface="+mn-ea"/>
                <a:cs typeface="+mn-cs"/>
              </a:rPr>
              <a:t> :</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 </a:t>
            </a:r>
            <a:r>
              <a:rPr lang="en-ZA" sz="9600" dirty="0" smtClean="0">
                <a:latin typeface="Calibri" pitchFamily="34" charset="0"/>
              </a:rPr>
              <a:t>Implementing AA measures</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9600" dirty="0" smtClean="0">
                <a:latin typeface="Calibri" pitchFamily="34" charset="0"/>
              </a:rPr>
              <a:t> Implementing pro-active steps such as : Advertising vacancies, preventing staff turnover, skills improvement, setting time-frames for AA targets and share plans with all stakeholders. </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1.2.2	Implementing Employment Equity</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p:cNvSpPr>
            <a:spLocks noGrp="1"/>
          </p:cNvSpPr>
          <p:nvPr>
            <p:ph sz="quarter" idx="1"/>
          </p:nvPr>
        </p:nvSpPr>
        <p:spPr>
          <a:xfrm>
            <a:off x="467544" y="1413296"/>
            <a:ext cx="8219256" cy="457200"/>
          </a:xfrm>
        </p:spPr>
        <p:txBody>
          <a:bodyPr/>
          <a:lstStyle/>
          <a:p>
            <a:pPr>
              <a:buNone/>
            </a:pPr>
            <a:r>
              <a:rPr lang="en-ZA" dirty="0" smtClean="0"/>
              <a:t>Three important phases :</a:t>
            </a:r>
          </a:p>
          <a:p>
            <a:pPr>
              <a:buNone/>
            </a:pPr>
            <a:endParaRPr lang="en-ZA" dirty="0" smtClean="0"/>
          </a:p>
          <a:p>
            <a:pPr>
              <a:buNone/>
            </a:pPr>
            <a:endParaRPr lang="en-US" dirty="0"/>
          </a:p>
        </p:txBody>
      </p:sp>
      <p:sp>
        <p:nvSpPr>
          <p:cNvPr id="7" name="Content Placeholder 3"/>
          <p:cNvSpPr txBox="1">
            <a:spLocks/>
          </p:cNvSpPr>
          <p:nvPr/>
        </p:nvSpPr>
        <p:spPr>
          <a:xfrm>
            <a:off x="619944" y="2088232"/>
            <a:ext cx="8219256" cy="45720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lang="en-ZA" sz="24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8" name="Diagram 7"/>
          <p:cNvGraphicFramePr/>
          <p:nvPr/>
        </p:nvGraphicFramePr>
        <p:xfrm>
          <a:off x="693541" y="2134149"/>
          <a:ext cx="256032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3"/>
          <p:cNvSpPr txBox="1">
            <a:spLocks/>
          </p:cNvSpPr>
          <p:nvPr/>
        </p:nvSpPr>
        <p:spPr>
          <a:xfrm>
            <a:off x="619944" y="3245276"/>
            <a:ext cx="8219256" cy="457200"/>
          </a:xfrm>
          <a:prstGeom prst="rect">
            <a:avLst/>
          </a:prstGeom>
        </p:spPr>
        <p:txBody>
          <a:bodyPr vert="horz">
            <a:normAutofit fontScale="25000" lnSpcReduction="20000"/>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lang="en-ZA" sz="9600" noProof="0" dirty="0" smtClean="0">
                <a:latin typeface="Calibri" pitchFamily="34" charset="0"/>
              </a:rPr>
              <a:t>Steps</a:t>
            </a:r>
            <a:r>
              <a:rPr kumimoji="0" lang="en-ZA" sz="9600" b="0" i="0" u="none" strike="noStrike" kern="1200" cap="none" spc="0" normalizeH="0" baseline="0" noProof="0" dirty="0" smtClean="0">
                <a:ln>
                  <a:noFill/>
                </a:ln>
                <a:solidFill>
                  <a:schemeClr val="tx1"/>
                </a:solidFill>
                <a:effectLst/>
                <a:uLnTx/>
                <a:uFillTx/>
                <a:latin typeface="Calibri" pitchFamily="34" charset="0"/>
                <a:ea typeface="+mn-ea"/>
                <a:cs typeface="+mn-cs"/>
              </a:rPr>
              <a:t> :</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8000" dirty="0" smtClean="0">
                <a:latin typeface="Calibri" pitchFamily="34" charset="0"/>
              </a:rPr>
              <a:t> </a:t>
            </a:r>
            <a:r>
              <a:rPr lang="en-ZA" sz="9600" dirty="0" smtClean="0">
                <a:latin typeface="Calibri" pitchFamily="34" charset="0"/>
              </a:rPr>
              <a:t>Reports submitted to </a:t>
            </a:r>
            <a:r>
              <a:rPr lang="en-ZA" sz="9600" dirty="0" err="1" smtClean="0">
                <a:latin typeface="Calibri" pitchFamily="34" charset="0"/>
              </a:rPr>
              <a:t>DoL</a:t>
            </a:r>
            <a:endParaRPr lang="en-ZA" sz="9600" dirty="0" smtClean="0">
              <a:latin typeface="Calibri" pitchFamily="34" charset="0"/>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9600" dirty="0" smtClean="0">
                <a:latin typeface="Calibri" pitchFamily="34" charset="0"/>
              </a:rPr>
              <a:t> EE report(EEA2)</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r>
              <a:rPr lang="en-ZA" sz="9600" dirty="0" smtClean="0">
                <a:latin typeface="Calibri" pitchFamily="34" charset="0"/>
              </a:rPr>
              <a:t> Income differential statement(EEA4)</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itchFamily="34" charset="0"/>
              <a:buChar char="•"/>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0" name="Content Placeholder 3"/>
          <p:cNvSpPr txBox="1">
            <a:spLocks/>
          </p:cNvSpPr>
          <p:nvPr/>
        </p:nvSpPr>
        <p:spPr>
          <a:xfrm>
            <a:off x="619944" y="4934187"/>
            <a:ext cx="8219256" cy="457200"/>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(Familiarise yourself with forms(p73 – 115 of LG)</a:t>
            </a: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72</a:t>
            </a:fld>
            <a:endParaRPr lang="en-ZA" dirty="0"/>
          </a:p>
        </p:txBody>
      </p:sp>
      <p:pic>
        <p:nvPicPr>
          <p:cNvPr id="5" name="Picture 4" descr="ec_i_formative_2.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97068" y="3219450"/>
            <a:ext cx="2286000" cy="822960"/>
          </a:xfrm>
          <a:prstGeom prst="rect">
            <a:avLst/>
          </a:prstGeom>
          <a:noFill/>
          <a:ln>
            <a:noFill/>
          </a:ln>
        </p:spPr>
      </p:pic>
      <p:graphicFrame>
        <p:nvGraphicFramePr>
          <p:cNvPr id="6" name="Table 5"/>
          <p:cNvGraphicFramePr>
            <a:graphicFrameLocks noGrp="1"/>
          </p:cNvGraphicFramePr>
          <p:nvPr/>
        </p:nvGraphicFramePr>
        <p:xfrm>
          <a:off x="3340597" y="3417570"/>
          <a:ext cx="4937760" cy="548640"/>
        </p:xfrm>
        <a:graphic>
          <a:graphicData uri="http://schemas.openxmlformats.org/drawingml/2006/table">
            <a:tbl>
              <a:tblPr/>
              <a:tblGrid>
                <a:gridCol w="166570"/>
                <a:gridCol w="4771190"/>
              </a:tblGrid>
              <a:tr h="247693">
                <a:tc>
                  <a:txBody>
                    <a:bodyPr/>
                    <a:lstStyle/>
                    <a:p>
                      <a:pPr marL="0" marR="0" fontAlgn="base" hangingPunct="0">
                        <a:lnSpc>
                          <a:spcPct val="150000"/>
                        </a:lnSpc>
                        <a:spcBef>
                          <a:spcPts val="0"/>
                        </a:spcBef>
                        <a:spcAft>
                          <a:spcPts val="0"/>
                        </a:spcAft>
                      </a:pPr>
                      <a:endParaRPr lang="en-US" sz="1100" dirty="0">
                        <a:latin typeface="Calibri"/>
                        <a:ea typeface="Times New Roman"/>
                        <a:cs typeface="Times New Roman"/>
                      </a:endParaRPr>
                    </a:p>
                  </a:txBody>
                  <a:tcPr marL="67553" marR="67553" marT="0" marB="0" anchor="ctr">
                    <a:lnL>
                      <a:noFill/>
                    </a:lnL>
                    <a:lnR w="12700" cap="flat" cmpd="sng" algn="ctr">
                      <a:solidFill>
                        <a:srgbClr val="A6A6A6"/>
                      </a:solidFill>
                      <a:prstDash val="dash"/>
                      <a:round/>
                      <a:headEnd type="none" w="med" len="med"/>
                      <a:tailEnd type="none" w="med" len="med"/>
                    </a:lnR>
                    <a:lnT>
                      <a:noFill/>
                    </a:lnT>
                    <a:lnB>
                      <a:noFill/>
                    </a:lnB>
                  </a:tcPr>
                </a:tc>
                <a:tc>
                  <a:txBody>
                    <a:bodyPr/>
                    <a:lstStyle/>
                    <a:p>
                      <a:pPr marL="0" marR="0" fontAlgn="base" hangingPunct="0">
                        <a:lnSpc>
                          <a:spcPct val="150000"/>
                        </a:lnSpc>
                        <a:spcBef>
                          <a:spcPts val="0"/>
                        </a:spcBef>
                        <a:spcAft>
                          <a:spcPts val="0"/>
                        </a:spcAft>
                      </a:pPr>
                      <a:r>
                        <a:rPr lang="en-GB" sz="2400" dirty="0">
                          <a:latin typeface="Calibri"/>
                          <a:ea typeface="Times New Roman"/>
                          <a:cs typeface="Times New Roman"/>
                        </a:rPr>
                        <a:t>Do Formative Activity </a:t>
                      </a:r>
                      <a:r>
                        <a:rPr lang="en-GB" sz="2400" dirty="0" smtClean="0">
                          <a:latin typeface="Calibri"/>
                          <a:ea typeface="Times New Roman"/>
                          <a:cs typeface="Times New Roman"/>
                        </a:rPr>
                        <a:t>1.2 </a:t>
                      </a:r>
                      <a:r>
                        <a:rPr lang="en-GB" sz="2400" dirty="0">
                          <a:latin typeface="Calibri"/>
                          <a:ea typeface="Times New Roman"/>
                          <a:cs typeface="Times New Roman"/>
                        </a:rPr>
                        <a:t>in your </a:t>
                      </a:r>
                      <a:r>
                        <a:rPr lang="en-GB" sz="2400" dirty="0" err="1">
                          <a:latin typeface="Calibri"/>
                          <a:ea typeface="Times New Roman"/>
                          <a:cs typeface="Times New Roman"/>
                        </a:rPr>
                        <a:t>PoE</a:t>
                      </a:r>
                      <a:endParaRPr lang="en-US" sz="2400" dirty="0">
                        <a:latin typeface="Calibri"/>
                        <a:ea typeface="Times New Roman"/>
                        <a:cs typeface="Times New Roman"/>
                      </a:endParaRPr>
                    </a:p>
                  </a:txBody>
                  <a:tcPr marL="67553" marR="67553" marT="0" marB="0" anchor="ctr">
                    <a:lnL w="12700" cap="flat" cmpd="sng" algn="ctr">
                      <a:solidFill>
                        <a:srgbClr val="A6A6A6"/>
                      </a:solidFill>
                      <a:prstDash val="dash"/>
                      <a:round/>
                      <a:headEnd type="none" w="med" len="med"/>
                      <a:tailEnd type="none" w="med" len="med"/>
                    </a:lnL>
                    <a:lnR w="12700" cap="flat" cmpd="sng" algn="ctr">
                      <a:solidFill>
                        <a:srgbClr val="A6A6A6"/>
                      </a:solidFill>
                      <a:prstDash val="dash"/>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Apply the principles of employment equity to organisational transformation</a:t>
            </a: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73</a:t>
            </a:fld>
            <a:endParaRPr lang="en-ZA" dirty="0"/>
          </a:p>
        </p:txBody>
      </p:sp>
      <p:sp>
        <p:nvSpPr>
          <p:cNvPr id="7" name="Text Placeholder 6"/>
          <p:cNvSpPr>
            <a:spLocks noGrp="1"/>
          </p:cNvSpPr>
          <p:nvPr>
            <p:ph type="body" idx="1"/>
          </p:nvPr>
        </p:nvSpPr>
        <p:spPr/>
        <p:txBody>
          <a:bodyPr>
            <a:normAutofit/>
          </a:bodyPr>
          <a:lstStyle/>
          <a:p>
            <a:r>
              <a:rPr lang="en-GB" sz="3600" dirty="0" smtClean="0"/>
              <a:t>Study Unit 1.3:</a:t>
            </a:r>
            <a:r>
              <a:rPr lang="en-ZA" sz="3600" dirty="0" smtClean="0"/>
              <a:t>Employment Equity and the Factors Impacting On It</a:t>
            </a:r>
            <a:endParaRPr lang="en-US" sz="36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1.3.1	 Factors Impacting on Employment Equity</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p:cNvSpPr>
            <a:spLocks noGrp="1"/>
          </p:cNvSpPr>
          <p:nvPr>
            <p:ph sz="quarter" idx="1"/>
          </p:nvPr>
        </p:nvSpPr>
        <p:spPr/>
        <p:txBody>
          <a:bodyPr/>
          <a:lstStyle/>
          <a:p>
            <a:r>
              <a:rPr lang="en-ZA" dirty="0" smtClean="0"/>
              <a:t> </a:t>
            </a:r>
            <a:r>
              <a:rPr lang="en-ZA" b="1" dirty="0" smtClean="0"/>
              <a:t>Economical factors </a:t>
            </a:r>
            <a:r>
              <a:rPr lang="en-ZA" dirty="0" smtClean="0"/>
              <a:t>such as financial position of employer, economic active population and remuneration competition.</a:t>
            </a:r>
          </a:p>
          <a:p>
            <a:r>
              <a:rPr lang="en-ZA" dirty="0" smtClean="0"/>
              <a:t> </a:t>
            </a:r>
            <a:r>
              <a:rPr lang="en-ZA" b="1" dirty="0" smtClean="0"/>
              <a:t>Social factors </a:t>
            </a:r>
            <a:r>
              <a:rPr lang="en-ZA" dirty="0" smtClean="0"/>
              <a:t>such as under-representation of employees from designated groups, pool of suitably qualified persons from designated groups and non-retention of staff from the designated groups.</a:t>
            </a:r>
          </a:p>
          <a:p>
            <a:r>
              <a:rPr lang="en-ZA" dirty="0" smtClean="0"/>
              <a:t> </a:t>
            </a:r>
            <a:r>
              <a:rPr lang="en-ZA" b="1" dirty="0" smtClean="0"/>
              <a:t>Political factors </a:t>
            </a:r>
            <a:r>
              <a:rPr lang="en-ZA" dirty="0" smtClean="0"/>
              <a:t>such as racial conflict, protest and instability, socio-political protests and pressures from Government, labour organisations, trade unions and other organisations.</a:t>
            </a:r>
            <a:endParaRPr lang="en-US" dirty="0" smtClean="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75</a:t>
            </a:fld>
            <a:endParaRPr lang="en-ZA" dirty="0"/>
          </a:p>
        </p:txBody>
      </p:sp>
      <p:pic>
        <p:nvPicPr>
          <p:cNvPr id="5" name="Picture 4" descr="ec_i_formative_2.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97068" y="3219450"/>
            <a:ext cx="2286000" cy="822960"/>
          </a:xfrm>
          <a:prstGeom prst="rect">
            <a:avLst/>
          </a:prstGeom>
          <a:noFill/>
          <a:ln>
            <a:noFill/>
          </a:ln>
        </p:spPr>
      </p:pic>
      <p:graphicFrame>
        <p:nvGraphicFramePr>
          <p:cNvPr id="6" name="Table 5"/>
          <p:cNvGraphicFramePr>
            <a:graphicFrameLocks noGrp="1"/>
          </p:cNvGraphicFramePr>
          <p:nvPr/>
        </p:nvGraphicFramePr>
        <p:xfrm>
          <a:off x="3340597" y="3417570"/>
          <a:ext cx="4937760" cy="548640"/>
        </p:xfrm>
        <a:graphic>
          <a:graphicData uri="http://schemas.openxmlformats.org/drawingml/2006/table">
            <a:tbl>
              <a:tblPr/>
              <a:tblGrid>
                <a:gridCol w="166570"/>
                <a:gridCol w="4771190"/>
              </a:tblGrid>
              <a:tr h="247693">
                <a:tc>
                  <a:txBody>
                    <a:bodyPr/>
                    <a:lstStyle/>
                    <a:p>
                      <a:pPr marL="0" marR="0" fontAlgn="base" hangingPunct="0">
                        <a:lnSpc>
                          <a:spcPct val="150000"/>
                        </a:lnSpc>
                        <a:spcBef>
                          <a:spcPts val="0"/>
                        </a:spcBef>
                        <a:spcAft>
                          <a:spcPts val="0"/>
                        </a:spcAft>
                      </a:pPr>
                      <a:endParaRPr lang="en-US" sz="1100" dirty="0">
                        <a:latin typeface="Calibri"/>
                        <a:ea typeface="Times New Roman"/>
                        <a:cs typeface="Times New Roman"/>
                      </a:endParaRPr>
                    </a:p>
                  </a:txBody>
                  <a:tcPr marL="67553" marR="67553" marT="0" marB="0" anchor="ctr">
                    <a:lnL>
                      <a:noFill/>
                    </a:lnL>
                    <a:lnR w="12700" cap="flat" cmpd="sng" algn="ctr">
                      <a:solidFill>
                        <a:srgbClr val="A6A6A6"/>
                      </a:solidFill>
                      <a:prstDash val="dash"/>
                      <a:round/>
                      <a:headEnd type="none" w="med" len="med"/>
                      <a:tailEnd type="none" w="med" len="med"/>
                    </a:lnR>
                    <a:lnT>
                      <a:noFill/>
                    </a:lnT>
                    <a:lnB>
                      <a:noFill/>
                    </a:lnB>
                  </a:tcPr>
                </a:tc>
                <a:tc>
                  <a:txBody>
                    <a:bodyPr/>
                    <a:lstStyle/>
                    <a:p>
                      <a:pPr marL="0" marR="0" fontAlgn="base" hangingPunct="0">
                        <a:lnSpc>
                          <a:spcPct val="150000"/>
                        </a:lnSpc>
                        <a:spcBef>
                          <a:spcPts val="0"/>
                        </a:spcBef>
                        <a:spcAft>
                          <a:spcPts val="0"/>
                        </a:spcAft>
                      </a:pPr>
                      <a:r>
                        <a:rPr lang="en-GB" sz="2400" dirty="0">
                          <a:latin typeface="Calibri"/>
                          <a:ea typeface="Times New Roman"/>
                          <a:cs typeface="Times New Roman"/>
                        </a:rPr>
                        <a:t>Do Formative Activity </a:t>
                      </a:r>
                      <a:r>
                        <a:rPr lang="en-GB" sz="2400" dirty="0" smtClean="0">
                          <a:latin typeface="Calibri"/>
                          <a:ea typeface="Times New Roman"/>
                          <a:cs typeface="Times New Roman"/>
                        </a:rPr>
                        <a:t>1.3 </a:t>
                      </a:r>
                      <a:r>
                        <a:rPr lang="en-GB" sz="2400" dirty="0">
                          <a:latin typeface="Calibri"/>
                          <a:ea typeface="Times New Roman"/>
                          <a:cs typeface="Times New Roman"/>
                        </a:rPr>
                        <a:t>in your </a:t>
                      </a:r>
                      <a:r>
                        <a:rPr lang="en-GB" sz="2400" dirty="0" err="1">
                          <a:latin typeface="Calibri"/>
                          <a:ea typeface="Times New Roman"/>
                          <a:cs typeface="Times New Roman"/>
                        </a:rPr>
                        <a:t>PoE</a:t>
                      </a:r>
                      <a:endParaRPr lang="en-US" sz="2400" dirty="0">
                        <a:latin typeface="Calibri"/>
                        <a:ea typeface="Times New Roman"/>
                        <a:cs typeface="Times New Roman"/>
                      </a:endParaRPr>
                    </a:p>
                  </a:txBody>
                  <a:tcPr marL="67553" marR="67553" marT="0" marB="0" anchor="ctr">
                    <a:lnL w="12700" cap="flat" cmpd="sng" algn="ctr">
                      <a:solidFill>
                        <a:srgbClr val="A6A6A6"/>
                      </a:solidFill>
                      <a:prstDash val="dash"/>
                      <a:round/>
                      <a:headEnd type="none" w="med" len="med"/>
                      <a:tailEnd type="none" w="med" len="med"/>
                    </a:lnL>
                    <a:lnR w="12700" cap="flat" cmpd="sng" algn="ctr">
                      <a:solidFill>
                        <a:srgbClr val="A6A6A6"/>
                      </a:solidFill>
                      <a:prstDash val="dash"/>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Apply the principles of employment equity to organisational transformation</a:t>
            </a: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76</a:t>
            </a:fld>
            <a:endParaRPr lang="en-ZA" dirty="0"/>
          </a:p>
        </p:txBody>
      </p:sp>
      <p:sp>
        <p:nvSpPr>
          <p:cNvPr id="7" name="Text Placeholder 6"/>
          <p:cNvSpPr>
            <a:spLocks noGrp="1"/>
          </p:cNvSpPr>
          <p:nvPr>
            <p:ph type="body" idx="1"/>
          </p:nvPr>
        </p:nvSpPr>
        <p:spPr/>
        <p:txBody>
          <a:bodyPr>
            <a:normAutofit/>
          </a:bodyPr>
          <a:lstStyle/>
          <a:p>
            <a:r>
              <a:rPr lang="en-GB" sz="3600" dirty="0" smtClean="0"/>
              <a:t>Study Unit 1.4:Non-compliance with Employment Equity Strategy</a:t>
            </a:r>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6610"/>
            <a:ext cx="8219256" cy="1008000"/>
          </a:xfrm>
        </p:spPr>
        <p:txBody>
          <a:bodyPr>
            <a:normAutofit fontScale="90000"/>
          </a:bodyPr>
          <a:lstStyle/>
          <a:p>
            <a:r>
              <a:rPr lang="en-GB" sz="3600" dirty="0" smtClean="0"/>
              <a:t>Non-compliance with Employment Equity Strategy</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p:cNvSpPr>
            <a:spLocks noGrp="1"/>
          </p:cNvSpPr>
          <p:nvPr>
            <p:ph sz="quarter" idx="1"/>
          </p:nvPr>
        </p:nvSpPr>
        <p:spPr>
          <a:xfrm>
            <a:off x="467544" y="1497275"/>
            <a:ext cx="8219256" cy="4297680"/>
          </a:xfrm>
        </p:spPr>
        <p:txBody>
          <a:bodyPr/>
          <a:lstStyle/>
          <a:p>
            <a:pPr>
              <a:buNone/>
            </a:pPr>
            <a:r>
              <a:rPr lang="en-ZA" dirty="0" smtClean="0"/>
              <a:t> </a:t>
            </a:r>
            <a:r>
              <a:rPr lang="en-ZA" dirty="0" err="1" smtClean="0"/>
              <a:t>DoL</a:t>
            </a:r>
            <a:r>
              <a:rPr lang="en-ZA" dirty="0" smtClean="0"/>
              <a:t> conducts inspections in relation to:</a:t>
            </a:r>
          </a:p>
          <a:p>
            <a:r>
              <a:rPr lang="en-ZA" dirty="0" smtClean="0"/>
              <a:t> </a:t>
            </a:r>
            <a:r>
              <a:rPr lang="en-GB" dirty="0" smtClean="0"/>
              <a:t>EE reports submitted and copies kept.</a:t>
            </a:r>
          </a:p>
          <a:p>
            <a:r>
              <a:rPr lang="en-GB" dirty="0" smtClean="0"/>
              <a:t> EE consultative forums established and functional.</a:t>
            </a:r>
          </a:p>
          <a:p>
            <a:r>
              <a:rPr lang="en-GB" dirty="0" smtClean="0"/>
              <a:t> Establishing stakeholders' levels of awareness.</a:t>
            </a:r>
          </a:p>
          <a:p>
            <a:r>
              <a:rPr lang="en-GB" dirty="0" smtClean="0"/>
              <a:t> Monitoring general compliance.</a:t>
            </a:r>
          </a:p>
          <a:p>
            <a:endParaRPr lang="en-GB" dirty="0" smtClean="0"/>
          </a:p>
          <a:p>
            <a:pPr>
              <a:buNone/>
            </a:pPr>
            <a:r>
              <a:rPr lang="en-GB" dirty="0" smtClean="0"/>
              <a:t>     Penalties for non-compliance include a fine of up to R500,000 depending on the nature of the violation.</a:t>
            </a:r>
            <a:endParaRPr lang="en-US" dirty="0" smtClean="0"/>
          </a:p>
          <a:p>
            <a:pPr>
              <a:buNone/>
            </a:pPr>
            <a:r>
              <a:rPr lang="en-GB" dirty="0" smtClean="0"/>
              <a: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33265"/>
            <a:ext cx="8219256" cy="1008000"/>
          </a:xfrm>
        </p:spPr>
        <p:txBody>
          <a:bodyPr>
            <a:normAutofit fontScale="90000"/>
          </a:bodyPr>
          <a:lstStyle/>
          <a:p>
            <a:r>
              <a:rPr lang="en-GB" sz="3600" dirty="0" smtClean="0"/>
              <a:t>1.4.2 Proposal to the EE Committee(cont)</a:t>
            </a:r>
            <a:r>
              <a:rPr lang="en-US" sz="3600" dirty="0" smtClean="0"/>
              <a:t/>
            </a:r>
            <a:br>
              <a:rPr lang="en-US" sz="3600" dirty="0" smtClean="0"/>
            </a:br>
            <a:r>
              <a:rPr lang="en-GB" sz="3600"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p:cNvSpPr>
            <a:spLocks noGrp="1"/>
          </p:cNvSpPr>
          <p:nvPr>
            <p:ph sz="quarter" idx="1"/>
          </p:nvPr>
        </p:nvSpPr>
        <p:spPr>
          <a:xfrm>
            <a:off x="467544" y="1413296"/>
            <a:ext cx="8219256" cy="4480560"/>
          </a:xfrm>
        </p:spPr>
        <p:txBody>
          <a:bodyPr>
            <a:normAutofit/>
          </a:bodyPr>
          <a:lstStyle/>
          <a:p>
            <a:pPr>
              <a:buNone/>
            </a:pPr>
            <a:r>
              <a:rPr lang="en-GB" dirty="0" smtClean="0"/>
              <a:t>     Proposals for improvement of compliance need to be communicated to the EE Committee, and should include the following :</a:t>
            </a:r>
          </a:p>
          <a:p>
            <a:pPr lvl="1"/>
            <a:r>
              <a:rPr lang="en-GB" b="1" dirty="0" smtClean="0"/>
              <a:t>Methods </a:t>
            </a:r>
            <a:r>
              <a:rPr lang="en-GB" dirty="0" smtClean="0"/>
              <a:t>describing  a plan of action for how the objectives will be achieved. </a:t>
            </a:r>
          </a:p>
          <a:p>
            <a:pPr lvl="1"/>
            <a:r>
              <a:rPr lang="en-GB" dirty="0" smtClean="0"/>
              <a:t> </a:t>
            </a:r>
            <a:r>
              <a:rPr lang="en-GB" b="1" dirty="0" smtClean="0"/>
              <a:t>Evaluation</a:t>
            </a:r>
            <a:r>
              <a:rPr lang="en-GB" dirty="0" smtClean="0"/>
              <a:t> indicating whether the project has accomplished its objectives.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33265"/>
            <a:ext cx="8219256" cy="1008000"/>
          </a:xfrm>
        </p:spPr>
        <p:txBody>
          <a:bodyPr>
            <a:normAutofit fontScale="90000"/>
          </a:bodyPr>
          <a:lstStyle/>
          <a:p>
            <a:r>
              <a:rPr lang="en-GB" sz="3600" dirty="0" smtClean="0"/>
              <a:t>1.4.2 Proposal to the EE Committee</a:t>
            </a:r>
            <a:r>
              <a:rPr lang="en-US" sz="3600" dirty="0" smtClean="0"/>
              <a:t/>
            </a:r>
            <a:br>
              <a:rPr lang="en-US" sz="3600" dirty="0" smtClean="0"/>
            </a:br>
            <a:r>
              <a:rPr lang="en-GB" sz="3600"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p:cNvSpPr>
            <a:spLocks noGrp="1"/>
          </p:cNvSpPr>
          <p:nvPr>
            <p:ph sz="quarter" idx="1"/>
          </p:nvPr>
        </p:nvSpPr>
        <p:spPr>
          <a:xfrm>
            <a:off x="467544" y="1413296"/>
            <a:ext cx="8219256" cy="4480560"/>
          </a:xfrm>
        </p:spPr>
        <p:txBody>
          <a:bodyPr>
            <a:normAutofit/>
          </a:bodyPr>
          <a:lstStyle/>
          <a:p>
            <a:pPr>
              <a:buNone/>
            </a:pPr>
            <a:r>
              <a:rPr lang="en-GB" dirty="0" smtClean="0"/>
              <a:t>     Proposals for improvement of compliance need to be communicated to the EE Committee, and should include the following :</a:t>
            </a:r>
          </a:p>
          <a:p>
            <a:pPr lvl="1"/>
            <a:r>
              <a:rPr lang="en-GB" b="1" dirty="0" smtClean="0"/>
              <a:t>Executive summary </a:t>
            </a:r>
            <a:r>
              <a:rPr lang="en-GB" dirty="0" smtClean="0"/>
              <a:t>comprising of a concise description of the project covering objectives, need, methodology, and dissemination plans.  </a:t>
            </a:r>
          </a:p>
          <a:p>
            <a:pPr lvl="1"/>
            <a:r>
              <a:rPr lang="en-GB" dirty="0" smtClean="0"/>
              <a:t> </a:t>
            </a:r>
            <a:r>
              <a:rPr lang="en-GB" b="1" dirty="0" smtClean="0"/>
              <a:t>The need </a:t>
            </a:r>
            <a:r>
              <a:rPr lang="en-GB" dirty="0" smtClean="0"/>
              <a:t>describing the significance, timeliness, and importance of the project.</a:t>
            </a:r>
          </a:p>
          <a:p>
            <a:pPr lvl="1"/>
            <a:r>
              <a:rPr lang="en-GB" dirty="0" smtClean="0"/>
              <a:t> </a:t>
            </a:r>
            <a:r>
              <a:rPr lang="en-GB" b="1" dirty="0" smtClean="0"/>
              <a:t>Objectives</a:t>
            </a:r>
            <a:r>
              <a:rPr lang="en-US" dirty="0" smtClean="0"/>
              <a:t> </a:t>
            </a:r>
            <a:r>
              <a:rPr lang="en-GB" dirty="0" smtClean="0"/>
              <a:t>Indicating the expected outcomes of the project, preferably in measurable terms.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 xmlns:p14="http://schemas.microsoft.com/office/powerpoint/2010/main" val="19387816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80</a:t>
            </a:fld>
            <a:endParaRPr lang="en-ZA" dirty="0"/>
          </a:p>
        </p:txBody>
      </p:sp>
      <p:pic>
        <p:nvPicPr>
          <p:cNvPr id="5" name="Picture 4" descr="ec_i_formative_2.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97068" y="3219450"/>
            <a:ext cx="2286000" cy="822960"/>
          </a:xfrm>
          <a:prstGeom prst="rect">
            <a:avLst/>
          </a:prstGeom>
          <a:noFill/>
          <a:ln>
            <a:noFill/>
          </a:ln>
        </p:spPr>
      </p:pic>
      <p:graphicFrame>
        <p:nvGraphicFramePr>
          <p:cNvPr id="6" name="Table 5"/>
          <p:cNvGraphicFramePr>
            <a:graphicFrameLocks noGrp="1"/>
          </p:cNvGraphicFramePr>
          <p:nvPr/>
        </p:nvGraphicFramePr>
        <p:xfrm>
          <a:off x="3340597" y="3417570"/>
          <a:ext cx="4937760" cy="548640"/>
        </p:xfrm>
        <a:graphic>
          <a:graphicData uri="http://schemas.openxmlformats.org/drawingml/2006/table">
            <a:tbl>
              <a:tblPr/>
              <a:tblGrid>
                <a:gridCol w="166570"/>
                <a:gridCol w="4771190"/>
              </a:tblGrid>
              <a:tr h="247693">
                <a:tc>
                  <a:txBody>
                    <a:bodyPr/>
                    <a:lstStyle/>
                    <a:p>
                      <a:pPr marL="0" marR="0" fontAlgn="base" hangingPunct="0">
                        <a:lnSpc>
                          <a:spcPct val="150000"/>
                        </a:lnSpc>
                        <a:spcBef>
                          <a:spcPts val="0"/>
                        </a:spcBef>
                        <a:spcAft>
                          <a:spcPts val="0"/>
                        </a:spcAft>
                      </a:pPr>
                      <a:endParaRPr lang="en-US" sz="1100" dirty="0">
                        <a:latin typeface="Calibri"/>
                        <a:ea typeface="Times New Roman"/>
                        <a:cs typeface="Times New Roman"/>
                      </a:endParaRPr>
                    </a:p>
                  </a:txBody>
                  <a:tcPr marL="67553" marR="67553" marT="0" marB="0" anchor="ctr">
                    <a:lnL>
                      <a:noFill/>
                    </a:lnL>
                    <a:lnR w="12700" cap="flat" cmpd="sng" algn="ctr">
                      <a:solidFill>
                        <a:srgbClr val="A6A6A6"/>
                      </a:solidFill>
                      <a:prstDash val="dash"/>
                      <a:round/>
                      <a:headEnd type="none" w="med" len="med"/>
                      <a:tailEnd type="none" w="med" len="med"/>
                    </a:lnR>
                    <a:lnT>
                      <a:noFill/>
                    </a:lnT>
                    <a:lnB>
                      <a:noFill/>
                    </a:lnB>
                  </a:tcPr>
                </a:tc>
                <a:tc>
                  <a:txBody>
                    <a:bodyPr/>
                    <a:lstStyle/>
                    <a:p>
                      <a:pPr marL="0" marR="0" fontAlgn="base" hangingPunct="0">
                        <a:lnSpc>
                          <a:spcPct val="150000"/>
                        </a:lnSpc>
                        <a:spcBef>
                          <a:spcPts val="0"/>
                        </a:spcBef>
                        <a:spcAft>
                          <a:spcPts val="0"/>
                        </a:spcAft>
                      </a:pPr>
                      <a:r>
                        <a:rPr lang="en-GB" sz="2400" dirty="0">
                          <a:latin typeface="Calibri"/>
                          <a:ea typeface="Times New Roman"/>
                          <a:cs typeface="Times New Roman"/>
                        </a:rPr>
                        <a:t>Do Formative Activity </a:t>
                      </a:r>
                      <a:r>
                        <a:rPr lang="en-GB" sz="2400" dirty="0" smtClean="0">
                          <a:latin typeface="Calibri"/>
                          <a:ea typeface="Times New Roman"/>
                          <a:cs typeface="Times New Roman"/>
                        </a:rPr>
                        <a:t>1.4 </a:t>
                      </a:r>
                      <a:r>
                        <a:rPr lang="en-GB" sz="2400" dirty="0">
                          <a:latin typeface="Calibri"/>
                          <a:ea typeface="Times New Roman"/>
                          <a:cs typeface="Times New Roman"/>
                        </a:rPr>
                        <a:t>in your </a:t>
                      </a:r>
                      <a:r>
                        <a:rPr lang="en-GB" sz="2400" dirty="0" err="1">
                          <a:latin typeface="Calibri"/>
                          <a:ea typeface="Times New Roman"/>
                          <a:cs typeface="Times New Roman"/>
                        </a:rPr>
                        <a:t>PoE</a:t>
                      </a:r>
                      <a:endParaRPr lang="en-US" sz="2400" dirty="0">
                        <a:latin typeface="Calibri"/>
                        <a:ea typeface="Times New Roman"/>
                        <a:cs typeface="Times New Roman"/>
                      </a:endParaRPr>
                    </a:p>
                  </a:txBody>
                  <a:tcPr marL="67553" marR="67553" marT="0" marB="0" anchor="ctr">
                    <a:lnL w="12700" cap="flat" cmpd="sng" algn="ctr">
                      <a:solidFill>
                        <a:srgbClr val="A6A6A6"/>
                      </a:solidFill>
                      <a:prstDash val="dash"/>
                      <a:round/>
                      <a:headEnd type="none" w="med" len="med"/>
                      <a:tailEnd type="none" w="med" len="med"/>
                    </a:lnL>
                    <a:lnR w="12700" cap="flat" cmpd="sng" algn="ctr">
                      <a:solidFill>
                        <a:srgbClr val="A6A6A6"/>
                      </a:solidFill>
                      <a:prstDash val="dash"/>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Legislative Requirements and Organisational Policies and Procedure</a:t>
            </a:r>
            <a:br>
              <a:rPr lang="en-ZA" dirty="0" smtClean="0"/>
            </a:br>
            <a:r>
              <a:rPr lang="en-US" dirty="0" smtClean="0"/>
              <a:t/>
            </a:r>
            <a:br>
              <a:rPr lang="en-US" dirty="0" smtClean="0"/>
            </a:b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81</a:t>
            </a:fld>
            <a:endParaRPr lang="en-ZA" dirty="0"/>
          </a:p>
        </p:txBody>
      </p:sp>
      <p:sp>
        <p:nvSpPr>
          <p:cNvPr id="7" name="Text Placeholder 6"/>
          <p:cNvSpPr>
            <a:spLocks noGrp="1"/>
          </p:cNvSpPr>
          <p:nvPr>
            <p:ph type="body" idx="1"/>
          </p:nvPr>
        </p:nvSpPr>
        <p:spPr/>
        <p:txBody>
          <a:bodyPr>
            <a:normAutofit/>
          </a:bodyPr>
          <a:lstStyle/>
          <a:p>
            <a:r>
              <a:rPr lang="en-GB" sz="3600" dirty="0" smtClean="0"/>
              <a:t>Study Unit 2.1:  The Purpose and Application of the Basic Conditions of Employment Act (BCEA)</a:t>
            </a:r>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7948"/>
            <a:ext cx="8219256" cy="975664"/>
          </a:xfrm>
        </p:spPr>
        <p:txBody>
          <a:bodyPr>
            <a:normAutofit fontScale="90000"/>
          </a:bodyPr>
          <a:lstStyle/>
          <a:p>
            <a:r>
              <a:rPr lang="en-ZA" sz="3600" dirty="0" smtClean="0"/>
              <a:t>2.1.1	The major Purpose and Application of the Basic Conditions of Employment Act (BCEA)</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p:cNvSpPr>
            <a:spLocks noGrp="1"/>
          </p:cNvSpPr>
          <p:nvPr>
            <p:ph sz="quarter" idx="1"/>
          </p:nvPr>
        </p:nvSpPr>
        <p:spPr>
          <a:xfrm>
            <a:off x="467544" y="1413296"/>
            <a:ext cx="8219256" cy="891365"/>
          </a:xfrm>
        </p:spPr>
        <p:txBody>
          <a:bodyPr/>
          <a:lstStyle/>
          <a:p>
            <a:pPr>
              <a:buNone/>
            </a:pPr>
            <a:r>
              <a:rPr lang="en-ZA" dirty="0" smtClean="0"/>
              <a:t>     The purpose of the Basic Conditions of Employment act (Act 75) is to :</a:t>
            </a:r>
            <a:endParaRPr lang="en-US" dirty="0" smtClean="0"/>
          </a:p>
          <a:p>
            <a:pPr>
              <a:buNone/>
            </a:pPr>
            <a:endParaRPr lang="en-US" dirty="0"/>
          </a:p>
        </p:txBody>
      </p:sp>
      <p:sp>
        <p:nvSpPr>
          <p:cNvPr id="5" name="Content Placeholder 3"/>
          <p:cNvSpPr txBox="1">
            <a:spLocks/>
          </p:cNvSpPr>
          <p:nvPr/>
        </p:nvSpPr>
        <p:spPr>
          <a:xfrm>
            <a:off x="619944" y="2386824"/>
            <a:ext cx="8219256" cy="89136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6" name="Content Placeholder 3"/>
          <p:cNvSpPr txBox="1">
            <a:spLocks/>
          </p:cNvSpPr>
          <p:nvPr/>
        </p:nvSpPr>
        <p:spPr>
          <a:xfrm>
            <a:off x="619944" y="2442810"/>
            <a:ext cx="8219256" cy="89136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91137" name="Rectangle 1"/>
          <p:cNvSpPr>
            <a:spLocks noChangeArrowheads="1"/>
          </p:cNvSpPr>
          <p:nvPr/>
        </p:nvSpPr>
        <p:spPr bwMode="auto">
          <a:xfrm>
            <a:off x="0" y="2248734"/>
            <a:ext cx="8845370" cy="30469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2" fontAlgn="base">
              <a:spcBef>
                <a:spcPct val="0"/>
              </a:spcBef>
              <a:spcAft>
                <a:spcPct val="0"/>
              </a:spcAft>
              <a:buFontTx/>
              <a:buChar char="•"/>
              <a:tabLst>
                <a:tab pos="3943350" algn="l"/>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 give effect to fair labour practices referred to in section 23(1)</a:t>
            </a:r>
          </a:p>
          <a:p>
            <a:pPr lvl="2" fontAlgn="base">
              <a:spcBef>
                <a:spcPct val="0"/>
              </a:spcBef>
              <a:spcAft>
                <a:spcPct val="0"/>
              </a:spcAft>
              <a:tabLst>
                <a:tab pos="3943350" algn="l"/>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 of the Constitution by establishing and making provision for</a:t>
            </a:r>
          </a:p>
          <a:p>
            <a:pPr lvl="2" fontAlgn="base">
              <a:spcBef>
                <a:spcPct val="0"/>
              </a:spcBef>
              <a:spcAft>
                <a:spcPct val="0"/>
              </a:spcAft>
              <a:tabLst>
                <a:tab pos="3943350" algn="l"/>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 the regulation of basic conditions of employment</a:t>
            </a:r>
          </a:p>
          <a:p>
            <a:pPr lvl="2" fontAlgn="base">
              <a:spcBef>
                <a:spcPct val="0"/>
              </a:spcBef>
              <a:spcAft>
                <a:spcPct val="0"/>
              </a:spcAft>
              <a:tabLst>
                <a:tab pos="3943350" algn="l"/>
              </a:tabLst>
            </a:pPr>
            <a:endParaRPr kumimoji="0" lang="en-US" sz="2400" b="0" i="0" u="none" strike="noStrike" cap="none" normalizeH="0" baseline="0" dirty="0" smtClean="0">
              <a:ln>
                <a:noFill/>
              </a:ln>
              <a:solidFill>
                <a:schemeClr val="tx1"/>
              </a:solidFill>
              <a:effectLst/>
              <a:cs typeface="Arial" pitchFamily="34" charset="0"/>
            </a:endParaRPr>
          </a:p>
          <a:p>
            <a:pPr lvl="2" eaLnBrk="0" fontAlgn="base" hangingPunct="0">
              <a:spcBef>
                <a:spcPct val="0"/>
              </a:spcBef>
              <a:spcAft>
                <a:spcPct val="0"/>
              </a:spcAft>
              <a:buFontTx/>
              <a:buChar char="•"/>
              <a:tabLst>
                <a:tab pos="3943350" algn="l"/>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 comply with the obligations of the Republic as a member</a:t>
            </a:r>
          </a:p>
          <a:p>
            <a:pPr lvl="2" eaLnBrk="0" fontAlgn="base" hangingPunct="0">
              <a:spcBef>
                <a:spcPct val="0"/>
              </a:spcBef>
              <a:spcAft>
                <a:spcPct val="0"/>
              </a:spcAft>
              <a:tabLst>
                <a:tab pos="3943350" algn="l"/>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  state of the International Labour Organisation</a:t>
            </a:r>
          </a:p>
          <a:p>
            <a:pPr lvl="2" eaLnBrk="0" fontAlgn="base" hangingPunct="0">
              <a:spcBef>
                <a:spcPct val="0"/>
              </a:spcBef>
              <a:spcAft>
                <a:spcPct val="0"/>
              </a:spcAft>
              <a:tabLst>
                <a:tab pos="3943350" algn="l"/>
              </a:tabLst>
            </a:pPr>
            <a:endParaRPr kumimoji="0" lang="en-US" sz="2400" b="0" i="0" u="none" strike="noStrike" cap="none" normalizeH="0" baseline="0" dirty="0" smtClean="0">
              <a:ln>
                <a:noFill/>
              </a:ln>
              <a:solidFill>
                <a:schemeClr val="tx1"/>
              </a:solidFill>
              <a:effectLst/>
              <a:cs typeface="Arial" pitchFamily="34" charset="0"/>
            </a:endParaRPr>
          </a:p>
          <a:p>
            <a:pPr lvl="2" eaLnBrk="0" fontAlgn="base" hangingPunct="0">
              <a:spcBef>
                <a:spcPct val="0"/>
              </a:spcBef>
              <a:spcAft>
                <a:spcPct val="0"/>
              </a:spcAft>
              <a:buFontTx/>
              <a:buChar char="•"/>
              <a:tabLst>
                <a:tab pos="3943350" algn="l"/>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 provide for matters connected therewith</a:t>
            </a:r>
            <a:endParaRPr kumimoji="0" lang="en-ZA"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2.1.1	The major Purpose and Application of the Basic Conditions of Employment Act (BCEA)</a:t>
            </a: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p:cNvSpPr>
            <a:spLocks noGrp="1"/>
          </p:cNvSpPr>
          <p:nvPr>
            <p:ph sz="quarter" idx="1"/>
          </p:nvPr>
        </p:nvSpPr>
        <p:spPr/>
        <p:txBody>
          <a:bodyPr/>
          <a:lstStyle/>
          <a:p>
            <a:r>
              <a:rPr lang="en-ZA" dirty="0" smtClean="0"/>
              <a:t>BCEA prescribes minimum conditions of service. </a:t>
            </a:r>
          </a:p>
          <a:p>
            <a:r>
              <a:rPr lang="en-ZA" dirty="0" smtClean="0"/>
              <a:t> Employer and employee free to agree to more favourable conditions of service.</a:t>
            </a:r>
          </a:p>
          <a:p>
            <a:pPr>
              <a:buNone/>
            </a:pP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7948"/>
            <a:ext cx="8219256" cy="975664"/>
          </a:xfrm>
        </p:spPr>
        <p:txBody>
          <a:bodyPr>
            <a:normAutofit fontScale="90000"/>
          </a:bodyPr>
          <a:lstStyle/>
          <a:p>
            <a:r>
              <a:rPr lang="en-ZA" sz="3600" dirty="0" smtClean="0"/>
              <a:t>2.1.1	The major Purpose and Application of the Basic Conditions of Employment Act (BCEA)</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p:cNvSpPr>
            <a:spLocks noGrp="1"/>
          </p:cNvSpPr>
          <p:nvPr>
            <p:ph sz="quarter" idx="1"/>
          </p:nvPr>
        </p:nvSpPr>
        <p:spPr>
          <a:xfrm>
            <a:off x="467544" y="1413296"/>
            <a:ext cx="8219256" cy="891365"/>
          </a:xfrm>
        </p:spPr>
        <p:txBody>
          <a:bodyPr/>
          <a:lstStyle/>
          <a:p>
            <a:pPr>
              <a:buNone/>
            </a:pPr>
            <a:r>
              <a:rPr lang="en-ZA" dirty="0" smtClean="0"/>
              <a:t>     Application of the Act</a:t>
            </a:r>
            <a:endParaRPr lang="en-US" dirty="0" smtClean="0"/>
          </a:p>
          <a:p>
            <a:pPr>
              <a:buNone/>
            </a:pPr>
            <a:endParaRPr lang="en-US" dirty="0"/>
          </a:p>
        </p:txBody>
      </p:sp>
      <p:sp>
        <p:nvSpPr>
          <p:cNvPr id="5" name="Content Placeholder 3"/>
          <p:cNvSpPr txBox="1">
            <a:spLocks/>
          </p:cNvSpPr>
          <p:nvPr/>
        </p:nvSpPr>
        <p:spPr>
          <a:xfrm>
            <a:off x="619944" y="2386824"/>
            <a:ext cx="8219256" cy="89136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6" name="Content Placeholder 3"/>
          <p:cNvSpPr txBox="1">
            <a:spLocks/>
          </p:cNvSpPr>
          <p:nvPr/>
        </p:nvSpPr>
        <p:spPr>
          <a:xfrm>
            <a:off x="619944" y="2442810"/>
            <a:ext cx="8219256" cy="89136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91137" name="Rectangle 1"/>
          <p:cNvSpPr>
            <a:spLocks noChangeArrowheads="1"/>
          </p:cNvSpPr>
          <p:nvPr/>
        </p:nvSpPr>
        <p:spPr bwMode="auto">
          <a:xfrm>
            <a:off x="0" y="2446938"/>
            <a:ext cx="8391849"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2" fontAlgn="base">
              <a:spcBef>
                <a:spcPct val="0"/>
              </a:spcBef>
              <a:spcAft>
                <a:spcPct val="0"/>
              </a:spcAft>
              <a:buFontTx/>
              <a:buChar char="•"/>
              <a:tabLst>
                <a:tab pos="3943350" algn="l"/>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 Apply to all employers except members of the NIA, the</a:t>
            </a:r>
          </a:p>
          <a:p>
            <a:pPr lvl="2" fontAlgn="base">
              <a:spcBef>
                <a:spcPct val="0"/>
              </a:spcBef>
              <a:spcAft>
                <a:spcPct val="0"/>
              </a:spcAft>
              <a:tabLst>
                <a:tab pos="3943350" algn="l"/>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 SA Secret Service and The SA Academy of Intelligence.</a:t>
            </a:r>
          </a:p>
          <a:p>
            <a:pPr lvl="2" fontAlgn="base">
              <a:spcBef>
                <a:spcPct val="0"/>
              </a:spcBef>
              <a:spcAft>
                <a:spcPct val="0"/>
              </a:spcAft>
              <a:buFont typeface="Arial" pitchFamily="34" charset="0"/>
              <a:buChar char="•"/>
              <a:tabLst>
                <a:tab pos="3943350" algn="l"/>
              </a:tabLst>
            </a:pPr>
            <a:r>
              <a:rPr lang="en-ZA" sz="2400" dirty="0" smtClean="0">
                <a:ea typeface="Times New Roman" pitchFamily="18" charset="0"/>
                <a:cs typeface="Arial" pitchFamily="34" charset="0"/>
              </a:rPr>
              <a:t>  Apply to all employees except unpaid volunteers working</a:t>
            </a:r>
          </a:p>
          <a:p>
            <a:pPr lvl="2" fontAlgn="base">
              <a:spcBef>
                <a:spcPct val="0"/>
              </a:spcBef>
              <a:spcAft>
                <a:spcPct val="0"/>
              </a:spcAft>
              <a:tabLst>
                <a:tab pos="3943350" algn="l"/>
              </a:tabLst>
            </a:pPr>
            <a:r>
              <a:rPr lang="en-ZA" sz="2400" dirty="0" smtClean="0">
                <a:ea typeface="Times New Roman" pitchFamily="18" charset="0"/>
                <a:cs typeface="Arial" pitchFamily="34" charset="0"/>
              </a:rPr>
              <a:t> for charitable institutions and die directors and staff of</a:t>
            </a:r>
          </a:p>
          <a:p>
            <a:pPr lvl="2" fontAlgn="base">
              <a:spcBef>
                <a:spcPct val="0"/>
              </a:spcBef>
              <a:spcAft>
                <a:spcPct val="0"/>
              </a:spcAft>
              <a:tabLst>
                <a:tab pos="3943350" algn="l"/>
              </a:tabLst>
            </a:pPr>
            <a:r>
              <a:rPr lang="en-ZA" sz="2400" dirty="0" err="1" smtClean="0">
                <a:ea typeface="Times New Roman" pitchFamily="18" charset="0"/>
                <a:cs typeface="Arial" pitchFamily="34" charset="0"/>
              </a:rPr>
              <a:t>Comsec</a:t>
            </a:r>
            <a:r>
              <a:rPr lang="en-ZA" sz="2400" dirty="0" smtClean="0">
                <a:ea typeface="Times New Roman" pitchFamily="18" charset="0"/>
                <a:cs typeface="Arial" pitchFamily="34" charset="0"/>
              </a:rPr>
              <a:t>(Electronic Communications Security(Pty)Ltd    </a:t>
            </a:r>
            <a:endParaRPr kumimoji="0" lang="en-ZA" sz="2400" b="0" i="0" u="none" strike="noStrike" cap="none" normalizeH="0" baseline="0" dirty="0" smtClean="0">
              <a:ln>
                <a:noFill/>
              </a:ln>
              <a:solidFill>
                <a:schemeClr val="tx1"/>
              </a:solidFill>
              <a:effectLst/>
              <a:ea typeface="Times New Roman" pitchFamily="18" charset="0"/>
              <a:cs typeface="Arial" pitchFamily="34" charset="0"/>
            </a:endParaRPr>
          </a:p>
          <a:p>
            <a:pPr lvl="2" fontAlgn="base">
              <a:spcBef>
                <a:spcPct val="0"/>
              </a:spcBef>
              <a:spcAft>
                <a:spcPct val="0"/>
              </a:spcAft>
              <a:tabLst>
                <a:tab pos="3943350" algn="l"/>
              </a:tabLst>
            </a:pPr>
            <a:endParaRPr kumimoji="0" lang="en-ZA" sz="2400" b="0" i="0" u="none" strike="noStrike" cap="none" normalizeH="0" baseline="0" dirty="0" smtClean="0">
              <a:ln>
                <a:noFill/>
              </a:ln>
              <a:solidFill>
                <a:schemeClr val="tx1"/>
              </a:solidFill>
              <a:effectLst/>
              <a:ea typeface="Times New Roman" pitchFamily="18" charset="0"/>
              <a:cs typeface="Arial" pitchFamily="34" charset="0"/>
            </a:endParaRPr>
          </a:p>
          <a:p>
            <a:pPr lvl="2" fontAlgn="base">
              <a:spcBef>
                <a:spcPct val="0"/>
              </a:spcBef>
              <a:spcAft>
                <a:spcPct val="0"/>
              </a:spcAft>
              <a:tabLst>
                <a:tab pos="3943350" algn="l"/>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 </a:t>
            </a:r>
            <a:endParaRPr kumimoji="0" lang="en-ZA"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7948"/>
            <a:ext cx="8219256" cy="975664"/>
          </a:xfrm>
        </p:spPr>
        <p:txBody>
          <a:bodyPr>
            <a:normAutofit fontScale="90000"/>
          </a:bodyPr>
          <a:lstStyle/>
          <a:p>
            <a:r>
              <a:rPr lang="en-ZA" sz="3600" dirty="0" smtClean="0"/>
              <a:t>2.1.1	The major Purpose and Application of the Basic Conditions of Employment Act (BCEA)</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p:cNvSpPr>
            <a:spLocks noGrp="1"/>
          </p:cNvSpPr>
          <p:nvPr>
            <p:ph sz="quarter" idx="1"/>
          </p:nvPr>
        </p:nvSpPr>
        <p:spPr>
          <a:xfrm>
            <a:off x="467544" y="1301324"/>
            <a:ext cx="8219256" cy="891365"/>
          </a:xfrm>
        </p:spPr>
        <p:txBody>
          <a:bodyPr/>
          <a:lstStyle/>
          <a:p>
            <a:pPr>
              <a:buNone/>
            </a:pPr>
            <a:r>
              <a:rPr lang="en-ZA" dirty="0" smtClean="0"/>
              <a:t>     Definition of “employee “ for purposes of the BCEA:</a:t>
            </a:r>
            <a:endParaRPr lang="en-US" dirty="0" smtClean="0"/>
          </a:p>
          <a:p>
            <a:pPr>
              <a:buNone/>
            </a:pPr>
            <a:endParaRPr lang="en-US" dirty="0"/>
          </a:p>
        </p:txBody>
      </p:sp>
      <p:sp>
        <p:nvSpPr>
          <p:cNvPr id="5" name="Content Placeholder 3"/>
          <p:cNvSpPr txBox="1">
            <a:spLocks/>
          </p:cNvSpPr>
          <p:nvPr/>
        </p:nvSpPr>
        <p:spPr>
          <a:xfrm>
            <a:off x="619944" y="2386824"/>
            <a:ext cx="8219256" cy="89136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6" name="Content Placeholder 3"/>
          <p:cNvSpPr txBox="1">
            <a:spLocks/>
          </p:cNvSpPr>
          <p:nvPr/>
        </p:nvSpPr>
        <p:spPr>
          <a:xfrm>
            <a:off x="619944" y="2442810"/>
            <a:ext cx="8219256" cy="89136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02402" name="Rectangle 2"/>
          <p:cNvSpPr>
            <a:spLocks noChangeArrowheads="1"/>
          </p:cNvSpPr>
          <p:nvPr/>
        </p:nvSpPr>
        <p:spPr bwMode="auto">
          <a:xfrm>
            <a:off x="921224" y="2670781"/>
            <a:ext cx="7301551" cy="30469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Any person, excluding an independent contractor,</a:t>
            </a:r>
          </a:p>
          <a:p>
            <a:pPr marL="0" marR="0" lvl="0" indent="0" algn="just" defTabSz="914400" rtl="0" eaLnBrk="1" fontAlgn="base" latinLnBrk="0" hangingPunct="1">
              <a:lnSpc>
                <a:spcPct val="100000"/>
              </a:lnSpc>
              <a:spcBef>
                <a:spcPct val="0"/>
              </a:spcBef>
              <a:spcAft>
                <a:spcPct val="0"/>
              </a:spcAft>
              <a:buClrTx/>
              <a:buSzTx/>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who works for another person or for the State and</a:t>
            </a:r>
          </a:p>
          <a:p>
            <a:pPr marL="0" marR="0" lvl="0" indent="0" algn="just" defTabSz="914400" rtl="0" eaLnBrk="1" fontAlgn="base" latinLnBrk="0" hangingPunct="1">
              <a:lnSpc>
                <a:spcPct val="100000"/>
              </a:lnSpc>
              <a:spcBef>
                <a:spcPct val="0"/>
              </a:spcBef>
              <a:spcAft>
                <a:spcPct val="0"/>
              </a:spcAft>
              <a:buClrTx/>
              <a:buSzTx/>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who receives, or is entitled to receive, any remuneration;</a:t>
            </a:r>
          </a:p>
          <a:p>
            <a:pPr marL="0" marR="0" lvl="0" indent="0" algn="just" defTabSz="914400" rtl="0" eaLnBrk="1" fontAlgn="base" latinLnBrk="0" hangingPunct="1">
              <a:lnSpc>
                <a:spcPct val="100000"/>
              </a:lnSpc>
              <a:spcBef>
                <a:spcPct val="0"/>
              </a:spcBef>
              <a:spcAft>
                <a:spcPct val="0"/>
              </a:spcAft>
              <a:buClrTx/>
              <a:buSzTx/>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tabLst/>
            </a:pPr>
            <a:r>
              <a:rPr lang="en-ZA" sz="2400" dirty="0" smtClean="0">
                <a:cs typeface="Arial" pitchFamily="34" charset="0"/>
              </a:rPr>
              <a:t>and</a:t>
            </a:r>
          </a:p>
          <a:p>
            <a:pPr marL="0" marR="0" lvl="0" indent="0" algn="just"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Any other person who in any manner assists in carrying</a:t>
            </a:r>
          </a:p>
          <a:p>
            <a:pPr marL="0" marR="0" lvl="0" indent="0" algn="just" defTabSz="914400" rtl="0" eaLnBrk="0" fontAlgn="base" latinLnBrk="0" hangingPunct="0">
              <a:lnSpc>
                <a:spcPct val="100000"/>
              </a:lnSpc>
              <a:spcBef>
                <a:spcPct val="0"/>
              </a:spcBef>
              <a:spcAft>
                <a:spcPct val="0"/>
              </a:spcAft>
              <a:buClrTx/>
              <a:buSzTx/>
              <a:tabLst/>
            </a:pPr>
            <a:r>
              <a:rPr kumimoji="0" lang="en-ZA" sz="2400" b="0" i="0" u="none" strike="noStrike" cap="none" normalizeH="0" baseline="0" dirty="0" smtClean="0">
                <a:ln>
                  <a:noFill/>
                </a:ln>
                <a:solidFill>
                  <a:schemeClr val="tx1"/>
                </a:solidFill>
                <a:effectLst/>
                <a:ea typeface="Times New Roman" pitchFamily="18" charset="0"/>
                <a:cs typeface="Arial" pitchFamily="34" charset="0"/>
              </a:rPr>
              <a:t>on or conducting the business of an employer</a:t>
            </a:r>
            <a:endParaRPr kumimoji="0" lang="en-ZA"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02"/>
                                        </p:tgtEl>
                                        <p:attrNameLst>
                                          <p:attrName>style.visibility</p:attrName>
                                        </p:attrNameLst>
                                      </p:cBhvr>
                                      <p:to>
                                        <p:strVal val="visible"/>
                                      </p:to>
                                    </p:set>
                                    <p:animEffect transition="in" filter="box(in)">
                                      <p:cBhvr>
                                        <p:cTn id="12" dur="5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240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7948"/>
            <a:ext cx="8219256" cy="975664"/>
          </a:xfrm>
        </p:spPr>
        <p:txBody>
          <a:bodyPr>
            <a:normAutofit fontScale="90000"/>
          </a:bodyPr>
          <a:lstStyle/>
          <a:p>
            <a:r>
              <a:rPr lang="en-ZA" sz="3600" dirty="0" smtClean="0"/>
              <a:t>2.1.1	The major Purpose and Application of the Basic Conditions of Employment Act (BCEA)</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p:cNvSpPr>
            <a:spLocks noGrp="1"/>
          </p:cNvSpPr>
          <p:nvPr>
            <p:ph sz="quarter" idx="1"/>
          </p:nvPr>
        </p:nvSpPr>
        <p:spPr>
          <a:xfrm>
            <a:off x="467544" y="1954494"/>
            <a:ext cx="8219256" cy="891365"/>
          </a:xfrm>
        </p:spPr>
        <p:txBody>
          <a:bodyPr/>
          <a:lstStyle/>
          <a:p>
            <a:pPr>
              <a:buNone/>
            </a:pPr>
            <a:r>
              <a:rPr lang="en-ZA" dirty="0" smtClean="0"/>
              <a:t>     Basic features  of the BCEA:</a:t>
            </a:r>
            <a:endParaRPr lang="en-US" dirty="0" smtClean="0"/>
          </a:p>
          <a:p>
            <a:pPr>
              <a:buNone/>
            </a:pPr>
            <a:endParaRPr lang="en-US" dirty="0"/>
          </a:p>
        </p:txBody>
      </p:sp>
      <p:sp>
        <p:nvSpPr>
          <p:cNvPr id="5" name="Content Placeholder 3"/>
          <p:cNvSpPr txBox="1">
            <a:spLocks/>
          </p:cNvSpPr>
          <p:nvPr/>
        </p:nvSpPr>
        <p:spPr>
          <a:xfrm>
            <a:off x="619944" y="2386824"/>
            <a:ext cx="8219256" cy="89136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6" name="Content Placeholder 3"/>
          <p:cNvSpPr txBox="1">
            <a:spLocks/>
          </p:cNvSpPr>
          <p:nvPr/>
        </p:nvSpPr>
        <p:spPr>
          <a:xfrm>
            <a:off x="619944" y="2442810"/>
            <a:ext cx="8219256" cy="89136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02402" name="Rectangle 2"/>
          <p:cNvSpPr>
            <a:spLocks noChangeArrowheads="1"/>
          </p:cNvSpPr>
          <p:nvPr/>
        </p:nvSpPr>
        <p:spPr bwMode="auto">
          <a:xfrm>
            <a:off x="861949" y="3963442"/>
            <a:ext cx="434086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en-ZA" sz="2400" dirty="0" smtClean="0">
                <a:ea typeface="Times New Roman" pitchFamily="18" charset="0"/>
                <a:cs typeface="Arial" pitchFamily="34" charset="0"/>
              </a:rPr>
              <a:t>Read  pages 127 to 130 of the LG </a:t>
            </a:r>
            <a:endParaRPr kumimoji="0" lang="en-ZA" sz="2400" b="0" i="0" u="none" strike="noStrike" cap="none" normalizeH="0" baseline="0" dirty="0" smtClean="0">
              <a:ln>
                <a:noFill/>
              </a:ln>
              <a:solidFill>
                <a:schemeClr val="tx1"/>
              </a:solidFill>
              <a:effectLst/>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02"/>
                                        </p:tgtEl>
                                        <p:attrNameLst>
                                          <p:attrName>style.visibility</p:attrName>
                                        </p:attrNameLst>
                                      </p:cBhvr>
                                      <p:to>
                                        <p:strVal val="visible"/>
                                      </p:to>
                                    </p:set>
                                    <p:animEffect transition="in" filter="box(in)">
                                      <p:cBhvr>
                                        <p:cTn id="12" dur="5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240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67948"/>
            <a:ext cx="8219256" cy="975664"/>
          </a:xfrm>
        </p:spPr>
        <p:txBody>
          <a:bodyPr>
            <a:normAutofit fontScale="90000"/>
          </a:bodyPr>
          <a:lstStyle/>
          <a:p>
            <a:r>
              <a:rPr lang="en-ZA" sz="3600" dirty="0" smtClean="0"/>
              <a:t>2.1.1	The major Purpose and Application of the Basic Conditions of Employment Act (BCEA)</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p:cNvSpPr>
            <a:spLocks noGrp="1"/>
          </p:cNvSpPr>
          <p:nvPr>
            <p:ph sz="quarter" idx="1"/>
          </p:nvPr>
        </p:nvSpPr>
        <p:spPr>
          <a:xfrm>
            <a:off x="467544" y="1954495"/>
            <a:ext cx="8219256" cy="387490"/>
          </a:xfrm>
        </p:spPr>
        <p:txBody>
          <a:bodyPr>
            <a:normAutofit fontScale="92500" lnSpcReduction="20000"/>
          </a:bodyPr>
          <a:lstStyle/>
          <a:p>
            <a:pPr>
              <a:buNone/>
            </a:pPr>
            <a:r>
              <a:rPr lang="en-ZA" dirty="0" smtClean="0"/>
              <a:t>     Forms prescribed by the BCEA:</a:t>
            </a:r>
            <a:endParaRPr lang="en-US" dirty="0" smtClean="0"/>
          </a:p>
          <a:p>
            <a:pPr>
              <a:buNone/>
            </a:pPr>
            <a:endParaRPr lang="en-US" dirty="0"/>
          </a:p>
        </p:txBody>
      </p:sp>
      <p:sp>
        <p:nvSpPr>
          <p:cNvPr id="5" name="Content Placeholder 3"/>
          <p:cNvSpPr txBox="1">
            <a:spLocks/>
          </p:cNvSpPr>
          <p:nvPr/>
        </p:nvSpPr>
        <p:spPr>
          <a:xfrm>
            <a:off x="619944" y="2386824"/>
            <a:ext cx="8219256" cy="89136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6" name="Content Placeholder 3"/>
          <p:cNvSpPr txBox="1">
            <a:spLocks/>
          </p:cNvSpPr>
          <p:nvPr/>
        </p:nvSpPr>
        <p:spPr>
          <a:xfrm>
            <a:off x="619944" y="2442810"/>
            <a:ext cx="8219256" cy="891365"/>
          </a:xfrm>
          <a:prstGeom prst="rect">
            <a:avLst/>
          </a:prstGeom>
        </p:spPr>
        <p:txBody>
          <a:bodyPr vert="horz">
            <a:normAutofit/>
          </a:bodyPr>
          <a:lstStyle/>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r>
              <a:rPr kumimoji="0" lang="en-ZA" sz="2400" b="0" i="0" u="none" strike="noStrike" kern="1200" cap="none" spc="0" normalizeH="0" baseline="0" noProof="0" dirty="0" smtClean="0">
                <a:ln>
                  <a:noFill/>
                </a:ln>
                <a:solidFill>
                  <a:schemeClr val="tx1"/>
                </a:solidFill>
                <a:effectLst/>
                <a:uLnTx/>
                <a:uFillTx/>
                <a:latin typeface="Calibri"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54013" marR="0" lvl="0" indent="-354013" algn="l" defTabSz="914400" rtl="0" eaLnBrk="1" fontAlgn="auto" latinLnBrk="0" hangingPunct="1">
              <a:lnSpc>
                <a:spcPct val="100000"/>
              </a:lnSpc>
              <a:spcBef>
                <a:spcPts val="580"/>
              </a:spcBef>
              <a:spcAft>
                <a:spcPts val="0"/>
              </a:spcAft>
              <a:buClr>
                <a:schemeClr val="accent1"/>
              </a:buClr>
              <a:buSzPct val="85000"/>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8" name="Rectangle 7"/>
          <p:cNvSpPr/>
          <p:nvPr/>
        </p:nvSpPr>
        <p:spPr>
          <a:xfrm>
            <a:off x="894920" y="3244334"/>
            <a:ext cx="7651069" cy="1754326"/>
          </a:xfrm>
          <a:prstGeom prst="rect">
            <a:avLst/>
          </a:prstGeom>
        </p:spPr>
        <p:txBody>
          <a:bodyPr wrap="none">
            <a:spAutoFit/>
          </a:bodyPr>
          <a:lstStyle/>
          <a:p>
            <a:r>
              <a:rPr lang="en-ZA" dirty="0" smtClean="0"/>
              <a:t>Summary to be </a:t>
            </a:r>
            <a:r>
              <a:rPr lang="en-ZA" dirty="0" err="1" smtClean="0"/>
              <a:t>dispayed</a:t>
            </a:r>
            <a:r>
              <a:rPr lang="en-ZA" dirty="0" smtClean="0"/>
              <a:t> by an employer, </a:t>
            </a:r>
            <a:r>
              <a:rPr lang="en-GB" dirty="0" smtClean="0"/>
              <a:t>Wages Register, </a:t>
            </a:r>
            <a:r>
              <a:rPr lang="en-US" dirty="0" smtClean="0"/>
              <a:t> </a:t>
            </a:r>
            <a:r>
              <a:rPr lang="en-GB" dirty="0" smtClean="0"/>
              <a:t>Attendance Register, </a:t>
            </a:r>
            <a:endParaRPr lang="en-US" dirty="0" smtClean="0"/>
          </a:p>
          <a:p>
            <a:pPr lvl="0"/>
            <a:r>
              <a:rPr lang="en-GB" dirty="0" smtClean="0"/>
              <a:t>Payslip, Certificate of Service, Application for Ministerial Determination, </a:t>
            </a:r>
            <a:endParaRPr lang="en-US" dirty="0" smtClean="0"/>
          </a:p>
          <a:p>
            <a:pPr lvl="0"/>
            <a:r>
              <a:rPr lang="en-GB" dirty="0" smtClean="0"/>
              <a:t>Determination in terms of Section 50 (Variation by Minister), Subpoena, </a:t>
            </a:r>
            <a:endParaRPr lang="en-US" dirty="0" smtClean="0"/>
          </a:p>
          <a:p>
            <a:pPr lvl="0"/>
            <a:r>
              <a:rPr lang="en-GB" dirty="0" smtClean="0"/>
              <a:t>Undertaking, Receipt (Form BCEA 10), Receipt (Form BCEA 11), </a:t>
            </a:r>
            <a:endParaRPr lang="en-US" dirty="0" smtClean="0"/>
          </a:p>
          <a:p>
            <a:pPr lvl="0"/>
            <a:r>
              <a:rPr lang="en-GB" dirty="0" smtClean="0"/>
              <a:t>Compliance Order and Notice of Objection</a:t>
            </a:r>
            <a:endParaRPr lang="en-US" dirty="0" smtClean="0"/>
          </a:p>
          <a:p>
            <a:pPr>
              <a:buFont typeface="Arial"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2.1.3	</a:t>
            </a:r>
            <a:r>
              <a:rPr lang="en-ZA" sz="3600" dirty="0" err="1" smtClean="0"/>
              <a:t>Sectoral</a:t>
            </a:r>
            <a:r>
              <a:rPr lang="en-ZA" sz="3600" dirty="0" smtClean="0"/>
              <a:t> Determinations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p:cNvSpPr>
            <a:spLocks noGrp="1"/>
          </p:cNvSpPr>
          <p:nvPr>
            <p:ph sz="quarter" idx="1"/>
          </p:nvPr>
        </p:nvSpPr>
        <p:spPr>
          <a:xfrm>
            <a:off x="467544" y="2887594"/>
            <a:ext cx="8219256" cy="2664182"/>
          </a:xfrm>
        </p:spPr>
        <p:txBody>
          <a:bodyPr/>
          <a:lstStyle/>
          <a:p>
            <a:r>
              <a:rPr lang="en-ZA" dirty="0" smtClean="0"/>
              <a:t> Set minimum wages in sectors</a:t>
            </a:r>
            <a:endParaRPr lang="en-US" dirty="0" smtClean="0"/>
          </a:p>
          <a:p>
            <a:r>
              <a:rPr lang="en-ZA" dirty="0" smtClean="0"/>
              <a:t>Regulate payment in kind</a:t>
            </a:r>
            <a:endParaRPr lang="en-US" dirty="0" smtClean="0"/>
          </a:p>
          <a:p>
            <a:r>
              <a:rPr lang="en-ZA" dirty="0" smtClean="0"/>
              <a:t>Regulate pension and medical aid schemes</a:t>
            </a:r>
            <a:endParaRPr lang="en-US" dirty="0" smtClean="0"/>
          </a:p>
          <a:p>
            <a:r>
              <a:rPr lang="en-ZA" dirty="0" smtClean="0"/>
              <a:t>Prohibit or regulate piece work</a:t>
            </a:r>
            <a:endParaRPr lang="en-US" dirty="0" smtClean="0"/>
          </a:p>
          <a:p>
            <a:r>
              <a:rPr lang="en-ZA" dirty="0" smtClean="0"/>
              <a:t>Set minimum standards for housing for workers who live on the employer's premises, </a:t>
            </a:r>
            <a:endParaRPr lang="en-US" dirty="0" smtClean="0"/>
          </a:p>
          <a:p>
            <a:pPr>
              <a:buNone/>
            </a:pPr>
            <a:endParaRPr lang="en-US" dirty="0"/>
          </a:p>
        </p:txBody>
      </p:sp>
      <p:sp>
        <p:nvSpPr>
          <p:cNvPr id="5" name="TextBox 4"/>
          <p:cNvSpPr txBox="1"/>
          <p:nvPr/>
        </p:nvSpPr>
        <p:spPr>
          <a:xfrm>
            <a:off x="690449" y="1399592"/>
            <a:ext cx="7767319" cy="1107996"/>
          </a:xfrm>
          <a:prstGeom prst="rect">
            <a:avLst/>
          </a:prstGeom>
          <a:noFill/>
        </p:spPr>
        <p:txBody>
          <a:bodyPr wrap="none" rtlCol="0">
            <a:spAutoFit/>
          </a:bodyPr>
          <a:lstStyle/>
          <a:p>
            <a:r>
              <a:rPr lang="en-ZA" sz="2400" dirty="0" smtClean="0"/>
              <a:t>A </a:t>
            </a:r>
            <a:r>
              <a:rPr lang="en-ZA" sz="2400" dirty="0" err="1" smtClean="0"/>
              <a:t>sectoral</a:t>
            </a:r>
            <a:r>
              <a:rPr lang="en-ZA" sz="2400" dirty="0" smtClean="0"/>
              <a:t> determination controls the terms and conditions</a:t>
            </a:r>
          </a:p>
          <a:p>
            <a:r>
              <a:rPr lang="en-ZA" sz="2400" dirty="0" smtClean="0"/>
              <a:t> of employment for workers in that particular sector.  It may: </a:t>
            </a:r>
            <a:endParaRPr lang="en-US" sz="2400" dirty="0" smtClean="0"/>
          </a:p>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2.1.3	</a:t>
            </a:r>
            <a:r>
              <a:rPr lang="en-ZA" sz="3200" dirty="0" err="1" smtClean="0"/>
              <a:t>Sectoral</a:t>
            </a:r>
            <a:r>
              <a:rPr lang="en-ZA" sz="3200" dirty="0" smtClean="0"/>
              <a:t> Determinations</a:t>
            </a:r>
            <a:r>
              <a:rPr lang="en-US" sz="3200" dirty="0" smtClean="0"/>
              <a:t/>
            </a:r>
            <a:br>
              <a:rPr lang="en-US" sz="3200" dirty="0" smtClean="0"/>
            </a:br>
            <a:endParaRPr lang="en-US" sz="3200"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p:cNvSpPr>
            <a:spLocks noGrp="1"/>
          </p:cNvSpPr>
          <p:nvPr>
            <p:ph sz="quarter" idx="1"/>
          </p:nvPr>
        </p:nvSpPr>
        <p:spPr/>
        <p:txBody>
          <a:bodyPr>
            <a:normAutofit lnSpcReduction="10000"/>
          </a:bodyPr>
          <a:lstStyle/>
          <a:p>
            <a:r>
              <a:rPr lang="en-ZA" dirty="0" smtClean="0"/>
              <a:t> Set in sectors where there is no centralised collective bargaining</a:t>
            </a:r>
          </a:p>
          <a:p>
            <a:r>
              <a:rPr lang="en-ZA" dirty="0" smtClean="0"/>
              <a:t> Will override the conditions in the BCEA</a:t>
            </a:r>
          </a:p>
          <a:p>
            <a:r>
              <a:rPr lang="en-ZA" dirty="0" smtClean="0"/>
              <a:t> Employment Conditions Commission provided for - Investigates conditions in a particular industry or sector and recommendations to Minister of Labour.</a:t>
            </a:r>
          </a:p>
          <a:p>
            <a:r>
              <a:rPr lang="en-ZA" dirty="0" smtClean="0"/>
              <a:t> This means the government changes the wages or conditions of work</a:t>
            </a:r>
          </a:p>
          <a:p>
            <a:pPr>
              <a:buNone/>
            </a:pPr>
            <a:r>
              <a:rPr lang="en-ZA" b="1" dirty="0" smtClean="0"/>
              <a:t>Definition of wages </a:t>
            </a:r>
            <a:r>
              <a:rPr lang="en-ZA" dirty="0" smtClean="0"/>
              <a:t>: A wage means the amount of money paid</a:t>
            </a:r>
          </a:p>
          <a:p>
            <a:pPr>
              <a:buNone/>
            </a:pPr>
            <a:r>
              <a:rPr lang="en-ZA" dirty="0" smtClean="0"/>
              <a:t> or payable to an employee in respect of ordinary hours of work </a:t>
            </a:r>
          </a:p>
          <a:p>
            <a:pPr>
              <a:buNone/>
            </a:pPr>
            <a:r>
              <a:rPr lang="en-ZA" dirty="0" smtClean="0"/>
              <a:t>or, if they are shorter, the hours an employee ordinarily works in a day or week</a:t>
            </a: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endParaRPr lang="en-US" b="1" dirty="0">
              <a:solidFill>
                <a:srgbClr val="000066"/>
              </a:solidFill>
            </a:endParaRPr>
          </a:p>
          <a:p>
            <a:endParaRPr lang="en-ZA" dirty="0"/>
          </a:p>
        </p:txBody>
      </p:sp>
    </p:spTree>
    <p:extLst>
      <p:ext uri="{BB962C8B-B14F-4D97-AF65-F5344CB8AC3E}">
        <p14:creationId xmlns="" xmlns:p14="http://schemas.microsoft.com/office/powerpoint/2010/main" val="36635687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2F83655-DC73-417F-8B26-EB7A1DBB5382}" type="slidenum">
              <a:rPr lang="en-ZA" smtClean="0"/>
              <a:pPr/>
              <a:t>90</a:t>
            </a:fld>
            <a:endParaRPr lang="en-ZA" dirty="0"/>
          </a:p>
        </p:txBody>
      </p:sp>
      <p:pic>
        <p:nvPicPr>
          <p:cNvPr id="5" name="Picture 4" descr="ec_i_formative_2.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897068" y="3219450"/>
            <a:ext cx="2286000" cy="822960"/>
          </a:xfrm>
          <a:prstGeom prst="rect">
            <a:avLst/>
          </a:prstGeom>
          <a:noFill/>
          <a:ln>
            <a:noFill/>
          </a:ln>
        </p:spPr>
      </p:pic>
      <p:graphicFrame>
        <p:nvGraphicFramePr>
          <p:cNvPr id="6" name="Table 5"/>
          <p:cNvGraphicFramePr>
            <a:graphicFrameLocks noGrp="1"/>
          </p:cNvGraphicFramePr>
          <p:nvPr/>
        </p:nvGraphicFramePr>
        <p:xfrm>
          <a:off x="3340597" y="3417570"/>
          <a:ext cx="4937760" cy="548640"/>
        </p:xfrm>
        <a:graphic>
          <a:graphicData uri="http://schemas.openxmlformats.org/drawingml/2006/table">
            <a:tbl>
              <a:tblPr/>
              <a:tblGrid>
                <a:gridCol w="166570"/>
                <a:gridCol w="4771190"/>
              </a:tblGrid>
              <a:tr h="247693">
                <a:tc>
                  <a:txBody>
                    <a:bodyPr/>
                    <a:lstStyle/>
                    <a:p>
                      <a:pPr marL="0" marR="0" fontAlgn="base" hangingPunct="0">
                        <a:lnSpc>
                          <a:spcPct val="150000"/>
                        </a:lnSpc>
                        <a:spcBef>
                          <a:spcPts val="0"/>
                        </a:spcBef>
                        <a:spcAft>
                          <a:spcPts val="0"/>
                        </a:spcAft>
                      </a:pPr>
                      <a:endParaRPr lang="en-US" sz="1100" dirty="0">
                        <a:latin typeface="Calibri"/>
                        <a:ea typeface="Times New Roman"/>
                        <a:cs typeface="Times New Roman"/>
                      </a:endParaRPr>
                    </a:p>
                  </a:txBody>
                  <a:tcPr marL="67553" marR="67553" marT="0" marB="0" anchor="ctr">
                    <a:lnL>
                      <a:noFill/>
                    </a:lnL>
                    <a:lnR w="12700" cap="flat" cmpd="sng" algn="ctr">
                      <a:solidFill>
                        <a:srgbClr val="A6A6A6"/>
                      </a:solidFill>
                      <a:prstDash val="dash"/>
                      <a:round/>
                      <a:headEnd type="none" w="med" len="med"/>
                      <a:tailEnd type="none" w="med" len="med"/>
                    </a:lnR>
                    <a:lnT>
                      <a:noFill/>
                    </a:lnT>
                    <a:lnB>
                      <a:noFill/>
                    </a:lnB>
                  </a:tcPr>
                </a:tc>
                <a:tc>
                  <a:txBody>
                    <a:bodyPr/>
                    <a:lstStyle/>
                    <a:p>
                      <a:pPr marL="0" marR="0" fontAlgn="base" hangingPunct="0">
                        <a:lnSpc>
                          <a:spcPct val="150000"/>
                        </a:lnSpc>
                        <a:spcBef>
                          <a:spcPts val="0"/>
                        </a:spcBef>
                        <a:spcAft>
                          <a:spcPts val="0"/>
                        </a:spcAft>
                      </a:pPr>
                      <a:r>
                        <a:rPr lang="en-GB" sz="2400" dirty="0">
                          <a:latin typeface="Calibri"/>
                          <a:ea typeface="Times New Roman"/>
                          <a:cs typeface="Times New Roman"/>
                        </a:rPr>
                        <a:t>Do Formative Activity </a:t>
                      </a:r>
                      <a:r>
                        <a:rPr lang="en-GB" sz="2400" dirty="0" smtClean="0">
                          <a:latin typeface="Calibri"/>
                          <a:ea typeface="Times New Roman"/>
                          <a:cs typeface="Times New Roman"/>
                        </a:rPr>
                        <a:t>2.1 </a:t>
                      </a:r>
                      <a:r>
                        <a:rPr lang="en-GB" sz="2400" dirty="0">
                          <a:latin typeface="Calibri"/>
                          <a:ea typeface="Times New Roman"/>
                          <a:cs typeface="Times New Roman"/>
                        </a:rPr>
                        <a:t>in your </a:t>
                      </a:r>
                      <a:r>
                        <a:rPr lang="en-GB" sz="2400" dirty="0" err="1">
                          <a:latin typeface="Calibri"/>
                          <a:ea typeface="Times New Roman"/>
                          <a:cs typeface="Times New Roman"/>
                        </a:rPr>
                        <a:t>PoE</a:t>
                      </a:r>
                      <a:endParaRPr lang="en-US" sz="2400" dirty="0">
                        <a:latin typeface="Calibri"/>
                        <a:ea typeface="Times New Roman"/>
                        <a:cs typeface="Times New Roman"/>
                      </a:endParaRPr>
                    </a:p>
                  </a:txBody>
                  <a:tcPr marL="67553" marR="67553" marT="0" marB="0" anchor="ctr">
                    <a:lnL w="12700" cap="flat" cmpd="sng" algn="ctr">
                      <a:solidFill>
                        <a:srgbClr val="A6A6A6"/>
                      </a:solidFill>
                      <a:prstDash val="dash"/>
                      <a:round/>
                      <a:headEnd type="none" w="med" len="med"/>
                      <a:tailEnd type="none" w="med" len="med"/>
                    </a:lnL>
                    <a:lnR w="12700" cap="flat" cmpd="sng" algn="ctr">
                      <a:solidFill>
                        <a:srgbClr val="A6A6A6"/>
                      </a:solidFill>
                      <a:prstDash val="dash"/>
                      <a:round/>
                      <a:headEnd type="none" w="med" len="med"/>
                      <a:tailEnd type="none" w="med" len="med"/>
                    </a:lnR>
                    <a:lnT w="12700" cap="flat" cmpd="sng" algn="ctr">
                      <a:solidFill>
                        <a:srgbClr val="A6A6A6"/>
                      </a:solidFill>
                      <a:prstDash val="dash"/>
                      <a:round/>
                      <a:headEnd type="none" w="med" len="med"/>
                      <a:tailEnd type="none" w="med" len="med"/>
                    </a:lnT>
                    <a:lnB w="12700" cap="flat" cmpd="sng" algn="ctr">
                      <a:solidFill>
                        <a:srgbClr val="A6A6A6"/>
                      </a:solidFill>
                      <a:prstDash val="dash"/>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Legislative Requirements and Organisational Policies and Procedure</a:t>
            </a:r>
            <a:br>
              <a:rPr lang="en-ZA" dirty="0" smtClean="0"/>
            </a:br>
            <a:r>
              <a:rPr lang="en-US" dirty="0" smtClean="0"/>
              <a:t/>
            </a:r>
            <a:br>
              <a:rPr lang="en-US" dirty="0" smtClean="0"/>
            </a:br>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91</a:t>
            </a:fld>
            <a:endParaRPr lang="en-ZA" dirty="0"/>
          </a:p>
        </p:txBody>
      </p:sp>
      <p:sp>
        <p:nvSpPr>
          <p:cNvPr id="7" name="Text Placeholder 6"/>
          <p:cNvSpPr>
            <a:spLocks noGrp="1"/>
          </p:cNvSpPr>
          <p:nvPr>
            <p:ph type="body" idx="1"/>
          </p:nvPr>
        </p:nvSpPr>
        <p:spPr/>
        <p:txBody>
          <a:bodyPr>
            <a:normAutofit/>
          </a:bodyPr>
          <a:lstStyle/>
          <a:p>
            <a:r>
              <a:rPr lang="en-GB" sz="3600" dirty="0" smtClean="0"/>
              <a:t>Study Unit 2.2:  Working Time and Leave</a:t>
            </a:r>
            <a:endParaRPr lang="en-US" sz="3600" dirty="0" smtClean="0"/>
          </a:p>
          <a:p>
            <a:r>
              <a:rPr lang="en-ZA" sz="3600" dirty="0" smtClean="0"/>
              <a:t> </a:t>
            </a:r>
            <a:endParaRPr lang="en-US" sz="3600" dirty="0" smtClean="0"/>
          </a:p>
          <a:p>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2.2.1	Working Hours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92</a:t>
            </a:fld>
            <a:endParaRPr lang="en-ZA" dirty="0"/>
          </a:p>
        </p:txBody>
      </p:sp>
      <p:sp>
        <p:nvSpPr>
          <p:cNvPr id="5" name="Content Placeholder 4"/>
          <p:cNvSpPr>
            <a:spLocks noGrp="1"/>
          </p:cNvSpPr>
          <p:nvPr>
            <p:ph sz="quarter" idx="1"/>
          </p:nvPr>
        </p:nvSpPr>
        <p:spPr>
          <a:xfrm>
            <a:off x="467544" y="1413296"/>
            <a:ext cx="8219256" cy="3801041"/>
          </a:xfrm>
          <a:prstGeom prst="rect">
            <a:avLst/>
          </a:prstGeom>
        </p:spPr>
        <p:txBody>
          <a:bodyPr wrap="square">
            <a:spAutoFit/>
          </a:bodyPr>
          <a:lstStyle/>
          <a:p>
            <a:endParaRPr lang="en-US" dirty="0" smtClean="0"/>
          </a:p>
          <a:p>
            <a:pPr>
              <a:buNone/>
            </a:pPr>
            <a:r>
              <a:rPr lang="en-ZA" dirty="0" smtClean="0"/>
              <a:t>    </a:t>
            </a:r>
            <a:r>
              <a:rPr lang="en-ZA" b="1" dirty="0" smtClean="0"/>
              <a:t> Ordinary hours of work : Section 9 </a:t>
            </a:r>
          </a:p>
          <a:p>
            <a:pPr lvl="1">
              <a:buNone/>
            </a:pPr>
            <a:r>
              <a:rPr lang="en-ZA" dirty="0" smtClean="0"/>
              <a:t>No employer shall require or permit an employee to work more than</a:t>
            </a:r>
          </a:p>
          <a:p>
            <a:pPr lvl="1">
              <a:buNone/>
            </a:pPr>
            <a:r>
              <a:rPr lang="en-ZA" dirty="0" smtClean="0"/>
              <a:t>(a) 45 hours in any week; </a:t>
            </a:r>
          </a:p>
          <a:p>
            <a:pPr lvl="1">
              <a:buNone/>
            </a:pPr>
            <a:r>
              <a:rPr lang="en-ZA" dirty="0" smtClean="0"/>
              <a:t>(b) nine hours in any day if an employee works for five days or less in a week; or </a:t>
            </a:r>
          </a:p>
          <a:p>
            <a:pPr lvl="1">
              <a:buNone/>
            </a:pPr>
            <a:r>
              <a:rPr lang="en-ZA" dirty="0" smtClean="0"/>
              <a:t>(c) eight hours in any day if an employee works on more than five days in a week.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2.2.1	Working Hours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93</a:t>
            </a:fld>
            <a:endParaRPr lang="en-ZA" dirty="0"/>
          </a:p>
        </p:txBody>
      </p:sp>
      <p:sp>
        <p:nvSpPr>
          <p:cNvPr id="5" name="Content Placeholder 4"/>
          <p:cNvSpPr>
            <a:spLocks noGrp="1"/>
          </p:cNvSpPr>
          <p:nvPr>
            <p:ph sz="quarter" idx="1"/>
          </p:nvPr>
        </p:nvSpPr>
        <p:spPr>
          <a:xfrm>
            <a:off x="467544" y="2113121"/>
            <a:ext cx="8219256" cy="2246769"/>
          </a:xfrm>
          <a:prstGeom prst="rect">
            <a:avLst/>
          </a:prstGeom>
        </p:spPr>
        <p:txBody>
          <a:bodyPr wrap="square">
            <a:spAutoFit/>
          </a:bodyPr>
          <a:lstStyle/>
          <a:p>
            <a:pPr>
              <a:buNone/>
            </a:pPr>
            <a:r>
              <a:rPr lang="en-US" b="1" dirty="0" smtClean="0"/>
              <a:t>Overtime : Section 10 </a:t>
            </a:r>
          </a:p>
          <a:p>
            <a:pPr lvl="1">
              <a:buNone/>
            </a:pPr>
            <a:r>
              <a:rPr lang="en-ZA" dirty="0" smtClean="0"/>
              <a:t> An employer may not require or permit an employee </a:t>
            </a:r>
          </a:p>
          <a:p>
            <a:pPr lvl="1">
              <a:buNone/>
            </a:pPr>
            <a:r>
              <a:rPr lang="en-ZA" dirty="0" smtClean="0"/>
              <a:t>(a) to work overtime except by an agreement; </a:t>
            </a:r>
          </a:p>
          <a:p>
            <a:pPr lvl="1">
              <a:buNone/>
            </a:pPr>
            <a:r>
              <a:rPr lang="en-ZA" dirty="0" smtClean="0"/>
              <a:t>(b) to work more than ten hours’ overtime a week. </a:t>
            </a:r>
          </a:p>
          <a:p>
            <a:pPr>
              <a:buNone/>
            </a:pPr>
            <a:endParaRPr lang="en-ZA"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dirty="0" smtClean="0"/>
              <a:t>2.2.1	Working Hours(Group discussion)</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p:cNvSpPr>
            <a:spLocks noGrp="1"/>
          </p:cNvSpPr>
          <p:nvPr>
            <p:ph sz="quarter" idx="1"/>
          </p:nvPr>
        </p:nvSpPr>
        <p:spPr/>
        <p:txBody>
          <a:bodyPr/>
          <a:lstStyle/>
          <a:p>
            <a:endParaRPr lang="en-US" dirty="0" smtClean="0"/>
          </a:p>
          <a:p>
            <a:pPr fontAlgn="base" hangingPunct="0">
              <a:buNone/>
            </a:pPr>
            <a:r>
              <a:rPr lang="en-US" b="1" dirty="0" smtClean="0"/>
              <a:t>      If you are a contact learner:</a:t>
            </a:r>
            <a:r>
              <a:rPr lang="en-US" dirty="0" smtClean="0"/>
              <a:t> Team up with a colleague/another learner.  Discuss and then decide whether assigning overtime is an acceptable alternative to hiring more employees.</a:t>
            </a:r>
          </a:p>
          <a:p>
            <a:pPr>
              <a:buNone/>
            </a:pP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2.2.1	Working Hours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95</a:t>
            </a:fld>
            <a:endParaRPr lang="en-ZA" dirty="0"/>
          </a:p>
        </p:txBody>
      </p:sp>
      <p:sp>
        <p:nvSpPr>
          <p:cNvPr id="5" name="Content Placeholder 4"/>
          <p:cNvSpPr>
            <a:spLocks noGrp="1"/>
          </p:cNvSpPr>
          <p:nvPr>
            <p:ph sz="quarter" idx="1"/>
          </p:nvPr>
        </p:nvSpPr>
        <p:spPr>
          <a:xfrm>
            <a:off x="467544" y="2113121"/>
            <a:ext cx="8219256" cy="3877985"/>
          </a:xfrm>
          <a:prstGeom prst="rect">
            <a:avLst/>
          </a:prstGeom>
        </p:spPr>
        <p:txBody>
          <a:bodyPr wrap="square">
            <a:spAutoFit/>
          </a:bodyPr>
          <a:lstStyle/>
          <a:p>
            <a:pPr>
              <a:buNone/>
            </a:pPr>
            <a:r>
              <a:rPr lang="en-US" b="1" dirty="0" smtClean="0"/>
              <a:t>Meal intervals : Section 14 </a:t>
            </a:r>
          </a:p>
          <a:p>
            <a:pPr lvl="1">
              <a:buNone/>
            </a:pPr>
            <a:r>
              <a:rPr lang="en-ZA" dirty="0" smtClean="0"/>
              <a:t>2.6.1 An employee must have a meal interval of 60 minutes after five hours work. </a:t>
            </a:r>
          </a:p>
          <a:p>
            <a:pPr lvl="1"/>
            <a:endParaRPr lang="en-US" dirty="0" smtClean="0"/>
          </a:p>
          <a:p>
            <a:pPr lvl="1">
              <a:buNone/>
            </a:pPr>
            <a:r>
              <a:rPr lang="en-ZA" dirty="0" smtClean="0"/>
              <a:t>2.6.2 A written agreement may </a:t>
            </a:r>
          </a:p>
          <a:p>
            <a:pPr lvl="1">
              <a:buNone/>
            </a:pPr>
            <a:r>
              <a:rPr lang="en-ZA" dirty="0" smtClean="0"/>
              <a:t>(a) reduce the meal interval to 30 minutes; </a:t>
            </a:r>
          </a:p>
          <a:p>
            <a:pPr lvl="1">
              <a:buNone/>
            </a:pPr>
            <a:r>
              <a:rPr lang="en-ZA" dirty="0" smtClean="0"/>
              <a:t>(b) dispense with the meal interval for employees who work fewer than six hours on a day. </a:t>
            </a:r>
          </a:p>
          <a:p>
            <a:pPr>
              <a:buNone/>
            </a:pPr>
            <a:endParaRPr lang="en-ZA"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2.2.1	Working Hours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96</a:t>
            </a:fld>
            <a:endParaRPr lang="en-ZA" dirty="0"/>
          </a:p>
        </p:txBody>
      </p:sp>
      <p:sp>
        <p:nvSpPr>
          <p:cNvPr id="5" name="Content Placeholder 4"/>
          <p:cNvSpPr>
            <a:spLocks noGrp="1"/>
          </p:cNvSpPr>
          <p:nvPr>
            <p:ph sz="quarter" idx="1"/>
          </p:nvPr>
        </p:nvSpPr>
        <p:spPr>
          <a:xfrm>
            <a:off x="467544" y="2113121"/>
            <a:ext cx="8219256" cy="1646605"/>
          </a:xfrm>
          <a:prstGeom prst="rect">
            <a:avLst/>
          </a:prstGeom>
        </p:spPr>
        <p:txBody>
          <a:bodyPr wrap="square">
            <a:spAutoFit/>
          </a:bodyPr>
          <a:lstStyle/>
          <a:p>
            <a:pPr>
              <a:buNone/>
            </a:pPr>
            <a:r>
              <a:rPr lang="en-ZA" b="1" dirty="0" smtClean="0"/>
              <a:t>Daily and weekly rest period : Section 15 </a:t>
            </a:r>
          </a:p>
          <a:p>
            <a:pPr>
              <a:buNone/>
            </a:pPr>
            <a:r>
              <a:rPr lang="en-ZA" dirty="0" smtClean="0"/>
              <a:t>     An employee must have a daily rest period of 12 consecutive hours and a weekly rest period of 36 consecutive hours, which, unless otherwise agreed, must include Sunday.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2.2.1	Working Hours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97</a:t>
            </a:fld>
            <a:endParaRPr lang="en-ZA" dirty="0"/>
          </a:p>
        </p:txBody>
      </p:sp>
      <p:sp>
        <p:nvSpPr>
          <p:cNvPr id="5" name="Content Placeholder 4"/>
          <p:cNvSpPr>
            <a:spLocks noGrp="1"/>
          </p:cNvSpPr>
          <p:nvPr>
            <p:ph sz="quarter" idx="1"/>
          </p:nvPr>
        </p:nvSpPr>
        <p:spPr>
          <a:xfrm>
            <a:off x="467544" y="2113121"/>
            <a:ext cx="8219256" cy="3801041"/>
          </a:xfrm>
          <a:prstGeom prst="rect">
            <a:avLst/>
          </a:prstGeom>
        </p:spPr>
        <p:txBody>
          <a:bodyPr wrap="square">
            <a:spAutoFit/>
          </a:bodyPr>
          <a:lstStyle/>
          <a:p>
            <a:pPr>
              <a:buNone/>
            </a:pPr>
            <a:r>
              <a:rPr lang="en-ZA" b="1" dirty="0" smtClean="0"/>
              <a:t>Pay for work on Sundays : Section 16 </a:t>
            </a:r>
          </a:p>
          <a:p>
            <a:r>
              <a:rPr lang="en-ZA" dirty="0" smtClean="0"/>
              <a:t>An employee who occasionally works on a Sunday must receive double pay. </a:t>
            </a:r>
          </a:p>
          <a:p>
            <a:endParaRPr lang="en-US" dirty="0" smtClean="0"/>
          </a:p>
          <a:p>
            <a:r>
              <a:rPr lang="en-ZA" dirty="0" smtClean="0"/>
              <a:t> An employee who ordinarily works on a Sunday must be paid at 1.5 times the normal wage. </a:t>
            </a:r>
          </a:p>
          <a:p>
            <a:endParaRPr lang="en-US" dirty="0" smtClean="0"/>
          </a:p>
          <a:p>
            <a:r>
              <a:rPr lang="en-ZA" dirty="0" smtClean="0"/>
              <a:t>Paid time off in return for working on a Sunday may be agreed upon.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2.2.1	Working Hours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98</a:t>
            </a:fld>
            <a:endParaRPr lang="en-ZA" dirty="0"/>
          </a:p>
        </p:txBody>
      </p:sp>
      <p:sp>
        <p:nvSpPr>
          <p:cNvPr id="5" name="Content Placeholder 4"/>
          <p:cNvSpPr>
            <a:spLocks noGrp="1"/>
          </p:cNvSpPr>
          <p:nvPr>
            <p:ph sz="quarter" idx="1"/>
          </p:nvPr>
        </p:nvSpPr>
        <p:spPr>
          <a:xfrm>
            <a:off x="467544" y="1506606"/>
            <a:ext cx="8219256" cy="4247317"/>
          </a:xfrm>
          <a:prstGeom prst="rect">
            <a:avLst/>
          </a:prstGeom>
        </p:spPr>
        <p:txBody>
          <a:bodyPr wrap="square">
            <a:spAutoFit/>
          </a:bodyPr>
          <a:lstStyle/>
          <a:p>
            <a:pPr>
              <a:buNone/>
            </a:pPr>
            <a:r>
              <a:rPr lang="en-US" b="1" dirty="0" smtClean="0"/>
              <a:t>Night work : Section 17 </a:t>
            </a:r>
          </a:p>
          <a:p>
            <a:r>
              <a:rPr lang="en-ZA" dirty="0" smtClean="0"/>
              <a:t>Employees who work at night between 18h00 and 06h00 must be compensated by payment of an allowance or by a reduction of working hours and transport must be available. </a:t>
            </a:r>
          </a:p>
          <a:p>
            <a:endParaRPr lang="en-US" dirty="0" smtClean="0"/>
          </a:p>
          <a:p>
            <a:r>
              <a:rPr lang="en-ZA" dirty="0" smtClean="0"/>
              <a:t>Employees who work regularly after 23:00 and before 06:00 the next day must be informed: </a:t>
            </a:r>
          </a:p>
          <a:p>
            <a:pPr>
              <a:buNone/>
            </a:pPr>
            <a:r>
              <a:rPr lang="en-ZA" dirty="0" smtClean="0"/>
              <a:t>(a) of any health and safety hazards; and </a:t>
            </a:r>
          </a:p>
          <a:p>
            <a:pPr>
              <a:buNone/>
            </a:pPr>
            <a:r>
              <a:rPr lang="en-ZA" dirty="0" smtClean="0"/>
              <a:t>(b) the right to undergo a medical examination. </a:t>
            </a:r>
          </a:p>
          <a:p>
            <a:pPr>
              <a:buNone/>
            </a:pPr>
            <a:endParaRPr lang="en-ZA"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2.2.1	Working Hours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99</a:t>
            </a:fld>
            <a:endParaRPr lang="en-ZA" dirty="0"/>
          </a:p>
        </p:txBody>
      </p:sp>
      <p:sp>
        <p:nvSpPr>
          <p:cNvPr id="5" name="Content Placeholder 4"/>
          <p:cNvSpPr>
            <a:spLocks noGrp="1"/>
          </p:cNvSpPr>
          <p:nvPr>
            <p:ph sz="quarter" idx="1"/>
          </p:nvPr>
        </p:nvSpPr>
        <p:spPr>
          <a:xfrm>
            <a:off x="467544" y="1973156"/>
            <a:ext cx="8219256" cy="2908489"/>
          </a:xfrm>
          <a:prstGeom prst="rect">
            <a:avLst/>
          </a:prstGeom>
        </p:spPr>
        <p:txBody>
          <a:bodyPr wrap="square">
            <a:spAutoFit/>
          </a:bodyPr>
          <a:lstStyle/>
          <a:p>
            <a:pPr>
              <a:buNone/>
            </a:pPr>
            <a:r>
              <a:rPr lang="en-US" b="1" dirty="0" smtClean="0"/>
              <a:t>Public holidays : Section 18 </a:t>
            </a:r>
          </a:p>
          <a:p>
            <a:pPr lvl="1"/>
            <a:r>
              <a:rPr lang="en-ZA" dirty="0" smtClean="0"/>
              <a:t>Employees must be paid their ordinary pay for any public holiday that falls on a working day. </a:t>
            </a:r>
          </a:p>
          <a:p>
            <a:pPr lvl="1"/>
            <a:r>
              <a:rPr lang="en-ZA" dirty="0" smtClean="0"/>
              <a:t>Work on a public holiday is by agreement and paid at double the rate. </a:t>
            </a:r>
            <a:endParaRPr lang="en-US" dirty="0" smtClean="0"/>
          </a:p>
          <a:p>
            <a:pPr lvl="1"/>
            <a:r>
              <a:rPr lang="en-ZA" dirty="0" smtClean="0"/>
              <a:t> A public holiday may be exchanged with another day by agreement.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ENJO Template Basic</Template>
  <TotalTime>6822</TotalTime>
  <Words>9315</Words>
  <Application>Microsoft Office PowerPoint</Application>
  <PresentationFormat>On-screen Show (4:3)</PresentationFormat>
  <Paragraphs>1793</Paragraphs>
  <Slides>203</Slides>
  <Notes>1</Notes>
  <HiddenSlides>0</HiddenSlides>
  <MMClips>0</MMClips>
  <ScaleCrop>false</ScaleCrop>
  <HeadingPairs>
    <vt:vector size="4" baseType="variant">
      <vt:variant>
        <vt:lpstr>Theme</vt:lpstr>
      </vt:variant>
      <vt:variant>
        <vt:i4>1</vt:i4>
      </vt:variant>
      <vt:variant>
        <vt:lpstr>Slide Titles</vt:lpstr>
      </vt:variant>
      <vt:variant>
        <vt:i4>203</vt:i4>
      </vt:variant>
    </vt:vector>
  </HeadingPairs>
  <TitlesOfParts>
    <vt:vector size="204" baseType="lpstr">
      <vt:lpstr>Theme1</vt:lpstr>
      <vt:lpstr>MANAGEMENT AND PRACTICES </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MANAGEMENT AND PRACTICES </vt:lpstr>
      <vt:lpstr>Occupational health &amp; safety and security information</vt:lpstr>
      <vt:lpstr>Introduction</vt:lpstr>
      <vt:lpstr>Ground rules and arrangements </vt:lpstr>
      <vt:lpstr>Introduction Employment Equity Act Application</vt:lpstr>
      <vt:lpstr>Apply the principles of employment equity to organisational transformation</vt:lpstr>
      <vt:lpstr>The Employment Equity framework</vt:lpstr>
      <vt:lpstr>1.1.1 The Key Elements of Employment Equity Legislation  </vt:lpstr>
      <vt:lpstr>1.1.1 The Key Elements of Employment Equity Legislation  </vt:lpstr>
      <vt:lpstr>1.1.1 The Key Elements of Employment Equity Legislation  </vt:lpstr>
      <vt:lpstr>1.1.1 The Key Elements of Employment Equity Legislation  </vt:lpstr>
      <vt:lpstr>Slide 40</vt:lpstr>
      <vt:lpstr>1.1.1 The Key Elements of Employment Equity Legislation  </vt:lpstr>
      <vt:lpstr>1.1.1 The Key Elements of Employment Equity Legislation  </vt:lpstr>
      <vt:lpstr>1.1.1 The Key Elements of Employment Equity Legislation  </vt:lpstr>
      <vt:lpstr>1.1.1 The Key Elements of Employment Equity Legislation  </vt:lpstr>
      <vt:lpstr>1.1.1 The Key Elements of Employment Equity Legislation  </vt:lpstr>
      <vt:lpstr>1.1.1 The Key Elements of Employment Equity Legislation  </vt:lpstr>
      <vt:lpstr>1.1.1 The Key Elements of Employment Equity Legislation    </vt:lpstr>
      <vt:lpstr>1.1.1 The Key Elements of Employment Equity Legislation    </vt:lpstr>
      <vt:lpstr>1.1.2 The Employment Equity Plan </vt:lpstr>
      <vt:lpstr>1.1.2 The Employment Equity Plan </vt:lpstr>
      <vt:lpstr>Slide 51</vt:lpstr>
      <vt:lpstr>Apply the principles of employment equity to organisational transformation</vt:lpstr>
      <vt:lpstr>1.2.1 The Business Strategy of an Organisation    </vt:lpstr>
      <vt:lpstr>1.2.1 The Business Strategy of an Organisation    </vt:lpstr>
      <vt:lpstr>1.2.1 The Business Strategy of an Organisation    </vt:lpstr>
      <vt:lpstr>1.2.1 The Business Strategy of an Organisation    </vt:lpstr>
      <vt:lpstr>1.2.1 The Business Strategy of an Organisation    </vt:lpstr>
      <vt:lpstr>1.2.1 The Business Strategy of an Organisation    </vt:lpstr>
      <vt:lpstr>1.2.1 The Business Strategy of an Organisation    </vt:lpstr>
      <vt:lpstr>1.2.1 The Business Strategy of an Organisation    </vt:lpstr>
      <vt:lpstr>1.2.1 The Business Strategy of an Organisation    </vt:lpstr>
      <vt:lpstr>1.2.1 The Business Strategy of an Organisation    </vt:lpstr>
      <vt:lpstr>1.2.2 Implementing Employment Equity </vt:lpstr>
      <vt:lpstr>1.2.2 Implementing Employment Equity </vt:lpstr>
      <vt:lpstr>1.2.2 Implementing Employment Equity </vt:lpstr>
      <vt:lpstr>1.2.2 Implementing Employment Equity </vt:lpstr>
      <vt:lpstr>1.2.2 Implementing Employment Equity </vt:lpstr>
      <vt:lpstr>1.2.2 Implementing Employment Equity </vt:lpstr>
      <vt:lpstr>1.2.2 Implementing Employment Equity </vt:lpstr>
      <vt:lpstr>1.2.2 Implementing Employment Equity </vt:lpstr>
      <vt:lpstr>1.2.2 Implementing Employment Equity </vt:lpstr>
      <vt:lpstr>Slide 72</vt:lpstr>
      <vt:lpstr>Apply the principles of employment equity to organisational transformation</vt:lpstr>
      <vt:lpstr>1.3.1  Factors Impacting on Employment Equity </vt:lpstr>
      <vt:lpstr>Slide 75</vt:lpstr>
      <vt:lpstr>Apply the principles of employment equity to organisational transformation</vt:lpstr>
      <vt:lpstr>Non-compliance with Employment Equity Strategy </vt:lpstr>
      <vt:lpstr>1.4.2 Proposal to the EE Committee(cont)   </vt:lpstr>
      <vt:lpstr>1.4.2 Proposal to the EE Committee   </vt:lpstr>
      <vt:lpstr>Slide 80</vt:lpstr>
      <vt:lpstr>Legislative Requirements and Organisational Policies and Procedure  </vt:lpstr>
      <vt:lpstr>2.1.1 The major Purpose and Application of the Basic Conditions of Employment Act (BCEA) </vt:lpstr>
      <vt:lpstr>2.1.1 The major Purpose and Application of the Basic Conditions of Employment Act (BCEA)</vt:lpstr>
      <vt:lpstr>2.1.1 The major Purpose and Application of the Basic Conditions of Employment Act (BCEA) </vt:lpstr>
      <vt:lpstr>2.1.1 The major Purpose and Application of the Basic Conditions of Employment Act (BCEA) </vt:lpstr>
      <vt:lpstr>2.1.1 The major Purpose and Application of the Basic Conditions of Employment Act (BCEA) </vt:lpstr>
      <vt:lpstr>2.1.1 The major Purpose and Application of the Basic Conditions of Employment Act (BCEA) </vt:lpstr>
      <vt:lpstr>2.1.3 Sectoral Determinations </vt:lpstr>
      <vt:lpstr>2.1.3 Sectoral Determinations </vt:lpstr>
      <vt:lpstr>Slide 90</vt:lpstr>
      <vt:lpstr>Legislative Requirements and Organisational Policies and Procedure  </vt:lpstr>
      <vt:lpstr>2.2.1 Working Hours </vt:lpstr>
      <vt:lpstr>2.2.1 Working Hours </vt:lpstr>
      <vt:lpstr>2.2.1 Working Hours(Group discussion) </vt:lpstr>
      <vt:lpstr>2.2.1 Working Hours </vt:lpstr>
      <vt:lpstr>2.2.1 Working Hours </vt:lpstr>
      <vt:lpstr>2.2.1 Working Hours </vt:lpstr>
      <vt:lpstr>2.2.1 Working Hours </vt:lpstr>
      <vt:lpstr>2.2.1 Working Hours </vt:lpstr>
      <vt:lpstr>2.2.1 Working Hours </vt:lpstr>
      <vt:lpstr>2.2.1 Working Hours </vt:lpstr>
      <vt:lpstr>2.2.1 Working Hours </vt:lpstr>
      <vt:lpstr>2.2.1 Working Hours </vt:lpstr>
      <vt:lpstr>Slide 104</vt:lpstr>
      <vt:lpstr>Legislative Requirements and Organisational Policies and Procedure  </vt:lpstr>
      <vt:lpstr>2.3.1 Informing Employees of their Employment Rights </vt:lpstr>
      <vt:lpstr>2.3.1 Informing Employees of their Employment Rights </vt:lpstr>
      <vt:lpstr>2.3.1 Informing Employees of their Employment Rights </vt:lpstr>
      <vt:lpstr>2.3.1 Informing Employees of their Employment Rights </vt:lpstr>
      <vt:lpstr>2.3.2 The Keeping of Records  </vt:lpstr>
      <vt:lpstr>2.3.2 The Keeping of Records  </vt:lpstr>
      <vt:lpstr>2.3.2 The Keeping of Records  </vt:lpstr>
      <vt:lpstr>2.3.2 The Keeping of Records  </vt:lpstr>
      <vt:lpstr>2.3.2 The Keeping of Records  </vt:lpstr>
      <vt:lpstr>2.3.2 The Keeping of Records  </vt:lpstr>
      <vt:lpstr>2.3.3 Termination of Employment </vt:lpstr>
      <vt:lpstr>2.3.3 Termination of Employment </vt:lpstr>
      <vt:lpstr>2.3.3 Termination of Employment </vt:lpstr>
      <vt:lpstr>2.3.3 Termination of Employment </vt:lpstr>
      <vt:lpstr>Legislative Requirements and Organisational Policies and Procedure  </vt:lpstr>
      <vt:lpstr>2.4.1 Monitoring of Compliance with the BCEA </vt:lpstr>
      <vt:lpstr>2.4.2 The Protection of Employees against Discrimination </vt:lpstr>
      <vt:lpstr>2.4.3 The Dispute Resolution Path </vt:lpstr>
      <vt:lpstr>2.4.3 The Dispute Resolution Path(cont) </vt:lpstr>
      <vt:lpstr>2.4.3 The Dispute Resolution Path(cont) </vt:lpstr>
      <vt:lpstr>Legislative Requirements and Organisational Policies and Procedure  </vt:lpstr>
      <vt:lpstr>3.1.1 The Establishment, Functions, Powers and Duties of the CCMA   </vt:lpstr>
      <vt:lpstr>3.1.2 The Structures and Functions of the CCMA </vt:lpstr>
      <vt:lpstr>3.1.2 The Structures and Functions of the CCMA </vt:lpstr>
      <vt:lpstr>3.1.3 The Work of the CCMA   </vt:lpstr>
      <vt:lpstr>3.1.3 The Work of the CCMA   </vt:lpstr>
      <vt:lpstr>3.1.3 The Work of the CCMA   </vt:lpstr>
      <vt:lpstr>3.1.3 The Work of the CCMA   </vt:lpstr>
      <vt:lpstr>3.1.3 The Work of the CCMA   </vt:lpstr>
      <vt:lpstr>3.1.3 The Work of the CCMA   </vt:lpstr>
      <vt:lpstr>3.1.3 The Work of the CCMA   The Act makes provision for arbitration under the auspices of the CCMA in the following cases: </vt:lpstr>
      <vt:lpstr>Slide 137</vt:lpstr>
      <vt:lpstr>Legislative Requirements and Organisational Policies and Procedure  </vt:lpstr>
      <vt:lpstr>3.2.1 The Establishment, Parties Functions, Powers and Duties of Bargaining Council    </vt:lpstr>
      <vt:lpstr>3.2.1 The Establishment, Parties Functions, Powers and Duties of Bargaining Council    </vt:lpstr>
      <vt:lpstr>3.2.1 The Establishment, Parties Functions, Powers and Duties of Bargaining Council    </vt:lpstr>
      <vt:lpstr>3.2.1 The Establishment, Parties Functions, Powers and Duties of Bargaining Council    </vt:lpstr>
      <vt:lpstr>3.2.1 The Establishment, Parties Functions, Powers and Duties of Bargaining Council    </vt:lpstr>
      <vt:lpstr>3.2.2 The Structures and Functions of a Bargaining Council </vt:lpstr>
      <vt:lpstr>3.2.2 The Structures and Functions of a Bargaining Council </vt:lpstr>
      <vt:lpstr>3.2.2 The Structures and Functions of a Bargaining Council </vt:lpstr>
      <vt:lpstr>3.2.2 The Structures and Functions of a Bargaining Council </vt:lpstr>
      <vt:lpstr>3.2.2 The Structures and Functions of a Bargaining Council </vt:lpstr>
      <vt:lpstr>3.2.2 The Structures and Functions of a Bargaining Council </vt:lpstr>
      <vt:lpstr>3.2.2 The Structures and Functions of a Bargaining Council </vt:lpstr>
      <vt:lpstr>3.2.2 The Structures and Functions of a Bargaining Council </vt:lpstr>
      <vt:lpstr>Slide 152</vt:lpstr>
      <vt:lpstr>Legislative Requirements and Organisational Policies and Procedure  </vt:lpstr>
      <vt:lpstr>3.3.1 Origins of a Collective Agreement </vt:lpstr>
      <vt:lpstr>3.3.2 Parties to a Collective Agreement</vt:lpstr>
      <vt:lpstr>3.3.3 Legal Status of a Collective Agreement </vt:lpstr>
      <vt:lpstr>3.3.3 Legal Status of a Collective Agreement </vt:lpstr>
      <vt:lpstr>3.3.3 Legal Status of a Collective Agreement </vt:lpstr>
      <vt:lpstr>Legislative Requirements and Organisational Policies and Procedure  </vt:lpstr>
      <vt:lpstr>3.4.1 Parties to a Collective Agreement</vt:lpstr>
      <vt:lpstr>3.4.1 Parties to a Collective Agreement</vt:lpstr>
      <vt:lpstr>3.4.1 Parties to a Collective Agreement</vt:lpstr>
      <vt:lpstr>3.4.1 Parties to a Collective Agreement</vt:lpstr>
      <vt:lpstr>3.4.1 Parties to a Collective Agreement</vt:lpstr>
      <vt:lpstr>3.4.1 Parties to a Collective Agreement</vt:lpstr>
      <vt:lpstr>3.4.1 Parties to a Collective Agreement</vt:lpstr>
      <vt:lpstr>3.4.1 Parties to a Collective Agreement</vt:lpstr>
      <vt:lpstr>3.4.1 Parties to a Collective Agreement</vt:lpstr>
      <vt:lpstr>3.4.1 Parties to a Collective Agreement</vt:lpstr>
      <vt:lpstr>Slide 170</vt:lpstr>
      <vt:lpstr>Legislative Requirements and Organisational Policies and Procedure  </vt:lpstr>
      <vt:lpstr>4.1.1 Sources of Information</vt:lpstr>
      <vt:lpstr>4.1.1 Sources of Information</vt:lpstr>
      <vt:lpstr>4.1.1 Sources of Information</vt:lpstr>
      <vt:lpstr>4.1.1 Sources of Information</vt:lpstr>
      <vt:lpstr>4.1.1 Sources of Information</vt:lpstr>
      <vt:lpstr>4.1.1 Sources of Information</vt:lpstr>
      <vt:lpstr>4.1.2 Rights and Obligations   </vt:lpstr>
      <vt:lpstr>4.1.2 Rights and Obligations   </vt:lpstr>
      <vt:lpstr>4.1.2 Rights and Obligations   </vt:lpstr>
      <vt:lpstr>4.1.2 Rights and Obligations   Statutes, Contracts and Agreements    </vt:lpstr>
      <vt:lpstr>4.1.2 Rights and Obligations   Statutes, Contracts and Agreements    </vt:lpstr>
      <vt:lpstr>Slide 183</vt:lpstr>
      <vt:lpstr>Legislative Requirements and Organisational Policies and Procedure  </vt:lpstr>
      <vt:lpstr>4.2.1 Contracts and Conditions  </vt:lpstr>
      <vt:lpstr>4.2.1 Contracts and Conditions  </vt:lpstr>
      <vt:lpstr>4.2.1 Contracts and Conditions  </vt:lpstr>
      <vt:lpstr>4.2.2 Making Adjustments and Review Procedures </vt:lpstr>
      <vt:lpstr>4.2.2 Making Adjustments and Review Procedures </vt:lpstr>
      <vt:lpstr>4.2.2 Making Adjustments and Review Procedures </vt:lpstr>
      <vt:lpstr>Slide 191</vt:lpstr>
      <vt:lpstr>Legislative Requirements and Organisational Policies and Procedure  </vt:lpstr>
      <vt:lpstr>4.3.1 Solving Problems</vt:lpstr>
      <vt:lpstr>4.3.1 Solving Problems</vt:lpstr>
      <vt:lpstr>4.3.1 Solving Problems</vt:lpstr>
      <vt:lpstr>4.3.1 Solving Problems</vt:lpstr>
      <vt:lpstr>4.3.1 Solving Problems</vt:lpstr>
      <vt:lpstr>4.3.1 Solving Problems</vt:lpstr>
      <vt:lpstr>4.3.1 Solving Problems</vt:lpstr>
      <vt:lpstr>4.3.1 Solving Problems</vt:lpstr>
      <vt:lpstr>4.3.1 Solving Problems</vt:lpstr>
      <vt:lpstr>4.3.1 Solving Problems</vt:lpstr>
      <vt:lpstr>Slide 203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Sandys</dc:creator>
  <cp:lastModifiedBy>Johan</cp:lastModifiedBy>
  <cp:revision>200</cp:revision>
  <dcterms:created xsi:type="dcterms:W3CDTF">2016-10-10T05:27:32Z</dcterms:created>
  <dcterms:modified xsi:type="dcterms:W3CDTF">2017-12-01T03:45:59Z</dcterms:modified>
</cp:coreProperties>
</file>