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diagrams/data7.xml" ContentType="application/vnd.openxmlformats-officedocument.drawingml.diagramData+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diagrams/colors8.xml" ContentType="application/vnd.openxmlformats-officedocument.drawingml.diagramColors+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251"/>
  </p:notesMasterIdLst>
  <p:handoutMasterIdLst>
    <p:handoutMasterId r:id="rId252"/>
  </p:handoutMasterIdLst>
  <p:sldIdLst>
    <p:sldId id="1431" r:id="rId2"/>
    <p:sldId id="1432" r:id="rId3"/>
    <p:sldId id="1565" r:id="rId4"/>
    <p:sldId id="1566" r:id="rId5"/>
    <p:sldId id="1567" r:id="rId6"/>
    <p:sldId id="1568" r:id="rId7"/>
    <p:sldId id="1573" r:id="rId8"/>
    <p:sldId id="1569" r:id="rId9"/>
    <p:sldId id="1571" r:id="rId10"/>
    <p:sldId id="1572" r:id="rId11"/>
    <p:sldId id="1574" r:id="rId12"/>
    <p:sldId id="1576" r:id="rId13"/>
    <p:sldId id="1577" r:id="rId14"/>
    <p:sldId id="1578" r:id="rId15"/>
    <p:sldId id="1575" r:id="rId16"/>
    <p:sldId id="1433" r:id="rId17"/>
    <p:sldId id="1434" r:id="rId18"/>
    <p:sldId id="1435" r:id="rId19"/>
    <p:sldId id="1437" r:id="rId20"/>
    <p:sldId id="1438" r:id="rId21"/>
    <p:sldId id="1488" r:id="rId22"/>
    <p:sldId id="1563" r:id="rId23"/>
    <p:sldId id="1562" r:id="rId24"/>
    <p:sldId id="1441" r:id="rId25"/>
    <p:sldId id="1491" r:id="rId26"/>
    <p:sldId id="1490" r:id="rId27"/>
    <p:sldId id="1492" r:id="rId28"/>
    <p:sldId id="1493" r:id="rId29"/>
    <p:sldId id="1494" r:id="rId30"/>
    <p:sldId id="1483" r:id="rId31"/>
    <p:sldId id="1495" r:id="rId32"/>
    <p:sldId id="1496" r:id="rId33"/>
    <p:sldId id="1497" r:id="rId34"/>
    <p:sldId id="1499" r:id="rId35"/>
    <p:sldId id="1500" r:id="rId36"/>
    <p:sldId id="1502" r:id="rId37"/>
    <p:sldId id="1503" r:id="rId38"/>
    <p:sldId id="1501" r:id="rId39"/>
    <p:sldId id="1504" r:id="rId40"/>
    <p:sldId id="1507" r:id="rId41"/>
    <p:sldId id="1508" r:id="rId42"/>
    <p:sldId id="1506" r:id="rId43"/>
    <p:sldId id="1509" r:id="rId44"/>
    <p:sldId id="1561" r:id="rId45"/>
    <p:sldId id="1505" r:id="rId46"/>
    <p:sldId id="1443" r:id="rId47"/>
    <p:sldId id="1436" r:id="rId48"/>
    <p:sldId id="1444" r:id="rId49"/>
    <p:sldId id="1445" r:id="rId50"/>
    <p:sldId id="1446" r:id="rId51"/>
    <p:sldId id="1447" r:id="rId52"/>
    <p:sldId id="1448" r:id="rId53"/>
    <p:sldId id="1449" r:id="rId54"/>
    <p:sldId id="1450" r:id="rId55"/>
    <p:sldId id="1451" r:id="rId56"/>
    <p:sldId id="1452" r:id="rId57"/>
    <p:sldId id="1453" r:id="rId58"/>
    <p:sldId id="1454" r:id="rId59"/>
    <p:sldId id="1455" r:id="rId60"/>
    <p:sldId id="1456" r:id="rId61"/>
    <p:sldId id="1457" r:id="rId62"/>
    <p:sldId id="1458" r:id="rId63"/>
    <p:sldId id="1459" r:id="rId64"/>
    <p:sldId id="1460" r:id="rId65"/>
    <p:sldId id="1461" r:id="rId66"/>
    <p:sldId id="1511" r:id="rId67"/>
    <p:sldId id="1462" r:id="rId68"/>
    <p:sldId id="1463" r:id="rId69"/>
    <p:sldId id="1464" r:id="rId70"/>
    <p:sldId id="1465" r:id="rId71"/>
    <p:sldId id="1466" r:id="rId72"/>
    <p:sldId id="1467" r:id="rId73"/>
    <p:sldId id="1468" r:id="rId74"/>
    <p:sldId id="1469" r:id="rId75"/>
    <p:sldId id="1470" r:id="rId76"/>
    <p:sldId id="1471" r:id="rId77"/>
    <p:sldId id="1472" r:id="rId78"/>
    <p:sldId id="1473" r:id="rId79"/>
    <p:sldId id="1564" r:id="rId80"/>
    <p:sldId id="1474" r:id="rId81"/>
    <p:sldId id="1475" r:id="rId82"/>
    <p:sldId id="1476" r:id="rId83"/>
    <p:sldId id="1477" r:id="rId84"/>
    <p:sldId id="1478" r:id="rId85"/>
    <p:sldId id="1479" r:id="rId86"/>
    <p:sldId id="1480" r:id="rId87"/>
    <p:sldId id="1512" r:id="rId88"/>
    <p:sldId id="1513" r:id="rId89"/>
    <p:sldId id="1514" r:id="rId90"/>
    <p:sldId id="1515" r:id="rId91"/>
    <p:sldId id="1516" r:id="rId92"/>
    <p:sldId id="952" r:id="rId93"/>
    <p:sldId id="1370" r:id="rId94"/>
    <p:sldId id="1365" r:id="rId95"/>
    <p:sldId id="1366" r:id="rId96"/>
    <p:sldId id="1367" r:id="rId97"/>
    <p:sldId id="1368" r:id="rId98"/>
    <p:sldId id="1369" r:id="rId99"/>
    <p:sldId id="1387" r:id="rId100"/>
    <p:sldId id="515" r:id="rId101"/>
    <p:sldId id="517" r:id="rId102"/>
    <p:sldId id="953" r:id="rId103"/>
    <p:sldId id="1272" r:id="rId104"/>
    <p:sldId id="1271" r:id="rId105"/>
    <p:sldId id="1274" r:id="rId106"/>
    <p:sldId id="1129" r:id="rId107"/>
    <p:sldId id="954" r:id="rId108"/>
    <p:sldId id="1279" r:id="rId109"/>
    <p:sldId id="1275" r:id="rId110"/>
    <p:sldId id="1280" r:id="rId111"/>
    <p:sldId id="1276" r:id="rId112"/>
    <p:sldId id="1277" r:id="rId113"/>
    <p:sldId id="1278" r:id="rId114"/>
    <p:sldId id="1281" r:id="rId115"/>
    <p:sldId id="1130" r:id="rId116"/>
    <p:sldId id="1282" r:id="rId117"/>
    <p:sldId id="1134" r:id="rId118"/>
    <p:sldId id="1371" r:id="rId119"/>
    <p:sldId id="1372" r:id="rId120"/>
    <p:sldId id="1376" r:id="rId121"/>
    <p:sldId id="1377" r:id="rId122"/>
    <p:sldId id="1379" r:id="rId123"/>
    <p:sldId id="1380" r:id="rId124"/>
    <p:sldId id="1381" r:id="rId125"/>
    <p:sldId id="1385" r:id="rId126"/>
    <p:sldId id="1386" r:id="rId127"/>
    <p:sldId id="1382" r:id="rId128"/>
    <p:sldId id="1283" r:id="rId129"/>
    <p:sldId id="1133" r:id="rId130"/>
    <p:sldId id="1286" r:id="rId131"/>
    <p:sldId id="1288" r:id="rId132"/>
    <p:sldId id="1287" r:id="rId133"/>
    <p:sldId id="1291" r:id="rId134"/>
    <p:sldId id="1292" r:id="rId135"/>
    <p:sldId id="1284" r:id="rId136"/>
    <p:sldId id="1293" r:id="rId137"/>
    <p:sldId id="1294" r:id="rId138"/>
    <p:sldId id="1299" r:id="rId139"/>
    <p:sldId id="1298" r:id="rId140"/>
    <p:sldId id="1297" r:id="rId141"/>
    <p:sldId id="1300" r:id="rId142"/>
    <p:sldId id="1296" r:id="rId143"/>
    <p:sldId id="1302" r:id="rId144"/>
    <p:sldId id="1303" r:id="rId145"/>
    <p:sldId id="1304" r:id="rId146"/>
    <p:sldId id="1518" r:id="rId147"/>
    <p:sldId id="820" r:id="rId148"/>
    <p:sldId id="1305" r:id="rId149"/>
    <p:sldId id="1146" r:id="rId150"/>
    <p:sldId id="1018" r:id="rId151"/>
    <p:sldId id="1306" r:id="rId152"/>
    <p:sldId id="1307" r:id="rId153"/>
    <p:sldId id="1142" r:id="rId154"/>
    <p:sldId id="1308" r:id="rId155"/>
    <p:sldId id="1309" r:id="rId156"/>
    <p:sldId id="1310" r:id="rId157"/>
    <p:sldId id="1311" r:id="rId158"/>
    <p:sldId id="1312" r:id="rId159"/>
    <p:sldId id="1313" r:id="rId160"/>
    <p:sldId id="1314" r:id="rId161"/>
    <p:sldId id="1315" r:id="rId162"/>
    <p:sldId id="1398" r:id="rId163"/>
    <p:sldId id="1399" r:id="rId164"/>
    <p:sldId id="1401" r:id="rId165"/>
    <p:sldId id="1404" r:id="rId166"/>
    <p:sldId id="1402" r:id="rId167"/>
    <p:sldId id="1405" r:id="rId168"/>
    <p:sldId id="1406" r:id="rId169"/>
    <p:sldId id="1316" r:id="rId170"/>
    <p:sldId id="1519" r:id="rId171"/>
    <p:sldId id="1521" r:id="rId172"/>
    <p:sldId id="1522" r:id="rId173"/>
    <p:sldId id="1523" r:id="rId174"/>
    <p:sldId id="1524" r:id="rId175"/>
    <p:sldId id="1525" r:id="rId176"/>
    <p:sldId id="1526" r:id="rId177"/>
    <p:sldId id="1527" r:id="rId178"/>
    <p:sldId id="1528" r:id="rId179"/>
    <p:sldId id="1529" r:id="rId180"/>
    <p:sldId id="1530" r:id="rId181"/>
    <p:sldId id="1531" r:id="rId182"/>
    <p:sldId id="1532" r:id="rId183"/>
    <p:sldId id="1533" r:id="rId184"/>
    <p:sldId id="1534" r:id="rId185"/>
    <p:sldId id="1535" r:id="rId186"/>
    <p:sldId id="1536" r:id="rId187"/>
    <p:sldId id="821" r:id="rId188"/>
    <p:sldId id="1056" r:id="rId189"/>
    <p:sldId id="1317" r:id="rId190"/>
    <p:sldId id="1318" r:id="rId191"/>
    <p:sldId id="1319" r:id="rId192"/>
    <p:sldId id="1320" r:id="rId193"/>
    <p:sldId id="1321" r:id="rId194"/>
    <p:sldId id="1322" r:id="rId195"/>
    <p:sldId id="1063" r:id="rId196"/>
    <p:sldId id="1324" r:id="rId197"/>
    <p:sldId id="1152" r:id="rId198"/>
    <p:sldId id="1325" r:id="rId199"/>
    <p:sldId id="1408" r:id="rId200"/>
    <p:sldId id="1520" r:id="rId201"/>
    <p:sldId id="1096" r:id="rId202"/>
    <p:sldId id="1097" r:id="rId203"/>
    <p:sldId id="1329" r:id="rId204"/>
    <p:sldId id="1328" r:id="rId205"/>
    <p:sldId id="1330" r:id="rId206"/>
    <p:sldId id="1331" r:id="rId207"/>
    <p:sldId id="1327" r:id="rId208"/>
    <p:sldId id="1326" r:id="rId209"/>
    <p:sldId id="1098" r:id="rId210"/>
    <p:sldId id="1099" r:id="rId211"/>
    <p:sldId id="1333" r:id="rId212"/>
    <p:sldId id="1332" r:id="rId213"/>
    <p:sldId id="1109" r:id="rId214"/>
    <p:sldId id="1334" r:id="rId215"/>
    <p:sldId id="1156" r:id="rId216"/>
    <p:sldId id="1157" r:id="rId217"/>
    <p:sldId id="1158" r:id="rId218"/>
    <p:sldId id="1159" r:id="rId219"/>
    <p:sldId id="1160" r:id="rId220"/>
    <p:sldId id="1335" r:id="rId221"/>
    <p:sldId id="1161" r:id="rId222"/>
    <p:sldId id="1338" r:id="rId223"/>
    <p:sldId id="1337" r:id="rId224"/>
    <p:sldId id="1339" r:id="rId225"/>
    <p:sldId id="1336" r:id="rId226"/>
    <p:sldId id="1340" r:id="rId227"/>
    <p:sldId id="1194" r:id="rId228"/>
    <p:sldId id="1195" r:id="rId229"/>
    <p:sldId id="1357" r:id="rId230"/>
    <p:sldId id="1196" r:id="rId231"/>
    <p:sldId id="1556" r:id="rId232"/>
    <p:sldId id="1213" r:id="rId233"/>
    <p:sldId id="1557" r:id="rId234"/>
    <p:sldId id="1358" r:id="rId235"/>
    <p:sldId id="1214" r:id="rId236"/>
    <p:sldId id="1359" r:id="rId237"/>
    <p:sldId id="1360" r:id="rId238"/>
    <p:sldId id="1558" r:id="rId239"/>
    <p:sldId id="1232" r:id="rId240"/>
    <p:sldId id="1233" r:id="rId241"/>
    <p:sldId id="1234" r:id="rId242"/>
    <p:sldId id="1235" r:id="rId243"/>
    <p:sldId id="1236" r:id="rId244"/>
    <p:sldId id="1559" r:id="rId245"/>
    <p:sldId id="1251" r:id="rId246"/>
    <p:sldId id="1252" r:id="rId247"/>
    <p:sldId id="1253" r:id="rId248"/>
    <p:sldId id="1361" r:id="rId249"/>
    <p:sldId id="1560" r:id="rId25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008080"/>
    <a:srgbClr val="808080"/>
    <a:srgbClr val="000066"/>
    <a:srgbClr val="4D4D4D"/>
    <a:srgbClr val="FFFFFF"/>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5" autoAdjust="0"/>
    <p:restoredTop sz="94293" autoAdjust="0"/>
  </p:normalViewPr>
  <p:slideViewPr>
    <p:cSldViewPr>
      <p:cViewPr varScale="1">
        <p:scale>
          <a:sx n="73" d="100"/>
          <a:sy n="73"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notesMaster" Target="notesMasters/notesMaster1.xml"/><Relationship Id="rId256"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microsoft.com/office/2015/10/relationships/revisionInfo" Target="revisionInfo.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DA942-A46A-40C9-B8C1-E30329FE0A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5D6A01-85DA-489F-A89A-275BBDD41684}">
      <dgm:prSet phldrT="[Text]"/>
      <dgm:spPr>
        <a:solidFill>
          <a:srgbClr val="008080"/>
        </a:solidFill>
      </dgm:spPr>
      <dgm:t>
        <a:bodyPr/>
        <a:lstStyle/>
        <a:p>
          <a:pPr algn="ctr"/>
          <a:r>
            <a:rPr lang="en-ZA" dirty="0" smtClean="0"/>
            <a:t>DO</a:t>
          </a:r>
          <a:endParaRPr lang="en-US" dirty="0"/>
        </a:p>
      </dgm:t>
    </dgm:pt>
    <dgm:pt modelId="{6EFA5654-2157-401A-8EDC-377B3CDB80FF}" type="parTrans" cxnId="{A08D02C5-FE81-4F4F-B78F-F34565EF29C8}">
      <dgm:prSet/>
      <dgm:spPr/>
      <dgm:t>
        <a:bodyPr/>
        <a:lstStyle/>
        <a:p>
          <a:endParaRPr lang="en-US"/>
        </a:p>
      </dgm:t>
    </dgm:pt>
    <dgm:pt modelId="{2A0323B4-4090-416E-9792-C9358E2592EA}" type="sibTrans" cxnId="{A08D02C5-FE81-4F4F-B78F-F34565EF29C8}">
      <dgm:prSet/>
      <dgm:spPr/>
      <dgm:t>
        <a:bodyPr/>
        <a:lstStyle/>
        <a:p>
          <a:endParaRPr lang="en-US"/>
        </a:p>
      </dgm:t>
    </dgm:pt>
    <dgm:pt modelId="{C84F8E80-BF76-4CA9-9549-B04663664935}">
      <dgm:prSet phldrT="[Text]"/>
      <dgm:spPr>
        <a:solidFill>
          <a:srgbClr val="008080"/>
        </a:solidFill>
      </dgm:spPr>
      <dgm:t>
        <a:bodyPr/>
        <a:lstStyle/>
        <a:p>
          <a:pPr algn="ctr"/>
          <a:r>
            <a:rPr lang="en-ZA" dirty="0" smtClean="0"/>
            <a:t>THINK</a:t>
          </a:r>
          <a:endParaRPr lang="en-US" dirty="0"/>
        </a:p>
      </dgm:t>
    </dgm:pt>
    <dgm:pt modelId="{96AA11B5-C7A8-4EAC-AE19-217D230EF3B1}" type="parTrans" cxnId="{FF514B05-F939-4E24-93FF-7C6A7BF53C23}">
      <dgm:prSet/>
      <dgm:spPr/>
      <dgm:t>
        <a:bodyPr/>
        <a:lstStyle/>
        <a:p>
          <a:endParaRPr lang="en-US"/>
        </a:p>
      </dgm:t>
    </dgm:pt>
    <dgm:pt modelId="{F2B6769E-677C-4392-9A7A-1A885E4E8240}" type="sibTrans" cxnId="{FF514B05-F939-4E24-93FF-7C6A7BF53C23}">
      <dgm:prSet/>
      <dgm:spPr/>
      <dgm:t>
        <a:bodyPr/>
        <a:lstStyle/>
        <a:p>
          <a:endParaRPr lang="en-US"/>
        </a:p>
      </dgm:t>
    </dgm:pt>
    <dgm:pt modelId="{D22D227A-00F5-470A-A260-4A1680651DEE}">
      <dgm:prSet phldrT="[Text]"/>
      <dgm:spPr>
        <a:solidFill>
          <a:srgbClr val="008080"/>
        </a:solidFill>
      </dgm:spPr>
      <dgm:t>
        <a:bodyPr/>
        <a:lstStyle/>
        <a:p>
          <a:pPr algn="ctr"/>
          <a:r>
            <a:rPr lang="en-ZA" dirty="0" smtClean="0"/>
            <a:t>UNDERSTANDING</a:t>
          </a:r>
          <a:endParaRPr lang="en-US" dirty="0"/>
        </a:p>
      </dgm:t>
    </dgm:pt>
    <dgm:pt modelId="{16633471-7B79-4D5E-BA03-9744A9F955DC}" type="parTrans" cxnId="{2098D38E-057F-47F0-B737-ADDD85539914}">
      <dgm:prSet/>
      <dgm:spPr/>
      <dgm:t>
        <a:bodyPr/>
        <a:lstStyle/>
        <a:p>
          <a:endParaRPr lang="en-US"/>
        </a:p>
      </dgm:t>
    </dgm:pt>
    <dgm:pt modelId="{12ACA6D4-4FE7-474E-90A1-9708B6FAADF6}" type="sibTrans" cxnId="{2098D38E-057F-47F0-B737-ADDD85539914}">
      <dgm:prSet/>
      <dgm:spPr/>
      <dgm:t>
        <a:bodyPr/>
        <a:lstStyle/>
        <a:p>
          <a:endParaRPr lang="en-US"/>
        </a:p>
      </dgm:t>
    </dgm:pt>
    <dgm:pt modelId="{29876AB7-1447-44A6-B5E6-D8090C3DB51A}" type="pres">
      <dgm:prSet presAssocID="{681DA942-A46A-40C9-B8C1-E30329FE0A22}" presName="linear" presStyleCnt="0">
        <dgm:presLayoutVars>
          <dgm:dir/>
          <dgm:animLvl val="lvl"/>
          <dgm:resizeHandles val="exact"/>
        </dgm:presLayoutVars>
      </dgm:prSet>
      <dgm:spPr/>
      <dgm:t>
        <a:bodyPr/>
        <a:lstStyle/>
        <a:p>
          <a:endParaRPr lang="en-US"/>
        </a:p>
      </dgm:t>
    </dgm:pt>
    <dgm:pt modelId="{C99345E7-152F-475E-9574-69FE91A54148}" type="pres">
      <dgm:prSet presAssocID="{1D5D6A01-85DA-489F-A89A-275BBDD41684}" presName="parentLin" presStyleCnt="0"/>
      <dgm:spPr/>
    </dgm:pt>
    <dgm:pt modelId="{E23AC43B-4804-43A4-A1A9-A4A483B3EA6A}" type="pres">
      <dgm:prSet presAssocID="{1D5D6A01-85DA-489F-A89A-275BBDD41684}" presName="parentLeftMargin" presStyleLbl="node1" presStyleIdx="0" presStyleCnt="3"/>
      <dgm:spPr/>
      <dgm:t>
        <a:bodyPr/>
        <a:lstStyle/>
        <a:p>
          <a:endParaRPr lang="en-US"/>
        </a:p>
      </dgm:t>
    </dgm:pt>
    <dgm:pt modelId="{9E52AAD3-9E9F-4D60-ACE9-A8FE38225CE6}" type="pres">
      <dgm:prSet presAssocID="{1D5D6A01-85DA-489F-A89A-275BBDD41684}" presName="parentText" presStyleLbl="node1" presStyleIdx="0" presStyleCnt="3" custLinFactNeighborY="32649">
        <dgm:presLayoutVars>
          <dgm:chMax val="0"/>
          <dgm:bulletEnabled val="1"/>
        </dgm:presLayoutVars>
      </dgm:prSet>
      <dgm:spPr/>
      <dgm:t>
        <a:bodyPr/>
        <a:lstStyle/>
        <a:p>
          <a:endParaRPr lang="en-US"/>
        </a:p>
      </dgm:t>
    </dgm:pt>
    <dgm:pt modelId="{D2028545-8ADA-44BC-B2E9-183D76A0FC2C}" type="pres">
      <dgm:prSet presAssocID="{1D5D6A01-85DA-489F-A89A-275BBDD41684}" presName="negativeSpace" presStyleCnt="0"/>
      <dgm:spPr/>
    </dgm:pt>
    <dgm:pt modelId="{33ACD08C-B7CD-4E10-AE70-77D12F4C3400}" type="pres">
      <dgm:prSet presAssocID="{1D5D6A01-85DA-489F-A89A-275BBDD41684}" presName="childText" presStyleLbl="conFgAcc1" presStyleIdx="0" presStyleCnt="3" custLinFactNeighborY="-31354">
        <dgm:presLayoutVars>
          <dgm:bulletEnabled val="1"/>
        </dgm:presLayoutVars>
      </dgm:prSet>
      <dgm:spPr/>
    </dgm:pt>
    <dgm:pt modelId="{6D7A31A9-DFDC-4D29-936F-2939DF3226D8}" type="pres">
      <dgm:prSet presAssocID="{2A0323B4-4090-416E-9792-C9358E2592EA}" presName="spaceBetweenRectangles" presStyleCnt="0"/>
      <dgm:spPr/>
    </dgm:pt>
    <dgm:pt modelId="{227BED75-DB39-45F3-A006-4140078F63C0}" type="pres">
      <dgm:prSet presAssocID="{C84F8E80-BF76-4CA9-9549-B04663664935}" presName="parentLin" presStyleCnt="0"/>
      <dgm:spPr/>
    </dgm:pt>
    <dgm:pt modelId="{92B48CD4-F24A-4BF0-8929-934EC25C26B5}" type="pres">
      <dgm:prSet presAssocID="{C84F8E80-BF76-4CA9-9549-B04663664935}" presName="parentLeftMargin" presStyleLbl="node1" presStyleIdx="0" presStyleCnt="3"/>
      <dgm:spPr/>
      <dgm:t>
        <a:bodyPr/>
        <a:lstStyle/>
        <a:p>
          <a:endParaRPr lang="en-US"/>
        </a:p>
      </dgm:t>
    </dgm:pt>
    <dgm:pt modelId="{0632E720-7237-4C93-B459-9751CF2A0309}" type="pres">
      <dgm:prSet presAssocID="{C84F8E80-BF76-4CA9-9549-B04663664935}" presName="parentText" presStyleLbl="node1" presStyleIdx="1" presStyleCnt="3" custLinFactNeighborY="34536">
        <dgm:presLayoutVars>
          <dgm:chMax val="0"/>
          <dgm:bulletEnabled val="1"/>
        </dgm:presLayoutVars>
      </dgm:prSet>
      <dgm:spPr/>
      <dgm:t>
        <a:bodyPr/>
        <a:lstStyle/>
        <a:p>
          <a:endParaRPr lang="en-US"/>
        </a:p>
      </dgm:t>
    </dgm:pt>
    <dgm:pt modelId="{12CB696F-5D9F-475F-8B35-5A6FBA23F5FA}" type="pres">
      <dgm:prSet presAssocID="{C84F8E80-BF76-4CA9-9549-B04663664935}" presName="negativeSpace" presStyleCnt="0"/>
      <dgm:spPr/>
    </dgm:pt>
    <dgm:pt modelId="{291886D1-019F-4CD8-8D15-B3883C53AFBD}" type="pres">
      <dgm:prSet presAssocID="{C84F8E80-BF76-4CA9-9549-B04663664935}" presName="childText" presStyleLbl="conFgAcc1" presStyleIdx="1" presStyleCnt="3">
        <dgm:presLayoutVars>
          <dgm:bulletEnabled val="1"/>
        </dgm:presLayoutVars>
      </dgm:prSet>
      <dgm:spPr/>
    </dgm:pt>
    <dgm:pt modelId="{1200E5A6-2052-4502-ADB9-D82BA447B0DB}" type="pres">
      <dgm:prSet presAssocID="{F2B6769E-677C-4392-9A7A-1A885E4E8240}" presName="spaceBetweenRectangles" presStyleCnt="0"/>
      <dgm:spPr/>
    </dgm:pt>
    <dgm:pt modelId="{E3E74905-BFC2-4675-8072-937DA9725C1B}" type="pres">
      <dgm:prSet presAssocID="{D22D227A-00F5-470A-A260-4A1680651DEE}" presName="parentLin" presStyleCnt="0"/>
      <dgm:spPr/>
    </dgm:pt>
    <dgm:pt modelId="{213DF705-EE24-49FB-AC8E-EDCE7CA1372A}" type="pres">
      <dgm:prSet presAssocID="{D22D227A-00F5-470A-A260-4A1680651DEE}" presName="parentLeftMargin" presStyleLbl="node1" presStyleIdx="1" presStyleCnt="3"/>
      <dgm:spPr/>
      <dgm:t>
        <a:bodyPr/>
        <a:lstStyle/>
        <a:p>
          <a:endParaRPr lang="en-US"/>
        </a:p>
      </dgm:t>
    </dgm:pt>
    <dgm:pt modelId="{CF513BFF-BD8E-4CF2-99B1-A38079A9A71E}" type="pres">
      <dgm:prSet presAssocID="{D22D227A-00F5-470A-A260-4A1680651DEE}" presName="parentText" presStyleLbl="node1" presStyleIdx="2" presStyleCnt="3" custLinFactNeighborY="43497">
        <dgm:presLayoutVars>
          <dgm:chMax val="0"/>
          <dgm:bulletEnabled val="1"/>
        </dgm:presLayoutVars>
      </dgm:prSet>
      <dgm:spPr/>
      <dgm:t>
        <a:bodyPr/>
        <a:lstStyle/>
        <a:p>
          <a:endParaRPr lang="en-US"/>
        </a:p>
      </dgm:t>
    </dgm:pt>
    <dgm:pt modelId="{ADEAF4D8-80D5-495B-91B0-860FA275FBAD}" type="pres">
      <dgm:prSet presAssocID="{D22D227A-00F5-470A-A260-4A1680651DEE}" presName="negativeSpace" presStyleCnt="0"/>
      <dgm:spPr/>
    </dgm:pt>
    <dgm:pt modelId="{BDB9B68B-229D-4157-A855-00A0275DE8CD}" type="pres">
      <dgm:prSet presAssocID="{D22D227A-00F5-470A-A260-4A1680651DEE}" presName="childText" presStyleLbl="conFgAcc1" presStyleIdx="2" presStyleCnt="3">
        <dgm:presLayoutVars>
          <dgm:bulletEnabled val="1"/>
        </dgm:presLayoutVars>
      </dgm:prSet>
      <dgm:spPr/>
    </dgm:pt>
  </dgm:ptLst>
  <dgm:cxnLst>
    <dgm:cxn modelId="{8416FF6E-E7CA-4072-9C8E-EA0764E55B24}" type="presOf" srcId="{1D5D6A01-85DA-489F-A89A-275BBDD41684}" destId="{9E52AAD3-9E9F-4D60-ACE9-A8FE38225CE6}" srcOrd="1" destOrd="0" presId="urn:microsoft.com/office/officeart/2005/8/layout/list1"/>
    <dgm:cxn modelId="{2098D38E-057F-47F0-B737-ADDD85539914}" srcId="{681DA942-A46A-40C9-B8C1-E30329FE0A22}" destId="{D22D227A-00F5-470A-A260-4A1680651DEE}" srcOrd="2" destOrd="0" parTransId="{16633471-7B79-4D5E-BA03-9744A9F955DC}" sibTransId="{12ACA6D4-4FE7-474E-90A1-9708B6FAADF6}"/>
    <dgm:cxn modelId="{2A7FB85A-0DD6-4591-9AD9-91ACD94B6C32}" type="presOf" srcId="{D22D227A-00F5-470A-A260-4A1680651DEE}" destId="{213DF705-EE24-49FB-AC8E-EDCE7CA1372A}" srcOrd="0" destOrd="0" presId="urn:microsoft.com/office/officeart/2005/8/layout/list1"/>
    <dgm:cxn modelId="{42B0E324-8885-44F0-A314-1A207D74756B}" type="presOf" srcId="{1D5D6A01-85DA-489F-A89A-275BBDD41684}" destId="{E23AC43B-4804-43A4-A1A9-A4A483B3EA6A}" srcOrd="0" destOrd="0" presId="urn:microsoft.com/office/officeart/2005/8/layout/list1"/>
    <dgm:cxn modelId="{5E9125CF-3F29-4365-9572-035B9A159351}" type="presOf" srcId="{C84F8E80-BF76-4CA9-9549-B04663664935}" destId="{92B48CD4-F24A-4BF0-8929-934EC25C26B5}" srcOrd="0" destOrd="0" presId="urn:microsoft.com/office/officeart/2005/8/layout/list1"/>
    <dgm:cxn modelId="{8B5AD11D-F29B-4D42-A602-2A2F78153EC4}" type="presOf" srcId="{681DA942-A46A-40C9-B8C1-E30329FE0A22}" destId="{29876AB7-1447-44A6-B5E6-D8090C3DB51A}" srcOrd="0" destOrd="0" presId="urn:microsoft.com/office/officeart/2005/8/layout/list1"/>
    <dgm:cxn modelId="{FF514B05-F939-4E24-93FF-7C6A7BF53C23}" srcId="{681DA942-A46A-40C9-B8C1-E30329FE0A22}" destId="{C84F8E80-BF76-4CA9-9549-B04663664935}" srcOrd="1" destOrd="0" parTransId="{96AA11B5-C7A8-4EAC-AE19-217D230EF3B1}" sibTransId="{F2B6769E-677C-4392-9A7A-1A885E4E8240}"/>
    <dgm:cxn modelId="{A08D02C5-FE81-4F4F-B78F-F34565EF29C8}" srcId="{681DA942-A46A-40C9-B8C1-E30329FE0A22}" destId="{1D5D6A01-85DA-489F-A89A-275BBDD41684}" srcOrd="0" destOrd="0" parTransId="{6EFA5654-2157-401A-8EDC-377B3CDB80FF}" sibTransId="{2A0323B4-4090-416E-9792-C9358E2592EA}"/>
    <dgm:cxn modelId="{85556E97-C5E5-4840-B4CD-EE220940BE58}" type="presOf" srcId="{D22D227A-00F5-470A-A260-4A1680651DEE}" destId="{CF513BFF-BD8E-4CF2-99B1-A38079A9A71E}" srcOrd="1" destOrd="0" presId="urn:microsoft.com/office/officeart/2005/8/layout/list1"/>
    <dgm:cxn modelId="{BAD483FB-0B30-4B07-BA60-D8D05D613FA4}" type="presOf" srcId="{C84F8E80-BF76-4CA9-9549-B04663664935}" destId="{0632E720-7237-4C93-B459-9751CF2A0309}" srcOrd="1" destOrd="0" presId="urn:microsoft.com/office/officeart/2005/8/layout/list1"/>
    <dgm:cxn modelId="{48ED9990-7067-4D02-8F1D-E146D35ADD9E}" type="presParOf" srcId="{29876AB7-1447-44A6-B5E6-D8090C3DB51A}" destId="{C99345E7-152F-475E-9574-69FE91A54148}" srcOrd="0" destOrd="0" presId="urn:microsoft.com/office/officeart/2005/8/layout/list1"/>
    <dgm:cxn modelId="{14320437-03DD-4B6A-AEAD-D3658D989FC9}" type="presParOf" srcId="{C99345E7-152F-475E-9574-69FE91A54148}" destId="{E23AC43B-4804-43A4-A1A9-A4A483B3EA6A}" srcOrd="0" destOrd="0" presId="urn:microsoft.com/office/officeart/2005/8/layout/list1"/>
    <dgm:cxn modelId="{AA7A7961-92D5-465A-A294-5E0BC6B053EB}" type="presParOf" srcId="{C99345E7-152F-475E-9574-69FE91A54148}" destId="{9E52AAD3-9E9F-4D60-ACE9-A8FE38225CE6}" srcOrd="1" destOrd="0" presId="urn:microsoft.com/office/officeart/2005/8/layout/list1"/>
    <dgm:cxn modelId="{E0463231-D545-4998-97FF-0F5C7EA2CC47}" type="presParOf" srcId="{29876AB7-1447-44A6-B5E6-D8090C3DB51A}" destId="{D2028545-8ADA-44BC-B2E9-183D76A0FC2C}" srcOrd="1" destOrd="0" presId="urn:microsoft.com/office/officeart/2005/8/layout/list1"/>
    <dgm:cxn modelId="{988699FC-7590-44C1-8B9E-3CC75E8E6895}" type="presParOf" srcId="{29876AB7-1447-44A6-B5E6-D8090C3DB51A}" destId="{33ACD08C-B7CD-4E10-AE70-77D12F4C3400}" srcOrd="2" destOrd="0" presId="urn:microsoft.com/office/officeart/2005/8/layout/list1"/>
    <dgm:cxn modelId="{D5972C63-027E-4564-9460-8309C251D7A3}" type="presParOf" srcId="{29876AB7-1447-44A6-B5E6-D8090C3DB51A}" destId="{6D7A31A9-DFDC-4D29-936F-2939DF3226D8}" srcOrd="3" destOrd="0" presId="urn:microsoft.com/office/officeart/2005/8/layout/list1"/>
    <dgm:cxn modelId="{56D2317B-87DC-4B3F-8D71-264884E2947A}" type="presParOf" srcId="{29876AB7-1447-44A6-B5E6-D8090C3DB51A}" destId="{227BED75-DB39-45F3-A006-4140078F63C0}" srcOrd="4" destOrd="0" presId="urn:microsoft.com/office/officeart/2005/8/layout/list1"/>
    <dgm:cxn modelId="{8EBFEE1E-CB71-4983-99D2-60E6700BEE91}" type="presParOf" srcId="{227BED75-DB39-45F3-A006-4140078F63C0}" destId="{92B48CD4-F24A-4BF0-8929-934EC25C26B5}" srcOrd="0" destOrd="0" presId="urn:microsoft.com/office/officeart/2005/8/layout/list1"/>
    <dgm:cxn modelId="{D916EC0B-F596-4B36-88EA-C89B1E25CA92}" type="presParOf" srcId="{227BED75-DB39-45F3-A006-4140078F63C0}" destId="{0632E720-7237-4C93-B459-9751CF2A0309}" srcOrd="1" destOrd="0" presId="urn:microsoft.com/office/officeart/2005/8/layout/list1"/>
    <dgm:cxn modelId="{06D5FEA0-1384-49CA-8263-595CA617E153}" type="presParOf" srcId="{29876AB7-1447-44A6-B5E6-D8090C3DB51A}" destId="{12CB696F-5D9F-475F-8B35-5A6FBA23F5FA}" srcOrd="5" destOrd="0" presId="urn:microsoft.com/office/officeart/2005/8/layout/list1"/>
    <dgm:cxn modelId="{08AFE623-DAF0-4B4A-A16A-50EADFEF7ECB}" type="presParOf" srcId="{29876AB7-1447-44A6-B5E6-D8090C3DB51A}" destId="{291886D1-019F-4CD8-8D15-B3883C53AFBD}" srcOrd="6" destOrd="0" presId="urn:microsoft.com/office/officeart/2005/8/layout/list1"/>
    <dgm:cxn modelId="{31DFB262-0E4F-46A8-83CE-7B623480835C}" type="presParOf" srcId="{29876AB7-1447-44A6-B5E6-D8090C3DB51A}" destId="{1200E5A6-2052-4502-ADB9-D82BA447B0DB}" srcOrd="7" destOrd="0" presId="urn:microsoft.com/office/officeart/2005/8/layout/list1"/>
    <dgm:cxn modelId="{E70E6960-BD3C-411B-BB7A-FFBA72EE0FC8}" type="presParOf" srcId="{29876AB7-1447-44A6-B5E6-D8090C3DB51A}" destId="{E3E74905-BFC2-4675-8072-937DA9725C1B}" srcOrd="8" destOrd="0" presId="urn:microsoft.com/office/officeart/2005/8/layout/list1"/>
    <dgm:cxn modelId="{C6B0754C-9BD2-482A-84C4-CFC04A952C52}" type="presParOf" srcId="{E3E74905-BFC2-4675-8072-937DA9725C1B}" destId="{213DF705-EE24-49FB-AC8E-EDCE7CA1372A}" srcOrd="0" destOrd="0" presId="urn:microsoft.com/office/officeart/2005/8/layout/list1"/>
    <dgm:cxn modelId="{318A790D-E2B9-4D12-807A-DCAF5430D934}" type="presParOf" srcId="{E3E74905-BFC2-4675-8072-937DA9725C1B}" destId="{CF513BFF-BD8E-4CF2-99B1-A38079A9A71E}" srcOrd="1" destOrd="0" presId="urn:microsoft.com/office/officeart/2005/8/layout/list1"/>
    <dgm:cxn modelId="{EC1EDBAD-F217-4844-B153-EE5F32574E32}" type="presParOf" srcId="{29876AB7-1447-44A6-B5E6-D8090C3DB51A}" destId="{ADEAF4D8-80D5-495B-91B0-860FA275FBAD}" srcOrd="9" destOrd="0" presId="urn:microsoft.com/office/officeart/2005/8/layout/list1"/>
    <dgm:cxn modelId="{4C277A9A-F717-4C3E-A8A8-DC242239754C}" type="presParOf" srcId="{29876AB7-1447-44A6-B5E6-D8090C3DB51A}" destId="{BDB9B68B-229D-4157-A855-00A0275DE8C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7BF30-AE53-4B01-A989-3D105E35F7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235F907-78B0-41D4-8B20-27469954A478}">
      <dgm:prSet phldrT="[Text]"/>
      <dgm:spPr/>
      <dgm:t>
        <a:bodyPr/>
        <a:lstStyle/>
        <a:p>
          <a:r>
            <a:rPr lang="en-ZA" dirty="0" smtClean="0"/>
            <a:t>Code of Conduct</a:t>
          </a:r>
          <a:endParaRPr lang="en-US" dirty="0"/>
        </a:p>
      </dgm:t>
    </dgm:pt>
    <dgm:pt modelId="{12DA00CE-8B50-4546-821F-159542998EAE}" type="parTrans" cxnId="{D676B0CF-65F2-4E91-A40C-F0CF6DC759E6}">
      <dgm:prSet/>
      <dgm:spPr/>
      <dgm:t>
        <a:bodyPr/>
        <a:lstStyle/>
        <a:p>
          <a:endParaRPr lang="en-US"/>
        </a:p>
      </dgm:t>
    </dgm:pt>
    <dgm:pt modelId="{0E9CDB94-5E45-4B62-A3FF-C6705B4F0D61}" type="sibTrans" cxnId="{D676B0CF-65F2-4E91-A40C-F0CF6DC759E6}">
      <dgm:prSet/>
      <dgm:spPr/>
      <dgm:t>
        <a:bodyPr/>
        <a:lstStyle/>
        <a:p>
          <a:endParaRPr lang="en-US"/>
        </a:p>
      </dgm:t>
    </dgm:pt>
    <dgm:pt modelId="{4026A7F5-CE4D-4B8D-A499-B0D3C2BBB930}">
      <dgm:prSet phldrT="[Text]"/>
      <dgm:spPr/>
      <dgm:t>
        <a:bodyPr/>
        <a:lstStyle/>
        <a:p>
          <a:r>
            <a:rPr lang="en-ZA" dirty="0" smtClean="0"/>
            <a:t>Ethical standards</a:t>
          </a:r>
          <a:endParaRPr lang="en-US" dirty="0"/>
        </a:p>
      </dgm:t>
    </dgm:pt>
    <dgm:pt modelId="{BE33A699-BE3C-484A-B580-E8CFC1C465DD}" type="parTrans" cxnId="{7CB3CAC5-2F7A-4EEE-9320-5DB4F5AC4A0B}">
      <dgm:prSet/>
      <dgm:spPr/>
      <dgm:t>
        <a:bodyPr/>
        <a:lstStyle/>
        <a:p>
          <a:endParaRPr lang="en-US"/>
        </a:p>
      </dgm:t>
    </dgm:pt>
    <dgm:pt modelId="{4B005D4E-C696-4B04-BC10-D4BF4763E92C}" type="sibTrans" cxnId="{7CB3CAC5-2F7A-4EEE-9320-5DB4F5AC4A0B}">
      <dgm:prSet/>
      <dgm:spPr/>
      <dgm:t>
        <a:bodyPr/>
        <a:lstStyle/>
        <a:p>
          <a:endParaRPr lang="en-US"/>
        </a:p>
      </dgm:t>
    </dgm:pt>
    <dgm:pt modelId="{A77B60EB-34DE-46C5-B63F-2BA45CC95548}">
      <dgm:prSet phldrT="[Text]"/>
      <dgm:spPr/>
      <dgm:t>
        <a:bodyPr/>
        <a:lstStyle/>
        <a:p>
          <a:r>
            <a:rPr lang="en-ZA" dirty="0" smtClean="0"/>
            <a:t>Behaviour standards</a:t>
          </a:r>
          <a:endParaRPr lang="en-US" dirty="0"/>
        </a:p>
      </dgm:t>
    </dgm:pt>
    <dgm:pt modelId="{F703682C-3E42-4DDD-8223-146E1903273C}" type="parTrans" cxnId="{B76AC56B-9431-49E0-861E-D10ADDA0CCF9}">
      <dgm:prSet/>
      <dgm:spPr/>
      <dgm:t>
        <a:bodyPr/>
        <a:lstStyle/>
        <a:p>
          <a:endParaRPr lang="en-US"/>
        </a:p>
      </dgm:t>
    </dgm:pt>
    <dgm:pt modelId="{29041BA5-0D58-498E-8DF5-2AD456548506}" type="sibTrans" cxnId="{B76AC56B-9431-49E0-861E-D10ADDA0CCF9}">
      <dgm:prSet/>
      <dgm:spPr/>
      <dgm:t>
        <a:bodyPr/>
        <a:lstStyle/>
        <a:p>
          <a:endParaRPr lang="en-US"/>
        </a:p>
      </dgm:t>
    </dgm:pt>
    <dgm:pt modelId="{1CF271A4-78A5-47B5-B382-63571A025A48}" type="pres">
      <dgm:prSet presAssocID="{44F7BF30-AE53-4B01-A989-3D105E35F7B6}" presName="hierChild1" presStyleCnt="0">
        <dgm:presLayoutVars>
          <dgm:chPref val="1"/>
          <dgm:dir/>
          <dgm:animOne val="branch"/>
          <dgm:animLvl val="lvl"/>
          <dgm:resizeHandles/>
        </dgm:presLayoutVars>
      </dgm:prSet>
      <dgm:spPr/>
      <dgm:t>
        <a:bodyPr/>
        <a:lstStyle/>
        <a:p>
          <a:endParaRPr lang="en-US"/>
        </a:p>
      </dgm:t>
    </dgm:pt>
    <dgm:pt modelId="{B9397F7E-C269-4B10-ACA7-2DABF07D9E19}" type="pres">
      <dgm:prSet presAssocID="{B235F907-78B0-41D4-8B20-27469954A478}" presName="hierRoot1" presStyleCnt="0"/>
      <dgm:spPr/>
    </dgm:pt>
    <dgm:pt modelId="{619D8E1F-9F8B-4601-A533-1D1FF589939A}" type="pres">
      <dgm:prSet presAssocID="{B235F907-78B0-41D4-8B20-27469954A478}" presName="composite" presStyleCnt="0"/>
      <dgm:spPr/>
    </dgm:pt>
    <dgm:pt modelId="{E9CAAF95-B1B9-4F3E-B24B-5238DB1DF099}" type="pres">
      <dgm:prSet presAssocID="{B235F907-78B0-41D4-8B20-27469954A478}" presName="background" presStyleLbl="node0" presStyleIdx="0" presStyleCnt="1"/>
      <dgm:spPr/>
    </dgm:pt>
    <dgm:pt modelId="{184A20A7-B50B-4BBA-93B9-C012C28A65E7}" type="pres">
      <dgm:prSet presAssocID="{B235F907-78B0-41D4-8B20-27469954A478}" presName="text" presStyleLbl="fgAcc0" presStyleIdx="0" presStyleCnt="1">
        <dgm:presLayoutVars>
          <dgm:chPref val="3"/>
        </dgm:presLayoutVars>
      </dgm:prSet>
      <dgm:spPr/>
      <dgm:t>
        <a:bodyPr/>
        <a:lstStyle/>
        <a:p>
          <a:endParaRPr lang="en-US"/>
        </a:p>
      </dgm:t>
    </dgm:pt>
    <dgm:pt modelId="{CA54A305-343C-48A2-8AA7-1394CB86066E}" type="pres">
      <dgm:prSet presAssocID="{B235F907-78B0-41D4-8B20-27469954A478}" presName="hierChild2" presStyleCnt="0"/>
      <dgm:spPr/>
    </dgm:pt>
    <dgm:pt modelId="{FC3A198C-5590-4840-8985-6D030A6617E4}" type="pres">
      <dgm:prSet presAssocID="{BE33A699-BE3C-484A-B580-E8CFC1C465DD}" presName="Name10" presStyleLbl="parChTrans1D2" presStyleIdx="0" presStyleCnt="2"/>
      <dgm:spPr/>
      <dgm:t>
        <a:bodyPr/>
        <a:lstStyle/>
        <a:p>
          <a:endParaRPr lang="en-US"/>
        </a:p>
      </dgm:t>
    </dgm:pt>
    <dgm:pt modelId="{DB36D764-A4BB-4915-B19C-F381CCB24FCD}" type="pres">
      <dgm:prSet presAssocID="{4026A7F5-CE4D-4B8D-A499-B0D3C2BBB930}" presName="hierRoot2" presStyleCnt="0"/>
      <dgm:spPr/>
    </dgm:pt>
    <dgm:pt modelId="{E9548EFD-275D-4E81-BCF9-D73F9F129825}" type="pres">
      <dgm:prSet presAssocID="{4026A7F5-CE4D-4B8D-A499-B0D3C2BBB930}" presName="composite2" presStyleCnt="0"/>
      <dgm:spPr/>
    </dgm:pt>
    <dgm:pt modelId="{A5162008-0B62-4F03-9916-FFCAF203EE16}" type="pres">
      <dgm:prSet presAssocID="{4026A7F5-CE4D-4B8D-A499-B0D3C2BBB930}" presName="background2" presStyleLbl="node2" presStyleIdx="0" presStyleCnt="2"/>
      <dgm:spPr/>
    </dgm:pt>
    <dgm:pt modelId="{F1645157-73EA-4F64-B27C-BBAFA06F4678}" type="pres">
      <dgm:prSet presAssocID="{4026A7F5-CE4D-4B8D-A499-B0D3C2BBB930}" presName="text2" presStyleLbl="fgAcc2" presStyleIdx="0" presStyleCnt="2">
        <dgm:presLayoutVars>
          <dgm:chPref val="3"/>
        </dgm:presLayoutVars>
      </dgm:prSet>
      <dgm:spPr/>
      <dgm:t>
        <a:bodyPr/>
        <a:lstStyle/>
        <a:p>
          <a:endParaRPr lang="en-US"/>
        </a:p>
      </dgm:t>
    </dgm:pt>
    <dgm:pt modelId="{84C36FB8-73BA-42FF-86A5-FA2059081E2E}" type="pres">
      <dgm:prSet presAssocID="{4026A7F5-CE4D-4B8D-A499-B0D3C2BBB930}" presName="hierChild3" presStyleCnt="0"/>
      <dgm:spPr/>
    </dgm:pt>
    <dgm:pt modelId="{188AA5B7-6D66-4C17-8ADA-BBF23F4B48E8}" type="pres">
      <dgm:prSet presAssocID="{F703682C-3E42-4DDD-8223-146E1903273C}" presName="Name10" presStyleLbl="parChTrans1D2" presStyleIdx="1" presStyleCnt="2"/>
      <dgm:spPr/>
      <dgm:t>
        <a:bodyPr/>
        <a:lstStyle/>
        <a:p>
          <a:endParaRPr lang="en-US"/>
        </a:p>
      </dgm:t>
    </dgm:pt>
    <dgm:pt modelId="{794ACCF2-1928-4BD2-A10C-6F2CD7FED43F}" type="pres">
      <dgm:prSet presAssocID="{A77B60EB-34DE-46C5-B63F-2BA45CC95548}" presName="hierRoot2" presStyleCnt="0"/>
      <dgm:spPr/>
    </dgm:pt>
    <dgm:pt modelId="{23509597-96E0-4F16-8A7D-011EAF2538ED}" type="pres">
      <dgm:prSet presAssocID="{A77B60EB-34DE-46C5-B63F-2BA45CC95548}" presName="composite2" presStyleCnt="0"/>
      <dgm:spPr/>
    </dgm:pt>
    <dgm:pt modelId="{6C4E17E8-E5EB-4312-AA93-3563A9806FDC}" type="pres">
      <dgm:prSet presAssocID="{A77B60EB-34DE-46C5-B63F-2BA45CC95548}" presName="background2" presStyleLbl="node2" presStyleIdx="1" presStyleCnt="2"/>
      <dgm:spPr/>
    </dgm:pt>
    <dgm:pt modelId="{FDDD358E-CCD3-44F5-8B66-66F84ECC66AB}" type="pres">
      <dgm:prSet presAssocID="{A77B60EB-34DE-46C5-B63F-2BA45CC95548}" presName="text2" presStyleLbl="fgAcc2" presStyleIdx="1" presStyleCnt="2">
        <dgm:presLayoutVars>
          <dgm:chPref val="3"/>
        </dgm:presLayoutVars>
      </dgm:prSet>
      <dgm:spPr/>
      <dgm:t>
        <a:bodyPr/>
        <a:lstStyle/>
        <a:p>
          <a:endParaRPr lang="en-US"/>
        </a:p>
      </dgm:t>
    </dgm:pt>
    <dgm:pt modelId="{4721D4AF-016B-47DF-9438-9EEDC33ED56A}" type="pres">
      <dgm:prSet presAssocID="{A77B60EB-34DE-46C5-B63F-2BA45CC95548}" presName="hierChild3" presStyleCnt="0"/>
      <dgm:spPr/>
    </dgm:pt>
  </dgm:ptLst>
  <dgm:cxnLst>
    <dgm:cxn modelId="{7CB3CAC5-2F7A-4EEE-9320-5DB4F5AC4A0B}" srcId="{B235F907-78B0-41D4-8B20-27469954A478}" destId="{4026A7F5-CE4D-4B8D-A499-B0D3C2BBB930}" srcOrd="0" destOrd="0" parTransId="{BE33A699-BE3C-484A-B580-E8CFC1C465DD}" sibTransId="{4B005D4E-C696-4B04-BC10-D4BF4763E92C}"/>
    <dgm:cxn modelId="{40C4D27A-AD4D-4EE3-9D62-426A63427FE2}" type="presOf" srcId="{BE33A699-BE3C-484A-B580-E8CFC1C465DD}" destId="{FC3A198C-5590-4840-8985-6D030A6617E4}" srcOrd="0" destOrd="0" presId="urn:microsoft.com/office/officeart/2005/8/layout/hierarchy1"/>
    <dgm:cxn modelId="{606BE247-8A38-4B08-8504-F9AC4A046AE8}" type="presOf" srcId="{44F7BF30-AE53-4B01-A989-3D105E35F7B6}" destId="{1CF271A4-78A5-47B5-B382-63571A025A48}" srcOrd="0" destOrd="0" presId="urn:microsoft.com/office/officeart/2005/8/layout/hierarchy1"/>
    <dgm:cxn modelId="{D676B0CF-65F2-4E91-A40C-F0CF6DC759E6}" srcId="{44F7BF30-AE53-4B01-A989-3D105E35F7B6}" destId="{B235F907-78B0-41D4-8B20-27469954A478}" srcOrd="0" destOrd="0" parTransId="{12DA00CE-8B50-4546-821F-159542998EAE}" sibTransId="{0E9CDB94-5E45-4B62-A3FF-C6705B4F0D61}"/>
    <dgm:cxn modelId="{9276A65E-1CBB-4742-B380-4E01C7F8BDFC}" type="presOf" srcId="{B235F907-78B0-41D4-8B20-27469954A478}" destId="{184A20A7-B50B-4BBA-93B9-C012C28A65E7}" srcOrd="0" destOrd="0" presId="urn:microsoft.com/office/officeart/2005/8/layout/hierarchy1"/>
    <dgm:cxn modelId="{07EAB1F5-BEAF-41EB-B5E6-A1D0BAC8B4FE}" type="presOf" srcId="{A77B60EB-34DE-46C5-B63F-2BA45CC95548}" destId="{FDDD358E-CCD3-44F5-8B66-66F84ECC66AB}" srcOrd="0" destOrd="0" presId="urn:microsoft.com/office/officeart/2005/8/layout/hierarchy1"/>
    <dgm:cxn modelId="{B76AC56B-9431-49E0-861E-D10ADDA0CCF9}" srcId="{B235F907-78B0-41D4-8B20-27469954A478}" destId="{A77B60EB-34DE-46C5-B63F-2BA45CC95548}" srcOrd="1" destOrd="0" parTransId="{F703682C-3E42-4DDD-8223-146E1903273C}" sibTransId="{29041BA5-0D58-498E-8DF5-2AD456548506}"/>
    <dgm:cxn modelId="{EEAF8DE9-24B8-40B0-9BFB-DD404492C1B8}" type="presOf" srcId="{F703682C-3E42-4DDD-8223-146E1903273C}" destId="{188AA5B7-6D66-4C17-8ADA-BBF23F4B48E8}" srcOrd="0" destOrd="0" presId="urn:microsoft.com/office/officeart/2005/8/layout/hierarchy1"/>
    <dgm:cxn modelId="{B02B17BE-8BDE-478C-A773-F565B2A8C337}" type="presOf" srcId="{4026A7F5-CE4D-4B8D-A499-B0D3C2BBB930}" destId="{F1645157-73EA-4F64-B27C-BBAFA06F4678}" srcOrd="0" destOrd="0" presId="urn:microsoft.com/office/officeart/2005/8/layout/hierarchy1"/>
    <dgm:cxn modelId="{EF269C2A-6529-44B8-9CE4-973E17CA70A2}" type="presParOf" srcId="{1CF271A4-78A5-47B5-B382-63571A025A48}" destId="{B9397F7E-C269-4B10-ACA7-2DABF07D9E19}" srcOrd="0" destOrd="0" presId="urn:microsoft.com/office/officeart/2005/8/layout/hierarchy1"/>
    <dgm:cxn modelId="{AE5F5E4B-16CF-42AF-AAA8-BCAA4F3F5573}" type="presParOf" srcId="{B9397F7E-C269-4B10-ACA7-2DABF07D9E19}" destId="{619D8E1F-9F8B-4601-A533-1D1FF589939A}" srcOrd="0" destOrd="0" presId="urn:microsoft.com/office/officeart/2005/8/layout/hierarchy1"/>
    <dgm:cxn modelId="{8E6E4D6E-D4DF-487B-8A5E-6BF9ADA654D8}" type="presParOf" srcId="{619D8E1F-9F8B-4601-A533-1D1FF589939A}" destId="{E9CAAF95-B1B9-4F3E-B24B-5238DB1DF099}" srcOrd="0" destOrd="0" presId="urn:microsoft.com/office/officeart/2005/8/layout/hierarchy1"/>
    <dgm:cxn modelId="{D48EE171-606D-45CF-AEB8-01FB890BD173}" type="presParOf" srcId="{619D8E1F-9F8B-4601-A533-1D1FF589939A}" destId="{184A20A7-B50B-4BBA-93B9-C012C28A65E7}" srcOrd="1" destOrd="0" presId="urn:microsoft.com/office/officeart/2005/8/layout/hierarchy1"/>
    <dgm:cxn modelId="{BCF1449C-930C-4687-908C-ED6EF73C478B}" type="presParOf" srcId="{B9397F7E-C269-4B10-ACA7-2DABF07D9E19}" destId="{CA54A305-343C-48A2-8AA7-1394CB86066E}" srcOrd="1" destOrd="0" presId="urn:microsoft.com/office/officeart/2005/8/layout/hierarchy1"/>
    <dgm:cxn modelId="{75DD5207-C019-4F97-8F4B-DECB6C1D79BD}" type="presParOf" srcId="{CA54A305-343C-48A2-8AA7-1394CB86066E}" destId="{FC3A198C-5590-4840-8985-6D030A6617E4}" srcOrd="0" destOrd="0" presId="urn:microsoft.com/office/officeart/2005/8/layout/hierarchy1"/>
    <dgm:cxn modelId="{598DC242-2812-47AE-A3FF-79CEFCDA687D}" type="presParOf" srcId="{CA54A305-343C-48A2-8AA7-1394CB86066E}" destId="{DB36D764-A4BB-4915-B19C-F381CCB24FCD}" srcOrd="1" destOrd="0" presId="urn:microsoft.com/office/officeart/2005/8/layout/hierarchy1"/>
    <dgm:cxn modelId="{B3B5CE56-DA41-4E76-9946-C420EFC074E8}" type="presParOf" srcId="{DB36D764-A4BB-4915-B19C-F381CCB24FCD}" destId="{E9548EFD-275D-4E81-BCF9-D73F9F129825}" srcOrd="0" destOrd="0" presId="urn:microsoft.com/office/officeart/2005/8/layout/hierarchy1"/>
    <dgm:cxn modelId="{1A0CE88B-42A4-4E72-B0C6-60BC80D5BC18}" type="presParOf" srcId="{E9548EFD-275D-4E81-BCF9-D73F9F129825}" destId="{A5162008-0B62-4F03-9916-FFCAF203EE16}" srcOrd="0" destOrd="0" presId="urn:microsoft.com/office/officeart/2005/8/layout/hierarchy1"/>
    <dgm:cxn modelId="{7C7D49A9-3C66-43D9-AF41-62D9E398B240}" type="presParOf" srcId="{E9548EFD-275D-4E81-BCF9-D73F9F129825}" destId="{F1645157-73EA-4F64-B27C-BBAFA06F4678}" srcOrd="1" destOrd="0" presId="urn:microsoft.com/office/officeart/2005/8/layout/hierarchy1"/>
    <dgm:cxn modelId="{9CA4BB70-60EF-4E71-9E70-56CAC7F19351}" type="presParOf" srcId="{DB36D764-A4BB-4915-B19C-F381CCB24FCD}" destId="{84C36FB8-73BA-42FF-86A5-FA2059081E2E}" srcOrd="1" destOrd="0" presId="urn:microsoft.com/office/officeart/2005/8/layout/hierarchy1"/>
    <dgm:cxn modelId="{E998A5BE-DF0B-4143-A0D5-D199E355F186}" type="presParOf" srcId="{CA54A305-343C-48A2-8AA7-1394CB86066E}" destId="{188AA5B7-6D66-4C17-8ADA-BBF23F4B48E8}" srcOrd="2" destOrd="0" presId="urn:microsoft.com/office/officeart/2005/8/layout/hierarchy1"/>
    <dgm:cxn modelId="{D1EE8EA4-CFEA-40D7-9C8A-1699DF708315}" type="presParOf" srcId="{CA54A305-343C-48A2-8AA7-1394CB86066E}" destId="{794ACCF2-1928-4BD2-A10C-6F2CD7FED43F}" srcOrd="3" destOrd="0" presId="urn:microsoft.com/office/officeart/2005/8/layout/hierarchy1"/>
    <dgm:cxn modelId="{FD32CF40-95F5-461E-8035-3E6E157C8AEF}" type="presParOf" srcId="{794ACCF2-1928-4BD2-A10C-6F2CD7FED43F}" destId="{23509597-96E0-4F16-8A7D-011EAF2538ED}" srcOrd="0" destOrd="0" presId="urn:microsoft.com/office/officeart/2005/8/layout/hierarchy1"/>
    <dgm:cxn modelId="{CA83FB14-A7E3-471B-B96D-14F0AA157F46}" type="presParOf" srcId="{23509597-96E0-4F16-8A7D-011EAF2538ED}" destId="{6C4E17E8-E5EB-4312-AA93-3563A9806FDC}" srcOrd="0" destOrd="0" presId="urn:microsoft.com/office/officeart/2005/8/layout/hierarchy1"/>
    <dgm:cxn modelId="{BC453737-1BC5-4DC9-96F8-220E88810E5E}" type="presParOf" srcId="{23509597-96E0-4F16-8A7D-011EAF2538ED}" destId="{FDDD358E-CCD3-44F5-8B66-66F84ECC66AB}" srcOrd="1" destOrd="0" presId="urn:microsoft.com/office/officeart/2005/8/layout/hierarchy1"/>
    <dgm:cxn modelId="{70B38CC3-B63E-4CE0-AB8E-98A348CF8B14}" type="presParOf" srcId="{794ACCF2-1928-4BD2-A10C-6F2CD7FED43F}" destId="{4721D4AF-016B-47DF-9438-9EEDC33ED56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D6452-56A6-43D8-B0D3-B23946987D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7217CF-F770-48D1-A9C5-A57ABE87FDB1}">
      <dgm:prSet phldrT="[Text]"/>
      <dgm:spPr/>
      <dgm:t>
        <a:bodyPr/>
        <a:lstStyle/>
        <a:p>
          <a:r>
            <a:rPr lang="en-ZA" dirty="0" smtClean="0"/>
            <a:t>Shareholders</a:t>
          </a:r>
          <a:endParaRPr lang="en-US" dirty="0"/>
        </a:p>
      </dgm:t>
    </dgm:pt>
    <dgm:pt modelId="{43024664-4FE6-4F66-8BAD-FECF764773D7}" type="parTrans" cxnId="{B559412A-1CC4-4FBB-869B-CF4D506AB5A3}">
      <dgm:prSet/>
      <dgm:spPr/>
      <dgm:t>
        <a:bodyPr/>
        <a:lstStyle/>
        <a:p>
          <a:endParaRPr lang="en-US"/>
        </a:p>
      </dgm:t>
    </dgm:pt>
    <dgm:pt modelId="{3B519006-B270-48F6-A931-213DAB18DADD}" type="sibTrans" cxnId="{B559412A-1CC4-4FBB-869B-CF4D506AB5A3}">
      <dgm:prSet/>
      <dgm:spPr/>
      <dgm:t>
        <a:bodyPr/>
        <a:lstStyle/>
        <a:p>
          <a:endParaRPr lang="en-US"/>
        </a:p>
      </dgm:t>
    </dgm:pt>
    <dgm:pt modelId="{166499E0-FEF8-40CC-A624-E8F42ED6952D}">
      <dgm:prSet phldrT="[Text]"/>
      <dgm:spPr/>
      <dgm:t>
        <a:bodyPr/>
        <a:lstStyle/>
        <a:p>
          <a:r>
            <a:rPr lang="en-ZA" dirty="0" smtClean="0"/>
            <a:t>Employees</a:t>
          </a:r>
          <a:endParaRPr lang="en-US" dirty="0"/>
        </a:p>
      </dgm:t>
    </dgm:pt>
    <dgm:pt modelId="{C62B5684-5338-4CC8-AA87-38F103190021}" type="parTrans" cxnId="{62F32595-725B-49E9-BA26-5D634EE5AB5F}">
      <dgm:prSet/>
      <dgm:spPr/>
      <dgm:t>
        <a:bodyPr/>
        <a:lstStyle/>
        <a:p>
          <a:endParaRPr lang="en-US"/>
        </a:p>
      </dgm:t>
    </dgm:pt>
    <dgm:pt modelId="{5C0B9848-1573-448C-A068-D2032395FC9B}" type="sibTrans" cxnId="{62F32595-725B-49E9-BA26-5D634EE5AB5F}">
      <dgm:prSet/>
      <dgm:spPr/>
      <dgm:t>
        <a:bodyPr/>
        <a:lstStyle/>
        <a:p>
          <a:endParaRPr lang="en-US"/>
        </a:p>
      </dgm:t>
    </dgm:pt>
    <dgm:pt modelId="{FC1E0B62-B0FD-47DD-9883-814DFEBDD1CF}">
      <dgm:prSet phldrT="[Text]"/>
      <dgm:spPr/>
      <dgm:t>
        <a:bodyPr/>
        <a:lstStyle/>
        <a:p>
          <a:r>
            <a:rPr lang="en-ZA" dirty="0" smtClean="0"/>
            <a:t>Clients/Customers</a:t>
          </a:r>
          <a:endParaRPr lang="en-US" dirty="0"/>
        </a:p>
      </dgm:t>
    </dgm:pt>
    <dgm:pt modelId="{4CF6BB2F-32A6-4F6F-AA18-7BC52D2D09E0}" type="parTrans" cxnId="{D6C59856-0349-43F5-A964-C7BEBB791B24}">
      <dgm:prSet/>
      <dgm:spPr/>
      <dgm:t>
        <a:bodyPr/>
        <a:lstStyle/>
        <a:p>
          <a:endParaRPr lang="en-US"/>
        </a:p>
      </dgm:t>
    </dgm:pt>
    <dgm:pt modelId="{A393B672-BBFC-459E-8001-C069E32FA050}" type="sibTrans" cxnId="{D6C59856-0349-43F5-A964-C7BEBB791B24}">
      <dgm:prSet/>
      <dgm:spPr/>
      <dgm:t>
        <a:bodyPr/>
        <a:lstStyle/>
        <a:p>
          <a:endParaRPr lang="en-US"/>
        </a:p>
      </dgm:t>
    </dgm:pt>
    <dgm:pt modelId="{EC10A7F3-54CD-407A-AC27-DAF115D9F5D6}">
      <dgm:prSet/>
      <dgm:spPr/>
      <dgm:t>
        <a:bodyPr/>
        <a:lstStyle/>
        <a:p>
          <a:r>
            <a:rPr lang="en-ZA" dirty="0" smtClean="0"/>
            <a:t>Suppliers</a:t>
          </a:r>
          <a:endParaRPr lang="en-US" dirty="0"/>
        </a:p>
      </dgm:t>
    </dgm:pt>
    <dgm:pt modelId="{7EC03A74-C812-4538-B3EC-AD2F229C4900}" type="parTrans" cxnId="{150DFD6E-C476-43FF-A4E9-2FCD670F38B6}">
      <dgm:prSet/>
      <dgm:spPr/>
      <dgm:t>
        <a:bodyPr/>
        <a:lstStyle/>
        <a:p>
          <a:endParaRPr lang="en-US"/>
        </a:p>
      </dgm:t>
    </dgm:pt>
    <dgm:pt modelId="{7EE91D3F-B024-4AB7-BC30-AFF3F96FADB1}" type="sibTrans" cxnId="{150DFD6E-C476-43FF-A4E9-2FCD670F38B6}">
      <dgm:prSet/>
      <dgm:spPr/>
      <dgm:t>
        <a:bodyPr/>
        <a:lstStyle/>
        <a:p>
          <a:endParaRPr lang="en-US"/>
        </a:p>
      </dgm:t>
    </dgm:pt>
    <dgm:pt modelId="{6D9386E2-36AF-4FD9-995D-C037B0241786}">
      <dgm:prSet/>
      <dgm:spPr/>
      <dgm:t>
        <a:bodyPr/>
        <a:lstStyle/>
        <a:p>
          <a:r>
            <a:rPr lang="en-ZA" dirty="0" smtClean="0"/>
            <a:t>Community</a:t>
          </a:r>
          <a:endParaRPr lang="en-US" dirty="0"/>
        </a:p>
      </dgm:t>
    </dgm:pt>
    <dgm:pt modelId="{5D176923-F1CB-47E1-BD7D-EBC0CA56F971}" type="parTrans" cxnId="{2E9F7656-B1E5-4F98-ADE2-A4411C451331}">
      <dgm:prSet/>
      <dgm:spPr/>
      <dgm:t>
        <a:bodyPr/>
        <a:lstStyle/>
        <a:p>
          <a:endParaRPr lang="en-US"/>
        </a:p>
      </dgm:t>
    </dgm:pt>
    <dgm:pt modelId="{32C8931C-CAFC-45CF-B8A8-B1E0B5C5FB33}" type="sibTrans" cxnId="{2E9F7656-B1E5-4F98-ADE2-A4411C451331}">
      <dgm:prSet/>
      <dgm:spPr/>
      <dgm:t>
        <a:bodyPr/>
        <a:lstStyle/>
        <a:p>
          <a:endParaRPr lang="en-US"/>
        </a:p>
      </dgm:t>
    </dgm:pt>
    <dgm:pt modelId="{501AC1C0-5098-4F7C-927D-CE90327E438E}" type="pres">
      <dgm:prSet presAssocID="{A38D6452-56A6-43D8-B0D3-B23946987DC3}" presName="linear" presStyleCnt="0">
        <dgm:presLayoutVars>
          <dgm:dir/>
          <dgm:animLvl val="lvl"/>
          <dgm:resizeHandles val="exact"/>
        </dgm:presLayoutVars>
      </dgm:prSet>
      <dgm:spPr/>
      <dgm:t>
        <a:bodyPr/>
        <a:lstStyle/>
        <a:p>
          <a:endParaRPr lang="en-US"/>
        </a:p>
      </dgm:t>
    </dgm:pt>
    <dgm:pt modelId="{DB08BE1E-7E24-47A0-A495-83E17A5C5C7F}" type="pres">
      <dgm:prSet presAssocID="{267217CF-F770-48D1-A9C5-A57ABE87FDB1}" presName="parentLin" presStyleCnt="0"/>
      <dgm:spPr/>
    </dgm:pt>
    <dgm:pt modelId="{F5197FBD-42CB-49DC-AEC4-3DBCBB194ED3}" type="pres">
      <dgm:prSet presAssocID="{267217CF-F770-48D1-A9C5-A57ABE87FDB1}" presName="parentLeftMargin" presStyleLbl="node1" presStyleIdx="0" presStyleCnt="5"/>
      <dgm:spPr/>
      <dgm:t>
        <a:bodyPr/>
        <a:lstStyle/>
        <a:p>
          <a:endParaRPr lang="en-US"/>
        </a:p>
      </dgm:t>
    </dgm:pt>
    <dgm:pt modelId="{06B0EC2F-B223-4B7B-9F7A-CBA89EA7E97F}" type="pres">
      <dgm:prSet presAssocID="{267217CF-F770-48D1-A9C5-A57ABE87FDB1}" presName="parentText" presStyleLbl="node1" presStyleIdx="0" presStyleCnt="5">
        <dgm:presLayoutVars>
          <dgm:chMax val="0"/>
          <dgm:bulletEnabled val="1"/>
        </dgm:presLayoutVars>
      </dgm:prSet>
      <dgm:spPr/>
      <dgm:t>
        <a:bodyPr/>
        <a:lstStyle/>
        <a:p>
          <a:endParaRPr lang="en-US"/>
        </a:p>
      </dgm:t>
    </dgm:pt>
    <dgm:pt modelId="{C3F3F68A-501F-4ED3-B2F6-C554859EA577}" type="pres">
      <dgm:prSet presAssocID="{267217CF-F770-48D1-A9C5-A57ABE87FDB1}" presName="negativeSpace" presStyleCnt="0"/>
      <dgm:spPr/>
    </dgm:pt>
    <dgm:pt modelId="{9FDBC928-2851-4F63-B355-E79D3BF672AC}" type="pres">
      <dgm:prSet presAssocID="{267217CF-F770-48D1-A9C5-A57ABE87FDB1}" presName="childText" presStyleLbl="conFgAcc1" presStyleIdx="0" presStyleCnt="5">
        <dgm:presLayoutVars>
          <dgm:bulletEnabled val="1"/>
        </dgm:presLayoutVars>
      </dgm:prSet>
      <dgm:spPr/>
    </dgm:pt>
    <dgm:pt modelId="{17039A6C-33D2-4CA4-8475-6CDA4AECB1A3}" type="pres">
      <dgm:prSet presAssocID="{3B519006-B270-48F6-A931-213DAB18DADD}" presName="spaceBetweenRectangles" presStyleCnt="0"/>
      <dgm:spPr/>
    </dgm:pt>
    <dgm:pt modelId="{EFD8C692-8961-463B-BAF2-5337AA022EA7}" type="pres">
      <dgm:prSet presAssocID="{166499E0-FEF8-40CC-A624-E8F42ED6952D}" presName="parentLin" presStyleCnt="0"/>
      <dgm:spPr/>
    </dgm:pt>
    <dgm:pt modelId="{F9A83565-D383-4EB9-AF01-81E8DD8CC272}" type="pres">
      <dgm:prSet presAssocID="{166499E0-FEF8-40CC-A624-E8F42ED6952D}" presName="parentLeftMargin" presStyleLbl="node1" presStyleIdx="0" presStyleCnt="5"/>
      <dgm:spPr/>
      <dgm:t>
        <a:bodyPr/>
        <a:lstStyle/>
        <a:p>
          <a:endParaRPr lang="en-US"/>
        </a:p>
      </dgm:t>
    </dgm:pt>
    <dgm:pt modelId="{C3C2487D-837A-41D8-AFE9-D81FFC326622}" type="pres">
      <dgm:prSet presAssocID="{166499E0-FEF8-40CC-A624-E8F42ED6952D}" presName="parentText" presStyleLbl="node1" presStyleIdx="1" presStyleCnt="5">
        <dgm:presLayoutVars>
          <dgm:chMax val="0"/>
          <dgm:bulletEnabled val="1"/>
        </dgm:presLayoutVars>
      </dgm:prSet>
      <dgm:spPr/>
      <dgm:t>
        <a:bodyPr/>
        <a:lstStyle/>
        <a:p>
          <a:endParaRPr lang="en-US"/>
        </a:p>
      </dgm:t>
    </dgm:pt>
    <dgm:pt modelId="{FFA9EC8A-64D4-4A37-9F00-FD3D0609AE4A}" type="pres">
      <dgm:prSet presAssocID="{166499E0-FEF8-40CC-A624-E8F42ED6952D}" presName="negativeSpace" presStyleCnt="0"/>
      <dgm:spPr/>
    </dgm:pt>
    <dgm:pt modelId="{056A0939-7A5A-4C5A-85CF-186659E88FAC}" type="pres">
      <dgm:prSet presAssocID="{166499E0-FEF8-40CC-A624-E8F42ED6952D}" presName="childText" presStyleLbl="conFgAcc1" presStyleIdx="1" presStyleCnt="5">
        <dgm:presLayoutVars>
          <dgm:bulletEnabled val="1"/>
        </dgm:presLayoutVars>
      </dgm:prSet>
      <dgm:spPr/>
    </dgm:pt>
    <dgm:pt modelId="{55D690FC-1A54-45E3-A7FC-1478FC6E254F}" type="pres">
      <dgm:prSet presAssocID="{5C0B9848-1573-448C-A068-D2032395FC9B}" presName="spaceBetweenRectangles" presStyleCnt="0"/>
      <dgm:spPr/>
    </dgm:pt>
    <dgm:pt modelId="{F5421358-6B50-4636-BE9F-73C87EBB36C5}" type="pres">
      <dgm:prSet presAssocID="{FC1E0B62-B0FD-47DD-9883-814DFEBDD1CF}" presName="parentLin" presStyleCnt="0"/>
      <dgm:spPr/>
    </dgm:pt>
    <dgm:pt modelId="{5766A92A-D9AA-4496-BDD1-FB816696B2AB}" type="pres">
      <dgm:prSet presAssocID="{FC1E0B62-B0FD-47DD-9883-814DFEBDD1CF}" presName="parentLeftMargin" presStyleLbl="node1" presStyleIdx="1" presStyleCnt="5"/>
      <dgm:spPr/>
      <dgm:t>
        <a:bodyPr/>
        <a:lstStyle/>
        <a:p>
          <a:endParaRPr lang="en-US"/>
        </a:p>
      </dgm:t>
    </dgm:pt>
    <dgm:pt modelId="{F5FAB53E-15DE-42FE-B243-81FEB1751D86}" type="pres">
      <dgm:prSet presAssocID="{FC1E0B62-B0FD-47DD-9883-814DFEBDD1CF}" presName="parentText" presStyleLbl="node1" presStyleIdx="2" presStyleCnt="5">
        <dgm:presLayoutVars>
          <dgm:chMax val="0"/>
          <dgm:bulletEnabled val="1"/>
        </dgm:presLayoutVars>
      </dgm:prSet>
      <dgm:spPr/>
      <dgm:t>
        <a:bodyPr/>
        <a:lstStyle/>
        <a:p>
          <a:endParaRPr lang="en-US"/>
        </a:p>
      </dgm:t>
    </dgm:pt>
    <dgm:pt modelId="{845F3A7F-BDD0-4494-B896-6CBEF700F6DE}" type="pres">
      <dgm:prSet presAssocID="{FC1E0B62-B0FD-47DD-9883-814DFEBDD1CF}" presName="negativeSpace" presStyleCnt="0"/>
      <dgm:spPr/>
    </dgm:pt>
    <dgm:pt modelId="{ED21099B-A68B-4C16-9697-DCD016C8DD42}" type="pres">
      <dgm:prSet presAssocID="{FC1E0B62-B0FD-47DD-9883-814DFEBDD1CF}" presName="childText" presStyleLbl="conFgAcc1" presStyleIdx="2" presStyleCnt="5" custLinFactNeighborX="388" custLinFactNeighborY="-35266">
        <dgm:presLayoutVars>
          <dgm:bulletEnabled val="1"/>
        </dgm:presLayoutVars>
      </dgm:prSet>
      <dgm:spPr/>
    </dgm:pt>
    <dgm:pt modelId="{365F05BA-13BE-4A46-893A-0E4DDB5A1083}" type="pres">
      <dgm:prSet presAssocID="{A393B672-BBFC-459E-8001-C069E32FA050}" presName="spaceBetweenRectangles" presStyleCnt="0"/>
      <dgm:spPr/>
    </dgm:pt>
    <dgm:pt modelId="{3FF9D795-CABA-4E54-8FDC-DAE84623E96B}" type="pres">
      <dgm:prSet presAssocID="{EC10A7F3-54CD-407A-AC27-DAF115D9F5D6}" presName="parentLin" presStyleCnt="0"/>
      <dgm:spPr/>
    </dgm:pt>
    <dgm:pt modelId="{B8436284-A59F-4820-A309-71FF379659DB}" type="pres">
      <dgm:prSet presAssocID="{EC10A7F3-54CD-407A-AC27-DAF115D9F5D6}" presName="parentLeftMargin" presStyleLbl="node1" presStyleIdx="2" presStyleCnt="5"/>
      <dgm:spPr/>
      <dgm:t>
        <a:bodyPr/>
        <a:lstStyle/>
        <a:p>
          <a:endParaRPr lang="en-US"/>
        </a:p>
      </dgm:t>
    </dgm:pt>
    <dgm:pt modelId="{1C52A438-E9F3-4F6D-8480-7DB552907F4D}" type="pres">
      <dgm:prSet presAssocID="{EC10A7F3-54CD-407A-AC27-DAF115D9F5D6}" presName="parentText" presStyleLbl="node1" presStyleIdx="3" presStyleCnt="5">
        <dgm:presLayoutVars>
          <dgm:chMax val="0"/>
          <dgm:bulletEnabled val="1"/>
        </dgm:presLayoutVars>
      </dgm:prSet>
      <dgm:spPr/>
      <dgm:t>
        <a:bodyPr/>
        <a:lstStyle/>
        <a:p>
          <a:endParaRPr lang="en-US"/>
        </a:p>
      </dgm:t>
    </dgm:pt>
    <dgm:pt modelId="{B2EAC836-81ED-48EF-BEE5-621C403202B0}" type="pres">
      <dgm:prSet presAssocID="{EC10A7F3-54CD-407A-AC27-DAF115D9F5D6}" presName="negativeSpace" presStyleCnt="0"/>
      <dgm:spPr/>
    </dgm:pt>
    <dgm:pt modelId="{FC46EF1E-959F-4C83-B76E-ADC205D8B969}" type="pres">
      <dgm:prSet presAssocID="{EC10A7F3-54CD-407A-AC27-DAF115D9F5D6}" presName="childText" presStyleLbl="conFgAcc1" presStyleIdx="3" presStyleCnt="5">
        <dgm:presLayoutVars>
          <dgm:bulletEnabled val="1"/>
        </dgm:presLayoutVars>
      </dgm:prSet>
      <dgm:spPr/>
    </dgm:pt>
    <dgm:pt modelId="{778B15E8-BDD4-417C-A1C6-EB45E2AF987F}" type="pres">
      <dgm:prSet presAssocID="{7EE91D3F-B024-4AB7-BC30-AFF3F96FADB1}" presName="spaceBetweenRectangles" presStyleCnt="0"/>
      <dgm:spPr/>
    </dgm:pt>
    <dgm:pt modelId="{B29C47D1-879C-4852-9B17-3207ABD9F6AD}" type="pres">
      <dgm:prSet presAssocID="{6D9386E2-36AF-4FD9-995D-C037B0241786}" presName="parentLin" presStyleCnt="0"/>
      <dgm:spPr/>
    </dgm:pt>
    <dgm:pt modelId="{A5A4F962-6C52-4DC9-B837-5D339EC4FC0E}" type="pres">
      <dgm:prSet presAssocID="{6D9386E2-36AF-4FD9-995D-C037B0241786}" presName="parentLeftMargin" presStyleLbl="node1" presStyleIdx="3" presStyleCnt="5"/>
      <dgm:spPr/>
      <dgm:t>
        <a:bodyPr/>
        <a:lstStyle/>
        <a:p>
          <a:endParaRPr lang="en-US"/>
        </a:p>
      </dgm:t>
    </dgm:pt>
    <dgm:pt modelId="{16F2A64B-8EBD-4871-B9D9-B5E0DB7C7821}" type="pres">
      <dgm:prSet presAssocID="{6D9386E2-36AF-4FD9-995D-C037B0241786}" presName="parentText" presStyleLbl="node1" presStyleIdx="4" presStyleCnt="5">
        <dgm:presLayoutVars>
          <dgm:chMax val="0"/>
          <dgm:bulletEnabled val="1"/>
        </dgm:presLayoutVars>
      </dgm:prSet>
      <dgm:spPr/>
      <dgm:t>
        <a:bodyPr/>
        <a:lstStyle/>
        <a:p>
          <a:endParaRPr lang="en-US"/>
        </a:p>
      </dgm:t>
    </dgm:pt>
    <dgm:pt modelId="{114ADAB3-25B0-42F0-A9F2-205D3DFC9A26}" type="pres">
      <dgm:prSet presAssocID="{6D9386E2-36AF-4FD9-995D-C037B0241786}" presName="negativeSpace" presStyleCnt="0"/>
      <dgm:spPr/>
    </dgm:pt>
    <dgm:pt modelId="{016BBE7E-BD00-4C0C-971E-BFD9EC12A3B8}" type="pres">
      <dgm:prSet presAssocID="{6D9386E2-36AF-4FD9-995D-C037B0241786}" presName="childText" presStyleLbl="conFgAcc1" presStyleIdx="4" presStyleCnt="5">
        <dgm:presLayoutVars>
          <dgm:bulletEnabled val="1"/>
        </dgm:presLayoutVars>
      </dgm:prSet>
      <dgm:spPr/>
    </dgm:pt>
  </dgm:ptLst>
  <dgm:cxnLst>
    <dgm:cxn modelId="{E81ED8BE-BA46-45A1-8F1C-28F9CB403DEF}" type="presOf" srcId="{267217CF-F770-48D1-A9C5-A57ABE87FDB1}" destId="{06B0EC2F-B223-4B7B-9F7A-CBA89EA7E97F}" srcOrd="1" destOrd="0" presId="urn:microsoft.com/office/officeart/2005/8/layout/list1"/>
    <dgm:cxn modelId="{CB35AFF4-4054-4AB2-AB9A-70977E5F3ECC}" type="presOf" srcId="{EC10A7F3-54CD-407A-AC27-DAF115D9F5D6}" destId="{1C52A438-E9F3-4F6D-8480-7DB552907F4D}" srcOrd="1" destOrd="0" presId="urn:microsoft.com/office/officeart/2005/8/layout/list1"/>
    <dgm:cxn modelId="{D6C59856-0349-43F5-A964-C7BEBB791B24}" srcId="{A38D6452-56A6-43D8-B0D3-B23946987DC3}" destId="{FC1E0B62-B0FD-47DD-9883-814DFEBDD1CF}" srcOrd="2" destOrd="0" parTransId="{4CF6BB2F-32A6-4F6F-AA18-7BC52D2D09E0}" sibTransId="{A393B672-BBFC-459E-8001-C069E32FA050}"/>
    <dgm:cxn modelId="{150DFD6E-C476-43FF-A4E9-2FCD670F38B6}" srcId="{A38D6452-56A6-43D8-B0D3-B23946987DC3}" destId="{EC10A7F3-54CD-407A-AC27-DAF115D9F5D6}" srcOrd="3" destOrd="0" parTransId="{7EC03A74-C812-4538-B3EC-AD2F229C4900}" sibTransId="{7EE91D3F-B024-4AB7-BC30-AFF3F96FADB1}"/>
    <dgm:cxn modelId="{42FF55CB-2C02-467C-A3F6-DA22141DCBE9}" type="presOf" srcId="{FC1E0B62-B0FD-47DD-9883-814DFEBDD1CF}" destId="{F5FAB53E-15DE-42FE-B243-81FEB1751D86}" srcOrd="1" destOrd="0" presId="urn:microsoft.com/office/officeart/2005/8/layout/list1"/>
    <dgm:cxn modelId="{5C589355-2B66-453A-8BE3-482525BB6B08}" type="presOf" srcId="{FC1E0B62-B0FD-47DD-9883-814DFEBDD1CF}" destId="{5766A92A-D9AA-4496-BDD1-FB816696B2AB}" srcOrd="0" destOrd="0" presId="urn:microsoft.com/office/officeart/2005/8/layout/list1"/>
    <dgm:cxn modelId="{4DBE4E54-E0BF-4AB4-B90C-E690B7DCFDB4}" type="presOf" srcId="{267217CF-F770-48D1-A9C5-A57ABE87FDB1}" destId="{F5197FBD-42CB-49DC-AEC4-3DBCBB194ED3}" srcOrd="0" destOrd="0" presId="urn:microsoft.com/office/officeart/2005/8/layout/list1"/>
    <dgm:cxn modelId="{62F32595-725B-49E9-BA26-5D634EE5AB5F}" srcId="{A38D6452-56A6-43D8-B0D3-B23946987DC3}" destId="{166499E0-FEF8-40CC-A624-E8F42ED6952D}" srcOrd="1" destOrd="0" parTransId="{C62B5684-5338-4CC8-AA87-38F103190021}" sibTransId="{5C0B9848-1573-448C-A068-D2032395FC9B}"/>
    <dgm:cxn modelId="{B559412A-1CC4-4FBB-869B-CF4D506AB5A3}" srcId="{A38D6452-56A6-43D8-B0D3-B23946987DC3}" destId="{267217CF-F770-48D1-A9C5-A57ABE87FDB1}" srcOrd="0" destOrd="0" parTransId="{43024664-4FE6-4F66-8BAD-FECF764773D7}" sibTransId="{3B519006-B270-48F6-A931-213DAB18DADD}"/>
    <dgm:cxn modelId="{2E9F7656-B1E5-4F98-ADE2-A4411C451331}" srcId="{A38D6452-56A6-43D8-B0D3-B23946987DC3}" destId="{6D9386E2-36AF-4FD9-995D-C037B0241786}" srcOrd="4" destOrd="0" parTransId="{5D176923-F1CB-47E1-BD7D-EBC0CA56F971}" sibTransId="{32C8931C-CAFC-45CF-B8A8-B1E0B5C5FB33}"/>
    <dgm:cxn modelId="{E60F4232-5084-4A3B-8FFC-EC261B49B667}" type="presOf" srcId="{EC10A7F3-54CD-407A-AC27-DAF115D9F5D6}" destId="{B8436284-A59F-4820-A309-71FF379659DB}" srcOrd="0" destOrd="0" presId="urn:microsoft.com/office/officeart/2005/8/layout/list1"/>
    <dgm:cxn modelId="{2DD78372-982B-4A9B-B0CF-D28C122BE8DB}" type="presOf" srcId="{A38D6452-56A6-43D8-B0D3-B23946987DC3}" destId="{501AC1C0-5098-4F7C-927D-CE90327E438E}" srcOrd="0" destOrd="0" presId="urn:microsoft.com/office/officeart/2005/8/layout/list1"/>
    <dgm:cxn modelId="{BB96762C-2CF1-4BF9-9219-441B94A7A832}" type="presOf" srcId="{6D9386E2-36AF-4FD9-995D-C037B0241786}" destId="{A5A4F962-6C52-4DC9-B837-5D339EC4FC0E}" srcOrd="0" destOrd="0" presId="urn:microsoft.com/office/officeart/2005/8/layout/list1"/>
    <dgm:cxn modelId="{899DD844-D9CD-4FE6-949C-3ED5B18C43CB}" type="presOf" srcId="{166499E0-FEF8-40CC-A624-E8F42ED6952D}" destId="{F9A83565-D383-4EB9-AF01-81E8DD8CC272}" srcOrd="0" destOrd="0" presId="urn:microsoft.com/office/officeart/2005/8/layout/list1"/>
    <dgm:cxn modelId="{91BD5E33-359F-4C3B-911D-E31867F2AF16}" type="presOf" srcId="{6D9386E2-36AF-4FD9-995D-C037B0241786}" destId="{16F2A64B-8EBD-4871-B9D9-B5E0DB7C7821}" srcOrd="1" destOrd="0" presId="urn:microsoft.com/office/officeart/2005/8/layout/list1"/>
    <dgm:cxn modelId="{458145DC-2725-4B41-8BCA-08822DC35CCE}" type="presOf" srcId="{166499E0-FEF8-40CC-A624-E8F42ED6952D}" destId="{C3C2487D-837A-41D8-AFE9-D81FFC326622}" srcOrd="1" destOrd="0" presId="urn:microsoft.com/office/officeart/2005/8/layout/list1"/>
    <dgm:cxn modelId="{7877A663-D82D-420B-9BC8-805D4D75C0B0}" type="presParOf" srcId="{501AC1C0-5098-4F7C-927D-CE90327E438E}" destId="{DB08BE1E-7E24-47A0-A495-83E17A5C5C7F}" srcOrd="0" destOrd="0" presId="urn:microsoft.com/office/officeart/2005/8/layout/list1"/>
    <dgm:cxn modelId="{3575EF96-B10A-493E-99AF-C43C632864AE}" type="presParOf" srcId="{DB08BE1E-7E24-47A0-A495-83E17A5C5C7F}" destId="{F5197FBD-42CB-49DC-AEC4-3DBCBB194ED3}" srcOrd="0" destOrd="0" presId="urn:microsoft.com/office/officeart/2005/8/layout/list1"/>
    <dgm:cxn modelId="{9190C5C6-B0E2-44FD-B5F7-E6FF90F15084}" type="presParOf" srcId="{DB08BE1E-7E24-47A0-A495-83E17A5C5C7F}" destId="{06B0EC2F-B223-4B7B-9F7A-CBA89EA7E97F}" srcOrd="1" destOrd="0" presId="urn:microsoft.com/office/officeart/2005/8/layout/list1"/>
    <dgm:cxn modelId="{D898C157-7F2C-4642-AC03-2CCF34366B09}" type="presParOf" srcId="{501AC1C0-5098-4F7C-927D-CE90327E438E}" destId="{C3F3F68A-501F-4ED3-B2F6-C554859EA577}" srcOrd="1" destOrd="0" presId="urn:microsoft.com/office/officeart/2005/8/layout/list1"/>
    <dgm:cxn modelId="{EE8435B3-CEA9-487A-8B19-23C33C089D64}" type="presParOf" srcId="{501AC1C0-5098-4F7C-927D-CE90327E438E}" destId="{9FDBC928-2851-4F63-B355-E79D3BF672AC}" srcOrd="2" destOrd="0" presId="urn:microsoft.com/office/officeart/2005/8/layout/list1"/>
    <dgm:cxn modelId="{9415EE60-906C-4B26-8782-A5BC50F9F00F}" type="presParOf" srcId="{501AC1C0-5098-4F7C-927D-CE90327E438E}" destId="{17039A6C-33D2-4CA4-8475-6CDA4AECB1A3}" srcOrd="3" destOrd="0" presId="urn:microsoft.com/office/officeart/2005/8/layout/list1"/>
    <dgm:cxn modelId="{EB496D34-F942-44AB-BA9E-7B42DCE2F562}" type="presParOf" srcId="{501AC1C0-5098-4F7C-927D-CE90327E438E}" destId="{EFD8C692-8961-463B-BAF2-5337AA022EA7}" srcOrd="4" destOrd="0" presId="urn:microsoft.com/office/officeart/2005/8/layout/list1"/>
    <dgm:cxn modelId="{FA536E5A-225D-4F34-8811-F48C7B7A9DE0}" type="presParOf" srcId="{EFD8C692-8961-463B-BAF2-5337AA022EA7}" destId="{F9A83565-D383-4EB9-AF01-81E8DD8CC272}" srcOrd="0" destOrd="0" presId="urn:microsoft.com/office/officeart/2005/8/layout/list1"/>
    <dgm:cxn modelId="{3636FA75-F9F9-4145-B26A-6911614BD7BB}" type="presParOf" srcId="{EFD8C692-8961-463B-BAF2-5337AA022EA7}" destId="{C3C2487D-837A-41D8-AFE9-D81FFC326622}" srcOrd="1" destOrd="0" presId="urn:microsoft.com/office/officeart/2005/8/layout/list1"/>
    <dgm:cxn modelId="{6E8B7C4E-658B-4041-977C-B0E2B972BECB}" type="presParOf" srcId="{501AC1C0-5098-4F7C-927D-CE90327E438E}" destId="{FFA9EC8A-64D4-4A37-9F00-FD3D0609AE4A}" srcOrd="5" destOrd="0" presId="urn:microsoft.com/office/officeart/2005/8/layout/list1"/>
    <dgm:cxn modelId="{A165C1D7-DDA0-4597-9FC6-C4C7038E2DEA}" type="presParOf" srcId="{501AC1C0-5098-4F7C-927D-CE90327E438E}" destId="{056A0939-7A5A-4C5A-85CF-186659E88FAC}" srcOrd="6" destOrd="0" presId="urn:microsoft.com/office/officeart/2005/8/layout/list1"/>
    <dgm:cxn modelId="{A3686975-03A1-44A3-947E-C8A9C43440B4}" type="presParOf" srcId="{501AC1C0-5098-4F7C-927D-CE90327E438E}" destId="{55D690FC-1A54-45E3-A7FC-1478FC6E254F}" srcOrd="7" destOrd="0" presId="urn:microsoft.com/office/officeart/2005/8/layout/list1"/>
    <dgm:cxn modelId="{43FF407A-0340-49D6-B85D-4593638ABD81}" type="presParOf" srcId="{501AC1C0-5098-4F7C-927D-CE90327E438E}" destId="{F5421358-6B50-4636-BE9F-73C87EBB36C5}" srcOrd="8" destOrd="0" presId="urn:microsoft.com/office/officeart/2005/8/layout/list1"/>
    <dgm:cxn modelId="{707D8724-8F78-4B68-AD31-BAA74F400D0B}" type="presParOf" srcId="{F5421358-6B50-4636-BE9F-73C87EBB36C5}" destId="{5766A92A-D9AA-4496-BDD1-FB816696B2AB}" srcOrd="0" destOrd="0" presId="urn:microsoft.com/office/officeart/2005/8/layout/list1"/>
    <dgm:cxn modelId="{54DAC6ED-C17F-483B-8E53-655ABFD20206}" type="presParOf" srcId="{F5421358-6B50-4636-BE9F-73C87EBB36C5}" destId="{F5FAB53E-15DE-42FE-B243-81FEB1751D86}" srcOrd="1" destOrd="0" presId="urn:microsoft.com/office/officeart/2005/8/layout/list1"/>
    <dgm:cxn modelId="{2AD38D6B-5DD5-4BC0-AF43-D123937C924F}" type="presParOf" srcId="{501AC1C0-5098-4F7C-927D-CE90327E438E}" destId="{845F3A7F-BDD0-4494-B896-6CBEF700F6DE}" srcOrd="9" destOrd="0" presId="urn:microsoft.com/office/officeart/2005/8/layout/list1"/>
    <dgm:cxn modelId="{CDEBBF5D-0905-4F22-929F-E0989CA44214}" type="presParOf" srcId="{501AC1C0-5098-4F7C-927D-CE90327E438E}" destId="{ED21099B-A68B-4C16-9697-DCD016C8DD42}" srcOrd="10" destOrd="0" presId="urn:microsoft.com/office/officeart/2005/8/layout/list1"/>
    <dgm:cxn modelId="{D9457807-AD91-48F1-93A3-BDD9543EC5CF}" type="presParOf" srcId="{501AC1C0-5098-4F7C-927D-CE90327E438E}" destId="{365F05BA-13BE-4A46-893A-0E4DDB5A1083}" srcOrd="11" destOrd="0" presId="urn:microsoft.com/office/officeart/2005/8/layout/list1"/>
    <dgm:cxn modelId="{D3E33B4D-7CB9-4F5C-A1C6-A8B651C60ED7}" type="presParOf" srcId="{501AC1C0-5098-4F7C-927D-CE90327E438E}" destId="{3FF9D795-CABA-4E54-8FDC-DAE84623E96B}" srcOrd="12" destOrd="0" presId="urn:microsoft.com/office/officeart/2005/8/layout/list1"/>
    <dgm:cxn modelId="{3B95C9E0-A0F6-4C5E-A591-B861A3D8392C}" type="presParOf" srcId="{3FF9D795-CABA-4E54-8FDC-DAE84623E96B}" destId="{B8436284-A59F-4820-A309-71FF379659DB}" srcOrd="0" destOrd="0" presId="urn:microsoft.com/office/officeart/2005/8/layout/list1"/>
    <dgm:cxn modelId="{61947AA1-A3C0-42C1-B4E9-C5857A534231}" type="presParOf" srcId="{3FF9D795-CABA-4E54-8FDC-DAE84623E96B}" destId="{1C52A438-E9F3-4F6D-8480-7DB552907F4D}" srcOrd="1" destOrd="0" presId="urn:microsoft.com/office/officeart/2005/8/layout/list1"/>
    <dgm:cxn modelId="{B86BC90D-D319-4B2D-8211-097D19552C4E}" type="presParOf" srcId="{501AC1C0-5098-4F7C-927D-CE90327E438E}" destId="{B2EAC836-81ED-48EF-BEE5-621C403202B0}" srcOrd="13" destOrd="0" presId="urn:microsoft.com/office/officeart/2005/8/layout/list1"/>
    <dgm:cxn modelId="{C6A80454-0036-4C9F-A8D8-06393524115C}" type="presParOf" srcId="{501AC1C0-5098-4F7C-927D-CE90327E438E}" destId="{FC46EF1E-959F-4C83-B76E-ADC205D8B969}" srcOrd="14" destOrd="0" presId="urn:microsoft.com/office/officeart/2005/8/layout/list1"/>
    <dgm:cxn modelId="{0001E420-D27D-43C9-8FD7-EBB27F9B21A4}" type="presParOf" srcId="{501AC1C0-5098-4F7C-927D-CE90327E438E}" destId="{778B15E8-BDD4-417C-A1C6-EB45E2AF987F}" srcOrd="15" destOrd="0" presId="urn:microsoft.com/office/officeart/2005/8/layout/list1"/>
    <dgm:cxn modelId="{6B2F56B1-2EB6-46E9-AFE3-F9917059250A}" type="presParOf" srcId="{501AC1C0-5098-4F7C-927D-CE90327E438E}" destId="{B29C47D1-879C-4852-9B17-3207ABD9F6AD}" srcOrd="16" destOrd="0" presId="urn:microsoft.com/office/officeart/2005/8/layout/list1"/>
    <dgm:cxn modelId="{44232798-FE99-41FA-B7B5-349F226598AF}" type="presParOf" srcId="{B29C47D1-879C-4852-9B17-3207ABD9F6AD}" destId="{A5A4F962-6C52-4DC9-B837-5D339EC4FC0E}" srcOrd="0" destOrd="0" presId="urn:microsoft.com/office/officeart/2005/8/layout/list1"/>
    <dgm:cxn modelId="{6283893D-920C-4122-8185-573A223FC1F9}" type="presParOf" srcId="{B29C47D1-879C-4852-9B17-3207ABD9F6AD}" destId="{16F2A64B-8EBD-4871-B9D9-B5E0DB7C7821}" srcOrd="1" destOrd="0" presId="urn:microsoft.com/office/officeart/2005/8/layout/list1"/>
    <dgm:cxn modelId="{2BD26CA5-CB53-4268-A930-ADB92DD95A1E}" type="presParOf" srcId="{501AC1C0-5098-4F7C-927D-CE90327E438E}" destId="{114ADAB3-25B0-42F0-A9F2-205D3DFC9A26}" srcOrd="17" destOrd="0" presId="urn:microsoft.com/office/officeart/2005/8/layout/list1"/>
    <dgm:cxn modelId="{1E6C8B96-1E21-4655-9B13-6BB00ABD1377}" type="presParOf" srcId="{501AC1C0-5098-4F7C-927D-CE90327E438E}" destId="{016BBE7E-BD00-4C0C-971E-BFD9EC12A3B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BB50C-7024-4771-9F2D-01108843EC3F}" type="doc">
      <dgm:prSet loTypeId="urn:microsoft.com/office/officeart/2005/8/layout/process1" loCatId="process" qsTypeId="urn:microsoft.com/office/officeart/2005/8/quickstyle/simple1" qsCatId="simple" csTypeId="urn:microsoft.com/office/officeart/2005/8/colors/accent1_2" csCatId="accent1" phldr="1"/>
      <dgm:spPr/>
    </dgm:pt>
    <dgm:pt modelId="{B847818A-6F39-4232-A443-FE4AE65322E9}">
      <dgm:prSet phldrT="[Text]"/>
      <dgm:spPr/>
      <dgm:t>
        <a:bodyPr/>
        <a:lstStyle/>
        <a:p>
          <a:r>
            <a:rPr lang="en-ZA" dirty="0" smtClean="0"/>
            <a:t>Informal</a:t>
          </a:r>
        </a:p>
        <a:p>
          <a:r>
            <a:rPr lang="en-ZA" dirty="0" smtClean="0"/>
            <a:t>Stage one Informal procedure  </a:t>
          </a:r>
          <a:endParaRPr lang="en-US" dirty="0"/>
        </a:p>
      </dgm:t>
    </dgm:pt>
    <dgm:pt modelId="{046078DE-7ED1-4B1D-A886-A9370D7F5744}" type="parTrans" cxnId="{E0A31DF2-A3EB-418F-9633-8C84E1D395ED}">
      <dgm:prSet/>
      <dgm:spPr/>
      <dgm:t>
        <a:bodyPr/>
        <a:lstStyle/>
        <a:p>
          <a:endParaRPr lang="en-US"/>
        </a:p>
      </dgm:t>
    </dgm:pt>
    <dgm:pt modelId="{DEEDBDCF-3595-4220-B983-3098DAC8F017}" type="sibTrans" cxnId="{E0A31DF2-A3EB-418F-9633-8C84E1D395ED}">
      <dgm:prSet/>
      <dgm:spPr/>
      <dgm:t>
        <a:bodyPr/>
        <a:lstStyle/>
        <a:p>
          <a:endParaRPr lang="en-US"/>
        </a:p>
      </dgm:t>
    </dgm:pt>
    <dgm:pt modelId="{540CC0B5-243E-400A-8021-BB76ECE616A4}">
      <dgm:prSet/>
      <dgm:spPr/>
      <dgm:t>
        <a:bodyPr/>
        <a:lstStyle/>
        <a:p>
          <a:r>
            <a:rPr lang="en-ZA" dirty="0" smtClean="0"/>
            <a:t>Formal</a:t>
          </a:r>
        </a:p>
        <a:p>
          <a:r>
            <a:rPr lang="en-ZA" dirty="0" smtClean="0"/>
            <a:t>Stage two Immediate supervisor</a:t>
          </a:r>
          <a:endParaRPr lang="en-US" dirty="0"/>
        </a:p>
      </dgm:t>
    </dgm:pt>
    <dgm:pt modelId="{94805835-99FC-49C9-A7E5-7A526F50E380}" type="parTrans" cxnId="{6DCEAADA-6C22-49A6-A236-3CE75858A0E0}">
      <dgm:prSet/>
      <dgm:spPr/>
      <dgm:t>
        <a:bodyPr/>
        <a:lstStyle/>
        <a:p>
          <a:endParaRPr lang="en-US"/>
        </a:p>
      </dgm:t>
    </dgm:pt>
    <dgm:pt modelId="{419632F9-48AD-44A1-B4AD-EF2EB5D977BC}" type="sibTrans" cxnId="{6DCEAADA-6C22-49A6-A236-3CE75858A0E0}">
      <dgm:prSet/>
      <dgm:spPr/>
      <dgm:t>
        <a:bodyPr/>
        <a:lstStyle/>
        <a:p>
          <a:endParaRPr lang="en-US"/>
        </a:p>
      </dgm:t>
    </dgm:pt>
    <dgm:pt modelId="{A2F6B8B0-2160-4FAD-B102-5AD926991F76}">
      <dgm:prSet/>
      <dgm:spPr/>
      <dgm:t>
        <a:bodyPr/>
        <a:lstStyle/>
        <a:p>
          <a:r>
            <a:rPr lang="en-ZA" dirty="0" smtClean="0"/>
            <a:t>Formal</a:t>
          </a:r>
        </a:p>
        <a:p>
          <a:r>
            <a:rPr lang="en-ZA" dirty="0" smtClean="0"/>
            <a:t>Stage three – Next level of management</a:t>
          </a:r>
          <a:endParaRPr lang="en-US" dirty="0"/>
        </a:p>
      </dgm:t>
    </dgm:pt>
    <dgm:pt modelId="{2A8D4A82-B04A-48A2-AC6F-3958ADBD08AF}" type="parTrans" cxnId="{3B443A58-5806-4716-BDCE-41DB86DF3880}">
      <dgm:prSet/>
      <dgm:spPr/>
      <dgm:t>
        <a:bodyPr/>
        <a:lstStyle/>
        <a:p>
          <a:endParaRPr lang="en-US"/>
        </a:p>
      </dgm:t>
    </dgm:pt>
    <dgm:pt modelId="{BCBB4D2D-6E8C-487F-859D-4FE45A8D9499}" type="sibTrans" cxnId="{3B443A58-5806-4716-BDCE-41DB86DF3880}">
      <dgm:prSet/>
      <dgm:spPr/>
      <dgm:t>
        <a:bodyPr/>
        <a:lstStyle/>
        <a:p>
          <a:endParaRPr lang="en-US"/>
        </a:p>
      </dgm:t>
    </dgm:pt>
    <dgm:pt modelId="{22408463-300C-432B-9A91-801F32EE4533}">
      <dgm:prSet/>
      <dgm:spPr/>
      <dgm:t>
        <a:bodyPr/>
        <a:lstStyle/>
        <a:p>
          <a:r>
            <a:rPr lang="en-ZA" dirty="0" smtClean="0"/>
            <a:t>Formal</a:t>
          </a:r>
        </a:p>
        <a:p>
          <a:r>
            <a:rPr lang="en-ZA" dirty="0" smtClean="0"/>
            <a:t>Stage four – Senior management</a:t>
          </a:r>
          <a:endParaRPr lang="en-US" dirty="0"/>
        </a:p>
      </dgm:t>
    </dgm:pt>
    <dgm:pt modelId="{C698E5B9-B40B-4DBE-ABED-2C6480557E30}" type="parTrans" cxnId="{CA655EBB-D73A-4014-A6B6-DE7609AAB93B}">
      <dgm:prSet/>
      <dgm:spPr/>
      <dgm:t>
        <a:bodyPr/>
        <a:lstStyle/>
        <a:p>
          <a:endParaRPr lang="en-US"/>
        </a:p>
      </dgm:t>
    </dgm:pt>
    <dgm:pt modelId="{886A4894-72E4-4E61-9B7A-EE9F643AB41E}" type="sibTrans" cxnId="{CA655EBB-D73A-4014-A6B6-DE7609AAB93B}">
      <dgm:prSet/>
      <dgm:spPr/>
      <dgm:t>
        <a:bodyPr/>
        <a:lstStyle/>
        <a:p>
          <a:endParaRPr lang="en-US"/>
        </a:p>
      </dgm:t>
    </dgm:pt>
    <dgm:pt modelId="{321C5DD8-D6FE-49AC-89D6-871FAD6C0276}" type="pres">
      <dgm:prSet presAssocID="{1C2BB50C-7024-4771-9F2D-01108843EC3F}" presName="Name0" presStyleCnt="0">
        <dgm:presLayoutVars>
          <dgm:dir/>
          <dgm:resizeHandles val="exact"/>
        </dgm:presLayoutVars>
      </dgm:prSet>
      <dgm:spPr/>
    </dgm:pt>
    <dgm:pt modelId="{5A69EECC-F9A6-4CFB-9C79-4FCA6FCD8331}" type="pres">
      <dgm:prSet presAssocID="{B847818A-6F39-4232-A443-FE4AE65322E9}" presName="node" presStyleLbl="node1" presStyleIdx="0" presStyleCnt="4">
        <dgm:presLayoutVars>
          <dgm:bulletEnabled val="1"/>
        </dgm:presLayoutVars>
      </dgm:prSet>
      <dgm:spPr/>
      <dgm:t>
        <a:bodyPr/>
        <a:lstStyle/>
        <a:p>
          <a:endParaRPr lang="en-US"/>
        </a:p>
      </dgm:t>
    </dgm:pt>
    <dgm:pt modelId="{AF454F85-2B6F-44D4-89F3-ADF52A9837D0}" type="pres">
      <dgm:prSet presAssocID="{DEEDBDCF-3595-4220-B983-3098DAC8F017}" presName="sibTrans" presStyleLbl="sibTrans2D1" presStyleIdx="0" presStyleCnt="3"/>
      <dgm:spPr/>
      <dgm:t>
        <a:bodyPr/>
        <a:lstStyle/>
        <a:p>
          <a:endParaRPr lang="en-US"/>
        </a:p>
      </dgm:t>
    </dgm:pt>
    <dgm:pt modelId="{56F0C4AA-A96A-40A8-A420-024AF81123D6}" type="pres">
      <dgm:prSet presAssocID="{DEEDBDCF-3595-4220-B983-3098DAC8F017}" presName="connectorText" presStyleLbl="sibTrans2D1" presStyleIdx="0" presStyleCnt="3"/>
      <dgm:spPr/>
      <dgm:t>
        <a:bodyPr/>
        <a:lstStyle/>
        <a:p>
          <a:endParaRPr lang="en-US"/>
        </a:p>
      </dgm:t>
    </dgm:pt>
    <dgm:pt modelId="{4C1762A3-37FB-4218-AB61-28B86B36A12D}" type="pres">
      <dgm:prSet presAssocID="{540CC0B5-243E-400A-8021-BB76ECE616A4}" presName="node" presStyleLbl="node1" presStyleIdx="1" presStyleCnt="4">
        <dgm:presLayoutVars>
          <dgm:bulletEnabled val="1"/>
        </dgm:presLayoutVars>
      </dgm:prSet>
      <dgm:spPr/>
      <dgm:t>
        <a:bodyPr/>
        <a:lstStyle/>
        <a:p>
          <a:endParaRPr lang="en-US"/>
        </a:p>
      </dgm:t>
    </dgm:pt>
    <dgm:pt modelId="{DF7F2643-79CD-40F2-967F-FF566AD17163}" type="pres">
      <dgm:prSet presAssocID="{419632F9-48AD-44A1-B4AD-EF2EB5D977BC}" presName="sibTrans" presStyleLbl="sibTrans2D1" presStyleIdx="1" presStyleCnt="3"/>
      <dgm:spPr/>
      <dgm:t>
        <a:bodyPr/>
        <a:lstStyle/>
        <a:p>
          <a:endParaRPr lang="en-US"/>
        </a:p>
      </dgm:t>
    </dgm:pt>
    <dgm:pt modelId="{5F542C95-85BD-4B8F-B71A-E09883B5832B}" type="pres">
      <dgm:prSet presAssocID="{419632F9-48AD-44A1-B4AD-EF2EB5D977BC}" presName="connectorText" presStyleLbl="sibTrans2D1" presStyleIdx="1" presStyleCnt="3"/>
      <dgm:spPr/>
      <dgm:t>
        <a:bodyPr/>
        <a:lstStyle/>
        <a:p>
          <a:endParaRPr lang="en-US"/>
        </a:p>
      </dgm:t>
    </dgm:pt>
    <dgm:pt modelId="{8045FFCB-2EE4-4608-8C1C-F16587208380}" type="pres">
      <dgm:prSet presAssocID="{A2F6B8B0-2160-4FAD-B102-5AD926991F76}" presName="node" presStyleLbl="node1" presStyleIdx="2" presStyleCnt="4">
        <dgm:presLayoutVars>
          <dgm:bulletEnabled val="1"/>
        </dgm:presLayoutVars>
      </dgm:prSet>
      <dgm:spPr/>
      <dgm:t>
        <a:bodyPr/>
        <a:lstStyle/>
        <a:p>
          <a:endParaRPr lang="en-US"/>
        </a:p>
      </dgm:t>
    </dgm:pt>
    <dgm:pt modelId="{769ECCC2-6E3D-46E3-BA31-0E4C9D7406C1}" type="pres">
      <dgm:prSet presAssocID="{BCBB4D2D-6E8C-487F-859D-4FE45A8D9499}" presName="sibTrans" presStyleLbl="sibTrans2D1" presStyleIdx="2" presStyleCnt="3"/>
      <dgm:spPr/>
      <dgm:t>
        <a:bodyPr/>
        <a:lstStyle/>
        <a:p>
          <a:endParaRPr lang="en-US"/>
        </a:p>
      </dgm:t>
    </dgm:pt>
    <dgm:pt modelId="{A66FF7DE-49FE-4D69-A4F4-AF2F94D75B3D}" type="pres">
      <dgm:prSet presAssocID="{BCBB4D2D-6E8C-487F-859D-4FE45A8D9499}" presName="connectorText" presStyleLbl="sibTrans2D1" presStyleIdx="2" presStyleCnt="3"/>
      <dgm:spPr/>
      <dgm:t>
        <a:bodyPr/>
        <a:lstStyle/>
        <a:p>
          <a:endParaRPr lang="en-US"/>
        </a:p>
      </dgm:t>
    </dgm:pt>
    <dgm:pt modelId="{6C4A20BF-9229-4965-B754-92D64855B149}" type="pres">
      <dgm:prSet presAssocID="{22408463-300C-432B-9A91-801F32EE4533}" presName="node" presStyleLbl="node1" presStyleIdx="3" presStyleCnt="4">
        <dgm:presLayoutVars>
          <dgm:bulletEnabled val="1"/>
        </dgm:presLayoutVars>
      </dgm:prSet>
      <dgm:spPr/>
      <dgm:t>
        <a:bodyPr/>
        <a:lstStyle/>
        <a:p>
          <a:endParaRPr lang="en-US"/>
        </a:p>
      </dgm:t>
    </dgm:pt>
  </dgm:ptLst>
  <dgm:cxnLst>
    <dgm:cxn modelId="{3BCCA08B-33DE-4345-98E4-18AADFA6BC86}" type="presOf" srcId="{A2F6B8B0-2160-4FAD-B102-5AD926991F76}" destId="{8045FFCB-2EE4-4608-8C1C-F16587208380}" srcOrd="0" destOrd="0" presId="urn:microsoft.com/office/officeart/2005/8/layout/process1"/>
    <dgm:cxn modelId="{9CF6DB02-AAFE-40D9-92EC-B34F4F2293D2}" type="presOf" srcId="{419632F9-48AD-44A1-B4AD-EF2EB5D977BC}" destId="{5F542C95-85BD-4B8F-B71A-E09883B5832B}" srcOrd="1" destOrd="0" presId="urn:microsoft.com/office/officeart/2005/8/layout/process1"/>
    <dgm:cxn modelId="{E0A31DF2-A3EB-418F-9633-8C84E1D395ED}" srcId="{1C2BB50C-7024-4771-9F2D-01108843EC3F}" destId="{B847818A-6F39-4232-A443-FE4AE65322E9}" srcOrd="0" destOrd="0" parTransId="{046078DE-7ED1-4B1D-A886-A9370D7F5744}" sibTransId="{DEEDBDCF-3595-4220-B983-3098DAC8F017}"/>
    <dgm:cxn modelId="{CA655EBB-D73A-4014-A6B6-DE7609AAB93B}" srcId="{1C2BB50C-7024-4771-9F2D-01108843EC3F}" destId="{22408463-300C-432B-9A91-801F32EE4533}" srcOrd="3" destOrd="0" parTransId="{C698E5B9-B40B-4DBE-ABED-2C6480557E30}" sibTransId="{886A4894-72E4-4E61-9B7A-EE9F643AB41E}"/>
    <dgm:cxn modelId="{66F05D7D-89A6-4506-AADD-45FA29DC5B76}" type="presOf" srcId="{B847818A-6F39-4232-A443-FE4AE65322E9}" destId="{5A69EECC-F9A6-4CFB-9C79-4FCA6FCD8331}" srcOrd="0" destOrd="0" presId="urn:microsoft.com/office/officeart/2005/8/layout/process1"/>
    <dgm:cxn modelId="{6DCEAADA-6C22-49A6-A236-3CE75858A0E0}" srcId="{1C2BB50C-7024-4771-9F2D-01108843EC3F}" destId="{540CC0B5-243E-400A-8021-BB76ECE616A4}" srcOrd="1" destOrd="0" parTransId="{94805835-99FC-49C9-A7E5-7A526F50E380}" sibTransId="{419632F9-48AD-44A1-B4AD-EF2EB5D977BC}"/>
    <dgm:cxn modelId="{3B443A58-5806-4716-BDCE-41DB86DF3880}" srcId="{1C2BB50C-7024-4771-9F2D-01108843EC3F}" destId="{A2F6B8B0-2160-4FAD-B102-5AD926991F76}" srcOrd="2" destOrd="0" parTransId="{2A8D4A82-B04A-48A2-AC6F-3958ADBD08AF}" sibTransId="{BCBB4D2D-6E8C-487F-859D-4FE45A8D9499}"/>
    <dgm:cxn modelId="{6DA7EFB3-8079-46E5-A62C-1CBFE0261C2E}" type="presOf" srcId="{1C2BB50C-7024-4771-9F2D-01108843EC3F}" destId="{321C5DD8-D6FE-49AC-89D6-871FAD6C0276}" srcOrd="0" destOrd="0" presId="urn:microsoft.com/office/officeart/2005/8/layout/process1"/>
    <dgm:cxn modelId="{49729DF2-7057-4B92-9096-AD6D2CC007DC}" type="presOf" srcId="{BCBB4D2D-6E8C-487F-859D-4FE45A8D9499}" destId="{769ECCC2-6E3D-46E3-BA31-0E4C9D7406C1}" srcOrd="0" destOrd="0" presId="urn:microsoft.com/office/officeart/2005/8/layout/process1"/>
    <dgm:cxn modelId="{256912C6-52A7-497D-B8C8-5EDA085CCFFA}" type="presOf" srcId="{540CC0B5-243E-400A-8021-BB76ECE616A4}" destId="{4C1762A3-37FB-4218-AB61-28B86B36A12D}" srcOrd="0" destOrd="0" presId="urn:microsoft.com/office/officeart/2005/8/layout/process1"/>
    <dgm:cxn modelId="{A34A3C3C-58A6-4CBA-8C75-8984B806B81F}" type="presOf" srcId="{22408463-300C-432B-9A91-801F32EE4533}" destId="{6C4A20BF-9229-4965-B754-92D64855B149}" srcOrd="0" destOrd="0" presId="urn:microsoft.com/office/officeart/2005/8/layout/process1"/>
    <dgm:cxn modelId="{F56DC2EC-E63E-462C-85A7-C48BB6D4AA31}" type="presOf" srcId="{BCBB4D2D-6E8C-487F-859D-4FE45A8D9499}" destId="{A66FF7DE-49FE-4D69-A4F4-AF2F94D75B3D}" srcOrd="1" destOrd="0" presId="urn:microsoft.com/office/officeart/2005/8/layout/process1"/>
    <dgm:cxn modelId="{5FF80BB5-CB02-4A22-8A0B-F799B4FE2CA5}" type="presOf" srcId="{DEEDBDCF-3595-4220-B983-3098DAC8F017}" destId="{AF454F85-2B6F-44D4-89F3-ADF52A9837D0}" srcOrd="0" destOrd="0" presId="urn:microsoft.com/office/officeart/2005/8/layout/process1"/>
    <dgm:cxn modelId="{F1CA8D7F-F399-4814-AB68-976E02FB9574}" type="presOf" srcId="{419632F9-48AD-44A1-B4AD-EF2EB5D977BC}" destId="{DF7F2643-79CD-40F2-967F-FF566AD17163}" srcOrd="0" destOrd="0" presId="urn:microsoft.com/office/officeart/2005/8/layout/process1"/>
    <dgm:cxn modelId="{0929201B-DD92-4236-BBD4-614254EC163B}" type="presOf" srcId="{DEEDBDCF-3595-4220-B983-3098DAC8F017}" destId="{56F0C4AA-A96A-40A8-A420-024AF81123D6}" srcOrd="1" destOrd="0" presId="urn:microsoft.com/office/officeart/2005/8/layout/process1"/>
    <dgm:cxn modelId="{BE772812-6A7F-47F4-A1FA-7181AE4D1894}" type="presParOf" srcId="{321C5DD8-D6FE-49AC-89D6-871FAD6C0276}" destId="{5A69EECC-F9A6-4CFB-9C79-4FCA6FCD8331}" srcOrd="0" destOrd="0" presId="urn:microsoft.com/office/officeart/2005/8/layout/process1"/>
    <dgm:cxn modelId="{C74FA87C-4E22-491B-9CAD-AD52A36F8215}" type="presParOf" srcId="{321C5DD8-D6FE-49AC-89D6-871FAD6C0276}" destId="{AF454F85-2B6F-44D4-89F3-ADF52A9837D0}" srcOrd="1" destOrd="0" presId="urn:microsoft.com/office/officeart/2005/8/layout/process1"/>
    <dgm:cxn modelId="{B3555582-42D1-4601-8D73-CD2545F78780}" type="presParOf" srcId="{AF454F85-2B6F-44D4-89F3-ADF52A9837D0}" destId="{56F0C4AA-A96A-40A8-A420-024AF81123D6}" srcOrd="0" destOrd="0" presId="urn:microsoft.com/office/officeart/2005/8/layout/process1"/>
    <dgm:cxn modelId="{C8F9E6A0-2736-48D9-BF11-A59F51D68565}" type="presParOf" srcId="{321C5DD8-D6FE-49AC-89D6-871FAD6C0276}" destId="{4C1762A3-37FB-4218-AB61-28B86B36A12D}" srcOrd="2" destOrd="0" presId="urn:microsoft.com/office/officeart/2005/8/layout/process1"/>
    <dgm:cxn modelId="{18DDC2D4-FB1A-467F-A02C-0FDF4D81D17A}" type="presParOf" srcId="{321C5DD8-D6FE-49AC-89D6-871FAD6C0276}" destId="{DF7F2643-79CD-40F2-967F-FF566AD17163}" srcOrd="3" destOrd="0" presId="urn:microsoft.com/office/officeart/2005/8/layout/process1"/>
    <dgm:cxn modelId="{D3C9D1CB-80E9-40B3-9E3F-77952006D63E}" type="presParOf" srcId="{DF7F2643-79CD-40F2-967F-FF566AD17163}" destId="{5F542C95-85BD-4B8F-B71A-E09883B5832B}" srcOrd="0" destOrd="0" presId="urn:microsoft.com/office/officeart/2005/8/layout/process1"/>
    <dgm:cxn modelId="{01DD11CA-BBD7-4E93-BCD2-56DF7CBEFD8F}" type="presParOf" srcId="{321C5DD8-D6FE-49AC-89D6-871FAD6C0276}" destId="{8045FFCB-2EE4-4608-8C1C-F16587208380}" srcOrd="4" destOrd="0" presId="urn:microsoft.com/office/officeart/2005/8/layout/process1"/>
    <dgm:cxn modelId="{9721E095-F313-4CDA-B48D-8B7C4BF56E28}" type="presParOf" srcId="{321C5DD8-D6FE-49AC-89D6-871FAD6C0276}" destId="{769ECCC2-6E3D-46E3-BA31-0E4C9D7406C1}" srcOrd="5" destOrd="0" presId="urn:microsoft.com/office/officeart/2005/8/layout/process1"/>
    <dgm:cxn modelId="{2C0D4AE5-E667-460C-9960-2989BEB59EF1}" type="presParOf" srcId="{769ECCC2-6E3D-46E3-BA31-0E4C9D7406C1}" destId="{A66FF7DE-49FE-4D69-A4F4-AF2F94D75B3D}" srcOrd="0" destOrd="0" presId="urn:microsoft.com/office/officeart/2005/8/layout/process1"/>
    <dgm:cxn modelId="{4ADA05D3-2BBD-4D7D-83EE-4EF88DB99C8B}" type="presParOf" srcId="{321C5DD8-D6FE-49AC-89D6-871FAD6C0276}" destId="{6C4A20BF-9229-4965-B754-92D64855B149}"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234977-61ED-49EE-90AC-440CA4D380E4}" type="doc">
      <dgm:prSet loTypeId="urn:microsoft.com/office/officeart/2005/8/layout/process1" loCatId="process" qsTypeId="urn:microsoft.com/office/officeart/2005/8/quickstyle/simple1" qsCatId="simple" csTypeId="urn:microsoft.com/office/officeart/2005/8/colors/accent1_2" csCatId="accent1" phldr="1"/>
      <dgm:spPr/>
    </dgm:pt>
    <dgm:pt modelId="{D78DD428-91C0-4971-B5DE-0C0D254658DA}">
      <dgm:prSet phldrT="[Text]"/>
      <dgm:spPr/>
      <dgm:t>
        <a:bodyPr/>
        <a:lstStyle/>
        <a:p>
          <a:r>
            <a:rPr lang="en-ZA" dirty="0" smtClean="0"/>
            <a:t>Trends</a:t>
          </a:r>
          <a:endParaRPr lang="en-US" dirty="0"/>
        </a:p>
      </dgm:t>
    </dgm:pt>
    <dgm:pt modelId="{82232D59-2CB1-489A-B052-AAFC635FE54D}" type="parTrans" cxnId="{10ACEA61-78F2-4A26-BB93-1B0D174EF640}">
      <dgm:prSet/>
      <dgm:spPr/>
      <dgm:t>
        <a:bodyPr/>
        <a:lstStyle/>
        <a:p>
          <a:endParaRPr lang="en-US"/>
        </a:p>
      </dgm:t>
    </dgm:pt>
    <dgm:pt modelId="{E4B336B5-F613-47BB-AF58-1DC1CE6A640A}" type="sibTrans" cxnId="{10ACEA61-78F2-4A26-BB93-1B0D174EF640}">
      <dgm:prSet/>
      <dgm:spPr/>
      <dgm:t>
        <a:bodyPr/>
        <a:lstStyle/>
        <a:p>
          <a:endParaRPr lang="en-US"/>
        </a:p>
      </dgm:t>
    </dgm:pt>
    <dgm:pt modelId="{A2B4F0CA-DFA5-4D3A-AECA-5BB5458FE0E5}">
      <dgm:prSet phldrT="[Text]"/>
      <dgm:spPr/>
      <dgm:t>
        <a:bodyPr/>
        <a:lstStyle/>
        <a:p>
          <a:r>
            <a:rPr lang="en-ZA" dirty="0" smtClean="0"/>
            <a:t>Analyses</a:t>
          </a:r>
          <a:endParaRPr lang="en-US" dirty="0"/>
        </a:p>
      </dgm:t>
    </dgm:pt>
    <dgm:pt modelId="{A2539CB7-538E-4AC6-AE05-C13E0EA23650}" type="parTrans" cxnId="{57C390EE-07EF-4EAB-800B-3D71EA608C89}">
      <dgm:prSet/>
      <dgm:spPr/>
      <dgm:t>
        <a:bodyPr/>
        <a:lstStyle/>
        <a:p>
          <a:endParaRPr lang="en-US"/>
        </a:p>
      </dgm:t>
    </dgm:pt>
    <dgm:pt modelId="{4C7124D2-9411-4859-A583-F39532975992}" type="sibTrans" cxnId="{57C390EE-07EF-4EAB-800B-3D71EA608C89}">
      <dgm:prSet/>
      <dgm:spPr/>
      <dgm:t>
        <a:bodyPr/>
        <a:lstStyle/>
        <a:p>
          <a:endParaRPr lang="en-US"/>
        </a:p>
      </dgm:t>
    </dgm:pt>
    <dgm:pt modelId="{B6B48A9E-6315-4A62-A170-AB30514E5F52}">
      <dgm:prSet phldrT="[Text]"/>
      <dgm:spPr/>
      <dgm:t>
        <a:bodyPr/>
        <a:lstStyle/>
        <a:p>
          <a:r>
            <a:rPr lang="en-ZA" dirty="0" smtClean="0"/>
            <a:t>Corrective actions(3.4.3)</a:t>
          </a:r>
          <a:endParaRPr lang="en-US" dirty="0"/>
        </a:p>
      </dgm:t>
    </dgm:pt>
    <dgm:pt modelId="{56250F9E-BEC4-4F5E-B233-4076F09ADA4F}" type="parTrans" cxnId="{7C560090-BA98-4162-AF09-73D4C98B244A}">
      <dgm:prSet/>
      <dgm:spPr/>
      <dgm:t>
        <a:bodyPr/>
        <a:lstStyle/>
        <a:p>
          <a:endParaRPr lang="en-US"/>
        </a:p>
      </dgm:t>
    </dgm:pt>
    <dgm:pt modelId="{8A7D1E7E-65AD-4F34-A1B5-861AFB16ECA3}" type="sibTrans" cxnId="{7C560090-BA98-4162-AF09-73D4C98B244A}">
      <dgm:prSet/>
      <dgm:spPr/>
      <dgm:t>
        <a:bodyPr/>
        <a:lstStyle/>
        <a:p>
          <a:endParaRPr lang="en-US"/>
        </a:p>
      </dgm:t>
    </dgm:pt>
    <dgm:pt modelId="{A5C3D525-7F0A-4406-B4DC-ADF75CA08758}" type="pres">
      <dgm:prSet presAssocID="{BA234977-61ED-49EE-90AC-440CA4D380E4}" presName="Name0" presStyleCnt="0">
        <dgm:presLayoutVars>
          <dgm:dir/>
          <dgm:resizeHandles val="exact"/>
        </dgm:presLayoutVars>
      </dgm:prSet>
      <dgm:spPr/>
    </dgm:pt>
    <dgm:pt modelId="{7EC6DE35-D667-4D72-BC46-D27D9F0FDCB6}" type="pres">
      <dgm:prSet presAssocID="{D78DD428-91C0-4971-B5DE-0C0D254658DA}" presName="node" presStyleLbl="node1" presStyleIdx="0" presStyleCnt="3">
        <dgm:presLayoutVars>
          <dgm:bulletEnabled val="1"/>
        </dgm:presLayoutVars>
      </dgm:prSet>
      <dgm:spPr/>
      <dgm:t>
        <a:bodyPr/>
        <a:lstStyle/>
        <a:p>
          <a:endParaRPr lang="en-US"/>
        </a:p>
      </dgm:t>
    </dgm:pt>
    <dgm:pt modelId="{D9BFBDAB-6891-4C8A-846F-D9BC834EB421}" type="pres">
      <dgm:prSet presAssocID="{E4B336B5-F613-47BB-AF58-1DC1CE6A640A}" presName="sibTrans" presStyleLbl="sibTrans2D1" presStyleIdx="0" presStyleCnt="2"/>
      <dgm:spPr/>
      <dgm:t>
        <a:bodyPr/>
        <a:lstStyle/>
        <a:p>
          <a:endParaRPr lang="en-US"/>
        </a:p>
      </dgm:t>
    </dgm:pt>
    <dgm:pt modelId="{1C1DF7BF-17AF-4C4E-9D0B-F279004CEC38}" type="pres">
      <dgm:prSet presAssocID="{E4B336B5-F613-47BB-AF58-1DC1CE6A640A}" presName="connectorText" presStyleLbl="sibTrans2D1" presStyleIdx="0" presStyleCnt="2"/>
      <dgm:spPr/>
      <dgm:t>
        <a:bodyPr/>
        <a:lstStyle/>
        <a:p>
          <a:endParaRPr lang="en-US"/>
        </a:p>
      </dgm:t>
    </dgm:pt>
    <dgm:pt modelId="{86FDC923-4A03-4F6F-BC7E-CD0DB66FEE74}" type="pres">
      <dgm:prSet presAssocID="{A2B4F0CA-DFA5-4D3A-AECA-5BB5458FE0E5}" presName="node" presStyleLbl="node1" presStyleIdx="1" presStyleCnt="3">
        <dgm:presLayoutVars>
          <dgm:bulletEnabled val="1"/>
        </dgm:presLayoutVars>
      </dgm:prSet>
      <dgm:spPr/>
      <dgm:t>
        <a:bodyPr/>
        <a:lstStyle/>
        <a:p>
          <a:endParaRPr lang="en-US"/>
        </a:p>
      </dgm:t>
    </dgm:pt>
    <dgm:pt modelId="{54CEAB9B-6870-48AE-9422-6F79AFD2DFA5}" type="pres">
      <dgm:prSet presAssocID="{4C7124D2-9411-4859-A583-F39532975992}" presName="sibTrans" presStyleLbl="sibTrans2D1" presStyleIdx="1" presStyleCnt="2"/>
      <dgm:spPr/>
      <dgm:t>
        <a:bodyPr/>
        <a:lstStyle/>
        <a:p>
          <a:endParaRPr lang="en-US"/>
        </a:p>
      </dgm:t>
    </dgm:pt>
    <dgm:pt modelId="{0248AA55-9DEA-48E1-977F-F4D4C090DA76}" type="pres">
      <dgm:prSet presAssocID="{4C7124D2-9411-4859-A583-F39532975992}" presName="connectorText" presStyleLbl="sibTrans2D1" presStyleIdx="1" presStyleCnt="2"/>
      <dgm:spPr/>
      <dgm:t>
        <a:bodyPr/>
        <a:lstStyle/>
        <a:p>
          <a:endParaRPr lang="en-US"/>
        </a:p>
      </dgm:t>
    </dgm:pt>
    <dgm:pt modelId="{46DFCD15-B721-47CF-8D28-94394F2BADCA}" type="pres">
      <dgm:prSet presAssocID="{B6B48A9E-6315-4A62-A170-AB30514E5F52}" presName="node" presStyleLbl="node1" presStyleIdx="2" presStyleCnt="3">
        <dgm:presLayoutVars>
          <dgm:bulletEnabled val="1"/>
        </dgm:presLayoutVars>
      </dgm:prSet>
      <dgm:spPr/>
      <dgm:t>
        <a:bodyPr/>
        <a:lstStyle/>
        <a:p>
          <a:endParaRPr lang="en-US"/>
        </a:p>
      </dgm:t>
    </dgm:pt>
  </dgm:ptLst>
  <dgm:cxnLst>
    <dgm:cxn modelId="{6CC3995B-4480-4F0A-BCF8-3D2A276BBC5A}" type="presOf" srcId="{4C7124D2-9411-4859-A583-F39532975992}" destId="{54CEAB9B-6870-48AE-9422-6F79AFD2DFA5}" srcOrd="0" destOrd="0" presId="urn:microsoft.com/office/officeart/2005/8/layout/process1"/>
    <dgm:cxn modelId="{F9516A69-7A38-4665-AE1E-651FA3036E8F}" type="presOf" srcId="{BA234977-61ED-49EE-90AC-440CA4D380E4}" destId="{A5C3D525-7F0A-4406-B4DC-ADF75CA08758}" srcOrd="0" destOrd="0" presId="urn:microsoft.com/office/officeart/2005/8/layout/process1"/>
    <dgm:cxn modelId="{40CE4091-AFD2-4B32-97C7-2CEFCF4EA09D}" type="presOf" srcId="{4C7124D2-9411-4859-A583-F39532975992}" destId="{0248AA55-9DEA-48E1-977F-F4D4C090DA76}" srcOrd="1" destOrd="0" presId="urn:microsoft.com/office/officeart/2005/8/layout/process1"/>
    <dgm:cxn modelId="{3424D71D-7D5E-4DEB-A462-37C7DEA13AAD}" type="presOf" srcId="{D78DD428-91C0-4971-B5DE-0C0D254658DA}" destId="{7EC6DE35-D667-4D72-BC46-D27D9F0FDCB6}" srcOrd="0" destOrd="0" presId="urn:microsoft.com/office/officeart/2005/8/layout/process1"/>
    <dgm:cxn modelId="{7C560090-BA98-4162-AF09-73D4C98B244A}" srcId="{BA234977-61ED-49EE-90AC-440CA4D380E4}" destId="{B6B48A9E-6315-4A62-A170-AB30514E5F52}" srcOrd="2" destOrd="0" parTransId="{56250F9E-BEC4-4F5E-B233-4076F09ADA4F}" sibTransId="{8A7D1E7E-65AD-4F34-A1B5-861AFB16ECA3}"/>
    <dgm:cxn modelId="{57C390EE-07EF-4EAB-800B-3D71EA608C89}" srcId="{BA234977-61ED-49EE-90AC-440CA4D380E4}" destId="{A2B4F0CA-DFA5-4D3A-AECA-5BB5458FE0E5}" srcOrd="1" destOrd="0" parTransId="{A2539CB7-538E-4AC6-AE05-C13E0EA23650}" sibTransId="{4C7124D2-9411-4859-A583-F39532975992}"/>
    <dgm:cxn modelId="{282AC581-3B8B-4DD1-BD9A-57167AD7AF88}" type="presOf" srcId="{A2B4F0CA-DFA5-4D3A-AECA-5BB5458FE0E5}" destId="{86FDC923-4A03-4F6F-BC7E-CD0DB66FEE74}" srcOrd="0" destOrd="0" presId="urn:microsoft.com/office/officeart/2005/8/layout/process1"/>
    <dgm:cxn modelId="{10ACEA61-78F2-4A26-BB93-1B0D174EF640}" srcId="{BA234977-61ED-49EE-90AC-440CA4D380E4}" destId="{D78DD428-91C0-4971-B5DE-0C0D254658DA}" srcOrd="0" destOrd="0" parTransId="{82232D59-2CB1-489A-B052-AAFC635FE54D}" sibTransId="{E4B336B5-F613-47BB-AF58-1DC1CE6A640A}"/>
    <dgm:cxn modelId="{7EF225C2-0BFF-4EBB-9971-DFA094324213}" type="presOf" srcId="{E4B336B5-F613-47BB-AF58-1DC1CE6A640A}" destId="{D9BFBDAB-6891-4C8A-846F-D9BC834EB421}" srcOrd="0" destOrd="0" presId="urn:microsoft.com/office/officeart/2005/8/layout/process1"/>
    <dgm:cxn modelId="{B1ABD047-8829-45FA-95E6-362ADD5D7226}" type="presOf" srcId="{B6B48A9E-6315-4A62-A170-AB30514E5F52}" destId="{46DFCD15-B721-47CF-8D28-94394F2BADCA}" srcOrd="0" destOrd="0" presId="urn:microsoft.com/office/officeart/2005/8/layout/process1"/>
    <dgm:cxn modelId="{B318B5CA-11D9-48ED-AFD7-9F05E0B2CC35}" type="presOf" srcId="{E4B336B5-F613-47BB-AF58-1DC1CE6A640A}" destId="{1C1DF7BF-17AF-4C4E-9D0B-F279004CEC38}" srcOrd="1" destOrd="0" presId="urn:microsoft.com/office/officeart/2005/8/layout/process1"/>
    <dgm:cxn modelId="{31981E6A-6BFB-4B9D-844C-9FB6769FBDCC}" type="presParOf" srcId="{A5C3D525-7F0A-4406-B4DC-ADF75CA08758}" destId="{7EC6DE35-D667-4D72-BC46-D27D9F0FDCB6}" srcOrd="0" destOrd="0" presId="urn:microsoft.com/office/officeart/2005/8/layout/process1"/>
    <dgm:cxn modelId="{EBC2719E-4585-431F-9B72-CB4F53D9EF6B}" type="presParOf" srcId="{A5C3D525-7F0A-4406-B4DC-ADF75CA08758}" destId="{D9BFBDAB-6891-4C8A-846F-D9BC834EB421}" srcOrd="1" destOrd="0" presId="urn:microsoft.com/office/officeart/2005/8/layout/process1"/>
    <dgm:cxn modelId="{1C827C00-F2FA-401B-93E3-2467E3071044}" type="presParOf" srcId="{D9BFBDAB-6891-4C8A-846F-D9BC834EB421}" destId="{1C1DF7BF-17AF-4C4E-9D0B-F279004CEC38}" srcOrd="0" destOrd="0" presId="urn:microsoft.com/office/officeart/2005/8/layout/process1"/>
    <dgm:cxn modelId="{8C990603-7BBD-4987-8E63-F0FD4D51C7CD}" type="presParOf" srcId="{A5C3D525-7F0A-4406-B4DC-ADF75CA08758}" destId="{86FDC923-4A03-4F6F-BC7E-CD0DB66FEE74}" srcOrd="2" destOrd="0" presId="urn:microsoft.com/office/officeart/2005/8/layout/process1"/>
    <dgm:cxn modelId="{CD71FBD7-EBFA-414D-A927-6548A4BF58FD}" type="presParOf" srcId="{A5C3D525-7F0A-4406-B4DC-ADF75CA08758}" destId="{54CEAB9B-6870-48AE-9422-6F79AFD2DFA5}" srcOrd="3" destOrd="0" presId="urn:microsoft.com/office/officeart/2005/8/layout/process1"/>
    <dgm:cxn modelId="{92283710-44BB-45DE-A286-30733029486E}" type="presParOf" srcId="{54CEAB9B-6870-48AE-9422-6F79AFD2DFA5}" destId="{0248AA55-9DEA-48E1-977F-F4D4C090DA76}" srcOrd="0" destOrd="0" presId="urn:microsoft.com/office/officeart/2005/8/layout/process1"/>
    <dgm:cxn modelId="{E7A8426F-C385-4CE9-B4AA-F59139981D13}" type="presParOf" srcId="{A5C3D525-7F0A-4406-B4DC-ADF75CA08758}" destId="{46DFCD15-B721-47CF-8D28-94394F2BADCA}"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1DA942-A46A-40C9-B8C1-E30329FE0A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5D6A01-85DA-489F-A89A-275BBDD41684}">
      <dgm:prSet phldrT="[Text]"/>
      <dgm:spPr>
        <a:solidFill>
          <a:srgbClr val="008080"/>
        </a:solidFill>
      </dgm:spPr>
      <dgm:t>
        <a:bodyPr/>
        <a:lstStyle/>
        <a:p>
          <a:pPr algn="ctr"/>
          <a:r>
            <a:rPr lang="en-ZA" dirty="0" smtClean="0"/>
            <a:t>DO</a:t>
          </a:r>
          <a:endParaRPr lang="en-US" dirty="0"/>
        </a:p>
      </dgm:t>
    </dgm:pt>
    <dgm:pt modelId="{6EFA5654-2157-401A-8EDC-377B3CDB80FF}" type="parTrans" cxnId="{A08D02C5-FE81-4F4F-B78F-F34565EF29C8}">
      <dgm:prSet/>
      <dgm:spPr/>
      <dgm:t>
        <a:bodyPr/>
        <a:lstStyle/>
        <a:p>
          <a:endParaRPr lang="en-US"/>
        </a:p>
      </dgm:t>
    </dgm:pt>
    <dgm:pt modelId="{2A0323B4-4090-416E-9792-C9358E2592EA}" type="sibTrans" cxnId="{A08D02C5-FE81-4F4F-B78F-F34565EF29C8}">
      <dgm:prSet/>
      <dgm:spPr/>
      <dgm:t>
        <a:bodyPr/>
        <a:lstStyle/>
        <a:p>
          <a:endParaRPr lang="en-US"/>
        </a:p>
      </dgm:t>
    </dgm:pt>
    <dgm:pt modelId="{C84F8E80-BF76-4CA9-9549-B04663664935}">
      <dgm:prSet phldrT="[Text]"/>
      <dgm:spPr>
        <a:solidFill>
          <a:srgbClr val="008080"/>
        </a:solidFill>
      </dgm:spPr>
      <dgm:t>
        <a:bodyPr/>
        <a:lstStyle/>
        <a:p>
          <a:pPr algn="ctr"/>
          <a:r>
            <a:rPr lang="en-ZA" dirty="0" smtClean="0"/>
            <a:t>THINK</a:t>
          </a:r>
          <a:endParaRPr lang="en-US" dirty="0"/>
        </a:p>
      </dgm:t>
    </dgm:pt>
    <dgm:pt modelId="{96AA11B5-C7A8-4EAC-AE19-217D230EF3B1}" type="parTrans" cxnId="{FF514B05-F939-4E24-93FF-7C6A7BF53C23}">
      <dgm:prSet/>
      <dgm:spPr/>
      <dgm:t>
        <a:bodyPr/>
        <a:lstStyle/>
        <a:p>
          <a:endParaRPr lang="en-US"/>
        </a:p>
      </dgm:t>
    </dgm:pt>
    <dgm:pt modelId="{F2B6769E-677C-4392-9A7A-1A885E4E8240}" type="sibTrans" cxnId="{FF514B05-F939-4E24-93FF-7C6A7BF53C23}">
      <dgm:prSet/>
      <dgm:spPr/>
      <dgm:t>
        <a:bodyPr/>
        <a:lstStyle/>
        <a:p>
          <a:endParaRPr lang="en-US"/>
        </a:p>
      </dgm:t>
    </dgm:pt>
    <dgm:pt modelId="{D22D227A-00F5-470A-A260-4A1680651DEE}">
      <dgm:prSet phldrT="[Text]"/>
      <dgm:spPr>
        <a:solidFill>
          <a:srgbClr val="008080"/>
        </a:solidFill>
      </dgm:spPr>
      <dgm:t>
        <a:bodyPr/>
        <a:lstStyle/>
        <a:p>
          <a:pPr algn="ctr"/>
          <a:r>
            <a:rPr lang="en-ZA" dirty="0" smtClean="0"/>
            <a:t>UNDERSTANDING</a:t>
          </a:r>
          <a:endParaRPr lang="en-US" dirty="0"/>
        </a:p>
      </dgm:t>
    </dgm:pt>
    <dgm:pt modelId="{16633471-7B79-4D5E-BA03-9744A9F955DC}" type="parTrans" cxnId="{2098D38E-057F-47F0-B737-ADDD85539914}">
      <dgm:prSet/>
      <dgm:spPr/>
      <dgm:t>
        <a:bodyPr/>
        <a:lstStyle/>
        <a:p>
          <a:endParaRPr lang="en-US"/>
        </a:p>
      </dgm:t>
    </dgm:pt>
    <dgm:pt modelId="{12ACA6D4-4FE7-474E-90A1-9708B6FAADF6}" type="sibTrans" cxnId="{2098D38E-057F-47F0-B737-ADDD85539914}">
      <dgm:prSet/>
      <dgm:spPr/>
      <dgm:t>
        <a:bodyPr/>
        <a:lstStyle/>
        <a:p>
          <a:endParaRPr lang="en-US"/>
        </a:p>
      </dgm:t>
    </dgm:pt>
    <dgm:pt modelId="{29876AB7-1447-44A6-B5E6-D8090C3DB51A}" type="pres">
      <dgm:prSet presAssocID="{681DA942-A46A-40C9-B8C1-E30329FE0A22}" presName="linear" presStyleCnt="0">
        <dgm:presLayoutVars>
          <dgm:dir/>
          <dgm:animLvl val="lvl"/>
          <dgm:resizeHandles val="exact"/>
        </dgm:presLayoutVars>
      </dgm:prSet>
      <dgm:spPr/>
      <dgm:t>
        <a:bodyPr/>
        <a:lstStyle/>
        <a:p>
          <a:endParaRPr lang="en-US"/>
        </a:p>
      </dgm:t>
    </dgm:pt>
    <dgm:pt modelId="{C99345E7-152F-475E-9574-69FE91A54148}" type="pres">
      <dgm:prSet presAssocID="{1D5D6A01-85DA-489F-A89A-275BBDD41684}" presName="parentLin" presStyleCnt="0"/>
      <dgm:spPr/>
    </dgm:pt>
    <dgm:pt modelId="{E23AC43B-4804-43A4-A1A9-A4A483B3EA6A}" type="pres">
      <dgm:prSet presAssocID="{1D5D6A01-85DA-489F-A89A-275BBDD41684}" presName="parentLeftMargin" presStyleLbl="node1" presStyleIdx="0" presStyleCnt="3"/>
      <dgm:spPr/>
      <dgm:t>
        <a:bodyPr/>
        <a:lstStyle/>
        <a:p>
          <a:endParaRPr lang="en-US"/>
        </a:p>
      </dgm:t>
    </dgm:pt>
    <dgm:pt modelId="{9E52AAD3-9E9F-4D60-ACE9-A8FE38225CE6}" type="pres">
      <dgm:prSet presAssocID="{1D5D6A01-85DA-489F-A89A-275BBDD41684}" presName="parentText" presStyleLbl="node1" presStyleIdx="0" presStyleCnt="3" custLinFactNeighborY="32649">
        <dgm:presLayoutVars>
          <dgm:chMax val="0"/>
          <dgm:bulletEnabled val="1"/>
        </dgm:presLayoutVars>
      </dgm:prSet>
      <dgm:spPr/>
      <dgm:t>
        <a:bodyPr/>
        <a:lstStyle/>
        <a:p>
          <a:endParaRPr lang="en-US"/>
        </a:p>
      </dgm:t>
    </dgm:pt>
    <dgm:pt modelId="{D2028545-8ADA-44BC-B2E9-183D76A0FC2C}" type="pres">
      <dgm:prSet presAssocID="{1D5D6A01-85DA-489F-A89A-275BBDD41684}" presName="negativeSpace" presStyleCnt="0"/>
      <dgm:spPr/>
    </dgm:pt>
    <dgm:pt modelId="{33ACD08C-B7CD-4E10-AE70-77D12F4C3400}" type="pres">
      <dgm:prSet presAssocID="{1D5D6A01-85DA-489F-A89A-275BBDD41684}" presName="childText" presStyleLbl="conFgAcc1" presStyleIdx="0" presStyleCnt="3" custLinFactNeighborY="-31354">
        <dgm:presLayoutVars>
          <dgm:bulletEnabled val="1"/>
        </dgm:presLayoutVars>
      </dgm:prSet>
      <dgm:spPr/>
    </dgm:pt>
    <dgm:pt modelId="{6D7A31A9-DFDC-4D29-936F-2939DF3226D8}" type="pres">
      <dgm:prSet presAssocID="{2A0323B4-4090-416E-9792-C9358E2592EA}" presName="spaceBetweenRectangles" presStyleCnt="0"/>
      <dgm:spPr/>
    </dgm:pt>
    <dgm:pt modelId="{227BED75-DB39-45F3-A006-4140078F63C0}" type="pres">
      <dgm:prSet presAssocID="{C84F8E80-BF76-4CA9-9549-B04663664935}" presName="parentLin" presStyleCnt="0"/>
      <dgm:spPr/>
    </dgm:pt>
    <dgm:pt modelId="{92B48CD4-F24A-4BF0-8929-934EC25C26B5}" type="pres">
      <dgm:prSet presAssocID="{C84F8E80-BF76-4CA9-9549-B04663664935}" presName="parentLeftMargin" presStyleLbl="node1" presStyleIdx="0" presStyleCnt="3"/>
      <dgm:spPr/>
      <dgm:t>
        <a:bodyPr/>
        <a:lstStyle/>
        <a:p>
          <a:endParaRPr lang="en-US"/>
        </a:p>
      </dgm:t>
    </dgm:pt>
    <dgm:pt modelId="{0632E720-7237-4C93-B459-9751CF2A0309}" type="pres">
      <dgm:prSet presAssocID="{C84F8E80-BF76-4CA9-9549-B04663664935}" presName="parentText" presStyleLbl="node1" presStyleIdx="1" presStyleCnt="3" custLinFactNeighborY="34536">
        <dgm:presLayoutVars>
          <dgm:chMax val="0"/>
          <dgm:bulletEnabled val="1"/>
        </dgm:presLayoutVars>
      </dgm:prSet>
      <dgm:spPr/>
      <dgm:t>
        <a:bodyPr/>
        <a:lstStyle/>
        <a:p>
          <a:endParaRPr lang="en-US"/>
        </a:p>
      </dgm:t>
    </dgm:pt>
    <dgm:pt modelId="{12CB696F-5D9F-475F-8B35-5A6FBA23F5FA}" type="pres">
      <dgm:prSet presAssocID="{C84F8E80-BF76-4CA9-9549-B04663664935}" presName="negativeSpace" presStyleCnt="0"/>
      <dgm:spPr/>
    </dgm:pt>
    <dgm:pt modelId="{291886D1-019F-4CD8-8D15-B3883C53AFBD}" type="pres">
      <dgm:prSet presAssocID="{C84F8E80-BF76-4CA9-9549-B04663664935}" presName="childText" presStyleLbl="conFgAcc1" presStyleIdx="1" presStyleCnt="3">
        <dgm:presLayoutVars>
          <dgm:bulletEnabled val="1"/>
        </dgm:presLayoutVars>
      </dgm:prSet>
      <dgm:spPr/>
    </dgm:pt>
    <dgm:pt modelId="{1200E5A6-2052-4502-ADB9-D82BA447B0DB}" type="pres">
      <dgm:prSet presAssocID="{F2B6769E-677C-4392-9A7A-1A885E4E8240}" presName="spaceBetweenRectangles" presStyleCnt="0"/>
      <dgm:spPr/>
    </dgm:pt>
    <dgm:pt modelId="{E3E74905-BFC2-4675-8072-937DA9725C1B}" type="pres">
      <dgm:prSet presAssocID="{D22D227A-00F5-470A-A260-4A1680651DEE}" presName="parentLin" presStyleCnt="0"/>
      <dgm:spPr/>
    </dgm:pt>
    <dgm:pt modelId="{213DF705-EE24-49FB-AC8E-EDCE7CA1372A}" type="pres">
      <dgm:prSet presAssocID="{D22D227A-00F5-470A-A260-4A1680651DEE}" presName="parentLeftMargin" presStyleLbl="node1" presStyleIdx="1" presStyleCnt="3"/>
      <dgm:spPr/>
      <dgm:t>
        <a:bodyPr/>
        <a:lstStyle/>
        <a:p>
          <a:endParaRPr lang="en-US"/>
        </a:p>
      </dgm:t>
    </dgm:pt>
    <dgm:pt modelId="{CF513BFF-BD8E-4CF2-99B1-A38079A9A71E}" type="pres">
      <dgm:prSet presAssocID="{D22D227A-00F5-470A-A260-4A1680651DEE}" presName="parentText" presStyleLbl="node1" presStyleIdx="2" presStyleCnt="3" custLinFactNeighborY="43497">
        <dgm:presLayoutVars>
          <dgm:chMax val="0"/>
          <dgm:bulletEnabled val="1"/>
        </dgm:presLayoutVars>
      </dgm:prSet>
      <dgm:spPr/>
      <dgm:t>
        <a:bodyPr/>
        <a:lstStyle/>
        <a:p>
          <a:endParaRPr lang="en-US"/>
        </a:p>
      </dgm:t>
    </dgm:pt>
    <dgm:pt modelId="{ADEAF4D8-80D5-495B-91B0-860FA275FBAD}" type="pres">
      <dgm:prSet presAssocID="{D22D227A-00F5-470A-A260-4A1680651DEE}" presName="negativeSpace" presStyleCnt="0"/>
      <dgm:spPr/>
    </dgm:pt>
    <dgm:pt modelId="{BDB9B68B-229D-4157-A855-00A0275DE8CD}" type="pres">
      <dgm:prSet presAssocID="{D22D227A-00F5-470A-A260-4A1680651DEE}" presName="childText" presStyleLbl="conFgAcc1" presStyleIdx="2" presStyleCnt="3">
        <dgm:presLayoutVars>
          <dgm:bulletEnabled val="1"/>
        </dgm:presLayoutVars>
      </dgm:prSet>
      <dgm:spPr/>
    </dgm:pt>
  </dgm:ptLst>
  <dgm:cxnLst>
    <dgm:cxn modelId="{65FF7AA1-AE8D-47E3-A722-3FD98AC32D18}" type="presOf" srcId="{681DA942-A46A-40C9-B8C1-E30329FE0A22}" destId="{29876AB7-1447-44A6-B5E6-D8090C3DB51A}" srcOrd="0" destOrd="0" presId="urn:microsoft.com/office/officeart/2005/8/layout/list1"/>
    <dgm:cxn modelId="{3C12BA8B-5311-4A79-92B2-EC383939EDA8}" type="presOf" srcId="{D22D227A-00F5-470A-A260-4A1680651DEE}" destId="{213DF705-EE24-49FB-AC8E-EDCE7CA1372A}" srcOrd="0" destOrd="0" presId="urn:microsoft.com/office/officeart/2005/8/layout/list1"/>
    <dgm:cxn modelId="{2098D38E-057F-47F0-B737-ADDD85539914}" srcId="{681DA942-A46A-40C9-B8C1-E30329FE0A22}" destId="{D22D227A-00F5-470A-A260-4A1680651DEE}" srcOrd="2" destOrd="0" parTransId="{16633471-7B79-4D5E-BA03-9744A9F955DC}" sibTransId="{12ACA6D4-4FE7-474E-90A1-9708B6FAADF6}"/>
    <dgm:cxn modelId="{380C56F9-BF39-42E1-BE01-C717052EE857}" type="presOf" srcId="{1D5D6A01-85DA-489F-A89A-275BBDD41684}" destId="{9E52AAD3-9E9F-4D60-ACE9-A8FE38225CE6}" srcOrd="1" destOrd="0" presId="urn:microsoft.com/office/officeart/2005/8/layout/list1"/>
    <dgm:cxn modelId="{02B765DF-76EE-4429-AD93-CF1D90CA147E}" type="presOf" srcId="{1D5D6A01-85DA-489F-A89A-275BBDD41684}" destId="{E23AC43B-4804-43A4-A1A9-A4A483B3EA6A}" srcOrd="0" destOrd="0" presId="urn:microsoft.com/office/officeart/2005/8/layout/list1"/>
    <dgm:cxn modelId="{FF514B05-F939-4E24-93FF-7C6A7BF53C23}" srcId="{681DA942-A46A-40C9-B8C1-E30329FE0A22}" destId="{C84F8E80-BF76-4CA9-9549-B04663664935}" srcOrd="1" destOrd="0" parTransId="{96AA11B5-C7A8-4EAC-AE19-217D230EF3B1}" sibTransId="{F2B6769E-677C-4392-9A7A-1A885E4E8240}"/>
    <dgm:cxn modelId="{5CCA0879-10CC-4373-91D8-13D9EDB315A1}" type="presOf" srcId="{D22D227A-00F5-470A-A260-4A1680651DEE}" destId="{CF513BFF-BD8E-4CF2-99B1-A38079A9A71E}" srcOrd="1" destOrd="0" presId="urn:microsoft.com/office/officeart/2005/8/layout/list1"/>
    <dgm:cxn modelId="{57ABB469-4D52-4137-97C5-442E08A7CE0F}" type="presOf" srcId="{C84F8E80-BF76-4CA9-9549-B04663664935}" destId="{92B48CD4-F24A-4BF0-8929-934EC25C26B5}" srcOrd="0" destOrd="0" presId="urn:microsoft.com/office/officeart/2005/8/layout/list1"/>
    <dgm:cxn modelId="{A08D02C5-FE81-4F4F-B78F-F34565EF29C8}" srcId="{681DA942-A46A-40C9-B8C1-E30329FE0A22}" destId="{1D5D6A01-85DA-489F-A89A-275BBDD41684}" srcOrd="0" destOrd="0" parTransId="{6EFA5654-2157-401A-8EDC-377B3CDB80FF}" sibTransId="{2A0323B4-4090-416E-9792-C9358E2592EA}"/>
    <dgm:cxn modelId="{79F69D37-46ED-417D-B536-65F5227FBE55}" type="presOf" srcId="{C84F8E80-BF76-4CA9-9549-B04663664935}" destId="{0632E720-7237-4C93-B459-9751CF2A0309}" srcOrd="1" destOrd="0" presId="urn:microsoft.com/office/officeart/2005/8/layout/list1"/>
    <dgm:cxn modelId="{50DA0B11-7085-427E-8ED6-B15615A77C9E}" type="presParOf" srcId="{29876AB7-1447-44A6-B5E6-D8090C3DB51A}" destId="{C99345E7-152F-475E-9574-69FE91A54148}" srcOrd="0" destOrd="0" presId="urn:microsoft.com/office/officeart/2005/8/layout/list1"/>
    <dgm:cxn modelId="{23C9434B-9D08-4B3E-9A43-7119924F3261}" type="presParOf" srcId="{C99345E7-152F-475E-9574-69FE91A54148}" destId="{E23AC43B-4804-43A4-A1A9-A4A483B3EA6A}" srcOrd="0" destOrd="0" presId="urn:microsoft.com/office/officeart/2005/8/layout/list1"/>
    <dgm:cxn modelId="{B1E17065-2494-41E3-AE01-F674037DFCA3}" type="presParOf" srcId="{C99345E7-152F-475E-9574-69FE91A54148}" destId="{9E52AAD3-9E9F-4D60-ACE9-A8FE38225CE6}" srcOrd="1" destOrd="0" presId="urn:microsoft.com/office/officeart/2005/8/layout/list1"/>
    <dgm:cxn modelId="{2B7FCAC6-67FC-425F-AFBC-A78D02F6FB86}" type="presParOf" srcId="{29876AB7-1447-44A6-B5E6-D8090C3DB51A}" destId="{D2028545-8ADA-44BC-B2E9-183D76A0FC2C}" srcOrd="1" destOrd="0" presId="urn:microsoft.com/office/officeart/2005/8/layout/list1"/>
    <dgm:cxn modelId="{82385E66-E5F7-4A0D-BBA3-8F7B11AE725E}" type="presParOf" srcId="{29876AB7-1447-44A6-B5E6-D8090C3DB51A}" destId="{33ACD08C-B7CD-4E10-AE70-77D12F4C3400}" srcOrd="2" destOrd="0" presId="urn:microsoft.com/office/officeart/2005/8/layout/list1"/>
    <dgm:cxn modelId="{7BA32831-CEA9-42E9-A44D-1B663B1CC5CD}" type="presParOf" srcId="{29876AB7-1447-44A6-B5E6-D8090C3DB51A}" destId="{6D7A31A9-DFDC-4D29-936F-2939DF3226D8}" srcOrd="3" destOrd="0" presId="urn:microsoft.com/office/officeart/2005/8/layout/list1"/>
    <dgm:cxn modelId="{634B4359-4FB1-4AEF-8E55-3604C4F3F40F}" type="presParOf" srcId="{29876AB7-1447-44A6-B5E6-D8090C3DB51A}" destId="{227BED75-DB39-45F3-A006-4140078F63C0}" srcOrd="4" destOrd="0" presId="urn:microsoft.com/office/officeart/2005/8/layout/list1"/>
    <dgm:cxn modelId="{892B1CF9-CBC6-4FDC-A3A9-3371DD97CCA7}" type="presParOf" srcId="{227BED75-DB39-45F3-A006-4140078F63C0}" destId="{92B48CD4-F24A-4BF0-8929-934EC25C26B5}" srcOrd="0" destOrd="0" presId="urn:microsoft.com/office/officeart/2005/8/layout/list1"/>
    <dgm:cxn modelId="{3E1C7534-1683-4386-BAB2-C2B8E0DCCE92}" type="presParOf" srcId="{227BED75-DB39-45F3-A006-4140078F63C0}" destId="{0632E720-7237-4C93-B459-9751CF2A0309}" srcOrd="1" destOrd="0" presId="urn:microsoft.com/office/officeart/2005/8/layout/list1"/>
    <dgm:cxn modelId="{86B949E6-1AAD-4071-998A-E9432471F4D9}" type="presParOf" srcId="{29876AB7-1447-44A6-B5E6-D8090C3DB51A}" destId="{12CB696F-5D9F-475F-8B35-5A6FBA23F5FA}" srcOrd="5" destOrd="0" presId="urn:microsoft.com/office/officeart/2005/8/layout/list1"/>
    <dgm:cxn modelId="{ED57E53C-851D-47E8-B631-078B00070D7E}" type="presParOf" srcId="{29876AB7-1447-44A6-B5E6-D8090C3DB51A}" destId="{291886D1-019F-4CD8-8D15-B3883C53AFBD}" srcOrd="6" destOrd="0" presId="urn:microsoft.com/office/officeart/2005/8/layout/list1"/>
    <dgm:cxn modelId="{FB22BE65-7B9A-4C26-94AD-05AA452C978B}" type="presParOf" srcId="{29876AB7-1447-44A6-B5E6-D8090C3DB51A}" destId="{1200E5A6-2052-4502-ADB9-D82BA447B0DB}" srcOrd="7" destOrd="0" presId="urn:microsoft.com/office/officeart/2005/8/layout/list1"/>
    <dgm:cxn modelId="{F6148022-E9DC-48A5-A371-6EC7B786FA3E}" type="presParOf" srcId="{29876AB7-1447-44A6-B5E6-D8090C3DB51A}" destId="{E3E74905-BFC2-4675-8072-937DA9725C1B}" srcOrd="8" destOrd="0" presId="urn:microsoft.com/office/officeart/2005/8/layout/list1"/>
    <dgm:cxn modelId="{7CF67B7A-F2CA-4CEE-90EE-9A16A40463F6}" type="presParOf" srcId="{E3E74905-BFC2-4675-8072-937DA9725C1B}" destId="{213DF705-EE24-49FB-AC8E-EDCE7CA1372A}" srcOrd="0" destOrd="0" presId="urn:microsoft.com/office/officeart/2005/8/layout/list1"/>
    <dgm:cxn modelId="{259EF686-5FA1-400B-BA68-124EC62D5A50}" type="presParOf" srcId="{E3E74905-BFC2-4675-8072-937DA9725C1B}" destId="{CF513BFF-BD8E-4CF2-99B1-A38079A9A71E}" srcOrd="1" destOrd="0" presId="urn:microsoft.com/office/officeart/2005/8/layout/list1"/>
    <dgm:cxn modelId="{A48322A3-F0CE-43E8-88E9-51BA9FD2AB13}" type="presParOf" srcId="{29876AB7-1447-44A6-B5E6-D8090C3DB51A}" destId="{ADEAF4D8-80D5-495B-91B0-860FA275FBAD}" srcOrd="9" destOrd="0" presId="urn:microsoft.com/office/officeart/2005/8/layout/list1"/>
    <dgm:cxn modelId="{6254BAB1-8960-492D-AD16-B1CB28E63B79}" type="presParOf" srcId="{29876AB7-1447-44A6-B5E6-D8090C3DB51A}" destId="{BDB9B68B-229D-4157-A855-00A0275DE8C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470252-063F-4549-95D2-38A70D292B9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61B3FDC-8CF9-410B-81EA-32D70799F497}">
      <dgm:prSet phldrT="[Text]"/>
      <dgm:spPr/>
      <dgm:t>
        <a:bodyPr/>
        <a:lstStyle/>
        <a:p>
          <a:r>
            <a:rPr lang="en-ZA" dirty="0" smtClean="0"/>
            <a:t>Conduct</a:t>
          </a:r>
          <a:endParaRPr lang="en-US" dirty="0"/>
        </a:p>
      </dgm:t>
    </dgm:pt>
    <dgm:pt modelId="{30D77BCE-F308-48A8-8F7E-D9D7BDE62C94}" type="parTrans" cxnId="{AB6BD8B0-9C9D-4540-8591-198B1E09B7FC}">
      <dgm:prSet/>
      <dgm:spPr/>
      <dgm:t>
        <a:bodyPr/>
        <a:lstStyle/>
        <a:p>
          <a:endParaRPr lang="en-US"/>
        </a:p>
      </dgm:t>
    </dgm:pt>
    <dgm:pt modelId="{974E729D-C41B-4970-8248-87D1E8C24E7F}" type="sibTrans" cxnId="{AB6BD8B0-9C9D-4540-8591-198B1E09B7FC}">
      <dgm:prSet/>
      <dgm:spPr/>
      <dgm:t>
        <a:bodyPr/>
        <a:lstStyle/>
        <a:p>
          <a:endParaRPr lang="en-US"/>
        </a:p>
      </dgm:t>
    </dgm:pt>
    <dgm:pt modelId="{552A9AE0-EBE3-42C2-B611-FE129C9EC9CC}">
      <dgm:prSet phldrT="[Text]"/>
      <dgm:spPr/>
      <dgm:t>
        <a:bodyPr/>
        <a:lstStyle/>
        <a:p>
          <a:r>
            <a:rPr lang="en-ZA" dirty="0" smtClean="0"/>
            <a:t>Capacity</a:t>
          </a:r>
          <a:endParaRPr lang="en-US" dirty="0"/>
        </a:p>
      </dgm:t>
    </dgm:pt>
    <dgm:pt modelId="{3920B71F-8FC0-40FF-9B39-B8E99605E662}" type="parTrans" cxnId="{24C6B490-933D-45DB-ACE8-E01633B0B4F9}">
      <dgm:prSet/>
      <dgm:spPr/>
      <dgm:t>
        <a:bodyPr/>
        <a:lstStyle/>
        <a:p>
          <a:endParaRPr lang="en-US"/>
        </a:p>
      </dgm:t>
    </dgm:pt>
    <dgm:pt modelId="{EC6D1331-F4AE-4666-A73D-470E24F4DE12}" type="sibTrans" cxnId="{24C6B490-933D-45DB-ACE8-E01633B0B4F9}">
      <dgm:prSet/>
      <dgm:spPr/>
      <dgm:t>
        <a:bodyPr/>
        <a:lstStyle/>
        <a:p>
          <a:endParaRPr lang="en-US"/>
        </a:p>
      </dgm:t>
    </dgm:pt>
    <dgm:pt modelId="{8882FD52-00B6-4821-BC83-9E5C36E54611}">
      <dgm:prSet phldrT="[Text]"/>
      <dgm:spPr/>
      <dgm:t>
        <a:bodyPr/>
        <a:lstStyle/>
        <a:p>
          <a:r>
            <a:rPr lang="en-ZA" dirty="0" smtClean="0"/>
            <a:t>Performance</a:t>
          </a:r>
          <a:endParaRPr lang="en-US" dirty="0"/>
        </a:p>
      </dgm:t>
    </dgm:pt>
    <dgm:pt modelId="{33A9F281-1ADE-4225-B764-0A3E23139251}" type="parTrans" cxnId="{6497E909-2753-43DD-B95F-D7E57576C829}">
      <dgm:prSet/>
      <dgm:spPr/>
      <dgm:t>
        <a:bodyPr/>
        <a:lstStyle/>
        <a:p>
          <a:endParaRPr lang="en-US"/>
        </a:p>
      </dgm:t>
    </dgm:pt>
    <dgm:pt modelId="{96454416-2BEB-427D-AFA6-76CF0EED3AFD}" type="sibTrans" cxnId="{6497E909-2753-43DD-B95F-D7E57576C829}">
      <dgm:prSet/>
      <dgm:spPr/>
      <dgm:t>
        <a:bodyPr/>
        <a:lstStyle/>
        <a:p>
          <a:endParaRPr lang="en-US"/>
        </a:p>
      </dgm:t>
    </dgm:pt>
    <dgm:pt modelId="{D8B4CC0B-7ECF-41A8-B675-45C2C525D9E7}" type="pres">
      <dgm:prSet presAssocID="{19470252-063F-4549-95D2-38A70D292B97}" presName="linearFlow" presStyleCnt="0">
        <dgm:presLayoutVars>
          <dgm:dir/>
          <dgm:resizeHandles val="exact"/>
        </dgm:presLayoutVars>
      </dgm:prSet>
      <dgm:spPr/>
    </dgm:pt>
    <dgm:pt modelId="{E9B4F848-F920-4F12-BC74-38FF1E943BDB}" type="pres">
      <dgm:prSet presAssocID="{C61B3FDC-8CF9-410B-81EA-32D70799F497}" presName="node" presStyleLbl="node1" presStyleIdx="0" presStyleCnt="3">
        <dgm:presLayoutVars>
          <dgm:bulletEnabled val="1"/>
        </dgm:presLayoutVars>
      </dgm:prSet>
      <dgm:spPr/>
      <dgm:t>
        <a:bodyPr/>
        <a:lstStyle/>
        <a:p>
          <a:endParaRPr lang="en-US"/>
        </a:p>
      </dgm:t>
    </dgm:pt>
    <dgm:pt modelId="{C21B1073-B196-4787-885F-2E0076BFF25D}" type="pres">
      <dgm:prSet presAssocID="{974E729D-C41B-4970-8248-87D1E8C24E7F}" presName="spacerL" presStyleCnt="0"/>
      <dgm:spPr/>
    </dgm:pt>
    <dgm:pt modelId="{3A7ECE40-2E0F-484C-9A99-4A1A66C71F5C}" type="pres">
      <dgm:prSet presAssocID="{974E729D-C41B-4970-8248-87D1E8C24E7F}" presName="sibTrans" presStyleLbl="sibTrans2D1" presStyleIdx="0" presStyleCnt="2"/>
      <dgm:spPr/>
      <dgm:t>
        <a:bodyPr/>
        <a:lstStyle/>
        <a:p>
          <a:endParaRPr lang="en-US"/>
        </a:p>
      </dgm:t>
    </dgm:pt>
    <dgm:pt modelId="{40B2ED39-B11A-4404-8032-7FF14D68FEE0}" type="pres">
      <dgm:prSet presAssocID="{974E729D-C41B-4970-8248-87D1E8C24E7F}" presName="spacerR" presStyleCnt="0"/>
      <dgm:spPr/>
    </dgm:pt>
    <dgm:pt modelId="{1813745B-11AD-4BD8-999A-990BCBFD73A6}" type="pres">
      <dgm:prSet presAssocID="{552A9AE0-EBE3-42C2-B611-FE129C9EC9CC}" presName="node" presStyleLbl="node1" presStyleIdx="1" presStyleCnt="3">
        <dgm:presLayoutVars>
          <dgm:bulletEnabled val="1"/>
        </dgm:presLayoutVars>
      </dgm:prSet>
      <dgm:spPr/>
      <dgm:t>
        <a:bodyPr/>
        <a:lstStyle/>
        <a:p>
          <a:endParaRPr lang="en-US"/>
        </a:p>
      </dgm:t>
    </dgm:pt>
    <dgm:pt modelId="{1F79D048-D3C2-4F36-897A-3AB758151D4D}" type="pres">
      <dgm:prSet presAssocID="{EC6D1331-F4AE-4666-A73D-470E24F4DE12}" presName="spacerL" presStyleCnt="0"/>
      <dgm:spPr/>
    </dgm:pt>
    <dgm:pt modelId="{FD133780-1A6A-495A-8AF1-59C3FB453B64}" type="pres">
      <dgm:prSet presAssocID="{EC6D1331-F4AE-4666-A73D-470E24F4DE12}" presName="sibTrans" presStyleLbl="sibTrans2D1" presStyleIdx="1" presStyleCnt="2"/>
      <dgm:spPr/>
      <dgm:t>
        <a:bodyPr/>
        <a:lstStyle/>
        <a:p>
          <a:endParaRPr lang="en-US"/>
        </a:p>
      </dgm:t>
    </dgm:pt>
    <dgm:pt modelId="{2F4A91CD-D264-425C-B2CE-D696E70A67B0}" type="pres">
      <dgm:prSet presAssocID="{EC6D1331-F4AE-4666-A73D-470E24F4DE12}" presName="spacerR" presStyleCnt="0"/>
      <dgm:spPr/>
    </dgm:pt>
    <dgm:pt modelId="{029EF285-B0DB-4B4A-A578-237535C427B6}" type="pres">
      <dgm:prSet presAssocID="{8882FD52-00B6-4821-BC83-9E5C36E54611}" presName="node" presStyleLbl="node1" presStyleIdx="2" presStyleCnt="3">
        <dgm:presLayoutVars>
          <dgm:bulletEnabled val="1"/>
        </dgm:presLayoutVars>
      </dgm:prSet>
      <dgm:spPr/>
      <dgm:t>
        <a:bodyPr/>
        <a:lstStyle/>
        <a:p>
          <a:endParaRPr lang="en-US"/>
        </a:p>
      </dgm:t>
    </dgm:pt>
  </dgm:ptLst>
  <dgm:cxnLst>
    <dgm:cxn modelId="{48FAA338-C63B-4175-86E3-672345867FC1}" type="presOf" srcId="{C61B3FDC-8CF9-410B-81EA-32D70799F497}" destId="{E9B4F848-F920-4F12-BC74-38FF1E943BDB}" srcOrd="0" destOrd="0" presId="urn:microsoft.com/office/officeart/2005/8/layout/equation1"/>
    <dgm:cxn modelId="{6497E909-2753-43DD-B95F-D7E57576C829}" srcId="{19470252-063F-4549-95D2-38A70D292B97}" destId="{8882FD52-00B6-4821-BC83-9E5C36E54611}" srcOrd="2" destOrd="0" parTransId="{33A9F281-1ADE-4225-B764-0A3E23139251}" sibTransId="{96454416-2BEB-427D-AFA6-76CF0EED3AFD}"/>
    <dgm:cxn modelId="{008C069D-CA3F-4007-9BAE-25B885EE18A5}" type="presOf" srcId="{552A9AE0-EBE3-42C2-B611-FE129C9EC9CC}" destId="{1813745B-11AD-4BD8-999A-990BCBFD73A6}" srcOrd="0" destOrd="0" presId="urn:microsoft.com/office/officeart/2005/8/layout/equation1"/>
    <dgm:cxn modelId="{AB6BD8B0-9C9D-4540-8591-198B1E09B7FC}" srcId="{19470252-063F-4549-95D2-38A70D292B97}" destId="{C61B3FDC-8CF9-410B-81EA-32D70799F497}" srcOrd="0" destOrd="0" parTransId="{30D77BCE-F308-48A8-8F7E-D9D7BDE62C94}" sibTransId="{974E729D-C41B-4970-8248-87D1E8C24E7F}"/>
    <dgm:cxn modelId="{24C6B490-933D-45DB-ACE8-E01633B0B4F9}" srcId="{19470252-063F-4549-95D2-38A70D292B97}" destId="{552A9AE0-EBE3-42C2-B611-FE129C9EC9CC}" srcOrd="1" destOrd="0" parTransId="{3920B71F-8FC0-40FF-9B39-B8E99605E662}" sibTransId="{EC6D1331-F4AE-4666-A73D-470E24F4DE12}"/>
    <dgm:cxn modelId="{91381245-2A0B-4F4D-AD7A-448633F0E810}" type="presOf" srcId="{EC6D1331-F4AE-4666-A73D-470E24F4DE12}" destId="{FD133780-1A6A-495A-8AF1-59C3FB453B64}" srcOrd="0" destOrd="0" presId="urn:microsoft.com/office/officeart/2005/8/layout/equation1"/>
    <dgm:cxn modelId="{6B86806E-4D96-4CF5-96BB-0314D987B3B1}" type="presOf" srcId="{8882FD52-00B6-4821-BC83-9E5C36E54611}" destId="{029EF285-B0DB-4B4A-A578-237535C427B6}" srcOrd="0" destOrd="0" presId="urn:microsoft.com/office/officeart/2005/8/layout/equation1"/>
    <dgm:cxn modelId="{59589F71-87E0-41A9-BE47-A7BCFD4F0AA1}" type="presOf" srcId="{19470252-063F-4549-95D2-38A70D292B97}" destId="{D8B4CC0B-7ECF-41A8-B675-45C2C525D9E7}" srcOrd="0" destOrd="0" presId="urn:microsoft.com/office/officeart/2005/8/layout/equation1"/>
    <dgm:cxn modelId="{A33434F1-28FD-4A24-A701-08535A93C1DA}" type="presOf" srcId="{974E729D-C41B-4970-8248-87D1E8C24E7F}" destId="{3A7ECE40-2E0F-484C-9A99-4A1A66C71F5C}" srcOrd="0" destOrd="0" presId="urn:microsoft.com/office/officeart/2005/8/layout/equation1"/>
    <dgm:cxn modelId="{B503FC94-EB71-4393-919B-60FC3762080B}" type="presParOf" srcId="{D8B4CC0B-7ECF-41A8-B675-45C2C525D9E7}" destId="{E9B4F848-F920-4F12-BC74-38FF1E943BDB}" srcOrd="0" destOrd="0" presId="urn:microsoft.com/office/officeart/2005/8/layout/equation1"/>
    <dgm:cxn modelId="{388CE566-4AA9-471B-9150-49221E355034}" type="presParOf" srcId="{D8B4CC0B-7ECF-41A8-B675-45C2C525D9E7}" destId="{C21B1073-B196-4787-885F-2E0076BFF25D}" srcOrd="1" destOrd="0" presId="urn:microsoft.com/office/officeart/2005/8/layout/equation1"/>
    <dgm:cxn modelId="{A3EF5227-813E-4F00-8CB5-79CC91EB8EF9}" type="presParOf" srcId="{D8B4CC0B-7ECF-41A8-B675-45C2C525D9E7}" destId="{3A7ECE40-2E0F-484C-9A99-4A1A66C71F5C}" srcOrd="2" destOrd="0" presId="urn:microsoft.com/office/officeart/2005/8/layout/equation1"/>
    <dgm:cxn modelId="{A5F424FF-8D5E-40E4-B810-BE8834A38E88}" type="presParOf" srcId="{D8B4CC0B-7ECF-41A8-B675-45C2C525D9E7}" destId="{40B2ED39-B11A-4404-8032-7FF14D68FEE0}" srcOrd="3" destOrd="0" presId="urn:microsoft.com/office/officeart/2005/8/layout/equation1"/>
    <dgm:cxn modelId="{10934443-6AD1-4DEE-973B-68444A10B68B}" type="presParOf" srcId="{D8B4CC0B-7ECF-41A8-B675-45C2C525D9E7}" destId="{1813745B-11AD-4BD8-999A-990BCBFD73A6}" srcOrd="4" destOrd="0" presId="urn:microsoft.com/office/officeart/2005/8/layout/equation1"/>
    <dgm:cxn modelId="{70940D7E-01D8-4656-A7AD-21F35BAB3F56}" type="presParOf" srcId="{D8B4CC0B-7ECF-41A8-B675-45C2C525D9E7}" destId="{1F79D048-D3C2-4F36-897A-3AB758151D4D}" srcOrd="5" destOrd="0" presId="urn:microsoft.com/office/officeart/2005/8/layout/equation1"/>
    <dgm:cxn modelId="{C8D3D8ED-6ED3-43A2-BC3D-F3F6AE281C46}" type="presParOf" srcId="{D8B4CC0B-7ECF-41A8-B675-45C2C525D9E7}" destId="{FD133780-1A6A-495A-8AF1-59C3FB453B64}" srcOrd="6" destOrd="0" presId="urn:microsoft.com/office/officeart/2005/8/layout/equation1"/>
    <dgm:cxn modelId="{695164F2-D306-4F34-AB1B-245D1EED35FB}" type="presParOf" srcId="{D8B4CC0B-7ECF-41A8-B675-45C2C525D9E7}" destId="{2F4A91CD-D264-425C-B2CE-D696E70A67B0}" srcOrd="7" destOrd="0" presId="urn:microsoft.com/office/officeart/2005/8/layout/equation1"/>
    <dgm:cxn modelId="{EF27477D-98AE-46E4-A3B3-76A72593F315}" type="presParOf" srcId="{D8B4CC0B-7ECF-41A8-B675-45C2C525D9E7}" destId="{029EF285-B0DB-4B4A-A578-237535C427B6}"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A7BBC3-F4B9-4E40-B8E3-4ADE40942C57}" type="doc">
      <dgm:prSet loTypeId="urn:microsoft.com/office/officeart/2005/8/layout/hProcess9" loCatId="process" qsTypeId="urn:microsoft.com/office/officeart/2005/8/quickstyle/simple1" qsCatId="simple" csTypeId="urn:microsoft.com/office/officeart/2005/8/colors/accent1_2" csCatId="accent1" phldr="1"/>
      <dgm:spPr/>
    </dgm:pt>
    <dgm:pt modelId="{7E14B9F8-9D39-4C1B-BF1D-13990E2C8732}">
      <dgm:prSet phldrT="[Text]"/>
      <dgm:spPr/>
      <dgm:t>
        <a:bodyPr/>
        <a:lstStyle/>
        <a:p>
          <a:r>
            <a:rPr lang="en-ZA" dirty="0" smtClean="0"/>
            <a:t>Poor performance</a:t>
          </a:r>
          <a:endParaRPr lang="en-US" dirty="0"/>
        </a:p>
      </dgm:t>
    </dgm:pt>
    <dgm:pt modelId="{9E9C66EA-F71C-43A6-B921-2B26800D885C}" type="parTrans" cxnId="{DE02B532-9EAB-4EEF-A1CA-D5942C874D84}">
      <dgm:prSet/>
      <dgm:spPr/>
      <dgm:t>
        <a:bodyPr/>
        <a:lstStyle/>
        <a:p>
          <a:endParaRPr lang="en-US"/>
        </a:p>
      </dgm:t>
    </dgm:pt>
    <dgm:pt modelId="{C54D4570-7650-4C74-A1AC-910B8FF887D2}" type="sibTrans" cxnId="{DE02B532-9EAB-4EEF-A1CA-D5942C874D84}">
      <dgm:prSet/>
      <dgm:spPr/>
      <dgm:t>
        <a:bodyPr/>
        <a:lstStyle/>
        <a:p>
          <a:endParaRPr lang="en-US"/>
        </a:p>
      </dgm:t>
    </dgm:pt>
    <dgm:pt modelId="{033854A1-743B-46BF-BDEE-230B2755EFC3}">
      <dgm:prSet phldrT="[Text]"/>
      <dgm:spPr/>
      <dgm:t>
        <a:bodyPr/>
        <a:lstStyle/>
        <a:p>
          <a:r>
            <a:rPr lang="en-ZA" dirty="0" smtClean="0"/>
            <a:t>Proper instruction and  coaching (where applicable)</a:t>
          </a:r>
          <a:endParaRPr lang="en-US" dirty="0"/>
        </a:p>
      </dgm:t>
    </dgm:pt>
    <dgm:pt modelId="{13CA14EE-9ACB-4DFE-AD3C-B73A39DC310B}" type="parTrans" cxnId="{E49A9D16-DD20-4B13-BF45-866F5ADEEF20}">
      <dgm:prSet/>
      <dgm:spPr/>
      <dgm:t>
        <a:bodyPr/>
        <a:lstStyle/>
        <a:p>
          <a:endParaRPr lang="en-US"/>
        </a:p>
      </dgm:t>
    </dgm:pt>
    <dgm:pt modelId="{0E4CCB63-10B4-4C74-B270-FFCA62E07A2D}" type="sibTrans" cxnId="{E49A9D16-DD20-4B13-BF45-866F5ADEEF20}">
      <dgm:prSet/>
      <dgm:spPr/>
      <dgm:t>
        <a:bodyPr/>
        <a:lstStyle/>
        <a:p>
          <a:endParaRPr lang="en-US"/>
        </a:p>
      </dgm:t>
    </dgm:pt>
    <dgm:pt modelId="{9DA602C1-F334-44AE-A73B-17638BEF9A99}">
      <dgm:prSet phldrT="[Text]"/>
      <dgm:spPr/>
      <dgm:t>
        <a:bodyPr/>
        <a:lstStyle/>
        <a:p>
          <a:r>
            <a:rPr lang="en-ZA" dirty="0" smtClean="0"/>
            <a:t>Then disciplinary measures</a:t>
          </a:r>
          <a:endParaRPr lang="en-US" dirty="0"/>
        </a:p>
      </dgm:t>
    </dgm:pt>
    <dgm:pt modelId="{97721A8B-CDF3-4045-94A1-6C97A0A1C089}" type="parTrans" cxnId="{BE6706B8-BA21-4BB3-AB1B-50EB096B74FF}">
      <dgm:prSet/>
      <dgm:spPr/>
      <dgm:t>
        <a:bodyPr/>
        <a:lstStyle/>
        <a:p>
          <a:endParaRPr lang="en-US"/>
        </a:p>
      </dgm:t>
    </dgm:pt>
    <dgm:pt modelId="{E7943CD5-42E5-4AEE-B8C6-EB70F20FA71E}" type="sibTrans" cxnId="{BE6706B8-BA21-4BB3-AB1B-50EB096B74FF}">
      <dgm:prSet/>
      <dgm:spPr/>
      <dgm:t>
        <a:bodyPr/>
        <a:lstStyle/>
        <a:p>
          <a:endParaRPr lang="en-US"/>
        </a:p>
      </dgm:t>
    </dgm:pt>
    <dgm:pt modelId="{C38E745C-2430-4F4C-BDA0-AE3686862F8A}" type="pres">
      <dgm:prSet presAssocID="{8EA7BBC3-F4B9-4E40-B8E3-4ADE40942C57}" presName="CompostProcess" presStyleCnt="0">
        <dgm:presLayoutVars>
          <dgm:dir/>
          <dgm:resizeHandles val="exact"/>
        </dgm:presLayoutVars>
      </dgm:prSet>
      <dgm:spPr/>
    </dgm:pt>
    <dgm:pt modelId="{E81931CC-8ACA-4EA6-A97D-70F12E28AD3A}" type="pres">
      <dgm:prSet presAssocID="{8EA7BBC3-F4B9-4E40-B8E3-4ADE40942C57}" presName="arrow" presStyleLbl="bgShp" presStyleIdx="0" presStyleCnt="1"/>
      <dgm:spPr/>
    </dgm:pt>
    <dgm:pt modelId="{EF207430-763C-47C6-916B-EDEA1FC6E00E}" type="pres">
      <dgm:prSet presAssocID="{8EA7BBC3-F4B9-4E40-B8E3-4ADE40942C57}" presName="linearProcess" presStyleCnt="0"/>
      <dgm:spPr/>
    </dgm:pt>
    <dgm:pt modelId="{2DB8CB80-033A-443B-8333-D17E5B1FD27E}" type="pres">
      <dgm:prSet presAssocID="{7E14B9F8-9D39-4C1B-BF1D-13990E2C8732}" presName="textNode" presStyleLbl="node1" presStyleIdx="0" presStyleCnt="3">
        <dgm:presLayoutVars>
          <dgm:bulletEnabled val="1"/>
        </dgm:presLayoutVars>
      </dgm:prSet>
      <dgm:spPr/>
      <dgm:t>
        <a:bodyPr/>
        <a:lstStyle/>
        <a:p>
          <a:endParaRPr lang="en-US"/>
        </a:p>
      </dgm:t>
    </dgm:pt>
    <dgm:pt modelId="{D63AE89E-BD92-4EB7-94DD-3E2CD84E5A6D}" type="pres">
      <dgm:prSet presAssocID="{C54D4570-7650-4C74-A1AC-910B8FF887D2}" presName="sibTrans" presStyleCnt="0"/>
      <dgm:spPr/>
    </dgm:pt>
    <dgm:pt modelId="{11DC01F4-2823-4F5F-A2E3-9FE04CDF5DFD}" type="pres">
      <dgm:prSet presAssocID="{033854A1-743B-46BF-BDEE-230B2755EFC3}" presName="textNode" presStyleLbl="node1" presStyleIdx="1" presStyleCnt="3">
        <dgm:presLayoutVars>
          <dgm:bulletEnabled val="1"/>
        </dgm:presLayoutVars>
      </dgm:prSet>
      <dgm:spPr/>
      <dgm:t>
        <a:bodyPr/>
        <a:lstStyle/>
        <a:p>
          <a:endParaRPr lang="en-US"/>
        </a:p>
      </dgm:t>
    </dgm:pt>
    <dgm:pt modelId="{3202BCB4-C40E-4676-BE47-0F1BD02544A0}" type="pres">
      <dgm:prSet presAssocID="{0E4CCB63-10B4-4C74-B270-FFCA62E07A2D}" presName="sibTrans" presStyleCnt="0"/>
      <dgm:spPr/>
    </dgm:pt>
    <dgm:pt modelId="{7F301F16-BBD4-46D2-AF26-A2DA373A76DE}" type="pres">
      <dgm:prSet presAssocID="{9DA602C1-F334-44AE-A73B-17638BEF9A99}" presName="textNode" presStyleLbl="node1" presStyleIdx="2" presStyleCnt="3">
        <dgm:presLayoutVars>
          <dgm:bulletEnabled val="1"/>
        </dgm:presLayoutVars>
      </dgm:prSet>
      <dgm:spPr/>
      <dgm:t>
        <a:bodyPr/>
        <a:lstStyle/>
        <a:p>
          <a:endParaRPr lang="en-US"/>
        </a:p>
      </dgm:t>
    </dgm:pt>
  </dgm:ptLst>
  <dgm:cxnLst>
    <dgm:cxn modelId="{40804E81-99B2-44EA-9094-F31B021A992C}" type="presOf" srcId="{7E14B9F8-9D39-4C1B-BF1D-13990E2C8732}" destId="{2DB8CB80-033A-443B-8333-D17E5B1FD27E}" srcOrd="0" destOrd="0" presId="urn:microsoft.com/office/officeart/2005/8/layout/hProcess9"/>
    <dgm:cxn modelId="{BE6706B8-BA21-4BB3-AB1B-50EB096B74FF}" srcId="{8EA7BBC3-F4B9-4E40-B8E3-4ADE40942C57}" destId="{9DA602C1-F334-44AE-A73B-17638BEF9A99}" srcOrd="2" destOrd="0" parTransId="{97721A8B-CDF3-4045-94A1-6C97A0A1C089}" sibTransId="{E7943CD5-42E5-4AEE-B8C6-EB70F20FA71E}"/>
    <dgm:cxn modelId="{DE02B532-9EAB-4EEF-A1CA-D5942C874D84}" srcId="{8EA7BBC3-F4B9-4E40-B8E3-4ADE40942C57}" destId="{7E14B9F8-9D39-4C1B-BF1D-13990E2C8732}" srcOrd="0" destOrd="0" parTransId="{9E9C66EA-F71C-43A6-B921-2B26800D885C}" sibTransId="{C54D4570-7650-4C74-A1AC-910B8FF887D2}"/>
    <dgm:cxn modelId="{E49A9D16-DD20-4B13-BF45-866F5ADEEF20}" srcId="{8EA7BBC3-F4B9-4E40-B8E3-4ADE40942C57}" destId="{033854A1-743B-46BF-BDEE-230B2755EFC3}" srcOrd="1" destOrd="0" parTransId="{13CA14EE-9ACB-4DFE-AD3C-B73A39DC310B}" sibTransId="{0E4CCB63-10B4-4C74-B270-FFCA62E07A2D}"/>
    <dgm:cxn modelId="{9451BCF3-90CF-442F-8371-E9A7CCB4ED08}" type="presOf" srcId="{9DA602C1-F334-44AE-A73B-17638BEF9A99}" destId="{7F301F16-BBD4-46D2-AF26-A2DA373A76DE}" srcOrd="0" destOrd="0" presId="urn:microsoft.com/office/officeart/2005/8/layout/hProcess9"/>
    <dgm:cxn modelId="{E1428C91-21FC-4B44-909F-27A7B8D52D2C}" type="presOf" srcId="{8EA7BBC3-F4B9-4E40-B8E3-4ADE40942C57}" destId="{C38E745C-2430-4F4C-BDA0-AE3686862F8A}" srcOrd="0" destOrd="0" presId="urn:microsoft.com/office/officeart/2005/8/layout/hProcess9"/>
    <dgm:cxn modelId="{43D13C82-BE85-4FB3-8872-E040C1E7858C}" type="presOf" srcId="{033854A1-743B-46BF-BDEE-230B2755EFC3}" destId="{11DC01F4-2823-4F5F-A2E3-9FE04CDF5DFD}" srcOrd="0" destOrd="0" presId="urn:microsoft.com/office/officeart/2005/8/layout/hProcess9"/>
    <dgm:cxn modelId="{4C3F1292-86A1-439C-94B9-35AE1DCA4229}" type="presParOf" srcId="{C38E745C-2430-4F4C-BDA0-AE3686862F8A}" destId="{E81931CC-8ACA-4EA6-A97D-70F12E28AD3A}" srcOrd="0" destOrd="0" presId="urn:microsoft.com/office/officeart/2005/8/layout/hProcess9"/>
    <dgm:cxn modelId="{EEF58785-227A-4B78-9F47-2B51950D399B}" type="presParOf" srcId="{C38E745C-2430-4F4C-BDA0-AE3686862F8A}" destId="{EF207430-763C-47C6-916B-EDEA1FC6E00E}" srcOrd="1" destOrd="0" presId="urn:microsoft.com/office/officeart/2005/8/layout/hProcess9"/>
    <dgm:cxn modelId="{B7A795F0-9D9C-4CA9-8069-C5A5F3C970CB}" type="presParOf" srcId="{EF207430-763C-47C6-916B-EDEA1FC6E00E}" destId="{2DB8CB80-033A-443B-8333-D17E5B1FD27E}" srcOrd="0" destOrd="0" presId="urn:microsoft.com/office/officeart/2005/8/layout/hProcess9"/>
    <dgm:cxn modelId="{FCB0336B-59C5-4C65-9383-FAF5BBE16D00}" type="presParOf" srcId="{EF207430-763C-47C6-916B-EDEA1FC6E00E}" destId="{D63AE89E-BD92-4EB7-94DD-3E2CD84E5A6D}" srcOrd="1" destOrd="0" presId="urn:microsoft.com/office/officeart/2005/8/layout/hProcess9"/>
    <dgm:cxn modelId="{7F595AD0-F678-413F-AC16-E012796407CC}" type="presParOf" srcId="{EF207430-763C-47C6-916B-EDEA1FC6E00E}" destId="{11DC01F4-2823-4F5F-A2E3-9FE04CDF5DFD}" srcOrd="2" destOrd="0" presId="urn:microsoft.com/office/officeart/2005/8/layout/hProcess9"/>
    <dgm:cxn modelId="{C705351E-FACE-49A8-9C0E-63808E11DB80}" type="presParOf" srcId="{EF207430-763C-47C6-916B-EDEA1FC6E00E}" destId="{3202BCB4-C40E-4676-BE47-0F1BD02544A0}" srcOrd="3" destOrd="0" presId="urn:microsoft.com/office/officeart/2005/8/layout/hProcess9"/>
    <dgm:cxn modelId="{3ABDE302-0C75-46CC-B7EB-791FEFBAE2DE}" type="presParOf" srcId="{EF207430-763C-47C6-916B-EDEA1FC6E00E}" destId="{7F301F16-BBD4-46D2-AF26-A2DA373A76D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CD08C-B7CD-4E10-AE70-77D12F4C3400}">
      <dsp:nvSpPr>
        <dsp:cNvPr id="0" name=""/>
        <dsp:cNvSpPr/>
      </dsp:nvSpPr>
      <dsp:spPr>
        <a:xfrm>
          <a:off x="0" y="319584"/>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2AAD3-9E9F-4D60-ACE9-A8FE38225CE6}">
      <dsp:nvSpPr>
        <dsp:cNvPr id="0" name=""/>
        <dsp:cNvSpPr/>
      </dsp:nvSpPr>
      <dsp:spPr>
        <a:xfrm>
          <a:off x="242316" y="247577"/>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DO</a:t>
          </a:r>
          <a:endParaRPr lang="en-US" sz="2100" kern="1200" dirty="0"/>
        </a:p>
      </dsp:txBody>
      <dsp:txXfrm>
        <a:off x="242316" y="247577"/>
        <a:ext cx="3392424" cy="619920"/>
      </dsp:txXfrm>
    </dsp:sp>
    <dsp:sp modelId="{291886D1-019F-4CD8-8D15-B3883C53AFBD}">
      <dsp:nvSpPr>
        <dsp:cNvPr id="0" name=""/>
        <dsp:cNvSpPr/>
      </dsp:nvSpPr>
      <dsp:spPr>
        <a:xfrm>
          <a:off x="0" y="1307699"/>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32E720-7237-4C93-B459-9751CF2A0309}">
      <dsp:nvSpPr>
        <dsp:cNvPr id="0" name=""/>
        <dsp:cNvSpPr/>
      </dsp:nvSpPr>
      <dsp:spPr>
        <a:xfrm>
          <a:off x="242316" y="1211835"/>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THINK</a:t>
          </a:r>
          <a:endParaRPr lang="en-US" sz="2100" kern="1200" dirty="0"/>
        </a:p>
      </dsp:txBody>
      <dsp:txXfrm>
        <a:off x="242316" y="1211835"/>
        <a:ext cx="3392424" cy="619920"/>
      </dsp:txXfrm>
    </dsp:sp>
    <dsp:sp modelId="{BDB9B68B-229D-4157-A855-00A0275DE8CD}">
      <dsp:nvSpPr>
        <dsp:cNvPr id="0" name=""/>
        <dsp:cNvSpPr/>
      </dsp:nvSpPr>
      <dsp:spPr>
        <a:xfrm>
          <a:off x="0" y="2260260"/>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13BFF-BD8E-4CF2-99B1-A38079A9A71E}">
      <dsp:nvSpPr>
        <dsp:cNvPr id="0" name=""/>
        <dsp:cNvSpPr/>
      </dsp:nvSpPr>
      <dsp:spPr>
        <a:xfrm>
          <a:off x="242316" y="2214720"/>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UNDERSTANDING</a:t>
          </a:r>
          <a:endParaRPr lang="en-US" sz="2100" kern="1200" dirty="0"/>
        </a:p>
      </dsp:txBody>
      <dsp:txXfrm>
        <a:off x="242316" y="2214720"/>
        <a:ext cx="3392424"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8AA5B7-6D66-4C17-8ADA-BBF23F4B48E8}">
      <dsp:nvSpPr>
        <dsp:cNvPr id="0" name=""/>
        <dsp:cNvSpPr/>
      </dsp:nvSpPr>
      <dsp:spPr>
        <a:xfrm>
          <a:off x="3953341" y="1783793"/>
          <a:ext cx="1714926" cy="816149"/>
        </a:xfrm>
        <a:custGeom>
          <a:avLst/>
          <a:gdLst/>
          <a:ahLst/>
          <a:cxnLst/>
          <a:rect l="0" t="0" r="0" b="0"/>
          <a:pathLst>
            <a:path>
              <a:moveTo>
                <a:pt x="0" y="0"/>
              </a:moveTo>
              <a:lnTo>
                <a:pt x="0" y="556181"/>
              </a:lnTo>
              <a:lnTo>
                <a:pt x="1714926" y="556181"/>
              </a:lnTo>
              <a:lnTo>
                <a:pt x="1714926" y="81614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A198C-5590-4840-8985-6D030A6617E4}">
      <dsp:nvSpPr>
        <dsp:cNvPr id="0" name=""/>
        <dsp:cNvSpPr/>
      </dsp:nvSpPr>
      <dsp:spPr>
        <a:xfrm>
          <a:off x="2238414" y="1783793"/>
          <a:ext cx="1714926" cy="816149"/>
        </a:xfrm>
        <a:custGeom>
          <a:avLst/>
          <a:gdLst/>
          <a:ahLst/>
          <a:cxnLst/>
          <a:rect l="0" t="0" r="0" b="0"/>
          <a:pathLst>
            <a:path>
              <a:moveTo>
                <a:pt x="1714926" y="0"/>
              </a:moveTo>
              <a:lnTo>
                <a:pt x="1714926" y="556181"/>
              </a:lnTo>
              <a:lnTo>
                <a:pt x="0" y="556181"/>
              </a:lnTo>
              <a:lnTo>
                <a:pt x="0" y="81614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AAF95-B1B9-4F3E-B24B-5238DB1DF099}">
      <dsp:nvSpPr>
        <dsp:cNvPr id="0" name=""/>
        <dsp:cNvSpPr/>
      </dsp:nvSpPr>
      <dsp:spPr>
        <a:xfrm>
          <a:off x="2550218" y="1827"/>
          <a:ext cx="2806244" cy="1781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A20A7-B50B-4BBA-93B9-C012C28A65E7}">
      <dsp:nvSpPr>
        <dsp:cNvPr id="0" name=""/>
        <dsp:cNvSpPr/>
      </dsp:nvSpPr>
      <dsp:spPr>
        <a:xfrm>
          <a:off x="2862023" y="298042"/>
          <a:ext cx="2806244" cy="178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ZA" sz="4500" kern="1200" dirty="0" smtClean="0"/>
            <a:t>Code of Conduct</a:t>
          </a:r>
          <a:endParaRPr lang="en-US" sz="4500" kern="1200" dirty="0"/>
        </a:p>
      </dsp:txBody>
      <dsp:txXfrm>
        <a:off x="2862023" y="298042"/>
        <a:ext cx="2806244" cy="1781965"/>
      </dsp:txXfrm>
    </dsp:sp>
    <dsp:sp modelId="{A5162008-0B62-4F03-9916-FFCAF203EE16}">
      <dsp:nvSpPr>
        <dsp:cNvPr id="0" name=""/>
        <dsp:cNvSpPr/>
      </dsp:nvSpPr>
      <dsp:spPr>
        <a:xfrm>
          <a:off x="835292" y="2599942"/>
          <a:ext cx="2806244" cy="1781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45157-73EA-4F64-B27C-BBAFA06F4678}">
      <dsp:nvSpPr>
        <dsp:cNvPr id="0" name=""/>
        <dsp:cNvSpPr/>
      </dsp:nvSpPr>
      <dsp:spPr>
        <a:xfrm>
          <a:off x="1147096" y="2896156"/>
          <a:ext cx="2806244" cy="178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ZA" sz="4500" kern="1200" dirty="0" smtClean="0"/>
            <a:t>Ethical standards</a:t>
          </a:r>
          <a:endParaRPr lang="en-US" sz="4500" kern="1200" dirty="0"/>
        </a:p>
      </dsp:txBody>
      <dsp:txXfrm>
        <a:off x="1147096" y="2896156"/>
        <a:ext cx="2806244" cy="1781965"/>
      </dsp:txXfrm>
    </dsp:sp>
    <dsp:sp modelId="{6C4E17E8-E5EB-4312-AA93-3563A9806FDC}">
      <dsp:nvSpPr>
        <dsp:cNvPr id="0" name=""/>
        <dsp:cNvSpPr/>
      </dsp:nvSpPr>
      <dsp:spPr>
        <a:xfrm>
          <a:off x="4265145" y="2599942"/>
          <a:ext cx="2806244" cy="1781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D358E-CCD3-44F5-8B66-66F84ECC66AB}">
      <dsp:nvSpPr>
        <dsp:cNvPr id="0" name=""/>
        <dsp:cNvSpPr/>
      </dsp:nvSpPr>
      <dsp:spPr>
        <a:xfrm>
          <a:off x="4576950" y="2896156"/>
          <a:ext cx="2806244" cy="178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ZA" sz="4500" kern="1200" dirty="0" smtClean="0"/>
            <a:t>Behaviour standards</a:t>
          </a:r>
          <a:endParaRPr lang="en-US" sz="4500" kern="1200" dirty="0"/>
        </a:p>
      </dsp:txBody>
      <dsp:txXfrm>
        <a:off x="4576950" y="2896156"/>
        <a:ext cx="2806244" cy="17819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BC928-2851-4F63-B355-E79D3BF672AC}">
      <dsp:nvSpPr>
        <dsp:cNvPr id="0" name=""/>
        <dsp:cNvSpPr/>
      </dsp:nvSpPr>
      <dsp:spPr>
        <a:xfrm>
          <a:off x="0" y="252539"/>
          <a:ext cx="466344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0EC2F-B223-4B7B-9F7A-CBA89EA7E97F}">
      <dsp:nvSpPr>
        <dsp:cNvPr id="0" name=""/>
        <dsp:cNvSpPr/>
      </dsp:nvSpPr>
      <dsp:spPr>
        <a:xfrm>
          <a:off x="233172" y="31139"/>
          <a:ext cx="32644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87" tIns="0" rIns="123387" bIns="0" numCol="1" spcCol="1270" anchor="ctr" anchorCtr="0">
          <a:noAutofit/>
        </a:bodyPr>
        <a:lstStyle/>
        <a:p>
          <a:pPr lvl="0" algn="l" defTabSz="666750">
            <a:lnSpc>
              <a:spcPct val="90000"/>
            </a:lnSpc>
            <a:spcBef>
              <a:spcPct val="0"/>
            </a:spcBef>
            <a:spcAft>
              <a:spcPct val="35000"/>
            </a:spcAft>
          </a:pPr>
          <a:r>
            <a:rPr lang="en-ZA" sz="1500" kern="1200" dirty="0" smtClean="0"/>
            <a:t>Shareholders</a:t>
          </a:r>
          <a:endParaRPr lang="en-US" sz="1500" kern="1200" dirty="0"/>
        </a:p>
      </dsp:txBody>
      <dsp:txXfrm>
        <a:off x="233172" y="31139"/>
        <a:ext cx="3264408" cy="442800"/>
      </dsp:txXfrm>
    </dsp:sp>
    <dsp:sp modelId="{056A0939-7A5A-4C5A-85CF-186659E88FAC}">
      <dsp:nvSpPr>
        <dsp:cNvPr id="0" name=""/>
        <dsp:cNvSpPr/>
      </dsp:nvSpPr>
      <dsp:spPr>
        <a:xfrm>
          <a:off x="0" y="932940"/>
          <a:ext cx="466344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2487D-837A-41D8-AFE9-D81FFC326622}">
      <dsp:nvSpPr>
        <dsp:cNvPr id="0" name=""/>
        <dsp:cNvSpPr/>
      </dsp:nvSpPr>
      <dsp:spPr>
        <a:xfrm>
          <a:off x="233172" y="711539"/>
          <a:ext cx="32644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87" tIns="0" rIns="123387" bIns="0" numCol="1" spcCol="1270" anchor="ctr" anchorCtr="0">
          <a:noAutofit/>
        </a:bodyPr>
        <a:lstStyle/>
        <a:p>
          <a:pPr lvl="0" algn="l" defTabSz="666750">
            <a:lnSpc>
              <a:spcPct val="90000"/>
            </a:lnSpc>
            <a:spcBef>
              <a:spcPct val="0"/>
            </a:spcBef>
            <a:spcAft>
              <a:spcPct val="35000"/>
            </a:spcAft>
          </a:pPr>
          <a:r>
            <a:rPr lang="en-ZA" sz="1500" kern="1200" dirty="0" smtClean="0"/>
            <a:t>Employees</a:t>
          </a:r>
          <a:endParaRPr lang="en-US" sz="1500" kern="1200" dirty="0"/>
        </a:p>
      </dsp:txBody>
      <dsp:txXfrm>
        <a:off x="233172" y="711539"/>
        <a:ext cx="3264408" cy="442800"/>
      </dsp:txXfrm>
    </dsp:sp>
    <dsp:sp modelId="{ED21099B-A68B-4C16-9697-DCD016C8DD42}">
      <dsp:nvSpPr>
        <dsp:cNvPr id="0" name=""/>
        <dsp:cNvSpPr/>
      </dsp:nvSpPr>
      <dsp:spPr>
        <a:xfrm>
          <a:off x="0" y="1584774"/>
          <a:ext cx="466344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AB53E-15DE-42FE-B243-81FEB1751D86}">
      <dsp:nvSpPr>
        <dsp:cNvPr id="0" name=""/>
        <dsp:cNvSpPr/>
      </dsp:nvSpPr>
      <dsp:spPr>
        <a:xfrm>
          <a:off x="233172" y="1391940"/>
          <a:ext cx="32644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87" tIns="0" rIns="123387" bIns="0" numCol="1" spcCol="1270" anchor="ctr" anchorCtr="0">
          <a:noAutofit/>
        </a:bodyPr>
        <a:lstStyle/>
        <a:p>
          <a:pPr lvl="0" algn="l" defTabSz="666750">
            <a:lnSpc>
              <a:spcPct val="90000"/>
            </a:lnSpc>
            <a:spcBef>
              <a:spcPct val="0"/>
            </a:spcBef>
            <a:spcAft>
              <a:spcPct val="35000"/>
            </a:spcAft>
          </a:pPr>
          <a:r>
            <a:rPr lang="en-ZA" sz="1500" kern="1200" dirty="0" smtClean="0"/>
            <a:t>Clients/Customers</a:t>
          </a:r>
          <a:endParaRPr lang="en-US" sz="1500" kern="1200" dirty="0"/>
        </a:p>
      </dsp:txBody>
      <dsp:txXfrm>
        <a:off x="233172" y="1391940"/>
        <a:ext cx="3264408" cy="442800"/>
      </dsp:txXfrm>
    </dsp:sp>
    <dsp:sp modelId="{FC46EF1E-959F-4C83-B76E-ADC205D8B969}">
      <dsp:nvSpPr>
        <dsp:cNvPr id="0" name=""/>
        <dsp:cNvSpPr/>
      </dsp:nvSpPr>
      <dsp:spPr>
        <a:xfrm>
          <a:off x="0" y="2293740"/>
          <a:ext cx="466344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2A438-E9F3-4F6D-8480-7DB552907F4D}">
      <dsp:nvSpPr>
        <dsp:cNvPr id="0" name=""/>
        <dsp:cNvSpPr/>
      </dsp:nvSpPr>
      <dsp:spPr>
        <a:xfrm>
          <a:off x="233172" y="2072340"/>
          <a:ext cx="32644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87" tIns="0" rIns="123387" bIns="0" numCol="1" spcCol="1270" anchor="ctr" anchorCtr="0">
          <a:noAutofit/>
        </a:bodyPr>
        <a:lstStyle/>
        <a:p>
          <a:pPr lvl="0" algn="l" defTabSz="666750">
            <a:lnSpc>
              <a:spcPct val="90000"/>
            </a:lnSpc>
            <a:spcBef>
              <a:spcPct val="0"/>
            </a:spcBef>
            <a:spcAft>
              <a:spcPct val="35000"/>
            </a:spcAft>
          </a:pPr>
          <a:r>
            <a:rPr lang="en-ZA" sz="1500" kern="1200" dirty="0" smtClean="0"/>
            <a:t>Suppliers</a:t>
          </a:r>
          <a:endParaRPr lang="en-US" sz="1500" kern="1200" dirty="0"/>
        </a:p>
      </dsp:txBody>
      <dsp:txXfrm>
        <a:off x="233172" y="2072340"/>
        <a:ext cx="3264408" cy="442800"/>
      </dsp:txXfrm>
    </dsp:sp>
    <dsp:sp modelId="{016BBE7E-BD00-4C0C-971E-BFD9EC12A3B8}">
      <dsp:nvSpPr>
        <dsp:cNvPr id="0" name=""/>
        <dsp:cNvSpPr/>
      </dsp:nvSpPr>
      <dsp:spPr>
        <a:xfrm>
          <a:off x="0" y="2974140"/>
          <a:ext cx="466344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2A64B-8EBD-4871-B9D9-B5E0DB7C7821}">
      <dsp:nvSpPr>
        <dsp:cNvPr id="0" name=""/>
        <dsp:cNvSpPr/>
      </dsp:nvSpPr>
      <dsp:spPr>
        <a:xfrm>
          <a:off x="233172" y="2752740"/>
          <a:ext cx="326440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87" tIns="0" rIns="123387" bIns="0" numCol="1" spcCol="1270" anchor="ctr" anchorCtr="0">
          <a:noAutofit/>
        </a:bodyPr>
        <a:lstStyle/>
        <a:p>
          <a:pPr lvl="0" algn="l" defTabSz="666750">
            <a:lnSpc>
              <a:spcPct val="90000"/>
            </a:lnSpc>
            <a:spcBef>
              <a:spcPct val="0"/>
            </a:spcBef>
            <a:spcAft>
              <a:spcPct val="35000"/>
            </a:spcAft>
          </a:pPr>
          <a:r>
            <a:rPr lang="en-ZA" sz="1500" kern="1200" dirty="0" smtClean="0"/>
            <a:t>Community</a:t>
          </a:r>
          <a:endParaRPr lang="en-US" sz="1500" kern="1200" dirty="0"/>
        </a:p>
      </dsp:txBody>
      <dsp:txXfrm>
        <a:off x="233172" y="2752740"/>
        <a:ext cx="3264408" cy="442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9EECC-F9A6-4CFB-9C79-4FCA6FCD8331}">
      <dsp:nvSpPr>
        <dsp:cNvPr id="0" name=""/>
        <dsp:cNvSpPr/>
      </dsp:nvSpPr>
      <dsp:spPr>
        <a:xfrm>
          <a:off x="3638"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Informal</a:t>
          </a:r>
        </a:p>
        <a:p>
          <a:pPr lvl="0" algn="ctr" defTabSz="800100">
            <a:lnSpc>
              <a:spcPct val="90000"/>
            </a:lnSpc>
            <a:spcBef>
              <a:spcPct val="0"/>
            </a:spcBef>
            <a:spcAft>
              <a:spcPct val="35000"/>
            </a:spcAft>
          </a:pPr>
          <a:r>
            <a:rPr lang="en-ZA" sz="1800" kern="1200" dirty="0" smtClean="0"/>
            <a:t>Stage one Informal procedure  </a:t>
          </a:r>
          <a:endParaRPr lang="en-US" sz="1800" kern="1200" dirty="0"/>
        </a:p>
      </dsp:txBody>
      <dsp:txXfrm>
        <a:off x="3638" y="337360"/>
        <a:ext cx="1590949" cy="1357278"/>
      </dsp:txXfrm>
    </dsp:sp>
    <dsp:sp modelId="{AF454F85-2B6F-44D4-89F3-ADF52A9837D0}">
      <dsp:nvSpPr>
        <dsp:cNvPr id="0" name=""/>
        <dsp:cNvSpPr/>
      </dsp:nvSpPr>
      <dsp:spPr>
        <a:xfrm>
          <a:off x="1753683"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53683" y="818722"/>
        <a:ext cx="337281" cy="394555"/>
      </dsp:txXfrm>
    </dsp:sp>
    <dsp:sp modelId="{4C1762A3-37FB-4218-AB61-28B86B36A12D}">
      <dsp:nvSpPr>
        <dsp:cNvPr id="0" name=""/>
        <dsp:cNvSpPr/>
      </dsp:nvSpPr>
      <dsp:spPr>
        <a:xfrm>
          <a:off x="2230968"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two Immediate supervisor</a:t>
          </a:r>
          <a:endParaRPr lang="en-US" sz="1800" kern="1200" dirty="0"/>
        </a:p>
      </dsp:txBody>
      <dsp:txXfrm>
        <a:off x="2230968" y="337360"/>
        <a:ext cx="1590949" cy="1357278"/>
      </dsp:txXfrm>
    </dsp:sp>
    <dsp:sp modelId="{DF7F2643-79CD-40F2-967F-FF566AD17163}">
      <dsp:nvSpPr>
        <dsp:cNvPr id="0" name=""/>
        <dsp:cNvSpPr/>
      </dsp:nvSpPr>
      <dsp:spPr>
        <a:xfrm>
          <a:off x="3981013"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81013" y="818722"/>
        <a:ext cx="337281" cy="394555"/>
      </dsp:txXfrm>
    </dsp:sp>
    <dsp:sp modelId="{8045FFCB-2EE4-4608-8C1C-F16587208380}">
      <dsp:nvSpPr>
        <dsp:cNvPr id="0" name=""/>
        <dsp:cNvSpPr/>
      </dsp:nvSpPr>
      <dsp:spPr>
        <a:xfrm>
          <a:off x="4458297"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three – Next level of management</a:t>
          </a:r>
          <a:endParaRPr lang="en-US" sz="1800" kern="1200" dirty="0"/>
        </a:p>
      </dsp:txBody>
      <dsp:txXfrm>
        <a:off x="4458297" y="337360"/>
        <a:ext cx="1590949" cy="1357278"/>
      </dsp:txXfrm>
    </dsp:sp>
    <dsp:sp modelId="{769ECCC2-6E3D-46E3-BA31-0E4C9D7406C1}">
      <dsp:nvSpPr>
        <dsp:cNvPr id="0" name=""/>
        <dsp:cNvSpPr/>
      </dsp:nvSpPr>
      <dsp:spPr>
        <a:xfrm>
          <a:off x="6208342"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208342" y="818722"/>
        <a:ext cx="337281" cy="394555"/>
      </dsp:txXfrm>
    </dsp:sp>
    <dsp:sp modelId="{6C4A20BF-9229-4965-B754-92D64855B149}">
      <dsp:nvSpPr>
        <dsp:cNvPr id="0" name=""/>
        <dsp:cNvSpPr/>
      </dsp:nvSpPr>
      <dsp:spPr>
        <a:xfrm>
          <a:off x="6685627"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four – Senior management</a:t>
          </a:r>
          <a:endParaRPr lang="en-US" sz="1800" kern="1200" dirty="0"/>
        </a:p>
      </dsp:txBody>
      <dsp:txXfrm>
        <a:off x="6685627" y="337360"/>
        <a:ext cx="1590949" cy="13572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C6DE35-D667-4D72-BC46-D27D9F0FDCB6}">
      <dsp:nvSpPr>
        <dsp:cNvPr id="0" name=""/>
        <dsp:cNvSpPr/>
      </dsp:nvSpPr>
      <dsp:spPr>
        <a:xfrm>
          <a:off x="6107" y="0"/>
          <a:ext cx="1825585" cy="822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smtClean="0"/>
            <a:t>Trends</a:t>
          </a:r>
          <a:endParaRPr lang="en-US" sz="2100" kern="1200" dirty="0"/>
        </a:p>
      </dsp:txBody>
      <dsp:txXfrm>
        <a:off x="6107" y="0"/>
        <a:ext cx="1825585" cy="822960"/>
      </dsp:txXfrm>
    </dsp:sp>
    <dsp:sp modelId="{D9BFBDAB-6891-4C8A-846F-D9BC834EB421}">
      <dsp:nvSpPr>
        <dsp:cNvPr id="0" name=""/>
        <dsp:cNvSpPr/>
      </dsp:nvSpPr>
      <dsp:spPr>
        <a:xfrm>
          <a:off x="2014251" y="185107"/>
          <a:ext cx="387024" cy="452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14251" y="185107"/>
        <a:ext cx="387024" cy="452745"/>
      </dsp:txXfrm>
    </dsp:sp>
    <dsp:sp modelId="{86FDC923-4A03-4F6F-BC7E-CD0DB66FEE74}">
      <dsp:nvSpPr>
        <dsp:cNvPr id="0" name=""/>
        <dsp:cNvSpPr/>
      </dsp:nvSpPr>
      <dsp:spPr>
        <a:xfrm>
          <a:off x="2561927" y="0"/>
          <a:ext cx="1825585" cy="822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smtClean="0"/>
            <a:t>Analyses</a:t>
          </a:r>
          <a:endParaRPr lang="en-US" sz="2100" kern="1200" dirty="0"/>
        </a:p>
      </dsp:txBody>
      <dsp:txXfrm>
        <a:off x="2561927" y="0"/>
        <a:ext cx="1825585" cy="822960"/>
      </dsp:txXfrm>
    </dsp:sp>
    <dsp:sp modelId="{54CEAB9B-6870-48AE-9422-6F79AFD2DFA5}">
      <dsp:nvSpPr>
        <dsp:cNvPr id="0" name=""/>
        <dsp:cNvSpPr/>
      </dsp:nvSpPr>
      <dsp:spPr>
        <a:xfrm>
          <a:off x="4570071" y="185107"/>
          <a:ext cx="387024" cy="452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70071" y="185107"/>
        <a:ext cx="387024" cy="452745"/>
      </dsp:txXfrm>
    </dsp:sp>
    <dsp:sp modelId="{46DFCD15-B721-47CF-8D28-94394F2BADCA}">
      <dsp:nvSpPr>
        <dsp:cNvPr id="0" name=""/>
        <dsp:cNvSpPr/>
      </dsp:nvSpPr>
      <dsp:spPr>
        <a:xfrm>
          <a:off x="5117746" y="0"/>
          <a:ext cx="1825585" cy="822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smtClean="0"/>
            <a:t>Corrective actions(3.4.3)</a:t>
          </a:r>
          <a:endParaRPr lang="en-US" sz="2100" kern="1200" dirty="0"/>
        </a:p>
      </dsp:txBody>
      <dsp:txXfrm>
        <a:off x="5117746" y="0"/>
        <a:ext cx="1825585" cy="822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CD08C-B7CD-4E10-AE70-77D12F4C3400}">
      <dsp:nvSpPr>
        <dsp:cNvPr id="0" name=""/>
        <dsp:cNvSpPr/>
      </dsp:nvSpPr>
      <dsp:spPr>
        <a:xfrm>
          <a:off x="0" y="319584"/>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2AAD3-9E9F-4D60-ACE9-A8FE38225CE6}">
      <dsp:nvSpPr>
        <dsp:cNvPr id="0" name=""/>
        <dsp:cNvSpPr/>
      </dsp:nvSpPr>
      <dsp:spPr>
        <a:xfrm>
          <a:off x="242316" y="247577"/>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DO</a:t>
          </a:r>
          <a:endParaRPr lang="en-US" sz="2100" kern="1200" dirty="0"/>
        </a:p>
      </dsp:txBody>
      <dsp:txXfrm>
        <a:off x="242316" y="247577"/>
        <a:ext cx="3392424" cy="619920"/>
      </dsp:txXfrm>
    </dsp:sp>
    <dsp:sp modelId="{291886D1-019F-4CD8-8D15-B3883C53AFBD}">
      <dsp:nvSpPr>
        <dsp:cNvPr id="0" name=""/>
        <dsp:cNvSpPr/>
      </dsp:nvSpPr>
      <dsp:spPr>
        <a:xfrm>
          <a:off x="0" y="1307699"/>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32E720-7237-4C93-B459-9751CF2A0309}">
      <dsp:nvSpPr>
        <dsp:cNvPr id="0" name=""/>
        <dsp:cNvSpPr/>
      </dsp:nvSpPr>
      <dsp:spPr>
        <a:xfrm>
          <a:off x="242316" y="1211835"/>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THINK</a:t>
          </a:r>
          <a:endParaRPr lang="en-US" sz="2100" kern="1200" dirty="0"/>
        </a:p>
      </dsp:txBody>
      <dsp:txXfrm>
        <a:off x="242316" y="1211835"/>
        <a:ext cx="3392424" cy="619920"/>
      </dsp:txXfrm>
    </dsp:sp>
    <dsp:sp modelId="{BDB9B68B-229D-4157-A855-00A0275DE8CD}">
      <dsp:nvSpPr>
        <dsp:cNvPr id="0" name=""/>
        <dsp:cNvSpPr/>
      </dsp:nvSpPr>
      <dsp:spPr>
        <a:xfrm>
          <a:off x="0" y="2260260"/>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13BFF-BD8E-4CF2-99B1-A38079A9A71E}">
      <dsp:nvSpPr>
        <dsp:cNvPr id="0" name=""/>
        <dsp:cNvSpPr/>
      </dsp:nvSpPr>
      <dsp:spPr>
        <a:xfrm>
          <a:off x="242316" y="2214720"/>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UNDERSTANDING</a:t>
          </a:r>
          <a:endParaRPr lang="en-US" sz="2100" kern="1200" dirty="0"/>
        </a:p>
      </dsp:txBody>
      <dsp:txXfrm>
        <a:off x="242316" y="2214720"/>
        <a:ext cx="3392424" cy="6199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4F848-F920-4F12-BC74-38FF1E943BDB}">
      <dsp:nvSpPr>
        <dsp:cNvPr id="0" name=""/>
        <dsp:cNvSpPr/>
      </dsp:nvSpPr>
      <dsp:spPr>
        <a:xfrm>
          <a:off x="1053" y="216198"/>
          <a:ext cx="1396403" cy="139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smtClean="0"/>
            <a:t>Conduct</a:t>
          </a:r>
          <a:endParaRPr lang="en-US" sz="1400" kern="1200" dirty="0"/>
        </a:p>
      </dsp:txBody>
      <dsp:txXfrm>
        <a:off x="1053" y="216198"/>
        <a:ext cx="1396403" cy="1396403"/>
      </dsp:txXfrm>
    </dsp:sp>
    <dsp:sp modelId="{3A7ECE40-2E0F-484C-9A99-4A1A66C71F5C}">
      <dsp:nvSpPr>
        <dsp:cNvPr id="0" name=""/>
        <dsp:cNvSpPr/>
      </dsp:nvSpPr>
      <dsp:spPr>
        <a:xfrm>
          <a:off x="1510844" y="509443"/>
          <a:ext cx="809913" cy="8099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10844" y="509443"/>
        <a:ext cx="809913" cy="809913"/>
      </dsp:txXfrm>
    </dsp:sp>
    <dsp:sp modelId="{1813745B-11AD-4BD8-999A-990BCBFD73A6}">
      <dsp:nvSpPr>
        <dsp:cNvPr id="0" name=""/>
        <dsp:cNvSpPr/>
      </dsp:nvSpPr>
      <dsp:spPr>
        <a:xfrm>
          <a:off x="2434146" y="216198"/>
          <a:ext cx="1396403" cy="139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smtClean="0"/>
            <a:t>Capacity</a:t>
          </a:r>
          <a:endParaRPr lang="en-US" sz="1400" kern="1200" dirty="0"/>
        </a:p>
      </dsp:txBody>
      <dsp:txXfrm>
        <a:off x="2434146" y="216198"/>
        <a:ext cx="1396403" cy="1396403"/>
      </dsp:txXfrm>
    </dsp:sp>
    <dsp:sp modelId="{FD133780-1A6A-495A-8AF1-59C3FB453B64}">
      <dsp:nvSpPr>
        <dsp:cNvPr id="0" name=""/>
        <dsp:cNvSpPr/>
      </dsp:nvSpPr>
      <dsp:spPr>
        <a:xfrm>
          <a:off x="3943937" y="509443"/>
          <a:ext cx="809913" cy="80991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43937" y="509443"/>
        <a:ext cx="809913" cy="809913"/>
      </dsp:txXfrm>
    </dsp:sp>
    <dsp:sp modelId="{029EF285-B0DB-4B4A-A578-237535C427B6}">
      <dsp:nvSpPr>
        <dsp:cNvPr id="0" name=""/>
        <dsp:cNvSpPr/>
      </dsp:nvSpPr>
      <dsp:spPr>
        <a:xfrm>
          <a:off x="4867239" y="216198"/>
          <a:ext cx="1396403" cy="139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smtClean="0"/>
            <a:t>Performance</a:t>
          </a:r>
          <a:endParaRPr lang="en-US" sz="1400" kern="1200" dirty="0"/>
        </a:p>
      </dsp:txBody>
      <dsp:txXfrm>
        <a:off x="4867239" y="216198"/>
        <a:ext cx="1396403" cy="139640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931CC-8ACA-4EA6-A97D-70F12E28AD3A}">
      <dsp:nvSpPr>
        <dsp:cNvPr id="0" name=""/>
        <dsp:cNvSpPr/>
      </dsp:nvSpPr>
      <dsp:spPr>
        <a:xfrm>
          <a:off x="452627" y="0"/>
          <a:ext cx="5129784" cy="2551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8CB80-033A-443B-8333-D17E5B1FD27E}">
      <dsp:nvSpPr>
        <dsp:cNvPr id="0" name=""/>
        <dsp:cNvSpPr/>
      </dsp:nvSpPr>
      <dsp:spPr>
        <a:xfrm>
          <a:off x="6482" y="765549"/>
          <a:ext cx="1942528" cy="102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smtClean="0"/>
            <a:t>Poor performance</a:t>
          </a:r>
          <a:endParaRPr lang="en-US" sz="1700" kern="1200" dirty="0"/>
        </a:p>
      </dsp:txBody>
      <dsp:txXfrm>
        <a:off x="6482" y="765549"/>
        <a:ext cx="1942528" cy="1020732"/>
      </dsp:txXfrm>
    </dsp:sp>
    <dsp:sp modelId="{11DC01F4-2823-4F5F-A2E3-9FE04CDF5DFD}">
      <dsp:nvSpPr>
        <dsp:cNvPr id="0" name=""/>
        <dsp:cNvSpPr/>
      </dsp:nvSpPr>
      <dsp:spPr>
        <a:xfrm>
          <a:off x="2046255" y="765549"/>
          <a:ext cx="1942528" cy="102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smtClean="0"/>
            <a:t>Proper instruction and  coaching (where applicable)</a:t>
          </a:r>
          <a:endParaRPr lang="en-US" sz="1700" kern="1200" dirty="0"/>
        </a:p>
      </dsp:txBody>
      <dsp:txXfrm>
        <a:off x="2046255" y="765549"/>
        <a:ext cx="1942528" cy="1020732"/>
      </dsp:txXfrm>
    </dsp:sp>
    <dsp:sp modelId="{7F301F16-BBD4-46D2-AF26-A2DA373A76DE}">
      <dsp:nvSpPr>
        <dsp:cNvPr id="0" name=""/>
        <dsp:cNvSpPr/>
      </dsp:nvSpPr>
      <dsp:spPr>
        <a:xfrm>
          <a:off x="4086028" y="765549"/>
          <a:ext cx="1942528" cy="1020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smtClean="0"/>
            <a:t>Then disciplinary measures</a:t>
          </a:r>
          <a:endParaRPr lang="en-US" sz="1700" kern="1200" dirty="0"/>
        </a:p>
      </dsp:txBody>
      <dsp:txXfrm>
        <a:off x="4086028" y="765549"/>
        <a:ext cx="1942528" cy="10207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latin typeface="Calibri" panose="020F0502020204030204" pitchFamily="34" charset="0"/>
            </a:endParaRPr>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latin typeface="Calibri" panose="020F0502020204030204" pitchFamily="34" charset="0"/>
              </a:rPr>
              <a:pPr/>
              <a:t>2018/06/02</a:t>
            </a:fld>
            <a:endParaRPr lang="en-ZA" dirty="0">
              <a:latin typeface="Calibri" panose="020F0502020204030204" pitchFamily="34" charset="0"/>
            </a:endParaRPr>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latin typeface="Calibri" panose="020F0502020204030204" pitchFamily="34" charset="0"/>
            </a:endParaRPr>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latin typeface="Calibri" panose="020F0502020204030204" pitchFamily="34" charset="0"/>
              </a:rPr>
              <a:pPr/>
              <a:t>‹#›</a:t>
            </a:fld>
            <a:endParaRPr lang="en-ZA" dirty="0">
              <a:latin typeface="Calibri" panose="020F0502020204030204" pitchFamily="34" charset="0"/>
            </a:endParaRPr>
          </a:p>
        </p:txBody>
      </p:sp>
    </p:spTree>
    <p:extLst>
      <p:ext uri="{BB962C8B-B14F-4D97-AF65-F5344CB8AC3E}">
        <p14:creationId xmlns="" xmlns:p14="http://schemas.microsoft.com/office/powerpoint/2010/main" val="16483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atin typeface="Calibri" panose="020F0502020204030204" pitchFamily="34" charset="0"/>
              </a:defRPr>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atin typeface="Calibri" panose="020F0502020204030204" pitchFamily="34" charset="0"/>
              </a:defRPr>
            </a:lvl1pPr>
          </a:lstStyle>
          <a:p>
            <a:fld id="{7C1F5CC3-43A9-4FC9-A98E-AB3544849CDE}" type="datetimeFigureOut">
              <a:rPr lang="en-ZA" smtClean="0"/>
              <a:pPr/>
              <a:t>2018/06/02</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atin typeface="Calibri" panose="020F0502020204030204" pitchFamily="34" charset="0"/>
              </a:defRPr>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atin typeface="Calibri" panose="020F0502020204030204" pitchFamily="34" charset="0"/>
              </a:defRPr>
            </a:lvl1pPr>
          </a:lstStyle>
          <a:p>
            <a:fld id="{284FEFDE-B284-4E28-A845-D955150CEFBF}" type="slidenum">
              <a:rPr lang="en-ZA" smtClean="0"/>
              <a:pPr/>
              <a:t>‹#›</a:t>
            </a:fld>
            <a:endParaRPr lang="en-ZA" dirty="0"/>
          </a:p>
        </p:txBody>
      </p:sp>
    </p:spTree>
    <p:extLst>
      <p:ext uri="{BB962C8B-B14F-4D97-AF65-F5344CB8AC3E}">
        <p14:creationId xmlns="" xmlns:p14="http://schemas.microsoft.com/office/powerpoint/2010/main" val="2986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3" name="Rounded Rectangle 12"/>
          <p:cNvSpPr/>
          <p:nvPr/>
        </p:nvSpPr>
        <p:spPr>
          <a:xfrm>
            <a:off x="62931" y="920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Subtitle 8"/>
          <p:cNvSpPr>
            <a:spLocks noGrp="1"/>
          </p:cNvSpPr>
          <p:nvPr>
            <p:ph type="subTitle" idx="1"/>
          </p:nvPr>
        </p:nvSpPr>
        <p:spPr>
          <a:xfrm>
            <a:off x="1373299" y="3200400"/>
            <a:ext cx="6400800" cy="1600200"/>
          </a:xfrm>
        </p:spPr>
        <p:txBody>
          <a:bodyPr>
            <a:normAutofit/>
          </a:bodyPr>
          <a:lstStyle>
            <a:lvl1pPr marL="0" indent="0" algn="ctr">
              <a:buNone/>
              <a:defRPr sz="2400" b="1">
                <a:solidFill>
                  <a:srgbClr val="008080"/>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987824" y="6381328"/>
            <a:ext cx="3024335" cy="320080"/>
          </a:xfrm>
          <a:prstGeom prst="rect">
            <a:avLst/>
          </a:prstGeo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6" name="Picture 15" descr="C:\Users\User\AppData\Local\Microsoft\Windows\INetCache\Content.Word\ENJO logo 20170724 jpg.jpg">
            <a:extLst>
              <a:ext uri="{FF2B5EF4-FFF2-40B4-BE49-F238E27FC236}">
                <a16:creationId xmlns="" xmlns:a16="http://schemas.microsoft.com/office/drawing/2014/main" id="{35285961-26DC-4D9E-B297-606E5D6F3CD8}"/>
              </a:ext>
            </a:extLst>
          </p:cNvPr>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507706" y="6087979"/>
            <a:ext cx="1180793" cy="579521"/>
          </a:xfrm>
          <a:prstGeom prst="rect">
            <a:avLst/>
          </a:prstGeom>
          <a:noFill/>
          <a:ln>
            <a:noFill/>
          </a:ln>
        </p:spPr>
      </p:pic>
    </p:spTree>
    <p:extLst>
      <p:ext uri="{BB962C8B-B14F-4D97-AF65-F5344CB8AC3E}">
        <p14:creationId xmlns="" xmlns:p14="http://schemas.microsoft.com/office/powerpoint/2010/main" val="34088084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2018/06/02</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 xmlns:p14="http://schemas.microsoft.com/office/powerpoint/2010/main" val="2737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2018/06/02</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 xmlns:p14="http://schemas.microsoft.com/office/powerpoint/2010/main" val="88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anose="020F0502020204030204"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2018/06/02</a:t>
            </a:fld>
            <a:endParaRPr lang="en-ZA"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defRPr sz="2400">
                <a:effectLst/>
                <a:latin typeface="Calibri" panose="020F0502020204030204" pitchFamily="34" charset="0"/>
              </a:defRPr>
            </a:lvl1pPr>
            <a:lvl2pPr marL="720725" indent="-366713">
              <a:defRPr sz="2400">
                <a:effectLst/>
                <a:latin typeface="Calibri" panose="020F0502020204030204" pitchFamily="34" charset="0"/>
              </a:defRPr>
            </a:lvl2pPr>
            <a:lvl3pPr marL="1074738" indent="-354013">
              <a:defRPr sz="2400">
                <a:effectLst/>
                <a:latin typeface="Calibri" panose="020F0502020204030204" pitchFamily="34" charset="0"/>
              </a:defRPr>
            </a:lvl3pPr>
            <a:lvl4pPr marL="1439863" indent="-365125">
              <a:defRPr sz="2400">
                <a:effectLst/>
                <a:latin typeface="Calibri" panose="020F0502020204030204" pitchFamily="34" charset="0"/>
              </a:defRPr>
            </a:lvl4pPr>
            <a:lvl5pPr marL="1793875" indent="-354013">
              <a:defRPr sz="2400">
                <a:effectLst/>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 xmlns:p14="http://schemas.microsoft.com/office/powerpoint/2010/main" val="574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anose="020F0502020204030204"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a:extLst>
              <a:ext uri="{FF2B5EF4-FFF2-40B4-BE49-F238E27FC236}">
                <a16:creationId xmlns="" xmlns:a16="http://schemas.microsoft.com/office/drawing/2014/main" id="{A32BE3D5-D9A8-4DE5-BC1F-C7D5BF8A1D9C}"/>
              </a:ext>
            </a:extLst>
          </p:cNvPr>
          <p:cNvPicPr>
            <a:picLocks noChangeAspect="1"/>
          </p:cNvPicPr>
          <p:nvPr userDrawn="1"/>
        </p:nvPicPr>
        <p:blipFill>
          <a:blip r:embed="rId2" cstate="print"/>
          <a:stretch>
            <a:fillRect/>
          </a:stretch>
        </p:blipFill>
        <p:spPr>
          <a:xfrm>
            <a:off x="3239908" y="6423826"/>
            <a:ext cx="2664183" cy="384081"/>
          </a:xfrm>
          <a:prstGeom prst="rect">
            <a:avLst/>
          </a:prstGeom>
        </p:spPr>
      </p:pic>
      <p:pic>
        <p:nvPicPr>
          <p:cNvPr id="5" name="Picture 4">
            <a:extLst>
              <a:ext uri="{FF2B5EF4-FFF2-40B4-BE49-F238E27FC236}">
                <a16:creationId xmlns="" xmlns:a16="http://schemas.microsoft.com/office/drawing/2014/main" id="{804560F5-94EA-45C8-BDA2-44EE78D5FBE3}"/>
              </a:ext>
            </a:extLst>
          </p:cNvPr>
          <p:cNvPicPr>
            <a:picLocks noChangeAspect="1"/>
          </p:cNvPicPr>
          <p:nvPr userDrawn="1"/>
        </p:nvPicPr>
        <p:blipFill>
          <a:blip r:embed="rId3" cstate="print"/>
          <a:stretch>
            <a:fillRect/>
          </a:stretch>
        </p:blipFill>
        <p:spPr>
          <a:xfrm>
            <a:off x="7974566" y="6249209"/>
            <a:ext cx="971508" cy="609096"/>
          </a:xfrm>
          <a:prstGeom prst="rect">
            <a:avLst/>
          </a:prstGeom>
        </p:spPr>
      </p:pic>
    </p:spTree>
    <p:extLst>
      <p:ext uri="{BB962C8B-B14F-4D97-AF65-F5344CB8AC3E}">
        <p14:creationId xmlns="" xmlns:p14="http://schemas.microsoft.com/office/powerpoint/2010/main" val="4083614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 xmlns:p14="http://schemas.microsoft.com/office/powerpoint/2010/main" val="176038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 xmlns:p14="http://schemas.microsoft.com/office/powerpoint/2010/main" val="27715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 xmlns:p14="http://schemas.microsoft.com/office/powerpoint/2010/main" val="39025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 xmlns:p14="http://schemas.microsoft.com/office/powerpoint/2010/main" val="426837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descr="enjo-logo-1-jpeg.jpg"/>
          <p:cNvPicPr>
            <a:picLocks noChangeAspect="1"/>
          </p:cNvPicPr>
          <p:nvPr/>
        </p:nvPicPr>
        <p:blipFill>
          <a:blip r:embed="rId2" cstate="print"/>
          <a:stretch>
            <a:fillRect/>
          </a:stretch>
        </p:blipFill>
        <p:spPr>
          <a:xfrm>
            <a:off x="7524328" y="6237312"/>
            <a:ext cx="1147596" cy="569237"/>
          </a:xfrm>
          <a:prstGeom prst="rect">
            <a:avLst/>
          </a:prstGeom>
        </p:spPr>
      </p:pic>
      <p:pic>
        <p:nvPicPr>
          <p:cNvPr id="4" name="Picture 3">
            <a:extLst>
              <a:ext uri="{FF2B5EF4-FFF2-40B4-BE49-F238E27FC236}">
                <a16:creationId xmlns="" xmlns:a16="http://schemas.microsoft.com/office/drawing/2014/main" id="{AA6E0785-C3F8-45C0-A837-FC8DC2579991}"/>
              </a:ext>
            </a:extLst>
          </p:cNvPr>
          <p:cNvPicPr>
            <a:picLocks noChangeAspect="1"/>
          </p:cNvPicPr>
          <p:nvPr userDrawn="1"/>
        </p:nvPicPr>
        <p:blipFill>
          <a:blip r:embed="rId3" cstate="print"/>
          <a:stretch>
            <a:fillRect/>
          </a:stretch>
        </p:blipFill>
        <p:spPr>
          <a:xfrm>
            <a:off x="3239908" y="6422468"/>
            <a:ext cx="2664183" cy="384081"/>
          </a:xfrm>
          <a:prstGeom prst="rect">
            <a:avLst/>
          </a:prstGeom>
        </p:spPr>
      </p:pic>
    </p:spTree>
    <p:extLst>
      <p:ext uri="{BB962C8B-B14F-4D97-AF65-F5344CB8AC3E}">
        <p14:creationId xmlns="" xmlns:p14="http://schemas.microsoft.com/office/powerpoint/2010/main" val="20041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 xmlns:p14="http://schemas.microsoft.com/office/powerpoint/2010/main" val="26402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Calibri" panose="020F0502020204030204" pitchFamily="34" charset="0"/>
              </a:defRPr>
            </a:lvl1pPr>
          </a:lstStyle>
          <a:p>
            <a:fld id="{744EAEA5-7BFB-4BF3-B902-218CE399D210}" type="datetimeFigureOut">
              <a:rPr lang="en-ZA" smtClean="0"/>
              <a:pPr/>
              <a:t>2018/06/02</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Calibri" panose="020F0502020204030204" pitchFamily="34" charset="0"/>
                <a:ea typeface="+mj-ea"/>
                <a:cs typeface="+mj-cs"/>
              </a:defRPr>
            </a:lvl1pPr>
          </a:lstStyle>
          <a:p>
            <a:fld id="{042AED99-7FB4-404E-8A97-64753DCE42EC}" type="slidenum">
              <a:rPr lang="en-US" smtClean="0"/>
              <a:pPr/>
              <a:t>‹#›</a:t>
            </a:fld>
            <a:endParaRPr lang="en-US" dirty="0"/>
          </a:p>
        </p:txBody>
      </p:sp>
      <p:pic>
        <p:nvPicPr>
          <p:cNvPr id="2" name="Picture 1">
            <a:extLst>
              <a:ext uri="{FF2B5EF4-FFF2-40B4-BE49-F238E27FC236}">
                <a16:creationId xmlns="" xmlns:a16="http://schemas.microsoft.com/office/drawing/2014/main" id="{0E84F23B-4550-4916-9367-62EA0337459E}"/>
              </a:ext>
            </a:extLst>
          </p:cNvPr>
          <p:cNvPicPr>
            <a:picLocks noChangeAspect="1"/>
          </p:cNvPicPr>
          <p:nvPr userDrawn="1"/>
        </p:nvPicPr>
        <p:blipFill>
          <a:blip r:embed="rId13" cstate="print"/>
          <a:stretch>
            <a:fillRect/>
          </a:stretch>
        </p:blipFill>
        <p:spPr>
          <a:xfrm>
            <a:off x="3245080" y="6437584"/>
            <a:ext cx="2664183" cy="384081"/>
          </a:xfrm>
          <a:prstGeom prst="rect">
            <a:avLst/>
          </a:prstGeom>
        </p:spPr>
      </p:pic>
      <p:pic>
        <p:nvPicPr>
          <p:cNvPr id="4" name="Picture 3">
            <a:extLst>
              <a:ext uri="{FF2B5EF4-FFF2-40B4-BE49-F238E27FC236}">
                <a16:creationId xmlns="" xmlns:a16="http://schemas.microsoft.com/office/drawing/2014/main" id="{7285BB79-E060-4B7D-8EF9-4195FC31891A}"/>
              </a:ext>
            </a:extLst>
          </p:cNvPr>
          <p:cNvPicPr>
            <a:picLocks noChangeAspect="1"/>
          </p:cNvPicPr>
          <p:nvPr userDrawn="1"/>
        </p:nvPicPr>
        <p:blipFill>
          <a:blip r:embed="rId14" cstate="print"/>
          <a:stretch>
            <a:fillRect/>
          </a:stretch>
        </p:blipFill>
        <p:spPr>
          <a:xfrm>
            <a:off x="7516477" y="6145276"/>
            <a:ext cx="1032184" cy="647138"/>
          </a:xfrm>
          <a:prstGeom prst="rect">
            <a:avLst/>
          </a:prstGeom>
        </p:spPr>
      </p:pic>
    </p:spTree>
    <p:extLst>
      <p:ext uri="{BB962C8B-B14F-4D97-AF65-F5344CB8AC3E}">
        <p14:creationId xmlns="" xmlns:p14="http://schemas.microsoft.com/office/powerpoint/2010/main" val="236843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000" b="1" kern="1200">
          <a:solidFill>
            <a:srgbClr val="008080"/>
          </a:solidFill>
          <a:latin typeface="Calibri" panose="020F0502020204030204"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80778A-6F9D-4141-8080-B8192EADCD40}" type="slidenum">
              <a:rPr lang="en-ZA" smtClean="0"/>
              <a:pPr/>
              <a:t>1</a:t>
            </a:fld>
            <a:endParaRPr lang="en-ZA"/>
          </a:p>
        </p:txBody>
      </p:sp>
      <p:sp>
        <p:nvSpPr>
          <p:cNvPr id="5" name="Title 4"/>
          <p:cNvSpPr>
            <a:spLocks noGrp="1"/>
          </p:cNvSpPr>
          <p:nvPr>
            <p:ph type="ctrTitle"/>
          </p:nvPr>
        </p:nvSpPr>
        <p:spPr/>
        <p:txBody>
          <a:bodyPr>
            <a:normAutofit/>
          </a:bodyPr>
          <a:lstStyle/>
          <a:p>
            <a:r>
              <a:rPr lang="en-ZA" dirty="0" smtClean="0"/>
              <a:t> </a:t>
            </a:r>
            <a:r>
              <a:rPr lang="en-ZA" dirty="0" smtClean="0"/>
              <a:t>E</a:t>
            </a:r>
            <a:r>
              <a:rPr lang="en-ZA" dirty="0" smtClean="0"/>
              <a:t>mployment </a:t>
            </a:r>
            <a:r>
              <a:rPr lang="en-ZA" dirty="0" smtClean="0"/>
              <a:t>R</a:t>
            </a:r>
            <a:r>
              <a:rPr lang="en-ZA" dirty="0" smtClean="0"/>
              <a:t>elations</a:t>
            </a:r>
            <a:br>
              <a:rPr lang="en-ZA" dirty="0" smtClean="0"/>
            </a:br>
            <a:endParaRPr lang="en-ZA" dirty="0"/>
          </a:p>
        </p:txBody>
      </p:sp>
      <p:pic>
        <p:nvPicPr>
          <p:cNvPr id="3" name="Picture 2">
            <a:extLst>
              <a:ext uri="{FF2B5EF4-FFF2-40B4-BE49-F238E27FC236}">
                <a16:creationId xmlns:a16="http://schemas.microsoft.com/office/drawing/2014/main" xmlns="" id="{5C6D9978-24BF-4A39-8192-FB7EDD300E77}"/>
              </a:ext>
            </a:extLst>
          </p:cNvPr>
          <p:cNvPicPr>
            <a:picLocks noChangeAspect="1"/>
          </p:cNvPicPr>
          <p:nvPr/>
        </p:nvPicPr>
        <p:blipFill>
          <a:blip r:embed="rId2" cstate="print"/>
          <a:stretch>
            <a:fillRect/>
          </a:stretch>
        </p:blipFill>
        <p:spPr>
          <a:xfrm>
            <a:off x="3241607" y="6431866"/>
            <a:ext cx="2664183" cy="384081"/>
          </a:xfrm>
          <a:prstGeom prst="rect">
            <a:avLst/>
          </a:prstGeom>
        </p:spPr>
      </p:pic>
      <p:sp>
        <p:nvSpPr>
          <p:cNvPr id="6" name="TextBox 5"/>
          <p:cNvSpPr txBox="1"/>
          <p:nvPr/>
        </p:nvSpPr>
        <p:spPr>
          <a:xfrm>
            <a:off x="107504" y="4437112"/>
            <a:ext cx="9111020" cy="584775"/>
          </a:xfrm>
          <a:prstGeom prst="rect">
            <a:avLst/>
          </a:prstGeom>
          <a:noFill/>
        </p:spPr>
        <p:txBody>
          <a:bodyPr wrap="none" rtlCol="0">
            <a:spAutoFit/>
          </a:bodyPr>
          <a:lstStyle/>
          <a:p>
            <a:r>
              <a:rPr lang="en-ZA" sz="3200" dirty="0" smtClean="0"/>
              <a:t>SU </a:t>
            </a:r>
            <a:r>
              <a:rPr lang="en-ZA" sz="3200" dirty="0" smtClean="0"/>
              <a:t>1.1 : </a:t>
            </a:r>
            <a:r>
              <a:rPr lang="en-ZA" sz="3200" dirty="0" smtClean="0"/>
              <a:t>Stakeholders and their role in an organisation</a:t>
            </a:r>
            <a:endParaRPr lang="en-US" sz="3200" dirty="0"/>
          </a:p>
        </p:txBody>
      </p:sp>
    </p:spTree>
    <p:extLst>
      <p:ext uri="{BB962C8B-B14F-4D97-AF65-F5344CB8AC3E}">
        <p14:creationId xmlns:p14="http://schemas.microsoft.com/office/powerpoint/2010/main" xmlns="" val="273826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Industrial Relations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a:t>
            </a:fld>
            <a:endParaRPr lang="en-ZA" dirty="0"/>
          </a:p>
        </p:txBody>
      </p:sp>
      <p:sp>
        <p:nvSpPr>
          <p:cNvPr id="4" name="Content Placeholder 3"/>
          <p:cNvSpPr>
            <a:spLocks noGrp="1"/>
          </p:cNvSpPr>
          <p:nvPr>
            <p:ph sz="quarter" idx="1"/>
          </p:nvPr>
        </p:nvSpPr>
        <p:spPr/>
        <p:txBody>
          <a:bodyPr/>
          <a:lstStyle/>
          <a:p>
            <a:pPr>
              <a:buNone/>
            </a:pPr>
            <a:r>
              <a:rPr lang="en-ZA" sz="3200" dirty="0" smtClean="0"/>
              <a:t>The employment relationship driven by :</a:t>
            </a:r>
          </a:p>
          <a:p>
            <a:r>
              <a:rPr lang="en-ZA" sz="3200" dirty="0" smtClean="0"/>
              <a:t> </a:t>
            </a:r>
            <a:r>
              <a:rPr lang="en-ZA" sz="3200" dirty="0" smtClean="0"/>
              <a:t>Individual and collective actions</a:t>
            </a:r>
          </a:p>
          <a:p>
            <a:r>
              <a:rPr lang="en-ZA" sz="3200" dirty="0" smtClean="0"/>
              <a:t> </a:t>
            </a:r>
            <a:r>
              <a:rPr lang="en-ZA" sz="3200" dirty="0" smtClean="0"/>
              <a:t>Formal and informal relationships</a:t>
            </a:r>
          </a:p>
          <a:p>
            <a:r>
              <a:rPr lang="en-ZA" sz="3200" dirty="0" smtClean="0"/>
              <a:t> </a:t>
            </a:r>
            <a:r>
              <a:rPr lang="en-ZA" sz="3200" dirty="0" smtClean="0"/>
              <a:t>State a role player – provide a framework</a:t>
            </a:r>
          </a:p>
          <a:p>
            <a:r>
              <a:rPr lang="en-ZA" sz="3200" dirty="0" smtClean="0"/>
              <a:t> </a:t>
            </a:r>
            <a:r>
              <a:rPr lang="en-ZA" sz="3200" dirty="0" smtClean="0"/>
              <a:t>Employer organisations</a:t>
            </a:r>
          </a:p>
          <a:p>
            <a:r>
              <a:rPr lang="en-ZA" sz="3200" dirty="0" smtClean="0"/>
              <a:t> </a:t>
            </a:r>
            <a:r>
              <a:rPr lang="en-ZA" sz="3200" dirty="0" smtClean="0"/>
              <a:t>Organised labour </a:t>
            </a:r>
            <a:endParaRPr lang="en-ZA" dirty="0" smtClean="0"/>
          </a:p>
          <a:p>
            <a:pPr>
              <a:buNone/>
            </a:pPr>
            <a:r>
              <a:rPr lang="en-ZA" dirty="0" smtClean="0"/>
              <a:t>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p:txBody>
          <a:bodyPr>
            <a:noAutofit/>
          </a:bodyPr>
          <a:lstStyle/>
          <a:p>
            <a:r>
              <a:rPr lang="en-US" sz="4000" dirty="0"/>
              <a:t>Study Unit </a:t>
            </a:r>
            <a:r>
              <a:rPr lang="en-US" sz="4000" dirty="0" smtClean="0"/>
              <a:t>2.1</a:t>
            </a:r>
            <a:r>
              <a:rPr lang="en-US" sz="4000" dirty="0"/>
              <a:t>:</a:t>
            </a:r>
            <a:br>
              <a:rPr lang="en-US" sz="4000" dirty="0"/>
            </a:br>
            <a:r>
              <a:rPr lang="en-ZA" sz="4000" dirty="0"/>
              <a:t>Identify and Classify </a:t>
            </a:r>
            <a:r>
              <a:rPr lang="en-ZA" sz="4000" dirty="0" smtClean="0"/>
              <a:t>Transgressions</a:t>
            </a:r>
          </a:p>
          <a:p>
            <a:r>
              <a:rPr lang="en-ZA" sz="4000" dirty="0" smtClean="0"/>
              <a:t>(p. 55 in LG)</a:t>
            </a:r>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100</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primary objective of disciplinary action</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The primary objective of disciplinary </a:t>
            </a:r>
            <a:r>
              <a:rPr lang="en-ZA" sz="2000" b="1" i="1" dirty="0" smtClean="0"/>
              <a:t>action </a:t>
            </a:r>
            <a:r>
              <a:rPr lang="en-ZA" sz="2000" b="1" i="1" dirty="0"/>
              <a:t>is to motivate an employee to comply with the organisation’s performance standards.</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graphicFrame>
        <p:nvGraphicFramePr>
          <p:cNvPr id="8" name="Diagram 7"/>
          <p:cNvGraphicFramePr/>
          <p:nvPr/>
        </p:nvGraphicFramePr>
        <p:xfrm>
          <a:off x="2267744" y="4349328"/>
          <a:ext cx="6264696"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The contractual  obligations relating to conduct and performance</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smtClean="0"/>
              <a:t>A failure to meet the following obligations might lead to disciplinary action: </a:t>
            </a:r>
          </a:p>
          <a:p>
            <a:pPr marL="0" indent="0">
              <a:buNone/>
            </a:pPr>
            <a:endParaRPr lang="en-ZA" dirty="0"/>
          </a:p>
          <a:p>
            <a:r>
              <a:rPr lang="en-ZA" dirty="0"/>
              <a:t>To perform </a:t>
            </a:r>
            <a:r>
              <a:rPr lang="en-ZA" dirty="0" smtClean="0"/>
              <a:t>up to the </a:t>
            </a:r>
            <a:r>
              <a:rPr lang="en-ZA" b="1" dirty="0" smtClean="0"/>
              <a:t>required standards </a:t>
            </a:r>
            <a:r>
              <a:rPr lang="en-ZA" dirty="0" smtClean="0"/>
              <a:t>related to a specific task</a:t>
            </a:r>
          </a:p>
          <a:p>
            <a:r>
              <a:rPr lang="en-ZA" dirty="0" smtClean="0"/>
              <a:t>To adhere to the </a:t>
            </a:r>
            <a:r>
              <a:rPr lang="en-ZA" b="1" dirty="0" smtClean="0"/>
              <a:t>rules and regulations </a:t>
            </a:r>
            <a:r>
              <a:rPr lang="en-ZA" dirty="0" smtClean="0"/>
              <a:t>relating proper conduct.</a:t>
            </a:r>
            <a:endParaRPr lang="en-ZA" dirty="0"/>
          </a:p>
          <a:p>
            <a:r>
              <a:rPr lang="en-ZA" dirty="0" smtClean="0"/>
              <a:t>To </a:t>
            </a:r>
            <a:r>
              <a:rPr lang="en-ZA" dirty="0"/>
              <a:t>create and maintain mutual </a:t>
            </a:r>
            <a:r>
              <a:rPr lang="en-ZA" b="1" dirty="0"/>
              <a:t>respect and trust </a:t>
            </a:r>
            <a:r>
              <a:rPr lang="en-ZA" dirty="0"/>
              <a:t>between the employer or supervisor and the employee</a:t>
            </a:r>
            <a:r>
              <a:rPr lang="en-ZA" dirty="0" smtClean="0"/>
              <a:t>.</a:t>
            </a:r>
          </a:p>
          <a:p>
            <a:endParaRPr lang="en-ZA" sz="2000" dirty="0" smtClean="0"/>
          </a:p>
          <a:p>
            <a:pPr>
              <a:buNone/>
            </a:pPr>
            <a:r>
              <a:rPr lang="en-ZA" sz="2000" dirty="0" smtClean="0"/>
              <a:t> </a:t>
            </a:r>
            <a:endParaRPr lang="en-ZA" sz="2000" dirty="0"/>
          </a:p>
        </p:txBody>
      </p:sp>
    </p:spTree>
    <p:extLst>
      <p:ext uri="{BB962C8B-B14F-4D97-AF65-F5344CB8AC3E}">
        <p14:creationId xmlns="" xmlns:p14="http://schemas.microsoft.com/office/powerpoint/2010/main" val="42190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ox(in)">
                                      <p:cBhvr>
                                        <p:cTn id="10" dur="500"/>
                                        <p:tgtEl>
                                          <p:spTgt spid="5">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ox(in)">
                                      <p:cBhvr>
                                        <p:cTn id="13" dur="500"/>
                                        <p:tgtEl>
                                          <p:spTgt spid="5">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ox(in)">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Correcting performance prior to discipline</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Discipline should be management’s last resort to improve </a:t>
            </a:r>
            <a:r>
              <a:rPr lang="en-ZA" sz="2000" b="1" i="1" dirty="0" smtClean="0"/>
              <a:t>the  </a:t>
            </a:r>
            <a:r>
              <a:rPr lang="en-ZA" sz="2000" b="1" i="1" dirty="0"/>
              <a:t>performance of employees.</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graphicFrame>
        <p:nvGraphicFramePr>
          <p:cNvPr id="7" name="Diagram 6"/>
          <p:cNvGraphicFramePr/>
          <p:nvPr/>
        </p:nvGraphicFramePr>
        <p:xfrm>
          <a:off x="2411760" y="3685480"/>
          <a:ext cx="6035040" cy="255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66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ox(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Graphic spid="7"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2.1.1 : Gathering </a:t>
            </a:r>
            <a:r>
              <a:rPr lang="en-ZA" sz="3200" dirty="0"/>
              <a:t>Information Concerning Alleged </a:t>
            </a:r>
            <a:r>
              <a:rPr lang="en-ZA" sz="3200" dirty="0" smtClean="0"/>
              <a:t>Transgression (pre-investigation)</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normAutofit/>
          </a:bodyPr>
          <a:lstStyle/>
          <a:p>
            <a:pPr marL="0" indent="0">
              <a:buNone/>
            </a:pPr>
            <a:endParaRPr lang="en-ZA" sz="2800" b="1" dirty="0"/>
          </a:p>
          <a:p>
            <a:pPr marL="514350" indent="-514350">
              <a:buFont typeface="+mj-lt"/>
              <a:buAutoNum type="arabicPeriod"/>
            </a:pPr>
            <a:r>
              <a:rPr lang="en-ZA" sz="2800" dirty="0" smtClean="0"/>
              <a:t> First </a:t>
            </a:r>
            <a:r>
              <a:rPr lang="en-ZA" sz="2800" b="1" dirty="0" smtClean="0"/>
              <a:t>establish the facts</a:t>
            </a:r>
            <a:r>
              <a:rPr lang="en-ZA" sz="2800" dirty="0" smtClean="0"/>
              <a:t>. It is important to collect indisputable data.</a:t>
            </a:r>
          </a:p>
          <a:p>
            <a:pPr marL="514350" indent="-514350">
              <a:buFont typeface="+mj-lt"/>
              <a:buAutoNum type="arabicPeriod"/>
            </a:pPr>
            <a:r>
              <a:rPr lang="en-ZA" sz="2800" dirty="0" smtClean="0"/>
              <a:t> Remember that the </a:t>
            </a:r>
            <a:r>
              <a:rPr lang="en-ZA" sz="2800" b="1" dirty="0" smtClean="0"/>
              <a:t>burden of proving </a:t>
            </a:r>
            <a:r>
              <a:rPr lang="en-ZA" sz="2800" dirty="0" smtClean="0"/>
              <a:t>the fact rests with the employer.</a:t>
            </a:r>
          </a:p>
          <a:p>
            <a:pPr marL="514350" indent="-514350">
              <a:buFont typeface="+mj-lt"/>
              <a:buAutoNum type="arabicPeriod"/>
            </a:pPr>
            <a:r>
              <a:rPr lang="en-ZA" sz="2800" dirty="0" smtClean="0"/>
              <a:t>Proper information gathering enhances </a:t>
            </a:r>
            <a:r>
              <a:rPr lang="en-ZA" sz="2800" b="1" dirty="0" smtClean="0"/>
              <a:t>fairness</a:t>
            </a:r>
            <a:r>
              <a:rPr lang="en-ZA" sz="2800" dirty="0" smtClean="0"/>
              <a:t>.  </a:t>
            </a:r>
            <a:endParaRPr lang="en-ZA" sz="2800" dirty="0"/>
          </a:p>
          <a:p>
            <a:pPr marL="0" indent="0">
              <a:buNone/>
            </a:pPr>
            <a:endParaRPr lang="en-ZA" sz="2800" dirty="0"/>
          </a:p>
          <a:p>
            <a:pPr marL="0" indent="0">
              <a:buNone/>
            </a:pPr>
            <a:endParaRPr lang="en-ZA" sz="2800" b="1" dirty="0"/>
          </a:p>
        </p:txBody>
      </p:sp>
    </p:spTree>
    <p:extLst>
      <p:ext uri="{BB962C8B-B14F-4D97-AF65-F5344CB8AC3E}">
        <p14:creationId xmlns="" xmlns:p14="http://schemas.microsoft.com/office/powerpoint/2010/main" val="37016379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Workplace surveillance. What should be considered?</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p:txBody>
          <a:bodyPr>
            <a:normAutofit/>
          </a:bodyPr>
          <a:lstStyle/>
          <a:p>
            <a:pPr marL="0" indent="0">
              <a:buNone/>
            </a:pPr>
            <a:endParaRPr lang="en-ZA" sz="2800" b="1" dirty="0"/>
          </a:p>
          <a:p>
            <a:pPr marL="0" indent="0">
              <a:buNone/>
            </a:pPr>
            <a:r>
              <a:rPr lang="en-ZA" dirty="0"/>
              <a:t>Employers who use workplace searches should to consider the following</a:t>
            </a:r>
            <a:r>
              <a:rPr lang="en-ZA" dirty="0" smtClean="0"/>
              <a:t>:</a:t>
            </a:r>
          </a:p>
          <a:p>
            <a:pPr marL="457200" indent="-457200">
              <a:buNone/>
            </a:pPr>
            <a:r>
              <a:rPr lang="en-ZA" dirty="0" smtClean="0"/>
              <a:t>Written policy statement including:</a:t>
            </a:r>
          </a:p>
          <a:p>
            <a:pPr marL="457200" indent="-457200"/>
            <a:r>
              <a:rPr lang="en-ZA" dirty="0" smtClean="0"/>
              <a:t> Why </a:t>
            </a:r>
            <a:r>
              <a:rPr lang="en-ZA" b="1" dirty="0" smtClean="0"/>
              <a:t>right to privacy </a:t>
            </a:r>
            <a:r>
              <a:rPr lang="en-ZA" dirty="0" smtClean="0"/>
              <a:t>be limited </a:t>
            </a:r>
          </a:p>
          <a:p>
            <a:pPr marL="457200" indent="-457200"/>
            <a:r>
              <a:rPr lang="en-ZA" dirty="0" smtClean="0"/>
              <a:t> Retaining access to company information</a:t>
            </a:r>
          </a:p>
          <a:p>
            <a:pPr marL="457200" indent="-457200"/>
            <a:r>
              <a:rPr lang="en-ZA" dirty="0" smtClean="0"/>
              <a:t> Conducting frequent </a:t>
            </a:r>
            <a:r>
              <a:rPr lang="en-ZA" dirty="0"/>
              <a:t>random </a:t>
            </a:r>
            <a:r>
              <a:rPr lang="en-ZA" dirty="0" smtClean="0"/>
              <a:t>searches </a:t>
            </a:r>
          </a:p>
          <a:p>
            <a:pPr marL="457200" indent="-457200"/>
            <a:r>
              <a:rPr lang="en-ZA" dirty="0" smtClean="0"/>
              <a:t> No wrongdoing</a:t>
            </a:r>
          </a:p>
          <a:p>
            <a:pPr marL="457200" indent="-457200"/>
            <a:r>
              <a:rPr lang="en-ZA" dirty="0" smtClean="0"/>
              <a:t> Show dignity and respect during search process</a:t>
            </a:r>
            <a:endParaRPr lang="en-ZA" dirty="0"/>
          </a:p>
          <a:p>
            <a:pPr marL="0" indent="0">
              <a:buNone/>
            </a:pPr>
            <a:endParaRPr lang="en-ZA" dirty="0"/>
          </a:p>
          <a:p>
            <a:pPr marL="0" indent="0">
              <a:buNone/>
            </a:pPr>
            <a:endParaRPr lang="en-ZA" sz="2800" b="1" dirty="0"/>
          </a:p>
        </p:txBody>
      </p:sp>
    </p:spTree>
    <p:extLst>
      <p:ext uri="{BB962C8B-B14F-4D97-AF65-F5344CB8AC3E}">
        <p14:creationId xmlns="" xmlns:p14="http://schemas.microsoft.com/office/powerpoint/2010/main" val="1782284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2.1.2</a:t>
            </a:r>
            <a:r>
              <a:rPr lang="en-ZA" sz="3200" dirty="0" smtClean="0"/>
              <a:t> : </a:t>
            </a:r>
            <a:r>
              <a:rPr lang="en-GB" sz="3200" dirty="0" smtClean="0"/>
              <a:t>Classifying Transgressions</a:t>
            </a:r>
            <a:r>
              <a:rPr lang="en-US" sz="3200" dirty="0" smtClean="0"/>
              <a:t/>
            </a:r>
            <a:br>
              <a:rPr lang="en-US" sz="3200" dirty="0" smtClean="0"/>
            </a:b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a:xfrm>
            <a:off x="2257400" y="3132272"/>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Misconduct or committing an offence refers to an Employee breaking a Company rule or regulation (such as abuse of information) or breaking any Common Law (such as stealing, verbal abuse, assault).</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2492896"/>
            <a:ext cx="2004668" cy="783392"/>
          </a:xfrm>
          <a:prstGeom prst="rect">
            <a:avLst/>
          </a:prstGeom>
          <a:noFill/>
        </p:spPr>
      </p:pic>
      <p:sp>
        <p:nvSpPr>
          <p:cNvPr id="7" name="Rectangle 6"/>
          <p:cNvSpPr/>
          <p:nvPr/>
        </p:nvSpPr>
        <p:spPr>
          <a:xfrm>
            <a:off x="611560" y="1340768"/>
            <a:ext cx="3528392" cy="461665"/>
          </a:xfrm>
          <a:prstGeom prst="rect">
            <a:avLst/>
          </a:prstGeom>
        </p:spPr>
        <p:txBody>
          <a:bodyPr wrap="square">
            <a:spAutoFit/>
          </a:bodyPr>
          <a:lstStyle/>
          <a:p>
            <a:r>
              <a:rPr lang="en-ZA" sz="2400" b="1" dirty="0" smtClean="0"/>
              <a:t>Defining misconduct</a:t>
            </a:r>
            <a:endParaRPr lang="en-US" sz="2400" b="1" dirty="0"/>
          </a:p>
        </p:txBody>
      </p:sp>
    </p:spTree>
    <p:extLst>
      <p:ext uri="{BB962C8B-B14F-4D97-AF65-F5344CB8AC3E}">
        <p14:creationId xmlns="" xmlns:p14="http://schemas.microsoft.com/office/powerpoint/2010/main" val="1208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Serious misconduct examples relating to company property</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p>
          <a:p>
            <a:pPr lvl="0" fontAlgn="base"/>
            <a:r>
              <a:rPr lang="en-GB" dirty="0" smtClean="0">
                <a:effectLst>
                  <a:outerShdw sx="0" sy="0">
                    <a:srgbClr val="000000"/>
                  </a:outerShdw>
                </a:effectLst>
              </a:rPr>
              <a:t>Serious breach </a:t>
            </a:r>
            <a:r>
              <a:rPr lang="en-GB" dirty="0">
                <a:effectLst>
                  <a:outerShdw sx="0" sy="0">
                    <a:srgbClr val="000000"/>
                  </a:outerShdw>
                </a:effectLst>
              </a:rPr>
              <a:t>of company’s conditions of service</a:t>
            </a:r>
            <a:endParaRPr lang="en-ZA" dirty="0">
              <a:effectLst>
                <a:outerShdw sx="0" sy="0">
                  <a:srgbClr val="000000"/>
                </a:outerShdw>
              </a:effectLst>
            </a:endParaRPr>
          </a:p>
          <a:p>
            <a:pPr lvl="0" fontAlgn="base"/>
            <a:r>
              <a:rPr lang="en-GB" dirty="0">
                <a:effectLst>
                  <a:outerShdw sx="0" sy="0">
                    <a:srgbClr val="000000"/>
                  </a:outerShdw>
                </a:effectLst>
              </a:rPr>
              <a:t>Theft (the police can be called in for the following four offences):</a:t>
            </a:r>
            <a:endParaRPr lang="en-ZA" dirty="0">
              <a:effectLst>
                <a:outerShdw sx="0" sy="0">
                  <a:srgbClr val="000000"/>
                </a:outerShdw>
              </a:effectLst>
            </a:endParaRPr>
          </a:p>
          <a:p>
            <a:pPr marL="898525" lvl="3" indent="-355600" fontAlgn="base"/>
            <a:r>
              <a:rPr lang="en-GB" dirty="0">
                <a:effectLst>
                  <a:outerShdw sx="0" sy="0">
                    <a:srgbClr val="000000"/>
                  </a:outerShdw>
                </a:effectLst>
              </a:rPr>
              <a:t>Unauthorised possession of company property</a:t>
            </a:r>
            <a:endParaRPr lang="en-ZA" dirty="0">
              <a:effectLst>
                <a:outerShdw sx="0" sy="0">
                  <a:srgbClr val="000000"/>
                </a:outerShdw>
              </a:effectLst>
            </a:endParaRPr>
          </a:p>
          <a:p>
            <a:pPr marL="898525" lvl="3" indent="-355600" fontAlgn="base"/>
            <a:r>
              <a:rPr lang="en-GB" dirty="0">
                <a:effectLst>
                  <a:outerShdw sx="0" sy="0">
                    <a:srgbClr val="000000"/>
                  </a:outerShdw>
                </a:effectLst>
              </a:rPr>
              <a:t>Acting dishonestly or fraudulently in relation to company property or funds</a:t>
            </a:r>
            <a:endParaRPr lang="en-ZA" dirty="0">
              <a:effectLst>
                <a:outerShdw sx="0" sy="0">
                  <a:srgbClr val="000000"/>
                </a:outerShdw>
              </a:effectLst>
            </a:endParaRPr>
          </a:p>
          <a:p>
            <a:pPr marL="898525" lvl="3" indent="-355600" fontAlgn="base"/>
            <a:r>
              <a:rPr lang="en-GB" dirty="0">
                <a:effectLst>
                  <a:outerShdw sx="0" sy="0">
                    <a:srgbClr val="000000"/>
                  </a:outerShdw>
                </a:effectLst>
              </a:rPr>
              <a:t>Removal or attempted removal of company property from the premises without permission and/or without compliance with applicable company procedures</a:t>
            </a:r>
            <a:endParaRPr lang="en-ZA" dirty="0">
              <a:effectLst>
                <a:outerShdw sx="0" sy="0">
                  <a:srgbClr val="000000"/>
                </a:outerShdw>
              </a:effectLst>
            </a:endParaRPr>
          </a:p>
          <a:p>
            <a:pPr marL="898525" lvl="3" indent="-355600" fontAlgn="base"/>
            <a:r>
              <a:rPr lang="en-GB" dirty="0">
                <a:effectLst>
                  <a:outerShdw sx="0" sy="0">
                    <a:srgbClr val="000000"/>
                  </a:outerShdw>
                </a:effectLst>
              </a:rPr>
              <a:t>Deliberate, intentional damage to company property</a:t>
            </a:r>
            <a:endParaRPr lang="en-ZA" dirty="0">
              <a:effectLst>
                <a:outerShdw sx="0" sy="0">
                  <a:srgbClr val="000000"/>
                </a:outerShdw>
              </a:effectLst>
            </a:endParaRPr>
          </a:p>
        </p:txBody>
      </p:sp>
    </p:spTree>
    <p:extLst>
      <p:ext uri="{BB962C8B-B14F-4D97-AF65-F5344CB8AC3E}">
        <p14:creationId xmlns="" xmlns:p14="http://schemas.microsoft.com/office/powerpoint/2010/main" val="32597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ox(in)">
                                      <p:cBhvr>
                                        <p:cTn id="15" dur="500"/>
                                        <p:tgtEl>
                                          <p:spTgt spid="4">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ox(in)">
                                      <p:cBhvr>
                                        <p:cTn id="21" dur="500"/>
                                        <p:tgtEl>
                                          <p:spTgt spid="4">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ox(in)">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Serious misconduct examples relating to company property(cont)</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p>
          <a:p>
            <a:pPr lvl="0" fontAlgn="base"/>
            <a:r>
              <a:rPr lang="en-ZA" dirty="0">
                <a:effectLst>
                  <a:outerShdw sx="0" sy="0">
                    <a:srgbClr val="000000"/>
                  </a:outerShdw>
                </a:effectLst>
              </a:rPr>
              <a:t>Abuse of company privileges, including the use of telephones, cell phones, credit and travel privileges</a:t>
            </a:r>
          </a:p>
          <a:p>
            <a:pPr lvl="0" fontAlgn="base"/>
            <a:r>
              <a:rPr lang="en-ZA" dirty="0">
                <a:effectLst>
                  <a:outerShdw sx="0" sy="0">
                    <a:srgbClr val="000000"/>
                  </a:outerShdw>
                </a:effectLst>
              </a:rPr>
              <a:t>Corrupting the computer system with viruses</a:t>
            </a:r>
          </a:p>
          <a:p>
            <a:pPr lvl="0" fontAlgn="base"/>
            <a:r>
              <a:rPr lang="en-ZA" dirty="0">
                <a:effectLst>
                  <a:outerShdw sx="0" sy="0">
                    <a:srgbClr val="000000"/>
                  </a:outerShdw>
                </a:effectLst>
              </a:rPr>
              <a:t>Sharing computer passwords with colleagues or clients or people outside the work environment </a:t>
            </a:r>
          </a:p>
        </p:txBody>
      </p:sp>
    </p:spTree>
    <p:extLst>
      <p:ext uri="{BB962C8B-B14F-4D97-AF65-F5344CB8AC3E}">
        <p14:creationId xmlns="" xmlns:p14="http://schemas.microsoft.com/office/powerpoint/2010/main" val="1374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rmAutofit fontScale="90000"/>
          </a:bodyPr>
          <a:lstStyle/>
          <a:p>
            <a:r>
              <a:rPr lang="en-ZA" sz="3600" dirty="0" smtClean="0"/>
              <a:t>Serious </a:t>
            </a:r>
            <a:r>
              <a:rPr lang="en-ZA" sz="3600" dirty="0"/>
              <a:t>Misconduct </a:t>
            </a:r>
            <a:r>
              <a:rPr lang="en-ZA" sz="3600" dirty="0" smtClean="0"/>
              <a:t>Offences relating to the duty of good faith</a:t>
            </a:r>
            <a:endParaRPr lang="en-ZA"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p>
          <a:p>
            <a:pPr lvl="0" fontAlgn="base"/>
            <a:r>
              <a:rPr lang="en-GB" dirty="0">
                <a:effectLst>
                  <a:outerShdw sx="0" sy="0">
                    <a:srgbClr val="000000"/>
                  </a:outerShdw>
                </a:effectLst>
              </a:rPr>
              <a:t>Creating a conflict of interests between personal interests and the company’s interests</a:t>
            </a:r>
            <a:endParaRPr lang="en-ZA" dirty="0">
              <a:effectLst>
                <a:outerShdw sx="0" sy="0">
                  <a:srgbClr val="000000"/>
                </a:outerShdw>
              </a:effectLst>
            </a:endParaRPr>
          </a:p>
          <a:p>
            <a:pPr lvl="0" fontAlgn="base"/>
            <a:r>
              <a:rPr lang="en-GB" dirty="0">
                <a:effectLst>
                  <a:outerShdw sx="0" sy="0">
                    <a:srgbClr val="000000"/>
                  </a:outerShdw>
                </a:effectLst>
              </a:rPr>
              <a:t>Bribery and/or corruption</a:t>
            </a:r>
            <a:endParaRPr lang="en-ZA" dirty="0">
              <a:effectLst>
                <a:outerShdw sx="0" sy="0">
                  <a:srgbClr val="000000"/>
                </a:outerShdw>
              </a:effectLst>
            </a:endParaRPr>
          </a:p>
          <a:p>
            <a:pPr lvl="0" fontAlgn="base"/>
            <a:r>
              <a:rPr lang="en-GB" dirty="0">
                <a:effectLst>
                  <a:outerShdw sx="0" sy="0">
                    <a:srgbClr val="000000"/>
                  </a:outerShdw>
                </a:effectLst>
              </a:rPr>
              <a:t>Fraud, forgery, theft or misrepresentation in the course of carrying out work duties</a:t>
            </a:r>
            <a:endParaRPr lang="en-ZA" dirty="0">
              <a:effectLst>
                <a:outerShdw sx="0" sy="0">
                  <a:srgbClr val="000000"/>
                </a:outerShdw>
              </a:effectLst>
            </a:endParaRPr>
          </a:p>
          <a:p>
            <a:pPr lvl="0" fontAlgn="base"/>
            <a:r>
              <a:rPr lang="en-GB" dirty="0">
                <a:effectLst>
                  <a:outerShdw sx="0" sy="0">
                    <a:srgbClr val="000000"/>
                  </a:outerShdw>
                </a:effectLst>
              </a:rPr>
              <a:t>Submitting false claims to the company</a:t>
            </a:r>
            <a:endParaRPr lang="en-ZA" dirty="0">
              <a:effectLst>
                <a:outerShdw sx="0" sy="0">
                  <a:srgbClr val="000000"/>
                </a:outerShdw>
              </a:effectLst>
            </a:endParaRPr>
          </a:p>
          <a:p>
            <a:pPr lvl="0" fontAlgn="base"/>
            <a:r>
              <a:rPr lang="en-GB" dirty="0">
                <a:effectLst>
                  <a:outerShdw sx="0" sy="0">
                    <a:srgbClr val="000000"/>
                  </a:outerShdw>
                </a:effectLst>
              </a:rPr>
              <a:t>Accepting gifts or favours from any firm or individual dealing with the company</a:t>
            </a:r>
            <a:endParaRPr lang="en-ZA" dirty="0">
              <a:effectLst>
                <a:outerShdw sx="0" sy="0">
                  <a:srgbClr val="000000"/>
                </a:outerShdw>
              </a:effectLst>
            </a:endParaRPr>
          </a:p>
        </p:txBody>
      </p:sp>
    </p:spTree>
    <p:extLst>
      <p:ext uri="{BB962C8B-B14F-4D97-AF65-F5344CB8AC3E}">
        <p14:creationId xmlns="" xmlns:p14="http://schemas.microsoft.com/office/powerpoint/2010/main" val="42648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Potential conflict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a:t>
            </a:fld>
            <a:endParaRPr lang="en-ZA" dirty="0"/>
          </a:p>
        </p:txBody>
      </p:sp>
      <p:sp>
        <p:nvSpPr>
          <p:cNvPr id="4" name="Content Placeholder 3"/>
          <p:cNvSpPr>
            <a:spLocks noGrp="1"/>
          </p:cNvSpPr>
          <p:nvPr>
            <p:ph sz="quarter" idx="1"/>
          </p:nvPr>
        </p:nvSpPr>
        <p:spPr/>
        <p:txBody>
          <a:bodyPr/>
          <a:lstStyle/>
          <a:p>
            <a:pPr>
              <a:buNone/>
            </a:pPr>
            <a:r>
              <a:rPr lang="en-ZA" dirty="0" smtClean="0"/>
              <a:t> </a:t>
            </a:r>
            <a:endParaRPr lang="en-US" dirty="0"/>
          </a:p>
        </p:txBody>
      </p:sp>
      <p:sp>
        <p:nvSpPr>
          <p:cNvPr id="5" name="Right Arrow 4"/>
          <p:cNvSpPr/>
          <p:nvPr/>
        </p:nvSpPr>
        <p:spPr>
          <a:xfrm>
            <a:off x="2153432" y="23488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004048" y="23488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536" y="2348880"/>
            <a:ext cx="1564980" cy="523220"/>
          </a:xfrm>
          <a:prstGeom prst="rect">
            <a:avLst/>
          </a:prstGeom>
          <a:noFill/>
        </p:spPr>
        <p:txBody>
          <a:bodyPr wrap="none" rtlCol="0">
            <a:spAutoFit/>
          </a:bodyPr>
          <a:lstStyle/>
          <a:p>
            <a:r>
              <a:rPr lang="en-ZA" sz="2800" dirty="0" smtClean="0"/>
              <a:t>Employer</a:t>
            </a:r>
            <a:endParaRPr lang="en-US" sz="2800" dirty="0"/>
          </a:p>
        </p:txBody>
      </p:sp>
      <p:sp>
        <p:nvSpPr>
          <p:cNvPr id="8" name="TextBox 7"/>
          <p:cNvSpPr txBox="1"/>
          <p:nvPr/>
        </p:nvSpPr>
        <p:spPr>
          <a:xfrm>
            <a:off x="6391396" y="2348880"/>
            <a:ext cx="1617879" cy="523220"/>
          </a:xfrm>
          <a:prstGeom prst="rect">
            <a:avLst/>
          </a:prstGeom>
          <a:noFill/>
        </p:spPr>
        <p:txBody>
          <a:bodyPr wrap="none" rtlCol="0">
            <a:spAutoFit/>
          </a:bodyPr>
          <a:lstStyle/>
          <a:p>
            <a:r>
              <a:rPr lang="en-ZA" sz="2800" dirty="0" smtClean="0"/>
              <a:t>Employee</a:t>
            </a:r>
            <a:endParaRPr lang="en-US" sz="2800" dirty="0"/>
          </a:p>
        </p:txBody>
      </p:sp>
      <p:sp>
        <p:nvSpPr>
          <p:cNvPr id="9" name="TextBox 8"/>
          <p:cNvSpPr txBox="1"/>
          <p:nvPr/>
        </p:nvSpPr>
        <p:spPr>
          <a:xfrm>
            <a:off x="3059832" y="1988840"/>
            <a:ext cx="1931940" cy="1815882"/>
          </a:xfrm>
          <a:prstGeom prst="rect">
            <a:avLst/>
          </a:prstGeom>
          <a:noFill/>
        </p:spPr>
        <p:txBody>
          <a:bodyPr wrap="none" rtlCol="0">
            <a:spAutoFit/>
          </a:bodyPr>
          <a:lstStyle/>
          <a:p>
            <a:pPr algn="ctr"/>
            <a:r>
              <a:rPr lang="en-ZA" sz="2800" dirty="0" smtClean="0">
                <a:solidFill>
                  <a:srgbClr val="000099"/>
                </a:solidFill>
              </a:rPr>
              <a:t>Wages</a:t>
            </a:r>
          </a:p>
          <a:p>
            <a:pPr algn="ctr"/>
            <a:r>
              <a:rPr lang="en-ZA" sz="2800" dirty="0" err="1" smtClean="0">
                <a:solidFill>
                  <a:srgbClr val="000099"/>
                </a:solidFill>
              </a:rPr>
              <a:t>CoS</a:t>
            </a:r>
            <a:endParaRPr lang="en-ZA" sz="2800" dirty="0" smtClean="0">
              <a:solidFill>
                <a:srgbClr val="000099"/>
              </a:solidFill>
            </a:endParaRPr>
          </a:p>
          <a:p>
            <a:pPr algn="ctr"/>
            <a:r>
              <a:rPr lang="en-ZA" sz="2800" dirty="0" smtClean="0">
                <a:solidFill>
                  <a:srgbClr val="000099"/>
                </a:solidFill>
              </a:rPr>
              <a:t>Control</a:t>
            </a:r>
          </a:p>
          <a:p>
            <a:pPr algn="ctr"/>
            <a:r>
              <a:rPr lang="en-ZA" sz="2800" dirty="0" smtClean="0">
                <a:solidFill>
                  <a:srgbClr val="000099"/>
                </a:solidFill>
              </a:rPr>
              <a:t>Job Security</a:t>
            </a:r>
            <a:endParaRPr lang="en-US" sz="2800" dirty="0">
              <a:solidFill>
                <a:srgbClr val="000099"/>
              </a:solidFill>
            </a:endParaRPr>
          </a:p>
        </p:txBody>
      </p:sp>
      <p:sp>
        <p:nvSpPr>
          <p:cNvPr id="10" name="TextBox 9"/>
          <p:cNvSpPr txBox="1"/>
          <p:nvPr/>
        </p:nvSpPr>
        <p:spPr>
          <a:xfrm>
            <a:off x="1616929" y="4725144"/>
            <a:ext cx="6094617" cy="461665"/>
          </a:xfrm>
          <a:prstGeom prst="rect">
            <a:avLst/>
          </a:prstGeom>
          <a:noFill/>
        </p:spPr>
        <p:txBody>
          <a:bodyPr wrap="none" rtlCol="0">
            <a:spAutoFit/>
          </a:bodyPr>
          <a:lstStyle/>
          <a:p>
            <a:r>
              <a:rPr lang="en-ZA" sz="2400" dirty="0" smtClean="0">
                <a:solidFill>
                  <a:srgbClr val="FF0000"/>
                </a:solidFill>
              </a:rPr>
              <a:t>Negative power play leads to poor productivity </a:t>
            </a:r>
            <a:endParaRPr lang="en-US" sz="2400" dirty="0">
              <a:solidFill>
                <a:srgbClr val="FF0000"/>
              </a:solidFill>
            </a:endParaRPr>
          </a:p>
        </p:txBody>
      </p:sp>
      <p:sp>
        <p:nvSpPr>
          <p:cNvPr id="11" name="TextBox 10"/>
          <p:cNvSpPr txBox="1"/>
          <p:nvPr/>
        </p:nvSpPr>
        <p:spPr>
          <a:xfrm>
            <a:off x="2323453" y="5477162"/>
            <a:ext cx="3400675" cy="461665"/>
          </a:xfrm>
          <a:prstGeom prst="rect">
            <a:avLst/>
          </a:prstGeom>
          <a:noFill/>
        </p:spPr>
        <p:txBody>
          <a:bodyPr wrap="none" rtlCol="0">
            <a:spAutoFit/>
          </a:bodyPr>
          <a:lstStyle/>
          <a:p>
            <a:r>
              <a:rPr lang="en-ZA" sz="2400" b="1" dirty="0" smtClean="0">
                <a:solidFill>
                  <a:srgbClr val="008080"/>
                </a:solidFill>
              </a:rPr>
              <a:t>Sound relationships vital </a:t>
            </a:r>
            <a:endParaRPr lang="en-US" sz="2400" b="1" dirty="0">
              <a:solidFill>
                <a:srgbClr val="00808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Serious Misconduct Offences relating to the duty of good faith(cont)</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p>
          <a:p>
            <a:pPr lvl="0" fontAlgn="base"/>
            <a:r>
              <a:rPr lang="en-GB" dirty="0">
                <a:effectLst>
                  <a:outerShdw sx="0" sy="0">
                    <a:srgbClr val="000000"/>
                  </a:outerShdw>
                </a:effectLst>
              </a:rPr>
              <a:t>Unauthorised communication with the press, media or public bodies</a:t>
            </a:r>
            <a:endParaRPr lang="en-ZA" dirty="0">
              <a:effectLst>
                <a:outerShdw sx="0" sy="0">
                  <a:srgbClr val="000000"/>
                </a:outerShdw>
              </a:effectLst>
            </a:endParaRPr>
          </a:p>
          <a:p>
            <a:pPr lvl="0" fontAlgn="base"/>
            <a:r>
              <a:rPr lang="en-GB" dirty="0">
                <a:effectLst>
                  <a:outerShdw sx="0" sy="0">
                    <a:srgbClr val="000000"/>
                  </a:outerShdw>
                </a:effectLst>
              </a:rPr>
              <a:t>Bringing or attempting to bring the company’s name into disrepute</a:t>
            </a:r>
            <a:endParaRPr lang="en-ZA" dirty="0">
              <a:effectLst>
                <a:outerShdw sx="0" sy="0">
                  <a:srgbClr val="000000"/>
                </a:outerShdw>
              </a:effectLst>
            </a:endParaRPr>
          </a:p>
          <a:p>
            <a:pPr lvl="0" fontAlgn="base"/>
            <a:r>
              <a:rPr lang="en-GB" dirty="0">
                <a:effectLst>
                  <a:outerShdw sx="0" sy="0">
                    <a:srgbClr val="000000"/>
                  </a:outerShdw>
                </a:effectLst>
              </a:rPr>
              <a:t>Unauthorised disclosure in any manner whatsoever of any of the company’s business plans, strategies, confidential documentation, technical knowledge, systems, software, processes, client lists, marketing or financial information and any other confidential business information</a:t>
            </a:r>
            <a:endParaRPr lang="en-ZA" dirty="0">
              <a:effectLst>
                <a:outerShdw sx="0" sy="0">
                  <a:srgbClr val="000000"/>
                </a:outerShdw>
              </a:effectLst>
            </a:endParaRPr>
          </a:p>
        </p:txBody>
      </p:sp>
    </p:spTree>
    <p:extLst>
      <p:ext uri="{BB962C8B-B14F-4D97-AF65-F5344CB8AC3E}">
        <p14:creationId xmlns="" xmlns:p14="http://schemas.microsoft.com/office/powerpoint/2010/main" val="40587724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Serious </a:t>
            </a:r>
            <a:r>
              <a:rPr lang="en-ZA" sz="3200" dirty="0"/>
              <a:t>Misconduct </a:t>
            </a:r>
            <a:r>
              <a:rPr lang="en-ZA" sz="3200" dirty="0" smtClean="0"/>
              <a:t>Offences relating to </a:t>
            </a:r>
            <a:r>
              <a:rPr lang="en-GB" sz="3200" dirty="0" smtClean="0"/>
              <a:t>drugs, alcohol and dangerous weapons</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827597"/>
            <a:ext cx="8219256" cy="3977667"/>
          </a:xfrm>
        </p:spPr>
        <p:txBody>
          <a:bodyPr>
            <a:normAutofit/>
          </a:bodyPr>
          <a:lstStyle/>
          <a:p>
            <a:pPr marL="0" indent="0">
              <a:buNone/>
            </a:pPr>
            <a:r>
              <a:rPr lang="en-GB" dirty="0"/>
              <a:t> </a:t>
            </a:r>
            <a:endParaRPr lang="en-ZA" dirty="0"/>
          </a:p>
          <a:p>
            <a:pPr lvl="0" fontAlgn="base"/>
            <a:r>
              <a:rPr lang="en-GB" dirty="0">
                <a:effectLst>
                  <a:outerShdw sx="0" sy="0">
                    <a:srgbClr val="000000"/>
                  </a:outerShdw>
                </a:effectLst>
              </a:rPr>
              <a:t>Unauthorised possession or use of prohibited drugs or alcohol</a:t>
            </a:r>
            <a:endParaRPr lang="en-ZA" dirty="0">
              <a:effectLst>
                <a:outerShdw sx="0" sy="0">
                  <a:srgbClr val="000000"/>
                </a:outerShdw>
              </a:effectLst>
            </a:endParaRPr>
          </a:p>
          <a:p>
            <a:pPr lvl="0" fontAlgn="base"/>
            <a:r>
              <a:rPr lang="en-GB" dirty="0">
                <a:effectLst>
                  <a:outerShdw sx="0" sy="0">
                    <a:srgbClr val="000000"/>
                  </a:outerShdw>
                </a:effectLst>
              </a:rPr>
              <a:t>Arriving at work under the influence of drugs or alcohol</a:t>
            </a:r>
            <a:endParaRPr lang="en-ZA" dirty="0">
              <a:effectLst>
                <a:outerShdw sx="0" sy="0">
                  <a:srgbClr val="000000"/>
                </a:outerShdw>
              </a:effectLst>
            </a:endParaRPr>
          </a:p>
          <a:p>
            <a:pPr lvl="0" fontAlgn="base"/>
            <a:r>
              <a:rPr lang="en-GB" dirty="0">
                <a:effectLst>
                  <a:outerShdw sx="0" sy="0">
                    <a:srgbClr val="000000"/>
                  </a:outerShdw>
                </a:effectLst>
              </a:rPr>
              <a:t>Bringing firearms or dangerous or potentially dangerous weapons to the workplace</a:t>
            </a:r>
            <a:endParaRPr lang="en-ZA" dirty="0">
              <a:effectLst>
                <a:outerShdw sx="0" sy="0">
                  <a:srgbClr val="000000"/>
                </a:outerShdw>
              </a:effectLst>
            </a:endParaRPr>
          </a:p>
        </p:txBody>
      </p:sp>
    </p:spTree>
    <p:extLst>
      <p:ext uri="{BB962C8B-B14F-4D97-AF65-F5344CB8AC3E}">
        <p14:creationId xmlns="" xmlns:p14="http://schemas.microsoft.com/office/powerpoint/2010/main" val="12651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Serious </a:t>
            </a:r>
            <a:r>
              <a:rPr lang="en-ZA" sz="3200" dirty="0"/>
              <a:t>Misconduct </a:t>
            </a:r>
            <a:r>
              <a:rPr lang="en-ZA" sz="3200" dirty="0" smtClean="0"/>
              <a:t>Offences relating to a safe working environment</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412218"/>
            <a:ext cx="8219256" cy="5026682"/>
          </a:xfrm>
        </p:spPr>
        <p:txBody>
          <a:bodyPr>
            <a:normAutofit/>
          </a:bodyPr>
          <a:lstStyle/>
          <a:p>
            <a:pPr marL="0" indent="0">
              <a:buNone/>
            </a:pPr>
            <a:endParaRPr lang="en-ZA" sz="2200" b="1" dirty="0"/>
          </a:p>
          <a:p>
            <a:r>
              <a:rPr lang="en-ZA" sz="2200" dirty="0"/>
              <a:t>Assault, including indecent assault</a:t>
            </a:r>
          </a:p>
          <a:p>
            <a:r>
              <a:rPr lang="en-ZA" sz="2200" dirty="0"/>
              <a:t>Acts or utterances impairing the dignity, reputation, good standing or credibility of other employees</a:t>
            </a:r>
          </a:p>
          <a:p>
            <a:r>
              <a:rPr lang="en-ZA" sz="2200" dirty="0"/>
              <a:t>Defamation or intimidation</a:t>
            </a:r>
          </a:p>
          <a:p>
            <a:r>
              <a:rPr lang="en-ZA" sz="2200" dirty="0"/>
              <a:t>Sexual harassment</a:t>
            </a:r>
          </a:p>
          <a:p>
            <a:r>
              <a:rPr lang="en-ZA" sz="2200" dirty="0"/>
              <a:t>Breach of, or disregard for the company’s safety rules</a:t>
            </a:r>
          </a:p>
          <a:p>
            <a:r>
              <a:rPr lang="en-ZA" sz="2200" dirty="0"/>
              <a:t>Breach of, or failure to comply with company security and access procedures</a:t>
            </a:r>
          </a:p>
          <a:p>
            <a:r>
              <a:rPr lang="en-ZA" sz="2200" dirty="0"/>
              <a:t>Failure to comply with company search procedures</a:t>
            </a:r>
          </a:p>
        </p:txBody>
      </p:sp>
    </p:spTree>
    <p:extLst>
      <p:ext uri="{BB962C8B-B14F-4D97-AF65-F5344CB8AC3E}">
        <p14:creationId xmlns="" xmlns:p14="http://schemas.microsoft.com/office/powerpoint/2010/main" val="18012006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rmAutofit/>
          </a:bodyPr>
          <a:lstStyle/>
          <a:p>
            <a:r>
              <a:rPr lang="en-ZA" sz="3200" dirty="0" smtClean="0"/>
              <a:t>Serious </a:t>
            </a:r>
            <a:r>
              <a:rPr lang="en-ZA" sz="3200" dirty="0"/>
              <a:t>Misconduct </a:t>
            </a:r>
            <a:r>
              <a:rPr lang="en-ZA" sz="3200" dirty="0" smtClean="0"/>
              <a:t>Offences in general</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lnSpcReduction="10000"/>
          </a:bodyPr>
          <a:lstStyle/>
          <a:p>
            <a:pPr marL="0" indent="0">
              <a:buNone/>
            </a:pPr>
            <a:r>
              <a:rPr lang="en-GB" dirty="0"/>
              <a:t> </a:t>
            </a:r>
            <a:endParaRPr lang="en-ZA" dirty="0"/>
          </a:p>
          <a:p>
            <a:pPr lvl="0" fontAlgn="base"/>
            <a:r>
              <a:rPr lang="en-GB" dirty="0">
                <a:effectLst>
                  <a:outerShdw sx="0" sy="0">
                    <a:srgbClr val="000000"/>
                  </a:outerShdw>
                </a:effectLst>
              </a:rPr>
              <a:t>Insubordination, fighting, assault, disorderly conduct, breach of contract</a:t>
            </a:r>
            <a:endParaRPr lang="en-ZA" dirty="0">
              <a:effectLst>
                <a:outerShdw sx="0" sy="0">
                  <a:srgbClr val="000000"/>
                </a:outerShdw>
              </a:effectLst>
            </a:endParaRPr>
          </a:p>
          <a:p>
            <a:pPr lvl="0" fontAlgn="base"/>
            <a:r>
              <a:rPr lang="en-GB" dirty="0">
                <a:effectLst>
                  <a:outerShdw sx="0" sy="0">
                    <a:srgbClr val="000000"/>
                  </a:outerShdw>
                </a:effectLst>
              </a:rPr>
              <a:t>Slack / poor time keeping</a:t>
            </a:r>
            <a:endParaRPr lang="en-ZA" dirty="0">
              <a:effectLst>
                <a:outerShdw sx="0" sy="0">
                  <a:srgbClr val="000000"/>
                </a:outerShdw>
              </a:effectLst>
            </a:endParaRPr>
          </a:p>
          <a:p>
            <a:pPr lvl="0" fontAlgn="base"/>
            <a:r>
              <a:rPr lang="en-GB" dirty="0">
                <a:effectLst>
                  <a:outerShdw sx="0" sy="0">
                    <a:srgbClr val="000000"/>
                  </a:outerShdw>
                </a:effectLst>
              </a:rPr>
              <a:t>Departing from work without following the correct procedure</a:t>
            </a:r>
            <a:endParaRPr lang="en-ZA" dirty="0">
              <a:effectLst>
                <a:outerShdw sx="0" sy="0">
                  <a:srgbClr val="000000"/>
                </a:outerShdw>
              </a:effectLst>
            </a:endParaRPr>
          </a:p>
          <a:p>
            <a:pPr lvl="0" fontAlgn="base"/>
            <a:r>
              <a:rPr lang="en-GB" dirty="0">
                <a:effectLst>
                  <a:outerShdw sx="0" sy="0">
                    <a:srgbClr val="000000"/>
                  </a:outerShdw>
                </a:effectLst>
              </a:rPr>
              <a:t>Abuse of sick or other forms of leave</a:t>
            </a:r>
            <a:endParaRPr lang="en-ZA" dirty="0">
              <a:effectLst>
                <a:outerShdw sx="0" sy="0">
                  <a:srgbClr val="000000"/>
                </a:outerShdw>
              </a:effectLst>
            </a:endParaRPr>
          </a:p>
          <a:p>
            <a:pPr lvl="0" fontAlgn="base"/>
            <a:r>
              <a:rPr lang="en-GB" dirty="0">
                <a:effectLst>
                  <a:outerShdw sx="0" sy="0">
                    <a:srgbClr val="000000"/>
                  </a:outerShdw>
                </a:effectLst>
              </a:rPr>
              <a:t>Refusal or failure to obey lawful work-related instructions and, or other work directives</a:t>
            </a:r>
            <a:endParaRPr lang="en-ZA" dirty="0">
              <a:effectLst>
                <a:outerShdw sx="0" sy="0">
                  <a:srgbClr val="000000"/>
                </a:outerShdw>
              </a:effectLst>
            </a:endParaRPr>
          </a:p>
          <a:p>
            <a:pPr lvl="0" fontAlgn="base"/>
            <a:r>
              <a:rPr lang="en-GB" dirty="0">
                <a:effectLst>
                  <a:outerShdw sx="0" sy="0">
                    <a:srgbClr val="000000"/>
                  </a:outerShdw>
                </a:effectLst>
              </a:rPr>
              <a:t>Failure to carry out an instruction or comply with a work rule, that jeopardises the company’s business interests or business standing</a:t>
            </a:r>
            <a:endParaRPr lang="en-ZA" dirty="0">
              <a:effectLst>
                <a:outerShdw sx="0" sy="0">
                  <a:srgbClr val="000000"/>
                </a:outerShdw>
              </a:effectLst>
            </a:endParaRPr>
          </a:p>
          <a:p>
            <a:pPr lvl="0" fontAlgn="base"/>
            <a:r>
              <a:rPr lang="en-GB" dirty="0">
                <a:effectLst>
                  <a:outerShdw sx="0" sy="0">
                    <a:srgbClr val="000000"/>
                  </a:outerShdw>
                </a:effectLst>
              </a:rPr>
              <a:t>Negligence in the production of work despite having the skills and training to do the job</a:t>
            </a:r>
            <a:endParaRPr lang="en-ZA" dirty="0">
              <a:effectLst>
                <a:outerShdw sx="0" sy="0">
                  <a:srgbClr val="000000"/>
                </a:outerShdw>
              </a:effectLst>
            </a:endParaRPr>
          </a:p>
        </p:txBody>
      </p:sp>
    </p:spTree>
    <p:extLst>
      <p:ext uri="{BB962C8B-B14F-4D97-AF65-F5344CB8AC3E}">
        <p14:creationId xmlns="" xmlns:p14="http://schemas.microsoft.com/office/powerpoint/2010/main" val="22153051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Defining poor performance  </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Poor Performance is an Employee’s </a:t>
            </a:r>
            <a:r>
              <a:rPr lang="en-ZA" sz="2000" b="1" i="1" dirty="0" smtClean="0"/>
              <a:t>inability or neglect </a:t>
            </a:r>
            <a:r>
              <a:rPr lang="en-ZA" sz="2000" b="1" i="1" dirty="0"/>
              <a:t>to reach a target or to comply with the company’s expected standards of performance (i.e. quality and quantity of work).</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16167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rmAutofit/>
          </a:bodyPr>
          <a:lstStyle/>
          <a:p>
            <a:r>
              <a:rPr lang="en-ZA" sz="3200" dirty="0"/>
              <a:t>Classifying Transgressions: Poor Performance</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effectLst>
                <a:outerShdw sx="0" sy="0">
                  <a:srgbClr val="000000"/>
                </a:outerShdw>
              </a:effectLst>
            </a:endParaRPr>
          </a:p>
          <a:p>
            <a:pPr marL="0" indent="0">
              <a:buNone/>
            </a:pPr>
            <a:r>
              <a:rPr lang="en-ZA" dirty="0">
                <a:effectLst>
                  <a:outerShdw sx="0" sy="0">
                    <a:srgbClr val="000000"/>
                  </a:outerShdw>
                </a:effectLst>
              </a:rPr>
              <a:t>Examples of performance transgressions:</a:t>
            </a:r>
          </a:p>
          <a:p>
            <a:pPr marL="0" indent="0">
              <a:buNone/>
            </a:pPr>
            <a:endParaRPr lang="en-ZA" dirty="0">
              <a:effectLst>
                <a:outerShdw sx="0" sy="0">
                  <a:srgbClr val="000000"/>
                </a:outerShdw>
              </a:effectLst>
            </a:endParaRPr>
          </a:p>
          <a:p>
            <a:r>
              <a:rPr lang="en-ZA" dirty="0">
                <a:effectLst>
                  <a:outerShdw sx="0" sy="0">
                    <a:srgbClr val="000000"/>
                  </a:outerShdw>
                </a:effectLst>
              </a:rPr>
              <a:t>Failure to meet agreed deadlines or targets</a:t>
            </a:r>
          </a:p>
          <a:p>
            <a:r>
              <a:rPr lang="en-ZA" dirty="0">
                <a:effectLst>
                  <a:outerShdw sx="0" sy="0">
                    <a:srgbClr val="000000"/>
                  </a:outerShdw>
                </a:effectLst>
              </a:rPr>
              <a:t>Failure to serve clients promptly and courteously</a:t>
            </a:r>
          </a:p>
          <a:p>
            <a:pPr marL="0" indent="0">
              <a:buNone/>
            </a:pPr>
            <a:endParaRPr lang="en-ZA" dirty="0">
              <a:effectLst>
                <a:outerShdw sx="0" sy="0">
                  <a:srgbClr val="000000"/>
                </a:outerShdw>
              </a:effectLst>
            </a:endParaRPr>
          </a:p>
        </p:txBody>
      </p:sp>
    </p:spTree>
    <p:extLst>
      <p:ext uri="{BB962C8B-B14F-4D97-AF65-F5344CB8AC3E}">
        <p14:creationId xmlns="" xmlns:p14="http://schemas.microsoft.com/office/powerpoint/2010/main" val="4528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Repeated performance related transgressions</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Repeated performance transgressions may justify dismissal.</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33429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241176" y="764704"/>
            <a:ext cx="8219256" cy="648072"/>
          </a:xfrm>
        </p:spPr>
        <p:txBody>
          <a:bodyPr>
            <a:normAutofit fontScale="90000"/>
          </a:bodyPr>
          <a:lstStyle/>
          <a:p>
            <a:r>
              <a:rPr lang="en-GB" sz="3600" dirty="0" smtClean="0"/>
              <a:t>2.1.3 Selecting a Procedure for Handling the Transgression</a:t>
            </a:r>
            <a:r>
              <a:rPr lang="en-US" dirty="0" smtClean="0"/>
              <a:t/>
            </a:r>
            <a:br>
              <a:rPr lang="en-US" dirty="0" smtClean="0"/>
            </a:br>
            <a:r>
              <a:rPr lang="en-GB" dirty="0" smtClean="0"/>
              <a:t> </a:t>
            </a:r>
            <a:r>
              <a:rPr lang="en-US" dirty="0" smtClean="0"/>
              <a:t/>
            </a:r>
            <a:br>
              <a:rPr lang="en-US" dirty="0" smtClean="0"/>
            </a:br>
            <a:r>
              <a:rPr lang="en-ZA" sz="2700" dirty="0" smtClean="0"/>
              <a:t>Disciplinary procedure : the legal and common law framework</a:t>
            </a:r>
            <a:endParaRPr lang="en-ZA" sz="27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2420888"/>
            <a:ext cx="8219256" cy="3108960"/>
          </a:xfrm>
        </p:spPr>
        <p:txBody>
          <a:bodyPr>
            <a:normAutofit fontScale="55000" lnSpcReduction="20000"/>
          </a:bodyPr>
          <a:lstStyle/>
          <a:p>
            <a:pPr lvl="0"/>
            <a:r>
              <a:rPr lang="en-ZA" sz="3600" dirty="0" smtClean="0"/>
              <a:t>” </a:t>
            </a:r>
            <a:r>
              <a:rPr lang="en-ZA" sz="3600" i="1" dirty="0" smtClean="0"/>
              <a:t>Audi </a:t>
            </a:r>
            <a:r>
              <a:rPr lang="en-ZA" sz="3600" i="1" dirty="0" err="1" smtClean="0"/>
              <a:t>alterum</a:t>
            </a:r>
            <a:r>
              <a:rPr lang="en-ZA" sz="3600" i="1" dirty="0" smtClean="0"/>
              <a:t> </a:t>
            </a:r>
            <a:r>
              <a:rPr lang="en-ZA" sz="3600" i="1" dirty="0" err="1" smtClean="0"/>
              <a:t>partem”</a:t>
            </a:r>
            <a:r>
              <a:rPr lang="en-ZA" sz="3600" dirty="0" err="1" smtClean="0"/>
              <a:t>rule</a:t>
            </a:r>
            <a:r>
              <a:rPr lang="en-ZA" sz="3600" dirty="0" smtClean="0"/>
              <a:t>.</a:t>
            </a:r>
            <a:endParaRPr lang="en-US" sz="3600" dirty="0" smtClean="0"/>
          </a:p>
          <a:p>
            <a:pPr lvl="0"/>
            <a:r>
              <a:rPr lang="en-US" sz="3600" dirty="0" smtClean="0"/>
              <a:t> </a:t>
            </a:r>
            <a:r>
              <a:rPr lang="en-ZA" sz="3600" dirty="0" smtClean="0"/>
              <a:t>Schedule 8 of the Labour Relations Act.</a:t>
            </a:r>
            <a:endParaRPr lang="en-US" sz="3600" dirty="0" smtClean="0"/>
          </a:p>
          <a:p>
            <a:pPr lvl="0"/>
            <a:r>
              <a:rPr lang="en-US" sz="3600" dirty="0" smtClean="0"/>
              <a:t> </a:t>
            </a:r>
            <a:r>
              <a:rPr lang="en-ZA" sz="3600" dirty="0" smtClean="0"/>
              <a:t>The right not to be unfairly dismissed – section 185 of the Labour Relations Act(LRA)</a:t>
            </a:r>
            <a:endParaRPr lang="en-US" sz="3600" dirty="0" smtClean="0"/>
          </a:p>
          <a:p>
            <a:pPr lvl="0"/>
            <a:r>
              <a:rPr lang="en-US" sz="3600" dirty="0" smtClean="0"/>
              <a:t> </a:t>
            </a:r>
            <a:r>
              <a:rPr lang="en-ZA" sz="3600" dirty="0" smtClean="0"/>
              <a:t>The meaning of dismissal – section 186 of the LRA</a:t>
            </a:r>
            <a:endParaRPr lang="en-US" sz="3600" dirty="0" smtClean="0"/>
          </a:p>
          <a:p>
            <a:pPr lvl="0"/>
            <a:r>
              <a:rPr lang="en-US" sz="3600" dirty="0" smtClean="0"/>
              <a:t> </a:t>
            </a:r>
            <a:r>
              <a:rPr lang="en-ZA" sz="3600" dirty="0" smtClean="0"/>
              <a:t>Automatically unfair dismissals -  (Section 187 of the LRA)</a:t>
            </a:r>
            <a:endParaRPr lang="en-US" sz="3600" dirty="0" smtClean="0"/>
          </a:p>
          <a:p>
            <a:pPr lvl="0"/>
            <a:r>
              <a:rPr lang="en-ZA" sz="3600" dirty="0" smtClean="0"/>
              <a:t>What will constitute a fair dismissal(Section 188 of the LRA)</a:t>
            </a:r>
            <a:endParaRPr lang="en-US" sz="3600" dirty="0" smtClean="0"/>
          </a:p>
          <a:p>
            <a:pPr lvl="0"/>
            <a:r>
              <a:rPr lang="en-ZA" sz="3600" dirty="0" smtClean="0"/>
              <a:t>Section 192 of the LRA – The burden of proof in dismissal disputes</a:t>
            </a:r>
            <a:endParaRPr lang="en-US" sz="3600" dirty="0" smtClean="0"/>
          </a:p>
          <a:p>
            <a:pPr lvl="0"/>
            <a:r>
              <a:rPr lang="en-ZA" sz="3600" dirty="0" smtClean="0"/>
              <a:t>Provisions of the Basic Conditions of employment act relating to termination of service.</a:t>
            </a:r>
            <a:endParaRPr lang="en-US" sz="3600" dirty="0" smtClean="0"/>
          </a:p>
          <a:p>
            <a:pPr marL="0" indent="0">
              <a:buNone/>
            </a:pPr>
            <a:endParaRPr lang="en-ZA" sz="2800" b="1" dirty="0"/>
          </a:p>
        </p:txBody>
      </p:sp>
    </p:spTree>
    <p:extLst>
      <p:ext uri="{BB962C8B-B14F-4D97-AF65-F5344CB8AC3E}">
        <p14:creationId xmlns="" xmlns:p14="http://schemas.microsoft.com/office/powerpoint/2010/main" val="310653802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The “</a:t>
            </a:r>
            <a:r>
              <a:rPr lang="en-US" sz="2800" dirty="0" smtClean="0"/>
              <a:t>AUDI ALTERAM PARTEM </a:t>
            </a:r>
            <a:r>
              <a:rPr lang="en-ZA" sz="2800" dirty="0" smtClean="0"/>
              <a:t>“rule</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      It is the principle that no person should be judged without a fair hearing in which each party is given the opportunity to respond to the evidence against them. "</a:t>
            </a:r>
            <a:r>
              <a:rPr lang="en-ZA" b="1" dirty="0" smtClean="0"/>
              <a:t>Audi </a:t>
            </a:r>
            <a:r>
              <a:rPr lang="en-ZA" b="1" dirty="0" err="1" smtClean="0"/>
              <a:t>alteram</a:t>
            </a:r>
            <a:r>
              <a:rPr lang="en-ZA" b="1" dirty="0" smtClean="0"/>
              <a:t> </a:t>
            </a:r>
            <a:r>
              <a:rPr lang="en-ZA" b="1" dirty="0" err="1" smtClean="0"/>
              <a:t>partem</a:t>
            </a:r>
            <a:r>
              <a:rPr lang="en-ZA" dirty="0" smtClean="0"/>
              <a:t>" is considered to be a principle of fundamental justice or equity or the principle of natural justice in most legal systems.</a:t>
            </a:r>
          </a:p>
          <a:p>
            <a:pPr>
              <a:buNone/>
            </a:pPr>
            <a:r>
              <a:rPr lang="en-ZA" dirty="0" smtClean="0"/>
              <a:t>     The maxim </a:t>
            </a:r>
            <a:r>
              <a:rPr lang="en-ZA" b="1" dirty="0" err="1" smtClean="0"/>
              <a:t>audi</a:t>
            </a:r>
            <a:r>
              <a:rPr lang="en-ZA" b="1" dirty="0" smtClean="0"/>
              <a:t> </a:t>
            </a:r>
            <a:r>
              <a:rPr lang="en-ZA" b="1" dirty="0" err="1" smtClean="0"/>
              <a:t>alteram</a:t>
            </a:r>
            <a:r>
              <a:rPr lang="en-ZA" b="1" dirty="0" smtClean="0"/>
              <a:t> </a:t>
            </a:r>
            <a:r>
              <a:rPr lang="en-ZA" b="1" dirty="0" err="1" smtClean="0"/>
              <a:t>partem</a:t>
            </a:r>
            <a:r>
              <a:rPr lang="en-ZA" dirty="0" smtClean="0"/>
              <a:t> accentuates the </a:t>
            </a:r>
            <a:r>
              <a:rPr lang="en-ZA" b="1" dirty="0" smtClean="0"/>
              <a:t>rule</a:t>
            </a:r>
            <a:r>
              <a:rPr lang="en-ZA" dirty="0" smtClean="0"/>
              <a:t> of fair hearing. It lays down that no one should be condemned unheard. It is the first principle of the civilised jurisprudence that a person facing the charges must be given an opportunity to be heard, before any decision is taken against him.</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Schedule 8 Code of good practice: Dismissals : The key principle</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a:xfrm>
            <a:off x="107504" y="1413296"/>
            <a:ext cx="8363272" cy="4680000"/>
          </a:xfrm>
        </p:spPr>
        <p:txBody>
          <a:bodyPr/>
          <a:lstStyle/>
          <a:p>
            <a:pPr>
              <a:buNone/>
            </a:pPr>
            <a:r>
              <a:rPr lang="en-ZA" dirty="0" smtClean="0"/>
              <a:t>     The key principle in this Code is that employers and employees should treat one another with </a:t>
            </a:r>
            <a:r>
              <a:rPr lang="en-ZA" b="1" dirty="0" smtClean="0"/>
              <a:t>mutual respect</a:t>
            </a:r>
            <a:r>
              <a:rPr lang="en-ZA" dirty="0" smtClean="0"/>
              <a:t>. A premium is based on both </a:t>
            </a:r>
            <a:r>
              <a:rPr lang="en-ZA" b="1" dirty="0" smtClean="0"/>
              <a:t>employment justice </a:t>
            </a:r>
            <a:r>
              <a:rPr lang="en-ZA" dirty="0" smtClean="0"/>
              <a:t>and the </a:t>
            </a:r>
            <a:r>
              <a:rPr lang="en-ZA" b="1" dirty="0" smtClean="0"/>
              <a:t>efficient operations of the business.</a:t>
            </a:r>
            <a:r>
              <a:rPr lang="en-ZA" dirty="0" smtClean="0"/>
              <a:t> While employees should be protected from arbitrary action employers  are entitled to satisfactory conduct and work performance from employees. </a:t>
            </a:r>
            <a:endParaRPr lang="en-US" dirty="0"/>
          </a:p>
        </p:txBody>
      </p:sp>
      <p:pic>
        <p:nvPicPr>
          <p:cNvPr id="5" name="Picture 4">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236296" y="4362831"/>
            <a:ext cx="1224136" cy="10823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tri-partite relationship</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a:t>
            </a:fld>
            <a:endParaRPr lang="en-ZA" dirty="0"/>
          </a:p>
        </p:txBody>
      </p:sp>
      <p:sp>
        <p:nvSpPr>
          <p:cNvPr id="4" name="Content Placeholder 3"/>
          <p:cNvSpPr>
            <a:spLocks noGrp="1"/>
          </p:cNvSpPr>
          <p:nvPr>
            <p:ph sz="quarter" idx="1"/>
          </p:nvPr>
        </p:nvSpPr>
        <p:spPr/>
        <p:txBody>
          <a:bodyPr>
            <a:normAutofit/>
          </a:bodyPr>
          <a:lstStyle/>
          <a:p>
            <a:pPr>
              <a:buNone/>
            </a:pPr>
            <a:endParaRPr lang="en-ZA" dirty="0" smtClean="0"/>
          </a:p>
          <a:p>
            <a:pPr>
              <a:buNone/>
            </a:pPr>
            <a:endParaRPr lang="en-ZA" sz="2800" dirty="0" smtClean="0"/>
          </a:p>
          <a:p>
            <a:pPr>
              <a:buNone/>
            </a:pPr>
            <a:endParaRPr lang="en-ZA" dirty="0" smtClean="0"/>
          </a:p>
          <a:p>
            <a:pPr>
              <a:buNone/>
            </a:pPr>
            <a:endParaRPr lang="en-ZA" dirty="0" smtClean="0"/>
          </a:p>
          <a:p>
            <a:pPr>
              <a:buNone/>
            </a:pPr>
            <a:endParaRPr lang="en-US" dirty="0"/>
          </a:p>
        </p:txBody>
      </p:sp>
      <p:sp>
        <p:nvSpPr>
          <p:cNvPr id="5" name="Isosceles Triangle 4"/>
          <p:cNvSpPr/>
          <p:nvPr/>
        </p:nvSpPr>
        <p:spPr>
          <a:xfrm>
            <a:off x="3131840" y="1988840"/>
            <a:ext cx="2484000" cy="237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23928" y="1412776"/>
            <a:ext cx="928139" cy="523220"/>
          </a:xfrm>
          <a:prstGeom prst="rect">
            <a:avLst/>
          </a:prstGeom>
          <a:noFill/>
        </p:spPr>
        <p:txBody>
          <a:bodyPr wrap="none" rtlCol="0">
            <a:spAutoFit/>
          </a:bodyPr>
          <a:lstStyle/>
          <a:p>
            <a:r>
              <a:rPr lang="en-ZA" sz="2800" dirty="0" smtClean="0"/>
              <a:t>State</a:t>
            </a:r>
            <a:endParaRPr lang="en-US" sz="2800" dirty="0"/>
          </a:p>
        </p:txBody>
      </p:sp>
      <p:sp>
        <p:nvSpPr>
          <p:cNvPr id="7" name="TextBox 6"/>
          <p:cNvSpPr txBox="1"/>
          <p:nvPr/>
        </p:nvSpPr>
        <p:spPr>
          <a:xfrm>
            <a:off x="2483768" y="4417948"/>
            <a:ext cx="1186992" cy="523220"/>
          </a:xfrm>
          <a:prstGeom prst="rect">
            <a:avLst/>
          </a:prstGeom>
          <a:noFill/>
        </p:spPr>
        <p:txBody>
          <a:bodyPr wrap="none" rtlCol="0">
            <a:spAutoFit/>
          </a:bodyPr>
          <a:lstStyle/>
          <a:p>
            <a:r>
              <a:rPr lang="en-ZA" sz="2800" dirty="0" smtClean="0"/>
              <a:t>Capital</a:t>
            </a:r>
            <a:endParaRPr lang="en-US" sz="2800" dirty="0"/>
          </a:p>
        </p:txBody>
      </p:sp>
      <p:sp>
        <p:nvSpPr>
          <p:cNvPr id="8" name="TextBox 7"/>
          <p:cNvSpPr txBox="1"/>
          <p:nvPr/>
        </p:nvSpPr>
        <p:spPr>
          <a:xfrm>
            <a:off x="5041192" y="4365104"/>
            <a:ext cx="1199367" cy="523220"/>
          </a:xfrm>
          <a:prstGeom prst="rect">
            <a:avLst/>
          </a:prstGeom>
          <a:noFill/>
        </p:spPr>
        <p:txBody>
          <a:bodyPr wrap="none" rtlCol="0">
            <a:spAutoFit/>
          </a:bodyPr>
          <a:lstStyle/>
          <a:p>
            <a:r>
              <a:rPr lang="en-ZA" sz="2800" dirty="0" smtClean="0"/>
              <a:t>Labour</a:t>
            </a:r>
            <a:endParaRPr lang="en-US" sz="2800" dirty="0"/>
          </a:p>
        </p:txBody>
      </p:sp>
      <p:sp>
        <p:nvSpPr>
          <p:cNvPr id="9" name="TextBox 8"/>
          <p:cNvSpPr txBox="1"/>
          <p:nvPr/>
        </p:nvSpPr>
        <p:spPr>
          <a:xfrm>
            <a:off x="1200492" y="5229201"/>
            <a:ext cx="6395844" cy="830997"/>
          </a:xfrm>
          <a:prstGeom prst="rect">
            <a:avLst/>
          </a:prstGeom>
          <a:noFill/>
        </p:spPr>
        <p:txBody>
          <a:bodyPr wrap="square" rtlCol="0">
            <a:spAutoFit/>
          </a:bodyPr>
          <a:lstStyle/>
          <a:p>
            <a:pPr algn="ctr"/>
            <a:r>
              <a:rPr lang="en-ZA" sz="2400" dirty="0" smtClean="0"/>
              <a:t>The State provides the framework in which Capital and  Labour can manage their relationship</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latin typeface="Trebuchet MS" pitchFamily="34" charset="0"/>
              </a:rPr>
              <a:t>The right not to be unfairly dismissed – section 185 of the Labour Relations Act </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TextBox 4"/>
          <p:cNvSpPr txBox="1"/>
          <p:nvPr/>
        </p:nvSpPr>
        <p:spPr>
          <a:xfrm>
            <a:off x="251520" y="2492896"/>
            <a:ext cx="8280920" cy="1261884"/>
          </a:xfrm>
          <a:prstGeom prst="rect">
            <a:avLst/>
          </a:prstGeom>
          <a:noFill/>
        </p:spPr>
        <p:txBody>
          <a:bodyPr wrap="square" rtlCol="0">
            <a:spAutoFit/>
          </a:bodyPr>
          <a:lstStyle/>
          <a:p>
            <a:r>
              <a:rPr lang="en-ZA" sz="2400" dirty="0">
                <a:solidFill>
                  <a:srgbClr val="002060"/>
                </a:solidFill>
                <a:latin typeface="Trebuchet MS" pitchFamily="34" charset="0"/>
              </a:rPr>
              <a:t>185. Every employee has the right </a:t>
            </a:r>
            <a:r>
              <a:rPr lang="en-ZA" sz="2400" b="1" dirty="0" smtClean="0">
                <a:solidFill>
                  <a:srgbClr val="002060"/>
                </a:solidFill>
                <a:latin typeface="Trebuchet MS" pitchFamily="34" charset="0"/>
              </a:rPr>
              <a:t>not</a:t>
            </a:r>
            <a:r>
              <a:rPr lang="en-ZA" sz="2400" dirty="0">
                <a:solidFill>
                  <a:srgbClr val="002060"/>
                </a:solidFill>
                <a:latin typeface="Trebuchet MS" pitchFamily="34" charset="0"/>
              </a:rPr>
              <a:t> to be </a:t>
            </a:r>
            <a:r>
              <a:rPr lang="en-ZA" sz="2400" i="1" dirty="0">
                <a:solidFill>
                  <a:srgbClr val="002060"/>
                </a:solidFill>
                <a:latin typeface="Trebuchet MS" pitchFamily="34" charset="0"/>
              </a:rPr>
              <a:t>unfairly</a:t>
            </a:r>
            <a:r>
              <a:rPr lang="en-ZA" sz="2400" dirty="0">
                <a:solidFill>
                  <a:srgbClr val="002060"/>
                </a:solidFill>
                <a:latin typeface="Trebuchet MS" pitchFamily="34" charset="0"/>
              </a:rPr>
              <a:t> </a:t>
            </a:r>
            <a:r>
              <a:rPr lang="en-ZA" sz="2400" dirty="0" smtClean="0">
                <a:solidFill>
                  <a:srgbClr val="002060"/>
                </a:solidFill>
                <a:latin typeface="Trebuchet MS" pitchFamily="34" charset="0"/>
              </a:rPr>
              <a:t>dismissed</a:t>
            </a:r>
            <a:endParaRPr lang="en-ZA" sz="2400" dirty="0">
              <a:solidFill>
                <a:srgbClr val="002060"/>
              </a:solidFill>
              <a:latin typeface="Trebuchet MS" pitchFamily="34" charset="0"/>
            </a:endParaRPr>
          </a:p>
          <a:p>
            <a:endParaRPr lang="en-ZA" sz="2800" dirty="0"/>
          </a:p>
        </p:txBody>
      </p:sp>
      <p:pic>
        <p:nvPicPr>
          <p:cNvPr id="7" name="Picture 6">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6516216" y="4869160"/>
            <a:ext cx="1224136" cy="1082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776"/>
            <a:ext cx="8219256" cy="1008000"/>
          </a:xfrm>
        </p:spPr>
        <p:txBody>
          <a:bodyPr>
            <a:normAutofit fontScale="90000"/>
          </a:bodyPr>
          <a:lstStyle/>
          <a:p>
            <a:r>
              <a:rPr lang="en-ZA" sz="3100" dirty="0" smtClean="0">
                <a:latin typeface="Trebuchet MS" pitchFamily="34" charset="0"/>
              </a:rPr>
              <a:t>The meaning of dismissal – section 186 of the LRA </a:t>
            </a:r>
            <a:r>
              <a:rPr lang="en-ZA" dirty="0" smtClean="0">
                <a:solidFill>
                  <a:srgbClr val="8E0000"/>
                </a:solidFill>
                <a:latin typeface="Trebuchet MS" pitchFamily="34" charset="0"/>
              </a:rPr>
              <a:t/>
            </a:r>
            <a:br>
              <a:rPr lang="en-ZA" dirty="0" smtClean="0">
                <a:solidFill>
                  <a:srgbClr val="8E0000"/>
                </a:solidFill>
                <a:latin typeface="Trebuchet MS" pitchFamily="34" charset="0"/>
              </a:rPr>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11" name="TextBox 10"/>
          <p:cNvSpPr txBox="1"/>
          <p:nvPr/>
        </p:nvSpPr>
        <p:spPr>
          <a:xfrm>
            <a:off x="117067" y="1971944"/>
            <a:ext cx="8919429" cy="954107"/>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tabLst/>
              <a:defRPr/>
            </a:pPr>
            <a:r>
              <a:rPr kumimoji="0" lang="en-ZA" sz="2800" b="0" i="0" u="none" strike="noStrike" kern="0" cap="none" spc="0" normalizeH="0" baseline="0" noProof="0" dirty="0" smtClean="0">
                <a:ln>
                  <a:noFill/>
                </a:ln>
                <a:solidFill>
                  <a:sysClr val="windowText" lastClr="000000"/>
                </a:solidFill>
                <a:effectLst/>
                <a:uLnTx/>
                <a:uFillTx/>
              </a:rPr>
              <a:t>    1. </a:t>
            </a:r>
            <a:r>
              <a:rPr kumimoji="0" lang="en-ZA" sz="2800" b="0" i="0" u="none" strike="noStrike" kern="0" cap="none" spc="0" normalizeH="0" baseline="0" noProof="0" dirty="0" smtClean="0">
                <a:ln>
                  <a:noFill/>
                </a:ln>
                <a:solidFill>
                  <a:srgbClr val="000066"/>
                </a:solidFill>
                <a:effectLst/>
                <a:uLnTx/>
                <a:uFillTx/>
              </a:rPr>
              <a:t>An employer has terminated a contract of employment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2800" b="0" i="0" u="none" strike="noStrike" kern="0" cap="none" spc="0" normalizeH="0" baseline="0" noProof="0" dirty="0">
                <a:ln>
                  <a:noFill/>
                </a:ln>
                <a:solidFill>
                  <a:srgbClr val="000066"/>
                </a:solidFill>
                <a:effectLst/>
                <a:uLnTx/>
                <a:uFillTx/>
              </a:rPr>
              <a:t> </a:t>
            </a:r>
            <a:r>
              <a:rPr kumimoji="0" lang="en-ZA" sz="2800" b="0" i="0" u="none" strike="noStrike" kern="0" cap="none" spc="0" normalizeH="0" baseline="0" noProof="0" dirty="0" smtClean="0">
                <a:ln>
                  <a:noFill/>
                </a:ln>
                <a:solidFill>
                  <a:srgbClr val="000066"/>
                </a:solidFill>
                <a:effectLst/>
                <a:uLnTx/>
                <a:uFillTx/>
              </a:rPr>
              <a:t>   with or without notice.</a:t>
            </a:r>
            <a:endParaRPr kumimoji="0" lang="en-ZA" sz="2800" b="0" i="0" u="none" strike="noStrike" kern="0" cap="none" spc="0" normalizeH="0" baseline="0" noProof="0" dirty="0">
              <a:ln>
                <a:noFill/>
              </a:ln>
              <a:solidFill>
                <a:srgbClr val="000066"/>
              </a:solidFill>
              <a:effectLst/>
              <a:uLnTx/>
              <a:uFillTx/>
            </a:endParaRPr>
          </a:p>
        </p:txBody>
      </p:sp>
      <p:pic>
        <p:nvPicPr>
          <p:cNvPr id="12" name="Picture 11">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092171" y="4797152"/>
            <a:ext cx="1152237" cy="1018820"/>
          </a:xfrm>
          <a:prstGeom prst="rect">
            <a:avLst/>
          </a:prstGeom>
        </p:spPr>
      </p:pic>
      <p:sp>
        <p:nvSpPr>
          <p:cNvPr id="6" name="TextBox 5"/>
          <p:cNvSpPr txBox="1"/>
          <p:nvPr/>
        </p:nvSpPr>
        <p:spPr>
          <a:xfrm>
            <a:off x="189075" y="3146192"/>
            <a:ext cx="8686800" cy="1938992"/>
          </a:xfrm>
          <a:prstGeom prst="rect">
            <a:avLst/>
          </a:prstGeom>
          <a:noFill/>
        </p:spPr>
        <p:txBody>
          <a:bodyPr wrap="square" rtlCol="0">
            <a:spAutoFit/>
          </a:bodyPr>
          <a:lstStyle/>
          <a:p>
            <a:pPr marL="285750" indent="-285750"/>
            <a:r>
              <a:rPr lang="en-ZA" sz="2400" dirty="0" smtClean="0">
                <a:latin typeface="Trebuchet MS" pitchFamily="34" charset="0"/>
              </a:rPr>
              <a:t>   2. An employer reasonably</a:t>
            </a:r>
            <a:r>
              <a:rPr lang="en-ZA" sz="2400" i="1" dirty="0" smtClean="0">
                <a:latin typeface="Trebuchet MS" pitchFamily="34" charset="0"/>
              </a:rPr>
              <a:t> </a:t>
            </a:r>
            <a:r>
              <a:rPr lang="en-ZA" sz="2400" dirty="0" smtClean="0">
                <a:latin typeface="Trebuchet MS" pitchFamily="34" charset="0"/>
              </a:rPr>
              <a:t>expected</a:t>
            </a:r>
            <a:r>
              <a:rPr lang="en-ZA" sz="2400" i="1" dirty="0" smtClean="0">
                <a:latin typeface="Trebuchet MS" pitchFamily="34" charset="0"/>
              </a:rPr>
              <a:t> </a:t>
            </a:r>
            <a:r>
              <a:rPr lang="en-ZA" sz="2400" dirty="0" smtClean="0">
                <a:latin typeface="Trebuchet MS" pitchFamily="34" charset="0"/>
              </a:rPr>
              <a:t>the employer to renew a fixed term contract of employment on the same of similar terms but the employer offered to renew it on less favourable terms, or did not renew it.</a:t>
            </a:r>
            <a:endParaRPr lang="en-ZA" sz="2400" dirty="0">
              <a:latin typeface="Trebuchet MS"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latin typeface="Trebuchet MS" pitchFamily="34" charset="0"/>
              </a:rPr>
              <a:t>The meaning of dismissal – section 186 of the LRA(cont)</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6" name="TextBox 5"/>
          <p:cNvSpPr txBox="1"/>
          <p:nvPr/>
        </p:nvSpPr>
        <p:spPr>
          <a:xfrm>
            <a:off x="401632" y="1556792"/>
            <a:ext cx="7848872" cy="4524315"/>
          </a:xfrm>
          <a:prstGeom prst="rect">
            <a:avLst/>
          </a:prstGeom>
          <a:noFill/>
        </p:spPr>
        <p:txBody>
          <a:bodyPr wrap="square" rtlCol="0">
            <a:spAutoFit/>
          </a:bodyPr>
          <a:lstStyle/>
          <a:p>
            <a:pPr marL="285750" indent="-285750"/>
            <a:r>
              <a:rPr lang="en-ZA" sz="2400" dirty="0" smtClean="0">
                <a:latin typeface="Trebuchet MS" pitchFamily="34" charset="0"/>
              </a:rPr>
              <a:t>3. An employer refused to allow an employee to resume work after she took maternity leave.</a:t>
            </a:r>
          </a:p>
          <a:p>
            <a:endParaRPr lang="en-ZA" sz="2400" dirty="0" smtClean="0">
              <a:latin typeface="Trebuchet MS" pitchFamily="34" charset="0"/>
            </a:endParaRPr>
          </a:p>
          <a:p>
            <a:pPr marL="285750" indent="-285750"/>
            <a:r>
              <a:rPr lang="en-ZA" sz="2400" dirty="0" smtClean="0">
                <a:latin typeface="Trebuchet MS" pitchFamily="34" charset="0"/>
              </a:rPr>
              <a:t>4. An employer who dismissed a number of employees for the same or similar reason has offered to re-employ one or more of them but has refused to re-employ another (selective re-employment)</a:t>
            </a:r>
          </a:p>
          <a:p>
            <a:pPr marL="285750" indent="-285750">
              <a:buFont typeface="Wingdings" pitchFamily="2" charset="2"/>
              <a:buChar char="Ø"/>
            </a:pPr>
            <a:endParaRPr lang="en-ZA" sz="2400" dirty="0">
              <a:latin typeface="Trebuchet MS" pitchFamily="34" charset="0"/>
            </a:endParaRPr>
          </a:p>
          <a:p>
            <a:pPr marL="285750" indent="-285750"/>
            <a:r>
              <a:rPr lang="en-ZA" sz="2400" dirty="0" smtClean="0">
                <a:latin typeface="Trebuchet MS" pitchFamily="34" charset="0"/>
              </a:rPr>
              <a:t>5. An employee terminated a contract of employment with or without notice because the employer made continued employment intolerable for the employee(constructive dismissal)</a:t>
            </a:r>
            <a:endParaRPr lang="en-ZA" sz="2400" dirty="0">
              <a:latin typeface="Trebuchet MS" pitchFamily="34" charset="0"/>
            </a:endParaRPr>
          </a:p>
        </p:txBody>
      </p:sp>
      <p:pic>
        <p:nvPicPr>
          <p:cNvPr id="7" name="Picture 6">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5805456" y="5650540"/>
            <a:ext cx="1070800" cy="94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latin typeface="Trebuchet MS" pitchFamily="34" charset="0"/>
              </a:rPr>
              <a:t>The meaning of dismissal – section 186 of the LRA (cont.)</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6" name="TextBox 5"/>
          <p:cNvSpPr txBox="1"/>
          <p:nvPr/>
        </p:nvSpPr>
        <p:spPr>
          <a:xfrm>
            <a:off x="401632" y="2204864"/>
            <a:ext cx="7848872" cy="2677656"/>
          </a:xfrm>
          <a:prstGeom prst="rect">
            <a:avLst/>
          </a:prstGeom>
          <a:noFill/>
        </p:spPr>
        <p:txBody>
          <a:bodyPr wrap="square" rtlCol="0">
            <a:spAutoFit/>
          </a:bodyPr>
          <a:lstStyle/>
          <a:p>
            <a:pPr marL="406400" indent="-406400" algn="just" fontAlgn="base">
              <a:spcBef>
                <a:spcPct val="0"/>
              </a:spcBef>
              <a:spcAft>
                <a:spcPct val="0"/>
              </a:spcAft>
            </a:pPr>
            <a:r>
              <a:rPr lang="en-US" sz="2400" dirty="0" smtClean="0">
                <a:solidFill>
                  <a:prstClr val="black"/>
                </a:solidFill>
                <a:latin typeface="Trebuchet MS" pitchFamily="34" charset="0"/>
              </a:rPr>
              <a:t>     6. </a:t>
            </a:r>
            <a:r>
              <a:rPr lang="en-US" sz="2400" dirty="0" smtClean="0">
                <a:solidFill>
                  <a:srgbClr val="002060"/>
                </a:solidFill>
                <a:latin typeface="Trebuchet MS" pitchFamily="34" charset="0"/>
              </a:rPr>
              <a:t>An </a:t>
            </a:r>
            <a:r>
              <a:rPr lang="en-US" sz="2400" dirty="0">
                <a:solidFill>
                  <a:srgbClr val="002060"/>
                </a:solidFill>
                <a:latin typeface="Trebuchet MS" pitchFamily="34" charset="0"/>
              </a:rPr>
              <a:t>employee</a:t>
            </a:r>
            <a:r>
              <a:rPr lang="en-US" sz="2400" i="1" dirty="0">
                <a:solidFill>
                  <a:srgbClr val="002060"/>
                </a:solidFill>
                <a:latin typeface="Trebuchet MS" pitchFamily="34" charset="0"/>
              </a:rPr>
              <a:t> </a:t>
            </a:r>
            <a:r>
              <a:rPr lang="en-US" sz="2400" dirty="0">
                <a:solidFill>
                  <a:srgbClr val="002060"/>
                </a:solidFill>
                <a:latin typeface="Trebuchet MS" pitchFamily="34" charset="0"/>
              </a:rPr>
              <a:t>terminated a contract of employment with or without notice because the new employer, after a transfer in terms of section 197 or section 197A, provided the employee</a:t>
            </a:r>
            <a:r>
              <a:rPr lang="en-US" sz="2400" i="1" dirty="0">
                <a:solidFill>
                  <a:srgbClr val="002060"/>
                </a:solidFill>
                <a:latin typeface="Trebuchet MS" pitchFamily="34" charset="0"/>
              </a:rPr>
              <a:t> </a:t>
            </a:r>
            <a:r>
              <a:rPr lang="en-US" sz="2400" dirty="0">
                <a:solidFill>
                  <a:srgbClr val="002060"/>
                </a:solidFill>
                <a:latin typeface="Trebuchet MS" pitchFamily="34" charset="0"/>
              </a:rPr>
              <a:t>with conditions or circumstances at work that are </a:t>
            </a:r>
            <a:r>
              <a:rPr lang="en-US" sz="2400" i="1" dirty="0">
                <a:solidFill>
                  <a:srgbClr val="002060"/>
                </a:solidFill>
                <a:latin typeface="Trebuchet MS" pitchFamily="34" charset="0"/>
              </a:rPr>
              <a:t>substantially</a:t>
            </a:r>
            <a:r>
              <a:rPr lang="en-US" sz="2400" dirty="0">
                <a:solidFill>
                  <a:srgbClr val="002060"/>
                </a:solidFill>
                <a:latin typeface="Trebuchet MS" pitchFamily="34" charset="0"/>
              </a:rPr>
              <a:t> less </a:t>
            </a:r>
            <a:r>
              <a:rPr lang="en-US" sz="2400" dirty="0" err="1">
                <a:solidFill>
                  <a:srgbClr val="002060"/>
                </a:solidFill>
                <a:latin typeface="Trebuchet MS" pitchFamily="34" charset="0"/>
              </a:rPr>
              <a:t>favourable</a:t>
            </a:r>
            <a:r>
              <a:rPr lang="en-US" sz="2400" dirty="0">
                <a:solidFill>
                  <a:srgbClr val="002060"/>
                </a:solidFill>
                <a:latin typeface="Trebuchet MS" pitchFamily="34" charset="0"/>
              </a:rPr>
              <a:t> to the employee</a:t>
            </a:r>
            <a:r>
              <a:rPr lang="en-US" sz="2400" i="1" dirty="0">
                <a:solidFill>
                  <a:srgbClr val="002060"/>
                </a:solidFill>
                <a:latin typeface="Trebuchet MS" pitchFamily="34" charset="0"/>
              </a:rPr>
              <a:t> </a:t>
            </a:r>
            <a:r>
              <a:rPr lang="en-US" sz="2400" dirty="0">
                <a:solidFill>
                  <a:srgbClr val="002060"/>
                </a:solidFill>
                <a:latin typeface="Trebuchet MS" pitchFamily="34" charset="0"/>
              </a:rPr>
              <a:t>than those provided by the old employer.</a:t>
            </a:r>
          </a:p>
        </p:txBody>
      </p:sp>
      <p:pic>
        <p:nvPicPr>
          <p:cNvPr id="8" name="Picture 7">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183038" y="5002468"/>
            <a:ext cx="989362" cy="874804"/>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What will constitute a fair dismissal(Section 188)</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TextBox 4"/>
          <p:cNvSpPr txBox="1"/>
          <p:nvPr/>
        </p:nvSpPr>
        <p:spPr>
          <a:xfrm>
            <a:off x="467544" y="1340768"/>
            <a:ext cx="8064896" cy="3631763"/>
          </a:xfrm>
          <a:prstGeom prst="rect">
            <a:avLst/>
          </a:prstGeom>
          <a:noFill/>
        </p:spPr>
        <p:txBody>
          <a:bodyPr wrap="square" rtlCol="0">
            <a:spAutoFit/>
          </a:bodyPr>
          <a:lstStyle/>
          <a:p>
            <a:pPr algn="just" fontAlgn="base">
              <a:spcBef>
                <a:spcPct val="0"/>
              </a:spcBef>
              <a:spcAft>
                <a:spcPct val="0"/>
              </a:spcAft>
              <a:defRPr/>
            </a:pPr>
            <a:r>
              <a:rPr lang="en-ZA" sz="2300" dirty="0">
                <a:solidFill>
                  <a:srgbClr val="000066"/>
                </a:solidFill>
              </a:rPr>
              <a:t>A dismissal that is not </a:t>
            </a:r>
            <a:r>
              <a:rPr lang="en-ZA" sz="2300" b="1" i="1" dirty="0">
                <a:solidFill>
                  <a:srgbClr val="000066"/>
                </a:solidFill>
              </a:rPr>
              <a:t>automatically</a:t>
            </a:r>
            <a:r>
              <a:rPr lang="en-ZA" sz="2300" b="1" dirty="0">
                <a:solidFill>
                  <a:srgbClr val="000066"/>
                </a:solidFill>
              </a:rPr>
              <a:t> unfair</a:t>
            </a:r>
            <a:r>
              <a:rPr lang="en-ZA" sz="2300" dirty="0">
                <a:solidFill>
                  <a:srgbClr val="000066"/>
                </a:solidFill>
              </a:rPr>
              <a:t>, is unfair if the employer fails to </a:t>
            </a:r>
            <a:r>
              <a:rPr lang="en-ZA" sz="2300" i="1" dirty="0">
                <a:solidFill>
                  <a:srgbClr val="000066"/>
                </a:solidFill>
              </a:rPr>
              <a:t>prove</a:t>
            </a:r>
            <a:r>
              <a:rPr lang="en-ZA" sz="2300" dirty="0">
                <a:solidFill>
                  <a:srgbClr val="000066"/>
                </a:solidFill>
              </a:rPr>
              <a:t>- </a:t>
            </a:r>
          </a:p>
          <a:p>
            <a:pPr algn="just" fontAlgn="base">
              <a:spcBef>
                <a:spcPct val="0"/>
              </a:spcBef>
              <a:spcAft>
                <a:spcPct val="0"/>
              </a:spcAft>
              <a:defRPr/>
            </a:pPr>
            <a:endParaRPr lang="en-ZA" sz="2300" dirty="0">
              <a:solidFill>
                <a:srgbClr val="000066"/>
              </a:solidFill>
            </a:endParaRPr>
          </a:p>
          <a:p>
            <a:pPr marL="457200" indent="-457200" algn="just" fontAlgn="base">
              <a:spcBef>
                <a:spcPct val="0"/>
              </a:spcBef>
              <a:spcAft>
                <a:spcPct val="0"/>
              </a:spcAft>
              <a:buFontTx/>
              <a:buAutoNum type="alphaLcParenBoth"/>
              <a:defRPr/>
            </a:pPr>
            <a:r>
              <a:rPr lang="en-ZA" sz="2300" dirty="0">
                <a:solidFill>
                  <a:srgbClr val="000066"/>
                </a:solidFill>
              </a:rPr>
              <a:t>that the reason for dismissal </a:t>
            </a:r>
            <a:r>
              <a:rPr lang="en-ZA" sz="2300" i="1" dirty="0">
                <a:solidFill>
                  <a:srgbClr val="000066"/>
                </a:solidFill>
              </a:rPr>
              <a:t>is a </a:t>
            </a:r>
            <a:r>
              <a:rPr lang="en-ZA" sz="2300" b="1" i="1" dirty="0">
                <a:solidFill>
                  <a:srgbClr val="000066"/>
                </a:solidFill>
              </a:rPr>
              <a:t>fair reason-</a:t>
            </a:r>
          </a:p>
          <a:p>
            <a:pPr algn="just" fontAlgn="base">
              <a:spcBef>
                <a:spcPct val="0"/>
              </a:spcBef>
              <a:spcAft>
                <a:spcPct val="0"/>
              </a:spcAft>
              <a:defRPr/>
            </a:pPr>
            <a:r>
              <a:rPr lang="en-ZA" sz="2300" b="1" i="1" dirty="0">
                <a:solidFill>
                  <a:srgbClr val="000066"/>
                </a:solidFill>
              </a:rPr>
              <a:t> </a:t>
            </a:r>
          </a:p>
          <a:p>
            <a:pPr marL="971550" lvl="1" indent="-514350" algn="just" fontAlgn="base">
              <a:spcBef>
                <a:spcPct val="0"/>
              </a:spcBef>
              <a:spcAft>
                <a:spcPct val="0"/>
              </a:spcAft>
              <a:buFontTx/>
              <a:buAutoNum type="romanLcParenBoth"/>
              <a:defRPr/>
            </a:pPr>
            <a:r>
              <a:rPr lang="en-ZA" sz="2300" dirty="0">
                <a:solidFill>
                  <a:srgbClr val="000066"/>
                </a:solidFill>
              </a:rPr>
              <a:t>related to the employee's conduct or capacity; or </a:t>
            </a:r>
          </a:p>
          <a:p>
            <a:pPr lvl="1" algn="just" fontAlgn="base">
              <a:spcBef>
                <a:spcPct val="0"/>
              </a:spcBef>
              <a:spcAft>
                <a:spcPct val="0"/>
              </a:spcAft>
              <a:defRPr/>
            </a:pPr>
            <a:r>
              <a:rPr lang="en-ZA" sz="2300" dirty="0">
                <a:solidFill>
                  <a:srgbClr val="000066"/>
                </a:solidFill>
              </a:rPr>
              <a:t>(ii) based on the employer's </a:t>
            </a:r>
            <a:r>
              <a:rPr lang="en-ZA" sz="2300" i="1" dirty="0">
                <a:solidFill>
                  <a:srgbClr val="000066"/>
                </a:solidFill>
              </a:rPr>
              <a:t>operational requirements</a:t>
            </a:r>
            <a:r>
              <a:rPr lang="en-ZA" sz="2300" dirty="0">
                <a:solidFill>
                  <a:srgbClr val="000066"/>
                </a:solidFill>
              </a:rPr>
              <a:t>; and </a:t>
            </a:r>
          </a:p>
          <a:p>
            <a:pPr lvl="1" algn="just" fontAlgn="base">
              <a:spcBef>
                <a:spcPct val="0"/>
              </a:spcBef>
              <a:spcAft>
                <a:spcPct val="0"/>
              </a:spcAft>
              <a:defRPr/>
            </a:pPr>
            <a:endParaRPr lang="en-ZA" sz="2300" dirty="0">
              <a:solidFill>
                <a:srgbClr val="000066"/>
              </a:solidFill>
            </a:endParaRPr>
          </a:p>
          <a:p>
            <a:pPr algn="just" fontAlgn="base">
              <a:spcBef>
                <a:spcPct val="0"/>
              </a:spcBef>
              <a:spcAft>
                <a:spcPct val="0"/>
              </a:spcAft>
              <a:defRPr/>
            </a:pPr>
            <a:r>
              <a:rPr lang="en-ZA" sz="2300" dirty="0">
                <a:solidFill>
                  <a:srgbClr val="000066"/>
                </a:solidFill>
              </a:rPr>
              <a:t>(b) that the dismissal was effected in accordance with a </a:t>
            </a:r>
            <a:r>
              <a:rPr lang="en-ZA" sz="2300" b="1" i="1" dirty="0">
                <a:solidFill>
                  <a:srgbClr val="000066"/>
                </a:solidFill>
              </a:rPr>
              <a:t>fair procedure</a:t>
            </a:r>
            <a:r>
              <a:rPr lang="en-ZA" sz="2300" dirty="0">
                <a:solidFill>
                  <a:srgbClr val="000066"/>
                </a:solidFill>
              </a:rPr>
              <a:t>.</a:t>
            </a:r>
            <a:r>
              <a:rPr lang="en-ZA" sz="2000" dirty="0">
                <a:solidFill>
                  <a:srgbClr val="000066"/>
                </a:solidFill>
              </a:rPr>
              <a:t> </a:t>
            </a:r>
          </a:p>
        </p:txBody>
      </p:sp>
      <p:sp>
        <p:nvSpPr>
          <p:cNvPr id="6" name="TextBox 5"/>
          <p:cNvSpPr txBox="1"/>
          <p:nvPr/>
        </p:nvSpPr>
        <p:spPr>
          <a:xfrm>
            <a:off x="611560" y="5085184"/>
            <a:ext cx="7776864" cy="707886"/>
          </a:xfrm>
          <a:prstGeom prst="rect">
            <a:avLst/>
          </a:prstGeom>
          <a:noFill/>
        </p:spPr>
        <p:txBody>
          <a:bodyPr wrap="square" rtlCol="0">
            <a:spAutoFit/>
          </a:bodyPr>
          <a:lstStyle/>
          <a:p>
            <a:r>
              <a:rPr lang="en-ZA" sz="2000" dirty="0" smtClean="0"/>
              <a:t>Fair reason = substantive fairness</a:t>
            </a:r>
          </a:p>
          <a:p>
            <a:r>
              <a:rPr lang="en-ZA" sz="2000" dirty="0" smtClean="0"/>
              <a:t>Fair procedure = procedural farness</a:t>
            </a:r>
            <a:endParaRPr lang="en-US" sz="2000" dirty="0"/>
          </a:p>
        </p:txBody>
      </p:sp>
      <p:pic>
        <p:nvPicPr>
          <p:cNvPr id="7" name="Picture 6">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317624" y="4714436"/>
            <a:ext cx="1070800" cy="94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rmAutofit/>
          </a:bodyPr>
          <a:lstStyle/>
          <a:p>
            <a:r>
              <a:rPr lang="en-ZA" sz="2800" dirty="0" smtClean="0"/>
              <a:t>Automatically unfair dismissals (Section 187)</a:t>
            </a:r>
            <a:endParaRPr lang="en-ZA" sz="28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457200" indent="-457200" fontAlgn="base">
              <a:spcBef>
                <a:spcPct val="0"/>
              </a:spcBef>
              <a:spcAft>
                <a:spcPct val="0"/>
              </a:spcAft>
              <a:buFont typeface="Wingdings" pitchFamily="2" charset="2"/>
              <a:buChar char="Ø"/>
            </a:pPr>
            <a:r>
              <a:rPr lang="en-GB" dirty="0" smtClean="0">
                <a:solidFill>
                  <a:srgbClr val="002060"/>
                </a:solidFill>
                <a:latin typeface="+mn-lt"/>
              </a:rPr>
              <a:t>Participation in protected strike.</a:t>
            </a:r>
          </a:p>
          <a:p>
            <a:pPr marL="457200" indent="-457200" fontAlgn="base">
              <a:spcBef>
                <a:spcPct val="0"/>
              </a:spcBef>
              <a:spcAft>
                <a:spcPct val="0"/>
              </a:spcAft>
              <a:buFont typeface="Wingdings" pitchFamily="2" charset="2"/>
              <a:buChar char="Ø"/>
            </a:pPr>
            <a:endParaRPr lang="en-GB" dirty="0" smtClean="0">
              <a:solidFill>
                <a:srgbClr val="002060"/>
              </a:solidFill>
              <a:latin typeface="+mn-lt"/>
            </a:endParaRPr>
          </a:p>
          <a:p>
            <a:pPr marL="457200" indent="-457200" fontAlgn="base">
              <a:spcBef>
                <a:spcPct val="0"/>
              </a:spcBef>
              <a:spcAft>
                <a:spcPct val="0"/>
              </a:spcAft>
              <a:buFont typeface="Wingdings" pitchFamily="2" charset="2"/>
              <a:buChar char="Ø"/>
            </a:pPr>
            <a:r>
              <a:rPr lang="en-GB" dirty="0" smtClean="0">
                <a:solidFill>
                  <a:srgbClr val="002060"/>
                </a:solidFill>
                <a:latin typeface="+mn-lt"/>
              </a:rPr>
              <a:t>Refusal to do work of</a:t>
            </a:r>
            <a:r>
              <a:rPr lang="en-ZA" b="1" dirty="0" smtClean="0">
                <a:solidFill>
                  <a:srgbClr val="002060"/>
                </a:solidFill>
                <a:latin typeface="+mn-lt"/>
              </a:rPr>
              <a:t> </a:t>
            </a:r>
            <a:r>
              <a:rPr lang="en-ZA" dirty="0" smtClean="0">
                <a:solidFill>
                  <a:srgbClr val="002060"/>
                </a:solidFill>
                <a:latin typeface="+mn-lt"/>
              </a:rPr>
              <a:t>protected  striker.</a:t>
            </a:r>
          </a:p>
          <a:p>
            <a:pPr marL="457200" indent="-457200" fontAlgn="base">
              <a:spcBef>
                <a:spcPct val="0"/>
              </a:spcBef>
              <a:spcAft>
                <a:spcPct val="0"/>
              </a:spcAft>
              <a:buFont typeface="Wingdings" pitchFamily="2" charset="2"/>
              <a:buChar char="Ø"/>
            </a:pPr>
            <a:endParaRPr lang="en-ZA" dirty="0" smtClean="0">
              <a:solidFill>
                <a:srgbClr val="002060"/>
              </a:solidFill>
              <a:latin typeface="+mn-lt"/>
            </a:endParaRPr>
          </a:p>
          <a:p>
            <a:pPr marL="457200" indent="-457200" fontAlgn="base">
              <a:spcBef>
                <a:spcPct val="0"/>
              </a:spcBef>
              <a:spcAft>
                <a:spcPct val="0"/>
              </a:spcAft>
              <a:buFont typeface="Wingdings" pitchFamily="2" charset="2"/>
              <a:buChar char="Ø"/>
            </a:pPr>
            <a:r>
              <a:rPr lang="en-ZA" dirty="0" smtClean="0">
                <a:solidFill>
                  <a:srgbClr val="002060"/>
                </a:solidFill>
                <a:latin typeface="+mn-lt"/>
              </a:rPr>
              <a:t>Compel the employee to accept a  demand in respect of any matter of mutual interest</a:t>
            </a:r>
            <a:r>
              <a:rPr lang="en-ZA" sz="2800" dirty="0" smtClean="0">
                <a:solidFill>
                  <a:srgbClr val="002060"/>
                </a:solidFill>
                <a:latin typeface="Trebuchet MS" pitchFamily="34" charset="0"/>
              </a:rPr>
              <a:t>.</a:t>
            </a:r>
            <a:endParaRPr lang="en-GB" sz="2800" dirty="0" smtClean="0">
              <a:solidFill>
                <a:srgbClr val="002060"/>
              </a:solidFill>
              <a:latin typeface="Trebuchet MS" pitchFamily="34" charset="0"/>
            </a:endParaRPr>
          </a:p>
          <a:p>
            <a:pPr marL="0" indent="0">
              <a:buNone/>
            </a:pPr>
            <a:endParaRPr lang="en-ZA" sz="2800" b="1" dirty="0"/>
          </a:p>
        </p:txBody>
      </p:sp>
      <p:pic>
        <p:nvPicPr>
          <p:cNvPr id="5" name="Picture 4">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092280" y="4227152"/>
            <a:ext cx="1296144" cy="1146064"/>
          </a:xfrm>
          <a:prstGeom prst="rect">
            <a:avLst/>
          </a:prstGeom>
        </p:spPr>
      </p:pic>
    </p:spTree>
    <p:extLst>
      <p:ext uri="{BB962C8B-B14F-4D97-AF65-F5344CB8AC3E}">
        <p14:creationId xmlns="" xmlns:p14="http://schemas.microsoft.com/office/powerpoint/2010/main" val="15133069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Automatically unfair dismissals (Section 187)</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Rectangle 4"/>
          <p:cNvSpPr/>
          <p:nvPr/>
        </p:nvSpPr>
        <p:spPr>
          <a:xfrm>
            <a:off x="827584" y="1997839"/>
            <a:ext cx="7767776" cy="3046988"/>
          </a:xfrm>
          <a:prstGeom prst="rect">
            <a:avLst/>
          </a:prstGeom>
        </p:spPr>
        <p:txBody>
          <a:bodyPr wrap="square">
            <a:spAutoFit/>
          </a:bodyPr>
          <a:lstStyle/>
          <a:p>
            <a:pPr marL="457200" indent="-457200" fontAlgn="base">
              <a:spcBef>
                <a:spcPct val="0"/>
              </a:spcBef>
              <a:spcAft>
                <a:spcPct val="0"/>
              </a:spcAft>
              <a:buFont typeface="Wingdings" pitchFamily="2" charset="2"/>
              <a:buChar char="Ø"/>
            </a:pPr>
            <a:r>
              <a:rPr lang="en-ZA" sz="2400" dirty="0" smtClean="0">
                <a:solidFill>
                  <a:srgbClr val="002060"/>
                </a:solidFill>
              </a:rPr>
              <a:t>Exercising any right conferred by the LRA</a:t>
            </a:r>
            <a:r>
              <a:rPr lang="en-GB" sz="2400" dirty="0" smtClean="0">
                <a:solidFill>
                  <a:srgbClr val="002060"/>
                </a:solidFill>
              </a:rPr>
              <a:t>.</a:t>
            </a:r>
          </a:p>
          <a:p>
            <a:pPr marL="457200" indent="-457200" fontAlgn="base">
              <a:spcBef>
                <a:spcPct val="0"/>
              </a:spcBef>
              <a:spcAft>
                <a:spcPct val="0"/>
              </a:spcAft>
              <a:buFont typeface="Wingdings" pitchFamily="2" charset="2"/>
              <a:buChar char="Ø"/>
            </a:pPr>
            <a:endParaRPr lang="en-GB" sz="2400" dirty="0" smtClean="0">
              <a:solidFill>
                <a:srgbClr val="002060"/>
              </a:solidFill>
            </a:endParaRPr>
          </a:p>
          <a:p>
            <a:pPr marL="457200" indent="-457200" fontAlgn="base">
              <a:spcBef>
                <a:spcPct val="0"/>
              </a:spcBef>
              <a:spcAft>
                <a:spcPct val="0"/>
              </a:spcAft>
              <a:buFont typeface="Wingdings" pitchFamily="2" charset="2"/>
              <a:buChar char="Ø"/>
            </a:pPr>
            <a:r>
              <a:rPr lang="en-ZA" sz="2400" dirty="0" smtClean="0">
                <a:solidFill>
                  <a:srgbClr val="002060"/>
                </a:solidFill>
              </a:rPr>
              <a:t>Pregnancy, intended pregnancy, or any      reason related to her pregnancy.</a:t>
            </a:r>
          </a:p>
          <a:p>
            <a:pPr marL="457200" indent="-457200" fontAlgn="base">
              <a:spcBef>
                <a:spcPct val="0"/>
              </a:spcBef>
              <a:spcAft>
                <a:spcPct val="0"/>
              </a:spcAft>
            </a:pPr>
            <a:endParaRPr lang="en-ZA" sz="2400" dirty="0" smtClean="0">
              <a:solidFill>
                <a:srgbClr val="002060"/>
              </a:solidFill>
            </a:endParaRPr>
          </a:p>
          <a:p>
            <a:pPr marL="457200" indent="-457200" fontAlgn="base">
              <a:spcBef>
                <a:spcPct val="0"/>
              </a:spcBef>
              <a:spcAft>
                <a:spcPct val="0"/>
              </a:spcAft>
              <a:buFont typeface="Wingdings" pitchFamily="2" charset="2"/>
              <a:buChar char="Ø"/>
            </a:pPr>
            <a:r>
              <a:rPr lang="en-ZA" sz="2400" b="1" dirty="0" smtClean="0">
                <a:solidFill>
                  <a:srgbClr val="002060"/>
                </a:solidFill>
              </a:rPr>
              <a:t> </a:t>
            </a:r>
            <a:r>
              <a:rPr lang="en-US" sz="2400" dirty="0" smtClean="0">
                <a:solidFill>
                  <a:srgbClr val="002060"/>
                </a:solidFill>
              </a:rPr>
              <a:t>Result of a  transfer of a business.</a:t>
            </a:r>
          </a:p>
          <a:p>
            <a:pPr marL="457200" indent="-457200" fontAlgn="base">
              <a:spcBef>
                <a:spcPct val="0"/>
              </a:spcBef>
              <a:spcAft>
                <a:spcPct val="0"/>
              </a:spcAft>
              <a:buFont typeface="Wingdings" pitchFamily="2" charset="2"/>
              <a:buChar char="Ø"/>
            </a:pPr>
            <a:endParaRPr lang="en-US" sz="2400" dirty="0" smtClean="0">
              <a:solidFill>
                <a:srgbClr val="002060"/>
              </a:solidFill>
            </a:endParaRPr>
          </a:p>
          <a:p>
            <a:pPr marL="457200" indent="-457200" fontAlgn="base">
              <a:spcBef>
                <a:spcPct val="0"/>
              </a:spcBef>
              <a:spcAft>
                <a:spcPct val="0"/>
              </a:spcAft>
              <a:buFont typeface="Wingdings" pitchFamily="2" charset="2"/>
              <a:buChar char="Ø"/>
            </a:pPr>
            <a:r>
              <a:rPr lang="en-US" sz="2400" dirty="0" smtClean="0">
                <a:solidFill>
                  <a:srgbClr val="002060"/>
                </a:solidFill>
              </a:rPr>
              <a:t> A protected disclosure</a:t>
            </a:r>
            <a:endParaRPr lang="en-ZA" dirty="0">
              <a:solidFill>
                <a:srgbClr val="002060"/>
              </a:solidFill>
            </a:endParaRPr>
          </a:p>
        </p:txBody>
      </p:sp>
      <p:pic>
        <p:nvPicPr>
          <p:cNvPr id="6" name="Picture 5">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154749" y="4642428"/>
            <a:ext cx="1233675" cy="1090828"/>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Rectangle 4"/>
          <p:cNvSpPr/>
          <p:nvPr/>
        </p:nvSpPr>
        <p:spPr>
          <a:xfrm>
            <a:off x="611560" y="2274838"/>
            <a:ext cx="8064896" cy="1938992"/>
          </a:xfrm>
          <a:prstGeom prst="rect">
            <a:avLst/>
          </a:prstGeom>
        </p:spPr>
        <p:txBody>
          <a:bodyPr wrap="square">
            <a:spAutoFit/>
          </a:bodyPr>
          <a:lstStyle/>
          <a:p>
            <a:pPr marL="719138" indent="-719138" algn="just" fontAlgn="base">
              <a:spcBef>
                <a:spcPct val="0"/>
              </a:spcBef>
              <a:spcAft>
                <a:spcPct val="0"/>
              </a:spcAft>
            </a:pPr>
            <a:r>
              <a:rPr lang="en-ZA" sz="2400" dirty="0" smtClean="0">
                <a:solidFill>
                  <a:srgbClr val="000066"/>
                </a:solidFill>
              </a:rPr>
              <a:t>(1)  In any proceedings concerning any dismissal, the  employee must establish the existence of the dismissal. </a:t>
            </a:r>
          </a:p>
          <a:p>
            <a:pPr marL="461963" indent="-461963" algn="just" fontAlgn="base">
              <a:spcBef>
                <a:spcPct val="0"/>
              </a:spcBef>
              <a:spcAft>
                <a:spcPct val="0"/>
              </a:spcAft>
            </a:pPr>
            <a:endParaRPr lang="en-ZA" sz="2400" dirty="0" smtClean="0">
              <a:solidFill>
                <a:srgbClr val="000066"/>
              </a:solidFill>
            </a:endParaRPr>
          </a:p>
          <a:p>
            <a:pPr marL="719138" indent="-719138" algn="just" fontAlgn="base">
              <a:spcBef>
                <a:spcPct val="0"/>
              </a:spcBef>
              <a:spcAft>
                <a:spcPct val="0"/>
              </a:spcAft>
            </a:pPr>
            <a:r>
              <a:rPr lang="en-ZA" sz="2400" dirty="0" smtClean="0">
                <a:solidFill>
                  <a:srgbClr val="000066"/>
                </a:solidFill>
              </a:rPr>
              <a:t> (2)  If the existence of the dismissal is established, the employer must prove that the dismissal is fair. </a:t>
            </a:r>
            <a:endParaRPr lang="en-US" dirty="0">
              <a:solidFill>
                <a:srgbClr val="000066"/>
              </a:solidFill>
            </a:endParaRPr>
          </a:p>
        </p:txBody>
      </p:sp>
      <p:sp>
        <p:nvSpPr>
          <p:cNvPr id="6" name="Title 5"/>
          <p:cNvSpPr>
            <a:spLocks noGrp="1"/>
          </p:cNvSpPr>
          <p:nvPr>
            <p:ph type="title"/>
          </p:nvPr>
        </p:nvSpPr>
        <p:spPr>
          <a:xfrm>
            <a:off x="467544" y="692808"/>
            <a:ext cx="8219256" cy="1008000"/>
          </a:xfrm>
        </p:spPr>
        <p:txBody>
          <a:bodyPr>
            <a:normAutofit fontScale="90000"/>
          </a:bodyPr>
          <a:lstStyle/>
          <a:p>
            <a:pPr fontAlgn="base">
              <a:spcAft>
                <a:spcPct val="0"/>
              </a:spcAft>
            </a:pPr>
            <a:r>
              <a:rPr lang="en-ZA" sz="3100" dirty="0" smtClean="0">
                <a:latin typeface="+mn-lt"/>
              </a:rPr>
              <a:t>Section 192 – The burden of proof in</a:t>
            </a:r>
            <a:br>
              <a:rPr lang="en-ZA" sz="3100" dirty="0" smtClean="0">
                <a:latin typeface="+mn-lt"/>
              </a:rPr>
            </a:br>
            <a:r>
              <a:rPr lang="en-ZA" sz="3100" dirty="0" smtClean="0">
                <a:latin typeface="+mn-lt"/>
              </a:rPr>
              <a:t>dismissal disputes</a:t>
            </a:r>
            <a:r>
              <a:rPr lang="en-ZA" dirty="0" smtClean="0">
                <a:solidFill>
                  <a:srgbClr val="8E0000"/>
                </a:solidFill>
                <a:latin typeface="Century Gothic" pitchFamily="34" charset="0"/>
              </a:rPr>
              <a:t/>
            </a:r>
            <a:br>
              <a:rPr lang="en-ZA" dirty="0" smtClean="0">
                <a:solidFill>
                  <a:srgbClr val="8E0000"/>
                </a:solidFill>
                <a:latin typeface="Century Gothic" pitchFamily="34" charset="0"/>
              </a:rPr>
            </a:br>
            <a:endParaRPr lang="en-US" dirty="0"/>
          </a:p>
        </p:txBody>
      </p:sp>
      <p:pic>
        <p:nvPicPr>
          <p:cNvPr id="7" name="Picture 6">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452320" y="4426404"/>
            <a:ext cx="1152237" cy="1018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2800" dirty="0" smtClean="0"/>
              <a:t>2.1.3 : Selecting </a:t>
            </a:r>
            <a:r>
              <a:rPr lang="en-ZA" sz="2800" dirty="0"/>
              <a:t>a Procedure for Handling the Transgression</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3514514"/>
          </a:xfrm>
        </p:spPr>
        <p:txBody>
          <a:bodyPr>
            <a:normAutofit/>
          </a:bodyPr>
          <a:lstStyle/>
          <a:p>
            <a:pPr marL="0" indent="0">
              <a:buNone/>
            </a:pPr>
            <a:endParaRPr lang="en-ZA" sz="2800" b="1" dirty="0"/>
          </a:p>
          <a:p>
            <a:pPr marL="0" indent="0">
              <a:buNone/>
            </a:pPr>
            <a:r>
              <a:rPr lang="en-ZA" dirty="0"/>
              <a:t>An employer has the right to:</a:t>
            </a:r>
          </a:p>
          <a:p>
            <a:r>
              <a:rPr lang="en-ZA" dirty="0"/>
              <a:t>Maintain discipline</a:t>
            </a:r>
          </a:p>
          <a:p>
            <a:r>
              <a:rPr lang="en-ZA" dirty="0"/>
              <a:t>Ensure that an employee preforms the contractual duties </a:t>
            </a:r>
          </a:p>
          <a:p>
            <a:r>
              <a:rPr lang="en-ZA" dirty="0"/>
              <a:t>Discipline the employee when work is not done at an acceptable standard</a:t>
            </a:r>
          </a:p>
          <a:p>
            <a:r>
              <a:rPr lang="en-ZA" dirty="0"/>
              <a:t>Terminate the employment of the employee in accordance with the notice period and </a:t>
            </a:r>
            <a:r>
              <a:rPr lang="en-ZA" dirty="0" smtClean="0"/>
              <a:t>for a fair reason.</a:t>
            </a:r>
          </a:p>
        </p:txBody>
      </p:sp>
    </p:spTree>
    <p:extLst>
      <p:ext uri="{BB962C8B-B14F-4D97-AF65-F5344CB8AC3E}">
        <p14:creationId xmlns="" xmlns:p14="http://schemas.microsoft.com/office/powerpoint/2010/main" val="25672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2.1.3 : Selecting </a:t>
            </a:r>
            <a:r>
              <a:rPr lang="en-ZA" sz="2800" dirty="0"/>
              <a:t>a Procedure for Handling the Transgression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A fair and valid reason must exist before a dismissal would be fair</a:t>
            </a:r>
            <a:r>
              <a:rPr lang="en-ZA" sz="2000" b="1" i="1" dirty="0" smtClean="0"/>
              <a:t>. (sec 188)</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4421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Systems to balance the power</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a:t>
            </a:fld>
            <a:endParaRPr lang="en-ZA" dirty="0"/>
          </a:p>
        </p:txBody>
      </p:sp>
      <p:sp>
        <p:nvSpPr>
          <p:cNvPr id="6" name="TextBox 5"/>
          <p:cNvSpPr txBox="1"/>
          <p:nvPr/>
        </p:nvSpPr>
        <p:spPr>
          <a:xfrm>
            <a:off x="2411832" y="1916832"/>
            <a:ext cx="648000" cy="1107996"/>
          </a:xfrm>
          <a:prstGeom prst="rect">
            <a:avLst/>
          </a:prstGeom>
          <a:noFill/>
        </p:spPr>
        <p:txBody>
          <a:bodyPr wrap="square" rtlCol="0">
            <a:spAutoFit/>
          </a:bodyPr>
          <a:lstStyle/>
          <a:p>
            <a:r>
              <a:rPr lang="en-ZA" sz="6600" dirty="0" smtClean="0"/>
              <a:t>L</a:t>
            </a:r>
            <a:endParaRPr lang="en-US" sz="6600" dirty="0"/>
          </a:p>
        </p:txBody>
      </p:sp>
      <p:sp>
        <p:nvSpPr>
          <p:cNvPr id="8" name="TextBox 7"/>
          <p:cNvSpPr txBox="1"/>
          <p:nvPr/>
        </p:nvSpPr>
        <p:spPr>
          <a:xfrm>
            <a:off x="4572000" y="1844824"/>
            <a:ext cx="432048" cy="1107996"/>
          </a:xfrm>
          <a:prstGeom prst="rect">
            <a:avLst/>
          </a:prstGeom>
          <a:noFill/>
        </p:spPr>
        <p:txBody>
          <a:bodyPr wrap="square" rtlCol="0">
            <a:spAutoFit/>
          </a:bodyPr>
          <a:lstStyle/>
          <a:p>
            <a:r>
              <a:rPr lang="en-ZA" sz="6600" dirty="0" smtClean="0"/>
              <a:t>A</a:t>
            </a:r>
            <a:endParaRPr lang="en-US" sz="6600" dirty="0"/>
          </a:p>
        </p:txBody>
      </p:sp>
      <p:sp>
        <p:nvSpPr>
          <p:cNvPr id="9" name="Oval 8"/>
          <p:cNvSpPr/>
          <p:nvPr/>
        </p:nvSpPr>
        <p:spPr>
          <a:xfrm>
            <a:off x="3297560" y="1988840"/>
            <a:ext cx="914400" cy="9144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ZA" sz="6600" dirty="0" smtClean="0"/>
              <a:t>R</a:t>
            </a:r>
            <a:endParaRPr lang="en-US" sz="6600" dirty="0"/>
          </a:p>
        </p:txBody>
      </p:sp>
      <p:sp>
        <p:nvSpPr>
          <p:cNvPr id="10" name="TextBox 9"/>
          <p:cNvSpPr txBox="1"/>
          <p:nvPr/>
        </p:nvSpPr>
        <p:spPr>
          <a:xfrm>
            <a:off x="1979712" y="3570689"/>
            <a:ext cx="5140446" cy="2954655"/>
          </a:xfrm>
          <a:prstGeom prst="rect">
            <a:avLst/>
          </a:prstGeom>
          <a:noFill/>
        </p:spPr>
        <p:txBody>
          <a:bodyPr wrap="none" rtlCol="0">
            <a:spAutoFit/>
          </a:bodyPr>
          <a:lstStyle/>
          <a:p>
            <a:pPr>
              <a:buFont typeface="Arial" pitchFamily="34" charset="0"/>
              <a:buChar char="•"/>
            </a:pPr>
            <a:r>
              <a:rPr lang="en-ZA" sz="2400" dirty="0" smtClean="0"/>
              <a:t> Collective bargaining</a:t>
            </a:r>
          </a:p>
          <a:p>
            <a:pPr>
              <a:buFont typeface="Arial" pitchFamily="34" charset="0"/>
              <a:buChar char="•"/>
            </a:pPr>
            <a:r>
              <a:rPr lang="en-ZA" sz="2400" dirty="0" smtClean="0"/>
              <a:t> </a:t>
            </a:r>
            <a:r>
              <a:rPr lang="en-ZA" sz="2400" dirty="0" smtClean="0"/>
              <a:t>Dispute Resolution</a:t>
            </a:r>
          </a:p>
          <a:p>
            <a:pPr>
              <a:buFont typeface="Arial" pitchFamily="34" charset="0"/>
              <a:buChar char="•"/>
            </a:pPr>
            <a:r>
              <a:rPr lang="en-ZA" sz="2400" dirty="0" smtClean="0"/>
              <a:t> </a:t>
            </a:r>
            <a:r>
              <a:rPr lang="en-ZA" sz="2400" dirty="0" smtClean="0"/>
              <a:t>Strikes and Lock-outs</a:t>
            </a:r>
          </a:p>
          <a:p>
            <a:pPr>
              <a:buFont typeface="Arial" pitchFamily="34" charset="0"/>
              <a:buChar char="•"/>
            </a:pPr>
            <a:r>
              <a:rPr lang="en-ZA" sz="2400" dirty="0" smtClean="0"/>
              <a:t> </a:t>
            </a:r>
            <a:r>
              <a:rPr lang="en-ZA" sz="2400" dirty="0" smtClean="0"/>
              <a:t>Workplace Forums</a:t>
            </a:r>
          </a:p>
          <a:p>
            <a:pPr>
              <a:buFont typeface="Arial" pitchFamily="34" charset="0"/>
              <a:buChar char="•"/>
            </a:pPr>
            <a:r>
              <a:rPr lang="en-ZA" sz="2400" dirty="0" smtClean="0"/>
              <a:t> </a:t>
            </a:r>
            <a:r>
              <a:rPr lang="en-ZA" sz="2400" dirty="0" smtClean="0"/>
              <a:t>Trade unions and Emp. Organisations</a:t>
            </a:r>
            <a:r>
              <a:rPr lang="en-ZA" sz="2400" b="1" dirty="0" smtClean="0"/>
              <a:t> </a:t>
            </a:r>
          </a:p>
          <a:p>
            <a:pPr>
              <a:buFont typeface="Arial" pitchFamily="34" charset="0"/>
              <a:buChar char="•"/>
            </a:pPr>
            <a:r>
              <a:rPr lang="en-ZA" sz="2400" dirty="0" smtClean="0"/>
              <a:t> </a:t>
            </a:r>
            <a:r>
              <a:rPr lang="en-ZA" sz="2400" dirty="0" smtClean="0"/>
              <a:t>Unfair Dismissal</a:t>
            </a:r>
          </a:p>
          <a:p>
            <a:pPr>
              <a:buFont typeface="Arial" pitchFamily="34" charset="0"/>
              <a:buChar char="•"/>
            </a:pPr>
            <a:r>
              <a:rPr lang="en-ZA" sz="2400" dirty="0" smtClean="0"/>
              <a:t> </a:t>
            </a:r>
            <a:r>
              <a:rPr lang="en-ZA" sz="2400" dirty="0" smtClean="0"/>
              <a:t>Unfair labour practice</a:t>
            </a:r>
          </a:p>
          <a:p>
            <a:endParaRPr lang="en-US" dirty="0"/>
          </a:p>
        </p:txBody>
      </p:sp>
      <p:sp>
        <p:nvSpPr>
          <p:cNvPr id="11" name="Down Arrow 10"/>
          <p:cNvSpPr/>
          <p:nvPr/>
        </p:nvSpPr>
        <p:spPr>
          <a:xfrm>
            <a:off x="3491880" y="2996952"/>
            <a:ext cx="468000" cy="612000"/>
          </a:xfrm>
          <a:prstGeom prst="down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2.1.3 : Selecting </a:t>
            </a:r>
            <a:r>
              <a:rPr lang="en-ZA" sz="3200" dirty="0"/>
              <a:t>a Procedure for Handling the Transgression</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dirty="0"/>
              <a:t>A dismissal could be regarded as </a:t>
            </a:r>
            <a:r>
              <a:rPr lang="en-ZA" dirty="0" smtClean="0"/>
              <a:t>unlawful </a:t>
            </a:r>
            <a:r>
              <a:rPr lang="en-ZA" dirty="0"/>
              <a:t>if it contravenes </a:t>
            </a:r>
          </a:p>
          <a:p>
            <a:r>
              <a:rPr lang="en-ZA" dirty="0"/>
              <a:t>an applicable law</a:t>
            </a:r>
          </a:p>
          <a:p>
            <a:r>
              <a:rPr lang="en-ZA" dirty="0"/>
              <a:t>service contract</a:t>
            </a:r>
          </a:p>
          <a:p>
            <a:r>
              <a:rPr lang="en-ZA" dirty="0"/>
              <a:t>wage determination</a:t>
            </a:r>
          </a:p>
          <a:p>
            <a:r>
              <a:rPr lang="en-ZA" dirty="0"/>
              <a:t>bargaining council agreement</a:t>
            </a:r>
          </a:p>
        </p:txBody>
      </p:sp>
      <p:pic>
        <p:nvPicPr>
          <p:cNvPr id="5" name="Picture 4">
            <a:extLst>
              <a:ext uri="{FF2B5EF4-FFF2-40B4-BE49-F238E27FC236}">
                <a16:creationId xmlns="" xmlns:a16="http://schemas.microsoft.com/office/drawing/2014/main" id="{538D06D5-06BB-467B-8A92-8FA19DF2329C}"/>
              </a:ext>
            </a:extLst>
          </p:cNvPr>
          <p:cNvPicPr>
            <a:picLocks noChangeAspect="1"/>
          </p:cNvPicPr>
          <p:nvPr/>
        </p:nvPicPr>
        <p:blipFill>
          <a:blip r:embed="rId2" cstate="print"/>
          <a:stretch>
            <a:fillRect/>
          </a:stretch>
        </p:blipFill>
        <p:spPr>
          <a:xfrm>
            <a:off x="7135889" y="4426404"/>
            <a:ext cx="1396551" cy="1234844"/>
          </a:xfrm>
          <a:prstGeom prst="rect">
            <a:avLst/>
          </a:prstGeom>
        </p:spPr>
      </p:pic>
    </p:spTree>
    <p:extLst>
      <p:ext uri="{BB962C8B-B14F-4D97-AF65-F5344CB8AC3E}">
        <p14:creationId xmlns="" xmlns:p14="http://schemas.microsoft.com/office/powerpoint/2010/main" val="40144344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2.1.3 : Selecting </a:t>
            </a:r>
            <a:r>
              <a:rPr lang="en-ZA" sz="3200" dirty="0"/>
              <a:t>a Procedure for Handling the Transgression – Substantive 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5" name="Content Placeholder 4"/>
          <p:cNvSpPr>
            <a:spLocks noGrp="1"/>
          </p:cNvSpPr>
          <p:nvPr>
            <p:ph sz="quarter" idx="1"/>
          </p:nvPr>
        </p:nvSpPr>
        <p:spPr>
          <a:xfrm>
            <a:off x="2257400" y="2124160"/>
            <a:ext cx="6275040" cy="260098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dirty="0" smtClean="0"/>
              <a:t>Substantive fairness means that there has to be acceptable proof that a transgression was committed and that the transgression was of such a nature that it justifies the disciplinary measure that is applied.</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28455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rmAutofit fontScale="90000"/>
          </a:bodyPr>
          <a:lstStyle/>
          <a:p>
            <a:r>
              <a:rPr lang="en-ZA" dirty="0" smtClean="0"/>
              <a:t>Conditions for substantive fairness</a:t>
            </a:r>
            <a:br>
              <a:rPr lang="en-ZA" dirty="0" smtClean="0"/>
            </a:br>
            <a:endParaRPr lang="en-ZA"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lvl="0" fontAlgn="base"/>
            <a:r>
              <a:rPr lang="en-GB" dirty="0" smtClean="0">
                <a:effectLst>
                  <a:outerShdw sx="0" sy="0">
                    <a:srgbClr val="000000"/>
                  </a:outerShdw>
                </a:effectLst>
              </a:rPr>
              <a:t>Lack of awareness.</a:t>
            </a:r>
            <a:endParaRPr lang="en-GB" dirty="0">
              <a:effectLst>
                <a:outerShdw sx="0" sy="0">
                  <a:srgbClr val="000000"/>
                </a:outerShdw>
              </a:effectLst>
            </a:endParaRPr>
          </a:p>
          <a:p>
            <a:pPr lvl="0" fontAlgn="base"/>
            <a:r>
              <a:rPr lang="en-GB" dirty="0" smtClean="0">
                <a:effectLst>
                  <a:outerShdw sx="0" sy="0">
                    <a:srgbClr val="000000"/>
                  </a:outerShdw>
                </a:effectLst>
              </a:rPr>
              <a:t>Fair reason</a:t>
            </a:r>
            <a:endParaRPr lang="en-ZA" dirty="0">
              <a:effectLst>
                <a:outerShdw sx="0" sy="0">
                  <a:srgbClr val="000000"/>
                </a:outerShdw>
              </a:effectLst>
            </a:endParaRPr>
          </a:p>
          <a:p>
            <a:pPr lvl="0" fontAlgn="base"/>
            <a:r>
              <a:rPr lang="en-GB" dirty="0" smtClean="0">
                <a:effectLst>
                  <a:outerShdw sx="0" sy="0">
                    <a:srgbClr val="000000"/>
                  </a:outerShdw>
                </a:effectLst>
              </a:rPr>
              <a:t>Consistency</a:t>
            </a:r>
            <a:endParaRPr lang="en-GB" dirty="0">
              <a:effectLst>
                <a:outerShdw sx="0" sy="0">
                  <a:srgbClr val="000000"/>
                </a:outerShdw>
              </a:effectLst>
            </a:endParaRPr>
          </a:p>
          <a:p>
            <a:pPr lvl="0" fontAlgn="base"/>
            <a:r>
              <a:rPr lang="en-GB" dirty="0" smtClean="0">
                <a:effectLst>
                  <a:outerShdw sx="0" sy="0">
                    <a:srgbClr val="000000"/>
                  </a:outerShdw>
                </a:effectLst>
              </a:rPr>
              <a:t> Mitigating circumstances</a:t>
            </a:r>
          </a:p>
          <a:p>
            <a:pPr lvl="0" fontAlgn="base"/>
            <a:r>
              <a:rPr lang="en-GB" dirty="0" smtClean="0">
                <a:effectLst>
                  <a:outerShdw sx="0" sy="0">
                    <a:srgbClr val="000000"/>
                  </a:outerShdw>
                </a:effectLst>
              </a:rPr>
              <a:t> Lack of sufficient proof</a:t>
            </a:r>
          </a:p>
          <a:p>
            <a:pPr lvl="0" fontAlgn="base"/>
            <a:r>
              <a:rPr lang="en-GB" dirty="0" smtClean="0">
                <a:effectLst>
                  <a:outerShdw sx="0" sy="0">
                    <a:srgbClr val="000000"/>
                  </a:outerShdw>
                </a:effectLst>
              </a:rPr>
              <a:t> Sanction is too severe</a:t>
            </a:r>
          </a:p>
          <a:p>
            <a:pPr lvl="0" fontAlgn="base"/>
            <a:r>
              <a:rPr lang="en-GB" dirty="0" smtClean="0">
                <a:effectLst>
                  <a:outerShdw sx="0" sy="0">
                    <a:srgbClr val="000000"/>
                  </a:outerShdw>
                </a:effectLst>
              </a:rPr>
              <a:t> Unrealistic expectations</a:t>
            </a:r>
          </a:p>
          <a:p>
            <a:pPr lvl="0" fontAlgn="base">
              <a:buNone/>
            </a:pPr>
            <a:endParaRPr lang="en-ZA" dirty="0">
              <a:effectLst>
                <a:outerShdw sx="0" sy="0">
                  <a:srgbClr val="000000"/>
                </a:outerShdw>
              </a:effectLst>
            </a:endParaRPr>
          </a:p>
        </p:txBody>
      </p:sp>
    </p:spTree>
    <p:extLst>
      <p:ext uri="{BB962C8B-B14F-4D97-AF65-F5344CB8AC3E}">
        <p14:creationId xmlns="" xmlns:p14="http://schemas.microsoft.com/office/powerpoint/2010/main" val="32637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t>Selecting a Procedure for Handling the Transgression – Procedural 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a:xfrm>
            <a:off x="2257400" y="2124160"/>
            <a:ext cx="6275040" cy="260098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Procedural fairness refers to the rights of the employee in respect of the actual procedure followed during the disciplinary process.</a:t>
            </a:r>
            <a:endParaRPr lang="en-ZA" sz="2000"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1491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a:t>Selecting a Procedure for Handling the Transgression – Procedural Fairness</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fontScale="92500" lnSpcReduction="10000"/>
          </a:bodyPr>
          <a:lstStyle/>
          <a:p>
            <a:pPr marL="0" indent="0">
              <a:buNone/>
            </a:pPr>
            <a:endParaRPr lang="en-ZA" sz="2800" b="1" dirty="0"/>
          </a:p>
          <a:p>
            <a:pPr marL="0" indent="0">
              <a:buNone/>
            </a:pPr>
            <a:r>
              <a:rPr lang="en-GB" dirty="0"/>
              <a:t>A dismissal is procedurally unfair if in the following circumstances:</a:t>
            </a:r>
          </a:p>
          <a:p>
            <a:r>
              <a:rPr lang="en-ZA" dirty="0"/>
              <a:t>The employee was not </a:t>
            </a:r>
            <a:r>
              <a:rPr lang="en-ZA" b="1" dirty="0" smtClean="0"/>
              <a:t>notified</a:t>
            </a:r>
            <a:r>
              <a:rPr lang="en-ZA" dirty="0" smtClean="0"/>
              <a:t> </a:t>
            </a:r>
            <a:r>
              <a:rPr lang="en-ZA" dirty="0"/>
              <a:t>of the nature of the offence</a:t>
            </a:r>
          </a:p>
          <a:p>
            <a:r>
              <a:rPr lang="en-ZA" dirty="0"/>
              <a:t>The employee was not given sufficient and </a:t>
            </a:r>
            <a:r>
              <a:rPr lang="en-ZA" b="1" dirty="0" err="1" smtClean="0"/>
              <a:t>timeous</a:t>
            </a:r>
            <a:r>
              <a:rPr lang="en-ZA" dirty="0" smtClean="0"/>
              <a:t> </a:t>
            </a:r>
            <a:r>
              <a:rPr lang="en-ZA" dirty="0"/>
              <a:t>prior notification of the disciplinary hearing to prepare a case</a:t>
            </a:r>
          </a:p>
          <a:p>
            <a:r>
              <a:rPr lang="en-ZA" dirty="0"/>
              <a:t>The employee was not given the opportunity to </a:t>
            </a:r>
            <a:r>
              <a:rPr lang="en-ZA" b="1" dirty="0" smtClean="0"/>
              <a:t>state his/her case </a:t>
            </a:r>
            <a:r>
              <a:rPr lang="en-ZA" dirty="0" smtClean="0"/>
              <a:t>or </a:t>
            </a:r>
            <a:r>
              <a:rPr lang="en-ZA" dirty="0"/>
              <a:t>to </a:t>
            </a:r>
            <a:r>
              <a:rPr lang="en-ZA" b="1" dirty="0"/>
              <a:t>call </a:t>
            </a:r>
            <a:r>
              <a:rPr lang="en-ZA" b="1" dirty="0" smtClean="0"/>
              <a:t>witnesses</a:t>
            </a:r>
            <a:endParaRPr lang="en-ZA" b="1" dirty="0"/>
          </a:p>
          <a:p>
            <a:r>
              <a:rPr lang="en-ZA" dirty="0"/>
              <a:t>The employee was not allowed to have </a:t>
            </a:r>
            <a:r>
              <a:rPr lang="en-ZA" b="1" dirty="0"/>
              <a:t>representation</a:t>
            </a:r>
          </a:p>
          <a:p>
            <a:r>
              <a:rPr lang="en-ZA" dirty="0"/>
              <a:t>The chairperson was not </a:t>
            </a:r>
            <a:r>
              <a:rPr lang="en-ZA" b="1" dirty="0"/>
              <a:t>impartial</a:t>
            </a:r>
            <a:r>
              <a:rPr lang="en-ZA" dirty="0"/>
              <a:t> or the employee’s case has been prejudged</a:t>
            </a:r>
          </a:p>
          <a:p>
            <a:r>
              <a:rPr lang="en-ZA" dirty="0"/>
              <a:t>The </a:t>
            </a:r>
            <a:r>
              <a:rPr lang="en-ZA" b="1" dirty="0"/>
              <a:t>right to appeal </a:t>
            </a:r>
            <a:r>
              <a:rPr lang="en-ZA" dirty="0"/>
              <a:t>or to demand a review has not been granted</a:t>
            </a:r>
          </a:p>
          <a:p>
            <a:r>
              <a:rPr lang="en-ZA" dirty="0"/>
              <a:t>The employee is not fully informed of the </a:t>
            </a:r>
            <a:r>
              <a:rPr lang="en-ZA" b="1" dirty="0"/>
              <a:t>reason for the decision </a:t>
            </a:r>
            <a:r>
              <a:rPr lang="en-ZA" dirty="0"/>
              <a:t>given</a:t>
            </a:r>
          </a:p>
          <a:p>
            <a:pPr marL="0" indent="0">
              <a:buNone/>
            </a:pPr>
            <a:endParaRPr lang="en-ZA" dirty="0"/>
          </a:p>
        </p:txBody>
      </p:sp>
    </p:spTree>
    <p:extLst>
      <p:ext uri="{BB962C8B-B14F-4D97-AF65-F5344CB8AC3E}">
        <p14:creationId xmlns="" xmlns:p14="http://schemas.microsoft.com/office/powerpoint/2010/main" val="4213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5" name="Table 4">
            <a:extLst>
              <a:ext uri="{FF2B5EF4-FFF2-40B4-BE49-F238E27FC236}">
                <a16:creationId xmlns="" xmlns:a16="http://schemas.microsoft.com/office/drawing/2014/main" id="{D304A91C-F9E0-4FB1-83E4-A2BBCDE0989D}"/>
              </a:ext>
            </a:extLst>
          </p:cNvPr>
          <p:cNvGraphicFramePr>
            <a:graphicFrameLocks noGrp="1"/>
          </p:cNvGraphicFramePr>
          <p:nvPr>
            <p:extLst>
              <p:ext uri="{D42A27DB-BD31-4B8C-83A1-F6EECF244321}">
                <p14:modId xmlns="" xmlns:p14="http://schemas.microsoft.com/office/powerpoint/2010/main" val="4274393242"/>
              </p:ext>
            </p:extLst>
          </p:nvPr>
        </p:nvGraphicFramePr>
        <p:xfrm>
          <a:off x="251520" y="2492896"/>
          <a:ext cx="8454357" cy="3657600"/>
        </p:xfrm>
        <a:graphic>
          <a:graphicData uri="http://schemas.openxmlformats.org/drawingml/2006/table">
            <a:tbl>
              <a:tblPr firstRow="1" firstCol="1" bandRow="1">
                <a:tableStyleId>{5C22544A-7EE6-4342-B048-85BDC9FD1C3A}</a:tableStyleId>
              </a:tblPr>
              <a:tblGrid>
                <a:gridCol w="1368152">
                  <a:extLst>
                    <a:ext uri="{9D8B030D-6E8A-4147-A177-3AD203B41FA5}">
                      <a16:colId xmlns="" xmlns:a16="http://schemas.microsoft.com/office/drawing/2014/main" val="3804795604"/>
                    </a:ext>
                  </a:extLst>
                </a:gridCol>
                <a:gridCol w="7086205">
                  <a:extLst>
                    <a:ext uri="{9D8B030D-6E8A-4147-A177-3AD203B41FA5}">
                      <a16:colId xmlns="" xmlns:a16="http://schemas.microsoft.com/office/drawing/2014/main" val="1785371638"/>
                    </a:ext>
                  </a:extLst>
                </a:gridCol>
              </a:tblGrid>
              <a:tr h="2530839">
                <a:tc>
                  <a:txBody>
                    <a:bodyPr/>
                    <a:lstStyle/>
                    <a:p>
                      <a:pPr algn="just">
                        <a:lnSpc>
                          <a:spcPct val="150000"/>
                        </a:lnSpc>
                        <a:spcAft>
                          <a:spcPts val="0"/>
                        </a:spcAft>
                        <a:tabLst>
                          <a:tab pos="270510" algn="l"/>
                        </a:tabLst>
                      </a:pPr>
                      <a:r>
                        <a:rPr lang="en-US" sz="2000" dirty="0">
                          <a:solidFill>
                            <a:schemeClr val="bg1"/>
                          </a:solidFill>
                          <a:effectLst/>
                        </a:rPr>
                        <a:t>Reason</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algn="just">
                        <a:lnSpc>
                          <a:spcPct val="150000"/>
                        </a:lnSpc>
                        <a:spcAft>
                          <a:spcPts val="0"/>
                        </a:spcAft>
                        <a:tabLst>
                          <a:tab pos="270510" algn="l"/>
                        </a:tabLst>
                      </a:pPr>
                      <a:r>
                        <a:rPr lang="en-US" sz="2000" b="0" dirty="0">
                          <a:solidFill>
                            <a:schemeClr val="tx1"/>
                          </a:solidFill>
                          <a:effectLst/>
                        </a:rPr>
                        <a:t>There has to be a </a:t>
                      </a:r>
                      <a:r>
                        <a:rPr lang="en-US" sz="2000" b="1" dirty="0">
                          <a:solidFill>
                            <a:schemeClr val="tx1"/>
                          </a:solidFill>
                          <a:effectLst/>
                        </a:rPr>
                        <a:t>valid reason </a:t>
                      </a:r>
                      <a:r>
                        <a:rPr lang="en-US" sz="2000" b="0" dirty="0">
                          <a:solidFill>
                            <a:schemeClr val="tx1"/>
                          </a:solidFill>
                          <a:effectLst/>
                        </a:rPr>
                        <a:t>for disciplining the employee.  This will normally be a proven breach of a disciplinary code, material breach of a service contract or breach of law.  </a:t>
                      </a:r>
                      <a:endParaRPr lang="en-ZA" sz="2000" b="0" dirty="0">
                        <a:solidFill>
                          <a:schemeClr val="tx1"/>
                        </a:solidFill>
                        <a:effectLst/>
                      </a:endParaRP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Are there any indications of </a:t>
                      </a:r>
                      <a:r>
                        <a:rPr lang="en-ZA" sz="2000" b="1" u="none" strike="noStrike" kern="0" dirty="0">
                          <a:ln>
                            <a:noFill/>
                          </a:ln>
                          <a:solidFill>
                            <a:schemeClr val="tx1"/>
                          </a:solidFill>
                          <a:effectLst>
                            <a:outerShdw sx="0" sy="0">
                              <a:srgbClr val="000000"/>
                            </a:outerShdw>
                          </a:effectLst>
                        </a:rPr>
                        <a:t>discrimination</a:t>
                      </a:r>
                      <a:r>
                        <a:rPr lang="en-ZA" sz="2000" b="0" u="none" strike="noStrike" kern="0" dirty="0">
                          <a:ln>
                            <a:noFill/>
                          </a:ln>
                          <a:solidFill>
                            <a:schemeClr val="tx1"/>
                          </a:solidFill>
                          <a:effectLst>
                            <a:outerShdw sx="0" sy="0">
                              <a:srgbClr val="000000"/>
                            </a:outerShdw>
                          </a:effectLst>
                        </a:rPr>
                        <a:t>?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Is the disciplinary action listed as </a:t>
                      </a:r>
                      <a:r>
                        <a:rPr lang="en-ZA" sz="2000" b="1" u="none" strike="noStrike" kern="0" dirty="0">
                          <a:ln>
                            <a:noFill/>
                          </a:ln>
                          <a:solidFill>
                            <a:schemeClr val="tx1"/>
                          </a:solidFill>
                          <a:effectLst>
                            <a:outerShdw sx="0" sy="0">
                              <a:srgbClr val="000000"/>
                            </a:outerShdw>
                          </a:effectLst>
                        </a:rPr>
                        <a:t>automatically unfair </a:t>
                      </a:r>
                      <a:r>
                        <a:rPr lang="en-ZA" sz="2000" b="0" u="none" strike="noStrike" kern="0" dirty="0">
                          <a:ln>
                            <a:noFill/>
                          </a:ln>
                          <a:solidFill>
                            <a:schemeClr val="tx1"/>
                          </a:solidFill>
                          <a:effectLst>
                            <a:outerShdw sx="0" sy="0">
                              <a:srgbClr val="000000"/>
                            </a:outerShdw>
                          </a:effectLst>
                        </a:rPr>
                        <a:t>in terms of the Labour Relations Act (LRA)?</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119780659"/>
                  </a:ext>
                </a:extLst>
              </a:tr>
              <a:tr h="853537">
                <a:tc>
                  <a:txBody>
                    <a:bodyPr/>
                    <a:lstStyle/>
                    <a:p>
                      <a:pPr algn="just">
                        <a:lnSpc>
                          <a:spcPct val="150000"/>
                        </a:lnSpc>
                        <a:spcAft>
                          <a:spcPts val="0"/>
                        </a:spcAft>
                        <a:tabLst>
                          <a:tab pos="270510" algn="l"/>
                        </a:tabLst>
                      </a:pPr>
                      <a:r>
                        <a:rPr lang="en-US" sz="2000" dirty="0">
                          <a:solidFill>
                            <a:schemeClr val="bg1"/>
                          </a:solidFill>
                          <a:effectLst/>
                        </a:rPr>
                        <a:t>Awareness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Is there proof that the employee was aware of the rule and the consequences of a breach of the specific rule?</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464172701"/>
                  </a:ext>
                </a:extLst>
              </a:tr>
            </a:tbl>
          </a:graphicData>
        </a:graphic>
      </p:graphicFrame>
    </p:spTree>
    <p:extLst>
      <p:ext uri="{BB962C8B-B14F-4D97-AF65-F5344CB8AC3E}">
        <p14:creationId xmlns="" xmlns:p14="http://schemas.microsoft.com/office/powerpoint/2010/main" val="3924297180"/>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4EA47684-F3A5-4D4F-B0BA-4C86625E7742}"/>
              </a:ext>
            </a:extLst>
          </p:cNvPr>
          <p:cNvGraphicFramePr>
            <a:graphicFrameLocks noGrp="1"/>
          </p:cNvGraphicFramePr>
          <p:nvPr>
            <p:extLst>
              <p:ext uri="{D42A27DB-BD31-4B8C-83A1-F6EECF244321}">
                <p14:modId xmlns="" xmlns:p14="http://schemas.microsoft.com/office/powerpoint/2010/main" val="3872435849"/>
              </p:ext>
            </p:extLst>
          </p:nvPr>
        </p:nvGraphicFramePr>
        <p:xfrm>
          <a:off x="251520" y="2276872"/>
          <a:ext cx="8640959" cy="3657600"/>
        </p:xfrm>
        <a:graphic>
          <a:graphicData uri="http://schemas.openxmlformats.org/drawingml/2006/table">
            <a:tbl>
              <a:tblPr firstRow="1" firstCol="1" bandRow="1">
                <a:tableStyleId>{5C22544A-7EE6-4342-B048-85BDC9FD1C3A}</a:tableStyleId>
              </a:tblPr>
              <a:tblGrid>
                <a:gridCol w="1434343">
                  <a:extLst>
                    <a:ext uri="{9D8B030D-6E8A-4147-A177-3AD203B41FA5}">
                      <a16:colId xmlns="" xmlns:a16="http://schemas.microsoft.com/office/drawing/2014/main" val="2441633740"/>
                    </a:ext>
                  </a:extLst>
                </a:gridCol>
                <a:gridCol w="7206616">
                  <a:extLst>
                    <a:ext uri="{9D8B030D-6E8A-4147-A177-3AD203B41FA5}">
                      <a16:colId xmlns="" xmlns:a16="http://schemas.microsoft.com/office/drawing/2014/main" val="1886111744"/>
                    </a:ext>
                  </a:extLst>
                </a:gridCol>
              </a:tblGrid>
              <a:tr h="3384376">
                <a:tc>
                  <a:txBody>
                    <a:bodyPr/>
                    <a:lstStyle/>
                    <a:p>
                      <a:pPr algn="just">
                        <a:lnSpc>
                          <a:spcPct val="150000"/>
                        </a:lnSpc>
                        <a:spcAft>
                          <a:spcPts val="0"/>
                        </a:spcAft>
                        <a:tabLst>
                          <a:tab pos="270510" algn="l"/>
                        </a:tabLst>
                      </a:pPr>
                      <a:r>
                        <a:rPr lang="en-US" sz="2000" dirty="0">
                          <a:solidFill>
                            <a:schemeClr val="bg1"/>
                          </a:solidFill>
                          <a:effectLst/>
                        </a:rPr>
                        <a:t>Previous</a:t>
                      </a:r>
                      <a:r>
                        <a:rPr lang="en-US" sz="2000" dirty="0">
                          <a:solidFill>
                            <a:schemeClr val="tx1"/>
                          </a:solidFill>
                          <a:effectLst/>
                        </a:rPr>
                        <a:t> </a:t>
                      </a:r>
                      <a:r>
                        <a:rPr lang="en-US" sz="2000" dirty="0">
                          <a:solidFill>
                            <a:schemeClr val="bg1"/>
                          </a:solidFill>
                          <a:effectLst/>
                        </a:rPr>
                        <a:t>warnings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smtClean="0">
                          <a:ln>
                            <a:noFill/>
                          </a:ln>
                          <a:solidFill>
                            <a:schemeClr val="tx1"/>
                          </a:solidFill>
                          <a:effectLst>
                            <a:outerShdw sx="0" sy="0">
                              <a:srgbClr val="000000"/>
                            </a:outerShdw>
                          </a:effectLst>
                        </a:rPr>
                        <a:t>Did the employee receive sufficient </a:t>
                      </a:r>
                      <a:r>
                        <a:rPr lang="en-ZA" sz="2000" b="1" u="none" strike="noStrike" kern="0" dirty="0" smtClean="0">
                          <a:ln>
                            <a:noFill/>
                          </a:ln>
                          <a:solidFill>
                            <a:schemeClr val="tx1"/>
                          </a:solidFill>
                          <a:effectLst>
                            <a:outerShdw sx="0" sy="0">
                              <a:srgbClr val="000000"/>
                            </a:outerShdw>
                          </a:effectLst>
                        </a:rPr>
                        <a:t>progressive</a:t>
                      </a:r>
                      <a:r>
                        <a:rPr lang="en-ZA" sz="2000" b="0" u="none" strike="noStrike" kern="0" dirty="0" smtClean="0">
                          <a:ln>
                            <a:noFill/>
                          </a:ln>
                          <a:solidFill>
                            <a:schemeClr val="tx1"/>
                          </a:solidFill>
                          <a:effectLst>
                            <a:outerShdw sx="0" sy="0">
                              <a:srgbClr val="000000"/>
                            </a:outerShdw>
                          </a:effectLst>
                        </a:rPr>
                        <a:t> warnings?  </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Has the employee been warned</a:t>
                      </a:r>
                      <a:r>
                        <a:rPr lang="en-ZA" sz="2000" b="1" u="none" strike="noStrike" kern="0" dirty="0">
                          <a:ln>
                            <a:noFill/>
                          </a:ln>
                          <a:solidFill>
                            <a:schemeClr val="tx1"/>
                          </a:solidFill>
                          <a:effectLst>
                            <a:outerShdw sx="0" sy="0">
                              <a:srgbClr val="000000"/>
                            </a:outerShdw>
                          </a:effectLst>
                        </a:rPr>
                        <a:t> previously </a:t>
                      </a:r>
                      <a:r>
                        <a:rPr lang="en-ZA" sz="2000" b="0" u="none" strike="noStrike" kern="0" dirty="0">
                          <a:ln>
                            <a:noFill/>
                          </a:ln>
                          <a:solidFill>
                            <a:schemeClr val="tx1"/>
                          </a:solidFill>
                          <a:effectLst>
                            <a:outerShdw sx="0" sy="0">
                              <a:srgbClr val="000000"/>
                            </a:outerShdw>
                          </a:effectLst>
                        </a:rPr>
                        <a:t>for a similar offence?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warned, according to the disciplinary procedure and code, and informed of the </a:t>
                      </a:r>
                      <a:r>
                        <a:rPr lang="en-ZA" sz="2000" b="1" u="none" strike="noStrike" kern="0" dirty="0">
                          <a:ln>
                            <a:noFill/>
                          </a:ln>
                          <a:solidFill>
                            <a:schemeClr val="tx1"/>
                          </a:solidFill>
                          <a:effectLst>
                            <a:outerShdw sx="0" sy="0">
                              <a:srgbClr val="000000"/>
                            </a:outerShdw>
                          </a:effectLst>
                        </a:rPr>
                        <a:t>consequences</a:t>
                      </a:r>
                      <a:r>
                        <a:rPr lang="en-ZA" sz="2000" b="0" u="none" strike="noStrike" kern="0" dirty="0">
                          <a:ln>
                            <a:noFill/>
                          </a:ln>
                          <a:solidFill>
                            <a:schemeClr val="tx1"/>
                          </a:solidFill>
                          <a:effectLst>
                            <a:outerShdw sx="0" sy="0">
                              <a:srgbClr val="000000"/>
                            </a:outerShdw>
                          </a:effectLst>
                        </a:rPr>
                        <a:t> of further transgressions?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a </a:t>
                      </a:r>
                      <a:r>
                        <a:rPr lang="en-ZA" sz="2000" b="1" u="none" strike="noStrike" kern="0" dirty="0">
                          <a:ln>
                            <a:noFill/>
                          </a:ln>
                          <a:solidFill>
                            <a:schemeClr val="tx1"/>
                          </a:solidFill>
                          <a:effectLst>
                            <a:outerShdw sx="0" sy="0">
                              <a:srgbClr val="000000"/>
                            </a:outerShdw>
                          </a:effectLst>
                        </a:rPr>
                        <a:t>fair procedure </a:t>
                      </a:r>
                      <a:r>
                        <a:rPr lang="en-ZA" sz="2000" b="0" u="none" strike="noStrike" kern="0" dirty="0">
                          <a:ln>
                            <a:noFill/>
                          </a:ln>
                          <a:solidFill>
                            <a:schemeClr val="tx1"/>
                          </a:solidFill>
                          <a:effectLst>
                            <a:outerShdw sx="0" sy="0">
                              <a:srgbClr val="000000"/>
                            </a:outerShdw>
                          </a:effectLst>
                        </a:rPr>
                        <a:t>followed before a warning was issued?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Did management follow up to ensure that the employee was </a:t>
                      </a:r>
                      <a:r>
                        <a:rPr lang="en-ZA" sz="2000" b="1" u="none" strike="noStrike" kern="0" dirty="0">
                          <a:ln>
                            <a:noFill/>
                          </a:ln>
                          <a:solidFill>
                            <a:schemeClr val="tx1"/>
                          </a:solidFill>
                          <a:effectLst>
                            <a:outerShdw sx="0" sy="0">
                              <a:srgbClr val="000000"/>
                            </a:outerShdw>
                          </a:effectLst>
                        </a:rPr>
                        <a:t>supported</a:t>
                      </a:r>
                      <a:r>
                        <a:rPr lang="en-ZA" sz="2000" b="0" u="none" strike="noStrike" kern="0" dirty="0">
                          <a:ln>
                            <a:noFill/>
                          </a:ln>
                          <a:solidFill>
                            <a:schemeClr val="tx1"/>
                          </a:solidFill>
                          <a:effectLst>
                            <a:outerShdw sx="0" sy="0">
                              <a:srgbClr val="000000"/>
                            </a:outerShdw>
                          </a:effectLst>
                        </a:rPr>
                        <a:t> after previous warnings? </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2099319967"/>
                  </a:ext>
                </a:extLst>
              </a:tr>
            </a:tbl>
          </a:graphicData>
        </a:graphic>
      </p:graphicFrame>
    </p:spTree>
    <p:extLst>
      <p:ext uri="{BB962C8B-B14F-4D97-AF65-F5344CB8AC3E}">
        <p14:creationId xmlns="" xmlns:p14="http://schemas.microsoft.com/office/powerpoint/2010/main" val="299297769"/>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084C1F80-81A0-4834-8309-35808F4F1BA2}"/>
              </a:ext>
            </a:extLst>
          </p:cNvPr>
          <p:cNvGraphicFramePr>
            <a:graphicFrameLocks noGrp="1"/>
          </p:cNvGraphicFramePr>
          <p:nvPr>
            <p:extLst>
              <p:ext uri="{D42A27DB-BD31-4B8C-83A1-F6EECF244321}">
                <p14:modId xmlns="" xmlns:p14="http://schemas.microsoft.com/office/powerpoint/2010/main" val="104192979"/>
              </p:ext>
            </p:extLst>
          </p:nvPr>
        </p:nvGraphicFramePr>
        <p:xfrm>
          <a:off x="323528" y="2276872"/>
          <a:ext cx="8568952" cy="3744416"/>
        </p:xfrm>
        <a:graphic>
          <a:graphicData uri="http://schemas.openxmlformats.org/drawingml/2006/table">
            <a:tbl>
              <a:tblPr firstRow="1" firstCol="1" bandRow="1">
                <a:tableStyleId>{5C22544A-7EE6-4342-B048-85BDC9FD1C3A}</a:tableStyleId>
              </a:tblPr>
              <a:tblGrid>
                <a:gridCol w="1872478">
                  <a:extLst>
                    <a:ext uri="{9D8B030D-6E8A-4147-A177-3AD203B41FA5}">
                      <a16:colId xmlns="" xmlns:a16="http://schemas.microsoft.com/office/drawing/2014/main" val="1887586245"/>
                    </a:ext>
                  </a:extLst>
                </a:gridCol>
                <a:gridCol w="6696474">
                  <a:extLst>
                    <a:ext uri="{9D8B030D-6E8A-4147-A177-3AD203B41FA5}">
                      <a16:colId xmlns="" xmlns:a16="http://schemas.microsoft.com/office/drawing/2014/main" val="499004542"/>
                    </a:ext>
                  </a:extLst>
                </a:gridCol>
              </a:tblGrid>
              <a:tr h="3744416">
                <a:tc>
                  <a:txBody>
                    <a:bodyPr/>
                    <a:lstStyle/>
                    <a:p>
                      <a:pPr algn="just">
                        <a:lnSpc>
                          <a:spcPct val="150000"/>
                        </a:lnSpc>
                        <a:spcAft>
                          <a:spcPts val="0"/>
                        </a:spcAft>
                        <a:tabLst>
                          <a:tab pos="270510" algn="l"/>
                        </a:tabLst>
                      </a:pPr>
                      <a:r>
                        <a:rPr lang="en-US" sz="2000" dirty="0">
                          <a:solidFill>
                            <a:schemeClr val="bg1"/>
                          </a:solidFill>
                          <a:effectLst/>
                        </a:rPr>
                        <a:t>Proof</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there actual </a:t>
                      </a:r>
                      <a:r>
                        <a:rPr lang="en-ZA" sz="2000" b="1" u="none" strike="noStrike" kern="0" dirty="0" smtClean="0">
                          <a:ln>
                            <a:noFill/>
                          </a:ln>
                          <a:solidFill>
                            <a:schemeClr val="tx1"/>
                          </a:solidFill>
                          <a:effectLst>
                            <a:outerShdw sx="0" sy="0">
                              <a:srgbClr val="000000"/>
                            </a:outerShdw>
                          </a:effectLst>
                        </a:rPr>
                        <a:t>proof</a:t>
                      </a:r>
                      <a:r>
                        <a:rPr lang="en-ZA" sz="2000" b="0" u="none" strike="noStrike" kern="0" dirty="0" smtClean="0">
                          <a:ln>
                            <a:noFill/>
                          </a:ln>
                          <a:solidFill>
                            <a:schemeClr val="tx1"/>
                          </a:solidFill>
                          <a:effectLst>
                            <a:outerShdw sx="0" sy="0">
                              <a:srgbClr val="000000"/>
                            </a:outerShdw>
                          </a:effectLst>
                        </a:rPr>
                        <a:t> </a:t>
                      </a:r>
                      <a:r>
                        <a:rPr lang="en-ZA" sz="2000" b="0" u="none" strike="noStrike" kern="0" dirty="0">
                          <a:ln>
                            <a:noFill/>
                          </a:ln>
                          <a:solidFill>
                            <a:schemeClr val="tx1"/>
                          </a:solidFill>
                          <a:effectLst>
                            <a:outerShdw sx="0" sy="0">
                              <a:srgbClr val="000000"/>
                            </a:outerShdw>
                          </a:effectLst>
                        </a:rPr>
                        <a:t>of the transgression?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On the balance of </a:t>
                      </a:r>
                      <a:r>
                        <a:rPr lang="en-ZA" sz="2000" b="1" u="none" strike="noStrike" kern="0" dirty="0">
                          <a:ln>
                            <a:noFill/>
                          </a:ln>
                          <a:solidFill>
                            <a:schemeClr val="tx1"/>
                          </a:solidFill>
                          <a:effectLst>
                            <a:outerShdw sx="0" sy="0">
                              <a:srgbClr val="000000"/>
                            </a:outerShdw>
                          </a:effectLst>
                        </a:rPr>
                        <a:t>probability</a:t>
                      </a:r>
                      <a:r>
                        <a:rPr lang="en-ZA" sz="2000" b="0" u="none" strike="noStrike" kern="0" dirty="0">
                          <a:ln>
                            <a:noFill/>
                          </a:ln>
                          <a:solidFill>
                            <a:schemeClr val="tx1"/>
                          </a:solidFill>
                          <a:effectLst>
                            <a:outerShdw sx="0" sy="0">
                              <a:srgbClr val="000000"/>
                            </a:outerShdw>
                          </a:effectLst>
                        </a:rPr>
                        <a:t>, did the employee commit the transgression?  </a:t>
                      </a:r>
                    </a:p>
                    <a:p>
                      <a:pPr marL="342900" lvl="0" indent="-342900" algn="just" fontAlgn="base" hangingPunct="0">
                        <a:lnSpc>
                          <a:spcPct val="150000"/>
                        </a:lnSpc>
                        <a:buClr>
                          <a:srgbClr val="7F7F7F"/>
                        </a:buClr>
                        <a:buSzPts val="1100"/>
                        <a:buFont typeface="Symbol" panose="05050102010706020507" pitchFamily="18" charset="2"/>
                        <a:buNone/>
                        <a:tabLst>
                          <a:tab pos="270510" algn="l"/>
                        </a:tabLst>
                      </a:pPr>
                      <a:r>
                        <a:rPr lang="en-ZA" sz="2000" b="0" u="none" strike="noStrike" kern="0" dirty="0">
                          <a:ln>
                            <a:noFill/>
                          </a:ln>
                          <a:solidFill>
                            <a:schemeClr val="tx1"/>
                          </a:solidFill>
                          <a:effectLst>
                            <a:outerShdw sx="0" sy="0">
                              <a:srgbClr val="000000"/>
                            </a:outerShdw>
                          </a:effectLst>
                        </a:rPr>
                        <a:t>Was the evidence valid and </a:t>
                      </a:r>
                      <a:r>
                        <a:rPr lang="en-ZA" sz="2000" b="1" u="none" strike="noStrike" kern="0" dirty="0">
                          <a:ln>
                            <a:noFill/>
                          </a:ln>
                          <a:solidFill>
                            <a:schemeClr val="tx1"/>
                          </a:solidFill>
                          <a:effectLst>
                            <a:outerShdw sx="0" sy="0">
                              <a:srgbClr val="000000"/>
                            </a:outerShdw>
                          </a:effectLst>
                        </a:rPr>
                        <a:t>admissible</a:t>
                      </a:r>
                      <a:r>
                        <a:rPr lang="en-ZA" sz="2000" b="0" u="none" strike="noStrike" kern="0" dirty="0">
                          <a:ln>
                            <a:noFill/>
                          </a:ln>
                          <a:solidFill>
                            <a:schemeClr val="tx1"/>
                          </a:solidFill>
                          <a:effectLst>
                            <a:outerShdw sx="0" sy="0">
                              <a:srgbClr val="000000"/>
                            </a:outerShdw>
                          </a:effectLst>
                        </a:rPr>
                        <a:t>?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Were there any indications of tampering with evidence or </a:t>
                      </a:r>
                      <a:r>
                        <a:rPr lang="en-ZA" sz="2000" b="1" u="none" strike="noStrike" kern="0" dirty="0">
                          <a:ln>
                            <a:noFill/>
                          </a:ln>
                          <a:solidFill>
                            <a:schemeClr val="tx1"/>
                          </a:solidFill>
                          <a:effectLst>
                            <a:outerShdw sx="0" sy="0">
                              <a:srgbClr val="000000"/>
                            </a:outerShdw>
                          </a:effectLst>
                        </a:rPr>
                        <a:t>false statements</a:t>
                      </a:r>
                      <a:r>
                        <a:rPr lang="en-ZA" sz="2000" b="0" u="none" strike="noStrike" kern="0" dirty="0">
                          <a:ln>
                            <a:noFill/>
                          </a:ln>
                          <a:solidFill>
                            <a:schemeClr val="tx1"/>
                          </a:solidFill>
                          <a:effectLst>
                            <a:outerShdw sx="0" sy="0">
                              <a:srgbClr val="000000"/>
                            </a:outerShdw>
                          </a:effectLst>
                        </a:rPr>
                        <a:t>?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a:t>
                      </a:r>
                      <a:r>
                        <a:rPr lang="en-ZA" sz="2000" b="1" u="none" strike="noStrike" kern="0" dirty="0">
                          <a:ln>
                            <a:noFill/>
                          </a:ln>
                          <a:solidFill>
                            <a:schemeClr val="tx1"/>
                          </a:solidFill>
                          <a:effectLst>
                            <a:outerShdw sx="0" sy="0">
                              <a:srgbClr val="000000"/>
                            </a:outerShdw>
                          </a:effectLst>
                        </a:rPr>
                        <a:t>cross-questionin</a:t>
                      </a:r>
                      <a:r>
                        <a:rPr lang="en-ZA" sz="2000" b="0" u="none" strike="noStrike" kern="0" dirty="0">
                          <a:ln>
                            <a:noFill/>
                          </a:ln>
                          <a:solidFill>
                            <a:schemeClr val="tx1"/>
                          </a:solidFill>
                          <a:effectLst>
                            <a:outerShdw sx="0" sy="0">
                              <a:srgbClr val="000000"/>
                            </a:outerShdw>
                          </a:effectLst>
                        </a:rPr>
                        <a:t>g allowed fairly?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a:t>
                      </a:r>
                      <a:r>
                        <a:rPr lang="en-ZA" sz="2000" b="1" u="none" strike="noStrike" kern="0" dirty="0" smtClean="0">
                          <a:ln>
                            <a:noFill/>
                          </a:ln>
                          <a:solidFill>
                            <a:schemeClr val="tx1"/>
                          </a:solidFill>
                          <a:effectLst>
                            <a:outerShdw sx="0" sy="0">
                              <a:srgbClr val="000000"/>
                            </a:outerShdw>
                          </a:effectLst>
                        </a:rPr>
                        <a:t>sufficient</a:t>
                      </a:r>
                      <a:r>
                        <a:rPr lang="en-ZA" sz="2000" b="0" u="none" strike="noStrike" kern="0" baseline="0" dirty="0" smtClean="0">
                          <a:ln>
                            <a:noFill/>
                          </a:ln>
                          <a:solidFill>
                            <a:schemeClr val="tx1"/>
                          </a:solidFill>
                          <a:effectLst>
                            <a:outerShdw sx="0" sy="0">
                              <a:srgbClr val="000000"/>
                            </a:outerShdw>
                          </a:effectLst>
                        </a:rPr>
                        <a:t> </a:t>
                      </a:r>
                      <a:r>
                        <a:rPr lang="en-ZA" sz="2000" b="0" u="none" strike="noStrike" kern="0" dirty="0" smtClean="0">
                          <a:ln>
                            <a:noFill/>
                          </a:ln>
                          <a:solidFill>
                            <a:schemeClr val="tx1"/>
                          </a:solidFill>
                          <a:effectLst>
                            <a:outerShdw sx="0" sy="0">
                              <a:srgbClr val="000000"/>
                            </a:outerShdw>
                          </a:effectLst>
                        </a:rPr>
                        <a:t> </a:t>
                      </a:r>
                      <a:r>
                        <a:rPr lang="en-ZA" sz="2000" b="0" u="none" strike="noStrike" kern="0" dirty="0">
                          <a:ln>
                            <a:noFill/>
                          </a:ln>
                          <a:solidFill>
                            <a:schemeClr val="tx1"/>
                          </a:solidFill>
                          <a:effectLst>
                            <a:outerShdw sx="0" sy="0">
                              <a:srgbClr val="000000"/>
                            </a:outerShdw>
                          </a:effectLst>
                        </a:rPr>
                        <a:t>evidence put before the hearing and tested</a:t>
                      </a:r>
                      <a:r>
                        <a:rPr lang="en-ZA" sz="1600" b="0" u="none" strike="noStrike" kern="0" dirty="0">
                          <a:ln>
                            <a:noFill/>
                          </a:ln>
                          <a:solidFill>
                            <a:schemeClr val="tx1"/>
                          </a:solidFill>
                          <a:effectLst>
                            <a:outerShdw sx="0" sy="0">
                              <a:srgbClr val="000000"/>
                            </a:outerShdw>
                          </a:effectLst>
                        </a:rPr>
                        <a:t>?</a:t>
                      </a:r>
                      <a:endParaRPr lang="en-ZA" sz="11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671154570"/>
                  </a:ext>
                </a:extLst>
              </a:tr>
            </a:tbl>
          </a:graphicData>
        </a:graphic>
      </p:graphicFrame>
    </p:spTree>
    <p:extLst>
      <p:ext uri="{BB962C8B-B14F-4D97-AF65-F5344CB8AC3E}">
        <p14:creationId xmlns="" xmlns:p14="http://schemas.microsoft.com/office/powerpoint/2010/main" val="1904316759"/>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956E8334-45FF-44BD-80D6-96EE100A957E}"/>
              </a:ext>
            </a:extLst>
          </p:cNvPr>
          <p:cNvGraphicFramePr>
            <a:graphicFrameLocks noGrp="1"/>
          </p:cNvGraphicFramePr>
          <p:nvPr>
            <p:extLst>
              <p:ext uri="{D42A27DB-BD31-4B8C-83A1-F6EECF244321}">
                <p14:modId xmlns="" xmlns:p14="http://schemas.microsoft.com/office/powerpoint/2010/main" val="1391515832"/>
              </p:ext>
            </p:extLst>
          </p:nvPr>
        </p:nvGraphicFramePr>
        <p:xfrm>
          <a:off x="146304" y="2420888"/>
          <a:ext cx="8559573" cy="3789412"/>
        </p:xfrm>
        <a:graphic>
          <a:graphicData uri="http://schemas.openxmlformats.org/drawingml/2006/table">
            <a:tbl>
              <a:tblPr firstRow="1" firstCol="1" bandRow="1">
                <a:tableStyleId>{5C22544A-7EE6-4342-B048-85BDC9FD1C3A}</a:tableStyleId>
              </a:tblPr>
              <a:tblGrid>
                <a:gridCol w="1870429">
                  <a:extLst>
                    <a:ext uri="{9D8B030D-6E8A-4147-A177-3AD203B41FA5}">
                      <a16:colId xmlns="" xmlns:a16="http://schemas.microsoft.com/office/drawing/2014/main" val="641591257"/>
                    </a:ext>
                  </a:extLst>
                </a:gridCol>
                <a:gridCol w="6689144">
                  <a:extLst>
                    <a:ext uri="{9D8B030D-6E8A-4147-A177-3AD203B41FA5}">
                      <a16:colId xmlns="" xmlns:a16="http://schemas.microsoft.com/office/drawing/2014/main" val="762777787"/>
                    </a:ext>
                  </a:extLst>
                </a:gridCol>
              </a:tblGrid>
              <a:tr h="3789412">
                <a:tc>
                  <a:txBody>
                    <a:bodyPr/>
                    <a:lstStyle/>
                    <a:p>
                      <a:pPr algn="just">
                        <a:lnSpc>
                          <a:spcPct val="150000"/>
                        </a:lnSpc>
                        <a:spcAft>
                          <a:spcPts val="0"/>
                        </a:spcAft>
                        <a:tabLst>
                          <a:tab pos="270510" algn="l"/>
                        </a:tabLst>
                      </a:pPr>
                      <a:r>
                        <a:rPr lang="en-US" sz="2000" dirty="0">
                          <a:solidFill>
                            <a:schemeClr val="bg1"/>
                          </a:solidFill>
                          <a:effectLst/>
                        </a:rPr>
                        <a:t>Hearing</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a </a:t>
                      </a:r>
                      <a:r>
                        <a:rPr lang="en-ZA" sz="2000" b="1" u="none" strike="noStrike" kern="0" dirty="0">
                          <a:ln>
                            <a:noFill/>
                          </a:ln>
                          <a:solidFill>
                            <a:schemeClr val="tx1"/>
                          </a:solidFill>
                          <a:effectLst>
                            <a:outerShdw sx="0" sy="0">
                              <a:srgbClr val="000000"/>
                            </a:outerShdw>
                          </a:effectLst>
                        </a:rPr>
                        <a:t>proper hearing </a:t>
                      </a:r>
                      <a:r>
                        <a:rPr lang="en-ZA" sz="2000" b="0" u="none" strike="noStrike" kern="0" dirty="0">
                          <a:ln>
                            <a:noFill/>
                          </a:ln>
                          <a:solidFill>
                            <a:schemeClr val="tx1"/>
                          </a:solidFill>
                          <a:effectLst>
                            <a:outerShdw sx="0" sy="0">
                              <a:srgbClr val="000000"/>
                            </a:outerShdw>
                          </a:effectLst>
                        </a:rPr>
                        <a:t>held?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Were </a:t>
                      </a:r>
                      <a:r>
                        <a:rPr lang="en-ZA" sz="2000" b="1" u="none" strike="noStrike" kern="0" dirty="0">
                          <a:ln>
                            <a:noFill/>
                          </a:ln>
                          <a:solidFill>
                            <a:schemeClr val="tx1"/>
                          </a:solidFill>
                          <a:effectLst>
                            <a:outerShdw sx="0" sy="0">
                              <a:srgbClr val="000000"/>
                            </a:outerShdw>
                          </a:effectLst>
                        </a:rPr>
                        <a:t>reasonable objections </a:t>
                      </a:r>
                      <a:r>
                        <a:rPr lang="en-ZA" sz="2000" b="0" u="none" strike="noStrike" kern="0" dirty="0">
                          <a:ln>
                            <a:noFill/>
                          </a:ln>
                          <a:solidFill>
                            <a:schemeClr val="tx1"/>
                          </a:solidFill>
                          <a:effectLst>
                            <a:outerShdw sx="0" sy="0">
                              <a:srgbClr val="000000"/>
                            </a:outerShdw>
                          </a:effectLst>
                        </a:rPr>
                        <a:t>fairly considered?</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given reasonable notice and </a:t>
                      </a:r>
                      <a:r>
                        <a:rPr lang="en-ZA" sz="2000" b="1" u="none" strike="noStrike" kern="0" dirty="0">
                          <a:ln>
                            <a:noFill/>
                          </a:ln>
                          <a:solidFill>
                            <a:schemeClr val="tx1"/>
                          </a:solidFill>
                          <a:effectLst>
                            <a:outerShdw sx="0" sy="0">
                              <a:srgbClr val="000000"/>
                            </a:outerShdw>
                          </a:effectLst>
                        </a:rPr>
                        <a:t>enough</a:t>
                      </a:r>
                      <a:r>
                        <a:rPr lang="en-ZA" sz="2000" b="0" u="none" strike="noStrike" kern="0" dirty="0">
                          <a:ln>
                            <a:noFill/>
                          </a:ln>
                          <a:solidFill>
                            <a:schemeClr val="tx1"/>
                          </a:solidFill>
                          <a:effectLst>
                            <a:outerShdw sx="0" sy="0">
                              <a:srgbClr val="000000"/>
                            </a:outerShdw>
                          </a:effectLst>
                        </a:rPr>
                        <a:t> </a:t>
                      </a:r>
                      <a:r>
                        <a:rPr lang="en-ZA" sz="2000" b="1" u="none" strike="noStrike" kern="0" dirty="0">
                          <a:ln>
                            <a:noFill/>
                          </a:ln>
                          <a:solidFill>
                            <a:schemeClr val="tx1"/>
                          </a:solidFill>
                          <a:effectLst>
                            <a:outerShdw sx="0" sy="0">
                              <a:srgbClr val="000000"/>
                            </a:outerShdw>
                          </a:effectLst>
                        </a:rPr>
                        <a:t>time</a:t>
                      </a:r>
                      <a:r>
                        <a:rPr lang="en-ZA" sz="2000" b="0" u="none" strike="noStrike" kern="0" dirty="0">
                          <a:ln>
                            <a:noFill/>
                          </a:ln>
                          <a:solidFill>
                            <a:schemeClr val="tx1"/>
                          </a:solidFill>
                          <a:effectLst>
                            <a:outerShdw sx="0" sy="0">
                              <a:srgbClr val="000000"/>
                            </a:outerShdw>
                          </a:effectLst>
                        </a:rPr>
                        <a:t> to prepare?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Did the employee have </a:t>
                      </a:r>
                      <a:r>
                        <a:rPr lang="en-ZA" sz="2000" b="1" u="none" strike="noStrike" kern="0" dirty="0">
                          <a:ln>
                            <a:noFill/>
                          </a:ln>
                          <a:solidFill>
                            <a:schemeClr val="tx1"/>
                          </a:solidFill>
                          <a:effectLst>
                            <a:outerShdw sx="0" sy="0">
                              <a:srgbClr val="000000"/>
                            </a:outerShdw>
                          </a:effectLst>
                        </a:rPr>
                        <a:t>access</a:t>
                      </a:r>
                      <a:r>
                        <a:rPr lang="en-ZA" sz="2000" b="0" u="none" strike="noStrike" kern="0" dirty="0">
                          <a:ln>
                            <a:noFill/>
                          </a:ln>
                          <a:solidFill>
                            <a:schemeClr val="tx1"/>
                          </a:solidFill>
                          <a:effectLst>
                            <a:outerShdw sx="0" sy="0">
                              <a:srgbClr val="000000"/>
                            </a:outerShdw>
                          </a:effectLst>
                        </a:rPr>
                        <a:t> to statements and evidence during preparation?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a:t>
                      </a:r>
                      <a:r>
                        <a:rPr lang="en-ZA" sz="2000" b="1" u="none" strike="noStrike" kern="0" dirty="0">
                          <a:ln>
                            <a:noFill/>
                          </a:ln>
                          <a:solidFill>
                            <a:schemeClr val="tx1"/>
                          </a:solidFill>
                          <a:effectLst>
                            <a:outerShdw sx="0" sy="0">
                              <a:srgbClr val="000000"/>
                            </a:outerShdw>
                          </a:effectLst>
                        </a:rPr>
                        <a:t>informed of his/her rights </a:t>
                      </a:r>
                      <a:r>
                        <a:rPr lang="en-ZA" sz="2000" b="0" u="none" strike="noStrike" kern="0" dirty="0">
                          <a:ln>
                            <a:noFill/>
                          </a:ln>
                          <a:solidFill>
                            <a:schemeClr val="tx1"/>
                          </a:solidFill>
                          <a:effectLst>
                            <a:outerShdw sx="0" sy="0">
                              <a:srgbClr val="000000"/>
                            </a:outerShdw>
                          </a:effectLst>
                        </a:rPr>
                        <a:t>and the </a:t>
                      </a:r>
                      <a:r>
                        <a:rPr lang="en-ZA" sz="2000" b="1" u="none" strike="noStrike" kern="0" dirty="0">
                          <a:ln>
                            <a:noFill/>
                          </a:ln>
                          <a:solidFill>
                            <a:schemeClr val="tx1"/>
                          </a:solidFill>
                          <a:effectLst>
                            <a:outerShdw sx="0" sy="0">
                              <a:srgbClr val="000000"/>
                            </a:outerShdw>
                          </a:effectLst>
                        </a:rPr>
                        <a:t>allegations</a:t>
                      </a:r>
                      <a:r>
                        <a:rPr lang="en-ZA" sz="2000" b="0" u="none" strike="noStrike" kern="0" dirty="0">
                          <a:ln>
                            <a:noFill/>
                          </a:ln>
                          <a:solidFill>
                            <a:schemeClr val="tx1"/>
                          </a:solidFill>
                          <a:effectLst>
                            <a:outerShdw sx="0" sy="0">
                              <a:srgbClr val="000000"/>
                            </a:outerShdw>
                          </a:effectLst>
                        </a:rPr>
                        <a:t> against him / her?</a:t>
                      </a:r>
                    </a:p>
                  </a:txBody>
                  <a:tcPr marL="68580" marR="68580" marT="0" marB="0">
                    <a:solidFill>
                      <a:schemeClr val="bg1">
                        <a:lumMod val="85000"/>
                      </a:schemeClr>
                    </a:solidFill>
                  </a:tcPr>
                </a:tc>
                <a:extLst>
                  <a:ext uri="{0D108BD9-81ED-4DB2-BD59-A6C34878D82A}">
                    <a16:rowId xmlns="" xmlns:a16="http://schemas.microsoft.com/office/drawing/2014/main" val="1298930484"/>
                  </a:ext>
                </a:extLst>
              </a:tr>
            </a:tbl>
          </a:graphicData>
        </a:graphic>
      </p:graphicFrame>
    </p:spTree>
    <p:extLst>
      <p:ext uri="{BB962C8B-B14F-4D97-AF65-F5344CB8AC3E}">
        <p14:creationId xmlns="" xmlns:p14="http://schemas.microsoft.com/office/powerpoint/2010/main" val="309568111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956E8334-45FF-44BD-80D6-96EE100A957E}"/>
              </a:ext>
            </a:extLst>
          </p:cNvPr>
          <p:cNvGraphicFramePr>
            <a:graphicFrameLocks noGrp="1"/>
          </p:cNvGraphicFramePr>
          <p:nvPr>
            <p:extLst>
              <p:ext uri="{D42A27DB-BD31-4B8C-83A1-F6EECF244321}">
                <p14:modId xmlns="" xmlns:p14="http://schemas.microsoft.com/office/powerpoint/2010/main" val="2935595284"/>
              </p:ext>
            </p:extLst>
          </p:nvPr>
        </p:nvGraphicFramePr>
        <p:xfrm>
          <a:off x="146304" y="2420888"/>
          <a:ext cx="8559573" cy="3789412"/>
        </p:xfrm>
        <a:graphic>
          <a:graphicData uri="http://schemas.openxmlformats.org/drawingml/2006/table">
            <a:tbl>
              <a:tblPr firstRow="1" firstCol="1" bandRow="1">
                <a:tableStyleId>{5C22544A-7EE6-4342-B048-85BDC9FD1C3A}</a:tableStyleId>
              </a:tblPr>
              <a:tblGrid>
                <a:gridCol w="1870429">
                  <a:extLst>
                    <a:ext uri="{9D8B030D-6E8A-4147-A177-3AD203B41FA5}">
                      <a16:colId xmlns="" xmlns:a16="http://schemas.microsoft.com/office/drawing/2014/main" val="641591257"/>
                    </a:ext>
                  </a:extLst>
                </a:gridCol>
                <a:gridCol w="6689144">
                  <a:extLst>
                    <a:ext uri="{9D8B030D-6E8A-4147-A177-3AD203B41FA5}">
                      <a16:colId xmlns="" xmlns:a16="http://schemas.microsoft.com/office/drawing/2014/main" val="762777787"/>
                    </a:ext>
                  </a:extLst>
                </a:gridCol>
              </a:tblGrid>
              <a:tr h="3789412">
                <a:tc>
                  <a:txBody>
                    <a:bodyPr/>
                    <a:lstStyle/>
                    <a:p>
                      <a:pPr algn="just">
                        <a:lnSpc>
                          <a:spcPct val="150000"/>
                        </a:lnSpc>
                        <a:spcAft>
                          <a:spcPts val="0"/>
                        </a:spcAft>
                        <a:tabLst>
                          <a:tab pos="270510" algn="l"/>
                        </a:tabLst>
                      </a:pPr>
                      <a:r>
                        <a:rPr lang="en-US" sz="2000" dirty="0">
                          <a:solidFill>
                            <a:schemeClr val="bg1"/>
                          </a:solidFill>
                          <a:effectLst/>
                        </a:rPr>
                        <a:t>Hearing</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allowed a </a:t>
                      </a:r>
                      <a:r>
                        <a:rPr lang="en-ZA" sz="2000" b="1" u="none" strike="noStrike" kern="0" dirty="0">
                          <a:ln>
                            <a:noFill/>
                          </a:ln>
                          <a:solidFill>
                            <a:schemeClr val="tx1"/>
                          </a:solidFill>
                          <a:effectLst>
                            <a:outerShdw sx="0" sy="0">
                              <a:srgbClr val="000000"/>
                            </a:outerShdw>
                          </a:effectLst>
                        </a:rPr>
                        <a:t>representative</a:t>
                      </a:r>
                      <a:r>
                        <a:rPr lang="en-ZA" sz="2000" b="0" u="none" strike="noStrike" kern="0" dirty="0">
                          <a:ln>
                            <a:noFill/>
                          </a:ln>
                          <a:solidFill>
                            <a:schemeClr val="tx1"/>
                          </a:solidFill>
                          <a:effectLst>
                            <a:outerShdw sx="0" sy="0">
                              <a:srgbClr val="000000"/>
                            </a:outerShdw>
                          </a:effectLst>
                        </a:rPr>
                        <a:t> and an interpreter?</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presiding officer </a:t>
                      </a:r>
                      <a:r>
                        <a:rPr lang="en-ZA" sz="2000" b="1" u="none" strike="noStrike" kern="0" dirty="0">
                          <a:ln>
                            <a:noFill/>
                          </a:ln>
                          <a:solidFill>
                            <a:schemeClr val="tx1"/>
                          </a:solidFill>
                          <a:effectLst>
                            <a:outerShdw sx="0" sy="0">
                              <a:srgbClr val="000000"/>
                            </a:outerShdw>
                          </a:effectLst>
                        </a:rPr>
                        <a:t>impartia</a:t>
                      </a:r>
                      <a:r>
                        <a:rPr lang="en-ZA" sz="2000" b="0" u="none" strike="noStrike" kern="0" dirty="0">
                          <a:ln>
                            <a:noFill/>
                          </a:ln>
                          <a:solidFill>
                            <a:schemeClr val="tx1"/>
                          </a:solidFill>
                          <a:effectLst>
                            <a:outerShdw sx="0" sy="0">
                              <a:srgbClr val="000000"/>
                            </a:outerShdw>
                          </a:effectLst>
                        </a:rPr>
                        <a:t>l – did he/she have no interest in the matter?</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given the </a:t>
                      </a:r>
                      <a:r>
                        <a:rPr lang="en-ZA" sz="2000" b="1" u="none" strike="noStrike" kern="0" dirty="0">
                          <a:ln>
                            <a:noFill/>
                          </a:ln>
                          <a:solidFill>
                            <a:schemeClr val="tx1"/>
                          </a:solidFill>
                          <a:effectLst>
                            <a:outerShdw sx="0" sy="0">
                              <a:srgbClr val="000000"/>
                            </a:outerShdw>
                          </a:effectLst>
                        </a:rPr>
                        <a:t>opportunity to state </a:t>
                      </a:r>
                      <a:r>
                        <a:rPr lang="en-ZA" sz="2000" b="0" u="none" strike="noStrike" kern="0" dirty="0">
                          <a:ln>
                            <a:noFill/>
                          </a:ln>
                          <a:solidFill>
                            <a:schemeClr val="tx1"/>
                          </a:solidFill>
                          <a:effectLst>
                            <a:outerShdw sx="0" sy="0">
                              <a:srgbClr val="000000"/>
                            </a:outerShdw>
                          </a:effectLst>
                        </a:rPr>
                        <a:t>his/her case, allowed to bring witnesses and to cross-question evidence?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Were the proceedings recorded and the minutes verified?</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1298930484"/>
                  </a:ext>
                </a:extLst>
              </a:tr>
            </a:tbl>
          </a:graphicData>
        </a:graphic>
      </p:graphicFrame>
    </p:spTree>
    <p:extLst>
      <p:ext uri="{BB962C8B-B14F-4D97-AF65-F5344CB8AC3E}">
        <p14:creationId xmlns="" xmlns:p14="http://schemas.microsoft.com/office/powerpoint/2010/main" val="26547731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2F83655-DC73-417F-8B26-EB7A1DBB5382}" type="slidenum">
              <a:rPr lang="en-ZA" smtClean="0"/>
              <a:pPr/>
              <a:t>14</a:t>
            </a:fld>
            <a:endParaRPr lang="en-ZA" dirty="0"/>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D5D7D379-B6B0-4721-BAEC-51850E4D8E82}"/>
              </a:ext>
            </a:extLst>
          </p:cNvPr>
          <p:cNvGraphicFramePr>
            <a:graphicFrameLocks noGrp="1"/>
          </p:cNvGraphicFramePr>
          <p:nvPr>
            <p:extLst>
              <p:ext uri="{D42A27DB-BD31-4B8C-83A1-F6EECF244321}">
                <p14:modId xmlns="" xmlns:p14="http://schemas.microsoft.com/office/powerpoint/2010/main" val="834249984"/>
              </p:ext>
            </p:extLst>
          </p:nvPr>
        </p:nvGraphicFramePr>
        <p:xfrm>
          <a:off x="467545" y="2495551"/>
          <a:ext cx="8424936" cy="3657600"/>
        </p:xfrm>
        <a:graphic>
          <a:graphicData uri="http://schemas.openxmlformats.org/drawingml/2006/table">
            <a:tbl>
              <a:tblPr firstRow="1" firstCol="1" bandRow="1">
                <a:tableStyleId>{5C22544A-7EE6-4342-B048-85BDC9FD1C3A}</a:tableStyleId>
              </a:tblPr>
              <a:tblGrid>
                <a:gridCol w="1841007">
                  <a:extLst>
                    <a:ext uri="{9D8B030D-6E8A-4147-A177-3AD203B41FA5}">
                      <a16:colId xmlns="" xmlns:a16="http://schemas.microsoft.com/office/drawing/2014/main" val="3353008968"/>
                    </a:ext>
                  </a:extLst>
                </a:gridCol>
                <a:gridCol w="6583929">
                  <a:extLst>
                    <a:ext uri="{9D8B030D-6E8A-4147-A177-3AD203B41FA5}">
                      <a16:colId xmlns="" xmlns:a16="http://schemas.microsoft.com/office/drawing/2014/main" val="693692621"/>
                    </a:ext>
                  </a:extLst>
                </a:gridCol>
              </a:tblGrid>
              <a:tr h="45720">
                <a:tc>
                  <a:txBody>
                    <a:bodyPr/>
                    <a:lstStyle/>
                    <a:p>
                      <a:pPr algn="just">
                        <a:lnSpc>
                          <a:spcPct val="150000"/>
                        </a:lnSpc>
                        <a:spcAft>
                          <a:spcPts val="0"/>
                        </a:spcAft>
                        <a:tabLst>
                          <a:tab pos="270510" algn="l"/>
                        </a:tabLst>
                      </a:pPr>
                      <a:r>
                        <a:rPr lang="en-US" sz="2000" dirty="0">
                          <a:effectLst/>
                        </a:rPr>
                        <a:t>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sanction that was imposed </a:t>
                      </a:r>
                      <a:r>
                        <a:rPr lang="en-ZA" sz="2000" b="1" u="none" strike="noStrike" kern="0" dirty="0">
                          <a:ln>
                            <a:noFill/>
                          </a:ln>
                          <a:solidFill>
                            <a:schemeClr val="tx1"/>
                          </a:solidFill>
                          <a:effectLst>
                            <a:outerShdw sx="0" sy="0">
                              <a:srgbClr val="000000"/>
                            </a:outerShdw>
                          </a:effectLst>
                        </a:rPr>
                        <a:t>consistent</a:t>
                      </a:r>
                      <a:r>
                        <a:rPr lang="en-ZA" sz="2000" b="0" u="none" strike="noStrike" kern="0" dirty="0">
                          <a:ln>
                            <a:noFill/>
                          </a:ln>
                          <a:solidFill>
                            <a:schemeClr val="tx1"/>
                          </a:solidFill>
                          <a:effectLst>
                            <a:outerShdw sx="0" sy="0">
                              <a:srgbClr val="000000"/>
                            </a:outerShdw>
                          </a:effectLst>
                        </a:rPr>
                        <a:t> with that imposed on other employees committing similar transgressions?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a:t>
                      </a:r>
                      <a:r>
                        <a:rPr lang="en-ZA" sz="2000" b="1" u="none" strike="noStrike" kern="0" dirty="0">
                          <a:ln>
                            <a:noFill/>
                          </a:ln>
                          <a:solidFill>
                            <a:schemeClr val="tx1"/>
                          </a:solidFill>
                          <a:effectLst>
                            <a:outerShdw sx="0" sy="0">
                              <a:srgbClr val="000000"/>
                            </a:outerShdw>
                          </a:effectLst>
                        </a:rPr>
                        <a:t>informed of the reason </a:t>
                      </a:r>
                      <a:r>
                        <a:rPr lang="en-ZA" sz="2000" b="0" u="none" strike="noStrike" kern="0" dirty="0">
                          <a:ln>
                            <a:noFill/>
                          </a:ln>
                          <a:solidFill>
                            <a:schemeClr val="tx1"/>
                          </a:solidFill>
                          <a:effectLst>
                            <a:outerShdw sx="0" sy="0">
                              <a:srgbClr val="000000"/>
                            </a:outerShdw>
                          </a:effectLst>
                        </a:rPr>
                        <a:t>for imposing the sanction?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sanction justified – did a </a:t>
                      </a:r>
                      <a:r>
                        <a:rPr lang="en-ZA" sz="2000" b="1" u="none" strike="noStrike" kern="0" dirty="0">
                          <a:ln>
                            <a:noFill/>
                          </a:ln>
                          <a:solidFill>
                            <a:schemeClr val="tx1"/>
                          </a:solidFill>
                          <a:effectLst>
                            <a:outerShdw sx="0" sy="0">
                              <a:srgbClr val="000000"/>
                            </a:outerShdw>
                          </a:effectLst>
                        </a:rPr>
                        <a:t>valid reason </a:t>
                      </a:r>
                      <a:r>
                        <a:rPr lang="en-ZA" sz="2000" b="0" u="none" strike="noStrike" kern="0" dirty="0">
                          <a:ln>
                            <a:noFill/>
                          </a:ln>
                          <a:solidFill>
                            <a:schemeClr val="tx1"/>
                          </a:solidFill>
                          <a:effectLst>
                            <a:outerShdw sx="0" sy="0">
                              <a:srgbClr val="000000"/>
                            </a:outerShdw>
                          </a:effectLst>
                        </a:rPr>
                        <a:t>exist?</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Were all </a:t>
                      </a:r>
                      <a:r>
                        <a:rPr lang="en-ZA" sz="2000" b="1" u="none" strike="noStrike" kern="0" dirty="0">
                          <a:ln>
                            <a:noFill/>
                          </a:ln>
                          <a:solidFill>
                            <a:schemeClr val="tx1"/>
                          </a:solidFill>
                          <a:effectLst>
                            <a:outerShdw sx="0" sy="0">
                              <a:srgbClr val="000000"/>
                            </a:outerShdw>
                          </a:effectLst>
                        </a:rPr>
                        <a:t>mitigating and aggravating circumstances </a:t>
                      </a:r>
                      <a:r>
                        <a:rPr lang="en-ZA" sz="2000" b="0" u="none" strike="noStrike" kern="0" dirty="0">
                          <a:ln>
                            <a:noFill/>
                          </a:ln>
                          <a:solidFill>
                            <a:schemeClr val="tx1"/>
                          </a:solidFill>
                          <a:effectLst>
                            <a:outerShdw sx="0" sy="0">
                              <a:srgbClr val="000000"/>
                            </a:outerShdw>
                          </a:effectLst>
                        </a:rPr>
                        <a:t>taken into account?</a:t>
                      </a:r>
                    </a:p>
                  </a:txBody>
                  <a:tcPr marL="68580" marR="68580" marT="0" marB="0">
                    <a:solidFill>
                      <a:schemeClr val="bg1">
                        <a:lumMod val="85000"/>
                      </a:schemeClr>
                    </a:solidFill>
                  </a:tcPr>
                </a:tc>
                <a:extLst>
                  <a:ext uri="{0D108BD9-81ED-4DB2-BD59-A6C34878D82A}">
                    <a16:rowId xmlns="" xmlns:a16="http://schemas.microsoft.com/office/drawing/2014/main" val="3025083881"/>
                  </a:ext>
                </a:extLst>
              </a:tr>
            </a:tbl>
          </a:graphicData>
        </a:graphic>
      </p:graphicFrame>
    </p:spTree>
    <p:extLst>
      <p:ext uri="{BB962C8B-B14F-4D97-AF65-F5344CB8AC3E}">
        <p14:creationId xmlns="" xmlns:p14="http://schemas.microsoft.com/office/powerpoint/2010/main" val="2416612110"/>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 xmlns:a16="http://schemas.microsoft.com/office/drawing/2014/main" id="{D5D7D379-B6B0-4721-BAEC-51850E4D8E82}"/>
              </a:ext>
            </a:extLst>
          </p:cNvPr>
          <p:cNvGraphicFramePr>
            <a:graphicFrameLocks noGrp="1"/>
          </p:cNvGraphicFramePr>
          <p:nvPr>
            <p:extLst>
              <p:ext uri="{D42A27DB-BD31-4B8C-83A1-F6EECF244321}">
                <p14:modId xmlns="" xmlns:p14="http://schemas.microsoft.com/office/powerpoint/2010/main" val="3292581731"/>
              </p:ext>
            </p:extLst>
          </p:nvPr>
        </p:nvGraphicFramePr>
        <p:xfrm>
          <a:off x="467545" y="2495551"/>
          <a:ext cx="8424936" cy="2743200"/>
        </p:xfrm>
        <a:graphic>
          <a:graphicData uri="http://schemas.openxmlformats.org/drawingml/2006/table">
            <a:tbl>
              <a:tblPr firstRow="1" firstCol="1" bandRow="1">
                <a:tableStyleId>{5C22544A-7EE6-4342-B048-85BDC9FD1C3A}</a:tableStyleId>
              </a:tblPr>
              <a:tblGrid>
                <a:gridCol w="1841007">
                  <a:extLst>
                    <a:ext uri="{9D8B030D-6E8A-4147-A177-3AD203B41FA5}">
                      <a16:colId xmlns="" xmlns:a16="http://schemas.microsoft.com/office/drawing/2014/main" val="3353008968"/>
                    </a:ext>
                  </a:extLst>
                </a:gridCol>
                <a:gridCol w="6583929">
                  <a:extLst>
                    <a:ext uri="{9D8B030D-6E8A-4147-A177-3AD203B41FA5}">
                      <a16:colId xmlns="" xmlns:a16="http://schemas.microsoft.com/office/drawing/2014/main" val="693692621"/>
                    </a:ext>
                  </a:extLst>
                </a:gridCol>
              </a:tblGrid>
              <a:tr h="45720">
                <a:tc>
                  <a:txBody>
                    <a:bodyPr/>
                    <a:lstStyle/>
                    <a:p>
                      <a:pPr algn="just">
                        <a:lnSpc>
                          <a:spcPct val="150000"/>
                        </a:lnSpc>
                        <a:spcAft>
                          <a:spcPts val="0"/>
                        </a:spcAft>
                        <a:tabLst>
                          <a:tab pos="270510" algn="l"/>
                        </a:tabLst>
                      </a:pPr>
                      <a:r>
                        <a:rPr lang="en-US" sz="2000" dirty="0">
                          <a:effectLst/>
                        </a:rPr>
                        <a:t>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Did the sanction match the offence?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sanction aimed at deterrence, prevention or rehabilitation?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If not, was rehabilitation impossible?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there no law, contract or agreement preventing the sanction from being imposed?</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025083881"/>
                  </a:ext>
                </a:extLst>
              </a:tr>
            </a:tbl>
          </a:graphicData>
        </a:graphic>
      </p:graphicFrame>
    </p:spTree>
    <p:extLst>
      <p:ext uri="{BB962C8B-B14F-4D97-AF65-F5344CB8AC3E}">
        <p14:creationId xmlns="" xmlns:p14="http://schemas.microsoft.com/office/powerpoint/2010/main" val="2330693244"/>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sz="3200" dirty="0"/>
              <a:t>Selecting a Procedure for Handling the Transgression </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7" name="Table 6">
            <a:extLst>
              <a:ext uri="{FF2B5EF4-FFF2-40B4-BE49-F238E27FC236}">
                <a16:creationId xmlns="" xmlns:a16="http://schemas.microsoft.com/office/drawing/2014/main" id="{C0C67223-4F4A-4E65-B428-A67CCAAD9CF5}"/>
              </a:ext>
            </a:extLst>
          </p:cNvPr>
          <p:cNvGraphicFramePr>
            <a:graphicFrameLocks noGrp="1"/>
          </p:cNvGraphicFramePr>
          <p:nvPr>
            <p:extLst>
              <p:ext uri="{D42A27DB-BD31-4B8C-83A1-F6EECF244321}">
                <p14:modId xmlns="" xmlns:p14="http://schemas.microsoft.com/office/powerpoint/2010/main" val="2282845977"/>
              </p:ext>
            </p:extLst>
          </p:nvPr>
        </p:nvGraphicFramePr>
        <p:xfrm>
          <a:off x="467544" y="2762815"/>
          <a:ext cx="8238333" cy="2743200"/>
        </p:xfrm>
        <a:graphic>
          <a:graphicData uri="http://schemas.openxmlformats.org/drawingml/2006/table">
            <a:tbl>
              <a:tblPr firstRow="1" firstCol="1" bandRow="1">
                <a:tableStyleId>{5C22544A-7EE6-4342-B048-85BDC9FD1C3A}</a:tableStyleId>
              </a:tblPr>
              <a:tblGrid>
                <a:gridCol w="1800232">
                  <a:extLst>
                    <a:ext uri="{9D8B030D-6E8A-4147-A177-3AD203B41FA5}">
                      <a16:colId xmlns="" xmlns:a16="http://schemas.microsoft.com/office/drawing/2014/main" val="693667464"/>
                    </a:ext>
                  </a:extLst>
                </a:gridCol>
                <a:gridCol w="6438101">
                  <a:extLst>
                    <a:ext uri="{9D8B030D-6E8A-4147-A177-3AD203B41FA5}">
                      <a16:colId xmlns="" xmlns:a16="http://schemas.microsoft.com/office/drawing/2014/main" val="1130794490"/>
                    </a:ext>
                  </a:extLst>
                </a:gridCol>
              </a:tblGrid>
              <a:tr h="0">
                <a:tc>
                  <a:txBody>
                    <a:bodyPr/>
                    <a:lstStyle/>
                    <a:p>
                      <a:pPr algn="just">
                        <a:lnSpc>
                          <a:spcPct val="150000"/>
                        </a:lnSpc>
                        <a:spcAft>
                          <a:spcPts val="0"/>
                        </a:spcAft>
                        <a:tabLst>
                          <a:tab pos="270510" algn="l"/>
                        </a:tabLst>
                      </a:pPr>
                      <a:r>
                        <a:rPr lang="en-US" sz="2000" dirty="0">
                          <a:effectLst/>
                        </a:rPr>
                        <a:t>Appeal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Was the employee informed of his/her </a:t>
                      </a:r>
                      <a:r>
                        <a:rPr lang="en-ZA" sz="2000" b="1" u="none" strike="noStrike" kern="0" dirty="0">
                          <a:ln>
                            <a:noFill/>
                          </a:ln>
                          <a:solidFill>
                            <a:schemeClr val="tx1"/>
                          </a:solidFill>
                          <a:effectLst>
                            <a:outerShdw sx="0" sy="0">
                              <a:srgbClr val="000000"/>
                            </a:outerShdw>
                          </a:effectLst>
                        </a:rPr>
                        <a:t>right to appeal</a:t>
                      </a:r>
                      <a:r>
                        <a:rPr lang="en-ZA" sz="2000" b="0" u="none" strike="noStrike" kern="0" dirty="0">
                          <a:ln>
                            <a:noFill/>
                          </a:ln>
                          <a:solidFill>
                            <a:schemeClr val="tx1"/>
                          </a:solidFill>
                          <a:effectLst>
                            <a:outerShdw sx="0" sy="0">
                              <a:srgbClr val="000000"/>
                            </a:outerShdw>
                          </a:effectLst>
                        </a:rPr>
                        <a:t>, and the procedure and time limits for appealing?</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Who will be involved in the appeal and in what capacities?</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0" u="none" strike="noStrike" kern="0" dirty="0">
                          <a:ln>
                            <a:noFill/>
                          </a:ln>
                          <a:solidFill>
                            <a:schemeClr val="tx1"/>
                          </a:solidFill>
                          <a:effectLst>
                            <a:outerShdw sx="0" sy="0">
                              <a:srgbClr val="000000"/>
                            </a:outerShdw>
                          </a:effectLst>
                        </a:rPr>
                        <a:t>What </a:t>
                      </a:r>
                      <a:r>
                        <a:rPr lang="en-ZA" sz="2000" b="1" u="none" strike="noStrike" kern="0" dirty="0">
                          <a:ln>
                            <a:noFill/>
                          </a:ln>
                          <a:solidFill>
                            <a:schemeClr val="tx1"/>
                          </a:solidFill>
                          <a:effectLst>
                            <a:outerShdw sx="0" sy="0">
                              <a:srgbClr val="000000"/>
                            </a:outerShdw>
                          </a:effectLst>
                        </a:rPr>
                        <a:t>dispute procedures </a:t>
                      </a:r>
                      <a:r>
                        <a:rPr lang="en-ZA" sz="2000" b="0" u="none" strike="noStrike" kern="0" dirty="0">
                          <a:ln>
                            <a:noFill/>
                          </a:ln>
                          <a:solidFill>
                            <a:schemeClr val="tx1"/>
                          </a:solidFill>
                          <a:effectLst>
                            <a:outerShdw sx="0" sy="0">
                              <a:srgbClr val="000000"/>
                            </a:outerShdw>
                          </a:effectLst>
                        </a:rPr>
                        <a:t>are available should an appeal fail?</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183398413"/>
                  </a:ext>
                </a:extLst>
              </a:tr>
            </a:tbl>
          </a:graphicData>
        </a:graphic>
      </p:graphicFrame>
    </p:spTree>
    <p:extLst>
      <p:ext uri="{BB962C8B-B14F-4D97-AF65-F5344CB8AC3E}">
        <p14:creationId xmlns="" xmlns:p14="http://schemas.microsoft.com/office/powerpoint/2010/main" val="291268938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smtClean="0"/>
              <a:t>The relevance of a Disciplinary Code and Procedures</a:t>
            </a:r>
            <a:endParaRPr lang="en-ZA" sz="3200" dirty="0"/>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Disciplinary Code and Procedures</a:t>
            </a:r>
          </a:p>
          <a:p>
            <a:pPr marL="0" indent="0">
              <a:buNone/>
            </a:pPr>
            <a:endParaRPr lang="en-GB" dirty="0"/>
          </a:p>
          <a:p>
            <a:r>
              <a:rPr lang="en-ZA" dirty="0"/>
              <a:t>Every organisation should have disciplinary code and procedures in place </a:t>
            </a:r>
          </a:p>
          <a:p>
            <a:r>
              <a:rPr lang="en-ZA" dirty="0"/>
              <a:t>The standards of conduct must be clear and made available to employees in a way that can be understood easily by all employees</a:t>
            </a:r>
          </a:p>
          <a:p>
            <a:r>
              <a:rPr lang="en-ZA" dirty="0"/>
              <a:t>All disciplinary procedures should be implemented in accordance with this policy and procedures.</a:t>
            </a:r>
          </a:p>
        </p:txBody>
      </p:sp>
    </p:spTree>
    <p:extLst>
      <p:ext uri="{BB962C8B-B14F-4D97-AF65-F5344CB8AC3E}">
        <p14:creationId xmlns="" xmlns:p14="http://schemas.microsoft.com/office/powerpoint/2010/main" val="32730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a:t>Selecting a Procedure for Handling the Transgression</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Types of Disciplinary Sanctions</a:t>
            </a:r>
          </a:p>
          <a:p>
            <a:pPr marL="0" indent="0">
              <a:buNone/>
            </a:pPr>
            <a:endParaRPr lang="en-GB" dirty="0"/>
          </a:p>
          <a:p>
            <a:r>
              <a:rPr lang="en-ZA" dirty="0"/>
              <a:t>Verbal warnings</a:t>
            </a:r>
          </a:p>
          <a:p>
            <a:r>
              <a:rPr lang="en-ZA" dirty="0"/>
              <a:t>Written warnings</a:t>
            </a:r>
          </a:p>
          <a:p>
            <a:r>
              <a:rPr lang="en-ZA" dirty="0"/>
              <a:t>Serious written warnings</a:t>
            </a:r>
          </a:p>
          <a:p>
            <a:r>
              <a:rPr lang="en-ZA" dirty="0"/>
              <a:t>Final written warnings</a:t>
            </a:r>
          </a:p>
        </p:txBody>
      </p:sp>
      <p:pic>
        <p:nvPicPr>
          <p:cNvPr id="5" name="Picture 4">
            <a:extLst>
              <a:ext uri="{FF2B5EF4-FFF2-40B4-BE49-F238E27FC236}">
                <a16:creationId xmlns="" xmlns:a16="http://schemas.microsoft.com/office/drawing/2014/main" id="{136E460A-03F3-45E5-8758-CE5B588D7AA8}"/>
              </a:ext>
            </a:extLst>
          </p:cNvPr>
          <p:cNvPicPr>
            <a:picLocks noChangeAspect="1"/>
          </p:cNvPicPr>
          <p:nvPr/>
        </p:nvPicPr>
        <p:blipFill>
          <a:blip r:embed="rId2" cstate="print"/>
          <a:stretch>
            <a:fillRect/>
          </a:stretch>
        </p:blipFill>
        <p:spPr>
          <a:xfrm>
            <a:off x="5796136" y="3209748"/>
            <a:ext cx="2704097" cy="2713422"/>
          </a:xfrm>
          <a:prstGeom prst="rect">
            <a:avLst/>
          </a:prstGeom>
        </p:spPr>
      </p:pic>
    </p:spTree>
    <p:extLst>
      <p:ext uri="{BB962C8B-B14F-4D97-AF65-F5344CB8AC3E}">
        <p14:creationId xmlns="" xmlns:p14="http://schemas.microsoft.com/office/powerpoint/2010/main" val="2422841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661B2-C0D6-4C37-A6BE-6E62B2098D22}"/>
              </a:ext>
            </a:extLst>
          </p:cNvPr>
          <p:cNvSpPr>
            <a:spLocks noGrp="1"/>
          </p:cNvSpPr>
          <p:nvPr>
            <p:ph type="title"/>
          </p:nvPr>
        </p:nvSpPr>
        <p:spPr/>
        <p:txBody>
          <a:bodyPr>
            <a:noAutofit/>
          </a:bodyPr>
          <a:lstStyle/>
          <a:p>
            <a:r>
              <a:rPr lang="en-ZA" sz="3200" dirty="0"/>
              <a:t>Selecting a Procedure for Handling the Transgression</a:t>
            </a:r>
          </a:p>
        </p:txBody>
      </p:sp>
      <p:sp>
        <p:nvSpPr>
          <p:cNvPr id="3" name="Slide Number Placeholder 2">
            <a:extLst>
              <a:ext uri="{FF2B5EF4-FFF2-40B4-BE49-F238E27FC236}">
                <a16:creationId xmlns=""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Application of Disciplinary Sanctions</a:t>
            </a:r>
          </a:p>
          <a:p>
            <a:pPr marL="0" indent="0">
              <a:buNone/>
            </a:pPr>
            <a:endParaRPr lang="en-GB" dirty="0"/>
          </a:p>
          <a:p>
            <a:r>
              <a:rPr lang="en-ZA" dirty="0"/>
              <a:t>Transfer</a:t>
            </a:r>
          </a:p>
          <a:p>
            <a:r>
              <a:rPr lang="en-ZA" dirty="0"/>
              <a:t>Suspension without salary </a:t>
            </a:r>
          </a:p>
          <a:p>
            <a:r>
              <a:rPr lang="en-ZA" dirty="0"/>
              <a:t>Temporary suspension on full </a:t>
            </a:r>
            <a:r>
              <a:rPr lang="en-ZA" dirty="0" smtClean="0"/>
              <a:t>pay pending outcome </a:t>
            </a:r>
            <a:r>
              <a:rPr lang="en-ZA" dirty="0" err="1" smtClean="0"/>
              <a:t>pf</a:t>
            </a:r>
            <a:r>
              <a:rPr lang="en-ZA" dirty="0" smtClean="0"/>
              <a:t> disciplinary investigation. </a:t>
            </a:r>
            <a:endParaRPr lang="en-ZA" dirty="0"/>
          </a:p>
          <a:p>
            <a:r>
              <a:rPr lang="en-ZA" dirty="0"/>
              <a:t>Demotion</a:t>
            </a:r>
          </a:p>
          <a:p>
            <a:endParaRPr lang="en-ZA" dirty="0"/>
          </a:p>
          <a:p>
            <a:pPr marL="0" indent="0">
              <a:buNone/>
            </a:pPr>
            <a:r>
              <a:rPr lang="en-ZA" dirty="0"/>
              <a:t>An employee should only be dismissed in cases </a:t>
            </a:r>
            <a:r>
              <a:rPr lang="en-ZA" dirty="0" smtClean="0"/>
              <a:t>of a </a:t>
            </a:r>
            <a:r>
              <a:rPr lang="en-ZA" b="1" dirty="0" smtClean="0"/>
              <a:t>irretrievable</a:t>
            </a:r>
          </a:p>
          <a:p>
            <a:pPr marL="0" indent="0">
              <a:buNone/>
            </a:pPr>
            <a:r>
              <a:rPr lang="en-ZA" dirty="0" smtClean="0"/>
              <a:t>breakdown of the trust relationship between the parties.  </a:t>
            </a:r>
            <a:endParaRPr lang="en-ZA" dirty="0"/>
          </a:p>
        </p:txBody>
      </p:sp>
    </p:spTree>
    <p:extLst>
      <p:ext uri="{BB962C8B-B14F-4D97-AF65-F5344CB8AC3E}">
        <p14:creationId xmlns="" xmlns:p14="http://schemas.microsoft.com/office/powerpoint/2010/main" val="418804353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646331"/>
          </a:xfrm>
          <a:prstGeom prst="rect">
            <a:avLst/>
          </a:prstGeom>
          <a:noFill/>
        </p:spPr>
        <p:txBody>
          <a:bodyPr wrap="none" rtlCol="0">
            <a:spAutoFit/>
          </a:bodyPr>
          <a:lstStyle/>
          <a:p>
            <a:r>
              <a:rPr lang="en-ZA" dirty="0" smtClean="0"/>
              <a:t>Do Formative Activity 2.1 in your </a:t>
            </a:r>
            <a:r>
              <a:rPr lang="en-ZA" dirty="0" err="1" smtClean="0"/>
              <a:t>PoE</a:t>
            </a:r>
            <a:r>
              <a:rPr lang="en-ZA" dirty="0" smtClean="0"/>
              <a:t> (p 107)</a:t>
            </a:r>
          </a:p>
          <a:p>
            <a:r>
              <a:rPr lang="en-ZA" dirty="0" smtClean="0"/>
              <a:t>Cross Word puzzle</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041080"/>
          </a:xfrm>
        </p:spPr>
        <p:txBody>
          <a:bodyPr>
            <a:noAutofit/>
          </a:bodyPr>
          <a:lstStyle/>
          <a:p>
            <a:r>
              <a:rPr lang="en-US" sz="4400" dirty="0"/>
              <a:t>Study Unit </a:t>
            </a:r>
            <a:r>
              <a:rPr lang="en-US" sz="4400" dirty="0" smtClean="0"/>
              <a:t>2.2:</a:t>
            </a:r>
            <a:r>
              <a:rPr lang="en-US" sz="4400" dirty="0"/>
              <a:t/>
            </a:r>
            <a:br>
              <a:rPr lang="en-US" sz="4400" dirty="0"/>
            </a:br>
            <a:r>
              <a:rPr lang="en-ZA" sz="4400" dirty="0"/>
              <a:t>Implementing Procedure to Handle Non-Dismissible </a:t>
            </a:r>
            <a:r>
              <a:rPr lang="en-ZA" sz="4400" dirty="0" smtClean="0"/>
              <a:t>Offences</a:t>
            </a:r>
          </a:p>
          <a:p>
            <a:endParaRPr lang="en-ZA" sz="4400" dirty="0" smtClean="0"/>
          </a:p>
          <a:p>
            <a:r>
              <a:rPr lang="en-ZA" sz="2800" dirty="0" smtClean="0"/>
              <a:t>LG p. 69</a:t>
            </a:r>
            <a:endParaRPr lang="en-ZA" sz="28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147</a:t>
            </a:fld>
            <a:endParaRPr lang="en-ZA"/>
          </a:p>
        </p:txBody>
      </p:sp>
      <p:pic>
        <p:nvPicPr>
          <p:cNvPr id="6" name="Picture 5" descr="ec_i_outcomes_2.gif"/>
          <p:cNvPicPr/>
          <p:nvPr/>
        </p:nvPicPr>
        <p:blipFill>
          <a:blip r:embed="rId2" cstate="print"/>
          <a:stretch>
            <a:fillRect/>
          </a:stretch>
        </p:blipFill>
        <p:spPr>
          <a:xfrm>
            <a:off x="4932040" y="48070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dirty="0" smtClean="0"/>
              <a:t>Important aspects</a:t>
            </a:r>
            <a:endParaRPr lang="en-ZA" dirty="0"/>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p:txBody>
          <a:bodyPr/>
          <a:lstStyle/>
          <a:p>
            <a:pPr marL="0" indent="0">
              <a:buNone/>
            </a:pPr>
            <a:endParaRPr lang="en-ZA" dirty="0"/>
          </a:p>
          <a:p>
            <a:pPr marL="0" indent="0">
              <a:buNone/>
            </a:pPr>
            <a:r>
              <a:rPr lang="en-ZA" dirty="0"/>
              <a:t>The following aspects are important:</a:t>
            </a:r>
          </a:p>
          <a:p>
            <a:r>
              <a:rPr lang="en-ZA" dirty="0"/>
              <a:t>Was the employee</a:t>
            </a:r>
            <a:r>
              <a:rPr lang="en-ZA" b="1" dirty="0"/>
              <a:t> aware </a:t>
            </a:r>
            <a:r>
              <a:rPr lang="en-ZA" dirty="0"/>
              <a:t>– and is there proof of this – of the rule and the consequences of a breach of the specific rule?</a:t>
            </a:r>
          </a:p>
          <a:p>
            <a:r>
              <a:rPr lang="en-ZA" dirty="0"/>
              <a:t>Were the rules of the organisation </a:t>
            </a:r>
            <a:r>
              <a:rPr lang="en-ZA" b="1" dirty="0"/>
              <a:t>conveyed</a:t>
            </a:r>
            <a:r>
              <a:rPr lang="en-ZA" dirty="0"/>
              <a:t> to the employee and was he/she properly informed of the content of the disciplinary code?</a:t>
            </a:r>
          </a:p>
          <a:p>
            <a:pPr marL="0" indent="0">
              <a:buNone/>
            </a:pPr>
            <a:endParaRPr lang="en-ZA" dirty="0"/>
          </a:p>
        </p:txBody>
      </p:sp>
    </p:spTree>
    <p:extLst>
      <p:ext uri="{BB962C8B-B14F-4D97-AF65-F5344CB8AC3E}">
        <p14:creationId xmlns="" xmlns:p14="http://schemas.microsoft.com/office/powerpoint/2010/main" val="44311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Autofit/>
          </a:bodyPr>
          <a:lstStyle/>
          <a:p>
            <a:r>
              <a:rPr lang="en-ZA" sz="2800" dirty="0" smtClean="0"/>
              <a:t>2.2.1 : Informing the Employee of the Alleged Transgression</a:t>
            </a:r>
            <a:endParaRPr lang="en-ZA" sz="2800" dirty="0"/>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p:txBody>
          <a:bodyPr/>
          <a:lstStyle/>
          <a:p>
            <a:pPr marL="0" indent="0">
              <a:buNone/>
            </a:pPr>
            <a:endParaRPr lang="en-ZA" dirty="0"/>
          </a:p>
          <a:p>
            <a:r>
              <a:rPr lang="en-ZA" dirty="0"/>
              <a:t>The employee must be informed in writing about the alleged transgression</a:t>
            </a:r>
          </a:p>
          <a:p>
            <a:r>
              <a:rPr lang="en-ZA" dirty="0"/>
              <a:t>The written notice must be properly served on the employee concerned </a:t>
            </a:r>
          </a:p>
          <a:p>
            <a:r>
              <a:rPr lang="en-ZA" dirty="0"/>
              <a:t>It is good practice to ask the employee to sign acceptance of receipt of the notice</a:t>
            </a:r>
          </a:p>
          <a:p>
            <a:r>
              <a:rPr lang="en-ZA" dirty="0"/>
              <a:t>If the employee refuses to sign the employer should record this fact on the notice</a:t>
            </a:r>
          </a:p>
        </p:txBody>
      </p:sp>
    </p:spTree>
    <p:extLst>
      <p:ext uri="{BB962C8B-B14F-4D97-AF65-F5344CB8AC3E}">
        <p14:creationId xmlns="" xmlns:p14="http://schemas.microsoft.com/office/powerpoint/2010/main" val="3104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a:t>
            </a:fld>
            <a:endParaRPr lang="en-ZA" dirty="0"/>
          </a:p>
        </p:txBody>
      </p:sp>
      <p:sp>
        <p:nvSpPr>
          <p:cNvPr id="4" name="Content Placeholder 3"/>
          <p:cNvSpPr>
            <a:spLocks noGrp="1"/>
          </p:cNvSpPr>
          <p:nvPr>
            <p:ph sz="quarter" idx="1"/>
          </p:nvPr>
        </p:nvSpPr>
        <p:spPr/>
        <p:txBody>
          <a:bodyPr/>
          <a:lstStyle/>
          <a:p>
            <a:r>
              <a:rPr lang="en-ZA" dirty="0" smtClean="0"/>
              <a:t> </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smtClean="0"/>
              <a:t>Handling skills</a:t>
            </a:r>
            <a:endParaRPr lang="en-ZA" sz="2800" dirty="0"/>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lnSpcReduction="10000"/>
          </a:bodyPr>
          <a:lstStyle/>
          <a:p>
            <a:pPr lvl="0" fontAlgn="base"/>
            <a:r>
              <a:rPr lang="en-ZA" dirty="0">
                <a:effectLst>
                  <a:outerShdw sx="0" sy="0">
                    <a:srgbClr val="000000"/>
                  </a:outerShdw>
                </a:effectLst>
              </a:rPr>
              <a:t>Don't allow concern for the employee to interfere with managing performance</a:t>
            </a:r>
          </a:p>
          <a:p>
            <a:pPr lvl="0" fontAlgn="base"/>
            <a:r>
              <a:rPr lang="en-ZA" dirty="0">
                <a:effectLst>
                  <a:outerShdw sx="0" sy="0">
                    <a:srgbClr val="000000"/>
                  </a:outerShdw>
                </a:effectLst>
              </a:rPr>
              <a:t>Don't enable</a:t>
            </a:r>
          </a:p>
          <a:p>
            <a:pPr lvl="0" fontAlgn="base"/>
            <a:r>
              <a:rPr lang="en-ZA" dirty="0">
                <a:effectLst>
                  <a:outerShdw sx="0" sy="0">
                    <a:srgbClr val="000000"/>
                  </a:outerShdw>
                </a:effectLst>
              </a:rPr>
              <a:t>Don't allow the employee to box you into a corner</a:t>
            </a:r>
          </a:p>
          <a:p>
            <a:pPr lvl="0" fontAlgn="base"/>
            <a:r>
              <a:rPr lang="en-ZA" dirty="0">
                <a:effectLst>
                  <a:outerShdw sx="0" sy="0">
                    <a:srgbClr val="000000"/>
                  </a:outerShdw>
                </a:effectLst>
              </a:rPr>
              <a:t>Do not condone unsatisfactory performance just because an employee admits to a personal problem</a:t>
            </a:r>
          </a:p>
          <a:p>
            <a:pPr lvl="0" fontAlgn="base"/>
            <a:r>
              <a:rPr lang="en-ZA" dirty="0">
                <a:effectLst>
                  <a:outerShdw sx="0" sy="0">
                    <a:srgbClr val="000000"/>
                  </a:outerShdw>
                </a:effectLst>
              </a:rPr>
              <a:t>Do not try to diagnose the employee's problem, ask why or counsel the employee</a:t>
            </a:r>
          </a:p>
          <a:p>
            <a:pPr lvl="0" fontAlgn="base"/>
            <a:r>
              <a:rPr lang="en-ZA" dirty="0">
                <a:effectLst>
                  <a:outerShdw sx="0" sy="0">
                    <a:srgbClr val="000000"/>
                  </a:outerShdw>
                </a:effectLst>
              </a:rPr>
              <a:t>Do not allow behaviour that may cause damage to another person, the employee or the company. </a:t>
            </a:r>
          </a:p>
          <a:p>
            <a:pPr lvl="0" fontAlgn="base"/>
            <a:r>
              <a:rPr lang="en-ZA" dirty="0">
                <a:effectLst>
                  <a:outerShdw sx="0" sy="0">
                    <a:srgbClr val="000000"/>
                  </a:outerShdw>
                </a:effectLst>
              </a:rPr>
              <a:t>Do not discuss the employee's behaviour or performance with anyone else except those with definite need or right to know</a:t>
            </a:r>
            <a:endParaRPr lang="en-ZA" dirty="0"/>
          </a:p>
        </p:txBody>
      </p:sp>
    </p:spTree>
    <p:extLst>
      <p:ext uri="{BB962C8B-B14F-4D97-AF65-F5344CB8AC3E}">
        <p14:creationId xmlns="" xmlns:p14="http://schemas.microsoft.com/office/powerpoint/2010/main" val="2162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smtClean="0"/>
              <a:t>2.2.2 : Confronting </a:t>
            </a:r>
            <a:r>
              <a:rPr lang="en-ZA" sz="2800" dirty="0"/>
              <a:t>the Employee</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a:bodyPr>
          <a:lstStyle/>
          <a:p>
            <a:pPr lvl="0" fontAlgn="base"/>
            <a:r>
              <a:rPr lang="en-ZA" dirty="0">
                <a:effectLst>
                  <a:outerShdw sx="0" sy="0">
                    <a:srgbClr val="000000"/>
                  </a:outerShdw>
                </a:effectLst>
              </a:rPr>
              <a:t>Establish the levels of work performance you expect, and set the limits that you will tolerate</a:t>
            </a:r>
          </a:p>
          <a:p>
            <a:pPr lvl="0" fontAlgn="base"/>
            <a:r>
              <a:rPr lang="en-ZA" dirty="0">
                <a:effectLst>
                  <a:outerShdw sx="0" sy="0">
                    <a:srgbClr val="000000"/>
                  </a:outerShdw>
                </a:effectLst>
              </a:rPr>
              <a:t>Determine what is acceptable and unacceptable to you</a:t>
            </a:r>
          </a:p>
          <a:p>
            <a:pPr lvl="0" fontAlgn="base"/>
            <a:r>
              <a:rPr lang="en-ZA" dirty="0">
                <a:effectLst>
                  <a:outerShdw sx="0" sy="0">
                    <a:srgbClr val="000000"/>
                  </a:outerShdw>
                </a:effectLst>
              </a:rPr>
              <a:t>Document all absenteeism, tardiness, incidents on the job, and poor performance, and be specific with dates, times, and people</a:t>
            </a:r>
          </a:p>
          <a:p>
            <a:pPr lvl="0" fontAlgn="base"/>
            <a:r>
              <a:rPr lang="en-ZA" dirty="0">
                <a:effectLst>
                  <a:outerShdw sx="0" sy="0">
                    <a:srgbClr val="000000"/>
                  </a:outerShdw>
                </a:effectLst>
              </a:rPr>
              <a:t>Be consistent and treat all </a:t>
            </a:r>
          </a:p>
          <a:p>
            <a:pPr marL="0" lvl="0" indent="0" fontAlgn="base">
              <a:buNone/>
            </a:pPr>
            <a:r>
              <a:rPr lang="en-ZA" dirty="0">
                <a:effectLst>
                  <a:outerShdw sx="0" sy="0">
                    <a:srgbClr val="000000"/>
                  </a:outerShdw>
                </a:effectLst>
              </a:rPr>
              <a:t>     employees equally</a:t>
            </a:r>
          </a:p>
        </p:txBody>
      </p:sp>
      <p:pic>
        <p:nvPicPr>
          <p:cNvPr id="5" name="Picture 4">
            <a:extLst>
              <a:ext uri="{FF2B5EF4-FFF2-40B4-BE49-F238E27FC236}">
                <a16:creationId xmlns="" xmlns:a16="http://schemas.microsoft.com/office/drawing/2014/main" id="{B94AE2BE-8A72-43E1-ACC5-530A0E91CE27}"/>
              </a:ext>
            </a:extLst>
          </p:cNvPr>
          <p:cNvPicPr>
            <a:picLocks noChangeAspect="1"/>
          </p:cNvPicPr>
          <p:nvPr/>
        </p:nvPicPr>
        <p:blipFill>
          <a:blip r:embed="rId2" cstate="print"/>
          <a:stretch>
            <a:fillRect/>
          </a:stretch>
        </p:blipFill>
        <p:spPr>
          <a:xfrm>
            <a:off x="5586793" y="3501008"/>
            <a:ext cx="2397191" cy="2422162"/>
          </a:xfrm>
          <a:prstGeom prst="rect">
            <a:avLst/>
          </a:prstGeom>
        </p:spPr>
      </p:pic>
    </p:spTree>
    <p:extLst>
      <p:ext uri="{BB962C8B-B14F-4D97-AF65-F5344CB8AC3E}">
        <p14:creationId xmlns="" xmlns:p14="http://schemas.microsoft.com/office/powerpoint/2010/main" val="21006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smtClean="0"/>
              <a:t>2.2.2 : Confronting </a:t>
            </a:r>
            <a:r>
              <a:rPr lang="en-ZA" sz="2800" dirty="0"/>
              <a:t>the </a:t>
            </a:r>
            <a:r>
              <a:rPr lang="en-ZA" sz="2800" dirty="0" smtClean="0"/>
              <a:t>Employee(cont)</a:t>
            </a:r>
            <a:endParaRPr lang="en-ZA" sz="2800" dirty="0"/>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a:bodyPr>
          <a:lstStyle/>
          <a:p>
            <a:pPr lvl="0" fontAlgn="base"/>
            <a:r>
              <a:rPr lang="en-ZA" dirty="0">
                <a:effectLst>
                  <a:outerShdw sx="0" sy="0">
                    <a:srgbClr val="000000"/>
                  </a:outerShdw>
                </a:effectLst>
              </a:rPr>
              <a:t>Base the session on WORK PERFORMANCE, not on personal issues</a:t>
            </a:r>
          </a:p>
          <a:p>
            <a:pPr lvl="0" fontAlgn="base"/>
            <a:r>
              <a:rPr lang="en-ZA" dirty="0">
                <a:effectLst>
                  <a:outerShdw sx="0" sy="0">
                    <a:srgbClr val="000000"/>
                  </a:outerShdw>
                </a:effectLst>
              </a:rPr>
              <a:t>Be firm, direct, and speak with authority</a:t>
            </a:r>
          </a:p>
          <a:p>
            <a:pPr lvl="0" fontAlgn="base"/>
            <a:r>
              <a:rPr lang="en-ZA" dirty="0">
                <a:effectLst>
                  <a:outerShdw sx="0" sy="0">
                    <a:srgbClr val="000000"/>
                  </a:outerShdw>
                </a:effectLst>
              </a:rPr>
              <a:t>Be prepared to deal with the employee's resistance and denial, as well as hostility </a:t>
            </a:r>
          </a:p>
          <a:p>
            <a:pPr lvl="0" fontAlgn="base"/>
            <a:r>
              <a:rPr lang="en-ZA" dirty="0">
                <a:effectLst>
                  <a:outerShdw sx="0" sy="0">
                    <a:srgbClr val="000000"/>
                  </a:outerShdw>
                </a:effectLst>
              </a:rPr>
              <a:t>Do not talk to the employee about personal problems </a:t>
            </a:r>
          </a:p>
          <a:p>
            <a:pPr lvl="0" fontAlgn="base"/>
            <a:r>
              <a:rPr lang="en-ZA" dirty="0">
                <a:effectLst>
                  <a:outerShdw sx="0" sy="0">
                    <a:srgbClr val="000000"/>
                  </a:outerShdw>
                </a:effectLst>
              </a:rPr>
              <a:t>Get a commitment from the employee as to what steps he or she will take to improve work performance, and document these steps</a:t>
            </a:r>
          </a:p>
        </p:txBody>
      </p:sp>
    </p:spTree>
    <p:extLst>
      <p:ext uri="{BB962C8B-B14F-4D97-AF65-F5344CB8AC3E}">
        <p14:creationId xmlns="" xmlns:p14="http://schemas.microsoft.com/office/powerpoint/2010/main" val="10608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smtClean="0"/>
              <a:t>2.2.3 : Implementing </a:t>
            </a:r>
            <a:r>
              <a:rPr lang="en-ZA" sz="2800" dirty="0"/>
              <a:t>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lstStyle/>
          <a:p>
            <a:pPr marL="0" indent="0">
              <a:buNone/>
            </a:pPr>
            <a:r>
              <a:rPr lang="en-ZA" sz="2800" b="1" dirty="0"/>
              <a:t>Progressive Discipline</a:t>
            </a:r>
          </a:p>
          <a:p>
            <a:pPr marL="0" indent="0">
              <a:buNone/>
            </a:pPr>
            <a:endParaRPr lang="en-ZA" dirty="0"/>
          </a:p>
          <a:p>
            <a:pPr marL="0" indent="0">
              <a:buNone/>
            </a:pPr>
            <a:r>
              <a:rPr lang="en-ZA" dirty="0"/>
              <a:t>Two important characteristics of progressive discipline:</a:t>
            </a:r>
          </a:p>
          <a:p>
            <a:r>
              <a:rPr lang="en-ZA" dirty="0"/>
              <a:t>A penalty that is in correspondence with the </a:t>
            </a:r>
            <a:r>
              <a:rPr lang="en-ZA" dirty="0" smtClean="0"/>
              <a:t>transgression</a:t>
            </a:r>
            <a:endParaRPr lang="en-ZA" dirty="0"/>
          </a:p>
          <a:p>
            <a:r>
              <a:rPr lang="en-ZA" dirty="0"/>
              <a:t>A series of increasingly serious penalties for continued unsatisfactory performance</a:t>
            </a:r>
          </a:p>
        </p:txBody>
      </p:sp>
    </p:spTree>
    <p:extLst>
      <p:ext uri="{BB962C8B-B14F-4D97-AF65-F5344CB8AC3E}">
        <p14:creationId xmlns="" xmlns:p14="http://schemas.microsoft.com/office/powerpoint/2010/main" val="281798796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74353" y="1124744"/>
            <a:ext cx="8219256" cy="4680000"/>
          </a:xfrm>
        </p:spPr>
        <p:txBody>
          <a:bodyPr/>
          <a:lstStyle/>
          <a:p>
            <a:pPr marL="0" indent="0">
              <a:buNone/>
            </a:pPr>
            <a:r>
              <a:rPr lang="en-ZA" b="1" dirty="0"/>
              <a:t>Progressive Discipline – Four Steps:</a:t>
            </a:r>
          </a:p>
          <a:p>
            <a:pPr marL="0" indent="0">
              <a:buNone/>
            </a:pPr>
            <a:r>
              <a:rPr lang="en-ZA" dirty="0"/>
              <a:t>Two important characteristics of progressive discipline:</a:t>
            </a:r>
          </a:p>
        </p:txBody>
      </p:sp>
      <p:graphicFrame>
        <p:nvGraphicFramePr>
          <p:cNvPr id="5" name="Table 4">
            <a:extLst>
              <a:ext uri="{FF2B5EF4-FFF2-40B4-BE49-F238E27FC236}">
                <a16:creationId xmlns="" xmlns:a16="http://schemas.microsoft.com/office/drawing/2014/main" id="{F4AEAEC7-F508-439F-91E0-9B863CAB599B}"/>
              </a:ext>
            </a:extLst>
          </p:cNvPr>
          <p:cNvGraphicFramePr>
            <a:graphicFrameLocks noGrp="1"/>
          </p:cNvGraphicFramePr>
          <p:nvPr>
            <p:extLst>
              <p:ext uri="{D42A27DB-BD31-4B8C-83A1-F6EECF244321}">
                <p14:modId xmlns="" xmlns:p14="http://schemas.microsoft.com/office/powerpoint/2010/main" val="1401383114"/>
              </p:ext>
            </p:extLst>
          </p:nvPr>
        </p:nvGraphicFramePr>
        <p:xfrm>
          <a:off x="256692" y="2132744"/>
          <a:ext cx="8640960" cy="4114800"/>
        </p:xfrm>
        <a:graphic>
          <a:graphicData uri="http://schemas.openxmlformats.org/drawingml/2006/table">
            <a:tbl>
              <a:tblPr firstRow="1" firstCol="1" bandRow="1">
                <a:tableStyleId>{5C22544A-7EE6-4342-B048-85BDC9FD1C3A}</a:tableStyleId>
              </a:tblPr>
              <a:tblGrid>
                <a:gridCol w="1294416">
                  <a:extLst>
                    <a:ext uri="{9D8B030D-6E8A-4147-A177-3AD203B41FA5}">
                      <a16:colId xmlns="" xmlns:a16="http://schemas.microsoft.com/office/drawing/2014/main" val="3095126998"/>
                    </a:ext>
                  </a:extLst>
                </a:gridCol>
                <a:gridCol w="1674618">
                  <a:extLst>
                    <a:ext uri="{9D8B030D-6E8A-4147-A177-3AD203B41FA5}">
                      <a16:colId xmlns="" xmlns:a16="http://schemas.microsoft.com/office/drawing/2014/main" val="2313972619"/>
                    </a:ext>
                  </a:extLst>
                </a:gridCol>
                <a:gridCol w="5671926">
                  <a:extLst>
                    <a:ext uri="{9D8B030D-6E8A-4147-A177-3AD203B41FA5}">
                      <a16:colId xmlns="" xmlns:a16="http://schemas.microsoft.com/office/drawing/2014/main" val="2932817171"/>
                    </a:ext>
                  </a:extLst>
                </a:gridCol>
              </a:tblGrid>
              <a:tr h="672080">
                <a:tc>
                  <a:txBody>
                    <a:bodyPr/>
                    <a:lstStyle/>
                    <a:p>
                      <a:pPr algn="ctr">
                        <a:lnSpc>
                          <a:spcPct val="150000"/>
                        </a:lnSpc>
                        <a:spcAft>
                          <a:spcPts val="0"/>
                        </a:spcAft>
                      </a:pPr>
                      <a:r>
                        <a:rPr lang="en-GB" sz="1800" dirty="0">
                          <a:effectLst/>
                        </a:rPr>
                        <a:t>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b="0">
                          <a:solidFill>
                            <a:schemeClr val="tx1"/>
                          </a:solidFill>
                          <a:effectLst/>
                        </a:rPr>
                        <a:t>Verbal warning</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50000"/>
                        </a:lnSpc>
                        <a:spcAft>
                          <a:spcPts val="0"/>
                        </a:spcAft>
                      </a:pPr>
                      <a:r>
                        <a:rPr lang="en-GB" sz="1800" b="0" dirty="0">
                          <a:solidFill>
                            <a:schemeClr val="tx1"/>
                          </a:solidFill>
                          <a:effectLst/>
                        </a:rPr>
                        <a:t>An employee who commits a minor violation receives a verbal warning and is told that, if this problem continues within a specific time period, more serious steps will be taken.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645676017"/>
                  </a:ext>
                </a:extLst>
              </a:tr>
              <a:tr h="1026429">
                <a:tc>
                  <a:txBody>
                    <a:bodyPr/>
                    <a:lstStyle/>
                    <a:p>
                      <a:pPr algn="ctr">
                        <a:lnSpc>
                          <a:spcPct val="150000"/>
                        </a:lnSpc>
                        <a:spcAft>
                          <a:spcPts val="0"/>
                        </a:spcAft>
                      </a:pPr>
                      <a:r>
                        <a:rPr lang="en-GB"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a:effectLst/>
                        </a:rPr>
                        <a:t>Written warning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50000"/>
                        </a:lnSpc>
                        <a:spcAft>
                          <a:spcPts val="0"/>
                        </a:spcAft>
                      </a:pPr>
                      <a:r>
                        <a:rPr lang="en-GB" sz="1800" dirty="0">
                          <a:effectLst/>
                        </a:rPr>
                        <a:t>The employee violates the same rule within the specified time period and now receives a written warning from the supervisor and is told that failure to correct the violation within a certain time period will result in more severe punishment  This warning goes into the employee’s records..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485775530"/>
                  </a:ext>
                </a:extLst>
              </a:tr>
            </a:tbl>
          </a:graphicData>
        </a:graphic>
      </p:graphicFrame>
    </p:spTree>
    <p:extLst>
      <p:ext uri="{BB962C8B-B14F-4D97-AF65-F5344CB8AC3E}">
        <p14:creationId xmlns="" xmlns:p14="http://schemas.microsoft.com/office/powerpoint/2010/main" val="66294841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b="1" dirty="0"/>
              <a:t>Progressive Discipline – Four Steps:</a:t>
            </a:r>
          </a:p>
        </p:txBody>
      </p:sp>
      <p:graphicFrame>
        <p:nvGraphicFramePr>
          <p:cNvPr id="5" name="Table 4">
            <a:extLst>
              <a:ext uri="{FF2B5EF4-FFF2-40B4-BE49-F238E27FC236}">
                <a16:creationId xmlns="" xmlns:a16="http://schemas.microsoft.com/office/drawing/2014/main" id="{F4AEAEC7-F508-439F-91E0-9B863CAB599B}"/>
              </a:ext>
            </a:extLst>
          </p:cNvPr>
          <p:cNvGraphicFramePr>
            <a:graphicFrameLocks noGrp="1"/>
          </p:cNvGraphicFramePr>
          <p:nvPr>
            <p:extLst>
              <p:ext uri="{D42A27DB-BD31-4B8C-83A1-F6EECF244321}">
                <p14:modId xmlns="" xmlns:p14="http://schemas.microsoft.com/office/powerpoint/2010/main" val="1743001072"/>
              </p:ext>
            </p:extLst>
          </p:nvPr>
        </p:nvGraphicFramePr>
        <p:xfrm>
          <a:off x="164365" y="1988840"/>
          <a:ext cx="8640960" cy="3291840"/>
        </p:xfrm>
        <a:graphic>
          <a:graphicData uri="http://schemas.openxmlformats.org/drawingml/2006/table">
            <a:tbl>
              <a:tblPr firstRow="1" firstCol="1" bandRow="1">
                <a:tableStyleId>{5C22544A-7EE6-4342-B048-85BDC9FD1C3A}</a:tableStyleId>
              </a:tblPr>
              <a:tblGrid>
                <a:gridCol w="1294416">
                  <a:extLst>
                    <a:ext uri="{9D8B030D-6E8A-4147-A177-3AD203B41FA5}">
                      <a16:colId xmlns="" xmlns:a16="http://schemas.microsoft.com/office/drawing/2014/main" val="3095126998"/>
                    </a:ext>
                  </a:extLst>
                </a:gridCol>
                <a:gridCol w="1674618">
                  <a:extLst>
                    <a:ext uri="{9D8B030D-6E8A-4147-A177-3AD203B41FA5}">
                      <a16:colId xmlns="" xmlns:a16="http://schemas.microsoft.com/office/drawing/2014/main" val="2313972619"/>
                    </a:ext>
                  </a:extLst>
                </a:gridCol>
                <a:gridCol w="5671926">
                  <a:extLst>
                    <a:ext uri="{9D8B030D-6E8A-4147-A177-3AD203B41FA5}">
                      <a16:colId xmlns="" xmlns:a16="http://schemas.microsoft.com/office/drawing/2014/main" val="2932817171"/>
                    </a:ext>
                  </a:extLst>
                </a:gridCol>
              </a:tblGrid>
              <a:tr h="1380777">
                <a:tc>
                  <a:txBody>
                    <a:bodyPr/>
                    <a:lstStyle/>
                    <a:p>
                      <a:pPr algn="ctr">
                        <a:lnSpc>
                          <a:spcPct val="150000"/>
                        </a:lnSpc>
                        <a:spcAft>
                          <a:spcPts val="0"/>
                        </a:spcAft>
                      </a:pPr>
                      <a:r>
                        <a:rPr lang="en-GB" sz="1800" dirty="0">
                          <a:effectLst/>
                        </a:rPr>
                        <a:t>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b="0">
                          <a:solidFill>
                            <a:schemeClr val="tx1"/>
                          </a:solidFill>
                          <a:effectLst/>
                        </a:rPr>
                        <a:t>Suspension</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50000"/>
                        </a:lnSpc>
                        <a:spcAft>
                          <a:spcPts val="0"/>
                        </a:spcAft>
                      </a:pPr>
                      <a:r>
                        <a:rPr lang="en-GB" sz="1800" b="0" dirty="0">
                          <a:solidFill>
                            <a:schemeClr val="tx1"/>
                          </a:solidFill>
                          <a:effectLst/>
                        </a:rPr>
                        <a:t>The employee stills fails to respond to warning and again violates the work rule.  The employee is now suspended from employment without pay for a specific amount of time. They receive a final warning from the supervisor, indicating that dismissal will follow upon violating the rule within a specified time period.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033860717"/>
                  </a:ext>
                </a:extLst>
              </a:tr>
              <a:tr h="317732">
                <a:tc>
                  <a:txBody>
                    <a:bodyPr/>
                    <a:lstStyle/>
                    <a:p>
                      <a:pPr algn="ctr">
                        <a:lnSpc>
                          <a:spcPct val="150000"/>
                        </a:lnSpc>
                        <a:spcAft>
                          <a:spcPts val="0"/>
                        </a:spcAft>
                      </a:pPr>
                      <a:r>
                        <a:rPr lang="en-GB"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dirty="0">
                          <a:effectLst/>
                        </a:rPr>
                        <a:t>Dismissal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50000"/>
                        </a:lnSpc>
                        <a:spcAft>
                          <a:spcPts val="0"/>
                        </a:spcAft>
                      </a:pPr>
                      <a:r>
                        <a:rPr lang="en-GB" sz="1800" dirty="0">
                          <a:effectLst/>
                        </a:rPr>
                        <a:t>The employee violates the rule one more time within the specified time period and is dismissed.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1069833503"/>
                  </a:ext>
                </a:extLst>
              </a:tr>
            </a:tbl>
          </a:graphicData>
        </a:graphic>
      </p:graphicFrame>
    </p:spTree>
    <p:extLst>
      <p:ext uri="{BB962C8B-B14F-4D97-AF65-F5344CB8AC3E}">
        <p14:creationId xmlns="" xmlns:p14="http://schemas.microsoft.com/office/powerpoint/2010/main" val="5480164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28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fontScale="92500" lnSpcReduction="10000"/>
          </a:bodyPr>
          <a:lstStyle/>
          <a:p>
            <a:pPr marL="0" indent="0">
              <a:buNone/>
            </a:pPr>
            <a:r>
              <a:rPr lang="en-ZA" sz="2600" b="1" dirty="0" smtClean="0"/>
              <a:t>Disciplinary  </a:t>
            </a:r>
            <a:r>
              <a:rPr lang="en-ZA" sz="2600" b="1" dirty="0"/>
              <a:t>Counselling</a:t>
            </a:r>
          </a:p>
          <a:p>
            <a:pPr marL="0" indent="0">
              <a:buNone/>
            </a:pPr>
            <a:endParaRPr lang="en-ZA" sz="2800" b="1" dirty="0"/>
          </a:p>
          <a:p>
            <a:r>
              <a:rPr lang="en-ZA" sz="2600" dirty="0"/>
              <a:t>The purpose is to solve an employee’s problems rather than to only hand out penalties and punishment</a:t>
            </a:r>
          </a:p>
          <a:p>
            <a:r>
              <a:rPr lang="en-ZA" sz="2600" dirty="0"/>
              <a:t>The aim of the supervisor must be to help an employee to defeat problems and to offer support, encouragement and assistance</a:t>
            </a:r>
          </a:p>
          <a:p>
            <a:r>
              <a:rPr lang="en-ZA" sz="2600" dirty="0"/>
              <a:t>Employees are responsible for determining the most effective way to overcome the problem.</a:t>
            </a:r>
          </a:p>
          <a:p>
            <a:r>
              <a:rPr lang="en-ZA" sz="2600" dirty="0"/>
              <a:t>With greater problem-solving participation by the employee, the chances for a long-lasting improvement in behaviour are greatly increased</a:t>
            </a:r>
          </a:p>
          <a:p>
            <a:pPr marL="0" indent="0">
              <a:buNone/>
            </a:pPr>
            <a:endParaRPr lang="en-ZA" dirty="0"/>
          </a:p>
        </p:txBody>
      </p:sp>
    </p:spTree>
    <p:extLst>
      <p:ext uri="{BB962C8B-B14F-4D97-AF65-F5344CB8AC3E}">
        <p14:creationId xmlns="" xmlns:p14="http://schemas.microsoft.com/office/powerpoint/2010/main" val="14931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a:t>
            </a:r>
          </a:p>
          <a:p>
            <a:r>
              <a:rPr lang="en-ZA" sz="2600" dirty="0"/>
              <a:t>Takes place when an employee exhibits poor performance or commits a first offence </a:t>
            </a:r>
          </a:p>
          <a:p>
            <a:r>
              <a:rPr lang="en-ZA" sz="2600" dirty="0"/>
              <a:t>It is not recorded in an employee’s file</a:t>
            </a:r>
          </a:p>
          <a:p>
            <a:r>
              <a:rPr lang="en-ZA" sz="2600" dirty="0"/>
              <a:t>The Line Manager and employee jointly try to solve the problem</a:t>
            </a:r>
          </a:p>
          <a:p>
            <a:r>
              <a:rPr lang="en-ZA" sz="2600" dirty="0"/>
              <a:t>The Line Manager provides guidance, </a:t>
            </a:r>
          </a:p>
          <a:p>
            <a:pPr marL="0" indent="0">
              <a:buNone/>
            </a:pPr>
            <a:r>
              <a:rPr lang="en-ZA" sz="2600" dirty="0"/>
              <a:t>     caution, and advice</a:t>
            </a:r>
            <a:endParaRPr lang="en-ZA" dirty="0"/>
          </a:p>
        </p:txBody>
      </p:sp>
      <p:pic>
        <p:nvPicPr>
          <p:cNvPr id="5" name="Picture 4">
            <a:extLst>
              <a:ext uri="{FF2B5EF4-FFF2-40B4-BE49-F238E27FC236}">
                <a16:creationId xmlns="" xmlns:a16="http://schemas.microsoft.com/office/drawing/2014/main" id="{45895C70-AD12-4E40-A557-160943FECBB5}"/>
              </a:ext>
            </a:extLst>
          </p:cNvPr>
          <p:cNvPicPr>
            <a:picLocks noChangeAspect="1"/>
          </p:cNvPicPr>
          <p:nvPr/>
        </p:nvPicPr>
        <p:blipFill>
          <a:blip r:embed="rId2" cstate="print"/>
          <a:stretch>
            <a:fillRect/>
          </a:stretch>
        </p:blipFill>
        <p:spPr>
          <a:xfrm>
            <a:off x="6156176" y="3684027"/>
            <a:ext cx="2259856" cy="2518799"/>
          </a:xfrm>
          <a:prstGeom prst="rect">
            <a:avLst/>
          </a:prstGeom>
        </p:spPr>
      </p:pic>
    </p:spTree>
    <p:extLst>
      <p:ext uri="{BB962C8B-B14F-4D97-AF65-F5344CB8AC3E}">
        <p14:creationId xmlns="" xmlns:p14="http://schemas.microsoft.com/office/powerpoint/2010/main" val="2137930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6" name="Table 5">
            <a:extLst>
              <a:ext uri="{FF2B5EF4-FFF2-40B4-BE49-F238E27FC236}">
                <a16:creationId xmlns="" xmlns:a16="http://schemas.microsoft.com/office/drawing/2014/main" id="{D6657A33-FC34-4444-9F28-3014A8E9C667}"/>
              </a:ext>
            </a:extLst>
          </p:cNvPr>
          <p:cNvGraphicFramePr>
            <a:graphicFrameLocks noGrp="1"/>
          </p:cNvGraphicFramePr>
          <p:nvPr>
            <p:extLst>
              <p:ext uri="{D42A27DB-BD31-4B8C-83A1-F6EECF244321}">
                <p14:modId xmlns="" xmlns:p14="http://schemas.microsoft.com/office/powerpoint/2010/main" val="3315206480"/>
              </p:ext>
            </p:extLst>
          </p:nvPr>
        </p:nvGraphicFramePr>
        <p:xfrm>
          <a:off x="467544" y="2276872"/>
          <a:ext cx="8218487" cy="3657600"/>
        </p:xfrm>
        <a:graphic>
          <a:graphicData uri="http://schemas.openxmlformats.org/drawingml/2006/table">
            <a:tbl>
              <a:tblPr firstRow="1" firstCol="1" bandRow="1">
                <a:tableStyleId>{5C22544A-7EE6-4342-B048-85BDC9FD1C3A}</a:tableStyleId>
              </a:tblPr>
              <a:tblGrid>
                <a:gridCol w="1194968">
                  <a:extLst>
                    <a:ext uri="{9D8B030D-6E8A-4147-A177-3AD203B41FA5}">
                      <a16:colId xmlns="" xmlns:a16="http://schemas.microsoft.com/office/drawing/2014/main" val="2244240049"/>
                    </a:ext>
                  </a:extLst>
                </a:gridCol>
                <a:gridCol w="2049691">
                  <a:extLst>
                    <a:ext uri="{9D8B030D-6E8A-4147-A177-3AD203B41FA5}">
                      <a16:colId xmlns="" xmlns:a16="http://schemas.microsoft.com/office/drawing/2014/main" val="3588213639"/>
                    </a:ext>
                  </a:extLst>
                </a:gridCol>
                <a:gridCol w="4973828">
                  <a:extLst>
                    <a:ext uri="{9D8B030D-6E8A-4147-A177-3AD203B41FA5}">
                      <a16:colId xmlns="" xmlns:a16="http://schemas.microsoft.com/office/drawing/2014/main" val="2759157139"/>
                    </a:ext>
                  </a:extLst>
                </a:gridCol>
              </a:tblGrid>
              <a:tr h="0">
                <a:tc>
                  <a:txBody>
                    <a:bodyPr/>
                    <a:lstStyle/>
                    <a:p>
                      <a:pPr algn="ctr" fontAlgn="base" hangingPunct="0">
                        <a:lnSpc>
                          <a:spcPct val="150000"/>
                        </a:lnSpc>
                        <a:spcAft>
                          <a:spcPts val="0"/>
                        </a:spcAft>
                      </a:pPr>
                      <a:r>
                        <a:rPr lang="en-GB" sz="2000" b="1">
                          <a:solidFill>
                            <a:schemeClr val="bg1"/>
                          </a:solidFill>
                          <a:effectLst/>
                        </a:rPr>
                        <a:t>1.</a:t>
                      </a:r>
                      <a:endParaRPr lang="en-ZA"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Get the facts before counselling</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you understand the policy</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Closely review the employee’s behaviour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Have copies of all relevant records at hand</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2270000715"/>
                  </a:ext>
                </a:extLst>
              </a:tr>
              <a:tr h="0">
                <a:tc>
                  <a:txBody>
                    <a:bodyPr/>
                    <a:lstStyle/>
                    <a:p>
                      <a:pPr algn="ctr" fontAlgn="base" hangingPunct="0">
                        <a:lnSpc>
                          <a:spcPct val="150000"/>
                        </a:lnSpc>
                        <a:spcAft>
                          <a:spcPts val="0"/>
                        </a:spcAft>
                      </a:pPr>
                      <a:r>
                        <a:rPr lang="en-GB" sz="2000" b="1" dirty="0">
                          <a:solidFill>
                            <a:schemeClr val="bg1"/>
                          </a:solidFill>
                          <a:effectLst/>
                        </a:rPr>
                        <a:t>2.</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Discuss in private</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Get away from the work area</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Keep phone calls and interruptions to a minimum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Hold the discussion as soon as possible but at a time convenient to both of you</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4162731096"/>
                  </a:ext>
                </a:extLst>
              </a:tr>
            </a:tbl>
          </a:graphicData>
        </a:graphic>
      </p:graphicFrame>
    </p:spTree>
    <p:extLst>
      <p:ext uri="{BB962C8B-B14F-4D97-AF65-F5344CB8AC3E}">
        <p14:creationId xmlns="" xmlns:p14="http://schemas.microsoft.com/office/powerpoint/2010/main" val="11118712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 xmlns:a16="http://schemas.microsoft.com/office/drawing/2014/main" id="{C3E88BF3-BEAD-421C-A026-C73B244B8EE5}"/>
              </a:ext>
            </a:extLst>
          </p:cNvPr>
          <p:cNvGraphicFramePr>
            <a:graphicFrameLocks noGrp="1"/>
          </p:cNvGraphicFramePr>
          <p:nvPr>
            <p:extLst>
              <p:ext uri="{D42A27DB-BD31-4B8C-83A1-F6EECF244321}">
                <p14:modId xmlns="" xmlns:p14="http://schemas.microsoft.com/office/powerpoint/2010/main" val="613955026"/>
              </p:ext>
            </p:extLst>
          </p:nvPr>
        </p:nvGraphicFramePr>
        <p:xfrm>
          <a:off x="362263" y="1987197"/>
          <a:ext cx="8218487" cy="4572000"/>
        </p:xfrm>
        <a:graphic>
          <a:graphicData uri="http://schemas.openxmlformats.org/drawingml/2006/table">
            <a:tbl>
              <a:tblPr firstRow="1" firstCol="1" bandRow="1">
                <a:tableStyleId>{5C22544A-7EE6-4342-B048-85BDC9FD1C3A}</a:tableStyleId>
              </a:tblPr>
              <a:tblGrid>
                <a:gridCol w="1194968">
                  <a:extLst>
                    <a:ext uri="{9D8B030D-6E8A-4147-A177-3AD203B41FA5}">
                      <a16:colId xmlns="" xmlns:a16="http://schemas.microsoft.com/office/drawing/2014/main" val="886411633"/>
                    </a:ext>
                  </a:extLst>
                </a:gridCol>
                <a:gridCol w="2049691">
                  <a:extLst>
                    <a:ext uri="{9D8B030D-6E8A-4147-A177-3AD203B41FA5}">
                      <a16:colId xmlns="" xmlns:a16="http://schemas.microsoft.com/office/drawing/2014/main" val="849502944"/>
                    </a:ext>
                  </a:extLst>
                </a:gridCol>
                <a:gridCol w="4973828">
                  <a:extLst>
                    <a:ext uri="{9D8B030D-6E8A-4147-A177-3AD203B41FA5}">
                      <a16:colId xmlns="" xmlns:a16="http://schemas.microsoft.com/office/drawing/2014/main" val="3698305081"/>
                    </a:ext>
                  </a:extLst>
                </a:gridCol>
              </a:tblGrid>
              <a:tr h="0">
                <a:tc>
                  <a:txBody>
                    <a:bodyPr/>
                    <a:lstStyle/>
                    <a:p>
                      <a:pPr algn="ctr" fontAlgn="base" hangingPunct="0">
                        <a:lnSpc>
                          <a:spcPct val="150000"/>
                        </a:lnSpc>
                        <a:spcAft>
                          <a:spcPts val="0"/>
                        </a:spcAft>
                      </a:pPr>
                      <a:r>
                        <a:rPr lang="en-GB" sz="2000" dirty="0">
                          <a:effectLst/>
                        </a:rPr>
                        <a:t>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Put the employee at ease, but get to the point</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Offer the employee a comfortable seat</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Keep cool and don’t show anger or resentment </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10251190"/>
                  </a:ext>
                </a:extLst>
              </a:tr>
              <a:tr h="0">
                <a:tc>
                  <a:txBody>
                    <a:bodyPr/>
                    <a:lstStyle/>
                    <a:p>
                      <a:pPr algn="ctr" fontAlgn="base" hangingPunct="0">
                        <a:lnSpc>
                          <a:spcPct val="150000"/>
                        </a:lnSpc>
                        <a:spcAft>
                          <a:spcPts val="0"/>
                        </a:spcAft>
                      </a:pPr>
                      <a:r>
                        <a:rPr lang="en-GB" sz="2000" dirty="0">
                          <a:effectLst/>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dirty="0">
                          <a:solidFill>
                            <a:schemeClr val="tx1"/>
                          </a:solidFill>
                          <a:effectLst/>
                        </a:rPr>
                        <a:t>Describe the problem, using facts</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Concentrate on the act, not on the employee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State the problems caused by the employee’s behaviour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Be specific (numbers and dates)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State the consequences of continued unsatisfactory performance</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964350729"/>
                  </a:ext>
                </a:extLst>
              </a:tr>
            </a:tbl>
          </a:graphicData>
        </a:graphic>
      </p:graphicFrame>
    </p:spTree>
    <p:extLst>
      <p:ext uri="{BB962C8B-B14F-4D97-AF65-F5344CB8AC3E}">
        <p14:creationId xmlns="" xmlns:p14="http://schemas.microsoft.com/office/powerpoint/2010/main" val="115578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Text Box 3"/>
          <p:cNvSpPr txBox="1">
            <a:spLocks noGrp="1" noChangeArrowheads="1"/>
          </p:cNvSpPr>
          <p:nvPr>
            <p:ph sz="quarter" idx="1"/>
          </p:nvPr>
        </p:nvSpPr>
        <p:spPr bwMode="auto">
          <a:xfrm>
            <a:off x="467544" y="1413296"/>
            <a:ext cx="8219256" cy="4154984"/>
          </a:xfrm>
          <a:prstGeom prst="rect">
            <a:avLst/>
          </a:prstGeom>
          <a:noFill/>
          <a:ln w="9525">
            <a:noFill/>
            <a:miter lim="800000"/>
            <a:headEnd/>
            <a:tailEnd/>
          </a:ln>
        </p:spPr>
        <p:txBody>
          <a:bodyPr>
            <a:spAutoFit/>
          </a:bodyPr>
          <a:lstStyle/>
          <a:p>
            <a:pPr algn="l" eaLnBrk="1" hangingPunct="1">
              <a:lnSpc>
                <a:spcPct val="100000"/>
              </a:lnSpc>
              <a:spcBef>
                <a:spcPct val="50000"/>
              </a:spcBef>
              <a:spcAft>
                <a:spcPct val="0"/>
              </a:spcAft>
              <a:buClrTx/>
              <a:buFont typeface="Wingdings" pitchFamily="2" charset="2"/>
              <a:buNone/>
            </a:pPr>
            <a:r>
              <a:rPr lang="en-GB" sz="1600" dirty="0"/>
              <a:t> </a:t>
            </a:r>
            <a:r>
              <a:rPr lang="en-GB" sz="2400" dirty="0"/>
              <a:t>Name</a:t>
            </a:r>
            <a:r>
              <a:rPr lang="en-GB" sz="2400" dirty="0" smtClean="0"/>
              <a:t>:</a:t>
            </a:r>
          </a:p>
          <a:p>
            <a:pPr algn="l" eaLnBrk="1" hangingPunct="1">
              <a:lnSpc>
                <a:spcPct val="100000"/>
              </a:lnSpc>
              <a:spcBef>
                <a:spcPct val="50000"/>
              </a:spcBef>
              <a:spcAft>
                <a:spcPct val="0"/>
              </a:spcAft>
              <a:buClrTx/>
              <a:buFont typeface="Wingdings" pitchFamily="2" charset="2"/>
              <a:buNone/>
            </a:pPr>
            <a:r>
              <a:rPr lang="en-GB" dirty="0" smtClean="0"/>
              <a:t>Employer:</a:t>
            </a:r>
            <a:endParaRPr lang="en-GB" sz="2400" dirty="0"/>
          </a:p>
          <a:p>
            <a:pPr algn="l" eaLnBrk="1" hangingPunct="1">
              <a:lnSpc>
                <a:spcPct val="100000"/>
              </a:lnSpc>
              <a:spcBef>
                <a:spcPct val="50000"/>
              </a:spcBef>
              <a:spcAft>
                <a:spcPct val="0"/>
              </a:spcAft>
              <a:buClrTx/>
              <a:buFont typeface="Wingdings" pitchFamily="2" charset="2"/>
              <a:buNone/>
            </a:pPr>
            <a:r>
              <a:rPr lang="en-GB" sz="2400" dirty="0"/>
              <a:t> </a:t>
            </a:r>
            <a:r>
              <a:rPr lang="en-GB" dirty="0" smtClean="0"/>
              <a:t>Position</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Years of service</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Family, </a:t>
            </a:r>
            <a:r>
              <a:rPr lang="en-GB" sz="2400" dirty="0" smtClean="0"/>
              <a:t>home </a:t>
            </a:r>
            <a:r>
              <a:rPr lang="en-GB" sz="2400" dirty="0"/>
              <a:t>language and place of birth</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Special interest/hobbies:</a:t>
            </a:r>
          </a:p>
          <a:p>
            <a:pPr algn="l" eaLnBrk="1" hangingPunct="1">
              <a:lnSpc>
                <a:spcPct val="100000"/>
              </a:lnSpc>
              <a:spcBef>
                <a:spcPct val="50000"/>
              </a:spcBef>
              <a:spcAft>
                <a:spcPct val="0"/>
              </a:spcAft>
              <a:buClrTx/>
              <a:buFont typeface="Wingdings" pitchFamily="2" charset="2"/>
              <a:buNone/>
            </a:pPr>
            <a:endParaRPr lang="en-GB" sz="2400" dirty="0"/>
          </a:p>
          <a:p>
            <a:pPr algn="l" eaLnBrk="1" hangingPunct="1">
              <a:lnSpc>
                <a:spcPct val="100000"/>
              </a:lnSpc>
              <a:spcBef>
                <a:spcPct val="50000"/>
              </a:spcBef>
              <a:spcAft>
                <a:spcPct val="0"/>
              </a:spcAft>
              <a:buClrTx/>
              <a:buFont typeface="Wingdings" pitchFamily="2" charset="2"/>
              <a:buNone/>
            </a:pPr>
            <a:r>
              <a:rPr lang="en-GB" sz="1600" dirty="0"/>
              <a:t>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 xmlns:a16="http://schemas.microsoft.com/office/drawing/2014/main" id="{6D29CED9-4BA6-482C-A160-8E10967CD795}"/>
              </a:ext>
            </a:extLst>
          </p:cNvPr>
          <p:cNvGraphicFramePr>
            <a:graphicFrameLocks noGrp="1"/>
          </p:cNvGraphicFramePr>
          <p:nvPr>
            <p:extLst>
              <p:ext uri="{D42A27DB-BD31-4B8C-83A1-F6EECF244321}">
                <p14:modId xmlns="" xmlns:p14="http://schemas.microsoft.com/office/powerpoint/2010/main" val="3494386244"/>
              </p:ext>
            </p:extLst>
          </p:nvPr>
        </p:nvGraphicFramePr>
        <p:xfrm>
          <a:off x="374904" y="2066544"/>
          <a:ext cx="8218487" cy="3962400"/>
        </p:xfrm>
        <a:graphic>
          <a:graphicData uri="http://schemas.openxmlformats.org/drawingml/2006/table">
            <a:tbl>
              <a:tblPr firstRow="1" firstCol="1" bandRow="1">
                <a:tableStyleId>{5C22544A-7EE6-4342-B048-85BDC9FD1C3A}</a:tableStyleId>
              </a:tblPr>
              <a:tblGrid>
                <a:gridCol w="1196612">
                  <a:extLst>
                    <a:ext uri="{9D8B030D-6E8A-4147-A177-3AD203B41FA5}">
                      <a16:colId xmlns="" xmlns:a16="http://schemas.microsoft.com/office/drawing/2014/main" val="552107573"/>
                    </a:ext>
                  </a:extLst>
                </a:gridCol>
                <a:gridCol w="2049691">
                  <a:extLst>
                    <a:ext uri="{9D8B030D-6E8A-4147-A177-3AD203B41FA5}">
                      <a16:colId xmlns="" xmlns:a16="http://schemas.microsoft.com/office/drawing/2014/main" val="1545915560"/>
                    </a:ext>
                  </a:extLst>
                </a:gridCol>
                <a:gridCol w="4972184">
                  <a:extLst>
                    <a:ext uri="{9D8B030D-6E8A-4147-A177-3AD203B41FA5}">
                      <a16:colId xmlns="" xmlns:a16="http://schemas.microsoft.com/office/drawing/2014/main" val="2118943301"/>
                    </a:ext>
                  </a:extLst>
                </a:gridCol>
              </a:tblGrid>
              <a:tr h="457200">
                <a:tc>
                  <a:txBody>
                    <a:bodyPr/>
                    <a:lstStyle/>
                    <a:p>
                      <a:pPr algn="ctr" fontAlgn="base" hangingPunct="0">
                        <a:lnSpc>
                          <a:spcPct val="150000"/>
                        </a:lnSpc>
                        <a:spcAft>
                          <a:spcPts val="0"/>
                        </a:spcAft>
                      </a:pPr>
                      <a:r>
                        <a:rPr lang="en-GB" sz="2000">
                          <a:effectLst/>
                        </a:rPr>
                        <a:t>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dirty="0">
                          <a:solidFill>
                            <a:schemeClr val="tx1"/>
                          </a:solidFill>
                          <a:effectLst/>
                        </a:rPr>
                        <a:t>Get agreement on the problem</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the employee understands policies and the disciplinary system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the employee agrees with the facts (even if he/she may not like the facts)</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426368107"/>
                  </a:ext>
                </a:extLst>
              </a:tr>
              <a:tr h="609600">
                <a:tc>
                  <a:txBody>
                    <a:bodyPr/>
                    <a:lstStyle/>
                    <a:p>
                      <a:pPr algn="ctr" fontAlgn="base" hangingPunct="0">
                        <a:lnSpc>
                          <a:spcPct val="150000"/>
                        </a:lnSpc>
                        <a:spcAft>
                          <a:spcPts val="0"/>
                        </a:spcAft>
                      </a:pPr>
                      <a:r>
                        <a:rPr lang="en-ZA" sz="2000">
                          <a:effectLst/>
                        </a:rPr>
                        <a:t>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b="0">
                          <a:effectLst/>
                        </a:rPr>
                        <a:t>Involve the employee in problem solving</a:t>
                      </a:r>
                      <a:endParaRPr lang="en-ZA"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Be prepared to listen</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Get the employee to talk about the problem, especially the work problems</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Do not offer suggestions unless it is absolutely necessary</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Discuss the problem until you feel the employee reaches a satisfactory solution</a:t>
                      </a:r>
                      <a:endParaRPr lang="en-ZA" sz="2000" b="0"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069515772"/>
                  </a:ext>
                </a:extLst>
              </a:tr>
            </a:tbl>
          </a:graphicData>
        </a:graphic>
      </p:graphicFrame>
    </p:spTree>
    <p:extLst>
      <p:ext uri="{BB962C8B-B14F-4D97-AF65-F5344CB8AC3E}">
        <p14:creationId xmlns="" xmlns:p14="http://schemas.microsoft.com/office/powerpoint/2010/main" val="70632370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a:t>Implementing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 xmlns:a16="http://schemas.microsoft.com/office/drawing/2014/main" id="{0F87FB19-DB27-402F-9534-A12F89F1A170}"/>
              </a:ext>
            </a:extLst>
          </p:cNvPr>
          <p:cNvGraphicFramePr>
            <a:graphicFrameLocks noGrp="1"/>
          </p:cNvGraphicFramePr>
          <p:nvPr>
            <p:extLst>
              <p:ext uri="{D42A27DB-BD31-4B8C-83A1-F6EECF244321}">
                <p14:modId xmlns="" xmlns:p14="http://schemas.microsoft.com/office/powerpoint/2010/main" val="3601848954"/>
              </p:ext>
            </p:extLst>
          </p:nvPr>
        </p:nvGraphicFramePr>
        <p:xfrm>
          <a:off x="473074" y="2431471"/>
          <a:ext cx="8218487" cy="2743200"/>
        </p:xfrm>
        <a:graphic>
          <a:graphicData uri="http://schemas.openxmlformats.org/drawingml/2006/table">
            <a:tbl>
              <a:tblPr firstRow="1" firstCol="1" bandRow="1">
                <a:tableStyleId>{5C22544A-7EE6-4342-B048-85BDC9FD1C3A}</a:tableStyleId>
              </a:tblPr>
              <a:tblGrid>
                <a:gridCol w="1196612">
                  <a:extLst>
                    <a:ext uri="{9D8B030D-6E8A-4147-A177-3AD203B41FA5}">
                      <a16:colId xmlns="" xmlns:a16="http://schemas.microsoft.com/office/drawing/2014/main" val="561663642"/>
                    </a:ext>
                  </a:extLst>
                </a:gridCol>
                <a:gridCol w="2049691">
                  <a:extLst>
                    <a:ext uri="{9D8B030D-6E8A-4147-A177-3AD203B41FA5}">
                      <a16:colId xmlns="" xmlns:a16="http://schemas.microsoft.com/office/drawing/2014/main" val="2582119115"/>
                    </a:ext>
                  </a:extLst>
                </a:gridCol>
                <a:gridCol w="4972184">
                  <a:extLst>
                    <a:ext uri="{9D8B030D-6E8A-4147-A177-3AD203B41FA5}">
                      <a16:colId xmlns="" xmlns:a16="http://schemas.microsoft.com/office/drawing/2014/main" val="3408401514"/>
                    </a:ext>
                  </a:extLst>
                </a:gridCol>
              </a:tblGrid>
              <a:tr h="457200">
                <a:tc>
                  <a:txBody>
                    <a:bodyPr/>
                    <a:lstStyle/>
                    <a:p>
                      <a:pPr algn="ctr" fontAlgn="base" hangingPunct="0">
                        <a:lnSpc>
                          <a:spcPct val="150000"/>
                        </a:lnSpc>
                        <a:spcAft>
                          <a:spcPts val="0"/>
                        </a:spcAft>
                      </a:pPr>
                      <a:r>
                        <a:rPr lang="en-ZA" sz="2000" dirty="0">
                          <a:effectLst/>
                        </a:rPr>
                        <a:t>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b="0" dirty="0">
                          <a:solidFill>
                            <a:schemeClr val="tx1"/>
                          </a:solidFill>
                          <a:effectLst/>
                        </a:rPr>
                        <a:t>Have employee sum up problem and solution</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fontAlgn="base" hangingPunct="0">
                        <a:lnSpc>
                          <a:spcPct val="150000"/>
                        </a:lnSpc>
                        <a:spcAft>
                          <a:spcPts val="0"/>
                        </a:spcAft>
                      </a:pPr>
                      <a:r>
                        <a:rPr lang="en-ZA" sz="2000" b="0" dirty="0">
                          <a:solidFill>
                            <a:schemeClr val="tx1"/>
                          </a:solidFill>
                          <a:effectLst/>
                        </a:rPr>
                        <a:t>-</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 xmlns:a16="http://schemas.microsoft.com/office/drawing/2014/main" val="2517043939"/>
                  </a:ext>
                </a:extLst>
              </a:tr>
              <a:tr h="228600">
                <a:tc>
                  <a:txBody>
                    <a:bodyPr/>
                    <a:lstStyle/>
                    <a:p>
                      <a:pPr algn="ctr" fontAlgn="base" hangingPunct="0">
                        <a:lnSpc>
                          <a:spcPct val="150000"/>
                        </a:lnSpc>
                        <a:spcAft>
                          <a:spcPts val="0"/>
                        </a:spcAft>
                      </a:pPr>
                      <a:r>
                        <a:rPr lang="en-ZA"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dirty="0">
                          <a:effectLst/>
                        </a:rPr>
                        <a:t>State goal and end on a positive note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fontAlgn="base" hangingPunct="0">
                        <a:lnSpc>
                          <a:spcPct val="150000"/>
                        </a:lnSpc>
                        <a:spcAft>
                          <a:spcPts val="0"/>
                        </a:spcAft>
                      </a:pPr>
                      <a:r>
                        <a:rPr lang="en-ZA" sz="2000" dirty="0">
                          <a:effectLst/>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 xmlns:a16="http://schemas.microsoft.com/office/drawing/2014/main" val="1053775914"/>
                  </a:ext>
                </a:extLst>
              </a:tr>
            </a:tbl>
          </a:graphicData>
        </a:graphic>
      </p:graphicFrame>
    </p:spTree>
    <p:extLst>
      <p:ext uri="{BB962C8B-B14F-4D97-AF65-F5344CB8AC3E}">
        <p14:creationId xmlns="" xmlns:p14="http://schemas.microsoft.com/office/powerpoint/2010/main" val="415656129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Unit 2.2.3  : 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p:txBody>
          <a:bodyPr>
            <a:normAutofit fontScale="85000" lnSpcReduction="20000"/>
          </a:bodyPr>
          <a:lstStyle/>
          <a:p>
            <a:pPr>
              <a:buNone/>
            </a:pPr>
            <a:r>
              <a:rPr lang="en-ZA" dirty="0" smtClean="0"/>
              <a:t>Employee A fails to perform according to the required job outputs </a:t>
            </a:r>
          </a:p>
          <a:p>
            <a:pPr>
              <a:buNone/>
            </a:pPr>
            <a:r>
              <a:rPr lang="en-ZA" dirty="0" smtClean="0"/>
              <a:t>expected from him.  This is a first transgression.</a:t>
            </a:r>
            <a:endParaRPr lang="en-US" dirty="0" smtClean="0"/>
          </a:p>
          <a:p>
            <a:pPr>
              <a:buNone/>
            </a:pPr>
            <a:endParaRPr lang="en-US" dirty="0" smtClean="0"/>
          </a:p>
          <a:p>
            <a:pPr>
              <a:buNone/>
            </a:pPr>
            <a:r>
              <a:rPr lang="en-ZA" dirty="0" smtClean="0"/>
              <a:t>(a) Prepare the procedure you will follow to address the Incompetence.  Make use of the prescribed form provided.  </a:t>
            </a:r>
            <a:endParaRPr lang="en-US" dirty="0" smtClean="0"/>
          </a:p>
          <a:p>
            <a:pPr>
              <a:buNone/>
            </a:pPr>
            <a:r>
              <a:rPr lang="en-ZA" dirty="0" smtClean="0"/>
              <a:t> </a:t>
            </a:r>
            <a:endParaRPr lang="en-US" dirty="0" smtClean="0"/>
          </a:p>
          <a:p>
            <a:pPr>
              <a:buNone/>
            </a:pPr>
            <a:r>
              <a:rPr lang="en-ZA" dirty="0" smtClean="0"/>
              <a:t>(b) Conduct the interview with employee A</a:t>
            </a:r>
            <a:endParaRPr lang="en-US" dirty="0" smtClean="0"/>
          </a:p>
          <a:p>
            <a:pPr>
              <a:buNone/>
            </a:pPr>
            <a:r>
              <a:rPr lang="en-ZA" dirty="0" smtClean="0"/>
              <a:t> </a:t>
            </a:r>
            <a:endParaRPr lang="en-US" dirty="0" smtClean="0"/>
          </a:p>
          <a:p>
            <a:pPr>
              <a:buNone/>
            </a:pPr>
            <a:r>
              <a:rPr lang="en-ZA" dirty="0" smtClean="0"/>
              <a:t>(c) What steps should be followed after completion of the counselling session?</a:t>
            </a:r>
          </a:p>
          <a:p>
            <a:pPr>
              <a:buNone/>
            </a:pPr>
            <a:endParaRPr lang="en-ZA" dirty="0" smtClean="0"/>
          </a:p>
          <a:p>
            <a:pPr>
              <a:buNone/>
            </a:pPr>
            <a:r>
              <a:rPr lang="en-ZA" dirty="0" smtClean="0"/>
              <a:t>(Template hand - out)</a:t>
            </a:r>
            <a:endParaRPr lang="en-US" dirty="0" smtClean="0"/>
          </a:p>
          <a:p>
            <a:pPr>
              <a:buNone/>
            </a:pPr>
            <a:r>
              <a:rPr lang="en-ZA" dirty="0" smtClean="0"/>
              <a:t> </a:t>
            </a:r>
            <a:endParaRPr lang="en-US" dirty="0" smtClean="0"/>
          </a:p>
          <a:p>
            <a:pPr>
              <a:buNone/>
            </a:pPr>
            <a:endParaRPr lang="en-US" dirty="0" smtClean="0"/>
          </a:p>
          <a:p>
            <a:pPr>
              <a:buNone/>
            </a:pPr>
            <a:r>
              <a:rPr lang="en-ZA" b="1" dirty="0" smtClean="0"/>
              <a:t> </a:t>
            </a:r>
            <a:endParaRPr lang="en-US" dirty="0" smtClean="0"/>
          </a:p>
          <a:p>
            <a:pPr>
              <a:buNone/>
            </a:pP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Unit 2.2.3 : 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Employee A, on two occasions reported 2 hours late for duty. </a:t>
            </a:r>
          </a:p>
          <a:p>
            <a:pPr>
              <a:buNone/>
            </a:pPr>
            <a:r>
              <a:rPr lang="en-ZA" dirty="0" smtClean="0"/>
              <a:t>You decided to conduct a counselling session with the employee.</a:t>
            </a:r>
            <a:endParaRPr lang="en-US" dirty="0" smtClean="0"/>
          </a:p>
          <a:p>
            <a:pPr>
              <a:buNone/>
            </a:pPr>
            <a:endParaRPr lang="en-US" dirty="0" smtClean="0"/>
          </a:p>
          <a:p>
            <a:pPr>
              <a:buNone/>
            </a:pPr>
            <a:r>
              <a:rPr lang="en-ZA" dirty="0" smtClean="0"/>
              <a:t>(a) Conduct the session by making use of the prescribed form provided.</a:t>
            </a:r>
            <a:endParaRPr lang="en-US" dirty="0" smtClean="0"/>
          </a:p>
          <a:p>
            <a:pPr>
              <a:buNone/>
            </a:pPr>
            <a:r>
              <a:rPr lang="en-ZA" dirty="0" smtClean="0"/>
              <a:t>(b) What steps should be followed after completion of the counselling session?</a:t>
            </a:r>
            <a:endParaRPr lang="en-US" dirty="0" smtClean="0"/>
          </a:p>
          <a:p>
            <a:pPr>
              <a:buNone/>
            </a:pP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sz="3600" dirty="0" smtClean="0">
                <a:latin typeface="+mn-lt"/>
                <a:ea typeface="Times New Roman"/>
              </a:rPr>
              <a:t>The disciplinary interview: verbal and written warnings</a:t>
            </a:r>
            <a:r>
              <a:rPr lang="en-US" dirty="0" smtClean="0">
                <a:latin typeface="Times New Roman"/>
                <a:ea typeface="Times New Roman"/>
              </a:rPr>
              <a:t/>
            </a:r>
            <a:br>
              <a:rPr lang="en-US" dirty="0" smtClean="0">
                <a:latin typeface="Times New Roman"/>
                <a:ea typeface="Times New Roman"/>
              </a:rPr>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graphicFrame>
        <p:nvGraphicFramePr>
          <p:cNvPr id="5" name="Table 4"/>
          <p:cNvGraphicFramePr>
            <a:graphicFrameLocks noGrp="1"/>
          </p:cNvGraphicFramePr>
          <p:nvPr/>
        </p:nvGraphicFramePr>
        <p:xfrm>
          <a:off x="539552" y="1484784"/>
          <a:ext cx="7920880" cy="4130159"/>
        </p:xfrm>
        <a:graphic>
          <a:graphicData uri="http://schemas.openxmlformats.org/drawingml/2006/table">
            <a:tbl>
              <a:tblPr/>
              <a:tblGrid>
                <a:gridCol w="7920880"/>
              </a:tblGrid>
              <a:tr h="697457">
                <a:tc>
                  <a:txBody>
                    <a:bodyPr/>
                    <a:lstStyle/>
                    <a:p>
                      <a:pPr marL="0" marR="0">
                        <a:spcBef>
                          <a:spcPts val="0"/>
                        </a:spcBef>
                        <a:spcAft>
                          <a:spcPts val="0"/>
                        </a:spcAft>
                      </a:pPr>
                      <a:r>
                        <a:rPr lang="en-ZA" sz="1800" dirty="0">
                          <a:solidFill>
                            <a:srgbClr val="000000"/>
                          </a:solidFill>
                          <a:latin typeface="+mn-lt"/>
                          <a:ea typeface="Times New Roman"/>
                        </a:rPr>
                        <a:t>1. 	The supervisor informs the employee of the nature of the transgression.</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9682">
                <a:tc>
                  <a:txBody>
                    <a:bodyPr/>
                    <a:lstStyle/>
                    <a:p>
                      <a:pPr marL="0" marR="0">
                        <a:spcBef>
                          <a:spcPts val="0"/>
                        </a:spcBef>
                        <a:spcAft>
                          <a:spcPts val="0"/>
                        </a:spcAft>
                      </a:pPr>
                      <a:r>
                        <a:rPr lang="en-ZA" sz="1800" dirty="0">
                          <a:solidFill>
                            <a:srgbClr val="000000"/>
                          </a:solidFill>
                          <a:latin typeface="+mn-lt"/>
                          <a:ea typeface="Times New Roman"/>
                        </a:rPr>
                        <a:t>2. 	The supervisor allows the employee to present his/her side of the case and might include an explanation from the side of the employee. The supervisor could accept the employee at his word and with that the matter would end.</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3020">
                <a:tc>
                  <a:txBody>
                    <a:bodyPr/>
                    <a:lstStyle/>
                    <a:p>
                      <a:pPr marL="0" marR="0">
                        <a:spcBef>
                          <a:spcPts val="0"/>
                        </a:spcBef>
                        <a:spcAft>
                          <a:spcPts val="0"/>
                        </a:spcAft>
                      </a:pPr>
                      <a:r>
                        <a:rPr lang="en-ZA" sz="1800" dirty="0">
                          <a:solidFill>
                            <a:srgbClr val="000000"/>
                          </a:solidFill>
                          <a:latin typeface="+mn-lt"/>
                          <a:ea typeface="Times New Roman"/>
                        </a:rPr>
                        <a:t>3.	The supervisor might decide to investigate in order to establish whether the employee was telling the truth or offered a reasonable explanation.  Where an investigation is being conducted, the employee must be informed of the fact. If the employee’s explanation proves to be true or reasonable, the supervisor again calls in the employee and states that the reason is acceptable, but he might, at the same time, counsel the employee on avoiding a reoccurrence in future.</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792"/>
            <a:ext cx="8219256" cy="1008000"/>
          </a:xfrm>
        </p:spPr>
        <p:txBody>
          <a:bodyPr>
            <a:normAutofit fontScale="90000"/>
          </a:bodyPr>
          <a:lstStyle/>
          <a:p>
            <a:r>
              <a:rPr lang="en-ZA" sz="3600" dirty="0" smtClean="0">
                <a:latin typeface="+mn-lt"/>
                <a:ea typeface="Times New Roman"/>
              </a:rPr>
              <a:t>The disciplinary interview: verbal and written warnin</a:t>
            </a:r>
            <a:r>
              <a:rPr lang="en-ZA" sz="3600" dirty="0" smtClean="0">
                <a:solidFill>
                  <a:srgbClr val="808080"/>
                </a:solidFill>
                <a:latin typeface="+mn-lt"/>
                <a:ea typeface="Times New Roman"/>
              </a:rPr>
              <a:t>gs</a:t>
            </a:r>
            <a:r>
              <a:rPr lang="en-US" dirty="0" smtClean="0">
                <a:latin typeface="Times New Roman"/>
                <a:ea typeface="Times New Roman"/>
              </a:rPr>
              <a:t/>
            </a:r>
            <a:br>
              <a:rPr lang="en-US" dirty="0" smtClean="0">
                <a:latin typeface="Times New Roman"/>
                <a:ea typeface="Times New Roman"/>
              </a:rPr>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graphicFrame>
        <p:nvGraphicFramePr>
          <p:cNvPr id="6" name="Table 5"/>
          <p:cNvGraphicFramePr>
            <a:graphicFrameLocks noGrp="1"/>
          </p:cNvGraphicFramePr>
          <p:nvPr/>
        </p:nvGraphicFramePr>
        <p:xfrm>
          <a:off x="611560" y="1628800"/>
          <a:ext cx="7416824" cy="4248472"/>
        </p:xfrm>
        <a:graphic>
          <a:graphicData uri="http://schemas.openxmlformats.org/drawingml/2006/table">
            <a:tbl>
              <a:tblPr/>
              <a:tblGrid>
                <a:gridCol w="7416824"/>
              </a:tblGrid>
              <a:tr h="1374889">
                <a:tc>
                  <a:txBody>
                    <a:bodyPr/>
                    <a:lstStyle/>
                    <a:p>
                      <a:pPr marL="0" marR="0">
                        <a:spcBef>
                          <a:spcPts val="0"/>
                        </a:spcBef>
                        <a:spcAft>
                          <a:spcPts val="0"/>
                        </a:spcAft>
                      </a:pPr>
                      <a:r>
                        <a:rPr lang="en-ZA" sz="1800" dirty="0">
                          <a:solidFill>
                            <a:srgbClr val="000000"/>
                          </a:solidFill>
                          <a:latin typeface="+mn-lt"/>
                          <a:ea typeface="Times New Roman"/>
                        </a:rPr>
                        <a:t>4. 	Should the supervisor establish that the explanation offered during step two was not true or reasonable; the employee is called in and informed of the outcome of the investigation.  The employee is entitled at this stage to be represented by a shop steward or fellow employee.</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18">
                <a:tc>
                  <a:txBody>
                    <a:bodyPr/>
                    <a:lstStyle/>
                    <a:p>
                      <a:pPr marL="0" marR="0">
                        <a:spcBef>
                          <a:spcPts val="0"/>
                        </a:spcBef>
                        <a:spcAft>
                          <a:spcPts val="0"/>
                        </a:spcAft>
                      </a:pPr>
                      <a:r>
                        <a:rPr lang="en-ZA" sz="1800" dirty="0">
                          <a:solidFill>
                            <a:srgbClr val="000000"/>
                          </a:solidFill>
                          <a:latin typeface="+mn-lt"/>
                          <a:ea typeface="Times New Roman"/>
                        </a:rPr>
                        <a:t>5.	The supervisor affords the employee the opportunity to offer an explanation. Should no satisfactory explanation be forthcoming, the employee is informed that a warning will be issued.</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18">
                <a:tc>
                  <a:txBody>
                    <a:bodyPr/>
                    <a:lstStyle/>
                    <a:p>
                      <a:pPr marL="0" marR="0">
                        <a:spcBef>
                          <a:spcPts val="0"/>
                        </a:spcBef>
                        <a:spcAft>
                          <a:spcPts val="0"/>
                        </a:spcAft>
                      </a:pPr>
                      <a:r>
                        <a:rPr lang="en-ZA" sz="1800" dirty="0">
                          <a:solidFill>
                            <a:srgbClr val="000000"/>
                          </a:solidFill>
                          <a:latin typeface="+mn-lt"/>
                          <a:ea typeface="Times New Roman"/>
                        </a:rPr>
                        <a:t>6. 	Following the response of the employee the warning is given and recorded in the personal file of the employee. A written warning of dishonesty might be recorded where it is clear that the employee lied.</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47">
                <a:tc>
                  <a:txBody>
                    <a:bodyPr/>
                    <a:lstStyle/>
                    <a:p>
                      <a:pPr marL="0" marR="0">
                        <a:spcBef>
                          <a:spcPts val="0"/>
                        </a:spcBef>
                        <a:spcAft>
                          <a:spcPts val="0"/>
                        </a:spcAft>
                      </a:pPr>
                      <a:r>
                        <a:rPr lang="en-ZA" sz="1800" dirty="0">
                          <a:solidFill>
                            <a:srgbClr val="000000"/>
                          </a:solidFill>
                          <a:latin typeface="+mn-lt"/>
                          <a:ea typeface="Times New Roman"/>
                        </a:rPr>
                        <a:t>7. 	The employee is informed that he/she may contest the warning by making use of the </a:t>
                      </a:r>
                      <a:r>
                        <a:rPr lang="en-ZA" sz="1800" dirty="0" smtClean="0">
                          <a:solidFill>
                            <a:srgbClr val="000000"/>
                          </a:solidFill>
                          <a:latin typeface="+mn-lt"/>
                          <a:ea typeface="Times New Roman"/>
                        </a:rPr>
                        <a:t>appeal</a:t>
                      </a:r>
                      <a:r>
                        <a:rPr lang="en-ZA" sz="1800" baseline="0" dirty="0" smtClean="0">
                          <a:solidFill>
                            <a:srgbClr val="000000"/>
                          </a:solidFill>
                          <a:latin typeface="+mn-lt"/>
                          <a:ea typeface="Times New Roman"/>
                        </a:rPr>
                        <a:t> </a:t>
                      </a:r>
                      <a:r>
                        <a:rPr lang="en-ZA" sz="1800" dirty="0" smtClean="0">
                          <a:solidFill>
                            <a:srgbClr val="000000"/>
                          </a:solidFill>
                          <a:latin typeface="+mn-lt"/>
                          <a:ea typeface="Times New Roman"/>
                        </a:rPr>
                        <a:t>procedure</a:t>
                      </a:r>
                      <a:r>
                        <a:rPr lang="en-ZA" sz="1800" dirty="0">
                          <a:solidFill>
                            <a:srgbClr val="000000"/>
                          </a:solidFill>
                          <a:latin typeface="+mn-lt"/>
                          <a:ea typeface="Times New Roman"/>
                        </a:rPr>
                        <a:t>.</a:t>
                      </a:r>
                      <a:endParaRPr lang="en-US" sz="1800" dirty="0">
                        <a:latin typeface="+mn-lt"/>
                        <a:ea typeface="Times New Roman"/>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Unit 2.2.3  : 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p:txBody>
          <a:bodyPr>
            <a:normAutofit lnSpcReduction="10000"/>
          </a:bodyPr>
          <a:lstStyle/>
          <a:p>
            <a:pPr>
              <a:buNone/>
            </a:pPr>
            <a:r>
              <a:rPr lang="en-ZA" b="1" dirty="0" smtClean="0"/>
              <a:t> </a:t>
            </a:r>
            <a:endParaRPr lang="en-US" dirty="0" smtClean="0"/>
          </a:p>
          <a:p>
            <a:pPr>
              <a:buNone/>
            </a:pPr>
            <a:r>
              <a:rPr lang="en-ZA" dirty="0" smtClean="0"/>
              <a:t>B makes himself guilty of swearing language towards a fellow </a:t>
            </a:r>
          </a:p>
          <a:p>
            <a:pPr>
              <a:buNone/>
            </a:pPr>
            <a:r>
              <a:rPr lang="en-ZA" dirty="0" smtClean="0"/>
              <a:t>employee at the workplace. This is a first transgression. You </a:t>
            </a:r>
          </a:p>
          <a:p>
            <a:pPr>
              <a:buNone/>
            </a:pPr>
            <a:r>
              <a:rPr lang="en-ZA" dirty="0" smtClean="0"/>
              <a:t>decided to apply a verbal warning.  </a:t>
            </a:r>
            <a:endParaRPr lang="en-US" dirty="0" smtClean="0"/>
          </a:p>
          <a:p>
            <a:pPr>
              <a:buNone/>
            </a:pPr>
            <a:endParaRPr lang="en-US" dirty="0" smtClean="0"/>
          </a:p>
          <a:p>
            <a:pPr marL="457200" indent="-457200">
              <a:buAutoNum type="alphaLcParenR"/>
            </a:pPr>
            <a:r>
              <a:rPr lang="en-ZA" dirty="0" smtClean="0"/>
              <a:t>Prepare the disciplinary interview. Make use of the prescribed form provided.</a:t>
            </a:r>
          </a:p>
          <a:p>
            <a:pPr marL="457200" indent="-457200">
              <a:buAutoNum type="alphaLcParenR"/>
            </a:pPr>
            <a:r>
              <a:rPr lang="en-ZA" dirty="0" smtClean="0"/>
              <a:t> Conduct the interview.</a:t>
            </a:r>
            <a:endParaRPr lang="en-US" dirty="0" smtClean="0"/>
          </a:p>
          <a:p>
            <a:pPr>
              <a:buNone/>
            </a:pPr>
            <a:r>
              <a:rPr lang="en-ZA" dirty="0" smtClean="0"/>
              <a:t> </a:t>
            </a:r>
            <a:endParaRPr lang="en-US" dirty="0" smtClean="0"/>
          </a:p>
          <a:p>
            <a:pPr>
              <a:buNone/>
            </a:pPr>
            <a:r>
              <a:rPr lang="en-ZA" dirty="0" smtClean="0"/>
              <a:t>(b) What steps should be followed after completion of the verbal warning?</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Unit 2.2.3 : 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p:cNvSpPr>
            <a:spLocks noGrp="1"/>
          </p:cNvSpPr>
          <p:nvPr>
            <p:ph sz="quarter" idx="1"/>
          </p:nvPr>
        </p:nvSpPr>
        <p:spPr/>
        <p:txBody>
          <a:bodyPr>
            <a:normAutofit lnSpcReduction="10000"/>
          </a:bodyPr>
          <a:lstStyle/>
          <a:p>
            <a:pPr>
              <a:buNone/>
            </a:pPr>
            <a:r>
              <a:rPr lang="en-ZA" b="1" dirty="0" smtClean="0"/>
              <a:t> </a:t>
            </a:r>
            <a:endParaRPr lang="en-US" dirty="0" smtClean="0"/>
          </a:p>
          <a:p>
            <a:pPr>
              <a:buNone/>
            </a:pPr>
            <a:r>
              <a:rPr lang="en-ZA" dirty="0" smtClean="0"/>
              <a:t>You observe C smoking in the workplace in an area not</a:t>
            </a:r>
          </a:p>
          <a:p>
            <a:pPr>
              <a:buNone/>
            </a:pPr>
            <a:r>
              <a:rPr lang="en-ZA" dirty="0" smtClean="0"/>
              <a:t> designated for smoking. This is a first transgression and you </a:t>
            </a:r>
          </a:p>
          <a:p>
            <a:pPr>
              <a:buNone/>
            </a:pPr>
            <a:r>
              <a:rPr lang="en-ZA" dirty="0" smtClean="0"/>
              <a:t>contemplate a written warning.</a:t>
            </a:r>
            <a:endParaRPr lang="en-US" dirty="0" smtClean="0"/>
          </a:p>
          <a:p>
            <a:pPr>
              <a:buNone/>
            </a:pPr>
            <a:endParaRPr lang="en-US" dirty="0" smtClean="0"/>
          </a:p>
          <a:p>
            <a:pPr marL="457200" indent="-457200">
              <a:buAutoNum type="alphaLcParenR"/>
            </a:pPr>
            <a:r>
              <a:rPr lang="en-ZA" dirty="0" smtClean="0"/>
              <a:t>Prepare the disciplinary interview. Make use of the prescribed form provided.</a:t>
            </a:r>
          </a:p>
          <a:p>
            <a:pPr marL="457200" indent="-457200">
              <a:buAutoNum type="alphaLcParenR"/>
            </a:pPr>
            <a:r>
              <a:rPr lang="en-ZA" dirty="0" smtClean="0"/>
              <a:t> Conduct the interview.</a:t>
            </a:r>
            <a:endParaRPr lang="en-US" dirty="0" smtClean="0"/>
          </a:p>
          <a:p>
            <a:pPr>
              <a:buNone/>
            </a:pPr>
            <a:r>
              <a:rPr lang="en-ZA" dirty="0" smtClean="0"/>
              <a:t> </a:t>
            </a:r>
            <a:endParaRPr lang="en-US" dirty="0" smtClean="0"/>
          </a:p>
          <a:p>
            <a:pPr>
              <a:buNone/>
            </a:pPr>
            <a:r>
              <a:rPr lang="en-ZA" dirty="0" smtClean="0"/>
              <a:t>(b) What steps should be followed after completion of the verbal warning?</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Unit 2.2.3  : 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p:txBody>
          <a:bodyPr>
            <a:normAutofit/>
          </a:bodyPr>
          <a:lstStyle/>
          <a:p>
            <a:pPr>
              <a:buNone/>
            </a:pPr>
            <a:r>
              <a:rPr lang="en-ZA" b="1" dirty="0" smtClean="0"/>
              <a:t> </a:t>
            </a:r>
            <a:endParaRPr lang="en-US" dirty="0" smtClean="0"/>
          </a:p>
          <a:p>
            <a:pPr>
              <a:buNone/>
            </a:pPr>
            <a:r>
              <a:rPr lang="en-ZA" dirty="0" smtClean="0"/>
              <a:t>Employee D makes himself guilty of operating a front end loader in a negligent way.  Fortunately no damage or injuries had been caused. You contemplate a written warning.</a:t>
            </a:r>
            <a:endParaRPr lang="en-US" dirty="0" smtClean="0"/>
          </a:p>
          <a:p>
            <a:pPr marL="457200" indent="-457200">
              <a:buAutoNum type="alphaLcParenR"/>
            </a:pPr>
            <a:r>
              <a:rPr lang="en-ZA" dirty="0" smtClean="0"/>
              <a:t>Prepare the disciplinary interview. Make use of the prescribed form provided.</a:t>
            </a:r>
          </a:p>
          <a:p>
            <a:pPr marL="457200" indent="-457200">
              <a:buAutoNum type="alphaLcParenR"/>
            </a:pPr>
            <a:r>
              <a:rPr lang="en-ZA" dirty="0" smtClean="0"/>
              <a:t> Conduct the interview.</a:t>
            </a:r>
            <a:endParaRPr lang="en-US" dirty="0" smtClean="0"/>
          </a:p>
          <a:p>
            <a:pPr>
              <a:buNone/>
            </a:pPr>
            <a:r>
              <a:rPr lang="en-ZA" dirty="0" smtClean="0"/>
              <a:t> </a:t>
            </a:r>
            <a:endParaRPr lang="en-US" dirty="0" smtClean="0"/>
          </a:p>
          <a:p>
            <a:pPr>
              <a:buNone/>
            </a:pPr>
            <a:r>
              <a:rPr lang="en-ZA" dirty="0" smtClean="0"/>
              <a:t>(b) What steps should be followed after completion of the  warning?</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EA8F6-862A-4976-87ED-0EAE0AE6AB6C}"/>
              </a:ext>
            </a:extLst>
          </p:cNvPr>
          <p:cNvSpPr>
            <a:spLocks noGrp="1"/>
          </p:cNvSpPr>
          <p:nvPr>
            <p:ph type="title"/>
          </p:nvPr>
        </p:nvSpPr>
        <p:spPr/>
        <p:txBody>
          <a:bodyPr>
            <a:normAutofit/>
          </a:bodyPr>
          <a:lstStyle/>
          <a:p>
            <a:r>
              <a:rPr lang="en-ZA" sz="3200" dirty="0" smtClean="0"/>
              <a:t>2.2.4 : Records </a:t>
            </a:r>
            <a:r>
              <a:rPr lang="en-ZA" sz="3200" dirty="0"/>
              <a:t>of Disciplinary Action</a:t>
            </a:r>
          </a:p>
        </p:txBody>
      </p:sp>
      <p:sp>
        <p:nvSpPr>
          <p:cNvPr id="3" name="Slide Number Placeholder 2">
            <a:extLst>
              <a:ext uri="{FF2B5EF4-FFF2-40B4-BE49-F238E27FC236}">
                <a16:creationId xmlns=""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dirty="0"/>
              <a:t>Employers should keep records for each employee specifying:</a:t>
            </a:r>
          </a:p>
          <a:p>
            <a:pPr marL="0" indent="0">
              <a:buNone/>
            </a:pPr>
            <a:endParaRPr lang="en-ZA" dirty="0"/>
          </a:p>
          <a:p>
            <a:r>
              <a:rPr lang="en-ZA" dirty="0"/>
              <a:t>The nature of any disciplinary transgressions</a:t>
            </a:r>
          </a:p>
          <a:p>
            <a:r>
              <a:rPr lang="en-ZA" dirty="0"/>
              <a:t>The actions taken by the employer </a:t>
            </a:r>
          </a:p>
          <a:p>
            <a:r>
              <a:rPr lang="en-ZA" dirty="0"/>
              <a:t>The reasons for the actions</a:t>
            </a:r>
          </a:p>
        </p:txBody>
      </p:sp>
    </p:spTree>
    <p:extLst>
      <p:ext uri="{BB962C8B-B14F-4D97-AF65-F5344CB8AC3E}">
        <p14:creationId xmlns="" xmlns:p14="http://schemas.microsoft.com/office/powerpoint/2010/main" val="333380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Ground </a:t>
            </a:r>
            <a:r>
              <a:rPr lang="en-ZA" dirty="0" smtClean="0"/>
              <a:t>rules and arrangements</a:t>
            </a:r>
            <a:br>
              <a:rPr lang="en-ZA" dirty="0" smtClean="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normAutofit/>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Lunch – 12h30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Tea break – 10h30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Finish – 15h30</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Cell phones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Participation</a:t>
            </a:r>
          </a:p>
          <a:p>
            <a:pPr marL="342900" indent="-342900" eaLnBrk="0" fontAlgn="base" hangingPunct="0">
              <a:lnSpc>
                <a:spcPct val="114000"/>
              </a:lnSpc>
              <a:spcBef>
                <a:spcPct val="0"/>
              </a:spcBef>
              <a:spcAft>
                <a:spcPct val="0"/>
              </a:spcAft>
              <a:buClrTx/>
              <a:buSzTx/>
              <a:buNone/>
            </a:pPr>
            <a:endParaRPr lang="en-US" altLang="en-US" b="1" dirty="0">
              <a:cs typeface="Arial" pitchFamily="34" charset="0"/>
            </a:endParaRPr>
          </a:p>
          <a:p>
            <a:pPr marL="609600" indent="-609600">
              <a:buClr>
                <a:srgbClr val="BC0000"/>
              </a:buClr>
              <a:buNone/>
              <a:tabLst>
                <a:tab pos="3594100" algn="l"/>
                <a:tab pos="3683000" algn="l"/>
              </a:tabLst>
            </a:pPr>
            <a:r>
              <a:rPr lang="en-US" dirty="0" smtClean="0"/>
              <a:t> </a:t>
            </a:r>
          </a:p>
          <a:p>
            <a:pPr marL="609600" indent="-609600">
              <a:buClr>
                <a:srgbClr val="BC0000"/>
              </a:buClr>
              <a:buNone/>
              <a:tabLst>
                <a:tab pos="3594100" algn="l"/>
                <a:tab pos="3683000" algn="l"/>
              </a:tabLst>
            </a:pPr>
            <a:r>
              <a:rPr lang="en-US" dirty="0" smtClean="0"/>
              <a:t> </a:t>
            </a:r>
            <a:r>
              <a:rPr lang="en-US" b="1" dirty="0" smtClean="0"/>
              <a:t>Timekeeper </a:t>
            </a:r>
            <a:endParaRPr lang="en-US" altLang="en-US" b="1" dirty="0">
              <a:cs typeface="Arial" pitchFamily="34" charset="0"/>
            </a:endParaRPr>
          </a:p>
        </p:txBody>
      </p:sp>
      <p:pic>
        <p:nvPicPr>
          <p:cNvPr id="6" name="Picture 3" descr="time-management.jpg"/>
          <p:cNvPicPr>
            <a:picLocks noChangeAspect="1"/>
          </p:cNvPicPr>
          <p:nvPr/>
        </p:nvPicPr>
        <p:blipFill>
          <a:blip r:embed="rId2" cstate="print"/>
          <a:srcRect/>
          <a:stretch>
            <a:fillRect/>
          </a:stretch>
        </p:blipFill>
        <p:spPr bwMode="auto">
          <a:xfrm>
            <a:off x="6588224" y="3494633"/>
            <a:ext cx="1963738" cy="180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9192094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646331"/>
          </a:xfrm>
          <a:prstGeom prst="rect">
            <a:avLst/>
          </a:prstGeom>
          <a:noFill/>
        </p:spPr>
        <p:txBody>
          <a:bodyPr wrap="none" rtlCol="0">
            <a:spAutoFit/>
          </a:bodyPr>
          <a:lstStyle/>
          <a:p>
            <a:r>
              <a:rPr lang="en-ZA" dirty="0" smtClean="0"/>
              <a:t>Do Formative Activity 2.2 in your </a:t>
            </a:r>
            <a:r>
              <a:rPr lang="en-ZA" dirty="0" err="1" smtClean="0"/>
              <a:t>PoE</a:t>
            </a:r>
            <a:r>
              <a:rPr lang="en-ZA" dirty="0" smtClean="0"/>
              <a:t> (p 108)</a:t>
            </a:r>
          </a:p>
          <a:p>
            <a:r>
              <a:rPr lang="en-ZA" dirty="0" smtClean="0"/>
              <a:t>Cross Word puzzle</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3600" dirty="0"/>
              <a:t>Study Unit </a:t>
            </a:r>
            <a:r>
              <a:rPr lang="en-US" sz="3600" dirty="0" smtClean="0"/>
              <a:t>4.2:</a:t>
            </a:r>
            <a:r>
              <a:rPr lang="en-US" sz="3600" dirty="0"/>
              <a:t/>
            </a:r>
            <a:br>
              <a:rPr lang="en-US" sz="3600" dirty="0"/>
            </a:br>
            <a:r>
              <a:rPr lang="en-ZA" sz="3600" dirty="0"/>
              <a:t>Implementing Procedure to Handle Non-Dismissible </a:t>
            </a:r>
            <a:r>
              <a:rPr lang="en-ZA" sz="3600" dirty="0" smtClean="0"/>
              <a:t>Offences(formal approach)</a:t>
            </a:r>
          </a:p>
          <a:p>
            <a:r>
              <a:rPr lang="en-ZA" sz="3600" dirty="0" smtClean="0"/>
              <a:t>P 129</a:t>
            </a:r>
            <a:endParaRPr lang="en-ZA" sz="36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171</a:t>
            </a:fld>
            <a:endParaRPr lang="en-ZA"/>
          </a:p>
        </p:txBody>
      </p:sp>
      <p:pic>
        <p:nvPicPr>
          <p:cNvPr id="6" name="Picture 5" descr="ec_i_outcomes_2.gif"/>
          <p:cNvPicPr/>
          <p:nvPr/>
        </p:nvPicPr>
        <p:blipFill>
          <a:blip r:embed="rId2" cstate="print"/>
          <a:stretch>
            <a:fillRect/>
          </a:stretch>
        </p:blipFill>
        <p:spPr>
          <a:xfrm>
            <a:off x="4593197" y="4734272"/>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0234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Autofit/>
          </a:bodyPr>
          <a:lstStyle/>
          <a:p>
            <a:r>
              <a:rPr lang="en-ZA" sz="3200" dirty="0"/>
              <a:t>Implementing Procedure to Handle Non-Dismissible Offences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p:txBody>
      </p:sp>
      <p:graphicFrame>
        <p:nvGraphicFramePr>
          <p:cNvPr id="5" name="Table 4">
            <a:extLst>
              <a:ext uri="{FF2B5EF4-FFF2-40B4-BE49-F238E27FC236}">
                <a16:creationId xmlns="" xmlns:a16="http://schemas.microsoft.com/office/drawing/2014/main" id="{EAE92B35-6F86-4AE1-A6F1-2939DF022732}"/>
              </a:ext>
            </a:extLst>
          </p:cNvPr>
          <p:cNvGraphicFramePr>
            <a:graphicFrameLocks noGrp="1"/>
          </p:cNvGraphicFramePr>
          <p:nvPr>
            <p:extLst>
              <p:ext uri="{D42A27DB-BD31-4B8C-83A1-F6EECF244321}">
                <p14:modId xmlns="" xmlns:p14="http://schemas.microsoft.com/office/powerpoint/2010/main" val="175980531"/>
              </p:ext>
            </p:extLst>
          </p:nvPr>
        </p:nvGraphicFramePr>
        <p:xfrm>
          <a:off x="468313" y="1413296"/>
          <a:ext cx="8218487" cy="48768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2813892801"/>
                    </a:ext>
                  </a:extLst>
                </a:gridCol>
                <a:gridCol w="6338097">
                  <a:extLst>
                    <a:ext uri="{9D8B030D-6E8A-4147-A177-3AD203B41FA5}">
                      <a16:colId xmlns="" xmlns:a16="http://schemas.microsoft.com/office/drawing/2014/main" val="238000859"/>
                    </a:ext>
                  </a:extLst>
                </a:gridCol>
              </a:tblGrid>
              <a:tr h="1315566">
                <a:tc>
                  <a:txBody>
                    <a:bodyPr/>
                    <a:lstStyle/>
                    <a:p>
                      <a:pPr algn="just" fontAlgn="base" hangingPunct="0">
                        <a:lnSpc>
                          <a:spcPct val="150000"/>
                        </a:lnSpc>
                        <a:spcAft>
                          <a:spcPts val="0"/>
                        </a:spcAft>
                      </a:pPr>
                      <a:r>
                        <a:rPr lang="en-GB" sz="2000" b="1">
                          <a:effectLst/>
                        </a:rPr>
                        <a:t>Preparation</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To address the employee's failure to achieve the standards and objectives agreed upon; or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Where the work performance problem is sufficiently serious to warrant immediate disciplinary action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88372350"/>
                  </a:ext>
                </a:extLst>
              </a:tr>
              <a:tr h="0">
                <a:tc>
                  <a:txBody>
                    <a:bodyPr/>
                    <a:lstStyle/>
                    <a:p>
                      <a:pPr algn="just" fontAlgn="base" hangingPunct="0">
                        <a:lnSpc>
                          <a:spcPct val="150000"/>
                        </a:lnSpc>
                        <a:spcAft>
                          <a:spcPts val="0"/>
                        </a:spcAft>
                      </a:pPr>
                      <a:r>
                        <a:rPr lang="en-GB" sz="2000" b="1" spc="-15">
                          <a:effectLst/>
                        </a:rPr>
                        <a:t>Chairperson to Convene the Work Performance Investigation.</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Emphasise seriousness of the work performance hearing. Request commitment to a mutually beneficial outcome. </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Read the notification and the allegation of poor work performance to the employee.</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Remind the employee of his or her rights.</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Introduce and state the roles of the persons present.</a:t>
                      </a:r>
                      <a:endParaRPr lang="en-ZA" sz="2000" b="0" u="none" strike="noStrike" kern="0" dirty="0">
                        <a:ln>
                          <a:noFill/>
                        </a:ln>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effectLst>
                            <a:outerShdw sx="0" sy="0">
                              <a:srgbClr val="000000"/>
                            </a:outerShdw>
                          </a:effectLst>
                        </a:rPr>
                        <a:t>Chairperson to control the investigation. Describe to the employee the nature of the investigation.</a:t>
                      </a:r>
                      <a:endParaRPr lang="en-ZA" sz="2000" b="0"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2151476554"/>
                  </a:ext>
                </a:extLst>
              </a:tr>
            </a:tbl>
          </a:graphicData>
        </a:graphic>
      </p:graphicFrame>
    </p:spTree>
    <p:extLst>
      <p:ext uri="{BB962C8B-B14F-4D97-AF65-F5344CB8AC3E}">
        <p14:creationId xmlns="" xmlns:p14="http://schemas.microsoft.com/office/powerpoint/2010/main" val="205988212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Autofit/>
          </a:bodyPr>
          <a:lstStyle/>
          <a:p>
            <a:r>
              <a:rPr lang="en-ZA" sz="3200" dirty="0"/>
              <a:t>Implementing Procedure to Handle Non-Dismissible Offences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graphicFrame>
        <p:nvGraphicFramePr>
          <p:cNvPr id="5" name="Content Placeholder 4">
            <a:extLst>
              <a:ext uri="{FF2B5EF4-FFF2-40B4-BE49-F238E27FC236}">
                <a16:creationId xmlns="" xmlns:a16="http://schemas.microsoft.com/office/drawing/2014/main" id="{F22AB02B-294C-4032-8821-532E7A3BA0E6}"/>
              </a:ext>
            </a:extLst>
          </p:cNvPr>
          <p:cNvGraphicFramePr>
            <a:graphicFrameLocks noGrp="1"/>
          </p:cNvGraphicFramePr>
          <p:nvPr>
            <p:ph sz="quarter" idx="1"/>
            <p:extLst>
              <p:ext uri="{D42A27DB-BD31-4B8C-83A1-F6EECF244321}">
                <p14:modId xmlns="" xmlns:p14="http://schemas.microsoft.com/office/powerpoint/2010/main" val="334373451"/>
              </p:ext>
            </p:extLst>
          </p:nvPr>
        </p:nvGraphicFramePr>
        <p:xfrm>
          <a:off x="468313" y="1330998"/>
          <a:ext cx="8218487" cy="19812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3730924419"/>
                    </a:ext>
                  </a:extLst>
                </a:gridCol>
                <a:gridCol w="6338097">
                  <a:extLst>
                    <a:ext uri="{9D8B030D-6E8A-4147-A177-3AD203B41FA5}">
                      <a16:colId xmlns="" xmlns:a16="http://schemas.microsoft.com/office/drawing/2014/main" val="2445426254"/>
                    </a:ext>
                  </a:extLst>
                </a:gridCol>
              </a:tblGrid>
              <a:tr h="0">
                <a:tc>
                  <a:txBody>
                    <a:bodyPr/>
                    <a:lstStyle/>
                    <a:p>
                      <a:pPr algn="just" fontAlgn="base" hangingPunct="0">
                        <a:lnSpc>
                          <a:spcPct val="150000"/>
                        </a:lnSpc>
                        <a:spcAft>
                          <a:spcPts val="0"/>
                        </a:spcAft>
                      </a:pPr>
                      <a:r>
                        <a:rPr lang="en-GB" sz="2000" spc="-15">
                          <a:effectLst/>
                        </a:rPr>
                        <a:t>Manager to review previous discussions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spc="-15" dirty="0">
                          <a:ln>
                            <a:noFill/>
                          </a:ln>
                          <a:solidFill>
                            <a:schemeClr val="tx1"/>
                          </a:solidFill>
                          <a:effectLst>
                            <a:outerShdw sx="0" sy="0">
                              <a:srgbClr val="000000"/>
                            </a:outerShdw>
                          </a:effectLst>
                        </a:rPr>
                        <a:t>Review any previous discussions (refer to Discussion Summaries, notes from counselling session). Be specific.</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spc="-15" dirty="0">
                          <a:ln>
                            <a:noFill/>
                          </a:ln>
                          <a:solidFill>
                            <a:schemeClr val="tx1"/>
                          </a:solidFill>
                          <a:effectLst>
                            <a:outerShdw sx="0" sy="0">
                              <a:srgbClr val="000000"/>
                            </a:outerShdw>
                          </a:effectLst>
                        </a:rPr>
                        <a:t>Reinforce any areas of improvement.</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u="none" strike="noStrike" kern="0" spc="-15" dirty="0">
                          <a:ln>
                            <a:noFill/>
                          </a:ln>
                          <a:solidFill>
                            <a:schemeClr val="tx1"/>
                          </a:solidFill>
                          <a:effectLst>
                            <a:outerShdw sx="0" sy="0">
                              <a:srgbClr val="000000"/>
                            </a:outerShdw>
                          </a:effectLst>
                        </a:rPr>
                        <a:t>Restate the performance standards expected of the employee - be specific.</a:t>
                      </a:r>
                      <a:endParaRPr lang="en-ZA" sz="200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3415794055"/>
                  </a:ext>
                </a:extLst>
              </a:tr>
            </a:tbl>
          </a:graphicData>
        </a:graphic>
      </p:graphicFrame>
      <p:graphicFrame>
        <p:nvGraphicFramePr>
          <p:cNvPr id="7" name="Table 6">
            <a:extLst>
              <a:ext uri="{FF2B5EF4-FFF2-40B4-BE49-F238E27FC236}">
                <a16:creationId xmlns="" xmlns:a16="http://schemas.microsoft.com/office/drawing/2014/main" id="{27894805-7203-4F78-9E48-A868E746980C}"/>
              </a:ext>
            </a:extLst>
          </p:cNvPr>
          <p:cNvGraphicFramePr>
            <a:graphicFrameLocks noGrp="1"/>
          </p:cNvGraphicFramePr>
          <p:nvPr>
            <p:extLst>
              <p:ext uri="{D42A27DB-BD31-4B8C-83A1-F6EECF244321}">
                <p14:modId xmlns="" xmlns:p14="http://schemas.microsoft.com/office/powerpoint/2010/main" val="1557348837"/>
              </p:ext>
            </p:extLst>
          </p:nvPr>
        </p:nvGraphicFramePr>
        <p:xfrm>
          <a:off x="468313" y="3276736"/>
          <a:ext cx="8218487" cy="27432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1315827473"/>
                    </a:ext>
                  </a:extLst>
                </a:gridCol>
                <a:gridCol w="6338097">
                  <a:extLst>
                    <a:ext uri="{9D8B030D-6E8A-4147-A177-3AD203B41FA5}">
                      <a16:colId xmlns="" xmlns:a16="http://schemas.microsoft.com/office/drawing/2014/main" val="4169080619"/>
                    </a:ext>
                  </a:extLst>
                </a:gridCol>
              </a:tblGrid>
              <a:tr h="0">
                <a:tc>
                  <a:txBody>
                    <a:bodyPr/>
                    <a:lstStyle/>
                    <a:p>
                      <a:pPr algn="just" fontAlgn="base" hangingPunct="0">
                        <a:lnSpc>
                          <a:spcPct val="150000"/>
                        </a:lnSpc>
                        <a:spcAft>
                          <a:spcPts val="0"/>
                        </a:spcAft>
                      </a:pPr>
                      <a:r>
                        <a:rPr lang="en-GB" sz="2000" spc="-15" dirty="0">
                          <a:effectLst/>
                        </a:rPr>
                        <a:t>Manager to indicate insufficient improvement and ask for reasons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Indicate the employee's failure to achieve the required standards.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Produce evidence to substantiate.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Allow employee to cross-examine manager, witnesses, and ask questions for clarification.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502893748"/>
                  </a:ext>
                </a:extLst>
              </a:tr>
            </a:tbl>
          </a:graphicData>
        </a:graphic>
      </p:graphicFrame>
    </p:spTree>
    <p:extLst>
      <p:ext uri="{BB962C8B-B14F-4D97-AF65-F5344CB8AC3E}">
        <p14:creationId xmlns="" xmlns:p14="http://schemas.microsoft.com/office/powerpoint/2010/main" val="406181171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B35A6-DCBB-46C1-8EAA-E5B533BCF4D5}"/>
              </a:ext>
            </a:extLst>
          </p:cNvPr>
          <p:cNvSpPr>
            <a:spLocks noGrp="1"/>
          </p:cNvSpPr>
          <p:nvPr>
            <p:ph type="title"/>
          </p:nvPr>
        </p:nvSpPr>
        <p:spPr/>
        <p:txBody>
          <a:bodyPr>
            <a:noAutofit/>
          </a:bodyPr>
          <a:lstStyle/>
          <a:p>
            <a:r>
              <a:rPr lang="en-ZA" sz="3200" dirty="0"/>
              <a:t>Implementing Procedure to Handle Non-Dismissible Offences</a:t>
            </a:r>
          </a:p>
        </p:txBody>
      </p:sp>
      <p:sp>
        <p:nvSpPr>
          <p:cNvPr id="3" name="Slide Number Placeholder 2">
            <a:extLst>
              <a:ext uri="{FF2B5EF4-FFF2-40B4-BE49-F238E27FC236}">
                <a16:creationId xmlns=""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graphicFrame>
        <p:nvGraphicFramePr>
          <p:cNvPr id="5" name="Content Placeholder 4">
            <a:extLst>
              <a:ext uri="{FF2B5EF4-FFF2-40B4-BE49-F238E27FC236}">
                <a16:creationId xmlns="" xmlns:a16="http://schemas.microsoft.com/office/drawing/2014/main" id="{D9EA672B-6B54-4D5F-9CBB-94A6312C1D49}"/>
              </a:ext>
            </a:extLst>
          </p:cNvPr>
          <p:cNvGraphicFramePr>
            <a:graphicFrameLocks noGrp="1"/>
          </p:cNvGraphicFramePr>
          <p:nvPr>
            <p:ph sz="quarter" idx="1"/>
            <p:extLst>
              <p:ext uri="{D42A27DB-BD31-4B8C-83A1-F6EECF244321}">
                <p14:modId xmlns="" xmlns:p14="http://schemas.microsoft.com/office/powerpoint/2010/main" val="63937826"/>
              </p:ext>
            </p:extLst>
          </p:nvPr>
        </p:nvGraphicFramePr>
        <p:xfrm>
          <a:off x="374904" y="1765269"/>
          <a:ext cx="8218487" cy="19812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4207651857"/>
                    </a:ext>
                  </a:extLst>
                </a:gridCol>
                <a:gridCol w="6338097">
                  <a:extLst>
                    <a:ext uri="{9D8B030D-6E8A-4147-A177-3AD203B41FA5}">
                      <a16:colId xmlns="" xmlns:a16="http://schemas.microsoft.com/office/drawing/2014/main" val="862577348"/>
                    </a:ext>
                  </a:extLst>
                </a:gridCol>
              </a:tblGrid>
              <a:tr h="0">
                <a:tc>
                  <a:txBody>
                    <a:bodyPr/>
                    <a:lstStyle/>
                    <a:p>
                      <a:pPr algn="just" fontAlgn="base" hangingPunct="0">
                        <a:lnSpc>
                          <a:spcPct val="150000"/>
                        </a:lnSpc>
                        <a:spcAft>
                          <a:spcPts val="0"/>
                        </a:spcAft>
                      </a:pPr>
                      <a:r>
                        <a:rPr lang="en-GB" sz="2000" spc="-15" dirty="0">
                          <a:effectLst/>
                        </a:rPr>
                        <a:t>Employee to state his case.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Allow employee opportunity to state his or her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Produce evidence to substantiate allegation of unsatisfactory performance.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Allow manager to cross-examine employee, witnesses and ask questions for clarification.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2625744416"/>
                  </a:ext>
                </a:extLst>
              </a:tr>
            </a:tbl>
          </a:graphicData>
        </a:graphic>
      </p:graphicFrame>
    </p:spTree>
    <p:extLst>
      <p:ext uri="{BB962C8B-B14F-4D97-AF65-F5344CB8AC3E}">
        <p14:creationId xmlns="" xmlns:p14="http://schemas.microsoft.com/office/powerpoint/2010/main" val="192653173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B35A6-DCBB-46C1-8EAA-E5B533BCF4D5}"/>
              </a:ext>
            </a:extLst>
          </p:cNvPr>
          <p:cNvSpPr>
            <a:spLocks noGrp="1"/>
          </p:cNvSpPr>
          <p:nvPr>
            <p:ph type="title"/>
          </p:nvPr>
        </p:nvSpPr>
        <p:spPr/>
        <p:txBody>
          <a:bodyPr>
            <a:noAutofit/>
          </a:bodyPr>
          <a:lstStyle/>
          <a:p>
            <a:r>
              <a:rPr lang="en-ZA" sz="3200" dirty="0"/>
              <a:t>Implementing Procedure to Handle Non-Dismissible Offences</a:t>
            </a:r>
          </a:p>
        </p:txBody>
      </p:sp>
      <p:sp>
        <p:nvSpPr>
          <p:cNvPr id="3" name="Slide Number Placeholder 2">
            <a:extLst>
              <a:ext uri="{FF2B5EF4-FFF2-40B4-BE49-F238E27FC236}">
                <a16:creationId xmlns=""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graphicFrame>
        <p:nvGraphicFramePr>
          <p:cNvPr id="7" name="Content Placeholder 6">
            <a:extLst>
              <a:ext uri="{FF2B5EF4-FFF2-40B4-BE49-F238E27FC236}">
                <a16:creationId xmlns="" xmlns:a16="http://schemas.microsoft.com/office/drawing/2014/main" id="{0CD02E81-2F30-4A14-BA3C-E6C3B37F179C}"/>
              </a:ext>
            </a:extLst>
          </p:cNvPr>
          <p:cNvGraphicFramePr>
            <a:graphicFrameLocks noGrp="1"/>
          </p:cNvGraphicFramePr>
          <p:nvPr>
            <p:ph sz="quarter" idx="1"/>
            <p:extLst>
              <p:ext uri="{D42A27DB-BD31-4B8C-83A1-F6EECF244321}">
                <p14:modId xmlns="" xmlns:p14="http://schemas.microsoft.com/office/powerpoint/2010/main" val="3841510551"/>
              </p:ext>
            </p:extLst>
          </p:nvPr>
        </p:nvGraphicFramePr>
        <p:xfrm>
          <a:off x="497818" y="1484784"/>
          <a:ext cx="8218487" cy="38100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2325415046"/>
                    </a:ext>
                  </a:extLst>
                </a:gridCol>
                <a:gridCol w="6338097">
                  <a:extLst>
                    <a:ext uri="{9D8B030D-6E8A-4147-A177-3AD203B41FA5}">
                      <a16:colId xmlns="" xmlns:a16="http://schemas.microsoft.com/office/drawing/2014/main" val="2128543129"/>
                    </a:ext>
                  </a:extLst>
                </a:gridCol>
              </a:tblGrid>
              <a:tr h="0">
                <a:tc>
                  <a:txBody>
                    <a:bodyPr/>
                    <a:lstStyle/>
                    <a:p>
                      <a:pPr algn="just" fontAlgn="base" hangingPunct="0">
                        <a:lnSpc>
                          <a:spcPct val="150000"/>
                        </a:lnSpc>
                        <a:spcAft>
                          <a:spcPts val="0"/>
                        </a:spcAft>
                      </a:pPr>
                      <a:r>
                        <a:rPr lang="en-GB" sz="2000">
                          <a:effectLst/>
                        </a:rPr>
                        <a:t>Chairperson to conclude the work performance investigation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Chairperson to ask questions for clarification. May call witnesses or other evidence with the consent of the parties.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party to present closing arguments.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Summarise each party's case to clarify understanding.</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Do not evaluate the reasons yet.</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Control the focus of the discussion.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solidFill>
                            <a:schemeClr val="tx1"/>
                          </a:solidFill>
                          <a:effectLst>
                            <a:outerShdw sx="0" sy="0">
                              <a:srgbClr val="000000"/>
                            </a:outerShdw>
                          </a:effectLst>
                        </a:rPr>
                        <a:t>Once satisfied that all evidence has been presented, adjourn the investigation.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759192794"/>
                  </a:ext>
                </a:extLst>
              </a:tr>
            </a:tbl>
          </a:graphicData>
        </a:graphic>
      </p:graphicFrame>
    </p:spTree>
    <p:extLst>
      <p:ext uri="{BB962C8B-B14F-4D97-AF65-F5344CB8AC3E}">
        <p14:creationId xmlns="" xmlns:p14="http://schemas.microsoft.com/office/powerpoint/2010/main" val="154777808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1B35A6-DCBB-46C1-8EAA-E5B533BCF4D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graphicFrame>
        <p:nvGraphicFramePr>
          <p:cNvPr id="6" name="Content Placeholder 5">
            <a:extLst>
              <a:ext uri="{FF2B5EF4-FFF2-40B4-BE49-F238E27FC236}">
                <a16:creationId xmlns="" xmlns:a16="http://schemas.microsoft.com/office/drawing/2014/main" id="{ED207081-5E2D-454B-B48C-D70BD4D952DB}"/>
              </a:ext>
            </a:extLst>
          </p:cNvPr>
          <p:cNvGraphicFramePr>
            <a:graphicFrameLocks noGrp="1"/>
          </p:cNvGraphicFramePr>
          <p:nvPr>
            <p:ph sz="quarter" idx="1"/>
            <p:extLst>
              <p:ext uri="{D42A27DB-BD31-4B8C-83A1-F6EECF244321}">
                <p14:modId xmlns="" xmlns:p14="http://schemas.microsoft.com/office/powerpoint/2010/main" val="1025687546"/>
              </p:ext>
            </p:extLst>
          </p:nvPr>
        </p:nvGraphicFramePr>
        <p:xfrm>
          <a:off x="467544" y="1628800"/>
          <a:ext cx="8218487" cy="33528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2968716214"/>
                    </a:ext>
                  </a:extLst>
                </a:gridCol>
                <a:gridCol w="6338097">
                  <a:extLst>
                    <a:ext uri="{9D8B030D-6E8A-4147-A177-3AD203B41FA5}">
                      <a16:colId xmlns="" xmlns:a16="http://schemas.microsoft.com/office/drawing/2014/main" val="2127571651"/>
                    </a:ext>
                  </a:extLst>
                </a:gridCol>
              </a:tblGrid>
              <a:tr h="0">
                <a:tc>
                  <a:txBody>
                    <a:bodyPr/>
                    <a:lstStyle/>
                    <a:p>
                      <a:pPr algn="just" fontAlgn="base" hangingPunct="0">
                        <a:lnSpc>
                          <a:spcPct val="150000"/>
                        </a:lnSpc>
                        <a:spcAft>
                          <a:spcPts val="0"/>
                        </a:spcAft>
                      </a:pPr>
                      <a:r>
                        <a:rPr lang="en-GB" sz="2000" dirty="0">
                          <a:effectLst/>
                        </a:rPr>
                        <a:t>Chairperson to evaluate the evidence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Independently and objectively evaluate the evidence.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Separate evidence into confirmed facts and opinions.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Decide merits of Manager's and employee's case on balance of probabilities.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Write down your findings.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Reconvene the session.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solidFill>
                            <a:schemeClr val="tx1"/>
                          </a:solidFill>
                          <a:effectLst>
                            <a:outerShdw sx="0" sy="0">
                              <a:srgbClr val="000000"/>
                            </a:outerShdw>
                          </a:effectLst>
                        </a:rPr>
                        <a:t>Communicate your findings in respect of the employee's achievement or non-achievement of the standards.</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257674039"/>
                  </a:ext>
                </a:extLst>
              </a:tr>
            </a:tbl>
          </a:graphicData>
        </a:graphic>
      </p:graphicFrame>
    </p:spTree>
    <p:extLst>
      <p:ext uri="{BB962C8B-B14F-4D97-AF65-F5344CB8AC3E}">
        <p14:creationId xmlns="" xmlns:p14="http://schemas.microsoft.com/office/powerpoint/2010/main" val="121377172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graphicFrame>
        <p:nvGraphicFramePr>
          <p:cNvPr id="5" name="Content Placeholder 4">
            <a:extLst>
              <a:ext uri="{FF2B5EF4-FFF2-40B4-BE49-F238E27FC236}">
                <a16:creationId xmlns="" xmlns:a16="http://schemas.microsoft.com/office/drawing/2014/main" id="{3FAE0B68-59C2-476A-83CD-80094DF1FD99}"/>
              </a:ext>
            </a:extLst>
          </p:cNvPr>
          <p:cNvGraphicFramePr>
            <a:graphicFrameLocks noGrp="1"/>
          </p:cNvGraphicFramePr>
          <p:nvPr>
            <p:ph sz="quarter" idx="1"/>
            <p:extLst>
              <p:ext uri="{D42A27DB-BD31-4B8C-83A1-F6EECF244321}">
                <p14:modId xmlns="" xmlns:p14="http://schemas.microsoft.com/office/powerpoint/2010/main" val="2552452760"/>
              </p:ext>
            </p:extLst>
          </p:nvPr>
        </p:nvGraphicFramePr>
        <p:xfrm>
          <a:off x="613749" y="1556792"/>
          <a:ext cx="8218487" cy="41148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1813540014"/>
                    </a:ext>
                  </a:extLst>
                </a:gridCol>
                <a:gridCol w="6338097">
                  <a:extLst>
                    <a:ext uri="{9D8B030D-6E8A-4147-A177-3AD203B41FA5}">
                      <a16:colId xmlns="" xmlns:a16="http://schemas.microsoft.com/office/drawing/2014/main" val="3733050275"/>
                    </a:ext>
                  </a:extLst>
                </a:gridCol>
              </a:tblGrid>
              <a:tr h="0">
                <a:tc>
                  <a:txBody>
                    <a:bodyPr/>
                    <a:lstStyle/>
                    <a:p>
                      <a:pPr algn="just" fontAlgn="base" hangingPunct="0">
                        <a:lnSpc>
                          <a:spcPct val="150000"/>
                        </a:lnSpc>
                        <a:spcAft>
                          <a:spcPts val="0"/>
                        </a:spcAft>
                      </a:pPr>
                      <a:r>
                        <a:rPr lang="en-GB" sz="2000">
                          <a:effectLst/>
                        </a:rPr>
                        <a:t>Chairperson to determine appropriate disciplinary action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Explore disciplinary alternatives.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side to present aggravating and mitigating circumstances, having regard to principles of consistency, flexibility, and legality.</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Parties may call witnesses, present evidence, and cross-examine witnesses.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side to summarise their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Chairperson to summarise each side's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Adjourn the investigation.</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255207723"/>
                  </a:ext>
                </a:extLst>
              </a:tr>
            </a:tbl>
          </a:graphicData>
        </a:graphic>
      </p:graphicFrame>
    </p:spTree>
    <p:extLst>
      <p:ext uri="{BB962C8B-B14F-4D97-AF65-F5344CB8AC3E}">
        <p14:creationId xmlns="" xmlns:p14="http://schemas.microsoft.com/office/powerpoint/2010/main" val="320791958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graphicFrame>
        <p:nvGraphicFramePr>
          <p:cNvPr id="5" name="Content Placeholder 4">
            <a:extLst>
              <a:ext uri="{FF2B5EF4-FFF2-40B4-BE49-F238E27FC236}">
                <a16:creationId xmlns="" xmlns:a16="http://schemas.microsoft.com/office/drawing/2014/main" id="{45013EF2-9F93-429A-B9EC-37A7AA7480F6}"/>
              </a:ext>
            </a:extLst>
          </p:cNvPr>
          <p:cNvGraphicFramePr>
            <a:graphicFrameLocks noGrp="1"/>
          </p:cNvGraphicFramePr>
          <p:nvPr>
            <p:ph sz="quarter" idx="1"/>
            <p:extLst>
              <p:ext uri="{D42A27DB-BD31-4B8C-83A1-F6EECF244321}">
                <p14:modId xmlns="" xmlns:p14="http://schemas.microsoft.com/office/powerpoint/2010/main" val="1594778089"/>
              </p:ext>
            </p:extLst>
          </p:nvPr>
        </p:nvGraphicFramePr>
        <p:xfrm>
          <a:off x="479510" y="1484784"/>
          <a:ext cx="8218487" cy="41148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2244635472"/>
                    </a:ext>
                  </a:extLst>
                </a:gridCol>
                <a:gridCol w="6338097">
                  <a:extLst>
                    <a:ext uri="{9D8B030D-6E8A-4147-A177-3AD203B41FA5}">
                      <a16:colId xmlns="" xmlns:a16="http://schemas.microsoft.com/office/drawing/2014/main" val="2920137302"/>
                    </a:ext>
                  </a:extLst>
                </a:gridCol>
              </a:tblGrid>
              <a:tr h="0">
                <a:tc>
                  <a:txBody>
                    <a:bodyPr/>
                    <a:lstStyle/>
                    <a:p>
                      <a:pPr algn="just" fontAlgn="base" hangingPunct="0">
                        <a:lnSpc>
                          <a:spcPct val="150000"/>
                        </a:lnSpc>
                        <a:spcAft>
                          <a:spcPts val="0"/>
                        </a:spcAft>
                      </a:pPr>
                      <a:r>
                        <a:rPr lang="en-GB" sz="2000" dirty="0">
                          <a:effectLst/>
                        </a:rPr>
                        <a:t>Chairperson to independently and objectively determine a fair and reasonable disciplinary 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Independently and objectively determine a fair and reasonable disciplinary measure having regard to the principles of consistency, flexibility and legality of sanction.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Reconvene the investigation.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Communicate findings in respect of discipline to employee in writing.</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Emphasise the disciplinary consequences of continued lack of improvement (where appropriate).</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750443349"/>
                  </a:ext>
                </a:extLst>
              </a:tr>
            </a:tbl>
          </a:graphicData>
        </a:graphic>
      </p:graphicFrame>
    </p:spTree>
    <p:extLst>
      <p:ext uri="{BB962C8B-B14F-4D97-AF65-F5344CB8AC3E}">
        <p14:creationId xmlns="" xmlns:p14="http://schemas.microsoft.com/office/powerpoint/2010/main" val="333138577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graphicFrame>
        <p:nvGraphicFramePr>
          <p:cNvPr id="5" name="Content Placeholder 4">
            <a:extLst>
              <a:ext uri="{FF2B5EF4-FFF2-40B4-BE49-F238E27FC236}">
                <a16:creationId xmlns="" xmlns:a16="http://schemas.microsoft.com/office/drawing/2014/main" id="{D254E8F2-74F0-42A1-85D3-13E77D62B37B}"/>
              </a:ext>
            </a:extLst>
          </p:cNvPr>
          <p:cNvGraphicFramePr>
            <a:graphicFrameLocks noGrp="1"/>
          </p:cNvGraphicFramePr>
          <p:nvPr>
            <p:ph sz="quarter" idx="1"/>
            <p:extLst>
              <p:ext uri="{D42A27DB-BD31-4B8C-83A1-F6EECF244321}">
                <p14:modId xmlns="" xmlns:p14="http://schemas.microsoft.com/office/powerpoint/2010/main" val="447394037"/>
              </p:ext>
            </p:extLst>
          </p:nvPr>
        </p:nvGraphicFramePr>
        <p:xfrm>
          <a:off x="374904" y="1556792"/>
          <a:ext cx="8218487" cy="4114800"/>
        </p:xfrm>
        <a:graphic>
          <a:graphicData uri="http://schemas.openxmlformats.org/drawingml/2006/table">
            <a:tbl>
              <a:tblPr firstRow="1" firstCol="1" bandRow="1">
                <a:tableStyleId>{5C22544A-7EE6-4342-B048-85BDC9FD1C3A}</a:tableStyleId>
              </a:tblPr>
              <a:tblGrid>
                <a:gridCol w="1880390">
                  <a:extLst>
                    <a:ext uri="{9D8B030D-6E8A-4147-A177-3AD203B41FA5}">
                      <a16:colId xmlns="" xmlns:a16="http://schemas.microsoft.com/office/drawing/2014/main" val="4288982725"/>
                    </a:ext>
                  </a:extLst>
                </a:gridCol>
                <a:gridCol w="6338097">
                  <a:extLst>
                    <a:ext uri="{9D8B030D-6E8A-4147-A177-3AD203B41FA5}">
                      <a16:colId xmlns="" xmlns:a16="http://schemas.microsoft.com/office/drawing/2014/main" val="2985950326"/>
                    </a:ext>
                  </a:extLst>
                </a:gridCol>
              </a:tblGrid>
              <a:tr h="0">
                <a:tc>
                  <a:txBody>
                    <a:bodyPr/>
                    <a:lstStyle/>
                    <a:p>
                      <a:pPr algn="just" fontAlgn="base" hangingPunct="0">
                        <a:lnSpc>
                          <a:spcPct val="150000"/>
                        </a:lnSpc>
                        <a:spcAft>
                          <a:spcPts val="0"/>
                        </a:spcAft>
                      </a:pPr>
                      <a:r>
                        <a:rPr lang="en-GB" sz="2000" dirty="0">
                          <a:solidFill>
                            <a:schemeClr val="bg1"/>
                          </a:solidFill>
                          <a:effectLst/>
                        </a:rPr>
                        <a:t>Manager to discuss possible solutions to the problem.</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Emphasise the employee's responsibility for solving the problem.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Explore all possible solutions, including training needs.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Summarise and test for understanding.</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 xmlns:a16="http://schemas.microsoft.com/office/drawing/2014/main" val="1870706145"/>
                  </a:ext>
                </a:extLst>
              </a:tr>
              <a:tr h="0">
                <a:tc>
                  <a:txBody>
                    <a:bodyPr/>
                    <a:lstStyle/>
                    <a:p>
                      <a:pPr algn="just" fontAlgn="base" hangingPunct="0">
                        <a:lnSpc>
                          <a:spcPct val="150000"/>
                        </a:lnSpc>
                        <a:spcAft>
                          <a:spcPts val="0"/>
                        </a:spcAft>
                      </a:pPr>
                      <a:r>
                        <a:rPr lang="en-GB" sz="2000" dirty="0">
                          <a:solidFill>
                            <a:schemeClr val="bg1"/>
                          </a:solidFill>
                          <a:effectLst/>
                        </a:rPr>
                        <a:t>Agree on actions to be taken and set a follow-up date (if appropriate).</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Agree on remedial actions.</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Set follow-up dates (where appropriate).</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Reinforce your commitment to the employee.</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3962601256"/>
                  </a:ext>
                </a:extLst>
              </a:tr>
            </a:tbl>
          </a:graphicData>
        </a:graphic>
      </p:graphicFrame>
    </p:spTree>
    <p:extLst>
      <p:ext uri="{BB962C8B-B14F-4D97-AF65-F5344CB8AC3E}">
        <p14:creationId xmlns="" xmlns:p14="http://schemas.microsoft.com/office/powerpoint/2010/main" val="301174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Labour and employee relations</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18</a:t>
            </a:fld>
            <a:endParaRPr lang="en-ZA" dirty="0"/>
          </a:p>
        </p:txBody>
      </p:sp>
      <p:sp>
        <p:nvSpPr>
          <p:cNvPr id="7" name="Text Placeholder 6"/>
          <p:cNvSpPr>
            <a:spLocks noGrp="1"/>
          </p:cNvSpPr>
          <p:nvPr>
            <p:ph type="body" idx="1"/>
          </p:nvPr>
        </p:nvSpPr>
        <p:spPr/>
        <p:txBody>
          <a:bodyPr>
            <a:normAutofit fontScale="92500" lnSpcReduction="20000"/>
          </a:bodyPr>
          <a:lstStyle/>
          <a:p>
            <a:r>
              <a:rPr lang="en-US" sz="3600" b="1" dirty="0" smtClean="0"/>
              <a:t>Bringing the Code of Conduct, Grievance procedure and Disciplinary procedure into context</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4.2.1 : Summarising</a:t>
            </a:r>
            <a:r>
              <a:rPr lang="en-ZA" dirty="0"/>
              <a:t>, Considering and Weighing Evidence in terms of Probability</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This exercise includes the following:</a:t>
            </a:r>
          </a:p>
          <a:p>
            <a:pPr lvl="0" fontAlgn="base"/>
            <a:r>
              <a:rPr lang="en-ZA" dirty="0">
                <a:effectLst>
                  <a:outerShdw sx="0" sy="0">
                    <a:srgbClr val="000000"/>
                  </a:outerShdw>
                </a:effectLst>
              </a:rPr>
              <a:t>The chairperson must analyse and evaluate the evidence, and also assess the weight of the evidence</a:t>
            </a:r>
          </a:p>
          <a:p>
            <a:pPr lvl="0" fontAlgn="base"/>
            <a:r>
              <a:rPr lang="en-ZA" dirty="0">
                <a:effectLst>
                  <a:outerShdw sx="0" sy="0">
                    <a:srgbClr val="000000"/>
                  </a:outerShdw>
                </a:effectLst>
              </a:rPr>
              <a:t>This is necessary to determine whether the employer, who has proved the allegations against the employee</a:t>
            </a:r>
          </a:p>
          <a:p>
            <a:pPr lvl="0" fontAlgn="base"/>
            <a:r>
              <a:rPr lang="en-ZA" dirty="0">
                <a:effectLst>
                  <a:outerShdw sx="0" sy="0">
                    <a:srgbClr val="000000"/>
                  </a:outerShdw>
                </a:effectLst>
              </a:rPr>
              <a:t>The burden of proof needs to be evaluated against the relevant standard of proof that </a:t>
            </a:r>
          </a:p>
          <a:p>
            <a:pPr marL="0" lvl="0" indent="0" fontAlgn="base">
              <a:buNone/>
            </a:pPr>
            <a:r>
              <a:rPr lang="en-ZA" dirty="0">
                <a:effectLst>
                  <a:outerShdw sx="0" sy="0">
                    <a:srgbClr val="000000"/>
                  </a:outerShdw>
                </a:effectLst>
              </a:rPr>
              <a:t>     is required</a:t>
            </a:r>
            <a:endParaRPr lang="en-ZA" dirty="0"/>
          </a:p>
        </p:txBody>
      </p:sp>
      <p:pic>
        <p:nvPicPr>
          <p:cNvPr id="5" name="Picture 4">
            <a:extLst>
              <a:ext uri="{FF2B5EF4-FFF2-40B4-BE49-F238E27FC236}">
                <a16:creationId xmlns="" xmlns:a16="http://schemas.microsoft.com/office/drawing/2014/main" id="{AF592B7E-AB0A-4FC6-BCDC-7501819588E3}"/>
              </a:ext>
            </a:extLst>
          </p:cNvPr>
          <p:cNvPicPr>
            <a:picLocks noChangeAspect="1"/>
          </p:cNvPicPr>
          <p:nvPr/>
        </p:nvPicPr>
        <p:blipFill>
          <a:blip r:embed="rId2" cstate="print"/>
          <a:stretch>
            <a:fillRect/>
          </a:stretch>
        </p:blipFill>
        <p:spPr>
          <a:xfrm>
            <a:off x="6084168" y="3826789"/>
            <a:ext cx="2266507" cy="2266507"/>
          </a:xfrm>
          <a:prstGeom prst="rect">
            <a:avLst/>
          </a:prstGeom>
        </p:spPr>
      </p:pic>
    </p:spTree>
    <p:extLst>
      <p:ext uri="{BB962C8B-B14F-4D97-AF65-F5344CB8AC3E}">
        <p14:creationId xmlns="" xmlns:p14="http://schemas.microsoft.com/office/powerpoint/2010/main" val="33936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4.2.1 : Summarising</a:t>
            </a:r>
            <a:r>
              <a:rPr lang="en-ZA" dirty="0"/>
              <a:t>, Considering and Weighing Evidence in terms of Probability</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This exercise includes the following:</a:t>
            </a:r>
          </a:p>
          <a:p>
            <a:pPr lvl="0" fontAlgn="base"/>
            <a:r>
              <a:rPr lang="en-ZA" dirty="0">
                <a:effectLst>
                  <a:outerShdw sx="0" sy="0">
                    <a:srgbClr val="000000"/>
                  </a:outerShdw>
                </a:effectLst>
              </a:rPr>
              <a:t>When evaluating the evidence, the chairperson must determine the credibility of witnesses, draw inferences, determine probabilities and improbabilities and determine the truth or falsehood</a:t>
            </a:r>
          </a:p>
          <a:p>
            <a:pPr lvl="0" fontAlgn="base"/>
            <a:r>
              <a:rPr lang="en-ZA" dirty="0">
                <a:effectLst>
                  <a:outerShdw sx="0" sy="0">
                    <a:srgbClr val="000000"/>
                  </a:outerShdw>
                </a:effectLst>
              </a:rPr>
              <a:t>During the evaluation exercise, the chairperson must comply with the principles of evidence and use common sense, experience, skills and logic</a:t>
            </a:r>
          </a:p>
          <a:p>
            <a:pPr lvl="0" fontAlgn="base"/>
            <a:r>
              <a:rPr lang="en-ZA" dirty="0">
                <a:effectLst>
                  <a:outerShdw sx="0" sy="0">
                    <a:srgbClr val="000000"/>
                  </a:outerShdw>
                </a:effectLst>
              </a:rPr>
              <a:t>The chairperson also needs to stay focused on what must be proved and how much proof is required, and the amount and quality of the available evidence</a:t>
            </a:r>
          </a:p>
          <a:p>
            <a:endParaRPr lang="en-ZA" dirty="0"/>
          </a:p>
        </p:txBody>
      </p:sp>
    </p:spTree>
    <p:extLst>
      <p:ext uri="{BB962C8B-B14F-4D97-AF65-F5344CB8AC3E}">
        <p14:creationId xmlns="" xmlns:p14="http://schemas.microsoft.com/office/powerpoint/2010/main" val="40739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4.2.1 : Summarising</a:t>
            </a:r>
            <a:r>
              <a:rPr lang="en-ZA" dirty="0"/>
              <a:t>, Considering and Weighing Evidence in terms of Probability</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In deciding what action to take, the employer must assess the seriousness of the alleged misconduct by considering:</a:t>
            </a:r>
          </a:p>
          <a:p>
            <a:pPr marL="0" indent="0">
              <a:buNone/>
            </a:pPr>
            <a:r>
              <a:rPr lang="en-ZA" dirty="0"/>
              <a:t> • The extent to which the misconduct impacts on the work of     </a:t>
            </a:r>
          </a:p>
          <a:p>
            <a:pPr marL="0" indent="0">
              <a:buNone/>
            </a:pPr>
            <a:r>
              <a:rPr lang="en-ZA" dirty="0"/>
              <a:t>   the organisation</a:t>
            </a:r>
          </a:p>
          <a:p>
            <a:pPr marL="0" indent="0">
              <a:buNone/>
            </a:pPr>
            <a:r>
              <a:rPr lang="en-ZA" dirty="0"/>
              <a:t>• The nature of the employee’s responsibilities and work</a:t>
            </a:r>
          </a:p>
          <a:p>
            <a:pPr marL="0" indent="0">
              <a:buNone/>
            </a:pPr>
            <a:r>
              <a:rPr lang="en-ZA" dirty="0"/>
              <a:t>• The circumstances under which the alleged </a:t>
            </a:r>
          </a:p>
          <a:p>
            <a:pPr marL="0" indent="0">
              <a:buNone/>
            </a:pPr>
            <a:r>
              <a:rPr lang="en-ZA" dirty="0"/>
              <a:t>     misconduct occurred</a:t>
            </a:r>
          </a:p>
          <a:p>
            <a:endParaRPr lang="en-ZA" dirty="0"/>
          </a:p>
        </p:txBody>
      </p:sp>
      <p:pic>
        <p:nvPicPr>
          <p:cNvPr id="5" name="Picture 4">
            <a:extLst>
              <a:ext uri="{FF2B5EF4-FFF2-40B4-BE49-F238E27FC236}">
                <a16:creationId xmlns="" xmlns:a16="http://schemas.microsoft.com/office/drawing/2014/main" id="{82BFF201-A3CB-415A-9245-348ADFCD6110}"/>
              </a:ext>
            </a:extLst>
          </p:cNvPr>
          <p:cNvPicPr>
            <a:picLocks noChangeAspect="1"/>
          </p:cNvPicPr>
          <p:nvPr/>
        </p:nvPicPr>
        <p:blipFill>
          <a:blip r:embed="rId2" cstate="print"/>
          <a:stretch>
            <a:fillRect/>
          </a:stretch>
        </p:blipFill>
        <p:spPr>
          <a:xfrm>
            <a:off x="6174472" y="3789041"/>
            <a:ext cx="2060160" cy="2304256"/>
          </a:xfrm>
          <a:prstGeom prst="rect">
            <a:avLst/>
          </a:prstGeom>
        </p:spPr>
      </p:pic>
    </p:spTree>
    <p:extLst>
      <p:ext uri="{BB962C8B-B14F-4D97-AF65-F5344CB8AC3E}">
        <p14:creationId xmlns="" xmlns:p14="http://schemas.microsoft.com/office/powerpoint/2010/main" val="62488757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4.2.1 : Summarising</a:t>
            </a:r>
            <a:r>
              <a:rPr lang="en-ZA" dirty="0"/>
              <a:t>, Considering and Weighing Evidence in terms of Probability</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sz="2800" b="1" dirty="0"/>
              <a:t>Bias Free Behaviour</a:t>
            </a:r>
          </a:p>
          <a:p>
            <a:endParaRPr lang="en-ZA" dirty="0"/>
          </a:p>
        </p:txBody>
      </p:sp>
      <p:sp>
        <p:nvSpPr>
          <p:cNvPr id="6" name="Content Placeholder 4">
            <a:extLst>
              <a:ext uri="{FF2B5EF4-FFF2-40B4-BE49-F238E27FC236}">
                <a16:creationId xmlns="" xmlns:a16="http://schemas.microsoft.com/office/drawing/2014/main" id="{762BA1D0-B855-48C5-877C-AA2B6F9818D8}"/>
              </a:ext>
            </a:extLst>
          </p:cNvPr>
          <p:cNvSpPr txBox="1">
            <a:spLocks/>
          </p:cNvSpPr>
          <p:nvPr/>
        </p:nvSpPr>
        <p:spPr>
          <a:xfrm>
            <a:off x="2123728" y="2924944"/>
            <a:ext cx="6563072" cy="266429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fontScale="92500" lnSpcReduction="10000"/>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b="1" i="1" dirty="0"/>
              <a:t>Evidence is based on common law principles and is concerned with proof to determine the facts in issue. Evidence consists of facts, testimony, documents and physical exhibits legally admissible to prove or disprove the matter under inquiry. Evidence is concerned with the kind of facts, which can be proved, and the manner in which they are proved in a court of law.</a:t>
            </a:r>
            <a:endParaRPr lang="en-ZA" sz="2000" b="1" i="1" dirty="0"/>
          </a:p>
        </p:txBody>
      </p:sp>
      <p:pic>
        <p:nvPicPr>
          <p:cNvPr id="7" name="Picture 6">
            <a:extLst>
              <a:ext uri="{FF2B5EF4-FFF2-40B4-BE49-F238E27FC236}">
                <a16:creationId xmlns="" xmlns:a16="http://schemas.microsoft.com/office/drawing/2014/main" id="{FB8D24B8-981D-4758-A5C3-3259D5D4E1F4}"/>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3504" y="2393378"/>
            <a:ext cx="2004668" cy="783392"/>
          </a:xfrm>
          <a:prstGeom prst="rect">
            <a:avLst/>
          </a:prstGeom>
          <a:noFill/>
        </p:spPr>
      </p:pic>
    </p:spTree>
    <p:extLst>
      <p:ext uri="{BB962C8B-B14F-4D97-AF65-F5344CB8AC3E}">
        <p14:creationId xmlns="" xmlns:p14="http://schemas.microsoft.com/office/powerpoint/2010/main" val="41671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4.2.2 : Basing </a:t>
            </a:r>
            <a:r>
              <a:rPr lang="en-ZA" dirty="0"/>
              <a:t>Decision on Analysis of the Evidence</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endParaRPr lang="en-ZA" dirty="0"/>
          </a:p>
          <a:p>
            <a:r>
              <a:rPr lang="en-ZA" dirty="0"/>
              <a:t>Evidence should be based on proven facts</a:t>
            </a:r>
          </a:p>
          <a:p>
            <a:pPr lvl="0" fontAlgn="base"/>
            <a:r>
              <a:rPr lang="en-ZA" dirty="0">
                <a:effectLst>
                  <a:outerShdw sx="0" sy="0">
                    <a:srgbClr val="000000"/>
                  </a:outerShdw>
                </a:effectLst>
              </a:rPr>
              <a:t>There needs to be sufficient evidence for finding the employee guilty</a:t>
            </a:r>
          </a:p>
          <a:p>
            <a:pPr lvl="0" fontAlgn="base"/>
            <a:r>
              <a:rPr lang="en-ZA" dirty="0">
                <a:effectLst>
                  <a:outerShdw sx="0" sy="0">
                    <a:srgbClr val="000000"/>
                  </a:outerShdw>
                </a:effectLst>
              </a:rPr>
              <a:t>Inadmissible evidence should not be taken into consideration</a:t>
            </a:r>
          </a:p>
          <a:p>
            <a:pPr lvl="0" fontAlgn="base"/>
            <a:r>
              <a:rPr lang="en-ZA" dirty="0">
                <a:effectLst>
                  <a:outerShdw sx="0" sy="0">
                    <a:srgbClr val="000000"/>
                  </a:outerShdw>
                </a:effectLst>
              </a:rPr>
              <a:t>All admissible evidence should be considered</a:t>
            </a:r>
          </a:p>
          <a:p>
            <a:endParaRPr lang="en-ZA" dirty="0"/>
          </a:p>
        </p:txBody>
      </p:sp>
    </p:spTree>
    <p:extLst>
      <p:ext uri="{BB962C8B-B14F-4D97-AF65-F5344CB8AC3E}">
        <p14:creationId xmlns="" xmlns:p14="http://schemas.microsoft.com/office/powerpoint/2010/main" val="9878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a:xfrm>
            <a:off x="374904" y="548680"/>
            <a:ext cx="8219256" cy="1008000"/>
          </a:xfrm>
        </p:spPr>
        <p:txBody>
          <a:bodyPr>
            <a:normAutofit fontScale="90000"/>
          </a:bodyPr>
          <a:lstStyle/>
          <a:p>
            <a:r>
              <a:rPr lang="en-ZA" dirty="0" smtClean="0"/>
              <a:t>4.2.3 : Communicating </a:t>
            </a:r>
            <a:r>
              <a:rPr lang="en-ZA" dirty="0"/>
              <a:t>the Decision to the Parties</a:t>
            </a:r>
            <a:br>
              <a:rPr lang="en-ZA" dirty="0"/>
            </a:br>
            <a:endParaRPr lang="en-ZA" dirty="0"/>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lvl="0" fontAlgn="base"/>
            <a:endParaRPr lang="en-GB" dirty="0"/>
          </a:p>
          <a:p>
            <a:pPr lvl="0" fontAlgn="base"/>
            <a:r>
              <a:rPr lang="en-ZA" dirty="0"/>
              <a:t>The employee parties must be informed of the decision in writing</a:t>
            </a:r>
          </a:p>
          <a:p>
            <a:pPr lvl="0" fontAlgn="base"/>
            <a:r>
              <a:rPr lang="en-ZA" dirty="0"/>
              <a:t>The manager should be given an opportunity to discuss possible solutions to the problem</a:t>
            </a:r>
          </a:p>
          <a:p>
            <a:pPr lvl="0" fontAlgn="base"/>
            <a:r>
              <a:rPr lang="en-ZA" dirty="0"/>
              <a:t>All parties need to agree on remedial actions to be taken and set a follow-up date (if appropriate)</a:t>
            </a:r>
          </a:p>
          <a:p>
            <a:pPr lvl="0" fontAlgn="base"/>
            <a:r>
              <a:rPr lang="en-ZA" dirty="0"/>
              <a:t>It is important that the employee’s commitment to the employer is reinforced.</a:t>
            </a:r>
          </a:p>
          <a:p>
            <a:endParaRPr lang="en-ZA" dirty="0"/>
          </a:p>
        </p:txBody>
      </p:sp>
    </p:spTree>
    <p:extLst>
      <p:ext uri="{BB962C8B-B14F-4D97-AF65-F5344CB8AC3E}">
        <p14:creationId xmlns="" xmlns:p14="http://schemas.microsoft.com/office/powerpoint/2010/main" val="14757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646331"/>
          </a:xfrm>
          <a:prstGeom prst="rect">
            <a:avLst/>
          </a:prstGeom>
          <a:noFill/>
        </p:spPr>
        <p:txBody>
          <a:bodyPr wrap="none" rtlCol="0">
            <a:spAutoFit/>
          </a:bodyPr>
          <a:lstStyle/>
          <a:p>
            <a:r>
              <a:rPr lang="en-ZA" dirty="0" smtClean="0"/>
              <a:t>Do Formative Activity 4.2 in your </a:t>
            </a:r>
            <a:r>
              <a:rPr lang="en-ZA" dirty="0" err="1" smtClean="0"/>
              <a:t>PoE</a:t>
            </a:r>
            <a:r>
              <a:rPr lang="en-ZA" dirty="0" smtClean="0"/>
              <a:t> (p 132)</a:t>
            </a:r>
          </a:p>
          <a:p>
            <a:r>
              <a:rPr lang="en-ZA" dirty="0" smtClean="0"/>
              <a:t>Cross Word puzzle</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2.3</a:t>
            </a:r>
            <a:r>
              <a:rPr lang="en-US" sz="4400" dirty="0"/>
              <a:t>:</a:t>
            </a:r>
            <a:br>
              <a:rPr lang="en-US" sz="4400" dirty="0"/>
            </a:br>
            <a:r>
              <a:rPr lang="en-ZA" sz="4400" dirty="0"/>
              <a:t>Implement Procedure to Handle Dismissible Offences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187</a:t>
            </a:fld>
            <a:endParaRPr lang="en-ZA"/>
          </a:p>
        </p:txBody>
      </p:sp>
      <p:pic>
        <p:nvPicPr>
          <p:cNvPr id="6" name="Picture 5" descr="ec_i_outcomes_2.gif"/>
          <p:cNvPicPr/>
          <p:nvPr/>
        </p:nvPicPr>
        <p:blipFill>
          <a:blip r:embed="rId2" cstate="print"/>
          <a:stretch>
            <a:fillRect/>
          </a:stretch>
        </p:blipFill>
        <p:spPr>
          <a:xfrm>
            <a:off x="4932040" y="48018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Autofit/>
          </a:bodyPr>
          <a:lstStyle/>
          <a:p>
            <a:r>
              <a:rPr lang="en-ZA" sz="3200" dirty="0"/>
              <a:t>Implement Procedure to Handle Dismissible Offences</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fontScale="85000" lnSpcReduction="20000"/>
          </a:bodyPr>
          <a:lstStyle/>
          <a:p>
            <a:pPr marL="0" indent="0">
              <a:buNone/>
            </a:pPr>
            <a:r>
              <a:rPr lang="en-ZA" sz="2800" b="1" dirty="0"/>
              <a:t>Steps to Ensure Procedural Fairness:</a:t>
            </a:r>
          </a:p>
          <a:p>
            <a:pPr marL="0" indent="0">
              <a:buNone/>
            </a:pPr>
            <a:endParaRPr lang="en-ZA" sz="2800" b="1" dirty="0"/>
          </a:p>
          <a:p>
            <a:r>
              <a:rPr lang="en-ZA" sz="2800" dirty="0"/>
              <a:t>The case must be investigated</a:t>
            </a:r>
          </a:p>
          <a:p>
            <a:r>
              <a:rPr lang="en-ZA" sz="2800" dirty="0"/>
              <a:t>The employee must be given prior notice of the charge against him/her as well as of the results of the investigation</a:t>
            </a:r>
          </a:p>
          <a:p>
            <a:r>
              <a:rPr lang="en-ZA" sz="2800" dirty="0"/>
              <a:t>The employee must be given a reasonable time in which to prepare a response to the charge</a:t>
            </a:r>
          </a:p>
          <a:p>
            <a:r>
              <a:rPr lang="en-ZA" sz="2800" dirty="0"/>
              <a:t>The employee must be entitled to state his/her case in response </a:t>
            </a:r>
          </a:p>
          <a:p>
            <a:r>
              <a:rPr lang="en-ZA" sz="2800" dirty="0"/>
              <a:t>The employee must be entitled to assistance and representation by a trade union official or fellow worker </a:t>
            </a:r>
          </a:p>
          <a:p>
            <a:r>
              <a:rPr lang="en-ZA" sz="2800" dirty="0"/>
              <a:t>The employee must be notified in writing of the decision</a:t>
            </a:r>
          </a:p>
          <a:p>
            <a:r>
              <a:rPr lang="en-ZA" sz="2800" dirty="0"/>
              <a:t>The employer must provide the employee with reasons why dismissal was seen as the most appropriate sanction</a:t>
            </a:r>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260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Case File</a:t>
            </a:r>
          </a:p>
          <a:p>
            <a:pPr marL="0" indent="0">
              <a:buNone/>
            </a:pPr>
            <a:endParaRPr lang="en-ZA" sz="2800" b="1" dirty="0"/>
          </a:p>
          <a:p>
            <a:r>
              <a:rPr lang="en-ZA" dirty="0"/>
              <a:t>First step is to open case file</a:t>
            </a:r>
          </a:p>
          <a:p>
            <a:r>
              <a:rPr lang="en-ZA" dirty="0"/>
              <a:t>File must state:</a:t>
            </a:r>
          </a:p>
          <a:p>
            <a:pPr marL="712788" indent="-355600">
              <a:buFont typeface="Courier New" panose="02070309020205020404" pitchFamily="49" charset="0"/>
              <a:buChar char="o"/>
            </a:pPr>
            <a:r>
              <a:rPr lang="en-ZA" dirty="0"/>
              <a:t>employee’s name </a:t>
            </a:r>
          </a:p>
          <a:p>
            <a:pPr marL="712788" indent="-355600">
              <a:buFont typeface="Courier New" panose="02070309020205020404" pitchFamily="49" charset="0"/>
              <a:buChar char="o"/>
            </a:pPr>
            <a:r>
              <a:rPr lang="en-ZA" dirty="0"/>
              <a:t> a brief description of the nature of the case </a:t>
            </a:r>
          </a:p>
          <a:p>
            <a:pPr marL="712788" indent="-355600">
              <a:buFont typeface="Courier New" panose="02070309020205020404" pitchFamily="49" charset="0"/>
              <a:buChar char="o"/>
            </a:pPr>
            <a:r>
              <a:rPr lang="en-ZA" dirty="0"/>
              <a:t>any other information that he/she is aware of</a:t>
            </a:r>
          </a:p>
          <a:p>
            <a:r>
              <a:rPr lang="en-ZA" dirty="0"/>
              <a:t>Include more information as investigation proceeds</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794657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need for an enabling culture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a:t>
            </a:fld>
            <a:endParaRPr lang="en-ZA" dirty="0"/>
          </a:p>
        </p:txBody>
      </p:sp>
      <p:sp>
        <p:nvSpPr>
          <p:cNvPr id="14" name="AutoShape 6"/>
          <p:cNvSpPr>
            <a:spLocks noChangeArrowheads="1"/>
          </p:cNvSpPr>
          <p:nvPr/>
        </p:nvSpPr>
        <p:spPr bwMode="auto">
          <a:xfrm>
            <a:off x="1143000" y="332839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15" name="Oval 7"/>
          <p:cNvSpPr>
            <a:spLocks noChangeArrowheads="1"/>
          </p:cNvSpPr>
          <p:nvPr/>
        </p:nvSpPr>
        <p:spPr bwMode="auto">
          <a:xfrm>
            <a:off x="787544" y="328498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sp>
        <p:nvSpPr>
          <p:cNvPr id="16" name="Rectangle 8"/>
          <p:cNvSpPr>
            <a:spLocks noChangeArrowheads="1"/>
          </p:cNvSpPr>
          <p:nvPr/>
        </p:nvSpPr>
        <p:spPr bwMode="auto">
          <a:xfrm>
            <a:off x="650875" y="5780112"/>
            <a:ext cx="2990850" cy="369332"/>
          </a:xfrm>
          <a:prstGeom prst="rect">
            <a:avLst/>
          </a:prstGeom>
          <a:noFill/>
          <a:ln w="9525">
            <a:noFill/>
            <a:miter lim="800000"/>
            <a:headEnd/>
            <a:tailEnd/>
          </a:ln>
        </p:spPr>
        <p:txBody>
          <a:bodyPr>
            <a:spAutoFit/>
          </a:bodyPr>
          <a:lstStyle/>
          <a:p>
            <a:pPr algn="l" eaLnBrk="1" hangingPunct="1">
              <a:lnSpc>
                <a:spcPct val="100000"/>
              </a:lnSpc>
              <a:spcBef>
                <a:spcPct val="0"/>
              </a:spcBef>
              <a:spcAft>
                <a:spcPct val="0"/>
              </a:spcAft>
              <a:buClrTx/>
            </a:pPr>
            <a:r>
              <a:rPr lang="en-US" dirty="0" smtClean="0">
                <a:solidFill>
                  <a:srgbClr val="002060"/>
                </a:solidFill>
              </a:rPr>
              <a:t>An enabling </a:t>
            </a:r>
            <a:r>
              <a:rPr lang="en-US" dirty="0">
                <a:solidFill>
                  <a:srgbClr val="002060"/>
                </a:solidFill>
              </a:rPr>
              <a:t>culture</a:t>
            </a:r>
          </a:p>
        </p:txBody>
      </p:sp>
      <p:sp>
        <p:nvSpPr>
          <p:cNvPr id="17" name="AutoShape 9"/>
          <p:cNvSpPr>
            <a:spLocks noChangeArrowheads="1"/>
          </p:cNvSpPr>
          <p:nvPr/>
        </p:nvSpPr>
        <p:spPr bwMode="auto">
          <a:xfrm>
            <a:off x="6629400" y="3319140"/>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endParaRPr lang="en-ZA"/>
          </a:p>
        </p:txBody>
      </p:sp>
      <p:sp>
        <p:nvSpPr>
          <p:cNvPr id="18" name="Line 10"/>
          <p:cNvSpPr>
            <a:spLocks noChangeShapeType="1"/>
          </p:cNvSpPr>
          <p:nvPr/>
        </p:nvSpPr>
        <p:spPr bwMode="auto">
          <a:xfrm flipV="1">
            <a:off x="7543800" y="2874640"/>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9" name="Rectangle 12"/>
          <p:cNvSpPr>
            <a:spLocks noChangeArrowheads="1"/>
          </p:cNvSpPr>
          <p:nvPr/>
        </p:nvSpPr>
        <p:spPr bwMode="auto">
          <a:xfrm>
            <a:off x="4114800" y="4509120"/>
            <a:ext cx="2178050" cy="1190625"/>
          </a:xfrm>
          <a:prstGeom prst="rect">
            <a:avLst/>
          </a:prstGeom>
          <a:noFill/>
          <a:ln w="9525">
            <a:noFill/>
            <a:miter lim="800000"/>
            <a:headEnd/>
            <a:tailEnd/>
          </a:ln>
        </p:spPr>
        <p:txBody>
          <a:bodyPr>
            <a:spAutoFit/>
          </a:bodyPr>
          <a:lstStyle/>
          <a:p>
            <a:pPr algn="ctr" eaLnBrk="1" hangingPunct="1">
              <a:lnSpc>
                <a:spcPct val="100000"/>
              </a:lnSpc>
              <a:spcBef>
                <a:spcPct val="0"/>
              </a:spcBef>
              <a:spcAft>
                <a:spcPct val="0"/>
              </a:spcAft>
              <a:buClrTx/>
            </a:pPr>
            <a:r>
              <a:rPr lang="en-US" sz="1800" dirty="0">
                <a:solidFill>
                  <a:srgbClr val="002060"/>
                </a:solidFill>
              </a:rPr>
              <a:t>Cost</a:t>
            </a:r>
          </a:p>
          <a:p>
            <a:pPr algn="ctr" eaLnBrk="1" hangingPunct="1">
              <a:lnSpc>
                <a:spcPct val="100000"/>
              </a:lnSpc>
              <a:spcBef>
                <a:spcPct val="0"/>
              </a:spcBef>
              <a:spcAft>
                <a:spcPct val="0"/>
              </a:spcAft>
              <a:buClrTx/>
            </a:pPr>
            <a:r>
              <a:rPr lang="en-US" sz="1800" dirty="0">
                <a:solidFill>
                  <a:srgbClr val="002060"/>
                </a:solidFill>
              </a:rPr>
              <a:t>Quality</a:t>
            </a:r>
          </a:p>
          <a:p>
            <a:pPr algn="ctr" eaLnBrk="1" hangingPunct="1">
              <a:lnSpc>
                <a:spcPct val="100000"/>
              </a:lnSpc>
              <a:spcBef>
                <a:spcPct val="0"/>
              </a:spcBef>
              <a:spcAft>
                <a:spcPct val="0"/>
              </a:spcAft>
              <a:buClrTx/>
            </a:pPr>
            <a:r>
              <a:rPr lang="en-US" sz="1800" dirty="0">
                <a:solidFill>
                  <a:srgbClr val="002060"/>
                </a:solidFill>
              </a:rPr>
              <a:t>Customer service</a:t>
            </a:r>
          </a:p>
          <a:p>
            <a:pPr eaLnBrk="1" hangingPunct="1">
              <a:lnSpc>
                <a:spcPct val="100000"/>
              </a:lnSpc>
              <a:spcBef>
                <a:spcPct val="0"/>
              </a:spcBef>
              <a:spcAft>
                <a:spcPct val="0"/>
              </a:spcAft>
              <a:buClrTx/>
            </a:pPr>
            <a:endParaRPr lang="en-US" sz="1800" b="1" dirty="0">
              <a:solidFill>
                <a:srgbClr val="5F5F5F"/>
              </a:solidFill>
            </a:endParaRPr>
          </a:p>
        </p:txBody>
      </p:sp>
      <p:sp>
        <p:nvSpPr>
          <p:cNvPr id="20" name="Freeform 14"/>
          <p:cNvSpPr>
            <a:spLocks/>
          </p:cNvSpPr>
          <p:nvPr/>
        </p:nvSpPr>
        <p:spPr bwMode="auto">
          <a:xfrm>
            <a:off x="3558952" y="2874640"/>
            <a:ext cx="3389312" cy="579437"/>
          </a:xfrm>
          <a:custGeom>
            <a:avLst/>
            <a:gdLst>
              <a:gd name="T0" fmla="*/ 0 w 1736"/>
              <a:gd name="T1" fmla="*/ 1257480256 h 267"/>
              <a:gd name="T2" fmla="*/ 587009003 w 1736"/>
              <a:gd name="T3" fmla="*/ 758255089 h 267"/>
              <a:gd name="T4" fmla="*/ 1288370159 w 1736"/>
              <a:gd name="T5" fmla="*/ 409740034 h 267"/>
              <a:gd name="T6" fmla="*/ 2043095149 w 1736"/>
              <a:gd name="T7" fmla="*/ 174258613 h 267"/>
              <a:gd name="T8" fmla="*/ 2147483647 w 1736"/>
              <a:gd name="T9" fmla="*/ 28257858 h 267"/>
              <a:gd name="T10" fmla="*/ 2147483647 w 1736"/>
              <a:gd name="T11" fmla="*/ 28257858 h 267"/>
              <a:gd name="T12" fmla="*/ 2147483647 w 1736"/>
              <a:gd name="T13" fmla="*/ 193095732 h 267"/>
              <a:gd name="T14" fmla="*/ 2147483647 w 1736"/>
              <a:gd name="T15" fmla="*/ 574577984 h 267"/>
              <a:gd name="T16" fmla="*/ 2147483647 w 1736"/>
              <a:gd name="T17" fmla="*/ 861867926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6"/>
              <a:gd name="T28" fmla="*/ 0 h 267"/>
              <a:gd name="T29" fmla="*/ 1736 w 1736"/>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6" h="267">
                <a:moveTo>
                  <a:pt x="0" y="267"/>
                </a:moveTo>
                <a:cubicBezTo>
                  <a:pt x="25" y="249"/>
                  <a:pt x="98" y="191"/>
                  <a:pt x="154" y="161"/>
                </a:cubicBezTo>
                <a:cubicBezTo>
                  <a:pt x="210" y="131"/>
                  <a:pt x="274" y="108"/>
                  <a:pt x="338" y="87"/>
                </a:cubicBezTo>
                <a:cubicBezTo>
                  <a:pt x="402" y="66"/>
                  <a:pt x="459" y="50"/>
                  <a:pt x="536" y="37"/>
                </a:cubicBezTo>
                <a:cubicBezTo>
                  <a:pt x="613" y="24"/>
                  <a:pt x="715" y="11"/>
                  <a:pt x="801" y="6"/>
                </a:cubicBezTo>
                <a:cubicBezTo>
                  <a:pt x="887" y="1"/>
                  <a:pt x="961" y="0"/>
                  <a:pt x="1050" y="6"/>
                </a:cubicBezTo>
                <a:cubicBezTo>
                  <a:pt x="1139" y="12"/>
                  <a:pt x="1243" y="22"/>
                  <a:pt x="1336" y="41"/>
                </a:cubicBezTo>
                <a:cubicBezTo>
                  <a:pt x="1429" y="60"/>
                  <a:pt x="1544" y="98"/>
                  <a:pt x="1611" y="122"/>
                </a:cubicBezTo>
                <a:cubicBezTo>
                  <a:pt x="1678" y="146"/>
                  <a:pt x="1710" y="170"/>
                  <a:pt x="1736" y="183"/>
                </a:cubicBezTo>
              </a:path>
            </a:pathLst>
          </a:custGeom>
          <a:noFill/>
          <a:ln w="38100">
            <a:solidFill>
              <a:srgbClr val="002060"/>
            </a:solidFill>
            <a:round/>
            <a:headEnd type="none" w="sm" len="sm"/>
            <a:tailEnd type="triangle" w="med" len="med"/>
          </a:ln>
        </p:spPr>
        <p:txBody>
          <a:bodyPr wrap="none" anchor="ctr"/>
          <a:lstStyle/>
          <a:p>
            <a:endParaRPr lang="en-US" dirty="0">
              <a:ln>
                <a:solidFill>
                  <a:srgbClr val="0070C0"/>
                </a:solidFill>
              </a:ln>
              <a:solidFill>
                <a:srgbClr val="002060"/>
              </a:solidFill>
            </a:endParaRPr>
          </a:p>
        </p:txBody>
      </p:sp>
      <p:sp>
        <p:nvSpPr>
          <p:cNvPr id="21" name="Text Box 15"/>
          <p:cNvSpPr txBox="1">
            <a:spLocks noChangeArrowheads="1"/>
          </p:cNvSpPr>
          <p:nvPr/>
        </p:nvSpPr>
        <p:spPr bwMode="auto">
          <a:xfrm>
            <a:off x="6663017" y="1231592"/>
            <a:ext cx="1869423" cy="1477328"/>
          </a:xfrm>
          <a:prstGeom prst="rect">
            <a:avLst/>
          </a:prstGeom>
          <a:noFill/>
          <a:ln w="25400" algn="ctr">
            <a:noFill/>
            <a:miter lim="800000"/>
            <a:headEnd/>
            <a:tailEnd/>
          </a:ln>
        </p:spPr>
        <p:txBody>
          <a:bodyPr wrap="none">
            <a:spAutoFit/>
          </a:bodyPr>
          <a:lstStyle/>
          <a:p>
            <a:r>
              <a:rPr lang="en-US" dirty="0">
                <a:solidFill>
                  <a:srgbClr val="002060"/>
                </a:solidFill>
              </a:rPr>
              <a:t>A </a:t>
            </a:r>
            <a:r>
              <a:rPr lang="en-US" dirty="0" smtClean="0">
                <a:solidFill>
                  <a:srgbClr val="002060"/>
                </a:solidFill>
              </a:rPr>
              <a:t>company</a:t>
            </a:r>
          </a:p>
          <a:p>
            <a:r>
              <a:rPr lang="en-US" dirty="0" smtClean="0">
                <a:solidFill>
                  <a:srgbClr val="002060"/>
                </a:solidFill>
              </a:rPr>
              <a:t> </a:t>
            </a:r>
            <a:r>
              <a:rPr lang="en-US" dirty="0">
                <a:solidFill>
                  <a:srgbClr val="002060"/>
                </a:solidFill>
              </a:rPr>
              <a:t>compelling to:</a:t>
            </a:r>
          </a:p>
          <a:p>
            <a:pPr>
              <a:buFontTx/>
              <a:buChar char="•"/>
            </a:pPr>
            <a:r>
              <a:rPr lang="en-US" dirty="0">
                <a:solidFill>
                  <a:srgbClr val="002060"/>
                </a:solidFill>
              </a:rPr>
              <a:t> invest in</a:t>
            </a:r>
          </a:p>
          <a:p>
            <a:pPr>
              <a:buFontTx/>
              <a:buChar char="•"/>
            </a:pPr>
            <a:r>
              <a:rPr lang="en-US" dirty="0">
                <a:solidFill>
                  <a:srgbClr val="002060"/>
                </a:solidFill>
              </a:rPr>
              <a:t>do business with</a:t>
            </a:r>
          </a:p>
          <a:p>
            <a:pPr>
              <a:buFontTx/>
              <a:buChar char="•"/>
            </a:pPr>
            <a:r>
              <a:rPr lang="en-US" dirty="0">
                <a:solidFill>
                  <a:srgbClr val="002060"/>
                </a:solidFill>
              </a:rPr>
              <a:t>to work for</a:t>
            </a:r>
          </a:p>
        </p:txBody>
      </p:sp>
      <p:sp>
        <p:nvSpPr>
          <p:cNvPr id="22" name="TextBox 21"/>
          <p:cNvSpPr txBox="1"/>
          <p:nvPr/>
        </p:nvSpPr>
        <p:spPr>
          <a:xfrm>
            <a:off x="4067944" y="3645024"/>
            <a:ext cx="2405532" cy="369332"/>
          </a:xfrm>
          <a:prstGeom prst="rect">
            <a:avLst/>
          </a:prstGeom>
          <a:noFill/>
        </p:spPr>
        <p:txBody>
          <a:bodyPr wrap="square" rtlCol="0">
            <a:spAutoFit/>
          </a:bodyPr>
          <a:lstStyle/>
          <a:p>
            <a:r>
              <a:rPr lang="en-ZA" dirty="0" smtClean="0"/>
              <a:t>Operational challenges</a:t>
            </a:r>
            <a:endParaRPr lang="en-US" dirty="0"/>
          </a:p>
        </p:txBody>
      </p:sp>
      <p:sp>
        <p:nvSpPr>
          <p:cNvPr id="23" name="Line 10"/>
          <p:cNvSpPr>
            <a:spLocks noChangeShapeType="1"/>
          </p:cNvSpPr>
          <p:nvPr/>
        </p:nvSpPr>
        <p:spPr bwMode="auto">
          <a:xfrm flipV="1">
            <a:off x="2051720" y="2852936"/>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24" name="TextBox 23"/>
          <p:cNvSpPr txBox="1"/>
          <p:nvPr/>
        </p:nvSpPr>
        <p:spPr>
          <a:xfrm>
            <a:off x="971600" y="1641574"/>
            <a:ext cx="2269211" cy="923330"/>
          </a:xfrm>
          <a:prstGeom prst="rect">
            <a:avLst/>
          </a:prstGeom>
          <a:noFill/>
        </p:spPr>
        <p:txBody>
          <a:bodyPr wrap="square" rtlCol="0">
            <a:spAutoFit/>
          </a:bodyPr>
          <a:lstStyle/>
          <a:p>
            <a:r>
              <a:rPr lang="en-ZA" dirty="0" smtClean="0"/>
              <a:t>People doing the right</a:t>
            </a:r>
          </a:p>
          <a:p>
            <a:r>
              <a:rPr lang="en-ZA" dirty="0" smtClean="0"/>
              <a:t>things in the right way</a:t>
            </a:r>
          </a:p>
          <a:p>
            <a:r>
              <a:rPr lang="en-ZA" dirty="0" smtClean="0"/>
              <a:t>at the right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ox(in)">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box(in)">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box(in)">
                                      <p:cBhvr>
                                        <p:cTn id="48" dur="500"/>
                                        <p:tgtEl>
                                          <p:spTgt spid="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ox(in)">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ox(i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ox(in)">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20" grpId="0" animBg="1"/>
      <p:bldP spid="21" grpId="0"/>
      <p:bldP spid="22" grpId="0"/>
      <p:bldP spid="23" grpId="0" animBg="1"/>
      <p:bldP spid="24"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Incident Report</a:t>
            </a:r>
          </a:p>
          <a:p>
            <a:pPr marL="0" indent="0">
              <a:buNone/>
            </a:pPr>
            <a:endParaRPr lang="en-ZA" sz="2800" b="1" dirty="0"/>
          </a:p>
          <a:p>
            <a:pPr marL="0" indent="0">
              <a:buNone/>
            </a:pPr>
            <a:r>
              <a:rPr lang="en-ZA" dirty="0"/>
              <a:t>The purpose of the Incident Report is to</a:t>
            </a:r>
          </a:p>
          <a:p>
            <a:pPr lvl="0" fontAlgn="base"/>
            <a:r>
              <a:rPr lang="en-ZA" dirty="0">
                <a:effectLst>
                  <a:outerShdw sx="0" sy="0">
                    <a:srgbClr val="000000"/>
                  </a:outerShdw>
                </a:effectLst>
              </a:rPr>
              <a:t>itemise key events and dates which led to the investigation</a:t>
            </a:r>
          </a:p>
          <a:p>
            <a:pPr lvl="0" fontAlgn="base"/>
            <a:r>
              <a:rPr lang="en-ZA" dirty="0">
                <a:effectLst>
                  <a:outerShdw sx="0" sy="0">
                    <a:srgbClr val="000000"/>
                  </a:outerShdw>
                </a:effectLst>
              </a:rPr>
              <a:t>identify breach/</a:t>
            </a:r>
            <a:r>
              <a:rPr lang="en-ZA" dirty="0" err="1">
                <a:effectLst>
                  <a:outerShdw sx="0" sy="0">
                    <a:srgbClr val="000000"/>
                  </a:outerShdw>
                </a:effectLst>
              </a:rPr>
              <a:t>es</a:t>
            </a:r>
            <a:r>
              <a:rPr lang="en-ZA" dirty="0">
                <a:effectLst>
                  <a:outerShdw sx="0" sy="0">
                    <a:srgbClr val="000000"/>
                  </a:outerShdw>
                </a:effectLst>
              </a:rPr>
              <a:t> of contract or generally accepted norms</a:t>
            </a:r>
          </a:p>
          <a:p>
            <a:pPr lvl="0" fontAlgn="base"/>
            <a:r>
              <a:rPr lang="en-ZA" dirty="0">
                <a:effectLst>
                  <a:outerShdw sx="0" sy="0">
                    <a:srgbClr val="000000"/>
                  </a:outerShdw>
                </a:effectLst>
              </a:rPr>
              <a:t>make recommendations with regard to whether to charge the employee/s and if so what the charge/s should be</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69580898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Available Evidence</a:t>
            </a:r>
          </a:p>
          <a:p>
            <a:r>
              <a:rPr lang="en-ZA" dirty="0"/>
              <a:t>Determine whether there is a case to be heard</a:t>
            </a:r>
          </a:p>
          <a:p>
            <a:r>
              <a:rPr lang="en-ZA" dirty="0">
                <a:effectLst>
                  <a:outerShdw sx="0" sy="0">
                    <a:srgbClr val="000000"/>
                  </a:outerShdw>
                </a:effectLst>
              </a:rPr>
              <a:t>Interview accused, witnesses, victim, complainant and other contributors</a:t>
            </a:r>
          </a:p>
          <a:p>
            <a:r>
              <a:rPr lang="en-ZA" dirty="0">
                <a:effectLst>
                  <a:outerShdw sx="0" sy="0">
                    <a:srgbClr val="000000"/>
                  </a:outerShdw>
                </a:effectLst>
              </a:rPr>
              <a:t>Record details of interview</a:t>
            </a:r>
          </a:p>
          <a:p>
            <a:r>
              <a:rPr lang="en-ZA" dirty="0">
                <a:effectLst>
                  <a:outerShdw sx="0" sy="0">
                    <a:srgbClr val="000000"/>
                  </a:outerShdw>
                </a:effectLst>
              </a:rPr>
              <a:t>Investigation must take place as early as possible after the incident</a:t>
            </a:r>
          </a:p>
          <a:p>
            <a:r>
              <a:rPr lang="en-ZA" dirty="0">
                <a:effectLst>
                  <a:outerShdw sx="0" sy="0">
                    <a:srgbClr val="000000"/>
                  </a:outerShdw>
                </a:effectLst>
              </a:rPr>
              <a:t>Investigation should include statements from all involved</a:t>
            </a:r>
          </a:p>
          <a:p>
            <a:r>
              <a:rPr lang="en-ZA" dirty="0">
                <a:effectLst>
                  <a:outerShdw sx="0" sy="0">
                    <a:srgbClr val="000000"/>
                  </a:outerShdw>
                </a:effectLst>
              </a:rPr>
              <a:t>The investigator decides whether a formal procedure is necessary or whether it can be disposed of informally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23974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lnSpcReduction="10000"/>
          </a:bodyPr>
          <a:lstStyle/>
          <a:p>
            <a:pPr marL="0" indent="0">
              <a:buNone/>
            </a:pPr>
            <a:r>
              <a:rPr lang="en-ZA" sz="2800" b="1" dirty="0"/>
              <a:t>The Decision to Charge</a:t>
            </a:r>
          </a:p>
          <a:p>
            <a:pPr marL="0" indent="0">
              <a:buNone/>
            </a:pPr>
            <a:r>
              <a:rPr lang="en-ZA" dirty="0"/>
              <a:t>Consider:</a:t>
            </a:r>
          </a:p>
          <a:p>
            <a:pPr lvl="0" fontAlgn="base"/>
            <a:r>
              <a:rPr lang="en-ZA" dirty="0">
                <a:effectLst>
                  <a:outerShdw sx="0" sy="0">
                    <a:srgbClr val="000000"/>
                  </a:outerShdw>
                </a:effectLst>
              </a:rPr>
              <a:t>Whether a rule or standard regulating conduct in, or relevance to, the workplace was contravened</a:t>
            </a:r>
          </a:p>
          <a:p>
            <a:pPr lvl="0" fontAlgn="base"/>
            <a:r>
              <a:rPr lang="en-ZA" dirty="0">
                <a:effectLst>
                  <a:outerShdw sx="0" sy="0">
                    <a:srgbClr val="000000"/>
                  </a:outerShdw>
                </a:effectLst>
              </a:rPr>
              <a:t>If a rule or standard was contravened, whether or not</a:t>
            </a:r>
          </a:p>
          <a:p>
            <a:pPr marL="806450" lvl="3" indent="-449263" fontAlgn="base"/>
            <a:r>
              <a:rPr lang="en-ZA" dirty="0">
                <a:effectLst>
                  <a:outerShdw sx="0" sy="0">
                    <a:srgbClr val="000000"/>
                  </a:outerShdw>
                </a:effectLst>
              </a:rPr>
              <a:t>The rule was a valid or reasonable rule or standard</a:t>
            </a:r>
          </a:p>
          <a:p>
            <a:pPr marL="806450" lvl="3" indent="-449263" fontAlgn="base"/>
            <a:r>
              <a:rPr lang="en-ZA" dirty="0">
                <a:effectLst>
                  <a:outerShdw sx="0" sy="0">
                    <a:srgbClr val="000000"/>
                  </a:outerShdw>
                </a:effectLst>
              </a:rPr>
              <a:t>The employee was aware, or could reasonably be expected to have been aware, of the rule or standard</a:t>
            </a:r>
          </a:p>
          <a:p>
            <a:pPr marL="806450" lvl="3" indent="-449263" fontAlgn="base"/>
            <a:r>
              <a:rPr lang="en-ZA" dirty="0">
                <a:effectLst>
                  <a:outerShdw sx="0" sy="0">
                    <a:srgbClr val="000000"/>
                  </a:outerShdw>
                </a:effectLst>
              </a:rPr>
              <a:t>The rule or standard has been consistently applied by the employer</a:t>
            </a:r>
          </a:p>
          <a:p>
            <a:pPr marL="806450" lvl="3" indent="-449263" fontAlgn="base"/>
            <a:r>
              <a:rPr lang="en-ZA" dirty="0">
                <a:effectLst>
                  <a:outerShdw sx="0" sy="0">
                    <a:srgbClr val="000000"/>
                  </a:outerShdw>
                </a:effectLst>
              </a:rPr>
              <a:t>Dismissal was an appropriate sanction for the contravention of the rule or standard</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203039938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Decision to Charge</a:t>
            </a:r>
          </a:p>
          <a:p>
            <a:pPr marL="0" indent="0">
              <a:buNone/>
            </a:pPr>
            <a:r>
              <a:rPr lang="en-ZA" dirty="0"/>
              <a:t>If the answer to these questions is YES then charges should be laid.</a:t>
            </a:r>
          </a:p>
          <a:p>
            <a:pPr marL="0" indent="0">
              <a:buNone/>
            </a:pPr>
            <a:endParaRPr lang="en-ZA" dirty="0"/>
          </a:p>
          <a:p>
            <a:pPr marL="0" indent="0">
              <a:buNone/>
            </a:pPr>
            <a:r>
              <a:rPr lang="en-ZA" dirty="0"/>
              <a:t>Key questions:</a:t>
            </a:r>
          </a:p>
          <a:p>
            <a:pPr marL="0" indent="0">
              <a:buNone/>
            </a:pPr>
            <a:endParaRPr lang="en-ZA" sz="2800" b="1" dirty="0"/>
          </a:p>
          <a:p>
            <a:pPr lvl="0" fontAlgn="base"/>
            <a:r>
              <a:rPr lang="en-ZA" dirty="0">
                <a:effectLst>
                  <a:outerShdw sx="0" sy="0">
                    <a:srgbClr val="000000"/>
                  </a:outerShdw>
                </a:effectLst>
              </a:rPr>
              <a:t>Has the employee acted wilfully / intentionally? OR</a:t>
            </a:r>
          </a:p>
          <a:p>
            <a:pPr lvl="0" fontAlgn="base"/>
            <a:r>
              <a:rPr lang="en-ZA" dirty="0">
                <a:effectLst>
                  <a:outerShdw sx="0" sy="0">
                    <a:srgbClr val="000000"/>
                  </a:outerShdw>
                </a:effectLst>
              </a:rPr>
              <a:t>Has the employee acted negligently?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402500033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C1718-87B0-434D-BC0D-092B1F324A38}"/>
              </a:ext>
            </a:extLst>
          </p:cNvPr>
          <p:cNvSpPr>
            <a:spLocks noGrp="1"/>
          </p:cNvSpPr>
          <p:nvPr>
            <p:ph type="title"/>
          </p:nvPr>
        </p:nvSpPr>
        <p:spPr/>
        <p:txBody>
          <a:bodyPr>
            <a:normAutofit/>
          </a:bodyPr>
          <a:lstStyle/>
          <a:p>
            <a:r>
              <a:rPr lang="en-ZA" sz="3200" dirty="0" smtClean="0"/>
              <a:t>2.3.1 Further </a:t>
            </a:r>
            <a:r>
              <a:rPr lang="en-ZA" sz="3200" dirty="0"/>
              <a:t>Investigation</a:t>
            </a:r>
          </a:p>
        </p:txBody>
      </p:sp>
      <p:sp>
        <p:nvSpPr>
          <p:cNvPr id="3" name="Slide Number Placeholder 2">
            <a:extLst>
              <a:ext uri="{FF2B5EF4-FFF2-40B4-BE49-F238E27FC236}">
                <a16:creationId xmlns=""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Decision to Charge</a:t>
            </a:r>
          </a:p>
          <a:p>
            <a:pPr marL="0" indent="0">
              <a:buNone/>
            </a:pPr>
            <a:endParaRPr lang="en-ZA" sz="2800" b="1" dirty="0"/>
          </a:p>
          <a:p>
            <a:pPr marL="0" indent="0">
              <a:buNone/>
            </a:pPr>
            <a:r>
              <a:rPr lang="en-ZA" dirty="0"/>
              <a:t>The answers to these questions will determine how to frame the charges i.e.</a:t>
            </a:r>
          </a:p>
          <a:p>
            <a:pPr lvl="0" fontAlgn="base"/>
            <a:r>
              <a:rPr lang="en-ZA" dirty="0">
                <a:effectLst>
                  <a:outerShdw sx="0" sy="0">
                    <a:srgbClr val="000000"/>
                  </a:outerShdw>
                </a:effectLst>
              </a:rPr>
              <a:t>Whether to allege that the accused </a:t>
            </a:r>
            <a:r>
              <a:rPr lang="en-ZA" dirty="0" err="1">
                <a:effectLst>
                  <a:outerShdw sx="0" sy="0">
                    <a:srgbClr val="000000"/>
                  </a:outerShdw>
                </a:effectLst>
              </a:rPr>
              <a:t>willfully</a:t>
            </a:r>
            <a:r>
              <a:rPr lang="en-ZA" dirty="0">
                <a:effectLst>
                  <a:outerShdw sx="0" sy="0">
                    <a:srgbClr val="000000"/>
                  </a:outerShdw>
                </a:effectLst>
              </a:rPr>
              <a:t>/intentionally committed an act of misconduct OR</a:t>
            </a:r>
          </a:p>
          <a:p>
            <a:pPr lvl="0" fontAlgn="base"/>
            <a:r>
              <a:rPr lang="en-ZA" dirty="0">
                <a:effectLst>
                  <a:outerShdw sx="0" sy="0">
                    <a:srgbClr val="000000"/>
                  </a:outerShdw>
                </a:effectLst>
              </a:rPr>
              <a:t>Whether the employee was negligent in breaching the company procedures or acting against accepted norms or his contractual obligations OR</a:t>
            </a:r>
          </a:p>
          <a:p>
            <a:pPr lvl="0" fontAlgn="base"/>
            <a:r>
              <a:rPr lang="en-ZA" dirty="0">
                <a:effectLst>
                  <a:outerShdw sx="0" sy="0">
                    <a:srgbClr val="000000"/>
                  </a:outerShdw>
                </a:effectLst>
              </a:rPr>
              <a:t>Whether to allege intention alternatively negligence</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 xmlns:p14="http://schemas.microsoft.com/office/powerpoint/2010/main" val="3392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3A1979-B7DE-4F74-8C21-A85A0221390C}"/>
              </a:ext>
            </a:extLst>
          </p:cNvPr>
          <p:cNvSpPr>
            <a:spLocks noGrp="1"/>
          </p:cNvSpPr>
          <p:nvPr>
            <p:ph type="title"/>
          </p:nvPr>
        </p:nvSpPr>
        <p:spPr/>
        <p:txBody>
          <a:bodyPr>
            <a:normAutofit/>
          </a:bodyPr>
          <a:lstStyle/>
          <a:p>
            <a:r>
              <a:rPr lang="en-ZA" sz="3200" dirty="0" smtClean="0"/>
              <a:t>2.3.2 : Informing </a:t>
            </a:r>
            <a:r>
              <a:rPr lang="en-ZA" sz="3200" dirty="0"/>
              <a:t>the Employee</a:t>
            </a:r>
          </a:p>
        </p:txBody>
      </p:sp>
      <p:sp>
        <p:nvSpPr>
          <p:cNvPr id="3" name="Slide Number Placeholder 2">
            <a:extLst>
              <a:ext uri="{FF2B5EF4-FFF2-40B4-BE49-F238E27FC236}">
                <a16:creationId xmlns=""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 xmlns:a16="http://schemas.microsoft.com/office/drawing/2014/main" id="{21E1D39B-4C04-433A-917E-C9CA0216B64E}"/>
              </a:ext>
            </a:extLst>
          </p:cNvPr>
          <p:cNvSpPr>
            <a:spLocks noGrp="1"/>
          </p:cNvSpPr>
          <p:nvPr>
            <p:ph sz="quarter" idx="1"/>
          </p:nvPr>
        </p:nvSpPr>
        <p:spPr>
          <a:xfrm>
            <a:off x="467544" y="1124744"/>
            <a:ext cx="8219256" cy="5400600"/>
          </a:xfrm>
        </p:spPr>
        <p:txBody>
          <a:bodyPr>
            <a:normAutofit lnSpcReduction="10000"/>
          </a:bodyPr>
          <a:lstStyle/>
          <a:p>
            <a:pPr marL="0" indent="0">
              <a:buNone/>
            </a:pPr>
            <a:r>
              <a:rPr lang="en-ZA" sz="2800" b="1" dirty="0"/>
              <a:t>Pre-Notification</a:t>
            </a:r>
          </a:p>
          <a:p>
            <a:pPr marL="0" indent="0">
              <a:buNone/>
            </a:pPr>
            <a:r>
              <a:rPr lang="en-ZA" dirty="0"/>
              <a:t>The accused must also be informed 24 hours in advance</a:t>
            </a:r>
          </a:p>
          <a:p>
            <a:pPr marL="0" indent="0">
              <a:buNone/>
            </a:pPr>
            <a:r>
              <a:rPr lang="en-ZA" dirty="0"/>
              <a:t>that:</a:t>
            </a:r>
          </a:p>
          <a:p>
            <a:r>
              <a:rPr lang="en-ZA" dirty="0"/>
              <a:t>He/she is entitled to the assistance of a representative from his place of work.</a:t>
            </a:r>
          </a:p>
          <a:p>
            <a:r>
              <a:rPr lang="en-ZA" dirty="0"/>
              <a:t>He/she is entitled to the assistance of an interpreter if required</a:t>
            </a:r>
          </a:p>
          <a:p>
            <a:r>
              <a:rPr lang="en-ZA" dirty="0"/>
              <a:t>He/she is entitled to produce witnesses to testify on his behalf.</a:t>
            </a:r>
          </a:p>
          <a:p>
            <a:r>
              <a:rPr lang="en-ZA" dirty="0"/>
              <a:t>Both management and the accused are entitled to cross examine the witnesses</a:t>
            </a:r>
          </a:p>
          <a:p>
            <a:r>
              <a:rPr lang="en-ZA" dirty="0"/>
              <a:t>He/she is entitled to request a copy of any written statements from management witnesses to assist him in preparing his defence.</a:t>
            </a:r>
          </a:p>
          <a:p>
            <a:pPr marL="0" indent="0">
              <a:buNone/>
            </a:pPr>
            <a:endParaRPr lang="en-ZA" sz="2000" dirty="0"/>
          </a:p>
          <a:p>
            <a:pPr marL="0" indent="0">
              <a:buNone/>
            </a:pPr>
            <a:endParaRPr lang="en-ZA" sz="2000" dirty="0"/>
          </a:p>
        </p:txBody>
      </p:sp>
    </p:spTree>
    <p:extLst>
      <p:ext uri="{BB962C8B-B14F-4D97-AF65-F5344CB8AC3E}">
        <p14:creationId xmlns="" xmlns:p14="http://schemas.microsoft.com/office/powerpoint/2010/main" val="32473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2.3.3 : Mitigation </a:t>
            </a:r>
            <a:r>
              <a:rPr lang="en-ZA" dirty="0"/>
              <a:t>and Aggravation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Mitigation means acting in a way as to cause an offense to seem less serious</a:t>
            </a:r>
          </a:p>
          <a:p>
            <a:pPr marL="701675" indent="-342900">
              <a:buFont typeface="Wingdings" pitchFamily="2" charset="2"/>
              <a:buChar char="§"/>
            </a:pPr>
            <a:r>
              <a:rPr lang="en-ZA" sz="2000" b="1" i="1" dirty="0"/>
              <a:t>To aggravate means to make worse</a:t>
            </a:r>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22824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3A1979-B7DE-4F74-8C21-A85A0221390C}"/>
              </a:ext>
            </a:extLst>
          </p:cNvPr>
          <p:cNvSpPr>
            <a:spLocks noGrp="1"/>
          </p:cNvSpPr>
          <p:nvPr>
            <p:ph type="title"/>
          </p:nvPr>
        </p:nvSpPr>
        <p:spPr/>
        <p:txBody>
          <a:bodyPr/>
          <a:lstStyle/>
          <a:p>
            <a:r>
              <a:rPr lang="en-ZA" dirty="0" smtClean="0"/>
              <a:t>2.3.3 : Mitigation </a:t>
            </a:r>
            <a:r>
              <a:rPr lang="en-ZA" dirty="0"/>
              <a:t>and Aggravation</a:t>
            </a:r>
          </a:p>
        </p:txBody>
      </p:sp>
      <p:sp>
        <p:nvSpPr>
          <p:cNvPr id="3" name="Slide Number Placeholder 2">
            <a:extLst>
              <a:ext uri="{FF2B5EF4-FFF2-40B4-BE49-F238E27FC236}">
                <a16:creationId xmlns=""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 xmlns:a16="http://schemas.microsoft.com/office/drawing/2014/main" id="{21E1D39B-4C04-433A-917E-C9CA0216B64E}"/>
              </a:ext>
            </a:extLst>
          </p:cNvPr>
          <p:cNvSpPr>
            <a:spLocks noGrp="1"/>
          </p:cNvSpPr>
          <p:nvPr>
            <p:ph sz="quarter" idx="1"/>
          </p:nvPr>
        </p:nvSpPr>
        <p:spPr/>
        <p:txBody>
          <a:bodyPr>
            <a:normAutofit/>
          </a:bodyPr>
          <a:lstStyle/>
          <a:p>
            <a:pPr marL="357188" indent="-357188">
              <a:buNone/>
            </a:pPr>
            <a:r>
              <a:rPr lang="en-ZA" dirty="0"/>
              <a:t>Consider the employer’s circumstances:</a:t>
            </a:r>
          </a:p>
          <a:p>
            <a:pPr marL="357188" indent="-357188">
              <a:buNone/>
            </a:pPr>
            <a:endParaRPr lang="en-ZA" dirty="0"/>
          </a:p>
          <a:p>
            <a:pPr lvl="0" fontAlgn="base"/>
            <a:r>
              <a:rPr lang="en-ZA" dirty="0">
                <a:effectLst>
                  <a:outerShdw sx="0" sy="0">
                    <a:srgbClr val="000000"/>
                  </a:outerShdw>
                </a:effectLst>
              </a:rPr>
              <a:t>Did he/she suffer losses due to the employee’s behaviour?</a:t>
            </a:r>
          </a:p>
          <a:p>
            <a:pPr lvl="0" fontAlgn="base"/>
            <a:r>
              <a:rPr lang="en-ZA" dirty="0">
                <a:effectLst>
                  <a:outerShdw sx="0" sy="0">
                    <a:srgbClr val="000000"/>
                  </a:outerShdw>
                </a:effectLst>
              </a:rPr>
              <a:t>Can the employer be fairly expected to continue in an intolerable service relationship?</a:t>
            </a:r>
          </a:p>
          <a:p>
            <a:pPr lvl="0" fontAlgn="base"/>
            <a:r>
              <a:rPr lang="en-ZA" dirty="0">
                <a:effectLst>
                  <a:outerShdw sx="0" sy="0">
                    <a:srgbClr val="000000"/>
                  </a:outerShdw>
                </a:effectLst>
              </a:rPr>
              <a:t>Has the trust relationship inherent to the service relationship been damaged to an extent that the parties cannot continue with the relationship;</a:t>
            </a:r>
          </a:p>
          <a:p>
            <a:pPr lvl="0" fontAlgn="base"/>
            <a:r>
              <a:rPr lang="en-ZA" dirty="0">
                <a:effectLst>
                  <a:outerShdw sx="0" sy="0">
                    <a:srgbClr val="000000"/>
                  </a:outerShdw>
                </a:effectLst>
              </a:rPr>
              <a:t>Have unreasonable disobedience, theft, pilfering, etcetera occurred through the years?</a:t>
            </a:r>
          </a:p>
        </p:txBody>
      </p:sp>
    </p:spTree>
    <p:extLst>
      <p:ext uri="{BB962C8B-B14F-4D97-AF65-F5344CB8AC3E}">
        <p14:creationId xmlns="" xmlns:p14="http://schemas.microsoft.com/office/powerpoint/2010/main" val="40301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3A1979-B7DE-4F74-8C21-A85A0221390C}"/>
              </a:ext>
            </a:extLst>
          </p:cNvPr>
          <p:cNvSpPr>
            <a:spLocks noGrp="1"/>
          </p:cNvSpPr>
          <p:nvPr>
            <p:ph type="title"/>
          </p:nvPr>
        </p:nvSpPr>
        <p:spPr/>
        <p:txBody>
          <a:bodyPr>
            <a:normAutofit fontScale="90000"/>
          </a:bodyPr>
          <a:lstStyle/>
          <a:p>
            <a:r>
              <a:rPr lang="en-ZA" dirty="0" smtClean="0"/>
              <a:t>Example of disciplinary code and procedures</a:t>
            </a:r>
            <a:endParaRPr lang="en-ZA" dirty="0"/>
          </a:p>
        </p:txBody>
      </p:sp>
      <p:sp>
        <p:nvSpPr>
          <p:cNvPr id="3" name="Slide Number Placeholder 2">
            <a:extLst>
              <a:ext uri="{FF2B5EF4-FFF2-40B4-BE49-F238E27FC236}">
                <a16:creationId xmlns=""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a:extLst>
              <a:ext uri="{FF2B5EF4-FFF2-40B4-BE49-F238E27FC236}">
                <a16:creationId xmlns="" xmlns:a16="http://schemas.microsoft.com/office/drawing/2014/main" id="{21E1D39B-4C04-433A-917E-C9CA0216B64E}"/>
              </a:ext>
            </a:extLst>
          </p:cNvPr>
          <p:cNvSpPr>
            <a:spLocks noGrp="1"/>
          </p:cNvSpPr>
          <p:nvPr>
            <p:ph sz="quarter" idx="1"/>
          </p:nvPr>
        </p:nvSpPr>
        <p:spPr/>
        <p:txBody>
          <a:bodyPr>
            <a:normAutofit/>
          </a:bodyPr>
          <a:lstStyle/>
          <a:p>
            <a:pPr marL="357188" indent="-357188">
              <a:buNone/>
            </a:pPr>
            <a:r>
              <a:rPr lang="en-ZA" dirty="0"/>
              <a:t>In your groups, study and discuss the example of a disciplinary code and procedure in the Learner Guide p 33.</a:t>
            </a:r>
          </a:p>
          <a:p>
            <a:pPr marL="357188" indent="-357188">
              <a:buNone/>
            </a:pPr>
            <a:endParaRPr lang="en-ZA" dirty="0">
              <a:effectLst>
                <a:outerShdw sx="0" sy="0">
                  <a:srgbClr val="000000"/>
                </a:outerShdw>
              </a:effectLst>
            </a:endParaRPr>
          </a:p>
          <a:p>
            <a:pPr marL="357188" indent="-357188">
              <a:buNone/>
            </a:pPr>
            <a:endParaRPr lang="en-ZA" dirty="0">
              <a:effectLst>
                <a:outerShdw sx="0" sy="0">
                  <a:srgbClr val="000000"/>
                </a:outerShdw>
              </a:effectLst>
            </a:endParaRPr>
          </a:p>
        </p:txBody>
      </p:sp>
    </p:spTree>
    <p:extLst>
      <p:ext uri="{BB962C8B-B14F-4D97-AF65-F5344CB8AC3E}">
        <p14:creationId xmlns="" xmlns:p14="http://schemas.microsoft.com/office/powerpoint/2010/main" val="38378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latin typeface="+mn-lt"/>
                <a:ea typeface="Times New Roman" pitchFamily="18" charset="0"/>
                <a:cs typeface="Arial" charset="0"/>
              </a:rPr>
              <a:t>Formal disciplinary inquiry</a:t>
            </a:r>
            <a:r>
              <a:rPr lang="en-ZA" dirty="0" smtClean="0">
                <a:solidFill>
                  <a:srgbClr val="8E0000"/>
                </a:solidFill>
                <a:latin typeface="+mn-lt"/>
                <a:cs typeface="Arial" charset="0"/>
              </a:rPr>
              <a:t/>
            </a:r>
            <a:br>
              <a:rPr lang="en-ZA" dirty="0" smtClean="0">
                <a:solidFill>
                  <a:srgbClr val="8E0000"/>
                </a:solidFill>
                <a:latin typeface="+mn-lt"/>
                <a:cs typeface="Arial" charset="0"/>
              </a:rPr>
            </a:br>
            <a:endParaRPr lang="en-US" dirty="0">
              <a:latin typeface="+mn-lt"/>
            </a:endParaRPr>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Rectangle 4"/>
          <p:cNvSpPr/>
          <p:nvPr/>
        </p:nvSpPr>
        <p:spPr>
          <a:xfrm>
            <a:off x="359466" y="1770495"/>
            <a:ext cx="8496944" cy="2862322"/>
          </a:xfrm>
          <a:prstGeom prst="rect">
            <a:avLst/>
          </a:prstGeom>
        </p:spPr>
        <p:txBody>
          <a:bodyPr wrap="square">
            <a:spAutoFit/>
          </a:bodyPr>
          <a:lstStyle/>
          <a:p>
            <a:pPr fontAlgn="base">
              <a:lnSpc>
                <a:spcPct val="150000"/>
              </a:lnSpc>
              <a:spcBef>
                <a:spcPct val="0"/>
              </a:spcBef>
              <a:spcAft>
                <a:spcPct val="0"/>
              </a:spcAft>
            </a:pPr>
            <a:r>
              <a:rPr lang="en-ZA" sz="2400" dirty="0"/>
              <a:t>A formal disciplinary inquiry should be </a:t>
            </a:r>
            <a:r>
              <a:rPr lang="en-ZA" sz="2400" dirty="0" smtClean="0"/>
              <a:t>conducted in </a:t>
            </a:r>
            <a:r>
              <a:rPr lang="en-ZA" sz="2400" dirty="0"/>
              <a:t>instances where a final warning or dismissal </a:t>
            </a:r>
            <a:r>
              <a:rPr lang="en-ZA" sz="2400" dirty="0" smtClean="0"/>
              <a:t>is contemplated </a:t>
            </a:r>
            <a:r>
              <a:rPr lang="en-ZA" sz="2400" dirty="0"/>
              <a:t>as a result of serious misconduct </a:t>
            </a:r>
            <a:r>
              <a:rPr lang="en-ZA" sz="2400" dirty="0" smtClean="0"/>
              <a:t>or repeated transgressions. Some companies utilise the procedure for non-dismissible transgressions in instances where a final warning is contemplated.   </a:t>
            </a:r>
            <a:endParaRPr lang="en-ZA"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Stakeholder meaning</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0" indent="0"/>
            <a:r>
              <a:rPr lang="en-ZA" dirty="0" smtClean="0"/>
              <a:t> </a:t>
            </a:r>
            <a:r>
              <a:rPr lang="en-ZA" dirty="0" smtClean="0"/>
              <a:t>Interest in the business</a:t>
            </a:r>
          </a:p>
          <a:p>
            <a:pPr marL="0" indent="0"/>
            <a:r>
              <a:rPr lang="en-ZA" dirty="0" smtClean="0"/>
              <a:t> </a:t>
            </a:r>
            <a:r>
              <a:rPr lang="en-ZA" dirty="0" smtClean="0"/>
              <a:t>Owners and directors</a:t>
            </a:r>
          </a:p>
          <a:p>
            <a:pPr marL="0" indent="0"/>
            <a:r>
              <a:rPr lang="en-ZA" dirty="0" smtClean="0"/>
              <a:t>Shareholders</a:t>
            </a:r>
            <a:endParaRPr lang="en-ZA" dirty="0" smtClean="0"/>
          </a:p>
          <a:p>
            <a:pPr marL="0" indent="0"/>
            <a:r>
              <a:rPr lang="en-ZA" dirty="0" smtClean="0"/>
              <a:t>Employees</a:t>
            </a:r>
          </a:p>
          <a:p>
            <a:pPr marL="0" indent="0"/>
            <a:r>
              <a:rPr lang="en-ZA" dirty="0" smtClean="0"/>
              <a:t> </a:t>
            </a:r>
            <a:r>
              <a:rPr lang="en-ZA" dirty="0" smtClean="0"/>
              <a:t>Customers</a:t>
            </a:r>
          </a:p>
          <a:p>
            <a:pPr marL="0" indent="0"/>
            <a:r>
              <a:rPr lang="en-ZA" dirty="0" smtClean="0"/>
              <a:t> </a:t>
            </a:r>
            <a:r>
              <a:rPr lang="en-ZA" dirty="0" smtClean="0"/>
              <a:t>Suppliers</a:t>
            </a:r>
          </a:p>
          <a:p>
            <a:pPr marL="0" indent="0"/>
            <a:r>
              <a:rPr lang="en-ZA" dirty="0" smtClean="0"/>
              <a:t> </a:t>
            </a:r>
            <a:r>
              <a:rPr lang="en-ZA" dirty="0" smtClean="0"/>
              <a:t>Community</a:t>
            </a:r>
          </a:p>
          <a:p>
            <a:pPr marL="0" indent="0"/>
            <a:r>
              <a:rPr lang="en-ZA" dirty="0" smtClean="0"/>
              <a:t> </a:t>
            </a:r>
            <a:r>
              <a:rPr lang="en-ZA" dirty="0" smtClean="0"/>
              <a:t>Environment</a:t>
            </a:r>
            <a:endParaRPr lang="en-ZA" dirty="0" smtClean="0"/>
          </a:p>
          <a:p>
            <a:pPr marL="0" indent="0"/>
            <a:r>
              <a:rPr lang="en-ZA" dirty="0" smtClean="0"/>
              <a:t> </a:t>
            </a:r>
            <a:r>
              <a:rPr lang="en-ZA" dirty="0" smtClean="0"/>
              <a:t>State?</a:t>
            </a:r>
            <a:endParaRPr lang="en-ZA" dirty="0"/>
          </a:p>
        </p:txBody>
      </p:sp>
    </p:spTree>
    <p:extLst>
      <p:ext uri="{BB962C8B-B14F-4D97-AF65-F5344CB8AC3E}">
        <p14:creationId xmlns:p14="http://schemas.microsoft.com/office/powerpoint/2010/main" xmlns="" val="421902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Changing behaviour</a:t>
            </a:r>
            <a:endParaRPr lang="en-US" sz="36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AutoShape 6"/>
          <p:cNvSpPr>
            <a:spLocks noChangeArrowheads="1"/>
          </p:cNvSpPr>
          <p:nvPr/>
        </p:nvSpPr>
        <p:spPr bwMode="auto">
          <a:xfrm>
            <a:off x="606976" y="224827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6" name="Oval 7"/>
          <p:cNvSpPr>
            <a:spLocks noChangeArrowheads="1"/>
          </p:cNvSpPr>
          <p:nvPr/>
        </p:nvSpPr>
        <p:spPr bwMode="auto">
          <a:xfrm>
            <a:off x="251520" y="220486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graphicFrame>
        <p:nvGraphicFramePr>
          <p:cNvPr id="7" name="Diagram 6"/>
          <p:cNvGraphicFramePr/>
          <p:nvPr/>
        </p:nvGraphicFramePr>
        <p:xfrm>
          <a:off x="3588568" y="1669256"/>
          <a:ext cx="4846320"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rot="16200000">
            <a:off x="6633936" y="361873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6614512" y="263005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flipV="1">
            <a:off x="4310256" y="2610624"/>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flipV="1">
            <a:off x="4310256" y="3618736"/>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Graphic spid="7" grpId="0">
        <p:bldAsOne/>
      </p:bldGraphic>
      <p:bldP spid="8" grpId="0" animBg="1"/>
      <p:bldP spid="11" grpId="0" animBg="1"/>
      <p:bldP spid="12" grpId="0" animBg="1"/>
      <p:bldP spid="1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646331"/>
          </a:xfrm>
          <a:prstGeom prst="rect">
            <a:avLst/>
          </a:prstGeom>
          <a:noFill/>
        </p:spPr>
        <p:txBody>
          <a:bodyPr wrap="none" rtlCol="0">
            <a:spAutoFit/>
          </a:bodyPr>
          <a:lstStyle/>
          <a:p>
            <a:r>
              <a:rPr lang="en-ZA" dirty="0" smtClean="0"/>
              <a:t>Do Formative Activity 2.3in your </a:t>
            </a:r>
            <a:r>
              <a:rPr lang="en-ZA" dirty="0" err="1" smtClean="0"/>
              <a:t>PoE</a:t>
            </a:r>
            <a:r>
              <a:rPr lang="en-ZA" dirty="0" smtClean="0"/>
              <a:t> (p 111 )</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2.4</a:t>
            </a:r>
            <a:r>
              <a:rPr lang="en-US" sz="4400" dirty="0"/>
              <a:t>:</a:t>
            </a:r>
            <a:br>
              <a:rPr lang="en-US" sz="4400" dirty="0"/>
            </a:br>
            <a:r>
              <a:rPr lang="en-ZA" sz="4400" dirty="0"/>
              <a:t>Represent Employee at a Disciplinary Hearing</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201</a:t>
            </a:fld>
            <a:endParaRPr lang="en-ZA"/>
          </a:p>
        </p:txBody>
      </p:sp>
      <p:pic>
        <p:nvPicPr>
          <p:cNvPr id="6" name="Picture 5" descr="ec_i_outcomes_2.gif"/>
          <p:cNvPicPr/>
          <p:nvPr/>
        </p:nvPicPr>
        <p:blipFill>
          <a:blip r:embed="rId2" cstate="print"/>
          <a:stretch>
            <a:fillRect/>
          </a:stretch>
        </p:blipFill>
        <p:spPr>
          <a:xfrm>
            <a:off x="5292080" y="478543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7748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a:p>
            <a:pPr marL="0" indent="0">
              <a:buNone/>
            </a:pPr>
            <a:r>
              <a:rPr lang="en-ZA" dirty="0"/>
              <a:t>Procedures to prepare for:</a:t>
            </a:r>
          </a:p>
          <a:p>
            <a:pPr marL="0" indent="0">
              <a:buNone/>
            </a:pPr>
            <a:endParaRPr lang="en-ZA" dirty="0"/>
          </a:p>
          <a:p>
            <a:r>
              <a:rPr lang="en-ZA" dirty="0"/>
              <a:t>Analysing and investigating an allegation or charge</a:t>
            </a:r>
          </a:p>
          <a:p>
            <a:r>
              <a:rPr lang="en-ZA" dirty="0"/>
              <a:t>Requesting relevant information from employer</a:t>
            </a:r>
          </a:p>
          <a:p>
            <a:r>
              <a:rPr lang="en-ZA" dirty="0"/>
              <a:t>Preparing the employee and witnesses for the hearing</a:t>
            </a:r>
          </a:p>
          <a:p>
            <a:r>
              <a:rPr lang="en-ZA" dirty="0"/>
              <a:t>Cross-examining witnesses</a:t>
            </a:r>
          </a:p>
          <a:p>
            <a:pPr marL="0" indent="0">
              <a:buNone/>
            </a:pPr>
            <a:endParaRPr lang="en-ZA" dirty="0"/>
          </a:p>
        </p:txBody>
      </p:sp>
    </p:spTree>
    <p:extLst>
      <p:ext uri="{BB962C8B-B14F-4D97-AF65-F5344CB8AC3E}">
        <p14:creationId xmlns="" xmlns:p14="http://schemas.microsoft.com/office/powerpoint/2010/main" val="2309018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lnSpcReduction="10000"/>
          </a:bodyPr>
          <a:lstStyle/>
          <a:p>
            <a:pPr marL="0" indent="0">
              <a:buNone/>
            </a:pPr>
            <a:r>
              <a:rPr lang="en-ZA" dirty="0"/>
              <a:t>The 24 hour notice should contain:</a:t>
            </a:r>
          </a:p>
          <a:p>
            <a:pPr lvl="0" fontAlgn="base"/>
            <a:r>
              <a:rPr lang="en-ZA" dirty="0">
                <a:effectLst>
                  <a:outerShdw sx="0" sy="0">
                    <a:srgbClr val="000000"/>
                  </a:outerShdw>
                </a:effectLst>
              </a:rPr>
              <a:t>Nature of transgression, in terms of disciplinary code</a:t>
            </a:r>
          </a:p>
          <a:p>
            <a:pPr lvl="0" fontAlgn="base"/>
            <a:r>
              <a:rPr lang="en-ZA" dirty="0">
                <a:effectLst>
                  <a:outerShdw sx="0" sy="0">
                    <a:srgbClr val="000000"/>
                  </a:outerShdw>
                </a:effectLst>
              </a:rPr>
              <a:t>Date, time and place of enquiry</a:t>
            </a:r>
          </a:p>
          <a:p>
            <a:pPr lvl="0" fontAlgn="base"/>
            <a:r>
              <a:rPr lang="en-ZA" dirty="0">
                <a:effectLst>
                  <a:outerShdw sx="0" sy="0">
                    <a:srgbClr val="000000"/>
                  </a:outerShdw>
                </a:effectLst>
              </a:rPr>
              <a:t>Specific mention of at least the following rights:</a:t>
            </a:r>
          </a:p>
          <a:p>
            <a:pPr lvl="0" fontAlgn="base"/>
            <a:r>
              <a:rPr lang="en-ZA" dirty="0">
                <a:effectLst>
                  <a:outerShdw sx="0" sy="0">
                    <a:srgbClr val="000000"/>
                  </a:outerShdw>
                </a:effectLst>
              </a:rPr>
              <a:t>The right to an interpreter</a:t>
            </a:r>
          </a:p>
          <a:p>
            <a:pPr lvl="0" fontAlgn="base"/>
            <a:r>
              <a:rPr lang="en-ZA" dirty="0">
                <a:effectLst>
                  <a:outerShdw sx="0" sy="0">
                    <a:srgbClr val="000000"/>
                  </a:outerShdw>
                </a:effectLst>
              </a:rPr>
              <a:t>The right to be represented by a fellow employee or union official</a:t>
            </a:r>
          </a:p>
          <a:p>
            <a:pPr lvl="0" fontAlgn="base"/>
            <a:r>
              <a:rPr lang="en-ZA" dirty="0">
                <a:effectLst>
                  <a:outerShdw sx="0" sy="0">
                    <a:srgbClr val="000000"/>
                  </a:outerShdw>
                </a:effectLst>
              </a:rPr>
              <a:t>The right to call witnesses and to give evidence</a:t>
            </a:r>
          </a:p>
          <a:p>
            <a:pPr lvl="0" fontAlgn="base"/>
            <a:r>
              <a:rPr lang="en-ZA" dirty="0">
                <a:effectLst>
                  <a:outerShdw sx="0" sy="0">
                    <a:srgbClr val="000000"/>
                  </a:outerShdw>
                </a:effectLst>
              </a:rPr>
              <a:t>The right to take the employer’s case under cross-examination</a:t>
            </a:r>
          </a:p>
          <a:p>
            <a:pPr lvl="0" fontAlgn="base"/>
            <a:r>
              <a:rPr lang="en-ZA" dirty="0">
                <a:effectLst>
                  <a:outerShdw sx="0" sy="0">
                    <a:srgbClr val="000000"/>
                  </a:outerShdw>
                </a:effectLst>
              </a:rPr>
              <a:t>The right to state his or her case and defend it</a:t>
            </a:r>
          </a:p>
          <a:p>
            <a:pPr marL="0" indent="0">
              <a:buNone/>
            </a:pPr>
            <a:endParaRPr lang="en-ZA" dirty="0"/>
          </a:p>
        </p:txBody>
      </p:sp>
    </p:spTree>
    <p:extLst>
      <p:ext uri="{BB962C8B-B14F-4D97-AF65-F5344CB8AC3E}">
        <p14:creationId xmlns="" xmlns:p14="http://schemas.microsoft.com/office/powerpoint/2010/main" val="41271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fontScale="92500"/>
          </a:bodyPr>
          <a:lstStyle/>
          <a:p>
            <a:pPr marL="0" indent="0">
              <a:buNone/>
            </a:pPr>
            <a:r>
              <a:rPr lang="en-ZA" sz="2800" b="1" dirty="0"/>
              <a:t>Step-by-Step Actions during a Disciplinary Hearing</a:t>
            </a:r>
          </a:p>
          <a:p>
            <a:pPr marL="0" indent="0">
              <a:buNone/>
            </a:pPr>
            <a:endParaRPr lang="en-ZA" dirty="0"/>
          </a:p>
          <a:p>
            <a:pPr lvl="0"/>
            <a:r>
              <a:rPr lang="en-GB" dirty="0"/>
              <a:t>The chairperson explains the objective of the hearing.</a:t>
            </a:r>
            <a:endParaRPr lang="en-ZA" dirty="0"/>
          </a:p>
          <a:p>
            <a:pPr lvl="0"/>
            <a:r>
              <a:rPr lang="en-GB" dirty="0"/>
              <a:t>The chairperson establishes the validity of the hearing, offers the services of an interpreter, and investigates valid objections of the employee.</a:t>
            </a:r>
            <a:endParaRPr lang="en-ZA" dirty="0"/>
          </a:p>
          <a:p>
            <a:pPr lvl="0"/>
            <a:r>
              <a:rPr lang="en-GB" dirty="0"/>
              <a:t>The charges against the employee are presented by the initiator.</a:t>
            </a:r>
            <a:endParaRPr lang="en-ZA" dirty="0"/>
          </a:p>
          <a:p>
            <a:pPr lvl="0"/>
            <a:r>
              <a:rPr lang="en-GB" dirty="0"/>
              <a:t>The employee is given the opportunity to enter a plea.  Where an employee admits guilt, the chairperson proceeds to bearing mitigating and extenuating factors.</a:t>
            </a:r>
            <a:endParaRPr lang="en-ZA" dirty="0"/>
          </a:p>
          <a:p>
            <a:pPr lvl="0"/>
            <a:r>
              <a:rPr lang="en-GB" dirty="0"/>
              <a:t>If the employee pleads not guilty, the initiator states the employer’s case by calling witnesses and displaying evidence.</a:t>
            </a:r>
            <a:endParaRPr lang="en-ZA" dirty="0"/>
          </a:p>
          <a:p>
            <a:pPr marL="0" indent="0">
              <a:buNone/>
            </a:pPr>
            <a:endParaRPr lang="en-ZA" dirty="0"/>
          </a:p>
        </p:txBody>
      </p:sp>
    </p:spTree>
    <p:extLst>
      <p:ext uri="{BB962C8B-B14F-4D97-AF65-F5344CB8AC3E}">
        <p14:creationId xmlns="" xmlns:p14="http://schemas.microsoft.com/office/powerpoint/2010/main" val="38851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fontScale="85000" lnSpcReduction="20000"/>
          </a:bodyPr>
          <a:lstStyle/>
          <a:p>
            <a:pPr marL="0" indent="0">
              <a:buNone/>
            </a:pPr>
            <a:r>
              <a:rPr lang="en-ZA" sz="2800" b="1" dirty="0"/>
              <a:t>Step-by-Step Actions during a Disciplinary Hearing</a:t>
            </a:r>
          </a:p>
          <a:p>
            <a:pPr marL="0" indent="0">
              <a:buNone/>
            </a:pPr>
            <a:endParaRPr lang="en-ZA" dirty="0"/>
          </a:p>
          <a:p>
            <a:pPr lvl="0"/>
            <a:r>
              <a:rPr lang="en-GB" dirty="0"/>
              <a:t>The employee is given the opportunity to cross-examine the employer’s witnesses and evidence, and to state his/her own case.  The employee may also call witnesses and give evidence and the initiator may cross – examine such witnesses and evidence.</a:t>
            </a:r>
            <a:endParaRPr lang="en-ZA" dirty="0"/>
          </a:p>
          <a:p>
            <a:pPr lvl="0"/>
            <a:r>
              <a:rPr lang="en-GB" dirty="0"/>
              <a:t>A decision is made about the employee’s guilt or innocence, and the chairperson informs the employee accordingly.  The chairperson must make sure that the transgression was proven in accordance with the principles of 	substantive fairness.</a:t>
            </a:r>
            <a:endParaRPr lang="en-ZA" dirty="0"/>
          </a:p>
          <a:p>
            <a:pPr lvl="0"/>
            <a:r>
              <a:rPr lang="en-GB" dirty="0"/>
              <a:t>Where an employee is found guilty, an opportunity to enter a plea in mitigation is granted.  The initiator may also inform the chairperson of extenuating circumstances that relate to the case</a:t>
            </a:r>
            <a:endParaRPr lang="en-ZA" dirty="0"/>
          </a:p>
          <a:p>
            <a:pPr lvl="0"/>
            <a:r>
              <a:rPr lang="en-GB" dirty="0"/>
              <a:t>The chairperson takes a final decision on the appropriate disciplinary sanction after considering:</a:t>
            </a:r>
            <a:endParaRPr lang="en-ZA" dirty="0"/>
          </a:p>
          <a:p>
            <a:pPr lvl="0"/>
            <a:r>
              <a:rPr lang="en-ZA" dirty="0"/>
              <a:t>The seriousness of the offence in terms of the disciplinary code</a:t>
            </a:r>
          </a:p>
          <a:p>
            <a:pPr marL="0" indent="0">
              <a:buNone/>
            </a:pPr>
            <a:endParaRPr lang="en-ZA" dirty="0"/>
          </a:p>
        </p:txBody>
      </p:sp>
    </p:spTree>
    <p:extLst>
      <p:ext uri="{BB962C8B-B14F-4D97-AF65-F5344CB8AC3E}">
        <p14:creationId xmlns="" xmlns:p14="http://schemas.microsoft.com/office/powerpoint/2010/main" val="11432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a:xfrm>
            <a:off x="467544" y="1282638"/>
            <a:ext cx="8219256" cy="4810658"/>
          </a:xfrm>
        </p:spPr>
        <p:txBody>
          <a:bodyPr>
            <a:normAutofit lnSpcReduction="10000"/>
          </a:bodyPr>
          <a:lstStyle/>
          <a:p>
            <a:pPr marL="0" indent="0">
              <a:buNone/>
            </a:pPr>
            <a:r>
              <a:rPr lang="en-ZA" sz="2800" b="1" dirty="0"/>
              <a:t>Step-by-Step Actions during a Disciplinary Hearing</a:t>
            </a:r>
          </a:p>
          <a:p>
            <a:pPr marL="0" indent="0">
              <a:buNone/>
            </a:pPr>
            <a:endParaRPr lang="en-ZA" dirty="0"/>
          </a:p>
          <a:p>
            <a:pPr lvl="0"/>
            <a:r>
              <a:rPr lang="en-ZA" dirty="0"/>
              <a:t>Extenuating and mitigating circumstances (length of service, previous warnings, family situation, service record, etc.) are considered</a:t>
            </a:r>
          </a:p>
          <a:p>
            <a:pPr lvl="0"/>
            <a:r>
              <a:rPr lang="en-ZA" dirty="0"/>
              <a:t>The disciplinary sanction may not be contrary to the law, in terms of any statutes, common law or any contract of employment</a:t>
            </a:r>
          </a:p>
          <a:p>
            <a:pPr lvl="0"/>
            <a:r>
              <a:rPr lang="en-GB" dirty="0"/>
              <a:t>The chairperson’s final decision is conveyed to the employee.  The employee is also informed of the right to appeal and the procedure for lodging an appeal.</a:t>
            </a:r>
            <a:endParaRPr lang="en-ZA" dirty="0"/>
          </a:p>
          <a:p>
            <a:pPr lvl="0"/>
            <a:r>
              <a:rPr lang="en-GB" dirty="0"/>
              <a:t>All minutes and relevant documents should be filed after concluding the hearing.</a:t>
            </a:r>
            <a:endParaRPr lang="en-ZA" dirty="0"/>
          </a:p>
          <a:p>
            <a:pPr marL="0" indent="0">
              <a:buNone/>
            </a:pPr>
            <a:endParaRPr lang="en-ZA" dirty="0"/>
          </a:p>
        </p:txBody>
      </p:sp>
    </p:spTree>
    <p:extLst>
      <p:ext uri="{BB962C8B-B14F-4D97-AF65-F5344CB8AC3E}">
        <p14:creationId xmlns="" xmlns:p14="http://schemas.microsoft.com/office/powerpoint/2010/main" val="32271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2.4.1 : Analysing </a:t>
            </a:r>
            <a:r>
              <a:rPr lang="en-ZA" dirty="0"/>
              <a:t>and Investigating an Allegation or Charge</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a:p>
            <a:pPr marL="0" indent="0">
              <a:buNone/>
            </a:pPr>
            <a:r>
              <a:rPr lang="en-ZA" dirty="0"/>
              <a:t>All elements of the charge to evaluate are, e.g.:</a:t>
            </a:r>
          </a:p>
          <a:p>
            <a:pPr marL="0" indent="0">
              <a:buNone/>
            </a:pPr>
            <a:endParaRPr lang="en-ZA" dirty="0"/>
          </a:p>
          <a:p>
            <a:pPr lvl="0" fontAlgn="base"/>
            <a:r>
              <a:rPr lang="en-ZA" dirty="0">
                <a:effectLst>
                  <a:outerShdw sx="0" sy="0">
                    <a:srgbClr val="000000"/>
                  </a:outerShdw>
                </a:effectLst>
              </a:rPr>
              <a:t>Whether the money is really missing</a:t>
            </a:r>
          </a:p>
          <a:p>
            <a:pPr lvl="0" fontAlgn="base"/>
            <a:r>
              <a:rPr lang="en-ZA" dirty="0">
                <a:effectLst>
                  <a:outerShdw sx="0" sy="0">
                    <a:srgbClr val="000000"/>
                  </a:outerShdw>
                </a:effectLst>
              </a:rPr>
              <a:t>Whether the accused employee was at fault</a:t>
            </a:r>
          </a:p>
          <a:p>
            <a:pPr lvl="0" fontAlgn="base"/>
            <a:r>
              <a:rPr lang="en-ZA" dirty="0">
                <a:effectLst>
                  <a:outerShdw sx="0" sy="0">
                    <a:srgbClr val="000000"/>
                  </a:outerShdw>
                </a:effectLst>
              </a:rPr>
              <a:t>Whether the accused employee took </a:t>
            </a:r>
          </a:p>
          <a:p>
            <a:pPr marL="0" lvl="0" indent="0" fontAlgn="base">
              <a:buNone/>
            </a:pPr>
            <a:r>
              <a:rPr lang="en-ZA" dirty="0">
                <a:effectLst>
                  <a:outerShdw sx="0" sy="0">
                    <a:srgbClr val="000000"/>
                  </a:outerShdw>
                </a:effectLst>
              </a:rPr>
              <a:t>     the money </a:t>
            </a:r>
          </a:p>
          <a:p>
            <a:pPr lvl="0" fontAlgn="base"/>
            <a:r>
              <a:rPr lang="en-ZA" dirty="0">
                <a:effectLst>
                  <a:outerShdw sx="0" sy="0">
                    <a:srgbClr val="000000"/>
                  </a:outerShdw>
                </a:effectLst>
              </a:rPr>
              <a:t>Whether the accused employee tried to </a:t>
            </a:r>
          </a:p>
          <a:p>
            <a:pPr marL="0" lvl="0" indent="0" fontAlgn="base">
              <a:buNone/>
            </a:pPr>
            <a:r>
              <a:rPr lang="en-ZA" dirty="0">
                <a:effectLst>
                  <a:outerShdw sx="0" sy="0">
                    <a:srgbClr val="000000"/>
                  </a:outerShdw>
                </a:effectLst>
              </a:rPr>
              <a:t>     hide his/her actions</a:t>
            </a:r>
          </a:p>
          <a:p>
            <a:pPr marL="0" indent="0">
              <a:buNone/>
            </a:pPr>
            <a:endParaRPr lang="en-ZA" dirty="0"/>
          </a:p>
        </p:txBody>
      </p:sp>
      <p:pic>
        <p:nvPicPr>
          <p:cNvPr id="5" name="Picture 4">
            <a:extLst>
              <a:ext uri="{FF2B5EF4-FFF2-40B4-BE49-F238E27FC236}">
                <a16:creationId xmlns="" xmlns:a16="http://schemas.microsoft.com/office/drawing/2014/main" id="{4C6C1ABC-3B89-4B63-9617-36AEEE4F956B}"/>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3717032"/>
            <a:ext cx="2376264" cy="2376264"/>
          </a:xfrm>
          <a:prstGeom prst="rect">
            <a:avLst/>
          </a:prstGeom>
          <a:noFill/>
        </p:spPr>
      </p:pic>
    </p:spTree>
    <p:extLst>
      <p:ext uri="{BB962C8B-B14F-4D97-AF65-F5344CB8AC3E}">
        <p14:creationId xmlns="" xmlns:p14="http://schemas.microsoft.com/office/powerpoint/2010/main" val="362232408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2.4.2 : Requesting </a:t>
            </a:r>
            <a:r>
              <a:rPr lang="en-ZA" dirty="0"/>
              <a:t>Relevant Information from Employer</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a:buNone/>
            </a:pPr>
            <a:r>
              <a:rPr lang="en-ZA" dirty="0"/>
              <a:t>The following documents should be available:</a:t>
            </a:r>
          </a:p>
          <a:p>
            <a:pPr marL="0" indent="0">
              <a:buNone/>
            </a:pPr>
            <a:endParaRPr lang="en-ZA" dirty="0"/>
          </a:p>
          <a:p>
            <a:pPr lvl="0" fontAlgn="base"/>
            <a:r>
              <a:rPr lang="en-ZA" dirty="0">
                <a:effectLst>
                  <a:outerShdw sx="0" sy="0">
                    <a:srgbClr val="000000"/>
                  </a:outerShdw>
                </a:effectLst>
              </a:rPr>
              <a:t>Written statement from the complainant </a:t>
            </a:r>
          </a:p>
          <a:p>
            <a:pPr lvl="0" fontAlgn="base"/>
            <a:r>
              <a:rPr lang="en-ZA" dirty="0">
                <a:effectLst>
                  <a:outerShdw sx="0" sy="0">
                    <a:srgbClr val="000000"/>
                  </a:outerShdw>
                </a:effectLst>
              </a:rPr>
              <a:t>Written statement from the accused </a:t>
            </a:r>
          </a:p>
          <a:p>
            <a:pPr lvl="0" fontAlgn="base"/>
            <a:r>
              <a:rPr lang="en-ZA" dirty="0">
                <a:effectLst>
                  <a:outerShdw sx="0" sy="0">
                    <a:srgbClr val="000000"/>
                  </a:outerShdw>
                </a:effectLst>
              </a:rPr>
              <a:t>Written statement from each witness</a:t>
            </a:r>
          </a:p>
          <a:p>
            <a:pPr lvl="0" fontAlgn="base"/>
            <a:r>
              <a:rPr lang="en-ZA" dirty="0">
                <a:effectLst>
                  <a:outerShdw sx="0" sy="0">
                    <a:srgbClr val="000000"/>
                  </a:outerShdw>
                </a:effectLst>
              </a:rPr>
              <a:t>The investigation diary</a:t>
            </a:r>
          </a:p>
          <a:p>
            <a:pPr lvl="0" fontAlgn="base"/>
            <a:r>
              <a:rPr lang="en-ZA" dirty="0">
                <a:effectLst>
                  <a:outerShdw sx="0" sy="0">
                    <a:srgbClr val="000000"/>
                  </a:outerShdw>
                </a:effectLst>
              </a:rPr>
              <a:t>Any other information that will have an effect on the case</a:t>
            </a:r>
          </a:p>
          <a:p>
            <a:pPr marL="0" indent="0">
              <a:buNone/>
            </a:pPr>
            <a:endParaRPr lang="en-ZA" dirty="0"/>
          </a:p>
        </p:txBody>
      </p:sp>
    </p:spTree>
    <p:extLst>
      <p:ext uri="{BB962C8B-B14F-4D97-AF65-F5344CB8AC3E}">
        <p14:creationId xmlns="" xmlns:p14="http://schemas.microsoft.com/office/powerpoint/2010/main" val="127480057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5C47D-A89B-417D-BC17-8D401EEF9596}"/>
              </a:ext>
            </a:extLst>
          </p:cNvPr>
          <p:cNvSpPr>
            <a:spLocks noGrp="1"/>
          </p:cNvSpPr>
          <p:nvPr>
            <p:ph type="title"/>
          </p:nvPr>
        </p:nvSpPr>
        <p:spPr/>
        <p:txBody>
          <a:bodyPr>
            <a:normAutofit fontScale="90000"/>
          </a:bodyPr>
          <a:lstStyle/>
          <a:p>
            <a:r>
              <a:rPr lang="en-ZA" dirty="0" smtClean="0"/>
              <a:t>2.4.3 : Preparing </a:t>
            </a:r>
            <a:r>
              <a:rPr lang="en-ZA" dirty="0"/>
              <a:t>the Employee and Witnesses for the Hearing</a:t>
            </a:r>
          </a:p>
        </p:txBody>
      </p:sp>
      <p:sp>
        <p:nvSpPr>
          <p:cNvPr id="3" name="Slide Number Placeholder 2">
            <a:extLst>
              <a:ext uri="{FF2B5EF4-FFF2-40B4-BE49-F238E27FC236}">
                <a16:creationId xmlns=""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a:extLst>
              <a:ext uri="{FF2B5EF4-FFF2-40B4-BE49-F238E27FC236}">
                <a16:creationId xmlns=""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r>
              <a:rPr lang="en-ZA" dirty="0"/>
              <a:t>Witnesses must be prepared well as the outcome of the hearing depends on the evidence</a:t>
            </a:r>
          </a:p>
          <a:p>
            <a:r>
              <a:rPr lang="en-ZA" dirty="0"/>
              <a:t>No one may tell a witness what evidence must be given or suggest responses to questions</a:t>
            </a:r>
          </a:p>
          <a:p>
            <a:r>
              <a:rPr lang="en-ZA" dirty="0"/>
              <a:t>Preparation is informing the witness </a:t>
            </a:r>
            <a:r>
              <a:rPr lang="en-ZA" i="1" dirty="0"/>
              <a:t>what to expect </a:t>
            </a:r>
            <a:r>
              <a:rPr lang="en-ZA" dirty="0"/>
              <a:t>not </a:t>
            </a:r>
            <a:r>
              <a:rPr lang="en-ZA" i="1" dirty="0"/>
              <a:t>what to say</a:t>
            </a:r>
          </a:p>
          <a:p>
            <a:pPr marL="0" indent="0">
              <a:buNone/>
            </a:pPr>
            <a:endParaRPr lang="en-ZA" dirty="0"/>
          </a:p>
        </p:txBody>
      </p:sp>
    </p:spTree>
    <p:extLst>
      <p:ext uri="{BB962C8B-B14F-4D97-AF65-F5344CB8AC3E}">
        <p14:creationId xmlns="" xmlns:p14="http://schemas.microsoft.com/office/powerpoint/2010/main" val="1628022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816"/>
            <a:ext cx="8219256" cy="1008000"/>
          </a:xfrm>
        </p:spPr>
        <p:txBody>
          <a:bodyPr>
            <a:normAutofit fontScale="90000"/>
          </a:bodyPr>
          <a:lstStyle/>
          <a:p>
            <a:r>
              <a:rPr lang="en-ZA" dirty="0" smtClean="0"/>
              <a:t>The Code of conduct and the Grievance and Disciplinary Procedures part of the communication system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21</a:t>
            </a:fld>
            <a:endParaRPr lang="en-ZA" dirty="0"/>
          </a:p>
        </p:txBody>
      </p:sp>
      <p:sp>
        <p:nvSpPr>
          <p:cNvPr id="4" name="Content Placeholder 3"/>
          <p:cNvSpPr>
            <a:spLocks noGrp="1"/>
          </p:cNvSpPr>
          <p:nvPr>
            <p:ph sz="quarter" idx="1"/>
          </p:nvPr>
        </p:nvSpPr>
        <p:spPr>
          <a:xfrm>
            <a:off x="467544" y="2421408"/>
            <a:ext cx="8219256" cy="4680000"/>
          </a:xfrm>
        </p:spPr>
        <p:txBody>
          <a:bodyPr/>
          <a:lstStyle/>
          <a:p>
            <a:pPr>
              <a:buNone/>
            </a:pPr>
            <a:r>
              <a:rPr lang="en-ZA" dirty="0" smtClean="0"/>
              <a:t>     Communication and the channels used for it are essential for the growth of the organisation.  The Code of Conduct as well as the Grievance and Disciplinary procedures are of the most important communication systems in supporting the organisation’s employee relations, and provide means of upward- downward and sideway communication.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normAutofit fontScale="90000"/>
          </a:bodyPr>
          <a:lstStyle/>
          <a:p>
            <a:r>
              <a:rPr lang="en-GB" dirty="0" smtClean="0"/>
              <a:t>2.4.4 : Presenting </a:t>
            </a:r>
            <a:r>
              <a:rPr lang="en-GB" dirty="0"/>
              <a:t>the Employee’s Case</a:t>
            </a:r>
            <a:endParaRPr lang="en-ZA" dirty="0"/>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Anyone initiating at a disciplinary hearing must have a proper understanding of:</a:t>
            </a:r>
          </a:p>
          <a:p>
            <a:pPr marL="0" indent="0">
              <a:buNone/>
            </a:pPr>
            <a:endParaRPr lang="en-ZA" dirty="0"/>
          </a:p>
          <a:p>
            <a:pPr lvl="0" fontAlgn="base"/>
            <a:r>
              <a:rPr lang="en-ZA" dirty="0">
                <a:effectLst>
                  <a:outerShdw sx="0" sy="0">
                    <a:srgbClr val="000000"/>
                  </a:outerShdw>
                </a:effectLst>
              </a:rPr>
              <a:t>The employee’s rights at a hearing</a:t>
            </a:r>
          </a:p>
          <a:p>
            <a:pPr lvl="0" fontAlgn="base"/>
            <a:r>
              <a:rPr lang="en-ZA" dirty="0">
                <a:effectLst>
                  <a:outerShdw sx="0" sy="0">
                    <a:srgbClr val="000000"/>
                  </a:outerShdw>
                </a:effectLst>
              </a:rPr>
              <a:t>The roles of those present</a:t>
            </a:r>
          </a:p>
          <a:p>
            <a:pPr lvl="0" fontAlgn="base"/>
            <a:r>
              <a:rPr lang="en-ZA" dirty="0">
                <a:effectLst>
                  <a:outerShdw sx="0" sy="0">
                    <a:srgbClr val="000000"/>
                  </a:outerShdw>
                </a:effectLst>
              </a:rPr>
              <a:t>The stages of a disciplinary hearing</a:t>
            </a:r>
          </a:p>
          <a:p>
            <a:pPr marL="0" lvl="0" indent="0" fontAlgn="base">
              <a:buNone/>
            </a:pPr>
            <a:endParaRPr lang="en-ZA" dirty="0"/>
          </a:p>
          <a:p>
            <a:pPr marL="0" indent="0">
              <a:buNone/>
            </a:pPr>
            <a:endParaRPr lang="en-ZA" sz="2800" b="1" dirty="0"/>
          </a:p>
        </p:txBody>
      </p:sp>
    </p:spTree>
    <p:extLst>
      <p:ext uri="{BB962C8B-B14F-4D97-AF65-F5344CB8AC3E}">
        <p14:creationId xmlns="" xmlns:p14="http://schemas.microsoft.com/office/powerpoint/2010/main" val="315470950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lstStyle/>
          <a:p>
            <a:r>
              <a:rPr lang="en-GB" dirty="0" smtClean="0"/>
              <a:t>2.4.4 Presenting </a:t>
            </a:r>
            <a:r>
              <a:rPr lang="en-GB" dirty="0"/>
              <a:t>the Employee’s Case</a:t>
            </a:r>
            <a:endParaRPr lang="en-ZA" dirty="0"/>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Rights of the employee at the disciplinary hearing:</a:t>
            </a:r>
          </a:p>
          <a:p>
            <a:pPr lvl="0" fontAlgn="base"/>
            <a:r>
              <a:rPr lang="en-ZA" dirty="0">
                <a:effectLst>
                  <a:outerShdw sx="0" sy="0">
                    <a:srgbClr val="000000"/>
                  </a:outerShdw>
                </a:effectLst>
              </a:rPr>
              <a:t>To have an interpreter and a representative</a:t>
            </a:r>
          </a:p>
          <a:p>
            <a:pPr lvl="0" fontAlgn="base"/>
            <a:r>
              <a:rPr lang="en-ZA" dirty="0">
                <a:effectLst>
                  <a:outerShdw sx="0" sy="0">
                    <a:srgbClr val="000000"/>
                  </a:outerShdw>
                </a:effectLst>
              </a:rPr>
              <a:t>Opportunity to confer with representative, at reasonable times before, during and after the inquiry</a:t>
            </a:r>
          </a:p>
          <a:p>
            <a:pPr lvl="0" fontAlgn="base"/>
            <a:r>
              <a:rPr lang="en-ZA" dirty="0">
                <a:effectLst>
                  <a:outerShdw sx="0" sy="0">
                    <a:srgbClr val="000000"/>
                  </a:outerShdw>
                </a:effectLst>
              </a:rPr>
              <a:t>Cross question witnesses and give evidence himself/herself</a:t>
            </a:r>
          </a:p>
          <a:p>
            <a:pPr lvl="0" fontAlgn="base"/>
            <a:r>
              <a:rPr lang="en-ZA" dirty="0">
                <a:effectLst>
                  <a:outerShdw sx="0" sy="0">
                    <a:srgbClr val="000000"/>
                  </a:outerShdw>
                </a:effectLst>
              </a:rPr>
              <a:t>To be given Findings and Sanction</a:t>
            </a:r>
          </a:p>
          <a:p>
            <a:pPr lvl="0" fontAlgn="base"/>
            <a:r>
              <a:rPr lang="en-ZA" dirty="0">
                <a:effectLst>
                  <a:outerShdw sx="0" sy="0">
                    <a:srgbClr val="000000"/>
                  </a:outerShdw>
                </a:effectLst>
              </a:rPr>
              <a:t>Have previous records considered</a:t>
            </a:r>
          </a:p>
          <a:p>
            <a:pPr lvl="0" fontAlgn="base"/>
            <a:r>
              <a:rPr lang="en-ZA" dirty="0">
                <a:effectLst>
                  <a:outerShdw sx="0" sy="0">
                    <a:srgbClr val="000000"/>
                  </a:outerShdw>
                </a:effectLst>
              </a:rPr>
              <a:t>Action taken to be in-line with employers policy</a:t>
            </a:r>
          </a:p>
          <a:p>
            <a:pPr marL="0" lvl="0" indent="0" fontAlgn="base">
              <a:buNone/>
            </a:pPr>
            <a:endParaRPr lang="en-ZA" dirty="0"/>
          </a:p>
          <a:p>
            <a:pPr marL="0" indent="0">
              <a:buNone/>
            </a:pPr>
            <a:endParaRPr lang="en-ZA" sz="2800" b="1" dirty="0"/>
          </a:p>
        </p:txBody>
      </p:sp>
    </p:spTree>
    <p:extLst>
      <p:ext uri="{BB962C8B-B14F-4D97-AF65-F5344CB8AC3E}">
        <p14:creationId xmlns="" xmlns:p14="http://schemas.microsoft.com/office/powerpoint/2010/main" val="39686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lstStyle/>
          <a:p>
            <a:r>
              <a:rPr lang="en-GB" dirty="0" smtClean="0"/>
              <a:t>2.4.5 : Cross-Examining </a:t>
            </a:r>
            <a:r>
              <a:rPr lang="en-GB" dirty="0"/>
              <a:t>Witnesses</a:t>
            </a:r>
            <a:endParaRPr lang="en-ZA" dirty="0"/>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fontAlgn="base"/>
            <a:r>
              <a:rPr lang="en-ZA" dirty="0"/>
              <a:t>Be prepared</a:t>
            </a:r>
          </a:p>
          <a:p>
            <a:pPr fontAlgn="base"/>
            <a:r>
              <a:rPr lang="en-ZA" dirty="0"/>
              <a:t>Know your objective</a:t>
            </a:r>
          </a:p>
          <a:p>
            <a:pPr fontAlgn="base"/>
            <a:r>
              <a:rPr lang="en-ZA" dirty="0"/>
              <a:t>Take baby steps</a:t>
            </a:r>
          </a:p>
          <a:p>
            <a:pPr fontAlgn="base"/>
            <a:r>
              <a:rPr lang="en-ZA" dirty="0"/>
              <a:t>Lead the witness</a:t>
            </a:r>
          </a:p>
          <a:p>
            <a:pPr fontAlgn="base"/>
            <a:r>
              <a:rPr lang="en-ZA" dirty="0"/>
              <a:t>Know your style and adapt to the situation</a:t>
            </a:r>
          </a:p>
          <a:p>
            <a:pPr fontAlgn="base"/>
            <a:r>
              <a:rPr lang="en-ZA" dirty="0"/>
              <a:t>Know when to quit</a:t>
            </a:r>
          </a:p>
          <a:p>
            <a:pPr fontAlgn="base"/>
            <a:r>
              <a:rPr lang="en-ZA" dirty="0"/>
              <a:t>Know what to take to the hearing</a:t>
            </a:r>
          </a:p>
          <a:p>
            <a:pPr fontAlgn="base"/>
            <a:r>
              <a:rPr lang="en-ZA" dirty="0"/>
              <a:t>Know the rules of evidence</a:t>
            </a:r>
          </a:p>
          <a:p>
            <a:pPr marL="0" lvl="0" indent="0" fontAlgn="base">
              <a:buNone/>
            </a:pPr>
            <a:endParaRPr lang="en-ZA" dirty="0"/>
          </a:p>
          <a:p>
            <a:pPr marL="0" indent="0">
              <a:buNone/>
            </a:pPr>
            <a:endParaRPr lang="en-ZA" sz="2800" b="1" dirty="0"/>
          </a:p>
        </p:txBody>
      </p:sp>
      <p:pic>
        <p:nvPicPr>
          <p:cNvPr id="6" name="Picture 5">
            <a:extLst>
              <a:ext uri="{FF2B5EF4-FFF2-40B4-BE49-F238E27FC236}">
                <a16:creationId xmlns="" xmlns:a16="http://schemas.microsoft.com/office/drawing/2014/main" id="{B96C21E4-40A5-4A3F-9CC0-16B61C531979}"/>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5220072" y="3753296"/>
            <a:ext cx="3363833" cy="2052439"/>
          </a:xfrm>
          <a:prstGeom prst="rect">
            <a:avLst/>
          </a:prstGeom>
        </p:spPr>
      </p:pic>
    </p:spTree>
    <p:extLst>
      <p:ext uri="{BB962C8B-B14F-4D97-AF65-F5344CB8AC3E}">
        <p14:creationId xmlns="" xmlns:p14="http://schemas.microsoft.com/office/powerpoint/2010/main" val="19677441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15380-3A9D-4849-958F-EC288E74099A}"/>
              </a:ext>
            </a:extLst>
          </p:cNvPr>
          <p:cNvSpPr>
            <a:spLocks noGrp="1"/>
          </p:cNvSpPr>
          <p:nvPr>
            <p:ph type="title"/>
          </p:nvPr>
        </p:nvSpPr>
        <p:spPr/>
        <p:txBody>
          <a:bodyPr/>
          <a:lstStyle/>
          <a:p>
            <a:r>
              <a:rPr lang="en-GB" dirty="0" smtClean="0"/>
              <a:t>2.4.6 Lodging </a:t>
            </a:r>
            <a:r>
              <a:rPr lang="en-GB" dirty="0"/>
              <a:t>Relevant Appeals</a:t>
            </a:r>
            <a:endParaRPr lang="en-ZA" dirty="0"/>
          </a:p>
        </p:txBody>
      </p:sp>
      <p:sp>
        <p:nvSpPr>
          <p:cNvPr id="3" name="Slide Number Placeholder 2">
            <a:extLst>
              <a:ext uri="{FF2B5EF4-FFF2-40B4-BE49-F238E27FC236}">
                <a16:creationId xmlns=""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a:extLst>
              <a:ext uri="{FF2B5EF4-FFF2-40B4-BE49-F238E27FC236}">
                <a16:creationId xmlns="" xmlns:a16="http://schemas.microsoft.com/office/drawing/2014/main" id="{E97D9167-EABA-4E56-B3E2-D82D4E8CB9A5}"/>
              </a:ext>
            </a:extLst>
          </p:cNvPr>
          <p:cNvSpPr>
            <a:spLocks noGrp="1"/>
          </p:cNvSpPr>
          <p:nvPr>
            <p:ph sz="quarter" idx="1"/>
          </p:nvPr>
        </p:nvSpPr>
        <p:spPr/>
        <p:txBody>
          <a:bodyPr/>
          <a:lstStyle/>
          <a:p>
            <a:pPr marL="0" indent="0">
              <a:buNone/>
            </a:pPr>
            <a:r>
              <a:rPr lang="en-ZA" dirty="0"/>
              <a:t>Any employee has the right to appeal against any action instituted against him or her.  </a:t>
            </a:r>
          </a:p>
          <a:p>
            <a:pPr marL="0" indent="0">
              <a:buNone/>
            </a:pPr>
            <a:r>
              <a:rPr lang="en-ZA" dirty="0"/>
              <a:t>Such appeal is usually heard by a higher authority and is the final position of the employer. </a:t>
            </a:r>
          </a:p>
          <a:p>
            <a:pPr marL="0" indent="0">
              <a:buNone/>
            </a:pPr>
            <a:r>
              <a:rPr lang="en-ZA" dirty="0"/>
              <a:t> If an employee is still dissatisfied with the decision following the appeal hearing, or if the appeal is denied, he/she may take the matter further in terms of the Labour Relations Act, or an existing dispute procedure contained in a recognition agreement with a trade union. </a:t>
            </a:r>
          </a:p>
        </p:txBody>
      </p:sp>
    </p:spTree>
    <p:extLst>
      <p:ext uri="{BB962C8B-B14F-4D97-AF65-F5344CB8AC3E}">
        <p14:creationId xmlns="" xmlns:p14="http://schemas.microsoft.com/office/powerpoint/2010/main" val="37127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2.4.6 : Lodging </a:t>
            </a:r>
            <a:r>
              <a:rPr lang="en-ZA" dirty="0"/>
              <a:t>Relevant Appeals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fontScale="92500" lnSpcReduction="10000"/>
          </a:bodyPr>
          <a:lstStyle/>
          <a:p>
            <a:pPr marL="701675" indent="-342900">
              <a:buFont typeface="Wingdings" pitchFamily="2" charset="2"/>
              <a:buChar char="§"/>
            </a:pPr>
            <a:r>
              <a:rPr lang="en-ZA" b="1" i="1" dirty="0"/>
              <a:t>A careful distinction should be drawn between the disciplinary appeal procedure and a grievance procedure, in that employees are normally not permitted to lodge appeals against disciplinary actions as grievances in terms of the grievances procedure.</a:t>
            </a:r>
            <a:endParaRPr lang="en-ZA" sz="2000" b="1" i="1"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422751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4.1:</a:t>
            </a:r>
            <a:r>
              <a:rPr lang="en-US" sz="4400" dirty="0"/>
              <a:t/>
            </a:r>
            <a:br>
              <a:rPr lang="en-US" sz="4400" dirty="0"/>
            </a:br>
            <a:r>
              <a:rPr lang="en-ZA" sz="4400" dirty="0"/>
              <a:t>Conducting and Managing the Hearing</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215</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2682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a:t>Conducting and Managing the Hearing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a:buNone/>
            </a:pPr>
            <a:r>
              <a:rPr lang="en-ZA" dirty="0"/>
              <a:t>In your groups, study and discuss the sections of the Labour Relations Act, No 66 of 1995 in your Learner Guide pages  </a:t>
            </a:r>
            <a:r>
              <a:rPr lang="en-ZA" dirty="0" smtClean="0"/>
              <a:t>60 to 62 . </a:t>
            </a:r>
            <a:endParaRPr lang="en-ZA" dirty="0"/>
          </a:p>
        </p:txBody>
      </p:sp>
    </p:spTree>
    <p:extLst>
      <p:ext uri="{BB962C8B-B14F-4D97-AF65-F5344CB8AC3E}">
        <p14:creationId xmlns="" xmlns:p14="http://schemas.microsoft.com/office/powerpoint/2010/main" val="230380609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5C47D-A89B-417D-BC17-8D401EEF9596}"/>
              </a:ext>
            </a:extLst>
          </p:cNvPr>
          <p:cNvSpPr>
            <a:spLocks noGrp="1"/>
          </p:cNvSpPr>
          <p:nvPr>
            <p:ph type="title"/>
          </p:nvPr>
        </p:nvSpPr>
        <p:spPr/>
        <p:txBody>
          <a:bodyPr>
            <a:normAutofit fontScale="90000"/>
          </a:bodyPr>
          <a:lstStyle/>
          <a:p>
            <a:r>
              <a:rPr lang="en-ZA" dirty="0" smtClean="0"/>
              <a:t>4.1.2 : Informing </a:t>
            </a:r>
            <a:r>
              <a:rPr lang="en-ZA" dirty="0"/>
              <a:t>the Employee of the Allegation and </a:t>
            </a:r>
            <a:r>
              <a:rPr lang="en-ZA" dirty="0" err="1"/>
              <a:t>His/Her</a:t>
            </a:r>
            <a:r>
              <a:rPr lang="en-ZA" dirty="0"/>
              <a:t> Rights</a:t>
            </a:r>
          </a:p>
        </p:txBody>
      </p:sp>
      <p:sp>
        <p:nvSpPr>
          <p:cNvPr id="3" name="Slide Number Placeholder 2">
            <a:extLst>
              <a:ext uri="{FF2B5EF4-FFF2-40B4-BE49-F238E27FC236}">
                <a16:creationId xmlns=""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a:extLst>
              <a:ext uri="{FF2B5EF4-FFF2-40B4-BE49-F238E27FC236}">
                <a16:creationId xmlns="" xmlns:a16="http://schemas.microsoft.com/office/drawing/2014/main" id="{7BF74287-FC78-4432-930F-D103595E510C}"/>
              </a:ext>
            </a:extLst>
          </p:cNvPr>
          <p:cNvSpPr>
            <a:spLocks noGrp="1"/>
          </p:cNvSpPr>
          <p:nvPr>
            <p:ph sz="quarter" idx="1"/>
          </p:nvPr>
        </p:nvSpPr>
        <p:spPr/>
        <p:txBody>
          <a:bodyPr>
            <a:normAutofit lnSpcReduction="10000"/>
          </a:bodyPr>
          <a:lstStyle/>
          <a:p>
            <a:pPr marL="0" indent="0">
              <a:buNone/>
            </a:pPr>
            <a:r>
              <a:rPr lang="en-ZA" dirty="0"/>
              <a:t>The notice should contain:</a:t>
            </a:r>
          </a:p>
          <a:p>
            <a:pPr lvl="0" fontAlgn="base"/>
            <a:r>
              <a:rPr lang="en-ZA" dirty="0">
                <a:effectLst>
                  <a:outerShdw sx="0" sy="0">
                    <a:srgbClr val="000000"/>
                  </a:outerShdw>
                </a:effectLst>
              </a:rPr>
              <a:t>Nature of transgression, in terms of disciplinary code</a:t>
            </a:r>
          </a:p>
          <a:p>
            <a:pPr lvl="0" fontAlgn="base"/>
            <a:r>
              <a:rPr lang="en-ZA" dirty="0">
                <a:effectLst>
                  <a:outerShdw sx="0" sy="0">
                    <a:srgbClr val="000000"/>
                  </a:outerShdw>
                </a:effectLst>
              </a:rPr>
              <a:t>Date, time and place of enquiry</a:t>
            </a:r>
          </a:p>
          <a:p>
            <a:pPr lvl="0" fontAlgn="base"/>
            <a:r>
              <a:rPr lang="en-ZA" dirty="0">
                <a:effectLst>
                  <a:outerShdw sx="0" sy="0">
                    <a:srgbClr val="000000"/>
                  </a:outerShdw>
                </a:effectLst>
              </a:rPr>
              <a:t>Specific mention of at least the following rights:</a:t>
            </a:r>
          </a:p>
          <a:p>
            <a:pPr lvl="0" fontAlgn="base"/>
            <a:r>
              <a:rPr lang="en-ZA" dirty="0">
                <a:effectLst>
                  <a:outerShdw sx="0" sy="0">
                    <a:srgbClr val="000000"/>
                  </a:outerShdw>
                </a:effectLst>
              </a:rPr>
              <a:t>The right to an interpreter</a:t>
            </a:r>
          </a:p>
          <a:p>
            <a:pPr lvl="0" fontAlgn="base"/>
            <a:r>
              <a:rPr lang="en-ZA" dirty="0">
                <a:effectLst>
                  <a:outerShdw sx="0" sy="0">
                    <a:srgbClr val="000000"/>
                  </a:outerShdw>
                </a:effectLst>
              </a:rPr>
              <a:t>The right to be represented by a fellow employee or union official</a:t>
            </a:r>
          </a:p>
          <a:p>
            <a:pPr lvl="0" fontAlgn="base"/>
            <a:r>
              <a:rPr lang="en-ZA" dirty="0">
                <a:effectLst>
                  <a:outerShdw sx="0" sy="0">
                    <a:srgbClr val="000000"/>
                  </a:outerShdw>
                </a:effectLst>
              </a:rPr>
              <a:t>The right to call witnesses and to give evidence</a:t>
            </a:r>
          </a:p>
          <a:p>
            <a:pPr lvl="0" fontAlgn="base"/>
            <a:r>
              <a:rPr lang="en-ZA" dirty="0">
                <a:effectLst>
                  <a:outerShdw sx="0" sy="0">
                    <a:srgbClr val="000000"/>
                  </a:outerShdw>
                </a:effectLst>
              </a:rPr>
              <a:t>The right to take the employer’s case under cross-examination</a:t>
            </a:r>
          </a:p>
          <a:p>
            <a:pPr lvl="0" fontAlgn="base"/>
            <a:r>
              <a:rPr lang="en-ZA" dirty="0">
                <a:effectLst>
                  <a:outerShdw sx="0" sy="0">
                    <a:srgbClr val="000000"/>
                  </a:outerShdw>
                </a:effectLst>
              </a:rPr>
              <a:t>The right to state his or her case and defend it</a:t>
            </a:r>
          </a:p>
          <a:p>
            <a:pPr marL="0" indent="0">
              <a:buNone/>
            </a:pPr>
            <a:endParaRPr lang="en-ZA" dirty="0"/>
          </a:p>
          <a:p>
            <a:pPr marL="0" indent="0">
              <a:buNone/>
            </a:pPr>
            <a:endParaRPr lang="en-ZA" dirty="0"/>
          </a:p>
        </p:txBody>
      </p:sp>
    </p:spTree>
    <p:extLst>
      <p:ext uri="{BB962C8B-B14F-4D97-AF65-F5344CB8AC3E}">
        <p14:creationId xmlns="" xmlns:p14="http://schemas.microsoft.com/office/powerpoint/2010/main" val="35902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normAutofit fontScale="90000"/>
          </a:bodyPr>
          <a:lstStyle/>
          <a:p>
            <a:r>
              <a:rPr lang="en-ZA" dirty="0" smtClean="0"/>
              <a:t>4.1.2 : Asking </a:t>
            </a:r>
            <a:r>
              <a:rPr lang="en-ZA" dirty="0"/>
              <a:t>Relevant Questions to Ensure Proper Procedure</a:t>
            </a:r>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marL="0" indent="0">
              <a:buNone/>
            </a:pPr>
            <a:endParaRPr lang="en-ZA" dirty="0"/>
          </a:p>
          <a:p>
            <a:pPr marL="0" indent="0">
              <a:buNone/>
            </a:pPr>
            <a:r>
              <a:rPr lang="en-ZA" dirty="0"/>
              <a:t>Ensure that the proper procedure was followed. Refer to the table in your Learner Guide p 17 that was discussed earlier. You can also find the same table on p 46,</a:t>
            </a:r>
          </a:p>
          <a:p>
            <a:pPr marL="0" lvl="0" indent="0" fontAlgn="base">
              <a:buNone/>
            </a:pPr>
            <a:endParaRPr lang="en-ZA" dirty="0"/>
          </a:p>
          <a:p>
            <a:pPr marL="0" indent="0">
              <a:buNone/>
            </a:pPr>
            <a:endParaRPr lang="en-ZA" sz="2800" b="1" dirty="0"/>
          </a:p>
        </p:txBody>
      </p:sp>
    </p:spTree>
    <p:extLst>
      <p:ext uri="{BB962C8B-B14F-4D97-AF65-F5344CB8AC3E}">
        <p14:creationId xmlns="" xmlns:p14="http://schemas.microsoft.com/office/powerpoint/2010/main" val="305872526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15380-3A9D-4849-958F-EC288E74099A}"/>
              </a:ext>
            </a:extLst>
          </p:cNvPr>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3" name="Slide Number Placeholder 2">
            <a:extLst>
              <a:ext uri="{FF2B5EF4-FFF2-40B4-BE49-F238E27FC236}">
                <a16:creationId xmlns=""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a:extLst>
              <a:ext uri="{FF2B5EF4-FFF2-40B4-BE49-F238E27FC236}">
                <a16:creationId xmlns="" xmlns:a16="http://schemas.microsoft.com/office/drawing/2014/main" id="{E97D9167-EABA-4E56-B3E2-D82D4E8CB9A5}"/>
              </a:ext>
            </a:extLst>
          </p:cNvPr>
          <p:cNvSpPr>
            <a:spLocks noGrp="1"/>
          </p:cNvSpPr>
          <p:nvPr>
            <p:ph sz="quarter" idx="1"/>
          </p:nvPr>
        </p:nvSpPr>
        <p:spPr/>
        <p:txBody>
          <a:bodyPr/>
          <a:lstStyle/>
          <a:p>
            <a:pPr marL="0" indent="0">
              <a:buNone/>
            </a:pPr>
            <a:r>
              <a:rPr lang="en-GB" dirty="0"/>
              <a:t>Techniques to gain the audience’s attention:</a:t>
            </a:r>
          </a:p>
          <a:p>
            <a:pPr marL="0" indent="0">
              <a:buNone/>
            </a:pPr>
            <a:endParaRPr lang="en-GB" dirty="0"/>
          </a:p>
          <a:p>
            <a:pPr lvl="0" fontAlgn="base"/>
            <a:r>
              <a:rPr lang="en-GB" dirty="0"/>
              <a:t>Ask a question</a:t>
            </a:r>
            <a:endParaRPr lang="en-ZA" dirty="0"/>
          </a:p>
          <a:p>
            <a:pPr lvl="0" fontAlgn="base"/>
            <a:r>
              <a:rPr lang="en-GB" dirty="0"/>
              <a:t>Refer to current or recent events that link with the topic and give it added interest</a:t>
            </a:r>
            <a:endParaRPr lang="en-ZA" dirty="0"/>
          </a:p>
          <a:p>
            <a:pPr lvl="0" fontAlgn="base"/>
            <a:r>
              <a:rPr lang="en-GB" dirty="0"/>
              <a:t>Refer to a specific problem that makes the audience think about the topic</a:t>
            </a:r>
            <a:endParaRPr lang="en-ZA" dirty="0"/>
          </a:p>
          <a:p>
            <a:pPr lvl="0" fontAlgn="base"/>
            <a:r>
              <a:rPr lang="en-GB" dirty="0"/>
              <a:t>Show a diagram, picture or object to attract interest</a:t>
            </a:r>
            <a:endParaRPr lang="en-ZA" dirty="0"/>
          </a:p>
          <a:p>
            <a:pPr lvl="0" fontAlgn="base"/>
            <a:r>
              <a:rPr lang="en-GB" dirty="0"/>
              <a:t>Show the main points of the talk/presentation</a:t>
            </a:r>
            <a:endParaRPr lang="en-ZA" dirty="0"/>
          </a:p>
          <a:p>
            <a:pPr marL="0" indent="0">
              <a:buNone/>
            </a:pPr>
            <a:endParaRPr lang="en-ZA" dirty="0"/>
          </a:p>
        </p:txBody>
      </p:sp>
    </p:spTree>
    <p:extLst>
      <p:ext uri="{BB962C8B-B14F-4D97-AF65-F5344CB8AC3E}">
        <p14:creationId xmlns="" xmlns:p14="http://schemas.microsoft.com/office/powerpoint/2010/main" val="1193391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The Code of Conduct and the Grievance and Disciplinary Procedures Grievance procedures tools towards people engagement</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a:t>
            </a:fld>
            <a:endParaRPr lang="en-ZA" dirty="0"/>
          </a:p>
        </p:txBody>
      </p:sp>
      <p:sp>
        <p:nvSpPr>
          <p:cNvPr id="4" name="Content Placeholder 3"/>
          <p:cNvSpPr>
            <a:spLocks noGrp="1"/>
          </p:cNvSpPr>
          <p:nvPr>
            <p:ph sz="quarter" idx="1"/>
          </p:nvPr>
        </p:nvSpPr>
        <p:spPr>
          <a:xfrm>
            <a:off x="467544" y="1701328"/>
            <a:ext cx="8219256" cy="2159720"/>
          </a:xfrm>
        </p:spPr>
        <p:txBody>
          <a:bodyPr/>
          <a:lstStyle/>
          <a:p>
            <a:r>
              <a:rPr lang="en-ZA" dirty="0" smtClean="0"/>
              <a:t> Meaning of people engagement?</a:t>
            </a:r>
          </a:p>
          <a:p>
            <a:r>
              <a:rPr lang="en-ZA" dirty="0" smtClean="0"/>
              <a:t> Attitude?</a:t>
            </a:r>
          </a:p>
          <a:p>
            <a:r>
              <a:rPr lang="en-ZA" dirty="0" smtClean="0"/>
              <a:t> Ways of nurturing and maintaining?</a:t>
            </a:r>
          </a:p>
          <a:p>
            <a:r>
              <a:rPr lang="en-ZA" dirty="0" smtClean="0"/>
              <a:t> People expectations? </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b="1" i="1" dirty="0"/>
              <a:t>Procedural fairness refers to the rights of the employee in respect of the actual procedure followed during the hearing.</a:t>
            </a:r>
            <a:endParaRPr lang="en-ZA" sz="2000" b="1" i="1"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 xmlns:p14="http://schemas.microsoft.com/office/powerpoint/2010/main" val="26684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p:txBody>
          <a:bodyPr>
            <a:normAutofit/>
          </a:bodyPr>
          <a:lstStyle/>
          <a:p>
            <a:pPr marL="0" indent="0">
              <a:buNone/>
            </a:pPr>
            <a:r>
              <a:rPr lang="en-ZA" dirty="0"/>
              <a:t>The basic requirements for a procedurally fair hearing are:</a:t>
            </a:r>
          </a:p>
          <a:p>
            <a:pPr lvl="0" fontAlgn="base"/>
            <a:r>
              <a:rPr lang="en-ZA" dirty="0">
                <a:effectLst>
                  <a:outerShdw sx="0" sy="0">
                    <a:srgbClr val="000000"/>
                  </a:outerShdw>
                </a:effectLst>
              </a:rPr>
              <a:t>A timeous hearing with notice given, including the details of the charge against the employee</a:t>
            </a:r>
          </a:p>
          <a:p>
            <a:pPr lvl="0" fontAlgn="base"/>
            <a:r>
              <a:rPr lang="en-ZA" dirty="0">
                <a:effectLst>
                  <a:outerShdw sx="0" sy="0">
                    <a:srgbClr val="000000"/>
                  </a:outerShdw>
                </a:effectLst>
              </a:rPr>
              <a:t>Representation by a fellow employee in the employee’s organisation</a:t>
            </a:r>
          </a:p>
          <a:p>
            <a:pPr lvl="0" fontAlgn="base"/>
            <a:r>
              <a:rPr lang="en-ZA" dirty="0">
                <a:effectLst>
                  <a:outerShdw sx="0" sy="0">
                    <a:srgbClr val="000000"/>
                  </a:outerShdw>
                </a:effectLst>
              </a:rPr>
              <a:t>Interpretation of evidence must be given on employees’ home language if, where necessary</a:t>
            </a:r>
          </a:p>
          <a:p>
            <a:pPr lvl="0" fontAlgn="base"/>
            <a:r>
              <a:rPr lang="en-ZA" dirty="0">
                <a:effectLst>
                  <a:outerShdw sx="0" sy="0">
                    <a:srgbClr val="000000"/>
                  </a:outerShdw>
                </a:effectLst>
              </a:rPr>
              <a:t>Presentation and cross-examination of all relevant evidence at the hearing</a:t>
            </a:r>
          </a:p>
          <a:p>
            <a:pPr lvl="0" fontAlgn="base"/>
            <a:r>
              <a:rPr lang="en-ZA" dirty="0">
                <a:effectLst>
                  <a:outerShdw sx="0" sy="0">
                    <a:srgbClr val="000000"/>
                  </a:outerShdw>
                </a:effectLst>
              </a:rPr>
              <a:t>Re-examination of witnesses after cross-questioning</a:t>
            </a:r>
          </a:p>
          <a:p>
            <a:pPr marL="0" indent="0">
              <a:buNone/>
            </a:pPr>
            <a:endParaRPr lang="en-ZA" sz="2800" dirty="0"/>
          </a:p>
          <a:p>
            <a:endParaRPr lang="en-ZA" dirty="0"/>
          </a:p>
        </p:txBody>
      </p:sp>
    </p:spTree>
    <p:extLst>
      <p:ext uri="{BB962C8B-B14F-4D97-AF65-F5344CB8AC3E}">
        <p14:creationId xmlns="" xmlns:p14="http://schemas.microsoft.com/office/powerpoint/2010/main" val="72691411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p:txBody>
          <a:bodyPr>
            <a:normAutofit lnSpcReduction="10000"/>
          </a:bodyPr>
          <a:lstStyle/>
          <a:p>
            <a:pPr marL="0" indent="0">
              <a:buNone/>
            </a:pPr>
            <a:r>
              <a:rPr lang="en-ZA" dirty="0"/>
              <a:t>The basic requirements for a procedurally fair hearing are:</a:t>
            </a:r>
            <a:endParaRPr lang="en-GB" dirty="0"/>
          </a:p>
          <a:p>
            <a:pPr lvl="0" fontAlgn="base"/>
            <a:r>
              <a:rPr lang="en-ZA" dirty="0">
                <a:effectLst>
                  <a:outerShdw sx="0" sy="0">
                    <a:srgbClr val="000000"/>
                  </a:outerShdw>
                </a:effectLst>
              </a:rPr>
              <a:t>Closing argument after both sides have completed and closed their cases</a:t>
            </a:r>
          </a:p>
          <a:p>
            <a:pPr lvl="0" fontAlgn="base"/>
            <a:r>
              <a:rPr lang="en-ZA" dirty="0">
                <a:effectLst>
                  <a:outerShdw sx="0" sy="0">
                    <a:srgbClr val="000000"/>
                  </a:outerShdw>
                </a:effectLst>
              </a:rPr>
              <a:t>The independence of the chairperson is a critical </a:t>
            </a:r>
          </a:p>
          <a:p>
            <a:pPr marL="898525" lvl="0" indent="-541338" fontAlgn="base">
              <a:buFont typeface="Courier New" panose="02070309020205020404" pitchFamily="49" charset="0"/>
              <a:buChar char="o"/>
            </a:pPr>
            <a:r>
              <a:rPr lang="en-ZA" dirty="0">
                <a:effectLst>
                  <a:outerShdw sx="0" sy="0">
                    <a:srgbClr val="000000"/>
                  </a:outerShdw>
                </a:effectLst>
              </a:rPr>
              <a:t>Prior and during the hearing</a:t>
            </a:r>
          </a:p>
          <a:p>
            <a:pPr marL="898525" lvl="3" indent="-541338" fontAlgn="base"/>
            <a:r>
              <a:rPr lang="en-ZA" dirty="0">
                <a:effectLst>
                  <a:outerShdw sx="0" sy="0">
                    <a:srgbClr val="000000"/>
                  </a:outerShdw>
                </a:effectLst>
              </a:rPr>
              <a:t>In the assessment of the employee’s guilt and may not prejudge the employee’s guilt</a:t>
            </a:r>
          </a:p>
          <a:p>
            <a:pPr marL="898525" lvl="3" indent="-541338" fontAlgn="base"/>
            <a:r>
              <a:rPr lang="en-ZA" dirty="0">
                <a:effectLst>
                  <a:outerShdw sx="0" sy="0">
                    <a:srgbClr val="000000"/>
                  </a:outerShdw>
                </a:effectLst>
              </a:rPr>
              <a:t>In determining a disciplinary action to be taken</a:t>
            </a:r>
          </a:p>
          <a:p>
            <a:pPr lvl="0" fontAlgn="base"/>
            <a:r>
              <a:rPr lang="en-ZA" dirty="0">
                <a:effectLst>
                  <a:outerShdw sx="0" sy="0">
                    <a:srgbClr val="000000"/>
                  </a:outerShdw>
                </a:effectLst>
              </a:rPr>
              <a:t>Careful consideration of all facts after the conclusion of the hearing, advising the employee in writing.</a:t>
            </a:r>
          </a:p>
          <a:p>
            <a:pPr lvl="0" fontAlgn="base"/>
            <a:r>
              <a:rPr lang="en-ZA" dirty="0">
                <a:effectLst>
                  <a:outerShdw sx="0" sy="0">
                    <a:srgbClr val="000000"/>
                  </a:outerShdw>
                </a:effectLst>
              </a:rPr>
              <a:t>Substantive fairness - does the punishment fit the crime?  </a:t>
            </a:r>
          </a:p>
          <a:p>
            <a:pPr lvl="0" fontAlgn="base"/>
            <a:r>
              <a:rPr lang="en-ZA" dirty="0">
                <a:effectLst>
                  <a:outerShdw sx="0" sy="0">
                    <a:srgbClr val="000000"/>
                  </a:outerShdw>
                </a:effectLst>
              </a:rPr>
              <a:t>Allow the employee the opportunity to appeal</a:t>
            </a:r>
          </a:p>
          <a:p>
            <a:pPr marL="0" indent="0">
              <a:buNone/>
            </a:pPr>
            <a:endParaRPr lang="en-ZA" sz="2800" dirty="0"/>
          </a:p>
          <a:p>
            <a:endParaRPr lang="en-ZA" dirty="0"/>
          </a:p>
        </p:txBody>
      </p:sp>
    </p:spTree>
    <p:extLst>
      <p:ext uri="{BB962C8B-B14F-4D97-AF65-F5344CB8AC3E}">
        <p14:creationId xmlns="" xmlns:p14="http://schemas.microsoft.com/office/powerpoint/2010/main" val="306902165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a:xfrm>
            <a:off x="467544" y="1413296"/>
            <a:ext cx="8219256" cy="4797004"/>
          </a:xfrm>
        </p:spPr>
        <p:txBody>
          <a:bodyPr>
            <a:normAutofit lnSpcReduction="10000"/>
          </a:bodyPr>
          <a:lstStyle/>
          <a:p>
            <a:pPr marL="0" indent="0">
              <a:buNone/>
            </a:pPr>
            <a:r>
              <a:rPr lang="en-ZA" dirty="0"/>
              <a:t>Principles to observe at the hearing:</a:t>
            </a:r>
          </a:p>
          <a:p>
            <a:pPr lvl="0" fontAlgn="base"/>
            <a:r>
              <a:rPr lang="en-ZA" dirty="0">
                <a:effectLst>
                  <a:outerShdw sx="0" sy="0">
                    <a:srgbClr val="000000"/>
                  </a:outerShdw>
                </a:effectLst>
              </a:rPr>
              <a:t>The chairperson must be an impartial person</a:t>
            </a:r>
          </a:p>
          <a:p>
            <a:pPr lvl="0" fontAlgn="base"/>
            <a:r>
              <a:rPr lang="en-ZA" dirty="0">
                <a:effectLst>
                  <a:outerShdw sx="0" sy="0">
                    <a:srgbClr val="000000"/>
                  </a:outerShdw>
                </a:effectLst>
              </a:rPr>
              <a:t>The hearing must be held within a reasonable time after the incident has taken place.</a:t>
            </a:r>
          </a:p>
          <a:p>
            <a:pPr lvl="0" fontAlgn="base"/>
            <a:r>
              <a:rPr lang="en-ZA" dirty="0">
                <a:effectLst>
                  <a:outerShdw sx="0" sy="0">
                    <a:srgbClr val="000000"/>
                  </a:outerShdw>
                </a:effectLst>
              </a:rPr>
              <a:t>If there are exceptional mitigating circumstances present, the chairperson may recommend that the employee is suspended with pay prior to, during or pending the outcome of the hearing.</a:t>
            </a:r>
          </a:p>
          <a:p>
            <a:pPr lvl="0" fontAlgn="base"/>
            <a:r>
              <a:rPr lang="en-ZA" dirty="0">
                <a:effectLst>
                  <a:outerShdw sx="0" sy="0">
                    <a:srgbClr val="000000"/>
                  </a:outerShdw>
                </a:effectLst>
              </a:rPr>
              <a:t>The chairperson is responsible to keep notes and records of the proceedings. </a:t>
            </a:r>
          </a:p>
          <a:p>
            <a:pPr lvl="0" fontAlgn="base"/>
            <a:r>
              <a:rPr lang="en-ZA" dirty="0">
                <a:effectLst>
                  <a:outerShdw sx="0" sy="0">
                    <a:srgbClr val="000000"/>
                  </a:outerShdw>
                </a:effectLst>
              </a:rPr>
              <a:t>If the chairperson of the hearing finds the employee is guilty of the alleged offence, he/she must consult the employee's record in order to determine the appropriate penalty.</a:t>
            </a:r>
          </a:p>
          <a:p>
            <a:pPr marL="0" indent="0">
              <a:buNone/>
            </a:pPr>
            <a:endParaRPr lang="en-ZA" sz="2800" dirty="0"/>
          </a:p>
          <a:p>
            <a:endParaRPr lang="en-ZA" dirty="0"/>
          </a:p>
        </p:txBody>
      </p:sp>
    </p:spTree>
    <p:extLst>
      <p:ext uri="{BB962C8B-B14F-4D97-AF65-F5344CB8AC3E}">
        <p14:creationId xmlns="" xmlns:p14="http://schemas.microsoft.com/office/powerpoint/2010/main" val="9249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4.1.3 : Conducting </a:t>
            </a:r>
            <a:r>
              <a:rPr lang="en-ZA" dirty="0"/>
              <a:t>the Hearing in a Firm and Procedurally Fair Manner</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a:xfrm>
            <a:off x="467544" y="1413296"/>
            <a:ext cx="8219256" cy="4896024"/>
          </a:xfrm>
        </p:spPr>
        <p:txBody>
          <a:bodyPr>
            <a:normAutofit fontScale="92500" lnSpcReduction="20000"/>
          </a:bodyPr>
          <a:lstStyle/>
          <a:p>
            <a:pPr marL="0" indent="0">
              <a:buNone/>
            </a:pPr>
            <a:r>
              <a:rPr lang="en-ZA" dirty="0"/>
              <a:t>Principles to observe at the hearing:</a:t>
            </a:r>
          </a:p>
          <a:p>
            <a:pPr lvl="0" fontAlgn="base"/>
            <a:r>
              <a:rPr lang="en-ZA" dirty="0">
                <a:effectLst>
                  <a:outerShdw sx="0" sy="0">
                    <a:srgbClr val="000000"/>
                  </a:outerShdw>
                </a:effectLst>
              </a:rPr>
              <a:t>An employee’s previous disciplinary record does not oblige the chairperson to impose amore serious sanction</a:t>
            </a:r>
          </a:p>
          <a:p>
            <a:pPr lvl="0" fontAlgn="base"/>
            <a:r>
              <a:rPr lang="en-ZA" dirty="0">
                <a:effectLst>
                  <a:outerShdw sx="0" sy="0">
                    <a:srgbClr val="000000"/>
                  </a:outerShdw>
                </a:effectLst>
              </a:rPr>
              <a:t>The disciplinary sanction and the reasons must be summarised in writing </a:t>
            </a:r>
          </a:p>
          <a:p>
            <a:pPr lvl="0" fontAlgn="base"/>
            <a:r>
              <a:rPr lang="en-ZA" dirty="0">
                <a:effectLst>
                  <a:outerShdw sx="0" sy="0">
                    <a:srgbClr val="000000"/>
                  </a:outerShdw>
                </a:effectLst>
              </a:rPr>
              <a:t>Where an employee fails to attend or participate in the proceedings the first time it has been scheduled, the hearing will be rescheduled. </a:t>
            </a:r>
          </a:p>
          <a:p>
            <a:pPr lvl="0" fontAlgn="base"/>
            <a:r>
              <a:rPr lang="en-ZA" dirty="0">
                <a:effectLst>
                  <a:outerShdw sx="0" sy="0">
                    <a:srgbClr val="000000"/>
                  </a:outerShdw>
                </a:effectLst>
              </a:rPr>
              <a:t>However if the employee fails to attend a second time, the hearing will be held in his/her absence and the employee will forfeit the right to an appeal</a:t>
            </a:r>
          </a:p>
          <a:p>
            <a:pPr lvl="0" fontAlgn="base"/>
            <a:r>
              <a:rPr lang="en-ZA" dirty="0">
                <a:effectLst>
                  <a:outerShdw sx="0" sy="0">
                    <a:srgbClr val="000000"/>
                  </a:outerShdw>
                </a:effectLst>
              </a:rPr>
              <a:t>An employee who has been dismissed following a hearing will not be entitled to remuneration or any employee benefits during the period thereafter until an appeal hearing has taken place</a:t>
            </a:r>
          </a:p>
          <a:p>
            <a:r>
              <a:rPr lang="en-ZA" dirty="0"/>
              <a:t>The interpreter may not be a witness for the defence, nor for the prosecution</a:t>
            </a:r>
          </a:p>
        </p:txBody>
      </p:sp>
    </p:spTree>
    <p:extLst>
      <p:ext uri="{BB962C8B-B14F-4D97-AF65-F5344CB8AC3E}">
        <p14:creationId xmlns="" xmlns:p14="http://schemas.microsoft.com/office/powerpoint/2010/main" val="341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4.1.4 : Asking </a:t>
            </a:r>
            <a:r>
              <a:rPr lang="en-ZA" dirty="0"/>
              <a:t>Questions for Clarification</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p:txBody>
          <a:bodyPr/>
          <a:lstStyle/>
          <a:p>
            <a:pPr marL="0" indent="0">
              <a:buNone/>
            </a:pPr>
            <a:r>
              <a:rPr lang="en-ZA" dirty="0"/>
              <a:t>To ensure that his / her behaviour is unbiased, the chairperson should</a:t>
            </a:r>
          </a:p>
          <a:p>
            <a:r>
              <a:rPr lang="en-ZA" dirty="0"/>
              <a:t> Allow the initiator to state his/her case and to call witnesses one by one to give evidence</a:t>
            </a:r>
          </a:p>
          <a:p>
            <a:r>
              <a:rPr lang="en-ZA" dirty="0"/>
              <a:t>Allow the employee to cross-examine any witnesses called by the initiator</a:t>
            </a:r>
          </a:p>
          <a:p>
            <a:r>
              <a:rPr lang="en-ZA" dirty="0"/>
              <a:t>Allow the employee to state his/her case, call witnesses one by one and give evidence</a:t>
            </a:r>
          </a:p>
          <a:p>
            <a:r>
              <a:rPr lang="en-ZA" dirty="0"/>
              <a:t>Ensure that the notes are taken of the proceedings</a:t>
            </a:r>
          </a:p>
          <a:p>
            <a:pPr marL="0" indent="0">
              <a:buNone/>
            </a:pPr>
            <a:endParaRPr lang="en-ZA" sz="2800" dirty="0"/>
          </a:p>
          <a:p>
            <a:endParaRPr lang="en-ZA" dirty="0"/>
          </a:p>
        </p:txBody>
      </p:sp>
    </p:spTree>
    <p:extLst>
      <p:ext uri="{BB962C8B-B14F-4D97-AF65-F5344CB8AC3E}">
        <p14:creationId xmlns="" xmlns:p14="http://schemas.microsoft.com/office/powerpoint/2010/main" val="269130281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077C9-89FB-4D80-854D-C1BA65AAA874}"/>
              </a:ext>
            </a:extLst>
          </p:cNvPr>
          <p:cNvSpPr>
            <a:spLocks noGrp="1"/>
          </p:cNvSpPr>
          <p:nvPr>
            <p:ph type="title"/>
          </p:nvPr>
        </p:nvSpPr>
        <p:spPr/>
        <p:txBody>
          <a:bodyPr>
            <a:normAutofit fontScale="90000"/>
          </a:bodyPr>
          <a:lstStyle/>
          <a:p>
            <a:r>
              <a:rPr lang="en-ZA" dirty="0" smtClean="0"/>
              <a:t>4.1.4 : Asking </a:t>
            </a:r>
            <a:r>
              <a:rPr lang="en-ZA" dirty="0"/>
              <a:t>Questions for Clarification</a:t>
            </a:r>
          </a:p>
        </p:txBody>
      </p:sp>
      <p:sp>
        <p:nvSpPr>
          <p:cNvPr id="3" name="Slide Number Placeholder 2">
            <a:extLst>
              <a:ext uri="{FF2B5EF4-FFF2-40B4-BE49-F238E27FC236}">
                <a16:creationId xmlns=""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a:extLst>
              <a:ext uri="{FF2B5EF4-FFF2-40B4-BE49-F238E27FC236}">
                <a16:creationId xmlns="" xmlns:a16="http://schemas.microsoft.com/office/drawing/2014/main" id="{2C4DA7D0-AEC1-46BE-8055-4AFC8E1BFA53}"/>
              </a:ext>
            </a:extLst>
          </p:cNvPr>
          <p:cNvSpPr>
            <a:spLocks noGrp="1"/>
          </p:cNvSpPr>
          <p:nvPr>
            <p:ph sz="quarter" idx="1"/>
          </p:nvPr>
        </p:nvSpPr>
        <p:spPr>
          <a:xfrm>
            <a:off x="146304" y="1413296"/>
            <a:ext cx="8540496" cy="4680000"/>
          </a:xfrm>
        </p:spPr>
        <p:txBody>
          <a:bodyPr/>
          <a:lstStyle/>
          <a:p>
            <a:pPr lvl="0" fontAlgn="base"/>
            <a:r>
              <a:rPr lang="en-ZA" dirty="0">
                <a:effectLst>
                  <a:outerShdw sx="0" sy="0">
                    <a:srgbClr val="000000"/>
                  </a:outerShdw>
                </a:effectLst>
              </a:rPr>
              <a:t>Ensure that all evidence is heard and call for further clarification </a:t>
            </a:r>
          </a:p>
          <a:p>
            <a:pPr lvl="0" fontAlgn="base"/>
            <a:r>
              <a:rPr lang="en-ZA" dirty="0">
                <a:effectLst>
                  <a:outerShdw sx="0" sy="0">
                    <a:srgbClr val="000000"/>
                  </a:outerShdw>
                </a:effectLst>
              </a:rPr>
              <a:t>Remain impartial and not become emotionally involved</a:t>
            </a:r>
          </a:p>
          <a:p>
            <a:pPr lvl="0" fontAlgn="base"/>
            <a:r>
              <a:rPr lang="en-ZA" dirty="0">
                <a:effectLst>
                  <a:outerShdw sx="0" sy="0">
                    <a:srgbClr val="000000"/>
                  </a:outerShdw>
                </a:effectLst>
              </a:rPr>
              <a:t>Ensure total participation from both the employee and his/her representative</a:t>
            </a:r>
          </a:p>
          <a:p>
            <a:r>
              <a:rPr lang="en-ZA" dirty="0"/>
              <a:t>Adjourn the proceedings while he/she considers the evidence and makes a decision</a:t>
            </a:r>
          </a:p>
          <a:p>
            <a:r>
              <a:rPr lang="en-ZA" dirty="0"/>
              <a:t>Communicate the date</a:t>
            </a:r>
          </a:p>
          <a:p>
            <a:pPr marL="0" indent="0">
              <a:buNone/>
            </a:pPr>
            <a:r>
              <a:rPr lang="en-ZA" dirty="0"/>
              <a:t>     and time on which he/she intends to </a:t>
            </a:r>
          </a:p>
          <a:p>
            <a:pPr marL="0" indent="0">
              <a:buNone/>
            </a:pPr>
            <a:r>
              <a:rPr lang="en-ZA" dirty="0"/>
              <a:t>     announce the decision to the parties </a:t>
            </a:r>
          </a:p>
          <a:p>
            <a:pPr marL="0" indent="0">
              <a:buNone/>
            </a:pPr>
            <a:r>
              <a:rPr lang="en-ZA" dirty="0"/>
              <a:t>     (within 48 hours)</a:t>
            </a:r>
            <a:endParaRPr lang="en-ZA" sz="2800" dirty="0"/>
          </a:p>
          <a:p>
            <a:endParaRPr lang="en-ZA" dirty="0"/>
          </a:p>
        </p:txBody>
      </p:sp>
      <p:pic>
        <p:nvPicPr>
          <p:cNvPr id="5" name="Picture 4">
            <a:extLst>
              <a:ext uri="{FF2B5EF4-FFF2-40B4-BE49-F238E27FC236}">
                <a16:creationId xmlns="" xmlns:a16="http://schemas.microsoft.com/office/drawing/2014/main" id="{BBB45A8A-A5CF-4032-8995-FCF68E40D507}"/>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6300192" y="3573016"/>
            <a:ext cx="1814190" cy="2637284"/>
          </a:xfrm>
          <a:prstGeom prst="rect">
            <a:avLst/>
          </a:prstGeom>
        </p:spPr>
      </p:pic>
    </p:spTree>
    <p:extLst>
      <p:ext uri="{BB962C8B-B14F-4D97-AF65-F5344CB8AC3E}">
        <p14:creationId xmlns="" xmlns:p14="http://schemas.microsoft.com/office/powerpoint/2010/main" val="18161967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4.3:</a:t>
            </a:r>
            <a:r>
              <a:rPr lang="en-US" sz="4400" dirty="0"/>
              <a:t/>
            </a:r>
            <a:br>
              <a:rPr lang="en-US" sz="4400" dirty="0"/>
            </a:br>
            <a:r>
              <a:rPr lang="en-ZA" sz="4400" dirty="0"/>
              <a:t>Hearing </a:t>
            </a:r>
            <a:r>
              <a:rPr lang="en-ZA" sz="4400" dirty="0" smtClean="0"/>
              <a:t>Pleadings</a:t>
            </a:r>
          </a:p>
          <a:p>
            <a:r>
              <a:rPr lang="en-ZA" sz="4400" dirty="0" smtClean="0"/>
              <a:t>p.135</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227</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9200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4.3.1 : Granting </a:t>
            </a:r>
            <a:r>
              <a:rPr lang="en-ZA" dirty="0"/>
              <a:t>Parties Opportunity to Plead Mitigation or Aggravation</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indent="0" fontAlgn="base">
              <a:buNone/>
            </a:pPr>
            <a:r>
              <a:rPr lang="en-ZA" sz="2800" b="1" dirty="0"/>
              <a:t>Mitigation</a:t>
            </a:r>
          </a:p>
          <a:p>
            <a:pPr marL="0" indent="0" fontAlgn="base">
              <a:buNone/>
            </a:pPr>
            <a:endParaRPr lang="en-ZA" sz="2800" b="1" dirty="0"/>
          </a:p>
          <a:p>
            <a:pPr marL="0" indent="0">
              <a:buNone/>
            </a:pPr>
            <a:r>
              <a:rPr lang="en-ZA" dirty="0"/>
              <a:t>A plea in mitigation may include aspects such as</a:t>
            </a:r>
          </a:p>
          <a:p>
            <a:pPr lvl="0" fontAlgn="base"/>
            <a:r>
              <a:rPr lang="en-ZA" dirty="0">
                <a:effectLst>
                  <a:outerShdw sx="0" sy="0">
                    <a:srgbClr val="000000"/>
                  </a:outerShdw>
                </a:effectLst>
              </a:rPr>
              <a:t>Length of service</a:t>
            </a:r>
          </a:p>
          <a:p>
            <a:pPr lvl="0" fontAlgn="base"/>
            <a:r>
              <a:rPr lang="en-ZA" dirty="0">
                <a:effectLst>
                  <a:outerShdw sx="0" sy="0">
                    <a:srgbClr val="000000"/>
                  </a:outerShdw>
                </a:effectLst>
              </a:rPr>
              <a:t>Demands of the job</a:t>
            </a:r>
          </a:p>
          <a:p>
            <a:pPr lvl="0" fontAlgn="base"/>
            <a:r>
              <a:rPr lang="en-ZA" dirty="0">
                <a:effectLst>
                  <a:outerShdw sx="0" sy="0">
                    <a:srgbClr val="000000"/>
                  </a:outerShdw>
                </a:effectLst>
              </a:rPr>
              <a:t>A previously faultless career</a:t>
            </a:r>
          </a:p>
          <a:p>
            <a:pPr lvl="0" fontAlgn="base"/>
            <a:r>
              <a:rPr lang="en-ZA" dirty="0">
                <a:effectLst>
                  <a:outerShdw sx="0" sy="0">
                    <a:srgbClr val="000000"/>
                  </a:outerShdw>
                </a:effectLst>
              </a:rPr>
              <a:t>Adverse personal circumstances</a:t>
            </a:r>
          </a:p>
          <a:p>
            <a:pPr lvl="0" fontAlgn="base"/>
            <a:r>
              <a:rPr lang="en-ZA" dirty="0">
                <a:effectLst>
                  <a:outerShdw sx="0" sy="0">
                    <a:srgbClr val="000000"/>
                  </a:outerShdw>
                </a:effectLst>
              </a:rPr>
              <a:t>Particular circumstances in which the misconduct took place</a:t>
            </a:r>
          </a:p>
          <a:p>
            <a:endParaRPr lang="en-ZA" dirty="0"/>
          </a:p>
        </p:txBody>
      </p:sp>
    </p:spTree>
    <p:extLst>
      <p:ext uri="{BB962C8B-B14F-4D97-AF65-F5344CB8AC3E}">
        <p14:creationId xmlns="" xmlns:p14="http://schemas.microsoft.com/office/powerpoint/2010/main" val="104637054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4.3.1 : Granting </a:t>
            </a:r>
            <a:r>
              <a:rPr lang="en-ZA" dirty="0"/>
              <a:t>Parties Opportunity to Plead Mitigation or Aggravation</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fontAlgn="base">
              <a:buNone/>
            </a:pPr>
            <a:r>
              <a:rPr lang="en-ZA" sz="2800" b="1" dirty="0"/>
              <a:t>Aggravation</a:t>
            </a:r>
          </a:p>
          <a:p>
            <a:pPr marL="0" indent="0" fontAlgn="base">
              <a:buNone/>
            </a:pPr>
            <a:r>
              <a:rPr lang="en-ZA" sz="2600" dirty="0"/>
              <a:t>A plea in aggravation may include aspects such as</a:t>
            </a:r>
          </a:p>
          <a:p>
            <a:pPr marL="357188" indent="-357188" fontAlgn="base">
              <a:buNone/>
            </a:pPr>
            <a:r>
              <a:rPr lang="en-ZA" sz="2600" dirty="0"/>
              <a:t>• Losses suffered by the employer due to the employee’s behaviour</a:t>
            </a:r>
          </a:p>
          <a:p>
            <a:pPr marL="357188" indent="-357188" fontAlgn="base">
              <a:buNone/>
            </a:pPr>
            <a:r>
              <a:rPr lang="en-ZA" sz="2600" dirty="0"/>
              <a:t>• Can the employer be fairly expected to continue in an intolerable service relationship</a:t>
            </a:r>
          </a:p>
          <a:p>
            <a:pPr marL="357188" indent="-357188" fontAlgn="base">
              <a:buNone/>
            </a:pPr>
            <a:r>
              <a:rPr lang="en-ZA" sz="2600" dirty="0"/>
              <a:t>• Has the trust relationship inherent to the </a:t>
            </a:r>
          </a:p>
          <a:p>
            <a:pPr marL="357188" indent="-357188" fontAlgn="base">
              <a:buNone/>
            </a:pPr>
            <a:r>
              <a:rPr lang="en-ZA" sz="2600" dirty="0"/>
              <a:t>   service relationship been damaged </a:t>
            </a:r>
          </a:p>
          <a:p>
            <a:pPr marL="357188" indent="-357188" fontAlgn="base">
              <a:buNone/>
            </a:pPr>
            <a:r>
              <a:rPr lang="en-ZA" sz="2600" dirty="0"/>
              <a:t>• Has disobedience, theft, pilfering, etc.</a:t>
            </a:r>
          </a:p>
          <a:p>
            <a:pPr marL="357188" indent="-357188" fontAlgn="base">
              <a:buNone/>
            </a:pPr>
            <a:r>
              <a:rPr lang="en-ZA" sz="2600" dirty="0"/>
              <a:t>   occurred previously?</a:t>
            </a:r>
          </a:p>
          <a:p>
            <a:endParaRPr lang="en-ZA" dirty="0"/>
          </a:p>
        </p:txBody>
      </p:sp>
      <p:pic>
        <p:nvPicPr>
          <p:cNvPr id="5" name="Picture 4">
            <a:extLst>
              <a:ext uri="{FF2B5EF4-FFF2-40B4-BE49-F238E27FC236}">
                <a16:creationId xmlns="" xmlns:a16="http://schemas.microsoft.com/office/drawing/2014/main" id="{E97741E1-2A98-4B0D-A448-A6F445C86621}"/>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6372200" y="3717032"/>
            <a:ext cx="2132325" cy="2409461"/>
          </a:xfrm>
          <a:prstGeom prst="rect">
            <a:avLst/>
          </a:prstGeom>
        </p:spPr>
      </p:pic>
    </p:spTree>
    <p:extLst>
      <p:ext uri="{BB962C8B-B14F-4D97-AF65-F5344CB8AC3E}">
        <p14:creationId xmlns="" xmlns:p14="http://schemas.microsoft.com/office/powerpoint/2010/main" val="2097151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800"/>
            <a:ext cx="8219256" cy="1008000"/>
          </a:xfrm>
        </p:spPr>
        <p:txBody>
          <a:bodyPr>
            <a:normAutofit fontScale="90000"/>
          </a:bodyPr>
          <a:lstStyle/>
          <a:p>
            <a:r>
              <a:rPr lang="en-ZA" sz="3600" dirty="0" smtClean="0"/>
              <a:t>The Code of Conduct and the Grievance and Disciplinary Procedures Grievance procedures tools towards people engagement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a:t>
            </a:fld>
            <a:endParaRPr lang="en-ZA" dirty="0"/>
          </a:p>
        </p:txBody>
      </p:sp>
      <p:sp>
        <p:nvSpPr>
          <p:cNvPr id="4" name="Content Placeholder 3"/>
          <p:cNvSpPr>
            <a:spLocks noGrp="1"/>
          </p:cNvSpPr>
          <p:nvPr>
            <p:ph sz="quarter" idx="1"/>
          </p:nvPr>
        </p:nvSpPr>
        <p:spPr>
          <a:xfrm>
            <a:off x="467544" y="1773336"/>
            <a:ext cx="8219256" cy="4680000"/>
          </a:xfrm>
        </p:spPr>
        <p:txBody>
          <a:bodyPr>
            <a:normAutofit lnSpcReduction="10000"/>
          </a:bodyPr>
          <a:lstStyle/>
          <a:p>
            <a:pPr>
              <a:buNone/>
            </a:pPr>
            <a:r>
              <a:rPr lang="en-ZA" dirty="0" smtClean="0"/>
              <a:t> People engagement:</a:t>
            </a:r>
            <a:endParaRPr lang="en-US" dirty="0" smtClean="0"/>
          </a:p>
          <a:p>
            <a:r>
              <a:rPr lang="en-US" i="1" dirty="0" smtClean="0"/>
              <a:t>“</a:t>
            </a:r>
            <a:r>
              <a:rPr lang="en-ZA" i="1" dirty="0" smtClean="0"/>
              <a:t>…</a:t>
            </a:r>
            <a:r>
              <a:rPr lang="en-ZA" b="1" i="1" dirty="0" smtClean="0"/>
              <a:t>a positive attitude </a:t>
            </a:r>
            <a:r>
              <a:rPr lang="en-ZA" i="1" dirty="0" smtClean="0"/>
              <a:t>held by the employee towards the organisation and its values. An engaged employee </a:t>
            </a:r>
            <a:r>
              <a:rPr lang="en-ZA" b="1" i="1" dirty="0" smtClean="0"/>
              <a:t>is aware of business context</a:t>
            </a:r>
            <a:r>
              <a:rPr lang="en-ZA" i="1" dirty="0" smtClean="0"/>
              <a:t>, and works with colleagues to improve performance within the job for the benefit of the organisation. </a:t>
            </a:r>
            <a:endParaRPr lang="en-US" dirty="0" smtClean="0"/>
          </a:p>
          <a:p>
            <a:r>
              <a:rPr lang="en-ZA" i="1" dirty="0" smtClean="0"/>
              <a:t>“The organisation must work to nurture, </a:t>
            </a:r>
            <a:r>
              <a:rPr lang="en-ZA" b="1" i="1" dirty="0" smtClean="0"/>
              <a:t>maintain and grow the engagement</a:t>
            </a:r>
            <a:r>
              <a:rPr lang="en-ZA" i="1" dirty="0" smtClean="0"/>
              <a:t>, which requires a </a:t>
            </a:r>
            <a:r>
              <a:rPr lang="en-ZA" b="1" i="1" dirty="0" smtClean="0"/>
              <a:t>two-way relationship between employer and employee.</a:t>
            </a:r>
            <a:endParaRPr lang="en-US" dirty="0" smtClean="0"/>
          </a:p>
          <a:p>
            <a:r>
              <a:rPr lang="en-ZA" i="1" dirty="0" smtClean="0"/>
              <a:t>“The most significant driver in employee engagement levels is for the employee to have a </a:t>
            </a:r>
            <a:r>
              <a:rPr lang="en-ZA" b="1" i="1" dirty="0" smtClean="0"/>
              <a:t>sense of feeling involved and valued by the organisation</a:t>
            </a:r>
            <a:r>
              <a:rPr lang="en-ZA" dirty="0" smtClean="0"/>
              <a:t>.” </a:t>
            </a:r>
            <a:endParaRPr lang="en-US" dirty="0" smtClean="0"/>
          </a:p>
          <a:p>
            <a:pPr>
              <a:buNone/>
            </a:pPr>
            <a:r>
              <a:rPr lang="en-ZA" sz="1700" i="1" dirty="0" smtClean="0"/>
              <a:t>      Source: Robinson, Perryman and </a:t>
            </a:r>
            <a:r>
              <a:rPr lang="en-ZA" sz="1700" i="1" dirty="0" err="1" smtClean="0"/>
              <a:t>Hayday</a:t>
            </a:r>
            <a:r>
              <a:rPr lang="en-ZA" sz="1700" i="1" dirty="0" smtClean="0"/>
              <a:t> from the Institute of Employee Studies (IES) </a:t>
            </a:r>
            <a:endParaRPr lang="en-US" sz="1700" dirty="0" smtClean="0"/>
          </a:p>
          <a:p>
            <a:pPr>
              <a:buNone/>
            </a:pP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5C47D-A89B-417D-BC17-8D401EEF9596}"/>
              </a:ext>
            </a:extLst>
          </p:cNvPr>
          <p:cNvSpPr>
            <a:spLocks noGrp="1"/>
          </p:cNvSpPr>
          <p:nvPr>
            <p:ph type="title"/>
          </p:nvPr>
        </p:nvSpPr>
        <p:spPr/>
        <p:txBody>
          <a:bodyPr>
            <a:normAutofit fontScale="90000"/>
          </a:bodyPr>
          <a:lstStyle/>
          <a:p>
            <a:r>
              <a:rPr lang="en-ZA" dirty="0" smtClean="0"/>
              <a:t>4.3.2 : Eliciting </a:t>
            </a:r>
            <a:r>
              <a:rPr lang="en-ZA" dirty="0"/>
              <a:t>Information Regarding Mitigation and Aggravation</a:t>
            </a:r>
          </a:p>
        </p:txBody>
      </p:sp>
      <p:sp>
        <p:nvSpPr>
          <p:cNvPr id="3" name="Slide Number Placeholder 2">
            <a:extLst>
              <a:ext uri="{FF2B5EF4-FFF2-40B4-BE49-F238E27FC236}">
                <a16:creationId xmlns=""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a:extLst>
              <a:ext uri="{FF2B5EF4-FFF2-40B4-BE49-F238E27FC236}">
                <a16:creationId xmlns=""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r>
              <a:rPr lang="en-ZA" dirty="0"/>
              <a:t>Information regarding mitigating and aggravating circumstances should be elicited through the cross-questioning process. </a:t>
            </a:r>
          </a:p>
          <a:p>
            <a:r>
              <a:rPr lang="en-ZA" dirty="0"/>
              <a:t>Eliciting favourable evidence from a witness is also known as adducing evidence.</a:t>
            </a:r>
          </a:p>
          <a:p>
            <a:r>
              <a:rPr lang="en-ZA" dirty="0"/>
              <a:t>The first objective of cross-questioning is to obtain information that is favourable to the party on whose behalf the cross-questioning is conducted</a:t>
            </a:r>
          </a:p>
          <a:p>
            <a:r>
              <a:rPr lang="en-ZA" dirty="0"/>
              <a:t>The second objective to cast doubt upon the accuracy of the evidence given against such party.</a:t>
            </a:r>
          </a:p>
        </p:txBody>
      </p:sp>
    </p:spTree>
    <p:extLst>
      <p:ext uri="{BB962C8B-B14F-4D97-AF65-F5344CB8AC3E}">
        <p14:creationId xmlns="" xmlns:p14="http://schemas.microsoft.com/office/powerpoint/2010/main" val="36539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231</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646331"/>
          </a:xfrm>
          <a:prstGeom prst="rect">
            <a:avLst/>
          </a:prstGeom>
          <a:noFill/>
        </p:spPr>
        <p:txBody>
          <a:bodyPr wrap="none" rtlCol="0">
            <a:spAutoFit/>
          </a:bodyPr>
          <a:lstStyle/>
          <a:p>
            <a:r>
              <a:rPr lang="en-ZA" dirty="0" smtClean="0"/>
              <a:t>Do Formative Activity 4.3in your </a:t>
            </a:r>
            <a:r>
              <a:rPr lang="en-ZA" dirty="0" err="1" smtClean="0"/>
              <a:t>PoE</a:t>
            </a:r>
            <a:r>
              <a:rPr lang="en-ZA" dirty="0" smtClean="0"/>
              <a:t> (p 135 )</a:t>
            </a:r>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4.4:</a:t>
            </a:r>
            <a:r>
              <a:rPr lang="en-US" sz="4400" dirty="0"/>
              <a:t/>
            </a:r>
            <a:br>
              <a:rPr lang="en-US" sz="4400" dirty="0"/>
            </a:br>
            <a:r>
              <a:rPr lang="en-ZA" sz="4400" dirty="0"/>
              <a:t>Taking a Decision as to Sanction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232</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8734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776"/>
            <a:ext cx="8219256" cy="1008000"/>
          </a:xfrm>
        </p:spPr>
        <p:txBody>
          <a:bodyPr>
            <a:normAutofit fontScale="90000"/>
          </a:bodyPr>
          <a:lstStyle/>
          <a:p>
            <a:r>
              <a:rPr lang="en-ZA" dirty="0" smtClean="0"/>
              <a:t>4.4.1	Considering and Weighing All Relevant Factors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p:cNvSpPr>
            <a:spLocks noGrp="1"/>
          </p:cNvSpPr>
          <p:nvPr>
            <p:ph sz="quarter" idx="1"/>
          </p:nvPr>
        </p:nvSpPr>
        <p:spPr/>
        <p:txBody>
          <a:bodyPr/>
          <a:lstStyle/>
          <a:p>
            <a:pPr>
              <a:buNone/>
            </a:pPr>
            <a:r>
              <a:rPr lang="en-ZA" dirty="0" smtClean="0"/>
              <a:t>The weighing of relevant factors was discussed in detail in Study Unit 4.2</a:t>
            </a:r>
            <a:endParaRPr lang="en-US" dirty="0" smtClean="0"/>
          </a:p>
          <a:p>
            <a:pPr>
              <a:buNone/>
            </a:pP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a:bodyPr>
          <a:lstStyle/>
          <a:p>
            <a:r>
              <a:rPr lang="en-ZA" dirty="0" smtClean="0"/>
              <a:t>4.4.2 : Clear </a:t>
            </a:r>
            <a:r>
              <a:rPr lang="en-ZA" dirty="0"/>
              <a:t>Reasoning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10" name="Content Placeholder 4">
            <a:extLst>
              <a:ext uri="{FF2B5EF4-FFF2-40B4-BE49-F238E27FC236}">
                <a16:creationId xmlns="" xmlns:a16="http://schemas.microsoft.com/office/drawing/2014/main" id="{762BA1D0-B855-48C5-877C-AA2B6F9818D8}"/>
              </a:ext>
            </a:extLst>
          </p:cNvPr>
          <p:cNvSpPr txBox="1">
            <a:spLocks/>
          </p:cNvSpPr>
          <p:nvPr/>
        </p:nvSpPr>
        <p:spPr>
          <a:xfrm>
            <a:off x="2123728" y="2924944"/>
            <a:ext cx="6563072" cy="266429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b="1" i="1" dirty="0"/>
              <a:t>Decision-making is the process of choosing what to do by considering the possible consequences of different choices</a:t>
            </a:r>
            <a:endParaRPr lang="en-ZA" sz="2000" b="1" i="1" dirty="0"/>
          </a:p>
        </p:txBody>
      </p:sp>
      <p:pic>
        <p:nvPicPr>
          <p:cNvPr id="11" name="Picture 10">
            <a:extLst>
              <a:ext uri="{FF2B5EF4-FFF2-40B4-BE49-F238E27FC236}">
                <a16:creationId xmlns="" xmlns:a16="http://schemas.microsoft.com/office/drawing/2014/main" id="{FB8D24B8-981D-4758-A5C3-3259D5D4E1F4}"/>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3504" y="2393378"/>
            <a:ext cx="2004668" cy="783392"/>
          </a:xfrm>
          <a:prstGeom prst="rect">
            <a:avLst/>
          </a:prstGeom>
          <a:noFill/>
        </p:spPr>
      </p:pic>
    </p:spTree>
    <p:extLst>
      <p:ext uri="{BB962C8B-B14F-4D97-AF65-F5344CB8AC3E}">
        <p14:creationId xmlns="" xmlns:p14="http://schemas.microsoft.com/office/powerpoint/2010/main" val="27688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lstStyle/>
          <a:p>
            <a:r>
              <a:rPr lang="en-ZA" dirty="0" smtClean="0"/>
              <a:t>4.4.2 : Clear </a:t>
            </a:r>
            <a:r>
              <a:rPr lang="en-ZA" dirty="0"/>
              <a:t>Reasoning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lvl="0" indent="0" fontAlgn="base">
              <a:buNone/>
            </a:pPr>
            <a:r>
              <a:rPr lang="en-ZA" dirty="0"/>
              <a:t>Basic decision-making process involves:</a:t>
            </a:r>
          </a:p>
          <a:p>
            <a:pPr marL="0" lvl="0" indent="0" fontAlgn="base">
              <a:buNone/>
            </a:pPr>
            <a:endParaRPr lang="en-ZA" dirty="0"/>
          </a:p>
          <a:p>
            <a:pPr lvl="0" fontAlgn="base"/>
            <a:r>
              <a:rPr lang="en-ZA" dirty="0">
                <a:effectLst>
                  <a:outerShdw sx="0" sy="0">
                    <a:srgbClr val="000000"/>
                  </a:outerShdw>
                </a:effectLst>
              </a:rPr>
              <a:t>Listing relevant choices</a:t>
            </a:r>
          </a:p>
          <a:p>
            <a:pPr lvl="0" fontAlgn="base"/>
            <a:r>
              <a:rPr lang="en-ZA" dirty="0">
                <a:effectLst>
                  <a:outerShdw sx="0" sy="0">
                    <a:srgbClr val="000000"/>
                  </a:outerShdw>
                </a:effectLst>
              </a:rPr>
              <a:t>Identifying potential consequences of each choice</a:t>
            </a:r>
          </a:p>
          <a:p>
            <a:pPr lvl="0" fontAlgn="base"/>
            <a:r>
              <a:rPr lang="en-ZA" dirty="0">
                <a:effectLst>
                  <a:outerShdw sx="0" sy="0">
                    <a:srgbClr val="000000"/>
                  </a:outerShdw>
                </a:effectLst>
              </a:rPr>
              <a:t>Assessing the likelihood of each consequence actually occurring</a:t>
            </a:r>
          </a:p>
          <a:p>
            <a:pPr lvl="0" fontAlgn="base"/>
            <a:r>
              <a:rPr lang="en-ZA" dirty="0">
                <a:effectLst>
                  <a:outerShdw sx="0" sy="0">
                    <a:srgbClr val="000000"/>
                  </a:outerShdw>
                </a:effectLst>
              </a:rPr>
              <a:t>Determining the importance of these consequences</a:t>
            </a:r>
          </a:p>
          <a:p>
            <a:pPr lvl="0" fontAlgn="base"/>
            <a:r>
              <a:rPr lang="en-ZA" dirty="0">
                <a:effectLst>
                  <a:outerShdw sx="0" sy="0">
                    <a:srgbClr val="000000"/>
                  </a:outerShdw>
                </a:effectLst>
              </a:rPr>
              <a:t>Combining all this information to decide which choice is the most appealing</a:t>
            </a:r>
          </a:p>
          <a:p>
            <a:endParaRPr lang="en-ZA" dirty="0"/>
          </a:p>
        </p:txBody>
      </p:sp>
    </p:spTree>
    <p:extLst>
      <p:ext uri="{BB962C8B-B14F-4D97-AF65-F5344CB8AC3E}">
        <p14:creationId xmlns="" xmlns:p14="http://schemas.microsoft.com/office/powerpoint/2010/main" val="11265882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lstStyle/>
          <a:p>
            <a:r>
              <a:rPr lang="en-ZA" dirty="0" smtClean="0"/>
              <a:t>4.4.2 : Clear </a:t>
            </a:r>
            <a:r>
              <a:rPr lang="en-ZA" dirty="0"/>
              <a:t>Reasoning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lvl="0" indent="0" fontAlgn="base">
              <a:buNone/>
            </a:pPr>
            <a:r>
              <a:rPr lang="en-ZA" dirty="0"/>
              <a:t>The steps the Chairperson should follow to reach a decision:</a:t>
            </a:r>
          </a:p>
          <a:p>
            <a:pPr lvl="0" fontAlgn="base"/>
            <a:endParaRPr lang="en-ZA" dirty="0">
              <a:effectLst>
                <a:outerShdw sx="0" sy="0">
                  <a:srgbClr val="000000"/>
                </a:outerShdw>
              </a:effectLst>
            </a:endParaRPr>
          </a:p>
          <a:p>
            <a:pPr lvl="0" fontAlgn="base"/>
            <a:r>
              <a:rPr lang="en-ZA" dirty="0">
                <a:effectLst>
                  <a:outerShdw sx="0" sy="0">
                    <a:srgbClr val="000000"/>
                  </a:outerShdw>
                </a:effectLst>
              </a:rPr>
              <a:t>Consider all evidence</a:t>
            </a:r>
          </a:p>
          <a:p>
            <a:pPr lvl="0" fontAlgn="base"/>
            <a:r>
              <a:rPr lang="en-ZA" dirty="0">
                <a:effectLst>
                  <a:outerShdw sx="0" sy="0">
                    <a:srgbClr val="000000"/>
                  </a:outerShdw>
                </a:effectLst>
              </a:rPr>
              <a:t>Decide on the balance of probability, whose story is most likely to be true</a:t>
            </a:r>
          </a:p>
          <a:p>
            <a:pPr lvl="0" fontAlgn="base"/>
            <a:r>
              <a:rPr lang="en-ZA" dirty="0">
                <a:effectLst>
                  <a:outerShdw sx="0" sy="0">
                    <a:srgbClr val="000000"/>
                  </a:outerShdw>
                </a:effectLst>
              </a:rPr>
              <a:t>Arrive at a verdict of guilty or not guilty</a:t>
            </a:r>
          </a:p>
          <a:p>
            <a:endParaRPr lang="en-ZA" dirty="0"/>
          </a:p>
        </p:txBody>
      </p:sp>
    </p:spTree>
    <p:extLst>
      <p:ext uri="{BB962C8B-B14F-4D97-AF65-F5344CB8AC3E}">
        <p14:creationId xmlns="" xmlns:p14="http://schemas.microsoft.com/office/powerpoint/2010/main" val="107021042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lstStyle/>
          <a:p>
            <a:r>
              <a:rPr lang="en-ZA" dirty="0" smtClean="0"/>
              <a:t>4.4.2 : Clear </a:t>
            </a:r>
            <a:r>
              <a:rPr lang="en-ZA" dirty="0"/>
              <a:t>Reasoning</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lvl="0" indent="0" fontAlgn="base">
              <a:buNone/>
            </a:pPr>
            <a:r>
              <a:rPr lang="en-ZA" dirty="0">
                <a:effectLst>
                  <a:outerShdw sx="0" sy="0">
                    <a:srgbClr val="000000"/>
                  </a:outerShdw>
                </a:effectLst>
              </a:rPr>
              <a:t>In considering a sanction, the following must be considered:</a:t>
            </a:r>
          </a:p>
          <a:p>
            <a:pPr lvl="0" fontAlgn="base"/>
            <a:endParaRPr lang="en-ZA" dirty="0">
              <a:effectLst>
                <a:outerShdw sx="0" sy="0">
                  <a:srgbClr val="000000"/>
                </a:outerShdw>
              </a:effectLst>
            </a:endParaRPr>
          </a:p>
          <a:p>
            <a:pPr lvl="0" fontAlgn="base"/>
            <a:r>
              <a:rPr lang="en-ZA" dirty="0">
                <a:effectLst>
                  <a:outerShdw sx="0" sy="0">
                    <a:srgbClr val="000000"/>
                  </a:outerShdw>
                </a:effectLst>
              </a:rPr>
              <a:t>Length of service</a:t>
            </a:r>
          </a:p>
          <a:p>
            <a:pPr lvl="0" fontAlgn="base"/>
            <a:r>
              <a:rPr lang="en-ZA" dirty="0">
                <a:effectLst>
                  <a:outerShdw sx="0" sy="0">
                    <a:srgbClr val="000000"/>
                  </a:outerShdw>
                </a:effectLst>
              </a:rPr>
              <a:t>Position held in the company</a:t>
            </a:r>
          </a:p>
          <a:p>
            <a:pPr lvl="0" fontAlgn="base"/>
            <a:r>
              <a:rPr lang="en-ZA" dirty="0">
                <a:effectLst>
                  <a:outerShdw sx="0" sy="0">
                    <a:srgbClr val="000000"/>
                  </a:outerShdw>
                </a:effectLst>
              </a:rPr>
              <a:t>Seriousness of offence</a:t>
            </a:r>
          </a:p>
          <a:p>
            <a:pPr lvl="0" fontAlgn="base"/>
            <a:r>
              <a:rPr lang="en-ZA" dirty="0">
                <a:effectLst>
                  <a:outerShdw sx="0" sy="0">
                    <a:srgbClr val="000000"/>
                  </a:outerShdw>
                </a:effectLst>
              </a:rPr>
              <a:t>Personal circumstances of employee</a:t>
            </a:r>
          </a:p>
          <a:p>
            <a:pPr lvl="0" fontAlgn="base"/>
            <a:r>
              <a:rPr lang="en-ZA" dirty="0">
                <a:effectLst>
                  <a:outerShdw sx="0" sy="0">
                    <a:srgbClr val="000000"/>
                  </a:outerShdw>
                </a:effectLst>
              </a:rPr>
              <a:t>Degree of remorse</a:t>
            </a:r>
          </a:p>
          <a:p>
            <a:pPr lvl="0" fontAlgn="base"/>
            <a:r>
              <a:rPr lang="en-ZA" dirty="0">
                <a:effectLst>
                  <a:outerShdw sx="0" sy="0">
                    <a:srgbClr val="000000"/>
                  </a:outerShdw>
                </a:effectLst>
              </a:rPr>
              <a:t>Mitigating or aggravating circumstances</a:t>
            </a:r>
          </a:p>
          <a:p>
            <a:pPr lvl="0" fontAlgn="base"/>
            <a:r>
              <a:rPr lang="en-ZA" dirty="0">
                <a:effectLst>
                  <a:outerShdw sx="0" sy="0">
                    <a:srgbClr val="000000"/>
                  </a:outerShdw>
                </a:effectLst>
              </a:rPr>
              <a:t>Employer’s disciplinary code, policies and procedures</a:t>
            </a:r>
          </a:p>
          <a:p>
            <a:pPr lvl="0" fontAlgn="base"/>
            <a:r>
              <a:rPr lang="en-ZA" dirty="0">
                <a:effectLst>
                  <a:outerShdw sx="0" sy="0">
                    <a:srgbClr val="000000"/>
                  </a:outerShdw>
                </a:effectLst>
              </a:rPr>
              <a:t>Consistency in terms of previous sanctions for similar offences</a:t>
            </a:r>
          </a:p>
          <a:p>
            <a:endParaRPr lang="en-ZA" dirty="0"/>
          </a:p>
        </p:txBody>
      </p:sp>
    </p:spTree>
    <p:extLst>
      <p:ext uri="{BB962C8B-B14F-4D97-AF65-F5344CB8AC3E}">
        <p14:creationId xmlns="" xmlns:p14="http://schemas.microsoft.com/office/powerpoint/2010/main" val="33440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238</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135684" cy="646331"/>
          </a:xfrm>
          <a:prstGeom prst="rect">
            <a:avLst/>
          </a:prstGeom>
          <a:noFill/>
        </p:spPr>
        <p:txBody>
          <a:bodyPr wrap="none" rtlCol="0">
            <a:spAutoFit/>
          </a:bodyPr>
          <a:lstStyle/>
          <a:p>
            <a:r>
              <a:rPr lang="en-ZA" dirty="0" smtClean="0"/>
              <a:t>Do Formative Activity 4.4in your </a:t>
            </a:r>
            <a:r>
              <a:rPr lang="en-ZA" dirty="0" err="1" smtClean="0"/>
              <a:t>PoE</a:t>
            </a:r>
            <a:r>
              <a:rPr lang="en-ZA" dirty="0" smtClean="0"/>
              <a:t> (p  )</a:t>
            </a:r>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4.5:</a:t>
            </a:r>
            <a:r>
              <a:rPr lang="en-US" sz="4400" dirty="0"/>
              <a:t/>
            </a:r>
            <a:br>
              <a:rPr lang="en-US" sz="4400" dirty="0"/>
            </a:br>
            <a:r>
              <a:rPr lang="en-ZA" sz="4400" dirty="0"/>
              <a:t>Informing Employee of and Recording Decisions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239</a:t>
            </a:fld>
            <a:endParaRPr lang="en-ZA"/>
          </a:p>
        </p:txBody>
      </p:sp>
      <p:pic>
        <p:nvPicPr>
          <p:cNvPr id="6" name="Picture 5" descr="ec_i_outcomes_2.gif"/>
          <p:cNvPicPr/>
          <p:nvPr/>
        </p:nvPicPr>
        <p:blipFill>
          <a:blip r:embed="rId2" cstate="print"/>
          <a:stretch>
            <a:fillRect/>
          </a:stretch>
        </p:blipFill>
        <p:spPr>
          <a:xfrm>
            <a:off x="4427984" y="4437112"/>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108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The principles of  employee engagement</a:t>
            </a: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Rectangle 3"/>
          <p:cNvSpPr>
            <a:spLocks noGrp="1" noChangeArrowheads="1"/>
          </p:cNvSpPr>
          <p:nvPr>
            <p:ph sz="quarter" idx="1"/>
          </p:nvPr>
        </p:nvSpPr>
        <p:spPr/>
        <p:txBody>
          <a:bodyPr rtlCol="0">
            <a:normAutofit lnSpcReduction="10000"/>
          </a:bodyPr>
          <a:lstStyle/>
          <a:p>
            <a:pPr marL="0" indent="0" eaLnBrk="1" fontAlgn="auto" hangingPunct="1">
              <a:spcAft>
                <a:spcPts val="0"/>
              </a:spcAft>
              <a:buClr>
                <a:srgbClr val="8E002F"/>
              </a:buClr>
              <a:buFont typeface="Calibri" pitchFamily="34" charset="0"/>
              <a:buNone/>
              <a:defRPr/>
            </a:pPr>
            <a:r>
              <a:rPr lang="en-US" dirty="0" smtClean="0">
                <a:latin typeface="+mn-lt"/>
              </a:rPr>
              <a:t>1. Treat people as individuals.</a:t>
            </a:r>
          </a:p>
          <a:p>
            <a:pPr marL="0" indent="0" eaLnBrk="1" fontAlgn="auto" hangingPunct="1">
              <a:spcAft>
                <a:spcPts val="0"/>
              </a:spcAft>
              <a:buClr>
                <a:srgbClr val="8E002F"/>
              </a:buClr>
              <a:buFont typeface="Calibri" pitchFamily="34" charset="0"/>
              <a:buNone/>
              <a:defRPr/>
            </a:pPr>
            <a:r>
              <a:rPr lang="en-ZA" sz="1800" dirty="0" smtClean="0">
                <a:latin typeface="+mn-lt"/>
              </a:rPr>
              <a:t>Show </a:t>
            </a:r>
            <a:r>
              <a:rPr lang="en-ZA" sz="1800" dirty="0">
                <a:latin typeface="+mn-lt"/>
              </a:rPr>
              <a:t>an interest in </a:t>
            </a:r>
            <a:r>
              <a:rPr lang="en-ZA" sz="1800" dirty="0" smtClean="0">
                <a:latin typeface="+mn-lt"/>
              </a:rPr>
              <a:t>employees as </a:t>
            </a:r>
            <a:r>
              <a:rPr lang="en-ZA" sz="1800" dirty="0">
                <a:latin typeface="+mn-lt"/>
              </a:rPr>
              <a:t>individuals (not just employees, but real people</a:t>
            </a:r>
            <a:r>
              <a:rPr lang="en-ZA" sz="1800" dirty="0" smtClean="0">
                <a:latin typeface="+mn-lt"/>
              </a:rPr>
              <a:t>).  </a:t>
            </a:r>
            <a:endParaRPr lang="en-US" sz="1800" dirty="0" smtClean="0">
              <a:latin typeface="+mn-lt"/>
              <a:ea typeface="Batang" pitchFamily="18" charset="-127"/>
            </a:endParaRPr>
          </a:p>
          <a:p>
            <a:pPr marL="0" indent="0" eaLnBrk="1" fontAlgn="auto" hangingPunct="1">
              <a:spcAft>
                <a:spcPts val="0"/>
              </a:spcAft>
              <a:buClr>
                <a:srgbClr val="8E002F"/>
              </a:buClr>
              <a:buFont typeface="Calibri" pitchFamily="34" charset="0"/>
              <a:buNone/>
              <a:defRPr/>
            </a:pPr>
            <a:r>
              <a:rPr lang="en-US" dirty="0" smtClean="0">
                <a:latin typeface="+mn-lt"/>
              </a:rPr>
              <a:t>2. Treat people as adults.</a:t>
            </a:r>
          </a:p>
          <a:p>
            <a:pPr marL="0" indent="0" eaLnBrk="1" fontAlgn="auto" hangingPunct="1">
              <a:spcAft>
                <a:spcPts val="0"/>
              </a:spcAft>
              <a:buClr>
                <a:srgbClr val="8E002F"/>
              </a:buClr>
              <a:buFont typeface="Calibri" pitchFamily="34" charset="0"/>
              <a:buNone/>
              <a:defRPr/>
            </a:pPr>
            <a:r>
              <a:rPr lang="en-ZA" sz="1800" dirty="0">
                <a:latin typeface="+mn-lt"/>
              </a:rPr>
              <a:t>Encourage healthy criticism and disagreement; listen well, and then ask for </a:t>
            </a:r>
            <a:r>
              <a:rPr lang="en-ZA" sz="1800" dirty="0" smtClean="0">
                <a:latin typeface="+mn-lt"/>
              </a:rPr>
              <a:t>support.  </a:t>
            </a:r>
            <a:endParaRPr lang="en-US" sz="1800" dirty="0">
              <a:latin typeface="+mn-lt"/>
              <a:ea typeface="Batang" pitchFamily="18" charset="-127"/>
            </a:endParaRPr>
          </a:p>
          <a:p>
            <a:pPr marL="0" indent="0" eaLnBrk="1" fontAlgn="auto" hangingPunct="1">
              <a:spcAft>
                <a:spcPts val="0"/>
              </a:spcAft>
              <a:buClr>
                <a:srgbClr val="BC0000"/>
              </a:buClr>
              <a:buFont typeface="Calibri" pitchFamily="34" charset="0"/>
              <a:buNone/>
              <a:defRPr/>
            </a:pPr>
            <a:r>
              <a:rPr lang="en-US" dirty="0" smtClean="0">
                <a:latin typeface="+mn-lt"/>
              </a:rPr>
              <a:t>3. Make employees partners. </a:t>
            </a:r>
          </a:p>
          <a:p>
            <a:pPr marL="0" indent="0" eaLnBrk="1" fontAlgn="auto" hangingPunct="1">
              <a:spcAft>
                <a:spcPts val="0"/>
              </a:spcAft>
              <a:buClr>
                <a:srgbClr val="BC0000"/>
              </a:buClr>
              <a:buFont typeface="Calibri" pitchFamily="34" charset="0"/>
              <a:buNone/>
              <a:defRPr/>
            </a:pPr>
            <a:r>
              <a:rPr lang="en-ZA" sz="1800" dirty="0" smtClean="0">
                <a:latin typeface="+mn-lt"/>
              </a:rPr>
              <a:t>Educate </a:t>
            </a:r>
            <a:r>
              <a:rPr lang="en-ZA" sz="1800" dirty="0">
                <a:latin typeface="+mn-lt"/>
              </a:rPr>
              <a:t>your employees on the financial aspects of the business. </a:t>
            </a:r>
            <a:r>
              <a:rPr lang="en-ZA" sz="1800" dirty="0" smtClean="0">
                <a:latin typeface="+mn-lt"/>
              </a:rPr>
              <a:t>Keep </a:t>
            </a:r>
            <a:r>
              <a:rPr lang="en-ZA" sz="1800" dirty="0">
                <a:latin typeface="+mn-lt"/>
              </a:rPr>
              <a:t>people </a:t>
            </a:r>
            <a:r>
              <a:rPr lang="en-ZA" sz="1800" dirty="0" smtClean="0">
                <a:latin typeface="+mn-lt"/>
              </a:rPr>
              <a:t>informed.</a:t>
            </a:r>
          </a:p>
          <a:p>
            <a:pPr marL="0" indent="0" eaLnBrk="1" fontAlgn="auto" hangingPunct="1">
              <a:spcAft>
                <a:spcPts val="0"/>
              </a:spcAft>
              <a:buClr>
                <a:srgbClr val="8E002F"/>
              </a:buClr>
              <a:buFont typeface="Calibri" pitchFamily="34" charset="0"/>
              <a:buNone/>
              <a:defRPr/>
            </a:pPr>
            <a:r>
              <a:rPr lang="en-US" dirty="0" smtClean="0">
                <a:latin typeface="+mn-lt"/>
              </a:rPr>
              <a:t>4. Respect </a:t>
            </a:r>
            <a:r>
              <a:rPr lang="en-US" dirty="0">
                <a:latin typeface="+mn-lt"/>
              </a:rPr>
              <a:t>employees. </a:t>
            </a:r>
          </a:p>
          <a:p>
            <a:pPr marL="0" indent="0" eaLnBrk="1" fontAlgn="auto" hangingPunct="1">
              <a:spcAft>
                <a:spcPts val="0"/>
              </a:spcAft>
              <a:buClr>
                <a:srgbClr val="8E002F"/>
              </a:buClr>
              <a:buFont typeface="Calibri" pitchFamily="34" charset="0"/>
              <a:buNone/>
              <a:defRPr/>
            </a:pPr>
            <a:r>
              <a:rPr lang="en-ZA" sz="1800" dirty="0">
                <a:latin typeface="+mn-lt"/>
              </a:rPr>
              <a:t>Treat people the same no matter their race, religion, gender, education, </a:t>
            </a:r>
            <a:r>
              <a:rPr lang="en-ZA" sz="1800" dirty="0" smtClean="0">
                <a:latin typeface="+mn-lt"/>
              </a:rPr>
              <a:t>or age. </a:t>
            </a:r>
            <a:endParaRPr lang="en-US" sz="1800" dirty="0">
              <a:latin typeface="+mn-lt"/>
              <a:ea typeface="Batang" pitchFamily="18" charset="-127"/>
            </a:endParaRPr>
          </a:p>
          <a:p>
            <a:pPr marL="0" indent="0" eaLnBrk="1" fontAlgn="auto" hangingPunct="1">
              <a:spcAft>
                <a:spcPts val="0"/>
              </a:spcAft>
              <a:buClr>
                <a:srgbClr val="8E002F"/>
              </a:buClr>
              <a:buFont typeface="Calibri" pitchFamily="34" charset="0"/>
              <a:buNone/>
              <a:defRPr/>
            </a:pPr>
            <a:r>
              <a:rPr lang="en-US" dirty="0" smtClean="0">
                <a:latin typeface="+mn-lt"/>
              </a:rPr>
              <a:t>5.Become </a:t>
            </a:r>
            <a:r>
              <a:rPr lang="en-US" dirty="0">
                <a:latin typeface="+mn-lt"/>
              </a:rPr>
              <a:t>a lifelong student of people.</a:t>
            </a:r>
          </a:p>
          <a:p>
            <a:pPr marL="0" indent="0" eaLnBrk="1" fontAlgn="auto" hangingPunct="1">
              <a:spcAft>
                <a:spcPts val="0"/>
              </a:spcAft>
              <a:buClr>
                <a:srgbClr val="8E002F"/>
              </a:buClr>
              <a:buFont typeface="Calibri" pitchFamily="34" charset="0"/>
              <a:buNone/>
              <a:defRPr/>
            </a:pPr>
            <a:r>
              <a:rPr lang="en-ZA" sz="1800" dirty="0" smtClean="0">
                <a:latin typeface="+mn-lt"/>
              </a:rPr>
              <a:t>Learn about </a:t>
            </a:r>
            <a:r>
              <a:rPr lang="en-ZA" sz="1800" dirty="0">
                <a:latin typeface="+mn-lt"/>
              </a:rPr>
              <a:t>people, </a:t>
            </a:r>
            <a:r>
              <a:rPr lang="en-ZA" sz="1800" dirty="0" smtClean="0">
                <a:latin typeface="+mn-lt"/>
              </a:rPr>
              <a:t>cultures, </a:t>
            </a:r>
            <a:r>
              <a:rPr lang="en-ZA" sz="1800" dirty="0">
                <a:latin typeface="+mn-lt"/>
              </a:rPr>
              <a:t>relationships, people growth and </a:t>
            </a:r>
            <a:r>
              <a:rPr lang="en-ZA" sz="1800" dirty="0" smtClean="0">
                <a:latin typeface="+mn-lt"/>
              </a:rPr>
              <a:t>development. </a:t>
            </a:r>
          </a:p>
          <a:p>
            <a:pPr marL="0" indent="0" eaLnBrk="1" fontAlgn="auto" hangingPunct="1">
              <a:spcAft>
                <a:spcPts val="0"/>
              </a:spcAft>
              <a:buClr>
                <a:srgbClr val="BC0000"/>
              </a:buClr>
              <a:buFont typeface="Calibri" pitchFamily="34" charset="0"/>
              <a:buNone/>
              <a:defRPr/>
            </a:pPr>
            <a:r>
              <a:rPr lang="en-US" sz="1800" dirty="0" smtClean="0">
                <a:latin typeface="+mn-lt"/>
                <a:ea typeface="Batang" pitchFamily="18" charset="-127"/>
              </a:rPr>
              <a:t>   </a:t>
            </a:r>
            <a:endParaRPr lang="en-US" sz="1800" dirty="0">
              <a:latin typeface="+mn-lt"/>
              <a:ea typeface="Batang" pitchFamily="18" charset="-127"/>
            </a:endParaRPr>
          </a:p>
          <a:p>
            <a:pPr marL="0" indent="0" eaLnBrk="1" fontAlgn="auto" hangingPunct="1">
              <a:lnSpc>
                <a:spcPct val="50000"/>
              </a:lnSpc>
              <a:spcAft>
                <a:spcPts val="0"/>
              </a:spcAft>
              <a:buClr>
                <a:srgbClr val="BC0000"/>
              </a:buClr>
              <a:buFont typeface="Calibri" pitchFamily="34" charset="0"/>
              <a:buNone/>
              <a:defRPr/>
            </a:pPr>
            <a:r>
              <a:rPr lang="en-US" sz="1800" dirty="0">
                <a:latin typeface="Candara" pitchFamily="34" charset="0"/>
                <a:ea typeface="Batang" pitchFamily="18" charset="-127"/>
              </a:rPr>
              <a:t> </a:t>
            </a:r>
          </a:p>
          <a:p>
            <a:pPr marL="651910" indent="-651910" eaLnBrk="1" fontAlgn="auto" hangingPunct="1">
              <a:lnSpc>
                <a:spcPct val="50000"/>
              </a:lnSpc>
              <a:spcAft>
                <a:spcPts val="0"/>
              </a:spcAft>
              <a:buClr>
                <a:srgbClr val="BC0000"/>
              </a:buClr>
              <a:buFont typeface="Arial" pitchFamily="34" charset="0"/>
              <a:buChar char="•"/>
              <a:defRPr/>
            </a:pPr>
            <a:endParaRPr lang="en-US" sz="2100" dirty="0">
              <a:latin typeface="Candara" pitchFamily="34" charset="0"/>
            </a:endParaRPr>
          </a:p>
          <a:p>
            <a:pPr marL="651910" indent="-651910" eaLnBrk="1" fontAlgn="auto" hangingPunct="1">
              <a:lnSpc>
                <a:spcPct val="80000"/>
              </a:lnSpc>
              <a:spcAft>
                <a:spcPts val="0"/>
              </a:spcAft>
              <a:buClr>
                <a:srgbClr val="BC0000"/>
              </a:buClr>
              <a:buFont typeface="Calibri" pitchFamily="34" charset="0"/>
              <a:buNone/>
              <a:defRPr/>
            </a:pPr>
            <a:endParaRPr lang="en-US" sz="2100" dirty="0">
              <a:latin typeface="Candara" pitchFamily="34" charset="0"/>
            </a:endParaRPr>
          </a:p>
          <a:p>
            <a:pPr marL="0" indent="0" eaLnBrk="1" fontAlgn="auto" hangingPunct="1">
              <a:spcAft>
                <a:spcPts val="0"/>
              </a:spcAft>
              <a:buClr>
                <a:srgbClr val="BC0000"/>
              </a:buClr>
              <a:buFont typeface="Calibri" pitchFamily="34" charset="0"/>
              <a:buNone/>
              <a:defRPr/>
            </a:pPr>
            <a:endParaRPr lang="en-US" sz="2200" dirty="0" smtClean="0">
              <a:latin typeface="Candara" pitchFamily="34" charset="0"/>
            </a:endParaRPr>
          </a:p>
          <a:p>
            <a:pPr marL="0" indent="0" eaLnBrk="1" fontAlgn="auto" hangingPunct="1">
              <a:spcAft>
                <a:spcPts val="0"/>
              </a:spcAft>
              <a:buClr>
                <a:srgbClr val="BC0000"/>
              </a:buClr>
              <a:buFont typeface="Calibri" pitchFamily="34" charset="0"/>
              <a:buNone/>
              <a:defRPr/>
            </a:pPr>
            <a:endParaRPr lang="en-US" sz="2200" dirty="0" smtClean="0">
              <a:latin typeface="Candara" pitchFamily="34" charset="0"/>
            </a:endParaRPr>
          </a:p>
          <a:p>
            <a:pPr marL="651910" indent="-651910" eaLnBrk="1" fontAlgn="auto" hangingPunct="1">
              <a:lnSpc>
                <a:spcPct val="50000"/>
              </a:lnSpc>
              <a:spcAft>
                <a:spcPts val="0"/>
              </a:spcAft>
              <a:buClr>
                <a:srgbClr val="BC0000"/>
              </a:buClr>
              <a:buFont typeface="Arial" pitchFamily="34" charset="0"/>
              <a:buChar char="•"/>
              <a:defRPr/>
            </a:pPr>
            <a:endParaRPr lang="en-US" sz="1800" dirty="0" smtClean="0">
              <a:latin typeface="Candara" pitchFamily="34" charset="0"/>
            </a:endParaRPr>
          </a:p>
          <a:p>
            <a:pPr marL="651910" indent="-651910" eaLnBrk="1" fontAlgn="auto" hangingPunct="1">
              <a:lnSpc>
                <a:spcPct val="80000"/>
              </a:lnSpc>
              <a:spcAft>
                <a:spcPts val="0"/>
              </a:spcAft>
              <a:buClr>
                <a:srgbClr val="BC0000"/>
              </a:buClr>
              <a:buFont typeface="Calibri" pitchFamily="34" charset="0"/>
              <a:buNone/>
              <a:defRPr/>
            </a:pPr>
            <a:endParaRPr lang="en-US" sz="1800" dirty="0" smtClean="0">
              <a:latin typeface="Candara" pitchFamily="34" charset="0"/>
            </a:endParaRPr>
          </a:p>
          <a:p>
            <a:pPr marL="651910" indent="-651910" eaLnBrk="1" fontAlgn="auto" hangingPunct="1">
              <a:lnSpc>
                <a:spcPct val="80000"/>
              </a:lnSpc>
              <a:spcAft>
                <a:spcPts val="0"/>
              </a:spcAft>
              <a:buClr>
                <a:srgbClr val="BC0000"/>
              </a:buClr>
              <a:buFont typeface="Arial" pitchFamily="34" charset="0"/>
              <a:buChar char="•"/>
              <a:defRPr/>
            </a:pPr>
            <a:endParaRPr lang="en-US" sz="1800" b="1" dirty="0" smtClean="0">
              <a:latin typeface="Candara" pitchFamily="34" charset="0"/>
            </a:endParaRPr>
          </a:p>
          <a:p>
            <a:pPr marL="651910" indent="-651910" eaLnBrk="1" fontAlgn="auto" hangingPunct="1">
              <a:lnSpc>
                <a:spcPct val="80000"/>
              </a:lnSpc>
              <a:spcAft>
                <a:spcPts val="0"/>
              </a:spcAft>
              <a:buFont typeface="Arial" pitchFamily="34" charset="0"/>
              <a:buChar char="•"/>
              <a:defRPr/>
            </a:pPr>
            <a:endParaRPr lang="en-US" sz="1800" dirty="0" smtClean="0">
              <a:latin typeface="Candara" pitchFamily="34" charset="0"/>
            </a:endParaRPr>
          </a:p>
          <a:p>
            <a:pPr marL="651910" indent="-651910" eaLnBrk="1" fontAlgn="auto" hangingPunct="1">
              <a:lnSpc>
                <a:spcPct val="80000"/>
              </a:lnSpc>
              <a:spcAft>
                <a:spcPts val="0"/>
              </a:spcAft>
              <a:buFont typeface="Calibri" pitchFamily="34" charset="0"/>
              <a:buNone/>
              <a:defRPr/>
            </a:pPr>
            <a:endParaRPr lang="en-US" sz="1800" dirty="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10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100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100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100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1000"/>
                                        <p:tgtEl>
                                          <p:spTgt spid="5">
                                            <p:txEl>
                                              <p:pRg st="7" end="7"/>
                                            </p:txEl>
                                          </p:spTgt>
                                        </p:tgtEl>
                                      </p:cBhvr>
                                    </p:animEffect>
                                    <p:anim calcmode="lin" valueType="num">
                                      <p:cBhvr>
                                        <p:cTn id="5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100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1000"/>
                                        <p:tgtEl>
                                          <p:spTgt spid="5">
                                            <p:txEl>
                                              <p:pRg st="8" end="8"/>
                                            </p:txEl>
                                          </p:spTgt>
                                        </p:tgtEl>
                                      </p:cBhvr>
                                    </p:animEffect>
                                    <p:anim calcmode="lin" valueType="num">
                                      <p:cBhvr>
                                        <p:cTn id="6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grpId="0" nodeType="afterEffect">
                                  <p:stCondLst>
                                    <p:cond delay="100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fade">
                                      <p:cBhvr>
                                        <p:cTn id="65" dur="1000"/>
                                        <p:tgtEl>
                                          <p:spTgt spid="5">
                                            <p:txEl>
                                              <p:pRg st="9" end="9"/>
                                            </p:txEl>
                                          </p:spTgt>
                                        </p:tgtEl>
                                      </p:cBhvr>
                                    </p:animEffect>
                                    <p:anim calcmode="lin" valueType="num">
                                      <p:cBhvr>
                                        <p:cTn id="6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normAutofit fontScale="90000"/>
          </a:bodyPr>
          <a:lstStyle/>
          <a:p>
            <a:r>
              <a:rPr lang="en-ZA" dirty="0" smtClean="0"/>
              <a:t>4.5.1 : Considering </a:t>
            </a:r>
            <a:r>
              <a:rPr lang="en-ZA" dirty="0"/>
              <a:t>and Weighting all Relevant Factors</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lstStyle/>
          <a:p>
            <a:pPr marL="0" lvl="0" indent="0" fontAlgn="base">
              <a:buNone/>
            </a:pPr>
            <a:r>
              <a:rPr lang="en-ZA" dirty="0"/>
              <a:t>The chairperson</a:t>
            </a:r>
          </a:p>
          <a:p>
            <a:pPr lvl="0" fontAlgn="base"/>
            <a:r>
              <a:rPr lang="en-ZA" dirty="0"/>
              <a:t>usually adjourns the proceedings </a:t>
            </a:r>
            <a:r>
              <a:rPr lang="en-ZA" dirty="0" smtClean="0"/>
              <a:t>before a decision  </a:t>
            </a:r>
            <a:endParaRPr lang="en-ZA" dirty="0"/>
          </a:p>
          <a:p>
            <a:pPr lvl="0" fontAlgn="base"/>
            <a:r>
              <a:rPr lang="en-ZA" dirty="0"/>
              <a:t>considers the evidence and the mitigating circumstances</a:t>
            </a:r>
          </a:p>
          <a:p>
            <a:pPr lvl="0" fontAlgn="base"/>
            <a:r>
              <a:rPr lang="en-ZA" dirty="0"/>
              <a:t>makes a decision as to whether the employee is guilty of the allegations against him/her</a:t>
            </a:r>
          </a:p>
          <a:p>
            <a:pPr lvl="0" fontAlgn="base"/>
            <a:r>
              <a:rPr lang="en-ZA" dirty="0"/>
              <a:t>communicates the date and time on which he/she intends to announce the decision </a:t>
            </a:r>
          </a:p>
          <a:p>
            <a:pPr lvl="0" fontAlgn="base"/>
            <a:r>
              <a:rPr lang="en-ZA" dirty="0"/>
              <a:t>motivates the reason for his/her decision in his/her findings</a:t>
            </a:r>
          </a:p>
        </p:txBody>
      </p:sp>
    </p:spTree>
    <p:extLst>
      <p:ext uri="{BB962C8B-B14F-4D97-AF65-F5344CB8AC3E}">
        <p14:creationId xmlns="" xmlns:p14="http://schemas.microsoft.com/office/powerpoint/2010/main" val="28391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5C47D-A89B-417D-BC17-8D401EEF9596}"/>
              </a:ext>
            </a:extLst>
          </p:cNvPr>
          <p:cNvSpPr>
            <a:spLocks noGrp="1"/>
          </p:cNvSpPr>
          <p:nvPr>
            <p:ph type="title"/>
          </p:nvPr>
        </p:nvSpPr>
        <p:spPr/>
        <p:txBody>
          <a:bodyPr>
            <a:normAutofit fontScale="90000"/>
          </a:bodyPr>
          <a:lstStyle/>
          <a:p>
            <a:r>
              <a:rPr lang="en-ZA" dirty="0" smtClean="0"/>
              <a:t>4.5.2 : Informing </a:t>
            </a:r>
            <a:r>
              <a:rPr lang="en-ZA" dirty="0"/>
              <a:t>the Employee Verbally of Decision</a:t>
            </a:r>
          </a:p>
        </p:txBody>
      </p:sp>
      <p:sp>
        <p:nvSpPr>
          <p:cNvPr id="3" name="Slide Number Placeholder 2">
            <a:extLst>
              <a:ext uri="{FF2B5EF4-FFF2-40B4-BE49-F238E27FC236}">
                <a16:creationId xmlns=""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a:extLst>
              <a:ext uri="{FF2B5EF4-FFF2-40B4-BE49-F238E27FC236}">
                <a16:creationId xmlns=""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pPr marL="0" indent="0">
              <a:buNone/>
            </a:pPr>
            <a:r>
              <a:rPr lang="en-ZA" dirty="0"/>
              <a:t>The employee should be verbally informed, in clear terms, of the decision.</a:t>
            </a:r>
          </a:p>
        </p:txBody>
      </p:sp>
    </p:spTree>
    <p:extLst>
      <p:ext uri="{BB962C8B-B14F-4D97-AF65-F5344CB8AC3E}">
        <p14:creationId xmlns="" xmlns:p14="http://schemas.microsoft.com/office/powerpoint/2010/main" val="131887408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lstStyle/>
          <a:p>
            <a:r>
              <a:rPr lang="en-GB" dirty="0" smtClean="0"/>
              <a:t>4.5.3 : Substantiating </a:t>
            </a:r>
            <a:r>
              <a:rPr lang="en-GB" dirty="0"/>
              <a:t>the Decision</a:t>
            </a:r>
            <a:endParaRPr lang="en-ZA" dirty="0"/>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marL="0" indent="0">
              <a:buNone/>
            </a:pPr>
            <a:endParaRPr lang="en-ZA" dirty="0"/>
          </a:p>
          <a:p>
            <a:pPr marL="0" indent="0">
              <a:buNone/>
            </a:pPr>
            <a:r>
              <a:rPr lang="en-ZA" dirty="0"/>
              <a:t>The decision needs to be substantiated. </a:t>
            </a:r>
          </a:p>
          <a:p>
            <a:pPr marL="0" indent="0">
              <a:buNone/>
            </a:pPr>
            <a:endParaRPr lang="en-ZA" dirty="0"/>
          </a:p>
          <a:p>
            <a:pPr marL="0" indent="0">
              <a:buNone/>
            </a:pPr>
            <a:r>
              <a:rPr lang="en-ZA" dirty="0"/>
              <a:t>That means that there must be appropriate evidence to prove that a fair decision was made.</a:t>
            </a:r>
          </a:p>
          <a:p>
            <a:pPr marL="0" indent="0">
              <a:buNone/>
            </a:pPr>
            <a:endParaRPr lang="en-ZA" sz="2800" b="1" dirty="0"/>
          </a:p>
        </p:txBody>
      </p:sp>
    </p:spTree>
    <p:extLst>
      <p:ext uri="{BB962C8B-B14F-4D97-AF65-F5344CB8AC3E}">
        <p14:creationId xmlns="" xmlns:p14="http://schemas.microsoft.com/office/powerpoint/2010/main" val="115667097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15380-3A9D-4849-958F-EC288E74099A}"/>
              </a:ext>
            </a:extLst>
          </p:cNvPr>
          <p:cNvSpPr>
            <a:spLocks noGrp="1"/>
          </p:cNvSpPr>
          <p:nvPr>
            <p:ph type="title"/>
          </p:nvPr>
        </p:nvSpPr>
        <p:spPr/>
        <p:txBody>
          <a:bodyPr>
            <a:normAutofit fontScale="90000"/>
          </a:bodyPr>
          <a:lstStyle/>
          <a:p>
            <a:r>
              <a:rPr lang="en-ZA" dirty="0" smtClean="0"/>
              <a:t>4.5.4 : Informing </a:t>
            </a:r>
            <a:r>
              <a:rPr lang="en-ZA" dirty="0"/>
              <a:t>the Employee of His / Her Rights</a:t>
            </a:r>
          </a:p>
        </p:txBody>
      </p:sp>
      <p:sp>
        <p:nvSpPr>
          <p:cNvPr id="3" name="Slide Number Placeholder 2">
            <a:extLst>
              <a:ext uri="{FF2B5EF4-FFF2-40B4-BE49-F238E27FC236}">
                <a16:creationId xmlns=""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a:extLst>
              <a:ext uri="{FF2B5EF4-FFF2-40B4-BE49-F238E27FC236}">
                <a16:creationId xmlns="" xmlns:a16="http://schemas.microsoft.com/office/drawing/2014/main" id="{E97D9167-EABA-4E56-B3E2-D82D4E8CB9A5}"/>
              </a:ext>
            </a:extLst>
          </p:cNvPr>
          <p:cNvSpPr>
            <a:spLocks noGrp="1"/>
          </p:cNvSpPr>
          <p:nvPr>
            <p:ph sz="quarter" idx="1"/>
          </p:nvPr>
        </p:nvSpPr>
        <p:spPr/>
        <p:txBody>
          <a:bodyPr>
            <a:normAutofit lnSpcReduction="10000"/>
          </a:bodyPr>
          <a:lstStyle/>
          <a:p>
            <a:r>
              <a:rPr lang="en-ZA" dirty="0"/>
              <a:t>An employee that is dissatisfied with the outcome of the Disciplinary Hearing may within five days of receiving written confirmation of the verdict and sanction, lodge an application to appeal</a:t>
            </a:r>
          </a:p>
          <a:p>
            <a:r>
              <a:rPr lang="en-ZA" dirty="0"/>
              <a:t>The arriving of a verdict of guilty or not guilty and the arriving at a decision on the sanction to be imposed are two distinct processes </a:t>
            </a:r>
          </a:p>
          <a:p>
            <a:r>
              <a:rPr lang="en-ZA" dirty="0"/>
              <a:t> If the appeal process fails or the </a:t>
            </a:r>
          </a:p>
          <a:p>
            <a:pPr marL="0" indent="0">
              <a:buNone/>
            </a:pPr>
            <a:r>
              <a:rPr lang="en-ZA" dirty="0"/>
              <a:t>      accused is not satisfied with the </a:t>
            </a:r>
          </a:p>
          <a:p>
            <a:pPr marL="0" indent="0">
              <a:buNone/>
            </a:pPr>
            <a:r>
              <a:rPr lang="en-ZA" dirty="0"/>
              <a:t>      outcome, the matter may be </a:t>
            </a:r>
          </a:p>
          <a:p>
            <a:pPr marL="0" indent="0">
              <a:buNone/>
            </a:pPr>
            <a:r>
              <a:rPr lang="en-ZA" dirty="0"/>
              <a:t>      referred to the CCMA </a:t>
            </a:r>
          </a:p>
          <a:p>
            <a:pPr marL="0" indent="0">
              <a:buNone/>
            </a:pPr>
            <a:r>
              <a:rPr lang="en-ZA" dirty="0"/>
              <a:t>     or to the Bargaining Council</a:t>
            </a:r>
          </a:p>
        </p:txBody>
      </p:sp>
      <p:pic>
        <p:nvPicPr>
          <p:cNvPr id="5" name="Picture 4">
            <a:extLst>
              <a:ext uri="{FF2B5EF4-FFF2-40B4-BE49-F238E27FC236}">
                <a16:creationId xmlns="" xmlns:a16="http://schemas.microsoft.com/office/drawing/2014/main" id="{FAA46CDC-3C31-458A-BEB8-198DC39FCBD3}"/>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5148064" y="3861048"/>
            <a:ext cx="3240360" cy="2232248"/>
          </a:xfrm>
          <a:prstGeom prst="rect">
            <a:avLst/>
          </a:prstGeom>
        </p:spPr>
      </p:pic>
    </p:spTree>
    <p:extLst>
      <p:ext uri="{BB962C8B-B14F-4D97-AF65-F5344CB8AC3E}">
        <p14:creationId xmlns="" xmlns:p14="http://schemas.microsoft.com/office/powerpoint/2010/main" val="352648432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244</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58501" cy="646331"/>
          </a:xfrm>
          <a:prstGeom prst="rect">
            <a:avLst/>
          </a:prstGeom>
          <a:noFill/>
        </p:spPr>
        <p:txBody>
          <a:bodyPr wrap="none" rtlCol="0">
            <a:spAutoFit/>
          </a:bodyPr>
          <a:lstStyle/>
          <a:p>
            <a:r>
              <a:rPr lang="en-ZA" dirty="0" smtClean="0"/>
              <a:t>Do Formative Activity 4. in your </a:t>
            </a:r>
            <a:r>
              <a:rPr lang="en-ZA" dirty="0" err="1" smtClean="0"/>
              <a:t>PoE</a:t>
            </a:r>
            <a:r>
              <a:rPr lang="en-ZA" dirty="0" smtClean="0"/>
              <a:t> (p 139)</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4.6:</a:t>
            </a:r>
            <a:r>
              <a:rPr lang="en-US" sz="4400" dirty="0"/>
              <a:t/>
            </a:r>
            <a:br>
              <a:rPr lang="en-US" sz="4400" dirty="0"/>
            </a:br>
            <a:r>
              <a:rPr lang="en-ZA" sz="4400" dirty="0"/>
              <a:t>Ensuring that Proceedings and Decisions are Recorded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245</a:t>
            </a:fld>
            <a:endParaRPr lang="en-ZA"/>
          </a:p>
        </p:txBody>
      </p:sp>
      <p:pic>
        <p:nvPicPr>
          <p:cNvPr id="6" name="Picture 5" descr="ec_i_outcomes_2.gif"/>
          <p:cNvPicPr/>
          <p:nvPr/>
        </p:nvPicPr>
        <p:blipFill>
          <a:blip r:embed="rId2" cstate="print"/>
          <a:stretch>
            <a:fillRect/>
          </a:stretch>
        </p:blipFill>
        <p:spPr>
          <a:xfrm>
            <a:off x="5148064" y="4806419"/>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2650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4363-4AF0-4753-9DCB-DB7D68E89785}"/>
              </a:ext>
            </a:extLst>
          </p:cNvPr>
          <p:cNvSpPr>
            <a:spLocks noGrp="1"/>
          </p:cNvSpPr>
          <p:nvPr>
            <p:ph type="title"/>
          </p:nvPr>
        </p:nvSpPr>
        <p:spPr/>
        <p:txBody>
          <a:bodyPr/>
          <a:lstStyle/>
          <a:p>
            <a:r>
              <a:rPr lang="en-ZA" dirty="0" smtClean="0"/>
              <a:t>4.6.1 : Recording </a:t>
            </a:r>
            <a:r>
              <a:rPr lang="en-ZA" dirty="0"/>
              <a:t>the Procedure</a:t>
            </a:r>
          </a:p>
        </p:txBody>
      </p:sp>
      <p:sp>
        <p:nvSpPr>
          <p:cNvPr id="3" name="Slide Number Placeholder 2">
            <a:extLst>
              <a:ext uri="{FF2B5EF4-FFF2-40B4-BE49-F238E27FC236}">
                <a16:creationId xmlns=""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a:extLst>
              <a:ext uri="{FF2B5EF4-FFF2-40B4-BE49-F238E27FC236}">
                <a16:creationId xmlns=""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sz="2800" b="1" dirty="0"/>
              <a:t>Reasons for Recording the Procedure</a:t>
            </a:r>
          </a:p>
          <a:p>
            <a:pPr marL="0" indent="0">
              <a:buNone/>
            </a:pPr>
            <a:endParaRPr lang="en-ZA" sz="2800" b="1" dirty="0"/>
          </a:p>
          <a:p>
            <a:pPr lvl="0" fontAlgn="base"/>
            <a:r>
              <a:rPr lang="en-ZA" dirty="0">
                <a:effectLst>
                  <a:outerShdw sx="0" sy="0">
                    <a:srgbClr val="000000"/>
                  </a:outerShdw>
                </a:effectLst>
              </a:rPr>
              <a:t>That the people present may refer back to what was said previously</a:t>
            </a:r>
          </a:p>
          <a:p>
            <a:pPr lvl="0" fontAlgn="base"/>
            <a:r>
              <a:rPr lang="en-ZA" dirty="0">
                <a:effectLst>
                  <a:outerShdw sx="0" sy="0">
                    <a:srgbClr val="000000"/>
                  </a:outerShdw>
                </a:effectLst>
              </a:rPr>
              <a:t>That the chairperson has a record when he needs to make findings</a:t>
            </a:r>
          </a:p>
          <a:p>
            <a:pPr lvl="0" fontAlgn="base"/>
            <a:r>
              <a:rPr lang="en-ZA" dirty="0">
                <a:effectLst>
                  <a:outerShdw sx="0" sy="0">
                    <a:srgbClr val="000000"/>
                  </a:outerShdw>
                </a:effectLst>
              </a:rPr>
              <a:t>That notes are available in case the matter is referred for an appeal or to the CCMA</a:t>
            </a:r>
          </a:p>
          <a:p>
            <a:pPr marL="0" indent="0">
              <a:buNone/>
            </a:pPr>
            <a:endParaRPr lang="en-ZA" sz="2800" b="1" dirty="0"/>
          </a:p>
        </p:txBody>
      </p:sp>
    </p:spTree>
    <p:extLst>
      <p:ext uri="{BB962C8B-B14F-4D97-AF65-F5344CB8AC3E}">
        <p14:creationId xmlns="" xmlns:p14="http://schemas.microsoft.com/office/powerpoint/2010/main" val="10617933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5C47D-A89B-417D-BC17-8D401EEF9596}"/>
              </a:ext>
            </a:extLst>
          </p:cNvPr>
          <p:cNvSpPr>
            <a:spLocks noGrp="1"/>
          </p:cNvSpPr>
          <p:nvPr>
            <p:ph type="title"/>
          </p:nvPr>
        </p:nvSpPr>
        <p:spPr/>
        <p:txBody>
          <a:bodyPr/>
          <a:lstStyle/>
          <a:p>
            <a:r>
              <a:rPr lang="en-ZA" dirty="0" smtClean="0"/>
              <a:t>4.6.1 : Recording </a:t>
            </a:r>
            <a:r>
              <a:rPr lang="en-ZA" dirty="0"/>
              <a:t>the Procedure</a:t>
            </a:r>
          </a:p>
        </p:txBody>
      </p:sp>
      <p:sp>
        <p:nvSpPr>
          <p:cNvPr id="3" name="Slide Number Placeholder 2">
            <a:extLst>
              <a:ext uri="{FF2B5EF4-FFF2-40B4-BE49-F238E27FC236}">
                <a16:creationId xmlns=""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4" name="Content Placeholder 3">
            <a:extLst>
              <a:ext uri="{FF2B5EF4-FFF2-40B4-BE49-F238E27FC236}">
                <a16:creationId xmlns=""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pPr marL="0" indent="0">
              <a:buNone/>
            </a:pPr>
            <a:r>
              <a:rPr lang="en-ZA" dirty="0"/>
              <a:t>The following needs to be recorded:</a:t>
            </a:r>
          </a:p>
          <a:p>
            <a:pPr marL="0" indent="0">
              <a:buNone/>
            </a:pPr>
            <a:endParaRPr lang="en-ZA" dirty="0"/>
          </a:p>
          <a:p>
            <a:pPr lvl="0" fontAlgn="base"/>
            <a:r>
              <a:rPr lang="en-ZA" dirty="0">
                <a:effectLst>
                  <a:outerShdw sx="0" sy="0">
                    <a:srgbClr val="000000"/>
                  </a:outerShdw>
                </a:effectLst>
              </a:rPr>
              <a:t>Main issues and arguments</a:t>
            </a:r>
          </a:p>
          <a:p>
            <a:pPr lvl="0" fontAlgn="base"/>
            <a:r>
              <a:rPr lang="en-ZA" dirty="0">
                <a:effectLst>
                  <a:outerShdw sx="0" sy="0">
                    <a:srgbClr val="000000"/>
                  </a:outerShdw>
                </a:effectLst>
              </a:rPr>
              <a:t>Recording reasons for final decisions</a:t>
            </a:r>
          </a:p>
        </p:txBody>
      </p:sp>
    </p:spTree>
    <p:extLst>
      <p:ext uri="{BB962C8B-B14F-4D97-AF65-F5344CB8AC3E}">
        <p14:creationId xmlns="" xmlns:p14="http://schemas.microsoft.com/office/powerpoint/2010/main" val="212299913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C3C56-3E14-44AC-8A18-85F7EC2A84FD}"/>
              </a:ext>
            </a:extLst>
          </p:cNvPr>
          <p:cNvSpPr>
            <a:spLocks noGrp="1"/>
          </p:cNvSpPr>
          <p:nvPr>
            <p:ph type="title"/>
          </p:nvPr>
        </p:nvSpPr>
        <p:spPr/>
        <p:txBody>
          <a:bodyPr>
            <a:normAutofit fontScale="90000"/>
          </a:bodyPr>
          <a:lstStyle/>
          <a:p>
            <a:r>
              <a:rPr lang="en-ZA" dirty="0" smtClean="0"/>
              <a:t>4.6.2 : Recording </a:t>
            </a:r>
            <a:r>
              <a:rPr lang="en-ZA" dirty="0"/>
              <a:t>Reasons for Final Decisions</a:t>
            </a:r>
          </a:p>
        </p:txBody>
      </p:sp>
      <p:sp>
        <p:nvSpPr>
          <p:cNvPr id="3" name="Slide Number Placeholder 2">
            <a:extLst>
              <a:ext uri="{FF2B5EF4-FFF2-40B4-BE49-F238E27FC236}">
                <a16:creationId xmlns=""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Content Placeholder 3">
            <a:extLst>
              <a:ext uri="{FF2B5EF4-FFF2-40B4-BE49-F238E27FC236}">
                <a16:creationId xmlns=""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After a decision has been reached, the following must happen:</a:t>
            </a:r>
          </a:p>
          <a:p>
            <a:pPr lvl="0" fontAlgn="base"/>
            <a:r>
              <a:rPr lang="en-ZA" dirty="0">
                <a:effectLst>
                  <a:outerShdw sx="0" sy="0">
                    <a:srgbClr val="000000"/>
                  </a:outerShdw>
                </a:effectLst>
              </a:rPr>
              <a:t>The chairperson must complete all the relevant paperwork.</a:t>
            </a:r>
          </a:p>
          <a:p>
            <a:pPr lvl="0" fontAlgn="base"/>
            <a:r>
              <a:rPr lang="en-ZA" dirty="0">
                <a:effectLst>
                  <a:outerShdw sx="0" sy="0">
                    <a:srgbClr val="000000"/>
                  </a:outerShdw>
                </a:effectLst>
              </a:rPr>
              <a:t>The chairperson must call in the employee and the employee representative and announce whether the employee has been found guilty or not.</a:t>
            </a:r>
          </a:p>
          <a:p>
            <a:pPr lvl="0" fontAlgn="base"/>
            <a:r>
              <a:rPr lang="en-ZA" dirty="0">
                <a:effectLst>
                  <a:outerShdw sx="0" sy="0">
                    <a:srgbClr val="000000"/>
                  </a:outerShdw>
                </a:effectLst>
              </a:rPr>
              <a:t>The employee must sign acceptance of the hearing report. If the employee refuses to do this, a witness can sign that the employee has heard the report but fails to sign.</a:t>
            </a:r>
          </a:p>
          <a:p>
            <a:pPr lvl="0" fontAlgn="base"/>
            <a:r>
              <a:rPr lang="en-ZA" dirty="0">
                <a:effectLst>
                  <a:outerShdw sx="0" sy="0">
                    <a:srgbClr val="000000"/>
                  </a:outerShdw>
                </a:effectLst>
              </a:rPr>
              <a:t>The chairperson must then call the employee’s manager and announce his/her decision.</a:t>
            </a:r>
          </a:p>
          <a:p>
            <a:pPr lvl="0" fontAlgn="base"/>
            <a:r>
              <a:rPr lang="en-ZA" dirty="0">
                <a:effectLst>
                  <a:outerShdw sx="0" sy="0">
                    <a:srgbClr val="000000"/>
                  </a:outerShdw>
                </a:effectLst>
              </a:rPr>
              <a:t>If the employee is found not guilty the case is closed.</a:t>
            </a:r>
          </a:p>
          <a:p>
            <a:pPr marL="0" lvl="0" indent="0" fontAlgn="base">
              <a:buNone/>
            </a:pPr>
            <a:endParaRPr lang="en-ZA" dirty="0"/>
          </a:p>
          <a:p>
            <a:pPr marL="0" indent="0">
              <a:buNone/>
            </a:pPr>
            <a:endParaRPr lang="en-ZA" sz="2800" b="1" dirty="0"/>
          </a:p>
        </p:txBody>
      </p:sp>
    </p:spTree>
    <p:extLst>
      <p:ext uri="{BB962C8B-B14F-4D97-AF65-F5344CB8AC3E}">
        <p14:creationId xmlns="" xmlns:p14="http://schemas.microsoft.com/office/powerpoint/2010/main" val="12265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249</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422621" cy="646331"/>
          </a:xfrm>
          <a:prstGeom prst="rect">
            <a:avLst/>
          </a:prstGeom>
          <a:noFill/>
        </p:spPr>
        <p:txBody>
          <a:bodyPr wrap="none" rtlCol="0">
            <a:spAutoFit/>
          </a:bodyPr>
          <a:lstStyle/>
          <a:p>
            <a:r>
              <a:rPr lang="en-ZA" dirty="0" smtClean="0"/>
              <a:t>Do Formative Activity 4.6  in your </a:t>
            </a:r>
            <a:r>
              <a:rPr lang="en-ZA" dirty="0" err="1" smtClean="0"/>
              <a:t>PoE</a:t>
            </a:r>
            <a:r>
              <a:rPr lang="en-ZA" dirty="0" smtClean="0"/>
              <a:t> (p 139)</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Code of Conduct</a:t>
            </a:r>
            <a:endParaRPr lang="en-ZA" dirty="0"/>
          </a:p>
        </p:txBody>
      </p:sp>
      <p:sp>
        <p:nvSpPr>
          <p:cNvPr id="3" name="Text Placeholder 2"/>
          <p:cNvSpPr>
            <a:spLocks noGrp="1"/>
          </p:cNvSpPr>
          <p:nvPr>
            <p:ph type="body" idx="1"/>
          </p:nvPr>
        </p:nvSpPr>
        <p:spPr/>
        <p:txBody>
          <a:bodyPr>
            <a:noAutofit/>
          </a:bodyPr>
          <a:lstStyle/>
          <a:p>
            <a:r>
              <a:rPr lang="en-GB" sz="4000" dirty="0" smtClean="0"/>
              <a:t>Study Unit 1.1:  Describing the Code of Conduct</a:t>
            </a:r>
            <a:endParaRPr lang="en-US" sz="4000" dirty="0" smtClean="0"/>
          </a:p>
          <a:p>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1.1.1	The Purpose of the Code of Conduct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a:t>
            </a:fld>
            <a:endParaRPr lang="en-ZA" dirty="0"/>
          </a:p>
        </p:txBody>
      </p:sp>
      <p:graphicFrame>
        <p:nvGraphicFramePr>
          <p:cNvPr id="5" name="Content Placeholder 4"/>
          <p:cNvGraphicFramePr>
            <a:graphicFrameLocks noGrp="1"/>
          </p:cNvGraphicFramePr>
          <p:nvPr>
            <p:ph sz="quarter" idx="1"/>
          </p:nvPr>
        </p:nvGraphicFramePr>
        <p:xfrm>
          <a:off x="468313" y="1052736"/>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1.1.1	The Purpose of the Code of Conduct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a:t>
            </a:fld>
            <a:endParaRPr lang="en-ZA" dirty="0"/>
          </a:p>
        </p:txBody>
      </p:sp>
      <p:sp>
        <p:nvSpPr>
          <p:cNvPr id="6" name="Content Placeholder 5"/>
          <p:cNvSpPr>
            <a:spLocks noGrp="1"/>
          </p:cNvSpPr>
          <p:nvPr>
            <p:ph sz="quarter" idx="1"/>
          </p:nvPr>
        </p:nvSpPr>
        <p:spPr>
          <a:xfrm>
            <a:off x="467544" y="980728"/>
            <a:ext cx="8219256" cy="1656184"/>
          </a:xfrm>
        </p:spPr>
        <p:txBody>
          <a:bodyPr>
            <a:normAutofit fontScale="77500" lnSpcReduction="20000"/>
          </a:bodyPr>
          <a:lstStyle/>
          <a:p>
            <a:pPr>
              <a:buNone/>
            </a:pPr>
            <a:r>
              <a:rPr lang="en-ZA" dirty="0" smtClean="0"/>
              <a:t>      </a:t>
            </a:r>
            <a:r>
              <a:rPr lang="en-ZA" b="1" dirty="0" smtClean="0"/>
              <a:t>Definition : </a:t>
            </a:r>
          </a:p>
          <a:p>
            <a:pPr>
              <a:buNone/>
            </a:pPr>
            <a:r>
              <a:rPr lang="en-ZA" dirty="0" smtClean="0"/>
              <a:t>      The code of conduct describes how people are expected to behave towards, and make decisions that affect, </a:t>
            </a:r>
            <a:r>
              <a:rPr lang="en-ZA" b="1" dirty="0" smtClean="0"/>
              <a:t>the stakeholders</a:t>
            </a:r>
            <a:r>
              <a:rPr lang="en-ZA" dirty="0" smtClean="0"/>
              <a:t>.  It is a formal part of an organisation’s policies and procedures.  Normally, the code of conduct is a formal statement of the organisation’s values on ethical and social issues.</a:t>
            </a:r>
            <a:endParaRPr lang="en-US" dirty="0" smtClean="0"/>
          </a:p>
          <a:p>
            <a:pPr>
              <a:buNone/>
            </a:pPr>
            <a:r>
              <a:rPr lang="en-ZA" dirty="0" smtClean="0"/>
              <a:t> </a:t>
            </a:r>
            <a:endParaRPr lang="en-US" dirty="0" smtClean="0"/>
          </a:p>
          <a:p>
            <a:pPr>
              <a:buNone/>
            </a:pPr>
            <a:endParaRPr lang="en-US" dirty="0"/>
          </a:p>
        </p:txBody>
      </p:sp>
      <p:graphicFrame>
        <p:nvGraphicFramePr>
          <p:cNvPr id="8" name="Diagram 7"/>
          <p:cNvGraphicFramePr/>
          <p:nvPr/>
        </p:nvGraphicFramePr>
        <p:xfrm>
          <a:off x="899592" y="2638008"/>
          <a:ext cx="4663440" cy="3383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1.1.1	The Purpose of the Code of Conduct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a:t>
            </a:fld>
            <a:endParaRPr lang="en-ZA" dirty="0"/>
          </a:p>
        </p:txBody>
      </p:sp>
      <p:pic>
        <p:nvPicPr>
          <p:cNvPr id="9" name="Picture 8"/>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23528" y="1340768"/>
            <a:ext cx="2194560" cy="1097280"/>
          </a:xfrm>
          <a:prstGeom prst="rect">
            <a:avLst/>
          </a:prstGeom>
          <a:noFill/>
        </p:spPr>
      </p:pic>
      <p:sp>
        <p:nvSpPr>
          <p:cNvPr id="12" name="TextBox 11"/>
          <p:cNvSpPr txBox="1"/>
          <p:nvPr/>
        </p:nvSpPr>
        <p:spPr>
          <a:xfrm>
            <a:off x="395536" y="3573016"/>
            <a:ext cx="7929928" cy="2246769"/>
          </a:xfrm>
          <a:prstGeom prst="rect">
            <a:avLst/>
          </a:prstGeom>
          <a:noFill/>
        </p:spPr>
        <p:txBody>
          <a:bodyPr wrap="none" rtlCol="0">
            <a:spAutoFit/>
          </a:bodyPr>
          <a:lstStyle/>
          <a:p>
            <a:r>
              <a:rPr lang="en-ZA" sz="2800" dirty="0" smtClean="0"/>
              <a:t>The purpose of a code of conduct is to help ensure</a:t>
            </a:r>
          </a:p>
          <a:p>
            <a:r>
              <a:rPr lang="en-ZA" sz="2800" dirty="0" smtClean="0"/>
              <a:t> that everyone in the organisation consistently makes</a:t>
            </a:r>
          </a:p>
          <a:p>
            <a:r>
              <a:rPr lang="en-ZA" sz="2800" dirty="0" smtClean="0"/>
              <a:t> the same </a:t>
            </a:r>
            <a:r>
              <a:rPr lang="en-ZA" sz="2800" b="1" dirty="0" smtClean="0"/>
              <a:t>ethical choices </a:t>
            </a:r>
            <a:r>
              <a:rPr lang="en-ZA" sz="2800" dirty="0" smtClean="0"/>
              <a:t>in their jobs and apply the</a:t>
            </a:r>
          </a:p>
          <a:p>
            <a:r>
              <a:rPr lang="en-ZA" sz="2800" dirty="0" smtClean="0"/>
              <a:t> </a:t>
            </a:r>
            <a:r>
              <a:rPr lang="en-ZA" sz="2800" b="1" dirty="0" smtClean="0"/>
              <a:t>rules</a:t>
            </a:r>
            <a:r>
              <a:rPr lang="en-ZA" sz="2800" dirty="0" smtClean="0"/>
              <a:t> of the of the organisation.  </a:t>
            </a:r>
          </a:p>
          <a:p>
            <a:r>
              <a:rPr lang="en-ZA" sz="2800" dirty="0" smtClean="0"/>
              <a:t> </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4678"/>
            <a:ext cx="8219256" cy="562074"/>
          </a:xfrm>
        </p:spPr>
        <p:txBody>
          <a:bodyPr>
            <a:normAutofit fontScale="90000"/>
          </a:bodyPr>
          <a:lstStyle/>
          <a:p>
            <a:r>
              <a:rPr lang="en-ZA" sz="3600" dirty="0" smtClean="0"/>
              <a:t>1.1.2	The Principles of a Code of Conduct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a:t>
            </a:fld>
            <a:endParaRPr lang="en-ZA" dirty="0"/>
          </a:p>
        </p:txBody>
      </p:sp>
      <p:sp>
        <p:nvSpPr>
          <p:cNvPr id="4" name="Content Placeholder 3"/>
          <p:cNvSpPr>
            <a:spLocks noGrp="1"/>
          </p:cNvSpPr>
          <p:nvPr>
            <p:ph sz="quarter" idx="1"/>
          </p:nvPr>
        </p:nvSpPr>
        <p:spPr>
          <a:xfrm>
            <a:off x="467544" y="1052736"/>
            <a:ext cx="8219256" cy="1224136"/>
          </a:xfrm>
        </p:spPr>
        <p:txBody>
          <a:bodyPr/>
          <a:lstStyle/>
          <a:p>
            <a:pPr>
              <a:buNone/>
            </a:pPr>
            <a:r>
              <a:rPr lang="en-ZA" dirty="0" smtClean="0"/>
              <a:t>     Codes of conduct explain general principles about an organisation’s </a:t>
            </a:r>
            <a:r>
              <a:rPr lang="en-ZA" b="1" dirty="0" smtClean="0"/>
              <a:t>beliefs </a:t>
            </a:r>
            <a:r>
              <a:rPr lang="en-ZA" dirty="0" smtClean="0"/>
              <a:t>with regards to quality, employees or the environment such as :</a:t>
            </a:r>
          </a:p>
          <a:p>
            <a:pPr>
              <a:buNone/>
            </a:pPr>
            <a:endParaRPr lang="en-US" dirty="0" smtClean="0"/>
          </a:p>
          <a:p>
            <a:pPr>
              <a:buNone/>
            </a:pPr>
            <a:endParaRPr lang="en-US" dirty="0"/>
          </a:p>
        </p:txBody>
      </p:sp>
      <p:sp>
        <p:nvSpPr>
          <p:cNvPr id="1025" name="Rectangle 1"/>
          <p:cNvSpPr>
            <a:spLocks noChangeArrowheads="1"/>
          </p:cNvSpPr>
          <p:nvPr/>
        </p:nvSpPr>
        <p:spPr bwMode="auto">
          <a:xfrm>
            <a:off x="827584" y="2420888"/>
            <a:ext cx="5026248"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Professionalism</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Accountability</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Effectiveness and efficiency</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Fairness and reasonableness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Balanced decision making</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Thoroughness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Decency and honesty</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Religious doctrines and value systems</a:t>
            </a:r>
          </a:p>
          <a:p>
            <a:pPr marL="0" marR="0" lvl="0" indent="0" algn="l" defTabSz="914400" rtl="0" eaLnBrk="0" fontAlgn="base" latinLnBrk="0" hangingPunct="0">
              <a:lnSpc>
                <a:spcPct val="100000"/>
              </a:lnSpc>
              <a:spcBef>
                <a:spcPct val="0"/>
              </a:spcBef>
              <a:spcAft>
                <a:spcPct val="0"/>
              </a:spcAft>
              <a:buClrTx/>
              <a:buSzTx/>
              <a:buFontTx/>
              <a:buChar char="•"/>
              <a:tabLst/>
            </a:pPr>
            <a:r>
              <a:rPr lang="en-ZA" sz="2400" dirty="0" smtClean="0">
                <a:ea typeface="Calibri" pitchFamily="34" charset="0"/>
                <a:cs typeface="Arial" pitchFamily="34" charset="0"/>
              </a:rPr>
              <a:t> </a:t>
            </a:r>
            <a:r>
              <a:rPr kumimoji="0" lang="en-ZA" sz="2400" b="0" i="0" u="none" strike="noStrike" cap="none" normalizeH="0" baseline="0" dirty="0" smtClean="0">
                <a:ln>
                  <a:noFill/>
                </a:ln>
                <a:solidFill>
                  <a:schemeClr val="tx1"/>
                </a:solidFill>
                <a:effectLst/>
                <a:ea typeface="Calibri" pitchFamily="34" charset="0"/>
                <a:cs typeface="Times New Roman" pitchFamily="18" charset="0"/>
              </a:rPr>
              <a:t>Legal rules</a:t>
            </a:r>
            <a:r>
              <a:rPr kumimoji="0" lang="en-US" sz="24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Internal and external customers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indent="0"/>
            <a:r>
              <a:rPr lang="en-ZA" dirty="0" smtClean="0"/>
              <a:t> </a:t>
            </a:r>
            <a:r>
              <a:rPr lang="en-ZA" sz="2800" dirty="0" smtClean="0"/>
              <a:t>Internal customers : Line management can be the customers of HR, IT and Finance department. The service departments render a customer service to the Line managers and employees.</a:t>
            </a:r>
          </a:p>
          <a:p>
            <a:pPr marL="0" indent="0">
              <a:buNone/>
            </a:pPr>
            <a:endParaRPr lang="en-ZA" sz="2800" dirty="0" smtClean="0"/>
          </a:p>
          <a:p>
            <a:pPr marL="0" indent="0"/>
            <a:r>
              <a:rPr lang="en-ZA" sz="2800" dirty="0" smtClean="0"/>
              <a:t> </a:t>
            </a:r>
            <a:r>
              <a:rPr lang="en-ZA" sz="2800" dirty="0" smtClean="0"/>
              <a:t>External customers : Purchasers and recipient of your products or services. Example :  </a:t>
            </a:r>
            <a:r>
              <a:rPr lang="en-ZA" sz="2800" dirty="0" err="1" smtClean="0"/>
              <a:t>Enjo</a:t>
            </a:r>
            <a:r>
              <a:rPr lang="en-ZA" sz="2800" dirty="0" smtClean="0"/>
              <a:t> renders a training service to several companies</a:t>
            </a:r>
            <a:r>
              <a:rPr lang="en-ZA" dirty="0" smtClean="0"/>
              <a:t>.</a:t>
            </a:r>
          </a:p>
        </p:txBody>
      </p:sp>
    </p:spTree>
    <p:extLst>
      <p:ext uri="{BB962C8B-B14F-4D97-AF65-F5344CB8AC3E}">
        <p14:creationId xmlns:p14="http://schemas.microsoft.com/office/powerpoint/2010/main" xmlns="" val="4219026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1.1.3	Smooth Running of the Department or Division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p:txBody>
          <a:bodyPr/>
          <a:lstStyle/>
          <a:p>
            <a:r>
              <a:rPr lang="en-ZA" dirty="0" smtClean="0"/>
              <a:t> Formulate by CEO/ Business owner</a:t>
            </a:r>
          </a:p>
          <a:p>
            <a:r>
              <a:rPr lang="en-ZA" dirty="0" smtClean="0"/>
              <a:t> Implemented by MD/Line manager</a:t>
            </a:r>
          </a:p>
          <a:p>
            <a:r>
              <a:rPr lang="en-ZA" dirty="0" smtClean="0"/>
              <a:t> Employees monitored</a:t>
            </a:r>
          </a:p>
          <a:p>
            <a:r>
              <a:rPr lang="en-ZA" dirty="0" smtClean="0"/>
              <a:t> Managers evaluated against and promoted</a:t>
            </a:r>
          </a:p>
          <a:p>
            <a:r>
              <a:rPr lang="en-ZA" dirty="0" smtClean="0"/>
              <a:t> Meeting stakeholder expectations</a:t>
            </a:r>
          </a:p>
          <a:p>
            <a:r>
              <a:rPr lang="en-ZA" dirty="0" smtClean="0"/>
              <a:t> Contribute to the organisation’s reputation and goodwill</a:t>
            </a:r>
          </a:p>
          <a:p>
            <a:r>
              <a:rPr lang="en-ZA" dirty="0" smtClean="0"/>
              <a:t> Define behaviour expected from employees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252703" cy="369332"/>
          </a:xfrm>
          <a:prstGeom prst="rect">
            <a:avLst/>
          </a:prstGeom>
          <a:noFill/>
        </p:spPr>
        <p:txBody>
          <a:bodyPr wrap="none" rtlCol="0">
            <a:spAutoFit/>
          </a:bodyPr>
          <a:lstStyle/>
          <a:p>
            <a:r>
              <a:rPr lang="en-ZA" dirty="0" smtClean="0"/>
              <a:t>Do Formative Activity 1.1 in your </a:t>
            </a:r>
            <a:r>
              <a:rPr lang="en-ZA" dirty="0" err="1" smtClean="0"/>
              <a:t>PoE</a:t>
            </a:r>
            <a:r>
              <a:rPr lang="en-ZA" dirty="0" smtClean="0"/>
              <a:t> (p 99)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Code of Conduct</a:t>
            </a:r>
            <a:endParaRPr lang="en-ZA" dirty="0"/>
          </a:p>
        </p:txBody>
      </p:sp>
      <p:sp>
        <p:nvSpPr>
          <p:cNvPr id="3" name="Text Placeholder 2"/>
          <p:cNvSpPr>
            <a:spLocks noGrp="1"/>
          </p:cNvSpPr>
          <p:nvPr>
            <p:ph type="body" idx="1"/>
          </p:nvPr>
        </p:nvSpPr>
        <p:spPr/>
        <p:txBody>
          <a:bodyPr>
            <a:noAutofit/>
          </a:bodyPr>
          <a:lstStyle/>
          <a:p>
            <a:r>
              <a:rPr lang="en-GB" sz="4000" dirty="0" smtClean="0"/>
              <a:t>Study Unit 1.2:  Communicating the Code of Conduct</a:t>
            </a:r>
            <a:endParaRPr lang="en-US" sz="4000" dirty="0" smtClean="0"/>
          </a:p>
          <a:p>
            <a:endParaRPr lang="en-US" sz="4000" dirty="0" smtClean="0"/>
          </a:p>
          <a:p>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32</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1.2.1	Including Stakeholders in the Communication of the Code of Conduct</a:t>
            </a:r>
            <a:r>
              <a:rPr lang="en-US" sz="2800" dirty="0" smtClean="0"/>
              <a:t/>
            </a:r>
            <a:br>
              <a:rPr lang="en-US" sz="2800" dirty="0" smtClean="0"/>
            </a:b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p:txBody>
          <a:bodyPr>
            <a:normAutofit lnSpcReduction="10000"/>
          </a:bodyPr>
          <a:lstStyle/>
          <a:p>
            <a:pPr>
              <a:buNone/>
            </a:pPr>
            <a:r>
              <a:rPr lang="en-ZA" b="1" dirty="0" smtClean="0"/>
              <a:t>Communicating the Code of Conduct</a:t>
            </a:r>
          </a:p>
          <a:p>
            <a:r>
              <a:rPr lang="en-ZA" b="1" dirty="0" smtClean="0"/>
              <a:t> </a:t>
            </a:r>
            <a:r>
              <a:rPr lang="en-ZA" dirty="0" smtClean="0"/>
              <a:t>Communication strategy developed and executed</a:t>
            </a:r>
          </a:p>
          <a:p>
            <a:r>
              <a:rPr lang="en-ZA" dirty="0" smtClean="0"/>
              <a:t> Create understanding for the purpose and impact of the code</a:t>
            </a:r>
            <a:endParaRPr lang="en-US" dirty="0" smtClean="0"/>
          </a:p>
          <a:p>
            <a:r>
              <a:rPr lang="en-ZA" dirty="0" smtClean="0"/>
              <a:t> Sustained communication to all internal stakeholders </a:t>
            </a:r>
          </a:p>
          <a:p>
            <a:r>
              <a:rPr lang="en-ZA" dirty="0" smtClean="0"/>
              <a:t> Frequent discussion in meetings. Members evaluate the team performance</a:t>
            </a:r>
          </a:p>
          <a:p>
            <a:r>
              <a:rPr lang="en-ZA" dirty="0" smtClean="0"/>
              <a:t> Part of inducting new employees</a:t>
            </a:r>
          </a:p>
          <a:p>
            <a:r>
              <a:rPr lang="en-ZA" dirty="0" smtClean="0"/>
              <a:t> Need to be institutionalised and internalised</a:t>
            </a:r>
          </a:p>
          <a:p>
            <a:r>
              <a:rPr lang="en-ZA" dirty="0" smtClean="0"/>
              <a:t> Translations where necessary</a:t>
            </a:r>
          </a:p>
          <a:p>
            <a:pPr>
              <a:buNone/>
            </a:pPr>
            <a:endParaRPr lang="en-ZA" dirty="0" smtClean="0"/>
          </a:p>
          <a:p>
            <a:pPr>
              <a:buNone/>
            </a:pPr>
            <a:r>
              <a:rPr lang="en-ZA"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ox(i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ox(i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ox(in)">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8694"/>
            <a:ext cx="8219256" cy="346050"/>
          </a:xfrm>
        </p:spPr>
        <p:txBody>
          <a:bodyPr>
            <a:normAutofit fontScale="90000"/>
          </a:bodyPr>
          <a:lstStyle/>
          <a:p>
            <a:r>
              <a:rPr lang="en-ZA" sz="3100" dirty="0" smtClean="0"/>
              <a:t>1.2.2	Deviations from the Code</a:t>
            </a:r>
            <a:r>
              <a:rPr lang="en-US" sz="3100" dirty="0" smtClean="0"/>
              <a:t/>
            </a:r>
            <a:br>
              <a:rPr lang="en-US" sz="3100"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a:xfrm>
            <a:off x="467544" y="1052736"/>
            <a:ext cx="8219256" cy="4680000"/>
          </a:xfrm>
        </p:spPr>
        <p:txBody>
          <a:bodyPr/>
          <a:lstStyle/>
          <a:p>
            <a:r>
              <a:rPr lang="en-ZA" dirty="0" smtClean="0"/>
              <a:t> Fines</a:t>
            </a:r>
          </a:p>
          <a:p>
            <a:r>
              <a:rPr lang="en-ZA" dirty="0" smtClean="0"/>
              <a:t> Progressive discipline</a:t>
            </a:r>
          </a:p>
          <a:p>
            <a:r>
              <a:rPr lang="en-ZA" dirty="0" smtClean="0"/>
              <a:t> Suspension without pay</a:t>
            </a:r>
          </a:p>
          <a:p>
            <a:r>
              <a:rPr lang="en-ZA" dirty="0" smtClean="0"/>
              <a:t> Termination of services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1.2.3	</a:t>
            </a:r>
            <a:r>
              <a:rPr lang="en-ZA" sz="3200" dirty="0" smtClean="0"/>
              <a:t>The Code of Conduct and Ethics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normAutofit/>
          </a:bodyPr>
          <a:lstStyle/>
          <a:p>
            <a:r>
              <a:rPr lang="en-ZA" dirty="0" smtClean="0"/>
              <a:t> Set of sound principles aimed at making decisions with </a:t>
            </a:r>
            <a:r>
              <a:rPr lang="en-ZA" b="1" dirty="0" smtClean="0"/>
              <a:t>  honesty, respect and fairness</a:t>
            </a:r>
          </a:p>
          <a:p>
            <a:r>
              <a:rPr lang="en-ZA" dirty="0" smtClean="0"/>
              <a:t> Defined in policies/ codes</a:t>
            </a:r>
          </a:p>
          <a:p>
            <a:r>
              <a:rPr lang="en-ZA" dirty="0" smtClean="0"/>
              <a:t> </a:t>
            </a:r>
            <a:r>
              <a:rPr lang="en-ZA" b="1" dirty="0" smtClean="0"/>
              <a:t>Internal ethics</a:t>
            </a:r>
            <a:r>
              <a:rPr lang="en-ZA" dirty="0" smtClean="0"/>
              <a:t> – individual behaviour and relations</a:t>
            </a:r>
          </a:p>
          <a:p>
            <a:r>
              <a:rPr lang="en-ZA" dirty="0" smtClean="0"/>
              <a:t> </a:t>
            </a:r>
            <a:r>
              <a:rPr lang="en-ZA" b="1" dirty="0" smtClean="0"/>
              <a:t>External ethics  - </a:t>
            </a:r>
            <a:r>
              <a:rPr lang="en-ZA" dirty="0" smtClean="0"/>
              <a:t>Social ethics</a:t>
            </a:r>
          </a:p>
          <a:p>
            <a:r>
              <a:rPr lang="en-ZA" dirty="0" smtClean="0"/>
              <a:t> </a:t>
            </a:r>
            <a:r>
              <a:rPr lang="en-ZA" b="1" dirty="0" smtClean="0"/>
              <a:t>Business ethics – </a:t>
            </a:r>
            <a:r>
              <a:rPr lang="en-ZA" dirty="0" smtClean="0"/>
              <a:t>Integration of core values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1.2.3	</a:t>
            </a:r>
            <a:r>
              <a:rPr lang="en-ZA" sz="3200" dirty="0" smtClean="0"/>
              <a:t>The Code of Conduct and Ethics(cont)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lnSpcReduction="10000"/>
          </a:bodyPr>
          <a:lstStyle/>
          <a:p>
            <a:r>
              <a:rPr lang="en-ZA" dirty="0" smtClean="0"/>
              <a:t> </a:t>
            </a:r>
            <a:r>
              <a:rPr lang="en-ZA" b="1" dirty="0" smtClean="0"/>
              <a:t>Compliance</a:t>
            </a:r>
            <a:r>
              <a:rPr lang="en-ZA" dirty="0" smtClean="0"/>
              <a:t> based as well as </a:t>
            </a:r>
            <a:r>
              <a:rPr lang="en-ZA" b="1" dirty="0" smtClean="0"/>
              <a:t>values based</a:t>
            </a:r>
          </a:p>
          <a:p>
            <a:r>
              <a:rPr lang="en-ZA" dirty="0" smtClean="0"/>
              <a:t> Bottom line = social responsible behaviour</a:t>
            </a:r>
          </a:p>
          <a:p>
            <a:r>
              <a:rPr lang="en-ZA" dirty="0" smtClean="0"/>
              <a:t> Most important </a:t>
            </a:r>
            <a:r>
              <a:rPr lang="en-ZA" b="1" dirty="0" smtClean="0"/>
              <a:t>ethical issues </a:t>
            </a:r>
            <a:r>
              <a:rPr lang="en-ZA" dirty="0" smtClean="0"/>
              <a:t>facing organisations today: conflict of interest, corruption, bribery, consumer and employee privacy and ethical advertising.</a:t>
            </a:r>
          </a:p>
          <a:p>
            <a:r>
              <a:rPr lang="en-ZA" dirty="0" smtClean="0"/>
              <a:t>Unethical issues in the </a:t>
            </a:r>
            <a:r>
              <a:rPr lang="en-ZA" b="1" dirty="0" smtClean="0"/>
              <a:t>workplace</a:t>
            </a:r>
            <a:r>
              <a:rPr lang="en-ZA" dirty="0" smtClean="0"/>
              <a:t> may include:  loafing on the job, </a:t>
            </a:r>
            <a:r>
              <a:rPr lang="en-US" dirty="0" smtClean="0"/>
              <a:t>poor work performance due to neglect, </a:t>
            </a:r>
            <a:r>
              <a:rPr lang="en-ZA" dirty="0" smtClean="0"/>
              <a:t>working too slowly, feigned injuries, theft(dishonesty) and unjust sick leave.</a:t>
            </a:r>
          </a:p>
          <a:p>
            <a:r>
              <a:rPr lang="en-ZA" dirty="0" smtClean="0"/>
              <a:t> Unethical issues of </a:t>
            </a:r>
            <a:r>
              <a:rPr lang="en-ZA" b="1" dirty="0" smtClean="0"/>
              <a:t>managers</a:t>
            </a:r>
            <a:r>
              <a:rPr lang="en-ZA" dirty="0" smtClean="0"/>
              <a:t> may include: Fraudulent reporting of income for tax purposes, bribery and deceptive advertising.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1.2.3	The Code of Conduct and Ethics(cont)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a:bodyPr>
          <a:lstStyle/>
          <a:p>
            <a:r>
              <a:rPr lang="en-ZA" dirty="0" smtClean="0"/>
              <a:t> Unethical issues in small business often necessitated by survival and may include: bribery and making a profit at all cost trough all kinds of unethical behaviour.  </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1.2.3	The Code of Conduct and Ethics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More example of business ethics:</a:t>
            </a:r>
          </a:p>
          <a:p>
            <a:r>
              <a:rPr lang="en-ZA" dirty="0" smtClean="0"/>
              <a:t> Sustainable profitability</a:t>
            </a:r>
          </a:p>
          <a:p>
            <a:r>
              <a:rPr lang="en-ZA" dirty="0" smtClean="0"/>
              <a:t> Integrity</a:t>
            </a:r>
          </a:p>
          <a:p>
            <a:r>
              <a:rPr lang="en-ZA" dirty="0" smtClean="0"/>
              <a:t> People first</a:t>
            </a:r>
          </a:p>
          <a:p>
            <a:r>
              <a:rPr lang="en-ZA" dirty="0" smtClean="0"/>
              <a:t> Excellence in all we do</a:t>
            </a:r>
          </a:p>
          <a:p>
            <a:r>
              <a:rPr lang="en-ZA" dirty="0" smtClean="0"/>
              <a:t> Our company mentality</a:t>
            </a:r>
          </a:p>
          <a:p>
            <a:r>
              <a:rPr lang="en-ZA" dirty="0" smtClean="0"/>
              <a:t> Corporate social responsibility</a:t>
            </a:r>
          </a:p>
          <a:p>
            <a:endParaRPr lang="en-ZA" dirty="0" smtClean="0"/>
          </a:p>
          <a:p>
            <a:pPr>
              <a:buNone/>
            </a:pPr>
            <a:endParaRPr lang="en-ZA"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8654"/>
            <a:ext cx="8219256" cy="562074"/>
          </a:xfrm>
        </p:spPr>
        <p:txBody>
          <a:bodyPr>
            <a:normAutofit fontScale="90000"/>
          </a:bodyPr>
          <a:lstStyle/>
          <a:p>
            <a:r>
              <a:rPr lang="en-ZA" sz="3600" dirty="0" smtClean="0"/>
              <a:t>1.2.4	Displaying the Code of Conduct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lstStyle/>
          <a:p>
            <a:r>
              <a:rPr lang="en-ZA" dirty="0" smtClean="0"/>
              <a:t> Reception – the first point of conduct</a:t>
            </a:r>
          </a:p>
          <a:p>
            <a:r>
              <a:rPr lang="en-ZA" dirty="0" smtClean="0"/>
              <a:t> Meeting areas</a:t>
            </a:r>
          </a:p>
          <a:p>
            <a:r>
              <a:rPr lang="en-ZA" dirty="0" smtClean="0"/>
              <a:t> Training venues</a:t>
            </a:r>
          </a:p>
          <a:p>
            <a:r>
              <a:rPr lang="en-ZA" dirty="0" smtClean="0"/>
              <a:t> Rest rooms</a:t>
            </a:r>
          </a:p>
          <a:p>
            <a:r>
              <a:rPr lang="en-ZA" dirty="0" smtClean="0"/>
              <a:t>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customers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a:t>
            </a:fld>
            <a:endParaRPr lang="en-ZA" dirty="0"/>
          </a:p>
        </p:txBody>
      </p:sp>
      <p:sp>
        <p:nvSpPr>
          <p:cNvPr id="4" name="Content Placeholder 3"/>
          <p:cNvSpPr>
            <a:spLocks noGrp="1"/>
          </p:cNvSpPr>
          <p:nvPr>
            <p:ph sz="quarter" idx="1"/>
          </p:nvPr>
        </p:nvSpPr>
        <p:spPr/>
        <p:txBody>
          <a:bodyPr/>
          <a:lstStyle/>
          <a:p>
            <a:pPr>
              <a:buNone/>
            </a:pPr>
            <a:endParaRPr lang="en-ZA" dirty="0" smtClean="0"/>
          </a:p>
          <a:p>
            <a:r>
              <a:rPr lang="en-ZA" dirty="0" smtClean="0"/>
              <a:t> Expect high quality and low prices</a:t>
            </a:r>
          </a:p>
          <a:p>
            <a:pPr>
              <a:buNone/>
            </a:pPr>
            <a:endParaRPr lang="en-ZA" dirty="0" smtClean="0"/>
          </a:p>
          <a:p>
            <a:r>
              <a:rPr lang="en-ZA" dirty="0" smtClean="0"/>
              <a:t> </a:t>
            </a:r>
            <a:r>
              <a:rPr lang="en-ZA" dirty="0" smtClean="0"/>
              <a:t>Company need constant feedback from customers</a:t>
            </a:r>
          </a:p>
          <a:p>
            <a:endParaRPr lang="en-ZA" dirty="0" smtClean="0"/>
          </a:p>
          <a:p>
            <a:r>
              <a:rPr lang="en-ZA" dirty="0" smtClean="0"/>
              <a:t> Customer is King</a:t>
            </a:r>
          </a:p>
          <a:p>
            <a:pPr>
              <a:buNone/>
            </a:pPr>
            <a:endParaRPr lang="en-ZA" dirty="0" smtClean="0"/>
          </a:p>
          <a:p>
            <a:r>
              <a:rPr lang="en-ZA" dirty="0" smtClean="0"/>
              <a:t> </a:t>
            </a:r>
            <a:r>
              <a:rPr lang="en-ZA" dirty="0" smtClean="0"/>
              <a:t>Improvement quality and competitive pricing important contributing factors to profitability.</a:t>
            </a:r>
          </a:p>
          <a:p>
            <a:endParaRPr lang="en-ZA" dirty="0" smtClean="0"/>
          </a:p>
          <a:p>
            <a:endParaRPr lang="en-ZA" dirty="0" smtClean="0"/>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404664"/>
            <a:ext cx="2194560" cy="1097280"/>
          </a:xfrm>
          <a:prstGeom prst="rect">
            <a:avLst/>
          </a:prstGeom>
          <a:noFill/>
          <a:ln>
            <a:noFill/>
          </a:ln>
        </p:spPr>
      </p:pic>
      <p:sp>
        <p:nvSpPr>
          <p:cNvPr id="7" name="TextBox 6"/>
          <p:cNvSpPr txBox="1"/>
          <p:nvPr/>
        </p:nvSpPr>
        <p:spPr>
          <a:xfrm>
            <a:off x="3563888" y="781864"/>
            <a:ext cx="4369722" cy="369332"/>
          </a:xfrm>
          <a:prstGeom prst="rect">
            <a:avLst/>
          </a:prstGeom>
          <a:noFill/>
        </p:spPr>
        <p:txBody>
          <a:bodyPr wrap="none" rtlCol="0">
            <a:spAutoFit/>
          </a:bodyPr>
          <a:lstStyle/>
          <a:p>
            <a:r>
              <a:rPr lang="en-ZA" dirty="0" smtClean="0"/>
              <a:t>Do Formative Activity 1.2 in your </a:t>
            </a:r>
            <a:r>
              <a:rPr lang="en-ZA" dirty="0" err="1" smtClean="0"/>
              <a:t>PoE</a:t>
            </a:r>
            <a:r>
              <a:rPr lang="en-ZA" dirty="0" smtClean="0"/>
              <a:t> (p 104)</a:t>
            </a:r>
            <a:endParaRPr lang="en-US" dirty="0"/>
          </a:p>
        </p:txBody>
      </p:sp>
      <p:sp>
        <p:nvSpPr>
          <p:cNvPr id="6" name="TextBox 5"/>
          <p:cNvSpPr txBox="1"/>
          <p:nvPr/>
        </p:nvSpPr>
        <p:spPr>
          <a:xfrm>
            <a:off x="1475656" y="2564904"/>
            <a:ext cx="4376776" cy="1323439"/>
          </a:xfrm>
          <a:prstGeom prst="rect">
            <a:avLst/>
          </a:prstGeom>
          <a:noFill/>
        </p:spPr>
        <p:txBody>
          <a:bodyPr wrap="none" rtlCol="0">
            <a:spAutoFit/>
          </a:bodyPr>
          <a:lstStyle/>
          <a:p>
            <a:pPr marL="342900" indent="-342900">
              <a:buAutoNum type="arabicPeriod"/>
            </a:pPr>
            <a:r>
              <a:rPr lang="en-ZA" sz="2000" dirty="0" smtClean="0"/>
              <a:t>Consequences if not communicated?</a:t>
            </a:r>
          </a:p>
          <a:p>
            <a:pPr marL="342900" indent="-342900">
              <a:buAutoNum type="arabicPeriod"/>
            </a:pPr>
            <a:r>
              <a:rPr lang="en-ZA" sz="2000" dirty="0" smtClean="0"/>
              <a:t> If breached?</a:t>
            </a:r>
          </a:p>
          <a:p>
            <a:pPr marL="342900" indent="-342900">
              <a:buAutoNum type="arabicPeriod"/>
            </a:pPr>
            <a:r>
              <a:rPr lang="en-ZA" sz="2000" dirty="0" smtClean="0"/>
              <a:t> Not displayed?</a:t>
            </a:r>
          </a:p>
          <a:p>
            <a:pPr marL="342900" indent="-342900">
              <a:buAutoNum type="arabicPeriod"/>
            </a:pPr>
            <a:r>
              <a:rPr lang="en-ZA" sz="2000" dirty="0" smtClean="0"/>
              <a:t> Definition of ethics</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Code of Conduct</a:t>
            </a:r>
            <a:endParaRPr lang="en-ZA" dirty="0"/>
          </a:p>
        </p:txBody>
      </p:sp>
      <p:sp>
        <p:nvSpPr>
          <p:cNvPr id="3" name="Text Placeholder 2"/>
          <p:cNvSpPr>
            <a:spLocks noGrp="1"/>
          </p:cNvSpPr>
          <p:nvPr>
            <p:ph type="body" idx="1"/>
          </p:nvPr>
        </p:nvSpPr>
        <p:spPr/>
        <p:txBody>
          <a:bodyPr>
            <a:noAutofit/>
          </a:bodyPr>
          <a:lstStyle/>
          <a:p>
            <a:r>
              <a:rPr lang="en-GB" sz="4000" dirty="0" smtClean="0"/>
              <a:t>Study Unit 1.3: Applying the Code of Conduct</a:t>
            </a:r>
            <a:endParaRPr lang="en-US" sz="4000" dirty="0" smtClean="0"/>
          </a:p>
          <a:p>
            <a:r>
              <a:rPr lang="en-GB" sz="4000" dirty="0" smtClean="0"/>
              <a:t> </a:t>
            </a:r>
            <a:endParaRPr lang="en-US" sz="4000" dirty="0" smtClean="0"/>
          </a:p>
          <a:p>
            <a:endParaRPr lang="en-US" sz="4000" dirty="0" smtClean="0"/>
          </a:p>
          <a:p>
            <a:endParaRPr lang="en-US" sz="4000" dirty="0" smtClean="0"/>
          </a:p>
          <a:p>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41</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6686"/>
            <a:ext cx="8219256" cy="562074"/>
          </a:xfrm>
        </p:spPr>
        <p:txBody>
          <a:bodyPr>
            <a:normAutofit fontScale="90000"/>
          </a:bodyPr>
          <a:lstStyle/>
          <a:p>
            <a:r>
              <a:rPr lang="en-ZA" sz="3600" dirty="0" smtClean="0"/>
              <a:t>1.3.1 Behaviour Standards</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a:xfrm>
            <a:off x="467544" y="980728"/>
            <a:ext cx="8219256" cy="4680000"/>
          </a:xfrm>
        </p:spPr>
        <p:txBody>
          <a:bodyPr>
            <a:normAutofit/>
          </a:bodyPr>
          <a:lstStyle/>
          <a:p>
            <a:r>
              <a:rPr lang="en-ZA" dirty="0" smtClean="0"/>
              <a:t> </a:t>
            </a:r>
            <a:r>
              <a:rPr lang="en-ZA" sz="2200" dirty="0" smtClean="0"/>
              <a:t>Mean the standards for behaving or acting</a:t>
            </a:r>
          </a:p>
          <a:p>
            <a:r>
              <a:rPr lang="en-ZA" sz="2200" dirty="0" smtClean="0"/>
              <a:t> Experienced as desirable</a:t>
            </a:r>
            <a:endParaRPr lang="en-US" sz="2200" dirty="0" smtClean="0"/>
          </a:p>
          <a:p>
            <a:r>
              <a:rPr lang="en-ZA" sz="2200" dirty="0" smtClean="0"/>
              <a:t> Unwanted or improper</a:t>
            </a:r>
          </a:p>
          <a:p>
            <a:r>
              <a:rPr lang="en-ZA" sz="2200" dirty="0" smtClean="0"/>
              <a:t> Include (sexual) harassment, aggression, violence and discrimination </a:t>
            </a:r>
          </a:p>
          <a:p>
            <a:r>
              <a:rPr lang="en-ZA" sz="2200" dirty="0" smtClean="0"/>
              <a:t> The Code of Conduct applies to all interactions between business stakeholders</a:t>
            </a:r>
            <a:endParaRPr lang="en-US" dirty="0" smtClean="0"/>
          </a:p>
          <a:p>
            <a:r>
              <a:rPr lang="en-ZA" dirty="0" smtClean="0"/>
              <a:t> Respectful manner a primary requirement.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1.3.2	Non-Compliance, Misinterpretation or Different Applications of the Code of Conduct</a:t>
            </a:r>
            <a:r>
              <a:rPr lang="en-US" sz="2800" dirty="0" smtClean="0"/>
              <a:t/>
            </a:r>
            <a:br>
              <a:rPr lang="en-US" sz="2800" dirty="0" smtClean="0"/>
            </a:br>
            <a:endParaRPr lang="en-US" sz="28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lstStyle/>
          <a:p>
            <a:r>
              <a:rPr lang="en-ZA" dirty="0" smtClean="0"/>
              <a:t> Behaviour standards mean the standards for behaving or acting.</a:t>
            </a:r>
          </a:p>
          <a:p>
            <a:r>
              <a:rPr lang="en-ZA" dirty="0" smtClean="0"/>
              <a:t> Code of Conduct guides employees' work performance, professional standards, and workplace relationships.</a:t>
            </a:r>
          </a:p>
          <a:p>
            <a:r>
              <a:rPr lang="en-ZA" dirty="0" smtClean="0"/>
              <a:t> A code of conduct should aim to be clear and concise.</a:t>
            </a:r>
          </a:p>
          <a:p>
            <a:r>
              <a:rPr lang="en-ZA" dirty="0" smtClean="0"/>
              <a:t> Provides the basis for disciplinary action. </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908720"/>
            <a:ext cx="2194560" cy="1097280"/>
          </a:xfrm>
          <a:prstGeom prst="rect">
            <a:avLst/>
          </a:prstGeom>
          <a:noFill/>
          <a:ln>
            <a:noFill/>
          </a:ln>
        </p:spPr>
      </p:pic>
      <p:sp>
        <p:nvSpPr>
          <p:cNvPr id="7" name="TextBox 6"/>
          <p:cNvSpPr txBox="1"/>
          <p:nvPr/>
        </p:nvSpPr>
        <p:spPr>
          <a:xfrm>
            <a:off x="3563888" y="1285920"/>
            <a:ext cx="4369722" cy="369332"/>
          </a:xfrm>
          <a:prstGeom prst="rect">
            <a:avLst/>
          </a:prstGeom>
          <a:noFill/>
        </p:spPr>
        <p:txBody>
          <a:bodyPr wrap="none" rtlCol="0">
            <a:spAutoFit/>
          </a:bodyPr>
          <a:lstStyle/>
          <a:p>
            <a:r>
              <a:rPr lang="en-ZA" dirty="0" smtClean="0"/>
              <a:t>Do Formative Activity 1.3 in your </a:t>
            </a:r>
            <a:r>
              <a:rPr lang="en-ZA" dirty="0" err="1" smtClean="0"/>
              <a:t>PoE</a:t>
            </a:r>
            <a:r>
              <a:rPr lang="en-ZA" dirty="0" smtClean="0"/>
              <a:t> (p 105)</a:t>
            </a:r>
            <a:endParaRPr lang="en-US" dirty="0"/>
          </a:p>
        </p:txBody>
      </p:sp>
      <p:sp>
        <p:nvSpPr>
          <p:cNvPr id="6" name="TextBox 5"/>
          <p:cNvSpPr txBox="1"/>
          <p:nvPr/>
        </p:nvSpPr>
        <p:spPr>
          <a:xfrm>
            <a:off x="1763688" y="3501008"/>
            <a:ext cx="3345852" cy="830997"/>
          </a:xfrm>
          <a:prstGeom prst="rect">
            <a:avLst/>
          </a:prstGeom>
          <a:noFill/>
        </p:spPr>
        <p:txBody>
          <a:bodyPr wrap="none" rtlCol="0">
            <a:spAutoFit/>
          </a:bodyPr>
          <a:lstStyle/>
          <a:p>
            <a:r>
              <a:rPr lang="en-ZA" sz="2400" dirty="0" smtClean="0"/>
              <a:t>Workplace activity. </a:t>
            </a:r>
          </a:p>
          <a:p>
            <a:r>
              <a:rPr lang="en-ZA" sz="2400" dirty="0" smtClean="0"/>
              <a:t>Any clarification needed?</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Grievances</a:t>
            </a:r>
            <a:endParaRPr lang="en-ZA" dirty="0"/>
          </a:p>
        </p:txBody>
      </p:sp>
      <p:sp>
        <p:nvSpPr>
          <p:cNvPr id="3" name="Text Placeholder 2"/>
          <p:cNvSpPr>
            <a:spLocks noGrp="1"/>
          </p:cNvSpPr>
          <p:nvPr>
            <p:ph type="body" idx="1"/>
          </p:nvPr>
        </p:nvSpPr>
        <p:spPr/>
        <p:txBody>
          <a:bodyPr>
            <a:noAutofit/>
          </a:bodyPr>
          <a:lstStyle/>
          <a:p>
            <a:r>
              <a:rPr lang="en-GB" sz="4000" dirty="0" smtClean="0"/>
              <a:t>Study Unit 3.1:  Structures and Procedures to Resolve Employee Grievances</a:t>
            </a:r>
          </a:p>
          <a:p>
            <a:r>
              <a:rPr lang="en-GB" sz="4000" dirty="0" smtClean="0"/>
              <a:t>(p. 95)</a:t>
            </a:r>
            <a:endParaRPr lang="en-US" sz="4000" dirty="0" smtClean="0"/>
          </a:p>
          <a:p>
            <a:endParaRPr lang="en-US" sz="4000" dirty="0" smtClean="0"/>
          </a:p>
          <a:p>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45</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3.1.1 : Structures </a:t>
            </a:r>
            <a:r>
              <a:rPr lang="en-ZA" sz="3200" dirty="0"/>
              <a:t>and Procedures to Resolve Employee Grievances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pPr marL="0" indent="0">
              <a:buNone/>
            </a:pPr>
            <a:endParaRPr lang="en-ZA" dirty="0"/>
          </a:p>
          <a:p>
            <a:pPr marL="0" indent="0">
              <a:buNone/>
            </a:pPr>
            <a:r>
              <a:rPr lang="en-ZA" dirty="0"/>
              <a:t>A grievance would constitute </a:t>
            </a:r>
          </a:p>
          <a:p>
            <a:r>
              <a:rPr lang="en-ZA" dirty="0"/>
              <a:t>a real</a:t>
            </a:r>
          </a:p>
          <a:p>
            <a:r>
              <a:rPr lang="en-ZA" dirty="0"/>
              <a:t>a perceived</a:t>
            </a:r>
          </a:p>
          <a:p>
            <a:r>
              <a:rPr lang="en-ZA" dirty="0"/>
              <a:t>an alleged </a:t>
            </a:r>
          </a:p>
          <a:p>
            <a:pPr marL="0" indent="0">
              <a:buNone/>
            </a:pPr>
            <a:r>
              <a:rPr lang="en-ZA" dirty="0"/>
              <a:t>breach of </a:t>
            </a:r>
            <a:r>
              <a:rPr lang="en-ZA" dirty="0" smtClean="0"/>
              <a:t>the real terms </a:t>
            </a:r>
            <a:r>
              <a:rPr lang="en-ZA" dirty="0"/>
              <a:t>of the employment </a:t>
            </a:r>
            <a:r>
              <a:rPr lang="en-ZA" dirty="0" smtClean="0"/>
              <a:t>contract.</a:t>
            </a:r>
            <a:endParaRPr lang="en-Z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ox(in)">
                                      <p:cBhvr>
                                        <p:cTn id="10" dur="500"/>
                                        <p:tgtEl>
                                          <p:spTgt spid="5">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ox(in)">
                                      <p:cBhvr>
                                        <p:cTn id="13" dur="500"/>
                                        <p:tgtEl>
                                          <p:spTgt spid="5">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ox(in)">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What is a grievance?</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a:xfrm>
            <a:off x="2257400" y="2052152"/>
            <a:ext cx="6275040" cy="338328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fontScale="77500" lnSpcReduction="20000"/>
          </a:bodyPr>
          <a:lstStyle/>
          <a:p>
            <a:pPr marL="701675" lvl="0" indent="-342900">
              <a:buNone/>
            </a:pPr>
            <a:r>
              <a:rPr lang="en-GB" sz="2900" dirty="0" smtClean="0"/>
              <a:t>      “Grievance” means an occurrence, situation or condition that justifies the lodging of a complaint by an individual employee or a group of employees.  A grievance is normally derived from a real, perceived or alleged breach of the terms of the employment contract, but can also be derived from both the individual’s conditions of employment and the relationship between management and employees and amongst employee</a:t>
            </a:r>
            <a:r>
              <a:rPr lang="en-GB" sz="3800" dirty="0" smtClean="0"/>
              <a:t>s. </a:t>
            </a:r>
            <a:endParaRPr lang="en-US" sz="3800" dirty="0" smtClean="0"/>
          </a:p>
          <a:p>
            <a:pPr marL="701675" indent="-342900">
              <a:buNone/>
            </a:pP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12776"/>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ox(i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psychological contract</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a:xfrm>
            <a:off x="2257400" y="2052152"/>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lgn="just">
              <a:buNone/>
            </a:pPr>
            <a:r>
              <a:rPr lang="en-ZA" sz="2000" b="1" i="1" dirty="0" smtClean="0"/>
              <a:t>      The </a:t>
            </a:r>
            <a:r>
              <a:rPr lang="en-ZA" sz="2000" b="1" i="1" dirty="0"/>
              <a:t>psychological contract lays the foundation </a:t>
            </a:r>
            <a:r>
              <a:rPr lang="en-ZA" sz="2000" b="1" i="1" dirty="0" smtClean="0"/>
              <a:t>of employment </a:t>
            </a:r>
            <a:r>
              <a:rPr lang="en-ZA" sz="2000" b="1" i="1" dirty="0"/>
              <a:t>relationships and entails beliefs about what the employees are entitled to receive or should receive because they perceive that the employer made certain promises to provide these things.</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12776"/>
            <a:ext cx="2004668" cy="783392"/>
          </a:xfrm>
          <a:prstGeom prst="rect">
            <a:avLst/>
          </a:prstGeom>
          <a:noFill/>
        </p:spPr>
      </p:pic>
      <p:sp>
        <p:nvSpPr>
          <p:cNvPr id="7" name="Rectangle 6"/>
          <p:cNvSpPr/>
          <p:nvPr/>
        </p:nvSpPr>
        <p:spPr>
          <a:xfrm>
            <a:off x="2286000" y="4277995"/>
            <a:ext cx="5166320" cy="2246769"/>
          </a:xfrm>
          <a:prstGeom prst="rect">
            <a:avLst/>
          </a:prstGeom>
        </p:spPr>
        <p:txBody>
          <a:bodyPr wrap="square">
            <a:spAutoFit/>
          </a:bodyPr>
          <a:lstStyle/>
          <a:p>
            <a:r>
              <a:rPr lang="en-ZA" sz="2000" dirty="0" smtClean="0"/>
              <a:t>The </a:t>
            </a:r>
            <a:r>
              <a:rPr lang="en-ZA" sz="2000" b="1" dirty="0" smtClean="0"/>
              <a:t>psychological contract</a:t>
            </a:r>
            <a:r>
              <a:rPr lang="en-ZA" sz="2000" dirty="0" smtClean="0"/>
              <a:t> refers to the unwritten set of </a:t>
            </a:r>
            <a:r>
              <a:rPr lang="en-ZA" sz="2000" b="1" dirty="0" smtClean="0"/>
              <a:t>expectations</a:t>
            </a:r>
            <a:r>
              <a:rPr lang="en-ZA" sz="2000" dirty="0" smtClean="0"/>
              <a:t> of the employment relationship as distinct from the formal, codified employment </a:t>
            </a:r>
            <a:r>
              <a:rPr lang="en-ZA" sz="2000" b="1" dirty="0" smtClean="0"/>
              <a:t>contract</a:t>
            </a:r>
            <a:r>
              <a:rPr lang="en-ZA" sz="2000" dirty="0" smtClean="0"/>
              <a:t>. Taken together, the </a:t>
            </a:r>
            <a:r>
              <a:rPr lang="en-ZA" sz="2000" b="1" dirty="0" smtClean="0"/>
              <a:t>psychological contract</a:t>
            </a:r>
            <a:r>
              <a:rPr lang="en-ZA" sz="2000" dirty="0" smtClean="0"/>
              <a:t> and the employment </a:t>
            </a:r>
            <a:r>
              <a:rPr lang="en-ZA" sz="2000" b="1" dirty="0" smtClean="0"/>
              <a:t>contract</a:t>
            </a:r>
            <a:r>
              <a:rPr lang="en-ZA" sz="2000" dirty="0" smtClean="0"/>
              <a:t> define the employer-employee relationship.</a:t>
            </a:r>
            <a:endParaRPr lang="en-US" dirty="0"/>
          </a:p>
        </p:txBody>
      </p:sp>
    </p:spTree>
    <p:extLst>
      <p:ext uri="{BB962C8B-B14F-4D97-AF65-F5344CB8AC3E}">
        <p14:creationId xmlns:p14="http://schemas.microsoft.com/office/powerpoint/2010/main" xmlns="" val="1208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p:txBody>
          <a:bodyPr>
            <a:normAutofit/>
          </a:bodyPr>
          <a:lstStyle/>
          <a:p>
            <a:r>
              <a:rPr lang="en-ZA" sz="3200" dirty="0" smtClean="0"/>
              <a:t>Why focus on  grievances?</a:t>
            </a:r>
            <a:endParaRPr lang="en-ZA" sz="3200"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529208" y="1772816"/>
            <a:ext cx="8219256" cy="3456384"/>
          </a:xfrm>
        </p:spPr>
        <p:txBody>
          <a:bodyPr>
            <a:normAutofit/>
          </a:bodyPr>
          <a:lstStyle/>
          <a:p>
            <a:pPr marL="0" indent="0">
              <a:buNone/>
            </a:pPr>
            <a:r>
              <a:rPr lang="en-ZA" dirty="0"/>
              <a:t>The existence of a grievance assumes one or all of the following:</a:t>
            </a:r>
          </a:p>
          <a:p>
            <a:pPr lvl="0" fontAlgn="base"/>
            <a:r>
              <a:rPr lang="en-ZA" dirty="0">
                <a:effectLst>
                  <a:outerShdw sx="0" sy="0">
                    <a:srgbClr val="000000"/>
                  </a:outerShdw>
                </a:effectLst>
              </a:rPr>
              <a:t>Failure on the part of managers to </a:t>
            </a:r>
            <a:r>
              <a:rPr lang="en-ZA" dirty="0" smtClean="0">
                <a:effectLst>
                  <a:outerShdw sx="0" sy="0">
                    <a:srgbClr val="000000"/>
                  </a:outerShdw>
                </a:effectLst>
              </a:rPr>
              <a:t>react in time.</a:t>
            </a:r>
            <a:endParaRPr lang="en-ZA" dirty="0">
              <a:effectLst>
                <a:outerShdw sx="0" sy="0">
                  <a:srgbClr val="000000"/>
                </a:outerShdw>
              </a:effectLst>
            </a:endParaRPr>
          </a:p>
          <a:p>
            <a:pPr lvl="0" fontAlgn="base"/>
            <a:r>
              <a:rPr lang="en-ZA" dirty="0" smtClean="0">
                <a:effectLst>
                  <a:outerShdw sx="0" sy="0">
                    <a:srgbClr val="000000"/>
                  </a:outerShdw>
                </a:effectLst>
              </a:rPr>
              <a:t>Responsibility of management.</a:t>
            </a:r>
            <a:endParaRPr lang="en-ZA" dirty="0">
              <a:effectLst>
                <a:outerShdw sx="0" sy="0">
                  <a:srgbClr val="000000"/>
                </a:outerShdw>
              </a:effectLst>
            </a:endParaRPr>
          </a:p>
          <a:p>
            <a:pPr lvl="0" fontAlgn="base"/>
            <a:r>
              <a:rPr lang="en-ZA" dirty="0" smtClean="0">
                <a:effectLst>
                  <a:outerShdw sx="0" sy="0">
                    <a:srgbClr val="000000"/>
                  </a:outerShdw>
                </a:effectLst>
              </a:rPr>
              <a:t>Fairness</a:t>
            </a:r>
            <a:r>
              <a:rPr lang="en-ZA" dirty="0">
                <a:effectLst>
                  <a:outerShdw sx="0" sy="0">
                    <a:srgbClr val="000000"/>
                  </a:outerShdw>
                </a:effectLst>
              </a:rPr>
              <a:t>, justice and equity are </a:t>
            </a:r>
            <a:r>
              <a:rPr lang="en-ZA" dirty="0" smtClean="0">
                <a:effectLst>
                  <a:outerShdw sx="0" sy="0">
                    <a:srgbClr val="000000"/>
                  </a:outerShdw>
                </a:effectLst>
              </a:rPr>
              <a:t>prerequisites.</a:t>
            </a:r>
            <a:endParaRPr lang="en-ZA" dirty="0">
              <a:effectLst>
                <a:outerShdw sx="0" sy="0">
                  <a:srgbClr val="000000"/>
                </a:outerShdw>
              </a:effectLst>
            </a:endParaRPr>
          </a:p>
          <a:p>
            <a:pPr lvl="0" fontAlgn="base"/>
            <a:r>
              <a:rPr lang="en-ZA" dirty="0">
                <a:effectLst>
                  <a:outerShdw sx="0" sy="0">
                    <a:srgbClr val="000000"/>
                  </a:outerShdw>
                </a:effectLst>
              </a:rPr>
              <a:t>The spreading of </a:t>
            </a:r>
            <a:r>
              <a:rPr lang="en-ZA" dirty="0" smtClean="0">
                <a:effectLst>
                  <a:outerShdw sx="0" sy="0">
                    <a:srgbClr val="000000"/>
                  </a:outerShdw>
                </a:effectLst>
              </a:rPr>
              <a:t>rumours.</a:t>
            </a:r>
            <a:endParaRPr lang="en-ZA" dirty="0">
              <a:effectLst>
                <a:outerShdw sx="0" sy="0">
                  <a:srgbClr val="000000"/>
                </a:outerShdw>
              </a:effectLst>
            </a:endParaRPr>
          </a:p>
          <a:p>
            <a:pPr lvl="0" fontAlgn="base"/>
            <a:r>
              <a:rPr lang="en-ZA" dirty="0">
                <a:effectLst>
                  <a:outerShdw sx="0" sy="0">
                    <a:srgbClr val="000000"/>
                  </a:outerShdw>
                </a:effectLst>
              </a:rPr>
              <a:t>The incompatibility of people.</a:t>
            </a:r>
          </a:p>
          <a:p>
            <a:pPr lvl="0" fontAlgn="base"/>
            <a:r>
              <a:rPr lang="en-ZA" dirty="0" smtClean="0">
                <a:effectLst>
                  <a:outerShdw sx="0" sy="0">
                    <a:srgbClr val="000000"/>
                  </a:outerShdw>
                </a:effectLst>
              </a:rPr>
              <a:t>Consideration </a:t>
            </a:r>
            <a:r>
              <a:rPr lang="en-ZA" dirty="0">
                <a:effectLst>
                  <a:outerShdw sx="0" sy="0">
                    <a:srgbClr val="000000"/>
                  </a:outerShdw>
                </a:effectLst>
              </a:rPr>
              <a:t>for other people’s feelings.</a:t>
            </a:r>
          </a:p>
        </p:txBody>
      </p:sp>
    </p:spTree>
    <p:extLst>
      <p:ext uri="{BB962C8B-B14F-4D97-AF65-F5344CB8AC3E}">
        <p14:creationId xmlns:p14="http://schemas.microsoft.com/office/powerpoint/2010/main" xmlns="" val="32597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shareholders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a:t>
            </a:fld>
            <a:endParaRPr lang="en-ZA" dirty="0"/>
          </a:p>
        </p:txBody>
      </p:sp>
      <p:sp>
        <p:nvSpPr>
          <p:cNvPr id="4" name="Content Placeholder 3"/>
          <p:cNvSpPr>
            <a:spLocks noGrp="1"/>
          </p:cNvSpPr>
          <p:nvPr>
            <p:ph sz="quarter" idx="1"/>
          </p:nvPr>
        </p:nvSpPr>
        <p:spPr/>
        <p:txBody>
          <a:bodyPr>
            <a:normAutofit/>
          </a:bodyPr>
          <a:lstStyle/>
          <a:p>
            <a:pPr>
              <a:buNone/>
            </a:pPr>
            <a:endParaRPr lang="en-ZA" dirty="0" smtClean="0"/>
          </a:p>
          <a:p>
            <a:r>
              <a:rPr lang="en-ZA" sz="2800" dirty="0" smtClean="0"/>
              <a:t> Provide working capital</a:t>
            </a:r>
          </a:p>
          <a:p>
            <a:pPr>
              <a:buNone/>
            </a:pPr>
            <a:endParaRPr lang="en-ZA" sz="2800" dirty="0" smtClean="0"/>
          </a:p>
          <a:p>
            <a:r>
              <a:rPr lang="en-ZA" sz="2800" dirty="0" smtClean="0"/>
              <a:t> </a:t>
            </a:r>
            <a:r>
              <a:rPr lang="en-ZA" sz="2800" dirty="0" smtClean="0"/>
              <a:t>Expect good ROI</a:t>
            </a:r>
          </a:p>
          <a:p>
            <a:pPr>
              <a:buNone/>
            </a:pPr>
            <a:endParaRPr lang="en-ZA" sz="2800" dirty="0" smtClean="0"/>
          </a:p>
          <a:p>
            <a:r>
              <a:rPr lang="en-ZA" sz="2800" dirty="0" smtClean="0"/>
              <a:t> </a:t>
            </a:r>
            <a:r>
              <a:rPr lang="en-ZA" sz="2800" dirty="0" smtClean="0"/>
              <a:t>Need to be kept informed of business performance and challenges</a:t>
            </a:r>
          </a:p>
          <a:p>
            <a:pPr>
              <a:buNone/>
            </a:pPr>
            <a:endParaRPr lang="en-ZA" sz="2800" dirty="0" smtClean="0"/>
          </a:p>
          <a:p>
            <a:r>
              <a:rPr lang="en-ZA" sz="2800" dirty="0" smtClean="0"/>
              <a:t> </a:t>
            </a:r>
            <a:r>
              <a:rPr lang="en-ZA" sz="2800" dirty="0" smtClean="0"/>
              <a:t>Appoint the Executive</a:t>
            </a:r>
          </a:p>
          <a:p>
            <a:pPr>
              <a:buNone/>
            </a:pPr>
            <a:endParaRPr lang="en-ZA" dirty="0" smtClean="0"/>
          </a:p>
          <a:p>
            <a:pPr>
              <a:buNone/>
            </a:pPr>
            <a:endParaRPr lang="en-ZA" dirty="0" smtClean="0"/>
          </a:p>
          <a:p>
            <a:pPr>
              <a:buNone/>
            </a:pPr>
            <a:endParaRPr lang="en-ZA" dirty="0" smtClean="0"/>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575952"/>
          </a:xfrm>
        </p:spPr>
        <p:txBody>
          <a:bodyPr>
            <a:noAutofit/>
          </a:bodyPr>
          <a:lstStyle/>
          <a:p>
            <a:r>
              <a:rPr lang="en-ZA" sz="3200" dirty="0" smtClean="0"/>
              <a:t>The underlying principles? </a:t>
            </a:r>
            <a:br>
              <a:rPr lang="en-ZA" sz="3200" dirty="0" smtClean="0"/>
            </a:br>
            <a:endParaRPr lang="en-ZA" sz="3200"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67544" y="1196752"/>
            <a:ext cx="8219256" cy="4680520"/>
          </a:xfrm>
        </p:spPr>
        <p:txBody>
          <a:bodyPr>
            <a:normAutofit fontScale="92500" lnSpcReduction="20000"/>
          </a:bodyPr>
          <a:lstStyle/>
          <a:p>
            <a:pPr marL="0" indent="0">
              <a:buNone/>
            </a:pPr>
            <a:endParaRPr lang="en-ZA" b="1" dirty="0"/>
          </a:p>
          <a:p>
            <a:r>
              <a:rPr lang="en-ZA" dirty="0" smtClean="0"/>
              <a:t> Unsettled grievances lead to poor relationships</a:t>
            </a:r>
          </a:p>
          <a:p>
            <a:r>
              <a:rPr lang="en-ZA" dirty="0" smtClean="0"/>
              <a:t> Procedure be just and fair</a:t>
            </a:r>
          </a:p>
          <a:p>
            <a:r>
              <a:rPr lang="en-ZA" dirty="0" smtClean="0"/>
              <a:t> No victimisation or discrimination against for utilising the procedure.</a:t>
            </a:r>
          </a:p>
          <a:p>
            <a:r>
              <a:rPr lang="en-ZA" dirty="0" smtClean="0"/>
              <a:t> Should be raised with management as soon as possible</a:t>
            </a:r>
          </a:p>
          <a:p>
            <a:r>
              <a:rPr lang="en-ZA" dirty="0" smtClean="0"/>
              <a:t> Speedily resolved. </a:t>
            </a:r>
          </a:p>
          <a:p>
            <a:r>
              <a:rPr lang="en-ZA" dirty="0" smtClean="0"/>
              <a:t> Perceptions and expectations leads to feelings of unhappiness</a:t>
            </a:r>
          </a:p>
          <a:p>
            <a:r>
              <a:rPr lang="en-ZA" dirty="0" smtClean="0"/>
              <a:t> Perceived or real injustice to be properly addressed. </a:t>
            </a:r>
            <a:endParaRPr lang="en-ZA" dirty="0"/>
          </a:p>
          <a:p>
            <a:r>
              <a:rPr lang="en-ZA" dirty="0" smtClean="0"/>
              <a:t> Rivalry between individuals, groups and departments negatively impacts on the working relationship and need to be addressed.  </a:t>
            </a:r>
            <a:endParaRPr lang="en-ZA" dirty="0"/>
          </a:p>
          <a:p>
            <a:r>
              <a:rPr lang="en-ZA" dirty="0" smtClean="0"/>
              <a:t> Expectations need to be clarified. </a:t>
            </a:r>
          </a:p>
          <a:p>
            <a:r>
              <a:rPr lang="en-ZA" dirty="0" smtClean="0"/>
              <a:t> Feelings of unhappiness, insecurity  or general unsettledness result in negative feelings and lack of productivity and should be avoided.</a:t>
            </a:r>
            <a:endParaRPr lang="en-ZA" dirty="0"/>
          </a:p>
          <a:p>
            <a:pPr marL="0" indent="0">
              <a:buNone/>
            </a:pPr>
            <a:endParaRPr lang="en-ZA" dirty="0">
              <a:effectLst>
                <a:outerShdw sx="0" sy="0">
                  <a:srgbClr val="000000"/>
                </a:outerShdw>
              </a:effectLst>
            </a:endParaRPr>
          </a:p>
        </p:txBody>
      </p:sp>
    </p:spTree>
    <p:extLst>
      <p:ext uri="{BB962C8B-B14F-4D97-AF65-F5344CB8AC3E}">
        <p14:creationId xmlns:p14="http://schemas.microsoft.com/office/powerpoint/2010/main" xmlns="" val="4528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ox(i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ox(i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ox(in)">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meaning of the grievance procedure</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The grievance procedure means a formal complaint by an employee concerning a possible violation of the labour contract.</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411363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274638"/>
            <a:ext cx="8219256" cy="1008000"/>
          </a:xfrm>
        </p:spPr>
        <p:txBody>
          <a:bodyPr>
            <a:normAutofit fontScale="90000"/>
          </a:bodyPr>
          <a:lstStyle/>
          <a:p>
            <a:r>
              <a:rPr lang="en-ZA" sz="3100" dirty="0" smtClean="0"/>
              <a:t>The Value of Effective Grievance Handling – Spin-off/Result/Impact?</a:t>
            </a:r>
            <a:r>
              <a:rPr lang="en-ZA" dirty="0" smtClean="0"/>
              <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395536" y="1340768"/>
            <a:ext cx="4114800" cy="3240360"/>
          </a:xfrm>
        </p:spPr>
        <p:txBody>
          <a:bodyPr>
            <a:normAutofit/>
          </a:bodyPr>
          <a:lstStyle/>
          <a:p>
            <a:pPr marL="263525" indent="-263525">
              <a:buNone/>
            </a:pPr>
            <a:r>
              <a:rPr lang="en-ZA" dirty="0" smtClean="0">
                <a:effectLst>
                  <a:outerShdw sx="0" sy="0">
                    <a:srgbClr val="000000"/>
                  </a:outerShdw>
                </a:effectLst>
              </a:rPr>
              <a:t>• Tension released. </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Employee satisfaction.</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Improved relationships.</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Pro-active management.</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Prevent high levels of conflict.</a:t>
            </a:r>
          </a:p>
          <a:p>
            <a:pPr marL="263525" indent="-263525"/>
            <a:r>
              <a:rPr lang="en-ZA" dirty="0" smtClean="0">
                <a:effectLst>
                  <a:outerShdw sx="0" sy="0">
                    <a:srgbClr val="000000"/>
                  </a:outerShdw>
                </a:effectLst>
              </a:rPr>
              <a:t>Prevent major unrest.</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Work ethics improved.</a:t>
            </a:r>
            <a:endParaRPr lang="en-ZA" dirty="0">
              <a:effectLst>
                <a:outerShdw sx="0" sy="0">
                  <a:srgbClr val="000000"/>
                </a:outerShdw>
              </a:effectLst>
            </a:endParaRPr>
          </a:p>
        </p:txBody>
      </p:sp>
      <p:sp>
        <p:nvSpPr>
          <p:cNvPr id="5" name="Right Brace 4"/>
          <p:cNvSpPr/>
          <p:nvPr/>
        </p:nvSpPr>
        <p:spPr>
          <a:xfrm>
            <a:off x="5004048" y="1484784"/>
            <a:ext cx="182880" cy="3017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364088" y="2444695"/>
            <a:ext cx="2793714" cy="1200329"/>
          </a:xfrm>
          <a:prstGeom prst="rect">
            <a:avLst/>
          </a:prstGeom>
          <a:noFill/>
        </p:spPr>
        <p:txBody>
          <a:bodyPr wrap="none" rtlCol="0">
            <a:spAutoFit/>
          </a:bodyPr>
          <a:lstStyle/>
          <a:p>
            <a:r>
              <a:rPr lang="en-ZA" sz="2400" b="1" dirty="0" smtClean="0">
                <a:solidFill>
                  <a:srgbClr val="008080"/>
                </a:solidFill>
              </a:rPr>
              <a:t>An enabling climate </a:t>
            </a:r>
          </a:p>
          <a:p>
            <a:r>
              <a:rPr lang="en-ZA" sz="2400" b="1" dirty="0" smtClean="0">
                <a:solidFill>
                  <a:srgbClr val="008080"/>
                </a:solidFill>
              </a:rPr>
              <a:t>towards operational</a:t>
            </a:r>
          </a:p>
          <a:p>
            <a:r>
              <a:rPr lang="en-ZA" sz="2400" b="1" dirty="0" smtClean="0">
                <a:solidFill>
                  <a:srgbClr val="008080"/>
                </a:solidFill>
              </a:rPr>
              <a:t> excellence</a:t>
            </a:r>
            <a:endParaRPr lang="en-US" sz="2400" b="1" dirty="0">
              <a:solidFill>
                <a:srgbClr val="008080"/>
              </a:solidFill>
            </a:endParaRPr>
          </a:p>
        </p:txBody>
      </p:sp>
    </p:spTree>
    <p:extLst>
      <p:ext uri="{BB962C8B-B14F-4D97-AF65-F5344CB8AC3E}">
        <p14:creationId xmlns:p14="http://schemas.microsoft.com/office/powerpoint/2010/main" xmlns="" val="114506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1008000"/>
          </a:xfrm>
        </p:spPr>
        <p:txBody>
          <a:bodyPr>
            <a:normAutofit fontScale="90000"/>
          </a:bodyPr>
          <a:lstStyle/>
          <a:p>
            <a:r>
              <a:rPr lang="en-ZA" sz="3600" dirty="0" smtClean="0"/>
              <a:t>Prerequisites for a Sound Grievance Procedure?</a:t>
            </a:r>
            <a:r>
              <a:rPr lang="en-ZA" dirty="0" smtClean="0"/>
              <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412218"/>
            <a:ext cx="8219256" cy="5026682"/>
          </a:xfrm>
        </p:spPr>
        <p:txBody>
          <a:bodyPr>
            <a:normAutofit/>
          </a:bodyPr>
          <a:lstStyle/>
          <a:p>
            <a:pPr lvl="0" fontAlgn="base"/>
            <a:r>
              <a:rPr lang="en-ZA" dirty="0" smtClean="0">
                <a:effectLst>
                  <a:outerShdw sx="0" sy="0">
                    <a:srgbClr val="000000"/>
                  </a:outerShdw>
                </a:effectLst>
              </a:rPr>
              <a:t>Perceived as </a:t>
            </a:r>
            <a:r>
              <a:rPr lang="en-ZA" dirty="0">
                <a:effectLst>
                  <a:outerShdw sx="0" sy="0">
                    <a:srgbClr val="000000"/>
                  </a:outerShdw>
                </a:effectLst>
              </a:rPr>
              <a:t>fair and </a:t>
            </a:r>
            <a:r>
              <a:rPr lang="en-ZA" dirty="0" smtClean="0">
                <a:effectLst>
                  <a:outerShdw sx="0" sy="0">
                    <a:srgbClr val="000000"/>
                  </a:outerShdw>
                </a:effectLst>
              </a:rPr>
              <a:t>just by all. </a:t>
            </a:r>
          </a:p>
          <a:p>
            <a:pPr lvl="0" fontAlgn="base"/>
            <a:r>
              <a:rPr lang="en-ZA" dirty="0" smtClean="0">
                <a:effectLst>
                  <a:outerShdw sx="0" sy="0">
                    <a:srgbClr val="000000"/>
                  </a:outerShdw>
                </a:effectLst>
              </a:rPr>
              <a:t>Employee feedback regarding improvement.</a:t>
            </a:r>
            <a:endParaRPr lang="en-ZA" dirty="0">
              <a:effectLst>
                <a:outerShdw sx="0" sy="0">
                  <a:srgbClr val="000000"/>
                </a:outerShdw>
              </a:effectLst>
            </a:endParaRPr>
          </a:p>
          <a:p>
            <a:pPr lvl="0" fontAlgn="base"/>
            <a:r>
              <a:rPr lang="en-ZA" dirty="0" smtClean="0">
                <a:effectLst>
                  <a:outerShdw sx="0" sy="0">
                    <a:srgbClr val="000000"/>
                  </a:outerShdw>
                </a:effectLst>
              </a:rPr>
              <a:t>Policy statement and procedure well documented.</a:t>
            </a:r>
          </a:p>
          <a:p>
            <a:pPr lvl="0" fontAlgn="base"/>
            <a:r>
              <a:rPr lang="en-ZA" dirty="0" smtClean="0">
                <a:effectLst>
                  <a:outerShdw sx="0" sy="0">
                    <a:srgbClr val="000000"/>
                  </a:outerShdw>
                </a:effectLst>
              </a:rPr>
              <a:t>Well communicated and promoted. “What is in it for us?”</a:t>
            </a:r>
          </a:p>
          <a:p>
            <a:pPr lvl="0" fontAlgn="base"/>
            <a:r>
              <a:rPr lang="en-ZA" dirty="0" smtClean="0">
                <a:effectLst>
                  <a:outerShdw sx="0" sy="0">
                    <a:srgbClr val="000000"/>
                  </a:outerShdw>
                </a:effectLst>
              </a:rPr>
              <a:t> Perceived as crucial to sustained sound relationships. </a:t>
            </a:r>
            <a:endParaRPr lang="en-ZA" dirty="0">
              <a:effectLst>
                <a:outerShdw sx="0" sy="0">
                  <a:srgbClr val="000000"/>
                </a:outerShdw>
              </a:effectLst>
            </a:endParaRPr>
          </a:p>
          <a:p>
            <a:pPr lvl="0" fontAlgn="base"/>
            <a:r>
              <a:rPr lang="en-ZA" dirty="0" smtClean="0">
                <a:effectLst>
                  <a:outerShdw sx="0" sy="0">
                    <a:srgbClr val="000000"/>
                  </a:outerShdw>
                </a:effectLst>
              </a:rPr>
              <a:t> 100% buy-in by all levels of management.</a:t>
            </a:r>
            <a:endParaRPr lang="en-ZA" dirty="0">
              <a:effectLst>
                <a:outerShdw sx="0" sy="0">
                  <a:srgbClr val="000000"/>
                </a:outerShdw>
              </a:effectLst>
            </a:endParaRPr>
          </a:p>
        </p:txBody>
      </p:sp>
    </p:spTree>
    <p:extLst>
      <p:ext uri="{BB962C8B-B14F-4D97-AF65-F5344CB8AC3E}">
        <p14:creationId xmlns:p14="http://schemas.microsoft.com/office/powerpoint/2010/main" xmlns="" val="34737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1008000"/>
          </a:xfrm>
        </p:spPr>
        <p:txBody>
          <a:bodyPr>
            <a:normAutofit fontScale="90000"/>
          </a:bodyPr>
          <a:lstStyle/>
          <a:p>
            <a:r>
              <a:rPr lang="en-ZA" sz="3600" dirty="0" smtClean="0"/>
              <a:t>Prerequisites for a Good Grievance Procedure(cont.)</a:t>
            </a:r>
            <a:r>
              <a:rPr lang="en-ZA" dirty="0" smtClean="0"/>
              <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700250"/>
            <a:ext cx="8219256" cy="3744974"/>
          </a:xfrm>
        </p:spPr>
        <p:txBody>
          <a:bodyPr>
            <a:normAutofit/>
          </a:bodyPr>
          <a:lstStyle/>
          <a:p>
            <a:pPr lvl="0" fontAlgn="base"/>
            <a:r>
              <a:rPr lang="en-ZA" dirty="0" smtClean="0">
                <a:effectLst>
                  <a:outerShdw sx="0" sy="0">
                    <a:srgbClr val="000000"/>
                  </a:outerShdw>
                </a:effectLst>
              </a:rPr>
              <a:t>Right </a:t>
            </a:r>
            <a:r>
              <a:rPr lang="en-ZA" dirty="0">
                <a:effectLst>
                  <a:outerShdw sx="0" sy="0">
                    <a:srgbClr val="000000"/>
                  </a:outerShdw>
                </a:effectLst>
              </a:rPr>
              <a:t>to submit a grievance </a:t>
            </a:r>
            <a:r>
              <a:rPr lang="en-ZA" dirty="0" smtClean="0">
                <a:effectLst>
                  <a:outerShdw sx="0" sy="0">
                    <a:srgbClr val="000000"/>
                  </a:outerShdw>
                </a:effectLst>
              </a:rPr>
              <a:t>part of company policy. </a:t>
            </a:r>
            <a:endParaRPr lang="en-ZA" dirty="0">
              <a:effectLst>
                <a:outerShdw sx="0" sy="0">
                  <a:srgbClr val="000000"/>
                </a:outerShdw>
              </a:effectLst>
            </a:endParaRPr>
          </a:p>
          <a:p>
            <a:pPr lvl="0" fontAlgn="base"/>
            <a:r>
              <a:rPr lang="en-ZA" dirty="0" smtClean="0">
                <a:effectLst>
                  <a:outerShdw sx="0" sy="0">
                    <a:srgbClr val="000000"/>
                  </a:outerShdw>
                </a:effectLst>
              </a:rPr>
              <a:t>Protection </a:t>
            </a:r>
            <a:r>
              <a:rPr lang="en-ZA" dirty="0">
                <a:effectLst>
                  <a:outerShdw sx="0" sy="0">
                    <a:srgbClr val="000000"/>
                  </a:outerShdw>
                </a:effectLst>
              </a:rPr>
              <a:t>against victimisation or </a:t>
            </a:r>
            <a:r>
              <a:rPr lang="en-ZA" dirty="0" smtClean="0">
                <a:effectLst>
                  <a:outerShdw sx="0" sy="0">
                    <a:srgbClr val="000000"/>
                  </a:outerShdw>
                </a:effectLst>
              </a:rPr>
              <a:t>threat. </a:t>
            </a:r>
            <a:endParaRPr lang="en-ZA" dirty="0">
              <a:effectLst>
                <a:outerShdw sx="0" sy="0">
                  <a:srgbClr val="000000"/>
                </a:outerShdw>
              </a:effectLst>
            </a:endParaRPr>
          </a:p>
          <a:p>
            <a:pPr lvl="0" fontAlgn="base"/>
            <a:r>
              <a:rPr lang="en-ZA" dirty="0" smtClean="0">
                <a:effectLst>
                  <a:outerShdw sx="0" sy="0">
                    <a:srgbClr val="000000"/>
                  </a:outerShdw>
                </a:effectLst>
              </a:rPr>
              <a:t>Simple </a:t>
            </a:r>
            <a:r>
              <a:rPr lang="en-ZA" dirty="0">
                <a:effectLst>
                  <a:outerShdw sx="0" sy="0">
                    <a:srgbClr val="000000"/>
                  </a:outerShdw>
                </a:effectLst>
              </a:rPr>
              <a:t>and easy to use by all employees concerned.</a:t>
            </a:r>
          </a:p>
          <a:p>
            <a:pPr lvl="0" fontAlgn="base"/>
            <a:r>
              <a:rPr lang="en-ZA" dirty="0" smtClean="0">
                <a:effectLst>
                  <a:outerShdw sx="0" sy="0">
                    <a:srgbClr val="000000"/>
                  </a:outerShdw>
                </a:effectLst>
              </a:rPr>
              <a:t>Effective </a:t>
            </a:r>
            <a:r>
              <a:rPr lang="en-ZA" dirty="0">
                <a:effectLst>
                  <a:outerShdw sx="0" sy="0">
                    <a:srgbClr val="000000"/>
                  </a:outerShdw>
                </a:effectLst>
              </a:rPr>
              <a:t>action </a:t>
            </a:r>
            <a:r>
              <a:rPr lang="en-ZA" dirty="0" smtClean="0">
                <a:effectLst>
                  <a:outerShdw sx="0" sy="0">
                    <a:srgbClr val="000000"/>
                  </a:outerShdw>
                </a:effectLst>
              </a:rPr>
              <a:t>without </a:t>
            </a:r>
            <a:r>
              <a:rPr lang="en-ZA" dirty="0">
                <a:effectLst>
                  <a:outerShdw sx="0" sy="0">
                    <a:srgbClr val="000000"/>
                  </a:outerShdw>
                </a:effectLst>
              </a:rPr>
              <a:t>any undue delays.</a:t>
            </a:r>
          </a:p>
        </p:txBody>
      </p:sp>
    </p:spTree>
    <p:extLst>
      <p:ext uri="{BB962C8B-B14F-4D97-AF65-F5344CB8AC3E}">
        <p14:creationId xmlns:p14="http://schemas.microsoft.com/office/powerpoint/2010/main" xmlns="" val="28372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274638"/>
            <a:ext cx="8219256" cy="1008000"/>
          </a:xfrm>
        </p:spPr>
        <p:txBody>
          <a:bodyPr>
            <a:normAutofit fontScale="90000"/>
          </a:bodyPr>
          <a:lstStyle/>
          <a:p>
            <a:r>
              <a:rPr lang="en-ZA" sz="3600" dirty="0" smtClean="0"/>
              <a:t>Circumstances  leading to  grievances?</a:t>
            </a:r>
            <a:r>
              <a:rPr lang="en-ZA" dirty="0" smtClean="0"/>
              <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124744"/>
            <a:ext cx="8219256" cy="5026682"/>
          </a:xfrm>
        </p:spPr>
        <p:txBody>
          <a:bodyPr>
            <a:normAutofit/>
          </a:bodyPr>
          <a:lstStyle/>
          <a:p>
            <a:pPr marL="0" indent="0">
              <a:buNone/>
            </a:pPr>
            <a:r>
              <a:rPr lang="en-ZA" dirty="0" smtClean="0">
                <a:effectLst>
                  <a:outerShdw sx="0" sy="0">
                    <a:srgbClr val="000000"/>
                  </a:outerShdw>
                </a:effectLst>
              </a:rPr>
              <a:t>• </a:t>
            </a:r>
            <a:r>
              <a:rPr lang="en-ZA" dirty="0">
                <a:effectLst>
                  <a:outerShdw sx="0" sy="0">
                    <a:srgbClr val="000000"/>
                  </a:outerShdw>
                </a:effectLst>
              </a:rPr>
              <a:t>Favouritism by supervisors</a:t>
            </a:r>
          </a:p>
          <a:p>
            <a:pPr marL="0" indent="0">
              <a:buNone/>
            </a:pPr>
            <a:r>
              <a:rPr lang="en-ZA" dirty="0">
                <a:effectLst>
                  <a:outerShdw sx="0" sy="0">
                    <a:srgbClr val="000000"/>
                  </a:outerShdw>
                </a:effectLst>
              </a:rPr>
              <a:t>• </a:t>
            </a:r>
            <a:r>
              <a:rPr lang="en-ZA" dirty="0" smtClean="0">
                <a:effectLst>
                  <a:outerShdw sx="0" sy="0">
                    <a:srgbClr val="000000"/>
                  </a:outerShdw>
                </a:effectLst>
              </a:rPr>
              <a:t>Lack of respect and care</a:t>
            </a:r>
            <a:endParaRPr lang="en-ZA" dirty="0">
              <a:effectLst>
                <a:outerShdw sx="0" sy="0">
                  <a:srgbClr val="000000"/>
                </a:outerShdw>
              </a:effectLst>
            </a:endParaRPr>
          </a:p>
          <a:p>
            <a:pPr marL="0" indent="0">
              <a:buNone/>
            </a:pPr>
            <a:r>
              <a:rPr lang="en-ZA" dirty="0">
                <a:effectLst>
                  <a:outerShdw sx="0" sy="0">
                    <a:srgbClr val="000000"/>
                  </a:outerShdw>
                </a:effectLst>
              </a:rPr>
              <a:t>• Harsh, unjust discipline</a:t>
            </a:r>
          </a:p>
          <a:p>
            <a:pPr marL="263525" indent="-263525">
              <a:buNone/>
            </a:pPr>
            <a:r>
              <a:rPr lang="en-ZA" dirty="0">
                <a:effectLst>
                  <a:outerShdw sx="0" sy="0">
                    <a:srgbClr val="000000"/>
                  </a:outerShdw>
                </a:effectLst>
              </a:rPr>
              <a:t>• Short pay, incorrect rates, unequal rates, incorrect recording of work time</a:t>
            </a:r>
          </a:p>
          <a:p>
            <a:pPr marL="0" indent="0">
              <a:buNone/>
            </a:pPr>
            <a:r>
              <a:rPr lang="en-ZA" dirty="0">
                <a:effectLst>
                  <a:outerShdw sx="0" sy="0">
                    <a:srgbClr val="000000"/>
                  </a:outerShdw>
                </a:effectLst>
              </a:rPr>
              <a:t>• Working conditions</a:t>
            </a:r>
          </a:p>
          <a:p>
            <a:pPr marL="0" indent="0">
              <a:buNone/>
            </a:pPr>
            <a:r>
              <a:rPr lang="en-ZA" dirty="0">
                <a:effectLst>
                  <a:outerShdw sx="0" sy="0">
                    <a:srgbClr val="000000"/>
                  </a:outerShdw>
                </a:effectLst>
              </a:rPr>
              <a:t>• Hours of </a:t>
            </a:r>
            <a:r>
              <a:rPr lang="en-ZA" dirty="0" smtClean="0">
                <a:effectLst>
                  <a:outerShdw sx="0" sy="0">
                    <a:srgbClr val="000000"/>
                  </a:outerShdw>
                </a:effectLst>
              </a:rPr>
              <a:t>work</a:t>
            </a:r>
          </a:p>
          <a:p>
            <a:pPr marL="0" indent="0">
              <a:buNone/>
            </a:pPr>
            <a:endParaRPr lang="en-ZA" dirty="0" smtClean="0">
              <a:effectLst>
                <a:outerShdw sx="0" sy="0">
                  <a:srgbClr val="000000"/>
                </a:outerShdw>
              </a:effectLst>
            </a:endParaRPr>
          </a:p>
          <a:p>
            <a:pPr marL="0" indent="0">
              <a:buNone/>
            </a:pPr>
            <a:endParaRPr lang="en-ZA" i="1" dirty="0">
              <a:effectLst>
                <a:outerShdw sx="0" sy="0">
                  <a:srgbClr val="000000"/>
                </a:outerShdw>
              </a:effectLst>
            </a:endParaRPr>
          </a:p>
          <a:p>
            <a:pPr marL="0" indent="0">
              <a:buNone/>
            </a:pPr>
            <a:endParaRPr lang="en-ZA" dirty="0">
              <a:effectLst>
                <a:outerShdw sx="0" sy="0">
                  <a:srgbClr val="000000"/>
                </a:outerShdw>
              </a:effectLst>
            </a:endParaRPr>
          </a:p>
          <a:p>
            <a:pPr marL="0" indent="0">
              <a:buNone/>
            </a:pPr>
            <a:endParaRPr lang="en-ZA" sz="2800" b="1" dirty="0">
              <a:effectLst>
                <a:outerShdw sx="0" sy="0">
                  <a:srgbClr val="000000"/>
                </a:outerShdw>
              </a:effectLst>
            </a:endParaRPr>
          </a:p>
          <a:p>
            <a:pPr marL="0" indent="0">
              <a:buNone/>
            </a:pPr>
            <a:endParaRPr lang="en-ZA" dirty="0">
              <a:effectLst>
                <a:outerShdw sx="0" sy="0">
                  <a:srgbClr val="000000"/>
                </a:outerShdw>
              </a:effectLst>
            </a:endParaRPr>
          </a:p>
        </p:txBody>
      </p:sp>
    </p:spTree>
    <p:extLst>
      <p:ext uri="{BB962C8B-B14F-4D97-AF65-F5344CB8AC3E}">
        <p14:creationId xmlns:p14="http://schemas.microsoft.com/office/powerpoint/2010/main" xmlns="" val="18876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171400"/>
            <a:ext cx="8219256" cy="1008000"/>
          </a:xfrm>
        </p:spPr>
        <p:txBody>
          <a:bodyPr>
            <a:normAutofit fontScale="90000"/>
          </a:bodyPr>
          <a:lstStyle/>
          <a:p>
            <a:r>
              <a:rPr lang="en-ZA" dirty="0" smtClean="0"/>
              <a:t/>
            </a:r>
            <a:br>
              <a:rPr lang="en-ZA" dirty="0" smtClean="0"/>
            </a:br>
            <a:r>
              <a:rPr lang="en-ZA" dirty="0" smtClean="0"/>
              <a:t> </a:t>
            </a:r>
            <a:r>
              <a:rPr lang="en-ZA" sz="3600" dirty="0" smtClean="0"/>
              <a:t>Circumstances  leading to  grievances</a:t>
            </a:r>
            <a:endParaRPr lang="en-ZA" sz="3600"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412218"/>
            <a:ext cx="8219256" cy="5026682"/>
          </a:xfrm>
        </p:spPr>
        <p:txBody>
          <a:bodyPr>
            <a:normAutofit/>
          </a:bodyPr>
          <a:lstStyle/>
          <a:p>
            <a:pPr marL="0" indent="0"/>
            <a:r>
              <a:rPr lang="en-ZA" sz="2800" b="1" dirty="0" smtClean="0">
                <a:effectLst>
                  <a:outerShdw sx="0" sy="0">
                    <a:srgbClr val="000000"/>
                  </a:outerShdw>
                </a:effectLst>
              </a:rPr>
              <a:t> </a:t>
            </a:r>
            <a:r>
              <a:rPr lang="en-ZA" dirty="0" smtClean="0">
                <a:effectLst>
                  <a:outerShdw sx="0" sy="0">
                    <a:srgbClr val="000000"/>
                  </a:outerShdw>
                </a:effectLst>
              </a:rPr>
              <a:t>Personality conflict</a:t>
            </a:r>
            <a:endParaRPr lang="en-ZA" sz="2800" b="1" dirty="0">
              <a:effectLst>
                <a:outerShdw sx="0" sy="0">
                  <a:srgbClr val="000000"/>
                </a:outerShdw>
              </a:effectLst>
            </a:endParaRPr>
          </a:p>
          <a:p>
            <a:pPr marL="0" indent="0">
              <a:buNone/>
            </a:pPr>
            <a:r>
              <a:rPr lang="en-ZA" dirty="0">
                <a:effectLst>
                  <a:outerShdw sx="0" sy="0">
                    <a:srgbClr val="000000"/>
                  </a:outerShdw>
                </a:effectLst>
              </a:rPr>
              <a:t>• Holidays, vacations, time off</a:t>
            </a:r>
          </a:p>
          <a:p>
            <a:pPr marL="0" indent="0">
              <a:buNone/>
            </a:pPr>
            <a:r>
              <a:rPr lang="en-ZA" dirty="0">
                <a:effectLst>
                  <a:outerShdw sx="0" sy="0">
                    <a:srgbClr val="000000"/>
                  </a:outerShdw>
                </a:effectLst>
              </a:rPr>
              <a:t>• Assault</a:t>
            </a:r>
          </a:p>
          <a:p>
            <a:pPr marL="0" indent="0">
              <a:buNone/>
            </a:pPr>
            <a:r>
              <a:rPr lang="en-ZA" dirty="0">
                <a:effectLst>
                  <a:outerShdw sx="0" sy="0">
                    <a:srgbClr val="000000"/>
                  </a:outerShdw>
                </a:effectLst>
              </a:rPr>
              <a:t>• Poor instructions or communications</a:t>
            </a:r>
          </a:p>
          <a:p>
            <a:pPr marL="0" indent="0">
              <a:buNone/>
            </a:pPr>
            <a:r>
              <a:rPr lang="en-ZA" dirty="0">
                <a:effectLst>
                  <a:outerShdw sx="0" sy="0">
                    <a:srgbClr val="000000"/>
                  </a:outerShdw>
                </a:effectLst>
              </a:rPr>
              <a:t>• Ignoring employee needs, situations, problems</a:t>
            </a:r>
          </a:p>
          <a:p>
            <a:pPr marL="0" indent="0">
              <a:buNone/>
            </a:pPr>
            <a:r>
              <a:rPr lang="en-ZA" dirty="0">
                <a:effectLst>
                  <a:outerShdw sx="0" sy="0">
                    <a:srgbClr val="000000"/>
                  </a:outerShdw>
                </a:effectLst>
              </a:rPr>
              <a:t>• Unfair and variable supervisory practices</a:t>
            </a:r>
          </a:p>
          <a:p>
            <a:pPr marL="0" indent="0">
              <a:buNone/>
            </a:pPr>
            <a:r>
              <a:rPr lang="en-ZA" dirty="0">
                <a:effectLst>
                  <a:outerShdw sx="0" sy="0">
                    <a:srgbClr val="000000"/>
                  </a:outerShdw>
                </a:effectLst>
              </a:rPr>
              <a:t>• Ignoring employee suggestions</a:t>
            </a:r>
          </a:p>
          <a:p>
            <a:pPr marL="0" indent="0">
              <a:buNone/>
            </a:pPr>
            <a:r>
              <a:rPr lang="en-ZA" dirty="0">
                <a:effectLst>
                  <a:outerShdw sx="0" sy="0">
                    <a:srgbClr val="000000"/>
                  </a:outerShdw>
                </a:effectLst>
              </a:rPr>
              <a:t>• Unsound personnel policies</a:t>
            </a:r>
          </a:p>
        </p:txBody>
      </p:sp>
      <p:pic>
        <p:nvPicPr>
          <p:cNvPr id="5" name="Picture 4">
            <a:extLst>
              <a:ext uri="{FF2B5EF4-FFF2-40B4-BE49-F238E27FC236}">
                <a16:creationId xmlns:a16="http://schemas.microsoft.com/office/drawing/2014/main" xmlns="" id="{152070EB-7C9A-4B07-BF5B-9DD9CE8F9594}"/>
              </a:ext>
            </a:extLst>
          </p:cNvPr>
          <p:cNvPicPr>
            <a:picLocks noChangeAspect="1"/>
          </p:cNvPicPr>
          <p:nvPr/>
        </p:nvPicPr>
        <p:blipFill>
          <a:blip r:embed="rId2" cstate="print"/>
          <a:stretch>
            <a:fillRect/>
          </a:stretch>
        </p:blipFill>
        <p:spPr>
          <a:xfrm>
            <a:off x="6588224" y="3068960"/>
            <a:ext cx="1978266" cy="2967398"/>
          </a:xfrm>
          <a:prstGeom prst="rect">
            <a:avLst/>
          </a:prstGeom>
        </p:spPr>
      </p:pic>
    </p:spTree>
    <p:extLst>
      <p:ext uri="{BB962C8B-B14F-4D97-AF65-F5344CB8AC3E}">
        <p14:creationId xmlns:p14="http://schemas.microsoft.com/office/powerpoint/2010/main" xmlns="" val="7756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Ignoring employee suggestions </a:t>
            </a:r>
            <a:r>
              <a:rPr lang="en-ZA" sz="3600" dirty="0" err="1" smtClean="0"/>
              <a:t>vs</a:t>
            </a:r>
            <a:r>
              <a:rPr lang="en-ZA" sz="3600" dirty="0" smtClean="0"/>
              <a:t> participative decision-mak</a:t>
            </a:r>
            <a:r>
              <a:rPr lang="en-ZA" dirty="0" smtClean="0"/>
              <a:t>ing</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Text Box 5"/>
          <p:cNvSpPr txBox="1">
            <a:spLocks noChangeArrowheads="1"/>
          </p:cNvSpPr>
          <p:nvPr/>
        </p:nvSpPr>
        <p:spPr bwMode="auto">
          <a:xfrm>
            <a:off x="323528" y="1196752"/>
            <a:ext cx="8496944" cy="1584176"/>
          </a:xfrm>
          <a:prstGeom prst="rect">
            <a:avLst/>
          </a:prstGeom>
          <a:noFill/>
          <a:ln w="9525">
            <a:noFill/>
            <a:miter lim="800000"/>
            <a:headEnd/>
            <a:tailEnd/>
          </a:ln>
        </p:spPr>
        <p:txBody>
          <a:bodyPr wrap="square" lIns="104306" tIns="52153" rIns="104306" bIns="52153">
            <a:spAutoFit/>
          </a:bodyPr>
          <a:lstStyle/>
          <a:p>
            <a:pPr algn="just">
              <a:spcBef>
                <a:spcPct val="50000"/>
              </a:spcBef>
            </a:pPr>
            <a:r>
              <a:rPr lang="en-ZA" sz="2400" dirty="0" smtClean="0">
                <a:latin typeface="+mn-lt"/>
              </a:rPr>
              <a:t>Participative decision making </a:t>
            </a:r>
            <a:r>
              <a:rPr lang="en-ZA" sz="2400" dirty="0">
                <a:latin typeface="+mn-lt"/>
              </a:rPr>
              <a:t>is a specific style of </a:t>
            </a:r>
            <a:r>
              <a:rPr lang="en-ZA" sz="2400" b="1" dirty="0">
                <a:latin typeface="+mn-lt"/>
              </a:rPr>
              <a:t>involvement</a:t>
            </a:r>
            <a:r>
              <a:rPr lang="en-ZA" sz="2400" dirty="0">
                <a:latin typeface="+mn-lt"/>
              </a:rPr>
              <a:t> and decision making.  Leaders involve team members by </a:t>
            </a:r>
            <a:r>
              <a:rPr lang="en-ZA" sz="2400" dirty="0" smtClean="0">
                <a:latin typeface="+mn-lt"/>
              </a:rPr>
              <a:t>providing information </a:t>
            </a:r>
            <a:r>
              <a:rPr lang="en-ZA" sz="2400" dirty="0">
                <a:latin typeface="+mn-lt"/>
              </a:rPr>
              <a:t>and encouraging </a:t>
            </a:r>
            <a:r>
              <a:rPr lang="en-ZA" sz="2400" b="1" dirty="0" smtClean="0">
                <a:latin typeface="+mn-lt"/>
              </a:rPr>
              <a:t>sharing of ideas </a:t>
            </a:r>
            <a:r>
              <a:rPr lang="en-ZA" sz="2400" dirty="0">
                <a:latin typeface="+mn-lt"/>
              </a:rPr>
              <a:t>and an open discussion before making and implementing decisions.</a:t>
            </a:r>
            <a:endParaRPr lang="en-US" sz="2400" dirty="0">
              <a:latin typeface="+mn-lt"/>
            </a:endParaRPr>
          </a:p>
        </p:txBody>
      </p:sp>
      <p:graphicFrame>
        <p:nvGraphicFramePr>
          <p:cNvPr id="6" name="Group 44"/>
          <p:cNvGraphicFramePr>
            <a:graphicFrameLocks noGrp="1"/>
          </p:cNvGraphicFramePr>
          <p:nvPr>
            <p:ph idx="4294967295"/>
          </p:nvPr>
        </p:nvGraphicFramePr>
        <p:xfrm>
          <a:off x="3923928" y="3284984"/>
          <a:ext cx="4815050" cy="2320889"/>
        </p:xfrm>
        <a:graphic>
          <a:graphicData uri="http://schemas.openxmlformats.org/drawingml/2006/table">
            <a:tbl>
              <a:tblPr/>
              <a:tblGrid>
                <a:gridCol w="4815050"/>
              </a:tblGrid>
              <a:tr h="498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a:ln>
                            <a:noFill/>
                          </a:ln>
                          <a:solidFill>
                            <a:schemeClr val="tx1"/>
                          </a:solidFill>
                          <a:effectLst/>
                          <a:latin typeface="Trebuchet MS" pitchFamily="34" charset="0"/>
                          <a:cs typeface="Times New Roman" pitchFamily="18" charset="0"/>
                        </a:rPr>
                        <a:t>Participation decision - making steps:</a:t>
                      </a:r>
                      <a:endParaRPr kumimoji="0" lang="en-ZA" sz="1800" b="0" i="0" u="none" strike="noStrike" cap="none" normalizeH="0" baseline="0" dirty="0" smtClean="0">
                        <a:ln>
                          <a:noFill/>
                        </a:ln>
                        <a:solidFill>
                          <a:schemeClr val="tx1"/>
                        </a:solidFill>
                        <a:effectLst/>
                        <a:latin typeface="Trebuchet MS" pitchFamily="34" charset="0"/>
                        <a:cs typeface="Arial" charset="0"/>
                      </a:endParaRPr>
                    </a:p>
                  </a:txBody>
                  <a:tcPr marL="106934" marR="106934"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18220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1.Think on your own</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2. Outline the situation and ask inputs. Listen attentively</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3. Facilitate discussions and acknowledge</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4. Final decision and reasoning</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5. See to implementation</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txBody>
                  <a:tcPr marL="106934" marR="106934"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AutoShape 7"/>
          <p:cNvSpPr>
            <a:spLocks noChangeArrowheads="1"/>
          </p:cNvSpPr>
          <p:nvPr/>
        </p:nvSpPr>
        <p:spPr bwMode="auto">
          <a:xfrm>
            <a:off x="179512" y="3013964"/>
            <a:ext cx="3482781" cy="2600934"/>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lIns="104306" tIns="52153" rIns="104306" bIns="52153" anchor="ctr"/>
          <a:lstStyle/>
          <a:p>
            <a:endParaRPr lang="en-US"/>
          </a:p>
        </p:txBody>
      </p:sp>
      <p:sp>
        <p:nvSpPr>
          <p:cNvPr id="8" name="Oval 8"/>
          <p:cNvSpPr>
            <a:spLocks noChangeArrowheads="1"/>
          </p:cNvSpPr>
          <p:nvPr/>
        </p:nvSpPr>
        <p:spPr bwMode="auto">
          <a:xfrm>
            <a:off x="1679560" y="2852936"/>
            <a:ext cx="469692" cy="329055"/>
          </a:xfrm>
          <a:prstGeom prst="ellipse">
            <a:avLst/>
          </a:prstGeom>
          <a:gradFill rotWithShape="1">
            <a:gsLst>
              <a:gs pos="0">
                <a:srgbClr val="DDDDDD"/>
              </a:gs>
              <a:gs pos="100000">
                <a:srgbClr val="929292"/>
              </a:gs>
            </a:gsLst>
            <a:path path="shape">
              <a:fillToRect l="50000" t="50000" r="50000" b="50000"/>
            </a:path>
          </a:gradFill>
          <a:ln w="22225">
            <a:solidFill>
              <a:srgbClr val="333333"/>
            </a:solidFill>
            <a:round/>
            <a:headEnd/>
            <a:tailEnd/>
          </a:ln>
        </p:spPr>
        <p:txBody>
          <a:bodyPr lIns="104306" tIns="52153" rIns="104306" bIns="52153"/>
          <a:lstStyle/>
          <a:p>
            <a:endParaRPr lang="en-US"/>
          </a:p>
        </p:txBody>
      </p:sp>
      <p:grpSp>
        <p:nvGrpSpPr>
          <p:cNvPr id="4" name="Group 28"/>
          <p:cNvGrpSpPr>
            <a:grpSpLocks/>
          </p:cNvGrpSpPr>
          <p:nvPr/>
        </p:nvGrpSpPr>
        <p:grpSpPr bwMode="auto">
          <a:xfrm>
            <a:off x="1518930" y="3518007"/>
            <a:ext cx="750023" cy="2046091"/>
            <a:chOff x="4479" y="3796"/>
            <a:chExt cx="833" cy="1682"/>
          </a:xfrm>
          <a:solidFill>
            <a:schemeClr val="bg1"/>
          </a:solidFill>
        </p:grpSpPr>
        <p:sp>
          <p:nvSpPr>
            <p:cNvPr id="10" name="AutoShape 29"/>
            <p:cNvSpPr>
              <a:spLocks noChangeArrowheads="1"/>
            </p:cNvSpPr>
            <p:nvPr/>
          </p:nvSpPr>
          <p:spPr bwMode="auto">
            <a:xfrm>
              <a:off x="4479" y="3796"/>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sp>
          <p:nvSpPr>
            <p:cNvPr id="11" name="AutoShape 30"/>
            <p:cNvSpPr>
              <a:spLocks noChangeArrowheads="1"/>
            </p:cNvSpPr>
            <p:nvPr/>
          </p:nvSpPr>
          <p:spPr bwMode="auto">
            <a:xfrm flipV="1">
              <a:off x="4972" y="3798"/>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grpSp>
      <p:grpSp>
        <p:nvGrpSpPr>
          <p:cNvPr id="9" name="Group 47"/>
          <p:cNvGrpSpPr>
            <a:grpSpLocks/>
          </p:cNvGrpSpPr>
          <p:nvPr/>
        </p:nvGrpSpPr>
        <p:grpSpPr bwMode="auto">
          <a:xfrm rot="-5400000">
            <a:off x="1598330" y="3808777"/>
            <a:ext cx="628354" cy="1737678"/>
            <a:chOff x="4479" y="3796"/>
            <a:chExt cx="833" cy="1682"/>
          </a:xfrm>
          <a:solidFill>
            <a:schemeClr val="bg1"/>
          </a:solidFill>
        </p:grpSpPr>
        <p:sp>
          <p:nvSpPr>
            <p:cNvPr id="13" name="AutoShape 48"/>
            <p:cNvSpPr>
              <a:spLocks noChangeArrowheads="1"/>
            </p:cNvSpPr>
            <p:nvPr/>
          </p:nvSpPr>
          <p:spPr bwMode="auto">
            <a:xfrm>
              <a:off x="4479" y="3796"/>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sp>
          <p:nvSpPr>
            <p:cNvPr id="14" name="AutoShape 49"/>
            <p:cNvSpPr>
              <a:spLocks noChangeArrowheads="1"/>
            </p:cNvSpPr>
            <p:nvPr/>
          </p:nvSpPr>
          <p:spPr bwMode="auto">
            <a:xfrm flipV="1">
              <a:off x="4972" y="3798"/>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DEF20-9F27-4A6D-AD37-F09DC1CAB690}"/>
              </a:ext>
            </a:extLst>
          </p:cNvPr>
          <p:cNvSpPr>
            <a:spLocks noGrp="1"/>
          </p:cNvSpPr>
          <p:nvPr>
            <p:ph type="title"/>
          </p:nvPr>
        </p:nvSpPr>
        <p:spPr/>
        <p:txBody>
          <a:bodyPr>
            <a:normAutofit/>
          </a:bodyPr>
          <a:lstStyle/>
          <a:p>
            <a:r>
              <a:rPr lang="en-ZA" sz="3200" dirty="0" smtClean="0"/>
              <a:t>3.1.2 Stakeholder </a:t>
            </a:r>
            <a:r>
              <a:rPr lang="en-ZA" sz="3200" dirty="0"/>
              <a:t>Contribution</a:t>
            </a:r>
          </a:p>
        </p:txBody>
      </p:sp>
      <p:sp>
        <p:nvSpPr>
          <p:cNvPr id="3" name="Slide Number Placeholder 2">
            <a:extLst>
              <a:ext uri="{FF2B5EF4-FFF2-40B4-BE49-F238E27FC236}">
                <a16:creationId xmlns:a16="http://schemas.microsoft.com/office/drawing/2014/main" xmlns="" id="{E25A9786-1A2E-4680-B383-E1BB697EFAC5}"/>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xmlns="" id="{91D994BD-5E2E-4EF7-935E-3388D442EBD8}"/>
              </a:ext>
            </a:extLst>
          </p:cNvPr>
          <p:cNvSpPr>
            <a:spLocks noGrp="1"/>
          </p:cNvSpPr>
          <p:nvPr>
            <p:ph sz="quarter" idx="1"/>
          </p:nvPr>
        </p:nvSpPr>
        <p:spPr/>
        <p:txBody>
          <a:bodyPr>
            <a:normAutofit/>
          </a:bodyPr>
          <a:lstStyle/>
          <a:p>
            <a:pPr marL="0" indent="0">
              <a:buNone/>
            </a:pPr>
            <a:r>
              <a:rPr lang="en-ZA" dirty="0"/>
              <a:t>Commitment to grievance procedures should be ensured by having both </a:t>
            </a:r>
            <a:r>
              <a:rPr lang="en-ZA" b="1" dirty="0"/>
              <a:t>management</a:t>
            </a:r>
            <a:r>
              <a:rPr lang="en-ZA" dirty="0"/>
              <a:t> and </a:t>
            </a:r>
            <a:r>
              <a:rPr lang="en-ZA" b="1" dirty="0"/>
              <a:t>employees</a:t>
            </a:r>
            <a:r>
              <a:rPr lang="en-ZA" dirty="0"/>
              <a:t> involved in the </a:t>
            </a:r>
            <a:r>
              <a:rPr lang="en-ZA" dirty="0" smtClean="0"/>
              <a:t>formulation and review </a:t>
            </a:r>
            <a:r>
              <a:rPr lang="en-ZA" dirty="0"/>
              <a:t>of the procedure</a:t>
            </a:r>
            <a:r>
              <a:rPr lang="en-ZA" dirty="0" smtClean="0"/>
              <a:t>.</a:t>
            </a:r>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r>
              <a:rPr lang="en-ZA" dirty="0" smtClean="0"/>
              <a:t>* </a:t>
            </a:r>
            <a:r>
              <a:rPr lang="en-ZA" sz="1400" i="1" dirty="0" smtClean="0"/>
              <a:t>HR POLICIES AND PROCEDURES – A GUIDE TO THE DEVELOPMENT OF HUMAN RESOURCES POLICIES AND PROCEDURES IN SOUTH AFRICA, </a:t>
            </a:r>
            <a:r>
              <a:rPr lang="en-ZA" sz="1400" dirty="0" err="1" smtClean="0"/>
              <a:t>Randburg</a:t>
            </a:r>
            <a:r>
              <a:rPr lang="en-ZA" sz="1400" dirty="0" smtClean="0"/>
              <a:t>: </a:t>
            </a:r>
            <a:r>
              <a:rPr lang="en-ZA" sz="1400" dirty="0" err="1" smtClean="0"/>
              <a:t>Knowres</a:t>
            </a:r>
            <a:r>
              <a:rPr lang="en-ZA" sz="1400" dirty="0" smtClean="0"/>
              <a:t> Publishing, 2008.(Johan du Toit)</a:t>
            </a:r>
            <a:endParaRPr lang="en-ZA" dirty="0"/>
          </a:p>
        </p:txBody>
      </p:sp>
    </p:spTree>
    <p:extLst>
      <p:ext uri="{BB962C8B-B14F-4D97-AF65-F5344CB8AC3E}">
        <p14:creationId xmlns:p14="http://schemas.microsoft.com/office/powerpoint/2010/main" xmlns="" val="1220765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7641B-190E-4623-949F-8236B06C893E}"/>
              </a:ext>
            </a:extLst>
          </p:cNvPr>
          <p:cNvSpPr>
            <a:spLocks noGrp="1"/>
          </p:cNvSpPr>
          <p:nvPr>
            <p:ph type="title"/>
          </p:nvPr>
        </p:nvSpPr>
        <p:spPr/>
        <p:txBody>
          <a:bodyPr>
            <a:normAutofit/>
          </a:bodyPr>
          <a:lstStyle/>
          <a:p>
            <a:r>
              <a:rPr lang="en-ZA" sz="3200" dirty="0" smtClean="0"/>
              <a:t>3.1.3 Grievance policy and procedures</a:t>
            </a:r>
            <a:endParaRPr lang="en-ZA" sz="3200" dirty="0"/>
          </a:p>
        </p:txBody>
      </p:sp>
      <p:sp>
        <p:nvSpPr>
          <p:cNvPr id="3" name="Slide Number Placeholder 2">
            <a:extLst>
              <a:ext uri="{FF2B5EF4-FFF2-40B4-BE49-F238E27FC236}">
                <a16:creationId xmlns:a16="http://schemas.microsoft.com/office/drawing/2014/main" xmlns="" id="{609FB297-17E1-41ED-8594-56C74320A027}"/>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xmlns="" id="{6B58707F-CB56-47B9-B4A7-B3DC80147521}"/>
              </a:ext>
            </a:extLst>
          </p:cNvPr>
          <p:cNvSpPr>
            <a:spLocks noGrp="1"/>
          </p:cNvSpPr>
          <p:nvPr>
            <p:ph sz="quarter" idx="1"/>
          </p:nvPr>
        </p:nvSpPr>
        <p:spPr/>
        <p:txBody>
          <a:bodyPr/>
          <a:lstStyle/>
          <a:p>
            <a:r>
              <a:rPr lang="en-ZA" dirty="0"/>
              <a:t>Please study and discuss in class the example of a Grievance </a:t>
            </a:r>
            <a:r>
              <a:rPr lang="en-ZA" dirty="0" smtClean="0"/>
              <a:t>Policy and procedures </a:t>
            </a:r>
            <a:r>
              <a:rPr lang="en-ZA" dirty="0"/>
              <a:t>on </a:t>
            </a:r>
            <a:r>
              <a:rPr lang="en-ZA" dirty="0" smtClean="0"/>
              <a:t>p100 </a:t>
            </a:r>
            <a:r>
              <a:rPr lang="en-ZA" dirty="0"/>
              <a:t>of the Learner Guide</a:t>
            </a:r>
            <a:r>
              <a:rPr lang="en-ZA" dirty="0" smtClean="0"/>
              <a:t>.</a:t>
            </a:r>
            <a:endParaRPr lang="en-ZA" dirty="0"/>
          </a:p>
          <a:p>
            <a:r>
              <a:rPr lang="en-ZA" dirty="0"/>
              <a:t>How does your organisation’s </a:t>
            </a:r>
            <a:r>
              <a:rPr lang="en-ZA" dirty="0" smtClean="0"/>
              <a:t>Policy and procedures </a:t>
            </a:r>
            <a:r>
              <a:rPr lang="en-ZA" dirty="0"/>
              <a:t>compare to this one?</a:t>
            </a:r>
          </a:p>
          <a:p>
            <a:r>
              <a:rPr lang="en-ZA" dirty="0"/>
              <a:t>What should be added to either the example or your organisation’s</a:t>
            </a:r>
            <a:r>
              <a:rPr lang="en-ZA" dirty="0" smtClean="0"/>
              <a:t>?</a:t>
            </a:r>
          </a:p>
          <a:p>
            <a:endParaRPr lang="en-ZA" dirty="0" smtClean="0"/>
          </a:p>
          <a:p>
            <a:pPr>
              <a:buNone/>
            </a:pPr>
            <a:endParaRPr lang="en-ZA" dirty="0"/>
          </a:p>
        </p:txBody>
      </p:sp>
    </p:spTree>
    <p:extLst>
      <p:ext uri="{BB962C8B-B14F-4D97-AF65-F5344CB8AC3E}">
        <p14:creationId xmlns:p14="http://schemas.microsoft.com/office/powerpoint/2010/main" xmlns="" val="257448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employees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a:t>
            </a:fld>
            <a:endParaRPr lang="en-ZA" dirty="0"/>
          </a:p>
        </p:txBody>
      </p:sp>
      <p:sp>
        <p:nvSpPr>
          <p:cNvPr id="4" name="Content Placeholder 3"/>
          <p:cNvSpPr>
            <a:spLocks noGrp="1"/>
          </p:cNvSpPr>
          <p:nvPr>
            <p:ph sz="quarter" idx="1"/>
          </p:nvPr>
        </p:nvSpPr>
        <p:spPr/>
        <p:txBody>
          <a:bodyPr>
            <a:normAutofit/>
          </a:bodyPr>
          <a:lstStyle/>
          <a:p>
            <a:pPr>
              <a:buNone/>
            </a:pPr>
            <a:endParaRPr lang="en-ZA" dirty="0" smtClean="0"/>
          </a:p>
          <a:p>
            <a:r>
              <a:rPr lang="en-ZA" sz="2800" dirty="0" smtClean="0"/>
              <a:t> They provide the labour</a:t>
            </a:r>
          </a:p>
          <a:p>
            <a:pPr>
              <a:buNone/>
            </a:pPr>
            <a:endParaRPr lang="en-ZA" sz="2800" dirty="0" smtClean="0"/>
          </a:p>
          <a:p>
            <a:r>
              <a:rPr lang="en-ZA" sz="2800" dirty="0" smtClean="0"/>
              <a:t> </a:t>
            </a:r>
            <a:r>
              <a:rPr lang="en-ZA" sz="2800" dirty="0" smtClean="0"/>
              <a:t>They need to be trained and developed</a:t>
            </a:r>
          </a:p>
          <a:p>
            <a:pPr>
              <a:buNone/>
            </a:pPr>
            <a:endParaRPr lang="en-ZA" sz="2800" dirty="0" smtClean="0"/>
          </a:p>
          <a:p>
            <a:r>
              <a:rPr lang="en-ZA" sz="2800" dirty="0" smtClean="0"/>
              <a:t> </a:t>
            </a:r>
            <a:r>
              <a:rPr lang="en-ZA" sz="2800" dirty="0" smtClean="0"/>
              <a:t>They need to be kept informed</a:t>
            </a:r>
          </a:p>
          <a:p>
            <a:pPr>
              <a:buNone/>
            </a:pPr>
            <a:endParaRPr lang="en-ZA" sz="2800" dirty="0" smtClean="0"/>
          </a:p>
          <a:p>
            <a:r>
              <a:rPr lang="en-ZA" sz="2800" dirty="0" smtClean="0"/>
              <a:t> </a:t>
            </a:r>
            <a:r>
              <a:rPr lang="en-ZA" sz="2800" dirty="0" smtClean="0"/>
              <a:t>The need to be involved (sharing of ideas)</a:t>
            </a:r>
          </a:p>
          <a:p>
            <a:pPr>
              <a:buNone/>
            </a:pPr>
            <a:endParaRPr lang="en-ZA" dirty="0" smtClean="0"/>
          </a:p>
          <a:p>
            <a:pPr>
              <a:buNone/>
            </a:pPr>
            <a:endParaRPr lang="en-ZA" dirty="0" smtClean="0"/>
          </a:p>
          <a:p>
            <a:pPr>
              <a:buNone/>
            </a:pPr>
            <a:endParaRPr lang="en-ZA" dirty="0" smtClean="0"/>
          </a:p>
          <a:p>
            <a:pPr>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Recommended stages in the grievance procedure</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graphicFrame>
        <p:nvGraphicFramePr>
          <p:cNvPr id="14" name="Diagram 13"/>
          <p:cNvGraphicFramePr/>
          <p:nvPr/>
        </p:nvGraphicFramePr>
        <p:xfrm>
          <a:off x="467544" y="1397000"/>
          <a:ext cx="8280216"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403648" y="3934797"/>
            <a:ext cx="6624736" cy="830997"/>
          </a:xfrm>
          <a:prstGeom prst="rect">
            <a:avLst/>
          </a:prstGeom>
          <a:noFill/>
        </p:spPr>
        <p:txBody>
          <a:bodyPr wrap="square" rtlCol="0">
            <a:spAutoFit/>
          </a:bodyPr>
          <a:lstStyle/>
          <a:p>
            <a:r>
              <a:rPr lang="en-ZA" sz="2400" dirty="0" smtClean="0"/>
              <a:t>3.1.4 : Time frames should be reasonable and practical</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rmAutofit/>
          </a:bodyPr>
          <a:lstStyle/>
          <a:p>
            <a:r>
              <a:rPr lang="en-ZA" sz="3200" dirty="0" smtClean="0"/>
              <a:t>3.1.5 : Requirements</a:t>
            </a:r>
            <a:endParaRPr lang="en-ZA" sz="3200"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p:txBody>
          <a:bodyPr>
            <a:normAutofit/>
          </a:bodyPr>
          <a:lstStyle/>
          <a:p>
            <a:pPr>
              <a:buNone/>
            </a:pPr>
            <a:r>
              <a:rPr lang="en-ZA" b="1" dirty="0" smtClean="0"/>
              <a:t>Drafting/ review of policy : Critical check-list</a:t>
            </a:r>
            <a:endParaRPr lang="en-ZA" b="1" dirty="0"/>
          </a:p>
          <a:p>
            <a:r>
              <a:rPr lang="en-ZA" dirty="0"/>
              <a:t>Are the steps of the grievance procedure well defined and the responsibilities of each party well defined?</a:t>
            </a:r>
          </a:p>
          <a:p>
            <a:r>
              <a:rPr lang="en-ZA" dirty="0"/>
              <a:t>Do these steps follow each other progressively?</a:t>
            </a:r>
          </a:p>
          <a:p>
            <a:r>
              <a:rPr lang="en-ZA" dirty="0"/>
              <a:t> How much time is allowed for each step to be carried out?</a:t>
            </a:r>
          </a:p>
          <a:p>
            <a:r>
              <a:rPr lang="en-ZA" dirty="0"/>
              <a:t>Are time limits between steps specified?</a:t>
            </a:r>
          </a:p>
          <a:p>
            <a:r>
              <a:rPr lang="en-ZA" dirty="0"/>
              <a:t>Is the grievance seen as being settled if there has been no appeal to the authority above this level in the specified time?</a:t>
            </a:r>
          </a:p>
          <a:p>
            <a:r>
              <a:rPr lang="en-ZA" dirty="0"/>
              <a:t>Is the action of each party clearly identified?</a:t>
            </a:r>
          </a:p>
          <a:p>
            <a:r>
              <a:rPr lang="en-ZA" dirty="0"/>
              <a:t>Must the grievance be recorded – must the proceedings be </a:t>
            </a:r>
            <a:r>
              <a:rPr lang="en-ZA" dirty="0" err="1"/>
              <a:t>minuted</a:t>
            </a:r>
            <a:r>
              <a:rPr lang="en-ZA" dirty="0"/>
              <a:t> and, if so, at what </a:t>
            </a:r>
            <a:r>
              <a:rPr lang="en-ZA" dirty="0" smtClean="0"/>
              <a:t>stage?</a:t>
            </a:r>
            <a:endParaRPr lang="en-ZA" dirty="0"/>
          </a:p>
        </p:txBody>
      </p:sp>
    </p:spTree>
    <p:extLst>
      <p:ext uri="{BB962C8B-B14F-4D97-AF65-F5344CB8AC3E}">
        <p14:creationId xmlns:p14="http://schemas.microsoft.com/office/powerpoint/2010/main" xmlns="" val="37442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ox(i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ox(i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rmAutofit fontScale="90000"/>
          </a:bodyPr>
          <a:lstStyle/>
          <a:p>
            <a:r>
              <a:rPr lang="en-ZA" sz="3600" dirty="0" smtClean="0"/>
              <a:t>Drafting/ review of policy : Critical check-list(cont)</a:t>
            </a:r>
            <a:r>
              <a:rPr lang="en-ZA" sz="2400" dirty="0" smtClean="0"/>
              <a:t/>
            </a:r>
            <a:br>
              <a:rPr lang="en-ZA" sz="2400" dirty="0" smtClean="0"/>
            </a:br>
            <a:endParaRPr lang="en-ZA" sz="2400"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a:xfrm>
            <a:off x="467544" y="1413296"/>
            <a:ext cx="8219256" cy="4968032"/>
          </a:xfrm>
        </p:spPr>
        <p:txBody>
          <a:bodyPr>
            <a:normAutofit lnSpcReduction="10000"/>
          </a:bodyPr>
          <a:lstStyle/>
          <a:p>
            <a:r>
              <a:rPr lang="en-ZA" dirty="0"/>
              <a:t>May representatives be involved and, if so, at what stage?</a:t>
            </a:r>
          </a:p>
          <a:p>
            <a:r>
              <a:rPr lang="en-ZA" dirty="0"/>
              <a:t>May representatives investigate grievances during working hours?</a:t>
            </a:r>
          </a:p>
          <a:p>
            <a:r>
              <a:rPr lang="en-ZA" dirty="0"/>
              <a:t>Do all employees know their rights and obligations under the grievance system?  Have these been recorded in writing, made available and clearly explained to every employee?</a:t>
            </a:r>
          </a:p>
          <a:p>
            <a:r>
              <a:rPr lang="en-ZA" dirty="0"/>
              <a:t>Has the role of the union been spelt out clearly in the grievance procedure?</a:t>
            </a:r>
          </a:p>
          <a:p>
            <a:r>
              <a:rPr lang="en-ZA" dirty="0"/>
              <a:t>Have the grievances of the previous year been analysed and studied to identify possible areas of discontent?</a:t>
            </a:r>
          </a:p>
          <a:p>
            <a:r>
              <a:rPr lang="en-ZA" dirty="0"/>
              <a:t>Do the grievances indicate a contravention of the collective agreement or poor manager behaviour or organisation climate?</a:t>
            </a:r>
          </a:p>
        </p:txBody>
      </p:sp>
    </p:spTree>
    <p:extLst>
      <p:ext uri="{BB962C8B-B14F-4D97-AF65-F5344CB8AC3E}">
        <p14:creationId xmlns:p14="http://schemas.microsoft.com/office/powerpoint/2010/main" xmlns="" val="2489738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Autofit/>
          </a:bodyPr>
          <a:lstStyle/>
          <a:p>
            <a:r>
              <a:rPr lang="en-ZA" sz="3200" dirty="0" smtClean="0"/>
              <a:t>Drafting/ review of policy : Critical check-list(cont)</a:t>
            </a:r>
            <a:endParaRPr lang="en-ZA" sz="3200"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p:txBody>
          <a:bodyPr/>
          <a:lstStyle/>
          <a:p>
            <a:pPr>
              <a:buNone/>
            </a:pPr>
            <a:endParaRPr lang="en-ZA" dirty="0"/>
          </a:p>
          <a:p>
            <a:r>
              <a:rPr lang="en-ZA" dirty="0"/>
              <a:t>At what level must grievances be </a:t>
            </a:r>
            <a:r>
              <a:rPr lang="en-ZA" dirty="0" smtClean="0"/>
              <a:t>resolved</a:t>
            </a:r>
            <a:r>
              <a:rPr lang="en-ZA" dirty="0"/>
              <a:t>?</a:t>
            </a:r>
          </a:p>
          <a:p>
            <a:r>
              <a:rPr lang="en-ZA" dirty="0"/>
              <a:t>Have the grievances been analysed by a department or section or by an individual supervisor?</a:t>
            </a:r>
          </a:p>
          <a:p>
            <a:r>
              <a:rPr lang="en-ZA" dirty="0"/>
              <a:t>Has the cost of grievances been determined; has time lost been calculated in?</a:t>
            </a:r>
          </a:p>
        </p:txBody>
      </p:sp>
      <p:pic>
        <p:nvPicPr>
          <p:cNvPr id="5" name="Picture 4">
            <a:extLst>
              <a:ext uri="{FF2B5EF4-FFF2-40B4-BE49-F238E27FC236}">
                <a16:creationId xmlns:a16="http://schemas.microsoft.com/office/drawing/2014/main" xmlns="" id="{EA2CC275-4691-41A5-9ED4-C03330BC06AC}"/>
              </a:ext>
            </a:extLst>
          </p:cNvPr>
          <p:cNvPicPr>
            <a:picLocks noChangeAspect="1"/>
          </p:cNvPicPr>
          <p:nvPr/>
        </p:nvPicPr>
        <p:blipFill>
          <a:blip r:embed="rId2" cstate="print"/>
          <a:stretch>
            <a:fillRect/>
          </a:stretch>
        </p:blipFill>
        <p:spPr>
          <a:xfrm>
            <a:off x="4644008" y="3525010"/>
            <a:ext cx="3508033" cy="2338690"/>
          </a:xfrm>
          <a:prstGeom prst="rect">
            <a:avLst/>
          </a:prstGeom>
        </p:spPr>
      </p:pic>
    </p:spTree>
    <p:extLst>
      <p:ext uri="{BB962C8B-B14F-4D97-AF65-F5344CB8AC3E}">
        <p14:creationId xmlns:p14="http://schemas.microsoft.com/office/powerpoint/2010/main" xmlns="" val="25647523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How to handle grievances(facilitation skills)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lstStyle/>
          <a:p>
            <a:r>
              <a:rPr lang="en-ZA" dirty="0" smtClean="0"/>
              <a:t> Listen attentively. Do not interrupt.</a:t>
            </a:r>
          </a:p>
          <a:p>
            <a:r>
              <a:rPr lang="en-ZA" dirty="0" smtClean="0"/>
              <a:t> Listen before you talk.</a:t>
            </a:r>
          </a:p>
          <a:p>
            <a:r>
              <a:rPr lang="en-ZA" dirty="0" smtClean="0"/>
              <a:t> Ask questions for clarification.</a:t>
            </a:r>
          </a:p>
          <a:p>
            <a:r>
              <a:rPr lang="en-ZA" dirty="0" smtClean="0"/>
              <a:t> Ask for proposed solution.</a:t>
            </a:r>
          </a:p>
          <a:p>
            <a:r>
              <a:rPr lang="en-ZA" dirty="0" smtClean="0"/>
              <a:t> Suggest possible solutions.</a:t>
            </a:r>
          </a:p>
          <a:p>
            <a:r>
              <a:rPr lang="en-ZA" dirty="0" smtClean="0"/>
              <a:t> Investigate the problems. Determine the root cause of the problem.</a:t>
            </a:r>
          </a:p>
          <a:p>
            <a:r>
              <a:rPr lang="en-ZA" dirty="0" smtClean="0"/>
              <a:t> Provide feedback.</a:t>
            </a:r>
          </a:p>
          <a:p>
            <a:r>
              <a:rPr lang="en-ZA" dirty="0" smtClean="0"/>
              <a:t> NB. Remain empathetic, rational and controlled.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Role play</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p:txBody>
          <a:bodyPr/>
          <a:lstStyle/>
          <a:p>
            <a:r>
              <a:rPr lang="en-ZA" dirty="0" smtClean="0"/>
              <a:t> In groups of two (complainant and representative) take some time to formulate a grievance statement. Use your imagination. Think about actual grievances in your workplace.</a:t>
            </a:r>
          </a:p>
          <a:p>
            <a:r>
              <a:rPr lang="en-ZA" dirty="0" smtClean="0"/>
              <a:t> Present the grievance to the nominated chairperson.</a:t>
            </a:r>
          </a:p>
          <a:p>
            <a:r>
              <a:rPr lang="en-ZA" dirty="0" smtClean="0"/>
              <a:t> The nominated chairperson to facilitate the solution of the grievance.</a:t>
            </a:r>
          </a:p>
          <a:p>
            <a:r>
              <a:rPr lang="en-ZA" dirty="0" smtClean="0"/>
              <a:t>The nominated chairperson to apply the recommended facilitation skills.</a:t>
            </a:r>
          </a:p>
          <a:p>
            <a:r>
              <a:rPr lang="en-ZA" dirty="0" smtClean="0"/>
              <a:t>Group members to give feedback regarding the quality of the facilitation.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476672"/>
            <a:ext cx="2194560" cy="1097280"/>
          </a:xfrm>
          <a:prstGeom prst="rect">
            <a:avLst/>
          </a:prstGeom>
          <a:noFill/>
          <a:ln>
            <a:noFill/>
          </a:ln>
        </p:spPr>
      </p:pic>
      <p:sp>
        <p:nvSpPr>
          <p:cNvPr id="7" name="TextBox 6"/>
          <p:cNvSpPr txBox="1"/>
          <p:nvPr/>
        </p:nvSpPr>
        <p:spPr>
          <a:xfrm>
            <a:off x="3563888" y="853872"/>
            <a:ext cx="4445063" cy="369332"/>
          </a:xfrm>
          <a:prstGeom prst="rect">
            <a:avLst/>
          </a:prstGeom>
          <a:noFill/>
        </p:spPr>
        <p:txBody>
          <a:bodyPr wrap="none" rtlCol="0">
            <a:spAutoFit/>
          </a:bodyPr>
          <a:lstStyle/>
          <a:p>
            <a:r>
              <a:rPr lang="en-ZA" dirty="0" smtClean="0"/>
              <a:t>Do Formative Activity 3.1 in your </a:t>
            </a:r>
            <a:r>
              <a:rPr lang="en-ZA" dirty="0" err="1" smtClean="0"/>
              <a:t>PoE</a:t>
            </a:r>
            <a:r>
              <a:rPr lang="en-ZA" dirty="0" smtClean="0"/>
              <a:t> (p.119)</a:t>
            </a:r>
            <a:endParaRPr lang="en-US" dirty="0"/>
          </a:p>
        </p:txBody>
      </p:sp>
      <p:sp>
        <p:nvSpPr>
          <p:cNvPr id="6" name="TextBox 5"/>
          <p:cNvSpPr txBox="1"/>
          <p:nvPr/>
        </p:nvSpPr>
        <p:spPr>
          <a:xfrm>
            <a:off x="539552" y="3429001"/>
            <a:ext cx="7624588" cy="1200329"/>
          </a:xfrm>
          <a:prstGeom prst="rect">
            <a:avLst/>
          </a:prstGeom>
          <a:noFill/>
        </p:spPr>
        <p:txBody>
          <a:bodyPr wrap="square" rtlCol="0">
            <a:spAutoFit/>
          </a:bodyPr>
          <a:lstStyle/>
          <a:p>
            <a:r>
              <a:rPr lang="en-ZA" sz="2400" dirty="0" smtClean="0"/>
              <a:t>Work together in small groups (3 – 4 members). </a:t>
            </a:r>
          </a:p>
          <a:p>
            <a:r>
              <a:rPr lang="en-ZA" sz="2400" dirty="0" smtClean="0"/>
              <a:t>Discuss the consequences of not having a formal grievance procedure in plac</a:t>
            </a:r>
            <a:r>
              <a:rPr lang="en-ZA" dirty="0" smtClean="0"/>
              <a:t>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a:xfrm>
            <a:off x="687920" y="2547938"/>
            <a:ext cx="7772400" cy="2041080"/>
          </a:xfrm>
        </p:spPr>
        <p:txBody>
          <a:bodyPr>
            <a:noAutofit/>
          </a:bodyPr>
          <a:lstStyle/>
          <a:p>
            <a:r>
              <a:rPr lang="en-US" sz="4400" dirty="0"/>
              <a:t>Study Unit </a:t>
            </a:r>
            <a:r>
              <a:rPr lang="en-US" sz="4400" dirty="0" smtClean="0"/>
              <a:t>3.2</a:t>
            </a:r>
            <a:r>
              <a:rPr lang="en-US" sz="4400" dirty="0"/>
              <a:t>:</a:t>
            </a:r>
            <a:br>
              <a:rPr lang="en-US" sz="4400" dirty="0"/>
            </a:br>
            <a:r>
              <a:rPr lang="en-ZA" sz="4400" dirty="0"/>
              <a:t>Implementing Structures and Procedures to Resolve Employee Grievances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67</a:t>
            </a:fld>
            <a:endParaRPr lang="en-ZA"/>
          </a:p>
        </p:txBody>
      </p:sp>
      <p:pic>
        <p:nvPicPr>
          <p:cNvPr id="6" name="Picture 5" descr="ec_i_outcomes_2.gif"/>
          <p:cNvPicPr/>
          <p:nvPr/>
        </p:nvPicPr>
        <p:blipFill>
          <a:blip r:embed="rId2" cstate="print"/>
          <a:stretch>
            <a:fillRect/>
          </a:stretch>
        </p:blipFill>
        <p:spPr>
          <a:xfrm>
            <a:off x="4932040" y="48070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3.2.1 : Advising </a:t>
            </a:r>
            <a:r>
              <a:rPr lang="en-ZA" sz="3200" dirty="0"/>
              <a:t>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dirty="0"/>
              <a:t>The following stakeholders must be advised of the structures and procedures to resolve employee grievances:</a:t>
            </a:r>
          </a:p>
          <a:p>
            <a:pPr marL="0" indent="0">
              <a:buNone/>
            </a:pPr>
            <a:endParaRPr lang="en-ZA" dirty="0"/>
          </a:p>
          <a:p>
            <a:pPr marL="0" indent="0">
              <a:buNone/>
            </a:pPr>
            <a:r>
              <a:rPr lang="en-ZA" dirty="0"/>
              <a:t>• Business owners (employers)</a:t>
            </a:r>
          </a:p>
          <a:p>
            <a:pPr marL="0" indent="0">
              <a:buNone/>
            </a:pPr>
            <a:r>
              <a:rPr lang="en-ZA" dirty="0"/>
              <a:t>• Employer associations and unions</a:t>
            </a:r>
          </a:p>
          <a:p>
            <a:pPr marL="0" indent="0">
              <a:buNone/>
            </a:pPr>
            <a:r>
              <a:rPr lang="en-ZA" dirty="0"/>
              <a:t>• Human Resources Department</a:t>
            </a:r>
          </a:p>
          <a:p>
            <a:pPr marL="0" indent="0">
              <a:buNone/>
            </a:pPr>
            <a:r>
              <a:rPr lang="en-ZA" dirty="0"/>
              <a:t>• Employees</a:t>
            </a:r>
          </a:p>
          <a:p>
            <a:pPr marL="0" indent="0">
              <a:buNone/>
            </a:pPr>
            <a:r>
              <a:rPr lang="en-ZA" dirty="0"/>
              <a:t>• Employee representatives</a:t>
            </a:r>
          </a:p>
          <a:p>
            <a:pPr marL="0" indent="0">
              <a:buNone/>
            </a:pPr>
            <a:endParaRPr lang="en-ZA" dirty="0"/>
          </a:p>
        </p:txBody>
      </p:sp>
    </p:spTree>
    <p:extLst>
      <p:ext uri="{BB962C8B-B14F-4D97-AF65-F5344CB8AC3E}">
        <p14:creationId xmlns:p14="http://schemas.microsoft.com/office/powerpoint/2010/main" xmlns="" val="31042947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3.2.1 : Advising </a:t>
            </a:r>
            <a:r>
              <a:rPr lang="en-ZA" sz="3200" dirty="0"/>
              <a:t>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Policy Manual</a:t>
            </a:r>
          </a:p>
          <a:p>
            <a:r>
              <a:rPr lang="en-ZA" dirty="0"/>
              <a:t>Must be in writing</a:t>
            </a:r>
          </a:p>
          <a:p>
            <a:r>
              <a:rPr lang="en-ZA" dirty="0"/>
              <a:t>Must be communicated to all employees</a:t>
            </a:r>
          </a:p>
          <a:p>
            <a:r>
              <a:rPr lang="en-ZA" dirty="0"/>
              <a:t>All managers should have an HR Policy manual and be familiar with all policies</a:t>
            </a:r>
          </a:p>
          <a:p>
            <a:r>
              <a:rPr lang="en-ZA" dirty="0"/>
              <a:t>Updates should be posted on bulletin boards</a:t>
            </a:r>
          </a:p>
          <a:p>
            <a:r>
              <a:rPr lang="en-ZA" dirty="0"/>
              <a:t>HR policies should be included in new employee induction</a:t>
            </a:r>
          </a:p>
          <a:p>
            <a:pPr marL="0" indent="0">
              <a:buNone/>
            </a:pPr>
            <a:endParaRPr lang="en-ZA" dirty="0"/>
          </a:p>
        </p:txBody>
      </p:sp>
      <p:pic>
        <p:nvPicPr>
          <p:cNvPr id="5" name="Picture 4">
            <a:extLst>
              <a:ext uri="{FF2B5EF4-FFF2-40B4-BE49-F238E27FC236}">
                <a16:creationId xmlns:a16="http://schemas.microsoft.com/office/drawing/2014/main" xmlns="" id="{07188E81-FB02-4AB4-9A1C-A16367687819}"/>
              </a:ext>
            </a:extLst>
          </p:cNvPr>
          <p:cNvPicPr>
            <a:picLocks noChangeAspect="1"/>
          </p:cNvPicPr>
          <p:nvPr/>
        </p:nvPicPr>
        <p:blipFill>
          <a:blip r:embed="rId2" cstate="print"/>
          <a:stretch>
            <a:fillRect/>
          </a:stretch>
        </p:blipFill>
        <p:spPr>
          <a:xfrm>
            <a:off x="4860032" y="4594855"/>
            <a:ext cx="2607358" cy="1844045"/>
          </a:xfrm>
          <a:prstGeom prst="rect">
            <a:avLst/>
          </a:prstGeom>
        </p:spPr>
      </p:pic>
    </p:spTree>
    <p:extLst>
      <p:ext uri="{BB962C8B-B14F-4D97-AF65-F5344CB8AC3E}">
        <p14:creationId xmlns:p14="http://schemas.microsoft.com/office/powerpoint/2010/main" xmlns="" val="216279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employees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a:t>
            </a:fld>
            <a:endParaRPr lang="en-ZA" dirty="0"/>
          </a:p>
        </p:txBody>
      </p:sp>
      <p:sp>
        <p:nvSpPr>
          <p:cNvPr id="4" name="Content Placeholder 3"/>
          <p:cNvSpPr>
            <a:spLocks noGrp="1"/>
          </p:cNvSpPr>
          <p:nvPr>
            <p:ph sz="quarter" idx="1"/>
          </p:nvPr>
        </p:nvSpPr>
        <p:spPr/>
        <p:txBody>
          <a:bodyPr>
            <a:normAutofit fontScale="77500" lnSpcReduction="20000"/>
          </a:bodyPr>
          <a:lstStyle/>
          <a:p>
            <a:pPr>
              <a:buNone/>
            </a:pPr>
            <a:endParaRPr lang="en-ZA" dirty="0" smtClean="0"/>
          </a:p>
          <a:p>
            <a:pPr>
              <a:buNone/>
            </a:pPr>
            <a:r>
              <a:rPr lang="en-ZA" sz="2800" dirty="0" smtClean="0"/>
              <a:t> </a:t>
            </a:r>
            <a:r>
              <a:rPr lang="en-ZA" sz="3300" dirty="0" smtClean="0"/>
              <a:t>Sound communication and feedback through:</a:t>
            </a:r>
          </a:p>
          <a:p>
            <a:pPr>
              <a:buNone/>
            </a:pPr>
            <a:endParaRPr lang="en-ZA" sz="3300" dirty="0" smtClean="0"/>
          </a:p>
          <a:p>
            <a:pPr>
              <a:buNone/>
            </a:pPr>
            <a:endParaRPr lang="en-ZA" sz="3300" dirty="0" smtClean="0"/>
          </a:p>
          <a:p>
            <a:r>
              <a:rPr lang="en-ZA" sz="3300" dirty="0" smtClean="0"/>
              <a:t> E</a:t>
            </a:r>
            <a:r>
              <a:rPr lang="en-ZA" sz="3300" dirty="0" smtClean="0"/>
              <a:t>mployee consultative committees</a:t>
            </a:r>
          </a:p>
          <a:p>
            <a:r>
              <a:rPr lang="en-ZA" sz="3300" dirty="0" smtClean="0"/>
              <a:t> </a:t>
            </a:r>
            <a:r>
              <a:rPr lang="en-ZA" sz="3300" dirty="0" smtClean="0"/>
              <a:t>Suggestion boxes</a:t>
            </a:r>
          </a:p>
          <a:p>
            <a:r>
              <a:rPr lang="en-ZA" sz="3300" dirty="0" smtClean="0"/>
              <a:t> </a:t>
            </a:r>
            <a:r>
              <a:rPr lang="en-ZA" sz="3300" dirty="0" smtClean="0"/>
              <a:t>Employee engagement</a:t>
            </a:r>
          </a:p>
          <a:p>
            <a:pPr>
              <a:buNone/>
            </a:pPr>
            <a:endParaRPr lang="en-ZA" sz="3300" dirty="0" smtClean="0"/>
          </a:p>
          <a:p>
            <a:pPr>
              <a:buNone/>
            </a:pPr>
            <a:r>
              <a:rPr lang="en-ZA" sz="3300" dirty="0" smtClean="0"/>
              <a:t>= Ways to ensure employee satisfaction and increased productivity</a:t>
            </a:r>
          </a:p>
          <a:p>
            <a:endParaRPr lang="en-ZA" sz="2800" dirty="0" smtClean="0"/>
          </a:p>
          <a:p>
            <a:pPr>
              <a:buNone/>
            </a:pPr>
            <a:r>
              <a:rPr lang="en-ZA" sz="2800" dirty="0" smtClean="0"/>
              <a:t> </a:t>
            </a:r>
          </a:p>
          <a:p>
            <a:pPr>
              <a:buNone/>
            </a:pPr>
            <a:endParaRPr lang="en-ZA" dirty="0" smtClean="0"/>
          </a:p>
          <a:p>
            <a:pPr>
              <a:buNone/>
            </a:pPr>
            <a:endParaRPr lang="en-ZA" dirty="0" smtClean="0"/>
          </a:p>
          <a:p>
            <a:pPr>
              <a:buNone/>
            </a:pPr>
            <a:endParaRPr lang="en-ZA" dirty="0" smtClean="0"/>
          </a:p>
          <a:p>
            <a:pPr>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3.2.1 : Advising </a:t>
            </a:r>
            <a:r>
              <a:rPr lang="en-ZA" sz="3200" dirty="0"/>
              <a:t>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a:xfrm>
            <a:off x="586069" y="1415827"/>
            <a:ext cx="8219256" cy="4680000"/>
          </a:xfrm>
        </p:spPr>
        <p:txBody>
          <a:bodyPr/>
          <a:lstStyle/>
          <a:p>
            <a:pPr marL="0" indent="0">
              <a:buNone/>
            </a:pPr>
            <a:r>
              <a:rPr lang="en-ZA" sz="2800" b="1" dirty="0"/>
              <a:t>Communication Meetings</a:t>
            </a:r>
          </a:p>
          <a:p>
            <a:pPr marL="0" indent="0">
              <a:buNone/>
            </a:pPr>
            <a:endParaRPr lang="en-ZA" sz="2800" b="1" dirty="0"/>
          </a:p>
          <a:p>
            <a:pPr marL="0" indent="0">
              <a:buNone/>
            </a:pPr>
            <a:r>
              <a:rPr lang="en-ZA" dirty="0"/>
              <a:t>Hold open communication meetings with small groups of employees to:</a:t>
            </a:r>
          </a:p>
          <a:p>
            <a:r>
              <a:rPr lang="en-ZA" dirty="0"/>
              <a:t>Answer questions </a:t>
            </a:r>
          </a:p>
          <a:p>
            <a:r>
              <a:rPr lang="en-ZA" dirty="0"/>
              <a:t>Provide an opportunity for employees to raise questions or to address concerns</a:t>
            </a:r>
          </a:p>
          <a:p>
            <a:r>
              <a:rPr lang="en-ZA" dirty="0"/>
              <a:t>Help employees to develop a sense that management has a sincere interest in their concerns </a:t>
            </a:r>
            <a:r>
              <a:rPr lang="en-ZA" dirty="0" smtClean="0"/>
              <a:t> </a:t>
            </a:r>
            <a:endParaRPr lang="en-ZA" dirty="0"/>
          </a:p>
          <a:p>
            <a:r>
              <a:rPr lang="en-ZA" dirty="0"/>
              <a:t>Provide an excellent source of upward communication</a:t>
            </a:r>
          </a:p>
        </p:txBody>
      </p:sp>
    </p:spTree>
    <p:extLst>
      <p:ext uri="{BB962C8B-B14F-4D97-AF65-F5344CB8AC3E}">
        <p14:creationId xmlns:p14="http://schemas.microsoft.com/office/powerpoint/2010/main" xmlns="" val="28179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3.2.1 : Advising </a:t>
            </a:r>
            <a:r>
              <a:rPr lang="en-ZA" sz="3200" dirty="0"/>
              <a:t>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Newsletters</a:t>
            </a:r>
          </a:p>
          <a:p>
            <a:pPr marL="0" indent="0">
              <a:buNone/>
            </a:pPr>
            <a:endParaRPr lang="en-ZA" sz="2800" b="1" dirty="0"/>
          </a:p>
          <a:p>
            <a:pPr marL="0" lvl="0" indent="0" fontAlgn="base">
              <a:buNone/>
            </a:pPr>
            <a:r>
              <a:rPr lang="en-ZA" dirty="0"/>
              <a:t>Use newsletters to explain and promote changes in the organisation and the industry.</a:t>
            </a:r>
          </a:p>
          <a:p>
            <a:pPr marL="0" lvl="0" indent="0" fontAlgn="base">
              <a:buNone/>
            </a:pPr>
            <a:endParaRPr lang="en-ZA" dirty="0"/>
          </a:p>
          <a:p>
            <a:pPr marL="0" lvl="0" indent="0" fontAlgn="base">
              <a:buNone/>
            </a:pPr>
            <a:r>
              <a:rPr lang="en-ZA" b="1" dirty="0"/>
              <a:t>Employee Handbooks</a:t>
            </a:r>
          </a:p>
          <a:p>
            <a:pPr marL="0" lvl="0" indent="0" fontAlgn="base">
              <a:buNone/>
            </a:pPr>
            <a:endParaRPr lang="en-ZA" b="1" dirty="0"/>
          </a:p>
          <a:p>
            <a:pPr marL="0" lvl="0" indent="0" fontAlgn="base">
              <a:buNone/>
            </a:pPr>
            <a:r>
              <a:rPr lang="en-ZA" dirty="0"/>
              <a:t>A well-written, up-to-date handbook can </a:t>
            </a:r>
          </a:p>
          <a:p>
            <a:pPr marL="0" lvl="0" indent="0" fontAlgn="base">
              <a:buNone/>
            </a:pPr>
            <a:r>
              <a:rPr lang="en-ZA" dirty="0"/>
              <a:t>address important policies, procedures and </a:t>
            </a:r>
          </a:p>
          <a:p>
            <a:pPr marL="0" lvl="0" indent="0" fontAlgn="base">
              <a:buNone/>
            </a:pPr>
            <a:r>
              <a:rPr lang="en-ZA" dirty="0"/>
              <a:t>rules that apply to employees.</a:t>
            </a:r>
          </a:p>
        </p:txBody>
      </p:sp>
      <p:pic>
        <p:nvPicPr>
          <p:cNvPr id="5" name="Picture 4">
            <a:extLst>
              <a:ext uri="{FF2B5EF4-FFF2-40B4-BE49-F238E27FC236}">
                <a16:creationId xmlns:a16="http://schemas.microsoft.com/office/drawing/2014/main" xmlns="" id="{6D9480F5-1C0C-492C-9542-33776D411596}"/>
              </a:ext>
            </a:extLst>
          </p:cNvPr>
          <p:cNvPicPr>
            <a:picLocks noChangeAspect="1"/>
          </p:cNvPicPr>
          <p:nvPr/>
        </p:nvPicPr>
        <p:blipFill>
          <a:blip r:embed="rId2" cstate="print"/>
          <a:stretch>
            <a:fillRect/>
          </a:stretch>
        </p:blipFill>
        <p:spPr>
          <a:xfrm>
            <a:off x="6300192" y="3330348"/>
            <a:ext cx="2296424" cy="2782819"/>
          </a:xfrm>
          <a:prstGeom prst="rect">
            <a:avLst/>
          </a:prstGeom>
        </p:spPr>
      </p:pic>
    </p:spTree>
    <p:extLst>
      <p:ext uri="{BB962C8B-B14F-4D97-AF65-F5344CB8AC3E}">
        <p14:creationId xmlns:p14="http://schemas.microsoft.com/office/powerpoint/2010/main" xmlns="" val="2473035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3.2.2 : Commitment </a:t>
            </a:r>
            <a:r>
              <a:rPr lang="en-ZA" sz="3200" dirty="0"/>
              <a:t>and Support</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dirty="0"/>
              <a:t>Participation mainly consists of three interrelated elements namely:</a:t>
            </a:r>
          </a:p>
          <a:p>
            <a:pPr marL="0" indent="0">
              <a:buNone/>
            </a:pPr>
            <a:endParaRPr lang="en-ZA" dirty="0"/>
          </a:p>
          <a:p>
            <a:pPr marL="0" indent="0">
              <a:buNone/>
            </a:pPr>
            <a:r>
              <a:rPr lang="en-ZA" dirty="0"/>
              <a:t>•	Influence</a:t>
            </a:r>
          </a:p>
          <a:p>
            <a:pPr marL="0" indent="0">
              <a:buNone/>
            </a:pPr>
            <a:r>
              <a:rPr lang="en-ZA" dirty="0"/>
              <a:t>•	Interaction</a:t>
            </a:r>
          </a:p>
          <a:p>
            <a:pPr marL="0" indent="0">
              <a:buNone/>
            </a:pPr>
            <a:r>
              <a:rPr lang="en-ZA" dirty="0"/>
              <a:t>•	Informal sharing</a:t>
            </a:r>
          </a:p>
          <a:p>
            <a:pPr marL="0" indent="0">
              <a:buNone/>
            </a:pPr>
            <a:endParaRPr lang="en-ZA" dirty="0"/>
          </a:p>
        </p:txBody>
      </p:sp>
    </p:spTree>
    <p:extLst>
      <p:ext uri="{BB962C8B-B14F-4D97-AF65-F5344CB8AC3E}">
        <p14:creationId xmlns:p14="http://schemas.microsoft.com/office/powerpoint/2010/main" xmlns="" val="30502302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3.2.1 : Commitment </a:t>
            </a:r>
            <a:r>
              <a:rPr lang="en-ZA" sz="3200" dirty="0"/>
              <a:t>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Participation refers to influence in the decision making that is done through a process of interaction between management and employees based on the sharing of information.</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1015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3.2.1 : Commitment </a:t>
            </a:r>
            <a:r>
              <a:rPr lang="en-ZA" sz="3200" dirty="0"/>
              <a:t>and Support</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normAutofit/>
          </a:bodyPr>
          <a:lstStyle/>
          <a:p>
            <a:pPr marL="0" indent="0">
              <a:buNone/>
            </a:pPr>
            <a:r>
              <a:rPr lang="en-ZA" dirty="0"/>
              <a:t>The objectives of participation:</a:t>
            </a:r>
          </a:p>
          <a:p>
            <a:r>
              <a:rPr lang="en-ZA" dirty="0"/>
              <a:t>The </a:t>
            </a:r>
            <a:r>
              <a:rPr lang="en-ZA" b="1" dirty="0"/>
              <a:t>ethical </a:t>
            </a:r>
            <a:r>
              <a:rPr lang="en-ZA" dirty="0"/>
              <a:t>objective deals with the personal growth of the employee</a:t>
            </a:r>
          </a:p>
          <a:p>
            <a:r>
              <a:rPr lang="en-ZA" dirty="0"/>
              <a:t>The </a:t>
            </a:r>
            <a:r>
              <a:rPr lang="en-ZA" b="1" dirty="0"/>
              <a:t>political</a:t>
            </a:r>
            <a:r>
              <a:rPr lang="en-ZA" dirty="0"/>
              <a:t> objective deals with the extension the individual’s civic rights in the organisation, which must be consistent with the concept of democracy</a:t>
            </a:r>
          </a:p>
          <a:p>
            <a:r>
              <a:rPr lang="en-ZA" dirty="0"/>
              <a:t>The</a:t>
            </a:r>
            <a:r>
              <a:rPr lang="en-ZA" b="1" dirty="0"/>
              <a:t> social </a:t>
            </a:r>
            <a:r>
              <a:rPr lang="en-ZA" dirty="0"/>
              <a:t>objective deals with the fostering of good relations within the organisation </a:t>
            </a:r>
          </a:p>
          <a:p>
            <a:r>
              <a:rPr lang="en-ZA" dirty="0"/>
              <a:t>The </a:t>
            </a:r>
            <a:r>
              <a:rPr lang="en-ZA" b="1" dirty="0"/>
              <a:t>economic</a:t>
            </a:r>
            <a:r>
              <a:rPr lang="en-ZA" dirty="0"/>
              <a:t> objective is aimed at the improvement of productivity, which will result in higher profits</a:t>
            </a:r>
          </a:p>
          <a:p>
            <a:pPr marL="0" indent="0">
              <a:buNone/>
            </a:pPr>
            <a:endParaRPr lang="en-ZA" dirty="0"/>
          </a:p>
        </p:txBody>
      </p:sp>
    </p:spTree>
    <p:extLst>
      <p:ext uri="{BB962C8B-B14F-4D97-AF65-F5344CB8AC3E}">
        <p14:creationId xmlns:p14="http://schemas.microsoft.com/office/powerpoint/2010/main" xmlns="" val="38534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3.2.3 : Training</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Training is a learning experience in that it seeks a relatively permanent change in an individual that will improve his or her ability to perform on the job.</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34550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3.2.3 : Training</a:t>
            </a:r>
            <a:endParaRPr lang="en-ZA" sz="3200" dirty="0"/>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normAutofit/>
          </a:bodyPr>
          <a:lstStyle/>
          <a:p>
            <a:r>
              <a:rPr lang="en-ZA" dirty="0"/>
              <a:t>All stakeholders should receive appropriate training in use of structures and procedures</a:t>
            </a:r>
          </a:p>
          <a:p>
            <a:r>
              <a:rPr lang="en-ZA" dirty="0"/>
              <a:t>Overall responsibility of HR department</a:t>
            </a:r>
          </a:p>
          <a:p>
            <a:r>
              <a:rPr lang="en-ZA" dirty="0"/>
              <a:t>Training programmes should be geared to the needs of employees as well as those of the organisation</a:t>
            </a:r>
          </a:p>
          <a:p>
            <a:pPr marL="0" indent="0">
              <a:buNone/>
            </a:pPr>
            <a:endParaRPr lang="en-ZA" dirty="0"/>
          </a:p>
        </p:txBody>
      </p:sp>
    </p:spTree>
    <p:extLst>
      <p:ext uri="{BB962C8B-B14F-4D97-AF65-F5344CB8AC3E}">
        <p14:creationId xmlns:p14="http://schemas.microsoft.com/office/powerpoint/2010/main" xmlns="" val="110288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3.2.4 : Assistance </a:t>
            </a:r>
            <a:r>
              <a:rPr lang="en-ZA" sz="3200" dirty="0"/>
              <a:t>and Advice</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endParaRPr lang="en-ZA" dirty="0"/>
          </a:p>
          <a:p>
            <a:pPr marL="0" indent="0">
              <a:buNone/>
            </a:pPr>
            <a:r>
              <a:rPr lang="en-ZA" dirty="0"/>
              <a:t>Appropriate assistance and advice to all relevant stakeholders to ensure </a:t>
            </a:r>
          </a:p>
          <a:p>
            <a:r>
              <a:rPr lang="en-ZA" dirty="0"/>
              <a:t> adherence to the agreed grievance procedures </a:t>
            </a:r>
          </a:p>
          <a:p>
            <a:r>
              <a:rPr lang="en-ZA" dirty="0"/>
              <a:t>adherence to specified timeframes </a:t>
            </a:r>
          </a:p>
          <a:p>
            <a:r>
              <a:rPr lang="en-ZA" dirty="0"/>
              <a:t>correctly formulated grievances </a:t>
            </a:r>
          </a:p>
          <a:p>
            <a:pPr marL="357188" indent="0">
              <a:buNone/>
            </a:pPr>
            <a:r>
              <a:rPr lang="en-ZA" dirty="0"/>
              <a:t>resolution at the lowest possible </a:t>
            </a:r>
          </a:p>
          <a:p>
            <a:pPr marL="357188" indent="0">
              <a:buNone/>
            </a:pPr>
            <a:r>
              <a:rPr lang="en-ZA" dirty="0"/>
              <a:t>managerial level</a:t>
            </a:r>
          </a:p>
          <a:p>
            <a:pPr marL="0" indent="0">
              <a:buNone/>
            </a:pPr>
            <a:endParaRPr lang="en-ZA" dirty="0"/>
          </a:p>
        </p:txBody>
      </p:sp>
      <p:pic>
        <p:nvPicPr>
          <p:cNvPr id="5" name="Picture 4">
            <a:extLst>
              <a:ext uri="{FF2B5EF4-FFF2-40B4-BE49-F238E27FC236}">
                <a16:creationId xmlns:a16="http://schemas.microsoft.com/office/drawing/2014/main" xmlns="" id="{3366760D-4AEF-444E-8FA0-ED71A1059F9A}"/>
              </a:ext>
            </a:extLst>
          </p:cNvPr>
          <p:cNvPicPr>
            <a:picLocks noChangeAspect="1"/>
          </p:cNvPicPr>
          <p:nvPr/>
        </p:nvPicPr>
        <p:blipFill>
          <a:blip r:embed="rId2" cstate="print"/>
          <a:stretch>
            <a:fillRect/>
          </a:stretch>
        </p:blipFill>
        <p:spPr>
          <a:xfrm>
            <a:off x="5940152" y="3288802"/>
            <a:ext cx="2617595" cy="2607681"/>
          </a:xfrm>
          <a:prstGeom prst="rect">
            <a:avLst/>
          </a:prstGeom>
        </p:spPr>
      </p:pic>
    </p:spTree>
    <p:extLst>
      <p:ext uri="{BB962C8B-B14F-4D97-AF65-F5344CB8AC3E}">
        <p14:creationId xmlns:p14="http://schemas.microsoft.com/office/powerpoint/2010/main" xmlns="" val="19569779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normAutofit/>
          </a:bodyPr>
          <a:lstStyle/>
          <a:p>
            <a:r>
              <a:rPr lang="en-ZA" sz="3200" dirty="0" smtClean="0"/>
              <a:t>3.2.4 : Assistance </a:t>
            </a:r>
            <a:r>
              <a:rPr lang="en-ZA" sz="3200" dirty="0"/>
              <a:t>and Advice</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Preparing a Grievance</a:t>
            </a:r>
          </a:p>
          <a:p>
            <a:pPr marL="0" indent="0">
              <a:buNone/>
            </a:pPr>
            <a:endParaRPr lang="en-ZA" dirty="0"/>
          </a:p>
          <a:p>
            <a:r>
              <a:rPr lang="en-ZA" dirty="0"/>
              <a:t>Get the facts and details correct</a:t>
            </a:r>
          </a:p>
          <a:p>
            <a:r>
              <a:rPr lang="en-ZA" dirty="0"/>
              <a:t>Discuss the grievance thoroughly with the person lodging the grievance and any witnesses  </a:t>
            </a:r>
          </a:p>
          <a:p>
            <a:r>
              <a:rPr lang="en-ZA" dirty="0"/>
              <a:t>Discuss and develop your arguments before seeing management</a:t>
            </a:r>
          </a:p>
          <a:p>
            <a:r>
              <a:rPr lang="en-ZA" dirty="0"/>
              <a:t>Think of what management will argue.</a:t>
            </a:r>
          </a:p>
          <a:p>
            <a:r>
              <a:rPr lang="en-ZA" dirty="0"/>
              <a:t>Do research or get advice where the nature of the grievance requires specialist knowledge</a:t>
            </a:r>
          </a:p>
        </p:txBody>
      </p:sp>
    </p:spTree>
    <p:extLst>
      <p:ext uri="{BB962C8B-B14F-4D97-AF65-F5344CB8AC3E}">
        <p14:creationId xmlns:p14="http://schemas.microsoft.com/office/powerpoint/2010/main" xmlns="" val="24510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476672"/>
            <a:ext cx="2194560" cy="1097280"/>
          </a:xfrm>
          <a:prstGeom prst="rect">
            <a:avLst/>
          </a:prstGeom>
          <a:noFill/>
          <a:ln>
            <a:noFill/>
          </a:ln>
        </p:spPr>
      </p:pic>
      <p:sp>
        <p:nvSpPr>
          <p:cNvPr id="7" name="TextBox 6"/>
          <p:cNvSpPr txBox="1"/>
          <p:nvPr/>
        </p:nvSpPr>
        <p:spPr>
          <a:xfrm>
            <a:off x="3563888" y="853872"/>
            <a:ext cx="4374531" cy="369332"/>
          </a:xfrm>
          <a:prstGeom prst="rect">
            <a:avLst/>
          </a:prstGeom>
          <a:noFill/>
        </p:spPr>
        <p:txBody>
          <a:bodyPr wrap="none" rtlCol="0">
            <a:spAutoFit/>
          </a:bodyPr>
          <a:lstStyle/>
          <a:p>
            <a:r>
              <a:rPr lang="en-ZA" dirty="0" smtClean="0"/>
              <a:t>Do Formative Activity 3.2 in your </a:t>
            </a:r>
            <a:r>
              <a:rPr lang="en-ZA" dirty="0" err="1" smtClean="0"/>
              <a:t>PoE</a:t>
            </a:r>
            <a:r>
              <a:rPr lang="en-ZA" dirty="0" smtClean="0"/>
              <a:t> (p.121)</a:t>
            </a:r>
            <a:endParaRPr lang="en-US" dirty="0"/>
          </a:p>
        </p:txBody>
      </p:sp>
      <p:sp>
        <p:nvSpPr>
          <p:cNvPr id="6" name="TextBox 5"/>
          <p:cNvSpPr txBox="1"/>
          <p:nvPr/>
        </p:nvSpPr>
        <p:spPr>
          <a:xfrm>
            <a:off x="539552" y="3429001"/>
            <a:ext cx="7624588" cy="461665"/>
          </a:xfrm>
          <a:prstGeom prst="rect">
            <a:avLst/>
          </a:prstGeom>
          <a:noFill/>
        </p:spPr>
        <p:txBody>
          <a:bodyPr wrap="square" rtlCol="0">
            <a:spAutoFit/>
          </a:bodyPr>
          <a:lstStyle/>
          <a:p>
            <a:r>
              <a:rPr lang="en-ZA" sz="2400" dirty="0" smtClean="0"/>
              <a:t>Workplace activity</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Government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a:t>
            </a:fld>
            <a:endParaRPr lang="en-ZA" dirty="0"/>
          </a:p>
        </p:txBody>
      </p:sp>
      <p:sp>
        <p:nvSpPr>
          <p:cNvPr id="4" name="Content Placeholder 3"/>
          <p:cNvSpPr>
            <a:spLocks noGrp="1"/>
          </p:cNvSpPr>
          <p:nvPr>
            <p:ph sz="quarter" idx="1"/>
          </p:nvPr>
        </p:nvSpPr>
        <p:spPr/>
        <p:txBody>
          <a:bodyPr>
            <a:normAutofit/>
          </a:bodyPr>
          <a:lstStyle/>
          <a:p>
            <a:pPr>
              <a:buNone/>
            </a:pPr>
            <a:endParaRPr lang="en-ZA" dirty="0" smtClean="0"/>
          </a:p>
          <a:p>
            <a:r>
              <a:rPr lang="en-ZA" sz="2800" dirty="0" smtClean="0"/>
              <a:t> They need to provide a good infrastructure</a:t>
            </a:r>
          </a:p>
          <a:p>
            <a:r>
              <a:rPr lang="en-ZA" sz="2800" dirty="0" smtClean="0"/>
              <a:t> </a:t>
            </a:r>
            <a:r>
              <a:rPr lang="en-ZA" sz="2800" dirty="0" smtClean="0"/>
              <a:t>The need to create the climate in which the economy can grow</a:t>
            </a:r>
          </a:p>
          <a:p>
            <a:r>
              <a:rPr lang="en-ZA" sz="2800" dirty="0" smtClean="0"/>
              <a:t> </a:t>
            </a:r>
            <a:r>
              <a:rPr lang="en-ZA" sz="2800" dirty="0" smtClean="0"/>
              <a:t>Good relations important</a:t>
            </a:r>
          </a:p>
          <a:p>
            <a:r>
              <a:rPr lang="en-ZA" sz="2800" dirty="0" smtClean="0"/>
              <a:t> </a:t>
            </a:r>
            <a:r>
              <a:rPr lang="en-ZA" sz="2800" dirty="0" smtClean="0"/>
              <a:t>Provide laws, rule and regulations to ensure good practices.</a:t>
            </a:r>
          </a:p>
          <a:p>
            <a:pPr>
              <a:buNone/>
            </a:pPr>
            <a:endParaRPr lang="en-ZA" sz="2800" dirty="0" smtClean="0"/>
          </a:p>
          <a:p>
            <a:pPr>
              <a:buNone/>
            </a:pPr>
            <a:endParaRPr lang="en-ZA" dirty="0" smtClean="0"/>
          </a:p>
          <a:p>
            <a:pPr>
              <a:buNone/>
            </a:pPr>
            <a:endParaRPr lang="en-ZA" dirty="0" smtClean="0"/>
          </a:p>
          <a:p>
            <a:pPr>
              <a:buNone/>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3.3:</a:t>
            </a:r>
            <a:r>
              <a:rPr lang="en-US" sz="4400" dirty="0"/>
              <a:t/>
            </a:r>
            <a:br>
              <a:rPr lang="en-US" sz="4400" dirty="0"/>
            </a:br>
            <a:r>
              <a:rPr lang="en-ZA" sz="4400" dirty="0"/>
              <a:t>Monitoring and Adjusting the Application of the Grievance Procedures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80</a:t>
            </a:fld>
            <a:endParaRPr lang="en-ZA"/>
          </a:p>
        </p:txBody>
      </p:sp>
      <p:pic>
        <p:nvPicPr>
          <p:cNvPr id="6" name="Picture 5" descr="ec_i_outcomes_2.gif"/>
          <p:cNvPicPr/>
          <p:nvPr/>
        </p:nvPicPr>
        <p:blipFill>
          <a:blip r:embed="rId2" cstate="print"/>
          <a:stretch>
            <a:fillRect/>
          </a:stretch>
        </p:blipFill>
        <p:spPr>
          <a:xfrm>
            <a:off x="4932040" y="48018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C1718-87B0-434D-BC0D-092B1F324A38}"/>
              </a:ext>
            </a:extLst>
          </p:cNvPr>
          <p:cNvSpPr>
            <a:spLocks noGrp="1"/>
          </p:cNvSpPr>
          <p:nvPr>
            <p:ph type="title"/>
          </p:nvPr>
        </p:nvSpPr>
        <p:spPr/>
        <p:txBody>
          <a:bodyPr>
            <a:normAutofit fontScale="90000"/>
          </a:bodyPr>
          <a:lstStyle/>
          <a:p>
            <a:r>
              <a:rPr lang="en-ZA" dirty="0" smtClean="0"/>
              <a:t>3.3.1 : Problems </a:t>
            </a:r>
            <a:r>
              <a:rPr lang="en-ZA" dirty="0"/>
              <a:t>in the Application of the </a:t>
            </a:r>
            <a:r>
              <a:rPr lang="en-ZA" dirty="0" smtClean="0"/>
              <a:t>Procedures ?</a:t>
            </a:r>
            <a:endParaRPr lang="en-ZA" dirty="0"/>
          </a:p>
        </p:txBody>
      </p:sp>
      <p:sp>
        <p:nvSpPr>
          <p:cNvPr id="3" name="Slide Number Placeholder 2">
            <a:extLst>
              <a:ext uri="{FF2B5EF4-FFF2-40B4-BE49-F238E27FC236}">
                <a16:creationId xmlns:a16="http://schemas.microsoft.com/office/drawing/2014/main" xmlns="" id="{20EB8206-B4D7-46C0-BE11-CF83602549E8}"/>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xmlns="" id="{DFAAFCD8-4A29-49F8-8AA9-E5A0CB9A796A}"/>
              </a:ext>
            </a:extLst>
          </p:cNvPr>
          <p:cNvSpPr>
            <a:spLocks noGrp="1"/>
          </p:cNvSpPr>
          <p:nvPr>
            <p:ph sz="quarter" idx="1"/>
          </p:nvPr>
        </p:nvSpPr>
        <p:spPr/>
        <p:txBody>
          <a:bodyPr>
            <a:normAutofit/>
          </a:bodyPr>
          <a:lstStyle/>
          <a:p>
            <a:r>
              <a:rPr lang="en-ZA" sz="2800" dirty="0" smtClean="0"/>
              <a:t>Unawareness of rights and responsibilities</a:t>
            </a:r>
            <a:endParaRPr lang="en-ZA" sz="2800" dirty="0"/>
          </a:p>
          <a:p>
            <a:r>
              <a:rPr lang="en-ZA" sz="2800" dirty="0" smtClean="0"/>
              <a:t>Not </a:t>
            </a:r>
            <a:r>
              <a:rPr lang="en-ZA" sz="2800" dirty="0"/>
              <a:t>considered as being serious</a:t>
            </a:r>
          </a:p>
          <a:p>
            <a:r>
              <a:rPr lang="en-ZA" sz="2800" dirty="0" smtClean="0"/>
              <a:t>Non - access </a:t>
            </a:r>
            <a:r>
              <a:rPr lang="en-ZA" sz="2800" dirty="0"/>
              <a:t>to required information</a:t>
            </a:r>
          </a:p>
          <a:p>
            <a:r>
              <a:rPr lang="en-ZA" sz="2800" dirty="0"/>
              <a:t>Not adhering to the proper procedure</a:t>
            </a:r>
          </a:p>
          <a:p>
            <a:r>
              <a:rPr lang="en-ZA" sz="2800" dirty="0"/>
              <a:t>Non-adherence to time lines</a:t>
            </a:r>
          </a:p>
          <a:p>
            <a:r>
              <a:rPr lang="en-ZA" sz="2800" dirty="0" smtClean="0"/>
              <a:t>Documents not </a:t>
            </a:r>
            <a:r>
              <a:rPr lang="en-ZA" sz="2800" dirty="0"/>
              <a:t>user-friendly</a:t>
            </a:r>
          </a:p>
          <a:p>
            <a:r>
              <a:rPr lang="en-ZA" sz="2800" dirty="0" smtClean="0"/>
              <a:t>Poor </a:t>
            </a:r>
            <a:r>
              <a:rPr lang="en-ZA" sz="2800" dirty="0"/>
              <a:t>documentation of the process</a:t>
            </a:r>
          </a:p>
          <a:p>
            <a:r>
              <a:rPr lang="en-ZA" sz="2800" dirty="0"/>
              <a:t>Not formulating the grievance properly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xmlns="" val="260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A1979-B7DE-4F74-8C21-A85A0221390C}"/>
              </a:ext>
            </a:extLst>
          </p:cNvPr>
          <p:cNvSpPr>
            <a:spLocks noGrp="1"/>
          </p:cNvSpPr>
          <p:nvPr>
            <p:ph type="title"/>
          </p:nvPr>
        </p:nvSpPr>
        <p:spPr/>
        <p:txBody>
          <a:bodyPr>
            <a:normAutofit/>
          </a:bodyPr>
          <a:lstStyle/>
          <a:p>
            <a:r>
              <a:rPr lang="en-ZA" sz="3200" dirty="0" smtClean="0"/>
              <a:t>3.3.2 Checking </a:t>
            </a:r>
            <a:r>
              <a:rPr lang="en-ZA" sz="3200" dirty="0"/>
              <a:t>Procedures</a:t>
            </a:r>
          </a:p>
        </p:txBody>
      </p:sp>
      <p:sp>
        <p:nvSpPr>
          <p:cNvPr id="3" name="Slide Number Placeholder 2">
            <a:extLst>
              <a:ext uri="{FF2B5EF4-FFF2-40B4-BE49-F238E27FC236}">
                <a16:creationId xmlns:a16="http://schemas.microsoft.com/office/drawing/2014/main" xmlns="" id="{B5F842BC-8EDF-4E11-9301-0B5D7C53E00B}"/>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xmlns="" id="{21E1D39B-4C04-433A-917E-C9CA0216B64E}"/>
              </a:ext>
            </a:extLst>
          </p:cNvPr>
          <p:cNvSpPr>
            <a:spLocks noGrp="1"/>
          </p:cNvSpPr>
          <p:nvPr>
            <p:ph sz="quarter" idx="1"/>
          </p:nvPr>
        </p:nvSpPr>
        <p:spPr/>
        <p:txBody>
          <a:bodyPr>
            <a:normAutofit fontScale="92500" lnSpcReduction="20000"/>
          </a:bodyPr>
          <a:lstStyle/>
          <a:p>
            <a:pPr marL="514350" indent="-514350">
              <a:buFont typeface="+mj-lt"/>
              <a:buAutoNum type="arabicPeriod"/>
            </a:pPr>
            <a:r>
              <a:rPr lang="en-ZA" sz="2800" dirty="0" smtClean="0"/>
              <a:t>Employees free </a:t>
            </a:r>
            <a:r>
              <a:rPr lang="en-ZA" sz="2800" dirty="0"/>
              <a:t>to raise </a:t>
            </a:r>
            <a:r>
              <a:rPr lang="en-ZA" sz="2800" dirty="0" smtClean="0"/>
              <a:t>grievances</a:t>
            </a:r>
          </a:p>
          <a:p>
            <a:pPr marL="514350" indent="-514350">
              <a:buFont typeface="+mj-lt"/>
              <a:buAutoNum type="arabicPeriod"/>
            </a:pPr>
            <a:r>
              <a:rPr lang="en-ZA" sz="2800" dirty="0" smtClean="0"/>
              <a:t>No victimisation </a:t>
            </a:r>
            <a:r>
              <a:rPr lang="en-ZA" sz="2800" dirty="0"/>
              <a:t>for doing so.</a:t>
            </a:r>
          </a:p>
          <a:p>
            <a:pPr marL="514350" indent="-514350">
              <a:buFont typeface="+mj-lt"/>
              <a:buAutoNum type="arabicPeriod"/>
            </a:pPr>
            <a:r>
              <a:rPr lang="en-ZA" sz="2800" dirty="0"/>
              <a:t>The assurance that grievances will be handled with discretion, protecting confidentiality and privacy of employees.</a:t>
            </a:r>
          </a:p>
          <a:p>
            <a:pPr marL="514350" indent="-514350">
              <a:buFont typeface="+mj-lt"/>
              <a:buAutoNum type="arabicPeriod"/>
            </a:pPr>
            <a:r>
              <a:rPr lang="en-ZA" sz="2800" dirty="0"/>
              <a:t>A requirement that the employee who has a grievance sets out his/her complaint in writing</a:t>
            </a:r>
          </a:p>
          <a:p>
            <a:pPr marL="514350" indent="-514350">
              <a:buFont typeface="+mj-lt"/>
              <a:buAutoNum type="arabicPeriod"/>
            </a:pPr>
            <a:r>
              <a:rPr lang="en-ZA" sz="2800" dirty="0"/>
              <a:t>A requirement that the employee who has a grievance sets out in writing what outcome he/she is looking for to resolve his/her grievance.</a:t>
            </a:r>
          </a:p>
          <a:p>
            <a:pPr marL="514350" indent="-514350">
              <a:buFont typeface="+mj-lt"/>
              <a:buAutoNum type="arabicPeriod"/>
            </a:pPr>
            <a:r>
              <a:rPr lang="en-ZA" sz="2800" dirty="0"/>
              <a:t>Set out who the grievance must be lodged with in the first instance.</a:t>
            </a:r>
          </a:p>
        </p:txBody>
      </p:sp>
    </p:spTree>
    <p:extLst>
      <p:ext uri="{BB962C8B-B14F-4D97-AF65-F5344CB8AC3E}">
        <p14:creationId xmlns:p14="http://schemas.microsoft.com/office/powerpoint/2010/main" xmlns="" val="32473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A1979-B7DE-4F74-8C21-A85A0221390C}"/>
              </a:ext>
            </a:extLst>
          </p:cNvPr>
          <p:cNvSpPr>
            <a:spLocks noGrp="1"/>
          </p:cNvSpPr>
          <p:nvPr>
            <p:ph type="title"/>
          </p:nvPr>
        </p:nvSpPr>
        <p:spPr/>
        <p:txBody>
          <a:bodyPr>
            <a:normAutofit/>
          </a:bodyPr>
          <a:lstStyle/>
          <a:p>
            <a:r>
              <a:rPr lang="en-ZA" sz="3200" dirty="0" smtClean="0"/>
              <a:t>3.3.2 : Checking Procedures(cont)</a:t>
            </a:r>
            <a:endParaRPr lang="en-ZA" sz="3200" dirty="0"/>
          </a:p>
        </p:txBody>
      </p:sp>
      <p:sp>
        <p:nvSpPr>
          <p:cNvPr id="3" name="Slide Number Placeholder 2">
            <a:extLst>
              <a:ext uri="{FF2B5EF4-FFF2-40B4-BE49-F238E27FC236}">
                <a16:creationId xmlns:a16="http://schemas.microsoft.com/office/drawing/2014/main" xmlns="" id="{B5F842BC-8EDF-4E11-9301-0B5D7C53E00B}"/>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xmlns="" id="{21E1D39B-4C04-433A-917E-C9CA0216B64E}"/>
              </a:ext>
            </a:extLst>
          </p:cNvPr>
          <p:cNvSpPr>
            <a:spLocks noGrp="1"/>
          </p:cNvSpPr>
          <p:nvPr>
            <p:ph sz="quarter" idx="1"/>
          </p:nvPr>
        </p:nvSpPr>
        <p:spPr/>
        <p:txBody>
          <a:bodyPr>
            <a:normAutofit/>
          </a:bodyPr>
          <a:lstStyle/>
          <a:p>
            <a:pPr marL="357188" indent="-357188">
              <a:buNone/>
            </a:pPr>
            <a:r>
              <a:rPr lang="en-ZA" dirty="0"/>
              <a:t>6. Set out the different stages or levels that the grievance should go through.</a:t>
            </a:r>
          </a:p>
          <a:p>
            <a:pPr marL="357188" indent="-357188">
              <a:buNone/>
            </a:pPr>
            <a:r>
              <a:rPr lang="en-ZA" dirty="0"/>
              <a:t>7. Give a guideline for how long it should take to deal with the grievance at each level.</a:t>
            </a:r>
          </a:p>
          <a:p>
            <a:pPr marL="357188" indent="-357188">
              <a:buNone/>
            </a:pPr>
            <a:r>
              <a:rPr lang="en-ZA" dirty="0"/>
              <a:t>8. Indicate the final level that a grievance can go to in an effort to resolve it internally.</a:t>
            </a:r>
          </a:p>
          <a:p>
            <a:pPr marL="357188" indent="-357188">
              <a:buNone/>
            </a:pPr>
            <a:r>
              <a:rPr lang="en-ZA" dirty="0"/>
              <a:t>9. Indicate what the employee can do if he/she is still unhappy after the grievance has reached the last level. </a:t>
            </a:r>
          </a:p>
        </p:txBody>
      </p:sp>
    </p:spTree>
    <p:extLst>
      <p:ext uri="{BB962C8B-B14F-4D97-AF65-F5344CB8AC3E}">
        <p14:creationId xmlns:p14="http://schemas.microsoft.com/office/powerpoint/2010/main" xmlns="" val="40301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06EDD-9AE7-4A15-9428-E146ADA36EA3}"/>
              </a:ext>
            </a:extLst>
          </p:cNvPr>
          <p:cNvSpPr>
            <a:spLocks noGrp="1"/>
          </p:cNvSpPr>
          <p:nvPr>
            <p:ph type="title"/>
          </p:nvPr>
        </p:nvSpPr>
        <p:spPr/>
        <p:txBody>
          <a:bodyPr>
            <a:normAutofit/>
          </a:bodyPr>
          <a:lstStyle/>
          <a:p>
            <a:r>
              <a:rPr lang="en-ZA" sz="3200" dirty="0" smtClean="0"/>
              <a:t>3.3.3 : Corrective </a:t>
            </a:r>
            <a:r>
              <a:rPr lang="en-ZA" sz="3200" dirty="0"/>
              <a:t>Interventions</a:t>
            </a:r>
          </a:p>
        </p:txBody>
      </p:sp>
      <p:sp>
        <p:nvSpPr>
          <p:cNvPr id="3" name="Slide Number Placeholder 2">
            <a:extLst>
              <a:ext uri="{FF2B5EF4-FFF2-40B4-BE49-F238E27FC236}">
                <a16:creationId xmlns:a16="http://schemas.microsoft.com/office/drawing/2014/main" xmlns="" id="{A118687A-DD62-47C0-AFDB-18C243A50AB7}"/>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xmlns="" id="{408481A8-43D2-46F0-857E-F0AA84F79E9B}"/>
              </a:ext>
            </a:extLst>
          </p:cNvPr>
          <p:cNvSpPr>
            <a:spLocks noGrp="1"/>
          </p:cNvSpPr>
          <p:nvPr>
            <p:ph sz="quarter" idx="1"/>
          </p:nvPr>
        </p:nvSpPr>
        <p:spPr/>
        <p:txBody>
          <a:bodyPr>
            <a:normAutofit lnSpcReduction="10000"/>
          </a:bodyPr>
          <a:lstStyle/>
          <a:p>
            <a:pPr marL="0" indent="0">
              <a:buNone/>
            </a:pPr>
            <a:endParaRPr lang="en-ZA" sz="2800" b="1" dirty="0"/>
          </a:p>
          <a:p>
            <a:pPr lvl="0" fontAlgn="base"/>
            <a:r>
              <a:rPr lang="en-ZA" dirty="0"/>
              <a:t>Must be identified and implemented in accordance with the identified problems</a:t>
            </a:r>
          </a:p>
          <a:p>
            <a:pPr lvl="0" fontAlgn="base"/>
            <a:r>
              <a:rPr lang="en-ZA" dirty="0"/>
              <a:t>Encourage staff to informally resolve any conflicts and grievances which arise in the workplace as quickly as possible. </a:t>
            </a:r>
          </a:p>
          <a:p>
            <a:pPr lvl="0" fontAlgn="base"/>
            <a:r>
              <a:rPr lang="en-ZA" dirty="0"/>
              <a:t>First use informal approaches rather than to use the formal procedure. </a:t>
            </a:r>
          </a:p>
          <a:p>
            <a:pPr lvl="0" fontAlgn="base"/>
            <a:r>
              <a:rPr lang="en-ZA" dirty="0"/>
              <a:t>Only if the informal methods are not successful should the employee use the formal procedure</a:t>
            </a:r>
          </a:p>
          <a:p>
            <a:pPr lvl="0" fontAlgn="base"/>
            <a:r>
              <a:rPr lang="en-ZA" dirty="0"/>
              <a:t>Where a formal grievance is submitted and the employee then decides to seek a solution informally, the grievance will be placed on hold</a:t>
            </a:r>
          </a:p>
          <a:p>
            <a:pPr marL="0" indent="0">
              <a:buNone/>
            </a:pPr>
            <a:endParaRPr lang="en-ZA" sz="2800" b="1" dirty="0"/>
          </a:p>
        </p:txBody>
      </p:sp>
    </p:spTree>
    <p:extLst>
      <p:ext uri="{BB962C8B-B14F-4D97-AF65-F5344CB8AC3E}">
        <p14:creationId xmlns:p14="http://schemas.microsoft.com/office/powerpoint/2010/main" xmlns="" val="3566529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06EDD-9AE7-4A15-9428-E146ADA36EA3}"/>
              </a:ext>
            </a:extLst>
          </p:cNvPr>
          <p:cNvSpPr>
            <a:spLocks noGrp="1"/>
          </p:cNvSpPr>
          <p:nvPr>
            <p:ph type="title"/>
          </p:nvPr>
        </p:nvSpPr>
        <p:spPr/>
        <p:txBody>
          <a:bodyPr>
            <a:normAutofit/>
          </a:bodyPr>
          <a:lstStyle/>
          <a:p>
            <a:r>
              <a:rPr lang="en-ZA" sz="3200" dirty="0" smtClean="0"/>
              <a:t>3.3.3 : Corrective Interventions(cont)</a:t>
            </a:r>
            <a:endParaRPr lang="en-ZA" sz="3200" dirty="0"/>
          </a:p>
        </p:txBody>
      </p:sp>
      <p:sp>
        <p:nvSpPr>
          <p:cNvPr id="3" name="Slide Number Placeholder 2">
            <a:extLst>
              <a:ext uri="{FF2B5EF4-FFF2-40B4-BE49-F238E27FC236}">
                <a16:creationId xmlns:a16="http://schemas.microsoft.com/office/drawing/2014/main" xmlns="" id="{A118687A-DD62-47C0-AFDB-18C243A50AB7}"/>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xmlns="" id="{408481A8-43D2-46F0-857E-F0AA84F79E9B}"/>
              </a:ext>
            </a:extLst>
          </p:cNvPr>
          <p:cNvSpPr>
            <a:spLocks noGrp="1"/>
          </p:cNvSpPr>
          <p:nvPr>
            <p:ph sz="quarter" idx="1"/>
          </p:nvPr>
        </p:nvSpPr>
        <p:spPr/>
        <p:txBody>
          <a:bodyPr>
            <a:normAutofit/>
          </a:bodyPr>
          <a:lstStyle/>
          <a:p>
            <a:pPr marL="0" indent="0">
              <a:buNone/>
            </a:pPr>
            <a:r>
              <a:rPr lang="en-ZA" sz="2800" b="1" dirty="0"/>
              <a:t>Informal Approaches</a:t>
            </a:r>
          </a:p>
          <a:p>
            <a:pPr marL="0" indent="0">
              <a:buNone/>
            </a:pPr>
            <a:endParaRPr lang="en-ZA" sz="2800" b="1" dirty="0"/>
          </a:p>
          <a:p>
            <a:r>
              <a:rPr lang="en-ZA" sz="2800" dirty="0"/>
              <a:t>Making a Direct Approach to the Person Concerned</a:t>
            </a:r>
          </a:p>
          <a:p>
            <a:r>
              <a:rPr lang="en-ZA" sz="2800" dirty="0"/>
              <a:t>Third party intervention</a:t>
            </a:r>
          </a:p>
          <a:p>
            <a:r>
              <a:rPr lang="en-ZA" sz="2800" dirty="0"/>
              <a:t>Mediation</a:t>
            </a:r>
          </a:p>
          <a:p>
            <a:pPr marL="0" indent="0">
              <a:buNone/>
            </a:pPr>
            <a:endParaRPr lang="en-ZA" sz="2800" b="1" dirty="0"/>
          </a:p>
          <a:p>
            <a:pPr marL="0" indent="0">
              <a:buNone/>
            </a:pPr>
            <a:endParaRPr lang="en-ZA" sz="2800" b="1" dirty="0"/>
          </a:p>
        </p:txBody>
      </p:sp>
      <p:pic>
        <p:nvPicPr>
          <p:cNvPr id="5" name="Picture 4">
            <a:extLst>
              <a:ext uri="{FF2B5EF4-FFF2-40B4-BE49-F238E27FC236}">
                <a16:creationId xmlns:a16="http://schemas.microsoft.com/office/drawing/2014/main" xmlns="" id="{9AE616FE-DD6B-490C-906D-1555F6473649}"/>
              </a:ext>
            </a:extLst>
          </p:cNvPr>
          <p:cNvPicPr>
            <a:picLocks noChangeAspect="1"/>
          </p:cNvPicPr>
          <p:nvPr/>
        </p:nvPicPr>
        <p:blipFill>
          <a:blip r:embed="rId2" cstate="print"/>
          <a:stretch>
            <a:fillRect/>
          </a:stretch>
        </p:blipFill>
        <p:spPr>
          <a:xfrm>
            <a:off x="4630946" y="3933056"/>
            <a:ext cx="3580566" cy="1886818"/>
          </a:xfrm>
          <a:prstGeom prst="rect">
            <a:avLst/>
          </a:prstGeom>
        </p:spPr>
      </p:pic>
    </p:spTree>
    <p:extLst>
      <p:ext uri="{BB962C8B-B14F-4D97-AF65-F5344CB8AC3E}">
        <p14:creationId xmlns:p14="http://schemas.microsoft.com/office/powerpoint/2010/main" xmlns="" val="16064319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AAD06-14B1-4B2E-A1CD-D38105F53ECF}"/>
              </a:ext>
            </a:extLst>
          </p:cNvPr>
          <p:cNvSpPr>
            <a:spLocks noGrp="1"/>
          </p:cNvSpPr>
          <p:nvPr>
            <p:ph type="title"/>
          </p:nvPr>
        </p:nvSpPr>
        <p:spPr/>
        <p:txBody>
          <a:bodyPr>
            <a:normAutofit/>
          </a:bodyPr>
          <a:lstStyle/>
          <a:p>
            <a:r>
              <a:rPr lang="en-ZA" sz="3200" dirty="0" smtClean="0"/>
              <a:t>3.3.4 : Amendment </a:t>
            </a:r>
            <a:r>
              <a:rPr lang="en-ZA" sz="3200" dirty="0"/>
              <a:t>to Grievance Procedures</a:t>
            </a:r>
          </a:p>
        </p:txBody>
      </p:sp>
      <p:sp>
        <p:nvSpPr>
          <p:cNvPr id="3" name="Slide Number Placeholder 2">
            <a:extLst>
              <a:ext uri="{FF2B5EF4-FFF2-40B4-BE49-F238E27FC236}">
                <a16:creationId xmlns:a16="http://schemas.microsoft.com/office/drawing/2014/main" xmlns="" id="{A8FEF80C-5DE2-400A-B6D6-74A78B09B14C}"/>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xmlns="" id="{53872F8A-498D-45B9-ACEC-A34E3F5EF5F1}"/>
              </a:ext>
            </a:extLst>
          </p:cNvPr>
          <p:cNvSpPr>
            <a:spLocks noGrp="1"/>
          </p:cNvSpPr>
          <p:nvPr>
            <p:ph sz="quarter" idx="1"/>
          </p:nvPr>
        </p:nvSpPr>
        <p:spPr/>
        <p:txBody>
          <a:bodyPr>
            <a:normAutofit/>
          </a:bodyPr>
          <a:lstStyle/>
          <a:p>
            <a:pPr marL="0" indent="0">
              <a:buNone/>
            </a:pPr>
            <a:r>
              <a:rPr lang="en-ZA" dirty="0"/>
              <a:t>All relevant stakeholders need to be informed immediately when amendments to the grievance procedures have been agreed to.</a:t>
            </a:r>
          </a:p>
        </p:txBody>
      </p:sp>
    </p:spTree>
    <p:extLst>
      <p:ext uri="{BB962C8B-B14F-4D97-AF65-F5344CB8AC3E}">
        <p14:creationId xmlns:p14="http://schemas.microsoft.com/office/powerpoint/2010/main" xmlns="" val="3468623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692696"/>
            <a:ext cx="2194560" cy="1097280"/>
          </a:xfrm>
          <a:prstGeom prst="rect">
            <a:avLst/>
          </a:prstGeom>
          <a:noFill/>
          <a:ln>
            <a:noFill/>
          </a:ln>
        </p:spPr>
      </p:pic>
      <p:sp>
        <p:nvSpPr>
          <p:cNvPr id="7" name="TextBox 6"/>
          <p:cNvSpPr txBox="1"/>
          <p:nvPr/>
        </p:nvSpPr>
        <p:spPr>
          <a:xfrm>
            <a:off x="3563888" y="1069896"/>
            <a:ext cx="4369722" cy="369332"/>
          </a:xfrm>
          <a:prstGeom prst="rect">
            <a:avLst/>
          </a:prstGeom>
          <a:noFill/>
        </p:spPr>
        <p:txBody>
          <a:bodyPr wrap="none" rtlCol="0">
            <a:spAutoFit/>
          </a:bodyPr>
          <a:lstStyle/>
          <a:p>
            <a:r>
              <a:rPr lang="en-ZA" dirty="0" smtClean="0"/>
              <a:t>Do Formative Activity 3.3 in your </a:t>
            </a:r>
            <a:r>
              <a:rPr lang="en-ZA" dirty="0" err="1" smtClean="0"/>
              <a:t>PoE</a:t>
            </a:r>
            <a:r>
              <a:rPr lang="en-ZA" dirty="0" smtClean="0"/>
              <a:t> (p 123)</a:t>
            </a:r>
            <a:endParaRPr lang="en-US" dirty="0"/>
          </a:p>
        </p:txBody>
      </p:sp>
      <p:sp>
        <p:nvSpPr>
          <p:cNvPr id="6" name="TextBox 5"/>
          <p:cNvSpPr txBox="1"/>
          <p:nvPr/>
        </p:nvSpPr>
        <p:spPr>
          <a:xfrm>
            <a:off x="755576" y="3356992"/>
            <a:ext cx="7977825" cy="830997"/>
          </a:xfrm>
          <a:prstGeom prst="rect">
            <a:avLst/>
          </a:prstGeom>
          <a:noFill/>
        </p:spPr>
        <p:txBody>
          <a:bodyPr wrap="none" rtlCol="0">
            <a:spAutoFit/>
          </a:bodyPr>
          <a:lstStyle/>
          <a:p>
            <a:r>
              <a:rPr lang="en-ZA" sz="2400" dirty="0" smtClean="0"/>
              <a:t>Work together in small groups (3 – 4 members). </a:t>
            </a:r>
          </a:p>
          <a:p>
            <a:r>
              <a:rPr lang="en-ZA" sz="2400" dirty="0" smtClean="0"/>
              <a:t>Discuss what management can do to avoid grievance hearings.</a:t>
            </a:r>
            <a:endParaRPr lang="en-US" sz="2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a:t>
            </a:r>
            <a:r>
              <a:rPr lang="en-US" sz="4400" dirty="0" smtClean="0"/>
              <a:t>3.4:</a:t>
            </a:r>
            <a:r>
              <a:rPr lang="en-ZA" sz="4400" dirty="0" smtClean="0"/>
              <a:t>Evaluating, Analysing and Addressing Grievance Patterns</a:t>
            </a:r>
            <a:r>
              <a:rPr lang="en-US" sz="4400" dirty="0"/>
              <a:t/>
            </a:r>
            <a:br>
              <a:rPr lang="en-US" sz="4400" dirty="0"/>
            </a:b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88</a:t>
            </a:fld>
            <a:endParaRPr lang="en-ZA"/>
          </a:p>
        </p:txBody>
      </p:sp>
      <p:pic>
        <p:nvPicPr>
          <p:cNvPr id="6" name="Picture 5" descr="ec_i_outcomes_2.gif"/>
          <p:cNvPicPr/>
          <p:nvPr/>
        </p:nvPicPr>
        <p:blipFill>
          <a:blip r:embed="rId2" cstate="print"/>
          <a:stretch>
            <a:fillRect/>
          </a:stretch>
        </p:blipFill>
        <p:spPr>
          <a:xfrm>
            <a:off x="4932040" y="48018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3.4.1 : Recording systems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lstStyle/>
          <a:p>
            <a:r>
              <a:rPr lang="en-ZA" dirty="0" smtClean="0"/>
              <a:t> Recording of grievance procedures essential</a:t>
            </a:r>
          </a:p>
          <a:p>
            <a:r>
              <a:rPr lang="en-ZA" dirty="0" smtClean="0"/>
              <a:t> Filed in personnel files.</a:t>
            </a:r>
          </a:p>
          <a:p>
            <a:r>
              <a:rPr lang="en-ZA" dirty="0" smtClean="0"/>
              <a:t> Filed in departmental file(private and confidential)</a:t>
            </a:r>
          </a:p>
          <a:p>
            <a:r>
              <a:rPr lang="en-ZA" dirty="0" smtClean="0"/>
              <a:t> Recording system implemented and maintained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Capital and organised labour</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a:t>
            </a:fld>
            <a:endParaRPr lang="en-ZA" dirty="0"/>
          </a:p>
        </p:txBody>
      </p:sp>
      <p:sp>
        <p:nvSpPr>
          <p:cNvPr id="4" name="Content Placeholder 3"/>
          <p:cNvSpPr>
            <a:spLocks noGrp="1"/>
          </p:cNvSpPr>
          <p:nvPr>
            <p:ph sz="quarter" idx="1"/>
          </p:nvPr>
        </p:nvSpPr>
        <p:spPr/>
        <p:txBody>
          <a:bodyPr>
            <a:normAutofit/>
          </a:bodyPr>
          <a:lstStyle/>
          <a:p>
            <a:pPr>
              <a:buNone/>
            </a:pPr>
            <a:endParaRPr lang="en-ZA" dirty="0" smtClean="0"/>
          </a:p>
          <a:p>
            <a:pPr>
              <a:buNone/>
            </a:pPr>
            <a:endParaRPr lang="en-ZA" sz="2800" dirty="0" smtClean="0"/>
          </a:p>
          <a:p>
            <a:pPr>
              <a:buNone/>
            </a:pPr>
            <a:endParaRPr lang="en-ZA" dirty="0" smtClean="0"/>
          </a:p>
          <a:p>
            <a:pPr>
              <a:buNone/>
            </a:pPr>
            <a:endParaRPr lang="en-ZA" dirty="0" smtClean="0"/>
          </a:p>
          <a:p>
            <a:pPr>
              <a:buNone/>
            </a:pPr>
            <a:endParaRPr lang="en-US" dirty="0"/>
          </a:p>
        </p:txBody>
      </p:sp>
      <p:sp>
        <p:nvSpPr>
          <p:cNvPr id="9" name="TextBox 8"/>
          <p:cNvSpPr txBox="1"/>
          <p:nvPr/>
        </p:nvSpPr>
        <p:spPr>
          <a:xfrm>
            <a:off x="2267744" y="2420888"/>
            <a:ext cx="3275448" cy="584775"/>
          </a:xfrm>
          <a:prstGeom prst="rect">
            <a:avLst/>
          </a:prstGeom>
          <a:noFill/>
        </p:spPr>
        <p:txBody>
          <a:bodyPr wrap="none" rtlCol="0">
            <a:spAutoFit/>
          </a:bodyPr>
          <a:lstStyle/>
          <a:p>
            <a:r>
              <a:rPr lang="en-ZA" sz="3200" dirty="0" smtClean="0">
                <a:solidFill>
                  <a:srgbClr val="FF0000"/>
                </a:solidFill>
              </a:rPr>
              <a:t>Conflict of Interest</a:t>
            </a:r>
            <a:endParaRPr lang="en-US" sz="3200" dirty="0">
              <a:solidFill>
                <a:srgbClr val="FF0000"/>
              </a:solidFill>
            </a:endParaRPr>
          </a:p>
        </p:txBody>
      </p:sp>
      <p:sp>
        <p:nvSpPr>
          <p:cNvPr id="10" name="TextBox 9"/>
          <p:cNvSpPr txBox="1"/>
          <p:nvPr/>
        </p:nvSpPr>
        <p:spPr>
          <a:xfrm>
            <a:off x="1763688" y="3933056"/>
            <a:ext cx="5154360" cy="584775"/>
          </a:xfrm>
          <a:prstGeom prst="rect">
            <a:avLst/>
          </a:prstGeom>
          <a:noFill/>
        </p:spPr>
        <p:txBody>
          <a:bodyPr wrap="none" rtlCol="0">
            <a:spAutoFit/>
          </a:bodyPr>
          <a:lstStyle/>
          <a:p>
            <a:r>
              <a:rPr lang="en-ZA" sz="3200" b="1" dirty="0" smtClean="0"/>
              <a:t>Max ROI </a:t>
            </a:r>
            <a:r>
              <a:rPr lang="en-ZA" sz="3200" dirty="0" smtClean="0"/>
              <a:t>versus </a:t>
            </a:r>
            <a:r>
              <a:rPr lang="en-ZA" sz="3200" b="1" dirty="0" smtClean="0"/>
              <a:t>Living Wages</a:t>
            </a:r>
            <a:endParaRPr lang="en-US" sz="3200" b="1" dirty="0"/>
          </a:p>
        </p:txBody>
      </p:sp>
      <p:sp>
        <p:nvSpPr>
          <p:cNvPr id="11" name="TextBox 10"/>
          <p:cNvSpPr txBox="1"/>
          <p:nvPr/>
        </p:nvSpPr>
        <p:spPr>
          <a:xfrm>
            <a:off x="1835696" y="5157192"/>
            <a:ext cx="4642618" cy="584775"/>
          </a:xfrm>
          <a:prstGeom prst="rect">
            <a:avLst/>
          </a:prstGeom>
          <a:noFill/>
        </p:spPr>
        <p:txBody>
          <a:bodyPr wrap="none" rtlCol="0">
            <a:spAutoFit/>
          </a:bodyPr>
          <a:lstStyle/>
          <a:p>
            <a:r>
              <a:rPr lang="en-ZA" sz="3200" b="1" dirty="0" smtClean="0">
                <a:solidFill>
                  <a:srgbClr val="008080"/>
                </a:solidFill>
              </a:rPr>
              <a:t>Sound Industrial Relations</a:t>
            </a:r>
            <a:endParaRPr lang="en-US" sz="3200" b="1" dirty="0">
              <a:solidFill>
                <a:srgbClr val="00808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3.4.2 : Grievance Patterns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467544" y="1413296"/>
            <a:ext cx="8219256" cy="3023816"/>
          </a:xfrm>
        </p:spPr>
        <p:txBody>
          <a:bodyPr>
            <a:normAutofit/>
          </a:bodyPr>
          <a:lstStyle/>
          <a:p>
            <a:r>
              <a:rPr lang="en-ZA" dirty="0" smtClean="0"/>
              <a:t> Causes of grievances analysed</a:t>
            </a:r>
          </a:p>
          <a:p>
            <a:r>
              <a:rPr lang="en-ZA" dirty="0" smtClean="0"/>
              <a:t> Manner in which handled analysed</a:t>
            </a:r>
          </a:p>
          <a:p>
            <a:r>
              <a:rPr lang="en-ZA" dirty="0" smtClean="0"/>
              <a:t> Grievance procedure utilised </a:t>
            </a:r>
          </a:p>
          <a:p>
            <a:r>
              <a:rPr lang="en-ZA" dirty="0" smtClean="0"/>
              <a:t> Trends analysed and corrective actions implemented</a:t>
            </a:r>
          </a:p>
          <a:p>
            <a:r>
              <a:rPr lang="en-ZA" dirty="0" smtClean="0"/>
              <a:t> Some trends/aspects : Frequency per department, Incorrect application, poor leadership, lack of training, unfair application of HR disciplines, racial and gender compilation. </a:t>
            </a:r>
          </a:p>
          <a:p>
            <a:pPr>
              <a:buNone/>
            </a:pPr>
            <a:endParaRPr lang="en-US" dirty="0" smtClean="0"/>
          </a:p>
          <a:p>
            <a:pPr>
              <a:buNone/>
            </a:pPr>
            <a:endParaRPr lang="en-US" sz="3600" b="1" dirty="0" smtClean="0">
              <a:solidFill>
                <a:srgbClr val="008080"/>
              </a:solidFill>
            </a:endParaRPr>
          </a:p>
          <a:p>
            <a:endParaRPr lang="en-US" dirty="0"/>
          </a:p>
        </p:txBody>
      </p:sp>
      <p:sp>
        <p:nvSpPr>
          <p:cNvPr id="5" name="Right Brace 4"/>
          <p:cNvSpPr/>
          <p:nvPr/>
        </p:nvSpPr>
        <p:spPr>
          <a:xfrm>
            <a:off x="5868144" y="1700808"/>
            <a:ext cx="274320" cy="1005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732240" y="1988840"/>
            <a:ext cx="1663853" cy="369332"/>
          </a:xfrm>
          <a:prstGeom prst="rect">
            <a:avLst/>
          </a:prstGeom>
          <a:noFill/>
        </p:spPr>
        <p:txBody>
          <a:bodyPr wrap="none" rtlCol="0">
            <a:spAutoFit/>
          </a:bodyPr>
          <a:lstStyle/>
          <a:p>
            <a:r>
              <a:rPr lang="en-ZA" dirty="0" smtClean="0"/>
              <a:t>Establish trends</a:t>
            </a:r>
            <a:endParaRPr lang="en-US" dirty="0"/>
          </a:p>
        </p:txBody>
      </p:sp>
      <p:graphicFrame>
        <p:nvGraphicFramePr>
          <p:cNvPr id="7" name="Diagram 6"/>
          <p:cNvGraphicFramePr/>
          <p:nvPr/>
        </p:nvGraphicFramePr>
        <p:xfrm>
          <a:off x="1043608" y="4765600"/>
          <a:ext cx="6949440" cy="82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pic>
        <p:nvPicPr>
          <p:cNvPr id="5" name="Content Placeholder 4" descr="ec_i_formative_2.gif"/>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187624" y="2619752"/>
            <a:ext cx="2194560" cy="1097280"/>
          </a:xfrm>
          <a:prstGeom prst="rect">
            <a:avLst/>
          </a:prstGeom>
          <a:noFill/>
          <a:ln>
            <a:noFill/>
          </a:ln>
        </p:spPr>
      </p:pic>
      <p:sp>
        <p:nvSpPr>
          <p:cNvPr id="7" name="TextBox 6"/>
          <p:cNvSpPr txBox="1"/>
          <p:nvPr/>
        </p:nvSpPr>
        <p:spPr>
          <a:xfrm>
            <a:off x="3563888" y="2996952"/>
            <a:ext cx="4369722" cy="369332"/>
          </a:xfrm>
          <a:prstGeom prst="rect">
            <a:avLst/>
          </a:prstGeom>
          <a:noFill/>
        </p:spPr>
        <p:txBody>
          <a:bodyPr wrap="none" rtlCol="0">
            <a:spAutoFit/>
          </a:bodyPr>
          <a:lstStyle/>
          <a:p>
            <a:r>
              <a:rPr lang="en-ZA" dirty="0" smtClean="0"/>
              <a:t>Do Formative Activity 3.3 in your </a:t>
            </a:r>
            <a:r>
              <a:rPr lang="en-ZA" dirty="0" err="1" smtClean="0"/>
              <a:t>PoE</a:t>
            </a:r>
            <a:r>
              <a:rPr lang="en-ZA" dirty="0" smtClean="0"/>
              <a:t> (p 125)</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80778A-6F9D-4141-8080-B8192EADCD40}" type="slidenum">
              <a:rPr lang="en-ZA" smtClean="0"/>
              <a:pPr/>
              <a:t>92</a:t>
            </a:fld>
            <a:endParaRPr lang="en-ZA"/>
          </a:p>
        </p:txBody>
      </p:sp>
      <p:sp>
        <p:nvSpPr>
          <p:cNvPr id="5" name="Title 4"/>
          <p:cNvSpPr>
            <a:spLocks noGrp="1"/>
          </p:cNvSpPr>
          <p:nvPr>
            <p:ph type="ctrTitle"/>
          </p:nvPr>
        </p:nvSpPr>
        <p:spPr/>
        <p:txBody>
          <a:bodyPr/>
          <a:lstStyle/>
          <a:p>
            <a:r>
              <a:rPr lang="en-ZA" dirty="0"/>
              <a:t>Disciplinary Hearings</a:t>
            </a:r>
          </a:p>
        </p:txBody>
      </p:sp>
      <p:pic>
        <p:nvPicPr>
          <p:cNvPr id="3" name="Picture 2">
            <a:extLst>
              <a:ext uri="{FF2B5EF4-FFF2-40B4-BE49-F238E27FC236}">
                <a16:creationId xmlns="" xmlns:a16="http://schemas.microsoft.com/office/drawing/2014/main" id="{5C6D9978-24BF-4A39-8192-FB7EDD300E77}"/>
              </a:ext>
            </a:extLst>
          </p:cNvPr>
          <p:cNvPicPr>
            <a:picLocks noChangeAspect="1"/>
          </p:cNvPicPr>
          <p:nvPr/>
        </p:nvPicPr>
        <p:blipFill>
          <a:blip r:embed="rId2" cstate="print"/>
          <a:stretch>
            <a:fillRect/>
          </a:stretch>
        </p:blipFill>
        <p:spPr>
          <a:xfrm>
            <a:off x="3241607" y="6431866"/>
            <a:ext cx="2664183" cy="384081"/>
          </a:xfrm>
          <a:prstGeom prst="rect">
            <a:avLst/>
          </a:prstGeom>
        </p:spPr>
      </p:pic>
    </p:spTree>
    <p:extLst>
      <p:ext uri="{BB962C8B-B14F-4D97-AF65-F5344CB8AC3E}">
        <p14:creationId xmlns="" xmlns:p14="http://schemas.microsoft.com/office/powerpoint/2010/main" val="27382697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p:txBody>
          <a:bodyPr>
            <a:noAutofit/>
          </a:bodyPr>
          <a:lstStyle/>
          <a:p>
            <a:r>
              <a:rPr lang="en-ZA" sz="4000" dirty="0" smtClean="0"/>
              <a:t>The context</a:t>
            </a:r>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93</a:t>
            </a:fld>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768"/>
            <a:ext cx="8219256" cy="1008000"/>
          </a:xfrm>
        </p:spPr>
        <p:txBody>
          <a:bodyPr>
            <a:normAutofit fontScale="90000"/>
          </a:bodyPr>
          <a:lstStyle/>
          <a:p>
            <a:r>
              <a:rPr lang="en-ZA" sz="3600" dirty="0" smtClean="0"/>
              <a:t>The context : The need for an enabling culture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14" name="AutoShape 6"/>
          <p:cNvSpPr>
            <a:spLocks noChangeArrowheads="1"/>
          </p:cNvSpPr>
          <p:nvPr/>
        </p:nvSpPr>
        <p:spPr bwMode="auto">
          <a:xfrm>
            <a:off x="1143000" y="332839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15" name="Oval 7"/>
          <p:cNvSpPr>
            <a:spLocks noChangeArrowheads="1"/>
          </p:cNvSpPr>
          <p:nvPr/>
        </p:nvSpPr>
        <p:spPr bwMode="auto">
          <a:xfrm>
            <a:off x="787544" y="328498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sp>
        <p:nvSpPr>
          <p:cNvPr id="16" name="Rectangle 8"/>
          <p:cNvSpPr>
            <a:spLocks noChangeArrowheads="1"/>
          </p:cNvSpPr>
          <p:nvPr/>
        </p:nvSpPr>
        <p:spPr bwMode="auto">
          <a:xfrm>
            <a:off x="650875" y="5780112"/>
            <a:ext cx="2990850" cy="369332"/>
          </a:xfrm>
          <a:prstGeom prst="rect">
            <a:avLst/>
          </a:prstGeom>
          <a:noFill/>
          <a:ln w="9525">
            <a:noFill/>
            <a:miter lim="800000"/>
            <a:headEnd/>
            <a:tailEnd/>
          </a:ln>
        </p:spPr>
        <p:txBody>
          <a:bodyPr>
            <a:spAutoFit/>
          </a:bodyPr>
          <a:lstStyle/>
          <a:p>
            <a:pPr algn="l" eaLnBrk="1" hangingPunct="1">
              <a:lnSpc>
                <a:spcPct val="100000"/>
              </a:lnSpc>
              <a:spcBef>
                <a:spcPct val="0"/>
              </a:spcBef>
              <a:spcAft>
                <a:spcPct val="0"/>
              </a:spcAft>
              <a:buClrTx/>
            </a:pPr>
            <a:r>
              <a:rPr lang="en-US" dirty="0" smtClean="0">
                <a:solidFill>
                  <a:srgbClr val="002060"/>
                </a:solidFill>
              </a:rPr>
              <a:t>An enabling </a:t>
            </a:r>
            <a:r>
              <a:rPr lang="en-US" dirty="0">
                <a:solidFill>
                  <a:srgbClr val="002060"/>
                </a:solidFill>
              </a:rPr>
              <a:t>culture</a:t>
            </a:r>
          </a:p>
        </p:txBody>
      </p:sp>
      <p:sp>
        <p:nvSpPr>
          <p:cNvPr id="17" name="AutoShape 9"/>
          <p:cNvSpPr>
            <a:spLocks noChangeArrowheads="1"/>
          </p:cNvSpPr>
          <p:nvPr/>
        </p:nvSpPr>
        <p:spPr bwMode="auto">
          <a:xfrm>
            <a:off x="6629400" y="3319140"/>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endParaRPr lang="en-ZA"/>
          </a:p>
        </p:txBody>
      </p:sp>
      <p:sp>
        <p:nvSpPr>
          <p:cNvPr id="18" name="Line 10"/>
          <p:cNvSpPr>
            <a:spLocks noChangeShapeType="1"/>
          </p:cNvSpPr>
          <p:nvPr/>
        </p:nvSpPr>
        <p:spPr bwMode="auto">
          <a:xfrm flipV="1">
            <a:off x="7543800" y="2874640"/>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9" name="Rectangle 12"/>
          <p:cNvSpPr>
            <a:spLocks noChangeArrowheads="1"/>
          </p:cNvSpPr>
          <p:nvPr/>
        </p:nvSpPr>
        <p:spPr bwMode="auto">
          <a:xfrm>
            <a:off x="4114800" y="4509120"/>
            <a:ext cx="2178050" cy="1190625"/>
          </a:xfrm>
          <a:prstGeom prst="rect">
            <a:avLst/>
          </a:prstGeom>
          <a:noFill/>
          <a:ln w="9525">
            <a:noFill/>
            <a:miter lim="800000"/>
            <a:headEnd/>
            <a:tailEnd/>
          </a:ln>
        </p:spPr>
        <p:txBody>
          <a:bodyPr>
            <a:spAutoFit/>
          </a:bodyPr>
          <a:lstStyle/>
          <a:p>
            <a:pPr algn="ctr" eaLnBrk="1" hangingPunct="1">
              <a:lnSpc>
                <a:spcPct val="100000"/>
              </a:lnSpc>
              <a:spcBef>
                <a:spcPct val="0"/>
              </a:spcBef>
              <a:spcAft>
                <a:spcPct val="0"/>
              </a:spcAft>
              <a:buClrTx/>
            </a:pPr>
            <a:r>
              <a:rPr lang="en-US" sz="1800" dirty="0">
                <a:solidFill>
                  <a:srgbClr val="002060"/>
                </a:solidFill>
              </a:rPr>
              <a:t>Cost</a:t>
            </a:r>
          </a:p>
          <a:p>
            <a:pPr algn="ctr" eaLnBrk="1" hangingPunct="1">
              <a:lnSpc>
                <a:spcPct val="100000"/>
              </a:lnSpc>
              <a:spcBef>
                <a:spcPct val="0"/>
              </a:spcBef>
              <a:spcAft>
                <a:spcPct val="0"/>
              </a:spcAft>
              <a:buClrTx/>
            </a:pPr>
            <a:r>
              <a:rPr lang="en-US" sz="1800" dirty="0">
                <a:solidFill>
                  <a:srgbClr val="002060"/>
                </a:solidFill>
              </a:rPr>
              <a:t>Quality</a:t>
            </a:r>
          </a:p>
          <a:p>
            <a:pPr algn="ctr" eaLnBrk="1" hangingPunct="1">
              <a:lnSpc>
                <a:spcPct val="100000"/>
              </a:lnSpc>
              <a:spcBef>
                <a:spcPct val="0"/>
              </a:spcBef>
              <a:spcAft>
                <a:spcPct val="0"/>
              </a:spcAft>
              <a:buClrTx/>
            </a:pPr>
            <a:r>
              <a:rPr lang="en-US" sz="1800" dirty="0">
                <a:solidFill>
                  <a:srgbClr val="002060"/>
                </a:solidFill>
              </a:rPr>
              <a:t>Customer service</a:t>
            </a:r>
          </a:p>
          <a:p>
            <a:pPr eaLnBrk="1" hangingPunct="1">
              <a:lnSpc>
                <a:spcPct val="100000"/>
              </a:lnSpc>
              <a:spcBef>
                <a:spcPct val="0"/>
              </a:spcBef>
              <a:spcAft>
                <a:spcPct val="0"/>
              </a:spcAft>
              <a:buClrTx/>
            </a:pPr>
            <a:endParaRPr lang="en-US" sz="1800" b="1" dirty="0">
              <a:solidFill>
                <a:srgbClr val="5F5F5F"/>
              </a:solidFill>
            </a:endParaRPr>
          </a:p>
        </p:txBody>
      </p:sp>
      <p:sp>
        <p:nvSpPr>
          <p:cNvPr id="20" name="Freeform 14"/>
          <p:cNvSpPr>
            <a:spLocks/>
          </p:cNvSpPr>
          <p:nvPr/>
        </p:nvSpPr>
        <p:spPr bwMode="auto">
          <a:xfrm>
            <a:off x="3558952" y="2874640"/>
            <a:ext cx="3389312" cy="579437"/>
          </a:xfrm>
          <a:custGeom>
            <a:avLst/>
            <a:gdLst>
              <a:gd name="T0" fmla="*/ 0 w 1736"/>
              <a:gd name="T1" fmla="*/ 1257480256 h 267"/>
              <a:gd name="T2" fmla="*/ 587009003 w 1736"/>
              <a:gd name="T3" fmla="*/ 758255089 h 267"/>
              <a:gd name="T4" fmla="*/ 1288370159 w 1736"/>
              <a:gd name="T5" fmla="*/ 409740034 h 267"/>
              <a:gd name="T6" fmla="*/ 2043095149 w 1736"/>
              <a:gd name="T7" fmla="*/ 174258613 h 267"/>
              <a:gd name="T8" fmla="*/ 2147483647 w 1736"/>
              <a:gd name="T9" fmla="*/ 28257858 h 267"/>
              <a:gd name="T10" fmla="*/ 2147483647 w 1736"/>
              <a:gd name="T11" fmla="*/ 28257858 h 267"/>
              <a:gd name="T12" fmla="*/ 2147483647 w 1736"/>
              <a:gd name="T13" fmla="*/ 193095732 h 267"/>
              <a:gd name="T14" fmla="*/ 2147483647 w 1736"/>
              <a:gd name="T15" fmla="*/ 574577984 h 267"/>
              <a:gd name="T16" fmla="*/ 2147483647 w 1736"/>
              <a:gd name="T17" fmla="*/ 861867926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6"/>
              <a:gd name="T28" fmla="*/ 0 h 267"/>
              <a:gd name="T29" fmla="*/ 1736 w 1736"/>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6" h="267">
                <a:moveTo>
                  <a:pt x="0" y="267"/>
                </a:moveTo>
                <a:cubicBezTo>
                  <a:pt x="25" y="249"/>
                  <a:pt x="98" y="191"/>
                  <a:pt x="154" y="161"/>
                </a:cubicBezTo>
                <a:cubicBezTo>
                  <a:pt x="210" y="131"/>
                  <a:pt x="274" y="108"/>
                  <a:pt x="338" y="87"/>
                </a:cubicBezTo>
                <a:cubicBezTo>
                  <a:pt x="402" y="66"/>
                  <a:pt x="459" y="50"/>
                  <a:pt x="536" y="37"/>
                </a:cubicBezTo>
                <a:cubicBezTo>
                  <a:pt x="613" y="24"/>
                  <a:pt x="715" y="11"/>
                  <a:pt x="801" y="6"/>
                </a:cubicBezTo>
                <a:cubicBezTo>
                  <a:pt x="887" y="1"/>
                  <a:pt x="961" y="0"/>
                  <a:pt x="1050" y="6"/>
                </a:cubicBezTo>
                <a:cubicBezTo>
                  <a:pt x="1139" y="12"/>
                  <a:pt x="1243" y="22"/>
                  <a:pt x="1336" y="41"/>
                </a:cubicBezTo>
                <a:cubicBezTo>
                  <a:pt x="1429" y="60"/>
                  <a:pt x="1544" y="98"/>
                  <a:pt x="1611" y="122"/>
                </a:cubicBezTo>
                <a:cubicBezTo>
                  <a:pt x="1678" y="146"/>
                  <a:pt x="1710" y="170"/>
                  <a:pt x="1736" y="183"/>
                </a:cubicBezTo>
              </a:path>
            </a:pathLst>
          </a:custGeom>
          <a:noFill/>
          <a:ln w="38100">
            <a:solidFill>
              <a:srgbClr val="002060"/>
            </a:solidFill>
            <a:round/>
            <a:headEnd type="none" w="sm" len="sm"/>
            <a:tailEnd type="triangle" w="med" len="med"/>
          </a:ln>
        </p:spPr>
        <p:txBody>
          <a:bodyPr wrap="none" anchor="ctr"/>
          <a:lstStyle/>
          <a:p>
            <a:endParaRPr lang="en-US" dirty="0">
              <a:ln>
                <a:solidFill>
                  <a:srgbClr val="0070C0"/>
                </a:solidFill>
              </a:ln>
              <a:solidFill>
                <a:srgbClr val="002060"/>
              </a:solidFill>
            </a:endParaRPr>
          </a:p>
        </p:txBody>
      </p:sp>
      <p:sp>
        <p:nvSpPr>
          <p:cNvPr id="21" name="Text Box 15"/>
          <p:cNvSpPr txBox="1">
            <a:spLocks noChangeArrowheads="1"/>
          </p:cNvSpPr>
          <p:nvPr/>
        </p:nvSpPr>
        <p:spPr bwMode="auto">
          <a:xfrm>
            <a:off x="6663017" y="1231592"/>
            <a:ext cx="1869423" cy="1477328"/>
          </a:xfrm>
          <a:prstGeom prst="rect">
            <a:avLst/>
          </a:prstGeom>
          <a:noFill/>
          <a:ln w="25400" algn="ctr">
            <a:noFill/>
            <a:miter lim="800000"/>
            <a:headEnd/>
            <a:tailEnd/>
          </a:ln>
        </p:spPr>
        <p:txBody>
          <a:bodyPr wrap="none">
            <a:spAutoFit/>
          </a:bodyPr>
          <a:lstStyle/>
          <a:p>
            <a:r>
              <a:rPr lang="en-US" dirty="0">
                <a:solidFill>
                  <a:srgbClr val="002060"/>
                </a:solidFill>
              </a:rPr>
              <a:t>A </a:t>
            </a:r>
            <a:r>
              <a:rPr lang="en-US" dirty="0" smtClean="0">
                <a:solidFill>
                  <a:srgbClr val="002060"/>
                </a:solidFill>
              </a:rPr>
              <a:t>company</a:t>
            </a:r>
          </a:p>
          <a:p>
            <a:r>
              <a:rPr lang="en-US" dirty="0" smtClean="0">
                <a:solidFill>
                  <a:srgbClr val="002060"/>
                </a:solidFill>
              </a:rPr>
              <a:t> </a:t>
            </a:r>
            <a:r>
              <a:rPr lang="en-US" dirty="0">
                <a:solidFill>
                  <a:srgbClr val="002060"/>
                </a:solidFill>
              </a:rPr>
              <a:t>compelling to:</a:t>
            </a:r>
          </a:p>
          <a:p>
            <a:pPr>
              <a:buFontTx/>
              <a:buChar char="•"/>
            </a:pPr>
            <a:r>
              <a:rPr lang="en-US" dirty="0">
                <a:solidFill>
                  <a:srgbClr val="002060"/>
                </a:solidFill>
              </a:rPr>
              <a:t> invest in</a:t>
            </a:r>
          </a:p>
          <a:p>
            <a:pPr>
              <a:buFontTx/>
              <a:buChar char="•"/>
            </a:pPr>
            <a:r>
              <a:rPr lang="en-US" dirty="0">
                <a:solidFill>
                  <a:srgbClr val="002060"/>
                </a:solidFill>
              </a:rPr>
              <a:t>do business with</a:t>
            </a:r>
          </a:p>
          <a:p>
            <a:pPr>
              <a:buFontTx/>
              <a:buChar char="•"/>
            </a:pPr>
            <a:r>
              <a:rPr lang="en-US" dirty="0">
                <a:solidFill>
                  <a:srgbClr val="002060"/>
                </a:solidFill>
              </a:rPr>
              <a:t>to work for</a:t>
            </a:r>
          </a:p>
        </p:txBody>
      </p:sp>
      <p:sp>
        <p:nvSpPr>
          <p:cNvPr id="22" name="TextBox 21"/>
          <p:cNvSpPr txBox="1"/>
          <p:nvPr/>
        </p:nvSpPr>
        <p:spPr>
          <a:xfrm>
            <a:off x="4067944" y="3645024"/>
            <a:ext cx="2405532" cy="369332"/>
          </a:xfrm>
          <a:prstGeom prst="rect">
            <a:avLst/>
          </a:prstGeom>
          <a:noFill/>
        </p:spPr>
        <p:txBody>
          <a:bodyPr wrap="square" rtlCol="0">
            <a:spAutoFit/>
          </a:bodyPr>
          <a:lstStyle/>
          <a:p>
            <a:r>
              <a:rPr lang="en-ZA" dirty="0" smtClean="0"/>
              <a:t>Operational challenges</a:t>
            </a:r>
            <a:endParaRPr lang="en-US" dirty="0"/>
          </a:p>
        </p:txBody>
      </p:sp>
      <p:sp>
        <p:nvSpPr>
          <p:cNvPr id="23" name="Line 10"/>
          <p:cNvSpPr>
            <a:spLocks noChangeShapeType="1"/>
          </p:cNvSpPr>
          <p:nvPr/>
        </p:nvSpPr>
        <p:spPr bwMode="auto">
          <a:xfrm flipV="1">
            <a:off x="2051720" y="2852936"/>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26" name="TextBox 25"/>
          <p:cNvSpPr txBox="1"/>
          <p:nvPr/>
        </p:nvSpPr>
        <p:spPr>
          <a:xfrm>
            <a:off x="816593" y="1785590"/>
            <a:ext cx="2459263" cy="923330"/>
          </a:xfrm>
          <a:prstGeom prst="rect">
            <a:avLst/>
          </a:prstGeom>
          <a:noFill/>
        </p:spPr>
        <p:txBody>
          <a:bodyPr wrap="none" rtlCol="0">
            <a:spAutoFit/>
          </a:bodyPr>
          <a:lstStyle/>
          <a:p>
            <a:r>
              <a:rPr lang="en-ZA" dirty="0" smtClean="0"/>
              <a:t>Disciplined, focused and</a:t>
            </a:r>
          </a:p>
          <a:p>
            <a:r>
              <a:rPr lang="en-ZA" dirty="0" smtClean="0"/>
              <a:t>aligned people working</a:t>
            </a:r>
          </a:p>
          <a:p>
            <a:r>
              <a:rPr lang="en-ZA" dirty="0" smtClean="0"/>
              <a:t>together in harmony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ox(in)">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box(in)">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box(in)">
                                      <p:cBhvr>
                                        <p:cTn id="48" dur="500"/>
                                        <p:tgtEl>
                                          <p:spTgt spid="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ox(in)">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ox(i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ox(in)">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20" grpId="0" animBg="1"/>
      <p:bldP spid="21" grpId="0"/>
      <p:bldP spid="22" grpId="0"/>
      <p:bldP spid="23" grpId="0" animBg="1"/>
      <p:bldP spid="2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Changing behaviour</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AutoShape 6"/>
          <p:cNvSpPr>
            <a:spLocks noChangeArrowheads="1"/>
          </p:cNvSpPr>
          <p:nvPr/>
        </p:nvSpPr>
        <p:spPr bwMode="auto">
          <a:xfrm>
            <a:off x="606976" y="224827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6" name="Oval 7"/>
          <p:cNvSpPr>
            <a:spLocks noChangeArrowheads="1"/>
          </p:cNvSpPr>
          <p:nvPr/>
        </p:nvSpPr>
        <p:spPr bwMode="auto">
          <a:xfrm>
            <a:off x="251520" y="220486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graphicFrame>
        <p:nvGraphicFramePr>
          <p:cNvPr id="7" name="Diagram 6"/>
          <p:cNvGraphicFramePr/>
          <p:nvPr/>
        </p:nvGraphicFramePr>
        <p:xfrm>
          <a:off x="3588568" y="1669256"/>
          <a:ext cx="4846320"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rot="16200000">
            <a:off x="6633936" y="361873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6614512" y="263005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flipV="1">
            <a:off x="4310256" y="2610624"/>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flipV="1">
            <a:off x="4310256" y="3618736"/>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responsibility of the employee</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graphicFrame>
        <p:nvGraphicFramePr>
          <p:cNvPr id="5" name="Content Placeholder 3"/>
          <p:cNvGraphicFramePr>
            <a:graphicFrameLocks noGrp="1"/>
          </p:cNvGraphicFramePr>
          <p:nvPr>
            <p:ph idx="1"/>
          </p:nvPr>
        </p:nvGraphicFramePr>
        <p:xfrm>
          <a:off x="457200" y="1600200"/>
          <a:ext cx="8229600" cy="4191000"/>
        </p:xfrm>
        <a:graphic>
          <a:graphicData uri="http://schemas.openxmlformats.org/drawingml/2006/table">
            <a:tbl>
              <a:tblPr firstRow="1" bandRow="1">
                <a:tableStyleId>{21E4AEA4-8DFA-4A89-87EB-49C32662AFE0}</a:tableStyleId>
              </a:tblPr>
              <a:tblGrid>
                <a:gridCol w="4114800"/>
                <a:gridCol w="4114800"/>
              </a:tblGrid>
              <a:tr h="698500">
                <a:tc>
                  <a:txBody>
                    <a:bodyPr/>
                    <a:lstStyle/>
                    <a:p>
                      <a:r>
                        <a:rPr lang="en-ZA" dirty="0" smtClean="0"/>
                        <a:t>INPUT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OUTPUT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500">
                <a:tc>
                  <a:txBody>
                    <a:bodyPr/>
                    <a:lstStyle/>
                    <a:p>
                      <a:pPr algn="l"/>
                      <a:r>
                        <a:rPr lang="en-US" sz="1800" dirty="0" smtClean="0"/>
                        <a:t>Time</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t>Quality</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500">
                <a:tc>
                  <a:txBody>
                    <a:bodyPr/>
                    <a:lstStyle/>
                    <a:p>
                      <a:r>
                        <a:rPr lang="en-US" sz="1800" dirty="0" smtClean="0"/>
                        <a:t>Expertise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Quantity</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Skills</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Time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Knowledge</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Cost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Behaviour</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Abide by company rules and performance standards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rights and duties of the parties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cxnSp>
        <p:nvCxnSpPr>
          <p:cNvPr id="5" name="Straight Arrow Connector 4"/>
          <p:cNvCxnSpPr/>
          <p:nvPr/>
        </p:nvCxnSpPr>
        <p:spPr>
          <a:xfrm>
            <a:off x="3419872" y="1589940"/>
            <a:ext cx="1188720" cy="0"/>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32040" y="1340767"/>
            <a:ext cx="2743200" cy="382324"/>
          </a:xfrm>
          <a:prstGeom prst="rect">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wrap="square" lIns="104306" tIns="52153" rIns="104306" bIns="52153" rtlCol="0">
            <a:spAutoFit/>
          </a:bodyPr>
          <a:lstStyle/>
          <a:p>
            <a:pPr algn="ctr"/>
            <a:r>
              <a:rPr lang="en-ZA" dirty="0">
                <a:solidFill>
                  <a:srgbClr val="002060"/>
                </a:solidFill>
              </a:rPr>
              <a:t>Employee duties</a:t>
            </a:r>
          </a:p>
        </p:txBody>
      </p:sp>
      <p:sp>
        <p:nvSpPr>
          <p:cNvPr id="7" name="TextBox 6"/>
          <p:cNvSpPr txBox="1"/>
          <p:nvPr/>
        </p:nvSpPr>
        <p:spPr>
          <a:xfrm>
            <a:off x="395536" y="1355400"/>
            <a:ext cx="2743200" cy="382324"/>
          </a:xfrm>
          <a:prstGeom prst="rect">
            <a:avLst/>
          </a:prstGeom>
          <a:ln w="76200">
            <a:solidFill>
              <a:srgbClr val="4D4D4D"/>
            </a:solidFill>
          </a:ln>
        </p:spPr>
        <p:style>
          <a:lnRef idx="2">
            <a:schemeClr val="accent2"/>
          </a:lnRef>
          <a:fillRef idx="1">
            <a:schemeClr val="lt1"/>
          </a:fillRef>
          <a:effectRef idx="0">
            <a:schemeClr val="accent2"/>
          </a:effectRef>
          <a:fontRef idx="minor">
            <a:schemeClr val="dk1"/>
          </a:fontRef>
        </p:style>
        <p:txBody>
          <a:bodyPr wrap="square" lIns="104306" tIns="52153" rIns="104306" bIns="52153" rtlCol="0">
            <a:spAutoFit/>
          </a:bodyPr>
          <a:lstStyle/>
          <a:p>
            <a:pPr algn="ctr"/>
            <a:r>
              <a:rPr lang="en-ZA" dirty="0">
                <a:solidFill>
                  <a:srgbClr val="002060"/>
                </a:solidFill>
              </a:rPr>
              <a:t>Employer rights</a:t>
            </a:r>
          </a:p>
        </p:txBody>
      </p:sp>
      <p:graphicFrame>
        <p:nvGraphicFramePr>
          <p:cNvPr id="8" name="Table 7"/>
          <p:cNvGraphicFramePr>
            <a:graphicFrameLocks noGrp="1"/>
          </p:cNvGraphicFramePr>
          <p:nvPr/>
        </p:nvGraphicFramePr>
        <p:xfrm>
          <a:off x="404937" y="2192118"/>
          <a:ext cx="2743200" cy="649456"/>
        </p:xfrm>
        <a:graphic>
          <a:graphicData uri="http://schemas.openxmlformats.org/drawingml/2006/table">
            <a:tbl>
              <a:tblPr firstRow="1" bandRow="1">
                <a:tableStyleId>{5C22544A-7EE6-4342-B048-85BDC9FD1C3A}</a:tableStyleId>
              </a:tblPr>
              <a:tblGrid>
                <a:gridCol w="2743200"/>
              </a:tblGrid>
              <a:tr h="457200">
                <a:tc>
                  <a:txBody>
                    <a:bodyPr/>
                    <a:lstStyle/>
                    <a:p>
                      <a:r>
                        <a:rPr lang="en-ZA" sz="1800" b="0" dirty="0" smtClean="0">
                          <a:solidFill>
                            <a:schemeClr val="tx1"/>
                          </a:solidFill>
                        </a:rPr>
                        <a:t>to</a:t>
                      </a:r>
                      <a:r>
                        <a:rPr lang="en-ZA" sz="1800" b="0" baseline="0" dirty="0" smtClean="0">
                          <a:solidFill>
                            <a:schemeClr val="tx1"/>
                          </a:solidFill>
                        </a:rPr>
                        <a:t> demand service from the employee</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404937" y="3076724"/>
          <a:ext cx="2743200" cy="649456"/>
        </p:xfrm>
        <a:graphic>
          <a:graphicData uri="http://schemas.openxmlformats.org/drawingml/2006/table">
            <a:tbl>
              <a:tblPr firstRow="1" bandRow="1">
                <a:tableStyleId>{5C22544A-7EE6-4342-B048-85BDC9FD1C3A}</a:tableStyleId>
              </a:tblPr>
              <a:tblGrid>
                <a:gridCol w="2743200"/>
              </a:tblGrid>
              <a:tr h="457200">
                <a:tc>
                  <a:txBody>
                    <a:bodyPr/>
                    <a:lstStyle/>
                    <a:p>
                      <a:r>
                        <a:rPr lang="en-ZA" sz="1800" b="0" dirty="0" smtClean="0">
                          <a:solidFill>
                            <a:schemeClr val="tx1"/>
                          </a:solidFill>
                        </a:rPr>
                        <a:t>to demand</a:t>
                      </a:r>
                      <a:r>
                        <a:rPr lang="en-ZA" sz="1800" b="0" baseline="0" dirty="0" smtClean="0">
                          <a:solidFill>
                            <a:schemeClr val="tx1"/>
                          </a:solidFill>
                        </a:rPr>
                        <a:t> work that is up to standard</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nvGraphicFramePr>
        <p:xfrm>
          <a:off x="5004048" y="3073569"/>
          <a:ext cx="3657600" cy="649456"/>
        </p:xfrm>
        <a:graphic>
          <a:graphicData uri="http://schemas.openxmlformats.org/drawingml/2006/table">
            <a:tbl>
              <a:tblPr firstRow="1" bandRow="1">
                <a:tableStyleId>{5C22544A-7EE6-4342-B048-85BDC9FD1C3A}</a:tableStyleId>
              </a:tblPr>
              <a:tblGrid>
                <a:gridCol w="3657600"/>
              </a:tblGrid>
              <a:tr h="640080">
                <a:tc>
                  <a:txBody>
                    <a:bodyPr/>
                    <a:lstStyle/>
                    <a:p>
                      <a:r>
                        <a:rPr lang="en-ZA" sz="1800" b="0" dirty="0" smtClean="0">
                          <a:solidFill>
                            <a:schemeClr val="tx1"/>
                          </a:solidFill>
                        </a:rPr>
                        <a:t>to perform</a:t>
                      </a:r>
                      <a:r>
                        <a:rPr lang="en-ZA" sz="1800" b="0" baseline="0" dirty="0" smtClean="0">
                          <a:solidFill>
                            <a:schemeClr val="tx1"/>
                          </a:solidFill>
                        </a:rPr>
                        <a:t> work to expected standards</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404937" y="4061976"/>
          <a:ext cx="2743200" cy="649456"/>
        </p:xfrm>
        <a:graphic>
          <a:graphicData uri="http://schemas.openxmlformats.org/drawingml/2006/table">
            <a:tbl>
              <a:tblPr firstRow="1" bandRow="1">
                <a:tableStyleId>{5C22544A-7EE6-4342-B048-85BDC9FD1C3A}</a:tableStyleId>
              </a:tblPr>
              <a:tblGrid>
                <a:gridCol w="2743200"/>
              </a:tblGrid>
              <a:tr h="457200">
                <a:tc>
                  <a:txBody>
                    <a:bodyPr/>
                    <a:lstStyle/>
                    <a:p>
                      <a:r>
                        <a:rPr lang="en-ZA" sz="1800" b="0" dirty="0" smtClean="0">
                          <a:solidFill>
                            <a:schemeClr val="tx1"/>
                          </a:solidFill>
                        </a:rPr>
                        <a:t>to</a:t>
                      </a:r>
                      <a:r>
                        <a:rPr lang="en-ZA" sz="1800" b="0" baseline="0" dirty="0" smtClean="0">
                          <a:solidFill>
                            <a:schemeClr val="tx1"/>
                          </a:solidFill>
                        </a:rPr>
                        <a:t> issue reasonable and lawful instructions</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5004048" y="4061976"/>
          <a:ext cx="3657600" cy="649456"/>
        </p:xfrm>
        <a:graphic>
          <a:graphicData uri="http://schemas.openxmlformats.org/drawingml/2006/table">
            <a:tbl>
              <a:tblPr firstRow="1" bandRow="1">
                <a:tableStyleId>{5C22544A-7EE6-4342-B048-85BDC9FD1C3A}</a:tableStyleId>
              </a:tblPr>
              <a:tblGrid>
                <a:gridCol w="3657600"/>
              </a:tblGrid>
              <a:tr h="640080">
                <a:tc>
                  <a:txBody>
                    <a:bodyPr/>
                    <a:lstStyle/>
                    <a:p>
                      <a:r>
                        <a:rPr lang="en-ZA" sz="1800" dirty="0" smtClean="0">
                          <a:solidFill>
                            <a:schemeClr val="tx1"/>
                          </a:solidFill>
                        </a:rPr>
                        <a:t> </a:t>
                      </a:r>
                      <a:r>
                        <a:rPr lang="en-ZA" sz="1800" b="0" dirty="0" smtClean="0">
                          <a:solidFill>
                            <a:schemeClr val="tx1"/>
                          </a:solidFill>
                        </a:rPr>
                        <a:t>to</a:t>
                      </a:r>
                      <a:r>
                        <a:rPr lang="en-ZA" sz="1800" b="0" baseline="0" dirty="0" smtClean="0">
                          <a:solidFill>
                            <a:schemeClr val="tx1"/>
                          </a:solidFill>
                        </a:rPr>
                        <a:t> obey all reasonable and lawful instructions</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nvGraphicFramePr>
        <p:xfrm>
          <a:off x="5004048" y="2142520"/>
          <a:ext cx="3657600" cy="649456"/>
        </p:xfrm>
        <a:graphic>
          <a:graphicData uri="http://schemas.openxmlformats.org/drawingml/2006/table">
            <a:tbl>
              <a:tblPr firstRow="1" bandRow="1">
                <a:tableStyleId>{5C22544A-7EE6-4342-B048-85BDC9FD1C3A}</a:tableStyleId>
              </a:tblPr>
              <a:tblGrid>
                <a:gridCol w="3657600"/>
              </a:tblGrid>
              <a:tr h="640080">
                <a:tc>
                  <a:txBody>
                    <a:bodyPr/>
                    <a:lstStyle/>
                    <a:p>
                      <a:r>
                        <a:rPr lang="en-ZA" sz="1800" b="0" dirty="0" smtClean="0">
                          <a:solidFill>
                            <a:schemeClr val="tx1"/>
                          </a:solidFill>
                        </a:rPr>
                        <a:t>to</a:t>
                      </a:r>
                      <a:r>
                        <a:rPr lang="en-ZA" sz="1800" b="0" baseline="0" dirty="0" smtClean="0">
                          <a:solidFill>
                            <a:schemeClr val="tx1"/>
                          </a:solidFill>
                        </a:rPr>
                        <a:t> perform work  conscientiously and diligently </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e 13"/>
          <p:cNvGraphicFramePr>
            <a:graphicFrameLocks noGrp="1"/>
          </p:cNvGraphicFramePr>
          <p:nvPr/>
        </p:nvGraphicFramePr>
        <p:xfrm>
          <a:off x="404937" y="5161513"/>
          <a:ext cx="2743200" cy="649456"/>
        </p:xfrm>
        <a:graphic>
          <a:graphicData uri="http://schemas.openxmlformats.org/drawingml/2006/table">
            <a:tbl>
              <a:tblPr firstRow="1" bandRow="1">
                <a:tableStyleId>{5C22544A-7EE6-4342-B048-85BDC9FD1C3A}</a:tableStyleId>
              </a:tblPr>
              <a:tblGrid>
                <a:gridCol w="2743200"/>
              </a:tblGrid>
              <a:tr h="457200">
                <a:tc>
                  <a:txBody>
                    <a:bodyPr/>
                    <a:lstStyle/>
                    <a:p>
                      <a:r>
                        <a:rPr lang="en-ZA" sz="1800" b="0" dirty="0" smtClean="0">
                          <a:solidFill>
                            <a:schemeClr val="tx1"/>
                          </a:solidFill>
                        </a:rPr>
                        <a:t>to</a:t>
                      </a:r>
                      <a:r>
                        <a:rPr lang="en-ZA" sz="1800" b="0" baseline="0" dirty="0" smtClean="0">
                          <a:solidFill>
                            <a:schemeClr val="tx1"/>
                          </a:solidFill>
                        </a:rPr>
                        <a:t> determine the time and place of work</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Table 14"/>
          <p:cNvGraphicFramePr>
            <a:graphicFrameLocks noGrp="1"/>
          </p:cNvGraphicFramePr>
          <p:nvPr/>
        </p:nvGraphicFramePr>
        <p:xfrm>
          <a:off x="5004048" y="5161513"/>
          <a:ext cx="3657600" cy="679936"/>
        </p:xfrm>
        <a:graphic>
          <a:graphicData uri="http://schemas.openxmlformats.org/drawingml/2006/table">
            <a:tbl>
              <a:tblPr firstRow="1" bandRow="1">
                <a:tableStyleId>{5C22544A-7EE6-4342-B048-85BDC9FD1C3A}</a:tableStyleId>
              </a:tblPr>
              <a:tblGrid>
                <a:gridCol w="3657600"/>
              </a:tblGrid>
              <a:tr h="640080">
                <a:tc>
                  <a:txBody>
                    <a:bodyPr/>
                    <a:lstStyle/>
                    <a:p>
                      <a:r>
                        <a:rPr lang="en-ZA" sz="2000" dirty="0" smtClean="0">
                          <a:solidFill>
                            <a:schemeClr val="tx1"/>
                          </a:solidFill>
                        </a:rPr>
                        <a:t> </a:t>
                      </a:r>
                      <a:r>
                        <a:rPr lang="en-ZA" sz="1800" b="0" dirty="0" smtClean="0">
                          <a:solidFill>
                            <a:schemeClr val="tx1"/>
                          </a:solidFill>
                        </a:rPr>
                        <a:t>to</a:t>
                      </a:r>
                      <a:r>
                        <a:rPr lang="en-ZA" sz="1800" b="0" baseline="0" dirty="0" smtClean="0">
                          <a:solidFill>
                            <a:schemeClr val="tx1"/>
                          </a:solidFill>
                        </a:rPr>
                        <a:t> present himself or herself  for work at the proper time and place</a:t>
                      </a:r>
                      <a:endParaRPr lang="en-ZA" sz="20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ox(i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The rights and duties of the parties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cxnSp>
        <p:nvCxnSpPr>
          <p:cNvPr id="5" name="Straight Arrow Connector 4"/>
          <p:cNvCxnSpPr/>
          <p:nvPr/>
        </p:nvCxnSpPr>
        <p:spPr>
          <a:xfrm>
            <a:off x="3347864" y="1517932"/>
            <a:ext cx="864000" cy="0"/>
          </a:xfrm>
          <a:prstGeom prst="straightConnector1">
            <a:avLst/>
          </a:prstGeom>
          <a:ln w="762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55975" y="1268760"/>
            <a:ext cx="4297680" cy="382324"/>
          </a:xfrm>
          <a:prstGeom prst="rect">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wrap="square" lIns="104306" tIns="52153" rIns="104306" bIns="52153" rtlCol="0">
            <a:spAutoFit/>
          </a:bodyPr>
          <a:lstStyle/>
          <a:p>
            <a:pPr algn="ctr"/>
            <a:r>
              <a:rPr lang="en-ZA" dirty="0">
                <a:solidFill>
                  <a:srgbClr val="002060"/>
                </a:solidFill>
              </a:rPr>
              <a:t>Employee duties</a:t>
            </a:r>
            <a:endParaRPr lang="en-ZA" sz="2400" dirty="0">
              <a:solidFill>
                <a:srgbClr val="002060"/>
              </a:solidFill>
            </a:endParaRPr>
          </a:p>
        </p:txBody>
      </p:sp>
      <p:graphicFrame>
        <p:nvGraphicFramePr>
          <p:cNvPr id="8" name="Table 7"/>
          <p:cNvGraphicFramePr>
            <a:graphicFrameLocks noGrp="1"/>
          </p:cNvGraphicFramePr>
          <p:nvPr/>
        </p:nvGraphicFramePr>
        <p:xfrm>
          <a:off x="251520" y="1916832"/>
          <a:ext cx="2952328" cy="1310619"/>
        </p:xfrm>
        <a:graphic>
          <a:graphicData uri="http://schemas.openxmlformats.org/drawingml/2006/table">
            <a:tbl>
              <a:tblPr firstRow="1" bandRow="1">
                <a:tableStyleId>{5C22544A-7EE6-4342-B048-85BDC9FD1C3A}</a:tableStyleId>
              </a:tblPr>
              <a:tblGrid>
                <a:gridCol w="2952328"/>
              </a:tblGrid>
              <a:tr h="1310619">
                <a:tc>
                  <a:txBody>
                    <a:bodyPr/>
                    <a:lstStyle/>
                    <a:p>
                      <a:pPr algn="l"/>
                      <a:r>
                        <a:rPr lang="en-ZA" sz="1800" b="0" dirty="0" smtClean="0">
                          <a:solidFill>
                            <a:schemeClr val="tx1"/>
                          </a:solidFill>
                        </a:rPr>
                        <a:t>to</a:t>
                      </a:r>
                      <a:r>
                        <a:rPr lang="en-ZA" sz="1800" b="0" baseline="0" dirty="0" smtClean="0">
                          <a:solidFill>
                            <a:schemeClr val="tx1"/>
                          </a:solidFill>
                        </a:rPr>
                        <a:t>  ensure that mutual respect is maintained and that the interests of the organisation are promoted</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4355976" y="1844824"/>
          <a:ext cx="4389120" cy="4215616"/>
        </p:xfrm>
        <a:graphic>
          <a:graphicData uri="http://schemas.openxmlformats.org/drawingml/2006/table">
            <a:tbl>
              <a:tblPr firstRow="1" bandRow="1">
                <a:tableStyleId>{5C22544A-7EE6-4342-B048-85BDC9FD1C3A}</a:tableStyleId>
              </a:tblPr>
              <a:tblGrid>
                <a:gridCol w="4389120"/>
              </a:tblGrid>
              <a:tr h="3097096">
                <a:tc>
                  <a:txBody>
                    <a:bodyPr/>
                    <a:lstStyle/>
                    <a:p>
                      <a:pPr>
                        <a:buFont typeface="Arial" pitchFamily="34" charset="0"/>
                        <a:buNone/>
                      </a:pPr>
                      <a:r>
                        <a:rPr lang="en-ZA" sz="1800" b="0" dirty="0" smtClean="0">
                          <a:solidFill>
                            <a:schemeClr val="tx1"/>
                          </a:solidFill>
                        </a:rPr>
                        <a:t>Not to:</a:t>
                      </a:r>
                    </a:p>
                    <a:p>
                      <a:pPr>
                        <a:buFont typeface="Arial" pitchFamily="34" charset="0"/>
                        <a:buChar char="•"/>
                      </a:pPr>
                      <a:r>
                        <a:rPr lang="en-ZA" sz="1800" b="0" baseline="0" dirty="0" smtClean="0">
                          <a:solidFill>
                            <a:schemeClr val="tx1"/>
                          </a:solidFill>
                        </a:rPr>
                        <a:t> damage the property of the employer</a:t>
                      </a:r>
                    </a:p>
                    <a:p>
                      <a:pPr>
                        <a:buFont typeface="Arial" pitchFamily="34" charset="0"/>
                        <a:buChar char="•"/>
                      </a:pPr>
                      <a:r>
                        <a:rPr lang="en-ZA" sz="1800" b="0" baseline="0" dirty="0" smtClean="0">
                          <a:solidFill>
                            <a:schemeClr val="tx1"/>
                          </a:solidFill>
                        </a:rPr>
                        <a:t> misappropriate the property of the employer</a:t>
                      </a:r>
                    </a:p>
                    <a:p>
                      <a:pPr>
                        <a:buFont typeface="Arial" pitchFamily="34" charset="0"/>
                        <a:buChar char="•"/>
                      </a:pPr>
                      <a:r>
                        <a:rPr lang="en-ZA" sz="1800" b="0" baseline="0" dirty="0" smtClean="0">
                          <a:solidFill>
                            <a:schemeClr val="tx1"/>
                          </a:solidFill>
                        </a:rPr>
                        <a:t> supply documents or confidential information to external parties</a:t>
                      </a:r>
                    </a:p>
                    <a:p>
                      <a:pPr>
                        <a:buFont typeface="Arial" pitchFamily="34" charset="0"/>
                        <a:buChar char="•"/>
                      </a:pPr>
                      <a:r>
                        <a:rPr lang="en-ZA" sz="1800" b="0" baseline="0" dirty="0" smtClean="0">
                          <a:solidFill>
                            <a:schemeClr val="tx1"/>
                          </a:solidFill>
                        </a:rPr>
                        <a:t> compete  with the business of the employer</a:t>
                      </a:r>
                    </a:p>
                    <a:p>
                      <a:pPr>
                        <a:buFont typeface="Arial" pitchFamily="34" charset="0"/>
                        <a:buChar char="•"/>
                      </a:pPr>
                      <a:r>
                        <a:rPr lang="en-ZA" sz="1800" b="0" baseline="0" dirty="0" smtClean="0">
                          <a:solidFill>
                            <a:schemeClr val="tx1"/>
                          </a:solidFill>
                        </a:rPr>
                        <a:t> behave in an insubordinate or discourteous manner</a:t>
                      </a:r>
                    </a:p>
                    <a:p>
                      <a:pPr>
                        <a:buFont typeface="Arial" pitchFamily="34" charset="0"/>
                        <a:buChar char="•"/>
                      </a:pPr>
                      <a:r>
                        <a:rPr lang="en-ZA" sz="1800" b="0" baseline="0" dirty="0" smtClean="0">
                          <a:solidFill>
                            <a:schemeClr val="tx1"/>
                          </a:solidFill>
                        </a:rPr>
                        <a:t> assault or harass anyone</a:t>
                      </a:r>
                    </a:p>
                    <a:p>
                      <a:pPr>
                        <a:buFont typeface="Arial" pitchFamily="34" charset="0"/>
                        <a:buChar char="•"/>
                      </a:pPr>
                      <a:r>
                        <a:rPr lang="en-ZA" sz="1800" b="0" baseline="0" dirty="0" smtClean="0">
                          <a:solidFill>
                            <a:schemeClr val="tx1"/>
                          </a:solidFill>
                        </a:rPr>
                        <a:t>engage in behaviour that damages the reputation of the organisation, or causes the employer to lose confidence in the employee</a:t>
                      </a:r>
                      <a:endParaRPr lang="en-ZA" sz="1800" b="0" dirty="0">
                        <a:solidFill>
                          <a:schemeClr val="tx1"/>
                        </a:solidFill>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316632" y="1318484"/>
            <a:ext cx="2743200" cy="382324"/>
          </a:xfrm>
          <a:prstGeom prst="rect">
            <a:avLst/>
          </a:prstGeom>
          <a:ln w="76200">
            <a:solidFill>
              <a:srgbClr val="4D4D4D"/>
            </a:solidFill>
          </a:ln>
        </p:spPr>
        <p:style>
          <a:lnRef idx="2">
            <a:schemeClr val="accent2"/>
          </a:lnRef>
          <a:fillRef idx="1">
            <a:schemeClr val="lt1"/>
          </a:fillRef>
          <a:effectRef idx="0">
            <a:schemeClr val="accent2"/>
          </a:effectRef>
          <a:fontRef idx="minor">
            <a:schemeClr val="dk1"/>
          </a:fontRef>
        </p:style>
        <p:txBody>
          <a:bodyPr wrap="square" lIns="104306" tIns="52153" rIns="104306" bIns="52153" rtlCol="0">
            <a:spAutoFit/>
          </a:bodyPr>
          <a:lstStyle/>
          <a:p>
            <a:pPr algn="ctr"/>
            <a:r>
              <a:rPr lang="en-ZA" dirty="0">
                <a:solidFill>
                  <a:srgbClr val="002060"/>
                </a:solidFill>
              </a:rPr>
              <a:t>Employer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Rights and responsibilities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a:xfrm>
            <a:off x="467544" y="1557312"/>
            <a:ext cx="8219256" cy="1511648"/>
          </a:xfrm>
        </p:spPr>
        <p:txBody>
          <a:bodyPr>
            <a:normAutofit fontScale="25000" lnSpcReduction="20000"/>
          </a:bodyPr>
          <a:lstStyle/>
          <a:p>
            <a:r>
              <a:rPr lang="en-ZA" sz="9600" dirty="0" smtClean="0"/>
              <a:t> Every right of the employee carries a </a:t>
            </a:r>
            <a:r>
              <a:rPr lang="en-ZA" sz="9600" b="1" dirty="0" smtClean="0"/>
              <a:t>responsibility</a:t>
            </a:r>
          </a:p>
          <a:p>
            <a:r>
              <a:rPr lang="en-ZA" sz="9600" dirty="0" smtClean="0"/>
              <a:t> The responsibility of the employee to show </a:t>
            </a:r>
            <a:r>
              <a:rPr lang="en-ZA" sz="9600" b="1" dirty="0" smtClean="0"/>
              <a:t>consideration  and self-discipline</a:t>
            </a:r>
            <a:r>
              <a:rPr lang="en-ZA" sz="9600" dirty="0" smtClean="0"/>
              <a:t> in the exercising of the right.</a:t>
            </a:r>
            <a:endParaRPr lang="en-US" sz="7400" dirty="0" smtClean="0"/>
          </a:p>
          <a:p>
            <a:r>
              <a:rPr lang="en-ZA" sz="9600" dirty="0" smtClean="0"/>
              <a:t>A right can be limited to the extend  that the limitation is </a:t>
            </a:r>
            <a:r>
              <a:rPr lang="en-ZA" sz="9600" b="1" dirty="0" smtClean="0"/>
              <a:t>reasonable and justifiable</a:t>
            </a:r>
            <a:r>
              <a:rPr lang="en-ZA" sz="7400" dirty="0" smtClean="0"/>
              <a:t>*</a:t>
            </a:r>
          </a:p>
          <a:p>
            <a:endParaRPr lang="en-ZA" sz="7400" dirty="0" smtClean="0"/>
          </a:p>
          <a:p>
            <a:pPr>
              <a:buNone/>
            </a:pPr>
            <a:r>
              <a:rPr lang="en-ZA" sz="6400" i="1" dirty="0" smtClean="0"/>
              <a:t>* Section  36 of the Constitution of the RSA</a:t>
            </a:r>
            <a:endParaRPr lang="en-US" sz="6400" i="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 xmlns:thm15="http://schemas.microsoft.com/office/thememl/2012/main" name="US 117871 FTP PPT v 2.pptx.140909094015" id="{8E1A3306-1B03-43FD-B8F7-375FC4B83693}" vid="{DBB82B25-47FE-44CB-A21B-7B2171C81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22523</TotalTime>
  <Words>12087</Words>
  <Application>Microsoft Office PowerPoint</Application>
  <PresentationFormat>On-screen Show (4:3)</PresentationFormat>
  <Paragraphs>1821</Paragraphs>
  <Slides>249</Slides>
  <Notes>0</Notes>
  <HiddenSlides>1</HiddenSlides>
  <MMClips>0</MMClips>
  <ScaleCrop>false</ScaleCrop>
  <HeadingPairs>
    <vt:vector size="4" baseType="variant">
      <vt:variant>
        <vt:lpstr>Theme</vt:lpstr>
      </vt:variant>
      <vt:variant>
        <vt:i4>1</vt:i4>
      </vt:variant>
      <vt:variant>
        <vt:lpstr>Slide Titles</vt:lpstr>
      </vt:variant>
      <vt:variant>
        <vt:i4>249</vt:i4>
      </vt:variant>
    </vt:vector>
  </HeadingPairs>
  <TitlesOfParts>
    <vt:vector size="250" baseType="lpstr">
      <vt:lpstr>Equity</vt:lpstr>
      <vt:lpstr> Employment Relations </vt:lpstr>
      <vt:lpstr>Stakeholder meaning</vt:lpstr>
      <vt:lpstr>Internal and external customers</vt:lpstr>
      <vt:lpstr>The role of customers</vt:lpstr>
      <vt:lpstr>The role of shareholders</vt:lpstr>
      <vt:lpstr>The role of employees</vt:lpstr>
      <vt:lpstr>The role of employees</vt:lpstr>
      <vt:lpstr>The role of Government</vt:lpstr>
      <vt:lpstr>Capital and organised labour</vt:lpstr>
      <vt:lpstr>Industrial Relations</vt:lpstr>
      <vt:lpstr>Potential conflict</vt:lpstr>
      <vt:lpstr>The tri-partite relationship</vt:lpstr>
      <vt:lpstr>Systems to balance the power</vt:lpstr>
      <vt:lpstr>Slide 14</vt:lpstr>
      <vt:lpstr>Slide 15</vt:lpstr>
      <vt:lpstr>Introduction</vt:lpstr>
      <vt:lpstr>Ground rules and arrangements </vt:lpstr>
      <vt:lpstr>Labour and employee relations</vt:lpstr>
      <vt:lpstr>The need for an enabling culture </vt:lpstr>
      <vt:lpstr>Changing behaviour</vt:lpstr>
      <vt:lpstr>The Code of conduct and the Grievance and Disciplinary Procedures part of the communication system    </vt:lpstr>
      <vt:lpstr>The Code of Conduct and the Grievance and Disciplinary Procedures Grievance procedures tools towards people engagement</vt:lpstr>
      <vt:lpstr>The Code of Conduct and the Grievance and Disciplinary Procedures Grievance procedures tools towards people engagement </vt:lpstr>
      <vt:lpstr>The principles of  employee engagement</vt:lpstr>
      <vt:lpstr>Code of Conduct</vt:lpstr>
      <vt:lpstr>1.1.1 The Purpose of the Code of Conduct </vt:lpstr>
      <vt:lpstr>1.1.1 The Purpose of the Code of Conduct </vt:lpstr>
      <vt:lpstr>1.1.1 The Purpose of the Code of Conduct </vt:lpstr>
      <vt:lpstr>1.1.2 The Principles of a Code of Conduct </vt:lpstr>
      <vt:lpstr>1.1.3 Smooth Running of the Department or Division</vt:lpstr>
      <vt:lpstr>Slide 31</vt:lpstr>
      <vt:lpstr>Code of Conduct</vt:lpstr>
      <vt:lpstr>1.2.1 Including Stakeholders in the Communication of the Code of Conduct </vt:lpstr>
      <vt:lpstr>1.2.2 Deviations from the Code   </vt:lpstr>
      <vt:lpstr>1.2.3 The Code of Conduct and Ethics</vt:lpstr>
      <vt:lpstr>1.2.3 The Code of Conduct and Ethics(cont)</vt:lpstr>
      <vt:lpstr>1.2.3 The Code of Conduct and Ethics(cont)</vt:lpstr>
      <vt:lpstr>1.2.3 The Code of Conduct and Ethics</vt:lpstr>
      <vt:lpstr>1.2.4 Displaying the Code of Conduct </vt:lpstr>
      <vt:lpstr>Slide 40</vt:lpstr>
      <vt:lpstr>Code of Conduct</vt:lpstr>
      <vt:lpstr>1.3.1 Behaviour Standards  </vt:lpstr>
      <vt:lpstr>1.3.2 Non-Compliance, Misinterpretation or Different Applications of the Code of Conduct </vt:lpstr>
      <vt:lpstr>Slide 44</vt:lpstr>
      <vt:lpstr>Grievances</vt:lpstr>
      <vt:lpstr>3.1.1 : Structures and Procedures to Resolve Employee Grievances</vt:lpstr>
      <vt:lpstr>What is a grievance?</vt:lpstr>
      <vt:lpstr>The psychological contract</vt:lpstr>
      <vt:lpstr>Why focus on  grievances?</vt:lpstr>
      <vt:lpstr>The underlying principles?  </vt:lpstr>
      <vt:lpstr>The meaning of the grievance procedure</vt:lpstr>
      <vt:lpstr>The Value of Effective Grievance Handling – Spin-off/Result/Impact? </vt:lpstr>
      <vt:lpstr>Prerequisites for a Sound Grievance Procedure? </vt:lpstr>
      <vt:lpstr>Prerequisites for a Good Grievance Procedure(cont.) </vt:lpstr>
      <vt:lpstr>Circumstances  leading to  grievances? </vt:lpstr>
      <vt:lpstr>  Circumstances  leading to  grievances</vt:lpstr>
      <vt:lpstr>Ignoring employee suggestions vs participative decision-making</vt:lpstr>
      <vt:lpstr>3.1.2 Stakeholder Contribution</vt:lpstr>
      <vt:lpstr>3.1.3 Grievance policy and procedures</vt:lpstr>
      <vt:lpstr>Recommended stages in the grievance procedure</vt:lpstr>
      <vt:lpstr>3.1.5 : Requirements</vt:lpstr>
      <vt:lpstr>Drafting/ review of policy : Critical check-list(cont) </vt:lpstr>
      <vt:lpstr>Drafting/ review of policy : Critical check-list(cont)</vt:lpstr>
      <vt:lpstr>How to handle grievances(facilitation skills)</vt:lpstr>
      <vt:lpstr>Role play</vt:lpstr>
      <vt:lpstr>Slide 66</vt:lpstr>
      <vt:lpstr>Employee Grievances</vt:lpstr>
      <vt:lpstr>3.2.1 : Advising Stakeholders</vt:lpstr>
      <vt:lpstr>3.2.1 : Advising Stakeholders</vt:lpstr>
      <vt:lpstr>3.2.1 : Advising Stakeholders</vt:lpstr>
      <vt:lpstr>3.2.1 : Advising Stakeholders</vt:lpstr>
      <vt:lpstr>3.2.2 : Commitment and Support</vt:lpstr>
      <vt:lpstr>3.2.1 : Commitment and Support</vt:lpstr>
      <vt:lpstr>3.2.1 : Commitment and Support</vt:lpstr>
      <vt:lpstr>3.2.3 : Training</vt:lpstr>
      <vt:lpstr>3.2.3 : Training</vt:lpstr>
      <vt:lpstr>3.2.4 : Assistance and Advice</vt:lpstr>
      <vt:lpstr>3.2.4 : Assistance and Advice</vt:lpstr>
      <vt:lpstr>Slide 79</vt:lpstr>
      <vt:lpstr>Employee Grievances</vt:lpstr>
      <vt:lpstr>3.3.1 : Problems in the Application of the Procedures ?</vt:lpstr>
      <vt:lpstr>3.3.2 Checking Procedures</vt:lpstr>
      <vt:lpstr>3.3.2 : Checking Procedures(cont)</vt:lpstr>
      <vt:lpstr>3.3.3 : Corrective Interventions</vt:lpstr>
      <vt:lpstr>3.3.3 : Corrective Interventions(cont)</vt:lpstr>
      <vt:lpstr>3.3.4 : Amendment to Grievance Procedures</vt:lpstr>
      <vt:lpstr>Slide 87</vt:lpstr>
      <vt:lpstr>Employee Grievances</vt:lpstr>
      <vt:lpstr>3.4.1 : Recording systems</vt:lpstr>
      <vt:lpstr>3.4.2 : Grievance Patterns </vt:lpstr>
      <vt:lpstr>Slide 91</vt:lpstr>
      <vt:lpstr>Disciplinary Hearings</vt:lpstr>
      <vt:lpstr>Disciplinary Hearings</vt:lpstr>
      <vt:lpstr>The context : The need for an enabling culture </vt:lpstr>
      <vt:lpstr>Changing behaviour</vt:lpstr>
      <vt:lpstr>The responsibility of the employee</vt:lpstr>
      <vt:lpstr>The rights and duties of the parties</vt:lpstr>
      <vt:lpstr>The rights and duties of the parties</vt:lpstr>
      <vt:lpstr>Rights and responsibilities</vt:lpstr>
      <vt:lpstr>Disciplinary Hearings</vt:lpstr>
      <vt:lpstr>The primary objective of disciplinary action</vt:lpstr>
      <vt:lpstr>The contractual  obligations relating to conduct and performance</vt:lpstr>
      <vt:lpstr>Correcting performance prior to discipline</vt:lpstr>
      <vt:lpstr>2.1.1 : Gathering Information Concerning Alleged Transgression (pre-investigation)</vt:lpstr>
      <vt:lpstr>Workplace surveillance. What should be considered?</vt:lpstr>
      <vt:lpstr>2.1.2 : Classifying Transgressions </vt:lpstr>
      <vt:lpstr>Serious misconduct examples relating to company property</vt:lpstr>
      <vt:lpstr>Serious misconduct examples relating to company property(cont)</vt:lpstr>
      <vt:lpstr>Serious Misconduct Offences relating to the duty of good faith</vt:lpstr>
      <vt:lpstr>Serious Misconduct Offences relating to the duty of good faith(cont)</vt:lpstr>
      <vt:lpstr>Serious Misconduct Offences relating to drugs, alcohol and dangerous weapons</vt:lpstr>
      <vt:lpstr>Serious Misconduct Offences relating to a safe working environment</vt:lpstr>
      <vt:lpstr>Serious Misconduct Offences in general</vt:lpstr>
      <vt:lpstr>Defining poor performance  </vt:lpstr>
      <vt:lpstr>Classifying Transgressions: Poor Performance</vt:lpstr>
      <vt:lpstr>Repeated performance related transgressions</vt:lpstr>
      <vt:lpstr>2.1.3 Selecting a Procedure for Handling the Transgression   Disciplinary procedure : the legal and common law framework</vt:lpstr>
      <vt:lpstr>The “AUDI ALTERAM PARTEM “rule</vt:lpstr>
      <vt:lpstr>Schedule 8 Code of good practice: Dismissals : The key principle</vt:lpstr>
      <vt:lpstr>The right not to be unfairly dismissed – section 185 of the Labour Relations Act </vt:lpstr>
      <vt:lpstr>The meaning of dismissal – section 186 of the LRA  </vt:lpstr>
      <vt:lpstr>The meaning of dismissal – section 186 of the LRA(cont)</vt:lpstr>
      <vt:lpstr>The meaning of dismissal – section 186 of the LRA (cont.)</vt:lpstr>
      <vt:lpstr>What will constitute a fair dismissal(Section 188)</vt:lpstr>
      <vt:lpstr>Automatically unfair dismissals (Section 187)</vt:lpstr>
      <vt:lpstr>Automatically unfair dismissals (Section 187)</vt:lpstr>
      <vt:lpstr>Section 192 – The burden of proof in dismissal disputes </vt:lpstr>
      <vt:lpstr>2.1.3 : Selecting a Procedure for Handling the Transgression</vt:lpstr>
      <vt:lpstr>2.1.3 : Selecting a Procedure for Handling the Transgression</vt:lpstr>
      <vt:lpstr>2.1.3 : Selecting a Procedure for Handling the Transgression</vt:lpstr>
      <vt:lpstr>2.1.3 : Selecting a Procedure for Handling the Transgression – Substantive Fairness</vt:lpstr>
      <vt:lpstr>Conditions for substantive fairness </vt:lpstr>
      <vt:lpstr>Selecting a Procedure for Handling the Transgression – Procedural Fairness</vt:lpstr>
      <vt:lpstr>Selecting a Procedure for Handling the Transgression – Procedural Fairness</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The relevance of a Disciplinary Code and Procedures</vt:lpstr>
      <vt:lpstr>Selecting a Procedure for Handling the Transgression</vt:lpstr>
      <vt:lpstr>Selecting a Procedure for Handling the Transgression</vt:lpstr>
      <vt:lpstr>Slide 146</vt:lpstr>
      <vt:lpstr>Disciplinary Hearings</vt:lpstr>
      <vt:lpstr>Important aspects</vt:lpstr>
      <vt:lpstr>2.2.1 : Informing the Employee of the Alleged Transgression</vt:lpstr>
      <vt:lpstr>Handling skills</vt:lpstr>
      <vt:lpstr>2.2.2 : Confronting the Employee</vt:lpstr>
      <vt:lpstr>2.2.2 : Confronting the Employee(cont)</vt:lpstr>
      <vt:lpstr>2.2.3 : 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Unit 2.2.3  : Role play</vt:lpstr>
      <vt:lpstr>Unit 2.2.3 : Role play</vt:lpstr>
      <vt:lpstr>The disciplinary interview: verbal and written warnings </vt:lpstr>
      <vt:lpstr>The disciplinary interview: verbal and written warnings </vt:lpstr>
      <vt:lpstr>Unit 2.2.3  : Role play</vt:lpstr>
      <vt:lpstr>Unit 2.2.3 : Role play</vt:lpstr>
      <vt:lpstr>Unit 2.2.3  : Role play</vt:lpstr>
      <vt:lpstr>2.2.4 : Records of Disciplinary Action</vt:lpstr>
      <vt:lpstr>Slide 170</vt:lpstr>
      <vt:lpstr>Disciplinary Hearings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4.2.1 : Summarising, Considering and Weighing Evidence in terms of Probability</vt:lpstr>
      <vt:lpstr>4.2.1 : Summarising, Considering and Weighing Evidence in terms of Probability</vt:lpstr>
      <vt:lpstr>4.2.1 : Summarising, Considering and Weighing Evidence in terms of Probability</vt:lpstr>
      <vt:lpstr>4.2.1 : Summarising, Considering and Weighing Evidence in terms of Probability</vt:lpstr>
      <vt:lpstr>4.2.2 : Basing Decision on Analysis of the Evidence</vt:lpstr>
      <vt:lpstr>4.2.3 : Communicating the Decision to the Parties </vt:lpstr>
      <vt:lpstr>Slide 186</vt:lpstr>
      <vt:lpstr>Disciplinary Hearings</vt:lpstr>
      <vt:lpstr>Implement Procedure to Handle Dismissible Offences</vt:lpstr>
      <vt:lpstr>2.3.1 : Further Investigation</vt:lpstr>
      <vt:lpstr>2.3.1 : Further Investigation</vt:lpstr>
      <vt:lpstr>2.3.1 : Further Investigation</vt:lpstr>
      <vt:lpstr>2.3.1 : Further Investigation</vt:lpstr>
      <vt:lpstr>2.3.1 : Further Investigation</vt:lpstr>
      <vt:lpstr>2.3.1 Further Investigation</vt:lpstr>
      <vt:lpstr>2.3.2 : Informing the Employee</vt:lpstr>
      <vt:lpstr>2.3.3 : Mitigation and Aggravation</vt:lpstr>
      <vt:lpstr>2.3.3 : Mitigation and Aggravation</vt:lpstr>
      <vt:lpstr>Example of disciplinary code and procedures</vt:lpstr>
      <vt:lpstr>Formal disciplinary inquiry </vt:lpstr>
      <vt:lpstr>Slide 200</vt:lpstr>
      <vt:lpstr>Disciplinary Hearings</vt:lpstr>
      <vt:lpstr>Represent Employee at a Disciplinary Hearing</vt:lpstr>
      <vt:lpstr>Represent Employee at a Disciplinary Hearing</vt:lpstr>
      <vt:lpstr>Represent Employee at a Disciplinary Hearing</vt:lpstr>
      <vt:lpstr>Represent Employee at a Disciplinary Hearing</vt:lpstr>
      <vt:lpstr>Represent Employee at a Disciplinary Hearing</vt:lpstr>
      <vt:lpstr>2.4.1 : Analysing and Investigating an Allegation or Charge</vt:lpstr>
      <vt:lpstr>2.4.2 : Requesting Relevant Information from Employer</vt:lpstr>
      <vt:lpstr>2.4.3 : Preparing the Employee and Witnesses for the Hearing</vt:lpstr>
      <vt:lpstr>2.4.4 : Presenting the Employee’s Case</vt:lpstr>
      <vt:lpstr>2.4.4 Presenting the Employee’s Case</vt:lpstr>
      <vt:lpstr>2.4.5 : Cross-Examining Witnesses</vt:lpstr>
      <vt:lpstr>2.4.6 Lodging Relevant Appeals</vt:lpstr>
      <vt:lpstr>2.4.6 : Lodging Relevant Appeals</vt:lpstr>
      <vt:lpstr>Disciplinary Hearings</vt:lpstr>
      <vt:lpstr>Conducting and Managing the Hearing</vt:lpstr>
      <vt:lpstr>4.1.2 : Informing the Employee of the Allegation and His/Her Rights</vt:lpstr>
      <vt:lpstr>4.1.2 : Asking Relevant Questions to Ensure Proper Procedure</vt:lpstr>
      <vt:lpstr>4.1.3 : Conducting the Hearing in a Firm and Procedurally Fair Manner</vt:lpstr>
      <vt:lpstr>4.1.3 : Conducting the Hearing in a Firm and Procedurally Fair Manner</vt:lpstr>
      <vt:lpstr>4.1.3 : Conducting the Hearing in a Firm and Procedurally Fair Manner</vt:lpstr>
      <vt:lpstr>4.1.3 : Conducting the Hearing in a Firm and Procedurally Fair Manner</vt:lpstr>
      <vt:lpstr>4.1.3 : Conducting the Hearing in a Firm and Procedurally Fair Manner</vt:lpstr>
      <vt:lpstr>4.1.3 : Conducting the Hearing in a Firm and Procedurally Fair Manner</vt:lpstr>
      <vt:lpstr>4.1.4 : Asking Questions for Clarification</vt:lpstr>
      <vt:lpstr>4.1.4 : Asking Questions for Clarification</vt:lpstr>
      <vt:lpstr>Disciplinary Hearings</vt:lpstr>
      <vt:lpstr>4.3.1 : Granting Parties Opportunity to Plead Mitigation or Aggravation</vt:lpstr>
      <vt:lpstr>4.3.1 : Granting Parties Opportunity to Plead Mitigation or Aggravation</vt:lpstr>
      <vt:lpstr>4.3.2 : Eliciting Information Regarding Mitigation and Aggravation</vt:lpstr>
      <vt:lpstr>Slide 231</vt:lpstr>
      <vt:lpstr>Disciplinary Hearings</vt:lpstr>
      <vt:lpstr>4.4.1 Considering and Weighing All Relevant Factors </vt:lpstr>
      <vt:lpstr>4.4.2 : Clear Reasoning</vt:lpstr>
      <vt:lpstr>4.4.2 : Clear Reasoning</vt:lpstr>
      <vt:lpstr>4.4.2 : Clear Reasoning</vt:lpstr>
      <vt:lpstr>4.4.2 : Clear Reasoning</vt:lpstr>
      <vt:lpstr>Slide 238</vt:lpstr>
      <vt:lpstr>Disciplinary Hearings</vt:lpstr>
      <vt:lpstr>4.5.1 : Considering and Weighting all Relevant Factors</vt:lpstr>
      <vt:lpstr>4.5.2 : Informing the Employee Verbally of Decision</vt:lpstr>
      <vt:lpstr>4.5.3 : Substantiating the Decision</vt:lpstr>
      <vt:lpstr>4.5.4 : Informing the Employee of His / Her Rights</vt:lpstr>
      <vt:lpstr>Slide 244</vt:lpstr>
      <vt:lpstr>Disciplinary Hearings</vt:lpstr>
      <vt:lpstr>4.6.1 : Recording the Procedure</vt:lpstr>
      <vt:lpstr>4.6.1 : Recording the Procedure</vt:lpstr>
      <vt:lpstr>4.6.2 : Recording Reasons for Final Decisions</vt:lpstr>
      <vt:lpstr>Slide 249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HP</cp:lastModifiedBy>
  <cp:revision>1044</cp:revision>
  <dcterms:created xsi:type="dcterms:W3CDTF">2011-11-11T09:45:04Z</dcterms:created>
  <dcterms:modified xsi:type="dcterms:W3CDTF">2018-06-02T15:50:50Z</dcterms:modified>
</cp:coreProperties>
</file>