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theme/theme4.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3">
  <p:sldMasterIdLst>
    <p:sldMasterId id="2147483792" r:id="rId1"/>
    <p:sldMasterId id="2147483804" r:id="rId2"/>
  </p:sldMasterIdLst>
  <p:notesMasterIdLst>
    <p:notesMasterId r:id="rId167"/>
  </p:notesMasterIdLst>
  <p:handoutMasterIdLst>
    <p:handoutMasterId r:id="rId168"/>
  </p:handoutMasterIdLst>
  <p:sldIdLst>
    <p:sldId id="495" r:id="rId3"/>
    <p:sldId id="1033" r:id="rId4"/>
    <p:sldId id="515" r:id="rId5"/>
    <p:sldId id="1374" r:id="rId6"/>
    <p:sldId id="581" r:id="rId7"/>
    <p:sldId id="584" r:id="rId8"/>
    <p:sldId id="1047" r:id="rId9"/>
    <p:sldId id="1211" r:id="rId10"/>
    <p:sldId id="585" r:id="rId11"/>
    <p:sldId id="1212" r:id="rId12"/>
    <p:sldId id="1213" r:id="rId13"/>
    <p:sldId id="1214" r:id="rId14"/>
    <p:sldId id="1215" r:id="rId15"/>
    <p:sldId id="1216" r:id="rId16"/>
    <p:sldId id="1217" r:id="rId17"/>
    <p:sldId id="1218" r:id="rId18"/>
    <p:sldId id="1219" r:id="rId19"/>
    <p:sldId id="1221" r:id="rId20"/>
    <p:sldId id="1222" r:id="rId21"/>
    <p:sldId id="1224" r:id="rId22"/>
    <p:sldId id="1296" r:id="rId23"/>
    <p:sldId id="1225" r:id="rId24"/>
    <p:sldId id="1226" r:id="rId25"/>
    <p:sldId id="1227" r:id="rId26"/>
    <p:sldId id="1228" r:id="rId27"/>
    <p:sldId id="1229" r:id="rId28"/>
    <p:sldId id="1230" r:id="rId29"/>
    <p:sldId id="1231" r:id="rId30"/>
    <p:sldId id="1232" r:id="rId31"/>
    <p:sldId id="1233" r:id="rId32"/>
    <p:sldId id="1234" r:id="rId33"/>
    <p:sldId id="1235" r:id="rId34"/>
    <p:sldId id="1237" r:id="rId35"/>
    <p:sldId id="1238" r:id="rId36"/>
    <p:sldId id="1239" r:id="rId37"/>
    <p:sldId id="1240" r:id="rId38"/>
    <p:sldId id="1241" r:id="rId39"/>
    <p:sldId id="1242" r:id="rId40"/>
    <p:sldId id="1244" r:id="rId41"/>
    <p:sldId id="1243" r:id="rId42"/>
    <p:sldId id="1245" r:id="rId43"/>
    <p:sldId id="1246" r:id="rId44"/>
    <p:sldId id="1247" r:id="rId45"/>
    <p:sldId id="1249" r:id="rId46"/>
    <p:sldId id="1248" r:id="rId47"/>
    <p:sldId id="1250" r:id="rId48"/>
    <p:sldId id="1251" r:id="rId49"/>
    <p:sldId id="1253" r:id="rId50"/>
    <p:sldId id="1254" r:id="rId51"/>
    <p:sldId id="1255" r:id="rId52"/>
    <p:sldId id="1256" r:id="rId53"/>
    <p:sldId id="1257" r:id="rId54"/>
    <p:sldId id="1258" r:id="rId55"/>
    <p:sldId id="1259" r:id="rId56"/>
    <p:sldId id="1260" r:id="rId57"/>
    <p:sldId id="1262" r:id="rId58"/>
    <p:sldId id="1263" r:id="rId59"/>
    <p:sldId id="1261" r:id="rId60"/>
    <p:sldId id="1264" r:id="rId61"/>
    <p:sldId id="1265" r:id="rId62"/>
    <p:sldId id="1266" r:id="rId63"/>
    <p:sldId id="1267" r:id="rId64"/>
    <p:sldId id="1269" r:id="rId65"/>
    <p:sldId id="1268" r:id="rId66"/>
    <p:sldId id="1271" r:id="rId67"/>
    <p:sldId id="1272" r:id="rId68"/>
    <p:sldId id="1274" r:id="rId69"/>
    <p:sldId id="1275" r:id="rId70"/>
    <p:sldId id="1276" r:id="rId71"/>
    <p:sldId id="1295" r:id="rId72"/>
    <p:sldId id="1278" r:id="rId73"/>
    <p:sldId id="1279" r:id="rId74"/>
    <p:sldId id="1297" r:id="rId75"/>
    <p:sldId id="1282" r:id="rId76"/>
    <p:sldId id="1281" r:id="rId77"/>
    <p:sldId id="1283" r:id="rId78"/>
    <p:sldId id="1294" r:id="rId79"/>
    <p:sldId id="1285" r:id="rId80"/>
    <p:sldId id="1286" r:id="rId81"/>
    <p:sldId id="1287" r:id="rId82"/>
    <p:sldId id="1288" r:id="rId83"/>
    <p:sldId id="1375" r:id="rId84"/>
    <p:sldId id="1289" r:id="rId85"/>
    <p:sldId id="1376" r:id="rId86"/>
    <p:sldId id="1291" r:id="rId87"/>
    <p:sldId id="1290" r:id="rId88"/>
    <p:sldId id="1292" r:id="rId89"/>
    <p:sldId id="1293" r:id="rId90"/>
    <p:sldId id="1298" r:id="rId91"/>
    <p:sldId id="956" r:id="rId92"/>
    <p:sldId id="1299" r:id="rId93"/>
    <p:sldId id="1300" r:id="rId94"/>
    <p:sldId id="1301" r:id="rId95"/>
    <p:sldId id="1303" r:id="rId96"/>
    <p:sldId id="1302" r:id="rId97"/>
    <p:sldId id="1304" r:id="rId98"/>
    <p:sldId id="1306" r:id="rId99"/>
    <p:sldId id="1305" r:id="rId100"/>
    <p:sldId id="1308" r:id="rId101"/>
    <p:sldId id="1307" r:id="rId102"/>
    <p:sldId id="1311" r:id="rId103"/>
    <p:sldId id="1312" r:id="rId104"/>
    <p:sldId id="1310" r:id="rId105"/>
    <p:sldId id="1313" r:id="rId106"/>
    <p:sldId id="1314" r:id="rId107"/>
    <p:sldId id="1315" r:id="rId108"/>
    <p:sldId id="1316" r:id="rId109"/>
    <p:sldId id="1317" r:id="rId110"/>
    <p:sldId id="1318" r:id="rId111"/>
    <p:sldId id="1319" r:id="rId112"/>
    <p:sldId id="1320" r:id="rId113"/>
    <p:sldId id="1321" r:id="rId114"/>
    <p:sldId id="1322" r:id="rId115"/>
    <p:sldId id="1323" r:id="rId116"/>
    <p:sldId id="1324" r:id="rId117"/>
    <p:sldId id="1325" r:id="rId118"/>
    <p:sldId id="1326" r:id="rId119"/>
    <p:sldId id="1327" r:id="rId120"/>
    <p:sldId id="1328" r:id="rId121"/>
    <p:sldId id="1329" r:id="rId122"/>
    <p:sldId id="1330" r:id="rId123"/>
    <p:sldId id="1331" r:id="rId124"/>
    <p:sldId id="1332" r:id="rId125"/>
    <p:sldId id="1334" r:id="rId126"/>
    <p:sldId id="1333" r:id="rId127"/>
    <p:sldId id="1335" r:id="rId128"/>
    <p:sldId id="1336" r:id="rId129"/>
    <p:sldId id="1338" r:id="rId130"/>
    <p:sldId id="1337" r:id="rId131"/>
    <p:sldId id="1339" r:id="rId132"/>
    <p:sldId id="1340" r:id="rId133"/>
    <p:sldId id="1341" r:id="rId134"/>
    <p:sldId id="1342" r:id="rId135"/>
    <p:sldId id="1343" r:id="rId136"/>
    <p:sldId id="1344" r:id="rId137"/>
    <p:sldId id="1377" r:id="rId138"/>
    <p:sldId id="1346" r:id="rId139"/>
    <p:sldId id="1345" r:id="rId140"/>
    <p:sldId id="1347" r:id="rId141"/>
    <p:sldId id="1349" r:id="rId142"/>
    <p:sldId id="1348" r:id="rId143"/>
    <p:sldId id="1351" r:id="rId144"/>
    <p:sldId id="1352" r:id="rId145"/>
    <p:sldId id="1353" r:id="rId146"/>
    <p:sldId id="1355" r:id="rId147"/>
    <p:sldId id="1359" r:id="rId148"/>
    <p:sldId id="1358" r:id="rId149"/>
    <p:sldId id="1357" r:id="rId150"/>
    <p:sldId id="1356" r:id="rId151"/>
    <p:sldId id="1354" r:id="rId152"/>
    <p:sldId id="1360" r:id="rId153"/>
    <p:sldId id="1361" r:id="rId154"/>
    <p:sldId id="1362" r:id="rId155"/>
    <p:sldId id="1364" r:id="rId156"/>
    <p:sldId id="1363" r:id="rId157"/>
    <p:sldId id="1366" r:id="rId158"/>
    <p:sldId id="1365" r:id="rId159"/>
    <p:sldId id="1368" r:id="rId160"/>
    <p:sldId id="1367" r:id="rId161"/>
    <p:sldId id="1369" r:id="rId162"/>
    <p:sldId id="1371" r:id="rId163"/>
    <p:sldId id="1370" r:id="rId164"/>
    <p:sldId id="1372" r:id="rId165"/>
    <p:sldId id="1373" r:id="rId166"/>
  </p:sldIdLst>
  <p:sldSz cx="9144000" cy="6858000" type="screen4x3"/>
  <p:notesSz cx="6867525" cy="99949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0"/>
      </p:ext>
    </p:extLst>
  </p:showPr>
  <p:clrMru>
    <a:srgbClr val="008080"/>
    <a:srgbClr val="000000"/>
    <a:srgbClr val="000066"/>
    <a:srgbClr val="FFFFFF"/>
    <a:srgbClr val="000099"/>
    <a:srgbClr val="808080"/>
    <a:srgbClr val="4D4D4D"/>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MasterView">
  <p:normalViewPr horzBarState="maximized">
    <p:restoredLeft sz="19034" autoAdjust="0"/>
    <p:restoredTop sz="94662" autoAdjust="0"/>
  </p:normalViewPr>
  <p:slideViewPr>
    <p:cSldViewPr>
      <p:cViewPr varScale="1">
        <p:scale>
          <a:sx n="73" d="100"/>
          <a:sy n="73" d="100"/>
        </p:scale>
        <p:origin x="1152" y="7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117" Type="http://schemas.openxmlformats.org/officeDocument/2006/relationships/slide" Target="slides/slide115.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84" Type="http://schemas.openxmlformats.org/officeDocument/2006/relationships/slide" Target="slides/slide82.xml"/><Relationship Id="rId89" Type="http://schemas.openxmlformats.org/officeDocument/2006/relationships/slide" Target="slides/slide87.xml"/><Relationship Id="rId112" Type="http://schemas.openxmlformats.org/officeDocument/2006/relationships/slide" Target="slides/slide110.xml"/><Relationship Id="rId133" Type="http://schemas.openxmlformats.org/officeDocument/2006/relationships/slide" Target="slides/slide131.xml"/><Relationship Id="rId138" Type="http://schemas.openxmlformats.org/officeDocument/2006/relationships/slide" Target="slides/slide136.xml"/><Relationship Id="rId154" Type="http://schemas.openxmlformats.org/officeDocument/2006/relationships/slide" Target="slides/slide152.xml"/><Relationship Id="rId159" Type="http://schemas.openxmlformats.org/officeDocument/2006/relationships/slide" Target="slides/slide157.xml"/><Relationship Id="rId170" Type="http://schemas.openxmlformats.org/officeDocument/2006/relationships/viewProps" Target="viewProps.xml"/><Relationship Id="rId16" Type="http://schemas.openxmlformats.org/officeDocument/2006/relationships/slide" Target="slides/slide14.xml"/><Relationship Id="rId107" Type="http://schemas.openxmlformats.org/officeDocument/2006/relationships/slide" Target="slides/slide105.xml"/><Relationship Id="rId11" Type="http://schemas.openxmlformats.org/officeDocument/2006/relationships/slide" Target="slides/slide9.xml"/><Relationship Id="rId32" Type="http://schemas.openxmlformats.org/officeDocument/2006/relationships/slide" Target="slides/slide30.xml"/><Relationship Id="rId37" Type="http://schemas.openxmlformats.org/officeDocument/2006/relationships/slide" Target="slides/slide35.xml"/><Relationship Id="rId53" Type="http://schemas.openxmlformats.org/officeDocument/2006/relationships/slide" Target="slides/slide51.xml"/><Relationship Id="rId58" Type="http://schemas.openxmlformats.org/officeDocument/2006/relationships/slide" Target="slides/slide56.xml"/><Relationship Id="rId74" Type="http://schemas.openxmlformats.org/officeDocument/2006/relationships/slide" Target="slides/slide72.xml"/><Relationship Id="rId79" Type="http://schemas.openxmlformats.org/officeDocument/2006/relationships/slide" Target="slides/slide77.xml"/><Relationship Id="rId102" Type="http://schemas.openxmlformats.org/officeDocument/2006/relationships/slide" Target="slides/slide100.xml"/><Relationship Id="rId123" Type="http://schemas.openxmlformats.org/officeDocument/2006/relationships/slide" Target="slides/slide121.xml"/><Relationship Id="rId128" Type="http://schemas.openxmlformats.org/officeDocument/2006/relationships/slide" Target="slides/slide126.xml"/><Relationship Id="rId144" Type="http://schemas.openxmlformats.org/officeDocument/2006/relationships/slide" Target="slides/slide142.xml"/><Relationship Id="rId149" Type="http://schemas.openxmlformats.org/officeDocument/2006/relationships/slide" Target="slides/slide147.xml"/><Relationship Id="rId5" Type="http://schemas.openxmlformats.org/officeDocument/2006/relationships/slide" Target="slides/slide3.xml"/><Relationship Id="rId90" Type="http://schemas.openxmlformats.org/officeDocument/2006/relationships/slide" Target="slides/slide88.xml"/><Relationship Id="rId95" Type="http://schemas.openxmlformats.org/officeDocument/2006/relationships/slide" Target="slides/slide93.xml"/><Relationship Id="rId160" Type="http://schemas.openxmlformats.org/officeDocument/2006/relationships/slide" Target="slides/slide158.xml"/><Relationship Id="rId165" Type="http://schemas.openxmlformats.org/officeDocument/2006/relationships/slide" Target="slides/slide163.xml"/><Relationship Id="rId22" Type="http://schemas.openxmlformats.org/officeDocument/2006/relationships/slide" Target="slides/slide20.xml"/><Relationship Id="rId27" Type="http://schemas.openxmlformats.org/officeDocument/2006/relationships/slide" Target="slides/slide25.xml"/><Relationship Id="rId43" Type="http://schemas.openxmlformats.org/officeDocument/2006/relationships/slide" Target="slides/slide41.xml"/><Relationship Id="rId48" Type="http://schemas.openxmlformats.org/officeDocument/2006/relationships/slide" Target="slides/slide46.xml"/><Relationship Id="rId64" Type="http://schemas.openxmlformats.org/officeDocument/2006/relationships/slide" Target="slides/slide62.xml"/><Relationship Id="rId69" Type="http://schemas.openxmlformats.org/officeDocument/2006/relationships/slide" Target="slides/slide67.xml"/><Relationship Id="rId113" Type="http://schemas.openxmlformats.org/officeDocument/2006/relationships/slide" Target="slides/slide111.xml"/><Relationship Id="rId118" Type="http://schemas.openxmlformats.org/officeDocument/2006/relationships/slide" Target="slides/slide116.xml"/><Relationship Id="rId134" Type="http://schemas.openxmlformats.org/officeDocument/2006/relationships/slide" Target="slides/slide132.xml"/><Relationship Id="rId139" Type="http://schemas.openxmlformats.org/officeDocument/2006/relationships/slide" Target="slides/slide137.xml"/><Relationship Id="rId80" Type="http://schemas.openxmlformats.org/officeDocument/2006/relationships/slide" Target="slides/slide78.xml"/><Relationship Id="rId85" Type="http://schemas.openxmlformats.org/officeDocument/2006/relationships/slide" Target="slides/slide83.xml"/><Relationship Id="rId150" Type="http://schemas.openxmlformats.org/officeDocument/2006/relationships/slide" Target="slides/slide148.xml"/><Relationship Id="rId155" Type="http://schemas.openxmlformats.org/officeDocument/2006/relationships/slide" Target="slides/slide153.xml"/><Relationship Id="rId171" Type="http://schemas.openxmlformats.org/officeDocument/2006/relationships/theme" Target="theme/theme1.xml"/><Relationship Id="rId12" Type="http://schemas.openxmlformats.org/officeDocument/2006/relationships/slide" Target="slides/slide10.xml"/><Relationship Id="rId17" Type="http://schemas.openxmlformats.org/officeDocument/2006/relationships/slide" Target="slides/slide15.xml"/><Relationship Id="rId33" Type="http://schemas.openxmlformats.org/officeDocument/2006/relationships/slide" Target="slides/slide31.xml"/><Relationship Id="rId38" Type="http://schemas.openxmlformats.org/officeDocument/2006/relationships/slide" Target="slides/slide36.xml"/><Relationship Id="rId59" Type="http://schemas.openxmlformats.org/officeDocument/2006/relationships/slide" Target="slides/slide57.xml"/><Relationship Id="rId103" Type="http://schemas.openxmlformats.org/officeDocument/2006/relationships/slide" Target="slides/slide101.xml"/><Relationship Id="rId108" Type="http://schemas.openxmlformats.org/officeDocument/2006/relationships/slide" Target="slides/slide106.xml"/><Relationship Id="rId124" Type="http://schemas.openxmlformats.org/officeDocument/2006/relationships/slide" Target="slides/slide122.xml"/><Relationship Id="rId129" Type="http://schemas.openxmlformats.org/officeDocument/2006/relationships/slide" Target="slides/slide127.xml"/><Relationship Id="rId54" Type="http://schemas.openxmlformats.org/officeDocument/2006/relationships/slide" Target="slides/slide52.xml"/><Relationship Id="rId70" Type="http://schemas.openxmlformats.org/officeDocument/2006/relationships/slide" Target="slides/slide68.xml"/><Relationship Id="rId75" Type="http://schemas.openxmlformats.org/officeDocument/2006/relationships/slide" Target="slides/slide73.xml"/><Relationship Id="rId91" Type="http://schemas.openxmlformats.org/officeDocument/2006/relationships/slide" Target="slides/slide89.xml"/><Relationship Id="rId96" Type="http://schemas.openxmlformats.org/officeDocument/2006/relationships/slide" Target="slides/slide94.xml"/><Relationship Id="rId140" Type="http://schemas.openxmlformats.org/officeDocument/2006/relationships/slide" Target="slides/slide138.xml"/><Relationship Id="rId145" Type="http://schemas.openxmlformats.org/officeDocument/2006/relationships/slide" Target="slides/slide143.xml"/><Relationship Id="rId161" Type="http://schemas.openxmlformats.org/officeDocument/2006/relationships/slide" Target="slides/slide159.xml"/><Relationship Id="rId166" Type="http://schemas.openxmlformats.org/officeDocument/2006/relationships/slide" Target="slides/slide164.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6" Type="http://schemas.openxmlformats.org/officeDocument/2006/relationships/slide" Target="slides/slide104.xml"/><Relationship Id="rId114" Type="http://schemas.openxmlformats.org/officeDocument/2006/relationships/slide" Target="slides/slide112.xml"/><Relationship Id="rId119" Type="http://schemas.openxmlformats.org/officeDocument/2006/relationships/slide" Target="slides/slide117.xml"/><Relationship Id="rId127" Type="http://schemas.openxmlformats.org/officeDocument/2006/relationships/slide" Target="slides/slide12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slide" Target="slides/slide71.xml"/><Relationship Id="rId78" Type="http://schemas.openxmlformats.org/officeDocument/2006/relationships/slide" Target="slides/slide76.xml"/><Relationship Id="rId81" Type="http://schemas.openxmlformats.org/officeDocument/2006/relationships/slide" Target="slides/slide79.xml"/><Relationship Id="rId86" Type="http://schemas.openxmlformats.org/officeDocument/2006/relationships/slide" Target="slides/slide84.xml"/><Relationship Id="rId94" Type="http://schemas.openxmlformats.org/officeDocument/2006/relationships/slide" Target="slides/slide92.xml"/><Relationship Id="rId99" Type="http://schemas.openxmlformats.org/officeDocument/2006/relationships/slide" Target="slides/slide97.xml"/><Relationship Id="rId101" Type="http://schemas.openxmlformats.org/officeDocument/2006/relationships/slide" Target="slides/slide99.xml"/><Relationship Id="rId122" Type="http://schemas.openxmlformats.org/officeDocument/2006/relationships/slide" Target="slides/slide120.xml"/><Relationship Id="rId130" Type="http://schemas.openxmlformats.org/officeDocument/2006/relationships/slide" Target="slides/slide128.xml"/><Relationship Id="rId135" Type="http://schemas.openxmlformats.org/officeDocument/2006/relationships/slide" Target="slides/slide133.xml"/><Relationship Id="rId143" Type="http://schemas.openxmlformats.org/officeDocument/2006/relationships/slide" Target="slides/slide141.xml"/><Relationship Id="rId148" Type="http://schemas.openxmlformats.org/officeDocument/2006/relationships/slide" Target="slides/slide146.xml"/><Relationship Id="rId151" Type="http://schemas.openxmlformats.org/officeDocument/2006/relationships/slide" Target="slides/slide149.xml"/><Relationship Id="rId156" Type="http://schemas.openxmlformats.org/officeDocument/2006/relationships/slide" Target="slides/slide154.xml"/><Relationship Id="rId164" Type="http://schemas.openxmlformats.org/officeDocument/2006/relationships/slide" Target="slides/slide162.xml"/><Relationship Id="rId169" Type="http://schemas.openxmlformats.org/officeDocument/2006/relationships/presProps" Target="presProps.xml"/><Relationship Id="rId4" Type="http://schemas.openxmlformats.org/officeDocument/2006/relationships/slide" Target="slides/slide2.xml"/><Relationship Id="rId9" Type="http://schemas.openxmlformats.org/officeDocument/2006/relationships/slide" Target="slides/slide7.xml"/><Relationship Id="rId172" Type="http://schemas.openxmlformats.org/officeDocument/2006/relationships/tableStyles" Target="tableStyles.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109" Type="http://schemas.openxmlformats.org/officeDocument/2006/relationships/slide" Target="slides/slide10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6" Type="http://schemas.openxmlformats.org/officeDocument/2006/relationships/slide" Target="slides/slide74.xml"/><Relationship Id="rId97" Type="http://schemas.openxmlformats.org/officeDocument/2006/relationships/slide" Target="slides/slide95.xml"/><Relationship Id="rId104" Type="http://schemas.openxmlformats.org/officeDocument/2006/relationships/slide" Target="slides/slide102.xml"/><Relationship Id="rId120" Type="http://schemas.openxmlformats.org/officeDocument/2006/relationships/slide" Target="slides/slide118.xml"/><Relationship Id="rId125" Type="http://schemas.openxmlformats.org/officeDocument/2006/relationships/slide" Target="slides/slide123.xml"/><Relationship Id="rId141" Type="http://schemas.openxmlformats.org/officeDocument/2006/relationships/slide" Target="slides/slide139.xml"/><Relationship Id="rId146" Type="http://schemas.openxmlformats.org/officeDocument/2006/relationships/slide" Target="slides/slide144.xml"/><Relationship Id="rId167" Type="http://schemas.openxmlformats.org/officeDocument/2006/relationships/notesMaster" Target="notesMasters/notesMaster1.xml"/><Relationship Id="rId7" Type="http://schemas.openxmlformats.org/officeDocument/2006/relationships/slide" Target="slides/slide5.xml"/><Relationship Id="rId71" Type="http://schemas.openxmlformats.org/officeDocument/2006/relationships/slide" Target="slides/slide69.xml"/><Relationship Id="rId92" Type="http://schemas.openxmlformats.org/officeDocument/2006/relationships/slide" Target="slides/slide90.xml"/><Relationship Id="rId162" Type="http://schemas.openxmlformats.org/officeDocument/2006/relationships/slide" Target="slides/slide160.xml"/><Relationship Id="rId2" Type="http://schemas.openxmlformats.org/officeDocument/2006/relationships/slideMaster" Target="slideMasters/slideMaster2.xml"/><Relationship Id="rId29" Type="http://schemas.openxmlformats.org/officeDocument/2006/relationships/slide" Target="slides/slide27.xml"/><Relationship Id="rId24" Type="http://schemas.openxmlformats.org/officeDocument/2006/relationships/slide" Target="slides/slide22.xml"/><Relationship Id="rId40" Type="http://schemas.openxmlformats.org/officeDocument/2006/relationships/slide" Target="slides/slide38.xml"/><Relationship Id="rId45" Type="http://schemas.openxmlformats.org/officeDocument/2006/relationships/slide" Target="slides/slide43.xml"/><Relationship Id="rId66" Type="http://schemas.openxmlformats.org/officeDocument/2006/relationships/slide" Target="slides/slide64.xml"/><Relationship Id="rId87" Type="http://schemas.openxmlformats.org/officeDocument/2006/relationships/slide" Target="slides/slide85.xml"/><Relationship Id="rId110" Type="http://schemas.openxmlformats.org/officeDocument/2006/relationships/slide" Target="slides/slide108.xml"/><Relationship Id="rId115" Type="http://schemas.openxmlformats.org/officeDocument/2006/relationships/slide" Target="slides/slide113.xml"/><Relationship Id="rId131" Type="http://schemas.openxmlformats.org/officeDocument/2006/relationships/slide" Target="slides/slide129.xml"/><Relationship Id="rId136" Type="http://schemas.openxmlformats.org/officeDocument/2006/relationships/slide" Target="slides/slide134.xml"/><Relationship Id="rId157" Type="http://schemas.openxmlformats.org/officeDocument/2006/relationships/slide" Target="slides/slide155.xml"/><Relationship Id="rId61" Type="http://schemas.openxmlformats.org/officeDocument/2006/relationships/slide" Target="slides/slide59.xml"/><Relationship Id="rId82" Type="http://schemas.openxmlformats.org/officeDocument/2006/relationships/slide" Target="slides/slide80.xml"/><Relationship Id="rId152" Type="http://schemas.openxmlformats.org/officeDocument/2006/relationships/slide" Target="slides/slide150.xml"/><Relationship Id="rId173" Type="http://schemas.microsoft.com/office/2015/10/relationships/revisionInfo" Target="revisionInfo.xml"/><Relationship Id="rId19" Type="http://schemas.openxmlformats.org/officeDocument/2006/relationships/slide" Target="slides/slide17.xml"/><Relationship Id="rId14" Type="http://schemas.openxmlformats.org/officeDocument/2006/relationships/slide" Target="slides/slide12.xml"/><Relationship Id="rId30" Type="http://schemas.openxmlformats.org/officeDocument/2006/relationships/slide" Target="slides/slide28.xml"/><Relationship Id="rId35" Type="http://schemas.openxmlformats.org/officeDocument/2006/relationships/slide" Target="slides/slide33.xml"/><Relationship Id="rId56" Type="http://schemas.openxmlformats.org/officeDocument/2006/relationships/slide" Target="slides/slide54.xml"/><Relationship Id="rId77" Type="http://schemas.openxmlformats.org/officeDocument/2006/relationships/slide" Target="slides/slide75.xml"/><Relationship Id="rId100" Type="http://schemas.openxmlformats.org/officeDocument/2006/relationships/slide" Target="slides/slide98.xml"/><Relationship Id="rId105" Type="http://schemas.openxmlformats.org/officeDocument/2006/relationships/slide" Target="slides/slide103.xml"/><Relationship Id="rId126" Type="http://schemas.openxmlformats.org/officeDocument/2006/relationships/slide" Target="slides/slide124.xml"/><Relationship Id="rId147" Type="http://schemas.openxmlformats.org/officeDocument/2006/relationships/slide" Target="slides/slide145.xml"/><Relationship Id="rId168" Type="http://schemas.openxmlformats.org/officeDocument/2006/relationships/handoutMaster" Target="handoutMasters/handout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slide" Target="slides/slide70.xml"/><Relationship Id="rId93" Type="http://schemas.openxmlformats.org/officeDocument/2006/relationships/slide" Target="slides/slide91.xml"/><Relationship Id="rId98" Type="http://schemas.openxmlformats.org/officeDocument/2006/relationships/slide" Target="slides/slide96.xml"/><Relationship Id="rId121" Type="http://schemas.openxmlformats.org/officeDocument/2006/relationships/slide" Target="slides/slide119.xml"/><Relationship Id="rId142" Type="http://schemas.openxmlformats.org/officeDocument/2006/relationships/slide" Target="slides/slide140.xml"/><Relationship Id="rId163" Type="http://schemas.openxmlformats.org/officeDocument/2006/relationships/slide" Target="slides/slide161.xml"/><Relationship Id="rId3" Type="http://schemas.openxmlformats.org/officeDocument/2006/relationships/slide" Target="slides/slide1.xml"/><Relationship Id="rId25" Type="http://schemas.openxmlformats.org/officeDocument/2006/relationships/slide" Target="slides/slide23.xml"/><Relationship Id="rId46" Type="http://schemas.openxmlformats.org/officeDocument/2006/relationships/slide" Target="slides/slide44.xml"/><Relationship Id="rId67" Type="http://schemas.openxmlformats.org/officeDocument/2006/relationships/slide" Target="slides/slide65.xml"/><Relationship Id="rId116" Type="http://schemas.openxmlformats.org/officeDocument/2006/relationships/slide" Target="slides/slide114.xml"/><Relationship Id="rId137" Type="http://schemas.openxmlformats.org/officeDocument/2006/relationships/slide" Target="slides/slide135.xml"/><Relationship Id="rId158" Type="http://schemas.openxmlformats.org/officeDocument/2006/relationships/slide" Target="slides/slide156.xml"/><Relationship Id="rId20" Type="http://schemas.openxmlformats.org/officeDocument/2006/relationships/slide" Target="slides/slide18.xml"/><Relationship Id="rId41" Type="http://schemas.openxmlformats.org/officeDocument/2006/relationships/slide" Target="slides/slide39.xml"/><Relationship Id="rId62" Type="http://schemas.openxmlformats.org/officeDocument/2006/relationships/slide" Target="slides/slide60.xml"/><Relationship Id="rId83" Type="http://schemas.openxmlformats.org/officeDocument/2006/relationships/slide" Target="slides/slide81.xml"/><Relationship Id="rId88" Type="http://schemas.openxmlformats.org/officeDocument/2006/relationships/slide" Target="slides/slide86.xml"/><Relationship Id="rId111" Type="http://schemas.openxmlformats.org/officeDocument/2006/relationships/slide" Target="slides/slide109.xml"/><Relationship Id="rId132" Type="http://schemas.openxmlformats.org/officeDocument/2006/relationships/slide" Target="slides/slide130.xml"/><Relationship Id="rId153" Type="http://schemas.openxmlformats.org/officeDocument/2006/relationships/slide" Target="slides/slide15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6563" cy="500063"/>
          </a:xfrm>
          <a:prstGeom prst="rect">
            <a:avLst/>
          </a:prstGeom>
        </p:spPr>
        <p:txBody>
          <a:bodyPr vert="horz" lIns="91440" tIns="45720" rIns="91440" bIns="45720" rtlCol="0"/>
          <a:lstStyle>
            <a:lvl1pPr algn="l">
              <a:defRPr sz="1200"/>
            </a:lvl1pPr>
          </a:lstStyle>
          <a:p>
            <a:endParaRPr lang="en-ZA" dirty="0"/>
          </a:p>
        </p:txBody>
      </p:sp>
      <p:sp>
        <p:nvSpPr>
          <p:cNvPr id="3" name="Date Placeholder 2"/>
          <p:cNvSpPr>
            <a:spLocks noGrp="1"/>
          </p:cNvSpPr>
          <p:nvPr>
            <p:ph type="dt" sz="quarter" idx="1"/>
          </p:nvPr>
        </p:nvSpPr>
        <p:spPr>
          <a:xfrm>
            <a:off x="3889375" y="0"/>
            <a:ext cx="2976563" cy="500063"/>
          </a:xfrm>
          <a:prstGeom prst="rect">
            <a:avLst/>
          </a:prstGeom>
        </p:spPr>
        <p:txBody>
          <a:bodyPr vert="horz" lIns="91440" tIns="45720" rIns="91440" bIns="45720" rtlCol="0"/>
          <a:lstStyle>
            <a:lvl1pPr algn="r">
              <a:defRPr sz="1200"/>
            </a:lvl1pPr>
          </a:lstStyle>
          <a:p>
            <a:fld id="{3F495DCE-00F9-43FD-8220-AFECD23AEB65}" type="datetimeFigureOut">
              <a:rPr lang="en-ZA" smtClean="0"/>
              <a:pPr/>
              <a:t>2017/08/26</a:t>
            </a:fld>
            <a:endParaRPr lang="en-ZA" dirty="0"/>
          </a:p>
        </p:txBody>
      </p:sp>
      <p:sp>
        <p:nvSpPr>
          <p:cNvPr id="4" name="Footer Placeholder 3"/>
          <p:cNvSpPr>
            <a:spLocks noGrp="1"/>
          </p:cNvSpPr>
          <p:nvPr>
            <p:ph type="ftr" sz="quarter" idx="2"/>
          </p:nvPr>
        </p:nvSpPr>
        <p:spPr>
          <a:xfrm>
            <a:off x="0" y="9493250"/>
            <a:ext cx="2976563" cy="500063"/>
          </a:xfrm>
          <a:prstGeom prst="rect">
            <a:avLst/>
          </a:prstGeom>
        </p:spPr>
        <p:txBody>
          <a:bodyPr vert="horz" lIns="91440" tIns="45720" rIns="91440" bIns="45720" rtlCol="0" anchor="b"/>
          <a:lstStyle>
            <a:lvl1pPr algn="l">
              <a:defRPr sz="1200"/>
            </a:lvl1pPr>
          </a:lstStyle>
          <a:p>
            <a:endParaRPr lang="en-ZA" dirty="0"/>
          </a:p>
        </p:txBody>
      </p:sp>
      <p:sp>
        <p:nvSpPr>
          <p:cNvPr id="5" name="Slide Number Placeholder 4"/>
          <p:cNvSpPr>
            <a:spLocks noGrp="1"/>
          </p:cNvSpPr>
          <p:nvPr>
            <p:ph type="sldNum" sz="quarter" idx="3"/>
          </p:nvPr>
        </p:nvSpPr>
        <p:spPr>
          <a:xfrm>
            <a:off x="3889375" y="9493250"/>
            <a:ext cx="2976563" cy="500063"/>
          </a:xfrm>
          <a:prstGeom prst="rect">
            <a:avLst/>
          </a:prstGeom>
        </p:spPr>
        <p:txBody>
          <a:bodyPr vert="horz" lIns="91440" tIns="45720" rIns="91440" bIns="45720" rtlCol="0" anchor="b"/>
          <a:lstStyle>
            <a:lvl1pPr algn="r">
              <a:defRPr sz="1200"/>
            </a:lvl1pPr>
          </a:lstStyle>
          <a:p>
            <a:fld id="{52EB7DA0-7C2F-461F-94B0-25DC64AAD411}" type="slidenum">
              <a:rPr lang="en-ZA" smtClean="0"/>
              <a:pPr/>
              <a:t>‹#›</a:t>
            </a:fld>
            <a:endParaRPr lang="en-ZA" dirty="0"/>
          </a:p>
        </p:txBody>
      </p:sp>
    </p:spTree>
    <p:extLst>
      <p:ext uri="{BB962C8B-B14F-4D97-AF65-F5344CB8AC3E}">
        <p14:creationId xmlns:p14="http://schemas.microsoft.com/office/powerpoint/2010/main" val="4257066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5928" cy="499745"/>
          </a:xfrm>
          <a:prstGeom prst="rect">
            <a:avLst/>
          </a:prstGeom>
        </p:spPr>
        <p:txBody>
          <a:bodyPr vert="horz" lIns="96350" tIns="48175" rIns="96350" bIns="48175" rtlCol="0"/>
          <a:lstStyle>
            <a:lvl1pPr algn="l">
              <a:defRPr sz="1300"/>
            </a:lvl1pPr>
          </a:lstStyle>
          <a:p>
            <a:endParaRPr lang="en-ZA" dirty="0"/>
          </a:p>
        </p:txBody>
      </p:sp>
      <p:sp>
        <p:nvSpPr>
          <p:cNvPr id="3" name="Date Placeholder 2"/>
          <p:cNvSpPr>
            <a:spLocks noGrp="1"/>
          </p:cNvSpPr>
          <p:nvPr>
            <p:ph type="dt" idx="1"/>
          </p:nvPr>
        </p:nvSpPr>
        <p:spPr>
          <a:xfrm>
            <a:off x="3890008" y="0"/>
            <a:ext cx="2975928" cy="499745"/>
          </a:xfrm>
          <a:prstGeom prst="rect">
            <a:avLst/>
          </a:prstGeom>
        </p:spPr>
        <p:txBody>
          <a:bodyPr vert="horz" lIns="96350" tIns="48175" rIns="96350" bIns="48175" rtlCol="0"/>
          <a:lstStyle>
            <a:lvl1pPr algn="r">
              <a:defRPr sz="1300"/>
            </a:lvl1pPr>
          </a:lstStyle>
          <a:p>
            <a:fld id="{7C1F5CC3-43A9-4FC9-A98E-AB3544849CDE}" type="datetimeFigureOut">
              <a:rPr lang="en-ZA" smtClean="0"/>
              <a:pPr/>
              <a:t>2017/08/26</a:t>
            </a:fld>
            <a:endParaRPr lang="en-ZA" dirty="0"/>
          </a:p>
        </p:txBody>
      </p:sp>
      <p:sp>
        <p:nvSpPr>
          <p:cNvPr id="4" name="Slide Image Placeholder 3"/>
          <p:cNvSpPr>
            <a:spLocks noGrp="1" noRot="1" noChangeAspect="1"/>
          </p:cNvSpPr>
          <p:nvPr>
            <p:ph type="sldImg" idx="2"/>
          </p:nvPr>
        </p:nvSpPr>
        <p:spPr>
          <a:xfrm>
            <a:off x="935038" y="749300"/>
            <a:ext cx="4997450" cy="3748088"/>
          </a:xfrm>
          <a:prstGeom prst="rect">
            <a:avLst/>
          </a:prstGeom>
          <a:noFill/>
          <a:ln w="12700">
            <a:solidFill>
              <a:prstClr val="black"/>
            </a:solidFill>
          </a:ln>
        </p:spPr>
        <p:txBody>
          <a:bodyPr vert="horz" lIns="96350" tIns="48175" rIns="96350" bIns="48175" rtlCol="0" anchor="ctr"/>
          <a:lstStyle/>
          <a:p>
            <a:endParaRPr lang="en-ZA" dirty="0"/>
          </a:p>
        </p:txBody>
      </p:sp>
      <p:sp>
        <p:nvSpPr>
          <p:cNvPr id="5" name="Notes Placeholder 4"/>
          <p:cNvSpPr>
            <a:spLocks noGrp="1"/>
          </p:cNvSpPr>
          <p:nvPr>
            <p:ph type="body" sz="quarter" idx="3"/>
          </p:nvPr>
        </p:nvSpPr>
        <p:spPr>
          <a:xfrm>
            <a:off x="686753" y="4747578"/>
            <a:ext cx="5494020" cy="4497705"/>
          </a:xfrm>
          <a:prstGeom prst="rect">
            <a:avLst/>
          </a:prstGeom>
        </p:spPr>
        <p:txBody>
          <a:bodyPr vert="horz" lIns="96350" tIns="48175" rIns="96350" bIns="48175"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6" name="Footer Placeholder 5"/>
          <p:cNvSpPr>
            <a:spLocks noGrp="1"/>
          </p:cNvSpPr>
          <p:nvPr>
            <p:ph type="ftr" sz="quarter" idx="4"/>
          </p:nvPr>
        </p:nvSpPr>
        <p:spPr>
          <a:xfrm>
            <a:off x="0" y="9493420"/>
            <a:ext cx="2975928" cy="499745"/>
          </a:xfrm>
          <a:prstGeom prst="rect">
            <a:avLst/>
          </a:prstGeom>
        </p:spPr>
        <p:txBody>
          <a:bodyPr vert="horz" lIns="96350" tIns="48175" rIns="96350" bIns="48175" rtlCol="0" anchor="b"/>
          <a:lstStyle>
            <a:lvl1pPr algn="l">
              <a:defRPr sz="1300"/>
            </a:lvl1pPr>
          </a:lstStyle>
          <a:p>
            <a:endParaRPr lang="en-ZA" dirty="0"/>
          </a:p>
        </p:txBody>
      </p:sp>
      <p:sp>
        <p:nvSpPr>
          <p:cNvPr id="7" name="Slide Number Placeholder 6"/>
          <p:cNvSpPr>
            <a:spLocks noGrp="1"/>
          </p:cNvSpPr>
          <p:nvPr>
            <p:ph type="sldNum" sz="quarter" idx="5"/>
          </p:nvPr>
        </p:nvSpPr>
        <p:spPr>
          <a:xfrm>
            <a:off x="3890008" y="9493420"/>
            <a:ext cx="2975928" cy="499745"/>
          </a:xfrm>
          <a:prstGeom prst="rect">
            <a:avLst/>
          </a:prstGeom>
        </p:spPr>
        <p:txBody>
          <a:bodyPr vert="horz" lIns="96350" tIns="48175" rIns="96350" bIns="48175" rtlCol="0" anchor="b"/>
          <a:lstStyle>
            <a:lvl1pPr algn="r">
              <a:defRPr sz="1300"/>
            </a:lvl1pPr>
          </a:lstStyle>
          <a:p>
            <a:fld id="{284FEFDE-B284-4E28-A845-D955150CEFBF}" type="slidenum">
              <a:rPr lang="en-ZA" smtClean="0"/>
              <a:pPr/>
              <a:t>‹#›</a:t>
            </a:fld>
            <a:endParaRPr lang="en-ZA" dirty="0"/>
          </a:p>
        </p:txBody>
      </p:sp>
    </p:spTree>
    <p:extLst>
      <p:ext uri="{BB962C8B-B14F-4D97-AF65-F5344CB8AC3E}">
        <p14:creationId xmlns:p14="http://schemas.microsoft.com/office/powerpoint/2010/main" val="396564498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3">
        <a:schemeClr val="bg1"/>
      </p:bgRef>
    </p:bg>
    <p:spTree>
      <p:nvGrpSpPr>
        <p:cNvPr id="1" name=""/>
        <p:cNvGrpSpPr/>
        <p:nvPr/>
      </p:nvGrpSpPr>
      <p:grpSpPr>
        <a:xfrm>
          <a:off x="0" y="0"/>
          <a:ext cx="0" cy="0"/>
          <a:chOff x="0" y="0"/>
          <a:chExt cx="0" cy="0"/>
        </a:xfrm>
      </p:grpSpPr>
      <p:sp>
        <p:nvSpPr>
          <p:cNvPr id="12" name="Rectangle 11"/>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3" name="Rounded Rectangle 12"/>
          <p:cNvSpPr/>
          <p:nvPr userDrawn="1"/>
        </p:nvSpPr>
        <p:spPr>
          <a:xfrm>
            <a:off x="55061" y="70102"/>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Subtitle 8"/>
          <p:cNvSpPr>
            <a:spLocks noGrp="1"/>
          </p:cNvSpPr>
          <p:nvPr>
            <p:ph type="subTitle" idx="1"/>
          </p:nvPr>
        </p:nvSpPr>
        <p:spPr>
          <a:xfrm>
            <a:off x="1373299" y="3200400"/>
            <a:ext cx="6400800" cy="1600200"/>
          </a:xfrm>
        </p:spPr>
        <p:txBody>
          <a:bodyPr/>
          <a:lstStyle>
            <a:lvl1pPr marL="0" indent="0" algn="ctr">
              <a:buNone/>
              <a:defRPr sz="2600" b="1">
                <a:solidFill>
                  <a:srgbClr val="008080"/>
                </a:solidFill>
                <a:latin typeface="Calibri" pitchFamily="34" charset="0"/>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dirty="0"/>
              <a:t>Click to edit Master subtitle style</a:t>
            </a:r>
          </a:p>
        </p:txBody>
      </p:sp>
      <p:sp>
        <p:nvSpPr>
          <p:cNvPr id="29" name="Slide Number Placeholder 28"/>
          <p:cNvSpPr>
            <a:spLocks noGrp="1"/>
          </p:cNvSpPr>
          <p:nvPr>
            <p:ph type="sldNum" sz="quarter" idx="12"/>
          </p:nvPr>
        </p:nvSpPr>
        <p:spPr/>
        <p:txBody>
          <a:bodyPr lIns="0" tIns="0" rIns="0" bIns="0">
            <a:noAutofit/>
          </a:bodyPr>
          <a:lstStyle>
            <a:lvl1pPr>
              <a:defRPr sz="1400">
                <a:solidFill>
                  <a:srgbClr val="FFFFFF"/>
                </a:solidFill>
              </a:defRPr>
            </a:lvl1pPr>
          </a:lstStyle>
          <a:p>
            <a:fld id="{4980778A-6F9D-4141-8080-B8192EADCD40}" type="slidenum">
              <a:rPr lang="en-ZA" smtClean="0"/>
              <a:pPr/>
              <a:t>‹#›</a:t>
            </a:fld>
            <a:endParaRPr lang="en-ZA" dirty="0"/>
          </a:p>
        </p:txBody>
      </p:sp>
      <p:sp>
        <p:nvSpPr>
          <p:cNvPr id="7" name="Rectangle 6"/>
          <p:cNvSpPr/>
          <p:nvPr/>
        </p:nvSpPr>
        <p:spPr>
          <a:xfrm>
            <a:off x="62931" y="1449303"/>
            <a:ext cx="9021537" cy="1527349"/>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0" name="Rectangle 9"/>
          <p:cNvSpPr/>
          <p:nvPr/>
        </p:nvSpPr>
        <p:spPr>
          <a:xfrm>
            <a:off x="62931" y="1396720"/>
            <a:ext cx="9021537" cy="120580"/>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1" name="Rectangle 10"/>
          <p:cNvSpPr/>
          <p:nvPr/>
        </p:nvSpPr>
        <p:spPr>
          <a:xfrm>
            <a:off x="62931" y="2976649"/>
            <a:ext cx="9021537" cy="110532"/>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Title 7"/>
          <p:cNvSpPr>
            <a:spLocks noGrp="1"/>
          </p:cNvSpPr>
          <p:nvPr>
            <p:ph type="ctrTitle"/>
          </p:nvPr>
        </p:nvSpPr>
        <p:spPr>
          <a:xfrm>
            <a:off x="458899" y="1505930"/>
            <a:ext cx="8229600" cy="1470025"/>
          </a:xfrm>
        </p:spPr>
        <p:txBody>
          <a:bodyPr anchor="ctr"/>
          <a:lstStyle>
            <a:lvl1pPr algn="ctr">
              <a:defRPr lang="en-US" dirty="0">
                <a:solidFill>
                  <a:srgbClr val="FFFFFF"/>
                </a:solidFill>
              </a:defRPr>
            </a:lvl1pPr>
          </a:lstStyle>
          <a:p>
            <a:r>
              <a:rPr kumimoji="0" lang="en-US"/>
              <a:t>Click to edit Master title style</a:t>
            </a:r>
          </a:p>
        </p:txBody>
      </p:sp>
      <p:pic>
        <p:nvPicPr>
          <p:cNvPr id="3" name="Picture 2"/>
          <p:cNvPicPr>
            <a:picLocks noChangeAspect="1"/>
          </p:cNvPicPr>
          <p:nvPr userDrawn="1"/>
        </p:nvPicPr>
        <p:blipFill>
          <a:blip r:embed="rId2"/>
          <a:stretch>
            <a:fillRect/>
          </a:stretch>
        </p:blipFill>
        <p:spPr>
          <a:xfrm>
            <a:off x="3709341" y="6522076"/>
            <a:ext cx="1725318" cy="286537"/>
          </a:xfrm>
          <a:prstGeom prst="rect">
            <a:avLst/>
          </a:prstGeom>
        </p:spPr>
      </p:pic>
      <p:pic>
        <p:nvPicPr>
          <p:cNvPr id="4" name="Picture 3">
            <a:extLst>
              <a:ext uri="{FF2B5EF4-FFF2-40B4-BE49-F238E27FC236}">
                <a16:creationId xmlns:a16="http://schemas.microsoft.com/office/drawing/2014/main" id="{C6C2190D-9C6D-4DD6-84CA-1E42DE3F86BB}"/>
              </a:ext>
            </a:extLst>
          </p:cNvPr>
          <p:cNvPicPr>
            <a:picLocks noChangeAspect="1"/>
          </p:cNvPicPr>
          <p:nvPr userDrawn="1"/>
        </p:nvPicPr>
        <p:blipFill>
          <a:blip r:embed="rId3"/>
          <a:stretch>
            <a:fillRect/>
          </a:stretch>
        </p:blipFill>
        <p:spPr>
          <a:xfrm>
            <a:off x="8072608" y="6214201"/>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6172200" y="6217376"/>
            <a:ext cx="2476500" cy="476250"/>
          </a:xfrm>
          <a:prstGeom prst="rect">
            <a:avLst/>
          </a:prstGeom>
        </p:spPr>
        <p:txBody>
          <a:bodyPr/>
          <a:lstStyle/>
          <a:p>
            <a:fld id="{744EAEA5-7BFB-4BF3-B902-218CE399D210}" type="datetimeFigureOut">
              <a:rPr lang="en-ZA" smtClean="0"/>
              <a:pPr/>
              <a:t>2017/08/26</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41"/>
            <a:ext cx="2011680" cy="5851525"/>
          </a:xfrm>
        </p:spPr>
        <p:txBody>
          <a:bodyPr vert="eaVert"/>
          <a:lstStyle/>
          <a:p>
            <a:r>
              <a:rPr kumimoji="0" lang="en-US"/>
              <a:t>Click to edit Master title style</a:t>
            </a:r>
          </a:p>
        </p:txBody>
      </p:sp>
      <p:sp>
        <p:nvSpPr>
          <p:cNvPr id="3" name="Vertical Text Placeholder 2"/>
          <p:cNvSpPr>
            <a:spLocks noGrp="1"/>
          </p:cNvSpPr>
          <p:nvPr>
            <p:ph type="body" orient="vert" idx="1"/>
          </p:nvPr>
        </p:nvSpPr>
        <p:spPr>
          <a:xfrm>
            <a:off x="914400" y="274640"/>
            <a:ext cx="5562600" cy="5851525"/>
          </a:xfrm>
        </p:spPr>
        <p:txBody>
          <a:bodyPr vert="eaVert"/>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
        <p:nvSpPr>
          <p:cNvPr id="4" name="Date Placeholder 3"/>
          <p:cNvSpPr>
            <a:spLocks noGrp="1"/>
          </p:cNvSpPr>
          <p:nvPr>
            <p:ph type="dt" sz="half" idx="10"/>
          </p:nvPr>
        </p:nvSpPr>
        <p:spPr>
          <a:xfrm>
            <a:off x="6396990" y="6334519"/>
            <a:ext cx="2476500" cy="476250"/>
          </a:xfrm>
          <a:prstGeom prst="rect">
            <a:avLst/>
          </a:prstGeom>
        </p:spPr>
        <p:txBody>
          <a:bodyPr/>
          <a:lstStyle/>
          <a:p>
            <a:fld id="{744EAEA5-7BFB-4BF3-B902-218CE399D210}" type="datetimeFigureOut">
              <a:rPr lang="en-ZA" smtClean="0"/>
              <a:pPr/>
              <a:t>2017/08/26</a:t>
            </a:fld>
            <a:endParaRPr lang="en-ZA" dirty="0"/>
          </a:p>
        </p:txBody>
      </p:sp>
      <p:sp>
        <p:nvSpPr>
          <p:cNvPr id="6" name="Slide Number Placeholder 5"/>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143000" y="1122363"/>
            <a:ext cx="6858000" cy="2387600"/>
          </a:xfrm>
        </p:spPr>
        <p:txBody>
          <a:bodyPr anchor="b"/>
          <a:lstStyle>
            <a:lvl1pPr algn="ctr">
              <a:defRPr sz="6000"/>
            </a:lvl1pPr>
          </a:lstStyle>
          <a:p>
            <a:r>
              <a:rPr lang="en-US"/>
              <a:t>Click to edit Master title style</a:t>
            </a:r>
            <a:endParaRPr lang="en-ZA"/>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ZA"/>
          </a:p>
        </p:txBody>
      </p:sp>
      <p:sp>
        <p:nvSpPr>
          <p:cNvPr id="4" name="Date Placeholder 3"/>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410940658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142984567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8"/>
            <a:ext cx="7886700" cy="2852737"/>
          </a:xfrm>
        </p:spPr>
        <p:txBody>
          <a:bodyPr anchor="b"/>
          <a:lstStyle>
            <a:lvl1pPr>
              <a:defRPr sz="6000"/>
            </a:lvl1pPr>
          </a:lstStyle>
          <a:p>
            <a:r>
              <a:rPr lang="en-US"/>
              <a:t>Click to edit Master title style</a:t>
            </a:r>
            <a:endParaRPr lang="en-ZA"/>
          </a:p>
        </p:txBody>
      </p:sp>
      <p:sp>
        <p:nvSpPr>
          <p:cNvPr id="3" name="Text Placeholder 2"/>
          <p:cNvSpPr>
            <a:spLocks noGrp="1"/>
          </p:cNvSpPr>
          <p:nvPr>
            <p:ph type="body" idx="1"/>
          </p:nvPr>
        </p:nvSpPr>
        <p:spPr>
          <a:xfrm>
            <a:off x="623888" y="4589463"/>
            <a:ext cx="78867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869076262"/>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Content Placeholder 2"/>
          <p:cNvSpPr>
            <a:spLocks noGrp="1"/>
          </p:cNvSpPr>
          <p:nvPr>
            <p:ph sz="half" idx="1"/>
          </p:nvPr>
        </p:nvSpPr>
        <p:spPr>
          <a:xfrm>
            <a:off x="62865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Content Placeholder 3"/>
          <p:cNvSpPr>
            <a:spLocks noGrp="1"/>
          </p:cNvSpPr>
          <p:nvPr>
            <p:ph sz="half" idx="2"/>
          </p:nvPr>
        </p:nvSpPr>
        <p:spPr>
          <a:xfrm>
            <a:off x="4648200" y="1825625"/>
            <a:ext cx="386715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Date Placeholder 4"/>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243482894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30238" y="365125"/>
            <a:ext cx="7886700" cy="1325563"/>
          </a:xfrm>
        </p:spPr>
        <p:txBody>
          <a:bodyPr/>
          <a:lstStyle/>
          <a:p>
            <a:r>
              <a:rPr lang="en-US"/>
              <a:t>Click to edit Master title style</a:t>
            </a:r>
            <a:endParaRPr lang="en-ZA"/>
          </a:p>
        </p:txBody>
      </p:sp>
      <p:sp>
        <p:nvSpPr>
          <p:cNvPr id="3" name="Text Placeholder 2"/>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630238" y="2505075"/>
            <a:ext cx="386873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5" name="Text Placeholder 4"/>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4629150" y="2505075"/>
            <a:ext cx="38877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7" name="Date Placeholder 6"/>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8" name="Footer Placeholder 7"/>
          <p:cNvSpPr>
            <a:spLocks noGrp="1"/>
          </p:cNvSpPr>
          <p:nvPr>
            <p:ph type="ftr" sz="quarter" idx="11"/>
          </p:nvPr>
        </p:nvSpPr>
        <p:spPr/>
        <p:txBody>
          <a:bodyPr/>
          <a:lstStyle/>
          <a:p>
            <a:endParaRPr lang="en-ZA" dirty="0"/>
          </a:p>
        </p:txBody>
      </p:sp>
      <p:sp>
        <p:nvSpPr>
          <p:cNvPr id="9" name="Slide Number Placeholder 8"/>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368034237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Date Placeholder 2"/>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4" name="Footer Placeholder 3"/>
          <p:cNvSpPr>
            <a:spLocks noGrp="1"/>
          </p:cNvSpPr>
          <p:nvPr>
            <p:ph type="ftr" sz="quarter" idx="11"/>
          </p:nvPr>
        </p:nvSpPr>
        <p:spPr/>
        <p:txBody>
          <a:bodyPr/>
          <a:lstStyle/>
          <a:p>
            <a:endParaRPr lang="en-ZA" dirty="0"/>
          </a:p>
        </p:txBody>
      </p:sp>
      <p:sp>
        <p:nvSpPr>
          <p:cNvPr id="5" name="Slide Number Placeholder 4"/>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630770555"/>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3" name="Footer Placeholder 2"/>
          <p:cNvSpPr>
            <a:spLocks noGrp="1"/>
          </p:cNvSpPr>
          <p:nvPr>
            <p:ph type="ftr" sz="quarter" idx="11"/>
          </p:nvPr>
        </p:nvSpPr>
        <p:spPr/>
        <p:txBody>
          <a:bodyPr/>
          <a:lstStyle/>
          <a:p>
            <a:endParaRPr lang="en-ZA" dirty="0"/>
          </a:p>
        </p:txBody>
      </p:sp>
      <p:sp>
        <p:nvSpPr>
          <p:cNvPr id="4" name="Slide Number Placeholder 3"/>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179826054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ZA"/>
          </a:p>
        </p:txBody>
      </p:sp>
      <p:sp>
        <p:nvSpPr>
          <p:cNvPr id="3" name="Content Placeholder 2"/>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223499628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chor="ctr" anchorCtr="0"/>
          <a:lstStyle>
            <a:lvl1pPr>
              <a:defRPr>
                <a:solidFill>
                  <a:srgbClr val="008080"/>
                </a:solidFill>
                <a:latin typeface="Calibri" pitchFamily="34" charset="0"/>
              </a:defRPr>
            </a:lvl1pPr>
          </a:lstStyle>
          <a:p>
            <a:r>
              <a:rPr kumimoji="0" lang="en-US" dirty="0"/>
              <a:t>Click to edit Master title style</a:t>
            </a:r>
          </a:p>
        </p:txBody>
      </p:sp>
      <p:sp>
        <p:nvSpPr>
          <p:cNvPr id="6" name="Slide Number Placeholder 5"/>
          <p:cNvSpPr>
            <a:spLocks noGrp="1"/>
          </p:cNvSpPr>
          <p:nvPr>
            <p:ph type="sldNum" sz="quarter" idx="12"/>
          </p:nvPr>
        </p:nvSpPr>
        <p:spPr/>
        <p:txBody>
          <a:bodyPr/>
          <a:lstStyle>
            <a:lvl1pPr>
              <a:defRPr>
                <a:latin typeface="Calibri" pitchFamily="34" charset="0"/>
              </a:defRPr>
            </a:lvl1pPr>
          </a:lstStyle>
          <a:p>
            <a:fld id="{32F83655-DC73-417F-8B26-EB7A1DBB5382}" type="slidenum">
              <a:rPr lang="en-ZA" smtClean="0"/>
              <a:pPr/>
              <a:t>‹#›</a:t>
            </a:fld>
            <a:endParaRPr lang="en-ZA" dirty="0"/>
          </a:p>
        </p:txBody>
      </p:sp>
      <p:sp>
        <p:nvSpPr>
          <p:cNvPr id="8" name="Content Placeholder 7"/>
          <p:cNvSpPr>
            <a:spLocks noGrp="1"/>
          </p:cNvSpPr>
          <p:nvPr>
            <p:ph sz="quarter" idx="1"/>
          </p:nvPr>
        </p:nvSpPr>
        <p:spPr>
          <a:xfrm>
            <a:off x="467544" y="1413296"/>
            <a:ext cx="8219256" cy="4680000"/>
          </a:xfrm>
        </p:spPr>
        <p:txBody>
          <a:bodyPr vert="horz"/>
          <a:lstStyle>
            <a:lvl1pPr marL="354013" indent="-354013">
              <a:defRPr>
                <a:effectLst/>
                <a:latin typeface="Calibri" pitchFamily="34" charset="0"/>
              </a:defRPr>
            </a:lvl1pPr>
            <a:lvl2pPr marL="720725" indent="-366713">
              <a:defRPr>
                <a:effectLst/>
                <a:latin typeface="Calibri" pitchFamily="34" charset="0"/>
              </a:defRPr>
            </a:lvl2pPr>
            <a:lvl3pPr marL="1074738" indent="-354013">
              <a:defRPr>
                <a:effectLst/>
                <a:latin typeface="Calibri" pitchFamily="34" charset="0"/>
              </a:defRPr>
            </a:lvl3pPr>
            <a:lvl4pPr marL="1439863" indent="-365125">
              <a:defRPr>
                <a:effectLst/>
                <a:latin typeface="Calibri" pitchFamily="34" charset="0"/>
              </a:defRPr>
            </a:lvl4pPr>
            <a:lvl5pPr marL="1793875" indent="-354013">
              <a:defRPr>
                <a:effectLst/>
                <a:latin typeface="Calibri" pitchFamily="34" charset="0"/>
              </a:defRPr>
            </a:lvl5pPr>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30238" y="457200"/>
            <a:ext cx="2949575" cy="1600200"/>
          </a:xfrm>
        </p:spPr>
        <p:txBody>
          <a:bodyPr anchor="b"/>
          <a:lstStyle>
            <a:lvl1pPr>
              <a:defRPr sz="3200"/>
            </a:lvl1pPr>
          </a:lstStyle>
          <a:p>
            <a:r>
              <a:rPr lang="en-US"/>
              <a:t>Click to edit Master title style</a:t>
            </a:r>
            <a:endParaRPr lang="en-ZA"/>
          </a:p>
        </p:txBody>
      </p:sp>
      <p:sp>
        <p:nvSpPr>
          <p:cNvPr id="3" name="Picture Placeholder 2"/>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ZA" dirty="0"/>
          </a:p>
        </p:txBody>
      </p:sp>
      <p:sp>
        <p:nvSpPr>
          <p:cNvPr id="4" name="Text Placeholder 3"/>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6" name="Footer Placeholder 5"/>
          <p:cNvSpPr>
            <a:spLocks noGrp="1"/>
          </p:cNvSpPr>
          <p:nvPr>
            <p:ph type="ftr" sz="quarter" idx="11"/>
          </p:nvPr>
        </p:nvSpPr>
        <p:spPr/>
        <p:txBody>
          <a:bodyPr/>
          <a:lstStyle/>
          <a:p>
            <a:endParaRPr lang="en-ZA" dirty="0"/>
          </a:p>
        </p:txBody>
      </p:sp>
      <p:sp>
        <p:nvSpPr>
          <p:cNvPr id="7" name="Slide Number Placeholder 6"/>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4043391851"/>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ZA"/>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402666062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a:t>Click to edit Master title style</a:t>
            </a:r>
            <a:endParaRPr lang="en-ZA"/>
          </a:p>
        </p:txBody>
      </p:sp>
      <p:sp>
        <p:nvSpPr>
          <p:cNvPr id="3" name="Vertical Text Placeholder 2"/>
          <p:cNvSpPr>
            <a:spLocks noGrp="1"/>
          </p:cNvSpPr>
          <p:nvPr>
            <p:ph type="body" orient="vert" idx="1"/>
          </p:nvPr>
        </p:nvSpPr>
        <p:spPr>
          <a:xfrm>
            <a:off x="628650" y="365125"/>
            <a:ext cx="5762625"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10"/>
          </p:nvPr>
        </p:nvSpPr>
        <p:spPr/>
        <p:txBody>
          <a:bodyPr/>
          <a:lstStyle/>
          <a:p>
            <a:fld id="{921E504E-201B-4A0B-9DFE-FC62A52598E2}" type="datetimeFigureOut">
              <a:rPr lang="en-ZA" smtClean="0"/>
              <a:t>2017/08/26</a:t>
            </a:fld>
            <a:endParaRPr lang="en-ZA" dirty="0"/>
          </a:p>
        </p:txBody>
      </p:sp>
      <p:sp>
        <p:nvSpPr>
          <p:cNvPr id="5" name="Footer Placeholder 4"/>
          <p:cNvSpPr>
            <a:spLocks noGrp="1"/>
          </p:cNvSpPr>
          <p:nvPr>
            <p:ph type="ftr" sz="quarter" idx="11"/>
          </p:nvPr>
        </p:nvSpPr>
        <p:spPr/>
        <p:txBody>
          <a:bodyPr/>
          <a:lstStyle/>
          <a:p>
            <a:endParaRPr lang="en-ZA" dirty="0"/>
          </a:p>
        </p:txBody>
      </p:sp>
      <p:sp>
        <p:nvSpPr>
          <p:cNvPr id="6" name="Slide Number Placeholder 5"/>
          <p:cNvSpPr>
            <a:spLocks noGrp="1"/>
          </p:cNvSpPr>
          <p:nvPr>
            <p:ph type="sldNum" sz="quarter" idx="12"/>
          </p:nvPr>
        </p:nvSpPr>
        <p:spPr/>
        <p:txBody>
          <a:bodyPr/>
          <a:lstStyle/>
          <a:p>
            <a:fld id="{51D2080F-3D00-4CBE-B85D-117E72B76075}" type="slidenum">
              <a:rPr lang="en-ZA" smtClean="0"/>
              <a:t>‹#›</a:t>
            </a:fld>
            <a:endParaRPr lang="en-ZA" dirty="0"/>
          </a:p>
        </p:txBody>
      </p:sp>
    </p:spTree>
    <p:extLst>
      <p:ext uri="{BB962C8B-B14F-4D97-AF65-F5344CB8AC3E}">
        <p14:creationId xmlns:p14="http://schemas.microsoft.com/office/powerpoint/2010/main" val="18797383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11" name="Rectangle 10"/>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10" name="Rounded Rectangle 9"/>
          <p:cNvSpPr/>
          <p:nvPr/>
        </p:nvSpPr>
        <p:spPr>
          <a:xfrm>
            <a:off x="67434" y="69755"/>
            <a:ext cx="9013372" cy="6692201"/>
          </a:xfrm>
          <a:prstGeom prst="roundRect">
            <a:avLst>
              <a:gd name="adj" fmla="val 4929"/>
            </a:avLst>
          </a:prstGeom>
          <a:ln w="6350" cap="sq" cmpd="sng" algn="ctr">
            <a:solidFill>
              <a:schemeClr val="tx1">
                <a:alpha val="100000"/>
              </a:schemeClr>
            </a:solidFill>
            <a:prstDash val="solid"/>
          </a:ln>
          <a:effectLst/>
        </p:spPr>
        <p:style>
          <a:lnRef idx="3">
            <a:schemeClr val="lt1"/>
          </a:lnRef>
          <a:fillRef idx="1003">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687920" y="952500"/>
            <a:ext cx="7772400" cy="1362075"/>
          </a:xfrm>
        </p:spPr>
        <p:txBody>
          <a:bodyPr anchor="ctr" anchorCtr="0"/>
          <a:lstStyle>
            <a:lvl1pPr algn="l">
              <a:buNone/>
              <a:defRPr sz="4000" b="1" cap="none">
                <a:latin typeface="Calibri" pitchFamily="34" charset="0"/>
              </a:defRPr>
            </a:lvl1pPr>
          </a:lstStyle>
          <a:p>
            <a:r>
              <a:rPr kumimoji="0" lang="en-US" dirty="0"/>
              <a:t>Click to edit Master title style</a:t>
            </a:r>
          </a:p>
        </p:txBody>
      </p:sp>
      <p:sp>
        <p:nvSpPr>
          <p:cNvPr id="3" name="Text Placeholder 2"/>
          <p:cNvSpPr>
            <a:spLocks noGrp="1"/>
          </p:cNvSpPr>
          <p:nvPr>
            <p:ph type="body" idx="1"/>
          </p:nvPr>
        </p:nvSpPr>
        <p:spPr>
          <a:xfrm>
            <a:off x="687920" y="2547938"/>
            <a:ext cx="7772400" cy="1338262"/>
          </a:xfrm>
        </p:spPr>
        <p:txBody>
          <a:bodyPr anchor="t" anchorCtr="0"/>
          <a:lstStyle>
            <a:lvl1pPr marL="0" indent="0">
              <a:buNone/>
              <a:defRPr sz="2400">
                <a:solidFill>
                  <a:srgbClr val="4D4D4D"/>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a:t>Click to edit Master text styles</a:t>
            </a:r>
          </a:p>
        </p:txBody>
      </p:sp>
      <p:sp>
        <p:nvSpPr>
          <p:cNvPr id="7" name="Rectangle 6"/>
          <p:cNvSpPr/>
          <p:nvPr/>
        </p:nvSpPr>
        <p:spPr>
          <a:xfrm flipV="1">
            <a:off x="69412" y="2376830"/>
            <a:ext cx="9013515"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8" name="Rectangle 7"/>
          <p:cNvSpPr/>
          <p:nvPr/>
        </p:nvSpPr>
        <p:spPr>
          <a:xfrm>
            <a:off x="69146" y="2341475"/>
            <a:ext cx="9013781"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9" name="Rectangle 8"/>
          <p:cNvSpPr/>
          <p:nvPr/>
        </p:nvSpPr>
        <p:spPr>
          <a:xfrm>
            <a:off x="66810" y="2468880"/>
            <a:ext cx="9014621" cy="45720"/>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6" name="Slide Number Placeholder 5"/>
          <p:cNvSpPr>
            <a:spLocks noGrp="1"/>
          </p:cNvSpPr>
          <p:nvPr>
            <p:ph type="sldNum" sz="quarter" idx="12"/>
          </p:nvPr>
        </p:nvSpPr>
        <p:spPr>
          <a:xfrm>
            <a:off x="146304" y="6208776"/>
            <a:ext cx="457200" cy="457200"/>
          </a:xfrm>
        </p:spPr>
        <p:txBody>
          <a:bodyPr/>
          <a:lstStyle/>
          <a:p>
            <a:fld id="{4980778A-6F9D-4141-8080-B8192EADCD40}" type="slidenum">
              <a:rPr lang="en-ZA" smtClean="0"/>
              <a:pPr/>
              <a:t>‹#›</a:t>
            </a:fld>
            <a:endParaRPr lang="en-ZA" dirty="0"/>
          </a:p>
        </p:txBody>
      </p:sp>
      <p:pic>
        <p:nvPicPr>
          <p:cNvPr id="12" name="Picture 11"/>
          <p:cNvPicPr>
            <a:picLocks noChangeAspect="1"/>
          </p:cNvPicPr>
          <p:nvPr userDrawn="1"/>
        </p:nvPicPr>
        <p:blipFill>
          <a:blip r:embed="rId2"/>
          <a:stretch>
            <a:fillRect/>
          </a:stretch>
        </p:blipFill>
        <p:spPr>
          <a:xfrm>
            <a:off x="3709341" y="6522707"/>
            <a:ext cx="1725318" cy="286537"/>
          </a:xfrm>
          <a:prstGeom prst="rect">
            <a:avLst/>
          </a:prstGeom>
        </p:spPr>
      </p:pic>
      <p:pic>
        <p:nvPicPr>
          <p:cNvPr id="5" name="Picture 4">
            <a:extLst>
              <a:ext uri="{FF2B5EF4-FFF2-40B4-BE49-F238E27FC236}">
                <a16:creationId xmlns:a16="http://schemas.microsoft.com/office/drawing/2014/main" id="{D62BCBDD-8494-4CB6-9BA3-145B3F6AA013}"/>
              </a:ext>
            </a:extLst>
          </p:cNvPr>
          <p:cNvPicPr>
            <a:picLocks noChangeAspect="1"/>
          </p:cNvPicPr>
          <p:nvPr userDrawn="1"/>
        </p:nvPicPr>
        <p:blipFill>
          <a:blip r:embed="rId3"/>
          <a:stretch>
            <a:fillRect/>
          </a:stretch>
        </p:blipFill>
        <p:spPr>
          <a:xfrm>
            <a:off x="7968890" y="6221352"/>
            <a:ext cx="719390" cy="451143"/>
          </a:xfrm>
          <a:prstGeom prst="rect">
            <a:avLst/>
          </a:prstGeom>
        </p:spPr>
      </p:pic>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9" name="Content Placeholder 8"/>
          <p:cNvSpPr>
            <a:spLocks noGrp="1"/>
          </p:cNvSpPr>
          <p:nvPr>
            <p:ph sz="quarter" idx="1"/>
          </p:nvPr>
        </p:nvSpPr>
        <p:spPr>
          <a:xfrm>
            <a:off x="467544" y="1447800"/>
            <a:ext cx="3960000" cy="468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1" name="Content Placeholder 10"/>
          <p:cNvSpPr>
            <a:spLocks noGrp="1"/>
          </p:cNvSpPr>
          <p:nvPr>
            <p:ph sz="quarter" idx="2"/>
          </p:nvPr>
        </p:nvSpPr>
        <p:spPr>
          <a:xfrm>
            <a:off x="4716016" y="1447800"/>
            <a:ext cx="3960000" cy="46800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67544" y="273050"/>
            <a:ext cx="8219256" cy="1008000"/>
          </a:xfrm>
        </p:spPr>
        <p:txBody>
          <a:bodyPr anchor="ctr" anchorCtr="0"/>
          <a:lstStyle>
            <a:lvl1pPr>
              <a:defRPr/>
            </a:lvl1pPr>
          </a:lstStyle>
          <a:p>
            <a:r>
              <a:rPr kumimoji="0" lang="en-US" dirty="0"/>
              <a:t>Click to edit Master title style</a:t>
            </a:r>
          </a:p>
        </p:txBody>
      </p:sp>
      <p:sp>
        <p:nvSpPr>
          <p:cNvPr id="3" name="Text Placeholder 2"/>
          <p:cNvSpPr>
            <a:spLocks noGrp="1"/>
          </p:cNvSpPr>
          <p:nvPr>
            <p:ph type="body" idx="1"/>
          </p:nvPr>
        </p:nvSpPr>
        <p:spPr>
          <a:xfrm>
            <a:off x="467544"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4" name="Text Placeholder 3"/>
          <p:cNvSpPr>
            <a:spLocks noGrp="1"/>
          </p:cNvSpPr>
          <p:nvPr>
            <p:ph type="body" sz="half" idx="3"/>
          </p:nvPr>
        </p:nvSpPr>
        <p:spPr>
          <a:xfrm>
            <a:off x="4716016" y="1412776"/>
            <a:ext cx="3960000" cy="762000"/>
          </a:xfrm>
          <a:noFill/>
          <a:ln w="12700" cap="sq" cmpd="sng" algn="ctr">
            <a:noFill/>
            <a:prstDash val="solid"/>
          </a:ln>
        </p:spPr>
        <p:txBody>
          <a:bodyPr lIns="91440" anchor="b" anchorCtr="0">
            <a:noAutofit/>
          </a:bodyPr>
          <a:lstStyle>
            <a:lvl1pPr marL="0" indent="0">
              <a:buNone/>
              <a:defRPr sz="2400" b="1">
                <a:solidFill>
                  <a:schemeClr val="accent1"/>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n-US" dirty="0"/>
              <a:t>Click to edit Master text styles</a:t>
            </a:r>
          </a:p>
        </p:txBody>
      </p:sp>
      <p:sp>
        <p:nvSpPr>
          <p:cNvPr id="9" name="Slide Number Placeholder 8"/>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half" idx="2"/>
          </p:nvPr>
        </p:nvSpPr>
        <p:spPr>
          <a:xfrm>
            <a:off x="467544" y="2247900"/>
            <a:ext cx="3960000" cy="38862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13" name="Content Placeholder 12"/>
          <p:cNvSpPr>
            <a:spLocks noGrp="1"/>
          </p:cNvSpPr>
          <p:nvPr>
            <p:ph sz="half" idx="4"/>
          </p:nvPr>
        </p:nvSpPr>
        <p:spPr>
          <a:xfrm>
            <a:off x="4716016" y="2247900"/>
            <a:ext cx="3960000" cy="3886200"/>
          </a:xfrm>
        </p:spPr>
        <p:txBody>
          <a:bodyPr vert="horz"/>
          <a:lstStyle/>
          <a:p>
            <a:pPr lvl="0" eaLnBrk="1" latinLnBrk="0" hangingPunct="1"/>
            <a:r>
              <a:rPr lang="en-US" dirty="0"/>
              <a:t>Click to edit Master text styles</a:t>
            </a:r>
          </a:p>
          <a:p>
            <a:pPr lvl="1" eaLnBrk="1" latinLnBrk="0" hangingPunct="1"/>
            <a:r>
              <a:rPr lang="en-US" dirty="0"/>
              <a:t>Second level</a:t>
            </a:r>
          </a:p>
          <a:p>
            <a:pPr lvl="2" eaLnBrk="1" latinLnBrk="0" hangingPunct="1"/>
            <a:r>
              <a:rPr lang="en-US" dirty="0"/>
              <a:t>Third level</a:t>
            </a:r>
          </a:p>
          <a:p>
            <a:pPr lvl="3" eaLnBrk="1" latinLnBrk="0" hangingPunct="1"/>
            <a:r>
              <a:rPr lang="en-US" dirty="0"/>
              <a:t>Fourth level</a:t>
            </a:r>
          </a:p>
          <a:p>
            <a:pPr lvl="4" eaLnBrk="1" latinLnBrk="0" hangingPunct="1"/>
            <a:r>
              <a:rPr lang="en-US" dirty="0"/>
              <a:t>Fifth level</a:t>
            </a:r>
            <a:endParaRPr kumimoji="0"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lstStyle/>
          <a:p>
            <a:r>
              <a:rPr kumimoji="0" lang="en-US"/>
              <a:t>Click to edit Master title style</a:t>
            </a:r>
          </a:p>
        </p:txBody>
      </p:sp>
      <p:sp>
        <p:nvSpPr>
          <p:cNvPr id="5" name="Slide Number Placeholder 4"/>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fld id="{32F83655-DC73-417F-8B26-EB7A1DBB5382}" type="slidenum">
              <a:rPr lang="en-ZA" smtClean="0"/>
              <a:pPr/>
              <a:t>‹#›</a:t>
            </a:fld>
            <a:endParaRPr lang="en-ZA"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8" name="Rectangle 7"/>
          <p:cNvSpPr/>
          <p:nvPr/>
        </p:nvSpPr>
        <p:spPr>
          <a:xfrm>
            <a:off x="0" y="0"/>
            <a:ext cx="9144000" cy="6858000"/>
          </a:xfrm>
          <a:prstGeom prst="rect">
            <a:avLst/>
          </a:prstGeom>
          <a:solidFill>
            <a:srgbClr val="FFFFFF"/>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useBgFill="1">
        <p:nvSpPr>
          <p:cNvPr id="9" name="Rounded Rectangle 8"/>
          <p:cNvSpPr/>
          <p:nvPr/>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Title 1"/>
          <p:cNvSpPr>
            <a:spLocks noGrp="1"/>
          </p:cNvSpPr>
          <p:nvPr>
            <p:ph type="title"/>
          </p:nvPr>
        </p:nvSpPr>
        <p:spPr>
          <a:xfrm>
            <a:off x="467544" y="273050"/>
            <a:ext cx="8219256" cy="1143000"/>
          </a:xfrm>
        </p:spPr>
        <p:txBody>
          <a:bodyPr anchor="ctr" anchorCtr="0"/>
          <a:lstStyle>
            <a:lvl1pPr algn="l">
              <a:buNone/>
              <a:defRPr sz="4000" b="1"/>
            </a:lvl1pPr>
          </a:lstStyle>
          <a:p>
            <a:r>
              <a:rPr kumimoji="0" lang="en-US" dirty="0"/>
              <a:t>Click to edit Master title style</a:t>
            </a:r>
          </a:p>
        </p:txBody>
      </p:sp>
      <p:sp>
        <p:nvSpPr>
          <p:cNvPr id="3" name="Text Placeholder 2"/>
          <p:cNvSpPr>
            <a:spLocks noGrp="1"/>
          </p:cNvSpPr>
          <p:nvPr>
            <p:ph type="body" idx="2"/>
          </p:nvPr>
        </p:nvSpPr>
        <p:spPr>
          <a:xfrm>
            <a:off x="467544" y="1600200"/>
            <a:ext cx="2351856" cy="4495800"/>
          </a:xfrm>
        </p:spPr>
        <p:txBody>
          <a:bodyPr/>
          <a:lstStyle>
            <a:lvl1pPr marL="0" indent="0">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dirty="0"/>
              <a:t>Click to edit Master text styles</a:t>
            </a:r>
          </a:p>
        </p:txBody>
      </p:sp>
      <p:sp>
        <p:nvSpPr>
          <p:cNvPr id="7" name="Slide Number Placeholder 6"/>
          <p:cNvSpPr>
            <a:spLocks noGrp="1"/>
          </p:cNvSpPr>
          <p:nvPr>
            <p:ph type="sldNum" sz="quarter" idx="12"/>
          </p:nvPr>
        </p:nvSpPr>
        <p:spPr/>
        <p:txBody>
          <a:bodyPr/>
          <a:lstStyle/>
          <a:p>
            <a:fld id="{32F83655-DC73-417F-8B26-EB7A1DBB5382}" type="slidenum">
              <a:rPr lang="en-ZA" smtClean="0"/>
              <a:pPr/>
              <a:t>‹#›</a:t>
            </a:fld>
            <a:endParaRPr lang="en-ZA" dirty="0"/>
          </a:p>
        </p:txBody>
      </p:sp>
      <p:sp>
        <p:nvSpPr>
          <p:cNvPr id="11" name="Content Placeholder 10"/>
          <p:cNvSpPr>
            <a:spLocks noGrp="1"/>
          </p:cNvSpPr>
          <p:nvPr>
            <p:ph sz="quarter" idx="1"/>
          </p:nvPr>
        </p:nvSpPr>
        <p:spPr>
          <a:xfrm>
            <a:off x="2971800" y="1600200"/>
            <a:ext cx="5715000" cy="4495800"/>
          </a:xfrm>
        </p:spPr>
        <p:txBody>
          <a:bodyPr vert="horz"/>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pic>
        <p:nvPicPr>
          <p:cNvPr id="5" name="Picture 4"/>
          <p:cNvPicPr>
            <a:picLocks noChangeAspect="1"/>
          </p:cNvPicPr>
          <p:nvPr userDrawn="1"/>
        </p:nvPicPr>
        <p:blipFill>
          <a:blip r:embed="rId2"/>
          <a:stretch>
            <a:fillRect/>
          </a:stretch>
        </p:blipFill>
        <p:spPr>
          <a:xfrm>
            <a:off x="3724030" y="6524044"/>
            <a:ext cx="1725318" cy="286537"/>
          </a:xfrm>
          <a:prstGeom prst="rect">
            <a:avLst/>
          </a:prstGeom>
        </p:spPr>
      </p:pic>
      <p:pic>
        <p:nvPicPr>
          <p:cNvPr id="6" name="Picture 5">
            <a:extLst>
              <a:ext uri="{FF2B5EF4-FFF2-40B4-BE49-F238E27FC236}">
                <a16:creationId xmlns:a16="http://schemas.microsoft.com/office/drawing/2014/main" id="{BA324BDB-C265-4B55-9E83-139C8147C418}"/>
              </a:ext>
            </a:extLst>
          </p:cNvPr>
          <p:cNvPicPr>
            <a:picLocks noChangeAspect="1"/>
          </p:cNvPicPr>
          <p:nvPr userDrawn="1"/>
        </p:nvPicPr>
        <p:blipFill>
          <a:blip r:embed="rId3"/>
          <a:stretch>
            <a:fillRect/>
          </a:stretch>
        </p:blipFill>
        <p:spPr>
          <a:xfrm>
            <a:off x="8031605" y="6291777"/>
            <a:ext cx="719390" cy="451143"/>
          </a:xfrm>
          <a:prstGeom prst="rect">
            <a:avLst/>
          </a:prstGeom>
        </p:spPr>
      </p:pic>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14400" y="4900550"/>
            <a:ext cx="7315200" cy="522288"/>
          </a:xfrm>
        </p:spPr>
        <p:txBody>
          <a:bodyPr anchor="ctr">
            <a:noAutofit/>
          </a:bodyPr>
          <a:lstStyle>
            <a:lvl1pPr algn="l">
              <a:buNone/>
              <a:defRPr sz="2800" b="0"/>
            </a:lvl1pPr>
          </a:lstStyle>
          <a:p>
            <a:r>
              <a:rPr kumimoji="0" lang="en-US"/>
              <a:t>Click to edit Master title style</a:t>
            </a:r>
          </a:p>
        </p:txBody>
      </p:sp>
      <p:sp>
        <p:nvSpPr>
          <p:cNvPr id="4" name="Text Placeholder 3"/>
          <p:cNvSpPr>
            <a:spLocks noGrp="1"/>
          </p:cNvSpPr>
          <p:nvPr>
            <p:ph type="body" sz="half" idx="2"/>
          </p:nvPr>
        </p:nvSpPr>
        <p:spPr>
          <a:xfrm>
            <a:off x="914400" y="5445825"/>
            <a:ext cx="7315200" cy="685800"/>
          </a:xfrm>
        </p:spPr>
        <p:txBody>
          <a:bodyPr/>
          <a:lstStyle>
            <a:lvl1pPr marL="0" indent="0">
              <a:buFontTx/>
              <a:buNone/>
              <a:defRPr sz="1600"/>
            </a:lvl1pPr>
            <a:lvl2pPr>
              <a:defRPr sz="1200"/>
            </a:lvl2pPr>
            <a:lvl3pPr>
              <a:defRPr sz="1000"/>
            </a:lvl3pPr>
            <a:lvl4pPr>
              <a:defRPr sz="900"/>
            </a:lvl4pPr>
            <a:lvl5pPr>
              <a:defRPr sz="900"/>
            </a:lvl5pPr>
          </a:lstStyle>
          <a:p>
            <a:pPr lvl="0" eaLnBrk="1" latinLnBrk="0" hangingPunct="1"/>
            <a:r>
              <a:rPr kumimoji="0" lang="en-US"/>
              <a:t>Click to edit Master text styles</a:t>
            </a:r>
          </a:p>
        </p:txBody>
      </p:sp>
      <p:sp>
        <p:nvSpPr>
          <p:cNvPr id="7" name="Slide Number Placeholder 6"/>
          <p:cNvSpPr>
            <a:spLocks noGrp="1"/>
          </p:cNvSpPr>
          <p:nvPr>
            <p:ph type="sldNum" sz="quarter" idx="12"/>
          </p:nvPr>
        </p:nvSpPr>
        <p:spPr>
          <a:xfrm>
            <a:off x="146304" y="6208776"/>
            <a:ext cx="457200" cy="457200"/>
          </a:xfrm>
        </p:spPr>
        <p:txBody>
          <a:bodyPr/>
          <a:lstStyle/>
          <a:p>
            <a:fld id="{32F83655-DC73-417F-8B26-EB7A1DBB5382}" type="slidenum">
              <a:rPr lang="en-ZA" smtClean="0"/>
              <a:pPr/>
              <a:t>‹#›</a:t>
            </a:fld>
            <a:endParaRPr lang="en-ZA" dirty="0"/>
          </a:p>
        </p:txBody>
      </p:sp>
      <p:sp>
        <p:nvSpPr>
          <p:cNvPr id="11" name="Rectangle 10"/>
          <p:cNvSpPr/>
          <p:nvPr/>
        </p:nvSpPr>
        <p:spPr>
          <a:xfrm flipV="1">
            <a:off x="68307" y="4683555"/>
            <a:ext cx="9006840" cy="91440"/>
          </a:xfrm>
          <a:prstGeom prst="rect">
            <a:avLst/>
          </a:prstGeom>
          <a:solidFill>
            <a:schemeClr val="accent1">
              <a:alpha val="10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2" name="Rectangle 11"/>
          <p:cNvSpPr/>
          <p:nvPr/>
        </p:nvSpPr>
        <p:spPr>
          <a:xfrm>
            <a:off x="68508" y="4650474"/>
            <a:ext cx="9006639" cy="45719"/>
          </a:xfrm>
          <a:prstGeom prst="rect">
            <a:avLst/>
          </a:prstGeom>
          <a:solidFill>
            <a:schemeClr val="accent1">
              <a:tint val="60000"/>
            </a:schemeClr>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3" name="Rectangle 12"/>
          <p:cNvSpPr/>
          <p:nvPr/>
        </p:nvSpPr>
        <p:spPr>
          <a:xfrm>
            <a:off x="68510" y="4773224"/>
            <a:ext cx="9006637" cy="48807"/>
          </a:xfrm>
          <a:prstGeom prst="rect">
            <a:avLst/>
          </a:prstGeom>
          <a:solidFill>
            <a:schemeClr val="accent5"/>
          </a:solidFill>
          <a:ln w="19050" cap="sq"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3" name="Picture Placeholder 2"/>
          <p:cNvSpPr>
            <a:spLocks noGrp="1"/>
          </p:cNvSpPr>
          <p:nvPr>
            <p:ph type="pic" idx="1"/>
          </p:nvPr>
        </p:nvSpPr>
        <p:spPr>
          <a:xfrm>
            <a:off x="68308" y="66675"/>
            <a:ext cx="9001873" cy="4581525"/>
          </a:xfrm>
          <a:prstGeom prst="round2SameRect">
            <a:avLst>
              <a:gd name="adj1" fmla="val 7101"/>
              <a:gd name="adj2" fmla="val 0"/>
            </a:avLst>
          </a:prstGeom>
          <a:solidFill>
            <a:schemeClr val="bg2"/>
          </a:solidFill>
          <a:ln w="6350">
            <a:solidFill>
              <a:schemeClr val="tx1"/>
            </a:solidFill>
          </a:ln>
        </p:spPr>
        <p:txBody>
          <a:bodyPr/>
          <a:lstStyle>
            <a:lvl1pPr marL="0" indent="0">
              <a:buNone/>
              <a:defRPr sz="3200"/>
            </a:lvl1pPr>
          </a:lstStyle>
          <a:p>
            <a:r>
              <a:rPr kumimoji="0" lang="en-US" dirty="0"/>
              <a:t>Click icon to add picture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2.pn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3.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image" Target="../media/image3.png"/><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a:off x="0" y="0"/>
            <a:ext cx="9144000" cy="6858000"/>
          </a:xfrm>
          <a:prstGeom prst="rect">
            <a:avLst/>
          </a:prstGeom>
          <a:solidFill>
            <a:srgbClr val="FFFFFF"/>
          </a:solidFill>
          <a:ln w="1270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dirty="0"/>
          </a:p>
        </p:txBody>
      </p:sp>
      <p:sp useBgFill="1">
        <p:nvSpPr>
          <p:cNvPr id="8" name="Rounded Rectangle 7"/>
          <p:cNvSpPr/>
          <p:nvPr userDrawn="1"/>
        </p:nvSpPr>
        <p:spPr>
          <a:xfrm>
            <a:off x="64008" y="69755"/>
            <a:ext cx="9013372" cy="6693408"/>
          </a:xfrm>
          <a:prstGeom prst="roundRect">
            <a:avLst>
              <a:gd name="adj" fmla="val 4929"/>
            </a:avLst>
          </a:prstGeom>
          <a:ln w="6350" cap="sq" cmpd="sng" algn="ctr">
            <a:solidFill>
              <a:schemeClr val="tx1">
                <a:alpha val="100000"/>
              </a:schemeClr>
            </a:solidFill>
            <a:prstDash val="solid"/>
          </a:ln>
          <a:effectLst/>
        </p:spPr>
        <p:style>
          <a:lnRef idx="3">
            <a:schemeClr val="lt1"/>
          </a:lnRef>
          <a:fillRef idx="1001">
            <a:schemeClr val="l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Title Placeholder 21"/>
          <p:cNvSpPr>
            <a:spLocks noGrp="1"/>
          </p:cNvSpPr>
          <p:nvPr>
            <p:ph type="title"/>
          </p:nvPr>
        </p:nvSpPr>
        <p:spPr>
          <a:xfrm>
            <a:off x="467544" y="274638"/>
            <a:ext cx="8219256" cy="1008000"/>
          </a:xfrm>
          <a:prstGeom prst="rect">
            <a:avLst/>
          </a:prstGeom>
        </p:spPr>
        <p:txBody>
          <a:bodyPr bIns="91440" anchor="ctr" anchorCtr="0">
            <a:normAutofit/>
          </a:bodyPr>
          <a:lstStyle/>
          <a:p>
            <a:r>
              <a:rPr kumimoji="0" lang="en-US" dirty="0"/>
              <a:t>Click to edit Master title style</a:t>
            </a:r>
          </a:p>
        </p:txBody>
      </p:sp>
      <p:sp>
        <p:nvSpPr>
          <p:cNvPr id="13" name="Text Placeholder 12"/>
          <p:cNvSpPr>
            <a:spLocks noGrp="1"/>
          </p:cNvSpPr>
          <p:nvPr>
            <p:ph type="body" idx="1"/>
          </p:nvPr>
        </p:nvSpPr>
        <p:spPr>
          <a:xfrm>
            <a:off x="467544" y="1413296"/>
            <a:ext cx="8219256" cy="4680000"/>
          </a:xfrm>
          <a:prstGeom prst="rect">
            <a:avLst/>
          </a:prstGeom>
        </p:spPr>
        <p:txBody>
          <a:bodyPr>
            <a:normAutofit/>
          </a:bodyPr>
          <a:lstStyle/>
          <a:p>
            <a:pPr lvl="0" eaLnBrk="1" latinLnBrk="0" hangingPunct="1"/>
            <a:r>
              <a:rPr kumimoji="0" lang="en-US" dirty="0"/>
              <a:t>Click to edit Master text styles</a:t>
            </a:r>
          </a:p>
          <a:p>
            <a:pPr lvl="1" eaLnBrk="1" latinLnBrk="0" hangingPunct="1"/>
            <a:r>
              <a:rPr kumimoji="0" lang="en-US" dirty="0"/>
              <a:t>Second level</a:t>
            </a:r>
          </a:p>
          <a:p>
            <a:pPr lvl="2" eaLnBrk="1" latinLnBrk="0" hangingPunct="1"/>
            <a:r>
              <a:rPr kumimoji="0" lang="en-US" dirty="0"/>
              <a:t>Third level</a:t>
            </a:r>
          </a:p>
          <a:p>
            <a:pPr lvl="3" eaLnBrk="1" latinLnBrk="0" hangingPunct="1"/>
            <a:r>
              <a:rPr kumimoji="0" lang="en-US" dirty="0"/>
              <a:t>Fourth level</a:t>
            </a:r>
          </a:p>
          <a:p>
            <a:pPr lvl="4" eaLnBrk="1" latinLnBrk="0" hangingPunct="1"/>
            <a:r>
              <a:rPr kumimoji="0" lang="en-US" dirty="0"/>
              <a:t>Fifth level</a:t>
            </a:r>
          </a:p>
        </p:txBody>
      </p:sp>
      <p:sp>
        <p:nvSpPr>
          <p:cNvPr id="23" name="Slide Number Placeholder 22"/>
          <p:cNvSpPr>
            <a:spLocks noGrp="1"/>
          </p:cNvSpPr>
          <p:nvPr>
            <p:ph type="sldNum" sz="quarter" idx="4"/>
          </p:nvPr>
        </p:nvSpPr>
        <p:spPr>
          <a:xfrm>
            <a:off x="146304" y="6210300"/>
            <a:ext cx="457200" cy="457200"/>
          </a:xfrm>
          <a:prstGeom prst="ellipse">
            <a:avLst/>
          </a:prstGeom>
          <a:solidFill>
            <a:schemeClr val="accent1"/>
          </a:solidFill>
        </p:spPr>
        <p:txBody>
          <a:bodyPr wrap="none" lIns="0" tIns="0" rIns="0" bIns="0" anchor="ctr" anchorCtr="1">
            <a:noAutofit/>
          </a:bodyPr>
          <a:lstStyle>
            <a:lvl1pPr algn="ctr" eaLnBrk="1" latinLnBrk="0" hangingPunct="1">
              <a:defRPr kumimoji="0" sz="1400">
                <a:solidFill>
                  <a:srgbClr val="FFFFFF"/>
                </a:solidFill>
                <a:latin typeface="+mj-lt"/>
                <a:ea typeface="+mj-ea"/>
                <a:cs typeface="+mj-cs"/>
              </a:defRPr>
            </a:lvl1pPr>
          </a:lstStyle>
          <a:p>
            <a:fld id="{042AED99-7FB4-404E-8A97-64753DCE42EC}" type="slidenum">
              <a:rPr lang="en-US" smtClean="0"/>
              <a:pPr/>
              <a:t>‹#›</a:t>
            </a:fld>
            <a:endParaRPr lang="en-US" dirty="0"/>
          </a:p>
        </p:txBody>
      </p:sp>
      <p:pic>
        <p:nvPicPr>
          <p:cNvPr id="5" name="Picture 4"/>
          <p:cNvPicPr>
            <a:picLocks noChangeAspect="1"/>
          </p:cNvPicPr>
          <p:nvPr userDrawn="1"/>
        </p:nvPicPr>
        <p:blipFill>
          <a:blip r:embed="rId13"/>
          <a:stretch>
            <a:fillRect/>
          </a:stretch>
        </p:blipFill>
        <p:spPr>
          <a:xfrm>
            <a:off x="3714513" y="6524044"/>
            <a:ext cx="1725318" cy="286537"/>
          </a:xfrm>
          <a:prstGeom prst="rect">
            <a:avLst/>
          </a:prstGeom>
        </p:spPr>
      </p:pic>
      <p:pic>
        <p:nvPicPr>
          <p:cNvPr id="3" name="Picture 2">
            <a:extLst>
              <a:ext uri="{FF2B5EF4-FFF2-40B4-BE49-F238E27FC236}">
                <a16:creationId xmlns:a16="http://schemas.microsoft.com/office/drawing/2014/main" id="{9C257881-3C7A-44EF-92FA-591A9E41BF2E}"/>
              </a:ext>
            </a:extLst>
          </p:cNvPr>
          <p:cNvPicPr>
            <a:picLocks noChangeAspect="1"/>
          </p:cNvPicPr>
          <p:nvPr userDrawn="1"/>
        </p:nvPicPr>
        <p:blipFill>
          <a:blip r:embed="rId14"/>
          <a:stretch>
            <a:fillRect/>
          </a:stretch>
        </p:blipFill>
        <p:spPr>
          <a:xfrm>
            <a:off x="7973455" y="6265427"/>
            <a:ext cx="719390" cy="451143"/>
          </a:xfrm>
          <a:prstGeom prst="rect">
            <a:avLst/>
          </a:prstGeom>
        </p:spPr>
      </p:pic>
    </p:spTree>
  </p:cSld>
  <p:clrMap bg1="lt1" tx1="dk1" bg2="lt2" tx2="dk2" accent1="accent1" accent2="accent2" accent3="accent3" accent4="accent4" accent5="accent5" accent6="accent6" hlink="hlink" folHlink="folHlink"/>
  <p:sldLayoutIdLst>
    <p:sldLayoutId id="2147483793"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hf hdr="0" dt="0"/>
  <p:txStyles>
    <p:titleStyle>
      <a:lvl1pPr algn="l" rtl="0" eaLnBrk="1" latinLnBrk="0" hangingPunct="1">
        <a:spcBef>
          <a:spcPct val="0"/>
        </a:spcBef>
        <a:buNone/>
        <a:defRPr kumimoji="0" sz="4000" b="1" kern="1200">
          <a:solidFill>
            <a:srgbClr val="008080"/>
          </a:solidFill>
          <a:latin typeface="Calibri" pitchFamily="34" charset="0"/>
          <a:ea typeface="+mj-ea"/>
          <a:cs typeface="+mj-cs"/>
        </a:defRPr>
      </a:lvl1pPr>
    </p:titleStyle>
    <p:bodyStyle>
      <a:lvl1pPr marL="354013" indent="-354013" algn="l" rtl="0" eaLnBrk="1" latinLnBrk="0" hangingPunct="1">
        <a:spcBef>
          <a:spcPts val="580"/>
        </a:spcBef>
        <a:buClr>
          <a:schemeClr val="accent1"/>
        </a:buClr>
        <a:buSzPct val="85000"/>
        <a:buFont typeface="Wingdings 2"/>
        <a:buChar char=""/>
        <a:defRPr kumimoji="0" sz="2600" kern="1200">
          <a:solidFill>
            <a:schemeClr val="tx1"/>
          </a:solidFill>
          <a:effectLst/>
          <a:latin typeface="Calibri" pitchFamily="34" charset="0"/>
          <a:ea typeface="+mn-ea"/>
          <a:cs typeface="+mn-cs"/>
        </a:defRPr>
      </a:lvl1pPr>
      <a:lvl2pPr marL="720725" indent="-366713" algn="l" rtl="0" eaLnBrk="1" latinLnBrk="0" hangingPunct="1">
        <a:spcBef>
          <a:spcPts val="370"/>
        </a:spcBef>
        <a:buClr>
          <a:srgbClr val="008080"/>
        </a:buClr>
        <a:buSzPct val="85000"/>
        <a:buFont typeface="Wingdings 2"/>
        <a:buChar char=""/>
        <a:defRPr kumimoji="0" sz="2400" kern="1200">
          <a:solidFill>
            <a:schemeClr val="tx1"/>
          </a:solidFill>
          <a:effectLst/>
          <a:latin typeface="Calibri" pitchFamily="34" charset="0"/>
          <a:ea typeface="+mn-ea"/>
          <a:cs typeface="+mn-cs"/>
        </a:defRPr>
      </a:lvl2pPr>
      <a:lvl3pPr marL="1074738" indent="-354013" algn="l" rtl="0" eaLnBrk="1" latinLnBrk="0" hangingPunct="1">
        <a:spcBef>
          <a:spcPts val="370"/>
        </a:spcBef>
        <a:buClr>
          <a:schemeClr val="accent1">
            <a:tint val="60000"/>
          </a:schemeClr>
        </a:buClr>
        <a:buSzPct val="90000"/>
        <a:buFont typeface="Wingdings 2"/>
        <a:buChar char=""/>
        <a:defRPr kumimoji="0" sz="2000" kern="1200">
          <a:solidFill>
            <a:schemeClr val="tx1"/>
          </a:solidFill>
          <a:effectLst/>
          <a:latin typeface="Calibri" pitchFamily="34" charset="0"/>
          <a:ea typeface="+mn-ea"/>
          <a:cs typeface="+mn-cs"/>
        </a:defRPr>
      </a:lvl3pPr>
      <a:lvl4pPr marL="1439863" indent="-365125" algn="l" rtl="0" eaLnBrk="1" latinLnBrk="0" hangingPunct="1">
        <a:spcBef>
          <a:spcPts val="370"/>
        </a:spcBef>
        <a:buClr>
          <a:schemeClr val="accent3"/>
        </a:buClr>
        <a:buSzPct val="80000"/>
        <a:buFont typeface="Courier New" pitchFamily="49" charset="0"/>
        <a:buChar char="o"/>
        <a:defRPr kumimoji="0" sz="2000" kern="1200">
          <a:solidFill>
            <a:schemeClr val="tx1"/>
          </a:solidFill>
          <a:effectLst/>
          <a:latin typeface="Calibri" pitchFamily="34" charset="0"/>
          <a:ea typeface="+mn-ea"/>
          <a:cs typeface="+mn-cs"/>
        </a:defRPr>
      </a:lvl4pPr>
      <a:lvl5pPr marL="1793875" indent="-354013" algn="l" rtl="0" eaLnBrk="1" latinLnBrk="0" hangingPunct="1">
        <a:spcBef>
          <a:spcPts val="370"/>
        </a:spcBef>
        <a:buClr>
          <a:schemeClr val="accent3"/>
        </a:buClr>
        <a:buFont typeface="Arial" pitchFamily="34" charset="0"/>
        <a:buChar char="•"/>
        <a:defRPr kumimoji="0" sz="2000" kern="1200">
          <a:solidFill>
            <a:schemeClr val="tx1"/>
          </a:solidFill>
          <a:effectLst/>
          <a:latin typeface="Calibri" pitchFamily="34" charset="0"/>
          <a:ea typeface="+mn-ea"/>
          <a:cs typeface="+mn-cs"/>
        </a:defRPr>
      </a:lvl5pPr>
      <a:lvl6pPr marL="1645920" indent="-228600" algn="l" rtl="0" eaLnBrk="1" latinLnBrk="0" hangingPunct="1">
        <a:spcBef>
          <a:spcPts val="370"/>
        </a:spcBef>
        <a:buClr>
          <a:schemeClr val="accent3"/>
        </a:buClr>
        <a:buChar char="•"/>
        <a:defRPr kumimoji="0" sz="1800" kern="1200" baseline="0">
          <a:solidFill>
            <a:schemeClr val="tx1"/>
          </a:solidFill>
          <a:latin typeface="+mn-lt"/>
          <a:ea typeface="+mn-ea"/>
          <a:cs typeface="+mn-cs"/>
        </a:defRPr>
      </a:lvl6pPr>
      <a:lvl7pPr marL="1920240" indent="-228600" algn="l" rtl="0" eaLnBrk="1" latinLnBrk="0" hangingPunct="1">
        <a:spcBef>
          <a:spcPts val="370"/>
        </a:spcBef>
        <a:buClr>
          <a:schemeClr val="accent2"/>
        </a:buClr>
        <a:buChar char="•"/>
        <a:defRPr kumimoji="0" sz="1800" kern="1200">
          <a:solidFill>
            <a:schemeClr val="tx1"/>
          </a:solidFill>
          <a:latin typeface="+mn-lt"/>
          <a:ea typeface="+mn-ea"/>
          <a:cs typeface="+mn-cs"/>
        </a:defRPr>
      </a:lvl7pPr>
      <a:lvl8pPr marL="2194560" indent="-228600" algn="l" rtl="0" eaLnBrk="1" latinLnBrk="0" hangingPunct="1">
        <a:spcBef>
          <a:spcPts val="370"/>
        </a:spcBef>
        <a:buClr>
          <a:schemeClr val="accent1">
            <a:tint val="60000"/>
          </a:schemeClr>
        </a:buClr>
        <a:buChar char="•"/>
        <a:defRPr kumimoji="0" sz="1800" kern="1200">
          <a:solidFill>
            <a:schemeClr val="tx1"/>
          </a:solidFill>
          <a:latin typeface="+mn-lt"/>
          <a:ea typeface="+mn-ea"/>
          <a:cs typeface="+mn-cs"/>
        </a:defRPr>
      </a:lvl8pPr>
      <a:lvl9pPr marL="2468880" indent="-228600" algn="l" rtl="0" eaLnBrk="1" latinLnBrk="0" hangingPunct="1">
        <a:spcBef>
          <a:spcPts val="370"/>
        </a:spcBef>
        <a:buClr>
          <a:schemeClr val="accent2">
            <a:tint val="60000"/>
          </a:schemeClr>
        </a:buClr>
        <a:buChar char="•"/>
        <a:defRPr kumimoji="0" sz="1800" kern="120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endParaRPr lang="en-ZA"/>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ZA"/>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21E504E-201B-4A0B-9DFE-FC62A52598E2}" type="datetimeFigureOut">
              <a:rPr lang="en-ZA" smtClean="0"/>
              <a:t>2017/08/26</a:t>
            </a:fld>
            <a:endParaRPr lang="en-ZA" dirty="0"/>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ZA" dirty="0"/>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1D2080F-3D00-4CBE-B85D-117E72B76075}" type="slidenum">
              <a:rPr lang="en-ZA" smtClean="0"/>
              <a:t>‹#›</a:t>
            </a:fld>
            <a:endParaRPr lang="en-ZA" dirty="0"/>
          </a:p>
        </p:txBody>
      </p:sp>
      <p:pic>
        <p:nvPicPr>
          <p:cNvPr id="8" name="Picture 7">
            <a:extLst>
              <a:ext uri="{FF2B5EF4-FFF2-40B4-BE49-F238E27FC236}">
                <a16:creationId xmlns:a16="http://schemas.microsoft.com/office/drawing/2014/main" id="{4B6D173D-4D41-4CC5-884E-CC2742F47521}"/>
              </a:ext>
            </a:extLst>
          </p:cNvPr>
          <p:cNvPicPr>
            <a:picLocks noChangeAspect="1"/>
          </p:cNvPicPr>
          <p:nvPr userDrawn="1"/>
        </p:nvPicPr>
        <p:blipFill>
          <a:blip r:embed="rId13"/>
          <a:stretch>
            <a:fillRect/>
          </a:stretch>
        </p:blipFill>
        <p:spPr>
          <a:xfrm>
            <a:off x="7795635" y="6270332"/>
            <a:ext cx="719390" cy="451143"/>
          </a:xfrm>
          <a:prstGeom prst="rect">
            <a:avLst/>
          </a:prstGeom>
        </p:spPr>
      </p:pic>
    </p:spTree>
    <p:extLst>
      <p:ext uri="{BB962C8B-B14F-4D97-AF65-F5344CB8AC3E}">
        <p14:creationId xmlns:p14="http://schemas.microsoft.com/office/powerpoint/2010/main" val="948387699"/>
      </p:ext>
    </p:extLst>
  </p:cSld>
  <p:clrMap bg1="lt1" tx1="dk1" bg2="lt2" tx2="dk2" accent1="accent1" accent2="accent2" accent3="accent3" accent4="accent4" accent5="accent5" accent6="accent6" hlink="hlink" folHlink="folHlink"/>
  <p:sldLayoutIdLst>
    <p:sldLayoutId id="2147483805" r:id="rId1"/>
    <p:sldLayoutId id="2147483806" r:id="rId2"/>
    <p:sldLayoutId id="2147483807" r:id="rId3"/>
    <p:sldLayoutId id="2147483808" r:id="rId4"/>
    <p:sldLayoutId id="2147483809" r:id="rId5"/>
    <p:sldLayoutId id="2147483810" r:id="rId6"/>
    <p:sldLayoutId id="2147483811" r:id="rId7"/>
    <p:sldLayoutId id="2147483812" r:id="rId8"/>
    <p:sldLayoutId id="2147483813" r:id="rId9"/>
    <p:sldLayoutId id="2147483814" r:id="rId10"/>
    <p:sldLayoutId id="2147483815"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1.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02.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0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25.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1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5.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4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15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156.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8.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1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0.xml.rels><?xml version="1.0" encoding="UTF-8" standalone="yes"?>
<Relationships xmlns="http://schemas.openxmlformats.org/package/2006/relationships"><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4.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6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3.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4.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7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7.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7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5.xml.rels><?xml version="1.0" encoding="UTF-8" standalone="yes"?>
<Relationships xmlns="http://schemas.openxmlformats.org/package/2006/relationships"><Relationship Id="rId1" Type="http://schemas.openxmlformats.org/officeDocument/2006/relationships/slideLayout" Target="../slideLayouts/slideLayout3.xml"/></Relationships>
</file>

<file path=ppt/slides/_rels/slide8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0.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1.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9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4.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2.xml"/></Relationships>
</file>

<file path=ppt/slides/_rels/slide9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p:cNvSpPr>
            <a:spLocks noGrp="1"/>
          </p:cNvSpPr>
          <p:nvPr>
            <p:ph type="subTitle" idx="1"/>
          </p:nvPr>
        </p:nvSpPr>
        <p:spPr>
          <a:xfrm>
            <a:off x="755576" y="3200400"/>
            <a:ext cx="7488832" cy="2244824"/>
          </a:xfrm>
        </p:spPr>
        <p:txBody>
          <a:bodyPr>
            <a:normAutofit fontScale="70000" lnSpcReduction="20000"/>
          </a:bodyPr>
          <a:lstStyle/>
          <a:p>
            <a:r>
              <a:rPr lang="en-ZA" sz="3600" dirty="0"/>
              <a:t> </a:t>
            </a:r>
          </a:p>
          <a:p>
            <a:endParaRPr lang="en-ZA" sz="3600" dirty="0"/>
          </a:p>
          <a:p>
            <a:endParaRPr lang="en-ZA" sz="3600" dirty="0"/>
          </a:p>
          <a:p>
            <a:endParaRPr lang="en-ZA" sz="5100" dirty="0"/>
          </a:p>
          <a:p>
            <a:r>
              <a:rPr lang="en-ZA" sz="3600" dirty="0"/>
              <a:t> </a:t>
            </a:r>
          </a:p>
          <a:p>
            <a:endParaRPr lang="en-ZA" sz="6500" dirty="0"/>
          </a:p>
        </p:txBody>
      </p:sp>
      <p:sp>
        <p:nvSpPr>
          <p:cNvPr id="6" name="Title 5"/>
          <p:cNvSpPr>
            <a:spLocks noGrp="1"/>
          </p:cNvSpPr>
          <p:nvPr>
            <p:ph type="ctrTitle"/>
          </p:nvPr>
        </p:nvSpPr>
        <p:spPr/>
        <p:txBody>
          <a:bodyPr>
            <a:noAutofit/>
          </a:bodyPr>
          <a:lstStyle/>
          <a:p>
            <a:r>
              <a:rPr lang="en-ZA" sz="4800" dirty="0"/>
              <a:t>Labour Law Workshop</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a:t>
            </a:fld>
            <a:endParaRPr lang="en-ZA" dirty="0"/>
          </a:p>
        </p:txBody>
      </p:sp>
      <p:sp>
        <p:nvSpPr>
          <p:cNvPr id="6" name="Content Placeholder 5"/>
          <p:cNvSpPr>
            <a:spLocks noGrp="1"/>
          </p:cNvSpPr>
          <p:nvPr>
            <p:ph sz="quarter" idx="1"/>
          </p:nvPr>
        </p:nvSpPr>
        <p:spPr>
          <a:xfrm>
            <a:off x="467544" y="1413296"/>
            <a:ext cx="8219256" cy="5040040"/>
          </a:xfrm>
        </p:spPr>
        <p:txBody>
          <a:bodyPr>
            <a:normAutofit fontScale="92500"/>
          </a:bodyPr>
          <a:lstStyle/>
          <a:p>
            <a:pPr marL="0" indent="0">
              <a:buNone/>
            </a:pPr>
            <a:r>
              <a:rPr lang="fr-FR" sz="3600" b="1" dirty="0"/>
              <a:t>Affirmative Action (AA) (Chapter III)</a:t>
            </a:r>
          </a:p>
          <a:p>
            <a:pPr marL="0" indent="0">
              <a:buNone/>
            </a:pPr>
            <a:r>
              <a:rPr lang="en-ZA" b="1" dirty="0"/>
              <a:t>Every employer must: </a:t>
            </a:r>
          </a:p>
          <a:p>
            <a:pPr lvl="0" fontAlgn="base"/>
            <a:r>
              <a:rPr lang="en-ZA" b="1" dirty="0">
                <a:effectLst>
                  <a:outerShdw sx="0" sy="0">
                    <a:srgbClr val="000000"/>
                  </a:outerShdw>
                </a:effectLst>
              </a:rPr>
              <a:t>Practice successive employment equity</a:t>
            </a:r>
          </a:p>
          <a:p>
            <a:pPr lvl="0" fontAlgn="base"/>
            <a:r>
              <a:rPr lang="en-ZA" b="1" dirty="0">
                <a:effectLst>
                  <a:outerShdw sx="0" sy="0">
                    <a:srgbClr val="000000"/>
                  </a:outerShdw>
                </a:effectLst>
              </a:rPr>
              <a:t>Draw up a new plan before the end of the term of the previous one </a:t>
            </a:r>
          </a:p>
          <a:p>
            <a:pPr lvl="0" fontAlgn="base"/>
            <a:r>
              <a:rPr lang="en-ZA" b="1" dirty="0">
                <a:effectLst>
                  <a:outerShdw sx="0" sy="0">
                    <a:srgbClr val="000000"/>
                  </a:outerShdw>
                </a:effectLst>
              </a:rPr>
              <a:t>Assign a manager to take responsibility for the EE plan</a:t>
            </a:r>
          </a:p>
          <a:p>
            <a:pPr lvl="0" fontAlgn="base"/>
            <a:r>
              <a:rPr lang="en-ZA" b="1" dirty="0">
                <a:effectLst>
                  <a:outerShdw sx="0" sy="0">
                    <a:srgbClr val="000000"/>
                  </a:outerShdw>
                </a:effectLst>
              </a:rPr>
              <a:t>Inform employees of the Act as well as the report submitted</a:t>
            </a:r>
          </a:p>
          <a:p>
            <a:pPr lvl="0" fontAlgn="base"/>
            <a:r>
              <a:rPr lang="en-ZA" b="1" dirty="0">
                <a:effectLst>
                  <a:outerShdw sx="0" sy="0">
                    <a:srgbClr val="000000"/>
                  </a:outerShdw>
                </a:effectLst>
              </a:rPr>
              <a:t>Maintain records in respect of its workforce</a:t>
            </a:r>
          </a:p>
          <a:p>
            <a:pPr lvl="0" fontAlgn="base"/>
            <a:r>
              <a:rPr lang="en-ZA" b="1" dirty="0">
                <a:effectLst>
                  <a:outerShdw sx="0" sy="0">
                    <a:srgbClr val="000000"/>
                  </a:outerShdw>
                </a:effectLst>
              </a:rPr>
              <a:t>Include in the report information regarding the remuneration and benefits in each occupational category and level of the employer’s workforce</a:t>
            </a:r>
          </a:p>
        </p:txBody>
      </p:sp>
    </p:spTree>
    <p:extLst>
      <p:ext uri="{BB962C8B-B14F-4D97-AF65-F5344CB8AC3E}">
        <p14:creationId xmlns:p14="http://schemas.microsoft.com/office/powerpoint/2010/main" val="1879311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100</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Act makes provision for arbitration under the auspices of the CCMA in the following cases:</a:t>
            </a:r>
          </a:p>
          <a:p>
            <a:pPr marL="0" indent="0">
              <a:buNone/>
            </a:pPr>
            <a:endParaRPr lang="en-ZA" sz="3200" b="1" dirty="0"/>
          </a:p>
          <a:p>
            <a:r>
              <a:rPr lang="en-ZA" sz="2800" b="1" dirty="0"/>
              <a:t>Failure to pay severance pay</a:t>
            </a:r>
          </a:p>
          <a:p>
            <a:r>
              <a:rPr lang="en-ZA" sz="2800" b="1" dirty="0"/>
              <a:t>Disputes relating to the functioning of workplace forums</a:t>
            </a:r>
          </a:p>
          <a:p>
            <a:r>
              <a:rPr lang="en-ZA" sz="2800" b="1" dirty="0"/>
              <a:t>Disputes concerning organisational rights of trade unions</a:t>
            </a:r>
          </a:p>
        </p:txBody>
      </p:sp>
    </p:spTree>
    <p:extLst>
      <p:ext uri="{BB962C8B-B14F-4D97-AF65-F5344CB8AC3E}">
        <p14:creationId xmlns:p14="http://schemas.microsoft.com/office/powerpoint/2010/main" val="3902131456"/>
      </p:ext>
    </p:extLst>
  </p:cSld>
  <p:clrMapOvr>
    <a:masterClrMapping/>
  </p:clrMapOvr>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10:</a:t>
            </a:r>
            <a:br>
              <a:rPr lang="en-US" sz="4400" dirty="0"/>
            </a:br>
            <a:r>
              <a:rPr lang="en-ZA" sz="4400" dirty="0"/>
              <a:t>The Creation and Functioning of a Bargaining Council</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101</a:t>
            </a:fld>
            <a:endParaRPr lang="en-ZA" dirty="0"/>
          </a:p>
        </p:txBody>
      </p:sp>
    </p:spTree>
    <p:extLst>
      <p:ext uri="{BB962C8B-B14F-4D97-AF65-F5344CB8AC3E}">
        <p14:creationId xmlns:p14="http://schemas.microsoft.com/office/powerpoint/2010/main" val="20790608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10.1	The Establishment, Parties Functions, Powers and Duties of Bargaining Council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102</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lnSpcReduction="10000"/>
          </a:bodyPr>
          <a:lstStyle/>
          <a:p>
            <a:r>
              <a:rPr lang="en-ZA" sz="2800" b="1" i="1" dirty="0"/>
              <a:t>A collective agreement means a written agreement concerning terms, conditions of employment or any other matter of mutual interest concluded by one or more registered trade unions and one or more employers and/or registered organisations.</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7422706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10.1	The Establishment, Parties Functions, Powers and Duties of Bargaining Council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Establishment of Bargaining Councils:</a:t>
            </a:r>
          </a:p>
          <a:p>
            <a:pPr marL="0" indent="0">
              <a:buNone/>
            </a:pPr>
            <a:endParaRPr lang="en-ZA" sz="3200" b="1" dirty="0"/>
          </a:p>
          <a:p>
            <a:pPr marL="0" indent="0">
              <a:buNone/>
            </a:pPr>
            <a:r>
              <a:rPr lang="en-ZA" sz="2800" b="1" dirty="0"/>
              <a:t>Organisations may establish a bargaining council for a sector or area by:</a:t>
            </a:r>
          </a:p>
          <a:p>
            <a:pPr marL="514350" indent="-514350">
              <a:buFont typeface="+mj-lt"/>
              <a:buAutoNum type="alphaLcParenR"/>
            </a:pPr>
            <a:r>
              <a:rPr lang="en-ZA" sz="2800" b="1" dirty="0"/>
              <a:t>Adopting a constitution for a council that meets the requirements of Section 	30 of the LRA</a:t>
            </a:r>
          </a:p>
          <a:p>
            <a:pPr marL="514350" indent="-514350">
              <a:buFont typeface="+mj-lt"/>
              <a:buAutoNum type="alphaLcParenR"/>
            </a:pPr>
            <a:r>
              <a:rPr lang="en-ZA" sz="2800" b="1" dirty="0"/>
              <a:t>Obtaining registration of the bargaining council in terms of Section 29</a:t>
            </a:r>
          </a:p>
        </p:txBody>
      </p:sp>
    </p:spTree>
    <p:extLst>
      <p:ext uri="{BB962C8B-B14F-4D97-AF65-F5344CB8AC3E}">
        <p14:creationId xmlns:p14="http://schemas.microsoft.com/office/powerpoint/2010/main" val="1777482809"/>
      </p:ext>
    </p:extLst>
  </p:cSld>
  <p:clrMapOvr>
    <a:masterClrMapping/>
  </p:clrMapOvr>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10.1	The Establishment, Parties Functions, Powers and Duties of Bargaining Council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104</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Establishment of Bargaining Councils:</a:t>
            </a:r>
          </a:p>
          <a:p>
            <a:pPr marL="0" indent="0">
              <a:buNone/>
            </a:pPr>
            <a:r>
              <a:rPr lang="en-ZA" sz="2800" b="1" dirty="0"/>
              <a:t>Membership of a bargaining council is on a voluntary basis and the following general conditions apply:</a:t>
            </a:r>
          </a:p>
          <a:p>
            <a:r>
              <a:rPr lang="en-ZA" sz="2800" b="1" dirty="0"/>
              <a:t> The parties to the council must adopt a constitution that complies with the LRA</a:t>
            </a:r>
          </a:p>
          <a:p>
            <a:r>
              <a:rPr lang="en-ZA" sz="2800" b="1" dirty="0"/>
              <a:t>Half of the council representatives must be appointed by the employer and the other half by the union </a:t>
            </a:r>
          </a:p>
          <a:p>
            <a:r>
              <a:rPr lang="en-ZA" sz="2800" b="1" dirty="0"/>
              <a:t>Parties have equal voting power•	</a:t>
            </a:r>
          </a:p>
        </p:txBody>
      </p:sp>
    </p:spTree>
    <p:extLst>
      <p:ext uri="{BB962C8B-B14F-4D97-AF65-F5344CB8AC3E}">
        <p14:creationId xmlns:p14="http://schemas.microsoft.com/office/powerpoint/2010/main" val="3982852781"/>
      </p:ext>
    </p:extLst>
  </p:cSld>
  <p:clrMapOvr>
    <a:masterClrMapping/>
  </p:clrMapOvr>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10.1	The Establishment, Parties Functions, Powers and Duties of Bargaining Council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105</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Establishment of Bargaining Councils:</a:t>
            </a:r>
          </a:p>
          <a:p>
            <a:pPr marL="0" indent="0">
              <a:buNone/>
            </a:pPr>
            <a:r>
              <a:rPr lang="en-ZA" sz="2800" b="1" dirty="0"/>
              <a:t>Membership of a bargaining council is on a voluntary basis and the following general conditions apply:</a:t>
            </a:r>
          </a:p>
          <a:p>
            <a:r>
              <a:rPr lang="en-ZA" sz="2800" b="1" dirty="0"/>
              <a:t>Provision must be made for the representation of small- and medium-sized enterprises </a:t>
            </a:r>
          </a:p>
          <a:p>
            <a:r>
              <a:rPr lang="en-ZA" sz="2800" b="1" dirty="0"/>
              <a:t>The parties to the council must appoint the chairperson and other office-bearers</a:t>
            </a:r>
          </a:p>
          <a:p>
            <a:r>
              <a:rPr lang="en-ZA" sz="2800" b="1" dirty="0"/>
              <a:t>Minutes must be kept of every meeting</a:t>
            </a:r>
          </a:p>
          <a:p>
            <a:r>
              <a:rPr lang="en-ZA" sz="2800" b="1" dirty="0"/>
              <a:t>Small levies are paid by employers and employees</a:t>
            </a:r>
          </a:p>
        </p:txBody>
      </p:sp>
    </p:spTree>
    <p:extLst>
      <p:ext uri="{BB962C8B-B14F-4D97-AF65-F5344CB8AC3E}">
        <p14:creationId xmlns:p14="http://schemas.microsoft.com/office/powerpoint/2010/main" val="220631945"/>
      </p:ext>
    </p:extLst>
  </p:cSld>
  <p:clrMapOvr>
    <a:masterClrMapping/>
  </p:clrMapOvr>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106</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endParaRPr lang="en-ZA" sz="2800" b="1" dirty="0"/>
          </a:p>
          <a:p>
            <a:pPr marL="0" indent="0">
              <a:buNone/>
            </a:pPr>
            <a:endParaRPr lang="en-ZA" sz="2800" b="1" dirty="0"/>
          </a:p>
          <a:p>
            <a:pPr marL="0" indent="0">
              <a:buNone/>
            </a:pPr>
            <a:r>
              <a:rPr lang="en-ZA" sz="2800" b="1" dirty="0"/>
              <a:t>See Learner Guide p 137</a:t>
            </a:r>
          </a:p>
        </p:txBody>
      </p:sp>
    </p:spTree>
    <p:extLst>
      <p:ext uri="{BB962C8B-B14F-4D97-AF65-F5344CB8AC3E}">
        <p14:creationId xmlns:p14="http://schemas.microsoft.com/office/powerpoint/2010/main" val="633028608"/>
      </p:ext>
    </p:extLst>
  </p:cSld>
  <p:clrMapOvr>
    <a:masterClrMapping/>
  </p:clrMapOvr>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107</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28 of the LRA, in relation to its registered scope, a bargaining council may</a:t>
            </a:r>
          </a:p>
          <a:p>
            <a:r>
              <a:rPr lang="en-ZA" sz="2800" b="1" dirty="0"/>
              <a:t>Conclude collective agreements</a:t>
            </a:r>
          </a:p>
          <a:p>
            <a:r>
              <a:rPr lang="en-ZA" sz="2800" b="1" dirty="0"/>
              <a:t>Enforce those collective agreements</a:t>
            </a:r>
          </a:p>
          <a:p>
            <a:r>
              <a:rPr lang="en-ZA" sz="2800" b="1" dirty="0"/>
              <a:t>Prevent and resolve labour disputes</a:t>
            </a:r>
          </a:p>
          <a:p>
            <a:r>
              <a:rPr lang="en-ZA" sz="2800" b="1" dirty="0"/>
              <a:t>Perform the dispute resolution functions</a:t>
            </a:r>
          </a:p>
          <a:p>
            <a:r>
              <a:rPr lang="en-ZA" sz="2800" b="1" dirty="0"/>
              <a:t>Establish and administer a fund to be used for resolving disputes</a:t>
            </a:r>
          </a:p>
          <a:p>
            <a:r>
              <a:rPr lang="en-ZA" sz="2800" b="1" dirty="0"/>
              <a:t>Promote and establish training and education schemes</a:t>
            </a:r>
          </a:p>
        </p:txBody>
      </p:sp>
    </p:spTree>
    <p:extLst>
      <p:ext uri="{BB962C8B-B14F-4D97-AF65-F5344CB8AC3E}">
        <p14:creationId xmlns:p14="http://schemas.microsoft.com/office/powerpoint/2010/main" val="22498518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108</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28 of the LRA, in relation to its registered scope, a bargaining council may</a:t>
            </a:r>
          </a:p>
          <a:p>
            <a:r>
              <a:rPr lang="en-ZA" sz="2800" b="1" dirty="0"/>
              <a:t>Establish and administer pension, provident, medical aid, sick pay, holiday, unemployment and training schemes or funds or any similar schemes or funds. </a:t>
            </a:r>
          </a:p>
          <a:p>
            <a:r>
              <a:rPr lang="en-ZA" sz="2800" b="1" dirty="0"/>
              <a:t>Develop proposals for submission to NEDLAC .</a:t>
            </a:r>
          </a:p>
          <a:p>
            <a:r>
              <a:rPr lang="en-ZA" sz="2800" b="1" dirty="0"/>
              <a:t>Determine the matters that may not be an issue for the purpose of a strike or a lockout in the workplace.</a:t>
            </a:r>
          </a:p>
          <a:p>
            <a:r>
              <a:rPr lang="en-ZA" sz="2800" b="1" dirty="0"/>
              <a:t>Confer on workplace forums additional matters for consultation.</a:t>
            </a:r>
          </a:p>
        </p:txBody>
      </p:sp>
    </p:spTree>
    <p:extLst>
      <p:ext uri="{BB962C8B-B14F-4D97-AF65-F5344CB8AC3E}">
        <p14:creationId xmlns:p14="http://schemas.microsoft.com/office/powerpoint/2010/main" val="333141164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109</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29 of the LRA the constitution of every bargaining council must at least provide for:</a:t>
            </a:r>
          </a:p>
          <a:p>
            <a:r>
              <a:rPr lang="en-ZA" sz="2800" b="1" dirty="0"/>
              <a:t>The appointment of representatives of the parties to the bargaining council.</a:t>
            </a:r>
          </a:p>
          <a:p>
            <a:r>
              <a:rPr lang="en-ZA" sz="2800" b="1" dirty="0"/>
              <a:t>The representation of small and medium enterprises. </a:t>
            </a:r>
          </a:p>
          <a:p>
            <a:r>
              <a:rPr lang="en-ZA" sz="2800" b="1" dirty="0"/>
              <a:t>The circumstances and manner in which. representatives must vacate their seats' and the procedure for replacing them.</a:t>
            </a:r>
          </a:p>
          <a:p>
            <a:r>
              <a:rPr lang="en-ZA" sz="2800" b="1" dirty="0"/>
              <a:t>Rules for the convening and conducting of meetings of representatives.</a:t>
            </a:r>
          </a:p>
        </p:txBody>
      </p:sp>
    </p:spTree>
    <p:extLst>
      <p:ext uri="{BB962C8B-B14F-4D97-AF65-F5344CB8AC3E}">
        <p14:creationId xmlns:p14="http://schemas.microsoft.com/office/powerpoint/2010/main" val="2459579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marL="0" indent="0">
              <a:buNone/>
            </a:pPr>
            <a:r>
              <a:rPr lang="en-ZA" sz="3600" b="1" dirty="0"/>
              <a:t>Commission for Employment (Chapter IV)</a:t>
            </a:r>
            <a:endParaRPr lang="en-ZA" b="1" dirty="0"/>
          </a:p>
          <a:p>
            <a:pPr marL="0" indent="0">
              <a:buNone/>
            </a:pPr>
            <a:endParaRPr lang="en-ZA" dirty="0"/>
          </a:p>
          <a:p>
            <a:pPr marL="0" indent="0">
              <a:buNone/>
            </a:pPr>
            <a:r>
              <a:rPr lang="en-ZA" b="1" dirty="0"/>
              <a:t>The Commission advises the Minister:</a:t>
            </a:r>
          </a:p>
          <a:p>
            <a:r>
              <a:rPr lang="en-ZA" b="1" dirty="0"/>
              <a:t>The Minister must provide the Commission with staff necessary to carry out its functions.</a:t>
            </a:r>
          </a:p>
          <a:p>
            <a:r>
              <a:rPr lang="en-ZA" b="1" dirty="0"/>
              <a:t>The commission may call for written representation from members of the public or hold public hearings.</a:t>
            </a:r>
          </a:p>
          <a:p>
            <a:r>
              <a:rPr lang="en-ZA" b="1" dirty="0"/>
              <a:t>The Commission must submit an annual report to the Minister.</a:t>
            </a:r>
          </a:p>
        </p:txBody>
      </p:sp>
    </p:spTree>
    <p:extLst>
      <p:ext uri="{BB962C8B-B14F-4D97-AF65-F5344CB8AC3E}">
        <p14:creationId xmlns:p14="http://schemas.microsoft.com/office/powerpoint/2010/main" val="326474307"/>
      </p:ext>
    </p:extLst>
  </p:cSld>
  <p:clrMapOvr>
    <a:masterClrMapping/>
  </p:clrMapOvr>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110</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29 of the LRA the constitution of every bargaining council must at least provide for:</a:t>
            </a:r>
          </a:p>
          <a:p>
            <a:r>
              <a:rPr lang="en-ZA" sz="2800" b="1" dirty="0"/>
              <a:t>The manner in which decisions are to be made.</a:t>
            </a:r>
          </a:p>
          <a:p>
            <a:r>
              <a:rPr lang="en-ZA" sz="2800" b="1" dirty="0"/>
              <a:t>The appointment or election of office-bearers and officials, their functions, and the circumstances and manner in which they may be removed from office.</a:t>
            </a:r>
          </a:p>
          <a:p>
            <a:r>
              <a:rPr lang="en-ZA" sz="2800" b="1" dirty="0"/>
              <a:t>The establishment and functioning of committees.</a:t>
            </a:r>
          </a:p>
          <a:p>
            <a:r>
              <a:rPr lang="en-ZA" sz="2800" b="1" dirty="0"/>
              <a:t>The determination through arbitration of any dispute arising between the parties to the bargaining council.</a:t>
            </a:r>
          </a:p>
        </p:txBody>
      </p:sp>
    </p:spTree>
    <p:extLst>
      <p:ext uri="{BB962C8B-B14F-4D97-AF65-F5344CB8AC3E}">
        <p14:creationId xmlns:p14="http://schemas.microsoft.com/office/powerpoint/2010/main" val="23655443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111</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29 of the LRA the constitution of every bargaining council must at least provide for:</a:t>
            </a:r>
          </a:p>
          <a:p>
            <a:r>
              <a:rPr lang="en-ZA" sz="2800" b="1" dirty="0"/>
              <a:t>The procedure to be followed if a dispute arises between the parties to the bargaining council.</a:t>
            </a:r>
          </a:p>
          <a:p>
            <a:r>
              <a:rPr lang="en-ZA" sz="2800" b="1" dirty="0"/>
              <a:t>The procedure to be followed if a dispute arises between a registered trade union that is a party to the bargaining council, or its members, or both, on the one hand, and employers who belong to a registered employers' organisation that is a party to the bargaining council, on the other hand.</a:t>
            </a:r>
            <a:r>
              <a:rPr lang="en-ZA" sz="2200" b="1" dirty="0"/>
              <a:t>	</a:t>
            </a:r>
            <a:endParaRPr lang="en-ZA" sz="2800" b="1" dirty="0"/>
          </a:p>
        </p:txBody>
      </p:sp>
    </p:spTree>
    <p:extLst>
      <p:ext uri="{BB962C8B-B14F-4D97-AF65-F5344CB8AC3E}">
        <p14:creationId xmlns:p14="http://schemas.microsoft.com/office/powerpoint/2010/main" val="12711994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112</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29 of the LRA the constitution of every bargaining council must at least provide for:</a:t>
            </a:r>
          </a:p>
          <a:p>
            <a:r>
              <a:rPr lang="en-ZA" sz="2800" b="1" dirty="0"/>
              <a:t>The procedure for exemption from collective agreements</a:t>
            </a:r>
          </a:p>
          <a:p>
            <a:r>
              <a:rPr lang="en-ZA" sz="2800" b="1" dirty="0"/>
              <a:t>The banking and investment of its funds</a:t>
            </a:r>
          </a:p>
          <a:p>
            <a:r>
              <a:rPr lang="en-ZA" sz="2800" b="1" dirty="0"/>
              <a:t>The purposes for which its funds may be used</a:t>
            </a:r>
          </a:p>
          <a:p>
            <a:r>
              <a:rPr lang="en-ZA" sz="2800" b="1" dirty="0"/>
              <a:t>The delegation of its powers and functions	</a:t>
            </a:r>
          </a:p>
        </p:txBody>
      </p:sp>
    </p:spTree>
    <p:extLst>
      <p:ext uri="{BB962C8B-B14F-4D97-AF65-F5344CB8AC3E}">
        <p14:creationId xmlns:p14="http://schemas.microsoft.com/office/powerpoint/2010/main" val="4717484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According to section 29 of the LRA the constitution of every bargaining council must at least provide for:</a:t>
            </a:r>
          </a:p>
          <a:p>
            <a:r>
              <a:rPr lang="en-ZA" sz="2800" b="1" dirty="0"/>
              <a:t>The admission of additional registered trade unions and registered employers ' organisations as parties to the bargaining council.</a:t>
            </a:r>
          </a:p>
          <a:p>
            <a:r>
              <a:rPr lang="en-ZA" sz="2800" b="1" dirty="0"/>
              <a:t>A procedure for changing its constitution</a:t>
            </a:r>
          </a:p>
          <a:p>
            <a:r>
              <a:rPr lang="en-ZA" sz="2800" b="1" dirty="0"/>
              <a:t>A procedure by which it may resolve to wind up</a:t>
            </a:r>
          </a:p>
          <a:p>
            <a:endParaRPr lang="en-ZA" sz="2800" b="1" dirty="0"/>
          </a:p>
          <a:p>
            <a:endParaRPr lang="en-ZA" sz="2800" b="1" dirty="0"/>
          </a:p>
        </p:txBody>
      </p:sp>
    </p:spTree>
    <p:extLst>
      <p:ext uri="{BB962C8B-B14F-4D97-AF65-F5344CB8AC3E}">
        <p14:creationId xmlns:p14="http://schemas.microsoft.com/office/powerpoint/2010/main" val="19863382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114</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Registration of Bargaining Councils</a:t>
            </a:r>
          </a:p>
          <a:p>
            <a:r>
              <a:rPr lang="en-ZA" sz="2800" b="1" dirty="0"/>
              <a:t>On receipt of the application, the Registrar of Labour Relations publishes a notice in the Government Gazette. An objection may be lodged.</a:t>
            </a:r>
          </a:p>
          <a:p>
            <a:r>
              <a:rPr lang="en-ZA" sz="2800" b="1" dirty="0"/>
              <a:t>After this process is completed, the Industrial Registrar sends the application and all other relevant documentation to NEDLAC for judgement on demarcations.  </a:t>
            </a:r>
          </a:p>
          <a:p>
            <a:r>
              <a:rPr lang="en-ZA" sz="2800" b="1" dirty="0"/>
              <a:t>If all the requirements are met, the Registrar issues a certificate of registration.</a:t>
            </a:r>
          </a:p>
        </p:txBody>
      </p:sp>
    </p:spTree>
    <p:extLst>
      <p:ext uri="{BB962C8B-B14F-4D97-AF65-F5344CB8AC3E}">
        <p14:creationId xmlns:p14="http://schemas.microsoft.com/office/powerpoint/2010/main" val="933345047"/>
      </p:ext>
    </p:extLst>
  </p:cSld>
  <p:clrMapOvr>
    <a:masterClrMapping/>
  </p:clrMapOvr>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115</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Bargaining Councils in the Public Service</a:t>
            </a:r>
          </a:p>
          <a:p>
            <a:r>
              <a:rPr lang="en-ZA" sz="2800" b="1" dirty="0"/>
              <a:t>The council may designate a sector of the public service to establish a bargaining council.  </a:t>
            </a:r>
          </a:p>
          <a:p>
            <a:r>
              <a:rPr lang="en-ZA" sz="2800" b="1" dirty="0"/>
              <a:t>The President may also designate a sector to establish the bargaining council in respect of employees of the State or organs of the state who are not employees that are engaged in the public service.</a:t>
            </a:r>
          </a:p>
        </p:txBody>
      </p:sp>
    </p:spTree>
    <p:extLst>
      <p:ext uri="{BB962C8B-B14F-4D97-AF65-F5344CB8AC3E}">
        <p14:creationId xmlns:p14="http://schemas.microsoft.com/office/powerpoint/2010/main" val="2760862745"/>
      </p:ext>
    </p:extLst>
  </p:cSld>
  <p:clrMapOvr>
    <a:masterClrMapping/>
  </p:clrMapOvr>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116</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Agents of Bargaining Councils</a:t>
            </a:r>
          </a:p>
          <a:p>
            <a:r>
              <a:rPr lang="en-ZA" sz="2800" b="1" dirty="0"/>
              <a:t>The Minister of Labour may appoint an agent to help the council enforce any collective agreement that was concluded in the council.  </a:t>
            </a:r>
          </a:p>
          <a:p>
            <a:r>
              <a:rPr lang="en-ZA" sz="2800" b="1" dirty="0"/>
              <a:t>Once the agent has received a certificate stating that they are a designated agent in terms of the Act, the agent obtains powers similar to those of a commissioner.</a:t>
            </a:r>
          </a:p>
        </p:txBody>
      </p:sp>
    </p:spTree>
    <p:extLst>
      <p:ext uri="{BB962C8B-B14F-4D97-AF65-F5344CB8AC3E}">
        <p14:creationId xmlns:p14="http://schemas.microsoft.com/office/powerpoint/2010/main" val="374921349"/>
      </p:ext>
    </p:extLst>
  </p:cSld>
  <p:clrMapOvr>
    <a:masterClrMapping/>
  </p:clrMapOvr>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10.2	The Structures and Functions of a Bargaining Council</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117</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Statutory Councils</a:t>
            </a:r>
          </a:p>
          <a:p>
            <a:pPr marL="0" indent="0">
              <a:buNone/>
            </a:pPr>
            <a:r>
              <a:rPr lang="en-ZA" sz="2800" b="1" dirty="0"/>
              <a:t>The powers and functions of a statutory council are:</a:t>
            </a:r>
          </a:p>
          <a:p>
            <a:r>
              <a:rPr lang="en-ZA" sz="2800" b="1" dirty="0"/>
              <a:t>To perform dispute resolution functions</a:t>
            </a:r>
          </a:p>
          <a:p>
            <a:r>
              <a:rPr lang="en-ZA" sz="2800" b="1" dirty="0"/>
              <a:t>To promote and establish training and education schemes</a:t>
            </a:r>
          </a:p>
          <a:p>
            <a:r>
              <a:rPr lang="en-ZA" sz="2800" b="1" dirty="0"/>
              <a:t>To establish and administer, among other things, pension, provident, medical aid and unemployment funds</a:t>
            </a:r>
          </a:p>
          <a:p>
            <a:r>
              <a:rPr lang="en-ZA" sz="2800" b="1" dirty="0"/>
              <a:t>To conclude collective agreements on the above</a:t>
            </a:r>
          </a:p>
        </p:txBody>
      </p:sp>
    </p:spTree>
    <p:extLst>
      <p:ext uri="{BB962C8B-B14F-4D97-AF65-F5344CB8AC3E}">
        <p14:creationId xmlns:p14="http://schemas.microsoft.com/office/powerpoint/2010/main" val="2264276498"/>
      </p:ext>
    </p:extLst>
  </p:cSld>
  <p:clrMapOvr>
    <a:masterClrMapping/>
  </p:clrMapOvr>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a:xfrm>
            <a:off x="687920" y="2547938"/>
            <a:ext cx="7772400" cy="809054"/>
          </a:xfrm>
        </p:spPr>
        <p:txBody>
          <a:bodyPr>
            <a:noAutofit/>
          </a:bodyPr>
          <a:lstStyle/>
          <a:p>
            <a:r>
              <a:rPr lang="en-ZA" sz="4400" dirty="0"/>
              <a:t>Study Unit 11: </a:t>
            </a:r>
            <a:br>
              <a:rPr lang="en-US" sz="4400" dirty="0"/>
            </a:br>
            <a:r>
              <a:rPr lang="en-ZA" sz="4400" dirty="0"/>
              <a:t>Collective Agreements: Origins, Structures and Legal Standing</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118</a:t>
            </a:fld>
            <a:endParaRPr lang="en-ZA" dirty="0"/>
          </a:p>
        </p:txBody>
      </p:sp>
    </p:spTree>
    <p:extLst>
      <p:ext uri="{BB962C8B-B14F-4D97-AF65-F5344CB8AC3E}">
        <p14:creationId xmlns:p14="http://schemas.microsoft.com/office/powerpoint/2010/main" val="3080189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11.1	 Origins of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119</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r>
              <a:rPr lang="en-ZA" sz="2800" b="1" dirty="0"/>
              <a:t>Collective bargaining is an integral part of the South African labour environment.</a:t>
            </a:r>
          </a:p>
          <a:p>
            <a:r>
              <a:rPr lang="en-ZA" sz="2800" b="1" dirty="0"/>
              <a:t>The collective bargaining process is the heart of industrial relations. </a:t>
            </a:r>
          </a:p>
          <a:p>
            <a:r>
              <a:rPr lang="en-ZA" sz="2800" b="1" dirty="0"/>
              <a:t>The most important principles behind the LRA of 1995 are co-ordination and co-operation. </a:t>
            </a:r>
          </a:p>
          <a:p>
            <a:r>
              <a:rPr lang="en-ZA" sz="2800" b="1" dirty="0"/>
              <a:t>The Act tries to include the hole workforce.</a:t>
            </a:r>
          </a:p>
          <a:p>
            <a:r>
              <a:rPr lang="en-ZA" sz="2800" b="1" dirty="0"/>
              <a:t>It encourages bargaining by placing a high value on agreements that were reached between parties.</a:t>
            </a:r>
          </a:p>
        </p:txBody>
      </p:sp>
    </p:spTree>
    <p:extLst>
      <p:ext uri="{BB962C8B-B14F-4D97-AF65-F5344CB8AC3E}">
        <p14:creationId xmlns:p14="http://schemas.microsoft.com/office/powerpoint/2010/main" val="318048521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a:t>
            </a:fld>
            <a:endParaRPr lang="en-ZA" dirty="0"/>
          </a:p>
        </p:txBody>
      </p:sp>
      <p:sp>
        <p:nvSpPr>
          <p:cNvPr id="6" name="Content Placeholder 5"/>
          <p:cNvSpPr>
            <a:spLocks noGrp="1"/>
          </p:cNvSpPr>
          <p:nvPr>
            <p:ph sz="quarter" idx="1"/>
          </p:nvPr>
        </p:nvSpPr>
        <p:spPr>
          <a:xfrm>
            <a:off x="467544" y="1413296"/>
            <a:ext cx="8219256" cy="5040040"/>
          </a:xfrm>
        </p:spPr>
        <p:txBody>
          <a:bodyPr>
            <a:normAutofit lnSpcReduction="10000"/>
          </a:bodyPr>
          <a:lstStyle/>
          <a:p>
            <a:pPr marL="0" indent="0">
              <a:buNone/>
            </a:pPr>
            <a:r>
              <a:rPr lang="en-ZA" sz="3600" b="1" dirty="0"/>
              <a:t>Monitoring, Enforcement and Legal Proceedings </a:t>
            </a:r>
          </a:p>
          <a:p>
            <a:pPr marL="0" indent="0">
              <a:buNone/>
            </a:pPr>
            <a:endParaRPr lang="en-ZA" dirty="0"/>
          </a:p>
          <a:p>
            <a:pPr lvl="0" fontAlgn="base"/>
            <a:r>
              <a:rPr lang="en-ZA" b="1" dirty="0">
                <a:effectLst>
                  <a:outerShdw sx="0" sy="0">
                    <a:srgbClr val="000000"/>
                  </a:outerShdw>
                </a:effectLst>
              </a:rPr>
              <a:t>Any employee or trade union may bring an alleged contravention of this Act to attention.</a:t>
            </a:r>
          </a:p>
          <a:p>
            <a:pPr lvl="0" fontAlgn="base"/>
            <a:r>
              <a:rPr lang="en-ZA" b="1" dirty="0">
                <a:effectLst>
                  <a:outerShdw sx="0" sy="0">
                    <a:srgbClr val="000000"/>
                  </a:outerShdw>
                </a:effectLst>
              </a:rPr>
              <a:t>The labour inspector has the authority to enter, question and inspect. </a:t>
            </a:r>
          </a:p>
          <a:p>
            <a:pPr lvl="0" fontAlgn="base"/>
            <a:r>
              <a:rPr lang="en-ZA" b="1" dirty="0">
                <a:effectLst>
                  <a:outerShdw sx="0" sy="0">
                    <a:srgbClr val="000000"/>
                  </a:outerShdw>
                </a:effectLst>
              </a:rPr>
              <a:t>An employer may object to a compliance order .</a:t>
            </a:r>
          </a:p>
          <a:p>
            <a:pPr lvl="0" fontAlgn="base"/>
            <a:r>
              <a:rPr lang="en-ZA" b="1" dirty="0">
                <a:effectLst>
                  <a:outerShdw sx="0" sy="0">
                    <a:srgbClr val="000000"/>
                  </a:outerShdw>
                </a:effectLst>
              </a:rPr>
              <a:t>An employer may appeal to the labour court.</a:t>
            </a:r>
          </a:p>
          <a:p>
            <a:pPr lvl="0" fontAlgn="base"/>
            <a:r>
              <a:rPr lang="en-ZA" b="1" dirty="0">
                <a:effectLst>
                  <a:outerShdw sx="0" sy="0">
                    <a:srgbClr val="000000"/>
                  </a:outerShdw>
                </a:effectLst>
              </a:rPr>
              <a:t>The Minister needs to keep a register of employers that have submitted the reports required</a:t>
            </a:r>
          </a:p>
        </p:txBody>
      </p:sp>
    </p:spTree>
    <p:extLst>
      <p:ext uri="{BB962C8B-B14F-4D97-AF65-F5344CB8AC3E}">
        <p14:creationId xmlns:p14="http://schemas.microsoft.com/office/powerpoint/2010/main" val="3680094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2" presetClass="entr" presetSubtype="4"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anim calcmode="lin" valueType="num">
                                      <p:cBhvr additive="base">
                                        <p:cTn id="19" dur="500" fill="hold"/>
                                        <p:tgtEl>
                                          <p:spTgt spid="6">
                                            <p:txEl>
                                              <p:pRg st="3" end="3"/>
                                            </p:txEl>
                                          </p:spTgt>
                                        </p:tgtEl>
                                        <p:attrNameLst>
                                          <p:attrName>ppt_x</p:attrName>
                                        </p:attrNameLst>
                                      </p:cBhvr>
                                      <p:tavLst>
                                        <p:tav tm="0">
                                          <p:val>
                                            <p:strVal val="#ppt_x"/>
                                          </p:val>
                                        </p:tav>
                                        <p:tav tm="100000">
                                          <p:val>
                                            <p:strVal val="#ppt_x"/>
                                          </p:val>
                                        </p:tav>
                                      </p:tavLst>
                                    </p:anim>
                                    <p:anim calcmode="lin" valueType="num">
                                      <p:cBhvr additive="base">
                                        <p:cTn id="20" dur="500" fill="hold"/>
                                        <p:tgtEl>
                                          <p:spTgt spid="6">
                                            <p:txEl>
                                              <p:pRg st="3" end="3"/>
                                            </p:txEl>
                                          </p:spTgt>
                                        </p:tgtEl>
                                        <p:attrNameLst>
                                          <p:attrName>ppt_y</p:attrName>
                                        </p:attrNameLst>
                                      </p:cBhvr>
                                      <p:tavLst>
                                        <p:tav tm="0">
                                          <p:val>
                                            <p:strVal val="1+#ppt_h/2"/>
                                          </p:val>
                                        </p:tav>
                                        <p:tav tm="100000">
                                          <p:val>
                                            <p:strVal val="#ppt_y"/>
                                          </p:val>
                                        </p:tav>
                                      </p:tavLst>
                                    </p:anim>
                                  </p:childTnLst>
                                </p:cTn>
                              </p:par>
                            </p:childTnLst>
                          </p:cTn>
                        </p:par>
                      </p:childTnLst>
                    </p:cTn>
                  </p:par>
                  <p:par>
                    <p:cTn id="21" fill="hold">
                      <p:stCondLst>
                        <p:cond delay="indefinite"/>
                      </p:stCondLst>
                      <p:childTnLst>
                        <p:par>
                          <p:cTn id="22" fill="hold">
                            <p:stCondLst>
                              <p:cond delay="0"/>
                            </p:stCondLst>
                            <p:childTnLst>
                              <p:par>
                                <p:cTn id="23" presetID="2" presetClass="entr" presetSubtype="4" fill="hold" grpId="0" nodeType="clickEffect">
                                  <p:stCondLst>
                                    <p:cond delay="0"/>
                                  </p:stCondLst>
                                  <p:childTnLst>
                                    <p:set>
                                      <p:cBhvr>
                                        <p:cTn id="24" dur="1" fill="hold">
                                          <p:stCondLst>
                                            <p:cond delay="0"/>
                                          </p:stCondLst>
                                        </p:cTn>
                                        <p:tgtEl>
                                          <p:spTgt spid="6">
                                            <p:txEl>
                                              <p:pRg st="4" end="4"/>
                                            </p:txEl>
                                          </p:spTgt>
                                        </p:tgtEl>
                                        <p:attrNameLst>
                                          <p:attrName>style.visibility</p:attrName>
                                        </p:attrNameLst>
                                      </p:cBhvr>
                                      <p:to>
                                        <p:strVal val="visible"/>
                                      </p:to>
                                    </p:set>
                                    <p:anim calcmode="lin" valueType="num">
                                      <p:cBhvr additive="base">
                                        <p:cTn id="25" dur="500" fill="hold"/>
                                        <p:tgtEl>
                                          <p:spTgt spid="6">
                                            <p:txEl>
                                              <p:pRg st="4" end="4"/>
                                            </p:txEl>
                                          </p:spTgt>
                                        </p:tgtEl>
                                        <p:attrNameLst>
                                          <p:attrName>ppt_x</p:attrName>
                                        </p:attrNameLst>
                                      </p:cBhvr>
                                      <p:tavLst>
                                        <p:tav tm="0">
                                          <p:val>
                                            <p:strVal val="#ppt_x"/>
                                          </p:val>
                                        </p:tav>
                                        <p:tav tm="100000">
                                          <p:val>
                                            <p:strVal val="#ppt_x"/>
                                          </p:val>
                                        </p:tav>
                                      </p:tavLst>
                                    </p:anim>
                                    <p:anim calcmode="lin" valueType="num">
                                      <p:cBhvr additive="base">
                                        <p:cTn id="26" dur="500" fill="hold"/>
                                        <p:tgtEl>
                                          <p:spTgt spid="6">
                                            <p:txEl>
                                              <p:pRg st="4" end="4"/>
                                            </p:txEl>
                                          </p:spTgt>
                                        </p:tgtEl>
                                        <p:attrNameLst>
                                          <p:attrName>ppt_y</p:attrName>
                                        </p:attrNameLst>
                                      </p:cBhvr>
                                      <p:tavLst>
                                        <p:tav tm="0">
                                          <p:val>
                                            <p:strVal val="1+#ppt_h/2"/>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2" presetClass="entr" presetSubtype="4" fill="hold" grpId="0" nodeType="clickEffect">
                                  <p:stCondLst>
                                    <p:cond delay="0"/>
                                  </p:stCondLst>
                                  <p:childTnLst>
                                    <p:set>
                                      <p:cBhvr>
                                        <p:cTn id="30" dur="1" fill="hold">
                                          <p:stCondLst>
                                            <p:cond delay="0"/>
                                          </p:stCondLst>
                                        </p:cTn>
                                        <p:tgtEl>
                                          <p:spTgt spid="6">
                                            <p:txEl>
                                              <p:pRg st="5" end="5"/>
                                            </p:txEl>
                                          </p:spTgt>
                                        </p:tgtEl>
                                        <p:attrNameLst>
                                          <p:attrName>style.visibility</p:attrName>
                                        </p:attrNameLst>
                                      </p:cBhvr>
                                      <p:to>
                                        <p:strVal val="visible"/>
                                      </p:to>
                                    </p:set>
                                    <p:anim calcmode="lin" valueType="num">
                                      <p:cBhvr additive="base">
                                        <p:cTn id="31" dur="500" fill="hold"/>
                                        <p:tgtEl>
                                          <p:spTgt spid="6">
                                            <p:txEl>
                                              <p:pRg st="5" end="5"/>
                                            </p:txEl>
                                          </p:spTgt>
                                        </p:tgtEl>
                                        <p:attrNameLst>
                                          <p:attrName>ppt_x</p:attrName>
                                        </p:attrNameLst>
                                      </p:cBhvr>
                                      <p:tavLst>
                                        <p:tav tm="0">
                                          <p:val>
                                            <p:strVal val="#ppt_x"/>
                                          </p:val>
                                        </p:tav>
                                        <p:tav tm="100000">
                                          <p:val>
                                            <p:strVal val="#ppt_x"/>
                                          </p:val>
                                        </p:tav>
                                      </p:tavLst>
                                    </p:anim>
                                    <p:anim calcmode="lin" valueType="num">
                                      <p:cBhvr additive="base">
                                        <p:cTn id="32" dur="500" fill="hold"/>
                                        <p:tgtEl>
                                          <p:spTgt spid="6">
                                            <p:txEl>
                                              <p:pRg st="5" end="5"/>
                                            </p:txEl>
                                          </p:spTgt>
                                        </p:tgtEl>
                                        <p:attrNameLst>
                                          <p:attrName>ppt_y</p:attrName>
                                        </p:attrNameLst>
                                      </p:cBhvr>
                                      <p:tavLst>
                                        <p:tav tm="0">
                                          <p:val>
                                            <p:strVal val="1+#ppt_h/2"/>
                                          </p:val>
                                        </p:tav>
                                        <p:tav tm="100000">
                                          <p:val>
                                            <p:strVal val="#ppt_y"/>
                                          </p:val>
                                        </p:tav>
                                      </p:tavLst>
                                    </p:anim>
                                  </p:childTnLst>
                                </p:cTn>
                              </p:par>
                            </p:childTnLst>
                          </p:cTn>
                        </p:par>
                      </p:childTnLst>
                    </p:cTn>
                  </p:par>
                  <p:par>
                    <p:cTn id="33" fill="hold">
                      <p:stCondLst>
                        <p:cond delay="indefinite"/>
                      </p:stCondLst>
                      <p:childTnLst>
                        <p:par>
                          <p:cTn id="34" fill="hold">
                            <p:stCondLst>
                              <p:cond delay="0"/>
                            </p:stCondLst>
                            <p:childTnLst>
                              <p:par>
                                <p:cTn id="35" presetID="2" presetClass="entr" presetSubtype="4" fill="hold" grpId="0" nodeType="clickEffect">
                                  <p:stCondLst>
                                    <p:cond delay="0"/>
                                  </p:stCondLst>
                                  <p:childTnLst>
                                    <p:set>
                                      <p:cBhvr>
                                        <p:cTn id="36" dur="1" fill="hold">
                                          <p:stCondLst>
                                            <p:cond delay="0"/>
                                          </p:stCondLst>
                                        </p:cTn>
                                        <p:tgtEl>
                                          <p:spTgt spid="6">
                                            <p:txEl>
                                              <p:pRg st="6" end="6"/>
                                            </p:txEl>
                                          </p:spTgt>
                                        </p:tgtEl>
                                        <p:attrNameLst>
                                          <p:attrName>style.visibility</p:attrName>
                                        </p:attrNameLst>
                                      </p:cBhvr>
                                      <p:to>
                                        <p:strVal val="visible"/>
                                      </p:to>
                                    </p:set>
                                    <p:anim calcmode="lin" valueType="num">
                                      <p:cBhvr additive="base">
                                        <p:cTn id="37" dur="500" fill="hold"/>
                                        <p:tgtEl>
                                          <p:spTgt spid="6">
                                            <p:txEl>
                                              <p:pRg st="6" end="6"/>
                                            </p:txEl>
                                          </p:spTgt>
                                        </p:tgtEl>
                                        <p:attrNameLst>
                                          <p:attrName>ppt_x</p:attrName>
                                        </p:attrNameLst>
                                      </p:cBhvr>
                                      <p:tavLst>
                                        <p:tav tm="0">
                                          <p:val>
                                            <p:strVal val="#ppt_x"/>
                                          </p:val>
                                        </p:tav>
                                        <p:tav tm="100000">
                                          <p:val>
                                            <p:strVal val="#ppt_x"/>
                                          </p:val>
                                        </p:tav>
                                      </p:tavLst>
                                    </p:anim>
                                    <p:anim calcmode="lin" valueType="num">
                                      <p:cBhvr additive="base">
                                        <p:cTn id="38" dur="500" fill="hold"/>
                                        <p:tgtEl>
                                          <p:spTgt spid="6">
                                            <p:txEl>
                                              <p:pRg st="6" end="6"/>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11.2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120</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endParaRPr lang="en-ZA" sz="2800" b="1" dirty="0"/>
          </a:p>
          <a:p>
            <a:r>
              <a:rPr lang="en-ZA" sz="2800" b="1" dirty="0"/>
              <a:t>One or more employers</a:t>
            </a:r>
          </a:p>
          <a:p>
            <a:pPr marL="0" indent="0">
              <a:buNone/>
            </a:pPr>
            <a:endParaRPr lang="en-ZA" sz="2800" b="1" dirty="0"/>
          </a:p>
          <a:p>
            <a:r>
              <a:rPr lang="en-ZA" sz="2800" b="1" dirty="0"/>
              <a:t>One or more registered employers' organisations</a:t>
            </a:r>
          </a:p>
          <a:p>
            <a:pPr marL="0" indent="0">
              <a:buNone/>
            </a:pPr>
            <a:endParaRPr lang="en-ZA" sz="2800" b="1" dirty="0"/>
          </a:p>
          <a:p>
            <a:r>
              <a:rPr lang="en-ZA" sz="2800" b="1" dirty="0"/>
              <a:t>One or more employers and one or more registered employers' organisations</a:t>
            </a:r>
          </a:p>
        </p:txBody>
      </p:sp>
    </p:spTree>
    <p:extLst>
      <p:ext uri="{BB962C8B-B14F-4D97-AF65-F5344CB8AC3E}">
        <p14:creationId xmlns:p14="http://schemas.microsoft.com/office/powerpoint/2010/main" val="2920740938"/>
      </p:ext>
    </p:extLst>
  </p:cSld>
  <p:clrMapOvr>
    <a:masterClrMapping/>
  </p:clrMapOvr>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11.3	Legal Status of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121</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Section 31 of the LRA states that a collective agreement concluded in a bargaining council binds</a:t>
            </a:r>
          </a:p>
          <a:p>
            <a:pPr marL="0" indent="0">
              <a:buNone/>
            </a:pPr>
            <a:endParaRPr lang="en-ZA" sz="2800" b="1" dirty="0"/>
          </a:p>
          <a:p>
            <a:r>
              <a:rPr lang="en-ZA" sz="2800" b="1" dirty="0"/>
              <a:t>The parties to the bargaining council who are parties to the collective agreement</a:t>
            </a:r>
          </a:p>
          <a:p>
            <a:r>
              <a:rPr lang="en-ZA" sz="2800" b="1" dirty="0"/>
              <a:t>Each party to the collective agreement and the members of every other party in the collective agreement </a:t>
            </a:r>
          </a:p>
        </p:txBody>
      </p:sp>
    </p:spTree>
    <p:extLst>
      <p:ext uri="{BB962C8B-B14F-4D97-AF65-F5344CB8AC3E}">
        <p14:creationId xmlns:p14="http://schemas.microsoft.com/office/powerpoint/2010/main" val="1407038837"/>
      </p:ext>
    </p:extLst>
  </p:cSld>
  <p:clrMapOvr>
    <a:masterClrMapping/>
  </p:clrMapOvr>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11.3	Legal Status of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122</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Section 31 of the LRA states that a collective agreement concluded in a bargaining council binds</a:t>
            </a:r>
          </a:p>
          <a:p>
            <a:pPr marL="0" indent="0">
              <a:buNone/>
            </a:pPr>
            <a:endParaRPr lang="en-ZA" sz="2800" b="1" dirty="0"/>
          </a:p>
          <a:p>
            <a:r>
              <a:rPr lang="en-ZA" sz="2800" b="1" dirty="0"/>
              <a:t>The members of a registered trade union that is a party to the collective agreement and the employers who are members of a registered employers' organisation </a:t>
            </a:r>
          </a:p>
          <a:p>
            <a:r>
              <a:rPr lang="en-ZA" sz="2800" b="1" dirty="0"/>
              <a:t>The conduct of the employers in relation to their employees or the conduct of the employees to their employers</a:t>
            </a:r>
          </a:p>
        </p:txBody>
      </p:sp>
    </p:spTree>
    <p:extLst>
      <p:ext uri="{BB962C8B-B14F-4D97-AF65-F5344CB8AC3E}">
        <p14:creationId xmlns:p14="http://schemas.microsoft.com/office/powerpoint/2010/main" val="845309164"/>
      </p:ext>
    </p:extLst>
  </p:cSld>
  <p:clrMapOvr>
    <a:masterClrMapping/>
  </p:clrMapOvr>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11.3	Legal Status of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A bargaining council may ask the Minister to extend a collective agreement to non-parties to the collective agreement if at a meeting of the bargaining council</a:t>
            </a:r>
          </a:p>
          <a:p>
            <a:pPr marL="0" indent="0">
              <a:buNone/>
            </a:pPr>
            <a:endParaRPr lang="en-ZA" sz="2800" b="1" dirty="0"/>
          </a:p>
          <a:p>
            <a:r>
              <a:rPr lang="en-ZA" sz="2800" b="1" dirty="0"/>
              <a:t>The members of one or more major registered trade unions in the bargaining council vote in favour of the extension</a:t>
            </a:r>
          </a:p>
          <a:p>
            <a:r>
              <a:rPr lang="en-ZA" sz="2800" b="1" dirty="0"/>
              <a:t>The members of one or more of the major registered employer organisations in the bargaining council vote in favour of the extension.</a:t>
            </a:r>
          </a:p>
        </p:txBody>
      </p:sp>
    </p:spTree>
    <p:extLst>
      <p:ext uri="{BB962C8B-B14F-4D97-AF65-F5344CB8AC3E}">
        <p14:creationId xmlns:p14="http://schemas.microsoft.com/office/powerpoint/2010/main" val="32263406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a:xfrm>
            <a:off x="687920" y="2547938"/>
            <a:ext cx="7772400" cy="809054"/>
          </a:xfrm>
        </p:spPr>
        <p:txBody>
          <a:bodyPr>
            <a:noAutofit/>
          </a:bodyPr>
          <a:lstStyle/>
          <a:p>
            <a:r>
              <a:rPr lang="en-ZA" sz="4400" dirty="0"/>
              <a:t>Study Unit 12: </a:t>
            </a:r>
            <a:br>
              <a:rPr lang="en-US" sz="4400" dirty="0"/>
            </a:br>
            <a:r>
              <a:rPr lang="en-ZA" sz="4400" dirty="0"/>
              <a:t>The Process to Extend Collective Agreements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124</a:t>
            </a:fld>
            <a:endParaRPr lang="en-ZA" dirty="0"/>
          </a:p>
        </p:txBody>
      </p:sp>
    </p:spTree>
    <p:extLst>
      <p:ext uri="{BB962C8B-B14F-4D97-AF65-F5344CB8AC3E}">
        <p14:creationId xmlns:p14="http://schemas.microsoft.com/office/powerpoint/2010/main" val="36805746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125</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Inherent conflict between employer and employee:</a:t>
            </a:r>
          </a:p>
        </p:txBody>
      </p:sp>
      <p:pic>
        <p:nvPicPr>
          <p:cNvPr id="3" name="Picture 2"/>
          <p:cNvPicPr>
            <a:picLocks noChangeAspect="1"/>
          </p:cNvPicPr>
          <p:nvPr/>
        </p:nvPicPr>
        <p:blipFill>
          <a:blip r:embed="rId2"/>
          <a:stretch>
            <a:fillRect/>
          </a:stretch>
        </p:blipFill>
        <p:spPr>
          <a:xfrm>
            <a:off x="1115616" y="1919816"/>
            <a:ext cx="5733438" cy="4290484"/>
          </a:xfrm>
          <a:prstGeom prst="rect">
            <a:avLst/>
          </a:prstGeom>
        </p:spPr>
      </p:pic>
    </p:spTree>
    <p:extLst>
      <p:ext uri="{BB962C8B-B14F-4D97-AF65-F5344CB8AC3E}">
        <p14:creationId xmlns:p14="http://schemas.microsoft.com/office/powerpoint/2010/main" val="34112990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126</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Worker representation through trade unions involves:</a:t>
            </a:r>
          </a:p>
          <a:p>
            <a:pPr marL="0" indent="0">
              <a:buNone/>
            </a:pPr>
            <a:endParaRPr lang="en-ZA" sz="2800" b="1" dirty="0"/>
          </a:p>
          <a:p>
            <a:r>
              <a:rPr lang="en-ZA" sz="2800" b="1" dirty="0"/>
              <a:t>The process of unionising workers</a:t>
            </a:r>
          </a:p>
          <a:p>
            <a:r>
              <a:rPr lang="en-ZA" sz="2800" b="1" dirty="0"/>
              <a:t>Negotiation of collective agreement </a:t>
            </a:r>
          </a:p>
          <a:p>
            <a:r>
              <a:rPr lang="en-ZA" sz="2800" b="1" dirty="0"/>
              <a:t>Interpretation of collective agreements covering wages, hours of work and conditions of employment</a:t>
            </a:r>
          </a:p>
          <a:p>
            <a:r>
              <a:rPr lang="en-ZA" sz="2800" b="1" dirty="0"/>
              <a:t>Engaging in concerted economic action</a:t>
            </a:r>
          </a:p>
          <a:p>
            <a:r>
              <a:rPr lang="en-ZA" sz="2800" b="1" dirty="0"/>
              <a:t>Dispute-settling procedures</a:t>
            </a:r>
          </a:p>
          <a:p>
            <a:r>
              <a:rPr lang="en-ZA" sz="2800" b="1" dirty="0"/>
              <a:t>Administration of collective agreements</a:t>
            </a:r>
          </a:p>
        </p:txBody>
      </p:sp>
    </p:spTree>
    <p:extLst>
      <p:ext uri="{BB962C8B-B14F-4D97-AF65-F5344CB8AC3E}">
        <p14:creationId xmlns:p14="http://schemas.microsoft.com/office/powerpoint/2010/main" val="27195358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1000"/>
                                        <p:tgtEl>
                                          <p:spTgt spid="5">
                                            <p:txEl>
                                              <p:pRg st="6" end="6"/>
                                            </p:txEl>
                                          </p:spTgt>
                                        </p:tgtEl>
                                      </p:cBhvr>
                                    </p:animEffect>
                                    <p:anim calcmode="lin" valueType="num">
                                      <p:cBhvr>
                                        <p:cTn id="4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7" end="7"/>
                                            </p:txEl>
                                          </p:spTgt>
                                        </p:tgtEl>
                                        <p:attrNameLst>
                                          <p:attrName>style.visibility</p:attrName>
                                        </p:attrNameLst>
                                      </p:cBhvr>
                                      <p:to>
                                        <p:strVal val="visible"/>
                                      </p:to>
                                    </p:set>
                                    <p:animEffect transition="in" filter="fade">
                                      <p:cBhvr>
                                        <p:cTn id="49" dur="1000"/>
                                        <p:tgtEl>
                                          <p:spTgt spid="5">
                                            <p:txEl>
                                              <p:pRg st="7" end="7"/>
                                            </p:txEl>
                                          </p:spTgt>
                                        </p:tgtEl>
                                      </p:cBhvr>
                                    </p:animEffect>
                                    <p:anim calcmode="lin" valueType="num">
                                      <p:cBhvr>
                                        <p:cTn id="50"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127</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Fundamental principles with regards to worker presentation from outside the organisation via trade unions:</a:t>
            </a:r>
          </a:p>
          <a:p>
            <a:pPr marL="0" indent="0">
              <a:buNone/>
            </a:pPr>
            <a:endParaRPr lang="en-ZA" sz="2800" b="1" dirty="0"/>
          </a:p>
          <a:p>
            <a:r>
              <a:rPr lang="en-ZA" sz="2800" b="1" dirty="0"/>
              <a:t>Workers should only belong to one specific trade union. </a:t>
            </a:r>
          </a:p>
          <a:p>
            <a:r>
              <a:rPr lang="en-ZA" sz="2800" b="1" dirty="0"/>
              <a:t>All workers who want to participate in the decision-making process of the organisation must transfer their power of attorney to their representatives by mutual consent.</a:t>
            </a:r>
          </a:p>
        </p:txBody>
      </p:sp>
    </p:spTree>
    <p:extLst>
      <p:ext uri="{BB962C8B-B14F-4D97-AF65-F5344CB8AC3E}">
        <p14:creationId xmlns:p14="http://schemas.microsoft.com/office/powerpoint/2010/main" val="3926230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128</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Fundamental principles with regards to worker presentation from outside the organisation via trade unions:</a:t>
            </a:r>
          </a:p>
          <a:p>
            <a:r>
              <a:rPr lang="en-ZA" sz="2800" b="1" dirty="0"/>
              <a:t>The representative must realise that his/her responsibility to the group is above his/her own needs and wants, and to overcome own prejudices in pursuing the needs of the group .</a:t>
            </a:r>
          </a:p>
          <a:p>
            <a:r>
              <a:rPr lang="en-ZA" sz="2800" b="1" dirty="0"/>
              <a:t>Employer and workers must formulate rules together to guide them during the collective bargaining process.  </a:t>
            </a:r>
          </a:p>
        </p:txBody>
      </p:sp>
    </p:spTree>
    <p:extLst>
      <p:ext uri="{BB962C8B-B14F-4D97-AF65-F5344CB8AC3E}">
        <p14:creationId xmlns:p14="http://schemas.microsoft.com/office/powerpoint/2010/main" val="3665466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129</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Fundamental principles with regards to worker presentation from outside the organisation via trade unions:</a:t>
            </a:r>
          </a:p>
          <a:p>
            <a:pPr marL="0" indent="0">
              <a:buNone/>
            </a:pPr>
            <a:endParaRPr lang="en-ZA" sz="2800" b="1" dirty="0"/>
          </a:p>
          <a:p>
            <a:r>
              <a:rPr lang="en-ZA" sz="2800" b="1" dirty="0"/>
              <a:t>The rule-making includes substantive and procedural components.  </a:t>
            </a:r>
          </a:p>
          <a:p>
            <a:pPr marL="717550" indent="-266700">
              <a:buFont typeface="Courier New" panose="02070309020205020404" pitchFamily="49" charset="0"/>
              <a:buChar char="o"/>
            </a:pPr>
            <a:r>
              <a:rPr lang="en-ZA" sz="2800" b="1" dirty="0"/>
              <a:t>The substantive component focuses on the economic goals </a:t>
            </a:r>
          </a:p>
          <a:p>
            <a:pPr marL="717550" indent="-266700">
              <a:buFont typeface="Courier New" panose="02070309020205020404" pitchFamily="49" charset="0"/>
              <a:buChar char="o"/>
            </a:pPr>
            <a:r>
              <a:rPr lang="en-ZA" sz="2800" b="1" dirty="0"/>
              <a:t>The procedural component usually regulates collective relationships</a:t>
            </a:r>
          </a:p>
        </p:txBody>
      </p:sp>
    </p:spTree>
    <p:extLst>
      <p:ext uri="{BB962C8B-B14F-4D97-AF65-F5344CB8AC3E}">
        <p14:creationId xmlns:p14="http://schemas.microsoft.com/office/powerpoint/2010/main" val="18078576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a:t>
            </a:fld>
            <a:endParaRPr lang="en-ZA" dirty="0"/>
          </a:p>
        </p:txBody>
      </p:sp>
      <p:sp>
        <p:nvSpPr>
          <p:cNvPr id="6" name="Content Placeholder 5"/>
          <p:cNvSpPr>
            <a:spLocks noGrp="1"/>
          </p:cNvSpPr>
          <p:nvPr>
            <p:ph sz="quarter" idx="1"/>
          </p:nvPr>
        </p:nvSpPr>
        <p:spPr>
          <a:xfrm>
            <a:off x="467544" y="1413296"/>
            <a:ext cx="8219256" cy="5040040"/>
          </a:xfrm>
        </p:spPr>
        <p:txBody>
          <a:bodyPr>
            <a:normAutofit lnSpcReduction="10000"/>
          </a:bodyPr>
          <a:lstStyle/>
          <a:p>
            <a:pPr marL="0" indent="0">
              <a:buNone/>
            </a:pPr>
            <a:r>
              <a:rPr lang="en-ZA" sz="3600" b="1" dirty="0"/>
              <a:t>Monitoring, Enforcement and Legal Proceedings </a:t>
            </a:r>
          </a:p>
          <a:p>
            <a:pPr marL="0" indent="0">
              <a:buNone/>
            </a:pPr>
            <a:endParaRPr lang="en-ZA" sz="3600" b="1" dirty="0"/>
          </a:p>
          <a:p>
            <a:pPr marL="0" indent="0">
              <a:buNone/>
            </a:pPr>
            <a:r>
              <a:rPr lang="en-ZA" sz="3000" b="1" dirty="0"/>
              <a:t>The following must be taken into account:</a:t>
            </a:r>
          </a:p>
          <a:p>
            <a:pPr lvl="0" fontAlgn="base"/>
            <a:r>
              <a:rPr lang="en-ZA" b="1" dirty="0">
                <a:effectLst>
                  <a:outerShdw sx="0" sy="0">
                    <a:srgbClr val="000000"/>
                  </a:outerShdw>
                </a:effectLst>
              </a:rPr>
              <a:t>Representation of people from designated groups</a:t>
            </a:r>
          </a:p>
          <a:p>
            <a:pPr lvl="0" fontAlgn="base"/>
            <a:r>
              <a:rPr lang="en-ZA" b="1" dirty="0">
                <a:effectLst>
                  <a:outerShdw sx="0" sy="0">
                    <a:srgbClr val="000000"/>
                  </a:outerShdw>
                </a:effectLst>
              </a:rPr>
              <a:t>Progress made in implementing employment equity</a:t>
            </a:r>
          </a:p>
          <a:p>
            <a:pPr lvl="0" fontAlgn="base"/>
            <a:r>
              <a:rPr lang="en-ZA" b="1" dirty="0">
                <a:effectLst>
                  <a:outerShdw sx="0" sy="0">
                    <a:srgbClr val="000000"/>
                  </a:outerShdw>
                </a:effectLst>
              </a:rPr>
              <a:t>Reasonable efforts made by the employer to implement the equity plan</a:t>
            </a:r>
          </a:p>
          <a:p>
            <a:pPr lvl="0" fontAlgn="base"/>
            <a:r>
              <a:rPr lang="en-ZA" b="1" dirty="0">
                <a:effectLst>
                  <a:outerShdw sx="0" sy="0">
                    <a:srgbClr val="000000"/>
                  </a:outerShdw>
                </a:effectLst>
              </a:rPr>
              <a:t>Extent to which barriers have been eliminated</a:t>
            </a:r>
          </a:p>
          <a:p>
            <a:pPr lvl="0" fontAlgn="base"/>
            <a:r>
              <a:rPr lang="en-ZA" b="1" dirty="0">
                <a:effectLst>
                  <a:outerShdw sx="0" sy="0">
                    <a:srgbClr val="000000"/>
                  </a:outerShdw>
                </a:effectLst>
              </a:rPr>
              <a:t>Any other prescribed factor</a:t>
            </a:r>
          </a:p>
        </p:txBody>
      </p:sp>
    </p:spTree>
    <p:extLst>
      <p:ext uri="{BB962C8B-B14F-4D97-AF65-F5344CB8AC3E}">
        <p14:creationId xmlns:p14="http://schemas.microsoft.com/office/powerpoint/2010/main" val="140403104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2" presetClass="entr" presetSubtype="4" fill="hold" grpId="0" nodeType="clickEffect">
                                  <p:stCondLst>
                                    <p:cond delay="0"/>
                                  </p:stCondLst>
                                  <p:childTnLst>
                                    <p:set>
                                      <p:cBhvr>
                                        <p:cTn id="12" dur="1" fill="hold">
                                          <p:stCondLst>
                                            <p:cond delay="0"/>
                                          </p:stCondLst>
                                        </p:cTn>
                                        <p:tgtEl>
                                          <p:spTgt spid="6">
                                            <p:txEl>
                                              <p:pRg st="2" end="2"/>
                                            </p:txEl>
                                          </p:spTgt>
                                        </p:tgtEl>
                                        <p:attrNameLst>
                                          <p:attrName>style.visibility</p:attrName>
                                        </p:attrNameLst>
                                      </p:cBhvr>
                                      <p:to>
                                        <p:strVal val="visible"/>
                                      </p:to>
                                    </p:set>
                                    <p:anim calcmode="lin" valueType="num">
                                      <p:cBhvr additive="base">
                                        <p:cTn id="13" dur="500" fill="hold"/>
                                        <p:tgtEl>
                                          <p:spTgt spid="6">
                                            <p:txEl>
                                              <p:pRg st="2" end="2"/>
                                            </p:txEl>
                                          </p:spTgt>
                                        </p:tgtEl>
                                        <p:attrNameLst>
                                          <p:attrName>ppt_x</p:attrName>
                                        </p:attrNameLst>
                                      </p:cBhvr>
                                      <p:tavLst>
                                        <p:tav tm="0">
                                          <p:val>
                                            <p:strVal val="#ppt_x"/>
                                          </p:val>
                                        </p:tav>
                                        <p:tav tm="100000">
                                          <p:val>
                                            <p:strVal val="#ppt_x"/>
                                          </p:val>
                                        </p:tav>
                                      </p:tavLst>
                                    </p:anim>
                                    <p:anim calcmode="lin" valueType="num">
                                      <p:cBhvr additive="base">
                                        <p:cTn id="14" dur="500" fill="hold"/>
                                        <p:tgtEl>
                                          <p:spTgt spid="6">
                                            <p:txEl>
                                              <p:pRg st="2" end="2"/>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130</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Large sector-based employers’ organisations:</a:t>
            </a:r>
          </a:p>
          <a:p>
            <a:r>
              <a:rPr lang="en-ZA" sz="2800" b="1" dirty="0"/>
              <a:t>SEIFSA</a:t>
            </a:r>
          </a:p>
          <a:p>
            <a:r>
              <a:rPr lang="en-ZA" sz="2800" b="1" dirty="0"/>
              <a:t>COM</a:t>
            </a:r>
          </a:p>
          <a:p>
            <a:r>
              <a:rPr lang="en-ZA" sz="2800" b="1" dirty="0"/>
              <a:t>BIFSA</a:t>
            </a:r>
          </a:p>
          <a:p>
            <a:r>
              <a:rPr lang="en-ZA" sz="2800" b="1" dirty="0"/>
              <a:t>AMEO</a:t>
            </a:r>
          </a:p>
          <a:p>
            <a:r>
              <a:rPr lang="en-ZA" sz="2800" b="1" dirty="0"/>
              <a:t>SAMEIA</a:t>
            </a:r>
          </a:p>
          <a:p>
            <a:pPr marL="0" indent="0">
              <a:buNone/>
            </a:pPr>
            <a:r>
              <a:rPr lang="en-ZA" sz="2800" b="1" dirty="0"/>
              <a:t>•  SMREA</a:t>
            </a:r>
            <a:endParaRPr lang="en-ZA" sz="3200" b="1" dirty="0"/>
          </a:p>
        </p:txBody>
      </p:sp>
    </p:spTree>
    <p:extLst>
      <p:ext uri="{BB962C8B-B14F-4D97-AF65-F5344CB8AC3E}">
        <p14:creationId xmlns:p14="http://schemas.microsoft.com/office/powerpoint/2010/main" val="22412045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131</a:t>
            </a:fld>
            <a:endParaRPr lang="en-ZA" dirty="0"/>
          </a:p>
        </p:txBody>
      </p:sp>
      <p:sp>
        <p:nvSpPr>
          <p:cNvPr id="5" name="Content Placeholder 4"/>
          <p:cNvSpPr>
            <a:spLocks noGrp="1"/>
          </p:cNvSpPr>
          <p:nvPr>
            <p:ph sz="quarter" idx="1"/>
          </p:nvPr>
        </p:nvSpPr>
        <p:spPr>
          <a:xfrm>
            <a:off x="463247" y="1274577"/>
            <a:ext cx="8424936" cy="4797004"/>
          </a:xfrm>
        </p:spPr>
        <p:txBody>
          <a:bodyPr>
            <a:noAutofit/>
          </a:bodyPr>
          <a:lstStyle/>
          <a:p>
            <a:pPr marL="0" indent="0">
              <a:buNone/>
            </a:pPr>
            <a:r>
              <a:rPr lang="en-ZA" sz="3200" b="1" dirty="0"/>
              <a:t>Employer Organisations</a:t>
            </a:r>
          </a:p>
          <a:p>
            <a:pPr marL="0" indent="0">
              <a:buNone/>
            </a:pPr>
            <a:r>
              <a:rPr lang="en-ZA" sz="2800" b="1" dirty="0"/>
              <a:t>The functions registered sector based employer organisations are:</a:t>
            </a:r>
          </a:p>
          <a:p>
            <a:r>
              <a:rPr lang="en-ZA" sz="2800" b="1" dirty="0"/>
              <a:t>To provide a forum development of a coordinated strategy </a:t>
            </a:r>
            <a:r>
              <a:rPr lang="en-ZA" sz="2800" b="1" dirty="0" err="1"/>
              <a:t>ifor</a:t>
            </a:r>
            <a:r>
              <a:rPr lang="en-ZA" sz="2800" b="1" dirty="0"/>
              <a:t> the n dealing with organised labour</a:t>
            </a:r>
          </a:p>
          <a:p>
            <a:r>
              <a:rPr lang="en-ZA" sz="2800" b="1" dirty="0"/>
              <a:t>To control wage increases by negotiating on a collective basis with trade unions</a:t>
            </a:r>
          </a:p>
          <a:p>
            <a:r>
              <a:rPr lang="en-ZA" sz="2800" b="1" dirty="0"/>
              <a:t>To provide procedures for the resolution of disputes and to develop a body of rules which are accepted by both trade union and employer parties</a:t>
            </a:r>
          </a:p>
          <a:p>
            <a:pPr marL="0" indent="0">
              <a:buNone/>
            </a:pPr>
            <a:r>
              <a:rPr lang="en-ZA" sz="2800" b="1" dirty="0"/>
              <a:t>•	</a:t>
            </a:r>
          </a:p>
        </p:txBody>
      </p:sp>
    </p:spTree>
    <p:extLst>
      <p:ext uri="{BB962C8B-B14F-4D97-AF65-F5344CB8AC3E}">
        <p14:creationId xmlns:p14="http://schemas.microsoft.com/office/powerpoint/2010/main" val="7646632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42493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132</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The functions of these registered sector based employer organisations are:</a:t>
            </a:r>
          </a:p>
          <a:p>
            <a:r>
              <a:rPr lang="en-ZA" sz="2800" b="1" dirty="0"/>
              <a:t>To assist member organisations with information on legislative changes, guidance on industrial relations action and the administration of the agreement</a:t>
            </a:r>
          </a:p>
          <a:p>
            <a:r>
              <a:rPr lang="en-ZA" sz="2800" b="1" dirty="0"/>
              <a:t>To provide a coordinated system of employee benefit schemes</a:t>
            </a:r>
          </a:p>
        </p:txBody>
      </p:sp>
    </p:spTree>
    <p:extLst>
      <p:ext uri="{BB962C8B-B14F-4D97-AF65-F5344CB8AC3E}">
        <p14:creationId xmlns:p14="http://schemas.microsoft.com/office/powerpoint/2010/main" val="336453878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The functions of these registered sector based employer organisations are:</a:t>
            </a:r>
          </a:p>
          <a:p>
            <a:pPr marL="0" indent="0">
              <a:buNone/>
            </a:pPr>
            <a:r>
              <a:rPr lang="en-ZA" sz="2800" b="1" dirty="0"/>
              <a:t>•	To use their power to lobby the government in order to ensure that government serves the interest of employers by passing acceptable legislation</a:t>
            </a:r>
          </a:p>
          <a:p>
            <a:pPr marL="0" indent="0">
              <a:buNone/>
            </a:pPr>
            <a:r>
              <a:rPr lang="en-ZA" sz="2800" b="1" dirty="0"/>
              <a:t>•	To react by collective protest against any government actions which may not be acceptable to employers	</a:t>
            </a:r>
          </a:p>
        </p:txBody>
      </p:sp>
    </p:spTree>
    <p:extLst>
      <p:ext uri="{BB962C8B-B14F-4D97-AF65-F5344CB8AC3E}">
        <p14:creationId xmlns:p14="http://schemas.microsoft.com/office/powerpoint/2010/main" val="175344016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23528" y="274638"/>
            <a:ext cx="8363272"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134</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The functions of these registered sector based employer organisations are:</a:t>
            </a:r>
          </a:p>
          <a:p>
            <a:r>
              <a:rPr lang="en-ZA" sz="2800" b="1" dirty="0"/>
              <a:t>To liaise with trade union federations at a centralised level over issues of national interest </a:t>
            </a:r>
          </a:p>
          <a:p>
            <a:r>
              <a:rPr lang="en-ZA" sz="2800" b="1" dirty="0"/>
              <a:t>To use the media as a means of promoting support for policies and positions that the organisation may have adopted and to counteract any unfavourable publicity</a:t>
            </a:r>
          </a:p>
        </p:txBody>
      </p:sp>
    </p:spTree>
    <p:extLst>
      <p:ext uri="{BB962C8B-B14F-4D97-AF65-F5344CB8AC3E}">
        <p14:creationId xmlns:p14="http://schemas.microsoft.com/office/powerpoint/2010/main" val="3357289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135</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The functions of these registered sector based employer organisations are:</a:t>
            </a:r>
          </a:p>
          <a:p>
            <a:r>
              <a:rPr lang="en-ZA" sz="2800" b="1" dirty="0"/>
              <a:t>To proactively use their collective power to lobby the government in order to ensure that government serves the interest of employers by passing acceptable legislation.</a:t>
            </a:r>
          </a:p>
          <a:p>
            <a:r>
              <a:rPr lang="en-ZA" sz="2800" b="1" dirty="0"/>
              <a:t>To react by collective protest against any government actions which may not be acceptable to employers.	</a:t>
            </a:r>
          </a:p>
        </p:txBody>
      </p:sp>
    </p:spTree>
    <p:extLst>
      <p:ext uri="{BB962C8B-B14F-4D97-AF65-F5344CB8AC3E}">
        <p14:creationId xmlns:p14="http://schemas.microsoft.com/office/powerpoint/2010/main" val="28859735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6304" y="274638"/>
            <a:ext cx="8540496" cy="1008000"/>
          </a:xfrm>
        </p:spPr>
        <p:txBody>
          <a:bodyPr>
            <a:normAutofit/>
          </a:bodyPr>
          <a:lstStyle/>
          <a:p>
            <a:r>
              <a:rPr lang="en-ZA" dirty="0"/>
              <a:t>12.1 Parties to a Collective Agreement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136</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Employer Organisations</a:t>
            </a:r>
          </a:p>
          <a:p>
            <a:pPr marL="0" indent="0">
              <a:buNone/>
            </a:pPr>
            <a:r>
              <a:rPr lang="en-ZA" sz="2800" b="1" dirty="0"/>
              <a:t>The functions of these registered sector based employer organisations are:</a:t>
            </a:r>
          </a:p>
          <a:p>
            <a:r>
              <a:rPr lang="en-ZA" sz="2800" b="1" dirty="0"/>
              <a:t>To liaise with trade union federations at a centralised level over issues of national interest. </a:t>
            </a:r>
          </a:p>
          <a:p>
            <a:r>
              <a:rPr lang="en-ZA" sz="2800" b="1" dirty="0"/>
              <a:t>To use the media as a means of promoting support for policies and positions that the organisation may have adopted and to counteract any unfavourable publicity.</a:t>
            </a:r>
          </a:p>
        </p:txBody>
      </p:sp>
    </p:spTree>
    <p:extLst>
      <p:ext uri="{BB962C8B-B14F-4D97-AF65-F5344CB8AC3E}">
        <p14:creationId xmlns:p14="http://schemas.microsoft.com/office/powerpoint/2010/main" val="2062360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a:xfrm>
            <a:off x="687920" y="2547938"/>
            <a:ext cx="7772400" cy="809054"/>
          </a:xfrm>
        </p:spPr>
        <p:txBody>
          <a:bodyPr>
            <a:noAutofit/>
          </a:bodyPr>
          <a:lstStyle/>
          <a:p>
            <a:r>
              <a:rPr lang="en-ZA" sz="4400" dirty="0"/>
              <a:t>Study Unit 13:  </a:t>
            </a:r>
          </a:p>
          <a:p>
            <a:r>
              <a:rPr lang="en-ZA" sz="4400" dirty="0"/>
              <a:t>Statutes, Contracts and Agreements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137</a:t>
            </a:fld>
            <a:endParaRPr lang="en-ZA" dirty="0"/>
          </a:p>
        </p:txBody>
      </p:sp>
    </p:spTree>
    <p:extLst>
      <p:ext uri="{BB962C8B-B14F-4D97-AF65-F5344CB8AC3E}">
        <p14:creationId xmlns:p14="http://schemas.microsoft.com/office/powerpoint/2010/main" val="10961489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13.1	 Sources of Information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138</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Bargaining council agreements are substantive agreements but they may also contain the following: </a:t>
            </a:r>
          </a:p>
          <a:p>
            <a:pPr marL="0" indent="0">
              <a:buNone/>
            </a:pPr>
            <a:endParaRPr lang="en-ZA" sz="2800" b="1" dirty="0"/>
          </a:p>
          <a:p>
            <a:r>
              <a:rPr lang="en-ZA" sz="2800" b="1" dirty="0"/>
              <a:t>Certain procedural items such as job evaluation and grading systems</a:t>
            </a:r>
          </a:p>
          <a:p>
            <a:r>
              <a:rPr lang="en-ZA" sz="2800" b="1" dirty="0"/>
              <a:t>Retrenchment procedures</a:t>
            </a:r>
          </a:p>
          <a:p>
            <a:r>
              <a:rPr lang="en-ZA" sz="2800" b="1" dirty="0"/>
              <a:t>Grievance and disciplinary procedures (not advised)</a:t>
            </a:r>
          </a:p>
          <a:p>
            <a:pPr marL="0" indent="0">
              <a:buNone/>
            </a:pPr>
            <a:endParaRPr lang="en-ZA" sz="2800" b="1" dirty="0"/>
          </a:p>
        </p:txBody>
      </p:sp>
    </p:spTree>
    <p:extLst>
      <p:ext uri="{BB962C8B-B14F-4D97-AF65-F5344CB8AC3E}">
        <p14:creationId xmlns:p14="http://schemas.microsoft.com/office/powerpoint/2010/main" val="3733996490"/>
      </p:ext>
    </p:extLst>
  </p:cSld>
  <p:clrMapOvr>
    <a:masterClrMapping/>
  </p:clrMapOvr>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13.1	 Sources of Information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139</a:t>
            </a:fld>
            <a:endParaRPr lang="en-ZA" dirty="0"/>
          </a:p>
        </p:txBody>
      </p:sp>
      <p:sp>
        <p:nvSpPr>
          <p:cNvPr id="5" name="Content Placeholder 4"/>
          <p:cNvSpPr>
            <a:spLocks noGrp="1"/>
          </p:cNvSpPr>
          <p:nvPr>
            <p:ph sz="quarter" idx="1"/>
          </p:nvPr>
        </p:nvSpPr>
        <p:spPr>
          <a:xfrm>
            <a:off x="442501" y="1124744"/>
            <a:ext cx="8424936" cy="4797004"/>
          </a:xfrm>
        </p:spPr>
        <p:txBody>
          <a:bodyPr>
            <a:noAutofit/>
          </a:bodyPr>
          <a:lstStyle/>
          <a:p>
            <a:pPr marL="0" indent="0">
              <a:buNone/>
            </a:pPr>
            <a:r>
              <a:rPr lang="en-ZA" sz="3200" b="1" dirty="0"/>
              <a:t>Centralised Agreements</a:t>
            </a:r>
          </a:p>
          <a:p>
            <a:pPr marL="0" indent="0">
              <a:buNone/>
            </a:pPr>
            <a:endParaRPr lang="en-ZA" sz="2800" b="1" dirty="0"/>
          </a:p>
          <a:p>
            <a:r>
              <a:rPr lang="en-ZA" sz="2800" b="1" dirty="0"/>
              <a:t>Collective agreements concluded by bargaining councils. </a:t>
            </a:r>
          </a:p>
          <a:p>
            <a:r>
              <a:rPr lang="en-ZA" sz="2800" b="1" dirty="0"/>
              <a:t>They bind the parties to the collective agreement.</a:t>
            </a:r>
          </a:p>
          <a:p>
            <a:r>
              <a:rPr lang="en-ZA" sz="2800" b="1" dirty="0"/>
              <a:t>A bargaining council may ask the Minister to extend such a collective agreement to non-parties to the collective agreement within its registered scope and identified in the request.</a:t>
            </a:r>
          </a:p>
        </p:txBody>
      </p:sp>
    </p:spTree>
    <p:extLst>
      <p:ext uri="{BB962C8B-B14F-4D97-AF65-F5344CB8AC3E}">
        <p14:creationId xmlns:p14="http://schemas.microsoft.com/office/powerpoint/2010/main" val="34198409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a:t>
            </a:fld>
            <a:endParaRPr lang="en-ZA" dirty="0"/>
          </a:p>
        </p:txBody>
      </p:sp>
      <p:sp>
        <p:nvSpPr>
          <p:cNvPr id="6" name="Content Placeholder 5"/>
          <p:cNvSpPr>
            <a:spLocks noGrp="1"/>
          </p:cNvSpPr>
          <p:nvPr>
            <p:ph sz="quarter" idx="1"/>
          </p:nvPr>
        </p:nvSpPr>
        <p:spPr>
          <a:xfrm>
            <a:off x="467544" y="1413296"/>
            <a:ext cx="8219256" cy="5040040"/>
          </a:xfrm>
        </p:spPr>
        <p:txBody>
          <a:bodyPr>
            <a:normAutofit fontScale="92500" lnSpcReduction="10000"/>
          </a:bodyPr>
          <a:lstStyle/>
          <a:p>
            <a:pPr marL="0" indent="0">
              <a:buNone/>
            </a:pPr>
            <a:r>
              <a:rPr lang="en-ZA" sz="3600" b="1" dirty="0"/>
              <a:t>Monitoring, Enforcement and Legal Proceedings </a:t>
            </a:r>
          </a:p>
          <a:p>
            <a:pPr marL="0" indent="0">
              <a:buNone/>
            </a:pPr>
            <a:endParaRPr lang="en-ZA" sz="3600" b="1" dirty="0"/>
          </a:p>
          <a:p>
            <a:pPr lvl="0" fontAlgn="base"/>
            <a:r>
              <a:rPr lang="en-ZA" b="1" dirty="0">
                <a:effectLst>
                  <a:outerShdw sx="0" sy="0">
                    <a:srgbClr val="000000"/>
                  </a:outerShdw>
                </a:effectLst>
              </a:rPr>
              <a:t>The Director General may conduct a review to determine whether an employer is complying with the EEA.  </a:t>
            </a:r>
          </a:p>
          <a:p>
            <a:pPr lvl="0" fontAlgn="base"/>
            <a:r>
              <a:rPr lang="en-ZA" b="1" dirty="0">
                <a:effectLst>
                  <a:outerShdw sx="0" sy="0">
                    <a:srgbClr val="000000"/>
                  </a:outerShdw>
                </a:effectLst>
              </a:rPr>
              <a:t>Non-compliance with the Act may give the Director General grounds to refer the issue to the Labour Court.</a:t>
            </a:r>
          </a:p>
          <a:p>
            <a:pPr lvl="0" fontAlgn="base"/>
            <a:r>
              <a:rPr lang="en-ZA" b="1" dirty="0">
                <a:effectLst>
                  <a:outerShdw sx="0" sy="0">
                    <a:srgbClr val="000000"/>
                  </a:outerShdw>
                </a:effectLst>
              </a:rPr>
              <a:t>A conflict of proceedings should allow the labour court to reach a decision before the CCMA proceeding is concluded.</a:t>
            </a:r>
          </a:p>
          <a:p>
            <a:pPr lvl="0" fontAlgn="base"/>
            <a:r>
              <a:rPr lang="en-ZA" b="1" dirty="0">
                <a:effectLst>
                  <a:outerShdw sx="0" sy="0">
                    <a:srgbClr val="000000"/>
                  </a:outerShdw>
                </a:effectLst>
              </a:rPr>
              <a:t>Disputes regarding the same employer may be consolidated.</a:t>
            </a:r>
          </a:p>
          <a:p>
            <a:pPr lvl="0" fontAlgn="base"/>
            <a:r>
              <a:rPr lang="en-ZA" b="1" dirty="0">
                <a:effectLst>
                  <a:outerShdw sx="0" sy="0">
                    <a:srgbClr val="000000"/>
                  </a:outerShdw>
                </a:effectLst>
              </a:rPr>
              <a:t>The Commissioner of the CCMA has the authority to make any appropriate arbitration award.</a:t>
            </a:r>
          </a:p>
        </p:txBody>
      </p:sp>
    </p:spTree>
    <p:extLst>
      <p:ext uri="{BB962C8B-B14F-4D97-AF65-F5344CB8AC3E}">
        <p14:creationId xmlns:p14="http://schemas.microsoft.com/office/powerpoint/2010/main" val="369726418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anim calcmode="lin" valueType="num">
                                      <p:cBhvr additive="base">
                                        <p:cTn id="7" dur="5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8" dur="5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13.1	 Sources of Information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140</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sz="2800" b="1" i="1" dirty="0"/>
              <a:t>A recognition agreement is a collective agreement which aims to provide a framework within which the various parties operate to keep contact with one another and to preserve industrial peace in the organisation.</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13891794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13.1	 Sources of Information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141</a:t>
            </a:fld>
            <a:endParaRPr lang="en-ZA" dirty="0"/>
          </a:p>
        </p:txBody>
      </p:sp>
      <p:sp>
        <p:nvSpPr>
          <p:cNvPr id="5" name="Content Placeholder 4"/>
          <p:cNvSpPr>
            <a:spLocks noGrp="1"/>
          </p:cNvSpPr>
          <p:nvPr>
            <p:ph sz="quarter" idx="1"/>
          </p:nvPr>
        </p:nvSpPr>
        <p:spPr>
          <a:xfrm>
            <a:off x="384921" y="1282638"/>
            <a:ext cx="8424936" cy="4797004"/>
          </a:xfrm>
        </p:spPr>
        <p:txBody>
          <a:bodyPr>
            <a:noAutofit/>
          </a:bodyPr>
          <a:lstStyle/>
          <a:p>
            <a:pPr marL="0" indent="0">
              <a:buNone/>
            </a:pPr>
            <a:r>
              <a:rPr lang="en-ZA" sz="3200" b="1" dirty="0"/>
              <a:t>Centralised Agreements</a:t>
            </a:r>
          </a:p>
          <a:p>
            <a:pPr marL="0" indent="0">
              <a:buNone/>
            </a:pPr>
            <a:r>
              <a:rPr lang="en-ZA" sz="2800" b="1" dirty="0"/>
              <a:t>Advantages of recognition agreements:</a:t>
            </a:r>
          </a:p>
          <a:p>
            <a:r>
              <a:rPr lang="en-ZA" sz="2800" b="1" dirty="0"/>
              <a:t>They cater better for specific needs at plant level.</a:t>
            </a:r>
          </a:p>
          <a:p>
            <a:r>
              <a:rPr lang="en-ZA" sz="2800" b="1" dirty="0"/>
              <a:t>Smaller unions do not see themselves as strong enough to influence industrial relations on a national or regional basis.</a:t>
            </a:r>
          </a:p>
          <a:p>
            <a:r>
              <a:rPr lang="en-ZA" sz="2800" b="1" dirty="0"/>
              <a:t>Many see the official system as being bureaucratic and slow.</a:t>
            </a:r>
          </a:p>
          <a:p>
            <a:r>
              <a:rPr lang="en-ZA" sz="2800" b="1" dirty="0"/>
              <a:t>Via recognition agreements, unions can also focus on local community affairs.</a:t>
            </a:r>
          </a:p>
        </p:txBody>
      </p:sp>
    </p:spTree>
    <p:extLst>
      <p:ext uri="{BB962C8B-B14F-4D97-AF65-F5344CB8AC3E}">
        <p14:creationId xmlns:p14="http://schemas.microsoft.com/office/powerpoint/2010/main" val="19398350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142</a:t>
            </a:fld>
            <a:endParaRPr lang="en-ZA" dirty="0"/>
          </a:p>
        </p:txBody>
      </p:sp>
      <p:sp>
        <p:nvSpPr>
          <p:cNvPr id="5" name="Content Placeholder 4"/>
          <p:cNvSpPr>
            <a:spLocks noGrp="1"/>
          </p:cNvSpPr>
          <p:nvPr>
            <p:ph sz="quarter" idx="1"/>
          </p:nvPr>
        </p:nvSpPr>
        <p:spPr>
          <a:xfrm>
            <a:off x="384921" y="1282638"/>
            <a:ext cx="8424936" cy="4797004"/>
          </a:xfrm>
        </p:spPr>
        <p:txBody>
          <a:bodyPr>
            <a:noAutofit/>
          </a:bodyPr>
          <a:lstStyle/>
          <a:p>
            <a:pPr marL="0" indent="0">
              <a:buNone/>
            </a:pPr>
            <a:r>
              <a:rPr lang="en-ZA" sz="2800" b="1" dirty="0"/>
              <a:t>The process of negotiation will be influenced by:</a:t>
            </a:r>
          </a:p>
          <a:p>
            <a:pPr marL="0" indent="0">
              <a:buNone/>
            </a:pPr>
            <a:endParaRPr lang="en-ZA" sz="2800" b="1" dirty="0"/>
          </a:p>
          <a:p>
            <a:r>
              <a:rPr lang="en-ZA" sz="2800" b="1" dirty="0"/>
              <a:t>Location </a:t>
            </a:r>
          </a:p>
          <a:p>
            <a:r>
              <a:rPr lang="en-ZA" sz="2800" b="1" dirty="0"/>
              <a:t>Differences in the organisation and product-manufacturing methods of organisations </a:t>
            </a:r>
          </a:p>
          <a:p>
            <a:r>
              <a:rPr lang="en-ZA" sz="2800" b="1" dirty="0"/>
              <a:t>Differences in the size of the organisations</a:t>
            </a:r>
          </a:p>
          <a:p>
            <a:r>
              <a:rPr lang="en-ZA" sz="2800" b="1" dirty="0"/>
              <a:t>Differences in the way the parties organise themselves for bargaining </a:t>
            </a:r>
          </a:p>
          <a:p>
            <a:r>
              <a:rPr lang="en-ZA" sz="2800" b="1" dirty="0"/>
              <a:t>Differences from one industry to another</a:t>
            </a:r>
          </a:p>
        </p:txBody>
      </p:sp>
    </p:spTree>
    <p:extLst>
      <p:ext uri="{BB962C8B-B14F-4D97-AF65-F5344CB8AC3E}">
        <p14:creationId xmlns:p14="http://schemas.microsoft.com/office/powerpoint/2010/main" val="38079237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4" end="4"/>
                                            </p:txEl>
                                          </p:spTgt>
                                        </p:tgtEl>
                                        <p:attrNameLst>
                                          <p:attrName>style.visibility</p:attrName>
                                        </p:attrNameLst>
                                      </p:cBhvr>
                                      <p:to>
                                        <p:strVal val="visible"/>
                                      </p:to>
                                    </p:set>
                                    <p:animEffect transition="in" filter="fade">
                                      <p:cBhvr>
                                        <p:cTn id="28" dur="1000"/>
                                        <p:tgtEl>
                                          <p:spTgt spid="5">
                                            <p:txEl>
                                              <p:pRg st="4" end="4"/>
                                            </p:txEl>
                                          </p:spTgt>
                                        </p:tgtEl>
                                      </p:cBhvr>
                                    </p:animEffect>
                                    <p:anim calcmode="lin" valueType="num">
                                      <p:cBhvr>
                                        <p:cTn id="29"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5" end="5"/>
                                            </p:txEl>
                                          </p:spTgt>
                                        </p:tgtEl>
                                        <p:attrNameLst>
                                          <p:attrName>style.visibility</p:attrName>
                                        </p:attrNameLst>
                                      </p:cBhvr>
                                      <p:to>
                                        <p:strVal val="visible"/>
                                      </p:to>
                                    </p:set>
                                    <p:animEffect transition="in" filter="fade">
                                      <p:cBhvr>
                                        <p:cTn id="35" dur="1000"/>
                                        <p:tgtEl>
                                          <p:spTgt spid="5">
                                            <p:txEl>
                                              <p:pRg st="5" end="5"/>
                                            </p:txEl>
                                          </p:spTgt>
                                        </p:tgtEl>
                                      </p:cBhvr>
                                    </p:animEffect>
                                    <p:anim calcmode="lin" valueType="num">
                                      <p:cBhvr>
                                        <p:cTn id="36"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6" end="6"/>
                                            </p:txEl>
                                          </p:spTgt>
                                        </p:tgtEl>
                                        <p:attrNameLst>
                                          <p:attrName>style.visibility</p:attrName>
                                        </p:attrNameLst>
                                      </p:cBhvr>
                                      <p:to>
                                        <p:strVal val="visible"/>
                                      </p:to>
                                    </p:set>
                                    <p:animEffect transition="in" filter="fade">
                                      <p:cBhvr>
                                        <p:cTn id="42" dur="1000"/>
                                        <p:tgtEl>
                                          <p:spTgt spid="5">
                                            <p:txEl>
                                              <p:pRg st="6" end="6"/>
                                            </p:txEl>
                                          </p:spTgt>
                                        </p:tgtEl>
                                      </p:cBhvr>
                                    </p:animEffect>
                                    <p:anim calcmode="lin" valueType="num">
                                      <p:cBhvr>
                                        <p:cTn id="43"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143</a:t>
            </a:fld>
            <a:endParaRPr lang="en-ZA" dirty="0"/>
          </a:p>
        </p:txBody>
      </p:sp>
      <p:sp>
        <p:nvSpPr>
          <p:cNvPr id="5" name="Content Placeholder 4"/>
          <p:cNvSpPr>
            <a:spLocks noGrp="1"/>
          </p:cNvSpPr>
          <p:nvPr>
            <p:ph sz="quarter" idx="1"/>
          </p:nvPr>
        </p:nvSpPr>
        <p:spPr>
          <a:xfrm>
            <a:off x="384921" y="1282638"/>
            <a:ext cx="8424936" cy="4797004"/>
          </a:xfrm>
        </p:spPr>
        <p:txBody>
          <a:bodyPr>
            <a:noAutofit/>
          </a:bodyPr>
          <a:lstStyle/>
          <a:p>
            <a:pPr marL="0" indent="0">
              <a:buNone/>
            </a:pPr>
            <a:r>
              <a:rPr lang="en-ZA" sz="2800" b="1" dirty="0"/>
              <a:t>The process of negotiation will be influenced by:</a:t>
            </a:r>
          </a:p>
          <a:p>
            <a:pPr marL="0" indent="0">
              <a:buNone/>
            </a:pPr>
            <a:endParaRPr lang="en-ZA" sz="2800" b="1" dirty="0"/>
          </a:p>
          <a:p>
            <a:r>
              <a:rPr lang="en-ZA" sz="2800" b="1" dirty="0"/>
              <a:t>Differences in the economic and political situation</a:t>
            </a:r>
          </a:p>
          <a:p>
            <a:r>
              <a:rPr lang="en-ZA" sz="2800" b="1" dirty="0"/>
              <a:t>Differences in the personalities of the negotiators from one bargaining situation to another</a:t>
            </a:r>
          </a:p>
          <a:p>
            <a:pPr marL="0" indent="0">
              <a:buNone/>
            </a:pPr>
            <a:endParaRPr lang="en-ZA" sz="2800" b="1" dirty="0"/>
          </a:p>
        </p:txBody>
      </p:sp>
    </p:spTree>
    <p:extLst>
      <p:ext uri="{BB962C8B-B14F-4D97-AF65-F5344CB8AC3E}">
        <p14:creationId xmlns:p14="http://schemas.microsoft.com/office/powerpoint/2010/main" val="9722498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144</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r>
              <a:rPr lang="en-ZA" sz="2800" b="1" dirty="0"/>
              <a:t>Feedback must be given as soon as possible to:</a:t>
            </a:r>
          </a:p>
          <a:p>
            <a:r>
              <a:rPr lang="en-ZA" sz="2800" b="1" dirty="0"/>
              <a:t>Trade unions </a:t>
            </a:r>
          </a:p>
          <a:p>
            <a:r>
              <a:rPr lang="en-ZA" sz="2800" b="1" dirty="0"/>
              <a:t>The negotiators must inform all the other managers </a:t>
            </a:r>
          </a:p>
          <a:p>
            <a:r>
              <a:rPr lang="en-ZA" sz="2800" b="1" dirty="0"/>
              <a:t>Management must communicate with the different supervisors and shop stewards , who will inform the workers about the results</a:t>
            </a:r>
          </a:p>
          <a:p>
            <a:r>
              <a:rPr lang="en-ZA" sz="2800" b="1" dirty="0"/>
              <a:t>The contract must be communicated to the personnel department specifically</a:t>
            </a:r>
          </a:p>
          <a:p>
            <a:r>
              <a:rPr lang="en-ZA" sz="2800" b="1" dirty="0"/>
              <a:t>The wage officer </a:t>
            </a:r>
          </a:p>
          <a:p>
            <a:r>
              <a:rPr lang="en-ZA" sz="2800" b="1" dirty="0"/>
              <a:t>Other organisations in the group</a:t>
            </a:r>
          </a:p>
        </p:txBody>
      </p:sp>
    </p:spTree>
    <p:extLst>
      <p:ext uri="{BB962C8B-B14F-4D97-AF65-F5344CB8AC3E}">
        <p14:creationId xmlns:p14="http://schemas.microsoft.com/office/powerpoint/2010/main" val="17349883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145</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92500"/>
          </a:bodyPr>
          <a:lstStyle/>
          <a:p>
            <a:r>
              <a:rPr lang="en-ZA" sz="2800" b="1" i="1" dirty="0"/>
              <a:t>A contractual right means legally binding promises given to you by your employer in your contract of employment.</a:t>
            </a:r>
          </a:p>
          <a:p>
            <a:r>
              <a:rPr lang="en-ZA" sz="2800" b="1" i="1" dirty="0"/>
              <a:t>A contractual obligation means there will be a liability once an event contemplated in the agreement has occurred.</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32704407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146</a:t>
            </a:fld>
            <a:endParaRPr lang="en-ZA" dirty="0"/>
          </a:p>
        </p:txBody>
      </p:sp>
      <p:sp>
        <p:nvSpPr>
          <p:cNvPr id="5" name="Content Placeholder 4"/>
          <p:cNvSpPr>
            <a:spLocks noGrp="1"/>
          </p:cNvSpPr>
          <p:nvPr>
            <p:ph sz="quarter" idx="1"/>
          </p:nvPr>
        </p:nvSpPr>
        <p:spPr>
          <a:xfrm>
            <a:off x="2195736" y="1907893"/>
            <a:ext cx="6275040" cy="4136703"/>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92500" lnSpcReduction="10000"/>
          </a:bodyPr>
          <a:lstStyle/>
          <a:p>
            <a:r>
              <a:rPr lang="en-ZA" sz="2800" b="1" i="1" dirty="0"/>
              <a:t>A </a:t>
            </a:r>
            <a:r>
              <a:rPr lang="en-ZA" sz="2800" b="1" i="1" u="sng" dirty="0"/>
              <a:t>statute </a:t>
            </a:r>
            <a:r>
              <a:rPr lang="en-ZA" sz="2800" b="1" i="1" dirty="0"/>
              <a:t>means a legislative act: an act passed by a legislative body.</a:t>
            </a:r>
          </a:p>
          <a:p>
            <a:endParaRPr lang="en-ZA" sz="2800" b="1" i="1" dirty="0"/>
          </a:p>
          <a:p>
            <a:r>
              <a:rPr lang="en-ZA" sz="2800" b="1" i="1" dirty="0"/>
              <a:t>A </a:t>
            </a:r>
            <a:r>
              <a:rPr lang="en-ZA" sz="2800" b="1" i="1" u="sng" dirty="0"/>
              <a:t>contract</a:t>
            </a:r>
            <a:r>
              <a:rPr lang="en-ZA" sz="2800" b="1" i="1" dirty="0"/>
              <a:t> means a promise between two or more persons involving the exchange of some good or service.</a:t>
            </a:r>
          </a:p>
          <a:p>
            <a:endParaRPr lang="en-ZA" sz="2800" b="1" i="1" dirty="0"/>
          </a:p>
          <a:p>
            <a:r>
              <a:rPr lang="en-ZA" sz="2800" b="1" i="1" dirty="0"/>
              <a:t>An </a:t>
            </a:r>
            <a:r>
              <a:rPr lang="en-ZA" sz="2800" b="1" i="1" u="sng" dirty="0"/>
              <a:t>agreement </a:t>
            </a:r>
            <a:r>
              <a:rPr lang="en-ZA" sz="2800" b="1" i="1" dirty="0"/>
              <a:t>is the statement (oral or written) of an exchange of promises.</a:t>
            </a:r>
          </a:p>
          <a:p>
            <a:r>
              <a:rPr lang="en-ZA" sz="2800" b="1" i="1" dirty="0"/>
              <a:t>.</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542865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nodeType="clickEffect">
                                  <p:stCondLst>
                                    <p:cond delay="0"/>
                                  </p:stCondLst>
                                  <p:childTnLst>
                                    <p:set>
                                      <p:cBhvr>
                                        <p:cTn id="18"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13.2	 Rights and Obligations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147</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r>
              <a:rPr lang="en-ZA" sz="2800" b="1" dirty="0"/>
              <a:t>Enforceable contract: One for which a legal remedy is offered in a case where the contract is not fulfilled, or when statutory requirements have not be met,.</a:t>
            </a:r>
          </a:p>
          <a:p>
            <a:pPr marL="0" indent="0">
              <a:buNone/>
            </a:pPr>
            <a:endParaRPr lang="en-ZA" sz="2800" b="1" dirty="0"/>
          </a:p>
          <a:p>
            <a:pPr marL="0" indent="0">
              <a:buNone/>
            </a:pPr>
            <a:r>
              <a:rPr lang="en-ZA" sz="2800" b="1" dirty="0"/>
              <a:t>Several requirements must be met for a contract to be valid and legally binding.</a:t>
            </a:r>
          </a:p>
          <a:p>
            <a:pPr marL="0" indent="0">
              <a:buNone/>
            </a:pPr>
            <a:endParaRPr lang="en-ZA" sz="2800" b="1" dirty="0"/>
          </a:p>
          <a:p>
            <a:pPr marL="0" indent="0">
              <a:buNone/>
            </a:pPr>
            <a:r>
              <a:rPr lang="en-ZA" sz="2800" b="1" dirty="0"/>
              <a:t>When a party does not fulfil the promise made in a valid, enforceable contract, the contract has been "breached." </a:t>
            </a:r>
          </a:p>
        </p:txBody>
      </p:sp>
    </p:spTree>
    <p:extLst>
      <p:ext uri="{BB962C8B-B14F-4D97-AF65-F5344CB8AC3E}">
        <p14:creationId xmlns:p14="http://schemas.microsoft.com/office/powerpoint/2010/main" val="1023392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a:xfrm>
            <a:off x="687920" y="2547938"/>
            <a:ext cx="7772400" cy="809054"/>
          </a:xfrm>
        </p:spPr>
        <p:txBody>
          <a:bodyPr>
            <a:noAutofit/>
          </a:bodyPr>
          <a:lstStyle/>
          <a:p>
            <a:r>
              <a:rPr lang="en-ZA" sz="4400" dirty="0"/>
              <a:t>Study Unit 14:  </a:t>
            </a:r>
          </a:p>
          <a:p>
            <a:r>
              <a:rPr lang="en-ZA" sz="4400" dirty="0"/>
              <a:t>Ensuring Compliance with Statutory and Other Conditions of Employment</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148</a:t>
            </a:fld>
            <a:endParaRPr lang="en-ZA" dirty="0"/>
          </a:p>
        </p:txBody>
      </p:sp>
    </p:spTree>
    <p:extLst>
      <p:ext uri="{BB962C8B-B14F-4D97-AF65-F5344CB8AC3E}">
        <p14:creationId xmlns:p14="http://schemas.microsoft.com/office/powerpoint/2010/main" val="1170896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Ensuring Compliance with Statutory and Other Conditions of Employment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149</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sz="2800" b="1" i="1" dirty="0"/>
              <a:t>The agreement becomes official once approved, ratified and signed by employer and employee representatives.</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235200246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a:t>
            </a:fld>
            <a:endParaRPr lang="en-ZA" dirty="0"/>
          </a:p>
        </p:txBody>
      </p:sp>
      <p:sp>
        <p:nvSpPr>
          <p:cNvPr id="6" name="Content Placeholder 5"/>
          <p:cNvSpPr>
            <a:spLocks noGrp="1"/>
          </p:cNvSpPr>
          <p:nvPr>
            <p:ph sz="quarter" idx="1"/>
          </p:nvPr>
        </p:nvSpPr>
        <p:spPr>
          <a:xfrm>
            <a:off x="467544" y="1413296"/>
            <a:ext cx="8219256" cy="5040040"/>
          </a:xfrm>
        </p:spPr>
        <p:txBody>
          <a:bodyPr>
            <a:normAutofit fontScale="92500" lnSpcReduction="20000"/>
          </a:bodyPr>
          <a:lstStyle/>
          <a:p>
            <a:pPr marL="0" indent="0">
              <a:buNone/>
            </a:pPr>
            <a:r>
              <a:rPr lang="en-ZA" sz="3600" b="1" dirty="0"/>
              <a:t>Monitoring, Enforcement and Legal Proceedings </a:t>
            </a:r>
          </a:p>
          <a:p>
            <a:pPr lvl="0" fontAlgn="base"/>
            <a:endParaRPr lang="en-ZA" dirty="0">
              <a:effectLst>
                <a:outerShdw sx="0" sy="0">
                  <a:srgbClr val="000000"/>
                </a:outerShdw>
              </a:effectLst>
            </a:endParaRPr>
          </a:p>
          <a:p>
            <a:pPr lvl="0" fontAlgn="base"/>
            <a:r>
              <a:rPr lang="en-ZA" b="1" dirty="0">
                <a:effectLst>
                  <a:outerShdw sx="0" sy="0">
                    <a:srgbClr val="000000"/>
                  </a:outerShdw>
                </a:effectLst>
              </a:rPr>
              <a:t>The Labour Court has exclusive jurisdiction.</a:t>
            </a:r>
          </a:p>
          <a:p>
            <a:pPr lvl="0" fontAlgn="base"/>
            <a:r>
              <a:rPr lang="en-ZA" b="1" dirty="0">
                <a:effectLst>
                  <a:outerShdw sx="0" sy="0">
                    <a:srgbClr val="000000"/>
                  </a:outerShdw>
                </a:effectLst>
              </a:rPr>
              <a:t>No person may discriminate against an employee who exercises any right conferred by this Act.</a:t>
            </a:r>
          </a:p>
          <a:p>
            <a:pPr lvl="0" fontAlgn="base"/>
            <a:r>
              <a:rPr lang="en-ZA" b="1" dirty="0">
                <a:effectLst>
                  <a:outerShdw sx="0" sy="0">
                    <a:srgbClr val="000000"/>
                  </a:outerShdw>
                </a:effectLst>
              </a:rPr>
              <a:t>The procedure for disputes must be followed.</a:t>
            </a:r>
          </a:p>
          <a:p>
            <a:pPr lvl="0" fontAlgn="base"/>
            <a:r>
              <a:rPr lang="en-ZA" b="1" dirty="0">
                <a:effectLst>
                  <a:outerShdw sx="0" sy="0">
                    <a:srgbClr val="000000"/>
                  </a:outerShdw>
                </a:effectLst>
              </a:rPr>
              <a:t>The term ‘employee’ used in this Act refers to applicants for a particular position in an organisation. </a:t>
            </a:r>
          </a:p>
          <a:p>
            <a:pPr lvl="0" fontAlgn="base"/>
            <a:r>
              <a:rPr lang="en-ZA" b="1" dirty="0">
                <a:effectLst>
                  <a:outerShdw sx="0" sy="0">
                    <a:srgbClr val="000000"/>
                  </a:outerShdw>
                </a:effectLst>
              </a:rPr>
              <a:t> The ‘designated groups’ that are referred to, include black people, women and those who are disabled.</a:t>
            </a:r>
          </a:p>
          <a:p>
            <a:pPr lvl="0" fontAlgn="base"/>
            <a:r>
              <a:rPr lang="en-ZA" b="1" dirty="0">
                <a:effectLst>
                  <a:outerShdw sx="0" sy="0">
                    <a:srgbClr val="000000"/>
                  </a:outerShdw>
                </a:effectLst>
              </a:rPr>
              <a:t>If any disputes arise the employee may lay a complaint with the CCMA.</a:t>
            </a:r>
          </a:p>
        </p:txBody>
      </p:sp>
    </p:spTree>
    <p:extLst>
      <p:ext uri="{BB962C8B-B14F-4D97-AF65-F5344CB8AC3E}">
        <p14:creationId xmlns:p14="http://schemas.microsoft.com/office/powerpoint/2010/main" val="4020864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Labour Contracts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150</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endParaRPr lang="en-ZA" sz="2800" b="1" dirty="0"/>
          </a:p>
          <a:p>
            <a:pPr marL="0" indent="0">
              <a:buNone/>
            </a:pPr>
            <a:r>
              <a:rPr lang="en-ZA" sz="2800" b="1" dirty="0"/>
              <a:t>Vary in length and content</a:t>
            </a:r>
          </a:p>
          <a:p>
            <a:pPr marL="0" indent="0">
              <a:buNone/>
            </a:pPr>
            <a:endParaRPr lang="en-ZA" sz="2800" b="1" dirty="0"/>
          </a:p>
          <a:p>
            <a:pPr marL="0" indent="0">
              <a:buNone/>
            </a:pPr>
            <a:r>
              <a:rPr lang="en-ZA" sz="2800" b="1" dirty="0"/>
              <a:t>See example on p 153 of Learner Guide</a:t>
            </a:r>
          </a:p>
          <a:p>
            <a:pPr marL="0" indent="0">
              <a:buNone/>
            </a:pPr>
            <a:r>
              <a:rPr lang="en-ZA" sz="2800" b="1" dirty="0"/>
              <a:t> </a:t>
            </a:r>
          </a:p>
        </p:txBody>
      </p:sp>
    </p:spTree>
    <p:extLst>
      <p:ext uri="{BB962C8B-B14F-4D97-AF65-F5344CB8AC3E}">
        <p14:creationId xmlns:p14="http://schemas.microsoft.com/office/powerpoint/2010/main" val="711624318"/>
      </p:ext>
    </p:extLst>
  </p:cSld>
  <p:clrMapOvr>
    <a:masterClrMapping/>
  </p:clrMapOvr>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14.1	 Contracts and Conditions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151</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r>
              <a:rPr lang="en-ZA" sz="2800" b="1" dirty="0"/>
              <a:t>Management rights generally include: </a:t>
            </a:r>
          </a:p>
          <a:p>
            <a:pPr marL="0" indent="0">
              <a:buNone/>
            </a:pPr>
            <a:endParaRPr lang="en-ZA" sz="2800" b="1" dirty="0"/>
          </a:p>
          <a:p>
            <a:r>
              <a:rPr lang="en-ZA" sz="2800" b="1" dirty="0"/>
              <a:t>Decisions governing the working environment of employees, including supervising the workforce</a:t>
            </a:r>
          </a:p>
          <a:p>
            <a:r>
              <a:rPr lang="en-ZA" sz="2800" b="1" dirty="0"/>
              <a:t>Controlling production</a:t>
            </a:r>
          </a:p>
          <a:p>
            <a:r>
              <a:rPr lang="en-ZA" sz="2800" b="1" dirty="0"/>
              <a:t>Setting work rules and procedures</a:t>
            </a:r>
          </a:p>
          <a:p>
            <a:r>
              <a:rPr lang="en-ZA" sz="2800" b="1" dirty="0"/>
              <a:t>Assigning duties</a:t>
            </a:r>
          </a:p>
          <a:p>
            <a:r>
              <a:rPr lang="en-ZA" sz="2800" b="1" dirty="0"/>
              <a:t>Use of plant and equipment</a:t>
            </a:r>
          </a:p>
        </p:txBody>
      </p:sp>
    </p:spTree>
    <p:extLst>
      <p:ext uri="{BB962C8B-B14F-4D97-AF65-F5344CB8AC3E}">
        <p14:creationId xmlns:p14="http://schemas.microsoft.com/office/powerpoint/2010/main" val="5084663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14.1	 Contracts and Conditions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152</a:t>
            </a:fld>
            <a:endParaRPr lang="en-ZA" dirty="0"/>
          </a:p>
        </p:txBody>
      </p:sp>
      <p:sp>
        <p:nvSpPr>
          <p:cNvPr id="5" name="Content Placeholder 4"/>
          <p:cNvSpPr>
            <a:spLocks noGrp="1"/>
          </p:cNvSpPr>
          <p:nvPr>
            <p:ph sz="quarter" idx="1"/>
          </p:nvPr>
        </p:nvSpPr>
        <p:spPr>
          <a:xfrm>
            <a:off x="405420" y="1124744"/>
            <a:ext cx="8424936" cy="4797004"/>
          </a:xfrm>
        </p:spPr>
        <p:txBody>
          <a:bodyPr>
            <a:noAutofit/>
          </a:bodyPr>
          <a:lstStyle/>
          <a:p>
            <a:pPr marL="0" indent="0">
              <a:buNone/>
            </a:pPr>
            <a:r>
              <a:rPr lang="en-ZA" sz="3200" b="1" dirty="0"/>
              <a:t>Grievance Procedure</a:t>
            </a:r>
          </a:p>
          <a:p>
            <a:pPr marL="0" indent="0">
              <a:buNone/>
            </a:pPr>
            <a:endParaRPr lang="en-ZA" sz="3200" b="1" dirty="0"/>
          </a:p>
          <a:p>
            <a:r>
              <a:rPr lang="en-ZA" sz="2800" b="1" dirty="0"/>
              <a:t>Disputes arise when a contract is enforced.</a:t>
            </a:r>
          </a:p>
          <a:p>
            <a:r>
              <a:rPr lang="en-ZA" sz="2800" b="1" dirty="0"/>
              <a:t>Most contracts contain a contract administration process to solve conflicts.</a:t>
            </a:r>
          </a:p>
          <a:p>
            <a:r>
              <a:rPr lang="en-ZA" sz="2800" b="1" dirty="0"/>
              <a:t>Most disciplinary systems contain disciplinary steps, beginning with an oral warning and ending in discharge.</a:t>
            </a:r>
          </a:p>
          <a:p>
            <a:r>
              <a:rPr lang="en-ZA" sz="2800" b="1" dirty="0"/>
              <a:t>If the employee feels that the discipline was unjust, he/she can file a grievance</a:t>
            </a:r>
          </a:p>
        </p:txBody>
      </p:sp>
    </p:spTree>
    <p:extLst>
      <p:ext uri="{BB962C8B-B14F-4D97-AF65-F5344CB8AC3E}">
        <p14:creationId xmlns:p14="http://schemas.microsoft.com/office/powerpoint/2010/main" val="29547362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14.2	Making Adjustments and Review Procedures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153</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r>
              <a:rPr lang="en-ZA" sz="3200" b="1" dirty="0"/>
              <a:t>Negotiating a Change</a:t>
            </a:r>
          </a:p>
          <a:p>
            <a:pPr marL="0" indent="0">
              <a:buNone/>
            </a:pPr>
            <a:endParaRPr lang="en-ZA" sz="3200" b="1" dirty="0"/>
          </a:p>
          <a:p>
            <a:pPr marL="0" indent="0">
              <a:buNone/>
            </a:pPr>
            <a:r>
              <a:rPr lang="en-ZA" sz="2800" b="1" dirty="0"/>
              <a:t>1. Determine whether direct negotiation is allowed. </a:t>
            </a:r>
          </a:p>
          <a:p>
            <a:pPr marL="0" indent="0">
              <a:buNone/>
            </a:pPr>
            <a:r>
              <a:rPr lang="en-ZA" sz="2800" b="1" dirty="0"/>
              <a:t>2. Approach the employee or employer. </a:t>
            </a:r>
          </a:p>
          <a:p>
            <a:pPr marL="0" indent="0">
              <a:buNone/>
            </a:pPr>
            <a:r>
              <a:rPr lang="en-ZA" sz="2800" b="1" dirty="0"/>
              <a:t>3. Understand the priorities of both sides. </a:t>
            </a:r>
          </a:p>
          <a:p>
            <a:pPr marL="0" indent="0">
              <a:buNone/>
            </a:pPr>
            <a:r>
              <a:rPr lang="en-ZA" sz="2800" b="1" dirty="0"/>
              <a:t>4. Negotiate the change. </a:t>
            </a:r>
          </a:p>
          <a:p>
            <a:pPr marL="365125" indent="-365125">
              <a:buNone/>
            </a:pPr>
            <a:r>
              <a:rPr lang="en-ZA" sz="2800" b="1" dirty="0"/>
              <a:t>5. Make sure the negotiations are valid under the law of contracts. </a:t>
            </a:r>
          </a:p>
        </p:txBody>
      </p:sp>
    </p:spTree>
    <p:extLst>
      <p:ext uri="{BB962C8B-B14F-4D97-AF65-F5344CB8AC3E}">
        <p14:creationId xmlns:p14="http://schemas.microsoft.com/office/powerpoint/2010/main" val="207845016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a:xfrm>
            <a:off x="687920" y="2547938"/>
            <a:ext cx="7772400" cy="809054"/>
          </a:xfrm>
        </p:spPr>
        <p:txBody>
          <a:bodyPr>
            <a:noAutofit/>
          </a:bodyPr>
          <a:lstStyle/>
          <a:p>
            <a:r>
              <a:rPr lang="en-ZA" sz="4400" dirty="0"/>
              <a:t>Study Unit 15:  </a:t>
            </a:r>
          </a:p>
          <a:p>
            <a:r>
              <a:rPr lang="en-ZA" sz="4400" dirty="0"/>
              <a:t>The Application of Substantive Conditions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154</a:t>
            </a:fld>
            <a:endParaRPr lang="en-ZA" dirty="0"/>
          </a:p>
        </p:txBody>
      </p:sp>
    </p:spTree>
    <p:extLst>
      <p:ext uri="{BB962C8B-B14F-4D97-AF65-F5344CB8AC3E}">
        <p14:creationId xmlns:p14="http://schemas.microsoft.com/office/powerpoint/2010/main" val="22153757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155</a:t>
            </a:fld>
            <a:endParaRPr lang="en-ZA" dirty="0"/>
          </a:p>
        </p:txBody>
      </p:sp>
      <p:pic>
        <p:nvPicPr>
          <p:cNvPr id="3" name="Content Placeholder 2"/>
          <p:cNvPicPr>
            <a:picLocks noGrp="1" noChangeAspect="1"/>
          </p:cNvPicPr>
          <p:nvPr>
            <p:ph sz="quarter" idx="1"/>
          </p:nvPr>
        </p:nvPicPr>
        <p:blipFill>
          <a:blip r:embed="rId2"/>
          <a:stretch>
            <a:fillRect/>
          </a:stretch>
        </p:blipFill>
        <p:spPr>
          <a:xfrm>
            <a:off x="467545" y="1117332"/>
            <a:ext cx="8352928" cy="5300363"/>
          </a:xfrm>
          <a:prstGeom prst="rect">
            <a:avLst/>
          </a:prstGeom>
        </p:spPr>
      </p:pic>
    </p:spTree>
    <p:extLst>
      <p:ext uri="{BB962C8B-B14F-4D97-AF65-F5344CB8AC3E}">
        <p14:creationId xmlns:p14="http://schemas.microsoft.com/office/powerpoint/2010/main" val="512130609"/>
      </p:ext>
    </p:extLst>
  </p:cSld>
  <p:clrMapOvr>
    <a:masterClrMapping/>
  </p:clrMapOvr>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Agency Shop Agreements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156</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85000" lnSpcReduction="20000"/>
          </a:bodyPr>
          <a:lstStyle/>
          <a:p>
            <a:r>
              <a:rPr lang="en-ZA" sz="2800" b="1" i="1" dirty="0"/>
              <a:t>In terms of the LRA a representative trade union and an employer and an employer’s organisation may conclude a collective agreement, to be known as an agency shop agreement, requiring the employer to deduct an agreed agency fee from the wages of employees identified in the agreement and who are not members of the trade union but are eligible for membership thereof.</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22391103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157</a:t>
            </a:fld>
            <a:endParaRPr lang="en-ZA" dirty="0"/>
          </a:p>
        </p:txBody>
      </p:sp>
      <p:sp>
        <p:nvSpPr>
          <p:cNvPr id="5" name="Content Placeholder 4"/>
          <p:cNvSpPr>
            <a:spLocks noGrp="1"/>
          </p:cNvSpPr>
          <p:nvPr>
            <p:ph sz="quarter" idx="1"/>
          </p:nvPr>
        </p:nvSpPr>
        <p:spPr>
          <a:xfrm>
            <a:off x="398989" y="1347967"/>
            <a:ext cx="8424936" cy="4797004"/>
          </a:xfrm>
        </p:spPr>
        <p:txBody>
          <a:bodyPr>
            <a:noAutofit/>
          </a:bodyPr>
          <a:lstStyle/>
          <a:p>
            <a:pPr marL="0" indent="0">
              <a:buNone/>
            </a:pPr>
            <a:r>
              <a:rPr lang="en-ZA" sz="3200" b="1" dirty="0"/>
              <a:t>Agency Shop Agreements</a:t>
            </a:r>
          </a:p>
          <a:p>
            <a:r>
              <a:rPr lang="en-ZA" sz="2800" b="1" dirty="0"/>
              <a:t>An agency shop agreement is binding if employees were not to forced to become members of the trade union and the agreed agency fees are paid.  </a:t>
            </a:r>
          </a:p>
          <a:p>
            <a:r>
              <a:rPr lang="en-ZA" sz="2800" b="1" dirty="0"/>
              <a:t>The amount deducted must be paid into a separate account. </a:t>
            </a:r>
          </a:p>
          <a:p>
            <a:r>
              <a:rPr lang="en-ZA" sz="2800" b="1" dirty="0"/>
              <a:t>An employer does not need employees’ permission to deduct the agreed agency fee from their wages.</a:t>
            </a:r>
          </a:p>
        </p:txBody>
      </p:sp>
    </p:spTree>
    <p:extLst>
      <p:ext uri="{BB962C8B-B14F-4D97-AF65-F5344CB8AC3E}">
        <p14:creationId xmlns:p14="http://schemas.microsoft.com/office/powerpoint/2010/main" val="39275357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04159" y="260648"/>
            <a:ext cx="8219256" cy="1008000"/>
          </a:xfrm>
        </p:spPr>
        <p:txBody>
          <a:bodyPr>
            <a:normAutofit/>
          </a:bodyPr>
          <a:lstStyle/>
          <a:p>
            <a:r>
              <a:rPr lang="en-ZA" dirty="0"/>
              <a:t>Closed Shop Agreements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158</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lnSpcReduction="10000"/>
          </a:bodyPr>
          <a:lstStyle/>
          <a:p>
            <a:r>
              <a:rPr lang="en-ZA" sz="2800" b="1" i="1" dirty="0"/>
              <a:t>In terms of the LRA a representative trade union and an employer’s organisation may conclude a collective agreement, to be known as a closed shop agreement, requiring all employees covered by the agreement to be members of the trade union. </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188986746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159</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Closed Shop Agreements</a:t>
            </a:r>
          </a:p>
          <a:p>
            <a:pPr marL="0" indent="0">
              <a:buNone/>
            </a:pPr>
            <a:r>
              <a:rPr lang="en-ZA" sz="2800" b="1" dirty="0"/>
              <a:t>A closed shop agreement is binding only </a:t>
            </a:r>
          </a:p>
          <a:p>
            <a:r>
              <a:rPr lang="en-ZA" sz="2800" b="1" dirty="0"/>
              <a:t>if there is a ballot of the employees to be covered by the agreement</a:t>
            </a:r>
          </a:p>
          <a:p>
            <a:r>
              <a:rPr lang="en-ZA" sz="2800" b="1" dirty="0"/>
              <a:t>if two thirds of the said employees vote in favour of the agreement</a:t>
            </a:r>
          </a:p>
          <a:p>
            <a:r>
              <a:rPr lang="en-ZA" sz="2800" b="1" dirty="0"/>
              <a:t>there is no provision for compulsory membership of the representative trade union prior to employment</a:t>
            </a:r>
          </a:p>
          <a:p>
            <a:r>
              <a:rPr lang="en-ZA" sz="2800" b="1" dirty="0"/>
              <a:t>If no part of the amount deducted is paid or contributed to a political party</a:t>
            </a:r>
          </a:p>
        </p:txBody>
      </p:sp>
    </p:spTree>
    <p:extLst>
      <p:ext uri="{BB962C8B-B14F-4D97-AF65-F5344CB8AC3E}">
        <p14:creationId xmlns:p14="http://schemas.microsoft.com/office/powerpoint/2010/main" val="253590713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1.2	The Employment Equity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lvl="0" fontAlgn="base"/>
            <a:endParaRPr lang="en-ZA" dirty="0">
              <a:effectLst>
                <a:outerShdw sx="0" sy="0">
                  <a:srgbClr val="000000"/>
                </a:outerShdw>
              </a:effectLst>
            </a:endParaRPr>
          </a:p>
          <a:p>
            <a:pPr marL="0" lvl="0" indent="0" fontAlgn="base">
              <a:buNone/>
            </a:pPr>
            <a:r>
              <a:rPr lang="en-ZA" b="1" dirty="0">
                <a:effectLst>
                  <a:outerShdw sx="0" sy="0">
                    <a:srgbClr val="000000"/>
                  </a:outerShdw>
                </a:effectLst>
              </a:rPr>
              <a:t>The plan must state:</a:t>
            </a:r>
          </a:p>
          <a:p>
            <a:pPr lvl="0" fontAlgn="base"/>
            <a:r>
              <a:rPr lang="en-ZA" b="1" dirty="0">
                <a:effectLst>
                  <a:outerShdw sx="0" sy="0">
                    <a:srgbClr val="000000"/>
                  </a:outerShdw>
                </a:effectLst>
              </a:rPr>
              <a:t>The objectives to be achieved for each year of the plan</a:t>
            </a:r>
          </a:p>
          <a:p>
            <a:pPr lvl="0" fontAlgn="base"/>
            <a:r>
              <a:rPr lang="en-ZA" b="1" dirty="0">
                <a:effectLst>
                  <a:outerShdw sx="0" sy="0">
                    <a:srgbClr val="000000"/>
                  </a:outerShdw>
                </a:effectLst>
              </a:rPr>
              <a:t>The affirmative action measures to be implemented</a:t>
            </a:r>
          </a:p>
          <a:p>
            <a:pPr lvl="0" fontAlgn="base"/>
            <a:r>
              <a:rPr lang="en-ZA" b="1" dirty="0">
                <a:effectLst>
                  <a:outerShdw sx="0" sy="0">
                    <a:srgbClr val="000000"/>
                  </a:outerShdw>
                </a:effectLst>
              </a:rPr>
              <a:t>Where underrepresentation has been identified, the numerical goals" to achieve the equitable representation</a:t>
            </a:r>
          </a:p>
          <a:p>
            <a:pPr lvl="0" fontAlgn="base"/>
            <a:r>
              <a:rPr lang="en-ZA" b="1" dirty="0">
                <a:effectLst>
                  <a:outerShdw sx="0" sy="0">
                    <a:srgbClr val="000000"/>
                  </a:outerShdw>
                </a:effectLst>
              </a:rPr>
              <a:t>The timetable for each year of the plan for the achievement of goals and objectives</a:t>
            </a:r>
          </a:p>
        </p:txBody>
      </p:sp>
    </p:spTree>
    <p:extLst>
      <p:ext uri="{BB962C8B-B14F-4D97-AF65-F5344CB8AC3E}">
        <p14:creationId xmlns:p14="http://schemas.microsoft.com/office/powerpoint/2010/main" val="3781093758"/>
      </p:ext>
    </p:extLst>
  </p:cSld>
  <p:clrMapOvr>
    <a:masterClrMapping/>
  </p:clrMapOvr>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160</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The process for collective agreements – agency shop and closed shop agreements</a:t>
            </a:r>
            <a:endParaRPr lang="en-ZA" sz="2800" b="1" dirty="0"/>
          </a:p>
        </p:txBody>
      </p:sp>
      <p:pic>
        <p:nvPicPr>
          <p:cNvPr id="3" name="Picture 2"/>
          <p:cNvPicPr>
            <a:picLocks noChangeAspect="1"/>
          </p:cNvPicPr>
          <p:nvPr/>
        </p:nvPicPr>
        <p:blipFill>
          <a:blip r:embed="rId2"/>
          <a:stretch>
            <a:fillRect/>
          </a:stretch>
        </p:blipFill>
        <p:spPr>
          <a:xfrm>
            <a:off x="3131840" y="2266416"/>
            <a:ext cx="2952328" cy="4401084"/>
          </a:xfrm>
          <a:prstGeom prst="rect">
            <a:avLst/>
          </a:prstGeom>
        </p:spPr>
      </p:pic>
    </p:spTree>
    <p:extLst>
      <p:ext uri="{BB962C8B-B14F-4D97-AF65-F5344CB8AC3E}">
        <p14:creationId xmlns:p14="http://schemas.microsoft.com/office/powerpoint/2010/main" val="596468987"/>
      </p:ext>
    </p:extLst>
  </p:cSld>
  <p:clrMapOvr>
    <a:masterClrMapping/>
  </p:clrMapOvr>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161</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The CCMA compulsory statutory functions are to:</a:t>
            </a:r>
          </a:p>
          <a:p>
            <a:r>
              <a:rPr lang="en-ZA" sz="2800" b="1" dirty="0"/>
              <a:t>Conciliate workplace disputes </a:t>
            </a:r>
          </a:p>
          <a:p>
            <a:r>
              <a:rPr lang="en-ZA" sz="2800" b="1" dirty="0"/>
              <a:t>Arbitrate certain categories of disputes that remain unresolved after conciliation</a:t>
            </a:r>
          </a:p>
          <a:p>
            <a:r>
              <a:rPr lang="en-ZA" sz="2800" b="1" dirty="0"/>
              <a:t>Establish picketing rules</a:t>
            </a:r>
          </a:p>
          <a:p>
            <a:r>
              <a:rPr lang="en-ZA" sz="2800" b="1" dirty="0"/>
              <a:t>Facilitate the establishment of workplace forums and statutory councils	</a:t>
            </a:r>
          </a:p>
        </p:txBody>
      </p:sp>
    </p:spTree>
    <p:extLst>
      <p:ext uri="{BB962C8B-B14F-4D97-AF65-F5344CB8AC3E}">
        <p14:creationId xmlns:p14="http://schemas.microsoft.com/office/powerpoint/2010/main" val="9615241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162</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The CCMA compulsory statutory functions are to:</a:t>
            </a:r>
          </a:p>
          <a:p>
            <a:r>
              <a:rPr lang="en-ZA" sz="2800" b="1" dirty="0"/>
              <a:t>Compile and publish information and statistics about our activities </a:t>
            </a:r>
          </a:p>
          <a:p>
            <a:r>
              <a:rPr lang="en-ZA" sz="2800" b="1" dirty="0"/>
              <a:t>Consider applications for accreditation and subsidy by bargaining councils and private agencies </a:t>
            </a:r>
          </a:p>
          <a:p>
            <a:r>
              <a:rPr lang="en-ZA" sz="2800" b="1" dirty="0"/>
              <a:t>Provide support for the Essential Services Committee</a:t>
            </a:r>
          </a:p>
        </p:txBody>
      </p:sp>
    </p:spTree>
    <p:extLst>
      <p:ext uri="{BB962C8B-B14F-4D97-AF65-F5344CB8AC3E}">
        <p14:creationId xmlns:p14="http://schemas.microsoft.com/office/powerpoint/2010/main" val="7568148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163</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The Labour Court</a:t>
            </a:r>
          </a:p>
          <a:p>
            <a:r>
              <a:rPr lang="en-ZA" sz="2800" b="1" dirty="0"/>
              <a:t>The labour court is a superior court </a:t>
            </a:r>
          </a:p>
          <a:p>
            <a:r>
              <a:rPr lang="en-ZA" sz="2800" b="1" dirty="0"/>
              <a:t>It has authority and inherent powers </a:t>
            </a:r>
          </a:p>
          <a:p>
            <a:r>
              <a:rPr lang="en-ZA" sz="2800" b="1" dirty="0"/>
              <a:t>Its standing is equal to a court with authority and inherent powers</a:t>
            </a:r>
          </a:p>
          <a:p>
            <a:r>
              <a:rPr lang="en-ZA" sz="2800" b="1" dirty="0"/>
              <a:t>Its standing is equal to a court of a provincial division of the supreme court.  </a:t>
            </a:r>
          </a:p>
          <a:p>
            <a:r>
              <a:rPr lang="en-ZA" sz="2800" b="1" dirty="0"/>
              <a:t>The powers of the Labour Court, according to section 158 of the LRA are set out on p 170 – 172 of the Learner Guide</a:t>
            </a:r>
          </a:p>
        </p:txBody>
      </p:sp>
    </p:spTree>
    <p:extLst>
      <p:ext uri="{BB962C8B-B14F-4D97-AF65-F5344CB8AC3E}">
        <p14:creationId xmlns:p14="http://schemas.microsoft.com/office/powerpoint/2010/main" val="41088465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15.1	 Solving Problems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164</a:t>
            </a:fld>
            <a:endParaRPr lang="en-ZA" dirty="0"/>
          </a:p>
        </p:txBody>
      </p:sp>
      <p:sp>
        <p:nvSpPr>
          <p:cNvPr id="5" name="Content Placeholder 4"/>
          <p:cNvSpPr>
            <a:spLocks noGrp="1"/>
          </p:cNvSpPr>
          <p:nvPr>
            <p:ph sz="quarter" idx="1"/>
          </p:nvPr>
        </p:nvSpPr>
        <p:spPr>
          <a:xfrm>
            <a:off x="374904" y="1200710"/>
            <a:ext cx="8424936" cy="4797004"/>
          </a:xfrm>
        </p:spPr>
        <p:txBody>
          <a:bodyPr>
            <a:noAutofit/>
          </a:bodyPr>
          <a:lstStyle/>
          <a:p>
            <a:pPr marL="0" indent="0">
              <a:buNone/>
            </a:pPr>
            <a:r>
              <a:rPr lang="en-ZA" sz="3200" b="1" dirty="0"/>
              <a:t>The Labour Court</a:t>
            </a:r>
          </a:p>
          <a:p>
            <a:r>
              <a:rPr lang="en-ZA" sz="2800" b="1" dirty="0"/>
              <a:t>Proceedings are open to the public</a:t>
            </a:r>
          </a:p>
          <a:p>
            <a:r>
              <a:rPr lang="en-ZA" sz="2800" b="1" dirty="0"/>
              <a:t>The Labour Court may exclude members of the general public, or specific persons, where a court of a provincial division of the Supreme Court could have done so.</a:t>
            </a:r>
          </a:p>
          <a:p>
            <a:r>
              <a:rPr lang="en-ZA" sz="2800" b="1" dirty="0"/>
              <a:t>Any party may appeal to the Labour Appeal Court against any final judgment.</a:t>
            </a:r>
          </a:p>
          <a:p>
            <a:r>
              <a:rPr lang="en-ZA" sz="2800" b="1" dirty="0"/>
              <a:t>Leave to appeal may be granted subject to any conditions that the court concerned may determine.</a:t>
            </a:r>
          </a:p>
        </p:txBody>
      </p:sp>
    </p:spTree>
    <p:extLst>
      <p:ext uri="{BB962C8B-B14F-4D97-AF65-F5344CB8AC3E}">
        <p14:creationId xmlns:p14="http://schemas.microsoft.com/office/powerpoint/2010/main" val="7255409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1.2	The Employment Equity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17</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lvl="0" fontAlgn="base"/>
            <a:endParaRPr lang="en-ZA" dirty="0">
              <a:effectLst>
                <a:outerShdw sx="0" sy="0">
                  <a:srgbClr val="000000"/>
                </a:outerShdw>
              </a:effectLst>
            </a:endParaRPr>
          </a:p>
          <a:p>
            <a:pPr marL="0" lvl="0" indent="0" fontAlgn="base">
              <a:buNone/>
            </a:pPr>
            <a:r>
              <a:rPr lang="en-ZA" b="1" dirty="0">
                <a:effectLst>
                  <a:outerShdw sx="0" sy="0">
                    <a:srgbClr val="000000"/>
                  </a:outerShdw>
                </a:effectLst>
              </a:rPr>
              <a:t>The plan must state:</a:t>
            </a:r>
          </a:p>
          <a:p>
            <a:pPr lvl="0" fontAlgn="base"/>
            <a:r>
              <a:rPr lang="en-ZA" b="1" dirty="0">
                <a:effectLst>
                  <a:outerShdw sx="0" sy="0">
                    <a:srgbClr val="000000"/>
                  </a:outerShdw>
                </a:effectLst>
              </a:rPr>
              <a:t>The duration of the plan</a:t>
            </a:r>
          </a:p>
          <a:p>
            <a:pPr lvl="0" fontAlgn="base"/>
            <a:r>
              <a:rPr lang="en-ZA" b="1" dirty="0">
                <a:effectLst>
                  <a:outerShdw sx="0" sy="0">
                    <a:srgbClr val="000000"/>
                  </a:outerShdw>
                </a:effectLst>
              </a:rPr>
              <a:t>The procedures that will be used to monitor and evaluate the implementation of the plan</a:t>
            </a:r>
          </a:p>
          <a:p>
            <a:pPr lvl="0" fontAlgn="base"/>
            <a:r>
              <a:rPr lang="en-ZA" b="1" dirty="0">
                <a:effectLst>
                  <a:outerShdw sx="0" sy="0">
                    <a:srgbClr val="000000"/>
                  </a:outerShdw>
                </a:effectLst>
              </a:rPr>
              <a:t>The internal procedures to resolve any dispute </a:t>
            </a:r>
          </a:p>
          <a:p>
            <a:pPr lvl="0" fontAlgn="base"/>
            <a:r>
              <a:rPr lang="en-ZA" b="1" dirty="0">
                <a:effectLst>
                  <a:outerShdw sx="0" sy="0">
                    <a:srgbClr val="000000"/>
                  </a:outerShdw>
                </a:effectLst>
              </a:rPr>
              <a:t>The persons in the workforce responsible for monitoring and implementing the plan</a:t>
            </a:r>
          </a:p>
          <a:p>
            <a:pPr lvl="0" fontAlgn="base"/>
            <a:r>
              <a:rPr lang="en-ZA" b="1" dirty="0">
                <a:effectLst>
                  <a:outerShdw sx="0" sy="0">
                    <a:srgbClr val="000000"/>
                  </a:outerShdw>
                </a:effectLst>
              </a:rPr>
              <a:t>Any other prescribed matter</a:t>
            </a:r>
          </a:p>
        </p:txBody>
      </p:sp>
    </p:spTree>
    <p:extLst>
      <p:ext uri="{BB962C8B-B14F-4D97-AF65-F5344CB8AC3E}">
        <p14:creationId xmlns:p14="http://schemas.microsoft.com/office/powerpoint/2010/main" val="3931047866"/>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1.2	The Employment Equity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18</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lvl="0" fontAlgn="base"/>
            <a:endParaRPr lang="en-ZA" dirty="0">
              <a:effectLst>
                <a:outerShdw sx="0" sy="0">
                  <a:srgbClr val="000000"/>
                </a:outerShdw>
              </a:effectLst>
            </a:endParaRPr>
          </a:p>
          <a:p>
            <a:pPr marL="0" lvl="0" indent="0" fontAlgn="base">
              <a:buNone/>
            </a:pPr>
            <a:r>
              <a:rPr lang="en-ZA" b="1" dirty="0">
                <a:effectLst>
                  <a:outerShdw sx="0" sy="0">
                    <a:srgbClr val="000000"/>
                  </a:outerShdw>
                </a:effectLst>
              </a:rPr>
              <a:t>Requirements to be suitably qualified for a job:</a:t>
            </a:r>
          </a:p>
          <a:p>
            <a:pPr marL="0" lvl="0" indent="0" fontAlgn="base">
              <a:buNone/>
            </a:pPr>
            <a:r>
              <a:rPr lang="en-ZA" b="1" dirty="0">
                <a:effectLst>
                  <a:outerShdw sx="0" sy="0">
                    <a:srgbClr val="000000"/>
                  </a:outerShdw>
                </a:effectLst>
              </a:rPr>
              <a:t>a)	Formal qualifications</a:t>
            </a:r>
          </a:p>
          <a:p>
            <a:pPr marL="0" lvl="0" indent="0" fontAlgn="base">
              <a:buNone/>
            </a:pPr>
            <a:r>
              <a:rPr lang="en-ZA" b="1" dirty="0">
                <a:effectLst>
                  <a:outerShdw sx="0" sy="0">
                    <a:srgbClr val="000000"/>
                  </a:outerShdw>
                </a:effectLst>
              </a:rPr>
              <a:t>b)	Prior learning</a:t>
            </a:r>
          </a:p>
          <a:p>
            <a:pPr marL="0" lvl="0" indent="0" fontAlgn="base">
              <a:buNone/>
            </a:pPr>
            <a:r>
              <a:rPr lang="en-ZA" b="1" dirty="0">
                <a:effectLst>
                  <a:outerShdw sx="0" sy="0">
                    <a:srgbClr val="000000"/>
                  </a:outerShdw>
                </a:effectLst>
              </a:rPr>
              <a:t>c)	Relevant experience</a:t>
            </a:r>
          </a:p>
          <a:p>
            <a:pPr marL="989013" lvl="0" indent="-989013" fontAlgn="base">
              <a:buAutoNum type="alphaLcParenR" startAt="4"/>
            </a:pPr>
            <a:r>
              <a:rPr lang="en-ZA" b="1" dirty="0">
                <a:effectLst>
                  <a:outerShdw sx="0" sy="0">
                    <a:srgbClr val="000000"/>
                  </a:outerShdw>
                </a:effectLst>
              </a:rPr>
              <a:t>Capacity to acquire, within a reasonable time, the ability to do the job</a:t>
            </a:r>
          </a:p>
          <a:p>
            <a:pPr marL="989013" lvl="0" indent="-989013" fontAlgn="base">
              <a:buAutoNum type="alphaLcParenR" startAt="4"/>
            </a:pPr>
            <a:endParaRPr lang="en-ZA" b="1" dirty="0">
              <a:effectLst>
                <a:outerShdw sx="0" sy="0">
                  <a:srgbClr val="000000"/>
                </a:outerShdw>
              </a:effectLst>
            </a:endParaRPr>
          </a:p>
          <a:p>
            <a:pPr marL="0" lvl="0" indent="0" fontAlgn="base">
              <a:buNone/>
            </a:pPr>
            <a:r>
              <a:rPr lang="en-ZA" b="1" dirty="0">
                <a:effectLst>
                  <a:outerShdw sx="0" sy="0">
                    <a:srgbClr val="000000"/>
                  </a:outerShdw>
                </a:effectLst>
              </a:rPr>
              <a:t>An employer may not discriminate against a person because of that person's lack of relevant experience</a:t>
            </a:r>
            <a:r>
              <a:rPr lang="en-ZA" dirty="0">
                <a:effectLst>
                  <a:outerShdw sx="0" sy="0">
                    <a:srgbClr val="000000"/>
                  </a:outerShdw>
                </a:effectLst>
              </a:rPr>
              <a:t>. </a:t>
            </a:r>
          </a:p>
        </p:txBody>
      </p:sp>
    </p:spTree>
    <p:extLst>
      <p:ext uri="{BB962C8B-B14F-4D97-AF65-F5344CB8AC3E}">
        <p14:creationId xmlns:p14="http://schemas.microsoft.com/office/powerpoint/2010/main" val="285745998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1.2	The Employment Equity Plan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19</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lvl="0" fontAlgn="base"/>
            <a:endParaRPr lang="en-ZA" dirty="0">
              <a:effectLst>
                <a:outerShdw sx="0" sy="0">
                  <a:srgbClr val="000000"/>
                </a:outerShdw>
              </a:effectLst>
            </a:endParaRPr>
          </a:p>
          <a:p>
            <a:pPr marL="0" lvl="0" indent="0" fontAlgn="base">
              <a:buNone/>
            </a:pPr>
            <a:r>
              <a:rPr lang="en-ZA" b="1" dirty="0">
                <a:effectLst>
                  <a:outerShdw sx="0" sy="0">
                    <a:srgbClr val="000000"/>
                  </a:outerShdw>
                </a:effectLst>
              </a:rPr>
              <a:t>Equity plans should include:</a:t>
            </a:r>
          </a:p>
          <a:p>
            <a:pPr marL="0" lvl="0" indent="0" fontAlgn="base">
              <a:buNone/>
            </a:pPr>
            <a:endParaRPr lang="en-ZA" b="1" dirty="0">
              <a:effectLst>
                <a:outerShdw sx="0" sy="0">
                  <a:srgbClr val="000000"/>
                </a:outerShdw>
              </a:effectLst>
            </a:endParaRPr>
          </a:p>
          <a:p>
            <a:pPr fontAlgn="base"/>
            <a:r>
              <a:rPr lang="en-ZA" b="1" dirty="0">
                <a:effectLst>
                  <a:outerShdw sx="0" sy="0">
                    <a:srgbClr val="000000"/>
                  </a:outerShdw>
                </a:effectLst>
              </a:rPr>
              <a:t>Adult –based education and training</a:t>
            </a:r>
          </a:p>
          <a:p>
            <a:pPr fontAlgn="base"/>
            <a:r>
              <a:rPr lang="en-ZA" b="1" dirty="0">
                <a:effectLst>
                  <a:outerShdw sx="0" sy="0">
                    <a:srgbClr val="000000"/>
                  </a:outerShdw>
                </a:effectLst>
              </a:rPr>
              <a:t>Specialised skills training</a:t>
            </a:r>
          </a:p>
          <a:p>
            <a:pPr fontAlgn="base"/>
            <a:r>
              <a:rPr lang="en-ZA" b="1" dirty="0">
                <a:effectLst>
                  <a:outerShdw sx="0" sy="0">
                    <a:srgbClr val="000000"/>
                  </a:outerShdw>
                </a:effectLst>
              </a:rPr>
              <a:t>Career planning</a:t>
            </a:r>
          </a:p>
        </p:txBody>
      </p:sp>
    </p:spTree>
    <p:extLst>
      <p:ext uri="{BB962C8B-B14F-4D97-AF65-F5344CB8AC3E}">
        <p14:creationId xmlns:p14="http://schemas.microsoft.com/office/powerpoint/2010/main" val="94693975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1520" y="274638"/>
            <a:ext cx="8435280" cy="1008000"/>
          </a:xfrm>
        </p:spPr>
        <p:txBody>
          <a:bodyPr>
            <a:normAutofit/>
          </a:bodyPr>
          <a:lstStyle/>
          <a:p>
            <a:r>
              <a:rPr lang="en-ZA" dirty="0"/>
              <a:t>Ground Rules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a:t>
            </a:fld>
            <a:endParaRPr lang="en-ZA" dirty="0"/>
          </a:p>
        </p:txBody>
      </p:sp>
      <p:sp>
        <p:nvSpPr>
          <p:cNvPr id="6" name="Rectangle 1"/>
          <p:cNvSpPr>
            <a:spLocks noChangeArrowheads="1"/>
          </p:cNvSpPr>
          <p:nvPr/>
        </p:nvSpPr>
        <p:spPr bwMode="auto">
          <a:xfrm>
            <a:off x="539552" y="2390542"/>
            <a:ext cx="8064896" cy="27940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342900" marR="0" lvl="0" indent="-342900" algn="l" defTabSz="914400" rtl="0" eaLnBrk="1" fontAlgn="base" latinLnBrk="0" hangingPunct="1">
              <a:lnSpc>
                <a:spcPct val="114000"/>
              </a:lnSpc>
              <a:spcBef>
                <a:spcPct val="0"/>
              </a:spcBef>
              <a:spcAft>
                <a:spcPct val="0"/>
              </a:spcAft>
              <a:buClrTx/>
              <a:buSzTx/>
              <a:buFont typeface="Arial" panose="020B0604020202020204" pitchFamily="34" charset="0"/>
              <a:buChar char="•"/>
              <a:tabLst/>
            </a:pPr>
            <a:r>
              <a:rPr lang="en-ZA" altLang="en-US" sz="2600" b="1" dirty="0">
                <a:latin typeface="Calibri" pitchFamily="34" charset="0"/>
                <a:cs typeface="Arial" pitchFamily="34" charset="0"/>
              </a:rPr>
              <a:t>3 – Day Training Workshop </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kumimoji="0" lang="en-US" altLang="en-US" sz="2600" b="1" i="0" u="none" strike="noStrike" cap="none" normalizeH="0" baseline="0" dirty="0">
                <a:ln>
                  <a:noFill/>
                </a:ln>
                <a:effectLst/>
                <a:cs typeface="Arial" pitchFamily="34" charset="0"/>
              </a:rPr>
              <a:t>Breaks</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Cell Phones</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Participation</a:t>
            </a:r>
          </a:p>
          <a:p>
            <a:pPr marL="342900" marR="0" lvl="0" indent="-342900" algn="l" defTabSz="914400" rtl="0" eaLnBrk="0" fontAlgn="base" latinLnBrk="0" hangingPunct="0">
              <a:lnSpc>
                <a:spcPct val="114000"/>
              </a:lnSpc>
              <a:spcBef>
                <a:spcPct val="0"/>
              </a:spcBef>
              <a:spcAft>
                <a:spcPct val="0"/>
              </a:spcAft>
              <a:buClrTx/>
              <a:buSzTx/>
              <a:buFont typeface="Arial" panose="020B0604020202020204" pitchFamily="34" charset="0"/>
              <a:buChar char="•"/>
              <a:tabLst/>
            </a:pPr>
            <a:r>
              <a:rPr lang="en-US" altLang="en-US" sz="2600" b="1" dirty="0">
                <a:cs typeface="Arial" pitchFamily="34" charset="0"/>
              </a:rPr>
              <a:t>Portfolio Submission</a:t>
            </a:r>
          </a:p>
          <a:p>
            <a:pPr marL="0" marR="0" lvl="0" indent="0" algn="l" defTabSz="914400" rtl="0" eaLnBrk="0" fontAlgn="base" latinLnBrk="0" hangingPunct="0">
              <a:lnSpc>
                <a:spcPct val="114000"/>
              </a:lnSpc>
              <a:spcBef>
                <a:spcPct val="0"/>
              </a:spcBef>
              <a:spcAft>
                <a:spcPct val="0"/>
              </a:spcAft>
              <a:buClrTx/>
              <a:buSzTx/>
              <a:buFontTx/>
              <a:buNone/>
              <a:tabLst/>
            </a:pPr>
            <a:endParaRPr kumimoji="0" lang="en-US" altLang="en-US" sz="2400" b="1" i="0" u="none" strike="noStrike" cap="none" normalizeH="0" baseline="0" dirty="0">
              <a:ln>
                <a:noFill/>
              </a:ln>
              <a:solidFill>
                <a:schemeClr val="tx1">
                  <a:lumMod val="50000"/>
                </a:schemeClr>
              </a:solidFill>
              <a:effectLst/>
              <a:cs typeface="Arial" pitchFamily="34" charset="0"/>
            </a:endParaRPr>
          </a:p>
        </p:txBody>
      </p:sp>
    </p:spTree>
    <p:extLst>
      <p:ext uri="{BB962C8B-B14F-4D97-AF65-F5344CB8AC3E}">
        <p14:creationId xmlns:p14="http://schemas.microsoft.com/office/powerpoint/2010/main" val="19203789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2:</a:t>
            </a:r>
            <a:br>
              <a:rPr lang="en-US" sz="4400" dirty="0"/>
            </a:br>
            <a:r>
              <a:rPr lang="en-ZA" sz="4400" dirty="0"/>
              <a:t>The Link Between Employment Equity and the Business Strategy</a:t>
            </a:r>
          </a:p>
        </p:txBody>
      </p:sp>
      <p:sp>
        <p:nvSpPr>
          <p:cNvPr id="5" name="Slide Number Placeholder 4"/>
          <p:cNvSpPr>
            <a:spLocks noGrp="1"/>
          </p:cNvSpPr>
          <p:nvPr>
            <p:ph type="sldNum" sz="quarter" idx="12"/>
          </p:nvPr>
        </p:nvSpPr>
        <p:spPr/>
        <p:txBody>
          <a:bodyPr/>
          <a:lstStyle/>
          <a:p>
            <a:fld id="{4980778A-6F9D-4141-8080-B8192EADCD40}" type="slidenum">
              <a:rPr lang="en-ZA" smtClean="0"/>
              <a:pPr/>
              <a:t>20</a:t>
            </a:fld>
            <a:endParaRPr lang="en-ZA" dirty="0"/>
          </a:p>
        </p:txBody>
      </p:sp>
    </p:spTree>
    <p:extLst>
      <p:ext uri="{BB962C8B-B14F-4D97-AF65-F5344CB8AC3E}">
        <p14:creationId xmlns:p14="http://schemas.microsoft.com/office/powerpoint/2010/main" val="26089796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21</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sz="2800" b="1" i="1" dirty="0"/>
              <a:t>Strategic management is the art, science and craft of formulating, implementing and evaluating cross-functional decisions that will enable an organisation to achieve its long-term objectives.</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22797232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22</a:t>
            </a:fld>
            <a:endParaRPr lang="en-ZA" dirty="0"/>
          </a:p>
        </p:txBody>
      </p:sp>
      <p:sp>
        <p:nvSpPr>
          <p:cNvPr id="5" name="Content Placeholder 4"/>
          <p:cNvSpPr>
            <a:spLocks noGrp="1"/>
          </p:cNvSpPr>
          <p:nvPr>
            <p:ph sz="quarter" idx="1"/>
          </p:nvPr>
        </p:nvSpPr>
        <p:spPr/>
        <p:txBody>
          <a:bodyPr>
            <a:normAutofit fontScale="70000" lnSpcReduction="20000"/>
          </a:bodyPr>
          <a:lstStyle/>
          <a:p>
            <a:pPr marL="0" indent="0">
              <a:buNone/>
            </a:pPr>
            <a:r>
              <a:rPr lang="en-ZA" sz="5700" b="1" dirty="0"/>
              <a:t>Processes</a:t>
            </a:r>
          </a:p>
          <a:p>
            <a:pPr marL="0" indent="0">
              <a:buNone/>
            </a:pPr>
            <a:r>
              <a:rPr lang="en-ZA" sz="4600" b="1" dirty="0"/>
              <a:t>Strategy Formulation</a:t>
            </a:r>
          </a:p>
          <a:p>
            <a:pPr marL="0" indent="0">
              <a:buNone/>
            </a:pPr>
            <a:endParaRPr lang="en-ZA" sz="3600" b="1" dirty="0"/>
          </a:p>
          <a:p>
            <a:r>
              <a:rPr lang="en-ZA" sz="3600" b="1" dirty="0"/>
              <a:t>Perform a situation analysis, self-evaluation and competitor analysis: </a:t>
            </a:r>
          </a:p>
          <a:p>
            <a:pPr marL="717550" indent="-352425">
              <a:buFont typeface="Courier New" panose="02070309020205020404" pitchFamily="49" charset="0"/>
              <a:buChar char="o"/>
            </a:pPr>
            <a:r>
              <a:rPr lang="en-ZA" sz="3600" b="1" dirty="0"/>
              <a:t>internal and external</a:t>
            </a:r>
          </a:p>
          <a:p>
            <a:pPr marL="717550" indent="-352425">
              <a:buFont typeface="Courier New" panose="02070309020205020404" pitchFamily="49" charset="0"/>
              <a:buChar char="o"/>
            </a:pPr>
            <a:r>
              <a:rPr lang="en-ZA" sz="3600" b="1" dirty="0"/>
              <a:t>micro-environmental and macro-environmental</a:t>
            </a:r>
          </a:p>
          <a:p>
            <a:r>
              <a:rPr lang="en-ZA" sz="3600" b="1" dirty="0"/>
              <a:t>Set short- and long-term objectives are set. </a:t>
            </a:r>
          </a:p>
          <a:p>
            <a:r>
              <a:rPr lang="en-ZA" sz="3600" b="1" dirty="0"/>
              <a:t>Craft  vision statements, mission statements, corporate objectives, strategic business unit objectives and tactical objectives. </a:t>
            </a:r>
          </a:p>
          <a:p>
            <a:r>
              <a:rPr lang="en-ZA" sz="3600" b="1" dirty="0"/>
              <a:t>Strategic plan on how to achieve objectives. </a:t>
            </a:r>
          </a:p>
          <a:p>
            <a:pPr marL="0" indent="0">
              <a:buNone/>
            </a:pPr>
            <a:endParaRPr lang="en-ZA" sz="3600" b="1" dirty="0"/>
          </a:p>
        </p:txBody>
      </p:sp>
    </p:spTree>
    <p:extLst>
      <p:ext uri="{BB962C8B-B14F-4D97-AF65-F5344CB8AC3E}">
        <p14:creationId xmlns:p14="http://schemas.microsoft.com/office/powerpoint/2010/main" val="18517166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23</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5700" b="1" dirty="0"/>
              <a:t>Processes</a:t>
            </a:r>
          </a:p>
          <a:p>
            <a:pPr marL="0" indent="0">
              <a:buNone/>
            </a:pPr>
            <a:r>
              <a:rPr lang="en-ZA" sz="2800" b="1" dirty="0"/>
              <a:t>Three-step strategy formulation process: </a:t>
            </a:r>
          </a:p>
          <a:p>
            <a:pPr marL="0" indent="0">
              <a:buNone/>
            </a:pPr>
            <a:r>
              <a:rPr lang="en-ZA" sz="2800" b="1" dirty="0"/>
              <a:t>• where you are now </a:t>
            </a:r>
          </a:p>
          <a:p>
            <a:pPr marL="0" indent="0">
              <a:buNone/>
            </a:pPr>
            <a:r>
              <a:rPr lang="en-ZA" sz="2800" b="1" dirty="0"/>
              <a:t>• where you want to go, and then </a:t>
            </a:r>
          </a:p>
          <a:p>
            <a:pPr marL="0" indent="0">
              <a:buNone/>
            </a:pPr>
            <a:r>
              <a:rPr lang="en-ZA" sz="2800" b="1" dirty="0"/>
              <a:t>• how to get there</a:t>
            </a:r>
          </a:p>
          <a:p>
            <a:pPr marL="0" indent="0">
              <a:buNone/>
            </a:pPr>
            <a:endParaRPr lang="en-ZA" sz="3600" b="1" dirty="0"/>
          </a:p>
        </p:txBody>
      </p:sp>
    </p:spTree>
    <p:extLst>
      <p:ext uri="{BB962C8B-B14F-4D97-AF65-F5344CB8AC3E}">
        <p14:creationId xmlns:p14="http://schemas.microsoft.com/office/powerpoint/2010/main" val="4244502806"/>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24</a:t>
            </a:fld>
            <a:endParaRPr lang="en-ZA" dirty="0"/>
          </a:p>
        </p:txBody>
      </p:sp>
      <p:sp>
        <p:nvSpPr>
          <p:cNvPr id="5" name="Content Placeholder 4"/>
          <p:cNvSpPr>
            <a:spLocks noGrp="1"/>
          </p:cNvSpPr>
          <p:nvPr>
            <p:ph sz="quarter" idx="1"/>
          </p:nvPr>
        </p:nvSpPr>
        <p:spPr>
          <a:xfrm>
            <a:off x="467544" y="1282638"/>
            <a:ext cx="8219256" cy="5026682"/>
          </a:xfrm>
        </p:spPr>
        <p:txBody>
          <a:bodyPr>
            <a:normAutofit fontScale="55000" lnSpcReduction="20000"/>
          </a:bodyPr>
          <a:lstStyle/>
          <a:p>
            <a:pPr marL="0" indent="0">
              <a:buNone/>
            </a:pPr>
            <a:r>
              <a:rPr lang="en-ZA" sz="5700" b="1" dirty="0"/>
              <a:t>Processes</a:t>
            </a:r>
          </a:p>
          <a:p>
            <a:pPr marL="0" indent="0">
              <a:buNone/>
            </a:pPr>
            <a:r>
              <a:rPr lang="en-ZA" sz="5100" b="1" dirty="0"/>
              <a:t>Strategy Implementation</a:t>
            </a:r>
          </a:p>
          <a:p>
            <a:pPr marL="0" indent="0">
              <a:buNone/>
            </a:pPr>
            <a:endParaRPr lang="en-ZA" sz="3000" b="1" dirty="0"/>
          </a:p>
          <a:p>
            <a:r>
              <a:rPr lang="en-ZA" sz="4500" b="1" dirty="0"/>
              <a:t>Allocate and manage sufficient resources </a:t>
            </a:r>
          </a:p>
          <a:p>
            <a:r>
              <a:rPr lang="en-ZA" sz="4500" b="1" dirty="0"/>
              <a:t>Establish a chain of command or some alternative structure </a:t>
            </a:r>
          </a:p>
          <a:p>
            <a:r>
              <a:rPr lang="en-ZA" sz="4500" b="1" dirty="0"/>
              <a:t>Assigning responsibility of specific tasks or processes </a:t>
            </a:r>
          </a:p>
          <a:p>
            <a:r>
              <a:rPr lang="en-ZA" sz="4500" b="1" dirty="0"/>
              <a:t>Monitor results, compare to benchmarks and best practices, evaluate efficacy and efficiency, control variances, and make adjustments </a:t>
            </a:r>
          </a:p>
          <a:p>
            <a:r>
              <a:rPr lang="en-ZA" sz="4500" b="1" dirty="0"/>
              <a:t>Acquire resources, develop the process, training, process testing, documentation, and integration with legacy processes. </a:t>
            </a:r>
          </a:p>
          <a:p>
            <a:pPr marL="0" indent="0">
              <a:buNone/>
            </a:pPr>
            <a:endParaRPr lang="en-ZA" sz="3600" b="1" dirty="0"/>
          </a:p>
        </p:txBody>
      </p:sp>
    </p:spTree>
    <p:extLst>
      <p:ext uri="{BB962C8B-B14F-4D97-AF65-F5344CB8AC3E}">
        <p14:creationId xmlns:p14="http://schemas.microsoft.com/office/powerpoint/2010/main" val="17628351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25</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600" b="1" dirty="0"/>
              <a:t>Processes</a:t>
            </a:r>
          </a:p>
          <a:p>
            <a:pPr marL="0" indent="0">
              <a:buNone/>
            </a:pPr>
            <a:r>
              <a:rPr lang="en-ZA" sz="3200" b="1" dirty="0"/>
              <a:t>Strategy Evaluation</a:t>
            </a:r>
          </a:p>
          <a:p>
            <a:pPr marL="0" indent="0">
              <a:buNone/>
            </a:pPr>
            <a:endParaRPr lang="en-ZA" sz="3000" b="1" dirty="0"/>
          </a:p>
          <a:p>
            <a:r>
              <a:rPr lang="en-ZA" sz="2800" b="1" dirty="0"/>
              <a:t>Suitability (would it work?) </a:t>
            </a:r>
          </a:p>
          <a:p>
            <a:r>
              <a:rPr lang="en-ZA" sz="2800" b="1" dirty="0"/>
              <a:t>Feasibility (can it be made to work?) </a:t>
            </a:r>
          </a:p>
          <a:p>
            <a:r>
              <a:rPr lang="en-ZA" sz="2800" b="1" dirty="0"/>
              <a:t>Acceptability (will they work it?) </a:t>
            </a:r>
          </a:p>
          <a:p>
            <a:pPr marL="0" indent="0">
              <a:buNone/>
            </a:pPr>
            <a:endParaRPr lang="en-ZA" sz="3600" b="1" dirty="0"/>
          </a:p>
        </p:txBody>
      </p:sp>
    </p:spTree>
    <p:extLst>
      <p:ext uri="{BB962C8B-B14F-4D97-AF65-F5344CB8AC3E}">
        <p14:creationId xmlns:p14="http://schemas.microsoft.com/office/powerpoint/2010/main" val="41268698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26</a:t>
            </a:fld>
            <a:endParaRPr lang="en-ZA" dirty="0"/>
          </a:p>
        </p:txBody>
      </p:sp>
      <p:sp>
        <p:nvSpPr>
          <p:cNvPr id="5" name="Content Placeholder 4"/>
          <p:cNvSpPr>
            <a:spLocks noGrp="1"/>
          </p:cNvSpPr>
          <p:nvPr>
            <p:ph sz="quarter" idx="1"/>
          </p:nvPr>
        </p:nvSpPr>
        <p:spPr/>
        <p:txBody>
          <a:bodyPr>
            <a:normAutofit fontScale="92500" lnSpcReduction="10000"/>
          </a:bodyPr>
          <a:lstStyle/>
          <a:p>
            <a:pPr marL="0" indent="0">
              <a:buNone/>
            </a:pPr>
            <a:r>
              <a:rPr lang="en-ZA" sz="4000" b="1" dirty="0"/>
              <a:t>Processes</a:t>
            </a:r>
          </a:p>
          <a:p>
            <a:pPr marL="0" indent="0">
              <a:buNone/>
            </a:pPr>
            <a:r>
              <a:rPr lang="en-ZA" sz="3600" b="1" dirty="0"/>
              <a:t>General approaches</a:t>
            </a:r>
          </a:p>
          <a:p>
            <a:r>
              <a:rPr lang="en-ZA" sz="3000" b="1" dirty="0"/>
              <a:t>The Industrial Organisational Approach</a:t>
            </a:r>
          </a:p>
          <a:p>
            <a:pPr indent="95250">
              <a:buFont typeface="Courier New" panose="02070309020205020404" pitchFamily="49" charset="0"/>
              <a:buChar char="o"/>
            </a:pPr>
            <a:r>
              <a:rPr lang="en-ZA" sz="3000" b="1" dirty="0"/>
              <a:t> Based on economic theory </a:t>
            </a:r>
          </a:p>
          <a:p>
            <a:pPr marL="630238" indent="-269875">
              <a:buFont typeface="Courier New" panose="02070309020205020404" pitchFamily="49" charset="0"/>
              <a:buChar char="o"/>
            </a:pPr>
            <a:r>
              <a:rPr lang="en-ZA" sz="3000" b="1" dirty="0"/>
              <a:t>Assumptions — rationality, self-discipline behaviour, profit maximisation </a:t>
            </a:r>
          </a:p>
          <a:p>
            <a:r>
              <a:rPr lang="en-ZA" sz="3000" b="1" dirty="0"/>
              <a:t> The Sociological Approach </a:t>
            </a:r>
          </a:p>
          <a:p>
            <a:pPr marL="630238" indent="-269875">
              <a:buFont typeface="Courier New" panose="02070309020205020404" pitchFamily="49" charset="0"/>
              <a:buChar char="o"/>
            </a:pPr>
            <a:r>
              <a:rPr lang="en-ZA" sz="3000" b="1" dirty="0"/>
              <a:t>Deals primarily with human interactions </a:t>
            </a:r>
          </a:p>
          <a:p>
            <a:pPr marL="630238" indent="-269875">
              <a:buFont typeface="Courier New" panose="02070309020205020404" pitchFamily="49" charset="0"/>
              <a:buChar char="o"/>
            </a:pPr>
            <a:r>
              <a:rPr lang="en-ZA" sz="3000" b="1" dirty="0"/>
              <a:t>Assumptions — bounded rationality, satisfying behaviour, profit sub-optimality</a:t>
            </a:r>
          </a:p>
          <a:p>
            <a:endParaRPr lang="en-ZA" sz="3000" b="1" dirty="0"/>
          </a:p>
          <a:p>
            <a:pPr marL="0" indent="0">
              <a:buNone/>
            </a:pPr>
            <a:endParaRPr lang="en-ZA" sz="3600" b="1" dirty="0"/>
          </a:p>
        </p:txBody>
      </p:sp>
    </p:spTree>
    <p:extLst>
      <p:ext uri="{BB962C8B-B14F-4D97-AF65-F5344CB8AC3E}">
        <p14:creationId xmlns:p14="http://schemas.microsoft.com/office/powerpoint/2010/main" val="250366414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2.1	The Business Strategy of an Organisation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27</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600" b="1" dirty="0"/>
              <a:t>Processes</a:t>
            </a:r>
          </a:p>
          <a:p>
            <a:pPr marL="0" indent="0">
              <a:buNone/>
            </a:pPr>
            <a:r>
              <a:rPr lang="en-ZA" sz="3200" b="1" dirty="0"/>
              <a:t>Levels of Strategy</a:t>
            </a:r>
          </a:p>
          <a:p>
            <a:r>
              <a:rPr lang="en-ZA" sz="2800" b="1" dirty="0"/>
              <a:t>Corporate Strategy</a:t>
            </a:r>
          </a:p>
          <a:p>
            <a:r>
              <a:rPr lang="en-ZA" sz="2800" b="1" dirty="0"/>
              <a:t>Business Strategy</a:t>
            </a:r>
          </a:p>
          <a:p>
            <a:r>
              <a:rPr lang="en-ZA" sz="2800" b="1" dirty="0"/>
              <a:t>Functional Strategy</a:t>
            </a:r>
          </a:p>
          <a:p>
            <a:r>
              <a:rPr lang="en-ZA" sz="2800" b="1" dirty="0"/>
              <a:t>Operational Strategy</a:t>
            </a:r>
          </a:p>
          <a:p>
            <a:pPr marL="0" indent="0">
              <a:buNone/>
            </a:pPr>
            <a:endParaRPr lang="en-ZA" sz="3600" b="1" dirty="0"/>
          </a:p>
        </p:txBody>
      </p:sp>
    </p:spTree>
    <p:extLst>
      <p:ext uri="{BB962C8B-B14F-4D97-AF65-F5344CB8AC3E}">
        <p14:creationId xmlns:p14="http://schemas.microsoft.com/office/powerpoint/2010/main" val="4184101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28</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2800" b="1" dirty="0"/>
              <a:t>The Department of Labour recommends three phases in the implementation of EE:</a:t>
            </a:r>
          </a:p>
          <a:p>
            <a:pPr marL="0" indent="0">
              <a:buNone/>
            </a:pPr>
            <a:endParaRPr lang="en-ZA" sz="2800" b="1" dirty="0"/>
          </a:p>
          <a:p>
            <a:r>
              <a:rPr lang="en-ZA" sz="2800" b="1" dirty="0"/>
              <a:t>Preparation</a:t>
            </a:r>
          </a:p>
          <a:p>
            <a:r>
              <a:rPr lang="en-ZA" sz="2800" b="1" dirty="0"/>
              <a:t>Implementation</a:t>
            </a:r>
          </a:p>
          <a:p>
            <a:r>
              <a:rPr lang="en-ZA" sz="2800" b="1" dirty="0"/>
              <a:t>Monitoring</a:t>
            </a:r>
          </a:p>
          <a:p>
            <a:pPr marL="0" indent="0">
              <a:buNone/>
            </a:pPr>
            <a:endParaRPr lang="en-ZA" sz="3600" b="1" dirty="0"/>
          </a:p>
        </p:txBody>
      </p:sp>
    </p:spTree>
    <p:extLst>
      <p:ext uri="{BB962C8B-B14F-4D97-AF65-F5344CB8AC3E}">
        <p14:creationId xmlns:p14="http://schemas.microsoft.com/office/powerpoint/2010/main" val="71778662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29</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200" b="1" dirty="0"/>
              <a:t>Preparation</a:t>
            </a:r>
          </a:p>
          <a:p>
            <a:pPr marL="0" indent="0">
              <a:buNone/>
            </a:pPr>
            <a:r>
              <a:rPr lang="en-ZA" sz="2800" b="1" dirty="0"/>
              <a:t>All the organisation’s employees need to be </a:t>
            </a:r>
          </a:p>
          <a:p>
            <a:r>
              <a:rPr lang="en-ZA" sz="2800" b="1" dirty="0"/>
              <a:t>made aware of the content and application of the Act</a:t>
            </a:r>
          </a:p>
          <a:p>
            <a:r>
              <a:rPr lang="en-ZA" sz="2800" b="1" dirty="0"/>
              <a:t>sensitive to employment equity and anti-discrimination issues</a:t>
            </a:r>
          </a:p>
          <a:p>
            <a:r>
              <a:rPr lang="en-ZA" sz="2800" b="1" dirty="0"/>
              <a:t>made aware of the process to be followed</a:t>
            </a:r>
          </a:p>
          <a:p>
            <a:r>
              <a:rPr lang="en-ZA" sz="2800" b="1" dirty="0"/>
              <a:t>made aware of their role in the process</a:t>
            </a:r>
          </a:p>
          <a:p>
            <a:pPr marL="0" indent="0">
              <a:buNone/>
            </a:pPr>
            <a:endParaRPr lang="en-ZA" sz="3600" b="1" dirty="0"/>
          </a:p>
        </p:txBody>
      </p:sp>
    </p:spTree>
    <p:extLst>
      <p:ext uri="{BB962C8B-B14F-4D97-AF65-F5344CB8AC3E}">
        <p14:creationId xmlns:p14="http://schemas.microsoft.com/office/powerpoint/2010/main" val="224761760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1:</a:t>
            </a:r>
            <a:br>
              <a:rPr lang="en-US" sz="4400" dirty="0"/>
            </a:br>
            <a:r>
              <a:rPr lang="en-ZA" sz="4400" dirty="0"/>
              <a:t>Key Elements of the Employment Equity Legislation</a:t>
            </a:r>
          </a:p>
        </p:txBody>
      </p:sp>
      <p:sp>
        <p:nvSpPr>
          <p:cNvPr id="5" name="Slide Number Placeholder 4"/>
          <p:cNvSpPr>
            <a:spLocks noGrp="1"/>
          </p:cNvSpPr>
          <p:nvPr>
            <p:ph type="sldNum" sz="quarter" idx="12"/>
          </p:nvPr>
        </p:nvSpPr>
        <p:spPr/>
        <p:txBody>
          <a:bodyPr/>
          <a:lstStyle/>
          <a:p>
            <a:fld id="{4980778A-6F9D-4141-8080-B8192EADCD40}" type="slidenum">
              <a:rPr lang="en-ZA" smtClean="0"/>
              <a:pPr/>
              <a:t>3</a:t>
            </a:fld>
            <a:endParaRPr lang="en-ZA"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30</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200" b="1" dirty="0"/>
              <a:t>Preparation</a:t>
            </a:r>
          </a:p>
          <a:p>
            <a:pPr marL="0" indent="0">
              <a:buNone/>
            </a:pPr>
            <a:r>
              <a:rPr lang="en-ZA" sz="2800" b="1" dirty="0"/>
              <a:t>Methods to inform employees:</a:t>
            </a:r>
          </a:p>
          <a:p>
            <a:r>
              <a:rPr lang="en-ZA" sz="2800" b="1" dirty="0"/>
              <a:t>Pamphlets</a:t>
            </a:r>
          </a:p>
          <a:p>
            <a:r>
              <a:rPr lang="en-ZA" sz="2800" b="1" dirty="0"/>
              <a:t>Newsletters</a:t>
            </a:r>
          </a:p>
          <a:p>
            <a:r>
              <a:rPr lang="en-ZA" sz="2800" b="1" dirty="0"/>
              <a:t>Workshops</a:t>
            </a:r>
          </a:p>
          <a:p>
            <a:r>
              <a:rPr lang="en-ZA" sz="2800" b="1" dirty="0"/>
              <a:t>Videos</a:t>
            </a:r>
          </a:p>
          <a:p>
            <a:r>
              <a:rPr lang="en-ZA" sz="2800" b="1" dirty="0"/>
              <a:t>Training sessions</a:t>
            </a:r>
          </a:p>
          <a:p>
            <a:pPr marL="0" indent="0">
              <a:buNone/>
            </a:pPr>
            <a:endParaRPr lang="en-ZA" sz="3600" b="1" dirty="0"/>
          </a:p>
        </p:txBody>
      </p:sp>
    </p:spTree>
    <p:extLst>
      <p:ext uri="{BB962C8B-B14F-4D97-AF65-F5344CB8AC3E}">
        <p14:creationId xmlns:p14="http://schemas.microsoft.com/office/powerpoint/2010/main" val="25434229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31</a:t>
            </a:fld>
            <a:endParaRPr lang="en-ZA" dirty="0"/>
          </a:p>
        </p:txBody>
      </p:sp>
      <p:sp>
        <p:nvSpPr>
          <p:cNvPr id="5" name="Content Placeholder 4"/>
          <p:cNvSpPr>
            <a:spLocks noGrp="1"/>
          </p:cNvSpPr>
          <p:nvPr>
            <p:ph sz="quarter" idx="1"/>
          </p:nvPr>
        </p:nvSpPr>
        <p:spPr/>
        <p:txBody>
          <a:bodyPr>
            <a:normAutofit lnSpcReduction="10000"/>
          </a:bodyPr>
          <a:lstStyle/>
          <a:p>
            <a:pPr marL="0" indent="0">
              <a:buNone/>
            </a:pPr>
            <a:r>
              <a:rPr lang="en-ZA" sz="3200" b="1" dirty="0"/>
              <a:t>Preparation</a:t>
            </a:r>
          </a:p>
          <a:p>
            <a:pPr marL="0" indent="0">
              <a:buNone/>
            </a:pPr>
            <a:r>
              <a:rPr lang="en-ZA" sz="2800" b="1" dirty="0"/>
              <a:t>Issues that can be reviewed:</a:t>
            </a:r>
          </a:p>
          <a:p>
            <a:r>
              <a:rPr lang="en-ZA" sz="2800" b="1" dirty="0"/>
              <a:t>All employment practices </a:t>
            </a:r>
          </a:p>
          <a:p>
            <a:r>
              <a:rPr lang="en-ZA" sz="2800" b="1" dirty="0"/>
              <a:t>Practices related to succession and experience planning, and related promotions and transfers</a:t>
            </a:r>
          </a:p>
          <a:p>
            <a:r>
              <a:rPr lang="en-ZA" sz="2800" b="1" dirty="0"/>
              <a:t>Utilisation and job assignments</a:t>
            </a:r>
          </a:p>
          <a:p>
            <a:r>
              <a:rPr lang="en-ZA" sz="2800" b="1" dirty="0"/>
              <a:t>Current training and development methods, strategies and access to training</a:t>
            </a:r>
          </a:p>
          <a:p>
            <a:r>
              <a:rPr lang="en-ZA" sz="2800" b="1" dirty="0"/>
              <a:t>Remuneration structures and practices</a:t>
            </a:r>
          </a:p>
          <a:p>
            <a:r>
              <a:rPr lang="en-ZA" sz="2800" b="1" dirty="0"/>
              <a:t>Employee benefits arrangements</a:t>
            </a:r>
          </a:p>
          <a:p>
            <a:pPr marL="0" indent="0">
              <a:buNone/>
            </a:pPr>
            <a:endParaRPr lang="en-ZA" sz="3600" b="1" dirty="0"/>
          </a:p>
        </p:txBody>
      </p:sp>
    </p:spTree>
    <p:extLst>
      <p:ext uri="{BB962C8B-B14F-4D97-AF65-F5344CB8AC3E}">
        <p14:creationId xmlns:p14="http://schemas.microsoft.com/office/powerpoint/2010/main" val="17407468"/>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32</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200" b="1" dirty="0"/>
              <a:t>Preparation</a:t>
            </a:r>
          </a:p>
          <a:p>
            <a:pPr marL="0" indent="0">
              <a:buNone/>
            </a:pPr>
            <a:r>
              <a:rPr lang="en-ZA" sz="2800" b="1" dirty="0"/>
              <a:t>Issues that can be reviewed:</a:t>
            </a:r>
          </a:p>
          <a:p>
            <a:r>
              <a:rPr lang="en-ZA" sz="2800" b="1" dirty="0"/>
              <a:t>Disciplinary practices</a:t>
            </a:r>
          </a:p>
          <a:p>
            <a:r>
              <a:rPr lang="en-ZA" sz="2800" b="1" dirty="0"/>
              <a:t>Working conditions</a:t>
            </a:r>
          </a:p>
          <a:p>
            <a:r>
              <a:rPr lang="en-ZA" sz="2800" b="1" dirty="0"/>
              <a:t>The number and nature of dismissals, voluntary terminations and retrenchments</a:t>
            </a:r>
          </a:p>
          <a:p>
            <a:r>
              <a:rPr lang="en-ZA" sz="2800" b="1" dirty="0"/>
              <a:t>Organisational culture</a:t>
            </a:r>
          </a:p>
          <a:p>
            <a:r>
              <a:rPr lang="en-ZA" sz="2800" b="1" dirty="0"/>
              <a:t>Practices relating to the management of HIV / AIDS in the workplace that could be discriminatory</a:t>
            </a:r>
          </a:p>
          <a:p>
            <a:pPr marL="0" indent="0">
              <a:buNone/>
            </a:pPr>
            <a:endParaRPr lang="en-ZA" sz="3600" b="1" dirty="0"/>
          </a:p>
        </p:txBody>
      </p:sp>
    </p:spTree>
    <p:extLst>
      <p:ext uri="{BB962C8B-B14F-4D97-AF65-F5344CB8AC3E}">
        <p14:creationId xmlns:p14="http://schemas.microsoft.com/office/powerpoint/2010/main" val="977030400"/>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33</a:t>
            </a:fld>
            <a:endParaRPr lang="en-ZA" dirty="0"/>
          </a:p>
        </p:txBody>
      </p:sp>
      <p:sp>
        <p:nvSpPr>
          <p:cNvPr id="5" name="Content Placeholder 4"/>
          <p:cNvSpPr>
            <a:spLocks noGrp="1"/>
          </p:cNvSpPr>
          <p:nvPr>
            <p:ph sz="quarter" idx="1"/>
          </p:nvPr>
        </p:nvSpPr>
        <p:spPr/>
        <p:txBody>
          <a:bodyPr>
            <a:normAutofit lnSpcReduction="10000"/>
          </a:bodyPr>
          <a:lstStyle/>
          <a:p>
            <a:pPr marL="0" indent="0">
              <a:buNone/>
            </a:pPr>
            <a:r>
              <a:rPr lang="en-ZA" sz="3200" b="1" dirty="0"/>
              <a:t>Preparation</a:t>
            </a:r>
          </a:p>
          <a:p>
            <a:pPr marL="0" indent="0">
              <a:buNone/>
            </a:pPr>
            <a:r>
              <a:rPr lang="en-ZA" sz="2800" b="1" dirty="0"/>
              <a:t>Next steps:</a:t>
            </a:r>
          </a:p>
          <a:p>
            <a:r>
              <a:rPr lang="en-ZA" sz="2800" b="1" dirty="0"/>
              <a:t>Compile a workplace profile with number of employees from designated groups with relevant demographics </a:t>
            </a:r>
          </a:p>
          <a:p>
            <a:r>
              <a:rPr lang="en-ZA" sz="2800" b="1" dirty="0"/>
              <a:t>Compare diversity profiles with other organisations of similar size or in a similar industry</a:t>
            </a:r>
          </a:p>
          <a:p>
            <a:r>
              <a:rPr lang="en-ZA" sz="2800" b="1" dirty="0"/>
              <a:t>Set objectives and formulate measures.</a:t>
            </a:r>
          </a:p>
          <a:p>
            <a:r>
              <a:rPr lang="en-ZA" sz="2800" b="1" dirty="0"/>
              <a:t>Formulate and develop measures for each specific practice</a:t>
            </a:r>
            <a:endParaRPr lang="en-ZA" sz="3600" b="1" dirty="0"/>
          </a:p>
        </p:txBody>
      </p:sp>
    </p:spTree>
    <p:extLst>
      <p:ext uri="{BB962C8B-B14F-4D97-AF65-F5344CB8AC3E}">
        <p14:creationId xmlns:p14="http://schemas.microsoft.com/office/powerpoint/2010/main" val="2645325598"/>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34</a:t>
            </a:fld>
            <a:endParaRPr lang="en-ZA" dirty="0"/>
          </a:p>
        </p:txBody>
      </p:sp>
      <p:sp>
        <p:nvSpPr>
          <p:cNvPr id="5" name="Content Placeholder 4"/>
          <p:cNvSpPr>
            <a:spLocks noGrp="1"/>
          </p:cNvSpPr>
          <p:nvPr>
            <p:ph sz="quarter" idx="1"/>
          </p:nvPr>
        </p:nvSpPr>
        <p:spPr/>
        <p:txBody>
          <a:bodyPr>
            <a:normAutofit fontScale="85000" lnSpcReduction="10000"/>
          </a:bodyPr>
          <a:lstStyle/>
          <a:p>
            <a:pPr marL="0" indent="0">
              <a:buNone/>
            </a:pPr>
            <a:r>
              <a:rPr lang="en-ZA" sz="3800" b="1" dirty="0"/>
              <a:t>Preparation</a:t>
            </a:r>
          </a:p>
          <a:p>
            <a:pPr marL="0" indent="0">
              <a:buNone/>
            </a:pPr>
            <a:r>
              <a:rPr lang="en-ZA" sz="3300" b="1" dirty="0"/>
              <a:t>Department of Labour provides guidance for the following:</a:t>
            </a:r>
          </a:p>
          <a:p>
            <a:r>
              <a:rPr lang="en-ZA" sz="3300" b="1" dirty="0"/>
              <a:t>Appointment of members from designated groups. </a:t>
            </a:r>
          </a:p>
          <a:p>
            <a:r>
              <a:rPr lang="en-ZA" sz="3300" b="1" dirty="0"/>
              <a:t>Increasing the pool of available candidates. </a:t>
            </a:r>
          </a:p>
          <a:p>
            <a:r>
              <a:rPr lang="en-ZA" sz="3300" b="1" dirty="0"/>
              <a:t>Training and development of people from designated groups.</a:t>
            </a:r>
          </a:p>
          <a:p>
            <a:r>
              <a:rPr lang="en-ZA" sz="3300" b="1" dirty="0"/>
              <a:t>Promotion of people from designated groups. </a:t>
            </a:r>
          </a:p>
          <a:p>
            <a:r>
              <a:rPr lang="en-ZA" sz="3300" b="1" dirty="0"/>
              <a:t>Reasonable accommodation for people from designated groups. </a:t>
            </a:r>
          </a:p>
        </p:txBody>
      </p:sp>
    </p:spTree>
    <p:extLst>
      <p:ext uri="{BB962C8B-B14F-4D97-AF65-F5344CB8AC3E}">
        <p14:creationId xmlns:p14="http://schemas.microsoft.com/office/powerpoint/2010/main" val="3361785744"/>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35</a:t>
            </a:fld>
            <a:endParaRPr lang="en-ZA" dirty="0"/>
          </a:p>
        </p:txBody>
      </p:sp>
      <p:sp>
        <p:nvSpPr>
          <p:cNvPr id="5" name="Content Placeholder 4"/>
          <p:cNvSpPr>
            <a:spLocks noGrp="1"/>
          </p:cNvSpPr>
          <p:nvPr>
            <p:ph sz="quarter" idx="1"/>
          </p:nvPr>
        </p:nvSpPr>
        <p:spPr/>
        <p:txBody>
          <a:bodyPr>
            <a:normAutofit/>
          </a:bodyPr>
          <a:lstStyle/>
          <a:p>
            <a:pPr marL="0" indent="0">
              <a:buNone/>
            </a:pPr>
            <a:r>
              <a:rPr lang="en-ZA" sz="3800" b="1" dirty="0"/>
              <a:t>Preparation</a:t>
            </a:r>
          </a:p>
          <a:p>
            <a:pPr marL="0" indent="0">
              <a:buNone/>
            </a:pPr>
            <a:r>
              <a:rPr lang="en-ZA" sz="2800" b="1" dirty="0"/>
              <a:t>The following resources should be allocated: </a:t>
            </a:r>
          </a:p>
          <a:p>
            <a:r>
              <a:rPr lang="en-ZA" sz="2800" b="1" dirty="0"/>
              <a:t>Budgets should be allocated to implement the agreed components of the plan</a:t>
            </a:r>
          </a:p>
          <a:p>
            <a:r>
              <a:rPr lang="en-ZA" sz="2800" b="1" dirty="0"/>
              <a:t>People must be identified and given responsibility for its implementation</a:t>
            </a:r>
          </a:p>
          <a:p>
            <a:r>
              <a:rPr lang="en-ZA" sz="2800" b="1" dirty="0"/>
              <a:t>Training should be provided and an infrastructure created, e.g. a meeting room</a:t>
            </a:r>
          </a:p>
        </p:txBody>
      </p:sp>
    </p:spTree>
    <p:extLst>
      <p:ext uri="{BB962C8B-B14F-4D97-AF65-F5344CB8AC3E}">
        <p14:creationId xmlns:p14="http://schemas.microsoft.com/office/powerpoint/2010/main" val="2368939827"/>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36</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62500" lnSpcReduction="20000"/>
          </a:bodyPr>
          <a:lstStyle/>
          <a:p>
            <a:pPr marL="0" indent="0">
              <a:buNone/>
            </a:pPr>
            <a:r>
              <a:rPr lang="en-ZA" sz="5100" b="1" dirty="0"/>
              <a:t>Preparation</a:t>
            </a:r>
          </a:p>
          <a:p>
            <a:r>
              <a:rPr lang="en-ZA" sz="4500" b="1" dirty="0"/>
              <a:t>Communicate the plan to all stakeholders for review</a:t>
            </a:r>
          </a:p>
          <a:p>
            <a:r>
              <a:rPr lang="en-ZA" sz="4500" b="1" dirty="0"/>
              <a:t>Keep records of the plan </a:t>
            </a:r>
          </a:p>
          <a:p>
            <a:r>
              <a:rPr lang="en-ZA" sz="4500" b="1" dirty="0"/>
              <a:t>Implement mechanisms to monitor and evaluate the implementation </a:t>
            </a:r>
          </a:p>
          <a:p>
            <a:r>
              <a:rPr lang="en-ZA" sz="4500" b="1" dirty="0"/>
              <a:t>Evaluate progress at structured and regular intervals</a:t>
            </a:r>
          </a:p>
          <a:p>
            <a:r>
              <a:rPr lang="en-ZA" sz="4500" b="1" dirty="0"/>
              <a:t>Report on progress to the consultative forum and all stakeholders</a:t>
            </a:r>
          </a:p>
          <a:p>
            <a:r>
              <a:rPr lang="en-ZA" sz="4500" b="1" dirty="0"/>
              <a:t>Review and revise the plan </a:t>
            </a:r>
          </a:p>
          <a:p>
            <a:r>
              <a:rPr lang="en-ZA" sz="4500" b="1" dirty="0"/>
              <a:t>Provide internal procedures to resolve any dispute </a:t>
            </a:r>
          </a:p>
          <a:p>
            <a:endParaRPr lang="en-ZA" sz="3300" b="1" dirty="0"/>
          </a:p>
        </p:txBody>
      </p:sp>
    </p:spTree>
    <p:extLst>
      <p:ext uri="{BB962C8B-B14F-4D97-AF65-F5344CB8AC3E}">
        <p14:creationId xmlns:p14="http://schemas.microsoft.com/office/powerpoint/2010/main" val="409857175"/>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37</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55000" lnSpcReduction="20000"/>
          </a:bodyPr>
          <a:lstStyle/>
          <a:p>
            <a:pPr marL="0" indent="0">
              <a:buNone/>
            </a:pPr>
            <a:r>
              <a:rPr lang="en-ZA" sz="5100" b="1" dirty="0"/>
              <a:t>Implementation</a:t>
            </a:r>
          </a:p>
          <a:p>
            <a:r>
              <a:rPr lang="en-ZA" sz="5100" b="1" dirty="0"/>
              <a:t>Take affirmative action measures to improve the diversity profile of the organisation</a:t>
            </a:r>
          </a:p>
          <a:p>
            <a:r>
              <a:rPr lang="en-ZA" sz="5100" b="1" dirty="0"/>
              <a:t>Support relevant educational constitutions or to offer bursaries in order to improve skills shortages. </a:t>
            </a:r>
          </a:p>
          <a:p>
            <a:r>
              <a:rPr lang="en-ZA" sz="5100" b="1" dirty="0"/>
              <a:t>Implement mechanisms to monitor and evaluate the implementation </a:t>
            </a:r>
          </a:p>
          <a:p>
            <a:r>
              <a:rPr lang="en-ZA" sz="5100" b="1" dirty="0"/>
              <a:t>Set a time frame with target dates </a:t>
            </a:r>
          </a:p>
          <a:p>
            <a:r>
              <a:rPr lang="en-ZA" sz="5100" b="1" dirty="0"/>
              <a:t>Allocate resources to implement the plan</a:t>
            </a:r>
          </a:p>
          <a:p>
            <a:r>
              <a:rPr lang="en-ZA" sz="5100" b="1" dirty="0"/>
              <a:t>Share the plan with all stakeholders in the organisation</a:t>
            </a:r>
          </a:p>
          <a:p>
            <a:endParaRPr lang="en-ZA" sz="3300" b="1" dirty="0"/>
          </a:p>
        </p:txBody>
      </p:sp>
    </p:spTree>
    <p:extLst>
      <p:ext uri="{BB962C8B-B14F-4D97-AF65-F5344CB8AC3E}">
        <p14:creationId xmlns:p14="http://schemas.microsoft.com/office/powerpoint/2010/main" val="62744271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2.2	Implementing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38</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600" b="1" dirty="0"/>
              <a:t>Monitoring</a:t>
            </a:r>
          </a:p>
          <a:p>
            <a:pPr marL="0" indent="0">
              <a:buNone/>
            </a:pPr>
            <a:endParaRPr lang="en-ZA" sz="5100" b="1" dirty="0"/>
          </a:p>
          <a:p>
            <a:r>
              <a:rPr lang="en-ZA" sz="2800" b="1" dirty="0"/>
              <a:t>Monitor and evaluate plan continuously</a:t>
            </a:r>
          </a:p>
          <a:p>
            <a:r>
              <a:rPr lang="en-ZA" sz="2800" b="1" dirty="0"/>
              <a:t>Submit regular reports to DoL</a:t>
            </a:r>
          </a:p>
          <a:p>
            <a:r>
              <a:rPr lang="en-ZA" sz="2800" b="1" dirty="0"/>
              <a:t>Complete and submit the Employment Equity Report Form (EEA2) to Director General</a:t>
            </a:r>
          </a:p>
        </p:txBody>
      </p:sp>
    </p:spTree>
    <p:extLst>
      <p:ext uri="{BB962C8B-B14F-4D97-AF65-F5344CB8AC3E}">
        <p14:creationId xmlns:p14="http://schemas.microsoft.com/office/powerpoint/2010/main" val="1501153102"/>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3:</a:t>
            </a:r>
            <a:br>
              <a:rPr lang="en-US" sz="4400" dirty="0"/>
            </a:br>
            <a:r>
              <a:rPr lang="en-ZA" sz="4400" dirty="0"/>
              <a:t>Employment Equity and the Factors Impacting On It</a:t>
            </a:r>
          </a:p>
        </p:txBody>
      </p:sp>
      <p:sp>
        <p:nvSpPr>
          <p:cNvPr id="5" name="Slide Number Placeholder 4"/>
          <p:cNvSpPr>
            <a:spLocks noGrp="1"/>
          </p:cNvSpPr>
          <p:nvPr>
            <p:ph type="sldNum" sz="quarter" idx="12"/>
          </p:nvPr>
        </p:nvSpPr>
        <p:spPr/>
        <p:txBody>
          <a:bodyPr/>
          <a:lstStyle/>
          <a:p>
            <a:fld id="{4980778A-6F9D-4141-8080-B8192EADCD40}" type="slidenum">
              <a:rPr lang="en-ZA" smtClean="0"/>
              <a:pPr/>
              <a:t>39</a:t>
            </a:fld>
            <a:endParaRPr lang="en-ZA" dirty="0"/>
          </a:p>
        </p:txBody>
      </p:sp>
    </p:spTree>
    <p:extLst>
      <p:ext uri="{BB962C8B-B14F-4D97-AF65-F5344CB8AC3E}">
        <p14:creationId xmlns:p14="http://schemas.microsoft.com/office/powerpoint/2010/main" val="139105209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Introduction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a:t>
            </a:fld>
            <a:endParaRPr lang="en-ZA" dirty="0"/>
          </a:p>
        </p:txBody>
      </p:sp>
      <p:sp>
        <p:nvSpPr>
          <p:cNvPr id="5" name="Content Placeholder 4"/>
          <p:cNvSpPr>
            <a:spLocks noGrp="1"/>
          </p:cNvSpPr>
          <p:nvPr>
            <p:ph sz="quarter" idx="1"/>
          </p:nvPr>
        </p:nvSpPr>
        <p:spPr>
          <a:xfrm>
            <a:off x="467544" y="1124744"/>
            <a:ext cx="8219256" cy="5040040"/>
          </a:xfrm>
        </p:spPr>
        <p:txBody>
          <a:bodyPr>
            <a:normAutofit/>
          </a:bodyPr>
          <a:lstStyle/>
          <a:p>
            <a:pPr marL="0" indent="0">
              <a:buNone/>
            </a:pPr>
            <a:r>
              <a:rPr lang="en-ZA" sz="2800" b="1" dirty="0"/>
              <a:t>The Employment Equity Act applies to the following employer groups: </a:t>
            </a:r>
          </a:p>
          <a:p>
            <a:r>
              <a:rPr lang="en-ZA" sz="2800" b="1" dirty="0"/>
              <a:t>Employers who employ 50 or more employees</a:t>
            </a:r>
          </a:p>
          <a:p>
            <a:r>
              <a:rPr lang="en-ZA" sz="2800" b="1" dirty="0"/>
              <a:t>Employers who employ fewer than 50 employees but whose annual turnover equals or exceeds the applicable turnover of a small business in terms of Schedule 4 of the Act</a:t>
            </a:r>
          </a:p>
        </p:txBody>
      </p:sp>
    </p:spTree>
    <p:extLst>
      <p:ext uri="{BB962C8B-B14F-4D97-AF65-F5344CB8AC3E}">
        <p14:creationId xmlns:p14="http://schemas.microsoft.com/office/powerpoint/2010/main" val="131944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3.1	 Factors Impacting on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40</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92500" lnSpcReduction="10000"/>
          </a:bodyPr>
          <a:lstStyle/>
          <a:p>
            <a:pPr marL="0" indent="0">
              <a:buNone/>
            </a:pPr>
            <a:r>
              <a:rPr lang="en-ZA" sz="3900" b="1" dirty="0"/>
              <a:t>Economical Factors</a:t>
            </a:r>
          </a:p>
          <a:p>
            <a:r>
              <a:rPr lang="en-ZA" sz="3000" b="1" dirty="0"/>
              <a:t>The financial position of the employer</a:t>
            </a:r>
          </a:p>
          <a:p>
            <a:r>
              <a:rPr lang="en-ZA" sz="3000" b="1" dirty="0"/>
              <a:t>The provincial and national economically active population as presented in form EEA 8</a:t>
            </a:r>
          </a:p>
          <a:p>
            <a:r>
              <a:rPr lang="en-ZA" sz="3000" b="1" dirty="0"/>
              <a:t>Competition from other organisations in terms of remuneration offered</a:t>
            </a:r>
          </a:p>
          <a:p>
            <a:r>
              <a:rPr lang="en-ZA" sz="3000" b="1" dirty="0"/>
              <a:t>Availability of donor-funded bridging programmes</a:t>
            </a:r>
          </a:p>
          <a:p>
            <a:r>
              <a:rPr lang="en-ZA" sz="3000" b="1" dirty="0"/>
              <a:t>Present and planned vacancies </a:t>
            </a:r>
          </a:p>
          <a:p>
            <a:r>
              <a:rPr lang="en-ZA" sz="3000" b="1" dirty="0"/>
              <a:t>The anticipated growth or reduction in the employer’s workforce</a:t>
            </a:r>
          </a:p>
        </p:txBody>
      </p:sp>
    </p:spTree>
    <p:extLst>
      <p:ext uri="{BB962C8B-B14F-4D97-AF65-F5344CB8AC3E}">
        <p14:creationId xmlns:p14="http://schemas.microsoft.com/office/powerpoint/2010/main" val="21468889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3.1	 Factors Impacting on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41</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600" b="1" dirty="0"/>
              <a:t>Social Factors</a:t>
            </a:r>
          </a:p>
          <a:p>
            <a:r>
              <a:rPr lang="en-ZA" sz="2800" b="1" dirty="0"/>
              <a:t>The degree to which employees from designated groups are underpresented </a:t>
            </a:r>
          </a:p>
          <a:p>
            <a:r>
              <a:rPr lang="en-ZA" sz="2800" b="1" dirty="0"/>
              <a:t>The availability of suitably qualified persons from designated groups</a:t>
            </a:r>
          </a:p>
          <a:p>
            <a:r>
              <a:rPr lang="en-ZA" sz="2800" b="1" dirty="0"/>
              <a:t>Appointing staff who did not always fit into the exact employment equity profile </a:t>
            </a:r>
          </a:p>
          <a:p>
            <a:r>
              <a:rPr lang="en-ZA" sz="2800" b="1" dirty="0"/>
              <a:t>Skills shortages in specialised areas</a:t>
            </a:r>
          </a:p>
          <a:p>
            <a:r>
              <a:rPr lang="en-ZA" sz="2800" b="1" dirty="0"/>
              <a:t>Non-retention of staff from the targeted groups</a:t>
            </a:r>
          </a:p>
        </p:txBody>
      </p:sp>
    </p:spTree>
    <p:extLst>
      <p:ext uri="{BB962C8B-B14F-4D97-AF65-F5344CB8AC3E}">
        <p14:creationId xmlns:p14="http://schemas.microsoft.com/office/powerpoint/2010/main" val="39384795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3.1	 Factors Impacting on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42</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85000" lnSpcReduction="20000"/>
          </a:bodyPr>
          <a:lstStyle/>
          <a:p>
            <a:pPr marL="0" indent="0">
              <a:buNone/>
            </a:pPr>
            <a:r>
              <a:rPr lang="en-ZA" sz="4200" b="1" dirty="0"/>
              <a:t>Social Factors</a:t>
            </a:r>
          </a:p>
          <a:p>
            <a:r>
              <a:rPr lang="en-ZA" sz="3000" b="1" dirty="0"/>
              <a:t>The role of employment equity representatives on selection committees </a:t>
            </a:r>
          </a:p>
          <a:p>
            <a:r>
              <a:rPr lang="en-ZA" sz="3000" b="1" dirty="0"/>
              <a:t>The commitment of employment equity committees to monitor and implement the progress </a:t>
            </a:r>
          </a:p>
          <a:p>
            <a:r>
              <a:rPr lang="en-ZA" sz="3000" b="1" dirty="0"/>
              <a:t>Alignment projects to address and improve institutional climate </a:t>
            </a:r>
          </a:p>
          <a:p>
            <a:r>
              <a:rPr lang="en-ZA" sz="3000" b="1" dirty="0"/>
              <a:t>The provision of a mentorship and developmental programme for new staff</a:t>
            </a:r>
          </a:p>
          <a:p>
            <a:r>
              <a:rPr lang="en-ZA" sz="3000" b="1" dirty="0"/>
              <a:t>The expected turnover of employees in the employer’s workforce </a:t>
            </a:r>
          </a:p>
          <a:p>
            <a:r>
              <a:rPr lang="en-ZA" sz="3000" b="1" dirty="0"/>
              <a:t>Labour turnover trends and underlying reasons</a:t>
            </a:r>
          </a:p>
        </p:txBody>
      </p:sp>
    </p:spTree>
    <p:extLst>
      <p:ext uri="{BB962C8B-B14F-4D97-AF65-F5344CB8AC3E}">
        <p14:creationId xmlns:p14="http://schemas.microsoft.com/office/powerpoint/2010/main" val="32746390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3.1	 Factors Impacting on Employment Equity</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43</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600" b="1" dirty="0"/>
              <a:t>Political Factors</a:t>
            </a:r>
          </a:p>
          <a:p>
            <a:r>
              <a:rPr lang="en-ZA" sz="2800" b="1" dirty="0"/>
              <a:t>South Africa is undergoing a very fast transition towards an inclusive democracy. </a:t>
            </a:r>
          </a:p>
          <a:p>
            <a:r>
              <a:rPr lang="en-ZA" sz="2800" b="1" dirty="0"/>
              <a:t>Economic growth and business development in cannot be realized when socio-political protests and instability are happening regularly. </a:t>
            </a:r>
          </a:p>
          <a:p>
            <a:r>
              <a:rPr lang="en-ZA" sz="2800" b="1" dirty="0"/>
              <a:t>EE can contribute to socio-economic integration of society, stability of democracy and the creation of a climate for economic growth</a:t>
            </a:r>
          </a:p>
        </p:txBody>
      </p:sp>
    </p:spTree>
    <p:extLst>
      <p:ext uri="{BB962C8B-B14F-4D97-AF65-F5344CB8AC3E}">
        <p14:creationId xmlns:p14="http://schemas.microsoft.com/office/powerpoint/2010/main" val="22678074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4:</a:t>
            </a:r>
            <a:br>
              <a:rPr lang="en-US" sz="4400" dirty="0"/>
            </a:br>
            <a:r>
              <a:rPr lang="en-ZA" sz="4400" dirty="0"/>
              <a:t>Non-compliance with Employment Equity Strategy</a:t>
            </a:r>
          </a:p>
        </p:txBody>
      </p:sp>
      <p:sp>
        <p:nvSpPr>
          <p:cNvPr id="5" name="Slide Number Placeholder 4"/>
          <p:cNvSpPr>
            <a:spLocks noGrp="1"/>
          </p:cNvSpPr>
          <p:nvPr>
            <p:ph type="sldNum" sz="quarter" idx="12"/>
          </p:nvPr>
        </p:nvSpPr>
        <p:spPr/>
        <p:txBody>
          <a:bodyPr/>
          <a:lstStyle/>
          <a:p>
            <a:fld id="{4980778A-6F9D-4141-8080-B8192EADCD40}" type="slidenum">
              <a:rPr lang="en-ZA" smtClean="0"/>
              <a:pPr/>
              <a:t>44</a:t>
            </a:fld>
            <a:endParaRPr lang="en-ZA" dirty="0"/>
          </a:p>
        </p:txBody>
      </p:sp>
    </p:spTree>
    <p:extLst>
      <p:ext uri="{BB962C8B-B14F-4D97-AF65-F5344CB8AC3E}">
        <p14:creationId xmlns:p14="http://schemas.microsoft.com/office/powerpoint/2010/main" val="11996377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4.1 Non-Compliance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45</a:t>
            </a:fld>
            <a:endParaRPr lang="en-ZA" dirty="0"/>
          </a:p>
        </p:txBody>
      </p:sp>
      <p:sp>
        <p:nvSpPr>
          <p:cNvPr id="5" name="Content Placeholder 4"/>
          <p:cNvSpPr>
            <a:spLocks noGrp="1"/>
          </p:cNvSpPr>
          <p:nvPr>
            <p:ph sz="quarter" idx="1"/>
          </p:nvPr>
        </p:nvSpPr>
        <p:spPr>
          <a:xfrm>
            <a:off x="467544" y="1196752"/>
            <a:ext cx="8424936" cy="5013548"/>
          </a:xfrm>
        </p:spPr>
        <p:txBody>
          <a:bodyPr>
            <a:normAutofit fontScale="92500" lnSpcReduction="20000"/>
          </a:bodyPr>
          <a:lstStyle/>
          <a:p>
            <a:pPr marL="0" indent="0">
              <a:buNone/>
            </a:pPr>
            <a:r>
              <a:rPr lang="en-ZA" sz="3000" b="1" dirty="0"/>
              <a:t>Specific attention will be paid to:</a:t>
            </a:r>
          </a:p>
          <a:p>
            <a:r>
              <a:rPr lang="en-ZA" sz="3000" b="1" dirty="0"/>
              <a:t>Determine whether EE reports were submitted and if copies of those reports were available at the workplace</a:t>
            </a:r>
          </a:p>
          <a:p>
            <a:r>
              <a:rPr lang="en-ZA" sz="3000" b="1" dirty="0"/>
              <a:t>Ensure that employers have representative EE consultative forums and if minutes are kept</a:t>
            </a:r>
          </a:p>
          <a:p>
            <a:r>
              <a:rPr lang="en-ZA" sz="3000" b="1" dirty="0"/>
              <a:t>Establish stakeholders' levels of awareness and understanding of EE matters </a:t>
            </a:r>
          </a:p>
          <a:p>
            <a:r>
              <a:rPr lang="en-ZA" sz="3000" b="1" dirty="0"/>
              <a:t>Monitor general compliance of employers with the legislation</a:t>
            </a:r>
          </a:p>
          <a:p>
            <a:pPr marL="0" indent="0">
              <a:buNone/>
            </a:pPr>
            <a:endParaRPr lang="en-ZA" sz="3000" b="1" dirty="0"/>
          </a:p>
          <a:p>
            <a:pPr marL="0" indent="0">
              <a:buNone/>
            </a:pPr>
            <a:r>
              <a:rPr lang="en-ZA" sz="3000" b="1" dirty="0"/>
              <a:t>Penalties for non-compliance include a fine which depends on the nature of the violation</a:t>
            </a:r>
          </a:p>
        </p:txBody>
      </p:sp>
    </p:spTree>
    <p:extLst>
      <p:ext uri="{BB962C8B-B14F-4D97-AF65-F5344CB8AC3E}">
        <p14:creationId xmlns:p14="http://schemas.microsoft.com/office/powerpoint/2010/main" val="199773637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4.2 Proposal to the EE Committee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46</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2800" b="1" dirty="0"/>
              <a:t>Always include:</a:t>
            </a:r>
          </a:p>
          <a:p>
            <a:r>
              <a:rPr lang="en-ZA" sz="2800" b="1" dirty="0"/>
              <a:t>A description of what needs to be done</a:t>
            </a:r>
          </a:p>
          <a:p>
            <a:r>
              <a:rPr lang="en-ZA" sz="2800" b="1" dirty="0"/>
              <a:t>Why it should be done</a:t>
            </a:r>
          </a:p>
          <a:p>
            <a:r>
              <a:rPr lang="en-ZA" sz="2800" b="1" dirty="0"/>
              <a:t>How it should be done</a:t>
            </a:r>
          </a:p>
          <a:p>
            <a:r>
              <a:rPr lang="en-ZA" sz="2800" b="1" dirty="0"/>
              <a:t>How long it should take to do</a:t>
            </a:r>
          </a:p>
          <a:p>
            <a:r>
              <a:rPr lang="en-ZA" sz="2800" b="1" dirty="0"/>
              <a:t>Who should be doing it</a:t>
            </a:r>
          </a:p>
          <a:p>
            <a:r>
              <a:rPr lang="en-ZA" sz="2800" b="1" dirty="0"/>
              <a:t>Where it should be done</a:t>
            </a:r>
          </a:p>
          <a:p>
            <a:r>
              <a:rPr lang="en-ZA" sz="2800" b="1" dirty="0"/>
              <a:t>How much it will cost</a:t>
            </a:r>
          </a:p>
        </p:txBody>
      </p:sp>
    </p:spTree>
    <p:extLst>
      <p:ext uri="{BB962C8B-B14F-4D97-AF65-F5344CB8AC3E}">
        <p14:creationId xmlns:p14="http://schemas.microsoft.com/office/powerpoint/2010/main" val="156104715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4.2 Proposal to the EE Committee</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47</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000" b="1" dirty="0"/>
              <a:t>Proposal will consist of:</a:t>
            </a:r>
          </a:p>
          <a:p>
            <a:r>
              <a:rPr lang="en-ZA" sz="3000" b="1" dirty="0"/>
              <a:t>Executive Summary</a:t>
            </a:r>
          </a:p>
          <a:p>
            <a:r>
              <a:rPr lang="en-ZA" sz="3000" b="1" dirty="0"/>
              <a:t>The Need</a:t>
            </a:r>
          </a:p>
          <a:p>
            <a:r>
              <a:rPr lang="en-ZA" sz="3000" b="1" dirty="0"/>
              <a:t>Objectives</a:t>
            </a:r>
          </a:p>
          <a:p>
            <a:r>
              <a:rPr lang="en-ZA" sz="3000" b="1" dirty="0"/>
              <a:t>Methods</a:t>
            </a:r>
          </a:p>
          <a:p>
            <a:r>
              <a:rPr lang="en-ZA" sz="3000" b="1" dirty="0"/>
              <a:t>Evaluation</a:t>
            </a:r>
          </a:p>
        </p:txBody>
      </p:sp>
    </p:spTree>
    <p:extLst>
      <p:ext uri="{BB962C8B-B14F-4D97-AF65-F5344CB8AC3E}">
        <p14:creationId xmlns:p14="http://schemas.microsoft.com/office/powerpoint/2010/main" val="1925854009"/>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5:</a:t>
            </a:r>
            <a:br>
              <a:rPr lang="en-US" sz="4400" dirty="0"/>
            </a:br>
            <a:r>
              <a:rPr lang="en-ZA" sz="4400" dirty="0"/>
              <a:t>The Purpose and Application of the Basic Conditions of Employment Act (BCEA)</a:t>
            </a:r>
          </a:p>
        </p:txBody>
      </p:sp>
      <p:sp>
        <p:nvSpPr>
          <p:cNvPr id="5" name="Slide Number Placeholder 4"/>
          <p:cNvSpPr>
            <a:spLocks noGrp="1"/>
          </p:cNvSpPr>
          <p:nvPr>
            <p:ph type="sldNum" sz="quarter" idx="12"/>
          </p:nvPr>
        </p:nvSpPr>
        <p:spPr/>
        <p:txBody>
          <a:bodyPr/>
          <a:lstStyle/>
          <a:p>
            <a:fld id="{4980778A-6F9D-4141-8080-B8192EADCD40}" type="slidenum">
              <a:rPr lang="en-ZA" smtClean="0"/>
              <a:pPr/>
              <a:t>48</a:t>
            </a:fld>
            <a:endParaRPr lang="en-ZA" dirty="0"/>
          </a:p>
        </p:txBody>
      </p:sp>
    </p:spTree>
    <p:extLst>
      <p:ext uri="{BB962C8B-B14F-4D97-AF65-F5344CB8AC3E}">
        <p14:creationId xmlns:p14="http://schemas.microsoft.com/office/powerpoint/2010/main" val="26523231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5.1	The Major Purpose and Application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49</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000" b="1" dirty="0"/>
              <a:t>The purpose of the BCEA(Act 75) is to </a:t>
            </a:r>
          </a:p>
          <a:p>
            <a:r>
              <a:rPr lang="en-ZA" sz="3000" b="1" dirty="0"/>
              <a:t>Give effect to fair labour practices referred to in section 23(1) of the constitution by establishing and making provision for the regulation of basic conditions of employment</a:t>
            </a:r>
          </a:p>
          <a:p>
            <a:r>
              <a:rPr lang="en-ZA" sz="3000" b="1" dirty="0"/>
              <a:t>Comply with the obligations of the republic as a member state of the international labour organisation</a:t>
            </a:r>
          </a:p>
          <a:p>
            <a:r>
              <a:rPr lang="en-ZA" sz="3000" b="1" dirty="0"/>
              <a:t>Provide for matters connected therewith</a:t>
            </a:r>
          </a:p>
        </p:txBody>
      </p:sp>
    </p:spTree>
    <p:extLst>
      <p:ext uri="{BB962C8B-B14F-4D97-AF65-F5344CB8AC3E}">
        <p14:creationId xmlns:p14="http://schemas.microsoft.com/office/powerpoint/2010/main" val="11083553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Introduction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a:t>
            </a:fld>
            <a:endParaRPr lang="en-ZA" dirty="0"/>
          </a:p>
        </p:txBody>
      </p:sp>
      <p:sp>
        <p:nvSpPr>
          <p:cNvPr id="5" name="Content Placeholder 4"/>
          <p:cNvSpPr>
            <a:spLocks noGrp="1"/>
          </p:cNvSpPr>
          <p:nvPr>
            <p:ph sz="quarter" idx="1"/>
          </p:nvPr>
        </p:nvSpPr>
        <p:spPr>
          <a:xfrm>
            <a:off x="467544" y="1124744"/>
            <a:ext cx="8219256" cy="5040040"/>
          </a:xfrm>
        </p:spPr>
        <p:txBody>
          <a:bodyPr>
            <a:normAutofit/>
          </a:bodyPr>
          <a:lstStyle/>
          <a:p>
            <a:pPr marL="0" indent="0">
              <a:buNone/>
            </a:pPr>
            <a:r>
              <a:rPr lang="en-ZA" sz="2800" b="1" dirty="0"/>
              <a:t>The Employment Equity Act applies to the following employer groups: </a:t>
            </a:r>
          </a:p>
          <a:p>
            <a:r>
              <a:rPr lang="en-ZA" sz="2800" b="1" dirty="0"/>
              <a:t>An employer appointed by a collective agreement</a:t>
            </a:r>
          </a:p>
          <a:p>
            <a:r>
              <a:rPr lang="en-ZA" sz="2800" b="1" dirty="0"/>
              <a:t>Municipalities</a:t>
            </a:r>
          </a:p>
          <a:p>
            <a:r>
              <a:rPr lang="en-ZA" sz="2800" b="1" dirty="0"/>
              <a:t>Organs of the state except for</a:t>
            </a:r>
          </a:p>
          <a:p>
            <a:pPr marL="0" indent="630238">
              <a:buNone/>
            </a:pPr>
            <a:r>
              <a:rPr lang="en-ZA" sz="2800" b="1" dirty="0"/>
              <a:t>-	The National Defence Force</a:t>
            </a:r>
          </a:p>
          <a:p>
            <a:pPr marL="0" indent="630238">
              <a:buNone/>
            </a:pPr>
            <a:r>
              <a:rPr lang="en-ZA" sz="2800" b="1" dirty="0"/>
              <a:t>-	The National Intelligence Agency</a:t>
            </a:r>
          </a:p>
          <a:p>
            <a:pPr marL="0" indent="630238">
              <a:buNone/>
            </a:pPr>
            <a:r>
              <a:rPr lang="en-ZA" sz="2800" b="1" dirty="0"/>
              <a:t>-	The South African Secret Service</a:t>
            </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5.1	The Major Purpose and Application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50</a:t>
            </a:fld>
            <a:endParaRPr lang="en-ZA" dirty="0"/>
          </a:p>
        </p:txBody>
      </p:sp>
      <p:sp>
        <p:nvSpPr>
          <p:cNvPr id="5" name="Content Placeholder 4"/>
          <p:cNvSpPr>
            <a:spLocks noGrp="1"/>
          </p:cNvSpPr>
          <p:nvPr>
            <p:ph sz="quarter" idx="1"/>
          </p:nvPr>
        </p:nvSpPr>
        <p:spPr>
          <a:xfrm>
            <a:off x="467544" y="1413296"/>
            <a:ext cx="8424936" cy="4797004"/>
          </a:xfrm>
        </p:spPr>
        <p:txBody>
          <a:bodyPr>
            <a:normAutofit lnSpcReduction="10000"/>
          </a:bodyPr>
          <a:lstStyle/>
          <a:p>
            <a:pPr marL="0" indent="0">
              <a:buNone/>
            </a:pPr>
            <a:r>
              <a:rPr lang="en-ZA" sz="3000" b="1" dirty="0"/>
              <a:t>Aspects covered in this act include:</a:t>
            </a:r>
          </a:p>
          <a:p>
            <a:pPr marL="0" indent="0">
              <a:buNone/>
            </a:pPr>
            <a:r>
              <a:rPr lang="en-ZA" sz="3000" b="1" dirty="0"/>
              <a:t>•	Working time</a:t>
            </a:r>
          </a:p>
          <a:p>
            <a:pPr marL="0" indent="0">
              <a:buNone/>
            </a:pPr>
            <a:r>
              <a:rPr lang="en-ZA" sz="3000" b="1" dirty="0"/>
              <a:t>•	Leave</a:t>
            </a:r>
          </a:p>
          <a:p>
            <a:pPr marL="0" indent="0">
              <a:buNone/>
            </a:pPr>
            <a:r>
              <a:rPr lang="en-ZA" sz="3000" b="1" dirty="0"/>
              <a:t>•	Remuneration</a:t>
            </a:r>
          </a:p>
          <a:p>
            <a:pPr marL="0" indent="0">
              <a:buNone/>
            </a:pPr>
            <a:r>
              <a:rPr lang="en-ZA" sz="3000" b="1" dirty="0"/>
              <a:t>•	Deductions</a:t>
            </a:r>
          </a:p>
          <a:p>
            <a:pPr marL="0" indent="0">
              <a:buNone/>
            </a:pPr>
            <a:r>
              <a:rPr lang="en-ZA" sz="3000" b="1" dirty="0"/>
              <a:t>•	Notice of termination</a:t>
            </a:r>
          </a:p>
          <a:p>
            <a:pPr marL="0" indent="0">
              <a:buNone/>
            </a:pPr>
            <a:r>
              <a:rPr lang="en-ZA" sz="3000" b="1" dirty="0"/>
              <a:t>•	Administrative obligations</a:t>
            </a:r>
          </a:p>
          <a:p>
            <a:pPr marL="0" indent="0">
              <a:buNone/>
            </a:pPr>
            <a:r>
              <a:rPr lang="en-ZA" sz="3000" b="1" dirty="0"/>
              <a:t>•	Prohibition of the employment of children</a:t>
            </a:r>
          </a:p>
          <a:p>
            <a:pPr marL="0" indent="0">
              <a:buNone/>
            </a:pPr>
            <a:r>
              <a:rPr lang="en-ZA" sz="3000" b="1" dirty="0"/>
              <a:t>•	Forced labour</a:t>
            </a:r>
          </a:p>
        </p:txBody>
      </p:sp>
    </p:spTree>
    <p:extLst>
      <p:ext uri="{BB962C8B-B14F-4D97-AF65-F5344CB8AC3E}">
        <p14:creationId xmlns:p14="http://schemas.microsoft.com/office/powerpoint/2010/main" val="83591735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0" nodeType="clickEffect">
                                  <p:stCondLst>
                                    <p:cond delay="0"/>
                                  </p:stCondLst>
                                  <p:childTnLst>
                                    <p:set>
                                      <p:cBhvr>
                                        <p:cTn id="38" dur="1" fill="hold">
                                          <p:stCondLst>
                                            <p:cond delay="0"/>
                                          </p:stCondLst>
                                        </p:cTn>
                                        <p:tgtEl>
                                          <p:spTgt spid="5">
                                            <p:txEl>
                                              <p:pRg st="8" end="8"/>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5.1	The Major Purpose and Application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51</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000" b="1" dirty="0"/>
              <a:t>This Act applies to all employers and employees except:</a:t>
            </a:r>
          </a:p>
          <a:p>
            <a:r>
              <a:rPr lang="en-ZA" sz="3000" b="1" dirty="0"/>
              <a:t>Members of the National Defence Force, the National Intelligence Agency, the South African Secret Service and the South African National Academy of Intelligence </a:t>
            </a:r>
          </a:p>
          <a:p>
            <a:r>
              <a:rPr lang="en-ZA" sz="3000" b="1" dirty="0"/>
              <a:t>Unpaid volunteers working for an organisation serving a charitable purpose. </a:t>
            </a:r>
          </a:p>
        </p:txBody>
      </p:sp>
    </p:spTree>
    <p:extLst>
      <p:ext uri="{BB962C8B-B14F-4D97-AF65-F5344CB8AC3E}">
        <p14:creationId xmlns:p14="http://schemas.microsoft.com/office/powerpoint/2010/main" val="1309391599"/>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5.1	The Major Purpose and Application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52</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000" b="1" dirty="0"/>
              <a:t>An employee means:</a:t>
            </a:r>
          </a:p>
          <a:p>
            <a:r>
              <a:rPr lang="en-ZA" sz="3000" b="1" dirty="0"/>
              <a:t>Any person, excluding an independent contractor, who works for another person or for the State and who receives, or is entitled to receive, any remuneration</a:t>
            </a:r>
          </a:p>
          <a:p>
            <a:r>
              <a:rPr lang="en-ZA" sz="3000" b="1" dirty="0"/>
              <a:t>Any other person who in any manner assists in carrying on or conducting the business of an employer</a:t>
            </a:r>
          </a:p>
        </p:txBody>
      </p:sp>
    </p:spTree>
    <p:extLst>
      <p:ext uri="{BB962C8B-B14F-4D97-AF65-F5344CB8AC3E}">
        <p14:creationId xmlns:p14="http://schemas.microsoft.com/office/powerpoint/2010/main" val="1343568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5.2	The Major Features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53</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The Act consist of 11 Chapters.  These are summarised on pages 87 – 90 of the Learner Guide.</a:t>
            </a:r>
          </a:p>
        </p:txBody>
      </p:sp>
    </p:spTree>
    <p:extLst>
      <p:ext uri="{BB962C8B-B14F-4D97-AF65-F5344CB8AC3E}">
        <p14:creationId xmlns:p14="http://schemas.microsoft.com/office/powerpoint/2010/main" val="32637112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animEffect transition="in" filter="fade">
                                      <p:cBhvr>
                                        <p:cTn id="7" dur="1000"/>
                                        <p:tgtEl>
                                          <p:spTgt spid="5">
                                            <p:txEl>
                                              <p:pRg st="1" end="1"/>
                                            </p:txEl>
                                          </p:spTgt>
                                        </p:tgtEl>
                                      </p:cBhvr>
                                    </p:animEffect>
                                    <p:anim calcmode="lin" valueType="num">
                                      <p:cBhvr>
                                        <p:cTn id="8"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5.2	The Major Features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54</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The Act also has the following schedules:</a:t>
            </a:r>
          </a:p>
          <a:p>
            <a:pPr marL="0" indent="0">
              <a:buNone/>
            </a:pPr>
            <a:endParaRPr lang="en-ZA" sz="3000" b="1" dirty="0"/>
          </a:p>
          <a:p>
            <a:pPr marL="0" indent="0">
              <a:buNone/>
            </a:pPr>
            <a:r>
              <a:rPr lang="en-ZA" sz="3000" b="1" dirty="0"/>
              <a:t>1.	Maximum working hours</a:t>
            </a:r>
          </a:p>
          <a:p>
            <a:pPr marL="0" indent="0">
              <a:buNone/>
            </a:pPr>
            <a:r>
              <a:rPr lang="en-ZA" sz="3000" b="1" dirty="0"/>
              <a:t>2.	Maximum permissible fines</a:t>
            </a:r>
          </a:p>
          <a:p>
            <a:pPr marL="0" indent="0">
              <a:buNone/>
            </a:pPr>
            <a:r>
              <a:rPr lang="en-ZA" sz="3000" b="1" dirty="0"/>
              <a:t>3.	Transitional provisions</a:t>
            </a:r>
          </a:p>
          <a:p>
            <a:pPr marL="0" indent="0">
              <a:buNone/>
            </a:pPr>
            <a:r>
              <a:rPr lang="en-ZA" sz="3000" b="1" dirty="0"/>
              <a:t>4.	Laws repealed</a:t>
            </a:r>
          </a:p>
        </p:txBody>
      </p:sp>
    </p:spTree>
    <p:extLst>
      <p:ext uri="{BB962C8B-B14F-4D97-AF65-F5344CB8AC3E}">
        <p14:creationId xmlns:p14="http://schemas.microsoft.com/office/powerpoint/2010/main" val="3241506064"/>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5.2	The Major Features of the BCEA</a:t>
            </a:r>
            <a:br>
              <a:rPr lang="en-ZA" dirty="0"/>
            </a:b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55</a:t>
            </a:fld>
            <a:endParaRPr lang="en-ZA" dirty="0"/>
          </a:p>
        </p:txBody>
      </p:sp>
      <p:sp>
        <p:nvSpPr>
          <p:cNvPr id="5" name="Content Placeholder 4"/>
          <p:cNvSpPr>
            <a:spLocks noGrp="1"/>
          </p:cNvSpPr>
          <p:nvPr>
            <p:ph sz="quarter" idx="1"/>
          </p:nvPr>
        </p:nvSpPr>
        <p:spPr>
          <a:xfrm>
            <a:off x="620976" y="1734062"/>
            <a:ext cx="3960000" cy="5186875"/>
          </a:xfrm>
        </p:spPr>
        <p:txBody>
          <a:bodyPr>
            <a:normAutofit fontScale="92500" lnSpcReduction="10000"/>
          </a:bodyPr>
          <a:lstStyle/>
          <a:p>
            <a:pPr marL="0" indent="0">
              <a:buNone/>
            </a:pPr>
            <a:r>
              <a:rPr lang="en-ZA" sz="3000" b="1" dirty="0"/>
              <a:t>1. Definitions</a:t>
            </a:r>
          </a:p>
          <a:p>
            <a:pPr marL="0" indent="0">
              <a:buNone/>
            </a:pPr>
            <a:r>
              <a:rPr lang="en-ZA" sz="3000" b="1" dirty="0"/>
              <a:t>2. Informing employees of their rights</a:t>
            </a:r>
          </a:p>
          <a:p>
            <a:pPr marL="0" indent="0">
              <a:buNone/>
            </a:pPr>
            <a:r>
              <a:rPr lang="en-ZA" sz="3000" b="1" dirty="0"/>
              <a:t>3. Keeping of records</a:t>
            </a:r>
          </a:p>
          <a:p>
            <a:pPr marL="0" indent="0">
              <a:buNone/>
            </a:pPr>
            <a:r>
              <a:rPr lang="en-ZA" sz="3000" b="1" dirty="0"/>
              <a:t>4. Record of Employees’ wages</a:t>
            </a:r>
          </a:p>
          <a:p>
            <a:pPr marL="0" indent="0">
              <a:buNone/>
            </a:pPr>
            <a:r>
              <a:rPr lang="en-ZA" sz="3000" b="1" dirty="0"/>
              <a:t>5. Written particulars of employment</a:t>
            </a:r>
          </a:p>
          <a:p>
            <a:pPr marL="0" indent="0">
              <a:buNone/>
            </a:pPr>
            <a:r>
              <a:rPr lang="en-ZA" sz="3000" b="1" dirty="0"/>
              <a:t>6. Certificate of service</a:t>
            </a:r>
          </a:p>
          <a:p>
            <a:pPr marL="0" indent="0">
              <a:buNone/>
            </a:pPr>
            <a:r>
              <a:rPr lang="en-ZA" sz="3000" b="1" dirty="0"/>
              <a:t>7. Ministerial determination</a:t>
            </a:r>
          </a:p>
        </p:txBody>
      </p:sp>
      <p:sp>
        <p:nvSpPr>
          <p:cNvPr id="3" name="Content Placeholder 2"/>
          <p:cNvSpPr>
            <a:spLocks noGrp="1"/>
          </p:cNvSpPr>
          <p:nvPr>
            <p:ph sz="quarter" idx="2"/>
          </p:nvPr>
        </p:nvSpPr>
        <p:spPr>
          <a:xfrm>
            <a:off x="4721327" y="1758900"/>
            <a:ext cx="3960000" cy="4680000"/>
          </a:xfrm>
        </p:spPr>
        <p:txBody>
          <a:bodyPr/>
          <a:lstStyle/>
          <a:p>
            <a:pPr marL="0" indent="0">
              <a:buNone/>
            </a:pPr>
            <a:r>
              <a:rPr lang="en-ZA" b="1" dirty="0"/>
              <a:t>8. Subpoenas</a:t>
            </a:r>
          </a:p>
          <a:p>
            <a:pPr marL="0" indent="0">
              <a:buNone/>
            </a:pPr>
            <a:r>
              <a:rPr lang="en-ZA" b="1" dirty="0"/>
              <a:t>9. Securing an undertaking</a:t>
            </a:r>
          </a:p>
          <a:p>
            <a:pPr marL="0" indent="0">
              <a:buNone/>
            </a:pPr>
            <a:r>
              <a:rPr lang="en-ZA" b="1" dirty="0"/>
              <a:t>10. Compliance order</a:t>
            </a:r>
          </a:p>
          <a:p>
            <a:pPr marL="0" indent="0">
              <a:buNone/>
            </a:pPr>
            <a:r>
              <a:rPr lang="en-ZA" b="1" dirty="0"/>
              <a:t>11. Objections to compliance order</a:t>
            </a:r>
          </a:p>
          <a:p>
            <a:pPr marL="0" indent="0">
              <a:buNone/>
            </a:pPr>
            <a:r>
              <a:rPr lang="en-ZA" b="1" dirty="0"/>
              <a:t>12. Proof of service</a:t>
            </a:r>
          </a:p>
          <a:p>
            <a:pPr marL="0" indent="0">
              <a:buNone/>
            </a:pPr>
            <a:r>
              <a:rPr lang="en-ZA" b="1" dirty="0"/>
              <a:t>13. Inspector certificates in terms of Section 63</a:t>
            </a:r>
          </a:p>
          <a:p>
            <a:endParaRPr lang="en-ZA" dirty="0"/>
          </a:p>
        </p:txBody>
      </p:sp>
      <p:sp>
        <p:nvSpPr>
          <p:cNvPr id="6" name="TextBox 5"/>
          <p:cNvSpPr txBox="1"/>
          <p:nvPr/>
        </p:nvSpPr>
        <p:spPr>
          <a:xfrm>
            <a:off x="603504" y="1111849"/>
            <a:ext cx="7352872" cy="523220"/>
          </a:xfrm>
          <a:prstGeom prst="rect">
            <a:avLst/>
          </a:prstGeom>
          <a:noFill/>
        </p:spPr>
        <p:txBody>
          <a:bodyPr wrap="square" rtlCol="0">
            <a:spAutoFit/>
          </a:bodyPr>
          <a:lstStyle/>
          <a:p>
            <a:r>
              <a:rPr lang="en-ZA" sz="2800" b="1" dirty="0"/>
              <a:t>The General Administrative Regulations include:</a:t>
            </a:r>
          </a:p>
        </p:txBody>
      </p:sp>
    </p:spTree>
    <p:extLst>
      <p:ext uri="{BB962C8B-B14F-4D97-AF65-F5344CB8AC3E}">
        <p14:creationId xmlns:p14="http://schemas.microsoft.com/office/powerpoint/2010/main" val="2792005801"/>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5.2	The Major Features of the BCEA</a:t>
            </a:r>
            <a:br>
              <a:rPr lang="en-ZA" dirty="0"/>
            </a:b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56</a:t>
            </a:fld>
            <a:endParaRPr lang="en-ZA" dirty="0"/>
          </a:p>
        </p:txBody>
      </p:sp>
      <p:sp>
        <p:nvSpPr>
          <p:cNvPr id="5" name="Content Placeholder 4"/>
          <p:cNvSpPr>
            <a:spLocks noGrp="1"/>
          </p:cNvSpPr>
          <p:nvPr>
            <p:ph sz="quarter" idx="1"/>
          </p:nvPr>
        </p:nvSpPr>
        <p:spPr>
          <a:xfrm>
            <a:off x="374904" y="1701738"/>
            <a:ext cx="3960000" cy="5186875"/>
          </a:xfrm>
        </p:spPr>
        <p:txBody>
          <a:bodyPr>
            <a:normAutofit/>
          </a:bodyPr>
          <a:lstStyle/>
          <a:p>
            <a:pPr marL="0" indent="0">
              <a:buNone/>
            </a:pPr>
            <a:r>
              <a:rPr lang="en-ZA" sz="2800" b="1" dirty="0"/>
              <a:t>1. Summary to be kept by an employer in terms of Section 30 </a:t>
            </a:r>
          </a:p>
          <a:p>
            <a:pPr marL="0" indent="0">
              <a:buNone/>
            </a:pPr>
            <a:r>
              <a:rPr lang="en-ZA" sz="2800" b="1" dirty="0"/>
              <a:t>2. Wages Register</a:t>
            </a:r>
          </a:p>
          <a:p>
            <a:pPr marL="0" indent="0">
              <a:buNone/>
            </a:pPr>
            <a:r>
              <a:rPr lang="en-ZA" sz="2800" b="1" dirty="0"/>
              <a:t>3. Attendance Register</a:t>
            </a:r>
          </a:p>
          <a:p>
            <a:pPr marL="0" indent="0">
              <a:buNone/>
            </a:pPr>
            <a:r>
              <a:rPr lang="en-ZA" sz="2800" b="1" dirty="0"/>
              <a:t>4. Payslip</a:t>
            </a:r>
          </a:p>
          <a:p>
            <a:pPr marL="0" indent="0">
              <a:buNone/>
            </a:pPr>
            <a:r>
              <a:rPr lang="en-ZA" sz="2800" b="1" dirty="0"/>
              <a:t>5. Certificate of Service</a:t>
            </a:r>
          </a:p>
          <a:p>
            <a:pPr marL="0" indent="0">
              <a:buNone/>
            </a:pPr>
            <a:r>
              <a:rPr lang="en-ZA" sz="2800" b="1" dirty="0"/>
              <a:t>6. Application for Ministerial Determination</a:t>
            </a:r>
          </a:p>
        </p:txBody>
      </p:sp>
      <p:sp>
        <p:nvSpPr>
          <p:cNvPr id="3" name="Content Placeholder 2"/>
          <p:cNvSpPr>
            <a:spLocks noGrp="1"/>
          </p:cNvSpPr>
          <p:nvPr>
            <p:ph sz="quarter" idx="2"/>
          </p:nvPr>
        </p:nvSpPr>
        <p:spPr>
          <a:xfrm>
            <a:off x="4735394" y="1758900"/>
            <a:ext cx="3960000" cy="4680000"/>
          </a:xfrm>
        </p:spPr>
        <p:txBody>
          <a:bodyPr/>
          <a:lstStyle/>
          <a:p>
            <a:pPr marL="0" indent="0">
              <a:buNone/>
            </a:pPr>
            <a:r>
              <a:rPr lang="en-ZA" sz="2800" b="1" dirty="0"/>
              <a:t>7. Determination in terms of Section 50 (Variation by Minister)</a:t>
            </a:r>
          </a:p>
          <a:p>
            <a:pPr marL="0" indent="0">
              <a:buNone/>
            </a:pPr>
            <a:r>
              <a:rPr lang="en-ZA" b="1" dirty="0"/>
              <a:t>8. Subpoena</a:t>
            </a:r>
          </a:p>
          <a:p>
            <a:pPr marL="0" indent="0">
              <a:buNone/>
            </a:pPr>
            <a:r>
              <a:rPr lang="en-ZA" b="1" dirty="0"/>
              <a:t>9. Undertaking</a:t>
            </a:r>
          </a:p>
          <a:p>
            <a:pPr marL="0" indent="0">
              <a:buNone/>
            </a:pPr>
            <a:r>
              <a:rPr lang="en-ZA" b="1" dirty="0"/>
              <a:t>10. Receipt (Form BCEA 10)</a:t>
            </a:r>
          </a:p>
          <a:p>
            <a:pPr marL="0" indent="0">
              <a:buNone/>
            </a:pPr>
            <a:r>
              <a:rPr lang="en-ZA" b="1" dirty="0"/>
              <a:t>11. Receipt (Form BCEA 11)</a:t>
            </a:r>
          </a:p>
          <a:p>
            <a:pPr marL="0" indent="0">
              <a:buNone/>
            </a:pPr>
            <a:r>
              <a:rPr lang="en-ZA" b="1" dirty="0"/>
              <a:t>12. Compliance Order</a:t>
            </a:r>
          </a:p>
          <a:p>
            <a:pPr marL="0" indent="0">
              <a:buNone/>
            </a:pPr>
            <a:r>
              <a:rPr lang="en-ZA" b="1" dirty="0"/>
              <a:t>13. Notice of Objection</a:t>
            </a:r>
          </a:p>
          <a:p>
            <a:endParaRPr lang="en-ZA" dirty="0"/>
          </a:p>
        </p:txBody>
      </p:sp>
      <p:sp>
        <p:nvSpPr>
          <p:cNvPr id="6" name="TextBox 5"/>
          <p:cNvSpPr txBox="1"/>
          <p:nvPr/>
        </p:nvSpPr>
        <p:spPr>
          <a:xfrm>
            <a:off x="603504" y="1052736"/>
            <a:ext cx="7280864" cy="523220"/>
          </a:xfrm>
          <a:prstGeom prst="rect">
            <a:avLst/>
          </a:prstGeom>
          <a:noFill/>
        </p:spPr>
        <p:txBody>
          <a:bodyPr wrap="square" rtlCol="0">
            <a:spAutoFit/>
          </a:bodyPr>
          <a:lstStyle/>
          <a:p>
            <a:r>
              <a:rPr lang="en-ZA" sz="2800" b="1" dirty="0"/>
              <a:t>BCEA forms that are prescribed by the act are</a:t>
            </a:r>
            <a:r>
              <a:rPr lang="en-ZA" b="1" dirty="0"/>
              <a:t>:</a:t>
            </a:r>
          </a:p>
        </p:txBody>
      </p:sp>
    </p:spTree>
    <p:extLst>
      <p:ext uri="{BB962C8B-B14F-4D97-AF65-F5344CB8AC3E}">
        <p14:creationId xmlns:p14="http://schemas.microsoft.com/office/powerpoint/2010/main" val="1702328281"/>
      </p:ext>
    </p:extLst>
  </p:cSld>
  <p:clrMapOvr>
    <a:masterClrMapping/>
  </p:clrMapOvr>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5.2	The Major Features of the BCEA</a:t>
            </a:r>
            <a:br>
              <a:rPr lang="en-ZA" dirty="0"/>
            </a:br>
            <a:endParaRPr lang="en-ZA" dirty="0"/>
          </a:p>
        </p:txBody>
      </p:sp>
      <p:sp>
        <p:nvSpPr>
          <p:cNvPr id="4" name="Slide Number Placeholder 3"/>
          <p:cNvSpPr>
            <a:spLocks noGrp="1"/>
          </p:cNvSpPr>
          <p:nvPr>
            <p:ph type="sldNum" sz="quarter" idx="12"/>
          </p:nvPr>
        </p:nvSpPr>
        <p:spPr/>
        <p:txBody>
          <a:bodyPr/>
          <a:lstStyle/>
          <a:p>
            <a:fld id="{32F83655-DC73-417F-8B26-EB7A1DBB5382}" type="slidenum">
              <a:rPr lang="en-ZA" smtClean="0"/>
              <a:pPr/>
              <a:t>57</a:t>
            </a:fld>
            <a:endParaRPr lang="en-ZA" dirty="0"/>
          </a:p>
        </p:txBody>
      </p:sp>
      <p:sp>
        <p:nvSpPr>
          <p:cNvPr id="3" name="Content Placeholder 2"/>
          <p:cNvSpPr>
            <a:spLocks noGrp="1"/>
          </p:cNvSpPr>
          <p:nvPr>
            <p:ph sz="quarter" idx="1"/>
          </p:nvPr>
        </p:nvSpPr>
        <p:spPr/>
        <p:txBody>
          <a:bodyPr/>
          <a:lstStyle/>
          <a:p>
            <a:pPr marL="0" indent="0">
              <a:buNone/>
            </a:pPr>
            <a:r>
              <a:rPr lang="en-ZA" sz="2800" b="1" dirty="0"/>
              <a:t>Codes of Good Practice include:</a:t>
            </a:r>
          </a:p>
          <a:p>
            <a:pPr marL="0" indent="0">
              <a:buNone/>
            </a:pPr>
            <a:endParaRPr lang="en-ZA" sz="2800" b="1" dirty="0"/>
          </a:p>
          <a:p>
            <a:r>
              <a:rPr lang="en-ZA" sz="2800" b="1" dirty="0"/>
              <a:t>Arrangement of working time</a:t>
            </a:r>
          </a:p>
          <a:p>
            <a:r>
              <a:rPr lang="en-ZA" sz="2800" b="1" dirty="0"/>
              <a:t>Protection of employees during pregnancy and after the birth of a child</a:t>
            </a:r>
          </a:p>
          <a:p>
            <a:endParaRPr lang="en-ZA" sz="2800" b="1" dirty="0"/>
          </a:p>
          <a:p>
            <a:pPr marL="0" indent="0">
              <a:buNone/>
            </a:pPr>
            <a:r>
              <a:rPr lang="en-ZA" sz="2800" b="1" dirty="0"/>
              <a:t>Lastly the Act also include Sectoral and Ministerial determinations and notices.</a:t>
            </a:r>
          </a:p>
          <a:p>
            <a:endParaRPr lang="en-ZA" dirty="0"/>
          </a:p>
        </p:txBody>
      </p:sp>
    </p:spTree>
    <p:extLst>
      <p:ext uri="{BB962C8B-B14F-4D97-AF65-F5344CB8AC3E}">
        <p14:creationId xmlns:p14="http://schemas.microsoft.com/office/powerpoint/2010/main" val="194881400"/>
      </p:ext>
    </p:extLst>
  </p:cSld>
  <p:clrMapOvr>
    <a:masterClrMapping/>
  </p:clrMapOvr>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5.3	Sectoral Determinations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58</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2800" b="1" dirty="0"/>
              <a:t>A sectoral determination controls the terms and conditions of employment for workers in that particular sector.  It may, amongst others: </a:t>
            </a:r>
          </a:p>
          <a:p>
            <a:r>
              <a:rPr lang="en-ZA" sz="2800" b="1" dirty="0"/>
              <a:t>Set minimum wages in sectors</a:t>
            </a:r>
          </a:p>
          <a:p>
            <a:r>
              <a:rPr lang="en-ZA" sz="2800" b="1" dirty="0"/>
              <a:t>Regulate payment in kind</a:t>
            </a:r>
          </a:p>
          <a:p>
            <a:r>
              <a:rPr lang="en-ZA" sz="2800" b="1" dirty="0"/>
              <a:t>Regulate pension and medical aid schemes</a:t>
            </a:r>
          </a:p>
          <a:p>
            <a:r>
              <a:rPr lang="en-ZA" sz="2800" b="1" dirty="0"/>
              <a:t>Prohibit or regulate piece work</a:t>
            </a:r>
          </a:p>
          <a:p>
            <a:r>
              <a:rPr lang="en-ZA" sz="2800" b="1" dirty="0"/>
              <a:t>Set minimum standards for housing for workers who live on the employer's premises</a:t>
            </a:r>
          </a:p>
        </p:txBody>
      </p:sp>
    </p:spTree>
    <p:extLst>
      <p:ext uri="{BB962C8B-B14F-4D97-AF65-F5344CB8AC3E}">
        <p14:creationId xmlns:p14="http://schemas.microsoft.com/office/powerpoint/2010/main" val="3254007827"/>
      </p:ext>
    </p:extLst>
  </p:cSld>
  <p:clrMapOvr>
    <a:masterClrMapping/>
  </p:clrMapOvr>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5.3	Sectoral Determinations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59</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2800" b="1" dirty="0"/>
              <a:t>A sectoral determination controls the terms and conditions of employment for workers in a sector.  It may, amongst others: </a:t>
            </a:r>
          </a:p>
          <a:p>
            <a:r>
              <a:rPr lang="en-ZA" sz="2800" b="1" dirty="0"/>
              <a:t>Set minimum wages in sectors</a:t>
            </a:r>
          </a:p>
          <a:p>
            <a:r>
              <a:rPr lang="en-ZA" sz="2800" b="1" dirty="0"/>
              <a:t>Regulate payment in kind</a:t>
            </a:r>
          </a:p>
          <a:p>
            <a:r>
              <a:rPr lang="en-ZA" sz="2800" b="1" dirty="0"/>
              <a:t>Regulate pension and medical aid schemes</a:t>
            </a:r>
          </a:p>
          <a:p>
            <a:r>
              <a:rPr lang="en-ZA" sz="2800" b="1" dirty="0"/>
              <a:t>Prohibit or regulate piece work</a:t>
            </a:r>
          </a:p>
          <a:p>
            <a:r>
              <a:rPr lang="en-ZA" sz="2800" b="1" dirty="0"/>
              <a:t>Set minimum standards for housing for workers who live on the employer's premises</a:t>
            </a:r>
          </a:p>
        </p:txBody>
      </p:sp>
    </p:spTree>
    <p:extLst>
      <p:ext uri="{BB962C8B-B14F-4D97-AF65-F5344CB8AC3E}">
        <p14:creationId xmlns:p14="http://schemas.microsoft.com/office/powerpoint/2010/main" val="124355995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a:t>
            </a:fld>
            <a:endParaRPr lang="en-ZA" dirty="0"/>
          </a:p>
        </p:txBody>
      </p:sp>
      <p:sp>
        <p:nvSpPr>
          <p:cNvPr id="5" name="Content Placeholder 4"/>
          <p:cNvSpPr>
            <a:spLocks noGrp="1"/>
          </p:cNvSpPr>
          <p:nvPr>
            <p:ph sz="quarter" idx="1"/>
          </p:nvPr>
        </p:nvSpPr>
        <p:spPr>
          <a:xfrm>
            <a:off x="472878" y="1510552"/>
            <a:ext cx="8219256" cy="4680000"/>
          </a:xfrm>
        </p:spPr>
        <p:txBody>
          <a:bodyPr>
            <a:normAutofit/>
          </a:bodyPr>
          <a:lstStyle/>
          <a:p>
            <a:pPr marL="0" indent="0">
              <a:buNone/>
            </a:pPr>
            <a:r>
              <a:rPr lang="en-ZA" sz="2800" b="1" dirty="0"/>
              <a:t>The Employment Equity Act (1998) was passed in order to:</a:t>
            </a:r>
            <a:endParaRPr lang="en-ZA" dirty="0"/>
          </a:p>
          <a:p>
            <a:pPr lvl="1"/>
            <a:r>
              <a:rPr lang="en-ZA" sz="2600" b="1" dirty="0"/>
              <a:t>Promote the constitutional right of equality and the exercise of true democracy</a:t>
            </a:r>
          </a:p>
          <a:p>
            <a:pPr lvl="1"/>
            <a:r>
              <a:rPr lang="en-ZA" sz="2600" b="1" dirty="0"/>
              <a:t>Eliminate unfair discrimination in employment</a:t>
            </a:r>
          </a:p>
          <a:p>
            <a:pPr lvl="1"/>
            <a:r>
              <a:rPr lang="en-ZA" sz="2600" b="1" dirty="0"/>
              <a:t>Ensure the implementation of employment equity </a:t>
            </a:r>
          </a:p>
          <a:p>
            <a:pPr lvl="1"/>
            <a:r>
              <a:rPr lang="en-ZA" sz="2600" b="1" dirty="0"/>
              <a:t>Achieve a diverse workforce representative of our people </a:t>
            </a:r>
          </a:p>
          <a:p>
            <a:pPr lvl="1"/>
            <a:r>
              <a:rPr lang="en-ZA" sz="2600" b="1" dirty="0"/>
              <a:t>Give effect to the obligations of the republic as a member of the international labour organisation</a:t>
            </a:r>
          </a:p>
          <a:p>
            <a:pPr lvl="1"/>
            <a:endParaRPr lang="en-ZA" sz="2600" dirty="0"/>
          </a:p>
          <a:p>
            <a:endParaRPr lang="en-ZA" dirty="0"/>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5.3	Sectoral Determinations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60</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r>
              <a:rPr lang="en-ZA" sz="2800" b="1" dirty="0"/>
              <a:t>Sectoral determinations will be set in sectors where there is no centralised collective bargaining, and which require detailed and specific regulations (e.g. the agricultural sector)</a:t>
            </a:r>
          </a:p>
          <a:p>
            <a:r>
              <a:rPr lang="en-ZA" sz="2800" b="1" dirty="0"/>
              <a:t> Sectoral determinations may have different conditions to those in the Basic Conditions of Employment Act (BCEA).  </a:t>
            </a:r>
          </a:p>
          <a:p>
            <a:r>
              <a:rPr lang="en-ZA" sz="2800" b="1" dirty="0"/>
              <a:t>The conditions in the sectoral determinations will override the conditions in the BCEA.</a:t>
            </a:r>
          </a:p>
        </p:txBody>
      </p:sp>
    </p:spTree>
    <p:extLst>
      <p:ext uri="{BB962C8B-B14F-4D97-AF65-F5344CB8AC3E}">
        <p14:creationId xmlns:p14="http://schemas.microsoft.com/office/powerpoint/2010/main" val="28246951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5.3	Sectoral Determinations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61</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92500"/>
          </a:bodyPr>
          <a:lstStyle/>
          <a:p>
            <a:pPr marL="0" indent="0">
              <a:buNone/>
            </a:pPr>
            <a:r>
              <a:rPr lang="en-ZA" sz="3000" b="1" dirty="0"/>
              <a:t>The Employment Conditions Commission:</a:t>
            </a:r>
          </a:p>
          <a:p>
            <a:r>
              <a:rPr lang="en-ZA" sz="3000" b="1" dirty="0"/>
              <a:t> Investigates conditions in a specific industry or sector. </a:t>
            </a:r>
          </a:p>
          <a:p>
            <a:r>
              <a:rPr lang="en-ZA" sz="3000" b="1" dirty="0"/>
              <a:t>Holds meetings in each main area in South Africa.</a:t>
            </a:r>
          </a:p>
          <a:p>
            <a:r>
              <a:rPr lang="en-ZA" sz="3000" b="1" dirty="0"/>
              <a:t>Makes recommendations to Minister of Labour</a:t>
            </a:r>
          </a:p>
          <a:p>
            <a:r>
              <a:rPr lang="en-ZA" sz="3000" b="1" dirty="0"/>
              <a:t>Once the Minister approves the recommendations, they are published in the Government Gazette as a Wage Determination or sectoral determination. </a:t>
            </a:r>
          </a:p>
          <a:p>
            <a:r>
              <a:rPr lang="en-ZA" sz="3000" b="1" dirty="0"/>
              <a:t>The provisions of a sectoral determination are binding </a:t>
            </a:r>
          </a:p>
          <a:p>
            <a:endParaRPr lang="en-ZA" sz="3000" b="1" dirty="0"/>
          </a:p>
        </p:txBody>
      </p:sp>
    </p:spTree>
    <p:extLst>
      <p:ext uri="{BB962C8B-B14F-4D97-AF65-F5344CB8AC3E}">
        <p14:creationId xmlns:p14="http://schemas.microsoft.com/office/powerpoint/2010/main" val="3521440041"/>
      </p:ext>
    </p:extLst>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5.3	Sectoral Determinations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62</a:t>
            </a:fld>
            <a:endParaRPr lang="en-ZA" dirty="0"/>
          </a:p>
        </p:txBody>
      </p:sp>
      <p:sp>
        <p:nvSpPr>
          <p:cNvPr id="3" name="Content Placeholder 2"/>
          <p:cNvSpPr>
            <a:spLocks noGrp="1"/>
          </p:cNvSpPr>
          <p:nvPr>
            <p:ph sz="quarter" idx="1"/>
          </p:nvPr>
        </p:nvSpPr>
        <p:spPr>
          <a:xfrm>
            <a:off x="467544" y="2144833"/>
            <a:ext cx="3960000" cy="4680000"/>
          </a:xfrm>
        </p:spPr>
        <p:txBody>
          <a:bodyPr>
            <a:normAutofit/>
          </a:bodyPr>
          <a:lstStyle/>
          <a:p>
            <a:pPr marL="0" indent="0">
              <a:buNone/>
            </a:pPr>
            <a:r>
              <a:rPr lang="en-ZA" b="1" dirty="0"/>
              <a:t>1. Contract Cleaning Sector, South Africa</a:t>
            </a:r>
          </a:p>
          <a:p>
            <a:pPr marL="0" indent="0">
              <a:buNone/>
            </a:pPr>
            <a:r>
              <a:rPr lang="en-ZA" b="1" dirty="0"/>
              <a:t>2. Civil Engineering Sector</a:t>
            </a:r>
          </a:p>
          <a:p>
            <a:pPr marL="0" indent="0">
              <a:buNone/>
            </a:pPr>
            <a:r>
              <a:rPr lang="en-ZA" b="1" dirty="0"/>
              <a:t>3. Clothing and Knitting Sector, South Africa</a:t>
            </a:r>
          </a:p>
          <a:p>
            <a:pPr marL="0" indent="0">
              <a:buNone/>
            </a:pPr>
            <a:r>
              <a:rPr lang="en-ZA" b="1" dirty="0"/>
              <a:t>4. Learnerships</a:t>
            </a:r>
          </a:p>
          <a:p>
            <a:pPr marL="0" indent="0">
              <a:buNone/>
            </a:pPr>
            <a:r>
              <a:rPr lang="en-ZA" b="1" dirty="0"/>
              <a:t>5. Private Security Sector, South Africa</a:t>
            </a:r>
          </a:p>
          <a:p>
            <a:pPr marL="0" indent="0">
              <a:buNone/>
            </a:pPr>
            <a:r>
              <a:rPr lang="en-ZA" b="1" dirty="0"/>
              <a:t>6. Domestic Worker Sector</a:t>
            </a:r>
          </a:p>
          <a:p>
            <a:pPr marL="0" indent="0">
              <a:buNone/>
            </a:pPr>
            <a:r>
              <a:rPr lang="en-ZA" b="1" dirty="0"/>
              <a:t>7. Farm Worker Sector</a:t>
            </a:r>
          </a:p>
          <a:p>
            <a:pPr marL="0" indent="0">
              <a:buNone/>
            </a:pPr>
            <a:endParaRPr lang="en-ZA" dirty="0"/>
          </a:p>
        </p:txBody>
      </p:sp>
      <p:sp>
        <p:nvSpPr>
          <p:cNvPr id="6" name="Content Placeholder 5"/>
          <p:cNvSpPr>
            <a:spLocks noGrp="1"/>
          </p:cNvSpPr>
          <p:nvPr>
            <p:ph sz="quarter" idx="2"/>
          </p:nvPr>
        </p:nvSpPr>
        <p:spPr>
          <a:xfrm>
            <a:off x="4610563" y="2178000"/>
            <a:ext cx="3960000" cy="4680000"/>
          </a:xfrm>
        </p:spPr>
        <p:txBody>
          <a:bodyPr>
            <a:normAutofit fontScale="92500" lnSpcReduction="20000"/>
          </a:bodyPr>
          <a:lstStyle/>
          <a:p>
            <a:pPr marL="0" indent="0">
              <a:buNone/>
            </a:pPr>
            <a:r>
              <a:rPr lang="en-ZA" b="1" dirty="0"/>
              <a:t>8. Wholesale and Retail Sector</a:t>
            </a:r>
          </a:p>
          <a:p>
            <a:pPr marL="0" indent="0">
              <a:buNone/>
            </a:pPr>
            <a:r>
              <a:rPr lang="en-ZA" b="1" dirty="0"/>
              <a:t>9. Children in the Performance of Advertising, Artistic and Cultural Activities, SA</a:t>
            </a:r>
          </a:p>
          <a:p>
            <a:pPr marL="0" indent="0">
              <a:buNone/>
            </a:pPr>
            <a:r>
              <a:rPr lang="en-ZA" b="1" dirty="0"/>
              <a:t>10. Taxi Sector</a:t>
            </a:r>
          </a:p>
          <a:p>
            <a:pPr marL="0" indent="0">
              <a:buNone/>
            </a:pPr>
            <a:r>
              <a:rPr lang="en-ZA" b="1" dirty="0"/>
              <a:t>11. Forestry Sector, South Africa</a:t>
            </a:r>
          </a:p>
          <a:p>
            <a:pPr marL="0" indent="0">
              <a:buNone/>
            </a:pPr>
            <a:r>
              <a:rPr lang="en-ZA" b="1" dirty="0"/>
              <a:t>12. Farm Worker Sector, South Africa</a:t>
            </a:r>
          </a:p>
          <a:p>
            <a:pPr marL="0" indent="0">
              <a:buNone/>
            </a:pPr>
            <a:r>
              <a:rPr lang="en-ZA" b="1" dirty="0"/>
              <a:t>13. Hospital Sector, South Africa</a:t>
            </a:r>
          </a:p>
          <a:p>
            <a:endParaRPr lang="en-ZA" dirty="0"/>
          </a:p>
        </p:txBody>
      </p:sp>
      <p:sp>
        <p:nvSpPr>
          <p:cNvPr id="5" name="TextBox 4"/>
          <p:cNvSpPr txBox="1"/>
          <p:nvPr/>
        </p:nvSpPr>
        <p:spPr>
          <a:xfrm>
            <a:off x="603504" y="1484784"/>
            <a:ext cx="7136848" cy="461665"/>
          </a:xfrm>
          <a:prstGeom prst="rect">
            <a:avLst/>
          </a:prstGeom>
          <a:noFill/>
        </p:spPr>
        <p:txBody>
          <a:bodyPr wrap="square" rtlCol="0">
            <a:spAutoFit/>
          </a:bodyPr>
          <a:lstStyle/>
          <a:p>
            <a:pPr lvl="0">
              <a:spcBef>
                <a:spcPts val="580"/>
              </a:spcBef>
              <a:buClr>
                <a:srgbClr val="000066"/>
              </a:buClr>
              <a:buSzPct val="85000"/>
            </a:pPr>
            <a:r>
              <a:rPr lang="en-ZA" sz="2400" b="1">
                <a:solidFill>
                  <a:srgbClr val="000066"/>
                </a:solidFill>
                <a:latin typeface="Calibri" pitchFamily="34" charset="0"/>
              </a:rPr>
              <a:t>BCEA sectoral determinations cover:</a:t>
            </a:r>
            <a:endParaRPr lang="en-ZA" sz="2400" b="1" dirty="0">
              <a:solidFill>
                <a:srgbClr val="000066"/>
              </a:solidFill>
              <a:latin typeface="Calibri" pitchFamily="34" charset="0"/>
            </a:endParaRPr>
          </a:p>
        </p:txBody>
      </p:sp>
    </p:spTree>
    <p:extLst>
      <p:ext uri="{BB962C8B-B14F-4D97-AF65-F5344CB8AC3E}">
        <p14:creationId xmlns:p14="http://schemas.microsoft.com/office/powerpoint/2010/main" val="1204741532"/>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6:</a:t>
            </a:r>
            <a:br>
              <a:rPr lang="en-US" sz="4400" dirty="0"/>
            </a:br>
            <a:r>
              <a:rPr lang="en-ZA" sz="4400" dirty="0"/>
              <a:t>Working Time and Leave</a:t>
            </a:r>
          </a:p>
        </p:txBody>
      </p:sp>
      <p:sp>
        <p:nvSpPr>
          <p:cNvPr id="5" name="Slide Number Placeholder 4"/>
          <p:cNvSpPr>
            <a:spLocks noGrp="1"/>
          </p:cNvSpPr>
          <p:nvPr>
            <p:ph type="sldNum" sz="quarter" idx="12"/>
          </p:nvPr>
        </p:nvSpPr>
        <p:spPr/>
        <p:txBody>
          <a:bodyPr/>
          <a:lstStyle/>
          <a:p>
            <a:fld id="{4980778A-6F9D-4141-8080-B8192EADCD40}" type="slidenum">
              <a:rPr lang="en-ZA" smtClean="0"/>
              <a:pPr/>
              <a:t>63</a:t>
            </a:fld>
            <a:endParaRPr lang="en-ZA" dirty="0"/>
          </a:p>
        </p:txBody>
      </p:sp>
    </p:spTree>
    <p:extLst>
      <p:ext uri="{BB962C8B-B14F-4D97-AF65-F5344CB8AC3E}">
        <p14:creationId xmlns:p14="http://schemas.microsoft.com/office/powerpoint/2010/main" val="19980597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6.1	Working Hours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64</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000" b="1" dirty="0"/>
              <a:t>Chapter II of the BCEA deals with working hours.  This Part of the Act is divided into 13 sections (sections 6 – 18)</a:t>
            </a:r>
          </a:p>
          <a:p>
            <a:pPr marL="0" indent="0">
              <a:buNone/>
            </a:pPr>
            <a:endParaRPr lang="en-ZA" sz="3000" b="1" dirty="0"/>
          </a:p>
          <a:p>
            <a:pPr marL="0" indent="0">
              <a:buNone/>
            </a:pPr>
            <a:r>
              <a:rPr lang="en-ZA" sz="3000" b="1" dirty="0"/>
              <a:t>See Learner Guide p 95 - 106</a:t>
            </a:r>
          </a:p>
        </p:txBody>
      </p:sp>
    </p:spTree>
    <p:extLst>
      <p:ext uri="{BB962C8B-B14F-4D97-AF65-F5344CB8AC3E}">
        <p14:creationId xmlns:p14="http://schemas.microsoft.com/office/powerpoint/2010/main" val="1729421808"/>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6.1	Working Hours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65</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2800" b="1" dirty="0"/>
              <a:t>Collective agreement means a written agreement concerning terms and conditions of employment or any other matter of mutual interest concluded by one or more registered trade unions, on the one hand and, on the other hand—</a:t>
            </a:r>
          </a:p>
          <a:p>
            <a:pPr marL="0" indent="0">
              <a:buNone/>
            </a:pPr>
            <a:r>
              <a:rPr lang="en-ZA" sz="2800" b="1" dirty="0"/>
              <a:t>a) one or more employers</a:t>
            </a:r>
          </a:p>
          <a:p>
            <a:pPr marL="0" indent="0">
              <a:buNone/>
            </a:pPr>
            <a:r>
              <a:rPr lang="en-ZA" sz="2800" b="1" dirty="0"/>
              <a:t>b) one or more registered employers' organisations</a:t>
            </a:r>
          </a:p>
          <a:p>
            <a:pPr marL="0" indent="0">
              <a:buNone/>
            </a:pPr>
            <a:r>
              <a:rPr lang="en-ZA" sz="2800" b="1" dirty="0"/>
              <a:t>c) one or more employers and one or more registered employers' organisation</a:t>
            </a:r>
          </a:p>
        </p:txBody>
      </p:sp>
    </p:spTree>
    <p:extLst>
      <p:ext uri="{BB962C8B-B14F-4D97-AF65-F5344CB8AC3E}">
        <p14:creationId xmlns:p14="http://schemas.microsoft.com/office/powerpoint/2010/main" val="1267002783"/>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6.1	Working Hours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66</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92500" lnSpcReduction="20000"/>
          </a:bodyPr>
          <a:lstStyle/>
          <a:p>
            <a:pPr marL="0" indent="0">
              <a:buNone/>
            </a:pPr>
            <a:r>
              <a:rPr lang="en-ZA" sz="3200" b="1" dirty="0"/>
              <a:t>Compressed Workweeks:</a:t>
            </a:r>
          </a:p>
          <a:p>
            <a:pPr marL="0" indent="0">
              <a:buNone/>
            </a:pPr>
            <a:endParaRPr lang="en-ZA" sz="2800" b="1" dirty="0"/>
          </a:p>
          <a:p>
            <a:r>
              <a:rPr lang="en-ZA" sz="2800" b="1" dirty="0"/>
              <a:t>Schedules with fewer than the usual five workdays a week.  </a:t>
            </a:r>
          </a:p>
          <a:p>
            <a:r>
              <a:rPr lang="en-ZA" sz="2800" b="1" dirty="0"/>
              <a:t>The hours worked per day are increased so that the hours worked per week are still the same. </a:t>
            </a:r>
          </a:p>
          <a:p>
            <a:r>
              <a:rPr lang="en-ZA" sz="2800" b="1" dirty="0"/>
              <a:t>An employee may, for example, work a 40 hour week consisting of 10-hour working days.  </a:t>
            </a:r>
          </a:p>
          <a:p>
            <a:r>
              <a:rPr lang="en-ZA" sz="2800" b="1" dirty="0"/>
              <a:t>The advantages of this system include  </a:t>
            </a:r>
          </a:p>
          <a:p>
            <a:pPr marL="801688" indent="-350838">
              <a:buFont typeface="Courier New" panose="02070309020205020404" pitchFamily="49" charset="0"/>
              <a:buChar char="o"/>
            </a:pPr>
            <a:r>
              <a:rPr lang="en-ZA" sz="2800" b="1" dirty="0"/>
              <a:t>a larger number of days off during the week  </a:t>
            </a:r>
          </a:p>
          <a:p>
            <a:pPr marL="801688" indent="-350838">
              <a:buFont typeface="Courier New" panose="02070309020205020404" pitchFamily="49" charset="0"/>
              <a:buChar char="o"/>
            </a:pPr>
            <a:r>
              <a:rPr lang="en-ZA" sz="2800" b="1" dirty="0"/>
              <a:t>reduced transport costs</a:t>
            </a:r>
          </a:p>
          <a:p>
            <a:pPr marL="801688" indent="-350838">
              <a:buFont typeface="Courier New" panose="02070309020205020404" pitchFamily="49" charset="0"/>
              <a:buChar char="o"/>
            </a:pPr>
            <a:r>
              <a:rPr lang="en-ZA" sz="2800" b="1" dirty="0"/>
              <a:t>better use of equipment  </a:t>
            </a:r>
          </a:p>
        </p:txBody>
      </p:sp>
    </p:spTree>
    <p:extLst>
      <p:ext uri="{BB962C8B-B14F-4D97-AF65-F5344CB8AC3E}">
        <p14:creationId xmlns:p14="http://schemas.microsoft.com/office/powerpoint/2010/main" val="1153650006"/>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7:</a:t>
            </a:r>
            <a:br>
              <a:rPr lang="en-US" sz="4400" dirty="0"/>
            </a:br>
            <a:r>
              <a:rPr lang="en-ZA" sz="4400" dirty="0"/>
              <a:t>Employment, Remuneration and Termination of Employment</a:t>
            </a:r>
          </a:p>
        </p:txBody>
      </p:sp>
      <p:sp>
        <p:nvSpPr>
          <p:cNvPr id="5" name="Slide Number Placeholder 4"/>
          <p:cNvSpPr>
            <a:spLocks noGrp="1"/>
          </p:cNvSpPr>
          <p:nvPr>
            <p:ph type="sldNum" sz="quarter" idx="12"/>
          </p:nvPr>
        </p:nvSpPr>
        <p:spPr/>
        <p:txBody>
          <a:bodyPr/>
          <a:lstStyle/>
          <a:p>
            <a:fld id="{4980778A-6F9D-4141-8080-B8192EADCD40}" type="slidenum">
              <a:rPr lang="en-ZA" smtClean="0"/>
              <a:pPr/>
              <a:t>67</a:t>
            </a:fld>
            <a:endParaRPr lang="en-ZA" dirty="0"/>
          </a:p>
        </p:txBody>
      </p:sp>
    </p:spTree>
    <p:extLst>
      <p:ext uri="{BB962C8B-B14F-4D97-AF65-F5344CB8AC3E}">
        <p14:creationId xmlns:p14="http://schemas.microsoft.com/office/powerpoint/2010/main" val="122269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7.1	Informing Employees of their Employment Rights</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68</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Chapter IV of the BCEA deals with particulars of employment and remuneration.  This Part of the Act is divided into 9 sections (sections 28 - 35).</a:t>
            </a:r>
          </a:p>
          <a:p>
            <a:pPr marL="0" indent="0">
              <a:buNone/>
            </a:pPr>
            <a:endParaRPr lang="en-ZA" sz="3000" b="1" dirty="0"/>
          </a:p>
          <a:p>
            <a:pPr marL="0" indent="0">
              <a:buNone/>
            </a:pPr>
            <a:r>
              <a:rPr lang="en-ZA" sz="3000" b="1" dirty="0"/>
              <a:t>See Learner Guide p 107 - 108</a:t>
            </a:r>
          </a:p>
        </p:txBody>
      </p:sp>
    </p:spTree>
    <p:extLst>
      <p:ext uri="{BB962C8B-B14F-4D97-AF65-F5344CB8AC3E}">
        <p14:creationId xmlns:p14="http://schemas.microsoft.com/office/powerpoint/2010/main" val="2954328307"/>
      </p:ext>
    </p:extLst>
  </p:cSld>
  <p:clrMapOvr>
    <a:masterClrMapping/>
  </p:clrMapOvr>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7.2	The Keeping of Records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69</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Records must be kept of payments, deductions, calculations and all information relating to remuneration.</a:t>
            </a:r>
          </a:p>
          <a:p>
            <a:pPr marL="0" indent="0">
              <a:buNone/>
            </a:pPr>
            <a:endParaRPr lang="en-ZA" sz="3000" b="1" dirty="0"/>
          </a:p>
          <a:p>
            <a:pPr marL="0" indent="0">
              <a:buNone/>
            </a:pPr>
            <a:r>
              <a:rPr lang="en-ZA" sz="3000" b="1" dirty="0"/>
              <a:t>See Learner Guide p 108 - 112</a:t>
            </a:r>
          </a:p>
        </p:txBody>
      </p:sp>
    </p:spTree>
    <p:extLst>
      <p:ext uri="{BB962C8B-B14F-4D97-AF65-F5344CB8AC3E}">
        <p14:creationId xmlns:p14="http://schemas.microsoft.com/office/powerpoint/2010/main" val="192459848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sz="quarter" idx="1"/>
          </p:nvPr>
        </p:nvSpPr>
        <p:spPr/>
        <p:txBody>
          <a:bodyPr wrap="square">
            <a:normAutofit/>
          </a:bodyPr>
          <a:lstStyle/>
          <a:p>
            <a:pPr marL="0" indent="0">
              <a:buNone/>
            </a:pPr>
            <a:r>
              <a:rPr lang="en-ZA" sz="2800" b="1" dirty="0"/>
              <a:t>The purpose of the EEA (Chapter I)</a:t>
            </a:r>
          </a:p>
          <a:p>
            <a:pPr marL="0" indent="0">
              <a:buNone/>
            </a:pPr>
            <a:endParaRPr lang="en-ZA" dirty="0"/>
          </a:p>
          <a:p>
            <a:r>
              <a:rPr lang="en-ZA" b="1" dirty="0"/>
              <a:t>Promoting equal opportunity and fair treatment in employment through the elimination of unfair discrimination</a:t>
            </a:r>
          </a:p>
          <a:p>
            <a:r>
              <a:rPr lang="en-ZA" b="1" dirty="0"/>
              <a:t>Implementing affirmative action measures to redress the disadvantages in employment </a:t>
            </a:r>
          </a:p>
          <a:p>
            <a:r>
              <a:rPr lang="en-ZA" b="1" dirty="0"/>
              <a:t>Implementing affirmative action to ensure equitable representation in all occupational categories and levels in the workforce</a:t>
            </a:r>
          </a:p>
          <a:p>
            <a:endParaRPr lang="en-ZA" dirty="0"/>
          </a:p>
        </p:txBody>
      </p:sp>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a:t>
            </a:fld>
            <a:endParaRPr lang="en-ZA" dirty="0"/>
          </a:p>
        </p:txBody>
      </p:sp>
    </p:spTree>
    <p:extLst>
      <p:ext uri="{BB962C8B-B14F-4D97-AF65-F5344CB8AC3E}">
        <p14:creationId xmlns:p14="http://schemas.microsoft.com/office/powerpoint/2010/main" val="2689796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7.2	The Keeping of Records </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70</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lnSpcReduction="10000"/>
          </a:bodyPr>
          <a:lstStyle/>
          <a:p>
            <a:r>
              <a:rPr lang="en-ZA" sz="2800" b="1" i="1" dirty="0"/>
              <a:t>Remuneration means any payment in money or in kind, or both in money and in kind, made or owing to any person in return for that person working for any other person, including the State, and "remunerate" has a corresponding meaning.</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323518265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7.3	Termination of Employment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71</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The BCEA also gives rules as to how organisations should treat the termination of employees.  </a:t>
            </a:r>
          </a:p>
          <a:p>
            <a:pPr marL="0" indent="0">
              <a:buNone/>
            </a:pPr>
            <a:endParaRPr lang="en-ZA" sz="3000" b="1" dirty="0"/>
          </a:p>
          <a:p>
            <a:pPr marL="0" indent="0">
              <a:buNone/>
            </a:pPr>
            <a:r>
              <a:rPr lang="en-ZA" sz="3000" b="1" dirty="0"/>
              <a:t>This section of the Act is divided into seven Sections, numbered 36 to 42.</a:t>
            </a:r>
          </a:p>
          <a:p>
            <a:pPr marL="0" indent="0">
              <a:buNone/>
            </a:pPr>
            <a:endParaRPr lang="en-ZA" sz="3000" b="1" dirty="0"/>
          </a:p>
          <a:p>
            <a:pPr marL="0" indent="0">
              <a:buNone/>
            </a:pPr>
            <a:r>
              <a:rPr lang="en-ZA" sz="3000" b="1" dirty="0"/>
              <a:t>See Learner Guide p 112 - 116</a:t>
            </a:r>
          </a:p>
        </p:txBody>
      </p:sp>
    </p:spTree>
    <p:extLst>
      <p:ext uri="{BB962C8B-B14F-4D97-AF65-F5344CB8AC3E}">
        <p14:creationId xmlns:p14="http://schemas.microsoft.com/office/powerpoint/2010/main" val="2711153522"/>
      </p:ext>
    </p:extLst>
  </p:cSld>
  <p:clrMapOvr>
    <a:masterClrMapping/>
  </p:clrMapOvr>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7.3	Termination of Employment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72</a:t>
            </a:fld>
            <a:endParaRPr lang="en-ZA" dirty="0"/>
          </a:p>
        </p:txBody>
      </p:sp>
      <p:sp>
        <p:nvSpPr>
          <p:cNvPr id="11" name="Content Placeholder 10"/>
          <p:cNvSpPr>
            <a:spLocks noGrp="1"/>
          </p:cNvSpPr>
          <p:nvPr>
            <p:ph sz="quarter" idx="1"/>
          </p:nvPr>
        </p:nvSpPr>
        <p:spPr/>
        <p:txBody>
          <a:bodyPr>
            <a:normAutofit fontScale="92500" lnSpcReduction="20000"/>
          </a:bodyPr>
          <a:lstStyle/>
          <a:p>
            <a:r>
              <a:rPr lang="en-ZA" b="1" dirty="0"/>
              <a:t>NEDLAG means the National Economic, Development and Labour Council established by section 2 of the National Economic, Development and Labour Council Act, 1994 (Act No. 35 of 1994)</a:t>
            </a:r>
          </a:p>
          <a:p>
            <a:endParaRPr lang="en-ZA" b="1" dirty="0"/>
          </a:p>
          <a:p>
            <a:r>
              <a:rPr lang="en-ZA" b="1" dirty="0"/>
              <a:t>Public Service means the public service referred to in section 1(1) of the Public Service Act, 1994 (Proclamation No. 103 of 1994), and includes any organisational component contemplated in section 7(4) of that Act and specified in the first column of Schedule 2 to that Act, but excluding--</a:t>
            </a:r>
          </a:p>
          <a:p>
            <a:pPr marL="0" indent="365125">
              <a:buNone/>
            </a:pPr>
            <a:r>
              <a:rPr lang="en-ZA" b="1" dirty="0"/>
              <a:t>a)	the members of the National Defence Force,</a:t>
            </a:r>
          </a:p>
          <a:p>
            <a:pPr marL="0" indent="365125">
              <a:buNone/>
            </a:pPr>
            <a:r>
              <a:rPr lang="en-ZA" b="1" dirty="0"/>
              <a:t>b)	the National Intelligence Agency,</a:t>
            </a:r>
          </a:p>
          <a:p>
            <a:pPr marL="0" indent="365125">
              <a:buNone/>
            </a:pPr>
            <a:r>
              <a:rPr lang="en-ZA" b="1" dirty="0"/>
              <a:t>c)	the South African Secret Service, and</a:t>
            </a:r>
          </a:p>
          <a:p>
            <a:pPr marL="0" indent="365125">
              <a:buNone/>
            </a:pPr>
            <a:r>
              <a:rPr lang="en-ZA" b="1" dirty="0"/>
              <a:t>d)	the South African National Academy of Intelligence</a:t>
            </a:r>
            <a:r>
              <a:rPr lang="en-ZA" dirty="0"/>
              <a:t>.</a:t>
            </a:r>
          </a:p>
          <a:p>
            <a:endParaRPr lang="en-ZA" dirty="0"/>
          </a:p>
        </p:txBody>
      </p:sp>
    </p:spTree>
    <p:extLst>
      <p:ext uri="{BB962C8B-B14F-4D97-AF65-F5344CB8AC3E}">
        <p14:creationId xmlns:p14="http://schemas.microsoft.com/office/powerpoint/2010/main" val="34296045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1">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11">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11">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11">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11">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11">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build="p"/>
    </p:bld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7.3	Termination of Employment</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73</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sz="2800" b="1" i="1" dirty="0"/>
              <a:t>The CCMA is the Commission for Conciliation, Mediation and Arbitration established in terms of section 112 of the Labour Relations Act, 1995.</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18077510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8:</a:t>
            </a:r>
            <a:br>
              <a:rPr lang="en-US" sz="4400" dirty="0"/>
            </a:br>
            <a:r>
              <a:rPr lang="en-ZA" sz="4400" dirty="0"/>
              <a:t>Monitoring, Enforcement and Legal Proceedings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74</a:t>
            </a:fld>
            <a:endParaRPr lang="en-ZA" dirty="0"/>
          </a:p>
        </p:txBody>
      </p:sp>
    </p:spTree>
    <p:extLst>
      <p:ext uri="{BB962C8B-B14F-4D97-AF65-F5344CB8AC3E}">
        <p14:creationId xmlns:p14="http://schemas.microsoft.com/office/powerpoint/2010/main" val="192369753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8.1	Monitoring of Compliance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75</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Chapter X of the BCEA deals with the enforcement of and compliance to the Act.  This Part of the Act is divided into 18 sections (sections 63 – 81)</a:t>
            </a:r>
          </a:p>
          <a:p>
            <a:pPr marL="0" indent="0">
              <a:buNone/>
            </a:pPr>
            <a:endParaRPr lang="en-ZA" sz="3000" b="1" dirty="0"/>
          </a:p>
          <a:p>
            <a:pPr marL="0" indent="0">
              <a:buNone/>
            </a:pPr>
            <a:r>
              <a:rPr lang="en-ZA" sz="3000" b="1" dirty="0"/>
              <a:t>See Learner Guide p 117 - 125</a:t>
            </a:r>
          </a:p>
        </p:txBody>
      </p:sp>
    </p:spTree>
    <p:extLst>
      <p:ext uri="{BB962C8B-B14F-4D97-AF65-F5344CB8AC3E}">
        <p14:creationId xmlns:p14="http://schemas.microsoft.com/office/powerpoint/2010/main" val="3119045040"/>
      </p:ext>
    </p:extLst>
  </p:cSld>
  <p:clrMapOvr>
    <a:masterClrMapping/>
  </p:clrMapOvr>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8.1	Monitoring of Compliance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76</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92500" lnSpcReduction="20000"/>
          </a:bodyPr>
          <a:lstStyle/>
          <a:p>
            <a:pPr marL="0" indent="0">
              <a:buNone/>
            </a:pPr>
            <a:r>
              <a:rPr lang="en-ZA" sz="3000" b="1" dirty="0"/>
              <a:t>Employment law includes this Act any other Act the administration of which has been assigned to the Minister, and any of the following Acts :</a:t>
            </a:r>
          </a:p>
          <a:p>
            <a:pPr marL="514350" indent="-514350">
              <a:buFont typeface="+mj-lt"/>
              <a:buAutoNum type="alphaLcParenR"/>
            </a:pPr>
            <a:r>
              <a:rPr lang="en-ZA" sz="3000" b="1" dirty="0"/>
              <a:t>The Unemployment Insurance Act, 1966 (Act No. 30 of 1966)</a:t>
            </a:r>
          </a:p>
          <a:p>
            <a:pPr marL="514350" indent="-514350">
              <a:buFont typeface="+mj-lt"/>
              <a:buAutoNum type="alphaLcParenR"/>
            </a:pPr>
            <a:r>
              <a:rPr lang="en-ZA" sz="3000" b="1" dirty="0"/>
              <a:t>The Skills Development Act 1998(Act No 97 of 1998)</a:t>
            </a:r>
          </a:p>
          <a:p>
            <a:pPr marL="514350" indent="-514350">
              <a:buFont typeface="+mj-lt"/>
              <a:buAutoNum type="alphaLcParenR"/>
            </a:pPr>
            <a:r>
              <a:rPr lang="en-ZA" sz="3000" b="1" dirty="0"/>
              <a:t>The Employment Equity Act, 1998 (Act No. 55 of 1998);</a:t>
            </a:r>
          </a:p>
          <a:p>
            <a:pPr marL="514350" indent="-514350">
              <a:buFont typeface="+mj-lt"/>
              <a:buAutoNum type="alphaLcParenR"/>
            </a:pPr>
            <a:r>
              <a:rPr lang="en-ZA" sz="3000" b="1" dirty="0"/>
              <a:t>The Occupational Health and Safety Act, 1993 (Act No. 85 of 1993)</a:t>
            </a:r>
          </a:p>
          <a:p>
            <a:pPr marL="514350" indent="-514350">
              <a:buFont typeface="+mj-lt"/>
              <a:buAutoNum type="alphaLcParenR"/>
            </a:pPr>
            <a:r>
              <a:rPr lang="en-ZA" sz="3000" b="1" dirty="0"/>
              <a:t>The Compensation for Occupational Injuries and Diseases Act, I993 (Act No. 15 130 of 1993</a:t>
            </a:r>
          </a:p>
        </p:txBody>
      </p:sp>
    </p:spTree>
    <p:extLst>
      <p:ext uri="{BB962C8B-B14F-4D97-AF65-F5344CB8AC3E}">
        <p14:creationId xmlns:p14="http://schemas.microsoft.com/office/powerpoint/2010/main" val="4123341981"/>
      </p:ext>
    </p:extLst>
  </p:cSld>
  <p:clrMapOvr>
    <a:masterClrMapping/>
  </p:clrMapOvr>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8.1	Monitoring of Compliance of the BCEA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77</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fontScale="92500" lnSpcReduction="20000"/>
          </a:bodyPr>
          <a:lstStyle/>
          <a:p>
            <a:r>
              <a:rPr lang="en-ZA" sz="2800" b="1" i="1" dirty="0"/>
              <a:t>Trade union means a trade union registered under section 96 of the Labour Relations Act, 1995.</a:t>
            </a:r>
          </a:p>
          <a:p>
            <a:r>
              <a:rPr lang="en-ZA" sz="2800" b="1" i="1" dirty="0"/>
              <a:t>A trade union is an association of employees whose principal purpose is to regulate relations between employees and employers, including any employers organisations.</a:t>
            </a:r>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246196836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8.2	The Protection of Employees against Discrimination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78</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Section 79 deals with the Protection of rights of Employees.</a:t>
            </a:r>
          </a:p>
          <a:p>
            <a:pPr marL="0" indent="0">
              <a:buNone/>
            </a:pPr>
            <a:endParaRPr lang="en-ZA" sz="3000" b="1" dirty="0"/>
          </a:p>
          <a:p>
            <a:pPr marL="0" indent="0">
              <a:buNone/>
            </a:pPr>
            <a:r>
              <a:rPr lang="en-ZA" sz="3000" b="1" dirty="0"/>
              <a:t>See Learner Guide p 125.</a:t>
            </a:r>
          </a:p>
        </p:txBody>
      </p:sp>
    </p:spTree>
    <p:extLst>
      <p:ext uri="{BB962C8B-B14F-4D97-AF65-F5344CB8AC3E}">
        <p14:creationId xmlns:p14="http://schemas.microsoft.com/office/powerpoint/2010/main" val="383547119"/>
      </p:ext>
    </p:extLst>
  </p:cSld>
  <p:clrMapOvr>
    <a:masterClrMapping/>
  </p:clrMapOvr>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79</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endParaRPr lang="en-ZA" sz="3000" b="1" dirty="0"/>
          </a:p>
          <a:p>
            <a:pPr marL="0" indent="0">
              <a:buNone/>
            </a:pPr>
            <a:r>
              <a:rPr lang="en-ZA" sz="3000" b="1" dirty="0"/>
              <a:t>Section 80 deals with the Procedure for disputes.</a:t>
            </a:r>
          </a:p>
          <a:p>
            <a:pPr marL="0" indent="0">
              <a:buNone/>
            </a:pPr>
            <a:endParaRPr lang="en-ZA" sz="3000" b="1" dirty="0"/>
          </a:p>
          <a:p>
            <a:pPr marL="0" indent="0">
              <a:buNone/>
            </a:pPr>
            <a:r>
              <a:rPr lang="en-ZA" sz="3000" b="1" dirty="0"/>
              <a:t>See Learner Guide p 126.</a:t>
            </a:r>
          </a:p>
        </p:txBody>
      </p:sp>
    </p:spTree>
    <p:extLst>
      <p:ext uri="{BB962C8B-B14F-4D97-AF65-F5344CB8AC3E}">
        <p14:creationId xmlns:p14="http://schemas.microsoft.com/office/powerpoint/2010/main" val="1696801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a:t>
            </a:fld>
            <a:endParaRPr lang="en-ZA" dirty="0"/>
          </a:p>
        </p:txBody>
      </p:sp>
      <p:sp>
        <p:nvSpPr>
          <p:cNvPr id="6" name="Content Placeholder 5"/>
          <p:cNvSpPr>
            <a:spLocks noGrp="1"/>
          </p:cNvSpPr>
          <p:nvPr>
            <p:ph sz="quarter" idx="1"/>
          </p:nvPr>
        </p:nvSpPr>
        <p:spPr>
          <a:xfrm>
            <a:off x="467544" y="1413296"/>
            <a:ext cx="8219256" cy="5040040"/>
          </a:xfrm>
        </p:spPr>
        <p:txBody>
          <a:bodyPr>
            <a:normAutofit/>
          </a:bodyPr>
          <a:lstStyle/>
          <a:p>
            <a:pPr marL="0" indent="0">
              <a:buNone/>
            </a:pPr>
            <a:r>
              <a:rPr lang="en-ZA" sz="3600" b="1" dirty="0"/>
              <a:t>Overview of the EEA (Chapter 1)</a:t>
            </a:r>
          </a:p>
          <a:p>
            <a:pPr marL="0" indent="0">
              <a:buNone/>
            </a:pPr>
            <a:endParaRPr lang="en-ZA" b="1" dirty="0"/>
          </a:p>
          <a:p>
            <a:pPr marL="0" indent="0">
              <a:buNone/>
            </a:pPr>
            <a:r>
              <a:rPr lang="en-ZA" sz="3200" b="1" dirty="0"/>
              <a:t>Prohibition of unfair discrimination</a:t>
            </a:r>
          </a:p>
          <a:p>
            <a:pPr marL="0" indent="0">
              <a:buNone/>
            </a:pPr>
            <a:endParaRPr lang="en-ZA" sz="3200" b="1" dirty="0"/>
          </a:p>
          <a:p>
            <a:r>
              <a:rPr lang="en-ZA" b="1" dirty="0"/>
              <a:t>No person may unfairly discriminate against an employee.</a:t>
            </a:r>
          </a:p>
          <a:p>
            <a:r>
              <a:rPr lang="en-ZA" b="1" dirty="0"/>
              <a:t>Medical testing of an employee is prohibited, unless</a:t>
            </a:r>
          </a:p>
          <a:p>
            <a:pPr marL="896938" indent="0">
              <a:buNone/>
            </a:pPr>
            <a:r>
              <a:rPr lang="en-ZA" b="1" dirty="0"/>
              <a:t>-  legislation permits or requires the testing; or</a:t>
            </a:r>
          </a:p>
          <a:p>
            <a:pPr marL="896938" indent="0" defTabSz="1173163">
              <a:buNone/>
            </a:pPr>
            <a:r>
              <a:rPr lang="en-ZA" b="1" dirty="0"/>
              <a:t>-  it is justifiable</a:t>
            </a:r>
          </a:p>
        </p:txBody>
      </p:sp>
    </p:spTree>
    <p:extLst>
      <p:ext uri="{BB962C8B-B14F-4D97-AF65-F5344CB8AC3E}">
        <p14:creationId xmlns:p14="http://schemas.microsoft.com/office/powerpoint/2010/main" val="2466402881"/>
      </p:ext>
    </p:extLst>
  </p:cSld>
  <p:clrMapOvr>
    <a:masterClrMapping/>
  </p:clrMapOvr>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80</a:t>
            </a:fld>
            <a:endParaRPr lang="en-ZA" dirty="0"/>
          </a:p>
        </p:txBody>
      </p:sp>
      <p:sp>
        <p:nvSpPr>
          <p:cNvPr id="5" name="Content Placeholder 4"/>
          <p:cNvSpPr>
            <a:spLocks noGrp="1"/>
          </p:cNvSpPr>
          <p:nvPr>
            <p:ph sz="quarter" idx="1"/>
          </p:nvPr>
        </p:nvSpPr>
        <p:spPr>
          <a:xfrm>
            <a:off x="467544" y="1413296"/>
            <a:ext cx="8424936" cy="4797004"/>
          </a:xfrm>
        </p:spPr>
        <p:txBody>
          <a:bodyPr>
            <a:normAutofit fontScale="70000" lnSpcReduction="20000"/>
          </a:bodyPr>
          <a:lstStyle/>
          <a:p>
            <a:pPr marL="0" indent="0">
              <a:buNone/>
            </a:pPr>
            <a:r>
              <a:rPr lang="en-ZA" sz="3000" b="1" dirty="0"/>
              <a:t> </a:t>
            </a:r>
            <a:r>
              <a:rPr lang="en-ZA" sz="4000" b="1" dirty="0"/>
              <a:t>The following steps must be followed:</a:t>
            </a:r>
          </a:p>
          <a:p>
            <a:pPr marL="742950" indent="-742950">
              <a:buFont typeface="+mj-lt"/>
              <a:buAutoNum type="arabicPeriod"/>
            </a:pPr>
            <a:r>
              <a:rPr lang="en-ZA" sz="4000" b="1" dirty="0"/>
              <a:t>On receiving a dispute, a Commissioner must be appointed to resolve the dispute by conciliation within 30 days.  The parties may agree to a a longer period.</a:t>
            </a:r>
          </a:p>
          <a:p>
            <a:pPr marL="742950" indent="-742950">
              <a:buFont typeface="+mj-lt"/>
              <a:buAutoNum type="arabicPeriod"/>
            </a:pPr>
            <a:r>
              <a:rPr lang="en-ZA" sz="4000" b="1" dirty="0"/>
              <a:t>The Commissioner determine the process to follow.</a:t>
            </a:r>
          </a:p>
          <a:p>
            <a:pPr marL="742950" indent="-742950">
              <a:buFont typeface="+mj-lt"/>
              <a:buAutoNum type="arabicPeriod"/>
            </a:pPr>
            <a:r>
              <a:rPr lang="en-ZA" sz="4000" b="1" dirty="0"/>
              <a:t>If one Commissioner has been appointed to resolve more than one dispute of the same parties, the Commissioner may consolidate the proceedings so that all the disputes are dealt with in the same proceedings.</a:t>
            </a:r>
          </a:p>
        </p:txBody>
      </p:sp>
    </p:spTree>
    <p:extLst>
      <p:ext uri="{BB962C8B-B14F-4D97-AF65-F5344CB8AC3E}">
        <p14:creationId xmlns:p14="http://schemas.microsoft.com/office/powerpoint/2010/main" val="10956736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81</a:t>
            </a:fld>
            <a:endParaRPr lang="en-ZA" dirty="0"/>
          </a:p>
        </p:txBody>
      </p:sp>
      <p:sp>
        <p:nvSpPr>
          <p:cNvPr id="5" name="Content Placeholder 4"/>
          <p:cNvSpPr>
            <a:spLocks noGrp="1"/>
          </p:cNvSpPr>
          <p:nvPr>
            <p:ph sz="quarter" idx="1"/>
          </p:nvPr>
        </p:nvSpPr>
        <p:spPr>
          <a:xfrm>
            <a:off x="339379" y="1282638"/>
            <a:ext cx="8424936" cy="4797004"/>
          </a:xfrm>
        </p:spPr>
        <p:txBody>
          <a:bodyPr>
            <a:normAutofit/>
          </a:bodyPr>
          <a:lstStyle/>
          <a:p>
            <a:pPr marL="0" indent="0">
              <a:buNone/>
            </a:pPr>
            <a:r>
              <a:rPr lang="en-ZA" sz="4000" b="1" dirty="0"/>
              <a:t> </a:t>
            </a:r>
            <a:r>
              <a:rPr lang="en-ZA" sz="2800" b="1" dirty="0"/>
              <a:t>4. In the conciliation proceedings a party to the dispute may appear in person or be presented only by;</a:t>
            </a:r>
          </a:p>
          <a:p>
            <a:pPr marL="0" indent="0">
              <a:buNone/>
            </a:pPr>
            <a:endParaRPr lang="en-ZA" sz="2800" b="1" dirty="0"/>
          </a:p>
          <a:p>
            <a:pPr marL="514350" indent="-514350">
              <a:buAutoNum type="alphaLcParenR"/>
            </a:pPr>
            <a:r>
              <a:rPr lang="en-ZA" sz="2800" b="1" dirty="0"/>
              <a:t>A director or employee of that party; or</a:t>
            </a:r>
          </a:p>
          <a:p>
            <a:pPr marL="514350" indent="-514350">
              <a:buAutoNum type="alphaLcParenR"/>
            </a:pPr>
            <a:endParaRPr lang="en-ZA" sz="2800" b="1" dirty="0"/>
          </a:p>
          <a:p>
            <a:pPr marL="0" indent="0">
              <a:buNone/>
            </a:pPr>
            <a:r>
              <a:rPr lang="en-ZA" sz="2800" b="1" dirty="0"/>
              <a:t>b) Any member, office bearer or official of that party’s registered trade 	union or registered employers’ organisation.</a:t>
            </a:r>
          </a:p>
          <a:p>
            <a:pPr marL="0" indent="0">
              <a:buNone/>
            </a:pPr>
            <a:endParaRPr lang="en-ZA" sz="4000" b="1" dirty="0"/>
          </a:p>
          <a:p>
            <a:pPr marL="0" indent="0">
              <a:buNone/>
            </a:pPr>
            <a:endParaRPr lang="en-ZA" sz="3000" b="1" dirty="0"/>
          </a:p>
        </p:txBody>
      </p:sp>
    </p:spTree>
    <p:extLst>
      <p:ext uri="{BB962C8B-B14F-4D97-AF65-F5344CB8AC3E}">
        <p14:creationId xmlns:p14="http://schemas.microsoft.com/office/powerpoint/2010/main" val="148833690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82</a:t>
            </a:fld>
            <a:endParaRPr lang="en-ZA" dirty="0"/>
          </a:p>
        </p:txBody>
      </p:sp>
      <p:sp>
        <p:nvSpPr>
          <p:cNvPr id="5" name="Content Placeholder 4"/>
          <p:cNvSpPr>
            <a:spLocks noGrp="1"/>
          </p:cNvSpPr>
          <p:nvPr>
            <p:ph sz="quarter" idx="1"/>
          </p:nvPr>
        </p:nvSpPr>
        <p:spPr>
          <a:xfrm>
            <a:off x="339379" y="1282638"/>
            <a:ext cx="8424936" cy="4797004"/>
          </a:xfrm>
        </p:spPr>
        <p:txBody>
          <a:bodyPr>
            <a:normAutofit fontScale="70000" lnSpcReduction="20000"/>
          </a:bodyPr>
          <a:lstStyle/>
          <a:p>
            <a:pPr marL="0" indent="0">
              <a:buNone/>
            </a:pPr>
            <a:r>
              <a:rPr lang="en-ZA" sz="4000" b="1" dirty="0"/>
              <a:t> 5. When conciliation has failed, or at the end of the 30-day period or any other period agreed between the parties:</a:t>
            </a:r>
          </a:p>
          <a:p>
            <a:pPr marL="0" indent="0">
              <a:buNone/>
            </a:pPr>
            <a:endParaRPr lang="en-ZA" sz="4000" b="1" dirty="0"/>
          </a:p>
          <a:p>
            <a:pPr marL="0" indent="0">
              <a:buNone/>
            </a:pPr>
            <a:r>
              <a:rPr lang="en-ZA" sz="4000" b="1" dirty="0"/>
              <a:t>a) The Commissioner must issue a certificate stating whether or not the dispute has been resolved;</a:t>
            </a:r>
          </a:p>
          <a:p>
            <a:pPr marL="0" indent="0">
              <a:buNone/>
            </a:pPr>
            <a:r>
              <a:rPr lang="en-ZA" sz="4000" b="1" dirty="0"/>
              <a:t>b) The Commission must serve a copy of that certificate on each party to the dispute or the person who presented a party in the conciliation proceedings; and </a:t>
            </a:r>
          </a:p>
          <a:p>
            <a:pPr marL="0" indent="0">
              <a:buNone/>
            </a:pPr>
            <a:r>
              <a:rPr lang="en-ZA" sz="4000" b="1" dirty="0"/>
              <a:t>c) The Commissioner must file the original of that certificate with the Commission.</a:t>
            </a:r>
          </a:p>
          <a:p>
            <a:pPr marL="0" indent="0">
              <a:buNone/>
            </a:pPr>
            <a:endParaRPr lang="en-ZA" sz="3000" b="1" dirty="0"/>
          </a:p>
        </p:txBody>
      </p:sp>
    </p:spTree>
    <p:extLst>
      <p:ext uri="{BB962C8B-B14F-4D97-AF65-F5344CB8AC3E}">
        <p14:creationId xmlns:p14="http://schemas.microsoft.com/office/powerpoint/2010/main" val="1801226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6. If a dispute involves parties engaged in an essential service, then the parties may consent within seven days of the date the Commissioner received the referral:</a:t>
            </a:r>
          </a:p>
          <a:p>
            <a:pPr marL="0" indent="0">
              <a:buNone/>
            </a:pPr>
            <a:r>
              <a:rPr lang="en-ZA" sz="2800" b="1" dirty="0"/>
              <a:t>a) To the appointment of a specific commissioner to resolve the dispute through conciliation; and</a:t>
            </a:r>
          </a:p>
          <a:p>
            <a:pPr marL="0" indent="0">
              <a:buNone/>
            </a:pPr>
            <a:r>
              <a:rPr lang="en-ZA" sz="2800" b="1" dirty="0"/>
              <a:t>b) To that Commissioner’s terms of reference.  </a:t>
            </a:r>
          </a:p>
        </p:txBody>
      </p:sp>
    </p:spTree>
    <p:extLst>
      <p:ext uri="{BB962C8B-B14F-4D97-AF65-F5344CB8AC3E}">
        <p14:creationId xmlns:p14="http://schemas.microsoft.com/office/powerpoint/2010/main" val="745844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8.3	The Dispute Resolution Path</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84</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If the parties do not consent to either of those matters within the seven-day period, the Commission must as soon as possible:</a:t>
            </a:r>
          </a:p>
          <a:p>
            <a:pPr marL="0" indent="0">
              <a:buNone/>
            </a:pPr>
            <a:r>
              <a:rPr lang="en-ZA" sz="2800" b="1" dirty="0"/>
              <a:t>(i) Appoint a Commissioner to attempt to resolve the dispute; and</a:t>
            </a:r>
          </a:p>
          <a:p>
            <a:pPr marL="0" indent="0">
              <a:buNone/>
            </a:pPr>
            <a:r>
              <a:rPr lang="en-ZA" sz="2800" b="1" dirty="0"/>
              <a:t>(ii) Determine the Commissioner’s terms of reference.</a:t>
            </a:r>
          </a:p>
        </p:txBody>
      </p:sp>
    </p:spTree>
    <p:extLst>
      <p:ext uri="{BB962C8B-B14F-4D97-AF65-F5344CB8AC3E}">
        <p14:creationId xmlns:p14="http://schemas.microsoft.com/office/powerpoint/2010/main" val="35196544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ZA" dirty="0"/>
              <a:t>Labour Law Workshop</a:t>
            </a:r>
          </a:p>
        </p:txBody>
      </p:sp>
      <p:sp>
        <p:nvSpPr>
          <p:cNvPr id="3" name="Text Placeholder 2"/>
          <p:cNvSpPr>
            <a:spLocks noGrp="1"/>
          </p:cNvSpPr>
          <p:nvPr>
            <p:ph type="body" idx="1"/>
          </p:nvPr>
        </p:nvSpPr>
        <p:spPr/>
        <p:txBody>
          <a:bodyPr>
            <a:noAutofit/>
          </a:bodyPr>
          <a:lstStyle/>
          <a:p>
            <a:r>
              <a:rPr lang="en-US" sz="4400" dirty="0"/>
              <a:t>Study Unit 9:</a:t>
            </a:r>
            <a:br>
              <a:rPr lang="en-US" sz="4400" dirty="0"/>
            </a:br>
            <a:r>
              <a:rPr lang="en-ZA" sz="4400" dirty="0"/>
              <a:t>The Creation of the CCMA, its Origins, Functions, Powers and Duties</a:t>
            </a:r>
          </a:p>
        </p:txBody>
      </p:sp>
      <p:sp>
        <p:nvSpPr>
          <p:cNvPr id="5" name="Slide Number Placeholder 4"/>
          <p:cNvSpPr>
            <a:spLocks noGrp="1"/>
          </p:cNvSpPr>
          <p:nvPr>
            <p:ph type="sldNum" sz="quarter" idx="12"/>
          </p:nvPr>
        </p:nvSpPr>
        <p:spPr/>
        <p:txBody>
          <a:bodyPr/>
          <a:lstStyle/>
          <a:p>
            <a:fld id="{4980778A-6F9D-4141-8080-B8192EADCD40}" type="slidenum">
              <a:rPr lang="en-ZA" smtClean="0"/>
              <a:pPr/>
              <a:t>85</a:t>
            </a:fld>
            <a:endParaRPr lang="en-ZA" dirty="0"/>
          </a:p>
        </p:txBody>
      </p:sp>
    </p:spTree>
    <p:extLst>
      <p:ext uri="{BB962C8B-B14F-4D97-AF65-F5344CB8AC3E}">
        <p14:creationId xmlns:p14="http://schemas.microsoft.com/office/powerpoint/2010/main" val="41068679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9.1	The Establishment, Functions, Powers and Duties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86</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200" b="1" dirty="0"/>
              <a:t>The functions of the CCMA are to:</a:t>
            </a:r>
          </a:p>
          <a:p>
            <a:r>
              <a:rPr lang="en-ZA" sz="2800" b="1" dirty="0"/>
              <a:t>Attempt to resolve workplace disputes by conciliation and arbitration</a:t>
            </a:r>
          </a:p>
          <a:p>
            <a:r>
              <a:rPr lang="en-ZA" sz="2800" b="1" dirty="0"/>
              <a:t>Assist in the establishment of workplace forums and statutory councils</a:t>
            </a:r>
          </a:p>
          <a:p>
            <a:r>
              <a:rPr lang="en-ZA" sz="2800" b="1" dirty="0"/>
              <a:t>Publish information and statistics about its activities (section 115 of the act)</a:t>
            </a:r>
          </a:p>
          <a:p>
            <a:r>
              <a:rPr lang="en-ZA" sz="2800" b="1" dirty="0"/>
              <a:t>Advise on getting legal advice</a:t>
            </a:r>
          </a:p>
        </p:txBody>
      </p:sp>
    </p:spTree>
    <p:extLst>
      <p:ext uri="{BB962C8B-B14F-4D97-AF65-F5344CB8AC3E}">
        <p14:creationId xmlns:p14="http://schemas.microsoft.com/office/powerpoint/2010/main" val="53025158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9.1	The Establishment, Functions, Powers and Duties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87</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200" b="1" dirty="0"/>
              <a:t>The functions of the CCMA are to:</a:t>
            </a:r>
          </a:p>
          <a:p>
            <a:r>
              <a:rPr lang="en-ZA" sz="2800" b="1" dirty="0"/>
              <a:t>Determine dispute resolution fees, if applicable</a:t>
            </a:r>
          </a:p>
          <a:p>
            <a:r>
              <a:rPr lang="en-ZA" sz="2800" b="1" dirty="0"/>
              <a:t>Make rules to regulate:</a:t>
            </a:r>
          </a:p>
          <a:p>
            <a:pPr marL="450850" indent="-85725">
              <a:buNone/>
            </a:pPr>
            <a:r>
              <a:rPr lang="en-ZA" sz="2800" b="1" dirty="0"/>
              <a:t>-	The meeting procedure of its committees</a:t>
            </a:r>
          </a:p>
          <a:p>
            <a:pPr marL="450850" indent="-85725">
              <a:buNone/>
            </a:pPr>
            <a:r>
              <a:rPr lang="en-ZA" sz="2800" b="1" dirty="0"/>
              <a:t>-	Conciliation and arbitration procedures </a:t>
            </a:r>
          </a:p>
          <a:p>
            <a:pPr marL="450850" indent="-85725">
              <a:buNone/>
            </a:pPr>
            <a:r>
              <a:rPr lang="en-ZA" sz="2800" b="1" dirty="0"/>
              <a:t>-	Office hours for delivering processes</a:t>
            </a:r>
          </a:p>
          <a:p>
            <a:pPr marL="450850" indent="-85725">
              <a:buNone/>
            </a:pPr>
            <a:r>
              <a:rPr lang="en-ZA" sz="2800" b="1" dirty="0"/>
              <a:t>-	Forms to be used </a:t>
            </a:r>
          </a:p>
          <a:p>
            <a:pPr marL="450850" indent="-85725">
              <a:buNone/>
            </a:pPr>
            <a:r>
              <a:rPr lang="en-ZA" sz="2800" b="1" dirty="0"/>
              <a:t>-	How arbitration costs are calculated; and to </a:t>
            </a:r>
          </a:p>
          <a:p>
            <a:r>
              <a:rPr lang="en-ZA" sz="2800" b="1" dirty="0"/>
              <a:t>Publish these rules in the government gazette</a:t>
            </a:r>
          </a:p>
        </p:txBody>
      </p:sp>
    </p:spTree>
    <p:extLst>
      <p:ext uri="{BB962C8B-B14F-4D97-AF65-F5344CB8AC3E}">
        <p14:creationId xmlns:p14="http://schemas.microsoft.com/office/powerpoint/2010/main" val="4325640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5">
                                            <p:txEl>
                                              <p:pRg st="4" end="4"/>
                                            </p:txEl>
                                          </p:spTgt>
                                        </p:tgtEl>
                                        <p:attrNameLst>
                                          <p:attrName>style.visibility</p:attrName>
                                        </p:attrNameLst>
                                      </p:cBhvr>
                                      <p:to>
                                        <p:strVal val="visible"/>
                                      </p:to>
                                    </p:set>
                                    <p:animEffect transition="in" filter="fade">
                                      <p:cBhvr>
                                        <p:cTn id="35" dur="1000"/>
                                        <p:tgtEl>
                                          <p:spTgt spid="5">
                                            <p:txEl>
                                              <p:pRg st="4" end="4"/>
                                            </p:txEl>
                                          </p:spTgt>
                                        </p:tgtEl>
                                      </p:cBhvr>
                                    </p:animEffect>
                                    <p:anim calcmode="lin" valueType="num">
                                      <p:cBhvr>
                                        <p:cTn id="36" dur="1000" fill="hold"/>
                                        <p:tgtEl>
                                          <p:spTgt spid="5">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5">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5">
                                            <p:txEl>
                                              <p:pRg st="5" end="5"/>
                                            </p:txEl>
                                          </p:spTgt>
                                        </p:tgtEl>
                                        <p:attrNameLst>
                                          <p:attrName>style.visibility</p:attrName>
                                        </p:attrNameLst>
                                      </p:cBhvr>
                                      <p:to>
                                        <p:strVal val="visible"/>
                                      </p:to>
                                    </p:set>
                                    <p:animEffect transition="in" filter="fade">
                                      <p:cBhvr>
                                        <p:cTn id="42" dur="1000"/>
                                        <p:tgtEl>
                                          <p:spTgt spid="5">
                                            <p:txEl>
                                              <p:pRg st="5" end="5"/>
                                            </p:txEl>
                                          </p:spTgt>
                                        </p:tgtEl>
                                      </p:cBhvr>
                                    </p:animEffect>
                                    <p:anim calcmode="lin" valueType="num">
                                      <p:cBhvr>
                                        <p:cTn id="43" dur="1000" fill="hold"/>
                                        <p:tgtEl>
                                          <p:spTgt spid="5">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5">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5">
                                            <p:txEl>
                                              <p:pRg st="6" end="6"/>
                                            </p:txEl>
                                          </p:spTgt>
                                        </p:tgtEl>
                                        <p:attrNameLst>
                                          <p:attrName>style.visibility</p:attrName>
                                        </p:attrNameLst>
                                      </p:cBhvr>
                                      <p:to>
                                        <p:strVal val="visible"/>
                                      </p:to>
                                    </p:set>
                                    <p:animEffect transition="in" filter="fade">
                                      <p:cBhvr>
                                        <p:cTn id="49" dur="1000"/>
                                        <p:tgtEl>
                                          <p:spTgt spid="5">
                                            <p:txEl>
                                              <p:pRg st="6" end="6"/>
                                            </p:txEl>
                                          </p:spTgt>
                                        </p:tgtEl>
                                      </p:cBhvr>
                                    </p:animEffect>
                                    <p:anim calcmode="lin" valueType="num">
                                      <p:cBhvr>
                                        <p:cTn id="50" dur="1000" fill="hold"/>
                                        <p:tgtEl>
                                          <p:spTgt spid="5">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5">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52" fill="hold">
                      <p:stCondLst>
                        <p:cond delay="indefinite"/>
                      </p:stCondLst>
                      <p:childTnLst>
                        <p:par>
                          <p:cTn id="53" fill="hold">
                            <p:stCondLst>
                              <p:cond delay="0"/>
                            </p:stCondLst>
                            <p:childTnLst>
                              <p:par>
                                <p:cTn id="54" presetID="42" presetClass="entr" presetSubtype="0" fill="hold" grpId="0" nodeType="clickEffect">
                                  <p:stCondLst>
                                    <p:cond delay="0"/>
                                  </p:stCondLst>
                                  <p:childTnLst>
                                    <p:set>
                                      <p:cBhvr>
                                        <p:cTn id="55" dur="1" fill="hold">
                                          <p:stCondLst>
                                            <p:cond delay="0"/>
                                          </p:stCondLst>
                                        </p:cTn>
                                        <p:tgtEl>
                                          <p:spTgt spid="5">
                                            <p:txEl>
                                              <p:pRg st="7" end="7"/>
                                            </p:txEl>
                                          </p:spTgt>
                                        </p:tgtEl>
                                        <p:attrNameLst>
                                          <p:attrName>style.visibility</p:attrName>
                                        </p:attrNameLst>
                                      </p:cBhvr>
                                      <p:to>
                                        <p:strVal val="visible"/>
                                      </p:to>
                                    </p:set>
                                    <p:animEffect transition="in" filter="fade">
                                      <p:cBhvr>
                                        <p:cTn id="56" dur="1000"/>
                                        <p:tgtEl>
                                          <p:spTgt spid="5">
                                            <p:txEl>
                                              <p:pRg st="7" end="7"/>
                                            </p:txEl>
                                          </p:spTgt>
                                        </p:tgtEl>
                                      </p:cBhvr>
                                    </p:animEffect>
                                    <p:anim calcmode="lin" valueType="num">
                                      <p:cBhvr>
                                        <p:cTn id="57" dur="1000" fill="hold"/>
                                        <p:tgtEl>
                                          <p:spTgt spid="5">
                                            <p:txEl>
                                              <p:pRg st="7" end="7"/>
                                            </p:txEl>
                                          </p:spTgt>
                                        </p:tgtEl>
                                        <p:attrNameLst>
                                          <p:attrName>ppt_x</p:attrName>
                                        </p:attrNameLst>
                                      </p:cBhvr>
                                      <p:tavLst>
                                        <p:tav tm="0">
                                          <p:val>
                                            <p:strVal val="#ppt_x"/>
                                          </p:val>
                                        </p:tav>
                                        <p:tav tm="100000">
                                          <p:val>
                                            <p:strVal val="#ppt_x"/>
                                          </p:val>
                                        </p:tav>
                                      </p:tavLst>
                                    </p:anim>
                                    <p:anim calcmode="lin" valueType="num">
                                      <p:cBhvr>
                                        <p:cTn id="58" dur="1000" fill="hold"/>
                                        <p:tgtEl>
                                          <p:spTgt spid="5">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9" fill="hold">
                      <p:stCondLst>
                        <p:cond delay="indefinite"/>
                      </p:stCondLst>
                      <p:childTnLst>
                        <p:par>
                          <p:cTn id="60" fill="hold">
                            <p:stCondLst>
                              <p:cond delay="0"/>
                            </p:stCondLst>
                            <p:childTnLst>
                              <p:par>
                                <p:cTn id="61" presetID="42" presetClass="entr" presetSubtype="0" fill="hold" grpId="0" nodeType="clickEffect">
                                  <p:stCondLst>
                                    <p:cond delay="0"/>
                                  </p:stCondLst>
                                  <p:childTnLst>
                                    <p:set>
                                      <p:cBhvr>
                                        <p:cTn id="62" dur="1" fill="hold">
                                          <p:stCondLst>
                                            <p:cond delay="0"/>
                                          </p:stCondLst>
                                        </p:cTn>
                                        <p:tgtEl>
                                          <p:spTgt spid="5">
                                            <p:txEl>
                                              <p:pRg st="8" end="8"/>
                                            </p:txEl>
                                          </p:spTgt>
                                        </p:tgtEl>
                                        <p:attrNameLst>
                                          <p:attrName>style.visibility</p:attrName>
                                        </p:attrNameLst>
                                      </p:cBhvr>
                                      <p:to>
                                        <p:strVal val="visible"/>
                                      </p:to>
                                    </p:set>
                                    <p:animEffect transition="in" filter="fade">
                                      <p:cBhvr>
                                        <p:cTn id="63" dur="1000"/>
                                        <p:tgtEl>
                                          <p:spTgt spid="5">
                                            <p:txEl>
                                              <p:pRg st="8" end="8"/>
                                            </p:txEl>
                                          </p:spTgt>
                                        </p:tgtEl>
                                      </p:cBhvr>
                                    </p:animEffect>
                                    <p:anim calcmode="lin" valueType="num">
                                      <p:cBhvr>
                                        <p:cTn id="64" dur="1000" fill="hold"/>
                                        <p:tgtEl>
                                          <p:spTgt spid="5">
                                            <p:txEl>
                                              <p:pRg st="8" end="8"/>
                                            </p:txEl>
                                          </p:spTgt>
                                        </p:tgtEl>
                                        <p:attrNameLst>
                                          <p:attrName>ppt_x</p:attrName>
                                        </p:attrNameLst>
                                      </p:cBhvr>
                                      <p:tavLst>
                                        <p:tav tm="0">
                                          <p:val>
                                            <p:strVal val="#ppt_x"/>
                                          </p:val>
                                        </p:tav>
                                        <p:tav tm="100000">
                                          <p:val>
                                            <p:strVal val="#ppt_x"/>
                                          </p:val>
                                        </p:tav>
                                      </p:tavLst>
                                    </p:anim>
                                    <p:anim calcmode="lin" valueType="num">
                                      <p:cBhvr>
                                        <p:cTn id="65" dur="1000" fill="hold"/>
                                        <p:tgtEl>
                                          <p:spTgt spid="5">
                                            <p:txEl>
                                              <p:pRg st="8" end="8"/>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9.1	The Establishment, Functions, Powers and Duties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88</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200" b="1" dirty="0"/>
              <a:t>The CCMA provides advice and training on :</a:t>
            </a:r>
          </a:p>
          <a:p>
            <a:r>
              <a:rPr lang="en-ZA" sz="2800" b="1" dirty="0"/>
              <a:t>Forming collective bargaining bodies</a:t>
            </a:r>
          </a:p>
          <a:p>
            <a:r>
              <a:rPr lang="en-ZA" sz="2800" b="1" dirty="0"/>
              <a:t>Forming and managing workplace forums</a:t>
            </a:r>
          </a:p>
          <a:p>
            <a:r>
              <a:rPr lang="en-ZA" sz="2800" b="1" dirty="0"/>
              <a:t>Preventing and resolving disputes and grievances</a:t>
            </a:r>
          </a:p>
          <a:p>
            <a:r>
              <a:rPr lang="en-ZA" sz="2800" b="1" dirty="0"/>
              <a:t>Disciplinary procedures</a:t>
            </a:r>
          </a:p>
          <a:p>
            <a:r>
              <a:rPr lang="en-ZA" sz="2800" b="1" dirty="0"/>
              <a:t>Workplace restructuring </a:t>
            </a:r>
          </a:p>
          <a:p>
            <a:r>
              <a:rPr lang="en-ZA" sz="2800" b="1" dirty="0"/>
              <a:t>Affirmative action and equal opportunity programmes</a:t>
            </a:r>
          </a:p>
          <a:p>
            <a:r>
              <a:rPr lang="en-ZA" sz="2800" b="1" dirty="0"/>
              <a:t>Preventing sexual harassment</a:t>
            </a:r>
          </a:p>
        </p:txBody>
      </p:sp>
    </p:spTree>
    <p:extLst>
      <p:ext uri="{BB962C8B-B14F-4D97-AF65-F5344CB8AC3E}">
        <p14:creationId xmlns:p14="http://schemas.microsoft.com/office/powerpoint/2010/main" val="62359869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4" end="4"/>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5">
                                            <p:txEl>
                                              <p:pRg st="6" end="6"/>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0" nodeType="clickEffect">
                                  <p:stCondLst>
                                    <p:cond delay="0"/>
                                  </p:stCondLst>
                                  <p:childTnLst>
                                    <p:set>
                                      <p:cBhvr>
                                        <p:cTn id="34" dur="1" fill="hold">
                                          <p:stCondLst>
                                            <p:cond delay="0"/>
                                          </p:stCondLst>
                                        </p:cTn>
                                        <p:tgtEl>
                                          <p:spTgt spid="5">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fontScale="90000"/>
          </a:bodyPr>
          <a:lstStyle/>
          <a:p>
            <a:r>
              <a:rPr lang="en-ZA" dirty="0"/>
              <a:t>9.2	The Structures and Functions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89</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200" b="1" dirty="0"/>
              <a:t>The CCMA is controlled by a governing body that consists of 10 members: </a:t>
            </a:r>
          </a:p>
          <a:p>
            <a:r>
              <a:rPr lang="en-ZA" sz="2800" b="1" dirty="0"/>
              <a:t>One chairperson</a:t>
            </a:r>
          </a:p>
          <a:p>
            <a:r>
              <a:rPr lang="en-ZA" sz="2800" b="1" dirty="0"/>
              <a:t>Three persons who represents organised business</a:t>
            </a:r>
          </a:p>
          <a:p>
            <a:r>
              <a:rPr lang="en-ZA" sz="2800" b="1" dirty="0"/>
              <a:t>Three persons who represent the State (nominated by NEDLAC and appointed by the Minister of Labour)</a:t>
            </a:r>
          </a:p>
        </p:txBody>
      </p:sp>
    </p:spTree>
    <p:extLst>
      <p:ext uri="{BB962C8B-B14F-4D97-AF65-F5344CB8AC3E}">
        <p14:creationId xmlns:p14="http://schemas.microsoft.com/office/powerpoint/2010/main" val="109404015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1" end="1"/>
                                            </p:txEl>
                                          </p:spTgt>
                                        </p:tgtEl>
                                        <p:attrNameLst>
                                          <p:attrName>style.visibility</p:attrName>
                                        </p:attrNameLst>
                                      </p:cBhvr>
                                      <p:to>
                                        <p:strVal val="visible"/>
                                      </p:to>
                                    </p:set>
                                    <p:animEffect transition="in" filter="fade">
                                      <p:cBhvr>
                                        <p:cTn id="14" dur="1000"/>
                                        <p:tgtEl>
                                          <p:spTgt spid="5">
                                            <p:txEl>
                                              <p:pRg st="1" end="1"/>
                                            </p:txEl>
                                          </p:spTgt>
                                        </p:tgtEl>
                                      </p:cBhvr>
                                    </p:animEffect>
                                    <p:anim calcmode="lin" valueType="num">
                                      <p:cBhvr>
                                        <p:cTn id="15" dur="1000" fill="hold"/>
                                        <p:tgtEl>
                                          <p:spTgt spid="5">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2" end="2"/>
                                            </p:txEl>
                                          </p:spTgt>
                                        </p:tgtEl>
                                        <p:attrNameLst>
                                          <p:attrName>style.visibility</p:attrName>
                                        </p:attrNameLst>
                                      </p:cBhvr>
                                      <p:to>
                                        <p:strVal val="visible"/>
                                      </p:to>
                                    </p:set>
                                    <p:animEffect transition="in" filter="fade">
                                      <p:cBhvr>
                                        <p:cTn id="21" dur="1000"/>
                                        <p:tgtEl>
                                          <p:spTgt spid="5">
                                            <p:txEl>
                                              <p:pRg st="2" end="2"/>
                                            </p:txEl>
                                          </p:spTgt>
                                        </p:tgtEl>
                                      </p:cBhvr>
                                    </p:animEffect>
                                    <p:anim calcmode="lin" valueType="num">
                                      <p:cBhvr>
                                        <p:cTn id="22"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5">
                                            <p:txEl>
                                              <p:pRg st="3" end="3"/>
                                            </p:txEl>
                                          </p:spTgt>
                                        </p:tgtEl>
                                        <p:attrNameLst>
                                          <p:attrName>style.visibility</p:attrName>
                                        </p:attrNameLst>
                                      </p:cBhvr>
                                      <p:to>
                                        <p:strVal val="visible"/>
                                      </p:to>
                                    </p:set>
                                    <p:animEffect transition="in" filter="fade">
                                      <p:cBhvr>
                                        <p:cTn id="28" dur="1000"/>
                                        <p:tgtEl>
                                          <p:spTgt spid="5">
                                            <p:txEl>
                                              <p:pRg st="3" end="3"/>
                                            </p:txEl>
                                          </p:spTgt>
                                        </p:tgtEl>
                                      </p:cBhvr>
                                    </p:animEffect>
                                    <p:anim calcmode="lin" valueType="num">
                                      <p:cBhvr>
                                        <p:cTn id="29"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ZA" dirty="0"/>
              <a:t>1.1 The Key Elements of Employment Equity Legislation</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a:t>
            </a:fld>
            <a:endParaRPr lang="en-ZA" dirty="0"/>
          </a:p>
        </p:txBody>
      </p:sp>
      <p:sp>
        <p:nvSpPr>
          <p:cNvPr id="6" name="Content Placeholder 5"/>
          <p:cNvSpPr>
            <a:spLocks noGrp="1"/>
          </p:cNvSpPr>
          <p:nvPr>
            <p:ph sz="quarter" idx="1"/>
          </p:nvPr>
        </p:nvSpPr>
        <p:spPr>
          <a:xfrm>
            <a:off x="467544" y="1413296"/>
            <a:ext cx="8219256" cy="5040040"/>
          </a:xfrm>
        </p:spPr>
        <p:txBody>
          <a:bodyPr>
            <a:normAutofit lnSpcReduction="10000"/>
          </a:bodyPr>
          <a:lstStyle/>
          <a:p>
            <a:pPr marL="0" indent="0">
              <a:buNone/>
            </a:pPr>
            <a:r>
              <a:rPr lang="fr-FR" sz="3600" b="1" dirty="0"/>
              <a:t>Affirmative Action (AA) (Chapter III)</a:t>
            </a:r>
          </a:p>
          <a:p>
            <a:pPr marL="0" indent="0">
              <a:buNone/>
            </a:pPr>
            <a:endParaRPr lang="en-ZA" b="1" dirty="0"/>
          </a:p>
          <a:p>
            <a:pPr marL="0" indent="0">
              <a:buNone/>
            </a:pPr>
            <a:r>
              <a:rPr lang="en-ZA" b="1" dirty="0"/>
              <a:t>Every employer must: </a:t>
            </a:r>
          </a:p>
          <a:p>
            <a:pPr lvl="0" fontAlgn="base"/>
            <a:r>
              <a:rPr lang="en-ZA" b="1" dirty="0">
                <a:effectLst>
                  <a:outerShdw sx="0" sy="0">
                    <a:srgbClr val="000000"/>
                  </a:outerShdw>
                </a:effectLst>
              </a:rPr>
              <a:t>Display a summary of the provisions of the Act in all languages </a:t>
            </a:r>
          </a:p>
          <a:p>
            <a:pPr lvl="0" fontAlgn="base"/>
            <a:r>
              <a:rPr lang="en-ZA" b="1" dirty="0">
                <a:effectLst>
                  <a:outerShdw sx="0" sy="0">
                    <a:srgbClr val="000000"/>
                  </a:outerShdw>
                </a:effectLst>
              </a:rPr>
              <a:t>Take steps to consult with employees on AA matters </a:t>
            </a:r>
          </a:p>
          <a:p>
            <a:pPr lvl="0" fontAlgn="base"/>
            <a:r>
              <a:rPr lang="en-ZA" b="1" dirty="0">
                <a:effectLst>
                  <a:outerShdw sx="0" sy="0">
                    <a:srgbClr val="000000"/>
                  </a:outerShdw>
                </a:effectLst>
              </a:rPr>
              <a:t>Disclose all relevant information </a:t>
            </a:r>
          </a:p>
          <a:p>
            <a:pPr lvl="0" fontAlgn="base"/>
            <a:r>
              <a:rPr lang="en-ZA" b="1" dirty="0">
                <a:effectLst>
                  <a:outerShdw sx="0" sy="0">
                    <a:srgbClr val="000000"/>
                  </a:outerShdw>
                </a:effectLst>
              </a:rPr>
              <a:t>Conduct analyses of policies, procedures, practices and the working environment to identify any problems relating to employment equity</a:t>
            </a:r>
          </a:p>
          <a:p>
            <a:pPr lvl="0" fontAlgn="base"/>
            <a:r>
              <a:rPr lang="en-ZA" b="1" dirty="0">
                <a:effectLst>
                  <a:outerShdw sx="0" sy="0">
                    <a:srgbClr val="000000"/>
                  </a:outerShdw>
                </a:effectLst>
              </a:rPr>
              <a:t>Submit a report to the Director General regarding EE </a:t>
            </a:r>
          </a:p>
          <a:p>
            <a:pPr lvl="0" fontAlgn="base"/>
            <a:endParaRPr lang="en-ZA" dirty="0">
              <a:effectLst>
                <a:outerShdw sx="0" sy="0">
                  <a:srgbClr val="000000"/>
                </a:outerShdw>
              </a:effectLst>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6">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6">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6">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6">
                                            <p:txEl>
                                              <p:pRg st="5" end="5"/>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0" nodeType="clickEffect">
                                  <p:stCondLst>
                                    <p:cond delay="0"/>
                                  </p:stCondLst>
                                  <p:childTnLst>
                                    <p:set>
                                      <p:cBhvr>
                                        <p:cTn id="26" dur="1" fill="hold">
                                          <p:stCondLst>
                                            <p:cond delay="0"/>
                                          </p:stCondLst>
                                        </p:cTn>
                                        <p:tgtEl>
                                          <p:spTgt spid="6">
                                            <p:txEl>
                                              <p:pRg st="6" end="6"/>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0" nodeType="clickEffect">
                                  <p:stCondLst>
                                    <p:cond delay="0"/>
                                  </p:stCondLst>
                                  <p:childTnLst>
                                    <p:set>
                                      <p:cBhvr>
                                        <p:cTn id="30" dur="1" fill="hold">
                                          <p:stCondLst>
                                            <p:cond delay="0"/>
                                          </p:stCondLst>
                                        </p:cTn>
                                        <p:tgtEl>
                                          <p:spTgt spid="6">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build="p"/>
    </p:bld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90</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lnSpcReduction="10000"/>
          </a:bodyPr>
          <a:lstStyle/>
          <a:p>
            <a:r>
              <a:rPr lang="en-ZA" sz="2800" b="1" i="1" dirty="0"/>
              <a:t>Conciliation is an alternative dispute resolution process whereby the parties to a dispute (including future interest disputes) agree to utilize the services of a conciliator, who then meets with the parties separately in an attempt to resolve their differences.</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91</a:t>
            </a:fld>
            <a:endParaRPr lang="en-ZA" dirty="0"/>
          </a:p>
        </p:txBody>
      </p:sp>
      <p:sp>
        <p:nvSpPr>
          <p:cNvPr id="5" name="Content Placeholder 4"/>
          <p:cNvSpPr>
            <a:spLocks noGrp="1"/>
          </p:cNvSpPr>
          <p:nvPr>
            <p:ph sz="quarter" idx="1"/>
          </p:nvPr>
        </p:nvSpPr>
        <p:spPr>
          <a:xfrm>
            <a:off x="467544" y="1413296"/>
            <a:ext cx="8424936" cy="4797004"/>
          </a:xfrm>
        </p:spPr>
        <p:txBody>
          <a:bodyPr>
            <a:normAutofit/>
          </a:bodyPr>
          <a:lstStyle/>
          <a:p>
            <a:pPr marL="0" indent="0">
              <a:buNone/>
            </a:pPr>
            <a:r>
              <a:rPr lang="en-ZA" sz="3200" b="1" dirty="0"/>
              <a:t>Conciliation Steps:</a:t>
            </a:r>
          </a:p>
          <a:p>
            <a:pPr marL="0" indent="0">
              <a:buNone/>
            </a:pPr>
            <a:endParaRPr lang="en-ZA" sz="3200" b="1" dirty="0"/>
          </a:p>
          <a:p>
            <a:pPr marL="0" indent="0">
              <a:buNone/>
            </a:pPr>
            <a:endParaRPr lang="en-ZA" sz="3200" b="1" dirty="0"/>
          </a:p>
        </p:txBody>
      </p:sp>
      <p:pic>
        <p:nvPicPr>
          <p:cNvPr id="3" name="Picture 2"/>
          <p:cNvPicPr>
            <a:picLocks noChangeAspect="1"/>
          </p:cNvPicPr>
          <p:nvPr/>
        </p:nvPicPr>
        <p:blipFill>
          <a:blip r:embed="rId2"/>
          <a:stretch>
            <a:fillRect/>
          </a:stretch>
        </p:blipFill>
        <p:spPr>
          <a:xfrm>
            <a:off x="323528" y="2017352"/>
            <a:ext cx="8648859" cy="4650148"/>
          </a:xfrm>
          <a:prstGeom prst="rect">
            <a:avLst/>
          </a:prstGeom>
        </p:spPr>
      </p:pic>
    </p:spTree>
    <p:extLst>
      <p:ext uri="{BB962C8B-B14F-4D97-AF65-F5344CB8AC3E}">
        <p14:creationId xmlns:p14="http://schemas.microsoft.com/office/powerpoint/2010/main" val="8746425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92</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Parties may give permission within seven days:</a:t>
            </a:r>
          </a:p>
          <a:p>
            <a:pPr marL="0" indent="0">
              <a:buNone/>
            </a:pPr>
            <a:endParaRPr lang="en-ZA" sz="2800" b="1" dirty="0"/>
          </a:p>
          <a:p>
            <a:r>
              <a:rPr lang="en-ZA" sz="2800" b="1" dirty="0"/>
              <a:t>To the appointment of a specific commissioner to attempt to resolve the dispute through conciliation; and</a:t>
            </a:r>
          </a:p>
          <a:p>
            <a:r>
              <a:rPr lang="en-ZA" sz="2800" b="1" dirty="0"/>
              <a:t>To that Commissioner’s terms of reference.  </a:t>
            </a:r>
          </a:p>
        </p:txBody>
      </p:sp>
    </p:spTree>
    <p:extLst>
      <p:ext uri="{BB962C8B-B14F-4D97-AF65-F5344CB8AC3E}">
        <p14:creationId xmlns:p14="http://schemas.microsoft.com/office/powerpoint/2010/main" val="69611627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93</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2800" b="1" dirty="0"/>
              <a:t>If the parties do not give permission the Commission must as soon as possible:</a:t>
            </a:r>
          </a:p>
          <a:p>
            <a:pPr marL="0" indent="0">
              <a:buNone/>
            </a:pPr>
            <a:endParaRPr lang="en-ZA" sz="2800" b="1" dirty="0"/>
          </a:p>
          <a:p>
            <a:r>
              <a:rPr lang="en-ZA" sz="2800" b="1" dirty="0"/>
              <a:t>Appoint a Commissioner to attempt to attempt to resolve the dispute.</a:t>
            </a:r>
          </a:p>
          <a:p>
            <a:r>
              <a:rPr lang="en-ZA" sz="2800" b="1" dirty="0"/>
              <a:t>Determine the Commissioner’s terms of reference.</a:t>
            </a:r>
          </a:p>
        </p:txBody>
      </p:sp>
    </p:spTree>
    <p:extLst>
      <p:ext uri="{BB962C8B-B14F-4D97-AF65-F5344CB8AC3E}">
        <p14:creationId xmlns:p14="http://schemas.microsoft.com/office/powerpoint/2010/main" val="40253047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5">
                                            <p:txEl>
                                              <p:pRg st="2" end="2"/>
                                            </p:txEl>
                                          </p:spTgt>
                                        </p:tgtEl>
                                        <p:attrNameLst>
                                          <p:attrName>style.visibility</p:attrName>
                                        </p:attrNameLst>
                                      </p:cBhvr>
                                      <p:to>
                                        <p:strVal val="visible"/>
                                      </p:to>
                                    </p:set>
                                    <p:animEffect transition="in" filter="fade">
                                      <p:cBhvr>
                                        <p:cTn id="14" dur="1000"/>
                                        <p:tgtEl>
                                          <p:spTgt spid="5">
                                            <p:txEl>
                                              <p:pRg st="2" end="2"/>
                                            </p:txEl>
                                          </p:spTgt>
                                        </p:tgtEl>
                                      </p:cBhvr>
                                    </p:animEffect>
                                    <p:anim calcmode="lin" valueType="num">
                                      <p:cBhvr>
                                        <p:cTn id="15" dur="1000" fill="hold"/>
                                        <p:tgtEl>
                                          <p:spTgt spid="5">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5">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5">
                                            <p:txEl>
                                              <p:pRg st="3" end="3"/>
                                            </p:txEl>
                                          </p:spTgt>
                                        </p:tgtEl>
                                        <p:attrNameLst>
                                          <p:attrName>style.visibility</p:attrName>
                                        </p:attrNameLst>
                                      </p:cBhvr>
                                      <p:to>
                                        <p:strVal val="visible"/>
                                      </p:to>
                                    </p:set>
                                    <p:animEffect transition="in" filter="fade">
                                      <p:cBhvr>
                                        <p:cTn id="21" dur="1000"/>
                                        <p:tgtEl>
                                          <p:spTgt spid="5">
                                            <p:txEl>
                                              <p:pRg st="3" end="3"/>
                                            </p:txEl>
                                          </p:spTgt>
                                        </p:tgtEl>
                                      </p:cBhvr>
                                    </p:animEffect>
                                    <p:anim calcmode="lin" valueType="num">
                                      <p:cBhvr>
                                        <p:cTn id="22" dur="1000" fill="hold"/>
                                        <p:tgtEl>
                                          <p:spTgt spid="5">
                                            <p:txEl>
                                              <p:pRg st="3" end="3"/>
                                            </p:txEl>
                                          </p:spTgt>
                                        </p:tgtEl>
                                        <p:attrNameLst>
                                          <p:attrName>ppt_x</p:attrName>
                                        </p:attrNameLst>
                                      </p:cBhvr>
                                      <p:tavLst>
                                        <p:tav tm="0">
                                          <p:val>
                                            <p:strVal val="#ppt_x"/>
                                          </p:val>
                                        </p:tav>
                                        <p:tav tm="100000">
                                          <p:val>
                                            <p:strVal val="#ppt_x"/>
                                          </p:val>
                                        </p:tav>
                                      </p:tavLst>
                                    </p:anim>
                                    <p:anim calcmode="lin" valueType="num">
                                      <p:cBhvr>
                                        <p:cTn id="23" dur="1000" fill="hold"/>
                                        <p:tgtEl>
                                          <p:spTgt spid="5">
                                            <p:txEl>
                                              <p:pRg st="3" end="3"/>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94</a:t>
            </a:fld>
            <a:endParaRPr lang="en-ZA" dirty="0"/>
          </a:p>
        </p:txBody>
      </p:sp>
      <p:sp>
        <p:nvSpPr>
          <p:cNvPr id="5" name="Content Placeholder 4"/>
          <p:cNvSpPr>
            <a:spLocks noGrp="1"/>
          </p:cNvSpPr>
          <p:nvPr>
            <p:ph sz="quarter" idx="1"/>
          </p:nvPr>
        </p:nvSpPr>
        <p:spPr>
          <a:xfrm>
            <a:off x="2257400" y="2124160"/>
            <a:ext cx="6275040" cy="2889016"/>
          </a:xfrm>
          <a:solidFill>
            <a:schemeClr val="accent5"/>
          </a:solidFill>
          <a:ln w="28575">
            <a:noFill/>
          </a:ln>
          <a:effectLst>
            <a:outerShdw blurRad="190500" dist="228600" dir="2700000" algn="ctr">
              <a:srgbClr val="000000">
                <a:alpha val="30000"/>
              </a:srgbClr>
            </a:outerShdw>
          </a:effectLst>
          <a:scene3d>
            <a:camera prst="orthographicFront">
              <a:rot lat="0" lon="0" rev="0"/>
            </a:camera>
            <a:lightRig rig="glow" dir="t">
              <a:rot lat="0" lon="0" rev="4800000"/>
            </a:lightRig>
          </a:scene3d>
          <a:sp3d prstMaterial="matte">
            <a:bevelT w="127000" h="63500"/>
          </a:sp3d>
        </p:spPr>
        <p:style>
          <a:lnRef idx="2">
            <a:schemeClr val="accent6">
              <a:shade val="50000"/>
            </a:schemeClr>
          </a:lnRef>
          <a:fillRef idx="1">
            <a:schemeClr val="accent6"/>
          </a:fillRef>
          <a:effectRef idx="0">
            <a:schemeClr val="accent6"/>
          </a:effectRef>
          <a:fontRef idx="minor">
            <a:schemeClr val="lt1"/>
          </a:fontRef>
        </p:style>
        <p:txBody>
          <a:bodyPr anchor="ctr" anchorCtr="0">
            <a:normAutofit/>
          </a:bodyPr>
          <a:lstStyle/>
          <a:p>
            <a:r>
              <a:rPr lang="en-ZA" sz="2800" b="1" i="1" dirty="0"/>
              <a:t>Arbitration means the act of deciding as an arbiter; giving authoritative judgment.</a:t>
            </a:r>
            <a:endParaRPr lang="en-ZA" sz="2800" dirty="0"/>
          </a:p>
        </p:txBody>
      </p:sp>
      <p:pic>
        <p:nvPicPr>
          <p:cNvPr id="6" name="Picture 5"/>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612772" y="1484784"/>
            <a:ext cx="2004668" cy="783392"/>
          </a:xfrm>
          <a:prstGeom prst="rect">
            <a:avLst/>
          </a:prstGeom>
          <a:noFill/>
        </p:spPr>
      </p:pic>
    </p:spTree>
    <p:extLst>
      <p:ext uri="{BB962C8B-B14F-4D97-AF65-F5344CB8AC3E}">
        <p14:creationId xmlns:p14="http://schemas.microsoft.com/office/powerpoint/2010/main" val="5912907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95</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Arbitration</a:t>
            </a:r>
          </a:p>
          <a:p>
            <a:pPr marL="0" indent="0">
              <a:buNone/>
            </a:pPr>
            <a:endParaRPr lang="en-ZA" sz="3200" b="1" dirty="0"/>
          </a:p>
          <a:p>
            <a:pPr marL="0" indent="0">
              <a:buNone/>
            </a:pPr>
            <a:r>
              <a:rPr lang="en-ZA" sz="2800" b="1" dirty="0"/>
              <a:t>Where conciliation has failed, disputes may be referred to arbitration or the Labour Court.</a:t>
            </a:r>
          </a:p>
          <a:p>
            <a:pPr marL="0" indent="0">
              <a:buNone/>
            </a:pPr>
            <a:endParaRPr lang="en-ZA" sz="2800" b="1" dirty="0"/>
          </a:p>
          <a:p>
            <a:pPr marL="0" indent="0">
              <a:buNone/>
            </a:pPr>
            <a:r>
              <a:rPr lang="en-ZA" sz="2800" b="1" dirty="0"/>
              <a:t>If the LRA requires a dispute to be resolved through arbitration, the commission must appoint a commissioner to arbitrate that dispute.</a:t>
            </a:r>
          </a:p>
          <a:p>
            <a:pPr marL="0" indent="0">
              <a:buNone/>
            </a:pPr>
            <a:endParaRPr lang="en-ZA" sz="2800" b="1" dirty="0"/>
          </a:p>
        </p:txBody>
      </p:sp>
    </p:spTree>
    <p:extLst>
      <p:ext uri="{BB962C8B-B14F-4D97-AF65-F5344CB8AC3E}">
        <p14:creationId xmlns:p14="http://schemas.microsoft.com/office/powerpoint/2010/main" val="28192907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1000"/>
                                        <p:tgtEl>
                                          <p:spTgt spid="5">
                                            <p:txEl>
                                              <p:pRg st="0" end="0"/>
                                            </p:txEl>
                                          </p:spTgt>
                                        </p:tgtEl>
                                      </p:cBhvr>
                                    </p:animEffect>
                                    <p:anim calcmode="lin" valueType="num">
                                      <p:cBhvr>
                                        <p:cTn id="8" dur="1000" fill="hold"/>
                                        <p:tgtEl>
                                          <p:spTgt spid="5">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5">
                                            <p:txEl>
                                              <p:pRg st="0" end="0"/>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uiExpand="1" build="p"/>
    </p:bld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96</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Arbitration</a:t>
            </a:r>
          </a:p>
          <a:p>
            <a:r>
              <a:rPr lang="en-ZA" sz="2800" b="1" dirty="0"/>
              <a:t>A party to the dispute may give evidence, call witnesses, question witnesses of any other party, and address concluding arguments.</a:t>
            </a:r>
          </a:p>
          <a:p>
            <a:r>
              <a:rPr lang="en-ZA" sz="2800" b="1" dirty="0"/>
              <a:t>With the consent of all the parties, the commissioner may suspend the arbitration proceedings and attempt to resolve the dispute through conciliation.</a:t>
            </a:r>
          </a:p>
          <a:p>
            <a:r>
              <a:rPr lang="en-ZA" sz="2800" b="1" dirty="0"/>
              <a:t>Within 14 days of the conclusion of the arbitration proceedings, the commissioner must sign and issue an arbitration award with brief reasons.</a:t>
            </a:r>
          </a:p>
        </p:txBody>
      </p:sp>
    </p:spTree>
    <p:extLst>
      <p:ext uri="{BB962C8B-B14F-4D97-AF65-F5344CB8AC3E}">
        <p14:creationId xmlns:p14="http://schemas.microsoft.com/office/powerpoint/2010/main" val="9414699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97</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Con-Arb Process</a:t>
            </a:r>
          </a:p>
          <a:p>
            <a:pPr marL="514350" indent="-514350">
              <a:buFont typeface="+mj-lt"/>
              <a:buAutoNum type="arabicPeriod"/>
            </a:pPr>
            <a:r>
              <a:rPr lang="en-ZA" sz="2800" b="1" dirty="0"/>
              <a:t>If the conciliation process does not succeed, arbitration follows and is led by the same Commissioner, unless the parties object.</a:t>
            </a:r>
          </a:p>
          <a:p>
            <a:pPr marL="514350" indent="-514350">
              <a:buFont typeface="+mj-lt"/>
              <a:buAutoNum type="arabicPeriod"/>
            </a:pPr>
            <a:endParaRPr lang="en-ZA" sz="2800" b="1" dirty="0"/>
          </a:p>
          <a:p>
            <a:pPr marL="514350" indent="-514350">
              <a:buFont typeface="+mj-lt"/>
              <a:buAutoNum type="arabicPeriod"/>
            </a:pPr>
            <a:r>
              <a:rPr lang="en-ZA" sz="2800" b="1" dirty="0"/>
              <a:t>The relevant Commissioner determines the arbitration process with the emphasis on the fast and fair settlement of the dispute with the fulfilment of the minimum formal legal requirements.</a:t>
            </a:r>
          </a:p>
        </p:txBody>
      </p:sp>
    </p:spTree>
    <p:extLst>
      <p:ext uri="{BB962C8B-B14F-4D97-AF65-F5344CB8AC3E}">
        <p14:creationId xmlns:p14="http://schemas.microsoft.com/office/powerpoint/2010/main" val="369836776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98</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Con-Arb Process</a:t>
            </a:r>
          </a:p>
          <a:p>
            <a:pPr marL="514350" indent="-514350">
              <a:buAutoNum type="arabicPeriod" startAt="3"/>
            </a:pPr>
            <a:r>
              <a:rPr lang="en-ZA" sz="2800" b="1" dirty="0"/>
              <a:t>A party may appear in person or be represented.</a:t>
            </a:r>
          </a:p>
          <a:p>
            <a:pPr marL="0" indent="0">
              <a:buNone/>
            </a:pPr>
            <a:r>
              <a:rPr lang="en-ZA" sz="2800" b="1" dirty="0"/>
              <a:t> </a:t>
            </a:r>
          </a:p>
          <a:p>
            <a:pPr marL="450850" indent="-450850">
              <a:buAutoNum type="arabicPeriod" startAt="4"/>
            </a:pPr>
            <a:r>
              <a:rPr lang="en-ZA" sz="2800" b="1" dirty="0"/>
              <a:t>Within 14 days of the conclusion of the proceedings, an arbitration award with brief reasons, should be issued by the Commissioner.</a:t>
            </a:r>
          </a:p>
          <a:p>
            <a:pPr marL="0" indent="0">
              <a:buNone/>
            </a:pPr>
            <a:endParaRPr lang="en-ZA" sz="2800" b="1" dirty="0"/>
          </a:p>
          <a:p>
            <a:pPr marL="534988" indent="-534988">
              <a:buNone/>
            </a:pPr>
            <a:r>
              <a:rPr lang="en-ZA" sz="2800" b="1" dirty="0"/>
              <a:t>5.	The arbitration award is final and binding and no appeal is possible.</a:t>
            </a:r>
          </a:p>
        </p:txBody>
      </p:sp>
    </p:spTree>
    <p:extLst>
      <p:ext uri="{BB962C8B-B14F-4D97-AF65-F5344CB8AC3E}">
        <p14:creationId xmlns:p14="http://schemas.microsoft.com/office/powerpoint/2010/main" val="156282844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0" nodeType="clickEffect">
                                  <p:stCondLst>
                                    <p:cond delay="0"/>
                                  </p:stCondLst>
                                  <p:childTnLst>
                                    <p:set>
                                      <p:cBhvr>
                                        <p:cTn id="22" dur="1" fill="hold">
                                          <p:stCondLst>
                                            <p:cond delay="0"/>
                                          </p:stCondLst>
                                        </p:cTn>
                                        <p:tgtEl>
                                          <p:spTgt spid="5">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67544" y="274638"/>
            <a:ext cx="8219256" cy="1008000"/>
          </a:xfrm>
        </p:spPr>
        <p:txBody>
          <a:bodyPr>
            <a:normAutofit/>
          </a:bodyPr>
          <a:lstStyle/>
          <a:p>
            <a:r>
              <a:rPr lang="en-ZA" dirty="0"/>
              <a:t>9.3	The Work of the CCMA</a:t>
            </a:r>
          </a:p>
        </p:txBody>
      </p:sp>
      <p:sp>
        <p:nvSpPr>
          <p:cNvPr id="4" name="Slide Number Placeholder 3"/>
          <p:cNvSpPr>
            <a:spLocks noGrp="1"/>
          </p:cNvSpPr>
          <p:nvPr>
            <p:ph type="sldNum" sz="quarter" idx="12"/>
          </p:nvPr>
        </p:nvSpPr>
        <p:spPr/>
        <p:txBody>
          <a:bodyPr/>
          <a:lstStyle/>
          <a:p>
            <a:fld id="{32F83655-DC73-417F-8B26-EB7A1DBB5382}" type="slidenum">
              <a:rPr lang="en-ZA" smtClean="0"/>
              <a:pPr/>
              <a:t>99</a:t>
            </a:fld>
            <a:endParaRPr lang="en-ZA" dirty="0"/>
          </a:p>
        </p:txBody>
      </p:sp>
      <p:sp>
        <p:nvSpPr>
          <p:cNvPr id="5" name="Content Placeholder 4"/>
          <p:cNvSpPr>
            <a:spLocks noGrp="1"/>
          </p:cNvSpPr>
          <p:nvPr>
            <p:ph sz="quarter" idx="1"/>
          </p:nvPr>
        </p:nvSpPr>
        <p:spPr>
          <a:xfrm>
            <a:off x="467544" y="1413296"/>
            <a:ext cx="8424936" cy="4797004"/>
          </a:xfrm>
        </p:spPr>
        <p:txBody>
          <a:bodyPr>
            <a:noAutofit/>
          </a:bodyPr>
          <a:lstStyle/>
          <a:p>
            <a:pPr marL="0" indent="0">
              <a:buNone/>
            </a:pPr>
            <a:r>
              <a:rPr lang="en-ZA" sz="3200" b="1" dirty="0"/>
              <a:t>The Act makes provision for arbitration under the auspices of the CCMA in the following cases:</a:t>
            </a:r>
          </a:p>
          <a:p>
            <a:pPr marL="0" indent="0">
              <a:buNone/>
            </a:pPr>
            <a:endParaRPr lang="en-ZA" sz="3200" b="1" dirty="0"/>
          </a:p>
          <a:p>
            <a:r>
              <a:rPr lang="en-ZA" sz="2800" b="1" dirty="0"/>
              <a:t>Disclosure of information disputes</a:t>
            </a:r>
          </a:p>
          <a:p>
            <a:r>
              <a:rPr lang="en-ZA" sz="2800" b="1" dirty="0"/>
              <a:t>Alleged unfair dismissal concerning misconduct</a:t>
            </a:r>
          </a:p>
          <a:p>
            <a:r>
              <a:rPr lang="en-ZA" sz="2800" b="1" dirty="0"/>
              <a:t>Incapacity</a:t>
            </a:r>
          </a:p>
          <a:p>
            <a:r>
              <a:rPr lang="en-ZA" sz="2800" b="1" dirty="0"/>
              <a:t>Alleged unfair labour practice</a:t>
            </a:r>
          </a:p>
          <a:p>
            <a:r>
              <a:rPr lang="en-ZA" sz="2800" b="1" dirty="0"/>
              <a:t>Unfair suspension of an employee</a:t>
            </a:r>
          </a:p>
        </p:txBody>
      </p:sp>
    </p:spTree>
    <p:extLst>
      <p:ext uri="{BB962C8B-B14F-4D97-AF65-F5344CB8AC3E}">
        <p14:creationId xmlns:p14="http://schemas.microsoft.com/office/powerpoint/2010/main" val="4053752594"/>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quity">
  <a:themeElements>
    <a:clrScheme name="ENJO 1">
      <a:dk1>
        <a:srgbClr val="000066"/>
      </a:dk1>
      <a:lt1>
        <a:sysClr val="window" lastClr="FFFFFF"/>
      </a:lt1>
      <a:dk2>
        <a:srgbClr val="000066"/>
      </a:dk2>
      <a:lt2>
        <a:srgbClr val="008080"/>
      </a:lt2>
      <a:accent1>
        <a:srgbClr val="000066"/>
      </a:accent1>
      <a:accent2>
        <a:srgbClr val="009DD9"/>
      </a:accent2>
      <a:accent3>
        <a:srgbClr val="CC0000"/>
      </a:accent3>
      <a:accent4>
        <a:srgbClr val="009592"/>
      </a:accent4>
      <a:accent5>
        <a:srgbClr val="008080"/>
      </a:accent5>
      <a:accent6>
        <a:srgbClr val="7F7F7F"/>
      </a:accent6>
      <a:hlink>
        <a:srgbClr val="3333FF"/>
      </a:hlink>
      <a:folHlink>
        <a:srgbClr val="85DFD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Equity">
      <a:fillStyleLst>
        <a:solidFill>
          <a:schemeClr val="phClr"/>
        </a:solidFill>
        <a:blipFill>
          <a:blip xmlns:r="http://schemas.openxmlformats.org/officeDocument/2006/relationships" r:embed="rId1">
            <a:duotone>
              <a:schemeClr val="phClr">
                <a:tint val="30000"/>
                <a:satMod val="300000"/>
              </a:schemeClr>
              <a:schemeClr val="phClr">
                <a:tint val="40000"/>
                <a:satMod val="200000"/>
              </a:schemeClr>
            </a:duotone>
          </a:blip>
          <a:tile tx="0" ty="0" sx="70000" sy="70000" flip="none" algn="ctr"/>
        </a:blipFill>
        <a:blipFill>
          <a:blip xmlns:r="http://schemas.openxmlformats.org/officeDocument/2006/relationships" r:embed="rId1">
            <a:duotone>
              <a:schemeClr val="phClr">
                <a:shade val="22000"/>
                <a:satMod val="160000"/>
              </a:schemeClr>
              <a:schemeClr val="phClr">
                <a:shade val="45000"/>
                <a:satMod val="100000"/>
              </a:schemeClr>
            </a:duotone>
          </a:blip>
          <a:tile tx="0" ty="0" sx="65000" sy="65000" flip="none" algn="ctr"/>
        </a:blipFill>
      </a:fillStyleLst>
      <a:lnStyleLst>
        <a:ln w="9525" cap="flat" cmpd="sng" algn="ctr">
          <a:solidFill>
            <a:schemeClr val="phClr">
              <a:shade val="60000"/>
              <a:satMod val="110000"/>
            </a:schemeClr>
          </a:solidFill>
          <a:prstDash val="solid"/>
        </a:ln>
        <a:ln w="12700" cap="flat" cmpd="sng" algn="ctr">
          <a:solidFill>
            <a:schemeClr val="phClr"/>
          </a:solidFill>
          <a:prstDash val="solid"/>
        </a:ln>
        <a:ln w="38100" cap="flat" cmpd="sng" algn="ctr">
          <a:solidFill>
            <a:schemeClr val="phClr"/>
          </a:solidFill>
          <a:prstDash val="solid"/>
        </a:ln>
      </a:lnStyleLst>
      <a:effectStyleLst>
        <a:effectStyle>
          <a:effectLst>
            <a:outerShdw blurRad="38100" dist="25400" dir="5400000" algn="t" rotWithShape="0">
              <a:srgbClr val="000000">
                <a:alpha val="50000"/>
              </a:srgbClr>
            </a:outerShdw>
          </a:effectLst>
        </a:effectStyle>
        <a:effectStyle>
          <a:effectLst>
            <a:outerShdw blurRad="38100" dist="25400" dir="5400000" algn="t" rotWithShape="0">
              <a:srgbClr val="000000">
                <a:alpha val="50000"/>
              </a:srgbClr>
            </a:outerShdw>
          </a:effectLst>
        </a:effectStyle>
        <a:effectStyle>
          <a:effectLst>
            <a:outerShdw blurRad="50800" dist="50800" dir="5400000" algn="t" rotWithShape="0">
              <a:srgbClr val="000000">
                <a:alpha val="60000"/>
              </a:srgbClr>
            </a:outerShdw>
          </a:effectLst>
          <a:scene3d>
            <a:camera prst="isometricBottomUp" fov="0">
              <a:rot lat="0" lon="0" rev="0"/>
            </a:camera>
            <a:lightRig rig="soft" dir="b">
              <a:rot lat="0" lon="0" rev="9000000"/>
            </a:lightRig>
          </a:scene3d>
          <a:sp3d contourW="35000" prstMaterial="matte">
            <a:bevelT w="45000" h="38100" prst="convex"/>
            <a:contourClr>
              <a:schemeClr val="phClr">
                <a:tint val="10000"/>
                <a:satMod val="130000"/>
              </a:schemeClr>
            </a:contourClr>
          </a:sp3d>
        </a:effectStyle>
      </a:effectStyleLst>
      <a:bgFillStyleLst>
        <a:solidFill>
          <a:schemeClr val="phClr"/>
        </a:solidFill>
        <a:gradFill rotWithShape="1">
          <a:gsLst>
            <a:gs pos="0">
              <a:schemeClr val="phClr">
                <a:shade val="40000"/>
                <a:satMod val="165000"/>
              </a:schemeClr>
            </a:gs>
            <a:gs pos="50000">
              <a:schemeClr val="phClr">
                <a:shade val="80000"/>
                <a:satMod val="155000"/>
              </a:schemeClr>
            </a:gs>
            <a:gs pos="100000">
              <a:schemeClr val="phClr">
                <a:tint val="95000"/>
                <a:satMod val="200000"/>
              </a:schemeClr>
            </a:gs>
          </a:gsLst>
          <a:lin ang="16200000" scaled="1"/>
        </a:gradFill>
        <a:blipFill>
          <a:blip xmlns:r="http://schemas.openxmlformats.org/officeDocument/2006/relationships" r:embed="rId1">
            <a:duotone>
              <a:schemeClr val="phClr">
                <a:tint val="95000"/>
                <a:satMod val="200000"/>
              </a:schemeClr>
              <a:schemeClr val="phClr">
                <a:shade val="80000"/>
                <a:satMod val="100000"/>
              </a:schemeClr>
            </a:duotone>
          </a:blip>
          <a:tile tx="0" ty="0" sx="55000" sy="55000" flip="none" algn="tl"/>
        </a:blipFill>
      </a:bgFillStyleLst>
    </a:fmtScheme>
  </a:themeElements>
  <a:objectDefaults/>
  <a:extraClrSchemeLst/>
</a:theme>
</file>

<file path=ppt/theme/theme2.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Equity</Template>
  <TotalTime>17586</TotalTime>
  <Words>7432</Words>
  <Application>Microsoft Office PowerPoint</Application>
  <PresentationFormat>On-screen Show (4:3)</PresentationFormat>
  <Paragraphs>1122</Paragraphs>
  <Slides>164</Slides>
  <Notes>0</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164</vt:i4>
      </vt:variant>
    </vt:vector>
  </HeadingPairs>
  <TitlesOfParts>
    <vt:vector size="171" baseType="lpstr">
      <vt:lpstr>Arial</vt:lpstr>
      <vt:lpstr>Calibri</vt:lpstr>
      <vt:lpstr>Calibri Light</vt:lpstr>
      <vt:lpstr>Courier New</vt:lpstr>
      <vt:lpstr>Wingdings 2</vt:lpstr>
      <vt:lpstr>Equity</vt:lpstr>
      <vt:lpstr>Custom Design</vt:lpstr>
      <vt:lpstr>Labour Law Workshop</vt:lpstr>
      <vt:lpstr>Ground Rules</vt:lpstr>
      <vt:lpstr>Labour Law Workshop</vt:lpstr>
      <vt:lpstr>Introduction </vt:lpstr>
      <vt:lpstr>Introduction </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1.1 The Key Elements of Employment Equity Legislation</vt:lpstr>
      <vt:lpstr>1.2 The Employment Equity Plan</vt:lpstr>
      <vt:lpstr>1.2 The Employment Equity Plan</vt:lpstr>
      <vt:lpstr>1.2 The Employment Equity Plan</vt:lpstr>
      <vt:lpstr>1.2 The Employment Equity Plan</vt:lpstr>
      <vt:lpstr>Labour Law Workshop</vt:lpstr>
      <vt:lpstr>2.1 The Business Strategy of an Organisation</vt:lpstr>
      <vt:lpstr>2.1 The Business Strategy of an Organisation</vt:lpstr>
      <vt:lpstr>2.1 The Business Strategy of an Organisation</vt:lpstr>
      <vt:lpstr>2.1 The Business Strategy of an Organisation</vt:lpstr>
      <vt:lpstr>2.1 The Business Strategy of an Organisation</vt:lpstr>
      <vt:lpstr>2.1 The Business Strategy of an Organisation</vt:lpstr>
      <vt:lpstr>2.1 The Business Strategy of an Organisation</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2.2 Implementing Employment Equity</vt:lpstr>
      <vt:lpstr>Labour Law Workshop</vt:lpstr>
      <vt:lpstr>3.1  Factors Impacting on Employment Equity</vt:lpstr>
      <vt:lpstr>3.1  Factors Impacting on Employment Equity</vt:lpstr>
      <vt:lpstr>3.1  Factors Impacting on Employment Equity</vt:lpstr>
      <vt:lpstr>3.1  Factors Impacting on Employment Equity</vt:lpstr>
      <vt:lpstr>Labour Law Workshop</vt:lpstr>
      <vt:lpstr>4.1 Non-Compliance</vt:lpstr>
      <vt:lpstr>4.2 Proposal to the EE Committee</vt:lpstr>
      <vt:lpstr>4.2 Proposal to the EE Committee</vt:lpstr>
      <vt:lpstr>Labour Law Workshop</vt:lpstr>
      <vt:lpstr>5.1 The Major Purpose and Application of the BCEA</vt:lpstr>
      <vt:lpstr>5.1 The Major Purpose and Application of the BCEA</vt:lpstr>
      <vt:lpstr>5.1 The Major Purpose and Application of the BCEA</vt:lpstr>
      <vt:lpstr>5.1 The Major Purpose and Application of the BCEA</vt:lpstr>
      <vt:lpstr>5.2 The Major Features of the BCEA</vt:lpstr>
      <vt:lpstr>5.2 The Major Features of the BCEA</vt:lpstr>
      <vt:lpstr>5.2 The Major Features of the BCEA </vt:lpstr>
      <vt:lpstr>5.2 The Major Features of the BCEA </vt:lpstr>
      <vt:lpstr>5.2 The Major Features of the BCEA </vt:lpstr>
      <vt:lpstr>5.3 Sectoral Determinations</vt:lpstr>
      <vt:lpstr>5.3 Sectoral Determinations</vt:lpstr>
      <vt:lpstr>5.3 Sectoral Determinations</vt:lpstr>
      <vt:lpstr>5.3 Sectoral Determinations</vt:lpstr>
      <vt:lpstr>5.3 Sectoral Determinations</vt:lpstr>
      <vt:lpstr>Labour Law Workshop</vt:lpstr>
      <vt:lpstr>6.1 Working Hours</vt:lpstr>
      <vt:lpstr>6.1 Working Hours</vt:lpstr>
      <vt:lpstr>6.1 Working Hours</vt:lpstr>
      <vt:lpstr>Labour Law Workshop</vt:lpstr>
      <vt:lpstr>7.1 Informing Employees of their Employment Rights</vt:lpstr>
      <vt:lpstr>7.2 The Keeping of Records </vt:lpstr>
      <vt:lpstr>7.2 The Keeping of Records </vt:lpstr>
      <vt:lpstr>7.3 Termination of Employment</vt:lpstr>
      <vt:lpstr>7.3 Termination of Employment</vt:lpstr>
      <vt:lpstr>7.3 Termination of Employment</vt:lpstr>
      <vt:lpstr>Labour Law Workshop</vt:lpstr>
      <vt:lpstr>8.1 Monitoring of Compliance of the BCEA</vt:lpstr>
      <vt:lpstr>8.1 Monitoring of Compliance of the BCEA</vt:lpstr>
      <vt:lpstr>8.1 Monitoring of Compliance of the BCEA</vt:lpstr>
      <vt:lpstr>8.2 The Protection of Employees against Discrimination</vt:lpstr>
      <vt:lpstr>8.3 The Dispute Resolution Path</vt:lpstr>
      <vt:lpstr>8.3 The Dispute Resolution Path</vt:lpstr>
      <vt:lpstr>8.3 The Dispute Resolution Path</vt:lpstr>
      <vt:lpstr>8.3 The Dispute Resolution Path</vt:lpstr>
      <vt:lpstr>8.3 The Dispute Resolution Path</vt:lpstr>
      <vt:lpstr>8.3 The Dispute Resolution Path</vt:lpstr>
      <vt:lpstr>Labour Law Workshop</vt:lpstr>
      <vt:lpstr>9.1 The Establishment, Functions, Powers and Duties of the CCMA</vt:lpstr>
      <vt:lpstr>9.1 The Establishment, Functions, Powers and Duties of the CCMA</vt:lpstr>
      <vt:lpstr>9.1 The Establishment, Functions, Powers and Duties of the CCMA</vt:lpstr>
      <vt:lpstr>9.2 The Structures and Functions of the CCMA</vt:lpstr>
      <vt:lpstr>9.3 The Work of the CCMA</vt:lpstr>
      <vt:lpstr>9.3 The Work of the CCMA</vt:lpstr>
      <vt:lpstr>9.3 The Work of the CCMA</vt:lpstr>
      <vt:lpstr>9.3 The Work of the CCMA</vt:lpstr>
      <vt:lpstr>9.3 The Work of the CCMA</vt:lpstr>
      <vt:lpstr>9.3 The Work of the CCMA</vt:lpstr>
      <vt:lpstr>9.3 The Work of the CCMA</vt:lpstr>
      <vt:lpstr>9.3 The Work of the CCMA</vt:lpstr>
      <vt:lpstr>9.3 The Work of the CCMA</vt:lpstr>
      <vt:lpstr>9.3 The Work of the CCMA</vt:lpstr>
      <vt:lpstr>9.3 The Work of the CCMA</vt:lpstr>
      <vt:lpstr>Labour Law Workshop</vt:lpstr>
      <vt:lpstr>10.1 The Establishment, Parties Functions, Powers and Duties of Bargaining Council </vt:lpstr>
      <vt:lpstr>10.1 The Establishment, Parties Functions, Powers and Duties of Bargaining Council </vt:lpstr>
      <vt:lpstr>10.1 The Establishment, Parties Functions, Powers and Duties of Bargaining Council </vt:lpstr>
      <vt:lpstr>10.1 The Establishment, Parties Functions, Powers and Duties of Bargaining Council </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10.2 The Structures and Functions of a Bargaining Council</vt:lpstr>
      <vt:lpstr>Labour Law Workshop</vt:lpstr>
      <vt:lpstr>11.1  Origins of a Collective Agreement</vt:lpstr>
      <vt:lpstr>11.2  Parties to a Collective Agreement</vt:lpstr>
      <vt:lpstr>11.3 Legal Status of a Collective Agreement</vt:lpstr>
      <vt:lpstr>11.3 Legal Status of a Collective Agreement</vt:lpstr>
      <vt:lpstr>11.3 Legal Status of a Collective Agreement</vt:lpstr>
      <vt:lpstr>Labour Law Workshop</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12.1 Parties to a Collective Agreement</vt:lpstr>
      <vt:lpstr>Labour Law Workshop</vt:lpstr>
      <vt:lpstr>13.1  Sources of Information</vt:lpstr>
      <vt:lpstr>13.1  Sources of Information</vt:lpstr>
      <vt:lpstr>13.1  Sources of Information</vt:lpstr>
      <vt:lpstr>13.1  Sources of Information</vt:lpstr>
      <vt:lpstr>13.2  Rights and Obligations</vt:lpstr>
      <vt:lpstr>13.2  Rights and Obligations</vt:lpstr>
      <vt:lpstr>13.2  Rights and Obligations</vt:lpstr>
      <vt:lpstr>13.2  Rights and Obligations</vt:lpstr>
      <vt:lpstr>13.2  Rights and Obligations</vt:lpstr>
      <vt:lpstr>13.2  Rights and Obligations</vt:lpstr>
      <vt:lpstr>Labour Law Workshop</vt:lpstr>
      <vt:lpstr>Ensuring Compliance with Statutory and Other Conditions of Employment</vt:lpstr>
      <vt:lpstr>Labour Contracts</vt:lpstr>
      <vt:lpstr>14.1  Contracts and Conditions</vt:lpstr>
      <vt:lpstr>14.1  Contracts and Conditions</vt:lpstr>
      <vt:lpstr>14.2 Making Adjustments and Review Procedures</vt:lpstr>
      <vt:lpstr>Labour Law Workshop</vt:lpstr>
      <vt:lpstr>15.1  Solving Problems</vt:lpstr>
      <vt:lpstr>Agency Shop Agreements</vt:lpstr>
      <vt:lpstr>15.1  Solving Problems</vt:lpstr>
      <vt:lpstr>Closed Shop Agreements</vt:lpstr>
      <vt:lpstr>15.1  Solving Problems</vt:lpstr>
      <vt:lpstr>15.1  Solving Problems</vt:lpstr>
      <vt:lpstr>15.1  Solving Problems</vt:lpstr>
      <vt:lpstr>15.1  Solving Problems</vt:lpstr>
      <vt:lpstr>15.1  Solving Problems</vt:lpstr>
      <vt:lpstr>15.1  Solving Problems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Sandys</dc:creator>
  <cp:lastModifiedBy>ENJO Consultants</cp:lastModifiedBy>
  <cp:revision>1071</cp:revision>
  <dcterms:created xsi:type="dcterms:W3CDTF">2011-11-11T09:45:04Z</dcterms:created>
  <dcterms:modified xsi:type="dcterms:W3CDTF">2017-08-26T09:15:21Z</dcterms:modified>
</cp:coreProperties>
</file>