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3"/>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43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440" r:id="rId50"/>
    <p:sldId id="306" r:id="rId51"/>
    <p:sldId id="308" r:id="rId52"/>
    <p:sldId id="307" r:id="rId53"/>
    <p:sldId id="309" r:id="rId54"/>
    <p:sldId id="310" r:id="rId55"/>
    <p:sldId id="312" r:id="rId56"/>
    <p:sldId id="311" r:id="rId57"/>
    <p:sldId id="313" r:id="rId58"/>
    <p:sldId id="315" r:id="rId59"/>
    <p:sldId id="317" r:id="rId60"/>
    <p:sldId id="320" r:id="rId61"/>
    <p:sldId id="316" r:id="rId62"/>
    <p:sldId id="318" r:id="rId63"/>
    <p:sldId id="319" r:id="rId64"/>
    <p:sldId id="321" r:id="rId65"/>
    <p:sldId id="323" r:id="rId66"/>
    <p:sldId id="322" r:id="rId67"/>
    <p:sldId id="324" r:id="rId68"/>
    <p:sldId id="325" r:id="rId69"/>
    <p:sldId id="326" r:id="rId70"/>
    <p:sldId id="327" r:id="rId71"/>
    <p:sldId id="328" r:id="rId72"/>
    <p:sldId id="330" r:id="rId73"/>
    <p:sldId id="331" r:id="rId74"/>
    <p:sldId id="329" r:id="rId75"/>
    <p:sldId id="332" r:id="rId76"/>
    <p:sldId id="333" r:id="rId77"/>
    <p:sldId id="334" r:id="rId78"/>
    <p:sldId id="335" r:id="rId79"/>
    <p:sldId id="337" r:id="rId80"/>
    <p:sldId id="336" r:id="rId81"/>
    <p:sldId id="338" r:id="rId82"/>
    <p:sldId id="339" r:id="rId83"/>
    <p:sldId id="340" r:id="rId84"/>
    <p:sldId id="341"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7" r:id="rId119"/>
    <p:sldId id="376"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41" r:id="rId151"/>
    <p:sldId id="408" r:id="rId152"/>
    <p:sldId id="409" r:id="rId153"/>
    <p:sldId id="410" r:id="rId154"/>
    <p:sldId id="411" r:id="rId155"/>
    <p:sldId id="412" r:id="rId156"/>
    <p:sldId id="414" r:id="rId157"/>
    <p:sldId id="413" r:id="rId158"/>
    <p:sldId id="415" r:id="rId159"/>
    <p:sldId id="416" r:id="rId160"/>
    <p:sldId id="417" r:id="rId161"/>
    <p:sldId id="418" r:id="rId162"/>
    <p:sldId id="419" r:id="rId163"/>
    <p:sldId id="420" r:id="rId164"/>
    <p:sldId id="422" r:id="rId165"/>
    <p:sldId id="421" r:id="rId166"/>
    <p:sldId id="423" r:id="rId167"/>
    <p:sldId id="424" r:id="rId168"/>
    <p:sldId id="425" r:id="rId169"/>
    <p:sldId id="426" r:id="rId170"/>
    <p:sldId id="427" r:id="rId171"/>
    <p:sldId id="428" r:id="rId172"/>
    <p:sldId id="429" r:id="rId173"/>
    <p:sldId id="431" r:id="rId174"/>
    <p:sldId id="430" r:id="rId175"/>
    <p:sldId id="433" r:id="rId176"/>
    <p:sldId id="432" r:id="rId177"/>
    <p:sldId id="434" r:id="rId178"/>
    <p:sldId id="436" r:id="rId179"/>
    <p:sldId id="435" r:id="rId180"/>
    <p:sldId id="437" r:id="rId181"/>
    <p:sldId id="438" r:id="rId182"/>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525" autoAdjust="0"/>
    <p:restoredTop sz="86347" autoAdjust="0"/>
  </p:normalViewPr>
  <p:slideViewPr>
    <p:cSldViewPr snapToGrid="0">
      <p:cViewPr varScale="1">
        <p:scale>
          <a:sx n="48" d="100"/>
          <a:sy n="48" d="100"/>
        </p:scale>
        <p:origin x="42" y="84"/>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11112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2019/05/02</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Submit within 8</a:t>
            </a:r>
            <a:r>
              <a:rPr lang="en-ZA" baseline="0" dirty="0"/>
              <a:t> weeks</a:t>
            </a:r>
          </a:p>
          <a:p>
            <a:r>
              <a:rPr lang="en-ZA" baseline="0" dirty="0"/>
              <a:t>A willingness to learn</a:t>
            </a:r>
          </a:p>
          <a:p>
            <a:r>
              <a:rPr lang="en-ZA" baseline="0" dirty="0"/>
              <a:t>Participation in the class</a:t>
            </a:r>
          </a:p>
          <a:p>
            <a:r>
              <a:rPr lang="en-ZA" baseline="0" dirty="0"/>
              <a:t>Punctuality</a:t>
            </a:r>
          </a:p>
          <a:p>
            <a:r>
              <a:rPr lang="en-ZA" baseline="0" dirty="0"/>
              <a:t>Willingness to speak up when your expectations are not met</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Appeal process is on</a:t>
            </a:r>
            <a:r>
              <a:rPr lang="en-ZA" baseline="0" dirty="0"/>
              <a:t> page 64 of learner POE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2019/05/02</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2019/05/02</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2019/05/02</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2019/05/02</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2019/05/02</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2019/05/02</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r>
              <a:rPr lang="en-GB" dirty="0"/>
              <a:t>ADMINISTRATION FOR EARLY CHILDHOOD DEVELOPMENT SERVICES AND PROGRAMME</a:t>
            </a:r>
            <a:endParaRPr lang="en-ZA" dirty="0"/>
          </a:p>
        </p:txBody>
      </p:sp>
      <p:sp>
        <p:nvSpPr>
          <p:cNvPr id="5" name="Subtitle 4"/>
          <p:cNvSpPr>
            <a:spLocks noGrp="1"/>
          </p:cNvSpPr>
          <p:nvPr>
            <p:ph type="subTitle" idx="1"/>
          </p:nvPr>
        </p:nvSpPr>
        <p:spPr/>
        <p:txBody>
          <a:bodyPr/>
          <a:lstStyle/>
          <a:p>
            <a:r>
              <a:rPr lang="en-ZA" b="1" dirty="0"/>
              <a:t> </a:t>
            </a:r>
            <a:endParaRPr lang="en-ZA" dirty="0"/>
          </a:p>
          <a:p>
            <a:r>
              <a:rPr lang="en-US" b="1" dirty="0"/>
              <a:t>MODULE : </a:t>
            </a:r>
            <a:r>
              <a:rPr lang="en-GB" b="1" dirty="0"/>
              <a:t>KM-07 |NQF LEVEL: 3 |CREDITS: 3</a:t>
            </a:r>
            <a:endParaRPr lang="en-ZA" b="1" dirty="0"/>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lvl="0" indent="0">
              <a:spcBef>
                <a:spcPts val="0"/>
              </a:spcBef>
              <a:buClrTx/>
              <a:buSzTx/>
              <a:buNone/>
            </a:pPr>
            <a:r>
              <a:rPr lang="en-ZA" dirty="0">
                <a:solidFill>
                  <a:srgbClr val="000066"/>
                </a:solidFill>
              </a:rPr>
              <a:t>None</a:t>
            </a: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a:xfrm>
            <a:off x="603504" y="1413296"/>
            <a:ext cx="8083296" cy="4680000"/>
          </a:xfrm>
        </p:spPr>
        <p:txBody>
          <a:bodyPr>
            <a:normAutofit/>
          </a:bodyPr>
          <a:lstStyle/>
          <a:p>
            <a:pPr marL="0" indent="0">
              <a:buNone/>
            </a:pPr>
            <a:r>
              <a:rPr lang="en-ZA" b="1" dirty="0"/>
              <a:t>Office/staff/sickbay/isolation rooms:</a:t>
            </a:r>
          </a:p>
          <a:p>
            <a:pPr marL="0" indent="0">
              <a:buNone/>
            </a:pPr>
            <a:endParaRPr lang="en-ZA" dirty="0"/>
          </a:p>
          <a:p>
            <a:r>
              <a:rPr lang="en-ZA" dirty="0"/>
              <a:t>A sickbay is a quiet space away from other children even in the same room. </a:t>
            </a:r>
          </a:p>
          <a:p>
            <a:endParaRPr lang="en-ZA" dirty="0"/>
          </a:p>
          <a:p>
            <a:r>
              <a:rPr lang="en-ZA" dirty="0"/>
              <a:t>If there is an office, the sickbay should be in the office. If possible a space for staff to rest should also be provided.</a:t>
            </a:r>
          </a:p>
          <a:p>
            <a:endParaRPr lang="en-ZA" dirty="0"/>
          </a:p>
          <a:p>
            <a:pPr marL="0" indent="0">
              <a:buNone/>
            </a:pPr>
            <a:endParaRPr lang="en-ZA" b="1" dirty="0"/>
          </a:p>
          <a:p>
            <a:pPr marL="0" indent="0">
              <a:buNone/>
            </a:pPr>
            <a:endParaRPr lang="en-ZA" b="1" dirty="0"/>
          </a:p>
          <a:p>
            <a:pPr marL="0" indent="0">
              <a:buNone/>
            </a:pPr>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741635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6F2C-4769-4B95-82FA-28EA8B59C614}"/>
              </a:ext>
            </a:extLst>
          </p:cNvPr>
          <p:cNvSpPr>
            <a:spLocks noGrp="1"/>
          </p:cNvSpPr>
          <p:nvPr>
            <p:ph type="title"/>
          </p:nvPr>
        </p:nvSpPr>
        <p:spPr/>
        <p:txBody>
          <a:bodyPr/>
          <a:lstStyle/>
          <a:p>
            <a:endParaRPr lang="en-ZA" dirty="0"/>
          </a:p>
        </p:txBody>
      </p:sp>
      <p:sp>
        <p:nvSpPr>
          <p:cNvPr id="3" name="Text Placeholder 2">
            <a:extLst>
              <a:ext uri="{FF2B5EF4-FFF2-40B4-BE49-F238E27FC236}">
                <a16:creationId xmlns:a16="http://schemas.microsoft.com/office/drawing/2014/main" id="{F9F6CAB2-0126-4AA8-9C21-8F025357E6DF}"/>
              </a:ext>
            </a:extLst>
          </p:cNvPr>
          <p:cNvSpPr>
            <a:spLocks noGrp="1"/>
          </p:cNvSpPr>
          <p:nvPr>
            <p:ph type="body" idx="1"/>
          </p:nvPr>
        </p:nvSpPr>
        <p:spPr/>
        <p:txBody>
          <a:bodyPr/>
          <a:lstStyle/>
          <a:p>
            <a:r>
              <a:rPr lang="en-ZA" b="1" dirty="0"/>
              <a:t>STANDARD OPERATING PROCEDURES </a:t>
            </a:r>
            <a:endParaRPr lang="en-ZA" dirty="0"/>
          </a:p>
        </p:txBody>
      </p:sp>
      <p:sp>
        <p:nvSpPr>
          <p:cNvPr id="4" name="Slide Number Placeholder 3">
            <a:extLst>
              <a:ext uri="{FF2B5EF4-FFF2-40B4-BE49-F238E27FC236}">
                <a16:creationId xmlns:a16="http://schemas.microsoft.com/office/drawing/2014/main" id="{7386A001-F511-4862-BCA4-639CA45BA426}"/>
              </a:ext>
            </a:extLst>
          </p:cNvPr>
          <p:cNvSpPr>
            <a:spLocks noGrp="1"/>
          </p:cNvSpPr>
          <p:nvPr>
            <p:ph type="sldNum" sz="quarter" idx="12"/>
          </p:nvPr>
        </p:nvSpPr>
        <p:spPr/>
        <p:txBody>
          <a:bodyPr/>
          <a:lstStyle/>
          <a:p>
            <a:fld id="{4980778A-6F9D-4141-8080-B8192EADCD40}" type="slidenum">
              <a:rPr lang="en-ZA" smtClean="0"/>
              <a:pPr/>
              <a:t>101</a:t>
            </a:fld>
            <a:endParaRPr lang="en-ZA" dirty="0"/>
          </a:p>
        </p:txBody>
      </p:sp>
    </p:spTree>
    <p:extLst>
      <p:ext uri="{BB962C8B-B14F-4D97-AF65-F5344CB8AC3E}">
        <p14:creationId xmlns:p14="http://schemas.microsoft.com/office/powerpoint/2010/main" val="41553056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lstStyle/>
          <a:p>
            <a:r>
              <a:rPr lang="en-GB" dirty="0"/>
              <a:t>The Provincial Government under the stewardship of the Department of Social Development has identified the care and protection of children as a priority. </a:t>
            </a:r>
          </a:p>
          <a:p>
            <a:endParaRPr lang="en-GB" dirty="0"/>
          </a:p>
          <a:p>
            <a:r>
              <a:rPr lang="en-GB" dirty="0"/>
              <a:t>Therefore everybody involved in ECD and Afterschool Care has a responsibility to work together to make this a province where children and families will grow and thrive, secure in the knowledge that there is a support network to help them navigate the difficult journey of raising children, caring for them and protecting them</a:t>
            </a:r>
            <a:endParaRPr lang="en-ZA" dirty="0"/>
          </a:p>
          <a:p>
            <a:pPr marL="0" indent="0">
              <a:buNone/>
            </a:pPr>
            <a:endParaRPr lang="en-ZA" dirty="0"/>
          </a:p>
        </p:txBody>
      </p:sp>
    </p:spTree>
    <p:extLst>
      <p:ext uri="{BB962C8B-B14F-4D97-AF65-F5344CB8AC3E}">
        <p14:creationId xmlns:p14="http://schemas.microsoft.com/office/powerpoint/2010/main" val="8281239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lstStyle/>
          <a:p>
            <a:pPr marL="0" indent="0">
              <a:buNone/>
            </a:pPr>
            <a:r>
              <a:rPr lang="en-GB" b="1" dirty="0"/>
              <a:t>Meeting the Social Worker/Social Service Professional </a:t>
            </a:r>
          </a:p>
          <a:p>
            <a:pPr marL="0" indent="0">
              <a:buNone/>
            </a:pPr>
            <a:endParaRPr lang="en-ZA" dirty="0"/>
          </a:p>
          <a:p>
            <a:r>
              <a:rPr lang="en-GB" dirty="0"/>
              <a:t>When you intend to establish an ECD or After School Care facility you must first meet with a Social Worker at the District Office of the Department of Social Development where the following will be discussed: </a:t>
            </a:r>
          </a:p>
          <a:p>
            <a:endParaRPr lang="en-GB" dirty="0"/>
          </a:p>
          <a:p>
            <a:pPr lvl="1"/>
            <a:r>
              <a:rPr lang="en-GB" dirty="0"/>
              <a:t>Registration requirements </a:t>
            </a:r>
            <a:endParaRPr lang="en-ZA" sz="2800" dirty="0"/>
          </a:p>
          <a:p>
            <a:pPr lvl="1"/>
            <a:r>
              <a:rPr lang="en-GB" dirty="0"/>
              <a:t>Children’s Act </a:t>
            </a:r>
            <a:endParaRPr lang="en-ZA" sz="2800" dirty="0"/>
          </a:p>
          <a:p>
            <a:pPr lvl="1"/>
            <a:r>
              <a:rPr lang="en-GB" dirty="0"/>
              <a:t>Registration procedures </a:t>
            </a:r>
            <a:endParaRPr lang="en-ZA" sz="2800"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4810997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lstStyle/>
          <a:p>
            <a:pPr lvl="1"/>
            <a:r>
              <a:rPr lang="en-GB" dirty="0"/>
              <a:t>Minimum norms and standards and other approvals that may be required </a:t>
            </a:r>
            <a:endParaRPr lang="en-ZA" sz="2800" dirty="0"/>
          </a:p>
          <a:p>
            <a:pPr lvl="1"/>
            <a:r>
              <a:rPr lang="en-GB" dirty="0"/>
              <a:t>Application forms </a:t>
            </a:r>
            <a:endParaRPr lang="en-ZA" sz="2800" dirty="0"/>
          </a:p>
          <a:p>
            <a:pPr lvl="1"/>
            <a:r>
              <a:rPr lang="en-GB" dirty="0"/>
              <a:t>Subsidy procedures </a:t>
            </a:r>
            <a:endParaRPr lang="en-ZA" sz="2800" dirty="0"/>
          </a:p>
          <a:p>
            <a:pPr lvl="1"/>
            <a:r>
              <a:rPr lang="en-GB" dirty="0"/>
              <a:t>Monitoring and evaluation</a:t>
            </a:r>
            <a:endParaRPr lang="en-ZA" sz="2800" dirty="0"/>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6D670692-836A-4CA8-B7FB-197EE988A421}"/>
              </a:ext>
            </a:extLst>
          </p:cNvPr>
          <p:cNvPicPr>
            <a:picLocks noChangeAspect="1"/>
          </p:cNvPicPr>
          <p:nvPr/>
        </p:nvPicPr>
        <p:blipFill>
          <a:blip r:embed="rId2"/>
          <a:stretch>
            <a:fillRect/>
          </a:stretch>
        </p:blipFill>
        <p:spPr>
          <a:xfrm>
            <a:off x="3752850" y="3860706"/>
            <a:ext cx="4360602" cy="2196139"/>
          </a:xfrm>
          <a:prstGeom prst="rect">
            <a:avLst/>
          </a:prstGeom>
        </p:spPr>
      </p:pic>
    </p:spTree>
    <p:extLst>
      <p:ext uri="{BB962C8B-B14F-4D97-AF65-F5344CB8AC3E}">
        <p14:creationId xmlns:p14="http://schemas.microsoft.com/office/powerpoint/2010/main" val="24856039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marL="0" indent="0">
              <a:buNone/>
            </a:pPr>
            <a:r>
              <a:rPr lang="en-GB" b="1" dirty="0"/>
              <a:t>The role of the local Authority or Municipality </a:t>
            </a:r>
          </a:p>
          <a:p>
            <a:pPr marL="0" indent="0">
              <a:buNone/>
            </a:pPr>
            <a:endParaRPr lang="en-ZA" sz="2800" dirty="0"/>
          </a:p>
          <a:p>
            <a:pPr lvl="1"/>
            <a:r>
              <a:rPr lang="en-GB" dirty="0"/>
              <a:t>Enquire from the municipality on land use rights. The municipality must first provide the appropriate land use or zoning certificate. </a:t>
            </a:r>
          </a:p>
          <a:p>
            <a:pPr marL="354012" lvl="1" indent="0">
              <a:buNone/>
            </a:pPr>
            <a:endParaRPr lang="en-ZA" sz="2800" dirty="0"/>
          </a:p>
          <a:p>
            <a:pPr lvl="1"/>
            <a:r>
              <a:rPr lang="en-GB" dirty="0"/>
              <a:t>Submit building plans for approval if required. </a:t>
            </a:r>
          </a:p>
          <a:p>
            <a:pPr marL="354012" lvl="1" indent="0">
              <a:buNone/>
            </a:pPr>
            <a:endParaRPr lang="en-ZA" sz="2800" dirty="0"/>
          </a:p>
          <a:p>
            <a:pPr lvl="1"/>
            <a:r>
              <a:rPr lang="en-GB" dirty="0"/>
              <a:t>Apply for written approval at municipal environmental health offices. </a:t>
            </a:r>
          </a:p>
          <a:p>
            <a:pPr marL="354012" lvl="1" indent="0">
              <a:buNone/>
            </a:pPr>
            <a:endParaRPr lang="en-ZA" sz="2800" dirty="0"/>
          </a:p>
          <a:p>
            <a:pPr marL="0" indent="0">
              <a:buNone/>
            </a:pPr>
            <a:endParaRPr lang="en-ZA" dirty="0"/>
          </a:p>
        </p:txBody>
      </p:sp>
    </p:spTree>
    <p:extLst>
      <p:ext uri="{BB962C8B-B14F-4D97-AF65-F5344CB8AC3E}">
        <p14:creationId xmlns:p14="http://schemas.microsoft.com/office/powerpoint/2010/main" val="40712340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lvl="1"/>
            <a:r>
              <a:rPr lang="en-GB" dirty="0"/>
              <a:t>The Environmental Health Practitioner from the Municipality will do an assessment to determine how many children can be accommodated. </a:t>
            </a:r>
          </a:p>
          <a:p>
            <a:pPr marL="354012" lvl="1" indent="0">
              <a:buNone/>
            </a:pPr>
            <a:endParaRPr lang="en-ZA" sz="2800" dirty="0"/>
          </a:p>
          <a:p>
            <a:pPr lvl="1"/>
            <a:r>
              <a:rPr lang="en-GB" dirty="0"/>
              <a:t>If the physical conditions are satisfactory, a health clearance certificate will be issued</a:t>
            </a:r>
            <a:endParaRPr lang="en-ZA" sz="2800" dirty="0"/>
          </a:p>
          <a:p>
            <a:pPr marL="0" indent="0">
              <a:buNone/>
            </a:pPr>
            <a:endParaRPr lang="en-ZA" dirty="0"/>
          </a:p>
          <a:p>
            <a:pPr marL="354012" lvl="1" indent="0">
              <a:buNone/>
            </a:pPr>
            <a:endParaRPr lang="en-ZA" sz="2800" dirty="0"/>
          </a:p>
          <a:p>
            <a:pPr marL="0" indent="0">
              <a:buNone/>
            </a:pPr>
            <a:endParaRPr lang="en-ZA" dirty="0"/>
          </a:p>
        </p:txBody>
      </p:sp>
    </p:spTree>
    <p:extLst>
      <p:ext uri="{BB962C8B-B14F-4D97-AF65-F5344CB8AC3E}">
        <p14:creationId xmlns:p14="http://schemas.microsoft.com/office/powerpoint/2010/main" val="18986448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a:xfrm>
            <a:off x="467544" y="1298456"/>
            <a:ext cx="8219256" cy="5369044"/>
          </a:xfrm>
        </p:spPr>
        <p:txBody>
          <a:bodyPr>
            <a:noAutofit/>
          </a:bodyPr>
          <a:lstStyle/>
          <a:p>
            <a:pPr marL="0" indent="0">
              <a:buNone/>
            </a:pPr>
            <a:r>
              <a:rPr lang="en-GB" b="1" dirty="0"/>
              <a:t>Documents required for your Application </a:t>
            </a:r>
          </a:p>
          <a:p>
            <a:pPr marL="0" indent="0">
              <a:buNone/>
            </a:pPr>
            <a:endParaRPr lang="en-ZA" dirty="0"/>
          </a:p>
          <a:p>
            <a:pPr lvl="1"/>
            <a:r>
              <a:rPr lang="en-GB" dirty="0"/>
              <a:t>Lease/Rental agreement </a:t>
            </a:r>
            <a:endParaRPr lang="en-ZA" dirty="0"/>
          </a:p>
          <a:p>
            <a:pPr lvl="1"/>
            <a:r>
              <a:rPr lang="en-GB" dirty="0"/>
              <a:t>Zoning Certificate </a:t>
            </a:r>
            <a:endParaRPr lang="en-ZA" dirty="0"/>
          </a:p>
          <a:p>
            <a:pPr lvl="1"/>
            <a:r>
              <a:rPr lang="en-GB" dirty="0"/>
              <a:t>Approved building plans </a:t>
            </a:r>
            <a:endParaRPr lang="en-ZA" dirty="0"/>
          </a:p>
          <a:p>
            <a:pPr lvl="1"/>
            <a:r>
              <a:rPr lang="en-GB" dirty="0"/>
              <a:t>Health Clearance Certificate </a:t>
            </a:r>
            <a:endParaRPr lang="en-ZA" dirty="0"/>
          </a:p>
          <a:p>
            <a:pPr lvl="1"/>
            <a:r>
              <a:rPr lang="en-GB" dirty="0"/>
              <a:t>Needs Assessment Form </a:t>
            </a:r>
            <a:endParaRPr lang="en-ZA" dirty="0"/>
          </a:p>
          <a:p>
            <a:pPr lvl="1"/>
            <a:r>
              <a:rPr lang="en-GB" dirty="0"/>
              <a:t>Business plan </a:t>
            </a:r>
            <a:endParaRPr lang="en-ZA" dirty="0"/>
          </a:p>
          <a:p>
            <a:pPr lvl="1"/>
            <a:r>
              <a:rPr lang="en-GB" dirty="0"/>
              <a:t>Job description for staff </a:t>
            </a:r>
            <a:endParaRPr lang="en-ZA" dirty="0"/>
          </a:p>
          <a:p>
            <a:pPr lvl="1"/>
            <a:r>
              <a:rPr lang="en-GB" dirty="0"/>
              <a:t>Clearance certificates i.t.o the National Child Protection Register </a:t>
            </a:r>
            <a:endParaRPr lang="en-ZA" dirty="0"/>
          </a:p>
          <a:p>
            <a:pPr lvl="1"/>
            <a:r>
              <a:rPr lang="en-GB" dirty="0"/>
              <a:t>Daily programme</a:t>
            </a:r>
            <a:endParaRPr lang="en-ZA" dirty="0"/>
          </a:p>
          <a:p>
            <a:pPr lvl="1"/>
            <a:r>
              <a:rPr lang="en-GB" dirty="0"/>
              <a:t>Menus, etc.</a:t>
            </a:r>
            <a:endParaRPr lang="en-ZA" dirty="0"/>
          </a:p>
        </p:txBody>
      </p:sp>
    </p:spTree>
    <p:extLst>
      <p:ext uri="{BB962C8B-B14F-4D97-AF65-F5344CB8AC3E}">
        <p14:creationId xmlns:p14="http://schemas.microsoft.com/office/powerpoint/2010/main" val="34935799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lnSpcReduction="10000"/>
          </a:bodyPr>
          <a:lstStyle/>
          <a:p>
            <a:pPr marL="0" indent="0">
              <a:buNone/>
            </a:pPr>
            <a:r>
              <a:rPr lang="en-GB" b="1" dirty="0"/>
              <a:t>Site visits and inspections </a:t>
            </a:r>
          </a:p>
          <a:p>
            <a:pPr marL="0" indent="0">
              <a:buNone/>
            </a:pPr>
            <a:endParaRPr lang="en-ZA" sz="2800" b="1" dirty="0"/>
          </a:p>
          <a:p>
            <a:pPr marL="0" indent="0">
              <a:buNone/>
            </a:pPr>
            <a:r>
              <a:rPr lang="en-GB" b="1" dirty="0"/>
              <a:t>Visits and inspections by the Social Worker and Environmental Health Practitioner will determine: </a:t>
            </a:r>
          </a:p>
          <a:p>
            <a:pPr marL="0" indent="0">
              <a:buNone/>
            </a:pPr>
            <a:endParaRPr lang="en-ZA" sz="2800" b="1" dirty="0"/>
          </a:p>
          <a:p>
            <a:pPr lvl="1"/>
            <a:r>
              <a:rPr lang="en-GB" dirty="0"/>
              <a:t>If the physical condition of the centre is satisfactory. </a:t>
            </a:r>
            <a:endParaRPr lang="en-ZA" sz="2800" dirty="0"/>
          </a:p>
          <a:p>
            <a:pPr lvl="1"/>
            <a:r>
              <a:rPr lang="en-GB" dirty="0"/>
              <a:t>If administrative and financial systems are satisfactory. </a:t>
            </a:r>
            <a:endParaRPr lang="en-ZA" sz="2800" dirty="0"/>
          </a:p>
          <a:p>
            <a:pPr lvl="1"/>
            <a:r>
              <a:rPr lang="en-GB" dirty="0"/>
              <a:t>If the services and programmes for the children are satisfactory </a:t>
            </a:r>
            <a:endParaRPr lang="en-ZA" sz="2800" dirty="0"/>
          </a:p>
          <a:p>
            <a:pPr lvl="1"/>
            <a:r>
              <a:rPr lang="en-GB" dirty="0"/>
              <a:t>If norms and standards are complied with and </a:t>
            </a:r>
            <a:endParaRPr lang="en-ZA" sz="2800" dirty="0"/>
          </a:p>
          <a:p>
            <a:pPr lvl="1"/>
            <a:r>
              <a:rPr lang="en-GB" dirty="0"/>
              <a:t>Report by Social Service professional</a:t>
            </a:r>
            <a:endParaRPr lang="en-ZA" sz="2800" dirty="0"/>
          </a:p>
        </p:txBody>
      </p:sp>
    </p:spTree>
    <p:extLst>
      <p:ext uri="{BB962C8B-B14F-4D97-AF65-F5344CB8AC3E}">
        <p14:creationId xmlns:p14="http://schemas.microsoft.com/office/powerpoint/2010/main" val="22304568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r>
              <a:rPr lang="en-GB" dirty="0"/>
              <a:t>Once all the requirements are met, the Social Worker will issue a Registration or Conditional Registration Certificate.</a:t>
            </a:r>
          </a:p>
          <a:p>
            <a:endParaRPr lang="en-GB" dirty="0"/>
          </a:p>
          <a:p>
            <a:r>
              <a:rPr lang="en-GB" dirty="0"/>
              <a:t>This certificate will be valid for 5 years, thereafter the same process will be followed for the Renewal of Registration of the centre.</a:t>
            </a:r>
            <a:endParaRPr lang="en-ZA" dirty="0"/>
          </a:p>
        </p:txBody>
      </p:sp>
      <p:pic>
        <p:nvPicPr>
          <p:cNvPr id="5" name="Picture 4">
            <a:extLst>
              <a:ext uri="{FF2B5EF4-FFF2-40B4-BE49-F238E27FC236}">
                <a16:creationId xmlns:a16="http://schemas.microsoft.com/office/drawing/2014/main" id="{60AA261A-FD8A-4855-9F6D-B126C962A449}"/>
              </a:ext>
            </a:extLst>
          </p:cNvPr>
          <p:cNvPicPr/>
          <p:nvPr/>
        </p:nvPicPr>
        <p:blipFill>
          <a:blip r:embed="rId2"/>
          <a:stretch>
            <a:fillRect/>
          </a:stretch>
        </p:blipFill>
        <p:spPr>
          <a:xfrm>
            <a:off x="3848100" y="3981450"/>
            <a:ext cx="2914650" cy="1971675"/>
          </a:xfrm>
          <a:prstGeom prst="rect">
            <a:avLst/>
          </a:prstGeom>
        </p:spPr>
      </p:pic>
    </p:spTree>
    <p:extLst>
      <p:ext uri="{BB962C8B-B14F-4D97-AF65-F5344CB8AC3E}">
        <p14:creationId xmlns:p14="http://schemas.microsoft.com/office/powerpoint/2010/main" val="263836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marL="0" indent="0">
              <a:buNone/>
            </a:pPr>
            <a:r>
              <a:rPr lang="en-GB" b="1" dirty="0"/>
              <a:t>You have to re-register </a:t>
            </a:r>
          </a:p>
          <a:p>
            <a:pPr marL="0" indent="0">
              <a:buNone/>
            </a:pPr>
            <a:endParaRPr lang="en-ZA" sz="2800" dirty="0"/>
          </a:p>
          <a:p>
            <a:pPr lvl="1"/>
            <a:r>
              <a:rPr lang="en-GB" dirty="0"/>
              <a:t>When you move to another building or site. </a:t>
            </a:r>
            <a:endParaRPr lang="en-ZA" sz="2800" dirty="0"/>
          </a:p>
          <a:p>
            <a:pPr lvl="1"/>
            <a:r>
              <a:rPr lang="en-GB" dirty="0"/>
              <a:t>When you make changes to the structure to accommodate more children. </a:t>
            </a:r>
            <a:endParaRPr lang="en-ZA" sz="2800" dirty="0"/>
          </a:p>
          <a:p>
            <a:pPr lvl="1"/>
            <a:r>
              <a:rPr lang="en-GB" dirty="0"/>
              <a:t>Sell the business or </a:t>
            </a:r>
            <a:endParaRPr lang="en-ZA" sz="2800" dirty="0"/>
          </a:p>
          <a:p>
            <a:pPr lvl="1"/>
            <a:r>
              <a:rPr lang="en-GB" dirty="0"/>
              <a:t>When there is a change of ownership</a:t>
            </a:r>
            <a:endParaRPr lang="en-ZA" sz="2800" dirty="0"/>
          </a:p>
          <a:p>
            <a:pPr marL="0" indent="0">
              <a:buNone/>
            </a:pPr>
            <a:endParaRPr lang="en-ZA" sz="2800" dirty="0"/>
          </a:p>
        </p:txBody>
      </p:sp>
    </p:spTree>
    <p:extLst>
      <p:ext uri="{BB962C8B-B14F-4D97-AF65-F5344CB8AC3E}">
        <p14:creationId xmlns:p14="http://schemas.microsoft.com/office/powerpoint/2010/main" val="3055121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lnSpcReduction="10000"/>
          </a:bodyPr>
          <a:lstStyle/>
          <a:p>
            <a:pPr marL="0" indent="0">
              <a:buNone/>
            </a:pPr>
            <a:r>
              <a:rPr lang="en-GB" b="1" dirty="0"/>
              <a:t>Daily Programmes </a:t>
            </a:r>
          </a:p>
          <a:p>
            <a:pPr marL="0" indent="0">
              <a:buNone/>
            </a:pPr>
            <a:endParaRPr lang="en-ZA" sz="2800" dirty="0"/>
          </a:p>
          <a:p>
            <a:r>
              <a:rPr lang="en-GB" dirty="0"/>
              <a:t>A daily programme should be reflected that clearly shows times for various activities that should be included in the ECD programme Parents should bring and collect children on time to avoid disrupting the routine</a:t>
            </a:r>
            <a:endParaRPr lang="en-ZA" sz="2800" dirty="0"/>
          </a:p>
          <a:p>
            <a:pPr marL="0" indent="0">
              <a:buNone/>
            </a:pPr>
            <a:endParaRPr lang="en-ZA" sz="2800" dirty="0"/>
          </a:p>
          <a:p>
            <a:r>
              <a:rPr lang="en-GB" dirty="0"/>
              <a:t>Children should be able to play in an attractive, stimulating and safe environment with no overcrowding. </a:t>
            </a:r>
          </a:p>
          <a:p>
            <a:endParaRPr lang="en-GB" dirty="0"/>
          </a:p>
          <a:p>
            <a:r>
              <a:rPr lang="en-GB" dirty="0"/>
              <a:t>Children should be supervised at all times especially during outdoor play.</a:t>
            </a:r>
            <a:endParaRPr lang="en-ZA" sz="2800" dirty="0"/>
          </a:p>
          <a:p>
            <a:pPr marL="0" indent="0">
              <a:buNone/>
            </a:pPr>
            <a:endParaRPr lang="en-ZA" sz="2800" dirty="0"/>
          </a:p>
        </p:txBody>
      </p:sp>
    </p:spTree>
    <p:extLst>
      <p:ext uri="{BB962C8B-B14F-4D97-AF65-F5344CB8AC3E}">
        <p14:creationId xmlns:p14="http://schemas.microsoft.com/office/powerpoint/2010/main" val="42798764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lnSpcReduction="10000"/>
          </a:bodyPr>
          <a:lstStyle/>
          <a:p>
            <a:pPr marL="0" indent="0">
              <a:buNone/>
            </a:pPr>
            <a:r>
              <a:rPr lang="en-GB" b="1" dirty="0"/>
              <a:t>Menus and Food </a:t>
            </a:r>
          </a:p>
          <a:p>
            <a:pPr marL="0" indent="0">
              <a:buNone/>
            </a:pPr>
            <a:endParaRPr lang="en-ZA" sz="2800" dirty="0"/>
          </a:p>
          <a:p>
            <a:pPr lvl="1"/>
            <a:r>
              <a:rPr lang="en-GB" dirty="0"/>
              <a:t>A weekly menu should be on display </a:t>
            </a:r>
            <a:endParaRPr lang="en-ZA" sz="2800" dirty="0"/>
          </a:p>
          <a:p>
            <a:pPr lvl="1"/>
            <a:r>
              <a:rPr lang="en-GB" dirty="0"/>
              <a:t>This should comprise nutritional healthy meals and snacks </a:t>
            </a:r>
            <a:endParaRPr lang="en-ZA" sz="2800" dirty="0"/>
          </a:p>
          <a:p>
            <a:pPr lvl="1"/>
            <a:r>
              <a:rPr lang="en-GB" dirty="0"/>
              <a:t>There must be a separate, clean and safe area for the preparation and serving of food. </a:t>
            </a:r>
            <a:endParaRPr lang="en-ZA" sz="2800" dirty="0"/>
          </a:p>
          <a:p>
            <a:pPr lvl="1"/>
            <a:r>
              <a:rPr lang="en-GB" dirty="0"/>
              <a:t>Food must always be stored in sealed containers. </a:t>
            </a:r>
            <a:endParaRPr lang="en-ZA" sz="2800" dirty="0"/>
          </a:p>
          <a:p>
            <a:pPr lvl="1"/>
            <a:r>
              <a:rPr lang="en-GB" dirty="0"/>
              <a:t>Safe and clean drinking water must always be available </a:t>
            </a:r>
            <a:endParaRPr lang="en-ZA" sz="2800" dirty="0"/>
          </a:p>
          <a:p>
            <a:pPr lvl="1"/>
            <a:r>
              <a:rPr lang="en-GB" dirty="0"/>
              <a:t>All water containers must be covered at all times. </a:t>
            </a:r>
            <a:endParaRPr lang="en-ZA" sz="2800" dirty="0"/>
          </a:p>
          <a:p>
            <a:pPr lvl="1"/>
            <a:r>
              <a:rPr lang="en-GB" dirty="0"/>
              <a:t>Where water is not from a piped source it must be treated and made safe using approved national health guidelines by adding one teaspoon of bleach to 25 litres of water.</a:t>
            </a:r>
            <a:endParaRPr lang="en-ZA" sz="2800" dirty="0"/>
          </a:p>
          <a:p>
            <a:pPr marL="0" indent="0">
              <a:buNone/>
            </a:pPr>
            <a:endParaRPr lang="en-ZA" sz="2800" dirty="0"/>
          </a:p>
          <a:p>
            <a:pPr marL="0" indent="0">
              <a:buNone/>
            </a:pPr>
            <a:endParaRPr lang="en-ZA" sz="2800" dirty="0"/>
          </a:p>
        </p:txBody>
      </p:sp>
    </p:spTree>
    <p:extLst>
      <p:ext uri="{BB962C8B-B14F-4D97-AF65-F5344CB8AC3E}">
        <p14:creationId xmlns:p14="http://schemas.microsoft.com/office/powerpoint/2010/main" val="8288012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marL="0" indent="0">
              <a:buNone/>
            </a:pPr>
            <a:r>
              <a:rPr lang="en-GB" b="1" dirty="0"/>
              <a:t>Health and Safety </a:t>
            </a:r>
          </a:p>
          <a:p>
            <a:pPr marL="0" indent="0">
              <a:buNone/>
            </a:pPr>
            <a:endParaRPr lang="en-ZA" sz="2800" dirty="0"/>
          </a:p>
          <a:p>
            <a:r>
              <a:rPr lang="en-GB" dirty="0"/>
              <a:t>Every centre must have at least one person trained in first aid. Every centre must have a first aid kit.</a:t>
            </a:r>
            <a:endParaRPr lang="en-ZA" sz="2800" dirty="0"/>
          </a:p>
          <a:p>
            <a:r>
              <a:rPr lang="en-GB" dirty="0"/>
              <a:t>A medical file on each child should be kept and updated and special attention should be paid to children suffering from allergies.</a:t>
            </a:r>
            <a:endParaRPr lang="en-ZA" sz="2800" dirty="0"/>
          </a:p>
          <a:p>
            <a:pPr marL="0" indent="0">
              <a:buNone/>
            </a:pPr>
            <a:endParaRPr lang="en-ZA" sz="2800" dirty="0"/>
          </a:p>
          <a:p>
            <a:pPr marL="0" indent="0">
              <a:buNone/>
            </a:pPr>
            <a:endParaRPr lang="en-ZA" sz="2800" dirty="0"/>
          </a:p>
        </p:txBody>
      </p:sp>
      <p:pic>
        <p:nvPicPr>
          <p:cNvPr id="5" name="Picture 4">
            <a:extLst>
              <a:ext uri="{FF2B5EF4-FFF2-40B4-BE49-F238E27FC236}">
                <a16:creationId xmlns:a16="http://schemas.microsoft.com/office/drawing/2014/main" id="{3DF29D93-8141-4CFF-844B-01239D85F386}"/>
              </a:ext>
            </a:extLst>
          </p:cNvPr>
          <p:cNvPicPr>
            <a:picLocks noChangeAspect="1"/>
          </p:cNvPicPr>
          <p:nvPr/>
        </p:nvPicPr>
        <p:blipFill>
          <a:blip r:embed="rId2"/>
          <a:stretch>
            <a:fillRect/>
          </a:stretch>
        </p:blipFill>
        <p:spPr>
          <a:xfrm>
            <a:off x="3047378" y="4076288"/>
            <a:ext cx="3022118" cy="2648695"/>
          </a:xfrm>
          <a:prstGeom prst="rect">
            <a:avLst/>
          </a:prstGeom>
        </p:spPr>
      </p:pic>
    </p:spTree>
    <p:extLst>
      <p:ext uri="{BB962C8B-B14F-4D97-AF65-F5344CB8AC3E}">
        <p14:creationId xmlns:p14="http://schemas.microsoft.com/office/powerpoint/2010/main" val="25534218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r>
              <a:rPr lang="en-GB" dirty="0"/>
              <a:t>Children who become sick should be removed from the playroom and given special attention until their parents or guardians are able to fetch them. </a:t>
            </a:r>
          </a:p>
          <a:p>
            <a:endParaRPr lang="en-GB" dirty="0"/>
          </a:p>
          <a:p>
            <a:r>
              <a:rPr lang="en-GB" dirty="0"/>
              <a:t>In case of an emergency, the child must be taken to the nearest hospital or clinic.</a:t>
            </a:r>
            <a:endParaRPr lang="en-ZA" sz="2800" dirty="0"/>
          </a:p>
          <a:p>
            <a:pPr marL="0" indent="0">
              <a:buNone/>
            </a:pPr>
            <a:endParaRPr lang="en-ZA" sz="2800" dirty="0"/>
          </a:p>
          <a:p>
            <a:r>
              <a:rPr lang="en-GB" dirty="0"/>
              <a:t>Serious injuries should be recorded and reported immediately to the management committee and to the Head of the Department of Social Development.</a:t>
            </a:r>
          </a:p>
          <a:p>
            <a:endParaRPr lang="en-GB" dirty="0"/>
          </a:p>
          <a:p>
            <a:pPr marL="0" indent="0">
              <a:buNone/>
            </a:pPr>
            <a:endParaRPr lang="en-ZA" sz="2800" dirty="0"/>
          </a:p>
        </p:txBody>
      </p:sp>
    </p:spTree>
    <p:extLst>
      <p:ext uri="{BB962C8B-B14F-4D97-AF65-F5344CB8AC3E}">
        <p14:creationId xmlns:p14="http://schemas.microsoft.com/office/powerpoint/2010/main" val="23991875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marL="0" indent="0">
              <a:buNone/>
            </a:pPr>
            <a:r>
              <a:rPr lang="en-GB" b="1" dirty="0"/>
              <a:t>Parents should also be informed. In the event of death, in terms of section 178, the centre or person in whose care the child was placed must report the death to: </a:t>
            </a:r>
          </a:p>
          <a:p>
            <a:pPr marL="0" indent="0">
              <a:buNone/>
            </a:pPr>
            <a:endParaRPr lang="en-ZA" sz="2800" b="1" dirty="0"/>
          </a:p>
          <a:p>
            <a:pPr lvl="1"/>
            <a:r>
              <a:rPr lang="en-GB" dirty="0"/>
              <a:t>The parent or guardian of the child; </a:t>
            </a:r>
            <a:endParaRPr lang="en-ZA" sz="2800" dirty="0"/>
          </a:p>
          <a:p>
            <a:pPr lvl="1"/>
            <a:r>
              <a:rPr lang="en-GB" dirty="0"/>
              <a:t>A police official; </a:t>
            </a:r>
            <a:endParaRPr lang="en-ZA" sz="2800" dirty="0"/>
          </a:p>
          <a:p>
            <a:pPr lvl="1"/>
            <a:r>
              <a:rPr lang="en-GB" dirty="0"/>
              <a:t>The provincial head of social development; </a:t>
            </a:r>
            <a:endParaRPr lang="en-ZA" sz="2800" dirty="0"/>
          </a:p>
          <a:p>
            <a:pPr lvl="1"/>
            <a:r>
              <a:rPr lang="en-GB" dirty="0"/>
              <a:t>The social worker dealing with the matter</a:t>
            </a:r>
            <a:endParaRPr lang="en-ZA" sz="2800" dirty="0"/>
          </a:p>
          <a:p>
            <a:pPr marL="0" indent="0">
              <a:buNone/>
            </a:pPr>
            <a:r>
              <a:rPr lang="en-GB" b="1" dirty="0"/>
              <a:t> </a:t>
            </a:r>
            <a:endParaRPr lang="en-ZA" sz="2800" dirty="0"/>
          </a:p>
          <a:p>
            <a:pPr marL="0" indent="0">
              <a:buNone/>
            </a:pPr>
            <a:endParaRPr lang="en-ZA" sz="2800" dirty="0"/>
          </a:p>
          <a:p>
            <a:endParaRPr lang="en-GB" dirty="0"/>
          </a:p>
          <a:p>
            <a:pPr marL="0" indent="0">
              <a:buNone/>
            </a:pPr>
            <a:endParaRPr lang="en-ZA" sz="2800" dirty="0"/>
          </a:p>
        </p:txBody>
      </p:sp>
    </p:spTree>
    <p:extLst>
      <p:ext uri="{BB962C8B-B14F-4D97-AF65-F5344CB8AC3E}">
        <p14:creationId xmlns:p14="http://schemas.microsoft.com/office/powerpoint/2010/main" val="19412956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marL="0" indent="0">
              <a:buNone/>
            </a:pPr>
            <a:r>
              <a:rPr lang="en-GB" b="1" dirty="0"/>
              <a:t>Transport of Children </a:t>
            </a:r>
          </a:p>
          <a:p>
            <a:pPr marL="0" indent="0">
              <a:buNone/>
            </a:pPr>
            <a:endParaRPr lang="en-ZA" sz="2800" dirty="0"/>
          </a:p>
          <a:p>
            <a:pPr lvl="1"/>
            <a:r>
              <a:rPr lang="en-GB" dirty="0"/>
              <a:t>Staff should organise regular outings for the children. </a:t>
            </a:r>
            <a:endParaRPr lang="en-ZA" sz="2800" dirty="0"/>
          </a:p>
          <a:p>
            <a:pPr lvl="1"/>
            <a:r>
              <a:rPr lang="en-GB" dirty="0"/>
              <a:t>Always use safe and reliable transport. </a:t>
            </a:r>
            <a:endParaRPr lang="en-ZA" sz="2800" dirty="0"/>
          </a:p>
          <a:p>
            <a:pPr lvl="1"/>
            <a:r>
              <a:rPr lang="en-GB" dirty="0"/>
              <a:t>Do not overload taxis and busses. </a:t>
            </a:r>
            <a:endParaRPr lang="en-ZA" sz="2800" dirty="0"/>
          </a:p>
          <a:p>
            <a:pPr lvl="1"/>
            <a:r>
              <a:rPr lang="en-GB" dirty="0"/>
              <a:t>Do not compromise on children’s safety and comply with safety measures. </a:t>
            </a:r>
            <a:endParaRPr lang="en-ZA" sz="2800" dirty="0"/>
          </a:p>
          <a:p>
            <a:pPr lvl="1"/>
            <a:r>
              <a:rPr lang="en-GB" dirty="0"/>
              <a:t>There must at all times be adult supervision when children are being transported. </a:t>
            </a:r>
            <a:endParaRPr lang="en-ZA" sz="2800" dirty="0"/>
          </a:p>
          <a:p>
            <a:pPr lvl="1"/>
            <a:r>
              <a:rPr lang="en-GB" dirty="0"/>
              <a:t>Drivers should have a valid driver’s licence (PDP)</a:t>
            </a:r>
            <a:endParaRPr lang="en-ZA" sz="2800" dirty="0"/>
          </a:p>
          <a:p>
            <a:pPr marL="0" indent="0">
              <a:buNone/>
            </a:pPr>
            <a:r>
              <a:rPr lang="en-GB" b="1" dirty="0"/>
              <a:t> </a:t>
            </a:r>
            <a:endParaRPr lang="en-ZA" sz="2800" dirty="0"/>
          </a:p>
          <a:p>
            <a:pPr marL="0" indent="0">
              <a:buNone/>
            </a:pPr>
            <a:endParaRPr lang="en-ZA" sz="2800" dirty="0"/>
          </a:p>
          <a:p>
            <a:endParaRPr lang="en-GB" dirty="0"/>
          </a:p>
          <a:p>
            <a:pPr marL="0" indent="0">
              <a:buNone/>
            </a:pPr>
            <a:endParaRPr lang="en-ZA" sz="2800" dirty="0"/>
          </a:p>
        </p:txBody>
      </p:sp>
    </p:spTree>
    <p:extLst>
      <p:ext uri="{BB962C8B-B14F-4D97-AF65-F5344CB8AC3E}">
        <p14:creationId xmlns:p14="http://schemas.microsoft.com/office/powerpoint/2010/main" val="32354866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lnSpcReduction="10000"/>
          </a:bodyPr>
          <a:lstStyle/>
          <a:p>
            <a:pPr marL="0" indent="0">
              <a:buNone/>
            </a:pPr>
            <a:r>
              <a:rPr lang="en-GB" b="1" dirty="0"/>
              <a:t>Day-to-day Management of the Project</a:t>
            </a:r>
          </a:p>
          <a:p>
            <a:pPr marL="0" indent="0">
              <a:buNone/>
            </a:pPr>
            <a:endParaRPr lang="en-ZA" sz="2800" dirty="0"/>
          </a:p>
          <a:p>
            <a:r>
              <a:rPr lang="en-GB" dirty="0"/>
              <a:t>The management committee of the ECD or After School Care project appoints a supervisor or principal to manage the programme on their behalf. </a:t>
            </a:r>
          </a:p>
          <a:p>
            <a:endParaRPr lang="en-GB" dirty="0"/>
          </a:p>
          <a:p>
            <a:r>
              <a:rPr lang="en-GB" dirty="0"/>
              <a:t>In appointing a supervisor the management look for people with leadership abilities, knowledge and skills. </a:t>
            </a:r>
          </a:p>
          <a:p>
            <a:endParaRPr lang="en-GB" dirty="0"/>
          </a:p>
          <a:p>
            <a:r>
              <a:rPr lang="en-GB" dirty="0"/>
              <a:t>Ideally a principal should have a minimum NQF level 4 qualification.</a:t>
            </a:r>
            <a:endParaRPr lang="en-ZA" sz="2800" dirty="0"/>
          </a:p>
          <a:p>
            <a:pPr marL="0" indent="0">
              <a:buNone/>
            </a:pPr>
            <a:r>
              <a:rPr lang="en-GB" dirty="0"/>
              <a:t> </a:t>
            </a:r>
            <a:endParaRPr lang="en-ZA" sz="2800" dirty="0"/>
          </a:p>
          <a:p>
            <a:pPr marL="0" indent="0">
              <a:buNone/>
            </a:pPr>
            <a:endParaRPr lang="en-ZA" sz="2800" dirty="0"/>
          </a:p>
        </p:txBody>
      </p:sp>
    </p:spTree>
    <p:extLst>
      <p:ext uri="{BB962C8B-B14F-4D97-AF65-F5344CB8AC3E}">
        <p14:creationId xmlns:p14="http://schemas.microsoft.com/office/powerpoint/2010/main" val="39039674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marL="0" indent="0">
              <a:buNone/>
            </a:pPr>
            <a:r>
              <a:rPr lang="en-GB" b="1" dirty="0"/>
              <a:t>Key responsibilities of the principal are: </a:t>
            </a:r>
          </a:p>
          <a:p>
            <a:pPr marL="0" indent="0">
              <a:buNone/>
            </a:pPr>
            <a:endParaRPr lang="en-ZA" sz="2800" b="1" dirty="0"/>
          </a:p>
          <a:p>
            <a:pPr lvl="1"/>
            <a:r>
              <a:rPr lang="en-GB" dirty="0"/>
              <a:t>To take overall management responsibility for the daily operation of the centre. </a:t>
            </a:r>
            <a:endParaRPr lang="en-ZA" sz="2800" dirty="0"/>
          </a:p>
          <a:p>
            <a:pPr lvl="1"/>
            <a:r>
              <a:rPr lang="en-GB" dirty="0"/>
              <a:t>To present monthly written reports to the management committee. </a:t>
            </a:r>
            <a:endParaRPr lang="en-ZA" sz="2800" dirty="0"/>
          </a:p>
          <a:p>
            <a:pPr lvl="1"/>
            <a:r>
              <a:rPr lang="en-GB" dirty="0"/>
              <a:t>To ensure quality service to the community.</a:t>
            </a:r>
            <a:endParaRPr lang="en-ZA" sz="2800" dirty="0"/>
          </a:p>
          <a:p>
            <a:pPr marL="0" indent="0">
              <a:buNone/>
            </a:pPr>
            <a:r>
              <a:rPr lang="en-GB" dirty="0"/>
              <a:t> </a:t>
            </a:r>
            <a:endParaRPr lang="en-ZA" sz="2800" dirty="0"/>
          </a:p>
          <a:p>
            <a:pPr marL="0" indent="0">
              <a:buNone/>
            </a:pPr>
            <a:r>
              <a:rPr lang="en-GB" dirty="0"/>
              <a:t> </a:t>
            </a:r>
            <a:endParaRPr lang="en-ZA" sz="2800" dirty="0"/>
          </a:p>
          <a:p>
            <a:pPr marL="0" indent="0">
              <a:buNone/>
            </a:pPr>
            <a:endParaRPr lang="en-ZA" sz="2800" dirty="0"/>
          </a:p>
        </p:txBody>
      </p:sp>
    </p:spTree>
    <p:extLst>
      <p:ext uri="{BB962C8B-B14F-4D97-AF65-F5344CB8AC3E}">
        <p14:creationId xmlns:p14="http://schemas.microsoft.com/office/powerpoint/2010/main" val="16362835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lnSpcReduction="10000"/>
          </a:bodyPr>
          <a:lstStyle/>
          <a:p>
            <a:pPr marL="0" indent="0">
              <a:buNone/>
            </a:pPr>
            <a:r>
              <a:rPr lang="en-GB" b="1" dirty="0"/>
              <a:t>Understanding Effective Governance </a:t>
            </a:r>
          </a:p>
          <a:p>
            <a:pPr marL="0" indent="0">
              <a:buNone/>
            </a:pPr>
            <a:endParaRPr lang="en-ZA" sz="2800" b="1" dirty="0"/>
          </a:p>
          <a:p>
            <a:r>
              <a:rPr lang="en-GB" b="1" dirty="0"/>
              <a:t>For a Management Committee to be effective they have to focus on the following: </a:t>
            </a:r>
          </a:p>
          <a:p>
            <a:pPr marL="0" indent="0">
              <a:buNone/>
            </a:pPr>
            <a:endParaRPr lang="en-ZA" sz="2800" b="1" dirty="0"/>
          </a:p>
          <a:p>
            <a:pPr lvl="1"/>
            <a:r>
              <a:rPr lang="en-GB" dirty="0"/>
              <a:t>Give strategic direction </a:t>
            </a:r>
            <a:endParaRPr lang="en-ZA" sz="2800" dirty="0"/>
          </a:p>
          <a:p>
            <a:pPr lvl="1"/>
            <a:r>
              <a:rPr lang="en-GB" dirty="0"/>
              <a:t>Ensure that the centre/NPO is resourced to achieve it’s mission </a:t>
            </a:r>
            <a:endParaRPr lang="en-ZA" sz="2800" dirty="0"/>
          </a:p>
          <a:p>
            <a:pPr lvl="1"/>
            <a:r>
              <a:rPr lang="en-GB" dirty="0"/>
              <a:t>Provide adequate oversight Recognising effective governance </a:t>
            </a:r>
            <a:endParaRPr lang="en-ZA" sz="2800" dirty="0"/>
          </a:p>
          <a:p>
            <a:pPr lvl="1"/>
            <a:r>
              <a:rPr lang="en-GB" dirty="0"/>
              <a:t>The centre is accessible and responsive to beneficiaries, donors and staff. </a:t>
            </a:r>
            <a:endParaRPr lang="en-ZA" sz="2800" dirty="0"/>
          </a:p>
          <a:p>
            <a:pPr marL="0" indent="0">
              <a:buNone/>
            </a:pPr>
            <a:endParaRPr lang="en-ZA" sz="2800" dirty="0"/>
          </a:p>
          <a:p>
            <a:endParaRPr lang="en-GB" dirty="0"/>
          </a:p>
          <a:p>
            <a:pPr marL="0" indent="0">
              <a:buNone/>
            </a:pPr>
            <a:endParaRPr lang="en-ZA" sz="2800" dirty="0"/>
          </a:p>
        </p:txBody>
      </p:sp>
    </p:spTree>
    <p:extLst>
      <p:ext uri="{BB962C8B-B14F-4D97-AF65-F5344CB8AC3E}">
        <p14:creationId xmlns:p14="http://schemas.microsoft.com/office/powerpoint/2010/main" val="87715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lvl="1"/>
            <a:r>
              <a:rPr lang="en-GB" dirty="0"/>
              <a:t>Support transparency – disclose information </a:t>
            </a:r>
            <a:endParaRPr lang="en-ZA" sz="2800" dirty="0"/>
          </a:p>
          <a:p>
            <a:pPr lvl="1"/>
            <a:r>
              <a:rPr lang="en-GB" dirty="0"/>
              <a:t>Operates with a sense of responsibility, integrity, honesty and respect. </a:t>
            </a:r>
            <a:endParaRPr lang="en-ZA" sz="2800" dirty="0"/>
          </a:p>
          <a:p>
            <a:pPr lvl="1"/>
            <a:r>
              <a:rPr lang="en-GB" dirty="0"/>
              <a:t>Ensures constructive conflict resolution. </a:t>
            </a:r>
            <a:endParaRPr lang="en-ZA" sz="2800" dirty="0"/>
          </a:p>
          <a:p>
            <a:pPr lvl="1"/>
            <a:r>
              <a:rPr lang="en-GB" dirty="0"/>
              <a:t>Monitors adherence to laws and regulations. </a:t>
            </a:r>
            <a:endParaRPr lang="en-ZA" sz="2800" dirty="0"/>
          </a:p>
          <a:p>
            <a:pPr lvl="1"/>
            <a:r>
              <a:rPr lang="en-GB" dirty="0"/>
              <a:t>Takes action to build and protect its reputation. </a:t>
            </a:r>
            <a:endParaRPr lang="en-ZA" sz="2800" dirty="0"/>
          </a:p>
          <a:p>
            <a:pPr lvl="1"/>
            <a:r>
              <a:rPr lang="en-GB" dirty="0"/>
              <a:t>Involves stakeholders in planning and evaluations. </a:t>
            </a:r>
            <a:endParaRPr lang="en-ZA" sz="2800" dirty="0"/>
          </a:p>
          <a:p>
            <a:pPr lvl="1"/>
            <a:r>
              <a:rPr lang="en-GB" dirty="0"/>
              <a:t>Educates committee members about their roles and responsibilities. </a:t>
            </a:r>
            <a:endParaRPr lang="en-ZA" sz="2800" dirty="0"/>
          </a:p>
          <a:p>
            <a:pPr lvl="1"/>
            <a:r>
              <a:rPr lang="en-GB" dirty="0"/>
              <a:t>Offers quality services. </a:t>
            </a:r>
            <a:endParaRPr lang="en-ZA" sz="2800" dirty="0"/>
          </a:p>
          <a:p>
            <a:pPr lvl="1"/>
            <a:r>
              <a:rPr lang="en-GB" dirty="0"/>
              <a:t>Provides a healthy work environment</a:t>
            </a:r>
            <a:endParaRPr lang="en-ZA" sz="2800" dirty="0"/>
          </a:p>
          <a:p>
            <a:pPr marL="0" indent="0">
              <a:buNone/>
            </a:pPr>
            <a:endParaRPr lang="en-ZA" sz="2800" dirty="0"/>
          </a:p>
          <a:p>
            <a:pPr marL="0" indent="0">
              <a:buNone/>
            </a:pPr>
            <a:endParaRPr lang="en-ZA" sz="2800" dirty="0"/>
          </a:p>
          <a:p>
            <a:endParaRPr lang="en-GB" dirty="0"/>
          </a:p>
          <a:p>
            <a:pPr marL="0" indent="0">
              <a:buNone/>
            </a:pPr>
            <a:endParaRPr lang="en-ZA" sz="2800" dirty="0"/>
          </a:p>
        </p:txBody>
      </p:sp>
    </p:spTree>
    <p:extLst>
      <p:ext uri="{BB962C8B-B14F-4D97-AF65-F5344CB8AC3E}">
        <p14:creationId xmlns:p14="http://schemas.microsoft.com/office/powerpoint/2010/main" val="29138636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r>
              <a:rPr lang="en-GB" dirty="0"/>
              <a:t>The committee has to ensure that the centre is managed by the community, and not the staff. </a:t>
            </a:r>
          </a:p>
          <a:p>
            <a:endParaRPr lang="en-GB" dirty="0"/>
          </a:p>
          <a:p>
            <a:r>
              <a:rPr lang="en-GB" dirty="0"/>
              <a:t>It is not advisable for more than one member of the same family to serve on the management committee. </a:t>
            </a:r>
          </a:p>
          <a:p>
            <a:endParaRPr lang="en-GB" dirty="0"/>
          </a:p>
          <a:p>
            <a:r>
              <a:rPr lang="en-GB" dirty="0"/>
              <a:t>Likewise it is not good for relatives of staff to serve on the management committee</a:t>
            </a:r>
            <a:endParaRPr lang="en-ZA" sz="2800" dirty="0"/>
          </a:p>
          <a:p>
            <a:pPr marL="0" indent="0">
              <a:buNone/>
            </a:pPr>
            <a:endParaRPr lang="en-ZA" sz="2800" dirty="0"/>
          </a:p>
          <a:p>
            <a:pPr marL="0" indent="0">
              <a:buNone/>
            </a:pPr>
            <a:endParaRPr lang="en-ZA" sz="2800" dirty="0"/>
          </a:p>
          <a:p>
            <a:endParaRPr lang="en-GB" dirty="0"/>
          </a:p>
          <a:p>
            <a:pPr marL="0" indent="0">
              <a:buNone/>
            </a:pPr>
            <a:endParaRPr lang="en-ZA" sz="2800" dirty="0"/>
          </a:p>
        </p:txBody>
      </p:sp>
    </p:spTree>
    <p:extLst>
      <p:ext uri="{BB962C8B-B14F-4D97-AF65-F5344CB8AC3E}">
        <p14:creationId xmlns:p14="http://schemas.microsoft.com/office/powerpoint/2010/main" val="25993528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marL="0" indent="0">
              <a:buNone/>
            </a:pPr>
            <a:r>
              <a:rPr lang="en-GB" b="1" dirty="0"/>
              <a:t>Financial Administration</a:t>
            </a:r>
          </a:p>
          <a:p>
            <a:pPr marL="0" indent="0">
              <a:buNone/>
            </a:pPr>
            <a:endParaRPr lang="en-ZA" dirty="0"/>
          </a:p>
          <a:p>
            <a:r>
              <a:rPr lang="en-GB" dirty="0"/>
              <a:t>Banking accounts should be opened in the registered name of the ECD or After School Care Centre. </a:t>
            </a:r>
          </a:p>
          <a:p>
            <a:endParaRPr lang="en-GB" dirty="0"/>
          </a:p>
          <a:p>
            <a:r>
              <a:rPr lang="en-GB" dirty="0"/>
              <a:t>The chairperson and treasurer should work closely regarding the financial position of the centre.</a:t>
            </a:r>
          </a:p>
          <a:p>
            <a:pPr marL="0" indent="0">
              <a:buNone/>
            </a:pPr>
            <a:endParaRPr lang="en-ZA" dirty="0"/>
          </a:p>
          <a:p>
            <a:r>
              <a:rPr lang="en-GB" dirty="0"/>
              <a:t>At least two out of three of the committee members should have signing powers. </a:t>
            </a:r>
          </a:p>
          <a:p>
            <a:endParaRPr lang="en-GB" dirty="0"/>
          </a:p>
          <a:p>
            <a:pPr marL="0" indent="0">
              <a:buNone/>
            </a:pPr>
            <a:endParaRPr lang="en-ZA" sz="2800" dirty="0"/>
          </a:p>
          <a:p>
            <a:endParaRPr lang="en-GB" dirty="0"/>
          </a:p>
          <a:p>
            <a:pPr marL="0" indent="0">
              <a:buNone/>
            </a:pPr>
            <a:endParaRPr lang="en-ZA" sz="2800" dirty="0"/>
          </a:p>
        </p:txBody>
      </p:sp>
    </p:spTree>
    <p:extLst>
      <p:ext uri="{BB962C8B-B14F-4D97-AF65-F5344CB8AC3E}">
        <p14:creationId xmlns:p14="http://schemas.microsoft.com/office/powerpoint/2010/main" val="807510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r>
              <a:rPr lang="en-GB" dirty="0"/>
              <a:t>Signatories should only sign cheques with a completed requisition from the Principal or Manager Financial reports should be presented at management, parent and special meetings.</a:t>
            </a:r>
            <a:endParaRPr lang="en-ZA" dirty="0"/>
          </a:p>
          <a:p>
            <a:pPr marL="0" indent="0">
              <a:buNone/>
            </a:pPr>
            <a:r>
              <a:rPr lang="en-GB" dirty="0"/>
              <a:t> </a:t>
            </a:r>
            <a:endParaRPr lang="en-ZA" dirty="0"/>
          </a:p>
          <a:p>
            <a:r>
              <a:rPr lang="en-GB" dirty="0"/>
              <a:t>The Management Committee should draw up a budget for the year. </a:t>
            </a:r>
          </a:p>
          <a:p>
            <a:endParaRPr lang="en-GB" dirty="0"/>
          </a:p>
          <a:p>
            <a:r>
              <a:rPr lang="en-GB" dirty="0"/>
              <a:t>Expenditure should always be in accordance with the annual budget. The treasurer should supply the Manager or Principal with monthly petty cash.</a:t>
            </a:r>
            <a:endParaRPr lang="en-ZA" dirty="0"/>
          </a:p>
          <a:p>
            <a:pPr marL="0" indent="0">
              <a:buNone/>
            </a:pPr>
            <a:endParaRPr lang="en-ZA" sz="2800" dirty="0"/>
          </a:p>
          <a:p>
            <a:endParaRPr lang="en-GB" dirty="0"/>
          </a:p>
          <a:p>
            <a:pPr marL="0" indent="0">
              <a:buNone/>
            </a:pPr>
            <a:endParaRPr lang="en-ZA" sz="2800" dirty="0"/>
          </a:p>
          <a:p>
            <a:endParaRPr lang="en-GB" dirty="0"/>
          </a:p>
          <a:p>
            <a:pPr marL="0" indent="0">
              <a:buNone/>
            </a:pPr>
            <a:endParaRPr lang="en-ZA" sz="2800" dirty="0"/>
          </a:p>
        </p:txBody>
      </p:sp>
    </p:spTree>
    <p:extLst>
      <p:ext uri="{BB962C8B-B14F-4D97-AF65-F5344CB8AC3E}">
        <p14:creationId xmlns:p14="http://schemas.microsoft.com/office/powerpoint/2010/main" val="40219690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r>
              <a:rPr lang="en-GB" dirty="0"/>
              <a:t>Receipting of funds should be done immediately. </a:t>
            </a:r>
          </a:p>
          <a:p>
            <a:endParaRPr lang="en-GB" dirty="0"/>
          </a:p>
          <a:p>
            <a:r>
              <a:rPr lang="en-GB" dirty="0"/>
              <a:t>Parents should insist on being handed their receipt. </a:t>
            </a:r>
          </a:p>
          <a:p>
            <a:endParaRPr lang="en-GB" dirty="0"/>
          </a:p>
          <a:p>
            <a:r>
              <a:rPr lang="en-GB" dirty="0"/>
              <a:t>The treasurer should hand the Manager or Principal a receipt for the total amount of fees received. </a:t>
            </a:r>
          </a:p>
          <a:p>
            <a:endParaRPr lang="en-GB" dirty="0"/>
          </a:p>
          <a:p>
            <a:r>
              <a:rPr lang="en-GB" dirty="0"/>
              <a:t>Salary deductions should be paid over the Department of Manpower. Strive to pay staff decent salaries. </a:t>
            </a:r>
            <a:endParaRPr lang="en-ZA" dirty="0"/>
          </a:p>
          <a:p>
            <a:pPr marL="0" indent="0">
              <a:buNone/>
            </a:pPr>
            <a:endParaRPr lang="en-ZA" sz="2800" dirty="0"/>
          </a:p>
          <a:p>
            <a:endParaRPr lang="en-GB" dirty="0"/>
          </a:p>
          <a:p>
            <a:pPr marL="0" indent="0">
              <a:buNone/>
            </a:pPr>
            <a:endParaRPr lang="en-ZA" sz="2800" dirty="0"/>
          </a:p>
          <a:p>
            <a:endParaRPr lang="en-GB" dirty="0"/>
          </a:p>
          <a:p>
            <a:pPr marL="0" indent="0">
              <a:buNone/>
            </a:pPr>
            <a:endParaRPr lang="en-ZA" sz="2800" dirty="0"/>
          </a:p>
        </p:txBody>
      </p:sp>
    </p:spTree>
    <p:extLst>
      <p:ext uri="{BB962C8B-B14F-4D97-AF65-F5344CB8AC3E}">
        <p14:creationId xmlns:p14="http://schemas.microsoft.com/office/powerpoint/2010/main" val="13541885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80D9-9484-4DA8-8179-CAA8FC354506}"/>
              </a:ext>
            </a:extLst>
          </p:cNvPr>
          <p:cNvSpPr>
            <a:spLocks noGrp="1"/>
          </p:cNvSpPr>
          <p:nvPr>
            <p:ph type="title"/>
          </p:nvPr>
        </p:nvSpPr>
        <p:spPr/>
        <p:txBody>
          <a:bodyPr/>
          <a:lstStyle/>
          <a:p>
            <a:pPr algn="ctr"/>
            <a:r>
              <a:rPr lang="en-ZA" dirty="0"/>
              <a:t>STANDARD OPERATING PROCEDURES </a:t>
            </a:r>
          </a:p>
        </p:txBody>
      </p:sp>
      <p:sp>
        <p:nvSpPr>
          <p:cNvPr id="3" name="Slide Number Placeholder 2">
            <a:extLst>
              <a:ext uri="{FF2B5EF4-FFF2-40B4-BE49-F238E27FC236}">
                <a16:creationId xmlns:a16="http://schemas.microsoft.com/office/drawing/2014/main" id="{B7590481-5551-40A3-8517-5C192B4406F4}"/>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6E5B046F-CE75-4D96-B5DA-741CA992122B}"/>
              </a:ext>
            </a:extLst>
          </p:cNvPr>
          <p:cNvSpPr>
            <a:spLocks noGrp="1"/>
          </p:cNvSpPr>
          <p:nvPr>
            <p:ph sz="quarter" idx="1"/>
          </p:nvPr>
        </p:nvSpPr>
        <p:spPr/>
        <p:txBody>
          <a:bodyPr>
            <a:normAutofit/>
          </a:bodyPr>
          <a:lstStyle/>
          <a:p>
            <a:pPr marL="0" indent="0">
              <a:buNone/>
            </a:pPr>
            <a:r>
              <a:rPr lang="en-GB" b="1" dirty="0"/>
              <a:t>Audit Process </a:t>
            </a:r>
          </a:p>
          <a:p>
            <a:pPr marL="0" indent="0">
              <a:buNone/>
            </a:pPr>
            <a:endParaRPr lang="en-ZA" dirty="0"/>
          </a:p>
          <a:p>
            <a:r>
              <a:rPr lang="en-GB" dirty="0"/>
              <a:t>To reduce costs, books should be taken up to trial balance before being taken to the auditors. </a:t>
            </a:r>
          </a:p>
          <a:p>
            <a:endParaRPr lang="en-GB" dirty="0"/>
          </a:p>
          <a:p>
            <a:r>
              <a:rPr lang="en-GB" dirty="0"/>
              <a:t>Copies of the audited financial statement should be sent to the Department of Social Development, the NPO Directorate, and other Donors funding and supporting your programme.</a:t>
            </a:r>
            <a:endParaRPr lang="en-ZA" dirty="0"/>
          </a:p>
          <a:p>
            <a:pPr marL="0" indent="0">
              <a:buNone/>
            </a:pPr>
            <a:endParaRPr lang="en-ZA" sz="2800" dirty="0"/>
          </a:p>
          <a:p>
            <a:endParaRPr lang="en-GB" dirty="0"/>
          </a:p>
          <a:p>
            <a:pPr marL="0" indent="0">
              <a:buNone/>
            </a:pPr>
            <a:endParaRPr lang="en-ZA" sz="2800" dirty="0"/>
          </a:p>
          <a:p>
            <a:endParaRPr lang="en-GB" dirty="0"/>
          </a:p>
          <a:p>
            <a:pPr marL="0" indent="0">
              <a:buNone/>
            </a:pPr>
            <a:endParaRPr lang="en-ZA" sz="2800" dirty="0"/>
          </a:p>
        </p:txBody>
      </p:sp>
    </p:spTree>
    <p:extLst>
      <p:ext uri="{BB962C8B-B14F-4D97-AF65-F5344CB8AC3E}">
        <p14:creationId xmlns:p14="http://schemas.microsoft.com/office/powerpoint/2010/main" val="13557108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85C98E-4D68-4AEB-8D1B-E529F569E6D5}"/>
              </a:ext>
            </a:extLst>
          </p:cNvPr>
          <p:cNvSpPr>
            <a:spLocks noGrp="1"/>
          </p:cNvSpPr>
          <p:nvPr>
            <p:ph type="body" idx="1"/>
          </p:nvPr>
        </p:nvSpPr>
        <p:spPr/>
        <p:txBody>
          <a:bodyPr/>
          <a:lstStyle/>
          <a:p>
            <a:r>
              <a:rPr lang="en-GB" b="1" dirty="0"/>
              <a:t>CHILDREN’S RECORDS </a:t>
            </a:r>
            <a:endParaRPr lang="en-ZA" dirty="0"/>
          </a:p>
          <a:p>
            <a:endParaRPr lang="en-ZA" dirty="0"/>
          </a:p>
        </p:txBody>
      </p:sp>
      <p:sp>
        <p:nvSpPr>
          <p:cNvPr id="4" name="Slide Number Placeholder 3">
            <a:extLst>
              <a:ext uri="{FF2B5EF4-FFF2-40B4-BE49-F238E27FC236}">
                <a16:creationId xmlns:a16="http://schemas.microsoft.com/office/drawing/2014/main" id="{4BCD3944-97F5-419A-B353-C4868D1B70F7}"/>
              </a:ext>
            </a:extLst>
          </p:cNvPr>
          <p:cNvSpPr>
            <a:spLocks noGrp="1"/>
          </p:cNvSpPr>
          <p:nvPr>
            <p:ph type="sldNum" sz="quarter" idx="12"/>
          </p:nvPr>
        </p:nvSpPr>
        <p:spPr/>
        <p:txBody>
          <a:bodyPr/>
          <a:lstStyle/>
          <a:p>
            <a:fld id="{4980778A-6F9D-4141-8080-B8192EADCD40}" type="slidenum">
              <a:rPr lang="en-ZA" smtClean="0"/>
              <a:pPr/>
              <a:t>126</a:t>
            </a:fld>
            <a:endParaRPr lang="en-ZA" dirty="0"/>
          </a:p>
        </p:txBody>
      </p:sp>
    </p:spTree>
    <p:extLst>
      <p:ext uri="{BB962C8B-B14F-4D97-AF65-F5344CB8AC3E}">
        <p14:creationId xmlns:p14="http://schemas.microsoft.com/office/powerpoint/2010/main" val="7638697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r>
              <a:rPr lang="en-GB" dirty="0"/>
              <a:t>The health and safety of individual children requires that information regarding each child in care be kept and available when needed. </a:t>
            </a:r>
          </a:p>
          <a:p>
            <a:endParaRPr lang="en-GB" dirty="0"/>
          </a:p>
          <a:p>
            <a:r>
              <a:rPr lang="en-GB" dirty="0"/>
              <a:t>Children’s records consist of various documentation such as a child’s medical and immunization history, emergency medical care information, and parental permission to participate in specific activities.</a:t>
            </a:r>
          </a:p>
          <a:p>
            <a:endParaRPr lang="en-GB" dirty="0"/>
          </a:p>
          <a:p>
            <a:r>
              <a:rPr lang="en-GB" dirty="0"/>
              <a:t> This information is a basis for meeting each child’s physical, emotional, cognitive, and social needs. </a:t>
            </a:r>
            <a:endParaRPr lang="en-ZA" dirty="0"/>
          </a:p>
          <a:p>
            <a:pPr marL="0" indent="0">
              <a:buNone/>
            </a:pPr>
            <a:endParaRPr lang="en-ZA" dirty="0"/>
          </a:p>
        </p:txBody>
      </p:sp>
    </p:spTree>
    <p:extLst>
      <p:ext uri="{BB962C8B-B14F-4D97-AF65-F5344CB8AC3E}">
        <p14:creationId xmlns:p14="http://schemas.microsoft.com/office/powerpoint/2010/main" val="20016814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lnSpcReduction="10000"/>
          </a:bodyPr>
          <a:lstStyle/>
          <a:p>
            <a:r>
              <a:rPr lang="en-GB" dirty="0"/>
              <a:t>The purpose of these requirements is to ensure child care providers maintain accurate documentation that remains available at the child care center to determine compliance with the child care rules and ensure the health and safety of each child. </a:t>
            </a:r>
          </a:p>
          <a:p>
            <a:pPr marL="0" indent="0">
              <a:buNone/>
            </a:pPr>
            <a:endParaRPr lang="en-GB" dirty="0"/>
          </a:p>
          <a:p>
            <a:r>
              <a:rPr lang="en-GB" dirty="0"/>
              <a:t>Child care programs must establish and implement, planned program of daily activities based on each child’s individual development at each stage of early childhood. </a:t>
            </a:r>
            <a:endParaRPr lang="en-ZA" dirty="0"/>
          </a:p>
          <a:p>
            <a:pPr marL="0" indent="0">
              <a:buNone/>
            </a:pPr>
            <a:endParaRPr lang="en-ZA" dirty="0"/>
          </a:p>
          <a:p>
            <a:r>
              <a:rPr lang="en-GB" dirty="0"/>
              <a:t>Child care providers should be clear about the curriculum and activities they plan to implement.</a:t>
            </a:r>
          </a:p>
          <a:p>
            <a:endParaRPr lang="en-GB" dirty="0"/>
          </a:p>
          <a:p>
            <a:pPr marL="0" indent="0">
              <a:buNone/>
            </a:pPr>
            <a:endParaRPr lang="en-ZA" dirty="0"/>
          </a:p>
        </p:txBody>
      </p:sp>
    </p:spTree>
    <p:extLst>
      <p:ext uri="{BB962C8B-B14F-4D97-AF65-F5344CB8AC3E}">
        <p14:creationId xmlns:p14="http://schemas.microsoft.com/office/powerpoint/2010/main" val="8819889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r>
              <a:rPr lang="en-GB" dirty="0"/>
              <a:t>Having a written description of the planned program of daily activities give staff and parents a common understanding. </a:t>
            </a:r>
          </a:p>
          <a:p>
            <a:endParaRPr lang="en-GB" dirty="0"/>
          </a:p>
          <a:p>
            <a:r>
              <a:rPr lang="en-GB" dirty="0"/>
              <a:t>The written plan helps define the service and contributes to the relationship between the provider and parent.</a:t>
            </a:r>
          </a:p>
          <a:p>
            <a:endParaRPr lang="en-GB" dirty="0"/>
          </a:p>
          <a:p>
            <a:r>
              <a:rPr lang="en-GB" dirty="0"/>
              <a:t>Written activity plans and daily schedules provide parents and staff a clear picture of the programming components of the program.</a:t>
            </a:r>
            <a:endParaRPr lang="en-ZA"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740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r>
              <a:rPr lang="en-GB" dirty="0"/>
              <a:t>Records at a child care facility can consist of financial records, enrollment applications, medical records, and other items used to verify that the center meet the appropriate child care requirements. </a:t>
            </a:r>
          </a:p>
          <a:p>
            <a:endParaRPr lang="en-GB" dirty="0"/>
          </a:p>
          <a:p>
            <a:r>
              <a:rPr lang="en-GB" dirty="0"/>
              <a:t>Good record keeping is important to the success of the child care business.</a:t>
            </a:r>
            <a:endParaRPr lang="en-ZA"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0512434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pPr lvl="0"/>
            <a:r>
              <a:rPr lang="en-GB" dirty="0"/>
              <a:t>Records should be accessible at all times. </a:t>
            </a:r>
          </a:p>
          <a:p>
            <a:pPr marL="0" lvl="0" indent="0">
              <a:buNone/>
            </a:pPr>
            <a:endParaRPr lang="en-ZA" dirty="0"/>
          </a:p>
          <a:p>
            <a:pPr lvl="0"/>
            <a:r>
              <a:rPr lang="en-GB" dirty="0"/>
              <a:t>An “accessible” file means that staff must be able to reach that file at all times. </a:t>
            </a:r>
          </a:p>
          <a:p>
            <a:pPr lvl="0"/>
            <a:endParaRPr lang="en-GB" dirty="0"/>
          </a:p>
          <a:p>
            <a:pPr lvl="0"/>
            <a:r>
              <a:rPr lang="en-GB" dirty="0"/>
              <a:t>If the file is kept locked, the staff must have keys, or one key must be in a place available to every staff member. </a:t>
            </a:r>
          </a:p>
          <a:p>
            <a:pPr marL="0" lvl="0" indent="0">
              <a:buNone/>
            </a:pPr>
            <a:endParaRPr lang="en-ZA" dirty="0"/>
          </a:p>
          <a:p>
            <a:pPr lvl="0"/>
            <a:r>
              <a:rPr lang="en-GB" dirty="0"/>
              <a:t>Some records must be on forms furnished or approved by the Division, and be submitted as required by the Division.  </a:t>
            </a:r>
          </a:p>
          <a:p>
            <a:pPr marL="0" lvl="0" indent="0">
              <a:buNone/>
            </a:pPr>
            <a:endParaRPr lang="en-ZA"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3608613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pPr lvl="0"/>
            <a:r>
              <a:rPr lang="en-GB" dirty="0"/>
              <a:t>The Division has supplied sample forms as a convenience to the center and operator. </a:t>
            </a:r>
          </a:p>
          <a:p>
            <a:pPr lvl="0"/>
            <a:endParaRPr lang="en-GB" dirty="0"/>
          </a:p>
          <a:p>
            <a:pPr lvl="0"/>
            <a:r>
              <a:rPr lang="en-GB" dirty="0"/>
              <a:t>Centers are not required to use most of the Division’s suggested forms, unless the child care requirement specifies a certain formed created by the Division must be used. </a:t>
            </a:r>
          </a:p>
          <a:p>
            <a:pPr lvl="0"/>
            <a:endParaRPr lang="en-GB" dirty="0"/>
          </a:p>
          <a:p>
            <a:pPr lvl="0"/>
            <a:r>
              <a:rPr lang="en-GB" dirty="0"/>
              <a:t>However, if a center or operator chooses to create their own forms, all information that is specified in the requirement must also be included on any other forms used.</a:t>
            </a:r>
            <a:endParaRPr lang="en-ZA" dirty="0"/>
          </a:p>
          <a:p>
            <a:pPr marL="0" indent="0">
              <a:buNone/>
            </a:pPr>
            <a:endParaRPr lang="en-ZA"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9917684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r>
              <a:rPr lang="en-GB" dirty="0"/>
              <a:t>A good record keeping system will help save you time. </a:t>
            </a:r>
          </a:p>
          <a:p>
            <a:endParaRPr lang="en-GB" dirty="0"/>
          </a:p>
          <a:p>
            <a:r>
              <a:rPr lang="en-GB" dirty="0"/>
              <a:t>By keeping your records organized and located in one place, you will have immediate access to emergency information for children and staff. </a:t>
            </a:r>
          </a:p>
          <a:p>
            <a:endParaRPr lang="en-GB" dirty="0"/>
          </a:p>
          <a:p>
            <a:r>
              <a:rPr lang="en-GB" dirty="0"/>
              <a:t>In an emergency situation center staff may need to grab records such as emergency contact information for children and staff, applications, attendance lists, children’s health information, etc. to evacuate the center. </a:t>
            </a:r>
          </a:p>
          <a:p>
            <a:endParaRPr lang="en-GB" dirty="0"/>
          </a:p>
          <a:p>
            <a:pPr marL="0" indent="0">
              <a:buNone/>
            </a:pPr>
            <a:endParaRPr lang="en-ZA"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9553435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r>
              <a:rPr lang="en-GB" dirty="0"/>
              <a:t>It might be helpful to store this information in individual alphabetized folders or compile all information into one binder. </a:t>
            </a:r>
          </a:p>
          <a:p>
            <a:endParaRPr lang="en-GB" dirty="0"/>
          </a:p>
          <a:p>
            <a:r>
              <a:rPr lang="en-GB" dirty="0"/>
              <a:t>The information should be easy to grab and go in emergency situations.</a:t>
            </a:r>
            <a:endParaRPr lang="en-ZA" dirty="0"/>
          </a:p>
          <a:p>
            <a:pPr marL="0" lvl="0" indent="0">
              <a:buNone/>
            </a:pPr>
            <a:endParaRPr lang="en-ZA" dirty="0"/>
          </a:p>
          <a:p>
            <a:endParaRPr lang="en-GB" dirty="0"/>
          </a:p>
          <a:p>
            <a:pPr marL="0" indent="0">
              <a:buNone/>
            </a:pPr>
            <a:endParaRPr lang="en-ZA"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0671893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pPr marL="0" indent="0">
              <a:buNone/>
            </a:pPr>
            <a:r>
              <a:rPr lang="en-GB" b="1" dirty="0"/>
              <a:t>Medical records </a:t>
            </a:r>
          </a:p>
          <a:p>
            <a:pPr marL="0" indent="0">
              <a:buNone/>
            </a:pPr>
            <a:endParaRPr lang="en-ZA" dirty="0"/>
          </a:p>
          <a:p>
            <a:r>
              <a:rPr lang="en-GB" dirty="0"/>
              <a:t>Although not required, request parents to update their child’s health assessment information annually, after each annual well check visit to a physician, or when a child’s medical condition changes, such as being diagnosed with an allergy to ensure you have the most up-to-date health information on file.</a:t>
            </a:r>
            <a:endParaRPr lang="en-ZA" dirty="0"/>
          </a:p>
          <a:p>
            <a:pPr marL="0" indent="0">
              <a:buNone/>
            </a:pPr>
            <a:endParaRPr lang="en-ZA" dirty="0"/>
          </a:p>
          <a:p>
            <a:pPr marL="0" lvl="0" indent="0">
              <a:buNone/>
            </a:pPr>
            <a:endParaRPr lang="en-ZA" dirty="0"/>
          </a:p>
          <a:p>
            <a:endParaRPr lang="en-GB" dirty="0"/>
          </a:p>
          <a:p>
            <a:pPr marL="0" indent="0">
              <a:buNone/>
            </a:pPr>
            <a:endParaRPr lang="en-ZA"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2137753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pPr marL="0" indent="0">
              <a:buNone/>
            </a:pPr>
            <a:r>
              <a:rPr lang="en-GB" b="1" dirty="0"/>
              <a:t>Emergency situations </a:t>
            </a:r>
          </a:p>
          <a:p>
            <a:pPr marL="0" indent="0">
              <a:buNone/>
            </a:pPr>
            <a:endParaRPr lang="en-ZA" dirty="0"/>
          </a:p>
          <a:p>
            <a:r>
              <a:rPr lang="en-GB" dirty="0"/>
              <a:t>In an emergency situation center staff may need to grab emergency contact information for children and staff, records, applications, attendance lists, children’s health information, etc. to evacuate the center.</a:t>
            </a:r>
          </a:p>
          <a:p>
            <a:pPr marL="0" indent="0">
              <a:buNone/>
            </a:pPr>
            <a:endParaRPr lang="en-ZA" dirty="0"/>
          </a:p>
          <a:p>
            <a:pPr marL="0" lvl="0" indent="0">
              <a:buNone/>
            </a:pPr>
            <a:endParaRPr lang="en-ZA" dirty="0"/>
          </a:p>
          <a:p>
            <a:endParaRPr lang="en-GB" dirty="0"/>
          </a:p>
          <a:p>
            <a:pPr marL="0" indent="0">
              <a:buNone/>
            </a:pPr>
            <a:endParaRPr lang="en-ZA"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8454076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298-9D76-42AD-9125-268FBC233FB6}"/>
              </a:ext>
            </a:extLst>
          </p:cNvPr>
          <p:cNvSpPr>
            <a:spLocks noGrp="1"/>
          </p:cNvSpPr>
          <p:nvPr>
            <p:ph type="title"/>
          </p:nvPr>
        </p:nvSpPr>
        <p:spPr/>
        <p:txBody>
          <a:bodyPr>
            <a:normAutofit fontScale="90000"/>
          </a:bodyPr>
          <a:lstStyle/>
          <a:p>
            <a:pPr algn="ctr"/>
            <a:r>
              <a:rPr lang="en-GB" dirty="0"/>
              <a:t>CHILDREN’S RECORDS </a:t>
            </a:r>
            <a:br>
              <a:rPr lang="en-ZA" dirty="0"/>
            </a:br>
            <a:endParaRPr lang="en-ZA" dirty="0"/>
          </a:p>
        </p:txBody>
      </p:sp>
      <p:sp>
        <p:nvSpPr>
          <p:cNvPr id="3" name="Slide Number Placeholder 2">
            <a:extLst>
              <a:ext uri="{FF2B5EF4-FFF2-40B4-BE49-F238E27FC236}">
                <a16:creationId xmlns:a16="http://schemas.microsoft.com/office/drawing/2014/main" id="{84950D21-8272-41DA-A3D3-CFE2D96D46EF}"/>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a16="http://schemas.microsoft.com/office/drawing/2014/main" id="{A8C49231-2978-4865-9536-B899A706BBC0}"/>
              </a:ext>
            </a:extLst>
          </p:cNvPr>
          <p:cNvSpPr>
            <a:spLocks noGrp="1"/>
          </p:cNvSpPr>
          <p:nvPr>
            <p:ph sz="quarter" idx="1"/>
          </p:nvPr>
        </p:nvSpPr>
        <p:spPr/>
        <p:txBody>
          <a:bodyPr>
            <a:normAutofit/>
          </a:bodyPr>
          <a:lstStyle/>
          <a:p>
            <a:endParaRPr lang="en-GB" dirty="0"/>
          </a:p>
          <a:p>
            <a:r>
              <a:rPr lang="en-GB" dirty="0"/>
              <a:t>It might be helpful to store this information in individual alphabetized folders or compile all information into one binder. </a:t>
            </a:r>
          </a:p>
          <a:p>
            <a:endParaRPr lang="en-GB" dirty="0"/>
          </a:p>
          <a:p>
            <a:r>
              <a:rPr lang="en-GB" dirty="0"/>
              <a:t>The information should be easy to grab and go in emergency situations.</a:t>
            </a:r>
            <a:endParaRPr lang="en-ZA" dirty="0"/>
          </a:p>
          <a:p>
            <a:pPr marL="0" indent="0">
              <a:buNone/>
            </a:pPr>
            <a:endParaRPr lang="en-ZA" dirty="0"/>
          </a:p>
          <a:p>
            <a:pPr marL="0" lvl="0" indent="0">
              <a:buNone/>
            </a:pPr>
            <a:endParaRPr lang="en-ZA" dirty="0"/>
          </a:p>
          <a:p>
            <a:endParaRPr lang="en-GB" dirty="0"/>
          </a:p>
          <a:p>
            <a:pPr marL="0" indent="0">
              <a:buNone/>
            </a:pPr>
            <a:endParaRPr lang="en-ZA" dirty="0"/>
          </a:p>
          <a:p>
            <a:pPr marL="0" indent="0">
              <a:buNone/>
            </a:pP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8267158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60E3-1899-461B-B2F8-3DF82C2D990F}"/>
              </a:ext>
            </a:extLst>
          </p:cNvPr>
          <p:cNvSpPr>
            <a:spLocks noGrp="1"/>
          </p:cNvSpPr>
          <p:nvPr>
            <p:ph type="title"/>
          </p:nvPr>
        </p:nvSpPr>
        <p:spPr/>
        <p:txBody>
          <a:bodyPr/>
          <a:lstStyle/>
          <a:p>
            <a:r>
              <a:rPr lang="en-GB" cap="small" dirty="0"/>
              <a:t>STUDY UNIT 1.3 KT0103</a:t>
            </a:r>
            <a:endParaRPr lang="en-ZA" dirty="0"/>
          </a:p>
        </p:txBody>
      </p:sp>
      <p:sp>
        <p:nvSpPr>
          <p:cNvPr id="3" name="Text Placeholder 2">
            <a:extLst>
              <a:ext uri="{FF2B5EF4-FFF2-40B4-BE49-F238E27FC236}">
                <a16:creationId xmlns:a16="http://schemas.microsoft.com/office/drawing/2014/main" id="{C70DB7A5-32EE-433A-841E-BDC5E768CF55}"/>
              </a:ext>
            </a:extLst>
          </p:cNvPr>
          <p:cNvSpPr>
            <a:spLocks noGrp="1"/>
          </p:cNvSpPr>
          <p:nvPr>
            <p:ph type="body" idx="1"/>
          </p:nvPr>
        </p:nvSpPr>
        <p:spPr/>
        <p:txBody>
          <a:bodyPr/>
          <a:lstStyle/>
          <a:p>
            <a:r>
              <a:rPr lang="en-GB" b="1" cap="small" dirty="0"/>
              <a:t>PARENT INVOLVEMENT INITIATIVES IN EARLY CHILDHOOD SERVICES</a:t>
            </a:r>
            <a:endParaRPr lang="en-ZA" b="1" cap="small" dirty="0"/>
          </a:p>
          <a:p>
            <a:endParaRPr lang="en-ZA" dirty="0"/>
          </a:p>
        </p:txBody>
      </p:sp>
      <p:sp>
        <p:nvSpPr>
          <p:cNvPr id="4" name="Slide Number Placeholder 3">
            <a:extLst>
              <a:ext uri="{FF2B5EF4-FFF2-40B4-BE49-F238E27FC236}">
                <a16:creationId xmlns:a16="http://schemas.microsoft.com/office/drawing/2014/main" id="{C08BDE03-021C-4A30-A394-2BDCE6ECB9D5}"/>
              </a:ext>
            </a:extLst>
          </p:cNvPr>
          <p:cNvSpPr>
            <a:spLocks noGrp="1"/>
          </p:cNvSpPr>
          <p:nvPr>
            <p:ph type="sldNum" sz="quarter" idx="12"/>
          </p:nvPr>
        </p:nvSpPr>
        <p:spPr/>
        <p:txBody>
          <a:bodyPr/>
          <a:lstStyle/>
          <a:p>
            <a:fld id="{4980778A-6F9D-4141-8080-B8192EADCD40}" type="slidenum">
              <a:rPr lang="en-ZA" smtClean="0"/>
              <a:pPr/>
              <a:t>138</a:t>
            </a:fld>
            <a:endParaRPr lang="en-ZA" dirty="0"/>
          </a:p>
        </p:txBody>
      </p:sp>
    </p:spTree>
    <p:extLst>
      <p:ext uri="{BB962C8B-B14F-4D97-AF65-F5344CB8AC3E}">
        <p14:creationId xmlns:p14="http://schemas.microsoft.com/office/powerpoint/2010/main" val="14443885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F3E-54BF-4284-BC59-09365DC2F314}"/>
              </a:ext>
            </a:extLst>
          </p:cNvPr>
          <p:cNvSpPr>
            <a:spLocks noGrp="1"/>
          </p:cNvSpPr>
          <p:nvPr>
            <p:ph type="title"/>
          </p:nvPr>
        </p:nvSpPr>
        <p:spPr/>
        <p:txBody>
          <a:bodyPr>
            <a:normAutofit fontScale="90000"/>
          </a:bodyPr>
          <a:lstStyle/>
          <a:p>
            <a:pPr algn="ctr"/>
            <a:br>
              <a:rPr lang="en-GB" cap="small" dirty="0"/>
            </a:br>
            <a:r>
              <a:rPr lang="en-GB" cap="small" dirty="0"/>
              <a:t>PARENT INVOLVEMENT INITIATIVES IN EARLY CHILDHOOD SERVICES</a:t>
            </a:r>
            <a:br>
              <a:rPr lang="en-ZA" cap="small" dirty="0"/>
            </a:br>
            <a:endParaRPr lang="en-ZA" dirty="0"/>
          </a:p>
        </p:txBody>
      </p:sp>
      <p:sp>
        <p:nvSpPr>
          <p:cNvPr id="3" name="Slide Number Placeholder 2">
            <a:extLst>
              <a:ext uri="{FF2B5EF4-FFF2-40B4-BE49-F238E27FC236}">
                <a16:creationId xmlns:a16="http://schemas.microsoft.com/office/drawing/2014/main" id="{C80F6FDA-4383-46A8-BCF8-510369EC003F}"/>
              </a:ext>
            </a:extLst>
          </p:cNvPr>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a:extLst>
              <a:ext uri="{FF2B5EF4-FFF2-40B4-BE49-F238E27FC236}">
                <a16:creationId xmlns:a16="http://schemas.microsoft.com/office/drawing/2014/main" id="{6C0C7131-E691-4611-96BF-4F3D4C78E0C3}"/>
              </a:ext>
            </a:extLst>
          </p:cNvPr>
          <p:cNvSpPr>
            <a:spLocks noGrp="1"/>
          </p:cNvSpPr>
          <p:nvPr>
            <p:ph sz="quarter" idx="1"/>
          </p:nvPr>
        </p:nvSpPr>
        <p:spPr/>
        <p:txBody>
          <a:bodyPr>
            <a:normAutofit/>
          </a:bodyPr>
          <a:lstStyle/>
          <a:p>
            <a:r>
              <a:rPr lang="en-GB" dirty="0"/>
              <a:t>Family engagement starts before a child is born. As parents bond with their children, they are developing skills to encourage and engage their child. </a:t>
            </a:r>
          </a:p>
          <a:p>
            <a:endParaRPr lang="en-GB" dirty="0"/>
          </a:p>
          <a:p>
            <a:r>
              <a:rPr lang="en-GB" dirty="0"/>
              <a:t>Research shows that it is these skills that give children the confidence, the motivation and the support they need to be successful in school. </a:t>
            </a:r>
          </a:p>
          <a:p>
            <a:endParaRPr lang="en-GB" dirty="0"/>
          </a:p>
          <a:p>
            <a:r>
              <a:rPr lang="en-GB" dirty="0"/>
              <a:t>Family engagement is a necessary component in all early learning environments, in order to foster family support for the child or the student at home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8311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F3E-54BF-4284-BC59-09365DC2F314}"/>
              </a:ext>
            </a:extLst>
          </p:cNvPr>
          <p:cNvSpPr>
            <a:spLocks noGrp="1"/>
          </p:cNvSpPr>
          <p:nvPr>
            <p:ph type="title"/>
          </p:nvPr>
        </p:nvSpPr>
        <p:spPr/>
        <p:txBody>
          <a:bodyPr>
            <a:normAutofit fontScale="90000"/>
          </a:bodyPr>
          <a:lstStyle/>
          <a:p>
            <a:pPr algn="ctr"/>
            <a:br>
              <a:rPr lang="en-GB" cap="small" dirty="0"/>
            </a:br>
            <a:r>
              <a:rPr lang="en-GB" cap="small" dirty="0"/>
              <a:t>PARENT INVOLVEMENT INITIATIVES IN EARLY CHILDHOOD SERVICES</a:t>
            </a:r>
            <a:br>
              <a:rPr lang="en-ZA" cap="small" dirty="0"/>
            </a:br>
            <a:endParaRPr lang="en-ZA" dirty="0"/>
          </a:p>
        </p:txBody>
      </p:sp>
      <p:sp>
        <p:nvSpPr>
          <p:cNvPr id="3" name="Slide Number Placeholder 2">
            <a:extLst>
              <a:ext uri="{FF2B5EF4-FFF2-40B4-BE49-F238E27FC236}">
                <a16:creationId xmlns:a16="http://schemas.microsoft.com/office/drawing/2014/main" id="{C80F6FDA-4383-46A8-BCF8-510369EC003F}"/>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a:extLst>
              <a:ext uri="{FF2B5EF4-FFF2-40B4-BE49-F238E27FC236}">
                <a16:creationId xmlns:a16="http://schemas.microsoft.com/office/drawing/2014/main" id="{6C0C7131-E691-4611-96BF-4F3D4C78E0C3}"/>
              </a:ext>
            </a:extLst>
          </p:cNvPr>
          <p:cNvSpPr>
            <a:spLocks noGrp="1"/>
          </p:cNvSpPr>
          <p:nvPr>
            <p:ph sz="quarter" idx="1"/>
          </p:nvPr>
        </p:nvSpPr>
        <p:spPr/>
        <p:txBody>
          <a:bodyPr>
            <a:normAutofit lnSpcReduction="10000"/>
          </a:bodyPr>
          <a:lstStyle/>
          <a:p>
            <a:pPr marL="0" indent="0">
              <a:buNone/>
            </a:pPr>
            <a:r>
              <a:rPr lang="en-GB" b="1" dirty="0"/>
              <a:t>Why involve parents </a:t>
            </a:r>
            <a:endParaRPr lang="en-ZA" b="1" dirty="0"/>
          </a:p>
          <a:p>
            <a:pPr marL="0" indent="0">
              <a:buNone/>
            </a:pPr>
            <a:endParaRPr lang="en-ZA" dirty="0"/>
          </a:p>
          <a:p>
            <a:pPr lvl="0"/>
            <a:r>
              <a:rPr lang="en-GB" dirty="0"/>
              <a:t>Promote family well-being. </a:t>
            </a:r>
            <a:endParaRPr lang="en-ZA" dirty="0"/>
          </a:p>
          <a:p>
            <a:pPr lvl="0"/>
            <a:r>
              <a:rPr lang="en-GB" dirty="0"/>
              <a:t>Promote positive parent-child relationships.</a:t>
            </a:r>
            <a:endParaRPr lang="en-ZA" dirty="0"/>
          </a:p>
          <a:p>
            <a:pPr lvl="0"/>
            <a:r>
              <a:rPr lang="en-GB" dirty="0"/>
              <a:t>Promote families as lifelong educators of their children. </a:t>
            </a:r>
            <a:endParaRPr lang="en-ZA" dirty="0"/>
          </a:p>
          <a:p>
            <a:pPr lvl="0"/>
            <a:r>
              <a:rPr lang="en-GB" dirty="0"/>
              <a:t>Promote the educational aspirations of parents and families. </a:t>
            </a:r>
            <a:endParaRPr lang="en-ZA" dirty="0"/>
          </a:p>
          <a:p>
            <a:pPr lvl="0"/>
            <a:r>
              <a:rPr lang="en-GB" dirty="0"/>
              <a:t>Promote families through the care and educational transitions of early childhood.</a:t>
            </a:r>
            <a:endParaRPr lang="en-ZA" dirty="0"/>
          </a:p>
          <a:p>
            <a:pPr lvl="0"/>
            <a:r>
              <a:rPr lang="en-GB" dirty="0"/>
              <a:t>Connect families to their peers and to the community. </a:t>
            </a:r>
            <a:endParaRPr lang="en-ZA" dirty="0"/>
          </a:p>
          <a:p>
            <a:pPr lvl="0"/>
            <a:r>
              <a:rPr lang="en-GB" dirty="0"/>
              <a:t>Support the development of families as leaders and child advocates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700590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F3E-54BF-4284-BC59-09365DC2F314}"/>
              </a:ext>
            </a:extLst>
          </p:cNvPr>
          <p:cNvSpPr>
            <a:spLocks noGrp="1"/>
          </p:cNvSpPr>
          <p:nvPr>
            <p:ph type="title"/>
          </p:nvPr>
        </p:nvSpPr>
        <p:spPr/>
        <p:txBody>
          <a:bodyPr>
            <a:normAutofit fontScale="90000"/>
          </a:bodyPr>
          <a:lstStyle/>
          <a:p>
            <a:pPr algn="ctr"/>
            <a:br>
              <a:rPr lang="en-GB" cap="small" dirty="0"/>
            </a:br>
            <a:r>
              <a:rPr lang="en-GB" cap="small" dirty="0"/>
              <a:t>PARENT INVOLVEMENT INITIATIVES IN EARLY CHILDHOOD SERVICES</a:t>
            </a:r>
            <a:br>
              <a:rPr lang="en-ZA" cap="small" dirty="0"/>
            </a:br>
            <a:endParaRPr lang="en-ZA" dirty="0"/>
          </a:p>
        </p:txBody>
      </p:sp>
      <p:sp>
        <p:nvSpPr>
          <p:cNvPr id="3" name="Slide Number Placeholder 2">
            <a:extLst>
              <a:ext uri="{FF2B5EF4-FFF2-40B4-BE49-F238E27FC236}">
                <a16:creationId xmlns:a16="http://schemas.microsoft.com/office/drawing/2014/main" id="{C80F6FDA-4383-46A8-BCF8-510369EC003F}"/>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a16="http://schemas.microsoft.com/office/drawing/2014/main" id="{6C0C7131-E691-4611-96BF-4F3D4C78E0C3}"/>
              </a:ext>
            </a:extLst>
          </p:cNvPr>
          <p:cNvSpPr>
            <a:spLocks noGrp="1"/>
          </p:cNvSpPr>
          <p:nvPr>
            <p:ph sz="quarter" idx="1"/>
          </p:nvPr>
        </p:nvSpPr>
        <p:spPr/>
        <p:txBody>
          <a:bodyPr>
            <a:normAutofit/>
          </a:bodyPr>
          <a:lstStyle/>
          <a:p>
            <a:r>
              <a:rPr lang="en-GB" dirty="0"/>
              <a:t>The goals are realized through strategies that focus on the foundational areas of program leadership and professional development for the ―points of impact‖ in early child care and education settings, such as the program environment, teaching and learning, family and community partnerships. </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331846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F3E-54BF-4284-BC59-09365DC2F314}"/>
              </a:ext>
            </a:extLst>
          </p:cNvPr>
          <p:cNvSpPr>
            <a:spLocks noGrp="1"/>
          </p:cNvSpPr>
          <p:nvPr>
            <p:ph type="title"/>
          </p:nvPr>
        </p:nvSpPr>
        <p:spPr/>
        <p:txBody>
          <a:bodyPr>
            <a:normAutofit fontScale="90000"/>
          </a:bodyPr>
          <a:lstStyle/>
          <a:p>
            <a:pPr algn="ctr"/>
            <a:br>
              <a:rPr lang="en-GB" cap="small" dirty="0"/>
            </a:br>
            <a:r>
              <a:rPr lang="en-GB" cap="small" dirty="0"/>
              <a:t>PARENT INVOLVEMENT INITIATIVES IN EARLY CHILDHOOD SERVICES</a:t>
            </a:r>
            <a:br>
              <a:rPr lang="en-ZA" cap="small" dirty="0"/>
            </a:br>
            <a:endParaRPr lang="en-ZA" dirty="0"/>
          </a:p>
        </p:txBody>
      </p:sp>
      <p:sp>
        <p:nvSpPr>
          <p:cNvPr id="3" name="Slide Number Placeholder 2">
            <a:extLst>
              <a:ext uri="{FF2B5EF4-FFF2-40B4-BE49-F238E27FC236}">
                <a16:creationId xmlns:a16="http://schemas.microsoft.com/office/drawing/2014/main" id="{C80F6FDA-4383-46A8-BCF8-510369EC003F}"/>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a16="http://schemas.microsoft.com/office/drawing/2014/main" id="{6C0C7131-E691-4611-96BF-4F3D4C78E0C3}"/>
              </a:ext>
            </a:extLst>
          </p:cNvPr>
          <p:cNvSpPr>
            <a:spLocks noGrp="1"/>
          </p:cNvSpPr>
          <p:nvPr>
            <p:ph sz="quarter" idx="1"/>
          </p:nvPr>
        </p:nvSpPr>
        <p:spPr/>
        <p:txBody>
          <a:bodyPr>
            <a:normAutofit/>
          </a:bodyPr>
          <a:lstStyle/>
          <a:p>
            <a:r>
              <a:rPr lang="en-GB" dirty="0"/>
              <a:t>Research* shows that when parents and other adult family members meaningfully engage in children’s learning, they play a vital role in enabling children to succeed in school and later in life. </a:t>
            </a:r>
          </a:p>
          <a:p>
            <a:endParaRPr lang="en-GB" dirty="0"/>
          </a:p>
          <a:p>
            <a:r>
              <a:rPr lang="en-GB" dirty="0"/>
              <a:t>Parents involvement nurtures parents’ critical role as their child’s first and most important teachers.</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5386085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F3E-54BF-4284-BC59-09365DC2F314}"/>
              </a:ext>
            </a:extLst>
          </p:cNvPr>
          <p:cNvSpPr>
            <a:spLocks noGrp="1"/>
          </p:cNvSpPr>
          <p:nvPr>
            <p:ph type="title"/>
          </p:nvPr>
        </p:nvSpPr>
        <p:spPr/>
        <p:txBody>
          <a:bodyPr>
            <a:normAutofit fontScale="90000"/>
          </a:bodyPr>
          <a:lstStyle/>
          <a:p>
            <a:pPr algn="ctr"/>
            <a:br>
              <a:rPr lang="en-GB" cap="small" dirty="0"/>
            </a:br>
            <a:r>
              <a:rPr lang="en-GB" cap="small" dirty="0"/>
              <a:t>PARENT INVOLVEMENT INITIATIVES IN EARLY CHILDHOOD SERVICES</a:t>
            </a:r>
            <a:br>
              <a:rPr lang="en-ZA" cap="small" dirty="0"/>
            </a:br>
            <a:endParaRPr lang="en-ZA" dirty="0"/>
          </a:p>
        </p:txBody>
      </p:sp>
      <p:sp>
        <p:nvSpPr>
          <p:cNvPr id="3" name="Slide Number Placeholder 2">
            <a:extLst>
              <a:ext uri="{FF2B5EF4-FFF2-40B4-BE49-F238E27FC236}">
                <a16:creationId xmlns:a16="http://schemas.microsoft.com/office/drawing/2014/main" id="{C80F6FDA-4383-46A8-BCF8-510369EC003F}"/>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a16="http://schemas.microsoft.com/office/drawing/2014/main" id="{6C0C7131-E691-4611-96BF-4F3D4C78E0C3}"/>
              </a:ext>
            </a:extLst>
          </p:cNvPr>
          <p:cNvSpPr>
            <a:spLocks noGrp="1"/>
          </p:cNvSpPr>
          <p:nvPr>
            <p:ph sz="quarter" idx="1"/>
          </p:nvPr>
        </p:nvSpPr>
        <p:spPr/>
        <p:txBody>
          <a:bodyPr>
            <a:normAutofit/>
          </a:bodyPr>
          <a:lstStyle/>
          <a:p>
            <a:pPr marL="0" indent="0">
              <a:buNone/>
            </a:pPr>
            <a:endParaRPr lang="en-ZA" dirty="0"/>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6F8FD543-FCD5-4C72-8E7B-76B115CA21AC}"/>
              </a:ext>
            </a:extLst>
          </p:cNvPr>
          <p:cNvPicPr/>
          <p:nvPr/>
        </p:nvPicPr>
        <p:blipFill>
          <a:blip r:embed="rId2"/>
          <a:stretch>
            <a:fillRect/>
          </a:stretch>
        </p:blipFill>
        <p:spPr>
          <a:xfrm>
            <a:off x="1550505" y="1413296"/>
            <a:ext cx="5579164" cy="3697357"/>
          </a:xfrm>
          <a:prstGeom prst="rect">
            <a:avLst/>
          </a:prstGeom>
        </p:spPr>
      </p:pic>
      <p:sp>
        <p:nvSpPr>
          <p:cNvPr id="6" name="Rectangle 5">
            <a:extLst>
              <a:ext uri="{FF2B5EF4-FFF2-40B4-BE49-F238E27FC236}">
                <a16:creationId xmlns:a16="http://schemas.microsoft.com/office/drawing/2014/main" id="{28C875F0-3ED8-431E-A198-881FCB34006A}"/>
              </a:ext>
            </a:extLst>
          </p:cNvPr>
          <p:cNvSpPr/>
          <p:nvPr/>
        </p:nvSpPr>
        <p:spPr>
          <a:xfrm>
            <a:off x="1770592" y="5285023"/>
            <a:ext cx="5602816" cy="577850"/>
          </a:xfrm>
          <a:prstGeom prst="rect">
            <a:avLst/>
          </a:prstGeom>
        </p:spPr>
        <p:txBody>
          <a:bodyPr wrap="none">
            <a:spAutoFit/>
          </a:bodyPr>
          <a:lstStyle/>
          <a:p>
            <a:pPr>
              <a:lnSpc>
                <a:spcPct val="150000"/>
              </a:lnSpc>
              <a:spcAft>
                <a:spcPts val="0"/>
              </a:spcAft>
            </a:pPr>
            <a:r>
              <a:rPr lang="en-ZA" sz="2400" b="1" i="1" dirty="0">
                <a:latin typeface="Arial" panose="020B0604020202020204" pitchFamily="34" charset="0"/>
                <a:ea typeface="Times New Roman" panose="02020603050405020304" pitchFamily="18" charset="0"/>
                <a:cs typeface="Times New Roman" panose="02020603050405020304" pitchFamily="18" charset="0"/>
              </a:rPr>
              <a:t>Components of parents involvement </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357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F3E-54BF-4284-BC59-09365DC2F314}"/>
              </a:ext>
            </a:extLst>
          </p:cNvPr>
          <p:cNvSpPr>
            <a:spLocks noGrp="1"/>
          </p:cNvSpPr>
          <p:nvPr>
            <p:ph type="title"/>
          </p:nvPr>
        </p:nvSpPr>
        <p:spPr/>
        <p:txBody>
          <a:bodyPr>
            <a:normAutofit fontScale="90000"/>
          </a:bodyPr>
          <a:lstStyle/>
          <a:p>
            <a:pPr algn="ctr"/>
            <a:br>
              <a:rPr lang="en-GB" cap="small" dirty="0"/>
            </a:br>
            <a:r>
              <a:rPr lang="en-GB" cap="small" dirty="0"/>
              <a:t>PARENT INVOLVEMENT INITIATIVES IN EARLY CHILDHOOD SERVICES</a:t>
            </a:r>
            <a:br>
              <a:rPr lang="en-ZA" cap="small" dirty="0"/>
            </a:br>
            <a:endParaRPr lang="en-ZA" dirty="0"/>
          </a:p>
        </p:txBody>
      </p:sp>
      <p:sp>
        <p:nvSpPr>
          <p:cNvPr id="3" name="Slide Number Placeholder 2">
            <a:extLst>
              <a:ext uri="{FF2B5EF4-FFF2-40B4-BE49-F238E27FC236}">
                <a16:creationId xmlns:a16="http://schemas.microsoft.com/office/drawing/2014/main" id="{C80F6FDA-4383-46A8-BCF8-510369EC003F}"/>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a:extLst>
              <a:ext uri="{FF2B5EF4-FFF2-40B4-BE49-F238E27FC236}">
                <a16:creationId xmlns:a16="http://schemas.microsoft.com/office/drawing/2014/main" id="{6C0C7131-E691-4611-96BF-4F3D4C78E0C3}"/>
              </a:ext>
            </a:extLst>
          </p:cNvPr>
          <p:cNvSpPr>
            <a:spLocks noGrp="1"/>
          </p:cNvSpPr>
          <p:nvPr>
            <p:ph sz="quarter" idx="1"/>
          </p:nvPr>
        </p:nvSpPr>
        <p:spPr/>
        <p:txBody>
          <a:bodyPr>
            <a:normAutofit/>
          </a:bodyPr>
          <a:lstStyle/>
          <a:p>
            <a:pPr marL="0" indent="0">
              <a:buNone/>
            </a:pPr>
            <a:r>
              <a:rPr lang="en-ZA" b="1" i="1" dirty="0"/>
              <a:t>Parent Participation in Their Children’s Classroom</a:t>
            </a:r>
          </a:p>
          <a:p>
            <a:pPr marL="0" indent="0">
              <a:buNone/>
            </a:pPr>
            <a:endParaRPr lang="en-ZA" b="1" dirty="0"/>
          </a:p>
          <a:p>
            <a:pPr lvl="0"/>
            <a:r>
              <a:rPr lang="en-ZA" dirty="0"/>
              <a:t>Parents engage in meaningful and skill-enhancing activities with their child and other children in the context of the classroom.</a:t>
            </a:r>
          </a:p>
          <a:p>
            <a:pPr lvl="0"/>
            <a:r>
              <a:rPr lang="en-ZA" dirty="0"/>
              <a:t>Caring and supportive teachers model positive and responsive adult-child interactions for parents to practice in the classroom and at home.</a:t>
            </a:r>
          </a:p>
          <a:p>
            <a:pPr marL="0" lvl="0" indent="0">
              <a:buNone/>
            </a:pP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4487590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F3E-54BF-4284-BC59-09365DC2F314}"/>
              </a:ext>
            </a:extLst>
          </p:cNvPr>
          <p:cNvSpPr>
            <a:spLocks noGrp="1"/>
          </p:cNvSpPr>
          <p:nvPr>
            <p:ph type="title"/>
          </p:nvPr>
        </p:nvSpPr>
        <p:spPr/>
        <p:txBody>
          <a:bodyPr>
            <a:normAutofit fontScale="90000"/>
          </a:bodyPr>
          <a:lstStyle/>
          <a:p>
            <a:pPr algn="ctr"/>
            <a:br>
              <a:rPr lang="en-GB" cap="small" dirty="0"/>
            </a:br>
            <a:r>
              <a:rPr lang="en-GB" cap="small" dirty="0"/>
              <a:t>PARENT INVOLVEMENT INITIATIVES IN EARLY CHILDHOOD SERVICES</a:t>
            </a:r>
            <a:br>
              <a:rPr lang="en-ZA" cap="small" dirty="0"/>
            </a:br>
            <a:endParaRPr lang="en-ZA" dirty="0"/>
          </a:p>
        </p:txBody>
      </p:sp>
      <p:sp>
        <p:nvSpPr>
          <p:cNvPr id="3" name="Slide Number Placeholder 2">
            <a:extLst>
              <a:ext uri="{FF2B5EF4-FFF2-40B4-BE49-F238E27FC236}">
                <a16:creationId xmlns:a16="http://schemas.microsoft.com/office/drawing/2014/main" id="{C80F6FDA-4383-46A8-BCF8-510369EC003F}"/>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a:extLst>
              <a:ext uri="{FF2B5EF4-FFF2-40B4-BE49-F238E27FC236}">
                <a16:creationId xmlns:a16="http://schemas.microsoft.com/office/drawing/2014/main" id="{6C0C7131-E691-4611-96BF-4F3D4C78E0C3}"/>
              </a:ext>
            </a:extLst>
          </p:cNvPr>
          <p:cNvSpPr>
            <a:spLocks noGrp="1"/>
          </p:cNvSpPr>
          <p:nvPr>
            <p:ph sz="quarter" idx="1"/>
          </p:nvPr>
        </p:nvSpPr>
        <p:spPr/>
        <p:txBody>
          <a:bodyPr>
            <a:normAutofit/>
          </a:bodyPr>
          <a:lstStyle/>
          <a:p>
            <a:pPr marL="0" indent="0">
              <a:buNone/>
            </a:pPr>
            <a:r>
              <a:rPr lang="en-ZA" b="1" i="1" dirty="0"/>
              <a:t>Parent Education Workshops</a:t>
            </a:r>
          </a:p>
          <a:p>
            <a:pPr marL="0" indent="0">
              <a:buNone/>
            </a:pPr>
            <a:endParaRPr lang="en-ZA" b="1" dirty="0"/>
          </a:p>
          <a:p>
            <a:pPr lvl="0"/>
            <a:r>
              <a:rPr lang="en-ZA" dirty="0"/>
              <a:t>Presenters, often community members from public agencies, who have expertise in their subject matter provide strategies and guidance for parents to support children’s learning and development across four domains: cognitive, language and literacy, social-emotional, and physical development and health.</a:t>
            </a:r>
          </a:p>
          <a:p>
            <a:pPr lvl="0"/>
            <a:r>
              <a:rPr lang="en-ZA" dirty="0"/>
              <a:t>Parents are encouraged to actively participate at each workshop to make it a more engaging experience.</a:t>
            </a:r>
          </a:p>
          <a:p>
            <a:pPr marL="0" indent="0">
              <a:buNone/>
            </a:pPr>
            <a:endParaRPr lang="en-ZA" b="1" i="1" dirty="0"/>
          </a:p>
          <a:p>
            <a:pPr marL="0" indent="0">
              <a:buNone/>
            </a:pPr>
            <a:endParaRPr lang="en-ZA" dirty="0"/>
          </a:p>
        </p:txBody>
      </p:sp>
    </p:spTree>
    <p:extLst>
      <p:ext uri="{BB962C8B-B14F-4D97-AF65-F5344CB8AC3E}">
        <p14:creationId xmlns:p14="http://schemas.microsoft.com/office/powerpoint/2010/main" val="10084447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F3E-54BF-4284-BC59-09365DC2F314}"/>
              </a:ext>
            </a:extLst>
          </p:cNvPr>
          <p:cNvSpPr>
            <a:spLocks noGrp="1"/>
          </p:cNvSpPr>
          <p:nvPr>
            <p:ph type="title"/>
          </p:nvPr>
        </p:nvSpPr>
        <p:spPr/>
        <p:txBody>
          <a:bodyPr>
            <a:normAutofit fontScale="90000"/>
          </a:bodyPr>
          <a:lstStyle/>
          <a:p>
            <a:pPr algn="ctr"/>
            <a:br>
              <a:rPr lang="en-GB" cap="small" dirty="0"/>
            </a:br>
            <a:r>
              <a:rPr lang="en-GB" cap="small" dirty="0"/>
              <a:t>PARENT INVOLVEMENT INITIATIVES IN EARLY CHILDHOOD SERVICES</a:t>
            </a:r>
            <a:br>
              <a:rPr lang="en-ZA" cap="small" dirty="0"/>
            </a:br>
            <a:endParaRPr lang="en-ZA" dirty="0"/>
          </a:p>
        </p:txBody>
      </p:sp>
      <p:sp>
        <p:nvSpPr>
          <p:cNvPr id="3" name="Slide Number Placeholder 2">
            <a:extLst>
              <a:ext uri="{FF2B5EF4-FFF2-40B4-BE49-F238E27FC236}">
                <a16:creationId xmlns:a16="http://schemas.microsoft.com/office/drawing/2014/main" id="{C80F6FDA-4383-46A8-BCF8-510369EC003F}"/>
              </a:ext>
            </a:extLst>
          </p:cNvPr>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a:extLst>
              <a:ext uri="{FF2B5EF4-FFF2-40B4-BE49-F238E27FC236}">
                <a16:creationId xmlns:a16="http://schemas.microsoft.com/office/drawing/2014/main" id="{6C0C7131-E691-4611-96BF-4F3D4C78E0C3}"/>
              </a:ext>
            </a:extLst>
          </p:cNvPr>
          <p:cNvSpPr>
            <a:spLocks noGrp="1"/>
          </p:cNvSpPr>
          <p:nvPr>
            <p:ph sz="quarter" idx="1"/>
          </p:nvPr>
        </p:nvSpPr>
        <p:spPr/>
        <p:txBody>
          <a:bodyPr>
            <a:normAutofit/>
          </a:bodyPr>
          <a:lstStyle/>
          <a:p>
            <a:pPr marL="0" indent="0">
              <a:buNone/>
            </a:pPr>
            <a:r>
              <a:rPr lang="en-ZA" b="1" i="1" dirty="0"/>
              <a:t>Home Visits</a:t>
            </a:r>
          </a:p>
          <a:p>
            <a:pPr marL="0" indent="0">
              <a:buNone/>
            </a:pPr>
            <a:endParaRPr lang="en-ZA" b="1" dirty="0"/>
          </a:p>
          <a:p>
            <a:pPr lvl="0"/>
            <a:r>
              <a:rPr lang="en-ZA" dirty="0"/>
              <a:t>Home Visitors develop warm, mutually respectful relationships with families to enhance parent-teacher-child connections and communication.</a:t>
            </a:r>
          </a:p>
          <a:p>
            <a:pPr lvl="0"/>
            <a:r>
              <a:rPr lang="en-ZA" dirty="0"/>
              <a:t>Home visits focus on supporting parenting skills and practices to support children’s early learning.</a:t>
            </a:r>
          </a:p>
          <a:p>
            <a:pPr marL="0" lvl="0" indent="0">
              <a:buNone/>
            </a:pPr>
            <a:endParaRPr lang="en-ZA" b="1" dirty="0"/>
          </a:p>
          <a:p>
            <a:pPr marL="0" indent="0">
              <a:buNone/>
            </a:pPr>
            <a:endParaRPr lang="en-ZA" dirty="0"/>
          </a:p>
          <a:p>
            <a:pPr marL="0" indent="0">
              <a:buNone/>
            </a:pPr>
            <a:endParaRPr lang="en-ZA" b="1" i="1" dirty="0"/>
          </a:p>
          <a:p>
            <a:pPr marL="0" indent="0">
              <a:buNone/>
            </a:pPr>
            <a:endParaRPr lang="en-ZA" dirty="0"/>
          </a:p>
        </p:txBody>
      </p:sp>
    </p:spTree>
    <p:extLst>
      <p:ext uri="{BB962C8B-B14F-4D97-AF65-F5344CB8AC3E}">
        <p14:creationId xmlns:p14="http://schemas.microsoft.com/office/powerpoint/2010/main" val="18564562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F3E-54BF-4284-BC59-09365DC2F314}"/>
              </a:ext>
            </a:extLst>
          </p:cNvPr>
          <p:cNvSpPr>
            <a:spLocks noGrp="1"/>
          </p:cNvSpPr>
          <p:nvPr>
            <p:ph type="title"/>
          </p:nvPr>
        </p:nvSpPr>
        <p:spPr/>
        <p:txBody>
          <a:bodyPr>
            <a:normAutofit fontScale="90000"/>
          </a:bodyPr>
          <a:lstStyle/>
          <a:p>
            <a:pPr algn="ctr"/>
            <a:br>
              <a:rPr lang="en-GB" cap="small" dirty="0"/>
            </a:br>
            <a:r>
              <a:rPr lang="en-GB" cap="small" dirty="0"/>
              <a:t>PARENT INVOLVEMENT INITIATIVES IN EARLY CHILDHOOD SERVICES</a:t>
            </a:r>
            <a:br>
              <a:rPr lang="en-ZA" cap="small" dirty="0"/>
            </a:br>
            <a:endParaRPr lang="en-ZA" dirty="0"/>
          </a:p>
        </p:txBody>
      </p:sp>
      <p:sp>
        <p:nvSpPr>
          <p:cNvPr id="3" name="Slide Number Placeholder 2">
            <a:extLst>
              <a:ext uri="{FF2B5EF4-FFF2-40B4-BE49-F238E27FC236}">
                <a16:creationId xmlns:a16="http://schemas.microsoft.com/office/drawing/2014/main" id="{C80F6FDA-4383-46A8-BCF8-510369EC003F}"/>
              </a:ext>
            </a:extLst>
          </p:cNvPr>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a:extLst>
              <a:ext uri="{FF2B5EF4-FFF2-40B4-BE49-F238E27FC236}">
                <a16:creationId xmlns:a16="http://schemas.microsoft.com/office/drawing/2014/main" id="{6C0C7131-E691-4611-96BF-4F3D4C78E0C3}"/>
              </a:ext>
            </a:extLst>
          </p:cNvPr>
          <p:cNvSpPr>
            <a:spLocks noGrp="1"/>
          </p:cNvSpPr>
          <p:nvPr>
            <p:ph sz="quarter" idx="1"/>
          </p:nvPr>
        </p:nvSpPr>
        <p:spPr/>
        <p:txBody>
          <a:bodyPr>
            <a:normAutofit/>
          </a:bodyPr>
          <a:lstStyle/>
          <a:p>
            <a:pPr marL="0" indent="0">
              <a:buNone/>
            </a:pPr>
            <a:r>
              <a:rPr lang="en-ZA" b="1" i="1" dirty="0"/>
              <a:t>Enrichment Activities</a:t>
            </a:r>
          </a:p>
          <a:p>
            <a:pPr marL="0" indent="0">
              <a:buNone/>
            </a:pPr>
            <a:endParaRPr lang="en-ZA" b="1" dirty="0"/>
          </a:p>
          <a:p>
            <a:pPr lvl="0"/>
            <a:r>
              <a:rPr lang="en-ZA" dirty="0"/>
              <a:t>Field trips and school-site presentations build on children’s curiosity and enable parents and children to share learning experiences away from the classroom.</a:t>
            </a:r>
          </a:p>
          <a:p>
            <a:pPr lvl="0"/>
            <a:r>
              <a:rPr lang="en-ZA" dirty="0"/>
              <a:t>Activities leverage community resources, link to classroom learning, and are designed to be interesting, enjoyable, and to encourage families to seek these kinds of activities on their own.</a:t>
            </a:r>
          </a:p>
          <a:p>
            <a:pPr marL="0" lvl="0" indent="0">
              <a:buNone/>
            </a:pPr>
            <a:endParaRPr lang="en-ZA" b="1" dirty="0"/>
          </a:p>
          <a:p>
            <a:pPr marL="0" indent="0">
              <a:buNone/>
            </a:pPr>
            <a:endParaRPr lang="en-ZA" dirty="0"/>
          </a:p>
          <a:p>
            <a:pPr marL="0" indent="0">
              <a:buNone/>
            </a:pPr>
            <a:endParaRPr lang="en-ZA" b="1" i="1" dirty="0"/>
          </a:p>
          <a:p>
            <a:pPr marL="0" indent="0">
              <a:buNone/>
            </a:pPr>
            <a:endParaRPr lang="en-ZA" dirty="0"/>
          </a:p>
        </p:txBody>
      </p:sp>
    </p:spTree>
    <p:extLst>
      <p:ext uri="{BB962C8B-B14F-4D97-AF65-F5344CB8AC3E}">
        <p14:creationId xmlns:p14="http://schemas.microsoft.com/office/powerpoint/2010/main" val="41610746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4B9CFD-FFD4-4D80-821F-BFBCA9E41A68}"/>
              </a:ext>
            </a:extLst>
          </p:cNvPr>
          <p:cNvSpPr>
            <a:spLocks noGrp="1"/>
          </p:cNvSpPr>
          <p:nvPr>
            <p:ph type="body" idx="1"/>
          </p:nvPr>
        </p:nvSpPr>
        <p:spPr/>
        <p:txBody>
          <a:bodyPr/>
          <a:lstStyle/>
          <a:p>
            <a:r>
              <a:rPr lang="en-GB" b="1" dirty="0"/>
              <a:t>PLANNING AND PREPARING</a:t>
            </a:r>
            <a:endParaRPr lang="en-ZA" dirty="0"/>
          </a:p>
          <a:p>
            <a:r>
              <a:rPr lang="en-GB" b="1" dirty="0"/>
              <a:t> FOR PARENT MEETINGS  </a:t>
            </a:r>
            <a:endParaRPr lang="en-ZA" dirty="0"/>
          </a:p>
          <a:p>
            <a:endParaRPr lang="en-ZA" dirty="0"/>
          </a:p>
        </p:txBody>
      </p:sp>
      <p:sp>
        <p:nvSpPr>
          <p:cNvPr id="4" name="Slide Number Placeholder 3">
            <a:extLst>
              <a:ext uri="{FF2B5EF4-FFF2-40B4-BE49-F238E27FC236}">
                <a16:creationId xmlns:a16="http://schemas.microsoft.com/office/drawing/2014/main" id="{20C5E4C4-5CC1-4BB9-BCB0-28034836FBAA}"/>
              </a:ext>
            </a:extLst>
          </p:cNvPr>
          <p:cNvSpPr>
            <a:spLocks noGrp="1"/>
          </p:cNvSpPr>
          <p:nvPr>
            <p:ph type="sldNum" sz="quarter" idx="12"/>
          </p:nvPr>
        </p:nvSpPr>
        <p:spPr/>
        <p:txBody>
          <a:bodyPr/>
          <a:lstStyle/>
          <a:p>
            <a:fld id="{4980778A-6F9D-4141-8080-B8192EADCD40}" type="slidenum">
              <a:rPr lang="en-ZA" smtClean="0"/>
              <a:pPr/>
              <a:t>148</a:t>
            </a:fld>
            <a:endParaRPr lang="en-ZA" dirty="0"/>
          </a:p>
        </p:txBody>
      </p:sp>
    </p:spTree>
    <p:extLst>
      <p:ext uri="{BB962C8B-B14F-4D97-AF65-F5344CB8AC3E}">
        <p14:creationId xmlns:p14="http://schemas.microsoft.com/office/powerpoint/2010/main" val="22957390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a:bodyPr>
          <a:lstStyle/>
          <a:p>
            <a:pPr lvl="0"/>
            <a:r>
              <a:rPr lang="en-ZA" dirty="0"/>
              <a:t>If their children have an emotional or behavioural problem, parents frequently turn to teachers for help.</a:t>
            </a:r>
          </a:p>
          <a:p>
            <a:pPr lvl="0"/>
            <a:endParaRPr lang="en-ZA" dirty="0"/>
          </a:p>
          <a:p>
            <a:pPr lvl="0"/>
            <a:r>
              <a:rPr lang="en-ZA" dirty="0"/>
              <a:t>When parents feel comfortable in the school environment, it makes them more likely to ask for help or support related to their child.</a:t>
            </a:r>
          </a:p>
          <a:p>
            <a:pPr marL="0" lvl="0" indent="0">
              <a:buNone/>
            </a:pPr>
            <a:endParaRPr lang="en-ZA" dirty="0"/>
          </a:p>
          <a:p>
            <a:pPr lvl="0"/>
            <a:r>
              <a:rPr lang="en-ZA" dirty="0"/>
              <a:t>Parents who get involved are more likely to understand and support any particular approaches that are being used with a child and will support these strategies at home.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5862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a:bodyPr>
          <a:lstStyle/>
          <a:p>
            <a:pPr marL="0" lvl="0" indent="0">
              <a:buNone/>
            </a:pPr>
            <a:endParaRPr lang="en-ZA" dirty="0"/>
          </a:p>
          <a:p>
            <a:pPr lvl="0"/>
            <a:r>
              <a:rPr lang="en-ZA" dirty="0"/>
              <a:t>Parents who get involved take a greater role in their child’s education and activities around schooling, which leads children do better academically and socially.</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6618269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lnSpcReduction="10000"/>
          </a:bodyPr>
          <a:lstStyle/>
          <a:p>
            <a:pPr marL="0" indent="0">
              <a:buNone/>
            </a:pPr>
            <a:r>
              <a:rPr lang="en-ZA" b="1" dirty="0"/>
              <a:t>Benefits of parent involvement</a:t>
            </a:r>
          </a:p>
          <a:p>
            <a:pPr marL="0" indent="0">
              <a:buNone/>
            </a:pPr>
            <a:endParaRPr lang="en-ZA" dirty="0"/>
          </a:p>
          <a:p>
            <a:pPr marL="0" indent="0">
              <a:buNone/>
            </a:pPr>
            <a:r>
              <a:rPr lang="en-ZA" b="1" dirty="0"/>
              <a:t>For children</a:t>
            </a:r>
          </a:p>
          <a:p>
            <a:pPr marL="0" indent="0">
              <a:buNone/>
            </a:pPr>
            <a:endParaRPr lang="en-ZA" dirty="0"/>
          </a:p>
          <a:p>
            <a:pPr lvl="0"/>
            <a:r>
              <a:rPr lang="en-ZA" dirty="0"/>
              <a:t>Children perform better at school when their parents are involved in their education.</a:t>
            </a:r>
          </a:p>
          <a:p>
            <a:pPr lvl="0"/>
            <a:r>
              <a:rPr lang="en-ZA" dirty="0"/>
              <a:t>Children settle better into school programs when their parents are involved.</a:t>
            </a:r>
          </a:p>
          <a:p>
            <a:pPr lvl="0"/>
            <a:r>
              <a:rPr lang="en-ZA" dirty="0"/>
              <a:t>Children feel valued and important when their parents take an interest in their lives. </a:t>
            </a:r>
          </a:p>
          <a:p>
            <a:pPr lvl="0"/>
            <a:r>
              <a:rPr lang="en-ZA" dirty="0"/>
              <a:t>Children observe and learn positive interactions through watching others interact.</a:t>
            </a:r>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25831814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a:bodyPr>
          <a:lstStyle/>
          <a:p>
            <a:pPr marL="0" indent="0">
              <a:buNone/>
            </a:pPr>
            <a:r>
              <a:rPr lang="en-ZA" b="1" dirty="0"/>
              <a:t>For staff</a:t>
            </a:r>
          </a:p>
          <a:p>
            <a:pPr marL="0" indent="0">
              <a:buNone/>
            </a:pPr>
            <a:endParaRPr lang="en-ZA" dirty="0"/>
          </a:p>
          <a:p>
            <a:pPr lvl="0"/>
            <a:r>
              <a:rPr lang="en-ZA" dirty="0"/>
              <a:t>Staff experience a higher level of job satisfaction in an environment that encourages listening, respect and appreciation.</a:t>
            </a:r>
          </a:p>
          <a:p>
            <a:pPr lvl="0"/>
            <a:r>
              <a:rPr lang="en-ZA" dirty="0"/>
              <a:t>Staff stress levels are reduced when staff and parents work in partnership.</a:t>
            </a:r>
          </a:p>
          <a:p>
            <a:pPr lvl="0"/>
            <a:r>
              <a:rPr lang="en-ZA" dirty="0"/>
              <a:t>Staff can develop important social skills when they communicate with parents.</a:t>
            </a:r>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91010831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a:bodyPr>
          <a:lstStyle/>
          <a:p>
            <a:pPr marL="0" indent="0">
              <a:buNone/>
            </a:pPr>
            <a:r>
              <a:rPr lang="en-ZA" b="1" dirty="0"/>
              <a:t>For parents</a:t>
            </a:r>
          </a:p>
          <a:p>
            <a:pPr marL="0" indent="0">
              <a:buNone/>
            </a:pPr>
            <a:endParaRPr lang="en-ZA" dirty="0"/>
          </a:p>
          <a:p>
            <a:pPr lvl="0"/>
            <a:r>
              <a:rPr lang="en-ZA" dirty="0"/>
              <a:t>Involvement gives parents the opportunity to discuss their child’s interests with staff and to have some input into the program.</a:t>
            </a:r>
          </a:p>
          <a:p>
            <a:pPr lvl="0"/>
            <a:r>
              <a:rPr lang="en-ZA" dirty="0"/>
              <a:t>Parents who are familiar with a program feel more comfortable about raising concerns and negotiating solutions with staff.</a:t>
            </a:r>
          </a:p>
          <a:p>
            <a:pPr lvl="0"/>
            <a:r>
              <a:rPr lang="en-ZA" dirty="0"/>
              <a:t>Positive partnerships with staff can relieve parent stress.</a:t>
            </a:r>
          </a:p>
          <a:p>
            <a:pPr marL="0" indent="0">
              <a:buNone/>
            </a:pPr>
            <a:r>
              <a:rPr lang="en-ZA" b="1" dirty="0"/>
              <a:t> </a:t>
            </a:r>
            <a:endParaRPr lang="en-ZA" dirty="0"/>
          </a:p>
          <a:p>
            <a:pPr marL="0" indent="0">
              <a:buNone/>
            </a:pPr>
            <a:endParaRPr lang="en-ZA" b="1"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42381803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lnSpcReduction="10000"/>
          </a:bodyPr>
          <a:lstStyle/>
          <a:p>
            <a:pPr marL="0" indent="0">
              <a:buNone/>
            </a:pPr>
            <a:r>
              <a:rPr lang="en-ZA" b="1" dirty="0"/>
              <a:t>Keeping in contact</a:t>
            </a:r>
          </a:p>
          <a:p>
            <a:pPr marL="0" indent="0">
              <a:buNone/>
            </a:pPr>
            <a:endParaRPr lang="en-ZA" dirty="0"/>
          </a:p>
          <a:p>
            <a:r>
              <a:rPr lang="en-ZA" dirty="0"/>
              <a:t>For child care and school professionals working with parents, </a:t>
            </a:r>
            <a:r>
              <a:rPr lang="en-ZA" b="1" dirty="0"/>
              <a:t>sharing information</a:t>
            </a:r>
            <a:r>
              <a:rPr lang="en-ZA" dirty="0"/>
              <a:t> is a great way to set up a partnership. </a:t>
            </a:r>
          </a:p>
          <a:p>
            <a:endParaRPr lang="en-ZA" dirty="0"/>
          </a:p>
          <a:p>
            <a:r>
              <a:rPr lang="en-ZA" dirty="0"/>
              <a:t>Interaction between teachers and parents can help with a child’s development and wellbeing. </a:t>
            </a:r>
          </a:p>
          <a:p>
            <a:endParaRPr lang="en-ZA" dirty="0"/>
          </a:p>
          <a:p>
            <a:r>
              <a:rPr lang="en-ZA" dirty="0"/>
              <a:t>The way this interaction happens has a major impact on how parents relate to you as a teacher and to your organisation.</a:t>
            </a:r>
          </a:p>
          <a:p>
            <a:pPr marL="0" indent="0">
              <a:buNone/>
            </a:pPr>
            <a:r>
              <a:rPr lang="en-ZA" b="1" dirty="0"/>
              <a:t> </a:t>
            </a:r>
            <a:endParaRPr lang="en-ZA" dirty="0"/>
          </a:p>
          <a:p>
            <a:pPr marL="0" indent="0">
              <a:buNone/>
            </a:pPr>
            <a:endParaRPr lang="en-ZA" b="1"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215051568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a:bodyPr>
          <a:lstStyle/>
          <a:p>
            <a:r>
              <a:rPr lang="en-ZA" dirty="0"/>
              <a:t>A good initial message to parents is that </a:t>
            </a:r>
            <a:r>
              <a:rPr lang="en-ZA" b="1" dirty="0"/>
              <a:t>teachers know children</a:t>
            </a:r>
            <a:r>
              <a:rPr lang="en-ZA" dirty="0"/>
              <a:t> as individuals and are interested in them.</a:t>
            </a:r>
          </a:p>
          <a:p>
            <a:pPr marL="0" indent="0">
              <a:buNone/>
            </a:pPr>
            <a:endParaRPr lang="en-ZA" dirty="0"/>
          </a:p>
          <a:p>
            <a:r>
              <a:rPr lang="en-ZA" dirty="0"/>
              <a:t>When talking with parents, tell them about what your school or child care service does and why. </a:t>
            </a:r>
          </a:p>
          <a:p>
            <a:endParaRPr lang="en-ZA" dirty="0"/>
          </a:p>
          <a:p>
            <a:r>
              <a:rPr lang="en-ZA" dirty="0"/>
              <a:t>Talk about your approach and what you hope to do for their child. It’s a good idea to begin by asking parents some basic questions. </a:t>
            </a:r>
          </a:p>
          <a:p>
            <a:endParaRPr lang="en-ZA" dirty="0"/>
          </a:p>
          <a:p>
            <a:pPr marL="0" indent="0">
              <a:buNone/>
            </a:pPr>
            <a:endParaRPr lang="en-ZA" b="1"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42915947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a:bodyPr>
          <a:lstStyle/>
          <a:p>
            <a:pPr marL="0" indent="0">
              <a:buNone/>
            </a:pPr>
            <a:r>
              <a:rPr lang="en-ZA" b="1" dirty="0"/>
              <a:t>For example:</a:t>
            </a:r>
          </a:p>
          <a:p>
            <a:pPr marL="0" indent="0">
              <a:buNone/>
            </a:pPr>
            <a:endParaRPr lang="en-ZA" b="1" dirty="0"/>
          </a:p>
          <a:p>
            <a:pPr lvl="0"/>
            <a:r>
              <a:rPr lang="en-ZA" dirty="0"/>
              <a:t>What are parents hoping to get from the school or service?</a:t>
            </a:r>
          </a:p>
          <a:p>
            <a:pPr lvl="0"/>
            <a:r>
              <a:rPr lang="en-ZA" dirty="0"/>
              <a:t>What are the child’s interests, strengths, likes and dislikes?</a:t>
            </a:r>
          </a:p>
          <a:p>
            <a:pPr lvl="0"/>
            <a:r>
              <a:rPr lang="en-ZA" dirty="0"/>
              <a:t>How would parents like to be kept informed about their child and day-to-day happenings?</a:t>
            </a:r>
          </a:p>
          <a:p>
            <a:pPr lvl="0"/>
            <a:r>
              <a:rPr lang="en-ZA" dirty="0"/>
              <a:t>What kind of information might parents like to support them?</a:t>
            </a:r>
          </a:p>
          <a:p>
            <a:pPr lvl="0"/>
            <a:r>
              <a:rPr lang="en-ZA" dirty="0"/>
              <a:t>In what ways do parents think they might like to be involved?</a:t>
            </a:r>
          </a:p>
          <a:p>
            <a:pPr marL="0" indent="0">
              <a:buNone/>
            </a:pPr>
            <a:endParaRPr lang="en-ZA" dirty="0"/>
          </a:p>
          <a:p>
            <a:pPr marL="0" indent="0">
              <a:buNone/>
            </a:pPr>
            <a:endParaRPr lang="en-ZA" b="1"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10161593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lnSpcReduction="10000"/>
          </a:bodyPr>
          <a:lstStyle/>
          <a:p>
            <a:pPr marL="0" indent="0">
              <a:buNone/>
            </a:pPr>
            <a:r>
              <a:rPr lang="en-ZA" b="1" dirty="0"/>
              <a:t>Before school begins</a:t>
            </a:r>
          </a:p>
          <a:p>
            <a:pPr marL="0" indent="0">
              <a:buNone/>
            </a:pPr>
            <a:endParaRPr lang="en-ZA" dirty="0"/>
          </a:p>
          <a:p>
            <a:pPr lvl="0"/>
            <a:r>
              <a:rPr lang="en-ZA" dirty="0"/>
              <a:t>Welcome all parents and incoming students by sending a welcome greeting.</a:t>
            </a:r>
          </a:p>
          <a:p>
            <a:pPr lvl="0"/>
            <a:r>
              <a:rPr lang="en-ZA" dirty="0"/>
              <a:t>Learn about the students and their families.</a:t>
            </a:r>
          </a:p>
          <a:p>
            <a:pPr lvl="0"/>
            <a:r>
              <a:rPr lang="en-ZA" dirty="0"/>
              <a:t>Establish positive communication with all families, and give some information about yourself as a teacher.</a:t>
            </a:r>
          </a:p>
          <a:p>
            <a:pPr lvl="0"/>
            <a:r>
              <a:rPr lang="en-ZA" dirty="0"/>
              <a:t>Let parents know about your philosophy and teaching practices.</a:t>
            </a:r>
          </a:p>
          <a:p>
            <a:pPr lvl="0"/>
            <a:r>
              <a:rPr lang="en-ZA" dirty="0"/>
              <a:t>Set out classroom policies and inform parents when and how it’s best to reach you.</a:t>
            </a:r>
          </a:p>
          <a:p>
            <a:pPr lvl="0"/>
            <a:r>
              <a:rPr lang="en-ZA" dirty="0"/>
              <a:t>Invite parents to a beginning school meeting.</a:t>
            </a:r>
          </a:p>
          <a:p>
            <a:pPr marL="0" indent="0">
              <a:buNone/>
            </a:pPr>
            <a:endParaRPr lang="en-ZA" b="1" dirty="0"/>
          </a:p>
          <a:p>
            <a:pPr marL="0" indent="0">
              <a:buNone/>
            </a:pPr>
            <a:endParaRPr lang="en-ZA" b="1"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31140645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lnSpcReduction="10000"/>
          </a:bodyPr>
          <a:lstStyle/>
          <a:p>
            <a:pPr marL="0" indent="0">
              <a:buNone/>
            </a:pPr>
            <a:r>
              <a:rPr lang="en-ZA" b="1" dirty="0"/>
              <a:t>Notes home and positive calls</a:t>
            </a:r>
          </a:p>
          <a:p>
            <a:pPr marL="0" indent="0">
              <a:buNone/>
            </a:pPr>
            <a:endParaRPr lang="en-ZA" dirty="0"/>
          </a:p>
          <a:p>
            <a:pPr lvl="0"/>
            <a:r>
              <a:rPr lang="en-ZA" dirty="0"/>
              <a:t>Send home ‘good news’ messages about all students’ behaviour and progress.</a:t>
            </a:r>
          </a:p>
          <a:p>
            <a:pPr lvl="0"/>
            <a:r>
              <a:rPr lang="en-ZA" dirty="0"/>
              <a:t>Call parents to tell them something positive their child has done. </a:t>
            </a:r>
          </a:p>
          <a:p>
            <a:pPr lvl="0"/>
            <a:r>
              <a:rPr lang="en-ZA" dirty="0"/>
              <a:t>Perhaps choose one parent per day and make contact either by phone or letter. After this, parents will be more receptive if you need to call with a concern.</a:t>
            </a:r>
          </a:p>
          <a:p>
            <a:pPr lvl="0"/>
            <a:r>
              <a:rPr lang="en-ZA" dirty="0"/>
              <a:t>Keep a record of regular communications with all parents.</a:t>
            </a:r>
          </a:p>
          <a:p>
            <a:pPr lvl="0"/>
            <a:r>
              <a:rPr lang="en-ZA" dirty="0"/>
              <a:t>Formally recognise any help of parents (through newsletters and notes home).</a:t>
            </a:r>
            <a:r>
              <a:rPr lang="en-ZA" b="1" dirty="0"/>
              <a:t> </a:t>
            </a:r>
            <a:endParaRPr lang="en-ZA" dirty="0"/>
          </a:p>
          <a:p>
            <a:pPr marL="0" indent="0">
              <a:buNone/>
            </a:pPr>
            <a:endParaRPr lang="en-ZA" b="1" dirty="0"/>
          </a:p>
          <a:p>
            <a:pPr marL="0" indent="0">
              <a:buNone/>
            </a:pPr>
            <a:endParaRPr lang="en-ZA" b="1"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299183319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p:txBody>
          <a:bodyPr>
            <a:normAutofit lnSpcReduction="10000"/>
          </a:bodyPr>
          <a:lstStyle/>
          <a:p>
            <a:pPr marL="0" indent="0">
              <a:buNone/>
            </a:pPr>
            <a:r>
              <a:rPr lang="en-ZA" b="1" dirty="0"/>
              <a:t>Weekly classroom newsletter</a:t>
            </a:r>
          </a:p>
          <a:p>
            <a:pPr marL="0" indent="0">
              <a:buNone/>
            </a:pPr>
            <a:endParaRPr lang="en-ZA" dirty="0"/>
          </a:p>
          <a:p>
            <a:pPr lvl="0"/>
            <a:r>
              <a:rPr lang="en-ZA" dirty="0"/>
              <a:t>The more you can tell parents about news from the school, the better your partnership will be.</a:t>
            </a:r>
          </a:p>
          <a:p>
            <a:pPr lvl="0"/>
            <a:r>
              <a:rPr lang="en-ZA" dirty="0"/>
              <a:t>Send home a weekly newsletter informing parents about classroom activities and any upcoming events.</a:t>
            </a:r>
          </a:p>
          <a:p>
            <a:pPr lvl="0"/>
            <a:r>
              <a:rPr lang="en-ZA" dirty="0"/>
              <a:t>Newsletters can be used to invite parent participation in the classroom.</a:t>
            </a:r>
          </a:p>
          <a:p>
            <a:pPr lvl="0"/>
            <a:r>
              <a:rPr lang="en-ZA" dirty="0"/>
              <a:t>Make sure newsletters are translated for any parents who speak English as a second language.</a:t>
            </a:r>
          </a:p>
          <a:p>
            <a:pPr marL="0" indent="0">
              <a:buNone/>
            </a:pPr>
            <a:r>
              <a:rPr lang="en-ZA" b="1" dirty="0"/>
              <a:t> </a:t>
            </a:r>
            <a:endParaRPr lang="en-ZA" dirty="0"/>
          </a:p>
          <a:p>
            <a:pPr marL="0" indent="0">
              <a:buNone/>
            </a:pPr>
            <a:r>
              <a:rPr lang="en-ZA" b="1" dirty="0"/>
              <a:t> </a:t>
            </a:r>
            <a:endParaRPr lang="en-ZA" dirty="0"/>
          </a:p>
          <a:p>
            <a:pPr marL="0" indent="0">
              <a:buNone/>
            </a:pPr>
            <a:endParaRPr lang="en-ZA" b="1" dirty="0"/>
          </a:p>
          <a:p>
            <a:pPr marL="0" indent="0">
              <a:buNone/>
            </a:pPr>
            <a:endParaRPr lang="en-ZA" b="1"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421316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3603-A1EC-4F0C-99F3-A31D72AACC74}"/>
              </a:ext>
            </a:extLst>
          </p:cNvPr>
          <p:cNvSpPr>
            <a:spLocks noGrp="1"/>
          </p:cNvSpPr>
          <p:nvPr>
            <p:ph type="title"/>
          </p:nvPr>
        </p:nvSpPr>
        <p:spPr/>
        <p:txBody>
          <a:bodyPr>
            <a:normAutofit fontScale="90000"/>
          </a:bodyPr>
          <a:lstStyle/>
          <a:p>
            <a:pPr algn="ctr"/>
            <a:br>
              <a:rPr lang="en-GB" dirty="0"/>
            </a:br>
            <a:r>
              <a:rPr lang="en-GB" dirty="0"/>
              <a:t>PLANNING AND PREPARING</a:t>
            </a:r>
            <a:br>
              <a:rPr lang="en-ZA" dirty="0"/>
            </a:br>
            <a:r>
              <a:rPr lang="en-GB" dirty="0"/>
              <a:t> FOR PARENT MEETINGS  </a:t>
            </a:r>
            <a:br>
              <a:rPr lang="en-ZA" dirty="0"/>
            </a:br>
            <a:endParaRPr lang="en-ZA" dirty="0"/>
          </a:p>
        </p:txBody>
      </p:sp>
      <p:sp>
        <p:nvSpPr>
          <p:cNvPr id="3" name="Slide Number Placeholder 2">
            <a:extLst>
              <a:ext uri="{FF2B5EF4-FFF2-40B4-BE49-F238E27FC236}">
                <a16:creationId xmlns:a16="http://schemas.microsoft.com/office/drawing/2014/main" id="{A736C304-C61C-4B0C-BAD5-D4753BB8C5A4}"/>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a16="http://schemas.microsoft.com/office/drawing/2014/main" id="{E347A880-0C61-4C7A-981D-B120FBD13B38}"/>
              </a:ext>
            </a:extLst>
          </p:cNvPr>
          <p:cNvSpPr>
            <a:spLocks noGrp="1"/>
          </p:cNvSpPr>
          <p:nvPr>
            <p:ph sz="quarter" idx="1"/>
          </p:nvPr>
        </p:nvSpPr>
        <p:spPr>
          <a:xfrm>
            <a:off x="467544" y="1282638"/>
            <a:ext cx="8219256" cy="5254204"/>
          </a:xfrm>
        </p:spPr>
        <p:txBody>
          <a:bodyPr>
            <a:normAutofit lnSpcReduction="10000"/>
          </a:bodyPr>
          <a:lstStyle/>
          <a:p>
            <a:pPr marL="0" indent="0">
              <a:buNone/>
            </a:pPr>
            <a:r>
              <a:rPr lang="en-ZA" b="1" dirty="0"/>
              <a:t>Other ideas</a:t>
            </a:r>
          </a:p>
          <a:p>
            <a:pPr marL="0" indent="0">
              <a:buNone/>
            </a:pPr>
            <a:endParaRPr lang="en-ZA" dirty="0"/>
          </a:p>
          <a:p>
            <a:pPr lvl="0"/>
            <a:r>
              <a:rPr lang="en-ZA" dirty="0"/>
              <a:t>Set up regular informal meetings for parents and teachers. </a:t>
            </a:r>
          </a:p>
          <a:p>
            <a:pPr lvl="0"/>
            <a:endParaRPr lang="en-ZA" dirty="0"/>
          </a:p>
          <a:p>
            <a:pPr lvl="0"/>
            <a:r>
              <a:rPr lang="en-ZA" dirty="0"/>
              <a:t>Perhaps once or twice a month parents could come along with a packed lunch and join you for an informal question and answer session.</a:t>
            </a:r>
          </a:p>
          <a:p>
            <a:pPr marL="0" lvl="0" indent="0">
              <a:buNone/>
            </a:pPr>
            <a:endParaRPr lang="en-ZA" dirty="0"/>
          </a:p>
          <a:p>
            <a:pPr lvl="0"/>
            <a:r>
              <a:rPr lang="en-ZA" dirty="0"/>
              <a:t>Go on home visits. These are an opportunity to meet families in their familiar surroundings. </a:t>
            </a:r>
          </a:p>
          <a:p>
            <a:pPr lvl="0"/>
            <a:endParaRPr lang="en-ZA" dirty="0"/>
          </a:p>
          <a:p>
            <a:pPr lvl="0"/>
            <a:r>
              <a:rPr lang="en-ZA" dirty="0"/>
              <a:t>They give children the chance to see their parents and teacher working together.</a:t>
            </a:r>
            <a:endParaRPr lang="en-ZA" b="1" dirty="0"/>
          </a:p>
          <a:p>
            <a:pPr marL="0" indent="0">
              <a:buNone/>
            </a:pPr>
            <a:endParaRPr lang="en-ZA" dirty="0"/>
          </a:p>
        </p:txBody>
      </p:sp>
    </p:spTree>
    <p:extLst>
      <p:ext uri="{BB962C8B-B14F-4D97-AF65-F5344CB8AC3E}">
        <p14:creationId xmlns:p14="http://schemas.microsoft.com/office/powerpoint/2010/main" val="40522402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22B6-B8BE-4909-B874-EDDDBFE9737B}"/>
              </a:ext>
            </a:extLst>
          </p:cNvPr>
          <p:cNvSpPr>
            <a:spLocks noGrp="1"/>
          </p:cNvSpPr>
          <p:nvPr>
            <p:ph type="title"/>
          </p:nvPr>
        </p:nvSpPr>
        <p:spPr/>
        <p:txBody>
          <a:bodyPr/>
          <a:lstStyle/>
          <a:p>
            <a:r>
              <a:rPr lang="en-GB" cap="small" dirty="0"/>
              <a:t>STUDY UNIT 1.4 KT0104</a:t>
            </a:r>
            <a:endParaRPr lang="en-ZA" dirty="0"/>
          </a:p>
        </p:txBody>
      </p:sp>
      <p:sp>
        <p:nvSpPr>
          <p:cNvPr id="3" name="Text Placeholder 2">
            <a:extLst>
              <a:ext uri="{FF2B5EF4-FFF2-40B4-BE49-F238E27FC236}">
                <a16:creationId xmlns:a16="http://schemas.microsoft.com/office/drawing/2014/main" id="{FCF338FB-126B-4116-B321-0877000589F3}"/>
              </a:ext>
            </a:extLst>
          </p:cNvPr>
          <p:cNvSpPr>
            <a:spLocks noGrp="1"/>
          </p:cNvSpPr>
          <p:nvPr>
            <p:ph type="body" idx="1"/>
          </p:nvPr>
        </p:nvSpPr>
        <p:spPr/>
        <p:txBody>
          <a:bodyPr/>
          <a:lstStyle/>
          <a:p>
            <a:r>
              <a:rPr lang="en-GB" b="1" cap="small" dirty="0"/>
              <a:t>TYPES OF ADMINISTRATIVE INFORMATION AND DOCUMENTATION</a:t>
            </a:r>
            <a:endParaRPr lang="en-ZA" b="1" cap="small" dirty="0"/>
          </a:p>
          <a:p>
            <a:endParaRPr lang="en-ZA" dirty="0"/>
          </a:p>
        </p:txBody>
      </p:sp>
      <p:sp>
        <p:nvSpPr>
          <p:cNvPr id="4" name="Slide Number Placeholder 3">
            <a:extLst>
              <a:ext uri="{FF2B5EF4-FFF2-40B4-BE49-F238E27FC236}">
                <a16:creationId xmlns:a16="http://schemas.microsoft.com/office/drawing/2014/main" id="{75DCBCB2-E8D2-42B8-A983-1032A47E2003}"/>
              </a:ext>
            </a:extLst>
          </p:cNvPr>
          <p:cNvSpPr>
            <a:spLocks noGrp="1"/>
          </p:cNvSpPr>
          <p:nvPr>
            <p:ph type="sldNum" sz="quarter" idx="12"/>
          </p:nvPr>
        </p:nvSpPr>
        <p:spPr/>
        <p:txBody>
          <a:bodyPr/>
          <a:lstStyle/>
          <a:p>
            <a:fld id="{4980778A-6F9D-4141-8080-B8192EADCD40}" type="slidenum">
              <a:rPr lang="en-ZA" smtClean="0"/>
              <a:pPr/>
              <a:t>161</a:t>
            </a:fld>
            <a:endParaRPr lang="en-ZA" dirty="0"/>
          </a:p>
        </p:txBody>
      </p:sp>
    </p:spTree>
    <p:extLst>
      <p:ext uri="{BB962C8B-B14F-4D97-AF65-F5344CB8AC3E}">
        <p14:creationId xmlns:p14="http://schemas.microsoft.com/office/powerpoint/2010/main" val="36271807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p:txBody>
          <a:bodyPr>
            <a:normAutofit lnSpcReduction="10000"/>
          </a:bodyPr>
          <a:lstStyle/>
          <a:p>
            <a:r>
              <a:rPr lang="en-ZA" dirty="0"/>
              <a:t>Information, people and resources are the lifeblood of any organisation. </a:t>
            </a:r>
          </a:p>
          <a:p>
            <a:endParaRPr lang="en-ZA" dirty="0"/>
          </a:p>
          <a:p>
            <a:r>
              <a:rPr lang="en-ZA" dirty="0"/>
              <a:t>If you do not have systems for managing and controlling all these things, your organisation can become inefficient and waste a lot of money and time. </a:t>
            </a:r>
          </a:p>
          <a:p>
            <a:endParaRPr lang="en-ZA" dirty="0"/>
          </a:p>
          <a:p>
            <a:r>
              <a:rPr lang="en-ZA" dirty="0"/>
              <a:t>You do not have to be a professional administrator to set up an efficient office.</a:t>
            </a:r>
          </a:p>
          <a:p>
            <a:endParaRPr lang="en-ZA" dirty="0"/>
          </a:p>
          <a:p>
            <a:r>
              <a:rPr lang="en-ZA" dirty="0"/>
              <a:t> You simply need efficient systems that everyone understands and follows. </a:t>
            </a:r>
          </a:p>
          <a:p>
            <a:pPr marL="0" indent="0">
              <a:buNone/>
            </a:pPr>
            <a:endParaRPr lang="en-ZA" dirty="0"/>
          </a:p>
          <a:p>
            <a:endParaRPr lang="en-ZA" dirty="0"/>
          </a:p>
        </p:txBody>
      </p:sp>
    </p:spTree>
    <p:extLst>
      <p:ext uri="{BB962C8B-B14F-4D97-AF65-F5344CB8AC3E}">
        <p14:creationId xmlns:p14="http://schemas.microsoft.com/office/powerpoint/2010/main" val="9756199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p:txBody>
          <a:bodyPr>
            <a:noAutofit/>
          </a:bodyPr>
          <a:lstStyle/>
          <a:p>
            <a:pPr marL="0" lvl="0" indent="0">
              <a:buNone/>
            </a:pPr>
            <a:r>
              <a:rPr lang="en-GB" b="1" dirty="0"/>
              <a:t>Administration</a:t>
            </a:r>
            <a:r>
              <a:rPr lang="en-GB" dirty="0"/>
              <a:t> is the management of an organisation’s affairs and systems- organising in such a way that the organisation performs properly.</a:t>
            </a:r>
            <a:endParaRPr lang="en-ZA" dirty="0"/>
          </a:p>
          <a:p>
            <a:pPr marL="0" indent="0">
              <a:buNone/>
            </a:pPr>
            <a:r>
              <a:rPr lang="en-GB" dirty="0"/>
              <a:t> </a:t>
            </a:r>
            <a:endParaRPr lang="en-ZA" dirty="0"/>
          </a:p>
          <a:p>
            <a:pPr marL="0" indent="0">
              <a:buNone/>
            </a:pPr>
            <a:r>
              <a:rPr lang="en-GB" b="1" dirty="0"/>
              <a:t>An administration system consists of different aspects and tools, such as:</a:t>
            </a:r>
          </a:p>
          <a:p>
            <a:pPr marL="0" indent="0">
              <a:buNone/>
            </a:pPr>
            <a:endParaRPr lang="en-ZA" b="1" dirty="0"/>
          </a:p>
          <a:p>
            <a:pPr lvl="0"/>
            <a:r>
              <a:rPr lang="en-GB" dirty="0"/>
              <a:t>A positive and welcoming environment in your office</a:t>
            </a:r>
            <a:endParaRPr lang="en-ZA" dirty="0"/>
          </a:p>
          <a:p>
            <a:pPr lvl="0"/>
            <a:r>
              <a:rPr lang="en-GB" dirty="0"/>
              <a:t>A well-functioning office with the necessary furniture and equipment</a:t>
            </a:r>
            <a:endParaRPr lang="en-ZA" dirty="0"/>
          </a:p>
        </p:txBody>
      </p:sp>
    </p:spTree>
    <p:extLst>
      <p:ext uri="{BB962C8B-B14F-4D97-AF65-F5344CB8AC3E}">
        <p14:creationId xmlns:p14="http://schemas.microsoft.com/office/powerpoint/2010/main" val="168626100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p:txBody>
          <a:bodyPr>
            <a:noAutofit/>
          </a:bodyPr>
          <a:lstStyle/>
          <a:p>
            <a:pPr lvl="0"/>
            <a:r>
              <a:rPr lang="en-GB" dirty="0"/>
              <a:t>Rules and procedures that guide and manage your administration systems</a:t>
            </a:r>
            <a:endParaRPr lang="en-ZA" dirty="0"/>
          </a:p>
          <a:p>
            <a:pPr lvl="0"/>
            <a:r>
              <a:rPr lang="en-GB" dirty="0"/>
              <a:t>Good recordkeeping of important documents and day-to-day records</a:t>
            </a:r>
            <a:endParaRPr lang="en-ZA" dirty="0"/>
          </a:p>
          <a:p>
            <a:pPr lvl="0"/>
            <a:r>
              <a:rPr lang="en-GB" dirty="0"/>
              <a:t>Systems and tools to ensure good communication in your office</a:t>
            </a:r>
            <a:endParaRPr lang="en-ZA" dirty="0"/>
          </a:p>
        </p:txBody>
      </p:sp>
    </p:spTree>
    <p:extLst>
      <p:ext uri="{BB962C8B-B14F-4D97-AF65-F5344CB8AC3E}">
        <p14:creationId xmlns:p14="http://schemas.microsoft.com/office/powerpoint/2010/main" val="13914278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pPr marL="0" lvl="0" indent="0">
              <a:buNone/>
            </a:pPr>
            <a:r>
              <a:rPr lang="en-US" b="1" dirty="0"/>
              <a:t>Administrative systems and procedures </a:t>
            </a:r>
            <a:r>
              <a:rPr lang="en-US" dirty="0"/>
              <a:t>are a set of rules and regulations that people who run an organisation must follow.</a:t>
            </a:r>
          </a:p>
          <a:p>
            <a:pPr marL="0" lvl="0" indent="0">
              <a:buNone/>
            </a:pPr>
            <a:endParaRPr lang="en-US" dirty="0"/>
          </a:p>
          <a:p>
            <a:pPr marL="0" lvl="0" indent="0">
              <a:buNone/>
            </a:pPr>
            <a:r>
              <a:rPr lang="en-US" dirty="0"/>
              <a:t>These rules and regulations are put into place to help create a greater level of organisation, more efficiency and accountability of the organisation.</a:t>
            </a:r>
            <a:endParaRPr lang="en-ZA" dirty="0"/>
          </a:p>
          <a:p>
            <a:pPr marL="0" indent="0">
              <a:buNone/>
            </a:pPr>
            <a:endParaRPr lang="en-ZA" dirty="0"/>
          </a:p>
        </p:txBody>
      </p:sp>
    </p:spTree>
    <p:extLst>
      <p:ext uri="{BB962C8B-B14F-4D97-AF65-F5344CB8AC3E}">
        <p14:creationId xmlns:p14="http://schemas.microsoft.com/office/powerpoint/2010/main" val="33073482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r>
              <a:rPr lang="en-US" dirty="0"/>
              <a:t>Administrative systems and procedures are important for employees and management who are responsible for running an organisation. </a:t>
            </a:r>
          </a:p>
          <a:p>
            <a:endParaRPr lang="en-US" dirty="0"/>
          </a:p>
          <a:p>
            <a:r>
              <a:rPr lang="en-US" dirty="0"/>
              <a:t>The heads of the organisation must be held accountable for all of the rules and regulations set into place by the administrative procedures.</a:t>
            </a:r>
          </a:p>
          <a:p>
            <a:endParaRPr lang="en-US" dirty="0"/>
          </a:p>
          <a:p>
            <a:pPr marL="0" indent="0">
              <a:buNone/>
            </a:pPr>
            <a:endParaRPr lang="en-ZA" dirty="0"/>
          </a:p>
        </p:txBody>
      </p:sp>
    </p:spTree>
    <p:extLst>
      <p:ext uri="{BB962C8B-B14F-4D97-AF65-F5344CB8AC3E}">
        <p14:creationId xmlns:p14="http://schemas.microsoft.com/office/powerpoint/2010/main" val="28675356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r>
              <a:rPr lang="en-US" dirty="0"/>
              <a:t>They must be able to uphold these rules and must be held responsible when these regulations are not followed.</a:t>
            </a:r>
          </a:p>
          <a:p>
            <a:endParaRPr lang="en-US" dirty="0"/>
          </a:p>
          <a:p>
            <a:r>
              <a:rPr lang="en-US" dirty="0"/>
              <a:t>Managers of an organisation are also responsible for the upholding of the rules and regulations set in place by the administrative systems and procedures. </a:t>
            </a:r>
          </a:p>
          <a:p>
            <a:pPr marL="0" indent="0">
              <a:buNone/>
            </a:pPr>
            <a:endParaRPr lang="en-US" dirty="0"/>
          </a:p>
          <a:p>
            <a:r>
              <a:rPr lang="en-US" dirty="0"/>
              <a:t>These procedures give them a basis for how to manage employees and will ensure that their management is fair and consistent. </a:t>
            </a:r>
            <a:endParaRPr lang="en-ZA" dirty="0"/>
          </a:p>
          <a:p>
            <a:endParaRPr lang="en-US" dirty="0"/>
          </a:p>
          <a:p>
            <a:pPr marL="0" indent="0">
              <a:buNone/>
            </a:pPr>
            <a:endParaRPr lang="en-ZA" dirty="0"/>
          </a:p>
        </p:txBody>
      </p:sp>
    </p:spTree>
    <p:extLst>
      <p:ext uri="{BB962C8B-B14F-4D97-AF65-F5344CB8AC3E}">
        <p14:creationId xmlns:p14="http://schemas.microsoft.com/office/powerpoint/2010/main" val="70926044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r>
              <a:rPr lang="en-US" dirty="0"/>
              <a:t>Employees are not as strongly affected by administrative systems and procedures, but they are expected to uphold the rules of the organisation. </a:t>
            </a:r>
          </a:p>
          <a:p>
            <a:endParaRPr lang="en-US" dirty="0"/>
          </a:p>
          <a:p>
            <a:r>
              <a:rPr lang="en-US" dirty="0"/>
              <a:t>The administrative systems and procedures will give the organisation a basis for setting employee rules and regulations. </a:t>
            </a:r>
          </a:p>
          <a:p>
            <a:endParaRPr lang="en-US" dirty="0"/>
          </a:p>
          <a:p>
            <a:r>
              <a:rPr lang="en-US" dirty="0"/>
              <a:t>Employees are expected to follow these rules in accordance with the administrative rules and regulations.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539749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pPr marL="0" indent="0">
              <a:buNone/>
            </a:pPr>
            <a:r>
              <a:rPr lang="en-ZW" b="1" dirty="0"/>
              <a:t>Procedures for accessing funds and paying salaries and wages</a:t>
            </a:r>
          </a:p>
          <a:p>
            <a:pPr marL="0" indent="0">
              <a:buNone/>
            </a:pPr>
            <a:endParaRPr lang="en-ZA" dirty="0"/>
          </a:p>
          <a:p>
            <a:r>
              <a:rPr lang="en-ZA" dirty="0"/>
              <a:t>The usefulness of any financial system is dependent not only upon its performance efficiency and ability to provide information, but also on the effectiveness of controls that should be developed and exercised as an integral part of the system. </a:t>
            </a:r>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80068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r>
              <a:rPr lang="en-ZA" dirty="0"/>
              <a:t>Appropriate standards of organisational responsibility, authority, completeness and accuracy need to be established and applied with consistency to ensure legitimacy and usefulness of financial information, and to safeguard the assets of the organisation. </a:t>
            </a:r>
          </a:p>
          <a:p>
            <a:pPr marL="0" indent="0">
              <a:buNone/>
            </a:pPr>
            <a:endParaRPr lang="en-ZA" dirty="0"/>
          </a:p>
          <a:p>
            <a:pPr lvl="0"/>
            <a:r>
              <a:rPr lang="en-ZW" dirty="0"/>
              <a:t>Have cash receipts counted and recorded as soon as possible from the time that they were received.</a:t>
            </a:r>
          </a:p>
          <a:p>
            <a:pPr marL="0" lvl="0" indent="0">
              <a:buNone/>
            </a:pPr>
            <a:endParaRPr lang="en-ZA" dirty="0"/>
          </a:p>
          <a:p>
            <a:pPr lvl="0"/>
            <a:r>
              <a:rPr lang="en-ZW" dirty="0"/>
              <a:t>Always ensure that there are at least 2 people present when cash is being handled.</a:t>
            </a:r>
            <a:endParaRPr lang="en-ZA" dirty="0"/>
          </a:p>
          <a:p>
            <a:endParaRPr lang="en-US" dirty="0"/>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4218322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pPr lvl="0"/>
            <a:r>
              <a:rPr lang="en-ZW" dirty="0"/>
              <a:t>Once cash has been counted, lock it up in a location that can only be accessed by authorized individuals.</a:t>
            </a:r>
          </a:p>
          <a:p>
            <a:pPr marL="0" lvl="0" indent="0">
              <a:buNone/>
            </a:pPr>
            <a:endParaRPr lang="en-ZA" dirty="0"/>
          </a:p>
          <a:p>
            <a:pPr lvl="0"/>
            <a:r>
              <a:rPr lang="en-ZW" dirty="0"/>
              <a:t>Make bank deposits regularly to avoid having significant amounts of cash on hand.</a:t>
            </a:r>
          </a:p>
          <a:p>
            <a:pPr marL="0" lvl="0" indent="0">
              <a:buNone/>
            </a:pPr>
            <a:endParaRPr lang="en-ZA" dirty="0"/>
          </a:p>
          <a:p>
            <a:pPr lvl="0"/>
            <a:r>
              <a:rPr lang="en-ZW" dirty="0"/>
              <a:t>In cases where cash is being distributed, request receipts or have the individuals receiving the cash sign a form stating that they have received it.</a:t>
            </a:r>
            <a:endParaRPr lang="en-ZA" dirty="0"/>
          </a:p>
          <a:p>
            <a:endParaRPr lang="en-US" dirty="0"/>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297883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pPr marL="0" indent="0">
              <a:buNone/>
            </a:pPr>
            <a:r>
              <a:rPr lang="en-ZA" b="1" dirty="0"/>
              <a:t>Cheques</a:t>
            </a:r>
          </a:p>
          <a:p>
            <a:pPr marL="0" indent="0">
              <a:buNone/>
            </a:pPr>
            <a:endParaRPr lang="en-ZA" sz="2800" dirty="0"/>
          </a:p>
          <a:p>
            <a:pPr marL="0" indent="0">
              <a:buNone/>
            </a:pPr>
            <a:r>
              <a:rPr lang="en-ZA" dirty="0"/>
              <a:t>Cheques provide an easy to follow paper trail for organisations. One risk with cheques is the possibility of forgery. </a:t>
            </a:r>
          </a:p>
          <a:p>
            <a:pPr marL="0" indent="0">
              <a:buNone/>
            </a:pPr>
            <a:endParaRPr lang="en-ZA" dirty="0"/>
          </a:p>
          <a:p>
            <a:pPr marL="0" indent="0">
              <a:buNone/>
            </a:pPr>
            <a:r>
              <a:rPr lang="en-ZA" dirty="0"/>
              <a:t>While this risk may be relatively small, the increasing popularity of automated teller machines (ATM's) and the accompanying trend toward less personal banking can make it more tempting for some individuals to attempt to pass forged cheques. </a:t>
            </a:r>
          </a:p>
        </p:txBody>
      </p:sp>
    </p:spTree>
    <p:extLst>
      <p:ext uri="{BB962C8B-B14F-4D97-AF65-F5344CB8AC3E}">
        <p14:creationId xmlns:p14="http://schemas.microsoft.com/office/powerpoint/2010/main" val="19522790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pPr marL="0" indent="0">
              <a:buNone/>
            </a:pPr>
            <a:r>
              <a:rPr lang="en-ZA" b="1" dirty="0"/>
              <a:t>The following actions can help reduce this risk.</a:t>
            </a:r>
          </a:p>
          <a:p>
            <a:endParaRPr lang="en-ZA" sz="2800" dirty="0"/>
          </a:p>
          <a:p>
            <a:pPr lvl="1"/>
            <a:r>
              <a:rPr lang="en-ZA" dirty="0"/>
              <a:t>Keep all blank cheques in a secure and preferably locked location.</a:t>
            </a:r>
            <a:endParaRPr lang="en-ZA" sz="2800" dirty="0"/>
          </a:p>
          <a:p>
            <a:pPr lvl="1"/>
            <a:r>
              <a:rPr lang="en-ZA" dirty="0"/>
              <a:t>Keep signed cancelled cheques that are returned from the bank in a secure and preferably locked location.</a:t>
            </a:r>
            <a:endParaRPr lang="en-ZA" sz="2800" dirty="0"/>
          </a:p>
          <a:p>
            <a:pPr marL="0" indent="0">
              <a:buNone/>
            </a:pPr>
            <a:r>
              <a:rPr lang="en-ZA" dirty="0"/>
              <a:t> </a:t>
            </a:r>
          </a:p>
        </p:txBody>
      </p:sp>
    </p:spTree>
    <p:extLst>
      <p:ext uri="{BB962C8B-B14F-4D97-AF65-F5344CB8AC3E}">
        <p14:creationId xmlns:p14="http://schemas.microsoft.com/office/powerpoint/2010/main" val="337695844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pPr marL="0" indent="0">
              <a:buNone/>
            </a:pPr>
            <a:endParaRPr lang="en-ZA" sz="2800" dirty="0"/>
          </a:p>
          <a:p>
            <a:pPr marL="0" indent="0">
              <a:buNone/>
            </a:pPr>
            <a:r>
              <a:rPr lang="en-ZA" b="1" dirty="0"/>
              <a:t>Financial records </a:t>
            </a:r>
          </a:p>
          <a:p>
            <a:pPr marL="0" indent="0">
              <a:buNone/>
            </a:pPr>
            <a:endParaRPr lang="en-ZA" sz="2800" dirty="0"/>
          </a:p>
          <a:p>
            <a:r>
              <a:rPr lang="en-ZA" dirty="0"/>
              <a:t>Financial records are formal documents representing the transactions of a business, individual or other organisation.</a:t>
            </a:r>
          </a:p>
          <a:p>
            <a:endParaRPr lang="en-ZA" dirty="0"/>
          </a:p>
          <a:p>
            <a:r>
              <a:rPr lang="en-ZA" dirty="0"/>
              <a:t>Financial records maintained by most businesses include a statement of retained earnings and cash flow, income statements and the company's balance sheet and tax returns. </a:t>
            </a:r>
          </a:p>
          <a:p>
            <a:pPr marL="0" indent="0">
              <a:buNone/>
            </a:pPr>
            <a:endParaRPr lang="en-ZA" dirty="0"/>
          </a:p>
        </p:txBody>
      </p:sp>
    </p:spTree>
    <p:extLst>
      <p:ext uri="{BB962C8B-B14F-4D97-AF65-F5344CB8AC3E}">
        <p14:creationId xmlns:p14="http://schemas.microsoft.com/office/powerpoint/2010/main" val="15790690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r>
              <a:rPr lang="en-ZA" dirty="0"/>
              <a:t>These should be accurate, up to date and easily accessible. </a:t>
            </a:r>
          </a:p>
          <a:p>
            <a:endParaRPr lang="en-ZA" dirty="0"/>
          </a:p>
          <a:p>
            <a:r>
              <a:rPr lang="en-ZA" dirty="0"/>
              <a:t>Do reconciliations on a regular basis to ensure that there are no discrepancies between source documents and financial statements. </a:t>
            </a:r>
          </a:p>
          <a:p>
            <a:pPr marL="0" indent="0">
              <a:buNone/>
            </a:pPr>
            <a:r>
              <a:rPr lang="en-ZA" sz="2800" dirty="0"/>
              <a:t> </a:t>
            </a:r>
          </a:p>
          <a:p>
            <a:pPr marL="0" indent="0">
              <a:buNone/>
            </a:pPr>
            <a:endParaRPr lang="en-ZA" dirty="0"/>
          </a:p>
        </p:txBody>
      </p:sp>
    </p:spTree>
    <p:extLst>
      <p:ext uri="{BB962C8B-B14F-4D97-AF65-F5344CB8AC3E}">
        <p14:creationId xmlns:p14="http://schemas.microsoft.com/office/powerpoint/2010/main" val="263767429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r>
              <a:rPr lang="en-ZA" dirty="0"/>
              <a:t>Keeping financial records organised is a key element in a successful business. </a:t>
            </a:r>
          </a:p>
          <a:p>
            <a:endParaRPr lang="en-ZA" dirty="0"/>
          </a:p>
          <a:p>
            <a:r>
              <a:rPr lang="en-ZA" dirty="0"/>
              <a:t>Good financial records are maintained on a regular basis. You can organise your records into files and store them neatly in a filing cabinet. </a:t>
            </a:r>
          </a:p>
          <a:p>
            <a:endParaRPr lang="en-ZA" dirty="0"/>
          </a:p>
          <a:p>
            <a:r>
              <a:rPr lang="en-ZA" dirty="0"/>
              <a:t>It is wise however to reduce paperwork by filing your records electronically using a computer. Filing will ensure easy access to financial records.</a:t>
            </a:r>
          </a:p>
          <a:p>
            <a:pPr marL="0" indent="0">
              <a:buNone/>
            </a:pPr>
            <a:r>
              <a:rPr lang="en-ZA" dirty="0"/>
              <a:t> </a:t>
            </a:r>
          </a:p>
        </p:txBody>
      </p:sp>
    </p:spTree>
    <p:extLst>
      <p:ext uri="{BB962C8B-B14F-4D97-AF65-F5344CB8AC3E}">
        <p14:creationId xmlns:p14="http://schemas.microsoft.com/office/powerpoint/2010/main" val="844162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r>
              <a:rPr lang="en-US" dirty="0"/>
              <a:t>Records and information on the children must be kept up to date. </a:t>
            </a:r>
          </a:p>
          <a:p>
            <a:endParaRPr lang="en-US" dirty="0"/>
          </a:p>
          <a:p>
            <a:r>
              <a:rPr lang="en-US" dirty="0"/>
              <a:t>Families must be given information and policies relating to the centre. </a:t>
            </a:r>
          </a:p>
          <a:p>
            <a:endParaRPr lang="en-US" dirty="0"/>
          </a:p>
          <a:p>
            <a:r>
              <a:rPr lang="en-US" dirty="0"/>
              <a:t>Admission procedures like application, parent interview/student visit, notification and waiting list should be properly maintained by the organisation.  </a:t>
            </a:r>
          </a:p>
          <a:p>
            <a:endParaRPr lang="en-US" dirty="0"/>
          </a:p>
          <a:p>
            <a:pPr marL="0" indent="0">
              <a:buNone/>
            </a:pPr>
            <a:endParaRPr lang="en-ZA" dirty="0"/>
          </a:p>
        </p:txBody>
      </p:sp>
    </p:spTree>
    <p:extLst>
      <p:ext uri="{BB962C8B-B14F-4D97-AF65-F5344CB8AC3E}">
        <p14:creationId xmlns:p14="http://schemas.microsoft.com/office/powerpoint/2010/main" val="281137560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r>
              <a:rPr lang="en-US" dirty="0"/>
              <a:t>In addition, the ECD centre should have a record-keeping systems to capture and store information relating to children, families, staff and the Early Childhood Development (ECD) Programme. </a:t>
            </a:r>
          </a:p>
          <a:p>
            <a:endParaRPr lang="en-US" dirty="0"/>
          </a:p>
          <a:p>
            <a:r>
              <a:rPr lang="en-US" dirty="0"/>
              <a:t>This information should be kept in such a way that it is easily accessible to users. A computer can be used to record this information. </a:t>
            </a:r>
            <a:endParaRPr lang="en-ZA"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539982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pPr marL="0" indent="0">
              <a:buNone/>
            </a:pPr>
            <a:r>
              <a:rPr lang="en-US" b="1" dirty="0"/>
              <a:t>In addition to correspondence regarding the child the following forms must be kept on the child’s file:</a:t>
            </a:r>
          </a:p>
          <a:p>
            <a:pPr marL="0" indent="0">
              <a:buNone/>
            </a:pPr>
            <a:endParaRPr lang="en-ZA" b="1" dirty="0"/>
          </a:p>
          <a:p>
            <a:pPr marL="0" lvl="0" indent="0">
              <a:buNone/>
            </a:pPr>
            <a:r>
              <a:rPr lang="en-US" b="1" dirty="0"/>
              <a:t>The child’s registration form. This form should include:</a:t>
            </a:r>
          </a:p>
          <a:p>
            <a:pPr marL="0" lvl="0" indent="0">
              <a:buNone/>
            </a:pPr>
            <a:endParaRPr lang="en-ZA" b="1" dirty="0"/>
          </a:p>
          <a:p>
            <a:pPr lvl="0"/>
            <a:r>
              <a:rPr lang="en-US" dirty="0"/>
              <a:t>Copy of child’s birth certificate</a:t>
            </a:r>
            <a:endParaRPr lang="en-ZA" dirty="0"/>
          </a:p>
          <a:p>
            <a:pPr lvl="0"/>
            <a:r>
              <a:rPr lang="en-US" dirty="0"/>
              <a:t>Surname, full name, gender and date of birth</a:t>
            </a:r>
            <a:endParaRPr lang="en-ZA" dirty="0"/>
          </a:p>
          <a:p>
            <a:pPr lvl="0"/>
            <a:r>
              <a:rPr lang="en-US" dirty="0"/>
              <a:t>The child’s home language</a:t>
            </a:r>
            <a:endParaRPr lang="en-ZA" dirty="0"/>
          </a:p>
          <a:p>
            <a:pPr lvl="0"/>
            <a:r>
              <a:rPr lang="en-US" dirty="0"/>
              <a:t>Home address and contact details of parents/family</a:t>
            </a:r>
            <a:endParaRPr lang="en-ZA" dirty="0"/>
          </a:p>
          <a:p>
            <a:pPr lvl="0"/>
            <a:r>
              <a:rPr lang="en-US" dirty="0"/>
              <a:t>Work address and contact details of parents/family</a:t>
            </a:r>
            <a:endParaRPr lang="en-ZA" dirty="0"/>
          </a:p>
          <a:p>
            <a:pPr marL="0" indent="0">
              <a:buNone/>
            </a:pPr>
            <a:endParaRPr lang="en-ZA" dirty="0"/>
          </a:p>
        </p:txBody>
      </p:sp>
    </p:spTree>
    <p:extLst>
      <p:ext uri="{BB962C8B-B14F-4D97-AF65-F5344CB8AC3E}">
        <p14:creationId xmlns:p14="http://schemas.microsoft.com/office/powerpoint/2010/main" val="97271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pPr lvl="0"/>
            <a:r>
              <a:rPr lang="en-US" dirty="0"/>
              <a:t>The income of parents/guardians (only in the case of subsidised places)</a:t>
            </a:r>
            <a:endParaRPr lang="en-ZA" dirty="0"/>
          </a:p>
          <a:p>
            <a:pPr lvl="0"/>
            <a:r>
              <a:rPr lang="en-US" dirty="0"/>
              <a:t>Name, address and contact details of another responsible person who can be contacted in an emergency</a:t>
            </a:r>
            <a:endParaRPr lang="en-ZA" dirty="0"/>
          </a:p>
          <a:p>
            <a:pPr lvl="0"/>
            <a:r>
              <a:rPr lang="en-US" dirty="0"/>
              <a:t>Name, address and contact details of a person who has the parent or guardian’s permission to fetch the child from the place or centre on their behalf</a:t>
            </a:r>
            <a:endParaRPr lang="en-ZA" dirty="0"/>
          </a:p>
          <a:p>
            <a:pPr lvl="0"/>
            <a:r>
              <a:rPr lang="en-US" dirty="0"/>
              <a:t>Name, address and telephone number of the child’s family doctor or health care provider.</a:t>
            </a:r>
            <a:endParaRPr lang="en-ZA" dirty="0"/>
          </a:p>
          <a:p>
            <a:pPr marL="0" indent="0">
              <a:buNone/>
            </a:pPr>
            <a:endParaRPr lang="en-ZA" dirty="0"/>
          </a:p>
        </p:txBody>
      </p:sp>
    </p:spTree>
    <p:extLst>
      <p:ext uri="{BB962C8B-B14F-4D97-AF65-F5344CB8AC3E}">
        <p14:creationId xmlns:p14="http://schemas.microsoft.com/office/powerpoint/2010/main" val="532283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299D-67A0-4C55-B5A3-195D961DDDBB}"/>
              </a:ext>
            </a:extLst>
          </p:cNvPr>
          <p:cNvSpPr>
            <a:spLocks noGrp="1"/>
          </p:cNvSpPr>
          <p:nvPr>
            <p:ph type="title"/>
          </p:nvPr>
        </p:nvSpPr>
        <p:spPr/>
        <p:txBody>
          <a:bodyPr>
            <a:normAutofit fontScale="90000"/>
          </a:bodyPr>
          <a:lstStyle/>
          <a:p>
            <a:pPr algn="ctr"/>
            <a:br>
              <a:rPr lang="en-GB" cap="small" dirty="0"/>
            </a:br>
            <a:r>
              <a:rPr lang="en-GB" cap="small" dirty="0"/>
              <a:t>TYPES OF ADMINISTRATIVE INFORMATION AND DOCUMENTATION</a:t>
            </a:r>
            <a:br>
              <a:rPr lang="en-ZA" cap="small" dirty="0"/>
            </a:br>
            <a:endParaRPr lang="en-ZA" dirty="0"/>
          </a:p>
        </p:txBody>
      </p:sp>
      <p:sp>
        <p:nvSpPr>
          <p:cNvPr id="3" name="Slide Number Placeholder 2">
            <a:extLst>
              <a:ext uri="{FF2B5EF4-FFF2-40B4-BE49-F238E27FC236}">
                <a16:creationId xmlns:a16="http://schemas.microsoft.com/office/drawing/2014/main" id="{48689FB5-3756-4408-A07C-B4F100C9531B}"/>
              </a:ext>
            </a:extLst>
          </p:cNvPr>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a:extLst>
              <a:ext uri="{FF2B5EF4-FFF2-40B4-BE49-F238E27FC236}">
                <a16:creationId xmlns:a16="http://schemas.microsoft.com/office/drawing/2014/main" id="{2DD5B6D2-3773-4E7C-936E-3F1D347403AE}"/>
              </a:ext>
            </a:extLst>
          </p:cNvPr>
          <p:cNvSpPr>
            <a:spLocks noGrp="1"/>
          </p:cNvSpPr>
          <p:nvPr>
            <p:ph sz="quarter" idx="1"/>
          </p:nvPr>
        </p:nvSpPr>
        <p:spPr>
          <a:xfrm>
            <a:off x="467544" y="1665088"/>
            <a:ext cx="8219256" cy="4680000"/>
          </a:xfrm>
        </p:spPr>
        <p:txBody>
          <a:bodyPr>
            <a:normAutofit/>
          </a:bodyPr>
          <a:lstStyle/>
          <a:p>
            <a:pPr lvl="0"/>
            <a:r>
              <a:rPr lang="en-US" dirty="0"/>
              <a:t>A complete medical history of the child. This can form part of the registration form.</a:t>
            </a:r>
            <a:endParaRPr lang="en-ZA" dirty="0"/>
          </a:p>
          <a:p>
            <a:pPr lvl="0"/>
            <a:r>
              <a:rPr lang="en-US" dirty="0"/>
              <a:t>Written permission from the parent that the child may be taken on an excursion. </a:t>
            </a:r>
          </a:p>
          <a:p>
            <a:pPr lvl="0"/>
            <a:r>
              <a:rPr lang="en-US" dirty="0"/>
              <a:t>The date of the excursion and the destination must be entered on this permission form</a:t>
            </a:r>
            <a:endParaRPr lang="en-ZA" dirty="0"/>
          </a:p>
          <a:p>
            <a:pPr marL="0" indent="0">
              <a:buNone/>
            </a:pPr>
            <a:endParaRPr lang="en-ZA" dirty="0"/>
          </a:p>
          <a:p>
            <a:pPr marL="0" indent="0">
              <a:buNone/>
            </a:pPr>
            <a:r>
              <a:rPr lang="en-US" dirty="0"/>
              <a:t>Organisational procedures should be followed at all times when maintaining records. Only authorised people should have access to an organisation’s records.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4499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E586-0150-421C-B07D-AB54140A8150}"/>
              </a:ext>
            </a:extLst>
          </p:cNvPr>
          <p:cNvSpPr>
            <a:spLocks noGrp="1"/>
          </p:cNvSpPr>
          <p:nvPr>
            <p:ph type="title"/>
          </p:nvPr>
        </p:nvSpPr>
        <p:spPr/>
        <p:txBody>
          <a:bodyPr/>
          <a:lstStyle/>
          <a:p>
            <a:r>
              <a:rPr lang="en-ZA" dirty="0"/>
              <a:t>STUDY UNIT KT01</a:t>
            </a:r>
          </a:p>
        </p:txBody>
      </p:sp>
      <p:sp>
        <p:nvSpPr>
          <p:cNvPr id="3" name="Text Placeholder 2">
            <a:extLst>
              <a:ext uri="{FF2B5EF4-FFF2-40B4-BE49-F238E27FC236}">
                <a16:creationId xmlns:a16="http://schemas.microsoft.com/office/drawing/2014/main" id="{D9C5AF0E-01F4-454C-8176-CAC6970ABEA1}"/>
              </a:ext>
            </a:extLst>
          </p:cNvPr>
          <p:cNvSpPr>
            <a:spLocks noGrp="1"/>
          </p:cNvSpPr>
          <p:nvPr>
            <p:ph type="body" idx="1"/>
          </p:nvPr>
        </p:nvSpPr>
        <p:spPr/>
        <p:txBody>
          <a:bodyPr/>
          <a:lstStyle/>
          <a:p>
            <a:r>
              <a:rPr lang="en-US" dirty="0"/>
              <a:t>EARLY CHILDHOOD ADMINISTRATIVE SYSTEMS AND PROCESSES</a:t>
            </a:r>
            <a:endParaRPr lang="en-ZA" dirty="0"/>
          </a:p>
        </p:txBody>
      </p:sp>
      <p:sp>
        <p:nvSpPr>
          <p:cNvPr id="4" name="Slide Number Placeholder 3">
            <a:extLst>
              <a:ext uri="{FF2B5EF4-FFF2-40B4-BE49-F238E27FC236}">
                <a16:creationId xmlns:a16="http://schemas.microsoft.com/office/drawing/2014/main" id="{97EB7474-159D-4FD1-9E6A-EFE9CB52B63C}"/>
              </a:ext>
            </a:extLst>
          </p:cNvPr>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205856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lstStyle/>
          <a:p>
            <a:r>
              <a:rPr lang="en-GB" dirty="0"/>
              <a:t>To run ECD centres which are efficient, sustainable and effective in caring for young children, it is essential that ECD principals, supervisors, and teachers are trained.</a:t>
            </a:r>
            <a:endParaRPr lang="en-ZA" dirty="0"/>
          </a:p>
          <a:p>
            <a:pPr marL="0" indent="0">
              <a:buNone/>
            </a:pPr>
            <a:endParaRPr lang="en-ZA" dirty="0"/>
          </a:p>
          <a:p>
            <a:r>
              <a:rPr lang="en-GB" b="1" dirty="0"/>
              <a:t>Administrative procedures</a:t>
            </a:r>
            <a:r>
              <a:rPr lang="en-GB" dirty="0"/>
              <a:t> are a set or system of rules that govern the procedures for managing an organization. </a:t>
            </a:r>
          </a:p>
          <a:p>
            <a:endParaRPr lang="en-GB" dirty="0"/>
          </a:p>
          <a:p>
            <a:r>
              <a:rPr lang="en-GB" dirty="0"/>
              <a:t>These procedures are meant to establish efficiency, consistency, responsibility, and accountability.</a:t>
            </a:r>
            <a:endParaRPr lang="en-ZA" dirty="0"/>
          </a:p>
          <a:p>
            <a:pPr marL="0" indent="0">
              <a:buNone/>
            </a:pPr>
            <a:endParaRPr lang="en-ZA" dirty="0"/>
          </a:p>
        </p:txBody>
      </p:sp>
    </p:spTree>
    <p:extLst>
      <p:ext uri="{BB962C8B-B14F-4D97-AF65-F5344CB8AC3E}">
        <p14:creationId xmlns:p14="http://schemas.microsoft.com/office/powerpoint/2010/main" val="1671565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pPr marL="0" indent="0">
              <a:buNone/>
            </a:pPr>
            <a:r>
              <a:rPr lang="en-ZA" b="1" dirty="0"/>
              <a:t>The Importance of Administrative Procedures</a:t>
            </a:r>
          </a:p>
          <a:p>
            <a:pPr marL="0" indent="0">
              <a:buNone/>
            </a:pPr>
            <a:endParaRPr lang="en-ZA" dirty="0"/>
          </a:p>
          <a:p>
            <a:r>
              <a:rPr lang="en-ZA" dirty="0"/>
              <a:t>Administrative procedures are important because they provide an objective set of rules by which an organization is governed. </a:t>
            </a:r>
          </a:p>
          <a:p>
            <a:r>
              <a:rPr lang="en-ZA" dirty="0"/>
              <a:t>They also help establish the legitimacy of management action by ensuring the application of management rules and decisions is done in an objective, fair, and consistent manner.</a:t>
            </a:r>
          </a:p>
          <a:p>
            <a:r>
              <a:rPr lang="en-ZA" dirty="0"/>
              <a:t>Finally, they help ensure that managers are held accountable for decisions that deviate from the procedures.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777520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pPr marL="0" indent="0">
              <a:buNone/>
            </a:pPr>
            <a:r>
              <a:rPr lang="en-ZA" b="1" dirty="0"/>
              <a:t>Administration responsibility</a:t>
            </a:r>
          </a:p>
          <a:p>
            <a:pPr marL="0" indent="0">
              <a:buNone/>
            </a:pPr>
            <a:endParaRPr lang="en-ZA" dirty="0"/>
          </a:p>
          <a:p>
            <a:r>
              <a:rPr lang="en-GB" dirty="0"/>
              <a:t>The program administrator is the individual responsible for planning, implementing, and evaluating an early care and education program. </a:t>
            </a:r>
          </a:p>
          <a:p>
            <a:pPr marL="0" indent="0">
              <a:buNone/>
            </a:pPr>
            <a:endParaRPr lang="en-GB" dirty="0"/>
          </a:p>
          <a:p>
            <a:r>
              <a:rPr lang="en-GB" dirty="0"/>
              <a:t>The role of the administrator covers both leadership and management functions. </a:t>
            </a:r>
          </a:p>
          <a:p>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8667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r>
              <a:rPr lang="en-GB" dirty="0"/>
              <a:t>Leadership functions relate to the broad view of helping an organization clarify and affirm values, set goals, articulate a vision, and chart a course of action to achieve that vision. </a:t>
            </a:r>
          </a:p>
          <a:p>
            <a:pPr marL="0" indent="0">
              <a:buNone/>
            </a:pPr>
            <a:endParaRPr lang="en-GB" dirty="0"/>
          </a:p>
          <a:p>
            <a:r>
              <a:rPr lang="en-GB" dirty="0"/>
              <a:t>Managerial functions relate to the actual orchestration of tasks and setting up systems to carry out the organization's mission. </a:t>
            </a:r>
            <a:endParaRPr lang="en-ZA" dirty="0"/>
          </a:p>
          <a:p>
            <a:pPr marL="0" indent="0">
              <a:buNone/>
            </a:pPr>
            <a:endParaRPr lang="en-GB"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89665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pPr marL="0" indent="0">
              <a:buNone/>
            </a:pPr>
            <a:r>
              <a:rPr lang="en-GB" b="1" dirty="0"/>
              <a:t>Functions of the program administrator include: </a:t>
            </a:r>
          </a:p>
          <a:p>
            <a:pPr marL="0" indent="0">
              <a:buNone/>
            </a:pPr>
            <a:endParaRPr lang="en-ZA" sz="2800" b="1" dirty="0"/>
          </a:p>
          <a:p>
            <a:pPr lvl="1"/>
            <a:r>
              <a:rPr lang="en-GB" b="1" i="1" dirty="0"/>
              <a:t>Pedagogical</a:t>
            </a:r>
            <a:r>
              <a:rPr lang="en-GB" dirty="0"/>
              <a:t>. Creating a learning community of children and adults that promotes optimal child development and healthy families. </a:t>
            </a:r>
          </a:p>
          <a:p>
            <a:pPr marL="354012" lvl="1" indent="0">
              <a:buNone/>
            </a:pPr>
            <a:endParaRPr lang="en-ZA" sz="2800" dirty="0"/>
          </a:p>
          <a:p>
            <a:pPr lvl="1"/>
            <a:r>
              <a:rPr lang="en-GB" b="1" i="1" dirty="0"/>
              <a:t>Organizational and Systems</a:t>
            </a:r>
            <a:r>
              <a:rPr lang="en-GB" b="1" dirty="0"/>
              <a:t>. </a:t>
            </a:r>
            <a:r>
              <a:rPr lang="en-GB" dirty="0"/>
              <a:t>Establishing systems for smooth program functioning and managing staff to carry out the mission of the program. </a:t>
            </a:r>
            <a:endParaRPr lang="en-ZA" dirty="0"/>
          </a:p>
          <a:p>
            <a:pPr marL="0" indent="0">
              <a:buNone/>
            </a:pPr>
            <a:endParaRPr lang="en-ZA" dirty="0"/>
          </a:p>
        </p:txBody>
      </p:sp>
    </p:spTree>
    <p:extLst>
      <p:ext uri="{BB962C8B-B14F-4D97-AF65-F5344CB8AC3E}">
        <p14:creationId xmlns:p14="http://schemas.microsoft.com/office/powerpoint/2010/main" val="796813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pPr lvl="1"/>
            <a:r>
              <a:rPr lang="en-GB" dirty="0"/>
              <a:t>Planning and budgeting the program's fiscal resources. </a:t>
            </a:r>
          </a:p>
          <a:p>
            <a:pPr lvl="1"/>
            <a:endParaRPr lang="en-GB" dirty="0"/>
          </a:p>
          <a:p>
            <a:pPr lvl="1"/>
            <a:r>
              <a:rPr lang="en-GB" dirty="0"/>
              <a:t>Managing organizational change and establishing systems to monitor and evaluate organizational performance. </a:t>
            </a:r>
          </a:p>
          <a:p>
            <a:pPr marL="354012" lvl="1" indent="0">
              <a:buNone/>
            </a:pPr>
            <a:endParaRPr lang="en-ZA" sz="2800" dirty="0"/>
          </a:p>
          <a:p>
            <a:pPr lvl="1"/>
            <a:r>
              <a:rPr lang="en-GB" b="1" i="1" dirty="0"/>
              <a:t>Human Resources</a:t>
            </a:r>
            <a:r>
              <a:rPr lang="en-GB" b="1" dirty="0"/>
              <a:t>. </a:t>
            </a:r>
            <a:r>
              <a:rPr lang="en-GB" dirty="0"/>
              <a:t>Recruiting, selecting, and orienting personnel. </a:t>
            </a:r>
          </a:p>
          <a:p>
            <a:pPr lvl="1"/>
            <a:endParaRPr lang="en-GB" dirty="0"/>
          </a:p>
          <a:p>
            <a:pPr lvl="1"/>
            <a:r>
              <a:rPr lang="en-GB" dirty="0"/>
              <a:t>Overseeing systems for the supervision, retention, and professional development of staff that affirm program values and promote a shared vision. </a:t>
            </a:r>
            <a:endParaRPr lang="en-ZA" sz="2800" dirty="0"/>
          </a:p>
          <a:p>
            <a:pPr marL="0" indent="0">
              <a:buNone/>
            </a:pPr>
            <a:endParaRPr lang="en-ZA" dirty="0"/>
          </a:p>
        </p:txBody>
      </p:sp>
    </p:spTree>
    <p:extLst>
      <p:ext uri="{BB962C8B-B14F-4D97-AF65-F5344CB8AC3E}">
        <p14:creationId xmlns:p14="http://schemas.microsoft.com/office/powerpoint/2010/main" val="45409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pPr lvl="1"/>
            <a:r>
              <a:rPr lang="en-GB" b="1" i="1" dirty="0"/>
              <a:t>Collaborative</a:t>
            </a:r>
            <a:r>
              <a:rPr lang="en-GB" b="1" dirty="0"/>
              <a:t>. </a:t>
            </a:r>
            <a:r>
              <a:rPr lang="en-GB" dirty="0"/>
              <a:t>Establishing partnerships with program staff, family members, board members, community representatives, civic leaders, and other stakeholders to design and improve services for children and their families.</a:t>
            </a:r>
          </a:p>
          <a:p>
            <a:pPr marL="354012" lvl="1" indent="0">
              <a:buNone/>
            </a:pPr>
            <a:endParaRPr lang="en-ZA" dirty="0"/>
          </a:p>
        </p:txBody>
      </p:sp>
    </p:spTree>
    <p:extLst>
      <p:ext uri="{BB962C8B-B14F-4D97-AF65-F5344CB8AC3E}">
        <p14:creationId xmlns:p14="http://schemas.microsoft.com/office/powerpoint/2010/main" val="4106324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pPr marL="354012" lvl="1" indent="0">
              <a:buNone/>
            </a:pPr>
            <a:r>
              <a:rPr lang="en-GB" dirty="0"/>
              <a:t> </a:t>
            </a:r>
            <a:endParaRPr lang="en-ZA" sz="2800" dirty="0"/>
          </a:p>
          <a:p>
            <a:pPr lvl="1"/>
            <a:r>
              <a:rPr lang="en-GB" b="1" i="1" dirty="0"/>
              <a:t>Political</a:t>
            </a:r>
            <a:r>
              <a:rPr lang="en-GB" b="1" dirty="0"/>
              <a:t>. </a:t>
            </a:r>
            <a:r>
              <a:rPr lang="en-GB" dirty="0"/>
              <a:t>Advocating on behalf of high-quality services to meet the needs of children and their families. </a:t>
            </a:r>
            <a:endParaRPr lang="en-ZA" sz="2800" dirty="0"/>
          </a:p>
          <a:p>
            <a:pPr marL="0" indent="0">
              <a:buNone/>
            </a:pPr>
            <a:endParaRPr lang="en-ZA" sz="2800" dirty="0"/>
          </a:p>
          <a:p>
            <a:r>
              <a:rPr lang="en-GB" dirty="0"/>
              <a:t>The administrator may have different role titles depending on the program type or sponsorship of the program. </a:t>
            </a:r>
          </a:p>
          <a:p>
            <a:endParaRPr lang="en-GB" dirty="0"/>
          </a:p>
          <a:p>
            <a:r>
              <a:rPr lang="en-GB" dirty="0"/>
              <a:t>Common titles include: director, site manager, administrator, program manager, early childhood coordinator, and principal.</a:t>
            </a:r>
            <a:endParaRPr lang="en-ZA" sz="2800" dirty="0"/>
          </a:p>
          <a:p>
            <a:pPr marL="354012" lvl="1" indent="0">
              <a:buNone/>
            </a:pPr>
            <a:endParaRPr lang="en-ZA" dirty="0"/>
          </a:p>
        </p:txBody>
      </p:sp>
    </p:spTree>
    <p:extLst>
      <p:ext uri="{BB962C8B-B14F-4D97-AF65-F5344CB8AC3E}">
        <p14:creationId xmlns:p14="http://schemas.microsoft.com/office/powerpoint/2010/main" val="124306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pPr marL="0" indent="0">
              <a:buNone/>
            </a:pPr>
            <a:r>
              <a:rPr lang="en-GB" b="1" dirty="0"/>
              <a:t>Requirements for registration</a:t>
            </a:r>
            <a:endParaRPr lang="en-ZA" sz="2800" dirty="0"/>
          </a:p>
          <a:p>
            <a:pPr marL="0" indent="0">
              <a:buNone/>
            </a:pPr>
            <a:r>
              <a:rPr lang="en-GB" b="1" dirty="0"/>
              <a:t> </a:t>
            </a:r>
            <a:endParaRPr lang="en-ZA" sz="2800" dirty="0"/>
          </a:p>
          <a:p>
            <a:pPr marL="0" indent="0">
              <a:buNone/>
            </a:pPr>
            <a:r>
              <a:rPr lang="en-GB" b="1" dirty="0"/>
              <a:t>When someone wants to establish and register an early childhood development centre or needs to apply for changes to an existing registration certificate the following is very important: </a:t>
            </a:r>
          </a:p>
          <a:p>
            <a:pPr marL="0" indent="0">
              <a:buNone/>
            </a:pPr>
            <a:endParaRPr lang="en-ZA" sz="2800" b="1" dirty="0"/>
          </a:p>
          <a:p>
            <a:pPr lvl="0"/>
            <a:r>
              <a:rPr lang="en-GB" dirty="0"/>
              <a:t>Any person, organisation or community, which intends to set up an early childhood development centre, must contact the office of the Department of Social Development nearest to the proposed centre. </a:t>
            </a:r>
            <a:endParaRPr lang="en-ZA" sz="2800" dirty="0"/>
          </a:p>
          <a:p>
            <a:pPr lvl="0"/>
            <a:endParaRPr lang="en-ZA" dirty="0"/>
          </a:p>
        </p:txBody>
      </p:sp>
    </p:spTree>
    <p:extLst>
      <p:ext uri="{BB962C8B-B14F-4D97-AF65-F5344CB8AC3E}">
        <p14:creationId xmlns:p14="http://schemas.microsoft.com/office/powerpoint/2010/main" val="1297101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lnSpcReduction="10000"/>
          </a:bodyPr>
          <a:lstStyle/>
          <a:p>
            <a:pPr lvl="0"/>
            <a:r>
              <a:rPr lang="en-GB" dirty="0"/>
              <a:t>The local authority (municipality) must be consulted to obtain the right of use and the necessary health clearance certificate to run the centre in a particular place. </a:t>
            </a:r>
          </a:p>
          <a:p>
            <a:pPr marL="0" lvl="0" indent="0">
              <a:buNone/>
            </a:pPr>
            <a:endParaRPr lang="en-GB" dirty="0"/>
          </a:p>
          <a:p>
            <a:pPr lvl="0"/>
            <a:r>
              <a:rPr lang="en-GB" dirty="0"/>
              <a:t>The registration or re-registration of a centre will be considered by the Minister when a report and a recommendation by the Department of Social Development have been received. </a:t>
            </a:r>
          </a:p>
          <a:p>
            <a:pPr lvl="0"/>
            <a:endParaRPr lang="en-GB" dirty="0"/>
          </a:p>
          <a:p>
            <a:pPr lvl="0"/>
            <a:r>
              <a:rPr lang="en-GB" dirty="0"/>
              <a:t>A certificate from the local authority stating that the centre complies with all the structural and health requirements of the local authority must accompany the report of the Department of Social Development. </a:t>
            </a:r>
            <a:endParaRPr lang="en-ZA" sz="2800" dirty="0"/>
          </a:p>
        </p:txBody>
      </p:sp>
    </p:spTree>
    <p:extLst>
      <p:ext uri="{BB962C8B-B14F-4D97-AF65-F5344CB8AC3E}">
        <p14:creationId xmlns:p14="http://schemas.microsoft.com/office/powerpoint/2010/main" val="5357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pPr lvl="0"/>
            <a:r>
              <a:rPr lang="en-GB" dirty="0"/>
              <a:t>Where minimum standards are not met, the centre can be provisionally registered and a subsidy may be paid to enable them to meet the minimum standards within a specific time frame. </a:t>
            </a:r>
          </a:p>
          <a:p>
            <a:pPr lvl="0"/>
            <a:endParaRPr lang="en-GB" dirty="0"/>
          </a:p>
          <a:p>
            <a:pPr lvl="0"/>
            <a:r>
              <a:rPr lang="en-GB" dirty="0"/>
              <a:t>If these conditions are not met, this may result in closure of the facility and/or service.</a:t>
            </a:r>
          </a:p>
          <a:p>
            <a:pPr marL="0" lvl="0" indent="0">
              <a:buNone/>
            </a:pPr>
            <a:endParaRPr lang="en-ZA" sz="2800" dirty="0"/>
          </a:p>
          <a:p>
            <a:pPr lvl="0"/>
            <a:r>
              <a:rPr lang="en-GB" dirty="0"/>
              <a:t>An early childhood centre is subject to quality assurance review or inspection by the Department of Social Development at least once a year. </a:t>
            </a:r>
          </a:p>
          <a:p>
            <a:pPr marL="0" lvl="0" indent="0">
              <a:buNone/>
            </a:pPr>
            <a:endParaRPr lang="en-ZA" sz="2800" dirty="0"/>
          </a:p>
        </p:txBody>
      </p:sp>
    </p:spTree>
    <p:extLst>
      <p:ext uri="{BB962C8B-B14F-4D97-AF65-F5344CB8AC3E}">
        <p14:creationId xmlns:p14="http://schemas.microsoft.com/office/powerpoint/2010/main" val="2253753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54CD-D053-4FDF-9F7D-B20A1555A981}"/>
              </a:ext>
            </a:extLst>
          </p:cNvPr>
          <p:cNvSpPr>
            <a:spLocks noGrp="1"/>
          </p:cNvSpPr>
          <p:nvPr>
            <p:ph type="title"/>
          </p:nvPr>
        </p:nvSpPr>
        <p:spPr/>
        <p:txBody>
          <a:bodyPr>
            <a:normAutofit fontScale="90000"/>
          </a:bodyPr>
          <a:lstStyle/>
          <a:p>
            <a:pPr algn="ctr"/>
            <a:r>
              <a:rPr lang="en-GB" cap="small" dirty="0"/>
              <a:t>REQUIREMENTS FOR REGISTRATION </a:t>
            </a:r>
            <a:br>
              <a:rPr lang="en-ZA" cap="small" dirty="0"/>
            </a:br>
            <a:endParaRPr lang="en-ZA" dirty="0"/>
          </a:p>
        </p:txBody>
      </p:sp>
      <p:sp>
        <p:nvSpPr>
          <p:cNvPr id="3" name="Slide Number Placeholder 2">
            <a:extLst>
              <a:ext uri="{FF2B5EF4-FFF2-40B4-BE49-F238E27FC236}">
                <a16:creationId xmlns:a16="http://schemas.microsoft.com/office/drawing/2014/main" id="{70C11ED7-42D7-4C5F-B12F-2D39E66C7608}"/>
              </a:ext>
            </a:extLst>
          </p:cNvPr>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a:extLst>
              <a:ext uri="{FF2B5EF4-FFF2-40B4-BE49-F238E27FC236}">
                <a16:creationId xmlns:a16="http://schemas.microsoft.com/office/drawing/2014/main" id="{F71F57FE-7BA0-47C5-B70B-A83B53F0DE6B}"/>
              </a:ext>
            </a:extLst>
          </p:cNvPr>
          <p:cNvSpPr>
            <a:spLocks noGrp="1"/>
          </p:cNvSpPr>
          <p:nvPr>
            <p:ph sz="quarter" idx="1"/>
          </p:nvPr>
        </p:nvSpPr>
        <p:spPr/>
        <p:txBody>
          <a:bodyPr>
            <a:normAutofit/>
          </a:bodyPr>
          <a:lstStyle/>
          <a:p>
            <a:r>
              <a:rPr lang="en-GB" dirty="0"/>
              <a:t>All applicants must also contact the local Departments of Education and Health in the area where the early childhood development centre is located, to find out if they have any other requirements.</a:t>
            </a:r>
            <a:endParaRPr lang="en-ZA" dirty="0"/>
          </a:p>
          <a:p>
            <a:pPr marL="0" lvl="0" indent="0">
              <a:buNone/>
            </a:pPr>
            <a:endParaRPr lang="en-ZA" sz="2800" dirty="0"/>
          </a:p>
        </p:txBody>
      </p:sp>
    </p:spTree>
    <p:extLst>
      <p:ext uri="{BB962C8B-B14F-4D97-AF65-F5344CB8AC3E}">
        <p14:creationId xmlns:p14="http://schemas.microsoft.com/office/powerpoint/2010/main" val="3623017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22A0-862A-4557-A958-0E208E6AC6B2}"/>
              </a:ext>
            </a:extLst>
          </p:cNvPr>
          <p:cNvSpPr>
            <a:spLocks noGrp="1"/>
          </p:cNvSpPr>
          <p:nvPr>
            <p:ph type="title"/>
          </p:nvPr>
        </p:nvSpPr>
        <p:spPr/>
        <p:txBody>
          <a:bodyPr/>
          <a:lstStyle/>
          <a:p>
            <a:r>
              <a:rPr lang="en-ZA" dirty="0"/>
              <a:t>STUDY UNIT 1.1 KT0101</a:t>
            </a:r>
          </a:p>
        </p:txBody>
      </p:sp>
      <p:sp>
        <p:nvSpPr>
          <p:cNvPr id="3" name="Text Placeholder 2">
            <a:extLst>
              <a:ext uri="{FF2B5EF4-FFF2-40B4-BE49-F238E27FC236}">
                <a16:creationId xmlns:a16="http://schemas.microsoft.com/office/drawing/2014/main" id="{90EC5E44-019C-4C45-95C8-C9ED706C2736}"/>
              </a:ext>
            </a:extLst>
          </p:cNvPr>
          <p:cNvSpPr>
            <a:spLocks noGrp="1"/>
          </p:cNvSpPr>
          <p:nvPr>
            <p:ph type="body" idx="1"/>
          </p:nvPr>
        </p:nvSpPr>
        <p:spPr/>
        <p:txBody>
          <a:bodyPr>
            <a:normAutofit lnSpcReduction="10000"/>
          </a:bodyPr>
          <a:lstStyle/>
          <a:p>
            <a:r>
              <a:rPr lang="en-GB" b="1" dirty="0"/>
              <a:t>REGISTERING AN EARLY CHILDHOOD DEVELOPMENT CENTRE</a:t>
            </a:r>
            <a:endParaRPr lang="en-ZA" dirty="0"/>
          </a:p>
          <a:p>
            <a:r>
              <a:rPr lang="en-GB" b="1" dirty="0"/>
              <a:t> </a:t>
            </a:r>
            <a:endParaRPr lang="en-ZA" dirty="0"/>
          </a:p>
          <a:p>
            <a:endParaRPr lang="en-ZA" dirty="0"/>
          </a:p>
        </p:txBody>
      </p:sp>
      <p:sp>
        <p:nvSpPr>
          <p:cNvPr id="4" name="Slide Number Placeholder 3">
            <a:extLst>
              <a:ext uri="{FF2B5EF4-FFF2-40B4-BE49-F238E27FC236}">
                <a16:creationId xmlns:a16="http://schemas.microsoft.com/office/drawing/2014/main" id="{8943B584-E07D-4AE2-BC1C-1BCF61977180}"/>
              </a:ext>
            </a:extLst>
          </p:cNvPr>
          <p:cNvSpPr>
            <a:spLocks noGrp="1"/>
          </p:cNvSpPr>
          <p:nvPr>
            <p:ph type="sldNum" sz="quarter" idx="12"/>
          </p:nvPr>
        </p:nvSpPr>
        <p:spPr/>
        <p:txBody>
          <a:bodyPr/>
          <a:lstStyle/>
          <a:p>
            <a:fld id="{4980778A-6F9D-4141-8080-B8192EADCD40}" type="slidenum">
              <a:rPr lang="en-ZA" smtClean="0"/>
              <a:pPr/>
              <a:t>42</a:t>
            </a:fld>
            <a:endParaRPr lang="en-ZA" dirty="0"/>
          </a:p>
        </p:txBody>
      </p:sp>
    </p:spTree>
    <p:extLst>
      <p:ext uri="{BB962C8B-B14F-4D97-AF65-F5344CB8AC3E}">
        <p14:creationId xmlns:p14="http://schemas.microsoft.com/office/powerpoint/2010/main" val="2816578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STEP 1 </a:t>
            </a:r>
          </a:p>
          <a:p>
            <a:pPr marL="0" indent="0">
              <a:buNone/>
            </a:pPr>
            <a:endParaRPr lang="en-ZA" dirty="0"/>
          </a:p>
          <a:p>
            <a:r>
              <a:rPr lang="en-GB" dirty="0"/>
              <a:t>A person intending to establish an early childhood development centre has to contact the social worker or other official employed and authorized by the provincial Department of Social Development at the district office in their region to arrange for an interview. </a:t>
            </a:r>
          </a:p>
          <a:p>
            <a:pPr marL="0" indent="0">
              <a:buNone/>
            </a:pPr>
            <a:endParaRPr lang="en-GB" b="1" dirty="0"/>
          </a:p>
        </p:txBody>
      </p:sp>
    </p:spTree>
    <p:extLst>
      <p:ext uri="{BB962C8B-B14F-4D97-AF65-F5344CB8AC3E}">
        <p14:creationId xmlns:p14="http://schemas.microsoft.com/office/powerpoint/2010/main" val="1978111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The following will be discussed: </a:t>
            </a:r>
          </a:p>
          <a:p>
            <a:pPr marL="0" indent="0">
              <a:buNone/>
            </a:pPr>
            <a:endParaRPr lang="en-ZA" b="1" dirty="0"/>
          </a:p>
          <a:p>
            <a:pPr lvl="0"/>
            <a:r>
              <a:rPr lang="en-GB" dirty="0"/>
              <a:t>Registration requirements </a:t>
            </a:r>
            <a:endParaRPr lang="en-ZA" dirty="0"/>
          </a:p>
          <a:p>
            <a:pPr lvl="0"/>
            <a:r>
              <a:rPr lang="en-GB" dirty="0"/>
              <a:t>Child Care Act </a:t>
            </a:r>
            <a:endParaRPr lang="en-ZA" dirty="0"/>
          </a:p>
          <a:p>
            <a:pPr lvl="0"/>
            <a:r>
              <a:rPr lang="en-GB" dirty="0"/>
              <a:t>Registration procedures </a:t>
            </a:r>
            <a:endParaRPr lang="en-ZA" dirty="0"/>
          </a:p>
          <a:p>
            <a:pPr lvl="0"/>
            <a:r>
              <a:rPr lang="en-GB" dirty="0"/>
              <a:t>Minimum standards </a:t>
            </a:r>
            <a:endParaRPr lang="en-ZA" dirty="0"/>
          </a:p>
          <a:p>
            <a:pPr lvl="0"/>
            <a:r>
              <a:rPr lang="en-GB" dirty="0"/>
              <a:t>Application form </a:t>
            </a:r>
            <a:endParaRPr lang="en-ZA" dirty="0"/>
          </a:p>
          <a:p>
            <a:pPr lvl="0"/>
            <a:r>
              <a:rPr lang="en-GB" dirty="0"/>
              <a:t>Subsidy procedure </a:t>
            </a:r>
            <a:endParaRPr lang="en-ZA" dirty="0"/>
          </a:p>
          <a:p>
            <a:pPr lvl="0"/>
            <a:r>
              <a:rPr lang="en-GB" dirty="0"/>
              <a:t>Monitoring and evaluation </a:t>
            </a:r>
          </a:p>
          <a:p>
            <a:pPr marL="0" indent="0">
              <a:buNone/>
            </a:pPr>
            <a:r>
              <a:rPr lang="en-GB" dirty="0"/>
              <a:t> </a:t>
            </a:r>
            <a:endParaRPr lang="en-GB" b="1" dirty="0"/>
          </a:p>
        </p:txBody>
      </p:sp>
    </p:spTree>
    <p:extLst>
      <p:ext uri="{BB962C8B-B14F-4D97-AF65-F5344CB8AC3E}">
        <p14:creationId xmlns:p14="http://schemas.microsoft.com/office/powerpoint/2010/main" val="3684083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STEP 2 </a:t>
            </a:r>
          </a:p>
          <a:p>
            <a:pPr marL="0" indent="0">
              <a:buNone/>
            </a:pPr>
            <a:endParaRPr lang="en-ZA" dirty="0"/>
          </a:p>
          <a:p>
            <a:r>
              <a:rPr lang="en-GB" dirty="0"/>
              <a:t>The social worker or other official employed and authorized by the provincial Department of Social Development will provide the applicant with an application form and any other relevant documents to use as guidelines. </a:t>
            </a:r>
            <a:endParaRPr lang="en-ZA" dirty="0"/>
          </a:p>
          <a:p>
            <a:pPr marL="0" indent="0">
              <a:buNone/>
            </a:pPr>
            <a:r>
              <a:rPr lang="en-GB" dirty="0"/>
              <a:t> </a:t>
            </a:r>
            <a:endParaRPr lang="en-GB" b="1" dirty="0"/>
          </a:p>
        </p:txBody>
      </p:sp>
    </p:spTree>
    <p:extLst>
      <p:ext uri="{BB962C8B-B14F-4D97-AF65-F5344CB8AC3E}">
        <p14:creationId xmlns:p14="http://schemas.microsoft.com/office/powerpoint/2010/main" val="2888945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The following documents, attached to the application form have to be completed by the applicant: </a:t>
            </a:r>
          </a:p>
          <a:p>
            <a:pPr marL="0" indent="0">
              <a:buNone/>
            </a:pPr>
            <a:endParaRPr lang="en-ZA" b="1" dirty="0"/>
          </a:p>
          <a:p>
            <a:pPr lvl="0"/>
            <a:r>
              <a:rPr lang="en-GB" dirty="0"/>
              <a:t>Menu </a:t>
            </a:r>
            <a:endParaRPr lang="en-ZA" dirty="0"/>
          </a:p>
          <a:p>
            <a:pPr lvl="0"/>
            <a:r>
              <a:rPr lang="en-GB" dirty="0"/>
              <a:t>Daily programme </a:t>
            </a:r>
            <a:endParaRPr lang="en-ZA" dirty="0"/>
          </a:p>
          <a:p>
            <a:pPr lvl="0"/>
            <a:r>
              <a:rPr lang="en-GB" dirty="0"/>
              <a:t>Needs assessment form (giving details of the area local to the centre in terms of number of young children and how many other centres cater for them i.e. explain the need for this centre in this area.) </a:t>
            </a:r>
            <a:endParaRPr lang="en-ZA" dirty="0"/>
          </a:p>
          <a:p>
            <a:pPr marL="0" indent="0">
              <a:buNone/>
            </a:pPr>
            <a:endParaRPr lang="en-ZA" dirty="0"/>
          </a:p>
        </p:txBody>
      </p:sp>
    </p:spTree>
    <p:extLst>
      <p:ext uri="{BB962C8B-B14F-4D97-AF65-F5344CB8AC3E}">
        <p14:creationId xmlns:p14="http://schemas.microsoft.com/office/powerpoint/2010/main" val="735704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The applicant also has to submit a copy of: </a:t>
            </a:r>
          </a:p>
          <a:p>
            <a:pPr marL="0" indent="0">
              <a:buNone/>
            </a:pPr>
            <a:endParaRPr lang="en-ZA" b="1" dirty="0"/>
          </a:p>
          <a:p>
            <a:pPr lvl="0"/>
            <a:r>
              <a:rPr lang="en-GB" dirty="0"/>
              <a:t>A lease agreement, proof of ownership or permission to occupy the land </a:t>
            </a:r>
            <a:endParaRPr lang="en-ZA" dirty="0"/>
          </a:p>
          <a:p>
            <a:pPr lvl="0"/>
            <a:r>
              <a:rPr lang="en-GB" dirty="0"/>
              <a:t>Job descriptions for centre staff, including grievance and disciplinary procedures No incomplete forms will be accepted. </a:t>
            </a:r>
            <a:endParaRPr lang="en-ZA" dirty="0"/>
          </a:p>
          <a:p>
            <a:pPr marL="0" indent="0">
              <a:buNone/>
            </a:pPr>
            <a:r>
              <a:rPr lang="en-GB" dirty="0"/>
              <a:t> </a:t>
            </a:r>
            <a:endParaRPr lang="en-ZA" dirty="0"/>
          </a:p>
          <a:p>
            <a:pPr marL="0" indent="0">
              <a:buNone/>
            </a:pPr>
            <a:r>
              <a:rPr lang="en-GB" dirty="0"/>
              <a:t>All documents required are to be submitted with the application form to enable the evaluation process for registration to begin. </a:t>
            </a:r>
            <a:endParaRPr lang="en-ZA" dirty="0"/>
          </a:p>
          <a:p>
            <a:pPr marL="0" indent="0">
              <a:buNone/>
            </a:pPr>
            <a:endParaRPr lang="en-ZA" dirty="0"/>
          </a:p>
          <a:p>
            <a:pPr marL="0" indent="0">
              <a:buNone/>
            </a:pPr>
            <a:r>
              <a:rPr lang="en-GB" dirty="0"/>
              <a:t> </a:t>
            </a:r>
            <a:endParaRPr lang="en-GB" b="1" dirty="0"/>
          </a:p>
          <a:p>
            <a:pPr marL="0" indent="0">
              <a:buNone/>
            </a:pPr>
            <a:endParaRPr lang="en-ZA" dirty="0"/>
          </a:p>
        </p:txBody>
      </p:sp>
    </p:spTree>
    <p:extLst>
      <p:ext uri="{BB962C8B-B14F-4D97-AF65-F5344CB8AC3E}">
        <p14:creationId xmlns:p14="http://schemas.microsoft.com/office/powerpoint/2010/main" val="1552847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STEP 3 </a:t>
            </a:r>
          </a:p>
          <a:p>
            <a:pPr marL="0" indent="0">
              <a:buNone/>
            </a:pPr>
            <a:endParaRPr lang="en-GB" b="1" dirty="0"/>
          </a:p>
          <a:p>
            <a:r>
              <a:rPr lang="en-GB" dirty="0"/>
              <a:t>When the properly completed application form and all relevant documents listed in Step 2 have been received, the social worker or other official employed and authorized by the provincial</a:t>
            </a:r>
          </a:p>
          <a:p>
            <a:endParaRPr lang="en-GB" dirty="0"/>
          </a:p>
          <a:p>
            <a:pPr marL="0" indent="0">
              <a:buNone/>
            </a:pPr>
            <a:endParaRPr lang="en-ZA" dirty="0"/>
          </a:p>
        </p:txBody>
      </p:sp>
    </p:spTree>
    <p:extLst>
      <p:ext uri="{BB962C8B-B14F-4D97-AF65-F5344CB8AC3E}">
        <p14:creationId xmlns:p14="http://schemas.microsoft.com/office/powerpoint/2010/main" val="4117423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dirty="0"/>
              <a:t> </a:t>
            </a:r>
            <a:r>
              <a:rPr lang="en-GB" b="1" dirty="0"/>
              <a:t>Department of Social Development does the following</a:t>
            </a:r>
            <a:r>
              <a:rPr lang="en-GB" dirty="0"/>
              <a:t>: </a:t>
            </a:r>
          </a:p>
          <a:p>
            <a:pPr marL="0" indent="0">
              <a:buNone/>
            </a:pPr>
            <a:endParaRPr lang="en-ZA" dirty="0"/>
          </a:p>
          <a:p>
            <a:pPr lvl="0"/>
            <a:r>
              <a:rPr lang="en-GB" dirty="0"/>
              <a:t>Visits the premises </a:t>
            </a:r>
            <a:endParaRPr lang="en-ZA" dirty="0"/>
          </a:p>
          <a:p>
            <a:pPr lvl="0"/>
            <a:r>
              <a:rPr lang="en-GB" dirty="0"/>
              <a:t>Informs the environmental health officer by letter </a:t>
            </a:r>
            <a:endParaRPr lang="en-ZA" dirty="0"/>
          </a:p>
          <a:p>
            <a:pPr lvl="0"/>
            <a:r>
              <a:rPr lang="en-GB" dirty="0"/>
              <a:t>Informs other relevant stakeholders by letter, for example Department of Education, that an application for registration has been received. </a:t>
            </a:r>
            <a:endParaRPr lang="en-GB" b="1"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50973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STEP 4 </a:t>
            </a:r>
          </a:p>
          <a:p>
            <a:pPr marL="0" indent="0">
              <a:buNone/>
            </a:pPr>
            <a:endParaRPr lang="en-ZA" dirty="0"/>
          </a:p>
          <a:p>
            <a:pPr marL="0" indent="0">
              <a:buNone/>
            </a:pPr>
            <a:r>
              <a:rPr lang="en-GB" b="1" dirty="0"/>
              <a:t>When the health clearance certificate and / or other reports have been received, the social worker or other official employed and authorized by the provincial Department of Social Development does the following: </a:t>
            </a:r>
          </a:p>
          <a:p>
            <a:endParaRPr lang="en-GB" dirty="0"/>
          </a:p>
          <a:p>
            <a:r>
              <a:rPr lang="en-GB" dirty="0"/>
              <a:t>Completes the checklist of all requirements detailed in Steps 2 and 3 and if these have been met, issues a provisional registration certificate (valid for one year). </a:t>
            </a:r>
            <a:endParaRPr lang="en-ZA" dirty="0"/>
          </a:p>
        </p:txBody>
      </p:sp>
    </p:spTree>
    <p:extLst>
      <p:ext uri="{BB962C8B-B14F-4D97-AF65-F5344CB8AC3E}">
        <p14:creationId xmlns:p14="http://schemas.microsoft.com/office/powerpoint/2010/main" val="1826090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endParaRPr lang="en-GB" dirty="0"/>
          </a:p>
          <a:p>
            <a:r>
              <a:rPr lang="en-GB" dirty="0"/>
              <a:t>During this time a subsidy may be granted to the centre to enable them to meet the minimum standards. </a:t>
            </a:r>
            <a:endParaRPr lang="en-ZA" dirty="0"/>
          </a:p>
          <a:p>
            <a:pPr marL="0" indent="0">
              <a:buNone/>
            </a:pPr>
            <a:r>
              <a:rPr lang="en-GB" dirty="0"/>
              <a:t> </a:t>
            </a:r>
            <a:endParaRPr lang="en-ZA" dirty="0"/>
          </a:p>
        </p:txBody>
      </p:sp>
    </p:spTree>
    <p:extLst>
      <p:ext uri="{BB962C8B-B14F-4D97-AF65-F5344CB8AC3E}">
        <p14:creationId xmlns:p14="http://schemas.microsoft.com/office/powerpoint/2010/main" val="1833418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The following conditions need to be met: </a:t>
            </a:r>
          </a:p>
          <a:p>
            <a:pPr marL="0" indent="0">
              <a:buNone/>
            </a:pPr>
            <a:endParaRPr lang="en-ZA" b="1" dirty="0"/>
          </a:p>
          <a:p>
            <a:pPr lvl="0"/>
            <a:r>
              <a:rPr lang="en-GB" dirty="0"/>
              <a:t>Administrative and financial management systems have to be satisfactory </a:t>
            </a:r>
            <a:endParaRPr lang="en-ZA" dirty="0"/>
          </a:p>
          <a:p>
            <a:pPr lvl="0"/>
            <a:r>
              <a:rPr lang="en-GB" dirty="0"/>
              <a:t>Services provided to the children in terms of physical, emotional, intellectual and social care have to be satisfactory </a:t>
            </a:r>
            <a:endParaRPr lang="en-ZA" dirty="0"/>
          </a:p>
          <a:p>
            <a:pPr lvl="0"/>
            <a:r>
              <a:rPr lang="en-GB" dirty="0"/>
              <a:t>The physical condition of the centre has to be satisfactory </a:t>
            </a:r>
            <a:endParaRPr lang="en-ZA" dirty="0"/>
          </a:p>
          <a:p>
            <a:pPr lvl="0"/>
            <a:r>
              <a:rPr lang="en-GB" dirty="0"/>
              <a:t>The general functioning of the centre has to be satisfactory. </a:t>
            </a: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654663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endParaRPr lang="en-ZA" dirty="0"/>
          </a:p>
          <a:p>
            <a:r>
              <a:rPr lang="en-GB" dirty="0"/>
              <a:t>If not satisfactory, the social worker or other official employed and authorized by the provincial Department of Social Development will continue to consult, advise, empower, build capacity and review the facility. </a:t>
            </a: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2498609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a:xfrm>
            <a:off x="467544" y="1413296"/>
            <a:ext cx="8219256" cy="4680000"/>
          </a:xfrm>
        </p:spPr>
        <p:txBody>
          <a:bodyPr>
            <a:normAutofit/>
          </a:bodyPr>
          <a:lstStyle/>
          <a:p>
            <a:pPr marL="0" indent="0">
              <a:buNone/>
            </a:pPr>
            <a:r>
              <a:rPr lang="en-GB" b="1" dirty="0"/>
              <a:t>STEP 5 </a:t>
            </a:r>
          </a:p>
          <a:p>
            <a:pPr marL="0" indent="0">
              <a:buNone/>
            </a:pPr>
            <a:endParaRPr lang="en-ZA" dirty="0"/>
          </a:p>
          <a:p>
            <a:pPr marL="0" indent="0">
              <a:buNone/>
            </a:pPr>
            <a:r>
              <a:rPr lang="en-GB" b="1" dirty="0"/>
              <a:t>The social worker or other official employed and authorized by the provincial Department of Social Development will monitor the centre for one year and do an assessment of the services offered by the centre, including: </a:t>
            </a:r>
          </a:p>
          <a:p>
            <a:pPr marL="0" indent="0">
              <a:buNone/>
            </a:pPr>
            <a:endParaRPr lang="en-ZA" b="1" dirty="0"/>
          </a:p>
          <a:p>
            <a:pPr lvl="0"/>
            <a:r>
              <a:rPr lang="en-GB" dirty="0"/>
              <a:t>The general care of the children </a:t>
            </a:r>
            <a:endParaRPr lang="en-ZA" dirty="0"/>
          </a:p>
          <a:p>
            <a:pPr lvl="0"/>
            <a:r>
              <a:rPr lang="en-GB" dirty="0"/>
              <a:t>Administrative systems </a:t>
            </a:r>
            <a:endParaRPr lang="en-ZA" dirty="0"/>
          </a:p>
          <a:p>
            <a:pPr lvl="0"/>
            <a:r>
              <a:rPr lang="en-GB" dirty="0"/>
              <a:t>Financial systems </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839203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a:xfrm>
            <a:off x="467544" y="1413296"/>
            <a:ext cx="8219256" cy="4680000"/>
          </a:xfrm>
        </p:spPr>
        <p:txBody>
          <a:bodyPr>
            <a:normAutofit/>
          </a:bodyPr>
          <a:lstStyle/>
          <a:p>
            <a:pPr marL="0" indent="0">
              <a:buNone/>
            </a:pPr>
            <a:r>
              <a:rPr lang="en-GB" dirty="0"/>
              <a:t>If satisfactory, a full registration certificate will be issued (valid for 2 years) and a subsidy may be paid. </a:t>
            </a:r>
            <a:endParaRPr lang="en-ZA" dirty="0"/>
          </a:p>
          <a:p>
            <a:pPr marL="0" indent="0">
              <a:buNone/>
            </a:pPr>
            <a:endParaRPr lang="en-ZA" dirty="0"/>
          </a:p>
          <a:p>
            <a:r>
              <a:rPr lang="en-GB" dirty="0"/>
              <a:t>If not satisfactory, the provisional certificate will be extended for a further 6 months during which a subsidy may be paid. </a:t>
            </a:r>
            <a:endParaRPr lang="en-ZA" dirty="0"/>
          </a:p>
          <a:p>
            <a:pPr marL="0" indent="0">
              <a:buNone/>
            </a:pPr>
            <a:endParaRPr lang="en-ZA" dirty="0"/>
          </a:p>
          <a:p>
            <a:r>
              <a:rPr lang="en-GB" dirty="0"/>
              <a:t>If the centre does not meet the minimum standards after this 6 month period it will be shut down. </a:t>
            </a:r>
            <a:endParaRPr lang="en-ZA" dirty="0"/>
          </a:p>
          <a:p>
            <a:pPr marL="0" indent="0">
              <a:buNone/>
            </a:pPr>
            <a:endParaRPr lang="en-ZA" dirty="0"/>
          </a:p>
        </p:txBody>
      </p:sp>
    </p:spTree>
    <p:extLst>
      <p:ext uri="{BB962C8B-B14F-4D97-AF65-F5344CB8AC3E}">
        <p14:creationId xmlns:p14="http://schemas.microsoft.com/office/powerpoint/2010/main" val="3311483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STEP 6 </a:t>
            </a:r>
          </a:p>
          <a:p>
            <a:pPr marL="0" indent="0">
              <a:buNone/>
            </a:pPr>
            <a:endParaRPr lang="en-ZA" dirty="0"/>
          </a:p>
          <a:p>
            <a:r>
              <a:rPr lang="en-GB" dirty="0"/>
              <a:t>The centre must be monitored by the social worker or other official employed and authorized by the provincial Department of Social Development for two years. </a:t>
            </a:r>
          </a:p>
          <a:p>
            <a:endParaRPr lang="en-GB" dirty="0"/>
          </a:p>
          <a:p>
            <a:r>
              <a:rPr lang="en-GB" dirty="0"/>
              <a:t>A developmental quality assurance assessment must be done and the registration certificate will be renewed or withdrawn</a:t>
            </a:r>
            <a:r>
              <a:rPr lang="en-GB" b="1" dirty="0"/>
              <a:t>. </a:t>
            </a:r>
          </a:p>
          <a:p>
            <a:pPr marL="0" indent="0">
              <a:buNone/>
            </a:pPr>
            <a:endParaRPr lang="en-GB" b="1"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2120059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lnSpcReduction="10000"/>
          </a:bodyPr>
          <a:lstStyle/>
          <a:p>
            <a:pPr marL="0" indent="0">
              <a:buNone/>
            </a:pPr>
            <a:r>
              <a:rPr lang="en-GB" b="1" dirty="0"/>
              <a:t>A centre has to re-register when an applicant intends to: </a:t>
            </a:r>
          </a:p>
          <a:p>
            <a:pPr marL="0" indent="0">
              <a:buNone/>
            </a:pPr>
            <a:endParaRPr lang="en-ZA" b="1" dirty="0"/>
          </a:p>
          <a:p>
            <a:pPr lvl="0"/>
            <a:r>
              <a:rPr lang="en-GB" dirty="0"/>
              <a:t>Move the centre to another building or premises </a:t>
            </a:r>
            <a:endParaRPr lang="en-ZA" dirty="0"/>
          </a:p>
          <a:p>
            <a:pPr lvl="0"/>
            <a:r>
              <a:rPr lang="en-GB" dirty="0"/>
              <a:t>Extend or decrease the size of the existing structure </a:t>
            </a:r>
            <a:endParaRPr lang="en-ZA" dirty="0"/>
          </a:p>
          <a:p>
            <a:pPr lvl="0"/>
            <a:r>
              <a:rPr lang="en-GB" dirty="0"/>
              <a:t>Increase the number of children enrolled </a:t>
            </a:r>
            <a:endParaRPr lang="en-ZA" dirty="0"/>
          </a:p>
          <a:p>
            <a:pPr lvl="0"/>
            <a:r>
              <a:rPr lang="en-GB" dirty="0"/>
              <a:t>Sell the business or change ownership. </a:t>
            </a:r>
            <a:endParaRPr lang="en-ZA" dirty="0"/>
          </a:p>
          <a:p>
            <a:endParaRPr lang="en-ZA" dirty="0"/>
          </a:p>
          <a:p>
            <a:pPr marL="0" indent="0">
              <a:buNone/>
            </a:pPr>
            <a:r>
              <a:rPr lang="en-GB" dirty="0"/>
              <a:t>The procedure for re-registration is the same as for registration</a:t>
            </a:r>
            <a:endParaRPr lang="en-ZA" dirty="0"/>
          </a:p>
          <a:p>
            <a:pPr marL="0" indent="0">
              <a:buNone/>
            </a:pPr>
            <a:r>
              <a:rPr lang="en-GB" dirty="0"/>
              <a:t> </a:t>
            </a:r>
            <a:endParaRPr lang="en-ZA" dirty="0"/>
          </a:p>
          <a:p>
            <a:pPr marL="0" indent="0">
              <a:buNone/>
            </a:pPr>
            <a:endParaRPr lang="en-GB" b="1"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1639049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What are the benefits for registration</a:t>
            </a:r>
            <a:r>
              <a:rPr lang="en-GB" dirty="0"/>
              <a:t>? </a:t>
            </a:r>
          </a:p>
          <a:p>
            <a:pPr marL="0" indent="0">
              <a:buNone/>
            </a:pPr>
            <a:endParaRPr lang="en-ZA" dirty="0"/>
          </a:p>
          <a:p>
            <a:pPr lvl="0"/>
            <a:r>
              <a:rPr lang="en-GB" dirty="0"/>
              <a:t>The benefits are in two fold that is to protect children as well as the management of the ECD center </a:t>
            </a:r>
            <a:endParaRPr lang="en-ZA" dirty="0"/>
          </a:p>
          <a:p>
            <a:pPr lvl="0"/>
            <a:r>
              <a:rPr lang="en-GB" dirty="0"/>
              <a:t>The ECD center will be operating legally and in compliance to norms and standards </a:t>
            </a:r>
            <a:endParaRPr lang="en-ZA" dirty="0"/>
          </a:p>
          <a:p>
            <a:pPr lvl="0"/>
            <a:r>
              <a:rPr lang="en-GB" dirty="0"/>
              <a:t>The ECD center may qualify for a subsidy </a:t>
            </a:r>
            <a:endParaRPr lang="en-ZA" dirty="0"/>
          </a:p>
          <a:p>
            <a:pPr lvl="0"/>
            <a:r>
              <a:rPr lang="en-GB" dirty="0"/>
              <a:t>The ECD center can benefit from free capacity building programme and other programmes conducted by the officials employed by the Gauteng Department of Social Development </a:t>
            </a:r>
            <a:endParaRPr lang="en-ZA" dirty="0"/>
          </a:p>
          <a:p>
            <a:pPr marL="0" indent="0">
              <a:buNone/>
            </a:pPr>
            <a:endParaRPr lang="en-ZA" dirty="0"/>
          </a:p>
        </p:txBody>
      </p:sp>
    </p:spTree>
    <p:extLst>
      <p:ext uri="{BB962C8B-B14F-4D97-AF65-F5344CB8AC3E}">
        <p14:creationId xmlns:p14="http://schemas.microsoft.com/office/powerpoint/2010/main" val="1783840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lvl="0"/>
            <a:r>
              <a:rPr lang="en-GB" dirty="0"/>
              <a:t>Practitioners employed in the registered ECD centers can be trained on NQF level 4 free of charge through Gauteng Department of Education What are the implications if the ECD center is not registered? </a:t>
            </a:r>
          </a:p>
          <a:p>
            <a:pPr marL="0" lvl="0" indent="0">
              <a:buNone/>
            </a:pPr>
            <a:endParaRPr lang="en-ZA" dirty="0"/>
          </a:p>
          <a:p>
            <a:pPr lvl="0"/>
            <a:r>
              <a:rPr lang="en-GB" dirty="0"/>
              <a:t>The center will be contravening the Children’s Act 38 of 2005 by operating illegally.</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58219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lvl="0"/>
            <a:r>
              <a:rPr lang="en-GB" dirty="0"/>
              <a:t>Notice of enforcement can be issued to such ECD center.</a:t>
            </a:r>
          </a:p>
          <a:p>
            <a:pPr marL="0" lvl="0" indent="0">
              <a:buNone/>
            </a:pPr>
            <a:endParaRPr lang="en-ZA" dirty="0"/>
          </a:p>
          <a:p>
            <a:pPr lvl="0"/>
            <a:r>
              <a:rPr lang="en-GB" dirty="0"/>
              <a:t>The Department of Social Development may approach High Court to enforce the operator to cease operation.</a:t>
            </a:r>
          </a:p>
          <a:p>
            <a:pPr marL="0" lvl="0" indent="0">
              <a:buNone/>
            </a:pPr>
            <a:endParaRPr lang="en-ZA" dirty="0"/>
          </a:p>
          <a:p>
            <a:pPr lvl="0"/>
            <a:r>
              <a:rPr lang="en-GB" dirty="0"/>
              <a:t>The ECD center is compromising the care and safety of children. </a:t>
            </a:r>
            <a:endParaRPr lang="en-GB" b="1" dirty="0"/>
          </a:p>
          <a:p>
            <a:pPr marL="0" indent="0">
              <a:buNone/>
            </a:pPr>
            <a:r>
              <a:rPr lang="en-GB" dirty="0"/>
              <a:t> </a:t>
            </a:r>
            <a:endParaRPr lang="en-ZA" dirty="0"/>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1641210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How should parents/ caregivers identify a suitable ECD center for their children? </a:t>
            </a:r>
          </a:p>
          <a:p>
            <a:pPr marL="0" indent="0">
              <a:buNone/>
            </a:pPr>
            <a:endParaRPr lang="en-ZA" dirty="0"/>
          </a:p>
          <a:p>
            <a:pPr lvl="0"/>
            <a:r>
              <a:rPr lang="en-GB" dirty="0"/>
              <a:t>Parents/ caregiver should ensure that they enrol their children in a safe and secure ECD center where the child’s best interest is paramount </a:t>
            </a:r>
          </a:p>
          <a:p>
            <a:pPr marL="0" lvl="0" indent="0">
              <a:buNone/>
            </a:pPr>
            <a:endParaRPr lang="en-ZA" dirty="0"/>
          </a:p>
          <a:p>
            <a:pPr lvl="0"/>
            <a:r>
              <a:rPr lang="en-GB" dirty="0"/>
              <a:t>Parents/ caregivers should verify if the ECD is registered with the Department of Social Development ( registration certificate with Gauteng logo is displayed) </a:t>
            </a:r>
            <a:endParaRPr lang="en-ZA" dirty="0"/>
          </a:p>
          <a:p>
            <a:pPr marL="0" indent="0">
              <a:buNone/>
            </a:pPr>
            <a:endParaRPr lang="en-ZA" dirty="0"/>
          </a:p>
        </p:txBody>
      </p:sp>
    </p:spTree>
    <p:extLst>
      <p:ext uri="{BB962C8B-B14F-4D97-AF65-F5344CB8AC3E}">
        <p14:creationId xmlns:p14="http://schemas.microsoft.com/office/powerpoint/2010/main" val="1104093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lnSpcReduction="10000"/>
          </a:bodyPr>
          <a:lstStyle/>
          <a:p>
            <a:pPr lvl="0"/>
            <a:r>
              <a:rPr lang="en-GB" dirty="0"/>
              <a:t>Parents/ caregivers should enrol their children in an ECD that will provide the best possible stimulation programme and curriculum to ensure that the child is ready for a primary school at an appropriate age .</a:t>
            </a:r>
          </a:p>
          <a:p>
            <a:pPr marL="0" lvl="0" indent="0">
              <a:buNone/>
            </a:pPr>
            <a:endParaRPr lang="en-ZA" dirty="0"/>
          </a:p>
          <a:p>
            <a:pPr lvl="0"/>
            <a:r>
              <a:rPr lang="en-GB" dirty="0"/>
              <a:t>Parents/ care givers should ensure that the curriculum offered by the ECD is a recognised by the Department of Education (National Curriculum Framework, Montessori, etc.), teachers or practitioners has relevant qualifications, children are provided with suitable nutrition that matches the needs of their children </a:t>
            </a:r>
            <a:endParaRPr lang="en-ZA" dirty="0"/>
          </a:p>
          <a:p>
            <a:pPr marL="0" indent="0">
              <a:buNone/>
            </a:pPr>
            <a:endParaRPr lang="en-GB" b="1"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3497118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lnSpcReduction="10000"/>
          </a:bodyPr>
          <a:lstStyle/>
          <a:p>
            <a:pPr lvl="0"/>
            <a:r>
              <a:rPr lang="en-GB" dirty="0"/>
              <a:t>Parents/ caregivers should honour commitments by paying the agreed upon fees for their children </a:t>
            </a:r>
          </a:p>
          <a:p>
            <a:pPr marL="0" lvl="0" indent="0">
              <a:buNone/>
            </a:pPr>
            <a:endParaRPr lang="en-ZA" dirty="0"/>
          </a:p>
          <a:p>
            <a:pPr lvl="0"/>
            <a:r>
              <a:rPr lang="en-GB" dirty="0"/>
              <a:t>Parents/ care givers should be part of the ECD, assist where ever possible (fundraising activities etc.) </a:t>
            </a:r>
          </a:p>
          <a:p>
            <a:pPr marL="0" lvl="0" indent="0">
              <a:buNone/>
            </a:pPr>
            <a:endParaRPr lang="en-ZA" dirty="0"/>
          </a:p>
          <a:p>
            <a:pPr lvl="0"/>
            <a:r>
              <a:rPr lang="en-GB" dirty="0"/>
              <a:t>Parents/caregivers are the “child’s first teacher” therefore, parents/caregivers’ involvement in all areas of their children’s life is critical for their children’s development</a:t>
            </a:r>
            <a:endParaRPr lang="en-ZA" dirty="0"/>
          </a:p>
          <a:p>
            <a:pPr marL="0" indent="0">
              <a:buNone/>
            </a:pPr>
            <a:r>
              <a:rPr lang="en-GB" dirty="0"/>
              <a:t> </a:t>
            </a:r>
            <a:endParaRPr lang="en-ZA" dirty="0"/>
          </a:p>
          <a:p>
            <a:pPr marL="0" indent="0">
              <a:buNone/>
            </a:pPr>
            <a:endParaRPr lang="en-GB" b="1"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2996386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Requirements for registration of Partial Care ECD Center </a:t>
            </a:r>
          </a:p>
          <a:p>
            <a:pPr marL="0" indent="0">
              <a:buNone/>
            </a:pPr>
            <a:endParaRPr lang="en-ZA" dirty="0"/>
          </a:p>
          <a:p>
            <a:pPr lvl="0"/>
            <a:r>
              <a:rPr lang="en-GB" dirty="0"/>
              <a:t>Application form (obtainable from the Regional Department of Social Development (FORM11) </a:t>
            </a:r>
            <a:endParaRPr lang="en-ZA" dirty="0"/>
          </a:p>
          <a:p>
            <a:pPr lvl="0"/>
            <a:r>
              <a:rPr lang="en-GB" dirty="0"/>
              <a:t>Business plan/ organizational profile </a:t>
            </a:r>
            <a:endParaRPr lang="en-ZA" dirty="0"/>
          </a:p>
          <a:p>
            <a:pPr lvl="0"/>
            <a:r>
              <a:rPr lang="en-GB" dirty="0"/>
              <a:t>Qualifications/ skills and experience of the applicant </a:t>
            </a:r>
            <a:endParaRPr lang="en-ZA" dirty="0"/>
          </a:p>
          <a:p>
            <a:pPr lvl="0"/>
            <a:r>
              <a:rPr lang="en-GB" dirty="0"/>
              <a:t>Description of the content of the programme to be offered </a:t>
            </a:r>
            <a:endParaRPr lang="en-ZA" dirty="0"/>
          </a:p>
          <a:p>
            <a:pPr lvl="0"/>
            <a:r>
              <a:rPr lang="en-GB" dirty="0"/>
              <a:t>Constitution of the organization </a:t>
            </a:r>
            <a:endParaRPr lang="en-ZA" dirty="0"/>
          </a:p>
          <a:p>
            <a:pPr lvl="0"/>
            <a:r>
              <a:rPr lang="en-GB" dirty="0"/>
              <a:t>Approved copy of the building plan </a:t>
            </a:r>
            <a:endParaRPr lang="en-ZA" dirty="0"/>
          </a:p>
          <a:p>
            <a:pPr marL="0" indent="0">
              <a:buNone/>
            </a:pPr>
            <a:endParaRPr lang="en-ZA" dirty="0"/>
          </a:p>
        </p:txBody>
      </p:sp>
    </p:spTree>
    <p:extLst>
      <p:ext uri="{BB962C8B-B14F-4D97-AF65-F5344CB8AC3E}">
        <p14:creationId xmlns:p14="http://schemas.microsoft.com/office/powerpoint/2010/main" val="1856090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lvl="0"/>
            <a:r>
              <a:rPr lang="en-GB" dirty="0"/>
              <a:t>Emergency plan </a:t>
            </a:r>
            <a:endParaRPr lang="en-ZA" dirty="0"/>
          </a:p>
          <a:p>
            <a:pPr lvl="0"/>
            <a:r>
              <a:rPr lang="en-GB" dirty="0"/>
              <a:t>Health permit/ certificate </a:t>
            </a:r>
            <a:endParaRPr lang="en-ZA" dirty="0"/>
          </a:p>
          <a:p>
            <a:pPr lvl="0"/>
            <a:r>
              <a:rPr lang="en-GB" dirty="0"/>
              <a:t>Clearance certificate (Form 29) </a:t>
            </a:r>
            <a:endParaRPr lang="en-ZA" dirty="0"/>
          </a:p>
          <a:p>
            <a:pPr lvl="0"/>
            <a:r>
              <a:rPr lang="en-GB" dirty="0"/>
              <a:t>Weekly menu </a:t>
            </a:r>
            <a:endParaRPr lang="en-ZA" dirty="0"/>
          </a:p>
          <a:p>
            <a:pPr lvl="0"/>
            <a:r>
              <a:rPr lang="en-GB" dirty="0"/>
              <a:t>Contract with the owner of the building/ lease, if the building is not owned by the applicant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96181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772-9052-47E7-AD61-0A639055666A}"/>
              </a:ext>
            </a:extLst>
          </p:cNvPr>
          <p:cNvSpPr>
            <a:spLocks noGrp="1"/>
          </p:cNvSpPr>
          <p:nvPr>
            <p:ph type="title"/>
          </p:nvPr>
        </p:nvSpPr>
        <p:spPr/>
        <p:txBody>
          <a:bodyPr>
            <a:normAutofit fontScale="90000"/>
          </a:bodyPr>
          <a:lstStyle/>
          <a:p>
            <a:pPr algn="ctr"/>
            <a:br>
              <a:rPr lang="en-GB" dirty="0"/>
            </a:br>
            <a:br>
              <a:rPr lang="en-GB" dirty="0"/>
            </a:br>
            <a:r>
              <a:rPr lang="en-GB" dirty="0"/>
              <a:t>REGISTERING AN EARLY CHILDHOOD DEVELOPMENT CENTRE</a:t>
            </a:r>
            <a:br>
              <a:rPr lang="en-ZA" dirty="0"/>
            </a:br>
            <a:r>
              <a:rPr lang="en-GB" dirty="0"/>
              <a:t> </a:t>
            </a:r>
            <a:br>
              <a:rPr lang="en-ZA" dirty="0"/>
            </a:br>
            <a:endParaRPr lang="en-ZA" dirty="0"/>
          </a:p>
        </p:txBody>
      </p:sp>
      <p:sp>
        <p:nvSpPr>
          <p:cNvPr id="3" name="Slide Number Placeholder 2">
            <a:extLst>
              <a:ext uri="{FF2B5EF4-FFF2-40B4-BE49-F238E27FC236}">
                <a16:creationId xmlns:a16="http://schemas.microsoft.com/office/drawing/2014/main" id="{2B20E567-5952-47E0-90DE-5C0C151D6D97}"/>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A2C7C608-2FAC-4E1D-A2ED-C40D7514086F}"/>
              </a:ext>
            </a:extLst>
          </p:cNvPr>
          <p:cNvSpPr>
            <a:spLocks noGrp="1"/>
          </p:cNvSpPr>
          <p:nvPr>
            <p:ph sz="quarter" idx="1"/>
          </p:nvPr>
        </p:nvSpPr>
        <p:spPr/>
        <p:txBody>
          <a:bodyPr>
            <a:normAutofit/>
          </a:bodyPr>
          <a:lstStyle/>
          <a:p>
            <a:pPr marL="0" indent="0">
              <a:buNone/>
            </a:pPr>
            <a:r>
              <a:rPr lang="en-GB" b="1" dirty="0"/>
              <a:t>Requirements for registration of ECD programme </a:t>
            </a:r>
          </a:p>
          <a:p>
            <a:pPr marL="0" indent="0">
              <a:buNone/>
            </a:pPr>
            <a:endParaRPr lang="en-ZA" dirty="0"/>
          </a:p>
          <a:p>
            <a:pPr lvl="0"/>
            <a:r>
              <a:rPr lang="en-GB" dirty="0"/>
              <a:t>Application form (Regional Department of Social Development FORM 16) </a:t>
            </a:r>
            <a:endParaRPr lang="en-ZA" dirty="0"/>
          </a:p>
          <a:p>
            <a:pPr lvl="0"/>
            <a:r>
              <a:rPr lang="en-GB" dirty="0"/>
              <a:t>Staff composition </a:t>
            </a:r>
            <a:endParaRPr lang="en-ZA" dirty="0"/>
          </a:p>
          <a:p>
            <a:pPr lvl="0"/>
            <a:r>
              <a:rPr lang="en-GB" dirty="0"/>
              <a:t>Implementation plan of the programme </a:t>
            </a:r>
            <a:endParaRPr lang="en-ZA" dirty="0"/>
          </a:p>
          <a:p>
            <a:pPr lvl="0"/>
            <a:r>
              <a:rPr lang="en-GB" dirty="0"/>
              <a:t>Clearance certificate (FORM 29) </a:t>
            </a:r>
            <a:endParaRPr lang="en-ZA" dirty="0"/>
          </a:p>
          <a:p>
            <a:pPr lvl="0"/>
            <a:r>
              <a:rPr lang="en-GB" dirty="0"/>
              <a:t>Organizational profile </a:t>
            </a:r>
            <a:endParaRPr lang="en-ZA" dirty="0"/>
          </a:p>
          <a:p>
            <a:pPr lvl="0"/>
            <a:r>
              <a:rPr lang="en-GB" dirty="0"/>
              <a:t>Menu (in case the organization provide food) </a:t>
            </a:r>
            <a:endParaRPr lang="en-ZA" dirty="0"/>
          </a:p>
          <a:p>
            <a:pPr lvl="0"/>
            <a:r>
              <a:rPr lang="en-GB" dirty="0"/>
              <a:t>Professional Drivers Permit (Mobile ECD unit/Toy Library)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98170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826D-29A3-4753-B265-C39BE2F9D236}"/>
              </a:ext>
            </a:extLst>
          </p:cNvPr>
          <p:cNvSpPr>
            <a:spLocks noGrp="1"/>
          </p:cNvSpPr>
          <p:nvPr>
            <p:ph type="title"/>
          </p:nvPr>
        </p:nvSpPr>
        <p:spPr/>
        <p:txBody>
          <a:bodyPr/>
          <a:lstStyle/>
          <a:p>
            <a:r>
              <a:rPr lang="en-ZA" dirty="0"/>
              <a:t>STUDY UNIT 1.2 </a:t>
            </a:r>
            <a:r>
              <a:rPr lang="en-GB" cap="small" dirty="0"/>
              <a:t>KT0102 </a:t>
            </a:r>
            <a:endParaRPr lang="en-ZA" dirty="0"/>
          </a:p>
        </p:txBody>
      </p:sp>
      <p:sp>
        <p:nvSpPr>
          <p:cNvPr id="3" name="Text Placeholder 2">
            <a:extLst>
              <a:ext uri="{FF2B5EF4-FFF2-40B4-BE49-F238E27FC236}">
                <a16:creationId xmlns:a16="http://schemas.microsoft.com/office/drawing/2014/main" id="{AFDF522E-0CDD-4F89-B0C0-78A20F7F3F0A}"/>
              </a:ext>
            </a:extLst>
          </p:cNvPr>
          <p:cNvSpPr>
            <a:spLocks noGrp="1"/>
          </p:cNvSpPr>
          <p:nvPr>
            <p:ph type="body" idx="1"/>
          </p:nvPr>
        </p:nvSpPr>
        <p:spPr/>
        <p:txBody>
          <a:bodyPr/>
          <a:lstStyle/>
          <a:p>
            <a:r>
              <a:rPr lang="en-GB" b="1" cap="small" dirty="0"/>
              <a:t>EARLY CHILDHOOD PROGRAMME POLICIES, PROCEDURES AND RECORDS</a:t>
            </a:r>
            <a:endParaRPr lang="en-ZA" b="1" cap="small" dirty="0"/>
          </a:p>
          <a:p>
            <a:endParaRPr lang="en-ZA" dirty="0"/>
          </a:p>
        </p:txBody>
      </p:sp>
      <p:sp>
        <p:nvSpPr>
          <p:cNvPr id="4" name="Slide Number Placeholder 3">
            <a:extLst>
              <a:ext uri="{FF2B5EF4-FFF2-40B4-BE49-F238E27FC236}">
                <a16:creationId xmlns:a16="http://schemas.microsoft.com/office/drawing/2014/main" id="{77C1805B-1ADF-44D7-B5A0-368AC41A76CC}"/>
              </a:ext>
            </a:extLst>
          </p:cNvPr>
          <p:cNvSpPr>
            <a:spLocks noGrp="1"/>
          </p:cNvSpPr>
          <p:nvPr>
            <p:ph type="sldNum" sz="quarter" idx="12"/>
          </p:nvPr>
        </p:nvSpPr>
        <p:spPr/>
        <p:txBody>
          <a:bodyPr/>
          <a:lstStyle/>
          <a:p>
            <a:fld id="{4980778A-6F9D-4141-8080-B8192EADCD40}" type="slidenum">
              <a:rPr lang="en-ZA" smtClean="0"/>
              <a:pPr/>
              <a:t>67</a:t>
            </a:fld>
            <a:endParaRPr lang="en-ZA" dirty="0"/>
          </a:p>
        </p:txBody>
      </p:sp>
    </p:spTree>
    <p:extLst>
      <p:ext uri="{BB962C8B-B14F-4D97-AF65-F5344CB8AC3E}">
        <p14:creationId xmlns:p14="http://schemas.microsoft.com/office/powerpoint/2010/main" val="1017798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lnSpcReduction="10000"/>
          </a:bodyPr>
          <a:lstStyle/>
          <a:p>
            <a:r>
              <a:rPr lang="en-GB" dirty="0"/>
              <a:t>The South African government has recognised ECD as a critical area. </a:t>
            </a:r>
          </a:p>
          <a:p>
            <a:endParaRPr lang="en-GB" dirty="0"/>
          </a:p>
          <a:p>
            <a:r>
              <a:rPr lang="en-GB" dirty="0"/>
              <a:t>Policy makers have made the effort to ensure appropriate, equitable ECD policy, particularly through supporting poor and vulnerable children.   </a:t>
            </a:r>
            <a:endParaRPr lang="en-ZA" dirty="0"/>
          </a:p>
          <a:p>
            <a:pPr marL="0" indent="0">
              <a:buNone/>
            </a:pPr>
            <a:r>
              <a:rPr lang="en-GB" dirty="0"/>
              <a:t> </a:t>
            </a:r>
            <a:endParaRPr lang="en-ZA" dirty="0"/>
          </a:p>
          <a:p>
            <a:r>
              <a:rPr lang="en-GB" dirty="0"/>
              <a:t>The government, through the respective departments - the Department of Education (DoE), Department of Health (DoH) and the Department of Social Development - and their relevant stakeholders, are addressing the existing policy gaps through the implementation of ECD programmes. </a:t>
            </a:r>
            <a:endParaRPr lang="en-ZA" dirty="0"/>
          </a:p>
        </p:txBody>
      </p:sp>
    </p:spTree>
    <p:extLst>
      <p:ext uri="{BB962C8B-B14F-4D97-AF65-F5344CB8AC3E}">
        <p14:creationId xmlns:p14="http://schemas.microsoft.com/office/powerpoint/2010/main" val="3765518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r>
              <a:rPr lang="en-GB" dirty="0"/>
              <a:t>Presently, government departments (Health, Social Development and Basic Education) in partnership with stakeholders in the field of ECD, such as non-profit organisations and formal ECD centres, work together towards ensuring that ECD centres are operating efficiently. </a:t>
            </a:r>
          </a:p>
          <a:p>
            <a:endParaRPr lang="en-GB" dirty="0"/>
          </a:p>
          <a:p>
            <a:r>
              <a:rPr lang="en-GB" dirty="0"/>
              <a:t>While the institutions work together, each government department has its own policy in undertaking their tasks on ECD.</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0645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r>
              <a:rPr lang="en-GB" dirty="0"/>
              <a:t>With the above mentioned departmental mandates in mind, the amended Children’s Amendment Act (41 of 2007) and the National Integrated Plan (NIP) for ECD specifically inform policy for the ECD service delivery for children under the age of 6 years. </a:t>
            </a:r>
          </a:p>
          <a:p>
            <a:pPr marL="0" indent="0">
              <a:buNone/>
            </a:pPr>
            <a:endParaRPr lang="en-GB" dirty="0"/>
          </a:p>
          <a:p>
            <a:r>
              <a:rPr lang="en-GB" dirty="0"/>
              <a:t>Both policies consider the provision of early childhood care and education within households, societies, departments or organisations. ECD centres play a pivotal role towards ensuring that the basic education needs of children are addressed</a:t>
            </a:r>
            <a:endParaRPr lang="en-ZA" dirty="0"/>
          </a:p>
          <a:p>
            <a:endParaRPr lang="en-ZA" dirty="0"/>
          </a:p>
          <a:p>
            <a:pPr marL="0" indent="0">
              <a:buNone/>
            </a:pPr>
            <a:endParaRPr lang="en-ZA" dirty="0"/>
          </a:p>
        </p:txBody>
      </p:sp>
    </p:spTree>
    <p:extLst>
      <p:ext uri="{BB962C8B-B14F-4D97-AF65-F5344CB8AC3E}">
        <p14:creationId xmlns:p14="http://schemas.microsoft.com/office/powerpoint/2010/main" val="666340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pPr marL="0" indent="0">
              <a:buNone/>
            </a:pPr>
            <a:r>
              <a:rPr lang="en-GB" b="1" dirty="0"/>
              <a:t>Amended Children’s Act </a:t>
            </a:r>
          </a:p>
          <a:p>
            <a:pPr marL="0" indent="0">
              <a:buNone/>
            </a:pPr>
            <a:endParaRPr lang="en-ZA" sz="2800" dirty="0"/>
          </a:p>
          <a:p>
            <a:r>
              <a:rPr lang="en-GB" dirty="0"/>
              <a:t>In regards to infrastructure, the amended Children’s Act notes two new concepts: partial care facilities and Early Childhood Development programmes. </a:t>
            </a:r>
          </a:p>
          <a:p>
            <a:endParaRPr lang="en-GB" dirty="0"/>
          </a:p>
          <a:p>
            <a:r>
              <a:rPr lang="en-GB" dirty="0"/>
              <a:t>All previous centres’ terms (i.e. crèches, day care centres and educare centres) are now termed as partial care facilities. </a:t>
            </a:r>
          </a:p>
          <a:p>
            <a:endParaRPr lang="en-GB"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456263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lnSpcReduction="10000"/>
          </a:bodyPr>
          <a:lstStyle/>
          <a:p>
            <a:r>
              <a:rPr lang="en-GB" dirty="0"/>
              <a:t>As for registration, an individual who offers the above services would need to first register their partial care facility with the provincial government, and second, register their ECD programme to the Department of Social Development. </a:t>
            </a:r>
          </a:p>
          <a:p>
            <a:endParaRPr lang="en-GB" dirty="0"/>
          </a:p>
          <a:p>
            <a:r>
              <a:rPr lang="en-GB" dirty="0"/>
              <a:t>The amended Act (2007) requires a national strategy which focuses on an ‘appropriate spread of partial care facilities’ throughout the country. </a:t>
            </a:r>
          </a:p>
          <a:p>
            <a:endParaRPr lang="en-GB" dirty="0"/>
          </a:p>
          <a:p>
            <a:r>
              <a:rPr lang="en-GB" dirty="0"/>
              <a:t>The provinces are responsible to keep record of these partial care facilities and prepare a strategy to ensure an ‘appropriate spread’ of these facilities. </a:t>
            </a:r>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4141918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r>
              <a:rPr lang="en-GB" dirty="0"/>
              <a:t>In regards to the provision of partial care, there are ‘national norms and standards’ which must be adhered to and the facility would need to follow municipal bylaws of structural safety and health.</a:t>
            </a:r>
            <a:endParaRPr lang="en-ZA" sz="2800"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42833809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lnSpcReduction="10000"/>
          </a:bodyPr>
          <a:lstStyle/>
          <a:p>
            <a:pPr marL="0" indent="0">
              <a:buNone/>
            </a:pPr>
            <a:r>
              <a:rPr lang="en-GB" b="1" dirty="0"/>
              <a:t>The National Integrated Plans</a:t>
            </a:r>
          </a:p>
          <a:p>
            <a:pPr marL="0" indent="0">
              <a:buNone/>
            </a:pPr>
            <a:endParaRPr lang="en-ZA" sz="2800" b="1" dirty="0"/>
          </a:p>
          <a:p>
            <a:pPr marL="0" indent="0">
              <a:buNone/>
            </a:pPr>
            <a:r>
              <a:rPr lang="en-GB" b="1" dirty="0"/>
              <a:t>There are two national integrated plans which affect ECD centres: </a:t>
            </a:r>
          </a:p>
          <a:p>
            <a:pPr marL="0" indent="0">
              <a:buNone/>
            </a:pPr>
            <a:endParaRPr lang="en-ZA" sz="2800" b="1" dirty="0"/>
          </a:p>
          <a:p>
            <a:pPr lvl="1"/>
            <a:r>
              <a:rPr lang="en-GB" dirty="0"/>
              <a:t>The national integrated plan , and </a:t>
            </a:r>
            <a:endParaRPr lang="en-ZA" sz="2800" dirty="0"/>
          </a:p>
          <a:p>
            <a:pPr lvl="1"/>
            <a:r>
              <a:rPr lang="en-GB" dirty="0"/>
              <a:t>The South African integrated programme of action for early childhood development. </a:t>
            </a:r>
            <a:endParaRPr lang="en-ZA" sz="2800" dirty="0"/>
          </a:p>
          <a:p>
            <a:pPr marL="0" indent="0">
              <a:buNone/>
            </a:pPr>
            <a:endParaRPr lang="en-GB" dirty="0"/>
          </a:p>
          <a:p>
            <a:pPr marL="0" indent="0">
              <a:buNone/>
            </a:pPr>
            <a:r>
              <a:rPr lang="en-GB" dirty="0"/>
              <a:t>The current national plan for children speaks to early childhood development. In regards to infrastructure, the following objective and strategy are most relevant. </a:t>
            </a:r>
            <a:endParaRPr lang="en-ZA" dirty="0"/>
          </a:p>
          <a:p>
            <a:endParaRPr lang="en-ZA" sz="2800" dirty="0"/>
          </a:p>
          <a:p>
            <a:pPr marL="0" indent="0">
              <a:buNone/>
            </a:pPr>
            <a:endParaRPr lang="en-ZA" dirty="0"/>
          </a:p>
        </p:txBody>
      </p:sp>
    </p:spTree>
    <p:extLst>
      <p:ext uri="{BB962C8B-B14F-4D97-AF65-F5344CB8AC3E}">
        <p14:creationId xmlns:p14="http://schemas.microsoft.com/office/powerpoint/2010/main" val="22414267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pPr lvl="0"/>
            <a:r>
              <a:rPr lang="en-GB" b="1" dirty="0"/>
              <a:t>Objective: </a:t>
            </a:r>
            <a:r>
              <a:rPr lang="en-GB" dirty="0"/>
              <a:t>“To ensure all partial care facilities that provide early childhood development programmes (ECD centres or facilities) are registered and meet the minimum standards”; and</a:t>
            </a:r>
            <a:endParaRPr lang="en-ZA" sz="2800" dirty="0"/>
          </a:p>
          <a:p>
            <a:pPr lvl="0"/>
            <a:r>
              <a:rPr lang="en-GB" b="1" dirty="0"/>
              <a:t>Strategy: </a:t>
            </a:r>
            <a:r>
              <a:rPr lang="en-GB" dirty="0"/>
              <a:t>“improve access to ECD centres”.</a:t>
            </a:r>
            <a:endParaRPr lang="en-ZA" sz="2800" dirty="0"/>
          </a:p>
          <a:p>
            <a:pPr marL="0" indent="0">
              <a:buNone/>
            </a:pPr>
            <a:endParaRPr lang="en-ZA" dirty="0"/>
          </a:p>
        </p:txBody>
      </p:sp>
    </p:spTree>
    <p:extLst>
      <p:ext uri="{BB962C8B-B14F-4D97-AF65-F5344CB8AC3E}">
        <p14:creationId xmlns:p14="http://schemas.microsoft.com/office/powerpoint/2010/main" val="1926092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pPr marL="0" indent="0">
              <a:buNone/>
            </a:pPr>
            <a:r>
              <a:rPr lang="en-GB" b="1" dirty="0"/>
              <a:t>As to leads and supporting departments, the following applies to infrastructure</a:t>
            </a:r>
          </a:p>
          <a:p>
            <a:pPr marL="0" indent="0">
              <a:buNone/>
            </a:pPr>
            <a:endParaRPr lang="en-ZA" sz="2800" b="1" dirty="0"/>
          </a:p>
          <a:p>
            <a:pPr lvl="0"/>
            <a:r>
              <a:rPr lang="en-GB" dirty="0"/>
              <a:t>Department of Social Development – “registration and monitoring of ECD centres”, “provisioning of funding to ECD centres”, “development of policies, norms and standards for regulating the registration of ECD centres”; </a:t>
            </a:r>
            <a:endParaRPr lang="en-ZA" sz="2800" dirty="0"/>
          </a:p>
          <a:p>
            <a:pPr lvl="0"/>
            <a:r>
              <a:rPr lang="en-GB" dirty="0"/>
              <a:t>Department of Basic Education (Grade R): “provision of infrastructure, resources and programmes for learners”; </a:t>
            </a:r>
            <a:endParaRPr lang="en-ZA" sz="2800"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3403367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pPr lvl="0"/>
            <a:r>
              <a:rPr lang="en-GB" dirty="0"/>
              <a:t>Department of Health: “inspection of facilities for health compliance”; and </a:t>
            </a:r>
            <a:endParaRPr lang="en-ZA" sz="2800" dirty="0"/>
          </a:p>
          <a:p>
            <a:pPr lvl="0"/>
            <a:r>
              <a:rPr lang="en-GB" dirty="0"/>
              <a:t>Department of Human Settlement “integration of ECD facilities within the current human settlement infrastructure”</a:t>
            </a:r>
            <a:endParaRPr lang="en-ZA" sz="2800"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444311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r>
              <a:rPr lang="en-GB" dirty="0"/>
              <a:t>The South African integrated programme of action for early childhood development – moving ahead follows on the national action for children. </a:t>
            </a:r>
          </a:p>
          <a:p>
            <a:endParaRPr lang="en-GB" dirty="0"/>
          </a:p>
          <a:p>
            <a:r>
              <a:rPr lang="en-GB" dirty="0"/>
              <a:t>The focus is on distribution of early childhood care and education (ECCE) services to children from birth to 4 years old in disadvantaged rural, and informal urban, locations</a:t>
            </a:r>
            <a:endParaRPr lang="en-ZA" dirty="0"/>
          </a:p>
          <a:p>
            <a:pPr marL="0" indent="0">
              <a:buNone/>
            </a:pPr>
            <a:r>
              <a:rPr lang="en-ZA" dirty="0"/>
              <a:t> </a:t>
            </a:r>
          </a:p>
        </p:txBody>
      </p:sp>
    </p:spTree>
    <p:extLst>
      <p:ext uri="{BB962C8B-B14F-4D97-AF65-F5344CB8AC3E}">
        <p14:creationId xmlns:p14="http://schemas.microsoft.com/office/powerpoint/2010/main" val="8139800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pPr marL="0" indent="0">
              <a:buNone/>
            </a:pPr>
            <a:endParaRPr lang="en-ZA" dirty="0"/>
          </a:p>
          <a:p>
            <a:pPr marL="0" indent="0">
              <a:buNone/>
            </a:pPr>
            <a:r>
              <a:rPr lang="en-ZA" b="1" dirty="0"/>
              <a:t>Policies identify agreed processes and procedures that ensure:</a:t>
            </a:r>
          </a:p>
          <a:p>
            <a:pPr marL="0" indent="0">
              <a:buNone/>
            </a:pPr>
            <a:endParaRPr lang="en-ZA" b="1" dirty="0"/>
          </a:p>
          <a:p>
            <a:pPr lvl="0"/>
            <a:r>
              <a:rPr lang="en-ZA" dirty="0"/>
              <a:t>Key legislative requirements are met;</a:t>
            </a:r>
          </a:p>
          <a:p>
            <a:pPr lvl="0"/>
            <a:r>
              <a:rPr lang="en-ZA" dirty="0"/>
              <a:t>Those involved in the service have a shared understanding of agreed processes and procedures so that these are consistent, safe and appropriate; and</a:t>
            </a:r>
          </a:p>
          <a:p>
            <a:pPr lvl="0"/>
            <a:r>
              <a:rPr lang="en-ZA" dirty="0"/>
              <a:t>Those involved in the service have the opportunity to discuss policy and suggest change through regular review processes.</a:t>
            </a:r>
          </a:p>
          <a:p>
            <a:pPr marL="0" indent="0">
              <a:buNone/>
            </a:pPr>
            <a:r>
              <a:rPr lang="en-ZA" dirty="0"/>
              <a:t> </a:t>
            </a:r>
          </a:p>
        </p:txBody>
      </p:sp>
    </p:spTree>
    <p:extLst>
      <p:ext uri="{BB962C8B-B14F-4D97-AF65-F5344CB8AC3E}">
        <p14:creationId xmlns:p14="http://schemas.microsoft.com/office/powerpoint/2010/main" val="353742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pPr marL="0" indent="0">
              <a:buNone/>
            </a:pPr>
            <a:endParaRPr lang="en-ZA" dirty="0"/>
          </a:p>
          <a:p>
            <a:r>
              <a:rPr lang="en-GB" dirty="0"/>
              <a:t>South Africa has managed to ensure that Grade R children are now integrated into ECD programmes; however, the same has yet to be said for the opportunity to access proper ECD facilities and care for pre-Grade R programmes. </a:t>
            </a:r>
          </a:p>
          <a:p>
            <a:endParaRPr lang="en-GB" dirty="0"/>
          </a:p>
          <a:p>
            <a:r>
              <a:rPr lang="en-GB" dirty="0"/>
              <a:t>There remains major need gaps for ECD infrastructure and programmes for ages 0 to 4, particularly within informal settlements where standards and regulations do not fit well within current policy framework. </a:t>
            </a:r>
            <a:endParaRPr lang="en-ZA" dirty="0"/>
          </a:p>
          <a:p>
            <a:pPr marL="0" indent="0">
              <a:buNone/>
            </a:pPr>
            <a:endParaRPr lang="en-ZA" sz="2800" dirty="0"/>
          </a:p>
        </p:txBody>
      </p:sp>
    </p:spTree>
    <p:extLst>
      <p:ext uri="{BB962C8B-B14F-4D97-AF65-F5344CB8AC3E}">
        <p14:creationId xmlns:p14="http://schemas.microsoft.com/office/powerpoint/2010/main" val="7108863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lnSpcReduction="10000"/>
          </a:bodyPr>
          <a:lstStyle/>
          <a:p>
            <a:r>
              <a:rPr lang="en-GB" dirty="0"/>
              <a:t>Many of the ECD facilities, especially within informal settlements, are not registered, in some cases it is due to the failure to comply with the standards set by Department of Social Development. </a:t>
            </a:r>
          </a:p>
          <a:p>
            <a:endParaRPr lang="en-GB" dirty="0"/>
          </a:p>
          <a:p>
            <a:r>
              <a:rPr lang="en-GB" dirty="0"/>
              <a:t>The draft National Integration ECD policy attempts to address the policy gaps that prevent poor and vulnerable children’s access to ECD services. </a:t>
            </a:r>
          </a:p>
          <a:p>
            <a:endParaRPr lang="en-GB" dirty="0"/>
          </a:p>
          <a:p>
            <a:r>
              <a:rPr lang="en-GB" dirty="0"/>
              <a:t>Furthermore, complementary healthcare, nutrition and parental support can be offered in ECD centres to help children reach their full potential. </a:t>
            </a:r>
          </a:p>
          <a:p>
            <a:pPr marL="0" lvl="0" indent="0">
              <a:buNone/>
            </a:pPr>
            <a:endParaRPr lang="en-ZA" sz="2800" dirty="0"/>
          </a:p>
        </p:txBody>
      </p:sp>
    </p:spTree>
    <p:extLst>
      <p:ext uri="{BB962C8B-B14F-4D97-AF65-F5344CB8AC3E}">
        <p14:creationId xmlns:p14="http://schemas.microsoft.com/office/powerpoint/2010/main" val="4342682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21C-5292-4514-9286-5D6FA9FFB884}"/>
              </a:ext>
            </a:extLst>
          </p:cNvPr>
          <p:cNvSpPr>
            <a:spLocks noGrp="1"/>
          </p:cNvSpPr>
          <p:nvPr>
            <p:ph type="title"/>
          </p:nvPr>
        </p:nvSpPr>
        <p:spPr>
          <a:xfrm>
            <a:off x="413933" y="405296"/>
            <a:ext cx="8219256" cy="1008000"/>
          </a:xfrm>
        </p:spPr>
        <p:txBody>
          <a:bodyPr>
            <a:normAutofit fontScale="90000"/>
          </a:bodyPr>
          <a:lstStyle/>
          <a:p>
            <a:pPr algn="ctr"/>
            <a:br>
              <a:rPr lang="en-GB" cap="small" dirty="0"/>
            </a:br>
            <a:r>
              <a:rPr lang="en-GB" cap="small" dirty="0"/>
              <a:t>EARLY CHILDHOOD PROGRAMME POLICIES, PROCEDURES AND RECORDS</a:t>
            </a:r>
            <a:br>
              <a:rPr lang="en-ZA" cap="small" dirty="0"/>
            </a:br>
            <a:endParaRPr lang="en-ZA" dirty="0"/>
          </a:p>
        </p:txBody>
      </p:sp>
      <p:sp>
        <p:nvSpPr>
          <p:cNvPr id="3" name="Slide Number Placeholder 2">
            <a:extLst>
              <a:ext uri="{FF2B5EF4-FFF2-40B4-BE49-F238E27FC236}">
                <a16:creationId xmlns:a16="http://schemas.microsoft.com/office/drawing/2014/main" id="{E3D95205-356A-4F6E-980E-440C3391440F}"/>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ED499B83-5A24-4910-8E0C-5939070C1396}"/>
              </a:ext>
            </a:extLst>
          </p:cNvPr>
          <p:cNvSpPr>
            <a:spLocks noGrp="1"/>
          </p:cNvSpPr>
          <p:nvPr>
            <p:ph sz="quarter" idx="1"/>
          </p:nvPr>
        </p:nvSpPr>
        <p:spPr>
          <a:xfrm>
            <a:off x="462372" y="1772704"/>
            <a:ext cx="8219256" cy="4680000"/>
          </a:xfrm>
        </p:spPr>
        <p:txBody>
          <a:bodyPr>
            <a:normAutofit/>
          </a:bodyPr>
          <a:lstStyle/>
          <a:p>
            <a:endParaRPr lang="en-GB" dirty="0"/>
          </a:p>
          <a:p>
            <a:r>
              <a:rPr lang="en-GB" dirty="0"/>
              <a:t>In addition, policy makers have suggested that more research needs to be done in order to facilitate decision towards the investment and improvement of ECD centres throughout South Africa.</a:t>
            </a:r>
            <a:endParaRPr lang="en-ZA" dirty="0"/>
          </a:p>
          <a:p>
            <a:pPr marL="0" lvl="0" indent="0">
              <a:buNone/>
            </a:pPr>
            <a:endParaRPr lang="en-ZA" sz="2800" dirty="0"/>
          </a:p>
        </p:txBody>
      </p:sp>
    </p:spTree>
    <p:extLst>
      <p:ext uri="{BB962C8B-B14F-4D97-AF65-F5344CB8AC3E}">
        <p14:creationId xmlns:p14="http://schemas.microsoft.com/office/powerpoint/2010/main" val="37184914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9138-F6BA-440F-9A21-E56D5C0DE67E}"/>
              </a:ext>
            </a:extLst>
          </p:cNvPr>
          <p:cNvSpPr>
            <a:spLocks noGrp="1"/>
          </p:cNvSpPr>
          <p:nvPr>
            <p:ph type="title"/>
          </p:nvPr>
        </p:nvSpPr>
        <p:spPr/>
        <p:txBody>
          <a:bodyPr/>
          <a:lstStyle/>
          <a:p>
            <a:pPr algn="ctr"/>
            <a:r>
              <a:rPr lang="en-GB" dirty="0"/>
              <a:t>POLICIES</a:t>
            </a:r>
            <a:endParaRPr lang="en-ZA" dirty="0"/>
          </a:p>
        </p:txBody>
      </p:sp>
      <p:sp>
        <p:nvSpPr>
          <p:cNvPr id="3" name="Slide Number Placeholder 2">
            <a:extLst>
              <a:ext uri="{FF2B5EF4-FFF2-40B4-BE49-F238E27FC236}">
                <a16:creationId xmlns:a16="http://schemas.microsoft.com/office/drawing/2014/main" id="{0366011D-44D9-4CC8-99E6-8C0529D4E64C}"/>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E68B9CBC-BD27-4AD3-B607-ACB924E6C076}"/>
              </a:ext>
            </a:extLst>
          </p:cNvPr>
          <p:cNvSpPr>
            <a:spLocks noGrp="1"/>
          </p:cNvSpPr>
          <p:nvPr>
            <p:ph sz="quarter" idx="1"/>
          </p:nvPr>
        </p:nvSpPr>
        <p:spPr/>
        <p:txBody>
          <a:bodyPr>
            <a:normAutofit/>
          </a:bodyPr>
          <a:lstStyle/>
          <a:p>
            <a:pPr marL="0" indent="0">
              <a:buNone/>
            </a:pPr>
            <a:r>
              <a:rPr lang="en-GB" b="1" dirty="0"/>
              <a:t>Staffing requirements </a:t>
            </a:r>
          </a:p>
          <a:p>
            <a:pPr marL="0" indent="0">
              <a:buNone/>
            </a:pPr>
            <a:endParaRPr lang="en-ZA" dirty="0"/>
          </a:p>
          <a:p>
            <a:r>
              <a:rPr lang="en-ZA" dirty="0"/>
              <a:t>According to the DSD regulations on day care facilities, staff members must be in the age range of 18-60 years old.</a:t>
            </a:r>
          </a:p>
          <a:p>
            <a:endParaRPr lang="en-ZA" dirty="0"/>
          </a:p>
          <a:p>
            <a:r>
              <a:rPr lang="en-ZA" dirty="0"/>
              <a:t>Additionally, medical clearance is required for any staff member to be eligible to work in a childcare facility regardless of their position.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976606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9138-F6BA-440F-9A21-E56D5C0DE67E}"/>
              </a:ext>
            </a:extLst>
          </p:cNvPr>
          <p:cNvSpPr>
            <a:spLocks noGrp="1"/>
          </p:cNvSpPr>
          <p:nvPr>
            <p:ph type="title"/>
          </p:nvPr>
        </p:nvSpPr>
        <p:spPr/>
        <p:txBody>
          <a:bodyPr/>
          <a:lstStyle/>
          <a:p>
            <a:pPr algn="ctr"/>
            <a:r>
              <a:rPr lang="en-GB" dirty="0"/>
              <a:t>POLICIES</a:t>
            </a:r>
            <a:endParaRPr lang="en-ZA" dirty="0"/>
          </a:p>
        </p:txBody>
      </p:sp>
      <p:sp>
        <p:nvSpPr>
          <p:cNvPr id="3" name="Slide Number Placeholder 2">
            <a:extLst>
              <a:ext uri="{FF2B5EF4-FFF2-40B4-BE49-F238E27FC236}">
                <a16:creationId xmlns:a16="http://schemas.microsoft.com/office/drawing/2014/main" id="{0366011D-44D9-4CC8-99E6-8C0529D4E64C}"/>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E68B9CBC-BD27-4AD3-B607-ACB924E6C076}"/>
              </a:ext>
            </a:extLst>
          </p:cNvPr>
          <p:cNvSpPr>
            <a:spLocks noGrp="1"/>
          </p:cNvSpPr>
          <p:nvPr>
            <p:ph sz="quarter" idx="1"/>
          </p:nvPr>
        </p:nvSpPr>
        <p:spPr/>
        <p:txBody>
          <a:bodyPr>
            <a:normAutofit/>
          </a:bodyPr>
          <a:lstStyle/>
          <a:p>
            <a:r>
              <a:rPr lang="en-ZA" dirty="0"/>
              <a:t>The DSD requires all staff members to be trained and skilled in first aide.  It is required by social services that staff be “knowledgeable and respectful of culture of children.” </a:t>
            </a:r>
          </a:p>
          <a:p>
            <a:endParaRPr lang="en-ZA" dirty="0"/>
          </a:p>
          <a:p>
            <a:r>
              <a:rPr lang="en-ZA" dirty="0"/>
              <a:t>There are ratios given by the Department of Social Services that require a teacher per number of children within an age group. For children 0-18 months there must be 1 teacher for every 6 children.</a:t>
            </a:r>
          </a:p>
          <a:p>
            <a:endParaRPr lang="en-ZA" dirty="0"/>
          </a:p>
          <a:p>
            <a:r>
              <a:rPr lang="en-ZA" dirty="0"/>
              <a:t>Below is the staff requirements section of the table from the Department of Social Development: Guidelines for Daycare.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0575393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9138-F6BA-440F-9A21-E56D5C0DE67E}"/>
              </a:ext>
            </a:extLst>
          </p:cNvPr>
          <p:cNvSpPr>
            <a:spLocks noGrp="1"/>
          </p:cNvSpPr>
          <p:nvPr>
            <p:ph type="title"/>
          </p:nvPr>
        </p:nvSpPr>
        <p:spPr/>
        <p:txBody>
          <a:bodyPr/>
          <a:lstStyle/>
          <a:p>
            <a:pPr algn="ctr"/>
            <a:r>
              <a:rPr lang="en-GB" dirty="0"/>
              <a:t>POLICIES</a:t>
            </a:r>
            <a:endParaRPr lang="en-ZA" dirty="0"/>
          </a:p>
        </p:txBody>
      </p:sp>
      <p:sp>
        <p:nvSpPr>
          <p:cNvPr id="3" name="Slide Number Placeholder 2">
            <a:extLst>
              <a:ext uri="{FF2B5EF4-FFF2-40B4-BE49-F238E27FC236}">
                <a16:creationId xmlns:a16="http://schemas.microsoft.com/office/drawing/2014/main" id="{0366011D-44D9-4CC8-99E6-8C0529D4E64C}"/>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E68B9CBC-BD27-4AD3-B607-ACB924E6C076}"/>
              </a:ext>
            </a:extLst>
          </p:cNvPr>
          <p:cNvSpPr>
            <a:spLocks noGrp="1"/>
          </p:cNvSpPr>
          <p:nvPr>
            <p:ph sz="quarter" idx="1"/>
          </p:nvPr>
        </p:nvSpPr>
        <p:spPr/>
        <p:txBody>
          <a:bodyPr>
            <a:normAutofit/>
          </a:bodyPr>
          <a:lstStyle/>
          <a:p>
            <a:pPr marL="0" indent="0">
              <a:buNone/>
            </a:pPr>
            <a:endParaRPr lang="en-ZA" dirty="0"/>
          </a:p>
        </p:txBody>
      </p:sp>
      <p:graphicFrame>
        <p:nvGraphicFramePr>
          <p:cNvPr id="5" name="Table 4">
            <a:extLst>
              <a:ext uri="{FF2B5EF4-FFF2-40B4-BE49-F238E27FC236}">
                <a16:creationId xmlns:a16="http://schemas.microsoft.com/office/drawing/2014/main" id="{6E84EEB1-F55D-45F4-93EC-EF7B31DA323B}"/>
              </a:ext>
            </a:extLst>
          </p:cNvPr>
          <p:cNvGraphicFramePr>
            <a:graphicFrameLocks noGrp="1"/>
          </p:cNvGraphicFramePr>
          <p:nvPr>
            <p:extLst>
              <p:ext uri="{D42A27DB-BD31-4B8C-83A1-F6EECF244321}">
                <p14:modId xmlns:p14="http://schemas.microsoft.com/office/powerpoint/2010/main" val="1463676449"/>
              </p:ext>
            </p:extLst>
          </p:nvPr>
        </p:nvGraphicFramePr>
        <p:xfrm>
          <a:off x="457200" y="1304858"/>
          <a:ext cx="8083296" cy="4680000"/>
        </p:xfrm>
        <a:graphic>
          <a:graphicData uri="http://schemas.openxmlformats.org/drawingml/2006/table">
            <a:tbl>
              <a:tblPr firstRow="1" firstCol="1" bandRow="1">
                <a:tableStyleId>{5C22544A-7EE6-4342-B048-85BDC9FD1C3A}</a:tableStyleId>
              </a:tblPr>
              <a:tblGrid>
                <a:gridCol w="1570383">
                  <a:extLst>
                    <a:ext uri="{9D8B030D-6E8A-4147-A177-3AD203B41FA5}">
                      <a16:colId xmlns:a16="http://schemas.microsoft.com/office/drawing/2014/main" val="3649244780"/>
                    </a:ext>
                  </a:extLst>
                </a:gridCol>
                <a:gridCol w="6512913">
                  <a:extLst>
                    <a:ext uri="{9D8B030D-6E8A-4147-A177-3AD203B41FA5}">
                      <a16:colId xmlns:a16="http://schemas.microsoft.com/office/drawing/2014/main" val="836087062"/>
                    </a:ext>
                  </a:extLst>
                </a:gridCol>
              </a:tblGrid>
              <a:tr h="1305342">
                <a:tc>
                  <a:txBody>
                    <a:bodyPr/>
                    <a:lstStyle/>
                    <a:p>
                      <a:pPr algn="l">
                        <a:lnSpc>
                          <a:spcPct val="150000"/>
                        </a:lnSpc>
                        <a:spcAft>
                          <a:spcPts val="1500"/>
                        </a:spcAft>
                      </a:pPr>
                      <a:r>
                        <a:rPr lang="en-ZA" sz="2200" dirty="0">
                          <a:effectLst/>
                        </a:rPr>
                        <a:t>Age</a:t>
                      </a:r>
                      <a:endParaRPr lang="en-ZA"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2"/>
                    </a:solidFill>
                  </a:tcPr>
                </a:tc>
                <a:tc>
                  <a:txBody>
                    <a:bodyPr/>
                    <a:lstStyle/>
                    <a:p>
                      <a:pPr algn="l">
                        <a:lnSpc>
                          <a:spcPct val="150000"/>
                        </a:lnSpc>
                        <a:spcAft>
                          <a:spcPts val="1500"/>
                        </a:spcAft>
                      </a:pPr>
                      <a:r>
                        <a:rPr lang="en-ZA" sz="2200" b="0" dirty="0">
                          <a:solidFill>
                            <a:schemeClr val="tx1"/>
                          </a:solidFill>
                          <a:effectLst/>
                        </a:rPr>
                        <a:t>18-60, depends on health of person and context of centre. Combination of mature and younger persons.</a:t>
                      </a:r>
                      <a:endParaRPr lang="en-ZA" sz="2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1">
                        <a:lumMod val="85000"/>
                      </a:schemeClr>
                    </a:solidFill>
                  </a:tcPr>
                </a:tc>
                <a:extLst>
                  <a:ext uri="{0D108BD9-81ED-4DB2-BD59-A6C34878D82A}">
                    <a16:rowId xmlns:a16="http://schemas.microsoft.com/office/drawing/2014/main" val="708729541"/>
                  </a:ext>
                </a:extLst>
              </a:tr>
              <a:tr h="3374658">
                <a:tc>
                  <a:txBody>
                    <a:bodyPr/>
                    <a:lstStyle/>
                    <a:p>
                      <a:pPr algn="l">
                        <a:lnSpc>
                          <a:spcPct val="150000"/>
                        </a:lnSpc>
                        <a:spcAft>
                          <a:spcPts val="1500"/>
                        </a:spcAft>
                      </a:pPr>
                      <a:r>
                        <a:rPr lang="en-ZA" sz="2200" dirty="0">
                          <a:effectLst/>
                        </a:rPr>
                        <a:t>Attributes and skills</a:t>
                      </a:r>
                      <a:endParaRPr lang="en-ZA"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2"/>
                    </a:solidFill>
                  </a:tcPr>
                </a:tc>
                <a:tc>
                  <a:txBody>
                    <a:bodyPr/>
                    <a:lstStyle/>
                    <a:p>
                      <a:pPr algn="l">
                        <a:lnSpc>
                          <a:spcPct val="150000"/>
                        </a:lnSpc>
                        <a:spcAft>
                          <a:spcPts val="1500"/>
                        </a:spcAft>
                      </a:pPr>
                      <a:r>
                        <a:rPr lang="en-ZA" sz="2200" b="0" dirty="0">
                          <a:solidFill>
                            <a:schemeClr val="tx1"/>
                          </a:solidFill>
                          <a:effectLst/>
                        </a:rPr>
                        <a:t>Patience, loving nature, high standard of cleanliness, ability to work in a team. Understanding of, and ability to work with, young children. Supervisor should have knowledge of administration, management skills and financial skills.</a:t>
                      </a:r>
                      <a:endParaRPr lang="en-ZA" sz="2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1">
                        <a:lumMod val="85000"/>
                      </a:schemeClr>
                    </a:solidFill>
                  </a:tcPr>
                </a:tc>
                <a:extLst>
                  <a:ext uri="{0D108BD9-81ED-4DB2-BD59-A6C34878D82A}">
                    <a16:rowId xmlns:a16="http://schemas.microsoft.com/office/drawing/2014/main" val="1608442706"/>
                  </a:ext>
                </a:extLst>
              </a:tr>
            </a:tbl>
          </a:graphicData>
        </a:graphic>
      </p:graphicFrame>
    </p:spTree>
    <p:extLst>
      <p:ext uri="{BB962C8B-B14F-4D97-AF65-F5344CB8AC3E}">
        <p14:creationId xmlns:p14="http://schemas.microsoft.com/office/powerpoint/2010/main" val="10468555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9138-F6BA-440F-9A21-E56D5C0DE67E}"/>
              </a:ext>
            </a:extLst>
          </p:cNvPr>
          <p:cNvSpPr>
            <a:spLocks noGrp="1"/>
          </p:cNvSpPr>
          <p:nvPr>
            <p:ph type="title"/>
          </p:nvPr>
        </p:nvSpPr>
        <p:spPr/>
        <p:txBody>
          <a:bodyPr/>
          <a:lstStyle/>
          <a:p>
            <a:pPr algn="ctr"/>
            <a:r>
              <a:rPr lang="en-GB" dirty="0"/>
              <a:t>POLICIES</a:t>
            </a:r>
            <a:endParaRPr lang="en-ZA" dirty="0"/>
          </a:p>
        </p:txBody>
      </p:sp>
      <p:sp>
        <p:nvSpPr>
          <p:cNvPr id="3" name="Slide Number Placeholder 2">
            <a:extLst>
              <a:ext uri="{FF2B5EF4-FFF2-40B4-BE49-F238E27FC236}">
                <a16:creationId xmlns:a16="http://schemas.microsoft.com/office/drawing/2014/main" id="{0366011D-44D9-4CC8-99E6-8C0529D4E64C}"/>
              </a:ext>
            </a:extLst>
          </p:cNvPr>
          <p:cNvSpPr>
            <a:spLocks noGrp="1"/>
          </p:cNvSpPr>
          <p:nvPr>
            <p:ph type="sldNum" sz="quarter" idx="12"/>
          </p:nvPr>
        </p:nvSpPr>
        <p:spPr/>
        <p:txBody>
          <a:bodyPr/>
          <a:lstStyle/>
          <a:p>
            <a:fld id="{32F83655-DC73-417F-8B26-EB7A1DBB5382}" type="slidenum">
              <a:rPr lang="en-ZA" smtClean="0"/>
              <a:pPr/>
              <a:t>86</a:t>
            </a:fld>
            <a:endParaRPr lang="en-ZA" dirty="0"/>
          </a:p>
        </p:txBody>
      </p:sp>
      <p:graphicFrame>
        <p:nvGraphicFramePr>
          <p:cNvPr id="6" name="Content Placeholder 5">
            <a:extLst>
              <a:ext uri="{FF2B5EF4-FFF2-40B4-BE49-F238E27FC236}">
                <a16:creationId xmlns:a16="http://schemas.microsoft.com/office/drawing/2014/main" id="{2466BD6D-134A-4E1A-9408-081676F84C73}"/>
              </a:ext>
            </a:extLst>
          </p:cNvPr>
          <p:cNvGraphicFramePr>
            <a:graphicFrameLocks noGrp="1"/>
          </p:cNvGraphicFramePr>
          <p:nvPr>
            <p:ph sz="quarter" idx="1"/>
            <p:extLst>
              <p:ext uri="{D42A27DB-BD31-4B8C-83A1-F6EECF244321}">
                <p14:modId xmlns:p14="http://schemas.microsoft.com/office/powerpoint/2010/main" val="89272209"/>
              </p:ext>
            </p:extLst>
          </p:nvPr>
        </p:nvGraphicFramePr>
        <p:xfrm>
          <a:off x="862190" y="1666332"/>
          <a:ext cx="7419619" cy="3525336"/>
        </p:xfrm>
        <a:graphic>
          <a:graphicData uri="http://schemas.openxmlformats.org/drawingml/2006/table">
            <a:tbl>
              <a:tblPr firstRow="1" firstCol="1" bandRow="1">
                <a:tableStyleId>{5C22544A-7EE6-4342-B048-85BDC9FD1C3A}</a:tableStyleId>
              </a:tblPr>
              <a:tblGrid>
                <a:gridCol w="1253610">
                  <a:extLst>
                    <a:ext uri="{9D8B030D-6E8A-4147-A177-3AD203B41FA5}">
                      <a16:colId xmlns:a16="http://schemas.microsoft.com/office/drawing/2014/main" val="759845542"/>
                    </a:ext>
                  </a:extLst>
                </a:gridCol>
                <a:gridCol w="6166009">
                  <a:extLst>
                    <a:ext uri="{9D8B030D-6E8A-4147-A177-3AD203B41FA5}">
                      <a16:colId xmlns:a16="http://schemas.microsoft.com/office/drawing/2014/main" val="2148258872"/>
                    </a:ext>
                  </a:extLst>
                </a:gridCol>
              </a:tblGrid>
              <a:tr h="2981485">
                <a:tc>
                  <a:txBody>
                    <a:bodyPr/>
                    <a:lstStyle/>
                    <a:p>
                      <a:pPr algn="l">
                        <a:lnSpc>
                          <a:spcPct val="150000"/>
                        </a:lnSpc>
                        <a:spcAft>
                          <a:spcPts val="1500"/>
                        </a:spcAft>
                      </a:pPr>
                      <a:r>
                        <a:rPr lang="en-ZA" sz="2200" dirty="0">
                          <a:effectLst/>
                        </a:rPr>
                        <a:t>Health</a:t>
                      </a:r>
                      <a:endParaRPr lang="en-ZA"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2"/>
                    </a:solidFill>
                  </a:tcPr>
                </a:tc>
                <a:tc>
                  <a:txBody>
                    <a:bodyPr/>
                    <a:lstStyle/>
                    <a:p>
                      <a:pPr algn="l">
                        <a:lnSpc>
                          <a:spcPct val="150000"/>
                        </a:lnSpc>
                        <a:spcAft>
                          <a:spcPts val="1500"/>
                        </a:spcAft>
                      </a:pPr>
                      <a:r>
                        <a:rPr lang="en-ZA" sz="2200" b="0" dirty="0">
                          <a:solidFill>
                            <a:schemeClr val="tx1"/>
                          </a:solidFill>
                          <a:effectLst/>
                        </a:rPr>
                        <a:t>Staff appointed must be medically examined before being employed. Staff with infections, illness, must refrain from working with children and food (this does not necessarily mean termination of services).</a:t>
                      </a:r>
                      <a:endParaRPr lang="en-ZA" sz="2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1">
                        <a:lumMod val="85000"/>
                      </a:schemeClr>
                    </a:solidFill>
                  </a:tcPr>
                </a:tc>
                <a:extLst>
                  <a:ext uri="{0D108BD9-81ED-4DB2-BD59-A6C34878D82A}">
                    <a16:rowId xmlns:a16="http://schemas.microsoft.com/office/drawing/2014/main" val="1972911519"/>
                  </a:ext>
                </a:extLst>
              </a:tr>
              <a:tr h="543851">
                <a:tc>
                  <a:txBody>
                    <a:bodyPr/>
                    <a:lstStyle/>
                    <a:p>
                      <a:pPr algn="l">
                        <a:lnSpc>
                          <a:spcPct val="150000"/>
                        </a:lnSpc>
                        <a:spcAft>
                          <a:spcPts val="1500"/>
                        </a:spcAft>
                      </a:pPr>
                      <a:r>
                        <a:rPr lang="en-ZA" sz="2200" dirty="0">
                          <a:effectLst/>
                        </a:rPr>
                        <a:t>Culture</a:t>
                      </a:r>
                      <a:endParaRPr lang="en-ZA"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2"/>
                    </a:solidFill>
                  </a:tcPr>
                </a:tc>
                <a:tc>
                  <a:txBody>
                    <a:bodyPr/>
                    <a:lstStyle/>
                    <a:p>
                      <a:pPr algn="l">
                        <a:lnSpc>
                          <a:spcPct val="150000"/>
                        </a:lnSpc>
                        <a:spcAft>
                          <a:spcPts val="1500"/>
                        </a:spcAft>
                      </a:pPr>
                      <a:r>
                        <a:rPr lang="en-ZA" sz="2200" dirty="0">
                          <a:effectLst/>
                        </a:rPr>
                        <a:t>Knowledge and respect of culture of children.</a:t>
                      </a:r>
                      <a:endParaRPr lang="en-ZA"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1">
                        <a:lumMod val="85000"/>
                      </a:schemeClr>
                    </a:solidFill>
                  </a:tcPr>
                </a:tc>
                <a:extLst>
                  <a:ext uri="{0D108BD9-81ED-4DB2-BD59-A6C34878D82A}">
                    <a16:rowId xmlns:a16="http://schemas.microsoft.com/office/drawing/2014/main" val="3246404181"/>
                  </a:ext>
                </a:extLst>
              </a:tr>
            </a:tbl>
          </a:graphicData>
        </a:graphic>
      </p:graphicFrame>
    </p:spTree>
    <p:extLst>
      <p:ext uri="{BB962C8B-B14F-4D97-AF65-F5344CB8AC3E}">
        <p14:creationId xmlns:p14="http://schemas.microsoft.com/office/powerpoint/2010/main" val="638615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9138-F6BA-440F-9A21-E56D5C0DE67E}"/>
              </a:ext>
            </a:extLst>
          </p:cNvPr>
          <p:cNvSpPr>
            <a:spLocks noGrp="1"/>
          </p:cNvSpPr>
          <p:nvPr>
            <p:ph type="title"/>
          </p:nvPr>
        </p:nvSpPr>
        <p:spPr>
          <a:xfrm>
            <a:off x="467544" y="274638"/>
            <a:ext cx="8219256" cy="1008000"/>
          </a:xfrm>
        </p:spPr>
        <p:txBody>
          <a:bodyPr/>
          <a:lstStyle/>
          <a:p>
            <a:pPr algn="ctr"/>
            <a:r>
              <a:rPr lang="en-GB" dirty="0"/>
              <a:t>POLICIES</a:t>
            </a:r>
            <a:endParaRPr lang="en-ZA" dirty="0"/>
          </a:p>
        </p:txBody>
      </p:sp>
      <p:sp>
        <p:nvSpPr>
          <p:cNvPr id="3" name="Slide Number Placeholder 2">
            <a:extLst>
              <a:ext uri="{FF2B5EF4-FFF2-40B4-BE49-F238E27FC236}">
                <a16:creationId xmlns:a16="http://schemas.microsoft.com/office/drawing/2014/main" id="{0366011D-44D9-4CC8-99E6-8C0529D4E64C}"/>
              </a:ext>
            </a:extLst>
          </p:cNvPr>
          <p:cNvSpPr>
            <a:spLocks noGrp="1"/>
          </p:cNvSpPr>
          <p:nvPr>
            <p:ph type="sldNum" sz="quarter" idx="12"/>
          </p:nvPr>
        </p:nvSpPr>
        <p:spPr/>
        <p:txBody>
          <a:bodyPr/>
          <a:lstStyle/>
          <a:p>
            <a:fld id="{32F83655-DC73-417F-8B26-EB7A1DBB5382}" type="slidenum">
              <a:rPr lang="en-ZA" smtClean="0"/>
              <a:pPr/>
              <a:t>87</a:t>
            </a:fld>
            <a:endParaRPr lang="en-ZA" dirty="0"/>
          </a:p>
        </p:txBody>
      </p:sp>
      <p:graphicFrame>
        <p:nvGraphicFramePr>
          <p:cNvPr id="7" name="Content Placeholder 6">
            <a:extLst>
              <a:ext uri="{FF2B5EF4-FFF2-40B4-BE49-F238E27FC236}">
                <a16:creationId xmlns:a16="http://schemas.microsoft.com/office/drawing/2014/main" id="{70D96101-929A-43E0-8F65-08164AA5D62B}"/>
              </a:ext>
            </a:extLst>
          </p:cNvPr>
          <p:cNvGraphicFramePr>
            <a:graphicFrameLocks noGrp="1"/>
          </p:cNvGraphicFramePr>
          <p:nvPr>
            <p:ph sz="quarter" idx="1"/>
            <p:extLst>
              <p:ext uri="{D42A27DB-BD31-4B8C-83A1-F6EECF244321}">
                <p14:modId xmlns:p14="http://schemas.microsoft.com/office/powerpoint/2010/main" val="2870586016"/>
              </p:ext>
            </p:extLst>
          </p:nvPr>
        </p:nvGraphicFramePr>
        <p:xfrm>
          <a:off x="467544" y="993902"/>
          <a:ext cx="8219256" cy="5216398"/>
        </p:xfrm>
        <a:graphic>
          <a:graphicData uri="http://schemas.openxmlformats.org/drawingml/2006/table">
            <a:tbl>
              <a:tblPr firstRow="1" firstCol="1" bandRow="1">
                <a:tableStyleId>{5C22544A-7EE6-4342-B048-85BDC9FD1C3A}</a:tableStyleId>
              </a:tblPr>
              <a:tblGrid>
                <a:gridCol w="1658138">
                  <a:extLst>
                    <a:ext uri="{9D8B030D-6E8A-4147-A177-3AD203B41FA5}">
                      <a16:colId xmlns:a16="http://schemas.microsoft.com/office/drawing/2014/main" val="2532712185"/>
                    </a:ext>
                  </a:extLst>
                </a:gridCol>
                <a:gridCol w="6561118">
                  <a:extLst>
                    <a:ext uri="{9D8B030D-6E8A-4147-A177-3AD203B41FA5}">
                      <a16:colId xmlns:a16="http://schemas.microsoft.com/office/drawing/2014/main" val="807053441"/>
                    </a:ext>
                  </a:extLst>
                </a:gridCol>
              </a:tblGrid>
              <a:tr h="5216398">
                <a:tc>
                  <a:txBody>
                    <a:bodyPr/>
                    <a:lstStyle/>
                    <a:p>
                      <a:pPr algn="l">
                        <a:lnSpc>
                          <a:spcPct val="150000"/>
                        </a:lnSpc>
                        <a:spcAft>
                          <a:spcPts val="1500"/>
                        </a:spcAft>
                      </a:pPr>
                      <a:r>
                        <a:rPr lang="en-ZA" sz="2200" b="0" dirty="0">
                          <a:solidFill>
                            <a:schemeClr val="bg1"/>
                          </a:solidFill>
                          <a:effectLst/>
                        </a:rPr>
                        <a:t>Staff/child ratios</a:t>
                      </a:r>
                      <a:endParaRPr lang="en-ZA" sz="22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2"/>
                    </a:solidFill>
                  </a:tcPr>
                </a:tc>
                <a:tc>
                  <a:txBody>
                    <a:bodyPr/>
                    <a:lstStyle/>
                    <a:p>
                      <a:pPr marL="342900" lvl="0" indent="-342900" algn="l">
                        <a:lnSpc>
                          <a:spcPct val="150000"/>
                        </a:lnSpc>
                        <a:spcAft>
                          <a:spcPts val="0"/>
                        </a:spcAft>
                        <a:buSzPts val="1000"/>
                        <a:buFont typeface="Symbol" panose="05050102010706020507" pitchFamily="18" charset="2"/>
                        <a:buChar char=""/>
                        <a:tabLst>
                          <a:tab pos="457200" algn="l"/>
                        </a:tabLst>
                      </a:pPr>
                      <a:r>
                        <a:rPr lang="en-ZA" sz="2200" b="0" dirty="0">
                          <a:solidFill>
                            <a:schemeClr val="tx1"/>
                          </a:solidFill>
                          <a:effectLst/>
                        </a:rPr>
                        <a:t>House ( mixed age groups) 1:6</a:t>
                      </a:r>
                    </a:p>
                    <a:p>
                      <a:pPr marL="342900" lvl="0" indent="-342900" algn="l">
                        <a:lnSpc>
                          <a:spcPct val="150000"/>
                        </a:lnSpc>
                        <a:spcAft>
                          <a:spcPts val="0"/>
                        </a:spcAft>
                        <a:buSzPts val="1000"/>
                        <a:buFont typeface="Symbol" panose="05050102010706020507" pitchFamily="18" charset="2"/>
                        <a:buChar char=""/>
                        <a:tabLst>
                          <a:tab pos="457200" algn="l"/>
                        </a:tabLst>
                      </a:pPr>
                      <a:r>
                        <a:rPr lang="en-ZA" sz="2200" b="0" dirty="0">
                          <a:solidFill>
                            <a:schemeClr val="tx1"/>
                          </a:solidFill>
                          <a:effectLst/>
                        </a:rPr>
                        <a:t>House with additional structures on residential property, daycare centre or hall:</a:t>
                      </a:r>
                    </a:p>
                    <a:p>
                      <a:pPr algn="l">
                        <a:lnSpc>
                          <a:spcPct val="150000"/>
                        </a:lnSpc>
                        <a:spcAft>
                          <a:spcPts val="1050"/>
                        </a:spcAft>
                      </a:pPr>
                      <a:r>
                        <a:rPr lang="en-ZA" sz="2200" b="0" dirty="0">
                          <a:solidFill>
                            <a:schemeClr val="tx1"/>
                          </a:solidFill>
                          <a:effectLst/>
                        </a:rPr>
                        <a:t>0-18 months  1:6</a:t>
                      </a:r>
                    </a:p>
                    <a:p>
                      <a:pPr algn="l">
                        <a:lnSpc>
                          <a:spcPct val="150000"/>
                        </a:lnSpc>
                        <a:spcAft>
                          <a:spcPts val="1050"/>
                        </a:spcAft>
                      </a:pPr>
                      <a:r>
                        <a:rPr lang="en-ZA" sz="2200" b="0" dirty="0">
                          <a:solidFill>
                            <a:schemeClr val="tx1"/>
                          </a:solidFill>
                          <a:effectLst/>
                        </a:rPr>
                        <a:t>19 months – 3 years 1: 15</a:t>
                      </a:r>
                    </a:p>
                    <a:p>
                      <a:pPr algn="l">
                        <a:lnSpc>
                          <a:spcPct val="150000"/>
                        </a:lnSpc>
                        <a:spcAft>
                          <a:spcPts val="1050"/>
                        </a:spcAft>
                      </a:pPr>
                      <a:r>
                        <a:rPr lang="en-ZA" sz="2200" b="0" dirty="0">
                          <a:solidFill>
                            <a:schemeClr val="tx1"/>
                          </a:solidFill>
                          <a:effectLst/>
                        </a:rPr>
                        <a:t>3 years 1 month – 6 years 1:25</a:t>
                      </a:r>
                    </a:p>
                    <a:p>
                      <a:pPr algn="l">
                        <a:lnSpc>
                          <a:spcPct val="150000"/>
                        </a:lnSpc>
                        <a:spcAft>
                          <a:spcPts val="1050"/>
                        </a:spcAft>
                      </a:pPr>
                      <a:r>
                        <a:rPr lang="en-ZA" sz="2200" b="0" dirty="0">
                          <a:solidFill>
                            <a:schemeClr val="tx1"/>
                          </a:solidFill>
                          <a:effectLst/>
                        </a:rPr>
                        <a:t>After school centre 1 :35</a:t>
                      </a:r>
                    </a:p>
                    <a:p>
                      <a:pPr algn="l">
                        <a:lnSpc>
                          <a:spcPct val="150000"/>
                        </a:lnSpc>
                        <a:spcAft>
                          <a:spcPts val="1050"/>
                        </a:spcAft>
                      </a:pPr>
                      <a:r>
                        <a:rPr lang="en-ZA" sz="2200" b="0" dirty="0">
                          <a:solidFill>
                            <a:schemeClr val="tx1"/>
                          </a:solidFill>
                          <a:effectLst/>
                        </a:rPr>
                        <a:t>Ratios assessed according space as laid out in the premises category of this document. </a:t>
                      </a:r>
                      <a:endParaRPr lang="en-ZA" sz="2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247650" marT="0" marB="0">
                    <a:solidFill>
                      <a:schemeClr val="bg1">
                        <a:lumMod val="85000"/>
                      </a:schemeClr>
                    </a:solidFill>
                  </a:tcPr>
                </a:tc>
                <a:extLst>
                  <a:ext uri="{0D108BD9-81ED-4DB2-BD59-A6C34878D82A}">
                    <a16:rowId xmlns:a16="http://schemas.microsoft.com/office/drawing/2014/main" val="751195167"/>
                  </a:ext>
                </a:extLst>
              </a:tr>
            </a:tbl>
          </a:graphicData>
        </a:graphic>
      </p:graphicFrame>
    </p:spTree>
    <p:extLst>
      <p:ext uri="{BB962C8B-B14F-4D97-AF65-F5344CB8AC3E}">
        <p14:creationId xmlns:p14="http://schemas.microsoft.com/office/powerpoint/2010/main" val="462976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p:txBody>
          <a:bodyPr>
            <a:normAutofit/>
          </a:bodyPr>
          <a:lstStyle/>
          <a:p>
            <a:r>
              <a:rPr lang="en-ZA" dirty="0"/>
              <a:t>There are many logistics to consider when creating an ECD facility that meets South African registration requirements.</a:t>
            </a:r>
          </a:p>
          <a:p>
            <a:endParaRPr lang="en-ZA" dirty="0"/>
          </a:p>
          <a:p>
            <a:r>
              <a:rPr lang="en-ZA" dirty="0"/>
              <a:t> Most of the requirements focus on the ratio of the number equipment with respect to the number of children being served.</a:t>
            </a:r>
          </a:p>
          <a:p>
            <a:pPr marL="0" indent="0">
              <a:buNone/>
            </a:pPr>
            <a:endParaRPr lang="en-ZA" dirty="0"/>
          </a:p>
          <a:p>
            <a:r>
              <a:rPr lang="en-ZA" dirty="0"/>
              <a:t>First, there are requirements for bathroom facilities. There must be one toilette and one washbasin or sink for every 20 children.</a:t>
            </a:r>
          </a:p>
          <a:p>
            <a:pPr marL="0" indent="0">
              <a:buNone/>
            </a:pPr>
            <a:endParaRPr lang="en-ZA" dirty="0"/>
          </a:p>
        </p:txBody>
      </p:sp>
    </p:spTree>
    <p:extLst>
      <p:ext uri="{BB962C8B-B14F-4D97-AF65-F5344CB8AC3E}">
        <p14:creationId xmlns:p14="http://schemas.microsoft.com/office/powerpoint/2010/main" val="8746998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p:txBody>
          <a:bodyPr>
            <a:normAutofit/>
          </a:bodyPr>
          <a:lstStyle/>
          <a:p>
            <a:r>
              <a:rPr lang="en-ZA" dirty="0"/>
              <a:t>Kitchens or areas used to prepare food must be separated by, at least, a partition if not in a separate room all together.</a:t>
            </a:r>
          </a:p>
          <a:p>
            <a:endParaRPr lang="en-ZA" dirty="0"/>
          </a:p>
          <a:p>
            <a:r>
              <a:rPr lang="en-ZA" dirty="0"/>
              <a:t> Within the kitchen area there must be a way to boil water for sterilization and to cook food.</a:t>
            </a:r>
          </a:p>
          <a:p>
            <a:endParaRPr lang="en-ZA" dirty="0"/>
          </a:p>
          <a:p>
            <a:r>
              <a:rPr lang="en-ZA" dirty="0"/>
              <a:t>It is suggested that the floors be washable or have a washable covering. There should also be safe storage for all necessary equipment.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63988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a:spcBef>
                <a:spcPts val="0"/>
              </a:spcBef>
              <a:buClrTx/>
              <a:buSzTx/>
            </a:pPr>
            <a:r>
              <a:rPr lang="en-ZA" dirty="0"/>
              <a:t>The main focus of the learning in this Knowledge Module is to build an understanding of administrative systems and processes, including programme and site registration, children's registration and recordkeeping, including communication with parents.</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p:txBody>
          <a:bodyPr>
            <a:normAutofit/>
          </a:bodyPr>
          <a:lstStyle/>
          <a:p>
            <a:r>
              <a:rPr lang="en-ZA" dirty="0"/>
              <a:t>Indoor and outdoor space requirements are mainly based on area per child. Indoors there must be 1.5 square metres per baby and 2 square metres for toddlers.</a:t>
            </a:r>
          </a:p>
          <a:p>
            <a:endParaRPr lang="en-ZA" dirty="0"/>
          </a:p>
          <a:p>
            <a:r>
              <a:rPr lang="en-ZA" dirty="0"/>
              <a:t>Our group did not find any requirements for older preschool children for indoor play. </a:t>
            </a:r>
          </a:p>
          <a:p>
            <a:endParaRPr lang="en-ZA" dirty="0"/>
          </a:p>
          <a:p>
            <a:r>
              <a:rPr lang="en-ZA" dirty="0"/>
              <a:t>For children of all age groups it is required that there is 1 square metre per child for outdoor play space.</a:t>
            </a:r>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724045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p:txBody>
          <a:bodyPr>
            <a:normAutofit/>
          </a:bodyPr>
          <a:lstStyle/>
          <a:p>
            <a:r>
              <a:rPr lang="en-ZA" dirty="0"/>
              <a:t>Outdoor play area must be created for the first 30 children and may be used by groups at different times to accommodate larger numbers of students.</a:t>
            </a:r>
          </a:p>
          <a:p>
            <a:pPr marL="0" indent="0">
              <a:buNone/>
            </a:pPr>
            <a:endParaRPr lang="en-ZA" dirty="0"/>
          </a:p>
          <a:p>
            <a:r>
              <a:rPr lang="en-ZA" dirty="0"/>
              <a:t>There must be an area for children who are sick. This may be within a classroom but is suggested to be in an office if available.</a:t>
            </a:r>
          </a:p>
          <a:p>
            <a:pPr marL="0" indent="0">
              <a:buNone/>
            </a:pPr>
            <a:endParaRPr lang="en-ZA" dirty="0"/>
          </a:p>
          <a:p>
            <a:r>
              <a:rPr lang="en-ZA" dirty="0"/>
              <a:t>In order to comply with the Department of Social Development, the many regulations above must be met. </a:t>
            </a:r>
          </a:p>
          <a:p>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21331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a:xfrm>
            <a:off x="603504" y="1413296"/>
            <a:ext cx="8083296" cy="4680000"/>
          </a:xfrm>
        </p:spPr>
        <p:txBody>
          <a:bodyPr>
            <a:normAutofit/>
          </a:bodyPr>
          <a:lstStyle/>
          <a:p>
            <a:pPr marL="0" indent="0">
              <a:buNone/>
            </a:pPr>
            <a:r>
              <a:rPr lang="en-ZA" b="1" dirty="0"/>
              <a:t>Toilets:</a:t>
            </a:r>
          </a:p>
          <a:p>
            <a:pPr marL="0" indent="0">
              <a:buNone/>
            </a:pPr>
            <a:endParaRPr lang="en-ZA" b="1" dirty="0"/>
          </a:p>
          <a:p>
            <a:r>
              <a:rPr lang="en-ZA" dirty="0"/>
              <a:t>The sanitation of the community in which the crèche is situated should be used as the standard. If running water is available flush toilets should be used. </a:t>
            </a:r>
          </a:p>
          <a:p>
            <a:r>
              <a:rPr lang="en-ZA" dirty="0"/>
              <a:t>Use step-up and adapter seat if normal toilet. </a:t>
            </a:r>
          </a:p>
          <a:p>
            <a:pPr marL="0" indent="0">
              <a:buNone/>
            </a:pPr>
            <a:endParaRPr lang="en-ZA" b="1" dirty="0"/>
          </a:p>
          <a:p>
            <a:pPr marL="0" indent="0">
              <a:buNone/>
            </a:pPr>
            <a:r>
              <a:rPr lang="en-ZA" b="1" dirty="0"/>
              <a:t>Toilets must be disinfected regularlyRatios:1 commode/pottie : 5 children</a:t>
            </a:r>
          </a:p>
          <a:p>
            <a:pPr marL="0" indent="0">
              <a:buNone/>
            </a:pPr>
            <a:r>
              <a:rPr lang="en-ZA" b="1" dirty="0"/>
              <a:t>•	1 toilet : 20 children</a:t>
            </a:r>
          </a:p>
          <a:p>
            <a:pPr marL="0" indent="0">
              <a:buNone/>
            </a:pPr>
            <a:endParaRPr lang="en-ZA" b="1" dirty="0"/>
          </a:p>
          <a:p>
            <a:pPr marL="0" indent="0">
              <a:buNone/>
            </a:pPr>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595230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a:xfrm>
            <a:off x="603504" y="1413296"/>
            <a:ext cx="8083296" cy="4680000"/>
          </a:xfrm>
        </p:spPr>
        <p:txBody>
          <a:bodyPr>
            <a:normAutofit/>
          </a:bodyPr>
          <a:lstStyle/>
          <a:p>
            <a:pPr marL="0" indent="0">
              <a:buNone/>
            </a:pPr>
            <a:r>
              <a:rPr lang="en-ZA" b="1" dirty="0"/>
              <a:t>For Babies: </a:t>
            </a:r>
            <a:r>
              <a:rPr lang="en-ZA" dirty="0"/>
              <a:t>bucket with lid for sterilizing and soaking nappies. The nappies must be washed daily and the bucket cleaned. There should be a place to change nappies. Separate facilities for washing of potties.</a:t>
            </a:r>
          </a:p>
          <a:p>
            <a:pPr marL="0" indent="0">
              <a:buNone/>
            </a:pPr>
            <a:endParaRPr lang="en-ZA" dirty="0"/>
          </a:p>
          <a:p>
            <a:pPr marL="0" indent="0">
              <a:buNone/>
            </a:pPr>
            <a:r>
              <a:rPr lang="en-ZA" b="1" dirty="0"/>
              <a:t>After School Facilities: separate facilities for boys and girls</a:t>
            </a:r>
          </a:p>
          <a:p>
            <a:pPr marL="0" indent="0">
              <a:buNone/>
            </a:pPr>
            <a:r>
              <a:rPr lang="en-ZA" b="1" dirty="0"/>
              <a:t>Crèches must work towards:</a:t>
            </a:r>
          </a:p>
          <a:p>
            <a:pPr marL="0" indent="0">
              <a:buNone/>
            </a:pPr>
            <a:endParaRPr lang="en-ZA" b="1" dirty="0"/>
          </a:p>
          <a:p>
            <a:pPr marL="0" indent="0">
              <a:buNone/>
            </a:pPr>
            <a:r>
              <a:rPr lang="en-ZA" b="1" dirty="0"/>
              <a:t>•	Separate facilities for all boys and girls.</a:t>
            </a:r>
          </a:p>
          <a:p>
            <a:pPr marL="0" indent="0">
              <a:buNone/>
            </a:pPr>
            <a:r>
              <a:rPr lang="en-ZA" b="1" dirty="0"/>
              <a:t>•	A potty per child.</a:t>
            </a:r>
          </a:p>
          <a:p>
            <a:pPr marL="0" indent="0">
              <a:buNone/>
            </a:pPr>
            <a:r>
              <a:rPr lang="en-ZA" b="1" dirty="0"/>
              <a:t>•	A separate staff facility.</a:t>
            </a:r>
          </a:p>
          <a:p>
            <a:pPr marL="0" indent="0">
              <a:buNone/>
            </a:pPr>
            <a:endParaRPr lang="en-ZA" b="1" dirty="0"/>
          </a:p>
          <a:p>
            <a:pPr marL="0" indent="0">
              <a:buNone/>
            </a:pPr>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152309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a:xfrm>
            <a:off x="603504" y="1413296"/>
            <a:ext cx="8083296" cy="4680000"/>
          </a:xfrm>
        </p:spPr>
        <p:txBody>
          <a:bodyPr>
            <a:normAutofit lnSpcReduction="10000"/>
          </a:bodyPr>
          <a:lstStyle/>
          <a:p>
            <a:pPr marL="0" indent="0">
              <a:buNone/>
            </a:pPr>
            <a:r>
              <a:rPr lang="en-ZA" b="1" dirty="0"/>
              <a:t>Washbins:</a:t>
            </a:r>
          </a:p>
          <a:p>
            <a:pPr marL="0" indent="0">
              <a:buNone/>
            </a:pPr>
            <a:endParaRPr lang="en-ZA" b="1" dirty="0"/>
          </a:p>
          <a:p>
            <a:r>
              <a:rPr lang="en-ZA" dirty="0"/>
              <a:t>1 hand basin: 20 children</a:t>
            </a:r>
          </a:p>
          <a:p>
            <a:endParaRPr lang="en-ZA" dirty="0"/>
          </a:p>
          <a:p>
            <a:r>
              <a:rPr lang="en-ZA" dirty="0"/>
              <a:t>Use step-ups if there are fixed washbasins. </a:t>
            </a:r>
          </a:p>
          <a:p>
            <a:endParaRPr lang="en-ZA" dirty="0"/>
          </a:p>
          <a:p>
            <a:r>
              <a:rPr lang="en-ZA" dirty="0"/>
              <a:t>Water must be changed regularly. Soap and dry cloth must be available. </a:t>
            </a:r>
          </a:p>
          <a:p>
            <a:endParaRPr lang="en-ZA" dirty="0"/>
          </a:p>
          <a:p>
            <a:r>
              <a:rPr lang="en-ZA" dirty="0"/>
              <a:t>The drying cloth must be changed daily and be accessible to the children. </a:t>
            </a:r>
          </a:p>
          <a:p>
            <a:pPr marL="0" indent="0">
              <a:buNone/>
            </a:pPr>
            <a:endParaRPr lang="en-ZA" b="1" dirty="0"/>
          </a:p>
          <a:p>
            <a:pPr marL="0" indent="0">
              <a:buNone/>
            </a:pPr>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398015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a:xfrm>
            <a:off x="603504" y="1413296"/>
            <a:ext cx="8083296" cy="4680000"/>
          </a:xfrm>
        </p:spPr>
        <p:txBody>
          <a:bodyPr>
            <a:normAutofit/>
          </a:bodyPr>
          <a:lstStyle/>
          <a:p>
            <a:r>
              <a:rPr lang="en-ZA" dirty="0"/>
              <a:t>A plastic bucket/container (rather only 10 per bucket) may be used but no water must be left in it after use. </a:t>
            </a:r>
          </a:p>
          <a:p>
            <a:endParaRPr lang="en-ZA" dirty="0"/>
          </a:p>
          <a:p>
            <a:r>
              <a:rPr lang="en-ZA" dirty="0"/>
              <a:t>Disinfectant should be used in the water. A way of waste disposal is needed – French drain.</a:t>
            </a:r>
          </a:p>
          <a:p>
            <a:pPr marL="0" indent="0">
              <a:buNone/>
            </a:pPr>
            <a:endParaRPr lang="en-ZA" b="1" dirty="0"/>
          </a:p>
          <a:p>
            <a:pPr marL="0" indent="0">
              <a:buNone/>
            </a:pPr>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661440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a:xfrm>
            <a:off x="603504" y="1413296"/>
            <a:ext cx="8083296" cy="4680000"/>
          </a:xfrm>
        </p:spPr>
        <p:txBody>
          <a:bodyPr>
            <a:normAutofit lnSpcReduction="10000"/>
          </a:bodyPr>
          <a:lstStyle/>
          <a:p>
            <a:pPr marL="0" indent="0">
              <a:buNone/>
            </a:pPr>
            <a:r>
              <a:rPr lang="en-ZA" b="1" dirty="0"/>
              <a:t>Kitchen:</a:t>
            </a:r>
          </a:p>
          <a:p>
            <a:pPr marL="0" indent="0">
              <a:buNone/>
            </a:pPr>
            <a:endParaRPr lang="en-ZA" b="1" dirty="0"/>
          </a:p>
          <a:p>
            <a:r>
              <a:rPr lang="en-ZA" dirty="0"/>
              <a:t>Separated from play area by at least a partition. No recommended size. </a:t>
            </a:r>
          </a:p>
          <a:p>
            <a:endParaRPr lang="en-ZA" dirty="0"/>
          </a:p>
          <a:p>
            <a:r>
              <a:rPr lang="en-ZA" dirty="0"/>
              <a:t>No free access to children, but should be escorted when entering the kitchen. Must be kept clean, hygienic (light washable paint).</a:t>
            </a:r>
          </a:p>
          <a:p>
            <a:endParaRPr lang="en-ZA" dirty="0"/>
          </a:p>
          <a:p>
            <a:r>
              <a:rPr lang="en-ZA" dirty="0"/>
              <a:t> Equipment should be stored in safe containers. Should be equipped with a table, sink, cooking utensils, crockery and cutlery, cleaning materials.</a:t>
            </a:r>
          </a:p>
          <a:p>
            <a:endParaRPr lang="en-ZA" dirty="0"/>
          </a:p>
          <a:p>
            <a:pPr marL="0" indent="0">
              <a:buNone/>
            </a:pPr>
            <a:endParaRPr lang="en-ZA" b="1" dirty="0"/>
          </a:p>
          <a:p>
            <a:pPr marL="0" indent="0">
              <a:buNone/>
            </a:pPr>
            <a:endParaRPr lang="en-ZA" b="1" dirty="0"/>
          </a:p>
          <a:p>
            <a:pPr marL="0" indent="0">
              <a:buNone/>
            </a:pPr>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683641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a:xfrm>
            <a:off x="603504" y="1413296"/>
            <a:ext cx="8083296" cy="4680000"/>
          </a:xfrm>
        </p:spPr>
        <p:txBody>
          <a:bodyPr>
            <a:normAutofit/>
          </a:bodyPr>
          <a:lstStyle/>
          <a:p>
            <a:r>
              <a:rPr lang="en-ZA" dirty="0"/>
              <a:t>Some means of cooking food, approved refuse removal and cooling facilities. If using gas or paraffin it should be stored outside safely. </a:t>
            </a:r>
          </a:p>
          <a:p>
            <a:endParaRPr lang="en-ZA" dirty="0"/>
          </a:p>
          <a:p>
            <a:r>
              <a:rPr lang="en-ZA" dirty="0"/>
              <a:t>Washable floor cover. Big enough for utensils and equipment. Not a storage place for toys etc.</a:t>
            </a:r>
          </a:p>
          <a:p>
            <a:endParaRPr lang="en-ZA" dirty="0"/>
          </a:p>
          <a:p>
            <a:r>
              <a:rPr lang="en-ZA" dirty="0"/>
              <a:t>Separate space (not room) for preparation of baby food. Facilities to boil water for sterilization.</a:t>
            </a:r>
          </a:p>
          <a:p>
            <a:endParaRPr lang="en-ZA" dirty="0"/>
          </a:p>
          <a:p>
            <a:pPr marL="0" indent="0">
              <a:buNone/>
            </a:pPr>
            <a:endParaRPr lang="en-ZA" b="1" dirty="0"/>
          </a:p>
          <a:p>
            <a:pPr marL="0" indent="0">
              <a:buNone/>
            </a:pPr>
            <a:endParaRPr lang="en-ZA" b="1" dirty="0"/>
          </a:p>
          <a:p>
            <a:pPr marL="0" indent="0">
              <a:buNone/>
            </a:pPr>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069445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a:xfrm>
            <a:off x="603504" y="1413296"/>
            <a:ext cx="8083296" cy="4680000"/>
          </a:xfrm>
        </p:spPr>
        <p:txBody>
          <a:bodyPr>
            <a:normAutofit/>
          </a:bodyPr>
          <a:lstStyle/>
          <a:p>
            <a:pPr marL="0" indent="0">
              <a:buNone/>
            </a:pPr>
            <a:r>
              <a:rPr lang="en-ZA" b="1" dirty="0"/>
              <a:t>Indoor space:</a:t>
            </a:r>
          </a:p>
          <a:p>
            <a:pPr marL="0" indent="0">
              <a:buNone/>
            </a:pPr>
            <a:endParaRPr lang="en-ZA" b="1" dirty="0"/>
          </a:p>
          <a:p>
            <a:pPr marL="0" indent="0">
              <a:buNone/>
            </a:pPr>
            <a:r>
              <a:rPr lang="en-ZA" b="1" dirty="0"/>
              <a:t>Indoor play area after cupboards and other furniture has been taken into account:</a:t>
            </a:r>
          </a:p>
          <a:p>
            <a:pPr marL="0" indent="0">
              <a:buNone/>
            </a:pPr>
            <a:endParaRPr lang="en-ZA" b="1" dirty="0"/>
          </a:p>
          <a:p>
            <a:pPr marL="0" indent="0">
              <a:buNone/>
            </a:pPr>
            <a:r>
              <a:rPr lang="en-ZA" b="1" dirty="0"/>
              <a:t>•	</a:t>
            </a:r>
            <a:r>
              <a:rPr lang="en-ZA" dirty="0"/>
              <a:t>2m2 per baby</a:t>
            </a:r>
          </a:p>
          <a:p>
            <a:pPr marL="0" indent="0">
              <a:buNone/>
            </a:pPr>
            <a:r>
              <a:rPr lang="en-ZA" dirty="0"/>
              <a:t>•	1.5m2 per toddler</a:t>
            </a:r>
          </a:p>
          <a:p>
            <a:pPr marL="0" indent="0">
              <a:buNone/>
            </a:pPr>
            <a:endParaRPr lang="en-ZA" b="1" dirty="0"/>
          </a:p>
          <a:p>
            <a:endParaRPr lang="en-ZA" dirty="0"/>
          </a:p>
          <a:p>
            <a:pPr marL="0" indent="0">
              <a:buNone/>
            </a:pPr>
            <a:endParaRPr lang="en-ZA" b="1" dirty="0"/>
          </a:p>
          <a:p>
            <a:pPr marL="0" indent="0">
              <a:buNone/>
            </a:pPr>
            <a:endParaRPr lang="en-ZA" b="1" dirty="0"/>
          </a:p>
          <a:p>
            <a:pPr marL="0" indent="0">
              <a:buNone/>
            </a:pPr>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743648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29DE-6468-4C99-8D01-8EF79A3B5C3E}"/>
              </a:ext>
            </a:extLst>
          </p:cNvPr>
          <p:cNvSpPr>
            <a:spLocks noGrp="1"/>
          </p:cNvSpPr>
          <p:nvPr>
            <p:ph type="title"/>
          </p:nvPr>
        </p:nvSpPr>
        <p:spPr/>
        <p:txBody>
          <a:bodyPr>
            <a:normAutofit fontScale="90000"/>
          </a:bodyPr>
          <a:lstStyle/>
          <a:p>
            <a:pPr algn="ctr"/>
            <a:br>
              <a:rPr lang="en-ZA" dirty="0"/>
            </a:br>
            <a:r>
              <a:rPr lang="en-ZA" dirty="0"/>
              <a:t>Facilities and General Accommodation Requirements</a:t>
            </a:r>
            <a:br>
              <a:rPr lang="en-ZA" dirty="0"/>
            </a:br>
            <a:endParaRPr lang="en-ZA" dirty="0"/>
          </a:p>
        </p:txBody>
      </p:sp>
      <p:sp>
        <p:nvSpPr>
          <p:cNvPr id="3" name="Slide Number Placeholder 2">
            <a:extLst>
              <a:ext uri="{FF2B5EF4-FFF2-40B4-BE49-F238E27FC236}">
                <a16:creationId xmlns:a16="http://schemas.microsoft.com/office/drawing/2014/main" id="{C448BBB7-B25F-478D-97AD-BE900687806D}"/>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1DF76BAE-C136-46AD-8C0A-006B29B89E8E}"/>
              </a:ext>
            </a:extLst>
          </p:cNvPr>
          <p:cNvSpPr>
            <a:spLocks noGrp="1"/>
          </p:cNvSpPr>
          <p:nvPr>
            <p:ph sz="quarter" idx="1"/>
          </p:nvPr>
        </p:nvSpPr>
        <p:spPr>
          <a:xfrm>
            <a:off x="603504" y="1413296"/>
            <a:ext cx="8083296" cy="4680000"/>
          </a:xfrm>
        </p:spPr>
        <p:txBody>
          <a:bodyPr>
            <a:normAutofit lnSpcReduction="10000"/>
          </a:bodyPr>
          <a:lstStyle/>
          <a:p>
            <a:pPr marL="0" indent="0">
              <a:buNone/>
            </a:pPr>
            <a:r>
              <a:rPr lang="en-ZA" b="1" dirty="0"/>
              <a:t>Outdoor play area:</a:t>
            </a:r>
          </a:p>
          <a:p>
            <a:pPr marL="0" indent="0">
              <a:buNone/>
            </a:pPr>
            <a:endParaRPr lang="en-ZA" dirty="0"/>
          </a:p>
          <a:p>
            <a:r>
              <a:rPr lang="en-ZA" dirty="0"/>
              <a:t>1m2 per child at least for the first 30 children. Children can then be divided into groups and taken outside one group at a time. Always under supervision.</a:t>
            </a:r>
          </a:p>
          <a:p>
            <a:pPr marL="0" indent="0">
              <a:buNone/>
            </a:pPr>
            <a:endParaRPr lang="en-ZA" dirty="0"/>
          </a:p>
          <a:p>
            <a:r>
              <a:rPr lang="en-ZA" dirty="0"/>
              <a:t>No open fires in outdoor play area. </a:t>
            </a:r>
          </a:p>
          <a:p>
            <a:endParaRPr lang="en-ZA" dirty="0"/>
          </a:p>
          <a:p>
            <a:r>
              <a:rPr lang="en-ZA" dirty="0"/>
              <a:t>Public parks may be used as long as it is safe for the children.</a:t>
            </a:r>
          </a:p>
          <a:p>
            <a:endParaRPr lang="en-ZA" dirty="0"/>
          </a:p>
          <a:p>
            <a:r>
              <a:rPr lang="en-ZA" dirty="0"/>
              <a:t>If no outdoor space add 1m2 per child to the indoor space.</a:t>
            </a:r>
          </a:p>
          <a:p>
            <a:pPr marL="0" indent="0">
              <a:buNone/>
            </a:pPr>
            <a:endParaRPr lang="en-ZA" dirty="0"/>
          </a:p>
          <a:p>
            <a:endParaRPr lang="en-ZA" dirty="0"/>
          </a:p>
          <a:p>
            <a:pPr marL="0" indent="0">
              <a:buNone/>
            </a:pPr>
            <a:endParaRPr lang="en-ZA" b="1" dirty="0"/>
          </a:p>
          <a:p>
            <a:pPr marL="0" indent="0">
              <a:buNone/>
            </a:pPr>
            <a:endParaRPr lang="en-ZA" b="1" dirty="0"/>
          </a:p>
          <a:p>
            <a:pPr marL="0" indent="0">
              <a:buNone/>
            </a:pPr>
            <a:endParaRPr lang="en-ZA" b="1"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20393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4708</TotalTime>
  <Words>8543</Words>
  <Application>Microsoft Office PowerPoint</Application>
  <PresentationFormat>On-screen Show (4:3)</PresentationFormat>
  <Paragraphs>1432</Paragraphs>
  <Slides>181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181</vt:i4>
      </vt:variant>
    </vt:vector>
  </HeadingPairs>
  <TitlesOfParts>
    <vt:vector size="187" baseType="lpstr">
      <vt:lpstr>Arial</vt:lpstr>
      <vt:lpstr>Calibri</vt:lpstr>
      <vt:lpstr>Courier New</vt:lpstr>
      <vt:lpstr>Symbol</vt:lpstr>
      <vt:lpstr>Wingdings 2</vt:lpstr>
      <vt:lpstr>Theme1</vt:lpstr>
      <vt:lpstr>ADMINISTRATION FOR EARLY CHILDHOOD DEVELOPMENT SERVICES AND PROGRAMME</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STUDY UNIT KT01</vt:lpstr>
      <vt:lpstr>REQUIREMENTS FOR REGISTRATION  </vt:lpstr>
      <vt:lpstr>REQUIREMENTS FOR REGISTRATION  </vt:lpstr>
      <vt:lpstr>REQUIREMENTS FOR REGISTRATION  </vt:lpstr>
      <vt:lpstr>REQUIREMENTS FOR REGISTRATION  </vt:lpstr>
      <vt:lpstr>REQUIREMENTS FOR REGISTRATION  </vt:lpstr>
      <vt:lpstr>REQUIREMENTS FOR REGISTRATION  </vt:lpstr>
      <vt:lpstr>REQUIREMENTS FOR REGISTRATION  </vt:lpstr>
      <vt:lpstr>REQUIREMENTS FOR REGISTRATION  </vt:lpstr>
      <vt:lpstr>REQUIREMENTS FOR REGISTRATION  </vt:lpstr>
      <vt:lpstr>REQUIREMENTS FOR REGISTRATION  </vt:lpstr>
      <vt:lpstr>REQUIREMENTS FOR REGISTRATION  </vt:lpstr>
      <vt:lpstr>REQUIREMENTS FOR REGISTRATION  </vt:lpstr>
      <vt:lpstr>STUDY UNIT 1.1 KT0101</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  REGISTERING AN EARLY CHILDHOOD DEVELOPMENT CENTRE   </vt:lpstr>
      <vt:lpstr>STUDY UNIT 1.2 KT0102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 EARLY CHILDHOOD PROGRAMME POLICIES, PROCEDURES AND RECORDS </vt:lpstr>
      <vt:lpstr>POLICIES</vt:lpstr>
      <vt:lpstr>POLICIES</vt:lpstr>
      <vt:lpstr>POLICIES</vt:lpstr>
      <vt:lpstr>POLICIES</vt:lpstr>
      <vt:lpstr>POLICIES</vt:lpstr>
      <vt:lpstr> Facilities and General Accommodation Requirements </vt:lpstr>
      <vt:lpstr> Facilities and General Accommodation Requirements </vt:lpstr>
      <vt:lpstr> Facilities and General Accommodation Requirements </vt:lpstr>
      <vt:lpstr> Facilities and General Accommodation Requirements </vt:lpstr>
      <vt:lpstr> Facilities and General Accommodation Requirements </vt:lpstr>
      <vt:lpstr> Facilities and General Accommodation Requirements </vt:lpstr>
      <vt:lpstr> Facilities and General Accommodation Requirements </vt:lpstr>
      <vt:lpstr> Facilities and General Accommodation Requirements </vt:lpstr>
      <vt:lpstr> Facilities and General Accommodation Requirements </vt:lpstr>
      <vt:lpstr> Facilities and General Accommodation Requirements </vt:lpstr>
      <vt:lpstr> Facilities and General Accommodation Requirements </vt:lpstr>
      <vt:lpstr> Facilities and General Accommodation Requirements </vt:lpstr>
      <vt:lpstr> Facilities and General Accommodation Requirements </vt:lpstr>
      <vt:lpstr>PowerPoint Presentation</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STANDARD OPERATING PROCEDURES </vt:lpstr>
      <vt:lpstr>PowerPoint Presentation</vt:lpstr>
      <vt:lpstr>CHILDREN’S RECORDS  </vt:lpstr>
      <vt:lpstr>CHILDREN’S RECORDS  </vt:lpstr>
      <vt:lpstr>CHILDREN’S RECORDS  </vt:lpstr>
      <vt:lpstr>CHILDREN’S RECORDS  </vt:lpstr>
      <vt:lpstr>CHILDREN’S RECORDS  </vt:lpstr>
      <vt:lpstr>CHILDREN’S RECORDS  </vt:lpstr>
      <vt:lpstr>CHILDREN’S RECORDS  </vt:lpstr>
      <vt:lpstr>CHILDREN’S RECORDS  </vt:lpstr>
      <vt:lpstr>CHILDREN’S RECORDS  </vt:lpstr>
      <vt:lpstr>CHILDREN’S RECORDS  </vt:lpstr>
      <vt:lpstr>CHILDREN’S RECORDS  </vt:lpstr>
      <vt:lpstr>STUDY UNIT 1.3 KT0103</vt:lpstr>
      <vt:lpstr> PARENT INVOLVEMENT INITIATIVES IN EARLY CHILDHOOD SERVICES </vt:lpstr>
      <vt:lpstr> PARENT INVOLVEMENT INITIATIVES IN EARLY CHILDHOOD SERVICES </vt:lpstr>
      <vt:lpstr> PARENT INVOLVEMENT INITIATIVES IN EARLY CHILDHOOD SERVICES </vt:lpstr>
      <vt:lpstr> PARENT INVOLVEMENT INITIATIVES IN EARLY CHILDHOOD SERVICES </vt:lpstr>
      <vt:lpstr> PARENT INVOLVEMENT INITIATIVES IN EARLY CHILDHOOD SERVICES </vt:lpstr>
      <vt:lpstr> PARENT INVOLVEMENT INITIATIVES IN EARLY CHILDHOOD SERVICES </vt:lpstr>
      <vt:lpstr> PARENT INVOLVEMENT INITIATIVES IN EARLY CHILDHOOD SERVICES </vt:lpstr>
      <vt:lpstr> PARENT INVOLVEMENT INITIATIVES IN EARLY CHILDHOOD SERVICES </vt:lpstr>
      <vt:lpstr> PARENT INVOLVEMENT INITIATIVES IN EARLY CHILDHOOD SERVICES </vt:lpstr>
      <vt:lpstr>PowerPoint Presentation</vt:lpstr>
      <vt:lpstr> PLANNING AND PREPARING  FOR PARENT MEETINGS   </vt:lpstr>
      <vt:lpstr> PLANNING AND PREPARING  FOR PARENT MEETINGS   </vt:lpstr>
      <vt:lpstr> PLANNING AND PREPARING  FOR PARENT MEETINGS   </vt:lpstr>
      <vt:lpstr> PLANNING AND PREPARING  FOR PARENT MEETINGS   </vt:lpstr>
      <vt:lpstr> PLANNING AND PREPARING  FOR PARENT MEETINGS   </vt:lpstr>
      <vt:lpstr> PLANNING AND PREPARING  FOR PARENT MEETINGS   </vt:lpstr>
      <vt:lpstr> PLANNING AND PREPARING  FOR PARENT MEETINGS   </vt:lpstr>
      <vt:lpstr> PLANNING AND PREPARING  FOR PARENT MEETINGS   </vt:lpstr>
      <vt:lpstr> PLANNING AND PREPARING  FOR PARENT MEETINGS   </vt:lpstr>
      <vt:lpstr> PLANNING AND PREPARING  FOR PARENT MEETINGS   </vt:lpstr>
      <vt:lpstr> PLANNING AND PREPARING  FOR PARENT MEETINGS   </vt:lpstr>
      <vt:lpstr> PLANNING AND PREPARING  FOR PARENT MEETINGS   </vt:lpstr>
      <vt:lpstr>STUDY UNIT 1.4 KT0104</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lpstr> TYPES OF ADMINISTRATIVE INFORMATION AND DOCUMENTATION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RobynCarneiro</cp:lastModifiedBy>
  <cp:revision>158</cp:revision>
  <dcterms:created xsi:type="dcterms:W3CDTF">2016-03-16T14:20:02Z</dcterms:created>
  <dcterms:modified xsi:type="dcterms:W3CDTF">2019-05-02T15:52:52Z</dcterms:modified>
</cp:coreProperties>
</file>