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slides/slide287.xml" ContentType="application/vnd.openxmlformats-officedocument.presentationml.slide+xml"/>
  <Override PartName="/ppt/slides/slide288.xml" ContentType="application/vnd.openxmlformats-officedocument.presentationml.slide+xml"/>
  <Override PartName="/ppt/slides/slide289.xml" ContentType="application/vnd.openxmlformats-officedocument.presentationml.slide+xml"/>
  <Override PartName="/ppt/slides/slide290.xml" ContentType="application/vnd.openxmlformats-officedocument.presentationml.slide+xml"/>
  <Override PartName="/ppt/slides/slide291.xml" ContentType="application/vnd.openxmlformats-officedocument.presentationml.slide+xml"/>
  <Override PartName="/ppt/slides/slide292.xml" ContentType="application/vnd.openxmlformats-officedocument.presentationml.slide+xml"/>
  <Override PartName="/ppt/slides/slide293.xml" ContentType="application/vnd.openxmlformats-officedocument.presentationml.slide+xml"/>
  <Override PartName="/ppt/slides/slide294.xml" ContentType="application/vnd.openxmlformats-officedocument.presentationml.slide+xml"/>
  <Override PartName="/ppt/slides/slide295.xml" ContentType="application/vnd.openxmlformats-officedocument.presentationml.slide+xml"/>
  <Override PartName="/ppt/slides/slide296.xml" ContentType="application/vnd.openxmlformats-officedocument.presentationml.slide+xml"/>
  <Override PartName="/ppt/slides/slide297.xml" ContentType="application/vnd.openxmlformats-officedocument.presentationml.slide+xml"/>
  <Override PartName="/ppt/slides/slide298.xml" ContentType="application/vnd.openxmlformats-officedocument.presentationml.slide+xml"/>
  <Override PartName="/ppt/slides/slide29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notesMasterIdLst>
    <p:notesMasterId r:id="rId301"/>
  </p:notesMasterIdLst>
  <p:sldIdLst>
    <p:sldId id="285" r:id="rId2"/>
    <p:sldId id="257"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6" r:id="rId30"/>
    <p:sldId id="289" r:id="rId31"/>
    <p:sldId id="293" r:id="rId32"/>
    <p:sldId id="294" r:id="rId33"/>
    <p:sldId id="295" r:id="rId34"/>
    <p:sldId id="296" r:id="rId35"/>
    <p:sldId id="297" r:id="rId36"/>
    <p:sldId id="298" r:id="rId37"/>
    <p:sldId id="299" r:id="rId38"/>
    <p:sldId id="300" r:id="rId39"/>
    <p:sldId id="302" r:id="rId40"/>
    <p:sldId id="301" r:id="rId41"/>
    <p:sldId id="303" r:id="rId42"/>
    <p:sldId id="304" r:id="rId43"/>
    <p:sldId id="305" r:id="rId44"/>
    <p:sldId id="306" r:id="rId45"/>
    <p:sldId id="307" r:id="rId46"/>
    <p:sldId id="309" r:id="rId47"/>
    <p:sldId id="308" r:id="rId48"/>
    <p:sldId id="310" r:id="rId49"/>
    <p:sldId id="312" r:id="rId50"/>
    <p:sldId id="311" r:id="rId51"/>
    <p:sldId id="313" r:id="rId52"/>
    <p:sldId id="314" r:id="rId53"/>
    <p:sldId id="315" r:id="rId54"/>
    <p:sldId id="316" r:id="rId55"/>
    <p:sldId id="317" r:id="rId56"/>
    <p:sldId id="318" r:id="rId57"/>
    <p:sldId id="320" r:id="rId58"/>
    <p:sldId id="319" r:id="rId59"/>
    <p:sldId id="321" r:id="rId60"/>
    <p:sldId id="322" r:id="rId61"/>
    <p:sldId id="323" r:id="rId62"/>
    <p:sldId id="324" r:id="rId63"/>
    <p:sldId id="325" r:id="rId64"/>
    <p:sldId id="326" r:id="rId65"/>
    <p:sldId id="327" r:id="rId66"/>
    <p:sldId id="328" r:id="rId67"/>
    <p:sldId id="329" r:id="rId68"/>
    <p:sldId id="330" r:id="rId69"/>
    <p:sldId id="331" r:id="rId70"/>
    <p:sldId id="332" r:id="rId71"/>
    <p:sldId id="333" r:id="rId72"/>
    <p:sldId id="334" r:id="rId73"/>
    <p:sldId id="335" r:id="rId74"/>
    <p:sldId id="336" r:id="rId75"/>
    <p:sldId id="337" r:id="rId76"/>
    <p:sldId id="338" r:id="rId77"/>
    <p:sldId id="340" r:id="rId78"/>
    <p:sldId id="339" r:id="rId79"/>
    <p:sldId id="341" r:id="rId80"/>
    <p:sldId id="342" r:id="rId81"/>
    <p:sldId id="292" r:id="rId82"/>
    <p:sldId id="344" r:id="rId83"/>
    <p:sldId id="345" r:id="rId84"/>
    <p:sldId id="343" r:id="rId85"/>
    <p:sldId id="346" r:id="rId86"/>
    <p:sldId id="347" r:id="rId87"/>
    <p:sldId id="348" r:id="rId88"/>
    <p:sldId id="349" r:id="rId89"/>
    <p:sldId id="350" r:id="rId90"/>
    <p:sldId id="351" r:id="rId91"/>
    <p:sldId id="352" r:id="rId92"/>
    <p:sldId id="353" r:id="rId93"/>
    <p:sldId id="354" r:id="rId94"/>
    <p:sldId id="355" r:id="rId95"/>
    <p:sldId id="356" r:id="rId96"/>
    <p:sldId id="357" r:id="rId97"/>
    <p:sldId id="358" r:id="rId98"/>
    <p:sldId id="359" r:id="rId99"/>
    <p:sldId id="360" r:id="rId100"/>
    <p:sldId id="361" r:id="rId101"/>
    <p:sldId id="362" r:id="rId102"/>
    <p:sldId id="363" r:id="rId103"/>
    <p:sldId id="364" r:id="rId104"/>
    <p:sldId id="365" r:id="rId105"/>
    <p:sldId id="366" r:id="rId106"/>
    <p:sldId id="367" r:id="rId107"/>
    <p:sldId id="368" r:id="rId108"/>
    <p:sldId id="369" r:id="rId109"/>
    <p:sldId id="371" r:id="rId110"/>
    <p:sldId id="370" r:id="rId111"/>
    <p:sldId id="372" r:id="rId112"/>
    <p:sldId id="373" r:id="rId113"/>
    <p:sldId id="374" r:id="rId114"/>
    <p:sldId id="376" r:id="rId115"/>
    <p:sldId id="377" r:id="rId116"/>
    <p:sldId id="378" r:id="rId117"/>
    <p:sldId id="379" r:id="rId118"/>
    <p:sldId id="380" r:id="rId119"/>
    <p:sldId id="381" r:id="rId120"/>
    <p:sldId id="382" r:id="rId121"/>
    <p:sldId id="383" r:id="rId122"/>
    <p:sldId id="290" r:id="rId123"/>
    <p:sldId id="384" r:id="rId124"/>
    <p:sldId id="385" r:id="rId125"/>
    <p:sldId id="386" r:id="rId126"/>
    <p:sldId id="387" r:id="rId127"/>
    <p:sldId id="388" r:id="rId128"/>
    <p:sldId id="389" r:id="rId129"/>
    <p:sldId id="390" r:id="rId130"/>
    <p:sldId id="291" r:id="rId131"/>
    <p:sldId id="391" r:id="rId132"/>
    <p:sldId id="392" r:id="rId133"/>
    <p:sldId id="393" r:id="rId134"/>
    <p:sldId id="394" r:id="rId135"/>
    <p:sldId id="395" r:id="rId136"/>
    <p:sldId id="396" r:id="rId137"/>
    <p:sldId id="397" r:id="rId138"/>
    <p:sldId id="398" r:id="rId139"/>
    <p:sldId id="399" r:id="rId140"/>
    <p:sldId id="400" r:id="rId141"/>
    <p:sldId id="401" r:id="rId142"/>
    <p:sldId id="402" r:id="rId143"/>
    <p:sldId id="403" r:id="rId144"/>
    <p:sldId id="404" r:id="rId145"/>
    <p:sldId id="405" r:id="rId146"/>
    <p:sldId id="406" r:id="rId147"/>
    <p:sldId id="407" r:id="rId148"/>
    <p:sldId id="408" r:id="rId149"/>
    <p:sldId id="409" r:id="rId150"/>
    <p:sldId id="411" r:id="rId151"/>
    <p:sldId id="412" r:id="rId152"/>
    <p:sldId id="410" r:id="rId153"/>
    <p:sldId id="413" r:id="rId154"/>
    <p:sldId id="414" r:id="rId155"/>
    <p:sldId id="415" r:id="rId156"/>
    <p:sldId id="416" r:id="rId157"/>
    <p:sldId id="417" r:id="rId158"/>
    <p:sldId id="418" r:id="rId159"/>
    <p:sldId id="419" r:id="rId160"/>
    <p:sldId id="420" r:id="rId161"/>
    <p:sldId id="421" r:id="rId162"/>
    <p:sldId id="422" r:id="rId163"/>
    <p:sldId id="423" r:id="rId164"/>
    <p:sldId id="424" r:id="rId165"/>
    <p:sldId id="425" r:id="rId166"/>
    <p:sldId id="426" r:id="rId167"/>
    <p:sldId id="427" r:id="rId168"/>
    <p:sldId id="428" r:id="rId169"/>
    <p:sldId id="429" r:id="rId170"/>
    <p:sldId id="430" r:id="rId171"/>
    <p:sldId id="432" r:id="rId172"/>
    <p:sldId id="431" r:id="rId173"/>
    <p:sldId id="434" r:id="rId174"/>
    <p:sldId id="433" r:id="rId175"/>
    <p:sldId id="435" r:id="rId176"/>
    <p:sldId id="436" r:id="rId177"/>
    <p:sldId id="437" r:id="rId178"/>
    <p:sldId id="438" r:id="rId179"/>
    <p:sldId id="439" r:id="rId180"/>
    <p:sldId id="440" r:id="rId181"/>
    <p:sldId id="443" r:id="rId182"/>
    <p:sldId id="442" r:id="rId183"/>
    <p:sldId id="441" r:id="rId184"/>
    <p:sldId id="444" r:id="rId185"/>
    <p:sldId id="445" r:id="rId186"/>
    <p:sldId id="446" r:id="rId187"/>
    <p:sldId id="447" r:id="rId188"/>
    <p:sldId id="448" r:id="rId189"/>
    <p:sldId id="449" r:id="rId190"/>
    <p:sldId id="450" r:id="rId191"/>
    <p:sldId id="451" r:id="rId192"/>
    <p:sldId id="452" r:id="rId193"/>
    <p:sldId id="454" r:id="rId194"/>
    <p:sldId id="453" r:id="rId195"/>
    <p:sldId id="455" r:id="rId196"/>
    <p:sldId id="456" r:id="rId197"/>
    <p:sldId id="457" r:id="rId198"/>
    <p:sldId id="458" r:id="rId199"/>
    <p:sldId id="459" r:id="rId200"/>
    <p:sldId id="461" r:id="rId201"/>
    <p:sldId id="460" r:id="rId202"/>
    <p:sldId id="462" r:id="rId203"/>
    <p:sldId id="463" r:id="rId204"/>
    <p:sldId id="464" r:id="rId205"/>
    <p:sldId id="466" r:id="rId206"/>
    <p:sldId id="465" r:id="rId207"/>
    <p:sldId id="467" r:id="rId208"/>
    <p:sldId id="468" r:id="rId209"/>
    <p:sldId id="469" r:id="rId210"/>
    <p:sldId id="471" r:id="rId211"/>
    <p:sldId id="470" r:id="rId212"/>
    <p:sldId id="472" r:id="rId213"/>
    <p:sldId id="473" r:id="rId214"/>
    <p:sldId id="475" r:id="rId215"/>
    <p:sldId id="474" r:id="rId216"/>
    <p:sldId id="476" r:id="rId217"/>
    <p:sldId id="477" r:id="rId218"/>
    <p:sldId id="478" r:id="rId219"/>
    <p:sldId id="481" r:id="rId220"/>
    <p:sldId id="480" r:id="rId221"/>
    <p:sldId id="483" r:id="rId222"/>
    <p:sldId id="482" r:id="rId223"/>
    <p:sldId id="485" r:id="rId224"/>
    <p:sldId id="484" r:id="rId225"/>
    <p:sldId id="486" r:id="rId226"/>
    <p:sldId id="487" r:id="rId227"/>
    <p:sldId id="488" r:id="rId228"/>
    <p:sldId id="489" r:id="rId229"/>
    <p:sldId id="490" r:id="rId230"/>
    <p:sldId id="491" r:id="rId231"/>
    <p:sldId id="492" r:id="rId232"/>
    <p:sldId id="493" r:id="rId233"/>
    <p:sldId id="494" r:id="rId234"/>
    <p:sldId id="495" r:id="rId235"/>
    <p:sldId id="496" r:id="rId236"/>
    <p:sldId id="497" r:id="rId237"/>
    <p:sldId id="498" r:id="rId238"/>
    <p:sldId id="499" r:id="rId239"/>
    <p:sldId id="500" r:id="rId240"/>
    <p:sldId id="501" r:id="rId241"/>
    <p:sldId id="502" r:id="rId242"/>
    <p:sldId id="503" r:id="rId243"/>
    <p:sldId id="504" r:id="rId244"/>
    <p:sldId id="505" r:id="rId245"/>
    <p:sldId id="507" r:id="rId246"/>
    <p:sldId id="506" r:id="rId247"/>
    <p:sldId id="508" r:id="rId248"/>
    <p:sldId id="509" r:id="rId249"/>
    <p:sldId id="510" r:id="rId250"/>
    <p:sldId id="511" r:id="rId251"/>
    <p:sldId id="512" r:id="rId252"/>
    <p:sldId id="513" r:id="rId253"/>
    <p:sldId id="514" r:id="rId254"/>
    <p:sldId id="515" r:id="rId255"/>
    <p:sldId id="516" r:id="rId256"/>
    <p:sldId id="517" r:id="rId257"/>
    <p:sldId id="518" r:id="rId258"/>
    <p:sldId id="479" r:id="rId259"/>
    <p:sldId id="519" r:id="rId260"/>
    <p:sldId id="521" r:id="rId261"/>
    <p:sldId id="520" r:id="rId262"/>
    <p:sldId id="523" r:id="rId263"/>
    <p:sldId id="522" r:id="rId264"/>
    <p:sldId id="524" r:id="rId265"/>
    <p:sldId id="525" r:id="rId266"/>
    <p:sldId id="558" r:id="rId267"/>
    <p:sldId id="526" r:id="rId268"/>
    <p:sldId id="527" r:id="rId269"/>
    <p:sldId id="528" r:id="rId270"/>
    <p:sldId id="529" r:id="rId271"/>
    <p:sldId id="530" r:id="rId272"/>
    <p:sldId id="532" r:id="rId273"/>
    <p:sldId id="531" r:id="rId274"/>
    <p:sldId id="533" r:id="rId275"/>
    <p:sldId id="534" r:id="rId276"/>
    <p:sldId id="535" r:id="rId277"/>
    <p:sldId id="536" r:id="rId278"/>
    <p:sldId id="537" r:id="rId279"/>
    <p:sldId id="538" r:id="rId280"/>
    <p:sldId id="540" r:id="rId281"/>
    <p:sldId id="539" r:id="rId282"/>
    <p:sldId id="541" r:id="rId283"/>
    <p:sldId id="542" r:id="rId284"/>
    <p:sldId id="543" r:id="rId285"/>
    <p:sldId id="545" r:id="rId286"/>
    <p:sldId id="544" r:id="rId287"/>
    <p:sldId id="546" r:id="rId288"/>
    <p:sldId id="547" r:id="rId289"/>
    <p:sldId id="559" r:id="rId290"/>
    <p:sldId id="548" r:id="rId291"/>
    <p:sldId id="549" r:id="rId292"/>
    <p:sldId id="550" r:id="rId293"/>
    <p:sldId id="551" r:id="rId294"/>
    <p:sldId id="552" r:id="rId295"/>
    <p:sldId id="553" r:id="rId296"/>
    <p:sldId id="555" r:id="rId297"/>
    <p:sldId id="556" r:id="rId298"/>
    <p:sldId id="554" r:id="rId299"/>
    <p:sldId id="557" r:id="rId300"/>
  </p:sldIdLst>
  <p:sldSz cx="9144000" cy="6858000" type="screen4x3"/>
  <p:notesSz cx="6867525" cy="99949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bynCarneiro" initials="R" lastIdx="1" clrIdx="0">
    <p:extLst>
      <p:ext uri="{19B8F6BF-5375-455C-9EA6-DF929625EA0E}">
        <p15:presenceInfo xmlns:p15="http://schemas.microsoft.com/office/powerpoint/2012/main" userId="RobynCarneiro"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15" autoAdjust="0"/>
    <p:restoredTop sz="86347" autoAdjust="0"/>
  </p:normalViewPr>
  <p:slideViewPr>
    <p:cSldViewPr snapToGrid="0">
      <p:cViewPr>
        <p:scale>
          <a:sx n="75" d="100"/>
          <a:sy n="75" d="100"/>
        </p:scale>
        <p:origin x="1134" y="-480"/>
      </p:cViewPr>
      <p:guideLst>
        <p:guide orient="horz" pos="2160"/>
        <p:guide pos="2880"/>
      </p:guideLst>
    </p:cSldViewPr>
  </p:slideViewPr>
  <p:outlineViewPr>
    <p:cViewPr>
      <p:scale>
        <a:sx n="33" d="100"/>
        <a:sy n="33" d="100"/>
      </p:scale>
      <p:origin x="0" y="-19980"/>
    </p:cViewPr>
  </p:outlineViewPr>
  <p:notesTextViewPr>
    <p:cViewPr>
      <p:scale>
        <a:sx n="1" d="1"/>
        <a:sy n="1" d="1"/>
      </p:scale>
      <p:origin x="0" y="0"/>
    </p:cViewPr>
  </p:notesTextViewPr>
  <p:sorterViewPr>
    <p:cViewPr>
      <p:scale>
        <a:sx n="100" d="100"/>
        <a:sy n="100" d="100"/>
      </p:scale>
      <p:origin x="0" y="-9696"/>
    </p:cViewPr>
  </p:sorter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99" Type="http://schemas.openxmlformats.org/officeDocument/2006/relationships/slide" Target="slides/slide298.xml"/><Relationship Id="rId21" Type="http://schemas.openxmlformats.org/officeDocument/2006/relationships/slide" Target="slides/slide20.xml"/><Relationship Id="rId63" Type="http://schemas.openxmlformats.org/officeDocument/2006/relationships/slide" Target="slides/slide62.xml"/><Relationship Id="rId159" Type="http://schemas.openxmlformats.org/officeDocument/2006/relationships/slide" Target="slides/slide158.xml"/><Relationship Id="rId170" Type="http://schemas.openxmlformats.org/officeDocument/2006/relationships/slide" Target="slides/slide169.xml"/><Relationship Id="rId226" Type="http://schemas.openxmlformats.org/officeDocument/2006/relationships/slide" Target="slides/slide225.xml"/><Relationship Id="rId268" Type="http://schemas.openxmlformats.org/officeDocument/2006/relationships/slide" Target="slides/slide267.xml"/><Relationship Id="rId32" Type="http://schemas.openxmlformats.org/officeDocument/2006/relationships/slide" Target="slides/slide31.xml"/><Relationship Id="rId74" Type="http://schemas.openxmlformats.org/officeDocument/2006/relationships/slide" Target="slides/slide73.xml"/><Relationship Id="rId128" Type="http://schemas.openxmlformats.org/officeDocument/2006/relationships/slide" Target="slides/slide127.xml"/><Relationship Id="rId5" Type="http://schemas.openxmlformats.org/officeDocument/2006/relationships/slide" Target="slides/slide4.xml"/><Relationship Id="rId181" Type="http://schemas.openxmlformats.org/officeDocument/2006/relationships/slide" Target="slides/slide180.xml"/><Relationship Id="rId237" Type="http://schemas.openxmlformats.org/officeDocument/2006/relationships/slide" Target="slides/slide236.xml"/><Relationship Id="rId279" Type="http://schemas.openxmlformats.org/officeDocument/2006/relationships/slide" Target="slides/slide278.xml"/><Relationship Id="rId43" Type="http://schemas.openxmlformats.org/officeDocument/2006/relationships/slide" Target="slides/slide42.xml"/><Relationship Id="rId139" Type="http://schemas.openxmlformats.org/officeDocument/2006/relationships/slide" Target="slides/slide138.xml"/><Relationship Id="rId290" Type="http://schemas.openxmlformats.org/officeDocument/2006/relationships/slide" Target="slides/slide289.xml"/><Relationship Id="rId304" Type="http://schemas.openxmlformats.org/officeDocument/2006/relationships/viewProps" Target="viewProps.xml"/><Relationship Id="rId85" Type="http://schemas.openxmlformats.org/officeDocument/2006/relationships/slide" Target="slides/slide84.xml"/><Relationship Id="rId150" Type="http://schemas.openxmlformats.org/officeDocument/2006/relationships/slide" Target="slides/slide149.xml"/><Relationship Id="rId192" Type="http://schemas.openxmlformats.org/officeDocument/2006/relationships/slide" Target="slides/slide191.xml"/><Relationship Id="rId206" Type="http://schemas.openxmlformats.org/officeDocument/2006/relationships/slide" Target="slides/slide205.xml"/><Relationship Id="rId248" Type="http://schemas.openxmlformats.org/officeDocument/2006/relationships/slide" Target="slides/slide247.xml"/><Relationship Id="rId12" Type="http://schemas.openxmlformats.org/officeDocument/2006/relationships/slide" Target="slides/slide11.xml"/><Relationship Id="rId108" Type="http://schemas.openxmlformats.org/officeDocument/2006/relationships/slide" Target="slides/slide107.xml"/><Relationship Id="rId54" Type="http://schemas.openxmlformats.org/officeDocument/2006/relationships/slide" Target="slides/slide53.xml"/><Relationship Id="rId96" Type="http://schemas.openxmlformats.org/officeDocument/2006/relationships/slide" Target="slides/slide95.xml"/><Relationship Id="rId161" Type="http://schemas.openxmlformats.org/officeDocument/2006/relationships/slide" Target="slides/slide160.xml"/><Relationship Id="rId217" Type="http://schemas.openxmlformats.org/officeDocument/2006/relationships/slide" Target="slides/slide216.xml"/><Relationship Id="rId259" Type="http://schemas.openxmlformats.org/officeDocument/2006/relationships/slide" Target="slides/slide258.xml"/><Relationship Id="rId23" Type="http://schemas.openxmlformats.org/officeDocument/2006/relationships/slide" Target="slides/slide22.xml"/><Relationship Id="rId119" Type="http://schemas.openxmlformats.org/officeDocument/2006/relationships/slide" Target="slides/slide118.xml"/><Relationship Id="rId270" Type="http://schemas.openxmlformats.org/officeDocument/2006/relationships/slide" Target="slides/slide269.xml"/><Relationship Id="rId291" Type="http://schemas.openxmlformats.org/officeDocument/2006/relationships/slide" Target="slides/slide290.xml"/><Relationship Id="rId305" Type="http://schemas.openxmlformats.org/officeDocument/2006/relationships/theme" Target="theme/theme1.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207" Type="http://schemas.openxmlformats.org/officeDocument/2006/relationships/slide" Target="slides/slide206.xml"/><Relationship Id="rId228" Type="http://schemas.openxmlformats.org/officeDocument/2006/relationships/slide" Target="slides/slide227.xml"/><Relationship Id="rId249" Type="http://schemas.openxmlformats.org/officeDocument/2006/relationships/slide" Target="slides/slide248.xml"/><Relationship Id="rId13" Type="http://schemas.openxmlformats.org/officeDocument/2006/relationships/slide" Target="slides/slide12.xml"/><Relationship Id="rId109" Type="http://schemas.openxmlformats.org/officeDocument/2006/relationships/slide" Target="slides/slide108.xml"/><Relationship Id="rId260" Type="http://schemas.openxmlformats.org/officeDocument/2006/relationships/slide" Target="slides/slide259.xml"/><Relationship Id="rId281" Type="http://schemas.openxmlformats.org/officeDocument/2006/relationships/slide" Target="slides/slide280.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18" Type="http://schemas.openxmlformats.org/officeDocument/2006/relationships/slide" Target="slides/slide217.xml"/><Relationship Id="rId239" Type="http://schemas.openxmlformats.org/officeDocument/2006/relationships/slide" Target="slides/slide238.xml"/><Relationship Id="rId250" Type="http://schemas.openxmlformats.org/officeDocument/2006/relationships/slide" Target="slides/slide249.xml"/><Relationship Id="rId271" Type="http://schemas.openxmlformats.org/officeDocument/2006/relationships/slide" Target="slides/slide270.xml"/><Relationship Id="rId292" Type="http://schemas.openxmlformats.org/officeDocument/2006/relationships/slide" Target="slides/slide291.xml"/><Relationship Id="rId306" Type="http://schemas.openxmlformats.org/officeDocument/2006/relationships/tableStyles" Target="tableStyles.xml"/><Relationship Id="rId24" Type="http://schemas.openxmlformats.org/officeDocument/2006/relationships/slide" Target="slides/slide23.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31" Type="http://schemas.openxmlformats.org/officeDocument/2006/relationships/slide" Target="slides/slide130.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208" Type="http://schemas.openxmlformats.org/officeDocument/2006/relationships/slide" Target="slides/slide207.xml"/><Relationship Id="rId229" Type="http://schemas.openxmlformats.org/officeDocument/2006/relationships/slide" Target="slides/slide228.xml"/><Relationship Id="rId240" Type="http://schemas.openxmlformats.org/officeDocument/2006/relationships/slide" Target="slides/slide239.xml"/><Relationship Id="rId261" Type="http://schemas.openxmlformats.org/officeDocument/2006/relationships/slide" Target="slides/slide260.xml"/><Relationship Id="rId14" Type="http://schemas.openxmlformats.org/officeDocument/2006/relationships/slide" Target="slides/slide13.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282" Type="http://schemas.openxmlformats.org/officeDocument/2006/relationships/slide" Target="slides/slide281.xml"/><Relationship Id="rId8" Type="http://schemas.openxmlformats.org/officeDocument/2006/relationships/slide" Target="slides/slide7.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219" Type="http://schemas.openxmlformats.org/officeDocument/2006/relationships/slide" Target="slides/slide218.xml"/><Relationship Id="rId230" Type="http://schemas.openxmlformats.org/officeDocument/2006/relationships/slide" Target="slides/slide229.xml"/><Relationship Id="rId251" Type="http://schemas.openxmlformats.org/officeDocument/2006/relationships/slide" Target="slides/slide250.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72" Type="http://schemas.openxmlformats.org/officeDocument/2006/relationships/slide" Target="slides/slide271.xml"/><Relationship Id="rId293" Type="http://schemas.openxmlformats.org/officeDocument/2006/relationships/slide" Target="slides/slide29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95" Type="http://schemas.openxmlformats.org/officeDocument/2006/relationships/slide" Target="slides/slide194.xml"/><Relationship Id="rId209" Type="http://schemas.openxmlformats.org/officeDocument/2006/relationships/slide" Target="slides/slide208.xml"/><Relationship Id="rId220" Type="http://schemas.openxmlformats.org/officeDocument/2006/relationships/slide" Target="slides/slide219.xml"/><Relationship Id="rId241" Type="http://schemas.openxmlformats.org/officeDocument/2006/relationships/slide" Target="slides/slide24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262" Type="http://schemas.openxmlformats.org/officeDocument/2006/relationships/slide" Target="slides/slide261.xml"/><Relationship Id="rId283" Type="http://schemas.openxmlformats.org/officeDocument/2006/relationships/slide" Target="slides/slide282.xml"/><Relationship Id="rId78" Type="http://schemas.openxmlformats.org/officeDocument/2006/relationships/slide" Target="slides/slide77.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64" Type="http://schemas.openxmlformats.org/officeDocument/2006/relationships/slide" Target="slides/slide163.xml"/><Relationship Id="rId185" Type="http://schemas.openxmlformats.org/officeDocument/2006/relationships/slide" Target="slides/slide184.xml"/><Relationship Id="rId9" Type="http://schemas.openxmlformats.org/officeDocument/2006/relationships/slide" Target="slides/slide8.xml"/><Relationship Id="rId210" Type="http://schemas.openxmlformats.org/officeDocument/2006/relationships/slide" Target="slides/slide209.xml"/><Relationship Id="rId26" Type="http://schemas.openxmlformats.org/officeDocument/2006/relationships/slide" Target="slides/slide25.xml"/><Relationship Id="rId231" Type="http://schemas.openxmlformats.org/officeDocument/2006/relationships/slide" Target="slides/slide230.xml"/><Relationship Id="rId252" Type="http://schemas.openxmlformats.org/officeDocument/2006/relationships/slide" Target="slides/slide251.xml"/><Relationship Id="rId273" Type="http://schemas.openxmlformats.org/officeDocument/2006/relationships/slide" Target="slides/slide272.xml"/><Relationship Id="rId294" Type="http://schemas.openxmlformats.org/officeDocument/2006/relationships/slide" Target="slides/slide293.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slide" Target="slides/slide241.xml"/><Relationship Id="rId263" Type="http://schemas.openxmlformats.org/officeDocument/2006/relationships/slide" Target="slides/slide262.xml"/><Relationship Id="rId284" Type="http://schemas.openxmlformats.org/officeDocument/2006/relationships/slide" Target="slides/slide283.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32" Type="http://schemas.openxmlformats.org/officeDocument/2006/relationships/slide" Target="slides/slide231.xml"/><Relationship Id="rId253" Type="http://schemas.openxmlformats.org/officeDocument/2006/relationships/slide" Target="slides/slide252.xml"/><Relationship Id="rId274" Type="http://schemas.openxmlformats.org/officeDocument/2006/relationships/slide" Target="slides/slide273.xml"/><Relationship Id="rId295" Type="http://schemas.openxmlformats.org/officeDocument/2006/relationships/slide" Target="slides/slide294.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slide" Target="slides/slide242.xml"/><Relationship Id="rId264" Type="http://schemas.openxmlformats.org/officeDocument/2006/relationships/slide" Target="slides/slide263.xml"/><Relationship Id="rId285" Type="http://schemas.openxmlformats.org/officeDocument/2006/relationships/slide" Target="slides/slide284.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slide" Target="slides/slide232.xml"/><Relationship Id="rId254" Type="http://schemas.openxmlformats.org/officeDocument/2006/relationships/slide" Target="slides/slide253.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275" Type="http://schemas.openxmlformats.org/officeDocument/2006/relationships/slide" Target="slides/slide274.xml"/><Relationship Id="rId296" Type="http://schemas.openxmlformats.org/officeDocument/2006/relationships/slide" Target="slides/slide295.xml"/><Relationship Id="rId300" Type="http://schemas.openxmlformats.org/officeDocument/2006/relationships/slide" Target="slides/slide299.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202" Type="http://schemas.openxmlformats.org/officeDocument/2006/relationships/slide" Target="slides/slide201.xml"/><Relationship Id="rId223" Type="http://schemas.openxmlformats.org/officeDocument/2006/relationships/slide" Target="slides/slide222.xml"/><Relationship Id="rId244" Type="http://schemas.openxmlformats.org/officeDocument/2006/relationships/slide" Target="slides/slide243.xml"/><Relationship Id="rId18" Type="http://schemas.openxmlformats.org/officeDocument/2006/relationships/slide" Target="slides/slide17.xml"/><Relationship Id="rId39" Type="http://schemas.openxmlformats.org/officeDocument/2006/relationships/slide" Target="slides/slide38.xml"/><Relationship Id="rId265" Type="http://schemas.openxmlformats.org/officeDocument/2006/relationships/slide" Target="slides/slide264.xml"/><Relationship Id="rId286" Type="http://schemas.openxmlformats.org/officeDocument/2006/relationships/slide" Target="slides/slide285.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34" Type="http://schemas.openxmlformats.org/officeDocument/2006/relationships/slide" Target="slides/slide233.xml"/><Relationship Id="rId2" Type="http://schemas.openxmlformats.org/officeDocument/2006/relationships/slide" Target="slides/slide1.xml"/><Relationship Id="rId29" Type="http://schemas.openxmlformats.org/officeDocument/2006/relationships/slide" Target="slides/slide28.xml"/><Relationship Id="rId255" Type="http://schemas.openxmlformats.org/officeDocument/2006/relationships/slide" Target="slides/slide254.xml"/><Relationship Id="rId276" Type="http://schemas.openxmlformats.org/officeDocument/2006/relationships/slide" Target="slides/slide275.xml"/><Relationship Id="rId297" Type="http://schemas.openxmlformats.org/officeDocument/2006/relationships/slide" Target="slides/slide296.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301" Type="http://schemas.openxmlformats.org/officeDocument/2006/relationships/notesMaster" Target="notesMasters/notesMaster1.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19" Type="http://schemas.openxmlformats.org/officeDocument/2006/relationships/slide" Target="slides/slide18.xml"/><Relationship Id="rId224" Type="http://schemas.openxmlformats.org/officeDocument/2006/relationships/slide" Target="slides/slide223.xml"/><Relationship Id="rId245" Type="http://schemas.openxmlformats.org/officeDocument/2006/relationships/slide" Target="slides/slide244.xml"/><Relationship Id="rId266" Type="http://schemas.openxmlformats.org/officeDocument/2006/relationships/slide" Target="slides/slide265.xml"/><Relationship Id="rId287" Type="http://schemas.openxmlformats.org/officeDocument/2006/relationships/slide" Target="slides/slide286.xml"/><Relationship Id="rId30" Type="http://schemas.openxmlformats.org/officeDocument/2006/relationships/slide" Target="slides/slide2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189" Type="http://schemas.openxmlformats.org/officeDocument/2006/relationships/slide" Target="slides/slide188.xml"/><Relationship Id="rId3" Type="http://schemas.openxmlformats.org/officeDocument/2006/relationships/slide" Target="slides/slide2.xml"/><Relationship Id="rId214" Type="http://schemas.openxmlformats.org/officeDocument/2006/relationships/slide" Target="slides/slide213.xml"/><Relationship Id="rId235" Type="http://schemas.openxmlformats.org/officeDocument/2006/relationships/slide" Target="slides/slide234.xml"/><Relationship Id="rId256" Type="http://schemas.openxmlformats.org/officeDocument/2006/relationships/slide" Target="slides/slide255.xml"/><Relationship Id="rId277" Type="http://schemas.openxmlformats.org/officeDocument/2006/relationships/slide" Target="slides/slide276.xml"/><Relationship Id="rId298" Type="http://schemas.openxmlformats.org/officeDocument/2006/relationships/slide" Target="slides/slide297.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302" Type="http://schemas.openxmlformats.org/officeDocument/2006/relationships/commentAuthors" Target="commentAuthors.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179" Type="http://schemas.openxmlformats.org/officeDocument/2006/relationships/slide" Target="slides/slide178.xml"/><Relationship Id="rId190" Type="http://schemas.openxmlformats.org/officeDocument/2006/relationships/slide" Target="slides/slide189.xml"/><Relationship Id="rId204" Type="http://schemas.openxmlformats.org/officeDocument/2006/relationships/slide" Target="slides/slide203.xml"/><Relationship Id="rId225" Type="http://schemas.openxmlformats.org/officeDocument/2006/relationships/slide" Target="slides/slide224.xml"/><Relationship Id="rId246" Type="http://schemas.openxmlformats.org/officeDocument/2006/relationships/slide" Target="slides/slide245.xml"/><Relationship Id="rId267" Type="http://schemas.openxmlformats.org/officeDocument/2006/relationships/slide" Target="slides/slide266.xml"/><Relationship Id="rId288" Type="http://schemas.openxmlformats.org/officeDocument/2006/relationships/slide" Target="slides/slide287.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94" Type="http://schemas.openxmlformats.org/officeDocument/2006/relationships/slide" Target="slides/slide93.xml"/><Relationship Id="rId148" Type="http://schemas.openxmlformats.org/officeDocument/2006/relationships/slide" Target="slides/slide147.xml"/><Relationship Id="rId169" Type="http://schemas.openxmlformats.org/officeDocument/2006/relationships/slide" Target="slides/slide168.xml"/><Relationship Id="rId4" Type="http://schemas.openxmlformats.org/officeDocument/2006/relationships/slide" Target="slides/slide3.xml"/><Relationship Id="rId180" Type="http://schemas.openxmlformats.org/officeDocument/2006/relationships/slide" Target="slides/slide179.xml"/><Relationship Id="rId215" Type="http://schemas.openxmlformats.org/officeDocument/2006/relationships/slide" Target="slides/slide214.xml"/><Relationship Id="rId236" Type="http://schemas.openxmlformats.org/officeDocument/2006/relationships/slide" Target="slides/slide235.xml"/><Relationship Id="rId257" Type="http://schemas.openxmlformats.org/officeDocument/2006/relationships/slide" Target="slides/slide256.xml"/><Relationship Id="rId278" Type="http://schemas.openxmlformats.org/officeDocument/2006/relationships/slide" Target="slides/slide277.xml"/><Relationship Id="rId303" Type="http://schemas.openxmlformats.org/officeDocument/2006/relationships/presProps" Target="presProps.xml"/><Relationship Id="rId42" Type="http://schemas.openxmlformats.org/officeDocument/2006/relationships/slide" Target="slides/slide41.xml"/><Relationship Id="rId84" Type="http://schemas.openxmlformats.org/officeDocument/2006/relationships/slide" Target="slides/slide83.xml"/><Relationship Id="rId138" Type="http://schemas.openxmlformats.org/officeDocument/2006/relationships/slide" Target="slides/slide137.xml"/><Relationship Id="rId191" Type="http://schemas.openxmlformats.org/officeDocument/2006/relationships/slide" Target="slides/slide190.xml"/><Relationship Id="rId205" Type="http://schemas.openxmlformats.org/officeDocument/2006/relationships/slide" Target="slides/slide204.xml"/><Relationship Id="rId247" Type="http://schemas.openxmlformats.org/officeDocument/2006/relationships/slide" Target="slides/slide246.xml"/><Relationship Id="rId107" Type="http://schemas.openxmlformats.org/officeDocument/2006/relationships/slide" Target="slides/slide106.xml"/><Relationship Id="rId289" Type="http://schemas.openxmlformats.org/officeDocument/2006/relationships/slide" Target="slides/slide288.xml"/><Relationship Id="rId11" Type="http://schemas.openxmlformats.org/officeDocument/2006/relationships/slide" Target="slides/slide10.xml"/><Relationship Id="rId53" Type="http://schemas.openxmlformats.org/officeDocument/2006/relationships/slide" Target="slides/slide52.xml"/><Relationship Id="rId149" Type="http://schemas.openxmlformats.org/officeDocument/2006/relationships/slide" Target="slides/slide148.xml"/><Relationship Id="rId95" Type="http://schemas.openxmlformats.org/officeDocument/2006/relationships/slide" Target="slides/slide94.xml"/><Relationship Id="rId160" Type="http://schemas.openxmlformats.org/officeDocument/2006/relationships/slide" Target="slides/slide159.xml"/><Relationship Id="rId216" Type="http://schemas.openxmlformats.org/officeDocument/2006/relationships/slide" Target="slides/slide215.xml"/><Relationship Id="rId258" Type="http://schemas.openxmlformats.org/officeDocument/2006/relationships/slide" Target="slides/slide257.xml"/><Relationship Id="rId22" Type="http://schemas.openxmlformats.org/officeDocument/2006/relationships/slide" Target="slides/slide21.xml"/><Relationship Id="rId64" Type="http://schemas.openxmlformats.org/officeDocument/2006/relationships/slide" Target="slides/slide63.xml"/><Relationship Id="rId118" Type="http://schemas.openxmlformats.org/officeDocument/2006/relationships/slide" Target="slides/slide117.xml"/><Relationship Id="rId171" Type="http://schemas.openxmlformats.org/officeDocument/2006/relationships/slide" Target="slides/slide170.xml"/><Relationship Id="rId227" Type="http://schemas.openxmlformats.org/officeDocument/2006/relationships/slide" Target="slides/slide226.xml"/><Relationship Id="rId269" Type="http://schemas.openxmlformats.org/officeDocument/2006/relationships/slide" Target="slides/slide268.xml"/><Relationship Id="rId33" Type="http://schemas.openxmlformats.org/officeDocument/2006/relationships/slide" Target="slides/slide32.xml"/><Relationship Id="rId129" Type="http://schemas.openxmlformats.org/officeDocument/2006/relationships/slide" Target="slides/slide128.xml"/><Relationship Id="rId280" Type="http://schemas.openxmlformats.org/officeDocument/2006/relationships/slide" Target="slides/slide279.xml"/><Relationship Id="rId75" Type="http://schemas.openxmlformats.org/officeDocument/2006/relationships/slide" Target="slides/slide74.xml"/><Relationship Id="rId140" Type="http://schemas.openxmlformats.org/officeDocument/2006/relationships/slide" Target="slides/slide139.xml"/><Relationship Id="rId182" Type="http://schemas.openxmlformats.org/officeDocument/2006/relationships/slide" Target="slides/slide181.xml"/><Relationship Id="rId6" Type="http://schemas.openxmlformats.org/officeDocument/2006/relationships/slide" Target="slides/slide5.xml"/><Relationship Id="rId238" Type="http://schemas.openxmlformats.org/officeDocument/2006/relationships/slide" Target="slides/slide237.xml"/></Relationships>
</file>

<file path=ppt/diagrams/colors1.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5_3">
  <dgm:title val=""/>
  <dgm:desc val=""/>
  <dgm:catLst>
    <dgm:cat type="accent5" pri="11300"/>
  </dgm:catLst>
  <dgm:styleLbl name="node0">
    <dgm:fillClrLst meth="repeat">
      <a:schemeClr val="accent5">
        <a:shade val="80000"/>
      </a:schemeClr>
    </dgm:fillClrLst>
    <dgm:linClrLst meth="repeat">
      <a:schemeClr val="lt1"/>
    </dgm:linClrLst>
    <dgm:effectClrLst/>
    <dgm:txLinClrLst/>
    <dgm:txFillClrLst/>
    <dgm:txEffectClrLst/>
  </dgm:styleLbl>
  <dgm:styleLbl name="node1">
    <dgm:fillClrLst>
      <a:schemeClr val="accent5">
        <a:shade val="80000"/>
      </a:schemeClr>
      <a:schemeClr val="accent5">
        <a:tint val="70000"/>
      </a:schemeClr>
    </dgm:fillClrLst>
    <dgm:linClrLst meth="repeat">
      <a:schemeClr val="lt1"/>
    </dgm:linClrLst>
    <dgm:effectClrLst/>
    <dgm:txLinClrLst/>
    <dgm:txFillClrLst/>
    <dgm:txEffectClrLst/>
  </dgm:styleLbl>
  <dgm:styleLbl name="alignNode1">
    <dgm:fillClrLst>
      <a:schemeClr val="accent5">
        <a:shade val="80000"/>
      </a:schemeClr>
      <a:schemeClr val="accent5">
        <a:tint val="70000"/>
      </a:schemeClr>
    </dgm:fillClrLst>
    <dgm:linClrLst>
      <a:schemeClr val="accent5">
        <a:shade val="80000"/>
      </a:schemeClr>
      <a:schemeClr val="accent5">
        <a:tint val="70000"/>
      </a:schemeClr>
    </dgm:linClrLst>
    <dgm:effectClrLst/>
    <dgm:txLinClrLst/>
    <dgm:txFillClrLst/>
    <dgm:txEffectClrLst/>
  </dgm:styleLbl>
  <dgm:styleLbl name="lnNode1">
    <dgm:fillClrLst>
      <a:schemeClr val="accent5">
        <a:shade val="80000"/>
      </a:schemeClr>
      <a:schemeClr val="accent5">
        <a:tint val="7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tint val="70000"/>
        <a:alpha val="50000"/>
      </a:schemeClr>
    </dgm:fillClrLst>
    <dgm:linClrLst meth="repeat">
      <a:schemeClr val="lt1"/>
    </dgm:linClrLst>
    <dgm:effectClrLst/>
    <dgm:txLinClrLst/>
    <dgm:txFillClrLst/>
    <dgm:txEffectClrLst/>
  </dgm:styleLbl>
  <dgm:styleLbl name="node2">
    <dgm:fillClrLst>
      <a:schemeClr val="accent5">
        <a:tint val="99000"/>
      </a:schemeClr>
    </dgm:fillClrLst>
    <dgm:linClrLst meth="repeat">
      <a:schemeClr val="lt1"/>
    </dgm:linClrLst>
    <dgm:effectClrLst/>
    <dgm:txLinClrLst/>
    <dgm:txFillClrLst/>
    <dgm:txEffectClrLst/>
  </dgm:styleLbl>
  <dgm:styleLbl name="node3">
    <dgm:fillClrLst>
      <a:schemeClr val="accent5">
        <a:tint val="80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dgm:txEffectClrLst/>
  </dgm:styleLbl>
  <dgm:styleLbl name="f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b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sibTrans1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9000"/>
      </a:schemeClr>
    </dgm:fillClrLst>
    <dgm:linClrLst meth="repeat">
      <a:schemeClr val="lt1"/>
    </dgm:linClrLst>
    <dgm:effectClrLst/>
    <dgm:txLinClrLst/>
    <dgm:txFillClrLst/>
    <dgm:txEffectClrLst/>
  </dgm:styleLbl>
  <dgm:styleLbl name="asst3">
    <dgm:fillClrLst>
      <a:schemeClr val="accent5">
        <a:tint val="80000"/>
      </a:schemeClr>
    </dgm:fillClrLst>
    <dgm:linClrLst meth="repeat">
      <a:schemeClr val="lt1"/>
    </dgm:linClrLst>
    <dgm:effectClrLst/>
    <dgm:txLinClrLst/>
    <dgm:txFillClrLst/>
    <dgm:txEffectClrLst/>
  </dgm:styleLbl>
  <dgm:styleLbl name="asst4">
    <dgm:fillClrLst>
      <a:schemeClr val="accent5">
        <a:tint val="7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lt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9000"/>
      </a:schemeClr>
    </dgm:fillClrLst>
    <dgm:linClrLst meth="repeat">
      <a:schemeClr val="accent5">
        <a:tint val="99000"/>
      </a:schemeClr>
    </dgm:linClrLst>
    <dgm:effectClrLst/>
    <dgm:txLinClrLst/>
    <dgm:txFillClrLst meth="repeat">
      <a:schemeClr val="tx1"/>
    </dgm:txFillClrLst>
    <dgm:txEffectClrLst/>
  </dgm:styleLbl>
  <dgm:styleLbl name="parChTrans1D3">
    <dgm:fillClrLst meth="repeat">
      <a:schemeClr val="accent5">
        <a:tint val="80000"/>
      </a:schemeClr>
    </dgm:fillClrLst>
    <dgm:linClrLst meth="repeat">
      <a:schemeClr val="accent5">
        <a:tint val="80000"/>
      </a:schemeClr>
    </dgm:linClrLst>
    <dgm:effectClrLst/>
    <dgm:txLinClrLst/>
    <dgm:txFillClrLst meth="repeat">
      <a:schemeClr val="tx1"/>
    </dgm:txFillClrLst>
    <dgm:txEffectClrLst/>
  </dgm:styleLbl>
  <dgm:styleLbl name="parChTrans1D4">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912FC0A-C24F-404E-A0F7-42F309206DF3}" type="doc">
      <dgm:prSet loTypeId="urn:microsoft.com/office/officeart/2005/8/layout/orgChart1" loCatId="hierarchy" qsTypeId="urn:microsoft.com/office/officeart/2005/8/quickstyle/3d2" qsCatId="3D" csTypeId="urn:microsoft.com/office/officeart/2005/8/colors/accent1_5" csCatId="accent1" phldr="1"/>
      <dgm:spPr/>
      <dgm:t>
        <a:bodyPr/>
        <a:lstStyle/>
        <a:p>
          <a:endParaRPr lang="en-US"/>
        </a:p>
      </dgm:t>
    </dgm:pt>
    <dgm:pt modelId="{45A05D77-9081-4709-A301-ED1670679511}">
      <dgm:prSet phldrT="[Text]" custT="1">
        <dgm:style>
          <a:lnRef idx="3">
            <a:schemeClr val="lt1"/>
          </a:lnRef>
          <a:fillRef idx="1">
            <a:schemeClr val="accent1"/>
          </a:fillRef>
          <a:effectRef idx="1">
            <a:schemeClr val="accent1"/>
          </a:effectRef>
          <a:fontRef idx="minor">
            <a:schemeClr val="lt1"/>
          </a:fontRef>
        </dgm:style>
      </dgm:prSet>
      <dgm:spPr/>
      <dgm:t>
        <a:bodyPr/>
        <a:lstStyle/>
        <a:p>
          <a:r>
            <a:rPr lang="en-US" sz="2800" dirty="0"/>
            <a:t>Integrated Assessment</a:t>
          </a:r>
        </a:p>
      </dgm:t>
    </dgm:pt>
    <dgm:pt modelId="{D71044DB-2B70-4F4E-80BE-2774EFE23D9B}" type="parTrans" cxnId="{CFA81786-B748-48AF-9BFF-282DDBA00D8C}">
      <dgm:prSet/>
      <dgm:spPr/>
      <dgm:t>
        <a:bodyPr/>
        <a:lstStyle/>
        <a:p>
          <a:endParaRPr lang="en-US"/>
        </a:p>
      </dgm:t>
    </dgm:pt>
    <dgm:pt modelId="{6E62E6EC-8AE2-4AF1-A2B3-4B2DFA7C2E76}" type="sibTrans" cxnId="{CFA81786-B748-48AF-9BFF-282DDBA00D8C}">
      <dgm:prSet/>
      <dgm:spPr/>
      <dgm:t>
        <a:bodyPr/>
        <a:lstStyle/>
        <a:p>
          <a:endParaRPr lang="en-US"/>
        </a:p>
      </dgm:t>
    </dgm:pt>
    <dgm:pt modelId="{EE2601E4-BD06-488F-8835-BD42E9836204}">
      <dgm:prSet phldrT="[Text]" custT="1">
        <dgm:style>
          <a:lnRef idx="3">
            <a:schemeClr val="lt1"/>
          </a:lnRef>
          <a:fillRef idx="1">
            <a:schemeClr val="accent5"/>
          </a:fillRef>
          <a:effectRef idx="1">
            <a:schemeClr val="accent5"/>
          </a:effectRef>
          <a:fontRef idx="minor">
            <a:schemeClr val="lt1"/>
          </a:fontRef>
        </dgm:style>
      </dgm:prSet>
      <dgm:spPr/>
      <dgm:t>
        <a:bodyPr/>
        <a:lstStyle/>
        <a:p>
          <a:r>
            <a:rPr lang="en-US" sz="2600" dirty="0"/>
            <a:t>Diagnostic</a:t>
          </a:r>
        </a:p>
      </dgm:t>
    </dgm:pt>
    <dgm:pt modelId="{B12096FB-3CD0-49F4-BAF9-B1380D9A54B8}" type="parTrans" cxnId="{0A0938CA-C636-4105-B9AD-4EA7A5994EF3}">
      <dgm:prSet/>
      <dgm:spPr/>
      <dgm:t>
        <a:bodyPr/>
        <a:lstStyle/>
        <a:p>
          <a:endParaRPr lang="en-US"/>
        </a:p>
      </dgm:t>
    </dgm:pt>
    <dgm:pt modelId="{94FA67A3-20B5-450F-BA2D-9FD3B2CD0B91}" type="sibTrans" cxnId="{0A0938CA-C636-4105-B9AD-4EA7A5994EF3}">
      <dgm:prSet/>
      <dgm:spPr/>
      <dgm:t>
        <a:bodyPr/>
        <a:lstStyle/>
        <a:p>
          <a:endParaRPr lang="en-US"/>
        </a:p>
      </dgm:t>
    </dgm:pt>
    <dgm:pt modelId="{1E1F23DD-C042-4219-9C9C-280CD91B28AC}">
      <dgm:prSet phldrT="[Text]" custT="1">
        <dgm:style>
          <a:lnRef idx="3">
            <a:schemeClr val="lt1"/>
          </a:lnRef>
          <a:fillRef idx="1">
            <a:schemeClr val="accent6"/>
          </a:fillRef>
          <a:effectRef idx="1">
            <a:schemeClr val="accent6"/>
          </a:effectRef>
          <a:fontRef idx="minor">
            <a:schemeClr val="lt1"/>
          </a:fontRef>
        </dgm:style>
      </dgm:prSet>
      <dgm:spPr/>
      <dgm:t>
        <a:bodyPr/>
        <a:lstStyle/>
        <a:p>
          <a:r>
            <a:rPr lang="en-US" sz="2600" dirty="0"/>
            <a:t>Formative</a:t>
          </a:r>
        </a:p>
      </dgm:t>
    </dgm:pt>
    <dgm:pt modelId="{BA260C72-4AAC-4934-9080-9E94A5BECF03}" type="parTrans" cxnId="{74D81C63-3C7F-4FEE-ADE4-6AEB9B70E050}">
      <dgm:prSet/>
      <dgm:spPr/>
      <dgm:t>
        <a:bodyPr/>
        <a:lstStyle/>
        <a:p>
          <a:endParaRPr lang="en-US"/>
        </a:p>
      </dgm:t>
    </dgm:pt>
    <dgm:pt modelId="{F5C9150A-4E4A-4D26-8790-6B17A63FFF69}" type="sibTrans" cxnId="{74D81C63-3C7F-4FEE-ADE4-6AEB9B70E050}">
      <dgm:prSet/>
      <dgm:spPr/>
      <dgm:t>
        <a:bodyPr/>
        <a:lstStyle/>
        <a:p>
          <a:endParaRPr lang="en-US"/>
        </a:p>
      </dgm:t>
    </dgm:pt>
    <dgm:pt modelId="{26B039C9-4E13-4463-9C35-681A3ADA2ED4}">
      <dgm:prSet custT="1">
        <dgm:style>
          <a:lnRef idx="3">
            <a:schemeClr val="lt1"/>
          </a:lnRef>
          <a:fillRef idx="1">
            <a:schemeClr val="accent5"/>
          </a:fillRef>
          <a:effectRef idx="1">
            <a:schemeClr val="accent5"/>
          </a:effectRef>
          <a:fontRef idx="minor">
            <a:schemeClr val="lt1"/>
          </a:fontRef>
        </dgm:style>
      </dgm:prSet>
      <dgm:spPr/>
      <dgm:t>
        <a:bodyPr/>
        <a:lstStyle/>
        <a:p>
          <a:r>
            <a:rPr lang="en-US" sz="2600" dirty="0"/>
            <a:t>Summative</a:t>
          </a:r>
        </a:p>
      </dgm:t>
    </dgm:pt>
    <dgm:pt modelId="{DAF10627-20FA-4BDB-9365-30405B888CDC}" type="parTrans" cxnId="{A9632E11-356B-45B5-9A5F-D764C0D006B1}">
      <dgm:prSet/>
      <dgm:spPr/>
      <dgm:t>
        <a:bodyPr/>
        <a:lstStyle/>
        <a:p>
          <a:endParaRPr lang="en-US"/>
        </a:p>
      </dgm:t>
    </dgm:pt>
    <dgm:pt modelId="{3A9988E5-D2FC-4053-A3B2-804D55B5D78C}" type="sibTrans" cxnId="{A9632E11-356B-45B5-9A5F-D764C0D006B1}">
      <dgm:prSet/>
      <dgm:spPr/>
      <dgm:t>
        <a:bodyPr/>
        <a:lstStyle/>
        <a:p>
          <a:endParaRPr lang="en-US"/>
        </a:p>
      </dgm:t>
    </dgm:pt>
    <dgm:pt modelId="{1CA79E3D-2962-42C0-8C9A-1398AB3AA113}" type="pres">
      <dgm:prSet presAssocID="{4912FC0A-C24F-404E-A0F7-42F309206DF3}" presName="hierChild1" presStyleCnt="0">
        <dgm:presLayoutVars>
          <dgm:orgChart val="1"/>
          <dgm:chPref val="1"/>
          <dgm:dir/>
          <dgm:animOne val="branch"/>
          <dgm:animLvl val="lvl"/>
          <dgm:resizeHandles/>
        </dgm:presLayoutVars>
      </dgm:prSet>
      <dgm:spPr/>
    </dgm:pt>
    <dgm:pt modelId="{50A395C4-0E4D-4059-9682-15130E95B087}" type="pres">
      <dgm:prSet presAssocID="{45A05D77-9081-4709-A301-ED1670679511}" presName="hierRoot1" presStyleCnt="0">
        <dgm:presLayoutVars>
          <dgm:hierBranch val="init"/>
        </dgm:presLayoutVars>
      </dgm:prSet>
      <dgm:spPr/>
    </dgm:pt>
    <dgm:pt modelId="{CD8864FD-C9B2-494A-88EB-9FDC63761633}" type="pres">
      <dgm:prSet presAssocID="{45A05D77-9081-4709-A301-ED1670679511}" presName="rootComposite1" presStyleCnt="0"/>
      <dgm:spPr/>
    </dgm:pt>
    <dgm:pt modelId="{00DD5ACD-371A-4729-B992-E39098DC1F1D}" type="pres">
      <dgm:prSet presAssocID="{45A05D77-9081-4709-A301-ED1670679511}" presName="rootText1" presStyleLbl="node0" presStyleIdx="0" presStyleCnt="1" custScaleX="153384">
        <dgm:presLayoutVars>
          <dgm:chPref val="3"/>
        </dgm:presLayoutVars>
      </dgm:prSet>
      <dgm:spPr/>
    </dgm:pt>
    <dgm:pt modelId="{7EFA7AA0-0092-48D0-9439-0EB32D25F1C0}" type="pres">
      <dgm:prSet presAssocID="{45A05D77-9081-4709-A301-ED1670679511}" presName="rootConnector1" presStyleLbl="node1" presStyleIdx="0" presStyleCnt="0"/>
      <dgm:spPr/>
    </dgm:pt>
    <dgm:pt modelId="{C3A3393F-F860-4BD0-878D-21DC2B2B037E}" type="pres">
      <dgm:prSet presAssocID="{45A05D77-9081-4709-A301-ED1670679511}" presName="hierChild2" presStyleCnt="0"/>
      <dgm:spPr/>
    </dgm:pt>
    <dgm:pt modelId="{F3C2E6AE-54DB-4A89-888B-E04C9BF56F0C}" type="pres">
      <dgm:prSet presAssocID="{B12096FB-3CD0-49F4-BAF9-B1380D9A54B8}" presName="Name37" presStyleLbl="parChTrans1D2" presStyleIdx="0" presStyleCnt="3"/>
      <dgm:spPr/>
    </dgm:pt>
    <dgm:pt modelId="{C26441C1-06AD-4E9C-B3AD-0E67D1273C05}" type="pres">
      <dgm:prSet presAssocID="{EE2601E4-BD06-488F-8835-BD42E9836204}" presName="hierRoot2" presStyleCnt="0">
        <dgm:presLayoutVars>
          <dgm:hierBranch val="init"/>
        </dgm:presLayoutVars>
      </dgm:prSet>
      <dgm:spPr/>
    </dgm:pt>
    <dgm:pt modelId="{5AC03954-9479-483D-8DBD-7EBAB6A065EF}" type="pres">
      <dgm:prSet presAssocID="{EE2601E4-BD06-488F-8835-BD42E9836204}" presName="rootComposite" presStyleCnt="0"/>
      <dgm:spPr/>
    </dgm:pt>
    <dgm:pt modelId="{EB3699A1-9B8A-4C7E-8558-A6BFFBF82444}" type="pres">
      <dgm:prSet presAssocID="{EE2601E4-BD06-488F-8835-BD42E9836204}" presName="rootText" presStyleLbl="node2" presStyleIdx="0" presStyleCnt="3">
        <dgm:presLayoutVars>
          <dgm:chPref val="3"/>
        </dgm:presLayoutVars>
      </dgm:prSet>
      <dgm:spPr/>
    </dgm:pt>
    <dgm:pt modelId="{A9E7900D-BCDB-4A4D-9C7E-77C9A0D75570}" type="pres">
      <dgm:prSet presAssocID="{EE2601E4-BD06-488F-8835-BD42E9836204}" presName="rootConnector" presStyleLbl="node2" presStyleIdx="0" presStyleCnt="3"/>
      <dgm:spPr/>
    </dgm:pt>
    <dgm:pt modelId="{AA18F463-6B68-45B8-96E5-AD8F9FF7ECFF}" type="pres">
      <dgm:prSet presAssocID="{EE2601E4-BD06-488F-8835-BD42E9836204}" presName="hierChild4" presStyleCnt="0"/>
      <dgm:spPr/>
    </dgm:pt>
    <dgm:pt modelId="{5B27FCA1-33F8-49EE-B946-63113D12117B}" type="pres">
      <dgm:prSet presAssocID="{EE2601E4-BD06-488F-8835-BD42E9836204}" presName="hierChild5" presStyleCnt="0"/>
      <dgm:spPr/>
    </dgm:pt>
    <dgm:pt modelId="{FF99C2F2-CD21-4313-9634-001389A43FB9}" type="pres">
      <dgm:prSet presAssocID="{BA260C72-4AAC-4934-9080-9E94A5BECF03}" presName="Name37" presStyleLbl="parChTrans1D2" presStyleIdx="1" presStyleCnt="3"/>
      <dgm:spPr/>
    </dgm:pt>
    <dgm:pt modelId="{733B6E01-64FA-4661-B6CC-24705DC5A668}" type="pres">
      <dgm:prSet presAssocID="{1E1F23DD-C042-4219-9C9C-280CD91B28AC}" presName="hierRoot2" presStyleCnt="0">
        <dgm:presLayoutVars>
          <dgm:hierBranch val="init"/>
        </dgm:presLayoutVars>
      </dgm:prSet>
      <dgm:spPr/>
    </dgm:pt>
    <dgm:pt modelId="{39F62395-B5DA-4B80-989D-00F6B58952E5}" type="pres">
      <dgm:prSet presAssocID="{1E1F23DD-C042-4219-9C9C-280CD91B28AC}" presName="rootComposite" presStyleCnt="0"/>
      <dgm:spPr/>
    </dgm:pt>
    <dgm:pt modelId="{4C255BB0-1E6B-41BD-A9B3-29EA7F5693FC}" type="pres">
      <dgm:prSet presAssocID="{1E1F23DD-C042-4219-9C9C-280CD91B28AC}" presName="rootText" presStyleLbl="node2" presStyleIdx="1" presStyleCnt="3">
        <dgm:presLayoutVars>
          <dgm:chPref val="3"/>
        </dgm:presLayoutVars>
      </dgm:prSet>
      <dgm:spPr/>
    </dgm:pt>
    <dgm:pt modelId="{BA70270E-585D-4A22-B309-A104DFB9AC6E}" type="pres">
      <dgm:prSet presAssocID="{1E1F23DD-C042-4219-9C9C-280CD91B28AC}" presName="rootConnector" presStyleLbl="node2" presStyleIdx="1" presStyleCnt="3"/>
      <dgm:spPr/>
    </dgm:pt>
    <dgm:pt modelId="{18BCA5D3-DEFD-454D-9E82-F7030D92C3BC}" type="pres">
      <dgm:prSet presAssocID="{1E1F23DD-C042-4219-9C9C-280CD91B28AC}" presName="hierChild4" presStyleCnt="0"/>
      <dgm:spPr/>
    </dgm:pt>
    <dgm:pt modelId="{1ACB6A03-D727-4A7C-AFBE-AA136F42B5FF}" type="pres">
      <dgm:prSet presAssocID="{1E1F23DD-C042-4219-9C9C-280CD91B28AC}" presName="hierChild5" presStyleCnt="0"/>
      <dgm:spPr/>
    </dgm:pt>
    <dgm:pt modelId="{79A44E13-0693-4EF4-ADC9-07A7A193F52E}" type="pres">
      <dgm:prSet presAssocID="{DAF10627-20FA-4BDB-9365-30405B888CDC}" presName="Name37" presStyleLbl="parChTrans1D2" presStyleIdx="2" presStyleCnt="3"/>
      <dgm:spPr/>
    </dgm:pt>
    <dgm:pt modelId="{F19A08F4-B90B-4173-BA70-DFE8A572420E}" type="pres">
      <dgm:prSet presAssocID="{26B039C9-4E13-4463-9C35-681A3ADA2ED4}" presName="hierRoot2" presStyleCnt="0">
        <dgm:presLayoutVars>
          <dgm:hierBranch val="init"/>
        </dgm:presLayoutVars>
      </dgm:prSet>
      <dgm:spPr/>
    </dgm:pt>
    <dgm:pt modelId="{08E805BA-5AFC-4EA9-BBEB-1FA11E4A5419}" type="pres">
      <dgm:prSet presAssocID="{26B039C9-4E13-4463-9C35-681A3ADA2ED4}" presName="rootComposite" presStyleCnt="0"/>
      <dgm:spPr/>
    </dgm:pt>
    <dgm:pt modelId="{24349B9E-7679-48F3-8C1B-516E244933D3}" type="pres">
      <dgm:prSet presAssocID="{26B039C9-4E13-4463-9C35-681A3ADA2ED4}" presName="rootText" presStyleLbl="node2" presStyleIdx="2" presStyleCnt="3">
        <dgm:presLayoutVars>
          <dgm:chPref val="3"/>
        </dgm:presLayoutVars>
      </dgm:prSet>
      <dgm:spPr/>
    </dgm:pt>
    <dgm:pt modelId="{00998848-0883-4A30-8D28-291E7D75C6FB}" type="pres">
      <dgm:prSet presAssocID="{26B039C9-4E13-4463-9C35-681A3ADA2ED4}" presName="rootConnector" presStyleLbl="node2" presStyleIdx="2" presStyleCnt="3"/>
      <dgm:spPr/>
    </dgm:pt>
    <dgm:pt modelId="{45A93E4F-2C9E-47CD-9578-C6A168439A3A}" type="pres">
      <dgm:prSet presAssocID="{26B039C9-4E13-4463-9C35-681A3ADA2ED4}" presName="hierChild4" presStyleCnt="0"/>
      <dgm:spPr/>
    </dgm:pt>
    <dgm:pt modelId="{7CB973D3-9989-46AC-A626-95B627260AFD}" type="pres">
      <dgm:prSet presAssocID="{26B039C9-4E13-4463-9C35-681A3ADA2ED4}" presName="hierChild5" presStyleCnt="0"/>
      <dgm:spPr/>
    </dgm:pt>
    <dgm:pt modelId="{D3B75623-7730-4849-B266-8F96DE748465}" type="pres">
      <dgm:prSet presAssocID="{45A05D77-9081-4709-A301-ED1670679511}" presName="hierChild3" presStyleCnt="0"/>
      <dgm:spPr/>
    </dgm:pt>
  </dgm:ptLst>
  <dgm:cxnLst>
    <dgm:cxn modelId="{A9632E11-356B-45B5-9A5F-D764C0D006B1}" srcId="{45A05D77-9081-4709-A301-ED1670679511}" destId="{26B039C9-4E13-4463-9C35-681A3ADA2ED4}" srcOrd="2" destOrd="0" parTransId="{DAF10627-20FA-4BDB-9365-30405B888CDC}" sibTransId="{3A9988E5-D2FC-4053-A3B2-804D55B5D78C}"/>
    <dgm:cxn modelId="{0C6F802B-066E-43DD-AD60-BF5E9E0E752C}" type="presOf" srcId="{DAF10627-20FA-4BDB-9365-30405B888CDC}" destId="{79A44E13-0693-4EF4-ADC9-07A7A193F52E}" srcOrd="0" destOrd="0" presId="urn:microsoft.com/office/officeart/2005/8/layout/orgChart1"/>
    <dgm:cxn modelId="{74D81C63-3C7F-4FEE-ADE4-6AEB9B70E050}" srcId="{45A05D77-9081-4709-A301-ED1670679511}" destId="{1E1F23DD-C042-4219-9C9C-280CD91B28AC}" srcOrd="1" destOrd="0" parTransId="{BA260C72-4AAC-4934-9080-9E94A5BECF03}" sibTransId="{F5C9150A-4E4A-4D26-8790-6B17A63FFF69}"/>
    <dgm:cxn modelId="{03186664-12D9-4D6F-A229-522D891751ED}" type="presOf" srcId="{1E1F23DD-C042-4219-9C9C-280CD91B28AC}" destId="{4C255BB0-1E6B-41BD-A9B3-29EA7F5693FC}" srcOrd="0" destOrd="0" presId="urn:microsoft.com/office/officeart/2005/8/layout/orgChart1"/>
    <dgm:cxn modelId="{FD39B667-46BF-4463-82EE-D8FEC09DB0B8}" type="presOf" srcId="{B12096FB-3CD0-49F4-BAF9-B1380D9A54B8}" destId="{F3C2E6AE-54DB-4A89-888B-E04C9BF56F0C}" srcOrd="0" destOrd="0" presId="urn:microsoft.com/office/officeart/2005/8/layout/orgChart1"/>
    <dgm:cxn modelId="{0C8D534C-6CD4-4AEB-BB9F-A61C52DFD5E9}" type="presOf" srcId="{45A05D77-9081-4709-A301-ED1670679511}" destId="{7EFA7AA0-0092-48D0-9439-0EB32D25F1C0}" srcOrd="1" destOrd="0" presId="urn:microsoft.com/office/officeart/2005/8/layout/orgChart1"/>
    <dgm:cxn modelId="{6AE73352-EBAF-489B-92A5-AEAC047E7BF9}" type="presOf" srcId="{26B039C9-4E13-4463-9C35-681A3ADA2ED4}" destId="{24349B9E-7679-48F3-8C1B-516E244933D3}" srcOrd="0" destOrd="0" presId="urn:microsoft.com/office/officeart/2005/8/layout/orgChart1"/>
    <dgm:cxn modelId="{F164A773-4999-4490-A60E-C6B46EDF7312}" type="presOf" srcId="{26B039C9-4E13-4463-9C35-681A3ADA2ED4}" destId="{00998848-0883-4A30-8D28-291E7D75C6FB}" srcOrd="1" destOrd="0" presId="urn:microsoft.com/office/officeart/2005/8/layout/orgChart1"/>
    <dgm:cxn modelId="{CFA81786-B748-48AF-9BFF-282DDBA00D8C}" srcId="{4912FC0A-C24F-404E-A0F7-42F309206DF3}" destId="{45A05D77-9081-4709-A301-ED1670679511}" srcOrd="0" destOrd="0" parTransId="{D71044DB-2B70-4F4E-80BE-2774EFE23D9B}" sibTransId="{6E62E6EC-8AE2-4AF1-A2B3-4B2DFA7C2E76}"/>
    <dgm:cxn modelId="{8A5E2189-037A-4299-A4CA-B163E5C35E00}" type="presOf" srcId="{EE2601E4-BD06-488F-8835-BD42E9836204}" destId="{A9E7900D-BCDB-4A4D-9C7E-77C9A0D75570}" srcOrd="1" destOrd="0" presId="urn:microsoft.com/office/officeart/2005/8/layout/orgChart1"/>
    <dgm:cxn modelId="{79937491-C0C2-42A2-BCBC-B60D9C37FB15}" type="presOf" srcId="{EE2601E4-BD06-488F-8835-BD42E9836204}" destId="{EB3699A1-9B8A-4C7E-8558-A6BFFBF82444}" srcOrd="0" destOrd="0" presId="urn:microsoft.com/office/officeart/2005/8/layout/orgChart1"/>
    <dgm:cxn modelId="{3BA6AD95-3725-4D95-B13F-F82511442B0D}" type="presOf" srcId="{45A05D77-9081-4709-A301-ED1670679511}" destId="{00DD5ACD-371A-4729-B992-E39098DC1F1D}" srcOrd="0" destOrd="0" presId="urn:microsoft.com/office/officeart/2005/8/layout/orgChart1"/>
    <dgm:cxn modelId="{0A0938CA-C636-4105-B9AD-4EA7A5994EF3}" srcId="{45A05D77-9081-4709-A301-ED1670679511}" destId="{EE2601E4-BD06-488F-8835-BD42E9836204}" srcOrd="0" destOrd="0" parTransId="{B12096FB-3CD0-49F4-BAF9-B1380D9A54B8}" sibTransId="{94FA67A3-20B5-450F-BA2D-9FD3B2CD0B91}"/>
    <dgm:cxn modelId="{1E6CA5DC-591C-4B2A-AA60-BB50F1FD5DF9}" type="presOf" srcId="{1E1F23DD-C042-4219-9C9C-280CD91B28AC}" destId="{BA70270E-585D-4A22-B309-A104DFB9AC6E}" srcOrd="1" destOrd="0" presId="urn:microsoft.com/office/officeart/2005/8/layout/orgChart1"/>
    <dgm:cxn modelId="{B6B2A7EC-CC85-4469-A520-CCB5FB8DAE21}" type="presOf" srcId="{4912FC0A-C24F-404E-A0F7-42F309206DF3}" destId="{1CA79E3D-2962-42C0-8C9A-1398AB3AA113}" srcOrd="0" destOrd="0" presId="urn:microsoft.com/office/officeart/2005/8/layout/orgChart1"/>
    <dgm:cxn modelId="{19CFD2F1-E2C2-4D89-A667-005B4EBA7A5B}" type="presOf" srcId="{BA260C72-4AAC-4934-9080-9E94A5BECF03}" destId="{FF99C2F2-CD21-4313-9634-001389A43FB9}" srcOrd="0" destOrd="0" presId="urn:microsoft.com/office/officeart/2005/8/layout/orgChart1"/>
    <dgm:cxn modelId="{34562A7A-CF13-4F39-88ED-B6E5601783CF}" type="presParOf" srcId="{1CA79E3D-2962-42C0-8C9A-1398AB3AA113}" destId="{50A395C4-0E4D-4059-9682-15130E95B087}" srcOrd="0" destOrd="0" presId="urn:microsoft.com/office/officeart/2005/8/layout/orgChart1"/>
    <dgm:cxn modelId="{22373215-FF15-40B2-A3DC-C00882D2BED7}" type="presParOf" srcId="{50A395C4-0E4D-4059-9682-15130E95B087}" destId="{CD8864FD-C9B2-494A-88EB-9FDC63761633}" srcOrd="0" destOrd="0" presId="urn:microsoft.com/office/officeart/2005/8/layout/orgChart1"/>
    <dgm:cxn modelId="{959CEEDE-C86D-4D5B-ACB1-5B2A37925F89}" type="presParOf" srcId="{CD8864FD-C9B2-494A-88EB-9FDC63761633}" destId="{00DD5ACD-371A-4729-B992-E39098DC1F1D}" srcOrd="0" destOrd="0" presId="urn:microsoft.com/office/officeart/2005/8/layout/orgChart1"/>
    <dgm:cxn modelId="{A5D64A4C-3FFA-4260-997D-C5EE8B1D855E}" type="presParOf" srcId="{CD8864FD-C9B2-494A-88EB-9FDC63761633}" destId="{7EFA7AA0-0092-48D0-9439-0EB32D25F1C0}" srcOrd="1" destOrd="0" presId="urn:microsoft.com/office/officeart/2005/8/layout/orgChart1"/>
    <dgm:cxn modelId="{E86FAC7D-AB69-47B8-B2CC-264F1C0D7F8A}" type="presParOf" srcId="{50A395C4-0E4D-4059-9682-15130E95B087}" destId="{C3A3393F-F860-4BD0-878D-21DC2B2B037E}" srcOrd="1" destOrd="0" presId="urn:microsoft.com/office/officeart/2005/8/layout/orgChart1"/>
    <dgm:cxn modelId="{18272EC1-38A9-46F3-9368-D43B91D02E93}" type="presParOf" srcId="{C3A3393F-F860-4BD0-878D-21DC2B2B037E}" destId="{F3C2E6AE-54DB-4A89-888B-E04C9BF56F0C}" srcOrd="0" destOrd="0" presId="urn:microsoft.com/office/officeart/2005/8/layout/orgChart1"/>
    <dgm:cxn modelId="{22C31CB2-2A61-4D23-945B-D0A56754F48D}" type="presParOf" srcId="{C3A3393F-F860-4BD0-878D-21DC2B2B037E}" destId="{C26441C1-06AD-4E9C-B3AD-0E67D1273C05}" srcOrd="1" destOrd="0" presId="urn:microsoft.com/office/officeart/2005/8/layout/orgChart1"/>
    <dgm:cxn modelId="{374460A4-3D85-426C-A89D-D9897FB067B4}" type="presParOf" srcId="{C26441C1-06AD-4E9C-B3AD-0E67D1273C05}" destId="{5AC03954-9479-483D-8DBD-7EBAB6A065EF}" srcOrd="0" destOrd="0" presId="urn:microsoft.com/office/officeart/2005/8/layout/orgChart1"/>
    <dgm:cxn modelId="{BA078678-129C-42B3-AA95-86E3D1172E51}" type="presParOf" srcId="{5AC03954-9479-483D-8DBD-7EBAB6A065EF}" destId="{EB3699A1-9B8A-4C7E-8558-A6BFFBF82444}" srcOrd="0" destOrd="0" presId="urn:microsoft.com/office/officeart/2005/8/layout/orgChart1"/>
    <dgm:cxn modelId="{CEE4768E-6DE4-413A-B29C-BD5C5BF6DB6A}" type="presParOf" srcId="{5AC03954-9479-483D-8DBD-7EBAB6A065EF}" destId="{A9E7900D-BCDB-4A4D-9C7E-77C9A0D75570}" srcOrd="1" destOrd="0" presId="urn:microsoft.com/office/officeart/2005/8/layout/orgChart1"/>
    <dgm:cxn modelId="{18BD6FB5-3091-40B6-8360-1C7755D0D88C}" type="presParOf" srcId="{C26441C1-06AD-4E9C-B3AD-0E67D1273C05}" destId="{AA18F463-6B68-45B8-96E5-AD8F9FF7ECFF}" srcOrd="1" destOrd="0" presId="urn:microsoft.com/office/officeart/2005/8/layout/orgChart1"/>
    <dgm:cxn modelId="{80D80E37-E245-4D2E-BAF9-3275FFBA7034}" type="presParOf" srcId="{C26441C1-06AD-4E9C-B3AD-0E67D1273C05}" destId="{5B27FCA1-33F8-49EE-B946-63113D12117B}" srcOrd="2" destOrd="0" presId="urn:microsoft.com/office/officeart/2005/8/layout/orgChart1"/>
    <dgm:cxn modelId="{D6BA6B6E-53C5-458D-BA5B-D999DFD46F0C}" type="presParOf" srcId="{C3A3393F-F860-4BD0-878D-21DC2B2B037E}" destId="{FF99C2F2-CD21-4313-9634-001389A43FB9}" srcOrd="2" destOrd="0" presId="urn:microsoft.com/office/officeart/2005/8/layout/orgChart1"/>
    <dgm:cxn modelId="{9A599442-361B-4D09-A759-85422C1D6E87}" type="presParOf" srcId="{C3A3393F-F860-4BD0-878D-21DC2B2B037E}" destId="{733B6E01-64FA-4661-B6CC-24705DC5A668}" srcOrd="3" destOrd="0" presId="urn:microsoft.com/office/officeart/2005/8/layout/orgChart1"/>
    <dgm:cxn modelId="{098151DF-D2BD-4F7A-85B2-6397FB25443F}" type="presParOf" srcId="{733B6E01-64FA-4661-B6CC-24705DC5A668}" destId="{39F62395-B5DA-4B80-989D-00F6B58952E5}" srcOrd="0" destOrd="0" presId="urn:microsoft.com/office/officeart/2005/8/layout/orgChart1"/>
    <dgm:cxn modelId="{4AFE580B-5BB7-4DB6-B71C-48B75E193225}" type="presParOf" srcId="{39F62395-B5DA-4B80-989D-00F6B58952E5}" destId="{4C255BB0-1E6B-41BD-A9B3-29EA7F5693FC}" srcOrd="0" destOrd="0" presId="urn:microsoft.com/office/officeart/2005/8/layout/orgChart1"/>
    <dgm:cxn modelId="{575DC31C-89F9-4B91-9EA5-180E63DA8C53}" type="presParOf" srcId="{39F62395-B5DA-4B80-989D-00F6B58952E5}" destId="{BA70270E-585D-4A22-B309-A104DFB9AC6E}" srcOrd="1" destOrd="0" presId="urn:microsoft.com/office/officeart/2005/8/layout/orgChart1"/>
    <dgm:cxn modelId="{1FCC48F5-B560-40BB-9F4E-5B0436BCB0CE}" type="presParOf" srcId="{733B6E01-64FA-4661-B6CC-24705DC5A668}" destId="{18BCA5D3-DEFD-454D-9E82-F7030D92C3BC}" srcOrd="1" destOrd="0" presId="urn:microsoft.com/office/officeart/2005/8/layout/orgChart1"/>
    <dgm:cxn modelId="{C6EC91E6-0B22-41B5-AA1F-4FC0E32D9DDB}" type="presParOf" srcId="{733B6E01-64FA-4661-B6CC-24705DC5A668}" destId="{1ACB6A03-D727-4A7C-AFBE-AA136F42B5FF}" srcOrd="2" destOrd="0" presId="urn:microsoft.com/office/officeart/2005/8/layout/orgChart1"/>
    <dgm:cxn modelId="{933421F3-471B-4B9E-AE8A-92C66B46C873}" type="presParOf" srcId="{C3A3393F-F860-4BD0-878D-21DC2B2B037E}" destId="{79A44E13-0693-4EF4-ADC9-07A7A193F52E}" srcOrd="4" destOrd="0" presId="urn:microsoft.com/office/officeart/2005/8/layout/orgChart1"/>
    <dgm:cxn modelId="{ED1C52C6-5FF3-4093-8419-C79E2AA4BAF1}" type="presParOf" srcId="{C3A3393F-F860-4BD0-878D-21DC2B2B037E}" destId="{F19A08F4-B90B-4173-BA70-DFE8A572420E}" srcOrd="5" destOrd="0" presId="urn:microsoft.com/office/officeart/2005/8/layout/orgChart1"/>
    <dgm:cxn modelId="{038E8822-C251-4A1D-AFCD-7FF5955867BD}" type="presParOf" srcId="{F19A08F4-B90B-4173-BA70-DFE8A572420E}" destId="{08E805BA-5AFC-4EA9-BBEB-1FA11E4A5419}" srcOrd="0" destOrd="0" presId="urn:microsoft.com/office/officeart/2005/8/layout/orgChart1"/>
    <dgm:cxn modelId="{61E7DB26-1C52-4855-8DB6-7808BE2C2B83}" type="presParOf" srcId="{08E805BA-5AFC-4EA9-BBEB-1FA11E4A5419}" destId="{24349B9E-7679-48F3-8C1B-516E244933D3}" srcOrd="0" destOrd="0" presId="urn:microsoft.com/office/officeart/2005/8/layout/orgChart1"/>
    <dgm:cxn modelId="{1B2A7758-2A7A-4BF9-AFF4-8BDA3CA47A8F}" type="presParOf" srcId="{08E805BA-5AFC-4EA9-BBEB-1FA11E4A5419}" destId="{00998848-0883-4A30-8D28-291E7D75C6FB}" srcOrd="1" destOrd="0" presId="urn:microsoft.com/office/officeart/2005/8/layout/orgChart1"/>
    <dgm:cxn modelId="{F7E61EB1-4175-466B-9A86-86EF1A61C126}" type="presParOf" srcId="{F19A08F4-B90B-4173-BA70-DFE8A572420E}" destId="{45A93E4F-2C9E-47CD-9578-C6A168439A3A}" srcOrd="1" destOrd="0" presId="urn:microsoft.com/office/officeart/2005/8/layout/orgChart1"/>
    <dgm:cxn modelId="{261DA111-AA95-496C-AC78-386A1520319D}" type="presParOf" srcId="{F19A08F4-B90B-4173-BA70-DFE8A572420E}" destId="{7CB973D3-9989-46AC-A626-95B627260AFD}" srcOrd="2" destOrd="0" presId="urn:microsoft.com/office/officeart/2005/8/layout/orgChart1"/>
    <dgm:cxn modelId="{FE05A4DC-CB22-442F-B628-D933BD6787FF}" type="presParOf" srcId="{50A395C4-0E4D-4059-9682-15130E95B087}" destId="{D3B75623-7730-4849-B266-8F96DE748465}"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778FCF2-4F20-4D05-9E2D-8649C3265A89}" type="doc">
      <dgm:prSet loTypeId="urn:microsoft.com/office/officeart/2005/8/layout/orgChart1" loCatId="hierarchy" qsTypeId="urn:microsoft.com/office/officeart/2005/8/quickstyle/3d2" qsCatId="3D" csTypeId="urn:microsoft.com/office/officeart/2005/8/colors/accent2_5" csCatId="accent2" phldr="1"/>
      <dgm:spPr/>
      <dgm:t>
        <a:bodyPr/>
        <a:lstStyle/>
        <a:p>
          <a:endParaRPr lang="en-US"/>
        </a:p>
      </dgm:t>
    </dgm:pt>
    <dgm:pt modelId="{4315F62E-86AB-44B4-BE42-9FEE4B62E21B}">
      <dgm:prSet phldrT="[Text]" custT="1">
        <dgm:style>
          <a:lnRef idx="3">
            <a:schemeClr val="lt1"/>
          </a:lnRef>
          <a:fillRef idx="1">
            <a:schemeClr val="accent1"/>
          </a:fillRef>
          <a:effectRef idx="1">
            <a:schemeClr val="accent1"/>
          </a:effectRef>
          <a:fontRef idx="minor">
            <a:schemeClr val="lt1"/>
          </a:fontRef>
        </dgm:style>
      </dgm:prSet>
      <dgm:spPr/>
      <dgm:t>
        <a:bodyPr/>
        <a:lstStyle/>
        <a:p>
          <a:r>
            <a:rPr lang="en-US" sz="2800" dirty="0"/>
            <a:t>Assessment Methods</a:t>
          </a:r>
        </a:p>
      </dgm:t>
    </dgm:pt>
    <dgm:pt modelId="{1B6B88F1-1289-428D-A59C-C34932DEC3AD}" type="parTrans" cxnId="{8BAF8FAF-38E2-41C0-8B03-25FDC6D71DE5}">
      <dgm:prSet/>
      <dgm:spPr/>
      <dgm:t>
        <a:bodyPr/>
        <a:lstStyle/>
        <a:p>
          <a:endParaRPr lang="en-US"/>
        </a:p>
      </dgm:t>
    </dgm:pt>
    <dgm:pt modelId="{F23C261A-2F0C-4615-8A6F-91976C50681D}" type="sibTrans" cxnId="{8BAF8FAF-38E2-41C0-8B03-25FDC6D71DE5}">
      <dgm:prSet/>
      <dgm:spPr/>
      <dgm:t>
        <a:bodyPr/>
        <a:lstStyle/>
        <a:p>
          <a:endParaRPr lang="en-US"/>
        </a:p>
      </dgm:t>
    </dgm:pt>
    <dgm:pt modelId="{297772D6-99A3-4BE3-93C4-11D532D92C88}">
      <dgm:prSet phldrT="[Text]" custT="1">
        <dgm:style>
          <a:lnRef idx="3">
            <a:schemeClr val="lt1"/>
          </a:lnRef>
          <a:fillRef idx="1">
            <a:schemeClr val="accent6"/>
          </a:fillRef>
          <a:effectRef idx="1">
            <a:schemeClr val="accent6"/>
          </a:effectRef>
          <a:fontRef idx="minor">
            <a:schemeClr val="lt1"/>
          </a:fontRef>
        </dgm:style>
      </dgm:prSet>
      <dgm:spPr/>
      <dgm:t>
        <a:bodyPr/>
        <a:lstStyle/>
        <a:p>
          <a:r>
            <a:rPr lang="en-US" sz="2400" dirty="0"/>
            <a:t>Questioning</a:t>
          </a:r>
        </a:p>
      </dgm:t>
    </dgm:pt>
    <dgm:pt modelId="{04E00464-967E-49FA-8436-8993678753B6}" type="parTrans" cxnId="{C4D28A24-4827-4540-9DEF-E8144BC1F4A6}">
      <dgm:prSet/>
      <dgm:spPr/>
      <dgm:t>
        <a:bodyPr/>
        <a:lstStyle/>
        <a:p>
          <a:endParaRPr lang="en-US"/>
        </a:p>
      </dgm:t>
    </dgm:pt>
    <dgm:pt modelId="{A57B54C1-AEDE-461A-AADA-0F63FF8F2EE0}" type="sibTrans" cxnId="{C4D28A24-4827-4540-9DEF-E8144BC1F4A6}">
      <dgm:prSet/>
      <dgm:spPr/>
      <dgm:t>
        <a:bodyPr/>
        <a:lstStyle/>
        <a:p>
          <a:endParaRPr lang="en-US"/>
        </a:p>
      </dgm:t>
    </dgm:pt>
    <dgm:pt modelId="{1F909842-DB45-460F-87D0-E29CB3839B8C}">
      <dgm:prSet phldrT="[Text]" custT="1">
        <dgm:style>
          <a:lnRef idx="3">
            <a:schemeClr val="lt1"/>
          </a:lnRef>
          <a:fillRef idx="1">
            <a:schemeClr val="accent5"/>
          </a:fillRef>
          <a:effectRef idx="1">
            <a:schemeClr val="accent5"/>
          </a:effectRef>
          <a:fontRef idx="minor">
            <a:schemeClr val="lt1"/>
          </a:fontRef>
        </dgm:style>
      </dgm:prSet>
      <dgm:spPr/>
      <dgm:t>
        <a:bodyPr/>
        <a:lstStyle/>
        <a:p>
          <a:r>
            <a:rPr lang="en-US" sz="2400" dirty="0"/>
            <a:t>Product Evaluation</a:t>
          </a:r>
        </a:p>
      </dgm:t>
    </dgm:pt>
    <dgm:pt modelId="{320037E6-8D62-47F8-964B-3438CD071C79}" type="parTrans" cxnId="{ACC90C67-4E6F-4D7E-AE88-EA8E99296931}">
      <dgm:prSet/>
      <dgm:spPr/>
      <dgm:t>
        <a:bodyPr/>
        <a:lstStyle/>
        <a:p>
          <a:endParaRPr lang="en-US"/>
        </a:p>
      </dgm:t>
    </dgm:pt>
    <dgm:pt modelId="{E86894DF-7C1C-453C-A020-8BD566D2050F}" type="sibTrans" cxnId="{ACC90C67-4E6F-4D7E-AE88-EA8E99296931}">
      <dgm:prSet/>
      <dgm:spPr/>
      <dgm:t>
        <a:bodyPr/>
        <a:lstStyle/>
        <a:p>
          <a:endParaRPr lang="en-US"/>
        </a:p>
      </dgm:t>
    </dgm:pt>
    <dgm:pt modelId="{EE6CBC93-6715-43C1-80BC-45B80A3E58E7}">
      <dgm:prSet phldrT="[Text]" custT="1">
        <dgm:style>
          <a:lnRef idx="3">
            <a:schemeClr val="lt1"/>
          </a:lnRef>
          <a:fillRef idx="1">
            <a:schemeClr val="accent6"/>
          </a:fillRef>
          <a:effectRef idx="1">
            <a:schemeClr val="accent6"/>
          </a:effectRef>
          <a:fontRef idx="minor">
            <a:schemeClr val="lt1"/>
          </a:fontRef>
        </dgm:style>
      </dgm:prSet>
      <dgm:spPr/>
      <dgm:t>
        <a:bodyPr/>
        <a:lstStyle/>
        <a:p>
          <a:r>
            <a:rPr lang="en-US" sz="2400" dirty="0"/>
            <a:t>Observation</a:t>
          </a:r>
        </a:p>
      </dgm:t>
    </dgm:pt>
    <dgm:pt modelId="{5C469DF5-3E53-4AE1-8B9D-B27970097842}" type="parTrans" cxnId="{7FF0C6DE-C53E-401E-B038-1E414E895010}">
      <dgm:prSet/>
      <dgm:spPr/>
      <dgm:t>
        <a:bodyPr/>
        <a:lstStyle/>
        <a:p>
          <a:endParaRPr lang="en-US"/>
        </a:p>
      </dgm:t>
    </dgm:pt>
    <dgm:pt modelId="{895E9713-47F0-4757-98A4-1C8ABBDDF741}" type="sibTrans" cxnId="{7FF0C6DE-C53E-401E-B038-1E414E895010}">
      <dgm:prSet/>
      <dgm:spPr/>
      <dgm:t>
        <a:bodyPr/>
        <a:lstStyle/>
        <a:p>
          <a:endParaRPr lang="en-US"/>
        </a:p>
      </dgm:t>
    </dgm:pt>
    <dgm:pt modelId="{799DF5AB-B575-4C43-9EF7-7C26A87D861A}" type="pres">
      <dgm:prSet presAssocID="{2778FCF2-4F20-4D05-9E2D-8649C3265A89}" presName="hierChild1" presStyleCnt="0">
        <dgm:presLayoutVars>
          <dgm:orgChart val="1"/>
          <dgm:chPref val="1"/>
          <dgm:dir/>
          <dgm:animOne val="branch"/>
          <dgm:animLvl val="lvl"/>
          <dgm:resizeHandles/>
        </dgm:presLayoutVars>
      </dgm:prSet>
      <dgm:spPr/>
    </dgm:pt>
    <dgm:pt modelId="{17EA075B-21C4-4155-B8F9-799791F15E1F}" type="pres">
      <dgm:prSet presAssocID="{4315F62E-86AB-44B4-BE42-9FEE4B62E21B}" presName="hierRoot1" presStyleCnt="0">
        <dgm:presLayoutVars>
          <dgm:hierBranch val="init"/>
        </dgm:presLayoutVars>
      </dgm:prSet>
      <dgm:spPr/>
    </dgm:pt>
    <dgm:pt modelId="{3AF5C85B-4730-45A2-A0AC-0E124056E767}" type="pres">
      <dgm:prSet presAssocID="{4315F62E-86AB-44B4-BE42-9FEE4B62E21B}" presName="rootComposite1" presStyleCnt="0"/>
      <dgm:spPr/>
    </dgm:pt>
    <dgm:pt modelId="{A608B290-BBA1-42EA-8627-DF8017516988}" type="pres">
      <dgm:prSet presAssocID="{4315F62E-86AB-44B4-BE42-9FEE4B62E21B}" presName="rootText1" presStyleLbl="node0" presStyleIdx="0" presStyleCnt="1" custScaleX="167801">
        <dgm:presLayoutVars>
          <dgm:chPref val="3"/>
        </dgm:presLayoutVars>
      </dgm:prSet>
      <dgm:spPr/>
    </dgm:pt>
    <dgm:pt modelId="{41A52DFA-EA6C-4D42-9ED9-D1958787EB6E}" type="pres">
      <dgm:prSet presAssocID="{4315F62E-86AB-44B4-BE42-9FEE4B62E21B}" presName="rootConnector1" presStyleLbl="node1" presStyleIdx="0" presStyleCnt="0"/>
      <dgm:spPr/>
    </dgm:pt>
    <dgm:pt modelId="{6CB374B8-E7E7-4B72-A9A5-F76BAE092796}" type="pres">
      <dgm:prSet presAssocID="{4315F62E-86AB-44B4-BE42-9FEE4B62E21B}" presName="hierChild2" presStyleCnt="0"/>
      <dgm:spPr/>
    </dgm:pt>
    <dgm:pt modelId="{0E3DC6A6-72A0-4549-AFE6-A69896FFAE28}" type="pres">
      <dgm:prSet presAssocID="{04E00464-967E-49FA-8436-8993678753B6}" presName="Name37" presStyleLbl="parChTrans1D2" presStyleIdx="0" presStyleCnt="3"/>
      <dgm:spPr/>
    </dgm:pt>
    <dgm:pt modelId="{C1DFCF61-C005-4C19-9FA2-DD0F34DEB9AA}" type="pres">
      <dgm:prSet presAssocID="{297772D6-99A3-4BE3-93C4-11D532D92C88}" presName="hierRoot2" presStyleCnt="0">
        <dgm:presLayoutVars>
          <dgm:hierBranch val="init"/>
        </dgm:presLayoutVars>
      </dgm:prSet>
      <dgm:spPr/>
    </dgm:pt>
    <dgm:pt modelId="{8D2DDB3F-D779-4638-B9BB-71997D8A599C}" type="pres">
      <dgm:prSet presAssocID="{297772D6-99A3-4BE3-93C4-11D532D92C88}" presName="rootComposite" presStyleCnt="0"/>
      <dgm:spPr/>
    </dgm:pt>
    <dgm:pt modelId="{249312C4-0F64-47AB-BF40-42C99B3A6E3E}" type="pres">
      <dgm:prSet presAssocID="{297772D6-99A3-4BE3-93C4-11D532D92C88}" presName="rootText" presStyleLbl="node2" presStyleIdx="0" presStyleCnt="3" custScaleX="110000" custScaleY="110000">
        <dgm:presLayoutVars>
          <dgm:chPref val="3"/>
        </dgm:presLayoutVars>
      </dgm:prSet>
      <dgm:spPr/>
    </dgm:pt>
    <dgm:pt modelId="{F9189975-9781-489E-B973-71C98A13BCD6}" type="pres">
      <dgm:prSet presAssocID="{297772D6-99A3-4BE3-93C4-11D532D92C88}" presName="rootConnector" presStyleLbl="node2" presStyleIdx="0" presStyleCnt="3"/>
      <dgm:spPr/>
    </dgm:pt>
    <dgm:pt modelId="{2CFBAE96-A05B-471C-8A09-C394815B98D7}" type="pres">
      <dgm:prSet presAssocID="{297772D6-99A3-4BE3-93C4-11D532D92C88}" presName="hierChild4" presStyleCnt="0"/>
      <dgm:spPr/>
    </dgm:pt>
    <dgm:pt modelId="{E31494EA-0DF8-4FC0-948C-BDBD31E7747D}" type="pres">
      <dgm:prSet presAssocID="{297772D6-99A3-4BE3-93C4-11D532D92C88}" presName="hierChild5" presStyleCnt="0"/>
      <dgm:spPr/>
    </dgm:pt>
    <dgm:pt modelId="{50F7BF35-A340-4C65-AF13-652E22CC449D}" type="pres">
      <dgm:prSet presAssocID="{320037E6-8D62-47F8-964B-3438CD071C79}" presName="Name37" presStyleLbl="parChTrans1D2" presStyleIdx="1" presStyleCnt="3"/>
      <dgm:spPr/>
    </dgm:pt>
    <dgm:pt modelId="{868FFF7C-F1F9-48C9-B504-BE22FAC74D61}" type="pres">
      <dgm:prSet presAssocID="{1F909842-DB45-460F-87D0-E29CB3839B8C}" presName="hierRoot2" presStyleCnt="0">
        <dgm:presLayoutVars>
          <dgm:hierBranch val="init"/>
        </dgm:presLayoutVars>
      </dgm:prSet>
      <dgm:spPr/>
    </dgm:pt>
    <dgm:pt modelId="{EBB9559B-9F4C-4523-8408-B87694C5CD6D}" type="pres">
      <dgm:prSet presAssocID="{1F909842-DB45-460F-87D0-E29CB3839B8C}" presName="rootComposite" presStyleCnt="0"/>
      <dgm:spPr/>
    </dgm:pt>
    <dgm:pt modelId="{EED41511-DE2D-4D0E-BA6E-54FD55567C3D}" type="pres">
      <dgm:prSet presAssocID="{1F909842-DB45-460F-87D0-E29CB3839B8C}" presName="rootText" presStyleLbl="node2" presStyleIdx="1" presStyleCnt="3" custScaleX="110000" custScaleY="110000">
        <dgm:presLayoutVars>
          <dgm:chPref val="3"/>
        </dgm:presLayoutVars>
      </dgm:prSet>
      <dgm:spPr/>
    </dgm:pt>
    <dgm:pt modelId="{9F43FAE7-D1CC-4FF3-8799-33684CC5FC64}" type="pres">
      <dgm:prSet presAssocID="{1F909842-DB45-460F-87D0-E29CB3839B8C}" presName="rootConnector" presStyleLbl="node2" presStyleIdx="1" presStyleCnt="3"/>
      <dgm:spPr/>
    </dgm:pt>
    <dgm:pt modelId="{2DE2BF7C-B6C6-4F55-A1CB-AC7065CA2C08}" type="pres">
      <dgm:prSet presAssocID="{1F909842-DB45-460F-87D0-E29CB3839B8C}" presName="hierChild4" presStyleCnt="0"/>
      <dgm:spPr/>
    </dgm:pt>
    <dgm:pt modelId="{B69382C7-55B1-4467-AFBF-C8F6975D237B}" type="pres">
      <dgm:prSet presAssocID="{1F909842-DB45-460F-87D0-E29CB3839B8C}" presName="hierChild5" presStyleCnt="0"/>
      <dgm:spPr/>
    </dgm:pt>
    <dgm:pt modelId="{F93CE84B-53EF-4DD2-B4D9-E30662D3F97C}" type="pres">
      <dgm:prSet presAssocID="{5C469DF5-3E53-4AE1-8B9D-B27970097842}" presName="Name37" presStyleLbl="parChTrans1D2" presStyleIdx="2" presStyleCnt="3"/>
      <dgm:spPr/>
    </dgm:pt>
    <dgm:pt modelId="{2352C2FB-5E2C-46F6-89B3-C4CFE50E8F8A}" type="pres">
      <dgm:prSet presAssocID="{EE6CBC93-6715-43C1-80BC-45B80A3E58E7}" presName="hierRoot2" presStyleCnt="0">
        <dgm:presLayoutVars>
          <dgm:hierBranch val="init"/>
        </dgm:presLayoutVars>
      </dgm:prSet>
      <dgm:spPr/>
    </dgm:pt>
    <dgm:pt modelId="{09A80B74-40ED-4ABE-BB1D-DE752294AC78}" type="pres">
      <dgm:prSet presAssocID="{EE6CBC93-6715-43C1-80BC-45B80A3E58E7}" presName="rootComposite" presStyleCnt="0"/>
      <dgm:spPr/>
    </dgm:pt>
    <dgm:pt modelId="{A8B7EC9A-A054-47E5-B4AB-ABADB33095FE}" type="pres">
      <dgm:prSet presAssocID="{EE6CBC93-6715-43C1-80BC-45B80A3E58E7}" presName="rootText" presStyleLbl="node2" presStyleIdx="2" presStyleCnt="3" custScaleX="110000" custScaleY="110000">
        <dgm:presLayoutVars>
          <dgm:chPref val="3"/>
        </dgm:presLayoutVars>
      </dgm:prSet>
      <dgm:spPr/>
    </dgm:pt>
    <dgm:pt modelId="{9F7C733D-6C18-473C-9252-3E3A83C47239}" type="pres">
      <dgm:prSet presAssocID="{EE6CBC93-6715-43C1-80BC-45B80A3E58E7}" presName="rootConnector" presStyleLbl="node2" presStyleIdx="2" presStyleCnt="3"/>
      <dgm:spPr/>
    </dgm:pt>
    <dgm:pt modelId="{13466C65-E157-4A51-A8B3-E5B6F454015A}" type="pres">
      <dgm:prSet presAssocID="{EE6CBC93-6715-43C1-80BC-45B80A3E58E7}" presName="hierChild4" presStyleCnt="0"/>
      <dgm:spPr/>
    </dgm:pt>
    <dgm:pt modelId="{AD2A798D-A394-4694-9ADC-7F213A742210}" type="pres">
      <dgm:prSet presAssocID="{EE6CBC93-6715-43C1-80BC-45B80A3E58E7}" presName="hierChild5" presStyleCnt="0"/>
      <dgm:spPr/>
    </dgm:pt>
    <dgm:pt modelId="{0971F944-C6EB-4CE4-B568-3579D610C909}" type="pres">
      <dgm:prSet presAssocID="{4315F62E-86AB-44B4-BE42-9FEE4B62E21B}" presName="hierChild3" presStyleCnt="0"/>
      <dgm:spPr/>
    </dgm:pt>
  </dgm:ptLst>
  <dgm:cxnLst>
    <dgm:cxn modelId="{96F33402-923C-4299-9459-0852868C6EFE}" type="presOf" srcId="{4315F62E-86AB-44B4-BE42-9FEE4B62E21B}" destId="{A608B290-BBA1-42EA-8627-DF8017516988}" srcOrd="0" destOrd="0" presId="urn:microsoft.com/office/officeart/2005/8/layout/orgChart1"/>
    <dgm:cxn modelId="{C1BA2E16-9FE8-484E-8073-A82065DD99D0}" type="presOf" srcId="{297772D6-99A3-4BE3-93C4-11D532D92C88}" destId="{F9189975-9781-489E-B973-71C98A13BCD6}" srcOrd="1" destOrd="0" presId="urn:microsoft.com/office/officeart/2005/8/layout/orgChart1"/>
    <dgm:cxn modelId="{C4D28A24-4827-4540-9DEF-E8144BC1F4A6}" srcId="{4315F62E-86AB-44B4-BE42-9FEE4B62E21B}" destId="{297772D6-99A3-4BE3-93C4-11D532D92C88}" srcOrd="0" destOrd="0" parTransId="{04E00464-967E-49FA-8436-8993678753B6}" sibTransId="{A57B54C1-AEDE-461A-AADA-0F63FF8F2EE0}"/>
    <dgm:cxn modelId="{F4E5A624-AF12-4737-B11C-6E104024C160}" type="presOf" srcId="{5C469DF5-3E53-4AE1-8B9D-B27970097842}" destId="{F93CE84B-53EF-4DD2-B4D9-E30662D3F97C}" srcOrd="0" destOrd="0" presId="urn:microsoft.com/office/officeart/2005/8/layout/orgChart1"/>
    <dgm:cxn modelId="{C6D1EF41-A834-4E99-B18F-B69DA8A4C57B}" type="presOf" srcId="{EE6CBC93-6715-43C1-80BC-45B80A3E58E7}" destId="{9F7C733D-6C18-473C-9252-3E3A83C47239}" srcOrd="1" destOrd="0" presId="urn:microsoft.com/office/officeart/2005/8/layout/orgChart1"/>
    <dgm:cxn modelId="{A3876266-DCC0-4A62-B807-D3512285B7C2}" type="presOf" srcId="{320037E6-8D62-47F8-964B-3438CD071C79}" destId="{50F7BF35-A340-4C65-AF13-652E22CC449D}" srcOrd="0" destOrd="0" presId="urn:microsoft.com/office/officeart/2005/8/layout/orgChart1"/>
    <dgm:cxn modelId="{ACC90C67-4E6F-4D7E-AE88-EA8E99296931}" srcId="{4315F62E-86AB-44B4-BE42-9FEE4B62E21B}" destId="{1F909842-DB45-460F-87D0-E29CB3839B8C}" srcOrd="1" destOrd="0" parTransId="{320037E6-8D62-47F8-964B-3438CD071C79}" sibTransId="{E86894DF-7C1C-453C-A020-8BD566D2050F}"/>
    <dgm:cxn modelId="{DD94FA6F-5FDB-4B55-9700-60D41E6C37AD}" type="presOf" srcId="{1F909842-DB45-460F-87D0-E29CB3839B8C}" destId="{EED41511-DE2D-4D0E-BA6E-54FD55567C3D}" srcOrd="0" destOrd="0" presId="urn:microsoft.com/office/officeart/2005/8/layout/orgChart1"/>
    <dgm:cxn modelId="{8BAF8FAF-38E2-41C0-8B03-25FDC6D71DE5}" srcId="{2778FCF2-4F20-4D05-9E2D-8649C3265A89}" destId="{4315F62E-86AB-44B4-BE42-9FEE4B62E21B}" srcOrd="0" destOrd="0" parTransId="{1B6B88F1-1289-428D-A59C-C34932DEC3AD}" sibTransId="{F23C261A-2F0C-4615-8A6F-91976C50681D}"/>
    <dgm:cxn modelId="{89A2C5B8-2C95-4972-914F-E97863D15099}" type="presOf" srcId="{297772D6-99A3-4BE3-93C4-11D532D92C88}" destId="{249312C4-0F64-47AB-BF40-42C99B3A6E3E}" srcOrd="0" destOrd="0" presId="urn:microsoft.com/office/officeart/2005/8/layout/orgChart1"/>
    <dgm:cxn modelId="{324085B9-7297-4DEA-BBB3-87BE3EE54ADD}" type="presOf" srcId="{04E00464-967E-49FA-8436-8993678753B6}" destId="{0E3DC6A6-72A0-4549-AFE6-A69896FFAE28}" srcOrd="0" destOrd="0" presId="urn:microsoft.com/office/officeart/2005/8/layout/orgChart1"/>
    <dgm:cxn modelId="{2F6CB5C5-3654-48DD-8CB3-8BBD331551B0}" type="presOf" srcId="{4315F62E-86AB-44B4-BE42-9FEE4B62E21B}" destId="{41A52DFA-EA6C-4D42-9ED9-D1958787EB6E}" srcOrd="1" destOrd="0" presId="urn:microsoft.com/office/officeart/2005/8/layout/orgChart1"/>
    <dgm:cxn modelId="{7FF0C6DE-C53E-401E-B038-1E414E895010}" srcId="{4315F62E-86AB-44B4-BE42-9FEE4B62E21B}" destId="{EE6CBC93-6715-43C1-80BC-45B80A3E58E7}" srcOrd="2" destOrd="0" parTransId="{5C469DF5-3E53-4AE1-8B9D-B27970097842}" sibTransId="{895E9713-47F0-4757-98A4-1C8ABBDDF741}"/>
    <dgm:cxn modelId="{386B3EE8-FB7E-4B7B-8AA0-C81F6E9626E0}" type="presOf" srcId="{EE6CBC93-6715-43C1-80BC-45B80A3E58E7}" destId="{A8B7EC9A-A054-47E5-B4AB-ABADB33095FE}" srcOrd="0" destOrd="0" presId="urn:microsoft.com/office/officeart/2005/8/layout/orgChart1"/>
    <dgm:cxn modelId="{59CD02ED-A305-4693-9887-3C4BE01EB4ED}" type="presOf" srcId="{1F909842-DB45-460F-87D0-E29CB3839B8C}" destId="{9F43FAE7-D1CC-4FF3-8799-33684CC5FC64}" srcOrd="1" destOrd="0" presId="urn:microsoft.com/office/officeart/2005/8/layout/orgChart1"/>
    <dgm:cxn modelId="{DDA073FA-29EB-4BB3-A6BF-8B97F08145B5}" type="presOf" srcId="{2778FCF2-4F20-4D05-9E2D-8649C3265A89}" destId="{799DF5AB-B575-4C43-9EF7-7C26A87D861A}" srcOrd="0" destOrd="0" presId="urn:microsoft.com/office/officeart/2005/8/layout/orgChart1"/>
    <dgm:cxn modelId="{7785AAAA-11CF-4868-BD50-BFBF6517B154}" type="presParOf" srcId="{799DF5AB-B575-4C43-9EF7-7C26A87D861A}" destId="{17EA075B-21C4-4155-B8F9-799791F15E1F}" srcOrd="0" destOrd="0" presId="urn:microsoft.com/office/officeart/2005/8/layout/orgChart1"/>
    <dgm:cxn modelId="{5A3DE819-2F90-4C78-8833-5C61208BF16C}" type="presParOf" srcId="{17EA075B-21C4-4155-B8F9-799791F15E1F}" destId="{3AF5C85B-4730-45A2-A0AC-0E124056E767}" srcOrd="0" destOrd="0" presId="urn:microsoft.com/office/officeart/2005/8/layout/orgChart1"/>
    <dgm:cxn modelId="{EB68C1CE-9AF7-456E-A6BD-6C5C59310375}" type="presParOf" srcId="{3AF5C85B-4730-45A2-A0AC-0E124056E767}" destId="{A608B290-BBA1-42EA-8627-DF8017516988}" srcOrd="0" destOrd="0" presId="urn:microsoft.com/office/officeart/2005/8/layout/orgChart1"/>
    <dgm:cxn modelId="{73236C50-2385-4CE5-9EF4-3794CA63A516}" type="presParOf" srcId="{3AF5C85B-4730-45A2-A0AC-0E124056E767}" destId="{41A52DFA-EA6C-4D42-9ED9-D1958787EB6E}" srcOrd="1" destOrd="0" presId="urn:microsoft.com/office/officeart/2005/8/layout/orgChart1"/>
    <dgm:cxn modelId="{4C766A2F-7291-4C57-82D2-4E497DB845B0}" type="presParOf" srcId="{17EA075B-21C4-4155-B8F9-799791F15E1F}" destId="{6CB374B8-E7E7-4B72-A9A5-F76BAE092796}" srcOrd="1" destOrd="0" presId="urn:microsoft.com/office/officeart/2005/8/layout/orgChart1"/>
    <dgm:cxn modelId="{E1E66270-C712-489E-9DC3-D8CA8EBEF712}" type="presParOf" srcId="{6CB374B8-E7E7-4B72-A9A5-F76BAE092796}" destId="{0E3DC6A6-72A0-4549-AFE6-A69896FFAE28}" srcOrd="0" destOrd="0" presId="urn:microsoft.com/office/officeart/2005/8/layout/orgChart1"/>
    <dgm:cxn modelId="{852A9E31-AC86-462A-BE7D-79F8D5E62A7D}" type="presParOf" srcId="{6CB374B8-E7E7-4B72-A9A5-F76BAE092796}" destId="{C1DFCF61-C005-4C19-9FA2-DD0F34DEB9AA}" srcOrd="1" destOrd="0" presId="urn:microsoft.com/office/officeart/2005/8/layout/orgChart1"/>
    <dgm:cxn modelId="{CF32D405-D626-4025-B60C-5A9633C137F9}" type="presParOf" srcId="{C1DFCF61-C005-4C19-9FA2-DD0F34DEB9AA}" destId="{8D2DDB3F-D779-4638-B9BB-71997D8A599C}" srcOrd="0" destOrd="0" presId="urn:microsoft.com/office/officeart/2005/8/layout/orgChart1"/>
    <dgm:cxn modelId="{73F0431F-06BE-4A44-8A10-B1A80704426F}" type="presParOf" srcId="{8D2DDB3F-D779-4638-B9BB-71997D8A599C}" destId="{249312C4-0F64-47AB-BF40-42C99B3A6E3E}" srcOrd="0" destOrd="0" presId="urn:microsoft.com/office/officeart/2005/8/layout/orgChart1"/>
    <dgm:cxn modelId="{74F4E071-41A3-4FE4-88A1-C543EA5E69BA}" type="presParOf" srcId="{8D2DDB3F-D779-4638-B9BB-71997D8A599C}" destId="{F9189975-9781-489E-B973-71C98A13BCD6}" srcOrd="1" destOrd="0" presId="urn:microsoft.com/office/officeart/2005/8/layout/orgChart1"/>
    <dgm:cxn modelId="{CF690313-878F-4814-9150-F3AE1A2AB7A0}" type="presParOf" srcId="{C1DFCF61-C005-4C19-9FA2-DD0F34DEB9AA}" destId="{2CFBAE96-A05B-471C-8A09-C394815B98D7}" srcOrd="1" destOrd="0" presId="urn:microsoft.com/office/officeart/2005/8/layout/orgChart1"/>
    <dgm:cxn modelId="{B9D90D19-0A57-4673-A346-D6A52E962479}" type="presParOf" srcId="{C1DFCF61-C005-4C19-9FA2-DD0F34DEB9AA}" destId="{E31494EA-0DF8-4FC0-948C-BDBD31E7747D}" srcOrd="2" destOrd="0" presId="urn:microsoft.com/office/officeart/2005/8/layout/orgChart1"/>
    <dgm:cxn modelId="{34273B7D-C565-4F1A-B47E-55C999DE13EF}" type="presParOf" srcId="{6CB374B8-E7E7-4B72-A9A5-F76BAE092796}" destId="{50F7BF35-A340-4C65-AF13-652E22CC449D}" srcOrd="2" destOrd="0" presId="urn:microsoft.com/office/officeart/2005/8/layout/orgChart1"/>
    <dgm:cxn modelId="{3877F0B9-02D5-468B-985B-C45FF91F1C1E}" type="presParOf" srcId="{6CB374B8-E7E7-4B72-A9A5-F76BAE092796}" destId="{868FFF7C-F1F9-48C9-B504-BE22FAC74D61}" srcOrd="3" destOrd="0" presId="urn:microsoft.com/office/officeart/2005/8/layout/orgChart1"/>
    <dgm:cxn modelId="{863CE0CC-0328-4565-9E10-5008888DE615}" type="presParOf" srcId="{868FFF7C-F1F9-48C9-B504-BE22FAC74D61}" destId="{EBB9559B-9F4C-4523-8408-B87694C5CD6D}" srcOrd="0" destOrd="0" presId="urn:microsoft.com/office/officeart/2005/8/layout/orgChart1"/>
    <dgm:cxn modelId="{201C76FC-18E6-433B-BC22-D214858317F3}" type="presParOf" srcId="{EBB9559B-9F4C-4523-8408-B87694C5CD6D}" destId="{EED41511-DE2D-4D0E-BA6E-54FD55567C3D}" srcOrd="0" destOrd="0" presId="urn:microsoft.com/office/officeart/2005/8/layout/orgChart1"/>
    <dgm:cxn modelId="{D763C092-8359-439C-B469-4FAC1680863C}" type="presParOf" srcId="{EBB9559B-9F4C-4523-8408-B87694C5CD6D}" destId="{9F43FAE7-D1CC-4FF3-8799-33684CC5FC64}" srcOrd="1" destOrd="0" presId="urn:microsoft.com/office/officeart/2005/8/layout/orgChart1"/>
    <dgm:cxn modelId="{1932271F-7175-4BC2-A296-E77477ABA21B}" type="presParOf" srcId="{868FFF7C-F1F9-48C9-B504-BE22FAC74D61}" destId="{2DE2BF7C-B6C6-4F55-A1CB-AC7065CA2C08}" srcOrd="1" destOrd="0" presId="urn:microsoft.com/office/officeart/2005/8/layout/orgChart1"/>
    <dgm:cxn modelId="{548B87D7-AF7B-4613-852C-5A959ECA51A2}" type="presParOf" srcId="{868FFF7C-F1F9-48C9-B504-BE22FAC74D61}" destId="{B69382C7-55B1-4467-AFBF-C8F6975D237B}" srcOrd="2" destOrd="0" presId="urn:microsoft.com/office/officeart/2005/8/layout/orgChart1"/>
    <dgm:cxn modelId="{E0D0B383-66DB-4F3F-A423-4BE755BF7541}" type="presParOf" srcId="{6CB374B8-E7E7-4B72-A9A5-F76BAE092796}" destId="{F93CE84B-53EF-4DD2-B4D9-E30662D3F97C}" srcOrd="4" destOrd="0" presId="urn:microsoft.com/office/officeart/2005/8/layout/orgChart1"/>
    <dgm:cxn modelId="{883F29FB-B07E-4F8A-A115-F558C5F43787}" type="presParOf" srcId="{6CB374B8-E7E7-4B72-A9A5-F76BAE092796}" destId="{2352C2FB-5E2C-46F6-89B3-C4CFE50E8F8A}" srcOrd="5" destOrd="0" presId="urn:microsoft.com/office/officeart/2005/8/layout/orgChart1"/>
    <dgm:cxn modelId="{E7E131F0-F0A4-41FD-B75B-C3D992AAA869}" type="presParOf" srcId="{2352C2FB-5E2C-46F6-89B3-C4CFE50E8F8A}" destId="{09A80B74-40ED-4ABE-BB1D-DE752294AC78}" srcOrd="0" destOrd="0" presId="urn:microsoft.com/office/officeart/2005/8/layout/orgChart1"/>
    <dgm:cxn modelId="{825B7D3D-B2A1-4448-8F2D-08B3BAC8D5FE}" type="presParOf" srcId="{09A80B74-40ED-4ABE-BB1D-DE752294AC78}" destId="{A8B7EC9A-A054-47E5-B4AB-ABADB33095FE}" srcOrd="0" destOrd="0" presId="urn:microsoft.com/office/officeart/2005/8/layout/orgChart1"/>
    <dgm:cxn modelId="{DD9847AE-3B72-47A7-8A02-0E0BF3AEF7C5}" type="presParOf" srcId="{09A80B74-40ED-4ABE-BB1D-DE752294AC78}" destId="{9F7C733D-6C18-473C-9252-3E3A83C47239}" srcOrd="1" destOrd="0" presId="urn:microsoft.com/office/officeart/2005/8/layout/orgChart1"/>
    <dgm:cxn modelId="{239D621E-8E0D-4659-940C-EC6AF988B6D8}" type="presParOf" srcId="{2352C2FB-5E2C-46F6-89B3-C4CFE50E8F8A}" destId="{13466C65-E157-4A51-A8B3-E5B6F454015A}" srcOrd="1" destOrd="0" presId="urn:microsoft.com/office/officeart/2005/8/layout/orgChart1"/>
    <dgm:cxn modelId="{BE667BEE-68A9-4FD3-9FC1-4667AD3D00F3}" type="presParOf" srcId="{2352C2FB-5E2C-46F6-89B3-C4CFE50E8F8A}" destId="{AD2A798D-A394-4694-9ADC-7F213A742210}" srcOrd="2" destOrd="0" presId="urn:microsoft.com/office/officeart/2005/8/layout/orgChart1"/>
    <dgm:cxn modelId="{6332CB17-55A6-44D5-9BDA-4374CA4FCD75}" type="presParOf" srcId="{17EA075B-21C4-4155-B8F9-799791F15E1F}" destId="{0971F944-C6EB-4CE4-B568-3579D610C909}"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912FC0A-C24F-404E-A0F7-42F309206DF3}" type="doc">
      <dgm:prSet loTypeId="urn:microsoft.com/office/officeart/2005/8/layout/orgChart1" loCatId="hierarchy" qsTypeId="urn:microsoft.com/office/officeart/2005/8/quickstyle/3d3" qsCatId="3D" csTypeId="urn:microsoft.com/office/officeart/2005/8/colors/accent5_4" csCatId="accent5" phldr="1"/>
      <dgm:spPr/>
      <dgm:t>
        <a:bodyPr/>
        <a:lstStyle/>
        <a:p>
          <a:endParaRPr lang="en-US"/>
        </a:p>
      </dgm:t>
    </dgm:pt>
    <dgm:pt modelId="{45A05D77-9081-4709-A301-ED1670679511}">
      <dgm:prSet phldrT="[Text]" custT="1">
        <dgm:style>
          <a:lnRef idx="3">
            <a:schemeClr val="lt1"/>
          </a:lnRef>
          <a:fillRef idx="1">
            <a:schemeClr val="accent1"/>
          </a:fillRef>
          <a:effectRef idx="1">
            <a:schemeClr val="accent1"/>
          </a:effectRef>
          <a:fontRef idx="minor">
            <a:schemeClr val="lt1"/>
          </a:fontRef>
        </dgm:style>
      </dgm:prSet>
      <dgm:spPr/>
      <dgm:t>
        <a:bodyPr/>
        <a:lstStyle/>
        <a:p>
          <a:r>
            <a:rPr lang="en-US" sz="2800" b="1" dirty="0"/>
            <a:t>Assessment</a:t>
          </a:r>
        </a:p>
      </dgm:t>
    </dgm:pt>
    <dgm:pt modelId="{D71044DB-2B70-4F4E-80BE-2774EFE23D9B}" type="parTrans" cxnId="{CFA81786-B748-48AF-9BFF-282DDBA00D8C}">
      <dgm:prSet/>
      <dgm:spPr/>
      <dgm:t>
        <a:bodyPr/>
        <a:lstStyle/>
        <a:p>
          <a:endParaRPr lang="en-US" sz="2000"/>
        </a:p>
      </dgm:t>
    </dgm:pt>
    <dgm:pt modelId="{6E62E6EC-8AE2-4AF1-A2B3-4B2DFA7C2E76}" type="sibTrans" cxnId="{CFA81786-B748-48AF-9BFF-282DDBA00D8C}">
      <dgm:prSet/>
      <dgm:spPr/>
      <dgm:t>
        <a:bodyPr/>
        <a:lstStyle/>
        <a:p>
          <a:endParaRPr lang="en-US" sz="2000"/>
        </a:p>
      </dgm:t>
    </dgm:pt>
    <dgm:pt modelId="{1E1F23DD-C042-4219-9C9C-280CD91B28AC}">
      <dgm:prSet phldrT="[Text]" custT="1">
        <dgm:style>
          <a:lnRef idx="3">
            <a:schemeClr val="lt1"/>
          </a:lnRef>
          <a:fillRef idx="1">
            <a:schemeClr val="accent5"/>
          </a:fillRef>
          <a:effectRef idx="1">
            <a:schemeClr val="accent5"/>
          </a:effectRef>
          <a:fontRef idx="minor">
            <a:schemeClr val="lt1"/>
          </a:fontRef>
        </dgm:style>
      </dgm:prSet>
      <dgm:spPr/>
      <dgm:t>
        <a:bodyPr/>
        <a:lstStyle/>
        <a:p>
          <a:r>
            <a:rPr lang="en-US" sz="2400" b="1" dirty="0"/>
            <a:t>Formative</a:t>
          </a:r>
        </a:p>
      </dgm:t>
    </dgm:pt>
    <dgm:pt modelId="{BA260C72-4AAC-4934-9080-9E94A5BECF03}" type="parTrans" cxnId="{74D81C63-3C7F-4FEE-ADE4-6AEB9B70E050}">
      <dgm:prSet/>
      <dgm:spPr/>
      <dgm:t>
        <a:bodyPr/>
        <a:lstStyle/>
        <a:p>
          <a:endParaRPr lang="en-US" sz="2000"/>
        </a:p>
      </dgm:t>
    </dgm:pt>
    <dgm:pt modelId="{F5C9150A-4E4A-4D26-8790-6B17A63FFF69}" type="sibTrans" cxnId="{74D81C63-3C7F-4FEE-ADE4-6AEB9B70E050}">
      <dgm:prSet/>
      <dgm:spPr/>
      <dgm:t>
        <a:bodyPr/>
        <a:lstStyle/>
        <a:p>
          <a:endParaRPr lang="en-US" sz="2000"/>
        </a:p>
      </dgm:t>
    </dgm:pt>
    <dgm:pt modelId="{26B039C9-4E13-4463-9C35-681A3ADA2ED4}">
      <dgm:prSet custT="1">
        <dgm:style>
          <a:lnRef idx="3">
            <a:schemeClr val="lt1"/>
          </a:lnRef>
          <a:fillRef idx="1">
            <a:schemeClr val="accent5"/>
          </a:fillRef>
          <a:effectRef idx="1">
            <a:schemeClr val="accent5"/>
          </a:effectRef>
          <a:fontRef idx="minor">
            <a:schemeClr val="lt1"/>
          </a:fontRef>
        </dgm:style>
      </dgm:prSet>
      <dgm:spPr/>
      <dgm:t>
        <a:bodyPr/>
        <a:lstStyle/>
        <a:p>
          <a:r>
            <a:rPr lang="en-US" sz="2400" b="1" dirty="0"/>
            <a:t>Summative</a:t>
          </a:r>
        </a:p>
      </dgm:t>
    </dgm:pt>
    <dgm:pt modelId="{DAF10627-20FA-4BDB-9365-30405B888CDC}" type="parTrans" cxnId="{A9632E11-356B-45B5-9A5F-D764C0D006B1}">
      <dgm:prSet/>
      <dgm:spPr/>
      <dgm:t>
        <a:bodyPr/>
        <a:lstStyle/>
        <a:p>
          <a:endParaRPr lang="en-US" sz="2000"/>
        </a:p>
      </dgm:t>
    </dgm:pt>
    <dgm:pt modelId="{3A9988E5-D2FC-4053-A3B2-804D55B5D78C}" type="sibTrans" cxnId="{A9632E11-356B-45B5-9A5F-D764C0D006B1}">
      <dgm:prSet/>
      <dgm:spPr/>
      <dgm:t>
        <a:bodyPr/>
        <a:lstStyle/>
        <a:p>
          <a:endParaRPr lang="en-US" sz="2000"/>
        </a:p>
      </dgm:t>
    </dgm:pt>
    <dgm:pt modelId="{131B696B-5ADE-43C6-AA8A-2BFD36522445}">
      <dgm:prSet custT="1">
        <dgm:style>
          <a:lnRef idx="3">
            <a:schemeClr val="lt1"/>
          </a:lnRef>
          <a:fillRef idx="1">
            <a:schemeClr val="accent6"/>
          </a:fillRef>
          <a:effectRef idx="1">
            <a:schemeClr val="accent6"/>
          </a:effectRef>
          <a:fontRef idx="minor">
            <a:schemeClr val="lt1"/>
          </a:fontRef>
        </dgm:style>
      </dgm:prSet>
      <dgm:spPr/>
      <dgm:t>
        <a:bodyPr/>
        <a:lstStyle/>
        <a:p>
          <a:pPr algn="ctr">
            <a:lnSpc>
              <a:spcPct val="100000"/>
            </a:lnSpc>
          </a:pPr>
          <a:endParaRPr lang="en-US" sz="2000" b="1" i="0" dirty="0"/>
        </a:p>
        <a:p>
          <a:pPr algn="ctr">
            <a:lnSpc>
              <a:spcPct val="100000"/>
            </a:lnSpc>
          </a:pPr>
          <a:r>
            <a:rPr lang="en-US" sz="2000" b="1" i="0" dirty="0"/>
            <a:t>Evidence during </a:t>
          </a:r>
        </a:p>
        <a:p>
          <a:pPr algn="ctr">
            <a:lnSpc>
              <a:spcPct val="100000"/>
            </a:lnSpc>
          </a:pPr>
          <a:r>
            <a:rPr lang="en-US" sz="2000" b="1" i="0" dirty="0"/>
            <a:t>facilitation</a:t>
          </a:r>
        </a:p>
        <a:p>
          <a:pPr algn="ctr">
            <a:lnSpc>
              <a:spcPct val="100000"/>
            </a:lnSpc>
          </a:pPr>
          <a:r>
            <a:rPr lang="en-US" sz="2000" b="1" i="0" dirty="0"/>
            <a:t>Self Assessment</a:t>
          </a:r>
        </a:p>
        <a:p>
          <a:pPr algn="ctr">
            <a:lnSpc>
              <a:spcPct val="100000"/>
            </a:lnSpc>
          </a:pPr>
          <a:endParaRPr lang="en-US" sz="2000" b="1" i="0" dirty="0"/>
        </a:p>
      </dgm:t>
    </dgm:pt>
    <dgm:pt modelId="{92213584-4208-4165-B72E-03559A3E37D5}" type="parTrans" cxnId="{89FA4D95-4C56-460D-8911-7ED693DF8256}">
      <dgm:prSet/>
      <dgm:spPr/>
      <dgm:t>
        <a:bodyPr/>
        <a:lstStyle/>
        <a:p>
          <a:endParaRPr lang="en-US" sz="2000"/>
        </a:p>
      </dgm:t>
    </dgm:pt>
    <dgm:pt modelId="{C5AA6F92-6248-4027-9030-326B000788C7}" type="sibTrans" cxnId="{89FA4D95-4C56-460D-8911-7ED693DF8256}">
      <dgm:prSet/>
      <dgm:spPr/>
      <dgm:t>
        <a:bodyPr/>
        <a:lstStyle/>
        <a:p>
          <a:endParaRPr lang="en-US" sz="2000"/>
        </a:p>
      </dgm:t>
    </dgm:pt>
    <dgm:pt modelId="{03C84F75-2031-4AA4-B6F0-27F44773D70D}">
      <dgm:prSet custT="1">
        <dgm:style>
          <a:lnRef idx="3">
            <a:schemeClr val="lt1"/>
          </a:lnRef>
          <a:fillRef idx="1">
            <a:schemeClr val="accent6"/>
          </a:fillRef>
          <a:effectRef idx="1">
            <a:schemeClr val="accent6"/>
          </a:effectRef>
          <a:fontRef idx="minor">
            <a:schemeClr val="lt1"/>
          </a:fontRef>
        </dgm:style>
      </dgm:prSet>
      <dgm:spPr/>
      <dgm:t>
        <a:bodyPr/>
        <a:lstStyle/>
        <a:p>
          <a:pPr algn="ctr">
            <a:lnSpc>
              <a:spcPct val="100000"/>
            </a:lnSpc>
          </a:pPr>
          <a:r>
            <a:rPr lang="en-US" sz="2000" b="1" dirty="0"/>
            <a:t>Knowledge Assessment</a:t>
          </a:r>
        </a:p>
        <a:p>
          <a:pPr algn="ctr">
            <a:lnSpc>
              <a:spcPct val="100000"/>
            </a:lnSpc>
          </a:pPr>
          <a:r>
            <a:rPr lang="en-US" sz="2000" b="1" dirty="0"/>
            <a:t> Summative Workplace</a:t>
          </a:r>
        </a:p>
        <a:p>
          <a:pPr algn="ctr">
            <a:lnSpc>
              <a:spcPct val="100000"/>
            </a:lnSpc>
          </a:pPr>
          <a:r>
            <a:rPr lang="en-US" sz="2000" b="1" dirty="0"/>
            <a:t> Assignments</a:t>
          </a:r>
        </a:p>
      </dgm:t>
    </dgm:pt>
    <dgm:pt modelId="{B32D85E1-CE23-49B3-9264-73DD3614E349}" type="parTrans" cxnId="{6CF6D070-7A42-4FEA-B954-7417D0A3E6BF}">
      <dgm:prSet/>
      <dgm:spPr/>
      <dgm:t>
        <a:bodyPr/>
        <a:lstStyle/>
        <a:p>
          <a:endParaRPr lang="en-US" sz="2000"/>
        </a:p>
      </dgm:t>
    </dgm:pt>
    <dgm:pt modelId="{702B65BC-E86D-4114-98D7-54053DDA7596}" type="sibTrans" cxnId="{6CF6D070-7A42-4FEA-B954-7417D0A3E6BF}">
      <dgm:prSet/>
      <dgm:spPr/>
      <dgm:t>
        <a:bodyPr/>
        <a:lstStyle/>
        <a:p>
          <a:endParaRPr lang="en-US" sz="2000"/>
        </a:p>
      </dgm:t>
    </dgm:pt>
    <dgm:pt modelId="{1CA79E3D-2962-42C0-8C9A-1398AB3AA113}" type="pres">
      <dgm:prSet presAssocID="{4912FC0A-C24F-404E-A0F7-42F309206DF3}" presName="hierChild1" presStyleCnt="0">
        <dgm:presLayoutVars>
          <dgm:orgChart val="1"/>
          <dgm:chPref val="1"/>
          <dgm:dir/>
          <dgm:animOne val="branch"/>
          <dgm:animLvl val="lvl"/>
          <dgm:resizeHandles/>
        </dgm:presLayoutVars>
      </dgm:prSet>
      <dgm:spPr/>
    </dgm:pt>
    <dgm:pt modelId="{50A395C4-0E4D-4059-9682-15130E95B087}" type="pres">
      <dgm:prSet presAssocID="{45A05D77-9081-4709-A301-ED1670679511}" presName="hierRoot1" presStyleCnt="0">
        <dgm:presLayoutVars>
          <dgm:hierBranch val="init"/>
        </dgm:presLayoutVars>
      </dgm:prSet>
      <dgm:spPr/>
    </dgm:pt>
    <dgm:pt modelId="{CD8864FD-C9B2-494A-88EB-9FDC63761633}" type="pres">
      <dgm:prSet presAssocID="{45A05D77-9081-4709-A301-ED1670679511}" presName="rootComposite1" presStyleCnt="0"/>
      <dgm:spPr/>
    </dgm:pt>
    <dgm:pt modelId="{00DD5ACD-371A-4729-B992-E39098DC1F1D}" type="pres">
      <dgm:prSet presAssocID="{45A05D77-9081-4709-A301-ED1670679511}" presName="rootText1" presStyleLbl="node0" presStyleIdx="0" presStyleCnt="1" custScaleY="25750">
        <dgm:presLayoutVars>
          <dgm:chPref val="3"/>
        </dgm:presLayoutVars>
      </dgm:prSet>
      <dgm:spPr/>
    </dgm:pt>
    <dgm:pt modelId="{7EFA7AA0-0092-48D0-9439-0EB32D25F1C0}" type="pres">
      <dgm:prSet presAssocID="{45A05D77-9081-4709-A301-ED1670679511}" presName="rootConnector1" presStyleLbl="node1" presStyleIdx="0" presStyleCnt="0"/>
      <dgm:spPr/>
    </dgm:pt>
    <dgm:pt modelId="{C3A3393F-F860-4BD0-878D-21DC2B2B037E}" type="pres">
      <dgm:prSet presAssocID="{45A05D77-9081-4709-A301-ED1670679511}" presName="hierChild2" presStyleCnt="0"/>
      <dgm:spPr/>
    </dgm:pt>
    <dgm:pt modelId="{FF99C2F2-CD21-4313-9634-001389A43FB9}" type="pres">
      <dgm:prSet presAssocID="{BA260C72-4AAC-4934-9080-9E94A5BECF03}" presName="Name37" presStyleLbl="parChTrans1D2" presStyleIdx="0" presStyleCnt="2"/>
      <dgm:spPr/>
    </dgm:pt>
    <dgm:pt modelId="{733B6E01-64FA-4661-B6CC-24705DC5A668}" type="pres">
      <dgm:prSet presAssocID="{1E1F23DD-C042-4219-9C9C-280CD91B28AC}" presName="hierRoot2" presStyleCnt="0">
        <dgm:presLayoutVars>
          <dgm:hierBranch val="init"/>
        </dgm:presLayoutVars>
      </dgm:prSet>
      <dgm:spPr/>
    </dgm:pt>
    <dgm:pt modelId="{39F62395-B5DA-4B80-989D-00F6B58952E5}" type="pres">
      <dgm:prSet presAssocID="{1E1F23DD-C042-4219-9C9C-280CD91B28AC}" presName="rootComposite" presStyleCnt="0"/>
      <dgm:spPr/>
    </dgm:pt>
    <dgm:pt modelId="{4C255BB0-1E6B-41BD-A9B3-29EA7F5693FC}" type="pres">
      <dgm:prSet presAssocID="{1E1F23DD-C042-4219-9C9C-280CD91B28AC}" presName="rootText" presStyleLbl="node2" presStyleIdx="0" presStyleCnt="2" custScaleY="46335">
        <dgm:presLayoutVars>
          <dgm:chPref val="3"/>
        </dgm:presLayoutVars>
      </dgm:prSet>
      <dgm:spPr/>
    </dgm:pt>
    <dgm:pt modelId="{BA70270E-585D-4A22-B309-A104DFB9AC6E}" type="pres">
      <dgm:prSet presAssocID="{1E1F23DD-C042-4219-9C9C-280CD91B28AC}" presName="rootConnector" presStyleLbl="node2" presStyleIdx="0" presStyleCnt="2"/>
      <dgm:spPr/>
    </dgm:pt>
    <dgm:pt modelId="{18BCA5D3-DEFD-454D-9E82-F7030D92C3BC}" type="pres">
      <dgm:prSet presAssocID="{1E1F23DD-C042-4219-9C9C-280CD91B28AC}" presName="hierChild4" presStyleCnt="0"/>
      <dgm:spPr/>
    </dgm:pt>
    <dgm:pt modelId="{00854E58-BD01-4E9A-BFE3-E2B249DCDE15}" type="pres">
      <dgm:prSet presAssocID="{92213584-4208-4165-B72E-03559A3E37D5}" presName="Name37" presStyleLbl="parChTrans1D3" presStyleIdx="0" presStyleCnt="2"/>
      <dgm:spPr/>
    </dgm:pt>
    <dgm:pt modelId="{25BA82E1-1F11-4CF6-9A90-DED10EB306EB}" type="pres">
      <dgm:prSet presAssocID="{131B696B-5ADE-43C6-AA8A-2BFD36522445}" presName="hierRoot2" presStyleCnt="0">
        <dgm:presLayoutVars>
          <dgm:hierBranch val="init"/>
        </dgm:presLayoutVars>
      </dgm:prSet>
      <dgm:spPr/>
    </dgm:pt>
    <dgm:pt modelId="{74285F4B-170D-4234-B302-97D2D85ED42B}" type="pres">
      <dgm:prSet presAssocID="{131B696B-5ADE-43C6-AA8A-2BFD36522445}" presName="rootComposite" presStyleCnt="0"/>
      <dgm:spPr/>
    </dgm:pt>
    <dgm:pt modelId="{CC3C5B9F-7C7E-48D7-BEFA-F5C8A50EDB1F}" type="pres">
      <dgm:prSet presAssocID="{131B696B-5ADE-43C6-AA8A-2BFD36522445}" presName="rootText" presStyleLbl="node3" presStyleIdx="0" presStyleCnt="2" custScaleX="87307" custLinFactNeighborX="2543" custLinFactNeighborY="2805">
        <dgm:presLayoutVars>
          <dgm:chPref val="3"/>
        </dgm:presLayoutVars>
      </dgm:prSet>
      <dgm:spPr/>
    </dgm:pt>
    <dgm:pt modelId="{281631E6-A6A3-48C9-A5CC-00F3633E648A}" type="pres">
      <dgm:prSet presAssocID="{131B696B-5ADE-43C6-AA8A-2BFD36522445}" presName="rootConnector" presStyleLbl="node3" presStyleIdx="0" presStyleCnt="2"/>
      <dgm:spPr/>
    </dgm:pt>
    <dgm:pt modelId="{B1F61199-2921-48EB-8C47-A0C3870E0EFF}" type="pres">
      <dgm:prSet presAssocID="{131B696B-5ADE-43C6-AA8A-2BFD36522445}" presName="hierChild4" presStyleCnt="0"/>
      <dgm:spPr/>
    </dgm:pt>
    <dgm:pt modelId="{49D63E4A-7EB2-4303-A910-260994226B24}" type="pres">
      <dgm:prSet presAssocID="{131B696B-5ADE-43C6-AA8A-2BFD36522445}" presName="hierChild5" presStyleCnt="0"/>
      <dgm:spPr/>
    </dgm:pt>
    <dgm:pt modelId="{1ACB6A03-D727-4A7C-AFBE-AA136F42B5FF}" type="pres">
      <dgm:prSet presAssocID="{1E1F23DD-C042-4219-9C9C-280CD91B28AC}" presName="hierChild5" presStyleCnt="0"/>
      <dgm:spPr/>
    </dgm:pt>
    <dgm:pt modelId="{79A44E13-0693-4EF4-ADC9-07A7A193F52E}" type="pres">
      <dgm:prSet presAssocID="{DAF10627-20FA-4BDB-9365-30405B888CDC}" presName="Name37" presStyleLbl="parChTrans1D2" presStyleIdx="1" presStyleCnt="2"/>
      <dgm:spPr/>
    </dgm:pt>
    <dgm:pt modelId="{F19A08F4-B90B-4173-BA70-DFE8A572420E}" type="pres">
      <dgm:prSet presAssocID="{26B039C9-4E13-4463-9C35-681A3ADA2ED4}" presName="hierRoot2" presStyleCnt="0">
        <dgm:presLayoutVars>
          <dgm:hierBranch val="init"/>
        </dgm:presLayoutVars>
      </dgm:prSet>
      <dgm:spPr/>
    </dgm:pt>
    <dgm:pt modelId="{08E805BA-5AFC-4EA9-BBEB-1FA11E4A5419}" type="pres">
      <dgm:prSet presAssocID="{26B039C9-4E13-4463-9C35-681A3ADA2ED4}" presName="rootComposite" presStyleCnt="0"/>
      <dgm:spPr/>
    </dgm:pt>
    <dgm:pt modelId="{24349B9E-7679-48F3-8C1B-516E244933D3}" type="pres">
      <dgm:prSet presAssocID="{26B039C9-4E13-4463-9C35-681A3ADA2ED4}" presName="rootText" presStyleLbl="node2" presStyleIdx="1" presStyleCnt="2" custScaleY="48643">
        <dgm:presLayoutVars>
          <dgm:chPref val="3"/>
        </dgm:presLayoutVars>
      </dgm:prSet>
      <dgm:spPr/>
    </dgm:pt>
    <dgm:pt modelId="{00998848-0883-4A30-8D28-291E7D75C6FB}" type="pres">
      <dgm:prSet presAssocID="{26B039C9-4E13-4463-9C35-681A3ADA2ED4}" presName="rootConnector" presStyleLbl="node2" presStyleIdx="1" presStyleCnt="2"/>
      <dgm:spPr/>
    </dgm:pt>
    <dgm:pt modelId="{45A93E4F-2C9E-47CD-9578-C6A168439A3A}" type="pres">
      <dgm:prSet presAssocID="{26B039C9-4E13-4463-9C35-681A3ADA2ED4}" presName="hierChild4" presStyleCnt="0"/>
      <dgm:spPr/>
    </dgm:pt>
    <dgm:pt modelId="{B74BCAB8-0EA7-42E6-9BEE-11398D7C6C3B}" type="pres">
      <dgm:prSet presAssocID="{B32D85E1-CE23-49B3-9264-73DD3614E349}" presName="Name37" presStyleLbl="parChTrans1D3" presStyleIdx="1" presStyleCnt="2"/>
      <dgm:spPr/>
    </dgm:pt>
    <dgm:pt modelId="{1DF21838-ABDA-41D8-AB77-2E4520A0D3ED}" type="pres">
      <dgm:prSet presAssocID="{03C84F75-2031-4AA4-B6F0-27F44773D70D}" presName="hierRoot2" presStyleCnt="0">
        <dgm:presLayoutVars>
          <dgm:hierBranch val="init"/>
        </dgm:presLayoutVars>
      </dgm:prSet>
      <dgm:spPr/>
    </dgm:pt>
    <dgm:pt modelId="{D0F9AC67-6F8F-41E4-BB7B-B76DA67C4080}" type="pres">
      <dgm:prSet presAssocID="{03C84F75-2031-4AA4-B6F0-27F44773D70D}" presName="rootComposite" presStyleCnt="0"/>
      <dgm:spPr/>
    </dgm:pt>
    <dgm:pt modelId="{64E85D38-C8F4-45A8-A4FB-7B00B79166F0}" type="pres">
      <dgm:prSet presAssocID="{03C84F75-2031-4AA4-B6F0-27F44773D70D}" presName="rootText" presStyleLbl="node3" presStyleIdx="1" presStyleCnt="2">
        <dgm:presLayoutVars>
          <dgm:chPref val="3"/>
        </dgm:presLayoutVars>
      </dgm:prSet>
      <dgm:spPr/>
    </dgm:pt>
    <dgm:pt modelId="{0CF0A423-816F-4B5D-83EE-9FAACC09906A}" type="pres">
      <dgm:prSet presAssocID="{03C84F75-2031-4AA4-B6F0-27F44773D70D}" presName="rootConnector" presStyleLbl="node3" presStyleIdx="1" presStyleCnt="2"/>
      <dgm:spPr/>
    </dgm:pt>
    <dgm:pt modelId="{5BC40D90-9A2A-46B6-A3E4-A063ED42B522}" type="pres">
      <dgm:prSet presAssocID="{03C84F75-2031-4AA4-B6F0-27F44773D70D}" presName="hierChild4" presStyleCnt="0"/>
      <dgm:spPr/>
    </dgm:pt>
    <dgm:pt modelId="{EB8BEB60-FF6F-44C1-9155-C9434133A065}" type="pres">
      <dgm:prSet presAssocID="{03C84F75-2031-4AA4-B6F0-27F44773D70D}" presName="hierChild5" presStyleCnt="0"/>
      <dgm:spPr/>
    </dgm:pt>
    <dgm:pt modelId="{7CB973D3-9989-46AC-A626-95B627260AFD}" type="pres">
      <dgm:prSet presAssocID="{26B039C9-4E13-4463-9C35-681A3ADA2ED4}" presName="hierChild5" presStyleCnt="0"/>
      <dgm:spPr/>
    </dgm:pt>
    <dgm:pt modelId="{D3B75623-7730-4849-B266-8F96DE748465}" type="pres">
      <dgm:prSet presAssocID="{45A05D77-9081-4709-A301-ED1670679511}" presName="hierChild3" presStyleCnt="0"/>
      <dgm:spPr/>
    </dgm:pt>
  </dgm:ptLst>
  <dgm:cxnLst>
    <dgm:cxn modelId="{111EF304-7D88-4254-8F35-7B57ADA7085A}" type="presOf" srcId="{131B696B-5ADE-43C6-AA8A-2BFD36522445}" destId="{CC3C5B9F-7C7E-48D7-BEFA-F5C8A50EDB1F}" srcOrd="0" destOrd="0" presId="urn:microsoft.com/office/officeart/2005/8/layout/orgChart1"/>
    <dgm:cxn modelId="{A9632E11-356B-45B5-9A5F-D764C0D006B1}" srcId="{45A05D77-9081-4709-A301-ED1670679511}" destId="{26B039C9-4E13-4463-9C35-681A3ADA2ED4}" srcOrd="1" destOrd="0" parTransId="{DAF10627-20FA-4BDB-9365-30405B888CDC}" sibTransId="{3A9988E5-D2FC-4053-A3B2-804D55B5D78C}"/>
    <dgm:cxn modelId="{E73F3B17-2E1F-4D3A-A7E0-B67ABA8C62E0}" type="presOf" srcId="{DAF10627-20FA-4BDB-9365-30405B888CDC}" destId="{79A44E13-0693-4EF4-ADC9-07A7A193F52E}" srcOrd="0" destOrd="0" presId="urn:microsoft.com/office/officeart/2005/8/layout/orgChart1"/>
    <dgm:cxn modelId="{C3DB3321-9261-4796-A8AF-03A132974951}" type="presOf" srcId="{92213584-4208-4165-B72E-03559A3E37D5}" destId="{00854E58-BD01-4E9A-BFE3-E2B249DCDE15}" srcOrd="0" destOrd="0" presId="urn:microsoft.com/office/officeart/2005/8/layout/orgChart1"/>
    <dgm:cxn modelId="{DC2F6123-B0B7-4A69-900E-E549FF3BF1EA}" type="presOf" srcId="{4912FC0A-C24F-404E-A0F7-42F309206DF3}" destId="{1CA79E3D-2962-42C0-8C9A-1398AB3AA113}" srcOrd="0" destOrd="0" presId="urn:microsoft.com/office/officeart/2005/8/layout/orgChart1"/>
    <dgm:cxn modelId="{2C645E28-0854-45CA-A8EB-21D24A6003A9}" type="presOf" srcId="{03C84F75-2031-4AA4-B6F0-27F44773D70D}" destId="{64E85D38-C8F4-45A8-A4FB-7B00B79166F0}" srcOrd="0" destOrd="0" presId="urn:microsoft.com/office/officeart/2005/8/layout/orgChart1"/>
    <dgm:cxn modelId="{5EAB0736-8CDC-4D47-BCE7-066FF1A42F1C}" type="presOf" srcId="{45A05D77-9081-4709-A301-ED1670679511}" destId="{7EFA7AA0-0092-48D0-9439-0EB32D25F1C0}" srcOrd="1" destOrd="0" presId="urn:microsoft.com/office/officeart/2005/8/layout/orgChart1"/>
    <dgm:cxn modelId="{B47FA43E-9D89-4EC9-9EF2-4BF838A8CF20}" type="presOf" srcId="{1E1F23DD-C042-4219-9C9C-280CD91B28AC}" destId="{BA70270E-585D-4A22-B309-A104DFB9AC6E}" srcOrd="1" destOrd="0" presId="urn:microsoft.com/office/officeart/2005/8/layout/orgChart1"/>
    <dgm:cxn modelId="{0505B15D-41A6-44B9-9852-0D7094BE7E8E}" type="presOf" srcId="{BA260C72-4AAC-4934-9080-9E94A5BECF03}" destId="{FF99C2F2-CD21-4313-9634-001389A43FB9}" srcOrd="0" destOrd="0" presId="urn:microsoft.com/office/officeart/2005/8/layout/orgChart1"/>
    <dgm:cxn modelId="{74D81C63-3C7F-4FEE-ADE4-6AEB9B70E050}" srcId="{45A05D77-9081-4709-A301-ED1670679511}" destId="{1E1F23DD-C042-4219-9C9C-280CD91B28AC}" srcOrd="0" destOrd="0" parTransId="{BA260C72-4AAC-4934-9080-9E94A5BECF03}" sibTransId="{F5C9150A-4E4A-4D26-8790-6B17A63FFF69}"/>
    <dgm:cxn modelId="{0501634A-BD94-4B96-B09E-AA762F00CB6B}" type="presOf" srcId="{131B696B-5ADE-43C6-AA8A-2BFD36522445}" destId="{281631E6-A6A3-48C9-A5CC-00F3633E648A}" srcOrd="1" destOrd="0" presId="urn:microsoft.com/office/officeart/2005/8/layout/orgChart1"/>
    <dgm:cxn modelId="{0A06236D-FE8D-4F7D-98BA-83F8EDD41C7D}" type="presOf" srcId="{1E1F23DD-C042-4219-9C9C-280CD91B28AC}" destId="{4C255BB0-1E6B-41BD-A9B3-29EA7F5693FC}" srcOrd="0" destOrd="0" presId="urn:microsoft.com/office/officeart/2005/8/layout/orgChart1"/>
    <dgm:cxn modelId="{6CF6D070-7A42-4FEA-B954-7417D0A3E6BF}" srcId="{26B039C9-4E13-4463-9C35-681A3ADA2ED4}" destId="{03C84F75-2031-4AA4-B6F0-27F44773D70D}" srcOrd="0" destOrd="0" parTransId="{B32D85E1-CE23-49B3-9264-73DD3614E349}" sibTransId="{702B65BC-E86D-4114-98D7-54053DDA7596}"/>
    <dgm:cxn modelId="{FBF12055-B9F4-40D0-B5D4-1C47454DF936}" type="presOf" srcId="{03C84F75-2031-4AA4-B6F0-27F44773D70D}" destId="{0CF0A423-816F-4B5D-83EE-9FAACC09906A}" srcOrd="1" destOrd="0" presId="urn:microsoft.com/office/officeart/2005/8/layout/orgChart1"/>
    <dgm:cxn modelId="{CFA81786-B748-48AF-9BFF-282DDBA00D8C}" srcId="{4912FC0A-C24F-404E-A0F7-42F309206DF3}" destId="{45A05D77-9081-4709-A301-ED1670679511}" srcOrd="0" destOrd="0" parTransId="{D71044DB-2B70-4F4E-80BE-2774EFE23D9B}" sibTransId="{6E62E6EC-8AE2-4AF1-A2B3-4B2DFA7C2E76}"/>
    <dgm:cxn modelId="{B8EC7589-404B-4E59-AB91-A50654D4E0A1}" type="presOf" srcId="{26B039C9-4E13-4463-9C35-681A3ADA2ED4}" destId="{24349B9E-7679-48F3-8C1B-516E244933D3}" srcOrd="0" destOrd="0" presId="urn:microsoft.com/office/officeart/2005/8/layout/orgChart1"/>
    <dgm:cxn modelId="{89FA4D95-4C56-460D-8911-7ED693DF8256}" srcId="{1E1F23DD-C042-4219-9C9C-280CD91B28AC}" destId="{131B696B-5ADE-43C6-AA8A-2BFD36522445}" srcOrd="0" destOrd="0" parTransId="{92213584-4208-4165-B72E-03559A3E37D5}" sibTransId="{C5AA6F92-6248-4027-9030-326B000788C7}"/>
    <dgm:cxn modelId="{932B10C5-D970-4BBC-9D1B-06D69CA4AB4C}" type="presOf" srcId="{26B039C9-4E13-4463-9C35-681A3ADA2ED4}" destId="{00998848-0883-4A30-8D28-291E7D75C6FB}" srcOrd="1" destOrd="0" presId="urn:microsoft.com/office/officeart/2005/8/layout/orgChart1"/>
    <dgm:cxn modelId="{444F91FC-5D2F-49C4-A718-930058785EA8}" type="presOf" srcId="{45A05D77-9081-4709-A301-ED1670679511}" destId="{00DD5ACD-371A-4729-B992-E39098DC1F1D}" srcOrd="0" destOrd="0" presId="urn:microsoft.com/office/officeart/2005/8/layout/orgChart1"/>
    <dgm:cxn modelId="{9DD2F9FF-E2CD-4F68-B3FC-B4DFA8F8A2B7}" type="presOf" srcId="{B32D85E1-CE23-49B3-9264-73DD3614E349}" destId="{B74BCAB8-0EA7-42E6-9BEE-11398D7C6C3B}" srcOrd="0" destOrd="0" presId="urn:microsoft.com/office/officeart/2005/8/layout/orgChart1"/>
    <dgm:cxn modelId="{B050E4F9-33AB-4C2B-89C6-E132969AA8E5}" type="presParOf" srcId="{1CA79E3D-2962-42C0-8C9A-1398AB3AA113}" destId="{50A395C4-0E4D-4059-9682-15130E95B087}" srcOrd="0" destOrd="0" presId="urn:microsoft.com/office/officeart/2005/8/layout/orgChart1"/>
    <dgm:cxn modelId="{E38FAAF4-D4D2-4F1E-B4FB-5D27171B603D}" type="presParOf" srcId="{50A395C4-0E4D-4059-9682-15130E95B087}" destId="{CD8864FD-C9B2-494A-88EB-9FDC63761633}" srcOrd="0" destOrd="0" presId="urn:microsoft.com/office/officeart/2005/8/layout/orgChart1"/>
    <dgm:cxn modelId="{6F79A6E2-430A-43B0-862B-4A12A82344D6}" type="presParOf" srcId="{CD8864FD-C9B2-494A-88EB-9FDC63761633}" destId="{00DD5ACD-371A-4729-B992-E39098DC1F1D}" srcOrd="0" destOrd="0" presId="urn:microsoft.com/office/officeart/2005/8/layout/orgChart1"/>
    <dgm:cxn modelId="{60C16BC3-9CF8-424A-B9B7-1060C667A4E4}" type="presParOf" srcId="{CD8864FD-C9B2-494A-88EB-9FDC63761633}" destId="{7EFA7AA0-0092-48D0-9439-0EB32D25F1C0}" srcOrd="1" destOrd="0" presId="urn:microsoft.com/office/officeart/2005/8/layout/orgChart1"/>
    <dgm:cxn modelId="{7711B140-B0E7-4290-B18D-09CE5FFEB8CA}" type="presParOf" srcId="{50A395C4-0E4D-4059-9682-15130E95B087}" destId="{C3A3393F-F860-4BD0-878D-21DC2B2B037E}" srcOrd="1" destOrd="0" presId="urn:microsoft.com/office/officeart/2005/8/layout/orgChart1"/>
    <dgm:cxn modelId="{78EE2E96-6F97-44ED-A770-289B286AC85A}" type="presParOf" srcId="{C3A3393F-F860-4BD0-878D-21DC2B2B037E}" destId="{FF99C2F2-CD21-4313-9634-001389A43FB9}" srcOrd="0" destOrd="0" presId="urn:microsoft.com/office/officeart/2005/8/layout/orgChart1"/>
    <dgm:cxn modelId="{050FA475-0AC7-4C8E-B5AE-4B8643CE2773}" type="presParOf" srcId="{C3A3393F-F860-4BD0-878D-21DC2B2B037E}" destId="{733B6E01-64FA-4661-B6CC-24705DC5A668}" srcOrd="1" destOrd="0" presId="urn:microsoft.com/office/officeart/2005/8/layout/orgChart1"/>
    <dgm:cxn modelId="{0229DE74-2355-484A-90EE-4948563EC61F}" type="presParOf" srcId="{733B6E01-64FA-4661-B6CC-24705DC5A668}" destId="{39F62395-B5DA-4B80-989D-00F6B58952E5}" srcOrd="0" destOrd="0" presId="urn:microsoft.com/office/officeart/2005/8/layout/orgChart1"/>
    <dgm:cxn modelId="{AC6DDEC9-CC8E-4BAA-9550-B1671398B497}" type="presParOf" srcId="{39F62395-B5DA-4B80-989D-00F6B58952E5}" destId="{4C255BB0-1E6B-41BD-A9B3-29EA7F5693FC}" srcOrd="0" destOrd="0" presId="urn:microsoft.com/office/officeart/2005/8/layout/orgChart1"/>
    <dgm:cxn modelId="{30B82543-D0B9-4F9B-A285-63E7B82A776C}" type="presParOf" srcId="{39F62395-B5DA-4B80-989D-00F6B58952E5}" destId="{BA70270E-585D-4A22-B309-A104DFB9AC6E}" srcOrd="1" destOrd="0" presId="urn:microsoft.com/office/officeart/2005/8/layout/orgChart1"/>
    <dgm:cxn modelId="{E8017781-1874-4B67-ABDC-F35920793A87}" type="presParOf" srcId="{733B6E01-64FA-4661-B6CC-24705DC5A668}" destId="{18BCA5D3-DEFD-454D-9E82-F7030D92C3BC}" srcOrd="1" destOrd="0" presId="urn:microsoft.com/office/officeart/2005/8/layout/orgChart1"/>
    <dgm:cxn modelId="{C2D4DB42-A1B2-41AC-BD93-CF85E8E0E8A5}" type="presParOf" srcId="{18BCA5D3-DEFD-454D-9E82-F7030D92C3BC}" destId="{00854E58-BD01-4E9A-BFE3-E2B249DCDE15}" srcOrd="0" destOrd="0" presId="urn:microsoft.com/office/officeart/2005/8/layout/orgChart1"/>
    <dgm:cxn modelId="{044B52A0-B9D3-401B-960A-84118E627BA4}" type="presParOf" srcId="{18BCA5D3-DEFD-454D-9E82-F7030D92C3BC}" destId="{25BA82E1-1F11-4CF6-9A90-DED10EB306EB}" srcOrd="1" destOrd="0" presId="urn:microsoft.com/office/officeart/2005/8/layout/orgChart1"/>
    <dgm:cxn modelId="{6E6B095B-A120-4B7E-9D8B-C85C9158C2D4}" type="presParOf" srcId="{25BA82E1-1F11-4CF6-9A90-DED10EB306EB}" destId="{74285F4B-170D-4234-B302-97D2D85ED42B}" srcOrd="0" destOrd="0" presId="urn:microsoft.com/office/officeart/2005/8/layout/orgChart1"/>
    <dgm:cxn modelId="{DD7F45B8-1B96-4855-AEF7-5B0DD52EAE23}" type="presParOf" srcId="{74285F4B-170D-4234-B302-97D2D85ED42B}" destId="{CC3C5B9F-7C7E-48D7-BEFA-F5C8A50EDB1F}" srcOrd="0" destOrd="0" presId="urn:microsoft.com/office/officeart/2005/8/layout/orgChart1"/>
    <dgm:cxn modelId="{8C5D70E2-D39D-43F6-9CEE-F71CFE872221}" type="presParOf" srcId="{74285F4B-170D-4234-B302-97D2D85ED42B}" destId="{281631E6-A6A3-48C9-A5CC-00F3633E648A}" srcOrd="1" destOrd="0" presId="urn:microsoft.com/office/officeart/2005/8/layout/orgChart1"/>
    <dgm:cxn modelId="{75152687-3879-4B9A-9AF6-B383180728C9}" type="presParOf" srcId="{25BA82E1-1F11-4CF6-9A90-DED10EB306EB}" destId="{B1F61199-2921-48EB-8C47-A0C3870E0EFF}" srcOrd="1" destOrd="0" presId="urn:microsoft.com/office/officeart/2005/8/layout/orgChart1"/>
    <dgm:cxn modelId="{80C611D7-37A0-4EE8-A7C9-0064D590F887}" type="presParOf" srcId="{25BA82E1-1F11-4CF6-9A90-DED10EB306EB}" destId="{49D63E4A-7EB2-4303-A910-260994226B24}" srcOrd="2" destOrd="0" presId="urn:microsoft.com/office/officeart/2005/8/layout/orgChart1"/>
    <dgm:cxn modelId="{CA449D3A-8000-441E-8EBF-7E6E81EFE1E0}" type="presParOf" srcId="{733B6E01-64FA-4661-B6CC-24705DC5A668}" destId="{1ACB6A03-D727-4A7C-AFBE-AA136F42B5FF}" srcOrd="2" destOrd="0" presId="urn:microsoft.com/office/officeart/2005/8/layout/orgChart1"/>
    <dgm:cxn modelId="{2104DC5F-ED71-4903-9644-BDC025BCC049}" type="presParOf" srcId="{C3A3393F-F860-4BD0-878D-21DC2B2B037E}" destId="{79A44E13-0693-4EF4-ADC9-07A7A193F52E}" srcOrd="2" destOrd="0" presId="urn:microsoft.com/office/officeart/2005/8/layout/orgChart1"/>
    <dgm:cxn modelId="{B37C7E97-23AE-42E9-A894-EDD83ADA1FFB}" type="presParOf" srcId="{C3A3393F-F860-4BD0-878D-21DC2B2B037E}" destId="{F19A08F4-B90B-4173-BA70-DFE8A572420E}" srcOrd="3" destOrd="0" presId="urn:microsoft.com/office/officeart/2005/8/layout/orgChart1"/>
    <dgm:cxn modelId="{DD58F6AF-97A6-44CE-8237-5AE46EB35642}" type="presParOf" srcId="{F19A08F4-B90B-4173-BA70-DFE8A572420E}" destId="{08E805BA-5AFC-4EA9-BBEB-1FA11E4A5419}" srcOrd="0" destOrd="0" presId="urn:microsoft.com/office/officeart/2005/8/layout/orgChart1"/>
    <dgm:cxn modelId="{B7553517-EC50-435E-9F79-B15F69BD78B7}" type="presParOf" srcId="{08E805BA-5AFC-4EA9-BBEB-1FA11E4A5419}" destId="{24349B9E-7679-48F3-8C1B-516E244933D3}" srcOrd="0" destOrd="0" presId="urn:microsoft.com/office/officeart/2005/8/layout/orgChart1"/>
    <dgm:cxn modelId="{B0CB24F5-A7A4-4794-9CD0-D6C05769C1F4}" type="presParOf" srcId="{08E805BA-5AFC-4EA9-BBEB-1FA11E4A5419}" destId="{00998848-0883-4A30-8D28-291E7D75C6FB}" srcOrd="1" destOrd="0" presId="urn:microsoft.com/office/officeart/2005/8/layout/orgChart1"/>
    <dgm:cxn modelId="{0F066603-60A4-4ED4-8B14-2DB80BBFB2C1}" type="presParOf" srcId="{F19A08F4-B90B-4173-BA70-DFE8A572420E}" destId="{45A93E4F-2C9E-47CD-9578-C6A168439A3A}" srcOrd="1" destOrd="0" presId="urn:microsoft.com/office/officeart/2005/8/layout/orgChart1"/>
    <dgm:cxn modelId="{7A26805D-3962-4B5E-8FE9-9049E1E87140}" type="presParOf" srcId="{45A93E4F-2C9E-47CD-9578-C6A168439A3A}" destId="{B74BCAB8-0EA7-42E6-9BEE-11398D7C6C3B}" srcOrd="0" destOrd="0" presId="urn:microsoft.com/office/officeart/2005/8/layout/orgChart1"/>
    <dgm:cxn modelId="{4CD25B3D-CD40-41F2-AC60-A0A10B7431B0}" type="presParOf" srcId="{45A93E4F-2C9E-47CD-9578-C6A168439A3A}" destId="{1DF21838-ABDA-41D8-AB77-2E4520A0D3ED}" srcOrd="1" destOrd="0" presId="urn:microsoft.com/office/officeart/2005/8/layout/orgChart1"/>
    <dgm:cxn modelId="{806E2CAD-397C-4008-8474-302A54771391}" type="presParOf" srcId="{1DF21838-ABDA-41D8-AB77-2E4520A0D3ED}" destId="{D0F9AC67-6F8F-41E4-BB7B-B76DA67C4080}" srcOrd="0" destOrd="0" presId="urn:microsoft.com/office/officeart/2005/8/layout/orgChart1"/>
    <dgm:cxn modelId="{DEDB1516-20AC-4AF1-BF94-9B425E34D68C}" type="presParOf" srcId="{D0F9AC67-6F8F-41E4-BB7B-B76DA67C4080}" destId="{64E85D38-C8F4-45A8-A4FB-7B00B79166F0}" srcOrd="0" destOrd="0" presId="urn:microsoft.com/office/officeart/2005/8/layout/orgChart1"/>
    <dgm:cxn modelId="{BDEC5C30-49AC-4CB0-8F0E-3E986EB1F586}" type="presParOf" srcId="{D0F9AC67-6F8F-41E4-BB7B-B76DA67C4080}" destId="{0CF0A423-816F-4B5D-83EE-9FAACC09906A}" srcOrd="1" destOrd="0" presId="urn:microsoft.com/office/officeart/2005/8/layout/orgChart1"/>
    <dgm:cxn modelId="{75CB75B9-3EF2-48A1-86D0-372C17A40954}" type="presParOf" srcId="{1DF21838-ABDA-41D8-AB77-2E4520A0D3ED}" destId="{5BC40D90-9A2A-46B6-A3E4-A063ED42B522}" srcOrd="1" destOrd="0" presId="urn:microsoft.com/office/officeart/2005/8/layout/orgChart1"/>
    <dgm:cxn modelId="{40D647B1-B52B-4512-9F91-8F2D05358811}" type="presParOf" srcId="{1DF21838-ABDA-41D8-AB77-2E4520A0D3ED}" destId="{EB8BEB60-FF6F-44C1-9155-C9434133A065}" srcOrd="2" destOrd="0" presId="urn:microsoft.com/office/officeart/2005/8/layout/orgChart1"/>
    <dgm:cxn modelId="{8605BA0F-A16F-481C-B54C-08F846808755}" type="presParOf" srcId="{F19A08F4-B90B-4173-BA70-DFE8A572420E}" destId="{7CB973D3-9989-46AC-A626-95B627260AFD}" srcOrd="2" destOrd="0" presId="urn:microsoft.com/office/officeart/2005/8/layout/orgChart1"/>
    <dgm:cxn modelId="{C037E691-BAA3-4E80-83D0-9AE2D30BE9E9}" type="presParOf" srcId="{50A395C4-0E4D-4059-9682-15130E95B087}" destId="{D3B75623-7730-4849-B266-8F96DE748465}"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82240EE-AA92-4ED4-8AD9-9B9FB566383A}" type="doc">
      <dgm:prSet loTypeId="urn:microsoft.com/office/officeart/2005/8/layout/hierarchy3" loCatId="list" qsTypeId="urn:microsoft.com/office/officeart/2005/8/quickstyle/3d2" qsCatId="3D" csTypeId="urn:microsoft.com/office/officeart/2005/8/colors/accent1_5" csCatId="accent1" phldr="1"/>
      <dgm:spPr/>
      <dgm:t>
        <a:bodyPr/>
        <a:lstStyle/>
        <a:p>
          <a:endParaRPr lang="en-US"/>
        </a:p>
      </dgm:t>
    </dgm:pt>
    <dgm:pt modelId="{D8C0EB12-2BEE-4E57-ADB5-74CCFFDB9151}">
      <dgm:prSet phldrT="[Text]" custT="1">
        <dgm:style>
          <a:lnRef idx="3">
            <a:schemeClr val="lt1"/>
          </a:lnRef>
          <a:fillRef idx="1">
            <a:schemeClr val="accent1"/>
          </a:fillRef>
          <a:effectRef idx="1">
            <a:schemeClr val="accent1"/>
          </a:effectRef>
          <a:fontRef idx="minor">
            <a:schemeClr val="lt1"/>
          </a:fontRef>
        </dgm:style>
      </dgm:prSet>
      <dgm:spPr>
        <a:ln/>
      </dgm:spPr>
      <dgm:t>
        <a:bodyPr/>
        <a:lstStyle/>
        <a:p>
          <a:r>
            <a:rPr lang="en-US" sz="2800" b="1" dirty="0"/>
            <a:t>Competent</a:t>
          </a:r>
        </a:p>
      </dgm:t>
    </dgm:pt>
    <dgm:pt modelId="{CE7FC174-8AD8-4DC5-824B-A09EC541DC6F}" type="parTrans" cxnId="{24A5024C-AA03-45CB-A035-B4625133BEDC}">
      <dgm:prSet/>
      <dgm:spPr/>
      <dgm:t>
        <a:bodyPr/>
        <a:lstStyle/>
        <a:p>
          <a:endParaRPr lang="en-US"/>
        </a:p>
      </dgm:t>
    </dgm:pt>
    <dgm:pt modelId="{3BD1FFD2-FE6B-464D-8C88-892038AC9C4E}" type="sibTrans" cxnId="{24A5024C-AA03-45CB-A035-B4625133BEDC}">
      <dgm:prSet/>
      <dgm:spPr/>
      <dgm:t>
        <a:bodyPr/>
        <a:lstStyle/>
        <a:p>
          <a:endParaRPr lang="en-US"/>
        </a:p>
      </dgm:t>
    </dgm:pt>
    <dgm:pt modelId="{54F9B4B8-539B-463A-B7B6-30D321D00FB5}">
      <dgm:prSet phldrT="[Text]" custT="1">
        <dgm:style>
          <a:lnRef idx="3">
            <a:schemeClr val="lt1"/>
          </a:lnRef>
          <a:fillRef idx="1">
            <a:schemeClr val="accent4"/>
          </a:fillRef>
          <a:effectRef idx="1">
            <a:schemeClr val="accent4"/>
          </a:effectRef>
          <a:fontRef idx="minor">
            <a:schemeClr val="lt1"/>
          </a:fontRef>
        </dgm:style>
      </dgm:prSet>
      <dgm:spPr>
        <a:ln/>
      </dgm:spPr>
      <dgm:t>
        <a:bodyPr/>
        <a:lstStyle/>
        <a:p>
          <a:pPr algn="ctr"/>
          <a:r>
            <a:rPr kumimoji="0" lang="en-ZA" sz="2400" dirty="0">
              <a:solidFill>
                <a:schemeClr val="bg1"/>
              </a:solidFill>
              <a:effectLst/>
              <a:latin typeface="Calibri" panose="020F0502020204030204" pitchFamily="34" charset="0"/>
              <a:ea typeface="+mn-ea"/>
              <a:cs typeface="+mn-cs"/>
            </a:rPr>
            <a:t>Ability to perform  task, action or function successfully</a:t>
          </a:r>
          <a:endParaRPr lang="en-US" sz="2400" dirty="0">
            <a:solidFill>
              <a:schemeClr val="bg1"/>
            </a:solidFill>
          </a:endParaRPr>
        </a:p>
      </dgm:t>
    </dgm:pt>
    <dgm:pt modelId="{1B1E88D3-988D-4436-A148-0D01B717E27E}" type="parTrans" cxnId="{08BDF0B1-5DA2-4284-9347-B027E0D2D5D5}">
      <dgm:prSet/>
      <dgm:spPr/>
      <dgm:t>
        <a:bodyPr/>
        <a:lstStyle/>
        <a:p>
          <a:endParaRPr lang="en-US"/>
        </a:p>
      </dgm:t>
    </dgm:pt>
    <dgm:pt modelId="{4BBD1D94-9D32-4484-95ED-BFAC0FB51E68}" type="sibTrans" cxnId="{08BDF0B1-5DA2-4284-9347-B027E0D2D5D5}">
      <dgm:prSet/>
      <dgm:spPr/>
      <dgm:t>
        <a:bodyPr/>
        <a:lstStyle/>
        <a:p>
          <a:endParaRPr lang="en-US"/>
        </a:p>
      </dgm:t>
    </dgm:pt>
    <dgm:pt modelId="{7AB0807A-8F9A-4609-8C2C-D7EC4B92C7E6}">
      <dgm:prSet phldrT="[Text]" custT="1">
        <dgm:style>
          <a:lnRef idx="3">
            <a:schemeClr val="lt1"/>
          </a:lnRef>
          <a:fillRef idx="1">
            <a:schemeClr val="accent6"/>
          </a:fillRef>
          <a:effectRef idx="1">
            <a:schemeClr val="accent6"/>
          </a:effectRef>
          <a:fontRef idx="minor">
            <a:schemeClr val="lt1"/>
          </a:fontRef>
        </dgm:style>
      </dgm:prSet>
      <dgm:spPr>
        <a:ln/>
      </dgm:spPr>
      <dgm:t>
        <a:bodyPr/>
        <a:lstStyle/>
        <a:p>
          <a:pPr algn="ctr"/>
          <a:r>
            <a:rPr kumimoji="0" lang="en-ZA" sz="2400" dirty="0">
              <a:effectLst/>
              <a:latin typeface="Calibri" panose="020F0502020204030204" pitchFamily="34" charset="0"/>
              <a:ea typeface="+mn-ea"/>
              <a:cs typeface="+mn-cs"/>
            </a:rPr>
            <a:t>Certificate  issued and credits awarded</a:t>
          </a:r>
          <a:endParaRPr kumimoji="0" lang="en-US" sz="2400" dirty="0">
            <a:effectLst/>
            <a:latin typeface="Calibri" panose="020F0502020204030204" pitchFamily="34" charset="0"/>
            <a:ea typeface="+mn-ea"/>
            <a:cs typeface="+mn-cs"/>
          </a:endParaRPr>
        </a:p>
      </dgm:t>
    </dgm:pt>
    <dgm:pt modelId="{7BC72181-087A-4586-AFB7-142E1F2088CD}" type="parTrans" cxnId="{CC0E2E16-B527-4C3C-A6A1-2C2DA4B9A498}">
      <dgm:prSet/>
      <dgm:spPr/>
      <dgm:t>
        <a:bodyPr/>
        <a:lstStyle/>
        <a:p>
          <a:endParaRPr lang="en-US"/>
        </a:p>
      </dgm:t>
    </dgm:pt>
    <dgm:pt modelId="{B231B704-0FC5-4CF7-9DBA-AB779BC5D658}" type="sibTrans" cxnId="{CC0E2E16-B527-4C3C-A6A1-2C2DA4B9A498}">
      <dgm:prSet/>
      <dgm:spPr/>
      <dgm:t>
        <a:bodyPr/>
        <a:lstStyle/>
        <a:p>
          <a:endParaRPr lang="en-US"/>
        </a:p>
      </dgm:t>
    </dgm:pt>
    <dgm:pt modelId="{EFAE4652-5489-4792-B8F1-0CE32FD278F2}">
      <dgm:prSet phldrT="[Text]" custT="1">
        <dgm:style>
          <a:lnRef idx="3">
            <a:schemeClr val="lt1"/>
          </a:lnRef>
          <a:fillRef idx="1">
            <a:schemeClr val="accent1"/>
          </a:fillRef>
          <a:effectRef idx="1">
            <a:schemeClr val="accent1"/>
          </a:effectRef>
          <a:fontRef idx="minor">
            <a:schemeClr val="lt1"/>
          </a:fontRef>
        </dgm:style>
      </dgm:prSet>
      <dgm:spPr>
        <a:ln/>
      </dgm:spPr>
      <dgm:t>
        <a:bodyPr/>
        <a:lstStyle/>
        <a:p>
          <a:r>
            <a:rPr lang="en-US" sz="2800" b="1" dirty="0"/>
            <a:t>Not Yet Competent</a:t>
          </a:r>
        </a:p>
      </dgm:t>
    </dgm:pt>
    <dgm:pt modelId="{8B1EE7B5-BBF0-49EB-A327-A85A1D74F427}" type="parTrans" cxnId="{2A4B9556-DFC7-499A-82F2-DDAC704609B1}">
      <dgm:prSet/>
      <dgm:spPr/>
      <dgm:t>
        <a:bodyPr/>
        <a:lstStyle/>
        <a:p>
          <a:endParaRPr lang="en-US"/>
        </a:p>
      </dgm:t>
    </dgm:pt>
    <dgm:pt modelId="{93A535EA-357A-45B2-8AC0-0198981B9028}" type="sibTrans" cxnId="{2A4B9556-DFC7-499A-82F2-DDAC704609B1}">
      <dgm:prSet/>
      <dgm:spPr/>
      <dgm:t>
        <a:bodyPr/>
        <a:lstStyle/>
        <a:p>
          <a:endParaRPr lang="en-US"/>
        </a:p>
      </dgm:t>
    </dgm:pt>
    <dgm:pt modelId="{C03CB1F4-7F17-4518-AF8A-CC898C565749}">
      <dgm:prSet phldrT="[Text]" custT="1">
        <dgm:style>
          <a:lnRef idx="3">
            <a:schemeClr val="lt1"/>
          </a:lnRef>
          <a:fillRef idx="1">
            <a:schemeClr val="accent5"/>
          </a:fillRef>
          <a:effectRef idx="1">
            <a:schemeClr val="accent5"/>
          </a:effectRef>
          <a:fontRef idx="minor">
            <a:schemeClr val="lt1"/>
          </a:fontRef>
        </dgm:style>
      </dgm:prSet>
      <dgm:spPr>
        <a:ln/>
      </dgm:spPr>
      <dgm:t>
        <a:bodyPr/>
        <a:lstStyle/>
        <a:p>
          <a:r>
            <a:rPr kumimoji="0" lang="en-ZA" sz="2400" dirty="0">
              <a:solidFill>
                <a:schemeClr val="bg1"/>
              </a:solidFill>
              <a:effectLst/>
              <a:latin typeface="Calibri" panose="020F0502020204030204" pitchFamily="34" charset="0"/>
              <a:ea typeface="+mn-ea"/>
              <a:cs typeface="+mn-cs"/>
            </a:rPr>
            <a:t>Not successful yet </a:t>
          </a:r>
          <a:endParaRPr lang="en-US" sz="2400" dirty="0">
            <a:solidFill>
              <a:schemeClr val="bg1"/>
            </a:solidFill>
          </a:endParaRPr>
        </a:p>
      </dgm:t>
    </dgm:pt>
    <dgm:pt modelId="{80756A21-35ED-4CD4-8EAB-32A04926BD9D}" type="parTrans" cxnId="{8B1CD91B-A259-4523-80B9-4E8BD22D2CF5}">
      <dgm:prSet/>
      <dgm:spPr/>
      <dgm:t>
        <a:bodyPr/>
        <a:lstStyle/>
        <a:p>
          <a:endParaRPr lang="en-US"/>
        </a:p>
      </dgm:t>
    </dgm:pt>
    <dgm:pt modelId="{B3E6741A-7221-43E6-A44C-5937A7D515A1}" type="sibTrans" cxnId="{8B1CD91B-A259-4523-80B9-4E8BD22D2CF5}">
      <dgm:prSet/>
      <dgm:spPr/>
      <dgm:t>
        <a:bodyPr/>
        <a:lstStyle/>
        <a:p>
          <a:endParaRPr lang="en-US"/>
        </a:p>
      </dgm:t>
    </dgm:pt>
    <dgm:pt modelId="{7C351A2C-1931-40B8-9409-6896FB54BC6B}">
      <dgm:prSet custT="1">
        <dgm:style>
          <a:lnRef idx="3">
            <a:schemeClr val="lt1"/>
          </a:lnRef>
          <a:fillRef idx="1">
            <a:schemeClr val="accent6"/>
          </a:fillRef>
          <a:effectRef idx="1">
            <a:schemeClr val="accent6"/>
          </a:effectRef>
          <a:fontRef idx="minor">
            <a:schemeClr val="lt1"/>
          </a:fontRef>
        </dgm:style>
      </dgm:prSet>
      <dgm:spPr>
        <a:ln/>
      </dgm:spPr>
      <dgm:t>
        <a:bodyPr/>
        <a:lstStyle/>
        <a:p>
          <a:r>
            <a:rPr kumimoji="0" lang="en-ZA" sz="2400" dirty="0">
              <a:effectLst/>
              <a:latin typeface="Calibri" panose="020F0502020204030204" pitchFamily="34" charset="0"/>
              <a:ea typeface="+mn-ea"/>
              <a:cs typeface="+mn-cs"/>
            </a:rPr>
            <a:t>Opportunities to remediate  to address gaps</a:t>
          </a:r>
          <a:endParaRPr lang="en-US" sz="2400" dirty="0"/>
        </a:p>
      </dgm:t>
    </dgm:pt>
    <dgm:pt modelId="{0CD85615-DCA1-494E-9E6C-2A5F5BBC78C6}" type="parTrans" cxnId="{8DAFB877-2356-42DF-BD60-04BE67C191D1}">
      <dgm:prSet/>
      <dgm:spPr/>
      <dgm:t>
        <a:bodyPr/>
        <a:lstStyle/>
        <a:p>
          <a:endParaRPr lang="en-US"/>
        </a:p>
      </dgm:t>
    </dgm:pt>
    <dgm:pt modelId="{BDF1A5AE-3AE0-4A58-95A4-B568ABE37845}" type="sibTrans" cxnId="{8DAFB877-2356-42DF-BD60-04BE67C191D1}">
      <dgm:prSet/>
      <dgm:spPr/>
      <dgm:t>
        <a:bodyPr/>
        <a:lstStyle/>
        <a:p>
          <a:endParaRPr lang="en-US"/>
        </a:p>
      </dgm:t>
    </dgm:pt>
    <dgm:pt modelId="{924D2391-0E92-4FED-9C83-BF3AA5750AE1}" type="pres">
      <dgm:prSet presAssocID="{E82240EE-AA92-4ED4-8AD9-9B9FB566383A}" presName="diagram" presStyleCnt="0">
        <dgm:presLayoutVars>
          <dgm:chPref val="1"/>
          <dgm:dir/>
          <dgm:animOne val="branch"/>
          <dgm:animLvl val="lvl"/>
          <dgm:resizeHandles/>
        </dgm:presLayoutVars>
      </dgm:prSet>
      <dgm:spPr/>
    </dgm:pt>
    <dgm:pt modelId="{09BDC52F-05B3-4748-A327-B830559F3285}" type="pres">
      <dgm:prSet presAssocID="{D8C0EB12-2BEE-4E57-ADB5-74CCFFDB9151}" presName="root" presStyleCnt="0"/>
      <dgm:spPr/>
    </dgm:pt>
    <dgm:pt modelId="{0310231E-9E7A-4E70-8EC4-B0E9620A714C}" type="pres">
      <dgm:prSet presAssocID="{D8C0EB12-2BEE-4E57-ADB5-74CCFFDB9151}" presName="rootComposite" presStyleCnt="0"/>
      <dgm:spPr/>
    </dgm:pt>
    <dgm:pt modelId="{4C30E907-9459-4BCE-9CEE-D50CA8E25CB3}" type="pres">
      <dgm:prSet presAssocID="{D8C0EB12-2BEE-4E57-ADB5-74CCFFDB9151}" presName="rootText" presStyleLbl="node1" presStyleIdx="0" presStyleCnt="2" custLinFactNeighborX="-44132"/>
      <dgm:spPr/>
    </dgm:pt>
    <dgm:pt modelId="{681624F5-0C14-4AA2-8F41-9C06658E6BBF}" type="pres">
      <dgm:prSet presAssocID="{D8C0EB12-2BEE-4E57-ADB5-74CCFFDB9151}" presName="rootConnector" presStyleLbl="node1" presStyleIdx="0" presStyleCnt="2"/>
      <dgm:spPr/>
    </dgm:pt>
    <dgm:pt modelId="{0D4B9C10-CAF6-4559-AA56-CB76D840B27E}" type="pres">
      <dgm:prSet presAssocID="{D8C0EB12-2BEE-4E57-ADB5-74CCFFDB9151}" presName="childShape" presStyleCnt="0"/>
      <dgm:spPr/>
    </dgm:pt>
    <dgm:pt modelId="{411840A0-FE1C-4D59-9ED4-67B2E7F68839}" type="pres">
      <dgm:prSet presAssocID="{1B1E88D3-988D-4436-A148-0D01B717E27E}" presName="Name13" presStyleLbl="parChTrans1D2" presStyleIdx="0" presStyleCnt="4"/>
      <dgm:spPr/>
    </dgm:pt>
    <dgm:pt modelId="{226821CC-D27B-4EF3-A2C7-C4B85FB42DF7}" type="pres">
      <dgm:prSet presAssocID="{54F9B4B8-539B-463A-B7B6-30D321D00FB5}" presName="childText" presStyleLbl="bgAcc1" presStyleIdx="0" presStyleCnt="4" custScaleX="159725" custScaleY="110000" custLinFactNeighborX="-52184">
        <dgm:presLayoutVars>
          <dgm:bulletEnabled val="1"/>
        </dgm:presLayoutVars>
      </dgm:prSet>
      <dgm:spPr/>
    </dgm:pt>
    <dgm:pt modelId="{68B5D3B7-AC34-4DC8-BBA6-0AE75D13CF4B}" type="pres">
      <dgm:prSet presAssocID="{7BC72181-087A-4586-AFB7-142E1F2088CD}" presName="Name13" presStyleLbl="parChTrans1D2" presStyleIdx="1" presStyleCnt="4"/>
      <dgm:spPr/>
    </dgm:pt>
    <dgm:pt modelId="{BFD4CC16-C250-4D92-BA93-50331FC780EC}" type="pres">
      <dgm:prSet presAssocID="{7AB0807A-8F9A-4609-8C2C-D7EC4B92C7E6}" presName="childText" presStyleLbl="bgAcc1" presStyleIdx="1" presStyleCnt="4" custScaleX="160293" custScaleY="110000" custLinFactNeighborX="-52184">
        <dgm:presLayoutVars>
          <dgm:bulletEnabled val="1"/>
        </dgm:presLayoutVars>
      </dgm:prSet>
      <dgm:spPr/>
    </dgm:pt>
    <dgm:pt modelId="{4C57C817-16D4-48D1-A890-1D4C1D4980F0}" type="pres">
      <dgm:prSet presAssocID="{EFAE4652-5489-4792-B8F1-0CE32FD278F2}" presName="root" presStyleCnt="0"/>
      <dgm:spPr/>
    </dgm:pt>
    <dgm:pt modelId="{1F39DF84-750F-4FD7-98A9-4732194DEB8C}" type="pres">
      <dgm:prSet presAssocID="{EFAE4652-5489-4792-B8F1-0CE32FD278F2}" presName="rootComposite" presStyleCnt="0"/>
      <dgm:spPr/>
    </dgm:pt>
    <dgm:pt modelId="{0A1306EE-F29D-4CB0-ADDD-B4821031F774}" type="pres">
      <dgm:prSet presAssocID="{EFAE4652-5489-4792-B8F1-0CE32FD278F2}" presName="rootText" presStyleLbl="node1" presStyleIdx="1" presStyleCnt="2"/>
      <dgm:spPr/>
    </dgm:pt>
    <dgm:pt modelId="{092706B3-A5AF-477B-9BDB-68772B7A4499}" type="pres">
      <dgm:prSet presAssocID="{EFAE4652-5489-4792-B8F1-0CE32FD278F2}" presName="rootConnector" presStyleLbl="node1" presStyleIdx="1" presStyleCnt="2"/>
      <dgm:spPr/>
    </dgm:pt>
    <dgm:pt modelId="{CA4CE5BE-77AE-4CE6-8489-7448C55E75BB}" type="pres">
      <dgm:prSet presAssocID="{EFAE4652-5489-4792-B8F1-0CE32FD278F2}" presName="childShape" presStyleCnt="0"/>
      <dgm:spPr/>
    </dgm:pt>
    <dgm:pt modelId="{54192DF2-418F-433E-B8ED-736FF77E592E}" type="pres">
      <dgm:prSet presAssocID="{80756A21-35ED-4CD4-8EAB-32A04926BD9D}" presName="Name13" presStyleLbl="parChTrans1D2" presStyleIdx="2" presStyleCnt="4"/>
      <dgm:spPr/>
    </dgm:pt>
    <dgm:pt modelId="{8A02A319-79FC-40F8-A440-382EDF75D5E4}" type="pres">
      <dgm:prSet presAssocID="{C03CB1F4-7F17-4518-AF8A-CC898C565749}" presName="childText" presStyleLbl="bgAcc1" presStyleIdx="2" presStyleCnt="4" custScaleX="142712" custScaleY="110000" custLinFactNeighborX="164" custLinFactNeighborY="2424">
        <dgm:presLayoutVars>
          <dgm:bulletEnabled val="1"/>
        </dgm:presLayoutVars>
      </dgm:prSet>
      <dgm:spPr/>
    </dgm:pt>
    <dgm:pt modelId="{1D988BA5-7718-4C89-8B8F-3CE438A09815}" type="pres">
      <dgm:prSet presAssocID="{0CD85615-DCA1-494E-9E6C-2A5F5BBC78C6}" presName="Name13" presStyleLbl="parChTrans1D2" presStyleIdx="3" presStyleCnt="4"/>
      <dgm:spPr/>
    </dgm:pt>
    <dgm:pt modelId="{C42CA27C-3D85-42D8-BF99-19180EBC3F92}" type="pres">
      <dgm:prSet presAssocID="{7C351A2C-1931-40B8-9409-6896FB54BC6B}" presName="childText" presStyleLbl="bgAcc1" presStyleIdx="3" presStyleCnt="4" custScaleX="143413" custScaleY="110000">
        <dgm:presLayoutVars>
          <dgm:bulletEnabled val="1"/>
        </dgm:presLayoutVars>
      </dgm:prSet>
      <dgm:spPr/>
    </dgm:pt>
  </dgm:ptLst>
  <dgm:cxnLst>
    <dgm:cxn modelId="{CC0E2E16-B527-4C3C-A6A1-2C2DA4B9A498}" srcId="{D8C0EB12-2BEE-4E57-ADB5-74CCFFDB9151}" destId="{7AB0807A-8F9A-4609-8C2C-D7EC4B92C7E6}" srcOrd="1" destOrd="0" parTransId="{7BC72181-087A-4586-AFB7-142E1F2088CD}" sibTransId="{B231B704-0FC5-4CF7-9DBA-AB779BC5D658}"/>
    <dgm:cxn modelId="{8B1CD91B-A259-4523-80B9-4E8BD22D2CF5}" srcId="{EFAE4652-5489-4792-B8F1-0CE32FD278F2}" destId="{C03CB1F4-7F17-4518-AF8A-CC898C565749}" srcOrd="0" destOrd="0" parTransId="{80756A21-35ED-4CD4-8EAB-32A04926BD9D}" sibTransId="{B3E6741A-7221-43E6-A44C-5937A7D515A1}"/>
    <dgm:cxn modelId="{AA16B72F-F188-4EFA-98BC-88E9BCB5C771}" type="presOf" srcId="{D8C0EB12-2BEE-4E57-ADB5-74CCFFDB9151}" destId="{681624F5-0C14-4AA2-8F41-9C06658E6BBF}" srcOrd="1" destOrd="0" presId="urn:microsoft.com/office/officeart/2005/8/layout/hierarchy3"/>
    <dgm:cxn modelId="{30EBF43B-2CF9-4497-A609-EBC0E087F7E0}" type="presOf" srcId="{7C351A2C-1931-40B8-9409-6896FB54BC6B}" destId="{C42CA27C-3D85-42D8-BF99-19180EBC3F92}" srcOrd="0" destOrd="0" presId="urn:microsoft.com/office/officeart/2005/8/layout/hierarchy3"/>
    <dgm:cxn modelId="{8568E849-8F45-4EF1-B01A-BFA718D026E8}" type="presOf" srcId="{0CD85615-DCA1-494E-9E6C-2A5F5BBC78C6}" destId="{1D988BA5-7718-4C89-8B8F-3CE438A09815}" srcOrd="0" destOrd="0" presId="urn:microsoft.com/office/officeart/2005/8/layout/hierarchy3"/>
    <dgm:cxn modelId="{24A5024C-AA03-45CB-A035-B4625133BEDC}" srcId="{E82240EE-AA92-4ED4-8AD9-9B9FB566383A}" destId="{D8C0EB12-2BEE-4E57-ADB5-74CCFFDB9151}" srcOrd="0" destOrd="0" parTransId="{CE7FC174-8AD8-4DC5-824B-A09EC541DC6F}" sibTransId="{3BD1FFD2-FE6B-464D-8C88-892038AC9C4E}"/>
    <dgm:cxn modelId="{26CBD26D-32C3-44CF-832F-5BE754681AC8}" type="presOf" srcId="{E82240EE-AA92-4ED4-8AD9-9B9FB566383A}" destId="{924D2391-0E92-4FED-9C83-BF3AA5750AE1}" srcOrd="0" destOrd="0" presId="urn:microsoft.com/office/officeart/2005/8/layout/hierarchy3"/>
    <dgm:cxn modelId="{9A56A44F-E81F-4FBD-BC30-79F9A141F8B5}" type="presOf" srcId="{80756A21-35ED-4CD4-8EAB-32A04926BD9D}" destId="{54192DF2-418F-433E-B8ED-736FF77E592E}" srcOrd="0" destOrd="0" presId="urn:microsoft.com/office/officeart/2005/8/layout/hierarchy3"/>
    <dgm:cxn modelId="{912FE070-53E4-4D0F-B001-37DE419D4D54}" type="presOf" srcId="{C03CB1F4-7F17-4518-AF8A-CC898C565749}" destId="{8A02A319-79FC-40F8-A440-382EDF75D5E4}" srcOrd="0" destOrd="0" presId="urn:microsoft.com/office/officeart/2005/8/layout/hierarchy3"/>
    <dgm:cxn modelId="{2A4B9556-DFC7-499A-82F2-DDAC704609B1}" srcId="{E82240EE-AA92-4ED4-8AD9-9B9FB566383A}" destId="{EFAE4652-5489-4792-B8F1-0CE32FD278F2}" srcOrd="1" destOrd="0" parTransId="{8B1EE7B5-BBF0-49EB-A327-A85A1D74F427}" sibTransId="{93A535EA-357A-45B2-8AC0-0198981B9028}"/>
    <dgm:cxn modelId="{8DAFB877-2356-42DF-BD60-04BE67C191D1}" srcId="{EFAE4652-5489-4792-B8F1-0CE32FD278F2}" destId="{7C351A2C-1931-40B8-9409-6896FB54BC6B}" srcOrd="1" destOrd="0" parTransId="{0CD85615-DCA1-494E-9E6C-2A5F5BBC78C6}" sibTransId="{BDF1A5AE-3AE0-4A58-95A4-B568ABE37845}"/>
    <dgm:cxn modelId="{57B47298-5ACD-4D05-9502-441F4A5E2B36}" type="presOf" srcId="{7BC72181-087A-4586-AFB7-142E1F2088CD}" destId="{68B5D3B7-AC34-4DC8-BBA6-0AE75D13CF4B}" srcOrd="0" destOrd="0" presId="urn:microsoft.com/office/officeart/2005/8/layout/hierarchy3"/>
    <dgm:cxn modelId="{80B0E69B-5FAF-4A04-B83F-A5B0B8C85DE6}" type="presOf" srcId="{7AB0807A-8F9A-4609-8C2C-D7EC4B92C7E6}" destId="{BFD4CC16-C250-4D92-BA93-50331FC780EC}" srcOrd="0" destOrd="0" presId="urn:microsoft.com/office/officeart/2005/8/layout/hierarchy3"/>
    <dgm:cxn modelId="{D2EBE1AE-440E-4AE0-8B92-85616A2CC76A}" type="presOf" srcId="{54F9B4B8-539B-463A-B7B6-30D321D00FB5}" destId="{226821CC-D27B-4EF3-A2C7-C4B85FB42DF7}" srcOrd="0" destOrd="0" presId="urn:microsoft.com/office/officeart/2005/8/layout/hierarchy3"/>
    <dgm:cxn modelId="{08BDF0B1-5DA2-4284-9347-B027E0D2D5D5}" srcId="{D8C0EB12-2BEE-4E57-ADB5-74CCFFDB9151}" destId="{54F9B4B8-539B-463A-B7B6-30D321D00FB5}" srcOrd="0" destOrd="0" parTransId="{1B1E88D3-988D-4436-A148-0D01B717E27E}" sibTransId="{4BBD1D94-9D32-4484-95ED-BFAC0FB51E68}"/>
    <dgm:cxn modelId="{E3692BD8-8404-4AF3-A9FF-0C2A93B8AB40}" type="presOf" srcId="{1B1E88D3-988D-4436-A148-0D01B717E27E}" destId="{411840A0-FE1C-4D59-9ED4-67B2E7F68839}" srcOrd="0" destOrd="0" presId="urn:microsoft.com/office/officeart/2005/8/layout/hierarchy3"/>
    <dgm:cxn modelId="{434805DC-8F6E-4540-BE37-1144CAA59946}" type="presOf" srcId="{D8C0EB12-2BEE-4E57-ADB5-74CCFFDB9151}" destId="{4C30E907-9459-4BCE-9CEE-D50CA8E25CB3}" srcOrd="0" destOrd="0" presId="urn:microsoft.com/office/officeart/2005/8/layout/hierarchy3"/>
    <dgm:cxn modelId="{3B6C19F4-FB99-408B-9F44-2BF84E9E2DC9}" type="presOf" srcId="{EFAE4652-5489-4792-B8F1-0CE32FD278F2}" destId="{0A1306EE-F29D-4CB0-ADDD-B4821031F774}" srcOrd="0" destOrd="0" presId="urn:microsoft.com/office/officeart/2005/8/layout/hierarchy3"/>
    <dgm:cxn modelId="{072EDAF4-8E35-46F9-A68A-7E36E7EC0D4B}" type="presOf" srcId="{EFAE4652-5489-4792-B8F1-0CE32FD278F2}" destId="{092706B3-A5AF-477B-9BDB-68772B7A4499}" srcOrd="1" destOrd="0" presId="urn:microsoft.com/office/officeart/2005/8/layout/hierarchy3"/>
    <dgm:cxn modelId="{96B98F8A-A33C-49FE-A21B-37F9F1D51F68}" type="presParOf" srcId="{924D2391-0E92-4FED-9C83-BF3AA5750AE1}" destId="{09BDC52F-05B3-4748-A327-B830559F3285}" srcOrd="0" destOrd="0" presId="urn:microsoft.com/office/officeart/2005/8/layout/hierarchy3"/>
    <dgm:cxn modelId="{20C7CCDC-C017-47D0-B69C-85BE1BEA5D05}" type="presParOf" srcId="{09BDC52F-05B3-4748-A327-B830559F3285}" destId="{0310231E-9E7A-4E70-8EC4-B0E9620A714C}" srcOrd="0" destOrd="0" presId="urn:microsoft.com/office/officeart/2005/8/layout/hierarchy3"/>
    <dgm:cxn modelId="{A36C6983-FEE0-4AD2-855F-2D32897BEE0A}" type="presParOf" srcId="{0310231E-9E7A-4E70-8EC4-B0E9620A714C}" destId="{4C30E907-9459-4BCE-9CEE-D50CA8E25CB3}" srcOrd="0" destOrd="0" presId="urn:microsoft.com/office/officeart/2005/8/layout/hierarchy3"/>
    <dgm:cxn modelId="{FA298FED-82F6-4D7D-87ED-359DF0A77C8B}" type="presParOf" srcId="{0310231E-9E7A-4E70-8EC4-B0E9620A714C}" destId="{681624F5-0C14-4AA2-8F41-9C06658E6BBF}" srcOrd="1" destOrd="0" presId="urn:microsoft.com/office/officeart/2005/8/layout/hierarchy3"/>
    <dgm:cxn modelId="{666A969C-B265-4E88-B163-BD68D6048804}" type="presParOf" srcId="{09BDC52F-05B3-4748-A327-B830559F3285}" destId="{0D4B9C10-CAF6-4559-AA56-CB76D840B27E}" srcOrd="1" destOrd="0" presId="urn:microsoft.com/office/officeart/2005/8/layout/hierarchy3"/>
    <dgm:cxn modelId="{FA1A233F-AE02-44E8-81B5-086B56032421}" type="presParOf" srcId="{0D4B9C10-CAF6-4559-AA56-CB76D840B27E}" destId="{411840A0-FE1C-4D59-9ED4-67B2E7F68839}" srcOrd="0" destOrd="0" presId="urn:microsoft.com/office/officeart/2005/8/layout/hierarchy3"/>
    <dgm:cxn modelId="{63D30E3C-3907-456F-B319-46C64DE18B6A}" type="presParOf" srcId="{0D4B9C10-CAF6-4559-AA56-CB76D840B27E}" destId="{226821CC-D27B-4EF3-A2C7-C4B85FB42DF7}" srcOrd="1" destOrd="0" presId="urn:microsoft.com/office/officeart/2005/8/layout/hierarchy3"/>
    <dgm:cxn modelId="{C7CF0F37-054E-4BA7-BF97-F1C3367BDDEB}" type="presParOf" srcId="{0D4B9C10-CAF6-4559-AA56-CB76D840B27E}" destId="{68B5D3B7-AC34-4DC8-BBA6-0AE75D13CF4B}" srcOrd="2" destOrd="0" presId="urn:microsoft.com/office/officeart/2005/8/layout/hierarchy3"/>
    <dgm:cxn modelId="{4203AF98-76D2-4437-9C4A-8237A37B4D99}" type="presParOf" srcId="{0D4B9C10-CAF6-4559-AA56-CB76D840B27E}" destId="{BFD4CC16-C250-4D92-BA93-50331FC780EC}" srcOrd="3" destOrd="0" presId="urn:microsoft.com/office/officeart/2005/8/layout/hierarchy3"/>
    <dgm:cxn modelId="{22D23972-20EB-4B1C-A182-60E2375BE4F2}" type="presParOf" srcId="{924D2391-0E92-4FED-9C83-BF3AA5750AE1}" destId="{4C57C817-16D4-48D1-A890-1D4C1D4980F0}" srcOrd="1" destOrd="0" presId="urn:microsoft.com/office/officeart/2005/8/layout/hierarchy3"/>
    <dgm:cxn modelId="{D02E98EA-A21A-440E-969F-45FA3E6A650A}" type="presParOf" srcId="{4C57C817-16D4-48D1-A890-1D4C1D4980F0}" destId="{1F39DF84-750F-4FD7-98A9-4732194DEB8C}" srcOrd="0" destOrd="0" presId="urn:microsoft.com/office/officeart/2005/8/layout/hierarchy3"/>
    <dgm:cxn modelId="{CB9D7103-064C-495D-9893-0175634445E5}" type="presParOf" srcId="{1F39DF84-750F-4FD7-98A9-4732194DEB8C}" destId="{0A1306EE-F29D-4CB0-ADDD-B4821031F774}" srcOrd="0" destOrd="0" presId="urn:microsoft.com/office/officeart/2005/8/layout/hierarchy3"/>
    <dgm:cxn modelId="{14B4478E-3291-4386-97BB-931AE6E627F8}" type="presParOf" srcId="{1F39DF84-750F-4FD7-98A9-4732194DEB8C}" destId="{092706B3-A5AF-477B-9BDB-68772B7A4499}" srcOrd="1" destOrd="0" presId="urn:microsoft.com/office/officeart/2005/8/layout/hierarchy3"/>
    <dgm:cxn modelId="{C4CC795D-D24D-4EAB-98FC-22E921493744}" type="presParOf" srcId="{4C57C817-16D4-48D1-A890-1D4C1D4980F0}" destId="{CA4CE5BE-77AE-4CE6-8489-7448C55E75BB}" srcOrd="1" destOrd="0" presId="urn:microsoft.com/office/officeart/2005/8/layout/hierarchy3"/>
    <dgm:cxn modelId="{CC2232C4-CE66-48AF-B0D2-6957E7E0FED5}" type="presParOf" srcId="{CA4CE5BE-77AE-4CE6-8489-7448C55E75BB}" destId="{54192DF2-418F-433E-B8ED-736FF77E592E}" srcOrd="0" destOrd="0" presId="urn:microsoft.com/office/officeart/2005/8/layout/hierarchy3"/>
    <dgm:cxn modelId="{112C453D-9C3A-4D5E-A472-FD389CC5DE03}" type="presParOf" srcId="{CA4CE5BE-77AE-4CE6-8489-7448C55E75BB}" destId="{8A02A319-79FC-40F8-A440-382EDF75D5E4}" srcOrd="1" destOrd="0" presId="urn:microsoft.com/office/officeart/2005/8/layout/hierarchy3"/>
    <dgm:cxn modelId="{54E692A7-BC99-46D5-B939-7EDEBAF92024}" type="presParOf" srcId="{CA4CE5BE-77AE-4CE6-8489-7448C55E75BB}" destId="{1D988BA5-7718-4C89-8B8F-3CE438A09815}" srcOrd="2" destOrd="0" presId="urn:microsoft.com/office/officeart/2005/8/layout/hierarchy3"/>
    <dgm:cxn modelId="{EE27ED22-25AE-46B5-8E9E-069D81696B4D}" type="presParOf" srcId="{CA4CE5BE-77AE-4CE6-8489-7448C55E75BB}" destId="{C42CA27C-3D85-42D8-BF99-19180EBC3F92}" srcOrd="3"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8DCAA6B-A358-448E-BC3E-6A625329735A}" type="doc">
      <dgm:prSet loTypeId="urn:microsoft.com/office/officeart/2005/8/layout/hProcess9" loCatId="process" qsTypeId="urn:microsoft.com/office/officeart/2005/8/quickstyle/3d2" qsCatId="3D" csTypeId="urn:microsoft.com/office/officeart/2005/8/colors/accent5_3" csCatId="accent5" phldr="1"/>
      <dgm:spPr/>
    </dgm:pt>
    <dgm:pt modelId="{DAA5E4C2-83D4-4A6D-8606-481EFECC2AD0}">
      <dgm:prSet phldrT="[Text]">
        <dgm:style>
          <a:lnRef idx="3">
            <a:schemeClr val="lt1"/>
          </a:lnRef>
          <a:fillRef idx="1">
            <a:schemeClr val="accent1"/>
          </a:fillRef>
          <a:effectRef idx="1">
            <a:schemeClr val="accent1"/>
          </a:effectRef>
          <a:fontRef idx="minor">
            <a:schemeClr val="lt1"/>
          </a:fontRef>
        </dgm:style>
      </dgm:prSet>
      <dgm:spPr/>
      <dgm:t>
        <a:bodyPr/>
        <a:lstStyle/>
        <a:p>
          <a:r>
            <a:rPr lang="en-US" dirty="0"/>
            <a:t>Assessment</a:t>
          </a:r>
        </a:p>
      </dgm:t>
    </dgm:pt>
    <dgm:pt modelId="{AB98D134-C7E7-4C65-8499-6450FCA0E86E}" type="parTrans" cxnId="{07A63195-F2EF-4690-9BCC-848DFCA48C79}">
      <dgm:prSet/>
      <dgm:spPr/>
      <dgm:t>
        <a:bodyPr/>
        <a:lstStyle/>
        <a:p>
          <a:endParaRPr lang="en-US"/>
        </a:p>
      </dgm:t>
    </dgm:pt>
    <dgm:pt modelId="{8D4D6FED-992C-4FEE-A9B1-102A503BCD7D}" type="sibTrans" cxnId="{07A63195-F2EF-4690-9BCC-848DFCA48C79}">
      <dgm:prSet/>
      <dgm:spPr/>
      <dgm:t>
        <a:bodyPr/>
        <a:lstStyle/>
        <a:p>
          <a:endParaRPr lang="en-US"/>
        </a:p>
      </dgm:t>
    </dgm:pt>
    <dgm:pt modelId="{FE180A4F-BA84-4DD5-A8C5-63064108C86D}">
      <dgm:prSet phldrT="[Text]">
        <dgm:style>
          <a:lnRef idx="3">
            <a:schemeClr val="lt1"/>
          </a:lnRef>
          <a:fillRef idx="1">
            <a:schemeClr val="accent5"/>
          </a:fillRef>
          <a:effectRef idx="1">
            <a:schemeClr val="accent5"/>
          </a:effectRef>
          <a:fontRef idx="minor">
            <a:schemeClr val="lt1"/>
          </a:fontRef>
        </dgm:style>
      </dgm:prSet>
      <dgm:spPr/>
      <dgm:t>
        <a:bodyPr/>
        <a:lstStyle/>
        <a:p>
          <a:r>
            <a:rPr lang="en-US" dirty="0"/>
            <a:t>Moderation</a:t>
          </a:r>
        </a:p>
      </dgm:t>
    </dgm:pt>
    <dgm:pt modelId="{D8FBCF9D-ADC0-46FA-B537-53F0A0064092}" type="parTrans" cxnId="{C31688B8-2213-4EBE-B2D7-CB84BAC3F166}">
      <dgm:prSet/>
      <dgm:spPr/>
      <dgm:t>
        <a:bodyPr/>
        <a:lstStyle/>
        <a:p>
          <a:endParaRPr lang="en-US"/>
        </a:p>
      </dgm:t>
    </dgm:pt>
    <dgm:pt modelId="{F8B29AB0-BF4D-48F9-A510-664C6C079FEF}" type="sibTrans" cxnId="{C31688B8-2213-4EBE-B2D7-CB84BAC3F166}">
      <dgm:prSet/>
      <dgm:spPr/>
      <dgm:t>
        <a:bodyPr/>
        <a:lstStyle/>
        <a:p>
          <a:endParaRPr lang="en-US"/>
        </a:p>
      </dgm:t>
    </dgm:pt>
    <dgm:pt modelId="{0825D63F-D9D6-438B-AA59-8282EBEB875E}">
      <dgm:prSet phldrT="[Text]">
        <dgm:style>
          <a:lnRef idx="3">
            <a:schemeClr val="lt1"/>
          </a:lnRef>
          <a:fillRef idx="1">
            <a:schemeClr val="accent6"/>
          </a:fillRef>
          <a:effectRef idx="1">
            <a:schemeClr val="accent6"/>
          </a:effectRef>
          <a:fontRef idx="minor">
            <a:schemeClr val="lt1"/>
          </a:fontRef>
        </dgm:style>
      </dgm:prSet>
      <dgm:spPr/>
      <dgm:t>
        <a:bodyPr/>
        <a:lstStyle/>
        <a:p>
          <a:r>
            <a:rPr lang="en-US" dirty="0"/>
            <a:t>Verification</a:t>
          </a:r>
        </a:p>
      </dgm:t>
    </dgm:pt>
    <dgm:pt modelId="{FFD16068-C5E6-479E-B52B-F0685D11E4C4}" type="parTrans" cxnId="{4968E117-D0DE-4FFF-8440-28136D7E65EB}">
      <dgm:prSet/>
      <dgm:spPr/>
      <dgm:t>
        <a:bodyPr/>
        <a:lstStyle/>
        <a:p>
          <a:endParaRPr lang="en-US"/>
        </a:p>
      </dgm:t>
    </dgm:pt>
    <dgm:pt modelId="{60A78926-F1FC-4E2B-B475-6878F3923C60}" type="sibTrans" cxnId="{4968E117-D0DE-4FFF-8440-28136D7E65EB}">
      <dgm:prSet/>
      <dgm:spPr/>
      <dgm:t>
        <a:bodyPr/>
        <a:lstStyle/>
        <a:p>
          <a:endParaRPr lang="en-US"/>
        </a:p>
      </dgm:t>
    </dgm:pt>
    <dgm:pt modelId="{77F74482-C8DA-4864-A560-38E558C43570}" type="pres">
      <dgm:prSet presAssocID="{38DCAA6B-A358-448E-BC3E-6A625329735A}" presName="CompostProcess" presStyleCnt="0">
        <dgm:presLayoutVars>
          <dgm:dir/>
          <dgm:resizeHandles val="exact"/>
        </dgm:presLayoutVars>
      </dgm:prSet>
      <dgm:spPr/>
    </dgm:pt>
    <dgm:pt modelId="{063C9525-0888-4409-A09F-7CFC66304FE6}" type="pres">
      <dgm:prSet presAssocID="{38DCAA6B-A358-448E-BC3E-6A625329735A}" presName="arrow" presStyleLbl="bgShp" presStyleIdx="0" presStyleCnt="1">
        <dgm:style>
          <a:lnRef idx="3">
            <a:schemeClr val="lt1"/>
          </a:lnRef>
          <a:fillRef idx="1">
            <a:schemeClr val="accent6"/>
          </a:fillRef>
          <a:effectRef idx="1">
            <a:schemeClr val="accent6"/>
          </a:effectRef>
          <a:fontRef idx="minor">
            <a:schemeClr val="lt1"/>
          </a:fontRef>
        </dgm:style>
      </dgm:prSet>
      <dgm:spPr>
        <a:solidFill>
          <a:schemeClr val="bg1">
            <a:lumMod val="85000"/>
          </a:schemeClr>
        </a:solidFill>
      </dgm:spPr>
    </dgm:pt>
    <dgm:pt modelId="{44F9D3B9-2833-4A76-9A80-CC6914938A48}" type="pres">
      <dgm:prSet presAssocID="{38DCAA6B-A358-448E-BC3E-6A625329735A}" presName="linearProcess" presStyleCnt="0"/>
      <dgm:spPr/>
    </dgm:pt>
    <dgm:pt modelId="{EE1E8816-6BB5-4803-984C-425751A425BD}" type="pres">
      <dgm:prSet presAssocID="{DAA5E4C2-83D4-4A6D-8606-481EFECC2AD0}" presName="textNode" presStyleLbl="node1" presStyleIdx="0" presStyleCnt="3">
        <dgm:presLayoutVars>
          <dgm:bulletEnabled val="1"/>
        </dgm:presLayoutVars>
      </dgm:prSet>
      <dgm:spPr/>
    </dgm:pt>
    <dgm:pt modelId="{4781D41D-FB9D-415D-9EE4-9B021D5374DC}" type="pres">
      <dgm:prSet presAssocID="{8D4D6FED-992C-4FEE-A9B1-102A503BCD7D}" presName="sibTrans" presStyleCnt="0"/>
      <dgm:spPr/>
    </dgm:pt>
    <dgm:pt modelId="{814C0117-EC7B-4EBC-A009-0C73F43105B8}" type="pres">
      <dgm:prSet presAssocID="{FE180A4F-BA84-4DD5-A8C5-63064108C86D}" presName="textNode" presStyleLbl="node1" presStyleIdx="1" presStyleCnt="3">
        <dgm:presLayoutVars>
          <dgm:bulletEnabled val="1"/>
        </dgm:presLayoutVars>
      </dgm:prSet>
      <dgm:spPr/>
    </dgm:pt>
    <dgm:pt modelId="{665C2AD4-8CF7-4332-AC50-E9F04E8E576B}" type="pres">
      <dgm:prSet presAssocID="{F8B29AB0-BF4D-48F9-A510-664C6C079FEF}" presName="sibTrans" presStyleCnt="0"/>
      <dgm:spPr/>
    </dgm:pt>
    <dgm:pt modelId="{29F903C9-F548-48EF-8ABD-A11130E99CEB}" type="pres">
      <dgm:prSet presAssocID="{0825D63F-D9D6-438B-AA59-8282EBEB875E}" presName="textNode" presStyleLbl="node1" presStyleIdx="2" presStyleCnt="3">
        <dgm:presLayoutVars>
          <dgm:bulletEnabled val="1"/>
        </dgm:presLayoutVars>
      </dgm:prSet>
      <dgm:spPr/>
    </dgm:pt>
  </dgm:ptLst>
  <dgm:cxnLst>
    <dgm:cxn modelId="{E827B502-CB71-41CD-9D98-67E4FCB1E42B}" type="presOf" srcId="{0825D63F-D9D6-438B-AA59-8282EBEB875E}" destId="{29F903C9-F548-48EF-8ABD-A11130E99CEB}" srcOrd="0" destOrd="0" presId="urn:microsoft.com/office/officeart/2005/8/layout/hProcess9"/>
    <dgm:cxn modelId="{CFCC0E15-3C07-4C43-A94D-614161B923E4}" type="presOf" srcId="{DAA5E4C2-83D4-4A6D-8606-481EFECC2AD0}" destId="{EE1E8816-6BB5-4803-984C-425751A425BD}" srcOrd="0" destOrd="0" presId="urn:microsoft.com/office/officeart/2005/8/layout/hProcess9"/>
    <dgm:cxn modelId="{4968E117-D0DE-4FFF-8440-28136D7E65EB}" srcId="{38DCAA6B-A358-448E-BC3E-6A625329735A}" destId="{0825D63F-D9D6-438B-AA59-8282EBEB875E}" srcOrd="2" destOrd="0" parTransId="{FFD16068-C5E6-479E-B52B-F0685D11E4C4}" sibTransId="{60A78926-F1FC-4E2B-B475-6878F3923C60}"/>
    <dgm:cxn modelId="{B96F677F-5164-4F21-BDC2-0C6B61951BAB}" type="presOf" srcId="{FE180A4F-BA84-4DD5-A8C5-63064108C86D}" destId="{814C0117-EC7B-4EBC-A009-0C73F43105B8}" srcOrd="0" destOrd="0" presId="urn:microsoft.com/office/officeart/2005/8/layout/hProcess9"/>
    <dgm:cxn modelId="{07A63195-F2EF-4690-9BCC-848DFCA48C79}" srcId="{38DCAA6B-A358-448E-BC3E-6A625329735A}" destId="{DAA5E4C2-83D4-4A6D-8606-481EFECC2AD0}" srcOrd="0" destOrd="0" parTransId="{AB98D134-C7E7-4C65-8499-6450FCA0E86E}" sibTransId="{8D4D6FED-992C-4FEE-A9B1-102A503BCD7D}"/>
    <dgm:cxn modelId="{C31688B8-2213-4EBE-B2D7-CB84BAC3F166}" srcId="{38DCAA6B-A358-448E-BC3E-6A625329735A}" destId="{FE180A4F-BA84-4DD5-A8C5-63064108C86D}" srcOrd="1" destOrd="0" parTransId="{D8FBCF9D-ADC0-46FA-B537-53F0A0064092}" sibTransId="{F8B29AB0-BF4D-48F9-A510-664C6C079FEF}"/>
    <dgm:cxn modelId="{A4E719DF-E068-4330-AA5D-7074EFE9484D}" type="presOf" srcId="{38DCAA6B-A358-448E-BC3E-6A625329735A}" destId="{77F74482-C8DA-4864-A560-38E558C43570}" srcOrd="0" destOrd="0" presId="urn:microsoft.com/office/officeart/2005/8/layout/hProcess9"/>
    <dgm:cxn modelId="{AFFD4B92-5A42-4856-A2BF-6411EF9ABCE4}" type="presParOf" srcId="{77F74482-C8DA-4864-A560-38E558C43570}" destId="{063C9525-0888-4409-A09F-7CFC66304FE6}" srcOrd="0" destOrd="0" presId="urn:microsoft.com/office/officeart/2005/8/layout/hProcess9"/>
    <dgm:cxn modelId="{624A036D-5DC6-4082-B2EF-6CEFBE35C4F4}" type="presParOf" srcId="{77F74482-C8DA-4864-A560-38E558C43570}" destId="{44F9D3B9-2833-4A76-9A80-CC6914938A48}" srcOrd="1" destOrd="0" presId="urn:microsoft.com/office/officeart/2005/8/layout/hProcess9"/>
    <dgm:cxn modelId="{80274EC2-6022-438F-9B00-70E25D107A7E}" type="presParOf" srcId="{44F9D3B9-2833-4A76-9A80-CC6914938A48}" destId="{EE1E8816-6BB5-4803-984C-425751A425BD}" srcOrd="0" destOrd="0" presId="urn:microsoft.com/office/officeart/2005/8/layout/hProcess9"/>
    <dgm:cxn modelId="{52C08533-034E-41EB-B2F4-E59085E36581}" type="presParOf" srcId="{44F9D3B9-2833-4A76-9A80-CC6914938A48}" destId="{4781D41D-FB9D-415D-9EE4-9B021D5374DC}" srcOrd="1" destOrd="0" presId="urn:microsoft.com/office/officeart/2005/8/layout/hProcess9"/>
    <dgm:cxn modelId="{941CA02E-D0C3-4931-A461-D0C08FD759BD}" type="presParOf" srcId="{44F9D3B9-2833-4A76-9A80-CC6914938A48}" destId="{814C0117-EC7B-4EBC-A009-0C73F43105B8}" srcOrd="2" destOrd="0" presId="urn:microsoft.com/office/officeart/2005/8/layout/hProcess9"/>
    <dgm:cxn modelId="{B9519C60-53FF-43FA-90D7-02699A3506CC}" type="presParOf" srcId="{44F9D3B9-2833-4A76-9A80-CC6914938A48}" destId="{665C2AD4-8CF7-4332-AC50-E9F04E8E576B}" srcOrd="3" destOrd="0" presId="urn:microsoft.com/office/officeart/2005/8/layout/hProcess9"/>
    <dgm:cxn modelId="{6221DF61-2136-467F-839B-1E02C09438A5}" type="presParOf" srcId="{44F9D3B9-2833-4A76-9A80-CC6914938A48}" destId="{29F903C9-F548-48EF-8ABD-A11130E99CEB}"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A44E13-0693-4EF4-ADC9-07A7A193F52E}">
      <dsp:nvSpPr>
        <dsp:cNvPr id="0" name=""/>
        <dsp:cNvSpPr/>
      </dsp:nvSpPr>
      <dsp:spPr>
        <a:xfrm>
          <a:off x="4109243" y="2087686"/>
          <a:ext cx="2907319" cy="504576"/>
        </a:xfrm>
        <a:custGeom>
          <a:avLst/>
          <a:gdLst/>
          <a:ahLst/>
          <a:cxnLst/>
          <a:rect l="0" t="0" r="0" b="0"/>
          <a:pathLst>
            <a:path>
              <a:moveTo>
                <a:pt x="0" y="0"/>
              </a:moveTo>
              <a:lnTo>
                <a:pt x="0" y="252288"/>
              </a:lnTo>
              <a:lnTo>
                <a:pt x="2907319" y="252288"/>
              </a:lnTo>
              <a:lnTo>
                <a:pt x="2907319" y="504576"/>
              </a:lnTo>
            </a:path>
          </a:pathLst>
        </a:custGeom>
        <a:noFill/>
        <a:ln w="12700" cap="flat" cmpd="sng" algn="ctr">
          <a:solidFill>
            <a:schemeClr val="accent1">
              <a:tint val="9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FF99C2F2-CD21-4313-9634-001389A43FB9}">
      <dsp:nvSpPr>
        <dsp:cNvPr id="0" name=""/>
        <dsp:cNvSpPr/>
      </dsp:nvSpPr>
      <dsp:spPr>
        <a:xfrm>
          <a:off x="4063523" y="2087686"/>
          <a:ext cx="91440" cy="504576"/>
        </a:xfrm>
        <a:custGeom>
          <a:avLst/>
          <a:gdLst/>
          <a:ahLst/>
          <a:cxnLst/>
          <a:rect l="0" t="0" r="0" b="0"/>
          <a:pathLst>
            <a:path>
              <a:moveTo>
                <a:pt x="45720" y="0"/>
              </a:moveTo>
              <a:lnTo>
                <a:pt x="45720" y="504576"/>
              </a:lnTo>
            </a:path>
          </a:pathLst>
        </a:custGeom>
        <a:noFill/>
        <a:ln w="12700" cap="flat" cmpd="sng" algn="ctr">
          <a:solidFill>
            <a:schemeClr val="accent1">
              <a:tint val="9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F3C2E6AE-54DB-4A89-888B-E04C9BF56F0C}">
      <dsp:nvSpPr>
        <dsp:cNvPr id="0" name=""/>
        <dsp:cNvSpPr/>
      </dsp:nvSpPr>
      <dsp:spPr>
        <a:xfrm>
          <a:off x="1201923" y="2087686"/>
          <a:ext cx="2907319" cy="504576"/>
        </a:xfrm>
        <a:custGeom>
          <a:avLst/>
          <a:gdLst/>
          <a:ahLst/>
          <a:cxnLst/>
          <a:rect l="0" t="0" r="0" b="0"/>
          <a:pathLst>
            <a:path>
              <a:moveTo>
                <a:pt x="2907319" y="0"/>
              </a:moveTo>
              <a:lnTo>
                <a:pt x="2907319" y="252288"/>
              </a:lnTo>
              <a:lnTo>
                <a:pt x="0" y="252288"/>
              </a:lnTo>
              <a:lnTo>
                <a:pt x="0" y="504576"/>
              </a:lnTo>
            </a:path>
          </a:pathLst>
        </a:custGeom>
        <a:noFill/>
        <a:ln w="12700" cap="flat" cmpd="sng" algn="ctr">
          <a:solidFill>
            <a:schemeClr val="accent1">
              <a:tint val="9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00DD5ACD-371A-4729-B992-E39098DC1F1D}">
      <dsp:nvSpPr>
        <dsp:cNvPr id="0" name=""/>
        <dsp:cNvSpPr/>
      </dsp:nvSpPr>
      <dsp:spPr>
        <a:xfrm>
          <a:off x="2266531" y="886315"/>
          <a:ext cx="3685424" cy="1201371"/>
        </a:xfrm>
        <a:prstGeom prst="rect">
          <a:avLst/>
        </a:prstGeom>
        <a:solidFill>
          <a:schemeClr val="accent1"/>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lightRig rig="threePt" dir="t">
            <a:rot lat="0" lon="0" rev="7500000"/>
          </a:lightRig>
        </a:scene3d>
        <a:sp3d/>
      </dsp:spPr>
      <dsp:style>
        <a:lnRef idx="3">
          <a:schemeClr val="lt1"/>
        </a:lnRef>
        <a:fillRef idx="1">
          <a:schemeClr val="accent1"/>
        </a:fillRef>
        <a:effectRef idx="1">
          <a:schemeClr val="accent1"/>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dirty="0"/>
            <a:t>Integrated Assessment</a:t>
          </a:r>
        </a:p>
      </dsp:txBody>
      <dsp:txXfrm>
        <a:off x="2266531" y="886315"/>
        <a:ext cx="3685424" cy="1201371"/>
      </dsp:txXfrm>
    </dsp:sp>
    <dsp:sp modelId="{EB3699A1-9B8A-4C7E-8558-A6BFFBF82444}">
      <dsp:nvSpPr>
        <dsp:cNvPr id="0" name=""/>
        <dsp:cNvSpPr/>
      </dsp:nvSpPr>
      <dsp:spPr>
        <a:xfrm>
          <a:off x="551" y="2592263"/>
          <a:ext cx="2402743" cy="1201371"/>
        </a:xfrm>
        <a:prstGeom prst="rect">
          <a:avLst/>
        </a:prstGeom>
        <a:solidFill>
          <a:schemeClr val="accent5"/>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lightRig rig="threePt" dir="t">
            <a:rot lat="0" lon="0" rev="7500000"/>
          </a:lightRig>
        </a:scene3d>
        <a:sp3d/>
      </dsp:spPr>
      <dsp:style>
        <a:lnRef idx="3">
          <a:schemeClr val="lt1"/>
        </a:lnRef>
        <a:fillRef idx="1">
          <a:schemeClr val="accent5"/>
        </a:fillRef>
        <a:effectRef idx="1">
          <a:schemeClr val="accent5"/>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en-US" sz="2600" kern="1200" dirty="0"/>
            <a:t>Diagnostic</a:t>
          </a:r>
        </a:p>
      </dsp:txBody>
      <dsp:txXfrm>
        <a:off x="551" y="2592263"/>
        <a:ext cx="2402743" cy="1201371"/>
      </dsp:txXfrm>
    </dsp:sp>
    <dsp:sp modelId="{4C255BB0-1E6B-41BD-A9B3-29EA7F5693FC}">
      <dsp:nvSpPr>
        <dsp:cNvPr id="0" name=""/>
        <dsp:cNvSpPr/>
      </dsp:nvSpPr>
      <dsp:spPr>
        <a:xfrm>
          <a:off x="2907871" y="2592263"/>
          <a:ext cx="2402743" cy="1201371"/>
        </a:xfrm>
        <a:prstGeom prst="rect">
          <a:avLst/>
        </a:prstGeom>
        <a:solidFill>
          <a:schemeClr val="accent6"/>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lightRig rig="threePt" dir="t">
            <a:rot lat="0" lon="0" rev="7500000"/>
          </a:lightRig>
        </a:scene3d>
        <a:sp3d/>
      </dsp:spPr>
      <dsp:style>
        <a:lnRef idx="3">
          <a:schemeClr val="lt1"/>
        </a:lnRef>
        <a:fillRef idx="1">
          <a:schemeClr val="accent6"/>
        </a:fillRef>
        <a:effectRef idx="1">
          <a:schemeClr val="accent6"/>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en-US" sz="2600" kern="1200" dirty="0"/>
            <a:t>Formative</a:t>
          </a:r>
        </a:p>
      </dsp:txBody>
      <dsp:txXfrm>
        <a:off x="2907871" y="2592263"/>
        <a:ext cx="2402743" cy="1201371"/>
      </dsp:txXfrm>
    </dsp:sp>
    <dsp:sp modelId="{24349B9E-7679-48F3-8C1B-516E244933D3}">
      <dsp:nvSpPr>
        <dsp:cNvPr id="0" name=""/>
        <dsp:cNvSpPr/>
      </dsp:nvSpPr>
      <dsp:spPr>
        <a:xfrm>
          <a:off x="5815191" y="2592263"/>
          <a:ext cx="2402743" cy="1201371"/>
        </a:xfrm>
        <a:prstGeom prst="rect">
          <a:avLst/>
        </a:prstGeom>
        <a:solidFill>
          <a:schemeClr val="accent5"/>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lightRig rig="threePt" dir="t">
            <a:rot lat="0" lon="0" rev="7500000"/>
          </a:lightRig>
        </a:scene3d>
        <a:sp3d/>
      </dsp:spPr>
      <dsp:style>
        <a:lnRef idx="3">
          <a:schemeClr val="lt1"/>
        </a:lnRef>
        <a:fillRef idx="1">
          <a:schemeClr val="accent5"/>
        </a:fillRef>
        <a:effectRef idx="1">
          <a:schemeClr val="accent5"/>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en-US" sz="2600" kern="1200" dirty="0"/>
            <a:t>Summative</a:t>
          </a:r>
        </a:p>
      </dsp:txBody>
      <dsp:txXfrm>
        <a:off x="5815191" y="2592263"/>
        <a:ext cx="2402743" cy="120137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3CE84B-53EF-4DD2-B4D9-E30662D3F97C}">
      <dsp:nvSpPr>
        <dsp:cNvPr id="0" name=""/>
        <dsp:cNvSpPr/>
      </dsp:nvSpPr>
      <dsp:spPr>
        <a:xfrm>
          <a:off x="4109243" y="2053050"/>
          <a:ext cx="2891318" cy="463493"/>
        </a:xfrm>
        <a:custGeom>
          <a:avLst/>
          <a:gdLst/>
          <a:ahLst/>
          <a:cxnLst/>
          <a:rect l="0" t="0" r="0" b="0"/>
          <a:pathLst>
            <a:path>
              <a:moveTo>
                <a:pt x="0" y="0"/>
              </a:moveTo>
              <a:lnTo>
                <a:pt x="0" y="231746"/>
              </a:lnTo>
              <a:lnTo>
                <a:pt x="2891318" y="231746"/>
              </a:lnTo>
              <a:lnTo>
                <a:pt x="2891318" y="463493"/>
              </a:lnTo>
            </a:path>
          </a:pathLst>
        </a:custGeom>
        <a:noFill/>
        <a:ln w="12700" cap="flat" cmpd="sng" algn="ctr">
          <a:solidFill>
            <a:schemeClr val="accent2">
              <a:tint val="9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50F7BF35-A340-4C65-AF13-652E22CC449D}">
      <dsp:nvSpPr>
        <dsp:cNvPr id="0" name=""/>
        <dsp:cNvSpPr/>
      </dsp:nvSpPr>
      <dsp:spPr>
        <a:xfrm>
          <a:off x="4063523" y="2053050"/>
          <a:ext cx="91440" cy="463493"/>
        </a:xfrm>
        <a:custGeom>
          <a:avLst/>
          <a:gdLst/>
          <a:ahLst/>
          <a:cxnLst/>
          <a:rect l="0" t="0" r="0" b="0"/>
          <a:pathLst>
            <a:path>
              <a:moveTo>
                <a:pt x="45720" y="0"/>
              </a:moveTo>
              <a:lnTo>
                <a:pt x="45720" y="463493"/>
              </a:lnTo>
            </a:path>
          </a:pathLst>
        </a:custGeom>
        <a:noFill/>
        <a:ln w="12700" cap="flat" cmpd="sng" algn="ctr">
          <a:solidFill>
            <a:schemeClr val="accent2">
              <a:tint val="9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0E3DC6A6-72A0-4549-AFE6-A69896FFAE28}">
      <dsp:nvSpPr>
        <dsp:cNvPr id="0" name=""/>
        <dsp:cNvSpPr/>
      </dsp:nvSpPr>
      <dsp:spPr>
        <a:xfrm>
          <a:off x="1217925" y="2053050"/>
          <a:ext cx="2891318" cy="463493"/>
        </a:xfrm>
        <a:custGeom>
          <a:avLst/>
          <a:gdLst/>
          <a:ahLst/>
          <a:cxnLst/>
          <a:rect l="0" t="0" r="0" b="0"/>
          <a:pathLst>
            <a:path>
              <a:moveTo>
                <a:pt x="2891318" y="0"/>
              </a:moveTo>
              <a:lnTo>
                <a:pt x="2891318" y="231746"/>
              </a:lnTo>
              <a:lnTo>
                <a:pt x="0" y="231746"/>
              </a:lnTo>
              <a:lnTo>
                <a:pt x="0" y="463493"/>
              </a:lnTo>
            </a:path>
          </a:pathLst>
        </a:custGeom>
        <a:noFill/>
        <a:ln w="12700" cap="flat" cmpd="sng" algn="ctr">
          <a:solidFill>
            <a:schemeClr val="accent2">
              <a:tint val="9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A608B290-BBA1-42EA-8627-DF8017516988}">
      <dsp:nvSpPr>
        <dsp:cNvPr id="0" name=""/>
        <dsp:cNvSpPr/>
      </dsp:nvSpPr>
      <dsp:spPr>
        <a:xfrm>
          <a:off x="2257464" y="949493"/>
          <a:ext cx="3703558" cy="1103556"/>
        </a:xfrm>
        <a:prstGeom prst="rect">
          <a:avLst/>
        </a:prstGeom>
        <a:solidFill>
          <a:schemeClr val="accent1"/>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lightRig rig="threePt" dir="t">
            <a:rot lat="0" lon="0" rev="7500000"/>
          </a:lightRig>
        </a:scene3d>
        <a:sp3d/>
      </dsp:spPr>
      <dsp:style>
        <a:lnRef idx="3">
          <a:schemeClr val="lt1"/>
        </a:lnRef>
        <a:fillRef idx="1">
          <a:schemeClr val="accent1"/>
        </a:fillRef>
        <a:effectRef idx="1">
          <a:schemeClr val="accent1"/>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dirty="0"/>
            <a:t>Assessment Methods</a:t>
          </a:r>
        </a:p>
      </dsp:txBody>
      <dsp:txXfrm>
        <a:off x="2257464" y="949493"/>
        <a:ext cx="3703558" cy="1103556"/>
      </dsp:txXfrm>
    </dsp:sp>
    <dsp:sp modelId="{249312C4-0F64-47AB-BF40-42C99B3A6E3E}">
      <dsp:nvSpPr>
        <dsp:cNvPr id="0" name=""/>
        <dsp:cNvSpPr/>
      </dsp:nvSpPr>
      <dsp:spPr>
        <a:xfrm>
          <a:off x="4012" y="2516544"/>
          <a:ext cx="2427824" cy="1213912"/>
        </a:xfrm>
        <a:prstGeom prst="rect">
          <a:avLst/>
        </a:prstGeom>
        <a:solidFill>
          <a:schemeClr val="accent6"/>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lightRig rig="threePt" dir="t">
            <a:rot lat="0" lon="0" rev="7500000"/>
          </a:lightRig>
        </a:scene3d>
        <a:sp3d/>
      </dsp:spPr>
      <dsp:style>
        <a:lnRef idx="3">
          <a:schemeClr val="lt1"/>
        </a:lnRef>
        <a:fillRef idx="1">
          <a:schemeClr val="accent6"/>
        </a:fillRef>
        <a:effectRef idx="1">
          <a:schemeClr val="accent6"/>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t>Questioning</a:t>
          </a:r>
        </a:p>
      </dsp:txBody>
      <dsp:txXfrm>
        <a:off x="4012" y="2516544"/>
        <a:ext cx="2427824" cy="1213912"/>
      </dsp:txXfrm>
    </dsp:sp>
    <dsp:sp modelId="{EED41511-DE2D-4D0E-BA6E-54FD55567C3D}">
      <dsp:nvSpPr>
        <dsp:cNvPr id="0" name=""/>
        <dsp:cNvSpPr/>
      </dsp:nvSpPr>
      <dsp:spPr>
        <a:xfrm>
          <a:off x="2895331" y="2516544"/>
          <a:ext cx="2427824" cy="1213912"/>
        </a:xfrm>
        <a:prstGeom prst="rect">
          <a:avLst/>
        </a:prstGeom>
        <a:solidFill>
          <a:schemeClr val="accent5"/>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lightRig rig="threePt" dir="t">
            <a:rot lat="0" lon="0" rev="7500000"/>
          </a:lightRig>
        </a:scene3d>
        <a:sp3d/>
      </dsp:spPr>
      <dsp:style>
        <a:lnRef idx="3">
          <a:schemeClr val="lt1"/>
        </a:lnRef>
        <a:fillRef idx="1">
          <a:schemeClr val="accent5"/>
        </a:fillRef>
        <a:effectRef idx="1">
          <a:schemeClr val="accent5"/>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t>Product Evaluation</a:t>
          </a:r>
        </a:p>
      </dsp:txBody>
      <dsp:txXfrm>
        <a:off x="2895331" y="2516544"/>
        <a:ext cx="2427824" cy="1213912"/>
      </dsp:txXfrm>
    </dsp:sp>
    <dsp:sp modelId="{A8B7EC9A-A054-47E5-B4AB-ABADB33095FE}">
      <dsp:nvSpPr>
        <dsp:cNvPr id="0" name=""/>
        <dsp:cNvSpPr/>
      </dsp:nvSpPr>
      <dsp:spPr>
        <a:xfrm>
          <a:off x="5786649" y="2516544"/>
          <a:ext cx="2427824" cy="1213912"/>
        </a:xfrm>
        <a:prstGeom prst="rect">
          <a:avLst/>
        </a:prstGeom>
        <a:solidFill>
          <a:schemeClr val="accent6"/>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lightRig rig="threePt" dir="t">
            <a:rot lat="0" lon="0" rev="7500000"/>
          </a:lightRig>
        </a:scene3d>
        <a:sp3d/>
      </dsp:spPr>
      <dsp:style>
        <a:lnRef idx="3">
          <a:schemeClr val="lt1"/>
        </a:lnRef>
        <a:fillRef idx="1">
          <a:schemeClr val="accent6"/>
        </a:fillRef>
        <a:effectRef idx="1">
          <a:schemeClr val="accent6"/>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t>Observation</a:t>
          </a:r>
        </a:p>
      </dsp:txBody>
      <dsp:txXfrm>
        <a:off x="5786649" y="2516544"/>
        <a:ext cx="2427824" cy="121391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4BCAB8-0EA7-42E6-9BEE-11398D7C6C3B}">
      <dsp:nvSpPr>
        <dsp:cNvPr id="0" name=""/>
        <dsp:cNvSpPr/>
      </dsp:nvSpPr>
      <dsp:spPr>
        <a:xfrm>
          <a:off x="4376504" y="2126107"/>
          <a:ext cx="501115" cy="1536752"/>
        </a:xfrm>
        <a:custGeom>
          <a:avLst/>
          <a:gdLst/>
          <a:ahLst/>
          <a:cxnLst/>
          <a:rect l="0" t="0" r="0" b="0"/>
          <a:pathLst>
            <a:path>
              <a:moveTo>
                <a:pt x="0" y="0"/>
              </a:moveTo>
              <a:lnTo>
                <a:pt x="0" y="1536752"/>
              </a:lnTo>
              <a:lnTo>
                <a:pt x="501115" y="1536752"/>
              </a:lnTo>
            </a:path>
          </a:pathLst>
        </a:custGeom>
        <a:noFill/>
        <a:ln w="12700" cap="flat" cmpd="sng" algn="ctr">
          <a:solidFill>
            <a:schemeClr val="accent5">
              <a:tint val="7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79A44E13-0693-4EF4-ADC9-07A7A193F52E}">
      <dsp:nvSpPr>
        <dsp:cNvPr id="0" name=""/>
        <dsp:cNvSpPr/>
      </dsp:nvSpPr>
      <dsp:spPr>
        <a:xfrm>
          <a:off x="3691647" y="612021"/>
          <a:ext cx="2021163" cy="701561"/>
        </a:xfrm>
        <a:custGeom>
          <a:avLst/>
          <a:gdLst/>
          <a:ahLst/>
          <a:cxnLst/>
          <a:rect l="0" t="0" r="0" b="0"/>
          <a:pathLst>
            <a:path>
              <a:moveTo>
                <a:pt x="0" y="0"/>
              </a:moveTo>
              <a:lnTo>
                <a:pt x="0" y="350780"/>
              </a:lnTo>
              <a:lnTo>
                <a:pt x="2021163" y="350780"/>
              </a:lnTo>
              <a:lnTo>
                <a:pt x="2021163" y="701561"/>
              </a:lnTo>
            </a:path>
          </a:pathLst>
        </a:custGeom>
        <a:noFill/>
        <a:ln w="12700" cap="flat" cmpd="sng" algn="ctr">
          <a:solidFill>
            <a:schemeClr val="accent5">
              <a:tint val="9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00854E58-BD01-4E9A-BFE3-E2B249DCDE15}">
      <dsp:nvSpPr>
        <dsp:cNvPr id="0" name=""/>
        <dsp:cNvSpPr/>
      </dsp:nvSpPr>
      <dsp:spPr>
        <a:xfrm>
          <a:off x="334177" y="2087555"/>
          <a:ext cx="586070" cy="1583606"/>
        </a:xfrm>
        <a:custGeom>
          <a:avLst/>
          <a:gdLst/>
          <a:ahLst/>
          <a:cxnLst/>
          <a:rect l="0" t="0" r="0" b="0"/>
          <a:pathLst>
            <a:path>
              <a:moveTo>
                <a:pt x="0" y="0"/>
              </a:moveTo>
              <a:lnTo>
                <a:pt x="0" y="1583606"/>
              </a:lnTo>
              <a:lnTo>
                <a:pt x="586070" y="1583606"/>
              </a:lnTo>
            </a:path>
          </a:pathLst>
        </a:custGeom>
        <a:noFill/>
        <a:ln w="12700" cap="flat" cmpd="sng" algn="ctr">
          <a:solidFill>
            <a:schemeClr val="accent5">
              <a:tint val="7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FF99C2F2-CD21-4313-9634-001389A43FB9}">
      <dsp:nvSpPr>
        <dsp:cNvPr id="0" name=""/>
        <dsp:cNvSpPr/>
      </dsp:nvSpPr>
      <dsp:spPr>
        <a:xfrm>
          <a:off x="1670483" y="612021"/>
          <a:ext cx="2021163" cy="701561"/>
        </a:xfrm>
        <a:custGeom>
          <a:avLst/>
          <a:gdLst/>
          <a:ahLst/>
          <a:cxnLst/>
          <a:rect l="0" t="0" r="0" b="0"/>
          <a:pathLst>
            <a:path>
              <a:moveTo>
                <a:pt x="2021163" y="0"/>
              </a:moveTo>
              <a:lnTo>
                <a:pt x="2021163" y="350780"/>
              </a:lnTo>
              <a:lnTo>
                <a:pt x="0" y="350780"/>
              </a:lnTo>
              <a:lnTo>
                <a:pt x="0" y="701561"/>
              </a:lnTo>
            </a:path>
          </a:pathLst>
        </a:custGeom>
        <a:noFill/>
        <a:ln w="12700" cap="flat" cmpd="sng" algn="ctr">
          <a:solidFill>
            <a:schemeClr val="accent5">
              <a:tint val="9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00DD5ACD-371A-4729-B992-E39098DC1F1D}">
      <dsp:nvSpPr>
        <dsp:cNvPr id="0" name=""/>
        <dsp:cNvSpPr/>
      </dsp:nvSpPr>
      <dsp:spPr>
        <a:xfrm>
          <a:off x="2021264" y="181898"/>
          <a:ext cx="3340766" cy="430123"/>
        </a:xfrm>
        <a:prstGeom prst="rect">
          <a:avLst/>
        </a:prstGeom>
        <a:solidFill>
          <a:schemeClr val="accent1"/>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rot lat="0" lon="0" rev="0"/>
          </a:camera>
          <a:lightRig rig="contrasting" dir="t">
            <a:rot lat="0" lon="0" rev="1200000"/>
          </a:lightRig>
        </a:scene3d>
        <a:sp3d/>
      </dsp:spPr>
      <dsp:style>
        <a:lnRef idx="3">
          <a:schemeClr val="lt1"/>
        </a:lnRef>
        <a:fillRef idx="1">
          <a:schemeClr val="accent1"/>
        </a:fillRef>
        <a:effectRef idx="1">
          <a:schemeClr val="accent1"/>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b="1" kern="1200" dirty="0"/>
            <a:t>Assessment</a:t>
          </a:r>
        </a:p>
      </dsp:txBody>
      <dsp:txXfrm>
        <a:off x="2021264" y="181898"/>
        <a:ext cx="3340766" cy="430123"/>
      </dsp:txXfrm>
    </dsp:sp>
    <dsp:sp modelId="{4C255BB0-1E6B-41BD-A9B3-29EA7F5693FC}">
      <dsp:nvSpPr>
        <dsp:cNvPr id="0" name=""/>
        <dsp:cNvSpPr/>
      </dsp:nvSpPr>
      <dsp:spPr>
        <a:xfrm>
          <a:off x="100" y="1313582"/>
          <a:ext cx="3340766" cy="773972"/>
        </a:xfrm>
        <a:prstGeom prst="rect">
          <a:avLst/>
        </a:prstGeom>
        <a:solidFill>
          <a:schemeClr val="accent5"/>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rot lat="0" lon="0" rev="0"/>
          </a:camera>
          <a:lightRig rig="contrasting" dir="t">
            <a:rot lat="0" lon="0" rev="1200000"/>
          </a:lightRig>
        </a:scene3d>
        <a:sp3d/>
      </dsp:spPr>
      <dsp:style>
        <a:lnRef idx="3">
          <a:schemeClr val="lt1"/>
        </a:lnRef>
        <a:fillRef idx="1">
          <a:schemeClr val="accent5"/>
        </a:fillRef>
        <a:effectRef idx="1">
          <a:schemeClr val="accent5"/>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b="1" kern="1200" dirty="0"/>
            <a:t>Formative</a:t>
          </a:r>
        </a:p>
      </dsp:txBody>
      <dsp:txXfrm>
        <a:off x="100" y="1313582"/>
        <a:ext cx="3340766" cy="773972"/>
      </dsp:txXfrm>
    </dsp:sp>
    <dsp:sp modelId="{CC3C5B9F-7C7E-48D7-BEFA-F5C8A50EDB1F}">
      <dsp:nvSpPr>
        <dsp:cNvPr id="0" name=""/>
        <dsp:cNvSpPr/>
      </dsp:nvSpPr>
      <dsp:spPr>
        <a:xfrm>
          <a:off x="920247" y="2835970"/>
          <a:ext cx="2916723" cy="1670383"/>
        </a:xfrm>
        <a:prstGeom prst="rect">
          <a:avLst/>
        </a:prstGeom>
        <a:solidFill>
          <a:schemeClr val="accent6"/>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rot lat="0" lon="0" rev="0"/>
          </a:camera>
          <a:lightRig rig="contrasting" dir="t">
            <a:rot lat="0" lon="0" rev="1200000"/>
          </a:lightRig>
        </a:scene3d>
        <a:sp3d/>
      </dsp:spPr>
      <dsp:style>
        <a:lnRef idx="3">
          <a:schemeClr val="lt1"/>
        </a:lnRef>
        <a:fillRef idx="1">
          <a:schemeClr val="accent6"/>
        </a:fillRef>
        <a:effectRef idx="1">
          <a:schemeClr val="accent6"/>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100000"/>
            </a:lnSpc>
            <a:spcBef>
              <a:spcPct val="0"/>
            </a:spcBef>
            <a:spcAft>
              <a:spcPct val="35000"/>
            </a:spcAft>
            <a:buNone/>
          </a:pPr>
          <a:endParaRPr lang="en-US" sz="2000" b="1" i="0" kern="1200" dirty="0"/>
        </a:p>
        <a:p>
          <a:pPr marL="0" lvl="0" indent="0" algn="ctr" defTabSz="889000">
            <a:lnSpc>
              <a:spcPct val="100000"/>
            </a:lnSpc>
            <a:spcBef>
              <a:spcPct val="0"/>
            </a:spcBef>
            <a:spcAft>
              <a:spcPct val="35000"/>
            </a:spcAft>
            <a:buNone/>
          </a:pPr>
          <a:r>
            <a:rPr lang="en-US" sz="2000" b="1" i="0" kern="1200" dirty="0"/>
            <a:t>Evidence during </a:t>
          </a:r>
        </a:p>
        <a:p>
          <a:pPr marL="0" lvl="0" indent="0" algn="ctr" defTabSz="889000">
            <a:lnSpc>
              <a:spcPct val="100000"/>
            </a:lnSpc>
            <a:spcBef>
              <a:spcPct val="0"/>
            </a:spcBef>
            <a:spcAft>
              <a:spcPct val="35000"/>
            </a:spcAft>
            <a:buNone/>
          </a:pPr>
          <a:r>
            <a:rPr lang="en-US" sz="2000" b="1" i="0" kern="1200" dirty="0"/>
            <a:t>facilitation</a:t>
          </a:r>
        </a:p>
        <a:p>
          <a:pPr marL="0" lvl="0" indent="0" algn="ctr" defTabSz="889000">
            <a:lnSpc>
              <a:spcPct val="100000"/>
            </a:lnSpc>
            <a:spcBef>
              <a:spcPct val="0"/>
            </a:spcBef>
            <a:spcAft>
              <a:spcPct val="35000"/>
            </a:spcAft>
            <a:buNone/>
          </a:pPr>
          <a:r>
            <a:rPr lang="en-US" sz="2000" b="1" i="0" kern="1200" dirty="0"/>
            <a:t>Self Assessment</a:t>
          </a:r>
        </a:p>
        <a:p>
          <a:pPr marL="0" lvl="0" indent="0" algn="ctr" defTabSz="889000">
            <a:lnSpc>
              <a:spcPct val="100000"/>
            </a:lnSpc>
            <a:spcBef>
              <a:spcPct val="0"/>
            </a:spcBef>
            <a:spcAft>
              <a:spcPct val="35000"/>
            </a:spcAft>
            <a:buNone/>
          </a:pPr>
          <a:endParaRPr lang="en-US" sz="2000" b="1" i="0" kern="1200" dirty="0"/>
        </a:p>
      </dsp:txBody>
      <dsp:txXfrm>
        <a:off x="920247" y="2835970"/>
        <a:ext cx="2916723" cy="1670383"/>
      </dsp:txXfrm>
    </dsp:sp>
    <dsp:sp modelId="{24349B9E-7679-48F3-8C1B-516E244933D3}">
      <dsp:nvSpPr>
        <dsp:cNvPr id="0" name=""/>
        <dsp:cNvSpPr/>
      </dsp:nvSpPr>
      <dsp:spPr>
        <a:xfrm>
          <a:off x="4042428" y="1313582"/>
          <a:ext cx="3340766" cy="812524"/>
        </a:xfrm>
        <a:prstGeom prst="rect">
          <a:avLst/>
        </a:prstGeom>
        <a:solidFill>
          <a:schemeClr val="accent5"/>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rot lat="0" lon="0" rev="0"/>
          </a:camera>
          <a:lightRig rig="contrasting" dir="t">
            <a:rot lat="0" lon="0" rev="1200000"/>
          </a:lightRig>
        </a:scene3d>
        <a:sp3d/>
      </dsp:spPr>
      <dsp:style>
        <a:lnRef idx="3">
          <a:schemeClr val="lt1"/>
        </a:lnRef>
        <a:fillRef idx="1">
          <a:schemeClr val="accent5"/>
        </a:fillRef>
        <a:effectRef idx="1">
          <a:schemeClr val="accent5"/>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b="1" kern="1200" dirty="0"/>
            <a:t>Summative</a:t>
          </a:r>
        </a:p>
      </dsp:txBody>
      <dsp:txXfrm>
        <a:off x="4042428" y="1313582"/>
        <a:ext cx="3340766" cy="812524"/>
      </dsp:txXfrm>
    </dsp:sp>
    <dsp:sp modelId="{64E85D38-C8F4-45A8-A4FB-7B00B79166F0}">
      <dsp:nvSpPr>
        <dsp:cNvPr id="0" name=""/>
        <dsp:cNvSpPr/>
      </dsp:nvSpPr>
      <dsp:spPr>
        <a:xfrm>
          <a:off x="4877619" y="2827668"/>
          <a:ext cx="3340766" cy="1670383"/>
        </a:xfrm>
        <a:prstGeom prst="rect">
          <a:avLst/>
        </a:prstGeom>
        <a:solidFill>
          <a:schemeClr val="accent6"/>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rot lat="0" lon="0" rev="0"/>
          </a:camera>
          <a:lightRig rig="contrasting" dir="t">
            <a:rot lat="0" lon="0" rev="1200000"/>
          </a:lightRig>
        </a:scene3d>
        <a:sp3d/>
      </dsp:spPr>
      <dsp:style>
        <a:lnRef idx="3">
          <a:schemeClr val="lt1"/>
        </a:lnRef>
        <a:fillRef idx="1">
          <a:schemeClr val="accent6"/>
        </a:fillRef>
        <a:effectRef idx="1">
          <a:schemeClr val="accent6"/>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100000"/>
            </a:lnSpc>
            <a:spcBef>
              <a:spcPct val="0"/>
            </a:spcBef>
            <a:spcAft>
              <a:spcPct val="35000"/>
            </a:spcAft>
            <a:buNone/>
          </a:pPr>
          <a:r>
            <a:rPr lang="en-US" sz="2000" b="1" kern="1200" dirty="0"/>
            <a:t>Knowledge Assessment</a:t>
          </a:r>
        </a:p>
        <a:p>
          <a:pPr marL="0" lvl="0" indent="0" algn="ctr" defTabSz="889000">
            <a:lnSpc>
              <a:spcPct val="100000"/>
            </a:lnSpc>
            <a:spcBef>
              <a:spcPct val="0"/>
            </a:spcBef>
            <a:spcAft>
              <a:spcPct val="35000"/>
            </a:spcAft>
            <a:buNone/>
          </a:pPr>
          <a:r>
            <a:rPr lang="en-US" sz="2000" b="1" kern="1200" dirty="0"/>
            <a:t> Summative Workplace</a:t>
          </a:r>
        </a:p>
        <a:p>
          <a:pPr marL="0" lvl="0" indent="0" algn="ctr" defTabSz="889000">
            <a:lnSpc>
              <a:spcPct val="100000"/>
            </a:lnSpc>
            <a:spcBef>
              <a:spcPct val="0"/>
            </a:spcBef>
            <a:spcAft>
              <a:spcPct val="35000"/>
            </a:spcAft>
            <a:buNone/>
          </a:pPr>
          <a:r>
            <a:rPr lang="en-US" sz="2000" b="1" kern="1200" dirty="0"/>
            <a:t> Assignments</a:t>
          </a:r>
        </a:p>
      </dsp:txBody>
      <dsp:txXfrm>
        <a:off x="4877619" y="2827668"/>
        <a:ext cx="3340766" cy="167038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30E907-9459-4BCE-9CEE-D50CA8E25CB3}">
      <dsp:nvSpPr>
        <dsp:cNvPr id="0" name=""/>
        <dsp:cNvSpPr/>
      </dsp:nvSpPr>
      <dsp:spPr>
        <a:xfrm>
          <a:off x="0" y="1438"/>
          <a:ext cx="2528147" cy="1264073"/>
        </a:xfrm>
        <a:prstGeom prst="roundRect">
          <a:avLst>
            <a:gd name="adj" fmla="val 10000"/>
          </a:avLst>
        </a:prstGeom>
        <a:solidFill>
          <a:schemeClr val="accent1"/>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lightRig rig="threePt" dir="t">
            <a:rot lat="0" lon="0" rev="7500000"/>
          </a:lightRig>
        </a:scene3d>
      </dsp:spPr>
      <dsp:style>
        <a:lnRef idx="3">
          <a:schemeClr val="lt1"/>
        </a:lnRef>
        <a:fillRef idx="1">
          <a:schemeClr val="accent1"/>
        </a:fillRef>
        <a:effectRef idx="1">
          <a:schemeClr val="accent1"/>
        </a:effectRef>
        <a:fontRef idx="minor">
          <a:schemeClr val="lt1"/>
        </a:fontRef>
      </dsp:style>
      <dsp:txBody>
        <a:bodyPr spcFirstLastPara="0" vert="horz" wrap="square" lIns="53340" tIns="35560" rIns="53340" bIns="35560" numCol="1" spcCol="1270" anchor="ctr" anchorCtr="0">
          <a:noAutofit/>
        </a:bodyPr>
        <a:lstStyle/>
        <a:p>
          <a:pPr marL="0" lvl="0" indent="0" algn="ctr" defTabSz="1244600">
            <a:lnSpc>
              <a:spcPct val="90000"/>
            </a:lnSpc>
            <a:spcBef>
              <a:spcPct val="0"/>
            </a:spcBef>
            <a:spcAft>
              <a:spcPct val="35000"/>
            </a:spcAft>
            <a:buNone/>
          </a:pPr>
          <a:r>
            <a:rPr lang="en-US" sz="2800" b="1" kern="1200" dirty="0"/>
            <a:t>Competent</a:t>
          </a:r>
        </a:p>
      </dsp:txBody>
      <dsp:txXfrm>
        <a:off x="37023" y="38461"/>
        <a:ext cx="2454101" cy="1190027"/>
      </dsp:txXfrm>
    </dsp:sp>
    <dsp:sp modelId="{411840A0-FE1C-4D59-9ED4-67B2E7F68839}">
      <dsp:nvSpPr>
        <dsp:cNvPr id="0" name=""/>
        <dsp:cNvSpPr/>
      </dsp:nvSpPr>
      <dsp:spPr>
        <a:xfrm>
          <a:off x="0" y="1265512"/>
          <a:ext cx="252814" cy="1011259"/>
        </a:xfrm>
        <a:custGeom>
          <a:avLst/>
          <a:gdLst/>
          <a:ahLst/>
          <a:cxnLst/>
          <a:rect l="0" t="0" r="0" b="0"/>
          <a:pathLst>
            <a:path>
              <a:moveTo>
                <a:pt x="252814" y="0"/>
              </a:moveTo>
              <a:lnTo>
                <a:pt x="0" y="1011259"/>
              </a:lnTo>
            </a:path>
          </a:pathLst>
        </a:custGeom>
        <a:noFill/>
        <a:ln w="12700" cap="flat" cmpd="sng" algn="ctr">
          <a:solidFill>
            <a:schemeClr val="accent1">
              <a:tint val="9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226821CC-D27B-4EF3-A2C7-C4B85FB42DF7}">
      <dsp:nvSpPr>
        <dsp:cNvPr id="0" name=""/>
        <dsp:cNvSpPr/>
      </dsp:nvSpPr>
      <dsp:spPr>
        <a:xfrm>
          <a:off x="0" y="1581530"/>
          <a:ext cx="3230467" cy="1390481"/>
        </a:xfrm>
        <a:prstGeom prst="roundRect">
          <a:avLst>
            <a:gd name="adj" fmla="val 10000"/>
          </a:avLst>
        </a:prstGeom>
        <a:solidFill>
          <a:schemeClr val="accent4"/>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lightRig rig="threePt" dir="t">
            <a:rot lat="0" lon="0" rev="7500000"/>
          </a:lightRig>
        </a:scene3d>
        <a:sp3d z="-152400" extrusionH="63500"/>
      </dsp:spPr>
      <dsp:style>
        <a:lnRef idx="3">
          <a:schemeClr val="lt1"/>
        </a:lnRef>
        <a:fillRef idx="1">
          <a:schemeClr val="accent4"/>
        </a:fillRef>
        <a:effectRef idx="1">
          <a:schemeClr val="accent4"/>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kumimoji="0" lang="en-ZA" sz="2400" kern="1200" dirty="0">
              <a:solidFill>
                <a:schemeClr val="bg1"/>
              </a:solidFill>
              <a:effectLst/>
              <a:latin typeface="Calibri" panose="020F0502020204030204" pitchFamily="34" charset="0"/>
              <a:ea typeface="+mn-ea"/>
              <a:cs typeface="+mn-cs"/>
            </a:rPr>
            <a:t>Ability to perform  task, action or function successfully</a:t>
          </a:r>
          <a:endParaRPr lang="en-US" sz="2400" kern="1200" dirty="0">
            <a:solidFill>
              <a:schemeClr val="bg1"/>
            </a:solidFill>
          </a:endParaRPr>
        </a:p>
      </dsp:txBody>
      <dsp:txXfrm>
        <a:off x="40726" y="1622256"/>
        <a:ext cx="3149015" cy="1309029"/>
      </dsp:txXfrm>
    </dsp:sp>
    <dsp:sp modelId="{68B5D3B7-AC34-4DC8-BBA6-0AE75D13CF4B}">
      <dsp:nvSpPr>
        <dsp:cNvPr id="0" name=""/>
        <dsp:cNvSpPr/>
      </dsp:nvSpPr>
      <dsp:spPr>
        <a:xfrm>
          <a:off x="0" y="1265512"/>
          <a:ext cx="252814" cy="2717758"/>
        </a:xfrm>
        <a:custGeom>
          <a:avLst/>
          <a:gdLst/>
          <a:ahLst/>
          <a:cxnLst/>
          <a:rect l="0" t="0" r="0" b="0"/>
          <a:pathLst>
            <a:path>
              <a:moveTo>
                <a:pt x="252814" y="0"/>
              </a:moveTo>
              <a:lnTo>
                <a:pt x="0" y="2717758"/>
              </a:lnTo>
            </a:path>
          </a:pathLst>
        </a:custGeom>
        <a:noFill/>
        <a:ln w="12700" cap="flat" cmpd="sng" algn="ctr">
          <a:solidFill>
            <a:schemeClr val="accent1">
              <a:tint val="9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BFD4CC16-C250-4D92-BA93-50331FC780EC}">
      <dsp:nvSpPr>
        <dsp:cNvPr id="0" name=""/>
        <dsp:cNvSpPr/>
      </dsp:nvSpPr>
      <dsp:spPr>
        <a:xfrm>
          <a:off x="0" y="3288030"/>
          <a:ext cx="3241955" cy="1390481"/>
        </a:xfrm>
        <a:prstGeom prst="roundRect">
          <a:avLst>
            <a:gd name="adj" fmla="val 10000"/>
          </a:avLst>
        </a:prstGeom>
        <a:solidFill>
          <a:schemeClr val="accent6"/>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lightRig rig="threePt" dir="t">
            <a:rot lat="0" lon="0" rev="7500000"/>
          </a:lightRig>
        </a:scene3d>
        <a:sp3d z="-152400" extrusionH="63500"/>
      </dsp:spPr>
      <dsp:style>
        <a:lnRef idx="3">
          <a:schemeClr val="lt1"/>
        </a:lnRef>
        <a:fillRef idx="1">
          <a:schemeClr val="accent6"/>
        </a:fillRef>
        <a:effectRef idx="1">
          <a:schemeClr val="accent6"/>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kumimoji="0" lang="en-ZA" sz="2400" kern="1200" dirty="0">
              <a:effectLst/>
              <a:latin typeface="Calibri" panose="020F0502020204030204" pitchFamily="34" charset="0"/>
              <a:ea typeface="+mn-ea"/>
              <a:cs typeface="+mn-cs"/>
            </a:rPr>
            <a:t>Certificate  issued and credits awarded</a:t>
          </a:r>
          <a:endParaRPr kumimoji="0" lang="en-US" sz="2400" kern="1200" dirty="0">
            <a:effectLst/>
            <a:latin typeface="Calibri" panose="020F0502020204030204" pitchFamily="34" charset="0"/>
            <a:ea typeface="+mn-ea"/>
            <a:cs typeface="+mn-cs"/>
          </a:endParaRPr>
        </a:p>
      </dsp:txBody>
      <dsp:txXfrm>
        <a:off x="40726" y="3328756"/>
        <a:ext cx="3160503" cy="1309029"/>
      </dsp:txXfrm>
    </dsp:sp>
    <dsp:sp modelId="{0A1306EE-F29D-4CB0-ADDD-B4821031F774}">
      <dsp:nvSpPr>
        <dsp:cNvPr id="0" name=""/>
        <dsp:cNvSpPr/>
      </dsp:nvSpPr>
      <dsp:spPr>
        <a:xfrm>
          <a:off x="4343147" y="1438"/>
          <a:ext cx="2528147" cy="1264073"/>
        </a:xfrm>
        <a:prstGeom prst="roundRect">
          <a:avLst>
            <a:gd name="adj" fmla="val 10000"/>
          </a:avLst>
        </a:prstGeom>
        <a:solidFill>
          <a:schemeClr val="accent1"/>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lightRig rig="threePt" dir="t">
            <a:rot lat="0" lon="0" rev="7500000"/>
          </a:lightRig>
        </a:scene3d>
      </dsp:spPr>
      <dsp:style>
        <a:lnRef idx="3">
          <a:schemeClr val="lt1"/>
        </a:lnRef>
        <a:fillRef idx="1">
          <a:schemeClr val="accent1"/>
        </a:fillRef>
        <a:effectRef idx="1">
          <a:schemeClr val="accent1"/>
        </a:effectRef>
        <a:fontRef idx="minor">
          <a:schemeClr val="lt1"/>
        </a:fontRef>
      </dsp:style>
      <dsp:txBody>
        <a:bodyPr spcFirstLastPara="0" vert="horz" wrap="square" lIns="53340" tIns="35560" rIns="53340" bIns="35560" numCol="1" spcCol="1270" anchor="ctr" anchorCtr="0">
          <a:noAutofit/>
        </a:bodyPr>
        <a:lstStyle/>
        <a:p>
          <a:pPr marL="0" lvl="0" indent="0" algn="ctr" defTabSz="1244600">
            <a:lnSpc>
              <a:spcPct val="90000"/>
            </a:lnSpc>
            <a:spcBef>
              <a:spcPct val="0"/>
            </a:spcBef>
            <a:spcAft>
              <a:spcPct val="35000"/>
            </a:spcAft>
            <a:buNone/>
          </a:pPr>
          <a:r>
            <a:rPr lang="en-US" sz="2800" b="1" kern="1200" dirty="0"/>
            <a:t>Not Yet Competent</a:t>
          </a:r>
        </a:p>
      </dsp:txBody>
      <dsp:txXfrm>
        <a:off x="4380170" y="38461"/>
        <a:ext cx="2454101" cy="1190027"/>
      </dsp:txXfrm>
    </dsp:sp>
    <dsp:sp modelId="{54192DF2-418F-433E-B8ED-736FF77E592E}">
      <dsp:nvSpPr>
        <dsp:cNvPr id="0" name=""/>
        <dsp:cNvSpPr/>
      </dsp:nvSpPr>
      <dsp:spPr>
        <a:xfrm>
          <a:off x="4595962" y="1265512"/>
          <a:ext cx="256131" cy="1041900"/>
        </a:xfrm>
        <a:custGeom>
          <a:avLst/>
          <a:gdLst/>
          <a:ahLst/>
          <a:cxnLst/>
          <a:rect l="0" t="0" r="0" b="0"/>
          <a:pathLst>
            <a:path>
              <a:moveTo>
                <a:pt x="0" y="0"/>
              </a:moveTo>
              <a:lnTo>
                <a:pt x="0" y="1041900"/>
              </a:lnTo>
              <a:lnTo>
                <a:pt x="256131" y="1041900"/>
              </a:lnTo>
            </a:path>
          </a:pathLst>
        </a:custGeom>
        <a:noFill/>
        <a:ln w="12700" cap="flat" cmpd="sng" algn="ctr">
          <a:solidFill>
            <a:schemeClr val="accent1">
              <a:tint val="9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8A02A319-79FC-40F8-A440-382EDF75D5E4}">
      <dsp:nvSpPr>
        <dsp:cNvPr id="0" name=""/>
        <dsp:cNvSpPr/>
      </dsp:nvSpPr>
      <dsp:spPr>
        <a:xfrm>
          <a:off x="4852094" y="1612171"/>
          <a:ext cx="2886376" cy="1390481"/>
        </a:xfrm>
        <a:prstGeom prst="roundRect">
          <a:avLst>
            <a:gd name="adj" fmla="val 10000"/>
          </a:avLst>
        </a:prstGeom>
        <a:solidFill>
          <a:schemeClr val="accent5"/>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lightRig rig="threePt" dir="t">
            <a:rot lat="0" lon="0" rev="7500000"/>
          </a:lightRig>
        </a:scene3d>
        <a:sp3d z="-152400" extrusionH="63500"/>
      </dsp:spPr>
      <dsp:style>
        <a:lnRef idx="3">
          <a:schemeClr val="lt1"/>
        </a:lnRef>
        <a:fillRef idx="1">
          <a:schemeClr val="accent5"/>
        </a:fillRef>
        <a:effectRef idx="1">
          <a:schemeClr val="accent5"/>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kumimoji="0" lang="en-ZA" sz="2400" kern="1200" dirty="0">
              <a:solidFill>
                <a:schemeClr val="bg1"/>
              </a:solidFill>
              <a:effectLst/>
              <a:latin typeface="Calibri" panose="020F0502020204030204" pitchFamily="34" charset="0"/>
              <a:ea typeface="+mn-ea"/>
              <a:cs typeface="+mn-cs"/>
            </a:rPr>
            <a:t>Not successful yet </a:t>
          </a:r>
          <a:endParaRPr lang="en-US" sz="2400" kern="1200" dirty="0">
            <a:solidFill>
              <a:schemeClr val="bg1"/>
            </a:solidFill>
          </a:endParaRPr>
        </a:p>
      </dsp:txBody>
      <dsp:txXfrm>
        <a:off x="4892820" y="1652897"/>
        <a:ext cx="2804924" cy="1309029"/>
      </dsp:txXfrm>
    </dsp:sp>
    <dsp:sp modelId="{1D988BA5-7718-4C89-8B8F-3CE438A09815}">
      <dsp:nvSpPr>
        <dsp:cNvPr id="0" name=""/>
        <dsp:cNvSpPr/>
      </dsp:nvSpPr>
      <dsp:spPr>
        <a:xfrm>
          <a:off x="4595962" y="1265512"/>
          <a:ext cx="252814" cy="2717758"/>
        </a:xfrm>
        <a:custGeom>
          <a:avLst/>
          <a:gdLst/>
          <a:ahLst/>
          <a:cxnLst/>
          <a:rect l="0" t="0" r="0" b="0"/>
          <a:pathLst>
            <a:path>
              <a:moveTo>
                <a:pt x="0" y="0"/>
              </a:moveTo>
              <a:lnTo>
                <a:pt x="0" y="2717758"/>
              </a:lnTo>
              <a:lnTo>
                <a:pt x="252814" y="2717758"/>
              </a:lnTo>
            </a:path>
          </a:pathLst>
        </a:custGeom>
        <a:noFill/>
        <a:ln w="12700" cap="flat" cmpd="sng" algn="ctr">
          <a:solidFill>
            <a:schemeClr val="accent1">
              <a:tint val="9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C42CA27C-3D85-42D8-BF99-19180EBC3F92}">
      <dsp:nvSpPr>
        <dsp:cNvPr id="0" name=""/>
        <dsp:cNvSpPr/>
      </dsp:nvSpPr>
      <dsp:spPr>
        <a:xfrm>
          <a:off x="4848777" y="3288030"/>
          <a:ext cx="2900554" cy="1390481"/>
        </a:xfrm>
        <a:prstGeom prst="roundRect">
          <a:avLst>
            <a:gd name="adj" fmla="val 10000"/>
          </a:avLst>
        </a:prstGeom>
        <a:solidFill>
          <a:schemeClr val="accent6"/>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lightRig rig="threePt" dir="t">
            <a:rot lat="0" lon="0" rev="7500000"/>
          </a:lightRig>
        </a:scene3d>
        <a:sp3d z="-152400" extrusionH="63500"/>
      </dsp:spPr>
      <dsp:style>
        <a:lnRef idx="3">
          <a:schemeClr val="lt1"/>
        </a:lnRef>
        <a:fillRef idx="1">
          <a:schemeClr val="accent6"/>
        </a:fillRef>
        <a:effectRef idx="1">
          <a:schemeClr val="accent6"/>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kumimoji="0" lang="en-ZA" sz="2400" kern="1200" dirty="0">
              <a:effectLst/>
              <a:latin typeface="Calibri" panose="020F0502020204030204" pitchFamily="34" charset="0"/>
              <a:ea typeface="+mn-ea"/>
              <a:cs typeface="+mn-cs"/>
            </a:rPr>
            <a:t>Opportunities to remediate  to address gaps</a:t>
          </a:r>
          <a:endParaRPr lang="en-US" sz="2400" kern="1200" dirty="0"/>
        </a:p>
      </dsp:txBody>
      <dsp:txXfrm>
        <a:off x="4889503" y="3328756"/>
        <a:ext cx="2819102" cy="130902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3C9525-0888-4409-A09F-7CFC66304FE6}">
      <dsp:nvSpPr>
        <dsp:cNvPr id="0" name=""/>
        <dsp:cNvSpPr/>
      </dsp:nvSpPr>
      <dsp:spPr>
        <a:xfrm>
          <a:off x="457199" y="0"/>
          <a:ext cx="5181600" cy="2392040"/>
        </a:xfrm>
        <a:prstGeom prst="rightArrow">
          <a:avLst/>
        </a:prstGeom>
        <a:solidFill>
          <a:schemeClr val="bg1">
            <a:lumMod val="85000"/>
          </a:schemeClr>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lightRig rig="threePt" dir="t">
            <a:rot lat="0" lon="0" rev="7500000"/>
          </a:lightRig>
        </a:scene3d>
        <a:sp3d z="-152400" extrusionH="63500"/>
      </dsp:spPr>
      <dsp:style>
        <a:lnRef idx="3">
          <a:schemeClr val="lt1"/>
        </a:lnRef>
        <a:fillRef idx="1">
          <a:schemeClr val="accent6"/>
        </a:fillRef>
        <a:effectRef idx="1">
          <a:schemeClr val="accent6"/>
        </a:effectRef>
        <a:fontRef idx="minor">
          <a:schemeClr val="lt1"/>
        </a:fontRef>
      </dsp:style>
    </dsp:sp>
    <dsp:sp modelId="{EE1E8816-6BB5-4803-984C-425751A425BD}">
      <dsp:nvSpPr>
        <dsp:cNvPr id="0" name=""/>
        <dsp:cNvSpPr/>
      </dsp:nvSpPr>
      <dsp:spPr>
        <a:xfrm>
          <a:off x="646" y="717612"/>
          <a:ext cx="1946141" cy="956816"/>
        </a:xfrm>
        <a:prstGeom prst="roundRect">
          <a:avLst/>
        </a:prstGeom>
        <a:solidFill>
          <a:schemeClr val="accent1"/>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lightRig rig="threePt" dir="t">
            <a:rot lat="0" lon="0" rev="7500000"/>
          </a:lightRig>
        </a:scene3d>
        <a:sp3d/>
      </dsp:spPr>
      <dsp:style>
        <a:lnRef idx="3">
          <a:schemeClr val="lt1"/>
        </a:lnRef>
        <a:fillRef idx="1">
          <a:schemeClr val="accent1"/>
        </a:fillRef>
        <a:effectRef idx="1">
          <a:schemeClr val="accent1"/>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Assessment</a:t>
          </a:r>
        </a:p>
      </dsp:txBody>
      <dsp:txXfrm>
        <a:off x="47354" y="764320"/>
        <a:ext cx="1852725" cy="863400"/>
      </dsp:txXfrm>
    </dsp:sp>
    <dsp:sp modelId="{814C0117-EC7B-4EBC-A009-0C73F43105B8}">
      <dsp:nvSpPr>
        <dsp:cNvPr id="0" name=""/>
        <dsp:cNvSpPr/>
      </dsp:nvSpPr>
      <dsp:spPr>
        <a:xfrm>
          <a:off x="2074929" y="717612"/>
          <a:ext cx="1946141" cy="956816"/>
        </a:xfrm>
        <a:prstGeom prst="roundRect">
          <a:avLst/>
        </a:prstGeom>
        <a:solidFill>
          <a:schemeClr val="accent5"/>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lightRig rig="threePt" dir="t">
            <a:rot lat="0" lon="0" rev="7500000"/>
          </a:lightRig>
        </a:scene3d>
        <a:sp3d/>
      </dsp:spPr>
      <dsp:style>
        <a:lnRef idx="3">
          <a:schemeClr val="lt1"/>
        </a:lnRef>
        <a:fillRef idx="1">
          <a:schemeClr val="accent5"/>
        </a:fillRef>
        <a:effectRef idx="1">
          <a:schemeClr val="accent5"/>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Moderation</a:t>
          </a:r>
        </a:p>
      </dsp:txBody>
      <dsp:txXfrm>
        <a:off x="2121637" y="764320"/>
        <a:ext cx="1852725" cy="863400"/>
      </dsp:txXfrm>
    </dsp:sp>
    <dsp:sp modelId="{29F903C9-F548-48EF-8ABD-A11130E99CEB}">
      <dsp:nvSpPr>
        <dsp:cNvPr id="0" name=""/>
        <dsp:cNvSpPr/>
      </dsp:nvSpPr>
      <dsp:spPr>
        <a:xfrm>
          <a:off x="4149211" y="717612"/>
          <a:ext cx="1946141" cy="956816"/>
        </a:xfrm>
        <a:prstGeom prst="roundRect">
          <a:avLst/>
        </a:prstGeom>
        <a:solidFill>
          <a:schemeClr val="accent6"/>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lightRig rig="threePt" dir="t">
            <a:rot lat="0" lon="0" rev="7500000"/>
          </a:lightRig>
        </a:scene3d>
        <a:sp3d/>
      </dsp:spPr>
      <dsp:style>
        <a:lnRef idx="3">
          <a:schemeClr val="lt1"/>
        </a:lnRef>
        <a:fillRef idx="1">
          <a:schemeClr val="accent6"/>
        </a:fillRef>
        <a:effectRef idx="1">
          <a:schemeClr val="accent6"/>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Verification</a:t>
          </a:r>
        </a:p>
      </dsp:txBody>
      <dsp:txXfrm>
        <a:off x="4195919" y="764320"/>
        <a:ext cx="1852725" cy="863400"/>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6563" cy="501650"/>
          </a:xfrm>
          <a:prstGeom prst="rect">
            <a:avLst/>
          </a:prstGeom>
        </p:spPr>
        <p:txBody>
          <a:bodyPr vert="horz" lIns="91440" tIns="45720" rIns="91440" bIns="45720" rtlCol="0"/>
          <a:lstStyle>
            <a:lvl1pPr algn="l">
              <a:defRPr sz="1200"/>
            </a:lvl1pPr>
          </a:lstStyle>
          <a:p>
            <a:endParaRPr lang="en-ZA" dirty="0"/>
          </a:p>
        </p:txBody>
      </p:sp>
      <p:sp>
        <p:nvSpPr>
          <p:cNvPr id="3" name="Date Placeholder 2"/>
          <p:cNvSpPr>
            <a:spLocks noGrp="1"/>
          </p:cNvSpPr>
          <p:nvPr>
            <p:ph type="dt" idx="1"/>
          </p:nvPr>
        </p:nvSpPr>
        <p:spPr>
          <a:xfrm>
            <a:off x="3889375" y="0"/>
            <a:ext cx="2976563" cy="501650"/>
          </a:xfrm>
          <a:prstGeom prst="rect">
            <a:avLst/>
          </a:prstGeom>
        </p:spPr>
        <p:txBody>
          <a:bodyPr vert="horz" lIns="91440" tIns="45720" rIns="91440" bIns="45720" rtlCol="0"/>
          <a:lstStyle>
            <a:lvl1pPr algn="r">
              <a:defRPr sz="1200"/>
            </a:lvl1pPr>
          </a:lstStyle>
          <a:p>
            <a:fld id="{441EE813-5B1E-489D-9459-ABB10B904171}" type="datetimeFigureOut">
              <a:rPr lang="en-ZA" smtClean="0"/>
              <a:t>2019/04/27</a:t>
            </a:fld>
            <a:endParaRPr lang="en-ZA" dirty="0"/>
          </a:p>
        </p:txBody>
      </p:sp>
      <p:sp>
        <p:nvSpPr>
          <p:cNvPr id="4" name="Slide Image Placeholder 3"/>
          <p:cNvSpPr>
            <a:spLocks noGrp="1" noRot="1" noChangeAspect="1"/>
          </p:cNvSpPr>
          <p:nvPr>
            <p:ph type="sldImg" idx="2"/>
          </p:nvPr>
        </p:nvSpPr>
        <p:spPr>
          <a:xfrm>
            <a:off x="1184275" y="1249363"/>
            <a:ext cx="4498975" cy="3373437"/>
          </a:xfrm>
          <a:prstGeom prst="rect">
            <a:avLst/>
          </a:prstGeom>
          <a:noFill/>
          <a:ln w="12700">
            <a:solidFill>
              <a:prstClr val="black"/>
            </a:solidFill>
          </a:ln>
        </p:spPr>
        <p:txBody>
          <a:bodyPr vert="horz" lIns="91440" tIns="45720" rIns="91440" bIns="45720" rtlCol="0" anchor="ctr"/>
          <a:lstStyle/>
          <a:p>
            <a:endParaRPr lang="en-ZA" dirty="0"/>
          </a:p>
        </p:txBody>
      </p:sp>
      <p:sp>
        <p:nvSpPr>
          <p:cNvPr id="5" name="Notes Placeholder 4"/>
          <p:cNvSpPr>
            <a:spLocks noGrp="1"/>
          </p:cNvSpPr>
          <p:nvPr>
            <p:ph type="body" sz="quarter" idx="3"/>
          </p:nvPr>
        </p:nvSpPr>
        <p:spPr>
          <a:xfrm>
            <a:off x="687388" y="4810125"/>
            <a:ext cx="5492750" cy="393541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9493250"/>
            <a:ext cx="2976563" cy="501650"/>
          </a:xfrm>
          <a:prstGeom prst="rect">
            <a:avLst/>
          </a:prstGeom>
        </p:spPr>
        <p:txBody>
          <a:bodyPr vert="horz" lIns="91440" tIns="45720" rIns="91440" bIns="45720" rtlCol="0" anchor="b"/>
          <a:lstStyle>
            <a:lvl1pPr algn="l">
              <a:defRPr sz="1200"/>
            </a:lvl1pPr>
          </a:lstStyle>
          <a:p>
            <a:endParaRPr lang="en-ZA" dirty="0"/>
          </a:p>
        </p:txBody>
      </p:sp>
      <p:sp>
        <p:nvSpPr>
          <p:cNvPr id="7" name="Slide Number Placeholder 6"/>
          <p:cNvSpPr>
            <a:spLocks noGrp="1"/>
          </p:cNvSpPr>
          <p:nvPr>
            <p:ph type="sldNum" sz="quarter" idx="5"/>
          </p:nvPr>
        </p:nvSpPr>
        <p:spPr>
          <a:xfrm>
            <a:off x="3889375" y="9493250"/>
            <a:ext cx="2976563" cy="501650"/>
          </a:xfrm>
          <a:prstGeom prst="rect">
            <a:avLst/>
          </a:prstGeom>
        </p:spPr>
        <p:txBody>
          <a:bodyPr vert="horz" lIns="91440" tIns="45720" rIns="91440" bIns="45720" rtlCol="0" anchor="b"/>
          <a:lstStyle>
            <a:lvl1pPr algn="r">
              <a:defRPr sz="1200"/>
            </a:lvl1pPr>
          </a:lstStyle>
          <a:p>
            <a:fld id="{9BD84D42-89AD-421F-9648-684EE3293813}" type="slidenum">
              <a:rPr lang="en-ZA" smtClean="0"/>
              <a:t>‹#›</a:t>
            </a:fld>
            <a:endParaRPr lang="en-ZA" dirty="0"/>
          </a:p>
        </p:txBody>
      </p:sp>
    </p:spTree>
    <p:extLst>
      <p:ext uri="{BB962C8B-B14F-4D97-AF65-F5344CB8AC3E}">
        <p14:creationId xmlns:p14="http://schemas.microsoft.com/office/powerpoint/2010/main" val="31413295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9BD84D42-89AD-421F-9648-684EE3293813}" type="slidenum">
              <a:rPr lang="en-ZA" smtClean="0"/>
              <a:t>2</a:t>
            </a:fld>
            <a:endParaRPr lang="en-ZA" dirty="0"/>
          </a:p>
        </p:txBody>
      </p:sp>
    </p:spTree>
    <p:extLst>
      <p:ext uri="{BB962C8B-B14F-4D97-AF65-F5344CB8AC3E}">
        <p14:creationId xmlns:p14="http://schemas.microsoft.com/office/powerpoint/2010/main" val="31078600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9BD84D42-89AD-421F-9648-684EE3293813}" type="slidenum">
              <a:rPr lang="en-ZA" smtClean="0"/>
              <a:t>197</a:t>
            </a:fld>
            <a:endParaRPr lang="en-ZA" dirty="0"/>
          </a:p>
        </p:txBody>
      </p:sp>
    </p:spTree>
    <p:extLst>
      <p:ext uri="{BB962C8B-B14F-4D97-AF65-F5344CB8AC3E}">
        <p14:creationId xmlns:p14="http://schemas.microsoft.com/office/powerpoint/2010/main" val="18564986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9BD84D42-89AD-421F-9648-684EE3293813}" type="slidenum">
              <a:rPr lang="en-ZA" smtClean="0"/>
              <a:t>6</a:t>
            </a:fld>
            <a:endParaRPr lang="en-ZA" dirty="0"/>
          </a:p>
        </p:txBody>
      </p:sp>
    </p:spTree>
    <p:extLst>
      <p:ext uri="{BB962C8B-B14F-4D97-AF65-F5344CB8AC3E}">
        <p14:creationId xmlns:p14="http://schemas.microsoft.com/office/powerpoint/2010/main" val="10449296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9BD84D42-89AD-421F-9648-684EE3293813}" type="slidenum">
              <a:rPr lang="en-ZA" smtClean="0"/>
              <a:t>12</a:t>
            </a:fld>
            <a:endParaRPr lang="en-ZA" dirty="0"/>
          </a:p>
        </p:txBody>
      </p:sp>
    </p:spTree>
    <p:extLst>
      <p:ext uri="{BB962C8B-B14F-4D97-AF65-F5344CB8AC3E}">
        <p14:creationId xmlns:p14="http://schemas.microsoft.com/office/powerpoint/2010/main" val="29174198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Page</a:t>
            </a:r>
            <a:r>
              <a:rPr lang="en-ZA" baseline="0" dirty="0"/>
              <a:t> 2 of file</a:t>
            </a:r>
            <a:endParaRPr lang="en-ZA" dirty="0"/>
          </a:p>
        </p:txBody>
      </p:sp>
      <p:sp>
        <p:nvSpPr>
          <p:cNvPr id="4" name="Slide Number Placeholder 3"/>
          <p:cNvSpPr>
            <a:spLocks noGrp="1"/>
          </p:cNvSpPr>
          <p:nvPr>
            <p:ph type="sldNum" sz="quarter" idx="10"/>
          </p:nvPr>
        </p:nvSpPr>
        <p:spPr/>
        <p:txBody>
          <a:bodyPr/>
          <a:lstStyle/>
          <a:p>
            <a:fld id="{9BD84D42-89AD-421F-9648-684EE3293813}" type="slidenum">
              <a:rPr lang="en-ZA" smtClean="0"/>
              <a:t>17</a:t>
            </a:fld>
            <a:endParaRPr lang="en-ZA" dirty="0"/>
          </a:p>
        </p:txBody>
      </p:sp>
    </p:spTree>
    <p:extLst>
      <p:ext uri="{BB962C8B-B14F-4D97-AF65-F5344CB8AC3E}">
        <p14:creationId xmlns:p14="http://schemas.microsoft.com/office/powerpoint/2010/main" val="14823899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baseline="0" dirty="0"/>
          </a:p>
        </p:txBody>
      </p:sp>
      <p:sp>
        <p:nvSpPr>
          <p:cNvPr id="4" name="Slide Number Placeholder 3"/>
          <p:cNvSpPr>
            <a:spLocks noGrp="1"/>
          </p:cNvSpPr>
          <p:nvPr>
            <p:ph type="sldNum" sz="quarter" idx="10"/>
          </p:nvPr>
        </p:nvSpPr>
        <p:spPr/>
        <p:txBody>
          <a:bodyPr/>
          <a:lstStyle/>
          <a:p>
            <a:fld id="{9BD84D42-89AD-421F-9648-684EE3293813}" type="slidenum">
              <a:rPr lang="en-ZA" smtClean="0"/>
              <a:t>18</a:t>
            </a:fld>
            <a:endParaRPr lang="en-ZA" dirty="0"/>
          </a:p>
        </p:txBody>
      </p:sp>
    </p:spTree>
    <p:extLst>
      <p:ext uri="{BB962C8B-B14F-4D97-AF65-F5344CB8AC3E}">
        <p14:creationId xmlns:p14="http://schemas.microsoft.com/office/powerpoint/2010/main" val="26826649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9BD84D42-89AD-421F-9648-684EE3293813}" type="slidenum">
              <a:rPr lang="en-ZA" smtClean="0"/>
              <a:t>23</a:t>
            </a:fld>
            <a:endParaRPr lang="en-ZA" dirty="0"/>
          </a:p>
        </p:txBody>
      </p:sp>
    </p:spTree>
    <p:extLst>
      <p:ext uri="{BB962C8B-B14F-4D97-AF65-F5344CB8AC3E}">
        <p14:creationId xmlns:p14="http://schemas.microsoft.com/office/powerpoint/2010/main" val="3048905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9BD84D42-89AD-421F-9648-684EE3293813}" type="slidenum">
              <a:rPr lang="en-ZA" smtClean="0"/>
              <a:t>194</a:t>
            </a:fld>
            <a:endParaRPr lang="en-ZA" dirty="0"/>
          </a:p>
        </p:txBody>
      </p:sp>
    </p:spTree>
    <p:extLst>
      <p:ext uri="{BB962C8B-B14F-4D97-AF65-F5344CB8AC3E}">
        <p14:creationId xmlns:p14="http://schemas.microsoft.com/office/powerpoint/2010/main" val="20370242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9BD84D42-89AD-421F-9648-684EE3293813}" type="slidenum">
              <a:rPr lang="en-ZA" smtClean="0"/>
              <a:t>195</a:t>
            </a:fld>
            <a:endParaRPr lang="en-ZA" dirty="0"/>
          </a:p>
        </p:txBody>
      </p:sp>
    </p:spTree>
    <p:extLst>
      <p:ext uri="{BB962C8B-B14F-4D97-AF65-F5344CB8AC3E}">
        <p14:creationId xmlns:p14="http://schemas.microsoft.com/office/powerpoint/2010/main" val="8072838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9BD84D42-89AD-421F-9648-684EE3293813}" type="slidenum">
              <a:rPr lang="en-ZA" smtClean="0"/>
              <a:t>196</a:t>
            </a:fld>
            <a:endParaRPr lang="en-ZA" dirty="0"/>
          </a:p>
        </p:txBody>
      </p:sp>
    </p:spTree>
    <p:extLst>
      <p:ext uri="{BB962C8B-B14F-4D97-AF65-F5344CB8AC3E}">
        <p14:creationId xmlns:p14="http://schemas.microsoft.com/office/powerpoint/2010/main" val="129856901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useBgFill="1">
        <p:nvSpPr>
          <p:cNvPr id="13" name="Rounded Rectangle 12"/>
          <p:cNvSpPr/>
          <p:nvPr/>
        </p:nvSpPr>
        <p:spPr>
          <a:xfrm>
            <a:off x="670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4980778A-6F9D-4141-8080-B8192EADCD40}" type="slidenum">
              <a:rPr lang="en-ZA" smtClean="0"/>
              <a:pPr/>
              <a:t>‹#›</a:t>
            </a:fld>
            <a:endParaRPr lang="en-ZA" dirty="0"/>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Title 7"/>
          <p:cNvSpPr>
            <a:spLocks noGrp="1"/>
          </p:cNvSpPr>
          <p:nvPr>
            <p:ph type="ctrTitle"/>
          </p:nvPr>
        </p:nvSpPr>
        <p:spPr>
          <a:xfrm>
            <a:off x="458899" y="1505930"/>
            <a:ext cx="8229600" cy="1470025"/>
          </a:xfrm>
        </p:spPr>
        <p:txBody>
          <a:bodyPr anchor="ctr"/>
          <a:lstStyle>
            <a:lvl1pPr algn="ctr">
              <a:defRPr lang="en-US" dirty="0">
                <a:solidFill>
                  <a:srgbClr val="FFFFFF"/>
                </a:solidFill>
              </a:defRPr>
            </a:lvl1pPr>
          </a:lstStyle>
          <a:p>
            <a:r>
              <a:rPr kumimoji="0" lang="en-US"/>
              <a:t>Click to edit Master title style</a:t>
            </a:r>
          </a:p>
        </p:txBody>
      </p:sp>
      <p:sp>
        <p:nvSpPr>
          <p:cNvPr id="15" name="Subtitle 6"/>
          <p:cNvSpPr>
            <a:spLocks noGrp="1"/>
          </p:cNvSpPr>
          <p:nvPr>
            <p:ph type="subTitle" idx="1"/>
          </p:nvPr>
        </p:nvSpPr>
        <p:spPr>
          <a:xfrm>
            <a:off x="755576" y="3200400"/>
            <a:ext cx="7488832" cy="2676872"/>
          </a:xfrm>
        </p:spPr>
        <p:txBody>
          <a:bodyPr>
            <a:normAutofit/>
          </a:bodyPr>
          <a:lstStyle>
            <a:lvl1pPr marL="0" indent="0" algn="ctr">
              <a:buNone/>
              <a:defRPr>
                <a:solidFill>
                  <a:schemeClr val="bg2"/>
                </a:solidFill>
              </a:defRPr>
            </a:lvl1pPr>
          </a:lstStyle>
          <a:p>
            <a:r>
              <a:rPr lang="en-US"/>
              <a:t>Click to edit Master subtitle style</a:t>
            </a:r>
            <a:endParaRPr lang="en-ZA" dirty="0"/>
          </a:p>
        </p:txBody>
      </p:sp>
      <p:pic>
        <p:nvPicPr>
          <p:cNvPr id="2" name="Picture 1"/>
          <p:cNvPicPr>
            <a:picLocks noChangeAspect="1"/>
          </p:cNvPicPr>
          <p:nvPr userDrawn="1"/>
        </p:nvPicPr>
        <p:blipFill>
          <a:blip r:embed="rId2"/>
          <a:stretch>
            <a:fillRect/>
          </a:stretch>
        </p:blipFill>
        <p:spPr>
          <a:xfrm>
            <a:off x="3634285" y="6523441"/>
            <a:ext cx="1731414" cy="286537"/>
          </a:xfrm>
          <a:prstGeom prst="rect">
            <a:avLst/>
          </a:prstGeom>
        </p:spPr>
      </p:pic>
      <p:pic>
        <p:nvPicPr>
          <p:cNvPr id="4" name="Picture 3">
            <a:extLst>
              <a:ext uri="{FF2B5EF4-FFF2-40B4-BE49-F238E27FC236}">
                <a16:creationId xmlns:a16="http://schemas.microsoft.com/office/drawing/2014/main" id="{3D3FCCF0-9DEB-4134-90F8-7B42F492FFBB}"/>
              </a:ext>
            </a:extLst>
          </p:cNvPr>
          <p:cNvPicPr>
            <a:picLocks noChangeAspect="1"/>
          </p:cNvPicPr>
          <p:nvPr userDrawn="1"/>
        </p:nvPicPr>
        <p:blipFill>
          <a:blip r:embed="rId3"/>
          <a:stretch>
            <a:fillRect/>
          </a:stretch>
        </p:blipFill>
        <p:spPr>
          <a:xfrm>
            <a:off x="7969109" y="6215566"/>
            <a:ext cx="719390" cy="451143"/>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2F83655-DC73-417F-8B26-EB7A1DBB5382}" type="slidenum">
              <a:rPr lang="en-ZA" smtClean="0"/>
              <a:pPr/>
              <a:t>‹#›</a:t>
            </a:fld>
            <a:endParaRPr lang="en-ZA"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467544" y="273050"/>
            <a:ext cx="8219256" cy="1143000"/>
          </a:xfrm>
        </p:spPr>
        <p:txBody>
          <a:bodyPr anchor="ctr" anchorCtr="0"/>
          <a:lstStyle>
            <a:lvl1pPr algn="l">
              <a:buNone/>
              <a:defRPr sz="4000" b="1"/>
            </a:lvl1pPr>
          </a:lstStyle>
          <a:p>
            <a:r>
              <a:rPr kumimoji="0" lang="en-US"/>
              <a:t>Click to edit Master title style</a:t>
            </a:r>
            <a:endParaRPr kumimoji="0" lang="en-US" dirty="0"/>
          </a:p>
        </p:txBody>
      </p:sp>
      <p:sp>
        <p:nvSpPr>
          <p:cNvPr id="3" name="Text Placeholder 2"/>
          <p:cNvSpPr>
            <a:spLocks noGrp="1"/>
          </p:cNvSpPr>
          <p:nvPr>
            <p:ph type="body" idx="2"/>
          </p:nvPr>
        </p:nvSpPr>
        <p:spPr>
          <a:xfrm>
            <a:off x="467544" y="1600200"/>
            <a:ext cx="2351856"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Edit Master text styles</a:t>
            </a:r>
          </a:p>
        </p:txBody>
      </p:sp>
      <p:sp>
        <p:nvSpPr>
          <p:cNvPr id="7" name="Slide Number Placeholder 6"/>
          <p:cNvSpPr>
            <a:spLocks noGrp="1"/>
          </p:cNvSpPr>
          <p:nvPr>
            <p:ph type="sldNum" sz="quarter" idx="12"/>
          </p:nvPr>
        </p:nvSpPr>
        <p:spPr/>
        <p:txBody>
          <a:bodyPr/>
          <a:lstStyle/>
          <a:p>
            <a:fld id="{32F83655-DC73-417F-8B26-EB7A1DBB5382}" type="slidenum">
              <a:rPr lang="en-ZA" smtClean="0"/>
              <a:pPr/>
              <a:t>‹#›</a:t>
            </a:fld>
            <a:endParaRPr lang="en-ZA" dirty="0"/>
          </a:p>
        </p:txBody>
      </p:sp>
      <p:sp>
        <p:nvSpPr>
          <p:cNvPr id="11" name="Content Placeholder 10"/>
          <p:cNvSpPr>
            <a:spLocks noGrp="1"/>
          </p:cNvSpPr>
          <p:nvPr>
            <p:ph sz="quarter" idx="1"/>
          </p:nvPr>
        </p:nvSpPr>
        <p:spPr>
          <a:xfrm>
            <a:off x="2971800" y="1600200"/>
            <a:ext cx="5715000" cy="4495800"/>
          </a:xfrm>
        </p:spPr>
        <p:txBody>
          <a:bodyPr vert="horz">
            <a:normAutofit/>
          </a:bodyPr>
          <a:lstStyle>
            <a:lvl1pPr>
              <a:defRPr sz="2400"/>
            </a:lvl1pPr>
            <a:lvl2pPr>
              <a:defRPr sz="2400"/>
            </a:lvl2pPr>
            <a:lvl3pPr>
              <a:defRPr sz="2400"/>
            </a:lvl3pPr>
            <a:lvl4pPr>
              <a:defRPr sz="2400"/>
            </a:lvl4pPr>
            <a:lvl5pPr>
              <a:defRPr sz="2400"/>
            </a:lvl5p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pic>
        <p:nvPicPr>
          <p:cNvPr id="4" name="Picture 3"/>
          <p:cNvPicPr>
            <a:picLocks noChangeAspect="1"/>
          </p:cNvPicPr>
          <p:nvPr userDrawn="1"/>
        </p:nvPicPr>
        <p:blipFill>
          <a:blip r:embed="rId2"/>
          <a:stretch>
            <a:fillRect/>
          </a:stretch>
        </p:blipFill>
        <p:spPr>
          <a:xfrm>
            <a:off x="3704987" y="6520012"/>
            <a:ext cx="1731414" cy="286537"/>
          </a:xfrm>
          <a:prstGeom prst="rect">
            <a:avLst/>
          </a:prstGeom>
        </p:spPr>
      </p:pic>
      <p:pic>
        <p:nvPicPr>
          <p:cNvPr id="6" name="Picture 5">
            <a:extLst>
              <a:ext uri="{FF2B5EF4-FFF2-40B4-BE49-F238E27FC236}">
                <a16:creationId xmlns:a16="http://schemas.microsoft.com/office/drawing/2014/main" id="{9C666C52-C44A-45ED-87FC-EA196E21F068}"/>
              </a:ext>
            </a:extLst>
          </p:cNvPr>
          <p:cNvPicPr>
            <a:picLocks noChangeAspect="1"/>
          </p:cNvPicPr>
          <p:nvPr userDrawn="1"/>
        </p:nvPicPr>
        <p:blipFill>
          <a:blip r:embed="rId3"/>
          <a:stretch>
            <a:fillRect/>
          </a:stretch>
        </p:blipFill>
        <p:spPr>
          <a:xfrm>
            <a:off x="8031605" y="6228704"/>
            <a:ext cx="719390" cy="451143"/>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a:t>Click to edit Master title style</a:t>
            </a:r>
            <a:endParaRPr kumimoji="0" lang="en-US" dirty="0"/>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a:t>Edit Master text styles</a:t>
            </a:r>
          </a:p>
        </p:txBody>
      </p:sp>
      <p:sp>
        <p:nvSpPr>
          <p:cNvPr id="7" name="Slide Number Placeholder 6"/>
          <p:cNvSpPr>
            <a:spLocks noGrp="1"/>
          </p:cNvSpPr>
          <p:nvPr>
            <p:ph type="sldNum" sz="quarter" idx="12"/>
          </p:nvPr>
        </p:nvSpPr>
        <p:spPr>
          <a:xfrm>
            <a:off x="146304" y="6208776"/>
            <a:ext cx="457200" cy="457200"/>
          </a:xfrm>
        </p:spPr>
        <p:txBody>
          <a:bodyPr/>
          <a:lstStyle/>
          <a:p>
            <a:fld id="{32F83655-DC73-417F-8B26-EB7A1DBB5382}" type="slidenum">
              <a:rPr lang="en-ZA" smtClean="0"/>
              <a:pPr/>
              <a:t>‹#›</a:t>
            </a:fld>
            <a:endParaRPr lang="en-ZA" dirty="0"/>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dirty="0"/>
              <a:t>Click icon to add picture</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normAutofit/>
          </a:bodyPr>
          <a:lstStyle>
            <a:lvl1pPr>
              <a:defRPr sz="2400"/>
            </a:lvl1pPr>
            <a:lvl2pPr>
              <a:defRPr sz="2400"/>
            </a:lvl2pPr>
            <a:lvl3pPr>
              <a:defRPr sz="2400"/>
            </a:lvl3pPr>
            <a:lvl4pPr>
              <a:defRPr sz="2400"/>
            </a:lvl4pPr>
            <a:lvl5pPr>
              <a:defRPr sz="2400"/>
            </a:lvl5p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4" name="Date Placeholder 3"/>
          <p:cNvSpPr>
            <a:spLocks noGrp="1"/>
          </p:cNvSpPr>
          <p:nvPr>
            <p:ph type="dt" sz="half" idx="10"/>
          </p:nvPr>
        </p:nvSpPr>
        <p:spPr/>
        <p:txBody>
          <a:bodyPr/>
          <a:lstStyle/>
          <a:p>
            <a:fld id="{744EAEA5-7BFB-4BF3-B902-218CE399D210}" type="datetimeFigureOut">
              <a:rPr lang="en-ZA" smtClean="0"/>
              <a:pPr/>
              <a:t>2019/04/27</a:t>
            </a:fld>
            <a:endParaRPr lang="en-ZA" dirty="0"/>
          </a:p>
        </p:txBody>
      </p:sp>
      <p:sp>
        <p:nvSpPr>
          <p:cNvPr id="6" name="Slide Number Placeholder 5"/>
          <p:cNvSpPr>
            <a:spLocks noGrp="1"/>
          </p:cNvSpPr>
          <p:nvPr>
            <p:ph type="sldNum" sz="quarter" idx="12"/>
          </p:nvPr>
        </p:nvSpPr>
        <p:spPr/>
        <p:txBody>
          <a:bodyPr/>
          <a:lstStyle/>
          <a:p>
            <a:fld id="{32F83655-DC73-417F-8B26-EB7A1DBB5382}" type="slidenum">
              <a:rPr lang="en-ZA" smtClean="0"/>
              <a:pPr/>
              <a:t>‹#›</a:t>
            </a:fld>
            <a:endParaRPr lang="en-ZA"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914400" y="274640"/>
            <a:ext cx="5562600" cy="5851525"/>
          </a:xfrm>
        </p:spPr>
        <p:txBody>
          <a:bodyPr vert="eaVert">
            <a:normAutofit/>
          </a:bodyPr>
          <a:lstStyle>
            <a:lvl1pPr>
              <a:defRPr sz="2400"/>
            </a:lvl1pPr>
            <a:lvl2pPr>
              <a:defRPr sz="2400"/>
            </a:lvl2pPr>
            <a:lvl3pPr>
              <a:defRPr sz="2400"/>
            </a:lvl3pPr>
            <a:lvl4pPr>
              <a:defRPr sz="2400"/>
            </a:lvl4pPr>
            <a:lvl5pPr>
              <a:defRPr sz="2400"/>
            </a:lvl5p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4" name="Date Placeholder 3"/>
          <p:cNvSpPr>
            <a:spLocks noGrp="1"/>
          </p:cNvSpPr>
          <p:nvPr>
            <p:ph type="dt" sz="half" idx="10"/>
          </p:nvPr>
        </p:nvSpPr>
        <p:spPr/>
        <p:txBody>
          <a:bodyPr/>
          <a:lstStyle/>
          <a:p>
            <a:fld id="{744EAEA5-7BFB-4BF3-B902-218CE399D210}" type="datetimeFigureOut">
              <a:rPr lang="en-ZA" smtClean="0"/>
              <a:pPr/>
              <a:t>2019/04/27</a:t>
            </a:fld>
            <a:endParaRPr lang="en-ZA" dirty="0"/>
          </a:p>
        </p:txBody>
      </p:sp>
      <p:sp>
        <p:nvSpPr>
          <p:cNvPr id="6" name="Slide Number Placeholder 5"/>
          <p:cNvSpPr>
            <a:spLocks noGrp="1"/>
          </p:cNvSpPr>
          <p:nvPr>
            <p:ph type="sldNum" sz="quarter" idx="12"/>
          </p:nvPr>
        </p:nvSpPr>
        <p:spPr/>
        <p:txBody>
          <a:bodyPr/>
          <a:lstStyle/>
          <a:p>
            <a:fld id="{32F83655-DC73-417F-8B26-EB7A1DBB5382}" type="slidenum">
              <a:rPr lang="en-ZA" smtClean="0"/>
              <a:pPr/>
              <a:t>‹#›</a:t>
            </a:fld>
            <a:endParaRPr lang="en-ZA"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67544" y="274638"/>
            <a:ext cx="8219256" cy="1008000"/>
          </a:xfrm>
        </p:spPr>
        <p:txBody>
          <a:bodyPr anchor="ctr" anchorCtr="0"/>
          <a:lstStyle>
            <a:lvl1pPr>
              <a:defRPr>
                <a:solidFill>
                  <a:srgbClr val="008080"/>
                </a:solidFill>
                <a:latin typeface="Calibri" pitchFamily="34" charset="0"/>
              </a:defRPr>
            </a:lvl1pPr>
          </a:lstStyle>
          <a:p>
            <a:r>
              <a:rPr kumimoji="0" lang="en-US"/>
              <a:t>Click to edit Master title style</a:t>
            </a:r>
            <a:endParaRPr kumimoji="0" lang="en-US" dirty="0"/>
          </a:p>
        </p:txBody>
      </p:sp>
      <p:sp>
        <p:nvSpPr>
          <p:cNvPr id="4" name="Date Placeholder 3"/>
          <p:cNvSpPr>
            <a:spLocks noGrp="1"/>
          </p:cNvSpPr>
          <p:nvPr>
            <p:ph type="dt" sz="half" idx="10"/>
          </p:nvPr>
        </p:nvSpPr>
        <p:spPr/>
        <p:txBody>
          <a:bodyPr/>
          <a:lstStyle/>
          <a:p>
            <a:fld id="{744EAEA5-7BFB-4BF3-B902-218CE399D210}" type="datetimeFigureOut">
              <a:rPr lang="en-ZA" smtClean="0"/>
              <a:pPr/>
              <a:t>2019/04/27</a:t>
            </a:fld>
            <a:endParaRPr lang="en-ZA" dirty="0"/>
          </a:p>
        </p:txBody>
      </p:sp>
      <p:sp>
        <p:nvSpPr>
          <p:cNvPr id="6" name="Slide Number Placeholder 5"/>
          <p:cNvSpPr>
            <a:spLocks noGrp="1"/>
          </p:cNvSpPr>
          <p:nvPr>
            <p:ph type="sldNum" sz="quarter" idx="12"/>
          </p:nvPr>
        </p:nvSpPr>
        <p:spPr/>
        <p:txBody>
          <a:bodyPr/>
          <a:lstStyle>
            <a:lvl1pPr>
              <a:defRPr>
                <a:latin typeface="Calibri" pitchFamily="34" charset="0"/>
              </a:defRPr>
            </a:lvl1pPr>
          </a:lstStyle>
          <a:p>
            <a:fld id="{32F83655-DC73-417F-8B26-EB7A1DBB5382}" type="slidenum">
              <a:rPr lang="en-ZA" smtClean="0"/>
              <a:pPr/>
              <a:t>‹#›</a:t>
            </a:fld>
            <a:endParaRPr lang="en-ZA" dirty="0"/>
          </a:p>
        </p:txBody>
      </p:sp>
      <p:sp>
        <p:nvSpPr>
          <p:cNvPr id="8" name="Content Placeholder 7"/>
          <p:cNvSpPr>
            <a:spLocks noGrp="1"/>
          </p:cNvSpPr>
          <p:nvPr>
            <p:ph sz="quarter" idx="1"/>
          </p:nvPr>
        </p:nvSpPr>
        <p:spPr>
          <a:xfrm>
            <a:off x="467544" y="1413296"/>
            <a:ext cx="8219256" cy="4680000"/>
          </a:xfrm>
        </p:spPr>
        <p:txBody>
          <a:bodyPr vert="horz">
            <a:normAutofit/>
          </a:bodyPr>
          <a:lstStyle>
            <a:lvl1pPr marL="354013" indent="-354013">
              <a:buFont typeface="Arial" panose="020B0604020202020204" pitchFamily="34" charset="0"/>
              <a:buChar char="•"/>
              <a:defRPr sz="2400">
                <a:effectLst/>
                <a:latin typeface="Calibri" pitchFamily="34" charset="0"/>
              </a:defRPr>
            </a:lvl1pPr>
            <a:lvl2pPr marL="720725" indent="-366713">
              <a:buFont typeface="Arial" panose="020B0604020202020204" pitchFamily="34" charset="0"/>
              <a:buChar char="•"/>
              <a:defRPr sz="2400">
                <a:effectLst/>
                <a:latin typeface="Calibri" pitchFamily="34" charset="0"/>
              </a:defRPr>
            </a:lvl2pPr>
            <a:lvl3pPr marL="1074738" indent="-354013">
              <a:buFont typeface="Arial" panose="020B0604020202020204" pitchFamily="34" charset="0"/>
              <a:buChar char="•"/>
              <a:defRPr sz="2400">
                <a:effectLst/>
                <a:latin typeface="Calibri" pitchFamily="34" charset="0"/>
              </a:defRPr>
            </a:lvl3pPr>
            <a:lvl4pPr marL="1439863" indent="-365125">
              <a:buFont typeface="Arial" panose="020B0604020202020204" pitchFamily="34" charset="0"/>
              <a:buChar char="•"/>
              <a:defRPr sz="2400">
                <a:effectLst/>
                <a:latin typeface="Calibri" pitchFamily="34" charset="0"/>
              </a:defRPr>
            </a:lvl4pPr>
            <a:lvl5pPr marL="1793875" indent="-354013">
              <a:buFont typeface="Arial" panose="020B0604020202020204" pitchFamily="34" charset="0"/>
              <a:buChar char="•"/>
              <a:defRPr sz="2400">
                <a:effectLst/>
                <a:latin typeface="Calibri" pitchFamily="34" charset="0"/>
              </a:defRPr>
            </a:lvl5p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ormativ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ZA" dirty="0"/>
              <a:t>Formative Assessment</a:t>
            </a:r>
          </a:p>
        </p:txBody>
      </p:sp>
      <p:sp>
        <p:nvSpPr>
          <p:cNvPr id="5" name="Slide Number Placeholder 4"/>
          <p:cNvSpPr>
            <a:spLocks noGrp="1"/>
          </p:cNvSpPr>
          <p:nvPr>
            <p:ph type="sldNum" sz="quarter" idx="12"/>
          </p:nvPr>
        </p:nvSpPr>
        <p:spPr/>
        <p:txBody>
          <a:bodyPr/>
          <a:lstStyle/>
          <a:p>
            <a:fld id="{042AED99-7FB4-404E-8A97-64753DCE42EC}" type="slidenum">
              <a:rPr lang="en-US" smtClean="0"/>
              <a:pPr/>
              <a:t>‹#›</a:t>
            </a:fld>
            <a:endParaRPr lang="en-US" dirty="0"/>
          </a:p>
        </p:txBody>
      </p:sp>
      <p:pic>
        <p:nvPicPr>
          <p:cNvPr id="7" name="Picture 6" descr="ec_i_formative_2.gif"/>
          <p:cNvPicPr/>
          <p:nvPr userDrawn="1"/>
        </p:nvPicPr>
        <p:blipFill>
          <a:blip r:embed="rId2" cstate="print"/>
          <a:stretch>
            <a:fillRect/>
          </a:stretch>
        </p:blipFill>
        <p:spPr>
          <a:xfrm>
            <a:off x="651017" y="1662708"/>
            <a:ext cx="2120783" cy="720080"/>
          </a:xfrm>
          <a:prstGeom prst="rect">
            <a:avLst/>
          </a:prstGeom>
        </p:spPr>
      </p:pic>
      <p:sp>
        <p:nvSpPr>
          <p:cNvPr id="9" name="Content Placeholder 7"/>
          <p:cNvSpPr>
            <a:spLocks noGrp="1"/>
          </p:cNvSpPr>
          <p:nvPr>
            <p:ph sz="quarter" idx="1" hasCustomPrompt="1"/>
          </p:nvPr>
        </p:nvSpPr>
        <p:spPr>
          <a:xfrm>
            <a:off x="1968500" y="2420888"/>
            <a:ext cx="6502400" cy="1363712"/>
          </a:xfrm>
          <a:ln w="38100">
            <a:solidFill>
              <a:schemeClr val="bg2"/>
            </a:solidFill>
          </a:ln>
        </p:spPr>
        <p:txBody>
          <a:bodyPr vert="horz">
            <a:normAutofit/>
          </a:bodyPr>
          <a:lstStyle>
            <a:lvl1pPr marL="354013" indent="-354013" algn="l">
              <a:buFont typeface="Arial" panose="020B0604020202020204" pitchFamily="34" charset="0"/>
              <a:buChar char="•"/>
              <a:defRPr sz="2400">
                <a:solidFill>
                  <a:schemeClr val="bg2"/>
                </a:solidFill>
                <a:effectLst/>
                <a:latin typeface="Calibri" pitchFamily="34" charset="0"/>
              </a:defRPr>
            </a:lvl1pPr>
            <a:lvl2pPr marL="720725" indent="-366713" algn="l">
              <a:buFont typeface="Arial" panose="020B0604020202020204" pitchFamily="34" charset="0"/>
              <a:buChar char="•"/>
              <a:defRPr sz="2400">
                <a:effectLst/>
                <a:latin typeface="Calibri" pitchFamily="34" charset="0"/>
              </a:defRPr>
            </a:lvl2pPr>
            <a:lvl3pPr marL="1074738" indent="-354013" algn="l">
              <a:buFont typeface="Arial" panose="020B0604020202020204" pitchFamily="34" charset="0"/>
              <a:buChar char="•"/>
              <a:defRPr sz="2400">
                <a:effectLst/>
                <a:latin typeface="Calibri" pitchFamily="34" charset="0"/>
              </a:defRPr>
            </a:lvl3pPr>
            <a:lvl4pPr marL="1439863" indent="-365125" algn="l">
              <a:defRPr sz="2400">
                <a:effectLst/>
                <a:latin typeface="Calibri" pitchFamily="34" charset="0"/>
              </a:defRPr>
            </a:lvl4pPr>
            <a:lvl5pPr marL="1793875" indent="-354013" algn="l">
              <a:defRPr sz="2400">
                <a:effectLst/>
                <a:latin typeface="Calibri" pitchFamily="34" charset="0"/>
              </a:defRPr>
            </a:lvl5pPr>
          </a:lstStyle>
          <a:p>
            <a:pPr lvl="0" eaLnBrk="1" latinLnBrk="0" hangingPunct="1"/>
            <a:r>
              <a:rPr lang="en-US" dirty="0"/>
              <a:t>Complete Formative Activity </a:t>
            </a:r>
          </a:p>
          <a:p>
            <a:pPr lvl="1" eaLnBrk="1" latinLnBrk="0" hangingPunct="1"/>
            <a:r>
              <a:rPr lang="en-US" dirty="0"/>
              <a:t>Second level</a:t>
            </a:r>
          </a:p>
          <a:p>
            <a:pPr lvl="2" eaLnBrk="1" latinLnBrk="0" hangingPunct="1"/>
            <a:r>
              <a:rPr lang="en-US" dirty="0"/>
              <a:t>Third level</a:t>
            </a:r>
          </a:p>
        </p:txBody>
      </p:sp>
    </p:spTree>
    <p:extLst>
      <p:ext uri="{BB962C8B-B14F-4D97-AF65-F5344CB8AC3E}">
        <p14:creationId xmlns:p14="http://schemas.microsoft.com/office/powerpoint/2010/main" val="11679872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mporta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Important</a:t>
            </a:r>
            <a:endParaRPr lang="en-ZA" dirty="0"/>
          </a:p>
        </p:txBody>
      </p:sp>
      <p:sp>
        <p:nvSpPr>
          <p:cNvPr id="3" name="Date Placeholder 2"/>
          <p:cNvSpPr>
            <a:spLocks noGrp="1"/>
          </p:cNvSpPr>
          <p:nvPr>
            <p:ph type="dt" sz="half" idx="10"/>
          </p:nvPr>
        </p:nvSpPr>
        <p:spPr/>
        <p:txBody>
          <a:bodyPr/>
          <a:lstStyle/>
          <a:p>
            <a:fld id="{744EAEA5-7BFB-4BF3-B902-218CE399D210}" type="datetimeFigureOut">
              <a:rPr lang="en-ZA" smtClean="0"/>
              <a:pPr/>
              <a:t>2019/04/27</a:t>
            </a:fld>
            <a:endParaRPr lang="en-ZA" dirty="0"/>
          </a:p>
        </p:txBody>
      </p:sp>
      <p:sp>
        <p:nvSpPr>
          <p:cNvPr id="5" name="Slide Number Placeholder 4"/>
          <p:cNvSpPr>
            <a:spLocks noGrp="1"/>
          </p:cNvSpPr>
          <p:nvPr>
            <p:ph type="sldNum" sz="quarter" idx="12"/>
          </p:nvPr>
        </p:nvSpPr>
        <p:spPr/>
        <p:txBody>
          <a:bodyPr/>
          <a:lstStyle/>
          <a:p>
            <a:fld id="{042AED99-7FB4-404E-8A97-64753DCE42EC}" type="slidenum">
              <a:rPr lang="en-US" smtClean="0"/>
              <a:pPr/>
              <a:t>‹#›</a:t>
            </a:fld>
            <a:endParaRPr lang="en-US" dirty="0"/>
          </a:p>
        </p:txBody>
      </p:sp>
      <p:sp>
        <p:nvSpPr>
          <p:cNvPr id="6" name="Content Placeholder 7"/>
          <p:cNvSpPr>
            <a:spLocks noGrp="1"/>
          </p:cNvSpPr>
          <p:nvPr>
            <p:ph sz="quarter" idx="1" hasCustomPrompt="1"/>
          </p:nvPr>
        </p:nvSpPr>
        <p:spPr>
          <a:xfrm>
            <a:off x="1968500" y="2420888"/>
            <a:ext cx="6502400" cy="2697212"/>
          </a:xfrm>
          <a:ln w="38100">
            <a:solidFill>
              <a:schemeClr val="bg2"/>
            </a:solidFill>
          </a:ln>
        </p:spPr>
        <p:txBody>
          <a:bodyPr vert="horz">
            <a:normAutofit/>
          </a:bodyPr>
          <a:lstStyle>
            <a:lvl1pPr marL="354013" indent="-354013" algn="l">
              <a:buFont typeface="Arial" panose="020B0604020202020204" pitchFamily="34" charset="0"/>
              <a:buChar char="•"/>
              <a:defRPr sz="2400">
                <a:solidFill>
                  <a:schemeClr val="bg2"/>
                </a:solidFill>
                <a:effectLst/>
                <a:latin typeface="Calibri" pitchFamily="34" charset="0"/>
              </a:defRPr>
            </a:lvl1pPr>
            <a:lvl2pPr marL="720725" indent="-366713" algn="l">
              <a:buFont typeface="Arial" panose="020B0604020202020204" pitchFamily="34" charset="0"/>
              <a:buChar char="•"/>
              <a:defRPr sz="2400">
                <a:effectLst/>
                <a:latin typeface="Calibri" pitchFamily="34" charset="0"/>
              </a:defRPr>
            </a:lvl2pPr>
            <a:lvl3pPr marL="1074738" indent="-354013" algn="l">
              <a:buFont typeface="Arial" panose="020B0604020202020204" pitchFamily="34" charset="0"/>
              <a:buChar char="•"/>
              <a:defRPr sz="2400">
                <a:effectLst/>
                <a:latin typeface="Calibri" pitchFamily="34" charset="0"/>
              </a:defRPr>
            </a:lvl3pPr>
            <a:lvl4pPr marL="1439863" indent="-365125" algn="l">
              <a:defRPr sz="2400">
                <a:effectLst/>
                <a:latin typeface="Calibri" pitchFamily="34" charset="0"/>
              </a:defRPr>
            </a:lvl4pPr>
            <a:lvl5pPr marL="1793875" indent="-354013" algn="l">
              <a:defRPr sz="2400">
                <a:effectLst/>
                <a:latin typeface="Calibri" pitchFamily="34" charset="0"/>
              </a:defRPr>
            </a:lvl5pPr>
          </a:lstStyle>
          <a:p>
            <a:pPr lvl="0" eaLnBrk="1" latinLnBrk="0" hangingPunct="1"/>
            <a:r>
              <a:rPr lang="en-US" dirty="0"/>
              <a:t>Complete Formative Activity </a:t>
            </a:r>
          </a:p>
          <a:p>
            <a:pPr lvl="1" eaLnBrk="1" latinLnBrk="0" hangingPunct="1"/>
            <a:r>
              <a:rPr lang="en-US" dirty="0"/>
              <a:t>Second level</a:t>
            </a:r>
          </a:p>
          <a:p>
            <a:pPr lvl="2" eaLnBrk="1" latinLnBrk="0" hangingPunct="1"/>
            <a:r>
              <a:rPr lang="en-US" dirty="0"/>
              <a:t>Third level</a:t>
            </a:r>
          </a:p>
        </p:txBody>
      </p:sp>
      <p:pic>
        <p:nvPicPr>
          <p:cNvPr id="7" name="Picture 6"/>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03504" y="1637496"/>
            <a:ext cx="2004668" cy="783392"/>
          </a:xfrm>
          <a:prstGeom prst="rect">
            <a:avLst/>
          </a:prstGeom>
          <a:noFill/>
        </p:spPr>
      </p:pic>
    </p:spTree>
    <p:extLst>
      <p:ext uri="{BB962C8B-B14F-4D97-AF65-F5344CB8AC3E}">
        <p14:creationId xmlns:p14="http://schemas.microsoft.com/office/powerpoint/2010/main" val="13510925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scus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Discuss</a:t>
            </a:r>
            <a:endParaRPr lang="en-ZA" dirty="0"/>
          </a:p>
        </p:txBody>
      </p:sp>
      <p:sp>
        <p:nvSpPr>
          <p:cNvPr id="3" name="Date Placeholder 2"/>
          <p:cNvSpPr>
            <a:spLocks noGrp="1"/>
          </p:cNvSpPr>
          <p:nvPr>
            <p:ph type="dt" sz="half" idx="10"/>
          </p:nvPr>
        </p:nvSpPr>
        <p:spPr/>
        <p:txBody>
          <a:bodyPr/>
          <a:lstStyle/>
          <a:p>
            <a:fld id="{744EAEA5-7BFB-4BF3-B902-218CE399D210}" type="datetimeFigureOut">
              <a:rPr lang="en-ZA" smtClean="0"/>
              <a:pPr/>
              <a:t>2019/04/27</a:t>
            </a:fld>
            <a:endParaRPr lang="en-ZA" dirty="0"/>
          </a:p>
        </p:txBody>
      </p:sp>
      <p:sp>
        <p:nvSpPr>
          <p:cNvPr id="5" name="Slide Number Placeholder 4"/>
          <p:cNvSpPr>
            <a:spLocks noGrp="1"/>
          </p:cNvSpPr>
          <p:nvPr>
            <p:ph type="sldNum" sz="quarter" idx="12"/>
          </p:nvPr>
        </p:nvSpPr>
        <p:spPr/>
        <p:txBody>
          <a:bodyPr/>
          <a:lstStyle/>
          <a:p>
            <a:fld id="{042AED99-7FB4-404E-8A97-64753DCE42EC}" type="slidenum">
              <a:rPr lang="en-US" smtClean="0"/>
              <a:pPr/>
              <a:t>‹#›</a:t>
            </a:fld>
            <a:endParaRPr lang="en-US" dirty="0"/>
          </a:p>
        </p:txBody>
      </p:sp>
      <p:sp>
        <p:nvSpPr>
          <p:cNvPr id="6" name="Text Placeholder 8"/>
          <p:cNvSpPr>
            <a:spLocks noGrp="1"/>
          </p:cNvSpPr>
          <p:nvPr>
            <p:ph type="body" idx="2"/>
          </p:nvPr>
        </p:nvSpPr>
        <p:spPr>
          <a:xfrm>
            <a:off x="467544" y="1412776"/>
            <a:ext cx="2351856" cy="4683224"/>
          </a:xfrm>
          <a:solidFill>
            <a:schemeClr val="bg1">
              <a:lumMod val="65000"/>
            </a:schemeClr>
          </a:solidFill>
        </p:spPr>
        <p:txBody>
          <a:bodyPr vert="vert270" anchor="ctr" anchorCtr="0"/>
          <a:lstStyle>
            <a:lvl1pPr marL="0" indent="0">
              <a:buNone/>
              <a:defRPr/>
            </a:lvl1pPr>
          </a:lstStyle>
          <a:p>
            <a:pPr lvl="0" algn="ctr"/>
            <a:r>
              <a:rPr lang="en-US" sz="9600">
                <a:solidFill>
                  <a:srgbClr val="FFFFFF"/>
                </a:solidFill>
              </a:rPr>
              <a:t>Edit Master text styles</a:t>
            </a:r>
          </a:p>
        </p:txBody>
      </p:sp>
      <p:sp>
        <p:nvSpPr>
          <p:cNvPr id="7" name="Content Placeholder 7"/>
          <p:cNvSpPr>
            <a:spLocks noGrp="1"/>
          </p:cNvSpPr>
          <p:nvPr>
            <p:ph sz="quarter" idx="1" hasCustomPrompt="1"/>
          </p:nvPr>
        </p:nvSpPr>
        <p:spPr>
          <a:xfrm>
            <a:off x="3022600" y="1412776"/>
            <a:ext cx="5626100" cy="4683224"/>
          </a:xfrm>
          <a:ln w="38100">
            <a:solidFill>
              <a:schemeClr val="bg2"/>
            </a:solidFill>
          </a:ln>
        </p:spPr>
        <p:txBody>
          <a:bodyPr vert="horz">
            <a:normAutofit/>
          </a:bodyPr>
          <a:lstStyle>
            <a:lvl1pPr marL="354013" indent="-354013" algn="l">
              <a:buFont typeface="Arial" panose="020B0604020202020204" pitchFamily="34" charset="0"/>
              <a:buChar char="•"/>
              <a:defRPr sz="2400">
                <a:solidFill>
                  <a:schemeClr val="bg2"/>
                </a:solidFill>
                <a:effectLst/>
                <a:latin typeface="Calibri" pitchFamily="34" charset="0"/>
              </a:defRPr>
            </a:lvl1pPr>
            <a:lvl2pPr marL="720725" indent="-366713" algn="l">
              <a:buFont typeface="Arial" panose="020B0604020202020204" pitchFamily="34" charset="0"/>
              <a:buChar char="•"/>
              <a:defRPr sz="2400">
                <a:effectLst/>
                <a:latin typeface="Calibri" pitchFamily="34" charset="0"/>
              </a:defRPr>
            </a:lvl2pPr>
            <a:lvl3pPr marL="1074738" indent="-354013" algn="l">
              <a:buFont typeface="Arial" panose="020B0604020202020204" pitchFamily="34" charset="0"/>
              <a:buChar char="•"/>
              <a:defRPr sz="2400">
                <a:effectLst/>
                <a:latin typeface="Calibri" pitchFamily="34" charset="0"/>
              </a:defRPr>
            </a:lvl3pPr>
            <a:lvl4pPr marL="1439863" indent="-365125" algn="l">
              <a:defRPr sz="2400">
                <a:effectLst/>
                <a:latin typeface="Calibri" pitchFamily="34" charset="0"/>
              </a:defRPr>
            </a:lvl4pPr>
            <a:lvl5pPr marL="1793875" indent="-354013" algn="l">
              <a:defRPr sz="2400">
                <a:effectLst/>
                <a:latin typeface="Calibri" pitchFamily="34" charset="0"/>
              </a:defRPr>
            </a:lvl5pPr>
          </a:lstStyle>
          <a:p>
            <a:pPr lvl="0" eaLnBrk="1" latinLnBrk="0" hangingPunct="1"/>
            <a:r>
              <a:rPr lang="en-US" dirty="0"/>
              <a:t>Complete Formative Activity </a:t>
            </a:r>
          </a:p>
          <a:p>
            <a:pPr lvl="1" eaLnBrk="1" latinLnBrk="0" hangingPunct="1"/>
            <a:r>
              <a:rPr lang="en-US" dirty="0"/>
              <a:t>Second level</a:t>
            </a:r>
          </a:p>
          <a:p>
            <a:pPr lvl="2" eaLnBrk="1" latinLnBrk="0" hangingPunct="1"/>
            <a:r>
              <a:rPr lang="en-US" dirty="0"/>
              <a:t>Third level</a:t>
            </a:r>
          </a:p>
        </p:txBody>
      </p:sp>
      <p:grpSp>
        <p:nvGrpSpPr>
          <p:cNvPr id="8" name="Group 13"/>
          <p:cNvGrpSpPr/>
          <p:nvPr userDrawn="1"/>
        </p:nvGrpSpPr>
        <p:grpSpPr>
          <a:xfrm>
            <a:off x="7153987" y="274638"/>
            <a:ext cx="1532813" cy="794792"/>
            <a:chOff x="4211960" y="4509120"/>
            <a:chExt cx="1944216" cy="1008112"/>
          </a:xfrm>
        </p:grpSpPr>
        <p:sp>
          <p:nvSpPr>
            <p:cNvPr id="9" name="Oval Callout 8"/>
            <p:cNvSpPr/>
            <p:nvPr/>
          </p:nvSpPr>
          <p:spPr>
            <a:xfrm>
              <a:off x="4211960" y="4653136"/>
              <a:ext cx="1440160" cy="864096"/>
            </a:xfrm>
            <a:prstGeom prst="wedgeEllipseCallout">
              <a:avLst>
                <a:gd name="adj1" fmla="val -28841"/>
                <a:gd name="adj2" fmla="val 85381"/>
              </a:avLst>
            </a:prstGeom>
            <a:effectLst>
              <a:outerShdw blurRad="50800" dist="38100" dir="5400000" algn="t"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ZA" dirty="0"/>
            </a:p>
          </p:txBody>
        </p:sp>
        <p:sp>
          <p:nvSpPr>
            <p:cNvPr id="10" name="Oval Callout 9"/>
            <p:cNvSpPr/>
            <p:nvPr/>
          </p:nvSpPr>
          <p:spPr>
            <a:xfrm>
              <a:off x="4716016" y="4509120"/>
              <a:ext cx="1440160" cy="864096"/>
            </a:xfrm>
            <a:prstGeom prst="wedgeEllipseCallout">
              <a:avLst>
                <a:gd name="adj1" fmla="val 36368"/>
                <a:gd name="adj2" fmla="val 93961"/>
              </a:avLst>
            </a:prstGeom>
            <a:solidFill>
              <a:srgbClr val="000099"/>
            </a:solidFill>
            <a:effectLst>
              <a:outerShdw blurRad="50800" dist="38100" dir="5400000" algn="t"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ZA" dirty="0"/>
            </a:p>
          </p:txBody>
        </p:sp>
      </p:grpSp>
    </p:spTree>
    <p:extLst>
      <p:ext uri="{BB962C8B-B14F-4D97-AF65-F5344CB8AC3E}">
        <p14:creationId xmlns:p14="http://schemas.microsoft.com/office/powerpoint/2010/main" val="32165296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useBgFill="1">
        <p:nvSpPr>
          <p:cNvPr id="10" name="Rounded Rectangle 9"/>
          <p:cNvSpPr/>
          <p:nvPr/>
        </p:nvSpPr>
        <p:spPr>
          <a:xfrm>
            <a:off x="67434"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687920" y="952500"/>
            <a:ext cx="7772400" cy="1362075"/>
          </a:xfrm>
        </p:spPr>
        <p:txBody>
          <a:bodyPr anchor="ctr" anchorCtr="0"/>
          <a:lstStyle>
            <a:lvl1pPr algn="ctr">
              <a:buNone/>
              <a:defRPr sz="4000" b="1" cap="none">
                <a:latin typeface="Calibri" pitchFamily="34" charset="0"/>
              </a:defRPr>
            </a:lvl1pPr>
          </a:lstStyle>
          <a:p>
            <a:r>
              <a:rPr kumimoji="0" lang="en-US"/>
              <a:t>Click to edit Master title style</a:t>
            </a:r>
            <a:endParaRPr kumimoji="0" lang="en-US" dirty="0"/>
          </a:p>
        </p:txBody>
      </p:sp>
      <p:sp>
        <p:nvSpPr>
          <p:cNvPr id="3" name="Text Placeholder 2"/>
          <p:cNvSpPr>
            <a:spLocks noGrp="1"/>
          </p:cNvSpPr>
          <p:nvPr>
            <p:ph type="body" idx="1"/>
          </p:nvPr>
        </p:nvSpPr>
        <p:spPr>
          <a:xfrm>
            <a:off x="687920" y="2725738"/>
            <a:ext cx="7772400" cy="2379662"/>
          </a:xfrm>
        </p:spPr>
        <p:txBody>
          <a:bodyPr anchor="t" anchorCtr="0">
            <a:normAutofit/>
          </a:bodyPr>
          <a:lstStyle>
            <a:lvl1pPr marL="0" indent="0" algn="ctr">
              <a:buNone/>
              <a:defRPr sz="4000">
                <a:solidFill>
                  <a:srgbClr val="4D4D4D"/>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Edit Master text styles</a:t>
            </a:r>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a:off x="66810"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 name="Slide Number Placeholder 5"/>
          <p:cNvSpPr>
            <a:spLocks noGrp="1"/>
          </p:cNvSpPr>
          <p:nvPr>
            <p:ph type="sldNum" sz="quarter" idx="12"/>
          </p:nvPr>
        </p:nvSpPr>
        <p:spPr>
          <a:xfrm>
            <a:off x="146304" y="6208776"/>
            <a:ext cx="457200" cy="457200"/>
          </a:xfrm>
        </p:spPr>
        <p:txBody>
          <a:bodyPr/>
          <a:lstStyle/>
          <a:p>
            <a:fld id="{4980778A-6F9D-4141-8080-B8192EADCD40}" type="slidenum">
              <a:rPr lang="en-ZA" smtClean="0"/>
              <a:pPr/>
              <a:t>‹#›</a:t>
            </a:fld>
            <a:endParaRPr lang="en-ZA" dirty="0"/>
          </a:p>
        </p:txBody>
      </p:sp>
      <p:pic>
        <p:nvPicPr>
          <p:cNvPr id="13" name="Picture 12"/>
          <p:cNvPicPr>
            <a:picLocks noChangeAspect="1"/>
          </p:cNvPicPr>
          <p:nvPr userDrawn="1"/>
        </p:nvPicPr>
        <p:blipFill>
          <a:blip r:embed="rId2"/>
          <a:stretch>
            <a:fillRect/>
          </a:stretch>
        </p:blipFill>
        <p:spPr>
          <a:xfrm>
            <a:off x="3706293" y="6502319"/>
            <a:ext cx="1731414" cy="286537"/>
          </a:xfrm>
          <a:prstGeom prst="rect">
            <a:avLst/>
          </a:prstGeom>
        </p:spPr>
      </p:pic>
      <p:pic>
        <p:nvPicPr>
          <p:cNvPr id="5" name="Picture 4">
            <a:extLst>
              <a:ext uri="{FF2B5EF4-FFF2-40B4-BE49-F238E27FC236}">
                <a16:creationId xmlns:a16="http://schemas.microsoft.com/office/drawing/2014/main" id="{5E818F65-7129-4BA1-A3DD-1FF7614C1A0D}"/>
              </a:ext>
            </a:extLst>
          </p:cNvPr>
          <p:cNvPicPr>
            <a:picLocks noChangeAspect="1"/>
          </p:cNvPicPr>
          <p:nvPr userDrawn="1"/>
        </p:nvPicPr>
        <p:blipFill>
          <a:blip r:embed="rId3"/>
          <a:stretch>
            <a:fillRect/>
          </a:stretch>
        </p:blipFill>
        <p:spPr>
          <a:xfrm>
            <a:off x="8065228" y="6229308"/>
            <a:ext cx="719390" cy="451143"/>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67544" y="274638"/>
            <a:ext cx="8219256" cy="1008000"/>
          </a:xfrm>
        </p:spPr>
        <p:txBody>
          <a:bodyPr/>
          <a:lstStyle/>
          <a:p>
            <a:r>
              <a:rPr kumimoji="0" lang="en-US"/>
              <a:t>Click to edit Master title style</a:t>
            </a:r>
          </a:p>
        </p:txBody>
      </p:sp>
      <p:sp>
        <p:nvSpPr>
          <p:cNvPr id="7" name="Slide Number Placeholder 6"/>
          <p:cNvSpPr>
            <a:spLocks noGrp="1"/>
          </p:cNvSpPr>
          <p:nvPr>
            <p:ph type="sldNum" sz="quarter" idx="12"/>
          </p:nvPr>
        </p:nvSpPr>
        <p:spPr/>
        <p:txBody>
          <a:bodyPr/>
          <a:lstStyle/>
          <a:p>
            <a:fld id="{32F83655-DC73-417F-8B26-EB7A1DBB5382}" type="slidenum">
              <a:rPr lang="en-ZA" smtClean="0"/>
              <a:pPr/>
              <a:t>‹#›</a:t>
            </a:fld>
            <a:endParaRPr lang="en-ZA" dirty="0"/>
          </a:p>
        </p:txBody>
      </p:sp>
      <p:sp>
        <p:nvSpPr>
          <p:cNvPr id="9" name="Content Placeholder 8"/>
          <p:cNvSpPr>
            <a:spLocks noGrp="1"/>
          </p:cNvSpPr>
          <p:nvPr>
            <p:ph sz="quarter" idx="1"/>
          </p:nvPr>
        </p:nvSpPr>
        <p:spPr>
          <a:xfrm>
            <a:off x="467544" y="1447800"/>
            <a:ext cx="3960000" cy="4680000"/>
          </a:xfrm>
        </p:spPr>
        <p:txBody>
          <a:bodyPr vert="horz">
            <a:normAutofit/>
          </a:bodyPr>
          <a:lstStyle>
            <a:lvl1pPr>
              <a:defRPr sz="2400"/>
            </a:lvl1pPr>
            <a:lvl2pPr>
              <a:defRPr sz="2400"/>
            </a:lvl2pPr>
            <a:lvl3pPr>
              <a:defRPr sz="2400"/>
            </a:lvl3pPr>
            <a:lvl4pPr>
              <a:defRPr sz="2400"/>
            </a:lvl4pPr>
            <a:lvl5pPr>
              <a:defRPr sz="2400"/>
            </a:lvl5p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11" name="Content Placeholder 10"/>
          <p:cNvSpPr>
            <a:spLocks noGrp="1"/>
          </p:cNvSpPr>
          <p:nvPr>
            <p:ph sz="quarter" idx="2"/>
          </p:nvPr>
        </p:nvSpPr>
        <p:spPr>
          <a:xfrm>
            <a:off x="4716016" y="1447800"/>
            <a:ext cx="3960000" cy="4680000"/>
          </a:xfrm>
        </p:spPr>
        <p:txBody>
          <a:bodyPr vert="horz">
            <a:normAutofit/>
          </a:bodyPr>
          <a:lstStyle>
            <a:lvl1pPr>
              <a:defRPr sz="2400"/>
            </a:lvl1pPr>
            <a:lvl2pPr>
              <a:defRPr sz="2400"/>
            </a:lvl2pPr>
            <a:lvl3pPr>
              <a:defRPr sz="2400"/>
            </a:lvl3pPr>
            <a:lvl4pPr>
              <a:defRPr sz="2400"/>
            </a:lvl4pPr>
            <a:lvl5pPr>
              <a:defRPr sz="2400"/>
            </a:lvl5p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67544" y="273050"/>
            <a:ext cx="8219256" cy="1008000"/>
          </a:xfrm>
        </p:spPr>
        <p:txBody>
          <a:bodyPr anchor="ctr" anchorCtr="0"/>
          <a:lstStyle>
            <a:lvl1pPr>
              <a:defRPr/>
            </a:lvl1pPr>
          </a:lstStyle>
          <a:p>
            <a:r>
              <a:rPr kumimoji="0" lang="en-US"/>
              <a:t>Click to edit Master title style</a:t>
            </a:r>
            <a:endParaRPr kumimoji="0" lang="en-US" dirty="0"/>
          </a:p>
        </p:txBody>
      </p:sp>
      <p:sp>
        <p:nvSpPr>
          <p:cNvPr id="3" name="Text Placeholder 2"/>
          <p:cNvSpPr>
            <a:spLocks noGrp="1"/>
          </p:cNvSpPr>
          <p:nvPr>
            <p:ph type="body" idx="1"/>
          </p:nvPr>
        </p:nvSpPr>
        <p:spPr>
          <a:xfrm>
            <a:off x="467544" y="1412776"/>
            <a:ext cx="39600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Edit Master text styles</a:t>
            </a:r>
          </a:p>
        </p:txBody>
      </p:sp>
      <p:sp>
        <p:nvSpPr>
          <p:cNvPr id="4" name="Text Placeholder 3"/>
          <p:cNvSpPr>
            <a:spLocks noGrp="1"/>
          </p:cNvSpPr>
          <p:nvPr>
            <p:ph type="body" sz="half" idx="3"/>
          </p:nvPr>
        </p:nvSpPr>
        <p:spPr>
          <a:xfrm>
            <a:off x="4716016" y="1412776"/>
            <a:ext cx="39600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Edit Master text styles</a:t>
            </a:r>
          </a:p>
        </p:txBody>
      </p:sp>
      <p:sp>
        <p:nvSpPr>
          <p:cNvPr id="9" name="Slide Number Placeholder 8"/>
          <p:cNvSpPr>
            <a:spLocks noGrp="1"/>
          </p:cNvSpPr>
          <p:nvPr>
            <p:ph type="sldNum" sz="quarter" idx="12"/>
          </p:nvPr>
        </p:nvSpPr>
        <p:spPr/>
        <p:txBody>
          <a:bodyPr/>
          <a:lstStyle/>
          <a:p>
            <a:fld id="{32F83655-DC73-417F-8B26-EB7A1DBB5382}" type="slidenum">
              <a:rPr lang="en-ZA" smtClean="0"/>
              <a:pPr/>
              <a:t>‹#›</a:t>
            </a:fld>
            <a:endParaRPr lang="en-ZA" dirty="0"/>
          </a:p>
        </p:txBody>
      </p:sp>
      <p:sp>
        <p:nvSpPr>
          <p:cNvPr id="11" name="Content Placeholder 10"/>
          <p:cNvSpPr>
            <a:spLocks noGrp="1"/>
          </p:cNvSpPr>
          <p:nvPr>
            <p:ph sz="half" idx="2"/>
          </p:nvPr>
        </p:nvSpPr>
        <p:spPr>
          <a:xfrm>
            <a:off x="467544" y="2247900"/>
            <a:ext cx="3960000" cy="3886200"/>
          </a:xfrm>
        </p:spPr>
        <p:txBody>
          <a:bodyPr vert="horz">
            <a:normAutofit/>
          </a:bodyPr>
          <a:lstStyle>
            <a:lvl1pPr>
              <a:defRPr sz="2400"/>
            </a:lvl1pPr>
            <a:lvl2pPr>
              <a:defRPr sz="2400"/>
            </a:lvl2pPr>
            <a:lvl3pPr>
              <a:defRPr sz="2400"/>
            </a:lvl3pPr>
            <a:lvl4pPr>
              <a:defRPr sz="2400"/>
            </a:lvl4pPr>
            <a:lvl5pPr>
              <a:defRPr sz="2400"/>
            </a:lvl5p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13" name="Content Placeholder 12"/>
          <p:cNvSpPr>
            <a:spLocks noGrp="1"/>
          </p:cNvSpPr>
          <p:nvPr>
            <p:ph sz="half" idx="4"/>
          </p:nvPr>
        </p:nvSpPr>
        <p:spPr>
          <a:xfrm>
            <a:off x="4716016" y="2247900"/>
            <a:ext cx="3960000" cy="3886200"/>
          </a:xfrm>
        </p:spPr>
        <p:txBody>
          <a:bodyPr vert="horz">
            <a:normAutofit/>
          </a:bodyPr>
          <a:lstStyle>
            <a:lvl1pPr>
              <a:defRPr sz="2400"/>
            </a:lvl1pPr>
            <a:lvl2pPr>
              <a:defRPr sz="2400"/>
            </a:lvl2pPr>
            <a:lvl3pPr>
              <a:defRPr sz="2400"/>
            </a:lvl3pPr>
            <a:lvl4pPr>
              <a:defRPr sz="2400"/>
            </a:lvl4pPr>
            <a:lvl5pPr>
              <a:defRPr sz="2400"/>
            </a:lvl5p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274638"/>
            <a:ext cx="8219256" cy="1008000"/>
          </a:xfrm>
        </p:spPr>
        <p:txBody>
          <a:bodyPr/>
          <a:lstStyle/>
          <a:p>
            <a:r>
              <a:rPr kumimoji="0" lang="en-US"/>
              <a:t>Click to edit Master title style</a:t>
            </a:r>
            <a:endParaRPr kumimoji="0" lang="en-US" dirty="0"/>
          </a:p>
        </p:txBody>
      </p:sp>
      <p:sp>
        <p:nvSpPr>
          <p:cNvPr id="5" name="Slide Number Placeholder 4"/>
          <p:cNvSpPr>
            <a:spLocks noGrp="1"/>
          </p:cNvSpPr>
          <p:nvPr>
            <p:ph type="sldNum" sz="quarter" idx="12"/>
          </p:nvPr>
        </p:nvSpPr>
        <p:spPr/>
        <p:txBody>
          <a:bodyPr/>
          <a:lstStyle/>
          <a:p>
            <a:fld id="{32F83655-DC73-417F-8B26-EB7A1DBB5382}" type="slidenum">
              <a:rPr lang="en-ZA" smtClean="0"/>
              <a:pPr/>
              <a:t>‹#›</a:t>
            </a:fld>
            <a:endParaRPr lang="en-ZA"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467544" y="274638"/>
            <a:ext cx="8219256" cy="1008000"/>
          </a:xfrm>
          <a:prstGeom prst="rect">
            <a:avLst/>
          </a:prstGeom>
        </p:spPr>
        <p:txBody>
          <a:bodyPr bIns="91440" anchor="ctr" anchorCtr="0">
            <a:normAutofit/>
          </a:bodyPr>
          <a:lstStyle/>
          <a:p>
            <a:r>
              <a:rPr kumimoji="0" lang="en-US"/>
              <a:t>Click to edit Master title style</a:t>
            </a:r>
            <a:endParaRPr kumimoji="0" lang="en-US" dirty="0"/>
          </a:p>
        </p:txBody>
      </p:sp>
      <p:sp>
        <p:nvSpPr>
          <p:cNvPr id="13" name="Text Placeholder 12"/>
          <p:cNvSpPr>
            <a:spLocks noGrp="1"/>
          </p:cNvSpPr>
          <p:nvPr>
            <p:ph type="body" idx="1"/>
          </p:nvPr>
        </p:nvSpPr>
        <p:spPr>
          <a:xfrm>
            <a:off x="467544" y="1413296"/>
            <a:ext cx="8219256" cy="4680000"/>
          </a:xfrm>
          <a:prstGeom prst="rect">
            <a:avLst/>
          </a:prstGeom>
        </p:spPr>
        <p:txBody>
          <a:bodyPr>
            <a:normAutofit/>
          </a:bodyPr>
          <a:lstStyle/>
          <a:p>
            <a:pPr lvl="0" eaLnBrk="1" latinLnBrk="0" hangingPunct="1"/>
            <a:r>
              <a:rPr kumimoji="0" lang="en-US"/>
              <a:t>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endParaRPr kumimoji="0" lang="en-US" dirty="0"/>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744EAEA5-7BFB-4BF3-B902-218CE399D210}" type="datetimeFigureOut">
              <a:rPr lang="en-ZA" smtClean="0"/>
              <a:pPr/>
              <a:t>2019/04/27</a:t>
            </a:fld>
            <a:endParaRPr lang="en-ZA" dirty="0"/>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042AED99-7FB4-404E-8A97-64753DCE42EC}" type="slidenum">
              <a:rPr lang="en-US" smtClean="0"/>
              <a:pPr/>
              <a:t>‹#›</a:t>
            </a:fld>
            <a:endParaRPr lang="en-US" dirty="0"/>
          </a:p>
        </p:txBody>
      </p:sp>
      <p:pic>
        <p:nvPicPr>
          <p:cNvPr id="4" name="Picture 3"/>
          <p:cNvPicPr>
            <a:picLocks noChangeAspect="1"/>
          </p:cNvPicPr>
          <p:nvPr userDrawn="1"/>
        </p:nvPicPr>
        <p:blipFill>
          <a:blip r:embed="rId16"/>
          <a:stretch>
            <a:fillRect/>
          </a:stretch>
        </p:blipFill>
        <p:spPr>
          <a:xfrm>
            <a:off x="3671488" y="6524044"/>
            <a:ext cx="1731414" cy="286537"/>
          </a:xfrm>
          <a:prstGeom prst="rect">
            <a:avLst/>
          </a:prstGeom>
        </p:spPr>
      </p:pic>
      <p:pic>
        <p:nvPicPr>
          <p:cNvPr id="3" name="Picture 2">
            <a:extLst>
              <a:ext uri="{FF2B5EF4-FFF2-40B4-BE49-F238E27FC236}">
                <a16:creationId xmlns:a16="http://schemas.microsoft.com/office/drawing/2014/main" id="{71D54665-0D01-44EC-B50B-6CB04C45FEEC}"/>
              </a:ext>
            </a:extLst>
          </p:cNvPr>
          <p:cNvPicPr>
            <a:picLocks noChangeAspect="1"/>
          </p:cNvPicPr>
          <p:nvPr userDrawn="1"/>
        </p:nvPicPr>
        <p:blipFill>
          <a:blip r:embed="rId17"/>
          <a:stretch>
            <a:fillRect/>
          </a:stretch>
        </p:blipFill>
        <p:spPr>
          <a:xfrm>
            <a:off x="7929310" y="6210300"/>
            <a:ext cx="719390" cy="451143"/>
          </a:xfrm>
          <a:prstGeom prst="rect">
            <a:avLst/>
          </a:prstGeom>
        </p:spPr>
      </p:pic>
    </p:spTree>
  </p:cSld>
  <p:clrMap bg1="lt1" tx1="dk1" bg2="lt2" tx2="dk2" accent1="accent1" accent2="accent2" accent3="accent3" accent4="accent4" accent5="accent5" accent6="accent6" hlink="hlink" folHlink="folHlink"/>
  <p:sldLayoutIdLst>
    <p:sldLayoutId id="2147483793" r:id="rId1"/>
    <p:sldLayoutId id="2147483794" r:id="rId2"/>
    <p:sldLayoutId id="2147483804" r:id="rId3"/>
    <p:sldLayoutId id="2147483805" r:id="rId4"/>
    <p:sldLayoutId id="2147483806" r:id="rId5"/>
    <p:sldLayoutId id="2147483795" r:id="rId6"/>
    <p:sldLayoutId id="2147483796" r:id="rId7"/>
    <p:sldLayoutId id="2147483797" r:id="rId8"/>
    <p:sldLayoutId id="2147483798" r:id="rId9"/>
    <p:sldLayoutId id="2147483799" r:id="rId10"/>
    <p:sldLayoutId id="2147483800" r:id="rId11"/>
    <p:sldLayoutId id="2147483801" r:id="rId12"/>
    <p:sldLayoutId id="2147483802" r:id="rId13"/>
    <p:sldLayoutId id="2147483803" r:id="rId14"/>
  </p:sldLayoutIdLst>
  <p:hf hdr="0" dt="0"/>
  <p:txStyles>
    <p:titleStyle>
      <a:lvl1pPr algn="l" rtl="0" eaLnBrk="1" latinLnBrk="0" hangingPunct="1">
        <a:spcBef>
          <a:spcPct val="0"/>
        </a:spcBef>
        <a:buNone/>
        <a:defRPr kumimoji="0" sz="4000" b="1" kern="1200">
          <a:solidFill>
            <a:srgbClr val="008080"/>
          </a:solidFill>
          <a:latin typeface="Calibri" pitchFamily="34" charset="0"/>
          <a:ea typeface="+mj-ea"/>
          <a:cs typeface="+mj-cs"/>
        </a:defRPr>
      </a:lvl1pPr>
    </p:titleStyle>
    <p:bodyStyle>
      <a:lvl1pPr marL="354013" indent="-354013" algn="l" rtl="0" eaLnBrk="1" latinLnBrk="0" hangingPunct="1">
        <a:spcBef>
          <a:spcPts val="580"/>
        </a:spcBef>
        <a:buClr>
          <a:schemeClr val="accent1"/>
        </a:buClr>
        <a:buSzPct val="85000"/>
        <a:buFont typeface="Wingdings 2"/>
        <a:buChar char=""/>
        <a:defRPr kumimoji="0" sz="2400" kern="1200">
          <a:solidFill>
            <a:schemeClr val="tx1"/>
          </a:solidFill>
          <a:effectLst/>
          <a:latin typeface="Calibri" pitchFamily="34" charset="0"/>
          <a:ea typeface="+mn-ea"/>
          <a:cs typeface="+mn-cs"/>
        </a:defRPr>
      </a:lvl1pPr>
      <a:lvl2pPr marL="720725" indent="-366713" algn="l" rtl="0" eaLnBrk="1" latinLnBrk="0" hangingPunct="1">
        <a:spcBef>
          <a:spcPts val="370"/>
        </a:spcBef>
        <a:buClr>
          <a:srgbClr val="008080"/>
        </a:buClr>
        <a:buSzPct val="85000"/>
        <a:buFont typeface="Wingdings 2"/>
        <a:buChar char=""/>
        <a:defRPr kumimoji="0" sz="2400" kern="1200">
          <a:solidFill>
            <a:schemeClr val="tx1"/>
          </a:solidFill>
          <a:effectLst/>
          <a:latin typeface="Calibri" pitchFamily="34" charset="0"/>
          <a:ea typeface="+mn-ea"/>
          <a:cs typeface="+mn-cs"/>
        </a:defRPr>
      </a:lvl2pPr>
      <a:lvl3pPr marL="1074738" indent="-354013" algn="l" rtl="0" eaLnBrk="1" latinLnBrk="0" hangingPunct="1">
        <a:spcBef>
          <a:spcPts val="370"/>
        </a:spcBef>
        <a:buClr>
          <a:schemeClr val="accent1">
            <a:tint val="60000"/>
          </a:schemeClr>
        </a:buClr>
        <a:buSzPct val="90000"/>
        <a:buFont typeface="Wingdings 2"/>
        <a:buChar char=""/>
        <a:defRPr kumimoji="0" sz="2400" kern="1200">
          <a:solidFill>
            <a:schemeClr val="tx1"/>
          </a:solidFill>
          <a:effectLst/>
          <a:latin typeface="Calibri" pitchFamily="34" charset="0"/>
          <a:ea typeface="+mn-ea"/>
          <a:cs typeface="+mn-cs"/>
        </a:defRPr>
      </a:lvl3pPr>
      <a:lvl4pPr marL="1439863" indent="-365125" algn="l" rtl="0" eaLnBrk="1" latinLnBrk="0" hangingPunct="1">
        <a:spcBef>
          <a:spcPts val="370"/>
        </a:spcBef>
        <a:buClr>
          <a:schemeClr val="accent3"/>
        </a:buClr>
        <a:buSzPct val="80000"/>
        <a:buFont typeface="Courier New" pitchFamily="49" charset="0"/>
        <a:buChar char="o"/>
        <a:defRPr kumimoji="0" sz="2400" kern="1200">
          <a:solidFill>
            <a:schemeClr val="tx1"/>
          </a:solidFill>
          <a:effectLst/>
          <a:latin typeface="Calibri" pitchFamily="34" charset="0"/>
          <a:ea typeface="+mn-ea"/>
          <a:cs typeface="+mn-cs"/>
        </a:defRPr>
      </a:lvl4pPr>
      <a:lvl5pPr marL="1793875" indent="-354013" algn="l" rtl="0" eaLnBrk="1" latinLnBrk="0" hangingPunct="1">
        <a:spcBef>
          <a:spcPts val="370"/>
        </a:spcBef>
        <a:buClr>
          <a:schemeClr val="accent3"/>
        </a:buClr>
        <a:buFont typeface="Arial" pitchFamily="34" charset="0"/>
        <a:buChar char="•"/>
        <a:defRPr kumimoji="0" sz="2400" kern="1200">
          <a:solidFill>
            <a:schemeClr val="tx1"/>
          </a:solidFill>
          <a:effectLst/>
          <a:latin typeface="Calibri" pitchFamily="34" charset="0"/>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7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980778A-6F9D-4141-8080-B8192EADCD40}" type="slidenum">
              <a:rPr lang="en-ZA" smtClean="0"/>
              <a:pPr/>
              <a:t>1</a:t>
            </a:fld>
            <a:endParaRPr lang="en-ZA" dirty="0"/>
          </a:p>
        </p:txBody>
      </p:sp>
      <p:sp>
        <p:nvSpPr>
          <p:cNvPr id="4" name="Title 3"/>
          <p:cNvSpPr>
            <a:spLocks noGrp="1"/>
          </p:cNvSpPr>
          <p:nvPr>
            <p:ph type="ctrTitle"/>
          </p:nvPr>
        </p:nvSpPr>
        <p:spPr/>
        <p:txBody>
          <a:bodyPr>
            <a:normAutofit fontScale="90000"/>
          </a:bodyPr>
          <a:lstStyle/>
          <a:p>
            <a:br>
              <a:rPr lang="en-GB" dirty="0"/>
            </a:br>
            <a:r>
              <a:rPr lang="en-GB" dirty="0"/>
              <a:t>PROMOTION OF HEALTH, SAFETY AND WELL-BEING OF CHILDREN</a:t>
            </a:r>
            <a:br>
              <a:rPr lang="en-ZA" dirty="0"/>
            </a:br>
            <a:endParaRPr lang="en-ZA" dirty="0"/>
          </a:p>
        </p:txBody>
      </p:sp>
      <p:sp>
        <p:nvSpPr>
          <p:cNvPr id="5" name="Subtitle 4"/>
          <p:cNvSpPr>
            <a:spLocks noGrp="1"/>
          </p:cNvSpPr>
          <p:nvPr>
            <p:ph type="subTitle" idx="1"/>
          </p:nvPr>
        </p:nvSpPr>
        <p:spPr/>
        <p:txBody>
          <a:bodyPr/>
          <a:lstStyle/>
          <a:p>
            <a:r>
              <a:rPr lang="en-ZA" b="1" dirty="0"/>
              <a:t> </a:t>
            </a:r>
            <a:endParaRPr lang="en-ZA" dirty="0"/>
          </a:p>
          <a:p>
            <a:r>
              <a:rPr lang="en-US" b="1" dirty="0"/>
              <a:t>MODULE : </a:t>
            </a:r>
            <a:r>
              <a:rPr lang="en-GB" b="1" dirty="0"/>
              <a:t>234201000 KM-06 |NQF LEVEL :4| CREDITS :6</a:t>
            </a:r>
            <a:endParaRPr lang="en-ZA" b="1" dirty="0"/>
          </a:p>
          <a:p>
            <a:endParaRPr lang="en-ZA" dirty="0"/>
          </a:p>
        </p:txBody>
      </p:sp>
    </p:spTree>
    <p:extLst>
      <p:ext uri="{BB962C8B-B14F-4D97-AF65-F5344CB8AC3E}">
        <p14:creationId xmlns:p14="http://schemas.microsoft.com/office/powerpoint/2010/main" val="25677434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Assessment Brief</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10</a:t>
            </a:fld>
            <a:endParaRPr lang="en-ZA" dirty="0"/>
          </a:p>
        </p:txBody>
      </p:sp>
      <p:sp>
        <p:nvSpPr>
          <p:cNvPr id="5" name="Content Placeholder 4"/>
          <p:cNvSpPr>
            <a:spLocks noGrp="1"/>
          </p:cNvSpPr>
          <p:nvPr>
            <p:ph sz="quarter" idx="1"/>
          </p:nvPr>
        </p:nvSpPr>
        <p:spPr>
          <a:xfrm>
            <a:off x="462372" y="1530300"/>
            <a:ext cx="8219256" cy="4680000"/>
          </a:xfrm>
        </p:spPr>
        <p:txBody>
          <a:bodyPr/>
          <a:lstStyle/>
          <a:p>
            <a:pPr marL="0" lvl="0" indent="0">
              <a:spcBef>
                <a:spcPts val="0"/>
              </a:spcBef>
              <a:buClrTx/>
              <a:buSzTx/>
              <a:buNone/>
            </a:pPr>
            <a:r>
              <a:rPr lang="en-ZA" b="1" dirty="0">
                <a:solidFill>
                  <a:srgbClr val="000066"/>
                </a:solidFill>
              </a:rPr>
              <a:t>Entry Level Requirements</a:t>
            </a:r>
          </a:p>
          <a:p>
            <a:pPr marL="0" lvl="0" indent="0">
              <a:spcBef>
                <a:spcPts val="0"/>
              </a:spcBef>
              <a:buClrTx/>
              <a:buSzTx/>
              <a:buNone/>
            </a:pPr>
            <a:endParaRPr lang="en-ZA" b="1" dirty="0">
              <a:solidFill>
                <a:srgbClr val="000066"/>
              </a:solidFill>
            </a:endParaRPr>
          </a:p>
          <a:p>
            <a:pPr>
              <a:spcBef>
                <a:spcPts val="0"/>
              </a:spcBef>
              <a:buClrTx/>
              <a:buSzTx/>
            </a:pPr>
            <a:r>
              <a:rPr lang="en-ZA" dirty="0">
                <a:solidFill>
                  <a:srgbClr val="000066"/>
                </a:solidFill>
              </a:rPr>
              <a:t>None</a:t>
            </a:r>
          </a:p>
        </p:txBody>
      </p:sp>
    </p:spTree>
    <p:extLst>
      <p:ext uri="{BB962C8B-B14F-4D97-AF65-F5344CB8AC3E}">
        <p14:creationId xmlns:p14="http://schemas.microsoft.com/office/powerpoint/2010/main" val="254199700"/>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8F25A2-21E0-4A30-9F46-714C2553130A}"/>
              </a:ext>
            </a:extLst>
          </p:cNvPr>
          <p:cNvSpPr>
            <a:spLocks noGrp="1"/>
          </p:cNvSpPr>
          <p:nvPr>
            <p:ph type="title"/>
          </p:nvPr>
        </p:nvSpPr>
        <p:spPr/>
        <p:txBody>
          <a:bodyPr>
            <a:normAutofit fontScale="90000"/>
          </a:bodyPr>
          <a:lstStyle/>
          <a:p>
            <a:pPr algn="ctr"/>
            <a:br>
              <a:rPr lang="en-GB" dirty="0"/>
            </a:br>
            <a:r>
              <a:rPr lang="en-GB" dirty="0"/>
              <a:t>THE MOST COMMON TYPES AND SYMPTOMS OF CHILDHOOD ILLNESS</a:t>
            </a:r>
            <a:br>
              <a:rPr lang="en-ZA" dirty="0"/>
            </a:br>
            <a:endParaRPr lang="en-ZA" dirty="0"/>
          </a:p>
        </p:txBody>
      </p:sp>
      <p:sp>
        <p:nvSpPr>
          <p:cNvPr id="3" name="Slide Number Placeholder 2">
            <a:extLst>
              <a:ext uri="{FF2B5EF4-FFF2-40B4-BE49-F238E27FC236}">
                <a16:creationId xmlns:a16="http://schemas.microsoft.com/office/drawing/2014/main" id="{127F74E6-5184-4CF5-94EA-FE1CC5C67194}"/>
              </a:ext>
            </a:extLst>
          </p:cNvPr>
          <p:cNvSpPr>
            <a:spLocks noGrp="1"/>
          </p:cNvSpPr>
          <p:nvPr>
            <p:ph type="sldNum" sz="quarter" idx="12"/>
          </p:nvPr>
        </p:nvSpPr>
        <p:spPr/>
        <p:txBody>
          <a:bodyPr/>
          <a:lstStyle/>
          <a:p>
            <a:fld id="{32F83655-DC73-417F-8B26-EB7A1DBB5382}" type="slidenum">
              <a:rPr lang="en-ZA" smtClean="0"/>
              <a:pPr/>
              <a:t>100</a:t>
            </a:fld>
            <a:endParaRPr lang="en-ZA" dirty="0"/>
          </a:p>
        </p:txBody>
      </p:sp>
      <p:sp>
        <p:nvSpPr>
          <p:cNvPr id="4" name="Content Placeholder 3">
            <a:extLst>
              <a:ext uri="{FF2B5EF4-FFF2-40B4-BE49-F238E27FC236}">
                <a16:creationId xmlns:a16="http://schemas.microsoft.com/office/drawing/2014/main" id="{6FCC31D6-8EF3-4992-82A8-92B4E44CBA8A}"/>
              </a:ext>
            </a:extLst>
          </p:cNvPr>
          <p:cNvSpPr>
            <a:spLocks noGrp="1"/>
          </p:cNvSpPr>
          <p:nvPr>
            <p:ph sz="quarter" idx="1"/>
          </p:nvPr>
        </p:nvSpPr>
        <p:spPr/>
        <p:txBody>
          <a:bodyPr>
            <a:normAutofit lnSpcReduction="10000"/>
          </a:bodyPr>
          <a:lstStyle/>
          <a:p>
            <a:pPr marL="0" indent="0">
              <a:buNone/>
            </a:pPr>
            <a:r>
              <a:rPr lang="en-GB" dirty="0"/>
              <a:t> </a:t>
            </a:r>
            <a:r>
              <a:rPr lang="en-GB" b="1" dirty="0"/>
              <a:t>A young infant with diarrhoea can be placed in one of the following 3 categories:</a:t>
            </a:r>
          </a:p>
          <a:p>
            <a:pPr marL="0" indent="0">
              <a:buNone/>
            </a:pPr>
            <a:endParaRPr lang="en-ZA" b="1" dirty="0"/>
          </a:p>
          <a:p>
            <a:pPr lvl="2"/>
            <a:r>
              <a:rPr lang="en-GB" dirty="0"/>
              <a:t>Acute watery diarrhoea;</a:t>
            </a:r>
            <a:endParaRPr lang="en-ZA" dirty="0"/>
          </a:p>
          <a:p>
            <a:pPr lvl="2"/>
            <a:r>
              <a:rPr lang="en-GB" dirty="0"/>
              <a:t>Dysentery (bloody diarrhoea)</a:t>
            </a:r>
            <a:endParaRPr lang="en-ZA" dirty="0"/>
          </a:p>
          <a:p>
            <a:pPr lvl="2"/>
            <a:r>
              <a:rPr lang="en-GB" dirty="0"/>
              <a:t>Persistent diarrhoea (diarrhoea that lasts more than 14 days). </a:t>
            </a:r>
            <a:endParaRPr lang="en-ZA" dirty="0"/>
          </a:p>
          <a:p>
            <a:pPr marL="0" indent="0">
              <a:buNone/>
            </a:pPr>
            <a:r>
              <a:rPr lang="en-GB" dirty="0"/>
              <a:t> </a:t>
            </a:r>
            <a:endParaRPr lang="en-ZA" dirty="0"/>
          </a:p>
          <a:p>
            <a:r>
              <a:rPr lang="en-GB" dirty="0"/>
              <a:t>A child with diarrhoea need to be assessed for dehydration-child has sunken eyes, lethargic or altered sensorium, not passing urine, skin pinch returns slowly or very slowly.</a:t>
            </a:r>
            <a:endParaRPr lang="en-ZA" dirty="0"/>
          </a:p>
          <a:p>
            <a:pPr marL="0" indent="0">
              <a:buNone/>
            </a:pPr>
            <a:r>
              <a:rPr lang="en-GB" dirty="0"/>
              <a:t> </a:t>
            </a:r>
            <a:endParaRPr lang="en-ZA" sz="2800" dirty="0"/>
          </a:p>
          <a:p>
            <a:pPr marL="0" indent="0">
              <a:buNone/>
            </a:pPr>
            <a:endParaRPr lang="en-GB" dirty="0"/>
          </a:p>
          <a:p>
            <a:pPr marL="0" indent="0">
              <a:buNone/>
            </a:pPr>
            <a:endParaRPr lang="en-ZA" dirty="0"/>
          </a:p>
        </p:txBody>
      </p:sp>
    </p:spTree>
    <p:extLst>
      <p:ext uri="{BB962C8B-B14F-4D97-AF65-F5344CB8AC3E}">
        <p14:creationId xmlns:p14="http://schemas.microsoft.com/office/powerpoint/2010/main" val="1224814560"/>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8F25A2-21E0-4A30-9F46-714C2553130A}"/>
              </a:ext>
            </a:extLst>
          </p:cNvPr>
          <p:cNvSpPr>
            <a:spLocks noGrp="1"/>
          </p:cNvSpPr>
          <p:nvPr>
            <p:ph type="title"/>
          </p:nvPr>
        </p:nvSpPr>
        <p:spPr/>
        <p:txBody>
          <a:bodyPr>
            <a:normAutofit fontScale="90000"/>
          </a:bodyPr>
          <a:lstStyle/>
          <a:p>
            <a:pPr algn="ctr"/>
            <a:br>
              <a:rPr lang="en-GB" dirty="0"/>
            </a:br>
            <a:r>
              <a:rPr lang="en-GB" dirty="0"/>
              <a:t>THE MOST COMMON TYPES AND SYMPTOMS OF CHILDHOOD ILLNESS</a:t>
            </a:r>
            <a:br>
              <a:rPr lang="en-ZA" dirty="0"/>
            </a:br>
            <a:endParaRPr lang="en-ZA" dirty="0"/>
          </a:p>
        </p:txBody>
      </p:sp>
      <p:sp>
        <p:nvSpPr>
          <p:cNvPr id="3" name="Slide Number Placeholder 2">
            <a:extLst>
              <a:ext uri="{FF2B5EF4-FFF2-40B4-BE49-F238E27FC236}">
                <a16:creationId xmlns:a16="http://schemas.microsoft.com/office/drawing/2014/main" id="{127F74E6-5184-4CF5-94EA-FE1CC5C67194}"/>
              </a:ext>
            </a:extLst>
          </p:cNvPr>
          <p:cNvSpPr>
            <a:spLocks noGrp="1"/>
          </p:cNvSpPr>
          <p:nvPr>
            <p:ph type="sldNum" sz="quarter" idx="12"/>
          </p:nvPr>
        </p:nvSpPr>
        <p:spPr/>
        <p:txBody>
          <a:bodyPr/>
          <a:lstStyle/>
          <a:p>
            <a:fld id="{32F83655-DC73-417F-8B26-EB7A1DBB5382}" type="slidenum">
              <a:rPr lang="en-ZA" smtClean="0"/>
              <a:pPr/>
              <a:t>101</a:t>
            </a:fld>
            <a:endParaRPr lang="en-ZA" dirty="0"/>
          </a:p>
        </p:txBody>
      </p:sp>
      <p:sp>
        <p:nvSpPr>
          <p:cNvPr id="4" name="Content Placeholder 3">
            <a:extLst>
              <a:ext uri="{FF2B5EF4-FFF2-40B4-BE49-F238E27FC236}">
                <a16:creationId xmlns:a16="http://schemas.microsoft.com/office/drawing/2014/main" id="{6FCC31D6-8EF3-4992-82A8-92B4E44CBA8A}"/>
              </a:ext>
            </a:extLst>
          </p:cNvPr>
          <p:cNvSpPr>
            <a:spLocks noGrp="1"/>
          </p:cNvSpPr>
          <p:nvPr>
            <p:ph sz="quarter" idx="1"/>
          </p:nvPr>
        </p:nvSpPr>
        <p:spPr/>
        <p:txBody>
          <a:bodyPr>
            <a:normAutofit lnSpcReduction="10000"/>
          </a:bodyPr>
          <a:lstStyle/>
          <a:p>
            <a:pPr marL="0" indent="0">
              <a:buNone/>
            </a:pPr>
            <a:r>
              <a:rPr lang="en-GB" b="1" dirty="0"/>
              <a:t>Pneumonia</a:t>
            </a:r>
            <a:r>
              <a:rPr lang="en-GB" dirty="0"/>
              <a:t> </a:t>
            </a:r>
          </a:p>
          <a:p>
            <a:pPr marL="0" indent="0">
              <a:buNone/>
            </a:pPr>
            <a:endParaRPr lang="en-ZA" sz="2800" dirty="0"/>
          </a:p>
          <a:p>
            <a:pPr marL="0" indent="0">
              <a:buNone/>
            </a:pPr>
            <a:r>
              <a:rPr lang="en-GB" dirty="0"/>
              <a:t>Pneumonia is a form of acute respiratory infection that affects the lungs. </a:t>
            </a:r>
          </a:p>
          <a:p>
            <a:pPr marL="0" indent="0">
              <a:buNone/>
            </a:pPr>
            <a:endParaRPr lang="en-GB" dirty="0"/>
          </a:p>
          <a:p>
            <a:pPr marL="0" indent="0">
              <a:buNone/>
            </a:pPr>
            <a:r>
              <a:rPr lang="en-GB" b="1" dirty="0"/>
              <a:t>Symptoms: </a:t>
            </a:r>
          </a:p>
          <a:p>
            <a:pPr marL="0" indent="0">
              <a:buNone/>
            </a:pPr>
            <a:endParaRPr lang="en-GB" b="1" dirty="0"/>
          </a:p>
          <a:p>
            <a:r>
              <a:rPr lang="en-GB" dirty="0"/>
              <a:t>Cough, running nose, fever, fast breathing, and chest in drawing.  </a:t>
            </a:r>
          </a:p>
          <a:p>
            <a:r>
              <a:rPr lang="en-GB" dirty="0"/>
              <a:t>Keep the child warm, give plenty of fluids and continue breastfeeding.</a:t>
            </a:r>
          </a:p>
          <a:p>
            <a:pPr marL="0" indent="0">
              <a:buNone/>
            </a:pPr>
            <a:endParaRPr lang="en-ZA" dirty="0"/>
          </a:p>
        </p:txBody>
      </p:sp>
    </p:spTree>
    <p:extLst>
      <p:ext uri="{BB962C8B-B14F-4D97-AF65-F5344CB8AC3E}">
        <p14:creationId xmlns:p14="http://schemas.microsoft.com/office/powerpoint/2010/main" val="672964251"/>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8F25A2-21E0-4A30-9F46-714C2553130A}"/>
              </a:ext>
            </a:extLst>
          </p:cNvPr>
          <p:cNvSpPr>
            <a:spLocks noGrp="1"/>
          </p:cNvSpPr>
          <p:nvPr>
            <p:ph type="title"/>
          </p:nvPr>
        </p:nvSpPr>
        <p:spPr/>
        <p:txBody>
          <a:bodyPr>
            <a:normAutofit fontScale="90000"/>
          </a:bodyPr>
          <a:lstStyle/>
          <a:p>
            <a:pPr algn="ctr"/>
            <a:br>
              <a:rPr lang="en-GB" dirty="0"/>
            </a:br>
            <a:r>
              <a:rPr lang="en-GB" dirty="0"/>
              <a:t>THE MOST COMMON TYPES AND SYMPTOMS OF CHILDHOOD ILLNESS</a:t>
            </a:r>
            <a:br>
              <a:rPr lang="en-ZA" dirty="0"/>
            </a:br>
            <a:endParaRPr lang="en-ZA" dirty="0"/>
          </a:p>
        </p:txBody>
      </p:sp>
      <p:sp>
        <p:nvSpPr>
          <p:cNvPr id="3" name="Slide Number Placeholder 2">
            <a:extLst>
              <a:ext uri="{FF2B5EF4-FFF2-40B4-BE49-F238E27FC236}">
                <a16:creationId xmlns:a16="http://schemas.microsoft.com/office/drawing/2014/main" id="{127F74E6-5184-4CF5-94EA-FE1CC5C67194}"/>
              </a:ext>
            </a:extLst>
          </p:cNvPr>
          <p:cNvSpPr>
            <a:spLocks noGrp="1"/>
          </p:cNvSpPr>
          <p:nvPr>
            <p:ph type="sldNum" sz="quarter" idx="12"/>
          </p:nvPr>
        </p:nvSpPr>
        <p:spPr/>
        <p:txBody>
          <a:bodyPr/>
          <a:lstStyle/>
          <a:p>
            <a:fld id="{32F83655-DC73-417F-8B26-EB7A1DBB5382}" type="slidenum">
              <a:rPr lang="en-ZA" smtClean="0"/>
              <a:pPr/>
              <a:t>102</a:t>
            </a:fld>
            <a:endParaRPr lang="en-ZA" dirty="0"/>
          </a:p>
        </p:txBody>
      </p:sp>
      <p:sp>
        <p:nvSpPr>
          <p:cNvPr id="4" name="Content Placeholder 3">
            <a:extLst>
              <a:ext uri="{FF2B5EF4-FFF2-40B4-BE49-F238E27FC236}">
                <a16:creationId xmlns:a16="http://schemas.microsoft.com/office/drawing/2014/main" id="{6FCC31D6-8EF3-4992-82A8-92B4E44CBA8A}"/>
              </a:ext>
            </a:extLst>
          </p:cNvPr>
          <p:cNvSpPr>
            <a:spLocks noGrp="1"/>
          </p:cNvSpPr>
          <p:nvPr>
            <p:ph sz="quarter" idx="1"/>
          </p:nvPr>
        </p:nvSpPr>
        <p:spPr/>
        <p:txBody>
          <a:bodyPr>
            <a:normAutofit/>
          </a:bodyPr>
          <a:lstStyle/>
          <a:p>
            <a:r>
              <a:rPr lang="en-GB" dirty="0"/>
              <a:t>Pneumonia can be prevented by immunization, adequate nutrition (improved breastfeeding and adequate complementary feeding) and by encouraging good hygiene.  Any danger sign or fast breathing.</a:t>
            </a:r>
            <a:endParaRPr lang="en-ZA" sz="2800" dirty="0"/>
          </a:p>
          <a:p>
            <a:pPr marL="0" indent="0">
              <a:buNone/>
            </a:pPr>
            <a:endParaRPr lang="en-ZA" sz="2800" dirty="0"/>
          </a:p>
          <a:p>
            <a:r>
              <a:rPr lang="en-GB" dirty="0"/>
              <a:t>The most common symptoms of pneumonia include a cough; a fever, which may be mild or high with chills; shortness of breath; confusion; excess sweating; clammy skin; headaches; loss of appetite; low energy; fatigue; and sharp or stabbing chest pains that get worse when you breathe deeply or cough</a:t>
            </a:r>
            <a:endParaRPr lang="en-ZA" sz="2800" dirty="0"/>
          </a:p>
          <a:p>
            <a:pPr marL="0" indent="0">
              <a:buNone/>
            </a:pPr>
            <a:endParaRPr lang="en-ZA" dirty="0"/>
          </a:p>
        </p:txBody>
      </p:sp>
    </p:spTree>
    <p:extLst>
      <p:ext uri="{BB962C8B-B14F-4D97-AF65-F5344CB8AC3E}">
        <p14:creationId xmlns:p14="http://schemas.microsoft.com/office/powerpoint/2010/main" val="3491081054"/>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8F25A2-21E0-4A30-9F46-714C2553130A}"/>
              </a:ext>
            </a:extLst>
          </p:cNvPr>
          <p:cNvSpPr>
            <a:spLocks noGrp="1"/>
          </p:cNvSpPr>
          <p:nvPr>
            <p:ph type="title"/>
          </p:nvPr>
        </p:nvSpPr>
        <p:spPr/>
        <p:txBody>
          <a:bodyPr>
            <a:normAutofit fontScale="90000"/>
          </a:bodyPr>
          <a:lstStyle/>
          <a:p>
            <a:pPr algn="ctr"/>
            <a:br>
              <a:rPr lang="en-GB" dirty="0"/>
            </a:br>
            <a:r>
              <a:rPr lang="en-GB" dirty="0"/>
              <a:t>THE MOST COMMON TYPES AND SYMPTOMS OF CHILDHOOD ILLNESS</a:t>
            </a:r>
            <a:br>
              <a:rPr lang="en-ZA" dirty="0"/>
            </a:br>
            <a:endParaRPr lang="en-ZA" dirty="0"/>
          </a:p>
        </p:txBody>
      </p:sp>
      <p:sp>
        <p:nvSpPr>
          <p:cNvPr id="3" name="Slide Number Placeholder 2">
            <a:extLst>
              <a:ext uri="{FF2B5EF4-FFF2-40B4-BE49-F238E27FC236}">
                <a16:creationId xmlns:a16="http://schemas.microsoft.com/office/drawing/2014/main" id="{127F74E6-5184-4CF5-94EA-FE1CC5C67194}"/>
              </a:ext>
            </a:extLst>
          </p:cNvPr>
          <p:cNvSpPr>
            <a:spLocks noGrp="1"/>
          </p:cNvSpPr>
          <p:nvPr>
            <p:ph type="sldNum" sz="quarter" idx="12"/>
          </p:nvPr>
        </p:nvSpPr>
        <p:spPr/>
        <p:txBody>
          <a:bodyPr/>
          <a:lstStyle/>
          <a:p>
            <a:fld id="{32F83655-DC73-417F-8B26-EB7A1DBB5382}" type="slidenum">
              <a:rPr lang="en-ZA" smtClean="0"/>
              <a:pPr/>
              <a:t>103</a:t>
            </a:fld>
            <a:endParaRPr lang="en-ZA" dirty="0"/>
          </a:p>
        </p:txBody>
      </p:sp>
      <p:sp>
        <p:nvSpPr>
          <p:cNvPr id="4" name="Content Placeholder 3">
            <a:extLst>
              <a:ext uri="{FF2B5EF4-FFF2-40B4-BE49-F238E27FC236}">
                <a16:creationId xmlns:a16="http://schemas.microsoft.com/office/drawing/2014/main" id="{6FCC31D6-8EF3-4992-82A8-92B4E44CBA8A}"/>
              </a:ext>
            </a:extLst>
          </p:cNvPr>
          <p:cNvSpPr>
            <a:spLocks noGrp="1"/>
          </p:cNvSpPr>
          <p:nvPr>
            <p:ph sz="quarter" idx="1"/>
          </p:nvPr>
        </p:nvSpPr>
        <p:spPr/>
        <p:txBody>
          <a:bodyPr>
            <a:normAutofit/>
          </a:bodyPr>
          <a:lstStyle/>
          <a:p>
            <a:pPr marL="0" indent="0">
              <a:buNone/>
            </a:pPr>
            <a:r>
              <a:rPr lang="en-GB" b="1" dirty="0"/>
              <a:t>Fever </a:t>
            </a:r>
            <a:r>
              <a:rPr lang="en-GB" dirty="0"/>
              <a:t> </a:t>
            </a:r>
          </a:p>
          <a:p>
            <a:pPr marL="0" indent="0">
              <a:buNone/>
            </a:pPr>
            <a:endParaRPr lang="en-ZA" dirty="0"/>
          </a:p>
          <a:p>
            <a:r>
              <a:rPr lang="en-GB" dirty="0"/>
              <a:t>Child with fever may have simple cough, cold or a viral infection. Give plenty of fluids like coconut water, shikanji, butter milk etc. </a:t>
            </a:r>
          </a:p>
          <a:p>
            <a:r>
              <a:rPr lang="en-GB" dirty="0"/>
              <a:t>Use cold/wet sponge on the forehead and limbs during high fever. </a:t>
            </a:r>
          </a:p>
          <a:p>
            <a:r>
              <a:rPr lang="en-GB" dirty="0"/>
              <a:t>Encourage the child to eat as soon as food can be taken. If the child has fever for more than five days.</a:t>
            </a:r>
            <a:endParaRPr lang="en-ZA" dirty="0"/>
          </a:p>
          <a:p>
            <a:pPr marL="0" indent="0">
              <a:buNone/>
            </a:pPr>
            <a:endParaRPr lang="en-ZA" dirty="0"/>
          </a:p>
          <a:p>
            <a:pPr marL="0" indent="0">
              <a:buNone/>
            </a:pPr>
            <a:endParaRPr lang="en-ZA" dirty="0"/>
          </a:p>
        </p:txBody>
      </p:sp>
    </p:spTree>
    <p:extLst>
      <p:ext uri="{BB962C8B-B14F-4D97-AF65-F5344CB8AC3E}">
        <p14:creationId xmlns:p14="http://schemas.microsoft.com/office/powerpoint/2010/main" val="1615325031"/>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8F25A2-21E0-4A30-9F46-714C2553130A}"/>
              </a:ext>
            </a:extLst>
          </p:cNvPr>
          <p:cNvSpPr>
            <a:spLocks noGrp="1"/>
          </p:cNvSpPr>
          <p:nvPr>
            <p:ph type="title"/>
          </p:nvPr>
        </p:nvSpPr>
        <p:spPr/>
        <p:txBody>
          <a:bodyPr>
            <a:normAutofit fontScale="90000"/>
          </a:bodyPr>
          <a:lstStyle/>
          <a:p>
            <a:pPr algn="ctr"/>
            <a:br>
              <a:rPr lang="en-GB" dirty="0"/>
            </a:br>
            <a:r>
              <a:rPr lang="en-GB" dirty="0"/>
              <a:t>THE MOST COMMON TYPES AND SYMPTOMS OF CHILDHOOD ILLNESS</a:t>
            </a:r>
            <a:br>
              <a:rPr lang="en-ZA" dirty="0"/>
            </a:br>
            <a:endParaRPr lang="en-ZA" dirty="0"/>
          </a:p>
        </p:txBody>
      </p:sp>
      <p:sp>
        <p:nvSpPr>
          <p:cNvPr id="3" name="Slide Number Placeholder 2">
            <a:extLst>
              <a:ext uri="{FF2B5EF4-FFF2-40B4-BE49-F238E27FC236}">
                <a16:creationId xmlns:a16="http://schemas.microsoft.com/office/drawing/2014/main" id="{127F74E6-5184-4CF5-94EA-FE1CC5C67194}"/>
              </a:ext>
            </a:extLst>
          </p:cNvPr>
          <p:cNvSpPr>
            <a:spLocks noGrp="1"/>
          </p:cNvSpPr>
          <p:nvPr>
            <p:ph type="sldNum" sz="quarter" idx="12"/>
          </p:nvPr>
        </p:nvSpPr>
        <p:spPr/>
        <p:txBody>
          <a:bodyPr/>
          <a:lstStyle/>
          <a:p>
            <a:fld id="{32F83655-DC73-417F-8B26-EB7A1DBB5382}" type="slidenum">
              <a:rPr lang="en-ZA" smtClean="0"/>
              <a:pPr/>
              <a:t>104</a:t>
            </a:fld>
            <a:endParaRPr lang="en-ZA" dirty="0"/>
          </a:p>
        </p:txBody>
      </p:sp>
      <p:sp>
        <p:nvSpPr>
          <p:cNvPr id="4" name="Content Placeholder 3">
            <a:extLst>
              <a:ext uri="{FF2B5EF4-FFF2-40B4-BE49-F238E27FC236}">
                <a16:creationId xmlns:a16="http://schemas.microsoft.com/office/drawing/2014/main" id="{6FCC31D6-8EF3-4992-82A8-92B4E44CBA8A}"/>
              </a:ext>
            </a:extLst>
          </p:cNvPr>
          <p:cNvSpPr>
            <a:spLocks noGrp="1"/>
          </p:cNvSpPr>
          <p:nvPr>
            <p:ph sz="quarter" idx="1"/>
          </p:nvPr>
        </p:nvSpPr>
        <p:spPr/>
        <p:txBody>
          <a:bodyPr>
            <a:normAutofit/>
          </a:bodyPr>
          <a:lstStyle/>
          <a:p>
            <a:pPr marL="0" indent="0">
              <a:buNone/>
            </a:pPr>
            <a:r>
              <a:rPr lang="en-GB" dirty="0"/>
              <a:t> </a:t>
            </a:r>
            <a:r>
              <a:rPr lang="en-GB" b="1" dirty="0"/>
              <a:t>Nausea</a:t>
            </a:r>
            <a:r>
              <a:rPr lang="en-GB" dirty="0"/>
              <a:t> </a:t>
            </a:r>
          </a:p>
          <a:p>
            <a:pPr marL="0" indent="0">
              <a:buNone/>
            </a:pPr>
            <a:endParaRPr lang="en-ZA" dirty="0"/>
          </a:p>
          <a:p>
            <a:r>
              <a:rPr lang="en-GB" dirty="0"/>
              <a:t>The sensation of having an urge and need to vomit. </a:t>
            </a:r>
          </a:p>
          <a:p>
            <a:endParaRPr lang="en-GB" dirty="0"/>
          </a:p>
          <a:p>
            <a:r>
              <a:rPr lang="en-GB" dirty="0"/>
              <a:t>Vomiting is forcing the contents of the stomach up through the oesophagus and out of the mouth.</a:t>
            </a:r>
          </a:p>
          <a:p>
            <a:endParaRPr lang="en-GB" dirty="0"/>
          </a:p>
          <a:p>
            <a:r>
              <a:rPr lang="en-GB" dirty="0"/>
              <a:t> Many things may cause someone to be nauseated or vomit, from migraines to motion sickness. </a:t>
            </a:r>
          </a:p>
          <a:p>
            <a:endParaRPr lang="en-GB" dirty="0"/>
          </a:p>
          <a:p>
            <a:pPr marL="0" indent="0">
              <a:buNone/>
            </a:pPr>
            <a:endParaRPr lang="en-ZA" dirty="0"/>
          </a:p>
        </p:txBody>
      </p:sp>
    </p:spTree>
    <p:extLst>
      <p:ext uri="{BB962C8B-B14F-4D97-AF65-F5344CB8AC3E}">
        <p14:creationId xmlns:p14="http://schemas.microsoft.com/office/powerpoint/2010/main" val="2350561420"/>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8F25A2-21E0-4A30-9F46-714C2553130A}"/>
              </a:ext>
            </a:extLst>
          </p:cNvPr>
          <p:cNvSpPr>
            <a:spLocks noGrp="1"/>
          </p:cNvSpPr>
          <p:nvPr>
            <p:ph type="title"/>
          </p:nvPr>
        </p:nvSpPr>
        <p:spPr/>
        <p:txBody>
          <a:bodyPr>
            <a:normAutofit fontScale="90000"/>
          </a:bodyPr>
          <a:lstStyle/>
          <a:p>
            <a:pPr algn="ctr"/>
            <a:br>
              <a:rPr lang="en-GB" dirty="0"/>
            </a:br>
            <a:r>
              <a:rPr lang="en-GB" dirty="0"/>
              <a:t>THE MOST COMMON TYPES AND SYMPTOMS OF CHILDHOOD ILLNESS</a:t>
            </a:r>
            <a:br>
              <a:rPr lang="en-ZA" dirty="0"/>
            </a:br>
            <a:endParaRPr lang="en-ZA" dirty="0"/>
          </a:p>
        </p:txBody>
      </p:sp>
      <p:sp>
        <p:nvSpPr>
          <p:cNvPr id="3" name="Slide Number Placeholder 2">
            <a:extLst>
              <a:ext uri="{FF2B5EF4-FFF2-40B4-BE49-F238E27FC236}">
                <a16:creationId xmlns:a16="http://schemas.microsoft.com/office/drawing/2014/main" id="{127F74E6-5184-4CF5-94EA-FE1CC5C67194}"/>
              </a:ext>
            </a:extLst>
          </p:cNvPr>
          <p:cNvSpPr>
            <a:spLocks noGrp="1"/>
          </p:cNvSpPr>
          <p:nvPr>
            <p:ph type="sldNum" sz="quarter" idx="12"/>
          </p:nvPr>
        </p:nvSpPr>
        <p:spPr/>
        <p:txBody>
          <a:bodyPr/>
          <a:lstStyle/>
          <a:p>
            <a:fld id="{32F83655-DC73-417F-8B26-EB7A1DBB5382}" type="slidenum">
              <a:rPr lang="en-ZA" smtClean="0"/>
              <a:pPr/>
              <a:t>105</a:t>
            </a:fld>
            <a:endParaRPr lang="en-ZA" dirty="0"/>
          </a:p>
        </p:txBody>
      </p:sp>
      <p:sp>
        <p:nvSpPr>
          <p:cNvPr id="4" name="Content Placeholder 3">
            <a:extLst>
              <a:ext uri="{FF2B5EF4-FFF2-40B4-BE49-F238E27FC236}">
                <a16:creationId xmlns:a16="http://schemas.microsoft.com/office/drawing/2014/main" id="{6FCC31D6-8EF3-4992-82A8-92B4E44CBA8A}"/>
              </a:ext>
            </a:extLst>
          </p:cNvPr>
          <p:cNvSpPr>
            <a:spLocks noGrp="1"/>
          </p:cNvSpPr>
          <p:nvPr>
            <p:ph sz="quarter" idx="1"/>
          </p:nvPr>
        </p:nvSpPr>
        <p:spPr/>
        <p:txBody>
          <a:bodyPr>
            <a:normAutofit/>
          </a:bodyPr>
          <a:lstStyle/>
          <a:p>
            <a:r>
              <a:rPr lang="en-GB" dirty="0"/>
              <a:t>Sometimes, just seeing someone else vomit will cause a person to vomit. </a:t>
            </a:r>
          </a:p>
          <a:p>
            <a:endParaRPr lang="en-GB" dirty="0"/>
          </a:p>
          <a:p>
            <a:r>
              <a:rPr lang="en-GB" dirty="0"/>
              <a:t>Almost all children will vomit during their childhood. In most cases, it’s due to a viral stomach infection or eating unusual kinds or amounts of foods. </a:t>
            </a:r>
          </a:p>
          <a:p>
            <a:endParaRPr lang="en-GB" dirty="0"/>
          </a:p>
          <a:p>
            <a:pPr marL="0" indent="0">
              <a:buNone/>
            </a:pPr>
            <a:endParaRPr lang="en-GB" dirty="0"/>
          </a:p>
          <a:p>
            <a:endParaRPr lang="en-GB" dirty="0"/>
          </a:p>
          <a:p>
            <a:pPr marL="0" indent="0">
              <a:buNone/>
            </a:pPr>
            <a:endParaRPr lang="en-ZA" dirty="0"/>
          </a:p>
        </p:txBody>
      </p:sp>
    </p:spTree>
    <p:extLst>
      <p:ext uri="{BB962C8B-B14F-4D97-AF65-F5344CB8AC3E}">
        <p14:creationId xmlns:p14="http://schemas.microsoft.com/office/powerpoint/2010/main" val="129169983"/>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8F25A2-21E0-4A30-9F46-714C2553130A}"/>
              </a:ext>
            </a:extLst>
          </p:cNvPr>
          <p:cNvSpPr>
            <a:spLocks noGrp="1"/>
          </p:cNvSpPr>
          <p:nvPr>
            <p:ph type="title"/>
          </p:nvPr>
        </p:nvSpPr>
        <p:spPr/>
        <p:txBody>
          <a:bodyPr>
            <a:normAutofit fontScale="90000"/>
          </a:bodyPr>
          <a:lstStyle/>
          <a:p>
            <a:pPr algn="ctr"/>
            <a:br>
              <a:rPr lang="en-GB" dirty="0"/>
            </a:br>
            <a:r>
              <a:rPr lang="en-GB" dirty="0"/>
              <a:t>THE MOST COMMON TYPES AND SYMPTOMS OF CHILDHOOD ILLNESS</a:t>
            </a:r>
            <a:br>
              <a:rPr lang="en-ZA" dirty="0"/>
            </a:br>
            <a:endParaRPr lang="en-ZA" dirty="0"/>
          </a:p>
        </p:txBody>
      </p:sp>
      <p:sp>
        <p:nvSpPr>
          <p:cNvPr id="3" name="Slide Number Placeholder 2">
            <a:extLst>
              <a:ext uri="{FF2B5EF4-FFF2-40B4-BE49-F238E27FC236}">
                <a16:creationId xmlns:a16="http://schemas.microsoft.com/office/drawing/2014/main" id="{127F74E6-5184-4CF5-94EA-FE1CC5C67194}"/>
              </a:ext>
            </a:extLst>
          </p:cNvPr>
          <p:cNvSpPr>
            <a:spLocks noGrp="1"/>
          </p:cNvSpPr>
          <p:nvPr>
            <p:ph type="sldNum" sz="quarter" idx="12"/>
          </p:nvPr>
        </p:nvSpPr>
        <p:spPr/>
        <p:txBody>
          <a:bodyPr/>
          <a:lstStyle/>
          <a:p>
            <a:fld id="{32F83655-DC73-417F-8B26-EB7A1DBB5382}" type="slidenum">
              <a:rPr lang="en-ZA" smtClean="0"/>
              <a:pPr/>
              <a:t>106</a:t>
            </a:fld>
            <a:endParaRPr lang="en-ZA" dirty="0"/>
          </a:p>
        </p:txBody>
      </p:sp>
      <p:sp>
        <p:nvSpPr>
          <p:cNvPr id="4" name="Content Placeholder 3">
            <a:extLst>
              <a:ext uri="{FF2B5EF4-FFF2-40B4-BE49-F238E27FC236}">
                <a16:creationId xmlns:a16="http://schemas.microsoft.com/office/drawing/2014/main" id="{6FCC31D6-8EF3-4992-82A8-92B4E44CBA8A}"/>
              </a:ext>
            </a:extLst>
          </p:cNvPr>
          <p:cNvSpPr>
            <a:spLocks noGrp="1"/>
          </p:cNvSpPr>
          <p:nvPr>
            <p:ph sz="quarter" idx="1"/>
          </p:nvPr>
        </p:nvSpPr>
        <p:spPr>
          <a:xfrm>
            <a:off x="467544" y="1600200"/>
            <a:ext cx="8219256" cy="4493096"/>
          </a:xfrm>
        </p:spPr>
        <p:txBody>
          <a:bodyPr>
            <a:normAutofit/>
          </a:bodyPr>
          <a:lstStyle/>
          <a:p>
            <a:r>
              <a:rPr lang="en-GB" dirty="0"/>
              <a:t>Spitting up, which is the sloshing of stomach contents up and out of the mouth, sometimes with a burp, is an entirely different process. </a:t>
            </a:r>
          </a:p>
          <a:p>
            <a:pPr marL="0" indent="0">
              <a:buNone/>
            </a:pPr>
            <a:endParaRPr lang="en-GB" dirty="0"/>
          </a:p>
          <a:p>
            <a:r>
              <a:rPr lang="en-GB" dirty="0"/>
              <a:t>Some spitting up is normal for babies, and it usually gets better over time. </a:t>
            </a:r>
          </a:p>
          <a:p>
            <a:endParaRPr lang="en-GB" dirty="0"/>
          </a:p>
          <a:p>
            <a:pPr marL="0" indent="0">
              <a:buNone/>
            </a:pPr>
            <a:endParaRPr lang="en-GB" dirty="0"/>
          </a:p>
          <a:p>
            <a:endParaRPr lang="en-GB" dirty="0"/>
          </a:p>
          <a:p>
            <a:pPr marL="0" indent="0">
              <a:buNone/>
            </a:pPr>
            <a:endParaRPr lang="en-ZA" dirty="0"/>
          </a:p>
        </p:txBody>
      </p:sp>
    </p:spTree>
    <p:extLst>
      <p:ext uri="{BB962C8B-B14F-4D97-AF65-F5344CB8AC3E}">
        <p14:creationId xmlns:p14="http://schemas.microsoft.com/office/powerpoint/2010/main" val="4272266136"/>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8F25A2-21E0-4A30-9F46-714C2553130A}"/>
              </a:ext>
            </a:extLst>
          </p:cNvPr>
          <p:cNvSpPr>
            <a:spLocks noGrp="1"/>
          </p:cNvSpPr>
          <p:nvPr>
            <p:ph type="title"/>
          </p:nvPr>
        </p:nvSpPr>
        <p:spPr/>
        <p:txBody>
          <a:bodyPr>
            <a:normAutofit fontScale="90000"/>
          </a:bodyPr>
          <a:lstStyle/>
          <a:p>
            <a:pPr algn="ctr"/>
            <a:br>
              <a:rPr lang="en-GB" dirty="0"/>
            </a:br>
            <a:r>
              <a:rPr lang="en-GB" dirty="0"/>
              <a:t>THE MOST COMMON TYPES AND SYMPTOMS OF CHILDHOOD ILLNESS</a:t>
            </a:r>
            <a:br>
              <a:rPr lang="en-ZA" dirty="0"/>
            </a:br>
            <a:endParaRPr lang="en-ZA" dirty="0"/>
          </a:p>
        </p:txBody>
      </p:sp>
      <p:sp>
        <p:nvSpPr>
          <p:cNvPr id="3" name="Slide Number Placeholder 2">
            <a:extLst>
              <a:ext uri="{FF2B5EF4-FFF2-40B4-BE49-F238E27FC236}">
                <a16:creationId xmlns:a16="http://schemas.microsoft.com/office/drawing/2014/main" id="{127F74E6-5184-4CF5-94EA-FE1CC5C67194}"/>
              </a:ext>
            </a:extLst>
          </p:cNvPr>
          <p:cNvSpPr>
            <a:spLocks noGrp="1"/>
          </p:cNvSpPr>
          <p:nvPr>
            <p:ph type="sldNum" sz="quarter" idx="12"/>
          </p:nvPr>
        </p:nvSpPr>
        <p:spPr/>
        <p:txBody>
          <a:bodyPr/>
          <a:lstStyle/>
          <a:p>
            <a:fld id="{32F83655-DC73-417F-8B26-EB7A1DBB5382}" type="slidenum">
              <a:rPr lang="en-ZA" smtClean="0"/>
              <a:pPr/>
              <a:t>107</a:t>
            </a:fld>
            <a:endParaRPr lang="en-ZA" dirty="0"/>
          </a:p>
        </p:txBody>
      </p:sp>
      <p:sp>
        <p:nvSpPr>
          <p:cNvPr id="4" name="Content Placeholder 3">
            <a:extLst>
              <a:ext uri="{FF2B5EF4-FFF2-40B4-BE49-F238E27FC236}">
                <a16:creationId xmlns:a16="http://schemas.microsoft.com/office/drawing/2014/main" id="{6FCC31D6-8EF3-4992-82A8-92B4E44CBA8A}"/>
              </a:ext>
            </a:extLst>
          </p:cNvPr>
          <p:cNvSpPr>
            <a:spLocks noGrp="1"/>
          </p:cNvSpPr>
          <p:nvPr>
            <p:ph sz="quarter" idx="1"/>
          </p:nvPr>
        </p:nvSpPr>
        <p:spPr>
          <a:xfrm>
            <a:off x="467544" y="1600200"/>
            <a:ext cx="8219256" cy="4493096"/>
          </a:xfrm>
        </p:spPr>
        <p:txBody>
          <a:bodyPr>
            <a:normAutofit/>
          </a:bodyPr>
          <a:lstStyle/>
          <a:p>
            <a:r>
              <a:rPr lang="en-GB" dirty="0"/>
              <a:t>If spitting up worsens or is more frequent, it might be considered a reflux disease. </a:t>
            </a:r>
          </a:p>
          <a:p>
            <a:endParaRPr lang="en-GB" dirty="0"/>
          </a:p>
          <a:p>
            <a:r>
              <a:rPr lang="en-GB" dirty="0"/>
              <a:t>Most of the time, nausea and vomiting don’t require urgent medical attention. </a:t>
            </a:r>
          </a:p>
          <a:p>
            <a:endParaRPr lang="en-GB" dirty="0"/>
          </a:p>
          <a:p>
            <a:r>
              <a:rPr lang="en-GB" dirty="0"/>
              <a:t>However, if the symptoms continue for days, they are severe, or you can’t keep down any food or fluids, you may have a more serious condition.</a:t>
            </a:r>
            <a:endParaRPr lang="en-ZA" dirty="0"/>
          </a:p>
          <a:p>
            <a:pPr marL="0" indent="0">
              <a:buNone/>
            </a:pPr>
            <a:endParaRPr lang="en-GB" dirty="0"/>
          </a:p>
          <a:p>
            <a:pPr marL="0" indent="0">
              <a:buNone/>
            </a:pPr>
            <a:endParaRPr lang="en-GB" dirty="0"/>
          </a:p>
          <a:p>
            <a:endParaRPr lang="en-GB" dirty="0"/>
          </a:p>
          <a:p>
            <a:pPr marL="0" indent="0">
              <a:buNone/>
            </a:pPr>
            <a:endParaRPr lang="en-ZA" dirty="0"/>
          </a:p>
        </p:txBody>
      </p:sp>
    </p:spTree>
    <p:extLst>
      <p:ext uri="{BB962C8B-B14F-4D97-AF65-F5344CB8AC3E}">
        <p14:creationId xmlns:p14="http://schemas.microsoft.com/office/powerpoint/2010/main" val="543457509"/>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8F25A2-21E0-4A30-9F46-714C2553130A}"/>
              </a:ext>
            </a:extLst>
          </p:cNvPr>
          <p:cNvSpPr>
            <a:spLocks noGrp="1"/>
          </p:cNvSpPr>
          <p:nvPr>
            <p:ph type="title"/>
          </p:nvPr>
        </p:nvSpPr>
        <p:spPr/>
        <p:txBody>
          <a:bodyPr>
            <a:normAutofit fontScale="90000"/>
          </a:bodyPr>
          <a:lstStyle/>
          <a:p>
            <a:pPr algn="ctr"/>
            <a:br>
              <a:rPr lang="en-GB" dirty="0"/>
            </a:br>
            <a:r>
              <a:rPr lang="en-GB" dirty="0"/>
              <a:t>THE MOST COMMON TYPES AND SYMPTOMS OF CHILDHOOD ILLNESS</a:t>
            </a:r>
            <a:br>
              <a:rPr lang="en-ZA" dirty="0"/>
            </a:br>
            <a:endParaRPr lang="en-ZA" dirty="0"/>
          </a:p>
        </p:txBody>
      </p:sp>
      <p:sp>
        <p:nvSpPr>
          <p:cNvPr id="3" name="Slide Number Placeholder 2">
            <a:extLst>
              <a:ext uri="{FF2B5EF4-FFF2-40B4-BE49-F238E27FC236}">
                <a16:creationId xmlns:a16="http://schemas.microsoft.com/office/drawing/2014/main" id="{127F74E6-5184-4CF5-94EA-FE1CC5C67194}"/>
              </a:ext>
            </a:extLst>
          </p:cNvPr>
          <p:cNvSpPr>
            <a:spLocks noGrp="1"/>
          </p:cNvSpPr>
          <p:nvPr>
            <p:ph type="sldNum" sz="quarter" idx="12"/>
          </p:nvPr>
        </p:nvSpPr>
        <p:spPr/>
        <p:txBody>
          <a:bodyPr/>
          <a:lstStyle/>
          <a:p>
            <a:fld id="{32F83655-DC73-417F-8B26-EB7A1DBB5382}" type="slidenum">
              <a:rPr lang="en-ZA" smtClean="0"/>
              <a:pPr/>
              <a:t>108</a:t>
            </a:fld>
            <a:endParaRPr lang="en-ZA" dirty="0"/>
          </a:p>
        </p:txBody>
      </p:sp>
      <p:sp>
        <p:nvSpPr>
          <p:cNvPr id="4" name="Content Placeholder 3">
            <a:extLst>
              <a:ext uri="{FF2B5EF4-FFF2-40B4-BE49-F238E27FC236}">
                <a16:creationId xmlns:a16="http://schemas.microsoft.com/office/drawing/2014/main" id="{6FCC31D6-8EF3-4992-82A8-92B4E44CBA8A}"/>
              </a:ext>
            </a:extLst>
          </p:cNvPr>
          <p:cNvSpPr>
            <a:spLocks noGrp="1"/>
          </p:cNvSpPr>
          <p:nvPr>
            <p:ph sz="quarter" idx="1"/>
          </p:nvPr>
        </p:nvSpPr>
        <p:spPr>
          <a:xfrm>
            <a:off x="467544" y="1600200"/>
            <a:ext cx="8219256" cy="4493096"/>
          </a:xfrm>
        </p:spPr>
        <p:txBody>
          <a:bodyPr>
            <a:normAutofit/>
          </a:bodyPr>
          <a:lstStyle/>
          <a:p>
            <a:pPr marL="0" indent="0">
              <a:buNone/>
            </a:pPr>
            <a:r>
              <a:rPr lang="en-GB" b="1" dirty="0"/>
              <a:t>A cough</a:t>
            </a:r>
          </a:p>
          <a:p>
            <a:pPr marL="0" indent="0">
              <a:buNone/>
            </a:pPr>
            <a:endParaRPr lang="en-ZA" dirty="0"/>
          </a:p>
          <a:p>
            <a:r>
              <a:rPr lang="en-GB" dirty="0"/>
              <a:t> When air is forcefully ejected from the lungs, making a sound. Symptoms include a “whoop” sound all the way to a congested cough. </a:t>
            </a:r>
          </a:p>
          <a:p>
            <a:endParaRPr lang="en-GB" dirty="0"/>
          </a:p>
          <a:p>
            <a:r>
              <a:rPr lang="en-GB" dirty="0"/>
              <a:t>A cough may be associated with a sore throat or post-nasal drip. Coughing protects the respiratory system by clearing it of irritants and secretions. </a:t>
            </a:r>
          </a:p>
          <a:p>
            <a:pPr marL="0" indent="0">
              <a:buNone/>
            </a:pPr>
            <a:endParaRPr lang="en-GB" dirty="0"/>
          </a:p>
          <a:p>
            <a:endParaRPr lang="en-GB" dirty="0"/>
          </a:p>
          <a:p>
            <a:pPr marL="0" indent="0">
              <a:buNone/>
            </a:pPr>
            <a:endParaRPr lang="en-ZA" dirty="0"/>
          </a:p>
        </p:txBody>
      </p:sp>
    </p:spTree>
    <p:extLst>
      <p:ext uri="{BB962C8B-B14F-4D97-AF65-F5344CB8AC3E}">
        <p14:creationId xmlns:p14="http://schemas.microsoft.com/office/powerpoint/2010/main" val="302352472"/>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8F25A2-21E0-4A30-9F46-714C2553130A}"/>
              </a:ext>
            </a:extLst>
          </p:cNvPr>
          <p:cNvSpPr>
            <a:spLocks noGrp="1"/>
          </p:cNvSpPr>
          <p:nvPr>
            <p:ph type="title"/>
          </p:nvPr>
        </p:nvSpPr>
        <p:spPr/>
        <p:txBody>
          <a:bodyPr>
            <a:normAutofit fontScale="90000"/>
          </a:bodyPr>
          <a:lstStyle/>
          <a:p>
            <a:pPr algn="ctr"/>
            <a:br>
              <a:rPr lang="en-GB" dirty="0"/>
            </a:br>
            <a:r>
              <a:rPr lang="en-GB" dirty="0"/>
              <a:t>THE MOST COMMON TYPES AND SYMPTOMS OF CHILDHOOD ILLNESS</a:t>
            </a:r>
            <a:br>
              <a:rPr lang="en-ZA" dirty="0"/>
            </a:br>
            <a:endParaRPr lang="en-ZA" dirty="0"/>
          </a:p>
        </p:txBody>
      </p:sp>
      <p:sp>
        <p:nvSpPr>
          <p:cNvPr id="3" name="Slide Number Placeholder 2">
            <a:extLst>
              <a:ext uri="{FF2B5EF4-FFF2-40B4-BE49-F238E27FC236}">
                <a16:creationId xmlns:a16="http://schemas.microsoft.com/office/drawing/2014/main" id="{127F74E6-5184-4CF5-94EA-FE1CC5C67194}"/>
              </a:ext>
            </a:extLst>
          </p:cNvPr>
          <p:cNvSpPr>
            <a:spLocks noGrp="1"/>
          </p:cNvSpPr>
          <p:nvPr>
            <p:ph type="sldNum" sz="quarter" idx="12"/>
          </p:nvPr>
        </p:nvSpPr>
        <p:spPr/>
        <p:txBody>
          <a:bodyPr/>
          <a:lstStyle/>
          <a:p>
            <a:fld id="{32F83655-DC73-417F-8B26-EB7A1DBB5382}" type="slidenum">
              <a:rPr lang="en-ZA" smtClean="0"/>
              <a:pPr/>
              <a:t>109</a:t>
            </a:fld>
            <a:endParaRPr lang="en-ZA" dirty="0"/>
          </a:p>
        </p:txBody>
      </p:sp>
      <p:sp>
        <p:nvSpPr>
          <p:cNvPr id="4" name="Content Placeholder 3">
            <a:extLst>
              <a:ext uri="{FF2B5EF4-FFF2-40B4-BE49-F238E27FC236}">
                <a16:creationId xmlns:a16="http://schemas.microsoft.com/office/drawing/2014/main" id="{6FCC31D6-8EF3-4992-82A8-92B4E44CBA8A}"/>
              </a:ext>
            </a:extLst>
          </p:cNvPr>
          <p:cNvSpPr>
            <a:spLocks noGrp="1"/>
          </p:cNvSpPr>
          <p:nvPr>
            <p:ph sz="quarter" idx="1"/>
          </p:nvPr>
        </p:nvSpPr>
        <p:spPr>
          <a:xfrm>
            <a:off x="467544" y="1600200"/>
            <a:ext cx="8219256" cy="4493096"/>
          </a:xfrm>
        </p:spPr>
        <p:txBody>
          <a:bodyPr>
            <a:normAutofit/>
          </a:bodyPr>
          <a:lstStyle/>
          <a:p>
            <a:r>
              <a:rPr lang="en-GB" dirty="0"/>
              <a:t>Teach children to cough into their upper sleeve. This practice isolates the aerosolized germs that are being excreted and prevents the contamination of surfaces. </a:t>
            </a:r>
          </a:p>
          <a:p>
            <a:pPr marL="0" indent="0">
              <a:buNone/>
            </a:pPr>
            <a:endParaRPr lang="en-GB" dirty="0"/>
          </a:p>
          <a:p>
            <a:endParaRPr lang="en-GB" dirty="0"/>
          </a:p>
          <a:p>
            <a:pPr marL="0" indent="0">
              <a:buNone/>
            </a:pPr>
            <a:endParaRPr lang="en-ZA" dirty="0"/>
          </a:p>
        </p:txBody>
      </p:sp>
    </p:spTree>
    <p:extLst>
      <p:ext uri="{BB962C8B-B14F-4D97-AF65-F5344CB8AC3E}">
        <p14:creationId xmlns:p14="http://schemas.microsoft.com/office/powerpoint/2010/main" val="40082068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Assessment Brief</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11</a:t>
            </a:fld>
            <a:endParaRPr lang="en-ZA" dirty="0"/>
          </a:p>
        </p:txBody>
      </p:sp>
      <p:sp>
        <p:nvSpPr>
          <p:cNvPr id="5" name="Content Placeholder 4"/>
          <p:cNvSpPr>
            <a:spLocks noGrp="1"/>
          </p:cNvSpPr>
          <p:nvPr>
            <p:ph sz="quarter" idx="1"/>
          </p:nvPr>
        </p:nvSpPr>
        <p:spPr/>
        <p:txBody>
          <a:bodyPr/>
          <a:lstStyle/>
          <a:p>
            <a:pPr marL="0" lvl="0" indent="0">
              <a:spcBef>
                <a:spcPts val="0"/>
              </a:spcBef>
              <a:buClrTx/>
              <a:buSzTx/>
              <a:buNone/>
            </a:pPr>
            <a:r>
              <a:rPr lang="en-ZA" b="1" dirty="0">
                <a:solidFill>
                  <a:srgbClr val="000066"/>
                </a:solidFill>
              </a:rPr>
              <a:t>Credit Value</a:t>
            </a:r>
            <a:endParaRPr lang="en-US" b="1" dirty="0">
              <a:solidFill>
                <a:srgbClr val="000066"/>
              </a:solidFill>
            </a:endParaRPr>
          </a:p>
          <a:p>
            <a:pPr marL="0" lvl="0" indent="0">
              <a:spcBef>
                <a:spcPts val="0"/>
              </a:spcBef>
              <a:buClrTx/>
              <a:buSzTx/>
              <a:buNone/>
            </a:pPr>
            <a:endParaRPr lang="en-ZA" dirty="0">
              <a:solidFill>
                <a:srgbClr val="000066"/>
              </a:solidFill>
            </a:endParaRPr>
          </a:p>
          <a:p>
            <a:pPr>
              <a:spcBef>
                <a:spcPts val="0"/>
              </a:spcBef>
              <a:buClrTx/>
              <a:buSzTx/>
              <a:buFont typeface="Arial" panose="020B0604020202020204" pitchFamily="34" charset="0"/>
              <a:buChar char="•"/>
            </a:pPr>
            <a:r>
              <a:rPr lang="en-ZA" dirty="0">
                <a:solidFill>
                  <a:srgbClr val="000066"/>
                </a:solidFill>
              </a:rPr>
              <a:t>10 credits = 100 notional hours</a:t>
            </a:r>
          </a:p>
          <a:p>
            <a:pPr marL="342900" lvl="0" indent="-342900">
              <a:spcBef>
                <a:spcPts val="0"/>
              </a:spcBef>
              <a:buClrTx/>
              <a:buSzTx/>
              <a:buFont typeface="Arial" panose="020B0604020202020204" pitchFamily="34" charset="0"/>
              <a:buChar char="•"/>
            </a:pPr>
            <a:r>
              <a:rPr lang="en-ZA" dirty="0">
                <a:solidFill>
                  <a:srgbClr val="000066"/>
                </a:solidFill>
              </a:rPr>
              <a:t>Theoretical + Practical + Workplace experience</a:t>
            </a:r>
            <a:endParaRPr lang="en-US" dirty="0">
              <a:solidFill>
                <a:srgbClr val="000066"/>
              </a:solidFill>
            </a:endParaRPr>
          </a:p>
          <a:p>
            <a:pPr marL="342900" lvl="0" indent="-342900">
              <a:spcBef>
                <a:spcPts val="0"/>
              </a:spcBef>
              <a:buClrTx/>
              <a:buSzTx/>
              <a:buFont typeface="Arial" panose="020B0604020202020204" pitchFamily="34" charset="0"/>
              <a:buChar char="•"/>
            </a:pPr>
            <a:r>
              <a:rPr lang="en-ZA" dirty="0">
                <a:solidFill>
                  <a:srgbClr val="000066"/>
                </a:solidFill>
              </a:rPr>
              <a:t>Submission of Portfolio of Evidence (PoE)  - based on Specific Outcomes (SOs) and Assessment Criteria (ACs).</a:t>
            </a:r>
            <a:endParaRPr lang="en-US" dirty="0">
              <a:solidFill>
                <a:srgbClr val="000066"/>
              </a:solidFill>
            </a:endParaRPr>
          </a:p>
          <a:p>
            <a:endParaRPr lang="en-ZA" dirty="0"/>
          </a:p>
        </p:txBody>
      </p:sp>
    </p:spTree>
    <p:extLst>
      <p:ext uri="{BB962C8B-B14F-4D97-AF65-F5344CB8AC3E}">
        <p14:creationId xmlns:p14="http://schemas.microsoft.com/office/powerpoint/2010/main" val="3176548297"/>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8F25A2-21E0-4A30-9F46-714C2553130A}"/>
              </a:ext>
            </a:extLst>
          </p:cNvPr>
          <p:cNvSpPr>
            <a:spLocks noGrp="1"/>
          </p:cNvSpPr>
          <p:nvPr>
            <p:ph type="title"/>
          </p:nvPr>
        </p:nvSpPr>
        <p:spPr/>
        <p:txBody>
          <a:bodyPr>
            <a:normAutofit fontScale="90000"/>
          </a:bodyPr>
          <a:lstStyle/>
          <a:p>
            <a:pPr algn="ctr"/>
            <a:br>
              <a:rPr lang="en-GB" dirty="0"/>
            </a:br>
            <a:r>
              <a:rPr lang="en-GB" dirty="0"/>
              <a:t>THE MOST COMMON TYPES AND SYMPTOMS OF CHILDHOOD ILLNESS</a:t>
            </a:r>
            <a:br>
              <a:rPr lang="en-ZA" dirty="0"/>
            </a:br>
            <a:endParaRPr lang="en-ZA" dirty="0"/>
          </a:p>
        </p:txBody>
      </p:sp>
      <p:sp>
        <p:nvSpPr>
          <p:cNvPr id="3" name="Slide Number Placeholder 2">
            <a:extLst>
              <a:ext uri="{FF2B5EF4-FFF2-40B4-BE49-F238E27FC236}">
                <a16:creationId xmlns:a16="http://schemas.microsoft.com/office/drawing/2014/main" id="{127F74E6-5184-4CF5-94EA-FE1CC5C67194}"/>
              </a:ext>
            </a:extLst>
          </p:cNvPr>
          <p:cNvSpPr>
            <a:spLocks noGrp="1"/>
          </p:cNvSpPr>
          <p:nvPr>
            <p:ph type="sldNum" sz="quarter" idx="12"/>
          </p:nvPr>
        </p:nvSpPr>
        <p:spPr/>
        <p:txBody>
          <a:bodyPr/>
          <a:lstStyle/>
          <a:p>
            <a:fld id="{32F83655-DC73-417F-8B26-EB7A1DBB5382}" type="slidenum">
              <a:rPr lang="en-ZA" smtClean="0"/>
              <a:pPr/>
              <a:t>110</a:t>
            </a:fld>
            <a:endParaRPr lang="en-ZA" dirty="0"/>
          </a:p>
        </p:txBody>
      </p:sp>
      <p:sp>
        <p:nvSpPr>
          <p:cNvPr id="4" name="Content Placeholder 3">
            <a:extLst>
              <a:ext uri="{FF2B5EF4-FFF2-40B4-BE49-F238E27FC236}">
                <a16:creationId xmlns:a16="http://schemas.microsoft.com/office/drawing/2014/main" id="{6FCC31D6-8EF3-4992-82A8-92B4E44CBA8A}"/>
              </a:ext>
            </a:extLst>
          </p:cNvPr>
          <p:cNvSpPr>
            <a:spLocks noGrp="1"/>
          </p:cNvSpPr>
          <p:nvPr>
            <p:ph sz="quarter" idx="1"/>
          </p:nvPr>
        </p:nvSpPr>
        <p:spPr>
          <a:xfrm>
            <a:off x="467544" y="1600200"/>
            <a:ext cx="8219256" cy="4493096"/>
          </a:xfrm>
        </p:spPr>
        <p:txBody>
          <a:bodyPr>
            <a:normAutofit lnSpcReduction="10000"/>
          </a:bodyPr>
          <a:lstStyle/>
          <a:p>
            <a:pPr marL="0" indent="0">
              <a:buNone/>
            </a:pPr>
            <a:r>
              <a:rPr lang="en-GB" b="1" dirty="0"/>
              <a:t>Sneezing</a:t>
            </a:r>
          </a:p>
          <a:p>
            <a:pPr marL="0" indent="0">
              <a:buNone/>
            </a:pPr>
            <a:endParaRPr lang="en-ZA" dirty="0"/>
          </a:p>
          <a:p>
            <a:r>
              <a:rPr lang="en-GB" dirty="0"/>
              <a:t>A sneeze is defined as air that is suddenly ejected in spasms through the nose and mouth. </a:t>
            </a:r>
          </a:p>
          <a:p>
            <a:endParaRPr lang="en-GB" dirty="0"/>
          </a:p>
          <a:p>
            <a:r>
              <a:rPr lang="en-GB" dirty="0"/>
              <a:t>Children sneeze because of irritants, allergies, or viral or bacterial causes. </a:t>
            </a:r>
          </a:p>
          <a:p>
            <a:endParaRPr lang="en-GB" dirty="0"/>
          </a:p>
          <a:p>
            <a:r>
              <a:rPr lang="en-GB" dirty="0"/>
              <a:t>Sneezing is commonly caused by irritation of the nasal passages by things such as pollens, house dust, pepper, or other particles. </a:t>
            </a:r>
          </a:p>
          <a:p>
            <a:pPr marL="0" indent="0">
              <a:buNone/>
            </a:pPr>
            <a:endParaRPr lang="en-GB" dirty="0"/>
          </a:p>
          <a:p>
            <a:endParaRPr lang="en-GB" dirty="0"/>
          </a:p>
          <a:p>
            <a:pPr marL="0" indent="0">
              <a:buNone/>
            </a:pPr>
            <a:endParaRPr lang="en-ZA" dirty="0"/>
          </a:p>
        </p:txBody>
      </p:sp>
    </p:spTree>
    <p:extLst>
      <p:ext uri="{BB962C8B-B14F-4D97-AF65-F5344CB8AC3E}">
        <p14:creationId xmlns:p14="http://schemas.microsoft.com/office/powerpoint/2010/main" val="1860388231"/>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8F25A2-21E0-4A30-9F46-714C2553130A}"/>
              </a:ext>
            </a:extLst>
          </p:cNvPr>
          <p:cNvSpPr>
            <a:spLocks noGrp="1"/>
          </p:cNvSpPr>
          <p:nvPr>
            <p:ph type="title"/>
          </p:nvPr>
        </p:nvSpPr>
        <p:spPr/>
        <p:txBody>
          <a:bodyPr>
            <a:normAutofit fontScale="90000"/>
          </a:bodyPr>
          <a:lstStyle/>
          <a:p>
            <a:pPr algn="ctr"/>
            <a:br>
              <a:rPr lang="en-GB" dirty="0"/>
            </a:br>
            <a:r>
              <a:rPr lang="en-GB" dirty="0"/>
              <a:t>THE MOST COMMON TYPES AND SYMPTOMS OF CHILDHOOD ILLNESS</a:t>
            </a:r>
            <a:br>
              <a:rPr lang="en-ZA" dirty="0"/>
            </a:br>
            <a:endParaRPr lang="en-ZA" dirty="0"/>
          </a:p>
        </p:txBody>
      </p:sp>
      <p:sp>
        <p:nvSpPr>
          <p:cNvPr id="3" name="Slide Number Placeholder 2">
            <a:extLst>
              <a:ext uri="{FF2B5EF4-FFF2-40B4-BE49-F238E27FC236}">
                <a16:creationId xmlns:a16="http://schemas.microsoft.com/office/drawing/2014/main" id="{127F74E6-5184-4CF5-94EA-FE1CC5C67194}"/>
              </a:ext>
            </a:extLst>
          </p:cNvPr>
          <p:cNvSpPr>
            <a:spLocks noGrp="1"/>
          </p:cNvSpPr>
          <p:nvPr>
            <p:ph type="sldNum" sz="quarter" idx="12"/>
          </p:nvPr>
        </p:nvSpPr>
        <p:spPr/>
        <p:txBody>
          <a:bodyPr/>
          <a:lstStyle/>
          <a:p>
            <a:fld id="{32F83655-DC73-417F-8B26-EB7A1DBB5382}" type="slidenum">
              <a:rPr lang="en-ZA" smtClean="0"/>
              <a:pPr/>
              <a:t>111</a:t>
            </a:fld>
            <a:endParaRPr lang="en-ZA" dirty="0"/>
          </a:p>
        </p:txBody>
      </p:sp>
      <p:sp>
        <p:nvSpPr>
          <p:cNvPr id="4" name="Content Placeholder 3">
            <a:extLst>
              <a:ext uri="{FF2B5EF4-FFF2-40B4-BE49-F238E27FC236}">
                <a16:creationId xmlns:a16="http://schemas.microsoft.com/office/drawing/2014/main" id="{6FCC31D6-8EF3-4992-82A8-92B4E44CBA8A}"/>
              </a:ext>
            </a:extLst>
          </p:cNvPr>
          <p:cNvSpPr>
            <a:spLocks noGrp="1"/>
          </p:cNvSpPr>
          <p:nvPr>
            <p:ph sz="quarter" idx="1"/>
          </p:nvPr>
        </p:nvSpPr>
        <p:spPr>
          <a:xfrm>
            <a:off x="467544" y="1600200"/>
            <a:ext cx="8219256" cy="4493096"/>
          </a:xfrm>
        </p:spPr>
        <p:txBody>
          <a:bodyPr>
            <a:normAutofit/>
          </a:bodyPr>
          <a:lstStyle/>
          <a:p>
            <a:r>
              <a:rPr lang="en-GB" dirty="0"/>
              <a:t>When sneezing, a person expels saliva, mucous, and other contents. </a:t>
            </a:r>
          </a:p>
          <a:p>
            <a:endParaRPr lang="en-GB" dirty="0"/>
          </a:p>
          <a:p>
            <a:r>
              <a:rPr lang="en-GB" dirty="0"/>
              <a:t>Teach children to sneeze into a tissue and to toss the tissue into the garbage when done.</a:t>
            </a:r>
            <a:endParaRPr lang="en-ZA" dirty="0"/>
          </a:p>
          <a:p>
            <a:pPr marL="0" indent="0">
              <a:buNone/>
            </a:pPr>
            <a:r>
              <a:rPr lang="en-GB" b="1" dirty="0"/>
              <a:t> </a:t>
            </a:r>
            <a:endParaRPr lang="en-ZA" dirty="0"/>
          </a:p>
          <a:p>
            <a:pPr marL="0" indent="0">
              <a:buNone/>
            </a:pPr>
            <a:endParaRPr lang="en-GB" dirty="0"/>
          </a:p>
          <a:p>
            <a:endParaRPr lang="en-GB" dirty="0"/>
          </a:p>
          <a:p>
            <a:pPr marL="0" indent="0">
              <a:buNone/>
            </a:pPr>
            <a:endParaRPr lang="en-ZA" dirty="0"/>
          </a:p>
        </p:txBody>
      </p:sp>
    </p:spTree>
    <p:extLst>
      <p:ext uri="{BB962C8B-B14F-4D97-AF65-F5344CB8AC3E}">
        <p14:creationId xmlns:p14="http://schemas.microsoft.com/office/powerpoint/2010/main" val="875774019"/>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8F25A2-21E0-4A30-9F46-714C2553130A}"/>
              </a:ext>
            </a:extLst>
          </p:cNvPr>
          <p:cNvSpPr>
            <a:spLocks noGrp="1"/>
          </p:cNvSpPr>
          <p:nvPr>
            <p:ph type="title"/>
          </p:nvPr>
        </p:nvSpPr>
        <p:spPr/>
        <p:txBody>
          <a:bodyPr>
            <a:normAutofit fontScale="90000"/>
          </a:bodyPr>
          <a:lstStyle/>
          <a:p>
            <a:pPr algn="ctr"/>
            <a:br>
              <a:rPr lang="en-GB" dirty="0"/>
            </a:br>
            <a:r>
              <a:rPr lang="en-GB" dirty="0"/>
              <a:t>THE MOST COMMON TYPES AND SYMPTOMS OF CHILDHOOD ILLNESS</a:t>
            </a:r>
            <a:br>
              <a:rPr lang="en-ZA" dirty="0"/>
            </a:br>
            <a:endParaRPr lang="en-ZA" dirty="0"/>
          </a:p>
        </p:txBody>
      </p:sp>
      <p:sp>
        <p:nvSpPr>
          <p:cNvPr id="3" name="Slide Number Placeholder 2">
            <a:extLst>
              <a:ext uri="{FF2B5EF4-FFF2-40B4-BE49-F238E27FC236}">
                <a16:creationId xmlns:a16="http://schemas.microsoft.com/office/drawing/2014/main" id="{127F74E6-5184-4CF5-94EA-FE1CC5C67194}"/>
              </a:ext>
            </a:extLst>
          </p:cNvPr>
          <p:cNvSpPr>
            <a:spLocks noGrp="1"/>
          </p:cNvSpPr>
          <p:nvPr>
            <p:ph type="sldNum" sz="quarter" idx="12"/>
          </p:nvPr>
        </p:nvSpPr>
        <p:spPr/>
        <p:txBody>
          <a:bodyPr/>
          <a:lstStyle/>
          <a:p>
            <a:fld id="{32F83655-DC73-417F-8B26-EB7A1DBB5382}" type="slidenum">
              <a:rPr lang="en-ZA" smtClean="0"/>
              <a:pPr/>
              <a:t>112</a:t>
            </a:fld>
            <a:endParaRPr lang="en-ZA" dirty="0"/>
          </a:p>
        </p:txBody>
      </p:sp>
      <p:sp>
        <p:nvSpPr>
          <p:cNvPr id="4" name="Content Placeholder 3">
            <a:extLst>
              <a:ext uri="{FF2B5EF4-FFF2-40B4-BE49-F238E27FC236}">
                <a16:creationId xmlns:a16="http://schemas.microsoft.com/office/drawing/2014/main" id="{6FCC31D6-8EF3-4992-82A8-92B4E44CBA8A}"/>
              </a:ext>
            </a:extLst>
          </p:cNvPr>
          <p:cNvSpPr>
            <a:spLocks noGrp="1"/>
          </p:cNvSpPr>
          <p:nvPr>
            <p:ph sz="quarter" idx="1"/>
          </p:nvPr>
        </p:nvSpPr>
        <p:spPr>
          <a:xfrm>
            <a:off x="467544" y="1600200"/>
            <a:ext cx="8219256" cy="4493096"/>
          </a:xfrm>
        </p:spPr>
        <p:txBody>
          <a:bodyPr>
            <a:normAutofit/>
          </a:bodyPr>
          <a:lstStyle/>
          <a:p>
            <a:pPr marL="0" indent="0">
              <a:buNone/>
            </a:pPr>
            <a:r>
              <a:rPr lang="en-GB" b="1" dirty="0"/>
              <a:t>Sore throat</a:t>
            </a:r>
          </a:p>
          <a:p>
            <a:pPr marL="0" indent="0">
              <a:buNone/>
            </a:pPr>
            <a:endParaRPr lang="en-ZA" dirty="0"/>
          </a:p>
          <a:p>
            <a:r>
              <a:rPr lang="en-GB" dirty="0"/>
              <a:t>A sore throat is defined as a painful scratchiness or irritation of the throat that often worsens when you swallow. It can be caused by post-nasal drip from nose drainage. </a:t>
            </a:r>
          </a:p>
          <a:p>
            <a:endParaRPr lang="en-GB" dirty="0"/>
          </a:p>
          <a:p>
            <a:r>
              <a:rPr lang="en-GB" dirty="0"/>
              <a:t>It’s usually minor and caused by a cold or other virus, dry air, air pollution, forceful yelling, crying, breathing heavily through the mouth, or even gastric reflux. </a:t>
            </a:r>
          </a:p>
          <a:p>
            <a:endParaRPr lang="en-GB" dirty="0"/>
          </a:p>
          <a:p>
            <a:pPr marL="0" indent="0">
              <a:buNone/>
            </a:pPr>
            <a:endParaRPr lang="en-GB" dirty="0"/>
          </a:p>
          <a:p>
            <a:endParaRPr lang="en-GB" dirty="0"/>
          </a:p>
          <a:p>
            <a:pPr marL="0" indent="0">
              <a:buNone/>
            </a:pPr>
            <a:endParaRPr lang="en-ZA" dirty="0"/>
          </a:p>
        </p:txBody>
      </p:sp>
    </p:spTree>
    <p:extLst>
      <p:ext uri="{BB962C8B-B14F-4D97-AF65-F5344CB8AC3E}">
        <p14:creationId xmlns:p14="http://schemas.microsoft.com/office/powerpoint/2010/main" val="2417615338"/>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8F25A2-21E0-4A30-9F46-714C2553130A}"/>
              </a:ext>
            </a:extLst>
          </p:cNvPr>
          <p:cNvSpPr>
            <a:spLocks noGrp="1"/>
          </p:cNvSpPr>
          <p:nvPr>
            <p:ph type="title"/>
          </p:nvPr>
        </p:nvSpPr>
        <p:spPr/>
        <p:txBody>
          <a:bodyPr>
            <a:normAutofit fontScale="90000"/>
          </a:bodyPr>
          <a:lstStyle/>
          <a:p>
            <a:pPr algn="ctr"/>
            <a:br>
              <a:rPr lang="en-GB" dirty="0"/>
            </a:br>
            <a:r>
              <a:rPr lang="en-GB" dirty="0"/>
              <a:t>THE MOST COMMON TYPES AND SYMPTOMS OF CHILDHOOD ILLNESS</a:t>
            </a:r>
            <a:br>
              <a:rPr lang="en-ZA" dirty="0"/>
            </a:br>
            <a:endParaRPr lang="en-ZA" dirty="0"/>
          </a:p>
        </p:txBody>
      </p:sp>
      <p:sp>
        <p:nvSpPr>
          <p:cNvPr id="3" name="Slide Number Placeholder 2">
            <a:extLst>
              <a:ext uri="{FF2B5EF4-FFF2-40B4-BE49-F238E27FC236}">
                <a16:creationId xmlns:a16="http://schemas.microsoft.com/office/drawing/2014/main" id="{127F74E6-5184-4CF5-94EA-FE1CC5C67194}"/>
              </a:ext>
            </a:extLst>
          </p:cNvPr>
          <p:cNvSpPr>
            <a:spLocks noGrp="1"/>
          </p:cNvSpPr>
          <p:nvPr>
            <p:ph type="sldNum" sz="quarter" idx="12"/>
          </p:nvPr>
        </p:nvSpPr>
        <p:spPr/>
        <p:txBody>
          <a:bodyPr/>
          <a:lstStyle/>
          <a:p>
            <a:fld id="{32F83655-DC73-417F-8B26-EB7A1DBB5382}" type="slidenum">
              <a:rPr lang="en-ZA" smtClean="0"/>
              <a:pPr/>
              <a:t>113</a:t>
            </a:fld>
            <a:endParaRPr lang="en-ZA" dirty="0"/>
          </a:p>
        </p:txBody>
      </p:sp>
      <p:sp>
        <p:nvSpPr>
          <p:cNvPr id="4" name="Content Placeholder 3">
            <a:extLst>
              <a:ext uri="{FF2B5EF4-FFF2-40B4-BE49-F238E27FC236}">
                <a16:creationId xmlns:a16="http://schemas.microsoft.com/office/drawing/2014/main" id="{6FCC31D6-8EF3-4992-82A8-92B4E44CBA8A}"/>
              </a:ext>
            </a:extLst>
          </p:cNvPr>
          <p:cNvSpPr>
            <a:spLocks noGrp="1"/>
          </p:cNvSpPr>
          <p:nvPr>
            <p:ph sz="quarter" idx="1"/>
          </p:nvPr>
        </p:nvSpPr>
        <p:spPr>
          <a:xfrm>
            <a:off x="467544" y="1600200"/>
            <a:ext cx="8219256" cy="4493096"/>
          </a:xfrm>
        </p:spPr>
        <p:txBody>
          <a:bodyPr>
            <a:normAutofit lnSpcReduction="10000"/>
          </a:bodyPr>
          <a:lstStyle/>
          <a:p>
            <a:r>
              <a:rPr lang="en-GB" dirty="0"/>
              <a:t>A sore throat is the primary symptom of pharyngitis, or inflammation of the throat. The throat is also called the pharynx. </a:t>
            </a:r>
          </a:p>
          <a:p>
            <a:endParaRPr lang="en-GB" dirty="0"/>
          </a:p>
          <a:p>
            <a:r>
              <a:rPr lang="en-GB" dirty="0"/>
              <a:t>The terms “sore throat” and “pharyngitis” are often used interchangeably. </a:t>
            </a:r>
          </a:p>
          <a:p>
            <a:endParaRPr lang="en-GB" dirty="0"/>
          </a:p>
          <a:p>
            <a:r>
              <a:rPr lang="en-GB" dirty="0"/>
              <a:t>The most common cause of a sore throat is a viral infection, such as a cold or the flu. A sore throat that is caused by a virus usually resolves on its own and only requires at-home care. </a:t>
            </a:r>
            <a:endParaRPr lang="en-ZA" dirty="0"/>
          </a:p>
          <a:p>
            <a:pPr marL="0" indent="0">
              <a:buNone/>
            </a:pPr>
            <a:r>
              <a:rPr lang="en-GB" b="1" dirty="0"/>
              <a:t> </a:t>
            </a:r>
            <a:endParaRPr lang="en-ZA" dirty="0"/>
          </a:p>
          <a:p>
            <a:endParaRPr lang="en-GB" dirty="0"/>
          </a:p>
          <a:p>
            <a:pPr marL="0" indent="0">
              <a:buNone/>
            </a:pPr>
            <a:endParaRPr lang="en-GB" dirty="0"/>
          </a:p>
          <a:p>
            <a:endParaRPr lang="en-GB" dirty="0"/>
          </a:p>
          <a:p>
            <a:pPr marL="0" indent="0">
              <a:buNone/>
            </a:pPr>
            <a:endParaRPr lang="en-ZA" dirty="0"/>
          </a:p>
        </p:txBody>
      </p:sp>
    </p:spTree>
    <p:extLst>
      <p:ext uri="{BB962C8B-B14F-4D97-AF65-F5344CB8AC3E}">
        <p14:creationId xmlns:p14="http://schemas.microsoft.com/office/powerpoint/2010/main" val="1448601706"/>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8F25A2-21E0-4A30-9F46-714C2553130A}"/>
              </a:ext>
            </a:extLst>
          </p:cNvPr>
          <p:cNvSpPr>
            <a:spLocks noGrp="1"/>
          </p:cNvSpPr>
          <p:nvPr>
            <p:ph type="title"/>
          </p:nvPr>
        </p:nvSpPr>
        <p:spPr/>
        <p:txBody>
          <a:bodyPr>
            <a:normAutofit fontScale="90000"/>
          </a:bodyPr>
          <a:lstStyle/>
          <a:p>
            <a:pPr algn="ctr"/>
            <a:br>
              <a:rPr lang="en-GB" dirty="0"/>
            </a:br>
            <a:r>
              <a:rPr lang="en-GB" dirty="0"/>
              <a:t>THE MOST COMMON TYPES AND SYMPTOMS OF CHILDHOOD ILLNESS</a:t>
            </a:r>
            <a:br>
              <a:rPr lang="en-ZA" dirty="0"/>
            </a:br>
            <a:endParaRPr lang="en-ZA" dirty="0"/>
          </a:p>
        </p:txBody>
      </p:sp>
      <p:sp>
        <p:nvSpPr>
          <p:cNvPr id="3" name="Slide Number Placeholder 2">
            <a:extLst>
              <a:ext uri="{FF2B5EF4-FFF2-40B4-BE49-F238E27FC236}">
                <a16:creationId xmlns:a16="http://schemas.microsoft.com/office/drawing/2014/main" id="{127F74E6-5184-4CF5-94EA-FE1CC5C67194}"/>
              </a:ext>
            </a:extLst>
          </p:cNvPr>
          <p:cNvSpPr>
            <a:spLocks noGrp="1"/>
          </p:cNvSpPr>
          <p:nvPr>
            <p:ph type="sldNum" sz="quarter" idx="12"/>
          </p:nvPr>
        </p:nvSpPr>
        <p:spPr/>
        <p:txBody>
          <a:bodyPr/>
          <a:lstStyle/>
          <a:p>
            <a:fld id="{32F83655-DC73-417F-8B26-EB7A1DBB5382}" type="slidenum">
              <a:rPr lang="en-ZA" smtClean="0"/>
              <a:pPr/>
              <a:t>114</a:t>
            </a:fld>
            <a:endParaRPr lang="en-ZA" dirty="0"/>
          </a:p>
        </p:txBody>
      </p:sp>
      <p:sp>
        <p:nvSpPr>
          <p:cNvPr id="4" name="Content Placeholder 3">
            <a:extLst>
              <a:ext uri="{FF2B5EF4-FFF2-40B4-BE49-F238E27FC236}">
                <a16:creationId xmlns:a16="http://schemas.microsoft.com/office/drawing/2014/main" id="{6FCC31D6-8EF3-4992-82A8-92B4E44CBA8A}"/>
              </a:ext>
            </a:extLst>
          </p:cNvPr>
          <p:cNvSpPr>
            <a:spLocks noGrp="1"/>
          </p:cNvSpPr>
          <p:nvPr>
            <p:ph sz="quarter" idx="1"/>
          </p:nvPr>
        </p:nvSpPr>
        <p:spPr>
          <a:xfrm>
            <a:off x="467544" y="1499920"/>
            <a:ext cx="8219256" cy="4850079"/>
          </a:xfrm>
        </p:spPr>
        <p:txBody>
          <a:bodyPr>
            <a:normAutofit lnSpcReduction="10000"/>
          </a:bodyPr>
          <a:lstStyle/>
          <a:p>
            <a:pPr marL="0" indent="0">
              <a:buNone/>
            </a:pPr>
            <a:r>
              <a:rPr lang="en-GB" b="1" dirty="0"/>
              <a:t>Dehydration</a:t>
            </a:r>
            <a:r>
              <a:rPr lang="en-GB" dirty="0"/>
              <a:t> </a:t>
            </a:r>
          </a:p>
          <a:p>
            <a:pPr marL="0" indent="0">
              <a:buNone/>
            </a:pPr>
            <a:endParaRPr lang="en-ZA" dirty="0"/>
          </a:p>
          <a:p>
            <a:r>
              <a:rPr lang="en-GB" dirty="0"/>
              <a:t>Is defined as the loss of too much fluid from the body. It can come about from the loss of body fluids due to diarrhoea, vomiting, sweating, or exercise. </a:t>
            </a:r>
          </a:p>
          <a:p>
            <a:endParaRPr lang="en-GB" dirty="0"/>
          </a:p>
          <a:p>
            <a:r>
              <a:rPr lang="en-GB" dirty="0"/>
              <a:t>It may also be from not drinking enough liquids during the day. </a:t>
            </a:r>
          </a:p>
          <a:p>
            <a:endParaRPr lang="en-GB" dirty="0"/>
          </a:p>
          <a:p>
            <a:r>
              <a:rPr lang="en-GB" dirty="0"/>
              <a:t>The signs of dehydration include a noticeable increase in thirst. Urination becomes infrequent and is dark yellow in colour. </a:t>
            </a:r>
          </a:p>
        </p:txBody>
      </p:sp>
    </p:spTree>
    <p:extLst>
      <p:ext uri="{BB962C8B-B14F-4D97-AF65-F5344CB8AC3E}">
        <p14:creationId xmlns:p14="http://schemas.microsoft.com/office/powerpoint/2010/main" val="935111813"/>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8F25A2-21E0-4A30-9F46-714C2553130A}"/>
              </a:ext>
            </a:extLst>
          </p:cNvPr>
          <p:cNvSpPr>
            <a:spLocks noGrp="1"/>
          </p:cNvSpPr>
          <p:nvPr>
            <p:ph type="title"/>
          </p:nvPr>
        </p:nvSpPr>
        <p:spPr/>
        <p:txBody>
          <a:bodyPr>
            <a:normAutofit fontScale="90000"/>
          </a:bodyPr>
          <a:lstStyle/>
          <a:p>
            <a:pPr algn="ctr"/>
            <a:br>
              <a:rPr lang="en-GB" dirty="0"/>
            </a:br>
            <a:r>
              <a:rPr lang="en-GB" dirty="0"/>
              <a:t>THE MOST COMMON TYPES AND SYMPTOMS OF CHILDHOOD ILLNESS</a:t>
            </a:r>
            <a:br>
              <a:rPr lang="en-ZA" dirty="0"/>
            </a:br>
            <a:endParaRPr lang="en-ZA" dirty="0"/>
          </a:p>
        </p:txBody>
      </p:sp>
      <p:sp>
        <p:nvSpPr>
          <p:cNvPr id="3" name="Slide Number Placeholder 2">
            <a:extLst>
              <a:ext uri="{FF2B5EF4-FFF2-40B4-BE49-F238E27FC236}">
                <a16:creationId xmlns:a16="http://schemas.microsoft.com/office/drawing/2014/main" id="{127F74E6-5184-4CF5-94EA-FE1CC5C67194}"/>
              </a:ext>
            </a:extLst>
          </p:cNvPr>
          <p:cNvSpPr>
            <a:spLocks noGrp="1"/>
          </p:cNvSpPr>
          <p:nvPr>
            <p:ph type="sldNum" sz="quarter" idx="12"/>
          </p:nvPr>
        </p:nvSpPr>
        <p:spPr/>
        <p:txBody>
          <a:bodyPr/>
          <a:lstStyle/>
          <a:p>
            <a:fld id="{32F83655-DC73-417F-8B26-EB7A1DBB5382}" type="slidenum">
              <a:rPr lang="en-ZA" smtClean="0"/>
              <a:pPr/>
              <a:t>115</a:t>
            </a:fld>
            <a:endParaRPr lang="en-ZA" dirty="0"/>
          </a:p>
        </p:txBody>
      </p:sp>
      <p:sp>
        <p:nvSpPr>
          <p:cNvPr id="4" name="Content Placeholder 3">
            <a:extLst>
              <a:ext uri="{FF2B5EF4-FFF2-40B4-BE49-F238E27FC236}">
                <a16:creationId xmlns:a16="http://schemas.microsoft.com/office/drawing/2014/main" id="{6FCC31D6-8EF3-4992-82A8-92B4E44CBA8A}"/>
              </a:ext>
            </a:extLst>
          </p:cNvPr>
          <p:cNvSpPr>
            <a:spLocks noGrp="1"/>
          </p:cNvSpPr>
          <p:nvPr>
            <p:ph sz="quarter" idx="1"/>
          </p:nvPr>
        </p:nvSpPr>
        <p:spPr>
          <a:xfrm>
            <a:off x="467544" y="1499920"/>
            <a:ext cx="8219256" cy="4850079"/>
          </a:xfrm>
        </p:spPr>
        <p:txBody>
          <a:bodyPr>
            <a:normAutofit/>
          </a:bodyPr>
          <a:lstStyle/>
          <a:p>
            <a:r>
              <a:rPr lang="en-GB" dirty="0"/>
              <a:t>Dehydrated babies won’t produce their usual “wet” diapers. </a:t>
            </a:r>
          </a:p>
          <a:p>
            <a:endParaRPr lang="en-GB" dirty="0"/>
          </a:p>
          <a:p>
            <a:r>
              <a:rPr lang="en-GB" dirty="0"/>
              <a:t>Dry mouth and sunken eyes are visible, and when a child cries there is no sign of tears. </a:t>
            </a:r>
          </a:p>
          <a:p>
            <a:endParaRPr lang="en-GB" dirty="0"/>
          </a:p>
          <a:p>
            <a:r>
              <a:rPr lang="en-GB" dirty="0"/>
              <a:t>Skin loses its normal elasticity. An easy way to test for skin elasticity is to touch or squeeze the skin; if the skin doesn’t bounce back, dehydration is present.</a:t>
            </a:r>
            <a:endParaRPr lang="en-ZA" dirty="0"/>
          </a:p>
          <a:p>
            <a:pPr marL="0" indent="0">
              <a:buNone/>
            </a:pPr>
            <a:r>
              <a:rPr lang="en-GB" dirty="0"/>
              <a:t> </a:t>
            </a:r>
          </a:p>
        </p:txBody>
      </p:sp>
    </p:spTree>
    <p:extLst>
      <p:ext uri="{BB962C8B-B14F-4D97-AF65-F5344CB8AC3E}">
        <p14:creationId xmlns:p14="http://schemas.microsoft.com/office/powerpoint/2010/main" val="2533515813"/>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8F25A2-21E0-4A30-9F46-714C2553130A}"/>
              </a:ext>
            </a:extLst>
          </p:cNvPr>
          <p:cNvSpPr>
            <a:spLocks noGrp="1"/>
          </p:cNvSpPr>
          <p:nvPr>
            <p:ph type="title"/>
          </p:nvPr>
        </p:nvSpPr>
        <p:spPr/>
        <p:txBody>
          <a:bodyPr>
            <a:normAutofit fontScale="90000"/>
          </a:bodyPr>
          <a:lstStyle/>
          <a:p>
            <a:pPr algn="ctr"/>
            <a:br>
              <a:rPr lang="en-GB" dirty="0"/>
            </a:br>
            <a:r>
              <a:rPr lang="en-GB" dirty="0"/>
              <a:t>THE MOST COMMON TYPES AND SYMPTOMS OF CHILDHOOD ILLNESS</a:t>
            </a:r>
            <a:br>
              <a:rPr lang="en-ZA" dirty="0"/>
            </a:br>
            <a:endParaRPr lang="en-ZA" dirty="0"/>
          </a:p>
        </p:txBody>
      </p:sp>
      <p:sp>
        <p:nvSpPr>
          <p:cNvPr id="3" name="Slide Number Placeholder 2">
            <a:extLst>
              <a:ext uri="{FF2B5EF4-FFF2-40B4-BE49-F238E27FC236}">
                <a16:creationId xmlns:a16="http://schemas.microsoft.com/office/drawing/2014/main" id="{127F74E6-5184-4CF5-94EA-FE1CC5C67194}"/>
              </a:ext>
            </a:extLst>
          </p:cNvPr>
          <p:cNvSpPr>
            <a:spLocks noGrp="1"/>
          </p:cNvSpPr>
          <p:nvPr>
            <p:ph type="sldNum" sz="quarter" idx="12"/>
          </p:nvPr>
        </p:nvSpPr>
        <p:spPr/>
        <p:txBody>
          <a:bodyPr/>
          <a:lstStyle/>
          <a:p>
            <a:fld id="{32F83655-DC73-417F-8B26-EB7A1DBB5382}" type="slidenum">
              <a:rPr lang="en-ZA" smtClean="0"/>
              <a:pPr/>
              <a:t>116</a:t>
            </a:fld>
            <a:endParaRPr lang="en-ZA" dirty="0"/>
          </a:p>
        </p:txBody>
      </p:sp>
      <p:sp>
        <p:nvSpPr>
          <p:cNvPr id="4" name="Content Placeholder 3">
            <a:extLst>
              <a:ext uri="{FF2B5EF4-FFF2-40B4-BE49-F238E27FC236}">
                <a16:creationId xmlns:a16="http://schemas.microsoft.com/office/drawing/2014/main" id="{6FCC31D6-8EF3-4992-82A8-92B4E44CBA8A}"/>
              </a:ext>
            </a:extLst>
          </p:cNvPr>
          <p:cNvSpPr>
            <a:spLocks noGrp="1"/>
          </p:cNvSpPr>
          <p:nvPr>
            <p:ph sz="quarter" idx="1"/>
          </p:nvPr>
        </p:nvSpPr>
        <p:spPr>
          <a:xfrm>
            <a:off x="467544" y="1499920"/>
            <a:ext cx="8219256" cy="4850079"/>
          </a:xfrm>
        </p:spPr>
        <p:txBody>
          <a:bodyPr>
            <a:normAutofit lnSpcReduction="10000"/>
          </a:bodyPr>
          <a:lstStyle/>
          <a:p>
            <a:pPr marL="0" indent="0">
              <a:buNone/>
            </a:pPr>
            <a:r>
              <a:rPr lang="en-GB" b="1" dirty="0"/>
              <a:t>Bronchitis</a:t>
            </a:r>
            <a:r>
              <a:rPr lang="en-GB" dirty="0"/>
              <a:t> </a:t>
            </a:r>
          </a:p>
          <a:p>
            <a:pPr marL="0" indent="0">
              <a:buNone/>
            </a:pPr>
            <a:endParaRPr lang="en-ZA" dirty="0"/>
          </a:p>
          <a:p>
            <a:r>
              <a:rPr lang="en-GB" dirty="0"/>
              <a:t>Is the inflammation or irritation of the airway passages that lead to the lungs, which terminate with bronchioles. </a:t>
            </a:r>
          </a:p>
          <a:p>
            <a:endParaRPr lang="en-GB" dirty="0"/>
          </a:p>
          <a:p>
            <a:r>
              <a:rPr lang="en-GB" dirty="0"/>
              <a:t>These passages carry oxygen and air to and from the bronchioles within the lung. </a:t>
            </a:r>
          </a:p>
          <a:p>
            <a:endParaRPr lang="en-GB" dirty="0"/>
          </a:p>
          <a:p>
            <a:r>
              <a:rPr lang="en-GB" dirty="0"/>
              <a:t>The symptoms of bronchitis may include chest discomfort, a cough that produces mucus that is either clear or yellow-green in colour, fatigue, fever that is usually low, shortness of breath that is worsened by exertion, and wheezing. </a:t>
            </a:r>
          </a:p>
          <a:p>
            <a:endParaRPr lang="en-GB" dirty="0"/>
          </a:p>
        </p:txBody>
      </p:sp>
    </p:spTree>
    <p:extLst>
      <p:ext uri="{BB962C8B-B14F-4D97-AF65-F5344CB8AC3E}">
        <p14:creationId xmlns:p14="http://schemas.microsoft.com/office/powerpoint/2010/main" val="1946741971"/>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8F25A2-21E0-4A30-9F46-714C2553130A}"/>
              </a:ext>
            </a:extLst>
          </p:cNvPr>
          <p:cNvSpPr>
            <a:spLocks noGrp="1"/>
          </p:cNvSpPr>
          <p:nvPr>
            <p:ph type="title"/>
          </p:nvPr>
        </p:nvSpPr>
        <p:spPr/>
        <p:txBody>
          <a:bodyPr>
            <a:normAutofit fontScale="90000"/>
          </a:bodyPr>
          <a:lstStyle/>
          <a:p>
            <a:pPr algn="ctr"/>
            <a:br>
              <a:rPr lang="en-GB" dirty="0"/>
            </a:br>
            <a:r>
              <a:rPr lang="en-GB" dirty="0"/>
              <a:t>THE MOST COMMON TYPES AND SYMPTOMS OF CHILDHOOD ILLNESS</a:t>
            </a:r>
            <a:br>
              <a:rPr lang="en-ZA" dirty="0"/>
            </a:br>
            <a:endParaRPr lang="en-ZA" dirty="0"/>
          </a:p>
        </p:txBody>
      </p:sp>
      <p:sp>
        <p:nvSpPr>
          <p:cNvPr id="3" name="Slide Number Placeholder 2">
            <a:extLst>
              <a:ext uri="{FF2B5EF4-FFF2-40B4-BE49-F238E27FC236}">
                <a16:creationId xmlns:a16="http://schemas.microsoft.com/office/drawing/2014/main" id="{127F74E6-5184-4CF5-94EA-FE1CC5C67194}"/>
              </a:ext>
            </a:extLst>
          </p:cNvPr>
          <p:cNvSpPr>
            <a:spLocks noGrp="1"/>
          </p:cNvSpPr>
          <p:nvPr>
            <p:ph type="sldNum" sz="quarter" idx="12"/>
          </p:nvPr>
        </p:nvSpPr>
        <p:spPr/>
        <p:txBody>
          <a:bodyPr/>
          <a:lstStyle/>
          <a:p>
            <a:fld id="{32F83655-DC73-417F-8B26-EB7A1DBB5382}" type="slidenum">
              <a:rPr lang="en-ZA" smtClean="0"/>
              <a:pPr/>
              <a:t>117</a:t>
            </a:fld>
            <a:endParaRPr lang="en-ZA" dirty="0"/>
          </a:p>
        </p:txBody>
      </p:sp>
      <p:sp>
        <p:nvSpPr>
          <p:cNvPr id="4" name="Content Placeholder 3">
            <a:extLst>
              <a:ext uri="{FF2B5EF4-FFF2-40B4-BE49-F238E27FC236}">
                <a16:creationId xmlns:a16="http://schemas.microsoft.com/office/drawing/2014/main" id="{6FCC31D6-8EF3-4992-82A8-92B4E44CBA8A}"/>
              </a:ext>
            </a:extLst>
          </p:cNvPr>
          <p:cNvSpPr>
            <a:spLocks noGrp="1"/>
          </p:cNvSpPr>
          <p:nvPr>
            <p:ph sz="quarter" idx="1"/>
          </p:nvPr>
        </p:nvSpPr>
        <p:spPr>
          <a:xfrm>
            <a:off x="467544" y="1499920"/>
            <a:ext cx="8219256" cy="4850079"/>
          </a:xfrm>
        </p:spPr>
        <p:txBody>
          <a:bodyPr>
            <a:normAutofit/>
          </a:bodyPr>
          <a:lstStyle/>
          <a:p>
            <a:r>
              <a:rPr lang="en-GB" dirty="0"/>
              <a:t>Additional symptoms of chronic bronchitis include swelling of the ankle, feet, and leg; blue-coloured lips from low levels of oxygen; and frequent respiratory infections, such as colds or the flu. </a:t>
            </a:r>
          </a:p>
          <a:p>
            <a:endParaRPr lang="en-GB" dirty="0"/>
          </a:p>
          <a:p>
            <a:r>
              <a:rPr lang="en-GB" dirty="0"/>
              <a:t>Bronchitis may develop from a respiratory infection, such as a cold or the flu. </a:t>
            </a:r>
          </a:p>
          <a:p>
            <a:endParaRPr lang="en-GB" dirty="0"/>
          </a:p>
          <a:p>
            <a:pPr marL="0" indent="0">
              <a:buNone/>
            </a:pPr>
            <a:endParaRPr lang="en-GB" dirty="0"/>
          </a:p>
        </p:txBody>
      </p:sp>
    </p:spTree>
    <p:extLst>
      <p:ext uri="{BB962C8B-B14F-4D97-AF65-F5344CB8AC3E}">
        <p14:creationId xmlns:p14="http://schemas.microsoft.com/office/powerpoint/2010/main" val="2011004883"/>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8F25A2-21E0-4A30-9F46-714C2553130A}"/>
              </a:ext>
            </a:extLst>
          </p:cNvPr>
          <p:cNvSpPr>
            <a:spLocks noGrp="1"/>
          </p:cNvSpPr>
          <p:nvPr>
            <p:ph type="title"/>
          </p:nvPr>
        </p:nvSpPr>
        <p:spPr/>
        <p:txBody>
          <a:bodyPr>
            <a:normAutofit fontScale="90000"/>
          </a:bodyPr>
          <a:lstStyle/>
          <a:p>
            <a:pPr algn="ctr"/>
            <a:br>
              <a:rPr lang="en-GB" dirty="0"/>
            </a:br>
            <a:r>
              <a:rPr lang="en-GB" dirty="0"/>
              <a:t>THE MOST COMMON TYPES AND SYMPTOMS OF CHILDHOOD ILLNESS</a:t>
            </a:r>
            <a:br>
              <a:rPr lang="en-ZA" dirty="0"/>
            </a:br>
            <a:endParaRPr lang="en-ZA" dirty="0"/>
          </a:p>
        </p:txBody>
      </p:sp>
      <p:sp>
        <p:nvSpPr>
          <p:cNvPr id="3" name="Slide Number Placeholder 2">
            <a:extLst>
              <a:ext uri="{FF2B5EF4-FFF2-40B4-BE49-F238E27FC236}">
                <a16:creationId xmlns:a16="http://schemas.microsoft.com/office/drawing/2014/main" id="{127F74E6-5184-4CF5-94EA-FE1CC5C67194}"/>
              </a:ext>
            </a:extLst>
          </p:cNvPr>
          <p:cNvSpPr>
            <a:spLocks noGrp="1"/>
          </p:cNvSpPr>
          <p:nvPr>
            <p:ph type="sldNum" sz="quarter" idx="12"/>
          </p:nvPr>
        </p:nvSpPr>
        <p:spPr/>
        <p:txBody>
          <a:bodyPr/>
          <a:lstStyle/>
          <a:p>
            <a:fld id="{32F83655-DC73-417F-8B26-EB7A1DBB5382}" type="slidenum">
              <a:rPr lang="en-ZA" smtClean="0"/>
              <a:pPr/>
              <a:t>118</a:t>
            </a:fld>
            <a:endParaRPr lang="en-ZA" dirty="0"/>
          </a:p>
        </p:txBody>
      </p:sp>
      <p:sp>
        <p:nvSpPr>
          <p:cNvPr id="4" name="Content Placeholder 3">
            <a:extLst>
              <a:ext uri="{FF2B5EF4-FFF2-40B4-BE49-F238E27FC236}">
                <a16:creationId xmlns:a16="http://schemas.microsoft.com/office/drawing/2014/main" id="{6FCC31D6-8EF3-4992-82A8-92B4E44CBA8A}"/>
              </a:ext>
            </a:extLst>
          </p:cNvPr>
          <p:cNvSpPr>
            <a:spLocks noGrp="1"/>
          </p:cNvSpPr>
          <p:nvPr>
            <p:ph sz="quarter" idx="1"/>
          </p:nvPr>
        </p:nvSpPr>
        <p:spPr>
          <a:xfrm>
            <a:off x="467544" y="1733283"/>
            <a:ext cx="8219256" cy="4850079"/>
          </a:xfrm>
        </p:spPr>
        <p:txBody>
          <a:bodyPr>
            <a:normAutofit/>
          </a:bodyPr>
          <a:lstStyle/>
          <a:p>
            <a:r>
              <a:rPr lang="en-GB" dirty="0"/>
              <a:t>Most cases usually improve in a few days without long-term effects. </a:t>
            </a:r>
          </a:p>
          <a:p>
            <a:endParaRPr lang="en-GB" dirty="0"/>
          </a:p>
          <a:p>
            <a:r>
              <a:rPr lang="en-GB" dirty="0"/>
              <a:t>The treatment is to support the body because it will finish its own course. </a:t>
            </a:r>
          </a:p>
          <a:p>
            <a:endParaRPr lang="en-GB" dirty="0"/>
          </a:p>
          <a:p>
            <a:r>
              <a:rPr lang="en-GB" dirty="0"/>
              <a:t>Drink plenty of fluids to stay hydrated, and stay rested.</a:t>
            </a:r>
            <a:endParaRPr lang="en-ZA" dirty="0"/>
          </a:p>
          <a:p>
            <a:pPr marL="0" indent="0">
              <a:buNone/>
            </a:pPr>
            <a:endParaRPr lang="en-ZA" dirty="0"/>
          </a:p>
          <a:p>
            <a:pPr marL="0" indent="0">
              <a:buNone/>
            </a:pPr>
            <a:endParaRPr lang="en-GB" dirty="0"/>
          </a:p>
          <a:p>
            <a:pPr marL="0" indent="0">
              <a:buNone/>
            </a:pPr>
            <a:endParaRPr lang="en-GB" dirty="0"/>
          </a:p>
        </p:txBody>
      </p:sp>
    </p:spTree>
    <p:extLst>
      <p:ext uri="{BB962C8B-B14F-4D97-AF65-F5344CB8AC3E}">
        <p14:creationId xmlns:p14="http://schemas.microsoft.com/office/powerpoint/2010/main" val="4086749731"/>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8F25A2-21E0-4A30-9F46-714C2553130A}"/>
              </a:ext>
            </a:extLst>
          </p:cNvPr>
          <p:cNvSpPr>
            <a:spLocks noGrp="1"/>
          </p:cNvSpPr>
          <p:nvPr>
            <p:ph type="title"/>
          </p:nvPr>
        </p:nvSpPr>
        <p:spPr/>
        <p:txBody>
          <a:bodyPr>
            <a:normAutofit fontScale="90000"/>
          </a:bodyPr>
          <a:lstStyle/>
          <a:p>
            <a:pPr algn="ctr"/>
            <a:br>
              <a:rPr lang="en-GB" dirty="0"/>
            </a:br>
            <a:r>
              <a:rPr lang="en-GB" dirty="0"/>
              <a:t>THE MOST COMMON TYPES AND SYMPTOMS OF CHILDHOOD ILLNESS</a:t>
            </a:r>
            <a:br>
              <a:rPr lang="en-ZA" dirty="0"/>
            </a:br>
            <a:endParaRPr lang="en-ZA" dirty="0"/>
          </a:p>
        </p:txBody>
      </p:sp>
      <p:sp>
        <p:nvSpPr>
          <p:cNvPr id="3" name="Slide Number Placeholder 2">
            <a:extLst>
              <a:ext uri="{FF2B5EF4-FFF2-40B4-BE49-F238E27FC236}">
                <a16:creationId xmlns:a16="http://schemas.microsoft.com/office/drawing/2014/main" id="{127F74E6-5184-4CF5-94EA-FE1CC5C67194}"/>
              </a:ext>
            </a:extLst>
          </p:cNvPr>
          <p:cNvSpPr>
            <a:spLocks noGrp="1"/>
          </p:cNvSpPr>
          <p:nvPr>
            <p:ph type="sldNum" sz="quarter" idx="12"/>
          </p:nvPr>
        </p:nvSpPr>
        <p:spPr/>
        <p:txBody>
          <a:bodyPr/>
          <a:lstStyle/>
          <a:p>
            <a:fld id="{32F83655-DC73-417F-8B26-EB7A1DBB5382}" type="slidenum">
              <a:rPr lang="en-ZA" smtClean="0"/>
              <a:pPr/>
              <a:t>119</a:t>
            </a:fld>
            <a:endParaRPr lang="en-ZA" dirty="0"/>
          </a:p>
        </p:txBody>
      </p:sp>
      <p:sp>
        <p:nvSpPr>
          <p:cNvPr id="4" name="Content Placeholder 3">
            <a:extLst>
              <a:ext uri="{FF2B5EF4-FFF2-40B4-BE49-F238E27FC236}">
                <a16:creationId xmlns:a16="http://schemas.microsoft.com/office/drawing/2014/main" id="{6FCC31D6-8EF3-4992-82A8-92B4E44CBA8A}"/>
              </a:ext>
            </a:extLst>
          </p:cNvPr>
          <p:cNvSpPr>
            <a:spLocks noGrp="1"/>
          </p:cNvSpPr>
          <p:nvPr>
            <p:ph sz="quarter" idx="1"/>
          </p:nvPr>
        </p:nvSpPr>
        <p:spPr>
          <a:xfrm>
            <a:off x="467544" y="1499920"/>
            <a:ext cx="8219256" cy="4850079"/>
          </a:xfrm>
        </p:spPr>
        <p:txBody>
          <a:bodyPr>
            <a:normAutofit lnSpcReduction="10000"/>
          </a:bodyPr>
          <a:lstStyle/>
          <a:p>
            <a:pPr marL="0" indent="0">
              <a:buNone/>
            </a:pPr>
            <a:r>
              <a:rPr lang="en-GB" b="1" dirty="0"/>
              <a:t>Tonsils</a:t>
            </a:r>
            <a:r>
              <a:rPr lang="en-GB" dirty="0"/>
              <a:t> </a:t>
            </a:r>
          </a:p>
          <a:p>
            <a:pPr marL="0" indent="0">
              <a:buNone/>
            </a:pPr>
            <a:endParaRPr lang="en-ZA" dirty="0"/>
          </a:p>
          <a:p>
            <a:r>
              <a:rPr lang="en-GB" dirty="0"/>
              <a:t>They are a normal part of the throat’s anatomy. They are the lymph nodes that are housed at the back of the throat, and they filter germs out of the body to prevent infection.</a:t>
            </a:r>
          </a:p>
          <a:p>
            <a:endParaRPr lang="en-GB" dirty="0"/>
          </a:p>
          <a:p>
            <a:r>
              <a:rPr lang="en-GB" dirty="0"/>
              <a:t>Tonsillitis is the inflammation of these tonsils. Strep throat is the most common cause of tonsillitis. </a:t>
            </a:r>
          </a:p>
          <a:p>
            <a:endParaRPr lang="en-GB" dirty="0"/>
          </a:p>
          <a:p>
            <a:r>
              <a:rPr lang="en-GB" dirty="0"/>
              <a:t>Other bacteria and viruses may also lead to tonsillitis. Tonsillitis may make it difficult to swallow, cause ear pain, headaches, fever, sore throat, and localized tenderness to the throat and jaw areas.</a:t>
            </a:r>
            <a:endParaRPr lang="en-ZA" dirty="0"/>
          </a:p>
        </p:txBody>
      </p:sp>
    </p:spTree>
    <p:extLst>
      <p:ext uri="{BB962C8B-B14F-4D97-AF65-F5344CB8AC3E}">
        <p14:creationId xmlns:p14="http://schemas.microsoft.com/office/powerpoint/2010/main" val="7106834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Types of Assessment</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12</a:t>
            </a:fld>
            <a:endParaRPr lang="en-ZA" dirty="0"/>
          </a:p>
        </p:txBody>
      </p:sp>
      <p:graphicFrame>
        <p:nvGraphicFramePr>
          <p:cNvPr id="7" name="Content Placeholder 6"/>
          <p:cNvGraphicFramePr>
            <a:graphicFrameLocks noGrp="1"/>
          </p:cNvGraphicFramePr>
          <p:nvPr>
            <p:ph sz="quarter" idx="1"/>
            <p:extLst>
              <p:ext uri="{D42A27DB-BD31-4B8C-83A1-F6EECF244321}">
                <p14:modId xmlns:p14="http://schemas.microsoft.com/office/powerpoint/2010/main" val="2024687180"/>
              </p:ext>
            </p:extLst>
          </p:nvPr>
        </p:nvGraphicFramePr>
        <p:xfrm>
          <a:off x="468313" y="1412875"/>
          <a:ext cx="8218487" cy="46799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61221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graphicEl>
                                              <a:dgm id="{00DD5ACD-371A-4729-B992-E39098DC1F1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graphicEl>
                                              <a:dgm id="{F3C2E6AE-54DB-4A89-888B-E04C9BF56F0C}"/>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graphicEl>
                                              <a:dgm id="{EB3699A1-9B8A-4C7E-8558-A6BFFBF82444}"/>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graphicEl>
                                              <a:dgm id="{FF99C2F2-CD21-4313-9634-001389A43FB9}"/>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graphicEl>
                                              <a:dgm id="{4C255BB0-1E6B-41BD-A9B3-29EA7F5693FC}"/>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graphicEl>
                                              <a:dgm id="{79A44E13-0693-4EF4-ADC9-07A7A193F52E}"/>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
                                            <p:graphicEl>
                                              <a:dgm id="{24349B9E-7679-48F3-8C1B-516E244933D3}"/>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8F25A2-21E0-4A30-9F46-714C2553130A}"/>
              </a:ext>
            </a:extLst>
          </p:cNvPr>
          <p:cNvSpPr>
            <a:spLocks noGrp="1"/>
          </p:cNvSpPr>
          <p:nvPr>
            <p:ph type="title"/>
          </p:nvPr>
        </p:nvSpPr>
        <p:spPr/>
        <p:txBody>
          <a:bodyPr>
            <a:normAutofit fontScale="90000"/>
          </a:bodyPr>
          <a:lstStyle/>
          <a:p>
            <a:pPr algn="ctr"/>
            <a:br>
              <a:rPr lang="en-GB" dirty="0"/>
            </a:br>
            <a:r>
              <a:rPr lang="en-GB" dirty="0"/>
              <a:t>THE MOST COMMON TYPES AND SYMPTOMS OF CHILDHOOD ILLNESS</a:t>
            </a:r>
            <a:br>
              <a:rPr lang="en-ZA" dirty="0"/>
            </a:br>
            <a:endParaRPr lang="en-ZA" dirty="0"/>
          </a:p>
        </p:txBody>
      </p:sp>
      <p:sp>
        <p:nvSpPr>
          <p:cNvPr id="3" name="Slide Number Placeholder 2">
            <a:extLst>
              <a:ext uri="{FF2B5EF4-FFF2-40B4-BE49-F238E27FC236}">
                <a16:creationId xmlns:a16="http://schemas.microsoft.com/office/drawing/2014/main" id="{127F74E6-5184-4CF5-94EA-FE1CC5C67194}"/>
              </a:ext>
            </a:extLst>
          </p:cNvPr>
          <p:cNvSpPr>
            <a:spLocks noGrp="1"/>
          </p:cNvSpPr>
          <p:nvPr>
            <p:ph type="sldNum" sz="quarter" idx="12"/>
          </p:nvPr>
        </p:nvSpPr>
        <p:spPr/>
        <p:txBody>
          <a:bodyPr/>
          <a:lstStyle/>
          <a:p>
            <a:fld id="{32F83655-DC73-417F-8B26-EB7A1DBB5382}" type="slidenum">
              <a:rPr lang="en-ZA" smtClean="0"/>
              <a:pPr/>
              <a:t>120</a:t>
            </a:fld>
            <a:endParaRPr lang="en-ZA" dirty="0"/>
          </a:p>
        </p:txBody>
      </p:sp>
      <p:sp>
        <p:nvSpPr>
          <p:cNvPr id="4" name="Content Placeholder 3">
            <a:extLst>
              <a:ext uri="{FF2B5EF4-FFF2-40B4-BE49-F238E27FC236}">
                <a16:creationId xmlns:a16="http://schemas.microsoft.com/office/drawing/2014/main" id="{6FCC31D6-8EF3-4992-82A8-92B4E44CBA8A}"/>
              </a:ext>
            </a:extLst>
          </p:cNvPr>
          <p:cNvSpPr>
            <a:spLocks noGrp="1"/>
          </p:cNvSpPr>
          <p:nvPr>
            <p:ph sz="quarter" idx="1"/>
          </p:nvPr>
        </p:nvSpPr>
        <p:spPr>
          <a:xfrm>
            <a:off x="467544" y="1499920"/>
            <a:ext cx="8219256" cy="4850079"/>
          </a:xfrm>
        </p:spPr>
        <p:txBody>
          <a:bodyPr>
            <a:normAutofit/>
          </a:bodyPr>
          <a:lstStyle/>
          <a:p>
            <a:pPr marL="0" indent="0">
              <a:buNone/>
            </a:pPr>
            <a:r>
              <a:rPr lang="en-GB" b="1" dirty="0"/>
              <a:t>Ear infection</a:t>
            </a:r>
          </a:p>
          <a:p>
            <a:pPr marL="0" indent="0">
              <a:buNone/>
            </a:pPr>
            <a:endParaRPr lang="en-ZA" dirty="0"/>
          </a:p>
          <a:p>
            <a:r>
              <a:rPr lang="en-GB" dirty="0"/>
              <a:t>It is very common in children and are caused by a dysfunction of the Eustachian tubes, the tubes that connect the inner ears to the throat and serve as a drain for any fluid that may collect there. </a:t>
            </a:r>
          </a:p>
          <a:p>
            <a:endParaRPr lang="en-GB" dirty="0"/>
          </a:p>
          <a:p>
            <a:r>
              <a:rPr lang="en-GB" dirty="0"/>
              <a:t>When fluid collects, it attracts bacteria and other germs, which may multiply and cause a symptomatic infection.</a:t>
            </a:r>
          </a:p>
          <a:p>
            <a:pPr marL="0" indent="0">
              <a:buNone/>
            </a:pPr>
            <a:endParaRPr lang="en-GB" dirty="0"/>
          </a:p>
        </p:txBody>
      </p:sp>
    </p:spTree>
    <p:extLst>
      <p:ext uri="{BB962C8B-B14F-4D97-AF65-F5344CB8AC3E}">
        <p14:creationId xmlns:p14="http://schemas.microsoft.com/office/powerpoint/2010/main" val="2664816805"/>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8F25A2-21E0-4A30-9F46-714C2553130A}"/>
              </a:ext>
            </a:extLst>
          </p:cNvPr>
          <p:cNvSpPr>
            <a:spLocks noGrp="1"/>
          </p:cNvSpPr>
          <p:nvPr>
            <p:ph type="title"/>
          </p:nvPr>
        </p:nvSpPr>
        <p:spPr/>
        <p:txBody>
          <a:bodyPr>
            <a:normAutofit fontScale="90000"/>
          </a:bodyPr>
          <a:lstStyle/>
          <a:p>
            <a:pPr algn="ctr"/>
            <a:br>
              <a:rPr lang="en-GB" dirty="0"/>
            </a:br>
            <a:r>
              <a:rPr lang="en-GB" dirty="0"/>
              <a:t>THE MOST COMMON TYPES AND SYMPTOMS OF CHILDHOOD ILLNESS</a:t>
            </a:r>
            <a:br>
              <a:rPr lang="en-ZA" dirty="0"/>
            </a:br>
            <a:endParaRPr lang="en-ZA" dirty="0"/>
          </a:p>
        </p:txBody>
      </p:sp>
      <p:sp>
        <p:nvSpPr>
          <p:cNvPr id="3" name="Slide Number Placeholder 2">
            <a:extLst>
              <a:ext uri="{FF2B5EF4-FFF2-40B4-BE49-F238E27FC236}">
                <a16:creationId xmlns:a16="http://schemas.microsoft.com/office/drawing/2014/main" id="{127F74E6-5184-4CF5-94EA-FE1CC5C67194}"/>
              </a:ext>
            </a:extLst>
          </p:cNvPr>
          <p:cNvSpPr>
            <a:spLocks noGrp="1"/>
          </p:cNvSpPr>
          <p:nvPr>
            <p:ph type="sldNum" sz="quarter" idx="12"/>
          </p:nvPr>
        </p:nvSpPr>
        <p:spPr/>
        <p:txBody>
          <a:bodyPr/>
          <a:lstStyle/>
          <a:p>
            <a:fld id="{32F83655-DC73-417F-8B26-EB7A1DBB5382}" type="slidenum">
              <a:rPr lang="en-ZA" smtClean="0"/>
              <a:pPr/>
              <a:t>121</a:t>
            </a:fld>
            <a:endParaRPr lang="en-ZA" dirty="0"/>
          </a:p>
        </p:txBody>
      </p:sp>
      <p:sp>
        <p:nvSpPr>
          <p:cNvPr id="4" name="Content Placeholder 3">
            <a:extLst>
              <a:ext uri="{FF2B5EF4-FFF2-40B4-BE49-F238E27FC236}">
                <a16:creationId xmlns:a16="http://schemas.microsoft.com/office/drawing/2014/main" id="{6FCC31D6-8EF3-4992-82A8-92B4E44CBA8A}"/>
              </a:ext>
            </a:extLst>
          </p:cNvPr>
          <p:cNvSpPr>
            <a:spLocks noGrp="1"/>
          </p:cNvSpPr>
          <p:nvPr>
            <p:ph sz="quarter" idx="1"/>
          </p:nvPr>
        </p:nvSpPr>
        <p:spPr>
          <a:xfrm>
            <a:off x="467544" y="1499920"/>
            <a:ext cx="8219256" cy="4850079"/>
          </a:xfrm>
        </p:spPr>
        <p:txBody>
          <a:bodyPr>
            <a:normAutofit/>
          </a:bodyPr>
          <a:lstStyle/>
          <a:p>
            <a:r>
              <a:rPr lang="en-GB" dirty="0"/>
              <a:t>Symptoms include fever, ear pain, tugging on the ear, or even drainage from the ear canal. </a:t>
            </a:r>
          </a:p>
          <a:p>
            <a:endParaRPr lang="en-GB" dirty="0"/>
          </a:p>
          <a:p>
            <a:r>
              <a:rPr lang="en-GB" dirty="0"/>
              <a:t>Treatment of ear infections may involve observation or antibiotics. </a:t>
            </a:r>
          </a:p>
          <a:p>
            <a:endParaRPr lang="en-GB" dirty="0"/>
          </a:p>
          <a:p>
            <a:r>
              <a:rPr lang="en-GB" dirty="0"/>
              <a:t>Occasionally, the fluid inside the middle ear may need to be drained.</a:t>
            </a:r>
            <a:endParaRPr lang="en-ZA" dirty="0"/>
          </a:p>
        </p:txBody>
      </p:sp>
    </p:spTree>
    <p:extLst>
      <p:ext uri="{BB962C8B-B14F-4D97-AF65-F5344CB8AC3E}">
        <p14:creationId xmlns:p14="http://schemas.microsoft.com/office/powerpoint/2010/main" val="3070471924"/>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2890D0-2D9E-494D-A22D-4E548740B7DF}"/>
              </a:ext>
            </a:extLst>
          </p:cNvPr>
          <p:cNvSpPr>
            <a:spLocks noGrp="1"/>
          </p:cNvSpPr>
          <p:nvPr>
            <p:ph type="title"/>
          </p:nvPr>
        </p:nvSpPr>
        <p:spPr/>
        <p:txBody>
          <a:bodyPr/>
          <a:lstStyle/>
          <a:p>
            <a:endParaRPr lang="en-ZA" dirty="0"/>
          </a:p>
        </p:txBody>
      </p:sp>
      <p:sp>
        <p:nvSpPr>
          <p:cNvPr id="3" name="Text Placeholder 2">
            <a:extLst>
              <a:ext uri="{FF2B5EF4-FFF2-40B4-BE49-F238E27FC236}">
                <a16:creationId xmlns:a16="http://schemas.microsoft.com/office/drawing/2014/main" id="{C8023322-D390-486E-85B9-8FE2DDCC6B1E}"/>
              </a:ext>
            </a:extLst>
          </p:cNvPr>
          <p:cNvSpPr>
            <a:spLocks noGrp="1"/>
          </p:cNvSpPr>
          <p:nvPr>
            <p:ph type="body" idx="1"/>
          </p:nvPr>
        </p:nvSpPr>
        <p:spPr/>
        <p:txBody>
          <a:bodyPr>
            <a:normAutofit fontScale="92500"/>
          </a:bodyPr>
          <a:lstStyle/>
          <a:p>
            <a:r>
              <a:rPr lang="en-GB" b="1" dirty="0"/>
              <a:t>THE ROLES AND RESPONSIBILITIES OF EARLY CHILDHOOD PRACTITIONERS IN RECOGNISING SIGNS OF ILLNESSES INCLUDING CHRONIC CONDITIONS</a:t>
            </a:r>
            <a:endParaRPr lang="en-ZA" dirty="0"/>
          </a:p>
        </p:txBody>
      </p:sp>
      <p:sp>
        <p:nvSpPr>
          <p:cNvPr id="4" name="Slide Number Placeholder 3">
            <a:extLst>
              <a:ext uri="{FF2B5EF4-FFF2-40B4-BE49-F238E27FC236}">
                <a16:creationId xmlns:a16="http://schemas.microsoft.com/office/drawing/2014/main" id="{C4E913E8-FB5F-4CBF-A60F-934914B6D101}"/>
              </a:ext>
            </a:extLst>
          </p:cNvPr>
          <p:cNvSpPr>
            <a:spLocks noGrp="1"/>
          </p:cNvSpPr>
          <p:nvPr>
            <p:ph type="sldNum" sz="quarter" idx="12"/>
          </p:nvPr>
        </p:nvSpPr>
        <p:spPr/>
        <p:txBody>
          <a:bodyPr/>
          <a:lstStyle/>
          <a:p>
            <a:fld id="{4980778A-6F9D-4141-8080-B8192EADCD40}" type="slidenum">
              <a:rPr lang="en-ZA" smtClean="0"/>
              <a:pPr/>
              <a:t>122</a:t>
            </a:fld>
            <a:endParaRPr lang="en-ZA" dirty="0"/>
          </a:p>
        </p:txBody>
      </p:sp>
    </p:spTree>
    <p:extLst>
      <p:ext uri="{BB962C8B-B14F-4D97-AF65-F5344CB8AC3E}">
        <p14:creationId xmlns:p14="http://schemas.microsoft.com/office/powerpoint/2010/main" val="3187185221"/>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190924-BBCE-4CC4-A612-E3250B9FE371}"/>
              </a:ext>
            </a:extLst>
          </p:cNvPr>
          <p:cNvSpPr>
            <a:spLocks noGrp="1"/>
          </p:cNvSpPr>
          <p:nvPr>
            <p:ph type="title"/>
          </p:nvPr>
        </p:nvSpPr>
        <p:spPr/>
        <p:txBody>
          <a:bodyPr>
            <a:noAutofit/>
          </a:bodyPr>
          <a:lstStyle/>
          <a:p>
            <a:pPr algn="ctr"/>
            <a:br>
              <a:rPr lang="en-GB" sz="2800" dirty="0"/>
            </a:br>
            <a:r>
              <a:rPr lang="en-GB" sz="2800" dirty="0"/>
              <a:t>THE ROLES AND RESPONSIBILITIES OF EARLY CHILDHOOD PRACTITIONERS IN RECOGNISING SIGNS OF ILLNESSES INCLUDING CHRONIC CONDITIONS</a:t>
            </a:r>
            <a:endParaRPr lang="en-ZA" sz="2800" dirty="0"/>
          </a:p>
        </p:txBody>
      </p:sp>
      <p:sp>
        <p:nvSpPr>
          <p:cNvPr id="3" name="Slide Number Placeholder 2">
            <a:extLst>
              <a:ext uri="{FF2B5EF4-FFF2-40B4-BE49-F238E27FC236}">
                <a16:creationId xmlns:a16="http://schemas.microsoft.com/office/drawing/2014/main" id="{5F6E9428-FF7B-4909-BE3F-BD8512676364}"/>
              </a:ext>
            </a:extLst>
          </p:cNvPr>
          <p:cNvSpPr>
            <a:spLocks noGrp="1"/>
          </p:cNvSpPr>
          <p:nvPr>
            <p:ph type="sldNum" sz="quarter" idx="12"/>
          </p:nvPr>
        </p:nvSpPr>
        <p:spPr/>
        <p:txBody>
          <a:bodyPr/>
          <a:lstStyle/>
          <a:p>
            <a:fld id="{32F83655-DC73-417F-8B26-EB7A1DBB5382}" type="slidenum">
              <a:rPr lang="en-ZA" smtClean="0"/>
              <a:pPr/>
              <a:t>123</a:t>
            </a:fld>
            <a:endParaRPr lang="en-ZA" dirty="0"/>
          </a:p>
        </p:txBody>
      </p:sp>
      <p:sp>
        <p:nvSpPr>
          <p:cNvPr id="4" name="Content Placeholder 3">
            <a:extLst>
              <a:ext uri="{FF2B5EF4-FFF2-40B4-BE49-F238E27FC236}">
                <a16:creationId xmlns:a16="http://schemas.microsoft.com/office/drawing/2014/main" id="{DBF2D359-58BE-4213-A768-53ACCE9C0BAB}"/>
              </a:ext>
            </a:extLst>
          </p:cNvPr>
          <p:cNvSpPr>
            <a:spLocks noGrp="1"/>
          </p:cNvSpPr>
          <p:nvPr>
            <p:ph sz="quarter" idx="1"/>
          </p:nvPr>
        </p:nvSpPr>
        <p:spPr>
          <a:xfrm>
            <a:off x="467544" y="1651000"/>
            <a:ext cx="8219256" cy="5016500"/>
          </a:xfrm>
        </p:spPr>
        <p:txBody>
          <a:bodyPr>
            <a:normAutofit/>
          </a:bodyPr>
          <a:lstStyle/>
          <a:p>
            <a:pPr marL="0" indent="0">
              <a:buNone/>
            </a:pPr>
            <a:r>
              <a:rPr lang="en-GB" b="1" i="1" dirty="0"/>
              <a:t>Training and development</a:t>
            </a:r>
            <a:endParaRPr lang="en-ZA" dirty="0"/>
          </a:p>
          <a:p>
            <a:pPr marL="0" indent="0">
              <a:buNone/>
            </a:pPr>
            <a:r>
              <a:rPr lang="en-GB" b="1" dirty="0"/>
              <a:t> </a:t>
            </a:r>
            <a:endParaRPr lang="en-ZA" dirty="0"/>
          </a:p>
          <a:p>
            <a:pPr lvl="0"/>
            <a:r>
              <a:rPr lang="en-GB" dirty="0"/>
              <a:t>It is important for a practitioner to know and have an understanding of the illness of any child that they are working with. This is especially important for a child with a chronic health condition.</a:t>
            </a:r>
          </a:p>
          <a:p>
            <a:pPr marL="0" lvl="0" indent="0">
              <a:buNone/>
            </a:pPr>
            <a:endParaRPr lang="en-ZA" dirty="0"/>
          </a:p>
          <a:p>
            <a:pPr lvl="0"/>
            <a:r>
              <a:rPr lang="en-GB" dirty="0"/>
              <a:t>The practitioner needs to know the effects of the condition – will it affect the child’s physical, social, cognitive and emotional needs? Will it involve prolonged or regular absence from the setting?</a:t>
            </a:r>
          </a:p>
          <a:p>
            <a:pPr marL="0" indent="0">
              <a:buNone/>
            </a:pPr>
            <a:endParaRPr lang="en-ZA" dirty="0"/>
          </a:p>
        </p:txBody>
      </p:sp>
    </p:spTree>
    <p:extLst>
      <p:ext uri="{BB962C8B-B14F-4D97-AF65-F5344CB8AC3E}">
        <p14:creationId xmlns:p14="http://schemas.microsoft.com/office/powerpoint/2010/main" val="893105246"/>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190924-BBCE-4CC4-A612-E3250B9FE371}"/>
              </a:ext>
            </a:extLst>
          </p:cNvPr>
          <p:cNvSpPr>
            <a:spLocks noGrp="1"/>
          </p:cNvSpPr>
          <p:nvPr>
            <p:ph type="title"/>
          </p:nvPr>
        </p:nvSpPr>
        <p:spPr/>
        <p:txBody>
          <a:bodyPr>
            <a:noAutofit/>
          </a:bodyPr>
          <a:lstStyle/>
          <a:p>
            <a:pPr algn="ctr"/>
            <a:br>
              <a:rPr lang="en-GB" sz="2800" dirty="0"/>
            </a:br>
            <a:r>
              <a:rPr lang="en-GB" sz="2800" dirty="0"/>
              <a:t>THE ROLES AND RESPONSIBILITIES OF EARLY CHILDHOOD PRACTITIONERS IN RECOGNISING SIGNS OF ILLNESSES INCLUDING CHRONIC CONDITIONS</a:t>
            </a:r>
            <a:endParaRPr lang="en-ZA" sz="2800" dirty="0"/>
          </a:p>
        </p:txBody>
      </p:sp>
      <p:sp>
        <p:nvSpPr>
          <p:cNvPr id="3" name="Slide Number Placeholder 2">
            <a:extLst>
              <a:ext uri="{FF2B5EF4-FFF2-40B4-BE49-F238E27FC236}">
                <a16:creationId xmlns:a16="http://schemas.microsoft.com/office/drawing/2014/main" id="{5F6E9428-FF7B-4909-BE3F-BD8512676364}"/>
              </a:ext>
            </a:extLst>
          </p:cNvPr>
          <p:cNvSpPr>
            <a:spLocks noGrp="1"/>
          </p:cNvSpPr>
          <p:nvPr>
            <p:ph type="sldNum" sz="quarter" idx="12"/>
          </p:nvPr>
        </p:nvSpPr>
        <p:spPr/>
        <p:txBody>
          <a:bodyPr/>
          <a:lstStyle/>
          <a:p>
            <a:fld id="{32F83655-DC73-417F-8B26-EB7A1DBB5382}" type="slidenum">
              <a:rPr lang="en-ZA" smtClean="0"/>
              <a:pPr/>
              <a:t>124</a:t>
            </a:fld>
            <a:endParaRPr lang="en-ZA" dirty="0"/>
          </a:p>
        </p:txBody>
      </p:sp>
      <p:sp>
        <p:nvSpPr>
          <p:cNvPr id="4" name="Content Placeholder 3">
            <a:extLst>
              <a:ext uri="{FF2B5EF4-FFF2-40B4-BE49-F238E27FC236}">
                <a16:creationId xmlns:a16="http://schemas.microsoft.com/office/drawing/2014/main" id="{DBF2D359-58BE-4213-A768-53ACCE9C0BAB}"/>
              </a:ext>
            </a:extLst>
          </p:cNvPr>
          <p:cNvSpPr>
            <a:spLocks noGrp="1"/>
          </p:cNvSpPr>
          <p:nvPr>
            <p:ph sz="quarter" idx="1"/>
          </p:nvPr>
        </p:nvSpPr>
        <p:spPr>
          <a:xfrm>
            <a:off x="467544" y="1651000"/>
            <a:ext cx="8219256" cy="5016500"/>
          </a:xfrm>
        </p:spPr>
        <p:txBody>
          <a:bodyPr>
            <a:normAutofit/>
          </a:bodyPr>
          <a:lstStyle/>
          <a:p>
            <a:pPr marL="0" lvl="0" indent="0">
              <a:buNone/>
            </a:pPr>
            <a:endParaRPr lang="en-ZA" dirty="0"/>
          </a:p>
          <a:p>
            <a:pPr lvl="0"/>
            <a:r>
              <a:rPr lang="en-GB" dirty="0"/>
              <a:t>In order to successfully support the child, and their family, the practitioner must gain the knowledge that they need</a:t>
            </a:r>
            <a:r>
              <a:rPr lang="en-GB" b="1" dirty="0"/>
              <a:t>.</a:t>
            </a:r>
            <a:endParaRPr lang="en-ZA" dirty="0"/>
          </a:p>
        </p:txBody>
      </p:sp>
    </p:spTree>
    <p:extLst>
      <p:ext uri="{BB962C8B-B14F-4D97-AF65-F5344CB8AC3E}">
        <p14:creationId xmlns:p14="http://schemas.microsoft.com/office/powerpoint/2010/main" val="1605148110"/>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190924-BBCE-4CC4-A612-E3250B9FE371}"/>
              </a:ext>
            </a:extLst>
          </p:cNvPr>
          <p:cNvSpPr>
            <a:spLocks noGrp="1"/>
          </p:cNvSpPr>
          <p:nvPr>
            <p:ph type="title"/>
          </p:nvPr>
        </p:nvSpPr>
        <p:spPr/>
        <p:txBody>
          <a:bodyPr>
            <a:noAutofit/>
          </a:bodyPr>
          <a:lstStyle/>
          <a:p>
            <a:pPr algn="ctr"/>
            <a:br>
              <a:rPr lang="en-GB" sz="2800" dirty="0"/>
            </a:br>
            <a:r>
              <a:rPr lang="en-GB" sz="2800" dirty="0"/>
              <a:t>THE ROLES AND RESPONSIBILITIES OF EARLY CHILDHOOD PRACTITIONERS IN RECOGNISING SIGNS OF ILLNESSES INCLUDING CHRONIC CONDITIONS</a:t>
            </a:r>
            <a:endParaRPr lang="en-ZA" sz="2800" dirty="0"/>
          </a:p>
        </p:txBody>
      </p:sp>
      <p:sp>
        <p:nvSpPr>
          <p:cNvPr id="3" name="Slide Number Placeholder 2">
            <a:extLst>
              <a:ext uri="{FF2B5EF4-FFF2-40B4-BE49-F238E27FC236}">
                <a16:creationId xmlns:a16="http://schemas.microsoft.com/office/drawing/2014/main" id="{5F6E9428-FF7B-4909-BE3F-BD8512676364}"/>
              </a:ext>
            </a:extLst>
          </p:cNvPr>
          <p:cNvSpPr>
            <a:spLocks noGrp="1"/>
          </p:cNvSpPr>
          <p:nvPr>
            <p:ph type="sldNum" sz="quarter" idx="12"/>
          </p:nvPr>
        </p:nvSpPr>
        <p:spPr/>
        <p:txBody>
          <a:bodyPr/>
          <a:lstStyle/>
          <a:p>
            <a:fld id="{32F83655-DC73-417F-8B26-EB7A1DBB5382}" type="slidenum">
              <a:rPr lang="en-ZA" smtClean="0"/>
              <a:pPr/>
              <a:t>125</a:t>
            </a:fld>
            <a:endParaRPr lang="en-ZA" dirty="0"/>
          </a:p>
        </p:txBody>
      </p:sp>
      <p:sp>
        <p:nvSpPr>
          <p:cNvPr id="4" name="Content Placeholder 3">
            <a:extLst>
              <a:ext uri="{FF2B5EF4-FFF2-40B4-BE49-F238E27FC236}">
                <a16:creationId xmlns:a16="http://schemas.microsoft.com/office/drawing/2014/main" id="{DBF2D359-58BE-4213-A768-53ACCE9C0BAB}"/>
              </a:ext>
            </a:extLst>
          </p:cNvPr>
          <p:cNvSpPr>
            <a:spLocks noGrp="1"/>
          </p:cNvSpPr>
          <p:nvPr>
            <p:ph sz="quarter" idx="1"/>
          </p:nvPr>
        </p:nvSpPr>
        <p:spPr>
          <a:xfrm>
            <a:off x="467544" y="1651000"/>
            <a:ext cx="8219256" cy="5016500"/>
          </a:xfrm>
        </p:spPr>
        <p:txBody>
          <a:bodyPr>
            <a:normAutofit/>
          </a:bodyPr>
          <a:lstStyle/>
          <a:p>
            <a:pPr marL="0" indent="0">
              <a:buNone/>
            </a:pPr>
            <a:r>
              <a:rPr lang="en-GB" b="1" dirty="0"/>
              <a:t>Partnership working.</a:t>
            </a:r>
            <a:endParaRPr lang="en-ZA" dirty="0"/>
          </a:p>
          <a:p>
            <a:pPr marL="0" indent="0">
              <a:buNone/>
            </a:pPr>
            <a:r>
              <a:rPr lang="en-GB" b="1" dirty="0"/>
              <a:t> </a:t>
            </a:r>
            <a:endParaRPr lang="en-ZA" dirty="0"/>
          </a:p>
          <a:p>
            <a:pPr lvl="0"/>
            <a:r>
              <a:rPr lang="en-GB" dirty="0"/>
              <a:t>When working with a child with a chronic health condition it is likely that the practitioner will be working in partnership with other professionals.</a:t>
            </a:r>
            <a:endParaRPr lang="en-ZA" dirty="0"/>
          </a:p>
          <a:p>
            <a:pPr lvl="0"/>
            <a:r>
              <a:rPr lang="en-GB" dirty="0"/>
              <a:t>It is important that the practitioner develops appropriate relationships with them. That they share information, make time to meet with them and respect their opinions and advice.</a:t>
            </a:r>
            <a:endParaRPr lang="en-ZA" dirty="0"/>
          </a:p>
          <a:p>
            <a:pPr lvl="0"/>
            <a:r>
              <a:rPr lang="en-GB" dirty="0"/>
              <a:t>It is the responsibility of the practitioner to listen to and act on advice that they are given</a:t>
            </a:r>
            <a:endParaRPr lang="en-ZA" dirty="0"/>
          </a:p>
          <a:p>
            <a:pPr marL="0" indent="0">
              <a:buNone/>
            </a:pPr>
            <a:r>
              <a:rPr lang="en-GB" b="1" dirty="0"/>
              <a:t> </a:t>
            </a:r>
            <a:endParaRPr lang="en-ZA" dirty="0"/>
          </a:p>
          <a:p>
            <a:pPr marL="0" indent="0">
              <a:buNone/>
            </a:pPr>
            <a:endParaRPr lang="en-ZA" dirty="0"/>
          </a:p>
        </p:txBody>
      </p:sp>
    </p:spTree>
    <p:extLst>
      <p:ext uri="{BB962C8B-B14F-4D97-AF65-F5344CB8AC3E}">
        <p14:creationId xmlns:p14="http://schemas.microsoft.com/office/powerpoint/2010/main" val="774813166"/>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190924-BBCE-4CC4-A612-E3250B9FE371}"/>
              </a:ext>
            </a:extLst>
          </p:cNvPr>
          <p:cNvSpPr>
            <a:spLocks noGrp="1"/>
          </p:cNvSpPr>
          <p:nvPr>
            <p:ph type="title"/>
          </p:nvPr>
        </p:nvSpPr>
        <p:spPr/>
        <p:txBody>
          <a:bodyPr>
            <a:noAutofit/>
          </a:bodyPr>
          <a:lstStyle/>
          <a:p>
            <a:pPr algn="ctr"/>
            <a:br>
              <a:rPr lang="en-GB" sz="2800" dirty="0"/>
            </a:br>
            <a:r>
              <a:rPr lang="en-GB" sz="2800" dirty="0"/>
              <a:t>THE ROLES AND RESPONSIBILITIES OF EARLY CHILDHOOD PRACTITIONERS IN RECOGNISING SIGNS OF ILLNESSES INCLUDING CHRONIC CONDITIONS</a:t>
            </a:r>
            <a:endParaRPr lang="en-ZA" sz="2800" dirty="0"/>
          </a:p>
        </p:txBody>
      </p:sp>
      <p:sp>
        <p:nvSpPr>
          <p:cNvPr id="3" name="Slide Number Placeholder 2">
            <a:extLst>
              <a:ext uri="{FF2B5EF4-FFF2-40B4-BE49-F238E27FC236}">
                <a16:creationId xmlns:a16="http://schemas.microsoft.com/office/drawing/2014/main" id="{5F6E9428-FF7B-4909-BE3F-BD8512676364}"/>
              </a:ext>
            </a:extLst>
          </p:cNvPr>
          <p:cNvSpPr>
            <a:spLocks noGrp="1"/>
          </p:cNvSpPr>
          <p:nvPr>
            <p:ph type="sldNum" sz="quarter" idx="12"/>
          </p:nvPr>
        </p:nvSpPr>
        <p:spPr/>
        <p:txBody>
          <a:bodyPr/>
          <a:lstStyle/>
          <a:p>
            <a:fld id="{32F83655-DC73-417F-8B26-EB7A1DBB5382}" type="slidenum">
              <a:rPr lang="en-ZA" smtClean="0"/>
              <a:pPr/>
              <a:t>126</a:t>
            </a:fld>
            <a:endParaRPr lang="en-ZA" dirty="0"/>
          </a:p>
        </p:txBody>
      </p:sp>
      <p:sp>
        <p:nvSpPr>
          <p:cNvPr id="4" name="Content Placeholder 3">
            <a:extLst>
              <a:ext uri="{FF2B5EF4-FFF2-40B4-BE49-F238E27FC236}">
                <a16:creationId xmlns:a16="http://schemas.microsoft.com/office/drawing/2014/main" id="{DBF2D359-58BE-4213-A768-53ACCE9C0BAB}"/>
              </a:ext>
            </a:extLst>
          </p:cNvPr>
          <p:cNvSpPr>
            <a:spLocks noGrp="1"/>
          </p:cNvSpPr>
          <p:nvPr>
            <p:ph sz="quarter" idx="1"/>
          </p:nvPr>
        </p:nvSpPr>
        <p:spPr>
          <a:xfrm>
            <a:off x="467544" y="1651000"/>
            <a:ext cx="8219256" cy="5016500"/>
          </a:xfrm>
        </p:spPr>
        <p:txBody>
          <a:bodyPr>
            <a:normAutofit/>
          </a:bodyPr>
          <a:lstStyle/>
          <a:p>
            <a:pPr marL="0" indent="0">
              <a:buNone/>
            </a:pPr>
            <a:r>
              <a:rPr lang="en-GB" b="1" dirty="0"/>
              <a:t>Inclusive practice and meeting the needs of the child</a:t>
            </a:r>
            <a:endParaRPr lang="en-ZA" dirty="0"/>
          </a:p>
          <a:p>
            <a:pPr marL="0" indent="0">
              <a:buNone/>
            </a:pPr>
            <a:r>
              <a:rPr lang="en-GB" b="1" dirty="0"/>
              <a:t> </a:t>
            </a:r>
            <a:endParaRPr lang="en-ZA" dirty="0"/>
          </a:p>
          <a:p>
            <a:pPr lvl="0"/>
            <a:r>
              <a:rPr lang="en-GB" dirty="0"/>
              <a:t>Inclusive practice enables equal access to the curriculum for all children, regardless of any illnesses or disabilities.</a:t>
            </a:r>
            <a:endParaRPr lang="en-ZA" dirty="0"/>
          </a:p>
          <a:p>
            <a:pPr lvl="0"/>
            <a:r>
              <a:rPr lang="en-GB" dirty="0"/>
              <a:t>All children should feel special, accepted and safe. It is important that they are listened to.</a:t>
            </a:r>
            <a:endParaRPr lang="en-ZA" dirty="0"/>
          </a:p>
          <a:p>
            <a:pPr lvl="0"/>
            <a:r>
              <a:rPr lang="en-GB" dirty="0"/>
              <a:t>It is the practitioner’s responsibility to ensure that they differentiate in order to meet children’s individual needs and that they plan for and provide relevant resources to enable children’s learning.</a:t>
            </a:r>
            <a:endParaRPr lang="en-ZA" dirty="0"/>
          </a:p>
          <a:p>
            <a:pPr marL="0" indent="0">
              <a:buNone/>
            </a:pPr>
            <a:r>
              <a:rPr lang="en-GB" b="1" dirty="0"/>
              <a:t> </a:t>
            </a:r>
            <a:endParaRPr lang="en-ZA" dirty="0"/>
          </a:p>
          <a:p>
            <a:pPr marL="0" indent="0">
              <a:buNone/>
            </a:pPr>
            <a:endParaRPr lang="en-ZA" dirty="0"/>
          </a:p>
        </p:txBody>
      </p:sp>
    </p:spTree>
    <p:extLst>
      <p:ext uri="{BB962C8B-B14F-4D97-AF65-F5344CB8AC3E}">
        <p14:creationId xmlns:p14="http://schemas.microsoft.com/office/powerpoint/2010/main" val="3106631663"/>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190924-BBCE-4CC4-A612-E3250B9FE371}"/>
              </a:ext>
            </a:extLst>
          </p:cNvPr>
          <p:cNvSpPr>
            <a:spLocks noGrp="1"/>
          </p:cNvSpPr>
          <p:nvPr>
            <p:ph type="title"/>
          </p:nvPr>
        </p:nvSpPr>
        <p:spPr/>
        <p:txBody>
          <a:bodyPr>
            <a:noAutofit/>
          </a:bodyPr>
          <a:lstStyle/>
          <a:p>
            <a:pPr algn="ctr"/>
            <a:br>
              <a:rPr lang="en-GB" sz="2800" dirty="0"/>
            </a:br>
            <a:r>
              <a:rPr lang="en-GB" sz="2800" dirty="0"/>
              <a:t>THE ROLES AND RESPONSIBILITIES OF EARLY CHILDHOOD PRACTITIONERS IN RECOGNISING SIGNS OF ILLNESSES INCLUDING CHRONIC CONDITIONS</a:t>
            </a:r>
            <a:endParaRPr lang="en-ZA" sz="2800" dirty="0"/>
          </a:p>
        </p:txBody>
      </p:sp>
      <p:sp>
        <p:nvSpPr>
          <p:cNvPr id="3" name="Slide Number Placeholder 2">
            <a:extLst>
              <a:ext uri="{FF2B5EF4-FFF2-40B4-BE49-F238E27FC236}">
                <a16:creationId xmlns:a16="http://schemas.microsoft.com/office/drawing/2014/main" id="{5F6E9428-FF7B-4909-BE3F-BD8512676364}"/>
              </a:ext>
            </a:extLst>
          </p:cNvPr>
          <p:cNvSpPr>
            <a:spLocks noGrp="1"/>
          </p:cNvSpPr>
          <p:nvPr>
            <p:ph type="sldNum" sz="quarter" idx="12"/>
          </p:nvPr>
        </p:nvSpPr>
        <p:spPr/>
        <p:txBody>
          <a:bodyPr/>
          <a:lstStyle/>
          <a:p>
            <a:fld id="{32F83655-DC73-417F-8B26-EB7A1DBB5382}" type="slidenum">
              <a:rPr lang="en-ZA" smtClean="0"/>
              <a:pPr/>
              <a:t>127</a:t>
            </a:fld>
            <a:endParaRPr lang="en-ZA" dirty="0"/>
          </a:p>
        </p:txBody>
      </p:sp>
      <p:sp>
        <p:nvSpPr>
          <p:cNvPr id="4" name="Content Placeholder 3">
            <a:extLst>
              <a:ext uri="{FF2B5EF4-FFF2-40B4-BE49-F238E27FC236}">
                <a16:creationId xmlns:a16="http://schemas.microsoft.com/office/drawing/2014/main" id="{DBF2D359-58BE-4213-A768-53ACCE9C0BAB}"/>
              </a:ext>
            </a:extLst>
          </p:cNvPr>
          <p:cNvSpPr>
            <a:spLocks noGrp="1"/>
          </p:cNvSpPr>
          <p:nvPr>
            <p:ph sz="quarter" idx="1"/>
          </p:nvPr>
        </p:nvSpPr>
        <p:spPr>
          <a:xfrm>
            <a:off x="467544" y="1651000"/>
            <a:ext cx="8219256" cy="5016500"/>
          </a:xfrm>
        </p:spPr>
        <p:txBody>
          <a:bodyPr>
            <a:normAutofit lnSpcReduction="10000"/>
          </a:bodyPr>
          <a:lstStyle/>
          <a:p>
            <a:pPr marL="0" indent="0">
              <a:buNone/>
            </a:pPr>
            <a:r>
              <a:rPr lang="en-GB" b="1" dirty="0"/>
              <a:t>Safe working practice and support for self</a:t>
            </a:r>
            <a:endParaRPr lang="en-ZA" dirty="0"/>
          </a:p>
          <a:p>
            <a:pPr marL="0" indent="0">
              <a:buNone/>
            </a:pPr>
            <a:r>
              <a:rPr lang="en-GB" dirty="0"/>
              <a:t> </a:t>
            </a:r>
            <a:endParaRPr lang="en-ZA" dirty="0"/>
          </a:p>
          <a:p>
            <a:r>
              <a:rPr lang="en-GB" dirty="0"/>
              <a:t>When supporting a child who has a chronic health condition, it can be emotionally, mentally and physically draining.</a:t>
            </a:r>
            <a:endParaRPr lang="en-ZA" dirty="0"/>
          </a:p>
          <a:p>
            <a:r>
              <a:rPr lang="en-GB" dirty="0"/>
              <a:t>You will need to ensure that you have support strategies in place.</a:t>
            </a:r>
            <a:endParaRPr lang="en-ZA" dirty="0"/>
          </a:p>
          <a:p>
            <a:pPr lvl="0"/>
            <a:r>
              <a:rPr lang="en-GB" dirty="0"/>
              <a:t>Other professionals that you can turn to for advice and guidance.</a:t>
            </a:r>
            <a:endParaRPr lang="en-ZA" dirty="0"/>
          </a:p>
          <a:p>
            <a:pPr lvl="0"/>
            <a:r>
              <a:rPr lang="en-GB" dirty="0"/>
              <a:t>Colleagues who are willing to listen and support you.</a:t>
            </a:r>
            <a:endParaRPr lang="en-ZA" dirty="0"/>
          </a:p>
          <a:p>
            <a:pPr lvl="0"/>
            <a:r>
              <a:rPr lang="en-GB" dirty="0"/>
              <a:t>Access to training and courses.</a:t>
            </a:r>
            <a:endParaRPr lang="en-ZA" dirty="0"/>
          </a:p>
          <a:p>
            <a:pPr lvl="0"/>
            <a:r>
              <a:rPr lang="en-GB" dirty="0"/>
              <a:t>Specific support for handling and caring for the child.</a:t>
            </a:r>
            <a:endParaRPr lang="en-ZA" dirty="0"/>
          </a:p>
          <a:p>
            <a:pPr lvl="0"/>
            <a:r>
              <a:rPr lang="en-GB" dirty="0"/>
              <a:t>In extreme cases you may need to talk to a counsellor.</a:t>
            </a:r>
            <a:endParaRPr lang="en-ZA" dirty="0"/>
          </a:p>
          <a:p>
            <a:pPr marL="0" indent="0">
              <a:buNone/>
            </a:pPr>
            <a:endParaRPr lang="en-ZA" dirty="0"/>
          </a:p>
        </p:txBody>
      </p:sp>
    </p:spTree>
    <p:extLst>
      <p:ext uri="{BB962C8B-B14F-4D97-AF65-F5344CB8AC3E}">
        <p14:creationId xmlns:p14="http://schemas.microsoft.com/office/powerpoint/2010/main" val="542614627"/>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190924-BBCE-4CC4-A612-E3250B9FE371}"/>
              </a:ext>
            </a:extLst>
          </p:cNvPr>
          <p:cNvSpPr>
            <a:spLocks noGrp="1"/>
          </p:cNvSpPr>
          <p:nvPr>
            <p:ph type="title"/>
          </p:nvPr>
        </p:nvSpPr>
        <p:spPr/>
        <p:txBody>
          <a:bodyPr>
            <a:noAutofit/>
          </a:bodyPr>
          <a:lstStyle/>
          <a:p>
            <a:pPr algn="ctr"/>
            <a:br>
              <a:rPr lang="en-GB" sz="2800" dirty="0"/>
            </a:br>
            <a:r>
              <a:rPr lang="en-GB" sz="2800" dirty="0"/>
              <a:t>THE ROLES AND RESPONSIBILITIES OF EARLY CHILDHOOD PRACTITIONERS IN RECOGNISING SIGNS OF ILLNESSES INCLUDING CHRONIC CONDITIONS</a:t>
            </a:r>
            <a:endParaRPr lang="en-ZA" sz="2800" dirty="0"/>
          </a:p>
        </p:txBody>
      </p:sp>
      <p:sp>
        <p:nvSpPr>
          <p:cNvPr id="3" name="Slide Number Placeholder 2">
            <a:extLst>
              <a:ext uri="{FF2B5EF4-FFF2-40B4-BE49-F238E27FC236}">
                <a16:creationId xmlns:a16="http://schemas.microsoft.com/office/drawing/2014/main" id="{5F6E9428-FF7B-4909-BE3F-BD8512676364}"/>
              </a:ext>
            </a:extLst>
          </p:cNvPr>
          <p:cNvSpPr>
            <a:spLocks noGrp="1"/>
          </p:cNvSpPr>
          <p:nvPr>
            <p:ph type="sldNum" sz="quarter" idx="12"/>
          </p:nvPr>
        </p:nvSpPr>
        <p:spPr/>
        <p:txBody>
          <a:bodyPr/>
          <a:lstStyle/>
          <a:p>
            <a:fld id="{32F83655-DC73-417F-8B26-EB7A1DBB5382}" type="slidenum">
              <a:rPr lang="en-ZA" smtClean="0"/>
              <a:pPr/>
              <a:t>128</a:t>
            </a:fld>
            <a:endParaRPr lang="en-ZA" dirty="0"/>
          </a:p>
        </p:txBody>
      </p:sp>
      <p:sp>
        <p:nvSpPr>
          <p:cNvPr id="4" name="Content Placeholder 3">
            <a:extLst>
              <a:ext uri="{FF2B5EF4-FFF2-40B4-BE49-F238E27FC236}">
                <a16:creationId xmlns:a16="http://schemas.microsoft.com/office/drawing/2014/main" id="{DBF2D359-58BE-4213-A768-53ACCE9C0BAB}"/>
              </a:ext>
            </a:extLst>
          </p:cNvPr>
          <p:cNvSpPr>
            <a:spLocks noGrp="1"/>
          </p:cNvSpPr>
          <p:nvPr>
            <p:ph sz="quarter" idx="1"/>
          </p:nvPr>
        </p:nvSpPr>
        <p:spPr>
          <a:xfrm>
            <a:off x="467544" y="1651000"/>
            <a:ext cx="8219256" cy="5016500"/>
          </a:xfrm>
        </p:spPr>
        <p:txBody>
          <a:bodyPr>
            <a:normAutofit/>
          </a:bodyPr>
          <a:lstStyle/>
          <a:p>
            <a:pPr marL="0" indent="0">
              <a:buNone/>
            </a:pPr>
            <a:endParaRPr lang="en-GB" b="1" dirty="0"/>
          </a:p>
          <a:p>
            <a:pPr marL="0" indent="0">
              <a:buNone/>
            </a:pPr>
            <a:r>
              <a:rPr lang="en-GB" b="1" dirty="0"/>
              <a:t>Other roles and responsibility of a practitioner in recognising signs of illness including chronic illness are:</a:t>
            </a:r>
            <a:endParaRPr lang="en-ZA" b="1" dirty="0"/>
          </a:p>
          <a:p>
            <a:pPr marL="0" indent="0">
              <a:buNone/>
            </a:pPr>
            <a:endParaRPr lang="en-ZA" dirty="0"/>
          </a:p>
          <a:p>
            <a:pPr lvl="0"/>
            <a:r>
              <a:rPr lang="en-GB" dirty="0"/>
              <a:t>Educate children, e.g. on how and when to wash their hands </a:t>
            </a:r>
            <a:endParaRPr lang="en-ZA" dirty="0"/>
          </a:p>
          <a:p>
            <a:pPr lvl="0"/>
            <a:r>
              <a:rPr lang="en-GB" dirty="0"/>
              <a:t>Provide a good role model, ensuring that you wash your hands after changing nappies, handling animals and before preparing food</a:t>
            </a:r>
            <a:endParaRPr lang="en-ZA" dirty="0"/>
          </a:p>
          <a:p>
            <a:pPr lvl="0"/>
            <a:r>
              <a:rPr lang="en-GB" dirty="0"/>
              <a:t>Ensure that the environment is clean and hygienic, always dispose of waste promptly and appropriately, regularly disinfect toilet areas</a:t>
            </a:r>
            <a:endParaRPr lang="en-ZA" dirty="0"/>
          </a:p>
        </p:txBody>
      </p:sp>
    </p:spTree>
    <p:extLst>
      <p:ext uri="{BB962C8B-B14F-4D97-AF65-F5344CB8AC3E}">
        <p14:creationId xmlns:p14="http://schemas.microsoft.com/office/powerpoint/2010/main" val="1829394152"/>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190924-BBCE-4CC4-A612-E3250B9FE371}"/>
              </a:ext>
            </a:extLst>
          </p:cNvPr>
          <p:cNvSpPr>
            <a:spLocks noGrp="1"/>
          </p:cNvSpPr>
          <p:nvPr>
            <p:ph type="title"/>
          </p:nvPr>
        </p:nvSpPr>
        <p:spPr/>
        <p:txBody>
          <a:bodyPr>
            <a:noAutofit/>
          </a:bodyPr>
          <a:lstStyle/>
          <a:p>
            <a:pPr algn="ctr"/>
            <a:br>
              <a:rPr lang="en-GB" sz="2800" dirty="0"/>
            </a:br>
            <a:r>
              <a:rPr lang="en-GB" sz="2800" dirty="0"/>
              <a:t>THE ROLES AND RESPONSIBILITIES OF EARLY CHILDHOOD PRACTITIONERS IN RECOGNISING SIGNS OF ILLNESSES INCLUDING CHRONIC CONDITIONS</a:t>
            </a:r>
            <a:endParaRPr lang="en-ZA" sz="2800" dirty="0"/>
          </a:p>
        </p:txBody>
      </p:sp>
      <p:sp>
        <p:nvSpPr>
          <p:cNvPr id="3" name="Slide Number Placeholder 2">
            <a:extLst>
              <a:ext uri="{FF2B5EF4-FFF2-40B4-BE49-F238E27FC236}">
                <a16:creationId xmlns:a16="http://schemas.microsoft.com/office/drawing/2014/main" id="{5F6E9428-FF7B-4909-BE3F-BD8512676364}"/>
              </a:ext>
            </a:extLst>
          </p:cNvPr>
          <p:cNvSpPr>
            <a:spLocks noGrp="1"/>
          </p:cNvSpPr>
          <p:nvPr>
            <p:ph type="sldNum" sz="quarter" idx="12"/>
          </p:nvPr>
        </p:nvSpPr>
        <p:spPr/>
        <p:txBody>
          <a:bodyPr/>
          <a:lstStyle/>
          <a:p>
            <a:fld id="{32F83655-DC73-417F-8B26-EB7A1DBB5382}" type="slidenum">
              <a:rPr lang="en-ZA" smtClean="0"/>
              <a:pPr/>
              <a:t>129</a:t>
            </a:fld>
            <a:endParaRPr lang="en-ZA" dirty="0"/>
          </a:p>
        </p:txBody>
      </p:sp>
      <p:sp>
        <p:nvSpPr>
          <p:cNvPr id="4" name="Content Placeholder 3">
            <a:extLst>
              <a:ext uri="{FF2B5EF4-FFF2-40B4-BE49-F238E27FC236}">
                <a16:creationId xmlns:a16="http://schemas.microsoft.com/office/drawing/2014/main" id="{DBF2D359-58BE-4213-A768-53ACCE9C0BAB}"/>
              </a:ext>
            </a:extLst>
          </p:cNvPr>
          <p:cNvSpPr>
            <a:spLocks noGrp="1"/>
          </p:cNvSpPr>
          <p:nvPr>
            <p:ph sz="quarter" idx="1"/>
          </p:nvPr>
        </p:nvSpPr>
        <p:spPr>
          <a:xfrm>
            <a:off x="467544" y="1651000"/>
            <a:ext cx="8219256" cy="5016500"/>
          </a:xfrm>
        </p:spPr>
        <p:txBody>
          <a:bodyPr>
            <a:normAutofit/>
          </a:bodyPr>
          <a:lstStyle/>
          <a:p>
            <a:pPr lvl="0"/>
            <a:r>
              <a:rPr lang="en-GB" dirty="0"/>
              <a:t>Record and report any cases of illness </a:t>
            </a:r>
            <a:endParaRPr lang="en-ZA" dirty="0"/>
          </a:p>
          <a:p>
            <a:pPr lvl="0"/>
            <a:r>
              <a:rPr lang="en-GB" dirty="0"/>
              <a:t>Ensure that you are doing what you can to prevent cross-infection</a:t>
            </a:r>
            <a:endParaRPr lang="en-ZA" dirty="0"/>
          </a:p>
          <a:p>
            <a:pPr lvl="0"/>
            <a:r>
              <a:rPr lang="en-GB" dirty="0"/>
              <a:t>Liaise with parents.</a:t>
            </a:r>
            <a:endParaRPr lang="en-ZA" dirty="0"/>
          </a:p>
        </p:txBody>
      </p:sp>
    </p:spTree>
    <p:extLst>
      <p:ext uri="{BB962C8B-B14F-4D97-AF65-F5344CB8AC3E}">
        <p14:creationId xmlns:p14="http://schemas.microsoft.com/office/powerpoint/2010/main" val="31950169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Assessment Methods</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13</a:t>
            </a:fld>
            <a:endParaRPr lang="en-ZA" dirty="0"/>
          </a:p>
        </p:txBody>
      </p:sp>
      <p:graphicFrame>
        <p:nvGraphicFramePr>
          <p:cNvPr id="6" name="Content Placeholder 5"/>
          <p:cNvGraphicFramePr>
            <a:graphicFrameLocks noGrp="1"/>
          </p:cNvGraphicFramePr>
          <p:nvPr>
            <p:ph sz="quarter" idx="1"/>
            <p:extLst>
              <p:ext uri="{D42A27DB-BD31-4B8C-83A1-F6EECF244321}">
                <p14:modId xmlns:p14="http://schemas.microsoft.com/office/powerpoint/2010/main" val="582752716"/>
              </p:ext>
            </p:extLst>
          </p:nvPr>
        </p:nvGraphicFramePr>
        <p:xfrm>
          <a:off x="468313" y="1412875"/>
          <a:ext cx="8218487" cy="46799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92916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dgm id="{A608B290-BBA1-42EA-8627-DF8017516988}"/>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graphicEl>
                                              <a:dgm id="{0E3DC6A6-72A0-4549-AFE6-A69896FFAE28}"/>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graphicEl>
                                              <a:dgm id="{249312C4-0F64-47AB-BF40-42C99B3A6E3E}"/>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graphicEl>
                                              <a:dgm id="{50F7BF35-A340-4C65-AF13-652E22CC449D}"/>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graphicEl>
                                              <a:dgm id="{EED41511-DE2D-4D0E-BA6E-54FD55567C3D}"/>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graphicEl>
                                              <a:dgm id="{F93CE84B-53EF-4DD2-B4D9-E30662D3F97C}"/>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
                                            <p:graphicEl>
                                              <a:dgm id="{A8B7EC9A-A054-47E5-B4AB-ABADB33095FE}"/>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15538-B150-49FA-B1FF-0F84FD7C3602}"/>
              </a:ext>
            </a:extLst>
          </p:cNvPr>
          <p:cNvSpPr>
            <a:spLocks noGrp="1"/>
          </p:cNvSpPr>
          <p:nvPr>
            <p:ph type="title"/>
          </p:nvPr>
        </p:nvSpPr>
        <p:spPr/>
        <p:txBody>
          <a:bodyPr/>
          <a:lstStyle/>
          <a:p>
            <a:r>
              <a:rPr lang="en-ZA" dirty="0"/>
              <a:t>STUDY UNIT KT0202</a:t>
            </a:r>
          </a:p>
        </p:txBody>
      </p:sp>
      <p:sp>
        <p:nvSpPr>
          <p:cNvPr id="3" name="Text Placeholder 2">
            <a:extLst>
              <a:ext uri="{FF2B5EF4-FFF2-40B4-BE49-F238E27FC236}">
                <a16:creationId xmlns:a16="http://schemas.microsoft.com/office/drawing/2014/main" id="{1A7FC68F-74BE-4F52-AE01-E42C03018C4B}"/>
              </a:ext>
            </a:extLst>
          </p:cNvPr>
          <p:cNvSpPr>
            <a:spLocks noGrp="1"/>
          </p:cNvSpPr>
          <p:nvPr>
            <p:ph type="body" idx="1"/>
          </p:nvPr>
        </p:nvSpPr>
        <p:spPr/>
        <p:txBody>
          <a:bodyPr>
            <a:normAutofit/>
          </a:bodyPr>
          <a:lstStyle/>
          <a:p>
            <a:r>
              <a:rPr lang="en-GB" b="1" dirty="0"/>
              <a:t>THE VARIOUS TYPES OF INJURIES AND SIGNS OF LIFE THREATENING ILLNESS</a:t>
            </a:r>
            <a:endParaRPr lang="en-ZA" dirty="0"/>
          </a:p>
        </p:txBody>
      </p:sp>
      <p:sp>
        <p:nvSpPr>
          <p:cNvPr id="4" name="Slide Number Placeholder 3">
            <a:extLst>
              <a:ext uri="{FF2B5EF4-FFF2-40B4-BE49-F238E27FC236}">
                <a16:creationId xmlns:a16="http://schemas.microsoft.com/office/drawing/2014/main" id="{5F2A2D8E-F857-4419-A394-4AE02103CE3E}"/>
              </a:ext>
            </a:extLst>
          </p:cNvPr>
          <p:cNvSpPr>
            <a:spLocks noGrp="1"/>
          </p:cNvSpPr>
          <p:nvPr>
            <p:ph type="sldNum" sz="quarter" idx="12"/>
          </p:nvPr>
        </p:nvSpPr>
        <p:spPr/>
        <p:txBody>
          <a:bodyPr/>
          <a:lstStyle/>
          <a:p>
            <a:fld id="{4980778A-6F9D-4141-8080-B8192EADCD40}" type="slidenum">
              <a:rPr lang="en-ZA" smtClean="0"/>
              <a:pPr/>
              <a:t>130</a:t>
            </a:fld>
            <a:endParaRPr lang="en-ZA" dirty="0"/>
          </a:p>
        </p:txBody>
      </p:sp>
    </p:spTree>
    <p:extLst>
      <p:ext uri="{BB962C8B-B14F-4D97-AF65-F5344CB8AC3E}">
        <p14:creationId xmlns:p14="http://schemas.microsoft.com/office/powerpoint/2010/main" val="433536166"/>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E569EA-1E9D-4FEC-8E1D-6F38B03A9CEC}"/>
              </a:ext>
            </a:extLst>
          </p:cNvPr>
          <p:cNvSpPr>
            <a:spLocks noGrp="1"/>
          </p:cNvSpPr>
          <p:nvPr>
            <p:ph type="title"/>
          </p:nvPr>
        </p:nvSpPr>
        <p:spPr/>
        <p:txBody>
          <a:bodyPr>
            <a:normAutofit fontScale="90000"/>
          </a:bodyPr>
          <a:lstStyle/>
          <a:p>
            <a:pPr algn="ctr"/>
            <a:r>
              <a:rPr lang="en-GB" dirty="0"/>
              <a:t>THE VARIOUS TYPES OF INJURIES AND SIGNS OF LIFE THREATENING ILLNESS</a:t>
            </a:r>
            <a:endParaRPr lang="en-ZA" dirty="0"/>
          </a:p>
        </p:txBody>
      </p:sp>
      <p:sp>
        <p:nvSpPr>
          <p:cNvPr id="3" name="Slide Number Placeholder 2">
            <a:extLst>
              <a:ext uri="{FF2B5EF4-FFF2-40B4-BE49-F238E27FC236}">
                <a16:creationId xmlns:a16="http://schemas.microsoft.com/office/drawing/2014/main" id="{CF5AC96E-6E33-43FB-B3E8-4517981CBF9B}"/>
              </a:ext>
            </a:extLst>
          </p:cNvPr>
          <p:cNvSpPr>
            <a:spLocks noGrp="1"/>
          </p:cNvSpPr>
          <p:nvPr>
            <p:ph type="sldNum" sz="quarter" idx="12"/>
          </p:nvPr>
        </p:nvSpPr>
        <p:spPr/>
        <p:txBody>
          <a:bodyPr/>
          <a:lstStyle/>
          <a:p>
            <a:fld id="{32F83655-DC73-417F-8B26-EB7A1DBB5382}" type="slidenum">
              <a:rPr lang="en-ZA" smtClean="0"/>
              <a:pPr/>
              <a:t>131</a:t>
            </a:fld>
            <a:endParaRPr lang="en-ZA" dirty="0"/>
          </a:p>
        </p:txBody>
      </p:sp>
      <p:pic>
        <p:nvPicPr>
          <p:cNvPr id="5" name="Content Placeholder 4" descr="https://www.babycenter.com/ims/2015/04/140445665_wide.jpg,qwidth=505.pagespeed.ce.FOQ1_xFK-_.jpg">
            <a:extLst>
              <a:ext uri="{FF2B5EF4-FFF2-40B4-BE49-F238E27FC236}">
                <a16:creationId xmlns:a16="http://schemas.microsoft.com/office/drawing/2014/main" id="{3756E8C4-11AE-4AEA-9E9D-5BF22DA38385}"/>
              </a:ext>
            </a:extLst>
          </p:cNvPr>
          <p:cNvPicPr>
            <a:picLocks noGrp="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4946904" y="2822159"/>
            <a:ext cx="3872706" cy="2616200"/>
          </a:xfrm>
          <a:prstGeom prst="rect">
            <a:avLst/>
          </a:prstGeom>
          <a:noFill/>
          <a:ln>
            <a:noFill/>
          </a:ln>
        </p:spPr>
      </p:pic>
      <p:sp>
        <p:nvSpPr>
          <p:cNvPr id="6" name="Rectangle 5">
            <a:extLst>
              <a:ext uri="{FF2B5EF4-FFF2-40B4-BE49-F238E27FC236}">
                <a16:creationId xmlns:a16="http://schemas.microsoft.com/office/drawing/2014/main" id="{9C5F5FA2-C59F-4459-A074-BCD19654EC10}"/>
              </a:ext>
            </a:extLst>
          </p:cNvPr>
          <p:cNvSpPr/>
          <p:nvPr/>
        </p:nvSpPr>
        <p:spPr>
          <a:xfrm>
            <a:off x="374904" y="1419641"/>
            <a:ext cx="4572000" cy="4462760"/>
          </a:xfrm>
          <a:prstGeom prst="rect">
            <a:avLst/>
          </a:prstGeom>
        </p:spPr>
        <p:txBody>
          <a:bodyPr>
            <a:spAutoFit/>
          </a:bodyPr>
          <a:lstStyle/>
          <a:p>
            <a:pPr>
              <a:lnSpc>
                <a:spcPct val="150000"/>
              </a:lnSpc>
              <a:spcAft>
                <a:spcPts val="0"/>
              </a:spcAft>
            </a:pPr>
            <a:r>
              <a:rPr lang="en-GB" sz="2400" b="1" dirty="0">
                <a:ea typeface="Times New Roman" panose="02020603050405020304" pitchFamily="18" charset="0"/>
                <a:cs typeface="Times New Roman" panose="02020603050405020304" pitchFamily="18" charset="0"/>
              </a:rPr>
              <a:t>Burns</a:t>
            </a:r>
          </a:p>
          <a:p>
            <a:pPr>
              <a:lnSpc>
                <a:spcPct val="150000"/>
              </a:lnSpc>
              <a:spcAft>
                <a:spcPts val="0"/>
              </a:spcAft>
            </a:pPr>
            <a:endParaRPr lang="en-ZA" sz="2400" dirty="0">
              <a:ea typeface="Times New Roman" panose="02020603050405020304" pitchFamily="18" charset="0"/>
              <a:cs typeface="Times New Roman" panose="02020603050405020304" pitchFamily="18" charset="0"/>
            </a:endParaRPr>
          </a:p>
          <a:p>
            <a:pPr>
              <a:spcAft>
                <a:spcPts val="1200"/>
              </a:spcAft>
            </a:pPr>
            <a:r>
              <a:rPr lang="en-US" sz="2400" b="1" dirty="0">
                <a:ea typeface="Times New Roman" panose="02020603050405020304" pitchFamily="18" charset="0"/>
              </a:rPr>
              <a:t>Burns are among the most common childhood accidental injuries, and they can happen several ways:</a:t>
            </a:r>
          </a:p>
          <a:p>
            <a:pPr>
              <a:spcAft>
                <a:spcPts val="1200"/>
              </a:spcAft>
            </a:pPr>
            <a:endParaRPr lang="en-ZA" sz="2400" b="1" dirty="0">
              <a:ea typeface="Times New Roman" panose="02020603050405020304" pitchFamily="18" charset="0"/>
            </a:endParaRPr>
          </a:p>
          <a:p>
            <a:pPr marL="342900" lvl="0" indent="-342900">
              <a:spcAft>
                <a:spcPts val="1200"/>
              </a:spcAft>
              <a:buFont typeface="Symbol" panose="05050102010706020507" pitchFamily="18" charset="2"/>
              <a:buChar char=""/>
            </a:pPr>
            <a:r>
              <a:rPr lang="en-GB" sz="2400" dirty="0">
                <a:ea typeface="Times New Roman" panose="02020603050405020304" pitchFamily="18" charset="0"/>
                <a:cs typeface="Arial" panose="020B0604020202020204" pitchFamily="34" charset="0"/>
              </a:rPr>
              <a:t>Electrical burns and shock from inserting fingers or objects into outlets or biting electrical cords</a:t>
            </a:r>
            <a:endParaRPr lang="en-ZA" sz="2400" dirty="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70893432"/>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E569EA-1E9D-4FEC-8E1D-6F38B03A9CEC}"/>
              </a:ext>
            </a:extLst>
          </p:cNvPr>
          <p:cNvSpPr>
            <a:spLocks noGrp="1"/>
          </p:cNvSpPr>
          <p:nvPr>
            <p:ph type="title"/>
          </p:nvPr>
        </p:nvSpPr>
        <p:spPr/>
        <p:txBody>
          <a:bodyPr>
            <a:normAutofit fontScale="90000"/>
          </a:bodyPr>
          <a:lstStyle/>
          <a:p>
            <a:pPr algn="ctr"/>
            <a:r>
              <a:rPr lang="en-GB" dirty="0"/>
              <a:t>THE VARIOUS TYPES OF INJURIES AND SIGNS OF LIFE THREATENING ILLNESS</a:t>
            </a:r>
            <a:endParaRPr lang="en-ZA" dirty="0"/>
          </a:p>
        </p:txBody>
      </p:sp>
      <p:sp>
        <p:nvSpPr>
          <p:cNvPr id="3" name="Slide Number Placeholder 2">
            <a:extLst>
              <a:ext uri="{FF2B5EF4-FFF2-40B4-BE49-F238E27FC236}">
                <a16:creationId xmlns:a16="http://schemas.microsoft.com/office/drawing/2014/main" id="{CF5AC96E-6E33-43FB-B3E8-4517981CBF9B}"/>
              </a:ext>
            </a:extLst>
          </p:cNvPr>
          <p:cNvSpPr>
            <a:spLocks noGrp="1"/>
          </p:cNvSpPr>
          <p:nvPr>
            <p:ph type="sldNum" sz="quarter" idx="12"/>
          </p:nvPr>
        </p:nvSpPr>
        <p:spPr/>
        <p:txBody>
          <a:bodyPr/>
          <a:lstStyle/>
          <a:p>
            <a:fld id="{32F83655-DC73-417F-8B26-EB7A1DBB5382}" type="slidenum">
              <a:rPr lang="en-ZA" smtClean="0"/>
              <a:pPr/>
              <a:t>132</a:t>
            </a:fld>
            <a:endParaRPr lang="en-ZA" dirty="0"/>
          </a:p>
        </p:txBody>
      </p:sp>
      <p:sp>
        <p:nvSpPr>
          <p:cNvPr id="6" name="Rectangle 5">
            <a:extLst>
              <a:ext uri="{FF2B5EF4-FFF2-40B4-BE49-F238E27FC236}">
                <a16:creationId xmlns:a16="http://schemas.microsoft.com/office/drawing/2014/main" id="{9C5F5FA2-C59F-4459-A074-BCD19654EC10}"/>
              </a:ext>
            </a:extLst>
          </p:cNvPr>
          <p:cNvSpPr/>
          <p:nvPr/>
        </p:nvSpPr>
        <p:spPr>
          <a:xfrm>
            <a:off x="467544" y="2274838"/>
            <a:ext cx="8451596" cy="2308324"/>
          </a:xfrm>
          <a:prstGeom prst="rect">
            <a:avLst/>
          </a:prstGeom>
        </p:spPr>
        <p:txBody>
          <a:bodyPr wrap="square">
            <a:spAutoFit/>
          </a:bodyPr>
          <a:lstStyle/>
          <a:p>
            <a:pPr marL="342900" lvl="0" indent="-342900">
              <a:buFont typeface="Arial" panose="020B0604020202020204" pitchFamily="34" charset="0"/>
              <a:buChar char="•"/>
            </a:pPr>
            <a:r>
              <a:rPr lang="en-GB" sz="2400" dirty="0"/>
              <a:t>Flames from stoves, lamps, matches, lit cigarettes, fireplaces, and house fires</a:t>
            </a:r>
            <a:endParaRPr lang="en-ZA" sz="2400" dirty="0"/>
          </a:p>
          <a:p>
            <a:pPr marL="342900" lvl="0" indent="-342900">
              <a:buFont typeface="Arial" panose="020B0604020202020204" pitchFamily="34" charset="0"/>
              <a:buChar char="•"/>
            </a:pPr>
            <a:r>
              <a:rPr lang="en-GB" sz="2400" dirty="0"/>
              <a:t>Touching hot surfaces, such as stoves, heaters, and microwaved containers</a:t>
            </a:r>
            <a:endParaRPr lang="en-ZA" sz="2400" dirty="0"/>
          </a:p>
          <a:p>
            <a:pPr marL="342900" lvl="0" indent="-342900">
              <a:buFont typeface="Arial" panose="020B0604020202020204" pitchFamily="34" charset="0"/>
              <a:buChar char="•"/>
            </a:pPr>
            <a:r>
              <a:rPr lang="en-GB" sz="2400" dirty="0"/>
              <a:t>Hot liquid and steam from pans, cups, hot water heaters, and bath water</a:t>
            </a:r>
            <a:endParaRPr lang="en-ZA" sz="2400" dirty="0"/>
          </a:p>
        </p:txBody>
      </p:sp>
    </p:spTree>
    <p:extLst>
      <p:ext uri="{BB962C8B-B14F-4D97-AF65-F5344CB8AC3E}">
        <p14:creationId xmlns:p14="http://schemas.microsoft.com/office/powerpoint/2010/main" val="881738266"/>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E569EA-1E9D-4FEC-8E1D-6F38B03A9CEC}"/>
              </a:ext>
            </a:extLst>
          </p:cNvPr>
          <p:cNvSpPr>
            <a:spLocks noGrp="1"/>
          </p:cNvSpPr>
          <p:nvPr>
            <p:ph type="title"/>
          </p:nvPr>
        </p:nvSpPr>
        <p:spPr/>
        <p:txBody>
          <a:bodyPr>
            <a:normAutofit fontScale="90000"/>
          </a:bodyPr>
          <a:lstStyle/>
          <a:p>
            <a:pPr algn="ctr"/>
            <a:r>
              <a:rPr lang="en-GB" dirty="0"/>
              <a:t>THE VARIOUS TYPES OF INJURIES AND SIGNS OF LIFE THREATENING ILLNESS</a:t>
            </a:r>
            <a:endParaRPr lang="en-ZA" dirty="0"/>
          </a:p>
        </p:txBody>
      </p:sp>
      <p:sp>
        <p:nvSpPr>
          <p:cNvPr id="3" name="Slide Number Placeholder 2">
            <a:extLst>
              <a:ext uri="{FF2B5EF4-FFF2-40B4-BE49-F238E27FC236}">
                <a16:creationId xmlns:a16="http://schemas.microsoft.com/office/drawing/2014/main" id="{CF5AC96E-6E33-43FB-B3E8-4517981CBF9B}"/>
              </a:ext>
            </a:extLst>
          </p:cNvPr>
          <p:cNvSpPr>
            <a:spLocks noGrp="1"/>
          </p:cNvSpPr>
          <p:nvPr>
            <p:ph type="sldNum" sz="quarter" idx="12"/>
          </p:nvPr>
        </p:nvSpPr>
        <p:spPr/>
        <p:txBody>
          <a:bodyPr/>
          <a:lstStyle/>
          <a:p>
            <a:fld id="{32F83655-DC73-417F-8B26-EB7A1DBB5382}" type="slidenum">
              <a:rPr lang="en-ZA" smtClean="0"/>
              <a:pPr/>
              <a:t>133</a:t>
            </a:fld>
            <a:endParaRPr lang="en-ZA" dirty="0"/>
          </a:p>
        </p:txBody>
      </p:sp>
      <p:sp>
        <p:nvSpPr>
          <p:cNvPr id="6" name="Rectangle 5">
            <a:extLst>
              <a:ext uri="{FF2B5EF4-FFF2-40B4-BE49-F238E27FC236}">
                <a16:creationId xmlns:a16="http://schemas.microsoft.com/office/drawing/2014/main" id="{9C5F5FA2-C59F-4459-A074-BCD19654EC10}"/>
              </a:ext>
            </a:extLst>
          </p:cNvPr>
          <p:cNvSpPr/>
          <p:nvPr/>
        </p:nvSpPr>
        <p:spPr>
          <a:xfrm>
            <a:off x="374904" y="1474738"/>
            <a:ext cx="8451596" cy="4524315"/>
          </a:xfrm>
          <a:prstGeom prst="rect">
            <a:avLst/>
          </a:prstGeom>
        </p:spPr>
        <p:txBody>
          <a:bodyPr wrap="square">
            <a:spAutoFit/>
          </a:bodyPr>
          <a:lstStyle/>
          <a:p>
            <a:r>
              <a:rPr lang="en-GB" sz="2400" b="1" dirty="0"/>
              <a:t>Poisoning</a:t>
            </a:r>
          </a:p>
          <a:p>
            <a:endParaRPr lang="en-ZA" sz="2400" dirty="0"/>
          </a:p>
          <a:p>
            <a:r>
              <a:rPr lang="en-GB" sz="2400" b="1" dirty="0"/>
              <a:t>Every day in the world, more than 300 children are treated for poisoning in emergency rooms, according to the Centre’s for Disease Control (CDC). Accidental poisoning can happen from:</a:t>
            </a:r>
          </a:p>
          <a:p>
            <a:endParaRPr lang="en-ZA" sz="2400" b="1" dirty="0"/>
          </a:p>
          <a:p>
            <a:pPr marL="342900" lvl="0" indent="-342900">
              <a:buFont typeface="Arial" panose="020B0604020202020204" pitchFamily="34" charset="0"/>
              <a:buChar char="•"/>
            </a:pPr>
            <a:r>
              <a:rPr lang="en-GB" sz="2400" dirty="0"/>
              <a:t>Swallowing shampoo, aftershave, perfume, cleaning products, hand sanitizer, and liquid nicotine used in e-cigarettes</a:t>
            </a:r>
            <a:endParaRPr lang="en-ZA" sz="2400" dirty="0"/>
          </a:p>
          <a:p>
            <a:pPr marL="342900" lvl="0" indent="-342900">
              <a:buFont typeface="Arial" panose="020B0604020202020204" pitchFamily="34" charset="0"/>
              <a:buChar char="•"/>
            </a:pPr>
            <a:r>
              <a:rPr lang="en-GB" sz="2400" dirty="0"/>
              <a:t>Eating medication or vitamins, or taking an incorrect dose of medicine</a:t>
            </a:r>
            <a:endParaRPr lang="en-ZA" sz="2400" dirty="0"/>
          </a:p>
          <a:p>
            <a:pPr marL="342900" lvl="0" indent="-342900">
              <a:buFont typeface="Arial" panose="020B0604020202020204" pitchFamily="34" charset="0"/>
              <a:buChar char="•"/>
            </a:pPr>
            <a:r>
              <a:rPr lang="en-GB" sz="2400" dirty="0"/>
              <a:t>Exposure to carbon monoxide from gas appliances such as stoves and heaters.</a:t>
            </a:r>
            <a:endParaRPr lang="en-ZA" sz="2400" dirty="0"/>
          </a:p>
        </p:txBody>
      </p:sp>
    </p:spTree>
    <p:extLst>
      <p:ext uri="{BB962C8B-B14F-4D97-AF65-F5344CB8AC3E}">
        <p14:creationId xmlns:p14="http://schemas.microsoft.com/office/powerpoint/2010/main" val="286968745"/>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E569EA-1E9D-4FEC-8E1D-6F38B03A9CEC}"/>
              </a:ext>
            </a:extLst>
          </p:cNvPr>
          <p:cNvSpPr>
            <a:spLocks noGrp="1"/>
          </p:cNvSpPr>
          <p:nvPr>
            <p:ph type="title"/>
          </p:nvPr>
        </p:nvSpPr>
        <p:spPr/>
        <p:txBody>
          <a:bodyPr>
            <a:normAutofit fontScale="90000"/>
          </a:bodyPr>
          <a:lstStyle/>
          <a:p>
            <a:pPr algn="ctr"/>
            <a:r>
              <a:rPr lang="en-GB" dirty="0"/>
              <a:t>THE VARIOUS TYPES OF INJURIES AND SIGNS OF LIFE THREATENING ILLNESS</a:t>
            </a:r>
            <a:endParaRPr lang="en-ZA" dirty="0"/>
          </a:p>
        </p:txBody>
      </p:sp>
      <p:sp>
        <p:nvSpPr>
          <p:cNvPr id="3" name="Slide Number Placeholder 2">
            <a:extLst>
              <a:ext uri="{FF2B5EF4-FFF2-40B4-BE49-F238E27FC236}">
                <a16:creationId xmlns:a16="http://schemas.microsoft.com/office/drawing/2014/main" id="{CF5AC96E-6E33-43FB-B3E8-4517981CBF9B}"/>
              </a:ext>
            </a:extLst>
          </p:cNvPr>
          <p:cNvSpPr>
            <a:spLocks noGrp="1"/>
          </p:cNvSpPr>
          <p:nvPr>
            <p:ph type="sldNum" sz="quarter" idx="12"/>
          </p:nvPr>
        </p:nvSpPr>
        <p:spPr/>
        <p:txBody>
          <a:bodyPr/>
          <a:lstStyle/>
          <a:p>
            <a:fld id="{32F83655-DC73-417F-8B26-EB7A1DBB5382}" type="slidenum">
              <a:rPr lang="en-ZA" smtClean="0"/>
              <a:pPr/>
              <a:t>134</a:t>
            </a:fld>
            <a:endParaRPr lang="en-ZA" dirty="0"/>
          </a:p>
        </p:txBody>
      </p:sp>
      <p:sp>
        <p:nvSpPr>
          <p:cNvPr id="6" name="Rectangle 5">
            <a:extLst>
              <a:ext uri="{FF2B5EF4-FFF2-40B4-BE49-F238E27FC236}">
                <a16:creationId xmlns:a16="http://schemas.microsoft.com/office/drawing/2014/main" id="{9C5F5FA2-C59F-4459-A074-BCD19654EC10}"/>
              </a:ext>
            </a:extLst>
          </p:cNvPr>
          <p:cNvSpPr/>
          <p:nvPr/>
        </p:nvSpPr>
        <p:spPr>
          <a:xfrm>
            <a:off x="374904" y="1474738"/>
            <a:ext cx="8451596" cy="3416320"/>
          </a:xfrm>
          <a:prstGeom prst="rect">
            <a:avLst/>
          </a:prstGeom>
        </p:spPr>
        <p:txBody>
          <a:bodyPr wrap="square">
            <a:spAutoFit/>
          </a:bodyPr>
          <a:lstStyle/>
          <a:p>
            <a:r>
              <a:rPr lang="en-GB" sz="2400" b="1" dirty="0"/>
              <a:t>Falls</a:t>
            </a:r>
          </a:p>
          <a:p>
            <a:endParaRPr lang="en-ZA" sz="2400" dirty="0"/>
          </a:p>
          <a:p>
            <a:pPr marL="342900" indent="-342900">
              <a:buFont typeface="Arial" panose="020B0604020202020204" pitchFamily="34" charset="0"/>
              <a:buChar char="•"/>
            </a:pPr>
            <a:r>
              <a:rPr lang="en-US" sz="2400" dirty="0"/>
              <a:t>Some falls and tumbles are inevitable as children learn to stand, walk, run, and climb. </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Most aren't serious, but falls are actually the leading cause of nonfatal injuries for children, including head injuries, fractures and sprains, and contusions or bruises.</a:t>
            </a:r>
          </a:p>
          <a:p>
            <a:endParaRPr lang="en-ZA" sz="2400" dirty="0"/>
          </a:p>
        </p:txBody>
      </p:sp>
    </p:spTree>
    <p:extLst>
      <p:ext uri="{BB962C8B-B14F-4D97-AF65-F5344CB8AC3E}">
        <p14:creationId xmlns:p14="http://schemas.microsoft.com/office/powerpoint/2010/main" val="2203300111"/>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E569EA-1E9D-4FEC-8E1D-6F38B03A9CEC}"/>
              </a:ext>
            </a:extLst>
          </p:cNvPr>
          <p:cNvSpPr>
            <a:spLocks noGrp="1"/>
          </p:cNvSpPr>
          <p:nvPr>
            <p:ph type="title"/>
          </p:nvPr>
        </p:nvSpPr>
        <p:spPr/>
        <p:txBody>
          <a:bodyPr>
            <a:normAutofit fontScale="90000"/>
          </a:bodyPr>
          <a:lstStyle/>
          <a:p>
            <a:pPr algn="ctr"/>
            <a:r>
              <a:rPr lang="en-GB" dirty="0"/>
              <a:t>THE VARIOUS TYPES OF INJURIES AND SIGNS OF LIFE THREATENING ILLNESS</a:t>
            </a:r>
            <a:endParaRPr lang="en-ZA" dirty="0"/>
          </a:p>
        </p:txBody>
      </p:sp>
      <p:sp>
        <p:nvSpPr>
          <p:cNvPr id="3" name="Slide Number Placeholder 2">
            <a:extLst>
              <a:ext uri="{FF2B5EF4-FFF2-40B4-BE49-F238E27FC236}">
                <a16:creationId xmlns:a16="http://schemas.microsoft.com/office/drawing/2014/main" id="{CF5AC96E-6E33-43FB-B3E8-4517981CBF9B}"/>
              </a:ext>
            </a:extLst>
          </p:cNvPr>
          <p:cNvSpPr>
            <a:spLocks noGrp="1"/>
          </p:cNvSpPr>
          <p:nvPr>
            <p:ph type="sldNum" sz="quarter" idx="12"/>
          </p:nvPr>
        </p:nvSpPr>
        <p:spPr/>
        <p:txBody>
          <a:bodyPr/>
          <a:lstStyle/>
          <a:p>
            <a:fld id="{32F83655-DC73-417F-8B26-EB7A1DBB5382}" type="slidenum">
              <a:rPr lang="en-ZA" smtClean="0"/>
              <a:pPr/>
              <a:t>135</a:t>
            </a:fld>
            <a:endParaRPr lang="en-ZA" dirty="0"/>
          </a:p>
        </p:txBody>
      </p:sp>
      <p:sp>
        <p:nvSpPr>
          <p:cNvPr id="6" name="Rectangle 5">
            <a:extLst>
              <a:ext uri="{FF2B5EF4-FFF2-40B4-BE49-F238E27FC236}">
                <a16:creationId xmlns:a16="http://schemas.microsoft.com/office/drawing/2014/main" id="{9C5F5FA2-C59F-4459-A074-BCD19654EC10}"/>
              </a:ext>
            </a:extLst>
          </p:cNvPr>
          <p:cNvSpPr/>
          <p:nvPr/>
        </p:nvSpPr>
        <p:spPr>
          <a:xfrm>
            <a:off x="374904" y="1474738"/>
            <a:ext cx="8451596" cy="4524315"/>
          </a:xfrm>
          <a:prstGeom prst="rect">
            <a:avLst/>
          </a:prstGeom>
        </p:spPr>
        <p:txBody>
          <a:bodyPr wrap="square">
            <a:spAutoFit/>
          </a:bodyPr>
          <a:lstStyle/>
          <a:p>
            <a:r>
              <a:rPr lang="en-US" sz="2400" b="1" dirty="0"/>
              <a:t>Some of the most common places children fall from include:</a:t>
            </a:r>
          </a:p>
          <a:p>
            <a:endParaRPr lang="en-ZA" sz="2400" b="1" dirty="0"/>
          </a:p>
          <a:p>
            <a:pPr marL="342900" lvl="0" indent="-342900">
              <a:buFont typeface="Arial" panose="020B0604020202020204" pitchFamily="34" charset="0"/>
              <a:buChar char="•"/>
            </a:pPr>
            <a:r>
              <a:rPr lang="en-GB" sz="2400" dirty="0"/>
              <a:t>Highchairs</a:t>
            </a:r>
            <a:endParaRPr lang="en-ZA" sz="2400" dirty="0"/>
          </a:p>
          <a:p>
            <a:pPr marL="342900" lvl="0" indent="-342900">
              <a:buFont typeface="Arial" panose="020B0604020202020204" pitchFamily="34" charset="0"/>
              <a:buChar char="•"/>
            </a:pPr>
            <a:r>
              <a:rPr lang="en-GB" sz="2400" dirty="0"/>
              <a:t>Beds, changing tables, and other furniture</a:t>
            </a:r>
            <a:endParaRPr lang="en-ZA" sz="2400" dirty="0"/>
          </a:p>
          <a:p>
            <a:pPr marL="342900" lvl="0" indent="-342900">
              <a:buFont typeface="Arial" panose="020B0604020202020204" pitchFamily="34" charset="0"/>
              <a:buChar char="•"/>
            </a:pPr>
            <a:r>
              <a:rPr lang="en-GB" sz="2400" dirty="0"/>
              <a:t>Stairs</a:t>
            </a:r>
            <a:endParaRPr lang="en-ZA" sz="2400" dirty="0"/>
          </a:p>
          <a:p>
            <a:pPr marL="342900" lvl="0" indent="-342900">
              <a:buFont typeface="Arial" panose="020B0604020202020204" pitchFamily="34" charset="0"/>
              <a:buChar char="•"/>
            </a:pPr>
            <a:r>
              <a:rPr lang="en-GB" sz="2400" dirty="0"/>
              <a:t>Slippery floors</a:t>
            </a:r>
            <a:endParaRPr lang="en-ZA" sz="2400" dirty="0"/>
          </a:p>
          <a:p>
            <a:pPr marL="342900" lvl="0" indent="-342900">
              <a:buFont typeface="Arial" panose="020B0604020202020204" pitchFamily="34" charset="0"/>
              <a:buChar char="•"/>
            </a:pPr>
            <a:r>
              <a:rPr lang="en-GB" sz="2400" dirty="0"/>
              <a:t>Shopping carts</a:t>
            </a:r>
            <a:endParaRPr lang="en-ZA" sz="2400" dirty="0"/>
          </a:p>
          <a:p>
            <a:pPr marL="342900" lvl="0" indent="-342900">
              <a:buFont typeface="Arial" panose="020B0604020202020204" pitchFamily="34" charset="0"/>
              <a:buChar char="•"/>
            </a:pPr>
            <a:r>
              <a:rPr lang="en-GB" sz="2400" dirty="0"/>
              <a:t>Play equipment</a:t>
            </a:r>
            <a:endParaRPr lang="en-ZA" sz="2400" dirty="0"/>
          </a:p>
          <a:p>
            <a:pPr marL="342900" lvl="0" indent="-342900">
              <a:buFont typeface="Arial" panose="020B0604020202020204" pitchFamily="34" charset="0"/>
              <a:buChar char="•"/>
            </a:pPr>
            <a:r>
              <a:rPr lang="en-GB" sz="2400" dirty="0"/>
              <a:t>Unsecured infant seats</a:t>
            </a:r>
            <a:endParaRPr lang="en-ZA" sz="2400" dirty="0"/>
          </a:p>
          <a:p>
            <a:pPr marL="342900" lvl="0" indent="-342900">
              <a:buFont typeface="Arial" panose="020B0604020202020204" pitchFamily="34" charset="0"/>
              <a:buChar char="•"/>
            </a:pPr>
            <a:r>
              <a:rPr lang="en-GB" sz="2400" dirty="0"/>
              <a:t>Baby walkers</a:t>
            </a:r>
            <a:endParaRPr lang="en-ZA" sz="2400" dirty="0"/>
          </a:p>
          <a:p>
            <a:pPr marL="342900" lvl="0" indent="-342900">
              <a:buFont typeface="Arial" panose="020B0604020202020204" pitchFamily="34" charset="0"/>
              <a:buChar char="•"/>
            </a:pPr>
            <a:r>
              <a:rPr lang="en-GB" sz="2400" dirty="0"/>
              <a:t>Windows without proper guards or stops</a:t>
            </a:r>
            <a:endParaRPr lang="en-ZA" sz="2400" dirty="0"/>
          </a:p>
          <a:p>
            <a:endParaRPr lang="en-ZA" sz="2400" dirty="0"/>
          </a:p>
        </p:txBody>
      </p:sp>
    </p:spTree>
    <p:extLst>
      <p:ext uri="{BB962C8B-B14F-4D97-AF65-F5344CB8AC3E}">
        <p14:creationId xmlns:p14="http://schemas.microsoft.com/office/powerpoint/2010/main" val="1421549928"/>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E569EA-1E9D-4FEC-8E1D-6F38B03A9CEC}"/>
              </a:ext>
            </a:extLst>
          </p:cNvPr>
          <p:cNvSpPr>
            <a:spLocks noGrp="1"/>
          </p:cNvSpPr>
          <p:nvPr>
            <p:ph type="title"/>
          </p:nvPr>
        </p:nvSpPr>
        <p:spPr/>
        <p:txBody>
          <a:bodyPr>
            <a:normAutofit fontScale="90000"/>
          </a:bodyPr>
          <a:lstStyle/>
          <a:p>
            <a:pPr algn="ctr"/>
            <a:r>
              <a:rPr lang="en-GB" dirty="0"/>
              <a:t>THE VARIOUS TYPES OF INJURIES AND SIGNS OF LIFE THREATENING ILLNESS</a:t>
            </a:r>
            <a:endParaRPr lang="en-ZA" dirty="0"/>
          </a:p>
        </p:txBody>
      </p:sp>
      <p:sp>
        <p:nvSpPr>
          <p:cNvPr id="3" name="Slide Number Placeholder 2">
            <a:extLst>
              <a:ext uri="{FF2B5EF4-FFF2-40B4-BE49-F238E27FC236}">
                <a16:creationId xmlns:a16="http://schemas.microsoft.com/office/drawing/2014/main" id="{CF5AC96E-6E33-43FB-B3E8-4517981CBF9B}"/>
              </a:ext>
            </a:extLst>
          </p:cNvPr>
          <p:cNvSpPr>
            <a:spLocks noGrp="1"/>
          </p:cNvSpPr>
          <p:nvPr>
            <p:ph type="sldNum" sz="quarter" idx="12"/>
          </p:nvPr>
        </p:nvSpPr>
        <p:spPr/>
        <p:txBody>
          <a:bodyPr/>
          <a:lstStyle/>
          <a:p>
            <a:fld id="{32F83655-DC73-417F-8B26-EB7A1DBB5382}" type="slidenum">
              <a:rPr lang="en-ZA" smtClean="0"/>
              <a:pPr/>
              <a:t>136</a:t>
            </a:fld>
            <a:endParaRPr lang="en-ZA" dirty="0"/>
          </a:p>
        </p:txBody>
      </p:sp>
      <p:sp>
        <p:nvSpPr>
          <p:cNvPr id="6" name="Rectangle 5">
            <a:extLst>
              <a:ext uri="{FF2B5EF4-FFF2-40B4-BE49-F238E27FC236}">
                <a16:creationId xmlns:a16="http://schemas.microsoft.com/office/drawing/2014/main" id="{9C5F5FA2-C59F-4459-A074-BCD19654EC10}"/>
              </a:ext>
            </a:extLst>
          </p:cNvPr>
          <p:cNvSpPr/>
          <p:nvPr/>
        </p:nvSpPr>
        <p:spPr>
          <a:xfrm>
            <a:off x="374904" y="1474738"/>
            <a:ext cx="8451596" cy="2585323"/>
          </a:xfrm>
          <a:prstGeom prst="rect">
            <a:avLst/>
          </a:prstGeom>
        </p:spPr>
        <p:txBody>
          <a:bodyPr wrap="square">
            <a:spAutoFit/>
          </a:bodyPr>
          <a:lstStyle/>
          <a:p>
            <a:r>
              <a:rPr lang="en-GB" sz="2400" b="1" dirty="0"/>
              <a:t>Choking, strangulation, and suffocation</a:t>
            </a:r>
          </a:p>
          <a:p>
            <a:endParaRPr lang="en-ZA" sz="2400" dirty="0"/>
          </a:p>
          <a:p>
            <a:pPr marL="342900" indent="-342900">
              <a:buFont typeface="Arial" panose="020B0604020202020204" pitchFamily="34" charset="0"/>
              <a:buChar char="•"/>
            </a:pPr>
            <a:r>
              <a:rPr lang="en-US" sz="2400" dirty="0"/>
              <a:t>Very young children put pretty much everything into their mouths. And if there's a way for your child to get tangled up in cords or ribbons, she'll probably find it. </a:t>
            </a:r>
          </a:p>
          <a:p>
            <a:endParaRPr lang="en-US" b="1" dirty="0"/>
          </a:p>
          <a:p>
            <a:endParaRPr lang="en-ZA" sz="2400" dirty="0"/>
          </a:p>
        </p:txBody>
      </p:sp>
    </p:spTree>
    <p:extLst>
      <p:ext uri="{BB962C8B-B14F-4D97-AF65-F5344CB8AC3E}">
        <p14:creationId xmlns:p14="http://schemas.microsoft.com/office/powerpoint/2010/main" val="331569725"/>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E569EA-1E9D-4FEC-8E1D-6F38B03A9CEC}"/>
              </a:ext>
            </a:extLst>
          </p:cNvPr>
          <p:cNvSpPr>
            <a:spLocks noGrp="1"/>
          </p:cNvSpPr>
          <p:nvPr>
            <p:ph type="title"/>
          </p:nvPr>
        </p:nvSpPr>
        <p:spPr/>
        <p:txBody>
          <a:bodyPr>
            <a:normAutofit fontScale="90000"/>
          </a:bodyPr>
          <a:lstStyle/>
          <a:p>
            <a:pPr algn="ctr"/>
            <a:r>
              <a:rPr lang="en-GB" dirty="0"/>
              <a:t>THE VARIOUS TYPES OF INJURIES AND SIGNS OF LIFE THREATENING ILLNESS</a:t>
            </a:r>
            <a:endParaRPr lang="en-ZA" dirty="0"/>
          </a:p>
        </p:txBody>
      </p:sp>
      <p:sp>
        <p:nvSpPr>
          <p:cNvPr id="3" name="Slide Number Placeholder 2">
            <a:extLst>
              <a:ext uri="{FF2B5EF4-FFF2-40B4-BE49-F238E27FC236}">
                <a16:creationId xmlns:a16="http://schemas.microsoft.com/office/drawing/2014/main" id="{CF5AC96E-6E33-43FB-B3E8-4517981CBF9B}"/>
              </a:ext>
            </a:extLst>
          </p:cNvPr>
          <p:cNvSpPr>
            <a:spLocks noGrp="1"/>
          </p:cNvSpPr>
          <p:nvPr>
            <p:ph type="sldNum" sz="quarter" idx="12"/>
          </p:nvPr>
        </p:nvSpPr>
        <p:spPr/>
        <p:txBody>
          <a:bodyPr/>
          <a:lstStyle/>
          <a:p>
            <a:fld id="{32F83655-DC73-417F-8B26-EB7A1DBB5382}" type="slidenum">
              <a:rPr lang="en-ZA" smtClean="0"/>
              <a:pPr/>
              <a:t>137</a:t>
            </a:fld>
            <a:endParaRPr lang="en-ZA" dirty="0"/>
          </a:p>
        </p:txBody>
      </p:sp>
      <p:sp>
        <p:nvSpPr>
          <p:cNvPr id="6" name="Rectangle 5">
            <a:extLst>
              <a:ext uri="{FF2B5EF4-FFF2-40B4-BE49-F238E27FC236}">
                <a16:creationId xmlns:a16="http://schemas.microsoft.com/office/drawing/2014/main" id="{9C5F5FA2-C59F-4459-A074-BCD19654EC10}"/>
              </a:ext>
            </a:extLst>
          </p:cNvPr>
          <p:cNvSpPr/>
          <p:nvPr/>
        </p:nvSpPr>
        <p:spPr>
          <a:xfrm>
            <a:off x="374904" y="1474738"/>
            <a:ext cx="8451596" cy="3046988"/>
          </a:xfrm>
          <a:prstGeom prst="rect">
            <a:avLst/>
          </a:prstGeom>
        </p:spPr>
        <p:txBody>
          <a:bodyPr wrap="square">
            <a:spAutoFit/>
          </a:bodyPr>
          <a:lstStyle/>
          <a:p>
            <a:r>
              <a:rPr lang="en-US" sz="2400" b="1" dirty="0"/>
              <a:t>Here are some examples of everyday objects that can be hazardous to your child:</a:t>
            </a:r>
          </a:p>
          <a:p>
            <a:pPr marL="285750" indent="-285750">
              <a:buFont typeface="Arial" panose="020B0604020202020204" pitchFamily="34" charset="0"/>
              <a:buChar char="•"/>
            </a:pPr>
            <a:endParaRPr lang="en-ZA" sz="2400" b="1" dirty="0"/>
          </a:p>
          <a:p>
            <a:pPr marL="285750" lvl="0" indent="-285750">
              <a:buFont typeface="Arial" panose="020B0604020202020204" pitchFamily="34" charset="0"/>
              <a:buChar char="•"/>
            </a:pPr>
            <a:r>
              <a:rPr lang="en-GB" sz="2400" dirty="0"/>
              <a:t>Small bits of food (including pet food), toys, batteries, bottle caps, coins, balloons, marbles, pen or marker caps, magnets, buttons, rubber bands, small barrettes or hair bows, and water beads are choking hazards.</a:t>
            </a:r>
            <a:endParaRPr lang="en-ZA" sz="2400" dirty="0"/>
          </a:p>
          <a:p>
            <a:endParaRPr lang="en-ZA" sz="2400" dirty="0"/>
          </a:p>
        </p:txBody>
      </p:sp>
    </p:spTree>
    <p:extLst>
      <p:ext uri="{BB962C8B-B14F-4D97-AF65-F5344CB8AC3E}">
        <p14:creationId xmlns:p14="http://schemas.microsoft.com/office/powerpoint/2010/main" val="1741429498"/>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E569EA-1E9D-4FEC-8E1D-6F38B03A9CEC}"/>
              </a:ext>
            </a:extLst>
          </p:cNvPr>
          <p:cNvSpPr>
            <a:spLocks noGrp="1"/>
          </p:cNvSpPr>
          <p:nvPr>
            <p:ph type="title"/>
          </p:nvPr>
        </p:nvSpPr>
        <p:spPr/>
        <p:txBody>
          <a:bodyPr>
            <a:normAutofit fontScale="90000"/>
          </a:bodyPr>
          <a:lstStyle/>
          <a:p>
            <a:pPr algn="ctr"/>
            <a:r>
              <a:rPr lang="en-GB" dirty="0"/>
              <a:t>THE VARIOUS TYPES OF INJURIES AND SIGNS OF LIFE THREATENING ILLNESS</a:t>
            </a:r>
            <a:endParaRPr lang="en-ZA" dirty="0"/>
          </a:p>
        </p:txBody>
      </p:sp>
      <p:sp>
        <p:nvSpPr>
          <p:cNvPr id="3" name="Slide Number Placeholder 2">
            <a:extLst>
              <a:ext uri="{FF2B5EF4-FFF2-40B4-BE49-F238E27FC236}">
                <a16:creationId xmlns:a16="http://schemas.microsoft.com/office/drawing/2014/main" id="{CF5AC96E-6E33-43FB-B3E8-4517981CBF9B}"/>
              </a:ext>
            </a:extLst>
          </p:cNvPr>
          <p:cNvSpPr>
            <a:spLocks noGrp="1"/>
          </p:cNvSpPr>
          <p:nvPr>
            <p:ph type="sldNum" sz="quarter" idx="12"/>
          </p:nvPr>
        </p:nvSpPr>
        <p:spPr/>
        <p:txBody>
          <a:bodyPr/>
          <a:lstStyle/>
          <a:p>
            <a:fld id="{32F83655-DC73-417F-8B26-EB7A1DBB5382}" type="slidenum">
              <a:rPr lang="en-ZA" smtClean="0"/>
              <a:pPr/>
              <a:t>138</a:t>
            </a:fld>
            <a:endParaRPr lang="en-ZA" dirty="0"/>
          </a:p>
        </p:txBody>
      </p:sp>
      <p:sp>
        <p:nvSpPr>
          <p:cNvPr id="6" name="Rectangle 5">
            <a:extLst>
              <a:ext uri="{FF2B5EF4-FFF2-40B4-BE49-F238E27FC236}">
                <a16:creationId xmlns:a16="http://schemas.microsoft.com/office/drawing/2014/main" id="{9C5F5FA2-C59F-4459-A074-BCD19654EC10}"/>
              </a:ext>
            </a:extLst>
          </p:cNvPr>
          <p:cNvSpPr/>
          <p:nvPr/>
        </p:nvSpPr>
        <p:spPr>
          <a:xfrm>
            <a:off x="374904" y="1474738"/>
            <a:ext cx="8451596" cy="4154984"/>
          </a:xfrm>
          <a:prstGeom prst="rect">
            <a:avLst/>
          </a:prstGeom>
        </p:spPr>
        <p:txBody>
          <a:bodyPr wrap="square">
            <a:spAutoFit/>
          </a:bodyPr>
          <a:lstStyle/>
          <a:p>
            <a:pPr marL="285750" lvl="0" indent="-285750">
              <a:buFont typeface="Arial" panose="020B0604020202020204" pitchFamily="34" charset="0"/>
              <a:buChar char="•"/>
            </a:pPr>
            <a:r>
              <a:rPr lang="en-GB" sz="2400" dirty="0"/>
              <a:t>Necklaces, drawstrings on clothes, baby headbands, strings, ties, and ribbons as well as cords on toys, household appliances, window blinds, and other fixtures could cause strangulation.</a:t>
            </a:r>
          </a:p>
          <a:p>
            <a:pPr lvl="0"/>
            <a:endParaRPr lang="en-ZA" sz="2400" dirty="0"/>
          </a:p>
          <a:p>
            <a:pPr marL="285750" lvl="0" indent="-285750">
              <a:buFont typeface="Arial" panose="020B0604020202020204" pitchFamily="34" charset="0"/>
              <a:buChar char="•"/>
            </a:pPr>
            <a:r>
              <a:rPr lang="en-GB" sz="2400" dirty="0"/>
              <a:t>Improperly fastened safety harnesses in a highchair or stroller could allow a baby to slip down and become trapped.</a:t>
            </a:r>
          </a:p>
          <a:p>
            <a:pPr lvl="0"/>
            <a:endParaRPr lang="en-ZA" sz="2400" dirty="0"/>
          </a:p>
          <a:p>
            <a:pPr marL="285750" lvl="0" indent="-285750">
              <a:buFont typeface="Arial" panose="020B0604020202020204" pitchFamily="34" charset="0"/>
              <a:buChar char="•"/>
            </a:pPr>
            <a:r>
              <a:rPr lang="en-GB" sz="2400" dirty="0"/>
              <a:t>Older cribs with drop rails can trap a baby, and blankets, pillows, crib bumpers, and air mattresses can lead to suffocation.</a:t>
            </a:r>
            <a:endParaRPr lang="en-ZA" sz="2400" dirty="0"/>
          </a:p>
          <a:p>
            <a:r>
              <a:rPr lang="en-GB" sz="2400" dirty="0"/>
              <a:t> </a:t>
            </a:r>
            <a:endParaRPr lang="en-ZA" sz="2400" dirty="0"/>
          </a:p>
        </p:txBody>
      </p:sp>
    </p:spTree>
    <p:extLst>
      <p:ext uri="{BB962C8B-B14F-4D97-AF65-F5344CB8AC3E}">
        <p14:creationId xmlns:p14="http://schemas.microsoft.com/office/powerpoint/2010/main" val="9186517"/>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E569EA-1E9D-4FEC-8E1D-6F38B03A9CEC}"/>
              </a:ext>
            </a:extLst>
          </p:cNvPr>
          <p:cNvSpPr>
            <a:spLocks noGrp="1"/>
          </p:cNvSpPr>
          <p:nvPr>
            <p:ph type="title"/>
          </p:nvPr>
        </p:nvSpPr>
        <p:spPr/>
        <p:txBody>
          <a:bodyPr>
            <a:normAutofit fontScale="90000"/>
          </a:bodyPr>
          <a:lstStyle/>
          <a:p>
            <a:pPr algn="ctr"/>
            <a:r>
              <a:rPr lang="en-GB" dirty="0"/>
              <a:t>THE VARIOUS TYPES OF INJURIES AND SIGNS OF LIFE THREATENING ILLNESS</a:t>
            </a:r>
            <a:endParaRPr lang="en-ZA" dirty="0"/>
          </a:p>
        </p:txBody>
      </p:sp>
      <p:sp>
        <p:nvSpPr>
          <p:cNvPr id="3" name="Slide Number Placeholder 2">
            <a:extLst>
              <a:ext uri="{FF2B5EF4-FFF2-40B4-BE49-F238E27FC236}">
                <a16:creationId xmlns:a16="http://schemas.microsoft.com/office/drawing/2014/main" id="{CF5AC96E-6E33-43FB-B3E8-4517981CBF9B}"/>
              </a:ext>
            </a:extLst>
          </p:cNvPr>
          <p:cNvSpPr>
            <a:spLocks noGrp="1"/>
          </p:cNvSpPr>
          <p:nvPr>
            <p:ph type="sldNum" sz="quarter" idx="12"/>
          </p:nvPr>
        </p:nvSpPr>
        <p:spPr/>
        <p:txBody>
          <a:bodyPr/>
          <a:lstStyle/>
          <a:p>
            <a:fld id="{32F83655-DC73-417F-8B26-EB7A1DBB5382}" type="slidenum">
              <a:rPr lang="en-ZA" smtClean="0"/>
              <a:pPr/>
              <a:t>139</a:t>
            </a:fld>
            <a:endParaRPr lang="en-ZA" dirty="0"/>
          </a:p>
        </p:txBody>
      </p:sp>
      <p:sp>
        <p:nvSpPr>
          <p:cNvPr id="6" name="Rectangle 5">
            <a:extLst>
              <a:ext uri="{FF2B5EF4-FFF2-40B4-BE49-F238E27FC236}">
                <a16:creationId xmlns:a16="http://schemas.microsoft.com/office/drawing/2014/main" id="{9C5F5FA2-C59F-4459-A074-BCD19654EC10}"/>
              </a:ext>
            </a:extLst>
          </p:cNvPr>
          <p:cNvSpPr/>
          <p:nvPr/>
        </p:nvSpPr>
        <p:spPr>
          <a:xfrm>
            <a:off x="374904" y="1474738"/>
            <a:ext cx="8451596" cy="4893647"/>
          </a:xfrm>
          <a:prstGeom prst="rect">
            <a:avLst/>
          </a:prstGeom>
        </p:spPr>
        <p:txBody>
          <a:bodyPr wrap="square">
            <a:spAutoFit/>
          </a:bodyPr>
          <a:lstStyle/>
          <a:p>
            <a:r>
              <a:rPr lang="en-GB" sz="2400" b="1" dirty="0"/>
              <a:t>Other common injuries</a:t>
            </a:r>
          </a:p>
          <a:p>
            <a:endParaRPr lang="en-ZA" sz="2400" dirty="0"/>
          </a:p>
          <a:p>
            <a:r>
              <a:rPr lang="en-US" sz="2400" dirty="0"/>
              <a:t>Children can surprise you with all the ways they can get hurt. </a:t>
            </a:r>
          </a:p>
          <a:p>
            <a:endParaRPr lang="en-US" sz="2400" dirty="0"/>
          </a:p>
          <a:p>
            <a:r>
              <a:rPr lang="en-US" sz="2400" b="1" dirty="0"/>
              <a:t>Here are other injuries to watch out for:</a:t>
            </a:r>
          </a:p>
          <a:p>
            <a:endParaRPr lang="en-ZA" sz="2400" b="1" dirty="0"/>
          </a:p>
          <a:p>
            <a:pPr marL="342900" lvl="0" indent="-342900">
              <a:buFont typeface="Arial" panose="020B0604020202020204" pitchFamily="34" charset="0"/>
              <a:buChar char="•"/>
            </a:pPr>
            <a:r>
              <a:rPr lang="en-GB" sz="2400" dirty="0"/>
              <a:t>Nose injuries from running into stationary objects, falling on a hard surface, deflecting a flying toy, or fighting with other children</a:t>
            </a:r>
            <a:endParaRPr lang="en-ZA" sz="2400" dirty="0"/>
          </a:p>
          <a:p>
            <a:pPr marL="342900" lvl="0" indent="-342900">
              <a:buFont typeface="Arial" panose="020B0604020202020204" pitchFamily="34" charset="0"/>
              <a:buChar char="•"/>
            </a:pPr>
            <a:r>
              <a:rPr lang="en-GB" sz="2400" dirty="0"/>
              <a:t>Items stuck in a nostril or ear, such as small stones, chewable vitamins, pebbles, and peas</a:t>
            </a:r>
            <a:endParaRPr lang="en-ZA" sz="2400" dirty="0"/>
          </a:p>
          <a:p>
            <a:endParaRPr lang="en-US" sz="2400" b="1" dirty="0"/>
          </a:p>
          <a:p>
            <a:r>
              <a:rPr lang="en-GB" sz="2400" dirty="0"/>
              <a:t> </a:t>
            </a:r>
            <a:endParaRPr lang="en-ZA" sz="2400" dirty="0"/>
          </a:p>
        </p:txBody>
      </p:sp>
    </p:spTree>
    <p:extLst>
      <p:ext uri="{BB962C8B-B14F-4D97-AF65-F5344CB8AC3E}">
        <p14:creationId xmlns:p14="http://schemas.microsoft.com/office/powerpoint/2010/main" val="976226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Assessment</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14</a:t>
            </a:fld>
            <a:endParaRPr lang="en-ZA" dirty="0"/>
          </a:p>
        </p:txBody>
      </p:sp>
      <p:graphicFrame>
        <p:nvGraphicFramePr>
          <p:cNvPr id="6" name="Content Placeholder 5"/>
          <p:cNvGraphicFramePr>
            <a:graphicFrameLocks noGrp="1"/>
          </p:cNvGraphicFramePr>
          <p:nvPr>
            <p:ph sz="quarter" idx="1"/>
            <p:extLst>
              <p:ext uri="{D42A27DB-BD31-4B8C-83A1-F6EECF244321}">
                <p14:modId xmlns:p14="http://schemas.microsoft.com/office/powerpoint/2010/main" val="2290457354"/>
              </p:ext>
            </p:extLst>
          </p:nvPr>
        </p:nvGraphicFramePr>
        <p:xfrm>
          <a:off x="468313" y="1030733"/>
          <a:ext cx="8218487" cy="46799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p:cNvSpPr txBox="1"/>
          <p:nvPr/>
        </p:nvSpPr>
        <p:spPr>
          <a:xfrm>
            <a:off x="1876872" y="5743310"/>
            <a:ext cx="5400600" cy="461665"/>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en-ZA" sz="2400" b="1" dirty="0">
                <a:latin typeface="Calibri" panose="020F0502020204030204" pitchFamily="34" charset="0"/>
              </a:rPr>
              <a:t>Formative   +   Summative   =  Competent</a:t>
            </a:r>
          </a:p>
        </p:txBody>
      </p:sp>
    </p:spTree>
    <p:extLst>
      <p:ext uri="{BB962C8B-B14F-4D97-AF65-F5344CB8AC3E}">
        <p14:creationId xmlns:p14="http://schemas.microsoft.com/office/powerpoint/2010/main" val="1252064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dgm id="{00DD5ACD-371A-4729-B992-E39098DC1F1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graphicEl>
                                              <a:dgm id="{FF99C2F2-CD21-4313-9634-001389A43FB9}"/>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graphicEl>
                                              <a:dgm id="{4C255BB0-1E6B-41BD-A9B3-29EA7F5693FC}"/>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graphicEl>
                                              <a:dgm id="{00854E58-BD01-4E9A-BFE3-E2B249DCDE15}"/>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graphicEl>
                                              <a:dgm id="{CC3C5B9F-7C7E-48D7-BEFA-F5C8A50EDB1F}"/>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graphicEl>
                                              <a:dgm id="{79A44E13-0693-4EF4-ADC9-07A7A193F52E}"/>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
                                            <p:graphicEl>
                                              <a:dgm id="{24349B9E-7679-48F3-8C1B-516E244933D3}"/>
                                            </p:graphic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
                                            <p:graphicEl>
                                              <a:dgm id="{B74BCAB8-0EA7-42E6-9BEE-11398D7C6C3B}"/>
                                            </p:graphic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
                                            <p:graphicEl>
                                              <a:dgm id="{64E85D38-C8F4-45A8-A4FB-7B00B79166F0}"/>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P spid="7" grpId="0"/>
    </p:bld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E569EA-1E9D-4FEC-8E1D-6F38B03A9CEC}"/>
              </a:ext>
            </a:extLst>
          </p:cNvPr>
          <p:cNvSpPr>
            <a:spLocks noGrp="1"/>
          </p:cNvSpPr>
          <p:nvPr>
            <p:ph type="title"/>
          </p:nvPr>
        </p:nvSpPr>
        <p:spPr/>
        <p:txBody>
          <a:bodyPr>
            <a:normAutofit fontScale="90000"/>
          </a:bodyPr>
          <a:lstStyle/>
          <a:p>
            <a:pPr algn="ctr"/>
            <a:r>
              <a:rPr lang="en-GB" dirty="0"/>
              <a:t>THE VARIOUS TYPES OF INJURIES AND SIGNS OF LIFE THREATENING ILLNESS</a:t>
            </a:r>
            <a:endParaRPr lang="en-ZA" dirty="0"/>
          </a:p>
        </p:txBody>
      </p:sp>
      <p:sp>
        <p:nvSpPr>
          <p:cNvPr id="3" name="Slide Number Placeholder 2">
            <a:extLst>
              <a:ext uri="{FF2B5EF4-FFF2-40B4-BE49-F238E27FC236}">
                <a16:creationId xmlns:a16="http://schemas.microsoft.com/office/drawing/2014/main" id="{CF5AC96E-6E33-43FB-B3E8-4517981CBF9B}"/>
              </a:ext>
            </a:extLst>
          </p:cNvPr>
          <p:cNvSpPr>
            <a:spLocks noGrp="1"/>
          </p:cNvSpPr>
          <p:nvPr>
            <p:ph type="sldNum" sz="quarter" idx="12"/>
          </p:nvPr>
        </p:nvSpPr>
        <p:spPr/>
        <p:txBody>
          <a:bodyPr/>
          <a:lstStyle/>
          <a:p>
            <a:fld id="{32F83655-DC73-417F-8B26-EB7A1DBB5382}" type="slidenum">
              <a:rPr lang="en-ZA" smtClean="0"/>
              <a:pPr/>
              <a:t>140</a:t>
            </a:fld>
            <a:endParaRPr lang="en-ZA" dirty="0"/>
          </a:p>
        </p:txBody>
      </p:sp>
      <p:sp>
        <p:nvSpPr>
          <p:cNvPr id="6" name="Rectangle 5">
            <a:extLst>
              <a:ext uri="{FF2B5EF4-FFF2-40B4-BE49-F238E27FC236}">
                <a16:creationId xmlns:a16="http://schemas.microsoft.com/office/drawing/2014/main" id="{9C5F5FA2-C59F-4459-A074-BCD19654EC10}"/>
              </a:ext>
            </a:extLst>
          </p:cNvPr>
          <p:cNvSpPr/>
          <p:nvPr/>
        </p:nvSpPr>
        <p:spPr>
          <a:xfrm>
            <a:off x="374904" y="1474738"/>
            <a:ext cx="8451596" cy="3416320"/>
          </a:xfrm>
          <a:prstGeom prst="rect">
            <a:avLst/>
          </a:prstGeom>
        </p:spPr>
        <p:txBody>
          <a:bodyPr wrap="square">
            <a:spAutoFit/>
          </a:bodyPr>
          <a:lstStyle/>
          <a:p>
            <a:pPr marL="342900" lvl="0" indent="-342900">
              <a:buFont typeface="Arial" panose="020B0604020202020204" pitchFamily="34" charset="0"/>
              <a:buChar char="•"/>
            </a:pPr>
            <a:r>
              <a:rPr lang="en-GB" sz="2400" dirty="0"/>
              <a:t>Cuts and scratches from sharp fingernails, pets, sharp objects, furniture edges, sticks and other pointed objects outside</a:t>
            </a:r>
            <a:endParaRPr lang="en-ZA" sz="2400" dirty="0"/>
          </a:p>
          <a:p>
            <a:pPr marL="342900" lvl="0" indent="-342900">
              <a:buFont typeface="Arial" panose="020B0604020202020204" pitchFamily="34" charset="0"/>
              <a:buChar char="•"/>
            </a:pPr>
            <a:r>
              <a:rPr lang="en-GB" sz="2400" dirty="0"/>
              <a:t>A pulled elbow from picking up your child by one arm, jerking his arm forcefully, or swinging him around by the arms</a:t>
            </a:r>
            <a:endParaRPr lang="en-ZA" sz="2400" dirty="0"/>
          </a:p>
          <a:p>
            <a:pPr marL="342900" lvl="0" indent="-342900">
              <a:buFont typeface="Arial" panose="020B0604020202020204" pitchFamily="34" charset="0"/>
              <a:buChar char="•"/>
            </a:pPr>
            <a:r>
              <a:rPr lang="en-GB" sz="2400" dirty="0"/>
              <a:t>Eye injuries caused by dust, sand, chemical sprays, or other types of foreign matter</a:t>
            </a:r>
            <a:endParaRPr lang="en-ZA" sz="2400" dirty="0"/>
          </a:p>
          <a:p>
            <a:pPr marL="342900" lvl="0" indent="-342900">
              <a:buFont typeface="Arial" panose="020B0604020202020204" pitchFamily="34" charset="0"/>
              <a:buChar char="•"/>
            </a:pPr>
            <a:r>
              <a:rPr lang="en-GB" sz="2400" dirty="0"/>
              <a:t>Bites from animals, insects, or another child</a:t>
            </a:r>
            <a:endParaRPr lang="en-ZA" sz="2400" dirty="0"/>
          </a:p>
          <a:p>
            <a:endParaRPr lang="en-US" sz="2400" b="1" dirty="0"/>
          </a:p>
          <a:p>
            <a:r>
              <a:rPr lang="en-GB" sz="2400" dirty="0"/>
              <a:t> </a:t>
            </a:r>
            <a:endParaRPr lang="en-ZA" sz="2400" dirty="0"/>
          </a:p>
        </p:txBody>
      </p:sp>
    </p:spTree>
    <p:extLst>
      <p:ext uri="{BB962C8B-B14F-4D97-AF65-F5344CB8AC3E}">
        <p14:creationId xmlns:p14="http://schemas.microsoft.com/office/powerpoint/2010/main" val="1257800898"/>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A2C313-409D-4304-80D5-7B582B9F7CD5}"/>
              </a:ext>
            </a:extLst>
          </p:cNvPr>
          <p:cNvSpPr>
            <a:spLocks noGrp="1"/>
          </p:cNvSpPr>
          <p:nvPr>
            <p:ph type="title"/>
          </p:nvPr>
        </p:nvSpPr>
        <p:spPr/>
        <p:txBody>
          <a:bodyPr>
            <a:normAutofit fontScale="90000"/>
          </a:bodyPr>
          <a:lstStyle/>
          <a:p>
            <a:pPr algn="ctr"/>
            <a:r>
              <a:rPr lang="en-GB" dirty="0"/>
              <a:t>THE VARIOUS TYPES OF INJURIES AND SIGNS OF LIFE THREATENING ILLNESS</a:t>
            </a:r>
            <a:endParaRPr lang="en-ZA" dirty="0"/>
          </a:p>
        </p:txBody>
      </p:sp>
      <p:sp>
        <p:nvSpPr>
          <p:cNvPr id="3" name="Slide Number Placeholder 2">
            <a:extLst>
              <a:ext uri="{FF2B5EF4-FFF2-40B4-BE49-F238E27FC236}">
                <a16:creationId xmlns:a16="http://schemas.microsoft.com/office/drawing/2014/main" id="{CA4B91E0-3451-46B2-BF00-8D315800309C}"/>
              </a:ext>
            </a:extLst>
          </p:cNvPr>
          <p:cNvSpPr>
            <a:spLocks noGrp="1"/>
          </p:cNvSpPr>
          <p:nvPr>
            <p:ph type="sldNum" sz="quarter" idx="12"/>
          </p:nvPr>
        </p:nvSpPr>
        <p:spPr/>
        <p:txBody>
          <a:bodyPr/>
          <a:lstStyle/>
          <a:p>
            <a:fld id="{32F83655-DC73-417F-8B26-EB7A1DBB5382}" type="slidenum">
              <a:rPr lang="en-ZA" smtClean="0"/>
              <a:pPr/>
              <a:t>141</a:t>
            </a:fld>
            <a:endParaRPr lang="en-ZA" dirty="0"/>
          </a:p>
        </p:txBody>
      </p:sp>
      <p:sp>
        <p:nvSpPr>
          <p:cNvPr id="4" name="Content Placeholder 3">
            <a:extLst>
              <a:ext uri="{FF2B5EF4-FFF2-40B4-BE49-F238E27FC236}">
                <a16:creationId xmlns:a16="http://schemas.microsoft.com/office/drawing/2014/main" id="{727E02E9-3D5C-40FE-AEC8-46F06E39F568}"/>
              </a:ext>
            </a:extLst>
          </p:cNvPr>
          <p:cNvSpPr>
            <a:spLocks noGrp="1"/>
          </p:cNvSpPr>
          <p:nvPr>
            <p:ph sz="quarter" idx="1"/>
          </p:nvPr>
        </p:nvSpPr>
        <p:spPr/>
        <p:txBody>
          <a:bodyPr>
            <a:normAutofit lnSpcReduction="10000"/>
          </a:bodyPr>
          <a:lstStyle/>
          <a:p>
            <a:pPr marL="0" indent="0">
              <a:buNone/>
            </a:pPr>
            <a:r>
              <a:rPr lang="en-GB" b="1" dirty="0"/>
              <a:t>Signs of life threatening illnesses in children.</a:t>
            </a:r>
          </a:p>
          <a:p>
            <a:pPr marL="0" indent="0">
              <a:buNone/>
            </a:pPr>
            <a:endParaRPr lang="en-ZA" dirty="0"/>
          </a:p>
          <a:p>
            <a:pPr marL="0" indent="0">
              <a:buNone/>
            </a:pPr>
            <a:r>
              <a:rPr lang="en-US" b="1" dirty="0"/>
              <a:t>Meningitis</a:t>
            </a:r>
          </a:p>
          <a:p>
            <a:pPr marL="0" indent="0">
              <a:buNone/>
            </a:pPr>
            <a:endParaRPr lang="en-ZA" dirty="0"/>
          </a:p>
          <a:p>
            <a:r>
              <a:rPr lang="en-US" dirty="0"/>
              <a:t>Meningitis is an inflammation of the membrane surrounding the brain and spinal cord that is commonly caused by an infection. </a:t>
            </a:r>
          </a:p>
          <a:p>
            <a:r>
              <a:rPr lang="en-US" dirty="0"/>
              <a:t>Meningitis can be life-threatening. Signs include a headache, a sore and stiff neck, vomiting and being unable to look at bright light. </a:t>
            </a:r>
          </a:p>
          <a:p>
            <a:r>
              <a:rPr lang="en-US" dirty="0"/>
              <a:t>There might also be a rash that does not go away when you press the skin at the site of the rash.</a:t>
            </a:r>
            <a:endParaRPr lang="en-ZA" dirty="0"/>
          </a:p>
          <a:p>
            <a:pPr marL="0" indent="0">
              <a:buNone/>
            </a:pPr>
            <a:endParaRPr lang="en-ZA" dirty="0"/>
          </a:p>
        </p:txBody>
      </p:sp>
    </p:spTree>
    <p:extLst>
      <p:ext uri="{BB962C8B-B14F-4D97-AF65-F5344CB8AC3E}">
        <p14:creationId xmlns:p14="http://schemas.microsoft.com/office/powerpoint/2010/main" val="3419803124"/>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A2C313-409D-4304-80D5-7B582B9F7CD5}"/>
              </a:ext>
            </a:extLst>
          </p:cNvPr>
          <p:cNvSpPr>
            <a:spLocks noGrp="1"/>
          </p:cNvSpPr>
          <p:nvPr>
            <p:ph type="title"/>
          </p:nvPr>
        </p:nvSpPr>
        <p:spPr/>
        <p:txBody>
          <a:bodyPr>
            <a:normAutofit fontScale="90000"/>
          </a:bodyPr>
          <a:lstStyle/>
          <a:p>
            <a:pPr algn="ctr"/>
            <a:r>
              <a:rPr lang="en-GB" dirty="0"/>
              <a:t>THE VARIOUS TYPES OF INJURIES AND SIGNS OF LIFE THREATENING ILLNESS</a:t>
            </a:r>
            <a:endParaRPr lang="en-ZA" dirty="0"/>
          </a:p>
        </p:txBody>
      </p:sp>
      <p:sp>
        <p:nvSpPr>
          <p:cNvPr id="3" name="Slide Number Placeholder 2">
            <a:extLst>
              <a:ext uri="{FF2B5EF4-FFF2-40B4-BE49-F238E27FC236}">
                <a16:creationId xmlns:a16="http://schemas.microsoft.com/office/drawing/2014/main" id="{CA4B91E0-3451-46B2-BF00-8D315800309C}"/>
              </a:ext>
            </a:extLst>
          </p:cNvPr>
          <p:cNvSpPr>
            <a:spLocks noGrp="1"/>
          </p:cNvSpPr>
          <p:nvPr>
            <p:ph type="sldNum" sz="quarter" idx="12"/>
          </p:nvPr>
        </p:nvSpPr>
        <p:spPr/>
        <p:txBody>
          <a:bodyPr/>
          <a:lstStyle/>
          <a:p>
            <a:fld id="{32F83655-DC73-417F-8B26-EB7A1DBB5382}" type="slidenum">
              <a:rPr lang="en-ZA" smtClean="0"/>
              <a:pPr/>
              <a:t>142</a:t>
            </a:fld>
            <a:endParaRPr lang="en-ZA" dirty="0"/>
          </a:p>
        </p:txBody>
      </p:sp>
      <p:sp>
        <p:nvSpPr>
          <p:cNvPr id="4" name="Content Placeholder 3">
            <a:extLst>
              <a:ext uri="{FF2B5EF4-FFF2-40B4-BE49-F238E27FC236}">
                <a16:creationId xmlns:a16="http://schemas.microsoft.com/office/drawing/2014/main" id="{727E02E9-3D5C-40FE-AEC8-46F06E39F568}"/>
              </a:ext>
            </a:extLst>
          </p:cNvPr>
          <p:cNvSpPr>
            <a:spLocks noGrp="1"/>
          </p:cNvSpPr>
          <p:nvPr>
            <p:ph sz="quarter" idx="1"/>
          </p:nvPr>
        </p:nvSpPr>
        <p:spPr/>
        <p:txBody>
          <a:bodyPr>
            <a:normAutofit/>
          </a:bodyPr>
          <a:lstStyle/>
          <a:p>
            <a:pPr marL="0" indent="0">
              <a:buNone/>
            </a:pPr>
            <a:r>
              <a:rPr lang="en-US" b="1" dirty="0"/>
              <a:t>A seizure (fit)</a:t>
            </a:r>
          </a:p>
          <a:p>
            <a:pPr marL="0" indent="0">
              <a:buNone/>
            </a:pPr>
            <a:endParaRPr lang="en-ZA" dirty="0"/>
          </a:p>
          <a:p>
            <a:r>
              <a:rPr lang="en-US" dirty="0"/>
              <a:t>A seizure or fit is caused by rapid and uncoordinated electrical activity in the brain. </a:t>
            </a:r>
          </a:p>
          <a:p>
            <a:r>
              <a:rPr lang="en-US" dirty="0"/>
              <a:t>It can cause stiffening and jerking of the arms and legs, and a loss of consciousness. Children can have a seizure when they have a very high temperature. </a:t>
            </a:r>
          </a:p>
          <a:p>
            <a:r>
              <a:rPr lang="en-US" dirty="0"/>
              <a:t>This is known as a febrile convulsion and is quite common. </a:t>
            </a:r>
          </a:p>
          <a:p>
            <a:r>
              <a:rPr lang="en-US" dirty="0"/>
              <a:t>Seek urgent medical attention if this is your child's first seizure, the seizure lasts for more than 2 minutes, or if they have trouble breathing or they injure themselves.</a:t>
            </a:r>
          </a:p>
          <a:p>
            <a:endParaRPr lang="en-ZA" dirty="0"/>
          </a:p>
          <a:p>
            <a:pPr marL="0" indent="0">
              <a:buNone/>
            </a:pPr>
            <a:endParaRPr lang="en-ZA" dirty="0"/>
          </a:p>
        </p:txBody>
      </p:sp>
    </p:spTree>
    <p:extLst>
      <p:ext uri="{BB962C8B-B14F-4D97-AF65-F5344CB8AC3E}">
        <p14:creationId xmlns:p14="http://schemas.microsoft.com/office/powerpoint/2010/main" val="2102644761"/>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A2C313-409D-4304-80D5-7B582B9F7CD5}"/>
              </a:ext>
            </a:extLst>
          </p:cNvPr>
          <p:cNvSpPr>
            <a:spLocks noGrp="1"/>
          </p:cNvSpPr>
          <p:nvPr>
            <p:ph type="title"/>
          </p:nvPr>
        </p:nvSpPr>
        <p:spPr/>
        <p:txBody>
          <a:bodyPr>
            <a:normAutofit fontScale="90000"/>
          </a:bodyPr>
          <a:lstStyle/>
          <a:p>
            <a:pPr algn="ctr"/>
            <a:r>
              <a:rPr lang="en-GB" dirty="0"/>
              <a:t>THE VARIOUS TYPES OF INJURIES AND SIGNS OF LIFE THREATENING ILLNESS</a:t>
            </a:r>
            <a:endParaRPr lang="en-ZA" dirty="0"/>
          </a:p>
        </p:txBody>
      </p:sp>
      <p:sp>
        <p:nvSpPr>
          <p:cNvPr id="3" name="Slide Number Placeholder 2">
            <a:extLst>
              <a:ext uri="{FF2B5EF4-FFF2-40B4-BE49-F238E27FC236}">
                <a16:creationId xmlns:a16="http://schemas.microsoft.com/office/drawing/2014/main" id="{CA4B91E0-3451-46B2-BF00-8D315800309C}"/>
              </a:ext>
            </a:extLst>
          </p:cNvPr>
          <p:cNvSpPr>
            <a:spLocks noGrp="1"/>
          </p:cNvSpPr>
          <p:nvPr>
            <p:ph type="sldNum" sz="quarter" idx="12"/>
          </p:nvPr>
        </p:nvSpPr>
        <p:spPr/>
        <p:txBody>
          <a:bodyPr/>
          <a:lstStyle/>
          <a:p>
            <a:fld id="{32F83655-DC73-417F-8B26-EB7A1DBB5382}" type="slidenum">
              <a:rPr lang="en-ZA" smtClean="0"/>
              <a:pPr/>
              <a:t>143</a:t>
            </a:fld>
            <a:endParaRPr lang="en-ZA" dirty="0"/>
          </a:p>
        </p:txBody>
      </p:sp>
      <p:sp>
        <p:nvSpPr>
          <p:cNvPr id="4" name="Content Placeholder 3">
            <a:extLst>
              <a:ext uri="{FF2B5EF4-FFF2-40B4-BE49-F238E27FC236}">
                <a16:creationId xmlns:a16="http://schemas.microsoft.com/office/drawing/2014/main" id="{727E02E9-3D5C-40FE-AEC8-46F06E39F568}"/>
              </a:ext>
            </a:extLst>
          </p:cNvPr>
          <p:cNvSpPr>
            <a:spLocks noGrp="1"/>
          </p:cNvSpPr>
          <p:nvPr>
            <p:ph sz="quarter" idx="1"/>
          </p:nvPr>
        </p:nvSpPr>
        <p:spPr/>
        <p:txBody>
          <a:bodyPr>
            <a:normAutofit/>
          </a:bodyPr>
          <a:lstStyle/>
          <a:p>
            <a:pPr marL="0" indent="0">
              <a:buNone/>
            </a:pPr>
            <a:r>
              <a:rPr lang="en-US" b="1" dirty="0"/>
              <a:t>Urinary tract infection</a:t>
            </a:r>
          </a:p>
          <a:p>
            <a:pPr marL="0" indent="0">
              <a:buNone/>
            </a:pPr>
            <a:endParaRPr lang="en-ZA" dirty="0"/>
          </a:p>
          <a:p>
            <a:r>
              <a:rPr lang="en-US" dirty="0"/>
              <a:t>A urinary tract infection (UTI) is an infection of the bladder, urethra, ureters (urine tubes) or kidneys. </a:t>
            </a:r>
          </a:p>
          <a:p>
            <a:r>
              <a:rPr lang="en-US" dirty="0"/>
              <a:t>Symptoms include pain or burning when your child urinates, a need to urinate often, blood in the urine, fever, and an uncomfortable feeling in the lower abdomen.</a:t>
            </a:r>
          </a:p>
          <a:p>
            <a:r>
              <a:rPr lang="en-US" dirty="0"/>
              <a:t> If untreated, UTIs can lead to kidney infection. </a:t>
            </a:r>
          </a:p>
          <a:p>
            <a:r>
              <a:rPr lang="en-US" dirty="0"/>
              <a:t>See your doctor if your child has any of these symptoms, if their urine is pink, red or brown, or they have a high, unexplained fever.</a:t>
            </a:r>
            <a:endParaRPr lang="en-ZA" dirty="0"/>
          </a:p>
          <a:p>
            <a:pPr marL="0" indent="0">
              <a:buNone/>
            </a:pPr>
            <a:endParaRPr lang="en-ZA" dirty="0"/>
          </a:p>
          <a:p>
            <a:pPr marL="0" indent="0">
              <a:buNone/>
            </a:pPr>
            <a:endParaRPr lang="en-ZA" dirty="0"/>
          </a:p>
        </p:txBody>
      </p:sp>
    </p:spTree>
    <p:extLst>
      <p:ext uri="{BB962C8B-B14F-4D97-AF65-F5344CB8AC3E}">
        <p14:creationId xmlns:p14="http://schemas.microsoft.com/office/powerpoint/2010/main" val="3814188034"/>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A2C313-409D-4304-80D5-7B582B9F7CD5}"/>
              </a:ext>
            </a:extLst>
          </p:cNvPr>
          <p:cNvSpPr>
            <a:spLocks noGrp="1"/>
          </p:cNvSpPr>
          <p:nvPr>
            <p:ph type="title"/>
          </p:nvPr>
        </p:nvSpPr>
        <p:spPr/>
        <p:txBody>
          <a:bodyPr>
            <a:normAutofit fontScale="90000"/>
          </a:bodyPr>
          <a:lstStyle/>
          <a:p>
            <a:pPr algn="ctr"/>
            <a:r>
              <a:rPr lang="en-GB" dirty="0"/>
              <a:t>THE VARIOUS TYPES OF INJURIES AND SIGNS OF LIFE THREATENING ILLNESS</a:t>
            </a:r>
            <a:endParaRPr lang="en-ZA" dirty="0"/>
          </a:p>
        </p:txBody>
      </p:sp>
      <p:sp>
        <p:nvSpPr>
          <p:cNvPr id="3" name="Slide Number Placeholder 2">
            <a:extLst>
              <a:ext uri="{FF2B5EF4-FFF2-40B4-BE49-F238E27FC236}">
                <a16:creationId xmlns:a16="http://schemas.microsoft.com/office/drawing/2014/main" id="{CA4B91E0-3451-46B2-BF00-8D315800309C}"/>
              </a:ext>
            </a:extLst>
          </p:cNvPr>
          <p:cNvSpPr>
            <a:spLocks noGrp="1"/>
          </p:cNvSpPr>
          <p:nvPr>
            <p:ph type="sldNum" sz="quarter" idx="12"/>
          </p:nvPr>
        </p:nvSpPr>
        <p:spPr/>
        <p:txBody>
          <a:bodyPr/>
          <a:lstStyle/>
          <a:p>
            <a:fld id="{32F83655-DC73-417F-8B26-EB7A1DBB5382}" type="slidenum">
              <a:rPr lang="en-ZA" smtClean="0"/>
              <a:pPr/>
              <a:t>144</a:t>
            </a:fld>
            <a:endParaRPr lang="en-ZA" dirty="0"/>
          </a:p>
        </p:txBody>
      </p:sp>
      <p:sp>
        <p:nvSpPr>
          <p:cNvPr id="4" name="Content Placeholder 3">
            <a:extLst>
              <a:ext uri="{FF2B5EF4-FFF2-40B4-BE49-F238E27FC236}">
                <a16:creationId xmlns:a16="http://schemas.microsoft.com/office/drawing/2014/main" id="{727E02E9-3D5C-40FE-AEC8-46F06E39F568}"/>
              </a:ext>
            </a:extLst>
          </p:cNvPr>
          <p:cNvSpPr>
            <a:spLocks noGrp="1"/>
          </p:cNvSpPr>
          <p:nvPr>
            <p:ph sz="quarter" idx="1"/>
          </p:nvPr>
        </p:nvSpPr>
        <p:spPr/>
        <p:txBody>
          <a:bodyPr>
            <a:normAutofit/>
          </a:bodyPr>
          <a:lstStyle/>
          <a:p>
            <a:pPr marL="0" indent="0">
              <a:buNone/>
            </a:pPr>
            <a:r>
              <a:rPr lang="en-US" b="1" dirty="0"/>
              <a:t>Pneumonia</a:t>
            </a:r>
          </a:p>
          <a:p>
            <a:pPr marL="0" indent="0">
              <a:buNone/>
            </a:pPr>
            <a:endParaRPr lang="en-ZA" dirty="0"/>
          </a:p>
          <a:p>
            <a:r>
              <a:rPr lang="en-US" dirty="0"/>
              <a:t>Pneumonia is an inflammation or infection of the lungs caused by a bacteria or virus. It can follow a cold. </a:t>
            </a:r>
          </a:p>
          <a:p>
            <a:r>
              <a:rPr lang="en-US" dirty="0"/>
              <a:t>Symptoms include a high fever, fast and difficult breathing, a cough, vomiting, and pain in the chest. </a:t>
            </a:r>
          </a:p>
          <a:p>
            <a:r>
              <a:rPr lang="en-US" dirty="0"/>
              <a:t>Children with pneumonia can often be looked after by your doctor, but go to hospital if your child is less than 1 year old, has severe breathing problems, cannot take their medicine, or is dehydrated.</a:t>
            </a:r>
            <a:endParaRPr lang="en-ZA" dirty="0"/>
          </a:p>
          <a:p>
            <a:pPr marL="0" indent="0">
              <a:buNone/>
            </a:pPr>
            <a:endParaRPr lang="en-ZA" dirty="0"/>
          </a:p>
          <a:p>
            <a:pPr marL="0" indent="0">
              <a:buNone/>
            </a:pPr>
            <a:endParaRPr lang="en-ZA" dirty="0"/>
          </a:p>
        </p:txBody>
      </p:sp>
    </p:spTree>
    <p:extLst>
      <p:ext uri="{BB962C8B-B14F-4D97-AF65-F5344CB8AC3E}">
        <p14:creationId xmlns:p14="http://schemas.microsoft.com/office/powerpoint/2010/main" val="1820898799"/>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A2C313-409D-4304-80D5-7B582B9F7CD5}"/>
              </a:ext>
            </a:extLst>
          </p:cNvPr>
          <p:cNvSpPr>
            <a:spLocks noGrp="1"/>
          </p:cNvSpPr>
          <p:nvPr>
            <p:ph type="title"/>
          </p:nvPr>
        </p:nvSpPr>
        <p:spPr/>
        <p:txBody>
          <a:bodyPr>
            <a:normAutofit fontScale="90000"/>
          </a:bodyPr>
          <a:lstStyle/>
          <a:p>
            <a:pPr algn="ctr"/>
            <a:r>
              <a:rPr lang="en-GB" dirty="0"/>
              <a:t>THE VARIOUS TYPES OF INJURIES AND SIGNS OF LIFE THREATENING ILLNESS</a:t>
            </a:r>
            <a:endParaRPr lang="en-ZA" dirty="0"/>
          </a:p>
        </p:txBody>
      </p:sp>
      <p:sp>
        <p:nvSpPr>
          <p:cNvPr id="3" name="Slide Number Placeholder 2">
            <a:extLst>
              <a:ext uri="{FF2B5EF4-FFF2-40B4-BE49-F238E27FC236}">
                <a16:creationId xmlns:a16="http://schemas.microsoft.com/office/drawing/2014/main" id="{CA4B91E0-3451-46B2-BF00-8D315800309C}"/>
              </a:ext>
            </a:extLst>
          </p:cNvPr>
          <p:cNvSpPr>
            <a:spLocks noGrp="1"/>
          </p:cNvSpPr>
          <p:nvPr>
            <p:ph type="sldNum" sz="quarter" idx="12"/>
          </p:nvPr>
        </p:nvSpPr>
        <p:spPr/>
        <p:txBody>
          <a:bodyPr/>
          <a:lstStyle/>
          <a:p>
            <a:fld id="{32F83655-DC73-417F-8B26-EB7A1DBB5382}" type="slidenum">
              <a:rPr lang="en-ZA" smtClean="0"/>
              <a:pPr/>
              <a:t>145</a:t>
            </a:fld>
            <a:endParaRPr lang="en-ZA" dirty="0"/>
          </a:p>
        </p:txBody>
      </p:sp>
      <p:sp>
        <p:nvSpPr>
          <p:cNvPr id="4" name="Content Placeholder 3">
            <a:extLst>
              <a:ext uri="{FF2B5EF4-FFF2-40B4-BE49-F238E27FC236}">
                <a16:creationId xmlns:a16="http://schemas.microsoft.com/office/drawing/2014/main" id="{727E02E9-3D5C-40FE-AEC8-46F06E39F568}"/>
              </a:ext>
            </a:extLst>
          </p:cNvPr>
          <p:cNvSpPr>
            <a:spLocks noGrp="1"/>
          </p:cNvSpPr>
          <p:nvPr>
            <p:ph sz="quarter" idx="1"/>
          </p:nvPr>
        </p:nvSpPr>
        <p:spPr/>
        <p:txBody>
          <a:bodyPr>
            <a:normAutofit/>
          </a:bodyPr>
          <a:lstStyle/>
          <a:p>
            <a:pPr marL="0" indent="0">
              <a:buNone/>
            </a:pPr>
            <a:r>
              <a:rPr lang="en-US" b="1" dirty="0"/>
              <a:t>Sepsis</a:t>
            </a:r>
          </a:p>
          <a:p>
            <a:pPr marL="0" indent="0">
              <a:buNone/>
            </a:pPr>
            <a:endParaRPr lang="en-ZA" dirty="0"/>
          </a:p>
          <a:p>
            <a:r>
              <a:rPr lang="en-US" dirty="0"/>
              <a:t>Sepsis, also known as 'septicaemia' or 'blood poisoning', is a serious blood infection caused by bacteria. </a:t>
            </a:r>
          </a:p>
          <a:p>
            <a:r>
              <a:rPr lang="en-US" dirty="0"/>
              <a:t>It can follow an infection anywhere in the body. </a:t>
            </a:r>
          </a:p>
          <a:p>
            <a:r>
              <a:rPr lang="en-US" dirty="0"/>
              <a:t>Seek urgent medical attention if your child looks mottled, bluish or pale, if they are very lethargic, feel cold when you touch them, are breathing very fast, have a rash that does not fade when you press it, or have a seizure.</a:t>
            </a:r>
            <a:endParaRPr lang="en-ZA" dirty="0"/>
          </a:p>
          <a:p>
            <a:pPr marL="0" indent="0">
              <a:buNone/>
            </a:pPr>
            <a:endParaRPr lang="en-ZA" dirty="0"/>
          </a:p>
        </p:txBody>
      </p:sp>
    </p:spTree>
    <p:extLst>
      <p:ext uri="{BB962C8B-B14F-4D97-AF65-F5344CB8AC3E}">
        <p14:creationId xmlns:p14="http://schemas.microsoft.com/office/powerpoint/2010/main" val="2129985788"/>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A2C313-409D-4304-80D5-7B582B9F7CD5}"/>
              </a:ext>
            </a:extLst>
          </p:cNvPr>
          <p:cNvSpPr>
            <a:spLocks noGrp="1"/>
          </p:cNvSpPr>
          <p:nvPr>
            <p:ph type="title"/>
          </p:nvPr>
        </p:nvSpPr>
        <p:spPr/>
        <p:txBody>
          <a:bodyPr>
            <a:normAutofit fontScale="90000"/>
          </a:bodyPr>
          <a:lstStyle/>
          <a:p>
            <a:pPr algn="ctr"/>
            <a:r>
              <a:rPr lang="en-GB" dirty="0"/>
              <a:t>THE VARIOUS TYPES OF INJURIES AND SIGNS OF LIFE THREATENING ILLNESS</a:t>
            </a:r>
            <a:endParaRPr lang="en-ZA" dirty="0"/>
          </a:p>
        </p:txBody>
      </p:sp>
      <p:sp>
        <p:nvSpPr>
          <p:cNvPr id="3" name="Slide Number Placeholder 2">
            <a:extLst>
              <a:ext uri="{FF2B5EF4-FFF2-40B4-BE49-F238E27FC236}">
                <a16:creationId xmlns:a16="http://schemas.microsoft.com/office/drawing/2014/main" id="{CA4B91E0-3451-46B2-BF00-8D315800309C}"/>
              </a:ext>
            </a:extLst>
          </p:cNvPr>
          <p:cNvSpPr>
            <a:spLocks noGrp="1"/>
          </p:cNvSpPr>
          <p:nvPr>
            <p:ph type="sldNum" sz="quarter" idx="12"/>
          </p:nvPr>
        </p:nvSpPr>
        <p:spPr/>
        <p:txBody>
          <a:bodyPr/>
          <a:lstStyle/>
          <a:p>
            <a:fld id="{32F83655-DC73-417F-8B26-EB7A1DBB5382}" type="slidenum">
              <a:rPr lang="en-ZA" smtClean="0"/>
              <a:pPr/>
              <a:t>146</a:t>
            </a:fld>
            <a:endParaRPr lang="en-ZA" dirty="0"/>
          </a:p>
        </p:txBody>
      </p:sp>
      <p:sp>
        <p:nvSpPr>
          <p:cNvPr id="4" name="Content Placeholder 3">
            <a:extLst>
              <a:ext uri="{FF2B5EF4-FFF2-40B4-BE49-F238E27FC236}">
                <a16:creationId xmlns:a16="http://schemas.microsoft.com/office/drawing/2014/main" id="{727E02E9-3D5C-40FE-AEC8-46F06E39F568}"/>
              </a:ext>
            </a:extLst>
          </p:cNvPr>
          <p:cNvSpPr>
            <a:spLocks noGrp="1"/>
          </p:cNvSpPr>
          <p:nvPr>
            <p:ph sz="quarter" idx="1"/>
          </p:nvPr>
        </p:nvSpPr>
        <p:spPr/>
        <p:txBody>
          <a:bodyPr>
            <a:normAutofit/>
          </a:bodyPr>
          <a:lstStyle/>
          <a:p>
            <a:pPr marL="0" indent="0">
              <a:buNone/>
            </a:pPr>
            <a:r>
              <a:rPr lang="en-US" b="1" dirty="0"/>
              <a:t>Asthma</a:t>
            </a:r>
          </a:p>
          <a:p>
            <a:pPr marL="0" indent="0">
              <a:buNone/>
            </a:pPr>
            <a:endParaRPr lang="en-ZA" dirty="0"/>
          </a:p>
          <a:p>
            <a:r>
              <a:rPr lang="en-US" dirty="0"/>
              <a:t>Asthma is a common illness in children. It causes wheezing, coughing and problems with breathing. </a:t>
            </a:r>
          </a:p>
          <a:p>
            <a:r>
              <a:rPr lang="en-US" dirty="0"/>
              <a:t>About 1 in 4 children will wheeze at some time during their childhood. </a:t>
            </a:r>
          </a:p>
          <a:p>
            <a:r>
              <a:rPr lang="en-US" dirty="0"/>
              <a:t>But it is a medical emergency if your child has severe wheezing, coughing or shortness of breath, their reliever (puffer) is not helping, your child cannot speak and their lips look blue, or the symptoms get worse very quickly.</a:t>
            </a:r>
          </a:p>
          <a:p>
            <a:endParaRPr lang="en-ZA" dirty="0"/>
          </a:p>
          <a:p>
            <a:pPr marL="0" indent="0">
              <a:buNone/>
            </a:pPr>
            <a:endParaRPr lang="en-ZA" dirty="0"/>
          </a:p>
        </p:txBody>
      </p:sp>
    </p:spTree>
    <p:extLst>
      <p:ext uri="{BB962C8B-B14F-4D97-AF65-F5344CB8AC3E}">
        <p14:creationId xmlns:p14="http://schemas.microsoft.com/office/powerpoint/2010/main" val="2358626543"/>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A2C313-409D-4304-80D5-7B582B9F7CD5}"/>
              </a:ext>
            </a:extLst>
          </p:cNvPr>
          <p:cNvSpPr>
            <a:spLocks noGrp="1"/>
          </p:cNvSpPr>
          <p:nvPr>
            <p:ph type="title"/>
          </p:nvPr>
        </p:nvSpPr>
        <p:spPr/>
        <p:txBody>
          <a:bodyPr>
            <a:normAutofit fontScale="90000"/>
          </a:bodyPr>
          <a:lstStyle/>
          <a:p>
            <a:pPr algn="ctr"/>
            <a:r>
              <a:rPr lang="en-GB" dirty="0"/>
              <a:t>THE VARIOUS TYPES OF INJURIES AND SIGNS OF LIFE THREATENING ILLNESS</a:t>
            </a:r>
            <a:endParaRPr lang="en-ZA" dirty="0"/>
          </a:p>
        </p:txBody>
      </p:sp>
      <p:sp>
        <p:nvSpPr>
          <p:cNvPr id="3" name="Slide Number Placeholder 2">
            <a:extLst>
              <a:ext uri="{FF2B5EF4-FFF2-40B4-BE49-F238E27FC236}">
                <a16:creationId xmlns:a16="http://schemas.microsoft.com/office/drawing/2014/main" id="{CA4B91E0-3451-46B2-BF00-8D315800309C}"/>
              </a:ext>
            </a:extLst>
          </p:cNvPr>
          <p:cNvSpPr>
            <a:spLocks noGrp="1"/>
          </p:cNvSpPr>
          <p:nvPr>
            <p:ph type="sldNum" sz="quarter" idx="12"/>
          </p:nvPr>
        </p:nvSpPr>
        <p:spPr/>
        <p:txBody>
          <a:bodyPr/>
          <a:lstStyle/>
          <a:p>
            <a:fld id="{32F83655-DC73-417F-8B26-EB7A1DBB5382}" type="slidenum">
              <a:rPr lang="en-ZA" smtClean="0"/>
              <a:pPr/>
              <a:t>147</a:t>
            </a:fld>
            <a:endParaRPr lang="en-ZA" dirty="0"/>
          </a:p>
        </p:txBody>
      </p:sp>
      <p:sp>
        <p:nvSpPr>
          <p:cNvPr id="4" name="Content Placeholder 3">
            <a:extLst>
              <a:ext uri="{FF2B5EF4-FFF2-40B4-BE49-F238E27FC236}">
                <a16:creationId xmlns:a16="http://schemas.microsoft.com/office/drawing/2014/main" id="{727E02E9-3D5C-40FE-AEC8-46F06E39F568}"/>
              </a:ext>
            </a:extLst>
          </p:cNvPr>
          <p:cNvSpPr>
            <a:spLocks noGrp="1"/>
          </p:cNvSpPr>
          <p:nvPr>
            <p:ph sz="quarter" idx="1"/>
          </p:nvPr>
        </p:nvSpPr>
        <p:spPr/>
        <p:txBody>
          <a:bodyPr>
            <a:normAutofit/>
          </a:bodyPr>
          <a:lstStyle/>
          <a:p>
            <a:pPr marL="0" indent="0">
              <a:buNone/>
            </a:pPr>
            <a:r>
              <a:rPr lang="en-US" b="1" dirty="0"/>
              <a:t>Anaphylaxis</a:t>
            </a:r>
          </a:p>
          <a:p>
            <a:pPr marL="0" indent="0">
              <a:buNone/>
            </a:pPr>
            <a:endParaRPr lang="en-ZA" dirty="0"/>
          </a:p>
          <a:p>
            <a:r>
              <a:rPr lang="en-US" dirty="0"/>
              <a:t>Anaphylaxis is a severe allergic reaction that can be life threatening. </a:t>
            </a:r>
          </a:p>
          <a:p>
            <a:r>
              <a:rPr lang="en-US" dirty="0"/>
              <a:t>Children who have an anaphylaxis need an adrenalin injection Call an ambulance if your child has difficulty breathing or swallowing, their tongue is swollen, their throat is swollen or tight, they are having problems talking, lose consciousness or collapse, or become pale and floppy.</a:t>
            </a:r>
            <a:endParaRPr lang="en-ZA" dirty="0"/>
          </a:p>
          <a:p>
            <a:pPr marL="0" indent="0">
              <a:buNone/>
            </a:pPr>
            <a:endParaRPr lang="en-ZA" dirty="0"/>
          </a:p>
          <a:p>
            <a:endParaRPr lang="en-ZA" dirty="0"/>
          </a:p>
          <a:p>
            <a:pPr marL="0" indent="0">
              <a:buNone/>
            </a:pPr>
            <a:endParaRPr lang="en-ZA" dirty="0"/>
          </a:p>
        </p:txBody>
      </p:sp>
    </p:spTree>
    <p:extLst>
      <p:ext uri="{BB962C8B-B14F-4D97-AF65-F5344CB8AC3E}">
        <p14:creationId xmlns:p14="http://schemas.microsoft.com/office/powerpoint/2010/main" val="1209360205"/>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F220A6-CAC5-4EDB-A89F-DB107E52946A}"/>
              </a:ext>
            </a:extLst>
          </p:cNvPr>
          <p:cNvSpPr>
            <a:spLocks noGrp="1"/>
          </p:cNvSpPr>
          <p:nvPr>
            <p:ph type="title"/>
          </p:nvPr>
        </p:nvSpPr>
        <p:spPr/>
        <p:txBody>
          <a:bodyPr/>
          <a:lstStyle/>
          <a:p>
            <a:endParaRPr lang="en-ZA" dirty="0"/>
          </a:p>
        </p:txBody>
      </p:sp>
      <p:sp>
        <p:nvSpPr>
          <p:cNvPr id="3" name="Text Placeholder 2">
            <a:extLst>
              <a:ext uri="{FF2B5EF4-FFF2-40B4-BE49-F238E27FC236}">
                <a16:creationId xmlns:a16="http://schemas.microsoft.com/office/drawing/2014/main" id="{2C977F83-31C9-4D47-96C9-8D9523E768D8}"/>
              </a:ext>
            </a:extLst>
          </p:cNvPr>
          <p:cNvSpPr>
            <a:spLocks noGrp="1"/>
          </p:cNvSpPr>
          <p:nvPr>
            <p:ph type="body" idx="1"/>
          </p:nvPr>
        </p:nvSpPr>
        <p:spPr/>
        <p:txBody>
          <a:bodyPr>
            <a:normAutofit lnSpcReduction="10000"/>
          </a:bodyPr>
          <a:lstStyle/>
          <a:p>
            <a:r>
              <a:rPr lang="en-GB" b="1" dirty="0"/>
              <a:t>PREVENTATIVE MEASURES TO REDUCE ACCIDENTS AND INJURIES IN AN EARLY CHILDHOOD DEVELOPMENT SETTING</a:t>
            </a:r>
            <a:endParaRPr lang="en-ZA" dirty="0"/>
          </a:p>
        </p:txBody>
      </p:sp>
      <p:sp>
        <p:nvSpPr>
          <p:cNvPr id="4" name="Slide Number Placeholder 3">
            <a:extLst>
              <a:ext uri="{FF2B5EF4-FFF2-40B4-BE49-F238E27FC236}">
                <a16:creationId xmlns:a16="http://schemas.microsoft.com/office/drawing/2014/main" id="{BAF8590F-5EB4-42B1-9FFE-626F51F23D4F}"/>
              </a:ext>
            </a:extLst>
          </p:cNvPr>
          <p:cNvSpPr>
            <a:spLocks noGrp="1"/>
          </p:cNvSpPr>
          <p:nvPr>
            <p:ph type="sldNum" sz="quarter" idx="12"/>
          </p:nvPr>
        </p:nvSpPr>
        <p:spPr/>
        <p:txBody>
          <a:bodyPr/>
          <a:lstStyle/>
          <a:p>
            <a:fld id="{4980778A-6F9D-4141-8080-B8192EADCD40}" type="slidenum">
              <a:rPr lang="en-ZA" smtClean="0"/>
              <a:pPr/>
              <a:t>148</a:t>
            </a:fld>
            <a:endParaRPr lang="en-ZA" dirty="0"/>
          </a:p>
        </p:txBody>
      </p:sp>
    </p:spTree>
    <p:extLst>
      <p:ext uri="{BB962C8B-B14F-4D97-AF65-F5344CB8AC3E}">
        <p14:creationId xmlns:p14="http://schemas.microsoft.com/office/powerpoint/2010/main" val="3080880377"/>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55C9D2-7EAC-45EB-91C1-E606E78657D2}"/>
              </a:ext>
            </a:extLst>
          </p:cNvPr>
          <p:cNvSpPr>
            <a:spLocks noGrp="1"/>
          </p:cNvSpPr>
          <p:nvPr>
            <p:ph type="title"/>
          </p:nvPr>
        </p:nvSpPr>
        <p:spPr/>
        <p:txBody>
          <a:bodyPr>
            <a:noAutofit/>
          </a:bodyPr>
          <a:lstStyle/>
          <a:p>
            <a:pPr algn="ctr"/>
            <a:br>
              <a:rPr lang="en-GB" sz="2800" dirty="0"/>
            </a:br>
            <a:r>
              <a:rPr lang="en-GB" sz="2800" dirty="0"/>
              <a:t>PREVENTATIVE MEASURES TO REDUCE ACCIDENTS AND INJURIES IN AN EARLY CHILDHOOD DEVELOPMENT SETTING</a:t>
            </a:r>
            <a:br>
              <a:rPr lang="en-ZA" sz="2800" dirty="0"/>
            </a:br>
            <a:endParaRPr lang="en-ZA" sz="2800" dirty="0"/>
          </a:p>
        </p:txBody>
      </p:sp>
      <p:sp>
        <p:nvSpPr>
          <p:cNvPr id="3" name="Slide Number Placeholder 2">
            <a:extLst>
              <a:ext uri="{FF2B5EF4-FFF2-40B4-BE49-F238E27FC236}">
                <a16:creationId xmlns:a16="http://schemas.microsoft.com/office/drawing/2014/main" id="{B05763BF-5EE4-4A2A-85AB-D1DDFEC499FF}"/>
              </a:ext>
            </a:extLst>
          </p:cNvPr>
          <p:cNvSpPr>
            <a:spLocks noGrp="1"/>
          </p:cNvSpPr>
          <p:nvPr>
            <p:ph type="sldNum" sz="quarter" idx="12"/>
          </p:nvPr>
        </p:nvSpPr>
        <p:spPr/>
        <p:txBody>
          <a:bodyPr/>
          <a:lstStyle/>
          <a:p>
            <a:fld id="{32F83655-DC73-417F-8B26-EB7A1DBB5382}" type="slidenum">
              <a:rPr lang="en-ZA" smtClean="0"/>
              <a:pPr/>
              <a:t>149</a:t>
            </a:fld>
            <a:endParaRPr lang="en-ZA" dirty="0"/>
          </a:p>
        </p:txBody>
      </p:sp>
      <p:sp>
        <p:nvSpPr>
          <p:cNvPr id="4" name="Content Placeholder 3">
            <a:extLst>
              <a:ext uri="{FF2B5EF4-FFF2-40B4-BE49-F238E27FC236}">
                <a16:creationId xmlns:a16="http://schemas.microsoft.com/office/drawing/2014/main" id="{64944972-804C-4E35-B750-425BEFA8B9C6}"/>
              </a:ext>
            </a:extLst>
          </p:cNvPr>
          <p:cNvSpPr>
            <a:spLocks noGrp="1"/>
          </p:cNvSpPr>
          <p:nvPr>
            <p:ph sz="quarter" idx="1"/>
          </p:nvPr>
        </p:nvSpPr>
        <p:spPr>
          <a:xfrm>
            <a:off x="467544" y="1905000"/>
            <a:ext cx="8219256" cy="4188296"/>
          </a:xfrm>
        </p:spPr>
        <p:txBody>
          <a:bodyPr>
            <a:normAutofit/>
          </a:bodyPr>
          <a:lstStyle/>
          <a:p>
            <a:pPr marL="0" indent="0">
              <a:buNone/>
            </a:pPr>
            <a:r>
              <a:rPr lang="en-GB" b="1" dirty="0"/>
              <a:t>Active and Positive Supervision</a:t>
            </a:r>
          </a:p>
          <a:p>
            <a:pPr marL="0" indent="0">
              <a:buNone/>
            </a:pPr>
            <a:endParaRPr lang="en-ZA" dirty="0"/>
          </a:p>
          <a:p>
            <a:r>
              <a:rPr lang="en-GB" dirty="0"/>
              <a:t>Adults who are involved, aware and appreciative of young children’s behaviours are in the best position to safeguard their well-being. </a:t>
            </a:r>
          </a:p>
          <a:p>
            <a:pPr marL="0" indent="0">
              <a:buNone/>
            </a:pPr>
            <a:endParaRPr lang="en-GB" b="1" dirty="0"/>
          </a:p>
        </p:txBody>
      </p:sp>
    </p:spTree>
    <p:extLst>
      <p:ext uri="{BB962C8B-B14F-4D97-AF65-F5344CB8AC3E}">
        <p14:creationId xmlns:p14="http://schemas.microsoft.com/office/powerpoint/2010/main" val="27591041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Competence</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15</a:t>
            </a:fld>
            <a:endParaRPr lang="en-ZA" dirty="0"/>
          </a:p>
        </p:txBody>
      </p:sp>
      <p:graphicFrame>
        <p:nvGraphicFramePr>
          <p:cNvPr id="6" name="Content Placeholder 5"/>
          <p:cNvGraphicFramePr>
            <a:graphicFrameLocks noGrp="1"/>
          </p:cNvGraphicFramePr>
          <p:nvPr>
            <p:ph sz="quarter" idx="1"/>
            <p:extLst>
              <p:ext uri="{D42A27DB-BD31-4B8C-83A1-F6EECF244321}">
                <p14:modId xmlns:p14="http://schemas.microsoft.com/office/powerpoint/2010/main" val="3634978611"/>
              </p:ext>
            </p:extLst>
          </p:nvPr>
        </p:nvGraphicFramePr>
        <p:xfrm>
          <a:off x="468313" y="1412875"/>
          <a:ext cx="8218487" cy="46799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58348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dgm id="{4C30E907-9459-4BCE-9CEE-D50CA8E25CB3}"/>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graphicEl>
                                              <a:dgm id="{411840A0-FE1C-4D59-9ED4-67B2E7F68839}"/>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graphicEl>
                                              <a:dgm id="{226821CC-D27B-4EF3-A2C7-C4B85FB42DF7}"/>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graphicEl>
                                              <a:dgm id="{68B5D3B7-AC34-4DC8-BBA6-0AE75D13CF4B}"/>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graphicEl>
                                              <a:dgm id="{BFD4CC16-C250-4D92-BA93-50331FC780EC}"/>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graphicEl>
                                              <a:dgm id="{0A1306EE-F29D-4CB0-ADDD-B4821031F774}"/>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graphicEl>
                                              <a:dgm id="{54192DF2-418F-433E-B8ED-736FF77E592E}"/>
                                            </p:graphic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
                                            <p:graphicEl>
                                              <a:dgm id="{8A02A319-79FC-40F8-A440-382EDF75D5E4}"/>
                                            </p:graphic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6">
                                            <p:graphicEl>
                                              <a:dgm id="{1D988BA5-7718-4C89-8B8F-3CE438A09815}"/>
                                            </p:graphic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6">
                                            <p:graphicEl>
                                              <a:dgm id="{C42CA27C-3D85-42D8-BF99-19180EBC3F92}"/>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55C9D2-7EAC-45EB-91C1-E606E78657D2}"/>
              </a:ext>
            </a:extLst>
          </p:cNvPr>
          <p:cNvSpPr>
            <a:spLocks noGrp="1"/>
          </p:cNvSpPr>
          <p:nvPr>
            <p:ph type="title"/>
          </p:nvPr>
        </p:nvSpPr>
        <p:spPr/>
        <p:txBody>
          <a:bodyPr>
            <a:noAutofit/>
          </a:bodyPr>
          <a:lstStyle/>
          <a:p>
            <a:pPr algn="ctr"/>
            <a:br>
              <a:rPr lang="en-GB" sz="2800" dirty="0"/>
            </a:br>
            <a:r>
              <a:rPr lang="en-GB" sz="2800" dirty="0"/>
              <a:t>PREVENTATIVE MEASURES TO REDUCE ACCIDENTS AND INJURIES IN AN EARLY CHILDHOOD DEVELOPMENT SETTING</a:t>
            </a:r>
            <a:br>
              <a:rPr lang="en-ZA" sz="2800" dirty="0"/>
            </a:br>
            <a:endParaRPr lang="en-ZA" sz="2800" dirty="0"/>
          </a:p>
        </p:txBody>
      </p:sp>
      <p:sp>
        <p:nvSpPr>
          <p:cNvPr id="3" name="Slide Number Placeholder 2">
            <a:extLst>
              <a:ext uri="{FF2B5EF4-FFF2-40B4-BE49-F238E27FC236}">
                <a16:creationId xmlns:a16="http://schemas.microsoft.com/office/drawing/2014/main" id="{B05763BF-5EE4-4A2A-85AB-D1DDFEC499FF}"/>
              </a:ext>
            </a:extLst>
          </p:cNvPr>
          <p:cNvSpPr>
            <a:spLocks noGrp="1"/>
          </p:cNvSpPr>
          <p:nvPr>
            <p:ph type="sldNum" sz="quarter" idx="12"/>
          </p:nvPr>
        </p:nvSpPr>
        <p:spPr/>
        <p:txBody>
          <a:bodyPr/>
          <a:lstStyle/>
          <a:p>
            <a:fld id="{32F83655-DC73-417F-8B26-EB7A1DBB5382}" type="slidenum">
              <a:rPr lang="en-ZA" smtClean="0"/>
              <a:pPr/>
              <a:t>150</a:t>
            </a:fld>
            <a:endParaRPr lang="en-ZA" dirty="0"/>
          </a:p>
        </p:txBody>
      </p:sp>
      <p:sp>
        <p:nvSpPr>
          <p:cNvPr id="4" name="Content Placeholder 3">
            <a:extLst>
              <a:ext uri="{FF2B5EF4-FFF2-40B4-BE49-F238E27FC236}">
                <a16:creationId xmlns:a16="http://schemas.microsoft.com/office/drawing/2014/main" id="{64944972-804C-4E35-B750-425BEFA8B9C6}"/>
              </a:ext>
            </a:extLst>
          </p:cNvPr>
          <p:cNvSpPr>
            <a:spLocks noGrp="1"/>
          </p:cNvSpPr>
          <p:nvPr>
            <p:ph sz="quarter" idx="1"/>
          </p:nvPr>
        </p:nvSpPr>
        <p:spPr>
          <a:xfrm>
            <a:off x="467544" y="1905000"/>
            <a:ext cx="8219256" cy="4188296"/>
          </a:xfrm>
        </p:spPr>
        <p:txBody>
          <a:bodyPr>
            <a:normAutofit/>
          </a:bodyPr>
          <a:lstStyle/>
          <a:p>
            <a:pPr marL="0" indent="0">
              <a:buNone/>
            </a:pPr>
            <a:r>
              <a:rPr lang="en-GB" b="1" dirty="0"/>
              <a:t>Here are some things to consider: </a:t>
            </a:r>
          </a:p>
          <a:p>
            <a:pPr marL="0" indent="0">
              <a:buNone/>
            </a:pPr>
            <a:endParaRPr lang="en-ZA" dirty="0"/>
          </a:p>
          <a:p>
            <a:pPr marL="0" indent="0">
              <a:buNone/>
            </a:pPr>
            <a:r>
              <a:rPr lang="en-GB" b="1" i="1" dirty="0"/>
              <a:t>Know each child’s abilities</a:t>
            </a:r>
            <a:r>
              <a:rPr lang="en-GB" b="1" dirty="0"/>
              <a:t> </a:t>
            </a:r>
          </a:p>
          <a:p>
            <a:pPr marL="0" indent="0">
              <a:buNone/>
            </a:pPr>
            <a:endParaRPr lang="en-ZA" b="1" dirty="0"/>
          </a:p>
          <a:p>
            <a:r>
              <a:rPr lang="en-GB" dirty="0"/>
              <a:t>Jennifer, a very active two year old, is fascinated with climbing but has not yet mastered the skill of coming down the ladder. Carlos, also age two, can manage this very well. </a:t>
            </a:r>
            <a:endParaRPr lang="en-ZA" dirty="0"/>
          </a:p>
          <a:p>
            <a:pPr marL="0" indent="0">
              <a:buNone/>
            </a:pPr>
            <a:endParaRPr lang="en-GB" b="1" i="1" dirty="0"/>
          </a:p>
          <a:p>
            <a:pPr marL="0" indent="0">
              <a:buNone/>
            </a:pPr>
            <a:endParaRPr lang="en-GB" b="1" dirty="0"/>
          </a:p>
        </p:txBody>
      </p:sp>
    </p:spTree>
    <p:extLst>
      <p:ext uri="{BB962C8B-B14F-4D97-AF65-F5344CB8AC3E}">
        <p14:creationId xmlns:p14="http://schemas.microsoft.com/office/powerpoint/2010/main" val="3389430757"/>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55C9D2-7EAC-45EB-91C1-E606E78657D2}"/>
              </a:ext>
            </a:extLst>
          </p:cNvPr>
          <p:cNvSpPr>
            <a:spLocks noGrp="1"/>
          </p:cNvSpPr>
          <p:nvPr>
            <p:ph type="title"/>
          </p:nvPr>
        </p:nvSpPr>
        <p:spPr/>
        <p:txBody>
          <a:bodyPr>
            <a:noAutofit/>
          </a:bodyPr>
          <a:lstStyle/>
          <a:p>
            <a:pPr algn="ctr"/>
            <a:br>
              <a:rPr lang="en-GB" sz="2800" dirty="0"/>
            </a:br>
            <a:r>
              <a:rPr lang="en-GB" sz="2800" dirty="0"/>
              <a:t>PREVENTATIVE MEASURES TO REDUCE ACCIDENTS AND INJURIES IN AN EARLY CHILDHOOD DEVELOPMENT SETTING</a:t>
            </a:r>
            <a:br>
              <a:rPr lang="en-ZA" sz="2800" dirty="0"/>
            </a:br>
            <a:endParaRPr lang="en-ZA" sz="2800" dirty="0"/>
          </a:p>
        </p:txBody>
      </p:sp>
      <p:sp>
        <p:nvSpPr>
          <p:cNvPr id="3" name="Slide Number Placeholder 2">
            <a:extLst>
              <a:ext uri="{FF2B5EF4-FFF2-40B4-BE49-F238E27FC236}">
                <a16:creationId xmlns:a16="http://schemas.microsoft.com/office/drawing/2014/main" id="{B05763BF-5EE4-4A2A-85AB-D1DDFEC499FF}"/>
              </a:ext>
            </a:extLst>
          </p:cNvPr>
          <p:cNvSpPr>
            <a:spLocks noGrp="1"/>
          </p:cNvSpPr>
          <p:nvPr>
            <p:ph type="sldNum" sz="quarter" idx="12"/>
          </p:nvPr>
        </p:nvSpPr>
        <p:spPr/>
        <p:txBody>
          <a:bodyPr/>
          <a:lstStyle/>
          <a:p>
            <a:fld id="{32F83655-DC73-417F-8B26-EB7A1DBB5382}" type="slidenum">
              <a:rPr lang="en-ZA" smtClean="0"/>
              <a:pPr/>
              <a:t>151</a:t>
            </a:fld>
            <a:endParaRPr lang="en-ZA" dirty="0"/>
          </a:p>
        </p:txBody>
      </p:sp>
      <p:sp>
        <p:nvSpPr>
          <p:cNvPr id="4" name="Content Placeholder 3">
            <a:extLst>
              <a:ext uri="{FF2B5EF4-FFF2-40B4-BE49-F238E27FC236}">
                <a16:creationId xmlns:a16="http://schemas.microsoft.com/office/drawing/2014/main" id="{64944972-804C-4E35-B750-425BEFA8B9C6}"/>
              </a:ext>
            </a:extLst>
          </p:cNvPr>
          <p:cNvSpPr>
            <a:spLocks noGrp="1"/>
          </p:cNvSpPr>
          <p:nvPr>
            <p:ph sz="quarter" idx="1"/>
          </p:nvPr>
        </p:nvSpPr>
        <p:spPr>
          <a:xfrm>
            <a:off x="467544" y="1905000"/>
            <a:ext cx="8219256" cy="4188296"/>
          </a:xfrm>
        </p:spPr>
        <p:txBody>
          <a:bodyPr>
            <a:normAutofit/>
          </a:bodyPr>
          <a:lstStyle/>
          <a:p>
            <a:pPr marL="0" indent="0">
              <a:buNone/>
            </a:pPr>
            <a:r>
              <a:rPr lang="en-GB" b="1" i="1" dirty="0"/>
              <a:t>Establish clear and simple safety</a:t>
            </a:r>
            <a:r>
              <a:rPr lang="en-GB" b="1" dirty="0"/>
              <a:t> </a:t>
            </a:r>
            <a:r>
              <a:rPr lang="en-GB" b="1" i="1" dirty="0"/>
              <a:t>rules</a:t>
            </a:r>
          </a:p>
          <a:p>
            <a:pPr marL="0" indent="0">
              <a:buNone/>
            </a:pPr>
            <a:endParaRPr lang="en-ZA" b="1" dirty="0"/>
          </a:p>
          <a:p>
            <a:r>
              <a:rPr lang="en-GB" dirty="0"/>
              <a:t> "Inside we walk", "We climb up the ladder and come down the slide" and "Our toys stay on the ground when we climb" are rules that young children can understand.</a:t>
            </a:r>
            <a:endParaRPr lang="en-ZA" dirty="0"/>
          </a:p>
          <a:p>
            <a:r>
              <a:rPr lang="en-GB" i="1" dirty="0"/>
              <a:t> Be aware of potential hazards</a:t>
            </a:r>
            <a:r>
              <a:rPr lang="en-GB" dirty="0"/>
              <a:t> </a:t>
            </a:r>
            <a:endParaRPr lang="en-ZA" dirty="0"/>
          </a:p>
          <a:p>
            <a:pPr marL="0" indent="0">
              <a:buNone/>
            </a:pPr>
            <a:endParaRPr lang="en-GB" b="1" i="1" dirty="0"/>
          </a:p>
          <a:p>
            <a:pPr marL="0" indent="0">
              <a:buNone/>
            </a:pPr>
            <a:endParaRPr lang="en-GB" b="1" dirty="0"/>
          </a:p>
        </p:txBody>
      </p:sp>
    </p:spTree>
    <p:extLst>
      <p:ext uri="{BB962C8B-B14F-4D97-AF65-F5344CB8AC3E}">
        <p14:creationId xmlns:p14="http://schemas.microsoft.com/office/powerpoint/2010/main" val="1912301560"/>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55C9D2-7EAC-45EB-91C1-E606E78657D2}"/>
              </a:ext>
            </a:extLst>
          </p:cNvPr>
          <p:cNvSpPr>
            <a:spLocks noGrp="1"/>
          </p:cNvSpPr>
          <p:nvPr>
            <p:ph type="title"/>
          </p:nvPr>
        </p:nvSpPr>
        <p:spPr/>
        <p:txBody>
          <a:bodyPr>
            <a:noAutofit/>
          </a:bodyPr>
          <a:lstStyle/>
          <a:p>
            <a:pPr algn="ctr"/>
            <a:br>
              <a:rPr lang="en-GB" sz="2800" dirty="0"/>
            </a:br>
            <a:r>
              <a:rPr lang="en-GB" sz="2800" dirty="0"/>
              <a:t>PREVENTATIVE MEASURES TO REDUCE ACCIDENTS AND INJURIES IN AN EARLY CHILDHOOD DEVELOPMENT SETTING</a:t>
            </a:r>
            <a:br>
              <a:rPr lang="en-ZA" sz="2800" dirty="0"/>
            </a:br>
            <a:endParaRPr lang="en-ZA" sz="2800" dirty="0"/>
          </a:p>
        </p:txBody>
      </p:sp>
      <p:sp>
        <p:nvSpPr>
          <p:cNvPr id="3" name="Slide Number Placeholder 2">
            <a:extLst>
              <a:ext uri="{FF2B5EF4-FFF2-40B4-BE49-F238E27FC236}">
                <a16:creationId xmlns:a16="http://schemas.microsoft.com/office/drawing/2014/main" id="{B05763BF-5EE4-4A2A-85AB-D1DDFEC499FF}"/>
              </a:ext>
            </a:extLst>
          </p:cNvPr>
          <p:cNvSpPr>
            <a:spLocks noGrp="1"/>
          </p:cNvSpPr>
          <p:nvPr>
            <p:ph type="sldNum" sz="quarter" idx="12"/>
          </p:nvPr>
        </p:nvSpPr>
        <p:spPr/>
        <p:txBody>
          <a:bodyPr/>
          <a:lstStyle/>
          <a:p>
            <a:fld id="{32F83655-DC73-417F-8B26-EB7A1DBB5382}" type="slidenum">
              <a:rPr lang="en-ZA" smtClean="0"/>
              <a:pPr/>
              <a:t>152</a:t>
            </a:fld>
            <a:endParaRPr lang="en-ZA" dirty="0"/>
          </a:p>
        </p:txBody>
      </p:sp>
      <p:sp>
        <p:nvSpPr>
          <p:cNvPr id="4" name="Content Placeholder 3">
            <a:extLst>
              <a:ext uri="{FF2B5EF4-FFF2-40B4-BE49-F238E27FC236}">
                <a16:creationId xmlns:a16="http://schemas.microsoft.com/office/drawing/2014/main" id="{64944972-804C-4E35-B750-425BEFA8B9C6}"/>
              </a:ext>
            </a:extLst>
          </p:cNvPr>
          <p:cNvSpPr>
            <a:spLocks noGrp="1"/>
          </p:cNvSpPr>
          <p:nvPr>
            <p:ph sz="quarter" idx="1"/>
          </p:nvPr>
        </p:nvSpPr>
        <p:spPr>
          <a:xfrm>
            <a:off x="467544" y="1905000"/>
            <a:ext cx="8219256" cy="4188296"/>
          </a:xfrm>
        </p:spPr>
        <p:txBody>
          <a:bodyPr>
            <a:normAutofit lnSpcReduction="10000"/>
          </a:bodyPr>
          <a:lstStyle/>
          <a:p>
            <a:r>
              <a:rPr lang="en-GB" dirty="0"/>
              <a:t>The log in the play yard is a source of much imaginative play. However, after a heavy rain or cold spell, the log is slippery and therefore "off limits" to the children.</a:t>
            </a:r>
            <a:endParaRPr lang="en-ZA" dirty="0"/>
          </a:p>
          <a:p>
            <a:pPr marL="0" indent="0">
              <a:buNone/>
            </a:pPr>
            <a:endParaRPr lang="en-GB" b="1" i="1" dirty="0"/>
          </a:p>
          <a:p>
            <a:pPr marL="0" indent="0">
              <a:buNone/>
            </a:pPr>
            <a:r>
              <a:rPr lang="en-GB" b="1" i="1" dirty="0"/>
              <a:t>Position yourself strategically</a:t>
            </a:r>
            <a:r>
              <a:rPr lang="en-GB" b="1" dirty="0"/>
              <a:t> </a:t>
            </a:r>
          </a:p>
          <a:p>
            <a:pPr marL="0" indent="0">
              <a:buNone/>
            </a:pPr>
            <a:endParaRPr lang="en-ZA" b="1" dirty="0"/>
          </a:p>
          <a:p>
            <a:r>
              <a:rPr lang="en-GB" dirty="0"/>
              <a:t>Standing nearby or being in the block play will encourage Sally to remember the rule "Your building can be as tall as you are" and discourage Michael from throwing blocks in frustration.</a:t>
            </a:r>
          </a:p>
          <a:p>
            <a:r>
              <a:rPr lang="en-GB" dirty="0"/>
              <a:t>Your presence not only serves as a reminder but also enables you to intervene quickly when needed. </a:t>
            </a:r>
          </a:p>
          <a:p>
            <a:pPr marL="0" indent="0">
              <a:buNone/>
            </a:pPr>
            <a:endParaRPr lang="en-ZA" dirty="0"/>
          </a:p>
        </p:txBody>
      </p:sp>
    </p:spTree>
    <p:extLst>
      <p:ext uri="{BB962C8B-B14F-4D97-AF65-F5344CB8AC3E}">
        <p14:creationId xmlns:p14="http://schemas.microsoft.com/office/powerpoint/2010/main" val="1704886179"/>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55C9D2-7EAC-45EB-91C1-E606E78657D2}"/>
              </a:ext>
            </a:extLst>
          </p:cNvPr>
          <p:cNvSpPr>
            <a:spLocks noGrp="1"/>
          </p:cNvSpPr>
          <p:nvPr>
            <p:ph type="title"/>
          </p:nvPr>
        </p:nvSpPr>
        <p:spPr/>
        <p:txBody>
          <a:bodyPr>
            <a:noAutofit/>
          </a:bodyPr>
          <a:lstStyle/>
          <a:p>
            <a:pPr algn="ctr"/>
            <a:br>
              <a:rPr lang="en-GB" sz="2800" dirty="0"/>
            </a:br>
            <a:r>
              <a:rPr lang="en-GB" sz="2800" dirty="0"/>
              <a:t>PREVENTATIVE MEASURES TO REDUCE ACCIDENTS AND INJURIES IN AN EARLY CHILDHOOD DEVELOPMENT SETTING</a:t>
            </a:r>
            <a:br>
              <a:rPr lang="en-ZA" sz="2800" dirty="0"/>
            </a:br>
            <a:endParaRPr lang="en-ZA" sz="2800" dirty="0"/>
          </a:p>
        </p:txBody>
      </p:sp>
      <p:sp>
        <p:nvSpPr>
          <p:cNvPr id="3" name="Slide Number Placeholder 2">
            <a:extLst>
              <a:ext uri="{FF2B5EF4-FFF2-40B4-BE49-F238E27FC236}">
                <a16:creationId xmlns:a16="http://schemas.microsoft.com/office/drawing/2014/main" id="{B05763BF-5EE4-4A2A-85AB-D1DDFEC499FF}"/>
              </a:ext>
            </a:extLst>
          </p:cNvPr>
          <p:cNvSpPr>
            <a:spLocks noGrp="1"/>
          </p:cNvSpPr>
          <p:nvPr>
            <p:ph type="sldNum" sz="quarter" idx="12"/>
          </p:nvPr>
        </p:nvSpPr>
        <p:spPr/>
        <p:txBody>
          <a:bodyPr/>
          <a:lstStyle/>
          <a:p>
            <a:fld id="{32F83655-DC73-417F-8B26-EB7A1DBB5382}" type="slidenum">
              <a:rPr lang="en-ZA" smtClean="0"/>
              <a:pPr/>
              <a:t>153</a:t>
            </a:fld>
            <a:endParaRPr lang="en-ZA" dirty="0"/>
          </a:p>
        </p:txBody>
      </p:sp>
      <p:sp>
        <p:nvSpPr>
          <p:cNvPr id="4" name="Content Placeholder 3">
            <a:extLst>
              <a:ext uri="{FF2B5EF4-FFF2-40B4-BE49-F238E27FC236}">
                <a16:creationId xmlns:a16="http://schemas.microsoft.com/office/drawing/2014/main" id="{64944972-804C-4E35-B750-425BEFA8B9C6}"/>
              </a:ext>
            </a:extLst>
          </p:cNvPr>
          <p:cNvSpPr>
            <a:spLocks noGrp="1"/>
          </p:cNvSpPr>
          <p:nvPr>
            <p:ph sz="quarter" idx="1"/>
          </p:nvPr>
        </p:nvSpPr>
        <p:spPr>
          <a:xfrm>
            <a:off x="467544" y="1905000"/>
            <a:ext cx="8219256" cy="4188296"/>
          </a:xfrm>
        </p:spPr>
        <p:txBody>
          <a:bodyPr>
            <a:normAutofit lnSpcReduction="10000"/>
          </a:bodyPr>
          <a:lstStyle/>
          <a:p>
            <a:pPr marL="0" indent="0">
              <a:buNone/>
            </a:pPr>
            <a:r>
              <a:rPr lang="en-GB" b="1" i="1" dirty="0"/>
              <a:t>Scan and circulate</a:t>
            </a:r>
          </a:p>
          <a:p>
            <a:pPr marL="0" indent="0">
              <a:buNone/>
            </a:pPr>
            <a:endParaRPr lang="en-ZA" b="1" dirty="0"/>
          </a:p>
          <a:p>
            <a:r>
              <a:rPr lang="en-GB" dirty="0"/>
              <a:t> Looking "up and out" and moving "with the action" are the best ways to be aware of the group as a whole and to anticipate potential trouble spots.</a:t>
            </a:r>
          </a:p>
          <a:p>
            <a:endParaRPr lang="en-GB" dirty="0"/>
          </a:p>
          <a:p>
            <a:r>
              <a:rPr lang="en-GB" dirty="0"/>
              <a:t> Facing the open play space while sitting at the art table enables you to move quickly to the climber when you see the line-up growing.</a:t>
            </a:r>
          </a:p>
          <a:p>
            <a:pPr marL="0" indent="0">
              <a:buNone/>
            </a:pPr>
            <a:endParaRPr lang="en-ZA" dirty="0"/>
          </a:p>
          <a:p>
            <a:pPr marL="0" indent="0">
              <a:buNone/>
            </a:pPr>
            <a:r>
              <a:rPr lang="en-GB" i="1" dirty="0"/>
              <a:t> </a:t>
            </a:r>
            <a:endParaRPr lang="en-ZA" dirty="0"/>
          </a:p>
        </p:txBody>
      </p:sp>
    </p:spTree>
    <p:extLst>
      <p:ext uri="{BB962C8B-B14F-4D97-AF65-F5344CB8AC3E}">
        <p14:creationId xmlns:p14="http://schemas.microsoft.com/office/powerpoint/2010/main" val="3117501337"/>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55C9D2-7EAC-45EB-91C1-E606E78657D2}"/>
              </a:ext>
            </a:extLst>
          </p:cNvPr>
          <p:cNvSpPr>
            <a:spLocks noGrp="1"/>
          </p:cNvSpPr>
          <p:nvPr>
            <p:ph type="title"/>
          </p:nvPr>
        </p:nvSpPr>
        <p:spPr/>
        <p:txBody>
          <a:bodyPr>
            <a:noAutofit/>
          </a:bodyPr>
          <a:lstStyle/>
          <a:p>
            <a:pPr algn="ctr"/>
            <a:br>
              <a:rPr lang="en-GB" sz="2800" dirty="0"/>
            </a:br>
            <a:r>
              <a:rPr lang="en-GB" sz="2800" dirty="0"/>
              <a:t>PREVENTATIVE MEASURES TO REDUCE ACCIDENTS AND INJURIES IN AN EARLY CHILDHOOD DEVELOPMENT SETTING</a:t>
            </a:r>
            <a:br>
              <a:rPr lang="en-ZA" sz="2800" dirty="0"/>
            </a:br>
            <a:endParaRPr lang="en-ZA" sz="2800" dirty="0"/>
          </a:p>
        </p:txBody>
      </p:sp>
      <p:sp>
        <p:nvSpPr>
          <p:cNvPr id="3" name="Slide Number Placeholder 2">
            <a:extLst>
              <a:ext uri="{FF2B5EF4-FFF2-40B4-BE49-F238E27FC236}">
                <a16:creationId xmlns:a16="http://schemas.microsoft.com/office/drawing/2014/main" id="{B05763BF-5EE4-4A2A-85AB-D1DDFEC499FF}"/>
              </a:ext>
            </a:extLst>
          </p:cNvPr>
          <p:cNvSpPr>
            <a:spLocks noGrp="1"/>
          </p:cNvSpPr>
          <p:nvPr>
            <p:ph type="sldNum" sz="quarter" idx="12"/>
          </p:nvPr>
        </p:nvSpPr>
        <p:spPr/>
        <p:txBody>
          <a:bodyPr/>
          <a:lstStyle/>
          <a:p>
            <a:fld id="{32F83655-DC73-417F-8B26-EB7A1DBB5382}" type="slidenum">
              <a:rPr lang="en-ZA" smtClean="0"/>
              <a:pPr/>
              <a:t>154</a:t>
            </a:fld>
            <a:endParaRPr lang="en-ZA" dirty="0"/>
          </a:p>
        </p:txBody>
      </p:sp>
      <p:sp>
        <p:nvSpPr>
          <p:cNvPr id="4" name="Content Placeholder 3">
            <a:extLst>
              <a:ext uri="{FF2B5EF4-FFF2-40B4-BE49-F238E27FC236}">
                <a16:creationId xmlns:a16="http://schemas.microsoft.com/office/drawing/2014/main" id="{64944972-804C-4E35-B750-425BEFA8B9C6}"/>
              </a:ext>
            </a:extLst>
          </p:cNvPr>
          <p:cNvSpPr>
            <a:spLocks noGrp="1"/>
          </p:cNvSpPr>
          <p:nvPr>
            <p:ph sz="quarter" idx="1"/>
          </p:nvPr>
        </p:nvSpPr>
        <p:spPr>
          <a:xfrm>
            <a:off x="467544" y="1905000"/>
            <a:ext cx="8219256" cy="4188296"/>
          </a:xfrm>
        </p:spPr>
        <p:txBody>
          <a:bodyPr>
            <a:normAutofit/>
          </a:bodyPr>
          <a:lstStyle/>
          <a:p>
            <a:pPr marL="0" indent="0">
              <a:buNone/>
            </a:pPr>
            <a:r>
              <a:rPr lang="en-GB" b="1" i="1" dirty="0"/>
              <a:t>Focus on the positive rather than the negative</a:t>
            </a:r>
            <a:r>
              <a:rPr lang="en-GB" b="1" dirty="0"/>
              <a:t> </a:t>
            </a:r>
          </a:p>
          <a:p>
            <a:pPr marL="0" indent="0">
              <a:buNone/>
            </a:pPr>
            <a:endParaRPr lang="en-ZA" b="1" dirty="0"/>
          </a:p>
          <a:p>
            <a:r>
              <a:rPr lang="en-GB" dirty="0"/>
              <a:t>Telling Dianne "Keep the water in the bucket" rather than "Don’t splash the water" teaches her what is safe for herself, others and the environment.</a:t>
            </a:r>
          </a:p>
          <a:p>
            <a:pPr marL="0" indent="0">
              <a:buNone/>
            </a:pPr>
            <a:endParaRPr lang="en-ZA" dirty="0"/>
          </a:p>
          <a:p>
            <a:pPr marL="0" indent="0">
              <a:buNone/>
            </a:pPr>
            <a:endParaRPr lang="en-ZA" dirty="0"/>
          </a:p>
          <a:p>
            <a:pPr marL="0" indent="0">
              <a:buNone/>
            </a:pPr>
            <a:r>
              <a:rPr lang="en-GB" i="1" dirty="0"/>
              <a:t> </a:t>
            </a:r>
            <a:endParaRPr lang="en-ZA" dirty="0"/>
          </a:p>
        </p:txBody>
      </p:sp>
    </p:spTree>
    <p:extLst>
      <p:ext uri="{BB962C8B-B14F-4D97-AF65-F5344CB8AC3E}">
        <p14:creationId xmlns:p14="http://schemas.microsoft.com/office/powerpoint/2010/main" val="3164376792"/>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55C9D2-7EAC-45EB-91C1-E606E78657D2}"/>
              </a:ext>
            </a:extLst>
          </p:cNvPr>
          <p:cNvSpPr>
            <a:spLocks noGrp="1"/>
          </p:cNvSpPr>
          <p:nvPr>
            <p:ph type="title"/>
          </p:nvPr>
        </p:nvSpPr>
        <p:spPr/>
        <p:txBody>
          <a:bodyPr>
            <a:noAutofit/>
          </a:bodyPr>
          <a:lstStyle/>
          <a:p>
            <a:pPr algn="ctr"/>
            <a:br>
              <a:rPr lang="en-GB" sz="2800" dirty="0"/>
            </a:br>
            <a:r>
              <a:rPr lang="en-GB" sz="2800" dirty="0"/>
              <a:t>PREVENTATIVE MEASURES TO REDUCE ACCIDENTS AND INJURIES IN AN EARLY CHILDHOOD DEVELOPMENT SETTING</a:t>
            </a:r>
            <a:br>
              <a:rPr lang="en-ZA" sz="2800" dirty="0"/>
            </a:br>
            <a:endParaRPr lang="en-ZA" sz="2800" dirty="0"/>
          </a:p>
        </p:txBody>
      </p:sp>
      <p:sp>
        <p:nvSpPr>
          <p:cNvPr id="3" name="Slide Number Placeholder 2">
            <a:extLst>
              <a:ext uri="{FF2B5EF4-FFF2-40B4-BE49-F238E27FC236}">
                <a16:creationId xmlns:a16="http://schemas.microsoft.com/office/drawing/2014/main" id="{B05763BF-5EE4-4A2A-85AB-D1DDFEC499FF}"/>
              </a:ext>
            </a:extLst>
          </p:cNvPr>
          <p:cNvSpPr>
            <a:spLocks noGrp="1"/>
          </p:cNvSpPr>
          <p:nvPr>
            <p:ph type="sldNum" sz="quarter" idx="12"/>
          </p:nvPr>
        </p:nvSpPr>
        <p:spPr/>
        <p:txBody>
          <a:bodyPr/>
          <a:lstStyle/>
          <a:p>
            <a:fld id="{32F83655-DC73-417F-8B26-EB7A1DBB5382}" type="slidenum">
              <a:rPr lang="en-ZA" smtClean="0"/>
              <a:pPr/>
              <a:t>155</a:t>
            </a:fld>
            <a:endParaRPr lang="en-ZA" dirty="0"/>
          </a:p>
        </p:txBody>
      </p:sp>
      <p:sp>
        <p:nvSpPr>
          <p:cNvPr id="4" name="Content Placeholder 3">
            <a:extLst>
              <a:ext uri="{FF2B5EF4-FFF2-40B4-BE49-F238E27FC236}">
                <a16:creationId xmlns:a16="http://schemas.microsoft.com/office/drawing/2014/main" id="{64944972-804C-4E35-B750-425BEFA8B9C6}"/>
              </a:ext>
            </a:extLst>
          </p:cNvPr>
          <p:cNvSpPr>
            <a:spLocks noGrp="1"/>
          </p:cNvSpPr>
          <p:nvPr>
            <p:ph sz="quarter" idx="1"/>
          </p:nvPr>
        </p:nvSpPr>
        <p:spPr>
          <a:xfrm>
            <a:off x="467544" y="1905000"/>
            <a:ext cx="8219256" cy="4188296"/>
          </a:xfrm>
        </p:spPr>
        <p:txBody>
          <a:bodyPr>
            <a:normAutofit lnSpcReduction="10000"/>
          </a:bodyPr>
          <a:lstStyle/>
          <a:p>
            <a:pPr marL="0" indent="0">
              <a:buNone/>
            </a:pPr>
            <a:r>
              <a:rPr lang="en-GB" b="1" i="1" dirty="0"/>
              <a:t>Redirect</a:t>
            </a:r>
            <a:r>
              <a:rPr lang="en-GB" b="1" dirty="0"/>
              <a:t> </a:t>
            </a:r>
          </a:p>
          <a:p>
            <a:pPr marL="0" indent="0">
              <a:buNone/>
            </a:pPr>
            <a:endParaRPr lang="en-ZA" b="1" dirty="0"/>
          </a:p>
          <a:p>
            <a:r>
              <a:rPr lang="en-GB" dirty="0"/>
              <a:t>Paul, a toddler, has a tendency to bite when frustrated. Knowing this and positioning yourself close at hand will enable you to offer him a hard, plastic biting toy when needed.</a:t>
            </a:r>
          </a:p>
          <a:p>
            <a:endParaRPr lang="en-GB" dirty="0"/>
          </a:p>
          <a:p>
            <a:r>
              <a:rPr lang="en-GB" dirty="0"/>
              <a:t>With Susy, a two year old who has a tendency to hit others when angry, you might redirect her to the playdough table to "pinch and punch" something that cannot be hurt.</a:t>
            </a:r>
            <a:endParaRPr lang="en-ZA" dirty="0"/>
          </a:p>
          <a:p>
            <a:pPr marL="0" indent="0">
              <a:buNone/>
            </a:pPr>
            <a:r>
              <a:rPr lang="en-GB" i="1" dirty="0"/>
              <a:t> </a:t>
            </a:r>
            <a:endParaRPr lang="en-ZA" dirty="0"/>
          </a:p>
        </p:txBody>
      </p:sp>
    </p:spTree>
    <p:extLst>
      <p:ext uri="{BB962C8B-B14F-4D97-AF65-F5344CB8AC3E}">
        <p14:creationId xmlns:p14="http://schemas.microsoft.com/office/powerpoint/2010/main" val="640856311"/>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55C9D2-7EAC-45EB-91C1-E606E78657D2}"/>
              </a:ext>
            </a:extLst>
          </p:cNvPr>
          <p:cNvSpPr>
            <a:spLocks noGrp="1"/>
          </p:cNvSpPr>
          <p:nvPr>
            <p:ph type="title"/>
          </p:nvPr>
        </p:nvSpPr>
        <p:spPr/>
        <p:txBody>
          <a:bodyPr>
            <a:noAutofit/>
          </a:bodyPr>
          <a:lstStyle/>
          <a:p>
            <a:pPr algn="ctr"/>
            <a:br>
              <a:rPr lang="en-GB" sz="2800" dirty="0"/>
            </a:br>
            <a:r>
              <a:rPr lang="en-GB" sz="2800" dirty="0"/>
              <a:t>PREVENTATIVE MEASURES TO REDUCE ACCIDENTS AND INJURIES IN AN EARLY CHILDHOOD DEVELOPMENT SETTING</a:t>
            </a:r>
            <a:br>
              <a:rPr lang="en-ZA" sz="2800" dirty="0"/>
            </a:br>
            <a:endParaRPr lang="en-ZA" sz="2800" dirty="0"/>
          </a:p>
        </p:txBody>
      </p:sp>
      <p:sp>
        <p:nvSpPr>
          <p:cNvPr id="3" name="Slide Number Placeholder 2">
            <a:extLst>
              <a:ext uri="{FF2B5EF4-FFF2-40B4-BE49-F238E27FC236}">
                <a16:creationId xmlns:a16="http://schemas.microsoft.com/office/drawing/2014/main" id="{B05763BF-5EE4-4A2A-85AB-D1DDFEC499FF}"/>
              </a:ext>
            </a:extLst>
          </p:cNvPr>
          <p:cNvSpPr>
            <a:spLocks noGrp="1"/>
          </p:cNvSpPr>
          <p:nvPr>
            <p:ph type="sldNum" sz="quarter" idx="12"/>
          </p:nvPr>
        </p:nvSpPr>
        <p:spPr/>
        <p:txBody>
          <a:bodyPr/>
          <a:lstStyle/>
          <a:p>
            <a:fld id="{32F83655-DC73-417F-8B26-EB7A1DBB5382}" type="slidenum">
              <a:rPr lang="en-ZA" smtClean="0"/>
              <a:pPr/>
              <a:t>156</a:t>
            </a:fld>
            <a:endParaRPr lang="en-ZA" dirty="0"/>
          </a:p>
        </p:txBody>
      </p:sp>
      <p:sp>
        <p:nvSpPr>
          <p:cNvPr id="4" name="Content Placeholder 3">
            <a:extLst>
              <a:ext uri="{FF2B5EF4-FFF2-40B4-BE49-F238E27FC236}">
                <a16:creationId xmlns:a16="http://schemas.microsoft.com/office/drawing/2014/main" id="{64944972-804C-4E35-B750-425BEFA8B9C6}"/>
              </a:ext>
            </a:extLst>
          </p:cNvPr>
          <p:cNvSpPr>
            <a:spLocks noGrp="1"/>
          </p:cNvSpPr>
          <p:nvPr>
            <p:ph sz="quarter" idx="1"/>
          </p:nvPr>
        </p:nvSpPr>
        <p:spPr>
          <a:xfrm>
            <a:off x="467544" y="1500051"/>
            <a:ext cx="8219256" cy="4822372"/>
          </a:xfrm>
        </p:spPr>
        <p:txBody>
          <a:bodyPr>
            <a:normAutofit lnSpcReduction="10000"/>
          </a:bodyPr>
          <a:lstStyle/>
          <a:p>
            <a:pPr marL="0" indent="0">
              <a:buNone/>
            </a:pPr>
            <a:r>
              <a:rPr lang="en-GB" b="1" dirty="0"/>
              <a:t>Safe Space Arrangement</a:t>
            </a:r>
          </a:p>
          <a:p>
            <a:pPr marL="0" indent="0">
              <a:buNone/>
            </a:pPr>
            <a:endParaRPr lang="en-ZA" dirty="0"/>
          </a:p>
          <a:p>
            <a:pPr marL="0" indent="0">
              <a:buNone/>
            </a:pPr>
            <a:r>
              <a:rPr lang="en-GB" dirty="0"/>
              <a:t>Careful planning for children’s play spaces can minimize the risk of injury. </a:t>
            </a:r>
          </a:p>
          <a:p>
            <a:pPr marL="0" indent="0">
              <a:buNone/>
            </a:pPr>
            <a:endParaRPr lang="en-GB" dirty="0"/>
          </a:p>
          <a:p>
            <a:pPr marL="0" indent="0">
              <a:buNone/>
            </a:pPr>
            <a:r>
              <a:rPr lang="en-GB" b="1" dirty="0"/>
              <a:t>Here are some helpful suggestions:</a:t>
            </a:r>
          </a:p>
          <a:p>
            <a:pPr marL="0" indent="0">
              <a:buNone/>
            </a:pPr>
            <a:endParaRPr lang="en-ZA" b="1" dirty="0"/>
          </a:p>
          <a:p>
            <a:pPr marL="0" indent="0">
              <a:buNone/>
            </a:pPr>
            <a:r>
              <a:rPr lang="en-GB" b="1" i="1" dirty="0"/>
              <a:t>Consider traffic flow</a:t>
            </a:r>
          </a:p>
          <a:p>
            <a:pPr marL="0" indent="0">
              <a:buNone/>
            </a:pPr>
            <a:endParaRPr lang="en-ZA" b="1" dirty="0"/>
          </a:p>
          <a:p>
            <a:r>
              <a:rPr lang="en-GB" dirty="0"/>
              <a:t> In arranging your learning centres, try to avoid long corridors or large open spaces in the centre of the room. Both of these can lead to overly excited play or running.</a:t>
            </a:r>
            <a:endParaRPr lang="en-ZA" dirty="0"/>
          </a:p>
        </p:txBody>
      </p:sp>
    </p:spTree>
    <p:extLst>
      <p:ext uri="{BB962C8B-B14F-4D97-AF65-F5344CB8AC3E}">
        <p14:creationId xmlns:p14="http://schemas.microsoft.com/office/powerpoint/2010/main" val="616368745"/>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55C9D2-7EAC-45EB-91C1-E606E78657D2}"/>
              </a:ext>
            </a:extLst>
          </p:cNvPr>
          <p:cNvSpPr>
            <a:spLocks noGrp="1"/>
          </p:cNvSpPr>
          <p:nvPr>
            <p:ph type="title"/>
          </p:nvPr>
        </p:nvSpPr>
        <p:spPr/>
        <p:txBody>
          <a:bodyPr>
            <a:noAutofit/>
          </a:bodyPr>
          <a:lstStyle/>
          <a:p>
            <a:pPr algn="ctr"/>
            <a:br>
              <a:rPr lang="en-GB" sz="2800" dirty="0"/>
            </a:br>
            <a:r>
              <a:rPr lang="en-GB" sz="2800" dirty="0"/>
              <a:t>PREVENTATIVE MEASURES TO REDUCE ACCIDENTS AND INJURIES IN AN EARLY CHILDHOOD DEVELOPMENT SETTING</a:t>
            </a:r>
            <a:br>
              <a:rPr lang="en-ZA" sz="2800" dirty="0"/>
            </a:br>
            <a:endParaRPr lang="en-ZA" sz="2800" dirty="0"/>
          </a:p>
        </p:txBody>
      </p:sp>
      <p:sp>
        <p:nvSpPr>
          <p:cNvPr id="3" name="Slide Number Placeholder 2">
            <a:extLst>
              <a:ext uri="{FF2B5EF4-FFF2-40B4-BE49-F238E27FC236}">
                <a16:creationId xmlns:a16="http://schemas.microsoft.com/office/drawing/2014/main" id="{B05763BF-5EE4-4A2A-85AB-D1DDFEC499FF}"/>
              </a:ext>
            </a:extLst>
          </p:cNvPr>
          <p:cNvSpPr>
            <a:spLocks noGrp="1"/>
          </p:cNvSpPr>
          <p:nvPr>
            <p:ph type="sldNum" sz="quarter" idx="12"/>
          </p:nvPr>
        </p:nvSpPr>
        <p:spPr/>
        <p:txBody>
          <a:bodyPr/>
          <a:lstStyle/>
          <a:p>
            <a:fld id="{32F83655-DC73-417F-8B26-EB7A1DBB5382}" type="slidenum">
              <a:rPr lang="en-ZA" smtClean="0"/>
              <a:pPr/>
              <a:t>157</a:t>
            </a:fld>
            <a:endParaRPr lang="en-ZA" dirty="0"/>
          </a:p>
        </p:txBody>
      </p:sp>
      <p:sp>
        <p:nvSpPr>
          <p:cNvPr id="4" name="Content Placeholder 3">
            <a:extLst>
              <a:ext uri="{FF2B5EF4-FFF2-40B4-BE49-F238E27FC236}">
                <a16:creationId xmlns:a16="http://schemas.microsoft.com/office/drawing/2014/main" id="{64944972-804C-4E35-B750-425BEFA8B9C6}"/>
              </a:ext>
            </a:extLst>
          </p:cNvPr>
          <p:cNvSpPr>
            <a:spLocks noGrp="1"/>
          </p:cNvSpPr>
          <p:nvPr>
            <p:ph sz="quarter" idx="1"/>
          </p:nvPr>
        </p:nvSpPr>
        <p:spPr>
          <a:xfrm>
            <a:off x="467544" y="1500051"/>
            <a:ext cx="8219256" cy="4822372"/>
          </a:xfrm>
        </p:spPr>
        <p:txBody>
          <a:bodyPr>
            <a:normAutofit/>
          </a:bodyPr>
          <a:lstStyle/>
          <a:p>
            <a:pPr marL="0" indent="0">
              <a:buNone/>
            </a:pPr>
            <a:r>
              <a:rPr lang="en-GB" b="1" i="1" dirty="0"/>
              <a:t>Define play spaces</a:t>
            </a:r>
          </a:p>
          <a:p>
            <a:pPr marL="0" indent="0">
              <a:buNone/>
            </a:pPr>
            <a:endParaRPr lang="en-GB" b="1" i="1" dirty="0"/>
          </a:p>
          <a:p>
            <a:r>
              <a:rPr lang="en-GB" dirty="0"/>
              <a:t>Heavy plastic sheets under the water and sand tables will confine the play, prevent slipping or falling and enable easy clean up. </a:t>
            </a:r>
          </a:p>
          <a:p>
            <a:endParaRPr lang="en-GB" dirty="0"/>
          </a:p>
          <a:p>
            <a:r>
              <a:rPr lang="en-GB" dirty="0"/>
              <a:t>Placing a border around the swings will ensure safety not only for the "swingers" but for children involved in other activities.</a:t>
            </a:r>
          </a:p>
          <a:p>
            <a:pPr marL="0" indent="0">
              <a:buNone/>
            </a:pPr>
            <a:endParaRPr lang="en-GB" dirty="0"/>
          </a:p>
        </p:txBody>
      </p:sp>
    </p:spTree>
    <p:extLst>
      <p:ext uri="{BB962C8B-B14F-4D97-AF65-F5344CB8AC3E}">
        <p14:creationId xmlns:p14="http://schemas.microsoft.com/office/powerpoint/2010/main" val="4027497564"/>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55C9D2-7EAC-45EB-91C1-E606E78657D2}"/>
              </a:ext>
            </a:extLst>
          </p:cNvPr>
          <p:cNvSpPr>
            <a:spLocks noGrp="1"/>
          </p:cNvSpPr>
          <p:nvPr>
            <p:ph type="title"/>
          </p:nvPr>
        </p:nvSpPr>
        <p:spPr/>
        <p:txBody>
          <a:bodyPr>
            <a:noAutofit/>
          </a:bodyPr>
          <a:lstStyle/>
          <a:p>
            <a:pPr algn="ctr"/>
            <a:br>
              <a:rPr lang="en-GB" sz="2800" dirty="0"/>
            </a:br>
            <a:r>
              <a:rPr lang="en-GB" sz="2800" dirty="0"/>
              <a:t>PREVENTATIVE MEASURES TO REDUCE ACCIDENTS AND INJURIES IN AN EARLY CHILDHOOD DEVELOPMENT SETTING</a:t>
            </a:r>
            <a:br>
              <a:rPr lang="en-ZA" sz="2800" dirty="0"/>
            </a:br>
            <a:endParaRPr lang="en-ZA" sz="2800" dirty="0"/>
          </a:p>
        </p:txBody>
      </p:sp>
      <p:sp>
        <p:nvSpPr>
          <p:cNvPr id="3" name="Slide Number Placeholder 2">
            <a:extLst>
              <a:ext uri="{FF2B5EF4-FFF2-40B4-BE49-F238E27FC236}">
                <a16:creationId xmlns:a16="http://schemas.microsoft.com/office/drawing/2014/main" id="{B05763BF-5EE4-4A2A-85AB-D1DDFEC499FF}"/>
              </a:ext>
            </a:extLst>
          </p:cNvPr>
          <p:cNvSpPr>
            <a:spLocks noGrp="1"/>
          </p:cNvSpPr>
          <p:nvPr>
            <p:ph type="sldNum" sz="quarter" idx="12"/>
          </p:nvPr>
        </p:nvSpPr>
        <p:spPr/>
        <p:txBody>
          <a:bodyPr/>
          <a:lstStyle/>
          <a:p>
            <a:fld id="{32F83655-DC73-417F-8B26-EB7A1DBB5382}" type="slidenum">
              <a:rPr lang="en-ZA" smtClean="0"/>
              <a:pPr/>
              <a:t>158</a:t>
            </a:fld>
            <a:endParaRPr lang="en-ZA" dirty="0"/>
          </a:p>
        </p:txBody>
      </p:sp>
      <p:sp>
        <p:nvSpPr>
          <p:cNvPr id="4" name="Content Placeholder 3">
            <a:extLst>
              <a:ext uri="{FF2B5EF4-FFF2-40B4-BE49-F238E27FC236}">
                <a16:creationId xmlns:a16="http://schemas.microsoft.com/office/drawing/2014/main" id="{64944972-804C-4E35-B750-425BEFA8B9C6}"/>
              </a:ext>
            </a:extLst>
          </p:cNvPr>
          <p:cNvSpPr>
            <a:spLocks noGrp="1"/>
          </p:cNvSpPr>
          <p:nvPr>
            <p:ph sz="quarter" idx="1"/>
          </p:nvPr>
        </p:nvSpPr>
        <p:spPr>
          <a:xfrm>
            <a:off x="467544" y="1500051"/>
            <a:ext cx="8219256" cy="4822372"/>
          </a:xfrm>
        </p:spPr>
        <p:txBody>
          <a:bodyPr>
            <a:normAutofit lnSpcReduction="10000"/>
          </a:bodyPr>
          <a:lstStyle/>
          <a:p>
            <a:pPr marL="0" indent="0">
              <a:buNone/>
            </a:pPr>
            <a:r>
              <a:rPr lang="en-GB" b="1" i="1" dirty="0"/>
              <a:t>Arrange the sleep area</a:t>
            </a:r>
          </a:p>
          <a:p>
            <a:pPr marL="0" indent="0">
              <a:buNone/>
            </a:pPr>
            <a:endParaRPr lang="en-ZA" b="1" dirty="0"/>
          </a:p>
          <a:p>
            <a:r>
              <a:rPr lang="en-GB" dirty="0"/>
              <a:t>Spacing sleep mats at least two feet apart will provide a path for children to walk easily and safely. Providing night lights in a darkened sleep room also will prevent tripping.</a:t>
            </a:r>
          </a:p>
          <a:p>
            <a:pPr marL="0" indent="0">
              <a:buNone/>
            </a:pPr>
            <a:endParaRPr lang="en-ZA" dirty="0"/>
          </a:p>
          <a:p>
            <a:pPr marL="0" indent="0">
              <a:buNone/>
            </a:pPr>
            <a:r>
              <a:rPr lang="en-GB" b="1" i="1" dirty="0"/>
              <a:t>Plan for flexibility</a:t>
            </a:r>
          </a:p>
          <a:p>
            <a:pPr marL="0" indent="0">
              <a:buNone/>
            </a:pPr>
            <a:endParaRPr lang="en-ZA" b="1" dirty="0"/>
          </a:p>
          <a:p>
            <a:r>
              <a:rPr lang="en-GB" dirty="0"/>
              <a:t> When many children are excited about building a large block structure, consider pushing back a shelf unit. This will create a safer play space by avoiding congestion and decreasing frustration.</a:t>
            </a:r>
            <a:endParaRPr lang="en-ZA" dirty="0"/>
          </a:p>
          <a:p>
            <a:pPr marL="0" indent="0">
              <a:buNone/>
            </a:pPr>
            <a:endParaRPr lang="en-GB" dirty="0"/>
          </a:p>
        </p:txBody>
      </p:sp>
    </p:spTree>
    <p:extLst>
      <p:ext uri="{BB962C8B-B14F-4D97-AF65-F5344CB8AC3E}">
        <p14:creationId xmlns:p14="http://schemas.microsoft.com/office/powerpoint/2010/main" val="1374409604"/>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55C9D2-7EAC-45EB-91C1-E606E78657D2}"/>
              </a:ext>
            </a:extLst>
          </p:cNvPr>
          <p:cNvSpPr>
            <a:spLocks noGrp="1"/>
          </p:cNvSpPr>
          <p:nvPr>
            <p:ph type="title"/>
          </p:nvPr>
        </p:nvSpPr>
        <p:spPr/>
        <p:txBody>
          <a:bodyPr>
            <a:noAutofit/>
          </a:bodyPr>
          <a:lstStyle/>
          <a:p>
            <a:pPr algn="ctr"/>
            <a:br>
              <a:rPr lang="en-GB" sz="2800" dirty="0"/>
            </a:br>
            <a:r>
              <a:rPr lang="en-GB" sz="2800" dirty="0"/>
              <a:t>PREVENTATIVE MEASURES TO REDUCE ACCIDENTS AND INJURIES IN AN EARLY CHILDHOOD DEVELOPMENT SETTING</a:t>
            </a:r>
            <a:br>
              <a:rPr lang="en-ZA" sz="2800" dirty="0"/>
            </a:br>
            <a:endParaRPr lang="en-ZA" sz="2800" dirty="0"/>
          </a:p>
        </p:txBody>
      </p:sp>
      <p:sp>
        <p:nvSpPr>
          <p:cNvPr id="3" name="Slide Number Placeholder 2">
            <a:extLst>
              <a:ext uri="{FF2B5EF4-FFF2-40B4-BE49-F238E27FC236}">
                <a16:creationId xmlns:a16="http://schemas.microsoft.com/office/drawing/2014/main" id="{B05763BF-5EE4-4A2A-85AB-D1DDFEC499FF}"/>
              </a:ext>
            </a:extLst>
          </p:cNvPr>
          <p:cNvSpPr>
            <a:spLocks noGrp="1"/>
          </p:cNvSpPr>
          <p:nvPr>
            <p:ph type="sldNum" sz="quarter" idx="12"/>
          </p:nvPr>
        </p:nvSpPr>
        <p:spPr/>
        <p:txBody>
          <a:bodyPr/>
          <a:lstStyle/>
          <a:p>
            <a:fld id="{32F83655-DC73-417F-8B26-EB7A1DBB5382}" type="slidenum">
              <a:rPr lang="en-ZA" smtClean="0"/>
              <a:pPr/>
              <a:t>159</a:t>
            </a:fld>
            <a:endParaRPr lang="en-ZA" dirty="0"/>
          </a:p>
        </p:txBody>
      </p:sp>
      <p:sp>
        <p:nvSpPr>
          <p:cNvPr id="4" name="Content Placeholder 3">
            <a:extLst>
              <a:ext uri="{FF2B5EF4-FFF2-40B4-BE49-F238E27FC236}">
                <a16:creationId xmlns:a16="http://schemas.microsoft.com/office/drawing/2014/main" id="{64944972-804C-4E35-B750-425BEFA8B9C6}"/>
              </a:ext>
            </a:extLst>
          </p:cNvPr>
          <p:cNvSpPr>
            <a:spLocks noGrp="1"/>
          </p:cNvSpPr>
          <p:nvPr>
            <p:ph sz="quarter" idx="1"/>
          </p:nvPr>
        </p:nvSpPr>
        <p:spPr>
          <a:xfrm>
            <a:off x="467544" y="1500051"/>
            <a:ext cx="8219256" cy="4822372"/>
          </a:xfrm>
        </p:spPr>
        <p:txBody>
          <a:bodyPr>
            <a:normAutofit/>
          </a:bodyPr>
          <a:lstStyle/>
          <a:p>
            <a:pPr marL="0" indent="0">
              <a:buNone/>
            </a:pPr>
            <a:r>
              <a:rPr lang="en-GB" b="1" dirty="0"/>
              <a:t>Developmentally Appropriate Programming and Activities</a:t>
            </a:r>
          </a:p>
          <a:p>
            <a:pPr marL="0" indent="0">
              <a:buNone/>
            </a:pPr>
            <a:endParaRPr lang="en-ZA" dirty="0"/>
          </a:p>
          <a:p>
            <a:r>
              <a:rPr lang="en-GB" dirty="0"/>
              <a:t> Plan and offer activities which match the needs, skills and abilities of the children in your care. </a:t>
            </a:r>
          </a:p>
          <a:p>
            <a:pPr marL="0" indent="0">
              <a:buNone/>
            </a:pPr>
            <a:endParaRPr lang="en-GB" b="1" dirty="0"/>
          </a:p>
          <a:p>
            <a:pPr marL="0" indent="0">
              <a:buNone/>
            </a:pPr>
            <a:endParaRPr lang="en-GB" dirty="0"/>
          </a:p>
        </p:txBody>
      </p:sp>
    </p:spTree>
    <p:extLst>
      <p:ext uri="{BB962C8B-B14F-4D97-AF65-F5344CB8AC3E}">
        <p14:creationId xmlns:p14="http://schemas.microsoft.com/office/powerpoint/2010/main" val="38859806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Re-Assessment</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16</a:t>
            </a:fld>
            <a:endParaRPr lang="en-ZA" dirty="0"/>
          </a:p>
        </p:txBody>
      </p:sp>
      <p:sp>
        <p:nvSpPr>
          <p:cNvPr id="5" name="Content Placeholder 4"/>
          <p:cNvSpPr>
            <a:spLocks noGrp="1"/>
          </p:cNvSpPr>
          <p:nvPr>
            <p:ph sz="quarter" idx="1"/>
          </p:nvPr>
        </p:nvSpPr>
        <p:spPr/>
        <p:txBody>
          <a:bodyPr/>
          <a:lstStyle/>
          <a:p>
            <a:pPr marL="342900" lvl="0" indent="-342900" fontAlgn="base">
              <a:spcBef>
                <a:spcPts val="0"/>
              </a:spcBef>
              <a:buClrTx/>
              <a:buSzTx/>
              <a:buFont typeface="Arial" panose="020B0604020202020204" pitchFamily="34" charset="0"/>
              <a:buChar char="•"/>
            </a:pPr>
            <a:r>
              <a:rPr lang="en-ZA" dirty="0">
                <a:solidFill>
                  <a:srgbClr val="000066"/>
                </a:solidFill>
                <a:effectLst>
                  <a:outerShdw sx="0" sy="0">
                    <a:srgbClr val="000000"/>
                  </a:outerShdw>
                </a:effectLst>
              </a:rPr>
              <a:t>Specific feedback -  focus on not yet competent</a:t>
            </a:r>
            <a:r>
              <a:rPr lang="en-US" dirty="0">
                <a:solidFill>
                  <a:srgbClr val="000066"/>
                </a:solidFill>
                <a:effectLst>
                  <a:outerShdw sx="0" sy="0">
                    <a:srgbClr val="000000"/>
                  </a:outerShdw>
                </a:effectLst>
              </a:rPr>
              <a:t> </a:t>
            </a:r>
            <a:r>
              <a:rPr lang="en-ZA" dirty="0">
                <a:solidFill>
                  <a:srgbClr val="000066"/>
                </a:solidFill>
                <a:effectLst>
                  <a:outerShdw sx="0" sy="0">
                    <a:srgbClr val="000000"/>
                  </a:outerShdw>
                </a:effectLst>
              </a:rPr>
              <a:t>areas  </a:t>
            </a:r>
          </a:p>
          <a:p>
            <a:pPr marL="342900" lvl="0" indent="-342900" fontAlgn="base">
              <a:spcBef>
                <a:spcPts val="0"/>
              </a:spcBef>
              <a:buClrTx/>
              <a:buSzTx/>
              <a:buFont typeface="Arial" panose="020B0604020202020204" pitchFamily="34" charset="0"/>
              <a:buChar char="•"/>
            </a:pPr>
            <a:r>
              <a:rPr lang="en-ZA" dirty="0">
                <a:solidFill>
                  <a:srgbClr val="000066"/>
                </a:solidFill>
                <a:effectLst>
                  <a:outerShdw sx="0" sy="0">
                    <a:srgbClr val="000000"/>
                  </a:outerShdw>
                </a:effectLst>
              </a:rPr>
              <a:t>Re-assessment - same context and same conditions </a:t>
            </a:r>
            <a:endParaRPr lang="en-US" dirty="0">
              <a:solidFill>
                <a:srgbClr val="000066"/>
              </a:solidFill>
              <a:effectLst>
                <a:outerShdw sx="0" sy="0">
                  <a:srgbClr val="000000"/>
                </a:outerShdw>
              </a:effectLst>
            </a:endParaRPr>
          </a:p>
          <a:p>
            <a:pPr marL="342900" lvl="0" indent="-342900" fontAlgn="base">
              <a:spcBef>
                <a:spcPts val="0"/>
              </a:spcBef>
              <a:buClrTx/>
              <a:buSzTx/>
              <a:buFont typeface="Arial" panose="020B0604020202020204" pitchFamily="34" charset="0"/>
              <a:buChar char="•"/>
            </a:pPr>
            <a:r>
              <a:rPr lang="en-ZA" dirty="0">
                <a:solidFill>
                  <a:srgbClr val="000066"/>
                </a:solidFill>
                <a:effectLst>
                  <a:outerShdw sx="0" sy="0">
                    <a:srgbClr val="000000"/>
                  </a:outerShdw>
                </a:effectLst>
              </a:rPr>
              <a:t>Only Not Yet Competent specific outcomes </a:t>
            </a:r>
            <a:r>
              <a:rPr lang="en-ZA" dirty="0">
                <a:solidFill>
                  <a:srgbClr val="000066"/>
                </a:solidFill>
              </a:rPr>
              <a:t>- to </a:t>
            </a:r>
            <a:r>
              <a:rPr lang="en-ZA" dirty="0">
                <a:solidFill>
                  <a:srgbClr val="000066"/>
                </a:solidFill>
                <a:effectLst>
                  <a:outerShdw sx="0" sy="0">
                    <a:srgbClr val="000000"/>
                  </a:outerShdw>
                </a:effectLst>
              </a:rPr>
              <a:t>be re-assessed</a:t>
            </a:r>
            <a:endParaRPr lang="en-US" dirty="0">
              <a:solidFill>
                <a:srgbClr val="000066"/>
              </a:solidFill>
              <a:effectLst>
                <a:outerShdw sx="0" sy="0">
                  <a:srgbClr val="000000"/>
                </a:outerShdw>
              </a:effectLst>
            </a:endParaRPr>
          </a:p>
          <a:p>
            <a:endParaRPr lang="en-ZA" dirty="0"/>
          </a:p>
        </p:txBody>
      </p:sp>
      <p:pic>
        <p:nvPicPr>
          <p:cNvPr id="6" name="Picture 2" descr="C:\Users\Nortje\Pictures\Business LR (1)\shutterstock_74869375 L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82711" y="3070348"/>
            <a:ext cx="2662895" cy="266289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343363" y="3924743"/>
            <a:ext cx="3681893" cy="954107"/>
          </a:xfrm>
          <a:prstGeom prst="rect">
            <a:avLst/>
          </a:prstGeom>
          <a:noFill/>
          <a:scene3d>
            <a:camera prst="orthographicFront"/>
            <a:lightRig rig="threePt" dir="t"/>
          </a:scene3d>
          <a:sp3d>
            <a:bevelT/>
          </a:sp3d>
        </p:spPr>
        <p:txBody>
          <a:bodyPr wrap="square" rtlCol="0">
            <a:spAutoFit/>
          </a:bodyPr>
          <a:lstStyle/>
          <a:p>
            <a:pPr algn="ctr"/>
            <a:r>
              <a:rPr lang="en-ZA" sz="2800" dirty="0">
                <a:solidFill>
                  <a:schemeClr val="bg2"/>
                </a:solidFill>
                <a:latin typeface="Calibri" panose="020F0502020204030204" pitchFamily="34" charset="0"/>
              </a:rPr>
              <a:t>ENJO’s policy: -  T</a:t>
            </a:r>
            <a:r>
              <a:rPr lang="en-ZA" sz="2800" b="1" dirty="0">
                <a:solidFill>
                  <a:schemeClr val="bg2"/>
                </a:solidFill>
                <a:latin typeface="Calibri" panose="020F0502020204030204" pitchFamily="34" charset="0"/>
              </a:rPr>
              <a:t>wo</a:t>
            </a:r>
            <a:r>
              <a:rPr lang="en-ZA" sz="2800" dirty="0">
                <a:solidFill>
                  <a:schemeClr val="bg2"/>
                </a:solidFill>
                <a:latin typeface="Calibri" panose="020F0502020204030204" pitchFamily="34" charset="0"/>
              </a:rPr>
              <a:t> (2) re-assessments</a:t>
            </a:r>
            <a:endParaRPr lang="en-US" sz="2800" dirty="0">
              <a:solidFill>
                <a:schemeClr val="bg2"/>
              </a:solidFill>
              <a:latin typeface="Calibri" panose="020F0502020204030204" pitchFamily="34" charset="0"/>
            </a:endParaRPr>
          </a:p>
        </p:txBody>
      </p:sp>
    </p:spTree>
    <p:extLst>
      <p:ext uri="{BB962C8B-B14F-4D97-AF65-F5344CB8AC3E}">
        <p14:creationId xmlns:p14="http://schemas.microsoft.com/office/powerpoint/2010/main" val="397348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55C9D2-7EAC-45EB-91C1-E606E78657D2}"/>
              </a:ext>
            </a:extLst>
          </p:cNvPr>
          <p:cNvSpPr>
            <a:spLocks noGrp="1"/>
          </p:cNvSpPr>
          <p:nvPr>
            <p:ph type="title"/>
          </p:nvPr>
        </p:nvSpPr>
        <p:spPr/>
        <p:txBody>
          <a:bodyPr>
            <a:noAutofit/>
          </a:bodyPr>
          <a:lstStyle/>
          <a:p>
            <a:pPr algn="ctr"/>
            <a:br>
              <a:rPr lang="en-GB" sz="2800" dirty="0"/>
            </a:br>
            <a:r>
              <a:rPr lang="en-GB" sz="2800" dirty="0"/>
              <a:t>PREVENTATIVE MEASURES TO REDUCE ACCIDENTS AND INJURIES IN AN EARLY CHILDHOOD DEVELOPMENT SETTING</a:t>
            </a:r>
            <a:br>
              <a:rPr lang="en-ZA" sz="2800" dirty="0"/>
            </a:br>
            <a:endParaRPr lang="en-ZA" sz="2800" dirty="0"/>
          </a:p>
        </p:txBody>
      </p:sp>
      <p:sp>
        <p:nvSpPr>
          <p:cNvPr id="3" name="Slide Number Placeholder 2">
            <a:extLst>
              <a:ext uri="{FF2B5EF4-FFF2-40B4-BE49-F238E27FC236}">
                <a16:creationId xmlns:a16="http://schemas.microsoft.com/office/drawing/2014/main" id="{B05763BF-5EE4-4A2A-85AB-D1DDFEC499FF}"/>
              </a:ext>
            </a:extLst>
          </p:cNvPr>
          <p:cNvSpPr>
            <a:spLocks noGrp="1"/>
          </p:cNvSpPr>
          <p:nvPr>
            <p:ph type="sldNum" sz="quarter" idx="12"/>
          </p:nvPr>
        </p:nvSpPr>
        <p:spPr/>
        <p:txBody>
          <a:bodyPr/>
          <a:lstStyle/>
          <a:p>
            <a:fld id="{32F83655-DC73-417F-8B26-EB7A1DBB5382}" type="slidenum">
              <a:rPr lang="en-ZA" smtClean="0"/>
              <a:pPr/>
              <a:t>160</a:t>
            </a:fld>
            <a:endParaRPr lang="en-ZA" dirty="0"/>
          </a:p>
        </p:txBody>
      </p:sp>
      <p:sp>
        <p:nvSpPr>
          <p:cNvPr id="4" name="Content Placeholder 3">
            <a:extLst>
              <a:ext uri="{FF2B5EF4-FFF2-40B4-BE49-F238E27FC236}">
                <a16:creationId xmlns:a16="http://schemas.microsoft.com/office/drawing/2014/main" id="{64944972-804C-4E35-B750-425BEFA8B9C6}"/>
              </a:ext>
            </a:extLst>
          </p:cNvPr>
          <p:cNvSpPr>
            <a:spLocks noGrp="1"/>
          </p:cNvSpPr>
          <p:nvPr>
            <p:ph sz="quarter" idx="1"/>
          </p:nvPr>
        </p:nvSpPr>
        <p:spPr>
          <a:xfrm>
            <a:off x="467544" y="1500051"/>
            <a:ext cx="8219256" cy="4822372"/>
          </a:xfrm>
        </p:spPr>
        <p:txBody>
          <a:bodyPr>
            <a:normAutofit/>
          </a:bodyPr>
          <a:lstStyle/>
          <a:p>
            <a:pPr marL="0" indent="0">
              <a:buNone/>
            </a:pPr>
            <a:r>
              <a:rPr lang="en-GB" b="1" dirty="0"/>
              <a:t>Here are some helpful strategies:</a:t>
            </a:r>
          </a:p>
          <a:p>
            <a:pPr marL="0" indent="0">
              <a:buNone/>
            </a:pPr>
            <a:endParaRPr lang="en-ZA" b="1" dirty="0"/>
          </a:p>
          <a:p>
            <a:pPr marL="0" indent="0">
              <a:buNone/>
            </a:pPr>
            <a:r>
              <a:rPr lang="en-GB" b="1" i="1" dirty="0"/>
              <a:t>Provide appropriate activities </a:t>
            </a:r>
          </a:p>
          <a:p>
            <a:pPr marL="0" indent="0">
              <a:buNone/>
            </a:pPr>
            <a:endParaRPr lang="en-ZA" b="1" dirty="0"/>
          </a:p>
          <a:p>
            <a:r>
              <a:rPr lang="en-GB" dirty="0"/>
              <a:t>While toddlers enjoy placing pre-cut vegetable pieces in a soup pot, pre-schoolers can actually wash, peel and cut fruit for a salad. </a:t>
            </a:r>
          </a:p>
          <a:p>
            <a:r>
              <a:rPr lang="en-GB" dirty="0"/>
              <a:t>While pre-schoolers welcome the challenge of hammering real nails into a piece of wood, toddlers are safe and satisfied with using a hammer and peg set. </a:t>
            </a:r>
          </a:p>
        </p:txBody>
      </p:sp>
    </p:spTree>
    <p:extLst>
      <p:ext uri="{BB962C8B-B14F-4D97-AF65-F5344CB8AC3E}">
        <p14:creationId xmlns:p14="http://schemas.microsoft.com/office/powerpoint/2010/main" val="1169072785"/>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55C9D2-7EAC-45EB-91C1-E606E78657D2}"/>
              </a:ext>
            </a:extLst>
          </p:cNvPr>
          <p:cNvSpPr>
            <a:spLocks noGrp="1"/>
          </p:cNvSpPr>
          <p:nvPr>
            <p:ph type="title"/>
          </p:nvPr>
        </p:nvSpPr>
        <p:spPr/>
        <p:txBody>
          <a:bodyPr>
            <a:noAutofit/>
          </a:bodyPr>
          <a:lstStyle/>
          <a:p>
            <a:pPr algn="ctr"/>
            <a:br>
              <a:rPr lang="en-GB" sz="2800" dirty="0"/>
            </a:br>
            <a:r>
              <a:rPr lang="en-GB" sz="2800" dirty="0"/>
              <a:t>PREVENTATIVE MEASURES TO REDUCE ACCIDENTS AND INJURIES IN AN EARLY CHILDHOOD DEVELOPMENT SETTING</a:t>
            </a:r>
            <a:br>
              <a:rPr lang="en-ZA" sz="2800" dirty="0"/>
            </a:br>
            <a:endParaRPr lang="en-ZA" sz="2800" dirty="0"/>
          </a:p>
        </p:txBody>
      </p:sp>
      <p:sp>
        <p:nvSpPr>
          <p:cNvPr id="3" name="Slide Number Placeholder 2">
            <a:extLst>
              <a:ext uri="{FF2B5EF4-FFF2-40B4-BE49-F238E27FC236}">
                <a16:creationId xmlns:a16="http://schemas.microsoft.com/office/drawing/2014/main" id="{B05763BF-5EE4-4A2A-85AB-D1DDFEC499FF}"/>
              </a:ext>
            </a:extLst>
          </p:cNvPr>
          <p:cNvSpPr>
            <a:spLocks noGrp="1"/>
          </p:cNvSpPr>
          <p:nvPr>
            <p:ph type="sldNum" sz="quarter" idx="12"/>
          </p:nvPr>
        </p:nvSpPr>
        <p:spPr/>
        <p:txBody>
          <a:bodyPr/>
          <a:lstStyle/>
          <a:p>
            <a:fld id="{32F83655-DC73-417F-8B26-EB7A1DBB5382}" type="slidenum">
              <a:rPr lang="en-ZA" smtClean="0"/>
              <a:pPr/>
              <a:t>161</a:t>
            </a:fld>
            <a:endParaRPr lang="en-ZA" dirty="0"/>
          </a:p>
        </p:txBody>
      </p:sp>
      <p:sp>
        <p:nvSpPr>
          <p:cNvPr id="4" name="Content Placeholder 3">
            <a:extLst>
              <a:ext uri="{FF2B5EF4-FFF2-40B4-BE49-F238E27FC236}">
                <a16:creationId xmlns:a16="http://schemas.microsoft.com/office/drawing/2014/main" id="{64944972-804C-4E35-B750-425BEFA8B9C6}"/>
              </a:ext>
            </a:extLst>
          </p:cNvPr>
          <p:cNvSpPr>
            <a:spLocks noGrp="1"/>
          </p:cNvSpPr>
          <p:nvPr>
            <p:ph sz="quarter" idx="1"/>
          </p:nvPr>
        </p:nvSpPr>
        <p:spPr>
          <a:xfrm>
            <a:off x="467544" y="1616528"/>
            <a:ext cx="8219256" cy="4822372"/>
          </a:xfrm>
        </p:spPr>
        <p:txBody>
          <a:bodyPr>
            <a:normAutofit/>
          </a:bodyPr>
          <a:lstStyle/>
          <a:p>
            <a:r>
              <a:rPr lang="en-GB" dirty="0"/>
              <a:t>For toddlers, walking along a strip of masking tape on the floor provides a safer choice than balance beams which are more for pre-schoolers</a:t>
            </a:r>
            <a:r>
              <a:rPr lang="en-GB" i="1" dirty="0"/>
              <a:t> </a:t>
            </a:r>
            <a:endParaRPr lang="en-GB" dirty="0"/>
          </a:p>
        </p:txBody>
      </p:sp>
    </p:spTree>
    <p:extLst>
      <p:ext uri="{BB962C8B-B14F-4D97-AF65-F5344CB8AC3E}">
        <p14:creationId xmlns:p14="http://schemas.microsoft.com/office/powerpoint/2010/main" val="3836051404"/>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55C9D2-7EAC-45EB-91C1-E606E78657D2}"/>
              </a:ext>
            </a:extLst>
          </p:cNvPr>
          <p:cNvSpPr>
            <a:spLocks noGrp="1"/>
          </p:cNvSpPr>
          <p:nvPr>
            <p:ph type="title"/>
          </p:nvPr>
        </p:nvSpPr>
        <p:spPr/>
        <p:txBody>
          <a:bodyPr>
            <a:noAutofit/>
          </a:bodyPr>
          <a:lstStyle/>
          <a:p>
            <a:pPr algn="ctr"/>
            <a:br>
              <a:rPr lang="en-GB" sz="2800" dirty="0"/>
            </a:br>
            <a:r>
              <a:rPr lang="en-GB" sz="2800" dirty="0"/>
              <a:t>PREVENTATIVE MEASURES TO REDUCE ACCIDENTS AND INJURIES IN AN EARLY CHILDHOOD DEVELOPMENT SETTING</a:t>
            </a:r>
            <a:br>
              <a:rPr lang="en-ZA" sz="2800" dirty="0"/>
            </a:br>
            <a:endParaRPr lang="en-ZA" sz="2800" dirty="0"/>
          </a:p>
        </p:txBody>
      </p:sp>
      <p:sp>
        <p:nvSpPr>
          <p:cNvPr id="3" name="Slide Number Placeholder 2">
            <a:extLst>
              <a:ext uri="{FF2B5EF4-FFF2-40B4-BE49-F238E27FC236}">
                <a16:creationId xmlns:a16="http://schemas.microsoft.com/office/drawing/2014/main" id="{B05763BF-5EE4-4A2A-85AB-D1DDFEC499FF}"/>
              </a:ext>
            </a:extLst>
          </p:cNvPr>
          <p:cNvSpPr>
            <a:spLocks noGrp="1"/>
          </p:cNvSpPr>
          <p:nvPr>
            <p:ph type="sldNum" sz="quarter" idx="12"/>
          </p:nvPr>
        </p:nvSpPr>
        <p:spPr/>
        <p:txBody>
          <a:bodyPr/>
          <a:lstStyle/>
          <a:p>
            <a:fld id="{32F83655-DC73-417F-8B26-EB7A1DBB5382}" type="slidenum">
              <a:rPr lang="en-ZA" smtClean="0"/>
              <a:pPr/>
              <a:t>162</a:t>
            </a:fld>
            <a:endParaRPr lang="en-ZA" dirty="0"/>
          </a:p>
        </p:txBody>
      </p:sp>
      <p:sp>
        <p:nvSpPr>
          <p:cNvPr id="4" name="Content Placeholder 3">
            <a:extLst>
              <a:ext uri="{FF2B5EF4-FFF2-40B4-BE49-F238E27FC236}">
                <a16:creationId xmlns:a16="http://schemas.microsoft.com/office/drawing/2014/main" id="{64944972-804C-4E35-B750-425BEFA8B9C6}"/>
              </a:ext>
            </a:extLst>
          </p:cNvPr>
          <p:cNvSpPr>
            <a:spLocks noGrp="1"/>
          </p:cNvSpPr>
          <p:nvPr>
            <p:ph sz="quarter" idx="1"/>
          </p:nvPr>
        </p:nvSpPr>
        <p:spPr>
          <a:xfrm>
            <a:off x="467544" y="1500051"/>
            <a:ext cx="8219256" cy="4822372"/>
          </a:xfrm>
        </p:spPr>
        <p:txBody>
          <a:bodyPr>
            <a:normAutofit lnSpcReduction="10000"/>
          </a:bodyPr>
          <a:lstStyle/>
          <a:p>
            <a:pPr marL="0" indent="0">
              <a:buNone/>
            </a:pPr>
            <a:r>
              <a:rPr lang="en-GB" b="1" dirty="0"/>
              <a:t>Consider size and manageability</a:t>
            </a:r>
          </a:p>
          <a:p>
            <a:pPr marL="0" indent="0">
              <a:buNone/>
            </a:pPr>
            <a:endParaRPr lang="en-ZA" dirty="0"/>
          </a:p>
          <a:p>
            <a:r>
              <a:rPr lang="en-GB" dirty="0"/>
              <a:t>Children’s height, strength and physical abilities are key factors when selecting tricycles, mounting hooks in cubbies or deciding to purchase chairs with or without sides. </a:t>
            </a:r>
          </a:p>
          <a:p>
            <a:endParaRPr lang="en-GB" dirty="0"/>
          </a:p>
          <a:p>
            <a:r>
              <a:rPr lang="en-GB" dirty="0"/>
              <a:t>Similarly, the size and weight of equipment such as balls, boxes and toys should ensure safe lifting, carrying or stacking. </a:t>
            </a:r>
          </a:p>
          <a:p>
            <a:endParaRPr lang="en-GB" dirty="0"/>
          </a:p>
          <a:p>
            <a:r>
              <a:rPr lang="en-GB" dirty="0"/>
              <a:t>When working with very young children, avoid small objects which could be easily swallowed or put in their ears or nostrils.</a:t>
            </a:r>
          </a:p>
          <a:p>
            <a:pPr marL="0" indent="0">
              <a:buNone/>
            </a:pPr>
            <a:endParaRPr lang="en-ZA" dirty="0"/>
          </a:p>
        </p:txBody>
      </p:sp>
    </p:spTree>
    <p:extLst>
      <p:ext uri="{BB962C8B-B14F-4D97-AF65-F5344CB8AC3E}">
        <p14:creationId xmlns:p14="http://schemas.microsoft.com/office/powerpoint/2010/main" val="3273348261"/>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55C9D2-7EAC-45EB-91C1-E606E78657D2}"/>
              </a:ext>
            </a:extLst>
          </p:cNvPr>
          <p:cNvSpPr>
            <a:spLocks noGrp="1"/>
          </p:cNvSpPr>
          <p:nvPr>
            <p:ph type="title"/>
          </p:nvPr>
        </p:nvSpPr>
        <p:spPr/>
        <p:txBody>
          <a:bodyPr>
            <a:noAutofit/>
          </a:bodyPr>
          <a:lstStyle/>
          <a:p>
            <a:pPr algn="ctr"/>
            <a:br>
              <a:rPr lang="en-GB" sz="2800" dirty="0"/>
            </a:br>
            <a:r>
              <a:rPr lang="en-GB" sz="2800" dirty="0"/>
              <a:t>PREVENTATIVE MEASURES TO REDUCE ACCIDENTS AND INJURIES IN AN EARLY CHILDHOOD DEVELOPMENT SETTING</a:t>
            </a:r>
            <a:br>
              <a:rPr lang="en-ZA" sz="2800" dirty="0"/>
            </a:br>
            <a:endParaRPr lang="en-ZA" sz="2800" dirty="0"/>
          </a:p>
        </p:txBody>
      </p:sp>
      <p:sp>
        <p:nvSpPr>
          <p:cNvPr id="3" name="Slide Number Placeholder 2">
            <a:extLst>
              <a:ext uri="{FF2B5EF4-FFF2-40B4-BE49-F238E27FC236}">
                <a16:creationId xmlns:a16="http://schemas.microsoft.com/office/drawing/2014/main" id="{B05763BF-5EE4-4A2A-85AB-D1DDFEC499FF}"/>
              </a:ext>
            </a:extLst>
          </p:cNvPr>
          <p:cNvSpPr>
            <a:spLocks noGrp="1"/>
          </p:cNvSpPr>
          <p:nvPr>
            <p:ph type="sldNum" sz="quarter" idx="12"/>
          </p:nvPr>
        </p:nvSpPr>
        <p:spPr/>
        <p:txBody>
          <a:bodyPr/>
          <a:lstStyle/>
          <a:p>
            <a:fld id="{32F83655-DC73-417F-8B26-EB7A1DBB5382}" type="slidenum">
              <a:rPr lang="en-ZA" smtClean="0"/>
              <a:pPr/>
              <a:t>163</a:t>
            </a:fld>
            <a:endParaRPr lang="en-ZA" dirty="0"/>
          </a:p>
        </p:txBody>
      </p:sp>
      <p:sp>
        <p:nvSpPr>
          <p:cNvPr id="4" name="Content Placeholder 3">
            <a:extLst>
              <a:ext uri="{FF2B5EF4-FFF2-40B4-BE49-F238E27FC236}">
                <a16:creationId xmlns:a16="http://schemas.microsoft.com/office/drawing/2014/main" id="{64944972-804C-4E35-B750-425BEFA8B9C6}"/>
              </a:ext>
            </a:extLst>
          </p:cNvPr>
          <p:cNvSpPr>
            <a:spLocks noGrp="1"/>
          </p:cNvSpPr>
          <p:nvPr>
            <p:ph sz="quarter" idx="1"/>
          </p:nvPr>
        </p:nvSpPr>
        <p:spPr>
          <a:xfrm>
            <a:off x="467544" y="1500051"/>
            <a:ext cx="8219256" cy="4822372"/>
          </a:xfrm>
        </p:spPr>
        <p:txBody>
          <a:bodyPr>
            <a:normAutofit/>
          </a:bodyPr>
          <a:lstStyle/>
          <a:p>
            <a:pPr marL="0" indent="0">
              <a:buNone/>
            </a:pPr>
            <a:r>
              <a:rPr lang="en-GB" b="1" i="1" dirty="0"/>
              <a:t>Plan field trips with safety in mind </a:t>
            </a:r>
          </a:p>
          <a:p>
            <a:pPr marL="0" indent="0">
              <a:buNone/>
            </a:pPr>
            <a:endParaRPr lang="en-ZA" b="1" dirty="0"/>
          </a:p>
          <a:p>
            <a:r>
              <a:rPr lang="en-GB" dirty="0"/>
              <a:t>Ensure the equipment in your neighbourhood park is suitable for the ages and developmental stages of your children.</a:t>
            </a:r>
          </a:p>
          <a:p>
            <a:endParaRPr lang="en-GB" dirty="0"/>
          </a:p>
          <a:p>
            <a:r>
              <a:rPr lang="en-GB" dirty="0"/>
              <a:t>Always try to select a route for your outing where crosswalks are clearly marked and driveways are fewer. </a:t>
            </a:r>
          </a:p>
          <a:p>
            <a:endParaRPr lang="en-GB" dirty="0"/>
          </a:p>
          <a:p>
            <a:r>
              <a:rPr lang="en-GB" dirty="0"/>
              <a:t>Make sure there will be enough adult assistance to provide close supervision.</a:t>
            </a:r>
          </a:p>
          <a:p>
            <a:pPr marL="0" indent="0">
              <a:buNone/>
            </a:pPr>
            <a:endParaRPr lang="en-ZA" dirty="0"/>
          </a:p>
          <a:p>
            <a:pPr marL="0" indent="0">
              <a:buNone/>
            </a:pPr>
            <a:endParaRPr lang="en-ZA" dirty="0"/>
          </a:p>
        </p:txBody>
      </p:sp>
    </p:spTree>
    <p:extLst>
      <p:ext uri="{BB962C8B-B14F-4D97-AF65-F5344CB8AC3E}">
        <p14:creationId xmlns:p14="http://schemas.microsoft.com/office/powerpoint/2010/main" val="2128422585"/>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55C9D2-7EAC-45EB-91C1-E606E78657D2}"/>
              </a:ext>
            </a:extLst>
          </p:cNvPr>
          <p:cNvSpPr>
            <a:spLocks noGrp="1"/>
          </p:cNvSpPr>
          <p:nvPr>
            <p:ph type="title"/>
          </p:nvPr>
        </p:nvSpPr>
        <p:spPr/>
        <p:txBody>
          <a:bodyPr>
            <a:noAutofit/>
          </a:bodyPr>
          <a:lstStyle/>
          <a:p>
            <a:pPr algn="ctr"/>
            <a:br>
              <a:rPr lang="en-GB" sz="2800" dirty="0"/>
            </a:br>
            <a:r>
              <a:rPr lang="en-GB" sz="2800" dirty="0"/>
              <a:t>PREVENTATIVE MEASURES TO REDUCE ACCIDENTS AND INJURIES IN AN EARLY CHILDHOOD DEVELOPMENT SETTING</a:t>
            </a:r>
            <a:br>
              <a:rPr lang="en-ZA" sz="2800" dirty="0"/>
            </a:br>
            <a:endParaRPr lang="en-ZA" sz="2800" dirty="0"/>
          </a:p>
        </p:txBody>
      </p:sp>
      <p:sp>
        <p:nvSpPr>
          <p:cNvPr id="3" name="Slide Number Placeholder 2">
            <a:extLst>
              <a:ext uri="{FF2B5EF4-FFF2-40B4-BE49-F238E27FC236}">
                <a16:creationId xmlns:a16="http://schemas.microsoft.com/office/drawing/2014/main" id="{B05763BF-5EE4-4A2A-85AB-D1DDFEC499FF}"/>
              </a:ext>
            </a:extLst>
          </p:cNvPr>
          <p:cNvSpPr>
            <a:spLocks noGrp="1"/>
          </p:cNvSpPr>
          <p:nvPr>
            <p:ph type="sldNum" sz="quarter" idx="12"/>
          </p:nvPr>
        </p:nvSpPr>
        <p:spPr/>
        <p:txBody>
          <a:bodyPr/>
          <a:lstStyle/>
          <a:p>
            <a:fld id="{32F83655-DC73-417F-8B26-EB7A1DBB5382}" type="slidenum">
              <a:rPr lang="en-ZA" smtClean="0"/>
              <a:pPr/>
              <a:t>164</a:t>
            </a:fld>
            <a:endParaRPr lang="en-ZA" dirty="0"/>
          </a:p>
        </p:txBody>
      </p:sp>
      <p:sp>
        <p:nvSpPr>
          <p:cNvPr id="4" name="Content Placeholder 3">
            <a:extLst>
              <a:ext uri="{FF2B5EF4-FFF2-40B4-BE49-F238E27FC236}">
                <a16:creationId xmlns:a16="http://schemas.microsoft.com/office/drawing/2014/main" id="{64944972-804C-4E35-B750-425BEFA8B9C6}"/>
              </a:ext>
            </a:extLst>
          </p:cNvPr>
          <p:cNvSpPr>
            <a:spLocks noGrp="1"/>
          </p:cNvSpPr>
          <p:nvPr>
            <p:ph sz="quarter" idx="1"/>
          </p:nvPr>
        </p:nvSpPr>
        <p:spPr>
          <a:xfrm>
            <a:off x="467544" y="1500051"/>
            <a:ext cx="8219256" cy="4822372"/>
          </a:xfrm>
        </p:spPr>
        <p:txBody>
          <a:bodyPr>
            <a:normAutofit/>
          </a:bodyPr>
          <a:lstStyle/>
          <a:p>
            <a:pPr marL="0" indent="0">
              <a:buNone/>
            </a:pPr>
            <a:r>
              <a:rPr lang="en-GB" b="1" dirty="0"/>
              <a:t>Preventive Policies and Procedures </a:t>
            </a:r>
          </a:p>
          <a:p>
            <a:pPr marL="0" indent="0">
              <a:buNone/>
            </a:pPr>
            <a:endParaRPr lang="en-ZA" dirty="0"/>
          </a:p>
          <a:p>
            <a:r>
              <a:rPr lang="en-GB" dirty="0"/>
              <a:t>Just as with all other areas of child care, policies for injury prevention define what to do and procedures outline how best to do it! </a:t>
            </a:r>
          </a:p>
          <a:p>
            <a:endParaRPr lang="en-GB" dirty="0"/>
          </a:p>
          <a:p>
            <a:r>
              <a:rPr lang="en-GB" dirty="0"/>
              <a:t>These should be included in your Policies and Procedures Manual. </a:t>
            </a:r>
          </a:p>
          <a:p>
            <a:pPr marL="0" indent="0">
              <a:buNone/>
            </a:pPr>
            <a:endParaRPr lang="en-ZA" dirty="0"/>
          </a:p>
          <a:p>
            <a:pPr marL="0" indent="0">
              <a:buNone/>
            </a:pPr>
            <a:endParaRPr lang="en-ZA" dirty="0"/>
          </a:p>
        </p:txBody>
      </p:sp>
    </p:spTree>
    <p:extLst>
      <p:ext uri="{BB962C8B-B14F-4D97-AF65-F5344CB8AC3E}">
        <p14:creationId xmlns:p14="http://schemas.microsoft.com/office/powerpoint/2010/main" val="3631292913"/>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55C9D2-7EAC-45EB-91C1-E606E78657D2}"/>
              </a:ext>
            </a:extLst>
          </p:cNvPr>
          <p:cNvSpPr>
            <a:spLocks noGrp="1"/>
          </p:cNvSpPr>
          <p:nvPr>
            <p:ph type="title"/>
          </p:nvPr>
        </p:nvSpPr>
        <p:spPr/>
        <p:txBody>
          <a:bodyPr>
            <a:noAutofit/>
          </a:bodyPr>
          <a:lstStyle/>
          <a:p>
            <a:pPr algn="ctr"/>
            <a:br>
              <a:rPr lang="en-GB" sz="2800" dirty="0"/>
            </a:br>
            <a:r>
              <a:rPr lang="en-GB" sz="2800" dirty="0"/>
              <a:t>PREVENTATIVE MEASURES TO REDUCE ACCIDENTS AND INJURIES IN AN EARLY CHILDHOOD DEVELOPMENT SETTING</a:t>
            </a:r>
            <a:br>
              <a:rPr lang="en-ZA" sz="2800" dirty="0"/>
            </a:br>
            <a:endParaRPr lang="en-ZA" sz="2800" dirty="0"/>
          </a:p>
        </p:txBody>
      </p:sp>
      <p:sp>
        <p:nvSpPr>
          <p:cNvPr id="3" name="Slide Number Placeholder 2">
            <a:extLst>
              <a:ext uri="{FF2B5EF4-FFF2-40B4-BE49-F238E27FC236}">
                <a16:creationId xmlns:a16="http://schemas.microsoft.com/office/drawing/2014/main" id="{B05763BF-5EE4-4A2A-85AB-D1DDFEC499FF}"/>
              </a:ext>
            </a:extLst>
          </p:cNvPr>
          <p:cNvSpPr>
            <a:spLocks noGrp="1"/>
          </p:cNvSpPr>
          <p:nvPr>
            <p:ph type="sldNum" sz="quarter" idx="12"/>
          </p:nvPr>
        </p:nvSpPr>
        <p:spPr/>
        <p:txBody>
          <a:bodyPr/>
          <a:lstStyle/>
          <a:p>
            <a:fld id="{32F83655-DC73-417F-8B26-EB7A1DBB5382}" type="slidenum">
              <a:rPr lang="en-ZA" smtClean="0"/>
              <a:pPr/>
              <a:t>165</a:t>
            </a:fld>
            <a:endParaRPr lang="en-ZA" dirty="0"/>
          </a:p>
        </p:txBody>
      </p:sp>
      <p:sp>
        <p:nvSpPr>
          <p:cNvPr id="4" name="Content Placeholder 3">
            <a:extLst>
              <a:ext uri="{FF2B5EF4-FFF2-40B4-BE49-F238E27FC236}">
                <a16:creationId xmlns:a16="http://schemas.microsoft.com/office/drawing/2014/main" id="{64944972-804C-4E35-B750-425BEFA8B9C6}"/>
              </a:ext>
            </a:extLst>
          </p:cNvPr>
          <p:cNvSpPr>
            <a:spLocks noGrp="1"/>
          </p:cNvSpPr>
          <p:nvPr>
            <p:ph sz="quarter" idx="1"/>
          </p:nvPr>
        </p:nvSpPr>
        <p:spPr>
          <a:xfrm>
            <a:off x="467544" y="1500051"/>
            <a:ext cx="8219256" cy="4822372"/>
          </a:xfrm>
        </p:spPr>
        <p:txBody>
          <a:bodyPr>
            <a:normAutofit/>
          </a:bodyPr>
          <a:lstStyle/>
          <a:p>
            <a:pPr marL="0" indent="0">
              <a:buNone/>
            </a:pPr>
            <a:r>
              <a:rPr lang="en-GB" b="1" dirty="0"/>
              <a:t>The following examples illustrate policies and procedures which may be adopted for your setting.</a:t>
            </a:r>
          </a:p>
          <a:p>
            <a:pPr marL="0" indent="0">
              <a:buNone/>
            </a:pPr>
            <a:endParaRPr lang="en-ZA" b="1" dirty="0"/>
          </a:p>
          <a:p>
            <a:pPr lvl="0"/>
            <a:r>
              <a:rPr lang="en-GB" b="1" dirty="0"/>
              <a:t>Policy</a:t>
            </a:r>
            <a:r>
              <a:rPr lang="en-GB" dirty="0"/>
              <a:t>: Field trips for our “over 3” group require one adult for every three children. </a:t>
            </a:r>
          </a:p>
          <a:p>
            <a:pPr marL="0" lvl="0" indent="0">
              <a:buNone/>
            </a:pPr>
            <a:endParaRPr lang="en-ZA" dirty="0"/>
          </a:p>
          <a:p>
            <a:r>
              <a:rPr lang="en-GB" b="1" dirty="0"/>
              <a:t>Procedure</a:t>
            </a:r>
            <a:r>
              <a:rPr lang="en-GB" dirty="0"/>
              <a:t>: Prior to the field trip, a staff member will take responsibility for enlisting help from parent’s substitutes and/or volunteers.</a:t>
            </a:r>
            <a:endParaRPr lang="en-ZA" dirty="0"/>
          </a:p>
          <a:p>
            <a:pPr marL="0" indent="0">
              <a:buNone/>
            </a:pPr>
            <a:endParaRPr lang="en-ZA" dirty="0"/>
          </a:p>
          <a:p>
            <a:pPr marL="0" indent="0">
              <a:buNone/>
            </a:pPr>
            <a:endParaRPr lang="en-ZA" dirty="0"/>
          </a:p>
        </p:txBody>
      </p:sp>
    </p:spTree>
    <p:extLst>
      <p:ext uri="{BB962C8B-B14F-4D97-AF65-F5344CB8AC3E}">
        <p14:creationId xmlns:p14="http://schemas.microsoft.com/office/powerpoint/2010/main" val="2341251837"/>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55C9D2-7EAC-45EB-91C1-E606E78657D2}"/>
              </a:ext>
            </a:extLst>
          </p:cNvPr>
          <p:cNvSpPr>
            <a:spLocks noGrp="1"/>
          </p:cNvSpPr>
          <p:nvPr>
            <p:ph type="title"/>
          </p:nvPr>
        </p:nvSpPr>
        <p:spPr/>
        <p:txBody>
          <a:bodyPr>
            <a:noAutofit/>
          </a:bodyPr>
          <a:lstStyle/>
          <a:p>
            <a:pPr algn="ctr"/>
            <a:br>
              <a:rPr lang="en-GB" sz="2800" dirty="0"/>
            </a:br>
            <a:r>
              <a:rPr lang="en-GB" sz="2800" dirty="0"/>
              <a:t>PREVENTATIVE MEASURES TO REDUCE ACCIDENTS AND INJURIES IN AN EARLY CHILDHOOD DEVELOPMENT SETTING</a:t>
            </a:r>
            <a:br>
              <a:rPr lang="en-ZA" sz="2800" dirty="0"/>
            </a:br>
            <a:endParaRPr lang="en-ZA" sz="2800" dirty="0"/>
          </a:p>
        </p:txBody>
      </p:sp>
      <p:sp>
        <p:nvSpPr>
          <p:cNvPr id="3" name="Slide Number Placeholder 2">
            <a:extLst>
              <a:ext uri="{FF2B5EF4-FFF2-40B4-BE49-F238E27FC236}">
                <a16:creationId xmlns:a16="http://schemas.microsoft.com/office/drawing/2014/main" id="{B05763BF-5EE4-4A2A-85AB-D1DDFEC499FF}"/>
              </a:ext>
            </a:extLst>
          </p:cNvPr>
          <p:cNvSpPr>
            <a:spLocks noGrp="1"/>
          </p:cNvSpPr>
          <p:nvPr>
            <p:ph type="sldNum" sz="quarter" idx="12"/>
          </p:nvPr>
        </p:nvSpPr>
        <p:spPr/>
        <p:txBody>
          <a:bodyPr/>
          <a:lstStyle/>
          <a:p>
            <a:fld id="{32F83655-DC73-417F-8B26-EB7A1DBB5382}" type="slidenum">
              <a:rPr lang="en-ZA" smtClean="0"/>
              <a:pPr/>
              <a:t>166</a:t>
            </a:fld>
            <a:endParaRPr lang="en-ZA" dirty="0"/>
          </a:p>
        </p:txBody>
      </p:sp>
      <p:sp>
        <p:nvSpPr>
          <p:cNvPr id="4" name="Content Placeholder 3">
            <a:extLst>
              <a:ext uri="{FF2B5EF4-FFF2-40B4-BE49-F238E27FC236}">
                <a16:creationId xmlns:a16="http://schemas.microsoft.com/office/drawing/2014/main" id="{64944972-804C-4E35-B750-425BEFA8B9C6}"/>
              </a:ext>
            </a:extLst>
          </p:cNvPr>
          <p:cNvSpPr>
            <a:spLocks noGrp="1"/>
          </p:cNvSpPr>
          <p:nvPr>
            <p:ph sz="quarter" idx="1"/>
          </p:nvPr>
        </p:nvSpPr>
        <p:spPr>
          <a:xfrm>
            <a:off x="467544" y="1500051"/>
            <a:ext cx="8219256" cy="4822372"/>
          </a:xfrm>
        </p:spPr>
        <p:txBody>
          <a:bodyPr>
            <a:normAutofit/>
          </a:bodyPr>
          <a:lstStyle/>
          <a:p>
            <a:pPr lvl="0"/>
            <a:r>
              <a:rPr lang="en-GB" b="1" dirty="0"/>
              <a:t>Policy:</a:t>
            </a:r>
            <a:r>
              <a:rPr lang="en-GB" dirty="0"/>
              <a:t> An injury prevention check will be completed every six months.          </a:t>
            </a:r>
          </a:p>
          <a:p>
            <a:pPr marL="0" lvl="0" indent="0">
              <a:buNone/>
            </a:pPr>
            <a:endParaRPr lang="en-ZA" dirty="0"/>
          </a:p>
          <a:p>
            <a:r>
              <a:rPr lang="en-GB" b="1" dirty="0"/>
              <a:t>Procedure</a:t>
            </a:r>
            <a:r>
              <a:rPr lang="en-GB" dirty="0"/>
              <a:t>: Using the injury prevention checklist form, the condition of all indoor and outdoor equipment will be recorded and reported to the Equipment Chairperson. </a:t>
            </a:r>
          </a:p>
          <a:p>
            <a:endParaRPr lang="en-GB" dirty="0"/>
          </a:p>
          <a:p>
            <a:r>
              <a:rPr lang="en-GB" dirty="0"/>
              <a:t>Any unsafe items will be removed or "off limits" until repairs are made.</a:t>
            </a:r>
            <a:endParaRPr lang="en-ZA" dirty="0"/>
          </a:p>
          <a:p>
            <a:pPr marL="0" indent="0">
              <a:buNone/>
            </a:pPr>
            <a:endParaRPr lang="en-ZA" dirty="0"/>
          </a:p>
          <a:p>
            <a:pPr marL="0" indent="0">
              <a:buNone/>
            </a:pPr>
            <a:endParaRPr lang="en-ZA" dirty="0"/>
          </a:p>
          <a:p>
            <a:pPr marL="0" indent="0">
              <a:buNone/>
            </a:pPr>
            <a:endParaRPr lang="en-ZA" dirty="0"/>
          </a:p>
        </p:txBody>
      </p:sp>
    </p:spTree>
    <p:extLst>
      <p:ext uri="{BB962C8B-B14F-4D97-AF65-F5344CB8AC3E}">
        <p14:creationId xmlns:p14="http://schemas.microsoft.com/office/powerpoint/2010/main" val="3467794536"/>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55C9D2-7EAC-45EB-91C1-E606E78657D2}"/>
              </a:ext>
            </a:extLst>
          </p:cNvPr>
          <p:cNvSpPr>
            <a:spLocks noGrp="1"/>
          </p:cNvSpPr>
          <p:nvPr>
            <p:ph type="title"/>
          </p:nvPr>
        </p:nvSpPr>
        <p:spPr/>
        <p:txBody>
          <a:bodyPr>
            <a:noAutofit/>
          </a:bodyPr>
          <a:lstStyle/>
          <a:p>
            <a:pPr algn="ctr"/>
            <a:br>
              <a:rPr lang="en-GB" sz="2800" dirty="0"/>
            </a:br>
            <a:r>
              <a:rPr lang="en-GB" sz="2800" dirty="0"/>
              <a:t>PREVENTATIVE MEASURES TO REDUCE ACCIDENTS AND INJURIES IN AN EARLY CHILDHOOD DEVELOPMENT SETTING</a:t>
            </a:r>
            <a:br>
              <a:rPr lang="en-ZA" sz="2800" dirty="0"/>
            </a:br>
            <a:endParaRPr lang="en-ZA" sz="2800" dirty="0"/>
          </a:p>
        </p:txBody>
      </p:sp>
      <p:sp>
        <p:nvSpPr>
          <p:cNvPr id="3" name="Slide Number Placeholder 2">
            <a:extLst>
              <a:ext uri="{FF2B5EF4-FFF2-40B4-BE49-F238E27FC236}">
                <a16:creationId xmlns:a16="http://schemas.microsoft.com/office/drawing/2014/main" id="{B05763BF-5EE4-4A2A-85AB-D1DDFEC499FF}"/>
              </a:ext>
            </a:extLst>
          </p:cNvPr>
          <p:cNvSpPr>
            <a:spLocks noGrp="1"/>
          </p:cNvSpPr>
          <p:nvPr>
            <p:ph type="sldNum" sz="quarter" idx="12"/>
          </p:nvPr>
        </p:nvSpPr>
        <p:spPr/>
        <p:txBody>
          <a:bodyPr/>
          <a:lstStyle/>
          <a:p>
            <a:fld id="{32F83655-DC73-417F-8B26-EB7A1DBB5382}" type="slidenum">
              <a:rPr lang="en-ZA" smtClean="0"/>
              <a:pPr/>
              <a:t>167</a:t>
            </a:fld>
            <a:endParaRPr lang="en-ZA" dirty="0"/>
          </a:p>
        </p:txBody>
      </p:sp>
      <p:sp>
        <p:nvSpPr>
          <p:cNvPr id="4" name="Content Placeholder 3">
            <a:extLst>
              <a:ext uri="{FF2B5EF4-FFF2-40B4-BE49-F238E27FC236}">
                <a16:creationId xmlns:a16="http://schemas.microsoft.com/office/drawing/2014/main" id="{64944972-804C-4E35-B750-425BEFA8B9C6}"/>
              </a:ext>
            </a:extLst>
          </p:cNvPr>
          <p:cNvSpPr>
            <a:spLocks noGrp="1"/>
          </p:cNvSpPr>
          <p:nvPr>
            <p:ph sz="quarter" idx="1"/>
          </p:nvPr>
        </p:nvSpPr>
        <p:spPr>
          <a:xfrm>
            <a:off x="467544" y="1500051"/>
            <a:ext cx="8219256" cy="4822372"/>
          </a:xfrm>
        </p:spPr>
        <p:txBody>
          <a:bodyPr>
            <a:normAutofit/>
          </a:bodyPr>
          <a:lstStyle/>
          <a:p>
            <a:pPr lvl="0"/>
            <a:r>
              <a:rPr lang="en-GB" b="1" dirty="0"/>
              <a:t>Policy</a:t>
            </a:r>
            <a:r>
              <a:rPr lang="en-GB" dirty="0"/>
              <a:t>: A Reportable Incident form will be completed within 24 hours of the injury/incident.                                                                                                </a:t>
            </a:r>
            <a:endParaRPr lang="en-ZA" dirty="0"/>
          </a:p>
          <a:p>
            <a:r>
              <a:rPr lang="en-GB" b="1" dirty="0"/>
              <a:t>Procedure:</a:t>
            </a:r>
            <a:r>
              <a:rPr lang="en-GB" dirty="0"/>
              <a:t> Staff present at the time of injury/incident will be responsible for: • notifying the parents/guardians, completing and signing the form, filing the original at the facility and submitting one copy to the licensing officer.</a:t>
            </a:r>
            <a:endParaRPr lang="en-ZA" dirty="0"/>
          </a:p>
          <a:p>
            <a:pPr marL="0" indent="0">
              <a:buNone/>
            </a:pPr>
            <a:endParaRPr lang="en-ZA" dirty="0"/>
          </a:p>
          <a:p>
            <a:pPr lvl="0"/>
            <a:r>
              <a:rPr lang="en-GB" b="1" dirty="0"/>
              <a:t>Policy:</a:t>
            </a:r>
            <a:r>
              <a:rPr lang="en-GB" dirty="0"/>
              <a:t> All staff will have current First Aid certificates.                                         </a:t>
            </a:r>
            <a:endParaRPr lang="en-ZA" dirty="0"/>
          </a:p>
          <a:p>
            <a:r>
              <a:rPr lang="en-GB" b="1" dirty="0"/>
              <a:t>Procedure:</a:t>
            </a:r>
            <a:r>
              <a:rPr lang="en-GB" dirty="0"/>
              <a:t> When hiring staff, the Head Supervisor/Director will record the expiry date of First Aid certificates for future monitoring.</a:t>
            </a:r>
            <a:endParaRPr lang="en-ZA" dirty="0"/>
          </a:p>
          <a:p>
            <a:pPr marL="0" indent="0">
              <a:buNone/>
            </a:pPr>
            <a:endParaRPr lang="en-ZA" dirty="0"/>
          </a:p>
          <a:p>
            <a:pPr marL="0" indent="0">
              <a:buNone/>
            </a:pPr>
            <a:endParaRPr lang="en-ZA" dirty="0"/>
          </a:p>
          <a:p>
            <a:pPr marL="0" indent="0">
              <a:buNone/>
            </a:pPr>
            <a:endParaRPr lang="en-ZA" dirty="0"/>
          </a:p>
        </p:txBody>
      </p:sp>
    </p:spTree>
    <p:extLst>
      <p:ext uri="{BB962C8B-B14F-4D97-AF65-F5344CB8AC3E}">
        <p14:creationId xmlns:p14="http://schemas.microsoft.com/office/powerpoint/2010/main" val="3750638196"/>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55C9D2-7EAC-45EB-91C1-E606E78657D2}"/>
              </a:ext>
            </a:extLst>
          </p:cNvPr>
          <p:cNvSpPr>
            <a:spLocks noGrp="1"/>
          </p:cNvSpPr>
          <p:nvPr>
            <p:ph type="title"/>
          </p:nvPr>
        </p:nvSpPr>
        <p:spPr/>
        <p:txBody>
          <a:bodyPr>
            <a:noAutofit/>
          </a:bodyPr>
          <a:lstStyle/>
          <a:p>
            <a:pPr algn="ctr"/>
            <a:br>
              <a:rPr lang="en-GB" sz="2800" dirty="0"/>
            </a:br>
            <a:r>
              <a:rPr lang="en-GB" sz="2800" dirty="0"/>
              <a:t>PREVENTATIVE MEASURES TO REDUCE ACCIDENTS AND INJURIES IN AN EARLY CHILDHOOD DEVELOPMENT SETTING</a:t>
            </a:r>
            <a:br>
              <a:rPr lang="en-ZA" sz="2800" dirty="0"/>
            </a:br>
            <a:endParaRPr lang="en-ZA" sz="2800" dirty="0"/>
          </a:p>
        </p:txBody>
      </p:sp>
      <p:sp>
        <p:nvSpPr>
          <p:cNvPr id="3" name="Slide Number Placeholder 2">
            <a:extLst>
              <a:ext uri="{FF2B5EF4-FFF2-40B4-BE49-F238E27FC236}">
                <a16:creationId xmlns:a16="http://schemas.microsoft.com/office/drawing/2014/main" id="{B05763BF-5EE4-4A2A-85AB-D1DDFEC499FF}"/>
              </a:ext>
            </a:extLst>
          </p:cNvPr>
          <p:cNvSpPr>
            <a:spLocks noGrp="1"/>
          </p:cNvSpPr>
          <p:nvPr>
            <p:ph type="sldNum" sz="quarter" idx="12"/>
          </p:nvPr>
        </p:nvSpPr>
        <p:spPr/>
        <p:txBody>
          <a:bodyPr/>
          <a:lstStyle/>
          <a:p>
            <a:fld id="{32F83655-DC73-417F-8B26-EB7A1DBB5382}" type="slidenum">
              <a:rPr lang="en-ZA" smtClean="0"/>
              <a:pPr/>
              <a:t>168</a:t>
            </a:fld>
            <a:endParaRPr lang="en-ZA" dirty="0"/>
          </a:p>
        </p:txBody>
      </p:sp>
      <p:sp>
        <p:nvSpPr>
          <p:cNvPr id="4" name="Content Placeholder 3">
            <a:extLst>
              <a:ext uri="{FF2B5EF4-FFF2-40B4-BE49-F238E27FC236}">
                <a16:creationId xmlns:a16="http://schemas.microsoft.com/office/drawing/2014/main" id="{64944972-804C-4E35-B750-425BEFA8B9C6}"/>
              </a:ext>
            </a:extLst>
          </p:cNvPr>
          <p:cNvSpPr>
            <a:spLocks noGrp="1"/>
          </p:cNvSpPr>
          <p:nvPr>
            <p:ph sz="quarter" idx="1"/>
          </p:nvPr>
        </p:nvSpPr>
        <p:spPr>
          <a:xfrm>
            <a:off x="467544" y="1500051"/>
            <a:ext cx="8219256" cy="4822372"/>
          </a:xfrm>
        </p:spPr>
        <p:txBody>
          <a:bodyPr>
            <a:normAutofit/>
          </a:bodyPr>
          <a:lstStyle/>
          <a:p>
            <a:pPr lvl="0"/>
            <a:r>
              <a:rPr lang="en-GB" b="1" dirty="0"/>
              <a:t>Policy:</a:t>
            </a:r>
            <a:r>
              <a:rPr lang="en-GB" dirty="0"/>
              <a:t> Smoking when children are present is not permitted for health and safety reasons.                                                                                                            </a:t>
            </a:r>
            <a:endParaRPr lang="en-ZA" dirty="0"/>
          </a:p>
          <a:p>
            <a:r>
              <a:rPr lang="en-GB" b="1" dirty="0"/>
              <a:t>Procedure:</a:t>
            </a:r>
            <a:r>
              <a:rPr lang="en-GB" dirty="0"/>
              <a:t> Adults who smoke must do so outside the home or facility, in a designated area. </a:t>
            </a:r>
          </a:p>
          <a:p>
            <a:endParaRPr lang="en-GB" dirty="0"/>
          </a:p>
          <a:p>
            <a:r>
              <a:rPr lang="en-GB" dirty="0"/>
              <a:t>Adults who smoke are responsible for ensuring that matches, lighters, cigarettes and ash trays are stored securely out of children’s reach at all times.</a:t>
            </a:r>
            <a:endParaRPr lang="en-ZA" dirty="0"/>
          </a:p>
          <a:p>
            <a:pPr marL="0" indent="0">
              <a:buNone/>
            </a:pPr>
            <a:endParaRPr lang="en-ZA" dirty="0"/>
          </a:p>
        </p:txBody>
      </p:sp>
    </p:spTree>
    <p:extLst>
      <p:ext uri="{BB962C8B-B14F-4D97-AF65-F5344CB8AC3E}">
        <p14:creationId xmlns:p14="http://schemas.microsoft.com/office/powerpoint/2010/main" val="3466187094"/>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641191-3375-4C3F-871B-8AD6BBE61DA3}"/>
              </a:ext>
            </a:extLst>
          </p:cNvPr>
          <p:cNvSpPr>
            <a:spLocks noGrp="1"/>
          </p:cNvSpPr>
          <p:nvPr>
            <p:ph type="title"/>
          </p:nvPr>
        </p:nvSpPr>
        <p:spPr/>
        <p:txBody>
          <a:bodyPr/>
          <a:lstStyle/>
          <a:p>
            <a:r>
              <a:rPr lang="en-ZA" dirty="0"/>
              <a:t>STUDY UNIT KT0202</a:t>
            </a:r>
          </a:p>
        </p:txBody>
      </p:sp>
      <p:sp>
        <p:nvSpPr>
          <p:cNvPr id="3" name="Text Placeholder 2">
            <a:extLst>
              <a:ext uri="{FF2B5EF4-FFF2-40B4-BE49-F238E27FC236}">
                <a16:creationId xmlns:a16="http://schemas.microsoft.com/office/drawing/2014/main" id="{16556E73-392F-4CB1-9D65-D34AC61D6558}"/>
              </a:ext>
            </a:extLst>
          </p:cNvPr>
          <p:cNvSpPr>
            <a:spLocks noGrp="1"/>
          </p:cNvSpPr>
          <p:nvPr>
            <p:ph type="body" idx="1"/>
          </p:nvPr>
        </p:nvSpPr>
        <p:spPr/>
        <p:txBody>
          <a:bodyPr>
            <a:normAutofit fontScale="92500"/>
          </a:bodyPr>
          <a:lstStyle/>
          <a:p>
            <a:r>
              <a:rPr lang="en-GB" b="1" cap="small" dirty="0"/>
              <a:t>ROLES AND RESPONSIBILITY OF PRACTITIONERS AND AGENCIES IN PROMOTING CHILD HEALTH, SAFETY, WELL BEING AND INTERVENTIONS</a:t>
            </a:r>
            <a:endParaRPr lang="en-ZA" b="1" cap="small" dirty="0"/>
          </a:p>
          <a:p>
            <a:endParaRPr lang="en-ZA" dirty="0"/>
          </a:p>
        </p:txBody>
      </p:sp>
      <p:sp>
        <p:nvSpPr>
          <p:cNvPr id="4" name="Slide Number Placeholder 3">
            <a:extLst>
              <a:ext uri="{FF2B5EF4-FFF2-40B4-BE49-F238E27FC236}">
                <a16:creationId xmlns:a16="http://schemas.microsoft.com/office/drawing/2014/main" id="{8CD0823B-C4D4-4D59-B133-BA3D7198C6EE}"/>
              </a:ext>
            </a:extLst>
          </p:cNvPr>
          <p:cNvSpPr>
            <a:spLocks noGrp="1"/>
          </p:cNvSpPr>
          <p:nvPr>
            <p:ph type="sldNum" sz="quarter" idx="12"/>
          </p:nvPr>
        </p:nvSpPr>
        <p:spPr/>
        <p:txBody>
          <a:bodyPr/>
          <a:lstStyle/>
          <a:p>
            <a:fld id="{4980778A-6F9D-4141-8080-B8192EADCD40}" type="slidenum">
              <a:rPr lang="en-ZA" smtClean="0"/>
              <a:pPr/>
              <a:t>169</a:t>
            </a:fld>
            <a:endParaRPr lang="en-ZA" dirty="0"/>
          </a:p>
        </p:txBody>
      </p:sp>
    </p:spTree>
    <p:extLst>
      <p:ext uri="{BB962C8B-B14F-4D97-AF65-F5344CB8AC3E}">
        <p14:creationId xmlns:p14="http://schemas.microsoft.com/office/powerpoint/2010/main" val="37387519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Assessment Brief</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17</a:t>
            </a:fld>
            <a:endParaRPr lang="en-ZA" dirty="0"/>
          </a:p>
        </p:txBody>
      </p:sp>
      <p:sp>
        <p:nvSpPr>
          <p:cNvPr id="5" name="Content Placeholder 4"/>
          <p:cNvSpPr>
            <a:spLocks noGrp="1"/>
          </p:cNvSpPr>
          <p:nvPr>
            <p:ph sz="quarter" idx="1"/>
          </p:nvPr>
        </p:nvSpPr>
        <p:spPr/>
        <p:txBody>
          <a:bodyPr/>
          <a:lstStyle/>
          <a:p>
            <a:pPr>
              <a:buFont typeface="Arial" panose="020B0604020202020204" pitchFamily="34" charset="0"/>
              <a:buChar char="•"/>
            </a:pPr>
            <a:r>
              <a:rPr lang="en-ZA" dirty="0"/>
              <a:t>Credit Accumulation</a:t>
            </a:r>
          </a:p>
          <a:p>
            <a:pPr>
              <a:buFont typeface="Arial" panose="020B0604020202020204" pitchFamily="34" charset="0"/>
              <a:buChar char="•"/>
            </a:pPr>
            <a:r>
              <a:rPr lang="en-US" dirty="0"/>
              <a:t>Credits will be awarded on successful completion of unit standards.</a:t>
            </a:r>
          </a:p>
          <a:p>
            <a:pPr>
              <a:buFont typeface="Arial" panose="020B0604020202020204" pitchFamily="34" charset="0"/>
              <a:buChar char="•"/>
            </a:pPr>
            <a:r>
              <a:rPr lang="en-US" dirty="0"/>
              <a:t>NB: - Quality Assurance Process</a:t>
            </a:r>
          </a:p>
          <a:p>
            <a:endParaRPr lang="en-ZA" dirty="0"/>
          </a:p>
        </p:txBody>
      </p:sp>
      <p:graphicFrame>
        <p:nvGraphicFramePr>
          <p:cNvPr id="7" name="Diagram 6"/>
          <p:cNvGraphicFramePr/>
          <p:nvPr>
            <p:extLst>
              <p:ext uri="{D42A27DB-BD31-4B8C-83A1-F6EECF244321}">
                <p14:modId xmlns:p14="http://schemas.microsoft.com/office/powerpoint/2010/main" val="1367640366"/>
              </p:ext>
            </p:extLst>
          </p:nvPr>
        </p:nvGraphicFramePr>
        <p:xfrm>
          <a:off x="1529172" y="3444077"/>
          <a:ext cx="6096000" cy="23920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0188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graphicEl>
                                              <a:dgm id="{063C9525-0888-4409-A09F-7CFC66304FE6}"/>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graphicEl>
                                              <a:dgm id="{EE1E8816-6BB5-4803-984C-425751A425BD}"/>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graphicEl>
                                              <a:dgm id="{814C0117-EC7B-4EBC-A009-0C73F43105B8}"/>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graphicEl>
                                              <a:dgm id="{29F903C9-F548-48EF-8ABD-A11130E99CEB}"/>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F45F51-6CEF-45C0-B180-7D8CA1D96EB8}"/>
              </a:ext>
            </a:extLst>
          </p:cNvPr>
          <p:cNvSpPr>
            <a:spLocks noGrp="1"/>
          </p:cNvSpPr>
          <p:nvPr>
            <p:ph type="title"/>
          </p:nvPr>
        </p:nvSpPr>
        <p:spPr/>
        <p:txBody>
          <a:bodyPr/>
          <a:lstStyle/>
          <a:p>
            <a:pPr algn="ctr"/>
            <a:r>
              <a:rPr lang="en-ZA" dirty="0"/>
              <a:t>INTRODUCTION</a:t>
            </a:r>
          </a:p>
        </p:txBody>
      </p:sp>
      <p:sp>
        <p:nvSpPr>
          <p:cNvPr id="3" name="Slide Number Placeholder 2">
            <a:extLst>
              <a:ext uri="{FF2B5EF4-FFF2-40B4-BE49-F238E27FC236}">
                <a16:creationId xmlns:a16="http://schemas.microsoft.com/office/drawing/2014/main" id="{5531230E-3524-412C-A3D7-9310E3E5B357}"/>
              </a:ext>
            </a:extLst>
          </p:cNvPr>
          <p:cNvSpPr>
            <a:spLocks noGrp="1"/>
          </p:cNvSpPr>
          <p:nvPr>
            <p:ph type="sldNum" sz="quarter" idx="12"/>
          </p:nvPr>
        </p:nvSpPr>
        <p:spPr/>
        <p:txBody>
          <a:bodyPr/>
          <a:lstStyle/>
          <a:p>
            <a:fld id="{32F83655-DC73-417F-8B26-EB7A1DBB5382}" type="slidenum">
              <a:rPr lang="en-ZA" smtClean="0"/>
              <a:pPr/>
              <a:t>170</a:t>
            </a:fld>
            <a:endParaRPr lang="en-ZA" dirty="0"/>
          </a:p>
        </p:txBody>
      </p:sp>
      <p:sp>
        <p:nvSpPr>
          <p:cNvPr id="4" name="Content Placeholder 3">
            <a:extLst>
              <a:ext uri="{FF2B5EF4-FFF2-40B4-BE49-F238E27FC236}">
                <a16:creationId xmlns:a16="http://schemas.microsoft.com/office/drawing/2014/main" id="{9F00423E-5418-41EE-9BC6-A0D97DC7C784}"/>
              </a:ext>
            </a:extLst>
          </p:cNvPr>
          <p:cNvSpPr>
            <a:spLocks noGrp="1"/>
          </p:cNvSpPr>
          <p:nvPr>
            <p:ph sz="quarter" idx="1"/>
          </p:nvPr>
        </p:nvSpPr>
        <p:spPr/>
        <p:txBody>
          <a:bodyPr>
            <a:normAutofit/>
          </a:bodyPr>
          <a:lstStyle/>
          <a:p>
            <a:r>
              <a:rPr lang="en-GB" dirty="0"/>
              <a:t>The role and responsibility of practitioners is to give additional support to children to ensure child’s health, safety and wellbeing is maintained. </a:t>
            </a:r>
          </a:p>
          <a:p>
            <a:endParaRPr lang="en-GB" dirty="0"/>
          </a:p>
          <a:p>
            <a:r>
              <a:rPr lang="en-GB" dirty="0"/>
              <a:t>The term ‘additional support needs ‘is used to describe children who need extra support, for whatever reason. </a:t>
            </a:r>
          </a:p>
          <a:p>
            <a:endParaRPr lang="en-GB" dirty="0"/>
          </a:p>
          <a:p>
            <a:r>
              <a:rPr lang="en-GB" dirty="0"/>
              <a:t>This may be due to family circumstances (temporary or long-standing), children at risk of exclusion due to race, culture or language, or to children affected by illness or disability.</a:t>
            </a:r>
          </a:p>
          <a:p>
            <a:endParaRPr lang="en-GB" dirty="0"/>
          </a:p>
          <a:p>
            <a:pPr marL="0" indent="0">
              <a:buNone/>
            </a:pPr>
            <a:endParaRPr lang="en-ZA" dirty="0"/>
          </a:p>
        </p:txBody>
      </p:sp>
    </p:spTree>
    <p:extLst>
      <p:ext uri="{BB962C8B-B14F-4D97-AF65-F5344CB8AC3E}">
        <p14:creationId xmlns:p14="http://schemas.microsoft.com/office/powerpoint/2010/main" val="379702688"/>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F45F51-6CEF-45C0-B180-7D8CA1D96EB8}"/>
              </a:ext>
            </a:extLst>
          </p:cNvPr>
          <p:cNvSpPr>
            <a:spLocks noGrp="1"/>
          </p:cNvSpPr>
          <p:nvPr>
            <p:ph type="title"/>
          </p:nvPr>
        </p:nvSpPr>
        <p:spPr/>
        <p:txBody>
          <a:bodyPr/>
          <a:lstStyle/>
          <a:p>
            <a:pPr algn="ctr"/>
            <a:r>
              <a:rPr lang="en-ZA" dirty="0"/>
              <a:t>INTRODUCTION</a:t>
            </a:r>
          </a:p>
        </p:txBody>
      </p:sp>
      <p:sp>
        <p:nvSpPr>
          <p:cNvPr id="3" name="Slide Number Placeholder 2">
            <a:extLst>
              <a:ext uri="{FF2B5EF4-FFF2-40B4-BE49-F238E27FC236}">
                <a16:creationId xmlns:a16="http://schemas.microsoft.com/office/drawing/2014/main" id="{5531230E-3524-412C-A3D7-9310E3E5B357}"/>
              </a:ext>
            </a:extLst>
          </p:cNvPr>
          <p:cNvSpPr>
            <a:spLocks noGrp="1"/>
          </p:cNvSpPr>
          <p:nvPr>
            <p:ph type="sldNum" sz="quarter" idx="12"/>
          </p:nvPr>
        </p:nvSpPr>
        <p:spPr/>
        <p:txBody>
          <a:bodyPr/>
          <a:lstStyle/>
          <a:p>
            <a:fld id="{32F83655-DC73-417F-8B26-EB7A1DBB5382}" type="slidenum">
              <a:rPr lang="en-ZA" smtClean="0"/>
              <a:pPr/>
              <a:t>171</a:t>
            </a:fld>
            <a:endParaRPr lang="en-ZA" dirty="0"/>
          </a:p>
        </p:txBody>
      </p:sp>
      <p:sp>
        <p:nvSpPr>
          <p:cNvPr id="4" name="Content Placeholder 3">
            <a:extLst>
              <a:ext uri="{FF2B5EF4-FFF2-40B4-BE49-F238E27FC236}">
                <a16:creationId xmlns:a16="http://schemas.microsoft.com/office/drawing/2014/main" id="{9F00423E-5418-41EE-9BC6-A0D97DC7C784}"/>
              </a:ext>
            </a:extLst>
          </p:cNvPr>
          <p:cNvSpPr>
            <a:spLocks noGrp="1"/>
          </p:cNvSpPr>
          <p:nvPr>
            <p:ph sz="quarter" idx="1"/>
          </p:nvPr>
        </p:nvSpPr>
        <p:spPr/>
        <p:txBody>
          <a:bodyPr>
            <a:normAutofit/>
          </a:bodyPr>
          <a:lstStyle/>
          <a:p>
            <a:r>
              <a:rPr lang="en-GB" dirty="0"/>
              <a:t> It may include children from families who have a first language other than the one he/she understands. </a:t>
            </a:r>
          </a:p>
          <a:p>
            <a:endParaRPr lang="en-GB" dirty="0"/>
          </a:p>
          <a:p>
            <a:r>
              <a:rPr lang="en-GB" dirty="0"/>
              <a:t>A range of staff play a role in working to reduce disadvantage by giving extra support, including Health &amp; Social Care staff, preschool education staff, specialist staff and the voluntary sector.</a:t>
            </a:r>
            <a:endParaRPr lang="en-ZA" dirty="0"/>
          </a:p>
          <a:p>
            <a:pPr marL="0" indent="0">
              <a:buNone/>
            </a:pPr>
            <a:r>
              <a:rPr lang="en-GB" dirty="0"/>
              <a:t> </a:t>
            </a:r>
            <a:endParaRPr lang="en-ZA" dirty="0"/>
          </a:p>
          <a:p>
            <a:pPr marL="0" indent="0">
              <a:buNone/>
            </a:pPr>
            <a:endParaRPr lang="en-GB" dirty="0"/>
          </a:p>
          <a:p>
            <a:pPr marL="0" indent="0">
              <a:buNone/>
            </a:pPr>
            <a:endParaRPr lang="en-ZA" dirty="0"/>
          </a:p>
        </p:txBody>
      </p:sp>
    </p:spTree>
    <p:extLst>
      <p:ext uri="{BB962C8B-B14F-4D97-AF65-F5344CB8AC3E}">
        <p14:creationId xmlns:p14="http://schemas.microsoft.com/office/powerpoint/2010/main" val="1794445620"/>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F45F51-6CEF-45C0-B180-7D8CA1D96EB8}"/>
              </a:ext>
            </a:extLst>
          </p:cNvPr>
          <p:cNvSpPr>
            <a:spLocks noGrp="1"/>
          </p:cNvSpPr>
          <p:nvPr>
            <p:ph type="title"/>
          </p:nvPr>
        </p:nvSpPr>
        <p:spPr/>
        <p:txBody>
          <a:bodyPr/>
          <a:lstStyle/>
          <a:p>
            <a:pPr algn="ctr"/>
            <a:r>
              <a:rPr lang="en-ZA" dirty="0"/>
              <a:t>INTRODUCTION</a:t>
            </a:r>
          </a:p>
        </p:txBody>
      </p:sp>
      <p:sp>
        <p:nvSpPr>
          <p:cNvPr id="3" name="Slide Number Placeholder 2">
            <a:extLst>
              <a:ext uri="{FF2B5EF4-FFF2-40B4-BE49-F238E27FC236}">
                <a16:creationId xmlns:a16="http://schemas.microsoft.com/office/drawing/2014/main" id="{5531230E-3524-412C-A3D7-9310E3E5B357}"/>
              </a:ext>
            </a:extLst>
          </p:cNvPr>
          <p:cNvSpPr>
            <a:spLocks noGrp="1"/>
          </p:cNvSpPr>
          <p:nvPr>
            <p:ph type="sldNum" sz="quarter" idx="12"/>
          </p:nvPr>
        </p:nvSpPr>
        <p:spPr/>
        <p:txBody>
          <a:bodyPr/>
          <a:lstStyle/>
          <a:p>
            <a:fld id="{32F83655-DC73-417F-8B26-EB7A1DBB5382}" type="slidenum">
              <a:rPr lang="en-ZA" smtClean="0"/>
              <a:pPr/>
              <a:t>172</a:t>
            </a:fld>
            <a:endParaRPr lang="en-ZA" dirty="0"/>
          </a:p>
        </p:txBody>
      </p:sp>
      <p:sp>
        <p:nvSpPr>
          <p:cNvPr id="4" name="Content Placeholder 3">
            <a:extLst>
              <a:ext uri="{FF2B5EF4-FFF2-40B4-BE49-F238E27FC236}">
                <a16:creationId xmlns:a16="http://schemas.microsoft.com/office/drawing/2014/main" id="{9F00423E-5418-41EE-9BC6-A0D97DC7C784}"/>
              </a:ext>
            </a:extLst>
          </p:cNvPr>
          <p:cNvSpPr>
            <a:spLocks noGrp="1"/>
          </p:cNvSpPr>
          <p:nvPr>
            <p:ph sz="quarter" idx="1"/>
          </p:nvPr>
        </p:nvSpPr>
        <p:spPr/>
        <p:txBody>
          <a:bodyPr>
            <a:normAutofit/>
          </a:bodyPr>
          <a:lstStyle/>
          <a:p>
            <a:r>
              <a:rPr lang="en-GB" dirty="0"/>
              <a:t>Practitioners and agencies plays vital role in promoting child health, safety, wellbeing. </a:t>
            </a:r>
          </a:p>
          <a:p>
            <a:endParaRPr lang="en-GB" dirty="0"/>
          </a:p>
          <a:p>
            <a:r>
              <a:rPr lang="en-GB" dirty="0"/>
              <a:t>They also go an extra mile involving fathers and granddad giving them enough information about the importance of child health, safety and wellbeing. </a:t>
            </a:r>
          </a:p>
          <a:p>
            <a:endParaRPr lang="en-GB" dirty="0"/>
          </a:p>
          <a:p>
            <a:r>
              <a:rPr lang="en-GB" dirty="0"/>
              <a:t>Involving fathers and other male carers early year’s services are still predominantly staffed by women and usually connect primarily to mothers or female carers. </a:t>
            </a:r>
          </a:p>
          <a:p>
            <a:endParaRPr lang="en-GB" dirty="0"/>
          </a:p>
          <a:p>
            <a:pPr marL="0" indent="0">
              <a:buNone/>
            </a:pPr>
            <a:endParaRPr lang="en-ZA" dirty="0"/>
          </a:p>
        </p:txBody>
      </p:sp>
    </p:spTree>
    <p:extLst>
      <p:ext uri="{BB962C8B-B14F-4D97-AF65-F5344CB8AC3E}">
        <p14:creationId xmlns:p14="http://schemas.microsoft.com/office/powerpoint/2010/main" val="3112301874"/>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F45F51-6CEF-45C0-B180-7D8CA1D96EB8}"/>
              </a:ext>
            </a:extLst>
          </p:cNvPr>
          <p:cNvSpPr>
            <a:spLocks noGrp="1"/>
          </p:cNvSpPr>
          <p:nvPr>
            <p:ph type="title"/>
          </p:nvPr>
        </p:nvSpPr>
        <p:spPr/>
        <p:txBody>
          <a:bodyPr/>
          <a:lstStyle/>
          <a:p>
            <a:pPr algn="ctr"/>
            <a:r>
              <a:rPr lang="en-ZA" dirty="0"/>
              <a:t>INTRODUCTION</a:t>
            </a:r>
          </a:p>
        </p:txBody>
      </p:sp>
      <p:sp>
        <p:nvSpPr>
          <p:cNvPr id="3" name="Slide Number Placeholder 2">
            <a:extLst>
              <a:ext uri="{FF2B5EF4-FFF2-40B4-BE49-F238E27FC236}">
                <a16:creationId xmlns:a16="http://schemas.microsoft.com/office/drawing/2014/main" id="{5531230E-3524-412C-A3D7-9310E3E5B357}"/>
              </a:ext>
            </a:extLst>
          </p:cNvPr>
          <p:cNvSpPr>
            <a:spLocks noGrp="1"/>
          </p:cNvSpPr>
          <p:nvPr>
            <p:ph type="sldNum" sz="quarter" idx="12"/>
          </p:nvPr>
        </p:nvSpPr>
        <p:spPr/>
        <p:txBody>
          <a:bodyPr/>
          <a:lstStyle/>
          <a:p>
            <a:fld id="{32F83655-DC73-417F-8B26-EB7A1DBB5382}" type="slidenum">
              <a:rPr lang="en-ZA" smtClean="0"/>
              <a:pPr/>
              <a:t>173</a:t>
            </a:fld>
            <a:endParaRPr lang="en-ZA" dirty="0"/>
          </a:p>
        </p:txBody>
      </p:sp>
      <p:sp>
        <p:nvSpPr>
          <p:cNvPr id="4" name="Content Placeholder 3">
            <a:extLst>
              <a:ext uri="{FF2B5EF4-FFF2-40B4-BE49-F238E27FC236}">
                <a16:creationId xmlns:a16="http://schemas.microsoft.com/office/drawing/2014/main" id="{9F00423E-5418-41EE-9BC6-A0D97DC7C784}"/>
              </a:ext>
            </a:extLst>
          </p:cNvPr>
          <p:cNvSpPr>
            <a:spLocks noGrp="1"/>
          </p:cNvSpPr>
          <p:nvPr>
            <p:ph sz="quarter" idx="1"/>
          </p:nvPr>
        </p:nvSpPr>
        <p:spPr/>
        <p:txBody>
          <a:bodyPr>
            <a:normAutofit/>
          </a:bodyPr>
          <a:lstStyle/>
          <a:p>
            <a:r>
              <a:rPr lang="en-GB" dirty="0"/>
              <a:t>Services should consider ways of encouraging the involvement of dads, granddads and other male carers. </a:t>
            </a:r>
          </a:p>
          <a:p>
            <a:endParaRPr lang="en-GB" dirty="0"/>
          </a:p>
          <a:p>
            <a:r>
              <a:rPr lang="en-GB" dirty="0"/>
              <a:t>In some situations it may be productive to target information or activities specifically at them.</a:t>
            </a:r>
            <a:endParaRPr lang="en-ZA" dirty="0"/>
          </a:p>
          <a:p>
            <a:pPr marL="0" indent="0">
              <a:buNone/>
            </a:pPr>
            <a:endParaRPr lang="en-GB" dirty="0"/>
          </a:p>
          <a:p>
            <a:pPr marL="0" indent="0">
              <a:buNone/>
            </a:pPr>
            <a:endParaRPr lang="en-ZA" dirty="0"/>
          </a:p>
        </p:txBody>
      </p:sp>
    </p:spTree>
    <p:extLst>
      <p:ext uri="{BB962C8B-B14F-4D97-AF65-F5344CB8AC3E}">
        <p14:creationId xmlns:p14="http://schemas.microsoft.com/office/powerpoint/2010/main" val="270492176"/>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F45F51-6CEF-45C0-B180-7D8CA1D96EB8}"/>
              </a:ext>
            </a:extLst>
          </p:cNvPr>
          <p:cNvSpPr>
            <a:spLocks noGrp="1"/>
          </p:cNvSpPr>
          <p:nvPr>
            <p:ph type="title"/>
          </p:nvPr>
        </p:nvSpPr>
        <p:spPr/>
        <p:txBody>
          <a:bodyPr/>
          <a:lstStyle/>
          <a:p>
            <a:pPr algn="ctr"/>
            <a:r>
              <a:rPr lang="en-ZA" dirty="0"/>
              <a:t>INTRODUCTION</a:t>
            </a:r>
          </a:p>
        </p:txBody>
      </p:sp>
      <p:sp>
        <p:nvSpPr>
          <p:cNvPr id="3" name="Slide Number Placeholder 2">
            <a:extLst>
              <a:ext uri="{FF2B5EF4-FFF2-40B4-BE49-F238E27FC236}">
                <a16:creationId xmlns:a16="http://schemas.microsoft.com/office/drawing/2014/main" id="{5531230E-3524-412C-A3D7-9310E3E5B357}"/>
              </a:ext>
            </a:extLst>
          </p:cNvPr>
          <p:cNvSpPr>
            <a:spLocks noGrp="1"/>
          </p:cNvSpPr>
          <p:nvPr>
            <p:ph type="sldNum" sz="quarter" idx="12"/>
          </p:nvPr>
        </p:nvSpPr>
        <p:spPr/>
        <p:txBody>
          <a:bodyPr/>
          <a:lstStyle/>
          <a:p>
            <a:fld id="{32F83655-DC73-417F-8B26-EB7A1DBB5382}" type="slidenum">
              <a:rPr lang="en-ZA" smtClean="0"/>
              <a:pPr/>
              <a:t>174</a:t>
            </a:fld>
            <a:endParaRPr lang="en-ZA" dirty="0"/>
          </a:p>
        </p:txBody>
      </p:sp>
      <p:sp>
        <p:nvSpPr>
          <p:cNvPr id="4" name="Content Placeholder 3">
            <a:extLst>
              <a:ext uri="{FF2B5EF4-FFF2-40B4-BE49-F238E27FC236}">
                <a16:creationId xmlns:a16="http://schemas.microsoft.com/office/drawing/2014/main" id="{9F00423E-5418-41EE-9BC6-A0D97DC7C784}"/>
              </a:ext>
            </a:extLst>
          </p:cNvPr>
          <p:cNvSpPr>
            <a:spLocks noGrp="1"/>
          </p:cNvSpPr>
          <p:nvPr>
            <p:ph sz="quarter" idx="1"/>
          </p:nvPr>
        </p:nvSpPr>
        <p:spPr/>
        <p:txBody>
          <a:bodyPr>
            <a:normAutofit/>
          </a:bodyPr>
          <a:lstStyle/>
          <a:p>
            <a:pPr marL="0" indent="0">
              <a:buNone/>
            </a:pPr>
            <a:r>
              <a:rPr lang="en-GB" dirty="0"/>
              <a:t> </a:t>
            </a:r>
            <a:endParaRPr lang="en-ZA" dirty="0"/>
          </a:p>
          <a:p>
            <a:r>
              <a:rPr lang="en-GB" dirty="0"/>
              <a:t>The importance of professionals and volunteers working together with families and the need to ensure that this is at the foundation of any service. </a:t>
            </a:r>
          </a:p>
          <a:p>
            <a:endParaRPr lang="en-GB" dirty="0"/>
          </a:p>
          <a:p>
            <a:r>
              <a:rPr lang="en-GB" dirty="0"/>
              <a:t>Early years practitioners will be experienced at engaging with parents and other family members. </a:t>
            </a:r>
          </a:p>
          <a:p>
            <a:endParaRPr lang="en-GB" dirty="0"/>
          </a:p>
          <a:p>
            <a:r>
              <a:rPr lang="en-GB" dirty="0"/>
              <a:t>Overleaf is a selection of ideas, gathered from staff, on some practical ways of working with families.</a:t>
            </a:r>
            <a:endParaRPr lang="en-ZA" dirty="0"/>
          </a:p>
          <a:p>
            <a:pPr marL="0" indent="0">
              <a:buNone/>
            </a:pPr>
            <a:endParaRPr lang="en-ZA" dirty="0"/>
          </a:p>
        </p:txBody>
      </p:sp>
    </p:spTree>
    <p:extLst>
      <p:ext uri="{BB962C8B-B14F-4D97-AF65-F5344CB8AC3E}">
        <p14:creationId xmlns:p14="http://schemas.microsoft.com/office/powerpoint/2010/main" val="901429640"/>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F45F51-6CEF-45C0-B180-7D8CA1D96EB8}"/>
              </a:ext>
            </a:extLst>
          </p:cNvPr>
          <p:cNvSpPr>
            <a:spLocks noGrp="1"/>
          </p:cNvSpPr>
          <p:nvPr>
            <p:ph type="title"/>
          </p:nvPr>
        </p:nvSpPr>
        <p:spPr/>
        <p:txBody>
          <a:bodyPr/>
          <a:lstStyle/>
          <a:p>
            <a:pPr algn="ctr"/>
            <a:r>
              <a:rPr lang="en-ZA" dirty="0"/>
              <a:t>INTRODUCTION</a:t>
            </a:r>
          </a:p>
        </p:txBody>
      </p:sp>
      <p:sp>
        <p:nvSpPr>
          <p:cNvPr id="3" name="Slide Number Placeholder 2">
            <a:extLst>
              <a:ext uri="{FF2B5EF4-FFF2-40B4-BE49-F238E27FC236}">
                <a16:creationId xmlns:a16="http://schemas.microsoft.com/office/drawing/2014/main" id="{5531230E-3524-412C-A3D7-9310E3E5B357}"/>
              </a:ext>
            </a:extLst>
          </p:cNvPr>
          <p:cNvSpPr>
            <a:spLocks noGrp="1"/>
          </p:cNvSpPr>
          <p:nvPr>
            <p:ph type="sldNum" sz="quarter" idx="12"/>
          </p:nvPr>
        </p:nvSpPr>
        <p:spPr/>
        <p:txBody>
          <a:bodyPr/>
          <a:lstStyle/>
          <a:p>
            <a:fld id="{32F83655-DC73-417F-8B26-EB7A1DBB5382}" type="slidenum">
              <a:rPr lang="en-ZA" smtClean="0"/>
              <a:pPr/>
              <a:t>175</a:t>
            </a:fld>
            <a:endParaRPr lang="en-ZA" dirty="0"/>
          </a:p>
        </p:txBody>
      </p:sp>
      <p:sp>
        <p:nvSpPr>
          <p:cNvPr id="4" name="Content Placeholder 3">
            <a:extLst>
              <a:ext uri="{FF2B5EF4-FFF2-40B4-BE49-F238E27FC236}">
                <a16:creationId xmlns:a16="http://schemas.microsoft.com/office/drawing/2014/main" id="{9F00423E-5418-41EE-9BC6-A0D97DC7C784}"/>
              </a:ext>
            </a:extLst>
          </p:cNvPr>
          <p:cNvSpPr>
            <a:spLocks noGrp="1"/>
          </p:cNvSpPr>
          <p:nvPr>
            <p:ph sz="quarter" idx="1"/>
          </p:nvPr>
        </p:nvSpPr>
        <p:spPr>
          <a:xfrm>
            <a:off x="467544" y="1413296"/>
            <a:ext cx="8219256" cy="5170066"/>
          </a:xfrm>
        </p:spPr>
        <p:txBody>
          <a:bodyPr>
            <a:normAutofit lnSpcReduction="10000"/>
          </a:bodyPr>
          <a:lstStyle/>
          <a:p>
            <a:r>
              <a:rPr lang="en-GB" dirty="0"/>
              <a:t> The role and responsibility of practitioners and agencies is to encourage children to care for their environment and to learn about the wider world. </a:t>
            </a:r>
          </a:p>
          <a:p>
            <a:endParaRPr lang="en-GB" dirty="0"/>
          </a:p>
          <a:p>
            <a:r>
              <a:rPr lang="en-GB" dirty="0"/>
              <a:t>The Eco Schools programme can help children to understand how they can play a part in improving and sustaining their environment. </a:t>
            </a:r>
          </a:p>
          <a:p>
            <a:endParaRPr lang="en-GB" dirty="0"/>
          </a:p>
          <a:p>
            <a:r>
              <a:rPr lang="en-GB" dirty="0"/>
              <a:t>The programme is a national initiative to encourage all schools and partner centres to promote actions for improvement through a staged award scheme.</a:t>
            </a:r>
          </a:p>
          <a:p>
            <a:endParaRPr lang="en-GB" dirty="0"/>
          </a:p>
          <a:p>
            <a:r>
              <a:rPr lang="en-GB" dirty="0"/>
              <a:t>It also helps children to understand environmental and sustainable issues through a range of relevant activities.</a:t>
            </a:r>
            <a:endParaRPr lang="en-ZA" dirty="0"/>
          </a:p>
          <a:p>
            <a:pPr marL="0" indent="0">
              <a:buNone/>
            </a:pPr>
            <a:endParaRPr lang="en-ZA" dirty="0"/>
          </a:p>
        </p:txBody>
      </p:sp>
    </p:spTree>
    <p:extLst>
      <p:ext uri="{BB962C8B-B14F-4D97-AF65-F5344CB8AC3E}">
        <p14:creationId xmlns:p14="http://schemas.microsoft.com/office/powerpoint/2010/main" val="2218184720"/>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F45F51-6CEF-45C0-B180-7D8CA1D96EB8}"/>
              </a:ext>
            </a:extLst>
          </p:cNvPr>
          <p:cNvSpPr>
            <a:spLocks noGrp="1"/>
          </p:cNvSpPr>
          <p:nvPr>
            <p:ph type="title"/>
          </p:nvPr>
        </p:nvSpPr>
        <p:spPr/>
        <p:txBody>
          <a:bodyPr/>
          <a:lstStyle/>
          <a:p>
            <a:pPr algn="ctr"/>
            <a:r>
              <a:rPr lang="en-ZA" dirty="0"/>
              <a:t>INTRODUCTION</a:t>
            </a:r>
          </a:p>
        </p:txBody>
      </p:sp>
      <p:sp>
        <p:nvSpPr>
          <p:cNvPr id="3" name="Slide Number Placeholder 2">
            <a:extLst>
              <a:ext uri="{FF2B5EF4-FFF2-40B4-BE49-F238E27FC236}">
                <a16:creationId xmlns:a16="http://schemas.microsoft.com/office/drawing/2014/main" id="{5531230E-3524-412C-A3D7-9310E3E5B357}"/>
              </a:ext>
            </a:extLst>
          </p:cNvPr>
          <p:cNvSpPr>
            <a:spLocks noGrp="1"/>
          </p:cNvSpPr>
          <p:nvPr>
            <p:ph type="sldNum" sz="quarter" idx="12"/>
          </p:nvPr>
        </p:nvSpPr>
        <p:spPr/>
        <p:txBody>
          <a:bodyPr/>
          <a:lstStyle/>
          <a:p>
            <a:fld id="{32F83655-DC73-417F-8B26-EB7A1DBB5382}" type="slidenum">
              <a:rPr lang="en-ZA" smtClean="0"/>
              <a:pPr/>
              <a:t>176</a:t>
            </a:fld>
            <a:endParaRPr lang="en-ZA" dirty="0"/>
          </a:p>
        </p:txBody>
      </p:sp>
      <p:sp>
        <p:nvSpPr>
          <p:cNvPr id="4" name="Content Placeholder 3">
            <a:extLst>
              <a:ext uri="{FF2B5EF4-FFF2-40B4-BE49-F238E27FC236}">
                <a16:creationId xmlns:a16="http://schemas.microsoft.com/office/drawing/2014/main" id="{9F00423E-5418-41EE-9BC6-A0D97DC7C784}"/>
              </a:ext>
            </a:extLst>
          </p:cNvPr>
          <p:cNvSpPr>
            <a:spLocks noGrp="1"/>
          </p:cNvSpPr>
          <p:nvPr>
            <p:ph sz="quarter" idx="1"/>
          </p:nvPr>
        </p:nvSpPr>
        <p:spPr>
          <a:xfrm>
            <a:off x="467544" y="1413296"/>
            <a:ext cx="8219256" cy="5170066"/>
          </a:xfrm>
        </p:spPr>
        <p:txBody>
          <a:bodyPr>
            <a:normAutofit/>
          </a:bodyPr>
          <a:lstStyle/>
          <a:p>
            <a:r>
              <a:rPr lang="en-GB" dirty="0"/>
              <a:t>In addition another role and responsibility of agencies and practitioner is to make sure that children are not affected by domestic violence by initiating close monitoring on children to ensure their health and safety is preserved. </a:t>
            </a:r>
          </a:p>
          <a:p>
            <a:endParaRPr lang="en-GB" dirty="0"/>
          </a:p>
          <a:p>
            <a:r>
              <a:rPr lang="en-GB" dirty="0"/>
              <a:t>Children can also be affected by domestic abuse. During attacks on their mothers. Domestic abuse is a crime and will be treated as such by the police.</a:t>
            </a:r>
            <a:endParaRPr lang="en-ZA" dirty="0"/>
          </a:p>
          <a:p>
            <a:pPr marL="0" indent="0">
              <a:buNone/>
            </a:pPr>
            <a:endParaRPr lang="en-ZA" dirty="0"/>
          </a:p>
          <a:p>
            <a:pPr marL="0" indent="0">
              <a:buNone/>
            </a:pPr>
            <a:endParaRPr lang="en-ZA" dirty="0"/>
          </a:p>
        </p:txBody>
      </p:sp>
    </p:spTree>
    <p:extLst>
      <p:ext uri="{BB962C8B-B14F-4D97-AF65-F5344CB8AC3E}">
        <p14:creationId xmlns:p14="http://schemas.microsoft.com/office/powerpoint/2010/main" val="372867288"/>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F45F51-6CEF-45C0-B180-7D8CA1D96EB8}"/>
              </a:ext>
            </a:extLst>
          </p:cNvPr>
          <p:cNvSpPr>
            <a:spLocks noGrp="1"/>
          </p:cNvSpPr>
          <p:nvPr>
            <p:ph type="title"/>
          </p:nvPr>
        </p:nvSpPr>
        <p:spPr/>
        <p:txBody>
          <a:bodyPr/>
          <a:lstStyle/>
          <a:p>
            <a:pPr algn="ctr"/>
            <a:r>
              <a:rPr lang="en-ZA" dirty="0"/>
              <a:t>INTRODUCTION</a:t>
            </a:r>
          </a:p>
        </p:txBody>
      </p:sp>
      <p:sp>
        <p:nvSpPr>
          <p:cNvPr id="3" name="Slide Number Placeholder 2">
            <a:extLst>
              <a:ext uri="{FF2B5EF4-FFF2-40B4-BE49-F238E27FC236}">
                <a16:creationId xmlns:a16="http://schemas.microsoft.com/office/drawing/2014/main" id="{5531230E-3524-412C-A3D7-9310E3E5B357}"/>
              </a:ext>
            </a:extLst>
          </p:cNvPr>
          <p:cNvSpPr>
            <a:spLocks noGrp="1"/>
          </p:cNvSpPr>
          <p:nvPr>
            <p:ph type="sldNum" sz="quarter" idx="12"/>
          </p:nvPr>
        </p:nvSpPr>
        <p:spPr/>
        <p:txBody>
          <a:bodyPr/>
          <a:lstStyle/>
          <a:p>
            <a:fld id="{32F83655-DC73-417F-8B26-EB7A1DBB5382}" type="slidenum">
              <a:rPr lang="en-ZA" smtClean="0"/>
              <a:pPr/>
              <a:t>177</a:t>
            </a:fld>
            <a:endParaRPr lang="en-ZA" dirty="0"/>
          </a:p>
        </p:txBody>
      </p:sp>
      <p:sp>
        <p:nvSpPr>
          <p:cNvPr id="4" name="Content Placeholder 3">
            <a:extLst>
              <a:ext uri="{FF2B5EF4-FFF2-40B4-BE49-F238E27FC236}">
                <a16:creationId xmlns:a16="http://schemas.microsoft.com/office/drawing/2014/main" id="{9F00423E-5418-41EE-9BC6-A0D97DC7C784}"/>
              </a:ext>
            </a:extLst>
          </p:cNvPr>
          <p:cNvSpPr>
            <a:spLocks noGrp="1"/>
          </p:cNvSpPr>
          <p:nvPr>
            <p:ph sz="quarter" idx="1"/>
          </p:nvPr>
        </p:nvSpPr>
        <p:spPr>
          <a:xfrm>
            <a:off x="467544" y="1413296"/>
            <a:ext cx="8219256" cy="5170066"/>
          </a:xfrm>
        </p:spPr>
        <p:txBody>
          <a:bodyPr>
            <a:normAutofit/>
          </a:bodyPr>
          <a:lstStyle/>
          <a:p>
            <a:r>
              <a:rPr lang="en-GB" dirty="0"/>
              <a:t>Agencies they ensure that children should not be exposed to tobacco smoke or other dangerous fumes. </a:t>
            </a:r>
          </a:p>
          <a:p>
            <a:endParaRPr lang="en-GB" dirty="0"/>
          </a:p>
          <a:p>
            <a:r>
              <a:rPr lang="en-GB" dirty="0"/>
              <a:t>Adults responsible for their care are influential role models, whether paid staff, volunteers or parents. Legislation bans smoking in all enclosed public places.</a:t>
            </a:r>
            <a:endParaRPr lang="en-ZA" dirty="0"/>
          </a:p>
          <a:p>
            <a:pPr marL="0" indent="0">
              <a:buNone/>
            </a:pPr>
            <a:endParaRPr lang="en-ZA" dirty="0"/>
          </a:p>
          <a:p>
            <a:pPr marL="0" indent="0">
              <a:buNone/>
            </a:pPr>
            <a:endParaRPr lang="en-ZA" dirty="0"/>
          </a:p>
        </p:txBody>
      </p:sp>
    </p:spTree>
    <p:extLst>
      <p:ext uri="{BB962C8B-B14F-4D97-AF65-F5344CB8AC3E}">
        <p14:creationId xmlns:p14="http://schemas.microsoft.com/office/powerpoint/2010/main" val="560535333"/>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DA1A1-0864-4BC7-8603-9E093373FBCB}"/>
              </a:ext>
            </a:extLst>
          </p:cNvPr>
          <p:cNvSpPr>
            <a:spLocks noGrp="1"/>
          </p:cNvSpPr>
          <p:nvPr>
            <p:ph type="title"/>
          </p:nvPr>
        </p:nvSpPr>
        <p:spPr/>
        <p:txBody>
          <a:bodyPr/>
          <a:lstStyle/>
          <a:p>
            <a:endParaRPr lang="en-ZA" dirty="0"/>
          </a:p>
        </p:txBody>
      </p:sp>
      <p:sp>
        <p:nvSpPr>
          <p:cNvPr id="3" name="Text Placeholder 2">
            <a:extLst>
              <a:ext uri="{FF2B5EF4-FFF2-40B4-BE49-F238E27FC236}">
                <a16:creationId xmlns:a16="http://schemas.microsoft.com/office/drawing/2014/main" id="{2ABE4B4C-5AB6-4301-97BF-7A47AD1D664D}"/>
              </a:ext>
            </a:extLst>
          </p:cNvPr>
          <p:cNvSpPr>
            <a:spLocks noGrp="1"/>
          </p:cNvSpPr>
          <p:nvPr>
            <p:ph type="body" idx="1"/>
          </p:nvPr>
        </p:nvSpPr>
        <p:spPr/>
        <p:txBody>
          <a:bodyPr>
            <a:normAutofit fontScale="92500" lnSpcReduction="20000"/>
          </a:bodyPr>
          <a:lstStyle/>
          <a:p>
            <a:r>
              <a:rPr lang="en-GB" b="1" dirty="0"/>
              <a:t>RANGE OF STRUCTURES IN TERMS OF THEIR CONTRIBUTION TO THE PROMOTION OF CHILD HEALTH, SAFETY, WELL BEING AND EARLY IDENTIFICATION AND INTERVENTION</a:t>
            </a:r>
            <a:endParaRPr lang="en-ZA" dirty="0"/>
          </a:p>
          <a:p>
            <a:endParaRPr lang="en-ZA" dirty="0"/>
          </a:p>
        </p:txBody>
      </p:sp>
      <p:sp>
        <p:nvSpPr>
          <p:cNvPr id="4" name="Slide Number Placeholder 3">
            <a:extLst>
              <a:ext uri="{FF2B5EF4-FFF2-40B4-BE49-F238E27FC236}">
                <a16:creationId xmlns:a16="http://schemas.microsoft.com/office/drawing/2014/main" id="{FAA8A318-C2AE-44B6-8636-9831F3EED69C}"/>
              </a:ext>
            </a:extLst>
          </p:cNvPr>
          <p:cNvSpPr>
            <a:spLocks noGrp="1"/>
          </p:cNvSpPr>
          <p:nvPr>
            <p:ph type="sldNum" sz="quarter" idx="12"/>
          </p:nvPr>
        </p:nvSpPr>
        <p:spPr/>
        <p:txBody>
          <a:bodyPr/>
          <a:lstStyle/>
          <a:p>
            <a:fld id="{4980778A-6F9D-4141-8080-B8192EADCD40}" type="slidenum">
              <a:rPr lang="en-ZA" smtClean="0"/>
              <a:pPr/>
              <a:t>178</a:t>
            </a:fld>
            <a:endParaRPr lang="en-ZA" dirty="0"/>
          </a:p>
        </p:txBody>
      </p:sp>
    </p:spTree>
    <p:extLst>
      <p:ext uri="{BB962C8B-B14F-4D97-AF65-F5344CB8AC3E}">
        <p14:creationId xmlns:p14="http://schemas.microsoft.com/office/powerpoint/2010/main" val="1361343413"/>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9BDB17-0E67-445B-8394-E49E0BCC062E}"/>
              </a:ext>
            </a:extLst>
          </p:cNvPr>
          <p:cNvSpPr>
            <a:spLocks noGrp="1"/>
          </p:cNvSpPr>
          <p:nvPr>
            <p:ph type="title"/>
          </p:nvPr>
        </p:nvSpPr>
        <p:spPr/>
        <p:txBody>
          <a:bodyPr>
            <a:noAutofit/>
          </a:bodyPr>
          <a:lstStyle/>
          <a:p>
            <a:pPr algn="ctr"/>
            <a:r>
              <a:rPr lang="en-GB" sz="2400" dirty="0"/>
              <a:t>RANGE OF STRUCTURES IN TERMS OF THEIR CONTRIBUTION TO THE PROMOTION OF CHILD HEALTH, SAFETY, WELL BEING AND EARLY IDENTIFICATION AND INTERVENTION</a:t>
            </a:r>
            <a:endParaRPr lang="en-ZA" sz="2400" dirty="0"/>
          </a:p>
        </p:txBody>
      </p:sp>
      <p:sp>
        <p:nvSpPr>
          <p:cNvPr id="3" name="Slide Number Placeholder 2">
            <a:extLst>
              <a:ext uri="{FF2B5EF4-FFF2-40B4-BE49-F238E27FC236}">
                <a16:creationId xmlns:a16="http://schemas.microsoft.com/office/drawing/2014/main" id="{DCB7240F-D72D-42D4-9066-A1D79B5E424C}"/>
              </a:ext>
            </a:extLst>
          </p:cNvPr>
          <p:cNvSpPr>
            <a:spLocks noGrp="1"/>
          </p:cNvSpPr>
          <p:nvPr>
            <p:ph type="sldNum" sz="quarter" idx="12"/>
          </p:nvPr>
        </p:nvSpPr>
        <p:spPr/>
        <p:txBody>
          <a:bodyPr/>
          <a:lstStyle/>
          <a:p>
            <a:fld id="{32F83655-DC73-417F-8B26-EB7A1DBB5382}" type="slidenum">
              <a:rPr lang="en-ZA" smtClean="0"/>
              <a:pPr/>
              <a:t>179</a:t>
            </a:fld>
            <a:endParaRPr lang="en-ZA" dirty="0"/>
          </a:p>
        </p:txBody>
      </p:sp>
      <p:sp>
        <p:nvSpPr>
          <p:cNvPr id="4" name="Content Placeholder 3">
            <a:extLst>
              <a:ext uri="{FF2B5EF4-FFF2-40B4-BE49-F238E27FC236}">
                <a16:creationId xmlns:a16="http://schemas.microsoft.com/office/drawing/2014/main" id="{DFF549BC-E188-4EF5-A7AC-65C3238772CA}"/>
              </a:ext>
            </a:extLst>
          </p:cNvPr>
          <p:cNvSpPr>
            <a:spLocks noGrp="1"/>
          </p:cNvSpPr>
          <p:nvPr>
            <p:ph sz="quarter" idx="1"/>
          </p:nvPr>
        </p:nvSpPr>
        <p:spPr>
          <a:xfrm>
            <a:off x="467544" y="1661491"/>
            <a:ext cx="8219256" cy="4680000"/>
          </a:xfrm>
        </p:spPr>
        <p:txBody>
          <a:bodyPr>
            <a:normAutofit/>
          </a:bodyPr>
          <a:lstStyle/>
          <a:p>
            <a:r>
              <a:rPr lang="en-GB" dirty="0"/>
              <a:t>It is important to note that there are South African structures, regional and international structures contributing to the promotion of children’s health, safety and well-being.</a:t>
            </a:r>
            <a:endParaRPr lang="en-ZA" dirty="0"/>
          </a:p>
          <a:p>
            <a:pPr marL="0" indent="0">
              <a:buNone/>
            </a:pPr>
            <a:endParaRPr lang="en-GB" b="1" dirty="0"/>
          </a:p>
          <a:p>
            <a:pPr marL="0" indent="0">
              <a:buNone/>
            </a:pPr>
            <a:endParaRPr lang="en-ZA" dirty="0"/>
          </a:p>
          <a:p>
            <a:pPr marL="0" indent="0">
              <a:buNone/>
            </a:pPr>
            <a:endParaRPr lang="en-ZA" dirty="0"/>
          </a:p>
        </p:txBody>
      </p:sp>
    </p:spTree>
    <p:extLst>
      <p:ext uri="{BB962C8B-B14F-4D97-AF65-F5344CB8AC3E}">
        <p14:creationId xmlns:p14="http://schemas.microsoft.com/office/powerpoint/2010/main" val="8398867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Assessment Brief</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18</a:t>
            </a:fld>
            <a:endParaRPr lang="en-ZA" dirty="0"/>
          </a:p>
        </p:txBody>
      </p:sp>
      <p:sp>
        <p:nvSpPr>
          <p:cNvPr id="5" name="Content Placeholder 4"/>
          <p:cNvSpPr>
            <a:spLocks noGrp="1"/>
          </p:cNvSpPr>
          <p:nvPr>
            <p:ph sz="quarter" idx="1"/>
          </p:nvPr>
        </p:nvSpPr>
        <p:spPr/>
        <p:txBody>
          <a:bodyPr/>
          <a:lstStyle/>
          <a:p>
            <a:pPr>
              <a:buFont typeface="Arial" panose="020B0604020202020204" pitchFamily="34" charset="0"/>
              <a:buChar char="•"/>
            </a:pPr>
            <a:r>
              <a:rPr lang="en-ZA" b="1" dirty="0"/>
              <a:t>Assessment Tools and Matrix:</a:t>
            </a:r>
          </a:p>
          <a:p>
            <a:endParaRPr lang="en-ZA" b="1" dirty="0"/>
          </a:p>
          <a:p>
            <a:pPr marL="800100" lvl="1" indent="-342900">
              <a:buClr>
                <a:schemeClr val="accent4">
                  <a:lumMod val="75000"/>
                </a:schemeClr>
              </a:buClr>
              <a:buFont typeface="Arial" panose="020B0604020202020204" pitchFamily="34" charset="0"/>
              <a:buChar char="•"/>
            </a:pPr>
            <a:r>
              <a:rPr lang="en-ZA" dirty="0"/>
              <a:t>All the specific outcomes </a:t>
            </a:r>
          </a:p>
          <a:p>
            <a:pPr marL="800100" lvl="1" indent="-342900">
              <a:buClr>
                <a:schemeClr val="accent4">
                  <a:lumMod val="75000"/>
                </a:schemeClr>
              </a:buClr>
              <a:buFont typeface="Arial" panose="020B0604020202020204" pitchFamily="34" charset="0"/>
              <a:buChar char="•"/>
            </a:pPr>
            <a:r>
              <a:rPr lang="en-ZA" dirty="0"/>
              <a:t>Associated assessment criteria </a:t>
            </a:r>
          </a:p>
          <a:p>
            <a:pPr marL="800100" lvl="1" indent="-342900">
              <a:buClr>
                <a:schemeClr val="accent4">
                  <a:lumMod val="75000"/>
                </a:schemeClr>
              </a:buClr>
              <a:buFont typeface="Arial" panose="020B0604020202020204" pitchFamily="34" charset="0"/>
              <a:buChar char="•"/>
            </a:pPr>
            <a:r>
              <a:rPr lang="en-ZA" dirty="0"/>
              <a:t>Range statements</a:t>
            </a:r>
          </a:p>
          <a:p>
            <a:pPr marL="800100" lvl="1" indent="-342900">
              <a:buClr>
                <a:schemeClr val="accent4">
                  <a:lumMod val="75000"/>
                </a:schemeClr>
              </a:buClr>
              <a:buFont typeface="Arial" panose="020B0604020202020204" pitchFamily="34" charset="0"/>
              <a:buChar char="•"/>
            </a:pPr>
            <a:r>
              <a:rPr lang="en-ZA" dirty="0"/>
              <a:t>Critical cross-field, development outcomes </a:t>
            </a:r>
          </a:p>
          <a:p>
            <a:pPr marL="800100" lvl="1" indent="-342900">
              <a:buClr>
                <a:schemeClr val="accent4">
                  <a:lumMod val="75000"/>
                </a:schemeClr>
              </a:buClr>
              <a:buFont typeface="Arial" panose="020B0604020202020204" pitchFamily="34" charset="0"/>
              <a:buChar char="•"/>
            </a:pPr>
            <a:r>
              <a:rPr lang="en-ZA" dirty="0"/>
              <a:t>Essential embedded knowledge.</a:t>
            </a:r>
            <a:endParaRPr lang="en-US" dirty="0"/>
          </a:p>
          <a:p>
            <a:endParaRPr lang="en-ZA" dirty="0"/>
          </a:p>
        </p:txBody>
      </p:sp>
    </p:spTree>
    <p:extLst>
      <p:ext uri="{BB962C8B-B14F-4D97-AF65-F5344CB8AC3E}">
        <p14:creationId xmlns:p14="http://schemas.microsoft.com/office/powerpoint/2010/main" val="952037517"/>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9BDB17-0E67-445B-8394-E49E0BCC062E}"/>
              </a:ext>
            </a:extLst>
          </p:cNvPr>
          <p:cNvSpPr>
            <a:spLocks noGrp="1"/>
          </p:cNvSpPr>
          <p:nvPr>
            <p:ph type="title"/>
          </p:nvPr>
        </p:nvSpPr>
        <p:spPr/>
        <p:txBody>
          <a:bodyPr>
            <a:noAutofit/>
          </a:bodyPr>
          <a:lstStyle/>
          <a:p>
            <a:pPr algn="ctr"/>
            <a:r>
              <a:rPr lang="en-GB" sz="2400" dirty="0"/>
              <a:t>RANGE OF STRUCTURES IN TERMS OF THEIR CONTRIBUTION TO THE PROMOTION OF CHILD HEALTH, SAFETY, WELL BEING AND EARLY IDENTIFICATION AND INTERVENTION</a:t>
            </a:r>
            <a:endParaRPr lang="en-ZA" sz="2400" dirty="0"/>
          </a:p>
        </p:txBody>
      </p:sp>
      <p:sp>
        <p:nvSpPr>
          <p:cNvPr id="3" name="Slide Number Placeholder 2">
            <a:extLst>
              <a:ext uri="{FF2B5EF4-FFF2-40B4-BE49-F238E27FC236}">
                <a16:creationId xmlns:a16="http://schemas.microsoft.com/office/drawing/2014/main" id="{DCB7240F-D72D-42D4-9066-A1D79B5E424C}"/>
              </a:ext>
            </a:extLst>
          </p:cNvPr>
          <p:cNvSpPr>
            <a:spLocks noGrp="1"/>
          </p:cNvSpPr>
          <p:nvPr>
            <p:ph type="sldNum" sz="quarter" idx="12"/>
          </p:nvPr>
        </p:nvSpPr>
        <p:spPr/>
        <p:txBody>
          <a:bodyPr/>
          <a:lstStyle/>
          <a:p>
            <a:fld id="{32F83655-DC73-417F-8B26-EB7A1DBB5382}" type="slidenum">
              <a:rPr lang="en-ZA" smtClean="0"/>
              <a:pPr/>
              <a:t>180</a:t>
            </a:fld>
            <a:endParaRPr lang="en-ZA" dirty="0"/>
          </a:p>
        </p:txBody>
      </p:sp>
      <p:sp>
        <p:nvSpPr>
          <p:cNvPr id="4" name="Content Placeholder 3">
            <a:extLst>
              <a:ext uri="{FF2B5EF4-FFF2-40B4-BE49-F238E27FC236}">
                <a16:creationId xmlns:a16="http://schemas.microsoft.com/office/drawing/2014/main" id="{DFF549BC-E188-4EF5-A7AC-65C3238772CA}"/>
              </a:ext>
            </a:extLst>
          </p:cNvPr>
          <p:cNvSpPr>
            <a:spLocks noGrp="1"/>
          </p:cNvSpPr>
          <p:nvPr>
            <p:ph sz="quarter" idx="1"/>
          </p:nvPr>
        </p:nvSpPr>
        <p:spPr>
          <a:xfrm>
            <a:off x="467544" y="1661491"/>
            <a:ext cx="8219256" cy="4680000"/>
          </a:xfrm>
        </p:spPr>
        <p:txBody>
          <a:bodyPr>
            <a:normAutofit/>
          </a:bodyPr>
          <a:lstStyle/>
          <a:p>
            <a:pPr marL="0" indent="0">
              <a:buNone/>
            </a:pPr>
            <a:r>
              <a:rPr lang="en-GB" b="1" dirty="0"/>
              <a:t>NATIONAL STRUCTURES</a:t>
            </a:r>
          </a:p>
          <a:p>
            <a:pPr marL="0" indent="0">
              <a:buNone/>
            </a:pPr>
            <a:endParaRPr lang="en-ZA" dirty="0"/>
          </a:p>
          <a:p>
            <a:pPr marL="0" indent="0">
              <a:buNone/>
            </a:pPr>
            <a:r>
              <a:rPr lang="en-GB" dirty="0"/>
              <a:t>TRAINING RESOURCE FOR EARLY EDUCATION</a:t>
            </a:r>
          </a:p>
          <a:p>
            <a:pPr marL="0" indent="0">
              <a:buNone/>
            </a:pPr>
            <a:endParaRPr lang="en-ZA" dirty="0"/>
          </a:p>
          <a:p>
            <a:pPr marL="0" indent="0" fontAlgn="base">
              <a:buNone/>
            </a:pPr>
            <a:r>
              <a:rPr lang="en-US" dirty="0"/>
              <a:t>Tree’s mission is to promote quality holistic </a:t>
            </a:r>
            <a:r>
              <a:rPr lang="en-US" b="1" dirty="0"/>
              <a:t>Early Childhood Development</a:t>
            </a:r>
            <a:r>
              <a:rPr lang="en-US" dirty="0"/>
              <a:t> and care for</a:t>
            </a:r>
            <a:r>
              <a:rPr lang="en-ZA" dirty="0"/>
              <a:t> </a:t>
            </a:r>
            <a:r>
              <a:rPr lang="en-US" dirty="0"/>
              <a:t>children ages 0-4 years.</a:t>
            </a:r>
            <a:endParaRPr lang="en-ZA" dirty="0"/>
          </a:p>
          <a:p>
            <a:pPr marL="0" indent="0" fontAlgn="base">
              <a:buNone/>
            </a:pPr>
            <a:endParaRPr lang="en-ZA" dirty="0"/>
          </a:p>
          <a:p>
            <a:pPr lvl="0" fontAlgn="base"/>
            <a:r>
              <a:rPr lang="en-GB" dirty="0"/>
              <a:t>The creation of an Early Childhood Development Enabling Environment.</a:t>
            </a:r>
            <a:endParaRPr lang="en-ZA" dirty="0"/>
          </a:p>
          <a:p>
            <a:pPr marL="0" indent="0">
              <a:buNone/>
            </a:pPr>
            <a:endParaRPr lang="en-ZA" dirty="0"/>
          </a:p>
          <a:p>
            <a:pPr marL="0" indent="0">
              <a:buNone/>
            </a:pPr>
            <a:endParaRPr lang="en-ZA" dirty="0"/>
          </a:p>
        </p:txBody>
      </p:sp>
    </p:spTree>
    <p:extLst>
      <p:ext uri="{BB962C8B-B14F-4D97-AF65-F5344CB8AC3E}">
        <p14:creationId xmlns:p14="http://schemas.microsoft.com/office/powerpoint/2010/main" val="2261541895"/>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9BDB17-0E67-445B-8394-E49E0BCC062E}"/>
              </a:ext>
            </a:extLst>
          </p:cNvPr>
          <p:cNvSpPr>
            <a:spLocks noGrp="1"/>
          </p:cNvSpPr>
          <p:nvPr>
            <p:ph type="title"/>
          </p:nvPr>
        </p:nvSpPr>
        <p:spPr/>
        <p:txBody>
          <a:bodyPr>
            <a:noAutofit/>
          </a:bodyPr>
          <a:lstStyle/>
          <a:p>
            <a:pPr algn="ctr"/>
            <a:r>
              <a:rPr lang="en-GB" sz="2400" dirty="0"/>
              <a:t>RANGE OF STRUCTURES IN TERMS OF THEIR CONTRIBUTION TO THE PROMOTION OF CHILD HEALTH, SAFETY, WELL BEING AND EARLY IDENTIFICATION AND INTERVENTION</a:t>
            </a:r>
            <a:endParaRPr lang="en-ZA" sz="2400" dirty="0"/>
          </a:p>
        </p:txBody>
      </p:sp>
      <p:sp>
        <p:nvSpPr>
          <p:cNvPr id="3" name="Slide Number Placeholder 2">
            <a:extLst>
              <a:ext uri="{FF2B5EF4-FFF2-40B4-BE49-F238E27FC236}">
                <a16:creationId xmlns:a16="http://schemas.microsoft.com/office/drawing/2014/main" id="{DCB7240F-D72D-42D4-9066-A1D79B5E424C}"/>
              </a:ext>
            </a:extLst>
          </p:cNvPr>
          <p:cNvSpPr>
            <a:spLocks noGrp="1"/>
          </p:cNvSpPr>
          <p:nvPr>
            <p:ph type="sldNum" sz="quarter" idx="12"/>
          </p:nvPr>
        </p:nvSpPr>
        <p:spPr/>
        <p:txBody>
          <a:bodyPr/>
          <a:lstStyle/>
          <a:p>
            <a:fld id="{32F83655-DC73-417F-8B26-EB7A1DBB5382}" type="slidenum">
              <a:rPr lang="en-ZA" smtClean="0"/>
              <a:pPr/>
              <a:t>181</a:t>
            </a:fld>
            <a:endParaRPr lang="en-ZA" dirty="0"/>
          </a:p>
        </p:txBody>
      </p:sp>
      <p:sp>
        <p:nvSpPr>
          <p:cNvPr id="4" name="Content Placeholder 3">
            <a:extLst>
              <a:ext uri="{FF2B5EF4-FFF2-40B4-BE49-F238E27FC236}">
                <a16:creationId xmlns:a16="http://schemas.microsoft.com/office/drawing/2014/main" id="{DFF549BC-E188-4EF5-A7AC-65C3238772CA}"/>
              </a:ext>
            </a:extLst>
          </p:cNvPr>
          <p:cNvSpPr>
            <a:spLocks noGrp="1"/>
          </p:cNvSpPr>
          <p:nvPr>
            <p:ph sz="quarter" idx="1"/>
          </p:nvPr>
        </p:nvSpPr>
        <p:spPr>
          <a:xfrm>
            <a:off x="467544" y="1661491"/>
            <a:ext cx="8219256" cy="4680000"/>
          </a:xfrm>
        </p:spPr>
        <p:txBody>
          <a:bodyPr>
            <a:normAutofit/>
          </a:bodyPr>
          <a:lstStyle/>
          <a:p>
            <a:pPr lvl="0" fontAlgn="base"/>
            <a:r>
              <a:rPr lang="en-GB" dirty="0"/>
              <a:t>Capacity building focusing on quality education and training programmes for those responsible for the care of children.</a:t>
            </a:r>
            <a:endParaRPr lang="en-ZA" dirty="0"/>
          </a:p>
          <a:p>
            <a:pPr lvl="0" fontAlgn="base"/>
            <a:r>
              <a:rPr lang="en-GB" dirty="0"/>
              <a:t>The provision of and increasing the access to appropriate ECD resources.</a:t>
            </a:r>
            <a:endParaRPr lang="en-ZA" dirty="0"/>
          </a:p>
          <a:p>
            <a:pPr lvl="0" fontAlgn="base"/>
            <a:r>
              <a:rPr lang="en-GB" dirty="0"/>
              <a:t>The promotion of sustainable programmes.</a:t>
            </a:r>
            <a:endParaRPr lang="en-ZA" dirty="0"/>
          </a:p>
          <a:p>
            <a:pPr lvl="0" fontAlgn="base"/>
            <a:r>
              <a:rPr lang="en-GB" dirty="0"/>
              <a:t>Lobbying, advocacy and establishing partnerships with relevant stakeholders.</a:t>
            </a:r>
            <a:endParaRPr lang="en-ZA" dirty="0"/>
          </a:p>
          <a:p>
            <a:pPr lvl="0" fontAlgn="base"/>
            <a:r>
              <a:rPr lang="en-GB" dirty="0"/>
              <a:t>Continuous monitoring, evaluation and reflexive review.</a:t>
            </a:r>
            <a:endParaRPr lang="en-ZA" dirty="0"/>
          </a:p>
          <a:p>
            <a:pPr marL="0" indent="0">
              <a:buNone/>
            </a:pPr>
            <a:endParaRPr lang="en-GB" b="1" dirty="0"/>
          </a:p>
          <a:p>
            <a:pPr marL="0" indent="0">
              <a:buNone/>
            </a:pPr>
            <a:endParaRPr lang="en-ZA" dirty="0"/>
          </a:p>
          <a:p>
            <a:pPr marL="0" indent="0">
              <a:buNone/>
            </a:pPr>
            <a:endParaRPr lang="en-ZA" dirty="0"/>
          </a:p>
        </p:txBody>
      </p:sp>
    </p:spTree>
    <p:extLst>
      <p:ext uri="{BB962C8B-B14F-4D97-AF65-F5344CB8AC3E}">
        <p14:creationId xmlns:p14="http://schemas.microsoft.com/office/powerpoint/2010/main" val="679472783"/>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9BDB17-0E67-445B-8394-E49E0BCC062E}"/>
              </a:ext>
            </a:extLst>
          </p:cNvPr>
          <p:cNvSpPr>
            <a:spLocks noGrp="1"/>
          </p:cNvSpPr>
          <p:nvPr>
            <p:ph type="title"/>
          </p:nvPr>
        </p:nvSpPr>
        <p:spPr/>
        <p:txBody>
          <a:bodyPr>
            <a:noAutofit/>
          </a:bodyPr>
          <a:lstStyle/>
          <a:p>
            <a:pPr algn="ctr"/>
            <a:r>
              <a:rPr lang="en-GB" sz="2400" dirty="0"/>
              <a:t>RANGE OF STRUCTURES IN TERMS OF THEIR CONTRIBUTION TO THE PROMOTION OF CHILD HEALTH, SAFETY, WELL BEING AND EARLY IDENTIFICATION AND INTERVENTION</a:t>
            </a:r>
            <a:endParaRPr lang="en-ZA" sz="2400" dirty="0"/>
          </a:p>
        </p:txBody>
      </p:sp>
      <p:sp>
        <p:nvSpPr>
          <p:cNvPr id="3" name="Slide Number Placeholder 2">
            <a:extLst>
              <a:ext uri="{FF2B5EF4-FFF2-40B4-BE49-F238E27FC236}">
                <a16:creationId xmlns:a16="http://schemas.microsoft.com/office/drawing/2014/main" id="{DCB7240F-D72D-42D4-9066-A1D79B5E424C}"/>
              </a:ext>
            </a:extLst>
          </p:cNvPr>
          <p:cNvSpPr>
            <a:spLocks noGrp="1"/>
          </p:cNvSpPr>
          <p:nvPr>
            <p:ph type="sldNum" sz="quarter" idx="12"/>
          </p:nvPr>
        </p:nvSpPr>
        <p:spPr/>
        <p:txBody>
          <a:bodyPr/>
          <a:lstStyle/>
          <a:p>
            <a:fld id="{32F83655-DC73-417F-8B26-EB7A1DBB5382}" type="slidenum">
              <a:rPr lang="en-ZA" smtClean="0"/>
              <a:pPr/>
              <a:t>182</a:t>
            </a:fld>
            <a:endParaRPr lang="en-ZA" dirty="0"/>
          </a:p>
        </p:txBody>
      </p:sp>
      <p:pic>
        <p:nvPicPr>
          <p:cNvPr id="5" name="Picture 4">
            <a:extLst>
              <a:ext uri="{FF2B5EF4-FFF2-40B4-BE49-F238E27FC236}">
                <a16:creationId xmlns:a16="http://schemas.microsoft.com/office/drawing/2014/main" id="{1C427ED0-09B4-4B2E-9834-3CD8229C5E08}"/>
              </a:ext>
            </a:extLst>
          </p:cNvPr>
          <p:cNvPicPr/>
          <p:nvPr/>
        </p:nvPicPr>
        <p:blipFill>
          <a:blip r:embed="rId2">
            <a:extLst>
              <a:ext uri="{28A0092B-C50C-407E-A947-70E740481C1C}">
                <a14:useLocalDpi xmlns:a14="http://schemas.microsoft.com/office/drawing/2010/main" val="0"/>
              </a:ext>
            </a:extLst>
          </a:blip>
          <a:stretch>
            <a:fillRect/>
          </a:stretch>
        </p:blipFill>
        <p:spPr>
          <a:xfrm>
            <a:off x="1678940" y="1373187"/>
            <a:ext cx="5786120" cy="5210175"/>
          </a:xfrm>
          <a:prstGeom prst="rect">
            <a:avLst/>
          </a:prstGeom>
        </p:spPr>
      </p:pic>
    </p:spTree>
    <p:extLst>
      <p:ext uri="{BB962C8B-B14F-4D97-AF65-F5344CB8AC3E}">
        <p14:creationId xmlns:p14="http://schemas.microsoft.com/office/powerpoint/2010/main" val="2168791332"/>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9BDB17-0E67-445B-8394-E49E0BCC062E}"/>
              </a:ext>
            </a:extLst>
          </p:cNvPr>
          <p:cNvSpPr>
            <a:spLocks noGrp="1"/>
          </p:cNvSpPr>
          <p:nvPr>
            <p:ph type="title"/>
          </p:nvPr>
        </p:nvSpPr>
        <p:spPr/>
        <p:txBody>
          <a:bodyPr>
            <a:noAutofit/>
          </a:bodyPr>
          <a:lstStyle/>
          <a:p>
            <a:pPr algn="ctr"/>
            <a:r>
              <a:rPr lang="en-GB" sz="2400" dirty="0"/>
              <a:t>RANGE OF STRUCTURES IN TERMS OF THEIR CONTRIBUTION TO THE PROMOTION OF CHILD HEALTH, SAFETY, WELL BEING AND EARLY IDENTIFICATION AND INTERVENTION</a:t>
            </a:r>
            <a:endParaRPr lang="en-ZA" sz="2400" dirty="0"/>
          </a:p>
        </p:txBody>
      </p:sp>
      <p:sp>
        <p:nvSpPr>
          <p:cNvPr id="3" name="Slide Number Placeholder 2">
            <a:extLst>
              <a:ext uri="{FF2B5EF4-FFF2-40B4-BE49-F238E27FC236}">
                <a16:creationId xmlns:a16="http://schemas.microsoft.com/office/drawing/2014/main" id="{DCB7240F-D72D-42D4-9066-A1D79B5E424C}"/>
              </a:ext>
            </a:extLst>
          </p:cNvPr>
          <p:cNvSpPr>
            <a:spLocks noGrp="1"/>
          </p:cNvSpPr>
          <p:nvPr>
            <p:ph type="sldNum" sz="quarter" idx="12"/>
          </p:nvPr>
        </p:nvSpPr>
        <p:spPr/>
        <p:txBody>
          <a:bodyPr/>
          <a:lstStyle/>
          <a:p>
            <a:fld id="{32F83655-DC73-417F-8B26-EB7A1DBB5382}" type="slidenum">
              <a:rPr lang="en-ZA" smtClean="0"/>
              <a:pPr/>
              <a:t>183</a:t>
            </a:fld>
            <a:endParaRPr lang="en-ZA" dirty="0"/>
          </a:p>
        </p:txBody>
      </p:sp>
      <p:sp>
        <p:nvSpPr>
          <p:cNvPr id="4" name="Content Placeholder 3">
            <a:extLst>
              <a:ext uri="{FF2B5EF4-FFF2-40B4-BE49-F238E27FC236}">
                <a16:creationId xmlns:a16="http://schemas.microsoft.com/office/drawing/2014/main" id="{DFF549BC-E188-4EF5-A7AC-65C3238772CA}"/>
              </a:ext>
            </a:extLst>
          </p:cNvPr>
          <p:cNvSpPr>
            <a:spLocks noGrp="1"/>
          </p:cNvSpPr>
          <p:nvPr>
            <p:ph sz="quarter" idx="1"/>
          </p:nvPr>
        </p:nvSpPr>
        <p:spPr>
          <a:xfrm>
            <a:off x="467544" y="1661491"/>
            <a:ext cx="8219256" cy="4680000"/>
          </a:xfrm>
        </p:spPr>
        <p:txBody>
          <a:bodyPr>
            <a:normAutofit/>
          </a:bodyPr>
          <a:lstStyle/>
          <a:p>
            <a:pPr marL="0" indent="0">
              <a:buNone/>
            </a:pPr>
            <a:r>
              <a:rPr lang="en-GB" dirty="0"/>
              <a:t>SOUTH AFRICA EDUCATION AND ENVIRONMENT PROJECT.(SAEP)</a:t>
            </a:r>
            <a:endParaRPr lang="en-ZA" dirty="0"/>
          </a:p>
          <a:p>
            <a:pPr marL="0" indent="0">
              <a:buNone/>
            </a:pPr>
            <a:r>
              <a:rPr lang="en-GB" dirty="0"/>
              <a:t>	</a:t>
            </a:r>
            <a:endParaRPr lang="en-ZA" dirty="0"/>
          </a:p>
          <a:p>
            <a:r>
              <a:rPr lang="en-US" dirty="0"/>
              <a:t>Early Childhood Development (ECD) centers are places where toddlers and pre-school children are looked after while their guardians are working or looking for work. </a:t>
            </a:r>
          </a:p>
          <a:p>
            <a:endParaRPr lang="en-US" dirty="0"/>
          </a:p>
          <a:p>
            <a:r>
              <a:rPr lang="en-US" dirty="0"/>
              <a:t>It is crucial that these centers provide age-appropriate stimulation and learning, but too often the principals and teachers do not have the necessary skills or knowledge</a:t>
            </a:r>
            <a:r>
              <a:rPr lang="en-US" b="1" dirty="0"/>
              <a:t>.</a:t>
            </a:r>
            <a:endParaRPr lang="en-ZA" dirty="0"/>
          </a:p>
          <a:p>
            <a:pPr marL="0" indent="0">
              <a:buNone/>
            </a:pPr>
            <a:endParaRPr lang="en-GB" b="1" dirty="0"/>
          </a:p>
          <a:p>
            <a:pPr marL="0" indent="0">
              <a:buNone/>
            </a:pPr>
            <a:endParaRPr lang="en-ZA" dirty="0"/>
          </a:p>
          <a:p>
            <a:pPr marL="0" indent="0">
              <a:buNone/>
            </a:pPr>
            <a:endParaRPr lang="en-ZA" dirty="0"/>
          </a:p>
        </p:txBody>
      </p:sp>
    </p:spTree>
    <p:extLst>
      <p:ext uri="{BB962C8B-B14F-4D97-AF65-F5344CB8AC3E}">
        <p14:creationId xmlns:p14="http://schemas.microsoft.com/office/powerpoint/2010/main" val="556056719"/>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9BDB17-0E67-445B-8394-E49E0BCC062E}"/>
              </a:ext>
            </a:extLst>
          </p:cNvPr>
          <p:cNvSpPr>
            <a:spLocks noGrp="1"/>
          </p:cNvSpPr>
          <p:nvPr>
            <p:ph type="title"/>
          </p:nvPr>
        </p:nvSpPr>
        <p:spPr/>
        <p:txBody>
          <a:bodyPr>
            <a:noAutofit/>
          </a:bodyPr>
          <a:lstStyle/>
          <a:p>
            <a:pPr algn="ctr"/>
            <a:r>
              <a:rPr lang="en-GB" sz="2400" dirty="0"/>
              <a:t>RANGE OF STRUCTURES IN TERMS OF THEIR CONTRIBUTION TO THE PROMOTION OF CHILD HEALTH, SAFETY, WELL BEING AND EARLY IDENTIFICATION AND INTERVENTION</a:t>
            </a:r>
            <a:endParaRPr lang="en-ZA" sz="2400" dirty="0"/>
          </a:p>
        </p:txBody>
      </p:sp>
      <p:sp>
        <p:nvSpPr>
          <p:cNvPr id="3" name="Slide Number Placeholder 2">
            <a:extLst>
              <a:ext uri="{FF2B5EF4-FFF2-40B4-BE49-F238E27FC236}">
                <a16:creationId xmlns:a16="http://schemas.microsoft.com/office/drawing/2014/main" id="{DCB7240F-D72D-42D4-9066-A1D79B5E424C}"/>
              </a:ext>
            </a:extLst>
          </p:cNvPr>
          <p:cNvSpPr>
            <a:spLocks noGrp="1"/>
          </p:cNvSpPr>
          <p:nvPr>
            <p:ph type="sldNum" sz="quarter" idx="12"/>
          </p:nvPr>
        </p:nvSpPr>
        <p:spPr/>
        <p:txBody>
          <a:bodyPr/>
          <a:lstStyle/>
          <a:p>
            <a:fld id="{32F83655-DC73-417F-8B26-EB7A1DBB5382}" type="slidenum">
              <a:rPr lang="en-ZA" smtClean="0"/>
              <a:pPr/>
              <a:t>184</a:t>
            </a:fld>
            <a:endParaRPr lang="en-ZA" dirty="0"/>
          </a:p>
        </p:txBody>
      </p:sp>
      <p:sp>
        <p:nvSpPr>
          <p:cNvPr id="4" name="Content Placeholder 3">
            <a:extLst>
              <a:ext uri="{FF2B5EF4-FFF2-40B4-BE49-F238E27FC236}">
                <a16:creationId xmlns:a16="http://schemas.microsoft.com/office/drawing/2014/main" id="{DFF549BC-E188-4EF5-A7AC-65C3238772CA}"/>
              </a:ext>
            </a:extLst>
          </p:cNvPr>
          <p:cNvSpPr>
            <a:spLocks noGrp="1"/>
          </p:cNvSpPr>
          <p:nvPr>
            <p:ph sz="quarter" idx="1"/>
          </p:nvPr>
        </p:nvSpPr>
        <p:spPr>
          <a:xfrm>
            <a:off x="467544" y="1661491"/>
            <a:ext cx="8219256" cy="4680000"/>
          </a:xfrm>
        </p:spPr>
        <p:txBody>
          <a:bodyPr>
            <a:normAutofit/>
          </a:bodyPr>
          <a:lstStyle/>
          <a:p>
            <a:r>
              <a:rPr lang="en-US" dirty="0"/>
              <a:t>Township educare centers face many challenges, including inadequate structures, inexperienced teachers, unhealthy learning environments, poor nutrition, and insufficient emphasis on children’s cognitive, physical, emotional and social development. </a:t>
            </a:r>
          </a:p>
          <a:p>
            <a:endParaRPr lang="en-US" dirty="0"/>
          </a:p>
          <a:p>
            <a:r>
              <a:rPr lang="en-US" dirty="0"/>
              <a:t>Further, in order to register with government and receive subsidies, centers must meet minimum requirements in areas including infrastructure, financial management, curriculum and teacher training. </a:t>
            </a:r>
          </a:p>
          <a:p>
            <a:pPr marL="0" indent="0">
              <a:buNone/>
            </a:pPr>
            <a:endParaRPr lang="en-GB" b="1" dirty="0"/>
          </a:p>
          <a:p>
            <a:pPr marL="0" indent="0">
              <a:buNone/>
            </a:pPr>
            <a:endParaRPr lang="en-ZA" dirty="0"/>
          </a:p>
          <a:p>
            <a:pPr marL="0" indent="0">
              <a:buNone/>
            </a:pPr>
            <a:endParaRPr lang="en-ZA" dirty="0"/>
          </a:p>
        </p:txBody>
      </p:sp>
    </p:spTree>
    <p:extLst>
      <p:ext uri="{BB962C8B-B14F-4D97-AF65-F5344CB8AC3E}">
        <p14:creationId xmlns:p14="http://schemas.microsoft.com/office/powerpoint/2010/main" val="3789263325"/>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9BDB17-0E67-445B-8394-E49E0BCC062E}"/>
              </a:ext>
            </a:extLst>
          </p:cNvPr>
          <p:cNvSpPr>
            <a:spLocks noGrp="1"/>
          </p:cNvSpPr>
          <p:nvPr>
            <p:ph type="title"/>
          </p:nvPr>
        </p:nvSpPr>
        <p:spPr/>
        <p:txBody>
          <a:bodyPr>
            <a:noAutofit/>
          </a:bodyPr>
          <a:lstStyle/>
          <a:p>
            <a:pPr algn="ctr"/>
            <a:r>
              <a:rPr lang="en-GB" sz="2400" dirty="0"/>
              <a:t>RANGE OF STRUCTURES IN TERMS OF THEIR CONTRIBUTION TO THE PROMOTION OF CHILD HEALTH, SAFETY, WELL BEING AND EARLY IDENTIFICATION AND INTERVENTION</a:t>
            </a:r>
            <a:endParaRPr lang="en-ZA" sz="2400" dirty="0"/>
          </a:p>
        </p:txBody>
      </p:sp>
      <p:sp>
        <p:nvSpPr>
          <p:cNvPr id="3" name="Slide Number Placeholder 2">
            <a:extLst>
              <a:ext uri="{FF2B5EF4-FFF2-40B4-BE49-F238E27FC236}">
                <a16:creationId xmlns:a16="http://schemas.microsoft.com/office/drawing/2014/main" id="{DCB7240F-D72D-42D4-9066-A1D79B5E424C}"/>
              </a:ext>
            </a:extLst>
          </p:cNvPr>
          <p:cNvSpPr>
            <a:spLocks noGrp="1"/>
          </p:cNvSpPr>
          <p:nvPr>
            <p:ph type="sldNum" sz="quarter" idx="12"/>
          </p:nvPr>
        </p:nvSpPr>
        <p:spPr/>
        <p:txBody>
          <a:bodyPr/>
          <a:lstStyle/>
          <a:p>
            <a:fld id="{32F83655-DC73-417F-8B26-EB7A1DBB5382}" type="slidenum">
              <a:rPr lang="en-ZA" smtClean="0"/>
              <a:pPr/>
              <a:t>185</a:t>
            </a:fld>
            <a:endParaRPr lang="en-ZA" dirty="0"/>
          </a:p>
        </p:txBody>
      </p:sp>
      <p:sp>
        <p:nvSpPr>
          <p:cNvPr id="4" name="Content Placeholder 3">
            <a:extLst>
              <a:ext uri="{FF2B5EF4-FFF2-40B4-BE49-F238E27FC236}">
                <a16:creationId xmlns:a16="http://schemas.microsoft.com/office/drawing/2014/main" id="{DFF549BC-E188-4EF5-A7AC-65C3238772CA}"/>
              </a:ext>
            </a:extLst>
          </p:cNvPr>
          <p:cNvSpPr>
            <a:spLocks noGrp="1"/>
          </p:cNvSpPr>
          <p:nvPr>
            <p:ph sz="quarter" idx="1"/>
          </p:nvPr>
        </p:nvSpPr>
        <p:spPr>
          <a:xfrm>
            <a:off x="467544" y="1661491"/>
            <a:ext cx="8219256" cy="4680000"/>
          </a:xfrm>
        </p:spPr>
        <p:txBody>
          <a:bodyPr>
            <a:normAutofit/>
          </a:bodyPr>
          <a:lstStyle/>
          <a:p>
            <a:r>
              <a:rPr lang="en-US" dirty="0"/>
              <a:t>Without funding or support, many centers struggle to upgrade and to meet government requirements. </a:t>
            </a:r>
          </a:p>
          <a:p>
            <a:endParaRPr lang="en-US" dirty="0"/>
          </a:p>
          <a:p>
            <a:r>
              <a:rPr lang="en-US" dirty="0"/>
              <a:t>However the organization is responsible in providing funding to ensure children’s health, safety and wellbeing are maintained.</a:t>
            </a:r>
            <a:endParaRPr lang="en-ZA" dirty="0"/>
          </a:p>
          <a:p>
            <a:pPr marL="0" indent="0">
              <a:buNone/>
            </a:pPr>
            <a:endParaRPr lang="en-GB" b="1" dirty="0"/>
          </a:p>
          <a:p>
            <a:pPr marL="0" indent="0">
              <a:buNone/>
            </a:pPr>
            <a:endParaRPr lang="en-ZA" dirty="0"/>
          </a:p>
          <a:p>
            <a:pPr marL="0" indent="0">
              <a:buNone/>
            </a:pPr>
            <a:endParaRPr lang="en-ZA" dirty="0"/>
          </a:p>
        </p:txBody>
      </p:sp>
      <p:pic>
        <p:nvPicPr>
          <p:cNvPr id="5" name="Picture 4">
            <a:extLst>
              <a:ext uri="{FF2B5EF4-FFF2-40B4-BE49-F238E27FC236}">
                <a16:creationId xmlns:a16="http://schemas.microsoft.com/office/drawing/2014/main" id="{8714FE5E-6232-495D-B18C-94521473F8D5}"/>
              </a:ext>
            </a:extLst>
          </p:cNvPr>
          <p:cNvPicPr>
            <a:picLocks noChangeAspect="1"/>
          </p:cNvPicPr>
          <p:nvPr/>
        </p:nvPicPr>
        <p:blipFill>
          <a:blip r:embed="rId2"/>
          <a:stretch>
            <a:fillRect/>
          </a:stretch>
        </p:blipFill>
        <p:spPr>
          <a:xfrm>
            <a:off x="5044231" y="3809759"/>
            <a:ext cx="2504941" cy="2531732"/>
          </a:xfrm>
          <a:prstGeom prst="rect">
            <a:avLst/>
          </a:prstGeom>
        </p:spPr>
      </p:pic>
    </p:spTree>
    <p:extLst>
      <p:ext uri="{BB962C8B-B14F-4D97-AF65-F5344CB8AC3E}">
        <p14:creationId xmlns:p14="http://schemas.microsoft.com/office/powerpoint/2010/main" val="1020669554"/>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9BDB17-0E67-445B-8394-E49E0BCC062E}"/>
              </a:ext>
            </a:extLst>
          </p:cNvPr>
          <p:cNvSpPr>
            <a:spLocks noGrp="1"/>
          </p:cNvSpPr>
          <p:nvPr>
            <p:ph type="title"/>
          </p:nvPr>
        </p:nvSpPr>
        <p:spPr/>
        <p:txBody>
          <a:bodyPr>
            <a:noAutofit/>
          </a:bodyPr>
          <a:lstStyle/>
          <a:p>
            <a:pPr algn="ctr"/>
            <a:r>
              <a:rPr lang="en-GB" sz="2400" dirty="0"/>
              <a:t>RANGE OF STRUCTURES IN TERMS OF THEIR CONTRIBUTION TO THE PROMOTION OF CHILD HEALTH, SAFETY, WELL BEING AND EARLY IDENTIFICATION AND INTERVENTION</a:t>
            </a:r>
            <a:endParaRPr lang="en-ZA" sz="2400" dirty="0"/>
          </a:p>
        </p:txBody>
      </p:sp>
      <p:sp>
        <p:nvSpPr>
          <p:cNvPr id="3" name="Slide Number Placeholder 2">
            <a:extLst>
              <a:ext uri="{FF2B5EF4-FFF2-40B4-BE49-F238E27FC236}">
                <a16:creationId xmlns:a16="http://schemas.microsoft.com/office/drawing/2014/main" id="{DCB7240F-D72D-42D4-9066-A1D79B5E424C}"/>
              </a:ext>
            </a:extLst>
          </p:cNvPr>
          <p:cNvSpPr>
            <a:spLocks noGrp="1"/>
          </p:cNvSpPr>
          <p:nvPr>
            <p:ph type="sldNum" sz="quarter" idx="12"/>
          </p:nvPr>
        </p:nvSpPr>
        <p:spPr/>
        <p:txBody>
          <a:bodyPr/>
          <a:lstStyle/>
          <a:p>
            <a:fld id="{32F83655-DC73-417F-8B26-EB7A1DBB5382}" type="slidenum">
              <a:rPr lang="en-ZA" smtClean="0"/>
              <a:pPr/>
              <a:t>186</a:t>
            </a:fld>
            <a:endParaRPr lang="en-ZA" dirty="0"/>
          </a:p>
        </p:txBody>
      </p:sp>
      <p:sp>
        <p:nvSpPr>
          <p:cNvPr id="4" name="Content Placeholder 3">
            <a:extLst>
              <a:ext uri="{FF2B5EF4-FFF2-40B4-BE49-F238E27FC236}">
                <a16:creationId xmlns:a16="http://schemas.microsoft.com/office/drawing/2014/main" id="{DFF549BC-E188-4EF5-A7AC-65C3238772CA}"/>
              </a:ext>
            </a:extLst>
          </p:cNvPr>
          <p:cNvSpPr>
            <a:spLocks noGrp="1"/>
          </p:cNvSpPr>
          <p:nvPr>
            <p:ph sz="quarter" idx="1"/>
          </p:nvPr>
        </p:nvSpPr>
        <p:spPr>
          <a:xfrm>
            <a:off x="467544" y="1661491"/>
            <a:ext cx="8219256" cy="4680000"/>
          </a:xfrm>
        </p:spPr>
        <p:txBody>
          <a:bodyPr>
            <a:normAutofit/>
          </a:bodyPr>
          <a:lstStyle/>
          <a:p>
            <a:pPr marL="0" indent="0">
              <a:buNone/>
            </a:pPr>
            <a:r>
              <a:rPr lang="en-GB" b="1" dirty="0"/>
              <a:t>SOUTH AFRICA DEPARTMENT OF BASIC EDUCATION.</a:t>
            </a:r>
          </a:p>
          <a:p>
            <a:pPr marL="0" indent="0">
              <a:buNone/>
            </a:pPr>
            <a:endParaRPr lang="en-ZA" b="1" dirty="0"/>
          </a:p>
          <a:p>
            <a:pPr fontAlgn="base"/>
            <a:r>
              <a:rPr lang="en-US" dirty="0"/>
              <a:t>Health Promotion aims to create a healthy school environment by promoting the general health and wellbeing of learners and educators, and by addressing key health and social barriers to learning in order to promote effective teaching and learning.</a:t>
            </a:r>
            <a:endParaRPr lang="en-ZA" dirty="0"/>
          </a:p>
          <a:p>
            <a:pPr marL="0" indent="0">
              <a:buNone/>
            </a:pPr>
            <a:endParaRPr lang="en-ZA" dirty="0"/>
          </a:p>
          <a:p>
            <a:pPr marL="0" indent="0">
              <a:buNone/>
            </a:pPr>
            <a:endParaRPr lang="en-ZA" dirty="0"/>
          </a:p>
        </p:txBody>
      </p:sp>
    </p:spTree>
    <p:extLst>
      <p:ext uri="{BB962C8B-B14F-4D97-AF65-F5344CB8AC3E}">
        <p14:creationId xmlns:p14="http://schemas.microsoft.com/office/powerpoint/2010/main" val="1726719658"/>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9BDB17-0E67-445B-8394-E49E0BCC062E}"/>
              </a:ext>
            </a:extLst>
          </p:cNvPr>
          <p:cNvSpPr>
            <a:spLocks noGrp="1"/>
          </p:cNvSpPr>
          <p:nvPr>
            <p:ph type="title"/>
          </p:nvPr>
        </p:nvSpPr>
        <p:spPr/>
        <p:txBody>
          <a:bodyPr>
            <a:noAutofit/>
          </a:bodyPr>
          <a:lstStyle/>
          <a:p>
            <a:pPr algn="ctr"/>
            <a:r>
              <a:rPr lang="en-GB" sz="2400" dirty="0"/>
              <a:t>RANGE OF STRUCTURES IN TERMS OF THEIR CONTRIBUTION TO THE PROMOTION OF CHILD HEALTH, SAFETY, WELL BEING AND EARLY IDENTIFICATION AND INTERVENTION</a:t>
            </a:r>
            <a:endParaRPr lang="en-ZA" sz="2400" dirty="0"/>
          </a:p>
        </p:txBody>
      </p:sp>
      <p:sp>
        <p:nvSpPr>
          <p:cNvPr id="3" name="Slide Number Placeholder 2">
            <a:extLst>
              <a:ext uri="{FF2B5EF4-FFF2-40B4-BE49-F238E27FC236}">
                <a16:creationId xmlns:a16="http://schemas.microsoft.com/office/drawing/2014/main" id="{DCB7240F-D72D-42D4-9066-A1D79B5E424C}"/>
              </a:ext>
            </a:extLst>
          </p:cNvPr>
          <p:cNvSpPr>
            <a:spLocks noGrp="1"/>
          </p:cNvSpPr>
          <p:nvPr>
            <p:ph type="sldNum" sz="quarter" idx="12"/>
          </p:nvPr>
        </p:nvSpPr>
        <p:spPr/>
        <p:txBody>
          <a:bodyPr/>
          <a:lstStyle/>
          <a:p>
            <a:fld id="{32F83655-DC73-417F-8B26-EB7A1DBB5382}" type="slidenum">
              <a:rPr lang="en-ZA" smtClean="0"/>
              <a:pPr/>
              <a:t>187</a:t>
            </a:fld>
            <a:endParaRPr lang="en-ZA" dirty="0"/>
          </a:p>
        </p:txBody>
      </p:sp>
      <p:sp>
        <p:nvSpPr>
          <p:cNvPr id="4" name="Content Placeholder 3">
            <a:extLst>
              <a:ext uri="{FF2B5EF4-FFF2-40B4-BE49-F238E27FC236}">
                <a16:creationId xmlns:a16="http://schemas.microsoft.com/office/drawing/2014/main" id="{DFF549BC-E188-4EF5-A7AC-65C3238772CA}"/>
              </a:ext>
            </a:extLst>
          </p:cNvPr>
          <p:cNvSpPr>
            <a:spLocks noGrp="1"/>
          </p:cNvSpPr>
          <p:nvPr>
            <p:ph sz="quarter" idx="1"/>
          </p:nvPr>
        </p:nvSpPr>
        <p:spPr>
          <a:xfrm>
            <a:off x="467544" y="1661491"/>
            <a:ext cx="8219256" cy="4680000"/>
          </a:xfrm>
        </p:spPr>
        <p:txBody>
          <a:bodyPr>
            <a:normAutofit/>
          </a:bodyPr>
          <a:lstStyle/>
          <a:p>
            <a:pPr marL="0" indent="0" fontAlgn="base">
              <a:buNone/>
            </a:pPr>
            <a:r>
              <a:rPr lang="en-US" b="1" dirty="0"/>
              <a:t>Strategic Objectives</a:t>
            </a:r>
          </a:p>
          <a:p>
            <a:pPr marL="0" indent="0" fontAlgn="base">
              <a:buNone/>
            </a:pPr>
            <a:endParaRPr lang="en-ZA" dirty="0"/>
          </a:p>
          <a:p>
            <a:pPr lvl="0" fontAlgn="base"/>
            <a:r>
              <a:rPr lang="en-US" dirty="0"/>
              <a:t>To increase knowledge and awareness of health promoting behavior’s.</a:t>
            </a:r>
            <a:endParaRPr lang="en-ZA" dirty="0"/>
          </a:p>
          <a:p>
            <a:pPr lvl="0" fontAlgn="base"/>
            <a:r>
              <a:rPr lang="en-US" dirty="0"/>
              <a:t>To develop systems for the mainstreaming of care and support for teaching and learning; and</a:t>
            </a:r>
            <a:endParaRPr lang="en-ZA" dirty="0"/>
          </a:p>
          <a:p>
            <a:pPr lvl="0" fontAlgn="base"/>
            <a:r>
              <a:rPr lang="en-US" dirty="0"/>
              <a:t>To facilitate early identification and treatment of health barriers to learning; and</a:t>
            </a:r>
            <a:endParaRPr lang="en-ZA" dirty="0"/>
          </a:p>
          <a:p>
            <a:pPr lvl="0" fontAlgn="base"/>
            <a:r>
              <a:rPr lang="en-US" dirty="0"/>
              <a:t>To increase knowledge and awareness of health promoting behavior’s.</a:t>
            </a:r>
            <a:endParaRPr lang="en-ZA" dirty="0"/>
          </a:p>
          <a:p>
            <a:pPr marL="0" indent="0">
              <a:buNone/>
            </a:pPr>
            <a:endParaRPr lang="en-ZA" dirty="0"/>
          </a:p>
          <a:p>
            <a:pPr marL="0" indent="0">
              <a:buNone/>
            </a:pPr>
            <a:endParaRPr lang="en-GB" b="1" dirty="0"/>
          </a:p>
          <a:p>
            <a:pPr marL="0" indent="0">
              <a:buNone/>
            </a:pPr>
            <a:endParaRPr lang="en-ZA" dirty="0"/>
          </a:p>
          <a:p>
            <a:pPr marL="0" indent="0">
              <a:buNone/>
            </a:pPr>
            <a:endParaRPr lang="en-ZA" dirty="0"/>
          </a:p>
        </p:txBody>
      </p:sp>
    </p:spTree>
    <p:extLst>
      <p:ext uri="{BB962C8B-B14F-4D97-AF65-F5344CB8AC3E}">
        <p14:creationId xmlns:p14="http://schemas.microsoft.com/office/powerpoint/2010/main" val="2035856885"/>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9BDB17-0E67-445B-8394-E49E0BCC062E}"/>
              </a:ext>
            </a:extLst>
          </p:cNvPr>
          <p:cNvSpPr>
            <a:spLocks noGrp="1"/>
          </p:cNvSpPr>
          <p:nvPr>
            <p:ph type="title"/>
          </p:nvPr>
        </p:nvSpPr>
        <p:spPr/>
        <p:txBody>
          <a:bodyPr>
            <a:noAutofit/>
          </a:bodyPr>
          <a:lstStyle/>
          <a:p>
            <a:pPr algn="ctr"/>
            <a:r>
              <a:rPr lang="en-GB" sz="2400" dirty="0"/>
              <a:t>RANGE OF STRUCTURES IN TERMS OF THEIR CONTRIBUTION TO THE PROMOTION OF CHILD HEALTH, SAFETY, WELL BEING AND EARLY IDENTIFICATION AND INTERVENTION</a:t>
            </a:r>
            <a:endParaRPr lang="en-ZA" sz="2400" dirty="0"/>
          </a:p>
        </p:txBody>
      </p:sp>
      <p:sp>
        <p:nvSpPr>
          <p:cNvPr id="3" name="Slide Number Placeholder 2">
            <a:extLst>
              <a:ext uri="{FF2B5EF4-FFF2-40B4-BE49-F238E27FC236}">
                <a16:creationId xmlns:a16="http://schemas.microsoft.com/office/drawing/2014/main" id="{DCB7240F-D72D-42D4-9066-A1D79B5E424C}"/>
              </a:ext>
            </a:extLst>
          </p:cNvPr>
          <p:cNvSpPr>
            <a:spLocks noGrp="1"/>
          </p:cNvSpPr>
          <p:nvPr>
            <p:ph type="sldNum" sz="quarter" idx="12"/>
          </p:nvPr>
        </p:nvSpPr>
        <p:spPr/>
        <p:txBody>
          <a:bodyPr/>
          <a:lstStyle/>
          <a:p>
            <a:fld id="{32F83655-DC73-417F-8B26-EB7A1DBB5382}" type="slidenum">
              <a:rPr lang="en-ZA" smtClean="0"/>
              <a:pPr/>
              <a:t>188</a:t>
            </a:fld>
            <a:endParaRPr lang="en-ZA" dirty="0"/>
          </a:p>
        </p:txBody>
      </p:sp>
      <p:sp>
        <p:nvSpPr>
          <p:cNvPr id="4" name="Content Placeholder 3">
            <a:extLst>
              <a:ext uri="{FF2B5EF4-FFF2-40B4-BE49-F238E27FC236}">
                <a16:creationId xmlns:a16="http://schemas.microsoft.com/office/drawing/2014/main" id="{DFF549BC-E188-4EF5-A7AC-65C3238772CA}"/>
              </a:ext>
            </a:extLst>
          </p:cNvPr>
          <p:cNvSpPr>
            <a:spLocks noGrp="1"/>
          </p:cNvSpPr>
          <p:nvPr>
            <p:ph sz="quarter" idx="1"/>
          </p:nvPr>
        </p:nvSpPr>
        <p:spPr>
          <a:xfrm>
            <a:off x="467544" y="1661491"/>
            <a:ext cx="8219256" cy="4680000"/>
          </a:xfrm>
        </p:spPr>
        <p:txBody>
          <a:bodyPr>
            <a:normAutofit/>
          </a:bodyPr>
          <a:lstStyle/>
          <a:p>
            <a:pPr marL="0" indent="0">
              <a:buNone/>
            </a:pPr>
            <a:r>
              <a:rPr lang="en-GB" b="1" dirty="0"/>
              <a:t>REGIONAL STRUCTURES</a:t>
            </a:r>
            <a:endParaRPr lang="en-ZA" dirty="0"/>
          </a:p>
          <a:p>
            <a:pPr marL="0" indent="0">
              <a:buNone/>
            </a:pPr>
            <a:r>
              <a:rPr lang="en-GB" b="1" dirty="0"/>
              <a:t> </a:t>
            </a:r>
            <a:endParaRPr lang="en-ZA" dirty="0"/>
          </a:p>
          <a:p>
            <a:pPr marL="0" indent="0">
              <a:buNone/>
            </a:pPr>
            <a:r>
              <a:rPr lang="en-GB" b="1" dirty="0"/>
              <a:t>AFRICAN EARLY CHILDHOOD CARE AND DEVELOPMENT</a:t>
            </a:r>
          </a:p>
          <a:p>
            <a:pPr marL="0" indent="0">
              <a:buNone/>
            </a:pPr>
            <a:endParaRPr lang="en-ZA" b="1" dirty="0"/>
          </a:p>
          <a:p>
            <a:r>
              <a:rPr lang="en-GB" dirty="0"/>
              <a:t>ECD programs improve the health, nutrition, and education outcomes of children. </a:t>
            </a:r>
          </a:p>
          <a:p>
            <a:r>
              <a:rPr lang="en-GB" dirty="0"/>
              <a:t>Research shows that ECD interventions benefit the poorest and most disadvantaged children the most even though these children currently are the least likely to have access to them. </a:t>
            </a:r>
          </a:p>
          <a:p>
            <a:r>
              <a:rPr lang="en-GB" dirty="0"/>
              <a:t>In addition, it is more difficult and more costly to intervene later in children's lives.</a:t>
            </a:r>
            <a:endParaRPr lang="en-ZA" dirty="0"/>
          </a:p>
          <a:p>
            <a:pPr marL="0" indent="0">
              <a:buNone/>
            </a:pPr>
            <a:endParaRPr lang="en-GB" b="1" dirty="0"/>
          </a:p>
          <a:p>
            <a:pPr marL="0" indent="0">
              <a:buNone/>
            </a:pPr>
            <a:endParaRPr lang="en-ZA" dirty="0"/>
          </a:p>
          <a:p>
            <a:pPr marL="0" indent="0">
              <a:buNone/>
            </a:pPr>
            <a:endParaRPr lang="en-ZA" dirty="0"/>
          </a:p>
        </p:txBody>
      </p:sp>
    </p:spTree>
    <p:extLst>
      <p:ext uri="{BB962C8B-B14F-4D97-AF65-F5344CB8AC3E}">
        <p14:creationId xmlns:p14="http://schemas.microsoft.com/office/powerpoint/2010/main" val="1627467152"/>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9BDB17-0E67-445B-8394-E49E0BCC062E}"/>
              </a:ext>
            </a:extLst>
          </p:cNvPr>
          <p:cNvSpPr>
            <a:spLocks noGrp="1"/>
          </p:cNvSpPr>
          <p:nvPr>
            <p:ph type="title"/>
          </p:nvPr>
        </p:nvSpPr>
        <p:spPr/>
        <p:txBody>
          <a:bodyPr>
            <a:noAutofit/>
          </a:bodyPr>
          <a:lstStyle/>
          <a:p>
            <a:pPr algn="ctr"/>
            <a:r>
              <a:rPr lang="en-GB" sz="2400" dirty="0"/>
              <a:t>RANGE OF STRUCTURES IN TERMS OF THEIR CONTRIBUTION TO THE PROMOTION OF CHILD HEALTH, SAFETY, WELL BEING AND EARLY IDENTIFICATION AND INTERVENTION</a:t>
            </a:r>
            <a:endParaRPr lang="en-ZA" sz="2400" dirty="0"/>
          </a:p>
        </p:txBody>
      </p:sp>
      <p:sp>
        <p:nvSpPr>
          <p:cNvPr id="3" name="Slide Number Placeholder 2">
            <a:extLst>
              <a:ext uri="{FF2B5EF4-FFF2-40B4-BE49-F238E27FC236}">
                <a16:creationId xmlns:a16="http://schemas.microsoft.com/office/drawing/2014/main" id="{DCB7240F-D72D-42D4-9066-A1D79B5E424C}"/>
              </a:ext>
            </a:extLst>
          </p:cNvPr>
          <p:cNvSpPr>
            <a:spLocks noGrp="1"/>
          </p:cNvSpPr>
          <p:nvPr>
            <p:ph type="sldNum" sz="quarter" idx="12"/>
          </p:nvPr>
        </p:nvSpPr>
        <p:spPr/>
        <p:txBody>
          <a:bodyPr/>
          <a:lstStyle/>
          <a:p>
            <a:fld id="{32F83655-DC73-417F-8B26-EB7A1DBB5382}" type="slidenum">
              <a:rPr lang="en-ZA" smtClean="0"/>
              <a:pPr/>
              <a:t>189</a:t>
            </a:fld>
            <a:endParaRPr lang="en-ZA" dirty="0"/>
          </a:p>
        </p:txBody>
      </p:sp>
      <p:sp>
        <p:nvSpPr>
          <p:cNvPr id="4" name="Content Placeholder 3">
            <a:extLst>
              <a:ext uri="{FF2B5EF4-FFF2-40B4-BE49-F238E27FC236}">
                <a16:creationId xmlns:a16="http://schemas.microsoft.com/office/drawing/2014/main" id="{DFF549BC-E188-4EF5-A7AC-65C3238772CA}"/>
              </a:ext>
            </a:extLst>
          </p:cNvPr>
          <p:cNvSpPr>
            <a:spLocks noGrp="1"/>
          </p:cNvSpPr>
          <p:nvPr>
            <p:ph sz="quarter" idx="1"/>
          </p:nvPr>
        </p:nvSpPr>
        <p:spPr>
          <a:xfrm>
            <a:off x="467544" y="1661491"/>
            <a:ext cx="8219256" cy="4680000"/>
          </a:xfrm>
        </p:spPr>
        <p:txBody>
          <a:bodyPr>
            <a:normAutofit/>
          </a:bodyPr>
          <a:lstStyle/>
          <a:p>
            <a:pPr marL="0" indent="0">
              <a:buNone/>
            </a:pPr>
            <a:r>
              <a:rPr lang="en-GB" b="1" dirty="0"/>
              <a:t>The main objectives of the Africa ECD Initiative are to:</a:t>
            </a:r>
          </a:p>
          <a:p>
            <a:pPr marL="0" indent="0">
              <a:buNone/>
            </a:pPr>
            <a:endParaRPr lang="en-ZA" b="1" dirty="0"/>
          </a:p>
          <a:p>
            <a:pPr lvl="0"/>
            <a:r>
              <a:rPr lang="en-GB" dirty="0"/>
              <a:t>Improve the capacity of African countries to attain EFA Goals and MDGs by laying a strong foundation, especially for the most vulnerable and disadvantaged children.</a:t>
            </a:r>
            <a:endParaRPr lang="en-ZA" dirty="0"/>
          </a:p>
          <a:p>
            <a:pPr lvl="0"/>
            <a:r>
              <a:rPr lang="en-GB" dirty="0"/>
              <a:t>Increase understanding among stakeholders of the importance of children’s early development and learning as a key ingredient in achieving EFA goals.</a:t>
            </a:r>
            <a:endParaRPr lang="en-ZA" dirty="0"/>
          </a:p>
          <a:p>
            <a:pPr lvl="0"/>
            <a:r>
              <a:rPr lang="en-GB" dirty="0"/>
              <a:t>Foster the scaling up of ECD policies and programs by helping countries obtain sustainable funding for cost-effective approaches.</a:t>
            </a:r>
            <a:endParaRPr lang="en-ZA" dirty="0"/>
          </a:p>
          <a:p>
            <a:pPr marL="0" indent="0">
              <a:buNone/>
            </a:pPr>
            <a:endParaRPr lang="en-ZA" dirty="0"/>
          </a:p>
          <a:p>
            <a:pPr marL="0" indent="0">
              <a:buNone/>
            </a:pPr>
            <a:endParaRPr lang="en-GB" b="1" dirty="0"/>
          </a:p>
          <a:p>
            <a:pPr marL="0" indent="0">
              <a:buNone/>
            </a:pPr>
            <a:endParaRPr lang="en-ZA" dirty="0"/>
          </a:p>
          <a:p>
            <a:pPr marL="0" indent="0">
              <a:buNone/>
            </a:pPr>
            <a:endParaRPr lang="en-ZA" dirty="0"/>
          </a:p>
        </p:txBody>
      </p:sp>
    </p:spTree>
    <p:extLst>
      <p:ext uri="{BB962C8B-B14F-4D97-AF65-F5344CB8AC3E}">
        <p14:creationId xmlns:p14="http://schemas.microsoft.com/office/powerpoint/2010/main" val="28325940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Assessment Brief</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19</a:t>
            </a:fld>
            <a:endParaRPr lang="en-ZA" dirty="0"/>
          </a:p>
        </p:txBody>
      </p:sp>
      <p:sp>
        <p:nvSpPr>
          <p:cNvPr id="5" name="Content Placeholder 4"/>
          <p:cNvSpPr>
            <a:spLocks noGrp="1"/>
          </p:cNvSpPr>
          <p:nvPr>
            <p:ph sz="quarter" idx="1"/>
          </p:nvPr>
        </p:nvSpPr>
        <p:spPr/>
        <p:txBody>
          <a:bodyPr>
            <a:normAutofit/>
          </a:bodyPr>
          <a:lstStyle/>
          <a:p>
            <a:pPr>
              <a:buFont typeface="Arial" panose="020B0604020202020204" pitchFamily="34" charset="0"/>
              <a:buChar char="•"/>
            </a:pPr>
            <a:r>
              <a:rPr lang="en-ZA" b="1" dirty="0"/>
              <a:t>ENJO Assessment Process:</a:t>
            </a:r>
          </a:p>
          <a:p>
            <a:pPr>
              <a:buFont typeface="Arial" panose="020B0604020202020204" pitchFamily="34" charset="0"/>
              <a:buChar char="•"/>
            </a:pPr>
            <a:endParaRPr lang="en-ZA" b="1" dirty="0"/>
          </a:p>
          <a:p>
            <a:pPr lvl="1">
              <a:buFont typeface="Arial" panose="020B0604020202020204" pitchFamily="34" charset="0"/>
              <a:buChar char="•"/>
            </a:pPr>
            <a:r>
              <a:rPr lang="en-ZA" dirty="0"/>
              <a:t>Integrated assessment against current SAQA registered unit standards and qualifications in a fair, valid, reliable and practicable manner.</a:t>
            </a:r>
            <a:endParaRPr lang="en-US" dirty="0"/>
          </a:p>
          <a:p>
            <a:pPr lvl="1">
              <a:buFont typeface="Arial" panose="020B0604020202020204" pitchFamily="34" charset="0"/>
              <a:buChar char="•"/>
            </a:pPr>
            <a:r>
              <a:rPr lang="en-ZA" dirty="0"/>
              <a:t>Moderation and verification procedures carried as per SAQA requirements.</a:t>
            </a:r>
          </a:p>
          <a:p>
            <a:pPr lvl="1">
              <a:buFont typeface="Arial" panose="020B0604020202020204" pitchFamily="34" charset="0"/>
              <a:buChar char="•"/>
            </a:pPr>
            <a:r>
              <a:rPr lang="en-ZA" dirty="0"/>
              <a:t>Learner competence demonstrated through formative and summative assessments.</a:t>
            </a:r>
            <a:endParaRPr lang="en-US" dirty="0"/>
          </a:p>
          <a:p>
            <a:endParaRPr lang="en-ZA" dirty="0"/>
          </a:p>
        </p:txBody>
      </p:sp>
    </p:spTree>
    <p:extLst>
      <p:ext uri="{BB962C8B-B14F-4D97-AF65-F5344CB8AC3E}">
        <p14:creationId xmlns:p14="http://schemas.microsoft.com/office/powerpoint/2010/main" val="3010335693"/>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9BDB17-0E67-445B-8394-E49E0BCC062E}"/>
              </a:ext>
            </a:extLst>
          </p:cNvPr>
          <p:cNvSpPr>
            <a:spLocks noGrp="1"/>
          </p:cNvSpPr>
          <p:nvPr>
            <p:ph type="title"/>
          </p:nvPr>
        </p:nvSpPr>
        <p:spPr/>
        <p:txBody>
          <a:bodyPr>
            <a:noAutofit/>
          </a:bodyPr>
          <a:lstStyle/>
          <a:p>
            <a:pPr algn="ctr"/>
            <a:r>
              <a:rPr lang="en-GB" sz="2400" dirty="0"/>
              <a:t>RANGE OF STRUCTURES IN TERMS OF THEIR CONTRIBUTION TO THE PROMOTION OF CHILD HEALTH, SAFETY, WELL BEING AND EARLY IDENTIFICATION AND INTERVENTION</a:t>
            </a:r>
            <a:endParaRPr lang="en-ZA" sz="2400" dirty="0"/>
          </a:p>
        </p:txBody>
      </p:sp>
      <p:sp>
        <p:nvSpPr>
          <p:cNvPr id="3" name="Slide Number Placeholder 2">
            <a:extLst>
              <a:ext uri="{FF2B5EF4-FFF2-40B4-BE49-F238E27FC236}">
                <a16:creationId xmlns:a16="http://schemas.microsoft.com/office/drawing/2014/main" id="{DCB7240F-D72D-42D4-9066-A1D79B5E424C}"/>
              </a:ext>
            </a:extLst>
          </p:cNvPr>
          <p:cNvSpPr>
            <a:spLocks noGrp="1"/>
          </p:cNvSpPr>
          <p:nvPr>
            <p:ph type="sldNum" sz="quarter" idx="12"/>
          </p:nvPr>
        </p:nvSpPr>
        <p:spPr/>
        <p:txBody>
          <a:bodyPr/>
          <a:lstStyle/>
          <a:p>
            <a:fld id="{32F83655-DC73-417F-8B26-EB7A1DBB5382}" type="slidenum">
              <a:rPr lang="en-ZA" smtClean="0"/>
              <a:pPr/>
              <a:t>190</a:t>
            </a:fld>
            <a:endParaRPr lang="en-ZA" dirty="0"/>
          </a:p>
        </p:txBody>
      </p:sp>
      <p:sp>
        <p:nvSpPr>
          <p:cNvPr id="4" name="Content Placeholder 3">
            <a:extLst>
              <a:ext uri="{FF2B5EF4-FFF2-40B4-BE49-F238E27FC236}">
                <a16:creationId xmlns:a16="http://schemas.microsoft.com/office/drawing/2014/main" id="{DFF549BC-E188-4EF5-A7AC-65C3238772CA}"/>
              </a:ext>
            </a:extLst>
          </p:cNvPr>
          <p:cNvSpPr>
            <a:spLocks noGrp="1"/>
          </p:cNvSpPr>
          <p:nvPr>
            <p:ph sz="quarter" idx="1"/>
          </p:nvPr>
        </p:nvSpPr>
        <p:spPr>
          <a:xfrm>
            <a:off x="467544" y="1661491"/>
            <a:ext cx="8219256" cy="4680000"/>
          </a:xfrm>
        </p:spPr>
        <p:txBody>
          <a:bodyPr>
            <a:normAutofit lnSpcReduction="10000"/>
          </a:bodyPr>
          <a:lstStyle/>
          <a:p>
            <a:pPr marL="0" indent="0">
              <a:buNone/>
            </a:pPr>
            <a:r>
              <a:rPr lang="en-GB" b="1" dirty="0"/>
              <a:t>INTERNATIONAL STRUCTURES</a:t>
            </a:r>
            <a:endParaRPr lang="en-ZA" dirty="0"/>
          </a:p>
          <a:p>
            <a:pPr marL="0" indent="0">
              <a:buNone/>
            </a:pPr>
            <a:r>
              <a:rPr lang="en-GB" dirty="0"/>
              <a:t> </a:t>
            </a:r>
            <a:endParaRPr lang="en-ZA" dirty="0"/>
          </a:p>
          <a:p>
            <a:pPr marL="0" indent="0">
              <a:buNone/>
            </a:pPr>
            <a:r>
              <a:rPr lang="en-GB" b="1" dirty="0"/>
              <a:t>WORLD ASSOCIATION OF CHILDHOOD EDUCATOR</a:t>
            </a:r>
          </a:p>
          <a:p>
            <a:pPr marL="0" indent="0">
              <a:buNone/>
            </a:pPr>
            <a:r>
              <a:rPr lang="en-GB" i="1" dirty="0"/>
              <a:t>	</a:t>
            </a:r>
            <a:endParaRPr lang="en-ZA" dirty="0"/>
          </a:p>
          <a:p>
            <a:pPr marL="0" indent="0">
              <a:buNone/>
            </a:pPr>
            <a:r>
              <a:rPr lang="en-GB" b="1" i="1" dirty="0"/>
              <a:t>Universal and inclusive ECEC.</a:t>
            </a:r>
          </a:p>
          <a:p>
            <a:pPr marL="0" indent="0">
              <a:buNone/>
            </a:pPr>
            <a:endParaRPr lang="en-ZA" b="1" dirty="0"/>
          </a:p>
          <a:p>
            <a:r>
              <a:rPr lang="en-GB" dirty="0"/>
              <a:t> Access to universally available, high-quality inclusive ECEC services is beneficial for all. </a:t>
            </a:r>
          </a:p>
          <a:p>
            <a:r>
              <a:rPr lang="en-GB" dirty="0"/>
              <a:t>It not only helps children to unlock their potential but can also contribute to engaging parents and other family members with related measures to improve employment, job-related training, parent education, and leisure-time activities. </a:t>
            </a:r>
            <a:endParaRPr lang="en-GB" b="1" dirty="0"/>
          </a:p>
          <a:p>
            <a:pPr marL="0" indent="0">
              <a:buNone/>
            </a:pPr>
            <a:endParaRPr lang="en-ZA" dirty="0"/>
          </a:p>
          <a:p>
            <a:pPr marL="0" indent="0">
              <a:buNone/>
            </a:pPr>
            <a:endParaRPr lang="en-ZA" dirty="0"/>
          </a:p>
        </p:txBody>
      </p:sp>
    </p:spTree>
    <p:extLst>
      <p:ext uri="{BB962C8B-B14F-4D97-AF65-F5344CB8AC3E}">
        <p14:creationId xmlns:p14="http://schemas.microsoft.com/office/powerpoint/2010/main" val="1127814497"/>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9BDB17-0E67-445B-8394-E49E0BCC062E}"/>
              </a:ext>
            </a:extLst>
          </p:cNvPr>
          <p:cNvSpPr>
            <a:spLocks noGrp="1"/>
          </p:cNvSpPr>
          <p:nvPr>
            <p:ph type="title"/>
          </p:nvPr>
        </p:nvSpPr>
        <p:spPr/>
        <p:txBody>
          <a:bodyPr>
            <a:noAutofit/>
          </a:bodyPr>
          <a:lstStyle/>
          <a:p>
            <a:pPr algn="ctr"/>
            <a:r>
              <a:rPr lang="en-GB" sz="2400" dirty="0"/>
              <a:t>RANGE OF STRUCTURES IN TERMS OF THEIR CONTRIBUTION TO THE PROMOTION OF CHILD HEALTH, SAFETY, WELL BEING AND EARLY IDENTIFICATION AND INTERVENTION</a:t>
            </a:r>
            <a:endParaRPr lang="en-ZA" sz="2400" dirty="0"/>
          </a:p>
        </p:txBody>
      </p:sp>
      <p:sp>
        <p:nvSpPr>
          <p:cNvPr id="3" name="Slide Number Placeholder 2">
            <a:extLst>
              <a:ext uri="{FF2B5EF4-FFF2-40B4-BE49-F238E27FC236}">
                <a16:creationId xmlns:a16="http://schemas.microsoft.com/office/drawing/2014/main" id="{DCB7240F-D72D-42D4-9066-A1D79B5E424C}"/>
              </a:ext>
            </a:extLst>
          </p:cNvPr>
          <p:cNvSpPr>
            <a:spLocks noGrp="1"/>
          </p:cNvSpPr>
          <p:nvPr>
            <p:ph type="sldNum" sz="quarter" idx="12"/>
          </p:nvPr>
        </p:nvSpPr>
        <p:spPr/>
        <p:txBody>
          <a:bodyPr/>
          <a:lstStyle/>
          <a:p>
            <a:fld id="{32F83655-DC73-417F-8B26-EB7A1DBB5382}" type="slidenum">
              <a:rPr lang="en-ZA" smtClean="0"/>
              <a:pPr/>
              <a:t>191</a:t>
            </a:fld>
            <a:endParaRPr lang="en-ZA" dirty="0"/>
          </a:p>
        </p:txBody>
      </p:sp>
      <p:sp>
        <p:nvSpPr>
          <p:cNvPr id="4" name="Content Placeholder 3">
            <a:extLst>
              <a:ext uri="{FF2B5EF4-FFF2-40B4-BE49-F238E27FC236}">
                <a16:creationId xmlns:a16="http://schemas.microsoft.com/office/drawing/2014/main" id="{DFF549BC-E188-4EF5-A7AC-65C3238772CA}"/>
              </a:ext>
            </a:extLst>
          </p:cNvPr>
          <p:cNvSpPr>
            <a:spLocks noGrp="1"/>
          </p:cNvSpPr>
          <p:nvPr>
            <p:ph sz="quarter" idx="1"/>
          </p:nvPr>
        </p:nvSpPr>
        <p:spPr>
          <a:xfrm>
            <a:off x="467544" y="1661491"/>
            <a:ext cx="8219256" cy="4680000"/>
          </a:xfrm>
        </p:spPr>
        <p:txBody>
          <a:bodyPr>
            <a:normAutofit/>
          </a:bodyPr>
          <a:lstStyle/>
          <a:p>
            <a:r>
              <a:rPr lang="en-GB" dirty="0"/>
              <a:t>Early childhood is the stage where education can most effectively influence the development of children and help reverse disadvantage. </a:t>
            </a:r>
          </a:p>
          <a:p>
            <a:endParaRPr lang="en-GB" dirty="0"/>
          </a:p>
          <a:p>
            <a:r>
              <a:rPr lang="en-GB" dirty="0"/>
              <a:t>Research shows that poverty and family dysfunction have the strongest correlation with poor educational outcomes.</a:t>
            </a:r>
            <a:endParaRPr lang="en-ZA" dirty="0"/>
          </a:p>
          <a:p>
            <a:pPr marL="0" indent="0">
              <a:buNone/>
            </a:pPr>
            <a:endParaRPr lang="en-ZA" dirty="0"/>
          </a:p>
          <a:p>
            <a:pPr marL="0" indent="0">
              <a:buNone/>
            </a:pPr>
            <a:endParaRPr lang="en-ZA" dirty="0"/>
          </a:p>
        </p:txBody>
      </p:sp>
    </p:spTree>
    <p:extLst>
      <p:ext uri="{BB962C8B-B14F-4D97-AF65-F5344CB8AC3E}">
        <p14:creationId xmlns:p14="http://schemas.microsoft.com/office/powerpoint/2010/main" val="299346147"/>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9BDB17-0E67-445B-8394-E49E0BCC062E}"/>
              </a:ext>
            </a:extLst>
          </p:cNvPr>
          <p:cNvSpPr>
            <a:spLocks noGrp="1"/>
          </p:cNvSpPr>
          <p:nvPr>
            <p:ph type="title"/>
          </p:nvPr>
        </p:nvSpPr>
        <p:spPr/>
        <p:txBody>
          <a:bodyPr>
            <a:noAutofit/>
          </a:bodyPr>
          <a:lstStyle/>
          <a:p>
            <a:pPr algn="ctr"/>
            <a:r>
              <a:rPr lang="en-GB" sz="2400" dirty="0"/>
              <a:t>RANGE OF STRUCTURES IN TERMS OF THEIR CONTRIBUTION TO THE PROMOTION OF CHILD HEALTH, SAFETY, WELL BEING AND EARLY IDENTIFICATION AND INTERVENTION</a:t>
            </a:r>
            <a:endParaRPr lang="en-ZA" sz="2400" dirty="0"/>
          </a:p>
        </p:txBody>
      </p:sp>
      <p:sp>
        <p:nvSpPr>
          <p:cNvPr id="3" name="Slide Number Placeholder 2">
            <a:extLst>
              <a:ext uri="{FF2B5EF4-FFF2-40B4-BE49-F238E27FC236}">
                <a16:creationId xmlns:a16="http://schemas.microsoft.com/office/drawing/2014/main" id="{DCB7240F-D72D-42D4-9066-A1D79B5E424C}"/>
              </a:ext>
            </a:extLst>
          </p:cNvPr>
          <p:cNvSpPr>
            <a:spLocks noGrp="1"/>
          </p:cNvSpPr>
          <p:nvPr>
            <p:ph type="sldNum" sz="quarter" idx="12"/>
          </p:nvPr>
        </p:nvSpPr>
        <p:spPr/>
        <p:txBody>
          <a:bodyPr/>
          <a:lstStyle/>
          <a:p>
            <a:fld id="{32F83655-DC73-417F-8B26-EB7A1DBB5382}" type="slidenum">
              <a:rPr lang="en-ZA" smtClean="0"/>
              <a:pPr/>
              <a:t>192</a:t>
            </a:fld>
            <a:endParaRPr lang="en-ZA" dirty="0"/>
          </a:p>
        </p:txBody>
      </p:sp>
      <p:sp>
        <p:nvSpPr>
          <p:cNvPr id="4" name="Content Placeholder 3">
            <a:extLst>
              <a:ext uri="{FF2B5EF4-FFF2-40B4-BE49-F238E27FC236}">
                <a16:creationId xmlns:a16="http://schemas.microsoft.com/office/drawing/2014/main" id="{DFF549BC-E188-4EF5-A7AC-65C3238772CA}"/>
              </a:ext>
            </a:extLst>
          </p:cNvPr>
          <p:cNvSpPr>
            <a:spLocks noGrp="1"/>
          </p:cNvSpPr>
          <p:nvPr>
            <p:ph sz="quarter" idx="1"/>
          </p:nvPr>
        </p:nvSpPr>
        <p:spPr>
          <a:xfrm>
            <a:off x="467544" y="1661491"/>
            <a:ext cx="8219256" cy="4680000"/>
          </a:xfrm>
        </p:spPr>
        <p:txBody>
          <a:bodyPr>
            <a:normAutofit lnSpcReduction="10000"/>
          </a:bodyPr>
          <a:lstStyle/>
          <a:p>
            <a:r>
              <a:rPr lang="en-GB" dirty="0"/>
              <a:t>There are already big differences in cognitive, social and emotional development between children from rich and poor backgrounds at the age of 3, and, if not specifically addressed, this gap tends to widen by the age of 5.</a:t>
            </a:r>
          </a:p>
          <a:p>
            <a:endParaRPr lang="en-GB" dirty="0"/>
          </a:p>
          <a:p>
            <a:r>
              <a:rPr lang="en-GB" dirty="0"/>
              <a:t>Research from the USA shows that the beneficial impact of ECEC on children from poor families is twice as high as for those with a more advantaged background.</a:t>
            </a:r>
          </a:p>
          <a:p>
            <a:endParaRPr lang="en-GB" dirty="0"/>
          </a:p>
          <a:p>
            <a:r>
              <a:rPr lang="en-GB" dirty="0"/>
              <a:t>11 ECEC is therefore particularly beneficial for socially disadvantaged children and their families, including migrants and minorities.</a:t>
            </a:r>
          </a:p>
          <a:p>
            <a:pPr marL="0" indent="0">
              <a:buNone/>
            </a:pPr>
            <a:endParaRPr lang="en-ZA" dirty="0"/>
          </a:p>
          <a:p>
            <a:pPr marL="0" indent="0">
              <a:buNone/>
            </a:pPr>
            <a:endParaRPr lang="en-ZA" dirty="0"/>
          </a:p>
          <a:p>
            <a:pPr marL="0" indent="0">
              <a:buNone/>
            </a:pPr>
            <a:endParaRPr lang="en-ZA" dirty="0"/>
          </a:p>
        </p:txBody>
      </p:sp>
    </p:spTree>
    <p:extLst>
      <p:ext uri="{BB962C8B-B14F-4D97-AF65-F5344CB8AC3E}">
        <p14:creationId xmlns:p14="http://schemas.microsoft.com/office/powerpoint/2010/main" val="146517677"/>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9BDB17-0E67-445B-8394-E49E0BCC062E}"/>
              </a:ext>
            </a:extLst>
          </p:cNvPr>
          <p:cNvSpPr>
            <a:spLocks noGrp="1"/>
          </p:cNvSpPr>
          <p:nvPr>
            <p:ph type="title"/>
          </p:nvPr>
        </p:nvSpPr>
        <p:spPr/>
        <p:txBody>
          <a:bodyPr>
            <a:noAutofit/>
          </a:bodyPr>
          <a:lstStyle/>
          <a:p>
            <a:pPr algn="ctr"/>
            <a:r>
              <a:rPr lang="en-GB" sz="2400" dirty="0"/>
              <a:t>RANGE OF STRUCTURES IN TERMS OF THEIR CONTRIBUTION TO THE PROMOTION OF CHILD HEALTH, SAFETY, WELL BEING AND EARLY IDENTIFICATION AND INTERVENTION</a:t>
            </a:r>
            <a:endParaRPr lang="en-ZA" sz="2400" dirty="0"/>
          </a:p>
        </p:txBody>
      </p:sp>
      <p:sp>
        <p:nvSpPr>
          <p:cNvPr id="3" name="Slide Number Placeholder 2">
            <a:extLst>
              <a:ext uri="{FF2B5EF4-FFF2-40B4-BE49-F238E27FC236}">
                <a16:creationId xmlns:a16="http://schemas.microsoft.com/office/drawing/2014/main" id="{DCB7240F-D72D-42D4-9066-A1D79B5E424C}"/>
              </a:ext>
            </a:extLst>
          </p:cNvPr>
          <p:cNvSpPr>
            <a:spLocks noGrp="1"/>
          </p:cNvSpPr>
          <p:nvPr>
            <p:ph type="sldNum" sz="quarter" idx="12"/>
          </p:nvPr>
        </p:nvSpPr>
        <p:spPr/>
        <p:txBody>
          <a:bodyPr/>
          <a:lstStyle/>
          <a:p>
            <a:fld id="{32F83655-DC73-417F-8B26-EB7A1DBB5382}" type="slidenum">
              <a:rPr lang="en-ZA" smtClean="0"/>
              <a:pPr/>
              <a:t>193</a:t>
            </a:fld>
            <a:endParaRPr lang="en-ZA" dirty="0"/>
          </a:p>
        </p:txBody>
      </p:sp>
      <p:sp>
        <p:nvSpPr>
          <p:cNvPr id="4" name="Content Placeholder 3">
            <a:extLst>
              <a:ext uri="{FF2B5EF4-FFF2-40B4-BE49-F238E27FC236}">
                <a16:creationId xmlns:a16="http://schemas.microsoft.com/office/drawing/2014/main" id="{DFF549BC-E188-4EF5-A7AC-65C3238772CA}"/>
              </a:ext>
            </a:extLst>
          </p:cNvPr>
          <p:cNvSpPr>
            <a:spLocks noGrp="1"/>
          </p:cNvSpPr>
          <p:nvPr>
            <p:ph sz="quarter" idx="1"/>
          </p:nvPr>
        </p:nvSpPr>
        <p:spPr>
          <a:xfrm>
            <a:off x="467544" y="1661491"/>
            <a:ext cx="8219256" cy="4680000"/>
          </a:xfrm>
        </p:spPr>
        <p:txBody>
          <a:bodyPr>
            <a:normAutofit/>
          </a:bodyPr>
          <a:lstStyle/>
          <a:p>
            <a:r>
              <a:rPr lang="en-GB" dirty="0"/>
              <a:t>12 But the benefits of ECEC extend far up the income ladder beyond poverty, and for all social groups it can help address a number of educational problems in a more lasting and cost-efficient way than later interventions.</a:t>
            </a:r>
            <a:endParaRPr lang="en-ZA" dirty="0"/>
          </a:p>
          <a:p>
            <a:pPr marL="0" indent="0">
              <a:buNone/>
            </a:pPr>
            <a:endParaRPr lang="en-ZA" dirty="0"/>
          </a:p>
          <a:p>
            <a:pPr marL="0" indent="0">
              <a:buNone/>
            </a:pPr>
            <a:endParaRPr lang="en-ZA" dirty="0"/>
          </a:p>
          <a:p>
            <a:pPr marL="0" indent="0">
              <a:buNone/>
            </a:pPr>
            <a:endParaRPr lang="en-ZA" dirty="0"/>
          </a:p>
        </p:txBody>
      </p:sp>
    </p:spTree>
    <p:extLst>
      <p:ext uri="{BB962C8B-B14F-4D97-AF65-F5344CB8AC3E}">
        <p14:creationId xmlns:p14="http://schemas.microsoft.com/office/powerpoint/2010/main" val="3116898797"/>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9BDB17-0E67-445B-8394-E49E0BCC062E}"/>
              </a:ext>
            </a:extLst>
          </p:cNvPr>
          <p:cNvSpPr>
            <a:spLocks noGrp="1"/>
          </p:cNvSpPr>
          <p:nvPr>
            <p:ph type="title"/>
          </p:nvPr>
        </p:nvSpPr>
        <p:spPr/>
        <p:txBody>
          <a:bodyPr>
            <a:noAutofit/>
          </a:bodyPr>
          <a:lstStyle/>
          <a:p>
            <a:pPr algn="ctr"/>
            <a:r>
              <a:rPr lang="en-GB" sz="2400" dirty="0"/>
              <a:t>RANGE OF STRUCTURES IN TERMS OF THEIR CONTRIBUTION TO THE PROMOTION OF CHILD HEALTH, SAFETY, WELL BEING AND EARLY IDENTIFICATION AND INTERVENTION</a:t>
            </a:r>
            <a:endParaRPr lang="en-ZA" sz="2400" dirty="0"/>
          </a:p>
        </p:txBody>
      </p:sp>
      <p:sp>
        <p:nvSpPr>
          <p:cNvPr id="3" name="Slide Number Placeholder 2">
            <a:extLst>
              <a:ext uri="{FF2B5EF4-FFF2-40B4-BE49-F238E27FC236}">
                <a16:creationId xmlns:a16="http://schemas.microsoft.com/office/drawing/2014/main" id="{DCB7240F-D72D-42D4-9066-A1D79B5E424C}"/>
              </a:ext>
            </a:extLst>
          </p:cNvPr>
          <p:cNvSpPr>
            <a:spLocks noGrp="1"/>
          </p:cNvSpPr>
          <p:nvPr>
            <p:ph type="sldNum" sz="quarter" idx="12"/>
          </p:nvPr>
        </p:nvSpPr>
        <p:spPr/>
        <p:txBody>
          <a:bodyPr/>
          <a:lstStyle/>
          <a:p>
            <a:fld id="{32F83655-DC73-417F-8B26-EB7A1DBB5382}" type="slidenum">
              <a:rPr lang="en-ZA" smtClean="0"/>
              <a:pPr/>
              <a:t>194</a:t>
            </a:fld>
            <a:endParaRPr lang="en-ZA" dirty="0"/>
          </a:p>
        </p:txBody>
      </p:sp>
      <p:sp>
        <p:nvSpPr>
          <p:cNvPr id="4" name="Content Placeholder 3">
            <a:extLst>
              <a:ext uri="{FF2B5EF4-FFF2-40B4-BE49-F238E27FC236}">
                <a16:creationId xmlns:a16="http://schemas.microsoft.com/office/drawing/2014/main" id="{DFF549BC-E188-4EF5-A7AC-65C3238772CA}"/>
              </a:ext>
            </a:extLst>
          </p:cNvPr>
          <p:cNvSpPr>
            <a:spLocks noGrp="1"/>
          </p:cNvSpPr>
          <p:nvPr>
            <p:ph sz="quarter" idx="1"/>
          </p:nvPr>
        </p:nvSpPr>
        <p:spPr>
          <a:xfrm>
            <a:off x="467544" y="1661491"/>
            <a:ext cx="8219256" cy="4680000"/>
          </a:xfrm>
        </p:spPr>
        <p:txBody>
          <a:bodyPr>
            <a:normAutofit/>
          </a:bodyPr>
          <a:lstStyle/>
          <a:p>
            <a:r>
              <a:rPr lang="en-GB" dirty="0"/>
              <a:t>ECEC is an important way to reduce the incidence of early school leaving, which is strongly correlated with socio-economic disadvantage. </a:t>
            </a:r>
          </a:p>
          <a:p>
            <a:endParaRPr lang="en-GB" dirty="0"/>
          </a:p>
          <a:p>
            <a:r>
              <a:rPr lang="en-GB" dirty="0"/>
              <a:t>Universally available high-quality ECEC can close the gap in social development and numeracy and literacy achievement between children from socially advantaged and disadvantaged backgrounds, and so break the cycle of low achievement and disengagement that often leads to school drop-out and so to the transmission of poverty from one generation to the next.</a:t>
            </a:r>
            <a:endParaRPr lang="en-ZA" dirty="0"/>
          </a:p>
          <a:p>
            <a:pPr marL="0" indent="0">
              <a:buNone/>
            </a:pPr>
            <a:endParaRPr lang="en-ZA" dirty="0"/>
          </a:p>
          <a:p>
            <a:pPr marL="0" indent="0">
              <a:buNone/>
            </a:pPr>
            <a:endParaRPr lang="en-ZA" dirty="0"/>
          </a:p>
          <a:p>
            <a:pPr marL="0" indent="0">
              <a:buNone/>
            </a:pPr>
            <a:endParaRPr lang="en-ZA" dirty="0"/>
          </a:p>
        </p:txBody>
      </p:sp>
    </p:spTree>
    <p:extLst>
      <p:ext uri="{BB962C8B-B14F-4D97-AF65-F5344CB8AC3E}">
        <p14:creationId xmlns:p14="http://schemas.microsoft.com/office/powerpoint/2010/main" val="1364091668"/>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9BDB17-0E67-445B-8394-E49E0BCC062E}"/>
              </a:ext>
            </a:extLst>
          </p:cNvPr>
          <p:cNvSpPr>
            <a:spLocks noGrp="1"/>
          </p:cNvSpPr>
          <p:nvPr>
            <p:ph type="title"/>
          </p:nvPr>
        </p:nvSpPr>
        <p:spPr/>
        <p:txBody>
          <a:bodyPr>
            <a:noAutofit/>
          </a:bodyPr>
          <a:lstStyle/>
          <a:p>
            <a:pPr algn="ctr"/>
            <a:r>
              <a:rPr lang="en-GB" sz="2400" dirty="0"/>
              <a:t>RANGE OF STRUCTURES IN TERMS OF THEIR CONTRIBUTION TO THE PROMOTION OF CHILD HEALTH, SAFETY, WELL BEING AND EARLY IDENTIFICATION AND INTERVENTION</a:t>
            </a:r>
            <a:endParaRPr lang="en-ZA" sz="2400" dirty="0"/>
          </a:p>
        </p:txBody>
      </p:sp>
      <p:sp>
        <p:nvSpPr>
          <p:cNvPr id="3" name="Slide Number Placeholder 2">
            <a:extLst>
              <a:ext uri="{FF2B5EF4-FFF2-40B4-BE49-F238E27FC236}">
                <a16:creationId xmlns:a16="http://schemas.microsoft.com/office/drawing/2014/main" id="{DCB7240F-D72D-42D4-9066-A1D79B5E424C}"/>
              </a:ext>
            </a:extLst>
          </p:cNvPr>
          <p:cNvSpPr>
            <a:spLocks noGrp="1"/>
          </p:cNvSpPr>
          <p:nvPr>
            <p:ph type="sldNum" sz="quarter" idx="12"/>
          </p:nvPr>
        </p:nvSpPr>
        <p:spPr/>
        <p:txBody>
          <a:bodyPr/>
          <a:lstStyle/>
          <a:p>
            <a:fld id="{32F83655-DC73-417F-8B26-EB7A1DBB5382}" type="slidenum">
              <a:rPr lang="en-ZA" smtClean="0"/>
              <a:pPr/>
              <a:t>195</a:t>
            </a:fld>
            <a:endParaRPr lang="en-ZA" dirty="0"/>
          </a:p>
        </p:txBody>
      </p:sp>
      <p:sp>
        <p:nvSpPr>
          <p:cNvPr id="4" name="Content Placeholder 3">
            <a:extLst>
              <a:ext uri="{FF2B5EF4-FFF2-40B4-BE49-F238E27FC236}">
                <a16:creationId xmlns:a16="http://schemas.microsoft.com/office/drawing/2014/main" id="{DFF549BC-E188-4EF5-A7AC-65C3238772CA}"/>
              </a:ext>
            </a:extLst>
          </p:cNvPr>
          <p:cNvSpPr>
            <a:spLocks noGrp="1"/>
          </p:cNvSpPr>
          <p:nvPr>
            <p:ph sz="quarter" idx="1"/>
          </p:nvPr>
        </p:nvSpPr>
        <p:spPr>
          <a:xfrm>
            <a:off x="467544" y="1661491"/>
            <a:ext cx="8219256" cy="4680000"/>
          </a:xfrm>
        </p:spPr>
        <p:txBody>
          <a:bodyPr>
            <a:normAutofit/>
          </a:bodyPr>
          <a:lstStyle/>
          <a:p>
            <a:pPr marL="0" indent="0">
              <a:buNone/>
            </a:pPr>
            <a:r>
              <a:rPr lang="en-GB" b="1" dirty="0"/>
              <a:t>CONSULTATIVE GROUP ON EARLY CHILDHOOD CARE AND DEVELOPMENT.</a:t>
            </a:r>
            <a:endParaRPr lang="en-ZA" dirty="0"/>
          </a:p>
          <a:p>
            <a:pPr marL="0" indent="0">
              <a:buNone/>
            </a:pPr>
            <a:r>
              <a:rPr lang="en-GB" b="1" dirty="0"/>
              <a:t> </a:t>
            </a:r>
            <a:endParaRPr lang="en-ZA" dirty="0"/>
          </a:p>
          <a:p>
            <a:r>
              <a:rPr lang="en-GB" dirty="0"/>
              <a:t>The Consultative Group convenes, mobilizes and engages global ECCD actors in order to generate and disseminate knowledge on early childhood care and development for use in advocacy, policy, planning, capacity building, programming and evaluation research, aimed at improving the development of children, families and communities, especially those living in disadvantaged circumstances in low- and middle-income countries.</a:t>
            </a:r>
            <a:endParaRPr lang="en-ZA" dirty="0"/>
          </a:p>
          <a:p>
            <a:pPr marL="0" indent="0">
              <a:buNone/>
            </a:pPr>
            <a:endParaRPr lang="en-ZA" dirty="0"/>
          </a:p>
          <a:p>
            <a:pPr marL="0" indent="0">
              <a:buNone/>
            </a:pPr>
            <a:endParaRPr lang="en-ZA" dirty="0"/>
          </a:p>
        </p:txBody>
      </p:sp>
    </p:spTree>
    <p:extLst>
      <p:ext uri="{BB962C8B-B14F-4D97-AF65-F5344CB8AC3E}">
        <p14:creationId xmlns:p14="http://schemas.microsoft.com/office/powerpoint/2010/main" val="3548333635"/>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9BDB17-0E67-445B-8394-E49E0BCC062E}"/>
              </a:ext>
            </a:extLst>
          </p:cNvPr>
          <p:cNvSpPr>
            <a:spLocks noGrp="1"/>
          </p:cNvSpPr>
          <p:nvPr>
            <p:ph type="title"/>
          </p:nvPr>
        </p:nvSpPr>
        <p:spPr/>
        <p:txBody>
          <a:bodyPr>
            <a:noAutofit/>
          </a:bodyPr>
          <a:lstStyle/>
          <a:p>
            <a:pPr algn="ctr"/>
            <a:r>
              <a:rPr lang="en-GB" sz="2400" dirty="0"/>
              <a:t>RANGE OF STRUCTURES IN TERMS OF THEIR CONTRIBUTION TO THE PROMOTION OF CHILD HEALTH, SAFETY, WELL BEING AND EARLY IDENTIFICATION AND INTERVENTION</a:t>
            </a:r>
            <a:endParaRPr lang="en-ZA" sz="2400" dirty="0"/>
          </a:p>
        </p:txBody>
      </p:sp>
      <p:sp>
        <p:nvSpPr>
          <p:cNvPr id="3" name="Slide Number Placeholder 2">
            <a:extLst>
              <a:ext uri="{FF2B5EF4-FFF2-40B4-BE49-F238E27FC236}">
                <a16:creationId xmlns:a16="http://schemas.microsoft.com/office/drawing/2014/main" id="{DCB7240F-D72D-42D4-9066-A1D79B5E424C}"/>
              </a:ext>
            </a:extLst>
          </p:cNvPr>
          <p:cNvSpPr>
            <a:spLocks noGrp="1"/>
          </p:cNvSpPr>
          <p:nvPr>
            <p:ph type="sldNum" sz="quarter" idx="12"/>
          </p:nvPr>
        </p:nvSpPr>
        <p:spPr/>
        <p:txBody>
          <a:bodyPr/>
          <a:lstStyle/>
          <a:p>
            <a:fld id="{32F83655-DC73-417F-8B26-EB7A1DBB5382}" type="slidenum">
              <a:rPr lang="en-ZA" smtClean="0"/>
              <a:pPr/>
              <a:t>196</a:t>
            </a:fld>
            <a:endParaRPr lang="en-ZA" dirty="0"/>
          </a:p>
        </p:txBody>
      </p:sp>
      <p:sp>
        <p:nvSpPr>
          <p:cNvPr id="4" name="Content Placeholder 3">
            <a:extLst>
              <a:ext uri="{FF2B5EF4-FFF2-40B4-BE49-F238E27FC236}">
                <a16:creationId xmlns:a16="http://schemas.microsoft.com/office/drawing/2014/main" id="{DFF549BC-E188-4EF5-A7AC-65C3238772CA}"/>
              </a:ext>
            </a:extLst>
          </p:cNvPr>
          <p:cNvSpPr>
            <a:spLocks noGrp="1"/>
          </p:cNvSpPr>
          <p:nvPr>
            <p:ph sz="quarter" idx="1"/>
          </p:nvPr>
        </p:nvSpPr>
        <p:spPr>
          <a:xfrm>
            <a:off x="467544" y="1661491"/>
            <a:ext cx="8219256" cy="4680000"/>
          </a:xfrm>
        </p:spPr>
        <p:txBody>
          <a:bodyPr>
            <a:normAutofit/>
          </a:bodyPr>
          <a:lstStyle/>
          <a:p>
            <a:r>
              <a:rPr lang="en-GB" dirty="0"/>
              <a:t>The Consultative Group on ECCD works actively to identify gaps, critical issues and emerging areas of need and interest related to ECCD for its work in awareness-raising, advocacy, and dissemination, and to seek out new partners. </a:t>
            </a:r>
          </a:p>
          <a:p>
            <a:endParaRPr lang="en-GB" dirty="0"/>
          </a:p>
          <a:p>
            <a:r>
              <a:rPr lang="en-GB" dirty="0"/>
              <a:t>We believe it is critical to promote a more diverse and creative range of ECCD activities that link different sectors, are more inclusive, and better address children’s needs and circumstances in the context of the family and/or community.</a:t>
            </a:r>
            <a:endParaRPr lang="en-ZA" dirty="0"/>
          </a:p>
          <a:p>
            <a:pPr marL="0" indent="0">
              <a:buNone/>
            </a:pPr>
            <a:endParaRPr lang="en-ZA" dirty="0"/>
          </a:p>
          <a:p>
            <a:pPr marL="0" indent="0">
              <a:buNone/>
            </a:pPr>
            <a:endParaRPr lang="en-ZA" dirty="0"/>
          </a:p>
          <a:p>
            <a:pPr marL="0" indent="0">
              <a:buNone/>
            </a:pPr>
            <a:endParaRPr lang="en-ZA" dirty="0"/>
          </a:p>
          <a:p>
            <a:pPr marL="0" indent="0">
              <a:buNone/>
            </a:pPr>
            <a:endParaRPr lang="en-ZA" dirty="0"/>
          </a:p>
        </p:txBody>
      </p:sp>
    </p:spTree>
    <p:extLst>
      <p:ext uri="{BB962C8B-B14F-4D97-AF65-F5344CB8AC3E}">
        <p14:creationId xmlns:p14="http://schemas.microsoft.com/office/powerpoint/2010/main" val="959924787"/>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9BDB17-0E67-445B-8394-E49E0BCC062E}"/>
              </a:ext>
            </a:extLst>
          </p:cNvPr>
          <p:cNvSpPr>
            <a:spLocks noGrp="1"/>
          </p:cNvSpPr>
          <p:nvPr>
            <p:ph type="title"/>
          </p:nvPr>
        </p:nvSpPr>
        <p:spPr/>
        <p:txBody>
          <a:bodyPr>
            <a:noAutofit/>
          </a:bodyPr>
          <a:lstStyle/>
          <a:p>
            <a:pPr algn="ctr"/>
            <a:r>
              <a:rPr lang="en-GB" sz="2400" dirty="0"/>
              <a:t>RANGE OF STRUCTURES IN TERMS OF THEIR CONTRIBUTION TO THE PROMOTION OF CHILD HEALTH, SAFETY, WELL BEING AND EARLY IDENTIFICATION AND INTERVENTION</a:t>
            </a:r>
            <a:endParaRPr lang="en-ZA" sz="2400" dirty="0"/>
          </a:p>
        </p:txBody>
      </p:sp>
      <p:sp>
        <p:nvSpPr>
          <p:cNvPr id="3" name="Slide Number Placeholder 2">
            <a:extLst>
              <a:ext uri="{FF2B5EF4-FFF2-40B4-BE49-F238E27FC236}">
                <a16:creationId xmlns:a16="http://schemas.microsoft.com/office/drawing/2014/main" id="{DCB7240F-D72D-42D4-9066-A1D79B5E424C}"/>
              </a:ext>
            </a:extLst>
          </p:cNvPr>
          <p:cNvSpPr>
            <a:spLocks noGrp="1"/>
          </p:cNvSpPr>
          <p:nvPr>
            <p:ph type="sldNum" sz="quarter" idx="12"/>
          </p:nvPr>
        </p:nvSpPr>
        <p:spPr/>
        <p:txBody>
          <a:bodyPr/>
          <a:lstStyle/>
          <a:p>
            <a:fld id="{32F83655-DC73-417F-8B26-EB7A1DBB5382}" type="slidenum">
              <a:rPr lang="en-ZA" smtClean="0"/>
              <a:pPr/>
              <a:t>197</a:t>
            </a:fld>
            <a:endParaRPr lang="en-ZA" dirty="0"/>
          </a:p>
        </p:txBody>
      </p:sp>
      <p:sp>
        <p:nvSpPr>
          <p:cNvPr id="4" name="Content Placeholder 3">
            <a:extLst>
              <a:ext uri="{FF2B5EF4-FFF2-40B4-BE49-F238E27FC236}">
                <a16:creationId xmlns:a16="http://schemas.microsoft.com/office/drawing/2014/main" id="{DFF549BC-E188-4EF5-A7AC-65C3238772CA}"/>
              </a:ext>
            </a:extLst>
          </p:cNvPr>
          <p:cNvSpPr>
            <a:spLocks noGrp="1"/>
          </p:cNvSpPr>
          <p:nvPr>
            <p:ph sz="quarter" idx="1"/>
          </p:nvPr>
        </p:nvSpPr>
        <p:spPr>
          <a:xfrm>
            <a:off x="467544" y="1661491"/>
            <a:ext cx="8219256" cy="4680000"/>
          </a:xfrm>
        </p:spPr>
        <p:txBody>
          <a:bodyPr>
            <a:normAutofit/>
          </a:bodyPr>
          <a:lstStyle/>
          <a:p>
            <a:r>
              <a:rPr lang="en-GB" dirty="0"/>
              <a:t>The Consultative Group’s mission is to improve early childhood policy and practice focusing on children in disadvantaged circumstances. </a:t>
            </a:r>
          </a:p>
          <a:p>
            <a:endParaRPr lang="en-GB" dirty="0"/>
          </a:p>
          <a:p>
            <a:r>
              <a:rPr lang="en-GB" dirty="0"/>
              <a:t>We do this by promoting a wider dialogue among practitioners, policy-makers, researchers, and national and international agencies; through the analysis, synthesis and dissemination of knowledge and through coordinated advocacy</a:t>
            </a:r>
            <a:endParaRPr lang="en-ZA" dirty="0"/>
          </a:p>
        </p:txBody>
      </p:sp>
    </p:spTree>
    <p:extLst>
      <p:ext uri="{BB962C8B-B14F-4D97-AF65-F5344CB8AC3E}">
        <p14:creationId xmlns:p14="http://schemas.microsoft.com/office/powerpoint/2010/main" val="843890713"/>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E93732-F808-4386-9921-C66CCF6F038F}"/>
              </a:ext>
            </a:extLst>
          </p:cNvPr>
          <p:cNvSpPr>
            <a:spLocks noGrp="1"/>
          </p:cNvSpPr>
          <p:nvPr>
            <p:ph type="title"/>
          </p:nvPr>
        </p:nvSpPr>
        <p:spPr/>
        <p:txBody>
          <a:bodyPr/>
          <a:lstStyle/>
          <a:p>
            <a:r>
              <a:rPr lang="en-ZA" dirty="0"/>
              <a:t>STUDY UNIT KT0203</a:t>
            </a:r>
          </a:p>
        </p:txBody>
      </p:sp>
      <p:sp>
        <p:nvSpPr>
          <p:cNvPr id="3" name="Text Placeholder 2">
            <a:extLst>
              <a:ext uri="{FF2B5EF4-FFF2-40B4-BE49-F238E27FC236}">
                <a16:creationId xmlns:a16="http://schemas.microsoft.com/office/drawing/2014/main" id="{83208A82-08B8-43F8-9882-313C42D27327}"/>
              </a:ext>
            </a:extLst>
          </p:cNvPr>
          <p:cNvSpPr>
            <a:spLocks noGrp="1"/>
          </p:cNvSpPr>
          <p:nvPr>
            <p:ph type="body" idx="1"/>
          </p:nvPr>
        </p:nvSpPr>
        <p:spPr/>
        <p:txBody>
          <a:bodyPr/>
          <a:lstStyle/>
          <a:p>
            <a:r>
              <a:rPr lang="en-GB" b="1" dirty="0"/>
              <a:t>HYGIENE AND UNIVERSAL PRECAUTIONS</a:t>
            </a:r>
            <a:endParaRPr lang="en-ZA" b="1" dirty="0"/>
          </a:p>
        </p:txBody>
      </p:sp>
      <p:sp>
        <p:nvSpPr>
          <p:cNvPr id="4" name="Slide Number Placeholder 3">
            <a:extLst>
              <a:ext uri="{FF2B5EF4-FFF2-40B4-BE49-F238E27FC236}">
                <a16:creationId xmlns:a16="http://schemas.microsoft.com/office/drawing/2014/main" id="{9B388A8C-6CDA-4564-9876-E88D5771454D}"/>
              </a:ext>
            </a:extLst>
          </p:cNvPr>
          <p:cNvSpPr>
            <a:spLocks noGrp="1"/>
          </p:cNvSpPr>
          <p:nvPr>
            <p:ph type="sldNum" sz="quarter" idx="12"/>
          </p:nvPr>
        </p:nvSpPr>
        <p:spPr/>
        <p:txBody>
          <a:bodyPr/>
          <a:lstStyle/>
          <a:p>
            <a:fld id="{4980778A-6F9D-4141-8080-B8192EADCD40}" type="slidenum">
              <a:rPr lang="en-ZA" smtClean="0"/>
              <a:pPr/>
              <a:t>198</a:t>
            </a:fld>
            <a:endParaRPr lang="en-ZA" dirty="0"/>
          </a:p>
        </p:txBody>
      </p:sp>
    </p:spTree>
    <p:extLst>
      <p:ext uri="{BB962C8B-B14F-4D97-AF65-F5344CB8AC3E}">
        <p14:creationId xmlns:p14="http://schemas.microsoft.com/office/powerpoint/2010/main" val="2498652034"/>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96140-F075-4DB4-8C98-EB2F6F97E7A5}"/>
              </a:ext>
            </a:extLst>
          </p:cNvPr>
          <p:cNvSpPr>
            <a:spLocks noGrp="1"/>
          </p:cNvSpPr>
          <p:nvPr>
            <p:ph type="title"/>
          </p:nvPr>
        </p:nvSpPr>
        <p:spPr/>
        <p:txBody>
          <a:bodyPr>
            <a:normAutofit fontScale="90000"/>
          </a:bodyPr>
          <a:lstStyle/>
          <a:p>
            <a:pPr algn="ctr"/>
            <a:r>
              <a:rPr lang="en-GB" dirty="0"/>
              <a:t>HYGIENE AND UNIVERSAL PRECAUTIONS</a:t>
            </a:r>
            <a:endParaRPr lang="en-ZA" dirty="0"/>
          </a:p>
        </p:txBody>
      </p:sp>
      <p:sp>
        <p:nvSpPr>
          <p:cNvPr id="3" name="Slide Number Placeholder 2">
            <a:extLst>
              <a:ext uri="{FF2B5EF4-FFF2-40B4-BE49-F238E27FC236}">
                <a16:creationId xmlns:a16="http://schemas.microsoft.com/office/drawing/2014/main" id="{EACC6F69-1D27-45E2-908D-2D8361DC3F43}"/>
              </a:ext>
            </a:extLst>
          </p:cNvPr>
          <p:cNvSpPr>
            <a:spLocks noGrp="1"/>
          </p:cNvSpPr>
          <p:nvPr>
            <p:ph type="sldNum" sz="quarter" idx="12"/>
          </p:nvPr>
        </p:nvSpPr>
        <p:spPr/>
        <p:txBody>
          <a:bodyPr/>
          <a:lstStyle/>
          <a:p>
            <a:fld id="{32F83655-DC73-417F-8B26-EB7A1DBB5382}" type="slidenum">
              <a:rPr lang="en-ZA" smtClean="0"/>
              <a:pPr/>
              <a:t>199</a:t>
            </a:fld>
            <a:endParaRPr lang="en-ZA" dirty="0"/>
          </a:p>
        </p:txBody>
      </p:sp>
      <p:sp>
        <p:nvSpPr>
          <p:cNvPr id="4" name="Content Placeholder 3">
            <a:extLst>
              <a:ext uri="{FF2B5EF4-FFF2-40B4-BE49-F238E27FC236}">
                <a16:creationId xmlns:a16="http://schemas.microsoft.com/office/drawing/2014/main" id="{A4BE73B5-A98F-45B1-A216-FA3FB8250CD8}"/>
              </a:ext>
            </a:extLst>
          </p:cNvPr>
          <p:cNvSpPr>
            <a:spLocks noGrp="1"/>
          </p:cNvSpPr>
          <p:nvPr>
            <p:ph sz="quarter" idx="1"/>
          </p:nvPr>
        </p:nvSpPr>
        <p:spPr/>
        <p:txBody>
          <a:bodyPr>
            <a:normAutofit lnSpcReduction="10000"/>
          </a:bodyPr>
          <a:lstStyle/>
          <a:p>
            <a:pPr marL="0" indent="0">
              <a:buNone/>
            </a:pPr>
            <a:r>
              <a:rPr lang="en-GB" b="1" i="1" dirty="0"/>
              <a:t>Components in Standard Precautions</a:t>
            </a:r>
          </a:p>
          <a:p>
            <a:pPr marL="0" indent="0">
              <a:buNone/>
            </a:pPr>
            <a:endParaRPr lang="en-ZA" dirty="0"/>
          </a:p>
          <a:p>
            <a:pPr marL="0" lvl="0" indent="0">
              <a:buNone/>
            </a:pPr>
            <a:r>
              <a:rPr lang="en-GB" b="1" dirty="0"/>
              <a:t>Hand Hygiene </a:t>
            </a:r>
          </a:p>
          <a:p>
            <a:pPr marL="0" lvl="0" indent="0">
              <a:buNone/>
            </a:pPr>
            <a:endParaRPr lang="en-ZA" b="1" dirty="0"/>
          </a:p>
          <a:p>
            <a:r>
              <a:rPr lang="en-GB" dirty="0"/>
              <a:t>The practice of good hand hygiene, either by use of alcohol-based hand rubs or handwashing with soap and water, is critical to reduce the risk of transmission of infections. </a:t>
            </a:r>
          </a:p>
          <a:p>
            <a:pPr marL="0" indent="0">
              <a:buNone/>
            </a:pPr>
            <a:endParaRPr lang="en-GB" dirty="0"/>
          </a:p>
          <a:p>
            <a:r>
              <a:rPr lang="en-GB" dirty="0"/>
              <a:t>The use of soap and water is recommended when hands are visibly soiled (e.g. blood, body fluids), or after caring for patients with known or suspected infectious diarrhoea (e.g. Clostridium difficile, norovirus). </a:t>
            </a:r>
          </a:p>
          <a:p>
            <a:pPr marL="0" indent="0">
              <a:buNone/>
            </a:pPr>
            <a:endParaRPr lang="en-ZA" dirty="0"/>
          </a:p>
          <a:p>
            <a:pPr marL="0" indent="0">
              <a:buNone/>
            </a:pPr>
            <a:endParaRPr lang="en-ZA" dirty="0"/>
          </a:p>
        </p:txBody>
      </p:sp>
    </p:spTree>
    <p:extLst>
      <p:ext uri="{BB962C8B-B14F-4D97-AF65-F5344CB8AC3E}">
        <p14:creationId xmlns:p14="http://schemas.microsoft.com/office/powerpoint/2010/main" val="38135642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Ground Rules</a:t>
            </a:r>
          </a:p>
        </p:txBody>
      </p:sp>
      <p:sp>
        <p:nvSpPr>
          <p:cNvPr id="4" name="Slide Number Placeholder 3"/>
          <p:cNvSpPr>
            <a:spLocks noGrp="1"/>
          </p:cNvSpPr>
          <p:nvPr>
            <p:ph type="sldNum" sz="quarter" idx="12"/>
          </p:nvPr>
        </p:nvSpPr>
        <p:spPr/>
        <p:txBody>
          <a:bodyPr/>
          <a:lstStyle/>
          <a:p>
            <a:fld id="{32F83655-DC73-417F-8B26-EB7A1DBB5382}" type="slidenum">
              <a:rPr lang="en-ZA" smtClean="0"/>
              <a:pPr/>
              <a:t>2</a:t>
            </a:fld>
            <a:endParaRPr lang="en-ZA" dirty="0"/>
          </a:p>
        </p:txBody>
      </p:sp>
      <p:sp>
        <p:nvSpPr>
          <p:cNvPr id="5" name="Content Placeholder 4"/>
          <p:cNvSpPr>
            <a:spLocks noGrp="1"/>
          </p:cNvSpPr>
          <p:nvPr>
            <p:ph sz="quarter" idx="1"/>
          </p:nvPr>
        </p:nvSpPr>
        <p:spPr/>
        <p:txBody>
          <a:bodyPr/>
          <a:lstStyle/>
          <a:p>
            <a:pPr marL="342900" indent="-342900" eaLnBrk="0" fontAlgn="base" hangingPunct="0">
              <a:lnSpc>
                <a:spcPct val="114000"/>
              </a:lnSpc>
              <a:spcBef>
                <a:spcPct val="0"/>
              </a:spcBef>
              <a:spcAft>
                <a:spcPct val="0"/>
              </a:spcAft>
              <a:buClrTx/>
              <a:buSzTx/>
              <a:buFont typeface="Arial" panose="020B0604020202020204" pitchFamily="34" charset="0"/>
              <a:buChar char="•"/>
            </a:pPr>
            <a:r>
              <a:rPr lang="en-ZA" altLang="en-US" b="1" dirty="0">
                <a:cs typeface="Times New Roman" pitchFamily="18" charset="0"/>
              </a:rPr>
              <a:t>Days Training, Workshops, and Portfolio building</a:t>
            </a:r>
            <a:endParaRPr lang="en-US" altLang="en-US" b="1" dirty="0">
              <a:cs typeface="Arial" pitchFamily="34" charset="0"/>
            </a:endParaRPr>
          </a:p>
          <a:p>
            <a:pPr marL="342900" lvl="0" indent="-342900" eaLnBrk="0" fontAlgn="base" hangingPunct="0">
              <a:lnSpc>
                <a:spcPct val="114000"/>
              </a:lnSpc>
              <a:spcBef>
                <a:spcPct val="0"/>
              </a:spcBef>
              <a:spcAft>
                <a:spcPct val="0"/>
              </a:spcAft>
              <a:buClrTx/>
              <a:buSzTx/>
              <a:buFont typeface="Arial" panose="020B0604020202020204" pitchFamily="34" charset="0"/>
              <a:buChar char="•"/>
            </a:pPr>
            <a:r>
              <a:rPr lang="en-US" altLang="en-US" b="1" dirty="0">
                <a:cs typeface="Arial" pitchFamily="34" charset="0"/>
              </a:rPr>
              <a:t>Breaks</a:t>
            </a:r>
          </a:p>
          <a:p>
            <a:pPr marL="342900" lvl="0" indent="-342900" eaLnBrk="0" fontAlgn="base" hangingPunct="0">
              <a:lnSpc>
                <a:spcPct val="114000"/>
              </a:lnSpc>
              <a:spcBef>
                <a:spcPct val="0"/>
              </a:spcBef>
              <a:spcAft>
                <a:spcPct val="0"/>
              </a:spcAft>
              <a:buClrTx/>
              <a:buSzTx/>
              <a:buFont typeface="Arial" panose="020B0604020202020204" pitchFamily="34" charset="0"/>
              <a:buChar char="•"/>
            </a:pPr>
            <a:r>
              <a:rPr lang="en-US" altLang="en-US" b="1" dirty="0">
                <a:cs typeface="Arial" pitchFamily="34" charset="0"/>
              </a:rPr>
              <a:t>Cell Phones</a:t>
            </a:r>
          </a:p>
          <a:p>
            <a:pPr marL="342900" lvl="0" indent="-342900" eaLnBrk="0" fontAlgn="base" hangingPunct="0">
              <a:lnSpc>
                <a:spcPct val="114000"/>
              </a:lnSpc>
              <a:spcBef>
                <a:spcPct val="0"/>
              </a:spcBef>
              <a:spcAft>
                <a:spcPct val="0"/>
              </a:spcAft>
              <a:buClrTx/>
              <a:buSzTx/>
              <a:buFont typeface="Arial" panose="020B0604020202020204" pitchFamily="34" charset="0"/>
              <a:buChar char="•"/>
            </a:pPr>
            <a:r>
              <a:rPr lang="en-US" altLang="en-US" b="1" dirty="0">
                <a:cs typeface="Arial" pitchFamily="34" charset="0"/>
              </a:rPr>
              <a:t>Participation</a:t>
            </a:r>
          </a:p>
          <a:p>
            <a:pPr marL="342900" lvl="0" indent="-342900" eaLnBrk="0" fontAlgn="base" hangingPunct="0">
              <a:lnSpc>
                <a:spcPct val="114000"/>
              </a:lnSpc>
              <a:spcBef>
                <a:spcPct val="0"/>
              </a:spcBef>
              <a:spcAft>
                <a:spcPct val="0"/>
              </a:spcAft>
              <a:buClrTx/>
              <a:buSzTx/>
              <a:buFont typeface="Arial" panose="020B0604020202020204" pitchFamily="34" charset="0"/>
              <a:buChar char="•"/>
            </a:pPr>
            <a:r>
              <a:rPr lang="en-US" altLang="en-US" b="1" dirty="0">
                <a:cs typeface="Arial" pitchFamily="34" charset="0"/>
              </a:rPr>
              <a:t>Portfolio Submission</a:t>
            </a:r>
          </a:p>
          <a:p>
            <a:endParaRPr lang="en-ZA" dirty="0"/>
          </a:p>
        </p:txBody>
      </p:sp>
    </p:spTree>
    <p:extLst>
      <p:ext uri="{BB962C8B-B14F-4D97-AF65-F5344CB8AC3E}">
        <p14:creationId xmlns:p14="http://schemas.microsoft.com/office/powerpoint/2010/main" val="34182220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Assessment Brief</a:t>
            </a:r>
          </a:p>
        </p:txBody>
      </p:sp>
      <p:sp>
        <p:nvSpPr>
          <p:cNvPr id="4" name="Slide Number Placeholder 3"/>
          <p:cNvSpPr>
            <a:spLocks noGrp="1"/>
          </p:cNvSpPr>
          <p:nvPr>
            <p:ph type="sldNum" sz="quarter" idx="12"/>
          </p:nvPr>
        </p:nvSpPr>
        <p:spPr/>
        <p:txBody>
          <a:bodyPr/>
          <a:lstStyle/>
          <a:p>
            <a:fld id="{32F83655-DC73-417F-8B26-EB7A1DBB5382}" type="slidenum">
              <a:rPr lang="en-ZA" smtClean="0"/>
              <a:pPr/>
              <a:t>20</a:t>
            </a:fld>
            <a:endParaRPr lang="en-ZA" dirty="0"/>
          </a:p>
        </p:txBody>
      </p:sp>
      <p:sp>
        <p:nvSpPr>
          <p:cNvPr id="5" name="Content Placeholder 4"/>
          <p:cNvSpPr>
            <a:spLocks noGrp="1"/>
          </p:cNvSpPr>
          <p:nvPr>
            <p:ph sz="quarter" idx="1"/>
          </p:nvPr>
        </p:nvSpPr>
        <p:spPr/>
        <p:txBody>
          <a:bodyPr/>
          <a:lstStyle/>
          <a:p>
            <a:pPr marL="0" indent="0" algn="just">
              <a:buClr>
                <a:schemeClr val="accent4">
                  <a:lumMod val="75000"/>
                </a:schemeClr>
              </a:buClr>
              <a:buNone/>
            </a:pPr>
            <a:r>
              <a:rPr lang="en-ZA" b="1" dirty="0"/>
              <a:t>Learners have the right to:</a:t>
            </a:r>
          </a:p>
          <a:p>
            <a:pPr algn="just">
              <a:buClr>
                <a:schemeClr val="accent4">
                  <a:lumMod val="75000"/>
                </a:schemeClr>
              </a:buClr>
              <a:buFont typeface="Arial" panose="020B0604020202020204" pitchFamily="34" charset="0"/>
              <a:buChar char="•"/>
            </a:pPr>
            <a:endParaRPr lang="en-ZA" dirty="0"/>
          </a:p>
          <a:p>
            <a:pPr marL="800100" lvl="1" indent="-342900" algn="just">
              <a:buClr>
                <a:schemeClr val="accent4">
                  <a:lumMod val="75000"/>
                </a:schemeClr>
              </a:buClr>
              <a:buFont typeface="Arial" panose="020B0604020202020204" pitchFamily="34" charset="0"/>
              <a:buChar char="•"/>
            </a:pPr>
            <a:r>
              <a:rPr lang="en-ZA" dirty="0"/>
              <a:t>Be informed when and how assessments are conducted</a:t>
            </a:r>
            <a:endParaRPr lang="en-US" dirty="0"/>
          </a:p>
          <a:p>
            <a:pPr marL="800100" lvl="1" indent="-342900" algn="just">
              <a:buClr>
                <a:schemeClr val="accent4">
                  <a:lumMod val="75000"/>
                </a:schemeClr>
              </a:buClr>
              <a:buFont typeface="Arial" panose="020B0604020202020204" pitchFamily="34" charset="0"/>
              <a:buChar char="•"/>
            </a:pPr>
            <a:r>
              <a:rPr lang="en-ZA" dirty="0"/>
              <a:t>Appeal against an assessment conducted.</a:t>
            </a:r>
            <a:endParaRPr lang="en-US" dirty="0"/>
          </a:p>
          <a:p>
            <a:pPr marL="800100" lvl="1" indent="-342900" algn="just">
              <a:buClr>
                <a:schemeClr val="accent4">
                  <a:lumMod val="75000"/>
                </a:schemeClr>
              </a:buClr>
              <a:buFont typeface="Arial" panose="020B0604020202020204" pitchFamily="34" charset="0"/>
              <a:buChar char="•"/>
            </a:pPr>
            <a:r>
              <a:rPr lang="en-ZA" dirty="0"/>
              <a:t>Get interpretation to the numeracy and literacy level of the skills programme, unit standard or qualification.</a:t>
            </a:r>
            <a:endParaRPr lang="en-US" dirty="0"/>
          </a:p>
          <a:p>
            <a:endParaRPr lang="en-ZA" dirty="0"/>
          </a:p>
        </p:txBody>
      </p:sp>
    </p:spTree>
    <p:extLst>
      <p:ext uri="{BB962C8B-B14F-4D97-AF65-F5344CB8AC3E}">
        <p14:creationId xmlns:p14="http://schemas.microsoft.com/office/powerpoint/2010/main" val="1245650339"/>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96140-F075-4DB4-8C98-EB2F6F97E7A5}"/>
              </a:ext>
            </a:extLst>
          </p:cNvPr>
          <p:cNvSpPr>
            <a:spLocks noGrp="1"/>
          </p:cNvSpPr>
          <p:nvPr>
            <p:ph type="title"/>
          </p:nvPr>
        </p:nvSpPr>
        <p:spPr/>
        <p:txBody>
          <a:bodyPr>
            <a:normAutofit fontScale="90000"/>
          </a:bodyPr>
          <a:lstStyle/>
          <a:p>
            <a:pPr algn="ctr"/>
            <a:r>
              <a:rPr lang="en-GB" dirty="0"/>
              <a:t>HYGIENE AND UNIVERSAL PRECAUTIONS</a:t>
            </a:r>
            <a:endParaRPr lang="en-ZA" dirty="0"/>
          </a:p>
        </p:txBody>
      </p:sp>
      <p:sp>
        <p:nvSpPr>
          <p:cNvPr id="3" name="Slide Number Placeholder 2">
            <a:extLst>
              <a:ext uri="{FF2B5EF4-FFF2-40B4-BE49-F238E27FC236}">
                <a16:creationId xmlns:a16="http://schemas.microsoft.com/office/drawing/2014/main" id="{EACC6F69-1D27-45E2-908D-2D8361DC3F43}"/>
              </a:ext>
            </a:extLst>
          </p:cNvPr>
          <p:cNvSpPr>
            <a:spLocks noGrp="1"/>
          </p:cNvSpPr>
          <p:nvPr>
            <p:ph type="sldNum" sz="quarter" idx="12"/>
          </p:nvPr>
        </p:nvSpPr>
        <p:spPr/>
        <p:txBody>
          <a:bodyPr/>
          <a:lstStyle/>
          <a:p>
            <a:fld id="{32F83655-DC73-417F-8B26-EB7A1DBB5382}" type="slidenum">
              <a:rPr lang="en-ZA" smtClean="0"/>
              <a:pPr/>
              <a:t>200</a:t>
            </a:fld>
            <a:endParaRPr lang="en-ZA" dirty="0"/>
          </a:p>
        </p:txBody>
      </p:sp>
      <p:sp>
        <p:nvSpPr>
          <p:cNvPr id="4" name="Content Placeholder 3">
            <a:extLst>
              <a:ext uri="{FF2B5EF4-FFF2-40B4-BE49-F238E27FC236}">
                <a16:creationId xmlns:a16="http://schemas.microsoft.com/office/drawing/2014/main" id="{A4BE73B5-A98F-45B1-A216-FA3FB8250CD8}"/>
              </a:ext>
            </a:extLst>
          </p:cNvPr>
          <p:cNvSpPr>
            <a:spLocks noGrp="1"/>
          </p:cNvSpPr>
          <p:nvPr>
            <p:ph sz="quarter" idx="1"/>
          </p:nvPr>
        </p:nvSpPr>
        <p:spPr>
          <a:xfrm>
            <a:off x="467544" y="1903362"/>
            <a:ext cx="8219256" cy="4680000"/>
          </a:xfrm>
        </p:spPr>
        <p:txBody>
          <a:bodyPr>
            <a:normAutofit/>
          </a:bodyPr>
          <a:lstStyle/>
          <a:p>
            <a:r>
              <a:rPr lang="en-GB" dirty="0"/>
              <a:t>Otherwise, the preferred method of hand decontamination is with an alcohol-based hand rub as recommended by the CDC and the World Health Organization (WHO) because of its enhanced activity against a broad spectrum of epidemiologically important pathogens.</a:t>
            </a:r>
          </a:p>
          <a:p>
            <a:pPr marL="0" indent="0">
              <a:buNone/>
            </a:pPr>
            <a:endParaRPr lang="en-GB" dirty="0"/>
          </a:p>
          <a:p>
            <a:r>
              <a:rPr lang="en-GB" dirty="0"/>
              <a:t>Additionally, it increases compliance with recommended hand hygiene practices as it requires less time in cleaning the hands (20-30 seconds versus 2 mins).</a:t>
            </a:r>
            <a:endParaRPr lang="en-ZA" dirty="0"/>
          </a:p>
          <a:p>
            <a:pPr marL="0" indent="0">
              <a:buNone/>
            </a:pPr>
            <a:endParaRPr lang="en-ZA" dirty="0"/>
          </a:p>
          <a:p>
            <a:pPr marL="0" indent="0">
              <a:buNone/>
            </a:pPr>
            <a:endParaRPr lang="en-ZA" dirty="0"/>
          </a:p>
        </p:txBody>
      </p:sp>
    </p:spTree>
    <p:extLst>
      <p:ext uri="{BB962C8B-B14F-4D97-AF65-F5344CB8AC3E}">
        <p14:creationId xmlns:p14="http://schemas.microsoft.com/office/powerpoint/2010/main" val="1059466986"/>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96140-F075-4DB4-8C98-EB2F6F97E7A5}"/>
              </a:ext>
            </a:extLst>
          </p:cNvPr>
          <p:cNvSpPr>
            <a:spLocks noGrp="1"/>
          </p:cNvSpPr>
          <p:nvPr>
            <p:ph type="title"/>
          </p:nvPr>
        </p:nvSpPr>
        <p:spPr/>
        <p:txBody>
          <a:bodyPr>
            <a:normAutofit fontScale="90000"/>
          </a:bodyPr>
          <a:lstStyle/>
          <a:p>
            <a:pPr algn="ctr"/>
            <a:r>
              <a:rPr lang="en-GB" dirty="0"/>
              <a:t>HYGIENE AND UNIVERSAL PRECAUTIONS</a:t>
            </a:r>
            <a:endParaRPr lang="en-ZA" dirty="0"/>
          </a:p>
        </p:txBody>
      </p:sp>
      <p:sp>
        <p:nvSpPr>
          <p:cNvPr id="3" name="Slide Number Placeholder 2">
            <a:extLst>
              <a:ext uri="{FF2B5EF4-FFF2-40B4-BE49-F238E27FC236}">
                <a16:creationId xmlns:a16="http://schemas.microsoft.com/office/drawing/2014/main" id="{EACC6F69-1D27-45E2-908D-2D8361DC3F43}"/>
              </a:ext>
            </a:extLst>
          </p:cNvPr>
          <p:cNvSpPr>
            <a:spLocks noGrp="1"/>
          </p:cNvSpPr>
          <p:nvPr>
            <p:ph type="sldNum" sz="quarter" idx="12"/>
          </p:nvPr>
        </p:nvSpPr>
        <p:spPr/>
        <p:txBody>
          <a:bodyPr/>
          <a:lstStyle/>
          <a:p>
            <a:fld id="{32F83655-DC73-417F-8B26-EB7A1DBB5382}" type="slidenum">
              <a:rPr lang="en-ZA" smtClean="0"/>
              <a:pPr/>
              <a:t>201</a:t>
            </a:fld>
            <a:endParaRPr lang="en-ZA" dirty="0"/>
          </a:p>
        </p:txBody>
      </p:sp>
      <p:sp>
        <p:nvSpPr>
          <p:cNvPr id="4" name="Content Placeholder 3">
            <a:extLst>
              <a:ext uri="{FF2B5EF4-FFF2-40B4-BE49-F238E27FC236}">
                <a16:creationId xmlns:a16="http://schemas.microsoft.com/office/drawing/2014/main" id="{A4BE73B5-A98F-45B1-A216-FA3FB8250CD8}"/>
              </a:ext>
            </a:extLst>
          </p:cNvPr>
          <p:cNvSpPr>
            <a:spLocks noGrp="1"/>
          </p:cNvSpPr>
          <p:nvPr>
            <p:ph sz="quarter" idx="1"/>
          </p:nvPr>
        </p:nvSpPr>
        <p:spPr/>
        <p:txBody>
          <a:bodyPr>
            <a:normAutofit/>
          </a:bodyPr>
          <a:lstStyle/>
          <a:p>
            <a:pPr marL="0" lvl="0" indent="0">
              <a:buNone/>
            </a:pPr>
            <a:r>
              <a:rPr lang="en-GB" b="1" dirty="0"/>
              <a:t>Personal Protective Equipment (PPE) </a:t>
            </a:r>
          </a:p>
          <a:p>
            <a:pPr marL="0" lvl="0" indent="0">
              <a:buNone/>
            </a:pPr>
            <a:endParaRPr lang="en-ZA" dirty="0"/>
          </a:p>
          <a:p>
            <a:r>
              <a:rPr lang="en-GB" dirty="0"/>
              <a:t>This refers to wearable equipment that is intended to protect HCPs from exposure to or contact with infectious agents.</a:t>
            </a:r>
          </a:p>
          <a:p>
            <a:endParaRPr lang="en-GB" dirty="0"/>
          </a:p>
          <a:p>
            <a:r>
              <a:rPr lang="en-GB" dirty="0"/>
              <a:t>These include gloves, gowns, facemasks, respirators, goggles and face shields. </a:t>
            </a:r>
          </a:p>
          <a:p>
            <a:endParaRPr lang="en-GB" dirty="0"/>
          </a:p>
          <a:p>
            <a:r>
              <a:rPr lang="en-GB" dirty="0"/>
              <a:t>The selection of PPE is based on the nature of the patient interaction and potential for exposure to blood, body fluids or infectious agents.</a:t>
            </a:r>
            <a:endParaRPr lang="en-ZA" dirty="0"/>
          </a:p>
          <a:p>
            <a:pPr marL="0" indent="0">
              <a:buNone/>
            </a:pPr>
            <a:endParaRPr lang="en-ZA" dirty="0"/>
          </a:p>
        </p:txBody>
      </p:sp>
    </p:spTree>
    <p:extLst>
      <p:ext uri="{BB962C8B-B14F-4D97-AF65-F5344CB8AC3E}">
        <p14:creationId xmlns:p14="http://schemas.microsoft.com/office/powerpoint/2010/main" val="401825060"/>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96140-F075-4DB4-8C98-EB2F6F97E7A5}"/>
              </a:ext>
            </a:extLst>
          </p:cNvPr>
          <p:cNvSpPr>
            <a:spLocks noGrp="1"/>
          </p:cNvSpPr>
          <p:nvPr>
            <p:ph type="title"/>
          </p:nvPr>
        </p:nvSpPr>
        <p:spPr/>
        <p:txBody>
          <a:bodyPr>
            <a:normAutofit fontScale="90000"/>
          </a:bodyPr>
          <a:lstStyle/>
          <a:p>
            <a:pPr algn="ctr"/>
            <a:r>
              <a:rPr lang="en-GB" dirty="0"/>
              <a:t>HYGIENE AND UNIVERSAL PRECAUTIONS</a:t>
            </a:r>
            <a:endParaRPr lang="en-ZA" dirty="0"/>
          </a:p>
        </p:txBody>
      </p:sp>
      <p:sp>
        <p:nvSpPr>
          <p:cNvPr id="3" name="Slide Number Placeholder 2">
            <a:extLst>
              <a:ext uri="{FF2B5EF4-FFF2-40B4-BE49-F238E27FC236}">
                <a16:creationId xmlns:a16="http://schemas.microsoft.com/office/drawing/2014/main" id="{EACC6F69-1D27-45E2-908D-2D8361DC3F43}"/>
              </a:ext>
            </a:extLst>
          </p:cNvPr>
          <p:cNvSpPr>
            <a:spLocks noGrp="1"/>
          </p:cNvSpPr>
          <p:nvPr>
            <p:ph type="sldNum" sz="quarter" idx="12"/>
          </p:nvPr>
        </p:nvSpPr>
        <p:spPr/>
        <p:txBody>
          <a:bodyPr/>
          <a:lstStyle/>
          <a:p>
            <a:fld id="{32F83655-DC73-417F-8B26-EB7A1DBB5382}" type="slidenum">
              <a:rPr lang="en-ZA" smtClean="0"/>
              <a:pPr/>
              <a:t>202</a:t>
            </a:fld>
            <a:endParaRPr lang="en-ZA" dirty="0"/>
          </a:p>
        </p:txBody>
      </p:sp>
      <p:sp>
        <p:nvSpPr>
          <p:cNvPr id="4" name="Content Placeholder 3">
            <a:extLst>
              <a:ext uri="{FF2B5EF4-FFF2-40B4-BE49-F238E27FC236}">
                <a16:creationId xmlns:a16="http://schemas.microsoft.com/office/drawing/2014/main" id="{A4BE73B5-A98F-45B1-A216-FA3FB8250CD8}"/>
              </a:ext>
            </a:extLst>
          </p:cNvPr>
          <p:cNvSpPr>
            <a:spLocks noGrp="1"/>
          </p:cNvSpPr>
          <p:nvPr>
            <p:ph sz="quarter" idx="1"/>
          </p:nvPr>
        </p:nvSpPr>
        <p:spPr/>
        <p:txBody>
          <a:bodyPr>
            <a:normAutofit/>
          </a:bodyPr>
          <a:lstStyle/>
          <a:p>
            <a:pPr marL="0" lvl="0" indent="0">
              <a:buNone/>
            </a:pPr>
            <a:r>
              <a:rPr lang="en-GB" b="1" dirty="0"/>
              <a:t>A) Gloves</a:t>
            </a:r>
          </a:p>
          <a:p>
            <a:pPr marL="0" lvl="0" indent="0">
              <a:buNone/>
            </a:pPr>
            <a:endParaRPr lang="en-ZA" dirty="0"/>
          </a:p>
          <a:p>
            <a:r>
              <a:rPr lang="en-GB" dirty="0"/>
              <a:t>Must be worn when it is anticipated that the hands will be in contact with mucous membranes, non-intact skin, tissue, blood, body fluids, secretions, excretions, or equipment and environmental surfaces contaminated with the above. </a:t>
            </a:r>
          </a:p>
          <a:p>
            <a:endParaRPr lang="en-GB" dirty="0"/>
          </a:p>
          <a:p>
            <a:r>
              <a:rPr lang="en-GB" dirty="0"/>
              <a:t>They are not required for routine health care activities in which contact is limited to intact skin of the client/patient/resident (e.g. taking blood pressure, bathing and dressing the client/patient/resident). </a:t>
            </a:r>
          </a:p>
          <a:p>
            <a:endParaRPr lang="en-GB" dirty="0"/>
          </a:p>
          <a:p>
            <a:pPr marL="0" indent="0">
              <a:buNone/>
            </a:pPr>
            <a:endParaRPr lang="en-ZA" dirty="0"/>
          </a:p>
          <a:p>
            <a:pPr marL="0" indent="0">
              <a:buNone/>
            </a:pPr>
            <a:endParaRPr lang="en-ZA" dirty="0"/>
          </a:p>
        </p:txBody>
      </p:sp>
    </p:spTree>
    <p:extLst>
      <p:ext uri="{BB962C8B-B14F-4D97-AF65-F5344CB8AC3E}">
        <p14:creationId xmlns:p14="http://schemas.microsoft.com/office/powerpoint/2010/main" val="1039173787"/>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96140-F075-4DB4-8C98-EB2F6F97E7A5}"/>
              </a:ext>
            </a:extLst>
          </p:cNvPr>
          <p:cNvSpPr>
            <a:spLocks noGrp="1"/>
          </p:cNvSpPr>
          <p:nvPr>
            <p:ph type="title"/>
          </p:nvPr>
        </p:nvSpPr>
        <p:spPr/>
        <p:txBody>
          <a:bodyPr>
            <a:normAutofit fontScale="90000"/>
          </a:bodyPr>
          <a:lstStyle/>
          <a:p>
            <a:pPr algn="ctr"/>
            <a:r>
              <a:rPr lang="en-GB" dirty="0"/>
              <a:t>HYGIENE AND UNIVERSAL PRECAUTIONS</a:t>
            </a:r>
            <a:endParaRPr lang="en-ZA" dirty="0"/>
          </a:p>
        </p:txBody>
      </p:sp>
      <p:sp>
        <p:nvSpPr>
          <p:cNvPr id="3" name="Slide Number Placeholder 2">
            <a:extLst>
              <a:ext uri="{FF2B5EF4-FFF2-40B4-BE49-F238E27FC236}">
                <a16:creationId xmlns:a16="http://schemas.microsoft.com/office/drawing/2014/main" id="{EACC6F69-1D27-45E2-908D-2D8361DC3F43}"/>
              </a:ext>
            </a:extLst>
          </p:cNvPr>
          <p:cNvSpPr>
            <a:spLocks noGrp="1"/>
          </p:cNvSpPr>
          <p:nvPr>
            <p:ph type="sldNum" sz="quarter" idx="12"/>
          </p:nvPr>
        </p:nvSpPr>
        <p:spPr/>
        <p:txBody>
          <a:bodyPr/>
          <a:lstStyle/>
          <a:p>
            <a:fld id="{32F83655-DC73-417F-8B26-EB7A1DBB5382}" type="slidenum">
              <a:rPr lang="en-ZA" smtClean="0"/>
              <a:pPr/>
              <a:t>203</a:t>
            </a:fld>
            <a:endParaRPr lang="en-ZA" dirty="0"/>
          </a:p>
        </p:txBody>
      </p:sp>
      <p:sp>
        <p:nvSpPr>
          <p:cNvPr id="4" name="Content Placeholder 3">
            <a:extLst>
              <a:ext uri="{FF2B5EF4-FFF2-40B4-BE49-F238E27FC236}">
                <a16:creationId xmlns:a16="http://schemas.microsoft.com/office/drawing/2014/main" id="{A4BE73B5-A98F-45B1-A216-FA3FB8250CD8}"/>
              </a:ext>
            </a:extLst>
          </p:cNvPr>
          <p:cNvSpPr>
            <a:spLocks noGrp="1"/>
          </p:cNvSpPr>
          <p:nvPr>
            <p:ph sz="quarter" idx="1"/>
          </p:nvPr>
        </p:nvSpPr>
        <p:spPr/>
        <p:txBody>
          <a:bodyPr>
            <a:normAutofit/>
          </a:bodyPr>
          <a:lstStyle/>
          <a:p>
            <a:r>
              <a:rPr lang="en-GB" dirty="0"/>
              <a:t>Compliance with hand hygiene should always be the first consideration. Gloves are task-specific and single-use for the task. </a:t>
            </a:r>
          </a:p>
          <a:p>
            <a:endParaRPr lang="en-GB" dirty="0"/>
          </a:p>
          <a:p>
            <a:r>
              <a:rPr lang="en-GB" dirty="0"/>
              <a:t>Sterile gloves are used in operating theatres and when performing sterile procedures such as central line insertions. </a:t>
            </a:r>
          </a:p>
          <a:p>
            <a:endParaRPr lang="en-GB" dirty="0"/>
          </a:p>
          <a:p>
            <a:r>
              <a:rPr lang="en-GB" dirty="0"/>
              <a:t>Hand hygiene should be done before wearing and after removing gloves.</a:t>
            </a:r>
            <a:endParaRPr lang="en-ZA" dirty="0"/>
          </a:p>
          <a:p>
            <a:endParaRPr lang="en-GB" dirty="0"/>
          </a:p>
          <a:p>
            <a:pPr marL="0" indent="0">
              <a:buNone/>
            </a:pPr>
            <a:endParaRPr lang="en-ZA" dirty="0"/>
          </a:p>
          <a:p>
            <a:pPr marL="0" indent="0">
              <a:buNone/>
            </a:pPr>
            <a:endParaRPr lang="en-ZA" dirty="0"/>
          </a:p>
        </p:txBody>
      </p:sp>
    </p:spTree>
    <p:extLst>
      <p:ext uri="{BB962C8B-B14F-4D97-AF65-F5344CB8AC3E}">
        <p14:creationId xmlns:p14="http://schemas.microsoft.com/office/powerpoint/2010/main" val="950400476"/>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96140-F075-4DB4-8C98-EB2F6F97E7A5}"/>
              </a:ext>
            </a:extLst>
          </p:cNvPr>
          <p:cNvSpPr>
            <a:spLocks noGrp="1"/>
          </p:cNvSpPr>
          <p:nvPr>
            <p:ph type="title"/>
          </p:nvPr>
        </p:nvSpPr>
        <p:spPr/>
        <p:txBody>
          <a:bodyPr>
            <a:normAutofit fontScale="90000"/>
          </a:bodyPr>
          <a:lstStyle/>
          <a:p>
            <a:pPr algn="ctr"/>
            <a:r>
              <a:rPr lang="en-GB" dirty="0"/>
              <a:t>HYGIENE AND UNIVERSAL PRECAUTIONS</a:t>
            </a:r>
            <a:endParaRPr lang="en-ZA" dirty="0"/>
          </a:p>
        </p:txBody>
      </p:sp>
      <p:sp>
        <p:nvSpPr>
          <p:cNvPr id="3" name="Slide Number Placeholder 2">
            <a:extLst>
              <a:ext uri="{FF2B5EF4-FFF2-40B4-BE49-F238E27FC236}">
                <a16:creationId xmlns:a16="http://schemas.microsoft.com/office/drawing/2014/main" id="{EACC6F69-1D27-45E2-908D-2D8361DC3F43}"/>
              </a:ext>
            </a:extLst>
          </p:cNvPr>
          <p:cNvSpPr>
            <a:spLocks noGrp="1"/>
          </p:cNvSpPr>
          <p:nvPr>
            <p:ph type="sldNum" sz="quarter" idx="12"/>
          </p:nvPr>
        </p:nvSpPr>
        <p:spPr/>
        <p:txBody>
          <a:bodyPr/>
          <a:lstStyle/>
          <a:p>
            <a:fld id="{32F83655-DC73-417F-8B26-EB7A1DBB5382}" type="slidenum">
              <a:rPr lang="en-ZA" smtClean="0"/>
              <a:pPr/>
              <a:t>204</a:t>
            </a:fld>
            <a:endParaRPr lang="en-ZA" dirty="0"/>
          </a:p>
        </p:txBody>
      </p:sp>
      <p:sp>
        <p:nvSpPr>
          <p:cNvPr id="4" name="Content Placeholder 3">
            <a:extLst>
              <a:ext uri="{FF2B5EF4-FFF2-40B4-BE49-F238E27FC236}">
                <a16:creationId xmlns:a16="http://schemas.microsoft.com/office/drawing/2014/main" id="{A4BE73B5-A98F-45B1-A216-FA3FB8250CD8}"/>
              </a:ext>
            </a:extLst>
          </p:cNvPr>
          <p:cNvSpPr>
            <a:spLocks noGrp="1"/>
          </p:cNvSpPr>
          <p:nvPr>
            <p:ph sz="quarter" idx="1"/>
          </p:nvPr>
        </p:nvSpPr>
        <p:spPr/>
        <p:txBody>
          <a:bodyPr>
            <a:normAutofit/>
          </a:bodyPr>
          <a:lstStyle/>
          <a:p>
            <a:pPr marL="0" lvl="0" indent="0">
              <a:buNone/>
            </a:pPr>
            <a:r>
              <a:rPr lang="en-GB" b="1" dirty="0"/>
              <a:t>B) Mask, eye protection / face shield</a:t>
            </a:r>
          </a:p>
          <a:p>
            <a:pPr marL="0" lvl="0" indent="0">
              <a:buNone/>
            </a:pPr>
            <a:endParaRPr lang="en-ZA" b="1" dirty="0"/>
          </a:p>
          <a:p>
            <a:r>
              <a:rPr lang="en-GB" dirty="0"/>
              <a:t>A surgical mask is used by a HCP (in addition to eye protection) to protect the mucous membranes of the nose and mouth when it is anticipated that a procedure or care activity is likely to generate splashes or sprays of blood, body fluids, secretions or excretions, or within 2 metres of a coughing client/patient/resident. </a:t>
            </a:r>
          </a:p>
          <a:p>
            <a:endParaRPr lang="en-GB" dirty="0"/>
          </a:p>
          <a:p>
            <a:pPr marL="0" indent="0">
              <a:buNone/>
            </a:pPr>
            <a:endParaRPr lang="en-ZA" dirty="0"/>
          </a:p>
        </p:txBody>
      </p:sp>
    </p:spTree>
    <p:extLst>
      <p:ext uri="{BB962C8B-B14F-4D97-AF65-F5344CB8AC3E}">
        <p14:creationId xmlns:p14="http://schemas.microsoft.com/office/powerpoint/2010/main" val="2393775677"/>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96140-F075-4DB4-8C98-EB2F6F97E7A5}"/>
              </a:ext>
            </a:extLst>
          </p:cNvPr>
          <p:cNvSpPr>
            <a:spLocks noGrp="1"/>
          </p:cNvSpPr>
          <p:nvPr>
            <p:ph type="title"/>
          </p:nvPr>
        </p:nvSpPr>
        <p:spPr/>
        <p:txBody>
          <a:bodyPr>
            <a:normAutofit fontScale="90000"/>
          </a:bodyPr>
          <a:lstStyle/>
          <a:p>
            <a:pPr algn="ctr"/>
            <a:r>
              <a:rPr lang="en-GB" dirty="0"/>
              <a:t>HYGIENE AND UNIVERSAL PRECAUTIONS</a:t>
            </a:r>
            <a:endParaRPr lang="en-ZA" dirty="0"/>
          </a:p>
        </p:txBody>
      </p:sp>
      <p:sp>
        <p:nvSpPr>
          <p:cNvPr id="3" name="Slide Number Placeholder 2">
            <a:extLst>
              <a:ext uri="{FF2B5EF4-FFF2-40B4-BE49-F238E27FC236}">
                <a16:creationId xmlns:a16="http://schemas.microsoft.com/office/drawing/2014/main" id="{EACC6F69-1D27-45E2-908D-2D8361DC3F43}"/>
              </a:ext>
            </a:extLst>
          </p:cNvPr>
          <p:cNvSpPr>
            <a:spLocks noGrp="1"/>
          </p:cNvSpPr>
          <p:nvPr>
            <p:ph type="sldNum" sz="quarter" idx="12"/>
          </p:nvPr>
        </p:nvSpPr>
        <p:spPr/>
        <p:txBody>
          <a:bodyPr/>
          <a:lstStyle/>
          <a:p>
            <a:fld id="{32F83655-DC73-417F-8B26-EB7A1DBB5382}" type="slidenum">
              <a:rPr lang="en-ZA" smtClean="0"/>
              <a:pPr/>
              <a:t>205</a:t>
            </a:fld>
            <a:endParaRPr lang="en-ZA" dirty="0"/>
          </a:p>
        </p:txBody>
      </p:sp>
      <p:sp>
        <p:nvSpPr>
          <p:cNvPr id="4" name="Content Placeholder 3">
            <a:extLst>
              <a:ext uri="{FF2B5EF4-FFF2-40B4-BE49-F238E27FC236}">
                <a16:creationId xmlns:a16="http://schemas.microsoft.com/office/drawing/2014/main" id="{A4BE73B5-A98F-45B1-A216-FA3FB8250CD8}"/>
              </a:ext>
            </a:extLst>
          </p:cNvPr>
          <p:cNvSpPr>
            <a:spLocks noGrp="1"/>
          </p:cNvSpPr>
          <p:nvPr>
            <p:ph sz="quarter" idx="1"/>
          </p:nvPr>
        </p:nvSpPr>
        <p:spPr/>
        <p:txBody>
          <a:bodyPr>
            <a:normAutofit lnSpcReduction="10000"/>
          </a:bodyPr>
          <a:lstStyle/>
          <a:p>
            <a:r>
              <a:rPr lang="en-GB" dirty="0"/>
              <a:t>Masks are also required in operating theatres and when performing aseptic procedures (e.g. central line insertions, lumbar punctures, blood cultures, urinary catheter insertion). </a:t>
            </a:r>
          </a:p>
          <a:p>
            <a:endParaRPr lang="en-GB" dirty="0"/>
          </a:p>
          <a:p>
            <a:r>
              <a:rPr lang="en-GB" dirty="0"/>
              <a:t>A mask should be placed on a coughing client/patient/resident when outside his/her room, if tolerated, to limit dissemination of infectious respiratory secretions (cough etiquette). </a:t>
            </a:r>
          </a:p>
          <a:p>
            <a:endParaRPr lang="en-GB" dirty="0"/>
          </a:p>
          <a:p>
            <a:r>
              <a:rPr lang="en-GB" dirty="0"/>
              <a:t>It should discarded after each use; or changed every 4 hours or when soiled. Hand hygiene should be done before wearing and after removal of mask/eye protection/face shield.</a:t>
            </a:r>
            <a:endParaRPr lang="en-ZA" dirty="0"/>
          </a:p>
          <a:p>
            <a:endParaRPr lang="en-GB" dirty="0"/>
          </a:p>
          <a:p>
            <a:pPr marL="0" indent="0">
              <a:buNone/>
            </a:pPr>
            <a:endParaRPr lang="en-ZA" dirty="0"/>
          </a:p>
        </p:txBody>
      </p:sp>
    </p:spTree>
    <p:extLst>
      <p:ext uri="{BB962C8B-B14F-4D97-AF65-F5344CB8AC3E}">
        <p14:creationId xmlns:p14="http://schemas.microsoft.com/office/powerpoint/2010/main" val="1073234359"/>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96140-F075-4DB4-8C98-EB2F6F97E7A5}"/>
              </a:ext>
            </a:extLst>
          </p:cNvPr>
          <p:cNvSpPr>
            <a:spLocks noGrp="1"/>
          </p:cNvSpPr>
          <p:nvPr>
            <p:ph type="title"/>
          </p:nvPr>
        </p:nvSpPr>
        <p:spPr/>
        <p:txBody>
          <a:bodyPr>
            <a:normAutofit fontScale="90000"/>
          </a:bodyPr>
          <a:lstStyle/>
          <a:p>
            <a:pPr algn="ctr"/>
            <a:r>
              <a:rPr lang="en-GB" dirty="0"/>
              <a:t>HYGIENE AND UNIVERSAL PRECAUTIONS</a:t>
            </a:r>
            <a:endParaRPr lang="en-ZA" dirty="0"/>
          </a:p>
        </p:txBody>
      </p:sp>
      <p:sp>
        <p:nvSpPr>
          <p:cNvPr id="3" name="Slide Number Placeholder 2">
            <a:extLst>
              <a:ext uri="{FF2B5EF4-FFF2-40B4-BE49-F238E27FC236}">
                <a16:creationId xmlns:a16="http://schemas.microsoft.com/office/drawing/2014/main" id="{EACC6F69-1D27-45E2-908D-2D8361DC3F43}"/>
              </a:ext>
            </a:extLst>
          </p:cNvPr>
          <p:cNvSpPr>
            <a:spLocks noGrp="1"/>
          </p:cNvSpPr>
          <p:nvPr>
            <p:ph type="sldNum" sz="quarter" idx="12"/>
          </p:nvPr>
        </p:nvSpPr>
        <p:spPr/>
        <p:txBody>
          <a:bodyPr/>
          <a:lstStyle/>
          <a:p>
            <a:fld id="{32F83655-DC73-417F-8B26-EB7A1DBB5382}" type="slidenum">
              <a:rPr lang="en-ZA" smtClean="0"/>
              <a:pPr/>
              <a:t>206</a:t>
            </a:fld>
            <a:endParaRPr lang="en-ZA" dirty="0"/>
          </a:p>
        </p:txBody>
      </p:sp>
      <p:sp>
        <p:nvSpPr>
          <p:cNvPr id="4" name="Content Placeholder 3">
            <a:extLst>
              <a:ext uri="{FF2B5EF4-FFF2-40B4-BE49-F238E27FC236}">
                <a16:creationId xmlns:a16="http://schemas.microsoft.com/office/drawing/2014/main" id="{A4BE73B5-A98F-45B1-A216-FA3FB8250CD8}"/>
              </a:ext>
            </a:extLst>
          </p:cNvPr>
          <p:cNvSpPr>
            <a:spLocks noGrp="1"/>
          </p:cNvSpPr>
          <p:nvPr>
            <p:ph sz="quarter" idx="1"/>
          </p:nvPr>
        </p:nvSpPr>
        <p:spPr/>
        <p:txBody>
          <a:bodyPr>
            <a:normAutofit/>
          </a:bodyPr>
          <a:lstStyle/>
          <a:p>
            <a:pPr marL="0" lvl="0" indent="0">
              <a:buNone/>
            </a:pPr>
            <a:r>
              <a:rPr lang="en-GB" b="1" dirty="0"/>
              <a:t>C) Eye protection</a:t>
            </a:r>
          </a:p>
          <a:p>
            <a:pPr marL="0" lvl="0" indent="0">
              <a:buNone/>
            </a:pPr>
            <a:endParaRPr lang="en-ZA" b="1" dirty="0"/>
          </a:p>
          <a:p>
            <a:r>
              <a:rPr lang="en-GB" dirty="0"/>
              <a:t>Eye protection should also be worn for wound irrigation procedures if there is any risk of sprays or splashes.</a:t>
            </a:r>
            <a:endParaRPr lang="en-ZA" dirty="0"/>
          </a:p>
          <a:p>
            <a:r>
              <a:rPr lang="en-GB" dirty="0"/>
              <a:t> These may include: </a:t>
            </a:r>
            <a:endParaRPr lang="en-ZA" dirty="0"/>
          </a:p>
          <a:p>
            <a:pPr lvl="0"/>
            <a:r>
              <a:rPr lang="en-GB" dirty="0"/>
              <a:t>Safety glasses </a:t>
            </a:r>
            <a:endParaRPr lang="en-ZA" dirty="0"/>
          </a:p>
          <a:p>
            <a:pPr lvl="0"/>
            <a:r>
              <a:rPr lang="en-GB" dirty="0"/>
              <a:t>Safety goggles </a:t>
            </a:r>
            <a:endParaRPr lang="en-ZA" dirty="0"/>
          </a:p>
          <a:p>
            <a:pPr lvl="0"/>
            <a:r>
              <a:rPr lang="en-GB" dirty="0"/>
              <a:t>Face shields </a:t>
            </a:r>
            <a:endParaRPr lang="en-ZA" dirty="0"/>
          </a:p>
          <a:p>
            <a:pPr lvl="0"/>
            <a:r>
              <a:rPr lang="en-GB" dirty="0"/>
              <a:t>Visors attached to masks</a:t>
            </a:r>
            <a:endParaRPr lang="en-ZA" dirty="0"/>
          </a:p>
          <a:p>
            <a:pPr marL="0" indent="0">
              <a:buNone/>
            </a:pPr>
            <a:r>
              <a:rPr lang="en-GB" dirty="0"/>
              <a:t> </a:t>
            </a:r>
            <a:endParaRPr lang="en-ZA" dirty="0"/>
          </a:p>
        </p:txBody>
      </p:sp>
    </p:spTree>
    <p:extLst>
      <p:ext uri="{BB962C8B-B14F-4D97-AF65-F5344CB8AC3E}">
        <p14:creationId xmlns:p14="http://schemas.microsoft.com/office/powerpoint/2010/main" val="232911769"/>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96140-F075-4DB4-8C98-EB2F6F97E7A5}"/>
              </a:ext>
            </a:extLst>
          </p:cNvPr>
          <p:cNvSpPr>
            <a:spLocks noGrp="1"/>
          </p:cNvSpPr>
          <p:nvPr>
            <p:ph type="title"/>
          </p:nvPr>
        </p:nvSpPr>
        <p:spPr/>
        <p:txBody>
          <a:bodyPr>
            <a:normAutofit fontScale="90000"/>
          </a:bodyPr>
          <a:lstStyle/>
          <a:p>
            <a:pPr algn="ctr"/>
            <a:r>
              <a:rPr lang="en-GB" dirty="0"/>
              <a:t>HYGIENE AND UNIVERSAL PRECAUTIONS</a:t>
            </a:r>
            <a:endParaRPr lang="en-ZA" dirty="0"/>
          </a:p>
        </p:txBody>
      </p:sp>
      <p:sp>
        <p:nvSpPr>
          <p:cNvPr id="3" name="Slide Number Placeholder 2">
            <a:extLst>
              <a:ext uri="{FF2B5EF4-FFF2-40B4-BE49-F238E27FC236}">
                <a16:creationId xmlns:a16="http://schemas.microsoft.com/office/drawing/2014/main" id="{EACC6F69-1D27-45E2-908D-2D8361DC3F43}"/>
              </a:ext>
            </a:extLst>
          </p:cNvPr>
          <p:cNvSpPr>
            <a:spLocks noGrp="1"/>
          </p:cNvSpPr>
          <p:nvPr>
            <p:ph type="sldNum" sz="quarter" idx="12"/>
          </p:nvPr>
        </p:nvSpPr>
        <p:spPr/>
        <p:txBody>
          <a:bodyPr/>
          <a:lstStyle/>
          <a:p>
            <a:fld id="{32F83655-DC73-417F-8B26-EB7A1DBB5382}" type="slidenum">
              <a:rPr lang="en-ZA" smtClean="0"/>
              <a:pPr/>
              <a:t>207</a:t>
            </a:fld>
            <a:endParaRPr lang="en-ZA" dirty="0"/>
          </a:p>
        </p:txBody>
      </p:sp>
      <p:sp>
        <p:nvSpPr>
          <p:cNvPr id="4" name="Content Placeholder 3">
            <a:extLst>
              <a:ext uri="{FF2B5EF4-FFF2-40B4-BE49-F238E27FC236}">
                <a16:creationId xmlns:a16="http://schemas.microsoft.com/office/drawing/2014/main" id="{A4BE73B5-A98F-45B1-A216-FA3FB8250CD8}"/>
              </a:ext>
            </a:extLst>
          </p:cNvPr>
          <p:cNvSpPr>
            <a:spLocks noGrp="1"/>
          </p:cNvSpPr>
          <p:nvPr>
            <p:ph sz="quarter" idx="1"/>
          </p:nvPr>
        </p:nvSpPr>
        <p:spPr/>
        <p:txBody>
          <a:bodyPr>
            <a:normAutofit lnSpcReduction="10000"/>
          </a:bodyPr>
          <a:lstStyle/>
          <a:p>
            <a:pPr marL="0" lvl="0" indent="0">
              <a:buNone/>
            </a:pPr>
            <a:r>
              <a:rPr lang="en-GB" b="1" dirty="0"/>
              <a:t>D) Apron / Gowns</a:t>
            </a:r>
          </a:p>
          <a:p>
            <a:pPr marL="0" lvl="0" indent="0">
              <a:buNone/>
            </a:pPr>
            <a:endParaRPr lang="en-ZA" b="1" dirty="0"/>
          </a:p>
          <a:p>
            <a:r>
              <a:rPr lang="en-GB" dirty="0"/>
              <a:t>A gown is worn when it is anticipated that a procedure or care activity is likely to generate splashes or sprays of blood, body fluids, secretions, or excretions. </a:t>
            </a:r>
          </a:p>
          <a:p>
            <a:endParaRPr lang="en-GB" dirty="0"/>
          </a:p>
          <a:p>
            <a:r>
              <a:rPr lang="en-GB" dirty="0"/>
              <a:t>A sleeveless apron may be worn where full coverage is not required. </a:t>
            </a:r>
          </a:p>
          <a:p>
            <a:endParaRPr lang="en-GB" dirty="0"/>
          </a:p>
          <a:p>
            <a:r>
              <a:rPr lang="en-GB" dirty="0"/>
              <a:t>They are removed and discarded immediately after each use, followed by hand hygiene to avoid transfer of micro-organisms to other patients or environment.</a:t>
            </a:r>
            <a:endParaRPr lang="en-ZA" dirty="0"/>
          </a:p>
          <a:p>
            <a:pPr marL="0" indent="0">
              <a:buNone/>
            </a:pPr>
            <a:endParaRPr lang="en-ZA" dirty="0"/>
          </a:p>
        </p:txBody>
      </p:sp>
    </p:spTree>
    <p:extLst>
      <p:ext uri="{BB962C8B-B14F-4D97-AF65-F5344CB8AC3E}">
        <p14:creationId xmlns:p14="http://schemas.microsoft.com/office/powerpoint/2010/main" val="3378472841"/>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96140-F075-4DB4-8C98-EB2F6F97E7A5}"/>
              </a:ext>
            </a:extLst>
          </p:cNvPr>
          <p:cNvSpPr>
            <a:spLocks noGrp="1"/>
          </p:cNvSpPr>
          <p:nvPr>
            <p:ph type="title"/>
          </p:nvPr>
        </p:nvSpPr>
        <p:spPr/>
        <p:txBody>
          <a:bodyPr>
            <a:normAutofit fontScale="90000"/>
          </a:bodyPr>
          <a:lstStyle/>
          <a:p>
            <a:pPr algn="ctr"/>
            <a:r>
              <a:rPr lang="en-GB" dirty="0"/>
              <a:t>HYGIENE AND UNIVERSAL PRECAUTIONS</a:t>
            </a:r>
            <a:endParaRPr lang="en-ZA" dirty="0"/>
          </a:p>
        </p:txBody>
      </p:sp>
      <p:sp>
        <p:nvSpPr>
          <p:cNvPr id="3" name="Slide Number Placeholder 2">
            <a:extLst>
              <a:ext uri="{FF2B5EF4-FFF2-40B4-BE49-F238E27FC236}">
                <a16:creationId xmlns:a16="http://schemas.microsoft.com/office/drawing/2014/main" id="{EACC6F69-1D27-45E2-908D-2D8361DC3F43}"/>
              </a:ext>
            </a:extLst>
          </p:cNvPr>
          <p:cNvSpPr>
            <a:spLocks noGrp="1"/>
          </p:cNvSpPr>
          <p:nvPr>
            <p:ph type="sldNum" sz="quarter" idx="12"/>
          </p:nvPr>
        </p:nvSpPr>
        <p:spPr/>
        <p:txBody>
          <a:bodyPr/>
          <a:lstStyle/>
          <a:p>
            <a:fld id="{32F83655-DC73-417F-8B26-EB7A1DBB5382}" type="slidenum">
              <a:rPr lang="en-ZA" smtClean="0"/>
              <a:pPr/>
              <a:t>208</a:t>
            </a:fld>
            <a:endParaRPr lang="en-ZA" dirty="0"/>
          </a:p>
        </p:txBody>
      </p:sp>
      <p:sp>
        <p:nvSpPr>
          <p:cNvPr id="4" name="Content Placeholder 3">
            <a:extLst>
              <a:ext uri="{FF2B5EF4-FFF2-40B4-BE49-F238E27FC236}">
                <a16:creationId xmlns:a16="http://schemas.microsoft.com/office/drawing/2014/main" id="{A4BE73B5-A98F-45B1-A216-FA3FB8250CD8}"/>
              </a:ext>
            </a:extLst>
          </p:cNvPr>
          <p:cNvSpPr>
            <a:spLocks noGrp="1"/>
          </p:cNvSpPr>
          <p:nvPr>
            <p:ph sz="quarter" idx="1"/>
          </p:nvPr>
        </p:nvSpPr>
        <p:spPr/>
        <p:txBody>
          <a:bodyPr>
            <a:normAutofit lnSpcReduction="10000"/>
          </a:bodyPr>
          <a:lstStyle/>
          <a:p>
            <a:pPr marL="0" lvl="0" indent="0">
              <a:buNone/>
            </a:pPr>
            <a:r>
              <a:rPr lang="en-GB" b="1" dirty="0"/>
              <a:t>Safe injection practices</a:t>
            </a:r>
          </a:p>
          <a:p>
            <a:pPr marL="0" lvl="0" indent="0">
              <a:buNone/>
            </a:pPr>
            <a:endParaRPr lang="en-ZA" b="1" dirty="0"/>
          </a:p>
          <a:p>
            <a:pPr marL="0" indent="0">
              <a:buNone/>
            </a:pPr>
            <a:r>
              <a:rPr lang="en-GB" dirty="0"/>
              <a:t>A sharps injury prevention program must be in place in all health care settings. This should include follow-up for exposure to blood-borne pathogens. </a:t>
            </a:r>
          </a:p>
          <a:p>
            <a:pPr marL="0" indent="0">
              <a:buNone/>
            </a:pPr>
            <a:endParaRPr lang="en-GB" b="1" dirty="0"/>
          </a:p>
          <a:p>
            <a:pPr marL="0" indent="0">
              <a:buNone/>
            </a:pPr>
            <a:r>
              <a:rPr lang="en-GB" b="1" dirty="0"/>
              <a:t>Precautions are to be taken to prevent injuries when handling needles, scalpels and other sharp instruments, devices during procedures, cleaning process and disposal:</a:t>
            </a:r>
            <a:endParaRPr lang="en-ZA" b="1" dirty="0"/>
          </a:p>
          <a:p>
            <a:pPr marL="0" indent="0">
              <a:buNone/>
            </a:pPr>
            <a:endParaRPr lang="en-ZA" dirty="0"/>
          </a:p>
          <a:p>
            <a:r>
              <a:rPr lang="en-GB" dirty="0"/>
              <a:t>Do not recap used needle.</a:t>
            </a:r>
            <a:endParaRPr lang="en-ZA" dirty="0"/>
          </a:p>
          <a:p>
            <a:pPr lvl="0"/>
            <a:r>
              <a:rPr lang="en-GB" dirty="0"/>
              <a:t>Dispose used needles and syringes as one unit.</a:t>
            </a:r>
            <a:endParaRPr lang="en-ZA" dirty="0"/>
          </a:p>
          <a:p>
            <a:pPr marL="0" indent="0">
              <a:buNone/>
            </a:pPr>
            <a:endParaRPr lang="en-ZA" dirty="0"/>
          </a:p>
        </p:txBody>
      </p:sp>
    </p:spTree>
    <p:extLst>
      <p:ext uri="{BB962C8B-B14F-4D97-AF65-F5344CB8AC3E}">
        <p14:creationId xmlns:p14="http://schemas.microsoft.com/office/powerpoint/2010/main" val="707150257"/>
      </p:ext>
    </p:ext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96140-F075-4DB4-8C98-EB2F6F97E7A5}"/>
              </a:ext>
            </a:extLst>
          </p:cNvPr>
          <p:cNvSpPr>
            <a:spLocks noGrp="1"/>
          </p:cNvSpPr>
          <p:nvPr>
            <p:ph type="title"/>
          </p:nvPr>
        </p:nvSpPr>
        <p:spPr/>
        <p:txBody>
          <a:bodyPr>
            <a:normAutofit fontScale="90000"/>
          </a:bodyPr>
          <a:lstStyle/>
          <a:p>
            <a:pPr algn="ctr"/>
            <a:r>
              <a:rPr lang="en-GB" dirty="0"/>
              <a:t>HYGIENE AND UNIVERSAL PRECAUTIONS</a:t>
            </a:r>
            <a:endParaRPr lang="en-ZA" dirty="0"/>
          </a:p>
        </p:txBody>
      </p:sp>
      <p:sp>
        <p:nvSpPr>
          <p:cNvPr id="3" name="Slide Number Placeholder 2">
            <a:extLst>
              <a:ext uri="{FF2B5EF4-FFF2-40B4-BE49-F238E27FC236}">
                <a16:creationId xmlns:a16="http://schemas.microsoft.com/office/drawing/2014/main" id="{EACC6F69-1D27-45E2-908D-2D8361DC3F43}"/>
              </a:ext>
            </a:extLst>
          </p:cNvPr>
          <p:cNvSpPr>
            <a:spLocks noGrp="1"/>
          </p:cNvSpPr>
          <p:nvPr>
            <p:ph type="sldNum" sz="quarter" idx="12"/>
          </p:nvPr>
        </p:nvSpPr>
        <p:spPr/>
        <p:txBody>
          <a:bodyPr/>
          <a:lstStyle/>
          <a:p>
            <a:fld id="{32F83655-DC73-417F-8B26-EB7A1DBB5382}" type="slidenum">
              <a:rPr lang="en-ZA" smtClean="0"/>
              <a:pPr/>
              <a:t>209</a:t>
            </a:fld>
            <a:endParaRPr lang="en-ZA" dirty="0"/>
          </a:p>
        </p:txBody>
      </p:sp>
      <p:sp>
        <p:nvSpPr>
          <p:cNvPr id="4" name="Content Placeholder 3">
            <a:extLst>
              <a:ext uri="{FF2B5EF4-FFF2-40B4-BE49-F238E27FC236}">
                <a16:creationId xmlns:a16="http://schemas.microsoft.com/office/drawing/2014/main" id="{A4BE73B5-A98F-45B1-A216-FA3FB8250CD8}"/>
              </a:ext>
            </a:extLst>
          </p:cNvPr>
          <p:cNvSpPr>
            <a:spLocks noGrp="1"/>
          </p:cNvSpPr>
          <p:nvPr>
            <p:ph sz="quarter" idx="1"/>
          </p:nvPr>
        </p:nvSpPr>
        <p:spPr/>
        <p:txBody>
          <a:bodyPr>
            <a:normAutofit/>
          </a:bodyPr>
          <a:lstStyle/>
          <a:p>
            <a:pPr lvl="0"/>
            <a:r>
              <a:rPr lang="en-GB" dirty="0"/>
              <a:t>Do not remove, bend, manipulate or break a used needle by hand. </a:t>
            </a:r>
            <a:endParaRPr lang="en-ZA" dirty="0"/>
          </a:p>
          <a:p>
            <a:pPr lvl="0"/>
            <a:r>
              <a:rPr lang="en-GB" dirty="0"/>
              <a:t>Discard all sharps into an appropriate puncture-resistant sharp disposal container.</a:t>
            </a:r>
            <a:endParaRPr lang="en-ZA" dirty="0"/>
          </a:p>
          <a:p>
            <a:pPr lvl="0"/>
            <a:r>
              <a:rPr lang="en-GB" dirty="0"/>
              <a:t>Contaminated instruments should be placed in a puncture- resistant container when transporting to the reprocessing area.</a:t>
            </a:r>
            <a:endParaRPr lang="en-ZA" dirty="0"/>
          </a:p>
          <a:p>
            <a:pPr lvl="0"/>
            <a:r>
              <a:rPr lang="en-GB" dirty="0"/>
              <a:t>Refer to 'Management of blood and body fluids exposure' chapter.</a:t>
            </a:r>
            <a:endParaRPr lang="en-ZA" dirty="0"/>
          </a:p>
          <a:p>
            <a:pPr lvl="0"/>
            <a:r>
              <a:rPr lang="en-GB" dirty="0"/>
              <a:t>Treat all specimens as potentially infectious.</a:t>
            </a:r>
            <a:endParaRPr lang="en-ZA" dirty="0"/>
          </a:p>
          <a:p>
            <a:pPr marL="0" indent="0">
              <a:buNone/>
            </a:pPr>
            <a:r>
              <a:rPr lang="en-GB" dirty="0"/>
              <a:t> </a:t>
            </a:r>
            <a:endParaRPr lang="en-ZA" dirty="0"/>
          </a:p>
        </p:txBody>
      </p:sp>
    </p:spTree>
    <p:extLst>
      <p:ext uri="{BB962C8B-B14F-4D97-AF65-F5344CB8AC3E}">
        <p14:creationId xmlns:p14="http://schemas.microsoft.com/office/powerpoint/2010/main" val="23263693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Assessment Brief</a:t>
            </a:r>
          </a:p>
        </p:txBody>
      </p:sp>
      <p:sp>
        <p:nvSpPr>
          <p:cNvPr id="4" name="Slide Number Placeholder 3"/>
          <p:cNvSpPr>
            <a:spLocks noGrp="1"/>
          </p:cNvSpPr>
          <p:nvPr>
            <p:ph type="sldNum" sz="quarter" idx="12"/>
          </p:nvPr>
        </p:nvSpPr>
        <p:spPr/>
        <p:txBody>
          <a:bodyPr/>
          <a:lstStyle/>
          <a:p>
            <a:fld id="{32F83655-DC73-417F-8B26-EB7A1DBB5382}" type="slidenum">
              <a:rPr lang="en-ZA" smtClean="0"/>
              <a:pPr/>
              <a:t>21</a:t>
            </a:fld>
            <a:endParaRPr lang="en-ZA" dirty="0"/>
          </a:p>
        </p:txBody>
      </p:sp>
      <p:sp>
        <p:nvSpPr>
          <p:cNvPr id="5" name="Content Placeholder 4"/>
          <p:cNvSpPr>
            <a:spLocks noGrp="1"/>
          </p:cNvSpPr>
          <p:nvPr>
            <p:ph sz="quarter" idx="1"/>
          </p:nvPr>
        </p:nvSpPr>
        <p:spPr/>
        <p:txBody>
          <a:bodyPr/>
          <a:lstStyle/>
          <a:p>
            <a:pPr marL="433388" indent="-342900" algn="just">
              <a:buClr>
                <a:schemeClr val="accent4">
                  <a:lumMod val="75000"/>
                </a:schemeClr>
              </a:buClr>
            </a:pPr>
            <a:r>
              <a:rPr lang="en-ZA" dirty="0"/>
              <a:t>Facilitation and assessments will be conducted in English.</a:t>
            </a:r>
            <a:endParaRPr lang="en-US" dirty="0"/>
          </a:p>
          <a:p>
            <a:pPr marL="433388" indent="-342900" algn="just">
              <a:buClr>
                <a:schemeClr val="accent4">
                  <a:lumMod val="75000"/>
                </a:schemeClr>
              </a:buClr>
            </a:pPr>
            <a:r>
              <a:rPr lang="en-ZA" dirty="0"/>
              <a:t>Learners may have an observer present; however observer may not partake, comment or interrupt the assessment process.</a:t>
            </a:r>
            <a:endParaRPr lang="en-US" dirty="0"/>
          </a:p>
          <a:p>
            <a:pPr marL="433388" indent="-342900" algn="just">
              <a:buClr>
                <a:schemeClr val="accent4">
                  <a:lumMod val="75000"/>
                </a:schemeClr>
              </a:buClr>
            </a:pPr>
            <a:r>
              <a:rPr lang="en-ZA" dirty="0"/>
              <a:t>Assessment results will be available as soon as possible after the final assessment. </a:t>
            </a:r>
          </a:p>
          <a:p>
            <a:pPr marL="433388" indent="-342900" algn="just">
              <a:buClr>
                <a:schemeClr val="accent4">
                  <a:lumMod val="75000"/>
                </a:schemeClr>
              </a:buClr>
            </a:pPr>
            <a:r>
              <a:rPr lang="en-ZA" dirty="0"/>
              <a:t>Learners may have access to results within normal working hours.</a:t>
            </a:r>
            <a:endParaRPr lang="en-US" dirty="0"/>
          </a:p>
          <a:p>
            <a:endParaRPr lang="en-ZA" dirty="0"/>
          </a:p>
        </p:txBody>
      </p:sp>
    </p:spTree>
    <p:extLst>
      <p:ext uri="{BB962C8B-B14F-4D97-AF65-F5344CB8AC3E}">
        <p14:creationId xmlns:p14="http://schemas.microsoft.com/office/powerpoint/2010/main" val="1214686648"/>
      </p:ext>
    </p:extLst>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96140-F075-4DB4-8C98-EB2F6F97E7A5}"/>
              </a:ext>
            </a:extLst>
          </p:cNvPr>
          <p:cNvSpPr>
            <a:spLocks noGrp="1"/>
          </p:cNvSpPr>
          <p:nvPr>
            <p:ph type="title"/>
          </p:nvPr>
        </p:nvSpPr>
        <p:spPr/>
        <p:txBody>
          <a:bodyPr>
            <a:normAutofit fontScale="90000"/>
          </a:bodyPr>
          <a:lstStyle/>
          <a:p>
            <a:pPr algn="ctr"/>
            <a:r>
              <a:rPr lang="en-GB" dirty="0"/>
              <a:t>HYGIENE AND UNIVERSAL PRECAUTIONS</a:t>
            </a:r>
            <a:endParaRPr lang="en-ZA" dirty="0"/>
          </a:p>
        </p:txBody>
      </p:sp>
      <p:sp>
        <p:nvSpPr>
          <p:cNvPr id="3" name="Slide Number Placeholder 2">
            <a:extLst>
              <a:ext uri="{FF2B5EF4-FFF2-40B4-BE49-F238E27FC236}">
                <a16:creationId xmlns:a16="http://schemas.microsoft.com/office/drawing/2014/main" id="{EACC6F69-1D27-45E2-908D-2D8361DC3F43}"/>
              </a:ext>
            </a:extLst>
          </p:cNvPr>
          <p:cNvSpPr>
            <a:spLocks noGrp="1"/>
          </p:cNvSpPr>
          <p:nvPr>
            <p:ph type="sldNum" sz="quarter" idx="12"/>
          </p:nvPr>
        </p:nvSpPr>
        <p:spPr/>
        <p:txBody>
          <a:bodyPr/>
          <a:lstStyle/>
          <a:p>
            <a:fld id="{32F83655-DC73-417F-8B26-EB7A1DBB5382}" type="slidenum">
              <a:rPr lang="en-ZA" smtClean="0"/>
              <a:pPr/>
              <a:t>210</a:t>
            </a:fld>
            <a:endParaRPr lang="en-ZA" dirty="0"/>
          </a:p>
        </p:txBody>
      </p:sp>
      <p:sp>
        <p:nvSpPr>
          <p:cNvPr id="4" name="Content Placeholder 3">
            <a:extLst>
              <a:ext uri="{FF2B5EF4-FFF2-40B4-BE49-F238E27FC236}">
                <a16:creationId xmlns:a16="http://schemas.microsoft.com/office/drawing/2014/main" id="{A4BE73B5-A98F-45B1-A216-FA3FB8250CD8}"/>
              </a:ext>
            </a:extLst>
          </p:cNvPr>
          <p:cNvSpPr>
            <a:spLocks noGrp="1"/>
          </p:cNvSpPr>
          <p:nvPr>
            <p:ph sz="quarter" idx="1"/>
          </p:nvPr>
        </p:nvSpPr>
        <p:spPr/>
        <p:txBody>
          <a:bodyPr>
            <a:normAutofit/>
          </a:bodyPr>
          <a:lstStyle/>
          <a:p>
            <a:pPr lvl="0"/>
            <a:r>
              <a:rPr lang="en-GB" dirty="0"/>
              <a:t>Place them in appropriate containers and into a biohazard specimen bag to prevent potential spillage and transmission of pathogens.</a:t>
            </a:r>
            <a:endParaRPr lang="en-ZA" dirty="0"/>
          </a:p>
          <a:p>
            <a:pPr lvl="0"/>
            <a:r>
              <a:rPr lang="en-GB" dirty="0"/>
              <a:t>Pour chlorine based disinfectant (e.g. NaDCC granules or solution) over blood or body fluid spills. It should achieve 10,000ppm chlorine.</a:t>
            </a:r>
            <a:endParaRPr lang="en-ZA" dirty="0"/>
          </a:p>
          <a:p>
            <a:pPr lvl="0"/>
            <a:r>
              <a:rPr lang="en-GB" dirty="0"/>
              <a:t>Wear gloves and use paper towels to clean up blood and body fluids spills</a:t>
            </a:r>
            <a:endParaRPr lang="en-ZA" dirty="0"/>
          </a:p>
          <a:p>
            <a:pPr lvl="0"/>
            <a:r>
              <a:rPr lang="en-GB" dirty="0"/>
              <a:t>Dispose them into a biohazard bag and mop the area with institution recommended disinfectant.</a:t>
            </a:r>
            <a:endParaRPr lang="en-ZA" dirty="0"/>
          </a:p>
          <a:p>
            <a:pPr marL="0" indent="0">
              <a:buNone/>
            </a:pPr>
            <a:r>
              <a:rPr lang="en-GB" dirty="0"/>
              <a:t> </a:t>
            </a:r>
            <a:endParaRPr lang="en-ZA" dirty="0"/>
          </a:p>
        </p:txBody>
      </p:sp>
    </p:spTree>
    <p:extLst>
      <p:ext uri="{BB962C8B-B14F-4D97-AF65-F5344CB8AC3E}">
        <p14:creationId xmlns:p14="http://schemas.microsoft.com/office/powerpoint/2010/main" val="814909134"/>
      </p:ext>
    </p:extLst>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96140-F075-4DB4-8C98-EB2F6F97E7A5}"/>
              </a:ext>
            </a:extLst>
          </p:cNvPr>
          <p:cNvSpPr>
            <a:spLocks noGrp="1"/>
          </p:cNvSpPr>
          <p:nvPr>
            <p:ph type="title"/>
          </p:nvPr>
        </p:nvSpPr>
        <p:spPr/>
        <p:txBody>
          <a:bodyPr>
            <a:normAutofit fontScale="90000"/>
          </a:bodyPr>
          <a:lstStyle/>
          <a:p>
            <a:pPr algn="ctr"/>
            <a:r>
              <a:rPr lang="en-GB" dirty="0"/>
              <a:t>HYGIENE AND UNIVERSAL PRECAUTIONS</a:t>
            </a:r>
            <a:endParaRPr lang="en-ZA" dirty="0"/>
          </a:p>
        </p:txBody>
      </p:sp>
      <p:sp>
        <p:nvSpPr>
          <p:cNvPr id="3" name="Slide Number Placeholder 2">
            <a:extLst>
              <a:ext uri="{FF2B5EF4-FFF2-40B4-BE49-F238E27FC236}">
                <a16:creationId xmlns:a16="http://schemas.microsoft.com/office/drawing/2014/main" id="{EACC6F69-1D27-45E2-908D-2D8361DC3F43}"/>
              </a:ext>
            </a:extLst>
          </p:cNvPr>
          <p:cNvSpPr>
            <a:spLocks noGrp="1"/>
          </p:cNvSpPr>
          <p:nvPr>
            <p:ph type="sldNum" sz="quarter" idx="12"/>
          </p:nvPr>
        </p:nvSpPr>
        <p:spPr/>
        <p:txBody>
          <a:bodyPr/>
          <a:lstStyle/>
          <a:p>
            <a:fld id="{32F83655-DC73-417F-8B26-EB7A1DBB5382}" type="slidenum">
              <a:rPr lang="en-ZA" smtClean="0"/>
              <a:pPr/>
              <a:t>211</a:t>
            </a:fld>
            <a:endParaRPr lang="en-ZA" dirty="0"/>
          </a:p>
        </p:txBody>
      </p:sp>
      <p:sp>
        <p:nvSpPr>
          <p:cNvPr id="4" name="Content Placeholder 3">
            <a:extLst>
              <a:ext uri="{FF2B5EF4-FFF2-40B4-BE49-F238E27FC236}">
                <a16:creationId xmlns:a16="http://schemas.microsoft.com/office/drawing/2014/main" id="{A4BE73B5-A98F-45B1-A216-FA3FB8250CD8}"/>
              </a:ext>
            </a:extLst>
          </p:cNvPr>
          <p:cNvSpPr>
            <a:spLocks noGrp="1"/>
          </p:cNvSpPr>
          <p:nvPr>
            <p:ph sz="quarter" idx="1"/>
          </p:nvPr>
        </p:nvSpPr>
        <p:spPr/>
        <p:txBody>
          <a:bodyPr>
            <a:normAutofit/>
          </a:bodyPr>
          <a:lstStyle/>
          <a:p>
            <a:pPr marL="0" lvl="0" indent="0">
              <a:buNone/>
            </a:pPr>
            <a:r>
              <a:rPr lang="en-GB" b="1" dirty="0"/>
              <a:t>Medical Equipment Cleaning</a:t>
            </a:r>
          </a:p>
          <a:p>
            <a:pPr marL="0" lvl="0" indent="0">
              <a:buNone/>
            </a:pPr>
            <a:endParaRPr lang="en-ZA" b="1" dirty="0"/>
          </a:p>
          <a:p>
            <a:r>
              <a:rPr lang="en-GB" dirty="0"/>
              <a:t> All single-use medical equipment should preferably not re-used.</a:t>
            </a:r>
          </a:p>
          <a:p>
            <a:endParaRPr lang="en-GB" dirty="0"/>
          </a:p>
          <a:p>
            <a:r>
              <a:rPr lang="en-GB" dirty="0"/>
              <a:t>Healthcare facilities should ensure that all reusable medical equipment (e.g. blood glucose meters and other point-of-care devices, surgical instruments, endoscopes) is cleaned and reprocessed appropriately prior to use on another patient. </a:t>
            </a:r>
          </a:p>
          <a:p>
            <a:endParaRPr lang="en-GB" dirty="0"/>
          </a:p>
        </p:txBody>
      </p:sp>
    </p:spTree>
    <p:extLst>
      <p:ext uri="{BB962C8B-B14F-4D97-AF65-F5344CB8AC3E}">
        <p14:creationId xmlns:p14="http://schemas.microsoft.com/office/powerpoint/2010/main" val="2088196132"/>
      </p:ext>
    </p:extLst>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96140-F075-4DB4-8C98-EB2F6F97E7A5}"/>
              </a:ext>
            </a:extLst>
          </p:cNvPr>
          <p:cNvSpPr>
            <a:spLocks noGrp="1"/>
          </p:cNvSpPr>
          <p:nvPr>
            <p:ph type="title"/>
          </p:nvPr>
        </p:nvSpPr>
        <p:spPr/>
        <p:txBody>
          <a:bodyPr>
            <a:normAutofit fontScale="90000"/>
          </a:bodyPr>
          <a:lstStyle/>
          <a:p>
            <a:pPr algn="ctr"/>
            <a:r>
              <a:rPr lang="en-GB" dirty="0"/>
              <a:t>HYGIENE AND UNIVERSAL PRECAUTIONS</a:t>
            </a:r>
            <a:endParaRPr lang="en-ZA" dirty="0"/>
          </a:p>
        </p:txBody>
      </p:sp>
      <p:sp>
        <p:nvSpPr>
          <p:cNvPr id="3" name="Slide Number Placeholder 2">
            <a:extLst>
              <a:ext uri="{FF2B5EF4-FFF2-40B4-BE49-F238E27FC236}">
                <a16:creationId xmlns:a16="http://schemas.microsoft.com/office/drawing/2014/main" id="{EACC6F69-1D27-45E2-908D-2D8361DC3F43}"/>
              </a:ext>
            </a:extLst>
          </p:cNvPr>
          <p:cNvSpPr>
            <a:spLocks noGrp="1"/>
          </p:cNvSpPr>
          <p:nvPr>
            <p:ph type="sldNum" sz="quarter" idx="12"/>
          </p:nvPr>
        </p:nvSpPr>
        <p:spPr/>
        <p:txBody>
          <a:bodyPr/>
          <a:lstStyle/>
          <a:p>
            <a:fld id="{32F83655-DC73-417F-8B26-EB7A1DBB5382}" type="slidenum">
              <a:rPr lang="en-ZA" smtClean="0"/>
              <a:pPr/>
              <a:t>212</a:t>
            </a:fld>
            <a:endParaRPr lang="en-ZA" dirty="0"/>
          </a:p>
        </p:txBody>
      </p:sp>
      <p:sp>
        <p:nvSpPr>
          <p:cNvPr id="4" name="Content Placeholder 3">
            <a:extLst>
              <a:ext uri="{FF2B5EF4-FFF2-40B4-BE49-F238E27FC236}">
                <a16:creationId xmlns:a16="http://schemas.microsoft.com/office/drawing/2014/main" id="{A4BE73B5-A98F-45B1-A216-FA3FB8250CD8}"/>
              </a:ext>
            </a:extLst>
          </p:cNvPr>
          <p:cNvSpPr>
            <a:spLocks noGrp="1"/>
          </p:cNvSpPr>
          <p:nvPr>
            <p:ph sz="quarter" idx="1"/>
          </p:nvPr>
        </p:nvSpPr>
        <p:spPr/>
        <p:txBody>
          <a:bodyPr>
            <a:normAutofit/>
          </a:bodyPr>
          <a:lstStyle/>
          <a:p>
            <a:r>
              <a:rPr lang="en-GB" dirty="0"/>
              <a:t>Reusable medical equipment must be cleaned and reprocessed (disinfection or sterilization) and maintained according to the manufacturer’s instructions. </a:t>
            </a:r>
          </a:p>
          <a:p>
            <a:endParaRPr lang="en-GB" dirty="0"/>
          </a:p>
          <a:p>
            <a:r>
              <a:rPr lang="en-GB" dirty="0"/>
              <a:t>HCPs must have access to and wear appropriate PPE when handling and reprocessing contaminated patient equipment.</a:t>
            </a:r>
            <a:endParaRPr lang="en-ZA" dirty="0"/>
          </a:p>
          <a:p>
            <a:pPr marL="0" indent="0">
              <a:buNone/>
            </a:pPr>
            <a:endParaRPr lang="en-GB" dirty="0"/>
          </a:p>
        </p:txBody>
      </p:sp>
    </p:spTree>
    <p:extLst>
      <p:ext uri="{BB962C8B-B14F-4D97-AF65-F5344CB8AC3E}">
        <p14:creationId xmlns:p14="http://schemas.microsoft.com/office/powerpoint/2010/main" val="2744727154"/>
      </p:ext>
    </p:extLst>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96140-F075-4DB4-8C98-EB2F6F97E7A5}"/>
              </a:ext>
            </a:extLst>
          </p:cNvPr>
          <p:cNvSpPr>
            <a:spLocks noGrp="1"/>
          </p:cNvSpPr>
          <p:nvPr>
            <p:ph type="title"/>
          </p:nvPr>
        </p:nvSpPr>
        <p:spPr/>
        <p:txBody>
          <a:bodyPr>
            <a:normAutofit fontScale="90000"/>
          </a:bodyPr>
          <a:lstStyle/>
          <a:p>
            <a:pPr algn="ctr"/>
            <a:r>
              <a:rPr lang="en-GB" dirty="0"/>
              <a:t>HYGIENE AND UNIVERSAL PRECAUTIONS</a:t>
            </a:r>
            <a:endParaRPr lang="en-ZA" dirty="0"/>
          </a:p>
        </p:txBody>
      </p:sp>
      <p:sp>
        <p:nvSpPr>
          <p:cNvPr id="3" name="Slide Number Placeholder 2">
            <a:extLst>
              <a:ext uri="{FF2B5EF4-FFF2-40B4-BE49-F238E27FC236}">
                <a16:creationId xmlns:a16="http://schemas.microsoft.com/office/drawing/2014/main" id="{EACC6F69-1D27-45E2-908D-2D8361DC3F43}"/>
              </a:ext>
            </a:extLst>
          </p:cNvPr>
          <p:cNvSpPr>
            <a:spLocks noGrp="1"/>
          </p:cNvSpPr>
          <p:nvPr>
            <p:ph type="sldNum" sz="quarter" idx="12"/>
          </p:nvPr>
        </p:nvSpPr>
        <p:spPr/>
        <p:txBody>
          <a:bodyPr/>
          <a:lstStyle/>
          <a:p>
            <a:fld id="{32F83655-DC73-417F-8B26-EB7A1DBB5382}" type="slidenum">
              <a:rPr lang="en-ZA" smtClean="0"/>
              <a:pPr/>
              <a:t>213</a:t>
            </a:fld>
            <a:endParaRPr lang="en-ZA" dirty="0"/>
          </a:p>
        </p:txBody>
      </p:sp>
      <p:sp>
        <p:nvSpPr>
          <p:cNvPr id="4" name="Content Placeholder 3">
            <a:extLst>
              <a:ext uri="{FF2B5EF4-FFF2-40B4-BE49-F238E27FC236}">
                <a16:creationId xmlns:a16="http://schemas.microsoft.com/office/drawing/2014/main" id="{A4BE73B5-A98F-45B1-A216-FA3FB8250CD8}"/>
              </a:ext>
            </a:extLst>
          </p:cNvPr>
          <p:cNvSpPr>
            <a:spLocks noGrp="1"/>
          </p:cNvSpPr>
          <p:nvPr>
            <p:ph sz="quarter" idx="1"/>
          </p:nvPr>
        </p:nvSpPr>
        <p:spPr/>
        <p:txBody>
          <a:bodyPr>
            <a:normAutofit/>
          </a:bodyPr>
          <a:lstStyle/>
          <a:p>
            <a:pPr marL="0" lvl="0" indent="0">
              <a:buNone/>
            </a:pPr>
            <a:r>
              <a:rPr lang="en-GB" b="1" dirty="0"/>
              <a:t>Environmental Hygiene</a:t>
            </a:r>
          </a:p>
          <a:p>
            <a:pPr marL="0" lvl="0" indent="0">
              <a:buNone/>
            </a:pPr>
            <a:endParaRPr lang="en-ZA" b="1" dirty="0"/>
          </a:p>
          <a:p>
            <a:r>
              <a:rPr lang="en-GB" dirty="0"/>
              <a:t>Facilities should establish policies and procedures for routine cleaning and disinfection of environmental surfaces as part of their infection prevention plan. </a:t>
            </a:r>
          </a:p>
          <a:p>
            <a:pPr marL="0" indent="0">
              <a:buNone/>
            </a:pPr>
            <a:endParaRPr lang="en-GB" dirty="0"/>
          </a:p>
          <a:p>
            <a:r>
              <a:rPr lang="en-GB" dirty="0"/>
              <a:t>Cleaning refers to the removal of visible soil and organic contamination from a device or environmental surface using the physical action of scrubbing with a surfactant or detergent and water or appropriate chemical agents. </a:t>
            </a:r>
          </a:p>
          <a:p>
            <a:pPr marL="0" indent="0">
              <a:buNone/>
            </a:pPr>
            <a:endParaRPr lang="en-GB" dirty="0"/>
          </a:p>
          <a:p>
            <a:pPr marL="0" indent="0">
              <a:buNone/>
            </a:pPr>
            <a:endParaRPr lang="en-ZA" dirty="0"/>
          </a:p>
          <a:p>
            <a:pPr marL="0" indent="0">
              <a:buNone/>
            </a:pPr>
            <a:endParaRPr lang="en-ZA" dirty="0"/>
          </a:p>
        </p:txBody>
      </p:sp>
    </p:spTree>
    <p:extLst>
      <p:ext uri="{BB962C8B-B14F-4D97-AF65-F5344CB8AC3E}">
        <p14:creationId xmlns:p14="http://schemas.microsoft.com/office/powerpoint/2010/main" val="1396908809"/>
      </p:ext>
    </p:extLst>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96140-F075-4DB4-8C98-EB2F6F97E7A5}"/>
              </a:ext>
            </a:extLst>
          </p:cNvPr>
          <p:cNvSpPr>
            <a:spLocks noGrp="1"/>
          </p:cNvSpPr>
          <p:nvPr>
            <p:ph type="title"/>
          </p:nvPr>
        </p:nvSpPr>
        <p:spPr/>
        <p:txBody>
          <a:bodyPr>
            <a:normAutofit fontScale="90000"/>
          </a:bodyPr>
          <a:lstStyle/>
          <a:p>
            <a:pPr algn="ctr"/>
            <a:r>
              <a:rPr lang="en-GB" dirty="0"/>
              <a:t>HYGIENE AND UNIVERSAL PRECAUTIONS</a:t>
            </a:r>
            <a:endParaRPr lang="en-ZA" dirty="0"/>
          </a:p>
        </p:txBody>
      </p:sp>
      <p:sp>
        <p:nvSpPr>
          <p:cNvPr id="3" name="Slide Number Placeholder 2">
            <a:extLst>
              <a:ext uri="{FF2B5EF4-FFF2-40B4-BE49-F238E27FC236}">
                <a16:creationId xmlns:a16="http://schemas.microsoft.com/office/drawing/2014/main" id="{EACC6F69-1D27-45E2-908D-2D8361DC3F43}"/>
              </a:ext>
            </a:extLst>
          </p:cNvPr>
          <p:cNvSpPr>
            <a:spLocks noGrp="1"/>
          </p:cNvSpPr>
          <p:nvPr>
            <p:ph type="sldNum" sz="quarter" idx="12"/>
          </p:nvPr>
        </p:nvSpPr>
        <p:spPr/>
        <p:txBody>
          <a:bodyPr/>
          <a:lstStyle/>
          <a:p>
            <a:fld id="{32F83655-DC73-417F-8B26-EB7A1DBB5382}" type="slidenum">
              <a:rPr lang="en-ZA" smtClean="0"/>
              <a:pPr/>
              <a:t>214</a:t>
            </a:fld>
            <a:endParaRPr lang="en-ZA" dirty="0"/>
          </a:p>
        </p:txBody>
      </p:sp>
      <p:sp>
        <p:nvSpPr>
          <p:cNvPr id="4" name="Content Placeholder 3">
            <a:extLst>
              <a:ext uri="{FF2B5EF4-FFF2-40B4-BE49-F238E27FC236}">
                <a16:creationId xmlns:a16="http://schemas.microsoft.com/office/drawing/2014/main" id="{A4BE73B5-A98F-45B1-A216-FA3FB8250CD8}"/>
              </a:ext>
            </a:extLst>
          </p:cNvPr>
          <p:cNvSpPr>
            <a:spLocks noGrp="1"/>
          </p:cNvSpPr>
          <p:nvPr>
            <p:ph sz="quarter" idx="1"/>
          </p:nvPr>
        </p:nvSpPr>
        <p:spPr/>
        <p:txBody>
          <a:bodyPr>
            <a:normAutofit/>
          </a:bodyPr>
          <a:lstStyle/>
          <a:p>
            <a:r>
              <a:rPr lang="en-GB" dirty="0"/>
              <a:t>Emphasis for cleaning and disinfection should be placed on surfaces that are most likely to become contaminated with pathogens, including those in close proximity to the patient (e.g. bedrails) and frequently touched surfaces in the patient-care environment (e.g. doorknobs).</a:t>
            </a:r>
          </a:p>
          <a:p>
            <a:endParaRPr lang="en-GB" dirty="0"/>
          </a:p>
          <a:p>
            <a:r>
              <a:rPr lang="en-GB" dirty="0"/>
              <a:t>Facility policies and procedures should also address prompt and appropriate cleaning and decontamination of spills of blood or other potentially infectious materials. </a:t>
            </a:r>
          </a:p>
          <a:p>
            <a:endParaRPr lang="en-ZA" dirty="0"/>
          </a:p>
          <a:p>
            <a:pPr marL="0" indent="0">
              <a:buNone/>
            </a:pPr>
            <a:endParaRPr lang="en-GB" dirty="0"/>
          </a:p>
          <a:p>
            <a:pPr marL="0" indent="0">
              <a:buNone/>
            </a:pPr>
            <a:endParaRPr lang="en-ZA" dirty="0"/>
          </a:p>
          <a:p>
            <a:pPr marL="0" indent="0">
              <a:buNone/>
            </a:pPr>
            <a:endParaRPr lang="en-ZA" dirty="0"/>
          </a:p>
        </p:txBody>
      </p:sp>
    </p:spTree>
    <p:extLst>
      <p:ext uri="{BB962C8B-B14F-4D97-AF65-F5344CB8AC3E}">
        <p14:creationId xmlns:p14="http://schemas.microsoft.com/office/powerpoint/2010/main" val="1299777284"/>
      </p:ext>
    </p:extLst>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96140-F075-4DB4-8C98-EB2F6F97E7A5}"/>
              </a:ext>
            </a:extLst>
          </p:cNvPr>
          <p:cNvSpPr>
            <a:spLocks noGrp="1"/>
          </p:cNvSpPr>
          <p:nvPr>
            <p:ph type="title"/>
          </p:nvPr>
        </p:nvSpPr>
        <p:spPr/>
        <p:txBody>
          <a:bodyPr>
            <a:normAutofit fontScale="90000"/>
          </a:bodyPr>
          <a:lstStyle/>
          <a:p>
            <a:pPr algn="ctr"/>
            <a:r>
              <a:rPr lang="en-GB" dirty="0"/>
              <a:t>HYGIENE AND UNIVERSAL PRECAUTIONS</a:t>
            </a:r>
            <a:endParaRPr lang="en-ZA" dirty="0"/>
          </a:p>
        </p:txBody>
      </p:sp>
      <p:sp>
        <p:nvSpPr>
          <p:cNvPr id="3" name="Slide Number Placeholder 2">
            <a:extLst>
              <a:ext uri="{FF2B5EF4-FFF2-40B4-BE49-F238E27FC236}">
                <a16:creationId xmlns:a16="http://schemas.microsoft.com/office/drawing/2014/main" id="{EACC6F69-1D27-45E2-908D-2D8361DC3F43}"/>
              </a:ext>
            </a:extLst>
          </p:cNvPr>
          <p:cNvSpPr>
            <a:spLocks noGrp="1"/>
          </p:cNvSpPr>
          <p:nvPr>
            <p:ph type="sldNum" sz="quarter" idx="12"/>
          </p:nvPr>
        </p:nvSpPr>
        <p:spPr/>
        <p:txBody>
          <a:bodyPr/>
          <a:lstStyle/>
          <a:p>
            <a:fld id="{32F83655-DC73-417F-8B26-EB7A1DBB5382}" type="slidenum">
              <a:rPr lang="en-ZA" smtClean="0"/>
              <a:pPr/>
              <a:t>215</a:t>
            </a:fld>
            <a:endParaRPr lang="en-ZA" dirty="0"/>
          </a:p>
        </p:txBody>
      </p:sp>
      <p:sp>
        <p:nvSpPr>
          <p:cNvPr id="4" name="Content Placeholder 3">
            <a:extLst>
              <a:ext uri="{FF2B5EF4-FFF2-40B4-BE49-F238E27FC236}">
                <a16:creationId xmlns:a16="http://schemas.microsoft.com/office/drawing/2014/main" id="{A4BE73B5-A98F-45B1-A216-FA3FB8250CD8}"/>
              </a:ext>
            </a:extLst>
          </p:cNvPr>
          <p:cNvSpPr>
            <a:spLocks noGrp="1"/>
          </p:cNvSpPr>
          <p:nvPr>
            <p:ph sz="quarter" idx="1"/>
          </p:nvPr>
        </p:nvSpPr>
        <p:spPr/>
        <p:txBody>
          <a:bodyPr>
            <a:normAutofit/>
          </a:bodyPr>
          <a:lstStyle/>
          <a:p>
            <a:r>
              <a:rPr lang="en-GB" dirty="0"/>
              <a:t>Environmental services staff should be trained and responsible for routine cleaning and disinfection of environmental surfaces. </a:t>
            </a:r>
          </a:p>
          <a:p>
            <a:endParaRPr lang="en-GB" dirty="0"/>
          </a:p>
          <a:p>
            <a:r>
              <a:rPr lang="en-GB" dirty="0"/>
              <a:t>Cleaning procedures can be periodically monitored or assessed to ensure that they are consistently and correctly performed. </a:t>
            </a:r>
          </a:p>
          <a:p>
            <a:pPr marL="0" indent="0">
              <a:buNone/>
            </a:pPr>
            <a:endParaRPr lang="en-GB" dirty="0"/>
          </a:p>
          <a:p>
            <a:r>
              <a:rPr lang="en-GB" dirty="0"/>
              <a:t>HCPs should follow the manufacturer’s recommendations for use of products selected for cleaning and disinfection (e.g. amount, dilution, contact time, safe use and disposal).</a:t>
            </a:r>
            <a:endParaRPr lang="en-ZA" dirty="0"/>
          </a:p>
          <a:p>
            <a:pPr marL="0" indent="0">
              <a:buNone/>
            </a:pPr>
            <a:endParaRPr lang="en-ZA" dirty="0"/>
          </a:p>
          <a:p>
            <a:pPr marL="0" indent="0">
              <a:buNone/>
            </a:pPr>
            <a:endParaRPr lang="en-ZA" dirty="0"/>
          </a:p>
        </p:txBody>
      </p:sp>
    </p:spTree>
    <p:extLst>
      <p:ext uri="{BB962C8B-B14F-4D97-AF65-F5344CB8AC3E}">
        <p14:creationId xmlns:p14="http://schemas.microsoft.com/office/powerpoint/2010/main" val="884562375"/>
      </p:ext>
    </p:extLst>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96140-F075-4DB4-8C98-EB2F6F97E7A5}"/>
              </a:ext>
            </a:extLst>
          </p:cNvPr>
          <p:cNvSpPr>
            <a:spLocks noGrp="1"/>
          </p:cNvSpPr>
          <p:nvPr>
            <p:ph type="title"/>
          </p:nvPr>
        </p:nvSpPr>
        <p:spPr/>
        <p:txBody>
          <a:bodyPr>
            <a:normAutofit fontScale="90000"/>
          </a:bodyPr>
          <a:lstStyle/>
          <a:p>
            <a:pPr algn="ctr"/>
            <a:r>
              <a:rPr lang="en-GB" dirty="0"/>
              <a:t>HYGIENE AND UNIVERSAL PRECAUTIONS</a:t>
            </a:r>
            <a:endParaRPr lang="en-ZA" dirty="0"/>
          </a:p>
        </p:txBody>
      </p:sp>
      <p:sp>
        <p:nvSpPr>
          <p:cNvPr id="3" name="Slide Number Placeholder 2">
            <a:extLst>
              <a:ext uri="{FF2B5EF4-FFF2-40B4-BE49-F238E27FC236}">
                <a16:creationId xmlns:a16="http://schemas.microsoft.com/office/drawing/2014/main" id="{EACC6F69-1D27-45E2-908D-2D8361DC3F43}"/>
              </a:ext>
            </a:extLst>
          </p:cNvPr>
          <p:cNvSpPr>
            <a:spLocks noGrp="1"/>
          </p:cNvSpPr>
          <p:nvPr>
            <p:ph type="sldNum" sz="quarter" idx="12"/>
          </p:nvPr>
        </p:nvSpPr>
        <p:spPr/>
        <p:txBody>
          <a:bodyPr/>
          <a:lstStyle/>
          <a:p>
            <a:fld id="{32F83655-DC73-417F-8B26-EB7A1DBB5382}" type="slidenum">
              <a:rPr lang="en-ZA" smtClean="0"/>
              <a:pPr/>
              <a:t>216</a:t>
            </a:fld>
            <a:endParaRPr lang="en-ZA" dirty="0"/>
          </a:p>
        </p:txBody>
      </p:sp>
      <p:sp>
        <p:nvSpPr>
          <p:cNvPr id="4" name="Content Placeholder 3">
            <a:extLst>
              <a:ext uri="{FF2B5EF4-FFF2-40B4-BE49-F238E27FC236}">
                <a16:creationId xmlns:a16="http://schemas.microsoft.com/office/drawing/2014/main" id="{A4BE73B5-A98F-45B1-A216-FA3FB8250CD8}"/>
              </a:ext>
            </a:extLst>
          </p:cNvPr>
          <p:cNvSpPr>
            <a:spLocks noGrp="1"/>
          </p:cNvSpPr>
          <p:nvPr>
            <p:ph sz="quarter" idx="1"/>
          </p:nvPr>
        </p:nvSpPr>
        <p:spPr/>
        <p:txBody>
          <a:bodyPr>
            <a:normAutofit/>
          </a:bodyPr>
          <a:lstStyle/>
          <a:p>
            <a:pPr marL="0" lvl="0" indent="0">
              <a:buNone/>
            </a:pPr>
            <a:r>
              <a:rPr lang="en-GB" b="1" dirty="0"/>
              <a:t>Linen</a:t>
            </a:r>
          </a:p>
          <a:p>
            <a:pPr marL="0" lvl="0" indent="0">
              <a:buNone/>
            </a:pPr>
            <a:endParaRPr lang="en-ZA" b="1" dirty="0"/>
          </a:p>
          <a:p>
            <a:r>
              <a:rPr lang="en-GB" dirty="0"/>
              <a:t>Used linen soiled with blood, body fluids, secretions and excretions should be handled, transported and processed in a manner that prevents skin and mucus membrane exposure. </a:t>
            </a:r>
          </a:p>
          <a:p>
            <a:endParaRPr lang="en-GB" dirty="0"/>
          </a:p>
          <a:p>
            <a:r>
              <a:rPr lang="en-GB" dirty="0"/>
              <a:t>Contamination of clothing and transfer of micro-organisms to other patients and the environment should be avoided.</a:t>
            </a:r>
            <a:endParaRPr lang="en-ZA" dirty="0"/>
          </a:p>
          <a:p>
            <a:pPr marL="0" indent="0">
              <a:buNone/>
            </a:pPr>
            <a:endParaRPr lang="en-ZA" dirty="0"/>
          </a:p>
          <a:p>
            <a:pPr marL="0" indent="0">
              <a:buNone/>
            </a:pPr>
            <a:endParaRPr lang="en-ZA" dirty="0"/>
          </a:p>
        </p:txBody>
      </p:sp>
    </p:spTree>
    <p:extLst>
      <p:ext uri="{BB962C8B-B14F-4D97-AF65-F5344CB8AC3E}">
        <p14:creationId xmlns:p14="http://schemas.microsoft.com/office/powerpoint/2010/main" val="3113381084"/>
      </p:ext>
    </p:extLst>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96140-F075-4DB4-8C98-EB2F6F97E7A5}"/>
              </a:ext>
            </a:extLst>
          </p:cNvPr>
          <p:cNvSpPr>
            <a:spLocks noGrp="1"/>
          </p:cNvSpPr>
          <p:nvPr>
            <p:ph type="title"/>
          </p:nvPr>
        </p:nvSpPr>
        <p:spPr/>
        <p:txBody>
          <a:bodyPr>
            <a:normAutofit fontScale="90000"/>
          </a:bodyPr>
          <a:lstStyle/>
          <a:p>
            <a:pPr algn="ctr"/>
            <a:r>
              <a:rPr lang="en-GB" dirty="0"/>
              <a:t>HYGIENE AND UNIVERSAL PRECAUTIONS</a:t>
            </a:r>
            <a:endParaRPr lang="en-ZA" dirty="0"/>
          </a:p>
        </p:txBody>
      </p:sp>
      <p:sp>
        <p:nvSpPr>
          <p:cNvPr id="3" name="Slide Number Placeholder 2">
            <a:extLst>
              <a:ext uri="{FF2B5EF4-FFF2-40B4-BE49-F238E27FC236}">
                <a16:creationId xmlns:a16="http://schemas.microsoft.com/office/drawing/2014/main" id="{EACC6F69-1D27-45E2-908D-2D8361DC3F43}"/>
              </a:ext>
            </a:extLst>
          </p:cNvPr>
          <p:cNvSpPr>
            <a:spLocks noGrp="1"/>
          </p:cNvSpPr>
          <p:nvPr>
            <p:ph type="sldNum" sz="quarter" idx="12"/>
          </p:nvPr>
        </p:nvSpPr>
        <p:spPr/>
        <p:txBody>
          <a:bodyPr/>
          <a:lstStyle/>
          <a:p>
            <a:fld id="{32F83655-DC73-417F-8B26-EB7A1DBB5382}" type="slidenum">
              <a:rPr lang="en-ZA" smtClean="0"/>
              <a:pPr/>
              <a:t>217</a:t>
            </a:fld>
            <a:endParaRPr lang="en-ZA" dirty="0"/>
          </a:p>
        </p:txBody>
      </p:sp>
      <p:sp>
        <p:nvSpPr>
          <p:cNvPr id="4" name="Content Placeholder 3">
            <a:extLst>
              <a:ext uri="{FF2B5EF4-FFF2-40B4-BE49-F238E27FC236}">
                <a16:creationId xmlns:a16="http://schemas.microsoft.com/office/drawing/2014/main" id="{A4BE73B5-A98F-45B1-A216-FA3FB8250CD8}"/>
              </a:ext>
            </a:extLst>
          </p:cNvPr>
          <p:cNvSpPr>
            <a:spLocks noGrp="1"/>
          </p:cNvSpPr>
          <p:nvPr>
            <p:ph sz="quarter" idx="1"/>
          </p:nvPr>
        </p:nvSpPr>
        <p:spPr/>
        <p:txBody>
          <a:bodyPr>
            <a:normAutofit/>
          </a:bodyPr>
          <a:lstStyle/>
          <a:p>
            <a:pPr marL="0" indent="0">
              <a:buNone/>
            </a:pPr>
            <a:r>
              <a:rPr lang="en-GB" dirty="0"/>
              <a:t> </a:t>
            </a:r>
            <a:r>
              <a:rPr lang="en-GB" b="1" dirty="0"/>
              <a:t>Respiratory hygiene / cough etiquette</a:t>
            </a:r>
          </a:p>
          <a:p>
            <a:pPr marL="0" indent="0">
              <a:buNone/>
            </a:pPr>
            <a:endParaRPr lang="en-ZA" b="1" dirty="0"/>
          </a:p>
          <a:p>
            <a:r>
              <a:rPr lang="en-GB" dirty="0"/>
              <a:t> Respiratory hygiene and cough etiquette involves using source control measures to prevent patients with respiratory infections from transmitting their infection to others. </a:t>
            </a:r>
          </a:p>
          <a:p>
            <a:pPr marL="0" indent="0">
              <a:buNone/>
            </a:pPr>
            <a:endParaRPr lang="en-GB" dirty="0"/>
          </a:p>
          <a:p>
            <a:pPr marL="0" indent="0">
              <a:buNone/>
            </a:pPr>
            <a:endParaRPr lang="en-ZA" dirty="0"/>
          </a:p>
          <a:p>
            <a:pPr marL="0" indent="0">
              <a:buNone/>
            </a:pPr>
            <a:endParaRPr lang="en-ZA" dirty="0"/>
          </a:p>
        </p:txBody>
      </p:sp>
    </p:spTree>
    <p:extLst>
      <p:ext uri="{BB962C8B-B14F-4D97-AF65-F5344CB8AC3E}">
        <p14:creationId xmlns:p14="http://schemas.microsoft.com/office/powerpoint/2010/main" val="1015740736"/>
      </p:ext>
    </p:extLst>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96140-F075-4DB4-8C98-EB2F6F97E7A5}"/>
              </a:ext>
            </a:extLst>
          </p:cNvPr>
          <p:cNvSpPr>
            <a:spLocks noGrp="1"/>
          </p:cNvSpPr>
          <p:nvPr>
            <p:ph type="title"/>
          </p:nvPr>
        </p:nvSpPr>
        <p:spPr/>
        <p:txBody>
          <a:bodyPr>
            <a:normAutofit fontScale="90000"/>
          </a:bodyPr>
          <a:lstStyle/>
          <a:p>
            <a:pPr algn="ctr"/>
            <a:r>
              <a:rPr lang="en-GB" dirty="0"/>
              <a:t>HYGIENE AND UNIVERSAL PRECAUTIONS</a:t>
            </a:r>
            <a:endParaRPr lang="en-ZA" dirty="0"/>
          </a:p>
        </p:txBody>
      </p:sp>
      <p:sp>
        <p:nvSpPr>
          <p:cNvPr id="3" name="Slide Number Placeholder 2">
            <a:extLst>
              <a:ext uri="{FF2B5EF4-FFF2-40B4-BE49-F238E27FC236}">
                <a16:creationId xmlns:a16="http://schemas.microsoft.com/office/drawing/2014/main" id="{EACC6F69-1D27-45E2-908D-2D8361DC3F43}"/>
              </a:ext>
            </a:extLst>
          </p:cNvPr>
          <p:cNvSpPr>
            <a:spLocks noGrp="1"/>
          </p:cNvSpPr>
          <p:nvPr>
            <p:ph type="sldNum" sz="quarter" idx="12"/>
          </p:nvPr>
        </p:nvSpPr>
        <p:spPr/>
        <p:txBody>
          <a:bodyPr/>
          <a:lstStyle/>
          <a:p>
            <a:fld id="{32F83655-DC73-417F-8B26-EB7A1DBB5382}" type="slidenum">
              <a:rPr lang="en-ZA" smtClean="0"/>
              <a:pPr/>
              <a:t>218</a:t>
            </a:fld>
            <a:endParaRPr lang="en-ZA" dirty="0"/>
          </a:p>
        </p:txBody>
      </p:sp>
      <p:sp>
        <p:nvSpPr>
          <p:cNvPr id="4" name="Content Placeholder 3">
            <a:extLst>
              <a:ext uri="{FF2B5EF4-FFF2-40B4-BE49-F238E27FC236}">
                <a16:creationId xmlns:a16="http://schemas.microsoft.com/office/drawing/2014/main" id="{A4BE73B5-A98F-45B1-A216-FA3FB8250CD8}"/>
              </a:ext>
            </a:extLst>
          </p:cNvPr>
          <p:cNvSpPr>
            <a:spLocks noGrp="1"/>
          </p:cNvSpPr>
          <p:nvPr>
            <p:ph sz="quarter" idx="1"/>
          </p:nvPr>
        </p:nvSpPr>
        <p:spPr/>
        <p:txBody>
          <a:bodyPr>
            <a:normAutofit/>
          </a:bodyPr>
          <a:lstStyle/>
          <a:p>
            <a:pPr marL="0" indent="0">
              <a:buNone/>
            </a:pPr>
            <a:r>
              <a:rPr lang="en-GB" dirty="0"/>
              <a:t> </a:t>
            </a:r>
            <a:r>
              <a:rPr lang="en-GB" b="1" dirty="0"/>
              <a:t>These include:</a:t>
            </a:r>
          </a:p>
          <a:p>
            <a:pPr marL="0" indent="0">
              <a:buNone/>
            </a:pPr>
            <a:endParaRPr lang="en-ZA" b="1" dirty="0"/>
          </a:p>
          <a:p>
            <a:pPr lvl="0"/>
            <a:r>
              <a:rPr lang="en-GB" dirty="0"/>
              <a:t>Cover mouth and nose when coughing or sneezing</a:t>
            </a:r>
            <a:endParaRPr lang="en-ZA" dirty="0"/>
          </a:p>
          <a:p>
            <a:pPr lvl="0"/>
            <a:r>
              <a:rPr lang="en-GB" dirty="0"/>
              <a:t>Offer a surgical mask to patients or visitors who are coughing</a:t>
            </a:r>
            <a:endParaRPr lang="en-ZA" dirty="0"/>
          </a:p>
          <a:p>
            <a:pPr lvl="0"/>
            <a:r>
              <a:rPr lang="en-GB" dirty="0"/>
              <a:t>Use tissue to contain respiratory secretions and dispose them in a non-touch disposal bin (e.g. bin with foot pedal-operated lid) </a:t>
            </a:r>
            <a:endParaRPr lang="en-ZA" dirty="0"/>
          </a:p>
          <a:p>
            <a:pPr lvl="0"/>
            <a:r>
              <a:rPr lang="en-GB" dirty="0"/>
              <a:t>Perform hand hygiene after contact with respiratory secretions.</a:t>
            </a:r>
            <a:endParaRPr lang="en-ZA" dirty="0"/>
          </a:p>
          <a:p>
            <a:pPr marL="0" indent="0">
              <a:buNone/>
            </a:pPr>
            <a:endParaRPr lang="en-GB" dirty="0"/>
          </a:p>
          <a:p>
            <a:pPr marL="0" indent="0">
              <a:buNone/>
            </a:pPr>
            <a:endParaRPr lang="en-ZA" dirty="0"/>
          </a:p>
          <a:p>
            <a:pPr marL="0" indent="0">
              <a:buNone/>
            </a:pPr>
            <a:endParaRPr lang="en-ZA" dirty="0"/>
          </a:p>
        </p:txBody>
      </p:sp>
    </p:spTree>
    <p:extLst>
      <p:ext uri="{BB962C8B-B14F-4D97-AF65-F5344CB8AC3E}">
        <p14:creationId xmlns:p14="http://schemas.microsoft.com/office/powerpoint/2010/main" val="1481927182"/>
      </p:ext>
    </p:extLst>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7E557-70F2-4DC8-B614-5C5170956D1C}"/>
              </a:ext>
            </a:extLst>
          </p:cNvPr>
          <p:cNvSpPr>
            <a:spLocks noGrp="1"/>
          </p:cNvSpPr>
          <p:nvPr>
            <p:ph type="title"/>
          </p:nvPr>
        </p:nvSpPr>
        <p:spPr/>
        <p:txBody>
          <a:bodyPr/>
          <a:lstStyle/>
          <a:p>
            <a:endParaRPr lang="en-ZA" dirty="0"/>
          </a:p>
        </p:txBody>
      </p:sp>
      <p:sp>
        <p:nvSpPr>
          <p:cNvPr id="3" name="Text Placeholder 2">
            <a:extLst>
              <a:ext uri="{FF2B5EF4-FFF2-40B4-BE49-F238E27FC236}">
                <a16:creationId xmlns:a16="http://schemas.microsoft.com/office/drawing/2014/main" id="{40C1D8D2-6B55-424A-A381-82CBB9FAB128}"/>
              </a:ext>
            </a:extLst>
          </p:cNvPr>
          <p:cNvSpPr>
            <a:spLocks noGrp="1"/>
          </p:cNvSpPr>
          <p:nvPr>
            <p:ph type="body" idx="1"/>
          </p:nvPr>
        </p:nvSpPr>
        <p:spPr/>
        <p:txBody>
          <a:bodyPr/>
          <a:lstStyle/>
          <a:p>
            <a:r>
              <a:rPr lang="en-GB" b="1" dirty="0"/>
              <a:t>THE DIFFERENT METHODS OF BASIC FIRST AID.</a:t>
            </a:r>
            <a:endParaRPr lang="en-ZA" dirty="0"/>
          </a:p>
        </p:txBody>
      </p:sp>
      <p:sp>
        <p:nvSpPr>
          <p:cNvPr id="4" name="Slide Number Placeholder 3">
            <a:extLst>
              <a:ext uri="{FF2B5EF4-FFF2-40B4-BE49-F238E27FC236}">
                <a16:creationId xmlns:a16="http://schemas.microsoft.com/office/drawing/2014/main" id="{89419965-BBD7-431F-B5A8-95EEB4AE3FC4}"/>
              </a:ext>
            </a:extLst>
          </p:cNvPr>
          <p:cNvSpPr>
            <a:spLocks noGrp="1"/>
          </p:cNvSpPr>
          <p:nvPr>
            <p:ph type="sldNum" sz="quarter" idx="12"/>
          </p:nvPr>
        </p:nvSpPr>
        <p:spPr/>
        <p:txBody>
          <a:bodyPr/>
          <a:lstStyle/>
          <a:p>
            <a:fld id="{4980778A-6F9D-4141-8080-B8192EADCD40}" type="slidenum">
              <a:rPr lang="en-ZA" smtClean="0"/>
              <a:pPr/>
              <a:t>219</a:t>
            </a:fld>
            <a:endParaRPr lang="en-ZA" dirty="0"/>
          </a:p>
        </p:txBody>
      </p:sp>
    </p:spTree>
    <p:extLst>
      <p:ext uri="{BB962C8B-B14F-4D97-AF65-F5344CB8AC3E}">
        <p14:creationId xmlns:p14="http://schemas.microsoft.com/office/powerpoint/2010/main" val="34080449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Assessment Brief</a:t>
            </a:r>
          </a:p>
        </p:txBody>
      </p:sp>
      <p:sp>
        <p:nvSpPr>
          <p:cNvPr id="4" name="Slide Number Placeholder 3"/>
          <p:cNvSpPr>
            <a:spLocks noGrp="1"/>
          </p:cNvSpPr>
          <p:nvPr>
            <p:ph type="sldNum" sz="quarter" idx="12"/>
          </p:nvPr>
        </p:nvSpPr>
        <p:spPr/>
        <p:txBody>
          <a:bodyPr/>
          <a:lstStyle/>
          <a:p>
            <a:fld id="{32F83655-DC73-417F-8B26-EB7A1DBB5382}" type="slidenum">
              <a:rPr lang="en-ZA" smtClean="0"/>
              <a:pPr/>
              <a:t>22</a:t>
            </a:fld>
            <a:endParaRPr lang="en-ZA" dirty="0"/>
          </a:p>
        </p:txBody>
      </p:sp>
      <p:sp>
        <p:nvSpPr>
          <p:cNvPr id="5" name="Content Placeholder 4"/>
          <p:cNvSpPr>
            <a:spLocks noGrp="1"/>
          </p:cNvSpPr>
          <p:nvPr>
            <p:ph sz="quarter" idx="1"/>
          </p:nvPr>
        </p:nvSpPr>
        <p:spPr/>
        <p:txBody>
          <a:bodyPr>
            <a:normAutofit fontScale="92500"/>
          </a:bodyPr>
          <a:lstStyle/>
          <a:p>
            <a:pPr marL="0" indent="0">
              <a:buNone/>
            </a:pPr>
            <a:r>
              <a:rPr lang="en-ZA" b="1" dirty="0"/>
              <a:t>Additional Notes:</a:t>
            </a:r>
          </a:p>
          <a:p>
            <a:endParaRPr lang="en-ZA" b="1" dirty="0"/>
          </a:p>
          <a:p>
            <a:pPr marL="800100" lvl="1" indent="-342900" algn="just">
              <a:lnSpc>
                <a:spcPct val="150000"/>
              </a:lnSpc>
              <a:buClr>
                <a:schemeClr val="accent4">
                  <a:lumMod val="75000"/>
                </a:schemeClr>
              </a:buClr>
            </a:pPr>
            <a:r>
              <a:rPr lang="en-ZA" dirty="0"/>
              <a:t>Assessor will maintain telephonic and electronic contact until sufficient evidence has been submitted.  </a:t>
            </a:r>
            <a:endParaRPr lang="en-US" dirty="0"/>
          </a:p>
          <a:p>
            <a:pPr marL="800100" lvl="1" indent="-342900" algn="just">
              <a:lnSpc>
                <a:spcPct val="150000"/>
              </a:lnSpc>
              <a:buClr>
                <a:schemeClr val="accent4">
                  <a:lumMod val="75000"/>
                </a:schemeClr>
              </a:buClr>
            </a:pPr>
            <a:r>
              <a:rPr lang="en-ZA" dirty="0"/>
              <a:t>Additional evidence may be submitted after  initial submission.</a:t>
            </a:r>
            <a:endParaRPr lang="en-US" dirty="0"/>
          </a:p>
          <a:p>
            <a:pPr marL="800100" lvl="1" indent="-342900" algn="just">
              <a:lnSpc>
                <a:spcPct val="150000"/>
              </a:lnSpc>
              <a:buClr>
                <a:schemeClr val="accent4">
                  <a:lumMod val="75000"/>
                </a:schemeClr>
              </a:buClr>
            </a:pPr>
            <a:r>
              <a:rPr lang="en-ZA" dirty="0"/>
              <a:t>If you have a problem which might affect the outcome of assessment(s) you should notify the assessor.  Where practicable such needs will be accommodated. (special needs)</a:t>
            </a:r>
            <a:endParaRPr lang="en-US" dirty="0"/>
          </a:p>
          <a:p>
            <a:endParaRPr lang="en-ZA" dirty="0"/>
          </a:p>
        </p:txBody>
      </p:sp>
    </p:spTree>
    <p:extLst>
      <p:ext uri="{BB962C8B-B14F-4D97-AF65-F5344CB8AC3E}">
        <p14:creationId xmlns:p14="http://schemas.microsoft.com/office/powerpoint/2010/main" val="3780638561"/>
      </p:ext>
    </p:extLst>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09DA9C-6268-4C06-8359-1ECE55A4919C}"/>
              </a:ext>
            </a:extLst>
          </p:cNvPr>
          <p:cNvSpPr>
            <a:spLocks noGrp="1"/>
          </p:cNvSpPr>
          <p:nvPr>
            <p:ph type="title"/>
          </p:nvPr>
        </p:nvSpPr>
        <p:spPr/>
        <p:txBody>
          <a:bodyPr>
            <a:normAutofit fontScale="90000"/>
          </a:bodyPr>
          <a:lstStyle/>
          <a:p>
            <a:pPr algn="ctr"/>
            <a:r>
              <a:rPr lang="en-GB" dirty="0"/>
              <a:t>THE DIFFERENT METHODS OF BASIC FIRST AID</a:t>
            </a:r>
            <a:endParaRPr lang="en-ZA" dirty="0"/>
          </a:p>
        </p:txBody>
      </p:sp>
      <p:sp>
        <p:nvSpPr>
          <p:cNvPr id="3" name="Slide Number Placeholder 2">
            <a:extLst>
              <a:ext uri="{FF2B5EF4-FFF2-40B4-BE49-F238E27FC236}">
                <a16:creationId xmlns:a16="http://schemas.microsoft.com/office/drawing/2014/main" id="{EB354C26-E626-4DBE-A4C2-066B364B2F69}"/>
              </a:ext>
            </a:extLst>
          </p:cNvPr>
          <p:cNvSpPr>
            <a:spLocks noGrp="1"/>
          </p:cNvSpPr>
          <p:nvPr>
            <p:ph type="sldNum" sz="quarter" idx="12"/>
          </p:nvPr>
        </p:nvSpPr>
        <p:spPr/>
        <p:txBody>
          <a:bodyPr/>
          <a:lstStyle/>
          <a:p>
            <a:fld id="{32F83655-DC73-417F-8B26-EB7A1DBB5382}" type="slidenum">
              <a:rPr lang="en-ZA" smtClean="0"/>
              <a:pPr/>
              <a:t>220</a:t>
            </a:fld>
            <a:endParaRPr lang="en-ZA" dirty="0"/>
          </a:p>
        </p:txBody>
      </p:sp>
      <p:sp>
        <p:nvSpPr>
          <p:cNvPr id="4" name="Content Placeholder 3">
            <a:extLst>
              <a:ext uri="{FF2B5EF4-FFF2-40B4-BE49-F238E27FC236}">
                <a16:creationId xmlns:a16="http://schemas.microsoft.com/office/drawing/2014/main" id="{F213826A-0097-4DE8-989C-3C9182B2798E}"/>
              </a:ext>
            </a:extLst>
          </p:cNvPr>
          <p:cNvSpPr>
            <a:spLocks noGrp="1"/>
          </p:cNvSpPr>
          <p:nvPr>
            <p:ph sz="quarter" idx="1"/>
          </p:nvPr>
        </p:nvSpPr>
        <p:spPr>
          <a:xfrm>
            <a:off x="467544" y="1089000"/>
            <a:ext cx="8219256" cy="5324500"/>
          </a:xfrm>
        </p:spPr>
        <p:txBody>
          <a:bodyPr>
            <a:noAutofit/>
          </a:bodyPr>
          <a:lstStyle/>
          <a:p>
            <a:pPr marL="0" indent="0">
              <a:buNone/>
            </a:pPr>
            <a:r>
              <a:rPr lang="en-GB" b="1" dirty="0"/>
              <a:t>First aid in the injured</a:t>
            </a:r>
            <a:endParaRPr lang="en-ZA" dirty="0"/>
          </a:p>
          <a:p>
            <a:pPr marL="0" indent="0">
              <a:buNone/>
            </a:pPr>
            <a:r>
              <a:rPr lang="en-GB" dirty="0"/>
              <a:t> </a:t>
            </a:r>
            <a:endParaRPr lang="en-ZA" dirty="0"/>
          </a:p>
          <a:p>
            <a:r>
              <a:rPr lang="en-GB" dirty="0"/>
              <a:t> First aid in the injured is generally consists of a series of simple and in some cases, potentially life-saving procedures that an individual can be trained to perform with minimal equipment.</a:t>
            </a:r>
          </a:p>
          <a:p>
            <a:endParaRPr lang="en-GB" dirty="0"/>
          </a:p>
          <a:p>
            <a:r>
              <a:rPr lang="en-GB" dirty="0"/>
              <a:t>It is usually performed by non-experts (or sometimes by an expert in case of an emergency), but trained personnel to an injured person until definitive medical treatment can be accessed. </a:t>
            </a:r>
          </a:p>
        </p:txBody>
      </p:sp>
    </p:spTree>
    <p:extLst>
      <p:ext uri="{BB962C8B-B14F-4D97-AF65-F5344CB8AC3E}">
        <p14:creationId xmlns:p14="http://schemas.microsoft.com/office/powerpoint/2010/main" val="2845908341"/>
      </p:ext>
    </p:extLst>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09DA9C-6268-4C06-8359-1ECE55A4919C}"/>
              </a:ext>
            </a:extLst>
          </p:cNvPr>
          <p:cNvSpPr>
            <a:spLocks noGrp="1"/>
          </p:cNvSpPr>
          <p:nvPr>
            <p:ph type="title"/>
          </p:nvPr>
        </p:nvSpPr>
        <p:spPr/>
        <p:txBody>
          <a:bodyPr>
            <a:normAutofit fontScale="90000"/>
          </a:bodyPr>
          <a:lstStyle/>
          <a:p>
            <a:pPr algn="ctr"/>
            <a:r>
              <a:rPr lang="en-GB" dirty="0"/>
              <a:t>THE DIFFERENT METHODS OF BASIC FIRST AID</a:t>
            </a:r>
            <a:endParaRPr lang="en-ZA" dirty="0"/>
          </a:p>
        </p:txBody>
      </p:sp>
      <p:sp>
        <p:nvSpPr>
          <p:cNvPr id="3" name="Slide Number Placeholder 2">
            <a:extLst>
              <a:ext uri="{FF2B5EF4-FFF2-40B4-BE49-F238E27FC236}">
                <a16:creationId xmlns:a16="http://schemas.microsoft.com/office/drawing/2014/main" id="{EB354C26-E626-4DBE-A4C2-066B364B2F69}"/>
              </a:ext>
            </a:extLst>
          </p:cNvPr>
          <p:cNvSpPr>
            <a:spLocks noGrp="1"/>
          </p:cNvSpPr>
          <p:nvPr>
            <p:ph type="sldNum" sz="quarter" idx="12"/>
          </p:nvPr>
        </p:nvSpPr>
        <p:spPr/>
        <p:txBody>
          <a:bodyPr/>
          <a:lstStyle/>
          <a:p>
            <a:fld id="{32F83655-DC73-417F-8B26-EB7A1DBB5382}" type="slidenum">
              <a:rPr lang="en-ZA" smtClean="0"/>
              <a:pPr/>
              <a:t>221</a:t>
            </a:fld>
            <a:endParaRPr lang="en-ZA" dirty="0"/>
          </a:p>
        </p:txBody>
      </p:sp>
      <p:sp>
        <p:nvSpPr>
          <p:cNvPr id="4" name="Content Placeholder 3">
            <a:extLst>
              <a:ext uri="{FF2B5EF4-FFF2-40B4-BE49-F238E27FC236}">
                <a16:creationId xmlns:a16="http://schemas.microsoft.com/office/drawing/2014/main" id="{F213826A-0097-4DE8-989C-3C9182B2798E}"/>
              </a:ext>
            </a:extLst>
          </p:cNvPr>
          <p:cNvSpPr>
            <a:spLocks noGrp="1"/>
          </p:cNvSpPr>
          <p:nvPr>
            <p:ph sz="quarter" idx="1"/>
          </p:nvPr>
        </p:nvSpPr>
        <p:spPr>
          <a:xfrm>
            <a:off x="467544" y="1282638"/>
            <a:ext cx="8219256" cy="5130862"/>
          </a:xfrm>
        </p:spPr>
        <p:txBody>
          <a:bodyPr>
            <a:noAutofit/>
          </a:bodyPr>
          <a:lstStyle/>
          <a:p>
            <a:endParaRPr lang="en-GB" dirty="0"/>
          </a:p>
          <a:p>
            <a:r>
              <a:rPr lang="en-GB" dirty="0"/>
              <a:t>This covers both external factors, such as moving a patient away from any cause of harm, and applying first aid techniques to prevent worsening of the condition, such as applying pressure to stop a bleeding which becomes serious. </a:t>
            </a:r>
            <a:endParaRPr lang="en-ZA" sz="2800" dirty="0"/>
          </a:p>
          <a:p>
            <a:pPr marL="0" indent="0">
              <a:buNone/>
            </a:pPr>
            <a:endParaRPr lang="en-GB" dirty="0"/>
          </a:p>
          <a:p>
            <a:r>
              <a:rPr lang="en-GB" dirty="0"/>
              <a:t>In fact, certain self-limiting illnesses or minor injuries may not require further medical care past the first aid intervention, but in other cases, first aid is only the first step in the treatment of injured persons.</a:t>
            </a:r>
            <a:endParaRPr lang="en-ZA" dirty="0"/>
          </a:p>
        </p:txBody>
      </p:sp>
    </p:spTree>
    <p:extLst>
      <p:ext uri="{BB962C8B-B14F-4D97-AF65-F5344CB8AC3E}">
        <p14:creationId xmlns:p14="http://schemas.microsoft.com/office/powerpoint/2010/main" val="1862913796"/>
      </p:ext>
    </p:extLst>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09DA9C-6268-4C06-8359-1ECE55A4919C}"/>
              </a:ext>
            </a:extLst>
          </p:cNvPr>
          <p:cNvSpPr>
            <a:spLocks noGrp="1"/>
          </p:cNvSpPr>
          <p:nvPr>
            <p:ph type="title"/>
          </p:nvPr>
        </p:nvSpPr>
        <p:spPr/>
        <p:txBody>
          <a:bodyPr>
            <a:normAutofit fontScale="90000"/>
          </a:bodyPr>
          <a:lstStyle/>
          <a:p>
            <a:pPr algn="ctr"/>
            <a:r>
              <a:rPr lang="en-GB" dirty="0"/>
              <a:t>THE DIFFERENT METHODS OF BASIC FIRST AID</a:t>
            </a:r>
            <a:endParaRPr lang="en-ZA" dirty="0"/>
          </a:p>
        </p:txBody>
      </p:sp>
      <p:sp>
        <p:nvSpPr>
          <p:cNvPr id="3" name="Slide Number Placeholder 2">
            <a:extLst>
              <a:ext uri="{FF2B5EF4-FFF2-40B4-BE49-F238E27FC236}">
                <a16:creationId xmlns:a16="http://schemas.microsoft.com/office/drawing/2014/main" id="{EB354C26-E626-4DBE-A4C2-066B364B2F69}"/>
              </a:ext>
            </a:extLst>
          </p:cNvPr>
          <p:cNvSpPr>
            <a:spLocks noGrp="1"/>
          </p:cNvSpPr>
          <p:nvPr>
            <p:ph type="sldNum" sz="quarter" idx="12"/>
          </p:nvPr>
        </p:nvSpPr>
        <p:spPr/>
        <p:txBody>
          <a:bodyPr/>
          <a:lstStyle/>
          <a:p>
            <a:fld id="{32F83655-DC73-417F-8B26-EB7A1DBB5382}" type="slidenum">
              <a:rPr lang="en-ZA" smtClean="0"/>
              <a:pPr/>
              <a:t>222</a:t>
            </a:fld>
            <a:endParaRPr lang="en-ZA" dirty="0"/>
          </a:p>
        </p:txBody>
      </p:sp>
      <p:sp>
        <p:nvSpPr>
          <p:cNvPr id="4" name="Content Placeholder 3">
            <a:extLst>
              <a:ext uri="{FF2B5EF4-FFF2-40B4-BE49-F238E27FC236}">
                <a16:creationId xmlns:a16="http://schemas.microsoft.com/office/drawing/2014/main" id="{F213826A-0097-4DE8-989C-3C9182B2798E}"/>
              </a:ext>
            </a:extLst>
          </p:cNvPr>
          <p:cNvSpPr>
            <a:spLocks noGrp="1"/>
          </p:cNvSpPr>
          <p:nvPr>
            <p:ph sz="quarter" idx="1"/>
          </p:nvPr>
        </p:nvSpPr>
        <p:spPr>
          <a:xfrm>
            <a:off x="467544" y="1413296"/>
            <a:ext cx="8219256" cy="5170066"/>
          </a:xfrm>
        </p:spPr>
        <p:txBody>
          <a:bodyPr>
            <a:normAutofit/>
          </a:bodyPr>
          <a:lstStyle/>
          <a:p>
            <a:pPr marL="0" indent="0">
              <a:buNone/>
            </a:pPr>
            <a:r>
              <a:rPr lang="en-GB" b="1" i="1" u="sng" dirty="0"/>
              <a:t>The key aims of first aid in the injured can be summarized in three key points</a:t>
            </a:r>
            <a:r>
              <a:rPr lang="en-GB" b="1" dirty="0"/>
              <a:t>:</a:t>
            </a:r>
          </a:p>
          <a:p>
            <a:pPr marL="0" indent="0">
              <a:buNone/>
            </a:pPr>
            <a:endParaRPr lang="en-ZA" sz="2800" b="1" dirty="0"/>
          </a:p>
          <a:p>
            <a:pPr lvl="1"/>
            <a:r>
              <a:rPr lang="en-GB" b="1" dirty="0"/>
              <a:t>Preserve life: </a:t>
            </a:r>
            <a:r>
              <a:rPr lang="en-GB" dirty="0"/>
              <a:t>the overriding aim of all medical care, including first aid, is to save lives and minimise the threat of death. </a:t>
            </a:r>
          </a:p>
          <a:p>
            <a:pPr marL="354012" lvl="1" indent="0">
              <a:buNone/>
            </a:pPr>
            <a:endParaRPr lang="en-ZA" sz="2800" dirty="0"/>
          </a:p>
          <a:p>
            <a:pPr lvl="1"/>
            <a:r>
              <a:rPr lang="en-GB" b="1" dirty="0"/>
              <a:t>Prevent further harm: </a:t>
            </a:r>
            <a:r>
              <a:rPr lang="en-GB" dirty="0"/>
              <a:t>also sometimes called prevent the condition from worsening, or danger of further injury. </a:t>
            </a:r>
          </a:p>
          <a:p>
            <a:pPr marL="354012" lvl="1" indent="0">
              <a:buNone/>
            </a:pPr>
            <a:endParaRPr lang="en-GB" dirty="0"/>
          </a:p>
        </p:txBody>
      </p:sp>
    </p:spTree>
    <p:extLst>
      <p:ext uri="{BB962C8B-B14F-4D97-AF65-F5344CB8AC3E}">
        <p14:creationId xmlns:p14="http://schemas.microsoft.com/office/powerpoint/2010/main" val="507065324"/>
      </p:ext>
    </p:extLst>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09DA9C-6268-4C06-8359-1ECE55A4919C}"/>
              </a:ext>
            </a:extLst>
          </p:cNvPr>
          <p:cNvSpPr>
            <a:spLocks noGrp="1"/>
          </p:cNvSpPr>
          <p:nvPr>
            <p:ph type="title"/>
          </p:nvPr>
        </p:nvSpPr>
        <p:spPr/>
        <p:txBody>
          <a:bodyPr>
            <a:normAutofit fontScale="90000"/>
          </a:bodyPr>
          <a:lstStyle/>
          <a:p>
            <a:pPr algn="ctr"/>
            <a:r>
              <a:rPr lang="en-GB" dirty="0"/>
              <a:t>THE DIFFERENT METHODS OF BASIC FIRST AID</a:t>
            </a:r>
            <a:endParaRPr lang="en-ZA" dirty="0"/>
          </a:p>
        </p:txBody>
      </p:sp>
      <p:sp>
        <p:nvSpPr>
          <p:cNvPr id="3" name="Slide Number Placeholder 2">
            <a:extLst>
              <a:ext uri="{FF2B5EF4-FFF2-40B4-BE49-F238E27FC236}">
                <a16:creationId xmlns:a16="http://schemas.microsoft.com/office/drawing/2014/main" id="{EB354C26-E626-4DBE-A4C2-066B364B2F69}"/>
              </a:ext>
            </a:extLst>
          </p:cNvPr>
          <p:cNvSpPr>
            <a:spLocks noGrp="1"/>
          </p:cNvSpPr>
          <p:nvPr>
            <p:ph type="sldNum" sz="quarter" idx="12"/>
          </p:nvPr>
        </p:nvSpPr>
        <p:spPr/>
        <p:txBody>
          <a:bodyPr/>
          <a:lstStyle/>
          <a:p>
            <a:fld id="{32F83655-DC73-417F-8B26-EB7A1DBB5382}" type="slidenum">
              <a:rPr lang="en-ZA" smtClean="0"/>
              <a:pPr/>
              <a:t>223</a:t>
            </a:fld>
            <a:endParaRPr lang="en-ZA" dirty="0"/>
          </a:p>
        </p:txBody>
      </p:sp>
      <p:sp>
        <p:nvSpPr>
          <p:cNvPr id="4" name="Content Placeholder 3">
            <a:extLst>
              <a:ext uri="{FF2B5EF4-FFF2-40B4-BE49-F238E27FC236}">
                <a16:creationId xmlns:a16="http://schemas.microsoft.com/office/drawing/2014/main" id="{F213826A-0097-4DE8-989C-3C9182B2798E}"/>
              </a:ext>
            </a:extLst>
          </p:cNvPr>
          <p:cNvSpPr>
            <a:spLocks noGrp="1"/>
          </p:cNvSpPr>
          <p:nvPr>
            <p:ph sz="quarter" idx="1"/>
          </p:nvPr>
        </p:nvSpPr>
        <p:spPr/>
        <p:txBody>
          <a:bodyPr>
            <a:normAutofit lnSpcReduction="10000"/>
          </a:bodyPr>
          <a:lstStyle/>
          <a:p>
            <a:pPr lvl="1"/>
            <a:r>
              <a:rPr lang="en-GB" dirty="0"/>
              <a:t>This covers both external factors, such as moving a patient away from any cause of harm, and applying first aid techniques to prevent worsening of the condition, such as applying pressure to stop a bleeding which becomes serious. </a:t>
            </a:r>
            <a:endParaRPr lang="en-ZA" sz="2800" dirty="0"/>
          </a:p>
          <a:p>
            <a:pPr marL="354012" lvl="1" indent="0">
              <a:buNone/>
            </a:pPr>
            <a:endParaRPr lang="en-GB" b="1" dirty="0"/>
          </a:p>
          <a:p>
            <a:pPr lvl="1"/>
            <a:r>
              <a:rPr lang="en-GB" b="1" dirty="0"/>
              <a:t>Promote recovery: </a:t>
            </a:r>
            <a:r>
              <a:rPr lang="en-GB" dirty="0"/>
              <a:t>first aid also involves trying to start the recovery process from the injury, and in some cases might involve completing a treatment, such as in the case of applying a plaster to a small wound.</a:t>
            </a:r>
            <a:endParaRPr lang="en-ZA" sz="2800" dirty="0"/>
          </a:p>
          <a:p>
            <a:pPr marL="354012" lvl="1" indent="0">
              <a:buNone/>
            </a:pPr>
            <a:endParaRPr lang="en-ZA" sz="2800" dirty="0"/>
          </a:p>
          <a:p>
            <a:pPr marL="0" indent="0">
              <a:buNone/>
            </a:pPr>
            <a:r>
              <a:rPr lang="en-GB" dirty="0"/>
              <a:t> </a:t>
            </a:r>
            <a:endParaRPr lang="en-ZA" sz="2800" dirty="0"/>
          </a:p>
        </p:txBody>
      </p:sp>
    </p:spTree>
    <p:extLst>
      <p:ext uri="{BB962C8B-B14F-4D97-AF65-F5344CB8AC3E}">
        <p14:creationId xmlns:p14="http://schemas.microsoft.com/office/powerpoint/2010/main" val="1345880662"/>
      </p:ext>
    </p:extLst>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09DA9C-6268-4C06-8359-1ECE55A4919C}"/>
              </a:ext>
            </a:extLst>
          </p:cNvPr>
          <p:cNvSpPr>
            <a:spLocks noGrp="1"/>
          </p:cNvSpPr>
          <p:nvPr>
            <p:ph type="title"/>
          </p:nvPr>
        </p:nvSpPr>
        <p:spPr/>
        <p:txBody>
          <a:bodyPr>
            <a:normAutofit fontScale="90000"/>
          </a:bodyPr>
          <a:lstStyle/>
          <a:p>
            <a:pPr algn="ctr"/>
            <a:r>
              <a:rPr lang="en-GB" dirty="0"/>
              <a:t>THE DIFFERENT METHODS OF BASIC FIRST AID</a:t>
            </a:r>
            <a:endParaRPr lang="en-ZA" dirty="0"/>
          </a:p>
        </p:txBody>
      </p:sp>
      <p:sp>
        <p:nvSpPr>
          <p:cNvPr id="3" name="Slide Number Placeholder 2">
            <a:extLst>
              <a:ext uri="{FF2B5EF4-FFF2-40B4-BE49-F238E27FC236}">
                <a16:creationId xmlns:a16="http://schemas.microsoft.com/office/drawing/2014/main" id="{EB354C26-E626-4DBE-A4C2-066B364B2F69}"/>
              </a:ext>
            </a:extLst>
          </p:cNvPr>
          <p:cNvSpPr>
            <a:spLocks noGrp="1"/>
          </p:cNvSpPr>
          <p:nvPr>
            <p:ph type="sldNum" sz="quarter" idx="12"/>
          </p:nvPr>
        </p:nvSpPr>
        <p:spPr/>
        <p:txBody>
          <a:bodyPr/>
          <a:lstStyle/>
          <a:p>
            <a:fld id="{32F83655-DC73-417F-8B26-EB7A1DBB5382}" type="slidenum">
              <a:rPr lang="en-ZA" smtClean="0"/>
              <a:pPr/>
              <a:t>224</a:t>
            </a:fld>
            <a:endParaRPr lang="en-ZA" dirty="0"/>
          </a:p>
        </p:txBody>
      </p:sp>
      <p:sp>
        <p:nvSpPr>
          <p:cNvPr id="4" name="Content Placeholder 3">
            <a:extLst>
              <a:ext uri="{FF2B5EF4-FFF2-40B4-BE49-F238E27FC236}">
                <a16:creationId xmlns:a16="http://schemas.microsoft.com/office/drawing/2014/main" id="{F213826A-0097-4DE8-989C-3C9182B2798E}"/>
              </a:ext>
            </a:extLst>
          </p:cNvPr>
          <p:cNvSpPr>
            <a:spLocks noGrp="1"/>
          </p:cNvSpPr>
          <p:nvPr>
            <p:ph sz="quarter" idx="1"/>
          </p:nvPr>
        </p:nvSpPr>
        <p:spPr/>
        <p:txBody>
          <a:bodyPr>
            <a:normAutofit/>
          </a:bodyPr>
          <a:lstStyle/>
          <a:p>
            <a:pPr marL="0" indent="0">
              <a:buNone/>
            </a:pPr>
            <a:r>
              <a:rPr lang="en-GB" b="1" i="1" dirty="0"/>
              <a:t>Key skills of first aid</a:t>
            </a:r>
          </a:p>
          <a:p>
            <a:pPr marL="0" indent="0">
              <a:buNone/>
            </a:pPr>
            <a:endParaRPr lang="en-ZA" sz="2800" b="1" dirty="0"/>
          </a:p>
          <a:p>
            <a:r>
              <a:rPr lang="en-GB" dirty="0"/>
              <a:t> Certain skills are considered essential to the provision of first aid to injured persons and apply before all others if indicated. Particularly the "ABC“s of first aid, which focus on critical lifesaving intervention, must be rendered before treatment of less serious injuries. </a:t>
            </a:r>
          </a:p>
          <a:p>
            <a:pPr marL="0" indent="0">
              <a:buNone/>
            </a:pPr>
            <a:endParaRPr lang="en-GB" dirty="0"/>
          </a:p>
        </p:txBody>
      </p:sp>
    </p:spTree>
    <p:extLst>
      <p:ext uri="{BB962C8B-B14F-4D97-AF65-F5344CB8AC3E}">
        <p14:creationId xmlns:p14="http://schemas.microsoft.com/office/powerpoint/2010/main" val="1432532187"/>
      </p:ext>
    </p:extLst>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09DA9C-6268-4C06-8359-1ECE55A4919C}"/>
              </a:ext>
            </a:extLst>
          </p:cNvPr>
          <p:cNvSpPr>
            <a:spLocks noGrp="1"/>
          </p:cNvSpPr>
          <p:nvPr>
            <p:ph type="title"/>
          </p:nvPr>
        </p:nvSpPr>
        <p:spPr/>
        <p:txBody>
          <a:bodyPr>
            <a:normAutofit fontScale="90000"/>
          </a:bodyPr>
          <a:lstStyle/>
          <a:p>
            <a:pPr algn="ctr"/>
            <a:r>
              <a:rPr lang="en-GB" dirty="0"/>
              <a:t>THE DIFFERENT METHODS OF BASIC FIRST AID</a:t>
            </a:r>
            <a:endParaRPr lang="en-ZA" dirty="0"/>
          </a:p>
        </p:txBody>
      </p:sp>
      <p:sp>
        <p:nvSpPr>
          <p:cNvPr id="3" name="Slide Number Placeholder 2">
            <a:extLst>
              <a:ext uri="{FF2B5EF4-FFF2-40B4-BE49-F238E27FC236}">
                <a16:creationId xmlns:a16="http://schemas.microsoft.com/office/drawing/2014/main" id="{EB354C26-E626-4DBE-A4C2-066B364B2F69}"/>
              </a:ext>
            </a:extLst>
          </p:cNvPr>
          <p:cNvSpPr>
            <a:spLocks noGrp="1"/>
          </p:cNvSpPr>
          <p:nvPr>
            <p:ph type="sldNum" sz="quarter" idx="12"/>
          </p:nvPr>
        </p:nvSpPr>
        <p:spPr/>
        <p:txBody>
          <a:bodyPr/>
          <a:lstStyle/>
          <a:p>
            <a:fld id="{32F83655-DC73-417F-8B26-EB7A1DBB5382}" type="slidenum">
              <a:rPr lang="en-ZA" smtClean="0"/>
              <a:pPr/>
              <a:t>225</a:t>
            </a:fld>
            <a:endParaRPr lang="en-ZA" dirty="0"/>
          </a:p>
        </p:txBody>
      </p:sp>
      <p:sp>
        <p:nvSpPr>
          <p:cNvPr id="4" name="Content Placeholder 3">
            <a:extLst>
              <a:ext uri="{FF2B5EF4-FFF2-40B4-BE49-F238E27FC236}">
                <a16:creationId xmlns:a16="http://schemas.microsoft.com/office/drawing/2014/main" id="{F213826A-0097-4DE8-989C-3C9182B2798E}"/>
              </a:ext>
            </a:extLst>
          </p:cNvPr>
          <p:cNvSpPr>
            <a:spLocks noGrp="1"/>
          </p:cNvSpPr>
          <p:nvPr>
            <p:ph sz="quarter" idx="1"/>
          </p:nvPr>
        </p:nvSpPr>
        <p:spPr/>
        <p:txBody>
          <a:bodyPr>
            <a:noAutofit/>
          </a:bodyPr>
          <a:lstStyle/>
          <a:p>
            <a:r>
              <a:rPr lang="en-GB" dirty="0"/>
              <a:t>ABC stands for Airway, Breathing, and Circulation. Obstruction (choking) is a life-threatening emergency. </a:t>
            </a:r>
          </a:p>
          <a:p>
            <a:endParaRPr lang="en-GB" dirty="0"/>
          </a:p>
          <a:p>
            <a:r>
              <a:rPr lang="en-GB" dirty="0"/>
              <a:t>For this reasons, when we get to the injured, care must first be brought to his or her airway (A) to ensure it is clear. </a:t>
            </a:r>
          </a:p>
          <a:p>
            <a:endParaRPr lang="en-GB" dirty="0"/>
          </a:p>
          <a:p>
            <a:r>
              <a:rPr lang="en-GB" dirty="0"/>
              <a:t>Following evaluation of the airway, a first aid attendant would determine adequacy of breathing (B) and provide rescue breathing if necessary.</a:t>
            </a:r>
            <a:endParaRPr lang="en-ZA" dirty="0"/>
          </a:p>
        </p:txBody>
      </p:sp>
    </p:spTree>
    <p:extLst>
      <p:ext uri="{BB962C8B-B14F-4D97-AF65-F5344CB8AC3E}">
        <p14:creationId xmlns:p14="http://schemas.microsoft.com/office/powerpoint/2010/main" val="1304611180"/>
      </p:ext>
    </p:extLst>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09DA9C-6268-4C06-8359-1ECE55A4919C}"/>
              </a:ext>
            </a:extLst>
          </p:cNvPr>
          <p:cNvSpPr>
            <a:spLocks noGrp="1"/>
          </p:cNvSpPr>
          <p:nvPr>
            <p:ph type="title"/>
          </p:nvPr>
        </p:nvSpPr>
        <p:spPr/>
        <p:txBody>
          <a:bodyPr>
            <a:normAutofit fontScale="90000"/>
          </a:bodyPr>
          <a:lstStyle/>
          <a:p>
            <a:pPr algn="ctr"/>
            <a:r>
              <a:rPr lang="en-GB" dirty="0"/>
              <a:t>THE DIFFERENT METHODS OF BASIC FIRST AID</a:t>
            </a:r>
            <a:endParaRPr lang="en-ZA" dirty="0"/>
          </a:p>
        </p:txBody>
      </p:sp>
      <p:sp>
        <p:nvSpPr>
          <p:cNvPr id="3" name="Slide Number Placeholder 2">
            <a:extLst>
              <a:ext uri="{FF2B5EF4-FFF2-40B4-BE49-F238E27FC236}">
                <a16:creationId xmlns:a16="http://schemas.microsoft.com/office/drawing/2014/main" id="{EB354C26-E626-4DBE-A4C2-066B364B2F69}"/>
              </a:ext>
            </a:extLst>
          </p:cNvPr>
          <p:cNvSpPr>
            <a:spLocks noGrp="1"/>
          </p:cNvSpPr>
          <p:nvPr>
            <p:ph type="sldNum" sz="quarter" idx="12"/>
          </p:nvPr>
        </p:nvSpPr>
        <p:spPr/>
        <p:txBody>
          <a:bodyPr/>
          <a:lstStyle/>
          <a:p>
            <a:fld id="{32F83655-DC73-417F-8B26-EB7A1DBB5382}" type="slidenum">
              <a:rPr lang="en-ZA" smtClean="0"/>
              <a:pPr/>
              <a:t>226</a:t>
            </a:fld>
            <a:endParaRPr lang="en-ZA" dirty="0"/>
          </a:p>
        </p:txBody>
      </p:sp>
      <p:sp>
        <p:nvSpPr>
          <p:cNvPr id="4" name="Content Placeholder 3">
            <a:extLst>
              <a:ext uri="{FF2B5EF4-FFF2-40B4-BE49-F238E27FC236}">
                <a16:creationId xmlns:a16="http://schemas.microsoft.com/office/drawing/2014/main" id="{F213826A-0097-4DE8-989C-3C9182B2798E}"/>
              </a:ext>
            </a:extLst>
          </p:cNvPr>
          <p:cNvSpPr>
            <a:spLocks noGrp="1"/>
          </p:cNvSpPr>
          <p:nvPr>
            <p:ph sz="quarter" idx="1"/>
          </p:nvPr>
        </p:nvSpPr>
        <p:spPr/>
        <p:txBody>
          <a:bodyPr>
            <a:noAutofit/>
          </a:bodyPr>
          <a:lstStyle/>
          <a:p>
            <a:r>
              <a:rPr lang="en-GB" dirty="0"/>
              <a:t>Assessment of circulation (C) is now not usually carried out for patients who are not breathing. </a:t>
            </a:r>
          </a:p>
          <a:p>
            <a:endParaRPr lang="en-GB" dirty="0"/>
          </a:p>
          <a:p>
            <a:r>
              <a:rPr lang="en-GB" dirty="0"/>
              <a:t>First aiders must conclude indirectly that unconscious patients, without breathing have no circulation and go straight to chest compressions. </a:t>
            </a:r>
          </a:p>
          <a:p>
            <a:endParaRPr lang="en-GB" dirty="0"/>
          </a:p>
          <a:p>
            <a:r>
              <a:rPr lang="en-GB" dirty="0"/>
              <a:t>Pulse checks may be done on less serious patients. Once the ABCs are secured, first aiders can begin additional treatments, as required.</a:t>
            </a:r>
            <a:endParaRPr lang="en-ZA" dirty="0"/>
          </a:p>
          <a:p>
            <a:pPr marL="0" indent="0">
              <a:buNone/>
            </a:pPr>
            <a:r>
              <a:rPr lang="en-GB" dirty="0"/>
              <a:t> </a:t>
            </a:r>
            <a:endParaRPr lang="en-ZA" dirty="0"/>
          </a:p>
        </p:txBody>
      </p:sp>
    </p:spTree>
    <p:extLst>
      <p:ext uri="{BB962C8B-B14F-4D97-AF65-F5344CB8AC3E}">
        <p14:creationId xmlns:p14="http://schemas.microsoft.com/office/powerpoint/2010/main" val="2436954756"/>
      </p:ext>
    </p:extLst>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09DA9C-6268-4C06-8359-1ECE55A4919C}"/>
              </a:ext>
            </a:extLst>
          </p:cNvPr>
          <p:cNvSpPr>
            <a:spLocks noGrp="1"/>
          </p:cNvSpPr>
          <p:nvPr>
            <p:ph type="title"/>
          </p:nvPr>
        </p:nvSpPr>
        <p:spPr/>
        <p:txBody>
          <a:bodyPr>
            <a:normAutofit fontScale="90000"/>
          </a:bodyPr>
          <a:lstStyle/>
          <a:p>
            <a:pPr algn="ctr"/>
            <a:r>
              <a:rPr lang="en-GB" dirty="0"/>
              <a:t>THE DIFFERENT METHODS OF BASIC FIRST AID</a:t>
            </a:r>
            <a:endParaRPr lang="en-ZA" dirty="0"/>
          </a:p>
        </p:txBody>
      </p:sp>
      <p:sp>
        <p:nvSpPr>
          <p:cNvPr id="3" name="Slide Number Placeholder 2">
            <a:extLst>
              <a:ext uri="{FF2B5EF4-FFF2-40B4-BE49-F238E27FC236}">
                <a16:creationId xmlns:a16="http://schemas.microsoft.com/office/drawing/2014/main" id="{EB354C26-E626-4DBE-A4C2-066B364B2F69}"/>
              </a:ext>
            </a:extLst>
          </p:cNvPr>
          <p:cNvSpPr>
            <a:spLocks noGrp="1"/>
          </p:cNvSpPr>
          <p:nvPr>
            <p:ph type="sldNum" sz="quarter" idx="12"/>
          </p:nvPr>
        </p:nvSpPr>
        <p:spPr/>
        <p:txBody>
          <a:bodyPr/>
          <a:lstStyle/>
          <a:p>
            <a:fld id="{32F83655-DC73-417F-8B26-EB7A1DBB5382}" type="slidenum">
              <a:rPr lang="en-ZA" smtClean="0"/>
              <a:pPr/>
              <a:t>227</a:t>
            </a:fld>
            <a:endParaRPr lang="en-ZA" dirty="0"/>
          </a:p>
        </p:txBody>
      </p:sp>
      <p:sp>
        <p:nvSpPr>
          <p:cNvPr id="4" name="Content Placeholder 3">
            <a:extLst>
              <a:ext uri="{FF2B5EF4-FFF2-40B4-BE49-F238E27FC236}">
                <a16:creationId xmlns:a16="http://schemas.microsoft.com/office/drawing/2014/main" id="{F213826A-0097-4DE8-989C-3C9182B2798E}"/>
              </a:ext>
            </a:extLst>
          </p:cNvPr>
          <p:cNvSpPr>
            <a:spLocks noGrp="1"/>
          </p:cNvSpPr>
          <p:nvPr>
            <p:ph sz="quarter" idx="1"/>
          </p:nvPr>
        </p:nvSpPr>
        <p:spPr/>
        <p:txBody>
          <a:bodyPr>
            <a:noAutofit/>
          </a:bodyPr>
          <a:lstStyle/>
          <a:p>
            <a:pPr marL="0" indent="0">
              <a:buNone/>
            </a:pPr>
            <a:r>
              <a:rPr lang="en-GB" b="1" dirty="0"/>
              <a:t>First aid for wounds</a:t>
            </a:r>
          </a:p>
          <a:p>
            <a:pPr marL="0" indent="0">
              <a:buNone/>
            </a:pPr>
            <a:endParaRPr lang="en-ZA" dirty="0"/>
          </a:p>
          <a:p>
            <a:r>
              <a:rPr lang="en-GB" dirty="0"/>
              <a:t> A wound is any type of injury to the skin. In general, wounds can be classified as closed (where the skin stays intact) or open.</a:t>
            </a:r>
            <a:endParaRPr lang="en-ZA" dirty="0"/>
          </a:p>
          <a:p>
            <a:pPr marL="0" indent="0">
              <a:buNone/>
            </a:pPr>
            <a:endParaRPr lang="en-ZA" dirty="0"/>
          </a:p>
          <a:p>
            <a:r>
              <a:rPr lang="en-GB" dirty="0"/>
              <a:t>In open wounds, the skin is cracked open, leaving the underlying tissue exposed to the outside environment, which makes it more vulnerable to bleeding and infections. </a:t>
            </a:r>
            <a:endParaRPr lang="en-ZA" dirty="0"/>
          </a:p>
          <a:p>
            <a:pPr marL="0" indent="0">
              <a:buNone/>
            </a:pPr>
            <a:r>
              <a:rPr lang="en-GB" dirty="0"/>
              <a:t> </a:t>
            </a:r>
            <a:endParaRPr lang="en-ZA" dirty="0"/>
          </a:p>
        </p:txBody>
      </p:sp>
    </p:spTree>
    <p:extLst>
      <p:ext uri="{BB962C8B-B14F-4D97-AF65-F5344CB8AC3E}">
        <p14:creationId xmlns:p14="http://schemas.microsoft.com/office/powerpoint/2010/main" val="1348540450"/>
      </p:ext>
    </p:extLst>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09DA9C-6268-4C06-8359-1ECE55A4919C}"/>
              </a:ext>
            </a:extLst>
          </p:cNvPr>
          <p:cNvSpPr>
            <a:spLocks noGrp="1"/>
          </p:cNvSpPr>
          <p:nvPr>
            <p:ph type="title"/>
          </p:nvPr>
        </p:nvSpPr>
        <p:spPr/>
        <p:txBody>
          <a:bodyPr>
            <a:normAutofit fontScale="90000"/>
          </a:bodyPr>
          <a:lstStyle/>
          <a:p>
            <a:pPr algn="ctr"/>
            <a:r>
              <a:rPr lang="en-GB" dirty="0"/>
              <a:t>THE DIFFERENT METHODS OF BASIC FIRST AID</a:t>
            </a:r>
            <a:endParaRPr lang="en-ZA" dirty="0"/>
          </a:p>
        </p:txBody>
      </p:sp>
      <p:sp>
        <p:nvSpPr>
          <p:cNvPr id="3" name="Slide Number Placeholder 2">
            <a:extLst>
              <a:ext uri="{FF2B5EF4-FFF2-40B4-BE49-F238E27FC236}">
                <a16:creationId xmlns:a16="http://schemas.microsoft.com/office/drawing/2014/main" id="{EB354C26-E626-4DBE-A4C2-066B364B2F69}"/>
              </a:ext>
            </a:extLst>
          </p:cNvPr>
          <p:cNvSpPr>
            <a:spLocks noGrp="1"/>
          </p:cNvSpPr>
          <p:nvPr>
            <p:ph type="sldNum" sz="quarter" idx="12"/>
          </p:nvPr>
        </p:nvSpPr>
        <p:spPr/>
        <p:txBody>
          <a:bodyPr/>
          <a:lstStyle/>
          <a:p>
            <a:fld id="{32F83655-DC73-417F-8B26-EB7A1DBB5382}" type="slidenum">
              <a:rPr lang="en-ZA" smtClean="0"/>
              <a:pPr/>
              <a:t>228</a:t>
            </a:fld>
            <a:endParaRPr lang="en-ZA" dirty="0"/>
          </a:p>
        </p:txBody>
      </p:sp>
      <p:sp>
        <p:nvSpPr>
          <p:cNvPr id="4" name="Content Placeholder 3">
            <a:extLst>
              <a:ext uri="{FF2B5EF4-FFF2-40B4-BE49-F238E27FC236}">
                <a16:creationId xmlns:a16="http://schemas.microsoft.com/office/drawing/2014/main" id="{F213826A-0097-4DE8-989C-3C9182B2798E}"/>
              </a:ext>
            </a:extLst>
          </p:cNvPr>
          <p:cNvSpPr>
            <a:spLocks noGrp="1"/>
          </p:cNvSpPr>
          <p:nvPr>
            <p:ph sz="quarter" idx="1"/>
          </p:nvPr>
        </p:nvSpPr>
        <p:spPr/>
        <p:txBody>
          <a:bodyPr>
            <a:noAutofit/>
          </a:bodyPr>
          <a:lstStyle/>
          <a:p>
            <a:r>
              <a:rPr lang="en-GB" dirty="0"/>
              <a:t>In closed wounds, the skin is intact and the underlying tissue is not directly exposed to the outside world. </a:t>
            </a:r>
          </a:p>
          <a:p>
            <a:endParaRPr lang="en-GB" dirty="0"/>
          </a:p>
          <a:p>
            <a:r>
              <a:rPr lang="en-GB" dirty="0"/>
              <a:t>Even with the skin intact, the damage can reach down to the underlying muscle, internal organs and bones. </a:t>
            </a:r>
          </a:p>
          <a:p>
            <a:endParaRPr lang="en-GB" dirty="0"/>
          </a:p>
          <a:p>
            <a:r>
              <a:rPr lang="en-GB" dirty="0"/>
              <a:t>That is why these kind of wounds can be complicated by severe bleeding, large bruises, nerve damage, bone fractures and internal organ damage.</a:t>
            </a:r>
            <a:endParaRPr lang="en-ZA" dirty="0"/>
          </a:p>
        </p:txBody>
      </p:sp>
    </p:spTree>
    <p:extLst>
      <p:ext uri="{BB962C8B-B14F-4D97-AF65-F5344CB8AC3E}">
        <p14:creationId xmlns:p14="http://schemas.microsoft.com/office/powerpoint/2010/main" val="161981431"/>
      </p:ext>
    </p:extLst>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09DA9C-6268-4C06-8359-1ECE55A4919C}"/>
              </a:ext>
            </a:extLst>
          </p:cNvPr>
          <p:cNvSpPr>
            <a:spLocks noGrp="1"/>
          </p:cNvSpPr>
          <p:nvPr>
            <p:ph type="title"/>
          </p:nvPr>
        </p:nvSpPr>
        <p:spPr/>
        <p:txBody>
          <a:bodyPr>
            <a:normAutofit fontScale="90000"/>
          </a:bodyPr>
          <a:lstStyle/>
          <a:p>
            <a:pPr algn="ctr"/>
            <a:r>
              <a:rPr lang="en-GB" dirty="0"/>
              <a:t>THE DIFFERENT METHODS OF BASIC FIRST AID</a:t>
            </a:r>
            <a:endParaRPr lang="en-ZA" dirty="0"/>
          </a:p>
        </p:txBody>
      </p:sp>
      <p:sp>
        <p:nvSpPr>
          <p:cNvPr id="3" name="Slide Number Placeholder 2">
            <a:extLst>
              <a:ext uri="{FF2B5EF4-FFF2-40B4-BE49-F238E27FC236}">
                <a16:creationId xmlns:a16="http://schemas.microsoft.com/office/drawing/2014/main" id="{EB354C26-E626-4DBE-A4C2-066B364B2F69}"/>
              </a:ext>
            </a:extLst>
          </p:cNvPr>
          <p:cNvSpPr>
            <a:spLocks noGrp="1"/>
          </p:cNvSpPr>
          <p:nvPr>
            <p:ph type="sldNum" sz="quarter" idx="12"/>
          </p:nvPr>
        </p:nvSpPr>
        <p:spPr/>
        <p:txBody>
          <a:bodyPr/>
          <a:lstStyle/>
          <a:p>
            <a:fld id="{32F83655-DC73-417F-8B26-EB7A1DBB5382}" type="slidenum">
              <a:rPr lang="en-ZA" smtClean="0"/>
              <a:pPr/>
              <a:t>229</a:t>
            </a:fld>
            <a:endParaRPr lang="en-ZA" dirty="0"/>
          </a:p>
        </p:txBody>
      </p:sp>
      <p:sp>
        <p:nvSpPr>
          <p:cNvPr id="4" name="Content Placeholder 3">
            <a:extLst>
              <a:ext uri="{FF2B5EF4-FFF2-40B4-BE49-F238E27FC236}">
                <a16:creationId xmlns:a16="http://schemas.microsoft.com/office/drawing/2014/main" id="{F213826A-0097-4DE8-989C-3C9182B2798E}"/>
              </a:ext>
            </a:extLst>
          </p:cNvPr>
          <p:cNvSpPr>
            <a:spLocks noGrp="1"/>
          </p:cNvSpPr>
          <p:nvPr>
            <p:ph sz="quarter" idx="1"/>
          </p:nvPr>
        </p:nvSpPr>
        <p:spPr/>
        <p:txBody>
          <a:bodyPr>
            <a:noAutofit/>
          </a:bodyPr>
          <a:lstStyle/>
          <a:p>
            <a:pPr marL="0" indent="0">
              <a:buNone/>
            </a:pPr>
            <a:r>
              <a:rPr lang="en-GB" b="1" i="1" dirty="0"/>
              <a:t>Open wounds can be classified according to the object that caused the wound. The types of open wounds are: </a:t>
            </a:r>
          </a:p>
          <a:p>
            <a:pPr marL="0" indent="0">
              <a:buNone/>
            </a:pPr>
            <a:endParaRPr lang="en-ZA" b="1" dirty="0"/>
          </a:p>
          <a:p>
            <a:pPr lvl="0"/>
            <a:r>
              <a:rPr lang="en-GB" dirty="0"/>
              <a:t>Incisions or incised wounds, caused by a clean, sharp-edged object such as a knife, razor, or glass splinter</a:t>
            </a:r>
            <a:endParaRPr lang="en-ZA" dirty="0"/>
          </a:p>
          <a:p>
            <a:pPr lvl="0"/>
            <a:r>
              <a:rPr lang="en-GB" dirty="0"/>
              <a:t>Lacerations, irregular tear-like wounds caused by some blunt trauma </a:t>
            </a:r>
            <a:endParaRPr lang="en-ZA" dirty="0"/>
          </a:p>
          <a:p>
            <a:pPr lvl="0"/>
            <a:r>
              <a:rPr lang="en-GB" dirty="0"/>
              <a:t>Abrasions, superficial wounds in which the topmost layer of the skin (the epidermis) is scraped off. </a:t>
            </a:r>
            <a:endParaRPr lang="en-ZA" dirty="0"/>
          </a:p>
        </p:txBody>
      </p:sp>
    </p:spTree>
    <p:extLst>
      <p:ext uri="{BB962C8B-B14F-4D97-AF65-F5344CB8AC3E}">
        <p14:creationId xmlns:p14="http://schemas.microsoft.com/office/powerpoint/2010/main" val="25158562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Appeals and Disputes</a:t>
            </a:r>
          </a:p>
        </p:txBody>
      </p:sp>
      <p:sp>
        <p:nvSpPr>
          <p:cNvPr id="4" name="Slide Number Placeholder 3"/>
          <p:cNvSpPr>
            <a:spLocks noGrp="1"/>
          </p:cNvSpPr>
          <p:nvPr>
            <p:ph type="sldNum" sz="quarter" idx="12"/>
          </p:nvPr>
        </p:nvSpPr>
        <p:spPr/>
        <p:txBody>
          <a:bodyPr/>
          <a:lstStyle/>
          <a:p>
            <a:fld id="{32F83655-DC73-417F-8B26-EB7A1DBB5382}" type="slidenum">
              <a:rPr lang="en-ZA" smtClean="0"/>
              <a:pPr/>
              <a:t>23</a:t>
            </a:fld>
            <a:endParaRPr lang="en-ZA" dirty="0"/>
          </a:p>
        </p:txBody>
      </p:sp>
      <p:sp>
        <p:nvSpPr>
          <p:cNvPr id="5" name="Content Placeholder 4"/>
          <p:cNvSpPr>
            <a:spLocks noGrp="1"/>
          </p:cNvSpPr>
          <p:nvPr>
            <p:ph sz="quarter" idx="1"/>
          </p:nvPr>
        </p:nvSpPr>
        <p:spPr/>
        <p:txBody>
          <a:bodyPr/>
          <a:lstStyle/>
          <a:p>
            <a:pPr marL="0" lvl="0" indent="0">
              <a:spcBef>
                <a:spcPts val="0"/>
              </a:spcBef>
              <a:buClrTx/>
              <a:buSzTx/>
              <a:buNone/>
            </a:pPr>
            <a:r>
              <a:rPr lang="en-ZA" sz="2600" b="1" dirty="0">
                <a:solidFill>
                  <a:srgbClr val="000066"/>
                </a:solidFill>
              </a:rPr>
              <a:t>Learner  has  right to appeal against: </a:t>
            </a:r>
            <a:r>
              <a:rPr lang="en-ZA" sz="2600" dirty="0">
                <a:solidFill>
                  <a:srgbClr val="000066"/>
                </a:solidFill>
              </a:rPr>
              <a:t> </a:t>
            </a:r>
          </a:p>
          <a:p>
            <a:pPr marL="0" lvl="0" indent="0">
              <a:spcBef>
                <a:spcPts val="0"/>
              </a:spcBef>
              <a:buClrTx/>
              <a:buSzTx/>
              <a:buNone/>
            </a:pPr>
            <a:endParaRPr lang="en-ZA" sz="2600" dirty="0">
              <a:solidFill>
                <a:srgbClr val="000066"/>
              </a:solidFill>
            </a:endParaRPr>
          </a:p>
          <a:p>
            <a:pPr marL="342900" lvl="0" indent="-342900" fontAlgn="base">
              <a:lnSpc>
                <a:spcPct val="150000"/>
              </a:lnSpc>
              <a:spcBef>
                <a:spcPts val="0"/>
              </a:spcBef>
              <a:buClrTx/>
              <a:buSzTx/>
            </a:pPr>
            <a:r>
              <a:rPr lang="en-ZA" b="1" dirty="0">
                <a:solidFill>
                  <a:srgbClr val="000066"/>
                </a:solidFill>
              </a:rPr>
              <a:t>Unfair</a:t>
            </a:r>
            <a:r>
              <a:rPr lang="en-ZA" dirty="0">
                <a:solidFill>
                  <a:srgbClr val="000066"/>
                </a:solidFill>
              </a:rPr>
              <a:t> assessment</a:t>
            </a:r>
            <a:endParaRPr lang="en-US" dirty="0">
              <a:solidFill>
                <a:srgbClr val="000066"/>
              </a:solidFill>
            </a:endParaRPr>
          </a:p>
          <a:p>
            <a:pPr marL="342900" lvl="0" indent="-342900" fontAlgn="base">
              <a:lnSpc>
                <a:spcPct val="150000"/>
              </a:lnSpc>
              <a:spcBef>
                <a:spcPts val="0"/>
              </a:spcBef>
              <a:buClrTx/>
              <a:buSzTx/>
            </a:pPr>
            <a:r>
              <a:rPr lang="en-ZA" b="1" dirty="0">
                <a:solidFill>
                  <a:srgbClr val="000066"/>
                </a:solidFill>
              </a:rPr>
              <a:t>Invalid</a:t>
            </a:r>
            <a:r>
              <a:rPr lang="en-ZA" dirty="0">
                <a:solidFill>
                  <a:srgbClr val="000066"/>
                </a:solidFill>
              </a:rPr>
              <a:t> assessment</a:t>
            </a:r>
            <a:endParaRPr lang="en-US" dirty="0">
              <a:solidFill>
                <a:srgbClr val="000066"/>
              </a:solidFill>
            </a:endParaRPr>
          </a:p>
          <a:p>
            <a:pPr marL="342900" lvl="0" indent="-342900" fontAlgn="base">
              <a:lnSpc>
                <a:spcPct val="150000"/>
              </a:lnSpc>
              <a:spcBef>
                <a:spcPts val="0"/>
              </a:spcBef>
              <a:buClrTx/>
              <a:buSzTx/>
            </a:pPr>
            <a:r>
              <a:rPr lang="en-ZA" b="1" dirty="0">
                <a:solidFill>
                  <a:srgbClr val="000066"/>
                </a:solidFill>
              </a:rPr>
              <a:t>Unreliable</a:t>
            </a:r>
            <a:r>
              <a:rPr lang="en-ZA" dirty="0">
                <a:solidFill>
                  <a:srgbClr val="000066"/>
                </a:solidFill>
              </a:rPr>
              <a:t> assessment </a:t>
            </a:r>
            <a:endParaRPr lang="en-US" dirty="0">
              <a:solidFill>
                <a:srgbClr val="000066"/>
              </a:solidFill>
            </a:endParaRPr>
          </a:p>
          <a:p>
            <a:pPr marL="342900" lvl="0" indent="-342900" fontAlgn="base">
              <a:lnSpc>
                <a:spcPct val="150000"/>
              </a:lnSpc>
              <a:spcBef>
                <a:spcPts val="0"/>
              </a:spcBef>
              <a:buClrTx/>
              <a:buSzTx/>
            </a:pPr>
            <a:r>
              <a:rPr lang="en-ZA" b="1" dirty="0">
                <a:solidFill>
                  <a:srgbClr val="000066"/>
                </a:solidFill>
              </a:rPr>
              <a:t>Unethical</a:t>
            </a:r>
            <a:r>
              <a:rPr lang="en-ZA" dirty="0">
                <a:solidFill>
                  <a:srgbClr val="000066"/>
                </a:solidFill>
              </a:rPr>
              <a:t> practices </a:t>
            </a:r>
            <a:endParaRPr lang="en-US" dirty="0">
              <a:solidFill>
                <a:srgbClr val="000066"/>
              </a:solidFill>
            </a:endParaRPr>
          </a:p>
          <a:p>
            <a:pPr marL="342900" lvl="0" indent="-342900" fontAlgn="base">
              <a:lnSpc>
                <a:spcPct val="150000"/>
              </a:lnSpc>
              <a:spcBef>
                <a:spcPts val="0"/>
              </a:spcBef>
              <a:buClrTx/>
              <a:buSzTx/>
            </a:pPr>
            <a:r>
              <a:rPr lang="en-ZA" b="1" dirty="0">
                <a:solidFill>
                  <a:srgbClr val="000066"/>
                </a:solidFill>
              </a:rPr>
              <a:t>Inadequate expertise </a:t>
            </a:r>
            <a:r>
              <a:rPr lang="en-ZA" dirty="0">
                <a:solidFill>
                  <a:srgbClr val="000066"/>
                </a:solidFill>
              </a:rPr>
              <a:t>and experience of the assessor   </a:t>
            </a:r>
            <a:endParaRPr lang="en-US" dirty="0">
              <a:solidFill>
                <a:srgbClr val="000066"/>
              </a:solidFill>
            </a:endParaRPr>
          </a:p>
          <a:p>
            <a:endParaRPr lang="en-ZA" dirty="0"/>
          </a:p>
        </p:txBody>
      </p:sp>
      <p:sp>
        <p:nvSpPr>
          <p:cNvPr id="6" name="TextBox 5"/>
          <p:cNvSpPr txBox="1"/>
          <p:nvPr/>
        </p:nvSpPr>
        <p:spPr>
          <a:xfrm>
            <a:off x="580728" y="5281454"/>
            <a:ext cx="7992888" cy="523220"/>
          </a:xfrm>
          <a:prstGeom prst="rect">
            <a:avLst/>
          </a:prstGeom>
          <a:noFill/>
          <a:ln>
            <a:noFill/>
          </a:ln>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ctr"/>
            <a:r>
              <a:rPr lang="en-ZA" sz="2800" b="1" dirty="0">
                <a:solidFill>
                  <a:schemeClr val="bg2"/>
                </a:solidFill>
                <a:latin typeface="Calibri" panose="020F0502020204030204" pitchFamily="34" charset="0"/>
              </a:rPr>
              <a:t>Appeals have to be submitted in writing to ENJO. </a:t>
            </a:r>
          </a:p>
        </p:txBody>
      </p:sp>
    </p:spTree>
    <p:extLst>
      <p:ext uri="{BB962C8B-B14F-4D97-AF65-F5344CB8AC3E}">
        <p14:creationId xmlns:p14="http://schemas.microsoft.com/office/powerpoint/2010/main" val="1422148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09DA9C-6268-4C06-8359-1ECE55A4919C}"/>
              </a:ext>
            </a:extLst>
          </p:cNvPr>
          <p:cNvSpPr>
            <a:spLocks noGrp="1"/>
          </p:cNvSpPr>
          <p:nvPr>
            <p:ph type="title"/>
          </p:nvPr>
        </p:nvSpPr>
        <p:spPr/>
        <p:txBody>
          <a:bodyPr>
            <a:normAutofit fontScale="90000"/>
          </a:bodyPr>
          <a:lstStyle/>
          <a:p>
            <a:pPr algn="ctr"/>
            <a:r>
              <a:rPr lang="en-GB" dirty="0"/>
              <a:t>THE DIFFERENT METHODS OF BASIC FIRST AID</a:t>
            </a:r>
            <a:endParaRPr lang="en-ZA" dirty="0"/>
          </a:p>
        </p:txBody>
      </p:sp>
      <p:sp>
        <p:nvSpPr>
          <p:cNvPr id="3" name="Slide Number Placeholder 2">
            <a:extLst>
              <a:ext uri="{FF2B5EF4-FFF2-40B4-BE49-F238E27FC236}">
                <a16:creationId xmlns:a16="http://schemas.microsoft.com/office/drawing/2014/main" id="{EB354C26-E626-4DBE-A4C2-066B364B2F69}"/>
              </a:ext>
            </a:extLst>
          </p:cNvPr>
          <p:cNvSpPr>
            <a:spLocks noGrp="1"/>
          </p:cNvSpPr>
          <p:nvPr>
            <p:ph type="sldNum" sz="quarter" idx="12"/>
          </p:nvPr>
        </p:nvSpPr>
        <p:spPr/>
        <p:txBody>
          <a:bodyPr/>
          <a:lstStyle/>
          <a:p>
            <a:fld id="{32F83655-DC73-417F-8B26-EB7A1DBB5382}" type="slidenum">
              <a:rPr lang="en-ZA" smtClean="0"/>
              <a:pPr/>
              <a:t>230</a:t>
            </a:fld>
            <a:endParaRPr lang="en-ZA" dirty="0"/>
          </a:p>
        </p:txBody>
      </p:sp>
      <p:sp>
        <p:nvSpPr>
          <p:cNvPr id="4" name="Content Placeholder 3">
            <a:extLst>
              <a:ext uri="{FF2B5EF4-FFF2-40B4-BE49-F238E27FC236}">
                <a16:creationId xmlns:a16="http://schemas.microsoft.com/office/drawing/2014/main" id="{F213826A-0097-4DE8-989C-3C9182B2798E}"/>
              </a:ext>
            </a:extLst>
          </p:cNvPr>
          <p:cNvSpPr>
            <a:spLocks noGrp="1"/>
          </p:cNvSpPr>
          <p:nvPr>
            <p:ph sz="quarter" idx="1"/>
          </p:nvPr>
        </p:nvSpPr>
        <p:spPr/>
        <p:txBody>
          <a:bodyPr>
            <a:noAutofit/>
          </a:bodyPr>
          <a:lstStyle/>
          <a:p>
            <a:pPr lvl="0"/>
            <a:r>
              <a:rPr lang="en-GB" dirty="0"/>
              <a:t>Abrasions are often caused by a sliding fall onto a rough surface</a:t>
            </a:r>
          </a:p>
          <a:p>
            <a:pPr marL="0" lvl="0" indent="0">
              <a:buNone/>
            </a:pPr>
            <a:endParaRPr lang="en-ZA" dirty="0"/>
          </a:p>
          <a:p>
            <a:pPr lvl="0"/>
            <a:r>
              <a:rPr lang="en-GB" dirty="0"/>
              <a:t>Avulsions, injuries in which a body structure is forcibly detached from its normal point of insertion.</a:t>
            </a:r>
          </a:p>
          <a:p>
            <a:pPr marL="0" lvl="0" indent="0">
              <a:buNone/>
            </a:pPr>
            <a:endParaRPr lang="en-ZA" dirty="0"/>
          </a:p>
          <a:p>
            <a:pPr lvl="0"/>
            <a:r>
              <a:rPr lang="en-GB" dirty="0"/>
              <a:t>Puncture wounds, caused by an object puncturing the skin, such as a splinter, nail or needle. </a:t>
            </a:r>
          </a:p>
          <a:p>
            <a:pPr marL="0" lvl="0" indent="0">
              <a:buNone/>
            </a:pPr>
            <a:endParaRPr lang="en-ZA" dirty="0"/>
          </a:p>
          <a:p>
            <a:pPr lvl="0"/>
            <a:r>
              <a:rPr lang="en-GB" dirty="0"/>
              <a:t>Penetrating wounds, caused by an object such as a knife entering and coming out from the skin.</a:t>
            </a:r>
            <a:endParaRPr lang="en-ZA" dirty="0"/>
          </a:p>
        </p:txBody>
      </p:sp>
    </p:spTree>
    <p:extLst>
      <p:ext uri="{BB962C8B-B14F-4D97-AF65-F5344CB8AC3E}">
        <p14:creationId xmlns:p14="http://schemas.microsoft.com/office/powerpoint/2010/main" val="170091211"/>
      </p:ext>
    </p:extLst>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09DA9C-6268-4C06-8359-1ECE55A4919C}"/>
              </a:ext>
            </a:extLst>
          </p:cNvPr>
          <p:cNvSpPr>
            <a:spLocks noGrp="1"/>
          </p:cNvSpPr>
          <p:nvPr>
            <p:ph type="title"/>
          </p:nvPr>
        </p:nvSpPr>
        <p:spPr/>
        <p:txBody>
          <a:bodyPr>
            <a:normAutofit fontScale="90000"/>
          </a:bodyPr>
          <a:lstStyle/>
          <a:p>
            <a:pPr algn="ctr"/>
            <a:r>
              <a:rPr lang="en-GB" dirty="0"/>
              <a:t>THE DIFFERENT METHODS OF BASIC FIRST AID</a:t>
            </a:r>
            <a:endParaRPr lang="en-ZA" dirty="0"/>
          </a:p>
        </p:txBody>
      </p:sp>
      <p:sp>
        <p:nvSpPr>
          <p:cNvPr id="3" name="Slide Number Placeholder 2">
            <a:extLst>
              <a:ext uri="{FF2B5EF4-FFF2-40B4-BE49-F238E27FC236}">
                <a16:creationId xmlns:a16="http://schemas.microsoft.com/office/drawing/2014/main" id="{EB354C26-E626-4DBE-A4C2-066B364B2F69}"/>
              </a:ext>
            </a:extLst>
          </p:cNvPr>
          <p:cNvSpPr>
            <a:spLocks noGrp="1"/>
          </p:cNvSpPr>
          <p:nvPr>
            <p:ph type="sldNum" sz="quarter" idx="12"/>
          </p:nvPr>
        </p:nvSpPr>
        <p:spPr/>
        <p:txBody>
          <a:bodyPr/>
          <a:lstStyle/>
          <a:p>
            <a:fld id="{32F83655-DC73-417F-8B26-EB7A1DBB5382}" type="slidenum">
              <a:rPr lang="en-ZA" smtClean="0"/>
              <a:pPr/>
              <a:t>231</a:t>
            </a:fld>
            <a:endParaRPr lang="en-ZA" dirty="0"/>
          </a:p>
        </p:txBody>
      </p:sp>
      <p:sp>
        <p:nvSpPr>
          <p:cNvPr id="4" name="Content Placeholder 3">
            <a:extLst>
              <a:ext uri="{FF2B5EF4-FFF2-40B4-BE49-F238E27FC236}">
                <a16:creationId xmlns:a16="http://schemas.microsoft.com/office/drawing/2014/main" id="{F213826A-0097-4DE8-989C-3C9182B2798E}"/>
              </a:ext>
            </a:extLst>
          </p:cNvPr>
          <p:cNvSpPr>
            <a:spLocks noGrp="1"/>
          </p:cNvSpPr>
          <p:nvPr>
            <p:ph sz="quarter" idx="1"/>
          </p:nvPr>
        </p:nvSpPr>
        <p:spPr/>
        <p:txBody>
          <a:bodyPr>
            <a:noAutofit/>
          </a:bodyPr>
          <a:lstStyle/>
          <a:p>
            <a:pPr lvl="0"/>
            <a:r>
              <a:rPr lang="en-GB" dirty="0"/>
              <a:t>Gunshot wounds, caused by a bullet or similar projectile driving into or through the body. </a:t>
            </a:r>
          </a:p>
          <a:p>
            <a:pPr lvl="0"/>
            <a:endParaRPr lang="en-GB" dirty="0"/>
          </a:p>
          <a:p>
            <a:pPr lvl="0"/>
            <a:r>
              <a:rPr lang="en-GB" dirty="0"/>
              <a:t>There may be two wounds, one at the site of entry and one at the site of exit, generally referred to as a "through-and-through."</a:t>
            </a:r>
            <a:endParaRPr lang="en-ZA" dirty="0"/>
          </a:p>
          <a:p>
            <a:pPr marL="0" indent="0">
              <a:buNone/>
            </a:pPr>
            <a:r>
              <a:rPr lang="en-GB" i="1" dirty="0"/>
              <a:t> </a:t>
            </a:r>
            <a:endParaRPr lang="en-ZA" dirty="0"/>
          </a:p>
        </p:txBody>
      </p:sp>
    </p:spTree>
    <p:extLst>
      <p:ext uri="{BB962C8B-B14F-4D97-AF65-F5344CB8AC3E}">
        <p14:creationId xmlns:p14="http://schemas.microsoft.com/office/powerpoint/2010/main" val="3976613313"/>
      </p:ext>
    </p:extLst>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09DA9C-6268-4C06-8359-1ECE55A4919C}"/>
              </a:ext>
            </a:extLst>
          </p:cNvPr>
          <p:cNvSpPr>
            <a:spLocks noGrp="1"/>
          </p:cNvSpPr>
          <p:nvPr>
            <p:ph type="title"/>
          </p:nvPr>
        </p:nvSpPr>
        <p:spPr/>
        <p:txBody>
          <a:bodyPr>
            <a:normAutofit fontScale="90000"/>
          </a:bodyPr>
          <a:lstStyle/>
          <a:p>
            <a:pPr algn="ctr"/>
            <a:r>
              <a:rPr lang="en-GB" dirty="0"/>
              <a:t>THE DIFFERENT METHODS OF BASIC FIRST AID</a:t>
            </a:r>
            <a:endParaRPr lang="en-ZA" dirty="0"/>
          </a:p>
        </p:txBody>
      </p:sp>
      <p:sp>
        <p:nvSpPr>
          <p:cNvPr id="3" name="Slide Number Placeholder 2">
            <a:extLst>
              <a:ext uri="{FF2B5EF4-FFF2-40B4-BE49-F238E27FC236}">
                <a16:creationId xmlns:a16="http://schemas.microsoft.com/office/drawing/2014/main" id="{EB354C26-E626-4DBE-A4C2-066B364B2F69}"/>
              </a:ext>
            </a:extLst>
          </p:cNvPr>
          <p:cNvSpPr>
            <a:spLocks noGrp="1"/>
          </p:cNvSpPr>
          <p:nvPr>
            <p:ph type="sldNum" sz="quarter" idx="12"/>
          </p:nvPr>
        </p:nvSpPr>
        <p:spPr/>
        <p:txBody>
          <a:bodyPr/>
          <a:lstStyle/>
          <a:p>
            <a:fld id="{32F83655-DC73-417F-8B26-EB7A1DBB5382}" type="slidenum">
              <a:rPr lang="en-ZA" smtClean="0"/>
              <a:pPr/>
              <a:t>232</a:t>
            </a:fld>
            <a:endParaRPr lang="en-ZA" dirty="0"/>
          </a:p>
        </p:txBody>
      </p:sp>
      <p:sp>
        <p:nvSpPr>
          <p:cNvPr id="4" name="Content Placeholder 3">
            <a:extLst>
              <a:ext uri="{FF2B5EF4-FFF2-40B4-BE49-F238E27FC236}">
                <a16:creationId xmlns:a16="http://schemas.microsoft.com/office/drawing/2014/main" id="{F213826A-0097-4DE8-989C-3C9182B2798E}"/>
              </a:ext>
            </a:extLst>
          </p:cNvPr>
          <p:cNvSpPr>
            <a:spLocks noGrp="1"/>
          </p:cNvSpPr>
          <p:nvPr>
            <p:ph sz="quarter" idx="1"/>
          </p:nvPr>
        </p:nvSpPr>
        <p:spPr/>
        <p:txBody>
          <a:bodyPr>
            <a:noAutofit/>
          </a:bodyPr>
          <a:lstStyle/>
          <a:p>
            <a:pPr marL="0" indent="0">
              <a:buNone/>
            </a:pPr>
            <a:r>
              <a:rPr lang="en-GB" b="1" i="1" dirty="0"/>
              <a:t>The types of closed wounds are:</a:t>
            </a:r>
          </a:p>
          <a:p>
            <a:pPr marL="0" indent="0">
              <a:buNone/>
            </a:pPr>
            <a:endParaRPr lang="en-ZA" b="1" dirty="0"/>
          </a:p>
          <a:p>
            <a:pPr lvl="0"/>
            <a:r>
              <a:rPr lang="en-GB" dirty="0"/>
              <a:t>Contusions, more commonly known as bruises, caused by a blunt force trauma that damages tissue under the skin. </a:t>
            </a:r>
          </a:p>
          <a:p>
            <a:pPr marL="0" lvl="0" indent="0">
              <a:buNone/>
            </a:pPr>
            <a:endParaRPr lang="en-ZA" dirty="0"/>
          </a:p>
          <a:p>
            <a:pPr lvl="0"/>
            <a:r>
              <a:rPr lang="en-GB" dirty="0"/>
              <a:t>Hematomas, also called a blood tumour, caused by damage to a blood vessel that in turn causes blood to collect under the skin.</a:t>
            </a:r>
          </a:p>
          <a:p>
            <a:pPr marL="0" lvl="0" indent="0">
              <a:buNone/>
            </a:pPr>
            <a:endParaRPr lang="en-ZA" dirty="0"/>
          </a:p>
        </p:txBody>
      </p:sp>
    </p:spTree>
    <p:extLst>
      <p:ext uri="{BB962C8B-B14F-4D97-AF65-F5344CB8AC3E}">
        <p14:creationId xmlns:p14="http://schemas.microsoft.com/office/powerpoint/2010/main" val="2459713014"/>
      </p:ext>
    </p:extLst>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09DA9C-6268-4C06-8359-1ECE55A4919C}"/>
              </a:ext>
            </a:extLst>
          </p:cNvPr>
          <p:cNvSpPr>
            <a:spLocks noGrp="1"/>
          </p:cNvSpPr>
          <p:nvPr>
            <p:ph type="title"/>
          </p:nvPr>
        </p:nvSpPr>
        <p:spPr/>
        <p:txBody>
          <a:bodyPr>
            <a:normAutofit fontScale="90000"/>
          </a:bodyPr>
          <a:lstStyle/>
          <a:p>
            <a:pPr algn="ctr"/>
            <a:r>
              <a:rPr lang="en-GB" dirty="0"/>
              <a:t>THE DIFFERENT METHODS OF BASIC FIRST AID</a:t>
            </a:r>
            <a:endParaRPr lang="en-ZA" dirty="0"/>
          </a:p>
        </p:txBody>
      </p:sp>
      <p:sp>
        <p:nvSpPr>
          <p:cNvPr id="3" name="Slide Number Placeholder 2">
            <a:extLst>
              <a:ext uri="{FF2B5EF4-FFF2-40B4-BE49-F238E27FC236}">
                <a16:creationId xmlns:a16="http://schemas.microsoft.com/office/drawing/2014/main" id="{EB354C26-E626-4DBE-A4C2-066B364B2F69}"/>
              </a:ext>
            </a:extLst>
          </p:cNvPr>
          <p:cNvSpPr>
            <a:spLocks noGrp="1"/>
          </p:cNvSpPr>
          <p:nvPr>
            <p:ph type="sldNum" sz="quarter" idx="12"/>
          </p:nvPr>
        </p:nvSpPr>
        <p:spPr/>
        <p:txBody>
          <a:bodyPr/>
          <a:lstStyle/>
          <a:p>
            <a:fld id="{32F83655-DC73-417F-8B26-EB7A1DBB5382}" type="slidenum">
              <a:rPr lang="en-ZA" smtClean="0"/>
              <a:pPr/>
              <a:t>233</a:t>
            </a:fld>
            <a:endParaRPr lang="en-ZA" dirty="0"/>
          </a:p>
        </p:txBody>
      </p:sp>
      <p:sp>
        <p:nvSpPr>
          <p:cNvPr id="4" name="Content Placeholder 3">
            <a:extLst>
              <a:ext uri="{FF2B5EF4-FFF2-40B4-BE49-F238E27FC236}">
                <a16:creationId xmlns:a16="http://schemas.microsoft.com/office/drawing/2014/main" id="{F213826A-0097-4DE8-989C-3C9182B2798E}"/>
              </a:ext>
            </a:extLst>
          </p:cNvPr>
          <p:cNvSpPr>
            <a:spLocks noGrp="1"/>
          </p:cNvSpPr>
          <p:nvPr>
            <p:ph sz="quarter" idx="1"/>
          </p:nvPr>
        </p:nvSpPr>
        <p:spPr/>
        <p:txBody>
          <a:bodyPr>
            <a:noAutofit/>
          </a:bodyPr>
          <a:lstStyle/>
          <a:p>
            <a:pPr lvl="0"/>
            <a:r>
              <a:rPr lang="en-GB" dirty="0"/>
              <a:t>Crush injury is an injury that occurs because of pressure from a heavy object onto a body part or from squeezing of a body part between two objects. </a:t>
            </a:r>
          </a:p>
          <a:p>
            <a:pPr lvl="0"/>
            <a:endParaRPr lang="en-GB" dirty="0"/>
          </a:p>
          <a:p>
            <a:pPr lvl="0"/>
            <a:r>
              <a:rPr lang="en-GB" dirty="0"/>
              <a:t>Depending upon their severity, crush injuries can be complicated by bleeding, bruising, broken bones, open wounds or so-called compartment syndrome. </a:t>
            </a:r>
          </a:p>
          <a:p>
            <a:pPr lvl="0"/>
            <a:endParaRPr lang="en-GB" dirty="0"/>
          </a:p>
          <a:p>
            <a:pPr lvl="0"/>
            <a:r>
              <a:rPr lang="en-GB" dirty="0"/>
              <a:t>Compartment syndrome usually results from extreme swelling after an injury.  </a:t>
            </a:r>
            <a:endParaRPr lang="en-ZA" dirty="0"/>
          </a:p>
          <a:p>
            <a:pPr marL="0" indent="0">
              <a:buNone/>
            </a:pPr>
            <a:r>
              <a:rPr lang="en-GB" dirty="0"/>
              <a:t> </a:t>
            </a:r>
            <a:r>
              <a:rPr lang="en-GB" i="1" dirty="0"/>
              <a:t> </a:t>
            </a:r>
            <a:endParaRPr lang="en-ZA" dirty="0"/>
          </a:p>
        </p:txBody>
      </p:sp>
    </p:spTree>
    <p:extLst>
      <p:ext uri="{BB962C8B-B14F-4D97-AF65-F5344CB8AC3E}">
        <p14:creationId xmlns:p14="http://schemas.microsoft.com/office/powerpoint/2010/main" val="2896531380"/>
      </p:ext>
    </p:extLst>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09DA9C-6268-4C06-8359-1ECE55A4919C}"/>
              </a:ext>
            </a:extLst>
          </p:cNvPr>
          <p:cNvSpPr>
            <a:spLocks noGrp="1"/>
          </p:cNvSpPr>
          <p:nvPr>
            <p:ph type="title"/>
          </p:nvPr>
        </p:nvSpPr>
        <p:spPr/>
        <p:txBody>
          <a:bodyPr>
            <a:normAutofit fontScale="90000"/>
          </a:bodyPr>
          <a:lstStyle/>
          <a:p>
            <a:pPr algn="ctr"/>
            <a:r>
              <a:rPr lang="en-GB" dirty="0"/>
              <a:t>THE DIFFERENT METHODS OF BASIC FIRST AID</a:t>
            </a:r>
            <a:endParaRPr lang="en-ZA" dirty="0"/>
          </a:p>
        </p:txBody>
      </p:sp>
      <p:sp>
        <p:nvSpPr>
          <p:cNvPr id="3" name="Slide Number Placeholder 2">
            <a:extLst>
              <a:ext uri="{FF2B5EF4-FFF2-40B4-BE49-F238E27FC236}">
                <a16:creationId xmlns:a16="http://schemas.microsoft.com/office/drawing/2014/main" id="{EB354C26-E626-4DBE-A4C2-066B364B2F69}"/>
              </a:ext>
            </a:extLst>
          </p:cNvPr>
          <p:cNvSpPr>
            <a:spLocks noGrp="1"/>
          </p:cNvSpPr>
          <p:nvPr>
            <p:ph type="sldNum" sz="quarter" idx="12"/>
          </p:nvPr>
        </p:nvSpPr>
        <p:spPr/>
        <p:txBody>
          <a:bodyPr/>
          <a:lstStyle/>
          <a:p>
            <a:fld id="{32F83655-DC73-417F-8B26-EB7A1DBB5382}" type="slidenum">
              <a:rPr lang="en-ZA" smtClean="0"/>
              <a:pPr/>
              <a:t>234</a:t>
            </a:fld>
            <a:endParaRPr lang="en-ZA" dirty="0"/>
          </a:p>
        </p:txBody>
      </p:sp>
      <p:sp>
        <p:nvSpPr>
          <p:cNvPr id="4" name="Content Placeholder 3">
            <a:extLst>
              <a:ext uri="{FF2B5EF4-FFF2-40B4-BE49-F238E27FC236}">
                <a16:creationId xmlns:a16="http://schemas.microsoft.com/office/drawing/2014/main" id="{F213826A-0097-4DE8-989C-3C9182B2798E}"/>
              </a:ext>
            </a:extLst>
          </p:cNvPr>
          <p:cNvSpPr>
            <a:spLocks noGrp="1"/>
          </p:cNvSpPr>
          <p:nvPr>
            <p:ph sz="quarter" idx="1"/>
          </p:nvPr>
        </p:nvSpPr>
        <p:spPr/>
        <p:txBody>
          <a:bodyPr>
            <a:noAutofit/>
          </a:bodyPr>
          <a:lstStyle/>
          <a:p>
            <a:pPr lvl="0"/>
            <a:r>
              <a:rPr lang="en-GB" dirty="0"/>
              <a:t>The dangerously high pressure in the field of injury impedes the flow of blood to the affected tissues. </a:t>
            </a:r>
          </a:p>
          <a:p>
            <a:pPr lvl="0"/>
            <a:endParaRPr lang="en-GB" dirty="0"/>
          </a:p>
          <a:p>
            <a:pPr lvl="0"/>
            <a:r>
              <a:rPr lang="en-GB" dirty="0"/>
              <a:t>Severe tissue damage can result, with loss of body function or even death.</a:t>
            </a:r>
            <a:endParaRPr lang="en-ZA" dirty="0"/>
          </a:p>
          <a:p>
            <a:pPr marL="0" lvl="0" indent="0">
              <a:buNone/>
            </a:pPr>
            <a:r>
              <a:rPr lang="en-GB" dirty="0"/>
              <a:t> </a:t>
            </a:r>
            <a:endParaRPr lang="en-ZA" dirty="0"/>
          </a:p>
          <a:p>
            <a:pPr marL="0" indent="0">
              <a:buNone/>
            </a:pPr>
            <a:r>
              <a:rPr lang="en-GB" dirty="0"/>
              <a:t> </a:t>
            </a:r>
            <a:r>
              <a:rPr lang="en-GB" i="1" dirty="0"/>
              <a:t> </a:t>
            </a:r>
            <a:endParaRPr lang="en-ZA" dirty="0"/>
          </a:p>
        </p:txBody>
      </p:sp>
    </p:spTree>
    <p:extLst>
      <p:ext uri="{BB962C8B-B14F-4D97-AF65-F5344CB8AC3E}">
        <p14:creationId xmlns:p14="http://schemas.microsoft.com/office/powerpoint/2010/main" val="846298108"/>
      </p:ext>
    </p:extLst>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09DA9C-6268-4C06-8359-1ECE55A4919C}"/>
              </a:ext>
            </a:extLst>
          </p:cNvPr>
          <p:cNvSpPr>
            <a:spLocks noGrp="1"/>
          </p:cNvSpPr>
          <p:nvPr>
            <p:ph type="title"/>
          </p:nvPr>
        </p:nvSpPr>
        <p:spPr/>
        <p:txBody>
          <a:bodyPr>
            <a:normAutofit fontScale="90000"/>
          </a:bodyPr>
          <a:lstStyle/>
          <a:p>
            <a:pPr algn="ctr"/>
            <a:r>
              <a:rPr lang="en-GB" dirty="0"/>
              <a:t>THE DIFFERENT METHODS OF BASIC FIRST AID</a:t>
            </a:r>
            <a:endParaRPr lang="en-ZA" dirty="0"/>
          </a:p>
        </p:txBody>
      </p:sp>
      <p:sp>
        <p:nvSpPr>
          <p:cNvPr id="3" name="Slide Number Placeholder 2">
            <a:extLst>
              <a:ext uri="{FF2B5EF4-FFF2-40B4-BE49-F238E27FC236}">
                <a16:creationId xmlns:a16="http://schemas.microsoft.com/office/drawing/2014/main" id="{EB354C26-E626-4DBE-A4C2-066B364B2F69}"/>
              </a:ext>
            </a:extLst>
          </p:cNvPr>
          <p:cNvSpPr>
            <a:spLocks noGrp="1"/>
          </p:cNvSpPr>
          <p:nvPr>
            <p:ph type="sldNum" sz="quarter" idx="12"/>
          </p:nvPr>
        </p:nvSpPr>
        <p:spPr/>
        <p:txBody>
          <a:bodyPr/>
          <a:lstStyle/>
          <a:p>
            <a:fld id="{32F83655-DC73-417F-8B26-EB7A1DBB5382}" type="slidenum">
              <a:rPr lang="en-ZA" smtClean="0"/>
              <a:pPr/>
              <a:t>235</a:t>
            </a:fld>
            <a:endParaRPr lang="en-ZA" dirty="0"/>
          </a:p>
        </p:txBody>
      </p:sp>
      <p:sp>
        <p:nvSpPr>
          <p:cNvPr id="4" name="Content Placeholder 3">
            <a:extLst>
              <a:ext uri="{FF2B5EF4-FFF2-40B4-BE49-F238E27FC236}">
                <a16:creationId xmlns:a16="http://schemas.microsoft.com/office/drawing/2014/main" id="{F213826A-0097-4DE8-989C-3C9182B2798E}"/>
              </a:ext>
            </a:extLst>
          </p:cNvPr>
          <p:cNvSpPr>
            <a:spLocks noGrp="1"/>
          </p:cNvSpPr>
          <p:nvPr>
            <p:ph sz="quarter" idx="1"/>
          </p:nvPr>
        </p:nvSpPr>
        <p:spPr/>
        <p:txBody>
          <a:bodyPr>
            <a:noAutofit/>
          </a:bodyPr>
          <a:lstStyle/>
          <a:p>
            <a:pPr marL="0" indent="0">
              <a:buNone/>
            </a:pPr>
            <a:r>
              <a:rPr lang="en-GB" b="1" dirty="0"/>
              <a:t>First aid for bleeding</a:t>
            </a:r>
          </a:p>
          <a:p>
            <a:pPr marL="0" indent="0">
              <a:buNone/>
            </a:pPr>
            <a:endParaRPr lang="en-ZA" sz="2800" dirty="0"/>
          </a:p>
          <a:p>
            <a:r>
              <a:rPr lang="en-GB" dirty="0"/>
              <a:t>Bleeding is the loss of blood escaping from the circulatory system. </a:t>
            </a:r>
          </a:p>
          <a:p>
            <a:endParaRPr lang="en-GB" dirty="0"/>
          </a:p>
          <a:p>
            <a:r>
              <a:rPr lang="en-GB" dirty="0"/>
              <a:t>It arises due to either traumatic injury, underlying medical condition, or a combination and can occur internally, where blood leaks from blood vessels inside the body, or externally, either through a natural opening such as the mouth, nose, ear, urethra, vagina or anus, or through a break in the skin.</a:t>
            </a:r>
            <a:endParaRPr lang="en-ZA" sz="2800" dirty="0"/>
          </a:p>
          <a:p>
            <a:pPr marL="0" indent="0">
              <a:buNone/>
            </a:pPr>
            <a:r>
              <a:rPr lang="en-GB" dirty="0"/>
              <a:t> </a:t>
            </a:r>
            <a:endParaRPr lang="en-ZA" dirty="0"/>
          </a:p>
        </p:txBody>
      </p:sp>
    </p:spTree>
    <p:extLst>
      <p:ext uri="{BB962C8B-B14F-4D97-AF65-F5344CB8AC3E}">
        <p14:creationId xmlns:p14="http://schemas.microsoft.com/office/powerpoint/2010/main" val="879614341"/>
      </p:ext>
    </p:extLst>
  </p:cSld>
  <p:clrMapOvr>
    <a:masterClrMapping/>
  </p:clrMapOvr>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09DA9C-6268-4C06-8359-1ECE55A4919C}"/>
              </a:ext>
            </a:extLst>
          </p:cNvPr>
          <p:cNvSpPr>
            <a:spLocks noGrp="1"/>
          </p:cNvSpPr>
          <p:nvPr>
            <p:ph type="title"/>
          </p:nvPr>
        </p:nvSpPr>
        <p:spPr/>
        <p:txBody>
          <a:bodyPr>
            <a:normAutofit fontScale="90000"/>
          </a:bodyPr>
          <a:lstStyle/>
          <a:p>
            <a:pPr algn="ctr"/>
            <a:r>
              <a:rPr lang="en-GB" dirty="0"/>
              <a:t>THE DIFFERENT METHODS OF BASIC FIRST AID</a:t>
            </a:r>
            <a:endParaRPr lang="en-ZA" dirty="0"/>
          </a:p>
        </p:txBody>
      </p:sp>
      <p:sp>
        <p:nvSpPr>
          <p:cNvPr id="3" name="Slide Number Placeholder 2">
            <a:extLst>
              <a:ext uri="{FF2B5EF4-FFF2-40B4-BE49-F238E27FC236}">
                <a16:creationId xmlns:a16="http://schemas.microsoft.com/office/drawing/2014/main" id="{EB354C26-E626-4DBE-A4C2-066B364B2F69}"/>
              </a:ext>
            </a:extLst>
          </p:cNvPr>
          <p:cNvSpPr>
            <a:spLocks noGrp="1"/>
          </p:cNvSpPr>
          <p:nvPr>
            <p:ph type="sldNum" sz="quarter" idx="12"/>
          </p:nvPr>
        </p:nvSpPr>
        <p:spPr/>
        <p:txBody>
          <a:bodyPr/>
          <a:lstStyle/>
          <a:p>
            <a:fld id="{32F83655-DC73-417F-8B26-EB7A1DBB5382}" type="slidenum">
              <a:rPr lang="en-ZA" smtClean="0"/>
              <a:pPr/>
              <a:t>236</a:t>
            </a:fld>
            <a:endParaRPr lang="en-ZA" dirty="0"/>
          </a:p>
        </p:txBody>
      </p:sp>
      <p:sp>
        <p:nvSpPr>
          <p:cNvPr id="4" name="Content Placeholder 3">
            <a:extLst>
              <a:ext uri="{FF2B5EF4-FFF2-40B4-BE49-F238E27FC236}">
                <a16:creationId xmlns:a16="http://schemas.microsoft.com/office/drawing/2014/main" id="{F213826A-0097-4DE8-989C-3C9182B2798E}"/>
              </a:ext>
            </a:extLst>
          </p:cNvPr>
          <p:cNvSpPr>
            <a:spLocks noGrp="1"/>
          </p:cNvSpPr>
          <p:nvPr>
            <p:ph sz="quarter" idx="1"/>
          </p:nvPr>
        </p:nvSpPr>
        <p:spPr/>
        <p:txBody>
          <a:bodyPr>
            <a:noAutofit/>
          </a:bodyPr>
          <a:lstStyle/>
          <a:p>
            <a:pPr marL="0" indent="0">
              <a:buNone/>
            </a:pPr>
            <a:r>
              <a:rPr lang="en-GB" b="1" dirty="0"/>
              <a:t>External bleeding is generally described in terms of the origin of the blood flow by vessel type. The basic categories of external bleeding are:</a:t>
            </a:r>
          </a:p>
          <a:p>
            <a:pPr marL="0" indent="0">
              <a:buNone/>
            </a:pPr>
            <a:endParaRPr lang="en-ZA" sz="2800" b="1" dirty="0"/>
          </a:p>
          <a:p>
            <a:pPr marL="354012" lvl="1" indent="0">
              <a:buNone/>
            </a:pPr>
            <a:r>
              <a:rPr lang="en-GB" b="1" dirty="0"/>
              <a:t>Arterial bleeding:</a:t>
            </a:r>
            <a:r>
              <a:rPr lang="en-GB" dirty="0"/>
              <a:t> As the name suggests, blood flow originating in an artery. </a:t>
            </a:r>
          </a:p>
          <a:p>
            <a:pPr lvl="1"/>
            <a:r>
              <a:rPr lang="en-GB" dirty="0"/>
              <a:t>With this type of bleeding, the blood is typically bright red to yellowish in colour, due to the high degree of oxygenation. </a:t>
            </a:r>
          </a:p>
          <a:p>
            <a:pPr lvl="1"/>
            <a:r>
              <a:rPr lang="en-GB" dirty="0"/>
              <a:t>Blood typically exits the wound in spurts, rather than in a steady flow. The amount of blood loss can be copious, and can occur very rapidly.</a:t>
            </a:r>
            <a:endParaRPr lang="en-ZA" dirty="0"/>
          </a:p>
        </p:txBody>
      </p:sp>
    </p:spTree>
    <p:extLst>
      <p:ext uri="{BB962C8B-B14F-4D97-AF65-F5344CB8AC3E}">
        <p14:creationId xmlns:p14="http://schemas.microsoft.com/office/powerpoint/2010/main" val="1108072802"/>
      </p:ext>
    </p:extLst>
  </p:cSld>
  <p:clrMapOvr>
    <a:masterClrMapping/>
  </p:clrMapOvr>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09DA9C-6268-4C06-8359-1ECE55A4919C}"/>
              </a:ext>
            </a:extLst>
          </p:cNvPr>
          <p:cNvSpPr>
            <a:spLocks noGrp="1"/>
          </p:cNvSpPr>
          <p:nvPr>
            <p:ph type="title"/>
          </p:nvPr>
        </p:nvSpPr>
        <p:spPr/>
        <p:txBody>
          <a:bodyPr>
            <a:normAutofit fontScale="90000"/>
          </a:bodyPr>
          <a:lstStyle/>
          <a:p>
            <a:pPr algn="ctr"/>
            <a:r>
              <a:rPr lang="en-GB" dirty="0"/>
              <a:t>THE DIFFERENT METHODS OF BASIC FIRST AID</a:t>
            </a:r>
            <a:endParaRPr lang="en-ZA" dirty="0"/>
          </a:p>
        </p:txBody>
      </p:sp>
      <p:sp>
        <p:nvSpPr>
          <p:cNvPr id="3" name="Slide Number Placeholder 2">
            <a:extLst>
              <a:ext uri="{FF2B5EF4-FFF2-40B4-BE49-F238E27FC236}">
                <a16:creationId xmlns:a16="http://schemas.microsoft.com/office/drawing/2014/main" id="{EB354C26-E626-4DBE-A4C2-066B364B2F69}"/>
              </a:ext>
            </a:extLst>
          </p:cNvPr>
          <p:cNvSpPr>
            <a:spLocks noGrp="1"/>
          </p:cNvSpPr>
          <p:nvPr>
            <p:ph type="sldNum" sz="quarter" idx="12"/>
          </p:nvPr>
        </p:nvSpPr>
        <p:spPr/>
        <p:txBody>
          <a:bodyPr/>
          <a:lstStyle/>
          <a:p>
            <a:fld id="{32F83655-DC73-417F-8B26-EB7A1DBB5382}" type="slidenum">
              <a:rPr lang="en-ZA" smtClean="0"/>
              <a:pPr/>
              <a:t>237</a:t>
            </a:fld>
            <a:endParaRPr lang="en-ZA" dirty="0"/>
          </a:p>
        </p:txBody>
      </p:sp>
      <p:sp>
        <p:nvSpPr>
          <p:cNvPr id="4" name="Content Placeholder 3">
            <a:extLst>
              <a:ext uri="{FF2B5EF4-FFF2-40B4-BE49-F238E27FC236}">
                <a16:creationId xmlns:a16="http://schemas.microsoft.com/office/drawing/2014/main" id="{F213826A-0097-4DE8-989C-3C9182B2798E}"/>
              </a:ext>
            </a:extLst>
          </p:cNvPr>
          <p:cNvSpPr>
            <a:spLocks noGrp="1"/>
          </p:cNvSpPr>
          <p:nvPr>
            <p:ph sz="quarter" idx="1"/>
          </p:nvPr>
        </p:nvSpPr>
        <p:spPr/>
        <p:txBody>
          <a:bodyPr>
            <a:noAutofit/>
          </a:bodyPr>
          <a:lstStyle/>
          <a:p>
            <a:pPr marL="354012" lvl="1" indent="0">
              <a:buNone/>
            </a:pPr>
            <a:r>
              <a:rPr lang="en-GB" b="1" dirty="0"/>
              <a:t>Venous bleeding: </a:t>
            </a:r>
            <a:r>
              <a:rPr lang="en-GB" dirty="0"/>
              <a:t>This blood is flowing from a damaged vein.</a:t>
            </a:r>
          </a:p>
          <a:p>
            <a:pPr lvl="1"/>
            <a:r>
              <a:rPr lang="en-GB" dirty="0"/>
              <a:t>As a result, it will be blackish in colour (due to the lack of oxygen being transported) and will flow in a steady manner. </a:t>
            </a:r>
          </a:p>
          <a:p>
            <a:pPr lvl="1"/>
            <a:r>
              <a:rPr lang="en-GB" dirty="0"/>
              <a:t>Caution is still indicated; while the blood loss may not be arterial, it can still be quite substantial, and can occur with surprising speed without intervention.</a:t>
            </a:r>
            <a:endParaRPr lang="en-ZA" dirty="0"/>
          </a:p>
        </p:txBody>
      </p:sp>
    </p:spTree>
    <p:extLst>
      <p:ext uri="{BB962C8B-B14F-4D97-AF65-F5344CB8AC3E}">
        <p14:creationId xmlns:p14="http://schemas.microsoft.com/office/powerpoint/2010/main" val="2915452840"/>
      </p:ext>
    </p:extLst>
  </p:cSld>
  <p:clrMapOvr>
    <a:masterClrMapping/>
  </p:clrMapOvr>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09DA9C-6268-4C06-8359-1ECE55A4919C}"/>
              </a:ext>
            </a:extLst>
          </p:cNvPr>
          <p:cNvSpPr>
            <a:spLocks noGrp="1"/>
          </p:cNvSpPr>
          <p:nvPr>
            <p:ph type="title"/>
          </p:nvPr>
        </p:nvSpPr>
        <p:spPr/>
        <p:txBody>
          <a:bodyPr>
            <a:normAutofit fontScale="90000"/>
          </a:bodyPr>
          <a:lstStyle/>
          <a:p>
            <a:pPr algn="ctr"/>
            <a:r>
              <a:rPr lang="en-GB" dirty="0"/>
              <a:t>THE DIFFERENT METHODS OF BASIC FIRST AID</a:t>
            </a:r>
            <a:endParaRPr lang="en-ZA" dirty="0"/>
          </a:p>
        </p:txBody>
      </p:sp>
      <p:sp>
        <p:nvSpPr>
          <p:cNvPr id="3" name="Slide Number Placeholder 2">
            <a:extLst>
              <a:ext uri="{FF2B5EF4-FFF2-40B4-BE49-F238E27FC236}">
                <a16:creationId xmlns:a16="http://schemas.microsoft.com/office/drawing/2014/main" id="{EB354C26-E626-4DBE-A4C2-066B364B2F69}"/>
              </a:ext>
            </a:extLst>
          </p:cNvPr>
          <p:cNvSpPr>
            <a:spLocks noGrp="1"/>
          </p:cNvSpPr>
          <p:nvPr>
            <p:ph type="sldNum" sz="quarter" idx="12"/>
          </p:nvPr>
        </p:nvSpPr>
        <p:spPr/>
        <p:txBody>
          <a:bodyPr/>
          <a:lstStyle/>
          <a:p>
            <a:fld id="{32F83655-DC73-417F-8B26-EB7A1DBB5382}" type="slidenum">
              <a:rPr lang="en-ZA" smtClean="0"/>
              <a:pPr/>
              <a:t>238</a:t>
            </a:fld>
            <a:endParaRPr lang="en-ZA" dirty="0"/>
          </a:p>
        </p:txBody>
      </p:sp>
      <p:sp>
        <p:nvSpPr>
          <p:cNvPr id="4" name="Content Placeholder 3">
            <a:extLst>
              <a:ext uri="{FF2B5EF4-FFF2-40B4-BE49-F238E27FC236}">
                <a16:creationId xmlns:a16="http://schemas.microsoft.com/office/drawing/2014/main" id="{F213826A-0097-4DE8-989C-3C9182B2798E}"/>
              </a:ext>
            </a:extLst>
          </p:cNvPr>
          <p:cNvSpPr>
            <a:spLocks noGrp="1"/>
          </p:cNvSpPr>
          <p:nvPr>
            <p:ph sz="quarter" idx="1"/>
          </p:nvPr>
        </p:nvSpPr>
        <p:spPr/>
        <p:txBody>
          <a:bodyPr>
            <a:noAutofit/>
          </a:bodyPr>
          <a:lstStyle/>
          <a:p>
            <a:pPr marL="354012" lvl="1" indent="0">
              <a:buNone/>
            </a:pPr>
            <a:r>
              <a:rPr lang="en-GB" b="1" dirty="0"/>
              <a:t>Capillary bleeding:</a:t>
            </a:r>
            <a:r>
              <a:rPr lang="en-GB" dirty="0"/>
              <a:t> Capillary bleeding usually occurs in superficial wounds, such as abrasions. </a:t>
            </a:r>
          </a:p>
          <a:p>
            <a:pPr lvl="1"/>
            <a:r>
              <a:rPr lang="en-GB" dirty="0"/>
              <a:t>The colour of the blood may vary somewhat (distal portion of circulation with oxygenated and unoxygenated blood mixing), and will generally ooze in small amounts. Examples are car accidents, physical assaults, and most falls</a:t>
            </a:r>
            <a:endParaRPr lang="en-ZA" dirty="0"/>
          </a:p>
          <a:p>
            <a:pPr lvl="1"/>
            <a:endParaRPr lang="en-ZA" sz="2800" dirty="0"/>
          </a:p>
        </p:txBody>
      </p:sp>
    </p:spTree>
    <p:extLst>
      <p:ext uri="{BB962C8B-B14F-4D97-AF65-F5344CB8AC3E}">
        <p14:creationId xmlns:p14="http://schemas.microsoft.com/office/powerpoint/2010/main" val="233340317"/>
      </p:ext>
    </p:extLst>
  </p:cSld>
  <p:clrMapOvr>
    <a:masterClrMapping/>
  </p:clrMapOvr>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09DA9C-6268-4C06-8359-1ECE55A4919C}"/>
              </a:ext>
            </a:extLst>
          </p:cNvPr>
          <p:cNvSpPr>
            <a:spLocks noGrp="1"/>
          </p:cNvSpPr>
          <p:nvPr>
            <p:ph type="title"/>
          </p:nvPr>
        </p:nvSpPr>
        <p:spPr/>
        <p:txBody>
          <a:bodyPr>
            <a:normAutofit fontScale="90000"/>
          </a:bodyPr>
          <a:lstStyle/>
          <a:p>
            <a:pPr algn="ctr"/>
            <a:r>
              <a:rPr lang="en-GB" dirty="0"/>
              <a:t>THE DIFFERENT METHODS OF BASIC FIRST AID</a:t>
            </a:r>
            <a:endParaRPr lang="en-ZA" dirty="0"/>
          </a:p>
        </p:txBody>
      </p:sp>
      <p:sp>
        <p:nvSpPr>
          <p:cNvPr id="3" name="Slide Number Placeholder 2">
            <a:extLst>
              <a:ext uri="{FF2B5EF4-FFF2-40B4-BE49-F238E27FC236}">
                <a16:creationId xmlns:a16="http://schemas.microsoft.com/office/drawing/2014/main" id="{EB354C26-E626-4DBE-A4C2-066B364B2F69}"/>
              </a:ext>
            </a:extLst>
          </p:cNvPr>
          <p:cNvSpPr>
            <a:spLocks noGrp="1"/>
          </p:cNvSpPr>
          <p:nvPr>
            <p:ph type="sldNum" sz="quarter" idx="12"/>
          </p:nvPr>
        </p:nvSpPr>
        <p:spPr/>
        <p:txBody>
          <a:bodyPr/>
          <a:lstStyle/>
          <a:p>
            <a:fld id="{32F83655-DC73-417F-8B26-EB7A1DBB5382}" type="slidenum">
              <a:rPr lang="en-ZA" smtClean="0"/>
              <a:pPr/>
              <a:t>239</a:t>
            </a:fld>
            <a:endParaRPr lang="en-ZA" dirty="0"/>
          </a:p>
        </p:txBody>
      </p:sp>
      <p:sp>
        <p:nvSpPr>
          <p:cNvPr id="4" name="Content Placeholder 3">
            <a:extLst>
              <a:ext uri="{FF2B5EF4-FFF2-40B4-BE49-F238E27FC236}">
                <a16:creationId xmlns:a16="http://schemas.microsoft.com/office/drawing/2014/main" id="{F213826A-0097-4DE8-989C-3C9182B2798E}"/>
              </a:ext>
            </a:extLst>
          </p:cNvPr>
          <p:cNvSpPr>
            <a:spLocks noGrp="1"/>
          </p:cNvSpPr>
          <p:nvPr>
            <p:ph sz="quarter" idx="1"/>
          </p:nvPr>
        </p:nvSpPr>
        <p:spPr/>
        <p:txBody>
          <a:bodyPr>
            <a:noAutofit/>
          </a:bodyPr>
          <a:lstStyle/>
          <a:p>
            <a:pPr marL="0" lvl="0" indent="0">
              <a:buNone/>
            </a:pPr>
            <a:endParaRPr lang="en-GB" b="1" dirty="0"/>
          </a:p>
          <a:p>
            <a:pPr marL="0" lvl="0" indent="0">
              <a:buNone/>
            </a:pPr>
            <a:r>
              <a:rPr lang="en-GB" b="1" dirty="0"/>
              <a:t>Penetrating trauma</a:t>
            </a:r>
            <a:r>
              <a:rPr lang="en-GB" dirty="0"/>
              <a:t> - This happens when a foreign object penetrates the body, tearing a hole in one or more blood vessels. Examples are gunshot wounds, stabbings, or falling onto a sharp object.</a:t>
            </a:r>
            <a:endParaRPr lang="en-ZA" sz="2800" dirty="0"/>
          </a:p>
          <a:p>
            <a:pPr marL="0" indent="0">
              <a:buNone/>
            </a:pPr>
            <a:endParaRPr lang="en-ZA" sz="2800" dirty="0"/>
          </a:p>
        </p:txBody>
      </p:sp>
    </p:spTree>
    <p:extLst>
      <p:ext uri="{BB962C8B-B14F-4D97-AF65-F5344CB8AC3E}">
        <p14:creationId xmlns:p14="http://schemas.microsoft.com/office/powerpoint/2010/main" val="29706010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Section 1</a:t>
            </a:r>
          </a:p>
        </p:txBody>
      </p:sp>
      <p:sp>
        <p:nvSpPr>
          <p:cNvPr id="3" name="Text Placeholder 2"/>
          <p:cNvSpPr>
            <a:spLocks noGrp="1"/>
          </p:cNvSpPr>
          <p:nvPr>
            <p:ph type="body" idx="1"/>
          </p:nvPr>
        </p:nvSpPr>
        <p:spPr/>
        <p:txBody>
          <a:bodyPr>
            <a:normAutofit/>
          </a:bodyPr>
          <a:lstStyle/>
          <a:p>
            <a:r>
              <a:rPr lang="en-ZA" dirty="0"/>
              <a:t>Portfolio of Evidence</a:t>
            </a:r>
          </a:p>
          <a:p>
            <a:r>
              <a:rPr lang="en-ZA" dirty="0"/>
              <a:t>Section 1 – Administrative Detail</a:t>
            </a:r>
          </a:p>
          <a:p>
            <a:endParaRPr lang="en-ZA" dirty="0"/>
          </a:p>
        </p:txBody>
      </p:sp>
      <p:sp>
        <p:nvSpPr>
          <p:cNvPr id="5" name="Slide Number Placeholder 4"/>
          <p:cNvSpPr>
            <a:spLocks noGrp="1"/>
          </p:cNvSpPr>
          <p:nvPr>
            <p:ph type="sldNum" sz="quarter" idx="12"/>
          </p:nvPr>
        </p:nvSpPr>
        <p:spPr/>
        <p:txBody>
          <a:bodyPr/>
          <a:lstStyle/>
          <a:p>
            <a:fld id="{4980778A-6F9D-4141-8080-B8192EADCD40}" type="slidenum">
              <a:rPr lang="en-ZA" smtClean="0"/>
              <a:pPr/>
              <a:t>24</a:t>
            </a:fld>
            <a:endParaRPr lang="en-ZA" dirty="0"/>
          </a:p>
        </p:txBody>
      </p:sp>
    </p:spTree>
    <p:extLst>
      <p:ext uri="{BB962C8B-B14F-4D97-AF65-F5344CB8AC3E}">
        <p14:creationId xmlns:p14="http://schemas.microsoft.com/office/powerpoint/2010/main" val="3198909496"/>
      </p:ext>
    </p:extLst>
  </p:cSld>
  <p:clrMapOvr>
    <a:masterClrMapping/>
  </p:clrMapOvr>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09DA9C-6268-4C06-8359-1ECE55A4919C}"/>
              </a:ext>
            </a:extLst>
          </p:cNvPr>
          <p:cNvSpPr>
            <a:spLocks noGrp="1"/>
          </p:cNvSpPr>
          <p:nvPr>
            <p:ph type="title"/>
          </p:nvPr>
        </p:nvSpPr>
        <p:spPr/>
        <p:txBody>
          <a:bodyPr>
            <a:normAutofit fontScale="90000"/>
          </a:bodyPr>
          <a:lstStyle/>
          <a:p>
            <a:pPr algn="ctr"/>
            <a:r>
              <a:rPr lang="en-GB" dirty="0"/>
              <a:t>THE DIFFERENT METHODS OF BASIC FIRST AID</a:t>
            </a:r>
            <a:endParaRPr lang="en-ZA" dirty="0"/>
          </a:p>
        </p:txBody>
      </p:sp>
      <p:sp>
        <p:nvSpPr>
          <p:cNvPr id="3" name="Slide Number Placeholder 2">
            <a:extLst>
              <a:ext uri="{FF2B5EF4-FFF2-40B4-BE49-F238E27FC236}">
                <a16:creationId xmlns:a16="http://schemas.microsoft.com/office/drawing/2014/main" id="{EB354C26-E626-4DBE-A4C2-066B364B2F69}"/>
              </a:ext>
            </a:extLst>
          </p:cNvPr>
          <p:cNvSpPr>
            <a:spLocks noGrp="1"/>
          </p:cNvSpPr>
          <p:nvPr>
            <p:ph type="sldNum" sz="quarter" idx="12"/>
          </p:nvPr>
        </p:nvSpPr>
        <p:spPr/>
        <p:txBody>
          <a:bodyPr/>
          <a:lstStyle/>
          <a:p>
            <a:fld id="{32F83655-DC73-417F-8B26-EB7A1DBB5382}" type="slidenum">
              <a:rPr lang="en-ZA" smtClean="0"/>
              <a:pPr/>
              <a:t>240</a:t>
            </a:fld>
            <a:endParaRPr lang="en-ZA" dirty="0"/>
          </a:p>
        </p:txBody>
      </p:sp>
      <p:sp>
        <p:nvSpPr>
          <p:cNvPr id="4" name="Content Placeholder 3">
            <a:extLst>
              <a:ext uri="{FF2B5EF4-FFF2-40B4-BE49-F238E27FC236}">
                <a16:creationId xmlns:a16="http://schemas.microsoft.com/office/drawing/2014/main" id="{F213826A-0097-4DE8-989C-3C9182B2798E}"/>
              </a:ext>
            </a:extLst>
          </p:cNvPr>
          <p:cNvSpPr>
            <a:spLocks noGrp="1"/>
          </p:cNvSpPr>
          <p:nvPr>
            <p:ph sz="quarter" idx="1"/>
          </p:nvPr>
        </p:nvSpPr>
        <p:spPr/>
        <p:txBody>
          <a:bodyPr>
            <a:noAutofit/>
          </a:bodyPr>
          <a:lstStyle/>
          <a:p>
            <a:pPr marL="0" indent="0">
              <a:buNone/>
            </a:pPr>
            <a:r>
              <a:rPr lang="en-GB" b="1" dirty="0"/>
              <a:t>The following measures need to be taken in giving first aid to a victim of an external bleeding:</a:t>
            </a:r>
          </a:p>
          <a:p>
            <a:pPr marL="0" indent="0">
              <a:buNone/>
            </a:pPr>
            <a:endParaRPr lang="en-ZA" sz="2800" b="1" dirty="0"/>
          </a:p>
          <a:p>
            <a:pPr lvl="0"/>
            <a:r>
              <a:rPr lang="en-GB" dirty="0"/>
              <a:t>Wash your hands to avoid infection and put on gloves </a:t>
            </a:r>
          </a:p>
          <a:p>
            <a:pPr marL="0" lvl="0" indent="0">
              <a:buNone/>
            </a:pPr>
            <a:endParaRPr lang="en-ZA" sz="2800" dirty="0"/>
          </a:p>
          <a:p>
            <a:pPr lvl="0"/>
            <a:r>
              <a:rPr lang="en-GB" dirty="0"/>
              <a:t>Lay on the injured person down and cover the person to prevent loss of body heat. – If possible, position the person's head slightly lower than the trunk or elevate the legs and elevate the site of bleeding. </a:t>
            </a:r>
            <a:endParaRPr lang="en-ZA" sz="2800" dirty="0"/>
          </a:p>
          <a:p>
            <a:pPr marL="0" indent="0">
              <a:buNone/>
            </a:pPr>
            <a:endParaRPr lang="en-ZA" sz="2800" dirty="0"/>
          </a:p>
        </p:txBody>
      </p:sp>
    </p:spTree>
    <p:extLst>
      <p:ext uri="{BB962C8B-B14F-4D97-AF65-F5344CB8AC3E}">
        <p14:creationId xmlns:p14="http://schemas.microsoft.com/office/powerpoint/2010/main" val="2951780491"/>
      </p:ext>
    </p:extLst>
  </p:cSld>
  <p:clrMapOvr>
    <a:masterClrMapping/>
  </p:clrMapOvr>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09DA9C-6268-4C06-8359-1ECE55A4919C}"/>
              </a:ext>
            </a:extLst>
          </p:cNvPr>
          <p:cNvSpPr>
            <a:spLocks noGrp="1"/>
          </p:cNvSpPr>
          <p:nvPr>
            <p:ph type="title"/>
          </p:nvPr>
        </p:nvSpPr>
        <p:spPr/>
        <p:txBody>
          <a:bodyPr>
            <a:normAutofit fontScale="90000"/>
          </a:bodyPr>
          <a:lstStyle/>
          <a:p>
            <a:pPr algn="ctr"/>
            <a:r>
              <a:rPr lang="en-GB" dirty="0"/>
              <a:t>THE DIFFERENT METHODS OF BASIC FIRST AID</a:t>
            </a:r>
            <a:endParaRPr lang="en-ZA" dirty="0"/>
          </a:p>
        </p:txBody>
      </p:sp>
      <p:sp>
        <p:nvSpPr>
          <p:cNvPr id="3" name="Slide Number Placeholder 2">
            <a:extLst>
              <a:ext uri="{FF2B5EF4-FFF2-40B4-BE49-F238E27FC236}">
                <a16:creationId xmlns:a16="http://schemas.microsoft.com/office/drawing/2014/main" id="{EB354C26-E626-4DBE-A4C2-066B364B2F69}"/>
              </a:ext>
            </a:extLst>
          </p:cNvPr>
          <p:cNvSpPr>
            <a:spLocks noGrp="1"/>
          </p:cNvSpPr>
          <p:nvPr>
            <p:ph type="sldNum" sz="quarter" idx="12"/>
          </p:nvPr>
        </p:nvSpPr>
        <p:spPr/>
        <p:txBody>
          <a:bodyPr/>
          <a:lstStyle/>
          <a:p>
            <a:fld id="{32F83655-DC73-417F-8B26-EB7A1DBB5382}" type="slidenum">
              <a:rPr lang="en-ZA" smtClean="0"/>
              <a:pPr/>
              <a:t>241</a:t>
            </a:fld>
            <a:endParaRPr lang="en-ZA" dirty="0"/>
          </a:p>
        </p:txBody>
      </p:sp>
      <p:sp>
        <p:nvSpPr>
          <p:cNvPr id="4" name="Content Placeholder 3">
            <a:extLst>
              <a:ext uri="{FF2B5EF4-FFF2-40B4-BE49-F238E27FC236}">
                <a16:creationId xmlns:a16="http://schemas.microsoft.com/office/drawing/2014/main" id="{F213826A-0097-4DE8-989C-3C9182B2798E}"/>
              </a:ext>
            </a:extLst>
          </p:cNvPr>
          <p:cNvSpPr>
            <a:spLocks noGrp="1"/>
          </p:cNvSpPr>
          <p:nvPr>
            <p:ph sz="quarter" idx="1"/>
          </p:nvPr>
        </p:nvSpPr>
        <p:spPr/>
        <p:txBody>
          <a:bodyPr>
            <a:noAutofit/>
          </a:bodyPr>
          <a:lstStyle/>
          <a:p>
            <a:pPr lvl="0"/>
            <a:r>
              <a:rPr lang="en-GB" dirty="0"/>
              <a:t>While wearing gloves, remove any obvious dirt or debris from the wound. – Don't remove any large or more deeply embedded objects. – Your principal concern is to stop the bleeding.</a:t>
            </a:r>
          </a:p>
          <a:p>
            <a:pPr marL="0" lvl="0" indent="0">
              <a:buNone/>
            </a:pPr>
            <a:endParaRPr lang="en-ZA" sz="2800" dirty="0"/>
          </a:p>
          <a:p>
            <a:pPr lvl="0"/>
            <a:r>
              <a:rPr lang="en-GB" dirty="0"/>
              <a:t>Apply pressure directly on the wound until the bleeding stops-Use a sterile bandage or clean cloth and hold continuous pressure for at least 20 minutes without looking to see if the bleeding has stopped.</a:t>
            </a:r>
          </a:p>
          <a:p>
            <a:pPr marL="0" lvl="0" indent="0">
              <a:buNone/>
            </a:pPr>
            <a:endParaRPr lang="en-ZA" sz="2800" dirty="0"/>
          </a:p>
          <a:p>
            <a:pPr marL="0" indent="0">
              <a:buNone/>
            </a:pPr>
            <a:endParaRPr lang="en-ZA" sz="2800" dirty="0"/>
          </a:p>
        </p:txBody>
      </p:sp>
    </p:spTree>
    <p:extLst>
      <p:ext uri="{BB962C8B-B14F-4D97-AF65-F5344CB8AC3E}">
        <p14:creationId xmlns:p14="http://schemas.microsoft.com/office/powerpoint/2010/main" val="2502103825"/>
      </p:ext>
    </p:extLst>
  </p:cSld>
  <p:clrMapOvr>
    <a:masterClrMapping/>
  </p:clrMapOvr>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09DA9C-6268-4C06-8359-1ECE55A4919C}"/>
              </a:ext>
            </a:extLst>
          </p:cNvPr>
          <p:cNvSpPr>
            <a:spLocks noGrp="1"/>
          </p:cNvSpPr>
          <p:nvPr>
            <p:ph type="title"/>
          </p:nvPr>
        </p:nvSpPr>
        <p:spPr/>
        <p:txBody>
          <a:bodyPr>
            <a:normAutofit fontScale="90000"/>
          </a:bodyPr>
          <a:lstStyle/>
          <a:p>
            <a:pPr algn="ctr"/>
            <a:r>
              <a:rPr lang="en-GB" dirty="0"/>
              <a:t>THE DIFFERENT METHODS OF BASIC FIRST AID</a:t>
            </a:r>
            <a:endParaRPr lang="en-ZA" dirty="0"/>
          </a:p>
        </p:txBody>
      </p:sp>
      <p:sp>
        <p:nvSpPr>
          <p:cNvPr id="3" name="Slide Number Placeholder 2">
            <a:extLst>
              <a:ext uri="{FF2B5EF4-FFF2-40B4-BE49-F238E27FC236}">
                <a16:creationId xmlns:a16="http://schemas.microsoft.com/office/drawing/2014/main" id="{EB354C26-E626-4DBE-A4C2-066B364B2F69}"/>
              </a:ext>
            </a:extLst>
          </p:cNvPr>
          <p:cNvSpPr>
            <a:spLocks noGrp="1"/>
          </p:cNvSpPr>
          <p:nvPr>
            <p:ph type="sldNum" sz="quarter" idx="12"/>
          </p:nvPr>
        </p:nvSpPr>
        <p:spPr/>
        <p:txBody>
          <a:bodyPr/>
          <a:lstStyle/>
          <a:p>
            <a:fld id="{32F83655-DC73-417F-8B26-EB7A1DBB5382}" type="slidenum">
              <a:rPr lang="en-ZA" smtClean="0"/>
              <a:pPr/>
              <a:t>242</a:t>
            </a:fld>
            <a:endParaRPr lang="en-ZA" dirty="0"/>
          </a:p>
        </p:txBody>
      </p:sp>
      <p:sp>
        <p:nvSpPr>
          <p:cNvPr id="4" name="Content Placeholder 3">
            <a:extLst>
              <a:ext uri="{FF2B5EF4-FFF2-40B4-BE49-F238E27FC236}">
                <a16:creationId xmlns:a16="http://schemas.microsoft.com/office/drawing/2014/main" id="{F213826A-0097-4DE8-989C-3C9182B2798E}"/>
              </a:ext>
            </a:extLst>
          </p:cNvPr>
          <p:cNvSpPr>
            <a:spLocks noGrp="1"/>
          </p:cNvSpPr>
          <p:nvPr>
            <p:ph sz="quarter" idx="1"/>
          </p:nvPr>
        </p:nvSpPr>
        <p:spPr/>
        <p:txBody>
          <a:bodyPr>
            <a:noAutofit/>
          </a:bodyPr>
          <a:lstStyle/>
          <a:p>
            <a:r>
              <a:rPr lang="en-GB" dirty="0"/>
              <a:t>If the bleeding continues and seeps through the gauze or other material you are holding on the wound, don't remove it. Instead, add more of it.</a:t>
            </a:r>
            <a:endParaRPr lang="en-ZA" dirty="0"/>
          </a:p>
          <a:p>
            <a:pPr marL="0" indent="0">
              <a:buNone/>
            </a:pPr>
            <a:endParaRPr lang="en-ZA" sz="2800" dirty="0"/>
          </a:p>
        </p:txBody>
      </p:sp>
    </p:spTree>
    <p:extLst>
      <p:ext uri="{BB962C8B-B14F-4D97-AF65-F5344CB8AC3E}">
        <p14:creationId xmlns:p14="http://schemas.microsoft.com/office/powerpoint/2010/main" val="500163716"/>
      </p:ext>
    </p:extLst>
  </p:cSld>
  <p:clrMapOvr>
    <a:masterClrMapping/>
  </p:clrMapOvr>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09DA9C-6268-4C06-8359-1ECE55A4919C}"/>
              </a:ext>
            </a:extLst>
          </p:cNvPr>
          <p:cNvSpPr>
            <a:spLocks noGrp="1"/>
          </p:cNvSpPr>
          <p:nvPr>
            <p:ph type="title"/>
          </p:nvPr>
        </p:nvSpPr>
        <p:spPr/>
        <p:txBody>
          <a:bodyPr>
            <a:normAutofit fontScale="90000"/>
          </a:bodyPr>
          <a:lstStyle/>
          <a:p>
            <a:pPr algn="ctr"/>
            <a:r>
              <a:rPr lang="en-GB" dirty="0"/>
              <a:t>THE DIFFERENT METHODS OF BASIC FIRST AID</a:t>
            </a:r>
            <a:endParaRPr lang="en-ZA" dirty="0"/>
          </a:p>
        </p:txBody>
      </p:sp>
      <p:sp>
        <p:nvSpPr>
          <p:cNvPr id="3" name="Slide Number Placeholder 2">
            <a:extLst>
              <a:ext uri="{FF2B5EF4-FFF2-40B4-BE49-F238E27FC236}">
                <a16:creationId xmlns:a16="http://schemas.microsoft.com/office/drawing/2014/main" id="{EB354C26-E626-4DBE-A4C2-066B364B2F69}"/>
              </a:ext>
            </a:extLst>
          </p:cNvPr>
          <p:cNvSpPr>
            <a:spLocks noGrp="1"/>
          </p:cNvSpPr>
          <p:nvPr>
            <p:ph type="sldNum" sz="quarter" idx="12"/>
          </p:nvPr>
        </p:nvSpPr>
        <p:spPr/>
        <p:txBody>
          <a:bodyPr/>
          <a:lstStyle/>
          <a:p>
            <a:fld id="{32F83655-DC73-417F-8B26-EB7A1DBB5382}" type="slidenum">
              <a:rPr lang="en-ZA" smtClean="0"/>
              <a:pPr/>
              <a:t>243</a:t>
            </a:fld>
            <a:endParaRPr lang="en-ZA" dirty="0"/>
          </a:p>
        </p:txBody>
      </p:sp>
      <p:sp>
        <p:nvSpPr>
          <p:cNvPr id="4" name="Content Placeholder 3">
            <a:extLst>
              <a:ext uri="{FF2B5EF4-FFF2-40B4-BE49-F238E27FC236}">
                <a16:creationId xmlns:a16="http://schemas.microsoft.com/office/drawing/2014/main" id="{F213826A-0097-4DE8-989C-3C9182B2798E}"/>
              </a:ext>
            </a:extLst>
          </p:cNvPr>
          <p:cNvSpPr>
            <a:spLocks noGrp="1"/>
          </p:cNvSpPr>
          <p:nvPr>
            <p:ph sz="quarter" idx="1"/>
          </p:nvPr>
        </p:nvSpPr>
        <p:spPr/>
        <p:txBody>
          <a:bodyPr>
            <a:noAutofit/>
          </a:bodyPr>
          <a:lstStyle/>
          <a:p>
            <a:pPr marL="0" indent="0">
              <a:buNone/>
            </a:pPr>
            <a:r>
              <a:rPr lang="en-GB" b="1" dirty="0"/>
              <a:t>First aid for bone and joint injuries </a:t>
            </a:r>
          </a:p>
          <a:p>
            <a:pPr marL="0" indent="0">
              <a:buNone/>
            </a:pPr>
            <a:endParaRPr lang="en-ZA" sz="2800" dirty="0"/>
          </a:p>
          <a:p>
            <a:r>
              <a:rPr lang="en-GB" dirty="0"/>
              <a:t>Injuries of bones and joints can be bone fractures or dislocations and sprains of joints. </a:t>
            </a:r>
          </a:p>
          <a:p>
            <a:endParaRPr lang="en-GB" dirty="0"/>
          </a:p>
          <a:p>
            <a:r>
              <a:rPr lang="en-GB" dirty="0"/>
              <a:t>A fracture is the medical term for a broken bone. </a:t>
            </a:r>
          </a:p>
          <a:p>
            <a:endParaRPr lang="en-GB" dirty="0"/>
          </a:p>
          <a:p>
            <a:r>
              <a:rPr lang="en-GB" dirty="0"/>
              <a:t>There are many types of fractures, but the main categories are open, and closed.</a:t>
            </a:r>
            <a:endParaRPr lang="en-ZA" sz="2800" dirty="0"/>
          </a:p>
          <a:p>
            <a:pPr marL="0" indent="0">
              <a:buNone/>
            </a:pPr>
            <a:endParaRPr lang="en-ZA" sz="2800" dirty="0"/>
          </a:p>
        </p:txBody>
      </p:sp>
    </p:spTree>
    <p:extLst>
      <p:ext uri="{BB962C8B-B14F-4D97-AF65-F5344CB8AC3E}">
        <p14:creationId xmlns:p14="http://schemas.microsoft.com/office/powerpoint/2010/main" val="2564646303"/>
      </p:ext>
    </p:extLst>
  </p:cSld>
  <p:clrMapOvr>
    <a:masterClrMapping/>
  </p:clrMapOvr>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09DA9C-6268-4C06-8359-1ECE55A4919C}"/>
              </a:ext>
            </a:extLst>
          </p:cNvPr>
          <p:cNvSpPr>
            <a:spLocks noGrp="1"/>
          </p:cNvSpPr>
          <p:nvPr>
            <p:ph type="title"/>
          </p:nvPr>
        </p:nvSpPr>
        <p:spPr/>
        <p:txBody>
          <a:bodyPr>
            <a:normAutofit fontScale="90000"/>
          </a:bodyPr>
          <a:lstStyle/>
          <a:p>
            <a:pPr algn="ctr"/>
            <a:r>
              <a:rPr lang="en-GB" dirty="0"/>
              <a:t>THE DIFFERENT METHODS OF BASIC FIRST AID</a:t>
            </a:r>
            <a:endParaRPr lang="en-ZA" dirty="0"/>
          </a:p>
        </p:txBody>
      </p:sp>
      <p:sp>
        <p:nvSpPr>
          <p:cNvPr id="3" name="Slide Number Placeholder 2">
            <a:extLst>
              <a:ext uri="{FF2B5EF4-FFF2-40B4-BE49-F238E27FC236}">
                <a16:creationId xmlns:a16="http://schemas.microsoft.com/office/drawing/2014/main" id="{EB354C26-E626-4DBE-A4C2-066B364B2F69}"/>
              </a:ext>
            </a:extLst>
          </p:cNvPr>
          <p:cNvSpPr>
            <a:spLocks noGrp="1"/>
          </p:cNvSpPr>
          <p:nvPr>
            <p:ph type="sldNum" sz="quarter" idx="12"/>
          </p:nvPr>
        </p:nvSpPr>
        <p:spPr/>
        <p:txBody>
          <a:bodyPr/>
          <a:lstStyle/>
          <a:p>
            <a:fld id="{32F83655-DC73-417F-8B26-EB7A1DBB5382}" type="slidenum">
              <a:rPr lang="en-ZA" smtClean="0"/>
              <a:pPr/>
              <a:t>244</a:t>
            </a:fld>
            <a:endParaRPr lang="en-ZA" dirty="0"/>
          </a:p>
        </p:txBody>
      </p:sp>
      <p:sp>
        <p:nvSpPr>
          <p:cNvPr id="4" name="Content Placeholder 3">
            <a:extLst>
              <a:ext uri="{FF2B5EF4-FFF2-40B4-BE49-F238E27FC236}">
                <a16:creationId xmlns:a16="http://schemas.microsoft.com/office/drawing/2014/main" id="{F213826A-0097-4DE8-989C-3C9182B2798E}"/>
              </a:ext>
            </a:extLst>
          </p:cNvPr>
          <p:cNvSpPr>
            <a:spLocks noGrp="1"/>
          </p:cNvSpPr>
          <p:nvPr>
            <p:ph sz="quarter" idx="1"/>
          </p:nvPr>
        </p:nvSpPr>
        <p:spPr/>
        <p:txBody>
          <a:bodyPr>
            <a:noAutofit/>
          </a:bodyPr>
          <a:lstStyle/>
          <a:p>
            <a:r>
              <a:rPr lang="en-GB" dirty="0"/>
              <a:t>A closed fracture is when the bone breaks but there is no puncture or open wound in the skin.</a:t>
            </a:r>
          </a:p>
          <a:p>
            <a:pPr marL="0" indent="0">
              <a:buNone/>
            </a:pPr>
            <a:endParaRPr lang="en-ZA" sz="2800" dirty="0"/>
          </a:p>
          <a:p>
            <a:r>
              <a:rPr lang="en-GB" dirty="0"/>
              <a:t> An open fracture is one in which the bone breaks through the skin. </a:t>
            </a:r>
          </a:p>
          <a:p>
            <a:endParaRPr lang="en-GB" dirty="0"/>
          </a:p>
          <a:p>
            <a:r>
              <a:rPr lang="en-GB" dirty="0"/>
              <a:t>This is an important difference from a closed fracture because with an open fracture there is a risk of a deep bone infection.</a:t>
            </a:r>
            <a:endParaRPr lang="en-ZA" sz="2800" dirty="0"/>
          </a:p>
          <a:p>
            <a:pPr marL="0" lvl="0" indent="0">
              <a:buNone/>
            </a:pPr>
            <a:endParaRPr lang="en-ZA" sz="2800" dirty="0"/>
          </a:p>
          <a:p>
            <a:pPr marL="0" indent="0">
              <a:buNone/>
            </a:pPr>
            <a:endParaRPr lang="en-ZA" sz="2800" dirty="0"/>
          </a:p>
        </p:txBody>
      </p:sp>
    </p:spTree>
    <p:extLst>
      <p:ext uri="{BB962C8B-B14F-4D97-AF65-F5344CB8AC3E}">
        <p14:creationId xmlns:p14="http://schemas.microsoft.com/office/powerpoint/2010/main" val="602178043"/>
      </p:ext>
    </p:extLst>
  </p:cSld>
  <p:clrMapOvr>
    <a:masterClrMapping/>
  </p:clrMapOvr>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09DA9C-6268-4C06-8359-1ECE55A4919C}"/>
              </a:ext>
            </a:extLst>
          </p:cNvPr>
          <p:cNvSpPr>
            <a:spLocks noGrp="1"/>
          </p:cNvSpPr>
          <p:nvPr>
            <p:ph type="title"/>
          </p:nvPr>
        </p:nvSpPr>
        <p:spPr/>
        <p:txBody>
          <a:bodyPr>
            <a:normAutofit fontScale="90000"/>
          </a:bodyPr>
          <a:lstStyle/>
          <a:p>
            <a:pPr algn="ctr"/>
            <a:r>
              <a:rPr lang="en-GB" dirty="0"/>
              <a:t>THE DIFFERENT METHODS OF BASIC FIRST AID</a:t>
            </a:r>
            <a:endParaRPr lang="en-ZA" dirty="0"/>
          </a:p>
        </p:txBody>
      </p:sp>
      <p:sp>
        <p:nvSpPr>
          <p:cNvPr id="3" name="Slide Number Placeholder 2">
            <a:extLst>
              <a:ext uri="{FF2B5EF4-FFF2-40B4-BE49-F238E27FC236}">
                <a16:creationId xmlns:a16="http://schemas.microsoft.com/office/drawing/2014/main" id="{EB354C26-E626-4DBE-A4C2-066B364B2F69}"/>
              </a:ext>
            </a:extLst>
          </p:cNvPr>
          <p:cNvSpPr>
            <a:spLocks noGrp="1"/>
          </p:cNvSpPr>
          <p:nvPr>
            <p:ph type="sldNum" sz="quarter" idx="12"/>
          </p:nvPr>
        </p:nvSpPr>
        <p:spPr/>
        <p:txBody>
          <a:bodyPr/>
          <a:lstStyle/>
          <a:p>
            <a:fld id="{32F83655-DC73-417F-8B26-EB7A1DBB5382}" type="slidenum">
              <a:rPr lang="en-ZA" smtClean="0"/>
              <a:pPr/>
              <a:t>245</a:t>
            </a:fld>
            <a:endParaRPr lang="en-ZA" dirty="0"/>
          </a:p>
        </p:txBody>
      </p:sp>
      <p:sp>
        <p:nvSpPr>
          <p:cNvPr id="4" name="Content Placeholder 3">
            <a:extLst>
              <a:ext uri="{FF2B5EF4-FFF2-40B4-BE49-F238E27FC236}">
                <a16:creationId xmlns:a16="http://schemas.microsoft.com/office/drawing/2014/main" id="{F213826A-0097-4DE8-989C-3C9182B2798E}"/>
              </a:ext>
            </a:extLst>
          </p:cNvPr>
          <p:cNvSpPr>
            <a:spLocks noGrp="1"/>
          </p:cNvSpPr>
          <p:nvPr>
            <p:ph sz="quarter" idx="1"/>
          </p:nvPr>
        </p:nvSpPr>
        <p:spPr/>
        <p:txBody>
          <a:bodyPr>
            <a:noAutofit/>
          </a:bodyPr>
          <a:lstStyle/>
          <a:p>
            <a:pPr marL="0" indent="0">
              <a:buNone/>
            </a:pPr>
            <a:endParaRPr lang="en-ZA" sz="2800" dirty="0"/>
          </a:p>
          <a:p>
            <a:pPr marL="0" indent="0">
              <a:buNone/>
            </a:pPr>
            <a:r>
              <a:rPr lang="en-GB" b="1" dirty="0"/>
              <a:t>The following measures need to be taken in giving first aid to a victim with bone injury:</a:t>
            </a:r>
          </a:p>
          <a:p>
            <a:pPr marL="0" indent="0">
              <a:buNone/>
            </a:pPr>
            <a:endParaRPr lang="en-ZA" sz="2800" b="1" dirty="0"/>
          </a:p>
          <a:p>
            <a:pPr lvl="1"/>
            <a:r>
              <a:rPr lang="en-GB" dirty="0"/>
              <a:t>Don’t move the person except if necessary to avoid further injury. </a:t>
            </a:r>
          </a:p>
          <a:p>
            <a:pPr lvl="1"/>
            <a:r>
              <a:rPr lang="en-GB" dirty="0"/>
              <a:t>Take these actions immediately while waiting for medical help: </a:t>
            </a:r>
            <a:endParaRPr lang="en-ZA" sz="2800" dirty="0"/>
          </a:p>
          <a:p>
            <a:pPr lvl="2"/>
            <a:r>
              <a:rPr lang="en-GB" dirty="0"/>
              <a:t>Stop any bleeding.</a:t>
            </a:r>
            <a:endParaRPr lang="en-ZA" sz="2800" dirty="0"/>
          </a:p>
          <a:p>
            <a:pPr marL="0" indent="0">
              <a:buNone/>
            </a:pPr>
            <a:endParaRPr lang="en-ZA" sz="2800" dirty="0"/>
          </a:p>
          <a:p>
            <a:pPr marL="0" lvl="0" indent="0">
              <a:buNone/>
            </a:pPr>
            <a:endParaRPr lang="en-ZA" sz="2800" dirty="0"/>
          </a:p>
          <a:p>
            <a:pPr marL="0" indent="0">
              <a:buNone/>
            </a:pPr>
            <a:endParaRPr lang="en-ZA" sz="2800" dirty="0"/>
          </a:p>
        </p:txBody>
      </p:sp>
    </p:spTree>
    <p:extLst>
      <p:ext uri="{BB962C8B-B14F-4D97-AF65-F5344CB8AC3E}">
        <p14:creationId xmlns:p14="http://schemas.microsoft.com/office/powerpoint/2010/main" val="12205461"/>
      </p:ext>
    </p:extLst>
  </p:cSld>
  <p:clrMapOvr>
    <a:masterClrMapping/>
  </p:clrMapOvr>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09DA9C-6268-4C06-8359-1ECE55A4919C}"/>
              </a:ext>
            </a:extLst>
          </p:cNvPr>
          <p:cNvSpPr>
            <a:spLocks noGrp="1"/>
          </p:cNvSpPr>
          <p:nvPr>
            <p:ph type="title"/>
          </p:nvPr>
        </p:nvSpPr>
        <p:spPr/>
        <p:txBody>
          <a:bodyPr>
            <a:normAutofit fontScale="90000"/>
          </a:bodyPr>
          <a:lstStyle/>
          <a:p>
            <a:pPr algn="ctr"/>
            <a:r>
              <a:rPr lang="en-GB" dirty="0"/>
              <a:t>THE DIFFERENT METHODS OF BASIC FIRST AID</a:t>
            </a:r>
            <a:endParaRPr lang="en-ZA" dirty="0"/>
          </a:p>
        </p:txBody>
      </p:sp>
      <p:sp>
        <p:nvSpPr>
          <p:cNvPr id="3" name="Slide Number Placeholder 2">
            <a:extLst>
              <a:ext uri="{FF2B5EF4-FFF2-40B4-BE49-F238E27FC236}">
                <a16:creationId xmlns:a16="http://schemas.microsoft.com/office/drawing/2014/main" id="{EB354C26-E626-4DBE-A4C2-066B364B2F69}"/>
              </a:ext>
            </a:extLst>
          </p:cNvPr>
          <p:cNvSpPr>
            <a:spLocks noGrp="1"/>
          </p:cNvSpPr>
          <p:nvPr>
            <p:ph type="sldNum" sz="quarter" idx="12"/>
          </p:nvPr>
        </p:nvSpPr>
        <p:spPr/>
        <p:txBody>
          <a:bodyPr/>
          <a:lstStyle/>
          <a:p>
            <a:fld id="{32F83655-DC73-417F-8B26-EB7A1DBB5382}" type="slidenum">
              <a:rPr lang="en-ZA" smtClean="0"/>
              <a:pPr/>
              <a:t>246</a:t>
            </a:fld>
            <a:endParaRPr lang="en-ZA" dirty="0"/>
          </a:p>
        </p:txBody>
      </p:sp>
      <p:sp>
        <p:nvSpPr>
          <p:cNvPr id="4" name="Content Placeholder 3">
            <a:extLst>
              <a:ext uri="{FF2B5EF4-FFF2-40B4-BE49-F238E27FC236}">
                <a16:creationId xmlns:a16="http://schemas.microsoft.com/office/drawing/2014/main" id="{F213826A-0097-4DE8-989C-3C9182B2798E}"/>
              </a:ext>
            </a:extLst>
          </p:cNvPr>
          <p:cNvSpPr>
            <a:spLocks noGrp="1"/>
          </p:cNvSpPr>
          <p:nvPr>
            <p:ph sz="quarter" idx="1"/>
          </p:nvPr>
        </p:nvSpPr>
        <p:spPr/>
        <p:txBody>
          <a:bodyPr>
            <a:noAutofit/>
          </a:bodyPr>
          <a:lstStyle/>
          <a:p>
            <a:pPr marL="0" indent="0">
              <a:buNone/>
            </a:pPr>
            <a:r>
              <a:rPr lang="en-GB" b="1" i="1" dirty="0"/>
              <a:t>Immobilize the injured area</a:t>
            </a:r>
          </a:p>
          <a:p>
            <a:pPr marL="0" indent="0">
              <a:buNone/>
            </a:pPr>
            <a:endParaRPr lang="en-ZA" sz="2800" dirty="0"/>
          </a:p>
          <a:p>
            <a:pPr lvl="1"/>
            <a:r>
              <a:rPr lang="en-GB" dirty="0"/>
              <a:t>Don't try to realign the bone or push a bone that's sticking out back in.</a:t>
            </a:r>
            <a:endParaRPr lang="en-ZA" sz="2800" dirty="0"/>
          </a:p>
          <a:p>
            <a:pPr lvl="1"/>
            <a:r>
              <a:rPr lang="en-GB" dirty="0"/>
              <a:t>If you've been trained in how to splint and professional help isn't readily available, apply a splint to the area above and below the fracture sites. </a:t>
            </a:r>
            <a:endParaRPr lang="en-ZA" sz="2800" dirty="0"/>
          </a:p>
          <a:p>
            <a:pPr marL="0" indent="0">
              <a:buNone/>
            </a:pPr>
            <a:endParaRPr lang="en-ZA" sz="2800" dirty="0"/>
          </a:p>
        </p:txBody>
      </p:sp>
    </p:spTree>
    <p:extLst>
      <p:ext uri="{BB962C8B-B14F-4D97-AF65-F5344CB8AC3E}">
        <p14:creationId xmlns:p14="http://schemas.microsoft.com/office/powerpoint/2010/main" val="246549796"/>
      </p:ext>
    </p:extLst>
  </p:cSld>
  <p:clrMapOvr>
    <a:masterClrMapping/>
  </p:clrMapOvr>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09DA9C-6268-4C06-8359-1ECE55A4919C}"/>
              </a:ext>
            </a:extLst>
          </p:cNvPr>
          <p:cNvSpPr>
            <a:spLocks noGrp="1"/>
          </p:cNvSpPr>
          <p:nvPr>
            <p:ph type="title"/>
          </p:nvPr>
        </p:nvSpPr>
        <p:spPr/>
        <p:txBody>
          <a:bodyPr>
            <a:normAutofit fontScale="90000"/>
          </a:bodyPr>
          <a:lstStyle/>
          <a:p>
            <a:pPr algn="ctr"/>
            <a:r>
              <a:rPr lang="en-GB" dirty="0"/>
              <a:t>THE DIFFERENT METHODS OF BASIC FIRST AID</a:t>
            </a:r>
            <a:endParaRPr lang="en-ZA" dirty="0"/>
          </a:p>
        </p:txBody>
      </p:sp>
      <p:sp>
        <p:nvSpPr>
          <p:cNvPr id="3" name="Slide Number Placeholder 2">
            <a:extLst>
              <a:ext uri="{FF2B5EF4-FFF2-40B4-BE49-F238E27FC236}">
                <a16:creationId xmlns:a16="http://schemas.microsoft.com/office/drawing/2014/main" id="{EB354C26-E626-4DBE-A4C2-066B364B2F69}"/>
              </a:ext>
            </a:extLst>
          </p:cNvPr>
          <p:cNvSpPr>
            <a:spLocks noGrp="1"/>
          </p:cNvSpPr>
          <p:nvPr>
            <p:ph type="sldNum" sz="quarter" idx="12"/>
          </p:nvPr>
        </p:nvSpPr>
        <p:spPr/>
        <p:txBody>
          <a:bodyPr/>
          <a:lstStyle/>
          <a:p>
            <a:fld id="{32F83655-DC73-417F-8B26-EB7A1DBB5382}" type="slidenum">
              <a:rPr lang="en-ZA" smtClean="0"/>
              <a:pPr/>
              <a:t>247</a:t>
            </a:fld>
            <a:endParaRPr lang="en-ZA" dirty="0"/>
          </a:p>
        </p:txBody>
      </p:sp>
      <p:sp>
        <p:nvSpPr>
          <p:cNvPr id="4" name="Content Placeholder 3">
            <a:extLst>
              <a:ext uri="{FF2B5EF4-FFF2-40B4-BE49-F238E27FC236}">
                <a16:creationId xmlns:a16="http://schemas.microsoft.com/office/drawing/2014/main" id="{F213826A-0097-4DE8-989C-3C9182B2798E}"/>
              </a:ext>
            </a:extLst>
          </p:cNvPr>
          <p:cNvSpPr>
            <a:spLocks noGrp="1"/>
          </p:cNvSpPr>
          <p:nvPr>
            <p:ph sz="quarter" idx="1"/>
          </p:nvPr>
        </p:nvSpPr>
        <p:spPr/>
        <p:txBody>
          <a:bodyPr>
            <a:noAutofit/>
          </a:bodyPr>
          <a:lstStyle/>
          <a:p>
            <a:r>
              <a:rPr lang="en-GB" dirty="0"/>
              <a:t>Splinting reduces pain, prevents further damage to muscles, nerves and blood vessels, prevents closed fracture from becoming open fracture and reduces bleeding and swelling.</a:t>
            </a:r>
          </a:p>
          <a:p>
            <a:endParaRPr lang="en-GB" dirty="0"/>
          </a:p>
          <a:p>
            <a:r>
              <a:rPr lang="en-GB" dirty="0"/>
              <a:t>In an emergency, almost any firm object or material can serve as a splint such as sticks, boards, or even rolled up newspapers. </a:t>
            </a:r>
          </a:p>
          <a:p>
            <a:endParaRPr lang="en-GB" dirty="0"/>
          </a:p>
          <a:p>
            <a:r>
              <a:rPr lang="en-GB" dirty="0"/>
              <a:t>If none can be found, use a rolled blanket or clothing. </a:t>
            </a:r>
          </a:p>
          <a:p>
            <a:endParaRPr lang="en-GB" dirty="0"/>
          </a:p>
          <a:p>
            <a:pPr marL="0" indent="0">
              <a:buNone/>
            </a:pPr>
            <a:endParaRPr lang="en-ZA" sz="2800" dirty="0"/>
          </a:p>
        </p:txBody>
      </p:sp>
    </p:spTree>
    <p:extLst>
      <p:ext uri="{BB962C8B-B14F-4D97-AF65-F5344CB8AC3E}">
        <p14:creationId xmlns:p14="http://schemas.microsoft.com/office/powerpoint/2010/main" val="3311356840"/>
      </p:ext>
    </p:extLst>
  </p:cSld>
  <p:clrMapOvr>
    <a:masterClrMapping/>
  </p:clrMapOvr>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09DA9C-6268-4C06-8359-1ECE55A4919C}"/>
              </a:ext>
            </a:extLst>
          </p:cNvPr>
          <p:cNvSpPr>
            <a:spLocks noGrp="1"/>
          </p:cNvSpPr>
          <p:nvPr>
            <p:ph type="title"/>
          </p:nvPr>
        </p:nvSpPr>
        <p:spPr/>
        <p:txBody>
          <a:bodyPr>
            <a:normAutofit fontScale="90000"/>
          </a:bodyPr>
          <a:lstStyle/>
          <a:p>
            <a:pPr algn="ctr"/>
            <a:r>
              <a:rPr lang="en-GB" dirty="0"/>
              <a:t>THE DIFFERENT METHODS OF BASIC FIRST AID</a:t>
            </a:r>
            <a:endParaRPr lang="en-ZA" dirty="0"/>
          </a:p>
        </p:txBody>
      </p:sp>
      <p:sp>
        <p:nvSpPr>
          <p:cNvPr id="3" name="Slide Number Placeholder 2">
            <a:extLst>
              <a:ext uri="{FF2B5EF4-FFF2-40B4-BE49-F238E27FC236}">
                <a16:creationId xmlns:a16="http://schemas.microsoft.com/office/drawing/2014/main" id="{EB354C26-E626-4DBE-A4C2-066B364B2F69}"/>
              </a:ext>
            </a:extLst>
          </p:cNvPr>
          <p:cNvSpPr>
            <a:spLocks noGrp="1"/>
          </p:cNvSpPr>
          <p:nvPr>
            <p:ph type="sldNum" sz="quarter" idx="12"/>
          </p:nvPr>
        </p:nvSpPr>
        <p:spPr/>
        <p:txBody>
          <a:bodyPr/>
          <a:lstStyle/>
          <a:p>
            <a:fld id="{32F83655-DC73-417F-8B26-EB7A1DBB5382}" type="slidenum">
              <a:rPr lang="en-ZA" smtClean="0"/>
              <a:pPr/>
              <a:t>248</a:t>
            </a:fld>
            <a:endParaRPr lang="en-ZA" dirty="0"/>
          </a:p>
        </p:txBody>
      </p:sp>
      <p:sp>
        <p:nvSpPr>
          <p:cNvPr id="4" name="Content Placeholder 3">
            <a:extLst>
              <a:ext uri="{FF2B5EF4-FFF2-40B4-BE49-F238E27FC236}">
                <a16:creationId xmlns:a16="http://schemas.microsoft.com/office/drawing/2014/main" id="{F213826A-0097-4DE8-989C-3C9182B2798E}"/>
              </a:ext>
            </a:extLst>
          </p:cNvPr>
          <p:cNvSpPr>
            <a:spLocks noGrp="1"/>
          </p:cNvSpPr>
          <p:nvPr>
            <p:ph sz="quarter" idx="1"/>
          </p:nvPr>
        </p:nvSpPr>
        <p:spPr/>
        <p:txBody>
          <a:bodyPr>
            <a:noAutofit/>
          </a:bodyPr>
          <a:lstStyle/>
          <a:p>
            <a:r>
              <a:rPr lang="en-GB" dirty="0"/>
              <a:t>An injured body part can also be taped to an uninjured body part in order to prevent it from moving. </a:t>
            </a:r>
          </a:p>
          <a:p>
            <a:endParaRPr lang="en-GB" dirty="0"/>
          </a:p>
          <a:p>
            <a:r>
              <a:rPr lang="en-GB" dirty="0"/>
              <a:t>For example, you can tape an injured finger to the finger next to it, or fractured leg to uninjured leg to keep it immobile.</a:t>
            </a:r>
            <a:endParaRPr lang="en-ZA" sz="2800" dirty="0"/>
          </a:p>
          <a:p>
            <a:pPr marL="0" indent="0">
              <a:buNone/>
            </a:pPr>
            <a:endParaRPr lang="en-ZA" sz="2800" dirty="0"/>
          </a:p>
          <a:p>
            <a:r>
              <a:rPr lang="en-GB" dirty="0"/>
              <a:t>Splint must be well padded on the sides touching the body; if they are not properly padded, they will not fit well and will not adequately immobilize the injured part. </a:t>
            </a:r>
            <a:endParaRPr lang="en-ZA" sz="2800" dirty="0"/>
          </a:p>
        </p:txBody>
      </p:sp>
    </p:spTree>
    <p:extLst>
      <p:ext uri="{BB962C8B-B14F-4D97-AF65-F5344CB8AC3E}">
        <p14:creationId xmlns:p14="http://schemas.microsoft.com/office/powerpoint/2010/main" val="1646285185"/>
      </p:ext>
    </p:extLst>
  </p:cSld>
  <p:clrMapOvr>
    <a:masterClrMapping/>
  </p:clrMapOvr>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09DA9C-6268-4C06-8359-1ECE55A4919C}"/>
              </a:ext>
            </a:extLst>
          </p:cNvPr>
          <p:cNvSpPr>
            <a:spLocks noGrp="1"/>
          </p:cNvSpPr>
          <p:nvPr>
            <p:ph type="title"/>
          </p:nvPr>
        </p:nvSpPr>
        <p:spPr/>
        <p:txBody>
          <a:bodyPr>
            <a:normAutofit fontScale="90000"/>
          </a:bodyPr>
          <a:lstStyle/>
          <a:p>
            <a:pPr algn="ctr"/>
            <a:r>
              <a:rPr lang="en-GB" dirty="0"/>
              <a:t>THE DIFFERENT METHODS OF BASIC FIRST AID</a:t>
            </a:r>
            <a:endParaRPr lang="en-ZA" dirty="0"/>
          </a:p>
        </p:txBody>
      </p:sp>
      <p:sp>
        <p:nvSpPr>
          <p:cNvPr id="3" name="Slide Number Placeholder 2">
            <a:extLst>
              <a:ext uri="{FF2B5EF4-FFF2-40B4-BE49-F238E27FC236}">
                <a16:creationId xmlns:a16="http://schemas.microsoft.com/office/drawing/2014/main" id="{EB354C26-E626-4DBE-A4C2-066B364B2F69}"/>
              </a:ext>
            </a:extLst>
          </p:cNvPr>
          <p:cNvSpPr>
            <a:spLocks noGrp="1"/>
          </p:cNvSpPr>
          <p:nvPr>
            <p:ph type="sldNum" sz="quarter" idx="12"/>
          </p:nvPr>
        </p:nvSpPr>
        <p:spPr/>
        <p:txBody>
          <a:bodyPr/>
          <a:lstStyle/>
          <a:p>
            <a:fld id="{32F83655-DC73-417F-8B26-EB7A1DBB5382}" type="slidenum">
              <a:rPr lang="en-ZA" smtClean="0"/>
              <a:pPr/>
              <a:t>249</a:t>
            </a:fld>
            <a:endParaRPr lang="en-ZA" dirty="0"/>
          </a:p>
        </p:txBody>
      </p:sp>
      <p:sp>
        <p:nvSpPr>
          <p:cNvPr id="4" name="Content Placeholder 3">
            <a:extLst>
              <a:ext uri="{FF2B5EF4-FFF2-40B4-BE49-F238E27FC236}">
                <a16:creationId xmlns:a16="http://schemas.microsoft.com/office/drawing/2014/main" id="{F213826A-0097-4DE8-989C-3C9182B2798E}"/>
              </a:ext>
            </a:extLst>
          </p:cNvPr>
          <p:cNvSpPr>
            <a:spLocks noGrp="1"/>
          </p:cNvSpPr>
          <p:nvPr>
            <p:ph sz="quarter" idx="1"/>
          </p:nvPr>
        </p:nvSpPr>
        <p:spPr/>
        <p:txBody>
          <a:bodyPr>
            <a:noAutofit/>
          </a:bodyPr>
          <a:lstStyle/>
          <a:p>
            <a:r>
              <a:rPr lang="en-GB" dirty="0"/>
              <a:t>Before applying splint open wounds must be covered. We have to immobilize in position found. </a:t>
            </a:r>
          </a:p>
          <a:p>
            <a:endParaRPr lang="en-GB" dirty="0"/>
          </a:p>
          <a:p>
            <a:r>
              <a:rPr lang="en-GB" dirty="0"/>
              <a:t>A basic rule of splinting is that the joint above and below the broken bone should be immobilized to protect the fracture site. </a:t>
            </a:r>
          </a:p>
          <a:p>
            <a:endParaRPr lang="en-GB" dirty="0"/>
          </a:p>
          <a:p>
            <a:r>
              <a:rPr lang="en-GB" dirty="0"/>
              <a:t>For example, if the lower leg is broken, the splint should immobilize both the ankle and the knee.</a:t>
            </a:r>
            <a:endParaRPr lang="en-ZA" sz="2800" dirty="0"/>
          </a:p>
          <a:p>
            <a:pPr marL="0" indent="0">
              <a:buNone/>
            </a:pPr>
            <a:endParaRPr lang="en-GB" dirty="0"/>
          </a:p>
        </p:txBody>
      </p:sp>
    </p:spTree>
    <p:extLst>
      <p:ext uri="{BB962C8B-B14F-4D97-AF65-F5344CB8AC3E}">
        <p14:creationId xmlns:p14="http://schemas.microsoft.com/office/powerpoint/2010/main" val="3141899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Section 1 - 2 Administrative Detail</a:t>
            </a:r>
          </a:p>
        </p:txBody>
      </p:sp>
      <p:sp>
        <p:nvSpPr>
          <p:cNvPr id="4" name="Slide Number Placeholder 3"/>
          <p:cNvSpPr>
            <a:spLocks noGrp="1"/>
          </p:cNvSpPr>
          <p:nvPr>
            <p:ph type="sldNum" sz="quarter" idx="12"/>
          </p:nvPr>
        </p:nvSpPr>
        <p:spPr/>
        <p:txBody>
          <a:bodyPr/>
          <a:lstStyle/>
          <a:p>
            <a:fld id="{32F83655-DC73-417F-8B26-EB7A1DBB5382}" type="slidenum">
              <a:rPr lang="en-ZA" smtClean="0"/>
              <a:pPr/>
              <a:t>25</a:t>
            </a:fld>
            <a:endParaRPr lang="en-ZA" dirty="0"/>
          </a:p>
        </p:txBody>
      </p:sp>
      <p:sp>
        <p:nvSpPr>
          <p:cNvPr id="5" name="Content Placeholder 4"/>
          <p:cNvSpPr>
            <a:spLocks noGrp="1"/>
          </p:cNvSpPr>
          <p:nvPr>
            <p:ph sz="quarter" idx="1"/>
          </p:nvPr>
        </p:nvSpPr>
        <p:spPr/>
        <p:txBody>
          <a:bodyPr/>
          <a:lstStyle/>
          <a:p>
            <a:r>
              <a:rPr lang="en-ZA" dirty="0"/>
              <a:t>Learner Information</a:t>
            </a:r>
          </a:p>
          <a:p>
            <a:r>
              <a:rPr lang="en-ZA" dirty="0"/>
              <a:t>ID</a:t>
            </a:r>
          </a:p>
          <a:p>
            <a:r>
              <a:rPr lang="en-ZA" dirty="0"/>
              <a:t>CV</a:t>
            </a:r>
          </a:p>
          <a:p>
            <a:r>
              <a:rPr lang="en-ZA" dirty="0"/>
              <a:t>Qualifications</a:t>
            </a:r>
          </a:p>
          <a:p>
            <a:r>
              <a:rPr lang="en-ZA" dirty="0"/>
              <a:t>Special Instructions</a:t>
            </a:r>
          </a:p>
          <a:p>
            <a:r>
              <a:rPr lang="en-ZA" dirty="0"/>
              <a:t>Declaration of Authenticity</a:t>
            </a:r>
          </a:p>
          <a:p>
            <a:r>
              <a:rPr lang="en-ZA" dirty="0"/>
              <a:t>Unit Standard </a:t>
            </a:r>
          </a:p>
          <a:p>
            <a:r>
              <a:rPr lang="en-ZA" dirty="0"/>
              <a:t>Sign all required documents</a:t>
            </a:r>
          </a:p>
          <a:p>
            <a:endParaRPr lang="en-ZA" dirty="0"/>
          </a:p>
        </p:txBody>
      </p:sp>
      <p:pic>
        <p:nvPicPr>
          <p:cNvPr id="6" name="Picture 2" descr="C:\Users\Nortje\Pictures\Business LR (1)\shutterstock_111179960 LR.jp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351" b="98246" l="0" r="97059">
                        <a14:foregroundMark x1="34118" y1="10526" x2="46471" y2="12982"/>
                        <a14:backgroundMark x1="47647" y1="13684" x2="47647" y2="35088"/>
                      </a14:backgroundRemoval>
                    </a14:imgEffect>
                  </a14:imgLayer>
                </a14:imgProps>
              </a:ext>
              <a:ext uri="{28A0092B-C50C-407E-A947-70E740481C1C}">
                <a14:useLocalDpi xmlns:a14="http://schemas.microsoft.com/office/drawing/2010/main" val="0"/>
              </a:ext>
            </a:extLst>
          </a:blip>
          <a:srcRect/>
          <a:stretch>
            <a:fillRect/>
          </a:stretch>
        </p:blipFill>
        <p:spPr bwMode="auto">
          <a:xfrm>
            <a:off x="4894866" y="1829193"/>
            <a:ext cx="3505872" cy="29387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3025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09DA9C-6268-4C06-8359-1ECE55A4919C}"/>
              </a:ext>
            </a:extLst>
          </p:cNvPr>
          <p:cNvSpPr>
            <a:spLocks noGrp="1"/>
          </p:cNvSpPr>
          <p:nvPr>
            <p:ph type="title"/>
          </p:nvPr>
        </p:nvSpPr>
        <p:spPr/>
        <p:txBody>
          <a:bodyPr>
            <a:normAutofit fontScale="90000"/>
          </a:bodyPr>
          <a:lstStyle/>
          <a:p>
            <a:pPr algn="ctr"/>
            <a:r>
              <a:rPr lang="en-GB" dirty="0"/>
              <a:t>THE DIFFERENT METHODS OF BASIC FIRST AID</a:t>
            </a:r>
            <a:endParaRPr lang="en-ZA" dirty="0"/>
          </a:p>
        </p:txBody>
      </p:sp>
      <p:sp>
        <p:nvSpPr>
          <p:cNvPr id="3" name="Slide Number Placeholder 2">
            <a:extLst>
              <a:ext uri="{FF2B5EF4-FFF2-40B4-BE49-F238E27FC236}">
                <a16:creationId xmlns:a16="http://schemas.microsoft.com/office/drawing/2014/main" id="{EB354C26-E626-4DBE-A4C2-066B364B2F69}"/>
              </a:ext>
            </a:extLst>
          </p:cNvPr>
          <p:cNvSpPr>
            <a:spLocks noGrp="1"/>
          </p:cNvSpPr>
          <p:nvPr>
            <p:ph type="sldNum" sz="quarter" idx="12"/>
          </p:nvPr>
        </p:nvSpPr>
        <p:spPr/>
        <p:txBody>
          <a:bodyPr/>
          <a:lstStyle/>
          <a:p>
            <a:fld id="{32F83655-DC73-417F-8B26-EB7A1DBB5382}" type="slidenum">
              <a:rPr lang="en-ZA" smtClean="0"/>
              <a:pPr/>
              <a:t>250</a:t>
            </a:fld>
            <a:endParaRPr lang="en-ZA" dirty="0"/>
          </a:p>
        </p:txBody>
      </p:sp>
      <p:sp>
        <p:nvSpPr>
          <p:cNvPr id="4" name="Content Placeholder 3">
            <a:extLst>
              <a:ext uri="{FF2B5EF4-FFF2-40B4-BE49-F238E27FC236}">
                <a16:creationId xmlns:a16="http://schemas.microsoft.com/office/drawing/2014/main" id="{F213826A-0097-4DE8-989C-3C9182B2798E}"/>
              </a:ext>
            </a:extLst>
          </p:cNvPr>
          <p:cNvSpPr>
            <a:spLocks noGrp="1"/>
          </p:cNvSpPr>
          <p:nvPr>
            <p:ph sz="quarter" idx="1"/>
          </p:nvPr>
        </p:nvSpPr>
        <p:spPr/>
        <p:txBody>
          <a:bodyPr>
            <a:noAutofit/>
          </a:bodyPr>
          <a:lstStyle/>
          <a:p>
            <a:pPr marL="0" indent="0">
              <a:buNone/>
            </a:pPr>
            <a:r>
              <a:rPr lang="en-GB" b="1" dirty="0"/>
              <a:t>Treat for shock</a:t>
            </a:r>
            <a:r>
              <a:rPr lang="en-GB" dirty="0"/>
              <a:t>. </a:t>
            </a:r>
          </a:p>
          <a:p>
            <a:pPr marL="0" indent="0">
              <a:buNone/>
            </a:pPr>
            <a:endParaRPr lang="en-ZA" sz="2800" dirty="0"/>
          </a:p>
          <a:p>
            <a:r>
              <a:rPr lang="en-GB" dirty="0"/>
              <a:t>If the person feels faint or is breathing in short, rapid breaths, lay the person down with the head slightly lower than the trunk and, if possible, elevate the legs. </a:t>
            </a:r>
          </a:p>
          <a:p>
            <a:endParaRPr lang="en-GB" dirty="0"/>
          </a:p>
          <a:p>
            <a:r>
              <a:rPr lang="en-GB" dirty="0"/>
              <a:t>Injuries of joints can be dislocations or sprains of joints. </a:t>
            </a:r>
          </a:p>
          <a:p>
            <a:endParaRPr lang="en-GB" dirty="0"/>
          </a:p>
          <a:p>
            <a:r>
              <a:rPr lang="en-GB" dirty="0"/>
              <a:t>A dislocation is an injury in which the ends of bones are forced from their normal positions. </a:t>
            </a:r>
          </a:p>
        </p:txBody>
      </p:sp>
    </p:spTree>
    <p:extLst>
      <p:ext uri="{BB962C8B-B14F-4D97-AF65-F5344CB8AC3E}">
        <p14:creationId xmlns:p14="http://schemas.microsoft.com/office/powerpoint/2010/main" val="3211126559"/>
      </p:ext>
    </p:extLst>
  </p:cSld>
  <p:clrMapOvr>
    <a:masterClrMapping/>
  </p:clrMapOvr>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09DA9C-6268-4C06-8359-1ECE55A4919C}"/>
              </a:ext>
            </a:extLst>
          </p:cNvPr>
          <p:cNvSpPr>
            <a:spLocks noGrp="1"/>
          </p:cNvSpPr>
          <p:nvPr>
            <p:ph type="title"/>
          </p:nvPr>
        </p:nvSpPr>
        <p:spPr/>
        <p:txBody>
          <a:bodyPr>
            <a:normAutofit fontScale="90000"/>
          </a:bodyPr>
          <a:lstStyle/>
          <a:p>
            <a:pPr algn="ctr"/>
            <a:r>
              <a:rPr lang="en-GB" dirty="0"/>
              <a:t>THE DIFFERENT METHODS OF BASIC FIRST AID</a:t>
            </a:r>
            <a:endParaRPr lang="en-ZA" dirty="0"/>
          </a:p>
        </p:txBody>
      </p:sp>
      <p:sp>
        <p:nvSpPr>
          <p:cNvPr id="3" name="Slide Number Placeholder 2">
            <a:extLst>
              <a:ext uri="{FF2B5EF4-FFF2-40B4-BE49-F238E27FC236}">
                <a16:creationId xmlns:a16="http://schemas.microsoft.com/office/drawing/2014/main" id="{EB354C26-E626-4DBE-A4C2-066B364B2F69}"/>
              </a:ext>
            </a:extLst>
          </p:cNvPr>
          <p:cNvSpPr>
            <a:spLocks noGrp="1"/>
          </p:cNvSpPr>
          <p:nvPr>
            <p:ph type="sldNum" sz="quarter" idx="12"/>
          </p:nvPr>
        </p:nvSpPr>
        <p:spPr/>
        <p:txBody>
          <a:bodyPr/>
          <a:lstStyle/>
          <a:p>
            <a:fld id="{32F83655-DC73-417F-8B26-EB7A1DBB5382}" type="slidenum">
              <a:rPr lang="en-ZA" smtClean="0"/>
              <a:pPr/>
              <a:t>251</a:t>
            </a:fld>
            <a:endParaRPr lang="en-ZA" dirty="0"/>
          </a:p>
        </p:txBody>
      </p:sp>
      <p:sp>
        <p:nvSpPr>
          <p:cNvPr id="4" name="Content Placeholder 3">
            <a:extLst>
              <a:ext uri="{FF2B5EF4-FFF2-40B4-BE49-F238E27FC236}">
                <a16:creationId xmlns:a16="http://schemas.microsoft.com/office/drawing/2014/main" id="{F213826A-0097-4DE8-989C-3C9182B2798E}"/>
              </a:ext>
            </a:extLst>
          </p:cNvPr>
          <p:cNvSpPr>
            <a:spLocks noGrp="1"/>
          </p:cNvSpPr>
          <p:nvPr>
            <p:ph sz="quarter" idx="1"/>
          </p:nvPr>
        </p:nvSpPr>
        <p:spPr/>
        <p:txBody>
          <a:bodyPr>
            <a:noAutofit/>
          </a:bodyPr>
          <a:lstStyle/>
          <a:p>
            <a:r>
              <a:rPr lang="en-GB" dirty="0"/>
              <a:t>The cause is usually trauma resulting from a fall, an auto accident or a collision during contact or high-speed sports.</a:t>
            </a:r>
            <a:endParaRPr lang="en-ZA" sz="2800" dirty="0"/>
          </a:p>
          <a:p>
            <a:pPr marL="0" indent="0">
              <a:buNone/>
            </a:pPr>
            <a:r>
              <a:rPr lang="en-GB" dirty="0"/>
              <a:t> </a:t>
            </a:r>
            <a:endParaRPr lang="en-ZA" sz="2800" dirty="0"/>
          </a:p>
          <a:p>
            <a:r>
              <a:rPr lang="en-GB" dirty="0"/>
              <a:t>A dislocation is likely to bruise or tear the muscles, ligaments, blood vessels, tendons, and nerves near a joint. </a:t>
            </a:r>
          </a:p>
          <a:p>
            <a:endParaRPr lang="en-GB" dirty="0"/>
          </a:p>
          <a:p>
            <a:r>
              <a:rPr lang="en-GB" dirty="0"/>
              <a:t>Rapid swelling and discoloration, loss of ability to use the joint, severe pain and muscle spasms, possible numbness and loss of pulse below the joint, and shock are characteristic symptoms of dislocations. </a:t>
            </a:r>
          </a:p>
          <a:p>
            <a:pPr marL="0" lvl="0" indent="0">
              <a:buNone/>
            </a:pPr>
            <a:endParaRPr lang="en-ZA" sz="2800" dirty="0"/>
          </a:p>
        </p:txBody>
      </p:sp>
    </p:spTree>
    <p:extLst>
      <p:ext uri="{BB962C8B-B14F-4D97-AF65-F5344CB8AC3E}">
        <p14:creationId xmlns:p14="http://schemas.microsoft.com/office/powerpoint/2010/main" val="3599175541"/>
      </p:ext>
    </p:extLst>
  </p:cSld>
  <p:clrMapOvr>
    <a:masterClrMapping/>
  </p:clrMapOvr>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09DA9C-6268-4C06-8359-1ECE55A4919C}"/>
              </a:ext>
            </a:extLst>
          </p:cNvPr>
          <p:cNvSpPr>
            <a:spLocks noGrp="1"/>
          </p:cNvSpPr>
          <p:nvPr>
            <p:ph type="title"/>
          </p:nvPr>
        </p:nvSpPr>
        <p:spPr/>
        <p:txBody>
          <a:bodyPr>
            <a:normAutofit fontScale="90000"/>
          </a:bodyPr>
          <a:lstStyle/>
          <a:p>
            <a:pPr algn="ctr"/>
            <a:r>
              <a:rPr lang="en-GB" dirty="0"/>
              <a:t>THE DIFFERENT METHODS OF BASIC FIRST AID</a:t>
            </a:r>
            <a:endParaRPr lang="en-ZA" dirty="0"/>
          </a:p>
        </p:txBody>
      </p:sp>
      <p:sp>
        <p:nvSpPr>
          <p:cNvPr id="3" name="Slide Number Placeholder 2">
            <a:extLst>
              <a:ext uri="{FF2B5EF4-FFF2-40B4-BE49-F238E27FC236}">
                <a16:creationId xmlns:a16="http://schemas.microsoft.com/office/drawing/2014/main" id="{EB354C26-E626-4DBE-A4C2-066B364B2F69}"/>
              </a:ext>
            </a:extLst>
          </p:cNvPr>
          <p:cNvSpPr>
            <a:spLocks noGrp="1"/>
          </p:cNvSpPr>
          <p:nvPr>
            <p:ph type="sldNum" sz="quarter" idx="12"/>
          </p:nvPr>
        </p:nvSpPr>
        <p:spPr/>
        <p:txBody>
          <a:bodyPr/>
          <a:lstStyle/>
          <a:p>
            <a:fld id="{32F83655-DC73-417F-8B26-EB7A1DBB5382}" type="slidenum">
              <a:rPr lang="en-ZA" smtClean="0"/>
              <a:pPr/>
              <a:t>252</a:t>
            </a:fld>
            <a:endParaRPr lang="en-ZA" dirty="0"/>
          </a:p>
        </p:txBody>
      </p:sp>
      <p:sp>
        <p:nvSpPr>
          <p:cNvPr id="4" name="Content Placeholder 3">
            <a:extLst>
              <a:ext uri="{FF2B5EF4-FFF2-40B4-BE49-F238E27FC236}">
                <a16:creationId xmlns:a16="http://schemas.microsoft.com/office/drawing/2014/main" id="{F213826A-0097-4DE8-989C-3C9182B2798E}"/>
              </a:ext>
            </a:extLst>
          </p:cNvPr>
          <p:cNvSpPr>
            <a:spLocks noGrp="1"/>
          </p:cNvSpPr>
          <p:nvPr>
            <p:ph sz="quarter" idx="1"/>
          </p:nvPr>
        </p:nvSpPr>
        <p:spPr/>
        <p:txBody>
          <a:bodyPr>
            <a:noAutofit/>
          </a:bodyPr>
          <a:lstStyle/>
          <a:p>
            <a:r>
              <a:rPr lang="en-GB" dirty="0"/>
              <a:t>The fact that the injured part is usually stiff and immobile, with marked deformation at the joint, will help you distinguish a dislocation from a fracture.</a:t>
            </a:r>
          </a:p>
          <a:p>
            <a:pPr marL="0" indent="0">
              <a:buNone/>
            </a:pPr>
            <a:endParaRPr lang="en-GB" dirty="0"/>
          </a:p>
          <a:p>
            <a:r>
              <a:rPr lang="en-GB" dirty="0"/>
              <a:t>In a fracture, there is deformity between joints rather than at joints, and there is generally a wobbly motion of the broken bone at the point of fracture.</a:t>
            </a:r>
            <a:endParaRPr lang="en-ZA" sz="2800" dirty="0"/>
          </a:p>
          <a:p>
            <a:pPr marL="0" indent="0">
              <a:buNone/>
            </a:pPr>
            <a:endParaRPr lang="en-ZA" sz="2800" dirty="0"/>
          </a:p>
          <a:p>
            <a:pPr marL="0" lvl="0" indent="0">
              <a:buNone/>
            </a:pPr>
            <a:endParaRPr lang="en-ZA" sz="2800" dirty="0"/>
          </a:p>
        </p:txBody>
      </p:sp>
    </p:spTree>
    <p:extLst>
      <p:ext uri="{BB962C8B-B14F-4D97-AF65-F5344CB8AC3E}">
        <p14:creationId xmlns:p14="http://schemas.microsoft.com/office/powerpoint/2010/main" val="2120144096"/>
      </p:ext>
    </p:extLst>
  </p:cSld>
  <p:clrMapOvr>
    <a:masterClrMapping/>
  </p:clrMapOvr>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09DA9C-6268-4C06-8359-1ECE55A4919C}"/>
              </a:ext>
            </a:extLst>
          </p:cNvPr>
          <p:cNvSpPr>
            <a:spLocks noGrp="1"/>
          </p:cNvSpPr>
          <p:nvPr>
            <p:ph type="title"/>
          </p:nvPr>
        </p:nvSpPr>
        <p:spPr/>
        <p:txBody>
          <a:bodyPr>
            <a:normAutofit fontScale="90000"/>
          </a:bodyPr>
          <a:lstStyle/>
          <a:p>
            <a:pPr algn="ctr"/>
            <a:r>
              <a:rPr lang="en-GB" dirty="0"/>
              <a:t>THE DIFFERENT METHODS OF BASIC FIRST AID</a:t>
            </a:r>
            <a:endParaRPr lang="en-ZA" dirty="0"/>
          </a:p>
        </p:txBody>
      </p:sp>
      <p:sp>
        <p:nvSpPr>
          <p:cNvPr id="3" name="Slide Number Placeholder 2">
            <a:extLst>
              <a:ext uri="{FF2B5EF4-FFF2-40B4-BE49-F238E27FC236}">
                <a16:creationId xmlns:a16="http://schemas.microsoft.com/office/drawing/2014/main" id="{EB354C26-E626-4DBE-A4C2-066B364B2F69}"/>
              </a:ext>
            </a:extLst>
          </p:cNvPr>
          <p:cNvSpPr>
            <a:spLocks noGrp="1"/>
          </p:cNvSpPr>
          <p:nvPr>
            <p:ph type="sldNum" sz="quarter" idx="12"/>
          </p:nvPr>
        </p:nvSpPr>
        <p:spPr/>
        <p:txBody>
          <a:bodyPr/>
          <a:lstStyle/>
          <a:p>
            <a:fld id="{32F83655-DC73-417F-8B26-EB7A1DBB5382}" type="slidenum">
              <a:rPr lang="en-ZA" smtClean="0"/>
              <a:pPr/>
              <a:t>253</a:t>
            </a:fld>
            <a:endParaRPr lang="en-ZA" dirty="0"/>
          </a:p>
        </p:txBody>
      </p:sp>
      <p:sp>
        <p:nvSpPr>
          <p:cNvPr id="4" name="Content Placeholder 3">
            <a:extLst>
              <a:ext uri="{FF2B5EF4-FFF2-40B4-BE49-F238E27FC236}">
                <a16:creationId xmlns:a16="http://schemas.microsoft.com/office/drawing/2014/main" id="{F213826A-0097-4DE8-989C-3C9182B2798E}"/>
              </a:ext>
            </a:extLst>
          </p:cNvPr>
          <p:cNvSpPr>
            <a:spLocks noGrp="1"/>
          </p:cNvSpPr>
          <p:nvPr>
            <p:ph sz="quarter" idx="1"/>
          </p:nvPr>
        </p:nvSpPr>
        <p:spPr/>
        <p:txBody>
          <a:bodyPr>
            <a:noAutofit/>
          </a:bodyPr>
          <a:lstStyle/>
          <a:p>
            <a:pPr marL="0" indent="0">
              <a:buNone/>
            </a:pPr>
            <a:r>
              <a:rPr lang="en-GB" b="1" dirty="0"/>
              <a:t>The following measures need to be taken in giving first aid to a victim with joint injury: </a:t>
            </a:r>
          </a:p>
          <a:p>
            <a:pPr marL="0" indent="0">
              <a:buNone/>
            </a:pPr>
            <a:endParaRPr lang="en-ZA" sz="2800" b="1" dirty="0"/>
          </a:p>
          <a:p>
            <a:pPr lvl="1"/>
            <a:r>
              <a:rPr lang="en-GB" dirty="0"/>
              <a:t>For dislocations, splint and provide care as you would for fracture.</a:t>
            </a:r>
            <a:endParaRPr lang="en-ZA" sz="2800" dirty="0"/>
          </a:p>
          <a:p>
            <a:pPr lvl="1"/>
            <a:r>
              <a:rPr lang="en-GB" dirty="0"/>
              <a:t>For sprains, use RICE procedure - R=rest, I=Ice, S=compression and E=elevation.</a:t>
            </a:r>
            <a:endParaRPr lang="en-ZA" sz="2800" dirty="0"/>
          </a:p>
          <a:p>
            <a:pPr marL="0" lvl="0" indent="0">
              <a:buNone/>
            </a:pPr>
            <a:endParaRPr lang="en-ZA" sz="2800" dirty="0"/>
          </a:p>
        </p:txBody>
      </p:sp>
    </p:spTree>
    <p:extLst>
      <p:ext uri="{BB962C8B-B14F-4D97-AF65-F5344CB8AC3E}">
        <p14:creationId xmlns:p14="http://schemas.microsoft.com/office/powerpoint/2010/main" val="836202018"/>
      </p:ext>
    </p:extLst>
  </p:cSld>
  <p:clrMapOvr>
    <a:masterClrMapping/>
  </p:clrMapOvr>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09DA9C-6268-4C06-8359-1ECE55A4919C}"/>
              </a:ext>
            </a:extLst>
          </p:cNvPr>
          <p:cNvSpPr>
            <a:spLocks noGrp="1"/>
          </p:cNvSpPr>
          <p:nvPr>
            <p:ph type="title"/>
          </p:nvPr>
        </p:nvSpPr>
        <p:spPr/>
        <p:txBody>
          <a:bodyPr>
            <a:normAutofit fontScale="90000"/>
          </a:bodyPr>
          <a:lstStyle/>
          <a:p>
            <a:pPr algn="ctr"/>
            <a:r>
              <a:rPr lang="en-GB" dirty="0"/>
              <a:t>THE DIFFERENT METHODS OF BASIC FIRST AID</a:t>
            </a:r>
            <a:endParaRPr lang="en-ZA" dirty="0"/>
          </a:p>
        </p:txBody>
      </p:sp>
      <p:sp>
        <p:nvSpPr>
          <p:cNvPr id="3" name="Slide Number Placeholder 2">
            <a:extLst>
              <a:ext uri="{FF2B5EF4-FFF2-40B4-BE49-F238E27FC236}">
                <a16:creationId xmlns:a16="http://schemas.microsoft.com/office/drawing/2014/main" id="{EB354C26-E626-4DBE-A4C2-066B364B2F69}"/>
              </a:ext>
            </a:extLst>
          </p:cNvPr>
          <p:cNvSpPr>
            <a:spLocks noGrp="1"/>
          </p:cNvSpPr>
          <p:nvPr>
            <p:ph type="sldNum" sz="quarter" idx="12"/>
          </p:nvPr>
        </p:nvSpPr>
        <p:spPr/>
        <p:txBody>
          <a:bodyPr/>
          <a:lstStyle/>
          <a:p>
            <a:fld id="{32F83655-DC73-417F-8B26-EB7A1DBB5382}" type="slidenum">
              <a:rPr lang="en-ZA" smtClean="0"/>
              <a:pPr/>
              <a:t>254</a:t>
            </a:fld>
            <a:endParaRPr lang="en-ZA" dirty="0"/>
          </a:p>
        </p:txBody>
      </p:sp>
      <p:sp>
        <p:nvSpPr>
          <p:cNvPr id="4" name="Content Placeholder 3">
            <a:extLst>
              <a:ext uri="{FF2B5EF4-FFF2-40B4-BE49-F238E27FC236}">
                <a16:creationId xmlns:a16="http://schemas.microsoft.com/office/drawing/2014/main" id="{F213826A-0097-4DE8-989C-3C9182B2798E}"/>
              </a:ext>
            </a:extLst>
          </p:cNvPr>
          <p:cNvSpPr>
            <a:spLocks noGrp="1"/>
          </p:cNvSpPr>
          <p:nvPr>
            <p:ph sz="quarter" idx="1"/>
          </p:nvPr>
        </p:nvSpPr>
        <p:spPr/>
        <p:txBody>
          <a:bodyPr>
            <a:noAutofit/>
          </a:bodyPr>
          <a:lstStyle/>
          <a:p>
            <a:pPr marL="0" indent="0">
              <a:buNone/>
            </a:pPr>
            <a:r>
              <a:rPr lang="en-GB" b="1" dirty="0"/>
              <a:t>First aid for back and neck injury (spinal cord injury)</a:t>
            </a:r>
          </a:p>
          <a:p>
            <a:pPr marL="0" indent="0">
              <a:buNone/>
            </a:pPr>
            <a:endParaRPr lang="en-ZA" sz="2800" dirty="0"/>
          </a:p>
          <a:p>
            <a:r>
              <a:rPr lang="en-GB" dirty="0"/>
              <a:t>Any severe blow, fall, or other accident may result in injury to the neck, back, or spinal cord. </a:t>
            </a:r>
          </a:p>
          <a:p>
            <a:endParaRPr lang="en-GB" dirty="0"/>
          </a:p>
          <a:p>
            <a:r>
              <a:rPr lang="en-GB" dirty="0"/>
              <a:t>Spinal cord injuries can cause long-term, irreversible damage and death. </a:t>
            </a:r>
          </a:p>
          <a:p>
            <a:endParaRPr lang="en-GB" dirty="0"/>
          </a:p>
          <a:p>
            <a:r>
              <a:rPr lang="en-GB" dirty="0"/>
              <a:t>Symptoms can be loss of sensation, loss of motor functions (paralysis), loss of bowel/bladder functions, loss of involuntary functions like breathing, inability to control rate of heart beat, inability to sweat.</a:t>
            </a:r>
            <a:endParaRPr lang="en-ZA" sz="2800" dirty="0"/>
          </a:p>
          <a:p>
            <a:pPr marL="0" lvl="0" indent="0">
              <a:buNone/>
            </a:pPr>
            <a:endParaRPr lang="en-ZA" sz="2800" dirty="0"/>
          </a:p>
        </p:txBody>
      </p:sp>
    </p:spTree>
    <p:extLst>
      <p:ext uri="{BB962C8B-B14F-4D97-AF65-F5344CB8AC3E}">
        <p14:creationId xmlns:p14="http://schemas.microsoft.com/office/powerpoint/2010/main" val="1553295983"/>
      </p:ext>
    </p:extLst>
  </p:cSld>
  <p:clrMapOvr>
    <a:masterClrMapping/>
  </p:clrMapOvr>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09DA9C-6268-4C06-8359-1ECE55A4919C}"/>
              </a:ext>
            </a:extLst>
          </p:cNvPr>
          <p:cNvSpPr>
            <a:spLocks noGrp="1"/>
          </p:cNvSpPr>
          <p:nvPr>
            <p:ph type="title"/>
          </p:nvPr>
        </p:nvSpPr>
        <p:spPr/>
        <p:txBody>
          <a:bodyPr>
            <a:normAutofit fontScale="90000"/>
          </a:bodyPr>
          <a:lstStyle/>
          <a:p>
            <a:pPr algn="ctr"/>
            <a:r>
              <a:rPr lang="en-GB" dirty="0"/>
              <a:t>THE DIFFERENT METHODS OF BASIC FIRST AID</a:t>
            </a:r>
            <a:endParaRPr lang="en-ZA" dirty="0"/>
          </a:p>
        </p:txBody>
      </p:sp>
      <p:sp>
        <p:nvSpPr>
          <p:cNvPr id="3" name="Slide Number Placeholder 2">
            <a:extLst>
              <a:ext uri="{FF2B5EF4-FFF2-40B4-BE49-F238E27FC236}">
                <a16:creationId xmlns:a16="http://schemas.microsoft.com/office/drawing/2014/main" id="{EB354C26-E626-4DBE-A4C2-066B364B2F69}"/>
              </a:ext>
            </a:extLst>
          </p:cNvPr>
          <p:cNvSpPr>
            <a:spLocks noGrp="1"/>
          </p:cNvSpPr>
          <p:nvPr>
            <p:ph type="sldNum" sz="quarter" idx="12"/>
          </p:nvPr>
        </p:nvSpPr>
        <p:spPr/>
        <p:txBody>
          <a:bodyPr/>
          <a:lstStyle/>
          <a:p>
            <a:fld id="{32F83655-DC73-417F-8B26-EB7A1DBB5382}" type="slidenum">
              <a:rPr lang="en-ZA" smtClean="0"/>
              <a:pPr/>
              <a:t>255</a:t>
            </a:fld>
            <a:endParaRPr lang="en-ZA" dirty="0"/>
          </a:p>
        </p:txBody>
      </p:sp>
      <p:sp>
        <p:nvSpPr>
          <p:cNvPr id="4" name="Content Placeholder 3">
            <a:extLst>
              <a:ext uri="{FF2B5EF4-FFF2-40B4-BE49-F238E27FC236}">
                <a16:creationId xmlns:a16="http://schemas.microsoft.com/office/drawing/2014/main" id="{F213826A-0097-4DE8-989C-3C9182B2798E}"/>
              </a:ext>
            </a:extLst>
          </p:cNvPr>
          <p:cNvSpPr>
            <a:spLocks noGrp="1"/>
          </p:cNvSpPr>
          <p:nvPr>
            <p:ph sz="quarter" idx="1"/>
          </p:nvPr>
        </p:nvSpPr>
        <p:spPr/>
        <p:txBody>
          <a:bodyPr>
            <a:noAutofit/>
          </a:bodyPr>
          <a:lstStyle/>
          <a:p>
            <a:pPr marL="0" indent="0">
              <a:buNone/>
            </a:pPr>
            <a:r>
              <a:rPr lang="en-GB" b="1" dirty="0"/>
              <a:t>The following measures need to be taken in giving first aid to a victim with suspected spinal cord injury:</a:t>
            </a:r>
          </a:p>
          <a:p>
            <a:pPr marL="0" indent="0">
              <a:buNone/>
            </a:pPr>
            <a:endParaRPr lang="en-ZA" sz="2800" b="1" dirty="0"/>
          </a:p>
          <a:p>
            <a:pPr lvl="0"/>
            <a:r>
              <a:rPr lang="en-GB" dirty="0"/>
              <a:t>DO NOT move victim unless absolutely necessary to save victim's life.</a:t>
            </a:r>
            <a:endParaRPr lang="en-ZA" sz="2800" dirty="0"/>
          </a:p>
          <a:p>
            <a:pPr lvl="0"/>
            <a:r>
              <a:rPr lang="en-GB" dirty="0"/>
              <a:t>DO NOT bend or twist victim's neck or body. </a:t>
            </a:r>
            <a:endParaRPr lang="en-ZA" sz="2800" dirty="0"/>
          </a:p>
          <a:p>
            <a:pPr marL="0" indent="0">
              <a:buNone/>
            </a:pPr>
            <a:endParaRPr lang="en-ZA" sz="2800" dirty="0"/>
          </a:p>
          <a:p>
            <a:pPr marL="0" indent="0">
              <a:buNone/>
            </a:pPr>
            <a:endParaRPr lang="en-ZA" sz="2800" dirty="0"/>
          </a:p>
          <a:p>
            <a:pPr marL="0" lvl="0" indent="0">
              <a:buNone/>
            </a:pPr>
            <a:endParaRPr lang="en-ZA" sz="2800" dirty="0"/>
          </a:p>
        </p:txBody>
      </p:sp>
    </p:spTree>
    <p:extLst>
      <p:ext uri="{BB962C8B-B14F-4D97-AF65-F5344CB8AC3E}">
        <p14:creationId xmlns:p14="http://schemas.microsoft.com/office/powerpoint/2010/main" val="2820137729"/>
      </p:ext>
    </p:extLst>
  </p:cSld>
  <p:clrMapOvr>
    <a:masterClrMapping/>
  </p:clrMapOvr>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09DA9C-6268-4C06-8359-1ECE55A4919C}"/>
              </a:ext>
            </a:extLst>
          </p:cNvPr>
          <p:cNvSpPr>
            <a:spLocks noGrp="1"/>
          </p:cNvSpPr>
          <p:nvPr>
            <p:ph type="title"/>
          </p:nvPr>
        </p:nvSpPr>
        <p:spPr/>
        <p:txBody>
          <a:bodyPr>
            <a:normAutofit fontScale="90000"/>
          </a:bodyPr>
          <a:lstStyle/>
          <a:p>
            <a:pPr algn="ctr"/>
            <a:r>
              <a:rPr lang="en-GB" dirty="0"/>
              <a:t>THE DIFFERENT METHODS OF BASIC FIRST AID</a:t>
            </a:r>
            <a:endParaRPr lang="en-ZA" dirty="0"/>
          </a:p>
        </p:txBody>
      </p:sp>
      <p:sp>
        <p:nvSpPr>
          <p:cNvPr id="3" name="Slide Number Placeholder 2">
            <a:extLst>
              <a:ext uri="{FF2B5EF4-FFF2-40B4-BE49-F238E27FC236}">
                <a16:creationId xmlns:a16="http://schemas.microsoft.com/office/drawing/2014/main" id="{EB354C26-E626-4DBE-A4C2-066B364B2F69}"/>
              </a:ext>
            </a:extLst>
          </p:cNvPr>
          <p:cNvSpPr>
            <a:spLocks noGrp="1"/>
          </p:cNvSpPr>
          <p:nvPr>
            <p:ph type="sldNum" sz="quarter" idx="12"/>
          </p:nvPr>
        </p:nvSpPr>
        <p:spPr/>
        <p:txBody>
          <a:bodyPr/>
          <a:lstStyle/>
          <a:p>
            <a:fld id="{32F83655-DC73-417F-8B26-EB7A1DBB5382}" type="slidenum">
              <a:rPr lang="en-ZA" smtClean="0"/>
              <a:pPr/>
              <a:t>256</a:t>
            </a:fld>
            <a:endParaRPr lang="en-ZA" dirty="0"/>
          </a:p>
        </p:txBody>
      </p:sp>
      <p:sp>
        <p:nvSpPr>
          <p:cNvPr id="4" name="Content Placeholder 3">
            <a:extLst>
              <a:ext uri="{FF2B5EF4-FFF2-40B4-BE49-F238E27FC236}">
                <a16:creationId xmlns:a16="http://schemas.microsoft.com/office/drawing/2014/main" id="{F213826A-0097-4DE8-989C-3C9182B2798E}"/>
              </a:ext>
            </a:extLst>
          </p:cNvPr>
          <p:cNvSpPr>
            <a:spLocks noGrp="1"/>
          </p:cNvSpPr>
          <p:nvPr>
            <p:ph sz="quarter" idx="1"/>
          </p:nvPr>
        </p:nvSpPr>
        <p:spPr/>
        <p:txBody>
          <a:bodyPr>
            <a:noAutofit/>
          </a:bodyPr>
          <a:lstStyle/>
          <a:p>
            <a:pPr marL="0" indent="0">
              <a:buNone/>
            </a:pPr>
            <a:r>
              <a:rPr lang="en-GB" b="1" dirty="0"/>
              <a:t>Careful handling is extremely important. </a:t>
            </a:r>
          </a:p>
          <a:p>
            <a:pPr marL="0" indent="0">
              <a:buNone/>
            </a:pPr>
            <a:endParaRPr lang="en-ZA" dirty="0"/>
          </a:p>
          <a:p>
            <a:pPr lvl="0"/>
            <a:r>
              <a:rPr lang="en-GB" dirty="0"/>
              <a:t>Maintain position in which victim was found and immobilize head, neck, shoulders, and torso </a:t>
            </a:r>
            <a:endParaRPr lang="en-ZA" dirty="0"/>
          </a:p>
          <a:p>
            <a:pPr lvl="0"/>
            <a:r>
              <a:rPr lang="en-GB" dirty="0"/>
              <a:t>Roll up towels, blankets, jackets, or clothing, and place around head, neck, shoulders, and torso.</a:t>
            </a:r>
            <a:endParaRPr lang="en-ZA" dirty="0"/>
          </a:p>
          <a:p>
            <a:pPr lvl="0"/>
            <a:r>
              <a:rPr lang="en-GB" dirty="0"/>
              <a:t>If the person is not breathing or showing signs of circulation, begin CPR but do not lift the chin to open an airway. Instead, you should gently pull the jaw forward.</a:t>
            </a:r>
            <a:endParaRPr lang="en-ZA" dirty="0"/>
          </a:p>
          <a:p>
            <a:pPr marL="0" indent="0">
              <a:buNone/>
            </a:pPr>
            <a:endParaRPr lang="en-ZA" sz="2800" dirty="0"/>
          </a:p>
          <a:p>
            <a:pPr marL="0" indent="0">
              <a:buNone/>
            </a:pPr>
            <a:endParaRPr lang="en-ZA" sz="2800" dirty="0"/>
          </a:p>
          <a:p>
            <a:pPr marL="0" lvl="0" indent="0">
              <a:buNone/>
            </a:pPr>
            <a:endParaRPr lang="en-ZA" sz="2800" dirty="0"/>
          </a:p>
        </p:txBody>
      </p:sp>
    </p:spTree>
    <p:extLst>
      <p:ext uri="{BB962C8B-B14F-4D97-AF65-F5344CB8AC3E}">
        <p14:creationId xmlns:p14="http://schemas.microsoft.com/office/powerpoint/2010/main" val="2593002571"/>
      </p:ext>
    </p:extLst>
  </p:cSld>
  <p:clrMapOvr>
    <a:masterClrMapping/>
  </p:clrMapOvr>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907EAE-B129-496A-A7E2-41A050C2F39B}"/>
              </a:ext>
            </a:extLst>
          </p:cNvPr>
          <p:cNvSpPr>
            <a:spLocks noGrp="1"/>
          </p:cNvSpPr>
          <p:nvPr>
            <p:ph type="title"/>
          </p:nvPr>
        </p:nvSpPr>
        <p:spPr/>
        <p:txBody>
          <a:bodyPr/>
          <a:lstStyle/>
          <a:p>
            <a:endParaRPr lang="en-ZA" dirty="0"/>
          </a:p>
        </p:txBody>
      </p:sp>
      <p:sp>
        <p:nvSpPr>
          <p:cNvPr id="3" name="Text Placeholder 2">
            <a:extLst>
              <a:ext uri="{FF2B5EF4-FFF2-40B4-BE49-F238E27FC236}">
                <a16:creationId xmlns:a16="http://schemas.microsoft.com/office/drawing/2014/main" id="{50B694FB-62DD-4FF5-B2A6-75B1F7146F51}"/>
              </a:ext>
            </a:extLst>
          </p:cNvPr>
          <p:cNvSpPr>
            <a:spLocks noGrp="1"/>
          </p:cNvSpPr>
          <p:nvPr>
            <p:ph type="body" idx="1"/>
          </p:nvPr>
        </p:nvSpPr>
        <p:spPr/>
        <p:txBody>
          <a:bodyPr>
            <a:normAutofit lnSpcReduction="10000"/>
          </a:bodyPr>
          <a:lstStyle/>
          <a:p>
            <a:r>
              <a:rPr lang="en-GB" b="1" dirty="0"/>
              <a:t>IMPORTANCE OF REPORTING THE INCIDENT TO APPROPRIATE AUTHORITIES TO ACTIVATE EMERGENCY RESPONSE</a:t>
            </a:r>
            <a:endParaRPr lang="en-ZA" dirty="0"/>
          </a:p>
        </p:txBody>
      </p:sp>
      <p:sp>
        <p:nvSpPr>
          <p:cNvPr id="4" name="Slide Number Placeholder 3">
            <a:extLst>
              <a:ext uri="{FF2B5EF4-FFF2-40B4-BE49-F238E27FC236}">
                <a16:creationId xmlns:a16="http://schemas.microsoft.com/office/drawing/2014/main" id="{5CAD24DA-CF5A-4807-AD44-40BCD9DB2890}"/>
              </a:ext>
            </a:extLst>
          </p:cNvPr>
          <p:cNvSpPr>
            <a:spLocks noGrp="1"/>
          </p:cNvSpPr>
          <p:nvPr>
            <p:ph type="sldNum" sz="quarter" idx="12"/>
          </p:nvPr>
        </p:nvSpPr>
        <p:spPr/>
        <p:txBody>
          <a:bodyPr/>
          <a:lstStyle/>
          <a:p>
            <a:fld id="{4980778A-6F9D-4141-8080-B8192EADCD40}" type="slidenum">
              <a:rPr lang="en-ZA" smtClean="0"/>
              <a:pPr/>
              <a:t>257</a:t>
            </a:fld>
            <a:endParaRPr lang="en-ZA" dirty="0"/>
          </a:p>
        </p:txBody>
      </p:sp>
    </p:spTree>
    <p:extLst>
      <p:ext uri="{BB962C8B-B14F-4D97-AF65-F5344CB8AC3E}">
        <p14:creationId xmlns:p14="http://schemas.microsoft.com/office/powerpoint/2010/main" val="2783998717"/>
      </p:ext>
    </p:extLst>
  </p:cSld>
  <p:clrMapOvr>
    <a:masterClrMapping/>
  </p:clrMapOvr>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DCBD58-E9C3-4C5B-A963-7B00FA012114}"/>
              </a:ext>
            </a:extLst>
          </p:cNvPr>
          <p:cNvSpPr>
            <a:spLocks noGrp="1"/>
          </p:cNvSpPr>
          <p:nvPr>
            <p:ph type="title"/>
          </p:nvPr>
        </p:nvSpPr>
        <p:spPr/>
        <p:txBody>
          <a:bodyPr>
            <a:normAutofit fontScale="90000"/>
          </a:bodyPr>
          <a:lstStyle/>
          <a:p>
            <a:pPr algn="ctr"/>
            <a:br>
              <a:rPr lang="en-GB" dirty="0"/>
            </a:br>
            <a:r>
              <a:rPr lang="en-GB" sz="3600" dirty="0"/>
              <a:t>IMPORTANCE OF REPORTING THE INCIDENT TO APPROPRIATE AUTHORITIES TO ACTIVATE EMERGENCY RESPONSE</a:t>
            </a:r>
            <a:endParaRPr lang="en-ZA" dirty="0"/>
          </a:p>
        </p:txBody>
      </p:sp>
      <p:sp>
        <p:nvSpPr>
          <p:cNvPr id="3" name="Slide Number Placeholder 2">
            <a:extLst>
              <a:ext uri="{FF2B5EF4-FFF2-40B4-BE49-F238E27FC236}">
                <a16:creationId xmlns:a16="http://schemas.microsoft.com/office/drawing/2014/main" id="{E223F539-6C69-4F4C-80E5-3ADAB595AC0C}"/>
              </a:ext>
            </a:extLst>
          </p:cNvPr>
          <p:cNvSpPr>
            <a:spLocks noGrp="1"/>
          </p:cNvSpPr>
          <p:nvPr>
            <p:ph type="sldNum" sz="quarter" idx="12"/>
          </p:nvPr>
        </p:nvSpPr>
        <p:spPr/>
        <p:txBody>
          <a:bodyPr/>
          <a:lstStyle/>
          <a:p>
            <a:fld id="{32F83655-DC73-417F-8B26-EB7A1DBB5382}" type="slidenum">
              <a:rPr lang="en-ZA" smtClean="0"/>
              <a:pPr/>
              <a:t>258</a:t>
            </a:fld>
            <a:endParaRPr lang="en-ZA" dirty="0"/>
          </a:p>
        </p:txBody>
      </p:sp>
      <p:sp>
        <p:nvSpPr>
          <p:cNvPr id="4" name="Content Placeholder 3">
            <a:extLst>
              <a:ext uri="{FF2B5EF4-FFF2-40B4-BE49-F238E27FC236}">
                <a16:creationId xmlns:a16="http://schemas.microsoft.com/office/drawing/2014/main" id="{5BD928FF-D8EE-4592-8682-31E7724963B2}"/>
              </a:ext>
            </a:extLst>
          </p:cNvPr>
          <p:cNvSpPr>
            <a:spLocks noGrp="1"/>
          </p:cNvSpPr>
          <p:nvPr>
            <p:ph sz="quarter" idx="1"/>
          </p:nvPr>
        </p:nvSpPr>
        <p:spPr>
          <a:xfrm>
            <a:off x="467544" y="1905000"/>
            <a:ext cx="8219256" cy="4188296"/>
          </a:xfrm>
        </p:spPr>
        <p:txBody>
          <a:bodyPr>
            <a:normAutofit lnSpcReduction="10000"/>
          </a:bodyPr>
          <a:lstStyle/>
          <a:p>
            <a:pPr marL="0" indent="0">
              <a:buNone/>
            </a:pPr>
            <a:r>
              <a:rPr lang="en-GB" b="1" dirty="0"/>
              <a:t>Emergencies in the Classroom/Field/Playground Initial steps to be taken include</a:t>
            </a:r>
            <a:r>
              <a:rPr lang="en-GB" dirty="0"/>
              <a:t>:</a:t>
            </a:r>
          </a:p>
          <a:p>
            <a:pPr marL="0" indent="0">
              <a:buNone/>
            </a:pPr>
            <a:endParaRPr lang="en-ZA" sz="2800" dirty="0"/>
          </a:p>
          <a:p>
            <a:pPr lvl="0"/>
            <a:r>
              <a:rPr lang="en-GB" dirty="0"/>
              <a:t>Stay with the Class. </a:t>
            </a:r>
            <a:endParaRPr lang="en-ZA" sz="2800" dirty="0"/>
          </a:p>
          <a:p>
            <a:pPr lvl="0"/>
            <a:r>
              <a:rPr lang="en-GB" dirty="0"/>
              <a:t>First Aider summoned to assess the injury and initiate immediate care.</a:t>
            </a:r>
            <a:endParaRPr lang="en-ZA" sz="2800" dirty="0"/>
          </a:p>
          <a:p>
            <a:pPr lvl="0"/>
            <a:r>
              <a:rPr lang="en-GB" dirty="0"/>
              <a:t>Send a child to the nearest teacher for assistance. </a:t>
            </a:r>
            <a:endParaRPr lang="en-ZA" sz="2800" dirty="0"/>
          </a:p>
          <a:p>
            <a:pPr lvl="0"/>
            <a:r>
              <a:rPr lang="en-GB" dirty="0"/>
              <a:t>Inform the Head teacher.</a:t>
            </a:r>
            <a:endParaRPr lang="en-ZA" sz="2800" dirty="0"/>
          </a:p>
          <a:p>
            <a:pPr lvl="0"/>
            <a:r>
              <a:rPr lang="en-GB" dirty="0"/>
              <a:t>Head teacher/teacher to remove other children from the vicinity and supervise.</a:t>
            </a:r>
            <a:endParaRPr lang="en-ZA" dirty="0"/>
          </a:p>
        </p:txBody>
      </p:sp>
    </p:spTree>
    <p:extLst>
      <p:ext uri="{BB962C8B-B14F-4D97-AF65-F5344CB8AC3E}">
        <p14:creationId xmlns:p14="http://schemas.microsoft.com/office/powerpoint/2010/main" val="2081923691"/>
      </p:ext>
    </p:extLst>
  </p:cSld>
  <p:clrMapOvr>
    <a:masterClrMapping/>
  </p:clrMapOvr>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DCBD58-E9C3-4C5B-A963-7B00FA012114}"/>
              </a:ext>
            </a:extLst>
          </p:cNvPr>
          <p:cNvSpPr>
            <a:spLocks noGrp="1"/>
          </p:cNvSpPr>
          <p:nvPr>
            <p:ph type="title"/>
          </p:nvPr>
        </p:nvSpPr>
        <p:spPr/>
        <p:txBody>
          <a:bodyPr>
            <a:normAutofit fontScale="90000"/>
          </a:bodyPr>
          <a:lstStyle/>
          <a:p>
            <a:pPr algn="ctr"/>
            <a:br>
              <a:rPr lang="en-GB" dirty="0"/>
            </a:br>
            <a:r>
              <a:rPr lang="en-GB" sz="3600" dirty="0"/>
              <a:t>IMPORTANCE OF REPORTING THE INCIDENT TO APPROPRIATE AUTHORITIES TO ACTIVATE EMERGENCY RESPONSE</a:t>
            </a:r>
            <a:endParaRPr lang="en-ZA" dirty="0"/>
          </a:p>
        </p:txBody>
      </p:sp>
      <p:sp>
        <p:nvSpPr>
          <p:cNvPr id="3" name="Slide Number Placeholder 2">
            <a:extLst>
              <a:ext uri="{FF2B5EF4-FFF2-40B4-BE49-F238E27FC236}">
                <a16:creationId xmlns:a16="http://schemas.microsoft.com/office/drawing/2014/main" id="{E223F539-6C69-4F4C-80E5-3ADAB595AC0C}"/>
              </a:ext>
            </a:extLst>
          </p:cNvPr>
          <p:cNvSpPr>
            <a:spLocks noGrp="1"/>
          </p:cNvSpPr>
          <p:nvPr>
            <p:ph type="sldNum" sz="quarter" idx="12"/>
          </p:nvPr>
        </p:nvSpPr>
        <p:spPr/>
        <p:txBody>
          <a:bodyPr/>
          <a:lstStyle/>
          <a:p>
            <a:fld id="{32F83655-DC73-417F-8B26-EB7A1DBB5382}" type="slidenum">
              <a:rPr lang="en-ZA" smtClean="0"/>
              <a:pPr/>
              <a:t>259</a:t>
            </a:fld>
            <a:endParaRPr lang="en-ZA" dirty="0"/>
          </a:p>
        </p:txBody>
      </p:sp>
      <p:sp>
        <p:nvSpPr>
          <p:cNvPr id="4" name="Content Placeholder 3">
            <a:extLst>
              <a:ext uri="{FF2B5EF4-FFF2-40B4-BE49-F238E27FC236}">
                <a16:creationId xmlns:a16="http://schemas.microsoft.com/office/drawing/2014/main" id="{5BD928FF-D8EE-4592-8682-31E7724963B2}"/>
              </a:ext>
            </a:extLst>
          </p:cNvPr>
          <p:cNvSpPr>
            <a:spLocks noGrp="1"/>
          </p:cNvSpPr>
          <p:nvPr>
            <p:ph sz="quarter" idx="1"/>
          </p:nvPr>
        </p:nvSpPr>
        <p:spPr>
          <a:xfrm>
            <a:off x="467544" y="1905000"/>
            <a:ext cx="8219256" cy="4762500"/>
          </a:xfrm>
        </p:spPr>
        <p:txBody>
          <a:bodyPr>
            <a:normAutofit/>
          </a:bodyPr>
          <a:lstStyle/>
          <a:p>
            <a:pPr marL="0" indent="0">
              <a:buNone/>
            </a:pPr>
            <a:r>
              <a:rPr lang="en-GB" b="1" dirty="0"/>
              <a:t>Emergencies at the Swimming Pool In the event of accident, injury or illness - initial steps to be taken:</a:t>
            </a:r>
          </a:p>
          <a:p>
            <a:pPr marL="0" indent="0">
              <a:buNone/>
            </a:pPr>
            <a:endParaRPr lang="en-ZA" sz="2800" dirty="0"/>
          </a:p>
          <a:p>
            <a:pPr lvl="0"/>
            <a:r>
              <a:rPr lang="en-GB" dirty="0"/>
              <a:t>Stay with the class. Ensure that all children get out of the water. </a:t>
            </a:r>
            <a:endParaRPr lang="en-ZA" sz="2800" dirty="0"/>
          </a:p>
          <a:p>
            <a:pPr lvl="0"/>
            <a:r>
              <a:rPr lang="en-GB" dirty="0"/>
              <a:t>Pass the supervision of other children to the swimming instructor or the other teacher accompanying the party. These children should get changed. </a:t>
            </a:r>
            <a:endParaRPr lang="en-ZA" sz="2800" dirty="0"/>
          </a:p>
          <a:p>
            <a:pPr lvl="0"/>
            <a:r>
              <a:rPr lang="en-GB" dirty="0"/>
              <a:t>Use a telephone to call: Ambulance/emergency services if necessary School for first aid advice or extra assistance</a:t>
            </a:r>
            <a:endParaRPr lang="en-ZA" sz="2800" dirty="0"/>
          </a:p>
          <a:p>
            <a:pPr marL="0" indent="0">
              <a:buNone/>
            </a:pPr>
            <a:endParaRPr lang="en-ZA" dirty="0"/>
          </a:p>
        </p:txBody>
      </p:sp>
    </p:spTree>
    <p:extLst>
      <p:ext uri="{BB962C8B-B14F-4D97-AF65-F5344CB8AC3E}">
        <p14:creationId xmlns:p14="http://schemas.microsoft.com/office/powerpoint/2010/main" val="5387862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Special Instruction</a:t>
            </a:r>
          </a:p>
        </p:txBody>
      </p:sp>
      <p:sp>
        <p:nvSpPr>
          <p:cNvPr id="4" name="Slide Number Placeholder 3"/>
          <p:cNvSpPr>
            <a:spLocks noGrp="1"/>
          </p:cNvSpPr>
          <p:nvPr>
            <p:ph type="sldNum" sz="quarter" idx="12"/>
          </p:nvPr>
        </p:nvSpPr>
        <p:spPr/>
        <p:txBody>
          <a:bodyPr/>
          <a:lstStyle/>
          <a:p>
            <a:fld id="{32F83655-DC73-417F-8B26-EB7A1DBB5382}" type="slidenum">
              <a:rPr lang="en-ZA" smtClean="0"/>
              <a:pPr/>
              <a:t>26</a:t>
            </a:fld>
            <a:endParaRPr lang="en-ZA" dirty="0"/>
          </a:p>
        </p:txBody>
      </p:sp>
      <p:sp>
        <p:nvSpPr>
          <p:cNvPr id="5" name="Content Placeholder 4"/>
          <p:cNvSpPr>
            <a:spLocks noGrp="1"/>
          </p:cNvSpPr>
          <p:nvPr>
            <p:ph sz="quarter" idx="1"/>
          </p:nvPr>
        </p:nvSpPr>
        <p:spPr/>
        <p:txBody>
          <a:bodyPr/>
          <a:lstStyle/>
          <a:p>
            <a:r>
              <a:rPr lang="en-ZA" dirty="0"/>
              <a:t>No Tippex</a:t>
            </a:r>
          </a:p>
          <a:p>
            <a:r>
              <a:rPr lang="en-ZA" dirty="0"/>
              <a:t>Initial each page</a:t>
            </a:r>
          </a:p>
          <a:p>
            <a:r>
              <a:rPr lang="en-ZA" dirty="0"/>
              <a:t>Comments in full</a:t>
            </a:r>
          </a:p>
          <a:p>
            <a:r>
              <a:rPr lang="en-ZA" dirty="0"/>
              <a:t>ENJO or own templates to be used to complete portfolio</a:t>
            </a:r>
          </a:p>
          <a:p>
            <a:r>
              <a:rPr lang="en-ZA" dirty="0"/>
              <a:t>Use assigned colour unless instructed differently</a:t>
            </a:r>
          </a:p>
          <a:p>
            <a:endParaRPr lang="en-ZA" dirty="0"/>
          </a:p>
        </p:txBody>
      </p:sp>
    </p:spTree>
    <p:extLst>
      <p:ext uri="{BB962C8B-B14F-4D97-AF65-F5344CB8AC3E}">
        <p14:creationId xmlns:p14="http://schemas.microsoft.com/office/powerpoint/2010/main" val="2729796780"/>
      </p:ext>
    </p:extLst>
  </p:cSld>
  <p:clrMapOvr>
    <a:masterClrMapping/>
  </p:clrMapOvr>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DCBD58-E9C3-4C5B-A963-7B00FA012114}"/>
              </a:ext>
            </a:extLst>
          </p:cNvPr>
          <p:cNvSpPr>
            <a:spLocks noGrp="1"/>
          </p:cNvSpPr>
          <p:nvPr>
            <p:ph type="title"/>
          </p:nvPr>
        </p:nvSpPr>
        <p:spPr/>
        <p:txBody>
          <a:bodyPr>
            <a:normAutofit fontScale="90000"/>
          </a:bodyPr>
          <a:lstStyle/>
          <a:p>
            <a:pPr algn="ctr"/>
            <a:br>
              <a:rPr lang="en-GB" dirty="0"/>
            </a:br>
            <a:r>
              <a:rPr lang="en-GB" sz="3600" dirty="0"/>
              <a:t>IMPORTANCE OF REPORTING THE INCIDENT TO APPROPRIATE AUTHORITIES TO ACTIVATE EMERGENCY RESPONSE</a:t>
            </a:r>
            <a:endParaRPr lang="en-ZA" dirty="0"/>
          </a:p>
        </p:txBody>
      </p:sp>
      <p:sp>
        <p:nvSpPr>
          <p:cNvPr id="3" name="Slide Number Placeholder 2">
            <a:extLst>
              <a:ext uri="{FF2B5EF4-FFF2-40B4-BE49-F238E27FC236}">
                <a16:creationId xmlns:a16="http://schemas.microsoft.com/office/drawing/2014/main" id="{E223F539-6C69-4F4C-80E5-3ADAB595AC0C}"/>
              </a:ext>
            </a:extLst>
          </p:cNvPr>
          <p:cNvSpPr>
            <a:spLocks noGrp="1"/>
          </p:cNvSpPr>
          <p:nvPr>
            <p:ph type="sldNum" sz="quarter" idx="12"/>
          </p:nvPr>
        </p:nvSpPr>
        <p:spPr/>
        <p:txBody>
          <a:bodyPr/>
          <a:lstStyle/>
          <a:p>
            <a:fld id="{32F83655-DC73-417F-8B26-EB7A1DBB5382}" type="slidenum">
              <a:rPr lang="en-ZA" smtClean="0"/>
              <a:pPr/>
              <a:t>260</a:t>
            </a:fld>
            <a:endParaRPr lang="en-ZA" dirty="0"/>
          </a:p>
        </p:txBody>
      </p:sp>
      <p:sp>
        <p:nvSpPr>
          <p:cNvPr id="4" name="Content Placeholder 3">
            <a:extLst>
              <a:ext uri="{FF2B5EF4-FFF2-40B4-BE49-F238E27FC236}">
                <a16:creationId xmlns:a16="http://schemas.microsoft.com/office/drawing/2014/main" id="{5BD928FF-D8EE-4592-8682-31E7724963B2}"/>
              </a:ext>
            </a:extLst>
          </p:cNvPr>
          <p:cNvSpPr>
            <a:spLocks noGrp="1"/>
          </p:cNvSpPr>
          <p:nvPr>
            <p:ph sz="quarter" idx="1"/>
          </p:nvPr>
        </p:nvSpPr>
        <p:spPr>
          <a:xfrm>
            <a:off x="467544" y="1905000"/>
            <a:ext cx="8219256" cy="4762500"/>
          </a:xfrm>
        </p:spPr>
        <p:txBody>
          <a:bodyPr>
            <a:normAutofit/>
          </a:bodyPr>
          <a:lstStyle/>
          <a:p>
            <a:pPr lvl="0"/>
            <a:r>
              <a:rPr lang="en-GB" dirty="0"/>
              <a:t>School to ring back with appropriate arrangements for removing other children and taking them back to school and extra personal transport for casualty if necessary.</a:t>
            </a:r>
            <a:endParaRPr lang="en-ZA" sz="2800" dirty="0"/>
          </a:p>
          <a:p>
            <a:pPr marL="0" indent="0">
              <a:buNone/>
            </a:pPr>
            <a:endParaRPr lang="en-ZA" dirty="0"/>
          </a:p>
        </p:txBody>
      </p:sp>
    </p:spTree>
    <p:extLst>
      <p:ext uri="{BB962C8B-B14F-4D97-AF65-F5344CB8AC3E}">
        <p14:creationId xmlns:p14="http://schemas.microsoft.com/office/powerpoint/2010/main" val="1291958682"/>
      </p:ext>
    </p:extLst>
  </p:cSld>
  <p:clrMapOvr>
    <a:masterClrMapping/>
  </p:clrMapOvr>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DCBD58-E9C3-4C5B-A963-7B00FA012114}"/>
              </a:ext>
            </a:extLst>
          </p:cNvPr>
          <p:cNvSpPr>
            <a:spLocks noGrp="1"/>
          </p:cNvSpPr>
          <p:nvPr>
            <p:ph type="title"/>
          </p:nvPr>
        </p:nvSpPr>
        <p:spPr/>
        <p:txBody>
          <a:bodyPr>
            <a:normAutofit fontScale="90000"/>
          </a:bodyPr>
          <a:lstStyle/>
          <a:p>
            <a:pPr algn="ctr"/>
            <a:br>
              <a:rPr lang="en-GB" dirty="0"/>
            </a:br>
            <a:r>
              <a:rPr lang="en-GB" sz="3600" dirty="0"/>
              <a:t>IMPORTANCE OF REPORTING THE INCIDENT TO APPROPRIATE AUTHORITIES TO ACTIVATE EMERGENCY RESPONSE</a:t>
            </a:r>
            <a:endParaRPr lang="en-ZA" dirty="0"/>
          </a:p>
        </p:txBody>
      </p:sp>
      <p:sp>
        <p:nvSpPr>
          <p:cNvPr id="3" name="Slide Number Placeholder 2">
            <a:extLst>
              <a:ext uri="{FF2B5EF4-FFF2-40B4-BE49-F238E27FC236}">
                <a16:creationId xmlns:a16="http://schemas.microsoft.com/office/drawing/2014/main" id="{E223F539-6C69-4F4C-80E5-3ADAB595AC0C}"/>
              </a:ext>
            </a:extLst>
          </p:cNvPr>
          <p:cNvSpPr>
            <a:spLocks noGrp="1"/>
          </p:cNvSpPr>
          <p:nvPr>
            <p:ph type="sldNum" sz="quarter" idx="12"/>
          </p:nvPr>
        </p:nvSpPr>
        <p:spPr/>
        <p:txBody>
          <a:bodyPr/>
          <a:lstStyle/>
          <a:p>
            <a:fld id="{32F83655-DC73-417F-8B26-EB7A1DBB5382}" type="slidenum">
              <a:rPr lang="en-ZA" smtClean="0"/>
              <a:pPr/>
              <a:t>261</a:t>
            </a:fld>
            <a:endParaRPr lang="en-ZA" dirty="0"/>
          </a:p>
        </p:txBody>
      </p:sp>
      <p:sp>
        <p:nvSpPr>
          <p:cNvPr id="4" name="Content Placeholder 3">
            <a:extLst>
              <a:ext uri="{FF2B5EF4-FFF2-40B4-BE49-F238E27FC236}">
                <a16:creationId xmlns:a16="http://schemas.microsoft.com/office/drawing/2014/main" id="{5BD928FF-D8EE-4592-8682-31E7724963B2}"/>
              </a:ext>
            </a:extLst>
          </p:cNvPr>
          <p:cNvSpPr>
            <a:spLocks noGrp="1"/>
          </p:cNvSpPr>
          <p:nvPr>
            <p:ph sz="quarter" idx="1"/>
          </p:nvPr>
        </p:nvSpPr>
        <p:spPr>
          <a:xfrm>
            <a:off x="467544" y="1905000"/>
            <a:ext cx="8219256" cy="4762500"/>
          </a:xfrm>
        </p:spPr>
        <p:txBody>
          <a:bodyPr>
            <a:normAutofit fontScale="92500" lnSpcReduction="20000"/>
          </a:bodyPr>
          <a:lstStyle/>
          <a:p>
            <a:pPr marL="0" indent="0">
              <a:buNone/>
            </a:pPr>
            <a:r>
              <a:rPr lang="en-GB" b="1" dirty="0"/>
              <a:t>Emergencies on Trips or Residential Visits Initial steps to be taken include:</a:t>
            </a:r>
          </a:p>
          <a:p>
            <a:pPr marL="0" indent="0">
              <a:buNone/>
            </a:pPr>
            <a:endParaRPr lang="en-ZA" sz="2800" dirty="0"/>
          </a:p>
          <a:p>
            <a:pPr lvl="0"/>
            <a:r>
              <a:rPr lang="en-GB" dirty="0"/>
              <a:t>Establish the nature and extent of the emergency</a:t>
            </a:r>
            <a:endParaRPr lang="en-ZA" sz="2800" dirty="0"/>
          </a:p>
          <a:p>
            <a:pPr lvl="0"/>
            <a:endParaRPr lang="en-GB" b="1" dirty="0"/>
          </a:p>
          <a:p>
            <a:pPr marL="0" lvl="0" indent="0">
              <a:buNone/>
            </a:pPr>
            <a:endParaRPr lang="en-GB" b="1" dirty="0"/>
          </a:p>
          <a:p>
            <a:pPr marL="0" lvl="0" indent="0">
              <a:buNone/>
            </a:pPr>
            <a:r>
              <a:rPr lang="en-GB" b="1" dirty="0"/>
              <a:t>Make sure all other members of the party are: </a:t>
            </a:r>
          </a:p>
          <a:p>
            <a:pPr marL="0" lvl="0" indent="0">
              <a:buNone/>
            </a:pPr>
            <a:endParaRPr lang="en-ZA" sz="2800" b="1" dirty="0"/>
          </a:p>
          <a:p>
            <a:pPr lvl="0"/>
            <a:r>
              <a:rPr lang="en-GB" dirty="0"/>
              <a:t>accounted for </a:t>
            </a:r>
            <a:endParaRPr lang="en-ZA" sz="2800" dirty="0"/>
          </a:p>
          <a:p>
            <a:pPr lvl="0"/>
            <a:r>
              <a:rPr lang="en-GB" dirty="0"/>
              <a:t> safe </a:t>
            </a:r>
            <a:endParaRPr lang="en-ZA" sz="2800" dirty="0"/>
          </a:p>
          <a:p>
            <a:pPr lvl="0"/>
            <a:r>
              <a:rPr lang="en-GB" dirty="0"/>
              <a:t> Adequately supervised. </a:t>
            </a:r>
            <a:endParaRPr lang="en-ZA" sz="2800" dirty="0"/>
          </a:p>
          <a:p>
            <a:pPr lvl="0"/>
            <a:r>
              <a:rPr lang="en-GB" dirty="0"/>
              <a:t>aware of what to do to remain safe</a:t>
            </a:r>
            <a:endParaRPr lang="en-ZA" sz="2800" dirty="0"/>
          </a:p>
          <a:p>
            <a:pPr lvl="0"/>
            <a:r>
              <a:rPr lang="en-GB" dirty="0"/>
              <a:t>Follow the emergency procedures appropriate to the activity </a:t>
            </a:r>
            <a:endParaRPr lang="en-ZA" sz="2800" dirty="0"/>
          </a:p>
          <a:p>
            <a:pPr marL="0" indent="0">
              <a:buNone/>
            </a:pPr>
            <a:endParaRPr lang="en-ZA" dirty="0"/>
          </a:p>
        </p:txBody>
      </p:sp>
    </p:spTree>
    <p:extLst>
      <p:ext uri="{BB962C8B-B14F-4D97-AF65-F5344CB8AC3E}">
        <p14:creationId xmlns:p14="http://schemas.microsoft.com/office/powerpoint/2010/main" val="1727606336"/>
      </p:ext>
    </p:extLst>
  </p:cSld>
  <p:clrMapOvr>
    <a:masterClrMapping/>
  </p:clrMapOvr>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DCBD58-E9C3-4C5B-A963-7B00FA012114}"/>
              </a:ext>
            </a:extLst>
          </p:cNvPr>
          <p:cNvSpPr>
            <a:spLocks noGrp="1"/>
          </p:cNvSpPr>
          <p:nvPr>
            <p:ph type="title"/>
          </p:nvPr>
        </p:nvSpPr>
        <p:spPr/>
        <p:txBody>
          <a:bodyPr>
            <a:normAutofit fontScale="90000"/>
          </a:bodyPr>
          <a:lstStyle/>
          <a:p>
            <a:pPr algn="ctr"/>
            <a:br>
              <a:rPr lang="en-GB" dirty="0"/>
            </a:br>
            <a:r>
              <a:rPr lang="en-GB" sz="3600" dirty="0"/>
              <a:t>IMPORTANCE OF REPORTING THE INCIDENT TO APPROPRIATE AUTHORITIES TO ACTIVATE EMERGENCY RESPONSE</a:t>
            </a:r>
            <a:endParaRPr lang="en-ZA" dirty="0"/>
          </a:p>
        </p:txBody>
      </p:sp>
      <p:sp>
        <p:nvSpPr>
          <p:cNvPr id="3" name="Slide Number Placeholder 2">
            <a:extLst>
              <a:ext uri="{FF2B5EF4-FFF2-40B4-BE49-F238E27FC236}">
                <a16:creationId xmlns:a16="http://schemas.microsoft.com/office/drawing/2014/main" id="{E223F539-6C69-4F4C-80E5-3ADAB595AC0C}"/>
              </a:ext>
            </a:extLst>
          </p:cNvPr>
          <p:cNvSpPr>
            <a:spLocks noGrp="1"/>
          </p:cNvSpPr>
          <p:nvPr>
            <p:ph type="sldNum" sz="quarter" idx="12"/>
          </p:nvPr>
        </p:nvSpPr>
        <p:spPr/>
        <p:txBody>
          <a:bodyPr/>
          <a:lstStyle/>
          <a:p>
            <a:fld id="{32F83655-DC73-417F-8B26-EB7A1DBB5382}" type="slidenum">
              <a:rPr lang="en-ZA" smtClean="0"/>
              <a:pPr/>
              <a:t>262</a:t>
            </a:fld>
            <a:endParaRPr lang="en-ZA" dirty="0"/>
          </a:p>
        </p:txBody>
      </p:sp>
      <p:sp>
        <p:nvSpPr>
          <p:cNvPr id="4" name="Content Placeholder 3">
            <a:extLst>
              <a:ext uri="{FF2B5EF4-FFF2-40B4-BE49-F238E27FC236}">
                <a16:creationId xmlns:a16="http://schemas.microsoft.com/office/drawing/2014/main" id="{5BD928FF-D8EE-4592-8682-31E7724963B2}"/>
              </a:ext>
            </a:extLst>
          </p:cNvPr>
          <p:cNvSpPr>
            <a:spLocks noGrp="1"/>
          </p:cNvSpPr>
          <p:nvPr>
            <p:ph sz="quarter" idx="1"/>
          </p:nvPr>
        </p:nvSpPr>
        <p:spPr>
          <a:xfrm>
            <a:off x="467544" y="1905000"/>
            <a:ext cx="8219256" cy="4762500"/>
          </a:xfrm>
        </p:spPr>
        <p:txBody>
          <a:bodyPr>
            <a:normAutofit/>
          </a:bodyPr>
          <a:lstStyle/>
          <a:p>
            <a:pPr lvl="0"/>
            <a:r>
              <a:rPr lang="en-GB" dirty="0"/>
              <a:t>If there are injuries, immediately establish their extent, so far as possible, and administer appropriate first aid. </a:t>
            </a:r>
          </a:p>
          <a:p>
            <a:pPr lvl="0"/>
            <a:endParaRPr lang="en-GB" dirty="0"/>
          </a:p>
          <a:p>
            <a:pPr lvl="0"/>
            <a:r>
              <a:rPr lang="en-GB" dirty="0"/>
              <a:t>If possible act under the instructions of a qualified first-aider.</a:t>
            </a:r>
            <a:endParaRPr lang="en-ZA" sz="2800" dirty="0"/>
          </a:p>
          <a:p>
            <a:pPr marL="0" indent="0">
              <a:buNone/>
            </a:pPr>
            <a:endParaRPr lang="en-ZA" dirty="0"/>
          </a:p>
        </p:txBody>
      </p:sp>
    </p:spTree>
    <p:extLst>
      <p:ext uri="{BB962C8B-B14F-4D97-AF65-F5344CB8AC3E}">
        <p14:creationId xmlns:p14="http://schemas.microsoft.com/office/powerpoint/2010/main" val="3937316376"/>
      </p:ext>
    </p:extLst>
  </p:cSld>
  <p:clrMapOvr>
    <a:masterClrMapping/>
  </p:clrMapOvr>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DCBD58-E9C3-4C5B-A963-7B00FA012114}"/>
              </a:ext>
            </a:extLst>
          </p:cNvPr>
          <p:cNvSpPr>
            <a:spLocks noGrp="1"/>
          </p:cNvSpPr>
          <p:nvPr>
            <p:ph type="title"/>
          </p:nvPr>
        </p:nvSpPr>
        <p:spPr/>
        <p:txBody>
          <a:bodyPr>
            <a:normAutofit fontScale="90000"/>
          </a:bodyPr>
          <a:lstStyle/>
          <a:p>
            <a:pPr algn="ctr"/>
            <a:br>
              <a:rPr lang="en-GB" dirty="0"/>
            </a:br>
            <a:r>
              <a:rPr lang="en-GB" sz="3600" dirty="0"/>
              <a:t>IMPORTANCE OF REPORTING THE INCIDENT TO APPROPRIATE AUTHORITIES TO ACTIVATE EMERGENCY RESPONSE</a:t>
            </a:r>
            <a:endParaRPr lang="en-ZA" dirty="0"/>
          </a:p>
        </p:txBody>
      </p:sp>
      <p:sp>
        <p:nvSpPr>
          <p:cNvPr id="3" name="Slide Number Placeholder 2">
            <a:extLst>
              <a:ext uri="{FF2B5EF4-FFF2-40B4-BE49-F238E27FC236}">
                <a16:creationId xmlns:a16="http://schemas.microsoft.com/office/drawing/2014/main" id="{E223F539-6C69-4F4C-80E5-3ADAB595AC0C}"/>
              </a:ext>
            </a:extLst>
          </p:cNvPr>
          <p:cNvSpPr>
            <a:spLocks noGrp="1"/>
          </p:cNvSpPr>
          <p:nvPr>
            <p:ph type="sldNum" sz="quarter" idx="12"/>
          </p:nvPr>
        </p:nvSpPr>
        <p:spPr/>
        <p:txBody>
          <a:bodyPr/>
          <a:lstStyle/>
          <a:p>
            <a:fld id="{32F83655-DC73-417F-8B26-EB7A1DBB5382}" type="slidenum">
              <a:rPr lang="en-ZA" smtClean="0"/>
              <a:pPr/>
              <a:t>263</a:t>
            </a:fld>
            <a:endParaRPr lang="en-ZA" dirty="0"/>
          </a:p>
        </p:txBody>
      </p:sp>
      <p:sp>
        <p:nvSpPr>
          <p:cNvPr id="4" name="Content Placeholder 3">
            <a:extLst>
              <a:ext uri="{FF2B5EF4-FFF2-40B4-BE49-F238E27FC236}">
                <a16:creationId xmlns:a16="http://schemas.microsoft.com/office/drawing/2014/main" id="{5BD928FF-D8EE-4592-8682-31E7724963B2}"/>
              </a:ext>
            </a:extLst>
          </p:cNvPr>
          <p:cNvSpPr>
            <a:spLocks noGrp="1"/>
          </p:cNvSpPr>
          <p:nvPr>
            <p:ph sz="quarter" idx="1"/>
          </p:nvPr>
        </p:nvSpPr>
        <p:spPr>
          <a:xfrm>
            <a:off x="467544" y="1905000"/>
            <a:ext cx="8219256" cy="4762500"/>
          </a:xfrm>
        </p:spPr>
        <p:txBody>
          <a:bodyPr>
            <a:normAutofit/>
          </a:bodyPr>
          <a:lstStyle/>
          <a:p>
            <a:pPr marL="0" indent="0">
              <a:buNone/>
            </a:pPr>
            <a:r>
              <a:rPr lang="en-GB" b="1" i="1" dirty="0"/>
              <a:t> Getting Help</a:t>
            </a:r>
          </a:p>
          <a:p>
            <a:pPr marL="0" indent="0">
              <a:buNone/>
            </a:pPr>
            <a:endParaRPr lang="en-GB" b="1" i="1" dirty="0"/>
          </a:p>
          <a:p>
            <a:pPr marL="0" indent="0">
              <a:buNone/>
            </a:pPr>
            <a:r>
              <a:rPr lang="en-GB" b="1" dirty="0"/>
              <a:t>Contact the appropriate emergency service giving: </a:t>
            </a:r>
          </a:p>
          <a:p>
            <a:pPr marL="0" indent="0">
              <a:buNone/>
            </a:pPr>
            <a:endParaRPr lang="en-ZA" sz="2800" b="1" dirty="0"/>
          </a:p>
          <a:p>
            <a:pPr lvl="0"/>
            <a:r>
              <a:rPr lang="en-GB" dirty="0"/>
              <a:t>Name of group and party leader </a:t>
            </a:r>
            <a:endParaRPr lang="en-ZA" sz="2800" dirty="0"/>
          </a:p>
          <a:p>
            <a:pPr lvl="0"/>
            <a:r>
              <a:rPr lang="en-GB" dirty="0"/>
              <a:t>Location</a:t>
            </a:r>
            <a:endParaRPr lang="en-ZA" sz="2800" dirty="0"/>
          </a:p>
          <a:p>
            <a:pPr lvl="0"/>
            <a:r>
              <a:rPr lang="en-GB" dirty="0"/>
              <a:t>Nature of emergency and number of injured persons </a:t>
            </a:r>
            <a:endParaRPr lang="en-ZA" sz="2800" dirty="0"/>
          </a:p>
          <a:p>
            <a:pPr lvl="0"/>
            <a:r>
              <a:rPr lang="en-GB" dirty="0"/>
              <a:t>Action so far </a:t>
            </a:r>
            <a:endParaRPr lang="en-ZA" sz="2800" dirty="0"/>
          </a:p>
          <a:p>
            <a:pPr marL="0" indent="0">
              <a:buNone/>
            </a:pPr>
            <a:endParaRPr lang="en-ZA" dirty="0"/>
          </a:p>
        </p:txBody>
      </p:sp>
    </p:spTree>
    <p:extLst>
      <p:ext uri="{BB962C8B-B14F-4D97-AF65-F5344CB8AC3E}">
        <p14:creationId xmlns:p14="http://schemas.microsoft.com/office/powerpoint/2010/main" val="2910598880"/>
      </p:ext>
    </p:extLst>
  </p:cSld>
  <p:clrMapOvr>
    <a:masterClrMapping/>
  </p:clrMapOvr>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DCBD58-E9C3-4C5B-A963-7B00FA012114}"/>
              </a:ext>
            </a:extLst>
          </p:cNvPr>
          <p:cNvSpPr>
            <a:spLocks noGrp="1"/>
          </p:cNvSpPr>
          <p:nvPr>
            <p:ph type="title"/>
          </p:nvPr>
        </p:nvSpPr>
        <p:spPr/>
        <p:txBody>
          <a:bodyPr>
            <a:normAutofit fontScale="90000"/>
          </a:bodyPr>
          <a:lstStyle/>
          <a:p>
            <a:pPr algn="ctr"/>
            <a:br>
              <a:rPr lang="en-GB" dirty="0"/>
            </a:br>
            <a:r>
              <a:rPr lang="en-GB" sz="3600" dirty="0"/>
              <a:t>IMPORTANCE OF REPORTING THE INCIDENT TO APPROPRIATE AUTHORITIES TO ACTIVATE EMERGENCY RESPONSE</a:t>
            </a:r>
            <a:endParaRPr lang="en-ZA" dirty="0"/>
          </a:p>
        </p:txBody>
      </p:sp>
      <p:sp>
        <p:nvSpPr>
          <p:cNvPr id="3" name="Slide Number Placeholder 2">
            <a:extLst>
              <a:ext uri="{FF2B5EF4-FFF2-40B4-BE49-F238E27FC236}">
                <a16:creationId xmlns:a16="http://schemas.microsoft.com/office/drawing/2014/main" id="{E223F539-6C69-4F4C-80E5-3ADAB595AC0C}"/>
              </a:ext>
            </a:extLst>
          </p:cNvPr>
          <p:cNvSpPr>
            <a:spLocks noGrp="1"/>
          </p:cNvSpPr>
          <p:nvPr>
            <p:ph type="sldNum" sz="quarter" idx="12"/>
          </p:nvPr>
        </p:nvSpPr>
        <p:spPr/>
        <p:txBody>
          <a:bodyPr/>
          <a:lstStyle/>
          <a:p>
            <a:fld id="{32F83655-DC73-417F-8B26-EB7A1DBB5382}" type="slidenum">
              <a:rPr lang="en-ZA" smtClean="0"/>
              <a:pPr/>
              <a:t>264</a:t>
            </a:fld>
            <a:endParaRPr lang="en-ZA" dirty="0"/>
          </a:p>
        </p:txBody>
      </p:sp>
      <p:sp>
        <p:nvSpPr>
          <p:cNvPr id="4" name="Content Placeholder 3">
            <a:extLst>
              <a:ext uri="{FF2B5EF4-FFF2-40B4-BE49-F238E27FC236}">
                <a16:creationId xmlns:a16="http://schemas.microsoft.com/office/drawing/2014/main" id="{5BD928FF-D8EE-4592-8682-31E7724963B2}"/>
              </a:ext>
            </a:extLst>
          </p:cNvPr>
          <p:cNvSpPr>
            <a:spLocks noGrp="1"/>
          </p:cNvSpPr>
          <p:nvPr>
            <p:ph sz="quarter" idx="1"/>
          </p:nvPr>
        </p:nvSpPr>
        <p:spPr>
          <a:xfrm>
            <a:off x="467544" y="1905000"/>
            <a:ext cx="8219256" cy="4762500"/>
          </a:xfrm>
        </p:spPr>
        <p:txBody>
          <a:bodyPr>
            <a:normAutofit/>
          </a:bodyPr>
          <a:lstStyle/>
          <a:p>
            <a:pPr marL="0" lvl="0" indent="0">
              <a:buNone/>
            </a:pPr>
            <a:r>
              <a:rPr lang="en-GB" b="1" dirty="0"/>
              <a:t>Follow advice from emergency services </a:t>
            </a:r>
          </a:p>
          <a:p>
            <a:pPr marL="0" lvl="0" indent="0">
              <a:buNone/>
            </a:pPr>
            <a:endParaRPr lang="en-ZA" sz="2800" b="1" dirty="0"/>
          </a:p>
          <a:p>
            <a:pPr lvl="2"/>
            <a:r>
              <a:rPr lang="en-GB" dirty="0"/>
              <a:t>Inform the school and leave a return telephone number if possible.</a:t>
            </a:r>
            <a:endParaRPr lang="en-ZA" sz="2800" dirty="0"/>
          </a:p>
          <a:p>
            <a:pPr lvl="2"/>
            <a:r>
              <a:rPr lang="en-GB" dirty="0"/>
              <a:t>Advise the venture organiser/local base of the incident and action taken.</a:t>
            </a:r>
            <a:endParaRPr lang="en-ZA" sz="2800" dirty="0"/>
          </a:p>
          <a:p>
            <a:pPr marL="0" indent="0">
              <a:buNone/>
            </a:pPr>
            <a:endParaRPr lang="en-ZA" sz="2800" dirty="0"/>
          </a:p>
          <a:p>
            <a:pPr marL="0" indent="0">
              <a:buNone/>
            </a:pPr>
            <a:endParaRPr lang="en-ZA" dirty="0"/>
          </a:p>
        </p:txBody>
      </p:sp>
    </p:spTree>
    <p:extLst>
      <p:ext uri="{BB962C8B-B14F-4D97-AF65-F5344CB8AC3E}">
        <p14:creationId xmlns:p14="http://schemas.microsoft.com/office/powerpoint/2010/main" val="3077897110"/>
      </p:ext>
    </p:extLst>
  </p:cSld>
  <p:clrMapOvr>
    <a:masterClrMapping/>
  </p:clrMapOvr>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DCBD58-E9C3-4C5B-A963-7B00FA012114}"/>
              </a:ext>
            </a:extLst>
          </p:cNvPr>
          <p:cNvSpPr>
            <a:spLocks noGrp="1"/>
          </p:cNvSpPr>
          <p:nvPr>
            <p:ph type="title"/>
          </p:nvPr>
        </p:nvSpPr>
        <p:spPr/>
        <p:txBody>
          <a:bodyPr>
            <a:normAutofit fontScale="90000"/>
          </a:bodyPr>
          <a:lstStyle/>
          <a:p>
            <a:pPr algn="ctr"/>
            <a:br>
              <a:rPr lang="en-GB" dirty="0"/>
            </a:br>
            <a:r>
              <a:rPr lang="en-GB" sz="3600" dirty="0"/>
              <a:t>IMPORTANCE OF REPORTING THE INCIDENT TO APPROPRIATE AUTHORITIES TO ACTIVATE EMERGENCY RESPONSE</a:t>
            </a:r>
            <a:endParaRPr lang="en-ZA" dirty="0"/>
          </a:p>
        </p:txBody>
      </p:sp>
      <p:sp>
        <p:nvSpPr>
          <p:cNvPr id="3" name="Slide Number Placeholder 2">
            <a:extLst>
              <a:ext uri="{FF2B5EF4-FFF2-40B4-BE49-F238E27FC236}">
                <a16:creationId xmlns:a16="http://schemas.microsoft.com/office/drawing/2014/main" id="{E223F539-6C69-4F4C-80E5-3ADAB595AC0C}"/>
              </a:ext>
            </a:extLst>
          </p:cNvPr>
          <p:cNvSpPr>
            <a:spLocks noGrp="1"/>
          </p:cNvSpPr>
          <p:nvPr>
            <p:ph type="sldNum" sz="quarter" idx="12"/>
          </p:nvPr>
        </p:nvSpPr>
        <p:spPr/>
        <p:txBody>
          <a:bodyPr/>
          <a:lstStyle/>
          <a:p>
            <a:fld id="{32F83655-DC73-417F-8B26-EB7A1DBB5382}" type="slidenum">
              <a:rPr lang="en-ZA" smtClean="0"/>
              <a:pPr/>
              <a:t>265</a:t>
            </a:fld>
            <a:endParaRPr lang="en-ZA" dirty="0"/>
          </a:p>
        </p:txBody>
      </p:sp>
      <p:sp>
        <p:nvSpPr>
          <p:cNvPr id="4" name="Content Placeholder 3">
            <a:extLst>
              <a:ext uri="{FF2B5EF4-FFF2-40B4-BE49-F238E27FC236}">
                <a16:creationId xmlns:a16="http://schemas.microsoft.com/office/drawing/2014/main" id="{5BD928FF-D8EE-4592-8682-31E7724963B2}"/>
              </a:ext>
            </a:extLst>
          </p:cNvPr>
          <p:cNvSpPr>
            <a:spLocks noGrp="1"/>
          </p:cNvSpPr>
          <p:nvPr>
            <p:ph sz="quarter" idx="1"/>
          </p:nvPr>
        </p:nvSpPr>
        <p:spPr>
          <a:xfrm>
            <a:off x="467544" y="1905000"/>
            <a:ext cx="8219256" cy="4762500"/>
          </a:xfrm>
        </p:spPr>
        <p:txBody>
          <a:bodyPr>
            <a:normAutofit/>
          </a:bodyPr>
          <a:lstStyle/>
          <a:p>
            <a:pPr marL="0" indent="0">
              <a:buNone/>
            </a:pPr>
            <a:r>
              <a:rPr lang="en-GB" b="1" dirty="0"/>
              <a:t>Homesickness, Mishaps, Accidents and Illness</a:t>
            </a:r>
            <a:r>
              <a:rPr lang="en-GB" dirty="0"/>
              <a:t> </a:t>
            </a:r>
          </a:p>
          <a:p>
            <a:pPr marL="0" indent="0">
              <a:buNone/>
            </a:pPr>
            <a:endParaRPr lang="en-ZA" dirty="0"/>
          </a:p>
          <a:p>
            <a:pPr lvl="0"/>
            <a:r>
              <a:rPr lang="en-GB" dirty="0"/>
              <a:t>Take time (unless the emergency demands immediate action) to gather the facts before making any decision, or taking any action. </a:t>
            </a:r>
          </a:p>
          <a:p>
            <a:pPr marL="0" lvl="0" indent="0">
              <a:buNone/>
            </a:pPr>
            <a:endParaRPr lang="en-ZA" dirty="0"/>
          </a:p>
          <a:p>
            <a:pPr lvl="0"/>
            <a:r>
              <a:rPr lang="en-GB" dirty="0"/>
              <a:t>Homesickness requires that you follow the knife-edge between a hard and soft line of approach. Keep the sufferer away from the telephone. Even the most well-meaning parent can exacerbate the situation, either in conversation, or if they decide to visit! </a:t>
            </a:r>
            <a:endParaRPr lang="en-ZA" sz="2800" dirty="0"/>
          </a:p>
          <a:p>
            <a:pPr marL="0" indent="0">
              <a:buNone/>
            </a:pPr>
            <a:endParaRPr lang="en-ZA" dirty="0"/>
          </a:p>
        </p:txBody>
      </p:sp>
    </p:spTree>
    <p:extLst>
      <p:ext uri="{BB962C8B-B14F-4D97-AF65-F5344CB8AC3E}">
        <p14:creationId xmlns:p14="http://schemas.microsoft.com/office/powerpoint/2010/main" val="3667076929"/>
      </p:ext>
    </p:extLst>
  </p:cSld>
  <p:clrMapOvr>
    <a:masterClrMapping/>
  </p:clrMapOvr>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DCBD58-E9C3-4C5B-A963-7B00FA012114}"/>
              </a:ext>
            </a:extLst>
          </p:cNvPr>
          <p:cNvSpPr>
            <a:spLocks noGrp="1"/>
          </p:cNvSpPr>
          <p:nvPr>
            <p:ph type="title"/>
          </p:nvPr>
        </p:nvSpPr>
        <p:spPr/>
        <p:txBody>
          <a:bodyPr>
            <a:normAutofit fontScale="90000"/>
          </a:bodyPr>
          <a:lstStyle/>
          <a:p>
            <a:pPr algn="ctr"/>
            <a:br>
              <a:rPr lang="en-GB" dirty="0"/>
            </a:br>
            <a:r>
              <a:rPr lang="en-GB" sz="3600" dirty="0"/>
              <a:t>IMPORTANCE OF REPORTING THE INCIDENT TO APPROPRIATE AUTHORITIES TO ACTIVATE EMERGENCY RESPONSE</a:t>
            </a:r>
            <a:endParaRPr lang="en-ZA" dirty="0"/>
          </a:p>
        </p:txBody>
      </p:sp>
      <p:sp>
        <p:nvSpPr>
          <p:cNvPr id="3" name="Slide Number Placeholder 2">
            <a:extLst>
              <a:ext uri="{FF2B5EF4-FFF2-40B4-BE49-F238E27FC236}">
                <a16:creationId xmlns:a16="http://schemas.microsoft.com/office/drawing/2014/main" id="{E223F539-6C69-4F4C-80E5-3ADAB595AC0C}"/>
              </a:ext>
            </a:extLst>
          </p:cNvPr>
          <p:cNvSpPr>
            <a:spLocks noGrp="1"/>
          </p:cNvSpPr>
          <p:nvPr>
            <p:ph type="sldNum" sz="quarter" idx="12"/>
          </p:nvPr>
        </p:nvSpPr>
        <p:spPr/>
        <p:txBody>
          <a:bodyPr/>
          <a:lstStyle/>
          <a:p>
            <a:fld id="{32F83655-DC73-417F-8B26-EB7A1DBB5382}" type="slidenum">
              <a:rPr lang="en-ZA" smtClean="0"/>
              <a:pPr/>
              <a:t>266</a:t>
            </a:fld>
            <a:endParaRPr lang="en-ZA" dirty="0"/>
          </a:p>
        </p:txBody>
      </p:sp>
      <p:sp>
        <p:nvSpPr>
          <p:cNvPr id="4" name="Content Placeholder 3">
            <a:extLst>
              <a:ext uri="{FF2B5EF4-FFF2-40B4-BE49-F238E27FC236}">
                <a16:creationId xmlns:a16="http://schemas.microsoft.com/office/drawing/2014/main" id="{5BD928FF-D8EE-4592-8682-31E7724963B2}"/>
              </a:ext>
            </a:extLst>
          </p:cNvPr>
          <p:cNvSpPr>
            <a:spLocks noGrp="1"/>
          </p:cNvSpPr>
          <p:nvPr>
            <p:ph sz="quarter" idx="1"/>
          </p:nvPr>
        </p:nvSpPr>
        <p:spPr>
          <a:xfrm>
            <a:off x="467544" y="1905000"/>
            <a:ext cx="8219256" cy="4762500"/>
          </a:xfrm>
        </p:spPr>
        <p:txBody>
          <a:bodyPr>
            <a:normAutofit/>
          </a:bodyPr>
          <a:lstStyle/>
          <a:p>
            <a:pPr lvl="0"/>
            <a:r>
              <a:rPr lang="en-GB" dirty="0"/>
              <a:t>If the condition is not self-curing within a reasonable time, you may have to consider returning the sufferer home. Only do this after you have discussed things fully with a parent. </a:t>
            </a:r>
          </a:p>
          <a:p>
            <a:pPr lvl="0"/>
            <a:endParaRPr lang="en-GB" dirty="0"/>
          </a:p>
          <a:p>
            <a:r>
              <a:rPr lang="en-GB" dirty="0"/>
              <a:t>Mishaps may be anything from the loss of belongings to a real emergency requiring an immediate and positive response.</a:t>
            </a:r>
            <a:endParaRPr lang="en-ZA" sz="2800" dirty="0"/>
          </a:p>
          <a:p>
            <a:pPr marL="0" lvl="0" indent="0">
              <a:buNone/>
            </a:pPr>
            <a:endParaRPr lang="en-ZA" dirty="0"/>
          </a:p>
          <a:p>
            <a:pPr marL="0" indent="0">
              <a:buNone/>
            </a:pPr>
            <a:endParaRPr lang="en-ZA" dirty="0"/>
          </a:p>
        </p:txBody>
      </p:sp>
    </p:spTree>
    <p:extLst>
      <p:ext uri="{BB962C8B-B14F-4D97-AF65-F5344CB8AC3E}">
        <p14:creationId xmlns:p14="http://schemas.microsoft.com/office/powerpoint/2010/main" val="2585771607"/>
      </p:ext>
    </p:extLst>
  </p:cSld>
  <p:clrMapOvr>
    <a:masterClrMapping/>
  </p:clrMapOvr>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DCBD58-E9C3-4C5B-A963-7B00FA012114}"/>
              </a:ext>
            </a:extLst>
          </p:cNvPr>
          <p:cNvSpPr>
            <a:spLocks noGrp="1"/>
          </p:cNvSpPr>
          <p:nvPr>
            <p:ph type="title"/>
          </p:nvPr>
        </p:nvSpPr>
        <p:spPr/>
        <p:txBody>
          <a:bodyPr>
            <a:normAutofit fontScale="90000"/>
          </a:bodyPr>
          <a:lstStyle/>
          <a:p>
            <a:pPr algn="ctr"/>
            <a:br>
              <a:rPr lang="en-GB" dirty="0"/>
            </a:br>
            <a:r>
              <a:rPr lang="en-GB" sz="3600" dirty="0"/>
              <a:t>IMPORTANCE OF REPORTING THE INCIDENT TO APPROPRIATE AUTHORITIES TO ACTIVATE EMERGENCY RESPONSE</a:t>
            </a:r>
            <a:endParaRPr lang="en-ZA" dirty="0"/>
          </a:p>
        </p:txBody>
      </p:sp>
      <p:sp>
        <p:nvSpPr>
          <p:cNvPr id="3" name="Slide Number Placeholder 2">
            <a:extLst>
              <a:ext uri="{FF2B5EF4-FFF2-40B4-BE49-F238E27FC236}">
                <a16:creationId xmlns:a16="http://schemas.microsoft.com/office/drawing/2014/main" id="{E223F539-6C69-4F4C-80E5-3ADAB595AC0C}"/>
              </a:ext>
            </a:extLst>
          </p:cNvPr>
          <p:cNvSpPr>
            <a:spLocks noGrp="1"/>
          </p:cNvSpPr>
          <p:nvPr>
            <p:ph type="sldNum" sz="quarter" idx="12"/>
          </p:nvPr>
        </p:nvSpPr>
        <p:spPr/>
        <p:txBody>
          <a:bodyPr/>
          <a:lstStyle/>
          <a:p>
            <a:fld id="{32F83655-DC73-417F-8B26-EB7A1DBB5382}" type="slidenum">
              <a:rPr lang="en-ZA" smtClean="0"/>
              <a:pPr/>
              <a:t>267</a:t>
            </a:fld>
            <a:endParaRPr lang="en-ZA" dirty="0"/>
          </a:p>
        </p:txBody>
      </p:sp>
      <p:sp>
        <p:nvSpPr>
          <p:cNvPr id="4" name="Content Placeholder 3">
            <a:extLst>
              <a:ext uri="{FF2B5EF4-FFF2-40B4-BE49-F238E27FC236}">
                <a16:creationId xmlns:a16="http://schemas.microsoft.com/office/drawing/2014/main" id="{5BD928FF-D8EE-4592-8682-31E7724963B2}"/>
              </a:ext>
            </a:extLst>
          </p:cNvPr>
          <p:cNvSpPr>
            <a:spLocks noGrp="1"/>
          </p:cNvSpPr>
          <p:nvPr>
            <p:ph sz="quarter" idx="1"/>
          </p:nvPr>
        </p:nvSpPr>
        <p:spPr>
          <a:xfrm>
            <a:off x="467544" y="1905000"/>
            <a:ext cx="8219256" cy="4762500"/>
          </a:xfrm>
        </p:spPr>
        <p:txBody>
          <a:bodyPr>
            <a:normAutofit/>
          </a:bodyPr>
          <a:lstStyle/>
          <a:p>
            <a:pPr lvl="0"/>
            <a:r>
              <a:rPr lang="en-GB" dirty="0"/>
              <a:t>Ensure the safety and wellbeing of all members of the group not directly involved. </a:t>
            </a:r>
          </a:p>
          <a:p>
            <a:pPr lvl="0"/>
            <a:endParaRPr lang="en-GB" dirty="0"/>
          </a:p>
          <a:p>
            <a:pPr lvl="0"/>
            <a:r>
              <a:rPr lang="en-GB" dirty="0"/>
              <a:t>Distance them from events, if at all possible, and keep them away from any telephone until you have the situation under control and/or have been in touch with your home contact. Let them know and understand what has happened.</a:t>
            </a:r>
          </a:p>
          <a:p>
            <a:pPr marL="0" lvl="0" indent="0">
              <a:buNone/>
            </a:pPr>
            <a:endParaRPr lang="en-ZA" sz="2800" dirty="0"/>
          </a:p>
          <a:p>
            <a:pPr lvl="0"/>
            <a:r>
              <a:rPr lang="en-GB" dirty="0"/>
              <a:t>All those not directly involved should be occupied with some activity. Give your group every reassurance.</a:t>
            </a:r>
            <a:endParaRPr lang="en-ZA" sz="2800" dirty="0"/>
          </a:p>
          <a:p>
            <a:pPr marL="0" indent="0">
              <a:buNone/>
            </a:pPr>
            <a:endParaRPr lang="en-ZA" dirty="0"/>
          </a:p>
        </p:txBody>
      </p:sp>
    </p:spTree>
    <p:extLst>
      <p:ext uri="{BB962C8B-B14F-4D97-AF65-F5344CB8AC3E}">
        <p14:creationId xmlns:p14="http://schemas.microsoft.com/office/powerpoint/2010/main" val="1352164032"/>
      </p:ext>
    </p:extLst>
  </p:cSld>
  <p:clrMapOvr>
    <a:masterClrMapping/>
  </p:clrMapOvr>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DCBD58-E9C3-4C5B-A963-7B00FA012114}"/>
              </a:ext>
            </a:extLst>
          </p:cNvPr>
          <p:cNvSpPr>
            <a:spLocks noGrp="1"/>
          </p:cNvSpPr>
          <p:nvPr>
            <p:ph type="title"/>
          </p:nvPr>
        </p:nvSpPr>
        <p:spPr/>
        <p:txBody>
          <a:bodyPr>
            <a:normAutofit fontScale="90000"/>
          </a:bodyPr>
          <a:lstStyle/>
          <a:p>
            <a:pPr algn="ctr"/>
            <a:br>
              <a:rPr lang="en-GB" dirty="0"/>
            </a:br>
            <a:r>
              <a:rPr lang="en-GB" sz="3600" dirty="0"/>
              <a:t>IMPORTANCE OF REPORTING THE INCIDENT TO APPROPRIATE AUTHORITIES TO ACTIVATE EMERGENCY RESPONSE</a:t>
            </a:r>
            <a:endParaRPr lang="en-ZA" dirty="0"/>
          </a:p>
        </p:txBody>
      </p:sp>
      <p:sp>
        <p:nvSpPr>
          <p:cNvPr id="3" name="Slide Number Placeholder 2">
            <a:extLst>
              <a:ext uri="{FF2B5EF4-FFF2-40B4-BE49-F238E27FC236}">
                <a16:creationId xmlns:a16="http://schemas.microsoft.com/office/drawing/2014/main" id="{E223F539-6C69-4F4C-80E5-3ADAB595AC0C}"/>
              </a:ext>
            </a:extLst>
          </p:cNvPr>
          <p:cNvSpPr>
            <a:spLocks noGrp="1"/>
          </p:cNvSpPr>
          <p:nvPr>
            <p:ph type="sldNum" sz="quarter" idx="12"/>
          </p:nvPr>
        </p:nvSpPr>
        <p:spPr/>
        <p:txBody>
          <a:bodyPr/>
          <a:lstStyle/>
          <a:p>
            <a:fld id="{32F83655-DC73-417F-8B26-EB7A1DBB5382}" type="slidenum">
              <a:rPr lang="en-ZA" smtClean="0"/>
              <a:pPr/>
              <a:t>268</a:t>
            </a:fld>
            <a:endParaRPr lang="en-ZA" dirty="0"/>
          </a:p>
        </p:txBody>
      </p:sp>
      <p:sp>
        <p:nvSpPr>
          <p:cNvPr id="4" name="Content Placeholder 3">
            <a:extLst>
              <a:ext uri="{FF2B5EF4-FFF2-40B4-BE49-F238E27FC236}">
                <a16:creationId xmlns:a16="http://schemas.microsoft.com/office/drawing/2014/main" id="{5BD928FF-D8EE-4592-8682-31E7724963B2}"/>
              </a:ext>
            </a:extLst>
          </p:cNvPr>
          <p:cNvSpPr>
            <a:spLocks noGrp="1"/>
          </p:cNvSpPr>
          <p:nvPr>
            <p:ph sz="quarter" idx="1"/>
          </p:nvPr>
        </p:nvSpPr>
        <p:spPr>
          <a:xfrm>
            <a:off x="467544" y="1905000"/>
            <a:ext cx="8219256" cy="4762500"/>
          </a:xfrm>
        </p:spPr>
        <p:txBody>
          <a:bodyPr>
            <a:normAutofit/>
          </a:bodyPr>
          <a:lstStyle/>
          <a:p>
            <a:pPr lvl="0"/>
            <a:r>
              <a:rPr lang="en-GB" dirty="0"/>
              <a:t>Contact the appropriate authority so that the wellbeing of your group, or individual members of it, is not jeopardised.</a:t>
            </a:r>
          </a:p>
          <a:p>
            <a:pPr marL="0" lvl="0" indent="0">
              <a:buNone/>
            </a:pPr>
            <a:endParaRPr lang="en-ZA" sz="2800" dirty="0"/>
          </a:p>
          <a:p>
            <a:pPr lvl="0"/>
            <a:r>
              <a:rPr lang="en-GB" dirty="0"/>
              <a:t>Inform your home contact who should then follow the County Emergency Procedures above. </a:t>
            </a:r>
          </a:p>
          <a:p>
            <a:pPr marL="0" lvl="0" indent="0">
              <a:buNone/>
            </a:pPr>
            <a:endParaRPr lang="en-ZA" sz="2800" dirty="0"/>
          </a:p>
          <a:p>
            <a:pPr lvl="0"/>
            <a:r>
              <a:rPr lang="en-GB" dirty="0"/>
              <a:t>Should representatives from the media be present, keep them away from group members who must be instructed not to discuss the matter with anyone. </a:t>
            </a:r>
          </a:p>
          <a:p>
            <a:pPr lvl="0"/>
            <a:endParaRPr lang="en-GB" dirty="0"/>
          </a:p>
          <a:p>
            <a:pPr marL="0" indent="0">
              <a:buNone/>
            </a:pPr>
            <a:endParaRPr lang="en-ZA" dirty="0"/>
          </a:p>
        </p:txBody>
      </p:sp>
    </p:spTree>
    <p:extLst>
      <p:ext uri="{BB962C8B-B14F-4D97-AF65-F5344CB8AC3E}">
        <p14:creationId xmlns:p14="http://schemas.microsoft.com/office/powerpoint/2010/main" val="3679433261"/>
      </p:ext>
    </p:extLst>
  </p:cSld>
  <p:clrMapOvr>
    <a:masterClrMapping/>
  </p:clrMapOvr>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DCBD58-E9C3-4C5B-A963-7B00FA012114}"/>
              </a:ext>
            </a:extLst>
          </p:cNvPr>
          <p:cNvSpPr>
            <a:spLocks noGrp="1"/>
          </p:cNvSpPr>
          <p:nvPr>
            <p:ph type="title"/>
          </p:nvPr>
        </p:nvSpPr>
        <p:spPr/>
        <p:txBody>
          <a:bodyPr>
            <a:normAutofit fontScale="90000"/>
          </a:bodyPr>
          <a:lstStyle/>
          <a:p>
            <a:pPr algn="ctr"/>
            <a:br>
              <a:rPr lang="en-GB" dirty="0"/>
            </a:br>
            <a:r>
              <a:rPr lang="en-GB" sz="3600" dirty="0"/>
              <a:t>IMPORTANCE OF REPORTING THE INCIDENT TO APPROPRIATE AUTHORITIES TO ACTIVATE EMERGENCY RESPONSE</a:t>
            </a:r>
            <a:endParaRPr lang="en-ZA" dirty="0"/>
          </a:p>
        </p:txBody>
      </p:sp>
      <p:sp>
        <p:nvSpPr>
          <p:cNvPr id="3" name="Slide Number Placeholder 2">
            <a:extLst>
              <a:ext uri="{FF2B5EF4-FFF2-40B4-BE49-F238E27FC236}">
                <a16:creationId xmlns:a16="http://schemas.microsoft.com/office/drawing/2014/main" id="{E223F539-6C69-4F4C-80E5-3ADAB595AC0C}"/>
              </a:ext>
            </a:extLst>
          </p:cNvPr>
          <p:cNvSpPr>
            <a:spLocks noGrp="1"/>
          </p:cNvSpPr>
          <p:nvPr>
            <p:ph type="sldNum" sz="quarter" idx="12"/>
          </p:nvPr>
        </p:nvSpPr>
        <p:spPr/>
        <p:txBody>
          <a:bodyPr/>
          <a:lstStyle/>
          <a:p>
            <a:fld id="{32F83655-DC73-417F-8B26-EB7A1DBB5382}" type="slidenum">
              <a:rPr lang="en-ZA" smtClean="0"/>
              <a:pPr/>
              <a:t>269</a:t>
            </a:fld>
            <a:endParaRPr lang="en-ZA" dirty="0"/>
          </a:p>
        </p:txBody>
      </p:sp>
      <p:sp>
        <p:nvSpPr>
          <p:cNvPr id="4" name="Content Placeholder 3">
            <a:extLst>
              <a:ext uri="{FF2B5EF4-FFF2-40B4-BE49-F238E27FC236}">
                <a16:creationId xmlns:a16="http://schemas.microsoft.com/office/drawing/2014/main" id="{5BD928FF-D8EE-4592-8682-31E7724963B2}"/>
              </a:ext>
            </a:extLst>
          </p:cNvPr>
          <p:cNvSpPr>
            <a:spLocks noGrp="1"/>
          </p:cNvSpPr>
          <p:nvPr>
            <p:ph sz="quarter" idx="1"/>
          </p:nvPr>
        </p:nvSpPr>
        <p:spPr>
          <a:xfrm>
            <a:off x="467544" y="1905000"/>
            <a:ext cx="8219256" cy="4762500"/>
          </a:xfrm>
        </p:spPr>
        <p:txBody>
          <a:bodyPr>
            <a:normAutofit lnSpcReduction="10000"/>
          </a:bodyPr>
          <a:lstStyle/>
          <a:p>
            <a:pPr lvl="0"/>
            <a:r>
              <a:rPr lang="en-GB" dirty="0"/>
              <a:t>If pressed, nominate one spokesman only, who should give no further information than you have already given to your home contact and subsequently cleared for release.</a:t>
            </a:r>
            <a:endParaRPr lang="en-ZA" sz="2800" dirty="0"/>
          </a:p>
          <a:p>
            <a:pPr marL="0" indent="0">
              <a:buNone/>
            </a:pPr>
            <a:endParaRPr lang="en-ZA" sz="2800" dirty="0"/>
          </a:p>
          <a:p>
            <a:pPr lvl="0"/>
            <a:r>
              <a:rPr lang="en-GB" dirty="0"/>
              <a:t>Continue with your programme if at all possible. If you decide to return home, however, do so only after consultation with your home contact.</a:t>
            </a:r>
          </a:p>
          <a:p>
            <a:pPr marL="0" lvl="0" indent="0">
              <a:buNone/>
            </a:pPr>
            <a:endParaRPr lang="en-ZA" sz="2800" dirty="0"/>
          </a:p>
          <a:p>
            <a:pPr lvl="0"/>
            <a:r>
              <a:rPr lang="en-GB" dirty="0"/>
              <a:t>Keep a full record or events, times, interviews, statements, etc. should you need to file a report of the incident which will apply, for instance, in the case of any serious injury to young people. </a:t>
            </a:r>
            <a:endParaRPr lang="en-ZA" sz="2800" dirty="0"/>
          </a:p>
          <a:p>
            <a:pPr marL="0" indent="0">
              <a:buNone/>
            </a:pPr>
            <a:endParaRPr lang="en-ZA" sz="2800" dirty="0"/>
          </a:p>
          <a:p>
            <a:pPr marL="0" indent="0">
              <a:buNone/>
            </a:pPr>
            <a:endParaRPr lang="en-ZA" dirty="0"/>
          </a:p>
        </p:txBody>
      </p:sp>
    </p:spTree>
    <p:extLst>
      <p:ext uri="{BB962C8B-B14F-4D97-AF65-F5344CB8AC3E}">
        <p14:creationId xmlns:p14="http://schemas.microsoft.com/office/powerpoint/2010/main" val="5684915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Unit Standard</a:t>
            </a:r>
          </a:p>
        </p:txBody>
      </p:sp>
      <p:sp>
        <p:nvSpPr>
          <p:cNvPr id="4" name="Slide Number Placeholder 3"/>
          <p:cNvSpPr>
            <a:spLocks noGrp="1"/>
          </p:cNvSpPr>
          <p:nvPr>
            <p:ph type="sldNum" sz="quarter" idx="12"/>
          </p:nvPr>
        </p:nvSpPr>
        <p:spPr/>
        <p:txBody>
          <a:bodyPr/>
          <a:lstStyle/>
          <a:p>
            <a:fld id="{32F83655-DC73-417F-8B26-EB7A1DBB5382}" type="slidenum">
              <a:rPr lang="en-ZA" smtClean="0"/>
              <a:pPr/>
              <a:t>27</a:t>
            </a:fld>
            <a:endParaRPr lang="en-ZA" dirty="0"/>
          </a:p>
        </p:txBody>
      </p:sp>
      <p:sp>
        <p:nvSpPr>
          <p:cNvPr id="5" name="Content Placeholder 4"/>
          <p:cNvSpPr>
            <a:spLocks noGrp="1"/>
          </p:cNvSpPr>
          <p:nvPr>
            <p:ph sz="quarter" idx="1"/>
          </p:nvPr>
        </p:nvSpPr>
        <p:spPr/>
        <p:txBody>
          <a:bodyPr/>
          <a:lstStyle/>
          <a:p>
            <a:r>
              <a:rPr lang="en-ZA" dirty="0"/>
              <a:t>SAQA US ID</a:t>
            </a:r>
          </a:p>
          <a:p>
            <a:r>
              <a:rPr lang="en-ZA" dirty="0"/>
              <a:t>Unit Standard Title</a:t>
            </a:r>
          </a:p>
          <a:p>
            <a:r>
              <a:rPr lang="en-ZA" dirty="0"/>
              <a:t>NQF Level</a:t>
            </a:r>
          </a:p>
          <a:p>
            <a:r>
              <a:rPr lang="en-ZA" dirty="0"/>
              <a:t>Credits</a:t>
            </a:r>
          </a:p>
          <a:p>
            <a:r>
              <a:rPr lang="en-ZA" dirty="0"/>
              <a:t>Purpose of the Unit Standard</a:t>
            </a:r>
          </a:p>
          <a:p>
            <a:r>
              <a:rPr lang="en-ZA" dirty="0"/>
              <a:t>Learning assumed to be in place</a:t>
            </a:r>
          </a:p>
          <a:p>
            <a:endParaRPr lang="en-ZA" dirty="0"/>
          </a:p>
        </p:txBody>
      </p:sp>
    </p:spTree>
    <p:extLst>
      <p:ext uri="{BB962C8B-B14F-4D97-AF65-F5344CB8AC3E}">
        <p14:creationId xmlns:p14="http://schemas.microsoft.com/office/powerpoint/2010/main" val="2610884672"/>
      </p:ext>
    </p:extLst>
  </p:cSld>
  <p:clrMapOvr>
    <a:masterClrMapping/>
  </p:clrMapOvr>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3C26BC-B53E-4CC3-BFEE-B809CE3E3285}"/>
              </a:ext>
            </a:extLst>
          </p:cNvPr>
          <p:cNvSpPr>
            <a:spLocks noGrp="1"/>
          </p:cNvSpPr>
          <p:nvPr>
            <p:ph type="title"/>
          </p:nvPr>
        </p:nvSpPr>
        <p:spPr/>
        <p:txBody>
          <a:bodyPr/>
          <a:lstStyle/>
          <a:p>
            <a:r>
              <a:rPr lang="en-ZA" dirty="0"/>
              <a:t>STUDY UNIT </a:t>
            </a:r>
            <a:r>
              <a:rPr lang="en-GB" dirty="0"/>
              <a:t>KT0204</a:t>
            </a:r>
            <a:endParaRPr lang="en-ZA" dirty="0"/>
          </a:p>
        </p:txBody>
      </p:sp>
      <p:sp>
        <p:nvSpPr>
          <p:cNvPr id="3" name="Text Placeholder 2">
            <a:extLst>
              <a:ext uri="{FF2B5EF4-FFF2-40B4-BE49-F238E27FC236}">
                <a16:creationId xmlns:a16="http://schemas.microsoft.com/office/drawing/2014/main" id="{4480B2D8-7EE2-4C7C-BD7E-02869A5F5C7F}"/>
              </a:ext>
            </a:extLst>
          </p:cNvPr>
          <p:cNvSpPr>
            <a:spLocks noGrp="1"/>
          </p:cNvSpPr>
          <p:nvPr>
            <p:ph type="body" idx="1"/>
          </p:nvPr>
        </p:nvSpPr>
        <p:spPr/>
        <p:txBody>
          <a:bodyPr/>
          <a:lstStyle/>
          <a:p>
            <a:r>
              <a:rPr lang="en-GB" b="1" dirty="0"/>
              <a:t>CHILDHOOD TRAUMA AND DISTRESS</a:t>
            </a:r>
            <a:endParaRPr lang="en-ZA" b="1" dirty="0"/>
          </a:p>
        </p:txBody>
      </p:sp>
      <p:sp>
        <p:nvSpPr>
          <p:cNvPr id="4" name="Slide Number Placeholder 3">
            <a:extLst>
              <a:ext uri="{FF2B5EF4-FFF2-40B4-BE49-F238E27FC236}">
                <a16:creationId xmlns:a16="http://schemas.microsoft.com/office/drawing/2014/main" id="{54502557-2436-4BB4-9F77-586DDE0F03C2}"/>
              </a:ext>
            </a:extLst>
          </p:cNvPr>
          <p:cNvSpPr>
            <a:spLocks noGrp="1"/>
          </p:cNvSpPr>
          <p:nvPr>
            <p:ph type="sldNum" sz="quarter" idx="12"/>
          </p:nvPr>
        </p:nvSpPr>
        <p:spPr/>
        <p:txBody>
          <a:bodyPr/>
          <a:lstStyle/>
          <a:p>
            <a:fld id="{4980778A-6F9D-4141-8080-B8192EADCD40}" type="slidenum">
              <a:rPr lang="en-ZA" smtClean="0"/>
              <a:pPr/>
              <a:t>270</a:t>
            </a:fld>
            <a:endParaRPr lang="en-ZA" dirty="0"/>
          </a:p>
        </p:txBody>
      </p:sp>
    </p:spTree>
    <p:extLst>
      <p:ext uri="{BB962C8B-B14F-4D97-AF65-F5344CB8AC3E}">
        <p14:creationId xmlns:p14="http://schemas.microsoft.com/office/powerpoint/2010/main" val="1925099226"/>
      </p:ext>
    </p:extLst>
  </p:cSld>
  <p:clrMapOvr>
    <a:masterClrMapping/>
  </p:clrMapOvr>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45C3D7-99B2-49DA-BE05-5BF43530B46A}"/>
              </a:ext>
            </a:extLst>
          </p:cNvPr>
          <p:cNvSpPr>
            <a:spLocks noGrp="1"/>
          </p:cNvSpPr>
          <p:nvPr>
            <p:ph type="title"/>
          </p:nvPr>
        </p:nvSpPr>
        <p:spPr/>
        <p:txBody>
          <a:bodyPr>
            <a:normAutofit/>
          </a:bodyPr>
          <a:lstStyle/>
          <a:p>
            <a:pPr algn="ctr"/>
            <a:r>
              <a:rPr lang="en-GB" dirty="0"/>
              <a:t>CHILDHOOD TRAUMA AND DISTRESS</a:t>
            </a:r>
            <a:endParaRPr lang="en-ZA" dirty="0"/>
          </a:p>
        </p:txBody>
      </p:sp>
      <p:sp>
        <p:nvSpPr>
          <p:cNvPr id="3" name="Slide Number Placeholder 2">
            <a:extLst>
              <a:ext uri="{FF2B5EF4-FFF2-40B4-BE49-F238E27FC236}">
                <a16:creationId xmlns:a16="http://schemas.microsoft.com/office/drawing/2014/main" id="{895AD67E-916E-43B4-ABAB-610E925A54DA}"/>
              </a:ext>
            </a:extLst>
          </p:cNvPr>
          <p:cNvSpPr>
            <a:spLocks noGrp="1"/>
          </p:cNvSpPr>
          <p:nvPr>
            <p:ph type="sldNum" sz="quarter" idx="12"/>
          </p:nvPr>
        </p:nvSpPr>
        <p:spPr/>
        <p:txBody>
          <a:bodyPr/>
          <a:lstStyle/>
          <a:p>
            <a:fld id="{32F83655-DC73-417F-8B26-EB7A1DBB5382}" type="slidenum">
              <a:rPr lang="en-ZA" smtClean="0"/>
              <a:pPr/>
              <a:t>271</a:t>
            </a:fld>
            <a:endParaRPr lang="en-ZA" dirty="0"/>
          </a:p>
        </p:txBody>
      </p:sp>
      <p:sp>
        <p:nvSpPr>
          <p:cNvPr id="4" name="Content Placeholder 3">
            <a:extLst>
              <a:ext uri="{FF2B5EF4-FFF2-40B4-BE49-F238E27FC236}">
                <a16:creationId xmlns:a16="http://schemas.microsoft.com/office/drawing/2014/main" id="{D6717B01-571D-47C8-8FAD-F5B2C6009E76}"/>
              </a:ext>
            </a:extLst>
          </p:cNvPr>
          <p:cNvSpPr>
            <a:spLocks noGrp="1"/>
          </p:cNvSpPr>
          <p:nvPr>
            <p:ph sz="quarter" idx="1"/>
          </p:nvPr>
        </p:nvSpPr>
        <p:spPr/>
        <p:txBody>
          <a:bodyPr>
            <a:normAutofit/>
          </a:bodyPr>
          <a:lstStyle/>
          <a:p>
            <a:pPr fontAlgn="base"/>
            <a:r>
              <a:rPr lang="en-GB" dirty="0"/>
              <a:t>Is defined as the experience of an event by a child that is emotionally painful or distressful, which often results in lasing mental and physical effects.” </a:t>
            </a:r>
          </a:p>
          <a:p>
            <a:pPr fontAlgn="base"/>
            <a:endParaRPr lang="en-GB" dirty="0"/>
          </a:p>
          <a:p>
            <a:pPr fontAlgn="base"/>
            <a:r>
              <a:rPr lang="en-GB" dirty="0"/>
              <a:t>However with the right support it is possible to recover even from extreme early trauma. </a:t>
            </a:r>
          </a:p>
          <a:p>
            <a:pPr fontAlgn="base"/>
            <a:endParaRPr lang="en-GB" dirty="0"/>
          </a:p>
          <a:p>
            <a:pPr fontAlgn="base"/>
            <a:r>
              <a:rPr lang="en-GB" dirty="0"/>
              <a:t>It is important to note that stress and trauma can manifest differently in girls and boys. </a:t>
            </a:r>
          </a:p>
          <a:p>
            <a:pPr fontAlgn="base"/>
            <a:endParaRPr lang="en-GB" dirty="0"/>
          </a:p>
          <a:p>
            <a:pPr marL="0" indent="0" fontAlgn="base">
              <a:buNone/>
            </a:pPr>
            <a:endParaRPr lang="en-ZA" dirty="0"/>
          </a:p>
        </p:txBody>
      </p:sp>
    </p:spTree>
    <p:extLst>
      <p:ext uri="{BB962C8B-B14F-4D97-AF65-F5344CB8AC3E}">
        <p14:creationId xmlns:p14="http://schemas.microsoft.com/office/powerpoint/2010/main" val="3195802452"/>
      </p:ext>
    </p:extLst>
  </p:cSld>
  <p:clrMapOvr>
    <a:masterClrMapping/>
  </p:clrMapOvr>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45C3D7-99B2-49DA-BE05-5BF43530B46A}"/>
              </a:ext>
            </a:extLst>
          </p:cNvPr>
          <p:cNvSpPr>
            <a:spLocks noGrp="1"/>
          </p:cNvSpPr>
          <p:nvPr>
            <p:ph type="title"/>
          </p:nvPr>
        </p:nvSpPr>
        <p:spPr/>
        <p:txBody>
          <a:bodyPr>
            <a:normAutofit/>
          </a:bodyPr>
          <a:lstStyle/>
          <a:p>
            <a:pPr algn="ctr"/>
            <a:r>
              <a:rPr lang="en-GB" dirty="0"/>
              <a:t>CHILDHOOD TRAUMA AND DISTRESS</a:t>
            </a:r>
            <a:endParaRPr lang="en-ZA" dirty="0"/>
          </a:p>
        </p:txBody>
      </p:sp>
      <p:sp>
        <p:nvSpPr>
          <p:cNvPr id="3" name="Slide Number Placeholder 2">
            <a:extLst>
              <a:ext uri="{FF2B5EF4-FFF2-40B4-BE49-F238E27FC236}">
                <a16:creationId xmlns:a16="http://schemas.microsoft.com/office/drawing/2014/main" id="{895AD67E-916E-43B4-ABAB-610E925A54DA}"/>
              </a:ext>
            </a:extLst>
          </p:cNvPr>
          <p:cNvSpPr>
            <a:spLocks noGrp="1"/>
          </p:cNvSpPr>
          <p:nvPr>
            <p:ph type="sldNum" sz="quarter" idx="12"/>
          </p:nvPr>
        </p:nvSpPr>
        <p:spPr/>
        <p:txBody>
          <a:bodyPr/>
          <a:lstStyle/>
          <a:p>
            <a:fld id="{32F83655-DC73-417F-8B26-EB7A1DBB5382}" type="slidenum">
              <a:rPr lang="en-ZA" smtClean="0"/>
              <a:pPr/>
              <a:t>272</a:t>
            </a:fld>
            <a:endParaRPr lang="en-ZA" dirty="0"/>
          </a:p>
        </p:txBody>
      </p:sp>
      <p:sp>
        <p:nvSpPr>
          <p:cNvPr id="6" name="Content Placeholder 5">
            <a:extLst>
              <a:ext uri="{FF2B5EF4-FFF2-40B4-BE49-F238E27FC236}">
                <a16:creationId xmlns:a16="http://schemas.microsoft.com/office/drawing/2014/main" id="{874CFF7F-5DD6-4F4C-BF6D-3D31CB2B9ADD}"/>
              </a:ext>
            </a:extLst>
          </p:cNvPr>
          <p:cNvSpPr>
            <a:spLocks noGrp="1"/>
          </p:cNvSpPr>
          <p:nvPr>
            <p:ph sz="quarter" idx="1"/>
          </p:nvPr>
        </p:nvSpPr>
        <p:spPr/>
        <p:txBody>
          <a:bodyPr/>
          <a:lstStyle/>
          <a:p>
            <a:r>
              <a:rPr lang="en-GB" dirty="0"/>
              <a:t>Although this is by no means definitive, boys often react more quickly and with more irritation and anger, while girls can have delayed reactions that are more internal.</a:t>
            </a:r>
            <a:endParaRPr lang="en-ZA" dirty="0"/>
          </a:p>
          <a:p>
            <a:pPr marL="0" indent="0">
              <a:buNone/>
            </a:pPr>
            <a:endParaRPr lang="en-ZA" dirty="0"/>
          </a:p>
        </p:txBody>
      </p:sp>
    </p:spTree>
    <p:extLst>
      <p:ext uri="{BB962C8B-B14F-4D97-AF65-F5344CB8AC3E}">
        <p14:creationId xmlns:p14="http://schemas.microsoft.com/office/powerpoint/2010/main" val="2807795331"/>
      </p:ext>
    </p:extLst>
  </p:cSld>
  <p:clrMapOvr>
    <a:masterClrMapping/>
  </p:clrMapOvr>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45C3D7-99B2-49DA-BE05-5BF43530B46A}"/>
              </a:ext>
            </a:extLst>
          </p:cNvPr>
          <p:cNvSpPr>
            <a:spLocks noGrp="1"/>
          </p:cNvSpPr>
          <p:nvPr>
            <p:ph type="title"/>
          </p:nvPr>
        </p:nvSpPr>
        <p:spPr/>
        <p:txBody>
          <a:bodyPr>
            <a:normAutofit/>
          </a:bodyPr>
          <a:lstStyle/>
          <a:p>
            <a:pPr algn="ctr"/>
            <a:r>
              <a:rPr lang="en-GB" dirty="0"/>
              <a:t>CHILDHOOD TRAUMA AND DISTRESS</a:t>
            </a:r>
            <a:endParaRPr lang="en-ZA" dirty="0"/>
          </a:p>
        </p:txBody>
      </p:sp>
      <p:sp>
        <p:nvSpPr>
          <p:cNvPr id="3" name="Slide Number Placeholder 2">
            <a:extLst>
              <a:ext uri="{FF2B5EF4-FFF2-40B4-BE49-F238E27FC236}">
                <a16:creationId xmlns:a16="http://schemas.microsoft.com/office/drawing/2014/main" id="{895AD67E-916E-43B4-ABAB-610E925A54DA}"/>
              </a:ext>
            </a:extLst>
          </p:cNvPr>
          <p:cNvSpPr>
            <a:spLocks noGrp="1"/>
          </p:cNvSpPr>
          <p:nvPr>
            <p:ph type="sldNum" sz="quarter" idx="12"/>
          </p:nvPr>
        </p:nvSpPr>
        <p:spPr/>
        <p:txBody>
          <a:bodyPr/>
          <a:lstStyle/>
          <a:p>
            <a:fld id="{32F83655-DC73-417F-8B26-EB7A1DBB5382}" type="slidenum">
              <a:rPr lang="en-ZA" smtClean="0"/>
              <a:pPr/>
              <a:t>273</a:t>
            </a:fld>
            <a:endParaRPr lang="en-ZA" dirty="0"/>
          </a:p>
        </p:txBody>
      </p:sp>
      <p:sp>
        <p:nvSpPr>
          <p:cNvPr id="4" name="Content Placeholder 3">
            <a:extLst>
              <a:ext uri="{FF2B5EF4-FFF2-40B4-BE49-F238E27FC236}">
                <a16:creationId xmlns:a16="http://schemas.microsoft.com/office/drawing/2014/main" id="{D6717B01-571D-47C8-8FAD-F5B2C6009E76}"/>
              </a:ext>
            </a:extLst>
          </p:cNvPr>
          <p:cNvSpPr>
            <a:spLocks noGrp="1"/>
          </p:cNvSpPr>
          <p:nvPr>
            <p:ph sz="quarter" idx="1"/>
          </p:nvPr>
        </p:nvSpPr>
        <p:spPr/>
        <p:txBody>
          <a:bodyPr>
            <a:normAutofit/>
          </a:bodyPr>
          <a:lstStyle/>
          <a:p>
            <a:pPr marL="0" indent="0" fontAlgn="base">
              <a:buNone/>
            </a:pPr>
            <a:r>
              <a:rPr lang="en-GB" b="1" dirty="0"/>
              <a:t>Types of childhood trauma</a:t>
            </a:r>
          </a:p>
          <a:p>
            <a:pPr marL="0" indent="0" fontAlgn="base">
              <a:buNone/>
            </a:pPr>
            <a:endParaRPr lang="en-ZA" dirty="0"/>
          </a:p>
          <a:p>
            <a:pPr lvl="0" fontAlgn="base"/>
            <a:r>
              <a:rPr lang="en-GB" b="1" dirty="0"/>
              <a:t>Abuse of child:</a:t>
            </a:r>
            <a:r>
              <a:rPr lang="en-GB" dirty="0"/>
              <a:t> emotional, physical, sexual abuse</a:t>
            </a:r>
            <a:endParaRPr lang="en-ZA" dirty="0"/>
          </a:p>
          <a:p>
            <a:pPr lvl="0" fontAlgn="base"/>
            <a:r>
              <a:rPr lang="en-GB" b="1" dirty="0"/>
              <a:t>Trauma in child's household environment:</a:t>
            </a:r>
            <a:r>
              <a:rPr lang="en-GB" dirty="0"/>
              <a:t> substance abuse, parental separation and/or divorce, mentally ill or suicidal household member, violence to mother, imprisoned household member</a:t>
            </a:r>
            <a:endParaRPr lang="en-ZA" dirty="0"/>
          </a:p>
          <a:p>
            <a:pPr lvl="0" fontAlgn="base"/>
            <a:r>
              <a:rPr lang="en-GB" b="1" dirty="0"/>
              <a:t>Neglect of child:</a:t>
            </a:r>
            <a:r>
              <a:rPr lang="en-GB" dirty="0"/>
              <a:t> abandonment, child's basic physical and/or emotional needs unmet.</a:t>
            </a:r>
            <a:endParaRPr lang="en-ZA" dirty="0"/>
          </a:p>
          <a:p>
            <a:pPr marL="0" indent="0" fontAlgn="base">
              <a:buNone/>
            </a:pPr>
            <a:endParaRPr lang="en-ZA" dirty="0"/>
          </a:p>
          <a:p>
            <a:pPr marL="0" indent="0" fontAlgn="base">
              <a:buNone/>
            </a:pPr>
            <a:endParaRPr lang="en-ZA" dirty="0"/>
          </a:p>
        </p:txBody>
      </p:sp>
    </p:spTree>
    <p:extLst>
      <p:ext uri="{BB962C8B-B14F-4D97-AF65-F5344CB8AC3E}">
        <p14:creationId xmlns:p14="http://schemas.microsoft.com/office/powerpoint/2010/main" val="3086825423"/>
      </p:ext>
    </p:extLst>
  </p:cSld>
  <p:clrMapOvr>
    <a:masterClrMapping/>
  </p:clrMapOvr>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45C3D7-99B2-49DA-BE05-5BF43530B46A}"/>
              </a:ext>
            </a:extLst>
          </p:cNvPr>
          <p:cNvSpPr>
            <a:spLocks noGrp="1"/>
          </p:cNvSpPr>
          <p:nvPr>
            <p:ph type="title"/>
          </p:nvPr>
        </p:nvSpPr>
        <p:spPr/>
        <p:txBody>
          <a:bodyPr>
            <a:normAutofit/>
          </a:bodyPr>
          <a:lstStyle/>
          <a:p>
            <a:pPr algn="ctr"/>
            <a:r>
              <a:rPr lang="en-GB" dirty="0"/>
              <a:t>CHILDHOOD TRAUMA AND DISTRESS</a:t>
            </a:r>
            <a:endParaRPr lang="en-ZA" dirty="0"/>
          </a:p>
        </p:txBody>
      </p:sp>
      <p:sp>
        <p:nvSpPr>
          <p:cNvPr id="3" name="Slide Number Placeholder 2">
            <a:extLst>
              <a:ext uri="{FF2B5EF4-FFF2-40B4-BE49-F238E27FC236}">
                <a16:creationId xmlns:a16="http://schemas.microsoft.com/office/drawing/2014/main" id="{895AD67E-916E-43B4-ABAB-610E925A54DA}"/>
              </a:ext>
            </a:extLst>
          </p:cNvPr>
          <p:cNvSpPr>
            <a:spLocks noGrp="1"/>
          </p:cNvSpPr>
          <p:nvPr>
            <p:ph type="sldNum" sz="quarter" idx="12"/>
          </p:nvPr>
        </p:nvSpPr>
        <p:spPr/>
        <p:txBody>
          <a:bodyPr/>
          <a:lstStyle/>
          <a:p>
            <a:fld id="{32F83655-DC73-417F-8B26-EB7A1DBB5382}" type="slidenum">
              <a:rPr lang="en-ZA" smtClean="0"/>
              <a:pPr/>
              <a:t>274</a:t>
            </a:fld>
            <a:endParaRPr lang="en-ZA" dirty="0"/>
          </a:p>
        </p:txBody>
      </p:sp>
      <p:sp>
        <p:nvSpPr>
          <p:cNvPr id="4" name="Content Placeholder 3">
            <a:extLst>
              <a:ext uri="{FF2B5EF4-FFF2-40B4-BE49-F238E27FC236}">
                <a16:creationId xmlns:a16="http://schemas.microsoft.com/office/drawing/2014/main" id="{D6717B01-571D-47C8-8FAD-F5B2C6009E76}"/>
              </a:ext>
            </a:extLst>
          </p:cNvPr>
          <p:cNvSpPr>
            <a:spLocks noGrp="1"/>
          </p:cNvSpPr>
          <p:nvPr>
            <p:ph sz="quarter" idx="1"/>
          </p:nvPr>
        </p:nvSpPr>
        <p:spPr/>
        <p:txBody>
          <a:bodyPr>
            <a:normAutofit lnSpcReduction="10000"/>
          </a:bodyPr>
          <a:lstStyle/>
          <a:p>
            <a:pPr marL="0" indent="0" fontAlgn="base">
              <a:buNone/>
            </a:pPr>
            <a:r>
              <a:rPr lang="en-GB" b="1" dirty="0"/>
              <a:t>Symptoms of childhood trauma</a:t>
            </a:r>
            <a:endParaRPr lang="en-ZA" dirty="0"/>
          </a:p>
          <a:p>
            <a:pPr marL="0" indent="0" fontAlgn="base">
              <a:buNone/>
            </a:pPr>
            <a:endParaRPr lang="en-ZA" dirty="0"/>
          </a:p>
          <a:p>
            <a:pPr lvl="0"/>
            <a:r>
              <a:rPr lang="en-GB" dirty="0"/>
              <a:t>Shock, denial, or disbelief.</a:t>
            </a:r>
            <a:endParaRPr lang="en-ZA" dirty="0"/>
          </a:p>
          <a:p>
            <a:pPr lvl="0"/>
            <a:r>
              <a:rPr lang="en-GB" dirty="0"/>
              <a:t>Confusion, difficulty concentrating.</a:t>
            </a:r>
            <a:endParaRPr lang="en-ZA" dirty="0"/>
          </a:p>
          <a:p>
            <a:pPr lvl="0"/>
            <a:r>
              <a:rPr lang="en-GB" dirty="0"/>
              <a:t>Anger, irritability, m</a:t>
            </a:r>
            <a:endParaRPr lang="en-ZA" dirty="0"/>
          </a:p>
          <a:p>
            <a:pPr lvl="0"/>
            <a:r>
              <a:rPr lang="en-GB" dirty="0"/>
              <a:t>Mood swings.</a:t>
            </a:r>
            <a:endParaRPr lang="en-ZA" dirty="0"/>
          </a:p>
          <a:p>
            <a:pPr lvl="0"/>
            <a:r>
              <a:rPr lang="en-GB" dirty="0"/>
              <a:t>Anxiety and fear.</a:t>
            </a:r>
            <a:endParaRPr lang="en-ZA" dirty="0"/>
          </a:p>
          <a:p>
            <a:pPr lvl="0"/>
            <a:r>
              <a:rPr lang="en-GB" dirty="0"/>
              <a:t>Guilt, shame, self-blame.</a:t>
            </a:r>
            <a:endParaRPr lang="en-ZA" dirty="0"/>
          </a:p>
          <a:p>
            <a:pPr lvl="0"/>
            <a:r>
              <a:rPr lang="en-GB" dirty="0"/>
              <a:t>Withdrawing from others.</a:t>
            </a:r>
            <a:endParaRPr lang="en-ZA" dirty="0"/>
          </a:p>
          <a:p>
            <a:pPr lvl="0"/>
            <a:r>
              <a:rPr lang="en-GB" dirty="0"/>
              <a:t>Feeling sad or hopeless.</a:t>
            </a:r>
            <a:endParaRPr lang="en-ZA" dirty="0"/>
          </a:p>
          <a:p>
            <a:pPr lvl="0" fontAlgn="base"/>
            <a:r>
              <a:rPr lang="en-GB" dirty="0"/>
              <a:t>Feeling disconnected or numb</a:t>
            </a:r>
            <a:endParaRPr lang="en-ZA" dirty="0"/>
          </a:p>
          <a:p>
            <a:pPr marL="0" indent="0" fontAlgn="base">
              <a:buNone/>
            </a:pPr>
            <a:endParaRPr lang="en-ZA" dirty="0"/>
          </a:p>
          <a:p>
            <a:pPr marL="0" indent="0" fontAlgn="base">
              <a:buNone/>
            </a:pPr>
            <a:endParaRPr lang="en-ZA" dirty="0"/>
          </a:p>
          <a:p>
            <a:pPr marL="0" indent="0" fontAlgn="base">
              <a:buNone/>
            </a:pPr>
            <a:endParaRPr lang="en-ZA" dirty="0"/>
          </a:p>
        </p:txBody>
      </p:sp>
    </p:spTree>
    <p:extLst>
      <p:ext uri="{BB962C8B-B14F-4D97-AF65-F5344CB8AC3E}">
        <p14:creationId xmlns:p14="http://schemas.microsoft.com/office/powerpoint/2010/main" val="1948072304"/>
      </p:ext>
    </p:extLst>
  </p:cSld>
  <p:clrMapOvr>
    <a:masterClrMapping/>
  </p:clrMapOvr>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45C3D7-99B2-49DA-BE05-5BF43530B46A}"/>
              </a:ext>
            </a:extLst>
          </p:cNvPr>
          <p:cNvSpPr>
            <a:spLocks noGrp="1"/>
          </p:cNvSpPr>
          <p:nvPr>
            <p:ph type="title"/>
          </p:nvPr>
        </p:nvSpPr>
        <p:spPr/>
        <p:txBody>
          <a:bodyPr>
            <a:normAutofit/>
          </a:bodyPr>
          <a:lstStyle/>
          <a:p>
            <a:pPr algn="ctr"/>
            <a:r>
              <a:rPr lang="en-GB" dirty="0"/>
              <a:t>CHILDHOOD TRAUMA AND DISTRESS</a:t>
            </a:r>
            <a:endParaRPr lang="en-ZA" dirty="0"/>
          </a:p>
        </p:txBody>
      </p:sp>
      <p:sp>
        <p:nvSpPr>
          <p:cNvPr id="3" name="Slide Number Placeholder 2">
            <a:extLst>
              <a:ext uri="{FF2B5EF4-FFF2-40B4-BE49-F238E27FC236}">
                <a16:creationId xmlns:a16="http://schemas.microsoft.com/office/drawing/2014/main" id="{895AD67E-916E-43B4-ABAB-610E925A54DA}"/>
              </a:ext>
            </a:extLst>
          </p:cNvPr>
          <p:cNvSpPr>
            <a:spLocks noGrp="1"/>
          </p:cNvSpPr>
          <p:nvPr>
            <p:ph type="sldNum" sz="quarter" idx="12"/>
          </p:nvPr>
        </p:nvSpPr>
        <p:spPr/>
        <p:txBody>
          <a:bodyPr/>
          <a:lstStyle/>
          <a:p>
            <a:fld id="{32F83655-DC73-417F-8B26-EB7A1DBB5382}" type="slidenum">
              <a:rPr lang="en-ZA" smtClean="0"/>
              <a:pPr/>
              <a:t>275</a:t>
            </a:fld>
            <a:endParaRPr lang="en-ZA" dirty="0"/>
          </a:p>
        </p:txBody>
      </p:sp>
      <p:sp>
        <p:nvSpPr>
          <p:cNvPr id="4" name="Content Placeholder 3">
            <a:extLst>
              <a:ext uri="{FF2B5EF4-FFF2-40B4-BE49-F238E27FC236}">
                <a16:creationId xmlns:a16="http://schemas.microsoft.com/office/drawing/2014/main" id="{D6717B01-571D-47C8-8FAD-F5B2C6009E76}"/>
              </a:ext>
            </a:extLst>
          </p:cNvPr>
          <p:cNvSpPr>
            <a:spLocks noGrp="1"/>
          </p:cNvSpPr>
          <p:nvPr>
            <p:ph sz="quarter" idx="1"/>
          </p:nvPr>
        </p:nvSpPr>
        <p:spPr/>
        <p:txBody>
          <a:bodyPr>
            <a:normAutofit/>
          </a:bodyPr>
          <a:lstStyle/>
          <a:p>
            <a:pPr marL="0" indent="0" fontAlgn="base">
              <a:buNone/>
            </a:pPr>
            <a:endParaRPr lang="en-ZA" dirty="0"/>
          </a:p>
          <a:p>
            <a:pPr marL="0" indent="0" fontAlgn="base">
              <a:buNone/>
            </a:pPr>
            <a:endParaRPr lang="en-ZA" dirty="0"/>
          </a:p>
          <a:p>
            <a:pPr marL="0" indent="0" fontAlgn="base">
              <a:buNone/>
            </a:pPr>
            <a:endParaRPr lang="en-ZA" dirty="0"/>
          </a:p>
        </p:txBody>
      </p:sp>
      <p:pic>
        <p:nvPicPr>
          <p:cNvPr id="5" name="Picture 4">
            <a:extLst>
              <a:ext uri="{FF2B5EF4-FFF2-40B4-BE49-F238E27FC236}">
                <a16:creationId xmlns:a16="http://schemas.microsoft.com/office/drawing/2014/main" id="{0C668633-7DDA-44CC-A54F-89DC6A3693FC}"/>
              </a:ext>
            </a:extLst>
          </p:cNvPr>
          <p:cNvPicPr>
            <a:picLocks noChangeAspect="1"/>
          </p:cNvPicPr>
          <p:nvPr/>
        </p:nvPicPr>
        <p:blipFill>
          <a:blip r:embed="rId2"/>
          <a:stretch>
            <a:fillRect/>
          </a:stretch>
        </p:blipFill>
        <p:spPr>
          <a:xfrm>
            <a:off x="1841262" y="974185"/>
            <a:ext cx="5105638" cy="5236115"/>
          </a:xfrm>
          <a:prstGeom prst="rect">
            <a:avLst/>
          </a:prstGeom>
        </p:spPr>
      </p:pic>
    </p:spTree>
    <p:extLst>
      <p:ext uri="{BB962C8B-B14F-4D97-AF65-F5344CB8AC3E}">
        <p14:creationId xmlns:p14="http://schemas.microsoft.com/office/powerpoint/2010/main" val="1755216433"/>
      </p:ext>
    </p:extLst>
  </p:cSld>
  <p:clrMapOvr>
    <a:masterClrMapping/>
  </p:clrMapOvr>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45C3D7-99B2-49DA-BE05-5BF43530B46A}"/>
              </a:ext>
            </a:extLst>
          </p:cNvPr>
          <p:cNvSpPr>
            <a:spLocks noGrp="1"/>
          </p:cNvSpPr>
          <p:nvPr>
            <p:ph type="title"/>
          </p:nvPr>
        </p:nvSpPr>
        <p:spPr/>
        <p:txBody>
          <a:bodyPr>
            <a:normAutofit/>
          </a:bodyPr>
          <a:lstStyle/>
          <a:p>
            <a:pPr algn="ctr"/>
            <a:endParaRPr lang="en-ZA" dirty="0"/>
          </a:p>
        </p:txBody>
      </p:sp>
      <p:sp>
        <p:nvSpPr>
          <p:cNvPr id="4" name="Content Placeholder 3">
            <a:extLst>
              <a:ext uri="{FF2B5EF4-FFF2-40B4-BE49-F238E27FC236}">
                <a16:creationId xmlns:a16="http://schemas.microsoft.com/office/drawing/2014/main" id="{D6717B01-571D-47C8-8FAD-F5B2C6009E76}"/>
              </a:ext>
            </a:extLst>
          </p:cNvPr>
          <p:cNvSpPr>
            <a:spLocks noGrp="1"/>
          </p:cNvSpPr>
          <p:nvPr>
            <p:ph type="body" idx="1"/>
          </p:nvPr>
        </p:nvSpPr>
        <p:spPr/>
        <p:txBody>
          <a:bodyPr>
            <a:normAutofit/>
          </a:bodyPr>
          <a:lstStyle/>
          <a:p>
            <a:pPr fontAlgn="base"/>
            <a:r>
              <a:rPr lang="en-GB" b="1" dirty="0"/>
              <a:t>THE SIGNS OF TRAUMA AND DISTRESS INCLUDING SUPPORT STRATEGIES</a:t>
            </a:r>
            <a:endParaRPr lang="en-ZA" dirty="0"/>
          </a:p>
          <a:p>
            <a:pPr marL="0" indent="0" fontAlgn="base">
              <a:buNone/>
            </a:pPr>
            <a:endParaRPr lang="en-ZA" dirty="0"/>
          </a:p>
          <a:p>
            <a:pPr marL="0" indent="0" fontAlgn="base">
              <a:buNone/>
            </a:pPr>
            <a:endParaRPr lang="en-ZA" dirty="0"/>
          </a:p>
        </p:txBody>
      </p:sp>
      <p:sp>
        <p:nvSpPr>
          <p:cNvPr id="3" name="Slide Number Placeholder 2">
            <a:extLst>
              <a:ext uri="{FF2B5EF4-FFF2-40B4-BE49-F238E27FC236}">
                <a16:creationId xmlns:a16="http://schemas.microsoft.com/office/drawing/2014/main" id="{895AD67E-916E-43B4-ABAB-610E925A54DA}"/>
              </a:ext>
            </a:extLst>
          </p:cNvPr>
          <p:cNvSpPr>
            <a:spLocks noGrp="1"/>
          </p:cNvSpPr>
          <p:nvPr>
            <p:ph type="sldNum" sz="quarter" idx="12"/>
          </p:nvPr>
        </p:nvSpPr>
        <p:spPr/>
        <p:txBody>
          <a:bodyPr/>
          <a:lstStyle/>
          <a:p>
            <a:fld id="{32F83655-DC73-417F-8B26-EB7A1DBB5382}" type="slidenum">
              <a:rPr lang="en-ZA" smtClean="0"/>
              <a:pPr/>
              <a:t>276</a:t>
            </a:fld>
            <a:endParaRPr lang="en-ZA" dirty="0"/>
          </a:p>
        </p:txBody>
      </p:sp>
    </p:spTree>
    <p:extLst>
      <p:ext uri="{BB962C8B-B14F-4D97-AF65-F5344CB8AC3E}">
        <p14:creationId xmlns:p14="http://schemas.microsoft.com/office/powerpoint/2010/main" val="3984518913"/>
      </p:ext>
    </p:extLst>
  </p:cSld>
  <p:clrMapOvr>
    <a:masterClrMapping/>
  </p:clrMapOvr>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91D7D7-1AFB-4301-B2CA-873639BC0044}"/>
              </a:ext>
            </a:extLst>
          </p:cNvPr>
          <p:cNvSpPr>
            <a:spLocks noGrp="1"/>
          </p:cNvSpPr>
          <p:nvPr>
            <p:ph type="title"/>
          </p:nvPr>
        </p:nvSpPr>
        <p:spPr/>
        <p:txBody>
          <a:bodyPr>
            <a:normAutofit fontScale="90000"/>
          </a:bodyPr>
          <a:lstStyle/>
          <a:p>
            <a:pPr algn="ctr"/>
            <a:br>
              <a:rPr lang="en-GB" dirty="0"/>
            </a:br>
            <a:r>
              <a:rPr lang="en-GB" dirty="0"/>
              <a:t>THE SIGNS OF TRAUMA AND DISTRESS INCLUDING SUPPORT STRATEGIES</a:t>
            </a:r>
            <a:br>
              <a:rPr lang="en-ZA" dirty="0"/>
            </a:br>
            <a:endParaRPr lang="en-ZA" dirty="0"/>
          </a:p>
        </p:txBody>
      </p:sp>
      <p:sp>
        <p:nvSpPr>
          <p:cNvPr id="3" name="Slide Number Placeholder 2">
            <a:extLst>
              <a:ext uri="{FF2B5EF4-FFF2-40B4-BE49-F238E27FC236}">
                <a16:creationId xmlns:a16="http://schemas.microsoft.com/office/drawing/2014/main" id="{58D18880-2E8D-4A39-819D-EC6C26E784FA}"/>
              </a:ext>
            </a:extLst>
          </p:cNvPr>
          <p:cNvSpPr>
            <a:spLocks noGrp="1"/>
          </p:cNvSpPr>
          <p:nvPr>
            <p:ph type="sldNum" sz="quarter" idx="12"/>
          </p:nvPr>
        </p:nvSpPr>
        <p:spPr/>
        <p:txBody>
          <a:bodyPr/>
          <a:lstStyle/>
          <a:p>
            <a:fld id="{32F83655-DC73-417F-8B26-EB7A1DBB5382}" type="slidenum">
              <a:rPr lang="en-ZA" smtClean="0"/>
              <a:pPr/>
              <a:t>277</a:t>
            </a:fld>
            <a:endParaRPr lang="en-ZA" dirty="0"/>
          </a:p>
        </p:txBody>
      </p:sp>
      <p:sp>
        <p:nvSpPr>
          <p:cNvPr id="4" name="Content Placeholder 3">
            <a:extLst>
              <a:ext uri="{FF2B5EF4-FFF2-40B4-BE49-F238E27FC236}">
                <a16:creationId xmlns:a16="http://schemas.microsoft.com/office/drawing/2014/main" id="{C355AF0A-07BA-4EB4-AA74-63357DACC1D0}"/>
              </a:ext>
            </a:extLst>
          </p:cNvPr>
          <p:cNvSpPr>
            <a:spLocks noGrp="1"/>
          </p:cNvSpPr>
          <p:nvPr>
            <p:ph sz="quarter" idx="1"/>
          </p:nvPr>
        </p:nvSpPr>
        <p:spPr/>
        <p:txBody>
          <a:bodyPr>
            <a:normAutofit/>
          </a:bodyPr>
          <a:lstStyle/>
          <a:p>
            <a:pPr marL="0" indent="0">
              <a:buNone/>
            </a:pPr>
            <a:r>
              <a:rPr lang="en-GB" b="1" dirty="0"/>
              <a:t>Increased thinking about death and safety</a:t>
            </a:r>
          </a:p>
          <a:p>
            <a:pPr marL="0" indent="0">
              <a:buNone/>
            </a:pPr>
            <a:endParaRPr lang="en-ZA" dirty="0"/>
          </a:p>
          <a:p>
            <a:r>
              <a:rPr lang="en-GB" dirty="0"/>
              <a:t>Some kids become notably morbid and fascinated by death, others will develop an obsession with their own safety and the safety of those close to them. </a:t>
            </a:r>
          </a:p>
          <a:p>
            <a:endParaRPr lang="en-GB" dirty="0"/>
          </a:p>
          <a:p>
            <a:r>
              <a:rPr lang="en-GB" dirty="0"/>
              <a:t>In the case of a fire or another disaster, their thoughts might return with disturbing regularity to the possibility of a fire in their own home, or of the earthquake or flood happening where they live.</a:t>
            </a:r>
            <a:endParaRPr lang="en-ZA" dirty="0"/>
          </a:p>
          <a:p>
            <a:pPr marL="0" indent="0">
              <a:buNone/>
            </a:pPr>
            <a:r>
              <a:rPr lang="en-GB" dirty="0"/>
              <a:t> </a:t>
            </a:r>
            <a:endParaRPr lang="en-ZA" dirty="0"/>
          </a:p>
          <a:p>
            <a:pPr marL="0" indent="0">
              <a:buNone/>
            </a:pPr>
            <a:endParaRPr lang="en-ZA" dirty="0"/>
          </a:p>
        </p:txBody>
      </p:sp>
    </p:spTree>
    <p:extLst>
      <p:ext uri="{BB962C8B-B14F-4D97-AF65-F5344CB8AC3E}">
        <p14:creationId xmlns:p14="http://schemas.microsoft.com/office/powerpoint/2010/main" val="3011077948"/>
      </p:ext>
    </p:extLst>
  </p:cSld>
  <p:clrMapOvr>
    <a:masterClrMapping/>
  </p:clrMapOvr>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91D7D7-1AFB-4301-B2CA-873639BC0044}"/>
              </a:ext>
            </a:extLst>
          </p:cNvPr>
          <p:cNvSpPr>
            <a:spLocks noGrp="1"/>
          </p:cNvSpPr>
          <p:nvPr>
            <p:ph type="title"/>
          </p:nvPr>
        </p:nvSpPr>
        <p:spPr/>
        <p:txBody>
          <a:bodyPr>
            <a:normAutofit fontScale="90000"/>
          </a:bodyPr>
          <a:lstStyle/>
          <a:p>
            <a:pPr algn="ctr"/>
            <a:br>
              <a:rPr lang="en-GB" dirty="0"/>
            </a:br>
            <a:r>
              <a:rPr lang="en-GB" dirty="0"/>
              <a:t>THE SIGNS OF TRAUMA AND DISTRESS INCLUDING SUPPORT STRATEGIES</a:t>
            </a:r>
            <a:br>
              <a:rPr lang="en-ZA" dirty="0"/>
            </a:br>
            <a:endParaRPr lang="en-ZA" dirty="0"/>
          </a:p>
        </p:txBody>
      </p:sp>
      <p:sp>
        <p:nvSpPr>
          <p:cNvPr id="3" name="Slide Number Placeholder 2">
            <a:extLst>
              <a:ext uri="{FF2B5EF4-FFF2-40B4-BE49-F238E27FC236}">
                <a16:creationId xmlns:a16="http://schemas.microsoft.com/office/drawing/2014/main" id="{58D18880-2E8D-4A39-819D-EC6C26E784FA}"/>
              </a:ext>
            </a:extLst>
          </p:cNvPr>
          <p:cNvSpPr>
            <a:spLocks noGrp="1"/>
          </p:cNvSpPr>
          <p:nvPr>
            <p:ph type="sldNum" sz="quarter" idx="12"/>
          </p:nvPr>
        </p:nvSpPr>
        <p:spPr/>
        <p:txBody>
          <a:bodyPr/>
          <a:lstStyle/>
          <a:p>
            <a:fld id="{32F83655-DC73-417F-8B26-EB7A1DBB5382}" type="slidenum">
              <a:rPr lang="en-ZA" smtClean="0"/>
              <a:pPr/>
              <a:t>278</a:t>
            </a:fld>
            <a:endParaRPr lang="en-ZA" dirty="0"/>
          </a:p>
        </p:txBody>
      </p:sp>
      <p:sp>
        <p:nvSpPr>
          <p:cNvPr id="4" name="Content Placeholder 3">
            <a:extLst>
              <a:ext uri="{FF2B5EF4-FFF2-40B4-BE49-F238E27FC236}">
                <a16:creationId xmlns:a16="http://schemas.microsoft.com/office/drawing/2014/main" id="{C355AF0A-07BA-4EB4-AA74-63357DACC1D0}"/>
              </a:ext>
            </a:extLst>
          </p:cNvPr>
          <p:cNvSpPr>
            <a:spLocks noGrp="1"/>
          </p:cNvSpPr>
          <p:nvPr>
            <p:ph sz="quarter" idx="1"/>
          </p:nvPr>
        </p:nvSpPr>
        <p:spPr/>
        <p:txBody>
          <a:bodyPr>
            <a:normAutofit/>
          </a:bodyPr>
          <a:lstStyle/>
          <a:p>
            <a:pPr marL="0" indent="0">
              <a:buNone/>
            </a:pPr>
            <a:r>
              <a:rPr lang="en-GB" b="1" dirty="0"/>
              <a:t>Problems with sleeping, eating, anger, and attention</a:t>
            </a:r>
            <a:endParaRPr lang="en-ZA" dirty="0"/>
          </a:p>
          <a:p>
            <a:pPr marL="0" indent="0">
              <a:buNone/>
            </a:pPr>
            <a:r>
              <a:rPr lang="en-GB" dirty="0"/>
              <a:t> </a:t>
            </a:r>
            <a:endParaRPr lang="en-ZA" dirty="0"/>
          </a:p>
          <a:p>
            <a:r>
              <a:rPr lang="en-GB" dirty="0"/>
              <a:t>Some of the symptoms of trauma in children closely mimic depression, including too much or too little sleep, loss of appetite or overeating, unexplained irritability and anger, and problems focusing on projects, school work, and conversation. </a:t>
            </a:r>
          </a:p>
          <a:p>
            <a:r>
              <a:rPr lang="en-GB" dirty="0"/>
              <a:t>Sometimes the symptoms appear more like an anxiety disorder—obsessive or pervasive worry, difficulty separating from parents.</a:t>
            </a:r>
            <a:endParaRPr lang="en-ZA" dirty="0"/>
          </a:p>
          <a:p>
            <a:pPr marL="0" indent="0">
              <a:buNone/>
            </a:pPr>
            <a:r>
              <a:rPr lang="en-GB" dirty="0"/>
              <a:t> </a:t>
            </a:r>
            <a:endParaRPr lang="en-ZA" dirty="0"/>
          </a:p>
          <a:p>
            <a:pPr marL="0" indent="0">
              <a:buNone/>
            </a:pPr>
            <a:endParaRPr lang="en-ZA" dirty="0"/>
          </a:p>
        </p:txBody>
      </p:sp>
    </p:spTree>
    <p:extLst>
      <p:ext uri="{BB962C8B-B14F-4D97-AF65-F5344CB8AC3E}">
        <p14:creationId xmlns:p14="http://schemas.microsoft.com/office/powerpoint/2010/main" val="1540262144"/>
      </p:ext>
    </p:extLst>
  </p:cSld>
  <p:clrMapOvr>
    <a:masterClrMapping/>
  </p:clrMapOvr>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91D7D7-1AFB-4301-B2CA-873639BC0044}"/>
              </a:ext>
            </a:extLst>
          </p:cNvPr>
          <p:cNvSpPr>
            <a:spLocks noGrp="1"/>
          </p:cNvSpPr>
          <p:nvPr>
            <p:ph type="title"/>
          </p:nvPr>
        </p:nvSpPr>
        <p:spPr/>
        <p:txBody>
          <a:bodyPr>
            <a:normAutofit fontScale="90000"/>
          </a:bodyPr>
          <a:lstStyle/>
          <a:p>
            <a:pPr algn="ctr"/>
            <a:br>
              <a:rPr lang="en-GB" dirty="0"/>
            </a:br>
            <a:r>
              <a:rPr lang="en-GB" dirty="0"/>
              <a:t>THE SIGNS OF TRAUMA AND DISTRESS INCLUDING SUPPORT STRATEGIES</a:t>
            </a:r>
            <a:br>
              <a:rPr lang="en-ZA" dirty="0"/>
            </a:br>
            <a:endParaRPr lang="en-ZA" dirty="0"/>
          </a:p>
        </p:txBody>
      </p:sp>
      <p:sp>
        <p:nvSpPr>
          <p:cNvPr id="3" name="Slide Number Placeholder 2">
            <a:extLst>
              <a:ext uri="{FF2B5EF4-FFF2-40B4-BE49-F238E27FC236}">
                <a16:creationId xmlns:a16="http://schemas.microsoft.com/office/drawing/2014/main" id="{58D18880-2E8D-4A39-819D-EC6C26E784FA}"/>
              </a:ext>
            </a:extLst>
          </p:cNvPr>
          <p:cNvSpPr>
            <a:spLocks noGrp="1"/>
          </p:cNvSpPr>
          <p:nvPr>
            <p:ph type="sldNum" sz="quarter" idx="12"/>
          </p:nvPr>
        </p:nvSpPr>
        <p:spPr/>
        <p:txBody>
          <a:bodyPr/>
          <a:lstStyle/>
          <a:p>
            <a:fld id="{32F83655-DC73-417F-8B26-EB7A1DBB5382}" type="slidenum">
              <a:rPr lang="en-ZA" smtClean="0"/>
              <a:pPr/>
              <a:t>279</a:t>
            </a:fld>
            <a:endParaRPr lang="en-ZA" dirty="0"/>
          </a:p>
        </p:txBody>
      </p:sp>
      <p:sp>
        <p:nvSpPr>
          <p:cNvPr id="4" name="Content Placeholder 3">
            <a:extLst>
              <a:ext uri="{FF2B5EF4-FFF2-40B4-BE49-F238E27FC236}">
                <a16:creationId xmlns:a16="http://schemas.microsoft.com/office/drawing/2014/main" id="{C355AF0A-07BA-4EB4-AA74-63357DACC1D0}"/>
              </a:ext>
            </a:extLst>
          </p:cNvPr>
          <p:cNvSpPr>
            <a:spLocks noGrp="1"/>
          </p:cNvSpPr>
          <p:nvPr>
            <p:ph sz="quarter" idx="1"/>
          </p:nvPr>
        </p:nvSpPr>
        <p:spPr/>
        <p:txBody>
          <a:bodyPr>
            <a:normAutofit/>
          </a:bodyPr>
          <a:lstStyle/>
          <a:p>
            <a:pPr marL="0" indent="0">
              <a:buNone/>
            </a:pPr>
            <a:r>
              <a:rPr lang="en-GB" b="1" dirty="0"/>
              <a:t>Triggers</a:t>
            </a:r>
          </a:p>
          <a:p>
            <a:pPr marL="0" indent="0">
              <a:buNone/>
            </a:pPr>
            <a:endParaRPr lang="en-ZA" dirty="0"/>
          </a:p>
          <a:p>
            <a:r>
              <a:rPr lang="en-US" dirty="0"/>
              <a:t>A year after a tragic event, we tend to look back, take stock, and memorialize those whose lives were lost.  </a:t>
            </a:r>
          </a:p>
          <a:p>
            <a:pPr marL="0" indent="0">
              <a:buNone/>
            </a:pPr>
            <a:r>
              <a:rPr lang="en-US" dirty="0"/>
              <a:t> </a:t>
            </a:r>
          </a:p>
          <a:p>
            <a:r>
              <a:rPr lang="en-US" dirty="0"/>
              <a:t>It has been observed that, there are other anniversaries connected to children’s lives that could have unexpected consequences for them—the birthdays of friends or classmates who died, for instance. </a:t>
            </a:r>
          </a:p>
          <a:p>
            <a:pPr marL="0" indent="0">
              <a:buNone/>
            </a:pPr>
            <a:endParaRPr lang="en-US" dirty="0"/>
          </a:p>
          <a:p>
            <a:pPr marL="0" indent="0">
              <a:buNone/>
            </a:pPr>
            <a:endParaRPr lang="en-ZA" dirty="0"/>
          </a:p>
        </p:txBody>
      </p:sp>
    </p:spTree>
    <p:extLst>
      <p:ext uri="{BB962C8B-B14F-4D97-AF65-F5344CB8AC3E}">
        <p14:creationId xmlns:p14="http://schemas.microsoft.com/office/powerpoint/2010/main" val="39391006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Unit Standard</a:t>
            </a:r>
          </a:p>
        </p:txBody>
      </p:sp>
      <p:sp>
        <p:nvSpPr>
          <p:cNvPr id="4" name="Slide Number Placeholder 3"/>
          <p:cNvSpPr>
            <a:spLocks noGrp="1"/>
          </p:cNvSpPr>
          <p:nvPr>
            <p:ph type="sldNum" sz="quarter" idx="12"/>
          </p:nvPr>
        </p:nvSpPr>
        <p:spPr/>
        <p:txBody>
          <a:bodyPr/>
          <a:lstStyle/>
          <a:p>
            <a:fld id="{32F83655-DC73-417F-8B26-EB7A1DBB5382}" type="slidenum">
              <a:rPr lang="en-ZA" smtClean="0"/>
              <a:pPr/>
              <a:t>28</a:t>
            </a:fld>
            <a:endParaRPr lang="en-ZA" dirty="0"/>
          </a:p>
        </p:txBody>
      </p:sp>
      <p:sp>
        <p:nvSpPr>
          <p:cNvPr id="5" name="Content Placeholder 4"/>
          <p:cNvSpPr>
            <a:spLocks noGrp="1"/>
          </p:cNvSpPr>
          <p:nvPr>
            <p:ph sz="quarter" idx="1"/>
          </p:nvPr>
        </p:nvSpPr>
        <p:spPr/>
        <p:txBody>
          <a:bodyPr/>
          <a:lstStyle/>
          <a:p>
            <a:r>
              <a:rPr lang="en-ZA" dirty="0"/>
              <a:t>Unit Standard Range</a:t>
            </a:r>
          </a:p>
          <a:p>
            <a:r>
              <a:rPr lang="en-ZA" dirty="0"/>
              <a:t>Specific Outcomes</a:t>
            </a:r>
          </a:p>
          <a:p>
            <a:r>
              <a:rPr lang="en-ZA" dirty="0"/>
              <a:t>Assessment Criteria</a:t>
            </a:r>
          </a:p>
          <a:p>
            <a:r>
              <a:rPr lang="en-ZA" dirty="0"/>
              <a:t>Essential Embedded Knowledge (EEK)</a:t>
            </a:r>
          </a:p>
          <a:p>
            <a:r>
              <a:rPr lang="en-ZA" dirty="0"/>
              <a:t>Critical Cross-field Outcomes (CCFOs)</a:t>
            </a:r>
          </a:p>
          <a:p>
            <a:r>
              <a:rPr lang="en-ZA" dirty="0"/>
              <a:t>Notes</a:t>
            </a:r>
          </a:p>
          <a:p>
            <a:endParaRPr lang="en-ZA" dirty="0"/>
          </a:p>
        </p:txBody>
      </p:sp>
    </p:spTree>
    <p:extLst>
      <p:ext uri="{BB962C8B-B14F-4D97-AF65-F5344CB8AC3E}">
        <p14:creationId xmlns:p14="http://schemas.microsoft.com/office/powerpoint/2010/main" val="526451172"/>
      </p:ext>
    </p:extLst>
  </p:cSld>
  <p:clrMapOvr>
    <a:masterClrMapping/>
  </p:clrMapOvr>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91D7D7-1AFB-4301-B2CA-873639BC0044}"/>
              </a:ext>
            </a:extLst>
          </p:cNvPr>
          <p:cNvSpPr>
            <a:spLocks noGrp="1"/>
          </p:cNvSpPr>
          <p:nvPr>
            <p:ph type="title"/>
          </p:nvPr>
        </p:nvSpPr>
        <p:spPr/>
        <p:txBody>
          <a:bodyPr>
            <a:normAutofit fontScale="90000"/>
          </a:bodyPr>
          <a:lstStyle/>
          <a:p>
            <a:pPr algn="ctr"/>
            <a:br>
              <a:rPr lang="en-GB" dirty="0"/>
            </a:br>
            <a:r>
              <a:rPr lang="en-GB" dirty="0"/>
              <a:t>THE SIGNS OF TRAUMA AND DISTRESS INCLUDING SUPPORT STRATEGIES</a:t>
            </a:r>
            <a:br>
              <a:rPr lang="en-ZA" dirty="0"/>
            </a:br>
            <a:endParaRPr lang="en-ZA" dirty="0"/>
          </a:p>
        </p:txBody>
      </p:sp>
      <p:sp>
        <p:nvSpPr>
          <p:cNvPr id="3" name="Slide Number Placeholder 2">
            <a:extLst>
              <a:ext uri="{FF2B5EF4-FFF2-40B4-BE49-F238E27FC236}">
                <a16:creationId xmlns:a16="http://schemas.microsoft.com/office/drawing/2014/main" id="{58D18880-2E8D-4A39-819D-EC6C26E784FA}"/>
              </a:ext>
            </a:extLst>
          </p:cNvPr>
          <p:cNvSpPr>
            <a:spLocks noGrp="1"/>
          </p:cNvSpPr>
          <p:nvPr>
            <p:ph type="sldNum" sz="quarter" idx="12"/>
          </p:nvPr>
        </p:nvSpPr>
        <p:spPr/>
        <p:txBody>
          <a:bodyPr/>
          <a:lstStyle/>
          <a:p>
            <a:fld id="{32F83655-DC73-417F-8B26-EB7A1DBB5382}" type="slidenum">
              <a:rPr lang="en-ZA" smtClean="0"/>
              <a:pPr/>
              <a:t>280</a:t>
            </a:fld>
            <a:endParaRPr lang="en-ZA" dirty="0"/>
          </a:p>
        </p:txBody>
      </p:sp>
      <p:sp>
        <p:nvSpPr>
          <p:cNvPr id="4" name="Content Placeholder 3">
            <a:extLst>
              <a:ext uri="{FF2B5EF4-FFF2-40B4-BE49-F238E27FC236}">
                <a16:creationId xmlns:a16="http://schemas.microsoft.com/office/drawing/2014/main" id="{C355AF0A-07BA-4EB4-AA74-63357DACC1D0}"/>
              </a:ext>
            </a:extLst>
          </p:cNvPr>
          <p:cNvSpPr>
            <a:spLocks noGrp="1"/>
          </p:cNvSpPr>
          <p:nvPr>
            <p:ph sz="quarter" idx="1"/>
          </p:nvPr>
        </p:nvSpPr>
        <p:spPr/>
        <p:txBody>
          <a:bodyPr>
            <a:normAutofit/>
          </a:bodyPr>
          <a:lstStyle/>
          <a:p>
            <a:r>
              <a:rPr lang="en-US" dirty="0"/>
              <a:t>Children “could be basically OK between now and then, maybe with some rocky periods,” he says. “And then around the time of the birthday, they could have more symptoms. It’s a trigger.”</a:t>
            </a:r>
            <a:endParaRPr lang="en-ZA" dirty="0"/>
          </a:p>
          <a:p>
            <a:pPr marL="0" indent="0">
              <a:buNone/>
            </a:pPr>
            <a:r>
              <a:rPr lang="en-GB" dirty="0"/>
              <a:t> </a:t>
            </a:r>
            <a:endParaRPr lang="en-ZA" dirty="0"/>
          </a:p>
          <a:p>
            <a:pPr marL="0" indent="0">
              <a:buNone/>
            </a:pPr>
            <a:endParaRPr lang="en-US" dirty="0"/>
          </a:p>
          <a:p>
            <a:pPr marL="0" indent="0">
              <a:buNone/>
            </a:pPr>
            <a:endParaRPr lang="en-ZA" dirty="0"/>
          </a:p>
        </p:txBody>
      </p:sp>
    </p:spTree>
    <p:extLst>
      <p:ext uri="{BB962C8B-B14F-4D97-AF65-F5344CB8AC3E}">
        <p14:creationId xmlns:p14="http://schemas.microsoft.com/office/powerpoint/2010/main" val="1388329298"/>
      </p:ext>
    </p:extLst>
  </p:cSld>
  <p:clrMapOvr>
    <a:masterClrMapping/>
  </p:clrMapOvr>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91D7D7-1AFB-4301-B2CA-873639BC0044}"/>
              </a:ext>
            </a:extLst>
          </p:cNvPr>
          <p:cNvSpPr>
            <a:spLocks noGrp="1"/>
          </p:cNvSpPr>
          <p:nvPr>
            <p:ph type="title"/>
          </p:nvPr>
        </p:nvSpPr>
        <p:spPr/>
        <p:txBody>
          <a:bodyPr>
            <a:normAutofit fontScale="90000"/>
          </a:bodyPr>
          <a:lstStyle/>
          <a:p>
            <a:pPr algn="ctr"/>
            <a:br>
              <a:rPr lang="en-GB" dirty="0"/>
            </a:br>
            <a:r>
              <a:rPr lang="en-GB" dirty="0"/>
              <a:t>THE SIGNS OF TRAUMA AND DISTRESS INCLUDING SUPPORT STRATEGIES</a:t>
            </a:r>
            <a:br>
              <a:rPr lang="en-ZA" dirty="0"/>
            </a:br>
            <a:endParaRPr lang="en-ZA" dirty="0"/>
          </a:p>
        </p:txBody>
      </p:sp>
      <p:sp>
        <p:nvSpPr>
          <p:cNvPr id="3" name="Slide Number Placeholder 2">
            <a:extLst>
              <a:ext uri="{FF2B5EF4-FFF2-40B4-BE49-F238E27FC236}">
                <a16:creationId xmlns:a16="http://schemas.microsoft.com/office/drawing/2014/main" id="{58D18880-2E8D-4A39-819D-EC6C26E784FA}"/>
              </a:ext>
            </a:extLst>
          </p:cNvPr>
          <p:cNvSpPr>
            <a:spLocks noGrp="1"/>
          </p:cNvSpPr>
          <p:nvPr>
            <p:ph type="sldNum" sz="quarter" idx="12"/>
          </p:nvPr>
        </p:nvSpPr>
        <p:spPr/>
        <p:txBody>
          <a:bodyPr/>
          <a:lstStyle/>
          <a:p>
            <a:fld id="{32F83655-DC73-417F-8B26-EB7A1DBB5382}" type="slidenum">
              <a:rPr lang="en-ZA" smtClean="0"/>
              <a:pPr/>
              <a:t>281</a:t>
            </a:fld>
            <a:endParaRPr lang="en-ZA" dirty="0"/>
          </a:p>
        </p:txBody>
      </p:sp>
      <p:sp>
        <p:nvSpPr>
          <p:cNvPr id="4" name="Content Placeholder 3">
            <a:extLst>
              <a:ext uri="{FF2B5EF4-FFF2-40B4-BE49-F238E27FC236}">
                <a16:creationId xmlns:a16="http://schemas.microsoft.com/office/drawing/2014/main" id="{C355AF0A-07BA-4EB4-AA74-63357DACC1D0}"/>
              </a:ext>
            </a:extLst>
          </p:cNvPr>
          <p:cNvSpPr>
            <a:spLocks noGrp="1"/>
          </p:cNvSpPr>
          <p:nvPr>
            <p:ph sz="quarter" idx="1"/>
          </p:nvPr>
        </p:nvSpPr>
        <p:spPr/>
        <p:txBody>
          <a:bodyPr>
            <a:normAutofit/>
          </a:bodyPr>
          <a:lstStyle/>
          <a:p>
            <a:pPr marL="0" indent="0">
              <a:buNone/>
            </a:pPr>
            <a:r>
              <a:rPr lang="en-GB" b="1" dirty="0"/>
              <a:t>School refusal</a:t>
            </a:r>
          </a:p>
          <a:p>
            <a:pPr marL="0" indent="0">
              <a:buNone/>
            </a:pPr>
            <a:endParaRPr lang="en-ZA" dirty="0"/>
          </a:p>
          <a:p>
            <a:r>
              <a:rPr lang="en-US" dirty="0"/>
              <a:t>When an event is connected to school, such as the loss of classmates or violence at school itself, an unhealthy reaction could take the form of avoiding school. </a:t>
            </a:r>
          </a:p>
          <a:p>
            <a:endParaRPr lang="en-US" dirty="0"/>
          </a:p>
          <a:p>
            <a:r>
              <a:rPr lang="en-US" dirty="0"/>
              <a:t>While episodes of depression, heightened anxiety, trouble sleeping, and a fixation on the accident may be transient, avoiding school is a clear sign that something is wrong.</a:t>
            </a:r>
            <a:endParaRPr lang="en-ZA" dirty="0"/>
          </a:p>
          <a:p>
            <a:pPr marL="0" indent="0">
              <a:buNone/>
            </a:pPr>
            <a:endParaRPr lang="en-ZA" dirty="0"/>
          </a:p>
          <a:p>
            <a:pPr marL="0" indent="0">
              <a:buNone/>
            </a:pPr>
            <a:r>
              <a:rPr lang="en-GB" b="1" dirty="0"/>
              <a:t> </a:t>
            </a:r>
            <a:endParaRPr lang="en-ZA" dirty="0"/>
          </a:p>
        </p:txBody>
      </p:sp>
    </p:spTree>
    <p:extLst>
      <p:ext uri="{BB962C8B-B14F-4D97-AF65-F5344CB8AC3E}">
        <p14:creationId xmlns:p14="http://schemas.microsoft.com/office/powerpoint/2010/main" val="3783000355"/>
      </p:ext>
    </p:extLst>
  </p:cSld>
  <p:clrMapOvr>
    <a:masterClrMapping/>
  </p:clrMapOvr>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91D7D7-1AFB-4301-B2CA-873639BC0044}"/>
              </a:ext>
            </a:extLst>
          </p:cNvPr>
          <p:cNvSpPr>
            <a:spLocks noGrp="1"/>
          </p:cNvSpPr>
          <p:nvPr>
            <p:ph type="title"/>
          </p:nvPr>
        </p:nvSpPr>
        <p:spPr/>
        <p:txBody>
          <a:bodyPr>
            <a:normAutofit fontScale="90000"/>
          </a:bodyPr>
          <a:lstStyle/>
          <a:p>
            <a:pPr algn="ctr"/>
            <a:br>
              <a:rPr lang="en-GB" dirty="0"/>
            </a:br>
            <a:r>
              <a:rPr lang="en-GB" dirty="0"/>
              <a:t>THE SIGNS OF TRAUMA AND DISTRESS INCLUDING SUPPORT STRATEGIES</a:t>
            </a:r>
            <a:br>
              <a:rPr lang="en-ZA" dirty="0"/>
            </a:br>
            <a:endParaRPr lang="en-ZA" dirty="0"/>
          </a:p>
        </p:txBody>
      </p:sp>
      <p:sp>
        <p:nvSpPr>
          <p:cNvPr id="3" name="Slide Number Placeholder 2">
            <a:extLst>
              <a:ext uri="{FF2B5EF4-FFF2-40B4-BE49-F238E27FC236}">
                <a16:creationId xmlns:a16="http://schemas.microsoft.com/office/drawing/2014/main" id="{58D18880-2E8D-4A39-819D-EC6C26E784FA}"/>
              </a:ext>
            </a:extLst>
          </p:cNvPr>
          <p:cNvSpPr>
            <a:spLocks noGrp="1"/>
          </p:cNvSpPr>
          <p:nvPr>
            <p:ph type="sldNum" sz="quarter" idx="12"/>
          </p:nvPr>
        </p:nvSpPr>
        <p:spPr/>
        <p:txBody>
          <a:bodyPr/>
          <a:lstStyle/>
          <a:p>
            <a:fld id="{32F83655-DC73-417F-8B26-EB7A1DBB5382}" type="slidenum">
              <a:rPr lang="en-ZA" smtClean="0"/>
              <a:pPr/>
              <a:t>282</a:t>
            </a:fld>
            <a:endParaRPr lang="en-ZA" dirty="0"/>
          </a:p>
        </p:txBody>
      </p:sp>
      <p:sp>
        <p:nvSpPr>
          <p:cNvPr id="4" name="Content Placeholder 3">
            <a:extLst>
              <a:ext uri="{FF2B5EF4-FFF2-40B4-BE49-F238E27FC236}">
                <a16:creationId xmlns:a16="http://schemas.microsoft.com/office/drawing/2014/main" id="{C355AF0A-07BA-4EB4-AA74-63357DACC1D0}"/>
              </a:ext>
            </a:extLst>
          </p:cNvPr>
          <p:cNvSpPr>
            <a:spLocks noGrp="1"/>
          </p:cNvSpPr>
          <p:nvPr>
            <p:ph sz="quarter" idx="1"/>
          </p:nvPr>
        </p:nvSpPr>
        <p:spPr/>
        <p:txBody>
          <a:bodyPr>
            <a:normAutofit/>
          </a:bodyPr>
          <a:lstStyle/>
          <a:p>
            <a:pPr marL="0" indent="0">
              <a:buNone/>
            </a:pPr>
            <a:r>
              <a:rPr lang="en-GB" b="1" dirty="0"/>
              <a:t>The child keeps asking if the event will reoccur.</a:t>
            </a:r>
          </a:p>
          <a:p>
            <a:pPr marL="0" indent="0">
              <a:buNone/>
            </a:pPr>
            <a:endParaRPr lang="en-ZA" dirty="0"/>
          </a:p>
          <a:p>
            <a:r>
              <a:rPr lang="en-GB" dirty="0"/>
              <a:t>Some children may obsess over preventing the event in the future, such as constantly checking the smoke alarm after a house fire. </a:t>
            </a:r>
          </a:p>
          <a:p>
            <a:endParaRPr lang="en-GB" dirty="0"/>
          </a:p>
          <a:p>
            <a:r>
              <a:rPr lang="en-GB" dirty="0"/>
              <a:t>This may turn into Obsessive-Compulsive Disorder.</a:t>
            </a:r>
            <a:endParaRPr lang="en-ZA" dirty="0"/>
          </a:p>
          <a:p>
            <a:pPr marL="0" indent="0">
              <a:buNone/>
            </a:pPr>
            <a:r>
              <a:rPr lang="en-GB" dirty="0"/>
              <a:t> </a:t>
            </a:r>
            <a:endParaRPr lang="en-ZA" dirty="0"/>
          </a:p>
          <a:p>
            <a:pPr marL="0" indent="0">
              <a:buNone/>
            </a:pPr>
            <a:endParaRPr lang="en-ZA" dirty="0"/>
          </a:p>
          <a:p>
            <a:pPr marL="0" indent="0">
              <a:buNone/>
            </a:pPr>
            <a:r>
              <a:rPr lang="en-GB" b="1" dirty="0"/>
              <a:t> </a:t>
            </a:r>
            <a:endParaRPr lang="en-ZA" dirty="0"/>
          </a:p>
        </p:txBody>
      </p:sp>
    </p:spTree>
    <p:extLst>
      <p:ext uri="{BB962C8B-B14F-4D97-AF65-F5344CB8AC3E}">
        <p14:creationId xmlns:p14="http://schemas.microsoft.com/office/powerpoint/2010/main" val="1437866671"/>
      </p:ext>
    </p:extLst>
  </p:cSld>
  <p:clrMapOvr>
    <a:masterClrMapping/>
  </p:clrMapOvr>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91D7D7-1AFB-4301-B2CA-873639BC0044}"/>
              </a:ext>
            </a:extLst>
          </p:cNvPr>
          <p:cNvSpPr>
            <a:spLocks noGrp="1"/>
          </p:cNvSpPr>
          <p:nvPr>
            <p:ph type="title"/>
          </p:nvPr>
        </p:nvSpPr>
        <p:spPr/>
        <p:txBody>
          <a:bodyPr>
            <a:normAutofit fontScale="90000"/>
          </a:bodyPr>
          <a:lstStyle/>
          <a:p>
            <a:pPr algn="ctr"/>
            <a:br>
              <a:rPr lang="en-GB" dirty="0"/>
            </a:br>
            <a:r>
              <a:rPr lang="en-GB" dirty="0"/>
              <a:t>THE SIGNS OF TRAUMA AND DISTRESS INCLUDING SUPPORT STRATEGIES</a:t>
            </a:r>
            <a:br>
              <a:rPr lang="en-ZA" dirty="0"/>
            </a:br>
            <a:endParaRPr lang="en-ZA" dirty="0"/>
          </a:p>
        </p:txBody>
      </p:sp>
      <p:sp>
        <p:nvSpPr>
          <p:cNvPr id="3" name="Slide Number Placeholder 2">
            <a:extLst>
              <a:ext uri="{FF2B5EF4-FFF2-40B4-BE49-F238E27FC236}">
                <a16:creationId xmlns:a16="http://schemas.microsoft.com/office/drawing/2014/main" id="{58D18880-2E8D-4A39-819D-EC6C26E784FA}"/>
              </a:ext>
            </a:extLst>
          </p:cNvPr>
          <p:cNvSpPr>
            <a:spLocks noGrp="1"/>
          </p:cNvSpPr>
          <p:nvPr>
            <p:ph type="sldNum" sz="quarter" idx="12"/>
          </p:nvPr>
        </p:nvSpPr>
        <p:spPr/>
        <p:txBody>
          <a:bodyPr/>
          <a:lstStyle/>
          <a:p>
            <a:fld id="{32F83655-DC73-417F-8B26-EB7A1DBB5382}" type="slidenum">
              <a:rPr lang="en-ZA" smtClean="0"/>
              <a:pPr/>
              <a:t>283</a:t>
            </a:fld>
            <a:endParaRPr lang="en-ZA" dirty="0"/>
          </a:p>
        </p:txBody>
      </p:sp>
      <p:sp>
        <p:nvSpPr>
          <p:cNvPr id="4" name="Content Placeholder 3">
            <a:extLst>
              <a:ext uri="{FF2B5EF4-FFF2-40B4-BE49-F238E27FC236}">
                <a16:creationId xmlns:a16="http://schemas.microsoft.com/office/drawing/2014/main" id="{C355AF0A-07BA-4EB4-AA74-63357DACC1D0}"/>
              </a:ext>
            </a:extLst>
          </p:cNvPr>
          <p:cNvSpPr>
            <a:spLocks noGrp="1"/>
          </p:cNvSpPr>
          <p:nvPr>
            <p:ph sz="quarter" idx="1"/>
          </p:nvPr>
        </p:nvSpPr>
        <p:spPr/>
        <p:txBody>
          <a:bodyPr>
            <a:normAutofit lnSpcReduction="10000"/>
          </a:bodyPr>
          <a:lstStyle/>
          <a:p>
            <a:pPr marL="0" indent="0">
              <a:buNone/>
            </a:pPr>
            <a:r>
              <a:rPr lang="en-GB" b="1" dirty="0"/>
              <a:t>Consider how much the child trusts adults.</a:t>
            </a:r>
          </a:p>
          <a:p>
            <a:pPr marL="0" indent="0">
              <a:buNone/>
            </a:pPr>
            <a:endParaRPr lang="en-ZA" dirty="0"/>
          </a:p>
          <a:p>
            <a:r>
              <a:rPr lang="en-GB" dirty="0"/>
              <a:t>After all, their adults were not able to control the disaster, so they reason "who can?" and decide that nobody can keep them safe. </a:t>
            </a:r>
          </a:p>
          <a:p>
            <a:endParaRPr lang="en-GB" dirty="0"/>
          </a:p>
          <a:p>
            <a:r>
              <a:rPr lang="en-GB" dirty="0"/>
              <a:t>Children abused by an adult may be afraid of other adults, especially adults who look similar (e.g. a small girl hurt by a tall, blond man may be afraid of her uncle because he is tall and blond).</a:t>
            </a:r>
            <a:endParaRPr lang="en-ZA" dirty="0"/>
          </a:p>
          <a:p>
            <a:pPr marL="0" indent="0">
              <a:buNone/>
            </a:pPr>
            <a:endParaRPr lang="en-ZA" dirty="0"/>
          </a:p>
          <a:p>
            <a:pPr marL="0" indent="0">
              <a:buNone/>
            </a:pPr>
            <a:r>
              <a:rPr lang="en-GB" b="1" dirty="0"/>
              <a:t> </a:t>
            </a:r>
            <a:endParaRPr lang="en-ZA" dirty="0"/>
          </a:p>
        </p:txBody>
      </p:sp>
    </p:spTree>
    <p:extLst>
      <p:ext uri="{BB962C8B-B14F-4D97-AF65-F5344CB8AC3E}">
        <p14:creationId xmlns:p14="http://schemas.microsoft.com/office/powerpoint/2010/main" val="3571630977"/>
      </p:ext>
    </p:extLst>
  </p:cSld>
  <p:clrMapOvr>
    <a:masterClrMapping/>
  </p:clrMapOvr>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91D7D7-1AFB-4301-B2CA-873639BC0044}"/>
              </a:ext>
            </a:extLst>
          </p:cNvPr>
          <p:cNvSpPr>
            <a:spLocks noGrp="1"/>
          </p:cNvSpPr>
          <p:nvPr>
            <p:ph type="title"/>
          </p:nvPr>
        </p:nvSpPr>
        <p:spPr/>
        <p:txBody>
          <a:bodyPr>
            <a:normAutofit fontScale="90000"/>
          </a:bodyPr>
          <a:lstStyle/>
          <a:p>
            <a:pPr algn="ctr"/>
            <a:br>
              <a:rPr lang="en-GB" dirty="0"/>
            </a:br>
            <a:r>
              <a:rPr lang="en-GB" dirty="0"/>
              <a:t>THE SIGNS OF TRAUMA AND DISTRESS INCLUDING SUPPORT STRATEGIES</a:t>
            </a:r>
            <a:br>
              <a:rPr lang="en-ZA" dirty="0"/>
            </a:br>
            <a:endParaRPr lang="en-ZA" dirty="0"/>
          </a:p>
        </p:txBody>
      </p:sp>
      <p:sp>
        <p:nvSpPr>
          <p:cNvPr id="3" name="Slide Number Placeholder 2">
            <a:extLst>
              <a:ext uri="{FF2B5EF4-FFF2-40B4-BE49-F238E27FC236}">
                <a16:creationId xmlns:a16="http://schemas.microsoft.com/office/drawing/2014/main" id="{58D18880-2E8D-4A39-819D-EC6C26E784FA}"/>
              </a:ext>
            </a:extLst>
          </p:cNvPr>
          <p:cNvSpPr>
            <a:spLocks noGrp="1"/>
          </p:cNvSpPr>
          <p:nvPr>
            <p:ph type="sldNum" sz="quarter" idx="12"/>
          </p:nvPr>
        </p:nvSpPr>
        <p:spPr/>
        <p:txBody>
          <a:bodyPr/>
          <a:lstStyle/>
          <a:p>
            <a:fld id="{32F83655-DC73-417F-8B26-EB7A1DBB5382}" type="slidenum">
              <a:rPr lang="en-ZA" smtClean="0"/>
              <a:pPr/>
              <a:t>284</a:t>
            </a:fld>
            <a:endParaRPr lang="en-ZA" dirty="0"/>
          </a:p>
        </p:txBody>
      </p:sp>
      <p:sp>
        <p:nvSpPr>
          <p:cNvPr id="4" name="Content Placeholder 3">
            <a:extLst>
              <a:ext uri="{FF2B5EF4-FFF2-40B4-BE49-F238E27FC236}">
                <a16:creationId xmlns:a16="http://schemas.microsoft.com/office/drawing/2014/main" id="{C355AF0A-07BA-4EB4-AA74-63357DACC1D0}"/>
              </a:ext>
            </a:extLst>
          </p:cNvPr>
          <p:cNvSpPr>
            <a:spLocks noGrp="1"/>
          </p:cNvSpPr>
          <p:nvPr>
            <p:ph sz="quarter" idx="1"/>
          </p:nvPr>
        </p:nvSpPr>
        <p:spPr/>
        <p:txBody>
          <a:bodyPr>
            <a:normAutofit/>
          </a:bodyPr>
          <a:lstStyle/>
          <a:p>
            <a:pPr marL="0" indent="0">
              <a:buNone/>
            </a:pPr>
            <a:r>
              <a:rPr lang="en-GB" b="1" dirty="0"/>
              <a:t>Consider how much the child trusts adults.</a:t>
            </a:r>
          </a:p>
          <a:p>
            <a:pPr marL="0" indent="0">
              <a:buNone/>
            </a:pPr>
            <a:endParaRPr lang="en-GB" b="1" dirty="0"/>
          </a:p>
          <a:p>
            <a:pPr marL="0" indent="0">
              <a:buNone/>
            </a:pPr>
            <a:r>
              <a:rPr lang="en-GB" b="1" dirty="0"/>
              <a:t>Watch for guilt or shame.</a:t>
            </a:r>
            <a:r>
              <a:rPr lang="en-GB" dirty="0"/>
              <a:t> </a:t>
            </a:r>
          </a:p>
          <a:p>
            <a:pPr marL="0" indent="0">
              <a:buNone/>
            </a:pPr>
            <a:endParaRPr lang="en-GB" dirty="0"/>
          </a:p>
          <a:p>
            <a:pPr marL="0" indent="0">
              <a:buNone/>
            </a:pPr>
            <a:r>
              <a:rPr lang="en-GB" dirty="0"/>
              <a:t>The child may blame themselves for the traumatic event because of something they did, said, or thought.</a:t>
            </a:r>
          </a:p>
          <a:p>
            <a:pPr marL="0" indent="0">
              <a:buNone/>
            </a:pPr>
            <a:endParaRPr lang="en-ZA" dirty="0"/>
          </a:p>
          <a:p>
            <a:pPr lvl="0"/>
            <a:r>
              <a:rPr lang="en-GB" dirty="0"/>
              <a:t>Fears are not always rational. The child may blame themselves for a situation in which they did nothing wrong, and could not have made things any better.</a:t>
            </a:r>
            <a:endParaRPr lang="en-ZA" dirty="0"/>
          </a:p>
          <a:p>
            <a:pPr marL="0" indent="0">
              <a:buNone/>
            </a:pPr>
            <a:r>
              <a:rPr lang="en-GB" b="1" dirty="0"/>
              <a:t> </a:t>
            </a:r>
            <a:endParaRPr lang="en-ZA" dirty="0"/>
          </a:p>
        </p:txBody>
      </p:sp>
    </p:spTree>
    <p:extLst>
      <p:ext uri="{BB962C8B-B14F-4D97-AF65-F5344CB8AC3E}">
        <p14:creationId xmlns:p14="http://schemas.microsoft.com/office/powerpoint/2010/main" val="2358395964"/>
      </p:ext>
    </p:extLst>
  </p:cSld>
  <p:clrMapOvr>
    <a:masterClrMapping/>
  </p:clrMapOvr>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91D7D7-1AFB-4301-B2CA-873639BC0044}"/>
              </a:ext>
            </a:extLst>
          </p:cNvPr>
          <p:cNvSpPr>
            <a:spLocks noGrp="1"/>
          </p:cNvSpPr>
          <p:nvPr>
            <p:ph type="title"/>
          </p:nvPr>
        </p:nvSpPr>
        <p:spPr/>
        <p:txBody>
          <a:bodyPr>
            <a:normAutofit fontScale="90000"/>
          </a:bodyPr>
          <a:lstStyle/>
          <a:p>
            <a:pPr algn="ctr"/>
            <a:br>
              <a:rPr lang="en-GB" dirty="0"/>
            </a:br>
            <a:r>
              <a:rPr lang="en-GB" dirty="0"/>
              <a:t>THE SIGNS OF TRAUMA AND DISTRESS INCLUDING SUPPORT STRATEGIES</a:t>
            </a:r>
            <a:br>
              <a:rPr lang="en-ZA" dirty="0"/>
            </a:br>
            <a:endParaRPr lang="en-ZA" dirty="0"/>
          </a:p>
        </p:txBody>
      </p:sp>
      <p:sp>
        <p:nvSpPr>
          <p:cNvPr id="3" name="Slide Number Placeholder 2">
            <a:extLst>
              <a:ext uri="{FF2B5EF4-FFF2-40B4-BE49-F238E27FC236}">
                <a16:creationId xmlns:a16="http://schemas.microsoft.com/office/drawing/2014/main" id="{58D18880-2E8D-4A39-819D-EC6C26E784FA}"/>
              </a:ext>
            </a:extLst>
          </p:cNvPr>
          <p:cNvSpPr>
            <a:spLocks noGrp="1"/>
          </p:cNvSpPr>
          <p:nvPr>
            <p:ph type="sldNum" sz="quarter" idx="12"/>
          </p:nvPr>
        </p:nvSpPr>
        <p:spPr/>
        <p:txBody>
          <a:bodyPr/>
          <a:lstStyle/>
          <a:p>
            <a:fld id="{32F83655-DC73-417F-8B26-EB7A1DBB5382}" type="slidenum">
              <a:rPr lang="en-ZA" smtClean="0"/>
              <a:pPr/>
              <a:t>285</a:t>
            </a:fld>
            <a:endParaRPr lang="en-ZA" dirty="0"/>
          </a:p>
        </p:txBody>
      </p:sp>
      <p:sp>
        <p:nvSpPr>
          <p:cNvPr id="4" name="Content Placeholder 3">
            <a:extLst>
              <a:ext uri="{FF2B5EF4-FFF2-40B4-BE49-F238E27FC236}">
                <a16:creationId xmlns:a16="http://schemas.microsoft.com/office/drawing/2014/main" id="{C355AF0A-07BA-4EB4-AA74-63357DACC1D0}"/>
              </a:ext>
            </a:extLst>
          </p:cNvPr>
          <p:cNvSpPr>
            <a:spLocks noGrp="1"/>
          </p:cNvSpPr>
          <p:nvPr>
            <p:ph sz="quarter" idx="1"/>
          </p:nvPr>
        </p:nvSpPr>
        <p:spPr/>
        <p:txBody>
          <a:bodyPr>
            <a:normAutofit/>
          </a:bodyPr>
          <a:lstStyle/>
          <a:p>
            <a:pPr lvl="0"/>
            <a:r>
              <a:rPr lang="en-GB" dirty="0"/>
              <a:t>This may lead to obsessive-compulsive behaviour. </a:t>
            </a:r>
          </a:p>
          <a:p>
            <a:pPr lvl="0"/>
            <a:endParaRPr lang="en-GB" dirty="0"/>
          </a:p>
          <a:p>
            <a:pPr lvl="0"/>
            <a:r>
              <a:rPr lang="en-GB" dirty="0"/>
              <a:t>For example, maybe a boy and his sister were playing in the dirt when the traumatic event happened, and now he feels the need to keep everyone perfectly clean and away from dirt.</a:t>
            </a:r>
            <a:endParaRPr lang="en-ZA" dirty="0"/>
          </a:p>
          <a:p>
            <a:pPr marL="0" indent="0">
              <a:buNone/>
            </a:pPr>
            <a:endParaRPr lang="en-ZA" dirty="0"/>
          </a:p>
          <a:p>
            <a:pPr marL="0" indent="0">
              <a:buNone/>
            </a:pPr>
            <a:r>
              <a:rPr lang="en-GB" b="1" dirty="0"/>
              <a:t> </a:t>
            </a:r>
            <a:endParaRPr lang="en-ZA" dirty="0"/>
          </a:p>
        </p:txBody>
      </p:sp>
    </p:spTree>
    <p:extLst>
      <p:ext uri="{BB962C8B-B14F-4D97-AF65-F5344CB8AC3E}">
        <p14:creationId xmlns:p14="http://schemas.microsoft.com/office/powerpoint/2010/main" val="3183278967"/>
      </p:ext>
    </p:extLst>
  </p:cSld>
  <p:clrMapOvr>
    <a:masterClrMapping/>
  </p:clrMapOvr>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91D7D7-1AFB-4301-B2CA-873639BC0044}"/>
              </a:ext>
            </a:extLst>
          </p:cNvPr>
          <p:cNvSpPr>
            <a:spLocks noGrp="1"/>
          </p:cNvSpPr>
          <p:nvPr>
            <p:ph type="title"/>
          </p:nvPr>
        </p:nvSpPr>
        <p:spPr/>
        <p:txBody>
          <a:bodyPr>
            <a:normAutofit fontScale="90000"/>
          </a:bodyPr>
          <a:lstStyle/>
          <a:p>
            <a:pPr algn="ctr"/>
            <a:br>
              <a:rPr lang="en-GB" dirty="0"/>
            </a:br>
            <a:r>
              <a:rPr lang="en-GB" dirty="0"/>
              <a:t>THE SIGNS OF TRAUMA AND DISTRESS INCLUDING SUPPORT STRATEGIES</a:t>
            </a:r>
            <a:br>
              <a:rPr lang="en-ZA" dirty="0"/>
            </a:br>
            <a:endParaRPr lang="en-ZA" dirty="0"/>
          </a:p>
        </p:txBody>
      </p:sp>
      <p:sp>
        <p:nvSpPr>
          <p:cNvPr id="3" name="Slide Number Placeholder 2">
            <a:extLst>
              <a:ext uri="{FF2B5EF4-FFF2-40B4-BE49-F238E27FC236}">
                <a16:creationId xmlns:a16="http://schemas.microsoft.com/office/drawing/2014/main" id="{58D18880-2E8D-4A39-819D-EC6C26E784FA}"/>
              </a:ext>
            </a:extLst>
          </p:cNvPr>
          <p:cNvSpPr>
            <a:spLocks noGrp="1"/>
          </p:cNvSpPr>
          <p:nvPr>
            <p:ph type="sldNum" sz="quarter" idx="12"/>
          </p:nvPr>
        </p:nvSpPr>
        <p:spPr/>
        <p:txBody>
          <a:bodyPr/>
          <a:lstStyle/>
          <a:p>
            <a:fld id="{32F83655-DC73-417F-8B26-EB7A1DBB5382}" type="slidenum">
              <a:rPr lang="en-ZA" smtClean="0"/>
              <a:pPr/>
              <a:t>286</a:t>
            </a:fld>
            <a:endParaRPr lang="en-ZA" dirty="0"/>
          </a:p>
        </p:txBody>
      </p:sp>
      <p:sp>
        <p:nvSpPr>
          <p:cNvPr id="4" name="Content Placeholder 3">
            <a:extLst>
              <a:ext uri="{FF2B5EF4-FFF2-40B4-BE49-F238E27FC236}">
                <a16:creationId xmlns:a16="http://schemas.microsoft.com/office/drawing/2014/main" id="{C355AF0A-07BA-4EB4-AA74-63357DACC1D0}"/>
              </a:ext>
            </a:extLst>
          </p:cNvPr>
          <p:cNvSpPr>
            <a:spLocks noGrp="1"/>
          </p:cNvSpPr>
          <p:nvPr>
            <p:ph sz="quarter" idx="1"/>
          </p:nvPr>
        </p:nvSpPr>
        <p:spPr/>
        <p:txBody>
          <a:bodyPr>
            <a:normAutofit/>
          </a:bodyPr>
          <a:lstStyle/>
          <a:p>
            <a:pPr marL="0" indent="0">
              <a:buNone/>
            </a:pPr>
            <a:r>
              <a:rPr lang="en-GB" b="1" dirty="0"/>
              <a:t>SUPPORTING STRATEGIES.</a:t>
            </a:r>
            <a:endParaRPr lang="en-ZA" dirty="0"/>
          </a:p>
          <a:p>
            <a:pPr marL="0" indent="0">
              <a:buNone/>
            </a:pPr>
            <a:r>
              <a:rPr lang="en-GB" dirty="0"/>
              <a:t> </a:t>
            </a:r>
            <a:endParaRPr lang="en-ZA" dirty="0"/>
          </a:p>
          <a:p>
            <a:r>
              <a:rPr lang="en-GB" dirty="0"/>
              <a:t>Early intervention and treatment can minimize the social and emotional impact of a child’s exposure to a traumatic event. </a:t>
            </a:r>
          </a:p>
          <a:p>
            <a:endParaRPr lang="en-GB" dirty="0"/>
          </a:p>
          <a:p>
            <a:r>
              <a:rPr lang="en-GB" dirty="0"/>
              <a:t>Professional counsellors should consider making referrals to counsellors trained in providing early childhood mental health support. </a:t>
            </a:r>
          </a:p>
          <a:p>
            <a:endParaRPr lang="en-GB" dirty="0"/>
          </a:p>
          <a:p>
            <a:pPr marL="0" indent="0">
              <a:buNone/>
            </a:pPr>
            <a:endParaRPr lang="en-ZA" dirty="0"/>
          </a:p>
        </p:txBody>
      </p:sp>
    </p:spTree>
    <p:extLst>
      <p:ext uri="{BB962C8B-B14F-4D97-AF65-F5344CB8AC3E}">
        <p14:creationId xmlns:p14="http://schemas.microsoft.com/office/powerpoint/2010/main" val="2425038902"/>
      </p:ext>
    </p:extLst>
  </p:cSld>
  <p:clrMapOvr>
    <a:masterClrMapping/>
  </p:clrMapOvr>
</p:sld>
</file>

<file path=ppt/slides/slide2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91D7D7-1AFB-4301-B2CA-873639BC0044}"/>
              </a:ext>
            </a:extLst>
          </p:cNvPr>
          <p:cNvSpPr>
            <a:spLocks noGrp="1"/>
          </p:cNvSpPr>
          <p:nvPr>
            <p:ph type="title"/>
          </p:nvPr>
        </p:nvSpPr>
        <p:spPr/>
        <p:txBody>
          <a:bodyPr>
            <a:normAutofit fontScale="90000"/>
          </a:bodyPr>
          <a:lstStyle/>
          <a:p>
            <a:pPr algn="ctr"/>
            <a:br>
              <a:rPr lang="en-GB" dirty="0"/>
            </a:br>
            <a:r>
              <a:rPr lang="en-GB" dirty="0"/>
              <a:t>THE SIGNS OF TRAUMA AND DISTRESS INCLUDING SUPPORT STRATEGIES</a:t>
            </a:r>
            <a:br>
              <a:rPr lang="en-ZA" dirty="0"/>
            </a:br>
            <a:endParaRPr lang="en-ZA" dirty="0"/>
          </a:p>
        </p:txBody>
      </p:sp>
      <p:sp>
        <p:nvSpPr>
          <p:cNvPr id="3" name="Slide Number Placeholder 2">
            <a:extLst>
              <a:ext uri="{FF2B5EF4-FFF2-40B4-BE49-F238E27FC236}">
                <a16:creationId xmlns:a16="http://schemas.microsoft.com/office/drawing/2014/main" id="{58D18880-2E8D-4A39-819D-EC6C26E784FA}"/>
              </a:ext>
            </a:extLst>
          </p:cNvPr>
          <p:cNvSpPr>
            <a:spLocks noGrp="1"/>
          </p:cNvSpPr>
          <p:nvPr>
            <p:ph type="sldNum" sz="quarter" idx="12"/>
          </p:nvPr>
        </p:nvSpPr>
        <p:spPr/>
        <p:txBody>
          <a:bodyPr/>
          <a:lstStyle/>
          <a:p>
            <a:fld id="{32F83655-DC73-417F-8B26-EB7A1DBB5382}" type="slidenum">
              <a:rPr lang="en-ZA" smtClean="0"/>
              <a:pPr/>
              <a:t>287</a:t>
            </a:fld>
            <a:endParaRPr lang="en-ZA" dirty="0"/>
          </a:p>
        </p:txBody>
      </p:sp>
      <p:sp>
        <p:nvSpPr>
          <p:cNvPr id="4" name="Content Placeholder 3">
            <a:extLst>
              <a:ext uri="{FF2B5EF4-FFF2-40B4-BE49-F238E27FC236}">
                <a16:creationId xmlns:a16="http://schemas.microsoft.com/office/drawing/2014/main" id="{C355AF0A-07BA-4EB4-AA74-63357DACC1D0}"/>
              </a:ext>
            </a:extLst>
          </p:cNvPr>
          <p:cNvSpPr>
            <a:spLocks noGrp="1"/>
          </p:cNvSpPr>
          <p:nvPr>
            <p:ph sz="quarter" idx="1"/>
          </p:nvPr>
        </p:nvSpPr>
        <p:spPr/>
        <p:txBody>
          <a:bodyPr>
            <a:normAutofit/>
          </a:bodyPr>
          <a:lstStyle/>
          <a:p>
            <a:r>
              <a:rPr lang="en-GB" dirty="0"/>
              <a:t>If the professional counsellor has difficulties finding a referral source, the counsellor’s basic counselling skills can provide the foundation for a safe, secure and trusting relationship between the counsellor, family and child. </a:t>
            </a:r>
          </a:p>
          <a:p>
            <a:endParaRPr lang="en-GB" dirty="0"/>
          </a:p>
          <a:p>
            <a:r>
              <a:rPr lang="en-GB" dirty="0"/>
              <a:t>Demonstrating empathy, genuine care and acceptance also fosters rapport among stakeholders. </a:t>
            </a:r>
          </a:p>
          <a:p>
            <a:endParaRPr lang="en-GB" dirty="0"/>
          </a:p>
          <a:p>
            <a:r>
              <a:rPr lang="en-GB" dirty="0"/>
              <a:t>Mental health counsellors can emphasize strengths and resources for the child and family.</a:t>
            </a:r>
            <a:endParaRPr lang="en-ZA" dirty="0"/>
          </a:p>
          <a:p>
            <a:endParaRPr lang="en-GB" dirty="0"/>
          </a:p>
          <a:p>
            <a:pPr marL="0" indent="0">
              <a:buNone/>
            </a:pPr>
            <a:endParaRPr lang="en-ZA" dirty="0"/>
          </a:p>
        </p:txBody>
      </p:sp>
    </p:spTree>
    <p:extLst>
      <p:ext uri="{BB962C8B-B14F-4D97-AF65-F5344CB8AC3E}">
        <p14:creationId xmlns:p14="http://schemas.microsoft.com/office/powerpoint/2010/main" val="4046168339"/>
      </p:ext>
    </p:extLst>
  </p:cSld>
  <p:clrMapOvr>
    <a:masterClrMapping/>
  </p:clrMapOvr>
</p:sld>
</file>

<file path=ppt/slides/slide2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91D7D7-1AFB-4301-B2CA-873639BC0044}"/>
              </a:ext>
            </a:extLst>
          </p:cNvPr>
          <p:cNvSpPr>
            <a:spLocks noGrp="1"/>
          </p:cNvSpPr>
          <p:nvPr>
            <p:ph type="title"/>
          </p:nvPr>
        </p:nvSpPr>
        <p:spPr/>
        <p:txBody>
          <a:bodyPr>
            <a:normAutofit fontScale="90000"/>
          </a:bodyPr>
          <a:lstStyle/>
          <a:p>
            <a:pPr algn="ctr"/>
            <a:br>
              <a:rPr lang="en-GB" dirty="0"/>
            </a:br>
            <a:r>
              <a:rPr lang="en-GB" dirty="0"/>
              <a:t>THE SIGNS OF TRAUMA AND DISTRESS INCLUDING SUPPORT STRATEGIES</a:t>
            </a:r>
            <a:br>
              <a:rPr lang="en-ZA" dirty="0"/>
            </a:br>
            <a:endParaRPr lang="en-ZA" dirty="0"/>
          </a:p>
        </p:txBody>
      </p:sp>
      <p:sp>
        <p:nvSpPr>
          <p:cNvPr id="3" name="Slide Number Placeholder 2">
            <a:extLst>
              <a:ext uri="{FF2B5EF4-FFF2-40B4-BE49-F238E27FC236}">
                <a16:creationId xmlns:a16="http://schemas.microsoft.com/office/drawing/2014/main" id="{58D18880-2E8D-4A39-819D-EC6C26E784FA}"/>
              </a:ext>
            </a:extLst>
          </p:cNvPr>
          <p:cNvSpPr>
            <a:spLocks noGrp="1"/>
          </p:cNvSpPr>
          <p:nvPr>
            <p:ph type="sldNum" sz="quarter" idx="12"/>
          </p:nvPr>
        </p:nvSpPr>
        <p:spPr/>
        <p:txBody>
          <a:bodyPr/>
          <a:lstStyle/>
          <a:p>
            <a:fld id="{32F83655-DC73-417F-8B26-EB7A1DBB5382}" type="slidenum">
              <a:rPr lang="en-ZA" smtClean="0"/>
              <a:pPr/>
              <a:t>288</a:t>
            </a:fld>
            <a:endParaRPr lang="en-ZA" dirty="0"/>
          </a:p>
        </p:txBody>
      </p:sp>
      <p:sp>
        <p:nvSpPr>
          <p:cNvPr id="4" name="Content Placeholder 3">
            <a:extLst>
              <a:ext uri="{FF2B5EF4-FFF2-40B4-BE49-F238E27FC236}">
                <a16:creationId xmlns:a16="http://schemas.microsoft.com/office/drawing/2014/main" id="{C355AF0A-07BA-4EB4-AA74-63357DACC1D0}"/>
              </a:ext>
            </a:extLst>
          </p:cNvPr>
          <p:cNvSpPr>
            <a:spLocks noGrp="1"/>
          </p:cNvSpPr>
          <p:nvPr>
            <p:ph sz="quarter" idx="1"/>
          </p:nvPr>
        </p:nvSpPr>
        <p:spPr>
          <a:xfrm>
            <a:off x="467544" y="1629196"/>
            <a:ext cx="8219256" cy="4680000"/>
          </a:xfrm>
        </p:spPr>
        <p:txBody>
          <a:bodyPr>
            <a:normAutofit/>
          </a:bodyPr>
          <a:lstStyle/>
          <a:p>
            <a:r>
              <a:rPr lang="en-GB" dirty="0"/>
              <a:t>Incorporating existing coping strategies can serve to minimize family stress and foster rapport with the child. </a:t>
            </a:r>
          </a:p>
          <a:p>
            <a:endParaRPr lang="en-GB" dirty="0"/>
          </a:p>
          <a:p>
            <a:r>
              <a:rPr lang="en-GB" dirty="0"/>
              <a:t>Providing information about community support groups or other mental health agencies and resources also can help support and encourage the family.</a:t>
            </a:r>
          </a:p>
          <a:p>
            <a:endParaRPr lang="en-GB" dirty="0"/>
          </a:p>
          <a:p>
            <a:pPr marL="0" indent="0">
              <a:buNone/>
            </a:pPr>
            <a:endParaRPr lang="en-ZA" dirty="0"/>
          </a:p>
        </p:txBody>
      </p:sp>
    </p:spTree>
    <p:extLst>
      <p:ext uri="{BB962C8B-B14F-4D97-AF65-F5344CB8AC3E}">
        <p14:creationId xmlns:p14="http://schemas.microsoft.com/office/powerpoint/2010/main" val="758123163"/>
      </p:ext>
    </p:extLst>
  </p:cSld>
  <p:clrMapOvr>
    <a:masterClrMapping/>
  </p:clrMapOvr>
</p:sld>
</file>

<file path=ppt/slides/slide2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91D7D7-1AFB-4301-B2CA-873639BC0044}"/>
              </a:ext>
            </a:extLst>
          </p:cNvPr>
          <p:cNvSpPr>
            <a:spLocks noGrp="1"/>
          </p:cNvSpPr>
          <p:nvPr>
            <p:ph type="title"/>
          </p:nvPr>
        </p:nvSpPr>
        <p:spPr/>
        <p:txBody>
          <a:bodyPr>
            <a:normAutofit fontScale="90000"/>
          </a:bodyPr>
          <a:lstStyle/>
          <a:p>
            <a:pPr algn="ctr"/>
            <a:br>
              <a:rPr lang="en-GB" dirty="0"/>
            </a:br>
            <a:r>
              <a:rPr lang="en-GB" dirty="0"/>
              <a:t>THE SIGNS OF TRAUMA AND DISTRESS INCLUDING SUPPORT STRATEGIES</a:t>
            </a:r>
            <a:br>
              <a:rPr lang="en-ZA" dirty="0"/>
            </a:br>
            <a:endParaRPr lang="en-ZA" dirty="0"/>
          </a:p>
        </p:txBody>
      </p:sp>
      <p:sp>
        <p:nvSpPr>
          <p:cNvPr id="3" name="Slide Number Placeholder 2">
            <a:extLst>
              <a:ext uri="{FF2B5EF4-FFF2-40B4-BE49-F238E27FC236}">
                <a16:creationId xmlns:a16="http://schemas.microsoft.com/office/drawing/2014/main" id="{58D18880-2E8D-4A39-819D-EC6C26E784FA}"/>
              </a:ext>
            </a:extLst>
          </p:cNvPr>
          <p:cNvSpPr>
            <a:spLocks noGrp="1"/>
          </p:cNvSpPr>
          <p:nvPr>
            <p:ph type="sldNum" sz="quarter" idx="12"/>
          </p:nvPr>
        </p:nvSpPr>
        <p:spPr/>
        <p:txBody>
          <a:bodyPr/>
          <a:lstStyle/>
          <a:p>
            <a:fld id="{32F83655-DC73-417F-8B26-EB7A1DBB5382}" type="slidenum">
              <a:rPr lang="en-ZA" smtClean="0"/>
              <a:pPr/>
              <a:t>289</a:t>
            </a:fld>
            <a:endParaRPr lang="en-ZA" dirty="0"/>
          </a:p>
        </p:txBody>
      </p:sp>
      <p:sp>
        <p:nvSpPr>
          <p:cNvPr id="4" name="Content Placeholder 3">
            <a:extLst>
              <a:ext uri="{FF2B5EF4-FFF2-40B4-BE49-F238E27FC236}">
                <a16:creationId xmlns:a16="http://schemas.microsoft.com/office/drawing/2014/main" id="{C355AF0A-07BA-4EB4-AA74-63357DACC1D0}"/>
              </a:ext>
            </a:extLst>
          </p:cNvPr>
          <p:cNvSpPr>
            <a:spLocks noGrp="1"/>
          </p:cNvSpPr>
          <p:nvPr>
            <p:ph sz="quarter" idx="1"/>
          </p:nvPr>
        </p:nvSpPr>
        <p:spPr>
          <a:xfrm>
            <a:off x="467544" y="1629196"/>
            <a:ext cx="8219256" cy="4680000"/>
          </a:xfrm>
        </p:spPr>
        <p:txBody>
          <a:bodyPr>
            <a:normAutofit/>
          </a:bodyPr>
          <a:lstStyle/>
          <a:p>
            <a:r>
              <a:rPr lang="en-GB" dirty="0"/>
              <a:t>Informing parents and caregivers about symptoms common to young children exposed to traumatic events can foster awareness and allow for adequate support during the treatment process. </a:t>
            </a:r>
          </a:p>
          <a:p>
            <a:endParaRPr lang="en-GB" dirty="0"/>
          </a:p>
          <a:p>
            <a:r>
              <a:rPr lang="en-GB" dirty="0"/>
              <a:t>Counsellors can help the family establish or re-establish routines that begin to restore stability for the child, minimizing the adverse effects of the trauma and distress.</a:t>
            </a:r>
            <a:endParaRPr lang="en-ZA" dirty="0"/>
          </a:p>
          <a:p>
            <a:pPr marL="0" indent="0">
              <a:buNone/>
            </a:pPr>
            <a:endParaRPr lang="en-GB" dirty="0"/>
          </a:p>
          <a:p>
            <a:pPr marL="0" indent="0">
              <a:buNone/>
            </a:pPr>
            <a:endParaRPr lang="en-ZA" dirty="0"/>
          </a:p>
        </p:txBody>
      </p:sp>
    </p:spTree>
    <p:extLst>
      <p:ext uri="{BB962C8B-B14F-4D97-AF65-F5344CB8AC3E}">
        <p14:creationId xmlns:p14="http://schemas.microsoft.com/office/powerpoint/2010/main" val="38351921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9B7090-DF37-4C7B-ADB7-220A952B7ABD}"/>
              </a:ext>
            </a:extLst>
          </p:cNvPr>
          <p:cNvSpPr>
            <a:spLocks noGrp="1"/>
          </p:cNvSpPr>
          <p:nvPr>
            <p:ph type="title"/>
          </p:nvPr>
        </p:nvSpPr>
        <p:spPr/>
        <p:txBody>
          <a:bodyPr/>
          <a:lstStyle/>
          <a:p>
            <a:r>
              <a:rPr lang="en-ZA" dirty="0"/>
              <a:t>STUDY UNIT KT01</a:t>
            </a:r>
          </a:p>
        </p:txBody>
      </p:sp>
      <p:sp>
        <p:nvSpPr>
          <p:cNvPr id="3" name="Text Placeholder 2">
            <a:extLst>
              <a:ext uri="{FF2B5EF4-FFF2-40B4-BE49-F238E27FC236}">
                <a16:creationId xmlns:a16="http://schemas.microsoft.com/office/drawing/2014/main" id="{44D29639-52B1-43AD-B197-F53BFCD14542}"/>
              </a:ext>
            </a:extLst>
          </p:cNvPr>
          <p:cNvSpPr>
            <a:spLocks noGrp="1"/>
          </p:cNvSpPr>
          <p:nvPr>
            <p:ph type="body" idx="1"/>
          </p:nvPr>
        </p:nvSpPr>
        <p:spPr/>
        <p:txBody>
          <a:bodyPr/>
          <a:lstStyle/>
          <a:p>
            <a:r>
              <a:rPr lang="en-GB" b="1" dirty="0"/>
              <a:t>HEALTH AND NUTRITIONAL NEEDS OF CHILDREN AND PREGNANT WOMEN</a:t>
            </a:r>
            <a:endParaRPr lang="en-ZA" b="1" dirty="0"/>
          </a:p>
        </p:txBody>
      </p:sp>
      <p:sp>
        <p:nvSpPr>
          <p:cNvPr id="4" name="Slide Number Placeholder 3">
            <a:extLst>
              <a:ext uri="{FF2B5EF4-FFF2-40B4-BE49-F238E27FC236}">
                <a16:creationId xmlns:a16="http://schemas.microsoft.com/office/drawing/2014/main" id="{9AA7B364-EA7A-45B5-8A00-6927B36B5B35}"/>
              </a:ext>
            </a:extLst>
          </p:cNvPr>
          <p:cNvSpPr>
            <a:spLocks noGrp="1"/>
          </p:cNvSpPr>
          <p:nvPr>
            <p:ph type="sldNum" sz="quarter" idx="12"/>
          </p:nvPr>
        </p:nvSpPr>
        <p:spPr/>
        <p:txBody>
          <a:bodyPr/>
          <a:lstStyle/>
          <a:p>
            <a:fld id="{4980778A-6F9D-4141-8080-B8192EADCD40}" type="slidenum">
              <a:rPr lang="en-ZA" smtClean="0"/>
              <a:pPr/>
              <a:t>29</a:t>
            </a:fld>
            <a:endParaRPr lang="en-ZA" dirty="0"/>
          </a:p>
        </p:txBody>
      </p:sp>
    </p:spTree>
    <p:extLst>
      <p:ext uri="{BB962C8B-B14F-4D97-AF65-F5344CB8AC3E}">
        <p14:creationId xmlns:p14="http://schemas.microsoft.com/office/powerpoint/2010/main" val="2169043723"/>
      </p:ext>
    </p:extLst>
  </p:cSld>
  <p:clrMapOvr>
    <a:masterClrMapping/>
  </p:clrMapOvr>
</p:sld>
</file>

<file path=ppt/slides/slide2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91D7D7-1AFB-4301-B2CA-873639BC0044}"/>
              </a:ext>
            </a:extLst>
          </p:cNvPr>
          <p:cNvSpPr>
            <a:spLocks noGrp="1"/>
          </p:cNvSpPr>
          <p:nvPr>
            <p:ph type="title"/>
          </p:nvPr>
        </p:nvSpPr>
        <p:spPr/>
        <p:txBody>
          <a:bodyPr>
            <a:normAutofit fontScale="90000"/>
          </a:bodyPr>
          <a:lstStyle/>
          <a:p>
            <a:pPr algn="ctr"/>
            <a:br>
              <a:rPr lang="en-GB" dirty="0"/>
            </a:br>
            <a:r>
              <a:rPr lang="en-GB" dirty="0"/>
              <a:t>THE SIGNS OF TRAUMA AND DISTRESS INCLUDING SUPPORT STRATEGIES</a:t>
            </a:r>
            <a:br>
              <a:rPr lang="en-ZA" dirty="0"/>
            </a:br>
            <a:endParaRPr lang="en-ZA" dirty="0"/>
          </a:p>
        </p:txBody>
      </p:sp>
      <p:sp>
        <p:nvSpPr>
          <p:cNvPr id="3" name="Slide Number Placeholder 2">
            <a:extLst>
              <a:ext uri="{FF2B5EF4-FFF2-40B4-BE49-F238E27FC236}">
                <a16:creationId xmlns:a16="http://schemas.microsoft.com/office/drawing/2014/main" id="{58D18880-2E8D-4A39-819D-EC6C26E784FA}"/>
              </a:ext>
            </a:extLst>
          </p:cNvPr>
          <p:cNvSpPr>
            <a:spLocks noGrp="1"/>
          </p:cNvSpPr>
          <p:nvPr>
            <p:ph type="sldNum" sz="quarter" idx="12"/>
          </p:nvPr>
        </p:nvSpPr>
        <p:spPr/>
        <p:txBody>
          <a:bodyPr/>
          <a:lstStyle/>
          <a:p>
            <a:fld id="{32F83655-DC73-417F-8B26-EB7A1DBB5382}" type="slidenum">
              <a:rPr lang="en-ZA" smtClean="0"/>
              <a:pPr/>
              <a:t>290</a:t>
            </a:fld>
            <a:endParaRPr lang="en-ZA" dirty="0"/>
          </a:p>
        </p:txBody>
      </p:sp>
      <p:sp>
        <p:nvSpPr>
          <p:cNvPr id="4" name="Content Placeholder 3">
            <a:extLst>
              <a:ext uri="{FF2B5EF4-FFF2-40B4-BE49-F238E27FC236}">
                <a16:creationId xmlns:a16="http://schemas.microsoft.com/office/drawing/2014/main" id="{C355AF0A-07BA-4EB4-AA74-63357DACC1D0}"/>
              </a:ext>
            </a:extLst>
          </p:cNvPr>
          <p:cNvSpPr>
            <a:spLocks noGrp="1"/>
          </p:cNvSpPr>
          <p:nvPr>
            <p:ph sz="quarter" idx="1"/>
          </p:nvPr>
        </p:nvSpPr>
        <p:spPr/>
        <p:txBody>
          <a:bodyPr>
            <a:normAutofit/>
          </a:bodyPr>
          <a:lstStyle/>
          <a:p>
            <a:r>
              <a:rPr lang="en-GB" dirty="0"/>
              <a:t>There is an established treatment for children, there are evidence-based treatments developed specifically for treating trauma and distress in children between birth and 6 years of age. </a:t>
            </a:r>
          </a:p>
          <a:p>
            <a:pPr marL="0" indent="0">
              <a:buNone/>
            </a:pPr>
            <a:endParaRPr lang="en-GB" dirty="0"/>
          </a:p>
          <a:p>
            <a:r>
              <a:rPr lang="en-GB" dirty="0"/>
              <a:t>Child–parent psychotherapy (CPP), one of the most widely used interventions for young children, was created to address exposure to domestic violence, although it can treat a variety of traumatic .</a:t>
            </a:r>
          </a:p>
          <a:p>
            <a:pPr marL="0" indent="0">
              <a:buNone/>
            </a:pPr>
            <a:endParaRPr lang="en-GB" dirty="0"/>
          </a:p>
          <a:p>
            <a:pPr marL="0" indent="0">
              <a:buNone/>
            </a:pPr>
            <a:endParaRPr lang="en-ZA" dirty="0"/>
          </a:p>
        </p:txBody>
      </p:sp>
    </p:spTree>
    <p:extLst>
      <p:ext uri="{BB962C8B-B14F-4D97-AF65-F5344CB8AC3E}">
        <p14:creationId xmlns:p14="http://schemas.microsoft.com/office/powerpoint/2010/main" val="3491960904"/>
      </p:ext>
    </p:extLst>
  </p:cSld>
  <p:clrMapOvr>
    <a:masterClrMapping/>
  </p:clrMapOvr>
</p:sld>
</file>

<file path=ppt/slides/slide2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91D7D7-1AFB-4301-B2CA-873639BC0044}"/>
              </a:ext>
            </a:extLst>
          </p:cNvPr>
          <p:cNvSpPr>
            <a:spLocks noGrp="1"/>
          </p:cNvSpPr>
          <p:nvPr>
            <p:ph type="title"/>
          </p:nvPr>
        </p:nvSpPr>
        <p:spPr/>
        <p:txBody>
          <a:bodyPr>
            <a:normAutofit fontScale="90000"/>
          </a:bodyPr>
          <a:lstStyle/>
          <a:p>
            <a:pPr algn="ctr"/>
            <a:br>
              <a:rPr lang="en-GB" dirty="0"/>
            </a:br>
            <a:r>
              <a:rPr lang="en-GB" dirty="0"/>
              <a:t>THE SIGNS OF TRAUMA AND DISTRESS INCLUDING SUPPORT STRATEGIES</a:t>
            </a:r>
            <a:br>
              <a:rPr lang="en-ZA" dirty="0"/>
            </a:br>
            <a:endParaRPr lang="en-ZA" dirty="0"/>
          </a:p>
        </p:txBody>
      </p:sp>
      <p:sp>
        <p:nvSpPr>
          <p:cNvPr id="3" name="Slide Number Placeholder 2">
            <a:extLst>
              <a:ext uri="{FF2B5EF4-FFF2-40B4-BE49-F238E27FC236}">
                <a16:creationId xmlns:a16="http://schemas.microsoft.com/office/drawing/2014/main" id="{58D18880-2E8D-4A39-819D-EC6C26E784FA}"/>
              </a:ext>
            </a:extLst>
          </p:cNvPr>
          <p:cNvSpPr>
            <a:spLocks noGrp="1"/>
          </p:cNvSpPr>
          <p:nvPr>
            <p:ph type="sldNum" sz="quarter" idx="12"/>
          </p:nvPr>
        </p:nvSpPr>
        <p:spPr/>
        <p:txBody>
          <a:bodyPr/>
          <a:lstStyle/>
          <a:p>
            <a:fld id="{32F83655-DC73-417F-8B26-EB7A1DBB5382}" type="slidenum">
              <a:rPr lang="en-ZA" smtClean="0"/>
              <a:pPr/>
              <a:t>291</a:t>
            </a:fld>
            <a:endParaRPr lang="en-ZA" dirty="0"/>
          </a:p>
        </p:txBody>
      </p:sp>
      <p:sp>
        <p:nvSpPr>
          <p:cNvPr id="4" name="Content Placeholder 3">
            <a:extLst>
              <a:ext uri="{FF2B5EF4-FFF2-40B4-BE49-F238E27FC236}">
                <a16:creationId xmlns:a16="http://schemas.microsoft.com/office/drawing/2014/main" id="{C355AF0A-07BA-4EB4-AA74-63357DACC1D0}"/>
              </a:ext>
            </a:extLst>
          </p:cNvPr>
          <p:cNvSpPr>
            <a:spLocks noGrp="1"/>
          </p:cNvSpPr>
          <p:nvPr>
            <p:ph sz="quarter" idx="1"/>
          </p:nvPr>
        </p:nvSpPr>
        <p:spPr/>
        <p:txBody>
          <a:bodyPr>
            <a:normAutofit/>
          </a:bodyPr>
          <a:lstStyle/>
          <a:p>
            <a:r>
              <a:rPr lang="en-GB" dirty="0"/>
              <a:t>In this form of dyadic therapy, the child and the caregiver re-establish safety and security in the parent– child relationship. CPP is one of the few early childhood treatments validated for use with ethnic minorities’ .</a:t>
            </a:r>
          </a:p>
          <a:p>
            <a:endParaRPr lang="en-GB" dirty="0"/>
          </a:p>
          <a:p>
            <a:r>
              <a:rPr lang="en-GB" dirty="0"/>
              <a:t>The primary goal of CPP is to equip parents to meet the psychological needs of their child and maintain a secure relationship after treatment has ended.</a:t>
            </a:r>
            <a:endParaRPr lang="en-ZA" dirty="0"/>
          </a:p>
          <a:p>
            <a:pPr marL="0" indent="0">
              <a:buNone/>
            </a:pPr>
            <a:r>
              <a:rPr lang="en-GB" dirty="0"/>
              <a:t> </a:t>
            </a:r>
            <a:endParaRPr lang="en-ZA" dirty="0"/>
          </a:p>
          <a:p>
            <a:pPr marL="0" indent="0">
              <a:buNone/>
            </a:pPr>
            <a:endParaRPr lang="en-GB" dirty="0"/>
          </a:p>
          <a:p>
            <a:pPr marL="0" indent="0">
              <a:buNone/>
            </a:pPr>
            <a:endParaRPr lang="en-ZA" dirty="0"/>
          </a:p>
        </p:txBody>
      </p:sp>
    </p:spTree>
    <p:extLst>
      <p:ext uri="{BB962C8B-B14F-4D97-AF65-F5344CB8AC3E}">
        <p14:creationId xmlns:p14="http://schemas.microsoft.com/office/powerpoint/2010/main" val="322293145"/>
      </p:ext>
    </p:extLst>
  </p:cSld>
  <p:clrMapOvr>
    <a:masterClrMapping/>
  </p:clrMapOvr>
</p:sld>
</file>

<file path=ppt/slides/slide2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91D7D7-1AFB-4301-B2CA-873639BC0044}"/>
              </a:ext>
            </a:extLst>
          </p:cNvPr>
          <p:cNvSpPr>
            <a:spLocks noGrp="1"/>
          </p:cNvSpPr>
          <p:nvPr>
            <p:ph type="title"/>
          </p:nvPr>
        </p:nvSpPr>
        <p:spPr/>
        <p:txBody>
          <a:bodyPr>
            <a:normAutofit fontScale="90000"/>
          </a:bodyPr>
          <a:lstStyle/>
          <a:p>
            <a:pPr algn="ctr"/>
            <a:br>
              <a:rPr lang="en-GB" dirty="0"/>
            </a:br>
            <a:r>
              <a:rPr lang="en-GB" dirty="0"/>
              <a:t>THE SIGNS OF TRAUMA AND DISTRESS INCLUDING SUPPORT STRATEGIES</a:t>
            </a:r>
            <a:br>
              <a:rPr lang="en-ZA" dirty="0"/>
            </a:br>
            <a:endParaRPr lang="en-ZA" dirty="0"/>
          </a:p>
        </p:txBody>
      </p:sp>
      <p:sp>
        <p:nvSpPr>
          <p:cNvPr id="3" name="Slide Number Placeholder 2">
            <a:extLst>
              <a:ext uri="{FF2B5EF4-FFF2-40B4-BE49-F238E27FC236}">
                <a16:creationId xmlns:a16="http://schemas.microsoft.com/office/drawing/2014/main" id="{58D18880-2E8D-4A39-819D-EC6C26E784FA}"/>
              </a:ext>
            </a:extLst>
          </p:cNvPr>
          <p:cNvSpPr>
            <a:spLocks noGrp="1"/>
          </p:cNvSpPr>
          <p:nvPr>
            <p:ph type="sldNum" sz="quarter" idx="12"/>
          </p:nvPr>
        </p:nvSpPr>
        <p:spPr/>
        <p:txBody>
          <a:bodyPr/>
          <a:lstStyle/>
          <a:p>
            <a:fld id="{32F83655-DC73-417F-8B26-EB7A1DBB5382}" type="slidenum">
              <a:rPr lang="en-ZA" smtClean="0"/>
              <a:pPr/>
              <a:t>292</a:t>
            </a:fld>
            <a:endParaRPr lang="en-ZA" dirty="0"/>
          </a:p>
        </p:txBody>
      </p:sp>
      <p:sp>
        <p:nvSpPr>
          <p:cNvPr id="4" name="Content Placeholder 3">
            <a:extLst>
              <a:ext uri="{FF2B5EF4-FFF2-40B4-BE49-F238E27FC236}">
                <a16:creationId xmlns:a16="http://schemas.microsoft.com/office/drawing/2014/main" id="{C355AF0A-07BA-4EB4-AA74-63357DACC1D0}"/>
              </a:ext>
            </a:extLst>
          </p:cNvPr>
          <p:cNvSpPr>
            <a:spLocks noGrp="1"/>
          </p:cNvSpPr>
          <p:nvPr>
            <p:ph sz="quarter" idx="1"/>
          </p:nvPr>
        </p:nvSpPr>
        <p:spPr/>
        <p:txBody>
          <a:bodyPr>
            <a:normAutofit/>
          </a:bodyPr>
          <a:lstStyle/>
          <a:p>
            <a:r>
              <a:rPr lang="en-GB" dirty="0"/>
              <a:t>Attachment and biobehavioural catch-up (ABC) is another treatment option that is designed primarily for use with young children who have experienced neglect. </a:t>
            </a:r>
          </a:p>
          <a:p>
            <a:endParaRPr lang="en-GB" dirty="0"/>
          </a:p>
          <a:p>
            <a:r>
              <a:rPr lang="en-GB" dirty="0"/>
              <a:t>This approach was developed specifically for low-income families and later adapted for use with foster families. ABC is based on the neurobiology of stress and attachment theory. </a:t>
            </a:r>
          </a:p>
          <a:p>
            <a:endParaRPr lang="en-GB" dirty="0"/>
          </a:p>
          <a:p>
            <a:r>
              <a:rPr lang="en-GB" dirty="0"/>
              <a:t>The goal of ABC is to foster the development of the child’s optimal regulatory strategies by equipping parents with tools for effective response.</a:t>
            </a:r>
            <a:endParaRPr lang="en-ZA" dirty="0"/>
          </a:p>
          <a:p>
            <a:pPr marL="0" indent="0">
              <a:buNone/>
            </a:pPr>
            <a:endParaRPr lang="en-GB" dirty="0"/>
          </a:p>
          <a:p>
            <a:pPr marL="0" indent="0">
              <a:buNone/>
            </a:pPr>
            <a:endParaRPr lang="en-ZA" dirty="0"/>
          </a:p>
        </p:txBody>
      </p:sp>
    </p:spTree>
    <p:extLst>
      <p:ext uri="{BB962C8B-B14F-4D97-AF65-F5344CB8AC3E}">
        <p14:creationId xmlns:p14="http://schemas.microsoft.com/office/powerpoint/2010/main" val="2035418113"/>
      </p:ext>
    </p:extLst>
  </p:cSld>
  <p:clrMapOvr>
    <a:masterClrMapping/>
  </p:clrMapOvr>
</p:sld>
</file>

<file path=ppt/slides/slide2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91D7D7-1AFB-4301-B2CA-873639BC0044}"/>
              </a:ext>
            </a:extLst>
          </p:cNvPr>
          <p:cNvSpPr>
            <a:spLocks noGrp="1"/>
          </p:cNvSpPr>
          <p:nvPr>
            <p:ph type="title"/>
          </p:nvPr>
        </p:nvSpPr>
        <p:spPr/>
        <p:txBody>
          <a:bodyPr>
            <a:normAutofit fontScale="90000"/>
          </a:bodyPr>
          <a:lstStyle/>
          <a:p>
            <a:pPr algn="ctr"/>
            <a:br>
              <a:rPr lang="en-GB" dirty="0"/>
            </a:br>
            <a:r>
              <a:rPr lang="en-GB" dirty="0"/>
              <a:t>THE SIGNS OF TRAUMA AND DISTRESS INCLUDING SUPPORT STRATEGIES</a:t>
            </a:r>
            <a:br>
              <a:rPr lang="en-ZA" dirty="0"/>
            </a:br>
            <a:endParaRPr lang="en-ZA" dirty="0"/>
          </a:p>
        </p:txBody>
      </p:sp>
      <p:sp>
        <p:nvSpPr>
          <p:cNvPr id="3" name="Slide Number Placeholder 2">
            <a:extLst>
              <a:ext uri="{FF2B5EF4-FFF2-40B4-BE49-F238E27FC236}">
                <a16:creationId xmlns:a16="http://schemas.microsoft.com/office/drawing/2014/main" id="{58D18880-2E8D-4A39-819D-EC6C26E784FA}"/>
              </a:ext>
            </a:extLst>
          </p:cNvPr>
          <p:cNvSpPr>
            <a:spLocks noGrp="1"/>
          </p:cNvSpPr>
          <p:nvPr>
            <p:ph type="sldNum" sz="quarter" idx="12"/>
          </p:nvPr>
        </p:nvSpPr>
        <p:spPr/>
        <p:txBody>
          <a:bodyPr/>
          <a:lstStyle/>
          <a:p>
            <a:fld id="{32F83655-DC73-417F-8B26-EB7A1DBB5382}" type="slidenum">
              <a:rPr lang="en-ZA" smtClean="0"/>
              <a:pPr/>
              <a:t>293</a:t>
            </a:fld>
            <a:endParaRPr lang="en-ZA" dirty="0"/>
          </a:p>
        </p:txBody>
      </p:sp>
      <p:sp>
        <p:nvSpPr>
          <p:cNvPr id="4" name="Content Placeholder 3">
            <a:extLst>
              <a:ext uri="{FF2B5EF4-FFF2-40B4-BE49-F238E27FC236}">
                <a16:creationId xmlns:a16="http://schemas.microsoft.com/office/drawing/2014/main" id="{C355AF0A-07BA-4EB4-AA74-63357DACC1D0}"/>
              </a:ext>
            </a:extLst>
          </p:cNvPr>
          <p:cNvSpPr>
            <a:spLocks noGrp="1"/>
          </p:cNvSpPr>
          <p:nvPr>
            <p:ph sz="quarter" idx="1"/>
          </p:nvPr>
        </p:nvSpPr>
        <p:spPr/>
        <p:txBody>
          <a:bodyPr>
            <a:normAutofit/>
          </a:bodyPr>
          <a:lstStyle/>
          <a:p>
            <a:r>
              <a:rPr lang="en-GB" dirty="0"/>
              <a:t>Counsellors also can utilize parent–child interaction therapy (PCIT) when working with traumatized youth. </a:t>
            </a:r>
          </a:p>
          <a:p>
            <a:endParaRPr lang="en-GB" dirty="0"/>
          </a:p>
          <a:p>
            <a:r>
              <a:rPr lang="en-GB" dirty="0"/>
              <a:t>PCIT is a structured technique for children ages 2–8 years in which the counsellor teaches the parent or caregiver how to interact with the child and set effective limits. </a:t>
            </a:r>
          </a:p>
          <a:p>
            <a:endParaRPr lang="en-GB" dirty="0"/>
          </a:p>
          <a:p>
            <a:r>
              <a:rPr lang="en-GB" dirty="0"/>
              <a:t>In this form of therapy, the counsellor often assumes the role of coach, instructing the client on specific skills. Counsellors frequently use PCIT when working with children abused by a caregiver. </a:t>
            </a:r>
          </a:p>
          <a:p>
            <a:endParaRPr lang="en-GB" dirty="0"/>
          </a:p>
          <a:p>
            <a:pPr marL="0" indent="0">
              <a:buNone/>
            </a:pPr>
            <a:endParaRPr lang="en-GB" dirty="0"/>
          </a:p>
          <a:p>
            <a:pPr marL="0" indent="0">
              <a:buNone/>
            </a:pPr>
            <a:endParaRPr lang="en-ZA" dirty="0"/>
          </a:p>
        </p:txBody>
      </p:sp>
    </p:spTree>
    <p:extLst>
      <p:ext uri="{BB962C8B-B14F-4D97-AF65-F5344CB8AC3E}">
        <p14:creationId xmlns:p14="http://schemas.microsoft.com/office/powerpoint/2010/main" val="3283979452"/>
      </p:ext>
    </p:extLst>
  </p:cSld>
  <p:clrMapOvr>
    <a:masterClrMapping/>
  </p:clrMapOvr>
</p:sld>
</file>

<file path=ppt/slides/slide2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91D7D7-1AFB-4301-B2CA-873639BC0044}"/>
              </a:ext>
            </a:extLst>
          </p:cNvPr>
          <p:cNvSpPr>
            <a:spLocks noGrp="1"/>
          </p:cNvSpPr>
          <p:nvPr>
            <p:ph type="title"/>
          </p:nvPr>
        </p:nvSpPr>
        <p:spPr/>
        <p:txBody>
          <a:bodyPr>
            <a:normAutofit fontScale="90000"/>
          </a:bodyPr>
          <a:lstStyle/>
          <a:p>
            <a:pPr algn="ctr"/>
            <a:br>
              <a:rPr lang="en-GB" dirty="0"/>
            </a:br>
            <a:r>
              <a:rPr lang="en-GB" dirty="0"/>
              <a:t>THE SIGNS OF TRAUMA AND DISTRESS INCLUDING SUPPORT STRATEGIES</a:t>
            </a:r>
            <a:br>
              <a:rPr lang="en-ZA" dirty="0"/>
            </a:br>
            <a:endParaRPr lang="en-ZA" dirty="0"/>
          </a:p>
        </p:txBody>
      </p:sp>
      <p:sp>
        <p:nvSpPr>
          <p:cNvPr id="3" name="Slide Number Placeholder 2">
            <a:extLst>
              <a:ext uri="{FF2B5EF4-FFF2-40B4-BE49-F238E27FC236}">
                <a16:creationId xmlns:a16="http://schemas.microsoft.com/office/drawing/2014/main" id="{58D18880-2E8D-4A39-819D-EC6C26E784FA}"/>
              </a:ext>
            </a:extLst>
          </p:cNvPr>
          <p:cNvSpPr>
            <a:spLocks noGrp="1"/>
          </p:cNvSpPr>
          <p:nvPr>
            <p:ph type="sldNum" sz="quarter" idx="12"/>
          </p:nvPr>
        </p:nvSpPr>
        <p:spPr/>
        <p:txBody>
          <a:bodyPr/>
          <a:lstStyle/>
          <a:p>
            <a:fld id="{32F83655-DC73-417F-8B26-EB7A1DBB5382}" type="slidenum">
              <a:rPr lang="en-ZA" smtClean="0"/>
              <a:pPr/>
              <a:t>294</a:t>
            </a:fld>
            <a:endParaRPr lang="en-ZA" dirty="0"/>
          </a:p>
        </p:txBody>
      </p:sp>
      <p:sp>
        <p:nvSpPr>
          <p:cNvPr id="4" name="Content Placeholder 3">
            <a:extLst>
              <a:ext uri="{FF2B5EF4-FFF2-40B4-BE49-F238E27FC236}">
                <a16:creationId xmlns:a16="http://schemas.microsoft.com/office/drawing/2014/main" id="{C355AF0A-07BA-4EB4-AA74-63357DACC1D0}"/>
              </a:ext>
            </a:extLst>
          </p:cNvPr>
          <p:cNvSpPr>
            <a:spLocks noGrp="1"/>
          </p:cNvSpPr>
          <p:nvPr>
            <p:ph sz="quarter" idx="1"/>
          </p:nvPr>
        </p:nvSpPr>
        <p:spPr/>
        <p:txBody>
          <a:bodyPr>
            <a:normAutofit/>
          </a:bodyPr>
          <a:lstStyle/>
          <a:p>
            <a:r>
              <a:rPr lang="en-GB" dirty="0"/>
              <a:t>PCIT has been implemented successfully with various populations including many countries in Africa including South Africa .</a:t>
            </a:r>
          </a:p>
          <a:p>
            <a:endParaRPr lang="en-GB" dirty="0"/>
          </a:p>
          <a:p>
            <a:r>
              <a:rPr lang="en-GB" dirty="0"/>
              <a:t>The focus of PCIT is on improving the quality of the parent–child relationship as well as child behaviour management.</a:t>
            </a:r>
            <a:endParaRPr lang="en-ZA" dirty="0"/>
          </a:p>
          <a:p>
            <a:endParaRPr lang="en-GB" dirty="0"/>
          </a:p>
          <a:p>
            <a:pPr marL="0" indent="0">
              <a:buNone/>
            </a:pPr>
            <a:endParaRPr lang="en-GB" dirty="0"/>
          </a:p>
          <a:p>
            <a:pPr marL="0" indent="0">
              <a:buNone/>
            </a:pPr>
            <a:endParaRPr lang="en-ZA" dirty="0"/>
          </a:p>
        </p:txBody>
      </p:sp>
    </p:spTree>
    <p:extLst>
      <p:ext uri="{BB962C8B-B14F-4D97-AF65-F5344CB8AC3E}">
        <p14:creationId xmlns:p14="http://schemas.microsoft.com/office/powerpoint/2010/main" val="845020371"/>
      </p:ext>
    </p:extLst>
  </p:cSld>
  <p:clrMapOvr>
    <a:masterClrMapping/>
  </p:clrMapOvr>
</p:sld>
</file>

<file path=ppt/slides/slide2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91D7D7-1AFB-4301-B2CA-873639BC0044}"/>
              </a:ext>
            </a:extLst>
          </p:cNvPr>
          <p:cNvSpPr>
            <a:spLocks noGrp="1"/>
          </p:cNvSpPr>
          <p:nvPr>
            <p:ph type="title"/>
          </p:nvPr>
        </p:nvSpPr>
        <p:spPr/>
        <p:txBody>
          <a:bodyPr>
            <a:normAutofit fontScale="90000"/>
          </a:bodyPr>
          <a:lstStyle/>
          <a:p>
            <a:pPr algn="ctr"/>
            <a:br>
              <a:rPr lang="en-GB" dirty="0"/>
            </a:br>
            <a:r>
              <a:rPr lang="en-GB" dirty="0"/>
              <a:t>THE SIGNS OF TRAUMA AND DISTRESS INCLUDING SUPPORT STRATEGIES</a:t>
            </a:r>
            <a:br>
              <a:rPr lang="en-ZA" dirty="0"/>
            </a:br>
            <a:endParaRPr lang="en-ZA" dirty="0"/>
          </a:p>
        </p:txBody>
      </p:sp>
      <p:sp>
        <p:nvSpPr>
          <p:cNvPr id="3" name="Slide Number Placeholder 2">
            <a:extLst>
              <a:ext uri="{FF2B5EF4-FFF2-40B4-BE49-F238E27FC236}">
                <a16:creationId xmlns:a16="http://schemas.microsoft.com/office/drawing/2014/main" id="{58D18880-2E8D-4A39-819D-EC6C26E784FA}"/>
              </a:ext>
            </a:extLst>
          </p:cNvPr>
          <p:cNvSpPr>
            <a:spLocks noGrp="1"/>
          </p:cNvSpPr>
          <p:nvPr>
            <p:ph type="sldNum" sz="quarter" idx="12"/>
          </p:nvPr>
        </p:nvSpPr>
        <p:spPr/>
        <p:txBody>
          <a:bodyPr/>
          <a:lstStyle/>
          <a:p>
            <a:fld id="{32F83655-DC73-417F-8B26-EB7A1DBB5382}" type="slidenum">
              <a:rPr lang="en-ZA" smtClean="0"/>
              <a:pPr/>
              <a:t>295</a:t>
            </a:fld>
            <a:endParaRPr lang="en-ZA" dirty="0"/>
          </a:p>
        </p:txBody>
      </p:sp>
      <p:sp>
        <p:nvSpPr>
          <p:cNvPr id="4" name="Content Placeholder 3">
            <a:extLst>
              <a:ext uri="{FF2B5EF4-FFF2-40B4-BE49-F238E27FC236}">
                <a16:creationId xmlns:a16="http://schemas.microsoft.com/office/drawing/2014/main" id="{C355AF0A-07BA-4EB4-AA74-63357DACC1D0}"/>
              </a:ext>
            </a:extLst>
          </p:cNvPr>
          <p:cNvSpPr>
            <a:spLocks noGrp="1"/>
          </p:cNvSpPr>
          <p:nvPr>
            <p:ph sz="quarter" idx="1"/>
          </p:nvPr>
        </p:nvSpPr>
        <p:spPr/>
        <p:txBody>
          <a:bodyPr>
            <a:normAutofit/>
          </a:bodyPr>
          <a:lstStyle/>
          <a:p>
            <a:r>
              <a:rPr lang="en-GB" dirty="0"/>
              <a:t>The treatment interventions previously mentioned are geared toward very young children, all incorporating play as a treatment modality. </a:t>
            </a:r>
          </a:p>
          <a:p>
            <a:endParaRPr lang="en-GB" dirty="0"/>
          </a:p>
          <a:p>
            <a:r>
              <a:rPr lang="en-GB" dirty="0"/>
              <a:t>Since young children do not have extensive vocabularies, they often communicate information about themselves, their trauma and relationships with their caregivers through play. </a:t>
            </a:r>
          </a:p>
          <a:p>
            <a:endParaRPr lang="en-GB" dirty="0"/>
          </a:p>
          <a:p>
            <a:pPr marL="0" indent="0">
              <a:buNone/>
            </a:pPr>
            <a:endParaRPr lang="en-GB" dirty="0"/>
          </a:p>
          <a:p>
            <a:pPr marL="0" indent="0">
              <a:buNone/>
            </a:pPr>
            <a:endParaRPr lang="en-ZA" dirty="0"/>
          </a:p>
        </p:txBody>
      </p:sp>
    </p:spTree>
    <p:extLst>
      <p:ext uri="{BB962C8B-B14F-4D97-AF65-F5344CB8AC3E}">
        <p14:creationId xmlns:p14="http://schemas.microsoft.com/office/powerpoint/2010/main" val="2016802686"/>
      </p:ext>
    </p:extLst>
  </p:cSld>
  <p:clrMapOvr>
    <a:masterClrMapping/>
  </p:clrMapOvr>
</p:sld>
</file>

<file path=ppt/slides/slide2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91D7D7-1AFB-4301-B2CA-873639BC0044}"/>
              </a:ext>
            </a:extLst>
          </p:cNvPr>
          <p:cNvSpPr>
            <a:spLocks noGrp="1"/>
          </p:cNvSpPr>
          <p:nvPr>
            <p:ph type="title"/>
          </p:nvPr>
        </p:nvSpPr>
        <p:spPr/>
        <p:txBody>
          <a:bodyPr>
            <a:normAutofit fontScale="90000"/>
          </a:bodyPr>
          <a:lstStyle/>
          <a:p>
            <a:pPr algn="ctr"/>
            <a:br>
              <a:rPr lang="en-GB" dirty="0"/>
            </a:br>
            <a:r>
              <a:rPr lang="en-GB" dirty="0"/>
              <a:t>THE SIGNS OF TRAUMA AND DISTRESS INCLUDING SUPPORT STRATEGIES</a:t>
            </a:r>
            <a:br>
              <a:rPr lang="en-ZA" dirty="0"/>
            </a:br>
            <a:endParaRPr lang="en-ZA" dirty="0"/>
          </a:p>
        </p:txBody>
      </p:sp>
      <p:sp>
        <p:nvSpPr>
          <p:cNvPr id="3" name="Slide Number Placeholder 2">
            <a:extLst>
              <a:ext uri="{FF2B5EF4-FFF2-40B4-BE49-F238E27FC236}">
                <a16:creationId xmlns:a16="http://schemas.microsoft.com/office/drawing/2014/main" id="{58D18880-2E8D-4A39-819D-EC6C26E784FA}"/>
              </a:ext>
            </a:extLst>
          </p:cNvPr>
          <p:cNvSpPr>
            <a:spLocks noGrp="1"/>
          </p:cNvSpPr>
          <p:nvPr>
            <p:ph type="sldNum" sz="quarter" idx="12"/>
          </p:nvPr>
        </p:nvSpPr>
        <p:spPr/>
        <p:txBody>
          <a:bodyPr/>
          <a:lstStyle/>
          <a:p>
            <a:fld id="{32F83655-DC73-417F-8B26-EB7A1DBB5382}" type="slidenum">
              <a:rPr lang="en-ZA" smtClean="0"/>
              <a:pPr/>
              <a:t>296</a:t>
            </a:fld>
            <a:endParaRPr lang="en-ZA" dirty="0"/>
          </a:p>
        </p:txBody>
      </p:sp>
      <p:sp>
        <p:nvSpPr>
          <p:cNvPr id="4" name="Content Placeholder 3">
            <a:extLst>
              <a:ext uri="{FF2B5EF4-FFF2-40B4-BE49-F238E27FC236}">
                <a16:creationId xmlns:a16="http://schemas.microsoft.com/office/drawing/2014/main" id="{C355AF0A-07BA-4EB4-AA74-63357DACC1D0}"/>
              </a:ext>
            </a:extLst>
          </p:cNvPr>
          <p:cNvSpPr>
            <a:spLocks noGrp="1"/>
          </p:cNvSpPr>
          <p:nvPr>
            <p:ph sz="quarter" idx="1"/>
          </p:nvPr>
        </p:nvSpPr>
        <p:spPr/>
        <p:txBody>
          <a:bodyPr>
            <a:normAutofit/>
          </a:bodyPr>
          <a:lstStyle/>
          <a:p>
            <a:r>
              <a:rPr lang="en-GB" dirty="0"/>
              <a:t>Play therapy intervention research using samples with children between birth and 5 years of age is scant; however, several case studies indicate that play therapy is effective with trauma in early childhood. </a:t>
            </a:r>
          </a:p>
          <a:p>
            <a:endParaRPr lang="en-GB" dirty="0"/>
          </a:p>
          <a:p>
            <a:r>
              <a:rPr lang="en-GB" dirty="0"/>
              <a:t>For example utilized play with a 4 year old exhibiting PTSD symptomology after experiencing any type of abuse. </a:t>
            </a:r>
          </a:p>
          <a:p>
            <a:endParaRPr lang="en-GB" dirty="0"/>
          </a:p>
          <a:p>
            <a:pPr marL="0" indent="0">
              <a:buNone/>
            </a:pPr>
            <a:endParaRPr lang="en-GB" dirty="0"/>
          </a:p>
          <a:p>
            <a:pPr marL="0" indent="0">
              <a:buNone/>
            </a:pPr>
            <a:endParaRPr lang="en-GB" dirty="0"/>
          </a:p>
          <a:p>
            <a:pPr marL="0" indent="0">
              <a:buNone/>
            </a:pPr>
            <a:endParaRPr lang="en-ZA" dirty="0"/>
          </a:p>
        </p:txBody>
      </p:sp>
    </p:spTree>
    <p:extLst>
      <p:ext uri="{BB962C8B-B14F-4D97-AF65-F5344CB8AC3E}">
        <p14:creationId xmlns:p14="http://schemas.microsoft.com/office/powerpoint/2010/main" val="2794723012"/>
      </p:ext>
    </p:extLst>
  </p:cSld>
  <p:clrMapOvr>
    <a:masterClrMapping/>
  </p:clrMapOvr>
</p:sld>
</file>

<file path=ppt/slides/slide2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91D7D7-1AFB-4301-B2CA-873639BC0044}"/>
              </a:ext>
            </a:extLst>
          </p:cNvPr>
          <p:cNvSpPr>
            <a:spLocks noGrp="1"/>
          </p:cNvSpPr>
          <p:nvPr>
            <p:ph type="title"/>
          </p:nvPr>
        </p:nvSpPr>
        <p:spPr/>
        <p:txBody>
          <a:bodyPr>
            <a:normAutofit fontScale="90000"/>
          </a:bodyPr>
          <a:lstStyle/>
          <a:p>
            <a:pPr algn="ctr"/>
            <a:br>
              <a:rPr lang="en-GB" dirty="0"/>
            </a:br>
            <a:r>
              <a:rPr lang="en-GB" dirty="0"/>
              <a:t>THE SIGNS OF TRAUMA AND DISTRESS INCLUDING SUPPORT STRATEGIES</a:t>
            </a:r>
            <a:br>
              <a:rPr lang="en-ZA" dirty="0"/>
            </a:br>
            <a:endParaRPr lang="en-ZA" dirty="0"/>
          </a:p>
        </p:txBody>
      </p:sp>
      <p:sp>
        <p:nvSpPr>
          <p:cNvPr id="3" name="Slide Number Placeholder 2">
            <a:extLst>
              <a:ext uri="{FF2B5EF4-FFF2-40B4-BE49-F238E27FC236}">
                <a16:creationId xmlns:a16="http://schemas.microsoft.com/office/drawing/2014/main" id="{58D18880-2E8D-4A39-819D-EC6C26E784FA}"/>
              </a:ext>
            </a:extLst>
          </p:cNvPr>
          <p:cNvSpPr>
            <a:spLocks noGrp="1"/>
          </p:cNvSpPr>
          <p:nvPr>
            <p:ph type="sldNum" sz="quarter" idx="12"/>
          </p:nvPr>
        </p:nvSpPr>
        <p:spPr/>
        <p:txBody>
          <a:bodyPr/>
          <a:lstStyle/>
          <a:p>
            <a:fld id="{32F83655-DC73-417F-8B26-EB7A1DBB5382}" type="slidenum">
              <a:rPr lang="en-ZA" smtClean="0"/>
              <a:pPr/>
              <a:t>297</a:t>
            </a:fld>
            <a:endParaRPr lang="en-ZA" dirty="0"/>
          </a:p>
        </p:txBody>
      </p:sp>
      <p:sp>
        <p:nvSpPr>
          <p:cNvPr id="4" name="Content Placeholder 3">
            <a:extLst>
              <a:ext uri="{FF2B5EF4-FFF2-40B4-BE49-F238E27FC236}">
                <a16:creationId xmlns:a16="http://schemas.microsoft.com/office/drawing/2014/main" id="{C355AF0A-07BA-4EB4-AA74-63357DACC1D0}"/>
              </a:ext>
            </a:extLst>
          </p:cNvPr>
          <p:cNvSpPr>
            <a:spLocks noGrp="1"/>
          </p:cNvSpPr>
          <p:nvPr>
            <p:ph sz="quarter" idx="1"/>
          </p:nvPr>
        </p:nvSpPr>
        <p:spPr/>
        <p:txBody>
          <a:bodyPr>
            <a:normAutofit/>
          </a:bodyPr>
          <a:lstStyle/>
          <a:p>
            <a:r>
              <a:rPr lang="en-GB" dirty="0"/>
              <a:t>Some practitioners provided a case study in which play was used to treat a 3 year old with aggressive behaviours who was separated from his primary caregiver. </a:t>
            </a:r>
          </a:p>
          <a:p>
            <a:endParaRPr lang="en-GB" dirty="0"/>
          </a:p>
          <a:p>
            <a:r>
              <a:rPr lang="en-GB" dirty="0"/>
              <a:t>There also are intervention examples of using play therapy with young children exposed to domestic violence. </a:t>
            </a:r>
            <a:endParaRPr lang="en-ZA" dirty="0"/>
          </a:p>
          <a:p>
            <a:pPr marL="0" indent="0">
              <a:buNone/>
            </a:pPr>
            <a:endParaRPr lang="en-ZA" dirty="0"/>
          </a:p>
          <a:p>
            <a:pPr marL="0" indent="0">
              <a:buNone/>
            </a:pPr>
            <a:endParaRPr lang="en-GB" dirty="0"/>
          </a:p>
          <a:p>
            <a:pPr marL="0" indent="0">
              <a:buNone/>
            </a:pPr>
            <a:endParaRPr lang="en-GB" dirty="0"/>
          </a:p>
          <a:p>
            <a:pPr marL="0" indent="0">
              <a:buNone/>
            </a:pPr>
            <a:endParaRPr lang="en-GB" dirty="0"/>
          </a:p>
          <a:p>
            <a:pPr marL="0" indent="0">
              <a:buNone/>
            </a:pPr>
            <a:endParaRPr lang="en-ZA" dirty="0"/>
          </a:p>
        </p:txBody>
      </p:sp>
    </p:spTree>
    <p:extLst>
      <p:ext uri="{BB962C8B-B14F-4D97-AF65-F5344CB8AC3E}">
        <p14:creationId xmlns:p14="http://schemas.microsoft.com/office/powerpoint/2010/main" val="2120389266"/>
      </p:ext>
    </p:extLst>
  </p:cSld>
  <p:clrMapOvr>
    <a:masterClrMapping/>
  </p:clrMapOvr>
</p:sld>
</file>

<file path=ppt/slides/slide2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91D7D7-1AFB-4301-B2CA-873639BC0044}"/>
              </a:ext>
            </a:extLst>
          </p:cNvPr>
          <p:cNvSpPr>
            <a:spLocks noGrp="1"/>
          </p:cNvSpPr>
          <p:nvPr>
            <p:ph type="title"/>
          </p:nvPr>
        </p:nvSpPr>
        <p:spPr/>
        <p:txBody>
          <a:bodyPr>
            <a:normAutofit fontScale="90000"/>
          </a:bodyPr>
          <a:lstStyle/>
          <a:p>
            <a:pPr algn="ctr"/>
            <a:br>
              <a:rPr lang="en-GB" dirty="0"/>
            </a:br>
            <a:r>
              <a:rPr lang="en-GB" dirty="0"/>
              <a:t>THE SIGNS OF TRAUMA AND DISTRESS INCLUDING SUPPORT STRATEGIES</a:t>
            </a:r>
            <a:br>
              <a:rPr lang="en-ZA" dirty="0"/>
            </a:br>
            <a:endParaRPr lang="en-ZA" dirty="0"/>
          </a:p>
        </p:txBody>
      </p:sp>
      <p:sp>
        <p:nvSpPr>
          <p:cNvPr id="3" name="Slide Number Placeholder 2">
            <a:extLst>
              <a:ext uri="{FF2B5EF4-FFF2-40B4-BE49-F238E27FC236}">
                <a16:creationId xmlns:a16="http://schemas.microsoft.com/office/drawing/2014/main" id="{58D18880-2E8D-4A39-819D-EC6C26E784FA}"/>
              </a:ext>
            </a:extLst>
          </p:cNvPr>
          <p:cNvSpPr>
            <a:spLocks noGrp="1"/>
          </p:cNvSpPr>
          <p:nvPr>
            <p:ph type="sldNum" sz="quarter" idx="12"/>
          </p:nvPr>
        </p:nvSpPr>
        <p:spPr/>
        <p:txBody>
          <a:bodyPr/>
          <a:lstStyle/>
          <a:p>
            <a:fld id="{32F83655-DC73-417F-8B26-EB7A1DBB5382}" type="slidenum">
              <a:rPr lang="en-ZA" smtClean="0"/>
              <a:pPr/>
              <a:t>298</a:t>
            </a:fld>
            <a:endParaRPr lang="en-ZA" dirty="0"/>
          </a:p>
        </p:txBody>
      </p:sp>
      <p:sp>
        <p:nvSpPr>
          <p:cNvPr id="4" name="Content Placeholder 3">
            <a:extLst>
              <a:ext uri="{FF2B5EF4-FFF2-40B4-BE49-F238E27FC236}">
                <a16:creationId xmlns:a16="http://schemas.microsoft.com/office/drawing/2014/main" id="{C355AF0A-07BA-4EB4-AA74-63357DACC1D0}"/>
              </a:ext>
            </a:extLst>
          </p:cNvPr>
          <p:cNvSpPr>
            <a:spLocks noGrp="1"/>
          </p:cNvSpPr>
          <p:nvPr>
            <p:ph sz="quarter" idx="1"/>
          </p:nvPr>
        </p:nvSpPr>
        <p:spPr/>
        <p:txBody>
          <a:bodyPr>
            <a:normAutofit/>
          </a:bodyPr>
          <a:lstStyle/>
          <a:p>
            <a:r>
              <a:rPr lang="en-GB" dirty="0"/>
              <a:t>Finally, there are emerging approaches specifically for treating young children exposed to trauma.  </a:t>
            </a:r>
          </a:p>
          <a:p>
            <a:endParaRPr lang="en-GB" dirty="0"/>
          </a:p>
          <a:p>
            <a:r>
              <a:rPr lang="en-GB" dirty="0"/>
              <a:t>American scientist developed Ways of Seeing, a program combining movement and dance therapy with Laban movement analysis to create a sense of regulation and homeostasis for the child exposed to a traumatic event. </a:t>
            </a:r>
          </a:p>
          <a:p>
            <a:endParaRPr lang="en-GB" dirty="0"/>
          </a:p>
          <a:p>
            <a:r>
              <a:rPr lang="en-GB" dirty="0"/>
              <a:t>The Ways of Seeing program does not yet have empirical evidence of its effectiveness. </a:t>
            </a:r>
          </a:p>
          <a:p>
            <a:endParaRPr lang="en-GB" dirty="0"/>
          </a:p>
          <a:p>
            <a:pPr marL="0" indent="0">
              <a:buNone/>
            </a:pPr>
            <a:endParaRPr lang="en-GB" dirty="0"/>
          </a:p>
          <a:p>
            <a:pPr marL="0" indent="0">
              <a:buNone/>
            </a:pPr>
            <a:endParaRPr lang="en-ZA" dirty="0"/>
          </a:p>
          <a:p>
            <a:pPr marL="0" indent="0">
              <a:buNone/>
            </a:pPr>
            <a:endParaRPr lang="en-GB" dirty="0"/>
          </a:p>
          <a:p>
            <a:pPr marL="0" indent="0">
              <a:buNone/>
            </a:pPr>
            <a:endParaRPr lang="en-ZA" dirty="0"/>
          </a:p>
        </p:txBody>
      </p:sp>
    </p:spTree>
    <p:extLst>
      <p:ext uri="{BB962C8B-B14F-4D97-AF65-F5344CB8AC3E}">
        <p14:creationId xmlns:p14="http://schemas.microsoft.com/office/powerpoint/2010/main" val="1202955462"/>
      </p:ext>
    </p:extLst>
  </p:cSld>
  <p:clrMapOvr>
    <a:masterClrMapping/>
  </p:clrMapOvr>
</p:sld>
</file>

<file path=ppt/slides/slide2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91D7D7-1AFB-4301-B2CA-873639BC0044}"/>
              </a:ext>
            </a:extLst>
          </p:cNvPr>
          <p:cNvSpPr>
            <a:spLocks noGrp="1"/>
          </p:cNvSpPr>
          <p:nvPr>
            <p:ph type="title"/>
          </p:nvPr>
        </p:nvSpPr>
        <p:spPr/>
        <p:txBody>
          <a:bodyPr>
            <a:normAutofit fontScale="90000"/>
          </a:bodyPr>
          <a:lstStyle/>
          <a:p>
            <a:pPr algn="ctr"/>
            <a:br>
              <a:rPr lang="en-GB" dirty="0"/>
            </a:br>
            <a:r>
              <a:rPr lang="en-GB" dirty="0"/>
              <a:t>THE SIGNS OF TRAUMA AND DISTRESS INCLUDING SUPPORT STRATEGIES</a:t>
            </a:r>
            <a:br>
              <a:rPr lang="en-ZA" dirty="0"/>
            </a:br>
            <a:endParaRPr lang="en-ZA" dirty="0"/>
          </a:p>
        </p:txBody>
      </p:sp>
      <p:sp>
        <p:nvSpPr>
          <p:cNvPr id="3" name="Slide Number Placeholder 2">
            <a:extLst>
              <a:ext uri="{FF2B5EF4-FFF2-40B4-BE49-F238E27FC236}">
                <a16:creationId xmlns:a16="http://schemas.microsoft.com/office/drawing/2014/main" id="{58D18880-2E8D-4A39-819D-EC6C26E784FA}"/>
              </a:ext>
            </a:extLst>
          </p:cNvPr>
          <p:cNvSpPr>
            <a:spLocks noGrp="1"/>
          </p:cNvSpPr>
          <p:nvPr>
            <p:ph type="sldNum" sz="quarter" idx="12"/>
          </p:nvPr>
        </p:nvSpPr>
        <p:spPr/>
        <p:txBody>
          <a:bodyPr/>
          <a:lstStyle/>
          <a:p>
            <a:fld id="{32F83655-DC73-417F-8B26-EB7A1DBB5382}" type="slidenum">
              <a:rPr lang="en-ZA" smtClean="0"/>
              <a:pPr/>
              <a:t>299</a:t>
            </a:fld>
            <a:endParaRPr lang="en-ZA" dirty="0"/>
          </a:p>
        </p:txBody>
      </p:sp>
      <p:sp>
        <p:nvSpPr>
          <p:cNvPr id="4" name="Content Placeholder 3">
            <a:extLst>
              <a:ext uri="{FF2B5EF4-FFF2-40B4-BE49-F238E27FC236}">
                <a16:creationId xmlns:a16="http://schemas.microsoft.com/office/drawing/2014/main" id="{C355AF0A-07BA-4EB4-AA74-63357DACC1D0}"/>
              </a:ext>
            </a:extLst>
          </p:cNvPr>
          <p:cNvSpPr>
            <a:spLocks noGrp="1"/>
          </p:cNvSpPr>
          <p:nvPr>
            <p:ph sz="quarter" idx="1"/>
          </p:nvPr>
        </p:nvSpPr>
        <p:spPr/>
        <p:txBody>
          <a:bodyPr>
            <a:normAutofit/>
          </a:bodyPr>
          <a:lstStyle/>
          <a:p>
            <a:r>
              <a:rPr lang="en-GB" dirty="0"/>
              <a:t>However, it is rooted in attachment theory, multisensory processing, play and sensorimotor psychotherapy. </a:t>
            </a:r>
          </a:p>
          <a:p>
            <a:endParaRPr lang="en-GB" dirty="0"/>
          </a:p>
          <a:p>
            <a:r>
              <a:rPr lang="en-GB" dirty="0"/>
              <a:t>Counsellors can use this program to determine how a parent and child experience each other, implement creative interventions for healthy bonding, and renew a sense of efficacy for the parent and child. </a:t>
            </a:r>
          </a:p>
          <a:p>
            <a:endParaRPr lang="en-GB" dirty="0"/>
          </a:p>
          <a:p>
            <a:r>
              <a:rPr lang="en-GB" dirty="0"/>
              <a:t>While much more research is needed, this program appears to be a promising approach to treating trauma in early childhood.</a:t>
            </a:r>
            <a:endParaRPr lang="en-ZA" dirty="0"/>
          </a:p>
          <a:p>
            <a:endParaRPr lang="en-GB" dirty="0"/>
          </a:p>
          <a:p>
            <a:pPr marL="0" indent="0">
              <a:buNone/>
            </a:pPr>
            <a:endParaRPr lang="en-GB" dirty="0"/>
          </a:p>
          <a:p>
            <a:pPr marL="0" indent="0">
              <a:buNone/>
            </a:pPr>
            <a:endParaRPr lang="en-ZA" dirty="0"/>
          </a:p>
          <a:p>
            <a:pPr marL="0" indent="0">
              <a:buNone/>
            </a:pPr>
            <a:endParaRPr lang="en-GB" dirty="0"/>
          </a:p>
          <a:p>
            <a:pPr marL="0" indent="0">
              <a:buNone/>
            </a:pPr>
            <a:endParaRPr lang="en-ZA" dirty="0"/>
          </a:p>
        </p:txBody>
      </p:sp>
    </p:spTree>
    <p:extLst>
      <p:ext uri="{BB962C8B-B14F-4D97-AF65-F5344CB8AC3E}">
        <p14:creationId xmlns:p14="http://schemas.microsoft.com/office/powerpoint/2010/main" val="17833019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Section 1 Overview</a:t>
            </a:r>
          </a:p>
        </p:txBody>
      </p:sp>
      <p:sp>
        <p:nvSpPr>
          <p:cNvPr id="4" name="Slide Number Placeholder 3"/>
          <p:cNvSpPr>
            <a:spLocks noGrp="1"/>
          </p:cNvSpPr>
          <p:nvPr>
            <p:ph type="sldNum" sz="quarter" idx="12"/>
          </p:nvPr>
        </p:nvSpPr>
        <p:spPr/>
        <p:txBody>
          <a:bodyPr/>
          <a:lstStyle/>
          <a:p>
            <a:fld id="{32F83655-DC73-417F-8B26-EB7A1DBB5382}" type="slidenum">
              <a:rPr lang="en-ZA" smtClean="0"/>
              <a:pPr/>
              <a:t>3</a:t>
            </a:fld>
            <a:endParaRPr lang="en-ZA" dirty="0"/>
          </a:p>
        </p:txBody>
      </p:sp>
      <p:sp>
        <p:nvSpPr>
          <p:cNvPr id="5" name="Content Placeholder 4"/>
          <p:cNvSpPr>
            <a:spLocks noGrp="1"/>
          </p:cNvSpPr>
          <p:nvPr>
            <p:ph sz="quarter" idx="1"/>
          </p:nvPr>
        </p:nvSpPr>
        <p:spPr/>
        <p:txBody>
          <a:bodyPr/>
          <a:lstStyle/>
          <a:p>
            <a:pPr marL="0" lvl="0" indent="0">
              <a:buClr>
                <a:srgbClr val="000066"/>
              </a:buClr>
              <a:buNone/>
            </a:pPr>
            <a:r>
              <a:rPr lang="en-ZA" b="1" dirty="0">
                <a:solidFill>
                  <a:srgbClr val="000066"/>
                </a:solidFill>
              </a:rPr>
              <a:t>What Is a Portfolio?</a:t>
            </a:r>
            <a:endParaRPr lang="en-US" b="1" dirty="0">
              <a:solidFill>
                <a:srgbClr val="000066"/>
              </a:solidFill>
            </a:endParaRPr>
          </a:p>
          <a:p>
            <a:pPr marL="0" lvl="0" indent="0">
              <a:buClr>
                <a:srgbClr val="000066"/>
              </a:buClr>
              <a:buNone/>
            </a:pPr>
            <a:r>
              <a:rPr lang="en-US" dirty="0">
                <a:solidFill>
                  <a:srgbClr val="000066"/>
                </a:solidFill>
              </a:rPr>
              <a:t>Collection of Evidence that</a:t>
            </a:r>
          </a:p>
          <a:p>
            <a:pPr marL="0" lvl="0" indent="0">
              <a:buClr>
                <a:srgbClr val="000066"/>
              </a:buClr>
              <a:buNone/>
            </a:pPr>
            <a:endParaRPr lang="en-US" dirty="0">
              <a:solidFill>
                <a:srgbClr val="000066"/>
              </a:solidFill>
            </a:endParaRPr>
          </a:p>
          <a:p>
            <a:pPr lvl="0" fontAlgn="base">
              <a:buClr>
                <a:srgbClr val="000066"/>
              </a:buClr>
            </a:pPr>
            <a:r>
              <a:rPr lang="en-ZA" dirty="0">
                <a:solidFill>
                  <a:srgbClr val="000066"/>
                </a:solidFill>
              </a:rPr>
              <a:t>Lists  criteria for proving  competence</a:t>
            </a:r>
            <a:endParaRPr lang="en-US" dirty="0">
              <a:solidFill>
                <a:srgbClr val="000066"/>
              </a:solidFill>
            </a:endParaRPr>
          </a:p>
          <a:p>
            <a:pPr lvl="0" fontAlgn="base">
              <a:buClr>
                <a:srgbClr val="000066"/>
              </a:buClr>
            </a:pPr>
            <a:r>
              <a:rPr lang="en-ZA" dirty="0">
                <a:solidFill>
                  <a:srgbClr val="000066"/>
                </a:solidFill>
              </a:rPr>
              <a:t>Provides evidence that you meet criteria</a:t>
            </a:r>
            <a:endParaRPr lang="en-US" dirty="0">
              <a:solidFill>
                <a:srgbClr val="000066"/>
              </a:solidFill>
            </a:endParaRPr>
          </a:p>
          <a:p>
            <a:pPr lvl="0" fontAlgn="base">
              <a:buClr>
                <a:srgbClr val="000066"/>
              </a:buClr>
            </a:pPr>
            <a:r>
              <a:rPr lang="en-ZA" dirty="0">
                <a:solidFill>
                  <a:srgbClr val="000066"/>
                </a:solidFill>
              </a:rPr>
              <a:t>Is organised to enable  assessor to evaluate evidence against  criteria.</a:t>
            </a:r>
            <a:endParaRPr lang="en-US" dirty="0">
              <a:solidFill>
                <a:srgbClr val="000066"/>
              </a:solidFill>
            </a:endParaRPr>
          </a:p>
        </p:txBody>
      </p:sp>
      <p:pic>
        <p:nvPicPr>
          <p:cNvPr id="6" name="Picture 2" descr="C:\Users\Nortje\Pictures\Business LR (1)\Business LR (1)\shutterstock_113045977 L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7864" y="4148168"/>
            <a:ext cx="2233538" cy="17809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5324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2890D0-2D9E-494D-A22D-4E548740B7DF}"/>
              </a:ext>
            </a:extLst>
          </p:cNvPr>
          <p:cNvSpPr>
            <a:spLocks noGrp="1"/>
          </p:cNvSpPr>
          <p:nvPr>
            <p:ph type="title"/>
          </p:nvPr>
        </p:nvSpPr>
        <p:spPr/>
        <p:txBody>
          <a:bodyPr/>
          <a:lstStyle/>
          <a:p>
            <a:r>
              <a:rPr lang="en-ZA" dirty="0"/>
              <a:t>STUDY UNIT KT0101</a:t>
            </a:r>
          </a:p>
        </p:txBody>
      </p:sp>
      <p:sp>
        <p:nvSpPr>
          <p:cNvPr id="3" name="Text Placeholder 2">
            <a:extLst>
              <a:ext uri="{FF2B5EF4-FFF2-40B4-BE49-F238E27FC236}">
                <a16:creationId xmlns:a16="http://schemas.microsoft.com/office/drawing/2014/main" id="{C8023322-D390-486E-85B9-8FE2DDCC6B1E}"/>
              </a:ext>
            </a:extLst>
          </p:cNvPr>
          <p:cNvSpPr>
            <a:spLocks noGrp="1"/>
          </p:cNvSpPr>
          <p:nvPr>
            <p:ph type="body" idx="1"/>
          </p:nvPr>
        </p:nvSpPr>
        <p:spPr/>
        <p:txBody>
          <a:bodyPr>
            <a:normAutofit lnSpcReduction="10000"/>
          </a:bodyPr>
          <a:lstStyle/>
          <a:p>
            <a:r>
              <a:rPr lang="en-GB" b="1" dirty="0"/>
              <a:t>AGE-APPROPRIATE APPROACHES TO NUTRITIONAL NEEDS OF CHILDREN AND PREGNANT WOMEN</a:t>
            </a:r>
            <a:endParaRPr lang="en-ZA" b="1" dirty="0"/>
          </a:p>
        </p:txBody>
      </p:sp>
      <p:sp>
        <p:nvSpPr>
          <p:cNvPr id="4" name="Slide Number Placeholder 3">
            <a:extLst>
              <a:ext uri="{FF2B5EF4-FFF2-40B4-BE49-F238E27FC236}">
                <a16:creationId xmlns:a16="http://schemas.microsoft.com/office/drawing/2014/main" id="{C4E913E8-FB5F-4CBF-A60F-934914B6D101}"/>
              </a:ext>
            </a:extLst>
          </p:cNvPr>
          <p:cNvSpPr>
            <a:spLocks noGrp="1"/>
          </p:cNvSpPr>
          <p:nvPr>
            <p:ph type="sldNum" sz="quarter" idx="12"/>
          </p:nvPr>
        </p:nvSpPr>
        <p:spPr/>
        <p:txBody>
          <a:bodyPr/>
          <a:lstStyle/>
          <a:p>
            <a:fld id="{4980778A-6F9D-4141-8080-B8192EADCD40}" type="slidenum">
              <a:rPr lang="en-ZA" smtClean="0"/>
              <a:pPr/>
              <a:t>30</a:t>
            </a:fld>
            <a:endParaRPr lang="en-ZA" dirty="0"/>
          </a:p>
        </p:txBody>
      </p:sp>
    </p:spTree>
    <p:extLst>
      <p:ext uri="{BB962C8B-B14F-4D97-AF65-F5344CB8AC3E}">
        <p14:creationId xmlns:p14="http://schemas.microsoft.com/office/powerpoint/2010/main" val="24417744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B4E940-6EF9-457C-A0AE-F0722124D1C7}"/>
              </a:ext>
            </a:extLst>
          </p:cNvPr>
          <p:cNvSpPr>
            <a:spLocks noGrp="1"/>
          </p:cNvSpPr>
          <p:nvPr>
            <p:ph type="title"/>
          </p:nvPr>
        </p:nvSpPr>
        <p:spPr/>
        <p:txBody>
          <a:bodyPr>
            <a:normAutofit fontScale="90000"/>
          </a:bodyPr>
          <a:lstStyle/>
          <a:p>
            <a:pPr algn="ctr"/>
            <a:r>
              <a:rPr lang="en-GB" sz="3600" cap="small" dirty="0"/>
              <a:t>AGE-APPROPRIATE APPROACHES TO HEALTH NEEDS OF CHILDREN AND PREGNANT WOMEN</a:t>
            </a:r>
            <a:endParaRPr lang="en-ZA" dirty="0"/>
          </a:p>
        </p:txBody>
      </p:sp>
      <p:sp>
        <p:nvSpPr>
          <p:cNvPr id="3" name="Slide Number Placeholder 2">
            <a:extLst>
              <a:ext uri="{FF2B5EF4-FFF2-40B4-BE49-F238E27FC236}">
                <a16:creationId xmlns:a16="http://schemas.microsoft.com/office/drawing/2014/main" id="{A4BE3D2B-C355-4A07-ACBB-9705DE46E445}"/>
              </a:ext>
            </a:extLst>
          </p:cNvPr>
          <p:cNvSpPr>
            <a:spLocks noGrp="1"/>
          </p:cNvSpPr>
          <p:nvPr>
            <p:ph type="sldNum" sz="quarter" idx="12"/>
          </p:nvPr>
        </p:nvSpPr>
        <p:spPr/>
        <p:txBody>
          <a:bodyPr/>
          <a:lstStyle/>
          <a:p>
            <a:fld id="{32F83655-DC73-417F-8B26-EB7A1DBB5382}" type="slidenum">
              <a:rPr lang="en-ZA" smtClean="0"/>
              <a:pPr/>
              <a:t>31</a:t>
            </a:fld>
            <a:endParaRPr lang="en-ZA" dirty="0"/>
          </a:p>
        </p:txBody>
      </p:sp>
      <p:sp>
        <p:nvSpPr>
          <p:cNvPr id="4" name="Content Placeholder 3">
            <a:extLst>
              <a:ext uri="{FF2B5EF4-FFF2-40B4-BE49-F238E27FC236}">
                <a16:creationId xmlns:a16="http://schemas.microsoft.com/office/drawing/2014/main" id="{60B383F5-4F81-4D2B-93A5-D0CF06294648}"/>
              </a:ext>
            </a:extLst>
          </p:cNvPr>
          <p:cNvSpPr>
            <a:spLocks noGrp="1"/>
          </p:cNvSpPr>
          <p:nvPr>
            <p:ph sz="quarter" idx="1"/>
          </p:nvPr>
        </p:nvSpPr>
        <p:spPr>
          <a:xfrm>
            <a:off x="467544" y="1413296"/>
            <a:ext cx="8219256" cy="4680000"/>
          </a:xfrm>
        </p:spPr>
        <p:txBody>
          <a:bodyPr>
            <a:normAutofit lnSpcReduction="10000"/>
          </a:bodyPr>
          <a:lstStyle/>
          <a:p>
            <a:pPr marL="0" indent="0">
              <a:buNone/>
            </a:pPr>
            <a:r>
              <a:rPr lang="en-GB" b="1" dirty="0"/>
              <a:t>Definition of key terms:</a:t>
            </a:r>
          </a:p>
          <a:p>
            <a:pPr marL="0" indent="0">
              <a:buNone/>
            </a:pPr>
            <a:endParaRPr lang="en-ZA" dirty="0"/>
          </a:p>
          <a:p>
            <a:pPr marL="0" indent="0">
              <a:buNone/>
            </a:pPr>
            <a:r>
              <a:rPr lang="en-GB" b="1" dirty="0"/>
              <a:t>Health:</a:t>
            </a:r>
            <a:r>
              <a:rPr lang="en-GB" dirty="0"/>
              <a:t>  state of complete physical, mental and social well-being and not merely the absence of disease or infirmity. </a:t>
            </a:r>
          </a:p>
          <a:p>
            <a:endParaRPr lang="en-GB" dirty="0"/>
          </a:p>
          <a:p>
            <a:pPr marL="0" indent="0">
              <a:buNone/>
            </a:pPr>
            <a:r>
              <a:rPr lang="en-GB" b="1" dirty="0"/>
              <a:t>The following provides with the principles of health by World Health Organisation:</a:t>
            </a:r>
          </a:p>
          <a:p>
            <a:pPr marL="0" indent="0">
              <a:buNone/>
            </a:pPr>
            <a:endParaRPr lang="en-ZA" b="1" dirty="0"/>
          </a:p>
          <a:p>
            <a:pPr lvl="0" fontAlgn="base"/>
            <a:r>
              <a:rPr lang="en-GB" dirty="0"/>
              <a:t>The enjoyment of the highest attainable standard of health is one of the fundamental rights of every human being without distinction of age, race, and political belief, economic or social condition.</a:t>
            </a:r>
          </a:p>
          <a:p>
            <a:pPr marL="0" lvl="0" indent="0" fontAlgn="base">
              <a:buNone/>
            </a:pPr>
            <a:endParaRPr lang="en-ZA" dirty="0"/>
          </a:p>
          <a:p>
            <a:pPr marL="0" indent="0">
              <a:buNone/>
            </a:pPr>
            <a:endParaRPr lang="en-ZA" dirty="0"/>
          </a:p>
        </p:txBody>
      </p:sp>
    </p:spTree>
    <p:extLst>
      <p:ext uri="{BB962C8B-B14F-4D97-AF65-F5344CB8AC3E}">
        <p14:creationId xmlns:p14="http://schemas.microsoft.com/office/powerpoint/2010/main" val="33938116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B4E940-6EF9-457C-A0AE-F0722124D1C7}"/>
              </a:ext>
            </a:extLst>
          </p:cNvPr>
          <p:cNvSpPr>
            <a:spLocks noGrp="1"/>
          </p:cNvSpPr>
          <p:nvPr>
            <p:ph type="title"/>
          </p:nvPr>
        </p:nvSpPr>
        <p:spPr/>
        <p:txBody>
          <a:bodyPr>
            <a:normAutofit fontScale="90000"/>
          </a:bodyPr>
          <a:lstStyle/>
          <a:p>
            <a:pPr algn="ctr"/>
            <a:r>
              <a:rPr lang="en-GB" sz="3600" cap="small" dirty="0"/>
              <a:t>AGE-APPROPRIATE APPROACHES TO HEALTH NEEDS OF CHILDREN AND PREGNANT WOMEN</a:t>
            </a:r>
            <a:endParaRPr lang="en-ZA" dirty="0"/>
          </a:p>
        </p:txBody>
      </p:sp>
      <p:sp>
        <p:nvSpPr>
          <p:cNvPr id="3" name="Slide Number Placeholder 2">
            <a:extLst>
              <a:ext uri="{FF2B5EF4-FFF2-40B4-BE49-F238E27FC236}">
                <a16:creationId xmlns:a16="http://schemas.microsoft.com/office/drawing/2014/main" id="{A4BE3D2B-C355-4A07-ACBB-9705DE46E445}"/>
              </a:ext>
            </a:extLst>
          </p:cNvPr>
          <p:cNvSpPr>
            <a:spLocks noGrp="1"/>
          </p:cNvSpPr>
          <p:nvPr>
            <p:ph type="sldNum" sz="quarter" idx="12"/>
          </p:nvPr>
        </p:nvSpPr>
        <p:spPr/>
        <p:txBody>
          <a:bodyPr/>
          <a:lstStyle/>
          <a:p>
            <a:fld id="{32F83655-DC73-417F-8B26-EB7A1DBB5382}" type="slidenum">
              <a:rPr lang="en-ZA" smtClean="0"/>
              <a:pPr/>
              <a:t>32</a:t>
            </a:fld>
            <a:endParaRPr lang="en-ZA" dirty="0"/>
          </a:p>
        </p:txBody>
      </p:sp>
      <p:sp>
        <p:nvSpPr>
          <p:cNvPr id="4" name="Content Placeholder 3">
            <a:extLst>
              <a:ext uri="{FF2B5EF4-FFF2-40B4-BE49-F238E27FC236}">
                <a16:creationId xmlns:a16="http://schemas.microsoft.com/office/drawing/2014/main" id="{60B383F5-4F81-4D2B-93A5-D0CF06294648}"/>
              </a:ext>
            </a:extLst>
          </p:cNvPr>
          <p:cNvSpPr>
            <a:spLocks noGrp="1"/>
          </p:cNvSpPr>
          <p:nvPr>
            <p:ph sz="quarter" idx="1"/>
          </p:nvPr>
        </p:nvSpPr>
        <p:spPr>
          <a:xfrm>
            <a:off x="467544" y="1413296"/>
            <a:ext cx="8219256" cy="4680000"/>
          </a:xfrm>
        </p:spPr>
        <p:txBody>
          <a:bodyPr>
            <a:normAutofit/>
          </a:bodyPr>
          <a:lstStyle/>
          <a:p>
            <a:pPr lvl="0" fontAlgn="base"/>
            <a:r>
              <a:rPr lang="en-GB" dirty="0"/>
              <a:t>The health of all peoples is fundamental to the attainment of peace and security and is dependent on the fullest co-operation of individuals.</a:t>
            </a:r>
          </a:p>
          <a:p>
            <a:pPr marL="0" lvl="0" indent="0" fontAlgn="base">
              <a:buNone/>
            </a:pPr>
            <a:endParaRPr lang="en-ZA" dirty="0"/>
          </a:p>
          <a:p>
            <a:pPr lvl="0" fontAlgn="base"/>
            <a:r>
              <a:rPr lang="en-GB" dirty="0"/>
              <a:t>The achievement of any State in the promotion and protection of health is of value to all.</a:t>
            </a:r>
          </a:p>
          <a:p>
            <a:pPr marL="0" lvl="0" indent="0" fontAlgn="base">
              <a:buNone/>
            </a:pPr>
            <a:endParaRPr lang="en-ZA" dirty="0"/>
          </a:p>
          <a:p>
            <a:pPr lvl="0" fontAlgn="base"/>
            <a:r>
              <a:rPr lang="en-GB" dirty="0"/>
              <a:t>Healthy development of the child is of basic importance; the ability to live harmoniously in a changing total environment is essential to such development.</a:t>
            </a:r>
          </a:p>
          <a:p>
            <a:pPr marL="0" lvl="0" indent="0" fontAlgn="base">
              <a:buNone/>
            </a:pPr>
            <a:endParaRPr lang="en-ZA" dirty="0"/>
          </a:p>
          <a:p>
            <a:pPr marL="0" lvl="0" indent="0" fontAlgn="base">
              <a:buNone/>
            </a:pPr>
            <a:endParaRPr lang="en-ZA" dirty="0"/>
          </a:p>
          <a:p>
            <a:pPr marL="0" indent="0">
              <a:buNone/>
            </a:pPr>
            <a:endParaRPr lang="en-ZA" dirty="0"/>
          </a:p>
        </p:txBody>
      </p:sp>
    </p:spTree>
    <p:extLst>
      <p:ext uri="{BB962C8B-B14F-4D97-AF65-F5344CB8AC3E}">
        <p14:creationId xmlns:p14="http://schemas.microsoft.com/office/powerpoint/2010/main" val="22131914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B4E940-6EF9-457C-A0AE-F0722124D1C7}"/>
              </a:ext>
            </a:extLst>
          </p:cNvPr>
          <p:cNvSpPr>
            <a:spLocks noGrp="1"/>
          </p:cNvSpPr>
          <p:nvPr>
            <p:ph type="title"/>
          </p:nvPr>
        </p:nvSpPr>
        <p:spPr/>
        <p:txBody>
          <a:bodyPr>
            <a:normAutofit fontScale="90000"/>
          </a:bodyPr>
          <a:lstStyle/>
          <a:p>
            <a:pPr algn="ctr"/>
            <a:r>
              <a:rPr lang="en-GB" sz="3600" cap="small" dirty="0"/>
              <a:t>AGE-APPROPRIATE APPROACHES TO HEALTH NEEDS OF CHILDREN AND PREGNANT WOMEN</a:t>
            </a:r>
            <a:endParaRPr lang="en-ZA" dirty="0"/>
          </a:p>
        </p:txBody>
      </p:sp>
      <p:sp>
        <p:nvSpPr>
          <p:cNvPr id="3" name="Slide Number Placeholder 2">
            <a:extLst>
              <a:ext uri="{FF2B5EF4-FFF2-40B4-BE49-F238E27FC236}">
                <a16:creationId xmlns:a16="http://schemas.microsoft.com/office/drawing/2014/main" id="{A4BE3D2B-C355-4A07-ACBB-9705DE46E445}"/>
              </a:ext>
            </a:extLst>
          </p:cNvPr>
          <p:cNvSpPr>
            <a:spLocks noGrp="1"/>
          </p:cNvSpPr>
          <p:nvPr>
            <p:ph type="sldNum" sz="quarter" idx="12"/>
          </p:nvPr>
        </p:nvSpPr>
        <p:spPr/>
        <p:txBody>
          <a:bodyPr/>
          <a:lstStyle/>
          <a:p>
            <a:fld id="{32F83655-DC73-417F-8B26-EB7A1DBB5382}" type="slidenum">
              <a:rPr lang="en-ZA" smtClean="0"/>
              <a:pPr/>
              <a:t>33</a:t>
            </a:fld>
            <a:endParaRPr lang="en-ZA" dirty="0"/>
          </a:p>
        </p:txBody>
      </p:sp>
      <p:sp>
        <p:nvSpPr>
          <p:cNvPr id="4" name="Content Placeholder 3">
            <a:extLst>
              <a:ext uri="{FF2B5EF4-FFF2-40B4-BE49-F238E27FC236}">
                <a16:creationId xmlns:a16="http://schemas.microsoft.com/office/drawing/2014/main" id="{60B383F5-4F81-4D2B-93A5-D0CF06294648}"/>
              </a:ext>
            </a:extLst>
          </p:cNvPr>
          <p:cNvSpPr>
            <a:spLocks noGrp="1"/>
          </p:cNvSpPr>
          <p:nvPr>
            <p:ph sz="quarter" idx="1"/>
          </p:nvPr>
        </p:nvSpPr>
        <p:spPr>
          <a:xfrm>
            <a:off x="467544" y="1413296"/>
            <a:ext cx="8219256" cy="4680000"/>
          </a:xfrm>
        </p:spPr>
        <p:txBody>
          <a:bodyPr>
            <a:normAutofit/>
          </a:bodyPr>
          <a:lstStyle/>
          <a:p>
            <a:pPr lvl="0" fontAlgn="base"/>
            <a:r>
              <a:rPr lang="en-GB" dirty="0"/>
              <a:t>Informed opinion and active co-operation on the part of the public are of the utmost importance in the improvement of the health of the children.</a:t>
            </a:r>
            <a:endParaRPr lang="en-ZA" dirty="0"/>
          </a:p>
          <a:p>
            <a:pPr marL="0" lvl="0" indent="0" fontAlgn="base">
              <a:buNone/>
            </a:pPr>
            <a:endParaRPr lang="en-ZA" dirty="0"/>
          </a:p>
          <a:p>
            <a:pPr marL="0" lvl="0" indent="0" fontAlgn="base">
              <a:buNone/>
            </a:pPr>
            <a:endParaRPr lang="en-ZA" dirty="0"/>
          </a:p>
          <a:p>
            <a:pPr marL="0" indent="0">
              <a:buNone/>
            </a:pPr>
            <a:endParaRPr lang="en-ZA" dirty="0"/>
          </a:p>
        </p:txBody>
      </p:sp>
    </p:spTree>
    <p:extLst>
      <p:ext uri="{BB962C8B-B14F-4D97-AF65-F5344CB8AC3E}">
        <p14:creationId xmlns:p14="http://schemas.microsoft.com/office/powerpoint/2010/main" val="336878779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B4E940-6EF9-457C-A0AE-F0722124D1C7}"/>
              </a:ext>
            </a:extLst>
          </p:cNvPr>
          <p:cNvSpPr>
            <a:spLocks noGrp="1"/>
          </p:cNvSpPr>
          <p:nvPr>
            <p:ph type="title"/>
          </p:nvPr>
        </p:nvSpPr>
        <p:spPr/>
        <p:txBody>
          <a:bodyPr>
            <a:normAutofit fontScale="90000"/>
          </a:bodyPr>
          <a:lstStyle/>
          <a:p>
            <a:pPr algn="ctr"/>
            <a:r>
              <a:rPr lang="en-GB" sz="3600" cap="small" dirty="0"/>
              <a:t>AGE-APPROPRIATE APPROACHES TO HEALTH NEEDS OF CHILDREN AND PREGNANT WOMEN</a:t>
            </a:r>
            <a:endParaRPr lang="en-ZA" dirty="0"/>
          </a:p>
        </p:txBody>
      </p:sp>
      <p:sp>
        <p:nvSpPr>
          <p:cNvPr id="3" name="Slide Number Placeholder 2">
            <a:extLst>
              <a:ext uri="{FF2B5EF4-FFF2-40B4-BE49-F238E27FC236}">
                <a16:creationId xmlns:a16="http://schemas.microsoft.com/office/drawing/2014/main" id="{A4BE3D2B-C355-4A07-ACBB-9705DE46E445}"/>
              </a:ext>
            </a:extLst>
          </p:cNvPr>
          <p:cNvSpPr>
            <a:spLocks noGrp="1"/>
          </p:cNvSpPr>
          <p:nvPr>
            <p:ph type="sldNum" sz="quarter" idx="12"/>
          </p:nvPr>
        </p:nvSpPr>
        <p:spPr/>
        <p:txBody>
          <a:bodyPr/>
          <a:lstStyle/>
          <a:p>
            <a:fld id="{32F83655-DC73-417F-8B26-EB7A1DBB5382}" type="slidenum">
              <a:rPr lang="en-ZA" smtClean="0"/>
              <a:pPr/>
              <a:t>34</a:t>
            </a:fld>
            <a:endParaRPr lang="en-ZA" dirty="0"/>
          </a:p>
        </p:txBody>
      </p:sp>
      <p:sp>
        <p:nvSpPr>
          <p:cNvPr id="4" name="Content Placeholder 3">
            <a:extLst>
              <a:ext uri="{FF2B5EF4-FFF2-40B4-BE49-F238E27FC236}">
                <a16:creationId xmlns:a16="http://schemas.microsoft.com/office/drawing/2014/main" id="{60B383F5-4F81-4D2B-93A5-D0CF06294648}"/>
              </a:ext>
            </a:extLst>
          </p:cNvPr>
          <p:cNvSpPr>
            <a:spLocks noGrp="1"/>
          </p:cNvSpPr>
          <p:nvPr>
            <p:ph sz="quarter" idx="1"/>
          </p:nvPr>
        </p:nvSpPr>
        <p:spPr>
          <a:xfrm>
            <a:off x="467544" y="1413296"/>
            <a:ext cx="8219256" cy="4680000"/>
          </a:xfrm>
        </p:spPr>
        <p:txBody>
          <a:bodyPr>
            <a:normAutofit lnSpcReduction="10000"/>
          </a:bodyPr>
          <a:lstStyle/>
          <a:p>
            <a:pPr marL="0" indent="0">
              <a:buNone/>
            </a:pPr>
            <a:r>
              <a:rPr lang="en-GB" b="1" dirty="0"/>
              <a:t>Safety: </a:t>
            </a:r>
            <a:r>
              <a:rPr lang="en-GB" dirty="0"/>
              <a:t>the condition of being protected from harm or other non-desirable outcomes. </a:t>
            </a:r>
          </a:p>
          <a:p>
            <a:pPr marL="0" indent="0">
              <a:buNone/>
            </a:pPr>
            <a:endParaRPr lang="en-GB" b="1" dirty="0"/>
          </a:p>
          <a:p>
            <a:pPr marL="0" indent="0">
              <a:buNone/>
            </a:pPr>
            <a:r>
              <a:rPr lang="en-GB" b="1" dirty="0"/>
              <a:t>The following will outline the type of safety that is relevant to the module:</a:t>
            </a:r>
            <a:endParaRPr lang="en-ZA" b="1" dirty="0"/>
          </a:p>
          <a:p>
            <a:pPr marL="0" indent="0">
              <a:buNone/>
            </a:pPr>
            <a:endParaRPr lang="en-ZA" dirty="0"/>
          </a:p>
          <a:p>
            <a:pPr lvl="0"/>
            <a:r>
              <a:rPr lang="en-GB" dirty="0"/>
              <a:t>Security- it is also called social safety or public safety, security addresses the risk of harm due to intentional criminal acts such as assault, burglary or vandalism. </a:t>
            </a:r>
          </a:p>
          <a:p>
            <a:pPr lvl="0"/>
            <a:endParaRPr lang="en-GB" dirty="0"/>
          </a:p>
          <a:p>
            <a:pPr lvl="0"/>
            <a:r>
              <a:rPr lang="en-GB" dirty="0"/>
              <a:t>In this type safety  moral issues are involved, security is of higher importance to many people than substantive safety.</a:t>
            </a:r>
            <a:endParaRPr lang="en-ZA" dirty="0"/>
          </a:p>
          <a:p>
            <a:pPr marL="0" lvl="0" indent="0" fontAlgn="base">
              <a:buNone/>
            </a:pPr>
            <a:endParaRPr lang="en-ZA" dirty="0"/>
          </a:p>
          <a:p>
            <a:pPr marL="0" indent="0">
              <a:buNone/>
            </a:pPr>
            <a:endParaRPr lang="en-ZA" dirty="0"/>
          </a:p>
        </p:txBody>
      </p:sp>
    </p:spTree>
    <p:extLst>
      <p:ext uri="{BB962C8B-B14F-4D97-AF65-F5344CB8AC3E}">
        <p14:creationId xmlns:p14="http://schemas.microsoft.com/office/powerpoint/2010/main" val="393859053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B4E940-6EF9-457C-A0AE-F0722124D1C7}"/>
              </a:ext>
            </a:extLst>
          </p:cNvPr>
          <p:cNvSpPr>
            <a:spLocks noGrp="1"/>
          </p:cNvSpPr>
          <p:nvPr>
            <p:ph type="title"/>
          </p:nvPr>
        </p:nvSpPr>
        <p:spPr/>
        <p:txBody>
          <a:bodyPr>
            <a:normAutofit fontScale="90000"/>
          </a:bodyPr>
          <a:lstStyle/>
          <a:p>
            <a:pPr algn="ctr"/>
            <a:r>
              <a:rPr lang="en-GB" sz="3600" cap="small" dirty="0"/>
              <a:t>AGE-APPROPRIATE APPROACHES TO HEALTH NEEDS OF CHILDREN AND PREGNANT WOMEN</a:t>
            </a:r>
            <a:endParaRPr lang="en-ZA" dirty="0"/>
          </a:p>
        </p:txBody>
      </p:sp>
      <p:sp>
        <p:nvSpPr>
          <p:cNvPr id="3" name="Slide Number Placeholder 2">
            <a:extLst>
              <a:ext uri="{FF2B5EF4-FFF2-40B4-BE49-F238E27FC236}">
                <a16:creationId xmlns:a16="http://schemas.microsoft.com/office/drawing/2014/main" id="{A4BE3D2B-C355-4A07-ACBB-9705DE46E445}"/>
              </a:ext>
            </a:extLst>
          </p:cNvPr>
          <p:cNvSpPr>
            <a:spLocks noGrp="1"/>
          </p:cNvSpPr>
          <p:nvPr>
            <p:ph type="sldNum" sz="quarter" idx="12"/>
          </p:nvPr>
        </p:nvSpPr>
        <p:spPr/>
        <p:txBody>
          <a:bodyPr/>
          <a:lstStyle/>
          <a:p>
            <a:fld id="{32F83655-DC73-417F-8B26-EB7A1DBB5382}" type="slidenum">
              <a:rPr lang="en-ZA" smtClean="0"/>
              <a:pPr/>
              <a:t>35</a:t>
            </a:fld>
            <a:endParaRPr lang="en-ZA" dirty="0"/>
          </a:p>
        </p:txBody>
      </p:sp>
      <p:sp>
        <p:nvSpPr>
          <p:cNvPr id="4" name="Content Placeholder 3">
            <a:extLst>
              <a:ext uri="{FF2B5EF4-FFF2-40B4-BE49-F238E27FC236}">
                <a16:creationId xmlns:a16="http://schemas.microsoft.com/office/drawing/2014/main" id="{60B383F5-4F81-4D2B-93A5-D0CF06294648}"/>
              </a:ext>
            </a:extLst>
          </p:cNvPr>
          <p:cNvSpPr>
            <a:spLocks noGrp="1"/>
          </p:cNvSpPr>
          <p:nvPr>
            <p:ph sz="quarter" idx="1"/>
          </p:nvPr>
        </p:nvSpPr>
        <p:spPr>
          <a:xfrm>
            <a:off x="467544" y="1413296"/>
            <a:ext cx="8219256" cy="4680000"/>
          </a:xfrm>
        </p:spPr>
        <p:txBody>
          <a:bodyPr>
            <a:normAutofit/>
          </a:bodyPr>
          <a:lstStyle/>
          <a:p>
            <a:pPr marL="0" indent="0">
              <a:buNone/>
            </a:pPr>
            <a:r>
              <a:rPr lang="en-GB" b="1" dirty="0"/>
              <a:t>Well-being: </a:t>
            </a:r>
            <a:r>
              <a:rPr lang="en-GB" dirty="0"/>
              <a:t>refers to diverse and interconnected dimensions of physical, mental, and social well-being. </a:t>
            </a:r>
          </a:p>
          <a:p>
            <a:endParaRPr lang="en-GB" dirty="0"/>
          </a:p>
          <a:p>
            <a:r>
              <a:rPr lang="en-GB" dirty="0"/>
              <a:t>It includes choices and activities aimed at achieving physical vitality, mental alacrity, social satisfaction, a sense of accomplishment, and personal fulfilment.</a:t>
            </a:r>
            <a:endParaRPr lang="en-ZA" dirty="0"/>
          </a:p>
          <a:p>
            <a:pPr marL="0" indent="0">
              <a:buNone/>
            </a:pPr>
            <a:r>
              <a:rPr lang="en-GB" dirty="0"/>
              <a:t> </a:t>
            </a:r>
            <a:endParaRPr lang="en-ZA" dirty="0"/>
          </a:p>
          <a:p>
            <a:pPr marL="0" lvl="0" indent="0" fontAlgn="base">
              <a:buNone/>
            </a:pPr>
            <a:endParaRPr lang="en-ZA" dirty="0"/>
          </a:p>
          <a:p>
            <a:pPr marL="0" indent="0">
              <a:buNone/>
            </a:pPr>
            <a:endParaRPr lang="en-ZA" dirty="0"/>
          </a:p>
        </p:txBody>
      </p:sp>
    </p:spTree>
    <p:extLst>
      <p:ext uri="{BB962C8B-B14F-4D97-AF65-F5344CB8AC3E}">
        <p14:creationId xmlns:p14="http://schemas.microsoft.com/office/powerpoint/2010/main" val="398289815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B4E940-6EF9-457C-A0AE-F0722124D1C7}"/>
              </a:ext>
            </a:extLst>
          </p:cNvPr>
          <p:cNvSpPr>
            <a:spLocks noGrp="1"/>
          </p:cNvSpPr>
          <p:nvPr>
            <p:ph type="title"/>
          </p:nvPr>
        </p:nvSpPr>
        <p:spPr/>
        <p:txBody>
          <a:bodyPr>
            <a:normAutofit fontScale="90000"/>
          </a:bodyPr>
          <a:lstStyle/>
          <a:p>
            <a:pPr algn="ctr"/>
            <a:r>
              <a:rPr lang="en-GB" dirty="0"/>
              <a:t>THE BASIC HEALTH NEEDS OF CHILDREN AND PREGNANT WOMEN</a:t>
            </a:r>
            <a:endParaRPr lang="en-ZA" dirty="0"/>
          </a:p>
        </p:txBody>
      </p:sp>
      <p:sp>
        <p:nvSpPr>
          <p:cNvPr id="3" name="Slide Number Placeholder 2">
            <a:extLst>
              <a:ext uri="{FF2B5EF4-FFF2-40B4-BE49-F238E27FC236}">
                <a16:creationId xmlns:a16="http://schemas.microsoft.com/office/drawing/2014/main" id="{A4BE3D2B-C355-4A07-ACBB-9705DE46E445}"/>
              </a:ext>
            </a:extLst>
          </p:cNvPr>
          <p:cNvSpPr>
            <a:spLocks noGrp="1"/>
          </p:cNvSpPr>
          <p:nvPr>
            <p:ph type="sldNum" sz="quarter" idx="12"/>
          </p:nvPr>
        </p:nvSpPr>
        <p:spPr/>
        <p:txBody>
          <a:bodyPr/>
          <a:lstStyle/>
          <a:p>
            <a:fld id="{32F83655-DC73-417F-8B26-EB7A1DBB5382}" type="slidenum">
              <a:rPr lang="en-ZA" smtClean="0"/>
              <a:pPr/>
              <a:t>36</a:t>
            </a:fld>
            <a:endParaRPr lang="en-ZA" dirty="0"/>
          </a:p>
        </p:txBody>
      </p:sp>
      <p:sp>
        <p:nvSpPr>
          <p:cNvPr id="4" name="Content Placeholder 3">
            <a:extLst>
              <a:ext uri="{FF2B5EF4-FFF2-40B4-BE49-F238E27FC236}">
                <a16:creationId xmlns:a16="http://schemas.microsoft.com/office/drawing/2014/main" id="{60B383F5-4F81-4D2B-93A5-D0CF06294648}"/>
              </a:ext>
            </a:extLst>
          </p:cNvPr>
          <p:cNvSpPr>
            <a:spLocks noGrp="1"/>
          </p:cNvSpPr>
          <p:nvPr>
            <p:ph sz="quarter" idx="1"/>
          </p:nvPr>
        </p:nvSpPr>
        <p:spPr>
          <a:xfrm>
            <a:off x="467544" y="1413295"/>
            <a:ext cx="8219256" cy="5054179"/>
          </a:xfrm>
        </p:spPr>
        <p:txBody>
          <a:bodyPr>
            <a:normAutofit lnSpcReduction="10000"/>
          </a:bodyPr>
          <a:lstStyle/>
          <a:p>
            <a:pPr fontAlgn="base"/>
            <a:r>
              <a:rPr lang="en-GB" dirty="0"/>
              <a:t>Children have many needs but this article will outline some of the most basic needs that each and every child has. </a:t>
            </a:r>
          </a:p>
          <a:p>
            <a:pPr marL="0" indent="0" fontAlgn="base">
              <a:buNone/>
            </a:pPr>
            <a:endParaRPr lang="en-GB" dirty="0"/>
          </a:p>
          <a:p>
            <a:pPr fontAlgn="base"/>
            <a:r>
              <a:rPr lang="en-GB" dirty="0"/>
              <a:t>There is a big difference between what a child wants and what a child needs. </a:t>
            </a:r>
          </a:p>
          <a:p>
            <a:pPr fontAlgn="base"/>
            <a:endParaRPr lang="en-GB" dirty="0"/>
          </a:p>
          <a:p>
            <a:pPr fontAlgn="base"/>
            <a:r>
              <a:rPr lang="en-GB" dirty="0"/>
              <a:t>Some people would argue that basic needs are as simple as food, water and shelter from the elements. However, when it comes to children their basic needs can be very complex. </a:t>
            </a:r>
          </a:p>
          <a:p>
            <a:pPr marL="0" indent="0" fontAlgn="base">
              <a:buNone/>
            </a:pPr>
            <a:endParaRPr lang="en-GB" dirty="0"/>
          </a:p>
          <a:p>
            <a:pPr fontAlgn="base"/>
            <a:r>
              <a:rPr lang="en-GB" dirty="0"/>
              <a:t>Children are products of their environment and therefore some of the basic needs that they have fall into the emotional and psychological category. </a:t>
            </a:r>
            <a:endParaRPr lang="en-ZA" dirty="0"/>
          </a:p>
        </p:txBody>
      </p:sp>
    </p:spTree>
    <p:extLst>
      <p:ext uri="{BB962C8B-B14F-4D97-AF65-F5344CB8AC3E}">
        <p14:creationId xmlns:p14="http://schemas.microsoft.com/office/powerpoint/2010/main" val="231562730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B4E940-6EF9-457C-A0AE-F0722124D1C7}"/>
              </a:ext>
            </a:extLst>
          </p:cNvPr>
          <p:cNvSpPr>
            <a:spLocks noGrp="1"/>
          </p:cNvSpPr>
          <p:nvPr>
            <p:ph type="title"/>
          </p:nvPr>
        </p:nvSpPr>
        <p:spPr/>
        <p:txBody>
          <a:bodyPr>
            <a:normAutofit fontScale="90000"/>
          </a:bodyPr>
          <a:lstStyle/>
          <a:p>
            <a:pPr algn="ctr"/>
            <a:r>
              <a:rPr lang="en-GB" dirty="0"/>
              <a:t>THE BASIC HEALTH NEEDS OF CHILDREN AND PREGNANT WOMEN</a:t>
            </a:r>
            <a:endParaRPr lang="en-ZA" dirty="0"/>
          </a:p>
        </p:txBody>
      </p:sp>
      <p:sp>
        <p:nvSpPr>
          <p:cNvPr id="3" name="Slide Number Placeholder 2">
            <a:extLst>
              <a:ext uri="{FF2B5EF4-FFF2-40B4-BE49-F238E27FC236}">
                <a16:creationId xmlns:a16="http://schemas.microsoft.com/office/drawing/2014/main" id="{A4BE3D2B-C355-4A07-ACBB-9705DE46E445}"/>
              </a:ext>
            </a:extLst>
          </p:cNvPr>
          <p:cNvSpPr>
            <a:spLocks noGrp="1"/>
          </p:cNvSpPr>
          <p:nvPr>
            <p:ph type="sldNum" sz="quarter" idx="12"/>
          </p:nvPr>
        </p:nvSpPr>
        <p:spPr/>
        <p:txBody>
          <a:bodyPr/>
          <a:lstStyle/>
          <a:p>
            <a:fld id="{32F83655-DC73-417F-8B26-EB7A1DBB5382}" type="slidenum">
              <a:rPr lang="en-ZA" smtClean="0"/>
              <a:pPr/>
              <a:t>37</a:t>
            </a:fld>
            <a:endParaRPr lang="en-ZA" dirty="0"/>
          </a:p>
        </p:txBody>
      </p:sp>
      <p:sp>
        <p:nvSpPr>
          <p:cNvPr id="4" name="Content Placeholder 3">
            <a:extLst>
              <a:ext uri="{FF2B5EF4-FFF2-40B4-BE49-F238E27FC236}">
                <a16:creationId xmlns:a16="http://schemas.microsoft.com/office/drawing/2014/main" id="{60B383F5-4F81-4D2B-93A5-D0CF06294648}"/>
              </a:ext>
            </a:extLst>
          </p:cNvPr>
          <p:cNvSpPr>
            <a:spLocks noGrp="1"/>
          </p:cNvSpPr>
          <p:nvPr>
            <p:ph sz="quarter" idx="1"/>
          </p:nvPr>
        </p:nvSpPr>
        <p:spPr>
          <a:xfrm>
            <a:off x="467544" y="1413295"/>
            <a:ext cx="8219256" cy="5054179"/>
          </a:xfrm>
        </p:spPr>
        <p:txBody>
          <a:bodyPr>
            <a:normAutofit lnSpcReduction="10000"/>
          </a:bodyPr>
          <a:lstStyle/>
          <a:p>
            <a:pPr marL="0" indent="0" fontAlgn="base">
              <a:buNone/>
            </a:pPr>
            <a:r>
              <a:rPr lang="en-GB" b="1" dirty="0"/>
              <a:t>Following are some of the most basic needs that every child has and should be met.</a:t>
            </a:r>
            <a:endParaRPr lang="en-ZA" b="1" dirty="0"/>
          </a:p>
          <a:p>
            <a:pPr marL="0" indent="0" fontAlgn="base">
              <a:buNone/>
            </a:pPr>
            <a:r>
              <a:rPr lang="en-GB" b="1" dirty="0"/>
              <a:t> </a:t>
            </a:r>
            <a:endParaRPr lang="en-ZA" dirty="0"/>
          </a:p>
          <a:p>
            <a:pPr marL="0" indent="0" fontAlgn="base">
              <a:buNone/>
            </a:pPr>
            <a:r>
              <a:rPr lang="en-GB" b="1" dirty="0"/>
              <a:t>1. Stable Living Environment</a:t>
            </a:r>
          </a:p>
          <a:p>
            <a:pPr marL="0" indent="0" fontAlgn="base">
              <a:buNone/>
            </a:pPr>
            <a:endParaRPr lang="en-ZA" dirty="0"/>
          </a:p>
          <a:p>
            <a:pPr fontAlgn="base"/>
            <a:r>
              <a:rPr lang="en-GB" dirty="0"/>
              <a:t>One of the most important needs that a child has is a stable living environment. While there are some families who are forced to move often, such as military families, it is ideal for a child to put down roots in one place.</a:t>
            </a:r>
          </a:p>
          <a:p>
            <a:pPr marL="0" indent="0" fontAlgn="base">
              <a:buNone/>
            </a:pPr>
            <a:endParaRPr lang="en-GB" dirty="0"/>
          </a:p>
          <a:p>
            <a:pPr fontAlgn="base"/>
            <a:r>
              <a:rPr lang="en-GB" dirty="0"/>
              <a:t> However, this is not the single most important factor in providing a stable living environment. </a:t>
            </a:r>
          </a:p>
          <a:p>
            <a:pPr marL="0" indent="0">
              <a:buNone/>
            </a:pPr>
            <a:r>
              <a:rPr lang="en-GB" dirty="0"/>
              <a:t> </a:t>
            </a:r>
            <a:endParaRPr lang="en-ZA" dirty="0"/>
          </a:p>
          <a:p>
            <a:pPr marL="0" lvl="0" indent="0" fontAlgn="base">
              <a:buNone/>
            </a:pPr>
            <a:endParaRPr lang="en-ZA" dirty="0"/>
          </a:p>
        </p:txBody>
      </p:sp>
    </p:spTree>
    <p:extLst>
      <p:ext uri="{BB962C8B-B14F-4D97-AF65-F5344CB8AC3E}">
        <p14:creationId xmlns:p14="http://schemas.microsoft.com/office/powerpoint/2010/main" val="17340029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B4E940-6EF9-457C-A0AE-F0722124D1C7}"/>
              </a:ext>
            </a:extLst>
          </p:cNvPr>
          <p:cNvSpPr>
            <a:spLocks noGrp="1"/>
          </p:cNvSpPr>
          <p:nvPr>
            <p:ph type="title"/>
          </p:nvPr>
        </p:nvSpPr>
        <p:spPr/>
        <p:txBody>
          <a:bodyPr>
            <a:normAutofit fontScale="90000"/>
          </a:bodyPr>
          <a:lstStyle/>
          <a:p>
            <a:pPr algn="ctr"/>
            <a:r>
              <a:rPr lang="en-GB" dirty="0"/>
              <a:t>THE BASIC HEALTH NEEDS OF CHILDREN AND PREGNANT WOMEN</a:t>
            </a:r>
            <a:endParaRPr lang="en-ZA" dirty="0"/>
          </a:p>
        </p:txBody>
      </p:sp>
      <p:sp>
        <p:nvSpPr>
          <p:cNvPr id="3" name="Slide Number Placeholder 2">
            <a:extLst>
              <a:ext uri="{FF2B5EF4-FFF2-40B4-BE49-F238E27FC236}">
                <a16:creationId xmlns:a16="http://schemas.microsoft.com/office/drawing/2014/main" id="{A4BE3D2B-C355-4A07-ACBB-9705DE46E445}"/>
              </a:ext>
            </a:extLst>
          </p:cNvPr>
          <p:cNvSpPr>
            <a:spLocks noGrp="1"/>
          </p:cNvSpPr>
          <p:nvPr>
            <p:ph type="sldNum" sz="quarter" idx="12"/>
          </p:nvPr>
        </p:nvSpPr>
        <p:spPr/>
        <p:txBody>
          <a:bodyPr/>
          <a:lstStyle/>
          <a:p>
            <a:fld id="{32F83655-DC73-417F-8B26-EB7A1DBB5382}" type="slidenum">
              <a:rPr lang="en-ZA" smtClean="0"/>
              <a:pPr/>
              <a:t>38</a:t>
            </a:fld>
            <a:endParaRPr lang="en-ZA" dirty="0"/>
          </a:p>
        </p:txBody>
      </p:sp>
      <p:sp>
        <p:nvSpPr>
          <p:cNvPr id="4" name="Content Placeholder 3">
            <a:extLst>
              <a:ext uri="{FF2B5EF4-FFF2-40B4-BE49-F238E27FC236}">
                <a16:creationId xmlns:a16="http://schemas.microsoft.com/office/drawing/2014/main" id="{60B383F5-4F81-4D2B-93A5-D0CF06294648}"/>
              </a:ext>
            </a:extLst>
          </p:cNvPr>
          <p:cNvSpPr>
            <a:spLocks noGrp="1"/>
          </p:cNvSpPr>
          <p:nvPr>
            <p:ph sz="quarter" idx="1"/>
          </p:nvPr>
        </p:nvSpPr>
        <p:spPr>
          <a:xfrm>
            <a:off x="467544" y="1413295"/>
            <a:ext cx="8219256" cy="5054179"/>
          </a:xfrm>
        </p:spPr>
        <p:txBody>
          <a:bodyPr>
            <a:normAutofit lnSpcReduction="10000"/>
          </a:bodyPr>
          <a:lstStyle/>
          <a:p>
            <a:pPr marL="0" indent="0" fontAlgn="base">
              <a:buNone/>
            </a:pPr>
            <a:r>
              <a:rPr lang="en-GB" b="1" dirty="0"/>
              <a:t>A stable living environment is a peaceful and safe place that the child can call home. </a:t>
            </a:r>
            <a:endParaRPr lang="en-ZA" b="1" dirty="0"/>
          </a:p>
          <a:p>
            <a:pPr marL="0" indent="0" fontAlgn="base">
              <a:buNone/>
            </a:pPr>
            <a:endParaRPr lang="en-ZA" dirty="0"/>
          </a:p>
          <a:p>
            <a:pPr fontAlgn="base"/>
            <a:r>
              <a:rPr lang="en-GB" dirty="0"/>
              <a:t>There are many situations which could cause a living environment to become unstable. </a:t>
            </a:r>
          </a:p>
          <a:p>
            <a:pPr marL="0" indent="0" fontAlgn="base">
              <a:buNone/>
            </a:pPr>
            <a:endParaRPr lang="en-GB" dirty="0"/>
          </a:p>
          <a:p>
            <a:pPr fontAlgn="base"/>
            <a:r>
              <a:rPr lang="en-GB" dirty="0"/>
              <a:t>For example, when there are marital problems that result in violence, yelling and chaos this makes for a very unstable setting.</a:t>
            </a:r>
          </a:p>
          <a:p>
            <a:pPr marL="0" indent="0" fontAlgn="base">
              <a:buNone/>
            </a:pPr>
            <a:endParaRPr lang="en-GB" dirty="0"/>
          </a:p>
          <a:p>
            <a:pPr fontAlgn="base"/>
            <a:r>
              <a:rPr lang="en-GB" dirty="0"/>
              <a:t>In addition, if a child is forced to move often due to financial constraints this can also cause a child to feel uneasy about the future.</a:t>
            </a:r>
          </a:p>
        </p:txBody>
      </p:sp>
    </p:spTree>
    <p:extLst>
      <p:ext uri="{BB962C8B-B14F-4D97-AF65-F5344CB8AC3E}">
        <p14:creationId xmlns:p14="http://schemas.microsoft.com/office/powerpoint/2010/main" val="387656667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B4E940-6EF9-457C-A0AE-F0722124D1C7}"/>
              </a:ext>
            </a:extLst>
          </p:cNvPr>
          <p:cNvSpPr>
            <a:spLocks noGrp="1"/>
          </p:cNvSpPr>
          <p:nvPr>
            <p:ph type="title"/>
          </p:nvPr>
        </p:nvSpPr>
        <p:spPr/>
        <p:txBody>
          <a:bodyPr>
            <a:normAutofit fontScale="90000"/>
          </a:bodyPr>
          <a:lstStyle/>
          <a:p>
            <a:pPr algn="ctr"/>
            <a:r>
              <a:rPr lang="en-GB" dirty="0"/>
              <a:t>THE BASIC HEALTH NEEDS OF CHILDREN AND PREGNANT WOMEN</a:t>
            </a:r>
            <a:endParaRPr lang="en-ZA" dirty="0"/>
          </a:p>
        </p:txBody>
      </p:sp>
      <p:sp>
        <p:nvSpPr>
          <p:cNvPr id="3" name="Slide Number Placeholder 2">
            <a:extLst>
              <a:ext uri="{FF2B5EF4-FFF2-40B4-BE49-F238E27FC236}">
                <a16:creationId xmlns:a16="http://schemas.microsoft.com/office/drawing/2014/main" id="{A4BE3D2B-C355-4A07-ACBB-9705DE46E445}"/>
              </a:ext>
            </a:extLst>
          </p:cNvPr>
          <p:cNvSpPr>
            <a:spLocks noGrp="1"/>
          </p:cNvSpPr>
          <p:nvPr>
            <p:ph type="sldNum" sz="quarter" idx="12"/>
          </p:nvPr>
        </p:nvSpPr>
        <p:spPr/>
        <p:txBody>
          <a:bodyPr/>
          <a:lstStyle/>
          <a:p>
            <a:fld id="{32F83655-DC73-417F-8B26-EB7A1DBB5382}" type="slidenum">
              <a:rPr lang="en-ZA" smtClean="0"/>
              <a:pPr/>
              <a:t>39</a:t>
            </a:fld>
            <a:endParaRPr lang="en-ZA" dirty="0"/>
          </a:p>
        </p:txBody>
      </p:sp>
      <p:sp>
        <p:nvSpPr>
          <p:cNvPr id="4" name="Content Placeholder 3">
            <a:extLst>
              <a:ext uri="{FF2B5EF4-FFF2-40B4-BE49-F238E27FC236}">
                <a16:creationId xmlns:a16="http://schemas.microsoft.com/office/drawing/2014/main" id="{60B383F5-4F81-4D2B-93A5-D0CF06294648}"/>
              </a:ext>
            </a:extLst>
          </p:cNvPr>
          <p:cNvSpPr>
            <a:spLocks noGrp="1"/>
          </p:cNvSpPr>
          <p:nvPr>
            <p:ph sz="quarter" idx="1"/>
          </p:nvPr>
        </p:nvSpPr>
        <p:spPr>
          <a:xfrm>
            <a:off x="467544" y="1413295"/>
            <a:ext cx="8219256" cy="5054179"/>
          </a:xfrm>
        </p:spPr>
        <p:txBody>
          <a:bodyPr>
            <a:normAutofit/>
          </a:bodyPr>
          <a:lstStyle/>
          <a:p>
            <a:pPr fontAlgn="base"/>
            <a:r>
              <a:rPr lang="en-GB" dirty="0"/>
              <a:t>Many children act out with negative behaviours as a result of living in an unstable living environment. </a:t>
            </a:r>
          </a:p>
          <a:p>
            <a:pPr marL="0" indent="0" fontAlgn="base">
              <a:buNone/>
            </a:pPr>
            <a:endParaRPr lang="en-GB" dirty="0"/>
          </a:p>
          <a:p>
            <a:pPr fontAlgn="base"/>
            <a:r>
              <a:rPr lang="en-GB" dirty="0"/>
              <a:t>Whenever possible do your best to provide your children with a safe haven that they can call home.</a:t>
            </a:r>
            <a:endParaRPr lang="en-ZA" dirty="0"/>
          </a:p>
        </p:txBody>
      </p:sp>
    </p:spTree>
    <p:extLst>
      <p:ext uri="{BB962C8B-B14F-4D97-AF65-F5344CB8AC3E}">
        <p14:creationId xmlns:p14="http://schemas.microsoft.com/office/powerpoint/2010/main" val="26326962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Overview</a:t>
            </a:r>
          </a:p>
        </p:txBody>
      </p:sp>
      <p:sp>
        <p:nvSpPr>
          <p:cNvPr id="4" name="Slide Number Placeholder 3"/>
          <p:cNvSpPr>
            <a:spLocks noGrp="1"/>
          </p:cNvSpPr>
          <p:nvPr>
            <p:ph type="sldNum" sz="quarter" idx="12"/>
          </p:nvPr>
        </p:nvSpPr>
        <p:spPr/>
        <p:txBody>
          <a:bodyPr/>
          <a:lstStyle/>
          <a:p>
            <a:fld id="{32F83655-DC73-417F-8B26-EB7A1DBB5382}" type="slidenum">
              <a:rPr lang="en-ZA" smtClean="0"/>
              <a:pPr/>
              <a:t>4</a:t>
            </a:fld>
            <a:endParaRPr lang="en-ZA" dirty="0"/>
          </a:p>
        </p:txBody>
      </p:sp>
      <p:sp>
        <p:nvSpPr>
          <p:cNvPr id="5" name="Content Placeholder 4"/>
          <p:cNvSpPr>
            <a:spLocks noGrp="1"/>
          </p:cNvSpPr>
          <p:nvPr>
            <p:ph sz="quarter" idx="1"/>
          </p:nvPr>
        </p:nvSpPr>
        <p:spPr/>
        <p:txBody>
          <a:bodyPr/>
          <a:lstStyle/>
          <a:p>
            <a:pPr marL="0" lvl="0" indent="0">
              <a:spcBef>
                <a:spcPts val="0"/>
              </a:spcBef>
              <a:buClrTx/>
              <a:buSzTx/>
              <a:buNone/>
            </a:pPr>
            <a:r>
              <a:rPr lang="en-ZA" b="1" dirty="0">
                <a:solidFill>
                  <a:srgbClr val="000066"/>
                </a:solidFill>
              </a:rPr>
              <a:t>The Portfolio of Evidence (PoE)</a:t>
            </a:r>
          </a:p>
          <a:p>
            <a:pPr marL="0" lvl="0" indent="0">
              <a:spcBef>
                <a:spcPts val="0"/>
              </a:spcBef>
              <a:buClrTx/>
              <a:buSzTx/>
              <a:buNone/>
            </a:pPr>
            <a:endParaRPr lang="en-US" dirty="0">
              <a:solidFill>
                <a:srgbClr val="000066"/>
              </a:solidFill>
            </a:endParaRPr>
          </a:p>
          <a:p>
            <a:pPr marL="0" lvl="0" indent="0">
              <a:lnSpc>
                <a:spcPct val="150000"/>
              </a:lnSpc>
              <a:spcBef>
                <a:spcPts val="0"/>
              </a:spcBef>
              <a:buClrTx/>
              <a:buSzTx/>
              <a:buNone/>
            </a:pPr>
            <a:r>
              <a:rPr lang="en-ZA" b="1" dirty="0">
                <a:solidFill>
                  <a:srgbClr val="000066"/>
                </a:solidFill>
              </a:rPr>
              <a:t>Section 1 –	Administrative detail</a:t>
            </a:r>
            <a:endParaRPr lang="en-US" dirty="0">
              <a:solidFill>
                <a:srgbClr val="000066"/>
              </a:solidFill>
            </a:endParaRPr>
          </a:p>
          <a:p>
            <a:pPr marL="0" lvl="0" indent="0">
              <a:lnSpc>
                <a:spcPct val="150000"/>
              </a:lnSpc>
              <a:spcBef>
                <a:spcPts val="0"/>
              </a:spcBef>
              <a:buClrTx/>
              <a:buSzTx/>
              <a:buNone/>
            </a:pPr>
            <a:r>
              <a:rPr lang="en-ZA" b="1" dirty="0">
                <a:solidFill>
                  <a:srgbClr val="000066"/>
                </a:solidFill>
              </a:rPr>
              <a:t>Section 2 – 	Assessment planning</a:t>
            </a:r>
            <a:endParaRPr lang="en-US" dirty="0">
              <a:solidFill>
                <a:srgbClr val="000066"/>
              </a:solidFill>
            </a:endParaRPr>
          </a:p>
          <a:p>
            <a:pPr marL="0" lvl="0" indent="0">
              <a:lnSpc>
                <a:spcPct val="150000"/>
              </a:lnSpc>
              <a:spcBef>
                <a:spcPts val="0"/>
              </a:spcBef>
              <a:buClrTx/>
              <a:buSzTx/>
              <a:buNone/>
            </a:pPr>
            <a:r>
              <a:rPr lang="en-ZA" b="1" dirty="0">
                <a:solidFill>
                  <a:srgbClr val="000066"/>
                </a:solidFill>
              </a:rPr>
              <a:t>Section 3 – 	Assessment design matrix</a:t>
            </a:r>
            <a:endParaRPr lang="en-US" dirty="0">
              <a:solidFill>
                <a:srgbClr val="000066"/>
              </a:solidFill>
            </a:endParaRPr>
          </a:p>
          <a:p>
            <a:pPr marL="0" lvl="0" indent="0">
              <a:lnSpc>
                <a:spcPct val="150000"/>
              </a:lnSpc>
              <a:spcBef>
                <a:spcPts val="0"/>
              </a:spcBef>
              <a:buClrTx/>
              <a:buSzTx/>
              <a:buNone/>
            </a:pPr>
            <a:r>
              <a:rPr lang="en-ZA" b="1" dirty="0">
                <a:solidFill>
                  <a:srgbClr val="000066"/>
                </a:solidFill>
              </a:rPr>
              <a:t>Section 4 – 	Formative assessment activities</a:t>
            </a:r>
            <a:endParaRPr lang="en-US" dirty="0">
              <a:solidFill>
                <a:srgbClr val="000066"/>
              </a:solidFill>
            </a:endParaRPr>
          </a:p>
          <a:p>
            <a:pPr marL="0" lvl="0" indent="0">
              <a:lnSpc>
                <a:spcPct val="150000"/>
              </a:lnSpc>
              <a:spcBef>
                <a:spcPts val="0"/>
              </a:spcBef>
              <a:buClrTx/>
              <a:buSzTx/>
              <a:buNone/>
            </a:pPr>
            <a:r>
              <a:rPr lang="en-ZA" b="1" dirty="0">
                <a:solidFill>
                  <a:srgbClr val="000066"/>
                </a:solidFill>
              </a:rPr>
              <a:t>Section 5 – 	Summative assessment </a:t>
            </a:r>
          </a:p>
          <a:p>
            <a:pPr marL="0" lvl="0" indent="0">
              <a:lnSpc>
                <a:spcPct val="150000"/>
              </a:lnSpc>
              <a:spcBef>
                <a:spcPts val="0"/>
              </a:spcBef>
              <a:buClrTx/>
              <a:buSzTx/>
              <a:buNone/>
            </a:pPr>
            <a:r>
              <a:rPr lang="en-ZA" b="1" dirty="0">
                <a:solidFill>
                  <a:srgbClr val="000066"/>
                </a:solidFill>
              </a:rPr>
              <a:t>		Knowledge questionnaires</a:t>
            </a:r>
            <a:endParaRPr lang="en-US" dirty="0">
              <a:solidFill>
                <a:srgbClr val="000066"/>
              </a:solidFill>
            </a:endParaRPr>
          </a:p>
          <a:p>
            <a:endParaRPr lang="en-ZA" dirty="0"/>
          </a:p>
        </p:txBody>
      </p:sp>
    </p:spTree>
    <p:extLst>
      <p:ext uri="{BB962C8B-B14F-4D97-AF65-F5344CB8AC3E}">
        <p14:creationId xmlns:p14="http://schemas.microsoft.com/office/powerpoint/2010/main" val="236689583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B4E940-6EF9-457C-A0AE-F0722124D1C7}"/>
              </a:ext>
            </a:extLst>
          </p:cNvPr>
          <p:cNvSpPr>
            <a:spLocks noGrp="1"/>
          </p:cNvSpPr>
          <p:nvPr>
            <p:ph type="title"/>
          </p:nvPr>
        </p:nvSpPr>
        <p:spPr/>
        <p:txBody>
          <a:bodyPr>
            <a:normAutofit fontScale="90000"/>
          </a:bodyPr>
          <a:lstStyle/>
          <a:p>
            <a:pPr algn="ctr"/>
            <a:r>
              <a:rPr lang="en-GB" dirty="0"/>
              <a:t>THE BASIC HEALTH NEEDS OF CHILDREN AND PREGNANT WOMEN</a:t>
            </a:r>
            <a:endParaRPr lang="en-ZA" dirty="0"/>
          </a:p>
        </p:txBody>
      </p:sp>
      <p:sp>
        <p:nvSpPr>
          <p:cNvPr id="3" name="Slide Number Placeholder 2">
            <a:extLst>
              <a:ext uri="{FF2B5EF4-FFF2-40B4-BE49-F238E27FC236}">
                <a16:creationId xmlns:a16="http://schemas.microsoft.com/office/drawing/2014/main" id="{A4BE3D2B-C355-4A07-ACBB-9705DE46E445}"/>
              </a:ext>
            </a:extLst>
          </p:cNvPr>
          <p:cNvSpPr>
            <a:spLocks noGrp="1"/>
          </p:cNvSpPr>
          <p:nvPr>
            <p:ph type="sldNum" sz="quarter" idx="12"/>
          </p:nvPr>
        </p:nvSpPr>
        <p:spPr/>
        <p:txBody>
          <a:bodyPr/>
          <a:lstStyle/>
          <a:p>
            <a:fld id="{32F83655-DC73-417F-8B26-EB7A1DBB5382}" type="slidenum">
              <a:rPr lang="en-ZA" smtClean="0"/>
              <a:pPr/>
              <a:t>40</a:t>
            </a:fld>
            <a:endParaRPr lang="en-ZA" dirty="0"/>
          </a:p>
        </p:txBody>
      </p:sp>
      <p:sp>
        <p:nvSpPr>
          <p:cNvPr id="4" name="Content Placeholder 3">
            <a:extLst>
              <a:ext uri="{FF2B5EF4-FFF2-40B4-BE49-F238E27FC236}">
                <a16:creationId xmlns:a16="http://schemas.microsoft.com/office/drawing/2014/main" id="{60B383F5-4F81-4D2B-93A5-D0CF06294648}"/>
              </a:ext>
            </a:extLst>
          </p:cNvPr>
          <p:cNvSpPr>
            <a:spLocks noGrp="1"/>
          </p:cNvSpPr>
          <p:nvPr>
            <p:ph sz="quarter" idx="1"/>
          </p:nvPr>
        </p:nvSpPr>
        <p:spPr>
          <a:xfrm>
            <a:off x="467544" y="1413295"/>
            <a:ext cx="8219256" cy="5054179"/>
          </a:xfrm>
        </p:spPr>
        <p:txBody>
          <a:bodyPr>
            <a:normAutofit/>
          </a:bodyPr>
          <a:lstStyle/>
          <a:p>
            <a:pPr marL="0" indent="0" fontAlgn="base">
              <a:buNone/>
            </a:pPr>
            <a:r>
              <a:rPr lang="en-GB" b="1" dirty="0"/>
              <a:t>2. Proper Nutrition</a:t>
            </a:r>
          </a:p>
          <a:p>
            <a:pPr marL="0" indent="0" fontAlgn="base">
              <a:buNone/>
            </a:pPr>
            <a:endParaRPr lang="en-ZA" dirty="0"/>
          </a:p>
          <a:p>
            <a:pPr fontAlgn="base"/>
            <a:r>
              <a:rPr lang="en-GB" dirty="0"/>
              <a:t>Children would live on junk food and snacks if we allowed them to. </a:t>
            </a:r>
          </a:p>
          <a:p>
            <a:pPr marL="0" indent="0" fontAlgn="base">
              <a:buNone/>
            </a:pPr>
            <a:endParaRPr lang="en-GB" dirty="0"/>
          </a:p>
          <a:p>
            <a:pPr fontAlgn="base"/>
            <a:r>
              <a:rPr lang="en-GB" dirty="0"/>
              <a:t>This is one of the key differences in what children want and what they need. </a:t>
            </a:r>
          </a:p>
          <a:p>
            <a:pPr fontAlgn="base"/>
            <a:endParaRPr lang="en-GB" dirty="0"/>
          </a:p>
          <a:p>
            <a:pPr fontAlgn="base"/>
            <a:r>
              <a:rPr lang="en-GB" dirty="0"/>
              <a:t>In order to grow and develop healthy bones children must be given a healthy and nutritious diet consisting off plenty of proteins, calcium, vitamins and minerals. </a:t>
            </a:r>
          </a:p>
          <a:p>
            <a:pPr marL="0" indent="0" fontAlgn="base">
              <a:buNone/>
            </a:pPr>
            <a:endParaRPr lang="en-GB" dirty="0"/>
          </a:p>
          <a:p>
            <a:pPr marL="0" indent="0">
              <a:buNone/>
            </a:pPr>
            <a:endParaRPr lang="en-ZA" dirty="0"/>
          </a:p>
        </p:txBody>
      </p:sp>
    </p:spTree>
    <p:extLst>
      <p:ext uri="{BB962C8B-B14F-4D97-AF65-F5344CB8AC3E}">
        <p14:creationId xmlns:p14="http://schemas.microsoft.com/office/powerpoint/2010/main" val="248839053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B4E940-6EF9-457C-A0AE-F0722124D1C7}"/>
              </a:ext>
            </a:extLst>
          </p:cNvPr>
          <p:cNvSpPr>
            <a:spLocks noGrp="1"/>
          </p:cNvSpPr>
          <p:nvPr>
            <p:ph type="title"/>
          </p:nvPr>
        </p:nvSpPr>
        <p:spPr/>
        <p:txBody>
          <a:bodyPr>
            <a:normAutofit fontScale="90000"/>
          </a:bodyPr>
          <a:lstStyle/>
          <a:p>
            <a:pPr algn="ctr"/>
            <a:r>
              <a:rPr lang="en-GB" dirty="0"/>
              <a:t>THE BASIC HEALTH NEEDS OF CHILDREN AND PREGNANT WOMEN</a:t>
            </a:r>
            <a:endParaRPr lang="en-ZA" dirty="0"/>
          </a:p>
        </p:txBody>
      </p:sp>
      <p:sp>
        <p:nvSpPr>
          <p:cNvPr id="3" name="Slide Number Placeholder 2">
            <a:extLst>
              <a:ext uri="{FF2B5EF4-FFF2-40B4-BE49-F238E27FC236}">
                <a16:creationId xmlns:a16="http://schemas.microsoft.com/office/drawing/2014/main" id="{A4BE3D2B-C355-4A07-ACBB-9705DE46E445}"/>
              </a:ext>
            </a:extLst>
          </p:cNvPr>
          <p:cNvSpPr>
            <a:spLocks noGrp="1"/>
          </p:cNvSpPr>
          <p:nvPr>
            <p:ph type="sldNum" sz="quarter" idx="12"/>
          </p:nvPr>
        </p:nvSpPr>
        <p:spPr/>
        <p:txBody>
          <a:bodyPr/>
          <a:lstStyle/>
          <a:p>
            <a:fld id="{32F83655-DC73-417F-8B26-EB7A1DBB5382}" type="slidenum">
              <a:rPr lang="en-ZA" smtClean="0"/>
              <a:pPr/>
              <a:t>41</a:t>
            </a:fld>
            <a:endParaRPr lang="en-ZA" dirty="0"/>
          </a:p>
        </p:txBody>
      </p:sp>
      <p:sp>
        <p:nvSpPr>
          <p:cNvPr id="4" name="Content Placeholder 3">
            <a:extLst>
              <a:ext uri="{FF2B5EF4-FFF2-40B4-BE49-F238E27FC236}">
                <a16:creationId xmlns:a16="http://schemas.microsoft.com/office/drawing/2014/main" id="{60B383F5-4F81-4D2B-93A5-D0CF06294648}"/>
              </a:ext>
            </a:extLst>
          </p:cNvPr>
          <p:cNvSpPr>
            <a:spLocks noGrp="1"/>
          </p:cNvSpPr>
          <p:nvPr>
            <p:ph sz="quarter" idx="1"/>
          </p:nvPr>
        </p:nvSpPr>
        <p:spPr>
          <a:xfrm>
            <a:off x="467544" y="1413295"/>
            <a:ext cx="8219256" cy="5054179"/>
          </a:xfrm>
        </p:spPr>
        <p:txBody>
          <a:bodyPr>
            <a:normAutofit lnSpcReduction="10000"/>
          </a:bodyPr>
          <a:lstStyle/>
          <a:p>
            <a:pPr fontAlgn="base"/>
            <a:r>
              <a:rPr lang="en-GB" dirty="0"/>
              <a:t>In addition, children must drink plenty of water. Allowing your child to eat sweet snacks once in a while is fine but these should never become a staple. Many children today suffer from what is called sub nutrition. </a:t>
            </a:r>
          </a:p>
          <a:p>
            <a:pPr marL="0" indent="0" fontAlgn="base">
              <a:buNone/>
            </a:pPr>
            <a:endParaRPr lang="en-GB" dirty="0"/>
          </a:p>
          <a:p>
            <a:pPr fontAlgn="base"/>
            <a:r>
              <a:rPr lang="en-GB" dirty="0"/>
              <a:t>Most people have heard of malnutrition but have no idea what sub nutrition means. This simply means that the child is given an adequate amount of food but the quality of food leaves a lot to be desired. </a:t>
            </a:r>
          </a:p>
          <a:p>
            <a:pPr marL="0" indent="0" fontAlgn="base">
              <a:buNone/>
            </a:pPr>
            <a:endParaRPr lang="en-GB" dirty="0"/>
          </a:p>
          <a:p>
            <a:pPr fontAlgn="base"/>
            <a:r>
              <a:rPr lang="en-GB" dirty="0"/>
              <a:t>For example, a child who lives on McDonald’s happy meals and candy bars is probably not having his or her nutritional needs met.</a:t>
            </a:r>
            <a:endParaRPr lang="en-ZA" dirty="0"/>
          </a:p>
        </p:txBody>
      </p:sp>
    </p:spTree>
    <p:extLst>
      <p:ext uri="{BB962C8B-B14F-4D97-AF65-F5344CB8AC3E}">
        <p14:creationId xmlns:p14="http://schemas.microsoft.com/office/powerpoint/2010/main" val="349409433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B4E940-6EF9-457C-A0AE-F0722124D1C7}"/>
              </a:ext>
            </a:extLst>
          </p:cNvPr>
          <p:cNvSpPr>
            <a:spLocks noGrp="1"/>
          </p:cNvSpPr>
          <p:nvPr>
            <p:ph type="title"/>
          </p:nvPr>
        </p:nvSpPr>
        <p:spPr/>
        <p:txBody>
          <a:bodyPr>
            <a:normAutofit fontScale="90000"/>
          </a:bodyPr>
          <a:lstStyle/>
          <a:p>
            <a:pPr algn="ctr"/>
            <a:r>
              <a:rPr lang="en-GB" dirty="0"/>
              <a:t>THE BASIC HEALTH NEEDS OF CHILDREN AND PREGNANT WOMEN</a:t>
            </a:r>
            <a:endParaRPr lang="en-ZA" dirty="0"/>
          </a:p>
        </p:txBody>
      </p:sp>
      <p:sp>
        <p:nvSpPr>
          <p:cNvPr id="3" name="Slide Number Placeholder 2">
            <a:extLst>
              <a:ext uri="{FF2B5EF4-FFF2-40B4-BE49-F238E27FC236}">
                <a16:creationId xmlns:a16="http://schemas.microsoft.com/office/drawing/2014/main" id="{A4BE3D2B-C355-4A07-ACBB-9705DE46E445}"/>
              </a:ext>
            </a:extLst>
          </p:cNvPr>
          <p:cNvSpPr>
            <a:spLocks noGrp="1"/>
          </p:cNvSpPr>
          <p:nvPr>
            <p:ph type="sldNum" sz="quarter" idx="12"/>
          </p:nvPr>
        </p:nvSpPr>
        <p:spPr/>
        <p:txBody>
          <a:bodyPr/>
          <a:lstStyle/>
          <a:p>
            <a:fld id="{32F83655-DC73-417F-8B26-EB7A1DBB5382}" type="slidenum">
              <a:rPr lang="en-ZA" smtClean="0"/>
              <a:pPr/>
              <a:t>42</a:t>
            </a:fld>
            <a:endParaRPr lang="en-ZA" dirty="0"/>
          </a:p>
        </p:txBody>
      </p:sp>
      <p:sp>
        <p:nvSpPr>
          <p:cNvPr id="4" name="Content Placeholder 3">
            <a:extLst>
              <a:ext uri="{FF2B5EF4-FFF2-40B4-BE49-F238E27FC236}">
                <a16:creationId xmlns:a16="http://schemas.microsoft.com/office/drawing/2014/main" id="{60B383F5-4F81-4D2B-93A5-D0CF06294648}"/>
              </a:ext>
            </a:extLst>
          </p:cNvPr>
          <p:cNvSpPr>
            <a:spLocks noGrp="1"/>
          </p:cNvSpPr>
          <p:nvPr>
            <p:ph sz="quarter" idx="1"/>
          </p:nvPr>
        </p:nvSpPr>
        <p:spPr>
          <a:xfrm>
            <a:off x="467544" y="1413295"/>
            <a:ext cx="8219256" cy="5054179"/>
          </a:xfrm>
        </p:spPr>
        <p:txBody>
          <a:bodyPr>
            <a:normAutofit/>
          </a:bodyPr>
          <a:lstStyle/>
          <a:p>
            <a:pPr marL="0" indent="0" fontAlgn="base">
              <a:buNone/>
            </a:pPr>
            <a:r>
              <a:rPr lang="en-GB" b="1" dirty="0"/>
              <a:t>3.Structured Discipline</a:t>
            </a:r>
          </a:p>
          <a:p>
            <a:pPr marL="0" indent="0" fontAlgn="base">
              <a:buNone/>
            </a:pPr>
            <a:endParaRPr lang="en-ZA" dirty="0"/>
          </a:p>
          <a:p>
            <a:pPr fontAlgn="base"/>
            <a:r>
              <a:rPr lang="en-GB" dirty="0"/>
              <a:t>Discipline they often think of spanking or some other form of punishment.</a:t>
            </a:r>
          </a:p>
          <a:p>
            <a:pPr marL="0" indent="0" fontAlgn="base">
              <a:buNone/>
            </a:pPr>
            <a:r>
              <a:rPr lang="en-GB" dirty="0"/>
              <a:t> </a:t>
            </a:r>
          </a:p>
          <a:p>
            <a:pPr fontAlgn="base"/>
            <a:r>
              <a:rPr lang="en-GB" dirty="0"/>
              <a:t>However, discipline is much more in depth than that. </a:t>
            </a:r>
          </a:p>
          <a:p>
            <a:pPr marL="0" indent="0" fontAlgn="base">
              <a:buNone/>
            </a:pPr>
            <a:endParaRPr lang="en-GB" dirty="0"/>
          </a:p>
          <a:p>
            <a:pPr fontAlgn="base"/>
            <a:r>
              <a:rPr lang="en-GB" dirty="0"/>
              <a:t>Discipline means setting rules and sticking to them. A child who is receiving the appropriate amount of discipline will understand what consequences for actions means.</a:t>
            </a:r>
          </a:p>
          <a:p>
            <a:pPr marL="0" indent="0" fontAlgn="base">
              <a:buNone/>
            </a:pPr>
            <a:endParaRPr lang="en-GB" dirty="0"/>
          </a:p>
          <a:p>
            <a:pPr marL="0" indent="0" fontAlgn="base">
              <a:buNone/>
            </a:pPr>
            <a:endParaRPr lang="en-ZA" dirty="0"/>
          </a:p>
        </p:txBody>
      </p:sp>
    </p:spTree>
    <p:extLst>
      <p:ext uri="{BB962C8B-B14F-4D97-AF65-F5344CB8AC3E}">
        <p14:creationId xmlns:p14="http://schemas.microsoft.com/office/powerpoint/2010/main" val="281134957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B4E940-6EF9-457C-A0AE-F0722124D1C7}"/>
              </a:ext>
            </a:extLst>
          </p:cNvPr>
          <p:cNvSpPr>
            <a:spLocks noGrp="1"/>
          </p:cNvSpPr>
          <p:nvPr>
            <p:ph type="title"/>
          </p:nvPr>
        </p:nvSpPr>
        <p:spPr/>
        <p:txBody>
          <a:bodyPr>
            <a:normAutofit fontScale="90000"/>
          </a:bodyPr>
          <a:lstStyle/>
          <a:p>
            <a:pPr algn="ctr"/>
            <a:r>
              <a:rPr lang="en-GB" dirty="0"/>
              <a:t>THE BASIC HEALTH NEEDS OF CHILDREN AND PREGNANT WOMEN</a:t>
            </a:r>
            <a:endParaRPr lang="en-ZA" dirty="0"/>
          </a:p>
        </p:txBody>
      </p:sp>
      <p:sp>
        <p:nvSpPr>
          <p:cNvPr id="3" name="Slide Number Placeholder 2">
            <a:extLst>
              <a:ext uri="{FF2B5EF4-FFF2-40B4-BE49-F238E27FC236}">
                <a16:creationId xmlns:a16="http://schemas.microsoft.com/office/drawing/2014/main" id="{A4BE3D2B-C355-4A07-ACBB-9705DE46E445}"/>
              </a:ext>
            </a:extLst>
          </p:cNvPr>
          <p:cNvSpPr>
            <a:spLocks noGrp="1"/>
          </p:cNvSpPr>
          <p:nvPr>
            <p:ph type="sldNum" sz="quarter" idx="12"/>
          </p:nvPr>
        </p:nvSpPr>
        <p:spPr/>
        <p:txBody>
          <a:bodyPr/>
          <a:lstStyle/>
          <a:p>
            <a:fld id="{32F83655-DC73-417F-8B26-EB7A1DBB5382}" type="slidenum">
              <a:rPr lang="en-ZA" smtClean="0"/>
              <a:pPr/>
              <a:t>43</a:t>
            </a:fld>
            <a:endParaRPr lang="en-ZA" dirty="0"/>
          </a:p>
        </p:txBody>
      </p:sp>
      <p:sp>
        <p:nvSpPr>
          <p:cNvPr id="4" name="Content Placeholder 3">
            <a:extLst>
              <a:ext uri="{FF2B5EF4-FFF2-40B4-BE49-F238E27FC236}">
                <a16:creationId xmlns:a16="http://schemas.microsoft.com/office/drawing/2014/main" id="{60B383F5-4F81-4D2B-93A5-D0CF06294648}"/>
              </a:ext>
            </a:extLst>
          </p:cNvPr>
          <p:cNvSpPr>
            <a:spLocks noGrp="1"/>
          </p:cNvSpPr>
          <p:nvPr>
            <p:ph sz="quarter" idx="1"/>
          </p:nvPr>
        </p:nvSpPr>
        <p:spPr>
          <a:xfrm>
            <a:off x="467544" y="1413295"/>
            <a:ext cx="8219256" cy="5054179"/>
          </a:xfrm>
        </p:spPr>
        <p:txBody>
          <a:bodyPr>
            <a:normAutofit/>
          </a:bodyPr>
          <a:lstStyle/>
          <a:p>
            <a:pPr fontAlgn="base"/>
            <a:r>
              <a:rPr lang="en-GB" dirty="0"/>
              <a:t>For example, setting rules for your household and your children and not wavering from those rules for any reason is an excellent way to provide appropriate discipline.</a:t>
            </a:r>
          </a:p>
          <a:p>
            <a:pPr marL="0" indent="0" fontAlgn="base">
              <a:buNone/>
            </a:pPr>
            <a:endParaRPr lang="en-GB" dirty="0"/>
          </a:p>
          <a:p>
            <a:pPr fontAlgn="base"/>
            <a:r>
              <a:rPr lang="en-GB" dirty="0"/>
              <a:t>If you only discipline your child when you finally lose your temper and this will be counterproductive. In addition, you will be teaching your child that it is okay to act out in anger. </a:t>
            </a:r>
          </a:p>
          <a:p>
            <a:pPr marL="0" indent="0" fontAlgn="base">
              <a:buNone/>
            </a:pPr>
            <a:endParaRPr lang="en-GB" dirty="0"/>
          </a:p>
          <a:p>
            <a:pPr fontAlgn="base"/>
            <a:r>
              <a:rPr lang="en-GB" dirty="0"/>
              <a:t>This is why you must tell your child up front what is expected of him or her and exactly what consequences will result if his or her behaviour is undesirable.</a:t>
            </a:r>
            <a:endParaRPr lang="en-ZA" dirty="0"/>
          </a:p>
          <a:p>
            <a:pPr marL="0" indent="0" fontAlgn="base">
              <a:buNone/>
            </a:pPr>
            <a:endParaRPr lang="en-GB" dirty="0"/>
          </a:p>
          <a:p>
            <a:pPr marL="0" indent="0" fontAlgn="base">
              <a:buNone/>
            </a:pPr>
            <a:endParaRPr lang="en-ZA" dirty="0"/>
          </a:p>
        </p:txBody>
      </p:sp>
    </p:spTree>
    <p:extLst>
      <p:ext uri="{BB962C8B-B14F-4D97-AF65-F5344CB8AC3E}">
        <p14:creationId xmlns:p14="http://schemas.microsoft.com/office/powerpoint/2010/main" val="283638943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B4E940-6EF9-457C-A0AE-F0722124D1C7}"/>
              </a:ext>
            </a:extLst>
          </p:cNvPr>
          <p:cNvSpPr>
            <a:spLocks noGrp="1"/>
          </p:cNvSpPr>
          <p:nvPr>
            <p:ph type="title"/>
          </p:nvPr>
        </p:nvSpPr>
        <p:spPr/>
        <p:txBody>
          <a:bodyPr>
            <a:normAutofit fontScale="90000"/>
          </a:bodyPr>
          <a:lstStyle/>
          <a:p>
            <a:pPr algn="ctr"/>
            <a:r>
              <a:rPr lang="en-GB" dirty="0"/>
              <a:t>THE BASIC HEALTH NEEDS OF CHILDREN AND PREGNANT WOMEN</a:t>
            </a:r>
            <a:endParaRPr lang="en-ZA" dirty="0"/>
          </a:p>
        </p:txBody>
      </p:sp>
      <p:sp>
        <p:nvSpPr>
          <p:cNvPr id="3" name="Slide Number Placeholder 2">
            <a:extLst>
              <a:ext uri="{FF2B5EF4-FFF2-40B4-BE49-F238E27FC236}">
                <a16:creationId xmlns:a16="http://schemas.microsoft.com/office/drawing/2014/main" id="{A4BE3D2B-C355-4A07-ACBB-9705DE46E445}"/>
              </a:ext>
            </a:extLst>
          </p:cNvPr>
          <p:cNvSpPr>
            <a:spLocks noGrp="1"/>
          </p:cNvSpPr>
          <p:nvPr>
            <p:ph type="sldNum" sz="quarter" idx="12"/>
          </p:nvPr>
        </p:nvSpPr>
        <p:spPr/>
        <p:txBody>
          <a:bodyPr/>
          <a:lstStyle/>
          <a:p>
            <a:fld id="{32F83655-DC73-417F-8B26-EB7A1DBB5382}" type="slidenum">
              <a:rPr lang="en-ZA" smtClean="0"/>
              <a:pPr/>
              <a:t>44</a:t>
            </a:fld>
            <a:endParaRPr lang="en-ZA" dirty="0"/>
          </a:p>
        </p:txBody>
      </p:sp>
      <p:sp>
        <p:nvSpPr>
          <p:cNvPr id="4" name="Content Placeholder 3">
            <a:extLst>
              <a:ext uri="{FF2B5EF4-FFF2-40B4-BE49-F238E27FC236}">
                <a16:creationId xmlns:a16="http://schemas.microsoft.com/office/drawing/2014/main" id="{60B383F5-4F81-4D2B-93A5-D0CF06294648}"/>
              </a:ext>
            </a:extLst>
          </p:cNvPr>
          <p:cNvSpPr>
            <a:spLocks noGrp="1"/>
          </p:cNvSpPr>
          <p:nvPr>
            <p:ph sz="quarter" idx="1"/>
          </p:nvPr>
        </p:nvSpPr>
        <p:spPr>
          <a:xfrm>
            <a:off x="467544" y="1413295"/>
            <a:ext cx="8219256" cy="5054179"/>
          </a:xfrm>
        </p:spPr>
        <p:txBody>
          <a:bodyPr>
            <a:normAutofit/>
          </a:bodyPr>
          <a:lstStyle/>
          <a:p>
            <a:pPr marL="0" indent="0" fontAlgn="base">
              <a:buNone/>
            </a:pPr>
            <a:r>
              <a:rPr lang="en-GB" b="1" dirty="0"/>
              <a:t>4. Physical Exercise</a:t>
            </a:r>
          </a:p>
          <a:p>
            <a:pPr marL="0" indent="0" fontAlgn="base">
              <a:buNone/>
            </a:pPr>
            <a:endParaRPr lang="en-ZA" dirty="0"/>
          </a:p>
          <a:p>
            <a:pPr fontAlgn="base"/>
            <a:r>
              <a:rPr lang="en-GB" dirty="0"/>
              <a:t>Many children today are suffering from childhood obesity in most doctor’s blame this on technology and the advancements that have been made over the past several decades.</a:t>
            </a:r>
          </a:p>
          <a:p>
            <a:pPr marL="0" indent="0" fontAlgn="base">
              <a:buNone/>
            </a:pPr>
            <a:endParaRPr lang="en-GB" dirty="0"/>
          </a:p>
          <a:p>
            <a:pPr fontAlgn="base"/>
            <a:r>
              <a:rPr lang="en-GB" dirty="0"/>
              <a:t> One may ask how technology can have anything to do with childhood obesity but the answer is simple.</a:t>
            </a:r>
          </a:p>
          <a:p>
            <a:pPr marL="0" indent="0" fontAlgn="base">
              <a:buNone/>
            </a:pPr>
            <a:endParaRPr lang="en-GB" dirty="0"/>
          </a:p>
          <a:p>
            <a:pPr marL="0" indent="0" fontAlgn="base">
              <a:buNone/>
            </a:pPr>
            <a:endParaRPr lang="en-GB" dirty="0"/>
          </a:p>
          <a:p>
            <a:pPr marL="0" indent="0" fontAlgn="base">
              <a:buNone/>
            </a:pPr>
            <a:endParaRPr lang="en-ZA" dirty="0"/>
          </a:p>
        </p:txBody>
      </p:sp>
    </p:spTree>
    <p:extLst>
      <p:ext uri="{BB962C8B-B14F-4D97-AF65-F5344CB8AC3E}">
        <p14:creationId xmlns:p14="http://schemas.microsoft.com/office/powerpoint/2010/main" val="366833636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B4E940-6EF9-457C-A0AE-F0722124D1C7}"/>
              </a:ext>
            </a:extLst>
          </p:cNvPr>
          <p:cNvSpPr>
            <a:spLocks noGrp="1"/>
          </p:cNvSpPr>
          <p:nvPr>
            <p:ph type="title"/>
          </p:nvPr>
        </p:nvSpPr>
        <p:spPr/>
        <p:txBody>
          <a:bodyPr>
            <a:normAutofit fontScale="90000"/>
          </a:bodyPr>
          <a:lstStyle/>
          <a:p>
            <a:pPr algn="ctr"/>
            <a:r>
              <a:rPr lang="en-GB" dirty="0"/>
              <a:t>THE BASIC HEALTH NEEDS OF CHILDREN AND PREGNANT WOMEN</a:t>
            </a:r>
            <a:endParaRPr lang="en-ZA" dirty="0"/>
          </a:p>
        </p:txBody>
      </p:sp>
      <p:sp>
        <p:nvSpPr>
          <p:cNvPr id="3" name="Slide Number Placeholder 2">
            <a:extLst>
              <a:ext uri="{FF2B5EF4-FFF2-40B4-BE49-F238E27FC236}">
                <a16:creationId xmlns:a16="http://schemas.microsoft.com/office/drawing/2014/main" id="{A4BE3D2B-C355-4A07-ACBB-9705DE46E445}"/>
              </a:ext>
            </a:extLst>
          </p:cNvPr>
          <p:cNvSpPr>
            <a:spLocks noGrp="1"/>
          </p:cNvSpPr>
          <p:nvPr>
            <p:ph type="sldNum" sz="quarter" idx="12"/>
          </p:nvPr>
        </p:nvSpPr>
        <p:spPr/>
        <p:txBody>
          <a:bodyPr/>
          <a:lstStyle/>
          <a:p>
            <a:fld id="{32F83655-DC73-417F-8B26-EB7A1DBB5382}" type="slidenum">
              <a:rPr lang="en-ZA" smtClean="0"/>
              <a:pPr/>
              <a:t>45</a:t>
            </a:fld>
            <a:endParaRPr lang="en-ZA" dirty="0"/>
          </a:p>
        </p:txBody>
      </p:sp>
      <p:sp>
        <p:nvSpPr>
          <p:cNvPr id="4" name="Content Placeholder 3">
            <a:extLst>
              <a:ext uri="{FF2B5EF4-FFF2-40B4-BE49-F238E27FC236}">
                <a16:creationId xmlns:a16="http://schemas.microsoft.com/office/drawing/2014/main" id="{60B383F5-4F81-4D2B-93A5-D0CF06294648}"/>
              </a:ext>
            </a:extLst>
          </p:cNvPr>
          <p:cNvSpPr>
            <a:spLocks noGrp="1"/>
          </p:cNvSpPr>
          <p:nvPr>
            <p:ph sz="quarter" idx="1"/>
          </p:nvPr>
        </p:nvSpPr>
        <p:spPr>
          <a:xfrm>
            <a:off x="467544" y="1413295"/>
            <a:ext cx="8219256" cy="5054179"/>
          </a:xfrm>
        </p:spPr>
        <p:txBody>
          <a:bodyPr>
            <a:normAutofit/>
          </a:bodyPr>
          <a:lstStyle/>
          <a:p>
            <a:pPr fontAlgn="base"/>
            <a:r>
              <a:rPr lang="en-GB" dirty="0"/>
              <a:t>Children are spending more time in their living rooms playing video games and playing on the computer than they are at doing anything else. </a:t>
            </a:r>
          </a:p>
          <a:p>
            <a:pPr fontAlgn="base"/>
            <a:endParaRPr lang="en-GB" dirty="0"/>
          </a:p>
          <a:p>
            <a:pPr fontAlgn="base"/>
            <a:r>
              <a:rPr lang="en-GB" dirty="0"/>
              <a:t>If you look up and down your street in the afternoons chances are there will be less children running about and riding their bicycles then when you were a child. </a:t>
            </a:r>
          </a:p>
          <a:p>
            <a:pPr marL="0" indent="0" fontAlgn="base">
              <a:buNone/>
            </a:pPr>
            <a:endParaRPr lang="en-GB" dirty="0"/>
          </a:p>
          <a:p>
            <a:pPr fontAlgn="base"/>
            <a:r>
              <a:rPr lang="en-GB" dirty="0"/>
              <a:t>This has become a very sad part of reality for this generation. Children must be given an adequate amount of physical exercise every day in order to keep their heart healthy and prevent childhood obesity.</a:t>
            </a:r>
          </a:p>
          <a:p>
            <a:pPr marL="0" indent="0" fontAlgn="base">
              <a:buNone/>
            </a:pPr>
            <a:endParaRPr lang="en-GB" dirty="0"/>
          </a:p>
        </p:txBody>
      </p:sp>
    </p:spTree>
    <p:extLst>
      <p:ext uri="{BB962C8B-B14F-4D97-AF65-F5344CB8AC3E}">
        <p14:creationId xmlns:p14="http://schemas.microsoft.com/office/powerpoint/2010/main" val="49246646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B4E940-6EF9-457C-A0AE-F0722124D1C7}"/>
              </a:ext>
            </a:extLst>
          </p:cNvPr>
          <p:cNvSpPr>
            <a:spLocks noGrp="1"/>
          </p:cNvSpPr>
          <p:nvPr>
            <p:ph type="title"/>
          </p:nvPr>
        </p:nvSpPr>
        <p:spPr/>
        <p:txBody>
          <a:bodyPr>
            <a:normAutofit fontScale="90000"/>
          </a:bodyPr>
          <a:lstStyle/>
          <a:p>
            <a:pPr algn="ctr"/>
            <a:r>
              <a:rPr lang="en-GB" dirty="0"/>
              <a:t>THE BASIC HEALTH NEEDS OF CHILDREN AND PREGNANT WOMEN</a:t>
            </a:r>
            <a:endParaRPr lang="en-ZA" dirty="0"/>
          </a:p>
        </p:txBody>
      </p:sp>
      <p:sp>
        <p:nvSpPr>
          <p:cNvPr id="3" name="Slide Number Placeholder 2">
            <a:extLst>
              <a:ext uri="{FF2B5EF4-FFF2-40B4-BE49-F238E27FC236}">
                <a16:creationId xmlns:a16="http://schemas.microsoft.com/office/drawing/2014/main" id="{A4BE3D2B-C355-4A07-ACBB-9705DE46E445}"/>
              </a:ext>
            </a:extLst>
          </p:cNvPr>
          <p:cNvSpPr>
            <a:spLocks noGrp="1"/>
          </p:cNvSpPr>
          <p:nvPr>
            <p:ph type="sldNum" sz="quarter" idx="12"/>
          </p:nvPr>
        </p:nvSpPr>
        <p:spPr/>
        <p:txBody>
          <a:bodyPr/>
          <a:lstStyle/>
          <a:p>
            <a:fld id="{32F83655-DC73-417F-8B26-EB7A1DBB5382}" type="slidenum">
              <a:rPr lang="en-ZA" smtClean="0"/>
              <a:pPr/>
              <a:t>46</a:t>
            </a:fld>
            <a:endParaRPr lang="en-ZA" dirty="0"/>
          </a:p>
        </p:txBody>
      </p:sp>
      <p:sp>
        <p:nvSpPr>
          <p:cNvPr id="4" name="Content Placeholder 3">
            <a:extLst>
              <a:ext uri="{FF2B5EF4-FFF2-40B4-BE49-F238E27FC236}">
                <a16:creationId xmlns:a16="http://schemas.microsoft.com/office/drawing/2014/main" id="{60B383F5-4F81-4D2B-93A5-D0CF06294648}"/>
              </a:ext>
            </a:extLst>
          </p:cNvPr>
          <p:cNvSpPr>
            <a:spLocks noGrp="1"/>
          </p:cNvSpPr>
          <p:nvPr>
            <p:ph sz="quarter" idx="1"/>
          </p:nvPr>
        </p:nvSpPr>
        <p:spPr>
          <a:xfrm>
            <a:off x="467544" y="1413295"/>
            <a:ext cx="8219256" cy="5054179"/>
          </a:xfrm>
        </p:spPr>
        <p:txBody>
          <a:bodyPr>
            <a:normAutofit/>
          </a:bodyPr>
          <a:lstStyle/>
          <a:p>
            <a:pPr fontAlgn="base"/>
            <a:r>
              <a:rPr lang="en-GB" dirty="0"/>
              <a:t>In addition, a child who eats high-fat foods and does not receive enough physical exercise can develop problems with obesity later in life and into adulthood. </a:t>
            </a:r>
          </a:p>
          <a:p>
            <a:pPr fontAlgn="base"/>
            <a:endParaRPr lang="en-GB" dirty="0"/>
          </a:p>
          <a:p>
            <a:pPr fontAlgn="base"/>
            <a:r>
              <a:rPr lang="en-GB" dirty="0"/>
              <a:t>Healthy muscles also rely on an adequate amount of physical activity.</a:t>
            </a:r>
            <a:endParaRPr lang="en-ZA" dirty="0"/>
          </a:p>
          <a:p>
            <a:pPr marL="0" indent="0" fontAlgn="base">
              <a:buNone/>
            </a:pPr>
            <a:endParaRPr lang="en-GB" dirty="0"/>
          </a:p>
          <a:p>
            <a:pPr fontAlgn="base"/>
            <a:r>
              <a:rPr lang="en-GB" dirty="0"/>
              <a:t>Aside from the above mentioned needs, children also need love and support in order to grow into emotionally healthy human beings. </a:t>
            </a:r>
          </a:p>
          <a:p>
            <a:pPr fontAlgn="base"/>
            <a:endParaRPr lang="en-GB" dirty="0"/>
          </a:p>
        </p:txBody>
      </p:sp>
    </p:spTree>
    <p:extLst>
      <p:ext uri="{BB962C8B-B14F-4D97-AF65-F5344CB8AC3E}">
        <p14:creationId xmlns:p14="http://schemas.microsoft.com/office/powerpoint/2010/main" val="83241684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B4E940-6EF9-457C-A0AE-F0722124D1C7}"/>
              </a:ext>
            </a:extLst>
          </p:cNvPr>
          <p:cNvSpPr>
            <a:spLocks noGrp="1"/>
          </p:cNvSpPr>
          <p:nvPr>
            <p:ph type="title"/>
          </p:nvPr>
        </p:nvSpPr>
        <p:spPr/>
        <p:txBody>
          <a:bodyPr>
            <a:normAutofit fontScale="90000"/>
          </a:bodyPr>
          <a:lstStyle/>
          <a:p>
            <a:pPr algn="ctr"/>
            <a:r>
              <a:rPr lang="en-GB" dirty="0"/>
              <a:t>THE BASIC HEALTH NEEDS OF CHILDREN AND PREGNANT WOMEN</a:t>
            </a:r>
            <a:endParaRPr lang="en-ZA" dirty="0"/>
          </a:p>
        </p:txBody>
      </p:sp>
      <p:sp>
        <p:nvSpPr>
          <p:cNvPr id="3" name="Slide Number Placeholder 2">
            <a:extLst>
              <a:ext uri="{FF2B5EF4-FFF2-40B4-BE49-F238E27FC236}">
                <a16:creationId xmlns:a16="http://schemas.microsoft.com/office/drawing/2014/main" id="{A4BE3D2B-C355-4A07-ACBB-9705DE46E445}"/>
              </a:ext>
            </a:extLst>
          </p:cNvPr>
          <p:cNvSpPr>
            <a:spLocks noGrp="1"/>
          </p:cNvSpPr>
          <p:nvPr>
            <p:ph type="sldNum" sz="quarter" idx="12"/>
          </p:nvPr>
        </p:nvSpPr>
        <p:spPr/>
        <p:txBody>
          <a:bodyPr/>
          <a:lstStyle/>
          <a:p>
            <a:fld id="{32F83655-DC73-417F-8B26-EB7A1DBB5382}" type="slidenum">
              <a:rPr lang="en-ZA" smtClean="0"/>
              <a:pPr/>
              <a:t>47</a:t>
            </a:fld>
            <a:endParaRPr lang="en-ZA" dirty="0"/>
          </a:p>
        </p:txBody>
      </p:sp>
      <p:sp>
        <p:nvSpPr>
          <p:cNvPr id="4" name="Content Placeholder 3">
            <a:extLst>
              <a:ext uri="{FF2B5EF4-FFF2-40B4-BE49-F238E27FC236}">
                <a16:creationId xmlns:a16="http://schemas.microsoft.com/office/drawing/2014/main" id="{60B383F5-4F81-4D2B-93A5-D0CF06294648}"/>
              </a:ext>
            </a:extLst>
          </p:cNvPr>
          <p:cNvSpPr>
            <a:spLocks noGrp="1"/>
          </p:cNvSpPr>
          <p:nvPr>
            <p:ph sz="quarter" idx="1"/>
          </p:nvPr>
        </p:nvSpPr>
        <p:spPr>
          <a:xfrm>
            <a:off x="467544" y="1413295"/>
            <a:ext cx="8219256" cy="5054179"/>
          </a:xfrm>
        </p:spPr>
        <p:txBody>
          <a:bodyPr>
            <a:normAutofit/>
          </a:bodyPr>
          <a:lstStyle/>
          <a:p>
            <a:pPr fontAlgn="base"/>
            <a:r>
              <a:rPr lang="en-GB" dirty="0"/>
              <a:t>There are many ways to abuse a child and do not make the mistake of thinking that just because you do not physically get your child that you are not abusive. </a:t>
            </a:r>
          </a:p>
          <a:p>
            <a:pPr fontAlgn="base"/>
            <a:endParaRPr lang="en-GB" dirty="0"/>
          </a:p>
          <a:p>
            <a:pPr fontAlgn="base"/>
            <a:r>
              <a:rPr lang="en-GB" dirty="0"/>
              <a:t>If you are neglecting your child in any way and failing to provide any of your child’s basic needs that this is also a form of abuse. </a:t>
            </a:r>
          </a:p>
          <a:p>
            <a:pPr marL="0" indent="0" fontAlgn="base">
              <a:buNone/>
            </a:pPr>
            <a:endParaRPr lang="en-GB" dirty="0"/>
          </a:p>
          <a:p>
            <a:pPr fontAlgn="base"/>
            <a:r>
              <a:rPr lang="en-GB" dirty="0"/>
              <a:t>Children are very resilient and no matter what type of environment they grow up and they will almost always forgive their parents for anything so do not count on your child to tell you when you are not meeting his or her needs.</a:t>
            </a:r>
            <a:endParaRPr lang="en-ZA" dirty="0"/>
          </a:p>
        </p:txBody>
      </p:sp>
    </p:spTree>
    <p:extLst>
      <p:ext uri="{BB962C8B-B14F-4D97-AF65-F5344CB8AC3E}">
        <p14:creationId xmlns:p14="http://schemas.microsoft.com/office/powerpoint/2010/main" val="161277969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B4E940-6EF9-457C-A0AE-F0722124D1C7}"/>
              </a:ext>
            </a:extLst>
          </p:cNvPr>
          <p:cNvSpPr>
            <a:spLocks noGrp="1"/>
          </p:cNvSpPr>
          <p:nvPr>
            <p:ph type="title"/>
          </p:nvPr>
        </p:nvSpPr>
        <p:spPr/>
        <p:txBody>
          <a:bodyPr>
            <a:normAutofit fontScale="90000"/>
          </a:bodyPr>
          <a:lstStyle/>
          <a:p>
            <a:pPr algn="ctr"/>
            <a:r>
              <a:rPr lang="en-GB" dirty="0"/>
              <a:t>THE BASIC HEALTH NEEDS OF CHILDREN AND PREGNANT WOMEN</a:t>
            </a:r>
            <a:endParaRPr lang="en-ZA" dirty="0"/>
          </a:p>
        </p:txBody>
      </p:sp>
      <p:sp>
        <p:nvSpPr>
          <p:cNvPr id="3" name="Slide Number Placeholder 2">
            <a:extLst>
              <a:ext uri="{FF2B5EF4-FFF2-40B4-BE49-F238E27FC236}">
                <a16:creationId xmlns:a16="http://schemas.microsoft.com/office/drawing/2014/main" id="{A4BE3D2B-C355-4A07-ACBB-9705DE46E445}"/>
              </a:ext>
            </a:extLst>
          </p:cNvPr>
          <p:cNvSpPr>
            <a:spLocks noGrp="1"/>
          </p:cNvSpPr>
          <p:nvPr>
            <p:ph type="sldNum" sz="quarter" idx="12"/>
          </p:nvPr>
        </p:nvSpPr>
        <p:spPr/>
        <p:txBody>
          <a:bodyPr/>
          <a:lstStyle/>
          <a:p>
            <a:fld id="{32F83655-DC73-417F-8B26-EB7A1DBB5382}" type="slidenum">
              <a:rPr lang="en-ZA" smtClean="0"/>
              <a:pPr/>
              <a:t>48</a:t>
            </a:fld>
            <a:endParaRPr lang="en-ZA" dirty="0"/>
          </a:p>
        </p:txBody>
      </p:sp>
      <p:sp>
        <p:nvSpPr>
          <p:cNvPr id="4" name="Content Placeholder 3">
            <a:extLst>
              <a:ext uri="{FF2B5EF4-FFF2-40B4-BE49-F238E27FC236}">
                <a16:creationId xmlns:a16="http://schemas.microsoft.com/office/drawing/2014/main" id="{60B383F5-4F81-4D2B-93A5-D0CF06294648}"/>
              </a:ext>
            </a:extLst>
          </p:cNvPr>
          <p:cNvSpPr>
            <a:spLocks noGrp="1"/>
          </p:cNvSpPr>
          <p:nvPr>
            <p:ph sz="quarter" idx="1"/>
          </p:nvPr>
        </p:nvSpPr>
        <p:spPr>
          <a:xfrm>
            <a:off x="467544" y="1413295"/>
            <a:ext cx="8219256" cy="5054179"/>
          </a:xfrm>
        </p:spPr>
        <p:txBody>
          <a:bodyPr>
            <a:normAutofit lnSpcReduction="10000"/>
          </a:bodyPr>
          <a:lstStyle/>
          <a:p>
            <a:pPr marL="0" indent="0" fontAlgn="base">
              <a:buNone/>
            </a:pPr>
            <a:r>
              <a:rPr lang="en-GB" b="1" i="1" dirty="0"/>
              <a:t>Basic health needs of pregnant women.</a:t>
            </a:r>
            <a:endParaRPr lang="en-ZA" dirty="0"/>
          </a:p>
          <a:p>
            <a:pPr marL="0" indent="0">
              <a:buNone/>
            </a:pPr>
            <a:r>
              <a:rPr lang="en-GB" dirty="0"/>
              <a:t> </a:t>
            </a:r>
            <a:endParaRPr lang="en-ZA" dirty="0"/>
          </a:p>
          <a:p>
            <a:pPr marL="0" indent="0">
              <a:buNone/>
            </a:pPr>
            <a:r>
              <a:rPr lang="en-GB" b="1" dirty="0"/>
              <a:t>Food in pregnancy</a:t>
            </a:r>
          </a:p>
          <a:p>
            <a:pPr marL="0" indent="0">
              <a:buNone/>
            </a:pPr>
            <a:endParaRPr lang="en-ZA" dirty="0"/>
          </a:p>
          <a:p>
            <a:r>
              <a:rPr lang="en-GB" dirty="0"/>
              <a:t>The food items necessary for maternal health and foetus growth. </a:t>
            </a:r>
          </a:p>
          <a:p>
            <a:endParaRPr lang="en-GB" dirty="0"/>
          </a:p>
          <a:p>
            <a:r>
              <a:rPr lang="en-GB" dirty="0"/>
              <a:t>It is important to note that all nutrients are required by the mother and the child. </a:t>
            </a:r>
          </a:p>
          <a:p>
            <a:endParaRPr lang="en-GB" dirty="0"/>
          </a:p>
          <a:p>
            <a:r>
              <a:rPr lang="en-GB" dirty="0"/>
              <a:t>Therefore it is a health need for a pregnant women to eat balanced diet.  </a:t>
            </a:r>
          </a:p>
          <a:p>
            <a:pPr marL="0" indent="0">
              <a:buNone/>
            </a:pPr>
            <a:endParaRPr lang="en-GB" dirty="0"/>
          </a:p>
        </p:txBody>
      </p:sp>
    </p:spTree>
    <p:extLst>
      <p:ext uri="{BB962C8B-B14F-4D97-AF65-F5344CB8AC3E}">
        <p14:creationId xmlns:p14="http://schemas.microsoft.com/office/powerpoint/2010/main" val="277894004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B4E940-6EF9-457C-A0AE-F0722124D1C7}"/>
              </a:ext>
            </a:extLst>
          </p:cNvPr>
          <p:cNvSpPr>
            <a:spLocks noGrp="1"/>
          </p:cNvSpPr>
          <p:nvPr>
            <p:ph type="title"/>
          </p:nvPr>
        </p:nvSpPr>
        <p:spPr/>
        <p:txBody>
          <a:bodyPr>
            <a:normAutofit fontScale="90000"/>
          </a:bodyPr>
          <a:lstStyle/>
          <a:p>
            <a:pPr algn="ctr"/>
            <a:r>
              <a:rPr lang="en-GB" dirty="0"/>
              <a:t>THE BASIC HEALTH NEEDS OF CHILDREN AND PREGNANT WOMEN</a:t>
            </a:r>
            <a:endParaRPr lang="en-ZA" dirty="0"/>
          </a:p>
        </p:txBody>
      </p:sp>
      <p:sp>
        <p:nvSpPr>
          <p:cNvPr id="3" name="Slide Number Placeholder 2">
            <a:extLst>
              <a:ext uri="{FF2B5EF4-FFF2-40B4-BE49-F238E27FC236}">
                <a16:creationId xmlns:a16="http://schemas.microsoft.com/office/drawing/2014/main" id="{A4BE3D2B-C355-4A07-ACBB-9705DE46E445}"/>
              </a:ext>
            </a:extLst>
          </p:cNvPr>
          <p:cNvSpPr>
            <a:spLocks noGrp="1"/>
          </p:cNvSpPr>
          <p:nvPr>
            <p:ph type="sldNum" sz="quarter" idx="12"/>
          </p:nvPr>
        </p:nvSpPr>
        <p:spPr/>
        <p:txBody>
          <a:bodyPr/>
          <a:lstStyle/>
          <a:p>
            <a:fld id="{32F83655-DC73-417F-8B26-EB7A1DBB5382}" type="slidenum">
              <a:rPr lang="en-ZA" smtClean="0"/>
              <a:pPr/>
              <a:t>49</a:t>
            </a:fld>
            <a:endParaRPr lang="en-ZA" dirty="0"/>
          </a:p>
        </p:txBody>
      </p:sp>
      <p:sp>
        <p:nvSpPr>
          <p:cNvPr id="4" name="Content Placeholder 3">
            <a:extLst>
              <a:ext uri="{FF2B5EF4-FFF2-40B4-BE49-F238E27FC236}">
                <a16:creationId xmlns:a16="http://schemas.microsoft.com/office/drawing/2014/main" id="{60B383F5-4F81-4D2B-93A5-D0CF06294648}"/>
              </a:ext>
            </a:extLst>
          </p:cNvPr>
          <p:cNvSpPr>
            <a:spLocks noGrp="1"/>
          </p:cNvSpPr>
          <p:nvPr>
            <p:ph sz="quarter" idx="1"/>
          </p:nvPr>
        </p:nvSpPr>
        <p:spPr>
          <a:xfrm>
            <a:off x="467544" y="1413295"/>
            <a:ext cx="8219256" cy="5054179"/>
          </a:xfrm>
        </p:spPr>
        <p:txBody>
          <a:bodyPr>
            <a:normAutofit/>
          </a:bodyPr>
          <a:lstStyle/>
          <a:p>
            <a:r>
              <a:rPr lang="en-GB" dirty="0"/>
              <a:t>Information on food patterns that are generally considered able to control or reduce nausea and vomiting of early pregnancy was sought. </a:t>
            </a:r>
            <a:endParaRPr lang="en-ZA" dirty="0"/>
          </a:p>
        </p:txBody>
      </p:sp>
    </p:spTree>
    <p:extLst>
      <p:ext uri="{BB962C8B-B14F-4D97-AF65-F5344CB8AC3E}">
        <p14:creationId xmlns:p14="http://schemas.microsoft.com/office/powerpoint/2010/main" val="19022707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Overview</a:t>
            </a:r>
          </a:p>
        </p:txBody>
      </p:sp>
      <p:sp>
        <p:nvSpPr>
          <p:cNvPr id="4" name="Slide Number Placeholder 3"/>
          <p:cNvSpPr>
            <a:spLocks noGrp="1"/>
          </p:cNvSpPr>
          <p:nvPr>
            <p:ph type="sldNum" sz="quarter" idx="12"/>
          </p:nvPr>
        </p:nvSpPr>
        <p:spPr/>
        <p:txBody>
          <a:bodyPr/>
          <a:lstStyle/>
          <a:p>
            <a:fld id="{32F83655-DC73-417F-8B26-EB7A1DBB5382}" type="slidenum">
              <a:rPr lang="en-ZA" smtClean="0"/>
              <a:pPr/>
              <a:t>5</a:t>
            </a:fld>
            <a:endParaRPr lang="en-ZA" dirty="0"/>
          </a:p>
        </p:txBody>
      </p:sp>
      <p:sp>
        <p:nvSpPr>
          <p:cNvPr id="5" name="Content Placeholder 4"/>
          <p:cNvSpPr>
            <a:spLocks noGrp="1"/>
          </p:cNvSpPr>
          <p:nvPr>
            <p:ph sz="quarter" idx="1"/>
          </p:nvPr>
        </p:nvSpPr>
        <p:spPr/>
        <p:txBody>
          <a:bodyPr/>
          <a:lstStyle/>
          <a:p>
            <a:pPr marL="0" lvl="0" indent="0">
              <a:lnSpc>
                <a:spcPct val="150000"/>
              </a:lnSpc>
              <a:spcBef>
                <a:spcPts val="0"/>
              </a:spcBef>
              <a:buClrTx/>
              <a:buSzTx/>
              <a:buNone/>
            </a:pPr>
            <a:r>
              <a:rPr lang="en-ZA" b="1" dirty="0">
                <a:solidFill>
                  <a:srgbClr val="000066"/>
                </a:solidFill>
              </a:rPr>
              <a:t>Section 6 – 		Summative assessment – Workplace 			assignments</a:t>
            </a:r>
            <a:endParaRPr lang="en-US" dirty="0">
              <a:solidFill>
                <a:srgbClr val="000066"/>
              </a:solidFill>
            </a:endParaRPr>
          </a:p>
          <a:p>
            <a:pPr marL="0" lvl="0" indent="0">
              <a:lnSpc>
                <a:spcPct val="150000"/>
              </a:lnSpc>
              <a:spcBef>
                <a:spcPts val="0"/>
              </a:spcBef>
              <a:buClrTx/>
              <a:buSzTx/>
              <a:buNone/>
            </a:pPr>
            <a:r>
              <a:rPr lang="en-ZA" b="1" dirty="0">
                <a:solidFill>
                  <a:srgbClr val="000066"/>
                </a:solidFill>
              </a:rPr>
              <a:t>Section 7 – 		Feedback</a:t>
            </a:r>
            <a:endParaRPr lang="en-US" dirty="0">
              <a:solidFill>
                <a:srgbClr val="000066"/>
              </a:solidFill>
            </a:endParaRPr>
          </a:p>
          <a:p>
            <a:pPr marL="0" lvl="0" indent="0">
              <a:lnSpc>
                <a:spcPct val="150000"/>
              </a:lnSpc>
              <a:spcBef>
                <a:spcPts val="0"/>
              </a:spcBef>
              <a:buClrTx/>
              <a:buSzTx/>
              <a:buNone/>
            </a:pPr>
            <a:r>
              <a:rPr lang="en-ZA" b="1" dirty="0">
                <a:solidFill>
                  <a:srgbClr val="000066"/>
                </a:solidFill>
              </a:rPr>
              <a:t>Section 8 – 10		Additional Evidence</a:t>
            </a:r>
            <a:endParaRPr lang="en-US" dirty="0">
              <a:solidFill>
                <a:srgbClr val="000066"/>
              </a:solidFill>
            </a:endParaRPr>
          </a:p>
          <a:p>
            <a:endParaRPr lang="en-ZA" dirty="0"/>
          </a:p>
        </p:txBody>
      </p:sp>
    </p:spTree>
    <p:extLst>
      <p:ext uri="{BB962C8B-B14F-4D97-AF65-F5344CB8AC3E}">
        <p14:creationId xmlns:p14="http://schemas.microsoft.com/office/powerpoint/2010/main" val="201589043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B4E940-6EF9-457C-A0AE-F0722124D1C7}"/>
              </a:ext>
            </a:extLst>
          </p:cNvPr>
          <p:cNvSpPr>
            <a:spLocks noGrp="1"/>
          </p:cNvSpPr>
          <p:nvPr>
            <p:ph type="title"/>
          </p:nvPr>
        </p:nvSpPr>
        <p:spPr/>
        <p:txBody>
          <a:bodyPr>
            <a:normAutofit fontScale="90000"/>
          </a:bodyPr>
          <a:lstStyle/>
          <a:p>
            <a:pPr algn="ctr"/>
            <a:r>
              <a:rPr lang="en-GB" dirty="0"/>
              <a:t>THE BASIC HEALTH NEEDS OF CHILDREN AND PREGNANT WOMEN</a:t>
            </a:r>
            <a:endParaRPr lang="en-ZA" dirty="0"/>
          </a:p>
        </p:txBody>
      </p:sp>
      <p:sp>
        <p:nvSpPr>
          <p:cNvPr id="3" name="Slide Number Placeholder 2">
            <a:extLst>
              <a:ext uri="{FF2B5EF4-FFF2-40B4-BE49-F238E27FC236}">
                <a16:creationId xmlns:a16="http://schemas.microsoft.com/office/drawing/2014/main" id="{A4BE3D2B-C355-4A07-ACBB-9705DE46E445}"/>
              </a:ext>
            </a:extLst>
          </p:cNvPr>
          <p:cNvSpPr>
            <a:spLocks noGrp="1"/>
          </p:cNvSpPr>
          <p:nvPr>
            <p:ph type="sldNum" sz="quarter" idx="12"/>
          </p:nvPr>
        </p:nvSpPr>
        <p:spPr/>
        <p:txBody>
          <a:bodyPr/>
          <a:lstStyle/>
          <a:p>
            <a:fld id="{32F83655-DC73-417F-8B26-EB7A1DBB5382}" type="slidenum">
              <a:rPr lang="en-ZA" smtClean="0"/>
              <a:pPr/>
              <a:t>50</a:t>
            </a:fld>
            <a:endParaRPr lang="en-ZA" dirty="0"/>
          </a:p>
        </p:txBody>
      </p:sp>
      <p:sp>
        <p:nvSpPr>
          <p:cNvPr id="4" name="Content Placeholder 3">
            <a:extLst>
              <a:ext uri="{FF2B5EF4-FFF2-40B4-BE49-F238E27FC236}">
                <a16:creationId xmlns:a16="http://schemas.microsoft.com/office/drawing/2014/main" id="{60B383F5-4F81-4D2B-93A5-D0CF06294648}"/>
              </a:ext>
            </a:extLst>
          </p:cNvPr>
          <p:cNvSpPr>
            <a:spLocks noGrp="1"/>
          </p:cNvSpPr>
          <p:nvPr>
            <p:ph sz="quarter" idx="1"/>
          </p:nvPr>
        </p:nvSpPr>
        <p:spPr>
          <a:xfrm>
            <a:off x="467544" y="1413295"/>
            <a:ext cx="8219256" cy="5054179"/>
          </a:xfrm>
        </p:spPr>
        <p:txBody>
          <a:bodyPr>
            <a:normAutofit/>
          </a:bodyPr>
          <a:lstStyle/>
          <a:p>
            <a:pPr marL="0" indent="0">
              <a:buNone/>
            </a:pPr>
            <a:r>
              <a:rPr lang="en-GB" b="1" dirty="0"/>
              <a:t>Rest in pregnancy</a:t>
            </a:r>
          </a:p>
          <a:p>
            <a:pPr marL="0" indent="0">
              <a:buNone/>
            </a:pPr>
            <a:endParaRPr lang="en-ZA" dirty="0"/>
          </a:p>
          <a:p>
            <a:r>
              <a:rPr lang="en-GB" dirty="0"/>
              <a:t>Every pregnant women is required to rest for 7-8 hours of night. An afternoon rest period of 2-3 hours.  </a:t>
            </a:r>
          </a:p>
          <a:p>
            <a:pPr marL="0" indent="0">
              <a:buNone/>
            </a:pPr>
            <a:endParaRPr lang="en-ZA" dirty="0"/>
          </a:p>
          <a:p>
            <a:r>
              <a:rPr lang="en-GB" dirty="0"/>
              <a:t>The women were asked about the amount of daily rest necessary in pregnancy. </a:t>
            </a:r>
          </a:p>
          <a:p>
            <a:endParaRPr lang="en-GB" dirty="0"/>
          </a:p>
          <a:p>
            <a:r>
              <a:rPr lang="en-GB" dirty="0"/>
              <a:t>A majority of the respondents (81.9%) rightly thought that 7-8 hours of night rest was adequate. </a:t>
            </a:r>
          </a:p>
          <a:p>
            <a:pPr marL="0" indent="0">
              <a:buNone/>
            </a:pPr>
            <a:endParaRPr lang="en-GB" dirty="0"/>
          </a:p>
        </p:txBody>
      </p:sp>
    </p:spTree>
    <p:extLst>
      <p:ext uri="{BB962C8B-B14F-4D97-AF65-F5344CB8AC3E}">
        <p14:creationId xmlns:p14="http://schemas.microsoft.com/office/powerpoint/2010/main" val="83418454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B4E940-6EF9-457C-A0AE-F0722124D1C7}"/>
              </a:ext>
            </a:extLst>
          </p:cNvPr>
          <p:cNvSpPr>
            <a:spLocks noGrp="1"/>
          </p:cNvSpPr>
          <p:nvPr>
            <p:ph type="title"/>
          </p:nvPr>
        </p:nvSpPr>
        <p:spPr/>
        <p:txBody>
          <a:bodyPr>
            <a:normAutofit fontScale="90000"/>
          </a:bodyPr>
          <a:lstStyle/>
          <a:p>
            <a:pPr algn="ctr"/>
            <a:r>
              <a:rPr lang="en-GB" dirty="0"/>
              <a:t>THE BASIC HEALTH NEEDS OF CHILDREN AND PREGNANT WOMEN</a:t>
            </a:r>
            <a:endParaRPr lang="en-ZA" dirty="0"/>
          </a:p>
        </p:txBody>
      </p:sp>
      <p:sp>
        <p:nvSpPr>
          <p:cNvPr id="3" name="Slide Number Placeholder 2">
            <a:extLst>
              <a:ext uri="{FF2B5EF4-FFF2-40B4-BE49-F238E27FC236}">
                <a16:creationId xmlns:a16="http://schemas.microsoft.com/office/drawing/2014/main" id="{A4BE3D2B-C355-4A07-ACBB-9705DE46E445}"/>
              </a:ext>
            </a:extLst>
          </p:cNvPr>
          <p:cNvSpPr>
            <a:spLocks noGrp="1"/>
          </p:cNvSpPr>
          <p:nvPr>
            <p:ph type="sldNum" sz="quarter" idx="12"/>
          </p:nvPr>
        </p:nvSpPr>
        <p:spPr/>
        <p:txBody>
          <a:bodyPr/>
          <a:lstStyle/>
          <a:p>
            <a:fld id="{32F83655-DC73-417F-8B26-EB7A1DBB5382}" type="slidenum">
              <a:rPr lang="en-ZA" smtClean="0"/>
              <a:pPr/>
              <a:t>51</a:t>
            </a:fld>
            <a:endParaRPr lang="en-ZA" dirty="0"/>
          </a:p>
        </p:txBody>
      </p:sp>
      <p:sp>
        <p:nvSpPr>
          <p:cNvPr id="4" name="Content Placeholder 3">
            <a:extLst>
              <a:ext uri="{FF2B5EF4-FFF2-40B4-BE49-F238E27FC236}">
                <a16:creationId xmlns:a16="http://schemas.microsoft.com/office/drawing/2014/main" id="{60B383F5-4F81-4D2B-93A5-D0CF06294648}"/>
              </a:ext>
            </a:extLst>
          </p:cNvPr>
          <p:cNvSpPr>
            <a:spLocks noGrp="1"/>
          </p:cNvSpPr>
          <p:nvPr>
            <p:ph sz="quarter" idx="1"/>
          </p:nvPr>
        </p:nvSpPr>
        <p:spPr>
          <a:xfrm>
            <a:off x="467544" y="1413295"/>
            <a:ext cx="8219256" cy="5054179"/>
          </a:xfrm>
        </p:spPr>
        <p:txBody>
          <a:bodyPr>
            <a:normAutofit/>
          </a:bodyPr>
          <a:lstStyle/>
          <a:p>
            <a:r>
              <a:rPr lang="en-GB" dirty="0"/>
              <a:t>An afternoon rest period of 2-3 hours was suggested by 57.1% women while 16% of the women believed that one hour or less was enough.</a:t>
            </a:r>
          </a:p>
        </p:txBody>
      </p:sp>
    </p:spTree>
    <p:extLst>
      <p:ext uri="{BB962C8B-B14F-4D97-AF65-F5344CB8AC3E}">
        <p14:creationId xmlns:p14="http://schemas.microsoft.com/office/powerpoint/2010/main" val="109310743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B4E940-6EF9-457C-A0AE-F0722124D1C7}"/>
              </a:ext>
            </a:extLst>
          </p:cNvPr>
          <p:cNvSpPr>
            <a:spLocks noGrp="1"/>
          </p:cNvSpPr>
          <p:nvPr>
            <p:ph type="title"/>
          </p:nvPr>
        </p:nvSpPr>
        <p:spPr/>
        <p:txBody>
          <a:bodyPr>
            <a:normAutofit fontScale="90000"/>
          </a:bodyPr>
          <a:lstStyle/>
          <a:p>
            <a:pPr algn="ctr"/>
            <a:r>
              <a:rPr lang="en-GB" dirty="0"/>
              <a:t>THE BASIC HEALTH NEEDS OF CHILDREN AND PREGNANT WOMEN</a:t>
            </a:r>
            <a:endParaRPr lang="en-ZA" dirty="0"/>
          </a:p>
        </p:txBody>
      </p:sp>
      <p:sp>
        <p:nvSpPr>
          <p:cNvPr id="3" name="Slide Number Placeholder 2">
            <a:extLst>
              <a:ext uri="{FF2B5EF4-FFF2-40B4-BE49-F238E27FC236}">
                <a16:creationId xmlns:a16="http://schemas.microsoft.com/office/drawing/2014/main" id="{A4BE3D2B-C355-4A07-ACBB-9705DE46E445}"/>
              </a:ext>
            </a:extLst>
          </p:cNvPr>
          <p:cNvSpPr>
            <a:spLocks noGrp="1"/>
          </p:cNvSpPr>
          <p:nvPr>
            <p:ph type="sldNum" sz="quarter" idx="12"/>
          </p:nvPr>
        </p:nvSpPr>
        <p:spPr/>
        <p:txBody>
          <a:bodyPr/>
          <a:lstStyle/>
          <a:p>
            <a:fld id="{32F83655-DC73-417F-8B26-EB7A1DBB5382}" type="slidenum">
              <a:rPr lang="en-ZA" smtClean="0"/>
              <a:pPr/>
              <a:t>52</a:t>
            </a:fld>
            <a:endParaRPr lang="en-ZA" dirty="0"/>
          </a:p>
        </p:txBody>
      </p:sp>
      <p:sp>
        <p:nvSpPr>
          <p:cNvPr id="4" name="Content Placeholder 3">
            <a:extLst>
              <a:ext uri="{FF2B5EF4-FFF2-40B4-BE49-F238E27FC236}">
                <a16:creationId xmlns:a16="http://schemas.microsoft.com/office/drawing/2014/main" id="{60B383F5-4F81-4D2B-93A5-D0CF06294648}"/>
              </a:ext>
            </a:extLst>
          </p:cNvPr>
          <p:cNvSpPr>
            <a:spLocks noGrp="1"/>
          </p:cNvSpPr>
          <p:nvPr>
            <p:ph sz="quarter" idx="1"/>
          </p:nvPr>
        </p:nvSpPr>
        <p:spPr>
          <a:xfrm>
            <a:off x="467544" y="1413295"/>
            <a:ext cx="8219256" cy="5054179"/>
          </a:xfrm>
        </p:spPr>
        <p:txBody>
          <a:bodyPr>
            <a:normAutofit/>
          </a:bodyPr>
          <a:lstStyle/>
          <a:p>
            <a:pPr marL="0" indent="0">
              <a:buNone/>
            </a:pPr>
            <a:r>
              <a:rPr lang="en-GB" b="1" dirty="0"/>
              <a:t>Exercise in pregnancy</a:t>
            </a:r>
          </a:p>
          <a:p>
            <a:pPr marL="0" indent="0">
              <a:buNone/>
            </a:pPr>
            <a:endParaRPr lang="en-ZA" dirty="0"/>
          </a:p>
          <a:p>
            <a:r>
              <a:rPr lang="en-US" dirty="0"/>
              <a:t>There is no doubt about it-pregnancy is physically demanding!</a:t>
            </a:r>
          </a:p>
          <a:p>
            <a:endParaRPr lang="en-US" dirty="0"/>
          </a:p>
          <a:p>
            <a:r>
              <a:rPr lang="en-US" dirty="0"/>
              <a:t>Regular exercise is an essential way of helping your body cope with the increased demands on your joints, muscles, heart, circulation and lungs. </a:t>
            </a:r>
          </a:p>
          <a:p>
            <a:endParaRPr lang="en-US" dirty="0"/>
          </a:p>
          <a:p>
            <a:r>
              <a:rPr lang="en-US" dirty="0"/>
              <a:t>Regular exercise can help reduce back pain, improve or maintain tone, reduce leg cramps, swelling and constipation and improve sleep patterns. </a:t>
            </a:r>
          </a:p>
          <a:p>
            <a:pPr marL="0" indent="0">
              <a:buNone/>
            </a:pPr>
            <a:endParaRPr lang="en-US" dirty="0"/>
          </a:p>
        </p:txBody>
      </p:sp>
    </p:spTree>
    <p:extLst>
      <p:ext uri="{BB962C8B-B14F-4D97-AF65-F5344CB8AC3E}">
        <p14:creationId xmlns:p14="http://schemas.microsoft.com/office/powerpoint/2010/main" val="74085665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B4E940-6EF9-457C-A0AE-F0722124D1C7}"/>
              </a:ext>
            </a:extLst>
          </p:cNvPr>
          <p:cNvSpPr>
            <a:spLocks noGrp="1"/>
          </p:cNvSpPr>
          <p:nvPr>
            <p:ph type="title"/>
          </p:nvPr>
        </p:nvSpPr>
        <p:spPr/>
        <p:txBody>
          <a:bodyPr>
            <a:normAutofit fontScale="90000"/>
          </a:bodyPr>
          <a:lstStyle/>
          <a:p>
            <a:pPr algn="ctr"/>
            <a:r>
              <a:rPr lang="en-GB" dirty="0"/>
              <a:t>THE BASIC HEALTH NEEDS OF CHILDREN AND PREGNANT WOMEN</a:t>
            </a:r>
            <a:endParaRPr lang="en-ZA" dirty="0"/>
          </a:p>
        </p:txBody>
      </p:sp>
      <p:sp>
        <p:nvSpPr>
          <p:cNvPr id="3" name="Slide Number Placeholder 2">
            <a:extLst>
              <a:ext uri="{FF2B5EF4-FFF2-40B4-BE49-F238E27FC236}">
                <a16:creationId xmlns:a16="http://schemas.microsoft.com/office/drawing/2014/main" id="{A4BE3D2B-C355-4A07-ACBB-9705DE46E445}"/>
              </a:ext>
            </a:extLst>
          </p:cNvPr>
          <p:cNvSpPr>
            <a:spLocks noGrp="1"/>
          </p:cNvSpPr>
          <p:nvPr>
            <p:ph type="sldNum" sz="quarter" idx="12"/>
          </p:nvPr>
        </p:nvSpPr>
        <p:spPr/>
        <p:txBody>
          <a:bodyPr/>
          <a:lstStyle/>
          <a:p>
            <a:fld id="{32F83655-DC73-417F-8B26-EB7A1DBB5382}" type="slidenum">
              <a:rPr lang="en-ZA" smtClean="0"/>
              <a:pPr/>
              <a:t>53</a:t>
            </a:fld>
            <a:endParaRPr lang="en-ZA" dirty="0"/>
          </a:p>
        </p:txBody>
      </p:sp>
      <p:sp>
        <p:nvSpPr>
          <p:cNvPr id="4" name="Content Placeholder 3">
            <a:extLst>
              <a:ext uri="{FF2B5EF4-FFF2-40B4-BE49-F238E27FC236}">
                <a16:creationId xmlns:a16="http://schemas.microsoft.com/office/drawing/2014/main" id="{60B383F5-4F81-4D2B-93A5-D0CF06294648}"/>
              </a:ext>
            </a:extLst>
          </p:cNvPr>
          <p:cNvSpPr>
            <a:spLocks noGrp="1"/>
          </p:cNvSpPr>
          <p:nvPr>
            <p:ph sz="quarter" idx="1"/>
          </p:nvPr>
        </p:nvSpPr>
        <p:spPr>
          <a:xfrm>
            <a:off x="467544" y="1413295"/>
            <a:ext cx="8219256" cy="5054179"/>
          </a:xfrm>
        </p:spPr>
        <p:txBody>
          <a:bodyPr>
            <a:normAutofit/>
          </a:bodyPr>
          <a:lstStyle/>
          <a:p>
            <a:r>
              <a:rPr lang="en-US" dirty="0"/>
              <a:t>Women who exercise regularly often feel better about themselves and their changing body during pregnancy. </a:t>
            </a:r>
          </a:p>
          <a:p>
            <a:endParaRPr lang="en-US" dirty="0"/>
          </a:p>
          <a:p>
            <a:r>
              <a:rPr lang="en-US" dirty="0"/>
              <a:t>Women who exercise are less likely to experience fatigue due to improved sleep, reduced anxiety, reduced pain perception, reduced neuromuscular tension (has a tranquillizer effect and improved fitness. </a:t>
            </a:r>
          </a:p>
          <a:p>
            <a:endParaRPr lang="en-US" dirty="0"/>
          </a:p>
          <a:p>
            <a:r>
              <a:rPr lang="en-US" dirty="0"/>
              <a:t>These exercises may include swimming/aerobics/jogging or “special antenatal exercises”.</a:t>
            </a:r>
            <a:endParaRPr lang="en-ZA" dirty="0"/>
          </a:p>
        </p:txBody>
      </p:sp>
    </p:spTree>
    <p:extLst>
      <p:ext uri="{BB962C8B-B14F-4D97-AF65-F5344CB8AC3E}">
        <p14:creationId xmlns:p14="http://schemas.microsoft.com/office/powerpoint/2010/main" val="423676153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B4E940-6EF9-457C-A0AE-F0722124D1C7}"/>
              </a:ext>
            </a:extLst>
          </p:cNvPr>
          <p:cNvSpPr>
            <a:spLocks noGrp="1"/>
          </p:cNvSpPr>
          <p:nvPr>
            <p:ph type="title"/>
          </p:nvPr>
        </p:nvSpPr>
        <p:spPr/>
        <p:txBody>
          <a:bodyPr>
            <a:normAutofit fontScale="90000"/>
          </a:bodyPr>
          <a:lstStyle/>
          <a:p>
            <a:pPr algn="ctr"/>
            <a:r>
              <a:rPr lang="en-GB" dirty="0"/>
              <a:t>THE BASIC HEALTH NEEDS OF CHILDREN AND PREGNANT WOMEN</a:t>
            </a:r>
            <a:endParaRPr lang="en-ZA" dirty="0"/>
          </a:p>
        </p:txBody>
      </p:sp>
      <p:sp>
        <p:nvSpPr>
          <p:cNvPr id="3" name="Slide Number Placeholder 2">
            <a:extLst>
              <a:ext uri="{FF2B5EF4-FFF2-40B4-BE49-F238E27FC236}">
                <a16:creationId xmlns:a16="http://schemas.microsoft.com/office/drawing/2014/main" id="{A4BE3D2B-C355-4A07-ACBB-9705DE46E445}"/>
              </a:ext>
            </a:extLst>
          </p:cNvPr>
          <p:cNvSpPr>
            <a:spLocks noGrp="1"/>
          </p:cNvSpPr>
          <p:nvPr>
            <p:ph type="sldNum" sz="quarter" idx="12"/>
          </p:nvPr>
        </p:nvSpPr>
        <p:spPr/>
        <p:txBody>
          <a:bodyPr/>
          <a:lstStyle/>
          <a:p>
            <a:fld id="{32F83655-DC73-417F-8B26-EB7A1DBB5382}" type="slidenum">
              <a:rPr lang="en-ZA" smtClean="0"/>
              <a:pPr/>
              <a:t>54</a:t>
            </a:fld>
            <a:endParaRPr lang="en-ZA" dirty="0"/>
          </a:p>
        </p:txBody>
      </p:sp>
      <p:sp>
        <p:nvSpPr>
          <p:cNvPr id="4" name="Content Placeholder 3">
            <a:extLst>
              <a:ext uri="{FF2B5EF4-FFF2-40B4-BE49-F238E27FC236}">
                <a16:creationId xmlns:a16="http://schemas.microsoft.com/office/drawing/2014/main" id="{60B383F5-4F81-4D2B-93A5-D0CF06294648}"/>
              </a:ext>
            </a:extLst>
          </p:cNvPr>
          <p:cNvSpPr>
            <a:spLocks noGrp="1"/>
          </p:cNvSpPr>
          <p:nvPr>
            <p:ph sz="quarter" idx="1"/>
          </p:nvPr>
        </p:nvSpPr>
        <p:spPr>
          <a:xfrm>
            <a:off x="467544" y="1413295"/>
            <a:ext cx="8219256" cy="5054179"/>
          </a:xfrm>
        </p:spPr>
        <p:txBody>
          <a:bodyPr>
            <a:normAutofit/>
          </a:bodyPr>
          <a:lstStyle/>
          <a:p>
            <a:pPr marL="0" indent="0">
              <a:buNone/>
            </a:pPr>
            <a:r>
              <a:rPr lang="en-GB" b="1" dirty="0"/>
              <a:t>Breast care in pregnancy</a:t>
            </a:r>
          </a:p>
          <a:p>
            <a:pPr marL="0" indent="0">
              <a:buNone/>
            </a:pPr>
            <a:endParaRPr lang="en-ZA" dirty="0"/>
          </a:p>
          <a:p>
            <a:r>
              <a:rPr lang="en-GB" dirty="0"/>
              <a:t>Out of 581 women, 288 (49.5%) were not aware of the importance of regular cleaning of the nipples, 553 (95.2%) did not know about the application of skin softeners and 470 (80.9%) about manual expression of fluid from the breast during the last trimester of pregnancy. Only 5 (0.86%) women suggested that it was important to wear a good supportive undergarment.</a:t>
            </a:r>
            <a:endParaRPr lang="en-ZA" dirty="0"/>
          </a:p>
        </p:txBody>
      </p:sp>
    </p:spTree>
    <p:extLst>
      <p:ext uri="{BB962C8B-B14F-4D97-AF65-F5344CB8AC3E}">
        <p14:creationId xmlns:p14="http://schemas.microsoft.com/office/powerpoint/2010/main" val="220106295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E7623C-911A-42EF-B6B2-E85AEB7A8095}"/>
              </a:ext>
            </a:extLst>
          </p:cNvPr>
          <p:cNvSpPr>
            <a:spLocks noGrp="1"/>
          </p:cNvSpPr>
          <p:nvPr>
            <p:ph type="title"/>
          </p:nvPr>
        </p:nvSpPr>
        <p:spPr/>
        <p:txBody>
          <a:bodyPr/>
          <a:lstStyle/>
          <a:p>
            <a:endParaRPr lang="en-ZA" dirty="0"/>
          </a:p>
        </p:txBody>
      </p:sp>
      <p:sp>
        <p:nvSpPr>
          <p:cNvPr id="3" name="Text Placeholder 2">
            <a:extLst>
              <a:ext uri="{FF2B5EF4-FFF2-40B4-BE49-F238E27FC236}">
                <a16:creationId xmlns:a16="http://schemas.microsoft.com/office/drawing/2014/main" id="{B3F3C4EC-ABAD-410D-BA20-0D28F9ABE652}"/>
              </a:ext>
            </a:extLst>
          </p:cNvPr>
          <p:cNvSpPr>
            <a:spLocks noGrp="1"/>
          </p:cNvSpPr>
          <p:nvPr>
            <p:ph type="body" idx="1"/>
          </p:nvPr>
        </p:nvSpPr>
        <p:spPr/>
        <p:txBody>
          <a:bodyPr/>
          <a:lstStyle/>
          <a:p>
            <a:r>
              <a:rPr lang="en-GB" b="1" dirty="0"/>
              <a:t>CURRENT AGE APPROPRIATE APPROACHES TO BASIC HEALTH NEEDS.</a:t>
            </a:r>
            <a:endParaRPr lang="en-ZA" dirty="0"/>
          </a:p>
        </p:txBody>
      </p:sp>
      <p:sp>
        <p:nvSpPr>
          <p:cNvPr id="4" name="Slide Number Placeholder 3">
            <a:extLst>
              <a:ext uri="{FF2B5EF4-FFF2-40B4-BE49-F238E27FC236}">
                <a16:creationId xmlns:a16="http://schemas.microsoft.com/office/drawing/2014/main" id="{6EEED140-B1B1-4726-A6AD-8FF887E59239}"/>
              </a:ext>
            </a:extLst>
          </p:cNvPr>
          <p:cNvSpPr>
            <a:spLocks noGrp="1"/>
          </p:cNvSpPr>
          <p:nvPr>
            <p:ph type="sldNum" sz="quarter" idx="12"/>
          </p:nvPr>
        </p:nvSpPr>
        <p:spPr/>
        <p:txBody>
          <a:bodyPr/>
          <a:lstStyle/>
          <a:p>
            <a:fld id="{4980778A-6F9D-4141-8080-B8192EADCD40}" type="slidenum">
              <a:rPr lang="en-ZA" smtClean="0"/>
              <a:pPr/>
              <a:t>55</a:t>
            </a:fld>
            <a:endParaRPr lang="en-ZA" dirty="0"/>
          </a:p>
        </p:txBody>
      </p:sp>
    </p:spTree>
    <p:extLst>
      <p:ext uri="{BB962C8B-B14F-4D97-AF65-F5344CB8AC3E}">
        <p14:creationId xmlns:p14="http://schemas.microsoft.com/office/powerpoint/2010/main" val="96055913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7774B0-1E0C-45CE-B5EF-85755841A24B}"/>
              </a:ext>
            </a:extLst>
          </p:cNvPr>
          <p:cNvSpPr>
            <a:spLocks noGrp="1"/>
          </p:cNvSpPr>
          <p:nvPr>
            <p:ph type="title"/>
          </p:nvPr>
        </p:nvSpPr>
        <p:spPr/>
        <p:txBody>
          <a:bodyPr>
            <a:normAutofit fontScale="90000"/>
          </a:bodyPr>
          <a:lstStyle/>
          <a:p>
            <a:pPr algn="ctr"/>
            <a:r>
              <a:rPr lang="en-GB" dirty="0"/>
              <a:t>CURRENT AGE APPROPRIATE APPROACHES TO BASIC HEALTH NEEDS</a:t>
            </a:r>
            <a:endParaRPr lang="en-ZA" dirty="0"/>
          </a:p>
        </p:txBody>
      </p:sp>
      <p:sp>
        <p:nvSpPr>
          <p:cNvPr id="3" name="Slide Number Placeholder 2">
            <a:extLst>
              <a:ext uri="{FF2B5EF4-FFF2-40B4-BE49-F238E27FC236}">
                <a16:creationId xmlns:a16="http://schemas.microsoft.com/office/drawing/2014/main" id="{EFEE9A40-71F4-4232-9D6F-276257987AB1}"/>
              </a:ext>
            </a:extLst>
          </p:cNvPr>
          <p:cNvSpPr>
            <a:spLocks noGrp="1"/>
          </p:cNvSpPr>
          <p:nvPr>
            <p:ph type="sldNum" sz="quarter" idx="12"/>
          </p:nvPr>
        </p:nvSpPr>
        <p:spPr/>
        <p:txBody>
          <a:bodyPr/>
          <a:lstStyle/>
          <a:p>
            <a:fld id="{32F83655-DC73-417F-8B26-EB7A1DBB5382}" type="slidenum">
              <a:rPr lang="en-ZA" smtClean="0"/>
              <a:pPr/>
              <a:t>56</a:t>
            </a:fld>
            <a:endParaRPr lang="en-ZA" dirty="0"/>
          </a:p>
        </p:txBody>
      </p:sp>
      <p:sp>
        <p:nvSpPr>
          <p:cNvPr id="4" name="Content Placeholder 3">
            <a:extLst>
              <a:ext uri="{FF2B5EF4-FFF2-40B4-BE49-F238E27FC236}">
                <a16:creationId xmlns:a16="http://schemas.microsoft.com/office/drawing/2014/main" id="{F9FBF3FA-7179-4DF6-9A4B-1BAF0757C0C1}"/>
              </a:ext>
            </a:extLst>
          </p:cNvPr>
          <p:cNvSpPr>
            <a:spLocks noGrp="1"/>
          </p:cNvSpPr>
          <p:nvPr>
            <p:ph sz="quarter" idx="1"/>
          </p:nvPr>
        </p:nvSpPr>
        <p:spPr>
          <a:xfrm>
            <a:off x="467544" y="1413296"/>
            <a:ext cx="8219256" cy="5170066"/>
          </a:xfrm>
        </p:spPr>
        <p:txBody>
          <a:bodyPr>
            <a:normAutofit/>
          </a:bodyPr>
          <a:lstStyle/>
          <a:p>
            <a:pPr marL="0" indent="0">
              <a:buNone/>
            </a:pPr>
            <a:r>
              <a:rPr lang="en-US" b="1" dirty="0"/>
              <a:t>Healthy eating</a:t>
            </a:r>
            <a:r>
              <a:rPr lang="en-US" dirty="0"/>
              <a:t> </a:t>
            </a:r>
          </a:p>
          <a:p>
            <a:pPr marL="0" indent="0">
              <a:buNone/>
            </a:pPr>
            <a:endParaRPr lang="en-ZA" dirty="0"/>
          </a:p>
          <a:p>
            <a:r>
              <a:rPr lang="en-US" dirty="0"/>
              <a:t>Healthy food gives your child the energy and nutrients she needs to grow and develop.</a:t>
            </a:r>
          </a:p>
          <a:p>
            <a:pPr marL="0" indent="0">
              <a:buNone/>
            </a:pPr>
            <a:endParaRPr lang="en-US" dirty="0"/>
          </a:p>
          <a:p>
            <a:r>
              <a:rPr lang="en-US" dirty="0"/>
              <a:t>It helps develop her sense of taste. And healthy family food and eating patterns in the early years can set up healthy eating habits for life. </a:t>
            </a:r>
          </a:p>
          <a:p>
            <a:pPr marL="0" indent="0">
              <a:buNone/>
            </a:pPr>
            <a:endParaRPr lang="en-US" dirty="0"/>
          </a:p>
        </p:txBody>
      </p:sp>
    </p:spTree>
    <p:extLst>
      <p:ext uri="{BB962C8B-B14F-4D97-AF65-F5344CB8AC3E}">
        <p14:creationId xmlns:p14="http://schemas.microsoft.com/office/powerpoint/2010/main" val="235991233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7774B0-1E0C-45CE-B5EF-85755841A24B}"/>
              </a:ext>
            </a:extLst>
          </p:cNvPr>
          <p:cNvSpPr>
            <a:spLocks noGrp="1"/>
          </p:cNvSpPr>
          <p:nvPr>
            <p:ph type="title"/>
          </p:nvPr>
        </p:nvSpPr>
        <p:spPr/>
        <p:txBody>
          <a:bodyPr>
            <a:normAutofit fontScale="90000"/>
          </a:bodyPr>
          <a:lstStyle/>
          <a:p>
            <a:pPr algn="ctr"/>
            <a:r>
              <a:rPr lang="en-GB" dirty="0"/>
              <a:t>CURRENT AGE APPROPRIATE APPROACHES TO BASIC HEALTH NEEDS</a:t>
            </a:r>
            <a:endParaRPr lang="en-ZA" dirty="0"/>
          </a:p>
        </p:txBody>
      </p:sp>
      <p:sp>
        <p:nvSpPr>
          <p:cNvPr id="3" name="Slide Number Placeholder 2">
            <a:extLst>
              <a:ext uri="{FF2B5EF4-FFF2-40B4-BE49-F238E27FC236}">
                <a16:creationId xmlns:a16="http://schemas.microsoft.com/office/drawing/2014/main" id="{EFEE9A40-71F4-4232-9D6F-276257987AB1}"/>
              </a:ext>
            </a:extLst>
          </p:cNvPr>
          <p:cNvSpPr>
            <a:spLocks noGrp="1"/>
          </p:cNvSpPr>
          <p:nvPr>
            <p:ph type="sldNum" sz="quarter" idx="12"/>
          </p:nvPr>
        </p:nvSpPr>
        <p:spPr/>
        <p:txBody>
          <a:bodyPr/>
          <a:lstStyle/>
          <a:p>
            <a:fld id="{32F83655-DC73-417F-8B26-EB7A1DBB5382}" type="slidenum">
              <a:rPr lang="en-ZA" smtClean="0"/>
              <a:pPr/>
              <a:t>57</a:t>
            </a:fld>
            <a:endParaRPr lang="en-ZA" dirty="0"/>
          </a:p>
        </p:txBody>
      </p:sp>
      <p:sp>
        <p:nvSpPr>
          <p:cNvPr id="4" name="Content Placeholder 3">
            <a:extLst>
              <a:ext uri="{FF2B5EF4-FFF2-40B4-BE49-F238E27FC236}">
                <a16:creationId xmlns:a16="http://schemas.microsoft.com/office/drawing/2014/main" id="{F9FBF3FA-7179-4DF6-9A4B-1BAF0757C0C1}"/>
              </a:ext>
            </a:extLst>
          </p:cNvPr>
          <p:cNvSpPr>
            <a:spLocks noGrp="1"/>
          </p:cNvSpPr>
          <p:nvPr>
            <p:ph sz="quarter" idx="1"/>
          </p:nvPr>
        </p:nvSpPr>
        <p:spPr>
          <a:xfrm>
            <a:off x="467544" y="1413296"/>
            <a:ext cx="8219256" cy="5170066"/>
          </a:xfrm>
        </p:spPr>
        <p:txBody>
          <a:bodyPr>
            <a:normAutofit/>
          </a:bodyPr>
          <a:lstStyle/>
          <a:p>
            <a:r>
              <a:rPr lang="en-US" dirty="0"/>
              <a:t>Your child learns about food choices from you, so the best way to help your child develop healthy eating habits is to let him see you preparing, eating and enjoying healthy food yourself. </a:t>
            </a:r>
            <a:endParaRPr lang="en-ZA" dirty="0"/>
          </a:p>
        </p:txBody>
      </p:sp>
    </p:spTree>
    <p:extLst>
      <p:ext uri="{BB962C8B-B14F-4D97-AF65-F5344CB8AC3E}">
        <p14:creationId xmlns:p14="http://schemas.microsoft.com/office/powerpoint/2010/main" val="354562944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7774B0-1E0C-45CE-B5EF-85755841A24B}"/>
              </a:ext>
            </a:extLst>
          </p:cNvPr>
          <p:cNvSpPr>
            <a:spLocks noGrp="1"/>
          </p:cNvSpPr>
          <p:nvPr>
            <p:ph type="title"/>
          </p:nvPr>
        </p:nvSpPr>
        <p:spPr/>
        <p:txBody>
          <a:bodyPr>
            <a:normAutofit fontScale="90000"/>
          </a:bodyPr>
          <a:lstStyle/>
          <a:p>
            <a:pPr algn="ctr"/>
            <a:r>
              <a:rPr lang="en-GB" dirty="0"/>
              <a:t>CURRENT AGE APPROPRIATE APPROACHES TO BASIC HEALTH NEEDS</a:t>
            </a:r>
            <a:endParaRPr lang="en-ZA" dirty="0"/>
          </a:p>
        </p:txBody>
      </p:sp>
      <p:sp>
        <p:nvSpPr>
          <p:cNvPr id="3" name="Slide Number Placeholder 2">
            <a:extLst>
              <a:ext uri="{FF2B5EF4-FFF2-40B4-BE49-F238E27FC236}">
                <a16:creationId xmlns:a16="http://schemas.microsoft.com/office/drawing/2014/main" id="{EFEE9A40-71F4-4232-9D6F-276257987AB1}"/>
              </a:ext>
            </a:extLst>
          </p:cNvPr>
          <p:cNvSpPr>
            <a:spLocks noGrp="1"/>
          </p:cNvSpPr>
          <p:nvPr>
            <p:ph type="sldNum" sz="quarter" idx="12"/>
          </p:nvPr>
        </p:nvSpPr>
        <p:spPr/>
        <p:txBody>
          <a:bodyPr/>
          <a:lstStyle/>
          <a:p>
            <a:fld id="{32F83655-DC73-417F-8B26-EB7A1DBB5382}" type="slidenum">
              <a:rPr lang="en-ZA" smtClean="0"/>
              <a:pPr/>
              <a:t>58</a:t>
            </a:fld>
            <a:endParaRPr lang="en-ZA" dirty="0"/>
          </a:p>
        </p:txBody>
      </p:sp>
      <p:sp>
        <p:nvSpPr>
          <p:cNvPr id="4" name="Content Placeholder 3">
            <a:extLst>
              <a:ext uri="{FF2B5EF4-FFF2-40B4-BE49-F238E27FC236}">
                <a16:creationId xmlns:a16="http://schemas.microsoft.com/office/drawing/2014/main" id="{F9FBF3FA-7179-4DF6-9A4B-1BAF0757C0C1}"/>
              </a:ext>
            </a:extLst>
          </p:cNvPr>
          <p:cNvSpPr>
            <a:spLocks noGrp="1"/>
          </p:cNvSpPr>
          <p:nvPr>
            <p:ph sz="quarter" idx="1"/>
          </p:nvPr>
        </p:nvSpPr>
        <p:spPr>
          <a:xfrm>
            <a:off x="467544" y="1413296"/>
            <a:ext cx="8219256" cy="5170066"/>
          </a:xfrm>
        </p:spPr>
        <p:txBody>
          <a:bodyPr>
            <a:normAutofit/>
          </a:bodyPr>
          <a:lstStyle/>
          <a:p>
            <a:pPr marL="0" indent="0">
              <a:buNone/>
            </a:pPr>
            <a:r>
              <a:rPr lang="en-US" b="1" dirty="0"/>
              <a:t>Healthy eating</a:t>
            </a:r>
            <a:r>
              <a:rPr lang="en-US" dirty="0"/>
              <a:t> </a:t>
            </a:r>
          </a:p>
          <a:p>
            <a:pPr marL="0" indent="0">
              <a:buNone/>
            </a:pPr>
            <a:endParaRPr lang="en-ZA" dirty="0"/>
          </a:p>
          <a:p>
            <a:pPr marL="0" indent="0">
              <a:buNone/>
            </a:pPr>
            <a:r>
              <a:rPr lang="en-US" b="1" dirty="0"/>
              <a:t>Physical activity</a:t>
            </a:r>
          </a:p>
          <a:p>
            <a:br>
              <a:rPr lang="en-US" dirty="0"/>
            </a:br>
            <a:r>
              <a:rPr lang="en-US" dirty="0"/>
              <a:t>Being physically active gets your child moving. It develops her motor skills, helps her think and gives her an opportunity to explore her world. </a:t>
            </a:r>
          </a:p>
          <a:p>
            <a:endParaRPr lang="en-US" dirty="0"/>
          </a:p>
          <a:p>
            <a:r>
              <a:rPr lang="en-US" dirty="0"/>
              <a:t>So your child needs plenty of opportunities for active play, both inside and outside. And if you’re active yourself, your child is likely to follow your lead.</a:t>
            </a:r>
            <a:endParaRPr lang="en-ZA" dirty="0"/>
          </a:p>
        </p:txBody>
      </p:sp>
    </p:spTree>
    <p:extLst>
      <p:ext uri="{BB962C8B-B14F-4D97-AF65-F5344CB8AC3E}">
        <p14:creationId xmlns:p14="http://schemas.microsoft.com/office/powerpoint/2010/main" val="144834910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7774B0-1E0C-45CE-B5EF-85755841A24B}"/>
              </a:ext>
            </a:extLst>
          </p:cNvPr>
          <p:cNvSpPr>
            <a:spLocks noGrp="1"/>
          </p:cNvSpPr>
          <p:nvPr>
            <p:ph type="title"/>
          </p:nvPr>
        </p:nvSpPr>
        <p:spPr/>
        <p:txBody>
          <a:bodyPr>
            <a:normAutofit fontScale="90000"/>
          </a:bodyPr>
          <a:lstStyle/>
          <a:p>
            <a:pPr algn="ctr"/>
            <a:r>
              <a:rPr lang="en-GB" dirty="0"/>
              <a:t>CURRENT AGE APPROPRIATE APPROACHES TO BASIC HEALTH NEEDS</a:t>
            </a:r>
            <a:endParaRPr lang="en-ZA" dirty="0"/>
          </a:p>
        </p:txBody>
      </p:sp>
      <p:sp>
        <p:nvSpPr>
          <p:cNvPr id="3" name="Slide Number Placeholder 2">
            <a:extLst>
              <a:ext uri="{FF2B5EF4-FFF2-40B4-BE49-F238E27FC236}">
                <a16:creationId xmlns:a16="http://schemas.microsoft.com/office/drawing/2014/main" id="{EFEE9A40-71F4-4232-9D6F-276257987AB1}"/>
              </a:ext>
            </a:extLst>
          </p:cNvPr>
          <p:cNvSpPr>
            <a:spLocks noGrp="1"/>
          </p:cNvSpPr>
          <p:nvPr>
            <p:ph type="sldNum" sz="quarter" idx="12"/>
          </p:nvPr>
        </p:nvSpPr>
        <p:spPr/>
        <p:txBody>
          <a:bodyPr/>
          <a:lstStyle/>
          <a:p>
            <a:fld id="{32F83655-DC73-417F-8B26-EB7A1DBB5382}" type="slidenum">
              <a:rPr lang="en-ZA" smtClean="0"/>
              <a:pPr/>
              <a:t>59</a:t>
            </a:fld>
            <a:endParaRPr lang="en-ZA" dirty="0"/>
          </a:p>
        </p:txBody>
      </p:sp>
      <p:sp>
        <p:nvSpPr>
          <p:cNvPr id="4" name="Content Placeholder 3">
            <a:extLst>
              <a:ext uri="{FF2B5EF4-FFF2-40B4-BE49-F238E27FC236}">
                <a16:creationId xmlns:a16="http://schemas.microsoft.com/office/drawing/2014/main" id="{F9FBF3FA-7179-4DF6-9A4B-1BAF0757C0C1}"/>
              </a:ext>
            </a:extLst>
          </p:cNvPr>
          <p:cNvSpPr>
            <a:spLocks noGrp="1"/>
          </p:cNvSpPr>
          <p:nvPr>
            <p:ph sz="quarter" idx="1"/>
          </p:nvPr>
        </p:nvSpPr>
        <p:spPr>
          <a:xfrm>
            <a:off x="467544" y="1413296"/>
            <a:ext cx="8219256" cy="5170066"/>
          </a:xfrm>
        </p:spPr>
        <p:txBody>
          <a:bodyPr>
            <a:normAutofit/>
          </a:bodyPr>
          <a:lstStyle/>
          <a:p>
            <a:pPr marL="0" indent="0">
              <a:buNone/>
            </a:pPr>
            <a:r>
              <a:rPr lang="en-US" b="1" dirty="0"/>
              <a:t>Health</a:t>
            </a:r>
            <a:r>
              <a:rPr lang="en-US" dirty="0"/>
              <a:t> </a:t>
            </a:r>
          </a:p>
          <a:p>
            <a:pPr marL="0" indent="0">
              <a:buNone/>
            </a:pPr>
            <a:endParaRPr lang="en-US" dirty="0"/>
          </a:p>
          <a:p>
            <a:r>
              <a:rPr lang="en-US" dirty="0"/>
              <a:t>Your child’s health can influence his development. All children get sick at some point – for example, with coughs and colds, earaches or gastroenteritis.</a:t>
            </a:r>
          </a:p>
          <a:p>
            <a:endParaRPr lang="en-US" dirty="0"/>
          </a:p>
          <a:p>
            <a:r>
              <a:rPr lang="en-US" dirty="0"/>
              <a:t>These minor childhood illnesses generally won’t cause any long-term problems with development. </a:t>
            </a:r>
          </a:p>
          <a:p>
            <a:endParaRPr lang="en-US" dirty="0"/>
          </a:p>
          <a:p>
            <a:r>
              <a:rPr lang="en-US" dirty="0"/>
              <a:t>But chronic or long-term health conditions like diabetes, asthma, cystic fibrosis or cancer can affect your child’s development. </a:t>
            </a:r>
          </a:p>
          <a:p>
            <a:endParaRPr lang="en-US" dirty="0"/>
          </a:p>
          <a:p>
            <a:endParaRPr lang="en-ZA" dirty="0"/>
          </a:p>
        </p:txBody>
      </p:sp>
    </p:spTree>
    <p:extLst>
      <p:ext uri="{BB962C8B-B14F-4D97-AF65-F5344CB8AC3E}">
        <p14:creationId xmlns:p14="http://schemas.microsoft.com/office/powerpoint/2010/main" val="31024267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Categories Of Evidence</a:t>
            </a:r>
          </a:p>
        </p:txBody>
      </p:sp>
      <p:sp>
        <p:nvSpPr>
          <p:cNvPr id="4" name="Slide Number Placeholder 3"/>
          <p:cNvSpPr>
            <a:spLocks noGrp="1"/>
          </p:cNvSpPr>
          <p:nvPr>
            <p:ph type="sldNum" sz="quarter" idx="12"/>
          </p:nvPr>
        </p:nvSpPr>
        <p:spPr/>
        <p:txBody>
          <a:bodyPr/>
          <a:lstStyle/>
          <a:p>
            <a:fld id="{32F83655-DC73-417F-8B26-EB7A1DBB5382}" type="slidenum">
              <a:rPr lang="en-ZA" smtClean="0"/>
              <a:pPr/>
              <a:t>6</a:t>
            </a:fld>
            <a:endParaRPr lang="en-ZA" dirty="0"/>
          </a:p>
        </p:txBody>
      </p:sp>
      <p:grpSp>
        <p:nvGrpSpPr>
          <p:cNvPr id="6" name="Group 5"/>
          <p:cNvGrpSpPr/>
          <p:nvPr/>
        </p:nvGrpSpPr>
        <p:grpSpPr>
          <a:xfrm>
            <a:off x="3312044" y="1662280"/>
            <a:ext cx="2592288" cy="2592288"/>
            <a:chOff x="3309164" y="77932"/>
            <a:chExt cx="2592288" cy="2592288"/>
          </a:xfrm>
          <a:scene3d>
            <a:camera prst="orthographicFront"/>
            <a:lightRig rig="flat" dir="t"/>
          </a:scene3d>
        </p:grpSpPr>
        <p:sp>
          <p:nvSpPr>
            <p:cNvPr id="13" name="Oval 12"/>
            <p:cNvSpPr/>
            <p:nvPr/>
          </p:nvSpPr>
          <p:spPr>
            <a:xfrm>
              <a:off x="3309164" y="77932"/>
              <a:ext cx="2592288" cy="2592288"/>
            </a:xfrm>
            <a:prstGeom prst="ellipse">
              <a:avLst/>
            </a:prstGeom>
            <a:solidFill>
              <a:schemeClr val="accent1">
                <a:alpha val="50000"/>
              </a:schemeClr>
            </a:solidFill>
            <a:sp3d prstMaterial="plastic">
              <a:bevelT w="120900" h="88900"/>
              <a:bevelB w="88900" h="31750" prst="angle"/>
            </a:sp3d>
          </p:spPr>
          <p:style>
            <a:lnRef idx="0">
              <a:schemeClr val="lt1">
                <a:hueOff val="0"/>
                <a:satOff val="0"/>
                <a:lumOff val="0"/>
                <a:alphaOff val="0"/>
              </a:schemeClr>
            </a:lnRef>
            <a:fillRef idx="1">
              <a:scrgbClr r="0" g="0" b="0"/>
            </a:fillRef>
            <a:effectRef idx="1">
              <a:schemeClr val="accent1">
                <a:alpha val="50000"/>
                <a:hueOff val="0"/>
                <a:satOff val="0"/>
                <a:lumOff val="0"/>
                <a:alphaOff val="0"/>
              </a:schemeClr>
            </a:effectRef>
            <a:fontRef idx="minor">
              <a:schemeClr val="tx1"/>
            </a:fontRef>
          </p:style>
        </p:sp>
        <p:sp>
          <p:nvSpPr>
            <p:cNvPr id="14" name="Oval 4"/>
            <p:cNvSpPr/>
            <p:nvPr/>
          </p:nvSpPr>
          <p:spPr>
            <a:xfrm>
              <a:off x="3654802" y="531583"/>
              <a:ext cx="1901011" cy="1166529"/>
            </a:xfrm>
            <a:prstGeom prst="rect">
              <a:avLst/>
            </a:prstGeom>
            <a:sp3d/>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r>
                <a:rPr lang="en-US" sz="2200" b="1" kern="1200" dirty="0">
                  <a:solidFill>
                    <a:schemeClr val="bg1"/>
                  </a:solidFill>
                  <a:effectLst/>
                </a:rPr>
                <a:t>Practical Competence</a:t>
              </a:r>
            </a:p>
          </p:txBody>
        </p:sp>
      </p:grpSp>
      <p:grpSp>
        <p:nvGrpSpPr>
          <p:cNvPr id="7" name="Group 6"/>
          <p:cNvGrpSpPr/>
          <p:nvPr/>
        </p:nvGrpSpPr>
        <p:grpSpPr>
          <a:xfrm>
            <a:off x="4211239" y="3258534"/>
            <a:ext cx="2592288" cy="2592288"/>
            <a:chOff x="4208359" y="1674186"/>
            <a:chExt cx="2592288" cy="2592288"/>
          </a:xfrm>
          <a:scene3d>
            <a:camera prst="orthographicFront"/>
            <a:lightRig rig="flat" dir="t"/>
          </a:scene3d>
        </p:grpSpPr>
        <p:sp>
          <p:nvSpPr>
            <p:cNvPr id="11" name="Oval 10"/>
            <p:cNvSpPr/>
            <p:nvPr/>
          </p:nvSpPr>
          <p:spPr>
            <a:xfrm>
              <a:off x="4208359" y="1674186"/>
              <a:ext cx="2592288" cy="2592288"/>
            </a:xfrm>
            <a:prstGeom prst="ellipse">
              <a:avLst/>
            </a:prstGeom>
            <a:solidFill>
              <a:schemeClr val="bg1">
                <a:lumMod val="65000"/>
                <a:alpha val="50000"/>
              </a:schemeClr>
            </a:solidFill>
            <a:sp3d prstMaterial="plastic">
              <a:bevelT w="120900" h="88900"/>
              <a:bevelB w="88900" h="31750" prst="angle"/>
            </a:sp3d>
          </p:spPr>
          <p:style>
            <a:lnRef idx="0">
              <a:schemeClr val="lt1">
                <a:hueOff val="0"/>
                <a:satOff val="0"/>
                <a:lumOff val="0"/>
                <a:alphaOff val="0"/>
              </a:schemeClr>
            </a:lnRef>
            <a:fillRef idx="1">
              <a:scrgbClr r="0" g="0" b="0"/>
            </a:fillRef>
            <a:effectRef idx="1">
              <a:schemeClr val="accent1">
                <a:alpha val="50000"/>
                <a:hueOff val="0"/>
                <a:satOff val="0"/>
                <a:lumOff val="0"/>
                <a:alphaOff val="0"/>
              </a:schemeClr>
            </a:effectRef>
            <a:fontRef idx="minor">
              <a:schemeClr val="tx1"/>
            </a:fontRef>
          </p:style>
        </p:sp>
        <p:sp>
          <p:nvSpPr>
            <p:cNvPr id="12" name="Oval 6"/>
            <p:cNvSpPr/>
            <p:nvPr/>
          </p:nvSpPr>
          <p:spPr>
            <a:xfrm>
              <a:off x="5001168" y="2343860"/>
              <a:ext cx="1555372" cy="1425758"/>
            </a:xfrm>
            <a:prstGeom prst="rect">
              <a:avLst/>
            </a:prstGeom>
            <a:sp3d/>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r>
                <a:rPr lang="en-US" sz="2200" b="1" kern="1200" dirty="0">
                  <a:solidFill>
                    <a:schemeClr val="bg1"/>
                  </a:solidFill>
                </a:rPr>
                <a:t>Reflective Competence</a:t>
              </a:r>
            </a:p>
          </p:txBody>
        </p:sp>
      </p:grpSp>
      <p:grpSp>
        <p:nvGrpSpPr>
          <p:cNvPr id="8" name="Group 7"/>
          <p:cNvGrpSpPr/>
          <p:nvPr/>
        </p:nvGrpSpPr>
        <p:grpSpPr>
          <a:xfrm>
            <a:off x="2340472" y="3258534"/>
            <a:ext cx="2592288" cy="2592288"/>
            <a:chOff x="2337592" y="1674186"/>
            <a:chExt cx="2592288" cy="2592288"/>
          </a:xfrm>
          <a:scene3d>
            <a:camera prst="orthographicFront"/>
            <a:lightRig rig="flat" dir="t"/>
          </a:scene3d>
        </p:grpSpPr>
        <p:sp>
          <p:nvSpPr>
            <p:cNvPr id="9" name="Oval 8"/>
            <p:cNvSpPr/>
            <p:nvPr/>
          </p:nvSpPr>
          <p:spPr>
            <a:xfrm>
              <a:off x="2337592" y="1674186"/>
              <a:ext cx="2592288" cy="2592288"/>
            </a:xfrm>
            <a:prstGeom prst="ellipse">
              <a:avLst/>
            </a:prstGeom>
            <a:solidFill>
              <a:schemeClr val="accent5">
                <a:alpha val="50000"/>
              </a:schemeClr>
            </a:solidFill>
            <a:sp3d prstMaterial="plastic">
              <a:bevelT w="120900" h="88900"/>
              <a:bevelB w="88900" h="31750" prst="angle"/>
            </a:sp3d>
          </p:spPr>
          <p:style>
            <a:lnRef idx="0">
              <a:schemeClr val="lt1">
                <a:hueOff val="0"/>
                <a:satOff val="0"/>
                <a:lumOff val="0"/>
                <a:alphaOff val="0"/>
              </a:schemeClr>
            </a:lnRef>
            <a:fillRef idx="1">
              <a:scrgbClr r="0" g="0" b="0"/>
            </a:fillRef>
            <a:effectRef idx="1">
              <a:schemeClr val="accent1">
                <a:alpha val="50000"/>
                <a:hueOff val="0"/>
                <a:satOff val="0"/>
                <a:lumOff val="0"/>
                <a:alphaOff val="0"/>
              </a:schemeClr>
            </a:effectRef>
            <a:fontRef idx="minor">
              <a:schemeClr val="tx1"/>
            </a:fontRef>
          </p:style>
        </p:sp>
        <p:sp>
          <p:nvSpPr>
            <p:cNvPr id="10" name="Oval 8"/>
            <p:cNvSpPr/>
            <p:nvPr/>
          </p:nvSpPr>
          <p:spPr>
            <a:xfrm>
              <a:off x="2581699" y="2343860"/>
              <a:ext cx="1555372" cy="1425758"/>
            </a:xfrm>
            <a:prstGeom prst="rect">
              <a:avLst/>
            </a:prstGeom>
            <a:sp3d/>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r>
                <a:rPr lang="en-US" sz="2200" b="1" kern="1200" dirty="0">
                  <a:solidFill>
                    <a:schemeClr val="bg1"/>
                  </a:solidFill>
                </a:rPr>
                <a:t>Foundational Competence</a:t>
              </a:r>
            </a:p>
          </p:txBody>
        </p:sp>
      </p:grpSp>
    </p:spTree>
    <p:extLst>
      <p:ext uri="{BB962C8B-B14F-4D97-AF65-F5344CB8AC3E}">
        <p14:creationId xmlns:p14="http://schemas.microsoft.com/office/powerpoint/2010/main" val="89930887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7774B0-1E0C-45CE-B5EF-85755841A24B}"/>
              </a:ext>
            </a:extLst>
          </p:cNvPr>
          <p:cNvSpPr>
            <a:spLocks noGrp="1"/>
          </p:cNvSpPr>
          <p:nvPr>
            <p:ph type="title"/>
          </p:nvPr>
        </p:nvSpPr>
        <p:spPr/>
        <p:txBody>
          <a:bodyPr>
            <a:normAutofit fontScale="90000"/>
          </a:bodyPr>
          <a:lstStyle/>
          <a:p>
            <a:pPr algn="ctr"/>
            <a:r>
              <a:rPr lang="en-GB" dirty="0"/>
              <a:t>CURRENT AGE APPROPRIATE APPROACHES TO BASIC HEALTH NEEDS</a:t>
            </a:r>
            <a:endParaRPr lang="en-ZA" dirty="0"/>
          </a:p>
        </p:txBody>
      </p:sp>
      <p:sp>
        <p:nvSpPr>
          <p:cNvPr id="3" name="Slide Number Placeholder 2">
            <a:extLst>
              <a:ext uri="{FF2B5EF4-FFF2-40B4-BE49-F238E27FC236}">
                <a16:creationId xmlns:a16="http://schemas.microsoft.com/office/drawing/2014/main" id="{EFEE9A40-71F4-4232-9D6F-276257987AB1}"/>
              </a:ext>
            </a:extLst>
          </p:cNvPr>
          <p:cNvSpPr>
            <a:spLocks noGrp="1"/>
          </p:cNvSpPr>
          <p:nvPr>
            <p:ph type="sldNum" sz="quarter" idx="12"/>
          </p:nvPr>
        </p:nvSpPr>
        <p:spPr/>
        <p:txBody>
          <a:bodyPr/>
          <a:lstStyle/>
          <a:p>
            <a:fld id="{32F83655-DC73-417F-8B26-EB7A1DBB5382}" type="slidenum">
              <a:rPr lang="en-ZA" smtClean="0"/>
              <a:pPr/>
              <a:t>60</a:t>
            </a:fld>
            <a:endParaRPr lang="en-ZA" dirty="0"/>
          </a:p>
        </p:txBody>
      </p:sp>
      <p:sp>
        <p:nvSpPr>
          <p:cNvPr id="4" name="Content Placeholder 3">
            <a:extLst>
              <a:ext uri="{FF2B5EF4-FFF2-40B4-BE49-F238E27FC236}">
                <a16:creationId xmlns:a16="http://schemas.microsoft.com/office/drawing/2014/main" id="{F9FBF3FA-7179-4DF6-9A4B-1BAF0757C0C1}"/>
              </a:ext>
            </a:extLst>
          </p:cNvPr>
          <p:cNvSpPr>
            <a:spLocks noGrp="1"/>
          </p:cNvSpPr>
          <p:nvPr>
            <p:ph sz="quarter" idx="1"/>
          </p:nvPr>
        </p:nvSpPr>
        <p:spPr>
          <a:xfrm>
            <a:off x="467544" y="1413296"/>
            <a:ext cx="8219256" cy="5170066"/>
          </a:xfrm>
        </p:spPr>
        <p:txBody>
          <a:bodyPr>
            <a:normAutofit/>
          </a:bodyPr>
          <a:lstStyle/>
          <a:p>
            <a:r>
              <a:rPr lang="en-US" dirty="0"/>
              <a:t>If your child has a chronic health condition, it’s a good idea to talk with your GP, child and family health nurse or other medical specialist (for example, a pediatrician about how this might affect her development.</a:t>
            </a:r>
          </a:p>
          <a:p>
            <a:pPr marL="0" indent="0">
              <a:buNone/>
            </a:pPr>
            <a:endParaRPr lang="en-ZA" dirty="0"/>
          </a:p>
          <a:p>
            <a:pPr marL="0" indent="0">
              <a:buNone/>
            </a:pPr>
            <a:endParaRPr lang="en-ZA" dirty="0"/>
          </a:p>
        </p:txBody>
      </p:sp>
    </p:spTree>
    <p:extLst>
      <p:ext uri="{BB962C8B-B14F-4D97-AF65-F5344CB8AC3E}">
        <p14:creationId xmlns:p14="http://schemas.microsoft.com/office/powerpoint/2010/main" val="43607326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7774B0-1E0C-45CE-B5EF-85755841A24B}"/>
              </a:ext>
            </a:extLst>
          </p:cNvPr>
          <p:cNvSpPr>
            <a:spLocks noGrp="1"/>
          </p:cNvSpPr>
          <p:nvPr>
            <p:ph type="title"/>
          </p:nvPr>
        </p:nvSpPr>
        <p:spPr/>
        <p:txBody>
          <a:bodyPr>
            <a:normAutofit fontScale="90000"/>
          </a:bodyPr>
          <a:lstStyle/>
          <a:p>
            <a:pPr algn="ctr"/>
            <a:r>
              <a:rPr lang="en-GB" dirty="0"/>
              <a:t>CURRENT AGE APPROPRIATE APPROACHES TO BASIC HEALTH NEEDS</a:t>
            </a:r>
            <a:endParaRPr lang="en-ZA" dirty="0"/>
          </a:p>
        </p:txBody>
      </p:sp>
      <p:sp>
        <p:nvSpPr>
          <p:cNvPr id="3" name="Slide Number Placeholder 2">
            <a:extLst>
              <a:ext uri="{FF2B5EF4-FFF2-40B4-BE49-F238E27FC236}">
                <a16:creationId xmlns:a16="http://schemas.microsoft.com/office/drawing/2014/main" id="{EFEE9A40-71F4-4232-9D6F-276257987AB1}"/>
              </a:ext>
            </a:extLst>
          </p:cNvPr>
          <p:cNvSpPr>
            <a:spLocks noGrp="1"/>
          </p:cNvSpPr>
          <p:nvPr>
            <p:ph type="sldNum" sz="quarter" idx="12"/>
          </p:nvPr>
        </p:nvSpPr>
        <p:spPr/>
        <p:txBody>
          <a:bodyPr/>
          <a:lstStyle/>
          <a:p>
            <a:fld id="{32F83655-DC73-417F-8B26-EB7A1DBB5382}" type="slidenum">
              <a:rPr lang="en-ZA" smtClean="0"/>
              <a:pPr/>
              <a:t>61</a:t>
            </a:fld>
            <a:endParaRPr lang="en-ZA" dirty="0"/>
          </a:p>
        </p:txBody>
      </p:sp>
      <p:sp>
        <p:nvSpPr>
          <p:cNvPr id="4" name="Content Placeholder 3">
            <a:extLst>
              <a:ext uri="{FF2B5EF4-FFF2-40B4-BE49-F238E27FC236}">
                <a16:creationId xmlns:a16="http://schemas.microsoft.com/office/drawing/2014/main" id="{F9FBF3FA-7179-4DF6-9A4B-1BAF0757C0C1}"/>
              </a:ext>
            </a:extLst>
          </p:cNvPr>
          <p:cNvSpPr>
            <a:spLocks noGrp="1"/>
          </p:cNvSpPr>
          <p:nvPr>
            <p:ph sz="quarter" idx="1"/>
          </p:nvPr>
        </p:nvSpPr>
        <p:spPr>
          <a:xfrm>
            <a:off x="467544" y="1413296"/>
            <a:ext cx="8219256" cy="5170066"/>
          </a:xfrm>
        </p:spPr>
        <p:txBody>
          <a:bodyPr>
            <a:normAutofit/>
          </a:bodyPr>
          <a:lstStyle/>
          <a:p>
            <a:pPr marL="0" indent="0">
              <a:buNone/>
            </a:pPr>
            <a:r>
              <a:rPr lang="en-US" b="1" dirty="0"/>
              <a:t>Neighborhood and local community</a:t>
            </a:r>
            <a:r>
              <a:rPr lang="en-US" dirty="0"/>
              <a:t>  </a:t>
            </a:r>
          </a:p>
          <a:p>
            <a:endParaRPr lang="en-ZA" dirty="0"/>
          </a:p>
          <a:p>
            <a:r>
              <a:rPr lang="en-US" dirty="0"/>
              <a:t>Your neighborhood and local community influence your child’s development. </a:t>
            </a:r>
          </a:p>
          <a:p>
            <a:endParaRPr lang="en-US" dirty="0"/>
          </a:p>
          <a:p>
            <a:r>
              <a:rPr lang="en-US" dirty="0"/>
              <a:t>For example, your child’s development is supported by positive relationships with friends and neighbors, and access to things like playgrounds, parks, shops and local services like child care, schools, health centers and libraries.</a:t>
            </a:r>
          </a:p>
          <a:p>
            <a:pPr marL="0" indent="0">
              <a:buNone/>
            </a:pPr>
            <a:endParaRPr lang="en-US" dirty="0"/>
          </a:p>
        </p:txBody>
      </p:sp>
    </p:spTree>
    <p:extLst>
      <p:ext uri="{BB962C8B-B14F-4D97-AF65-F5344CB8AC3E}">
        <p14:creationId xmlns:p14="http://schemas.microsoft.com/office/powerpoint/2010/main" val="24232462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7774B0-1E0C-45CE-B5EF-85755841A24B}"/>
              </a:ext>
            </a:extLst>
          </p:cNvPr>
          <p:cNvSpPr>
            <a:spLocks noGrp="1"/>
          </p:cNvSpPr>
          <p:nvPr>
            <p:ph type="title"/>
          </p:nvPr>
        </p:nvSpPr>
        <p:spPr/>
        <p:txBody>
          <a:bodyPr>
            <a:normAutofit fontScale="90000"/>
          </a:bodyPr>
          <a:lstStyle/>
          <a:p>
            <a:pPr algn="ctr"/>
            <a:r>
              <a:rPr lang="en-GB" dirty="0"/>
              <a:t>CURRENT AGE APPROPRIATE APPROACHES TO BASIC HEALTH NEEDS</a:t>
            </a:r>
            <a:endParaRPr lang="en-ZA" dirty="0"/>
          </a:p>
        </p:txBody>
      </p:sp>
      <p:sp>
        <p:nvSpPr>
          <p:cNvPr id="3" name="Slide Number Placeholder 2">
            <a:extLst>
              <a:ext uri="{FF2B5EF4-FFF2-40B4-BE49-F238E27FC236}">
                <a16:creationId xmlns:a16="http://schemas.microsoft.com/office/drawing/2014/main" id="{EFEE9A40-71F4-4232-9D6F-276257987AB1}"/>
              </a:ext>
            </a:extLst>
          </p:cNvPr>
          <p:cNvSpPr>
            <a:spLocks noGrp="1"/>
          </p:cNvSpPr>
          <p:nvPr>
            <p:ph type="sldNum" sz="quarter" idx="12"/>
          </p:nvPr>
        </p:nvSpPr>
        <p:spPr/>
        <p:txBody>
          <a:bodyPr/>
          <a:lstStyle/>
          <a:p>
            <a:fld id="{32F83655-DC73-417F-8B26-EB7A1DBB5382}" type="slidenum">
              <a:rPr lang="en-ZA" smtClean="0"/>
              <a:pPr/>
              <a:t>62</a:t>
            </a:fld>
            <a:endParaRPr lang="en-ZA" dirty="0"/>
          </a:p>
        </p:txBody>
      </p:sp>
      <p:sp>
        <p:nvSpPr>
          <p:cNvPr id="4" name="Content Placeholder 3">
            <a:extLst>
              <a:ext uri="{FF2B5EF4-FFF2-40B4-BE49-F238E27FC236}">
                <a16:creationId xmlns:a16="http://schemas.microsoft.com/office/drawing/2014/main" id="{F9FBF3FA-7179-4DF6-9A4B-1BAF0757C0C1}"/>
              </a:ext>
            </a:extLst>
          </p:cNvPr>
          <p:cNvSpPr>
            <a:spLocks noGrp="1"/>
          </p:cNvSpPr>
          <p:nvPr>
            <p:ph sz="quarter" idx="1"/>
          </p:nvPr>
        </p:nvSpPr>
        <p:spPr>
          <a:xfrm>
            <a:off x="467544" y="1413296"/>
            <a:ext cx="8219256" cy="5170066"/>
          </a:xfrm>
        </p:spPr>
        <p:txBody>
          <a:bodyPr>
            <a:normAutofit/>
          </a:bodyPr>
          <a:lstStyle/>
          <a:p>
            <a:r>
              <a:rPr lang="en-GB" dirty="0"/>
              <a:t>The preschool years have been receiving increasing attention world-wide. </a:t>
            </a:r>
          </a:p>
          <a:p>
            <a:endParaRPr lang="en-GB" dirty="0"/>
          </a:p>
          <a:p>
            <a:r>
              <a:rPr lang="en-GB" dirty="0"/>
              <a:t>The argument for the importance of the early years is mainly based on research in bio-medical sciences including neuroscience, epidemiology, developmental psychology, and developmental psychopathology. </a:t>
            </a:r>
          </a:p>
          <a:p>
            <a:endParaRPr lang="en-GB" dirty="0"/>
          </a:p>
          <a:p>
            <a:pPr marL="0" indent="0">
              <a:buNone/>
            </a:pPr>
            <a:br>
              <a:rPr lang="en-GB" dirty="0"/>
            </a:br>
            <a:r>
              <a:rPr lang="en-GB" dirty="0"/>
              <a:t> </a:t>
            </a:r>
            <a:endParaRPr lang="en-ZA" dirty="0"/>
          </a:p>
        </p:txBody>
      </p:sp>
    </p:spTree>
    <p:extLst>
      <p:ext uri="{BB962C8B-B14F-4D97-AF65-F5344CB8AC3E}">
        <p14:creationId xmlns:p14="http://schemas.microsoft.com/office/powerpoint/2010/main" val="18857131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7774B0-1E0C-45CE-B5EF-85755841A24B}"/>
              </a:ext>
            </a:extLst>
          </p:cNvPr>
          <p:cNvSpPr>
            <a:spLocks noGrp="1"/>
          </p:cNvSpPr>
          <p:nvPr>
            <p:ph type="title"/>
          </p:nvPr>
        </p:nvSpPr>
        <p:spPr/>
        <p:txBody>
          <a:bodyPr>
            <a:normAutofit fontScale="90000"/>
          </a:bodyPr>
          <a:lstStyle/>
          <a:p>
            <a:pPr algn="ctr"/>
            <a:r>
              <a:rPr lang="en-GB" dirty="0"/>
              <a:t>CURRENT AGE APPROPRIATE APPROACHES TO BASIC HEALTH NEEDS</a:t>
            </a:r>
            <a:endParaRPr lang="en-ZA" dirty="0"/>
          </a:p>
        </p:txBody>
      </p:sp>
      <p:sp>
        <p:nvSpPr>
          <p:cNvPr id="3" name="Slide Number Placeholder 2">
            <a:extLst>
              <a:ext uri="{FF2B5EF4-FFF2-40B4-BE49-F238E27FC236}">
                <a16:creationId xmlns:a16="http://schemas.microsoft.com/office/drawing/2014/main" id="{EFEE9A40-71F4-4232-9D6F-276257987AB1}"/>
              </a:ext>
            </a:extLst>
          </p:cNvPr>
          <p:cNvSpPr>
            <a:spLocks noGrp="1"/>
          </p:cNvSpPr>
          <p:nvPr>
            <p:ph type="sldNum" sz="quarter" idx="12"/>
          </p:nvPr>
        </p:nvSpPr>
        <p:spPr/>
        <p:txBody>
          <a:bodyPr/>
          <a:lstStyle/>
          <a:p>
            <a:fld id="{32F83655-DC73-417F-8B26-EB7A1DBB5382}" type="slidenum">
              <a:rPr lang="en-ZA" smtClean="0"/>
              <a:pPr/>
              <a:t>63</a:t>
            </a:fld>
            <a:endParaRPr lang="en-ZA" dirty="0"/>
          </a:p>
        </p:txBody>
      </p:sp>
      <p:sp>
        <p:nvSpPr>
          <p:cNvPr id="4" name="Content Placeholder 3">
            <a:extLst>
              <a:ext uri="{FF2B5EF4-FFF2-40B4-BE49-F238E27FC236}">
                <a16:creationId xmlns:a16="http://schemas.microsoft.com/office/drawing/2014/main" id="{F9FBF3FA-7179-4DF6-9A4B-1BAF0757C0C1}"/>
              </a:ext>
            </a:extLst>
          </p:cNvPr>
          <p:cNvSpPr>
            <a:spLocks noGrp="1"/>
          </p:cNvSpPr>
          <p:nvPr>
            <p:ph sz="quarter" idx="1"/>
          </p:nvPr>
        </p:nvSpPr>
        <p:spPr>
          <a:xfrm>
            <a:off x="467544" y="1413296"/>
            <a:ext cx="8219256" cy="5170066"/>
          </a:xfrm>
        </p:spPr>
        <p:txBody>
          <a:bodyPr>
            <a:normAutofit/>
          </a:bodyPr>
          <a:lstStyle/>
          <a:p>
            <a:pPr marL="0" indent="0">
              <a:buNone/>
            </a:pPr>
            <a:r>
              <a:rPr lang="en-GB" b="1" dirty="0"/>
              <a:t>While there is little evidence that enriched stimulation beyond the normal range of everyday experience can lead to “advanced” brain development, the research evidence highlights the importance of: </a:t>
            </a:r>
            <a:endParaRPr lang="en-ZA" b="1" dirty="0"/>
          </a:p>
          <a:p>
            <a:pPr marL="0" indent="0">
              <a:buNone/>
            </a:pPr>
            <a:r>
              <a:rPr lang="en-GB" dirty="0"/>
              <a:t> </a:t>
            </a:r>
            <a:endParaRPr lang="en-ZA" dirty="0"/>
          </a:p>
          <a:p>
            <a:pPr lvl="0"/>
            <a:r>
              <a:rPr lang="en-GB" dirty="0"/>
              <a:t>Early childhood experiences and the need to promote the optimal development of children through protection and provision of children’s needs as well as caring and loving relationships;</a:t>
            </a:r>
          </a:p>
          <a:p>
            <a:pPr marL="0" lvl="0" indent="0">
              <a:buNone/>
            </a:pPr>
            <a:endParaRPr lang="en-ZA" dirty="0"/>
          </a:p>
          <a:p>
            <a:pPr lvl="0"/>
            <a:r>
              <a:rPr lang="en-GB" dirty="0"/>
              <a:t>The role of the parents or caregivers in promoting the optimal development of children;</a:t>
            </a:r>
          </a:p>
          <a:p>
            <a:pPr marL="0" lvl="0" indent="0">
              <a:buNone/>
            </a:pPr>
            <a:endParaRPr lang="en-ZA" dirty="0"/>
          </a:p>
        </p:txBody>
      </p:sp>
    </p:spTree>
    <p:extLst>
      <p:ext uri="{BB962C8B-B14F-4D97-AF65-F5344CB8AC3E}">
        <p14:creationId xmlns:p14="http://schemas.microsoft.com/office/powerpoint/2010/main" val="17646808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7774B0-1E0C-45CE-B5EF-85755841A24B}"/>
              </a:ext>
            </a:extLst>
          </p:cNvPr>
          <p:cNvSpPr>
            <a:spLocks noGrp="1"/>
          </p:cNvSpPr>
          <p:nvPr>
            <p:ph type="title"/>
          </p:nvPr>
        </p:nvSpPr>
        <p:spPr/>
        <p:txBody>
          <a:bodyPr>
            <a:normAutofit fontScale="90000"/>
          </a:bodyPr>
          <a:lstStyle/>
          <a:p>
            <a:pPr algn="ctr"/>
            <a:r>
              <a:rPr lang="en-GB" dirty="0"/>
              <a:t>CURRENT AGE APPROPRIATE APPROACHES TO BASIC HEALTH NEEDS</a:t>
            </a:r>
            <a:endParaRPr lang="en-ZA" dirty="0"/>
          </a:p>
        </p:txBody>
      </p:sp>
      <p:sp>
        <p:nvSpPr>
          <p:cNvPr id="3" name="Slide Number Placeholder 2">
            <a:extLst>
              <a:ext uri="{FF2B5EF4-FFF2-40B4-BE49-F238E27FC236}">
                <a16:creationId xmlns:a16="http://schemas.microsoft.com/office/drawing/2014/main" id="{EFEE9A40-71F4-4232-9D6F-276257987AB1}"/>
              </a:ext>
            </a:extLst>
          </p:cNvPr>
          <p:cNvSpPr>
            <a:spLocks noGrp="1"/>
          </p:cNvSpPr>
          <p:nvPr>
            <p:ph type="sldNum" sz="quarter" idx="12"/>
          </p:nvPr>
        </p:nvSpPr>
        <p:spPr/>
        <p:txBody>
          <a:bodyPr/>
          <a:lstStyle/>
          <a:p>
            <a:fld id="{32F83655-DC73-417F-8B26-EB7A1DBB5382}" type="slidenum">
              <a:rPr lang="en-ZA" smtClean="0"/>
              <a:pPr/>
              <a:t>64</a:t>
            </a:fld>
            <a:endParaRPr lang="en-ZA" dirty="0"/>
          </a:p>
        </p:txBody>
      </p:sp>
      <p:sp>
        <p:nvSpPr>
          <p:cNvPr id="4" name="Content Placeholder 3">
            <a:extLst>
              <a:ext uri="{FF2B5EF4-FFF2-40B4-BE49-F238E27FC236}">
                <a16:creationId xmlns:a16="http://schemas.microsoft.com/office/drawing/2014/main" id="{F9FBF3FA-7179-4DF6-9A4B-1BAF0757C0C1}"/>
              </a:ext>
            </a:extLst>
          </p:cNvPr>
          <p:cNvSpPr>
            <a:spLocks noGrp="1"/>
          </p:cNvSpPr>
          <p:nvPr>
            <p:ph sz="quarter" idx="1"/>
          </p:nvPr>
        </p:nvSpPr>
        <p:spPr>
          <a:xfrm>
            <a:off x="467544" y="1413296"/>
            <a:ext cx="8219256" cy="5170066"/>
          </a:xfrm>
        </p:spPr>
        <p:txBody>
          <a:bodyPr>
            <a:normAutofit/>
          </a:bodyPr>
          <a:lstStyle/>
          <a:p>
            <a:pPr lvl="0"/>
            <a:r>
              <a:rPr lang="en-GB" dirty="0"/>
              <a:t>Continuous nurturing and trusting relationships beyond the early years and opportunities for life-long learning to foster continuous optimal development; and</a:t>
            </a:r>
          </a:p>
          <a:p>
            <a:pPr marL="0" lvl="0" indent="0">
              <a:buNone/>
            </a:pPr>
            <a:endParaRPr lang="en-GB" dirty="0"/>
          </a:p>
          <a:p>
            <a:pPr lvl="0"/>
            <a:r>
              <a:rPr lang="en-GB" dirty="0"/>
              <a:t>Early intervention programmes for children at risk of behaviour, emotional or developmental problems, to address their plight and change the unfavourable trajectory.</a:t>
            </a:r>
            <a:endParaRPr lang="en-ZA" dirty="0"/>
          </a:p>
        </p:txBody>
      </p:sp>
    </p:spTree>
    <p:extLst>
      <p:ext uri="{BB962C8B-B14F-4D97-AF65-F5344CB8AC3E}">
        <p14:creationId xmlns:p14="http://schemas.microsoft.com/office/powerpoint/2010/main" val="135303407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2DF089-7C9B-4945-B761-1BEDC6A32235}"/>
              </a:ext>
            </a:extLst>
          </p:cNvPr>
          <p:cNvSpPr>
            <a:spLocks noGrp="1"/>
          </p:cNvSpPr>
          <p:nvPr>
            <p:ph type="title"/>
          </p:nvPr>
        </p:nvSpPr>
        <p:spPr/>
        <p:txBody>
          <a:bodyPr/>
          <a:lstStyle/>
          <a:p>
            <a:r>
              <a:rPr lang="en-ZA" dirty="0"/>
              <a:t>STUDY UNIT KT102</a:t>
            </a:r>
          </a:p>
        </p:txBody>
      </p:sp>
      <p:sp>
        <p:nvSpPr>
          <p:cNvPr id="3" name="Text Placeholder 2">
            <a:extLst>
              <a:ext uri="{FF2B5EF4-FFF2-40B4-BE49-F238E27FC236}">
                <a16:creationId xmlns:a16="http://schemas.microsoft.com/office/drawing/2014/main" id="{A2D252C3-C1EF-440D-B79D-2440A09270FE}"/>
              </a:ext>
            </a:extLst>
          </p:cNvPr>
          <p:cNvSpPr>
            <a:spLocks noGrp="1"/>
          </p:cNvSpPr>
          <p:nvPr>
            <p:ph type="body" idx="1"/>
          </p:nvPr>
        </p:nvSpPr>
        <p:spPr/>
        <p:txBody>
          <a:bodyPr>
            <a:normAutofit lnSpcReduction="10000"/>
          </a:bodyPr>
          <a:lstStyle/>
          <a:p>
            <a:r>
              <a:rPr lang="en-GB" b="1" dirty="0"/>
              <a:t>AGE-APPROPRIATE APPROACHES TO NUTRITIONAL NEEDS OF CHILDREN AND PREGNANT WOMEN</a:t>
            </a:r>
            <a:endParaRPr lang="en-ZA" b="1" dirty="0"/>
          </a:p>
        </p:txBody>
      </p:sp>
      <p:sp>
        <p:nvSpPr>
          <p:cNvPr id="4" name="Slide Number Placeholder 3">
            <a:extLst>
              <a:ext uri="{FF2B5EF4-FFF2-40B4-BE49-F238E27FC236}">
                <a16:creationId xmlns:a16="http://schemas.microsoft.com/office/drawing/2014/main" id="{32E6DC9A-28E4-4D5F-B6F7-CA47E072DDD3}"/>
              </a:ext>
            </a:extLst>
          </p:cNvPr>
          <p:cNvSpPr>
            <a:spLocks noGrp="1"/>
          </p:cNvSpPr>
          <p:nvPr>
            <p:ph type="sldNum" sz="quarter" idx="12"/>
          </p:nvPr>
        </p:nvSpPr>
        <p:spPr/>
        <p:txBody>
          <a:bodyPr/>
          <a:lstStyle/>
          <a:p>
            <a:fld id="{4980778A-6F9D-4141-8080-B8192EADCD40}" type="slidenum">
              <a:rPr lang="en-ZA" smtClean="0"/>
              <a:pPr/>
              <a:t>65</a:t>
            </a:fld>
            <a:endParaRPr lang="en-ZA" dirty="0"/>
          </a:p>
        </p:txBody>
      </p:sp>
    </p:spTree>
    <p:extLst>
      <p:ext uri="{BB962C8B-B14F-4D97-AF65-F5344CB8AC3E}">
        <p14:creationId xmlns:p14="http://schemas.microsoft.com/office/powerpoint/2010/main" val="260467297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835C58-F95F-4856-AD4E-473690C164E2}"/>
              </a:ext>
            </a:extLst>
          </p:cNvPr>
          <p:cNvSpPr>
            <a:spLocks noGrp="1"/>
          </p:cNvSpPr>
          <p:nvPr>
            <p:ph type="title"/>
          </p:nvPr>
        </p:nvSpPr>
        <p:spPr/>
        <p:txBody>
          <a:bodyPr>
            <a:normAutofit fontScale="90000"/>
          </a:bodyPr>
          <a:lstStyle/>
          <a:p>
            <a:pPr algn="ctr"/>
            <a:br>
              <a:rPr lang="en-GB" sz="3600" dirty="0"/>
            </a:br>
            <a:br>
              <a:rPr lang="en-GB" sz="3600" dirty="0"/>
            </a:br>
            <a:r>
              <a:rPr lang="en-GB" sz="3600" dirty="0"/>
              <a:t>AGE-APPROPRIATE APPROACHES TO NUTRITIONAL NEEDS OF CHILDREN AND PREGNANT WOMEN</a:t>
            </a:r>
            <a:br>
              <a:rPr lang="en-ZA" dirty="0"/>
            </a:br>
            <a:endParaRPr lang="en-ZA" dirty="0"/>
          </a:p>
        </p:txBody>
      </p:sp>
      <p:sp>
        <p:nvSpPr>
          <p:cNvPr id="3" name="Slide Number Placeholder 2">
            <a:extLst>
              <a:ext uri="{FF2B5EF4-FFF2-40B4-BE49-F238E27FC236}">
                <a16:creationId xmlns:a16="http://schemas.microsoft.com/office/drawing/2014/main" id="{5E289EBC-7CA6-4FE4-A556-463F99A7937E}"/>
              </a:ext>
            </a:extLst>
          </p:cNvPr>
          <p:cNvSpPr>
            <a:spLocks noGrp="1"/>
          </p:cNvSpPr>
          <p:nvPr>
            <p:ph type="sldNum" sz="quarter" idx="12"/>
          </p:nvPr>
        </p:nvSpPr>
        <p:spPr/>
        <p:txBody>
          <a:bodyPr/>
          <a:lstStyle/>
          <a:p>
            <a:fld id="{32F83655-DC73-417F-8B26-EB7A1DBB5382}" type="slidenum">
              <a:rPr lang="en-ZA" smtClean="0"/>
              <a:pPr/>
              <a:t>66</a:t>
            </a:fld>
            <a:endParaRPr lang="en-ZA" dirty="0"/>
          </a:p>
        </p:txBody>
      </p:sp>
      <p:sp>
        <p:nvSpPr>
          <p:cNvPr id="4" name="Content Placeholder 3">
            <a:extLst>
              <a:ext uri="{FF2B5EF4-FFF2-40B4-BE49-F238E27FC236}">
                <a16:creationId xmlns:a16="http://schemas.microsoft.com/office/drawing/2014/main" id="{0425DD7C-78A5-4662-92FD-6206BAD39781}"/>
              </a:ext>
            </a:extLst>
          </p:cNvPr>
          <p:cNvSpPr>
            <a:spLocks noGrp="1"/>
          </p:cNvSpPr>
          <p:nvPr>
            <p:ph sz="quarter" idx="1"/>
          </p:nvPr>
        </p:nvSpPr>
        <p:spPr>
          <a:xfrm>
            <a:off x="462372" y="1827100"/>
            <a:ext cx="8219256" cy="4680000"/>
          </a:xfrm>
        </p:spPr>
        <p:txBody>
          <a:bodyPr>
            <a:normAutofit/>
          </a:bodyPr>
          <a:lstStyle/>
          <a:p>
            <a:r>
              <a:rPr lang="en-GB" dirty="0"/>
              <a:t>Nutrition deserves special attention during pregnancy and breastfeeding because of the high nutrient needs and the critical role of appropriate nutrition for the foetus and infant.</a:t>
            </a:r>
          </a:p>
          <a:p>
            <a:endParaRPr lang="en-GB" dirty="0"/>
          </a:p>
          <a:p>
            <a:r>
              <a:rPr lang="en-GB" dirty="0"/>
              <a:t>Physiological adaptations during pregnancy partly shield the foetus from inadequacies in the maternal diet, but even so these inadequacies can have consequences for both the short and long-term health and development of the foetus and infant. </a:t>
            </a:r>
          </a:p>
          <a:p>
            <a:pPr marL="0" indent="0">
              <a:buNone/>
            </a:pPr>
            <a:endParaRPr lang="en-GB" dirty="0"/>
          </a:p>
          <a:p>
            <a:pPr marL="0" indent="0">
              <a:buNone/>
            </a:pPr>
            <a:endParaRPr lang="en-ZA" dirty="0"/>
          </a:p>
        </p:txBody>
      </p:sp>
    </p:spTree>
    <p:extLst>
      <p:ext uri="{BB962C8B-B14F-4D97-AF65-F5344CB8AC3E}">
        <p14:creationId xmlns:p14="http://schemas.microsoft.com/office/powerpoint/2010/main" val="120587720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835C58-F95F-4856-AD4E-473690C164E2}"/>
              </a:ext>
            </a:extLst>
          </p:cNvPr>
          <p:cNvSpPr>
            <a:spLocks noGrp="1"/>
          </p:cNvSpPr>
          <p:nvPr>
            <p:ph type="title"/>
          </p:nvPr>
        </p:nvSpPr>
        <p:spPr/>
        <p:txBody>
          <a:bodyPr>
            <a:normAutofit fontScale="90000"/>
          </a:bodyPr>
          <a:lstStyle/>
          <a:p>
            <a:pPr algn="ctr"/>
            <a:br>
              <a:rPr lang="en-GB" sz="3600" dirty="0"/>
            </a:br>
            <a:br>
              <a:rPr lang="en-GB" sz="3600" dirty="0"/>
            </a:br>
            <a:r>
              <a:rPr lang="en-GB" sz="3600" dirty="0"/>
              <a:t>AGE-APPROPRIATE APPROACHES TO NUTRITIONAL NEEDS OF CHILDREN AND PREGNANT WOMEN</a:t>
            </a:r>
            <a:br>
              <a:rPr lang="en-ZA" dirty="0"/>
            </a:br>
            <a:endParaRPr lang="en-ZA" dirty="0"/>
          </a:p>
        </p:txBody>
      </p:sp>
      <p:sp>
        <p:nvSpPr>
          <p:cNvPr id="3" name="Slide Number Placeholder 2">
            <a:extLst>
              <a:ext uri="{FF2B5EF4-FFF2-40B4-BE49-F238E27FC236}">
                <a16:creationId xmlns:a16="http://schemas.microsoft.com/office/drawing/2014/main" id="{5E289EBC-7CA6-4FE4-A556-463F99A7937E}"/>
              </a:ext>
            </a:extLst>
          </p:cNvPr>
          <p:cNvSpPr>
            <a:spLocks noGrp="1"/>
          </p:cNvSpPr>
          <p:nvPr>
            <p:ph type="sldNum" sz="quarter" idx="12"/>
          </p:nvPr>
        </p:nvSpPr>
        <p:spPr/>
        <p:txBody>
          <a:bodyPr/>
          <a:lstStyle/>
          <a:p>
            <a:fld id="{32F83655-DC73-417F-8B26-EB7A1DBB5382}" type="slidenum">
              <a:rPr lang="en-ZA" smtClean="0"/>
              <a:pPr/>
              <a:t>67</a:t>
            </a:fld>
            <a:endParaRPr lang="en-ZA" dirty="0"/>
          </a:p>
        </p:txBody>
      </p:sp>
      <p:sp>
        <p:nvSpPr>
          <p:cNvPr id="4" name="Content Placeholder 3">
            <a:extLst>
              <a:ext uri="{FF2B5EF4-FFF2-40B4-BE49-F238E27FC236}">
                <a16:creationId xmlns:a16="http://schemas.microsoft.com/office/drawing/2014/main" id="{0425DD7C-78A5-4662-92FD-6206BAD39781}"/>
              </a:ext>
            </a:extLst>
          </p:cNvPr>
          <p:cNvSpPr>
            <a:spLocks noGrp="1"/>
          </p:cNvSpPr>
          <p:nvPr>
            <p:ph sz="quarter" idx="1"/>
          </p:nvPr>
        </p:nvSpPr>
        <p:spPr>
          <a:xfrm>
            <a:off x="462372" y="1827100"/>
            <a:ext cx="8219256" cy="4680000"/>
          </a:xfrm>
        </p:spPr>
        <p:txBody>
          <a:bodyPr>
            <a:normAutofit/>
          </a:bodyPr>
          <a:lstStyle/>
          <a:p>
            <a:r>
              <a:rPr lang="en-GB" dirty="0"/>
              <a:t>The emphasis on achieving and maintaining a nutritionally adequate diet is important, and a poor maternal diet should be improved during pregnancy and breastfeeding to maintain the mother’s health. </a:t>
            </a:r>
          </a:p>
          <a:p>
            <a:endParaRPr lang="en-GB" dirty="0"/>
          </a:p>
          <a:p>
            <a:r>
              <a:rPr lang="en-GB" dirty="0"/>
              <a:t>Women should be confident that they can still be pregnant even if their diet is not optimal. </a:t>
            </a:r>
            <a:endParaRPr lang="en-ZA" dirty="0"/>
          </a:p>
        </p:txBody>
      </p:sp>
    </p:spTree>
    <p:extLst>
      <p:ext uri="{BB962C8B-B14F-4D97-AF65-F5344CB8AC3E}">
        <p14:creationId xmlns:p14="http://schemas.microsoft.com/office/powerpoint/2010/main" val="317288377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72156F-53DD-4DA6-A890-5E6EAA93EE6D}"/>
              </a:ext>
            </a:extLst>
          </p:cNvPr>
          <p:cNvSpPr>
            <a:spLocks noGrp="1"/>
          </p:cNvSpPr>
          <p:nvPr>
            <p:ph type="title"/>
          </p:nvPr>
        </p:nvSpPr>
        <p:spPr/>
        <p:txBody>
          <a:bodyPr/>
          <a:lstStyle/>
          <a:p>
            <a:endParaRPr lang="en-ZA" dirty="0"/>
          </a:p>
        </p:txBody>
      </p:sp>
      <p:sp>
        <p:nvSpPr>
          <p:cNvPr id="3" name="Text Placeholder 2">
            <a:extLst>
              <a:ext uri="{FF2B5EF4-FFF2-40B4-BE49-F238E27FC236}">
                <a16:creationId xmlns:a16="http://schemas.microsoft.com/office/drawing/2014/main" id="{52B6BEF3-8446-4BAB-A43F-B17F9DBC1ED1}"/>
              </a:ext>
            </a:extLst>
          </p:cNvPr>
          <p:cNvSpPr>
            <a:spLocks noGrp="1"/>
          </p:cNvSpPr>
          <p:nvPr>
            <p:ph type="body" idx="1"/>
          </p:nvPr>
        </p:nvSpPr>
        <p:spPr/>
        <p:txBody>
          <a:bodyPr>
            <a:normAutofit lnSpcReduction="10000"/>
          </a:bodyPr>
          <a:lstStyle/>
          <a:p>
            <a:r>
              <a:rPr lang="en-GB" b="1" dirty="0"/>
              <a:t>THE GENERAL GUIDELINES FOR NUTRITION AND MENU PLANNING WHICH ARE SENSITIVE TO CULTURAL AND CHILDREN’S NEEDS</a:t>
            </a:r>
            <a:endParaRPr lang="en-ZA" dirty="0"/>
          </a:p>
        </p:txBody>
      </p:sp>
      <p:sp>
        <p:nvSpPr>
          <p:cNvPr id="4" name="Slide Number Placeholder 3">
            <a:extLst>
              <a:ext uri="{FF2B5EF4-FFF2-40B4-BE49-F238E27FC236}">
                <a16:creationId xmlns:a16="http://schemas.microsoft.com/office/drawing/2014/main" id="{1B2B55AC-B5F4-40EB-8D24-E62AA858E755}"/>
              </a:ext>
            </a:extLst>
          </p:cNvPr>
          <p:cNvSpPr>
            <a:spLocks noGrp="1"/>
          </p:cNvSpPr>
          <p:nvPr>
            <p:ph type="sldNum" sz="quarter" idx="12"/>
          </p:nvPr>
        </p:nvSpPr>
        <p:spPr/>
        <p:txBody>
          <a:bodyPr/>
          <a:lstStyle/>
          <a:p>
            <a:fld id="{4980778A-6F9D-4141-8080-B8192EADCD40}" type="slidenum">
              <a:rPr lang="en-ZA" smtClean="0"/>
              <a:pPr/>
              <a:t>68</a:t>
            </a:fld>
            <a:endParaRPr lang="en-ZA" dirty="0"/>
          </a:p>
        </p:txBody>
      </p:sp>
    </p:spTree>
    <p:extLst>
      <p:ext uri="{BB962C8B-B14F-4D97-AF65-F5344CB8AC3E}">
        <p14:creationId xmlns:p14="http://schemas.microsoft.com/office/powerpoint/2010/main" val="242587912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0F3803-BF93-4A09-B8AD-02C91F419E97}"/>
              </a:ext>
            </a:extLst>
          </p:cNvPr>
          <p:cNvSpPr>
            <a:spLocks noGrp="1"/>
          </p:cNvSpPr>
          <p:nvPr>
            <p:ph type="title"/>
          </p:nvPr>
        </p:nvSpPr>
        <p:spPr/>
        <p:txBody>
          <a:bodyPr>
            <a:noAutofit/>
          </a:bodyPr>
          <a:lstStyle/>
          <a:p>
            <a:pPr algn="ctr"/>
            <a:br>
              <a:rPr lang="en-GB" sz="3200" dirty="0"/>
            </a:br>
            <a:r>
              <a:rPr lang="en-GB" sz="3200" dirty="0"/>
              <a:t>THE GENERAL GUIDELINES FOR NUTRITION AND MENU PLANNING WHICH ARE SENSITIVE TO CULTURAL AND CHILDREN’S NEEDS</a:t>
            </a:r>
            <a:endParaRPr lang="en-ZA" sz="3200" dirty="0"/>
          </a:p>
        </p:txBody>
      </p:sp>
      <p:sp>
        <p:nvSpPr>
          <p:cNvPr id="3" name="Slide Number Placeholder 2">
            <a:extLst>
              <a:ext uri="{FF2B5EF4-FFF2-40B4-BE49-F238E27FC236}">
                <a16:creationId xmlns:a16="http://schemas.microsoft.com/office/drawing/2014/main" id="{01100BAF-C482-4478-AC0A-C79E04636DB9}"/>
              </a:ext>
            </a:extLst>
          </p:cNvPr>
          <p:cNvSpPr>
            <a:spLocks noGrp="1"/>
          </p:cNvSpPr>
          <p:nvPr>
            <p:ph type="sldNum" sz="quarter" idx="12"/>
          </p:nvPr>
        </p:nvSpPr>
        <p:spPr/>
        <p:txBody>
          <a:bodyPr/>
          <a:lstStyle/>
          <a:p>
            <a:fld id="{32F83655-DC73-417F-8B26-EB7A1DBB5382}" type="slidenum">
              <a:rPr lang="en-ZA" smtClean="0"/>
              <a:pPr/>
              <a:t>69</a:t>
            </a:fld>
            <a:endParaRPr lang="en-ZA" dirty="0"/>
          </a:p>
        </p:txBody>
      </p:sp>
      <p:sp>
        <p:nvSpPr>
          <p:cNvPr id="4" name="Content Placeholder 3">
            <a:extLst>
              <a:ext uri="{FF2B5EF4-FFF2-40B4-BE49-F238E27FC236}">
                <a16:creationId xmlns:a16="http://schemas.microsoft.com/office/drawing/2014/main" id="{72986663-2E3A-4A4E-A45A-A0F25C61D878}"/>
              </a:ext>
            </a:extLst>
          </p:cNvPr>
          <p:cNvSpPr>
            <a:spLocks noGrp="1"/>
          </p:cNvSpPr>
          <p:nvPr>
            <p:ph sz="quarter" idx="1"/>
          </p:nvPr>
        </p:nvSpPr>
        <p:spPr>
          <a:xfrm>
            <a:off x="467544" y="1765300"/>
            <a:ext cx="8219256" cy="4327996"/>
          </a:xfrm>
        </p:spPr>
        <p:txBody>
          <a:bodyPr>
            <a:normAutofit/>
          </a:bodyPr>
          <a:lstStyle/>
          <a:p>
            <a:r>
              <a:rPr lang="en-GB" dirty="0"/>
              <a:t>There are different food guidelines for children. A wide variety of foods from each of the four main shelves of the Food Pyramid should be included every day, so the child will receive the variety of nutrients needed for growth and good health. </a:t>
            </a:r>
          </a:p>
          <a:p>
            <a:endParaRPr lang="en-GB" dirty="0"/>
          </a:p>
          <a:p>
            <a:r>
              <a:rPr lang="en-GB" dirty="0"/>
              <a:t>There are a variety of choices within a food group or shelf; for example, a child could choose bread instead of breakfast cereal, or potato instead of pasta. Encourage children to try different food tastes.</a:t>
            </a:r>
            <a:endParaRPr lang="en-ZA" dirty="0"/>
          </a:p>
          <a:p>
            <a:pPr marL="0" indent="0">
              <a:buNone/>
            </a:pPr>
            <a:endParaRPr lang="en-ZA" dirty="0"/>
          </a:p>
        </p:txBody>
      </p:sp>
    </p:spTree>
    <p:extLst>
      <p:ext uri="{BB962C8B-B14F-4D97-AF65-F5344CB8AC3E}">
        <p14:creationId xmlns:p14="http://schemas.microsoft.com/office/powerpoint/2010/main" val="36617043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Overview</a:t>
            </a:r>
          </a:p>
        </p:txBody>
      </p:sp>
      <p:sp>
        <p:nvSpPr>
          <p:cNvPr id="4" name="Slide Number Placeholder 3"/>
          <p:cNvSpPr>
            <a:spLocks noGrp="1"/>
          </p:cNvSpPr>
          <p:nvPr>
            <p:ph type="sldNum" sz="quarter" idx="12"/>
          </p:nvPr>
        </p:nvSpPr>
        <p:spPr/>
        <p:txBody>
          <a:bodyPr/>
          <a:lstStyle/>
          <a:p>
            <a:fld id="{32F83655-DC73-417F-8B26-EB7A1DBB5382}" type="slidenum">
              <a:rPr lang="en-ZA" smtClean="0"/>
              <a:pPr/>
              <a:t>7</a:t>
            </a:fld>
            <a:endParaRPr lang="en-ZA" dirty="0"/>
          </a:p>
        </p:txBody>
      </p:sp>
      <p:grpSp>
        <p:nvGrpSpPr>
          <p:cNvPr id="6" name="Group 5"/>
          <p:cNvGrpSpPr/>
          <p:nvPr/>
        </p:nvGrpSpPr>
        <p:grpSpPr>
          <a:xfrm>
            <a:off x="3768085" y="1657132"/>
            <a:ext cx="4248268" cy="1687287"/>
            <a:chOff x="2736309" y="0"/>
            <a:chExt cx="4248268" cy="1687287"/>
          </a:xfrm>
          <a:scene3d>
            <a:camera prst="orthographicFront"/>
            <a:lightRig rig="flat" dir="t"/>
          </a:scene3d>
        </p:grpSpPr>
        <p:sp>
          <p:nvSpPr>
            <p:cNvPr id="16" name="Right Arrow 15"/>
            <p:cNvSpPr/>
            <p:nvPr/>
          </p:nvSpPr>
          <p:spPr>
            <a:xfrm>
              <a:off x="2736309" y="0"/>
              <a:ext cx="4248268" cy="1687287"/>
            </a:xfrm>
            <a:prstGeom prst="rightArrow">
              <a:avLst>
                <a:gd name="adj1" fmla="val 75000"/>
                <a:gd name="adj2" fmla="val 50000"/>
              </a:avLst>
            </a:prstGeom>
          </p:spPr>
          <p:style>
            <a:lnRef idx="0">
              <a:schemeClr val="accent2"/>
            </a:lnRef>
            <a:fillRef idx="1002">
              <a:schemeClr val="lt2"/>
            </a:fillRef>
            <a:effectRef idx="3">
              <a:schemeClr val="accent2"/>
            </a:effectRef>
            <a:fontRef idx="minor">
              <a:schemeClr val="lt1"/>
            </a:fontRef>
          </p:style>
        </p:sp>
        <p:sp>
          <p:nvSpPr>
            <p:cNvPr id="17" name="Right Arrow 4"/>
            <p:cNvSpPr/>
            <p:nvPr/>
          </p:nvSpPr>
          <p:spPr>
            <a:xfrm>
              <a:off x="2736309" y="210911"/>
              <a:ext cx="3615535" cy="1265465"/>
            </a:xfrm>
            <a:prstGeom prst="rect">
              <a:avLst/>
            </a:prstGeom>
          </p:spPr>
          <p:style>
            <a:lnRef idx="0">
              <a:schemeClr val="accent2"/>
            </a:lnRef>
            <a:fillRef idx="1002">
              <a:schemeClr val="lt2"/>
            </a:fillRef>
            <a:effectRef idx="3">
              <a:schemeClr val="accent2"/>
            </a:effectRef>
            <a:fontRef idx="minor">
              <a:schemeClr val="lt1"/>
            </a:fontRef>
          </p:style>
          <p:txBody>
            <a:bodyPr spcFirstLastPara="0" vert="horz" wrap="square" lIns="16510" tIns="16510" rIns="16510" bIns="16510" numCol="1" spcCol="1270" anchor="ctr" anchorCtr="0">
              <a:noAutofit/>
            </a:bodyPr>
            <a:lstStyle/>
            <a:p>
              <a:pPr marL="228600" lvl="1" indent="-228600" algn="l" defTabSz="1155700">
                <a:lnSpc>
                  <a:spcPct val="90000"/>
                </a:lnSpc>
                <a:spcBef>
                  <a:spcPct val="0"/>
                </a:spcBef>
                <a:spcAft>
                  <a:spcPct val="15000"/>
                </a:spcAft>
                <a:buChar char="••"/>
              </a:pPr>
              <a:r>
                <a:rPr lang="en-US" sz="2600" kern="1200" dirty="0"/>
                <a:t>Against Outcomes in Unit Standard</a:t>
              </a:r>
            </a:p>
          </p:txBody>
        </p:sp>
      </p:grpSp>
      <p:grpSp>
        <p:nvGrpSpPr>
          <p:cNvPr id="7" name="Group 6"/>
          <p:cNvGrpSpPr/>
          <p:nvPr/>
        </p:nvGrpSpPr>
        <p:grpSpPr>
          <a:xfrm>
            <a:off x="812835" y="1636257"/>
            <a:ext cx="2832179" cy="1687287"/>
            <a:chOff x="0" y="432"/>
            <a:chExt cx="2832179" cy="1687287"/>
          </a:xfrm>
          <a:scene3d>
            <a:camera prst="orthographicFront"/>
            <a:lightRig rig="flat" dir="t"/>
          </a:scene3d>
        </p:grpSpPr>
        <p:sp>
          <p:nvSpPr>
            <p:cNvPr id="14" name="Rounded Rectangle 13"/>
            <p:cNvSpPr/>
            <p:nvPr/>
          </p:nvSpPr>
          <p:spPr>
            <a:xfrm>
              <a:off x="0" y="432"/>
              <a:ext cx="2832179" cy="1687287"/>
            </a:xfrm>
            <a:prstGeom prst="roundRect">
              <a:avLst/>
            </a:prstGeom>
          </p:spPr>
          <p:style>
            <a:lnRef idx="0">
              <a:schemeClr val="accent2"/>
            </a:lnRef>
            <a:fillRef idx="1002">
              <a:schemeClr val="lt2"/>
            </a:fillRef>
            <a:effectRef idx="3">
              <a:schemeClr val="accent2"/>
            </a:effectRef>
            <a:fontRef idx="minor">
              <a:schemeClr val="lt1"/>
            </a:fontRef>
          </p:style>
        </p:sp>
        <p:sp>
          <p:nvSpPr>
            <p:cNvPr id="15" name="Rounded Rectangle 6"/>
            <p:cNvSpPr/>
            <p:nvPr/>
          </p:nvSpPr>
          <p:spPr>
            <a:xfrm>
              <a:off x="82367" y="82799"/>
              <a:ext cx="2667445" cy="1522553"/>
            </a:xfrm>
            <a:prstGeom prst="rect">
              <a:avLst/>
            </a:prstGeom>
          </p:spPr>
          <p:style>
            <a:lnRef idx="0">
              <a:schemeClr val="accent2"/>
            </a:lnRef>
            <a:fillRef idx="1002">
              <a:schemeClr val="lt2"/>
            </a:fillRef>
            <a:effectRef idx="3">
              <a:schemeClr val="accent2"/>
            </a:effectRef>
            <a:fontRef idx="minor">
              <a:schemeClr val="lt1"/>
            </a:fontRef>
          </p:style>
          <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en-US" sz="2800" kern="1200" dirty="0"/>
                <a:t>Competency</a:t>
              </a:r>
            </a:p>
          </p:txBody>
        </p:sp>
      </p:grpSp>
      <p:grpSp>
        <p:nvGrpSpPr>
          <p:cNvPr id="8" name="Group 7"/>
          <p:cNvGrpSpPr/>
          <p:nvPr/>
        </p:nvGrpSpPr>
        <p:grpSpPr>
          <a:xfrm>
            <a:off x="3863955" y="3513580"/>
            <a:ext cx="4248268" cy="1687287"/>
            <a:chOff x="2832179" y="1856448"/>
            <a:chExt cx="4248268" cy="1687287"/>
          </a:xfrm>
          <a:scene3d>
            <a:camera prst="orthographicFront"/>
            <a:lightRig rig="flat" dir="t"/>
          </a:scene3d>
        </p:grpSpPr>
        <p:sp>
          <p:nvSpPr>
            <p:cNvPr id="12" name="Right Arrow 11"/>
            <p:cNvSpPr/>
            <p:nvPr/>
          </p:nvSpPr>
          <p:spPr>
            <a:xfrm>
              <a:off x="2832179" y="1856448"/>
              <a:ext cx="4248268" cy="1687287"/>
            </a:xfrm>
            <a:prstGeom prst="rightArrow">
              <a:avLst>
                <a:gd name="adj1" fmla="val 75000"/>
                <a:gd name="adj2" fmla="val 50000"/>
              </a:avLst>
            </a:prstGeom>
          </p:spPr>
          <p:style>
            <a:lnRef idx="0">
              <a:schemeClr val="accent2"/>
            </a:lnRef>
            <a:fillRef idx="1002">
              <a:schemeClr val="lt2"/>
            </a:fillRef>
            <a:effectRef idx="3">
              <a:schemeClr val="accent2"/>
            </a:effectRef>
            <a:fontRef idx="minor">
              <a:schemeClr val="lt1"/>
            </a:fontRef>
          </p:style>
        </p:sp>
        <p:sp>
          <p:nvSpPr>
            <p:cNvPr id="13" name="Right Arrow 8"/>
            <p:cNvSpPr/>
            <p:nvPr/>
          </p:nvSpPr>
          <p:spPr>
            <a:xfrm>
              <a:off x="2832179" y="2067359"/>
              <a:ext cx="3615535" cy="1265465"/>
            </a:xfrm>
            <a:prstGeom prst="rect">
              <a:avLst/>
            </a:prstGeom>
          </p:spPr>
          <p:style>
            <a:lnRef idx="0">
              <a:schemeClr val="accent2"/>
            </a:lnRef>
            <a:fillRef idx="1002">
              <a:schemeClr val="lt2"/>
            </a:fillRef>
            <a:effectRef idx="3">
              <a:schemeClr val="accent2"/>
            </a:effectRef>
            <a:fontRef idx="minor">
              <a:schemeClr val="lt1"/>
            </a:fontRef>
          </p:style>
          <p:txBody>
            <a:bodyPr spcFirstLastPara="0" vert="horz" wrap="square" lIns="16510" tIns="16510" rIns="16510" bIns="16510" numCol="1" spcCol="1270" anchor="ctr" anchorCtr="0">
              <a:noAutofit/>
            </a:bodyPr>
            <a:lstStyle/>
            <a:p>
              <a:pPr marL="228600" lvl="1" indent="-228600" algn="l" defTabSz="1155700">
                <a:lnSpc>
                  <a:spcPct val="90000"/>
                </a:lnSpc>
                <a:spcBef>
                  <a:spcPct val="0"/>
                </a:spcBef>
                <a:spcAft>
                  <a:spcPct val="15000"/>
                </a:spcAft>
                <a:buChar char="••"/>
              </a:pPr>
              <a:r>
                <a:rPr lang="en-US" sz="2600" kern="1200" dirty="0"/>
                <a:t>Outcomes in relation to workplace</a:t>
              </a:r>
            </a:p>
          </p:txBody>
        </p:sp>
      </p:grpSp>
      <p:grpSp>
        <p:nvGrpSpPr>
          <p:cNvPr id="9" name="Group 8"/>
          <p:cNvGrpSpPr/>
          <p:nvPr/>
        </p:nvGrpSpPr>
        <p:grpSpPr>
          <a:xfrm>
            <a:off x="935906" y="3513580"/>
            <a:ext cx="2832179" cy="1687287"/>
            <a:chOff x="0" y="1856448"/>
            <a:chExt cx="2832179" cy="1687287"/>
          </a:xfrm>
          <a:scene3d>
            <a:camera prst="orthographicFront"/>
            <a:lightRig rig="flat" dir="t"/>
          </a:scene3d>
        </p:grpSpPr>
        <p:sp>
          <p:nvSpPr>
            <p:cNvPr id="10" name="Rounded Rectangle 9"/>
            <p:cNvSpPr/>
            <p:nvPr/>
          </p:nvSpPr>
          <p:spPr>
            <a:xfrm>
              <a:off x="0" y="1856448"/>
              <a:ext cx="2832179" cy="1687287"/>
            </a:xfrm>
            <a:prstGeom prst="roundRect">
              <a:avLst/>
            </a:prstGeom>
          </p:spPr>
          <p:style>
            <a:lnRef idx="0">
              <a:schemeClr val="accent2"/>
            </a:lnRef>
            <a:fillRef idx="1002">
              <a:schemeClr val="lt2"/>
            </a:fillRef>
            <a:effectRef idx="3">
              <a:schemeClr val="accent2"/>
            </a:effectRef>
            <a:fontRef idx="minor">
              <a:schemeClr val="lt1"/>
            </a:fontRef>
          </p:style>
        </p:sp>
        <p:sp>
          <p:nvSpPr>
            <p:cNvPr id="11" name="Rounded Rectangle 10"/>
            <p:cNvSpPr/>
            <p:nvPr/>
          </p:nvSpPr>
          <p:spPr>
            <a:xfrm>
              <a:off x="82367" y="1938815"/>
              <a:ext cx="2667445" cy="1522553"/>
            </a:xfrm>
            <a:prstGeom prst="rect">
              <a:avLst/>
            </a:prstGeom>
          </p:spPr>
          <p:style>
            <a:lnRef idx="0">
              <a:schemeClr val="accent2"/>
            </a:lnRef>
            <a:fillRef idx="1002">
              <a:schemeClr val="lt2"/>
            </a:fillRef>
            <a:effectRef idx="3">
              <a:schemeClr val="accent2"/>
            </a:effectRef>
            <a:fontRef idx="minor">
              <a:schemeClr val="lt1"/>
            </a:fontRef>
          </p:style>
          <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en-US" sz="2800" kern="1200" dirty="0"/>
                <a:t>Interpret</a:t>
              </a:r>
            </a:p>
          </p:txBody>
        </p:sp>
      </p:grpSp>
    </p:spTree>
    <p:extLst>
      <p:ext uri="{BB962C8B-B14F-4D97-AF65-F5344CB8AC3E}">
        <p14:creationId xmlns:p14="http://schemas.microsoft.com/office/powerpoint/2010/main" val="227622757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0F3803-BF93-4A09-B8AD-02C91F419E97}"/>
              </a:ext>
            </a:extLst>
          </p:cNvPr>
          <p:cNvSpPr>
            <a:spLocks noGrp="1"/>
          </p:cNvSpPr>
          <p:nvPr>
            <p:ph type="title"/>
          </p:nvPr>
        </p:nvSpPr>
        <p:spPr/>
        <p:txBody>
          <a:bodyPr>
            <a:noAutofit/>
          </a:bodyPr>
          <a:lstStyle/>
          <a:p>
            <a:pPr algn="ctr"/>
            <a:br>
              <a:rPr lang="en-GB" sz="3200" dirty="0"/>
            </a:br>
            <a:r>
              <a:rPr lang="en-GB" sz="3200" dirty="0"/>
              <a:t>THE GENERAL GUIDELINES FOR NUTRITION AND MENU PLANNING WHICH ARE SENSITIVE TO CULTURAL AND CHILDREN’S NEEDS</a:t>
            </a:r>
            <a:endParaRPr lang="en-ZA" sz="3200" dirty="0"/>
          </a:p>
        </p:txBody>
      </p:sp>
      <p:sp>
        <p:nvSpPr>
          <p:cNvPr id="3" name="Slide Number Placeholder 2">
            <a:extLst>
              <a:ext uri="{FF2B5EF4-FFF2-40B4-BE49-F238E27FC236}">
                <a16:creationId xmlns:a16="http://schemas.microsoft.com/office/drawing/2014/main" id="{01100BAF-C482-4478-AC0A-C79E04636DB9}"/>
              </a:ext>
            </a:extLst>
          </p:cNvPr>
          <p:cNvSpPr>
            <a:spLocks noGrp="1"/>
          </p:cNvSpPr>
          <p:nvPr>
            <p:ph type="sldNum" sz="quarter" idx="12"/>
          </p:nvPr>
        </p:nvSpPr>
        <p:spPr/>
        <p:txBody>
          <a:bodyPr/>
          <a:lstStyle/>
          <a:p>
            <a:fld id="{32F83655-DC73-417F-8B26-EB7A1DBB5382}" type="slidenum">
              <a:rPr lang="en-ZA" smtClean="0"/>
              <a:pPr/>
              <a:t>70</a:t>
            </a:fld>
            <a:endParaRPr lang="en-ZA" dirty="0"/>
          </a:p>
        </p:txBody>
      </p:sp>
      <p:sp>
        <p:nvSpPr>
          <p:cNvPr id="4" name="Content Placeholder 3">
            <a:extLst>
              <a:ext uri="{FF2B5EF4-FFF2-40B4-BE49-F238E27FC236}">
                <a16:creationId xmlns:a16="http://schemas.microsoft.com/office/drawing/2014/main" id="{72986663-2E3A-4A4E-A45A-A0F25C61D878}"/>
              </a:ext>
            </a:extLst>
          </p:cNvPr>
          <p:cNvSpPr>
            <a:spLocks noGrp="1"/>
          </p:cNvSpPr>
          <p:nvPr>
            <p:ph sz="quarter" idx="1"/>
          </p:nvPr>
        </p:nvSpPr>
        <p:spPr>
          <a:xfrm>
            <a:off x="467544" y="1765300"/>
            <a:ext cx="8219256" cy="4327996"/>
          </a:xfrm>
        </p:spPr>
        <p:txBody>
          <a:bodyPr>
            <a:normAutofit/>
          </a:bodyPr>
          <a:lstStyle/>
          <a:p>
            <a:pPr marL="0" indent="0">
              <a:buNone/>
            </a:pPr>
            <a:endParaRPr lang="en-ZA" dirty="0"/>
          </a:p>
          <a:p>
            <a:r>
              <a:rPr lang="en-GB" dirty="0"/>
              <a:t>The wide bottom shelf contains foods that form the basis of all meals - the bread, cereals and potato group. </a:t>
            </a:r>
          </a:p>
          <a:p>
            <a:endParaRPr lang="en-GB" dirty="0"/>
          </a:p>
          <a:p>
            <a:r>
              <a:rPr lang="en-GB" dirty="0"/>
              <a:t>These foods provide energy for the child to grow and play. Children need 4-6 or more servings of food from the bread, cereals and potato shelf each day.</a:t>
            </a:r>
            <a:endParaRPr lang="en-ZA" dirty="0"/>
          </a:p>
          <a:p>
            <a:pPr marL="0" indent="0">
              <a:buNone/>
            </a:pPr>
            <a:endParaRPr lang="en-ZA" dirty="0"/>
          </a:p>
        </p:txBody>
      </p:sp>
    </p:spTree>
    <p:extLst>
      <p:ext uri="{BB962C8B-B14F-4D97-AF65-F5344CB8AC3E}">
        <p14:creationId xmlns:p14="http://schemas.microsoft.com/office/powerpoint/2010/main" val="11717304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0F3803-BF93-4A09-B8AD-02C91F419E97}"/>
              </a:ext>
            </a:extLst>
          </p:cNvPr>
          <p:cNvSpPr>
            <a:spLocks noGrp="1"/>
          </p:cNvSpPr>
          <p:nvPr>
            <p:ph type="title"/>
          </p:nvPr>
        </p:nvSpPr>
        <p:spPr/>
        <p:txBody>
          <a:bodyPr>
            <a:noAutofit/>
          </a:bodyPr>
          <a:lstStyle/>
          <a:p>
            <a:pPr algn="ctr"/>
            <a:br>
              <a:rPr lang="en-GB" sz="3200" dirty="0"/>
            </a:br>
            <a:r>
              <a:rPr lang="en-GB" sz="3200" dirty="0"/>
              <a:t>THE GENERAL GUIDELINES FOR NUTRITION AND MENU PLANNING WHICH ARE SENSITIVE TO CULTURAL AND CHILDREN’S NEEDS</a:t>
            </a:r>
            <a:endParaRPr lang="en-ZA" sz="3200" dirty="0"/>
          </a:p>
        </p:txBody>
      </p:sp>
      <p:sp>
        <p:nvSpPr>
          <p:cNvPr id="3" name="Slide Number Placeholder 2">
            <a:extLst>
              <a:ext uri="{FF2B5EF4-FFF2-40B4-BE49-F238E27FC236}">
                <a16:creationId xmlns:a16="http://schemas.microsoft.com/office/drawing/2014/main" id="{01100BAF-C482-4478-AC0A-C79E04636DB9}"/>
              </a:ext>
            </a:extLst>
          </p:cNvPr>
          <p:cNvSpPr>
            <a:spLocks noGrp="1"/>
          </p:cNvSpPr>
          <p:nvPr>
            <p:ph type="sldNum" sz="quarter" idx="12"/>
          </p:nvPr>
        </p:nvSpPr>
        <p:spPr/>
        <p:txBody>
          <a:bodyPr/>
          <a:lstStyle/>
          <a:p>
            <a:fld id="{32F83655-DC73-417F-8B26-EB7A1DBB5382}" type="slidenum">
              <a:rPr lang="en-ZA" smtClean="0"/>
              <a:pPr/>
              <a:t>71</a:t>
            </a:fld>
            <a:endParaRPr lang="en-ZA" dirty="0"/>
          </a:p>
        </p:txBody>
      </p:sp>
      <p:sp>
        <p:nvSpPr>
          <p:cNvPr id="4" name="Content Placeholder 3">
            <a:extLst>
              <a:ext uri="{FF2B5EF4-FFF2-40B4-BE49-F238E27FC236}">
                <a16:creationId xmlns:a16="http://schemas.microsoft.com/office/drawing/2014/main" id="{72986663-2E3A-4A4E-A45A-A0F25C61D878}"/>
              </a:ext>
            </a:extLst>
          </p:cNvPr>
          <p:cNvSpPr>
            <a:spLocks noGrp="1"/>
          </p:cNvSpPr>
          <p:nvPr>
            <p:ph sz="quarter" idx="1"/>
          </p:nvPr>
        </p:nvSpPr>
        <p:spPr>
          <a:xfrm>
            <a:off x="467544" y="1765300"/>
            <a:ext cx="8219256" cy="4327996"/>
          </a:xfrm>
        </p:spPr>
        <p:txBody>
          <a:bodyPr>
            <a:normAutofit lnSpcReduction="10000"/>
          </a:bodyPr>
          <a:lstStyle/>
          <a:p>
            <a:pPr lvl="1"/>
            <a:r>
              <a:rPr lang="en-GB" dirty="0"/>
              <a:t>The next widest shelf is the fruit and vegetable shelf. These foods give vitamins and minerals for good health. 2-4 or more servings each day is the target for this shelf. </a:t>
            </a:r>
          </a:p>
          <a:p>
            <a:pPr lvl="1"/>
            <a:endParaRPr lang="en-GB" dirty="0"/>
          </a:p>
          <a:p>
            <a:pPr lvl="1"/>
            <a:r>
              <a:rPr lang="en-GB" dirty="0"/>
              <a:t>Frozen fruit or vegetables are just as good as fresh. Remember, potatoes are not on this shelf. </a:t>
            </a:r>
            <a:endParaRPr lang="en-ZA" sz="2800" dirty="0"/>
          </a:p>
          <a:p>
            <a:pPr lvl="1"/>
            <a:r>
              <a:rPr lang="en-GB" dirty="0"/>
              <a:t>The next shelf is the milk, cheese and yogurt shelf. </a:t>
            </a:r>
          </a:p>
          <a:p>
            <a:pPr lvl="1"/>
            <a:endParaRPr lang="en-GB" dirty="0"/>
          </a:p>
          <a:p>
            <a:pPr lvl="1"/>
            <a:r>
              <a:rPr lang="en-GB" dirty="0"/>
              <a:t>The foods on this shelf provide calcium for strong bones and teeth. Milk and milk products also give protein and energy. </a:t>
            </a:r>
          </a:p>
          <a:p>
            <a:pPr lvl="1"/>
            <a:endParaRPr lang="en-GB" dirty="0"/>
          </a:p>
          <a:p>
            <a:pPr marL="0" indent="0">
              <a:buNone/>
            </a:pPr>
            <a:endParaRPr lang="en-ZA" dirty="0"/>
          </a:p>
        </p:txBody>
      </p:sp>
    </p:spTree>
    <p:extLst>
      <p:ext uri="{BB962C8B-B14F-4D97-AF65-F5344CB8AC3E}">
        <p14:creationId xmlns:p14="http://schemas.microsoft.com/office/powerpoint/2010/main" val="230285366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0F3803-BF93-4A09-B8AD-02C91F419E97}"/>
              </a:ext>
            </a:extLst>
          </p:cNvPr>
          <p:cNvSpPr>
            <a:spLocks noGrp="1"/>
          </p:cNvSpPr>
          <p:nvPr>
            <p:ph type="title"/>
          </p:nvPr>
        </p:nvSpPr>
        <p:spPr/>
        <p:txBody>
          <a:bodyPr>
            <a:noAutofit/>
          </a:bodyPr>
          <a:lstStyle/>
          <a:p>
            <a:pPr algn="ctr"/>
            <a:br>
              <a:rPr lang="en-GB" sz="3200" dirty="0"/>
            </a:br>
            <a:r>
              <a:rPr lang="en-GB" sz="3200" dirty="0"/>
              <a:t>THE GENERAL GUIDELINES FOR NUTRITION AND MENU PLANNING WHICH ARE SENSITIVE TO CULTURAL AND CHILDREN’S NEEDS</a:t>
            </a:r>
            <a:endParaRPr lang="en-ZA" sz="3200" dirty="0"/>
          </a:p>
        </p:txBody>
      </p:sp>
      <p:sp>
        <p:nvSpPr>
          <p:cNvPr id="3" name="Slide Number Placeholder 2">
            <a:extLst>
              <a:ext uri="{FF2B5EF4-FFF2-40B4-BE49-F238E27FC236}">
                <a16:creationId xmlns:a16="http://schemas.microsoft.com/office/drawing/2014/main" id="{01100BAF-C482-4478-AC0A-C79E04636DB9}"/>
              </a:ext>
            </a:extLst>
          </p:cNvPr>
          <p:cNvSpPr>
            <a:spLocks noGrp="1"/>
          </p:cNvSpPr>
          <p:nvPr>
            <p:ph type="sldNum" sz="quarter" idx="12"/>
          </p:nvPr>
        </p:nvSpPr>
        <p:spPr/>
        <p:txBody>
          <a:bodyPr/>
          <a:lstStyle/>
          <a:p>
            <a:fld id="{32F83655-DC73-417F-8B26-EB7A1DBB5382}" type="slidenum">
              <a:rPr lang="en-ZA" smtClean="0"/>
              <a:pPr/>
              <a:t>72</a:t>
            </a:fld>
            <a:endParaRPr lang="en-ZA" dirty="0"/>
          </a:p>
        </p:txBody>
      </p:sp>
      <p:sp>
        <p:nvSpPr>
          <p:cNvPr id="4" name="Content Placeholder 3">
            <a:extLst>
              <a:ext uri="{FF2B5EF4-FFF2-40B4-BE49-F238E27FC236}">
                <a16:creationId xmlns:a16="http://schemas.microsoft.com/office/drawing/2014/main" id="{72986663-2E3A-4A4E-A45A-A0F25C61D878}"/>
              </a:ext>
            </a:extLst>
          </p:cNvPr>
          <p:cNvSpPr>
            <a:spLocks noGrp="1"/>
          </p:cNvSpPr>
          <p:nvPr>
            <p:ph sz="quarter" idx="1"/>
          </p:nvPr>
        </p:nvSpPr>
        <p:spPr>
          <a:xfrm>
            <a:off x="467544" y="1765300"/>
            <a:ext cx="8219256" cy="4327996"/>
          </a:xfrm>
        </p:spPr>
        <p:txBody>
          <a:bodyPr>
            <a:normAutofit lnSpcReduction="10000"/>
          </a:bodyPr>
          <a:lstStyle/>
          <a:p>
            <a:pPr lvl="1"/>
            <a:r>
              <a:rPr lang="en-GB" dirty="0"/>
              <a:t>Children need 3 servings each day from this shelf. Butter and cream are not on this shelf - while these foods do come from milk, they are very poor sources of protein and calcium. </a:t>
            </a:r>
          </a:p>
          <a:p>
            <a:pPr lvl="1"/>
            <a:endParaRPr lang="en-GB" dirty="0"/>
          </a:p>
          <a:p>
            <a:pPr lvl="1"/>
            <a:r>
              <a:rPr lang="en-GB" dirty="0"/>
              <a:t>Butter and cream belong to the small top shelf of the Food Pyramid. </a:t>
            </a:r>
          </a:p>
          <a:p>
            <a:pPr marL="354012" lvl="1" indent="0">
              <a:buNone/>
            </a:pPr>
            <a:endParaRPr lang="en-ZA" sz="2800" dirty="0"/>
          </a:p>
          <a:p>
            <a:pPr lvl="1"/>
            <a:r>
              <a:rPr lang="en-GB" dirty="0"/>
              <a:t>The fourth shelf has meat, fish and alternatives such as beans. These foods provide protein for growth and iron to help the body function well. 2 servings from this shelf is the target each day.  </a:t>
            </a:r>
            <a:endParaRPr lang="en-ZA" sz="2800" dirty="0"/>
          </a:p>
          <a:p>
            <a:pPr marL="0" indent="0">
              <a:buNone/>
            </a:pPr>
            <a:endParaRPr lang="en-ZA" dirty="0"/>
          </a:p>
        </p:txBody>
      </p:sp>
    </p:spTree>
    <p:extLst>
      <p:ext uri="{BB962C8B-B14F-4D97-AF65-F5344CB8AC3E}">
        <p14:creationId xmlns:p14="http://schemas.microsoft.com/office/powerpoint/2010/main" val="394555742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0F3803-BF93-4A09-B8AD-02C91F419E97}"/>
              </a:ext>
            </a:extLst>
          </p:cNvPr>
          <p:cNvSpPr>
            <a:spLocks noGrp="1"/>
          </p:cNvSpPr>
          <p:nvPr>
            <p:ph type="title"/>
          </p:nvPr>
        </p:nvSpPr>
        <p:spPr/>
        <p:txBody>
          <a:bodyPr>
            <a:noAutofit/>
          </a:bodyPr>
          <a:lstStyle/>
          <a:p>
            <a:pPr algn="ctr"/>
            <a:br>
              <a:rPr lang="en-GB" sz="3200" dirty="0"/>
            </a:br>
            <a:r>
              <a:rPr lang="en-GB" sz="3200" dirty="0"/>
              <a:t>THE GENERAL GUIDELINES FOR NUTRITION AND MENU PLANNING WHICH ARE SENSITIVE TO CULTURAL AND CHILDREN’S NEEDS</a:t>
            </a:r>
            <a:endParaRPr lang="en-ZA" sz="3200" dirty="0"/>
          </a:p>
        </p:txBody>
      </p:sp>
      <p:sp>
        <p:nvSpPr>
          <p:cNvPr id="3" name="Slide Number Placeholder 2">
            <a:extLst>
              <a:ext uri="{FF2B5EF4-FFF2-40B4-BE49-F238E27FC236}">
                <a16:creationId xmlns:a16="http://schemas.microsoft.com/office/drawing/2014/main" id="{01100BAF-C482-4478-AC0A-C79E04636DB9}"/>
              </a:ext>
            </a:extLst>
          </p:cNvPr>
          <p:cNvSpPr>
            <a:spLocks noGrp="1"/>
          </p:cNvSpPr>
          <p:nvPr>
            <p:ph type="sldNum" sz="quarter" idx="12"/>
          </p:nvPr>
        </p:nvSpPr>
        <p:spPr/>
        <p:txBody>
          <a:bodyPr/>
          <a:lstStyle/>
          <a:p>
            <a:fld id="{32F83655-DC73-417F-8B26-EB7A1DBB5382}" type="slidenum">
              <a:rPr lang="en-ZA" smtClean="0"/>
              <a:pPr/>
              <a:t>73</a:t>
            </a:fld>
            <a:endParaRPr lang="en-ZA" dirty="0"/>
          </a:p>
        </p:txBody>
      </p:sp>
      <p:sp>
        <p:nvSpPr>
          <p:cNvPr id="4" name="Content Placeholder 3">
            <a:extLst>
              <a:ext uri="{FF2B5EF4-FFF2-40B4-BE49-F238E27FC236}">
                <a16:creationId xmlns:a16="http://schemas.microsoft.com/office/drawing/2014/main" id="{72986663-2E3A-4A4E-A45A-A0F25C61D878}"/>
              </a:ext>
            </a:extLst>
          </p:cNvPr>
          <p:cNvSpPr>
            <a:spLocks noGrp="1"/>
          </p:cNvSpPr>
          <p:nvPr>
            <p:ph sz="quarter" idx="1"/>
          </p:nvPr>
        </p:nvSpPr>
        <p:spPr>
          <a:xfrm>
            <a:off x="467544" y="2019300"/>
            <a:ext cx="8219256" cy="4327996"/>
          </a:xfrm>
        </p:spPr>
        <p:txBody>
          <a:bodyPr>
            <a:normAutofit lnSpcReduction="10000"/>
          </a:bodyPr>
          <a:lstStyle/>
          <a:p>
            <a:pPr lvl="1"/>
            <a:r>
              <a:rPr lang="en-GB" dirty="0"/>
              <a:t>The small top shelf of the Food Pyramid contains foods such as sweets, chocolate, biscuits, cakes, fizzy drinks and savoury snacks, like crisps. </a:t>
            </a:r>
          </a:p>
          <a:p>
            <a:pPr lvl="1"/>
            <a:endParaRPr lang="en-GB" dirty="0"/>
          </a:p>
          <a:p>
            <a:pPr lvl="1"/>
            <a:r>
              <a:rPr lang="en-GB" dirty="0"/>
              <a:t>This shelf is small to show these foods should only be eaten in small amounts, occasionally. </a:t>
            </a:r>
          </a:p>
          <a:p>
            <a:pPr lvl="1"/>
            <a:endParaRPr lang="en-GB" dirty="0"/>
          </a:p>
          <a:p>
            <a:pPr lvl="1"/>
            <a:r>
              <a:rPr lang="en-GB" dirty="0"/>
              <a:t>Filling up on top shelf foods spoils the child’s appetite for more nutritious foods. </a:t>
            </a:r>
          </a:p>
          <a:p>
            <a:pPr lvl="1"/>
            <a:endParaRPr lang="en-GB" dirty="0"/>
          </a:p>
          <a:p>
            <a:pPr marL="0" indent="0">
              <a:buNone/>
            </a:pPr>
            <a:r>
              <a:rPr lang="en-GB" dirty="0"/>
              <a:t> </a:t>
            </a:r>
            <a:endParaRPr lang="en-ZA" sz="2800" dirty="0"/>
          </a:p>
          <a:p>
            <a:pPr marL="0" indent="0">
              <a:buNone/>
            </a:pPr>
            <a:endParaRPr lang="en-ZA" dirty="0"/>
          </a:p>
        </p:txBody>
      </p:sp>
    </p:spTree>
    <p:extLst>
      <p:ext uri="{BB962C8B-B14F-4D97-AF65-F5344CB8AC3E}">
        <p14:creationId xmlns:p14="http://schemas.microsoft.com/office/powerpoint/2010/main" val="28613753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0F3803-BF93-4A09-B8AD-02C91F419E97}"/>
              </a:ext>
            </a:extLst>
          </p:cNvPr>
          <p:cNvSpPr>
            <a:spLocks noGrp="1"/>
          </p:cNvSpPr>
          <p:nvPr>
            <p:ph type="title"/>
          </p:nvPr>
        </p:nvSpPr>
        <p:spPr/>
        <p:txBody>
          <a:bodyPr>
            <a:noAutofit/>
          </a:bodyPr>
          <a:lstStyle/>
          <a:p>
            <a:pPr algn="ctr"/>
            <a:br>
              <a:rPr lang="en-GB" sz="3200" dirty="0"/>
            </a:br>
            <a:r>
              <a:rPr lang="en-GB" sz="3200" dirty="0"/>
              <a:t>THE GENERAL GUIDELINES FOR NUTRITION AND MENU PLANNING WHICH ARE SENSITIVE TO CULTURAL AND CHILDREN’S NEEDS</a:t>
            </a:r>
            <a:endParaRPr lang="en-ZA" sz="3200" dirty="0"/>
          </a:p>
        </p:txBody>
      </p:sp>
      <p:sp>
        <p:nvSpPr>
          <p:cNvPr id="3" name="Slide Number Placeholder 2">
            <a:extLst>
              <a:ext uri="{FF2B5EF4-FFF2-40B4-BE49-F238E27FC236}">
                <a16:creationId xmlns:a16="http://schemas.microsoft.com/office/drawing/2014/main" id="{01100BAF-C482-4478-AC0A-C79E04636DB9}"/>
              </a:ext>
            </a:extLst>
          </p:cNvPr>
          <p:cNvSpPr>
            <a:spLocks noGrp="1"/>
          </p:cNvSpPr>
          <p:nvPr>
            <p:ph type="sldNum" sz="quarter" idx="12"/>
          </p:nvPr>
        </p:nvSpPr>
        <p:spPr/>
        <p:txBody>
          <a:bodyPr/>
          <a:lstStyle/>
          <a:p>
            <a:fld id="{32F83655-DC73-417F-8B26-EB7A1DBB5382}" type="slidenum">
              <a:rPr lang="en-ZA" smtClean="0"/>
              <a:pPr/>
              <a:t>74</a:t>
            </a:fld>
            <a:endParaRPr lang="en-ZA" dirty="0"/>
          </a:p>
        </p:txBody>
      </p:sp>
      <p:sp>
        <p:nvSpPr>
          <p:cNvPr id="4" name="Content Placeholder 3">
            <a:extLst>
              <a:ext uri="{FF2B5EF4-FFF2-40B4-BE49-F238E27FC236}">
                <a16:creationId xmlns:a16="http://schemas.microsoft.com/office/drawing/2014/main" id="{72986663-2E3A-4A4E-A45A-A0F25C61D878}"/>
              </a:ext>
            </a:extLst>
          </p:cNvPr>
          <p:cNvSpPr>
            <a:spLocks noGrp="1"/>
          </p:cNvSpPr>
          <p:nvPr>
            <p:ph sz="quarter" idx="1"/>
          </p:nvPr>
        </p:nvSpPr>
        <p:spPr>
          <a:xfrm>
            <a:off x="467544" y="2110904"/>
            <a:ext cx="8219256" cy="4327996"/>
          </a:xfrm>
        </p:spPr>
        <p:txBody>
          <a:bodyPr>
            <a:normAutofit/>
          </a:bodyPr>
          <a:lstStyle/>
          <a:p>
            <a:pPr lvl="1"/>
            <a:r>
              <a:rPr lang="en-GB" dirty="0"/>
              <a:t>This shelf also includes butter, oils and fats. While young children are growing very fast and need some fat in their diet to provide energy for their growth and development, too much fat can cause health problems. </a:t>
            </a:r>
          </a:p>
          <a:p>
            <a:pPr lvl="1"/>
            <a:endParaRPr lang="en-GB" dirty="0"/>
          </a:p>
          <a:p>
            <a:pPr lvl="1"/>
            <a:r>
              <a:rPr lang="en-GB" dirty="0"/>
              <a:t>It is important that the foods in this shelf are used in moderation in the pre-school.</a:t>
            </a:r>
            <a:endParaRPr lang="en-ZA" sz="2800" dirty="0"/>
          </a:p>
          <a:p>
            <a:pPr lvl="1"/>
            <a:endParaRPr lang="en-GB" dirty="0"/>
          </a:p>
          <a:p>
            <a:pPr marL="0" indent="0">
              <a:buNone/>
            </a:pPr>
            <a:r>
              <a:rPr lang="en-GB" dirty="0"/>
              <a:t> </a:t>
            </a:r>
            <a:endParaRPr lang="en-ZA" sz="2800" dirty="0"/>
          </a:p>
          <a:p>
            <a:pPr marL="0" indent="0">
              <a:buNone/>
            </a:pPr>
            <a:endParaRPr lang="en-ZA" dirty="0"/>
          </a:p>
        </p:txBody>
      </p:sp>
    </p:spTree>
    <p:extLst>
      <p:ext uri="{BB962C8B-B14F-4D97-AF65-F5344CB8AC3E}">
        <p14:creationId xmlns:p14="http://schemas.microsoft.com/office/powerpoint/2010/main" val="409849739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0F3803-BF93-4A09-B8AD-02C91F419E97}"/>
              </a:ext>
            </a:extLst>
          </p:cNvPr>
          <p:cNvSpPr>
            <a:spLocks noGrp="1"/>
          </p:cNvSpPr>
          <p:nvPr>
            <p:ph type="title"/>
          </p:nvPr>
        </p:nvSpPr>
        <p:spPr/>
        <p:txBody>
          <a:bodyPr>
            <a:noAutofit/>
          </a:bodyPr>
          <a:lstStyle/>
          <a:p>
            <a:pPr algn="ctr"/>
            <a:br>
              <a:rPr lang="en-GB" sz="3200" dirty="0"/>
            </a:br>
            <a:r>
              <a:rPr lang="en-GB" sz="3200" dirty="0"/>
              <a:t>THE GENERAL GUIDELINES FOR NUTRITION AND MENU PLANNING WHICH ARE SENSITIVE TO CULTURAL AND CHILDREN’S NEEDS</a:t>
            </a:r>
            <a:endParaRPr lang="en-ZA" sz="3200" dirty="0"/>
          </a:p>
        </p:txBody>
      </p:sp>
      <p:sp>
        <p:nvSpPr>
          <p:cNvPr id="3" name="Slide Number Placeholder 2">
            <a:extLst>
              <a:ext uri="{FF2B5EF4-FFF2-40B4-BE49-F238E27FC236}">
                <a16:creationId xmlns:a16="http://schemas.microsoft.com/office/drawing/2014/main" id="{01100BAF-C482-4478-AC0A-C79E04636DB9}"/>
              </a:ext>
            </a:extLst>
          </p:cNvPr>
          <p:cNvSpPr>
            <a:spLocks noGrp="1"/>
          </p:cNvSpPr>
          <p:nvPr>
            <p:ph type="sldNum" sz="quarter" idx="12"/>
          </p:nvPr>
        </p:nvSpPr>
        <p:spPr/>
        <p:txBody>
          <a:bodyPr/>
          <a:lstStyle/>
          <a:p>
            <a:fld id="{32F83655-DC73-417F-8B26-EB7A1DBB5382}" type="slidenum">
              <a:rPr lang="en-ZA" smtClean="0"/>
              <a:pPr/>
              <a:t>75</a:t>
            </a:fld>
            <a:endParaRPr lang="en-ZA" dirty="0"/>
          </a:p>
        </p:txBody>
      </p:sp>
      <p:sp>
        <p:nvSpPr>
          <p:cNvPr id="4" name="Content Placeholder 3">
            <a:extLst>
              <a:ext uri="{FF2B5EF4-FFF2-40B4-BE49-F238E27FC236}">
                <a16:creationId xmlns:a16="http://schemas.microsoft.com/office/drawing/2014/main" id="{72986663-2E3A-4A4E-A45A-A0F25C61D878}"/>
              </a:ext>
            </a:extLst>
          </p:cNvPr>
          <p:cNvSpPr>
            <a:spLocks noGrp="1"/>
          </p:cNvSpPr>
          <p:nvPr>
            <p:ph sz="quarter" idx="1"/>
          </p:nvPr>
        </p:nvSpPr>
        <p:spPr>
          <a:xfrm>
            <a:off x="467544" y="1765300"/>
            <a:ext cx="8219256" cy="4327996"/>
          </a:xfrm>
        </p:spPr>
        <p:txBody>
          <a:bodyPr>
            <a:normAutofit lnSpcReduction="10000"/>
          </a:bodyPr>
          <a:lstStyle/>
          <a:p>
            <a:pPr marL="0" indent="0">
              <a:buNone/>
            </a:pPr>
            <a:r>
              <a:rPr lang="en-GB" b="1" i="1" dirty="0"/>
              <a:t>Breakfast</a:t>
            </a:r>
          </a:p>
          <a:p>
            <a:pPr marL="0" indent="0">
              <a:buNone/>
            </a:pPr>
            <a:endParaRPr lang="en-ZA" sz="2800" dirty="0"/>
          </a:p>
          <a:p>
            <a:pPr lvl="1"/>
            <a:r>
              <a:rPr lang="en-GB" dirty="0"/>
              <a:t>Wholemeal or white bread, scones or toast with butter or margarine. </a:t>
            </a:r>
            <a:endParaRPr lang="en-ZA" sz="2800" dirty="0"/>
          </a:p>
          <a:p>
            <a:pPr lvl="1"/>
            <a:r>
              <a:rPr lang="en-GB" dirty="0"/>
              <a:t>Porridge or breakfast cereals with milk. Choose iron-fortified cereals. Choose types without sugar, honey or chocolate coating. Cereals with nut pieces are not suitable for young children because of the risk of choking.</a:t>
            </a:r>
            <a:endParaRPr lang="en-ZA" sz="2800" dirty="0"/>
          </a:p>
          <a:p>
            <a:pPr lvl="1"/>
            <a:r>
              <a:rPr lang="en-GB" dirty="0"/>
              <a:t>Fruit or diluted unsweetened pure fruit juice. Dilute one measure pure juice to 4 or 5 measures water. </a:t>
            </a:r>
            <a:endParaRPr lang="en-ZA" sz="2800" dirty="0"/>
          </a:p>
          <a:p>
            <a:pPr lvl="1"/>
            <a:r>
              <a:rPr lang="en-GB" dirty="0"/>
              <a:t>Avoid tea for under-fives. </a:t>
            </a:r>
            <a:endParaRPr lang="en-ZA" sz="2800" dirty="0"/>
          </a:p>
          <a:p>
            <a:pPr marL="0" indent="0">
              <a:buNone/>
            </a:pPr>
            <a:endParaRPr lang="en-ZA" dirty="0"/>
          </a:p>
        </p:txBody>
      </p:sp>
    </p:spTree>
    <p:extLst>
      <p:ext uri="{BB962C8B-B14F-4D97-AF65-F5344CB8AC3E}">
        <p14:creationId xmlns:p14="http://schemas.microsoft.com/office/powerpoint/2010/main" val="269513618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0F3803-BF93-4A09-B8AD-02C91F419E97}"/>
              </a:ext>
            </a:extLst>
          </p:cNvPr>
          <p:cNvSpPr>
            <a:spLocks noGrp="1"/>
          </p:cNvSpPr>
          <p:nvPr>
            <p:ph type="title"/>
          </p:nvPr>
        </p:nvSpPr>
        <p:spPr/>
        <p:txBody>
          <a:bodyPr>
            <a:noAutofit/>
          </a:bodyPr>
          <a:lstStyle/>
          <a:p>
            <a:pPr algn="ctr"/>
            <a:br>
              <a:rPr lang="en-GB" sz="3200" dirty="0"/>
            </a:br>
            <a:r>
              <a:rPr lang="en-GB" sz="3200" dirty="0"/>
              <a:t>THE GENERAL GUIDELINES FOR NUTRITION AND MENU PLANNING WHICH ARE SENSITIVE TO CULTURAL AND CHILDREN’S NEEDS</a:t>
            </a:r>
            <a:endParaRPr lang="en-ZA" sz="3200" dirty="0"/>
          </a:p>
        </p:txBody>
      </p:sp>
      <p:sp>
        <p:nvSpPr>
          <p:cNvPr id="3" name="Slide Number Placeholder 2">
            <a:extLst>
              <a:ext uri="{FF2B5EF4-FFF2-40B4-BE49-F238E27FC236}">
                <a16:creationId xmlns:a16="http://schemas.microsoft.com/office/drawing/2014/main" id="{01100BAF-C482-4478-AC0A-C79E04636DB9}"/>
              </a:ext>
            </a:extLst>
          </p:cNvPr>
          <p:cNvSpPr>
            <a:spLocks noGrp="1"/>
          </p:cNvSpPr>
          <p:nvPr>
            <p:ph type="sldNum" sz="quarter" idx="12"/>
          </p:nvPr>
        </p:nvSpPr>
        <p:spPr/>
        <p:txBody>
          <a:bodyPr/>
          <a:lstStyle/>
          <a:p>
            <a:fld id="{32F83655-DC73-417F-8B26-EB7A1DBB5382}" type="slidenum">
              <a:rPr lang="en-ZA" smtClean="0"/>
              <a:pPr/>
              <a:t>76</a:t>
            </a:fld>
            <a:endParaRPr lang="en-ZA" dirty="0"/>
          </a:p>
        </p:txBody>
      </p:sp>
      <p:sp>
        <p:nvSpPr>
          <p:cNvPr id="4" name="Content Placeholder 3">
            <a:extLst>
              <a:ext uri="{FF2B5EF4-FFF2-40B4-BE49-F238E27FC236}">
                <a16:creationId xmlns:a16="http://schemas.microsoft.com/office/drawing/2014/main" id="{72986663-2E3A-4A4E-A45A-A0F25C61D878}"/>
              </a:ext>
            </a:extLst>
          </p:cNvPr>
          <p:cNvSpPr>
            <a:spLocks noGrp="1"/>
          </p:cNvSpPr>
          <p:nvPr>
            <p:ph sz="quarter" idx="1"/>
          </p:nvPr>
        </p:nvSpPr>
        <p:spPr>
          <a:xfrm>
            <a:off x="467544" y="1765300"/>
            <a:ext cx="8219256" cy="4327996"/>
          </a:xfrm>
        </p:spPr>
        <p:txBody>
          <a:bodyPr>
            <a:normAutofit/>
          </a:bodyPr>
          <a:lstStyle/>
          <a:p>
            <a:pPr marL="0" indent="0">
              <a:buNone/>
            </a:pPr>
            <a:r>
              <a:rPr lang="en-GB" dirty="0"/>
              <a:t>  </a:t>
            </a:r>
            <a:r>
              <a:rPr lang="en-GB" b="1" i="1" dirty="0"/>
              <a:t>Snacks</a:t>
            </a:r>
            <a:endParaRPr lang="en-ZA" sz="2800" dirty="0"/>
          </a:p>
          <a:p>
            <a:pPr lvl="1"/>
            <a:endParaRPr lang="en-GB" dirty="0"/>
          </a:p>
          <a:p>
            <a:pPr lvl="1"/>
            <a:r>
              <a:rPr lang="en-GB" dirty="0"/>
              <a:t>Snacks are important to help meet the energy needs of children.</a:t>
            </a:r>
            <a:endParaRPr lang="en-ZA" sz="2800" dirty="0"/>
          </a:p>
          <a:p>
            <a:pPr lvl="1"/>
            <a:r>
              <a:rPr lang="en-GB" dirty="0"/>
              <a:t>Remember that sugary snacks and sugary drinks spoil the appetite and take the place of healthier more nutritious foods.</a:t>
            </a:r>
            <a:endParaRPr lang="en-ZA" sz="2800" dirty="0"/>
          </a:p>
          <a:p>
            <a:pPr lvl="1"/>
            <a:r>
              <a:rPr lang="en-GB" dirty="0"/>
              <a:t>Furthermore, sugary snacks and sugary drinks are not good for a child’s teeth. If they are given occasionally, offer with a meal - not between meals. </a:t>
            </a:r>
            <a:endParaRPr lang="en-ZA" sz="2800" dirty="0"/>
          </a:p>
        </p:txBody>
      </p:sp>
    </p:spTree>
    <p:extLst>
      <p:ext uri="{BB962C8B-B14F-4D97-AF65-F5344CB8AC3E}">
        <p14:creationId xmlns:p14="http://schemas.microsoft.com/office/powerpoint/2010/main" val="302605052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0F3803-BF93-4A09-B8AD-02C91F419E97}"/>
              </a:ext>
            </a:extLst>
          </p:cNvPr>
          <p:cNvSpPr>
            <a:spLocks noGrp="1"/>
          </p:cNvSpPr>
          <p:nvPr>
            <p:ph type="title"/>
          </p:nvPr>
        </p:nvSpPr>
        <p:spPr/>
        <p:txBody>
          <a:bodyPr>
            <a:noAutofit/>
          </a:bodyPr>
          <a:lstStyle/>
          <a:p>
            <a:pPr algn="ctr"/>
            <a:br>
              <a:rPr lang="en-GB" sz="3200" dirty="0"/>
            </a:br>
            <a:r>
              <a:rPr lang="en-GB" sz="3200" dirty="0"/>
              <a:t>THE GENERAL GUIDELINES FOR NUTRITION AND MENU PLANNING WHICH ARE SENSITIVE TO CULTURAL AND CHILDREN’S NEEDS</a:t>
            </a:r>
            <a:endParaRPr lang="en-ZA" sz="3200" dirty="0"/>
          </a:p>
        </p:txBody>
      </p:sp>
      <p:sp>
        <p:nvSpPr>
          <p:cNvPr id="3" name="Slide Number Placeholder 2">
            <a:extLst>
              <a:ext uri="{FF2B5EF4-FFF2-40B4-BE49-F238E27FC236}">
                <a16:creationId xmlns:a16="http://schemas.microsoft.com/office/drawing/2014/main" id="{01100BAF-C482-4478-AC0A-C79E04636DB9}"/>
              </a:ext>
            </a:extLst>
          </p:cNvPr>
          <p:cNvSpPr>
            <a:spLocks noGrp="1"/>
          </p:cNvSpPr>
          <p:nvPr>
            <p:ph type="sldNum" sz="quarter" idx="12"/>
          </p:nvPr>
        </p:nvSpPr>
        <p:spPr/>
        <p:txBody>
          <a:bodyPr/>
          <a:lstStyle/>
          <a:p>
            <a:fld id="{32F83655-DC73-417F-8B26-EB7A1DBB5382}" type="slidenum">
              <a:rPr lang="en-ZA" smtClean="0"/>
              <a:pPr/>
              <a:t>77</a:t>
            </a:fld>
            <a:endParaRPr lang="en-ZA" dirty="0"/>
          </a:p>
        </p:txBody>
      </p:sp>
      <p:sp>
        <p:nvSpPr>
          <p:cNvPr id="4" name="Content Placeholder 3">
            <a:extLst>
              <a:ext uri="{FF2B5EF4-FFF2-40B4-BE49-F238E27FC236}">
                <a16:creationId xmlns:a16="http://schemas.microsoft.com/office/drawing/2014/main" id="{72986663-2E3A-4A4E-A45A-A0F25C61D878}"/>
              </a:ext>
            </a:extLst>
          </p:cNvPr>
          <p:cNvSpPr>
            <a:spLocks noGrp="1"/>
          </p:cNvSpPr>
          <p:nvPr>
            <p:ph sz="quarter" idx="1"/>
          </p:nvPr>
        </p:nvSpPr>
        <p:spPr>
          <a:xfrm>
            <a:off x="467544" y="1765300"/>
            <a:ext cx="8219256" cy="4327996"/>
          </a:xfrm>
        </p:spPr>
        <p:txBody>
          <a:bodyPr>
            <a:normAutofit/>
          </a:bodyPr>
          <a:lstStyle/>
          <a:p>
            <a:pPr lvl="1"/>
            <a:r>
              <a:rPr lang="en-GB" dirty="0"/>
              <a:t>Offer snacks from the JUICY, THIRSTY, SMOOTH, CRUNCHY and CHEWY snack choices to ensure a wide variety of foods in the child’s diet. </a:t>
            </a:r>
            <a:endParaRPr lang="en-ZA" sz="2800" dirty="0"/>
          </a:p>
          <a:p>
            <a:pPr lvl="1"/>
            <a:r>
              <a:rPr lang="en-GB" dirty="0"/>
              <a:t>Dried fruits (currants and raisins) used in recipes are a good alternative sweetener to sugar for the older children. They are not recommended as between meal snacks because of the sugar content and the risk of dental caries.</a:t>
            </a:r>
            <a:endParaRPr lang="en-ZA" sz="2800" dirty="0"/>
          </a:p>
          <a:p>
            <a:pPr lvl="1"/>
            <a:r>
              <a:rPr lang="en-GB" dirty="0"/>
              <a:t>Whole nuts and popcorn are not recommended as snacks for children under 5 years because of the risk of choking. </a:t>
            </a:r>
            <a:endParaRPr lang="en-ZA" sz="2800" dirty="0"/>
          </a:p>
          <a:p>
            <a:pPr lvl="1"/>
            <a:r>
              <a:rPr lang="en-GB" dirty="0"/>
              <a:t>For younger children, take care to remove pips and seeds from fruit to help prevent choking.</a:t>
            </a:r>
            <a:endParaRPr lang="en-ZA" dirty="0"/>
          </a:p>
        </p:txBody>
      </p:sp>
    </p:spTree>
    <p:extLst>
      <p:ext uri="{BB962C8B-B14F-4D97-AF65-F5344CB8AC3E}">
        <p14:creationId xmlns:p14="http://schemas.microsoft.com/office/powerpoint/2010/main" val="212771175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0F3803-BF93-4A09-B8AD-02C91F419E97}"/>
              </a:ext>
            </a:extLst>
          </p:cNvPr>
          <p:cNvSpPr>
            <a:spLocks noGrp="1"/>
          </p:cNvSpPr>
          <p:nvPr>
            <p:ph type="title"/>
          </p:nvPr>
        </p:nvSpPr>
        <p:spPr/>
        <p:txBody>
          <a:bodyPr>
            <a:noAutofit/>
          </a:bodyPr>
          <a:lstStyle/>
          <a:p>
            <a:pPr algn="ctr"/>
            <a:br>
              <a:rPr lang="en-GB" sz="3200" dirty="0"/>
            </a:br>
            <a:r>
              <a:rPr lang="en-GB" sz="3200" dirty="0"/>
              <a:t>THE GENERAL GUIDELINES FOR NUTRITION AND MENU PLANNING WHICH ARE SENSITIVE TO CULTURAL AND CHILDREN’S NEEDS</a:t>
            </a:r>
            <a:endParaRPr lang="en-ZA" sz="3200" dirty="0"/>
          </a:p>
        </p:txBody>
      </p:sp>
      <p:sp>
        <p:nvSpPr>
          <p:cNvPr id="3" name="Slide Number Placeholder 2">
            <a:extLst>
              <a:ext uri="{FF2B5EF4-FFF2-40B4-BE49-F238E27FC236}">
                <a16:creationId xmlns:a16="http://schemas.microsoft.com/office/drawing/2014/main" id="{01100BAF-C482-4478-AC0A-C79E04636DB9}"/>
              </a:ext>
            </a:extLst>
          </p:cNvPr>
          <p:cNvSpPr>
            <a:spLocks noGrp="1"/>
          </p:cNvSpPr>
          <p:nvPr>
            <p:ph type="sldNum" sz="quarter" idx="12"/>
          </p:nvPr>
        </p:nvSpPr>
        <p:spPr/>
        <p:txBody>
          <a:bodyPr/>
          <a:lstStyle/>
          <a:p>
            <a:fld id="{32F83655-DC73-417F-8B26-EB7A1DBB5382}" type="slidenum">
              <a:rPr lang="en-ZA" smtClean="0"/>
              <a:pPr/>
              <a:t>78</a:t>
            </a:fld>
            <a:endParaRPr lang="en-ZA" dirty="0"/>
          </a:p>
        </p:txBody>
      </p:sp>
      <p:sp>
        <p:nvSpPr>
          <p:cNvPr id="4" name="Content Placeholder 3">
            <a:extLst>
              <a:ext uri="{FF2B5EF4-FFF2-40B4-BE49-F238E27FC236}">
                <a16:creationId xmlns:a16="http://schemas.microsoft.com/office/drawing/2014/main" id="{72986663-2E3A-4A4E-A45A-A0F25C61D878}"/>
              </a:ext>
            </a:extLst>
          </p:cNvPr>
          <p:cNvSpPr>
            <a:spLocks noGrp="1"/>
          </p:cNvSpPr>
          <p:nvPr>
            <p:ph sz="quarter" idx="1"/>
          </p:nvPr>
        </p:nvSpPr>
        <p:spPr>
          <a:xfrm>
            <a:off x="467544" y="1765300"/>
            <a:ext cx="8219256" cy="4327996"/>
          </a:xfrm>
        </p:spPr>
        <p:txBody>
          <a:bodyPr>
            <a:normAutofit lnSpcReduction="10000"/>
          </a:bodyPr>
          <a:lstStyle/>
          <a:p>
            <a:pPr marL="0" indent="0">
              <a:buNone/>
            </a:pPr>
            <a:r>
              <a:rPr lang="en-GB" b="1" i="1" dirty="0"/>
              <a:t>Drinks</a:t>
            </a:r>
          </a:p>
          <a:p>
            <a:pPr marL="0" indent="0">
              <a:buNone/>
            </a:pPr>
            <a:endParaRPr lang="en-ZA" sz="2800" dirty="0"/>
          </a:p>
          <a:p>
            <a:pPr lvl="1"/>
            <a:r>
              <a:rPr lang="en-GB" dirty="0"/>
              <a:t>Fluids are important for children - up to 6 cups of fluid should be encouraged each day, such as water or diluted pure fruit juice.</a:t>
            </a:r>
            <a:endParaRPr lang="en-ZA" sz="2800" dirty="0"/>
          </a:p>
          <a:p>
            <a:pPr lvl="1"/>
            <a:r>
              <a:rPr lang="en-GB" dirty="0"/>
              <a:t>Water and milk are the most tooth-friendly drinks to have between meals. Encourage children to drink water if they are thirsty. Water quenches thirst and does not damage teeth.</a:t>
            </a:r>
            <a:endParaRPr lang="en-ZA" sz="2800" dirty="0"/>
          </a:p>
          <a:p>
            <a:pPr lvl="1"/>
            <a:r>
              <a:rPr lang="en-GB" dirty="0"/>
              <a:t>Water from a water softening system can contain high levels of sodium (salt) and should not be given to young children.</a:t>
            </a:r>
            <a:endParaRPr lang="en-ZA" dirty="0"/>
          </a:p>
        </p:txBody>
      </p:sp>
    </p:spTree>
    <p:extLst>
      <p:ext uri="{BB962C8B-B14F-4D97-AF65-F5344CB8AC3E}">
        <p14:creationId xmlns:p14="http://schemas.microsoft.com/office/powerpoint/2010/main" val="276471541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0F3803-BF93-4A09-B8AD-02C91F419E97}"/>
              </a:ext>
            </a:extLst>
          </p:cNvPr>
          <p:cNvSpPr>
            <a:spLocks noGrp="1"/>
          </p:cNvSpPr>
          <p:nvPr>
            <p:ph type="title"/>
          </p:nvPr>
        </p:nvSpPr>
        <p:spPr/>
        <p:txBody>
          <a:bodyPr>
            <a:noAutofit/>
          </a:bodyPr>
          <a:lstStyle/>
          <a:p>
            <a:pPr algn="ctr"/>
            <a:br>
              <a:rPr lang="en-GB" sz="3200" dirty="0"/>
            </a:br>
            <a:r>
              <a:rPr lang="en-GB" sz="3200" dirty="0"/>
              <a:t>THE GENERAL GUIDELINES FOR NUTRITION AND MENU PLANNING WHICH ARE SENSITIVE TO CULTURAL AND CHILDREN’S NEEDS</a:t>
            </a:r>
            <a:endParaRPr lang="en-ZA" sz="3200" dirty="0"/>
          </a:p>
        </p:txBody>
      </p:sp>
      <p:sp>
        <p:nvSpPr>
          <p:cNvPr id="3" name="Slide Number Placeholder 2">
            <a:extLst>
              <a:ext uri="{FF2B5EF4-FFF2-40B4-BE49-F238E27FC236}">
                <a16:creationId xmlns:a16="http://schemas.microsoft.com/office/drawing/2014/main" id="{01100BAF-C482-4478-AC0A-C79E04636DB9}"/>
              </a:ext>
            </a:extLst>
          </p:cNvPr>
          <p:cNvSpPr>
            <a:spLocks noGrp="1"/>
          </p:cNvSpPr>
          <p:nvPr>
            <p:ph type="sldNum" sz="quarter" idx="12"/>
          </p:nvPr>
        </p:nvSpPr>
        <p:spPr/>
        <p:txBody>
          <a:bodyPr/>
          <a:lstStyle/>
          <a:p>
            <a:fld id="{32F83655-DC73-417F-8B26-EB7A1DBB5382}" type="slidenum">
              <a:rPr lang="en-ZA" smtClean="0"/>
              <a:pPr/>
              <a:t>79</a:t>
            </a:fld>
            <a:endParaRPr lang="en-ZA" dirty="0"/>
          </a:p>
        </p:txBody>
      </p:sp>
      <p:sp>
        <p:nvSpPr>
          <p:cNvPr id="4" name="Content Placeholder 3">
            <a:extLst>
              <a:ext uri="{FF2B5EF4-FFF2-40B4-BE49-F238E27FC236}">
                <a16:creationId xmlns:a16="http://schemas.microsoft.com/office/drawing/2014/main" id="{72986663-2E3A-4A4E-A45A-A0F25C61D878}"/>
              </a:ext>
            </a:extLst>
          </p:cNvPr>
          <p:cNvSpPr>
            <a:spLocks noGrp="1"/>
          </p:cNvSpPr>
          <p:nvPr>
            <p:ph sz="quarter" idx="1"/>
          </p:nvPr>
        </p:nvSpPr>
        <p:spPr>
          <a:xfrm>
            <a:off x="467544" y="1882304"/>
            <a:ext cx="8219256" cy="4327996"/>
          </a:xfrm>
        </p:spPr>
        <p:txBody>
          <a:bodyPr>
            <a:normAutofit/>
          </a:bodyPr>
          <a:lstStyle/>
          <a:p>
            <a:pPr lvl="1"/>
            <a:r>
              <a:rPr lang="en-GB" dirty="0"/>
              <a:t>Water for infants less than twelve months should be boiled and cooled before use. In some areas, the water may need to be boiled for older children also. All water from mains or group water supply is tested regularly.</a:t>
            </a:r>
          </a:p>
          <a:p>
            <a:pPr marL="354012" lvl="1" indent="0">
              <a:buNone/>
            </a:pPr>
            <a:endParaRPr lang="en-ZA" sz="2800" dirty="0"/>
          </a:p>
          <a:p>
            <a:pPr lvl="1"/>
            <a:r>
              <a:rPr lang="en-GB" dirty="0"/>
              <a:t>If sweet drinks are used occasionally, offer these drinks only with meals and in small amounts so children do not fill up with drinks rather than eating solid food. </a:t>
            </a:r>
            <a:endParaRPr lang="en-ZA" sz="2800" dirty="0"/>
          </a:p>
        </p:txBody>
      </p:sp>
    </p:spTree>
    <p:extLst>
      <p:ext uri="{BB962C8B-B14F-4D97-AF65-F5344CB8AC3E}">
        <p14:creationId xmlns:p14="http://schemas.microsoft.com/office/powerpoint/2010/main" val="20876442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Good Evidence</a:t>
            </a:r>
          </a:p>
        </p:txBody>
      </p:sp>
      <p:sp>
        <p:nvSpPr>
          <p:cNvPr id="4" name="Slide Number Placeholder 3"/>
          <p:cNvSpPr>
            <a:spLocks noGrp="1"/>
          </p:cNvSpPr>
          <p:nvPr>
            <p:ph type="sldNum" sz="quarter" idx="12"/>
          </p:nvPr>
        </p:nvSpPr>
        <p:spPr/>
        <p:txBody>
          <a:bodyPr/>
          <a:lstStyle/>
          <a:p>
            <a:fld id="{32F83655-DC73-417F-8B26-EB7A1DBB5382}" type="slidenum">
              <a:rPr lang="en-ZA" smtClean="0"/>
              <a:pPr/>
              <a:t>8</a:t>
            </a:fld>
            <a:endParaRPr lang="en-ZA" dirty="0"/>
          </a:p>
        </p:txBody>
      </p:sp>
      <p:grpSp>
        <p:nvGrpSpPr>
          <p:cNvPr id="6" name="Group 5"/>
          <p:cNvGrpSpPr/>
          <p:nvPr/>
        </p:nvGrpSpPr>
        <p:grpSpPr>
          <a:xfrm>
            <a:off x="3244775" y="1617619"/>
            <a:ext cx="5318223" cy="731613"/>
            <a:chOff x="2669218" y="2251"/>
            <a:chExt cx="5318223" cy="731613"/>
          </a:xfrm>
          <a:scene3d>
            <a:camera prst="orthographicFront"/>
            <a:lightRig rig="flat" dir="t"/>
          </a:scene3d>
        </p:grpSpPr>
        <p:sp>
          <p:nvSpPr>
            <p:cNvPr id="34" name="Right Arrow 33"/>
            <p:cNvSpPr/>
            <p:nvPr/>
          </p:nvSpPr>
          <p:spPr>
            <a:xfrm>
              <a:off x="2669218" y="2251"/>
              <a:ext cx="5318223" cy="731613"/>
            </a:xfrm>
            <a:prstGeom prst="rightArrow">
              <a:avLst>
                <a:gd name="adj1" fmla="val 75000"/>
                <a:gd name="adj2" fmla="val 50000"/>
              </a:avLst>
            </a:prstGeom>
            <a:sp3d z="-190500" extrusionH="12700" prstMaterial="plastic">
              <a:bevelT w="50800" h="50800"/>
            </a:sp3d>
          </p:spPr>
          <p:style>
            <a:lnRef idx="1">
              <a:schemeClr val="accent1">
                <a:alpha val="90000"/>
                <a:tint val="40000"/>
                <a:hueOff val="0"/>
                <a:satOff val="0"/>
                <a:lumOff val="0"/>
                <a:alphaOff val="0"/>
              </a:schemeClr>
            </a:lnRef>
            <a:fillRef idx="1002">
              <a:schemeClr val="lt2"/>
            </a:fillRef>
            <a:effectRef idx="2">
              <a:schemeClr val="accent1">
                <a:alpha val="90000"/>
                <a:tint val="40000"/>
                <a:hueOff val="0"/>
                <a:satOff val="0"/>
                <a:lumOff val="0"/>
                <a:alphaOff val="0"/>
              </a:schemeClr>
            </a:effectRef>
            <a:fontRef idx="minor">
              <a:schemeClr val="dk1">
                <a:hueOff val="0"/>
                <a:satOff val="0"/>
                <a:lumOff val="0"/>
                <a:alphaOff val="0"/>
              </a:schemeClr>
            </a:fontRef>
          </p:style>
        </p:sp>
        <p:sp>
          <p:nvSpPr>
            <p:cNvPr id="35" name="Right Arrow 4"/>
            <p:cNvSpPr/>
            <p:nvPr/>
          </p:nvSpPr>
          <p:spPr>
            <a:xfrm>
              <a:off x="2669218" y="93703"/>
              <a:ext cx="5043868" cy="548709"/>
            </a:xfrm>
            <a:prstGeom prst="rect">
              <a:avLst/>
            </a:prstGeom>
            <a:sp3d z="-190500"/>
          </p:spPr>
          <p:style>
            <a:lnRef idx="0">
              <a:scrgbClr r="0" g="0" b="0"/>
            </a:lnRef>
            <a:fillRef idx="1002">
              <a:schemeClr val="lt2"/>
            </a:fillRef>
            <a:effectRef idx="0">
              <a:scrgbClr r="0" g="0" b="0"/>
            </a:effectRef>
            <a:fontRef idx="minor">
              <a:schemeClr val="dk1">
                <a:hueOff val="0"/>
                <a:satOff val="0"/>
                <a:lumOff val="0"/>
                <a:alphaOff val="0"/>
              </a:schemeClr>
            </a:fontRef>
          </p:style>
          <p:txBody>
            <a:bodyPr spcFirstLastPara="0" vert="horz" wrap="square" lIns="13970"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en-US" sz="2200" kern="1200" dirty="0">
                  <a:effectLst/>
                </a:rPr>
                <a:t>Should relate to what is being assessed</a:t>
              </a:r>
              <a:endParaRPr lang="en-US" sz="2200" kern="1200" dirty="0"/>
            </a:p>
          </p:txBody>
        </p:sp>
      </p:grpSp>
      <p:grpSp>
        <p:nvGrpSpPr>
          <p:cNvPr id="7" name="Group 6"/>
          <p:cNvGrpSpPr/>
          <p:nvPr/>
        </p:nvGrpSpPr>
        <p:grpSpPr>
          <a:xfrm>
            <a:off x="581002" y="1708590"/>
            <a:ext cx="2663773" cy="549671"/>
            <a:chOff x="5445" y="93222"/>
            <a:chExt cx="2663773" cy="549671"/>
          </a:xfrm>
          <a:scene3d>
            <a:camera prst="orthographicFront"/>
            <a:lightRig rig="flat" dir="t"/>
          </a:scene3d>
        </p:grpSpPr>
        <p:sp>
          <p:nvSpPr>
            <p:cNvPr id="32" name="Rounded Rectangle 31"/>
            <p:cNvSpPr/>
            <p:nvPr/>
          </p:nvSpPr>
          <p:spPr>
            <a:xfrm>
              <a:off x="5445" y="93222"/>
              <a:ext cx="2663773" cy="549671"/>
            </a:xfrm>
            <a:prstGeom prst="roundRect">
              <a:avLst/>
            </a:prstGeom>
            <a:sp3d prstMaterial="plastic">
              <a:bevelT w="120900" h="88900"/>
              <a:bevelB w="88900" h="31750" prst="angle"/>
            </a:sp3d>
          </p:spPr>
          <p:style>
            <a:lnRef idx="0">
              <a:schemeClr val="lt1">
                <a:hueOff val="0"/>
                <a:satOff val="0"/>
                <a:lumOff val="0"/>
                <a:alphaOff val="0"/>
              </a:schemeClr>
            </a:lnRef>
            <a:fillRef idx="1002">
              <a:schemeClr val="lt2"/>
            </a:fillRef>
            <a:effectRef idx="2">
              <a:schemeClr val="accent1">
                <a:hueOff val="0"/>
                <a:satOff val="0"/>
                <a:lumOff val="0"/>
                <a:alphaOff val="0"/>
              </a:schemeClr>
            </a:effectRef>
            <a:fontRef idx="minor">
              <a:schemeClr val="lt1"/>
            </a:fontRef>
          </p:style>
        </p:sp>
        <p:sp>
          <p:nvSpPr>
            <p:cNvPr id="33" name="Rounded Rectangle 6"/>
            <p:cNvSpPr/>
            <p:nvPr/>
          </p:nvSpPr>
          <p:spPr>
            <a:xfrm>
              <a:off x="32278" y="120055"/>
              <a:ext cx="2610107" cy="496005"/>
            </a:xfrm>
            <a:prstGeom prst="rect">
              <a:avLst/>
            </a:prstGeom>
            <a:sp3d/>
          </p:spPr>
          <p:style>
            <a:lnRef idx="0">
              <a:scrgbClr r="0" g="0" b="0"/>
            </a:lnRef>
            <a:fillRef idx="1002">
              <a:schemeClr val="lt2"/>
            </a:fillRef>
            <a:effectRef idx="0">
              <a:scrgbClr r="0" g="0" b="0"/>
            </a:effectRef>
            <a:fontRef idx="minor">
              <a:schemeClr val="lt1"/>
            </a:fontRef>
          </p:style>
          <p:txBody>
            <a:bodyPr spcFirstLastPara="0" vert="horz" wrap="square" lIns="102870" tIns="51435" rIns="102870" bIns="51435" numCol="1" spcCol="1270" anchor="ctr" anchorCtr="0">
              <a:noAutofit/>
            </a:bodyPr>
            <a:lstStyle/>
            <a:p>
              <a:pPr lvl="0" algn="ctr" defTabSz="1200150">
                <a:lnSpc>
                  <a:spcPct val="90000"/>
                </a:lnSpc>
                <a:spcBef>
                  <a:spcPct val="0"/>
                </a:spcBef>
                <a:spcAft>
                  <a:spcPct val="35000"/>
                </a:spcAft>
              </a:pPr>
              <a:r>
                <a:rPr lang="en-US" sz="2700" kern="1200" dirty="0"/>
                <a:t>Valid</a:t>
              </a:r>
            </a:p>
          </p:txBody>
        </p:sp>
      </p:grpSp>
      <p:grpSp>
        <p:nvGrpSpPr>
          <p:cNvPr id="8" name="Group 7"/>
          <p:cNvGrpSpPr/>
          <p:nvPr/>
        </p:nvGrpSpPr>
        <p:grpSpPr>
          <a:xfrm>
            <a:off x="3243478" y="2404199"/>
            <a:ext cx="5323422" cy="731613"/>
            <a:chOff x="2667921" y="788831"/>
            <a:chExt cx="5323422" cy="731613"/>
          </a:xfrm>
          <a:scene3d>
            <a:camera prst="orthographicFront"/>
            <a:lightRig rig="flat" dir="t"/>
          </a:scene3d>
        </p:grpSpPr>
        <p:sp>
          <p:nvSpPr>
            <p:cNvPr id="30" name="Right Arrow 29"/>
            <p:cNvSpPr/>
            <p:nvPr/>
          </p:nvSpPr>
          <p:spPr>
            <a:xfrm>
              <a:off x="2667921" y="788831"/>
              <a:ext cx="5323422" cy="731613"/>
            </a:xfrm>
            <a:prstGeom prst="rightArrow">
              <a:avLst>
                <a:gd name="adj1" fmla="val 75000"/>
                <a:gd name="adj2" fmla="val 50000"/>
              </a:avLst>
            </a:prstGeom>
            <a:sp3d z="-190500" extrusionH="12700" prstMaterial="plastic">
              <a:bevelT w="50800" h="50800"/>
            </a:sp3d>
          </p:spPr>
          <p:style>
            <a:lnRef idx="1">
              <a:schemeClr val="accent1">
                <a:alpha val="90000"/>
                <a:tint val="40000"/>
                <a:hueOff val="0"/>
                <a:satOff val="0"/>
                <a:lumOff val="0"/>
                <a:alphaOff val="0"/>
              </a:schemeClr>
            </a:lnRef>
            <a:fillRef idx="1002">
              <a:schemeClr val="lt2"/>
            </a:fillRef>
            <a:effectRef idx="2">
              <a:schemeClr val="accent1">
                <a:alpha val="90000"/>
                <a:tint val="40000"/>
                <a:hueOff val="0"/>
                <a:satOff val="0"/>
                <a:lumOff val="0"/>
                <a:alphaOff val="0"/>
              </a:schemeClr>
            </a:effectRef>
            <a:fontRef idx="minor">
              <a:schemeClr val="dk1">
                <a:hueOff val="0"/>
                <a:satOff val="0"/>
                <a:lumOff val="0"/>
                <a:alphaOff val="0"/>
              </a:schemeClr>
            </a:fontRef>
          </p:style>
        </p:sp>
        <p:sp>
          <p:nvSpPr>
            <p:cNvPr id="31" name="Right Arrow 8"/>
            <p:cNvSpPr/>
            <p:nvPr/>
          </p:nvSpPr>
          <p:spPr>
            <a:xfrm>
              <a:off x="2667921" y="880283"/>
              <a:ext cx="5049067" cy="548709"/>
            </a:xfrm>
            <a:prstGeom prst="rect">
              <a:avLst/>
            </a:prstGeom>
            <a:sp3d z="-190500"/>
          </p:spPr>
          <p:style>
            <a:lnRef idx="0">
              <a:scrgbClr r="0" g="0" b="0"/>
            </a:lnRef>
            <a:fillRef idx="1002">
              <a:schemeClr val="lt2"/>
            </a:fillRef>
            <a:effectRef idx="0">
              <a:scrgbClr r="0" g="0" b="0"/>
            </a:effectRef>
            <a:fontRef idx="minor">
              <a:schemeClr val="dk1">
                <a:hueOff val="0"/>
                <a:satOff val="0"/>
                <a:lumOff val="0"/>
                <a:alphaOff val="0"/>
              </a:schemeClr>
            </a:fontRef>
          </p:style>
          <p:txBody>
            <a:bodyPr spcFirstLastPara="0" vert="horz" wrap="square" lIns="13970"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en-US" sz="2200" kern="1200" dirty="0">
                  <a:effectLst/>
                </a:rPr>
                <a:t>Own evidence</a:t>
              </a:r>
              <a:endParaRPr lang="en-US" sz="2200" kern="1200" dirty="0"/>
            </a:p>
          </p:txBody>
        </p:sp>
      </p:grpSp>
      <p:grpSp>
        <p:nvGrpSpPr>
          <p:cNvPr id="9" name="Group 8"/>
          <p:cNvGrpSpPr/>
          <p:nvPr/>
        </p:nvGrpSpPr>
        <p:grpSpPr>
          <a:xfrm>
            <a:off x="577100" y="2495170"/>
            <a:ext cx="2666377" cy="549671"/>
            <a:chOff x="1543" y="879802"/>
            <a:chExt cx="2666377" cy="549671"/>
          </a:xfrm>
          <a:scene3d>
            <a:camera prst="orthographicFront"/>
            <a:lightRig rig="flat" dir="t"/>
          </a:scene3d>
        </p:grpSpPr>
        <p:sp>
          <p:nvSpPr>
            <p:cNvPr id="28" name="Rounded Rectangle 27"/>
            <p:cNvSpPr/>
            <p:nvPr/>
          </p:nvSpPr>
          <p:spPr>
            <a:xfrm>
              <a:off x="1543" y="879802"/>
              <a:ext cx="2666377" cy="549671"/>
            </a:xfrm>
            <a:prstGeom prst="roundRect">
              <a:avLst/>
            </a:prstGeom>
            <a:sp3d prstMaterial="plastic">
              <a:bevelT w="120900" h="88900"/>
              <a:bevelB w="88900" h="31750" prst="angle"/>
            </a:sp3d>
          </p:spPr>
          <p:style>
            <a:lnRef idx="0">
              <a:schemeClr val="lt1">
                <a:hueOff val="0"/>
                <a:satOff val="0"/>
                <a:lumOff val="0"/>
                <a:alphaOff val="0"/>
              </a:schemeClr>
            </a:lnRef>
            <a:fillRef idx="1002">
              <a:schemeClr val="lt2"/>
            </a:fillRef>
            <a:effectRef idx="2">
              <a:schemeClr val="accent1">
                <a:hueOff val="0"/>
                <a:satOff val="0"/>
                <a:lumOff val="0"/>
                <a:alphaOff val="0"/>
              </a:schemeClr>
            </a:effectRef>
            <a:fontRef idx="minor">
              <a:schemeClr val="lt1"/>
            </a:fontRef>
          </p:style>
        </p:sp>
        <p:sp>
          <p:nvSpPr>
            <p:cNvPr id="29" name="Rounded Rectangle 10"/>
            <p:cNvSpPr/>
            <p:nvPr/>
          </p:nvSpPr>
          <p:spPr>
            <a:xfrm>
              <a:off x="28376" y="906635"/>
              <a:ext cx="2612711" cy="496005"/>
            </a:xfrm>
            <a:prstGeom prst="rect">
              <a:avLst/>
            </a:prstGeom>
            <a:sp3d/>
          </p:spPr>
          <p:style>
            <a:lnRef idx="0">
              <a:scrgbClr r="0" g="0" b="0"/>
            </a:lnRef>
            <a:fillRef idx="1002">
              <a:schemeClr val="lt2"/>
            </a:fillRef>
            <a:effectRef idx="0">
              <a:scrgbClr r="0" g="0" b="0"/>
            </a:effectRef>
            <a:fontRef idx="minor">
              <a:schemeClr val="lt1"/>
            </a:fontRef>
          </p:style>
          <p:txBody>
            <a:bodyPr spcFirstLastPara="0" vert="horz" wrap="square" lIns="102870" tIns="51435" rIns="102870" bIns="51435" numCol="1" spcCol="1270" anchor="ctr" anchorCtr="0">
              <a:noAutofit/>
            </a:bodyPr>
            <a:lstStyle/>
            <a:p>
              <a:pPr lvl="0" algn="ctr" defTabSz="1200150">
                <a:lnSpc>
                  <a:spcPct val="90000"/>
                </a:lnSpc>
                <a:spcBef>
                  <a:spcPct val="0"/>
                </a:spcBef>
                <a:spcAft>
                  <a:spcPct val="35000"/>
                </a:spcAft>
              </a:pPr>
              <a:r>
                <a:rPr lang="en-US" sz="2700" kern="1200" dirty="0"/>
                <a:t>Authentic</a:t>
              </a:r>
            </a:p>
          </p:txBody>
        </p:sp>
      </p:grpSp>
      <p:grpSp>
        <p:nvGrpSpPr>
          <p:cNvPr id="10" name="Group 9"/>
          <p:cNvGrpSpPr/>
          <p:nvPr/>
        </p:nvGrpSpPr>
        <p:grpSpPr>
          <a:xfrm>
            <a:off x="3204755" y="3190780"/>
            <a:ext cx="5360823" cy="913175"/>
            <a:chOff x="2629198" y="1575412"/>
            <a:chExt cx="5360823" cy="913175"/>
          </a:xfrm>
          <a:scene3d>
            <a:camera prst="orthographicFront"/>
            <a:lightRig rig="flat" dir="t"/>
          </a:scene3d>
        </p:grpSpPr>
        <p:sp>
          <p:nvSpPr>
            <p:cNvPr id="26" name="Right Arrow 25"/>
            <p:cNvSpPr/>
            <p:nvPr/>
          </p:nvSpPr>
          <p:spPr>
            <a:xfrm>
              <a:off x="2629198" y="1575412"/>
              <a:ext cx="5360823" cy="913175"/>
            </a:xfrm>
            <a:prstGeom prst="rightArrow">
              <a:avLst>
                <a:gd name="adj1" fmla="val 75000"/>
                <a:gd name="adj2" fmla="val 50000"/>
              </a:avLst>
            </a:prstGeom>
            <a:sp3d z="-190500" extrusionH="12700" prstMaterial="plastic">
              <a:bevelT w="50800" h="50800"/>
            </a:sp3d>
          </p:spPr>
          <p:style>
            <a:lnRef idx="1">
              <a:schemeClr val="accent1">
                <a:alpha val="90000"/>
                <a:tint val="40000"/>
                <a:hueOff val="0"/>
                <a:satOff val="0"/>
                <a:lumOff val="0"/>
                <a:alphaOff val="0"/>
              </a:schemeClr>
            </a:lnRef>
            <a:fillRef idx="1002">
              <a:schemeClr val="lt2"/>
            </a:fillRef>
            <a:effectRef idx="2">
              <a:schemeClr val="accent1">
                <a:alpha val="90000"/>
                <a:tint val="40000"/>
                <a:hueOff val="0"/>
                <a:satOff val="0"/>
                <a:lumOff val="0"/>
                <a:alphaOff val="0"/>
              </a:schemeClr>
            </a:effectRef>
            <a:fontRef idx="minor">
              <a:schemeClr val="dk1">
                <a:hueOff val="0"/>
                <a:satOff val="0"/>
                <a:lumOff val="0"/>
                <a:alphaOff val="0"/>
              </a:schemeClr>
            </a:fontRef>
          </p:style>
        </p:sp>
        <p:sp>
          <p:nvSpPr>
            <p:cNvPr id="27" name="Right Arrow 12"/>
            <p:cNvSpPr/>
            <p:nvPr/>
          </p:nvSpPr>
          <p:spPr>
            <a:xfrm>
              <a:off x="2629198" y="1689559"/>
              <a:ext cx="5018382" cy="684881"/>
            </a:xfrm>
            <a:prstGeom prst="rect">
              <a:avLst/>
            </a:prstGeom>
            <a:sp3d z="-190500"/>
          </p:spPr>
          <p:style>
            <a:lnRef idx="0">
              <a:scrgbClr r="0" g="0" b="0"/>
            </a:lnRef>
            <a:fillRef idx="1002">
              <a:schemeClr val="lt2"/>
            </a:fillRef>
            <a:effectRef idx="0">
              <a:scrgbClr r="0" g="0" b="0"/>
            </a:effectRef>
            <a:fontRef idx="minor">
              <a:schemeClr val="dk1">
                <a:hueOff val="0"/>
                <a:satOff val="0"/>
                <a:lumOff val="0"/>
                <a:alphaOff val="0"/>
              </a:schemeClr>
            </a:fontRef>
          </p:style>
          <p:txBody>
            <a:bodyPr spcFirstLastPara="0" vert="horz" wrap="square" lIns="13970" tIns="13970" rIns="13970" bIns="13970" numCol="1" spcCol="1270" anchor="t" anchorCtr="0">
              <a:noAutofit/>
            </a:bodyPr>
            <a:lstStyle/>
            <a:p>
              <a:pPr marL="228600" lvl="1" indent="-228600" algn="l" defTabSz="977900">
                <a:lnSpc>
                  <a:spcPct val="90000"/>
                </a:lnSpc>
                <a:spcBef>
                  <a:spcPct val="0"/>
                </a:spcBef>
                <a:spcAft>
                  <a:spcPct val="15000"/>
                </a:spcAft>
                <a:buChar char="••"/>
              </a:pPr>
              <a:r>
                <a:rPr lang="en-US" sz="2200" kern="1200" dirty="0"/>
                <a:t>Consistency</a:t>
              </a:r>
            </a:p>
            <a:p>
              <a:pPr marL="228600" lvl="1" indent="-228600" algn="l" defTabSz="977900">
                <a:lnSpc>
                  <a:spcPct val="90000"/>
                </a:lnSpc>
                <a:spcBef>
                  <a:spcPct val="0"/>
                </a:spcBef>
                <a:spcAft>
                  <a:spcPct val="15000"/>
                </a:spcAft>
                <a:buChar char="••"/>
              </a:pPr>
              <a:r>
                <a:rPr lang="en-ZA" sz="2200" kern="1200" dirty="0"/>
                <a:t>Another assessor makes same judgment</a:t>
              </a:r>
              <a:endParaRPr lang="en-US" sz="2200" kern="1200" dirty="0"/>
            </a:p>
            <a:p>
              <a:pPr marL="228600" lvl="1" indent="-228600" algn="l" defTabSz="977900">
                <a:lnSpc>
                  <a:spcPct val="90000"/>
                </a:lnSpc>
                <a:spcBef>
                  <a:spcPct val="0"/>
                </a:spcBef>
                <a:spcAft>
                  <a:spcPct val="15000"/>
                </a:spcAft>
                <a:buChar char="••"/>
              </a:pPr>
              <a:endParaRPr lang="en-US" sz="2200" kern="1200" dirty="0"/>
            </a:p>
          </p:txBody>
        </p:sp>
      </p:grpSp>
      <p:grpSp>
        <p:nvGrpSpPr>
          <p:cNvPr id="11" name="Group 10"/>
          <p:cNvGrpSpPr/>
          <p:nvPr/>
        </p:nvGrpSpPr>
        <p:grpSpPr>
          <a:xfrm>
            <a:off x="578422" y="3372532"/>
            <a:ext cx="2626333" cy="549671"/>
            <a:chOff x="2865" y="1757164"/>
            <a:chExt cx="2626333" cy="549671"/>
          </a:xfrm>
          <a:scene3d>
            <a:camera prst="orthographicFront"/>
            <a:lightRig rig="flat" dir="t"/>
          </a:scene3d>
        </p:grpSpPr>
        <p:sp>
          <p:nvSpPr>
            <p:cNvPr id="24" name="Rounded Rectangle 23"/>
            <p:cNvSpPr/>
            <p:nvPr/>
          </p:nvSpPr>
          <p:spPr>
            <a:xfrm>
              <a:off x="2865" y="1757164"/>
              <a:ext cx="2626333" cy="549671"/>
            </a:xfrm>
            <a:prstGeom prst="roundRect">
              <a:avLst/>
            </a:prstGeom>
            <a:sp3d prstMaterial="plastic">
              <a:bevelT w="120900" h="88900"/>
              <a:bevelB w="88900" h="31750" prst="angle"/>
            </a:sp3d>
          </p:spPr>
          <p:style>
            <a:lnRef idx="0">
              <a:schemeClr val="lt1">
                <a:hueOff val="0"/>
                <a:satOff val="0"/>
                <a:lumOff val="0"/>
                <a:alphaOff val="0"/>
              </a:schemeClr>
            </a:lnRef>
            <a:fillRef idx="1002">
              <a:schemeClr val="lt2"/>
            </a:fillRef>
            <a:effectRef idx="2">
              <a:schemeClr val="accent1">
                <a:hueOff val="0"/>
                <a:satOff val="0"/>
                <a:lumOff val="0"/>
                <a:alphaOff val="0"/>
              </a:schemeClr>
            </a:effectRef>
            <a:fontRef idx="minor">
              <a:schemeClr val="lt1"/>
            </a:fontRef>
          </p:style>
        </p:sp>
        <p:sp>
          <p:nvSpPr>
            <p:cNvPr id="25" name="Rounded Rectangle 14"/>
            <p:cNvSpPr/>
            <p:nvPr/>
          </p:nvSpPr>
          <p:spPr>
            <a:xfrm>
              <a:off x="29698" y="1783997"/>
              <a:ext cx="2572667" cy="496005"/>
            </a:xfrm>
            <a:prstGeom prst="rect">
              <a:avLst/>
            </a:prstGeom>
            <a:sp3d/>
          </p:spPr>
          <p:style>
            <a:lnRef idx="0">
              <a:scrgbClr r="0" g="0" b="0"/>
            </a:lnRef>
            <a:fillRef idx="1002">
              <a:schemeClr val="lt2"/>
            </a:fillRef>
            <a:effectRef idx="0">
              <a:scrgbClr r="0" g="0" b="0"/>
            </a:effectRef>
            <a:fontRef idx="minor">
              <a:schemeClr val="lt1"/>
            </a:fontRef>
          </p:style>
          <p:txBody>
            <a:bodyPr spcFirstLastPara="0" vert="horz" wrap="square" lIns="102870" tIns="51435" rIns="102870" bIns="51435" numCol="1" spcCol="1270" anchor="ctr" anchorCtr="0">
              <a:noAutofit/>
            </a:bodyPr>
            <a:lstStyle/>
            <a:p>
              <a:pPr lvl="0" algn="ctr" defTabSz="1200150">
                <a:lnSpc>
                  <a:spcPct val="90000"/>
                </a:lnSpc>
                <a:spcBef>
                  <a:spcPct val="0"/>
                </a:spcBef>
                <a:spcAft>
                  <a:spcPct val="35000"/>
                </a:spcAft>
              </a:pPr>
              <a:r>
                <a:rPr lang="en-US" sz="2700" kern="1200" dirty="0"/>
                <a:t>Reliable</a:t>
              </a:r>
            </a:p>
          </p:txBody>
        </p:sp>
      </p:grpSp>
      <p:grpSp>
        <p:nvGrpSpPr>
          <p:cNvPr id="12" name="Group 11"/>
          <p:cNvGrpSpPr/>
          <p:nvPr/>
        </p:nvGrpSpPr>
        <p:grpSpPr>
          <a:xfrm>
            <a:off x="3243478" y="4158922"/>
            <a:ext cx="5323422" cy="731613"/>
            <a:chOff x="2667921" y="2543554"/>
            <a:chExt cx="5323422" cy="731613"/>
          </a:xfrm>
          <a:scene3d>
            <a:camera prst="orthographicFront"/>
            <a:lightRig rig="flat" dir="t"/>
          </a:scene3d>
        </p:grpSpPr>
        <p:sp>
          <p:nvSpPr>
            <p:cNvPr id="22" name="Right Arrow 21"/>
            <p:cNvSpPr/>
            <p:nvPr/>
          </p:nvSpPr>
          <p:spPr>
            <a:xfrm>
              <a:off x="2667921" y="2543554"/>
              <a:ext cx="5323422" cy="731613"/>
            </a:xfrm>
            <a:prstGeom prst="rightArrow">
              <a:avLst>
                <a:gd name="adj1" fmla="val 75000"/>
                <a:gd name="adj2" fmla="val 50000"/>
              </a:avLst>
            </a:prstGeom>
            <a:sp3d z="-190500" extrusionH="12700" prstMaterial="plastic">
              <a:bevelT w="50800" h="50800"/>
            </a:sp3d>
          </p:spPr>
          <p:style>
            <a:lnRef idx="1">
              <a:schemeClr val="accent1">
                <a:alpha val="90000"/>
                <a:tint val="40000"/>
                <a:hueOff val="0"/>
                <a:satOff val="0"/>
                <a:lumOff val="0"/>
                <a:alphaOff val="0"/>
              </a:schemeClr>
            </a:lnRef>
            <a:fillRef idx="1002">
              <a:schemeClr val="lt2"/>
            </a:fillRef>
            <a:effectRef idx="2">
              <a:schemeClr val="accent1">
                <a:alpha val="90000"/>
                <a:tint val="40000"/>
                <a:hueOff val="0"/>
                <a:satOff val="0"/>
                <a:lumOff val="0"/>
                <a:alphaOff val="0"/>
              </a:schemeClr>
            </a:effectRef>
            <a:fontRef idx="minor">
              <a:schemeClr val="dk1">
                <a:hueOff val="0"/>
                <a:satOff val="0"/>
                <a:lumOff val="0"/>
                <a:alphaOff val="0"/>
              </a:schemeClr>
            </a:fontRef>
          </p:style>
        </p:sp>
        <p:sp>
          <p:nvSpPr>
            <p:cNvPr id="23" name="Right Arrow 16"/>
            <p:cNvSpPr/>
            <p:nvPr/>
          </p:nvSpPr>
          <p:spPr>
            <a:xfrm>
              <a:off x="2667921" y="2635006"/>
              <a:ext cx="5049067" cy="548709"/>
            </a:xfrm>
            <a:prstGeom prst="rect">
              <a:avLst/>
            </a:prstGeom>
            <a:sp3d z="-190500"/>
          </p:spPr>
          <p:style>
            <a:lnRef idx="0">
              <a:scrgbClr r="0" g="0" b="0"/>
            </a:lnRef>
            <a:fillRef idx="1002">
              <a:schemeClr val="lt2"/>
            </a:fillRef>
            <a:effectRef idx="0">
              <a:scrgbClr r="0" g="0" b="0"/>
            </a:effectRef>
            <a:fontRef idx="minor">
              <a:schemeClr val="dk1">
                <a:hueOff val="0"/>
                <a:satOff val="0"/>
                <a:lumOff val="0"/>
                <a:alphaOff val="0"/>
              </a:schemeClr>
            </a:fontRef>
          </p:style>
          <p:txBody>
            <a:bodyPr spcFirstLastPara="0" vert="horz" wrap="square" lIns="13970"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en-ZA" sz="2200" kern="1200" dirty="0"/>
                <a:t>As recent as possible</a:t>
              </a:r>
              <a:endParaRPr lang="en-US" sz="2200" kern="1200" dirty="0"/>
            </a:p>
          </p:txBody>
        </p:sp>
      </p:grpSp>
      <p:grpSp>
        <p:nvGrpSpPr>
          <p:cNvPr id="13" name="Group 12"/>
          <p:cNvGrpSpPr/>
          <p:nvPr/>
        </p:nvGrpSpPr>
        <p:grpSpPr>
          <a:xfrm>
            <a:off x="577100" y="4249893"/>
            <a:ext cx="2666377" cy="549671"/>
            <a:chOff x="1543" y="2634525"/>
            <a:chExt cx="2666377" cy="549671"/>
          </a:xfrm>
          <a:scene3d>
            <a:camera prst="orthographicFront"/>
            <a:lightRig rig="flat" dir="t"/>
          </a:scene3d>
        </p:grpSpPr>
        <p:sp>
          <p:nvSpPr>
            <p:cNvPr id="20" name="Rounded Rectangle 19"/>
            <p:cNvSpPr/>
            <p:nvPr/>
          </p:nvSpPr>
          <p:spPr>
            <a:xfrm>
              <a:off x="1543" y="2634525"/>
              <a:ext cx="2666377" cy="549671"/>
            </a:xfrm>
            <a:prstGeom prst="roundRect">
              <a:avLst/>
            </a:prstGeom>
            <a:sp3d prstMaterial="plastic">
              <a:bevelT w="120900" h="88900"/>
              <a:bevelB w="88900" h="31750" prst="angle"/>
            </a:sp3d>
          </p:spPr>
          <p:style>
            <a:lnRef idx="0">
              <a:schemeClr val="lt1">
                <a:hueOff val="0"/>
                <a:satOff val="0"/>
                <a:lumOff val="0"/>
                <a:alphaOff val="0"/>
              </a:schemeClr>
            </a:lnRef>
            <a:fillRef idx="1002">
              <a:schemeClr val="lt2"/>
            </a:fillRef>
            <a:effectRef idx="2">
              <a:schemeClr val="accent1">
                <a:hueOff val="0"/>
                <a:satOff val="0"/>
                <a:lumOff val="0"/>
                <a:alphaOff val="0"/>
              </a:schemeClr>
            </a:effectRef>
            <a:fontRef idx="minor">
              <a:schemeClr val="lt1"/>
            </a:fontRef>
          </p:style>
        </p:sp>
        <p:sp>
          <p:nvSpPr>
            <p:cNvPr id="21" name="Rounded Rectangle 18"/>
            <p:cNvSpPr/>
            <p:nvPr/>
          </p:nvSpPr>
          <p:spPr>
            <a:xfrm>
              <a:off x="28376" y="2661358"/>
              <a:ext cx="2612711" cy="496005"/>
            </a:xfrm>
            <a:prstGeom prst="rect">
              <a:avLst/>
            </a:prstGeom>
            <a:sp3d/>
          </p:spPr>
          <p:style>
            <a:lnRef idx="0">
              <a:scrgbClr r="0" g="0" b="0"/>
            </a:lnRef>
            <a:fillRef idx="1002">
              <a:schemeClr val="lt2"/>
            </a:fillRef>
            <a:effectRef idx="0">
              <a:scrgbClr r="0" g="0" b="0"/>
            </a:effectRef>
            <a:fontRef idx="minor">
              <a:schemeClr val="lt1"/>
            </a:fontRef>
          </p:style>
          <p:txBody>
            <a:bodyPr spcFirstLastPara="0" vert="horz" wrap="square" lIns="102870" tIns="51435" rIns="102870" bIns="51435" numCol="1" spcCol="1270" anchor="ctr" anchorCtr="0">
              <a:noAutofit/>
            </a:bodyPr>
            <a:lstStyle/>
            <a:p>
              <a:pPr lvl="0" algn="ctr" defTabSz="1200150">
                <a:lnSpc>
                  <a:spcPct val="90000"/>
                </a:lnSpc>
                <a:spcBef>
                  <a:spcPct val="0"/>
                </a:spcBef>
                <a:spcAft>
                  <a:spcPct val="35000"/>
                </a:spcAft>
              </a:pPr>
              <a:r>
                <a:rPr lang="en-US" sz="2700" kern="1200" dirty="0"/>
                <a:t>Current</a:t>
              </a:r>
            </a:p>
          </p:txBody>
        </p:sp>
      </p:grpSp>
      <p:grpSp>
        <p:nvGrpSpPr>
          <p:cNvPr id="14" name="Group 13"/>
          <p:cNvGrpSpPr/>
          <p:nvPr/>
        </p:nvGrpSpPr>
        <p:grpSpPr>
          <a:xfrm>
            <a:off x="3243478" y="4945503"/>
            <a:ext cx="5323422" cy="731613"/>
            <a:chOff x="2667921" y="3330135"/>
            <a:chExt cx="5323422" cy="731613"/>
          </a:xfrm>
          <a:scene3d>
            <a:camera prst="orthographicFront"/>
            <a:lightRig rig="flat" dir="t"/>
          </a:scene3d>
        </p:grpSpPr>
        <p:sp>
          <p:nvSpPr>
            <p:cNvPr id="18" name="Right Arrow 17"/>
            <p:cNvSpPr/>
            <p:nvPr/>
          </p:nvSpPr>
          <p:spPr>
            <a:xfrm>
              <a:off x="2667921" y="3330135"/>
              <a:ext cx="5323422" cy="731613"/>
            </a:xfrm>
            <a:prstGeom prst="rightArrow">
              <a:avLst>
                <a:gd name="adj1" fmla="val 75000"/>
                <a:gd name="adj2" fmla="val 50000"/>
              </a:avLst>
            </a:prstGeom>
            <a:sp3d z="-190500" extrusionH="12700" prstMaterial="plastic">
              <a:bevelT w="50800" h="50800"/>
            </a:sp3d>
          </p:spPr>
          <p:style>
            <a:lnRef idx="1">
              <a:schemeClr val="accent1">
                <a:alpha val="90000"/>
                <a:tint val="40000"/>
                <a:hueOff val="0"/>
                <a:satOff val="0"/>
                <a:lumOff val="0"/>
                <a:alphaOff val="0"/>
              </a:schemeClr>
            </a:lnRef>
            <a:fillRef idx="1002">
              <a:schemeClr val="lt2"/>
            </a:fillRef>
            <a:effectRef idx="2">
              <a:schemeClr val="accent1">
                <a:alpha val="90000"/>
                <a:tint val="40000"/>
                <a:hueOff val="0"/>
                <a:satOff val="0"/>
                <a:lumOff val="0"/>
                <a:alphaOff val="0"/>
              </a:schemeClr>
            </a:effectRef>
            <a:fontRef idx="minor">
              <a:schemeClr val="dk1">
                <a:hueOff val="0"/>
                <a:satOff val="0"/>
                <a:lumOff val="0"/>
                <a:alphaOff val="0"/>
              </a:schemeClr>
            </a:fontRef>
          </p:style>
        </p:sp>
        <p:sp>
          <p:nvSpPr>
            <p:cNvPr id="19" name="Right Arrow 20"/>
            <p:cNvSpPr/>
            <p:nvPr/>
          </p:nvSpPr>
          <p:spPr>
            <a:xfrm>
              <a:off x="2667921" y="3421587"/>
              <a:ext cx="5049067" cy="548709"/>
            </a:xfrm>
            <a:prstGeom prst="rect">
              <a:avLst/>
            </a:prstGeom>
            <a:sp3d z="-190500"/>
          </p:spPr>
          <p:style>
            <a:lnRef idx="0">
              <a:scrgbClr r="0" g="0" b="0"/>
            </a:lnRef>
            <a:fillRef idx="1002">
              <a:schemeClr val="lt2"/>
            </a:fillRef>
            <a:effectRef idx="0">
              <a:scrgbClr r="0" g="0" b="0"/>
            </a:effectRef>
            <a:fontRef idx="minor">
              <a:schemeClr val="dk1">
                <a:hueOff val="0"/>
                <a:satOff val="0"/>
                <a:lumOff val="0"/>
                <a:alphaOff val="0"/>
              </a:schemeClr>
            </a:fontRef>
          </p:style>
          <p:txBody>
            <a:bodyPr spcFirstLastPara="0" vert="horz" wrap="square" lIns="13970"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en-ZA" sz="2200" kern="1200" dirty="0"/>
                <a:t>Enough evidence</a:t>
              </a:r>
              <a:endParaRPr lang="en-US" sz="2200" kern="1200" dirty="0"/>
            </a:p>
          </p:txBody>
        </p:sp>
      </p:grpSp>
      <p:grpSp>
        <p:nvGrpSpPr>
          <p:cNvPr id="15" name="Group 14"/>
          <p:cNvGrpSpPr/>
          <p:nvPr/>
        </p:nvGrpSpPr>
        <p:grpSpPr>
          <a:xfrm>
            <a:off x="577100" y="5036474"/>
            <a:ext cx="2666377" cy="549671"/>
            <a:chOff x="1543" y="3421106"/>
            <a:chExt cx="2666377" cy="549671"/>
          </a:xfrm>
          <a:scene3d>
            <a:camera prst="orthographicFront"/>
            <a:lightRig rig="flat" dir="t"/>
          </a:scene3d>
        </p:grpSpPr>
        <p:sp>
          <p:nvSpPr>
            <p:cNvPr id="16" name="Rounded Rectangle 15"/>
            <p:cNvSpPr/>
            <p:nvPr/>
          </p:nvSpPr>
          <p:spPr>
            <a:xfrm>
              <a:off x="1543" y="3421106"/>
              <a:ext cx="2666377" cy="549671"/>
            </a:xfrm>
            <a:prstGeom prst="roundRect">
              <a:avLst/>
            </a:prstGeom>
            <a:sp3d prstMaterial="plastic">
              <a:bevelT w="120900" h="88900"/>
              <a:bevelB w="88900" h="31750" prst="angle"/>
            </a:sp3d>
          </p:spPr>
          <p:style>
            <a:lnRef idx="0">
              <a:schemeClr val="lt1">
                <a:hueOff val="0"/>
                <a:satOff val="0"/>
                <a:lumOff val="0"/>
                <a:alphaOff val="0"/>
              </a:schemeClr>
            </a:lnRef>
            <a:fillRef idx="1002">
              <a:schemeClr val="lt2"/>
            </a:fillRef>
            <a:effectRef idx="2">
              <a:schemeClr val="accent1">
                <a:hueOff val="0"/>
                <a:satOff val="0"/>
                <a:lumOff val="0"/>
                <a:alphaOff val="0"/>
              </a:schemeClr>
            </a:effectRef>
            <a:fontRef idx="minor">
              <a:schemeClr val="lt1"/>
            </a:fontRef>
          </p:style>
        </p:sp>
        <p:sp>
          <p:nvSpPr>
            <p:cNvPr id="17" name="Rounded Rectangle 22"/>
            <p:cNvSpPr/>
            <p:nvPr/>
          </p:nvSpPr>
          <p:spPr>
            <a:xfrm>
              <a:off x="28376" y="3447939"/>
              <a:ext cx="2612711" cy="496005"/>
            </a:xfrm>
            <a:prstGeom prst="rect">
              <a:avLst/>
            </a:prstGeom>
            <a:sp3d/>
          </p:spPr>
          <p:style>
            <a:lnRef idx="0">
              <a:scrgbClr r="0" g="0" b="0"/>
            </a:lnRef>
            <a:fillRef idx="1002">
              <a:schemeClr val="lt2"/>
            </a:fillRef>
            <a:effectRef idx="0">
              <a:scrgbClr r="0" g="0" b="0"/>
            </a:effectRef>
            <a:fontRef idx="minor">
              <a:schemeClr val="lt1"/>
            </a:fontRef>
          </p:style>
          <p:txBody>
            <a:bodyPr spcFirstLastPara="0" vert="horz" wrap="square" lIns="102870" tIns="51435" rIns="102870" bIns="51435" numCol="1" spcCol="1270" anchor="ctr" anchorCtr="0">
              <a:noAutofit/>
            </a:bodyPr>
            <a:lstStyle/>
            <a:p>
              <a:pPr lvl="0" algn="ctr" defTabSz="1200150">
                <a:lnSpc>
                  <a:spcPct val="90000"/>
                </a:lnSpc>
                <a:spcBef>
                  <a:spcPct val="0"/>
                </a:spcBef>
                <a:spcAft>
                  <a:spcPct val="35000"/>
                </a:spcAft>
              </a:pPr>
              <a:r>
                <a:rPr lang="en-US" sz="2700" kern="1200" dirty="0"/>
                <a:t>Sufficient</a:t>
              </a:r>
            </a:p>
          </p:txBody>
        </p:sp>
      </p:grpSp>
    </p:spTree>
    <p:extLst>
      <p:ext uri="{BB962C8B-B14F-4D97-AF65-F5344CB8AC3E}">
        <p14:creationId xmlns:p14="http://schemas.microsoft.com/office/powerpoint/2010/main" val="193878167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0F3803-BF93-4A09-B8AD-02C91F419E97}"/>
              </a:ext>
            </a:extLst>
          </p:cNvPr>
          <p:cNvSpPr>
            <a:spLocks noGrp="1"/>
          </p:cNvSpPr>
          <p:nvPr>
            <p:ph type="title"/>
          </p:nvPr>
        </p:nvSpPr>
        <p:spPr/>
        <p:txBody>
          <a:bodyPr>
            <a:noAutofit/>
          </a:bodyPr>
          <a:lstStyle/>
          <a:p>
            <a:pPr algn="ctr"/>
            <a:br>
              <a:rPr lang="en-GB" sz="3200" dirty="0"/>
            </a:br>
            <a:r>
              <a:rPr lang="en-GB" sz="3200" dirty="0"/>
              <a:t>THE GENERAL GUIDELINES FOR NUTRITION AND MENU PLANNING WHICH ARE SENSITIVE TO CULTURAL AND CHILDREN’S NEEDS</a:t>
            </a:r>
            <a:endParaRPr lang="en-ZA" sz="3200" dirty="0"/>
          </a:p>
        </p:txBody>
      </p:sp>
      <p:sp>
        <p:nvSpPr>
          <p:cNvPr id="3" name="Slide Number Placeholder 2">
            <a:extLst>
              <a:ext uri="{FF2B5EF4-FFF2-40B4-BE49-F238E27FC236}">
                <a16:creationId xmlns:a16="http://schemas.microsoft.com/office/drawing/2014/main" id="{01100BAF-C482-4478-AC0A-C79E04636DB9}"/>
              </a:ext>
            </a:extLst>
          </p:cNvPr>
          <p:cNvSpPr>
            <a:spLocks noGrp="1"/>
          </p:cNvSpPr>
          <p:nvPr>
            <p:ph type="sldNum" sz="quarter" idx="12"/>
          </p:nvPr>
        </p:nvSpPr>
        <p:spPr/>
        <p:txBody>
          <a:bodyPr/>
          <a:lstStyle/>
          <a:p>
            <a:fld id="{32F83655-DC73-417F-8B26-EB7A1DBB5382}" type="slidenum">
              <a:rPr lang="en-ZA" smtClean="0"/>
              <a:pPr/>
              <a:t>80</a:t>
            </a:fld>
            <a:endParaRPr lang="en-ZA" dirty="0"/>
          </a:p>
        </p:txBody>
      </p:sp>
      <p:sp>
        <p:nvSpPr>
          <p:cNvPr id="4" name="Content Placeholder 3">
            <a:extLst>
              <a:ext uri="{FF2B5EF4-FFF2-40B4-BE49-F238E27FC236}">
                <a16:creationId xmlns:a16="http://schemas.microsoft.com/office/drawing/2014/main" id="{72986663-2E3A-4A4E-A45A-A0F25C61D878}"/>
              </a:ext>
            </a:extLst>
          </p:cNvPr>
          <p:cNvSpPr>
            <a:spLocks noGrp="1"/>
          </p:cNvSpPr>
          <p:nvPr>
            <p:ph sz="quarter" idx="1"/>
          </p:nvPr>
        </p:nvSpPr>
        <p:spPr>
          <a:xfrm>
            <a:off x="467544" y="1882304"/>
            <a:ext cx="8219256" cy="4327996"/>
          </a:xfrm>
        </p:spPr>
        <p:txBody>
          <a:bodyPr>
            <a:normAutofit/>
          </a:bodyPr>
          <a:lstStyle/>
          <a:p>
            <a:pPr lvl="1"/>
            <a:r>
              <a:rPr lang="en-GB" dirty="0"/>
              <a:t>It is recommended that drinks be given by cup rather than from a feeding bottle over 12 months of age. </a:t>
            </a:r>
            <a:endParaRPr lang="en-ZA" sz="2800" dirty="0"/>
          </a:p>
          <a:p>
            <a:pPr lvl="1"/>
            <a:r>
              <a:rPr lang="en-GB" dirty="0"/>
              <a:t>Continued bottle-feeding after 1 year may lead to excess milk consumption, reduced capacity for solid foods and thus “faddy eating.</a:t>
            </a:r>
            <a:endParaRPr lang="en-ZA" sz="2800" dirty="0"/>
          </a:p>
          <a:p>
            <a:pPr lvl="1"/>
            <a:r>
              <a:rPr lang="en-GB" dirty="0"/>
              <a:t>Constipation can be a result of a low fluid intake. Encourage up to 6 cups of fluid per day. Physical activity can help prevent constipation.</a:t>
            </a:r>
            <a:endParaRPr lang="en-ZA" sz="2800" dirty="0"/>
          </a:p>
        </p:txBody>
      </p:sp>
    </p:spTree>
    <p:extLst>
      <p:ext uri="{BB962C8B-B14F-4D97-AF65-F5344CB8AC3E}">
        <p14:creationId xmlns:p14="http://schemas.microsoft.com/office/powerpoint/2010/main" val="424949817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2890D0-2D9E-494D-A22D-4E548740B7DF}"/>
              </a:ext>
            </a:extLst>
          </p:cNvPr>
          <p:cNvSpPr>
            <a:spLocks noGrp="1"/>
          </p:cNvSpPr>
          <p:nvPr>
            <p:ph type="title"/>
          </p:nvPr>
        </p:nvSpPr>
        <p:spPr/>
        <p:txBody>
          <a:bodyPr/>
          <a:lstStyle/>
          <a:p>
            <a:r>
              <a:rPr lang="en-ZA" dirty="0"/>
              <a:t>STUDY UNIT KT02</a:t>
            </a:r>
          </a:p>
        </p:txBody>
      </p:sp>
      <p:sp>
        <p:nvSpPr>
          <p:cNvPr id="3" name="Text Placeholder 2">
            <a:extLst>
              <a:ext uri="{FF2B5EF4-FFF2-40B4-BE49-F238E27FC236}">
                <a16:creationId xmlns:a16="http://schemas.microsoft.com/office/drawing/2014/main" id="{C8023322-D390-486E-85B9-8FE2DDCC6B1E}"/>
              </a:ext>
            </a:extLst>
          </p:cNvPr>
          <p:cNvSpPr>
            <a:spLocks noGrp="1"/>
          </p:cNvSpPr>
          <p:nvPr>
            <p:ph type="body" idx="1"/>
          </p:nvPr>
        </p:nvSpPr>
        <p:spPr/>
        <p:txBody>
          <a:bodyPr>
            <a:normAutofit lnSpcReduction="10000"/>
          </a:bodyPr>
          <a:lstStyle/>
          <a:p>
            <a:r>
              <a:rPr lang="en-GB" b="1" dirty="0"/>
              <a:t>INTERVENTIONS TO PROMOTE THE HEALTH, NUTRITION, SAFETY, PROTECTION AND WELL-BEING OF CHILDREN</a:t>
            </a:r>
            <a:endParaRPr lang="en-ZA" b="1" dirty="0"/>
          </a:p>
        </p:txBody>
      </p:sp>
      <p:sp>
        <p:nvSpPr>
          <p:cNvPr id="4" name="Slide Number Placeholder 3">
            <a:extLst>
              <a:ext uri="{FF2B5EF4-FFF2-40B4-BE49-F238E27FC236}">
                <a16:creationId xmlns:a16="http://schemas.microsoft.com/office/drawing/2014/main" id="{C4E913E8-FB5F-4CBF-A60F-934914B6D101}"/>
              </a:ext>
            </a:extLst>
          </p:cNvPr>
          <p:cNvSpPr>
            <a:spLocks noGrp="1"/>
          </p:cNvSpPr>
          <p:nvPr>
            <p:ph type="sldNum" sz="quarter" idx="12"/>
          </p:nvPr>
        </p:nvSpPr>
        <p:spPr/>
        <p:txBody>
          <a:bodyPr/>
          <a:lstStyle/>
          <a:p>
            <a:fld id="{4980778A-6F9D-4141-8080-B8192EADCD40}" type="slidenum">
              <a:rPr lang="en-ZA" smtClean="0"/>
              <a:pPr/>
              <a:t>81</a:t>
            </a:fld>
            <a:endParaRPr lang="en-ZA" dirty="0"/>
          </a:p>
        </p:txBody>
      </p:sp>
    </p:spTree>
    <p:extLst>
      <p:ext uri="{BB962C8B-B14F-4D97-AF65-F5344CB8AC3E}">
        <p14:creationId xmlns:p14="http://schemas.microsoft.com/office/powerpoint/2010/main" val="271632310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17FB45-2F0D-47B2-83B0-AE4FC60943C5}"/>
              </a:ext>
            </a:extLst>
          </p:cNvPr>
          <p:cNvSpPr>
            <a:spLocks noGrp="1"/>
          </p:cNvSpPr>
          <p:nvPr>
            <p:ph type="title"/>
          </p:nvPr>
        </p:nvSpPr>
        <p:spPr/>
        <p:txBody>
          <a:bodyPr/>
          <a:lstStyle/>
          <a:p>
            <a:pPr algn="ctr"/>
            <a:r>
              <a:rPr lang="en-ZA" dirty="0"/>
              <a:t>INTRODUCTION</a:t>
            </a:r>
          </a:p>
        </p:txBody>
      </p:sp>
      <p:sp>
        <p:nvSpPr>
          <p:cNvPr id="3" name="Slide Number Placeholder 2">
            <a:extLst>
              <a:ext uri="{FF2B5EF4-FFF2-40B4-BE49-F238E27FC236}">
                <a16:creationId xmlns:a16="http://schemas.microsoft.com/office/drawing/2014/main" id="{68D05233-5781-4676-815E-9A89007268FA}"/>
              </a:ext>
            </a:extLst>
          </p:cNvPr>
          <p:cNvSpPr>
            <a:spLocks noGrp="1"/>
          </p:cNvSpPr>
          <p:nvPr>
            <p:ph type="sldNum" sz="quarter" idx="12"/>
          </p:nvPr>
        </p:nvSpPr>
        <p:spPr/>
        <p:txBody>
          <a:bodyPr/>
          <a:lstStyle/>
          <a:p>
            <a:fld id="{32F83655-DC73-417F-8B26-EB7A1DBB5382}" type="slidenum">
              <a:rPr lang="en-ZA" smtClean="0"/>
              <a:pPr/>
              <a:t>82</a:t>
            </a:fld>
            <a:endParaRPr lang="en-ZA" dirty="0"/>
          </a:p>
        </p:txBody>
      </p:sp>
      <p:sp>
        <p:nvSpPr>
          <p:cNvPr id="4" name="Content Placeholder 3">
            <a:extLst>
              <a:ext uri="{FF2B5EF4-FFF2-40B4-BE49-F238E27FC236}">
                <a16:creationId xmlns:a16="http://schemas.microsoft.com/office/drawing/2014/main" id="{72DC8F3F-E691-4A51-AAD2-C19F9D0FBF9C}"/>
              </a:ext>
            </a:extLst>
          </p:cNvPr>
          <p:cNvSpPr>
            <a:spLocks noGrp="1"/>
          </p:cNvSpPr>
          <p:nvPr>
            <p:ph sz="quarter" idx="1"/>
          </p:nvPr>
        </p:nvSpPr>
        <p:spPr/>
        <p:txBody>
          <a:bodyPr>
            <a:normAutofit/>
          </a:bodyPr>
          <a:lstStyle/>
          <a:p>
            <a:r>
              <a:rPr lang="en-GB" dirty="0"/>
              <a:t>Well-being focuses on developing as a person. It has two main elements: psychological well-being (including feeling and thinking) and physical well-being. </a:t>
            </a:r>
          </a:p>
          <a:p>
            <a:pPr marL="0" indent="0">
              <a:buNone/>
            </a:pPr>
            <a:endParaRPr lang="en-GB" dirty="0"/>
          </a:p>
          <a:p>
            <a:r>
              <a:rPr lang="en-GB" dirty="0"/>
              <a:t>Children’s relationships and interactions with their families and communities contribute significantly to their sense of well-being. </a:t>
            </a:r>
          </a:p>
          <a:p>
            <a:endParaRPr lang="en-GB" dirty="0"/>
          </a:p>
          <a:p>
            <a:r>
              <a:rPr lang="en-GB" dirty="0"/>
              <a:t>Children need to feel valued, respected, empowered, cared for, and included. </a:t>
            </a:r>
          </a:p>
          <a:p>
            <a:endParaRPr lang="en-GB" dirty="0"/>
          </a:p>
          <a:p>
            <a:pPr marL="0" indent="0">
              <a:buNone/>
            </a:pPr>
            <a:endParaRPr lang="en-ZA" dirty="0"/>
          </a:p>
          <a:p>
            <a:pPr marL="0" indent="0">
              <a:buNone/>
            </a:pPr>
            <a:endParaRPr lang="en-ZA" dirty="0"/>
          </a:p>
        </p:txBody>
      </p:sp>
    </p:spTree>
    <p:extLst>
      <p:ext uri="{BB962C8B-B14F-4D97-AF65-F5344CB8AC3E}">
        <p14:creationId xmlns:p14="http://schemas.microsoft.com/office/powerpoint/2010/main" val="278592778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17FB45-2F0D-47B2-83B0-AE4FC60943C5}"/>
              </a:ext>
            </a:extLst>
          </p:cNvPr>
          <p:cNvSpPr>
            <a:spLocks noGrp="1"/>
          </p:cNvSpPr>
          <p:nvPr>
            <p:ph type="title"/>
          </p:nvPr>
        </p:nvSpPr>
        <p:spPr/>
        <p:txBody>
          <a:bodyPr/>
          <a:lstStyle/>
          <a:p>
            <a:pPr algn="ctr"/>
            <a:r>
              <a:rPr lang="en-ZA" dirty="0"/>
              <a:t>INTRODUCTION</a:t>
            </a:r>
          </a:p>
        </p:txBody>
      </p:sp>
      <p:sp>
        <p:nvSpPr>
          <p:cNvPr id="3" name="Slide Number Placeholder 2">
            <a:extLst>
              <a:ext uri="{FF2B5EF4-FFF2-40B4-BE49-F238E27FC236}">
                <a16:creationId xmlns:a16="http://schemas.microsoft.com/office/drawing/2014/main" id="{68D05233-5781-4676-815E-9A89007268FA}"/>
              </a:ext>
            </a:extLst>
          </p:cNvPr>
          <p:cNvSpPr>
            <a:spLocks noGrp="1"/>
          </p:cNvSpPr>
          <p:nvPr>
            <p:ph type="sldNum" sz="quarter" idx="12"/>
          </p:nvPr>
        </p:nvSpPr>
        <p:spPr/>
        <p:txBody>
          <a:bodyPr/>
          <a:lstStyle/>
          <a:p>
            <a:fld id="{32F83655-DC73-417F-8B26-EB7A1DBB5382}" type="slidenum">
              <a:rPr lang="en-ZA" smtClean="0"/>
              <a:pPr/>
              <a:t>83</a:t>
            </a:fld>
            <a:endParaRPr lang="en-ZA" dirty="0"/>
          </a:p>
        </p:txBody>
      </p:sp>
      <p:sp>
        <p:nvSpPr>
          <p:cNvPr id="4" name="Content Placeholder 3">
            <a:extLst>
              <a:ext uri="{FF2B5EF4-FFF2-40B4-BE49-F238E27FC236}">
                <a16:creationId xmlns:a16="http://schemas.microsoft.com/office/drawing/2014/main" id="{72DC8F3F-E691-4A51-AAD2-C19F9D0FBF9C}"/>
              </a:ext>
            </a:extLst>
          </p:cNvPr>
          <p:cNvSpPr>
            <a:spLocks noGrp="1"/>
          </p:cNvSpPr>
          <p:nvPr>
            <p:ph sz="quarter" idx="1"/>
          </p:nvPr>
        </p:nvSpPr>
        <p:spPr/>
        <p:txBody>
          <a:bodyPr>
            <a:normAutofit/>
          </a:bodyPr>
          <a:lstStyle/>
          <a:p>
            <a:r>
              <a:rPr lang="en-GB" dirty="0"/>
              <a:t>Expressing themselves creatively and experiencing a spiritual dimension in life enhances children’s sense of well-being. Life is full of challenges and struggles. </a:t>
            </a:r>
          </a:p>
          <a:p>
            <a:pPr marL="0" indent="0">
              <a:buNone/>
            </a:pPr>
            <a:endParaRPr lang="en-GB" dirty="0"/>
          </a:p>
          <a:p>
            <a:r>
              <a:rPr lang="en-GB" dirty="0"/>
              <a:t>They also need to respect themselves, others, and their environment. </a:t>
            </a:r>
          </a:p>
          <a:p>
            <a:endParaRPr lang="en-GB" dirty="0"/>
          </a:p>
          <a:p>
            <a:r>
              <a:rPr lang="en-GB" dirty="0"/>
              <a:t>They become positive about themselves and their learning when adults value them for who they are and when they promote warm and supportive relationships with them.</a:t>
            </a:r>
            <a:endParaRPr lang="en-ZA" dirty="0"/>
          </a:p>
          <a:p>
            <a:pPr marL="0" indent="0">
              <a:buNone/>
            </a:pPr>
            <a:endParaRPr lang="en-ZA" dirty="0"/>
          </a:p>
          <a:p>
            <a:pPr marL="0" indent="0">
              <a:buNone/>
            </a:pPr>
            <a:endParaRPr lang="en-ZA" dirty="0"/>
          </a:p>
        </p:txBody>
      </p:sp>
    </p:spTree>
    <p:extLst>
      <p:ext uri="{BB962C8B-B14F-4D97-AF65-F5344CB8AC3E}">
        <p14:creationId xmlns:p14="http://schemas.microsoft.com/office/powerpoint/2010/main" val="34496546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17FB45-2F0D-47B2-83B0-AE4FC60943C5}"/>
              </a:ext>
            </a:extLst>
          </p:cNvPr>
          <p:cNvSpPr>
            <a:spLocks noGrp="1"/>
          </p:cNvSpPr>
          <p:nvPr>
            <p:ph type="title"/>
          </p:nvPr>
        </p:nvSpPr>
        <p:spPr/>
        <p:txBody>
          <a:bodyPr/>
          <a:lstStyle/>
          <a:p>
            <a:pPr algn="ctr"/>
            <a:r>
              <a:rPr lang="en-ZA" dirty="0"/>
              <a:t>INTRODUCTION</a:t>
            </a:r>
          </a:p>
        </p:txBody>
      </p:sp>
      <p:sp>
        <p:nvSpPr>
          <p:cNvPr id="3" name="Slide Number Placeholder 2">
            <a:extLst>
              <a:ext uri="{FF2B5EF4-FFF2-40B4-BE49-F238E27FC236}">
                <a16:creationId xmlns:a16="http://schemas.microsoft.com/office/drawing/2014/main" id="{68D05233-5781-4676-815E-9A89007268FA}"/>
              </a:ext>
            </a:extLst>
          </p:cNvPr>
          <p:cNvSpPr>
            <a:spLocks noGrp="1"/>
          </p:cNvSpPr>
          <p:nvPr>
            <p:ph type="sldNum" sz="quarter" idx="12"/>
          </p:nvPr>
        </p:nvSpPr>
        <p:spPr/>
        <p:txBody>
          <a:bodyPr/>
          <a:lstStyle/>
          <a:p>
            <a:fld id="{32F83655-DC73-417F-8B26-EB7A1DBB5382}" type="slidenum">
              <a:rPr lang="en-ZA" smtClean="0"/>
              <a:pPr/>
              <a:t>84</a:t>
            </a:fld>
            <a:endParaRPr lang="en-ZA" dirty="0"/>
          </a:p>
        </p:txBody>
      </p:sp>
      <p:sp>
        <p:nvSpPr>
          <p:cNvPr id="4" name="Content Placeholder 3">
            <a:extLst>
              <a:ext uri="{FF2B5EF4-FFF2-40B4-BE49-F238E27FC236}">
                <a16:creationId xmlns:a16="http://schemas.microsoft.com/office/drawing/2014/main" id="{72DC8F3F-E691-4A51-AAD2-C19F9D0FBF9C}"/>
              </a:ext>
            </a:extLst>
          </p:cNvPr>
          <p:cNvSpPr>
            <a:spLocks noGrp="1"/>
          </p:cNvSpPr>
          <p:nvPr>
            <p:ph sz="quarter" idx="1"/>
          </p:nvPr>
        </p:nvSpPr>
        <p:spPr/>
        <p:txBody>
          <a:bodyPr>
            <a:normAutofit/>
          </a:bodyPr>
          <a:lstStyle/>
          <a:p>
            <a:endParaRPr lang="en-GB" dirty="0"/>
          </a:p>
          <a:p>
            <a:r>
              <a:rPr lang="en-GB" dirty="0"/>
              <a:t>Therefore, being flexible and having a positive outlook on learning and on life is crucial. </a:t>
            </a:r>
          </a:p>
          <a:p>
            <a:endParaRPr lang="en-GB" dirty="0"/>
          </a:p>
          <a:p>
            <a:r>
              <a:rPr lang="en-GB" dirty="0"/>
              <a:t>All these experiences help children to become resilient and resourceful and to learn to cope with change and situations in which things go wrong. </a:t>
            </a:r>
          </a:p>
          <a:p>
            <a:endParaRPr lang="en-GB" dirty="0"/>
          </a:p>
          <a:p>
            <a:r>
              <a:rPr lang="en-GB" dirty="0"/>
              <a:t>Physical well-being is important for learning and development as this enables children to explore, to investigate, and to challenge themselves in the environment. </a:t>
            </a:r>
            <a:endParaRPr lang="en-ZA" dirty="0"/>
          </a:p>
          <a:p>
            <a:pPr marL="0" indent="0">
              <a:buNone/>
            </a:pPr>
            <a:endParaRPr lang="en-ZA" dirty="0"/>
          </a:p>
          <a:p>
            <a:pPr marL="0" indent="0">
              <a:buNone/>
            </a:pPr>
            <a:endParaRPr lang="en-ZA" dirty="0"/>
          </a:p>
        </p:txBody>
      </p:sp>
    </p:spTree>
    <p:extLst>
      <p:ext uri="{BB962C8B-B14F-4D97-AF65-F5344CB8AC3E}">
        <p14:creationId xmlns:p14="http://schemas.microsoft.com/office/powerpoint/2010/main" val="65877408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17FB45-2F0D-47B2-83B0-AE4FC60943C5}"/>
              </a:ext>
            </a:extLst>
          </p:cNvPr>
          <p:cNvSpPr>
            <a:spLocks noGrp="1"/>
          </p:cNvSpPr>
          <p:nvPr>
            <p:ph type="title"/>
          </p:nvPr>
        </p:nvSpPr>
        <p:spPr/>
        <p:txBody>
          <a:bodyPr/>
          <a:lstStyle/>
          <a:p>
            <a:pPr algn="ctr"/>
            <a:r>
              <a:rPr lang="en-ZA" dirty="0"/>
              <a:t>INTRODUCTION</a:t>
            </a:r>
          </a:p>
        </p:txBody>
      </p:sp>
      <p:sp>
        <p:nvSpPr>
          <p:cNvPr id="3" name="Slide Number Placeholder 2">
            <a:extLst>
              <a:ext uri="{FF2B5EF4-FFF2-40B4-BE49-F238E27FC236}">
                <a16:creationId xmlns:a16="http://schemas.microsoft.com/office/drawing/2014/main" id="{68D05233-5781-4676-815E-9A89007268FA}"/>
              </a:ext>
            </a:extLst>
          </p:cNvPr>
          <p:cNvSpPr>
            <a:spLocks noGrp="1"/>
          </p:cNvSpPr>
          <p:nvPr>
            <p:ph type="sldNum" sz="quarter" idx="12"/>
          </p:nvPr>
        </p:nvSpPr>
        <p:spPr/>
        <p:txBody>
          <a:bodyPr/>
          <a:lstStyle/>
          <a:p>
            <a:fld id="{32F83655-DC73-417F-8B26-EB7A1DBB5382}" type="slidenum">
              <a:rPr lang="en-ZA" smtClean="0"/>
              <a:pPr/>
              <a:t>85</a:t>
            </a:fld>
            <a:endParaRPr lang="en-ZA" dirty="0"/>
          </a:p>
        </p:txBody>
      </p:sp>
      <p:sp>
        <p:nvSpPr>
          <p:cNvPr id="4" name="Content Placeholder 3">
            <a:extLst>
              <a:ext uri="{FF2B5EF4-FFF2-40B4-BE49-F238E27FC236}">
                <a16:creationId xmlns:a16="http://schemas.microsoft.com/office/drawing/2014/main" id="{72DC8F3F-E691-4A51-AAD2-C19F9D0FBF9C}"/>
              </a:ext>
            </a:extLst>
          </p:cNvPr>
          <p:cNvSpPr>
            <a:spLocks noGrp="1"/>
          </p:cNvSpPr>
          <p:nvPr>
            <p:ph sz="quarter" idx="1"/>
          </p:nvPr>
        </p:nvSpPr>
        <p:spPr/>
        <p:txBody>
          <a:bodyPr>
            <a:normAutofit lnSpcReduction="10000"/>
          </a:bodyPr>
          <a:lstStyle/>
          <a:p>
            <a:r>
              <a:rPr lang="en-GB" dirty="0"/>
              <a:t>A growing awareness of their bodies and abilities is also part of this. The adult supports children’s psychological and physical well-being by helping them to make healthy choices about nutrition, hygiene and exercise. </a:t>
            </a:r>
          </a:p>
          <a:p>
            <a:endParaRPr lang="en-GB" dirty="0"/>
          </a:p>
          <a:p>
            <a:r>
              <a:rPr lang="en-GB" dirty="0"/>
              <a:t>He/she plans for and provides opportunities for children to express themselves, to encourage them to play and work with others, and to deal with challenges. </a:t>
            </a:r>
          </a:p>
          <a:p>
            <a:endParaRPr lang="en-GB" dirty="0"/>
          </a:p>
          <a:p>
            <a:r>
              <a:rPr lang="en-GB" dirty="0"/>
              <a:t>The adult also helps children towards independence by providing them with choice in their activities, and by providing opportunities for them to make decisions and to take the lead.</a:t>
            </a:r>
            <a:endParaRPr lang="en-ZA" dirty="0"/>
          </a:p>
          <a:p>
            <a:pPr marL="0" indent="0">
              <a:buNone/>
            </a:pPr>
            <a:endParaRPr lang="en-ZA" dirty="0"/>
          </a:p>
        </p:txBody>
      </p:sp>
    </p:spTree>
    <p:extLst>
      <p:ext uri="{BB962C8B-B14F-4D97-AF65-F5344CB8AC3E}">
        <p14:creationId xmlns:p14="http://schemas.microsoft.com/office/powerpoint/2010/main" val="44753329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17FB45-2F0D-47B2-83B0-AE4FC60943C5}"/>
              </a:ext>
            </a:extLst>
          </p:cNvPr>
          <p:cNvSpPr>
            <a:spLocks noGrp="1"/>
          </p:cNvSpPr>
          <p:nvPr>
            <p:ph type="title"/>
          </p:nvPr>
        </p:nvSpPr>
        <p:spPr/>
        <p:txBody>
          <a:bodyPr/>
          <a:lstStyle/>
          <a:p>
            <a:pPr algn="ctr"/>
            <a:r>
              <a:rPr lang="en-ZA" dirty="0"/>
              <a:t>INTRODUCTION</a:t>
            </a:r>
          </a:p>
        </p:txBody>
      </p:sp>
      <p:sp>
        <p:nvSpPr>
          <p:cNvPr id="3" name="Slide Number Placeholder 2">
            <a:extLst>
              <a:ext uri="{FF2B5EF4-FFF2-40B4-BE49-F238E27FC236}">
                <a16:creationId xmlns:a16="http://schemas.microsoft.com/office/drawing/2014/main" id="{68D05233-5781-4676-815E-9A89007268FA}"/>
              </a:ext>
            </a:extLst>
          </p:cNvPr>
          <p:cNvSpPr>
            <a:spLocks noGrp="1"/>
          </p:cNvSpPr>
          <p:nvPr>
            <p:ph type="sldNum" sz="quarter" idx="12"/>
          </p:nvPr>
        </p:nvSpPr>
        <p:spPr/>
        <p:txBody>
          <a:bodyPr/>
          <a:lstStyle/>
          <a:p>
            <a:fld id="{32F83655-DC73-417F-8B26-EB7A1DBB5382}" type="slidenum">
              <a:rPr lang="en-ZA" smtClean="0"/>
              <a:pPr/>
              <a:t>86</a:t>
            </a:fld>
            <a:endParaRPr lang="en-ZA" dirty="0"/>
          </a:p>
        </p:txBody>
      </p:sp>
      <p:sp>
        <p:nvSpPr>
          <p:cNvPr id="4" name="Content Placeholder 3">
            <a:extLst>
              <a:ext uri="{FF2B5EF4-FFF2-40B4-BE49-F238E27FC236}">
                <a16:creationId xmlns:a16="http://schemas.microsoft.com/office/drawing/2014/main" id="{72DC8F3F-E691-4A51-AAD2-C19F9D0FBF9C}"/>
              </a:ext>
            </a:extLst>
          </p:cNvPr>
          <p:cNvSpPr>
            <a:spLocks noGrp="1"/>
          </p:cNvSpPr>
          <p:nvPr>
            <p:ph sz="quarter" idx="1"/>
          </p:nvPr>
        </p:nvSpPr>
        <p:spPr/>
        <p:txBody>
          <a:bodyPr>
            <a:normAutofit/>
          </a:bodyPr>
          <a:lstStyle/>
          <a:p>
            <a:r>
              <a:rPr lang="en-GB" dirty="0"/>
              <a:t>Child health and wellbeing is influenced by multiple combining factors physical, social, environmental, behavioural and psychological all of which can impact on early childhood development and the acquisition of vital physical, socio-emotional and cognitive-language skills. </a:t>
            </a:r>
          </a:p>
          <a:p>
            <a:pPr marL="0" indent="0">
              <a:buNone/>
            </a:pPr>
            <a:endParaRPr lang="en-GB" dirty="0"/>
          </a:p>
          <a:p>
            <a:r>
              <a:rPr lang="en-GB" dirty="0"/>
              <a:t>Adverse early life experiences can have lasting effects across the entire life course, sustaining inequalities and resulting in negative consequences for the health and wellbeing of both individuals and society. </a:t>
            </a:r>
          </a:p>
          <a:p>
            <a:endParaRPr lang="en-GB" dirty="0"/>
          </a:p>
          <a:p>
            <a:pPr marL="0" indent="0">
              <a:buNone/>
            </a:pPr>
            <a:endParaRPr lang="en-ZA" dirty="0"/>
          </a:p>
        </p:txBody>
      </p:sp>
    </p:spTree>
    <p:extLst>
      <p:ext uri="{BB962C8B-B14F-4D97-AF65-F5344CB8AC3E}">
        <p14:creationId xmlns:p14="http://schemas.microsoft.com/office/powerpoint/2010/main" val="30274759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17FB45-2F0D-47B2-83B0-AE4FC60943C5}"/>
              </a:ext>
            </a:extLst>
          </p:cNvPr>
          <p:cNvSpPr>
            <a:spLocks noGrp="1"/>
          </p:cNvSpPr>
          <p:nvPr>
            <p:ph type="title"/>
          </p:nvPr>
        </p:nvSpPr>
        <p:spPr/>
        <p:txBody>
          <a:bodyPr/>
          <a:lstStyle/>
          <a:p>
            <a:pPr algn="ctr"/>
            <a:r>
              <a:rPr lang="en-ZA" dirty="0"/>
              <a:t>INTRODUCTION</a:t>
            </a:r>
          </a:p>
        </p:txBody>
      </p:sp>
      <p:sp>
        <p:nvSpPr>
          <p:cNvPr id="3" name="Slide Number Placeholder 2">
            <a:extLst>
              <a:ext uri="{FF2B5EF4-FFF2-40B4-BE49-F238E27FC236}">
                <a16:creationId xmlns:a16="http://schemas.microsoft.com/office/drawing/2014/main" id="{68D05233-5781-4676-815E-9A89007268FA}"/>
              </a:ext>
            </a:extLst>
          </p:cNvPr>
          <p:cNvSpPr>
            <a:spLocks noGrp="1"/>
          </p:cNvSpPr>
          <p:nvPr>
            <p:ph type="sldNum" sz="quarter" idx="12"/>
          </p:nvPr>
        </p:nvSpPr>
        <p:spPr/>
        <p:txBody>
          <a:bodyPr/>
          <a:lstStyle/>
          <a:p>
            <a:fld id="{32F83655-DC73-417F-8B26-EB7A1DBB5382}" type="slidenum">
              <a:rPr lang="en-ZA" smtClean="0"/>
              <a:pPr/>
              <a:t>87</a:t>
            </a:fld>
            <a:endParaRPr lang="en-ZA" dirty="0"/>
          </a:p>
        </p:txBody>
      </p:sp>
      <p:sp>
        <p:nvSpPr>
          <p:cNvPr id="4" name="Content Placeholder 3">
            <a:extLst>
              <a:ext uri="{FF2B5EF4-FFF2-40B4-BE49-F238E27FC236}">
                <a16:creationId xmlns:a16="http://schemas.microsoft.com/office/drawing/2014/main" id="{72DC8F3F-E691-4A51-AAD2-C19F9D0FBF9C}"/>
              </a:ext>
            </a:extLst>
          </p:cNvPr>
          <p:cNvSpPr>
            <a:spLocks noGrp="1"/>
          </p:cNvSpPr>
          <p:nvPr>
            <p:ph sz="quarter" idx="1"/>
          </p:nvPr>
        </p:nvSpPr>
        <p:spPr/>
        <p:txBody>
          <a:bodyPr>
            <a:normAutofit/>
          </a:bodyPr>
          <a:lstStyle/>
          <a:p>
            <a:r>
              <a:rPr lang="en-GB" dirty="0"/>
              <a:t>Babies born into families experiencing health and socio-economic disparities are at a greater risk of reduced long-term health and psycho-social outcomes and poorer quality of life; therefore, the critical pre-birth and early childhood life stages offer a unique window of opportunity to mitigate risk factors, reduce inequalities and promote lifelong health and wellbeing.</a:t>
            </a:r>
            <a:endParaRPr lang="en-ZA" dirty="0"/>
          </a:p>
          <a:p>
            <a:pPr marL="0" indent="0">
              <a:buNone/>
            </a:pPr>
            <a:r>
              <a:rPr lang="en-GB" dirty="0"/>
              <a:t> </a:t>
            </a:r>
            <a:endParaRPr lang="en-ZA" dirty="0"/>
          </a:p>
          <a:p>
            <a:endParaRPr lang="en-GB" dirty="0"/>
          </a:p>
          <a:p>
            <a:pPr marL="0" indent="0">
              <a:buNone/>
            </a:pPr>
            <a:endParaRPr lang="en-ZA" dirty="0"/>
          </a:p>
        </p:txBody>
      </p:sp>
    </p:spTree>
    <p:extLst>
      <p:ext uri="{BB962C8B-B14F-4D97-AF65-F5344CB8AC3E}">
        <p14:creationId xmlns:p14="http://schemas.microsoft.com/office/powerpoint/2010/main" val="101294743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E9D63-9E6C-416D-A18B-C8E28E0C6D71}"/>
              </a:ext>
            </a:extLst>
          </p:cNvPr>
          <p:cNvSpPr>
            <a:spLocks noGrp="1"/>
          </p:cNvSpPr>
          <p:nvPr>
            <p:ph type="title"/>
          </p:nvPr>
        </p:nvSpPr>
        <p:spPr/>
        <p:txBody>
          <a:bodyPr/>
          <a:lstStyle/>
          <a:p>
            <a:r>
              <a:rPr lang="en-ZA" dirty="0"/>
              <a:t>STUDY UNIT KT0201</a:t>
            </a:r>
          </a:p>
        </p:txBody>
      </p:sp>
      <p:sp>
        <p:nvSpPr>
          <p:cNvPr id="3" name="Text Placeholder 2">
            <a:extLst>
              <a:ext uri="{FF2B5EF4-FFF2-40B4-BE49-F238E27FC236}">
                <a16:creationId xmlns:a16="http://schemas.microsoft.com/office/drawing/2014/main" id="{C10D7E59-524E-4CB8-BAC6-647FE53109A4}"/>
              </a:ext>
            </a:extLst>
          </p:cNvPr>
          <p:cNvSpPr>
            <a:spLocks noGrp="1"/>
          </p:cNvSpPr>
          <p:nvPr>
            <p:ph type="body" idx="1"/>
          </p:nvPr>
        </p:nvSpPr>
        <p:spPr/>
        <p:txBody>
          <a:bodyPr/>
          <a:lstStyle/>
          <a:p>
            <a:r>
              <a:rPr lang="en-GB" b="1" cap="small" dirty="0"/>
              <a:t>INTERGRATED MANAGEMENT AND CONTROL OF CHILDHOOD ILLNESSES</a:t>
            </a:r>
            <a:endParaRPr lang="en-ZA" b="1" cap="small" dirty="0"/>
          </a:p>
          <a:p>
            <a:endParaRPr lang="en-ZA" dirty="0"/>
          </a:p>
        </p:txBody>
      </p:sp>
      <p:sp>
        <p:nvSpPr>
          <p:cNvPr id="4" name="Slide Number Placeholder 3">
            <a:extLst>
              <a:ext uri="{FF2B5EF4-FFF2-40B4-BE49-F238E27FC236}">
                <a16:creationId xmlns:a16="http://schemas.microsoft.com/office/drawing/2014/main" id="{1C39271F-3C93-4C3C-9C97-FBEF2506788E}"/>
              </a:ext>
            </a:extLst>
          </p:cNvPr>
          <p:cNvSpPr>
            <a:spLocks noGrp="1"/>
          </p:cNvSpPr>
          <p:nvPr>
            <p:ph type="sldNum" sz="quarter" idx="12"/>
          </p:nvPr>
        </p:nvSpPr>
        <p:spPr/>
        <p:txBody>
          <a:bodyPr/>
          <a:lstStyle/>
          <a:p>
            <a:fld id="{4980778A-6F9D-4141-8080-B8192EADCD40}" type="slidenum">
              <a:rPr lang="en-ZA" smtClean="0"/>
              <a:pPr/>
              <a:t>88</a:t>
            </a:fld>
            <a:endParaRPr lang="en-ZA" dirty="0"/>
          </a:p>
        </p:txBody>
      </p:sp>
    </p:spTree>
    <p:extLst>
      <p:ext uri="{BB962C8B-B14F-4D97-AF65-F5344CB8AC3E}">
        <p14:creationId xmlns:p14="http://schemas.microsoft.com/office/powerpoint/2010/main" val="82155738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77B94-BD48-4725-A9E0-80764BF63A14}"/>
              </a:ext>
            </a:extLst>
          </p:cNvPr>
          <p:cNvSpPr>
            <a:spLocks noGrp="1"/>
          </p:cNvSpPr>
          <p:nvPr>
            <p:ph type="title"/>
          </p:nvPr>
        </p:nvSpPr>
        <p:spPr/>
        <p:txBody>
          <a:bodyPr>
            <a:normAutofit fontScale="90000"/>
          </a:bodyPr>
          <a:lstStyle/>
          <a:p>
            <a:pPr algn="ctr"/>
            <a:r>
              <a:rPr lang="en-GB" dirty="0"/>
              <a:t>INTERGRATED MANAGEMENT AND CONTROL OF CHILDHOOD ILLNESSES</a:t>
            </a:r>
            <a:endParaRPr lang="en-ZA" dirty="0"/>
          </a:p>
        </p:txBody>
      </p:sp>
      <p:sp>
        <p:nvSpPr>
          <p:cNvPr id="3" name="Slide Number Placeholder 2">
            <a:extLst>
              <a:ext uri="{FF2B5EF4-FFF2-40B4-BE49-F238E27FC236}">
                <a16:creationId xmlns:a16="http://schemas.microsoft.com/office/drawing/2014/main" id="{4CA22F87-1256-4F8E-9317-235BA8BD405E}"/>
              </a:ext>
            </a:extLst>
          </p:cNvPr>
          <p:cNvSpPr>
            <a:spLocks noGrp="1"/>
          </p:cNvSpPr>
          <p:nvPr>
            <p:ph type="sldNum" sz="quarter" idx="12"/>
          </p:nvPr>
        </p:nvSpPr>
        <p:spPr/>
        <p:txBody>
          <a:bodyPr/>
          <a:lstStyle/>
          <a:p>
            <a:fld id="{32F83655-DC73-417F-8B26-EB7A1DBB5382}" type="slidenum">
              <a:rPr lang="en-ZA" smtClean="0"/>
              <a:pPr/>
              <a:t>89</a:t>
            </a:fld>
            <a:endParaRPr lang="en-ZA" dirty="0"/>
          </a:p>
        </p:txBody>
      </p:sp>
      <p:sp>
        <p:nvSpPr>
          <p:cNvPr id="4" name="Content Placeholder 3">
            <a:extLst>
              <a:ext uri="{FF2B5EF4-FFF2-40B4-BE49-F238E27FC236}">
                <a16:creationId xmlns:a16="http://schemas.microsoft.com/office/drawing/2014/main" id="{36EBE416-F31B-4AE5-915B-F55309330617}"/>
              </a:ext>
            </a:extLst>
          </p:cNvPr>
          <p:cNvSpPr>
            <a:spLocks noGrp="1"/>
          </p:cNvSpPr>
          <p:nvPr>
            <p:ph sz="quarter" idx="1"/>
          </p:nvPr>
        </p:nvSpPr>
        <p:spPr/>
        <p:txBody>
          <a:bodyPr>
            <a:normAutofit/>
          </a:bodyPr>
          <a:lstStyle/>
          <a:p>
            <a:pPr fontAlgn="base"/>
            <a:r>
              <a:rPr lang="en-GB" dirty="0"/>
              <a:t>IMCI is an integrated approach to child health that focuses on the well-being of the whole child. </a:t>
            </a:r>
          </a:p>
          <a:p>
            <a:pPr fontAlgn="base"/>
            <a:endParaRPr lang="en-GB" dirty="0"/>
          </a:p>
          <a:p>
            <a:pPr fontAlgn="base"/>
            <a:r>
              <a:rPr lang="en-GB" dirty="0"/>
              <a:t>IMCI aims to reduce death, illness and disability, and to promote improved growth and development among children under five years of age. </a:t>
            </a:r>
          </a:p>
          <a:p>
            <a:pPr fontAlgn="base"/>
            <a:endParaRPr lang="en-GB" dirty="0"/>
          </a:p>
          <a:p>
            <a:pPr fontAlgn="base"/>
            <a:r>
              <a:rPr lang="en-GB" dirty="0"/>
              <a:t>IMCI includes both preventive and curative elements that are implemented by families and communities as well as by health facilities.</a:t>
            </a:r>
            <a:endParaRPr lang="en-ZA" dirty="0"/>
          </a:p>
          <a:p>
            <a:pPr marL="0" indent="0" fontAlgn="base">
              <a:buNone/>
            </a:pPr>
            <a:r>
              <a:rPr lang="en-GB" dirty="0"/>
              <a:t> </a:t>
            </a:r>
            <a:endParaRPr lang="en-ZA" dirty="0"/>
          </a:p>
          <a:p>
            <a:pPr marL="0" indent="0">
              <a:buNone/>
            </a:pPr>
            <a:endParaRPr lang="en-ZA" dirty="0"/>
          </a:p>
        </p:txBody>
      </p:sp>
    </p:spTree>
    <p:extLst>
      <p:ext uri="{BB962C8B-B14F-4D97-AF65-F5344CB8AC3E}">
        <p14:creationId xmlns:p14="http://schemas.microsoft.com/office/powerpoint/2010/main" val="9884253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Assessment Brief</a:t>
            </a:r>
          </a:p>
        </p:txBody>
      </p:sp>
      <p:sp>
        <p:nvSpPr>
          <p:cNvPr id="4" name="Slide Number Placeholder 3"/>
          <p:cNvSpPr>
            <a:spLocks noGrp="1"/>
          </p:cNvSpPr>
          <p:nvPr>
            <p:ph type="sldNum" sz="quarter" idx="12"/>
          </p:nvPr>
        </p:nvSpPr>
        <p:spPr/>
        <p:txBody>
          <a:bodyPr/>
          <a:lstStyle/>
          <a:p>
            <a:fld id="{32F83655-DC73-417F-8B26-EB7A1DBB5382}" type="slidenum">
              <a:rPr lang="en-ZA" smtClean="0"/>
              <a:pPr/>
              <a:t>9</a:t>
            </a:fld>
            <a:endParaRPr lang="en-ZA" dirty="0"/>
          </a:p>
        </p:txBody>
      </p:sp>
      <p:sp>
        <p:nvSpPr>
          <p:cNvPr id="5" name="Content Placeholder 4"/>
          <p:cNvSpPr>
            <a:spLocks noGrp="1"/>
          </p:cNvSpPr>
          <p:nvPr>
            <p:ph sz="quarter" idx="1"/>
          </p:nvPr>
        </p:nvSpPr>
        <p:spPr/>
        <p:txBody>
          <a:bodyPr/>
          <a:lstStyle/>
          <a:p>
            <a:pPr marL="0" lvl="0" indent="0">
              <a:spcBef>
                <a:spcPts val="0"/>
              </a:spcBef>
              <a:buClrTx/>
              <a:buSzTx/>
              <a:buNone/>
            </a:pPr>
            <a:r>
              <a:rPr lang="en-ZA" b="1" dirty="0">
                <a:solidFill>
                  <a:srgbClr val="000066"/>
                </a:solidFill>
              </a:rPr>
              <a:t>Purpose of Unit Standard</a:t>
            </a:r>
          </a:p>
          <a:p>
            <a:pPr marL="0" lvl="0" indent="0">
              <a:spcBef>
                <a:spcPts val="0"/>
              </a:spcBef>
              <a:buClrTx/>
              <a:buSzTx/>
              <a:buNone/>
            </a:pPr>
            <a:endParaRPr lang="en-ZA" b="1" dirty="0">
              <a:solidFill>
                <a:srgbClr val="000066"/>
              </a:solidFill>
            </a:endParaRPr>
          </a:p>
          <a:p>
            <a:pPr>
              <a:spcBef>
                <a:spcPts val="0"/>
              </a:spcBef>
              <a:buClrTx/>
              <a:buSzTx/>
            </a:pPr>
            <a:r>
              <a:rPr lang="en-ZA" dirty="0"/>
              <a:t>The main focus of the learning in this Knowledge Module is to build an understanding of the concepts of promoting health, safety and wellbeing of children.</a:t>
            </a:r>
          </a:p>
          <a:p>
            <a:pPr marL="0" lvl="0" indent="0">
              <a:spcBef>
                <a:spcPts val="0"/>
              </a:spcBef>
              <a:buClrTx/>
              <a:buSzTx/>
              <a:buNone/>
            </a:pPr>
            <a:endParaRPr lang="en-ZA" b="1" dirty="0">
              <a:solidFill>
                <a:srgbClr val="000066"/>
              </a:solidFill>
            </a:endParaRPr>
          </a:p>
        </p:txBody>
      </p:sp>
    </p:spTree>
    <p:extLst>
      <p:ext uri="{BB962C8B-B14F-4D97-AF65-F5344CB8AC3E}">
        <p14:creationId xmlns:p14="http://schemas.microsoft.com/office/powerpoint/2010/main" val="3663568767"/>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77B94-BD48-4725-A9E0-80764BF63A14}"/>
              </a:ext>
            </a:extLst>
          </p:cNvPr>
          <p:cNvSpPr>
            <a:spLocks noGrp="1"/>
          </p:cNvSpPr>
          <p:nvPr>
            <p:ph type="title"/>
          </p:nvPr>
        </p:nvSpPr>
        <p:spPr/>
        <p:txBody>
          <a:bodyPr>
            <a:normAutofit fontScale="90000"/>
          </a:bodyPr>
          <a:lstStyle/>
          <a:p>
            <a:pPr algn="ctr"/>
            <a:r>
              <a:rPr lang="en-GB" dirty="0"/>
              <a:t>INTERGRATED MANAGEMENT AND CONTROL OF CHILDHOOD ILLNESSES</a:t>
            </a:r>
            <a:endParaRPr lang="en-ZA" dirty="0"/>
          </a:p>
        </p:txBody>
      </p:sp>
      <p:sp>
        <p:nvSpPr>
          <p:cNvPr id="3" name="Slide Number Placeholder 2">
            <a:extLst>
              <a:ext uri="{FF2B5EF4-FFF2-40B4-BE49-F238E27FC236}">
                <a16:creationId xmlns:a16="http://schemas.microsoft.com/office/drawing/2014/main" id="{4CA22F87-1256-4F8E-9317-235BA8BD405E}"/>
              </a:ext>
            </a:extLst>
          </p:cNvPr>
          <p:cNvSpPr>
            <a:spLocks noGrp="1"/>
          </p:cNvSpPr>
          <p:nvPr>
            <p:ph type="sldNum" sz="quarter" idx="12"/>
          </p:nvPr>
        </p:nvSpPr>
        <p:spPr/>
        <p:txBody>
          <a:bodyPr/>
          <a:lstStyle/>
          <a:p>
            <a:fld id="{32F83655-DC73-417F-8B26-EB7A1DBB5382}" type="slidenum">
              <a:rPr lang="en-ZA" smtClean="0"/>
              <a:pPr/>
              <a:t>90</a:t>
            </a:fld>
            <a:endParaRPr lang="en-ZA" dirty="0"/>
          </a:p>
        </p:txBody>
      </p:sp>
      <p:sp>
        <p:nvSpPr>
          <p:cNvPr id="4" name="Content Placeholder 3">
            <a:extLst>
              <a:ext uri="{FF2B5EF4-FFF2-40B4-BE49-F238E27FC236}">
                <a16:creationId xmlns:a16="http://schemas.microsoft.com/office/drawing/2014/main" id="{36EBE416-F31B-4AE5-915B-F55309330617}"/>
              </a:ext>
            </a:extLst>
          </p:cNvPr>
          <p:cNvSpPr>
            <a:spLocks noGrp="1"/>
          </p:cNvSpPr>
          <p:nvPr>
            <p:ph sz="quarter" idx="1"/>
          </p:nvPr>
        </p:nvSpPr>
        <p:spPr/>
        <p:txBody>
          <a:bodyPr>
            <a:normAutofit/>
          </a:bodyPr>
          <a:lstStyle/>
          <a:p>
            <a:pPr marL="0" indent="0" fontAlgn="base">
              <a:buNone/>
            </a:pPr>
            <a:r>
              <a:rPr lang="en-GB" b="1" dirty="0"/>
              <a:t>The strategy includes three main components:</a:t>
            </a:r>
          </a:p>
          <a:p>
            <a:pPr marL="0" indent="0" fontAlgn="base">
              <a:buNone/>
            </a:pPr>
            <a:endParaRPr lang="en-ZA" b="1" dirty="0"/>
          </a:p>
          <a:p>
            <a:pPr lvl="0" fontAlgn="base"/>
            <a:r>
              <a:rPr lang="en-GB" dirty="0"/>
              <a:t>Improving case management skills of health-care staff</a:t>
            </a:r>
            <a:endParaRPr lang="en-ZA" dirty="0"/>
          </a:p>
          <a:p>
            <a:pPr lvl="0" fontAlgn="base"/>
            <a:r>
              <a:rPr lang="en-GB" dirty="0"/>
              <a:t>Improving overall health systems</a:t>
            </a:r>
            <a:endParaRPr lang="en-ZA" dirty="0"/>
          </a:p>
          <a:p>
            <a:pPr lvl="0" fontAlgn="base"/>
            <a:r>
              <a:rPr lang="en-GB" dirty="0"/>
              <a:t>Improving family and community health practices.</a:t>
            </a:r>
            <a:endParaRPr lang="en-ZA" dirty="0"/>
          </a:p>
          <a:p>
            <a:pPr marL="0" indent="0" fontAlgn="base">
              <a:buNone/>
            </a:pPr>
            <a:endParaRPr lang="en-ZA" dirty="0"/>
          </a:p>
          <a:p>
            <a:pPr marL="0" indent="0" fontAlgn="base">
              <a:buNone/>
            </a:pPr>
            <a:endParaRPr lang="en-ZA" dirty="0"/>
          </a:p>
        </p:txBody>
      </p:sp>
    </p:spTree>
    <p:extLst>
      <p:ext uri="{BB962C8B-B14F-4D97-AF65-F5344CB8AC3E}">
        <p14:creationId xmlns:p14="http://schemas.microsoft.com/office/powerpoint/2010/main" val="405089885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77B94-BD48-4725-A9E0-80764BF63A14}"/>
              </a:ext>
            </a:extLst>
          </p:cNvPr>
          <p:cNvSpPr>
            <a:spLocks noGrp="1"/>
          </p:cNvSpPr>
          <p:nvPr>
            <p:ph type="title"/>
          </p:nvPr>
        </p:nvSpPr>
        <p:spPr/>
        <p:txBody>
          <a:bodyPr>
            <a:normAutofit fontScale="90000"/>
          </a:bodyPr>
          <a:lstStyle/>
          <a:p>
            <a:pPr algn="ctr"/>
            <a:r>
              <a:rPr lang="en-GB" dirty="0"/>
              <a:t>INTERGRATED MANAGEMENT AND CONTROL OF CHILDHOOD ILLNESSES</a:t>
            </a:r>
            <a:endParaRPr lang="en-ZA" dirty="0"/>
          </a:p>
        </p:txBody>
      </p:sp>
      <p:sp>
        <p:nvSpPr>
          <p:cNvPr id="3" name="Slide Number Placeholder 2">
            <a:extLst>
              <a:ext uri="{FF2B5EF4-FFF2-40B4-BE49-F238E27FC236}">
                <a16:creationId xmlns:a16="http://schemas.microsoft.com/office/drawing/2014/main" id="{4CA22F87-1256-4F8E-9317-235BA8BD405E}"/>
              </a:ext>
            </a:extLst>
          </p:cNvPr>
          <p:cNvSpPr>
            <a:spLocks noGrp="1"/>
          </p:cNvSpPr>
          <p:nvPr>
            <p:ph type="sldNum" sz="quarter" idx="12"/>
          </p:nvPr>
        </p:nvSpPr>
        <p:spPr/>
        <p:txBody>
          <a:bodyPr/>
          <a:lstStyle/>
          <a:p>
            <a:fld id="{32F83655-DC73-417F-8B26-EB7A1DBB5382}" type="slidenum">
              <a:rPr lang="en-ZA" smtClean="0"/>
              <a:pPr/>
              <a:t>91</a:t>
            </a:fld>
            <a:endParaRPr lang="en-ZA" dirty="0"/>
          </a:p>
        </p:txBody>
      </p:sp>
      <p:sp>
        <p:nvSpPr>
          <p:cNvPr id="4" name="Content Placeholder 3">
            <a:extLst>
              <a:ext uri="{FF2B5EF4-FFF2-40B4-BE49-F238E27FC236}">
                <a16:creationId xmlns:a16="http://schemas.microsoft.com/office/drawing/2014/main" id="{36EBE416-F31B-4AE5-915B-F55309330617}"/>
              </a:ext>
            </a:extLst>
          </p:cNvPr>
          <p:cNvSpPr>
            <a:spLocks noGrp="1"/>
          </p:cNvSpPr>
          <p:nvPr>
            <p:ph sz="quarter" idx="1"/>
          </p:nvPr>
        </p:nvSpPr>
        <p:spPr/>
        <p:txBody>
          <a:bodyPr>
            <a:normAutofit/>
          </a:bodyPr>
          <a:lstStyle/>
          <a:p>
            <a:pPr fontAlgn="base"/>
            <a:r>
              <a:rPr lang="en-GB" dirty="0"/>
              <a:t>The IMCI strategy promotes the accurate identification of childhood illnesses in outpatient settings, ensures appropriate combined treatment of all major illnesses, strengthens the counselling of caretakers, and speeds up the referral of severely ill children. </a:t>
            </a:r>
          </a:p>
          <a:p>
            <a:pPr fontAlgn="base"/>
            <a:endParaRPr lang="en-GB" dirty="0"/>
          </a:p>
          <a:p>
            <a:pPr fontAlgn="base"/>
            <a:r>
              <a:rPr lang="en-GB" dirty="0"/>
              <a:t>In the home setting, it promotes appropriate care seeking behaviours, improved nutrition and preventative care, and the correct implementation of prescribed care.</a:t>
            </a:r>
            <a:endParaRPr lang="en-ZA" dirty="0"/>
          </a:p>
          <a:p>
            <a:pPr marL="0" indent="0" fontAlgn="base">
              <a:buNone/>
            </a:pPr>
            <a:r>
              <a:rPr lang="en-GB" dirty="0"/>
              <a:t> </a:t>
            </a:r>
            <a:endParaRPr lang="en-ZA" dirty="0"/>
          </a:p>
          <a:p>
            <a:pPr marL="0" indent="0" fontAlgn="base">
              <a:buNone/>
            </a:pPr>
            <a:endParaRPr lang="en-ZA" dirty="0"/>
          </a:p>
          <a:p>
            <a:pPr marL="0" indent="0" fontAlgn="base">
              <a:buNone/>
            </a:pPr>
            <a:endParaRPr lang="en-ZA" dirty="0"/>
          </a:p>
        </p:txBody>
      </p:sp>
    </p:spTree>
    <p:extLst>
      <p:ext uri="{BB962C8B-B14F-4D97-AF65-F5344CB8AC3E}">
        <p14:creationId xmlns:p14="http://schemas.microsoft.com/office/powerpoint/2010/main" val="286325099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77B94-BD48-4725-A9E0-80764BF63A14}"/>
              </a:ext>
            </a:extLst>
          </p:cNvPr>
          <p:cNvSpPr>
            <a:spLocks noGrp="1"/>
          </p:cNvSpPr>
          <p:nvPr>
            <p:ph type="title"/>
          </p:nvPr>
        </p:nvSpPr>
        <p:spPr/>
        <p:txBody>
          <a:bodyPr>
            <a:normAutofit fontScale="90000"/>
          </a:bodyPr>
          <a:lstStyle/>
          <a:p>
            <a:pPr algn="ctr"/>
            <a:r>
              <a:rPr lang="en-GB" dirty="0"/>
              <a:t>INTERGRATED MANAGEMENT AND CONTROL OF CHILDHOOD ILLNESSES</a:t>
            </a:r>
            <a:endParaRPr lang="en-ZA" dirty="0"/>
          </a:p>
        </p:txBody>
      </p:sp>
      <p:sp>
        <p:nvSpPr>
          <p:cNvPr id="3" name="Slide Number Placeholder 2">
            <a:extLst>
              <a:ext uri="{FF2B5EF4-FFF2-40B4-BE49-F238E27FC236}">
                <a16:creationId xmlns:a16="http://schemas.microsoft.com/office/drawing/2014/main" id="{4CA22F87-1256-4F8E-9317-235BA8BD405E}"/>
              </a:ext>
            </a:extLst>
          </p:cNvPr>
          <p:cNvSpPr>
            <a:spLocks noGrp="1"/>
          </p:cNvSpPr>
          <p:nvPr>
            <p:ph type="sldNum" sz="quarter" idx="12"/>
          </p:nvPr>
        </p:nvSpPr>
        <p:spPr/>
        <p:txBody>
          <a:bodyPr/>
          <a:lstStyle/>
          <a:p>
            <a:fld id="{32F83655-DC73-417F-8B26-EB7A1DBB5382}" type="slidenum">
              <a:rPr lang="en-ZA" smtClean="0"/>
              <a:pPr/>
              <a:t>92</a:t>
            </a:fld>
            <a:endParaRPr lang="en-ZA" dirty="0"/>
          </a:p>
        </p:txBody>
      </p:sp>
      <p:sp>
        <p:nvSpPr>
          <p:cNvPr id="4" name="Content Placeholder 3">
            <a:extLst>
              <a:ext uri="{FF2B5EF4-FFF2-40B4-BE49-F238E27FC236}">
                <a16:creationId xmlns:a16="http://schemas.microsoft.com/office/drawing/2014/main" id="{36EBE416-F31B-4AE5-915B-F55309330617}"/>
              </a:ext>
            </a:extLst>
          </p:cNvPr>
          <p:cNvSpPr>
            <a:spLocks noGrp="1"/>
          </p:cNvSpPr>
          <p:nvPr>
            <p:ph sz="quarter" idx="1"/>
          </p:nvPr>
        </p:nvSpPr>
        <p:spPr/>
        <p:txBody>
          <a:bodyPr>
            <a:normAutofit lnSpcReduction="10000"/>
          </a:bodyPr>
          <a:lstStyle/>
          <a:p>
            <a:pPr marL="0" indent="0">
              <a:buNone/>
            </a:pPr>
            <a:r>
              <a:rPr lang="en-GB" b="1" dirty="0"/>
              <a:t>Why is IMCI better than single-condition approaches?</a:t>
            </a:r>
          </a:p>
          <a:p>
            <a:pPr marL="0" indent="0">
              <a:buNone/>
            </a:pPr>
            <a:endParaRPr lang="en-ZA" dirty="0"/>
          </a:p>
          <a:p>
            <a:pPr fontAlgn="base"/>
            <a:r>
              <a:rPr lang="en-US" dirty="0"/>
              <a:t>Children brought for medical treatment in the developing world are often suffering from more than one condition, making a single diagnosis impossible.</a:t>
            </a:r>
          </a:p>
          <a:p>
            <a:pPr fontAlgn="base"/>
            <a:endParaRPr lang="en-US" dirty="0"/>
          </a:p>
          <a:p>
            <a:pPr fontAlgn="base"/>
            <a:r>
              <a:rPr lang="en-US" dirty="0"/>
              <a:t>IMCI is an integrated strategy, which takes into account the variety of factors that put children at serious risk. </a:t>
            </a:r>
          </a:p>
          <a:p>
            <a:pPr fontAlgn="base"/>
            <a:endParaRPr lang="en-US" dirty="0"/>
          </a:p>
          <a:p>
            <a:pPr fontAlgn="base"/>
            <a:r>
              <a:rPr lang="en-US" dirty="0"/>
              <a:t>It ensures the combined treatment of the major childhood illnesses, emphasizing prevention of disease through immunization and improved nutrition.</a:t>
            </a:r>
            <a:endParaRPr lang="en-ZA" dirty="0"/>
          </a:p>
          <a:p>
            <a:pPr marL="0" indent="0" fontAlgn="base">
              <a:buNone/>
            </a:pPr>
            <a:endParaRPr lang="en-ZA" dirty="0"/>
          </a:p>
        </p:txBody>
      </p:sp>
    </p:spTree>
    <p:extLst>
      <p:ext uri="{BB962C8B-B14F-4D97-AF65-F5344CB8AC3E}">
        <p14:creationId xmlns:p14="http://schemas.microsoft.com/office/powerpoint/2010/main" val="292742362"/>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77B94-BD48-4725-A9E0-80764BF63A14}"/>
              </a:ext>
            </a:extLst>
          </p:cNvPr>
          <p:cNvSpPr>
            <a:spLocks noGrp="1"/>
          </p:cNvSpPr>
          <p:nvPr>
            <p:ph type="title"/>
          </p:nvPr>
        </p:nvSpPr>
        <p:spPr/>
        <p:txBody>
          <a:bodyPr>
            <a:normAutofit fontScale="90000"/>
          </a:bodyPr>
          <a:lstStyle/>
          <a:p>
            <a:pPr algn="ctr"/>
            <a:r>
              <a:rPr lang="en-GB" dirty="0"/>
              <a:t>INTERGRATED MANAGEMENT AND CONTROL OF CHILDHOOD ILLNESSES</a:t>
            </a:r>
            <a:endParaRPr lang="en-ZA" dirty="0"/>
          </a:p>
        </p:txBody>
      </p:sp>
      <p:sp>
        <p:nvSpPr>
          <p:cNvPr id="3" name="Slide Number Placeholder 2">
            <a:extLst>
              <a:ext uri="{FF2B5EF4-FFF2-40B4-BE49-F238E27FC236}">
                <a16:creationId xmlns:a16="http://schemas.microsoft.com/office/drawing/2014/main" id="{4CA22F87-1256-4F8E-9317-235BA8BD405E}"/>
              </a:ext>
            </a:extLst>
          </p:cNvPr>
          <p:cNvSpPr>
            <a:spLocks noGrp="1"/>
          </p:cNvSpPr>
          <p:nvPr>
            <p:ph type="sldNum" sz="quarter" idx="12"/>
          </p:nvPr>
        </p:nvSpPr>
        <p:spPr/>
        <p:txBody>
          <a:bodyPr/>
          <a:lstStyle/>
          <a:p>
            <a:fld id="{32F83655-DC73-417F-8B26-EB7A1DBB5382}" type="slidenum">
              <a:rPr lang="en-ZA" smtClean="0"/>
              <a:pPr/>
              <a:t>93</a:t>
            </a:fld>
            <a:endParaRPr lang="en-ZA" dirty="0"/>
          </a:p>
        </p:txBody>
      </p:sp>
      <p:sp>
        <p:nvSpPr>
          <p:cNvPr id="4" name="Content Placeholder 3">
            <a:extLst>
              <a:ext uri="{FF2B5EF4-FFF2-40B4-BE49-F238E27FC236}">
                <a16:creationId xmlns:a16="http://schemas.microsoft.com/office/drawing/2014/main" id="{36EBE416-F31B-4AE5-915B-F55309330617}"/>
              </a:ext>
            </a:extLst>
          </p:cNvPr>
          <p:cNvSpPr>
            <a:spLocks noGrp="1"/>
          </p:cNvSpPr>
          <p:nvPr>
            <p:ph sz="quarter" idx="1"/>
          </p:nvPr>
        </p:nvSpPr>
        <p:spPr/>
        <p:txBody>
          <a:bodyPr>
            <a:normAutofit/>
          </a:bodyPr>
          <a:lstStyle/>
          <a:p>
            <a:pPr marL="0" indent="0">
              <a:buNone/>
            </a:pPr>
            <a:r>
              <a:rPr lang="en-GB" b="1" i="1" dirty="0"/>
              <a:t>How is IMCI implemented?</a:t>
            </a:r>
          </a:p>
          <a:p>
            <a:pPr marL="0" indent="0">
              <a:buNone/>
            </a:pPr>
            <a:endParaRPr lang="en-ZA" dirty="0"/>
          </a:p>
          <a:p>
            <a:pPr fontAlgn="base"/>
            <a:r>
              <a:rPr lang="en-US" dirty="0"/>
              <a:t>Introducing and implementing the IMCI strategy in a country is a phased process that requires a great deal of coordination among existing health programs and services.</a:t>
            </a:r>
          </a:p>
          <a:p>
            <a:pPr fontAlgn="base"/>
            <a:endParaRPr lang="en-US" dirty="0"/>
          </a:p>
          <a:p>
            <a:pPr fontAlgn="base"/>
            <a:r>
              <a:rPr lang="en-US" dirty="0"/>
              <a:t>It involves working closely with local governments and ministries of health to plan and adapt the principles of the approach to local circumstances. </a:t>
            </a:r>
            <a:endParaRPr lang="en-ZA" dirty="0"/>
          </a:p>
          <a:p>
            <a:pPr marL="0" indent="0" fontAlgn="base">
              <a:buNone/>
            </a:pPr>
            <a:r>
              <a:rPr lang="en-US" i="1" dirty="0"/>
              <a:t> </a:t>
            </a:r>
            <a:endParaRPr lang="en-ZA" dirty="0"/>
          </a:p>
          <a:p>
            <a:pPr marL="0" indent="0" fontAlgn="base">
              <a:buNone/>
            </a:pPr>
            <a:endParaRPr lang="en-ZA" dirty="0"/>
          </a:p>
        </p:txBody>
      </p:sp>
    </p:spTree>
    <p:extLst>
      <p:ext uri="{BB962C8B-B14F-4D97-AF65-F5344CB8AC3E}">
        <p14:creationId xmlns:p14="http://schemas.microsoft.com/office/powerpoint/2010/main" val="451445814"/>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77B94-BD48-4725-A9E0-80764BF63A14}"/>
              </a:ext>
            </a:extLst>
          </p:cNvPr>
          <p:cNvSpPr>
            <a:spLocks noGrp="1"/>
          </p:cNvSpPr>
          <p:nvPr>
            <p:ph type="title"/>
          </p:nvPr>
        </p:nvSpPr>
        <p:spPr/>
        <p:txBody>
          <a:bodyPr>
            <a:normAutofit fontScale="90000"/>
          </a:bodyPr>
          <a:lstStyle/>
          <a:p>
            <a:pPr algn="ctr"/>
            <a:r>
              <a:rPr lang="en-GB" dirty="0"/>
              <a:t>INTERGRATED MANAGEMENT AND CONTROL OF CHILDHOOD ILLNESSES</a:t>
            </a:r>
            <a:endParaRPr lang="en-ZA" dirty="0"/>
          </a:p>
        </p:txBody>
      </p:sp>
      <p:sp>
        <p:nvSpPr>
          <p:cNvPr id="3" name="Slide Number Placeholder 2">
            <a:extLst>
              <a:ext uri="{FF2B5EF4-FFF2-40B4-BE49-F238E27FC236}">
                <a16:creationId xmlns:a16="http://schemas.microsoft.com/office/drawing/2014/main" id="{4CA22F87-1256-4F8E-9317-235BA8BD405E}"/>
              </a:ext>
            </a:extLst>
          </p:cNvPr>
          <p:cNvSpPr>
            <a:spLocks noGrp="1"/>
          </p:cNvSpPr>
          <p:nvPr>
            <p:ph type="sldNum" sz="quarter" idx="12"/>
          </p:nvPr>
        </p:nvSpPr>
        <p:spPr/>
        <p:txBody>
          <a:bodyPr/>
          <a:lstStyle/>
          <a:p>
            <a:fld id="{32F83655-DC73-417F-8B26-EB7A1DBB5382}" type="slidenum">
              <a:rPr lang="en-ZA" smtClean="0"/>
              <a:pPr/>
              <a:t>94</a:t>
            </a:fld>
            <a:endParaRPr lang="en-ZA" dirty="0"/>
          </a:p>
        </p:txBody>
      </p:sp>
      <p:sp>
        <p:nvSpPr>
          <p:cNvPr id="4" name="Content Placeholder 3">
            <a:extLst>
              <a:ext uri="{FF2B5EF4-FFF2-40B4-BE49-F238E27FC236}">
                <a16:creationId xmlns:a16="http://schemas.microsoft.com/office/drawing/2014/main" id="{36EBE416-F31B-4AE5-915B-F55309330617}"/>
              </a:ext>
            </a:extLst>
          </p:cNvPr>
          <p:cNvSpPr>
            <a:spLocks noGrp="1"/>
          </p:cNvSpPr>
          <p:nvPr>
            <p:ph sz="quarter" idx="1"/>
          </p:nvPr>
        </p:nvSpPr>
        <p:spPr/>
        <p:txBody>
          <a:bodyPr>
            <a:normAutofit lnSpcReduction="10000"/>
          </a:bodyPr>
          <a:lstStyle/>
          <a:p>
            <a:pPr marL="0" indent="0" fontAlgn="base">
              <a:buNone/>
            </a:pPr>
            <a:r>
              <a:rPr lang="en-US" b="1" i="1" dirty="0"/>
              <a:t>The main steps are:</a:t>
            </a:r>
            <a:endParaRPr lang="en-ZA" b="1" dirty="0"/>
          </a:p>
          <a:p>
            <a:pPr marL="0" indent="0" fontAlgn="base">
              <a:buNone/>
            </a:pPr>
            <a:endParaRPr lang="en-ZA" dirty="0"/>
          </a:p>
          <a:p>
            <a:pPr lvl="0" fontAlgn="base"/>
            <a:r>
              <a:rPr lang="en-GB" dirty="0"/>
              <a:t>Adopting an integrated approach to child health and development in the national health policy.</a:t>
            </a:r>
          </a:p>
          <a:p>
            <a:pPr marL="0" lvl="0" indent="0" fontAlgn="base">
              <a:buNone/>
            </a:pPr>
            <a:endParaRPr lang="en-ZA" dirty="0"/>
          </a:p>
          <a:p>
            <a:pPr lvl="0" fontAlgn="base"/>
            <a:r>
              <a:rPr lang="en-GB" dirty="0"/>
              <a:t>Adapting the standard IMCI clinical guidelines to the country’s needs, available drugs, policies, and to the local foods and language used by the population.</a:t>
            </a:r>
          </a:p>
          <a:p>
            <a:pPr marL="0" lvl="0" indent="0" fontAlgn="base">
              <a:buNone/>
            </a:pPr>
            <a:endParaRPr lang="en-ZA" dirty="0"/>
          </a:p>
          <a:p>
            <a:pPr lvl="0" fontAlgn="base"/>
            <a:r>
              <a:rPr lang="en-GB" dirty="0"/>
              <a:t>Upgrading care in local clinics by training health workers in new methods to examine and treat children, and to effectively counsel parents.</a:t>
            </a:r>
          </a:p>
          <a:p>
            <a:pPr marL="0" lvl="0" indent="0" fontAlgn="base">
              <a:buNone/>
            </a:pPr>
            <a:endParaRPr lang="en-ZA" dirty="0"/>
          </a:p>
        </p:txBody>
      </p:sp>
    </p:spTree>
    <p:extLst>
      <p:ext uri="{BB962C8B-B14F-4D97-AF65-F5344CB8AC3E}">
        <p14:creationId xmlns:p14="http://schemas.microsoft.com/office/powerpoint/2010/main" val="2645340571"/>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77B94-BD48-4725-A9E0-80764BF63A14}"/>
              </a:ext>
            </a:extLst>
          </p:cNvPr>
          <p:cNvSpPr>
            <a:spLocks noGrp="1"/>
          </p:cNvSpPr>
          <p:nvPr>
            <p:ph type="title"/>
          </p:nvPr>
        </p:nvSpPr>
        <p:spPr/>
        <p:txBody>
          <a:bodyPr>
            <a:normAutofit fontScale="90000"/>
          </a:bodyPr>
          <a:lstStyle/>
          <a:p>
            <a:pPr algn="ctr"/>
            <a:r>
              <a:rPr lang="en-GB" dirty="0"/>
              <a:t>INTERGRATED MANAGEMENT AND CONTROL OF CHILDHOOD ILLNESSES</a:t>
            </a:r>
            <a:endParaRPr lang="en-ZA" dirty="0"/>
          </a:p>
        </p:txBody>
      </p:sp>
      <p:sp>
        <p:nvSpPr>
          <p:cNvPr id="3" name="Slide Number Placeholder 2">
            <a:extLst>
              <a:ext uri="{FF2B5EF4-FFF2-40B4-BE49-F238E27FC236}">
                <a16:creationId xmlns:a16="http://schemas.microsoft.com/office/drawing/2014/main" id="{4CA22F87-1256-4F8E-9317-235BA8BD405E}"/>
              </a:ext>
            </a:extLst>
          </p:cNvPr>
          <p:cNvSpPr>
            <a:spLocks noGrp="1"/>
          </p:cNvSpPr>
          <p:nvPr>
            <p:ph type="sldNum" sz="quarter" idx="12"/>
          </p:nvPr>
        </p:nvSpPr>
        <p:spPr/>
        <p:txBody>
          <a:bodyPr/>
          <a:lstStyle/>
          <a:p>
            <a:fld id="{32F83655-DC73-417F-8B26-EB7A1DBB5382}" type="slidenum">
              <a:rPr lang="en-ZA" smtClean="0"/>
              <a:pPr/>
              <a:t>95</a:t>
            </a:fld>
            <a:endParaRPr lang="en-ZA" dirty="0"/>
          </a:p>
        </p:txBody>
      </p:sp>
      <p:sp>
        <p:nvSpPr>
          <p:cNvPr id="4" name="Content Placeholder 3">
            <a:extLst>
              <a:ext uri="{FF2B5EF4-FFF2-40B4-BE49-F238E27FC236}">
                <a16:creationId xmlns:a16="http://schemas.microsoft.com/office/drawing/2014/main" id="{36EBE416-F31B-4AE5-915B-F55309330617}"/>
              </a:ext>
            </a:extLst>
          </p:cNvPr>
          <p:cNvSpPr>
            <a:spLocks noGrp="1"/>
          </p:cNvSpPr>
          <p:nvPr>
            <p:ph sz="quarter" idx="1"/>
          </p:nvPr>
        </p:nvSpPr>
        <p:spPr/>
        <p:txBody>
          <a:bodyPr>
            <a:normAutofit/>
          </a:bodyPr>
          <a:lstStyle/>
          <a:p>
            <a:pPr lvl="0" fontAlgn="base"/>
            <a:r>
              <a:rPr lang="en-GB" dirty="0"/>
              <a:t>Making upgraded care possible by ensuring that enough of the right low-cost medicines and simple equipment are available.</a:t>
            </a:r>
          </a:p>
          <a:p>
            <a:pPr marL="0" lvl="0" indent="0" fontAlgn="base">
              <a:buNone/>
            </a:pPr>
            <a:endParaRPr lang="en-ZA" dirty="0"/>
          </a:p>
          <a:p>
            <a:pPr lvl="0" fontAlgn="base"/>
            <a:r>
              <a:rPr lang="en-GB" dirty="0"/>
              <a:t>Strengthening care in hospitals for those children too sick to be treated in an outpatient clinic.</a:t>
            </a:r>
          </a:p>
          <a:p>
            <a:pPr marL="0" lvl="0" indent="0" fontAlgn="base">
              <a:buNone/>
            </a:pPr>
            <a:endParaRPr lang="en-ZA" dirty="0"/>
          </a:p>
          <a:p>
            <a:pPr lvl="0" fontAlgn="base"/>
            <a:r>
              <a:rPr lang="en-GB" dirty="0"/>
              <a:t>Developing support mechanisms within communities for preventing disease, for helping families to care for sick children, and for getting children to clinics or hospitals when needed.</a:t>
            </a:r>
            <a:endParaRPr lang="en-ZA" dirty="0"/>
          </a:p>
          <a:p>
            <a:pPr marL="0" lvl="0" indent="0" fontAlgn="base">
              <a:buNone/>
            </a:pPr>
            <a:endParaRPr lang="en-ZA" dirty="0"/>
          </a:p>
        </p:txBody>
      </p:sp>
    </p:spTree>
    <p:extLst>
      <p:ext uri="{BB962C8B-B14F-4D97-AF65-F5344CB8AC3E}">
        <p14:creationId xmlns:p14="http://schemas.microsoft.com/office/powerpoint/2010/main" val="589238859"/>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77B94-BD48-4725-A9E0-80764BF63A14}"/>
              </a:ext>
            </a:extLst>
          </p:cNvPr>
          <p:cNvSpPr>
            <a:spLocks noGrp="1"/>
          </p:cNvSpPr>
          <p:nvPr>
            <p:ph type="title"/>
          </p:nvPr>
        </p:nvSpPr>
        <p:spPr/>
        <p:txBody>
          <a:bodyPr>
            <a:normAutofit fontScale="90000"/>
          </a:bodyPr>
          <a:lstStyle/>
          <a:p>
            <a:pPr algn="ctr"/>
            <a:r>
              <a:rPr lang="en-GB" dirty="0"/>
              <a:t>INTERGRATED MANAGEMENT AND CONTROL OF CHILDHOOD ILLNESSES</a:t>
            </a:r>
            <a:endParaRPr lang="en-ZA" dirty="0"/>
          </a:p>
        </p:txBody>
      </p:sp>
      <p:sp>
        <p:nvSpPr>
          <p:cNvPr id="3" name="Slide Number Placeholder 2">
            <a:extLst>
              <a:ext uri="{FF2B5EF4-FFF2-40B4-BE49-F238E27FC236}">
                <a16:creationId xmlns:a16="http://schemas.microsoft.com/office/drawing/2014/main" id="{4CA22F87-1256-4F8E-9317-235BA8BD405E}"/>
              </a:ext>
            </a:extLst>
          </p:cNvPr>
          <p:cNvSpPr>
            <a:spLocks noGrp="1"/>
          </p:cNvSpPr>
          <p:nvPr>
            <p:ph type="sldNum" sz="quarter" idx="12"/>
          </p:nvPr>
        </p:nvSpPr>
        <p:spPr/>
        <p:txBody>
          <a:bodyPr/>
          <a:lstStyle/>
          <a:p>
            <a:fld id="{32F83655-DC73-417F-8B26-EB7A1DBB5382}" type="slidenum">
              <a:rPr lang="en-ZA" smtClean="0"/>
              <a:pPr/>
              <a:t>96</a:t>
            </a:fld>
            <a:endParaRPr lang="en-ZA" dirty="0"/>
          </a:p>
        </p:txBody>
      </p:sp>
      <p:sp>
        <p:nvSpPr>
          <p:cNvPr id="4" name="Content Placeholder 3">
            <a:extLst>
              <a:ext uri="{FF2B5EF4-FFF2-40B4-BE49-F238E27FC236}">
                <a16:creationId xmlns:a16="http://schemas.microsoft.com/office/drawing/2014/main" id="{36EBE416-F31B-4AE5-915B-F55309330617}"/>
              </a:ext>
            </a:extLst>
          </p:cNvPr>
          <p:cNvSpPr>
            <a:spLocks noGrp="1"/>
          </p:cNvSpPr>
          <p:nvPr>
            <p:ph sz="quarter" idx="1"/>
          </p:nvPr>
        </p:nvSpPr>
        <p:spPr/>
        <p:txBody>
          <a:bodyPr>
            <a:normAutofit/>
          </a:bodyPr>
          <a:lstStyle/>
          <a:p>
            <a:pPr marL="0" indent="0">
              <a:buNone/>
            </a:pPr>
            <a:r>
              <a:rPr lang="en-GB" b="1" dirty="0"/>
              <a:t>What IMCI aims to achieve.</a:t>
            </a:r>
          </a:p>
          <a:p>
            <a:pPr marL="0" indent="0">
              <a:buNone/>
            </a:pPr>
            <a:endParaRPr lang="en-ZA" dirty="0"/>
          </a:p>
          <a:p>
            <a:pPr lvl="0" fontAlgn="base"/>
            <a:r>
              <a:rPr lang="en-GB" dirty="0"/>
              <a:t>IMCI improves health worker performance and their quality of care;</a:t>
            </a:r>
            <a:endParaRPr lang="en-ZA" dirty="0"/>
          </a:p>
          <a:p>
            <a:pPr lvl="0" fontAlgn="base"/>
            <a:r>
              <a:rPr lang="en-GB" dirty="0"/>
              <a:t>IMCI can reduce under-five mortality and improve nutritional status, if implemented well;</a:t>
            </a:r>
            <a:endParaRPr lang="en-ZA" dirty="0"/>
          </a:p>
          <a:p>
            <a:pPr lvl="0" fontAlgn="base"/>
            <a:r>
              <a:rPr lang="en-GB" dirty="0"/>
              <a:t>IMCI is worth the investment, as it costs up to six times less per child correctly managed than current care;</a:t>
            </a:r>
            <a:endParaRPr lang="en-ZA" dirty="0"/>
          </a:p>
          <a:p>
            <a:pPr lvl="0" fontAlgn="base"/>
            <a:r>
              <a:rPr lang="en-GB" dirty="0"/>
              <a:t>child survival programmes require more attention to activities that improve family and community behaviour;</a:t>
            </a:r>
            <a:endParaRPr lang="en-ZA" dirty="0"/>
          </a:p>
          <a:p>
            <a:pPr marL="0" indent="0">
              <a:buNone/>
            </a:pPr>
            <a:endParaRPr lang="en-ZA" dirty="0"/>
          </a:p>
        </p:txBody>
      </p:sp>
    </p:spTree>
    <p:extLst>
      <p:ext uri="{BB962C8B-B14F-4D97-AF65-F5344CB8AC3E}">
        <p14:creationId xmlns:p14="http://schemas.microsoft.com/office/powerpoint/2010/main" val="785047738"/>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77B94-BD48-4725-A9E0-80764BF63A14}"/>
              </a:ext>
            </a:extLst>
          </p:cNvPr>
          <p:cNvSpPr>
            <a:spLocks noGrp="1"/>
          </p:cNvSpPr>
          <p:nvPr>
            <p:ph type="title"/>
          </p:nvPr>
        </p:nvSpPr>
        <p:spPr/>
        <p:txBody>
          <a:bodyPr>
            <a:normAutofit fontScale="90000"/>
          </a:bodyPr>
          <a:lstStyle/>
          <a:p>
            <a:pPr algn="ctr"/>
            <a:r>
              <a:rPr lang="en-GB" dirty="0"/>
              <a:t>INTERGRATED MANAGEMENT AND CONTROL OF CHILDHOOD ILLNESSES</a:t>
            </a:r>
            <a:endParaRPr lang="en-ZA" dirty="0"/>
          </a:p>
        </p:txBody>
      </p:sp>
      <p:sp>
        <p:nvSpPr>
          <p:cNvPr id="3" name="Slide Number Placeholder 2">
            <a:extLst>
              <a:ext uri="{FF2B5EF4-FFF2-40B4-BE49-F238E27FC236}">
                <a16:creationId xmlns:a16="http://schemas.microsoft.com/office/drawing/2014/main" id="{4CA22F87-1256-4F8E-9317-235BA8BD405E}"/>
              </a:ext>
            </a:extLst>
          </p:cNvPr>
          <p:cNvSpPr>
            <a:spLocks noGrp="1"/>
          </p:cNvSpPr>
          <p:nvPr>
            <p:ph type="sldNum" sz="quarter" idx="12"/>
          </p:nvPr>
        </p:nvSpPr>
        <p:spPr/>
        <p:txBody>
          <a:bodyPr/>
          <a:lstStyle/>
          <a:p>
            <a:fld id="{32F83655-DC73-417F-8B26-EB7A1DBB5382}" type="slidenum">
              <a:rPr lang="en-ZA" smtClean="0"/>
              <a:pPr/>
              <a:t>97</a:t>
            </a:fld>
            <a:endParaRPr lang="en-ZA" dirty="0"/>
          </a:p>
        </p:txBody>
      </p:sp>
      <p:sp>
        <p:nvSpPr>
          <p:cNvPr id="4" name="Content Placeholder 3">
            <a:extLst>
              <a:ext uri="{FF2B5EF4-FFF2-40B4-BE49-F238E27FC236}">
                <a16:creationId xmlns:a16="http://schemas.microsoft.com/office/drawing/2014/main" id="{36EBE416-F31B-4AE5-915B-F55309330617}"/>
              </a:ext>
            </a:extLst>
          </p:cNvPr>
          <p:cNvSpPr>
            <a:spLocks noGrp="1"/>
          </p:cNvSpPr>
          <p:nvPr>
            <p:ph sz="quarter" idx="1"/>
          </p:nvPr>
        </p:nvSpPr>
        <p:spPr>
          <a:xfrm>
            <a:off x="467544" y="1758900"/>
            <a:ext cx="8219256" cy="4680000"/>
          </a:xfrm>
        </p:spPr>
        <p:txBody>
          <a:bodyPr>
            <a:normAutofit/>
          </a:bodyPr>
          <a:lstStyle/>
          <a:p>
            <a:pPr lvl="0" fontAlgn="base"/>
            <a:r>
              <a:rPr lang="en-GB" dirty="0"/>
              <a:t>The implementation of child survival interventions needs to be complemented by activities that strengthen system support;</a:t>
            </a:r>
            <a:endParaRPr lang="en-ZA" dirty="0"/>
          </a:p>
          <a:p>
            <a:pPr lvl="0" fontAlgn="base"/>
            <a:r>
              <a:rPr lang="en-GB" dirty="0"/>
              <a:t>A significant reduction in under-five mortality will not be attained unless large-scale intervention coverage is achieved.</a:t>
            </a:r>
            <a:endParaRPr lang="en-ZA" dirty="0"/>
          </a:p>
          <a:p>
            <a:pPr marL="0" indent="0">
              <a:buNone/>
            </a:pPr>
            <a:endParaRPr lang="en-ZA" dirty="0"/>
          </a:p>
        </p:txBody>
      </p:sp>
    </p:spTree>
    <p:extLst>
      <p:ext uri="{BB962C8B-B14F-4D97-AF65-F5344CB8AC3E}">
        <p14:creationId xmlns:p14="http://schemas.microsoft.com/office/powerpoint/2010/main" val="206268781"/>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20CEC-F444-462D-8B53-66DFB6A99865}"/>
              </a:ext>
            </a:extLst>
          </p:cNvPr>
          <p:cNvSpPr>
            <a:spLocks noGrp="1"/>
          </p:cNvSpPr>
          <p:nvPr>
            <p:ph type="title"/>
          </p:nvPr>
        </p:nvSpPr>
        <p:spPr/>
        <p:txBody>
          <a:bodyPr/>
          <a:lstStyle/>
          <a:p>
            <a:endParaRPr lang="en-ZA" dirty="0"/>
          </a:p>
        </p:txBody>
      </p:sp>
      <p:sp>
        <p:nvSpPr>
          <p:cNvPr id="3" name="Text Placeholder 2">
            <a:extLst>
              <a:ext uri="{FF2B5EF4-FFF2-40B4-BE49-F238E27FC236}">
                <a16:creationId xmlns:a16="http://schemas.microsoft.com/office/drawing/2014/main" id="{7DFFD553-389F-4DC7-A006-FCCD06A41A48}"/>
              </a:ext>
            </a:extLst>
          </p:cNvPr>
          <p:cNvSpPr>
            <a:spLocks noGrp="1"/>
          </p:cNvSpPr>
          <p:nvPr>
            <p:ph type="body" idx="1"/>
          </p:nvPr>
        </p:nvSpPr>
        <p:spPr/>
        <p:txBody>
          <a:bodyPr/>
          <a:lstStyle/>
          <a:p>
            <a:r>
              <a:rPr lang="en-GB" b="1" dirty="0"/>
              <a:t>THE MOST COMMON TYPES AND SYMPTOMS OF CHILDHOOD ILLNESS</a:t>
            </a:r>
            <a:endParaRPr lang="en-ZA" dirty="0"/>
          </a:p>
        </p:txBody>
      </p:sp>
      <p:sp>
        <p:nvSpPr>
          <p:cNvPr id="4" name="Slide Number Placeholder 3">
            <a:extLst>
              <a:ext uri="{FF2B5EF4-FFF2-40B4-BE49-F238E27FC236}">
                <a16:creationId xmlns:a16="http://schemas.microsoft.com/office/drawing/2014/main" id="{8B34212E-2DE8-41DF-91C6-4FAAE0FD60CD}"/>
              </a:ext>
            </a:extLst>
          </p:cNvPr>
          <p:cNvSpPr>
            <a:spLocks noGrp="1"/>
          </p:cNvSpPr>
          <p:nvPr>
            <p:ph type="sldNum" sz="quarter" idx="12"/>
          </p:nvPr>
        </p:nvSpPr>
        <p:spPr/>
        <p:txBody>
          <a:bodyPr/>
          <a:lstStyle/>
          <a:p>
            <a:fld id="{4980778A-6F9D-4141-8080-B8192EADCD40}" type="slidenum">
              <a:rPr lang="en-ZA" smtClean="0"/>
              <a:pPr/>
              <a:t>98</a:t>
            </a:fld>
            <a:endParaRPr lang="en-ZA" dirty="0"/>
          </a:p>
        </p:txBody>
      </p:sp>
    </p:spTree>
    <p:extLst>
      <p:ext uri="{BB962C8B-B14F-4D97-AF65-F5344CB8AC3E}">
        <p14:creationId xmlns:p14="http://schemas.microsoft.com/office/powerpoint/2010/main" val="800484682"/>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8F25A2-21E0-4A30-9F46-714C2553130A}"/>
              </a:ext>
            </a:extLst>
          </p:cNvPr>
          <p:cNvSpPr>
            <a:spLocks noGrp="1"/>
          </p:cNvSpPr>
          <p:nvPr>
            <p:ph type="title"/>
          </p:nvPr>
        </p:nvSpPr>
        <p:spPr/>
        <p:txBody>
          <a:bodyPr>
            <a:normAutofit fontScale="90000"/>
          </a:bodyPr>
          <a:lstStyle/>
          <a:p>
            <a:pPr algn="ctr"/>
            <a:br>
              <a:rPr lang="en-GB" dirty="0"/>
            </a:br>
            <a:r>
              <a:rPr lang="en-GB" dirty="0"/>
              <a:t>THE MOST COMMON TYPES AND SYMPTOMS OF CHILDHOOD ILLNESS</a:t>
            </a:r>
            <a:br>
              <a:rPr lang="en-ZA" dirty="0"/>
            </a:br>
            <a:endParaRPr lang="en-ZA" dirty="0"/>
          </a:p>
        </p:txBody>
      </p:sp>
      <p:sp>
        <p:nvSpPr>
          <p:cNvPr id="3" name="Slide Number Placeholder 2">
            <a:extLst>
              <a:ext uri="{FF2B5EF4-FFF2-40B4-BE49-F238E27FC236}">
                <a16:creationId xmlns:a16="http://schemas.microsoft.com/office/drawing/2014/main" id="{127F74E6-5184-4CF5-94EA-FE1CC5C67194}"/>
              </a:ext>
            </a:extLst>
          </p:cNvPr>
          <p:cNvSpPr>
            <a:spLocks noGrp="1"/>
          </p:cNvSpPr>
          <p:nvPr>
            <p:ph type="sldNum" sz="quarter" idx="12"/>
          </p:nvPr>
        </p:nvSpPr>
        <p:spPr/>
        <p:txBody>
          <a:bodyPr/>
          <a:lstStyle/>
          <a:p>
            <a:fld id="{32F83655-DC73-417F-8B26-EB7A1DBB5382}" type="slidenum">
              <a:rPr lang="en-ZA" smtClean="0"/>
              <a:pPr/>
              <a:t>99</a:t>
            </a:fld>
            <a:endParaRPr lang="en-ZA" dirty="0"/>
          </a:p>
        </p:txBody>
      </p:sp>
      <p:sp>
        <p:nvSpPr>
          <p:cNvPr id="4" name="Content Placeholder 3">
            <a:extLst>
              <a:ext uri="{FF2B5EF4-FFF2-40B4-BE49-F238E27FC236}">
                <a16:creationId xmlns:a16="http://schemas.microsoft.com/office/drawing/2014/main" id="{6FCC31D6-8EF3-4992-82A8-92B4E44CBA8A}"/>
              </a:ext>
            </a:extLst>
          </p:cNvPr>
          <p:cNvSpPr>
            <a:spLocks noGrp="1"/>
          </p:cNvSpPr>
          <p:nvPr>
            <p:ph sz="quarter" idx="1"/>
          </p:nvPr>
        </p:nvSpPr>
        <p:spPr/>
        <p:txBody>
          <a:bodyPr>
            <a:normAutofit/>
          </a:bodyPr>
          <a:lstStyle/>
          <a:p>
            <a:pPr marL="0" indent="0">
              <a:buNone/>
            </a:pPr>
            <a:r>
              <a:rPr lang="en-GB" b="1" i="1" dirty="0"/>
              <a:t>Diarrhoea</a:t>
            </a:r>
            <a:r>
              <a:rPr lang="en-GB" dirty="0"/>
              <a:t>.</a:t>
            </a:r>
          </a:p>
          <a:p>
            <a:pPr marL="0" indent="0">
              <a:buNone/>
            </a:pPr>
            <a:endParaRPr lang="en-ZA" sz="2800" dirty="0"/>
          </a:p>
          <a:p>
            <a:r>
              <a:rPr lang="en-GB" dirty="0"/>
              <a:t>Diarrhoea occurs when stools contain more water than normal. It is common in children, especially those between 6 months and 2 years of age. </a:t>
            </a:r>
          </a:p>
          <a:p>
            <a:endParaRPr lang="en-GB" dirty="0"/>
          </a:p>
          <a:p>
            <a:r>
              <a:rPr lang="en-GB" dirty="0"/>
              <a:t>It is more common in babies under 6 months who are drinking cow’s milk or infant formulas. </a:t>
            </a:r>
          </a:p>
          <a:p>
            <a:endParaRPr lang="en-GB" dirty="0"/>
          </a:p>
          <a:p>
            <a:pPr marL="0" indent="0">
              <a:buNone/>
            </a:pPr>
            <a:endParaRPr lang="en-ZA" dirty="0"/>
          </a:p>
        </p:txBody>
      </p:sp>
    </p:spTree>
    <p:extLst>
      <p:ext uri="{BB962C8B-B14F-4D97-AF65-F5344CB8AC3E}">
        <p14:creationId xmlns:p14="http://schemas.microsoft.com/office/powerpoint/2010/main" val="113256348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heme1">
  <a:themeElements>
    <a:clrScheme name="ENJO 1">
      <a:dk1>
        <a:srgbClr val="000066"/>
      </a:dk1>
      <a:lt1>
        <a:sysClr val="window" lastClr="FFFFFF"/>
      </a:lt1>
      <a:dk2>
        <a:srgbClr val="000066"/>
      </a:dk2>
      <a:lt2>
        <a:srgbClr val="008080"/>
      </a:lt2>
      <a:accent1>
        <a:srgbClr val="000066"/>
      </a:accent1>
      <a:accent2>
        <a:srgbClr val="009DD9"/>
      </a:accent2>
      <a:accent3>
        <a:srgbClr val="CC0000"/>
      </a:accent3>
      <a:accent4>
        <a:srgbClr val="009592"/>
      </a:accent4>
      <a:accent5>
        <a:srgbClr val="008080"/>
      </a:accent5>
      <a:accent6>
        <a:srgbClr val="7F7F7F"/>
      </a:accent6>
      <a:hlink>
        <a:srgbClr val="3333FF"/>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extLst>
    <a:ext uri="{05A4C25C-085E-4340-85A3-A5531E510DB2}">
      <thm15:themeFamily xmlns:thm15="http://schemas.microsoft.com/office/thememl/2012/main" name="ENJO Template Basic" id="{7B16A759-10A5-44D6-AAFC-07B056AE70B8}" vid="{AF0D0CFB-AD19-45D0-B1FD-2F26B1BC466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4656</TotalTime>
  <Words>15498</Words>
  <Application>Microsoft Office PowerPoint</Application>
  <PresentationFormat>On-screen Show (4:3)</PresentationFormat>
  <Paragraphs>2073</Paragraphs>
  <Slides>299</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299</vt:i4>
      </vt:variant>
    </vt:vector>
  </HeadingPairs>
  <TitlesOfParts>
    <vt:vector size="305" baseType="lpstr">
      <vt:lpstr>Arial</vt:lpstr>
      <vt:lpstr>Calibri</vt:lpstr>
      <vt:lpstr>Courier New</vt:lpstr>
      <vt:lpstr>Symbol</vt:lpstr>
      <vt:lpstr>Wingdings 2</vt:lpstr>
      <vt:lpstr>Theme1</vt:lpstr>
      <vt:lpstr> PROMOTION OF HEALTH, SAFETY AND WELL-BEING OF CHILDREN </vt:lpstr>
      <vt:lpstr>Ground Rules</vt:lpstr>
      <vt:lpstr>Section 1 Overview</vt:lpstr>
      <vt:lpstr>Overview</vt:lpstr>
      <vt:lpstr>Overview</vt:lpstr>
      <vt:lpstr>Categories Of Evidence</vt:lpstr>
      <vt:lpstr>Overview</vt:lpstr>
      <vt:lpstr>Good Evidence</vt:lpstr>
      <vt:lpstr>Assessment Brief</vt:lpstr>
      <vt:lpstr>Assessment Brief</vt:lpstr>
      <vt:lpstr>Assessment Brief</vt:lpstr>
      <vt:lpstr>Types of Assessment</vt:lpstr>
      <vt:lpstr>Assessment Methods</vt:lpstr>
      <vt:lpstr>Assessment</vt:lpstr>
      <vt:lpstr>Competence</vt:lpstr>
      <vt:lpstr>Re-Assessment</vt:lpstr>
      <vt:lpstr>Assessment Brief</vt:lpstr>
      <vt:lpstr>Assessment Brief</vt:lpstr>
      <vt:lpstr>Assessment Brief</vt:lpstr>
      <vt:lpstr>Assessment Brief</vt:lpstr>
      <vt:lpstr>Assessment Brief</vt:lpstr>
      <vt:lpstr>Assessment Brief</vt:lpstr>
      <vt:lpstr>Appeals and Disputes</vt:lpstr>
      <vt:lpstr>Section 1</vt:lpstr>
      <vt:lpstr>Section 1 - 2 Administrative Detail</vt:lpstr>
      <vt:lpstr>Special Instruction</vt:lpstr>
      <vt:lpstr>Unit Standard</vt:lpstr>
      <vt:lpstr>Unit Standard</vt:lpstr>
      <vt:lpstr>STUDY UNIT KT01</vt:lpstr>
      <vt:lpstr>STUDY UNIT KT0101</vt:lpstr>
      <vt:lpstr>AGE-APPROPRIATE APPROACHES TO HEALTH NEEDS OF CHILDREN AND PREGNANT WOMEN</vt:lpstr>
      <vt:lpstr>AGE-APPROPRIATE APPROACHES TO HEALTH NEEDS OF CHILDREN AND PREGNANT WOMEN</vt:lpstr>
      <vt:lpstr>AGE-APPROPRIATE APPROACHES TO HEALTH NEEDS OF CHILDREN AND PREGNANT WOMEN</vt:lpstr>
      <vt:lpstr>AGE-APPROPRIATE APPROACHES TO HEALTH NEEDS OF CHILDREN AND PREGNANT WOMEN</vt:lpstr>
      <vt:lpstr>AGE-APPROPRIATE APPROACHES TO HEALTH NEEDS OF CHILDREN AND PREGNANT WOMEN</vt:lpstr>
      <vt:lpstr>THE BASIC HEALTH NEEDS OF CHILDREN AND PREGNANT WOMEN</vt:lpstr>
      <vt:lpstr>THE BASIC HEALTH NEEDS OF CHILDREN AND PREGNANT WOMEN</vt:lpstr>
      <vt:lpstr>THE BASIC HEALTH NEEDS OF CHILDREN AND PREGNANT WOMEN</vt:lpstr>
      <vt:lpstr>THE BASIC HEALTH NEEDS OF CHILDREN AND PREGNANT WOMEN</vt:lpstr>
      <vt:lpstr>THE BASIC HEALTH NEEDS OF CHILDREN AND PREGNANT WOMEN</vt:lpstr>
      <vt:lpstr>THE BASIC HEALTH NEEDS OF CHILDREN AND PREGNANT WOMEN</vt:lpstr>
      <vt:lpstr>THE BASIC HEALTH NEEDS OF CHILDREN AND PREGNANT WOMEN</vt:lpstr>
      <vt:lpstr>THE BASIC HEALTH NEEDS OF CHILDREN AND PREGNANT WOMEN</vt:lpstr>
      <vt:lpstr>THE BASIC HEALTH NEEDS OF CHILDREN AND PREGNANT WOMEN</vt:lpstr>
      <vt:lpstr>THE BASIC HEALTH NEEDS OF CHILDREN AND PREGNANT WOMEN</vt:lpstr>
      <vt:lpstr>THE BASIC HEALTH NEEDS OF CHILDREN AND PREGNANT WOMEN</vt:lpstr>
      <vt:lpstr>THE BASIC HEALTH NEEDS OF CHILDREN AND PREGNANT WOMEN</vt:lpstr>
      <vt:lpstr>THE BASIC HEALTH NEEDS OF CHILDREN AND PREGNANT WOMEN</vt:lpstr>
      <vt:lpstr>THE BASIC HEALTH NEEDS OF CHILDREN AND PREGNANT WOMEN</vt:lpstr>
      <vt:lpstr>THE BASIC HEALTH NEEDS OF CHILDREN AND PREGNANT WOMEN</vt:lpstr>
      <vt:lpstr>THE BASIC HEALTH NEEDS OF CHILDREN AND PREGNANT WOMEN</vt:lpstr>
      <vt:lpstr>THE BASIC HEALTH NEEDS OF CHILDREN AND PREGNANT WOMEN</vt:lpstr>
      <vt:lpstr>THE BASIC HEALTH NEEDS OF CHILDREN AND PREGNANT WOMEN</vt:lpstr>
      <vt:lpstr>THE BASIC HEALTH NEEDS OF CHILDREN AND PREGNANT WOMEN</vt:lpstr>
      <vt:lpstr>PowerPoint Presentation</vt:lpstr>
      <vt:lpstr>CURRENT AGE APPROPRIATE APPROACHES TO BASIC HEALTH NEEDS</vt:lpstr>
      <vt:lpstr>CURRENT AGE APPROPRIATE APPROACHES TO BASIC HEALTH NEEDS</vt:lpstr>
      <vt:lpstr>CURRENT AGE APPROPRIATE APPROACHES TO BASIC HEALTH NEEDS</vt:lpstr>
      <vt:lpstr>CURRENT AGE APPROPRIATE APPROACHES TO BASIC HEALTH NEEDS</vt:lpstr>
      <vt:lpstr>CURRENT AGE APPROPRIATE APPROACHES TO BASIC HEALTH NEEDS</vt:lpstr>
      <vt:lpstr>CURRENT AGE APPROPRIATE APPROACHES TO BASIC HEALTH NEEDS</vt:lpstr>
      <vt:lpstr>CURRENT AGE APPROPRIATE APPROACHES TO BASIC HEALTH NEEDS</vt:lpstr>
      <vt:lpstr>CURRENT AGE APPROPRIATE APPROACHES TO BASIC HEALTH NEEDS</vt:lpstr>
      <vt:lpstr>CURRENT AGE APPROPRIATE APPROACHES TO BASIC HEALTH NEEDS</vt:lpstr>
      <vt:lpstr>STUDY UNIT KT102</vt:lpstr>
      <vt:lpstr>  AGE-APPROPRIATE APPROACHES TO NUTRITIONAL NEEDS OF CHILDREN AND PREGNANT WOMEN </vt:lpstr>
      <vt:lpstr>  AGE-APPROPRIATE APPROACHES TO NUTRITIONAL NEEDS OF CHILDREN AND PREGNANT WOMEN </vt:lpstr>
      <vt:lpstr>PowerPoint Presentation</vt:lpstr>
      <vt:lpstr> THE GENERAL GUIDELINES FOR NUTRITION AND MENU PLANNING WHICH ARE SENSITIVE TO CULTURAL AND CHILDREN’S NEEDS</vt:lpstr>
      <vt:lpstr> THE GENERAL GUIDELINES FOR NUTRITION AND MENU PLANNING WHICH ARE SENSITIVE TO CULTURAL AND CHILDREN’S NEEDS</vt:lpstr>
      <vt:lpstr> THE GENERAL GUIDELINES FOR NUTRITION AND MENU PLANNING WHICH ARE SENSITIVE TO CULTURAL AND CHILDREN’S NEEDS</vt:lpstr>
      <vt:lpstr> THE GENERAL GUIDELINES FOR NUTRITION AND MENU PLANNING WHICH ARE SENSITIVE TO CULTURAL AND CHILDREN’S NEEDS</vt:lpstr>
      <vt:lpstr> THE GENERAL GUIDELINES FOR NUTRITION AND MENU PLANNING WHICH ARE SENSITIVE TO CULTURAL AND CHILDREN’S NEEDS</vt:lpstr>
      <vt:lpstr> THE GENERAL GUIDELINES FOR NUTRITION AND MENU PLANNING WHICH ARE SENSITIVE TO CULTURAL AND CHILDREN’S NEEDS</vt:lpstr>
      <vt:lpstr> THE GENERAL GUIDELINES FOR NUTRITION AND MENU PLANNING WHICH ARE SENSITIVE TO CULTURAL AND CHILDREN’S NEEDS</vt:lpstr>
      <vt:lpstr> THE GENERAL GUIDELINES FOR NUTRITION AND MENU PLANNING WHICH ARE SENSITIVE TO CULTURAL AND CHILDREN’S NEEDS</vt:lpstr>
      <vt:lpstr> THE GENERAL GUIDELINES FOR NUTRITION AND MENU PLANNING WHICH ARE SENSITIVE TO CULTURAL AND CHILDREN’S NEEDS</vt:lpstr>
      <vt:lpstr> THE GENERAL GUIDELINES FOR NUTRITION AND MENU PLANNING WHICH ARE SENSITIVE TO CULTURAL AND CHILDREN’S NEEDS</vt:lpstr>
      <vt:lpstr> THE GENERAL GUIDELINES FOR NUTRITION AND MENU PLANNING WHICH ARE SENSITIVE TO CULTURAL AND CHILDREN’S NEEDS</vt:lpstr>
      <vt:lpstr> THE GENERAL GUIDELINES FOR NUTRITION AND MENU PLANNING WHICH ARE SENSITIVE TO CULTURAL AND CHILDREN’S NEEDS</vt:lpstr>
      <vt:lpstr>STUDY UNIT KT02</vt:lpstr>
      <vt:lpstr>INTRODUCTION</vt:lpstr>
      <vt:lpstr>INTRODUCTION</vt:lpstr>
      <vt:lpstr>INTRODUCTION</vt:lpstr>
      <vt:lpstr>INTRODUCTION</vt:lpstr>
      <vt:lpstr>INTRODUCTION</vt:lpstr>
      <vt:lpstr>INTRODUCTION</vt:lpstr>
      <vt:lpstr>STUDY UNIT KT0201</vt:lpstr>
      <vt:lpstr>INTERGRATED MANAGEMENT AND CONTROL OF CHILDHOOD ILLNESSES</vt:lpstr>
      <vt:lpstr>INTERGRATED MANAGEMENT AND CONTROL OF CHILDHOOD ILLNESSES</vt:lpstr>
      <vt:lpstr>INTERGRATED MANAGEMENT AND CONTROL OF CHILDHOOD ILLNESSES</vt:lpstr>
      <vt:lpstr>INTERGRATED MANAGEMENT AND CONTROL OF CHILDHOOD ILLNESSES</vt:lpstr>
      <vt:lpstr>INTERGRATED MANAGEMENT AND CONTROL OF CHILDHOOD ILLNESSES</vt:lpstr>
      <vt:lpstr>INTERGRATED MANAGEMENT AND CONTROL OF CHILDHOOD ILLNESSES</vt:lpstr>
      <vt:lpstr>INTERGRATED MANAGEMENT AND CONTROL OF CHILDHOOD ILLNESSES</vt:lpstr>
      <vt:lpstr>INTERGRATED MANAGEMENT AND CONTROL OF CHILDHOOD ILLNESSES</vt:lpstr>
      <vt:lpstr>INTERGRATED MANAGEMENT AND CONTROL OF CHILDHOOD ILLNESSES</vt:lpstr>
      <vt:lpstr>PowerPoint Presentation</vt:lpstr>
      <vt:lpstr> THE MOST COMMON TYPES AND SYMPTOMS OF CHILDHOOD ILLNESS </vt:lpstr>
      <vt:lpstr> THE MOST COMMON TYPES AND SYMPTOMS OF CHILDHOOD ILLNESS </vt:lpstr>
      <vt:lpstr> THE MOST COMMON TYPES AND SYMPTOMS OF CHILDHOOD ILLNESS </vt:lpstr>
      <vt:lpstr> THE MOST COMMON TYPES AND SYMPTOMS OF CHILDHOOD ILLNESS </vt:lpstr>
      <vt:lpstr> THE MOST COMMON TYPES AND SYMPTOMS OF CHILDHOOD ILLNESS </vt:lpstr>
      <vt:lpstr> THE MOST COMMON TYPES AND SYMPTOMS OF CHILDHOOD ILLNESS </vt:lpstr>
      <vt:lpstr> THE MOST COMMON TYPES AND SYMPTOMS OF CHILDHOOD ILLNESS </vt:lpstr>
      <vt:lpstr> THE MOST COMMON TYPES AND SYMPTOMS OF CHILDHOOD ILLNESS </vt:lpstr>
      <vt:lpstr> THE MOST COMMON TYPES AND SYMPTOMS OF CHILDHOOD ILLNESS </vt:lpstr>
      <vt:lpstr> THE MOST COMMON TYPES AND SYMPTOMS OF CHILDHOOD ILLNESS </vt:lpstr>
      <vt:lpstr> THE MOST COMMON TYPES AND SYMPTOMS OF CHILDHOOD ILLNESS </vt:lpstr>
      <vt:lpstr> THE MOST COMMON TYPES AND SYMPTOMS OF CHILDHOOD ILLNESS </vt:lpstr>
      <vt:lpstr> THE MOST COMMON TYPES AND SYMPTOMS OF CHILDHOOD ILLNESS </vt:lpstr>
      <vt:lpstr> THE MOST COMMON TYPES AND SYMPTOMS OF CHILDHOOD ILLNESS </vt:lpstr>
      <vt:lpstr> THE MOST COMMON TYPES AND SYMPTOMS OF CHILDHOOD ILLNESS </vt:lpstr>
      <vt:lpstr> THE MOST COMMON TYPES AND SYMPTOMS OF CHILDHOOD ILLNESS </vt:lpstr>
      <vt:lpstr> THE MOST COMMON TYPES AND SYMPTOMS OF CHILDHOOD ILLNESS </vt:lpstr>
      <vt:lpstr> THE MOST COMMON TYPES AND SYMPTOMS OF CHILDHOOD ILLNESS </vt:lpstr>
      <vt:lpstr> THE MOST COMMON TYPES AND SYMPTOMS OF CHILDHOOD ILLNESS </vt:lpstr>
      <vt:lpstr> THE MOST COMMON TYPES AND SYMPTOMS OF CHILDHOOD ILLNESS </vt:lpstr>
      <vt:lpstr> THE MOST COMMON TYPES AND SYMPTOMS OF CHILDHOOD ILLNESS </vt:lpstr>
      <vt:lpstr> THE MOST COMMON TYPES AND SYMPTOMS OF CHILDHOOD ILLNESS </vt:lpstr>
      <vt:lpstr> THE MOST COMMON TYPES AND SYMPTOMS OF CHILDHOOD ILLNESS </vt:lpstr>
      <vt:lpstr>PowerPoint Presentation</vt:lpstr>
      <vt:lpstr> THE ROLES AND RESPONSIBILITIES OF EARLY CHILDHOOD PRACTITIONERS IN RECOGNISING SIGNS OF ILLNESSES INCLUDING CHRONIC CONDITIONS</vt:lpstr>
      <vt:lpstr> THE ROLES AND RESPONSIBILITIES OF EARLY CHILDHOOD PRACTITIONERS IN RECOGNISING SIGNS OF ILLNESSES INCLUDING CHRONIC CONDITIONS</vt:lpstr>
      <vt:lpstr> THE ROLES AND RESPONSIBILITIES OF EARLY CHILDHOOD PRACTITIONERS IN RECOGNISING SIGNS OF ILLNESSES INCLUDING CHRONIC CONDITIONS</vt:lpstr>
      <vt:lpstr> THE ROLES AND RESPONSIBILITIES OF EARLY CHILDHOOD PRACTITIONERS IN RECOGNISING SIGNS OF ILLNESSES INCLUDING CHRONIC CONDITIONS</vt:lpstr>
      <vt:lpstr> THE ROLES AND RESPONSIBILITIES OF EARLY CHILDHOOD PRACTITIONERS IN RECOGNISING SIGNS OF ILLNESSES INCLUDING CHRONIC CONDITIONS</vt:lpstr>
      <vt:lpstr> THE ROLES AND RESPONSIBILITIES OF EARLY CHILDHOOD PRACTITIONERS IN RECOGNISING SIGNS OF ILLNESSES INCLUDING CHRONIC CONDITIONS</vt:lpstr>
      <vt:lpstr> THE ROLES AND RESPONSIBILITIES OF EARLY CHILDHOOD PRACTITIONERS IN RECOGNISING SIGNS OF ILLNESSES INCLUDING CHRONIC CONDITIONS</vt:lpstr>
      <vt:lpstr>STUDY UNIT KT0202</vt:lpstr>
      <vt:lpstr>THE VARIOUS TYPES OF INJURIES AND SIGNS OF LIFE THREATENING ILLNESS</vt:lpstr>
      <vt:lpstr>THE VARIOUS TYPES OF INJURIES AND SIGNS OF LIFE THREATENING ILLNESS</vt:lpstr>
      <vt:lpstr>THE VARIOUS TYPES OF INJURIES AND SIGNS OF LIFE THREATENING ILLNESS</vt:lpstr>
      <vt:lpstr>THE VARIOUS TYPES OF INJURIES AND SIGNS OF LIFE THREATENING ILLNESS</vt:lpstr>
      <vt:lpstr>THE VARIOUS TYPES OF INJURIES AND SIGNS OF LIFE THREATENING ILLNESS</vt:lpstr>
      <vt:lpstr>THE VARIOUS TYPES OF INJURIES AND SIGNS OF LIFE THREATENING ILLNESS</vt:lpstr>
      <vt:lpstr>THE VARIOUS TYPES OF INJURIES AND SIGNS OF LIFE THREATENING ILLNESS</vt:lpstr>
      <vt:lpstr>THE VARIOUS TYPES OF INJURIES AND SIGNS OF LIFE THREATENING ILLNESS</vt:lpstr>
      <vt:lpstr>THE VARIOUS TYPES OF INJURIES AND SIGNS OF LIFE THREATENING ILLNESS</vt:lpstr>
      <vt:lpstr>THE VARIOUS TYPES OF INJURIES AND SIGNS OF LIFE THREATENING ILLNESS</vt:lpstr>
      <vt:lpstr>THE VARIOUS TYPES OF INJURIES AND SIGNS OF LIFE THREATENING ILLNESS</vt:lpstr>
      <vt:lpstr>THE VARIOUS TYPES OF INJURIES AND SIGNS OF LIFE THREATENING ILLNESS</vt:lpstr>
      <vt:lpstr>THE VARIOUS TYPES OF INJURIES AND SIGNS OF LIFE THREATENING ILLNESS</vt:lpstr>
      <vt:lpstr>THE VARIOUS TYPES OF INJURIES AND SIGNS OF LIFE THREATENING ILLNESS</vt:lpstr>
      <vt:lpstr>THE VARIOUS TYPES OF INJURIES AND SIGNS OF LIFE THREATENING ILLNESS</vt:lpstr>
      <vt:lpstr>THE VARIOUS TYPES OF INJURIES AND SIGNS OF LIFE THREATENING ILLNESS</vt:lpstr>
      <vt:lpstr>THE VARIOUS TYPES OF INJURIES AND SIGNS OF LIFE THREATENING ILLNESS</vt:lpstr>
      <vt:lpstr>PowerPoint Presentation</vt:lpstr>
      <vt:lpstr> PREVENTATIVE MEASURES TO REDUCE ACCIDENTS AND INJURIES IN AN EARLY CHILDHOOD DEVELOPMENT SETTING </vt:lpstr>
      <vt:lpstr> PREVENTATIVE MEASURES TO REDUCE ACCIDENTS AND INJURIES IN AN EARLY CHILDHOOD DEVELOPMENT SETTING </vt:lpstr>
      <vt:lpstr> PREVENTATIVE MEASURES TO REDUCE ACCIDENTS AND INJURIES IN AN EARLY CHILDHOOD DEVELOPMENT SETTING </vt:lpstr>
      <vt:lpstr> PREVENTATIVE MEASURES TO REDUCE ACCIDENTS AND INJURIES IN AN EARLY CHILDHOOD DEVELOPMENT SETTING </vt:lpstr>
      <vt:lpstr> PREVENTATIVE MEASURES TO REDUCE ACCIDENTS AND INJURIES IN AN EARLY CHILDHOOD DEVELOPMENT SETTING </vt:lpstr>
      <vt:lpstr> PREVENTATIVE MEASURES TO REDUCE ACCIDENTS AND INJURIES IN AN EARLY CHILDHOOD DEVELOPMENT SETTING </vt:lpstr>
      <vt:lpstr> PREVENTATIVE MEASURES TO REDUCE ACCIDENTS AND INJURIES IN AN EARLY CHILDHOOD DEVELOPMENT SETTING </vt:lpstr>
      <vt:lpstr> PREVENTATIVE MEASURES TO REDUCE ACCIDENTS AND INJURIES IN AN EARLY CHILDHOOD DEVELOPMENT SETTING </vt:lpstr>
      <vt:lpstr> PREVENTATIVE MEASURES TO REDUCE ACCIDENTS AND INJURIES IN AN EARLY CHILDHOOD DEVELOPMENT SETTING </vt:lpstr>
      <vt:lpstr> PREVENTATIVE MEASURES TO REDUCE ACCIDENTS AND INJURIES IN AN EARLY CHILDHOOD DEVELOPMENT SETTING </vt:lpstr>
      <vt:lpstr> PREVENTATIVE MEASURES TO REDUCE ACCIDENTS AND INJURIES IN AN EARLY CHILDHOOD DEVELOPMENT SETTING </vt:lpstr>
      <vt:lpstr> PREVENTATIVE MEASURES TO REDUCE ACCIDENTS AND INJURIES IN AN EARLY CHILDHOOD DEVELOPMENT SETTING </vt:lpstr>
      <vt:lpstr> PREVENTATIVE MEASURES TO REDUCE ACCIDENTS AND INJURIES IN AN EARLY CHILDHOOD DEVELOPMENT SETTING </vt:lpstr>
      <vt:lpstr> PREVENTATIVE MEASURES TO REDUCE ACCIDENTS AND INJURIES IN AN EARLY CHILDHOOD DEVELOPMENT SETTING </vt:lpstr>
      <vt:lpstr> PREVENTATIVE MEASURES TO REDUCE ACCIDENTS AND INJURIES IN AN EARLY CHILDHOOD DEVELOPMENT SETTING </vt:lpstr>
      <vt:lpstr> PREVENTATIVE MEASURES TO REDUCE ACCIDENTS AND INJURIES IN AN EARLY CHILDHOOD DEVELOPMENT SETTING </vt:lpstr>
      <vt:lpstr> PREVENTATIVE MEASURES TO REDUCE ACCIDENTS AND INJURIES IN AN EARLY CHILDHOOD DEVELOPMENT SETTING </vt:lpstr>
      <vt:lpstr> PREVENTATIVE MEASURES TO REDUCE ACCIDENTS AND INJURIES IN AN EARLY CHILDHOOD DEVELOPMENT SETTING </vt:lpstr>
      <vt:lpstr> PREVENTATIVE MEASURES TO REDUCE ACCIDENTS AND INJURIES IN AN EARLY CHILDHOOD DEVELOPMENT SETTING </vt:lpstr>
      <vt:lpstr> PREVENTATIVE MEASURES TO REDUCE ACCIDENTS AND INJURIES IN AN EARLY CHILDHOOD DEVELOPMENT SETTING </vt:lpstr>
      <vt:lpstr>STUDY UNIT KT0202</vt:lpstr>
      <vt:lpstr>INTRODUCTION</vt:lpstr>
      <vt:lpstr>INTRODUCTION</vt:lpstr>
      <vt:lpstr>INTRODUCTION</vt:lpstr>
      <vt:lpstr>INTRODUCTION</vt:lpstr>
      <vt:lpstr>INTRODUCTION</vt:lpstr>
      <vt:lpstr>INTRODUCTION</vt:lpstr>
      <vt:lpstr>INTRODUCTION</vt:lpstr>
      <vt:lpstr>INTRODUCTION</vt:lpstr>
      <vt:lpstr>PowerPoint Presentation</vt:lpstr>
      <vt:lpstr>RANGE OF STRUCTURES IN TERMS OF THEIR CONTRIBUTION TO THE PROMOTION OF CHILD HEALTH, SAFETY, WELL BEING AND EARLY IDENTIFICATION AND INTERVENTION</vt:lpstr>
      <vt:lpstr>RANGE OF STRUCTURES IN TERMS OF THEIR CONTRIBUTION TO THE PROMOTION OF CHILD HEALTH, SAFETY, WELL BEING AND EARLY IDENTIFICATION AND INTERVENTION</vt:lpstr>
      <vt:lpstr>RANGE OF STRUCTURES IN TERMS OF THEIR CONTRIBUTION TO THE PROMOTION OF CHILD HEALTH, SAFETY, WELL BEING AND EARLY IDENTIFICATION AND INTERVENTION</vt:lpstr>
      <vt:lpstr>RANGE OF STRUCTURES IN TERMS OF THEIR CONTRIBUTION TO THE PROMOTION OF CHILD HEALTH, SAFETY, WELL BEING AND EARLY IDENTIFICATION AND INTERVENTION</vt:lpstr>
      <vt:lpstr>RANGE OF STRUCTURES IN TERMS OF THEIR CONTRIBUTION TO THE PROMOTION OF CHILD HEALTH, SAFETY, WELL BEING AND EARLY IDENTIFICATION AND INTERVENTION</vt:lpstr>
      <vt:lpstr>RANGE OF STRUCTURES IN TERMS OF THEIR CONTRIBUTION TO THE PROMOTION OF CHILD HEALTH, SAFETY, WELL BEING AND EARLY IDENTIFICATION AND INTERVENTION</vt:lpstr>
      <vt:lpstr>RANGE OF STRUCTURES IN TERMS OF THEIR CONTRIBUTION TO THE PROMOTION OF CHILD HEALTH, SAFETY, WELL BEING AND EARLY IDENTIFICATION AND INTERVENTION</vt:lpstr>
      <vt:lpstr>RANGE OF STRUCTURES IN TERMS OF THEIR CONTRIBUTION TO THE PROMOTION OF CHILD HEALTH, SAFETY, WELL BEING AND EARLY IDENTIFICATION AND INTERVENTION</vt:lpstr>
      <vt:lpstr>RANGE OF STRUCTURES IN TERMS OF THEIR CONTRIBUTION TO THE PROMOTION OF CHILD HEALTH, SAFETY, WELL BEING AND EARLY IDENTIFICATION AND INTERVENTION</vt:lpstr>
      <vt:lpstr>RANGE OF STRUCTURES IN TERMS OF THEIR CONTRIBUTION TO THE PROMOTION OF CHILD HEALTH, SAFETY, WELL BEING AND EARLY IDENTIFICATION AND INTERVENTION</vt:lpstr>
      <vt:lpstr>RANGE OF STRUCTURES IN TERMS OF THEIR CONTRIBUTION TO THE PROMOTION OF CHILD HEALTH, SAFETY, WELL BEING AND EARLY IDENTIFICATION AND INTERVENTION</vt:lpstr>
      <vt:lpstr>RANGE OF STRUCTURES IN TERMS OF THEIR CONTRIBUTION TO THE PROMOTION OF CHILD HEALTH, SAFETY, WELL BEING AND EARLY IDENTIFICATION AND INTERVENTION</vt:lpstr>
      <vt:lpstr>RANGE OF STRUCTURES IN TERMS OF THEIR CONTRIBUTION TO THE PROMOTION OF CHILD HEALTH, SAFETY, WELL BEING AND EARLY IDENTIFICATION AND INTERVENTION</vt:lpstr>
      <vt:lpstr>RANGE OF STRUCTURES IN TERMS OF THEIR CONTRIBUTION TO THE PROMOTION OF CHILD HEALTH, SAFETY, WELL BEING AND EARLY IDENTIFICATION AND INTERVENTION</vt:lpstr>
      <vt:lpstr>RANGE OF STRUCTURES IN TERMS OF THEIR CONTRIBUTION TO THE PROMOTION OF CHILD HEALTH, SAFETY, WELL BEING AND EARLY IDENTIFICATION AND INTERVENTION</vt:lpstr>
      <vt:lpstr>RANGE OF STRUCTURES IN TERMS OF THEIR CONTRIBUTION TO THE PROMOTION OF CHILD HEALTH, SAFETY, WELL BEING AND EARLY IDENTIFICATION AND INTERVENTION</vt:lpstr>
      <vt:lpstr>RANGE OF STRUCTURES IN TERMS OF THEIR CONTRIBUTION TO THE PROMOTION OF CHILD HEALTH, SAFETY, WELL BEING AND EARLY IDENTIFICATION AND INTERVENTION</vt:lpstr>
      <vt:lpstr>RANGE OF STRUCTURES IN TERMS OF THEIR CONTRIBUTION TO THE PROMOTION OF CHILD HEALTH, SAFETY, WELL BEING AND EARLY IDENTIFICATION AND INTERVENTION</vt:lpstr>
      <vt:lpstr>RANGE OF STRUCTURES IN TERMS OF THEIR CONTRIBUTION TO THE PROMOTION OF CHILD HEALTH, SAFETY, WELL BEING AND EARLY IDENTIFICATION AND INTERVENTION</vt:lpstr>
      <vt:lpstr>STUDY UNIT KT0203</vt:lpstr>
      <vt:lpstr>HYGIENE AND UNIVERSAL PRECAUTIONS</vt:lpstr>
      <vt:lpstr>HYGIENE AND UNIVERSAL PRECAUTIONS</vt:lpstr>
      <vt:lpstr>HYGIENE AND UNIVERSAL PRECAUTIONS</vt:lpstr>
      <vt:lpstr>HYGIENE AND UNIVERSAL PRECAUTIONS</vt:lpstr>
      <vt:lpstr>HYGIENE AND UNIVERSAL PRECAUTIONS</vt:lpstr>
      <vt:lpstr>HYGIENE AND UNIVERSAL PRECAUTIONS</vt:lpstr>
      <vt:lpstr>HYGIENE AND UNIVERSAL PRECAUTIONS</vt:lpstr>
      <vt:lpstr>HYGIENE AND UNIVERSAL PRECAUTIONS</vt:lpstr>
      <vt:lpstr>HYGIENE AND UNIVERSAL PRECAUTIONS</vt:lpstr>
      <vt:lpstr>HYGIENE AND UNIVERSAL PRECAUTIONS</vt:lpstr>
      <vt:lpstr>HYGIENE AND UNIVERSAL PRECAUTIONS</vt:lpstr>
      <vt:lpstr>HYGIENE AND UNIVERSAL PRECAUTIONS</vt:lpstr>
      <vt:lpstr>HYGIENE AND UNIVERSAL PRECAUTIONS</vt:lpstr>
      <vt:lpstr>HYGIENE AND UNIVERSAL PRECAUTIONS</vt:lpstr>
      <vt:lpstr>HYGIENE AND UNIVERSAL PRECAUTIONS</vt:lpstr>
      <vt:lpstr>HYGIENE AND UNIVERSAL PRECAUTIONS</vt:lpstr>
      <vt:lpstr>HYGIENE AND UNIVERSAL PRECAUTIONS</vt:lpstr>
      <vt:lpstr>HYGIENE AND UNIVERSAL PRECAUTIONS</vt:lpstr>
      <vt:lpstr>HYGIENE AND UNIVERSAL PRECAUTIONS</vt:lpstr>
      <vt:lpstr>HYGIENE AND UNIVERSAL PRECAUTIONS</vt:lpstr>
      <vt:lpstr>PowerPoint Presentation</vt:lpstr>
      <vt:lpstr>THE DIFFERENT METHODS OF BASIC FIRST AID</vt:lpstr>
      <vt:lpstr>THE DIFFERENT METHODS OF BASIC FIRST AID</vt:lpstr>
      <vt:lpstr>THE DIFFERENT METHODS OF BASIC FIRST AID</vt:lpstr>
      <vt:lpstr>THE DIFFERENT METHODS OF BASIC FIRST AID</vt:lpstr>
      <vt:lpstr>THE DIFFERENT METHODS OF BASIC FIRST AID</vt:lpstr>
      <vt:lpstr>THE DIFFERENT METHODS OF BASIC FIRST AID</vt:lpstr>
      <vt:lpstr>THE DIFFERENT METHODS OF BASIC FIRST AID</vt:lpstr>
      <vt:lpstr>THE DIFFERENT METHODS OF BASIC FIRST AID</vt:lpstr>
      <vt:lpstr>THE DIFFERENT METHODS OF BASIC FIRST AID</vt:lpstr>
      <vt:lpstr>THE DIFFERENT METHODS OF BASIC FIRST AID</vt:lpstr>
      <vt:lpstr>THE DIFFERENT METHODS OF BASIC FIRST AID</vt:lpstr>
      <vt:lpstr>THE DIFFERENT METHODS OF BASIC FIRST AID</vt:lpstr>
      <vt:lpstr>THE DIFFERENT METHODS OF BASIC FIRST AID</vt:lpstr>
      <vt:lpstr>THE DIFFERENT METHODS OF BASIC FIRST AID</vt:lpstr>
      <vt:lpstr>THE DIFFERENT METHODS OF BASIC FIRST AID</vt:lpstr>
      <vt:lpstr>THE DIFFERENT METHODS OF BASIC FIRST AID</vt:lpstr>
      <vt:lpstr>THE DIFFERENT METHODS OF BASIC FIRST AID</vt:lpstr>
      <vt:lpstr>THE DIFFERENT METHODS OF BASIC FIRST AID</vt:lpstr>
      <vt:lpstr>THE DIFFERENT METHODS OF BASIC FIRST AID</vt:lpstr>
      <vt:lpstr>THE DIFFERENT METHODS OF BASIC FIRST AID</vt:lpstr>
      <vt:lpstr>THE DIFFERENT METHODS OF BASIC FIRST AID</vt:lpstr>
      <vt:lpstr>THE DIFFERENT METHODS OF BASIC FIRST AID</vt:lpstr>
      <vt:lpstr>THE DIFFERENT METHODS OF BASIC FIRST AID</vt:lpstr>
      <vt:lpstr>THE DIFFERENT METHODS OF BASIC FIRST AID</vt:lpstr>
      <vt:lpstr>THE DIFFERENT METHODS OF BASIC FIRST AID</vt:lpstr>
      <vt:lpstr>THE DIFFERENT METHODS OF BASIC FIRST AID</vt:lpstr>
      <vt:lpstr>THE DIFFERENT METHODS OF BASIC FIRST AID</vt:lpstr>
      <vt:lpstr>THE DIFFERENT METHODS OF BASIC FIRST AID</vt:lpstr>
      <vt:lpstr>THE DIFFERENT METHODS OF BASIC FIRST AID</vt:lpstr>
      <vt:lpstr>THE DIFFERENT METHODS OF BASIC FIRST AID</vt:lpstr>
      <vt:lpstr>THE DIFFERENT METHODS OF BASIC FIRST AID</vt:lpstr>
      <vt:lpstr>THE DIFFERENT METHODS OF BASIC FIRST AID</vt:lpstr>
      <vt:lpstr>THE DIFFERENT METHODS OF BASIC FIRST AID</vt:lpstr>
      <vt:lpstr>THE DIFFERENT METHODS OF BASIC FIRST AID</vt:lpstr>
      <vt:lpstr>THE DIFFERENT METHODS OF BASIC FIRST AID</vt:lpstr>
      <vt:lpstr>THE DIFFERENT METHODS OF BASIC FIRST AID</vt:lpstr>
      <vt:lpstr>THE DIFFERENT METHODS OF BASIC FIRST AID</vt:lpstr>
      <vt:lpstr>PowerPoint Presentation</vt:lpstr>
      <vt:lpstr> IMPORTANCE OF REPORTING THE INCIDENT TO APPROPRIATE AUTHORITIES TO ACTIVATE EMERGENCY RESPONSE</vt:lpstr>
      <vt:lpstr> IMPORTANCE OF REPORTING THE INCIDENT TO APPROPRIATE AUTHORITIES TO ACTIVATE EMERGENCY RESPONSE</vt:lpstr>
      <vt:lpstr> IMPORTANCE OF REPORTING THE INCIDENT TO APPROPRIATE AUTHORITIES TO ACTIVATE EMERGENCY RESPONSE</vt:lpstr>
      <vt:lpstr> IMPORTANCE OF REPORTING THE INCIDENT TO APPROPRIATE AUTHORITIES TO ACTIVATE EMERGENCY RESPONSE</vt:lpstr>
      <vt:lpstr> IMPORTANCE OF REPORTING THE INCIDENT TO APPROPRIATE AUTHORITIES TO ACTIVATE EMERGENCY RESPONSE</vt:lpstr>
      <vt:lpstr> IMPORTANCE OF REPORTING THE INCIDENT TO APPROPRIATE AUTHORITIES TO ACTIVATE EMERGENCY RESPONSE</vt:lpstr>
      <vt:lpstr> IMPORTANCE OF REPORTING THE INCIDENT TO APPROPRIATE AUTHORITIES TO ACTIVATE EMERGENCY RESPONSE</vt:lpstr>
      <vt:lpstr> IMPORTANCE OF REPORTING THE INCIDENT TO APPROPRIATE AUTHORITIES TO ACTIVATE EMERGENCY RESPONSE</vt:lpstr>
      <vt:lpstr> IMPORTANCE OF REPORTING THE INCIDENT TO APPROPRIATE AUTHORITIES TO ACTIVATE EMERGENCY RESPONSE</vt:lpstr>
      <vt:lpstr> IMPORTANCE OF REPORTING THE INCIDENT TO APPROPRIATE AUTHORITIES TO ACTIVATE EMERGENCY RESPONSE</vt:lpstr>
      <vt:lpstr> IMPORTANCE OF REPORTING THE INCIDENT TO APPROPRIATE AUTHORITIES TO ACTIVATE EMERGENCY RESPONSE</vt:lpstr>
      <vt:lpstr> IMPORTANCE OF REPORTING THE INCIDENT TO APPROPRIATE AUTHORITIES TO ACTIVATE EMERGENCY RESPONSE</vt:lpstr>
      <vt:lpstr>STUDY UNIT KT0204</vt:lpstr>
      <vt:lpstr>CHILDHOOD TRAUMA AND DISTRESS</vt:lpstr>
      <vt:lpstr>CHILDHOOD TRAUMA AND DISTRESS</vt:lpstr>
      <vt:lpstr>CHILDHOOD TRAUMA AND DISTRESS</vt:lpstr>
      <vt:lpstr>CHILDHOOD TRAUMA AND DISTRESS</vt:lpstr>
      <vt:lpstr>CHILDHOOD TRAUMA AND DISTRESS</vt:lpstr>
      <vt:lpstr>PowerPoint Presentation</vt:lpstr>
      <vt:lpstr> THE SIGNS OF TRAUMA AND DISTRESS INCLUDING SUPPORT STRATEGIES </vt:lpstr>
      <vt:lpstr> THE SIGNS OF TRAUMA AND DISTRESS INCLUDING SUPPORT STRATEGIES </vt:lpstr>
      <vt:lpstr> THE SIGNS OF TRAUMA AND DISTRESS INCLUDING SUPPORT STRATEGIES </vt:lpstr>
      <vt:lpstr> THE SIGNS OF TRAUMA AND DISTRESS INCLUDING SUPPORT STRATEGIES </vt:lpstr>
      <vt:lpstr> THE SIGNS OF TRAUMA AND DISTRESS INCLUDING SUPPORT STRATEGIES </vt:lpstr>
      <vt:lpstr> THE SIGNS OF TRAUMA AND DISTRESS INCLUDING SUPPORT STRATEGIES </vt:lpstr>
      <vt:lpstr> THE SIGNS OF TRAUMA AND DISTRESS INCLUDING SUPPORT STRATEGIES </vt:lpstr>
      <vt:lpstr> THE SIGNS OF TRAUMA AND DISTRESS INCLUDING SUPPORT STRATEGIES </vt:lpstr>
      <vt:lpstr> THE SIGNS OF TRAUMA AND DISTRESS INCLUDING SUPPORT STRATEGIES </vt:lpstr>
      <vt:lpstr> THE SIGNS OF TRAUMA AND DISTRESS INCLUDING SUPPORT STRATEGIES </vt:lpstr>
      <vt:lpstr> THE SIGNS OF TRAUMA AND DISTRESS INCLUDING SUPPORT STRATEGIES </vt:lpstr>
      <vt:lpstr> THE SIGNS OF TRAUMA AND DISTRESS INCLUDING SUPPORT STRATEGIES </vt:lpstr>
      <vt:lpstr> THE SIGNS OF TRAUMA AND DISTRESS INCLUDING SUPPORT STRATEGIES </vt:lpstr>
      <vt:lpstr> THE SIGNS OF TRAUMA AND DISTRESS INCLUDING SUPPORT STRATEGIES </vt:lpstr>
      <vt:lpstr> THE SIGNS OF TRAUMA AND DISTRESS INCLUDING SUPPORT STRATEGIES </vt:lpstr>
      <vt:lpstr> THE SIGNS OF TRAUMA AND DISTRESS INCLUDING SUPPORT STRATEGIES </vt:lpstr>
      <vt:lpstr> THE SIGNS OF TRAUMA AND DISTRESS INCLUDING SUPPORT STRATEGIES </vt:lpstr>
      <vt:lpstr> THE SIGNS OF TRAUMA AND DISTRESS INCLUDING SUPPORT STRATEGIES </vt:lpstr>
      <vt:lpstr> THE SIGNS OF TRAUMA AND DISTRESS INCLUDING SUPPORT STRATEGIES </vt:lpstr>
      <vt:lpstr> THE SIGNS OF TRAUMA AND DISTRESS INCLUDING SUPPORT STRATEGIES </vt:lpstr>
      <vt:lpstr> THE SIGNS OF TRAUMA AND DISTRESS INCLUDING SUPPORT STRATEGIES </vt:lpstr>
      <vt:lpstr> THE SIGNS OF TRAUMA AND DISTRESS INCLUDING SUPPORT STRATEGIES </vt:lpstr>
      <vt:lpstr> THE SIGNS OF TRAUMA AND DISTRESS INCLUDING SUPPORT STRATEGIES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client</dc:creator>
  <cp:lastModifiedBy>RobynCarneiro</cp:lastModifiedBy>
  <cp:revision>194</cp:revision>
  <dcterms:created xsi:type="dcterms:W3CDTF">2016-03-16T14:20:02Z</dcterms:created>
  <dcterms:modified xsi:type="dcterms:W3CDTF">2019-04-28T07:56:46Z</dcterms:modified>
</cp:coreProperties>
</file>