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18"/>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4" r:id="rId56"/>
    <p:sldId id="313"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774"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5" r:id="rId118"/>
    <p:sldId id="376" r:id="rId119"/>
    <p:sldId id="374"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 id="458" r:id="rId202"/>
    <p:sldId id="459" r:id="rId203"/>
    <p:sldId id="460"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9" r:id="rId262"/>
    <p:sldId id="520" r:id="rId263"/>
    <p:sldId id="521" r:id="rId264"/>
    <p:sldId id="522" r:id="rId265"/>
    <p:sldId id="523" r:id="rId266"/>
    <p:sldId id="524" r:id="rId267"/>
    <p:sldId id="525" r:id="rId268"/>
    <p:sldId id="526" r:id="rId269"/>
    <p:sldId id="527" r:id="rId270"/>
    <p:sldId id="528" r:id="rId271"/>
    <p:sldId id="529" r:id="rId272"/>
    <p:sldId id="530" r:id="rId273"/>
    <p:sldId id="531" r:id="rId274"/>
    <p:sldId id="532" r:id="rId275"/>
    <p:sldId id="533" r:id="rId276"/>
    <p:sldId id="534" r:id="rId277"/>
    <p:sldId id="535" r:id="rId278"/>
    <p:sldId id="536" r:id="rId279"/>
    <p:sldId id="537" r:id="rId280"/>
    <p:sldId id="538" r:id="rId281"/>
    <p:sldId id="539" r:id="rId282"/>
    <p:sldId id="540" r:id="rId283"/>
    <p:sldId id="541" r:id="rId284"/>
    <p:sldId id="542" r:id="rId285"/>
    <p:sldId id="543" r:id="rId286"/>
    <p:sldId id="544" r:id="rId287"/>
    <p:sldId id="545" r:id="rId288"/>
    <p:sldId id="546" r:id="rId289"/>
    <p:sldId id="547" r:id="rId290"/>
    <p:sldId id="548" r:id="rId291"/>
    <p:sldId id="549" r:id="rId292"/>
    <p:sldId id="764" r:id="rId293"/>
    <p:sldId id="550" r:id="rId294"/>
    <p:sldId id="551" r:id="rId295"/>
    <p:sldId id="552" r:id="rId296"/>
    <p:sldId id="553" r:id="rId297"/>
    <p:sldId id="554" r:id="rId298"/>
    <p:sldId id="555" r:id="rId299"/>
    <p:sldId id="556" r:id="rId300"/>
    <p:sldId id="557" r:id="rId301"/>
    <p:sldId id="765" r:id="rId302"/>
    <p:sldId id="558" r:id="rId303"/>
    <p:sldId id="766"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25" r:id="rId362"/>
    <p:sldId id="616" r:id="rId363"/>
    <p:sldId id="618" r:id="rId364"/>
    <p:sldId id="617" r:id="rId365"/>
    <p:sldId id="619" r:id="rId366"/>
    <p:sldId id="620" r:id="rId367"/>
    <p:sldId id="621" r:id="rId368"/>
    <p:sldId id="622" r:id="rId369"/>
    <p:sldId id="623" r:id="rId370"/>
    <p:sldId id="624"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3" r:id="rId388"/>
    <p:sldId id="642" r:id="rId389"/>
    <p:sldId id="644" r:id="rId390"/>
    <p:sldId id="645" r:id="rId391"/>
    <p:sldId id="646" r:id="rId392"/>
    <p:sldId id="647" r:id="rId393"/>
    <p:sldId id="648" r:id="rId394"/>
    <p:sldId id="649" r:id="rId395"/>
    <p:sldId id="650" r:id="rId396"/>
    <p:sldId id="651" r:id="rId397"/>
    <p:sldId id="652" r:id="rId398"/>
    <p:sldId id="775" r:id="rId399"/>
    <p:sldId id="653" r:id="rId400"/>
    <p:sldId id="654" r:id="rId401"/>
    <p:sldId id="655" r:id="rId402"/>
    <p:sldId id="656" r:id="rId403"/>
    <p:sldId id="657" r:id="rId404"/>
    <p:sldId id="658" r:id="rId405"/>
    <p:sldId id="659" r:id="rId406"/>
    <p:sldId id="660" r:id="rId407"/>
    <p:sldId id="661" r:id="rId408"/>
    <p:sldId id="662" r:id="rId409"/>
    <p:sldId id="663" r:id="rId410"/>
    <p:sldId id="767" r:id="rId411"/>
    <p:sldId id="664" r:id="rId412"/>
    <p:sldId id="665" r:id="rId413"/>
    <p:sldId id="666" r:id="rId414"/>
    <p:sldId id="667" r:id="rId415"/>
    <p:sldId id="768" r:id="rId416"/>
    <p:sldId id="668" r:id="rId417"/>
    <p:sldId id="670" r:id="rId418"/>
    <p:sldId id="669" r:id="rId419"/>
    <p:sldId id="671" r:id="rId420"/>
    <p:sldId id="672" r:id="rId421"/>
    <p:sldId id="673" r:id="rId422"/>
    <p:sldId id="674" r:id="rId423"/>
    <p:sldId id="676" r:id="rId424"/>
    <p:sldId id="675" r:id="rId425"/>
    <p:sldId id="677" r:id="rId426"/>
    <p:sldId id="678" r:id="rId427"/>
    <p:sldId id="679" r:id="rId428"/>
    <p:sldId id="769" r:id="rId429"/>
    <p:sldId id="680" r:id="rId430"/>
    <p:sldId id="682" r:id="rId431"/>
    <p:sldId id="681" r:id="rId432"/>
    <p:sldId id="683" r:id="rId433"/>
    <p:sldId id="770" r:id="rId434"/>
    <p:sldId id="684" r:id="rId435"/>
    <p:sldId id="685" r:id="rId436"/>
    <p:sldId id="686" r:id="rId437"/>
    <p:sldId id="687" r:id="rId438"/>
    <p:sldId id="688" r:id="rId439"/>
    <p:sldId id="689" r:id="rId440"/>
    <p:sldId id="690" r:id="rId441"/>
    <p:sldId id="691" r:id="rId442"/>
    <p:sldId id="692" r:id="rId443"/>
    <p:sldId id="693" r:id="rId444"/>
    <p:sldId id="694" r:id="rId445"/>
    <p:sldId id="695" r:id="rId446"/>
    <p:sldId id="696" r:id="rId447"/>
    <p:sldId id="697" r:id="rId448"/>
    <p:sldId id="698" r:id="rId449"/>
    <p:sldId id="699" r:id="rId450"/>
    <p:sldId id="700" r:id="rId451"/>
    <p:sldId id="701" r:id="rId452"/>
    <p:sldId id="702" r:id="rId453"/>
    <p:sldId id="703" r:id="rId454"/>
    <p:sldId id="704" r:id="rId455"/>
    <p:sldId id="705" r:id="rId456"/>
    <p:sldId id="706" r:id="rId457"/>
    <p:sldId id="707" r:id="rId458"/>
    <p:sldId id="708" r:id="rId459"/>
    <p:sldId id="709" r:id="rId460"/>
    <p:sldId id="710" r:id="rId461"/>
    <p:sldId id="711" r:id="rId462"/>
    <p:sldId id="712" r:id="rId463"/>
    <p:sldId id="713" r:id="rId464"/>
    <p:sldId id="714" r:id="rId465"/>
    <p:sldId id="715" r:id="rId466"/>
    <p:sldId id="716" r:id="rId467"/>
    <p:sldId id="717" r:id="rId468"/>
    <p:sldId id="718" r:id="rId469"/>
    <p:sldId id="719" r:id="rId470"/>
    <p:sldId id="720" r:id="rId471"/>
    <p:sldId id="721" r:id="rId472"/>
    <p:sldId id="722" r:id="rId473"/>
    <p:sldId id="723" r:id="rId474"/>
    <p:sldId id="724" r:id="rId475"/>
    <p:sldId id="725" r:id="rId476"/>
    <p:sldId id="726" r:id="rId477"/>
    <p:sldId id="727" r:id="rId478"/>
    <p:sldId id="728" r:id="rId479"/>
    <p:sldId id="729" r:id="rId480"/>
    <p:sldId id="771" r:id="rId481"/>
    <p:sldId id="730" r:id="rId482"/>
    <p:sldId id="731" r:id="rId483"/>
    <p:sldId id="732" r:id="rId484"/>
    <p:sldId id="733" r:id="rId485"/>
    <p:sldId id="734" r:id="rId486"/>
    <p:sldId id="735" r:id="rId487"/>
    <p:sldId id="736" r:id="rId488"/>
    <p:sldId id="737" r:id="rId489"/>
    <p:sldId id="738" r:id="rId490"/>
    <p:sldId id="739" r:id="rId491"/>
    <p:sldId id="740" r:id="rId492"/>
    <p:sldId id="741" r:id="rId493"/>
    <p:sldId id="772" r:id="rId494"/>
    <p:sldId id="742" r:id="rId495"/>
    <p:sldId id="743" r:id="rId496"/>
    <p:sldId id="773" r:id="rId497"/>
    <p:sldId id="744" r:id="rId498"/>
    <p:sldId id="745" r:id="rId499"/>
    <p:sldId id="747" r:id="rId500"/>
    <p:sldId id="746" r:id="rId501"/>
    <p:sldId id="748" r:id="rId502"/>
    <p:sldId id="749" r:id="rId503"/>
    <p:sldId id="750" r:id="rId504"/>
    <p:sldId id="751" r:id="rId505"/>
    <p:sldId id="752" r:id="rId506"/>
    <p:sldId id="753" r:id="rId507"/>
    <p:sldId id="754" r:id="rId508"/>
    <p:sldId id="755" r:id="rId509"/>
    <p:sldId id="756" r:id="rId510"/>
    <p:sldId id="757" r:id="rId511"/>
    <p:sldId id="758" r:id="rId512"/>
    <p:sldId id="759" r:id="rId513"/>
    <p:sldId id="760" r:id="rId514"/>
    <p:sldId id="761" r:id="rId515"/>
    <p:sldId id="762" r:id="rId516"/>
    <p:sldId id="763" r:id="rId517"/>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09" autoAdjust="0"/>
    <p:restoredTop sz="86347" autoAdjust="0"/>
  </p:normalViewPr>
  <p:slideViewPr>
    <p:cSldViewPr snapToGrid="0">
      <p:cViewPr>
        <p:scale>
          <a:sx n="75" d="100"/>
          <a:sy n="75" d="100"/>
        </p:scale>
        <p:origin x="612" y="-36"/>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16767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theme" Target="theme/theme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commentAuthors" Target="commentAuthors.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viewProps" Target="viewProps.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tableStyles" Target="tableStyles.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notesMaster" Target="notesMasters/notesMaster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presProps" Target="presProps.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2019/04/23</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Submit within 8</a:t>
            </a:r>
            <a:r>
              <a:rPr lang="en-ZA" baseline="0" dirty="0"/>
              <a:t> weeks</a:t>
            </a:r>
          </a:p>
          <a:p>
            <a:r>
              <a:rPr lang="en-ZA" baseline="0" dirty="0"/>
              <a:t>A willingness to learn</a:t>
            </a:r>
          </a:p>
          <a:p>
            <a:r>
              <a:rPr lang="en-ZA" baseline="0" dirty="0"/>
              <a:t>Participation in the class</a:t>
            </a:r>
          </a:p>
          <a:p>
            <a:r>
              <a:rPr lang="en-ZA" baseline="0" dirty="0"/>
              <a:t>Punctuality</a:t>
            </a:r>
          </a:p>
          <a:p>
            <a:r>
              <a:rPr lang="en-ZA" baseline="0" dirty="0"/>
              <a:t>Willingness to speak up when your expectations are not met</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143</a:t>
            </a:fld>
            <a:endParaRPr lang="en-ZA" dirty="0"/>
          </a:p>
        </p:txBody>
      </p:sp>
    </p:spTree>
    <p:extLst>
      <p:ext uri="{BB962C8B-B14F-4D97-AF65-F5344CB8AC3E}">
        <p14:creationId xmlns:p14="http://schemas.microsoft.com/office/powerpoint/2010/main" val="243688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144</a:t>
            </a:fld>
            <a:endParaRPr lang="en-ZA" dirty="0"/>
          </a:p>
        </p:txBody>
      </p:sp>
    </p:spTree>
    <p:extLst>
      <p:ext uri="{BB962C8B-B14F-4D97-AF65-F5344CB8AC3E}">
        <p14:creationId xmlns:p14="http://schemas.microsoft.com/office/powerpoint/2010/main" val="104407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145</a:t>
            </a:fld>
            <a:endParaRPr lang="en-ZA" dirty="0"/>
          </a:p>
        </p:txBody>
      </p:sp>
    </p:spTree>
    <p:extLst>
      <p:ext uri="{BB962C8B-B14F-4D97-AF65-F5344CB8AC3E}">
        <p14:creationId xmlns:p14="http://schemas.microsoft.com/office/powerpoint/2010/main" val="254101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146</a:t>
            </a:fld>
            <a:endParaRPr lang="en-ZA" dirty="0"/>
          </a:p>
        </p:txBody>
      </p:sp>
    </p:spTree>
    <p:extLst>
      <p:ext uri="{BB962C8B-B14F-4D97-AF65-F5344CB8AC3E}">
        <p14:creationId xmlns:p14="http://schemas.microsoft.com/office/powerpoint/2010/main" val="423947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147</a:t>
            </a:fld>
            <a:endParaRPr lang="en-ZA" dirty="0"/>
          </a:p>
        </p:txBody>
      </p:sp>
    </p:spTree>
    <p:extLst>
      <p:ext uri="{BB962C8B-B14F-4D97-AF65-F5344CB8AC3E}">
        <p14:creationId xmlns:p14="http://schemas.microsoft.com/office/powerpoint/2010/main" val="87562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148</a:t>
            </a:fld>
            <a:endParaRPr lang="en-ZA" dirty="0"/>
          </a:p>
        </p:txBody>
      </p:sp>
    </p:spTree>
    <p:extLst>
      <p:ext uri="{BB962C8B-B14F-4D97-AF65-F5344CB8AC3E}">
        <p14:creationId xmlns:p14="http://schemas.microsoft.com/office/powerpoint/2010/main" val="21444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149</a:t>
            </a:fld>
            <a:endParaRPr lang="en-ZA" dirty="0"/>
          </a:p>
        </p:txBody>
      </p:sp>
    </p:spTree>
    <p:extLst>
      <p:ext uri="{BB962C8B-B14F-4D97-AF65-F5344CB8AC3E}">
        <p14:creationId xmlns:p14="http://schemas.microsoft.com/office/powerpoint/2010/main" val="3940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150</a:t>
            </a:fld>
            <a:endParaRPr lang="en-ZA" dirty="0"/>
          </a:p>
        </p:txBody>
      </p:sp>
    </p:spTree>
    <p:extLst>
      <p:ext uri="{BB962C8B-B14F-4D97-AF65-F5344CB8AC3E}">
        <p14:creationId xmlns:p14="http://schemas.microsoft.com/office/powerpoint/2010/main" val="702542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151</a:t>
            </a:fld>
            <a:endParaRPr lang="en-ZA" dirty="0"/>
          </a:p>
        </p:txBody>
      </p:sp>
    </p:spTree>
    <p:extLst>
      <p:ext uri="{BB962C8B-B14F-4D97-AF65-F5344CB8AC3E}">
        <p14:creationId xmlns:p14="http://schemas.microsoft.com/office/powerpoint/2010/main" val="1192432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152</a:t>
            </a:fld>
            <a:endParaRPr lang="en-ZA" dirty="0"/>
          </a:p>
        </p:txBody>
      </p:sp>
    </p:spTree>
    <p:extLst>
      <p:ext uri="{BB962C8B-B14F-4D97-AF65-F5344CB8AC3E}">
        <p14:creationId xmlns:p14="http://schemas.microsoft.com/office/powerpoint/2010/main" val="135490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153</a:t>
            </a:fld>
            <a:endParaRPr lang="en-ZA" dirty="0"/>
          </a:p>
        </p:txBody>
      </p:sp>
    </p:spTree>
    <p:extLst>
      <p:ext uri="{BB962C8B-B14F-4D97-AF65-F5344CB8AC3E}">
        <p14:creationId xmlns:p14="http://schemas.microsoft.com/office/powerpoint/2010/main" val="28111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154</a:t>
            </a:fld>
            <a:endParaRPr lang="en-ZA" dirty="0"/>
          </a:p>
        </p:txBody>
      </p:sp>
    </p:spTree>
    <p:extLst>
      <p:ext uri="{BB962C8B-B14F-4D97-AF65-F5344CB8AC3E}">
        <p14:creationId xmlns:p14="http://schemas.microsoft.com/office/powerpoint/2010/main" val="1757300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155</a:t>
            </a:fld>
            <a:endParaRPr lang="en-ZA" dirty="0"/>
          </a:p>
        </p:txBody>
      </p:sp>
    </p:spTree>
    <p:extLst>
      <p:ext uri="{BB962C8B-B14F-4D97-AF65-F5344CB8AC3E}">
        <p14:creationId xmlns:p14="http://schemas.microsoft.com/office/powerpoint/2010/main" val="384329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156</a:t>
            </a:fld>
            <a:endParaRPr lang="en-ZA" dirty="0"/>
          </a:p>
        </p:txBody>
      </p:sp>
    </p:spTree>
    <p:extLst>
      <p:ext uri="{BB962C8B-B14F-4D97-AF65-F5344CB8AC3E}">
        <p14:creationId xmlns:p14="http://schemas.microsoft.com/office/powerpoint/2010/main" val="385231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157</a:t>
            </a:fld>
            <a:endParaRPr lang="en-ZA" dirty="0"/>
          </a:p>
        </p:txBody>
      </p:sp>
    </p:spTree>
    <p:extLst>
      <p:ext uri="{BB962C8B-B14F-4D97-AF65-F5344CB8AC3E}">
        <p14:creationId xmlns:p14="http://schemas.microsoft.com/office/powerpoint/2010/main" val="217439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158</a:t>
            </a:fld>
            <a:endParaRPr lang="en-ZA" dirty="0"/>
          </a:p>
        </p:txBody>
      </p:sp>
    </p:spTree>
    <p:extLst>
      <p:ext uri="{BB962C8B-B14F-4D97-AF65-F5344CB8AC3E}">
        <p14:creationId xmlns:p14="http://schemas.microsoft.com/office/powerpoint/2010/main" val="2004816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159</a:t>
            </a:fld>
            <a:endParaRPr lang="en-ZA" dirty="0"/>
          </a:p>
        </p:txBody>
      </p:sp>
    </p:spTree>
    <p:extLst>
      <p:ext uri="{BB962C8B-B14F-4D97-AF65-F5344CB8AC3E}">
        <p14:creationId xmlns:p14="http://schemas.microsoft.com/office/powerpoint/2010/main" val="6562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160</a:t>
            </a:fld>
            <a:endParaRPr lang="en-ZA" dirty="0"/>
          </a:p>
        </p:txBody>
      </p:sp>
    </p:spTree>
    <p:extLst>
      <p:ext uri="{BB962C8B-B14F-4D97-AF65-F5344CB8AC3E}">
        <p14:creationId xmlns:p14="http://schemas.microsoft.com/office/powerpoint/2010/main" val="3318033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161</a:t>
            </a:fld>
            <a:endParaRPr lang="en-ZA" dirty="0"/>
          </a:p>
        </p:txBody>
      </p:sp>
    </p:spTree>
    <p:extLst>
      <p:ext uri="{BB962C8B-B14F-4D97-AF65-F5344CB8AC3E}">
        <p14:creationId xmlns:p14="http://schemas.microsoft.com/office/powerpoint/2010/main" val="1031818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162</a:t>
            </a:fld>
            <a:endParaRPr lang="en-ZA" dirty="0"/>
          </a:p>
        </p:txBody>
      </p:sp>
    </p:spTree>
    <p:extLst>
      <p:ext uri="{BB962C8B-B14F-4D97-AF65-F5344CB8AC3E}">
        <p14:creationId xmlns:p14="http://schemas.microsoft.com/office/powerpoint/2010/main" val="202194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163</a:t>
            </a:fld>
            <a:endParaRPr lang="en-ZA" dirty="0"/>
          </a:p>
        </p:txBody>
      </p:sp>
    </p:spTree>
    <p:extLst>
      <p:ext uri="{BB962C8B-B14F-4D97-AF65-F5344CB8AC3E}">
        <p14:creationId xmlns:p14="http://schemas.microsoft.com/office/powerpoint/2010/main" val="2683306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164</a:t>
            </a:fld>
            <a:endParaRPr lang="en-ZA" dirty="0"/>
          </a:p>
        </p:txBody>
      </p:sp>
    </p:spTree>
    <p:extLst>
      <p:ext uri="{BB962C8B-B14F-4D97-AF65-F5344CB8AC3E}">
        <p14:creationId xmlns:p14="http://schemas.microsoft.com/office/powerpoint/2010/main" val="3098157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165</a:t>
            </a:fld>
            <a:endParaRPr lang="en-ZA" dirty="0"/>
          </a:p>
        </p:txBody>
      </p:sp>
    </p:spTree>
    <p:extLst>
      <p:ext uri="{BB962C8B-B14F-4D97-AF65-F5344CB8AC3E}">
        <p14:creationId xmlns:p14="http://schemas.microsoft.com/office/powerpoint/2010/main" val="1646257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166</a:t>
            </a:fld>
            <a:endParaRPr lang="en-ZA" dirty="0"/>
          </a:p>
        </p:txBody>
      </p:sp>
    </p:spTree>
    <p:extLst>
      <p:ext uri="{BB962C8B-B14F-4D97-AF65-F5344CB8AC3E}">
        <p14:creationId xmlns:p14="http://schemas.microsoft.com/office/powerpoint/2010/main" val="2315041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167</a:t>
            </a:fld>
            <a:endParaRPr lang="en-ZA" dirty="0"/>
          </a:p>
        </p:txBody>
      </p:sp>
    </p:spTree>
    <p:extLst>
      <p:ext uri="{BB962C8B-B14F-4D97-AF65-F5344CB8AC3E}">
        <p14:creationId xmlns:p14="http://schemas.microsoft.com/office/powerpoint/2010/main" val="4231838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168</a:t>
            </a:fld>
            <a:endParaRPr lang="en-ZA" dirty="0"/>
          </a:p>
        </p:txBody>
      </p:sp>
    </p:spTree>
    <p:extLst>
      <p:ext uri="{BB962C8B-B14F-4D97-AF65-F5344CB8AC3E}">
        <p14:creationId xmlns:p14="http://schemas.microsoft.com/office/powerpoint/2010/main" val="1859365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169</a:t>
            </a:fld>
            <a:endParaRPr lang="en-ZA" dirty="0"/>
          </a:p>
        </p:txBody>
      </p:sp>
    </p:spTree>
    <p:extLst>
      <p:ext uri="{BB962C8B-B14F-4D97-AF65-F5344CB8AC3E}">
        <p14:creationId xmlns:p14="http://schemas.microsoft.com/office/powerpoint/2010/main" val="919957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170</a:t>
            </a:fld>
            <a:endParaRPr lang="en-ZA" dirty="0"/>
          </a:p>
        </p:txBody>
      </p:sp>
    </p:spTree>
    <p:extLst>
      <p:ext uri="{BB962C8B-B14F-4D97-AF65-F5344CB8AC3E}">
        <p14:creationId xmlns:p14="http://schemas.microsoft.com/office/powerpoint/2010/main" val="372418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140</a:t>
            </a:fld>
            <a:endParaRPr lang="en-ZA" dirty="0"/>
          </a:p>
        </p:txBody>
      </p:sp>
    </p:spTree>
    <p:extLst>
      <p:ext uri="{BB962C8B-B14F-4D97-AF65-F5344CB8AC3E}">
        <p14:creationId xmlns:p14="http://schemas.microsoft.com/office/powerpoint/2010/main" val="254989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141</a:t>
            </a:fld>
            <a:endParaRPr lang="en-ZA" dirty="0"/>
          </a:p>
        </p:txBody>
      </p:sp>
    </p:spTree>
    <p:extLst>
      <p:ext uri="{BB962C8B-B14F-4D97-AF65-F5344CB8AC3E}">
        <p14:creationId xmlns:p14="http://schemas.microsoft.com/office/powerpoint/2010/main" val="401627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142</a:t>
            </a:fld>
            <a:endParaRPr lang="en-ZA" dirty="0"/>
          </a:p>
        </p:txBody>
      </p:sp>
    </p:spTree>
    <p:extLst>
      <p:ext uri="{BB962C8B-B14F-4D97-AF65-F5344CB8AC3E}">
        <p14:creationId xmlns:p14="http://schemas.microsoft.com/office/powerpoint/2010/main" val="775174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2019/04/23</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2019/04/23</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2019/04/23</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2019/04/23</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2019/04/23</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2019/04/23</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lstStyle/>
          <a:p>
            <a:r>
              <a:rPr lang="en-ZA" dirty="0"/>
              <a:t>OBSERVATION IN EARLY CHILDHOOD DEVELOPMENT </a:t>
            </a:r>
          </a:p>
        </p:txBody>
      </p:sp>
      <p:sp>
        <p:nvSpPr>
          <p:cNvPr id="5" name="Subtitle 4"/>
          <p:cNvSpPr>
            <a:spLocks noGrp="1"/>
          </p:cNvSpPr>
          <p:nvPr>
            <p:ph type="subTitle" idx="1"/>
          </p:nvPr>
        </p:nvSpPr>
        <p:spPr/>
        <p:txBody>
          <a:bodyPr/>
          <a:lstStyle/>
          <a:p>
            <a:r>
              <a:rPr lang="en-ZA" b="1" dirty="0"/>
              <a:t> </a:t>
            </a:r>
            <a:endParaRPr lang="en-ZA" dirty="0"/>
          </a:p>
          <a:p>
            <a:r>
              <a:rPr lang="en-ZA" b="1" dirty="0"/>
              <a:t>KM-05-KT01 |NQF LEVEL: 4|CREDITS:4</a:t>
            </a: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a:spcBef>
                <a:spcPts val="0"/>
              </a:spcBef>
              <a:buClrTx/>
              <a:buSzTx/>
            </a:pPr>
            <a:r>
              <a:rPr lang="en-ZA" dirty="0">
                <a:solidFill>
                  <a:srgbClr val="000066"/>
                </a:solidFill>
              </a:rPr>
              <a:t>None</a:t>
            </a: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0" indent="0">
              <a:buNone/>
            </a:pPr>
            <a:r>
              <a:rPr lang="en-US" b="1" i="1" dirty="0"/>
              <a:t>Element 3:  Behavioural Support and Social Skills</a:t>
            </a:r>
          </a:p>
          <a:p>
            <a:pPr marL="0" indent="0">
              <a:buNone/>
            </a:pPr>
            <a:endParaRPr lang="en-ZA" b="1" dirty="0"/>
          </a:p>
          <a:p>
            <a:pPr marL="0" indent="0">
              <a:buNone/>
            </a:pPr>
            <a:r>
              <a:rPr lang="en-US" b="1" dirty="0"/>
              <a:t>Environmental accommodations that prevent or minimize problematic behavioral patterns are observed such as:</a:t>
            </a:r>
          </a:p>
          <a:p>
            <a:pPr marL="0" indent="0">
              <a:buNone/>
            </a:pPr>
            <a:endParaRPr lang="en-US" b="1" dirty="0"/>
          </a:p>
          <a:p>
            <a:r>
              <a:rPr lang="en-US" b="1" dirty="0"/>
              <a:t> </a:t>
            </a:r>
            <a:r>
              <a:rPr lang="en-US" dirty="0"/>
              <a:t>Boundary markers, visual schedules, labeling, choice/communication boards, transition/activity completion signals, etc.</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5351615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All team members contribute to functional behavioral assessment that results in holistic interventions used to decrease challenging behavior patterns.</a:t>
            </a:r>
          </a:p>
          <a:p>
            <a:pPr marL="0" indent="0">
              <a:buNone/>
            </a:pPr>
            <a:endParaRPr lang="en-ZA" dirty="0"/>
          </a:p>
          <a:p>
            <a:r>
              <a:rPr lang="en-US" dirty="0"/>
              <a:t>All service providers implement the least intrusive positive behavior supports to decrease the target behavior and increase the replacement behavior.</a:t>
            </a:r>
          </a:p>
          <a:p>
            <a:pPr marL="0" indent="0">
              <a:buNone/>
            </a:pPr>
            <a:endParaRPr lang="en-ZA" dirty="0"/>
          </a:p>
          <a:p>
            <a:r>
              <a:rPr lang="en-US" dirty="0"/>
              <a:t>Instruction is observed to support student acquisition of social skills as students use these skills with adults and peers for a range of occasions/environments.</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5476131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a:bodyPr>
          <a:lstStyle/>
          <a:p>
            <a:r>
              <a:rPr lang="en-US" dirty="0"/>
              <a:t>Remember that providing the children with a multicultural program helps boost self-esteem and teaches them about acceptance and diversity.  </a:t>
            </a:r>
          </a:p>
          <a:p>
            <a:endParaRPr lang="en-US" dirty="0"/>
          </a:p>
          <a:p>
            <a:r>
              <a:rPr lang="en-US" dirty="0"/>
              <a:t>A multicultural program will help children understand and work well with others as they grow and mature.</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pic>
        <p:nvPicPr>
          <p:cNvPr id="5" name="Picture 4">
            <a:extLst>
              <a:ext uri="{FF2B5EF4-FFF2-40B4-BE49-F238E27FC236}">
                <a16:creationId xmlns:a16="http://schemas.microsoft.com/office/drawing/2014/main" id="{FDBADC4C-61C3-4748-B50B-BA1CF333A3C1}"/>
              </a:ext>
            </a:extLst>
          </p:cNvPr>
          <p:cNvPicPr>
            <a:picLocks noChangeAspect="1"/>
          </p:cNvPicPr>
          <p:nvPr/>
        </p:nvPicPr>
        <p:blipFill>
          <a:blip r:embed="rId2"/>
          <a:stretch>
            <a:fillRect/>
          </a:stretch>
        </p:blipFill>
        <p:spPr>
          <a:xfrm>
            <a:off x="2678290" y="4737990"/>
            <a:ext cx="3787420" cy="1754250"/>
          </a:xfrm>
          <a:prstGeom prst="rect">
            <a:avLst/>
          </a:prstGeom>
        </p:spPr>
      </p:pic>
    </p:spTree>
    <p:extLst>
      <p:ext uri="{BB962C8B-B14F-4D97-AF65-F5344CB8AC3E}">
        <p14:creationId xmlns:p14="http://schemas.microsoft.com/office/powerpoint/2010/main" val="13642430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a:bodyPr>
          <a:lstStyle/>
          <a:p>
            <a:pPr marL="0" lvl="0" indent="0">
              <a:buNone/>
            </a:pPr>
            <a:r>
              <a:rPr lang="en-US" b="1" dirty="0"/>
              <a:t>Team work</a:t>
            </a:r>
          </a:p>
          <a:p>
            <a:pPr marL="0" lvl="0" indent="0">
              <a:buNone/>
            </a:pPr>
            <a:endParaRPr lang="en-ZA" dirty="0"/>
          </a:p>
          <a:p>
            <a:r>
              <a:rPr lang="en-US" dirty="0"/>
              <a:t>Movement from individualized teaching is a major element of the school organisational and curricular reform that is nowadays being strongly advocated in journal articles, in-service meetings and the educational media. </a:t>
            </a:r>
          </a:p>
          <a:p>
            <a:endParaRPr lang="en-US" dirty="0"/>
          </a:p>
          <a:p>
            <a:r>
              <a:rPr lang="en-US" dirty="0"/>
              <a:t>The new model has been pervasive from kindergarten to the university level. </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5236924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a:bodyPr>
          <a:lstStyle/>
          <a:p>
            <a:r>
              <a:rPr lang="en-US" dirty="0"/>
              <a:t>At the kindergarten level, the team consists of the pre-school teacher and assistant pre-school teacher. </a:t>
            </a:r>
          </a:p>
          <a:p>
            <a:endParaRPr lang="en-US" dirty="0"/>
          </a:p>
          <a:p>
            <a:r>
              <a:rPr lang="en-US" dirty="0"/>
              <a:t>A learner might not be receptive to a certain teaching style, or a given teacher would be repelled by the learning habits of a particular learner, the other would be encouraging different learning styles and multiple intelligences in their learners. </a:t>
            </a:r>
          </a:p>
          <a:p>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1557156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a:bodyPr>
          <a:lstStyle/>
          <a:p>
            <a:r>
              <a:rPr lang="en-US" dirty="0"/>
              <a:t>Team-teaching format thus can decrease such intra-class friction.</a:t>
            </a:r>
          </a:p>
          <a:p>
            <a:pPr marL="0" indent="0">
              <a:buNone/>
            </a:pPr>
            <a:endParaRPr lang="en-ZA" dirty="0"/>
          </a:p>
          <a:p>
            <a:r>
              <a:rPr lang="en-US" dirty="0"/>
              <a:t>It is our duty to promote the healthy development and learning of every child as parents and professionals e.g. teachers, professors. </a:t>
            </a:r>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007560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a:bodyPr>
          <a:lstStyle/>
          <a:p>
            <a:r>
              <a:rPr lang="en-US" dirty="0"/>
              <a:t>Shore (1997) suggests that if the early opportunities to promote development and learning are missed, later remediation may be more difficult and expensive, and might be less effective given the knowledge, methods and settings that are currently available.</a:t>
            </a:r>
            <a:endParaRPr lang="en-ZA"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pic>
        <p:nvPicPr>
          <p:cNvPr id="5" name="Picture 4">
            <a:extLst>
              <a:ext uri="{FF2B5EF4-FFF2-40B4-BE49-F238E27FC236}">
                <a16:creationId xmlns:a16="http://schemas.microsoft.com/office/drawing/2014/main" id="{E1FCDA93-ED7A-46D6-81B7-80FAD4820638}"/>
              </a:ext>
            </a:extLst>
          </p:cNvPr>
          <p:cNvPicPr>
            <a:picLocks noChangeAspect="1"/>
          </p:cNvPicPr>
          <p:nvPr/>
        </p:nvPicPr>
        <p:blipFill>
          <a:blip r:embed="rId2"/>
          <a:stretch>
            <a:fillRect/>
          </a:stretch>
        </p:blipFill>
        <p:spPr>
          <a:xfrm>
            <a:off x="5135880" y="3738135"/>
            <a:ext cx="3550920" cy="2279101"/>
          </a:xfrm>
          <a:prstGeom prst="rect">
            <a:avLst/>
          </a:prstGeom>
        </p:spPr>
      </p:pic>
    </p:spTree>
    <p:extLst>
      <p:ext uri="{BB962C8B-B14F-4D97-AF65-F5344CB8AC3E}">
        <p14:creationId xmlns:p14="http://schemas.microsoft.com/office/powerpoint/2010/main" val="7385375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a:bodyPr>
          <a:lstStyle/>
          <a:p>
            <a:pPr marL="0" indent="0">
              <a:buNone/>
            </a:pPr>
            <a:r>
              <a:rPr lang="en-US" b="1" dirty="0"/>
              <a:t>Who observes?</a:t>
            </a:r>
          </a:p>
          <a:p>
            <a:pPr marL="0" indent="0">
              <a:buNone/>
            </a:pPr>
            <a:endParaRPr lang="en-ZA" dirty="0"/>
          </a:p>
          <a:p>
            <a:r>
              <a:rPr lang="en-US" dirty="0"/>
              <a:t>It is the responsibility of all practitioners to note important information about all the children's learning as it is presented.</a:t>
            </a:r>
          </a:p>
          <a:p>
            <a:endParaRPr lang="en-US" dirty="0"/>
          </a:p>
          <a:p>
            <a:r>
              <a:rPr lang="en-US" dirty="0"/>
              <a:t> Children have different relationships with different adults and, through observation; each adult will bring an individual perspective to the assessment process for a particular child.</a:t>
            </a:r>
            <a:endParaRPr lang="en-ZA"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1901248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lnSpcReduction="10000"/>
          </a:bodyPr>
          <a:lstStyle/>
          <a:p>
            <a:r>
              <a:rPr lang="en-US" dirty="0"/>
              <a:t>If only one practitioner, for example, the keyworker, ever observed a child, the information gleaned would be limited to their perspective. </a:t>
            </a:r>
          </a:p>
          <a:p>
            <a:endParaRPr lang="en-US" dirty="0"/>
          </a:p>
          <a:p>
            <a:r>
              <a:rPr lang="en-US" dirty="0"/>
              <a:t>It is, therefore, important to be working in a culture of mutual respect for the contributions that colleagues make. </a:t>
            </a:r>
          </a:p>
          <a:p>
            <a:endParaRPr lang="en-US" dirty="0"/>
          </a:p>
          <a:p>
            <a:r>
              <a:rPr lang="en-US" dirty="0"/>
              <a:t>Of course, sometimes one member of staff will be charged with a specific observational focus but, over the course of time, there should be contributions from a variety of practitioners.</a:t>
            </a:r>
            <a:endParaRPr lang="en-ZA"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8367142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a:bodyPr>
          <a:lstStyle/>
          <a:p>
            <a:r>
              <a:rPr lang="en-US" dirty="0"/>
              <a:t>Likewise, information gathered only in the setting will not offer a full picture of the child's play and learning. </a:t>
            </a:r>
          </a:p>
          <a:p>
            <a:endParaRPr lang="en-US" dirty="0"/>
          </a:p>
          <a:p>
            <a:r>
              <a:rPr lang="en-US" dirty="0"/>
              <a:t>Parents' and carers' knowledge of their child must be included in the assessment equation. </a:t>
            </a:r>
          </a:p>
          <a:p>
            <a:endParaRPr lang="en-US" dirty="0"/>
          </a:p>
          <a:p>
            <a:r>
              <a:rPr lang="en-US" dirty="0"/>
              <a:t>The more adults within the child's world that contribute positively to the process, the deeper the insight will be.</a:t>
            </a:r>
            <a:endParaRPr lang="en-ZA"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84885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a:bodyPr>
          <a:lstStyle/>
          <a:p>
            <a:pPr marL="0" indent="0">
              <a:buNone/>
            </a:pPr>
            <a:r>
              <a:rPr lang="en-US" b="1" dirty="0"/>
              <a:t>Where and how do we observe?</a:t>
            </a:r>
          </a:p>
          <a:p>
            <a:pPr marL="0" indent="0">
              <a:buNone/>
            </a:pPr>
            <a:endParaRPr lang="en-ZA" dirty="0"/>
          </a:p>
          <a:p>
            <a:r>
              <a:rPr lang="en-US" dirty="0"/>
              <a:t>The simplest answer to the question, 'Where do we observe?' is 'Everywhere’. </a:t>
            </a:r>
          </a:p>
          <a:p>
            <a:endParaRPr lang="en-US" dirty="0"/>
          </a:p>
          <a:p>
            <a:r>
              <a:rPr lang="en-US" dirty="0"/>
              <a:t>Practitioners may not always document everything that they observe but they should develop the skill of registering incidental and significant information throughout the day. </a:t>
            </a:r>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9167598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051136"/>
          </a:xfrm>
        </p:spPr>
        <p:txBody>
          <a:bodyPr>
            <a:normAutofit lnSpcReduction="10000"/>
          </a:bodyPr>
          <a:lstStyle/>
          <a:p>
            <a:r>
              <a:rPr lang="en-US" dirty="0"/>
              <a:t>The most accurate picture of a child will result from observational information gathered in various contexts, both in and out of the setting.</a:t>
            </a:r>
            <a:endParaRPr lang="en-ZA" dirty="0"/>
          </a:p>
          <a:p>
            <a:pPr marL="0" indent="0">
              <a:buNone/>
            </a:pPr>
            <a:endParaRPr lang="en-ZA" dirty="0"/>
          </a:p>
          <a:p>
            <a:r>
              <a:rPr lang="en-US" dirty="0"/>
              <a:t>Observation of young children should always take place in a context that is meaningful to them. </a:t>
            </a:r>
          </a:p>
          <a:p>
            <a:endParaRPr lang="en-US" dirty="0"/>
          </a:p>
          <a:p>
            <a:r>
              <a:rPr lang="en-US" dirty="0"/>
              <a:t>Observations that are rooted in child-initiated learning experiences will generate the most sound information for making accurate assessments of learning.</a:t>
            </a:r>
            <a:endParaRPr lang="en-ZA" dirty="0"/>
          </a:p>
          <a:p>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3180877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494444"/>
            <a:ext cx="8219256" cy="4051136"/>
          </a:xfrm>
        </p:spPr>
        <p:txBody>
          <a:bodyPr>
            <a:normAutofit/>
          </a:bodyPr>
          <a:lstStyle/>
          <a:p>
            <a:r>
              <a:rPr lang="en-US" dirty="0"/>
              <a:t>A high-quality learning environment (indoor and outdoor) is, therefore, vital in order to observe children in naturally occurring situations and self-initiated play.</a:t>
            </a:r>
            <a:endParaRPr lang="en-ZA" dirty="0"/>
          </a:p>
          <a:p>
            <a:pPr marL="0" indent="0">
              <a:buNone/>
            </a:pPr>
            <a:endParaRPr lang="en-ZA" dirty="0"/>
          </a:p>
          <a:p>
            <a:r>
              <a:rPr lang="en-US" dirty="0"/>
              <a:t>Where a broad and balanced curriculum is offered through provision, there will be a meaningful context for learning and for assessment. </a:t>
            </a:r>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4926525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In both sessional and full-day care settings, there will also be opportunities for observation during daily routines, for example, as the child enters nursery, snack or meal times. </a:t>
            </a:r>
          </a:p>
          <a:p>
            <a:endParaRPr lang="en-US" dirty="0"/>
          </a:p>
          <a:p>
            <a:r>
              <a:rPr lang="en-US" dirty="0"/>
              <a:t>Adults working with young children should always be alert to significant information that children communicate to us through their words or actions.</a:t>
            </a: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7641384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It is crucial that practitioners are able to respond spontaneously to children's play and learning and to take opportunities for observation as they arise.</a:t>
            </a:r>
          </a:p>
          <a:p>
            <a:endParaRPr lang="en-US" dirty="0"/>
          </a:p>
          <a:p>
            <a:r>
              <a:rPr lang="en-US" dirty="0"/>
              <a:t> Many observation opportunities occur incidentally and these can offer useful 'snapshots' of children's learning.</a:t>
            </a: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946018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Such observations may be very brief and concise, perhaps focusing on one aspect of learning, but can offer important assessment information, especially when viewed in the context of others. </a:t>
            </a:r>
          </a:p>
          <a:p>
            <a:endParaRPr lang="en-US" dirty="0"/>
          </a:p>
          <a:p>
            <a:r>
              <a:rPr lang="en-US" dirty="0"/>
              <a:t>Other spontaneous opportunities may require the practitioner to observe over a longer period of time in order to document a process or continuous activity.</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7550032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Effective implementation of this observational approach will impact on a setting's short-term planning and teams will need to ensure that adult-led activities do not dominate the curriculum or the adults' time.</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7232525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There should be flexibility within the working week for adults to support a focus and to observe and support child-initiated learning. </a:t>
            </a:r>
          </a:p>
          <a:p>
            <a:endParaRPr lang="en-US" dirty="0"/>
          </a:p>
          <a:p>
            <a:r>
              <a:rPr lang="en-US" dirty="0"/>
              <a:t>Sometimes the team may plan time for an adult to assume the role of 'observer' within the context of child-initiated play. </a:t>
            </a:r>
          </a:p>
          <a:p>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0958981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Whatever the organisational issues within a particular setting, it is imperative that the principles of good observational practice should inform decisions and that staff are afforded ample time to observe children and so ensure high-quality assessments.</a:t>
            </a:r>
            <a:endParaRPr lang="en-ZA" dirty="0"/>
          </a:p>
          <a:p>
            <a:pPr marL="0" indent="0">
              <a:buNone/>
            </a:pPr>
            <a:endParaRPr lang="en-US" dirty="0"/>
          </a:p>
          <a:p>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731401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Practitioners may plan a series of focused observations in areas of provision looking at individuals' self-initiated play in each area. </a:t>
            </a:r>
          </a:p>
          <a:p>
            <a:endParaRPr lang="en-US" dirty="0"/>
          </a:p>
          <a:p>
            <a:r>
              <a:rPr lang="en-US" dirty="0"/>
              <a:t>Such an approach can be a very effective way of gathering information about a child in several curriculum areas. </a:t>
            </a:r>
          </a:p>
          <a:p>
            <a:endParaRPr lang="en-US" dirty="0"/>
          </a:p>
          <a:p>
            <a:r>
              <a:rPr lang="en-US" dirty="0"/>
              <a:t>Narrative observations offer a more holistic picture of the child's learning at the time of observation and can give the practitioner useful information about what is interesting and motivating the child.</a:t>
            </a: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75347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Sometimes practitioners will decide to 'track' a child over the course of a session, a day or longer to find out more about that child as an individual learner. </a:t>
            </a:r>
          </a:p>
          <a:p>
            <a:endParaRPr lang="en-US" dirty="0"/>
          </a:p>
          <a:p>
            <a:r>
              <a:rPr lang="en-US" dirty="0"/>
              <a:t>It may be that they want to identify, or confirm, interests or repeated patterns of behaviour. </a:t>
            </a:r>
          </a:p>
          <a:p>
            <a:endParaRPr lang="en-US" dirty="0"/>
          </a:p>
          <a:p>
            <a:r>
              <a:rPr lang="en-US" dirty="0"/>
              <a:t>Or, they may want to look more closely at the child's relationships with other children or at the response of the children to the rhythm of the nursery day. </a:t>
            </a:r>
          </a:p>
          <a:p>
            <a:endParaRPr lang="en-US"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8623142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They may also want to find out more about that child's style of learning or the choices they make at nursery.</a:t>
            </a:r>
            <a:endParaRPr lang="en-ZA" dirty="0"/>
          </a:p>
          <a:p>
            <a:pPr marL="0" indent="0">
              <a:buNone/>
            </a:pPr>
            <a:endParaRPr lang="en-ZA" dirty="0"/>
          </a:p>
          <a:p>
            <a:r>
              <a:rPr lang="en-US" dirty="0"/>
              <a:t>There are different ways of organising staff to facilitate this approach. It could be that one practitioner is deployed specifically to observe the child for a period of time or that all practitioners record their observations of the child as the child enters the area in which the adult is working.</a:t>
            </a:r>
          </a:p>
          <a:p>
            <a:endParaRPr lang="en-US" dirty="0"/>
          </a:p>
          <a:p>
            <a:r>
              <a:rPr lang="en-US" dirty="0"/>
              <a:t> Either way, observations will be recorded at regular intervals throughout the allotted time.</a:t>
            </a:r>
            <a:endParaRPr lang="en-ZA" dirty="0"/>
          </a:p>
          <a:p>
            <a:endParaRPr lang="en-US"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2355821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An adult-led or supported focus will provide valuable opportunities to observe children on their learning journey towards identified key goals. </a:t>
            </a:r>
          </a:p>
          <a:p>
            <a:endParaRPr lang="en-US" dirty="0"/>
          </a:p>
          <a:p>
            <a:r>
              <a:rPr lang="en-US" dirty="0"/>
              <a:t>Of course, learning during such activities will not be restricted to that planned by the adult. </a:t>
            </a:r>
          </a:p>
          <a:p>
            <a:endParaRPr lang="en-US" dirty="0"/>
          </a:p>
          <a:p>
            <a:r>
              <a:rPr lang="en-US" dirty="0"/>
              <a:t>There will be unexpected opportunities for assessment and all significant observations should be registered, if not recorded.</a:t>
            </a: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459229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i="1" dirty="0"/>
              <a:t>Recording observations</a:t>
            </a:r>
            <a:r>
              <a:rPr lang="en-US" dirty="0"/>
              <a:t> - Not all observations will be written down and much useful information will be exchanged verbally through informal discussions between practitioners and with parents. </a:t>
            </a:r>
          </a:p>
          <a:p>
            <a:endParaRPr lang="en-US" dirty="0"/>
          </a:p>
          <a:p>
            <a:r>
              <a:rPr lang="en-US" dirty="0"/>
              <a:t>However, it is important to build up over time a record of observational information that can be shared more formally and used as a tool for reflecting on, and planning for, children's learning.</a:t>
            </a: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0295112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i="1" dirty="0"/>
              <a:t>Written observations</a:t>
            </a:r>
            <a:r>
              <a:rPr lang="en-US" dirty="0"/>
              <a:t> - It may not always be appropriate to expect all contributing adults to write down their observations of children's play and learning. </a:t>
            </a:r>
          </a:p>
          <a:p>
            <a:endParaRPr lang="en-US" dirty="0"/>
          </a:p>
          <a:p>
            <a:r>
              <a:rPr lang="en-US" dirty="0"/>
              <a:t>Some parents can find this expectation intimidating and scribing their comments can be an effective way of gathering information.</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3206332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Practitioners can scribe the information during the conversation or record comments later. </a:t>
            </a:r>
          </a:p>
          <a:p>
            <a:endParaRPr lang="en-US" dirty="0"/>
          </a:p>
          <a:p>
            <a:r>
              <a:rPr lang="en-US" dirty="0"/>
              <a:t>What is of paramount importance in these circumstances is the sharing of information. </a:t>
            </a:r>
          </a:p>
          <a:p>
            <a:endParaRPr lang="en-US" dirty="0"/>
          </a:p>
          <a:p>
            <a:r>
              <a:rPr lang="en-US" dirty="0"/>
              <a:t>Some parents welcome a simple format to help them organise their comments on paper and copies of this should be readily available.</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594320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a:bodyPr>
          <a:lstStyle/>
          <a:p>
            <a:r>
              <a:rPr lang="en-US" dirty="0"/>
              <a:t>Observations should document what the child has achieved - not what they have failed to do. </a:t>
            </a:r>
          </a:p>
          <a:p>
            <a:endParaRPr lang="en-US" dirty="0"/>
          </a:p>
          <a:p>
            <a:r>
              <a:rPr lang="en-US" dirty="0"/>
              <a:t>Depending on the type of observation, practitioners may decide to use a format or a blank sheet.</a:t>
            </a:r>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2267024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a:bodyPr>
          <a:lstStyle/>
          <a:p>
            <a:r>
              <a:rPr lang="en-US" dirty="0"/>
              <a:t>Formats offer a framework that can prompt adults into including important elements in their observation. </a:t>
            </a:r>
          </a:p>
          <a:p>
            <a:endParaRPr lang="en-US" dirty="0"/>
          </a:p>
          <a:p>
            <a:r>
              <a:rPr lang="en-US" dirty="0"/>
              <a:t>They can be a particularly useful support as practitioners develop their skills in recording observations.</a:t>
            </a: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7607345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lnSpcReduction="10000"/>
          </a:bodyPr>
          <a:lstStyle/>
          <a:p>
            <a:r>
              <a:rPr lang="en-US" dirty="0"/>
              <a:t>Some practitioners prefer to make observational notes in a notebook and to organise these into written observations later. </a:t>
            </a:r>
          </a:p>
          <a:p>
            <a:endParaRPr lang="en-US" dirty="0"/>
          </a:p>
          <a:p>
            <a:r>
              <a:rPr lang="en-US" dirty="0"/>
              <a:t>This system can offer a valuable opportunity for reflection. However, practitioners should guard against spending long periods rewriting large amounts of material. </a:t>
            </a:r>
          </a:p>
          <a:p>
            <a:endParaRPr lang="en-US" dirty="0"/>
          </a:p>
          <a:p>
            <a:r>
              <a:rPr lang="en-US" dirty="0"/>
              <a:t>Short observations recorded straight onto white sticky labels are easily transferred into individual profiles and can save a lot of time.</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19028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a:bodyPr>
          <a:lstStyle/>
          <a:p>
            <a:pPr marL="0" indent="0">
              <a:buNone/>
            </a:pPr>
            <a:r>
              <a:rPr lang="en-US" b="1" dirty="0"/>
              <a:t>Roles of teachers and ECEs in full-day early learning classroom</a:t>
            </a:r>
          </a:p>
          <a:p>
            <a:pPr marL="0" indent="0">
              <a:buNone/>
            </a:pPr>
            <a:endParaRPr lang="en-ZA" dirty="0"/>
          </a:p>
          <a:p>
            <a:pPr marL="0" indent="0">
              <a:buNone/>
            </a:pPr>
            <a:r>
              <a:rPr lang="en-US" b="1" dirty="0"/>
              <a:t>Team of two professionals in the early learning classroom—registered ECE and certified teacher. They have a “duty to co-operate” on the following activities:</a:t>
            </a:r>
          </a:p>
          <a:p>
            <a:pPr marL="0" indent="0">
              <a:buNone/>
            </a:pPr>
            <a:endParaRPr lang="en-ZA" b="1" dirty="0"/>
          </a:p>
          <a:p>
            <a:r>
              <a:rPr lang="en-US" dirty="0"/>
              <a:t>Planning for and providing education to students in the full-day early learning program</a:t>
            </a:r>
            <a:endParaRPr lang="en-ZA" dirty="0"/>
          </a:p>
          <a:p>
            <a:r>
              <a:rPr lang="en-US" dirty="0"/>
              <a:t>Observing, monitoring and assessing the development of the students</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05318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a:bodyPr>
          <a:lstStyle/>
          <a:p>
            <a:r>
              <a:rPr lang="en-US" dirty="0"/>
              <a:t>Communicating with families</a:t>
            </a:r>
            <a:endParaRPr lang="en-ZA" dirty="0"/>
          </a:p>
          <a:p>
            <a:r>
              <a:rPr lang="en-US" dirty="0"/>
              <a:t>Maintaining a healthy physical, emotional and social learning environment</a:t>
            </a:r>
            <a:endParaRPr lang="en-ZA" dirty="0"/>
          </a:p>
          <a:p>
            <a:r>
              <a:rPr lang="en-US" dirty="0"/>
              <a:t>Performing all duties assigned to them by the principal with respect to the full-day early learning program. </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3858216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a:bodyPr>
          <a:lstStyle/>
          <a:p>
            <a:pPr marL="0" indent="0">
              <a:buNone/>
            </a:pPr>
            <a:r>
              <a:rPr lang="en-US" b="1" dirty="0"/>
              <a:t>Both ECEs and teachers bring individual strengths and perspectives as well as a set of professional competencies, knowledge, skills and abilities. The teacher-ECE team will work together to:</a:t>
            </a:r>
          </a:p>
          <a:p>
            <a:pPr marL="0" indent="0">
              <a:buNone/>
            </a:pPr>
            <a:endParaRPr lang="en-ZA" b="1" dirty="0"/>
          </a:p>
          <a:p>
            <a:r>
              <a:rPr lang="en-US" dirty="0"/>
              <a:t>Jointly develop and deliver the daily activities in the classroom, including an emphasis on spontaneity to respond to the children’s needs and interests;</a:t>
            </a:r>
            <a:endParaRPr lang="en-ZA" dirty="0"/>
          </a:p>
          <a:p>
            <a:r>
              <a:rPr lang="en-US" dirty="0"/>
              <a:t>Organize indoor and outdoor learning environments</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5729622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a:bodyPr>
          <a:lstStyle/>
          <a:p>
            <a:r>
              <a:rPr lang="en-US" dirty="0"/>
              <a:t>Use a range of pedagogical strategies to challenge and extend children’s learning</a:t>
            </a:r>
            <a:endParaRPr lang="en-ZA" dirty="0"/>
          </a:p>
          <a:p>
            <a:r>
              <a:rPr lang="en-US" dirty="0"/>
              <a:t>Do monitoring and formative assessment of children’s learning</a:t>
            </a:r>
            <a:endParaRPr lang="en-ZA" dirty="0"/>
          </a:p>
          <a:p>
            <a:pPr marL="0" indent="0">
              <a:buNone/>
            </a:pPr>
            <a:endParaRPr lang="en-ZA" dirty="0"/>
          </a:p>
          <a:p>
            <a:pPr marL="0" indent="0">
              <a:buNone/>
            </a:pPr>
            <a:r>
              <a:rPr lang="en-US" dirty="0"/>
              <a:t>Intent—both professionals to work together collaboratively, pooling their expertise in the best interest of their students.</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8812947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a:bodyPr>
          <a:lstStyle/>
          <a:p>
            <a:pPr marL="0" indent="0">
              <a:buNone/>
            </a:pPr>
            <a:r>
              <a:rPr lang="en-US" b="1" dirty="0"/>
              <a:t>Role of early childhood educators</a:t>
            </a:r>
          </a:p>
          <a:p>
            <a:pPr marL="0" indent="0">
              <a:buNone/>
            </a:pPr>
            <a:endParaRPr lang="en-ZA" dirty="0"/>
          </a:p>
          <a:p>
            <a:r>
              <a:rPr lang="en-US" dirty="0"/>
              <a:t>Unique qualifications and experiences, knowledge of early childhood development, observation and assessment</a:t>
            </a:r>
            <a:endParaRPr lang="en-ZA" dirty="0"/>
          </a:p>
          <a:p>
            <a:r>
              <a:rPr lang="en-US" dirty="0"/>
              <a:t>Age-appropriate program planning and facilitation to promote each child’s physical, cognitive,</a:t>
            </a:r>
            <a:endParaRPr lang="en-ZA" dirty="0"/>
          </a:p>
          <a:p>
            <a:r>
              <a:rPr lang="en-US" dirty="0"/>
              <a:t>language, emotional, social and creative development and well-being</a:t>
            </a:r>
            <a:endParaRPr lang="en-ZA" dirty="0"/>
          </a:p>
          <a:p>
            <a:r>
              <a:rPr lang="en-US" dirty="0"/>
              <a:t>Contribute to formative assessment and evaluation of children’s learning</a:t>
            </a:r>
            <a:endParaRPr lang="en-ZA" dirty="0"/>
          </a:p>
          <a:p>
            <a:pPr marL="0" indent="0">
              <a:buNone/>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0419362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92680"/>
            <a:ext cx="8219256" cy="4160520"/>
          </a:xfrm>
        </p:spPr>
        <p:txBody>
          <a:bodyPr>
            <a:normAutofit/>
          </a:bodyPr>
          <a:lstStyle/>
          <a:p>
            <a:pPr marL="0" indent="0">
              <a:buNone/>
            </a:pPr>
            <a:r>
              <a:rPr lang="en-US" b="1" i="1" dirty="0"/>
              <a:t>Extended day program</a:t>
            </a:r>
          </a:p>
          <a:p>
            <a:pPr marL="0" indent="0">
              <a:buNone/>
            </a:pPr>
            <a:endParaRPr lang="en-ZA" dirty="0"/>
          </a:p>
          <a:p>
            <a:r>
              <a:rPr lang="en-US" dirty="0"/>
              <a:t>Early childhood educators will also use their knowledge base and abilities as they implement the integrated extended day.</a:t>
            </a:r>
          </a:p>
          <a:p>
            <a:pPr marL="0" indent="0">
              <a:buNone/>
            </a:pPr>
            <a:endParaRPr lang="en-ZA" dirty="0"/>
          </a:p>
          <a:p>
            <a:r>
              <a:rPr lang="en-US" dirty="0"/>
              <a:t>Because early childhood educators will be present during extended day timeframes, they will also have a significant role in liaising with families and other community partners.</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01194504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21F6-7FE6-4B06-AAEB-07ED834DE3F6}"/>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5B8A3E9B-D27C-4BF9-BA5A-8AF92D3B35C6}"/>
              </a:ext>
            </a:extLst>
          </p:cNvPr>
          <p:cNvSpPr>
            <a:spLocks noGrp="1"/>
          </p:cNvSpPr>
          <p:nvPr>
            <p:ph type="body" idx="1"/>
          </p:nvPr>
        </p:nvSpPr>
        <p:spPr/>
        <p:txBody>
          <a:bodyPr>
            <a:normAutofit fontScale="92500" lnSpcReduction="20000"/>
          </a:bodyPr>
          <a:lstStyle/>
          <a:p>
            <a:r>
              <a:rPr lang="en-ZA" dirty="0"/>
              <a:t>OBSERVATION METHODS WHICH ENSURE THAT RECORDS ARE ACCURATE, SYSTEMATIC AND USED FOR REPORTING TO PARENTS AND FOR REFERRALS AND FUTURE PLANNING</a:t>
            </a:r>
            <a:endParaRPr lang="en-ZA" b="1" dirty="0"/>
          </a:p>
          <a:p>
            <a:endParaRPr lang="en-ZA" dirty="0"/>
          </a:p>
        </p:txBody>
      </p:sp>
      <p:sp>
        <p:nvSpPr>
          <p:cNvPr id="4" name="Slide Number Placeholder 3">
            <a:extLst>
              <a:ext uri="{FF2B5EF4-FFF2-40B4-BE49-F238E27FC236}">
                <a16:creationId xmlns:a16="http://schemas.microsoft.com/office/drawing/2014/main" id="{4F84F669-2B1C-4533-932A-D3D4CFAD7EEA}"/>
              </a:ext>
            </a:extLst>
          </p:cNvPr>
          <p:cNvSpPr>
            <a:spLocks noGrp="1"/>
          </p:cNvSpPr>
          <p:nvPr>
            <p:ph type="sldNum" sz="quarter" idx="12"/>
          </p:nvPr>
        </p:nvSpPr>
        <p:spPr/>
        <p:txBody>
          <a:bodyPr/>
          <a:lstStyle/>
          <a:p>
            <a:fld id="{4980778A-6F9D-4141-8080-B8192EADCD40}" type="slidenum">
              <a:rPr lang="en-ZA" smtClean="0"/>
              <a:pPr/>
              <a:t>135</a:t>
            </a:fld>
            <a:endParaRPr lang="en-ZA" dirty="0"/>
          </a:p>
        </p:txBody>
      </p:sp>
    </p:spTree>
    <p:extLst>
      <p:ext uri="{BB962C8B-B14F-4D97-AF65-F5344CB8AC3E}">
        <p14:creationId xmlns:p14="http://schemas.microsoft.com/office/powerpoint/2010/main" val="30541212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lnSpcReduction="10000"/>
          </a:bodyPr>
          <a:lstStyle/>
          <a:p>
            <a:r>
              <a:rPr lang="en-US" dirty="0"/>
              <a:t>When observing children, it's important that we use a range of different observation methods from running records, learning stories to photographs and work samples.  </a:t>
            </a:r>
          </a:p>
          <a:p>
            <a:endParaRPr lang="en-US" dirty="0"/>
          </a:p>
          <a:p>
            <a:r>
              <a:rPr lang="en-US" dirty="0"/>
              <a:t>Using a variety of different observation methods can assist you in observing a child's interest, skills, abilities, and needs. It provides a foundation for a child's individual assessment and planning. </a:t>
            </a:r>
          </a:p>
          <a:p>
            <a:endParaRPr lang="en-US" dirty="0"/>
          </a:p>
          <a:p>
            <a:r>
              <a:rPr lang="en-US" dirty="0"/>
              <a:t>Collecting a series of observations before interpreting and planning will provide a well-rounded and holistic picture of the child. </a:t>
            </a:r>
          </a:p>
          <a:p>
            <a:pPr marL="0" indent="0">
              <a:buNone/>
            </a:pPr>
            <a:endParaRPr lang="en-US" dirty="0"/>
          </a:p>
        </p:txBody>
      </p:sp>
    </p:spTree>
    <p:extLst>
      <p:ext uri="{BB962C8B-B14F-4D97-AF65-F5344CB8AC3E}">
        <p14:creationId xmlns:p14="http://schemas.microsoft.com/office/powerpoint/2010/main" val="36357587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We do observations to help look at the different areas of development i.e. physical, intellectual, emotional, and social.</a:t>
            </a:r>
            <a:endParaRPr lang="en-ZA" dirty="0"/>
          </a:p>
          <a:p>
            <a:pPr marL="0" indent="0">
              <a:buNone/>
            </a:pPr>
            <a:endParaRPr lang="en-ZA" dirty="0"/>
          </a:p>
          <a:p>
            <a:r>
              <a:rPr lang="en-US" dirty="0"/>
              <a:t>It is therefore, important that when observing and recording you have to select the appropriate method to suit the desired aim of the observation. </a:t>
            </a:r>
          </a:p>
          <a:p>
            <a:endParaRPr lang="en-US" dirty="0"/>
          </a:p>
          <a:p>
            <a:r>
              <a:rPr lang="en-US" dirty="0"/>
              <a:t>Each method has its limitations and there is not one method which can provide you with all the information you need. </a:t>
            </a:r>
            <a:endParaRPr lang="en-ZA"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8042398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Your portfolio of Observations of Children should demonstrate a variety of different observation techniques and various ways to present your work.</a:t>
            </a:r>
            <a:endParaRPr lang="en-ZA"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2093529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dirty="0"/>
              <a:t>Observations of child development can be recorded in:</a:t>
            </a:r>
          </a:p>
          <a:p>
            <a:pPr marL="0" indent="0">
              <a:buNone/>
            </a:pPr>
            <a:endParaRPr lang="en-ZA" b="1" dirty="0"/>
          </a:p>
          <a:p>
            <a:pPr lvl="0"/>
            <a:r>
              <a:rPr lang="en-US" dirty="0"/>
              <a:t>Written records to record details of what the child does and says, and more importantly how the child does and says these things.</a:t>
            </a:r>
            <a:endParaRPr lang="en-ZA" dirty="0"/>
          </a:p>
          <a:p>
            <a:pPr lvl="0"/>
            <a:r>
              <a:rPr lang="en-US" dirty="0"/>
              <a:t>Audio tape recordings to record details of spoken language, tone of voice and other sounds.</a:t>
            </a:r>
            <a:endParaRPr lang="en-ZA" dirty="0"/>
          </a:p>
          <a:p>
            <a:pPr lvl="0"/>
            <a:r>
              <a:rPr lang="en-US" dirty="0"/>
              <a:t>Video recordings to record</a:t>
            </a:r>
            <a:r>
              <a:rPr lang="en-US" b="1" dirty="0"/>
              <a:t> </a:t>
            </a:r>
            <a:r>
              <a:rPr lang="en-US" dirty="0"/>
              <a:t>details of what is seen and heard of the child's development</a:t>
            </a:r>
            <a:endParaRPr lang="en-ZA"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49134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i="1" dirty="0"/>
              <a:t>Advantages and disadvantages of the recording methods:</a:t>
            </a:r>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pic>
        <p:nvPicPr>
          <p:cNvPr id="5" name="Picture 4">
            <a:extLst>
              <a:ext uri="{FF2B5EF4-FFF2-40B4-BE49-F238E27FC236}">
                <a16:creationId xmlns:a16="http://schemas.microsoft.com/office/drawing/2014/main" id="{BEC1921A-0E10-4AE5-BAA2-2CAEA257138A}"/>
              </a:ext>
            </a:extLst>
          </p:cNvPr>
          <p:cNvPicPr/>
          <p:nvPr/>
        </p:nvPicPr>
        <p:blipFill rotWithShape="1">
          <a:blip r:embed="rId3">
            <a:extLst>
              <a:ext uri="{28A0092B-C50C-407E-A947-70E740481C1C}">
                <a14:useLocalDpi xmlns:a14="http://schemas.microsoft.com/office/drawing/2010/main" val="0"/>
              </a:ext>
            </a:extLst>
          </a:blip>
          <a:srcRect l="5778" t="12088" r="7212"/>
          <a:stretch/>
        </p:blipFill>
        <p:spPr bwMode="auto">
          <a:xfrm>
            <a:off x="746760" y="1995805"/>
            <a:ext cx="8077200" cy="4671695"/>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04524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dirty="0"/>
              <a:t>Here are some different types of observation methods that can be used to observe a child:</a:t>
            </a:r>
          </a:p>
          <a:p>
            <a:pPr marL="0" indent="0">
              <a:buNone/>
            </a:pPr>
            <a:endParaRPr lang="en-ZA" b="1" dirty="0"/>
          </a:p>
          <a:p>
            <a:pPr marL="0" indent="0">
              <a:buNone/>
            </a:pPr>
            <a:r>
              <a:rPr lang="en-US" b="1" i="1" dirty="0"/>
              <a:t>Anecdotal Records</a:t>
            </a:r>
          </a:p>
          <a:p>
            <a:pPr marL="0" indent="0">
              <a:buNone/>
            </a:pPr>
            <a:endParaRPr lang="en-ZA" dirty="0"/>
          </a:p>
          <a:p>
            <a:r>
              <a:rPr lang="en-US" dirty="0"/>
              <a:t>This observation is usually recorded after the event has occurred and written in past tense. </a:t>
            </a:r>
          </a:p>
          <a:p>
            <a:endParaRPr lang="en-US" dirty="0"/>
          </a:p>
          <a:p>
            <a:r>
              <a:rPr lang="en-US" dirty="0"/>
              <a:t>It should focus on what is significant and recorded in sequential order to focus on important details. </a:t>
            </a:r>
            <a:endParaRPr lang="en-US" b="1" i="1" dirty="0"/>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83851661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It may focus on a single area of development or cover a number of developmental areas at once. </a:t>
            </a:r>
          </a:p>
          <a:p>
            <a:endParaRPr lang="en-US" dirty="0"/>
          </a:p>
          <a:p>
            <a:r>
              <a:rPr lang="en-US" dirty="0"/>
              <a:t>When observing using an anecdotal method, record what the child had said and done;  body language, direct quotes, body language, facial expressions and tone of voice.</a:t>
            </a:r>
            <a:endParaRPr lang="en-ZA" dirty="0"/>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4560849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i="1" dirty="0"/>
              <a:t>Example:</a:t>
            </a:r>
          </a:p>
          <a:p>
            <a:pPr marL="0" indent="0">
              <a:buNone/>
            </a:pPr>
            <a:endParaRPr lang="en-US" b="1" i="1" dirty="0"/>
          </a:p>
          <a:p>
            <a:pPr marL="0" indent="0">
              <a:buNone/>
            </a:pPr>
            <a:r>
              <a:rPr lang="en-US" i="1" dirty="0"/>
              <a:t>Christopher played with the drama materials for 15 minutes, using the dress-ups and examining himself in the mirror. He walked over to the home corner table and said to another boy, 'Hey give me that.' He took the spoon from the other student. I spoke to Christopher and asked him to give the spoon back to the other student. He gave the spoon back and said, 'I like choc milk and a biscuit too!' I asked the children to pack away. Another adult approached Christopher asking him to help pack away. Christopher replied to the </a:t>
            </a:r>
            <a:endParaRPr lang="en-US" b="1" i="1" dirty="0"/>
          </a:p>
          <a:p>
            <a:pPr marL="0" indent="0">
              <a:buNone/>
            </a:pPr>
            <a:endParaRPr lang="en-US" b="1" i="1" dirty="0"/>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4155814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lnSpcReduction="10000"/>
          </a:bodyPr>
          <a:lstStyle/>
          <a:p>
            <a:pPr marL="0" indent="0">
              <a:buNone/>
            </a:pPr>
            <a:r>
              <a:rPr lang="en-US" b="1" i="1" dirty="0"/>
              <a:t>Running Records</a:t>
            </a:r>
          </a:p>
          <a:p>
            <a:pPr marL="0" indent="0">
              <a:buNone/>
            </a:pPr>
            <a:endParaRPr lang="en-ZA" dirty="0"/>
          </a:p>
          <a:p>
            <a:r>
              <a:rPr lang="en-US" dirty="0"/>
              <a:t>A running record tells a story of the child's behaviour by detailing everything a child says during a set period of time. </a:t>
            </a:r>
          </a:p>
          <a:p>
            <a:endParaRPr lang="en-US" dirty="0"/>
          </a:p>
          <a:p>
            <a:r>
              <a:rPr lang="en-US" dirty="0"/>
              <a:t>They are written in present tense since you are recording as it happens. Running records provide a more detailed account of a child's behaviour in particular situations. </a:t>
            </a:r>
          </a:p>
          <a:p>
            <a:endParaRPr lang="en-US" dirty="0"/>
          </a:p>
          <a:p>
            <a:r>
              <a:rPr lang="en-US" dirty="0"/>
              <a:t>They are useful in determining why a child is behaving in a particular way and usually provide in depth information on a range of developmental areas.</a:t>
            </a:r>
            <a:endParaRPr lang="en-ZA" dirty="0"/>
          </a:p>
          <a:p>
            <a:pPr marL="0" indent="0">
              <a:buNone/>
            </a:pPr>
            <a:endParaRPr lang="en-US" b="1" i="1" dirty="0"/>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3869601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With running records it is often a good idea to record during a specific time (2 to 5 minutes) or observe during time increments.</a:t>
            </a:r>
            <a:endParaRPr lang="en-ZA" dirty="0"/>
          </a:p>
          <a:p>
            <a:pPr marL="0" indent="0">
              <a:buNone/>
            </a:pPr>
            <a:endParaRPr lang="en-US" b="1" i="1" dirty="0"/>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5926239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i="1" dirty="0"/>
              <a:t>Example</a:t>
            </a:r>
          </a:p>
          <a:p>
            <a:pPr marL="0" indent="0">
              <a:buNone/>
            </a:pPr>
            <a:endParaRPr lang="en-US" i="1" dirty="0"/>
          </a:p>
          <a:p>
            <a:r>
              <a:rPr lang="en-US" i="1" dirty="0"/>
              <a:t>10:15am to 10:20am -</a:t>
            </a:r>
            <a:r>
              <a:rPr lang="en-US" dirty="0"/>
              <a:t> </a:t>
            </a:r>
            <a:r>
              <a:rPr lang="en-US" i="1" dirty="0"/>
              <a:t>Annette kneels down next to Maya and begins wiping her face with a wet cloth. As Annette starts to wipe Maya’s right hand, Maya grabs the cloth with her left hand and yanks it away from Annette. Annette asks, “You wanna do it?” Maya starts wiping her mouth and tongue, clutching the cloth tightly in both hands. Annette smiles, claps her hands together and exclaims, “OK! Good job!” Annette reaches out and begins to lift Maya’s bib over her head. </a:t>
            </a:r>
            <a:endParaRPr lang="en-US" b="1" i="1" dirty="0"/>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7140055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i="1" dirty="0"/>
              <a:t>Maya transfers the wet cloth to her right hand, then, as the bib is lifted up and over her head, grabs it with both hands again. She wipes the cloth across her cheek and mouth, then vigorously swipes at her tongue four times.</a:t>
            </a:r>
            <a:endParaRPr lang="en-ZA" dirty="0"/>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7466413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i="1" dirty="0"/>
              <a:t>Learning Stories</a:t>
            </a:r>
          </a:p>
          <a:p>
            <a:pPr marL="0" indent="0">
              <a:buNone/>
            </a:pPr>
            <a:endParaRPr lang="en-ZA" dirty="0"/>
          </a:p>
          <a:p>
            <a:r>
              <a:rPr lang="en-US" dirty="0"/>
              <a:t>A Learning Story is just that, a story that tells a tale to those who are reading it. </a:t>
            </a:r>
          </a:p>
          <a:p>
            <a:r>
              <a:rPr lang="en-US" dirty="0"/>
              <a:t>It should focus on a child or a group of children, about the decisions they make and the consequences that follow. </a:t>
            </a:r>
          </a:p>
          <a:p>
            <a:r>
              <a:rPr lang="en-US" dirty="0"/>
              <a:t>With detail descriptions like in a narrative, a Learning Story provides an informative approach of the experience and the events that occurred.</a:t>
            </a:r>
            <a:endParaRPr lang="en-ZA" dirty="0"/>
          </a:p>
          <a:p>
            <a:pPr marL="0" indent="0">
              <a:buNone/>
            </a:pPr>
            <a:r>
              <a:rPr lang="en-US" dirty="0"/>
              <a:t> </a:t>
            </a:r>
            <a:endParaRPr lang="en-ZA" dirty="0"/>
          </a:p>
          <a:p>
            <a:pPr marL="0" indent="0">
              <a:buNone/>
            </a:pPr>
            <a:endParaRPr lang="en-US" b="1" i="1" dirty="0"/>
          </a:p>
          <a:p>
            <a:pPr marL="0" indent="0">
              <a:buNone/>
            </a:pP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181452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i="1" dirty="0"/>
              <a:t>As I was setting up Kelly stood watching me. “I like painting, is it my turn to paint”. Kelly walked over to the easel. I asked Kelly what she will be painting. Kelly turned and said “it’s a surprise”. She confidently drew a circle on the piece of paper using blue paint. Smiling, on top of the blue circle Kelly painted a red circle. She mixed both the blue and red together. She chuckled “I made purple”. Under the circle, Kelly painted a straight yellow line and on top of it, used blue “green, that’s what I want” she said quietly to herself. Next, Kelly used the yellow paint to make semi circled around the purple circle. Kelly walked over to me and tugged at my jacket “I’m almost finished, want to see” she said excitedly. </a:t>
            </a:r>
            <a:endParaRPr lang="en-ZA" b="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29792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i="1" dirty="0"/>
              <a:t>Kelly took my hand and we walked over to where she had been painting. She pointed to her painting I did it, all by myself, it’s a flower” Kelly said. “You did such a fantastic job! I can tell you really concentrated to make your flower perfect and it is” I said. Kelly smiled proudly. “Can I hang it near the door, so mum can see” she asked. “Sure, you want to take it home” I asked.</a:t>
            </a:r>
            <a:endParaRPr lang="en-US" b="1" i="1"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9092370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i="1" dirty="0"/>
              <a:t>Jottings</a:t>
            </a:r>
          </a:p>
          <a:p>
            <a:pPr marL="0" indent="0">
              <a:buNone/>
            </a:pPr>
            <a:endParaRPr lang="en-ZA" dirty="0"/>
          </a:p>
          <a:p>
            <a:r>
              <a:rPr lang="en-US" dirty="0"/>
              <a:t>A jotting is usually short details of significant events, behaviors or conversations. It can be a couple of sentences to no longer than a paragraph at most. </a:t>
            </a:r>
          </a:p>
          <a:p>
            <a:r>
              <a:rPr lang="en-US" dirty="0"/>
              <a:t>Jottings are a quick and easy way to record significant events and behaviors.</a:t>
            </a:r>
            <a:endParaRPr lang="en-ZA"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0182975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fontScale="92500"/>
          </a:bodyPr>
          <a:lstStyle/>
          <a:p>
            <a:r>
              <a:rPr lang="en-US" i="1" dirty="0"/>
              <a:t>12.7.09: Rebecca (11 months) lies in her cot after waking up. P bends over her but she does not smile. H, her regular caregiver, comes over and Rebecca immediately starts to smile.</a:t>
            </a:r>
            <a:endParaRPr lang="en-ZA" dirty="0"/>
          </a:p>
          <a:p>
            <a:r>
              <a:rPr lang="en-US" i="1" dirty="0"/>
              <a:t>13.7.09: Rebecca is sitting on the mat playing with nesting cups. Toni (12 m) crawls to the rug and tries to take a cup from Rebecca’s hand. She squeals, holds on tight to the cup, looking around the room at the adults.</a:t>
            </a:r>
            <a:endParaRPr lang="en-ZA" dirty="0"/>
          </a:p>
          <a:p>
            <a:r>
              <a:rPr lang="en-US" i="1" dirty="0"/>
              <a:t>16.7.09: Rebecca enters the nursery with her mother. She hides her head in her mother’s shoulder and holds tightly to her shoulder. H comes over to her mother smiling. The two women talk in a friendly manner for two or three minutes. H then says 'time for Mummy to go', holds out her arms for Rebecca, who leans over and reaches out for H, smiling in return.</a:t>
            </a:r>
            <a:endParaRPr lang="en-ZA"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4104495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lvl="0" indent="0">
              <a:buNone/>
            </a:pPr>
            <a:r>
              <a:rPr lang="en-US" b="1" i="1" dirty="0"/>
              <a:t>Sociograms</a:t>
            </a:r>
            <a:endParaRPr lang="en-ZA" dirty="0"/>
          </a:p>
          <a:p>
            <a:pPr marL="0" indent="0">
              <a:buNone/>
            </a:pPr>
            <a:r>
              <a:rPr lang="en-US" b="1" i="1" dirty="0"/>
              <a:t> </a:t>
            </a:r>
            <a:endParaRPr lang="en-ZA" dirty="0"/>
          </a:p>
          <a:p>
            <a:r>
              <a:rPr lang="en-US" dirty="0"/>
              <a:t>A sociogram is map or diagram of a child's friendships and interactions within a group of children.</a:t>
            </a:r>
          </a:p>
          <a:p>
            <a:r>
              <a:rPr lang="en-US" dirty="0"/>
              <a:t> It can be used across a range of age groups and can reflect patterns of social interactions for the child.  </a:t>
            </a:r>
          </a:p>
          <a:p>
            <a:r>
              <a:rPr lang="en-US" dirty="0"/>
              <a:t>It’s used to provide a clear identification of which the child’s prefers to play with or if the child needs assistance in their social skills. </a:t>
            </a:r>
          </a:p>
          <a:p>
            <a:r>
              <a:rPr lang="en-US" dirty="0"/>
              <a:t>Sociograms will indicate the children who interact most regularly and with whom they are most likely to interact.</a:t>
            </a:r>
            <a:endParaRPr lang="en-ZA"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703686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endParaRPr lang="en-ZA" dirty="0"/>
          </a:p>
          <a:p>
            <a:pPr marL="0" indent="0">
              <a:buNone/>
            </a:pPr>
            <a:endParaRPr lang="en-US" dirty="0"/>
          </a:p>
        </p:txBody>
      </p:sp>
      <p:pic>
        <p:nvPicPr>
          <p:cNvPr id="5" name="Picture 4">
            <a:extLst>
              <a:ext uri="{FF2B5EF4-FFF2-40B4-BE49-F238E27FC236}">
                <a16:creationId xmlns:a16="http://schemas.microsoft.com/office/drawing/2014/main" id="{81FC6E88-28BC-401A-8390-152503E2D3E6}"/>
              </a:ext>
            </a:extLst>
          </p:cNvPr>
          <p:cNvPicPr>
            <a:picLocks noChangeAspect="1"/>
          </p:cNvPicPr>
          <p:nvPr/>
        </p:nvPicPr>
        <p:blipFill>
          <a:blip r:embed="rId3"/>
          <a:stretch>
            <a:fillRect/>
          </a:stretch>
        </p:blipFill>
        <p:spPr>
          <a:xfrm>
            <a:off x="1389743" y="1461001"/>
            <a:ext cx="6456062" cy="4421639"/>
          </a:xfrm>
          <a:prstGeom prst="rect">
            <a:avLst/>
          </a:prstGeom>
        </p:spPr>
      </p:pic>
    </p:spTree>
    <p:extLst>
      <p:ext uri="{BB962C8B-B14F-4D97-AF65-F5344CB8AC3E}">
        <p14:creationId xmlns:p14="http://schemas.microsoft.com/office/powerpoint/2010/main" val="12991923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lnSpcReduction="10000"/>
          </a:bodyPr>
          <a:lstStyle/>
          <a:p>
            <a:pPr marL="0" lvl="0" indent="0">
              <a:buNone/>
            </a:pPr>
            <a:r>
              <a:rPr lang="en-US" b="1" i="1" dirty="0"/>
              <a:t>Time Samples</a:t>
            </a:r>
          </a:p>
          <a:p>
            <a:pPr marL="0" lvl="0" indent="0">
              <a:buNone/>
            </a:pPr>
            <a:endParaRPr lang="en-ZA" dirty="0"/>
          </a:p>
          <a:p>
            <a:r>
              <a:rPr lang="en-US" dirty="0"/>
              <a:t>These are used to record the occurrence of a child’s behaviour and keep track of the number of times certain behaviour occurs throughout the day.  </a:t>
            </a:r>
          </a:p>
          <a:p>
            <a:r>
              <a:rPr lang="en-US" dirty="0"/>
              <a:t>A tally is kept to record the specific time or a length of time the behaviour occurred. </a:t>
            </a:r>
          </a:p>
          <a:p>
            <a:r>
              <a:rPr lang="en-US" dirty="0"/>
              <a:t>Time samples are effective in reducing a child's negative behaviour by understanding why and when a particular behavior is occurring during the day. </a:t>
            </a:r>
          </a:p>
          <a:p>
            <a:r>
              <a:rPr lang="en-US" dirty="0"/>
              <a:t>Time samples can be taken every half an hour over a day or for shorter intervals of five to ten minutes.</a:t>
            </a:r>
            <a:endParaRPr lang="en-ZA"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125703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ZA" b="1" dirty="0"/>
              <a:t>Example:</a:t>
            </a:r>
          </a:p>
          <a:p>
            <a:pPr marL="0" indent="0">
              <a:buNone/>
            </a:pPr>
            <a:endParaRPr lang="en-ZA" b="1" dirty="0"/>
          </a:p>
          <a:p>
            <a:pPr marL="0" indent="0">
              <a:buNone/>
            </a:pPr>
            <a:r>
              <a:rPr lang="en-US" i="1" dirty="0"/>
              <a:t>Sue hit Jim 5 times during outdoor play</a:t>
            </a:r>
            <a:br>
              <a:rPr lang="en-US" dirty="0"/>
            </a:br>
            <a:r>
              <a:rPr lang="en-US" i="1" dirty="0"/>
              <a:t>Thomas cried for eight minutes when he was asked to wash his hands for lunch</a:t>
            </a:r>
            <a:endParaRPr lang="en-ZA" dirty="0"/>
          </a:p>
          <a:p>
            <a:pPr marL="0" indent="0">
              <a:buNone/>
            </a:pPr>
            <a:endParaRPr lang="en-ZA" b="1" dirty="0"/>
          </a:p>
          <a:p>
            <a:pPr marL="0" indent="0">
              <a:buNone/>
            </a:pPr>
            <a:endParaRPr lang="en-US" dirty="0"/>
          </a:p>
        </p:txBody>
      </p:sp>
    </p:spTree>
    <p:extLst>
      <p:ext uri="{BB962C8B-B14F-4D97-AF65-F5344CB8AC3E}">
        <p14:creationId xmlns:p14="http://schemas.microsoft.com/office/powerpoint/2010/main" val="7206383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i="1" dirty="0"/>
              <a:t>Photographs</a:t>
            </a:r>
          </a:p>
          <a:p>
            <a:pPr marL="0" indent="0">
              <a:buNone/>
            </a:pPr>
            <a:endParaRPr lang="en-ZA" dirty="0"/>
          </a:p>
          <a:p>
            <a:r>
              <a:rPr lang="en-US" dirty="0"/>
              <a:t>A picture tells 100 words! Photos of a child engaged in an activity with a brief description are an effective way to capture a child's learning. </a:t>
            </a:r>
          </a:p>
          <a:p>
            <a:r>
              <a:rPr lang="en-US" dirty="0"/>
              <a:t>It's often not necessary to write as much detail for their written part. </a:t>
            </a:r>
          </a:p>
          <a:p>
            <a:r>
              <a:rPr lang="en-US" dirty="0"/>
              <a:t>A series of photos can show the development of a child or changes in their play or skills over time. </a:t>
            </a:r>
            <a:endParaRPr lang="en-ZA" b="1" dirty="0"/>
          </a:p>
          <a:p>
            <a:pPr marL="0" indent="0">
              <a:buNone/>
            </a:pPr>
            <a:endParaRPr lang="en-US" dirty="0"/>
          </a:p>
        </p:txBody>
      </p:sp>
    </p:spTree>
    <p:extLst>
      <p:ext uri="{BB962C8B-B14F-4D97-AF65-F5344CB8AC3E}">
        <p14:creationId xmlns:p14="http://schemas.microsoft.com/office/powerpoint/2010/main" val="7415960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ZA" b="1" i="1" dirty="0"/>
              <a:t>Example:</a:t>
            </a:r>
          </a:p>
          <a:p>
            <a:pPr marL="0" indent="0">
              <a:buNone/>
            </a:pPr>
            <a:endParaRPr lang="en-ZA" b="1" i="1" dirty="0"/>
          </a:p>
          <a:p>
            <a:pPr marL="0" indent="0">
              <a:buNone/>
            </a:pPr>
            <a:endParaRPr lang="en-ZA" b="1" dirty="0"/>
          </a:p>
          <a:p>
            <a:pPr marL="0" indent="0">
              <a:buNone/>
            </a:pPr>
            <a:endParaRPr lang="en-US" dirty="0"/>
          </a:p>
        </p:txBody>
      </p:sp>
      <p:pic>
        <p:nvPicPr>
          <p:cNvPr id="5" name="Picture 4" descr="https://aussiechildcarenetwork.com.au/images/uploads/articles/16080574953_e005558155_z.jpg">
            <a:extLst>
              <a:ext uri="{FF2B5EF4-FFF2-40B4-BE49-F238E27FC236}">
                <a16:creationId xmlns:a16="http://schemas.microsoft.com/office/drawing/2014/main" id="{65A9205A-6472-4FB8-B5F3-E9A2F3456A49}"/>
              </a:ext>
            </a:extLst>
          </p:cNvPr>
          <p:cNvPicPr/>
          <p:nvPr/>
        </p:nvPicPr>
        <p:blipFill>
          <a:blip r:embed="rId3" cstate="print"/>
          <a:srcRect/>
          <a:stretch>
            <a:fillRect/>
          </a:stretch>
        </p:blipFill>
        <p:spPr bwMode="auto">
          <a:xfrm>
            <a:off x="1985644" y="2174240"/>
            <a:ext cx="5680075" cy="3540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2523706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lvl="0" indent="0">
              <a:buNone/>
            </a:pPr>
            <a:r>
              <a:rPr lang="en-US" b="1" i="1" dirty="0"/>
              <a:t>Event Samples</a:t>
            </a:r>
          </a:p>
          <a:p>
            <a:pPr marL="0" lvl="0" indent="0">
              <a:buNone/>
            </a:pPr>
            <a:endParaRPr lang="en-ZA" dirty="0"/>
          </a:p>
          <a:p>
            <a:r>
              <a:rPr lang="en-US" dirty="0"/>
              <a:t>Event samples are a series of short observations of a child's response during a particular situation. </a:t>
            </a:r>
          </a:p>
          <a:p>
            <a:r>
              <a:rPr lang="en-US" dirty="0"/>
              <a:t>It is used to record a child's behavior pattern, which gives an indication of the reasons why a specific behavior is occurring. </a:t>
            </a:r>
          </a:p>
          <a:p>
            <a:r>
              <a:rPr lang="en-US" dirty="0"/>
              <a:t>The information gathered will help you to assess what sparks a certain reaction in the child and identify the possible causes or consequences of concerning behavior and find strategies to manage the behavior effectively.</a:t>
            </a:r>
            <a:endParaRPr lang="en-ZA" dirty="0"/>
          </a:p>
          <a:p>
            <a:pPr marL="0" indent="0">
              <a:buNone/>
            </a:pPr>
            <a:endParaRPr lang="en-US" dirty="0"/>
          </a:p>
        </p:txBody>
      </p:sp>
    </p:spTree>
    <p:extLst>
      <p:ext uri="{BB962C8B-B14F-4D97-AF65-F5344CB8AC3E}">
        <p14:creationId xmlns:p14="http://schemas.microsoft.com/office/powerpoint/2010/main" val="2894844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What happens to reinforce behavior</a:t>
            </a:r>
            <a:r>
              <a:rPr lang="en-US" i="1" dirty="0"/>
              <a:t> -  Joanne takes Ellen's coat off and talks quietly to her, counting the buttons and telling Ellen what she is doing. Ellen stands quietly watching her mother. </a:t>
            </a:r>
          </a:p>
          <a:p>
            <a:endParaRPr lang="en-US" i="1" dirty="0"/>
          </a:p>
          <a:p>
            <a:r>
              <a:rPr lang="en-US" i="1" dirty="0"/>
              <a:t>Joanne checks that Ellen has her favorite Baby. She tells Ellen breakfast is ready and holds her hand ready to take her to join the other toddlers for breakfast. </a:t>
            </a:r>
            <a:endParaRPr lang="en-US" dirty="0"/>
          </a:p>
        </p:txBody>
      </p:sp>
    </p:spTree>
    <p:extLst>
      <p:ext uri="{BB962C8B-B14F-4D97-AF65-F5344CB8AC3E}">
        <p14:creationId xmlns:p14="http://schemas.microsoft.com/office/powerpoint/2010/main" val="10602653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lnSpcReduction="10000"/>
          </a:bodyPr>
          <a:lstStyle/>
          <a:p>
            <a:pPr marL="0" lvl="0" indent="0">
              <a:buNone/>
            </a:pPr>
            <a:r>
              <a:rPr lang="en-ZA" b="1" i="1" dirty="0"/>
              <a:t>Example:</a:t>
            </a:r>
          </a:p>
          <a:p>
            <a:pPr marL="0" lvl="0" indent="0">
              <a:buNone/>
            </a:pPr>
            <a:endParaRPr lang="en-ZA" b="1" i="1" dirty="0"/>
          </a:p>
          <a:p>
            <a:pPr marL="0" indent="0">
              <a:buNone/>
            </a:pPr>
            <a:r>
              <a:rPr lang="en-US" b="1" dirty="0"/>
              <a:t>Day 1 – Monday</a:t>
            </a:r>
          </a:p>
          <a:p>
            <a:pPr marL="0" indent="0">
              <a:buNone/>
            </a:pPr>
            <a:endParaRPr lang="en-ZA" b="1" dirty="0"/>
          </a:p>
          <a:p>
            <a:r>
              <a:rPr lang="en-US" dirty="0"/>
              <a:t>What happens to cause the behavior</a:t>
            </a:r>
            <a:r>
              <a:rPr lang="en-US" i="1" dirty="0"/>
              <a:t> - Ellen arrives at 8:30 am. Her mother carries her into Nursery. Joanne greets them smiling "Hello Ellen. Good morning, Mrs W? How are you today?"</a:t>
            </a:r>
            <a:endParaRPr lang="en-ZA" dirty="0"/>
          </a:p>
          <a:p>
            <a:r>
              <a:rPr lang="en-US" dirty="0"/>
              <a:t>Behavior observed</a:t>
            </a:r>
            <a:r>
              <a:rPr lang="en-US" i="1" dirty="0"/>
              <a:t> - Ellen glances at Joanne, looks at mother. Mother smiles. Ellen hesitates then smiles. Mother says, "Say hello, Ellen. Joanne is going to take care of you while Mummy is at work." Ellen holds her arms out to Joanne</a:t>
            </a:r>
            <a:endParaRPr lang="en-ZA" dirty="0"/>
          </a:p>
          <a:p>
            <a:pPr marL="0" lvl="0" indent="0">
              <a:buNone/>
            </a:pPr>
            <a:endParaRPr lang="en-ZA" dirty="0"/>
          </a:p>
          <a:p>
            <a:pPr marL="0" indent="0">
              <a:buNone/>
            </a:pPr>
            <a:endParaRPr lang="en-US" dirty="0"/>
          </a:p>
        </p:txBody>
      </p:sp>
    </p:spTree>
    <p:extLst>
      <p:ext uri="{BB962C8B-B14F-4D97-AF65-F5344CB8AC3E}">
        <p14:creationId xmlns:p14="http://schemas.microsoft.com/office/powerpoint/2010/main" val="24495689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i="1" dirty="0"/>
              <a:t>Ellen hesitates and looks at the children, then at Joanne and at her mother. "Shall we wave bye to Mummy? Then we can have breakfast." </a:t>
            </a:r>
          </a:p>
          <a:p>
            <a:r>
              <a:rPr lang="en-US" i="1" dirty="0"/>
              <a:t>Ellen copies Joanne as she waves to Ellen's mother. Mother leaves quietly. Ellen stands for a moment looking at the door, then walks towards the breakfast table.</a:t>
            </a:r>
          </a:p>
          <a:p>
            <a:pPr marL="0" indent="0">
              <a:buNone/>
            </a:pPr>
            <a:endParaRPr lang="en-ZA" dirty="0"/>
          </a:p>
          <a:p>
            <a:pPr marL="0" indent="0">
              <a:buNone/>
            </a:pPr>
            <a:r>
              <a:rPr lang="en-US" b="1" dirty="0"/>
              <a:t>Day 2</a:t>
            </a:r>
            <a:r>
              <a:rPr lang="en-US" b="1" i="1" dirty="0"/>
              <a:t> - Tuesday</a:t>
            </a:r>
            <a:endParaRPr lang="en-ZA" b="1" dirty="0"/>
          </a:p>
          <a:p>
            <a:r>
              <a:rPr lang="en-US" dirty="0"/>
              <a:t>What happens to cause the behavior</a:t>
            </a:r>
            <a:r>
              <a:rPr lang="en-US" i="1" dirty="0"/>
              <a:t> - Repeat of yesterday</a:t>
            </a:r>
            <a:br>
              <a:rPr lang="en-US" dirty="0"/>
            </a:br>
            <a:endParaRPr lang="en-ZA" dirty="0"/>
          </a:p>
          <a:p>
            <a:pPr marL="0" lvl="0" indent="0">
              <a:buNone/>
            </a:pPr>
            <a:endParaRPr lang="en-ZA" dirty="0"/>
          </a:p>
          <a:p>
            <a:pPr marL="0" indent="0">
              <a:buNone/>
            </a:pPr>
            <a:endParaRPr lang="en-US" dirty="0"/>
          </a:p>
        </p:txBody>
      </p:sp>
    </p:spTree>
    <p:extLst>
      <p:ext uri="{BB962C8B-B14F-4D97-AF65-F5344CB8AC3E}">
        <p14:creationId xmlns:p14="http://schemas.microsoft.com/office/powerpoint/2010/main" val="28033717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lvl="0" indent="0">
              <a:buNone/>
            </a:pPr>
            <a:r>
              <a:rPr lang="en-US" b="1" dirty="0"/>
              <a:t>Work Samples</a:t>
            </a:r>
          </a:p>
          <a:p>
            <a:pPr marL="0" lvl="0" indent="0">
              <a:buNone/>
            </a:pPr>
            <a:endParaRPr lang="en-ZA" dirty="0"/>
          </a:p>
          <a:p>
            <a:r>
              <a:rPr lang="en-US" dirty="0"/>
              <a:t>These are collected from each individual child and include drawings, painting, cutting, writing etc. </a:t>
            </a:r>
          </a:p>
          <a:p>
            <a:endParaRPr lang="en-US" dirty="0"/>
          </a:p>
          <a:p>
            <a:r>
              <a:rPr lang="en-US" dirty="0"/>
              <a:t>Accompanying work samples, you can add comments from the child, a description of what happened or what the child and said and link them to areas of development.</a:t>
            </a:r>
            <a:endParaRPr lang="en-ZA" dirty="0"/>
          </a:p>
          <a:p>
            <a:pPr marL="0" indent="0">
              <a:buNone/>
            </a:pPr>
            <a:br>
              <a:rPr lang="en-US" dirty="0"/>
            </a:br>
            <a:endParaRPr lang="en-ZA" dirty="0"/>
          </a:p>
          <a:p>
            <a:pPr marL="0" lvl="0" indent="0">
              <a:buNone/>
            </a:pPr>
            <a:endParaRPr lang="en-ZA" dirty="0"/>
          </a:p>
          <a:p>
            <a:pPr marL="0" indent="0">
              <a:buNone/>
            </a:pPr>
            <a:endParaRPr lang="en-US" dirty="0"/>
          </a:p>
        </p:txBody>
      </p:sp>
    </p:spTree>
    <p:extLst>
      <p:ext uri="{BB962C8B-B14F-4D97-AF65-F5344CB8AC3E}">
        <p14:creationId xmlns:p14="http://schemas.microsoft.com/office/powerpoint/2010/main" val="309213011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dirty="0"/>
              <a:t>Example:</a:t>
            </a:r>
          </a:p>
          <a:p>
            <a:pPr marL="0" indent="0">
              <a:buNone/>
            </a:pPr>
            <a:endParaRPr lang="en-US" b="1" dirty="0"/>
          </a:p>
          <a:p>
            <a:pPr marL="0" indent="0">
              <a:buNone/>
            </a:pPr>
            <a:br>
              <a:rPr lang="en-US" dirty="0"/>
            </a:br>
            <a:endParaRPr lang="en-ZA" dirty="0"/>
          </a:p>
          <a:p>
            <a:pPr marL="0" lvl="0" indent="0">
              <a:buNone/>
            </a:pPr>
            <a:endParaRPr lang="en-ZA" dirty="0"/>
          </a:p>
          <a:p>
            <a:pPr marL="0" indent="0">
              <a:buNone/>
            </a:pPr>
            <a:endParaRPr lang="en-US" dirty="0"/>
          </a:p>
        </p:txBody>
      </p:sp>
      <p:pic>
        <p:nvPicPr>
          <p:cNvPr id="5" name="Picture 4" descr="https://aussiechildcarenetwork.com.au/images/uploads/articles/butterfly_paint.jpg">
            <a:extLst>
              <a:ext uri="{FF2B5EF4-FFF2-40B4-BE49-F238E27FC236}">
                <a16:creationId xmlns:a16="http://schemas.microsoft.com/office/drawing/2014/main" id="{6C98306D-46E7-4BE3-8BF6-C0BEC8288562}"/>
              </a:ext>
            </a:extLst>
          </p:cNvPr>
          <p:cNvPicPr/>
          <p:nvPr/>
        </p:nvPicPr>
        <p:blipFill>
          <a:blip r:embed="rId3" cstate="print"/>
          <a:srcRect/>
          <a:stretch>
            <a:fillRect/>
          </a:stretch>
        </p:blipFill>
        <p:spPr bwMode="auto">
          <a:xfrm>
            <a:off x="2360294" y="2691026"/>
            <a:ext cx="4985385" cy="27536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71477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When choosing which observation method to use, it really depends on what you want to observe - jottings, sociography and work samples can only provide basic information.</a:t>
            </a:r>
          </a:p>
          <a:p>
            <a:endParaRPr lang="en-US" dirty="0"/>
          </a:p>
          <a:p>
            <a:r>
              <a:rPr lang="en-US" dirty="0"/>
              <a:t> Learning stories, anecdotal records, running records provide a more comprehensive understanding on what the child is learning. </a:t>
            </a:r>
          </a:p>
          <a:p>
            <a:pPr marL="0" indent="0">
              <a:buNone/>
            </a:pPr>
            <a:endParaRPr lang="en-ZA" dirty="0"/>
          </a:p>
          <a:p>
            <a:pPr marL="0" indent="0">
              <a:buNone/>
            </a:pPr>
            <a:br>
              <a:rPr lang="en-US" dirty="0"/>
            </a:br>
            <a:endParaRPr lang="en-ZA" dirty="0"/>
          </a:p>
          <a:p>
            <a:pPr marL="0" lvl="0" indent="0">
              <a:buNone/>
            </a:pPr>
            <a:endParaRPr lang="en-ZA" dirty="0"/>
          </a:p>
          <a:p>
            <a:pPr marL="0" indent="0">
              <a:buNone/>
            </a:pPr>
            <a:endParaRPr lang="en-US" dirty="0"/>
          </a:p>
        </p:txBody>
      </p:sp>
    </p:spTree>
    <p:extLst>
      <p:ext uri="{BB962C8B-B14F-4D97-AF65-F5344CB8AC3E}">
        <p14:creationId xmlns:p14="http://schemas.microsoft.com/office/powerpoint/2010/main" val="11829397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r>
              <a:rPr lang="en-US" b="1" dirty="0"/>
              <a:t>Recommendations for working with families:</a:t>
            </a:r>
          </a:p>
          <a:p>
            <a:pPr marL="0" indent="0">
              <a:buNone/>
            </a:pPr>
            <a:endParaRPr lang="en-ZA" b="1" dirty="0"/>
          </a:p>
          <a:p>
            <a:r>
              <a:rPr lang="en-US" dirty="0"/>
              <a:t>Actively involve parents and families in the early learning program and setting.</a:t>
            </a:r>
            <a:endParaRPr lang="en-ZA" dirty="0"/>
          </a:p>
          <a:p>
            <a:r>
              <a:rPr lang="en-US" dirty="0"/>
              <a:t>Parents and families should be actively involved in the learning and development of their children. </a:t>
            </a:r>
          </a:p>
          <a:p>
            <a:r>
              <a:rPr lang="en-US" dirty="0"/>
              <a:t>Teachers should actively seek parental involvement and pursue establishing a partnership with children’s families. </a:t>
            </a:r>
          </a:p>
        </p:txBody>
      </p:sp>
    </p:spTree>
    <p:extLst>
      <p:ext uri="{BB962C8B-B14F-4D97-AF65-F5344CB8AC3E}">
        <p14:creationId xmlns:p14="http://schemas.microsoft.com/office/powerpoint/2010/main" val="18481275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When possible, teachers should visit the child’s community (for example, shops, churches, and playgrounds); read and learn about the community through the use of books, pictures, observations, and conversations with community members; and visit the home and meet with other family members.</a:t>
            </a:r>
          </a:p>
        </p:txBody>
      </p:sp>
    </p:spTree>
    <p:extLst>
      <p:ext uri="{BB962C8B-B14F-4D97-AF65-F5344CB8AC3E}">
        <p14:creationId xmlns:p14="http://schemas.microsoft.com/office/powerpoint/2010/main" val="41895218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Parents and families should be invited to share, participate, and engage in activities with their children. </a:t>
            </a:r>
          </a:p>
          <a:p>
            <a:pPr marL="0" indent="0">
              <a:buNone/>
            </a:pPr>
            <a:endParaRPr lang="en-US" dirty="0"/>
          </a:p>
          <a:p>
            <a:r>
              <a:rPr lang="en-US" dirty="0"/>
              <a:t>Parent involvement can be accomplished in a number of ways, including asking parents to share stories, songs, drawings, and experiences of their linguistic and cultural background and asking parents to serve as monitors or field trip organizers.</a:t>
            </a:r>
            <a:endParaRPr lang="en-ZA" dirty="0"/>
          </a:p>
          <a:p>
            <a:pPr marL="0" indent="0">
              <a:buNone/>
            </a:pPr>
            <a:r>
              <a:rPr lang="en-US" dirty="0"/>
              <a:t> </a:t>
            </a:r>
            <a:endParaRPr lang="en-ZA" dirty="0"/>
          </a:p>
        </p:txBody>
      </p:sp>
    </p:spTree>
    <p:extLst>
      <p:ext uri="{BB962C8B-B14F-4D97-AF65-F5344CB8AC3E}">
        <p14:creationId xmlns:p14="http://schemas.microsoft.com/office/powerpoint/2010/main" val="106229739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r>
              <a:rPr lang="en-US" dirty="0"/>
              <a:t>Families and parents should be invited to share activities that are developmentally appropriate and meaningful within their culture. </a:t>
            </a:r>
          </a:p>
          <a:p>
            <a:pPr marL="0" indent="0">
              <a:buNone/>
            </a:pPr>
            <a:endParaRPr lang="en-US" dirty="0"/>
          </a:p>
          <a:p>
            <a:r>
              <a:rPr lang="en-US" dirty="0"/>
              <a:t>These opportunities demonstrate to the parent what their child is learning; increase the knowledge, information and understanding of all children regarding people of different cultures and linguistic backgrounds; and establish a meaningful relationship with the parent. </a:t>
            </a:r>
          </a:p>
          <a:p>
            <a:pPr marL="0" indent="0">
              <a:buNone/>
            </a:pPr>
            <a:r>
              <a:rPr lang="en-US" dirty="0"/>
              <a:t> </a:t>
            </a:r>
            <a:endParaRPr lang="en-ZA" dirty="0"/>
          </a:p>
        </p:txBody>
      </p:sp>
    </p:spTree>
    <p:extLst>
      <p:ext uri="{BB962C8B-B14F-4D97-AF65-F5344CB8AC3E}">
        <p14:creationId xmlns:p14="http://schemas.microsoft.com/office/powerpoint/2010/main" val="73117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B34-2D2D-483A-A756-41BF60215694}"/>
              </a:ext>
            </a:extLst>
          </p:cNvPr>
          <p:cNvSpPr>
            <a:spLocks noGrp="1"/>
          </p:cNvSpPr>
          <p:nvPr>
            <p:ph type="title"/>
          </p:nvPr>
        </p:nvSpPr>
        <p:spPr/>
        <p:txBody>
          <a:bodyPr/>
          <a:lstStyle/>
          <a:p>
            <a:pPr algn="ctr"/>
            <a:r>
              <a:rPr lang="en-ZA" dirty="0"/>
              <a:t>OBSERVATION METHODS</a:t>
            </a:r>
          </a:p>
        </p:txBody>
      </p:sp>
      <p:sp>
        <p:nvSpPr>
          <p:cNvPr id="3" name="Slide Number Placeholder 2">
            <a:extLst>
              <a:ext uri="{FF2B5EF4-FFF2-40B4-BE49-F238E27FC236}">
                <a16:creationId xmlns:a16="http://schemas.microsoft.com/office/drawing/2014/main" id="{137C0D75-BA0E-447C-B999-9BC163EB04D3}"/>
              </a:ext>
            </a:extLst>
          </p:cNvPr>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a:extLst>
              <a:ext uri="{FF2B5EF4-FFF2-40B4-BE49-F238E27FC236}">
                <a16:creationId xmlns:a16="http://schemas.microsoft.com/office/drawing/2014/main" id="{155B858C-6E7D-46EE-BAF7-7E05613332CB}"/>
              </a:ext>
            </a:extLst>
          </p:cNvPr>
          <p:cNvSpPr>
            <a:spLocks noGrp="1"/>
          </p:cNvSpPr>
          <p:nvPr>
            <p:ph sz="quarter" idx="1"/>
          </p:nvPr>
        </p:nvSpPr>
        <p:spPr/>
        <p:txBody>
          <a:bodyPr>
            <a:normAutofit/>
          </a:bodyPr>
          <a:lstStyle/>
          <a:p>
            <a:pPr marL="0" indent="0">
              <a:buNone/>
            </a:pPr>
            <a:endParaRPr lang="en-US" dirty="0"/>
          </a:p>
          <a:p>
            <a:r>
              <a:rPr lang="en-US" dirty="0"/>
              <a:t>The early childhood educator should ensure that parents are informed and engaged with their child in meaningful activities that promote linkages between the home and the early care setting. </a:t>
            </a:r>
            <a:endParaRPr lang="en-ZA" dirty="0"/>
          </a:p>
          <a:p>
            <a:pPr marL="0" indent="0">
              <a:buNone/>
            </a:pPr>
            <a:r>
              <a:rPr lang="en-US" dirty="0"/>
              <a:t> </a:t>
            </a:r>
            <a:endParaRPr lang="en-ZA" dirty="0"/>
          </a:p>
        </p:txBody>
      </p:sp>
    </p:spTree>
    <p:extLst>
      <p:ext uri="{BB962C8B-B14F-4D97-AF65-F5344CB8AC3E}">
        <p14:creationId xmlns:p14="http://schemas.microsoft.com/office/powerpoint/2010/main" val="35085110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20A7-0CBB-413D-8E77-F578F506DA97}"/>
              </a:ext>
            </a:extLst>
          </p:cNvPr>
          <p:cNvSpPr>
            <a:spLocks noGrp="1"/>
          </p:cNvSpPr>
          <p:nvPr>
            <p:ph type="title"/>
          </p:nvPr>
        </p:nvSpPr>
        <p:spPr/>
        <p:txBody>
          <a:bodyPr/>
          <a:lstStyle/>
          <a:p>
            <a:r>
              <a:rPr lang="en-ZA" dirty="0"/>
              <a:t>STUDY UNIT 2</a:t>
            </a:r>
          </a:p>
        </p:txBody>
      </p:sp>
      <p:sp>
        <p:nvSpPr>
          <p:cNvPr id="3" name="Text Placeholder 2">
            <a:extLst>
              <a:ext uri="{FF2B5EF4-FFF2-40B4-BE49-F238E27FC236}">
                <a16:creationId xmlns:a16="http://schemas.microsoft.com/office/drawing/2014/main" id="{38E6FBE3-C6CA-42AA-ABA0-BBC5A212CC1D}"/>
              </a:ext>
            </a:extLst>
          </p:cNvPr>
          <p:cNvSpPr>
            <a:spLocks noGrp="1"/>
          </p:cNvSpPr>
          <p:nvPr>
            <p:ph type="body" idx="1"/>
          </p:nvPr>
        </p:nvSpPr>
        <p:spPr/>
        <p:txBody>
          <a:bodyPr/>
          <a:lstStyle/>
          <a:p>
            <a:r>
              <a:rPr lang="en-ZA" dirty="0"/>
              <a:t>ASSESSMENT AND RECORDING ON CHILD PROGRESS </a:t>
            </a:r>
          </a:p>
        </p:txBody>
      </p:sp>
      <p:sp>
        <p:nvSpPr>
          <p:cNvPr id="4" name="Slide Number Placeholder 3">
            <a:extLst>
              <a:ext uri="{FF2B5EF4-FFF2-40B4-BE49-F238E27FC236}">
                <a16:creationId xmlns:a16="http://schemas.microsoft.com/office/drawing/2014/main" id="{9A69E7DE-5EDF-40EB-998B-86A29BFAA84B}"/>
              </a:ext>
            </a:extLst>
          </p:cNvPr>
          <p:cNvSpPr>
            <a:spLocks noGrp="1"/>
          </p:cNvSpPr>
          <p:nvPr>
            <p:ph type="sldNum" sz="quarter" idx="12"/>
          </p:nvPr>
        </p:nvSpPr>
        <p:spPr/>
        <p:txBody>
          <a:bodyPr/>
          <a:lstStyle/>
          <a:p>
            <a:fld id="{4980778A-6F9D-4141-8080-B8192EADCD40}" type="slidenum">
              <a:rPr lang="en-ZA" smtClean="0"/>
              <a:pPr/>
              <a:t>171</a:t>
            </a:fld>
            <a:endParaRPr lang="en-ZA" dirty="0"/>
          </a:p>
        </p:txBody>
      </p:sp>
    </p:spTree>
    <p:extLst>
      <p:ext uri="{BB962C8B-B14F-4D97-AF65-F5344CB8AC3E}">
        <p14:creationId xmlns:p14="http://schemas.microsoft.com/office/powerpoint/2010/main" val="32859698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p:txBody>
          <a:bodyPr>
            <a:normAutofit lnSpcReduction="10000"/>
          </a:bodyPr>
          <a:lstStyle/>
          <a:p>
            <a:r>
              <a:rPr lang="en-US" dirty="0"/>
              <a:t>Today’s educational climate of standards and accountability extends even to preschool programs (Bowman, Donovan, and Burns, 2001). </a:t>
            </a:r>
          </a:p>
          <a:p>
            <a:endParaRPr lang="en-US" dirty="0"/>
          </a:p>
          <a:p>
            <a:r>
              <a:rPr lang="en-US" dirty="0"/>
              <a:t>Additionally, the current preschool initiative requires a demonstration of positive child outcomes and ongoing assessment efforts. </a:t>
            </a:r>
          </a:p>
          <a:p>
            <a:endParaRPr lang="en-US" dirty="0"/>
          </a:p>
          <a:p>
            <a:r>
              <a:rPr lang="en-US" dirty="0"/>
              <a:t>In light of this background, it is critical to understand how both formal and informal assessments, when developmentally appropriate in design and purpose, are beneficial for early childhood. </a:t>
            </a:r>
          </a:p>
          <a:p>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19925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p:txBody>
          <a:bodyPr>
            <a:normAutofit/>
          </a:bodyPr>
          <a:lstStyle/>
          <a:p>
            <a:r>
              <a:rPr lang="en-US" dirty="0"/>
              <a:t>This age period is often broken into three groups for discussion: infants/toddlers (ages 0 through 2), preschoolers (ages 3 through 5), and primary children (kindergarten through grade 3). </a:t>
            </a:r>
          </a:p>
          <a:p>
            <a:endParaRPr lang="en-US" dirty="0"/>
          </a:p>
          <a:p>
            <a:r>
              <a:rPr lang="en-US" dirty="0"/>
              <a:t>This report will examine the perspectives on the essential role of assessment and accountability during early childhood, and will also describe an appropriate assessment system for this age group.</a:t>
            </a: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863294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p:txBody>
          <a:bodyPr>
            <a:normAutofit/>
          </a:bodyPr>
          <a:lstStyle/>
          <a:p>
            <a:pPr marL="0" indent="0">
              <a:buNone/>
            </a:pPr>
            <a:r>
              <a:rPr lang="en-US" b="1" dirty="0"/>
              <a:t>Developmentally Appropriate Assessment Practices (strategies)</a:t>
            </a:r>
          </a:p>
          <a:p>
            <a:pPr marL="0" indent="0">
              <a:buNone/>
            </a:pPr>
            <a:endParaRPr lang="en-ZA" dirty="0"/>
          </a:p>
          <a:p>
            <a:pPr marL="0" indent="0">
              <a:buNone/>
            </a:pPr>
            <a:r>
              <a:rPr lang="en-US" dirty="0"/>
              <a:t>Assessments made during children’s informal work and play are most likely to give an accurate and balanced understanding of their learning and development. </a:t>
            </a:r>
          </a:p>
          <a:p>
            <a:pPr marL="0" indent="0">
              <a:buNone/>
            </a:pPr>
            <a:endParaRPr lang="en-US" b="1" dirty="0"/>
          </a:p>
          <a:p>
            <a:pPr marL="0" indent="0">
              <a:buNone/>
            </a:pPr>
            <a:r>
              <a:rPr lang="en-US" b="1" dirty="0"/>
              <a:t>As you strive to understand each child, make sure:</a:t>
            </a:r>
          </a:p>
          <a:p>
            <a:pPr marL="0" indent="0">
              <a:buNone/>
            </a:pPr>
            <a:endParaRPr lang="en-ZA" b="1" dirty="0"/>
          </a:p>
          <a:p>
            <a:r>
              <a:rPr lang="en-US" dirty="0"/>
              <a:t>Assessment efforts are ongoing, strategic, and purposeful. Plan and conduct both formal and informal assessments during the year.</a:t>
            </a:r>
            <a:endParaRPr lang="en-ZA" dirty="0"/>
          </a:p>
        </p:txBody>
      </p:sp>
    </p:spTree>
    <p:extLst>
      <p:ext uri="{BB962C8B-B14F-4D97-AF65-F5344CB8AC3E}">
        <p14:creationId xmlns:p14="http://schemas.microsoft.com/office/powerpoint/2010/main" val="37201694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Strive to recognize children’s continuous, positive development and learning. </a:t>
            </a:r>
          </a:p>
          <a:p>
            <a:endParaRPr lang="en-US" dirty="0"/>
          </a:p>
          <a:p>
            <a:r>
              <a:rPr lang="en-US" dirty="0"/>
              <a:t>Use the results to shape program curriculum, adapt teaching styles, enhance parent communication, and evaluate program effectiveness.</a:t>
            </a:r>
          </a:p>
          <a:p>
            <a:pPr marL="0" indent="0">
              <a:buNone/>
            </a:pPr>
            <a:endParaRPr lang="en-ZA" dirty="0"/>
          </a:p>
          <a:p>
            <a:r>
              <a:rPr lang="en-US" dirty="0"/>
              <a:t>Information is integrated with curriculum content and goals, Plan for and incorporate assessment into your daily routine by thinking about the ways children are learning and developing. </a:t>
            </a:r>
            <a:endParaRPr lang="en-ZA" dirty="0"/>
          </a:p>
        </p:txBody>
      </p:sp>
    </p:spTree>
    <p:extLst>
      <p:ext uri="{BB962C8B-B14F-4D97-AF65-F5344CB8AC3E}">
        <p14:creationId xmlns:p14="http://schemas.microsoft.com/office/powerpoint/2010/main" val="25749219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This will help everyone better understand how children are progressing and what needs to happen next.</a:t>
            </a:r>
          </a:p>
          <a:p>
            <a:pPr marL="0" indent="0">
              <a:buNone/>
            </a:pPr>
            <a:endParaRPr lang="en-ZA" dirty="0"/>
          </a:p>
          <a:p>
            <a:r>
              <a:rPr lang="en-US" dirty="0"/>
              <a:t>Methods are appropriate to children’s ages and experiences. With young children, the most effective methods are observation, descriptive data, and collections of children’s work. </a:t>
            </a:r>
          </a:p>
          <a:p>
            <a:endParaRPr lang="en-US" dirty="0"/>
          </a:p>
          <a:p>
            <a:r>
              <a:rPr lang="en-US" dirty="0"/>
              <a:t>Steer clear of contrived activities designed to test specific skills or abilities. Do consider input from families and children’s evaluations of their own work.</a:t>
            </a:r>
          </a:p>
          <a:p>
            <a:pPr marL="0" indent="0">
              <a:buNone/>
            </a:pPr>
            <a:endParaRPr lang="en-ZA" dirty="0"/>
          </a:p>
        </p:txBody>
      </p:sp>
    </p:spTree>
    <p:extLst>
      <p:ext uri="{BB962C8B-B14F-4D97-AF65-F5344CB8AC3E}">
        <p14:creationId xmlns:p14="http://schemas.microsoft.com/office/powerpoint/2010/main" val="202106769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Children’s progress is documented from anecdotal notes and parent comments.</a:t>
            </a:r>
          </a:p>
          <a:p>
            <a:pPr marL="0" indent="0">
              <a:buNone/>
            </a:pPr>
            <a:endParaRPr lang="en-ZA" dirty="0"/>
          </a:p>
          <a:p>
            <a:r>
              <a:rPr lang="en-US" dirty="0"/>
              <a:t>Formal assessments are used infrequently.</a:t>
            </a:r>
          </a:p>
          <a:p>
            <a:pPr marL="0" indent="0">
              <a:buNone/>
            </a:pPr>
            <a:endParaRPr lang="en-ZA" dirty="0"/>
          </a:p>
          <a:p>
            <a:r>
              <a:rPr lang="en-US" dirty="0"/>
              <a:t>Decisions that have a major impact on children, such as enrollment or placement, are never made on the basis of a single developmental assessment or screening device.</a:t>
            </a:r>
          </a:p>
          <a:p>
            <a:pPr marL="0" indent="0">
              <a:buNone/>
            </a:pPr>
            <a:endParaRPr lang="en-US" dirty="0"/>
          </a:p>
          <a:p>
            <a:pPr marL="0" indent="0">
              <a:buNone/>
            </a:pPr>
            <a:endParaRPr lang="en-ZA" dirty="0"/>
          </a:p>
        </p:txBody>
      </p:sp>
    </p:spTree>
    <p:extLst>
      <p:ext uri="{BB962C8B-B14F-4D97-AF65-F5344CB8AC3E}">
        <p14:creationId xmlns:p14="http://schemas.microsoft.com/office/powerpoint/2010/main" val="42238606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Instead, they are based on multiple sources of relevant information – particularly teacher and parent observations.</a:t>
            </a:r>
          </a:p>
          <a:p>
            <a:endParaRPr lang="en-US" dirty="0"/>
          </a:p>
          <a:p>
            <a:r>
              <a:rPr lang="en-US" dirty="0"/>
              <a:t>Keep in mind, an incorrect placement or enrollment can affect a child negatively for life. </a:t>
            </a:r>
          </a:p>
          <a:p>
            <a:endParaRPr lang="en-US" dirty="0"/>
          </a:p>
          <a:p>
            <a:r>
              <a:rPr lang="en-US" dirty="0"/>
              <a:t>Decisions must be carefully based on a broad and balanced picture of the child’s capabilities, development, and maturity. </a:t>
            </a:r>
          </a:p>
          <a:p>
            <a:endParaRPr lang="en-US" dirty="0"/>
          </a:p>
          <a:p>
            <a:r>
              <a:rPr lang="en-US" dirty="0"/>
              <a:t>The younger the child, the greater the risk of assigning false labels.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0172884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Developmental assessments are used to identify children who have special learning or developmental needs and to plan appropriate curriculum.</a:t>
            </a:r>
          </a:p>
          <a:p>
            <a:endParaRPr lang="en-US" dirty="0"/>
          </a:p>
          <a:p>
            <a:r>
              <a:rPr lang="en-US" dirty="0"/>
              <a:t>Failure to evaluate and assess children’s progress might mean that some children would be deprived of needed intervention at a time when these services could do the most good.</a:t>
            </a:r>
          </a:p>
          <a:p>
            <a:pPr marL="0" indent="0">
              <a:buNone/>
            </a:pPr>
            <a:endParaRPr lang="en-ZA" dirty="0"/>
          </a:p>
          <a:p>
            <a:r>
              <a:rPr lang="en-US" dirty="0"/>
              <a:t>Assessment recognizes individual variations, allowing for differences in learning styles and rates of learning. </a:t>
            </a:r>
          </a:p>
          <a:p>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9125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For example, in terms of literacy, multiple factors must be considered – the child’s home language, stage of language acquisition, and whether the child has had the time and opportunity to develop proficiency in his or her home language, as well as in English.</a:t>
            </a:r>
          </a:p>
          <a:p>
            <a:pPr marL="0" indent="0">
              <a:buNone/>
            </a:pPr>
            <a:endParaRPr lang="en-ZA" dirty="0"/>
          </a:p>
          <a:p>
            <a:r>
              <a:rPr lang="en-US" dirty="0"/>
              <a:t>Assessment addresses not only what children can do independently but also what they can do with assistance from other children or adults. </a:t>
            </a:r>
          </a:p>
          <a:p>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424144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By observing and documenting group projects and other collaborative work, teachers can learn about children as individuals as well as their roles in relationship to groups.</a:t>
            </a: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5741025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pPr marL="0" indent="0">
              <a:buNone/>
            </a:pPr>
            <a:r>
              <a:rPr lang="en-US" b="1" i="1" dirty="0"/>
              <a:t>Strategies for Administrators</a:t>
            </a:r>
          </a:p>
          <a:p>
            <a:pPr marL="0" indent="0">
              <a:buNone/>
            </a:pPr>
            <a:endParaRPr lang="en-ZA" dirty="0"/>
          </a:p>
          <a:p>
            <a:pPr marL="0" indent="0">
              <a:buNone/>
            </a:pPr>
            <a:r>
              <a:rPr lang="en-US" dirty="0"/>
              <a:t>Thoughtful and practical assessment of children’s development and learning requires deliberate planning and execution. </a:t>
            </a:r>
          </a:p>
          <a:p>
            <a:endParaRPr lang="en-US" dirty="0"/>
          </a:p>
          <a:p>
            <a:pPr marL="0" indent="0">
              <a:buNone/>
            </a:pPr>
            <a:r>
              <a:rPr lang="en-US" b="1" dirty="0"/>
              <a:t>Here are some strategies that will help:</a:t>
            </a:r>
            <a:endParaRPr lang="en-ZA" b="1" dirty="0"/>
          </a:p>
          <a:p>
            <a:r>
              <a:rPr lang="en-US" i="1" dirty="0"/>
              <a:t>Share goals and purposes with staff</a:t>
            </a:r>
            <a:r>
              <a:rPr lang="en-US" dirty="0"/>
              <a:t>. </a:t>
            </a:r>
          </a:p>
          <a:p>
            <a:r>
              <a:rPr lang="en-US" dirty="0"/>
              <a:t>Assessment may seem cumbersome and time-consuming to teachers. </a:t>
            </a:r>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9490690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Use the points outlined above to help staff focus. If everyone understands why assessment is more important and how the results can help improve children’s learning, they will be more enthusiastic participants.</a:t>
            </a:r>
          </a:p>
          <a:p>
            <a:pPr marL="0" indent="0">
              <a:buNone/>
            </a:pPr>
            <a:endParaRPr lang="en-ZA" dirty="0"/>
          </a:p>
          <a:p>
            <a:r>
              <a:rPr lang="en-US" i="1" dirty="0"/>
              <a:t>Remember that training is a key component of assessment.</a:t>
            </a:r>
            <a:r>
              <a:rPr lang="en-US" dirty="0"/>
              <a:t> </a:t>
            </a:r>
          </a:p>
          <a:p>
            <a:endParaRPr lang="en-US" dirty="0"/>
          </a:p>
          <a:p>
            <a:r>
              <a:rPr lang="en-US" dirty="0"/>
              <a:t>Ongoing observations may seem overwhelming to a teacher who is caught up in the demands of classroom life. </a:t>
            </a:r>
            <a:endParaRPr lang="en-ZA" dirty="0"/>
          </a:p>
          <a:p>
            <a:pPr marL="0" indent="0">
              <a:buNone/>
            </a:pPr>
            <a:endParaRPr lang="en-ZA" dirty="0"/>
          </a:p>
        </p:txBody>
      </p:sp>
    </p:spTree>
    <p:extLst>
      <p:ext uri="{BB962C8B-B14F-4D97-AF65-F5344CB8AC3E}">
        <p14:creationId xmlns:p14="http://schemas.microsoft.com/office/powerpoint/2010/main" val="237203992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Discuss the above standards and then strategize how and when to fit everything into their busy days.</a:t>
            </a:r>
          </a:p>
          <a:p>
            <a:pPr marL="0" indent="0">
              <a:buNone/>
            </a:pPr>
            <a:endParaRPr lang="en-ZA" dirty="0"/>
          </a:p>
          <a:p>
            <a:r>
              <a:rPr lang="en-US" i="1" dirty="0"/>
              <a:t>Provide mentors.</a:t>
            </a:r>
            <a:r>
              <a:rPr lang="en-US" dirty="0"/>
              <a:t> Ongoing and effective assessment may be one of the most difficult skills to learn. </a:t>
            </a:r>
          </a:p>
          <a:p>
            <a:endParaRPr lang="en-US" dirty="0"/>
          </a:p>
          <a:p>
            <a:r>
              <a:rPr lang="en-US" dirty="0"/>
              <a:t>An effective mentor can demonstrate both, process and execution as well as answer specific questions as they occur.</a:t>
            </a:r>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87050021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i="1" dirty="0"/>
              <a:t>Be there for your staff.</a:t>
            </a:r>
            <a:r>
              <a:rPr lang="en-US" dirty="0"/>
              <a:t> Be sure your staff sees you as a willing participant in the assessment process. Gather resources and be one yourself.</a:t>
            </a:r>
          </a:p>
          <a:p>
            <a:pPr marL="0" indent="0">
              <a:buNone/>
            </a:pPr>
            <a:endParaRPr lang="en-ZA" dirty="0"/>
          </a:p>
          <a:p>
            <a:r>
              <a:rPr lang="en-US" i="1" dirty="0"/>
              <a:t>Motivate, support, and praise</a:t>
            </a:r>
            <a:r>
              <a:rPr lang="en-US" dirty="0"/>
              <a:t>. Teachers at all levels of experience need positive feedback. </a:t>
            </a:r>
          </a:p>
          <a:p>
            <a:endParaRPr lang="en-US" dirty="0"/>
          </a:p>
          <a:p>
            <a:r>
              <a:rPr lang="en-US" dirty="0"/>
              <a:t>Consistent attention to their work and public praise, especially to families, will encourage.</a:t>
            </a: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57360155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pPr marL="0" indent="0">
              <a:buNone/>
            </a:pPr>
            <a:r>
              <a:rPr lang="en-US" b="1" dirty="0"/>
              <a:t>The Challenges of Early Childhood Assessment</a:t>
            </a:r>
          </a:p>
          <a:p>
            <a:pPr marL="0" indent="0">
              <a:buNone/>
            </a:pPr>
            <a:endParaRPr lang="en-ZA" dirty="0"/>
          </a:p>
          <a:p>
            <a:r>
              <a:rPr lang="en-US" dirty="0"/>
              <a:t>The assessment of young children is very different from the assessment of older children and adults in several ways. </a:t>
            </a:r>
          </a:p>
          <a:p>
            <a:pPr marL="0" indent="0">
              <a:buNone/>
            </a:pPr>
            <a:endParaRPr lang="en-US" dirty="0"/>
          </a:p>
          <a:p>
            <a:r>
              <a:rPr lang="en-US" dirty="0"/>
              <a:t>The greatest difference is in the way young children learn.</a:t>
            </a:r>
          </a:p>
          <a:p>
            <a:endParaRPr lang="en-US" dirty="0"/>
          </a:p>
          <a:p>
            <a:r>
              <a:rPr lang="en-US" dirty="0"/>
              <a:t> They construct knowledge in experiential, interactive, concrete, and hands-on ways (Bredekamp and Rosegrant, 1992, 1995) rather than through abstract reasoning and paper and pencil activities alone. </a:t>
            </a:r>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8487689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To learn, young children must touch and manipulate objects, build and create in many media, listen and act out stories and everyday roles, talk and sing, and move and play in various ways and environments. </a:t>
            </a:r>
          </a:p>
          <a:p>
            <a:pPr marL="0" indent="0">
              <a:buNone/>
            </a:pPr>
            <a:endParaRPr lang="en-US" dirty="0"/>
          </a:p>
          <a:p>
            <a:r>
              <a:rPr lang="en-US" dirty="0"/>
              <a:t>Consequently, the expression of what young children know and can do would best be served in ways other than traditional paper and pencil assessments.</a:t>
            </a:r>
            <a:endParaRPr lang="en-ZA"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24568802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Assessment is also challenging during early childhood because a child’s development is rapid, uneven, episodic, and highly influenced by the environment (Shepard, Kagan, and Wurtz, 1998). </a:t>
            </a:r>
          </a:p>
          <a:p>
            <a:endParaRPr lang="en-US" dirty="0"/>
          </a:p>
          <a:p>
            <a:r>
              <a:rPr lang="en-US" dirty="0"/>
              <a:t>A developing child exhibits periods of both rapid growth and frequent rest. </a:t>
            </a:r>
          </a:p>
          <a:p>
            <a:endParaRPr lang="en-US" dirty="0"/>
          </a:p>
          <a:p>
            <a:r>
              <a:rPr lang="en-US" dirty="0"/>
              <a:t>Children develop in four domains––physical, cognitive, social, and emotional––and not at the same pace through each. </a:t>
            </a:r>
          </a:p>
          <a:p>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7093059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No two children are the same; each child has a unique rate of development. </a:t>
            </a:r>
          </a:p>
          <a:p>
            <a:endParaRPr lang="en-US" dirty="0"/>
          </a:p>
          <a:p>
            <a:r>
              <a:rPr lang="en-US" dirty="0"/>
              <a:t>In addition, no two children have the same family, cultural, and experiential backgrounds. </a:t>
            </a:r>
          </a:p>
          <a:p>
            <a:endParaRPr lang="en-US" dirty="0"/>
          </a:p>
          <a:p>
            <a:r>
              <a:rPr lang="en-US" dirty="0"/>
              <a:t>Clearly, these variables mean that a “one-size-fits-all” assessment will not meet the needs of most young children (Shepard, et al.).</a:t>
            </a: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955540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Another assessment challenge for young children is that it takes time to administer assessments properly. </a:t>
            </a:r>
          </a:p>
          <a:p>
            <a:endParaRPr lang="en-US" dirty="0"/>
          </a:p>
          <a:p>
            <a:r>
              <a:rPr lang="en-US" dirty="0"/>
              <a:t>Assessments primarily should be administered in a one-on-one setting to each child by his or her teacher. </a:t>
            </a:r>
          </a:p>
          <a:p>
            <a:endParaRPr lang="en-US" dirty="0"/>
          </a:p>
          <a:p>
            <a:r>
              <a:rPr lang="en-US" dirty="0"/>
              <a:t>In addition, a child’s attention span is often very short and the assessment should therefore be administered in short segments over a period of a few days or even weeks. </a:t>
            </a:r>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29428202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While early childhood educators demand developmentally appropriate assessments for children, they often complain about the time it takes to administer them and the resulting loss of instructional time in the classroom. </a:t>
            </a:r>
          </a:p>
          <a:p>
            <a:endParaRPr lang="en-US" dirty="0"/>
          </a:p>
          <a:p>
            <a:r>
              <a:rPr lang="en-US" dirty="0"/>
              <a:t>However, when quality tests mirror quality instruction, assessment and teaching become almost seamless, complementing and informing one another (Neuman, Copple, and Bredekamp, 2000).</a:t>
            </a: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84561859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pPr marL="0" indent="0">
              <a:buNone/>
            </a:pPr>
            <a:r>
              <a:rPr lang="en-US" b="1" dirty="0"/>
              <a:t>What are the different child assessment methods?</a:t>
            </a:r>
            <a:endParaRPr lang="en-ZA" dirty="0"/>
          </a:p>
          <a:p>
            <a:pPr marL="0" indent="0">
              <a:buNone/>
            </a:pPr>
            <a:endParaRPr lang="en-ZA" dirty="0"/>
          </a:p>
          <a:p>
            <a:r>
              <a:rPr lang="en-US" dirty="0"/>
              <a:t>The examples of early childhood assessment tools, one or more of which could be included in a quality assessment system for young children. </a:t>
            </a:r>
          </a:p>
          <a:p>
            <a:pPr marL="0" indent="0">
              <a:buNone/>
            </a:pPr>
            <a:endParaRPr lang="en-US" dirty="0"/>
          </a:p>
          <a:p>
            <a:r>
              <a:rPr lang="en-US" dirty="0"/>
              <a:t>When used together in an assessment system, these tools will yield meaningful and useful information to teachers, parents, and administrators.</a:t>
            </a:r>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83118890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Methods of child assessment can be informal (conducting natural observations, collecting data and children’s work for portfolios, using educator and teacher ratings) and formal (using assessment tools such as questionnaires and standardized testing).</a:t>
            </a:r>
          </a:p>
          <a:p>
            <a:pPr marL="0" indent="0">
              <a:buNone/>
            </a:pPr>
            <a:endParaRPr lang="en-US" dirty="0"/>
          </a:p>
          <a:p>
            <a:r>
              <a:rPr lang="en-US" dirty="0"/>
              <a:t>Both methods are effective and can help inform educators and parents about a child’s progress.</a:t>
            </a:r>
            <a:endParaRPr lang="en-ZA" dirty="0"/>
          </a:p>
          <a:p>
            <a:pPr marL="0" indent="0">
              <a:buNone/>
            </a:pPr>
            <a:r>
              <a:rPr lang="en-US" dirty="0"/>
              <a:t> </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723239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Observations can be made with minimal or no intrusion into children’s activities. </a:t>
            </a:r>
          </a:p>
          <a:p>
            <a:endParaRPr lang="en-US" dirty="0"/>
          </a:p>
          <a:p>
            <a:r>
              <a:rPr lang="en-US" dirty="0"/>
              <a:t>Educators can observe all facets of development, including intellectual, linguistic, social-emotional, and physical development, on a regular basis. </a:t>
            </a:r>
            <a:endParaRPr lang="en-ZA" dirty="0"/>
          </a:p>
          <a:p>
            <a:pPr marL="0" indent="0">
              <a:buNone/>
            </a:pPr>
            <a:r>
              <a:rPr lang="en-US" dirty="0"/>
              <a:t> </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9788709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lnSpcReduction="10000"/>
          </a:bodyPr>
          <a:lstStyle/>
          <a:p>
            <a:pPr marL="0" indent="0">
              <a:buNone/>
            </a:pPr>
            <a:r>
              <a:rPr lang="en-US" b="1" dirty="0"/>
              <a:t>Observations and Checklists</a:t>
            </a:r>
          </a:p>
          <a:p>
            <a:pPr marL="0" indent="0">
              <a:buNone/>
            </a:pPr>
            <a:endParaRPr lang="en-ZA" b="1" dirty="0"/>
          </a:p>
          <a:p>
            <a:r>
              <a:rPr lang="en-US" dirty="0"/>
              <a:t>A well-defined checklist with observation training is critical and essential for an assessment system. </a:t>
            </a:r>
          </a:p>
          <a:p>
            <a:endParaRPr lang="en-US" dirty="0"/>
          </a:p>
          <a:p>
            <a:r>
              <a:rPr lang="en-US" dirty="0"/>
              <a:t>Observations of child behaviors and skills provide the teacher with a powerful measure of a child’s abilities. </a:t>
            </a:r>
          </a:p>
          <a:p>
            <a:endParaRPr lang="en-US" dirty="0"/>
          </a:p>
          <a:p>
            <a:r>
              <a:rPr lang="en-US" dirty="0"/>
              <a:t>For example, a teacher observation of a child retelling what happened last night at home with a big smile and expressive language is a truer measure of oral language skills than asking the child to retell a story in an unfamiliar setting.</a:t>
            </a:r>
            <a:endParaRPr lang="en-ZA" dirty="0"/>
          </a:p>
          <a:p>
            <a:pPr marL="0" indent="0">
              <a:buNone/>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4614630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pPr marL="0" indent="0">
              <a:buNone/>
            </a:pPr>
            <a:endParaRPr lang="en-ZA" dirty="0"/>
          </a:p>
          <a:p>
            <a:r>
              <a:rPr lang="en-US" b="1" dirty="0"/>
              <a:t>Portfolios are </a:t>
            </a:r>
            <a:r>
              <a:rPr lang="en-US" dirty="0"/>
              <a:t>a record of data that is collected through the work children have produced over a period of time. </a:t>
            </a:r>
          </a:p>
          <a:p>
            <a:endParaRPr lang="en-US" dirty="0"/>
          </a:p>
          <a:p>
            <a:r>
              <a:rPr lang="en-US" dirty="0"/>
              <a:t>The collection clearly shows the progress of a child’s development. </a:t>
            </a:r>
          </a:p>
          <a:p>
            <a:endParaRPr lang="en-US" dirty="0"/>
          </a:p>
          <a:p>
            <a:r>
              <a:rPr lang="en-US" dirty="0"/>
              <a:t>Portfolios can be an important tool in helping facilitate a partnership between teachers and parents. </a:t>
            </a:r>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0745756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pPr marL="0" indent="0">
              <a:buNone/>
            </a:pPr>
            <a:endParaRPr lang="en-ZA" dirty="0"/>
          </a:p>
          <a:p>
            <a:r>
              <a:rPr lang="en-US" dirty="0"/>
              <a:t>A portfolio is a flexible and adaptable collection over time of various concrete work samples showing many dimensions of the child’s learning. </a:t>
            </a:r>
          </a:p>
          <a:p>
            <a:endParaRPr lang="en-US" dirty="0"/>
          </a:p>
          <a:p>
            <a:r>
              <a:rPr lang="en-US" dirty="0"/>
              <a:t>This type of assessment tool is particularly ideal for use in the primary grades when children are developing knowledge and skills in several subject areas at different rates. </a:t>
            </a:r>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60723080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pPr marL="0" indent="0">
              <a:buNone/>
            </a:pPr>
            <a:endParaRPr lang="en-ZA" dirty="0"/>
          </a:p>
          <a:p>
            <a:endParaRPr lang="en-US" dirty="0"/>
          </a:p>
          <a:p>
            <a:r>
              <a:rPr lang="en-US" dirty="0"/>
              <a:t>This type of assessment also focuses on the child’s strengths and demonstrations of knowledge and skills.</a:t>
            </a:r>
            <a:endParaRPr lang="en-ZA"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51524931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b="1" dirty="0"/>
              <a:t>Educator Ratings </a:t>
            </a:r>
            <a:r>
              <a:rPr lang="en-US" dirty="0"/>
              <a:t>(Diagnostic Assessments) are useful in assessing children’s cognitive and language abilities as well as their social-emotional development. </a:t>
            </a:r>
          </a:p>
          <a:p>
            <a:endParaRPr lang="en-US" dirty="0"/>
          </a:p>
          <a:p>
            <a:r>
              <a:rPr lang="en-US" dirty="0"/>
              <a:t>These ratings can be linked to other methods of assessment, such as standardized testing or other assessment tools. </a:t>
            </a:r>
            <a:endParaRPr lang="en-ZA" dirty="0"/>
          </a:p>
          <a:p>
            <a:pPr marL="0" indent="0">
              <a:buNone/>
            </a:pPr>
            <a:endParaRPr lang="en-ZA" dirty="0"/>
          </a:p>
          <a:p>
            <a:r>
              <a:rPr lang="en-US" dirty="0"/>
              <a:t>A diagnostic assessment identifies a range of strengths and weaknesses in the child and suggests specific remedial actions. </a:t>
            </a:r>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3051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Classroom diagnostic assessments are not direct measures of academic outcome and should never be used for accountability purposes alone.</a:t>
            </a:r>
            <a:endParaRPr lang="en-ZA" dirty="0"/>
          </a:p>
          <a:p>
            <a:pPr marL="0" indent="0">
              <a:buNone/>
            </a:pPr>
            <a:endParaRPr lang="en-ZA" dirty="0"/>
          </a:p>
          <a:p>
            <a:r>
              <a:rPr lang="en-US" b="1" dirty="0"/>
              <a:t>Parent Ratings </a:t>
            </a:r>
            <a:r>
              <a:rPr lang="en-US" dirty="0"/>
              <a:t>(Home Inventories) integrate parents into the assessment process. </a:t>
            </a:r>
          </a:p>
          <a:p>
            <a:endParaRPr lang="en-US" dirty="0"/>
          </a:p>
          <a:p>
            <a:r>
              <a:rPr lang="en-US" dirty="0"/>
              <a:t>Parents who are encouraged to observe and listen to their child can help detect and target important milestones and behaviors in their child’s development. </a:t>
            </a:r>
          </a:p>
          <a:p>
            <a:endParaRPr lang="en-US"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76598413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Parents may see behaviors and skills that children demonstrate in only the home setting. </a:t>
            </a:r>
          </a:p>
          <a:p>
            <a:pPr marL="0" indent="0">
              <a:buNone/>
            </a:pPr>
            <a:endParaRPr lang="en-US" dirty="0"/>
          </a:p>
          <a:p>
            <a:r>
              <a:rPr lang="en-US" dirty="0"/>
              <a:t>Home inventories collect valuable information through a survey or set of short, open-ended response items completed by the adult at the child’s home.</a:t>
            </a:r>
            <a:endParaRPr lang="en-ZA" dirty="0"/>
          </a:p>
          <a:p>
            <a:pPr marL="0" indent="0">
              <a:buNone/>
            </a:pPr>
            <a:endParaRPr lang="en-ZA" dirty="0"/>
          </a:p>
          <a:p>
            <a:r>
              <a:rPr lang="en-US" b="1" dirty="0"/>
              <a:t>Standardized Tests </a:t>
            </a:r>
            <a:r>
              <a:rPr lang="en-US" dirty="0"/>
              <a:t>are tests created to fit a set of testing standards. These tests are administered and scored in a standard manner and are often used to assess the performance of children in a program. </a:t>
            </a:r>
            <a:endParaRPr lang="en-ZA" dirty="0"/>
          </a:p>
          <a:p>
            <a:endParaRPr lang="en-US"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3644836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Standardized assessments are typically administered in groups and provide normative and scalable data that can be aggregated and reported to administrators and policymakers. </a:t>
            </a:r>
          </a:p>
          <a:p>
            <a:endParaRPr lang="en-US" dirty="0"/>
          </a:p>
          <a:p>
            <a:r>
              <a:rPr lang="en-US" dirty="0"/>
              <a:t>Standardized assessments are direct measures of children’s outcomes and are administered under very stringent protocols. </a:t>
            </a:r>
          </a:p>
          <a:p>
            <a:endParaRPr lang="en-US" dirty="0"/>
          </a:p>
          <a:p>
            <a:r>
              <a:rPr lang="en-US" dirty="0"/>
              <a:t>Standardized assessments are also used to monitor trends and for program evaluation and accountability. </a:t>
            </a:r>
          </a:p>
          <a:p>
            <a:endParaRPr lang="en-US"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3411425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Typically, standardized assessments are paper/pencil-based and designed to capture only the child’s response without administrator bias. </a:t>
            </a:r>
          </a:p>
          <a:p>
            <a:pPr marL="0" indent="0">
              <a:buNone/>
            </a:pPr>
            <a:endParaRPr lang="en-ZA" dirty="0"/>
          </a:p>
          <a:p>
            <a:r>
              <a:rPr lang="en-US" dirty="0"/>
              <a:t>For young children, standardized tests also should contain authentic content and mirror classroom instruction. </a:t>
            </a:r>
          </a:p>
          <a:p>
            <a:endParaRPr lang="en-US" dirty="0"/>
          </a:p>
          <a:p>
            <a:r>
              <a:rPr lang="en-US" dirty="0"/>
              <a:t>They should incorporate an inviting use of color and graphics and include manipulatives when appropriate. </a:t>
            </a:r>
          </a:p>
          <a:p>
            <a:endParaRPr lang="en-US" dirty="0"/>
          </a:p>
          <a:p>
            <a:pPr marL="0" indent="0">
              <a:buNone/>
            </a:pPr>
            <a:endParaRPr lang="en-US" dirty="0"/>
          </a:p>
          <a:p>
            <a:endParaRPr lang="en-US"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11993982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Screening and diagnostic assessments may also be standardized in the way they are administered. </a:t>
            </a:r>
          </a:p>
          <a:p>
            <a:endParaRPr lang="en-US" dirty="0"/>
          </a:p>
          <a:p>
            <a:r>
              <a:rPr lang="en-US" dirty="0"/>
              <a:t>Because standardized assessments are not as accurate, valid, and reliable for young children as they are for older children, they should not be used solely to make high stakes decisions until grade 3 and preferably not until grade 4 (Shepard et al., 1998).</a:t>
            </a:r>
            <a:endParaRPr lang="en-ZA" dirty="0"/>
          </a:p>
          <a:p>
            <a:pPr marL="0" indent="0">
              <a:buNone/>
            </a:pPr>
            <a:endParaRPr lang="en-US" dirty="0"/>
          </a:p>
          <a:p>
            <a:pPr marL="0" indent="0">
              <a:buNone/>
            </a:pPr>
            <a:endParaRPr lang="en-US" dirty="0"/>
          </a:p>
          <a:p>
            <a:endParaRPr lang="en-US"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6358197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b="1" dirty="0"/>
              <a:t>Developmental screenings </a:t>
            </a:r>
            <a:r>
              <a:rPr lang="en-US" dirty="0"/>
              <a:t>are a short (15–20 minutes) set of age- and content-appropriate performance items based on a developmental continuum and linked to ages typical for the behavior. </a:t>
            </a:r>
          </a:p>
          <a:p>
            <a:endParaRPr lang="en-US" dirty="0"/>
          </a:p>
          <a:p>
            <a:r>
              <a:rPr lang="en-US" dirty="0"/>
              <a:t>This type of assessment is helpful in identifying major developmental delays that indicate the need for a more thorough diagnostic assessment. </a:t>
            </a:r>
          </a:p>
          <a:p>
            <a:endParaRPr lang="en-US" dirty="0"/>
          </a:p>
          <a:p>
            <a:pPr marL="0" indent="0">
              <a:buNone/>
            </a:pPr>
            <a:endParaRPr lang="en-US" dirty="0"/>
          </a:p>
          <a:p>
            <a:pPr marL="0" indent="0">
              <a:buNone/>
            </a:pPr>
            <a:endParaRPr lang="en-US" dirty="0"/>
          </a:p>
          <a:p>
            <a:endParaRPr lang="en-US"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49096970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95FF-4553-4F63-823B-16907E7187E3}"/>
              </a:ext>
            </a:extLst>
          </p:cNvPr>
          <p:cNvSpPr>
            <a:spLocks noGrp="1"/>
          </p:cNvSpPr>
          <p:nvPr>
            <p:ph type="title"/>
          </p:nvPr>
        </p:nvSpPr>
        <p:spPr/>
        <p:txBody>
          <a:bodyPr>
            <a:normAutofit fontScale="90000"/>
          </a:bodyPr>
          <a:lstStyle/>
          <a:p>
            <a:pPr algn="ctr"/>
            <a:r>
              <a:rPr lang="en-US" dirty="0"/>
              <a:t>ASSESSMENT STRATEGIES, TYPES AND CHALLENGES</a:t>
            </a:r>
            <a:endParaRPr lang="en-ZA" dirty="0"/>
          </a:p>
        </p:txBody>
      </p:sp>
      <p:sp>
        <p:nvSpPr>
          <p:cNvPr id="3" name="Slide Number Placeholder 2">
            <a:extLst>
              <a:ext uri="{FF2B5EF4-FFF2-40B4-BE49-F238E27FC236}">
                <a16:creationId xmlns:a16="http://schemas.microsoft.com/office/drawing/2014/main" id="{BA7AB25E-652B-49F9-A972-CD5697601BA7}"/>
              </a:ext>
            </a:extLst>
          </p:cNvPr>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4" name="Content Placeholder 3">
            <a:extLst>
              <a:ext uri="{FF2B5EF4-FFF2-40B4-BE49-F238E27FC236}">
                <a16:creationId xmlns:a16="http://schemas.microsoft.com/office/drawing/2014/main" id="{13D02BAC-6A6C-4DFE-99BC-607C88FDDE1C}"/>
              </a:ext>
            </a:extLst>
          </p:cNvPr>
          <p:cNvSpPr>
            <a:spLocks noGrp="1"/>
          </p:cNvSpPr>
          <p:nvPr>
            <p:ph sz="quarter" idx="1"/>
          </p:nvPr>
        </p:nvSpPr>
        <p:spPr>
          <a:xfrm>
            <a:off x="467544" y="1413296"/>
            <a:ext cx="8219256" cy="4680000"/>
          </a:xfrm>
        </p:spPr>
        <p:txBody>
          <a:bodyPr>
            <a:normAutofit/>
          </a:bodyPr>
          <a:lstStyle/>
          <a:p>
            <a:r>
              <a:rPr lang="en-US" dirty="0"/>
              <a:t>Screening assessments should not necessarily screen out a child as “not ready,” but rather serve as a guide for instruction that reveals the subject areas for which the child is ready to begin learning. </a:t>
            </a:r>
          </a:p>
          <a:p>
            <a:endParaRPr lang="en-US" dirty="0"/>
          </a:p>
          <a:p>
            <a:r>
              <a:rPr lang="en-US" dirty="0"/>
              <a:t>This type of assessment can also provide guidance for the program needs.</a:t>
            </a:r>
            <a:endParaRPr lang="en-ZA"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6655525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DC89-5B1C-453B-A187-C676EA584ECF}"/>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0F3DD684-EDF7-4E15-ACFA-37688E268E34}"/>
              </a:ext>
            </a:extLst>
          </p:cNvPr>
          <p:cNvSpPr>
            <a:spLocks noGrp="1"/>
          </p:cNvSpPr>
          <p:nvPr>
            <p:ph type="body" idx="1"/>
          </p:nvPr>
        </p:nvSpPr>
        <p:spPr/>
        <p:txBody>
          <a:bodyPr/>
          <a:lstStyle/>
          <a:p>
            <a:r>
              <a:rPr lang="en-ZA" b="1" dirty="0"/>
              <a:t>GUIDELINES FOR ASSESSING CHILDREN’S DEVELOPMENT AND LEARNING</a:t>
            </a:r>
          </a:p>
          <a:p>
            <a:endParaRPr lang="en-ZA" dirty="0"/>
          </a:p>
        </p:txBody>
      </p:sp>
      <p:sp>
        <p:nvSpPr>
          <p:cNvPr id="4" name="Slide Number Placeholder 3">
            <a:extLst>
              <a:ext uri="{FF2B5EF4-FFF2-40B4-BE49-F238E27FC236}">
                <a16:creationId xmlns:a16="http://schemas.microsoft.com/office/drawing/2014/main" id="{1981B5C2-0713-41DE-B98B-DF039705EF85}"/>
              </a:ext>
            </a:extLst>
          </p:cNvPr>
          <p:cNvSpPr>
            <a:spLocks noGrp="1"/>
          </p:cNvSpPr>
          <p:nvPr>
            <p:ph type="sldNum" sz="quarter" idx="12"/>
          </p:nvPr>
        </p:nvSpPr>
        <p:spPr/>
        <p:txBody>
          <a:bodyPr/>
          <a:lstStyle/>
          <a:p>
            <a:fld id="{4980778A-6F9D-4141-8080-B8192EADCD40}" type="slidenum">
              <a:rPr lang="en-ZA" smtClean="0"/>
              <a:pPr/>
              <a:t>207</a:t>
            </a:fld>
            <a:endParaRPr lang="en-ZA" dirty="0"/>
          </a:p>
        </p:txBody>
      </p:sp>
    </p:spTree>
    <p:extLst>
      <p:ext uri="{BB962C8B-B14F-4D97-AF65-F5344CB8AC3E}">
        <p14:creationId xmlns:p14="http://schemas.microsoft.com/office/powerpoint/2010/main" val="32944526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Assessment is another dimension of developmentally appropriate practice. </a:t>
            </a:r>
          </a:p>
          <a:p>
            <a:pPr marL="0" indent="0">
              <a:buNone/>
            </a:pPr>
            <a:endParaRPr lang="en-US" dirty="0"/>
          </a:p>
          <a:p>
            <a:r>
              <a:rPr lang="en-US" dirty="0"/>
              <a:t>It can also take a “snapshot” of a child’s development level and provide feedback on how a child’s performance compares with other children. </a:t>
            </a:r>
          </a:p>
          <a:p>
            <a:pPr marL="0" indent="0">
              <a:buNone/>
            </a:pPr>
            <a:endParaRPr lang="en-US" dirty="0"/>
          </a:p>
          <a:p>
            <a:r>
              <a:rPr lang="en-US" dirty="0"/>
              <a:t>This information can inform the teacher, paraprofessional, parents, and other support staff about the effectiveness of their curriculum and activities and where the child may need additional attention. </a:t>
            </a:r>
          </a:p>
          <a:p>
            <a:endParaRPr lang="en-US" dirty="0"/>
          </a:p>
          <a:p>
            <a:pPr marL="0" indent="0">
              <a:buNone/>
            </a:pPr>
            <a:endParaRPr lang="en-ZA" dirty="0"/>
          </a:p>
        </p:txBody>
      </p:sp>
    </p:spTree>
    <p:extLst>
      <p:ext uri="{BB962C8B-B14F-4D97-AF65-F5344CB8AC3E}">
        <p14:creationId xmlns:p14="http://schemas.microsoft.com/office/powerpoint/2010/main" val="260140317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Although teachers, paraprofessionals, and parents can often see that a child is developing in important areas, the use of assessment enables the team to be more systematic, accurate, and comparative over time. </a:t>
            </a:r>
            <a:endParaRPr lang="en-ZA" dirty="0"/>
          </a:p>
          <a:p>
            <a:pPr marL="0" indent="0">
              <a:buNone/>
            </a:pPr>
            <a:endParaRPr lang="en-US" dirty="0"/>
          </a:p>
          <a:p>
            <a:pPr marL="0" indent="0">
              <a:buNone/>
            </a:pPr>
            <a:endParaRPr lang="en-ZA" dirty="0"/>
          </a:p>
        </p:txBody>
      </p:sp>
      <p:pic>
        <p:nvPicPr>
          <p:cNvPr id="5" name="Picture 4">
            <a:extLst>
              <a:ext uri="{FF2B5EF4-FFF2-40B4-BE49-F238E27FC236}">
                <a16:creationId xmlns:a16="http://schemas.microsoft.com/office/drawing/2014/main" id="{04AE86EC-8EFC-4EDB-B493-9683FDFCE0DB}"/>
              </a:ext>
            </a:extLst>
          </p:cNvPr>
          <p:cNvPicPr>
            <a:picLocks noChangeAspect="1"/>
          </p:cNvPicPr>
          <p:nvPr/>
        </p:nvPicPr>
        <p:blipFill>
          <a:blip r:embed="rId2"/>
          <a:stretch>
            <a:fillRect/>
          </a:stretch>
        </p:blipFill>
        <p:spPr>
          <a:xfrm>
            <a:off x="3867284" y="3128023"/>
            <a:ext cx="2755631" cy="2316681"/>
          </a:xfrm>
          <a:prstGeom prst="rect">
            <a:avLst/>
          </a:prstGeom>
        </p:spPr>
      </p:pic>
    </p:spTree>
    <p:extLst>
      <p:ext uri="{BB962C8B-B14F-4D97-AF65-F5344CB8AC3E}">
        <p14:creationId xmlns:p14="http://schemas.microsoft.com/office/powerpoint/2010/main" val="410787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Assessment data is so informative, it should be integrated with the curriculum and activities of an early childhood program, providing guidance on defining appropriate and inappropriate practices. </a:t>
            </a:r>
          </a:p>
          <a:p>
            <a:endParaRPr lang="en-US" dirty="0"/>
          </a:p>
          <a:p>
            <a:r>
              <a:rPr lang="en-US" dirty="0"/>
              <a:t>As a paraprofessional, it may be helpful for you to be aware of the guidelines for assessment so you are prepared to assist teachers with observation or data collection in the classroom if you are called upon to do so.</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7077888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The guiding principles collectively offer a framework to help educators understand how to utilize assessment. </a:t>
            </a:r>
          </a:p>
          <a:p>
            <a:endParaRPr lang="en-US" dirty="0"/>
          </a:p>
          <a:p>
            <a:r>
              <a:rPr lang="en-US" dirty="0"/>
              <a:t>The guiding principles can help you make developmentally appropriate decisions (even if those decisions seem small) in your work with children.</a:t>
            </a:r>
          </a:p>
          <a:p>
            <a:endParaRPr lang="en-US" dirty="0"/>
          </a:p>
          <a:p>
            <a:r>
              <a:rPr lang="en-US" dirty="0"/>
              <a:t>Think about how the guiding principles support and reinforce each other toward assessing children’s development and learning. These principles are based on current knowledge about assessment.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8677946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413296"/>
            <a:ext cx="8219256" cy="5170066"/>
          </a:xfrm>
        </p:spPr>
        <p:txBody>
          <a:bodyPr>
            <a:normAutofit lnSpcReduction="10000"/>
          </a:bodyPr>
          <a:lstStyle/>
          <a:p>
            <a:pPr marL="0" indent="0">
              <a:buNone/>
            </a:pPr>
            <a:r>
              <a:rPr lang="en-US" b="1" dirty="0"/>
              <a:t>Below is the list of guiding principles that support assessment in the early childhood setting. </a:t>
            </a:r>
          </a:p>
          <a:p>
            <a:pPr marL="0" indent="0">
              <a:buNone/>
            </a:pPr>
            <a:endParaRPr lang="en-US" b="1" dirty="0"/>
          </a:p>
          <a:p>
            <a:pPr marL="0" indent="0">
              <a:buNone/>
            </a:pPr>
            <a:r>
              <a:rPr lang="en-US" b="1" dirty="0"/>
              <a:t>Guiding Principles that Support the Use of Assessment</a:t>
            </a:r>
            <a:endParaRPr lang="en-ZA" dirty="0"/>
          </a:p>
          <a:p>
            <a:pPr marL="0" indent="0">
              <a:buNone/>
            </a:pPr>
            <a:endParaRPr lang="en-US" dirty="0"/>
          </a:p>
          <a:p>
            <a:pPr marL="457200" indent="-457200">
              <a:buFont typeface="+mj-lt"/>
              <a:buAutoNum type="alphaUcPeriod"/>
            </a:pPr>
            <a:r>
              <a:rPr lang="en-US" dirty="0"/>
              <a:t>Assessment of young children’s progress and achievements is    ongoing, strategic, and   purposeful. </a:t>
            </a:r>
          </a:p>
          <a:p>
            <a:endParaRPr lang="en-US" dirty="0"/>
          </a:p>
          <a:p>
            <a:pPr marL="366712" lvl="1" indent="0">
              <a:buNone/>
            </a:pPr>
            <a:r>
              <a:rPr lang="en-US" dirty="0"/>
              <a:t>The results of assessment are used to benefit children—in adapting curriculum and teaching to meet the developmental and learning needs of children, communicating with the child’s family, and evaluating the program’s effectiveness for the purpose of continuous improvement.</a:t>
            </a: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1663628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pPr marL="457200" indent="-457200">
              <a:buFont typeface="+mj-lt"/>
              <a:buAutoNum type="alphaUcPeriod" startAt="2"/>
            </a:pPr>
            <a:r>
              <a:rPr lang="en-US" dirty="0"/>
              <a:t>The content of assessments reflects progress toward important learning and developmental goals.</a:t>
            </a:r>
            <a:endParaRPr lang="en-ZA" dirty="0"/>
          </a:p>
          <a:p>
            <a:pPr marL="0" indent="0">
              <a:buNone/>
            </a:pPr>
            <a:r>
              <a:rPr lang="en-US" dirty="0"/>
              <a:t> </a:t>
            </a:r>
            <a:endParaRPr lang="en-ZA" dirty="0"/>
          </a:p>
          <a:p>
            <a:pPr marL="457200" indent="-457200">
              <a:buFont typeface="+mj-lt"/>
              <a:buAutoNum type="alphaUcPeriod" startAt="3"/>
            </a:pPr>
            <a:r>
              <a:rPr lang="en-US" dirty="0"/>
              <a:t>The methods of assessment are appropriate to the age and experiences of young children.</a:t>
            </a:r>
            <a:endParaRPr lang="en-ZA" dirty="0"/>
          </a:p>
          <a:p>
            <a:pPr marL="457200" indent="-457200">
              <a:buFont typeface="+mj-lt"/>
              <a:buAutoNum type="alphaUcPeriod" startAt="3"/>
            </a:pPr>
            <a:endParaRPr lang="en-ZA" dirty="0"/>
          </a:p>
          <a:p>
            <a:pPr marL="457200" indent="-457200">
              <a:buFont typeface="+mj-lt"/>
              <a:buAutoNum type="alphaUcPeriod" startAt="3"/>
            </a:pPr>
            <a:r>
              <a:rPr lang="en-US" dirty="0"/>
              <a:t>Assessments are tailored to a specific purpose and used only for the purpose for which they have been demonstrated to produce reliable, valid information.</a:t>
            </a:r>
            <a:endParaRPr lang="en-ZA" dirty="0"/>
          </a:p>
          <a:p>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0065104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pPr marL="457200" indent="-457200">
              <a:buFont typeface="+mj-lt"/>
              <a:buAutoNum type="alphaUcPeriod" startAt="5"/>
            </a:pPr>
            <a:r>
              <a:rPr lang="en-US" dirty="0"/>
              <a:t>Decisions that have a major impact on children, such as enrollment or placement, are never made on the basis of a single developmental assessment or screening device but are based on multiple sources of relevant information, particularly observations by teachers and parents.</a:t>
            </a:r>
            <a:endParaRPr lang="en-ZA" dirty="0"/>
          </a:p>
          <a:p>
            <a:pPr marL="457200" indent="-457200">
              <a:buFont typeface="+mj-lt"/>
              <a:buAutoNum type="alphaUcPeriod" startAt="5"/>
            </a:pPr>
            <a:endParaRPr lang="en-ZA" dirty="0"/>
          </a:p>
          <a:p>
            <a:pPr marL="457200" indent="-457200">
              <a:buFont typeface="+mj-lt"/>
              <a:buAutoNum type="alphaUcPeriod" startAt="5"/>
            </a:pPr>
            <a:r>
              <a:rPr lang="en-US" dirty="0"/>
              <a:t>Developmental assessments and observations are used to identify children who have special learning or developmental needs and to plan appropriate curriculum and teaching for them.</a:t>
            </a:r>
            <a:endParaRPr lang="en-ZA" dirty="0"/>
          </a:p>
          <a:p>
            <a:pPr marL="0" indent="0">
              <a:buNone/>
            </a:pPr>
            <a:r>
              <a:rPr lang="en-US" dirty="0"/>
              <a:t> </a:t>
            </a:r>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5537651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lnSpcReduction="10000"/>
          </a:bodyPr>
          <a:lstStyle/>
          <a:p>
            <a:pPr marL="457200" indent="-457200">
              <a:buFont typeface="+mj-lt"/>
              <a:buAutoNum type="alphaUcPeriod" startAt="7"/>
            </a:pPr>
            <a:r>
              <a:rPr lang="en-US" dirty="0"/>
              <a:t>Assessment recognizes individual variation in learners and allows for differences in styles and rates of learning. </a:t>
            </a:r>
          </a:p>
          <a:p>
            <a:pPr marL="457200" indent="-457200">
              <a:buFont typeface="+mj-lt"/>
              <a:buAutoNum type="alphaUcPeriod" startAt="7"/>
            </a:pPr>
            <a:endParaRPr lang="en-US" dirty="0"/>
          </a:p>
          <a:p>
            <a:pPr marL="366712" lvl="1" indent="0">
              <a:buNone/>
            </a:pPr>
            <a:r>
              <a:rPr lang="en-US" dirty="0"/>
              <a:t>Assessment takes into consideration such factors as the child’s ability to speak English, stage of language acquisition, and whether the child has had the time and opportunity to develop proficiency in his or her home language as well as in English.</a:t>
            </a:r>
            <a:endParaRPr lang="en-ZA" dirty="0"/>
          </a:p>
          <a:p>
            <a:pPr marL="0" indent="0">
              <a:buNone/>
            </a:pPr>
            <a:endParaRPr lang="en-ZA" dirty="0"/>
          </a:p>
          <a:p>
            <a:pPr marL="457200" indent="-457200">
              <a:buFont typeface="+mj-lt"/>
              <a:buAutoNum type="alphaUcPeriod" startAt="8"/>
            </a:pPr>
            <a:r>
              <a:rPr lang="en-US" dirty="0"/>
              <a:t>Assessment legitimately addresses what children can do independently and what they can do with assistance from other children or adults. </a:t>
            </a:r>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796501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pPr marL="0" indent="0">
              <a:buNone/>
            </a:pPr>
            <a:r>
              <a:rPr lang="en-US" b="1" i="1" dirty="0"/>
              <a:t>Guidelines explained </a:t>
            </a:r>
          </a:p>
          <a:p>
            <a:pPr marL="0" indent="0">
              <a:buNone/>
            </a:pPr>
            <a:endParaRPr lang="en-ZA" dirty="0"/>
          </a:p>
          <a:p>
            <a:pPr marL="0" indent="0">
              <a:buNone/>
            </a:pPr>
            <a:r>
              <a:rPr lang="en-US" b="1" i="1" dirty="0"/>
              <a:t>The primary purpose of assessment is to improve student learning</a:t>
            </a:r>
            <a:r>
              <a:rPr lang="en-US" b="1" dirty="0"/>
              <a:t>.</a:t>
            </a:r>
          </a:p>
          <a:p>
            <a:pPr marL="0" indent="0">
              <a:buNone/>
            </a:pPr>
            <a:endParaRPr lang="en-ZA" b="1" dirty="0"/>
          </a:p>
          <a:p>
            <a:r>
              <a:rPr lang="en-US" dirty="0"/>
              <a:t>Assessments engage, motivate and inspire learners to strive to improve.</a:t>
            </a:r>
            <a:endParaRPr lang="en-ZA" dirty="0"/>
          </a:p>
          <a:p>
            <a:r>
              <a:rPr lang="en-US" dirty="0"/>
              <a:t>Providing directive, corrective, timely and specific feedback moves students toward achievement targets based upon curriculum expectations and achievement chart.</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8218927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Instructional strategies are modified based upon information gleaned from assessments.</a:t>
            </a:r>
            <a:endParaRPr lang="en-ZA" dirty="0"/>
          </a:p>
          <a:p>
            <a:r>
              <a:rPr lang="en-US" dirty="0"/>
              <a:t>Students are able to track and monitor their achievement and can articulate strengths, needs and next steps.</a:t>
            </a:r>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3729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pPr marL="0" indent="0">
              <a:buNone/>
            </a:pPr>
            <a:r>
              <a:rPr lang="en-US" b="1" i="1" dirty="0"/>
              <a:t>Assessment practices are fair and equitable for all learners.</a:t>
            </a:r>
          </a:p>
          <a:p>
            <a:pPr marL="0" indent="0">
              <a:buNone/>
            </a:pPr>
            <a:endParaRPr lang="en-ZA" dirty="0"/>
          </a:p>
          <a:p>
            <a:r>
              <a:rPr lang="en-US" dirty="0"/>
              <a:t>They must understand the methods that will be used when assessing their work.</a:t>
            </a:r>
            <a:endParaRPr lang="en-ZA" dirty="0"/>
          </a:p>
          <a:p>
            <a:r>
              <a:rPr lang="en-US" dirty="0"/>
              <a:t>Teachers must use assessment methods that are designed to provide learners with opportunities to demonstrate the full extent of their learning.</a:t>
            </a:r>
            <a:endParaRPr lang="en-ZA" dirty="0"/>
          </a:p>
          <a:p>
            <a:r>
              <a:rPr lang="en-US" dirty="0"/>
              <a:t>Flexible, varied, and inclusive methods of assessment allow all learners an equitable opportunity to demonstrate their learning.</a:t>
            </a:r>
            <a:endParaRPr lang="en-ZA" dirty="0"/>
          </a:p>
          <a:p>
            <a:pPr marL="0" indent="0">
              <a:buNone/>
            </a:pPr>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5667247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pPr marL="0" indent="0">
              <a:buNone/>
            </a:pPr>
            <a:r>
              <a:rPr lang="en-US" b="1" i="1" dirty="0"/>
              <a:t>Communication about assessment is ongoing, clear and meaningful.</a:t>
            </a:r>
          </a:p>
          <a:p>
            <a:pPr marL="0" indent="0">
              <a:buNone/>
            </a:pPr>
            <a:endParaRPr lang="en-ZA" dirty="0"/>
          </a:p>
          <a:p>
            <a:r>
              <a:rPr lang="en-US" dirty="0"/>
              <a:t>Timely information about the purpose, nature and use of assessment data must be communicated to administration and parents/guardians.</a:t>
            </a:r>
            <a:endParaRPr lang="en-ZA" dirty="0"/>
          </a:p>
          <a:p>
            <a:r>
              <a:rPr lang="en-US" dirty="0"/>
              <a:t>Individual assessment information is truly meaningful when it results in teachers and parent/guardians having a clearer understanding of what the child knows and is able to do, and s/he needs to learn to do next.</a:t>
            </a:r>
            <a:endParaRPr lang="en-ZA" dirty="0"/>
          </a:p>
          <a:p>
            <a:pPr marL="0" indent="0">
              <a:buNone/>
            </a:pPr>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2769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lnSpcReduction="10000"/>
          </a:bodyPr>
          <a:lstStyle/>
          <a:p>
            <a:pPr marL="0" indent="0">
              <a:buNone/>
            </a:pPr>
            <a:r>
              <a:rPr lang="en-US" b="1" i="1" dirty="0"/>
              <a:t>Professional development and collaboration support assessment</a:t>
            </a:r>
          </a:p>
          <a:p>
            <a:pPr marL="0" indent="0">
              <a:buNone/>
            </a:pPr>
            <a:endParaRPr lang="en-ZA" dirty="0"/>
          </a:p>
          <a:p>
            <a:r>
              <a:rPr lang="en-US" dirty="0"/>
              <a:t>As a professional, life-long learner and reflective practitioner, teachers understand the critical role of assessment and engage in ongoing professional development to enhance their assessment literacy.</a:t>
            </a:r>
            <a:endParaRPr lang="en-ZA" dirty="0"/>
          </a:p>
          <a:p>
            <a:r>
              <a:rPr lang="en-US" dirty="0"/>
              <a:t>Professional development surrounding assessment literacy may include collaborative data analysis, working with exemplars, moderated marking, and lesson study and analysis of child’s work.</a:t>
            </a:r>
            <a:endParaRPr lang="en-ZA" dirty="0"/>
          </a:p>
          <a:p>
            <a:pPr marL="0" indent="0">
              <a:buNone/>
            </a:pPr>
            <a:r>
              <a:rPr lang="en-US" dirty="0"/>
              <a:t> </a:t>
            </a:r>
            <a:endParaRPr lang="en-ZA" dirty="0"/>
          </a:p>
          <a:p>
            <a:pPr marL="0" indent="0">
              <a:buNone/>
            </a:pPr>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6226570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pPr marL="0" indent="0">
              <a:buNone/>
            </a:pPr>
            <a:r>
              <a:rPr lang="en-US" b="1" i="1" dirty="0"/>
              <a:t>Partners in education are involved in the assessment process.</a:t>
            </a:r>
          </a:p>
          <a:p>
            <a:pPr marL="0" indent="0">
              <a:buNone/>
            </a:pPr>
            <a:endParaRPr lang="en-ZA" dirty="0"/>
          </a:p>
          <a:p>
            <a:r>
              <a:rPr lang="en-US" dirty="0"/>
              <a:t> The accuracy and impact of assessment is increased when teachers, children, parents/guardians, educational assistants and professional support staff have a clear and common vision of what is expected of the children.</a:t>
            </a:r>
            <a:endParaRPr lang="en-ZA" dirty="0"/>
          </a:p>
          <a:p>
            <a:r>
              <a:rPr lang="en-US" dirty="0"/>
              <a:t>When all partners of the learning community work together to take steps to support all children we increase the likelihood that all of them will achieve curriculum expectations.</a:t>
            </a:r>
            <a:endParaRPr lang="en-ZA" dirty="0"/>
          </a:p>
          <a:p>
            <a:pPr marL="0" indent="0">
              <a:buNone/>
            </a:pPr>
            <a:r>
              <a:rPr lang="en-US" dirty="0"/>
              <a:t> </a:t>
            </a:r>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1670268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lnSpcReduction="10000"/>
          </a:bodyPr>
          <a:lstStyle/>
          <a:p>
            <a:pPr marL="0" indent="0">
              <a:buNone/>
            </a:pPr>
            <a:r>
              <a:rPr lang="en-US" b="1" i="1" dirty="0"/>
              <a:t>Assessment practices are regularly reviewed and refined.</a:t>
            </a:r>
          </a:p>
          <a:p>
            <a:pPr marL="0" indent="0">
              <a:buNone/>
            </a:pPr>
            <a:endParaRPr lang="en-ZA" dirty="0"/>
          </a:p>
          <a:p>
            <a:r>
              <a:rPr lang="en-US" dirty="0"/>
              <a:t>Reflective practitioners examine assessment practices and data through various lenses including accuracy, efficiency, effectiveness and equity as criteria for success.</a:t>
            </a:r>
            <a:endParaRPr lang="en-ZA" dirty="0"/>
          </a:p>
          <a:p>
            <a:r>
              <a:rPr lang="en-US" dirty="0"/>
              <a:t>When teachers review assessment practices they consider planning assessments with the end in mind and use assessment data to determine instructional starting points, ways to scaffold child learning and as checkpoints for further instruction.</a:t>
            </a:r>
            <a:endParaRPr lang="en-ZA" dirty="0"/>
          </a:p>
          <a:p>
            <a:pPr marL="0" indent="0">
              <a:buNone/>
            </a:pPr>
            <a:endParaRPr lang="en-ZA" dirty="0"/>
          </a:p>
          <a:p>
            <a:pPr marL="0" indent="0">
              <a:buNone/>
            </a:pPr>
            <a:r>
              <a:rPr lang="en-US" dirty="0"/>
              <a:t> </a:t>
            </a:r>
            <a:endParaRPr lang="en-ZA" dirty="0"/>
          </a:p>
          <a:p>
            <a:pPr mar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836975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lnSpcReduction="10000"/>
          </a:bodyPr>
          <a:lstStyle/>
          <a:p>
            <a:pPr marL="0" indent="0">
              <a:buNone/>
            </a:pPr>
            <a:r>
              <a:rPr lang="en-US" b="1" i="1" dirty="0"/>
              <a:t>New Teacher Induction Program (NTIP) Requirement</a:t>
            </a:r>
          </a:p>
          <a:p>
            <a:pPr marL="0" indent="0">
              <a:buNone/>
            </a:pPr>
            <a:endParaRPr lang="en-ZA" dirty="0"/>
          </a:p>
          <a:p>
            <a:r>
              <a:rPr lang="en-US" dirty="0"/>
              <a:t>Effective assessment occurs when there is a clear understanding of the knowledge and skills children can be expected to demonstrate as a result of their learning at each level. </a:t>
            </a:r>
          </a:p>
          <a:p>
            <a:r>
              <a:rPr lang="en-US" dirty="0"/>
              <a:t>Effective program delivery occurs when diagnostic, formative and summative assessment data are correctly interpreted and used to make decisions about initial instruction, intervention, future instructional strategies, evaluation and communication.</a:t>
            </a:r>
            <a:endParaRPr lang="en-ZA" dirty="0"/>
          </a:p>
          <a:p>
            <a:pPr marL="0" indent="0">
              <a:buNone/>
            </a:pPr>
            <a:r>
              <a:rPr lang="en-US" b="1" dirty="0"/>
              <a:t> </a:t>
            </a:r>
            <a:endParaRPr lang="en-ZA" dirty="0"/>
          </a:p>
          <a:p>
            <a:pPr marL="0" indent="0">
              <a:buNone/>
            </a:pPr>
            <a:endParaRPr lang="en-ZA" dirty="0"/>
          </a:p>
        </p:txBody>
      </p:sp>
    </p:spTree>
    <p:extLst>
      <p:ext uri="{BB962C8B-B14F-4D97-AF65-F5344CB8AC3E}">
        <p14:creationId xmlns:p14="http://schemas.microsoft.com/office/powerpoint/2010/main" val="21205026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pPr marL="0" indent="0">
              <a:buNone/>
            </a:pPr>
            <a:r>
              <a:rPr lang="en-US" b="1" dirty="0"/>
              <a:t>The Seven Fundamental Principles</a:t>
            </a:r>
          </a:p>
          <a:p>
            <a:pPr marL="0" indent="0">
              <a:buNone/>
            </a:pPr>
            <a:endParaRPr lang="en-ZA" dirty="0"/>
          </a:p>
          <a:p>
            <a:pPr marL="0" indent="0">
              <a:buNone/>
            </a:pPr>
            <a:r>
              <a:rPr lang="en-US" b="1" dirty="0"/>
              <a:t>To ensure that assessment, evaluation, and reporting are valid and reliable, and that they lead to the improvement of learning for all students, teachers use practices and procedures that:</a:t>
            </a:r>
          </a:p>
          <a:p>
            <a:pPr marL="0" indent="0">
              <a:buNone/>
            </a:pPr>
            <a:endParaRPr lang="en-ZA" b="1" dirty="0"/>
          </a:p>
          <a:p>
            <a:r>
              <a:rPr lang="en-US" dirty="0"/>
              <a:t> Are fair, transparent, and equitable for all students; </a:t>
            </a:r>
            <a:endParaRPr lang="en-ZA" dirty="0"/>
          </a:p>
          <a:p>
            <a:r>
              <a:rPr lang="en-US" dirty="0"/>
              <a:t>Support all students, including those with special education needs, those who are learning the language of instruction.</a:t>
            </a:r>
            <a:endParaRPr lang="en-ZA" dirty="0"/>
          </a:p>
          <a:p>
            <a:pPr marL="0" indent="0">
              <a:buNone/>
            </a:pPr>
            <a:endParaRPr lang="en-ZA" dirty="0"/>
          </a:p>
        </p:txBody>
      </p:sp>
    </p:spTree>
    <p:extLst>
      <p:ext uri="{BB962C8B-B14F-4D97-AF65-F5344CB8AC3E}">
        <p14:creationId xmlns:p14="http://schemas.microsoft.com/office/powerpoint/2010/main" val="296877769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Are carefully planned to relate to the curriculum expectations and learning goals and, as much as possible, to the interests, learning styles and preferences, needs, and experiences of all students;</a:t>
            </a:r>
          </a:p>
          <a:p>
            <a:r>
              <a:rPr lang="en-US" dirty="0"/>
              <a:t>Are communicated clearly to parents at appropriate points throughout the school year or course;</a:t>
            </a:r>
            <a:endParaRPr lang="en-ZA" dirty="0"/>
          </a:p>
          <a:p>
            <a:r>
              <a:rPr lang="en-US" dirty="0"/>
              <a:t>Are ongoing, varied in nature, and administered over a period of time to provide multiple opportunities for students to demonstrate the full range of their learning;</a:t>
            </a:r>
            <a:endParaRPr lang="en-ZA" dirty="0"/>
          </a:p>
          <a:p>
            <a:pPr marL="0" indent="0">
              <a:buNone/>
            </a:pPr>
            <a:endParaRPr lang="en-ZA" dirty="0"/>
          </a:p>
        </p:txBody>
      </p:sp>
    </p:spTree>
    <p:extLst>
      <p:ext uri="{BB962C8B-B14F-4D97-AF65-F5344CB8AC3E}">
        <p14:creationId xmlns:p14="http://schemas.microsoft.com/office/powerpoint/2010/main" val="262650982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Provide ongoing descriptive feedback that is clear, specific, meaningful, and timely to support improved learning and achievement;</a:t>
            </a:r>
            <a:endParaRPr lang="en-ZA" dirty="0"/>
          </a:p>
          <a:p>
            <a:r>
              <a:rPr lang="en-US" dirty="0"/>
              <a:t>Develop students’ self-assessment skills to enable them to assess their own learning, set specific goals, and plan next steps for their learning.</a:t>
            </a:r>
            <a:endParaRPr lang="en-ZA" dirty="0"/>
          </a:p>
          <a:p>
            <a:pPr marL="0" indent="0">
              <a:buNone/>
            </a:pPr>
            <a:endParaRPr lang="en-ZA" dirty="0"/>
          </a:p>
        </p:txBody>
      </p:sp>
    </p:spTree>
    <p:extLst>
      <p:ext uri="{BB962C8B-B14F-4D97-AF65-F5344CB8AC3E}">
        <p14:creationId xmlns:p14="http://schemas.microsoft.com/office/powerpoint/2010/main" val="381181159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lnSpcReduction="10000"/>
          </a:bodyPr>
          <a:lstStyle/>
          <a:p>
            <a:pPr marL="0" indent="0">
              <a:buNone/>
            </a:pPr>
            <a:r>
              <a:rPr lang="en-US" b="1" dirty="0"/>
              <a:t>Record keeping &amp; confidentiality</a:t>
            </a:r>
          </a:p>
          <a:p>
            <a:pPr marL="0" indent="0">
              <a:buNone/>
            </a:pPr>
            <a:endParaRPr lang="en-US" b="1" dirty="0"/>
          </a:p>
          <a:p>
            <a:r>
              <a:rPr lang="en-US" dirty="0"/>
              <a:t>Child care programs routinely handle confidential information about enrolled children, families, and staff. Child care programs maintain confidentiality on a “need to know” basis.</a:t>
            </a:r>
          </a:p>
          <a:p>
            <a:pPr marL="0" indent="0">
              <a:buNone/>
            </a:pPr>
            <a:r>
              <a:rPr lang="en-US" dirty="0"/>
              <a:t> </a:t>
            </a:r>
          </a:p>
          <a:p>
            <a:r>
              <a:rPr lang="en-US" dirty="0"/>
              <a:t>This information is shared only when it is necessary. This is important especially when there are specific health and safety concerns. </a:t>
            </a:r>
          </a:p>
          <a:p>
            <a:endParaRPr lang="en-US" dirty="0"/>
          </a:p>
          <a:p>
            <a:r>
              <a:rPr lang="en-US" dirty="0"/>
              <a:t>Maintaining confidentiality also builds trust in child care programs.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0278453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Fostering relationships with staff, children, and families is built on trust. </a:t>
            </a:r>
          </a:p>
          <a:p>
            <a:endParaRPr lang="en-US" dirty="0"/>
          </a:p>
          <a:p>
            <a:r>
              <a:rPr lang="en-US" dirty="0"/>
              <a:t>When managing sensitive information, there is an ethical and legal responsibility to protect the privacy of individuals and families.</a:t>
            </a:r>
          </a:p>
          <a:p>
            <a:pPr marL="0" indent="0">
              <a:buNone/>
            </a:pPr>
            <a:endParaRPr lang="en-ZA" dirty="0"/>
          </a:p>
          <a:p>
            <a:pPr marL="0" indent="0">
              <a:buNone/>
            </a:pPr>
            <a:r>
              <a:rPr lang="en-US" dirty="0"/>
              <a:t>Sometimes practitioners are confused about confidentiality; at others there are breakdowns in the communication chain creating a gap in the safety net through which a child may fall. </a:t>
            </a:r>
            <a:endParaRPr lang="en-ZA" dirty="0"/>
          </a:p>
          <a:p>
            <a:pPr marL="0" indent="0">
              <a:buNone/>
            </a:pPr>
            <a:endParaRPr lang="en-ZA" dirty="0"/>
          </a:p>
        </p:txBody>
      </p:sp>
    </p:spTree>
    <p:extLst>
      <p:ext uri="{BB962C8B-B14F-4D97-AF65-F5344CB8AC3E}">
        <p14:creationId xmlns:p14="http://schemas.microsoft.com/office/powerpoint/2010/main" val="169859945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pPr marL="0" indent="0">
              <a:buNone/>
            </a:pPr>
            <a:r>
              <a:rPr lang="en-US" b="1" dirty="0"/>
              <a:t>1. Confidential information</a:t>
            </a:r>
          </a:p>
          <a:p>
            <a:pPr marL="0" indent="0">
              <a:buNone/>
            </a:pPr>
            <a:endParaRPr lang="en-ZA" dirty="0"/>
          </a:p>
          <a:p>
            <a:pPr marL="0" indent="0">
              <a:buNone/>
            </a:pPr>
            <a:r>
              <a:rPr lang="en-US" b="1" dirty="0"/>
              <a:t>Confidential information is ‘personal information of a private or sensitive nature’ that:</a:t>
            </a:r>
          </a:p>
          <a:p>
            <a:pPr marL="0" indent="0">
              <a:buNone/>
            </a:pPr>
            <a:endParaRPr lang="en-ZA" b="1" dirty="0"/>
          </a:p>
          <a:p>
            <a:r>
              <a:rPr lang="en-US" dirty="0"/>
              <a:t>Is not already lawfully in the public domain or readily available from another public source;</a:t>
            </a:r>
          </a:p>
          <a:p>
            <a:pPr marL="0" indent="0">
              <a:buNone/>
            </a:pPr>
            <a:endParaRPr lang="en-US" dirty="0"/>
          </a:p>
          <a:p>
            <a:r>
              <a:rPr lang="en-US" dirty="0"/>
              <a:t>Has been shared in a relationship where the person giving the information could reasonably expect it would not be shared with others.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8622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Nursery staff can be said to have a ‘confidential relationship’ with families. </a:t>
            </a:r>
          </a:p>
          <a:p>
            <a:endParaRPr lang="en-US" dirty="0"/>
          </a:p>
          <a:p>
            <a:r>
              <a:rPr lang="en-US" dirty="0"/>
              <a:t>Some families share information about themselves readily and should be consulted about whether this information is confidential or not. </a:t>
            </a:r>
          </a:p>
          <a:p>
            <a:pPr marL="0" indent="0">
              <a:buNone/>
            </a:pPr>
            <a:endParaRPr lang="en-US" dirty="0"/>
          </a:p>
          <a:p>
            <a:r>
              <a:rPr lang="en-US" dirty="0"/>
              <a:t>Where third parties share information about an individual, staff need to check if that is confidential, both in terms of the subject sharing the information and the person whom the information concerns.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9043670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p:txBody>
          <a:bodyPr>
            <a:normAutofit/>
          </a:bodyPr>
          <a:lstStyle/>
          <a:p>
            <a:r>
              <a:rPr lang="en-US" dirty="0"/>
              <a:t>Information shared in the context of a nursery setting is confidential to the setting and, in some defined circumstances, to other staff within the organisation. </a:t>
            </a:r>
          </a:p>
          <a:p>
            <a:endParaRPr lang="en-US" dirty="0"/>
          </a:p>
          <a:p>
            <a:r>
              <a:rPr lang="en-US" dirty="0"/>
              <a:t>For example, a nursery manager may discuss a family in a supervision meeting with a senior manager for the purpose of professional support, clarification and accountability regarding the organisation’s procedures.</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2078240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r>
              <a:rPr lang="en-US" dirty="0"/>
              <a:t>There may be times when confidential information about a family may need to be shared with others at senior level in the organisation – for example, a high-profile case that may be reported in the press would need to be brought to the attention of the chief executive.</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3841277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pPr marL="0" indent="0">
              <a:buNone/>
            </a:pPr>
            <a:r>
              <a:rPr lang="en-US" b="1" dirty="0"/>
              <a:t>2. Breaching confidentiality</a:t>
            </a:r>
          </a:p>
          <a:p>
            <a:pPr marL="0" indent="0">
              <a:buNone/>
            </a:pPr>
            <a:endParaRPr lang="en-ZA" dirty="0"/>
          </a:p>
          <a:p>
            <a:r>
              <a:rPr lang="en-US" dirty="0"/>
              <a:t>A breach of confidentiality occurs when confidential information is not authorised by the person who provided it or to whom it relates, putting said person in danger or causing them embarrassment or pain. </a:t>
            </a:r>
          </a:p>
          <a:p>
            <a:r>
              <a:rPr lang="en-US" dirty="0"/>
              <a:t>It’s not a breach of confidentiality if the information was provided on the understanding that it would be shared with a limited number of people, or where there was consent to the sharing.</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996709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pPr marL="0" indent="0">
              <a:buNone/>
            </a:pPr>
            <a:r>
              <a:rPr lang="en-US" b="1" dirty="0"/>
              <a:t>Exceptions</a:t>
            </a:r>
          </a:p>
          <a:p>
            <a:pPr marL="0" indent="0">
              <a:buNone/>
            </a:pPr>
            <a:endParaRPr lang="en-ZA" dirty="0"/>
          </a:p>
          <a:p>
            <a:r>
              <a:rPr lang="en-US" dirty="0"/>
              <a:t>Confidential information may only be shared without authorisation from the person who provided it, or to whom it relates, if it’s in the public interest – i.e. where not sharing it could be worse than the outcome of doing so. </a:t>
            </a:r>
          </a:p>
          <a:p>
            <a:r>
              <a:rPr lang="en-US" dirty="0"/>
              <a:t>The decision should never be made as an individual, but with the backup of managers, who can provide support, and sometimes ensure protection.</a:t>
            </a:r>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2106093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pPr marL="0" indent="0">
              <a:buNone/>
            </a:pPr>
            <a:r>
              <a:rPr lang="en-US" b="1" dirty="0"/>
              <a:t>The three critical criteria for sharing information without consent, or overriding refusal to give consent, are:</a:t>
            </a:r>
          </a:p>
          <a:p>
            <a:pPr marL="0" indent="0">
              <a:buNone/>
            </a:pPr>
            <a:endParaRPr lang="en-ZA" b="1" dirty="0"/>
          </a:p>
          <a:p>
            <a:pPr marL="457200" indent="-457200">
              <a:buFont typeface="+mj-lt"/>
              <a:buAutoNum type="arabicPeriod"/>
            </a:pPr>
            <a:r>
              <a:rPr lang="en-US" dirty="0"/>
              <a:t>Where there is evidence that a child is suffering, or is at risk of suffering, significant harm.</a:t>
            </a:r>
          </a:p>
          <a:p>
            <a:pPr marL="457200" indent="-457200">
              <a:buFont typeface="+mj-lt"/>
              <a:buAutoNum type="arabicPeriod"/>
            </a:pPr>
            <a:r>
              <a:rPr lang="en-US" dirty="0"/>
              <a:t>Where there is reasonable cause to believe that a child may be suffering or at risk of suffering significant harm.</a:t>
            </a:r>
          </a:p>
          <a:p>
            <a:pPr marL="457200" indent="-457200">
              <a:buFont typeface="+mj-lt"/>
              <a:buAutoNum type="arabicPeriod"/>
            </a:pPr>
            <a:r>
              <a:rPr lang="en-US" dirty="0"/>
              <a:t>To prevent significant harm arising to children and young people or serious harm to adults, including the prevention, detection and prosecution of serious crime.</a:t>
            </a: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2770285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pPr marL="0" indent="0">
              <a:buNone/>
            </a:pPr>
            <a:r>
              <a:rPr lang="en-US" b="1" dirty="0"/>
              <a:t>3. Children's records</a:t>
            </a:r>
          </a:p>
          <a:p>
            <a:pPr marL="0" indent="0">
              <a:buNone/>
            </a:pPr>
            <a:endParaRPr lang="en-ZA" dirty="0"/>
          </a:p>
          <a:p>
            <a:pPr marL="0" indent="0">
              <a:buNone/>
            </a:pPr>
            <a:r>
              <a:rPr lang="en-US" b="1" dirty="0"/>
              <a:t>In a setting two kinds of records are kept on children:</a:t>
            </a:r>
          </a:p>
          <a:p>
            <a:pPr marL="0" indent="0">
              <a:buNone/>
            </a:pPr>
            <a:endParaRPr lang="en-ZA" b="1" dirty="0"/>
          </a:p>
          <a:p>
            <a:r>
              <a:rPr lang="en-US" dirty="0"/>
              <a:t>Developmental records, including the observations and samples of children’s work that become the formative assessment record.</a:t>
            </a:r>
          </a:p>
          <a:p>
            <a:pPr marL="0" indent="0">
              <a:buNone/>
            </a:pPr>
            <a:endParaRPr lang="en-US" dirty="0"/>
          </a:p>
          <a:p>
            <a:r>
              <a:rPr lang="en-US" dirty="0"/>
              <a:t> These are kept by the key person, but can be accessed freely by the child, other staff working with the child and the parents.</a:t>
            </a:r>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6286613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lnSpcReduction="10000"/>
          </a:bodyPr>
          <a:lstStyle/>
          <a:p>
            <a:r>
              <a:rPr lang="en-US" dirty="0"/>
              <a:t>Personal files, which are usually kept securely in the office.</a:t>
            </a:r>
          </a:p>
          <a:p>
            <a:endParaRPr lang="en-US" dirty="0"/>
          </a:p>
          <a:p>
            <a:r>
              <a:rPr lang="en-US" dirty="0"/>
              <a:t> They contain confidential information, such as the registration form, contractual records and parental consent forms, as well as records regarding work undertaken with the family.</a:t>
            </a:r>
          </a:p>
          <a:p>
            <a:endParaRPr lang="en-US" dirty="0"/>
          </a:p>
          <a:p>
            <a:r>
              <a:rPr lang="en-US" dirty="0"/>
              <a:t> Information regarding the setting’s concerns about a child are recorded and kept in here. </a:t>
            </a:r>
          </a:p>
          <a:p>
            <a:endParaRPr lang="en-US" dirty="0"/>
          </a:p>
          <a:p>
            <a:r>
              <a:rPr lang="en-US" dirty="0"/>
              <a:t>It’s helpful to have a separate section in the file for this ongoing work.</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6180637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lnSpcReduction="10000"/>
          </a:bodyPr>
          <a:lstStyle/>
          <a:p>
            <a:pPr marL="0" indent="0">
              <a:buNone/>
            </a:pPr>
            <a:r>
              <a:rPr lang="en-US" b="1" dirty="0"/>
              <a:t>4. Recording your concerns</a:t>
            </a:r>
          </a:p>
          <a:p>
            <a:pPr marL="0" indent="0">
              <a:buNone/>
            </a:pPr>
            <a:endParaRPr lang="en-ZA" dirty="0"/>
          </a:p>
          <a:p>
            <a:r>
              <a:rPr lang="en-US" dirty="0"/>
              <a:t>The Continuum of Need outlined in the Child Assessment Framework provides practitioners with a means of locating where a child is within the continuum and how to provide for their needs.</a:t>
            </a:r>
          </a:p>
          <a:p>
            <a:pPr marL="0" indent="0">
              <a:buNone/>
            </a:pPr>
            <a:endParaRPr lang="en-ZA" dirty="0"/>
          </a:p>
          <a:p>
            <a:r>
              <a:rPr lang="en-US" dirty="0"/>
              <a:t>Children for whom there are concerns about their welfare come under the ‘additional needs – integrated support’ section, (Level 3) whereas children for whom there are concerns about possible child abuse come under the ‘complex needs’ section (Level 4). </a:t>
            </a:r>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9233927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endParaRPr lang="en-US" dirty="0"/>
          </a:p>
          <a:p>
            <a:r>
              <a:rPr lang="en-US" dirty="0"/>
              <a:t>All concerns about a child’s welfare or protection must be recorded, as must all actions taken as a result of concerns, including relevant conversations, emails or other communication. </a:t>
            </a:r>
          </a:p>
          <a:p>
            <a:endParaRPr lang="en-US" dirty="0"/>
          </a:p>
          <a:p>
            <a:r>
              <a:rPr lang="en-US" dirty="0"/>
              <a:t>The records then build up as an ongoing and contemporaneous account of the work undertaken by the setting to promote the child’s welfare and/or protect them from harm.</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4552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lnSpcReduction="10000"/>
          </a:bodyPr>
          <a:lstStyle/>
          <a:p>
            <a:pPr marL="0" indent="0">
              <a:buNone/>
            </a:pPr>
            <a:r>
              <a:rPr lang="en-US" b="1" dirty="0"/>
              <a:t>Some authorities have developed detailed recording systems, while others have left it up to agencies to develop their own systems. These should include a means of recording:</a:t>
            </a:r>
          </a:p>
          <a:p>
            <a:pPr marL="0" indent="0">
              <a:buNone/>
            </a:pPr>
            <a:endParaRPr lang="en-ZA" b="1" dirty="0"/>
          </a:p>
          <a:p>
            <a:r>
              <a:rPr lang="en-US" dirty="0"/>
              <a:t>Marks or injuries on arrival – when a child arrives at the setting with a mark or injury that didn’t occur in the setting, the parent is asked about it and their explanation is recorded.</a:t>
            </a:r>
          </a:p>
          <a:p>
            <a:pPr marL="0" indent="0">
              <a:buNone/>
            </a:pPr>
            <a:endParaRPr lang="en-US" dirty="0"/>
          </a:p>
          <a:p>
            <a:r>
              <a:rPr lang="en-US" dirty="0"/>
              <a:t> Most of the time, the parent’s explanation matches how the injury appears and with what the child says, but when it doesn’t, or if the child has had an unusually high number of injuries, the child may need to be referred to social care.</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5489063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r>
              <a:rPr lang="en-US" dirty="0"/>
              <a:t>Concerns that arise from your observation about how a child presents, an injury or disclosure or observation of play or behaviour that arouses concern.</a:t>
            </a:r>
          </a:p>
          <a:p>
            <a:pPr marL="0" indent="0">
              <a:buNone/>
            </a:pPr>
            <a:endParaRPr lang="en-ZA" dirty="0"/>
          </a:p>
          <a:p>
            <a:r>
              <a:rPr lang="en-US" dirty="0"/>
              <a:t>Any discussion with the parent that took place as well as any consent to share information (which includes making a formal referral) and the reason why consent was either not sought or refusal for consent was overridden.</a:t>
            </a:r>
          </a:p>
          <a:p>
            <a:pPr marL="0" indent="0">
              <a:buNone/>
            </a:pPr>
            <a:endParaRPr lang="en-ZA" dirty="0"/>
          </a:p>
          <a:p>
            <a:r>
              <a:rPr lang="en-US" dirty="0"/>
              <a:t>Any decision made about the concern and the outcome of that.</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3833065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r>
              <a:rPr lang="en-US" dirty="0"/>
              <a:t>Any discussion with professionals about the child or any meetings attended and what the decisions or actions were.</a:t>
            </a:r>
          </a:p>
          <a:p>
            <a:pPr marL="0" indent="0">
              <a:buNone/>
            </a:pPr>
            <a:endParaRPr lang="en-ZA" dirty="0"/>
          </a:p>
          <a:p>
            <a:r>
              <a:rPr lang="en-US" dirty="0"/>
              <a:t>Information required by social care for making a referral; a form is helpful and enables the practitioner to gather the required information before making the call.</a:t>
            </a:r>
          </a:p>
          <a:p>
            <a:pPr marL="0" indent="0">
              <a:buNone/>
            </a:pPr>
            <a:endParaRPr lang="en-ZA" dirty="0"/>
          </a:p>
          <a:p>
            <a:r>
              <a:rPr lang="en-US" dirty="0"/>
              <a:t>Means of recording should enable information to be gathered that is concise, non-judgemental and to the point. </a:t>
            </a:r>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1573802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r>
              <a:rPr lang="en-US" dirty="0"/>
              <a:t>It should never become a task that is an end in itself, nor one in which the needs of the child become obfuscated beneath a pile of forms.</a:t>
            </a: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8096819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pPr marL="0" indent="0">
              <a:buNone/>
            </a:pPr>
            <a:r>
              <a:rPr lang="en-US" b="1" dirty="0"/>
              <a:t>Access to records</a:t>
            </a:r>
          </a:p>
          <a:p>
            <a:pPr marL="0" indent="0">
              <a:buNone/>
            </a:pPr>
            <a:endParaRPr lang="en-ZA" dirty="0"/>
          </a:p>
          <a:p>
            <a:r>
              <a:rPr lang="en-US" dirty="0"/>
              <a:t>If there is a dispute between the parent and the nursery, or even with social care, the parent has a right to request to see confidential records concerning their child.</a:t>
            </a:r>
          </a:p>
          <a:p>
            <a:pPr marL="0" indent="0">
              <a:buNone/>
            </a:pPr>
            <a:endParaRPr lang="en-US" dirty="0"/>
          </a:p>
          <a:p>
            <a:r>
              <a:rPr lang="en-US" dirty="0"/>
              <a:t>However, a setting is not obliged to hand over the file on demand; the parent must make the request to see their file in writing – and if there is confidential information in the file relating to third parties, each of these must be asked for consent to disclose entries. </a:t>
            </a:r>
          </a:p>
          <a:p>
            <a:endParaRPr lang="en-US"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557434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245</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r>
              <a:rPr lang="en-US" dirty="0"/>
              <a:t>This must be in writing to each individual named, including the parents. Most agencies will refuse consent as the parent should go directly to them to see any records. </a:t>
            </a:r>
          </a:p>
          <a:p>
            <a:endParaRPr lang="en-US" dirty="0"/>
          </a:p>
          <a:p>
            <a:r>
              <a:rPr lang="en-US" dirty="0"/>
              <a:t>Some individuals may wish to remain anonymous, such as another parent who shared concerns with you, and will refuse consent. </a:t>
            </a:r>
          </a:p>
          <a:p>
            <a:endParaRPr lang="en-US" dirty="0"/>
          </a:p>
          <a:p>
            <a:r>
              <a:rPr lang="en-US" dirty="0"/>
              <a:t>A copy is made of the file and any entry where consent has been refused to share will be deleted. </a:t>
            </a:r>
          </a:p>
          <a:p>
            <a:endParaRPr lang="en-US"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8182926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r>
              <a:rPr lang="en-US" dirty="0"/>
              <a:t>What will remain in the file will be a trace of your work: your concerns and actions. </a:t>
            </a:r>
          </a:p>
          <a:p>
            <a:endParaRPr lang="en-US" dirty="0"/>
          </a:p>
          <a:p>
            <a:r>
              <a:rPr lang="en-US" dirty="0"/>
              <a:t>This should never be handed over to the parent but the copy given to them and gone through with them, so that it can be explained and any areas of dispute identified. </a:t>
            </a:r>
          </a:p>
          <a:p>
            <a:endParaRPr lang="en-US" dirty="0"/>
          </a:p>
          <a:p>
            <a:r>
              <a:rPr lang="en-US" dirty="0"/>
              <a:t>The parent can take the cleaned copy with them, as they may need it to make their case, if there is one. </a:t>
            </a:r>
          </a:p>
          <a:p>
            <a:endParaRPr lang="en-US"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3619459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r>
              <a:rPr lang="en-US" dirty="0"/>
              <a:t>In each case, legal advice should be sought to make sure that you don’t inadvertently disclose third party information, and certainly it should be sought where a parent is making a legal case against the setting.</a:t>
            </a: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493376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pPr marL="0" indent="0">
              <a:buNone/>
            </a:pPr>
            <a:r>
              <a:rPr lang="en-US" b="1" dirty="0"/>
              <a:t>What do parents need to know?</a:t>
            </a:r>
          </a:p>
          <a:p>
            <a:pPr marL="0" indent="0">
              <a:buNone/>
            </a:pPr>
            <a:endParaRPr lang="en-ZA" dirty="0"/>
          </a:p>
          <a:p>
            <a:r>
              <a:rPr lang="en-US" dirty="0"/>
              <a:t>Parents need to know that sensitive information about them and their family will be kept confidentially; that your professional practice demands that some things are written down, including minor concerns or disputes; and that you’re obliged to record, in an accurate and non-judgemental manner, concerns about children’s welfare or abuse. </a:t>
            </a:r>
          </a:p>
          <a:p>
            <a:endParaRPr lang="en-US" dirty="0"/>
          </a:p>
          <a:p>
            <a:r>
              <a:rPr lang="en-US" dirty="0"/>
              <a:t>They need to know when you have made a note in their file and for what reason – unless it would put the child in danger.</a:t>
            </a:r>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7802870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EC1-DD64-4647-9337-76FDB263C329}"/>
              </a:ext>
            </a:extLst>
          </p:cNvPr>
          <p:cNvSpPr>
            <a:spLocks noGrp="1"/>
          </p:cNvSpPr>
          <p:nvPr>
            <p:ph type="title"/>
          </p:nvPr>
        </p:nvSpPr>
        <p:spPr/>
        <p:txBody>
          <a:bodyPr>
            <a:normAutofit fontScale="90000"/>
          </a:bodyPr>
          <a:lstStyle/>
          <a:p>
            <a:pPr algn="ctr"/>
            <a:br>
              <a:rPr lang="en-ZA" dirty="0"/>
            </a:br>
            <a:r>
              <a:rPr lang="en-ZA" dirty="0"/>
              <a:t>GUIDELINES FOR ASSESSING CHILDREN’S DEVELOPMENT AND LEARNING</a:t>
            </a:r>
            <a:br>
              <a:rPr lang="en-ZA" dirty="0"/>
            </a:br>
            <a:endParaRPr lang="en-ZA" dirty="0"/>
          </a:p>
        </p:txBody>
      </p:sp>
      <p:sp>
        <p:nvSpPr>
          <p:cNvPr id="3" name="Slide Number Placeholder 2">
            <a:extLst>
              <a:ext uri="{FF2B5EF4-FFF2-40B4-BE49-F238E27FC236}">
                <a16:creationId xmlns:a16="http://schemas.microsoft.com/office/drawing/2014/main" id="{A2F03B53-3D98-4A5D-B019-1BAE56A064AB}"/>
              </a:ext>
            </a:extLst>
          </p:cNvPr>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4" name="Content Placeholder 3">
            <a:extLst>
              <a:ext uri="{FF2B5EF4-FFF2-40B4-BE49-F238E27FC236}">
                <a16:creationId xmlns:a16="http://schemas.microsoft.com/office/drawing/2014/main" id="{C5C994CD-335E-4922-9910-240719F27DB2}"/>
              </a:ext>
            </a:extLst>
          </p:cNvPr>
          <p:cNvSpPr>
            <a:spLocks noGrp="1"/>
          </p:cNvSpPr>
          <p:nvPr>
            <p:ph sz="quarter" idx="1"/>
          </p:nvPr>
        </p:nvSpPr>
        <p:spPr>
          <a:xfrm>
            <a:off x="467544" y="1530300"/>
            <a:ext cx="8219256" cy="4680000"/>
          </a:xfrm>
        </p:spPr>
        <p:txBody>
          <a:bodyPr>
            <a:normAutofit/>
          </a:bodyPr>
          <a:lstStyle/>
          <a:p>
            <a:r>
              <a:rPr lang="en-US" dirty="0"/>
              <a:t>They have a right to expect that information they share with you is treated as confidential, and to be informed that their consent will be sought, in most cases, if it must be shared; but they should be informed of circumstances where it may need to be shared without their consent. </a:t>
            </a:r>
          </a:p>
          <a:p>
            <a:endParaRPr lang="en-US" dirty="0"/>
          </a:p>
          <a:p>
            <a:r>
              <a:rPr lang="en-US" dirty="0"/>
              <a:t>Consent must be informed – that is the parent needs to understand why information will be shared, what will be shared, who will see information, the purpose of sharing it and the implications for them of sharing that information.</a:t>
            </a: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83711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1679-8A66-4E91-BBD4-5D0372A154D9}"/>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4FC57B17-5D7E-409C-AF5F-8F9ED8E75846}"/>
              </a:ext>
            </a:extLst>
          </p:cNvPr>
          <p:cNvSpPr>
            <a:spLocks noGrp="1"/>
          </p:cNvSpPr>
          <p:nvPr>
            <p:ph type="body" idx="1"/>
          </p:nvPr>
        </p:nvSpPr>
        <p:spPr/>
        <p:txBody>
          <a:bodyPr/>
          <a:lstStyle/>
          <a:p>
            <a:r>
              <a:rPr lang="en-ZA" b="1" dirty="0"/>
              <a:t>RECORDING AND REPORTING METHODS</a:t>
            </a:r>
          </a:p>
          <a:p>
            <a:endParaRPr lang="en-ZA" dirty="0"/>
          </a:p>
        </p:txBody>
      </p:sp>
      <p:sp>
        <p:nvSpPr>
          <p:cNvPr id="4" name="Slide Number Placeholder 3">
            <a:extLst>
              <a:ext uri="{FF2B5EF4-FFF2-40B4-BE49-F238E27FC236}">
                <a16:creationId xmlns:a16="http://schemas.microsoft.com/office/drawing/2014/main" id="{3FE61B99-56FD-4D65-8365-082064CAC49C}"/>
              </a:ext>
            </a:extLst>
          </p:cNvPr>
          <p:cNvSpPr>
            <a:spLocks noGrp="1"/>
          </p:cNvSpPr>
          <p:nvPr>
            <p:ph type="sldNum" sz="quarter" idx="12"/>
          </p:nvPr>
        </p:nvSpPr>
        <p:spPr/>
        <p:txBody>
          <a:bodyPr/>
          <a:lstStyle/>
          <a:p>
            <a:fld id="{4980778A-6F9D-4141-8080-B8192EADCD40}" type="slidenum">
              <a:rPr lang="en-ZA" smtClean="0"/>
              <a:pPr/>
              <a:t>250</a:t>
            </a:fld>
            <a:endParaRPr lang="en-ZA" dirty="0"/>
          </a:p>
        </p:txBody>
      </p:sp>
    </p:spTree>
    <p:extLst>
      <p:ext uri="{BB962C8B-B14F-4D97-AF65-F5344CB8AC3E}">
        <p14:creationId xmlns:p14="http://schemas.microsoft.com/office/powerpoint/2010/main" val="253501845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Recording is the process of documenting the observed activity or behavior. Although many teachers do this natural~ a systematic approach helps ensure that children are observed participating in many different activities over time.</a:t>
            </a:r>
          </a:p>
          <a:p>
            <a:pPr marL="0" indent="0">
              <a:buNone/>
            </a:pPr>
            <a:endParaRPr lang="en-ZA" dirty="0"/>
          </a:p>
          <a:p>
            <a:r>
              <a:rPr lang="en-US" dirty="0"/>
              <a:t>Children communicate with us through their eyes, the quality of their voices, their body postures, their gestures, their mannerisms, their smiles, their jumping up and down, their listlessness. </a:t>
            </a:r>
          </a:p>
          <a:p>
            <a:endParaRPr lang="en-US" dirty="0"/>
          </a:p>
          <a:p>
            <a:pPr marL="0" indent="0">
              <a:buNone/>
            </a:pPr>
            <a:endParaRPr lang="en-ZA" dirty="0"/>
          </a:p>
        </p:txBody>
      </p:sp>
    </p:spTree>
    <p:extLst>
      <p:ext uri="{BB962C8B-B14F-4D97-AF65-F5344CB8AC3E}">
        <p14:creationId xmlns:p14="http://schemas.microsoft.com/office/powerpoint/2010/main" val="54102816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252</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They show us, by the way they do things, as well as by what they do, what is going on inside them. </a:t>
            </a:r>
          </a:p>
          <a:p>
            <a:endParaRPr lang="en-US" dirty="0"/>
          </a:p>
          <a:p>
            <a:r>
              <a:rPr lang="en-US" dirty="0"/>
              <a:t>When we come to see children's behavior through the eyes of its meaning to them, from the inside out, we shall be well on our way to understanding them. </a:t>
            </a:r>
          </a:p>
          <a:p>
            <a:endParaRPr lang="en-US" dirty="0"/>
          </a:p>
          <a:p>
            <a:r>
              <a:rPr lang="en-US" dirty="0"/>
              <a:t>Recording their ways of communicating helps us to see them as they are. </a:t>
            </a: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98170669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pPr marL="0" indent="0">
              <a:buNone/>
            </a:pPr>
            <a:r>
              <a:rPr lang="en-US" b="1" dirty="0"/>
              <a:t>Recording Techniques and Tools</a:t>
            </a:r>
          </a:p>
          <a:p>
            <a:pPr marL="0" indent="0">
              <a:buNone/>
            </a:pPr>
            <a:endParaRPr lang="en-ZA" dirty="0"/>
          </a:p>
          <a:p>
            <a:r>
              <a:rPr lang="en-US" dirty="0"/>
              <a:t>Teachers use a number of techniques to record and organize their observations. </a:t>
            </a:r>
          </a:p>
          <a:p>
            <a:endParaRPr lang="en-US" dirty="0"/>
          </a:p>
          <a:p>
            <a:r>
              <a:rPr lang="en-US" dirty="0"/>
              <a:t>One technique is to keep a pad of paper and pencil in a pocket at all times to catch a phrase or describe the key events in an interaction. </a:t>
            </a:r>
          </a:p>
          <a:p>
            <a:endParaRPr lang="en-US" dirty="0"/>
          </a:p>
          <a:p>
            <a:r>
              <a:rPr lang="en-US" dirty="0"/>
              <a:t>Another is to keep scrap paper and pencils around the room to record information. </a:t>
            </a:r>
          </a:p>
          <a:p>
            <a:pPr marL="0" indent="0">
              <a:buNone/>
            </a:pPr>
            <a:endParaRPr lang="en-ZA" dirty="0"/>
          </a:p>
        </p:txBody>
      </p:sp>
    </p:spTree>
    <p:extLst>
      <p:ext uri="{BB962C8B-B14F-4D97-AF65-F5344CB8AC3E}">
        <p14:creationId xmlns:p14="http://schemas.microsoft.com/office/powerpoint/2010/main" val="361409917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At the end of the day, these short notes are transcribed in greater detail into a notebook or file.</a:t>
            </a:r>
          </a:p>
          <a:p>
            <a:pPr marL="0" indent="0">
              <a:buNone/>
            </a:pPr>
            <a:endParaRPr lang="en-ZA" dirty="0"/>
          </a:p>
          <a:p>
            <a:r>
              <a:rPr lang="en-US" dirty="0"/>
              <a:t>Some teachers spend time at the end of the day listing specific observations and general impressions into a diary.</a:t>
            </a:r>
          </a:p>
          <a:p>
            <a:endParaRPr lang="en-US" dirty="0"/>
          </a:p>
          <a:p>
            <a:r>
              <a:rPr lang="en-US" dirty="0"/>
              <a:t> Other teachers create an individual file card for each student. By rotating the cards daily, the teacher can be sure to take notes on all the children.</a:t>
            </a:r>
          </a:p>
          <a:p>
            <a:pPr marL="0" indent="0">
              <a:buNone/>
            </a:pPr>
            <a:endParaRPr lang="en-ZA" dirty="0"/>
          </a:p>
        </p:txBody>
      </p:sp>
    </p:spTree>
    <p:extLst>
      <p:ext uri="{BB962C8B-B14F-4D97-AF65-F5344CB8AC3E}">
        <p14:creationId xmlns:p14="http://schemas.microsoft.com/office/powerpoint/2010/main" val="308738223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Checklists can be put on the walls around the classroom to keep track of the choices children make during the day. </a:t>
            </a:r>
          </a:p>
          <a:p>
            <a:endParaRPr lang="en-US" dirty="0"/>
          </a:p>
          <a:p>
            <a:r>
              <a:rPr lang="en-US" dirty="0"/>
              <a:t>If a teacher wants to observe gross motor development, she can set up an obstacle course outside and use a developmental checklist to record the skills of all the children as they play on the balance beam, climb stairs, or bend and crawl under a board.</a:t>
            </a:r>
          </a:p>
          <a:p>
            <a:pPr marL="0" indent="0">
              <a:buNone/>
            </a:pPr>
            <a:endParaRPr lang="en-ZA" dirty="0"/>
          </a:p>
          <a:p>
            <a:r>
              <a:rPr lang="en-US" dirty="0"/>
              <a:t>Photographs and tape recorders provide long-lasting records of children. </a:t>
            </a:r>
            <a:endParaRPr lang="en-ZA" dirty="0"/>
          </a:p>
        </p:txBody>
      </p:sp>
    </p:spTree>
    <p:extLst>
      <p:ext uri="{BB962C8B-B14F-4D97-AF65-F5344CB8AC3E}">
        <p14:creationId xmlns:p14="http://schemas.microsoft.com/office/powerpoint/2010/main" val="108970582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Gathering, recording, and organizing the observations of children lead to purposeful planning and individualizing of the curriculum.</a:t>
            </a:r>
            <a:endParaRPr lang="en-ZA" dirty="0"/>
          </a:p>
        </p:txBody>
      </p:sp>
    </p:spTree>
    <p:extLst>
      <p:ext uri="{BB962C8B-B14F-4D97-AF65-F5344CB8AC3E}">
        <p14:creationId xmlns:p14="http://schemas.microsoft.com/office/powerpoint/2010/main" val="45881115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257</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lnSpcReduction="10000"/>
          </a:bodyPr>
          <a:lstStyle/>
          <a:p>
            <a:pPr marL="0" indent="0">
              <a:buNone/>
            </a:pPr>
            <a:r>
              <a:rPr lang="en-US" b="1" dirty="0"/>
              <a:t>Reports and reporting methods</a:t>
            </a:r>
          </a:p>
          <a:p>
            <a:pPr marL="0" indent="0">
              <a:buNone/>
            </a:pPr>
            <a:endParaRPr lang="en-ZA" dirty="0"/>
          </a:p>
          <a:p>
            <a:r>
              <a:rPr lang="en-US" dirty="0"/>
              <a:t>Written reports are another formal method of sharing information with families. </a:t>
            </a:r>
          </a:p>
          <a:p>
            <a:endParaRPr lang="en-US" dirty="0"/>
          </a:p>
          <a:p>
            <a:r>
              <a:rPr lang="en-US" dirty="0"/>
              <a:t>They provide a written record of the child's progress, overall development, preferences, and style of interaction. </a:t>
            </a:r>
          </a:p>
          <a:p>
            <a:pPr marL="0" indent="0">
              <a:buNone/>
            </a:pPr>
            <a:endParaRPr lang="en-US" dirty="0"/>
          </a:p>
          <a:p>
            <a:r>
              <a:rPr lang="en-US" dirty="0"/>
              <a:t>Reports should create a picture of the child during a typical day. Sample forms for two reporting methods are included at the end of the chapter: Observation Checklist for Teachers and Sample Midyear Narrative Report.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1006592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Write in positive language, stressing both strengths and needs. </a:t>
            </a:r>
          </a:p>
          <a:p>
            <a:endParaRPr lang="en-US" dirty="0"/>
          </a:p>
          <a:p>
            <a:r>
              <a:rPr lang="en-US" dirty="0"/>
              <a:t>State concerns directly and objectively. Be careful not to be judgmental when writing reports or reporting behavior to families. </a:t>
            </a:r>
          </a:p>
          <a:p>
            <a:endParaRPr lang="en-US" dirty="0"/>
          </a:p>
          <a:p>
            <a:r>
              <a:rPr lang="en-US" dirty="0"/>
              <a:t>Information should be observable and documented. Offer suggestions on ways to change behavior or to improve learning, and recommend any resources that may be helpful to the family. </a:t>
            </a:r>
          </a:p>
          <a:p>
            <a:pPr marL="0" indent="0">
              <a:buNone/>
            </a:pPr>
            <a:endParaRPr lang="en-US" dirty="0"/>
          </a:p>
        </p:txBody>
      </p:sp>
    </p:spTree>
    <p:extLst>
      <p:ext uri="{BB962C8B-B14F-4D97-AF65-F5344CB8AC3E}">
        <p14:creationId xmlns:p14="http://schemas.microsoft.com/office/powerpoint/2010/main" val="46436413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Be as specific as possible. Always sign the report and include a way for the reader to communicate with you.</a:t>
            </a:r>
          </a:p>
          <a:p>
            <a:endParaRPr lang="en-US" dirty="0"/>
          </a:p>
          <a:p>
            <a:r>
              <a:rPr lang="en-US" dirty="0"/>
              <a:t>If the report is to be sent to anyone other than the parent, such as the primary school or a psychologist or therapist, families should have ample time to review the report and request changes before it is distributed to others. </a:t>
            </a:r>
          </a:p>
          <a:p>
            <a:endParaRPr lang="en-US" dirty="0"/>
          </a:p>
          <a:p>
            <a:r>
              <a:rPr lang="en-US" dirty="0"/>
              <a:t>Families should review, sign, and give permission for all reports that are being sent to other service providers or school personnel. </a:t>
            </a:r>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97826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The information in written reports should never be a surprise to families. </a:t>
            </a:r>
          </a:p>
          <a:p>
            <a:endParaRPr lang="en-US" dirty="0"/>
          </a:p>
          <a:p>
            <a:r>
              <a:rPr lang="en-US" dirty="0"/>
              <a:t>They should be familiar with any concerns from informal contacts, telephone calls, notes, visits, or conferences. </a:t>
            </a:r>
          </a:p>
          <a:p>
            <a:endParaRPr lang="en-US" dirty="0"/>
          </a:p>
          <a:p>
            <a:r>
              <a:rPr lang="en-US" dirty="0"/>
              <a:t>The written information should be a review of the information that you and the family have already discussed. </a:t>
            </a:r>
          </a:p>
          <a:p>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321653097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Frequent communication between families and teachers promotes a successful experience for all- children, families, and teachers. </a:t>
            </a:r>
          </a:p>
          <a:p>
            <a:endParaRPr lang="en-US" dirty="0"/>
          </a:p>
          <a:p>
            <a:r>
              <a:rPr lang="en-US" dirty="0"/>
              <a:t>Together, they can provide an experience that nurtures, challenges, and celebrates the successes of the children.</a:t>
            </a: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102969398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lnSpcReduction="10000"/>
          </a:bodyPr>
          <a:lstStyle/>
          <a:p>
            <a:pPr marL="0" indent="0">
              <a:buNone/>
            </a:pPr>
            <a:r>
              <a:rPr lang="en-US" b="1" dirty="0"/>
              <a:t>Reporting Information to Families</a:t>
            </a:r>
          </a:p>
          <a:p>
            <a:pPr marL="0" indent="0">
              <a:buNone/>
            </a:pPr>
            <a:endParaRPr lang="en-US" b="1" dirty="0"/>
          </a:p>
          <a:p>
            <a:r>
              <a:rPr lang="en-US" dirty="0"/>
              <a:t>Much of the contact teachers have with families is informal. Informal contact is valuable and meets many needs of both families and staff. </a:t>
            </a:r>
          </a:p>
          <a:p>
            <a:endParaRPr lang="en-US" dirty="0"/>
          </a:p>
          <a:p>
            <a:r>
              <a:rPr lang="en-US" dirty="0"/>
              <a:t>However, there are times when a formal conference is the preferred mode of communication. </a:t>
            </a:r>
          </a:p>
          <a:p>
            <a:endParaRPr lang="en-US" dirty="0"/>
          </a:p>
          <a:p>
            <a:r>
              <a:rPr lang="en-US" dirty="0"/>
              <a:t>The purpose of such a conference is usually to allow teachers to discuss the child's progress and give the parents an opportunity to share their observations, ideas, and concerns. </a:t>
            </a:r>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37453758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lnSpcReduction="10000"/>
          </a:bodyPr>
          <a:lstStyle/>
          <a:p>
            <a:pPr marL="0" indent="0">
              <a:buNone/>
            </a:pPr>
            <a:endParaRPr lang="en-US" dirty="0"/>
          </a:p>
          <a:p>
            <a:r>
              <a:rPr lang="en-US" dirty="0"/>
              <a:t>Problems can be discussed and solutions generated by teachers and parents together. </a:t>
            </a:r>
          </a:p>
          <a:p>
            <a:endParaRPr lang="en-US" dirty="0"/>
          </a:p>
          <a:p>
            <a:r>
              <a:rPr lang="en-US" dirty="0"/>
              <a:t>Individual goals can be set for children, and parents can provide information on strategies they use effectively at home. </a:t>
            </a:r>
          </a:p>
          <a:p>
            <a:endParaRPr lang="en-US" dirty="0"/>
          </a:p>
          <a:p>
            <a:r>
              <a:rPr lang="en-US" dirty="0"/>
              <a:t>Conferences usually last from 30 to 45 minutes and are held between one and three times during the program year. The following guideline will help ensure successful parent/teacher conferences.</a:t>
            </a:r>
            <a:endParaRPr lang="en-ZA"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183473026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Schedule conferences at a convenient time for the family. Evening or weekend conferences may be necessary for families unable to leave work during regular school hours. </a:t>
            </a:r>
          </a:p>
          <a:p>
            <a:endParaRPr lang="en-US" dirty="0"/>
          </a:p>
          <a:p>
            <a:r>
              <a:rPr lang="en-US" dirty="0"/>
              <a:t>Tell the families the purpose of the conference. If you want them to bring any information, ask for it specifically and give an example.</a:t>
            </a:r>
          </a:p>
          <a:p>
            <a:pPr marL="0" indent="0">
              <a:buNone/>
            </a:pPr>
            <a:endParaRPr lang="en-ZA" dirty="0"/>
          </a:p>
          <a:p>
            <a:r>
              <a:rPr lang="en-US" dirty="0"/>
              <a:t>The Family Room or the classroom will offer families a comfortable and familiar place to meet.   </a:t>
            </a:r>
          </a:p>
          <a:p>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21602965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265</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lnSpcReduction="10000"/>
          </a:bodyPr>
          <a:lstStyle/>
          <a:p>
            <a:r>
              <a:rPr lang="en-US" dirty="0"/>
              <a:t>Have coffee or refreshments available. Ask another adult to care for the children. Start the conference with positive information about the child's progress and development.</a:t>
            </a:r>
          </a:p>
          <a:p>
            <a:pPr marL="0" indent="0">
              <a:buNone/>
            </a:pPr>
            <a:endParaRPr lang="en-ZA" dirty="0"/>
          </a:p>
          <a:p>
            <a:r>
              <a:rPr lang="en-US" dirty="0"/>
              <a:t>Give parents any written information or reports prior to the conference so they can read and review them before the meeting. </a:t>
            </a:r>
          </a:p>
          <a:p>
            <a:endParaRPr lang="en-US" dirty="0"/>
          </a:p>
          <a:p>
            <a:r>
              <a:rPr lang="en-US" dirty="0"/>
              <a:t>Provide examples of the child's work to illustrate points that you will discuss. If portfolios are used, parents and teachers can discuss the child's development based on his work samples. </a:t>
            </a:r>
          </a:p>
          <a:p>
            <a:endParaRPr lang="en-US" dirty="0"/>
          </a:p>
          <a:p>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258642281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266</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Always give families opportunities to ask questions, express concerns, and share the successes or problems they see at home. </a:t>
            </a:r>
          </a:p>
          <a:p>
            <a:endParaRPr lang="en-US" dirty="0"/>
          </a:p>
          <a:p>
            <a:r>
              <a:rPr lang="en-US" dirty="0"/>
              <a:t>The purpose of the conference is to share information both ways. </a:t>
            </a:r>
          </a:p>
          <a:p>
            <a:endParaRPr lang="en-US" dirty="0"/>
          </a:p>
          <a:p>
            <a:r>
              <a:rPr lang="en-US" dirty="0"/>
              <a:t>Make the conference personal - ask families about activities the child likes to do at home, about a sick family member the child has mentioned, or a recent book the child liked.</a:t>
            </a:r>
            <a:endParaRPr lang="en-ZA"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261897591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Behavior is the subject of many discussions between teaching staff and families, and it can be a cause of concern for both. </a:t>
            </a:r>
          </a:p>
          <a:p>
            <a:endParaRPr lang="en-US" dirty="0"/>
          </a:p>
          <a:p>
            <a:r>
              <a:rPr lang="en-US" dirty="0"/>
              <a:t>Discuss the rules of behavior in the classroom and give examples of how appropriate behavior is reinforced and methods used if behavior is inappropriate. </a:t>
            </a:r>
          </a:p>
          <a:p>
            <a:endParaRPr lang="en-US" dirty="0"/>
          </a:p>
          <a:p>
            <a:r>
              <a:rPr lang="en-US" dirty="0"/>
              <a:t>These conferences (along with meetings, newsletters, and workshops) can reinforce consistent management of behavior between the home and school.</a:t>
            </a:r>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121733642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r>
              <a:rPr lang="en-US" dirty="0"/>
              <a:t>Respect the family's other obligations. If the conference is set for 30 minutes, respect the time limit. </a:t>
            </a:r>
          </a:p>
          <a:p>
            <a:endParaRPr lang="en-US" dirty="0"/>
          </a:p>
          <a:p>
            <a:r>
              <a:rPr lang="en-US" dirty="0"/>
              <a:t>If all the concerns and information have not been covered, reschedule another conference for a mutually convenient time.</a:t>
            </a:r>
          </a:p>
          <a:p>
            <a:endParaRPr lang="en-US" dirty="0"/>
          </a:p>
          <a:p>
            <a:r>
              <a:rPr lang="en-US" dirty="0"/>
              <a:t> Always end the conference on a positive note and give the family the opportunity to ask questions or provide ways to contact you if they have questions later.</a:t>
            </a: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313730605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269</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p:txBody>
          <a:bodyPr>
            <a:normAutofit/>
          </a:bodyPr>
          <a:lstStyle/>
          <a:p>
            <a:pPr marL="0" indent="0">
              <a:buNone/>
            </a:pPr>
            <a:r>
              <a:rPr lang="en-US" b="1" dirty="0"/>
              <a:t>Seeking Outside Consultation or Arranging Referrals</a:t>
            </a:r>
          </a:p>
          <a:p>
            <a:pPr marL="0" indent="0">
              <a:buNone/>
            </a:pPr>
            <a:endParaRPr lang="en-ZA" dirty="0"/>
          </a:p>
          <a:p>
            <a:r>
              <a:rPr lang="en-US" dirty="0"/>
              <a:t>Occasionally, a teacher may find a worrisome pattern of behavior that does not seem to improve, even after individual adaptations have been made. </a:t>
            </a:r>
          </a:p>
          <a:p>
            <a:endParaRPr lang="en-US" dirty="0"/>
          </a:p>
          <a:p>
            <a:r>
              <a:rPr lang="en-US" dirty="0"/>
              <a:t>The teacher may sense that there is an underlying problem. </a:t>
            </a:r>
          </a:p>
          <a:p>
            <a:endParaRPr lang="en-US" dirty="0"/>
          </a:p>
          <a:p>
            <a:r>
              <a:rPr lang="en-US" dirty="0"/>
              <a:t>It is important to document any concerns and remediation and share them with the family. </a:t>
            </a:r>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361533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270</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lnSpcReduction="10000"/>
          </a:bodyPr>
          <a:lstStyle/>
          <a:p>
            <a:r>
              <a:rPr lang="en-US" dirty="0"/>
              <a:t>Together, teacher and family may decide to get more information.</a:t>
            </a:r>
          </a:p>
          <a:p>
            <a:endParaRPr lang="en-US" dirty="0"/>
          </a:p>
          <a:p>
            <a:r>
              <a:rPr lang="en-US" dirty="0"/>
              <a:t> A physician, psychologist, or other health professional may need to evaluate the child and make recommendations about special interventions and supports.</a:t>
            </a:r>
          </a:p>
          <a:p>
            <a:endParaRPr lang="en-US" dirty="0"/>
          </a:p>
          <a:p>
            <a:r>
              <a:rPr lang="en-US" dirty="0"/>
              <a:t> These recommendations can be used to set specific goals and plan individual activities for the child.</a:t>
            </a:r>
          </a:p>
          <a:p>
            <a:endParaRPr lang="en-ZA" dirty="0"/>
          </a:p>
          <a:p>
            <a:r>
              <a:rPr lang="en-US" dirty="0"/>
              <a:t>Formal screening tools and developmental assessments can provide additional information. They should be reliable and valid.</a:t>
            </a:r>
          </a:p>
          <a:p>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220521903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271</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a:bodyPr>
          <a:lstStyle/>
          <a:p>
            <a:r>
              <a:rPr lang="en-US" dirty="0"/>
              <a:t> Teachers should be trained before using these methods of assessment to ensure proper administration and interpretation. </a:t>
            </a:r>
          </a:p>
          <a:p>
            <a:endParaRPr lang="en-US" dirty="0"/>
          </a:p>
          <a:p>
            <a:r>
              <a:rPr lang="en-US" dirty="0"/>
              <a:t>Some diagnostic tests should be administered only by personnel trained in a discipline, such as a special educator, psychologist, speech and language pathologist, or occupational and physical therapist.</a:t>
            </a:r>
            <a:endParaRPr lang="en-ZA" dirty="0"/>
          </a:p>
          <a:p>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52377531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272</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a:bodyPr>
          <a:lstStyle/>
          <a:p>
            <a:pPr marL="0" indent="0">
              <a:buNone/>
            </a:pPr>
            <a:r>
              <a:rPr lang="en-US" b="1" dirty="0"/>
              <a:t>Curriculum Planning</a:t>
            </a:r>
          </a:p>
          <a:p>
            <a:pPr marL="0" indent="0">
              <a:buNone/>
            </a:pPr>
            <a:endParaRPr lang="en-US" b="1"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pic>
        <p:nvPicPr>
          <p:cNvPr id="5" name="Picture 4">
            <a:extLst>
              <a:ext uri="{FF2B5EF4-FFF2-40B4-BE49-F238E27FC236}">
                <a16:creationId xmlns:a16="http://schemas.microsoft.com/office/drawing/2014/main" id="{01C844AD-84EB-48E0-9063-AA4C04C218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45982" y="2290762"/>
            <a:ext cx="4544378" cy="3454718"/>
          </a:xfrm>
          <a:prstGeom prst="rect">
            <a:avLst/>
          </a:prstGeom>
          <a:noFill/>
          <a:ln>
            <a:noFill/>
          </a:ln>
        </p:spPr>
      </p:pic>
    </p:spTree>
    <p:extLst>
      <p:ext uri="{BB962C8B-B14F-4D97-AF65-F5344CB8AC3E}">
        <p14:creationId xmlns:p14="http://schemas.microsoft.com/office/powerpoint/2010/main" val="294732567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a:bodyPr>
          <a:lstStyle/>
          <a:p>
            <a:r>
              <a:rPr lang="en-US" dirty="0"/>
              <a:t>Teachers who plan learning experiences based on the skills and interests of individual children, as well as the group as a whole, are using an approach called emergent curriculum. </a:t>
            </a:r>
          </a:p>
          <a:p>
            <a:endParaRPr lang="en-US" dirty="0"/>
          </a:p>
          <a:p>
            <a:r>
              <a:rPr lang="en-US" dirty="0"/>
              <a:t>This approach enables teachers to build on and enhance children’s play themes, making their learning richer and more complex (Jones &amp; Nimmo, 1994). </a:t>
            </a:r>
          </a:p>
          <a:p>
            <a:endParaRPr lang="en-US" dirty="0"/>
          </a:p>
          <a:p>
            <a:r>
              <a:rPr lang="en-US" dirty="0"/>
              <a:t>It is often difficult to decide what explorations to plan, especially if there is a wide range of developmental abilities among the children in the classroom.</a:t>
            </a:r>
          </a:p>
          <a:p>
            <a:endParaRPr lang="en-US" dirty="0"/>
          </a:p>
          <a:p>
            <a:pPr marL="0" indent="0">
              <a:buNone/>
            </a:pPr>
            <a:endParaRPr lang="en-US" b="1"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116484848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a:bodyPr>
          <a:lstStyle/>
          <a:p>
            <a:pPr marL="0" indent="0">
              <a:buNone/>
            </a:pPr>
            <a:r>
              <a:rPr lang="en-US" b="1" dirty="0"/>
              <a:t>How does a teacher decide which puzzles to put on the shelf or which group learning experiences to offer? </a:t>
            </a:r>
            <a:endParaRPr lang="en-ZA" b="1" dirty="0"/>
          </a:p>
          <a:p>
            <a:pPr lvl="0"/>
            <a:endParaRPr lang="en-ZA" dirty="0"/>
          </a:p>
          <a:p>
            <a:pPr lvl="0"/>
            <a:r>
              <a:rPr lang="en-US" b="1" dirty="0"/>
              <a:t>Anecdotal records </a:t>
            </a:r>
            <a:r>
              <a:rPr lang="en-US" dirty="0"/>
              <a:t>are ideal for making decisions about emergent curriculum. Careful observation of children’s behaviors, skills, and interests are essential for planning and appropriate curriculum that will be meaningful and beneficial to children (Dodge et al., 2004). </a:t>
            </a:r>
          </a:p>
          <a:p>
            <a:pPr marL="0" lvl="0" indent="0">
              <a:buNone/>
            </a:pPr>
            <a:endParaRPr lang="en-US" dirty="0"/>
          </a:p>
          <a:p>
            <a:pPr lvl="0"/>
            <a:r>
              <a:rPr lang="en-US" dirty="0"/>
              <a:t>For example, a teacher may decide to add firefighter hats and steering wheels to the dramatic play center after observing that several children repeatedly pretended to be firefighters during outside play time.</a:t>
            </a:r>
          </a:p>
          <a:p>
            <a:pPr lvl="0"/>
            <a:endParaRPr lang="en-US" dirty="0"/>
          </a:p>
          <a:p>
            <a:endParaRPr lang="en-US" dirty="0"/>
          </a:p>
          <a:p>
            <a:pPr marL="0" indent="0">
              <a:buNone/>
            </a:pPr>
            <a:endParaRPr lang="en-US" b="1"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228939692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275</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a:bodyPr>
          <a:lstStyle/>
          <a:p>
            <a:pPr lvl="0"/>
            <a:r>
              <a:rPr lang="en-US" dirty="0"/>
              <a:t>Building on this firefighting interest enables children to more fully explore their play theme, supporting their cognitive, language, and social skills in the process. </a:t>
            </a:r>
          </a:p>
          <a:p>
            <a:pPr marL="0" lvl="0" indent="0">
              <a:buNone/>
            </a:pPr>
            <a:endParaRPr lang="en-ZA" dirty="0"/>
          </a:p>
          <a:p>
            <a:pPr lvl="0"/>
            <a:r>
              <a:rPr lang="en-US" b="1" dirty="0"/>
              <a:t>Emergent curriculum </a:t>
            </a:r>
            <a:r>
              <a:rPr lang="en-US" dirty="0"/>
              <a:t>also involves providing ways to enhance children’s skills in all developmental domains (social/emotional, language, cognitive, and motor), particularly focusing on skills that a child may need to develop further (Jones &amp; Nimmo, 1994).</a:t>
            </a:r>
          </a:p>
          <a:p>
            <a:pPr lvl="0"/>
            <a:endParaRPr lang="en-US" dirty="0"/>
          </a:p>
          <a:p>
            <a:pPr lvl="0"/>
            <a:endParaRPr lang="en-US" dirty="0"/>
          </a:p>
          <a:p>
            <a:endParaRPr lang="en-US" dirty="0"/>
          </a:p>
          <a:p>
            <a:pPr marL="0" indent="0">
              <a:buNone/>
            </a:pPr>
            <a:endParaRPr lang="en-US" b="1"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311559600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276</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a:bodyPr>
          <a:lstStyle/>
          <a:p>
            <a:pPr lvl="0"/>
            <a:r>
              <a:rPr lang="en-US" dirty="0"/>
              <a:t>Keeping track, through observation and anecdotal record keeping, enables teachers to document children’s skills that may need enhancement.</a:t>
            </a:r>
          </a:p>
          <a:p>
            <a:pPr lvl="0"/>
            <a:endParaRPr lang="en-US" dirty="0"/>
          </a:p>
          <a:p>
            <a:pPr lvl="0"/>
            <a:r>
              <a:rPr lang="en-US" dirty="0"/>
              <a:t>For example, a teacher may plan a balance beam activity on the playground to foster body awareness after noticing that a particular child falls frequently when running. </a:t>
            </a:r>
          </a:p>
          <a:p>
            <a:pPr lvl="0"/>
            <a:endParaRPr lang="en-US" dirty="0"/>
          </a:p>
          <a:p>
            <a:pPr lvl="0"/>
            <a:r>
              <a:rPr lang="en-US" dirty="0"/>
              <a:t>A teacher may provide a variety of sizes and shapes of writing materials for a child who has trouble gripping a pencil. </a:t>
            </a:r>
            <a:endParaRPr lang="en-ZA" dirty="0"/>
          </a:p>
          <a:p>
            <a:pPr marL="0" lvl="0" indent="0">
              <a:buNone/>
            </a:pPr>
            <a:endParaRPr lang="en-US" dirty="0"/>
          </a:p>
          <a:p>
            <a:pPr lvl="0"/>
            <a:endParaRPr lang="en-US" dirty="0"/>
          </a:p>
          <a:p>
            <a:endParaRPr lang="en-US" dirty="0"/>
          </a:p>
          <a:p>
            <a:pPr marL="0" indent="0">
              <a:buNone/>
            </a:pPr>
            <a:endParaRPr lang="en-US" b="1"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67979733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277</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a:bodyPr>
          <a:lstStyle/>
          <a:p>
            <a:pPr lvl="0"/>
            <a:r>
              <a:rPr lang="en-US" b="1" dirty="0"/>
              <a:t>Anecdotal notes </a:t>
            </a:r>
            <a:r>
              <a:rPr lang="en-US" dirty="0"/>
              <a:t>taken daily can provide a teacher with a deeper understanding of children’s interests and skills. </a:t>
            </a:r>
          </a:p>
          <a:p>
            <a:pPr lvl="0"/>
            <a:endParaRPr lang="en-US" dirty="0"/>
          </a:p>
          <a:p>
            <a:pPr lvl="0"/>
            <a:r>
              <a:rPr lang="en-US" dirty="0"/>
              <a:t>Without any type of assessment or record keeping, it is often difficult for teachers to remember the specifics of what children were doing the week before. </a:t>
            </a:r>
          </a:p>
          <a:p>
            <a:pPr marL="0" lvl="0" indent="0">
              <a:buNone/>
            </a:pPr>
            <a:endParaRPr lang="en-US" dirty="0"/>
          </a:p>
          <a:p>
            <a:pPr lvl="0"/>
            <a:r>
              <a:rPr lang="en-US" dirty="0"/>
              <a:t>Careful documentation about what is happening in the classroom with each child enables a teacher to gain important insight on children’s development and needs (Dodge et al., 2004).</a:t>
            </a:r>
          </a:p>
          <a:p>
            <a:pPr lvl="0"/>
            <a:endParaRPr lang="en-US" dirty="0"/>
          </a:p>
          <a:p>
            <a:pPr lvl="0"/>
            <a:endParaRPr lang="en-US" dirty="0"/>
          </a:p>
          <a:p>
            <a:endParaRPr lang="en-US" dirty="0"/>
          </a:p>
          <a:p>
            <a:pPr marL="0" indent="0">
              <a:buNone/>
            </a:pPr>
            <a:endParaRPr lang="en-US" b="1"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179323153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7EE-775D-49E6-ADBD-6A002A46B3C4}"/>
              </a:ext>
            </a:extLst>
          </p:cNvPr>
          <p:cNvSpPr>
            <a:spLocks noGrp="1"/>
          </p:cNvSpPr>
          <p:nvPr>
            <p:ph type="title"/>
          </p:nvPr>
        </p:nvSpPr>
        <p:spPr/>
        <p:txBody>
          <a:bodyPr>
            <a:normAutofit fontScale="90000"/>
          </a:bodyPr>
          <a:lstStyle/>
          <a:p>
            <a:pPr algn="ctr"/>
            <a:r>
              <a:rPr lang="en-US" dirty="0"/>
              <a:t>RECORDING AND REPORTING METHODS</a:t>
            </a:r>
            <a:endParaRPr lang="en-ZA" dirty="0"/>
          </a:p>
        </p:txBody>
      </p:sp>
      <p:sp>
        <p:nvSpPr>
          <p:cNvPr id="3" name="Slide Number Placeholder 2">
            <a:extLst>
              <a:ext uri="{FF2B5EF4-FFF2-40B4-BE49-F238E27FC236}">
                <a16:creationId xmlns:a16="http://schemas.microsoft.com/office/drawing/2014/main" id="{B67EEE65-4F1C-4C84-8348-AB0CCF39008A}"/>
              </a:ext>
            </a:extLst>
          </p:cNvPr>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4" name="Content Placeholder 3">
            <a:extLst>
              <a:ext uri="{FF2B5EF4-FFF2-40B4-BE49-F238E27FC236}">
                <a16:creationId xmlns:a16="http://schemas.microsoft.com/office/drawing/2014/main" id="{4CD71CFE-67A9-47FB-A20E-32126FFFCCD5}"/>
              </a:ext>
            </a:extLst>
          </p:cNvPr>
          <p:cNvSpPr>
            <a:spLocks noGrp="1"/>
          </p:cNvSpPr>
          <p:nvPr>
            <p:ph sz="quarter" idx="1"/>
          </p:nvPr>
        </p:nvSpPr>
        <p:spPr>
          <a:xfrm>
            <a:off x="467544" y="1413296"/>
            <a:ext cx="8219256" cy="5170066"/>
          </a:xfrm>
        </p:spPr>
        <p:txBody>
          <a:bodyPr>
            <a:normAutofit/>
          </a:bodyPr>
          <a:lstStyle/>
          <a:p>
            <a:pPr lvl="0"/>
            <a:r>
              <a:rPr lang="en-US" dirty="0"/>
              <a:t>It is important to observe and purposefully document examples of children’s behaviors that will provide rich and meaningful information about the children. </a:t>
            </a:r>
          </a:p>
          <a:p>
            <a:pPr lvl="0"/>
            <a:endParaRPr lang="en-US" dirty="0"/>
          </a:p>
          <a:p>
            <a:pPr lvl="0"/>
            <a:r>
              <a:rPr lang="en-US" dirty="0"/>
              <a:t>Being able to read through anecdotes each week can help teachers be aware of how children are progressing in all developmental domains, and plan accordingly.</a:t>
            </a:r>
            <a:endParaRPr lang="en-ZA" dirty="0"/>
          </a:p>
          <a:p>
            <a:pPr marL="0" lvl="0" indent="0">
              <a:buNone/>
            </a:pPr>
            <a:endParaRPr lang="en-US" dirty="0"/>
          </a:p>
          <a:p>
            <a:pPr lvl="0"/>
            <a:endParaRPr lang="en-US" dirty="0"/>
          </a:p>
          <a:p>
            <a:pPr lvl="0"/>
            <a:endParaRPr lang="en-US" dirty="0"/>
          </a:p>
          <a:p>
            <a:endParaRPr lang="en-US" dirty="0"/>
          </a:p>
          <a:p>
            <a:pPr marL="0" indent="0">
              <a:buNone/>
            </a:pPr>
            <a:endParaRPr lang="en-US" b="1" dirty="0"/>
          </a:p>
          <a:p>
            <a:pPr marL="0" indent="0">
              <a:buNone/>
            </a:pPr>
            <a:endParaRPr lang="en-ZA" dirty="0"/>
          </a:p>
          <a:p>
            <a:pPr marL="0" indent="0">
              <a:buNone/>
            </a:pPr>
            <a:endParaRPr lang="en-US"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p:txBody>
      </p:sp>
    </p:spTree>
    <p:extLst>
      <p:ext uri="{BB962C8B-B14F-4D97-AF65-F5344CB8AC3E}">
        <p14:creationId xmlns:p14="http://schemas.microsoft.com/office/powerpoint/2010/main" val="333823984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3257-3B94-4678-9CD7-C27ECEC168DB}"/>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19EDB79B-9922-4B0A-B8FC-87A5BA26E482}"/>
              </a:ext>
            </a:extLst>
          </p:cNvPr>
          <p:cNvSpPr>
            <a:spLocks noGrp="1"/>
          </p:cNvSpPr>
          <p:nvPr>
            <p:ph type="body" idx="1"/>
          </p:nvPr>
        </p:nvSpPr>
        <p:spPr/>
        <p:txBody>
          <a:bodyPr>
            <a:normAutofit fontScale="85000" lnSpcReduction="20000"/>
          </a:bodyPr>
          <a:lstStyle/>
          <a:p>
            <a:r>
              <a:rPr lang="en-ZA" b="1" dirty="0"/>
              <a:t>HOW OBSERVATION AND ASSESSMENT RECORDS ARE USED TO PLAN FOR CHANGING AND ADAPTING THE LEARNING PROGRAMME, INCLUDING CURRICULUM AND RESOURCES </a:t>
            </a:r>
          </a:p>
          <a:p>
            <a:endParaRPr lang="en-ZA" dirty="0"/>
          </a:p>
        </p:txBody>
      </p:sp>
      <p:sp>
        <p:nvSpPr>
          <p:cNvPr id="4" name="Slide Number Placeholder 3">
            <a:extLst>
              <a:ext uri="{FF2B5EF4-FFF2-40B4-BE49-F238E27FC236}">
                <a16:creationId xmlns:a16="http://schemas.microsoft.com/office/drawing/2014/main" id="{2617A845-2B29-4A14-826A-4D3A6055174D}"/>
              </a:ext>
            </a:extLst>
          </p:cNvPr>
          <p:cNvSpPr>
            <a:spLocks noGrp="1"/>
          </p:cNvSpPr>
          <p:nvPr>
            <p:ph type="sldNum" sz="quarter" idx="12"/>
          </p:nvPr>
        </p:nvSpPr>
        <p:spPr/>
        <p:txBody>
          <a:bodyPr/>
          <a:lstStyle/>
          <a:p>
            <a:fld id="{4980778A-6F9D-4141-8080-B8192EADCD40}" type="slidenum">
              <a:rPr lang="en-ZA" smtClean="0"/>
              <a:pPr/>
              <a:t>279</a:t>
            </a:fld>
            <a:endParaRPr lang="en-ZA" dirty="0"/>
          </a:p>
        </p:txBody>
      </p:sp>
    </p:spTree>
    <p:extLst>
      <p:ext uri="{BB962C8B-B14F-4D97-AF65-F5344CB8AC3E}">
        <p14:creationId xmlns:p14="http://schemas.microsoft.com/office/powerpoint/2010/main" val="321380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pPr marL="0" indent="0">
              <a:buNone/>
            </a:pPr>
            <a:r>
              <a:rPr lang="en-US" b="1" i="1" dirty="0"/>
              <a:t>Anecdotal records</a:t>
            </a:r>
          </a:p>
          <a:p>
            <a:pPr marL="0" indent="0">
              <a:buNone/>
            </a:pPr>
            <a:endParaRPr lang="en-ZA" dirty="0"/>
          </a:p>
          <a:p>
            <a:r>
              <a:rPr lang="en-US" b="1" i="1" dirty="0"/>
              <a:t>Planning and Adapting Curriculum</a:t>
            </a:r>
            <a:r>
              <a:rPr lang="en-US" b="1" dirty="0"/>
              <a:t> - </a:t>
            </a:r>
            <a:r>
              <a:rPr lang="en-US" dirty="0"/>
              <a:t>Anecdotal records allow teachers to plan activities and experiences to help children reach the next level of development appropriate for their age.</a:t>
            </a:r>
          </a:p>
          <a:p>
            <a:endParaRPr lang="en-US" dirty="0"/>
          </a:p>
          <a:p>
            <a:r>
              <a:rPr lang="en-US" dirty="0"/>
              <a:t>Teachers can tailor the curriculum to meet the needs of each individual child and those of the children as a group. </a:t>
            </a:r>
          </a:p>
          <a:p>
            <a:endParaRPr lang="en-US" dirty="0"/>
          </a:p>
          <a:p>
            <a:pPr marL="0" indent="0">
              <a:buNone/>
            </a:pPr>
            <a:endParaRPr lang="en-ZA" dirty="0"/>
          </a:p>
        </p:txBody>
      </p:sp>
    </p:spTree>
    <p:extLst>
      <p:ext uri="{BB962C8B-B14F-4D97-AF65-F5344CB8AC3E}">
        <p14:creationId xmlns:p14="http://schemas.microsoft.com/office/powerpoint/2010/main" val="428663057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r>
              <a:rPr lang="en-US" dirty="0"/>
              <a:t>Teachers will use anecdotal records to aid in planning and adapting the curriculum to promote the development of the children in their program. </a:t>
            </a:r>
          </a:p>
          <a:p>
            <a:endParaRPr lang="en-US" dirty="0"/>
          </a:p>
          <a:p>
            <a:r>
              <a:rPr lang="en-US" dirty="0"/>
              <a:t>By documenting what a child is doing, or is not doing, teachers can use this information to build or extend learning in the children’s areas of emergent interest or Kindergarten readiness skills.  </a:t>
            </a: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31235398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pPr marL="0" indent="0">
              <a:buNone/>
            </a:pPr>
            <a:r>
              <a:rPr lang="en-US" b="1" dirty="0"/>
              <a:t>Example:</a:t>
            </a:r>
          </a:p>
          <a:p>
            <a:pPr marL="0" indent="0">
              <a:buNone/>
            </a:pPr>
            <a:endParaRPr lang="en-US" b="1" dirty="0"/>
          </a:p>
          <a:p>
            <a:pPr marL="0" indent="0">
              <a:buNone/>
            </a:pPr>
            <a:r>
              <a:rPr lang="en-US" dirty="0"/>
              <a:t>If a Teacher observes a child who is having difficulty or needs assistance with their pencil grip then we can adapt the curriculum to reflect how we are supporting this child’s fine motor development and include activities that strengthen hand muscles and reinforce proper tripod grasp.</a:t>
            </a:r>
            <a:endParaRPr lang="en-ZA"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5146173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283</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r>
              <a:rPr lang="en-US" b="1" i="1" dirty="0"/>
              <a:t>Improving Teacher and Program Effectiveness</a:t>
            </a:r>
            <a:r>
              <a:rPr lang="en-US" b="1" dirty="0"/>
              <a:t> </a:t>
            </a:r>
            <a:r>
              <a:rPr lang="en-US" dirty="0"/>
              <a:t>- Using anecdotal records gives teachers a chance to see where they may need to improve their teaching techniques. </a:t>
            </a:r>
          </a:p>
          <a:p>
            <a:endParaRPr lang="en-US" dirty="0"/>
          </a:p>
          <a:p>
            <a:r>
              <a:rPr lang="en-US" dirty="0"/>
              <a:t>After observing each child, teachers can see whether the materials they have presented are being understood.</a:t>
            </a:r>
          </a:p>
          <a:p>
            <a:pPr marL="0" indent="0">
              <a:buNone/>
            </a:pPr>
            <a:endParaRPr lang="en-US" dirty="0"/>
          </a:p>
          <a:p>
            <a:r>
              <a:rPr lang="en-US" dirty="0"/>
              <a:t>If they aren’t, then teachers need to reflect and develop new ways of engaging children so that they are better able to comprehend the information being presented to them.</a:t>
            </a:r>
          </a:p>
          <a:p>
            <a:endParaRPr lang="en-US" dirty="0"/>
          </a:p>
          <a:p>
            <a:pPr marL="0" indent="0">
              <a:buNone/>
            </a:pPr>
            <a:endParaRPr lang="en-ZA" dirty="0"/>
          </a:p>
        </p:txBody>
      </p:sp>
    </p:spTree>
    <p:extLst>
      <p:ext uri="{BB962C8B-B14F-4D97-AF65-F5344CB8AC3E}">
        <p14:creationId xmlns:p14="http://schemas.microsoft.com/office/powerpoint/2010/main" val="242087541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r>
              <a:rPr lang="en-US" dirty="0"/>
              <a:t>Teachers need to make a conscience effort to improve their effectiveness as an educator and for the program. </a:t>
            </a:r>
          </a:p>
          <a:p>
            <a:pPr marL="0" indent="0">
              <a:buNone/>
            </a:pPr>
            <a:endParaRPr lang="en-US" dirty="0"/>
          </a:p>
          <a:p>
            <a:r>
              <a:rPr lang="en-US" dirty="0"/>
              <a:t>Anecdotal records give teachers a chance to see how their teaching strategies are working or not.</a:t>
            </a:r>
          </a:p>
          <a:p>
            <a:endParaRPr lang="en-US" dirty="0"/>
          </a:p>
          <a:p>
            <a:r>
              <a:rPr lang="en-US" dirty="0"/>
              <a:t>For example, if you plan an activity for children to work on their one-to-one correspondence and you observe the children/child does not understand the connection, you may need to rethink your approach in teaching this concept. </a:t>
            </a:r>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34075914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r>
              <a:rPr lang="en-US" dirty="0"/>
              <a:t>You can collaborate with other teachers to find alternative ways to support this child’s development.</a:t>
            </a:r>
            <a:endParaRPr lang="en-ZA"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74892147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286</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r>
              <a:rPr lang="en-US" b="1" i="1" dirty="0"/>
              <a:t>Tracking Children’s Progress for Teachers and Families</a:t>
            </a:r>
            <a:r>
              <a:rPr lang="en-US" b="1" dirty="0"/>
              <a:t> </a:t>
            </a:r>
            <a:r>
              <a:rPr lang="en-US" dirty="0"/>
              <a:t>- This is the best way for teachers and families to specifically see how their child is learning. </a:t>
            </a:r>
          </a:p>
          <a:p>
            <a:endParaRPr lang="en-US" dirty="0"/>
          </a:p>
          <a:p>
            <a:r>
              <a:rPr lang="en-US" dirty="0"/>
              <a:t>Anecdotal records are a great way for teachers and families to see the progress their child has made over a period of time. </a:t>
            </a:r>
          </a:p>
          <a:p>
            <a:endParaRPr lang="en-US" dirty="0"/>
          </a:p>
          <a:p>
            <a:r>
              <a:rPr lang="en-US" dirty="0"/>
              <a:t>When you use anecdotal records as evidence in assessments they can provide you with specific examples of a child reaching the next developmental level. </a:t>
            </a:r>
          </a:p>
          <a:p>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360531040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287</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r>
              <a:rPr lang="en-US" dirty="0"/>
              <a:t>Families can be a valuable resource to teachers, as we all know parents are children’s first teachers and they typically know their child the best.</a:t>
            </a:r>
          </a:p>
          <a:p>
            <a:endParaRPr lang="en-US" dirty="0"/>
          </a:p>
          <a:p>
            <a:r>
              <a:rPr lang="en-US" dirty="0"/>
              <a:t>Parents can also provide you with their own anecdotal records when they witness their child doing something at home that they weren’t able to do or express before.  </a:t>
            </a:r>
          </a:p>
          <a:p>
            <a:endParaRPr lang="en-US" dirty="0"/>
          </a:p>
          <a:p>
            <a:r>
              <a:rPr lang="en-US" dirty="0"/>
              <a:t>These family anecdotal records should be encouraged </a:t>
            </a:r>
            <a:br>
              <a:rPr lang="en-US" dirty="0"/>
            </a:br>
            <a:endParaRPr lang="en-ZA"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410313888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288</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r>
              <a:rPr lang="en-US" b="1" i="1" dirty="0"/>
              <a:t>Screening for Special Needs </a:t>
            </a:r>
            <a:r>
              <a:rPr lang="en-US" i="1" dirty="0"/>
              <a:t>- </a:t>
            </a:r>
            <a:r>
              <a:rPr lang="en-US" dirty="0"/>
              <a:t>Anecdotal records can be used to help screen for special needs. </a:t>
            </a:r>
          </a:p>
          <a:p>
            <a:endParaRPr lang="en-US" dirty="0"/>
          </a:p>
          <a:p>
            <a:r>
              <a:rPr lang="en-US" dirty="0"/>
              <a:t>Well trained teachers are great observers and the more time they have worked with children the more sensitive they are to what is considered typical behavior. </a:t>
            </a:r>
          </a:p>
          <a:p>
            <a:endParaRPr lang="en-US" dirty="0"/>
          </a:p>
          <a:p>
            <a:r>
              <a:rPr lang="en-US" dirty="0"/>
              <a:t>Through anecdotal records we can document how a child behaves and interacts with adults and their peers, which is necessary when you need to provide examples of a child’s atypical behavior.  </a:t>
            </a:r>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343806212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289</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p:txBody>
          <a:bodyPr>
            <a:normAutofit/>
          </a:bodyPr>
          <a:lstStyle/>
          <a:p>
            <a:r>
              <a:rPr lang="en-US" dirty="0"/>
              <a:t>When you speak with families about your concerns then you have a written observation or multiple observations that will help you explain your concerns. </a:t>
            </a:r>
          </a:p>
          <a:p>
            <a:endParaRPr lang="en-US" dirty="0"/>
          </a:p>
          <a:p>
            <a:r>
              <a:rPr lang="en-US" dirty="0"/>
              <a:t>These anecdotal observations can also be used with other paraprofessionals so that they know what to look for when they observe the child. </a:t>
            </a: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3941459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D143-2328-4137-AF90-A400784C5270}"/>
              </a:ext>
            </a:extLst>
          </p:cNvPr>
          <p:cNvSpPr>
            <a:spLocks noGrp="1"/>
          </p:cNvSpPr>
          <p:nvPr>
            <p:ph type="title"/>
          </p:nvPr>
        </p:nvSpPr>
        <p:spPr/>
        <p:txBody>
          <a:bodyPr/>
          <a:lstStyle/>
          <a:p>
            <a:r>
              <a:rPr lang="en-ZA" dirty="0"/>
              <a:t>STUDY UNIT 1</a:t>
            </a:r>
          </a:p>
        </p:txBody>
      </p:sp>
      <p:sp>
        <p:nvSpPr>
          <p:cNvPr id="3" name="Text Placeholder 2">
            <a:extLst>
              <a:ext uri="{FF2B5EF4-FFF2-40B4-BE49-F238E27FC236}">
                <a16:creationId xmlns:a16="http://schemas.microsoft.com/office/drawing/2014/main" id="{D41D4A41-913D-4BD8-8C99-D75CFD63A47A}"/>
              </a:ext>
            </a:extLst>
          </p:cNvPr>
          <p:cNvSpPr>
            <a:spLocks noGrp="1"/>
          </p:cNvSpPr>
          <p:nvPr>
            <p:ph type="body" idx="1"/>
          </p:nvPr>
        </p:nvSpPr>
        <p:spPr/>
        <p:txBody>
          <a:bodyPr>
            <a:normAutofit/>
          </a:bodyPr>
          <a:lstStyle/>
          <a:p>
            <a:r>
              <a:rPr lang="en-US" b="1" dirty="0"/>
              <a:t>OBSERVATION IN EARLY CHILDHOOD DEVELOPMENT</a:t>
            </a:r>
            <a:endParaRPr lang="en-ZA" dirty="0"/>
          </a:p>
        </p:txBody>
      </p:sp>
      <p:sp>
        <p:nvSpPr>
          <p:cNvPr id="4" name="Slide Number Placeholder 3">
            <a:extLst>
              <a:ext uri="{FF2B5EF4-FFF2-40B4-BE49-F238E27FC236}">
                <a16:creationId xmlns:a16="http://schemas.microsoft.com/office/drawing/2014/main" id="{BB78BE89-EF74-461A-B772-1946E8DC2007}"/>
              </a:ext>
            </a:extLst>
          </p:cNvPr>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364188042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290</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lnSpcReduction="10000"/>
          </a:bodyPr>
          <a:lstStyle/>
          <a:p>
            <a:pPr marL="0" indent="0">
              <a:buNone/>
            </a:pPr>
            <a:r>
              <a:rPr lang="en-US" b="1" i="1" dirty="0"/>
              <a:t>The Advantages of Anecdotal Records</a:t>
            </a:r>
          </a:p>
          <a:p>
            <a:pPr marL="0" indent="0">
              <a:buNone/>
            </a:pPr>
            <a:endParaRPr lang="en-US" b="1" i="1" dirty="0"/>
          </a:p>
          <a:p>
            <a:r>
              <a:rPr lang="en-US" dirty="0"/>
              <a:t>They are first hand observations that states just what a teacher sees, not their opinions. </a:t>
            </a:r>
          </a:p>
          <a:p>
            <a:r>
              <a:rPr lang="en-US" dirty="0"/>
              <a:t>Anyone should be able to read an anecdotal record and understand what a teacher observed, and if there are previous observations they should be able to see a child’s progress.</a:t>
            </a:r>
          </a:p>
          <a:p>
            <a:r>
              <a:rPr lang="en-US" dirty="0"/>
              <a:t>Are relatively easy to do, and can be done every day. </a:t>
            </a:r>
            <a:br>
              <a:rPr lang="en-US" dirty="0"/>
            </a:br>
            <a:r>
              <a:rPr lang="en-US" dirty="0"/>
              <a:t>Teachers can do anecdotal records on just one child at a time or as a group.</a:t>
            </a:r>
          </a:p>
          <a:p>
            <a:r>
              <a:rPr lang="en-US" dirty="0"/>
              <a:t>Multiple teachers can work on observing a child at the same time and they can compare notes to look for similarities or differences. </a:t>
            </a: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409312738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291</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pPr marL="0" indent="0">
              <a:buNone/>
            </a:pPr>
            <a:r>
              <a:rPr lang="en-US" b="1" i="1" dirty="0"/>
              <a:t>Possible Obstacles</a:t>
            </a:r>
            <a:endParaRPr lang="en-US" b="1" i="1" u="sng" dirty="0"/>
          </a:p>
          <a:p>
            <a:pPr marL="0" indent="0">
              <a:buNone/>
            </a:pPr>
            <a:endParaRPr lang="en-US" b="1" u="sng" dirty="0"/>
          </a:p>
          <a:p>
            <a:r>
              <a:rPr lang="en-US" dirty="0"/>
              <a:t>You may never witness a child doing something that you may need to in order to complete an assessment. </a:t>
            </a:r>
          </a:p>
          <a:p>
            <a:pPr marL="0" indent="0">
              <a:buNone/>
            </a:pPr>
            <a:endParaRPr lang="en-US" dirty="0"/>
          </a:p>
          <a:p>
            <a:r>
              <a:rPr lang="en-US" dirty="0"/>
              <a:t>Parents may not be able to help you, as they may not have had their child for a long period of time. </a:t>
            </a:r>
          </a:p>
          <a:p>
            <a:endParaRPr lang="en-US"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264298800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r>
              <a:rPr lang="en-US" dirty="0"/>
              <a:t>For example, they may have just adopted a child or is a foster parent. </a:t>
            </a:r>
          </a:p>
          <a:p>
            <a:pPr marL="0" indent="0">
              <a:buNone/>
            </a:pPr>
            <a:endParaRPr lang="en-US" dirty="0"/>
          </a:p>
          <a:p>
            <a:r>
              <a:rPr lang="en-US" dirty="0"/>
              <a:t>A child may be rated at a lower developmental level when in fact they are actually much higher due to a child’s lack of interest, special need, or other issue.  </a:t>
            </a:r>
          </a:p>
          <a:p>
            <a:endParaRPr lang="en-US"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36357298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r>
              <a:rPr lang="en-US" dirty="0"/>
              <a:t>Children with a special need or developmental delay could make it difficult to provide an accurate anecdotal record in relation to providing the appropriate activities or experiences to show growth.</a:t>
            </a:r>
          </a:p>
          <a:p>
            <a:pPr marL="0" indent="0">
              <a:buNone/>
            </a:pPr>
            <a:endParaRPr lang="en-US" dirty="0"/>
          </a:p>
          <a:p>
            <a:r>
              <a:rPr lang="en-US" dirty="0"/>
              <a:t>Collaboration with Special Education Teachers and Paraprofessionals should be done regularly in circumstances where children have an IEP. </a:t>
            </a: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424381249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pPr marL="0" indent="0">
              <a:buNone/>
            </a:pPr>
            <a:r>
              <a:rPr lang="en-US" b="1" i="1" dirty="0"/>
              <a:t>How to Overcome Obstacles</a:t>
            </a:r>
          </a:p>
          <a:p>
            <a:pPr marL="0" indent="0">
              <a:buNone/>
            </a:pPr>
            <a:endParaRPr lang="en-US" b="1" i="1" dirty="0"/>
          </a:p>
          <a:p>
            <a:r>
              <a:rPr lang="en-US" dirty="0"/>
              <a:t>It is important that teachers work together to provide a better overall view of a child’s development, progress, or effectiveness of the program for a child.</a:t>
            </a:r>
          </a:p>
          <a:p>
            <a:pPr marL="0" indent="0">
              <a:buNone/>
            </a:pPr>
            <a:endParaRPr lang="en-US" dirty="0"/>
          </a:p>
          <a:p>
            <a:r>
              <a:rPr lang="en-US" dirty="0"/>
              <a:t>Maintain a collaborative approach towards anecdotal records. Then our accuracy of recording a child’s development or needs will be more detailed and precise. </a:t>
            </a:r>
          </a:p>
          <a:p>
            <a:pPr marL="0" indent="0">
              <a:buNone/>
            </a:pPr>
            <a:endParaRPr lang="en-US" dirty="0"/>
          </a:p>
          <a:p>
            <a:r>
              <a:rPr lang="en-US" dirty="0"/>
              <a:t>Work together with other staff and families to get the best possible depiction of the child as a whole.</a:t>
            </a:r>
            <a:endParaRPr lang="en-ZA" dirty="0"/>
          </a:p>
          <a:p>
            <a:pPr marL="0" indent="0">
              <a:buNone/>
            </a:pP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358113920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pPr marL="0" indent="0">
              <a:buNone/>
            </a:pPr>
            <a:r>
              <a:rPr lang="en-US" b="1" dirty="0"/>
              <a:t>Rating Scales</a:t>
            </a:r>
          </a:p>
          <a:p>
            <a:pPr marL="0" indent="0">
              <a:buNone/>
            </a:pPr>
            <a:endParaRPr lang="en-ZA" dirty="0"/>
          </a:p>
          <a:p>
            <a:r>
              <a:rPr lang="en-US" b="1" i="1" dirty="0"/>
              <a:t>Planning and Adapting Curriculum</a:t>
            </a:r>
            <a:r>
              <a:rPr lang="en-US" b="1" dirty="0"/>
              <a:t> </a:t>
            </a:r>
            <a:r>
              <a:rPr lang="en-US" dirty="0"/>
              <a:t>- Using a Rating Scale gives teachers a way to evaluate and develop the curriculum according to a set of standards. </a:t>
            </a:r>
          </a:p>
          <a:p>
            <a:pPr marL="0" indent="0">
              <a:buNone/>
            </a:pPr>
            <a:endParaRPr lang="en-US" dirty="0"/>
          </a:p>
          <a:p>
            <a:r>
              <a:rPr lang="en-US" dirty="0"/>
              <a:t>Knowing what areas of development a rating scale focuses on allows teachers to develop activities and experiences to promote those specific areas. </a:t>
            </a:r>
          </a:p>
          <a:p>
            <a:pPr marL="0" indent="0">
              <a:buNone/>
            </a:pPr>
            <a:endParaRPr lang="en-ZA" dirty="0"/>
          </a:p>
          <a:p>
            <a:pPr marL="0" indent="0">
              <a:buNone/>
            </a:pP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353418441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296</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r>
              <a:rPr lang="en-US" b="1" dirty="0"/>
              <a:t>Improving Teacher and Program Effectiveness </a:t>
            </a:r>
            <a:r>
              <a:rPr lang="en-US" dirty="0"/>
              <a:t>- Using rating scales gives teachers and programs a means to evaluate their effectiveness. </a:t>
            </a:r>
          </a:p>
          <a:p>
            <a:pPr marL="0" indent="0">
              <a:buNone/>
            </a:pPr>
            <a:endParaRPr lang="en-US" dirty="0"/>
          </a:p>
          <a:p>
            <a:r>
              <a:rPr lang="en-US" dirty="0"/>
              <a:t>Using the outcomes of all the children in the program assessment rating scales you can get see where all the children started and where they ended. </a:t>
            </a:r>
          </a:p>
          <a:p>
            <a:pPr marL="0" indent="0">
              <a:buNone/>
            </a:pPr>
            <a:endParaRPr lang="en-US" dirty="0"/>
          </a:p>
          <a:p>
            <a:r>
              <a:rPr lang="en-US" dirty="0"/>
              <a:t>Using this information, you can create program and individual goals of the children. </a:t>
            </a:r>
            <a:endParaRPr lang="en-ZA" dirty="0"/>
          </a:p>
          <a:p>
            <a:pPr marL="0" indent="0">
              <a:buNone/>
            </a:pPr>
            <a:endParaRPr lang="en-ZA" dirty="0"/>
          </a:p>
          <a:p>
            <a:pPr marL="0" indent="0">
              <a:buNone/>
            </a:pP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106123706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297</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r>
              <a:rPr lang="en-US" b="1" dirty="0"/>
              <a:t>Tracking Children’s Progress for Teachers and Families </a:t>
            </a:r>
            <a:r>
              <a:rPr lang="en-US" dirty="0"/>
              <a:t>- A rating scale will give you a consistent tool to use to assess a child’s development. </a:t>
            </a:r>
          </a:p>
          <a:p>
            <a:endParaRPr lang="en-US" dirty="0"/>
          </a:p>
          <a:p>
            <a:r>
              <a:rPr lang="en-US" dirty="0"/>
              <a:t>Typically it is conducted 3 times a year, so you get a beginning, a middle, and an end outcome that you can share with families during parent/teacher conference. </a:t>
            </a:r>
          </a:p>
          <a:p>
            <a:endParaRPr lang="en-US" dirty="0"/>
          </a:p>
          <a:p>
            <a:r>
              <a:rPr lang="en-US" dirty="0"/>
              <a:t>During these conferences you can develop specific goals for child to work while they are at the program as well as at home. </a:t>
            </a:r>
            <a:endParaRPr lang="en-ZA" dirty="0"/>
          </a:p>
          <a:p>
            <a:pPr marL="0" indent="0">
              <a:buNone/>
            </a:pPr>
            <a:br>
              <a:rPr lang="en-US" dirty="0"/>
            </a:br>
            <a:endParaRPr lang="en-ZA" dirty="0"/>
          </a:p>
          <a:p>
            <a:pPr marL="0" indent="0">
              <a:buNone/>
            </a:pP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85523724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r>
              <a:rPr lang="en-US" dirty="0"/>
              <a:t>Screening for Special Needs - Rating scales is generally developed for typically developing children. </a:t>
            </a:r>
          </a:p>
          <a:p>
            <a:endParaRPr lang="en-US" dirty="0"/>
          </a:p>
          <a:p>
            <a:r>
              <a:rPr lang="en-US" dirty="0"/>
              <a:t>If you notice that a child doesn’t “fit” the example of typical expectations of a child in that age range then there might be an issue. </a:t>
            </a:r>
          </a:p>
          <a:p>
            <a:endParaRPr lang="en-US" dirty="0"/>
          </a:p>
          <a:p>
            <a:r>
              <a:rPr lang="en-US" dirty="0"/>
              <a:t>You can use the rating scale to clarify your concerns to families or specialists. </a:t>
            </a:r>
            <a:endParaRPr lang="en-ZA" dirty="0"/>
          </a:p>
          <a:p>
            <a:pPr marL="0" indent="0">
              <a:buNone/>
            </a:pPr>
            <a:br>
              <a:rPr lang="en-US" dirty="0"/>
            </a:br>
            <a:endParaRPr lang="en-ZA" dirty="0"/>
          </a:p>
          <a:p>
            <a:pPr marL="0" indent="0">
              <a:buNone/>
            </a:pP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250404301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lnSpcReduction="10000"/>
          </a:bodyPr>
          <a:lstStyle/>
          <a:p>
            <a:pPr marL="0" indent="0">
              <a:buNone/>
            </a:pPr>
            <a:r>
              <a:rPr lang="en-US" b="1" i="1" dirty="0"/>
              <a:t>Advantages of Using Rating Scales</a:t>
            </a:r>
          </a:p>
          <a:p>
            <a:pPr marL="0" indent="0">
              <a:buNone/>
            </a:pPr>
            <a:endParaRPr lang="en-US" b="1" i="1" u="sng" dirty="0"/>
          </a:p>
          <a:p>
            <a:r>
              <a:rPr lang="en-US" dirty="0"/>
              <a:t>Universal tool to use with all children in the program </a:t>
            </a:r>
            <a:br>
              <a:rPr lang="en-US" dirty="0"/>
            </a:br>
            <a:r>
              <a:rPr lang="en-US" dirty="0"/>
              <a:t>Provides teachers with a tool to show children’s growth and development </a:t>
            </a:r>
          </a:p>
          <a:p>
            <a:r>
              <a:rPr lang="en-US" dirty="0"/>
              <a:t>Can be used to show programs overall outcomes and develop goals </a:t>
            </a:r>
          </a:p>
          <a:p>
            <a:r>
              <a:rPr lang="en-US" dirty="0"/>
              <a:t>Beneficial to use during parent/teacher conferences so show where a child began and where they are now </a:t>
            </a:r>
          </a:p>
          <a:p>
            <a:r>
              <a:rPr lang="en-US" dirty="0"/>
              <a:t>Uses areas of development, including social-emotional, language and literacy, mathematics, physical and health, and cognitive development</a:t>
            </a:r>
            <a:endParaRPr lang="en-ZA" dirty="0"/>
          </a:p>
          <a:p>
            <a:pPr marL="0" indent="0">
              <a:buNone/>
            </a:pPr>
            <a:br>
              <a:rPr lang="en-US" dirty="0"/>
            </a:br>
            <a:endParaRPr lang="en-ZA" dirty="0"/>
          </a:p>
          <a:p>
            <a:pPr marL="0" indent="0">
              <a:buNone/>
            </a:pP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114339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r>
              <a:rPr lang="en-US" b="1" dirty="0"/>
              <a:t>Observing what children can do</a:t>
            </a:r>
          </a:p>
          <a:p>
            <a:pPr marL="0" indent="0">
              <a:buNone/>
            </a:pPr>
            <a:endParaRPr lang="en-ZA" dirty="0"/>
          </a:p>
          <a:p>
            <a:r>
              <a:rPr lang="en-US" dirty="0"/>
              <a:t>Young children are fascinating to watch. Just ask any new mother, father, or proud grandparent! </a:t>
            </a:r>
          </a:p>
          <a:p>
            <a:endParaRPr lang="en-US" dirty="0"/>
          </a:p>
          <a:p>
            <a:r>
              <a:rPr lang="en-US" dirty="0"/>
              <a:t>A young child’s awkward attempts to try new skills or early efforts at conversation can be captivating. Observing children is something everyone enjoys doing. </a:t>
            </a:r>
          </a:p>
          <a:p>
            <a:endParaRPr lang="en-US" dirty="0"/>
          </a:p>
          <a:p>
            <a:r>
              <a:rPr lang="en-US" dirty="0"/>
              <a:t>Children are charming, creative, active, and emotional. </a:t>
            </a:r>
            <a:endParaRPr lang="en-ZA" dirty="0"/>
          </a:p>
        </p:txBody>
      </p:sp>
    </p:spTree>
    <p:extLst>
      <p:ext uri="{BB962C8B-B14F-4D97-AF65-F5344CB8AC3E}">
        <p14:creationId xmlns:p14="http://schemas.microsoft.com/office/powerpoint/2010/main" val="182237427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300</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pPr marL="0" indent="0">
              <a:buNone/>
            </a:pPr>
            <a:r>
              <a:rPr lang="en-US" b="1" i="1" dirty="0"/>
              <a:t>Potential Obstacles of Using Rating Scales</a:t>
            </a:r>
          </a:p>
          <a:p>
            <a:pPr marL="0" indent="0">
              <a:buNone/>
            </a:pPr>
            <a:endParaRPr lang="en-US" b="1" i="1" dirty="0"/>
          </a:p>
          <a:p>
            <a:r>
              <a:rPr lang="en-US" dirty="0"/>
              <a:t>Not all children will exhibit the characteristics in a rating scale, so they may be rated in a lower level of development than they really are.</a:t>
            </a:r>
          </a:p>
          <a:p>
            <a:pPr marL="0" indent="0">
              <a:buNone/>
            </a:pPr>
            <a:endParaRPr lang="en-US" dirty="0"/>
          </a:p>
          <a:p>
            <a:r>
              <a:rPr lang="en-US" dirty="0"/>
              <a:t>Some families might not like the tool you use, so you will need to explain the benefits of using the rating scale.  </a:t>
            </a:r>
          </a:p>
          <a:p>
            <a:pPr marL="0" indent="0">
              <a:buNone/>
            </a:pPr>
            <a:br>
              <a:rPr lang="en-US" dirty="0"/>
            </a:br>
            <a:endParaRPr lang="en-ZA" dirty="0"/>
          </a:p>
          <a:p>
            <a:pPr marL="0" indent="0">
              <a:buNone/>
            </a:pP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62152858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301</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r>
              <a:rPr lang="en-US" dirty="0"/>
              <a:t>You might not agree with the tool being used. This can be difficult if this is a program wide tool that is used. </a:t>
            </a:r>
          </a:p>
          <a:p>
            <a:pPr marL="0" indent="0">
              <a:buNone/>
            </a:pPr>
            <a:endParaRPr lang="en-US" dirty="0"/>
          </a:p>
          <a:p>
            <a:r>
              <a:rPr lang="en-US" dirty="0"/>
              <a:t>You aren’t familiar with the tool and are unable to explain the processes that go into it. Your program gets a negative score for your program.</a:t>
            </a:r>
            <a:br>
              <a:rPr lang="en-US" dirty="0"/>
            </a:br>
            <a:br>
              <a:rPr lang="en-US" dirty="0"/>
            </a:br>
            <a:endParaRPr lang="en-ZA" dirty="0"/>
          </a:p>
          <a:p>
            <a:pPr marL="0" indent="0">
              <a:buNone/>
            </a:pPr>
            <a:endParaRPr lang="en-ZA" dirty="0"/>
          </a:p>
          <a:p>
            <a:pPr marL="0" indent="0">
              <a:buNone/>
            </a:pPr>
            <a:endParaRPr lang="en-ZA"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308190700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302</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pPr marL="0" indent="0">
              <a:buNone/>
            </a:pPr>
            <a:r>
              <a:rPr lang="en-US" b="1" i="1" dirty="0"/>
              <a:t>How to Overcome the Obstacles </a:t>
            </a:r>
          </a:p>
          <a:p>
            <a:pPr marL="0" indent="0">
              <a:buNone/>
            </a:pPr>
            <a:endParaRPr lang="en-US" b="1" i="1" dirty="0"/>
          </a:p>
          <a:p>
            <a:r>
              <a:rPr lang="en-US" dirty="0"/>
              <a:t>Become familiar with the Rating Scale and learn how to appropriately use it. Training is key!</a:t>
            </a:r>
          </a:p>
          <a:p>
            <a:pPr marL="0" indent="0">
              <a:buNone/>
            </a:pPr>
            <a:endParaRPr lang="en-US" dirty="0"/>
          </a:p>
          <a:p>
            <a:r>
              <a:rPr lang="en-US" dirty="0"/>
              <a:t>Explain to parents that this is a tool to get an idea of where their child is at developmentally. This does NOT define their child.</a:t>
            </a:r>
          </a:p>
          <a:p>
            <a:pPr marL="0" indent="0">
              <a:buNone/>
            </a:pPr>
            <a:endParaRPr lang="en-US" dirty="0"/>
          </a:p>
          <a:p>
            <a:r>
              <a:rPr lang="en-US" dirty="0"/>
              <a:t>Find the positives in using the Rating Scale. Your dislike for the tool will be evident when you conduct your parent/teacher conferences.</a:t>
            </a:r>
          </a:p>
          <a:p>
            <a:pPr marL="0" indent="0">
              <a:buNone/>
            </a:pPr>
            <a:endParaRPr lang="en-US"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134603813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D14-6B66-47FE-8E9C-DF5BDE6E9E5D}"/>
              </a:ext>
            </a:extLst>
          </p:cNvPr>
          <p:cNvSpPr>
            <a:spLocks noGrp="1"/>
          </p:cNvSpPr>
          <p:nvPr>
            <p:ph type="title"/>
          </p:nvPr>
        </p:nvSpPr>
        <p:spPr/>
        <p:txBody>
          <a:bodyPr>
            <a:normAutofit fontScale="90000"/>
          </a:bodyPr>
          <a:lstStyle/>
          <a:p>
            <a:pPr algn="ctr"/>
            <a:r>
              <a:rPr lang="en-ZA" dirty="0"/>
              <a:t>HOW OBSERVATION AND ASSESSMENT RECORDS ARE USED</a:t>
            </a:r>
          </a:p>
        </p:txBody>
      </p:sp>
      <p:sp>
        <p:nvSpPr>
          <p:cNvPr id="3" name="Slide Number Placeholder 2">
            <a:extLst>
              <a:ext uri="{FF2B5EF4-FFF2-40B4-BE49-F238E27FC236}">
                <a16:creationId xmlns:a16="http://schemas.microsoft.com/office/drawing/2014/main" id="{748AC636-8571-4927-BA7D-F5417AAB9470}"/>
              </a:ext>
            </a:extLst>
          </p:cNvPr>
          <p:cNvSpPr>
            <a:spLocks noGrp="1"/>
          </p:cNvSpPr>
          <p:nvPr>
            <p:ph type="sldNum" sz="quarter" idx="12"/>
          </p:nvPr>
        </p:nvSpPr>
        <p:spPr/>
        <p:txBody>
          <a:bodyPr/>
          <a:lstStyle/>
          <a:p>
            <a:fld id="{32F83655-DC73-417F-8B26-EB7A1DBB5382}" type="slidenum">
              <a:rPr lang="en-ZA" smtClean="0"/>
              <a:pPr/>
              <a:t>303</a:t>
            </a:fld>
            <a:endParaRPr lang="en-ZA" dirty="0"/>
          </a:p>
        </p:txBody>
      </p:sp>
      <p:sp>
        <p:nvSpPr>
          <p:cNvPr id="4" name="Content Placeholder 3">
            <a:extLst>
              <a:ext uri="{FF2B5EF4-FFF2-40B4-BE49-F238E27FC236}">
                <a16:creationId xmlns:a16="http://schemas.microsoft.com/office/drawing/2014/main" id="{86378E5A-5A2F-4159-841C-A8651D06BDC7}"/>
              </a:ext>
            </a:extLst>
          </p:cNvPr>
          <p:cNvSpPr>
            <a:spLocks noGrp="1"/>
          </p:cNvSpPr>
          <p:nvPr>
            <p:ph sz="quarter" idx="1"/>
          </p:nvPr>
        </p:nvSpPr>
        <p:spPr>
          <a:xfrm>
            <a:off x="467544" y="1413296"/>
            <a:ext cx="8219256" cy="5444704"/>
          </a:xfrm>
        </p:spPr>
        <p:txBody>
          <a:bodyPr>
            <a:normAutofit/>
          </a:bodyPr>
          <a:lstStyle/>
          <a:p>
            <a:r>
              <a:rPr lang="en-US" dirty="0"/>
              <a:t>If your program gets a negative result, or gets a lower score than the previous year, don’t lose hope. </a:t>
            </a:r>
          </a:p>
          <a:p>
            <a:pPr marL="0" indent="0">
              <a:buNone/>
            </a:pPr>
            <a:endParaRPr lang="en-US" dirty="0"/>
          </a:p>
          <a:p>
            <a:r>
              <a:rPr lang="en-US" dirty="0"/>
              <a:t>You can find where you need to spend more time with the children and don’t forget to focus on the positive too!</a:t>
            </a:r>
            <a:endParaRPr lang="en-ZA" dirty="0"/>
          </a:p>
          <a:p>
            <a:pPr marL="0" indent="0">
              <a:buNone/>
            </a:pPr>
            <a:endParaRPr lang="en-US" dirty="0"/>
          </a:p>
          <a:p>
            <a:endParaRPr lang="en-US" dirty="0"/>
          </a:p>
          <a:p>
            <a:pPr marL="0" indent="0">
              <a:buNone/>
            </a:pPr>
            <a:endParaRPr lang="en-US" dirty="0"/>
          </a:p>
          <a:p>
            <a:pPr marL="0" indent="0">
              <a:buNone/>
            </a:pPr>
            <a:endParaRPr lang="en-US" b="1" dirty="0"/>
          </a:p>
          <a:p>
            <a:endParaRPr lang="en-US" dirty="0"/>
          </a:p>
          <a:p>
            <a:pPr marL="0" indent="0">
              <a:buNone/>
            </a:pPr>
            <a:endParaRPr lang="en-ZA" dirty="0"/>
          </a:p>
        </p:txBody>
      </p:sp>
    </p:spTree>
    <p:extLst>
      <p:ext uri="{BB962C8B-B14F-4D97-AF65-F5344CB8AC3E}">
        <p14:creationId xmlns:p14="http://schemas.microsoft.com/office/powerpoint/2010/main" val="256631574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4542-D60C-424F-94D5-0FE28B973B5C}"/>
              </a:ext>
            </a:extLst>
          </p:cNvPr>
          <p:cNvSpPr>
            <a:spLocks noGrp="1"/>
          </p:cNvSpPr>
          <p:nvPr>
            <p:ph type="title"/>
          </p:nvPr>
        </p:nvSpPr>
        <p:spPr/>
        <p:txBody>
          <a:bodyPr/>
          <a:lstStyle/>
          <a:p>
            <a:r>
              <a:rPr lang="en-ZA" dirty="0"/>
              <a:t>STUDY UNIT 3</a:t>
            </a:r>
          </a:p>
        </p:txBody>
      </p:sp>
      <p:sp>
        <p:nvSpPr>
          <p:cNvPr id="3" name="Text Placeholder 2">
            <a:extLst>
              <a:ext uri="{FF2B5EF4-FFF2-40B4-BE49-F238E27FC236}">
                <a16:creationId xmlns:a16="http://schemas.microsoft.com/office/drawing/2014/main" id="{34A5CF59-76C9-45B9-B029-1C0F8ACFA5C3}"/>
              </a:ext>
            </a:extLst>
          </p:cNvPr>
          <p:cNvSpPr>
            <a:spLocks noGrp="1"/>
          </p:cNvSpPr>
          <p:nvPr>
            <p:ph type="body" idx="1"/>
          </p:nvPr>
        </p:nvSpPr>
        <p:spPr/>
        <p:txBody>
          <a:bodyPr/>
          <a:lstStyle/>
          <a:p>
            <a:r>
              <a:rPr lang="en-ZA" b="1" dirty="0"/>
              <a:t>PROFESSIONALISM THROUGH REFLECTING AND IMPROVING ON OWN PRACTICE </a:t>
            </a:r>
          </a:p>
          <a:p>
            <a:endParaRPr lang="en-ZA" dirty="0"/>
          </a:p>
        </p:txBody>
      </p:sp>
      <p:sp>
        <p:nvSpPr>
          <p:cNvPr id="4" name="Slide Number Placeholder 3">
            <a:extLst>
              <a:ext uri="{FF2B5EF4-FFF2-40B4-BE49-F238E27FC236}">
                <a16:creationId xmlns:a16="http://schemas.microsoft.com/office/drawing/2014/main" id="{9C648280-EFA6-4C08-AE61-66015A677469}"/>
              </a:ext>
            </a:extLst>
          </p:cNvPr>
          <p:cNvSpPr>
            <a:spLocks noGrp="1"/>
          </p:cNvSpPr>
          <p:nvPr>
            <p:ph type="sldNum" sz="quarter" idx="12"/>
          </p:nvPr>
        </p:nvSpPr>
        <p:spPr/>
        <p:txBody>
          <a:bodyPr/>
          <a:lstStyle/>
          <a:p>
            <a:fld id="{4980778A-6F9D-4141-8080-B8192EADCD40}" type="slidenum">
              <a:rPr lang="en-ZA" smtClean="0"/>
              <a:pPr/>
              <a:t>304</a:t>
            </a:fld>
            <a:endParaRPr lang="en-ZA" dirty="0"/>
          </a:p>
        </p:txBody>
      </p:sp>
    </p:spTree>
    <p:extLst>
      <p:ext uri="{BB962C8B-B14F-4D97-AF65-F5344CB8AC3E}">
        <p14:creationId xmlns:p14="http://schemas.microsoft.com/office/powerpoint/2010/main" val="414376736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305</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20240"/>
            <a:ext cx="8219256" cy="4173056"/>
          </a:xfrm>
        </p:spPr>
        <p:txBody>
          <a:bodyPr>
            <a:normAutofit lnSpcReduction="10000"/>
          </a:bodyPr>
          <a:lstStyle/>
          <a:p>
            <a:r>
              <a:rPr lang="en-ZA" dirty="0"/>
              <a:t>Professional behaviour is the moral commitment of a profession that involve moral reflection that extends and enhances the personal morality practitioners bring to their work, that concern actions of right and wrong in the workplace, and that help individuals resolve moral dilemmas they encounter in their work.</a:t>
            </a:r>
          </a:p>
          <a:p>
            <a:pPr marL="0" indent="0">
              <a:buNone/>
            </a:pPr>
            <a:endParaRPr lang="en-ZA" dirty="0"/>
          </a:p>
          <a:p>
            <a:r>
              <a:rPr lang="en-ZA" dirty="0"/>
              <a:t>These ethics place the utmost importance on the protection and well-being of children and families. Taking action to counteract unethical practice is therefore the responsibility of every early childhood professional</a:t>
            </a:r>
          </a:p>
          <a:p>
            <a:pPr marL="0" indent="0">
              <a:buNone/>
            </a:pPr>
            <a:endParaRPr lang="en-ZA" dirty="0"/>
          </a:p>
        </p:txBody>
      </p:sp>
    </p:spTree>
    <p:extLst>
      <p:ext uri="{BB962C8B-B14F-4D97-AF65-F5344CB8AC3E}">
        <p14:creationId xmlns:p14="http://schemas.microsoft.com/office/powerpoint/2010/main" val="389299901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306</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20240"/>
            <a:ext cx="8219256" cy="4173056"/>
          </a:xfrm>
        </p:spPr>
        <p:txBody>
          <a:bodyPr>
            <a:normAutofit/>
          </a:bodyPr>
          <a:lstStyle/>
          <a:p>
            <a:r>
              <a:rPr lang="en-ZA" dirty="0"/>
              <a:t>Infant, toddler, preschool, and school-age providers play powerful roles in children's lives, and your encounters with children and their families leave lasting impressions. </a:t>
            </a:r>
          </a:p>
          <a:p>
            <a:endParaRPr lang="en-ZA" dirty="0"/>
          </a:p>
          <a:p>
            <a:r>
              <a:rPr lang="en-ZA" dirty="0"/>
              <a:t>Children's growth takes place over time, and each experience affects development. </a:t>
            </a:r>
          </a:p>
          <a:p>
            <a:endParaRPr lang="en-ZA" dirty="0"/>
          </a:p>
          <a:p>
            <a:r>
              <a:rPr lang="en-ZA" dirty="0"/>
              <a:t>Who children become has everything to do with the experiences they have early in their lives; the experiences they have while they are in your care.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3361741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307</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20240"/>
            <a:ext cx="8219256" cy="4173056"/>
          </a:xfrm>
        </p:spPr>
        <p:txBody>
          <a:bodyPr>
            <a:normAutofit lnSpcReduction="10000"/>
          </a:bodyPr>
          <a:lstStyle/>
          <a:p>
            <a:r>
              <a:rPr lang="en-ZA" dirty="0"/>
              <a:t>Outside of their families, you might be the person they spend the most time with during these critical years of development. </a:t>
            </a:r>
          </a:p>
          <a:p>
            <a:endParaRPr lang="en-ZA" dirty="0"/>
          </a:p>
          <a:p>
            <a:r>
              <a:rPr lang="en-ZA" dirty="0"/>
              <a:t>Optimum development is strengthened when children engage in meaningful interactions with adults who adhere to high- quality professional standards.</a:t>
            </a:r>
          </a:p>
          <a:p>
            <a:pPr marL="0" indent="0">
              <a:buNone/>
            </a:pPr>
            <a:endParaRPr lang="en-ZA" dirty="0"/>
          </a:p>
          <a:p>
            <a:r>
              <a:rPr lang="en-ZA" dirty="0"/>
              <a:t>As an individual working with children, youth, and families, you engage in numerous activities that require you to maintain high-quality professional standards.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372669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308</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20240"/>
            <a:ext cx="8219256" cy="4663122"/>
          </a:xfrm>
        </p:spPr>
        <p:txBody>
          <a:bodyPr>
            <a:normAutofit/>
          </a:bodyPr>
          <a:lstStyle/>
          <a:p>
            <a:pPr marL="0" indent="0">
              <a:buNone/>
            </a:pPr>
            <a:r>
              <a:rPr lang="en-ZA" b="1" dirty="0"/>
              <a:t>Think about some of the experiences you participate in your daily professional life like:</a:t>
            </a:r>
          </a:p>
          <a:p>
            <a:pPr marL="0" indent="0">
              <a:buNone/>
            </a:pPr>
            <a:endParaRPr lang="en-ZA" b="1" dirty="0"/>
          </a:p>
          <a:p>
            <a:pPr lvl="0"/>
            <a:r>
              <a:rPr lang="en-ZA" dirty="0"/>
              <a:t>Interacting with children and youth</a:t>
            </a:r>
          </a:p>
          <a:p>
            <a:pPr lvl="0"/>
            <a:r>
              <a:rPr lang="en-ZA" dirty="0"/>
              <a:t>Engaging with family members</a:t>
            </a:r>
          </a:p>
          <a:p>
            <a:pPr lvl="0"/>
            <a:r>
              <a:rPr lang="en-ZA" dirty="0"/>
              <a:t>Interacting with supervisors and managers</a:t>
            </a:r>
          </a:p>
          <a:p>
            <a:pPr lvl="0"/>
            <a:r>
              <a:rPr lang="en-ZA" dirty="0"/>
              <a:t>Collaborating with fellow staff members</a:t>
            </a:r>
          </a:p>
          <a:p>
            <a:pPr marL="0" indent="0">
              <a:buNone/>
            </a:pPr>
            <a:endParaRPr lang="en-ZA" dirty="0"/>
          </a:p>
        </p:txBody>
      </p:sp>
    </p:spTree>
    <p:extLst>
      <p:ext uri="{BB962C8B-B14F-4D97-AF65-F5344CB8AC3E}">
        <p14:creationId xmlns:p14="http://schemas.microsoft.com/office/powerpoint/2010/main" val="101398903"/>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309</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20240"/>
            <a:ext cx="8219256" cy="4663122"/>
          </a:xfrm>
        </p:spPr>
        <p:txBody>
          <a:bodyPr>
            <a:normAutofit/>
          </a:bodyPr>
          <a:lstStyle/>
          <a:p>
            <a:pPr lvl="0"/>
            <a:r>
              <a:rPr lang="en-ZA" dirty="0"/>
              <a:t>Interacting with community partners</a:t>
            </a:r>
          </a:p>
          <a:p>
            <a:r>
              <a:rPr lang="en-ZA" dirty="0"/>
              <a:t>Establishing and maintaining high-quality professional standards are important to every task you accomplish every day. This process continues to evolve and develop as you encounter new situations.</a:t>
            </a:r>
          </a:p>
          <a:p>
            <a:pPr marL="0" indent="0">
              <a:buNone/>
            </a:pPr>
            <a:endParaRPr lang="en-ZA" dirty="0"/>
          </a:p>
        </p:txBody>
      </p:sp>
    </p:spTree>
    <p:extLst>
      <p:ext uri="{BB962C8B-B14F-4D97-AF65-F5344CB8AC3E}">
        <p14:creationId xmlns:p14="http://schemas.microsoft.com/office/powerpoint/2010/main" val="306144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Observation also serves another purpose. It provides vital information about each child’s needs, interest, abilities and learning styles. </a:t>
            </a:r>
          </a:p>
          <a:p>
            <a:endParaRPr lang="en-US" dirty="0"/>
          </a:p>
          <a:p>
            <a:r>
              <a:rPr lang="en-US" dirty="0"/>
              <a:t>Observation is one of the oldest and best methods for learning about children. </a:t>
            </a:r>
          </a:p>
          <a:p>
            <a:endParaRPr lang="en-US" dirty="0"/>
          </a:p>
          <a:p>
            <a:r>
              <a:rPr lang="en-US" dirty="0"/>
              <a:t>Most of what is known about child growth and development is the result of some form of observation. </a:t>
            </a:r>
          </a:p>
        </p:txBody>
      </p:sp>
    </p:spTree>
    <p:extLst>
      <p:ext uri="{BB962C8B-B14F-4D97-AF65-F5344CB8AC3E}">
        <p14:creationId xmlns:p14="http://schemas.microsoft.com/office/powerpoint/2010/main" val="291958447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310</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20240"/>
            <a:ext cx="8219256" cy="4663122"/>
          </a:xfrm>
        </p:spPr>
        <p:txBody>
          <a:bodyPr>
            <a:normAutofit/>
          </a:bodyPr>
          <a:lstStyle/>
          <a:p>
            <a:r>
              <a:rPr lang="en-ZA" dirty="0"/>
              <a:t>The work you do with children, youth, and their families lays the foundation for healthy development, growth, and success in school and life. </a:t>
            </a:r>
          </a:p>
          <a:p>
            <a:pPr marL="0" indent="0">
              <a:buNone/>
            </a:pPr>
            <a:endParaRPr lang="en-ZA" dirty="0"/>
          </a:p>
          <a:p>
            <a:r>
              <a:rPr lang="en-ZA" dirty="0"/>
              <a:t>Recognition of the significance of the early years on children's development has strengthened desire to strive for excellence when interacting with children, youth, and families</a:t>
            </a:r>
          </a:p>
          <a:p>
            <a:endParaRPr lang="en-ZA" dirty="0"/>
          </a:p>
          <a:p>
            <a:pPr marL="0" indent="0">
              <a:buNone/>
            </a:pPr>
            <a:endParaRPr lang="en-ZA" dirty="0"/>
          </a:p>
        </p:txBody>
      </p:sp>
    </p:spTree>
    <p:extLst>
      <p:ext uri="{BB962C8B-B14F-4D97-AF65-F5344CB8AC3E}">
        <p14:creationId xmlns:p14="http://schemas.microsoft.com/office/powerpoint/2010/main" val="264678130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311</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20240"/>
            <a:ext cx="8219256" cy="4663122"/>
          </a:xfrm>
        </p:spPr>
        <p:txBody>
          <a:bodyPr>
            <a:normAutofit/>
          </a:bodyPr>
          <a:lstStyle/>
          <a:p>
            <a:pPr marL="0" indent="0">
              <a:buNone/>
            </a:pPr>
            <a:r>
              <a:rPr lang="en-ZA" b="1" dirty="0"/>
              <a:t>In relation to children: </a:t>
            </a:r>
          </a:p>
          <a:p>
            <a:pPr marL="0" indent="0">
              <a:buNone/>
            </a:pPr>
            <a:endParaRPr lang="en-ZA" b="1" dirty="0"/>
          </a:p>
          <a:p>
            <a:pPr lvl="0"/>
            <a:r>
              <a:rPr lang="en-ZA" dirty="0"/>
              <a:t>Respect the rights of children as laid out in the United National Convention on the Rights of the Child (1991) and commit to endorsing these rights. </a:t>
            </a:r>
          </a:p>
          <a:p>
            <a:pPr lvl="0"/>
            <a:r>
              <a:rPr lang="en-ZA" dirty="0"/>
              <a:t>Recognise and respect the individual qualities and potential of each child and that they are active citizens participating in different communities. </a:t>
            </a:r>
          </a:p>
          <a:p>
            <a:pPr lvl="0"/>
            <a:r>
              <a:rPr lang="en-ZA" dirty="0"/>
              <a:t>Understand the vulnerability of children and their dependence on adults.</a:t>
            </a:r>
          </a:p>
          <a:p>
            <a:endParaRPr lang="en-ZA" dirty="0"/>
          </a:p>
          <a:p>
            <a:pPr marL="0" indent="0">
              <a:buNone/>
            </a:pPr>
            <a:endParaRPr lang="en-ZA" dirty="0"/>
          </a:p>
        </p:txBody>
      </p:sp>
    </p:spTree>
    <p:extLst>
      <p:ext uri="{BB962C8B-B14F-4D97-AF65-F5344CB8AC3E}">
        <p14:creationId xmlns:p14="http://schemas.microsoft.com/office/powerpoint/2010/main" val="354587573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312</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423160"/>
            <a:ext cx="8219256" cy="4160202"/>
          </a:xfrm>
        </p:spPr>
        <p:txBody>
          <a:bodyPr>
            <a:normAutofit/>
          </a:bodyPr>
          <a:lstStyle/>
          <a:p>
            <a:pPr lvl="0"/>
            <a:r>
              <a:rPr lang="en-ZA" dirty="0"/>
              <a:t>Help children understand that they are global citizens with shared responsibilities to the environment and humanity. </a:t>
            </a:r>
          </a:p>
          <a:p>
            <a:pPr lvl="0"/>
            <a:r>
              <a:rPr lang="en-ZA" dirty="0"/>
              <a:t>Create and maintain safe and healthy environments which foster children's social, emotional, cognitive and physical development which respect their contributions to communities and their dignity. </a:t>
            </a:r>
          </a:p>
          <a:p>
            <a:pPr lvl="0"/>
            <a:r>
              <a:rPr lang="en-ZA" dirty="0"/>
              <a:t>Respect the relationship between children and families and acknowledge this in all interactions with children.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9569471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313</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331720"/>
            <a:ext cx="8219256" cy="4251642"/>
          </a:xfrm>
        </p:spPr>
        <p:txBody>
          <a:bodyPr>
            <a:normAutofit/>
          </a:bodyPr>
          <a:lstStyle/>
          <a:p>
            <a:pPr lvl="0"/>
            <a:r>
              <a:rPr lang="en-ZA" dirty="0"/>
              <a:t>Ensure that all children and their families with special needs and disabilities have access to appropriate support services. </a:t>
            </a:r>
          </a:p>
          <a:p>
            <a:pPr lvl="0"/>
            <a:r>
              <a:rPr lang="en-ZA" dirty="0"/>
              <a:t>Ensure that each child's culture, language, ethnicity, and family structure are acknowledged and valued.</a:t>
            </a:r>
          </a:p>
          <a:p>
            <a:pPr lvl="0"/>
            <a:r>
              <a:rPr lang="en-ZA" dirty="0"/>
              <a:t>Advocate the right of each child to play and learn in an environment that meets the needs of children with and without disabilities.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0810161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314</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lvl="0"/>
            <a:r>
              <a:rPr lang="en-ZA" dirty="0"/>
              <a:t>Provide all children with a language that they know, as well as support children in maintaining the use of their home language and in learning English. </a:t>
            </a:r>
          </a:p>
          <a:p>
            <a:pPr lvl="0"/>
            <a:r>
              <a:rPr lang="en-ZA" dirty="0"/>
              <a:t>Advocate and ensure that children are not discriminated against on the basis of gender, age, ability, economic status, family structure, lifestyle, ethnicity, religion, language, culture or national origin.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7991364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315</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marL="0" indent="0">
              <a:buNone/>
            </a:pPr>
            <a:r>
              <a:rPr lang="en-ZA" b="1" dirty="0"/>
              <a:t>In relation to families: </a:t>
            </a:r>
          </a:p>
          <a:p>
            <a:pPr marL="0" indent="0">
              <a:buNone/>
            </a:pPr>
            <a:endParaRPr lang="en-ZA" b="1" dirty="0"/>
          </a:p>
          <a:p>
            <a:pPr lvl="0"/>
            <a:r>
              <a:rPr lang="en-ZA" dirty="0"/>
              <a:t>Develop relationships of mutual trust with positive, open and honest communication. </a:t>
            </a:r>
          </a:p>
          <a:p>
            <a:pPr lvl="0"/>
            <a:r>
              <a:rPr lang="en-ZA" dirty="0"/>
              <a:t>Accept the family's right to make decisions (or be involved ) about their own children. </a:t>
            </a:r>
          </a:p>
          <a:p>
            <a:pPr lvl="0"/>
            <a:r>
              <a:rPr lang="en-ZA" dirty="0"/>
              <a:t>Maintain respect and the family's right to confidentiality. </a:t>
            </a:r>
          </a:p>
          <a:p>
            <a:pPr lvl="0"/>
            <a:r>
              <a:rPr lang="en-ZA" dirty="0"/>
              <a:t>Learn from families so that they can build on their strengths and be supported in their role of nurturing children.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202591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316</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lvl="0"/>
            <a:r>
              <a:rPr lang="en-ZA" dirty="0"/>
              <a:t>Respect the dignity and preferences of each family and endeavour to learn about their structure and lifestyle, culture and customs, language, religion and beliefs. </a:t>
            </a:r>
          </a:p>
          <a:p>
            <a:pPr lvl="0"/>
            <a:r>
              <a:rPr lang="en-ZA" dirty="0"/>
              <a:t>Share information about the child's education and development with families and help them understand and appreciate the current knowledge base of the early childhood profession. </a:t>
            </a:r>
          </a:p>
          <a:p>
            <a:pPr lvl="0"/>
            <a:r>
              <a:rPr lang="en-ZA" dirty="0"/>
              <a:t>Support the continuing development of parents' skills to enhance their understanding of their children.</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6104481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317</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marL="0" indent="0">
              <a:buNone/>
            </a:pPr>
            <a:r>
              <a:rPr lang="en-ZA" b="1" dirty="0"/>
              <a:t>In relation to communities: </a:t>
            </a:r>
          </a:p>
          <a:p>
            <a:pPr marL="0" indent="0">
              <a:buNone/>
            </a:pPr>
            <a:endParaRPr lang="en-ZA" b="1" dirty="0"/>
          </a:p>
          <a:p>
            <a:pPr lvl="0"/>
            <a:r>
              <a:rPr lang="en-ZA" dirty="0"/>
              <a:t>Learn about the communities we work with their priorities and needs and ensure that our work with the children reflects these. </a:t>
            </a:r>
          </a:p>
          <a:p>
            <a:pPr lvl="0"/>
            <a:r>
              <a:rPr lang="en-ZA" dirty="0"/>
              <a:t>Promote shared and informed aspirations among communities which benefit children's happiness, health, enjoyment and wellbeing. </a:t>
            </a:r>
          </a:p>
          <a:p>
            <a:pPr lvl="0"/>
            <a:r>
              <a:rPr lang="en-ZA" dirty="0"/>
              <a:t>Advocate the implementation of laws and policies that promote child and family-friendly communities.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4029483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318</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lvl="0"/>
            <a:r>
              <a:rPr lang="en-ZA" dirty="0"/>
              <a:t>Promote developmentally and culturally appropriate knowledge and understanding of young children as well as their individual needs. </a:t>
            </a:r>
          </a:p>
          <a:p>
            <a:pPr marL="0" lvl="0" indent="0">
              <a:buNone/>
            </a:pPr>
            <a:endParaRPr lang="en-ZA" dirty="0"/>
          </a:p>
          <a:p>
            <a:pPr lvl="0"/>
            <a:r>
              <a:rPr lang="en-ZA" dirty="0"/>
              <a:t>Use knowledge and research to advocate for an Code of Ethics: environmentally safe world in which all children receive health care, food, shelter, are nurtured and live free from violence and abuse in their home and communities.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7836345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319</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lvl="0"/>
            <a:r>
              <a:rPr lang="en-ZA" dirty="0"/>
              <a:t>Promote multi agency working and cooperation among professionals concerned with addressing issues in health, education and care, and wellbeing of young children, their families and their early childhood educators.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97904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endParaRPr lang="en-US" dirty="0"/>
          </a:p>
          <a:p>
            <a:r>
              <a:rPr lang="en-US" dirty="0"/>
              <a:t>Many behaviors of children cannot be measured in any other way. </a:t>
            </a:r>
          </a:p>
          <a:p>
            <a:endParaRPr lang="en-US" dirty="0"/>
          </a:p>
          <a:p>
            <a:r>
              <a:rPr lang="en-US" dirty="0"/>
              <a:t>A one-year-old, for instance, cannot answer questions orally or in writing, but the child’s behavior can be observed.</a:t>
            </a:r>
            <a:endParaRPr lang="en-ZA" dirty="0"/>
          </a:p>
        </p:txBody>
      </p:sp>
    </p:spTree>
    <p:extLst>
      <p:ext uri="{BB962C8B-B14F-4D97-AF65-F5344CB8AC3E}">
        <p14:creationId xmlns:p14="http://schemas.microsoft.com/office/powerpoint/2010/main" val="306174021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320</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marL="0" indent="0">
              <a:buNone/>
            </a:pPr>
            <a:r>
              <a:rPr lang="en-ZA" b="1" dirty="0"/>
              <a:t>In relation to employers: </a:t>
            </a:r>
          </a:p>
          <a:p>
            <a:pPr marL="0" indent="0">
              <a:buNone/>
            </a:pPr>
            <a:endParaRPr lang="en-ZA" b="1" dirty="0"/>
          </a:p>
          <a:p>
            <a:pPr lvl="0"/>
            <a:r>
              <a:rPr lang="en-ZA" dirty="0"/>
              <a:t>Adhere to lawful policies and procedures and when there is conflict, attempt to effect change through constructive action within the organisation or seek change through appropriate procedures. </a:t>
            </a:r>
          </a:p>
          <a:p>
            <a:pPr marL="0" lvl="0" indent="0">
              <a:buNone/>
            </a:pPr>
            <a:endParaRPr lang="en-ZA" dirty="0"/>
          </a:p>
          <a:p>
            <a:pPr lvl="0"/>
            <a:r>
              <a:rPr lang="en-ZA" dirty="0"/>
              <a:t>Do nothing to diminish the reputation of the work unless it violates the laws and regulations designed to protect children or this code of ethics. </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3061071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321</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lvl="0"/>
            <a:r>
              <a:rPr lang="en-ZA" dirty="0"/>
              <a:t>Support workplace policies, standards and practices that are fair, non-discriminatory and are in the best interests of children, families and professionals. </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2490917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322</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lnSpcReduction="10000"/>
          </a:bodyPr>
          <a:lstStyle/>
          <a:p>
            <a:pPr marL="0" indent="0">
              <a:buNone/>
            </a:pPr>
            <a:r>
              <a:rPr lang="en-ZA" b="1" dirty="0"/>
              <a:t>In relation to colleagues: </a:t>
            </a:r>
          </a:p>
          <a:p>
            <a:pPr marL="0" indent="0">
              <a:buNone/>
            </a:pPr>
            <a:endParaRPr lang="en-ZA" b="1" dirty="0"/>
          </a:p>
          <a:p>
            <a:pPr lvl="0"/>
            <a:r>
              <a:rPr lang="en-ZA" dirty="0"/>
              <a:t>Build collaborative relationships based on trust, respect and honesty. </a:t>
            </a:r>
          </a:p>
          <a:p>
            <a:pPr lvl="0"/>
            <a:r>
              <a:rPr lang="en-ZA" dirty="0"/>
              <a:t>Encourage colleagues to act in accordance with this code and take action in the presence of unethical behaviours. </a:t>
            </a:r>
          </a:p>
          <a:p>
            <a:pPr lvl="0"/>
            <a:r>
              <a:rPr lang="en-ZA" dirty="0"/>
              <a:t>Acknowledge the personal strengths, professional experience and diversity which other colleagues bring to work. </a:t>
            </a:r>
          </a:p>
          <a:p>
            <a:pPr lvl="0"/>
            <a:r>
              <a:rPr lang="en-ZA" dirty="0"/>
              <a:t>Share knowledge, experiences and resources with colleagues. </a:t>
            </a:r>
          </a:p>
          <a:p>
            <a:pPr lvl="0"/>
            <a:r>
              <a:rPr lang="en-ZA" dirty="0"/>
              <a:t>Use constructive methods to manage differences of opinion in the workplace. </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8713809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323</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marL="0" indent="0">
              <a:buNone/>
            </a:pPr>
            <a:r>
              <a:rPr lang="en-ZA" b="1" dirty="0"/>
              <a:t>In relation to children: </a:t>
            </a:r>
          </a:p>
          <a:p>
            <a:pPr marL="0" indent="0">
              <a:buNone/>
            </a:pPr>
            <a:endParaRPr lang="en-ZA" b="1" dirty="0"/>
          </a:p>
          <a:p>
            <a:pPr lvl="0"/>
            <a:r>
              <a:rPr lang="en-ZA" dirty="0"/>
              <a:t>Acknowledge the support and personal strengths, professional knowledge, diversity and experience which students bring to the learning environment. </a:t>
            </a:r>
          </a:p>
          <a:p>
            <a:pPr lvl="0"/>
            <a:r>
              <a:rPr lang="en-ZA" dirty="0"/>
              <a:t>Know the requirements of the students' individual institutions and communicate openly with the representatives of that institution. </a:t>
            </a:r>
          </a:p>
          <a:p>
            <a:pPr lvl="0"/>
            <a:r>
              <a:rPr lang="en-ZA" dirty="0"/>
              <a:t>Provide ongoing constructive criticism and feedback as well as assessment that is fair. </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1409364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324</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lvl="0"/>
            <a:r>
              <a:rPr lang="en-ZA" dirty="0"/>
              <a:t>Implement strategies that encourage and empowers students to make positive contributions to the workplace. </a:t>
            </a:r>
          </a:p>
          <a:p>
            <a:pPr lvl="0"/>
            <a:r>
              <a:rPr lang="en-ZA" dirty="0"/>
              <a:t>Maintain confidentiality in relation to students. </a:t>
            </a:r>
          </a:p>
          <a:p>
            <a:pPr lvl="0"/>
            <a:r>
              <a:rPr lang="en-ZA" dirty="0"/>
              <a:t>Provide students with professional opportunities and resources so that they can demonstrate their abilities. </a:t>
            </a:r>
          </a:p>
          <a:p>
            <a:pPr lvl="0"/>
            <a:r>
              <a:rPr lang="en-ZA" dirty="0"/>
              <a:t>Demonstrate this code of ethics to students through practical experience so that they adhere to these standards in the workplace. </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3319211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325</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lnSpcReduction="10000"/>
          </a:bodyPr>
          <a:lstStyle/>
          <a:p>
            <a:pPr marL="0" indent="0">
              <a:buNone/>
            </a:pPr>
            <a:r>
              <a:rPr lang="en-ZA" b="1" dirty="0"/>
              <a:t>In relation to my profession: </a:t>
            </a:r>
          </a:p>
          <a:p>
            <a:pPr marL="0" indent="0">
              <a:buNone/>
            </a:pPr>
            <a:endParaRPr lang="en-ZA" b="1" dirty="0"/>
          </a:p>
          <a:p>
            <a:pPr lvl="0"/>
            <a:r>
              <a:rPr lang="en-ZA" dirty="0"/>
              <a:t>Keep updated with research, theory, content knowledge, high-quality early childhood practices and understanding of children and families. </a:t>
            </a:r>
          </a:p>
          <a:p>
            <a:pPr lvl="0"/>
            <a:r>
              <a:rPr lang="en-ZA" dirty="0"/>
              <a:t>Be aware of, and if appropriate challenge the power dimensions within professional relationships. </a:t>
            </a:r>
          </a:p>
          <a:p>
            <a:pPr lvl="0"/>
            <a:r>
              <a:rPr lang="en-ZA" dirty="0"/>
              <a:t>Pursue and build collaborative professional relationships. </a:t>
            </a:r>
          </a:p>
          <a:p>
            <a:pPr lvl="0"/>
            <a:r>
              <a:rPr lang="en-ZA" dirty="0"/>
              <a:t>Undertakes reflection, critical self-study, continuing professional development and engage with evidence based theory and practice.</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2727423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326</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marL="0" indent="0">
              <a:buNone/>
            </a:pPr>
            <a:r>
              <a:rPr lang="en-ZA" b="1" dirty="0"/>
              <a:t>In relation to the conduct of research: </a:t>
            </a:r>
          </a:p>
          <a:p>
            <a:pPr marL="0" indent="0">
              <a:buNone/>
            </a:pPr>
            <a:endParaRPr lang="en-ZA" b="1" dirty="0"/>
          </a:p>
          <a:p>
            <a:pPr lvl="0"/>
            <a:r>
              <a:rPr lang="en-ZA" dirty="0"/>
              <a:t>Be aware of potential results of children’s participation in research such as fatigue, privacy, and their interest. </a:t>
            </a:r>
          </a:p>
          <a:p>
            <a:pPr lvl="0"/>
            <a:r>
              <a:rPr lang="en-ZA" dirty="0"/>
              <a:t>Support research to strengthen and broaden the knowledge base of early childhood.</a:t>
            </a:r>
          </a:p>
          <a:p>
            <a:pPr lvl="0"/>
            <a:r>
              <a:rPr lang="en-ZA" dirty="0"/>
              <a:t>Endeavour to understand the purpose and value of proposed research projects. </a:t>
            </a:r>
          </a:p>
          <a:p>
            <a:pPr marL="0" indent="0">
              <a:buNone/>
            </a:pPr>
            <a:endParaRPr lang="en-ZA" dirty="0"/>
          </a:p>
        </p:txBody>
      </p:sp>
    </p:spTree>
    <p:extLst>
      <p:ext uri="{BB962C8B-B14F-4D97-AF65-F5344CB8AC3E}">
        <p14:creationId xmlns:p14="http://schemas.microsoft.com/office/powerpoint/2010/main" val="276316279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327</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lvl="0"/>
            <a:r>
              <a:rPr lang="en-ZA" dirty="0"/>
              <a:t>Ensure that research in which I am involved meets standard ethical procedures including informed consent, opportunity to withdraw and confidentiality. </a:t>
            </a:r>
          </a:p>
          <a:p>
            <a:pPr lvl="0"/>
            <a:r>
              <a:rPr lang="en-ZA" dirty="0"/>
              <a:t>Represent the findings of all research accurately and objectively. </a:t>
            </a:r>
          </a:p>
          <a:p>
            <a:pPr lvl="0"/>
            <a:r>
              <a:rPr lang="en-ZA" dirty="0"/>
              <a:t>Ensure that images of children and other data are collected with informed consent only and are stored and utilised according to legislative and policy requirements. </a:t>
            </a:r>
          </a:p>
          <a:p>
            <a:pPr lvl="0"/>
            <a:r>
              <a:rPr lang="en-ZA" dirty="0"/>
              <a:t>Understand the knowledge base related to working with children, families, communities, colleagues and students.</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9835531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328</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marL="0" indent="0">
              <a:buNone/>
            </a:pPr>
            <a:r>
              <a:rPr lang="en-ZA" b="1" dirty="0"/>
              <a:t>The Importance of Professional Development</a:t>
            </a:r>
            <a:r>
              <a:rPr lang="en-ZA" b="1" i="1" dirty="0"/>
              <a:t> </a:t>
            </a:r>
          </a:p>
          <a:p>
            <a:pPr marL="0" indent="0">
              <a:buNone/>
            </a:pPr>
            <a:endParaRPr lang="en-ZA" b="1" dirty="0"/>
          </a:p>
          <a:p>
            <a:r>
              <a:rPr lang="en-ZA" dirty="0"/>
              <a:t>For many years much of the general public has viewed early care and education providers (including those providing care to school-age children) as babysitters. </a:t>
            </a:r>
          </a:p>
          <a:p>
            <a:pPr marL="0" indent="0">
              <a:buNone/>
            </a:pPr>
            <a:endParaRPr lang="en-ZA" dirty="0"/>
          </a:p>
          <a:p>
            <a:r>
              <a:rPr lang="en-ZA" dirty="0"/>
              <a:t>To counter that thinking, the field of early care and education, through several professional organizations, has developed professional standards that describe the competencies needed to be an early care and education professional. </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7958549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329</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r>
              <a:rPr lang="en-ZA" dirty="0"/>
              <a:t>These competencies include professionalism. Interacting with children, families, and colleagues must always be done in a professional manner. </a:t>
            </a:r>
          </a:p>
          <a:p>
            <a:pPr marL="0" indent="0">
              <a:buNone/>
            </a:pPr>
            <a:endParaRPr lang="en-ZA" dirty="0"/>
          </a:p>
          <a:p>
            <a:r>
              <a:rPr lang="en-ZA" dirty="0"/>
              <a:t>Whether you are an infant and toddler, preschool, or school-age staff member, it is critical to be knowledgeable about and model professional behaviour.</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0004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r>
              <a:rPr lang="en-US" b="1" dirty="0"/>
              <a:t>Observation is the practice of looking at and listening to children to find out how they are developing, what they like doing and what they are learning through their play and the experiences on offer. </a:t>
            </a:r>
            <a:endParaRPr lang="en-ZA" b="1" dirty="0"/>
          </a:p>
          <a:p>
            <a:pPr marL="0" indent="0">
              <a:buNone/>
            </a:pPr>
            <a:r>
              <a:rPr lang="en-US" dirty="0"/>
              <a:t> </a:t>
            </a:r>
            <a:endParaRPr lang="en-ZA" dirty="0"/>
          </a:p>
          <a:p>
            <a:r>
              <a:rPr lang="en-US" dirty="0"/>
              <a:t>It is important that parents and practitioners share what they know about these three things so that they can decide whether the child’s development is at the expected stage.  </a:t>
            </a:r>
            <a:endParaRPr lang="en-ZA" dirty="0"/>
          </a:p>
        </p:txBody>
      </p:sp>
    </p:spTree>
    <p:extLst>
      <p:ext uri="{BB962C8B-B14F-4D97-AF65-F5344CB8AC3E}">
        <p14:creationId xmlns:p14="http://schemas.microsoft.com/office/powerpoint/2010/main" val="364332501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330</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r>
              <a:rPr lang="en-ZA" dirty="0"/>
              <a:t>Families rely upon the program staff to be much more than "babysitters" for their children.</a:t>
            </a:r>
          </a:p>
          <a:p>
            <a:endParaRPr lang="en-ZA" dirty="0"/>
          </a:p>
          <a:p>
            <a:r>
              <a:rPr lang="en-ZA" dirty="0"/>
              <a:t> In your daily work, you make conscious, intentional decisions about how to interact with children, parents, and colleagues. </a:t>
            </a:r>
          </a:p>
          <a:p>
            <a:endParaRPr lang="en-ZA" dirty="0"/>
          </a:p>
          <a:p>
            <a:r>
              <a:rPr lang="en-ZA" dirty="0"/>
              <a:t>You may also be faced with difficult ethical situations. Following an ethical code can help with those decisions.</a:t>
            </a:r>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6185033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331</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lnSpcReduction="10000"/>
          </a:bodyPr>
          <a:lstStyle/>
          <a:p>
            <a:r>
              <a:rPr lang="en-ZA" dirty="0"/>
              <a:t>You should look to your Service's written code of ethics to help you in decision-making. </a:t>
            </a:r>
          </a:p>
          <a:p>
            <a:endParaRPr lang="en-ZA" dirty="0"/>
          </a:p>
          <a:p>
            <a:r>
              <a:rPr lang="en-ZA" dirty="0"/>
              <a:t>With the guidance of training and curriculum specialists, program directors, and other mentors, you should strive to set and maintain positive examples of professionalism in your daily interactions with fellow staff, children, and families.</a:t>
            </a:r>
          </a:p>
          <a:p>
            <a:pPr marL="0" indent="0">
              <a:buNone/>
            </a:pPr>
            <a:endParaRPr lang="en-ZA" dirty="0"/>
          </a:p>
          <a:p>
            <a:r>
              <a:rPr lang="en-ZA" dirty="0"/>
              <a:t>Professional organizations that work on behalf of children, families, caregivers, teachers, and youth-development workers have created standards and competencies to guide child and youth professionals. </a:t>
            </a:r>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52150020"/>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332</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r>
              <a:rPr lang="en-ZA" dirty="0"/>
              <a:t>Each professional organization includes standards that address professional behaviours. </a:t>
            </a:r>
          </a:p>
          <a:p>
            <a:endParaRPr lang="en-ZA" dirty="0"/>
          </a:p>
          <a:p>
            <a:r>
              <a:rPr lang="en-ZA" dirty="0"/>
              <a:t>Professional organizations rely on research-based principles and bring together highly respected experts to draft and verify the standards and competencies for the field.</a:t>
            </a:r>
          </a:p>
          <a:p>
            <a:endParaRPr lang="en-ZA" dirty="0"/>
          </a:p>
          <a:p>
            <a:r>
              <a:rPr lang="en-ZA" dirty="0"/>
              <a:t>What makes a professional stand apart from others in his or her field?</a:t>
            </a:r>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84431717"/>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333</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r>
              <a:rPr lang="en-ZA" dirty="0"/>
              <a:t>Of course, she has the educational chops and the hands-on experience that makes her well-rounded and widely respected in her field. But true professionals don’t stop there. </a:t>
            </a:r>
          </a:p>
          <a:p>
            <a:endParaRPr lang="en-ZA" dirty="0"/>
          </a:p>
          <a:p>
            <a:r>
              <a:rPr lang="en-ZA" dirty="0"/>
              <a:t>In fact, they never stop – especially when it comes to learning. </a:t>
            </a:r>
          </a:p>
          <a:p>
            <a:endParaRPr lang="en-ZA" dirty="0"/>
          </a:p>
          <a:p>
            <a:r>
              <a:rPr lang="en-ZA" dirty="0"/>
              <a:t>After all, research is always discovering new things, and trends are always changing. Any good professional will be on top of – and responding to – these changes.</a:t>
            </a:r>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0137046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334</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r>
              <a:rPr lang="en-ZA" dirty="0"/>
              <a:t>In the field of early childhood education, continuing your professional development is even more important. “To me, there is no excuse for an early childhood teacher not getting regular continuing education,” says Brenda Nixon, M.A., author of </a:t>
            </a:r>
            <a:r>
              <a:rPr lang="en-ZA" i="1" dirty="0"/>
              <a:t>Parenting Power in the Early Years</a:t>
            </a:r>
            <a:r>
              <a:rPr lang="en-ZA" dirty="0"/>
              <a:t>.</a:t>
            </a:r>
          </a:p>
          <a:p>
            <a:pPr marL="0" indent="0">
              <a:buNone/>
            </a:pPr>
            <a:endParaRPr lang="en-ZA" dirty="0"/>
          </a:p>
          <a:p>
            <a:r>
              <a:rPr lang="en-ZA" dirty="0"/>
              <a:t>Nixon says instructors and teachers need to be proactive in their own continuing education – with or without the support of their centre director, principal or district. “Saying the centre won’t pay for (professional development) is no excuse,” she says. “You just get lazy, and the children will suffer.”</a:t>
            </a:r>
          </a:p>
          <a:p>
            <a:pPr marL="0" indent="0">
              <a:buNone/>
            </a:pPr>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4615794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335</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lnSpcReduction="10000"/>
          </a:bodyPr>
          <a:lstStyle/>
          <a:p>
            <a:r>
              <a:rPr lang="en-ZA" dirty="0"/>
              <a:t>Fortunately, many employers will support and encourage the development of their professional staff. </a:t>
            </a:r>
          </a:p>
          <a:p>
            <a:endParaRPr lang="en-ZA" dirty="0"/>
          </a:p>
          <a:p>
            <a:r>
              <a:rPr lang="en-ZA" dirty="0"/>
              <a:t>After all, when parents are seeking preschool instruction, they will seek out the centres and schools which are on the top of their game and well-aware of the latest research and developments.</a:t>
            </a:r>
          </a:p>
          <a:p>
            <a:pPr marL="0" indent="0">
              <a:buNone/>
            </a:pPr>
            <a:endParaRPr lang="en-ZA" dirty="0"/>
          </a:p>
          <a:p>
            <a:r>
              <a:rPr lang="en-ZA" dirty="0"/>
              <a:t>“There is so much research going on uncovering the way children learn,” Nixon points out. “It’s important for caregivers to stay on top of these developments.” </a:t>
            </a:r>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2662613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336</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r>
              <a:rPr lang="en-ZA" dirty="0"/>
              <a:t>Early childhood educators have to be accountable for and knowledgeable in the changes in caregiving practices and techniques. </a:t>
            </a:r>
          </a:p>
          <a:p>
            <a:endParaRPr lang="en-ZA" dirty="0"/>
          </a:p>
          <a:p>
            <a:r>
              <a:rPr lang="en-ZA" dirty="0"/>
              <a:t>Those that do will find the knowledge profitable, not only in the classroom, but also on the bottom line in terms of enrolment.</a:t>
            </a:r>
          </a:p>
          <a:p>
            <a:pPr marL="0" indent="0">
              <a:buNone/>
            </a:pPr>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6256116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337</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pPr marL="0" indent="0">
              <a:buNone/>
            </a:pPr>
            <a:r>
              <a:rPr lang="en-ZA" b="1" dirty="0"/>
              <a:t>Back-to-Basics</a:t>
            </a:r>
          </a:p>
          <a:p>
            <a:pPr marL="0" indent="0">
              <a:buNone/>
            </a:pPr>
            <a:endParaRPr lang="en-ZA" b="1" dirty="0"/>
          </a:p>
          <a:p>
            <a:r>
              <a:rPr lang="en-ZA" dirty="0"/>
              <a:t>Since the minimum requirements for early childhood instructors vary from state to state, it may be difficult to pinpoint the type of development best suited for your role in the classroom. </a:t>
            </a:r>
          </a:p>
          <a:p>
            <a:endParaRPr lang="en-ZA" dirty="0"/>
          </a:p>
          <a:p>
            <a:r>
              <a:rPr lang="en-ZA" dirty="0"/>
              <a:t>Some basics, though, are easily identified. For example, all classroom teachers should be certified in first aid. </a:t>
            </a:r>
          </a:p>
          <a:p>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9251825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338</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a:bodyPr>
          <a:lstStyle/>
          <a:p>
            <a:r>
              <a:rPr lang="en-ZA" dirty="0"/>
              <a:t>Regular review and renewal of the procedures and practices will help you feel confident to handle any classroom crisis.</a:t>
            </a:r>
          </a:p>
          <a:p>
            <a:pPr marL="0" indent="0">
              <a:buNone/>
            </a:pPr>
            <a:endParaRPr lang="en-ZA" dirty="0"/>
          </a:p>
          <a:p>
            <a:r>
              <a:rPr lang="en-ZA" dirty="0"/>
              <a:t>All states have requirements concerning training for the recognition and reporting of child abuse, neglect and endangerment. </a:t>
            </a:r>
          </a:p>
          <a:p>
            <a:endParaRPr lang="en-ZA" dirty="0"/>
          </a:p>
          <a:p>
            <a:r>
              <a:rPr lang="en-ZA" dirty="0"/>
              <a:t>Teachers should review these standards annually, as they are important points of first contact in these critical areas.</a:t>
            </a:r>
          </a:p>
          <a:p>
            <a:pPr marL="0" indent="0">
              <a:buNone/>
            </a:pPr>
            <a:endParaRPr lang="en-ZA" dirty="0"/>
          </a:p>
          <a:p>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025454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339</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2225040"/>
            <a:ext cx="8219256" cy="4358322"/>
          </a:xfrm>
        </p:spPr>
        <p:txBody>
          <a:bodyPr>
            <a:normAutofit lnSpcReduction="10000"/>
          </a:bodyPr>
          <a:lstStyle/>
          <a:p>
            <a:r>
              <a:rPr lang="en-ZA" dirty="0"/>
              <a:t>Every year, many school days are lost to communicable diseases, such as the flu or the common cold. “All teachers need to know how to prevent the spread of infectious diseases,” says Nixon. </a:t>
            </a:r>
          </a:p>
          <a:p>
            <a:endParaRPr lang="en-ZA" dirty="0"/>
          </a:p>
          <a:p>
            <a:r>
              <a:rPr lang="en-ZA" dirty="0"/>
              <a:t>If classes aren’t offered by your centre, encourage the director to contact the local health department. </a:t>
            </a:r>
          </a:p>
          <a:p>
            <a:endParaRPr lang="en-ZA" dirty="0"/>
          </a:p>
          <a:p>
            <a:r>
              <a:rPr lang="en-ZA" dirty="0"/>
              <a:t>Often a nurse or other medical professional will come to the centre after hours to train the staff in this and other health-related areas.</a:t>
            </a:r>
          </a:p>
          <a:p>
            <a:pPr marL="0" indent="0">
              <a:buNone/>
            </a:pPr>
            <a:endParaRPr lang="en-ZA" dirty="0"/>
          </a:p>
          <a:p>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53785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 And whether resources such as toys and equipment are suitable for the child and to focus them on what to provide in future to support the child to develop new interests, learn new skills and acquire new knowledge.</a:t>
            </a:r>
            <a:endParaRPr lang="en-ZA" dirty="0"/>
          </a:p>
        </p:txBody>
      </p:sp>
    </p:spTree>
    <p:extLst>
      <p:ext uri="{BB962C8B-B14F-4D97-AF65-F5344CB8AC3E}">
        <p14:creationId xmlns:p14="http://schemas.microsoft.com/office/powerpoint/2010/main" val="397439246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340</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78298"/>
            <a:ext cx="8219256" cy="4358322"/>
          </a:xfrm>
        </p:spPr>
        <p:txBody>
          <a:bodyPr>
            <a:normAutofit/>
          </a:bodyPr>
          <a:lstStyle/>
          <a:p>
            <a:pPr marL="0" indent="0">
              <a:buNone/>
            </a:pPr>
            <a:r>
              <a:rPr lang="en-ZA" dirty="0"/>
              <a:t>…</a:t>
            </a:r>
            <a:r>
              <a:rPr lang="en-ZA" b="1" dirty="0"/>
              <a:t>And-Beyond</a:t>
            </a:r>
          </a:p>
          <a:p>
            <a:pPr marL="0" indent="0">
              <a:buNone/>
            </a:pPr>
            <a:endParaRPr lang="en-ZA" b="1" dirty="0"/>
          </a:p>
          <a:p>
            <a:r>
              <a:rPr lang="en-ZA" dirty="0"/>
              <a:t>Many early childhood caregivers believe continuing development is, frankly, a waste of time. “I’ve been caring for children for more than ten years,” they may say. </a:t>
            </a:r>
          </a:p>
          <a:p>
            <a:endParaRPr lang="en-ZA" dirty="0"/>
          </a:p>
          <a:p>
            <a:r>
              <a:rPr lang="en-ZA" dirty="0"/>
              <a:t>“I know all there is to know.” But, like in any other professional field, you need regular professional development and education if you want to stay fresh and excited about your chosen field. </a:t>
            </a:r>
          </a:p>
          <a:p>
            <a:endParaRPr lang="en-ZA" dirty="0"/>
          </a:p>
          <a:p>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699858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341</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78298"/>
            <a:ext cx="8219256" cy="4358322"/>
          </a:xfrm>
        </p:spPr>
        <p:txBody>
          <a:bodyPr>
            <a:normAutofit/>
          </a:bodyPr>
          <a:lstStyle/>
          <a:p>
            <a:r>
              <a:rPr lang="en-ZA" dirty="0"/>
              <a:t>After all, if you’re feeling stale and routine, it will be difficult to engage a room full of toddlers on a daily basis.</a:t>
            </a:r>
          </a:p>
          <a:p>
            <a:endParaRPr lang="en-ZA" dirty="0"/>
          </a:p>
          <a:p>
            <a:r>
              <a:rPr lang="en-ZA" dirty="0"/>
              <a:t>One of the greatest benefits of professional development is the opportunity to get together with other early childhood caregivers and share “war stories.” </a:t>
            </a:r>
          </a:p>
          <a:p>
            <a:endParaRPr lang="en-ZA" dirty="0"/>
          </a:p>
          <a:p>
            <a:r>
              <a:rPr lang="en-ZA" dirty="0"/>
              <a:t>“I’ve seen caregivers get together at conferences and share stories, swap ideas, brainstorm and help each other out. </a:t>
            </a:r>
          </a:p>
          <a:p>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191530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342</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78298"/>
            <a:ext cx="8219256" cy="4358322"/>
          </a:xfrm>
        </p:spPr>
        <p:txBody>
          <a:bodyPr>
            <a:normAutofit/>
          </a:bodyPr>
          <a:lstStyle/>
          <a:p>
            <a:r>
              <a:rPr lang="en-ZA" dirty="0"/>
              <a:t>The informal learning experience is extremely beneficial,” says Nixon, adding, “They need to know they’re not alone.”</a:t>
            </a:r>
          </a:p>
          <a:p>
            <a:pPr marL="0" indent="0">
              <a:buNone/>
            </a:pPr>
            <a:endParaRPr lang="en-ZA" dirty="0"/>
          </a:p>
          <a:p>
            <a:r>
              <a:rPr lang="en-ZA" dirty="0"/>
              <a:t>Learning more about your field will also reduce the stress you feel in a classroom setting. </a:t>
            </a:r>
          </a:p>
          <a:p>
            <a:endParaRPr lang="en-ZA" dirty="0"/>
          </a:p>
          <a:p>
            <a:r>
              <a:rPr lang="en-ZA" dirty="0"/>
              <a:t>Reviewing what is normal and what’s not in early childhood behaviour will reassure you when dilemmas occur in your own classroom. </a:t>
            </a:r>
          </a:p>
          <a:p>
            <a:endParaRPr lang="en-ZA" dirty="0"/>
          </a:p>
          <a:p>
            <a:pPr marL="0" indent="0">
              <a:buNone/>
            </a:pPr>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0723001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343</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78298"/>
            <a:ext cx="8219256" cy="4358322"/>
          </a:xfrm>
        </p:spPr>
        <p:txBody>
          <a:bodyPr>
            <a:normAutofit/>
          </a:bodyPr>
          <a:lstStyle/>
          <a:p>
            <a:r>
              <a:rPr lang="en-ZA" dirty="0"/>
              <a:t>“A regular review is essential,” says Nixon. “Many teachers are right out of school and have not had a lot of hands-on experience. Others have been at it for ten to fifteen years. </a:t>
            </a:r>
          </a:p>
          <a:p>
            <a:pPr marL="0" indent="0">
              <a:buNone/>
            </a:pPr>
            <a:endParaRPr lang="en-ZA" dirty="0"/>
          </a:p>
          <a:p>
            <a:r>
              <a:rPr lang="en-ZA" dirty="0"/>
              <a:t>It’s time to open the windows and refresh their minds.”</a:t>
            </a:r>
          </a:p>
          <a:p>
            <a:pPr marL="0" indent="0">
              <a:buNone/>
            </a:pPr>
            <a:endParaRPr lang="en-ZA" dirty="0"/>
          </a:p>
          <a:p>
            <a:pPr marL="0" indent="0">
              <a:buNone/>
            </a:pPr>
            <a:endParaRPr lang="en-ZA" dirty="0"/>
          </a:p>
          <a:p>
            <a:pPr marL="0" indent="0">
              <a:buNone/>
            </a:pPr>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1218930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344</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78298"/>
            <a:ext cx="8219256" cy="4358322"/>
          </a:xfrm>
        </p:spPr>
        <p:txBody>
          <a:bodyPr>
            <a:normAutofit/>
          </a:bodyPr>
          <a:lstStyle/>
          <a:p>
            <a:pPr marL="0" indent="0">
              <a:buNone/>
            </a:pPr>
            <a:r>
              <a:rPr lang="en-ZA" b="1" dirty="0"/>
              <a:t>Other benefits you’ll reap from continuing education and professional development include:</a:t>
            </a:r>
          </a:p>
          <a:p>
            <a:pPr marL="0" indent="0">
              <a:buNone/>
            </a:pPr>
            <a:endParaRPr lang="en-ZA" b="1" dirty="0"/>
          </a:p>
          <a:p>
            <a:r>
              <a:rPr lang="en-ZA" dirty="0"/>
              <a:t>Learning all about the latest trends in education and discipline</a:t>
            </a:r>
            <a:br>
              <a:rPr lang="en-ZA" dirty="0"/>
            </a:br>
            <a:r>
              <a:rPr lang="en-ZA" dirty="0"/>
              <a:t>Receiving instruction on how to implement new practices and procedures in a classroom. </a:t>
            </a:r>
          </a:p>
          <a:p>
            <a:pPr marL="0" indent="0">
              <a:buNone/>
            </a:pPr>
            <a:endParaRPr lang="en-ZA" dirty="0"/>
          </a:p>
          <a:p>
            <a:r>
              <a:rPr lang="en-ZA" dirty="0"/>
              <a:t>Feeling professional. Often early childcare educators are underpaid and feel unappreciated. </a:t>
            </a:r>
          </a:p>
          <a:p>
            <a:pPr marL="0" indent="0">
              <a:buNone/>
            </a:pPr>
            <a:endParaRPr lang="en-ZA" dirty="0"/>
          </a:p>
          <a:p>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20092801"/>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345</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78298"/>
            <a:ext cx="8219256" cy="4358322"/>
          </a:xfrm>
        </p:spPr>
        <p:txBody>
          <a:bodyPr>
            <a:normAutofit lnSpcReduction="10000"/>
          </a:bodyPr>
          <a:lstStyle/>
          <a:p>
            <a:r>
              <a:rPr lang="en-ZA" dirty="0"/>
              <a:t>Investing in their education shows them they’re doing important work.</a:t>
            </a:r>
          </a:p>
          <a:p>
            <a:pPr marL="0" indent="0">
              <a:buNone/>
            </a:pPr>
            <a:endParaRPr lang="en-ZA" dirty="0"/>
          </a:p>
          <a:p>
            <a:r>
              <a:rPr lang="en-ZA" dirty="0"/>
              <a:t>Staying on top of the industry and the learning curve.</a:t>
            </a:r>
          </a:p>
          <a:p>
            <a:pPr marL="0" indent="0">
              <a:buNone/>
            </a:pPr>
            <a:endParaRPr lang="en-ZA" dirty="0"/>
          </a:p>
          <a:p>
            <a:r>
              <a:rPr lang="en-ZA" dirty="0"/>
              <a:t>It’s your responsibility to continue to grow and develop as an early childhood professional – with or without your director’s support. </a:t>
            </a:r>
          </a:p>
          <a:p>
            <a:endParaRPr lang="en-ZA" dirty="0"/>
          </a:p>
          <a:p>
            <a:r>
              <a:rPr lang="en-ZA" dirty="0"/>
              <a:t>Just like any other professional, you’ll want to continue growing and learning in your field. </a:t>
            </a:r>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5432369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BF5-AF9F-43F5-929C-04C1843BE408}"/>
              </a:ext>
            </a:extLst>
          </p:cNvPr>
          <p:cNvSpPr>
            <a:spLocks noGrp="1"/>
          </p:cNvSpPr>
          <p:nvPr>
            <p:ph type="title"/>
          </p:nvPr>
        </p:nvSpPr>
        <p:spPr/>
        <p:txBody>
          <a:bodyPr>
            <a:normAutofit fontScale="90000"/>
          </a:bodyPr>
          <a:lstStyle/>
          <a:p>
            <a:pPr algn="ctr"/>
            <a:br>
              <a:rPr lang="en-US" dirty="0"/>
            </a:br>
            <a:r>
              <a:rPr lang="en-US" dirty="0"/>
              <a:t>STANDARDS FOR PERSONAL/PROFESSIONAL BEHAVIOUR IN EDUCATION OF CHILDREN</a:t>
            </a:r>
            <a:endParaRPr lang="en-ZA" dirty="0"/>
          </a:p>
        </p:txBody>
      </p:sp>
      <p:sp>
        <p:nvSpPr>
          <p:cNvPr id="3" name="Slide Number Placeholder 2">
            <a:extLst>
              <a:ext uri="{FF2B5EF4-FFF2-40B4-BE49-F238E27FC236}">
                <a16:creationId xmlns:a16="http://schemas.microsoft.com/office/drawing/2014/main" id="{4FBB0650-D620-430C-BE19-1DF7880149FC}"/>
              </a:ext>
            </a:extLst>
          </p:cNvPr>
          <p:cNvSpPr>
            <a:spLocks noGrp="1"/>
          </p:cNvSpPr>
          <p:nvPr>
            <p:ph type="sldNum" sz="quarter" idx="12"/>
          </p:nvPr>
        </p:nvSpPr>
        <p:spPr/>
        <p:txBody>
          <a:bodyPr/>
          <a:lstStyle/>
          <a:p>
            <a:fld id="{32F83655-DC73-417F-8B26-EB7A1DBB5382}" type="slidenum">
              <a:rPr lang="en-ZA" smtClean="0"/>
              <a:pPr/>
              <a:t>346</a:t>
            </a:fld>
            <a:endParaRPr lang="en-ZA" dirty="0"/>
          </a:p>
        </p:txBody>
      </p:sp>
      <p:sp>
        <p:nvSpPr>
          <p:cNvPr id="4" name="Content Placeholder 3">
            <a:extLst>
              <a:ext uri="{FF2B5EF4-FFF2-40B4-BE49-F238E27FC236}">
                <a16:creationId xmlns:a16="http://schemas.microsoft.com/office/drawing/2014/main" id="{62DB9C2A-5906-4CD6-A966-337E0A966E67}"/>
              </a:ext>
            </a:extLst>
          </p:cNvPr>
          <p:cNvSpPr>
            <a:spLocks noGrp="1"/>
          </p:cNvSpPr>
          <p:nvPr>
            <p:ph sz="quarter" idx="1"/>
          </p:nvPr>
        </p:nvSpPr>
        <p:spPr>
          <a:xfrm>
            <a:off x="467544" y="1978298"/>
            <a:ext cx="8219256" cy="4358322"/>
          </a:xfrm>
        </p:spPr>
        <p:txBody>
          <a:bodyPr>
            <a:normAutofit lnSpcReduction="10000"/>
          </a:bodyPr>
          <a:lstStyle/>
          <a:p>
            <a:r>
              <a:rPr lang="en-ZA" dirty="0"/>
              <a:t>It will make you more effective as an educator – and more marketable if you decide to transfer schools or go on to other positions within your own.</a:t>
            </a:r>
          </a:p>
          <a:p>
            <a:pPr marL="0" indent="0">
              <a:buNone/>
            </a:pPr>
            <a:endParaRPr lang="en-ZA" dirty="0"/>
          </a:p>
          <a:p>
            <a:r>
              <a:rPr lang="en-ZA" dirty="0"/>
              <a:t>Best of all, continuing your education and professional development will make you feel more confident in your career choice and more positive about the rigors of early childhood education. </a:t>
            </a:r>
          </a:p>
          <a:p>
            <a:endParaRPr lang="en-ZA" dirty="0"/>
          </a:p>
          <a:p>
            <a:r>
              <a:rPr lang="en-ZA" dirty="0"/>
              <a:t>And when you’re relaxed, confident and positive in the classroom, the children win – and so do you!</a:t>
            </a:r>
          </a:p>
          <a:p>
            <a:pPr marL="0" indent="0">
              <a:buNone/>
            </a:pPr>
            <a:endParaRPr lang="en-ZA" dirty="0"/>
          </a:p>
          <a:p>
            <a:endParaRPr lang="en-ZA" dirty="0"/>
          </a:p>
          <a:p>
            <a:endParaRPr lang="en-ZA" dirty="0"/>
          </a:p>
          <a:p>
            <a:endParaRPr lang="en-ZA"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9655454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E392-7697-4C6A-945E-45A32D9CF27F}"/>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7C5F2640-36CD-4B01-A958-EFE21D129F57}"/>
              </a:ext>
            </a:extLst>
          </p:cNvPr>
          <p:cNvSpPr>
            <a:spLocks noGrp="1"/>
          </p:cNvSpPr>
          <p:nvPr>
            <p:ph type="body" idx="1"/>
          </p:nvPr>
        </p:nvSpPr>
        <p:spPr/>
        <p:txBody>
          <a:bodyPr>
            <a:normAutofit fontScale="92500" lnSpcReduction="20000"/>
          </a:bodyPr>
          <a:lstStyle/>
          <a:p>
            <a:r>
              <a:rPr lang="en-ZA" dirty="0"/>
              <a:t>CONCEPTS OF PROFESSIONALISM, PROFESSIONAL ETHICS, VALUES, ACCOUNTABILITY AND GOOD PRACTICE IN THE EARLY CHILDHOOD DEVELOPMENT SECTOR</a:t>
            </a:r>
            <a:endParaRPr lang="en-ZA" b="1" dirty="0"/>
          </a:p>
          <a:p>
            <a:endParaRPr lang="en-ZA" dirty="0"/>
          </a:p>
        </p:txBody>
      </p:sp>
      <p:sp>
        <p:nvSpPr>
          <p:cNvPr id="4" name="Slide Number Placeholder 3">
            <a:extLst>
              <a:ext uri="{FF2B5EF4-FFF2-40B4-BE49-F238E27FC236}">
                <a16:creationId xmlns:a16="http://schemas.microsoft.com/office/drawing/2014/main" id="{D58E6005-1009-458A-ABA1-9CFB7B803A6B}"/>
              </a:ext>
            </a:extLst>
          </p:cNvPr>
          <p:cNvSpPr>
            <a:spLocks noGrp="1"/>
          </p:cNvSpPr>
          <p:nvPr>
            <p:ph type="sldNum" sz="quarter" idx="12"/>
          </p:nvPr>
        </p:nvSpPr>
        <p:spPr/>
        <p:txBody>
          <a:bodyPr/>
          <a:lstStyle/>
          <a:p>
            <a:fld id="{4980778A-6F9D-4141-8080-B8192EADCD40}" type="slidenum">
              <a:rPr lang="en-ZA" smtClean="0"/>
              <a:pPr/>
              <a:t>347</a:t>
            </a:fld>
            <a:endParaRPr lang="en-ZA" dirty="0"/>
          </a:p>
        </p:txBody>
      </p:sp>
    </p:spTree>
    <p:extLst>
      <p:ext uri="{BB962C8B-B14F-4D97-AF65-F5344CB8AC3E}">
        <p14:creationId xmlns:p14="http://schemas.microsoft.com/office/powerpoint/2010/main" val="325285280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348</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1915886"/>
            <a:ext cx="8219256" cy="4177410"/>
          </a:xfrm>
        </p:spPr>
        <p:txBody>
          <a:bodyPr/>
          <a:lstStyle/>
          <a:p>
            <a:pPr marL="457200" indent="-457200">
              <a:buAutoNum type="alphaUcPeriod"/>
            </a:pPr>
            <a:r>
              <a:rPr lang="en-US" b="1" dirty="0"/>
              <a:t>Professionalism</a:t>
            </a:r>
          </a:p>
          <a:p>
            <a:pPr marL="457200" indent="-457200">
              <a:buAutoNum type="alphaUcPeriod"/>
            </a:pPr>
            <a:endParaRPr lang="en-US" b="1" dirty="0"/>
          </a:p>
          <a:p>
            <a:r>
              <a:rPr lang="en-US" i="1" dirty="0"/>
              <a:t>The skill, good judgment, and polite behaviour that is expected from a person who is trained to do a job well.</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4023461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349</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1915886"/>
            <a:ext cx="8219256" cy="4177410"/>
          </a:xfrm>
        </p:spPr>
        <p:txBody>
          <a:bodyPr>
            <a:normAutofit/>
          </a:bodyPr>
          <a:lstStyle/>
          <a:p>
            <a:r>
              <a:rPr lang="en-US" dirty="0"/>
              <a:t>Professionalism in early child care and education has been the mantra for child care professionals and professional organizations for quite some time. </a:t>
            </a:r>
          </a:p>
          <a:p>
            <a:endParaRPr lang="en-US" dirty="0"/>
          </a:p>
          <a:p>
            <a:r>
              <a:rPr lang="en-US" dirty="0"/>
              <a:t>The field of early care and education has been endeavoring to raise the bar for the child care industry by establishing standards for child care administrators and staff through the application of developmentally appropriate practices.</a:t>
            </a:r>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37932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Observations of children are vital because each child has a unique set of abilities and talents; observations in different situations capture these, first hand. </a:t>
            </a:r>
          </a:p>
          <a:p>
            <a:endParaRPr lang="en-US" dirty="0"/>
          </a:p>
          <a:p>
            <a:r>
              <a:rPr lang="en-US" dirty="0"/>
              <a:t>The starting point is always with the child. Observing what children choose to do, what their interests are and who and what resources they enjoy playing with, provides adults with reliable information about children as individuals.</a:t>
            </a:r>
          </a:p>
          <a:p>
            <a:endParaRPr lang="en-US" dirty="0"/>
          </a:p>
          <a:p>
            <a:r>
              <a:rPr lang="en-US" dirty="0"/>
              <a:t>Observation also provides opportunities to gauge children’s needs and so more accurately plan next steps in their learning. </a:t>
            </a:r>
          </a:p>
          <a:p>
            <a:endParaRPr lang="en-US" dirty="0"/>
          </a:p>
        </p:txBody>
      </p:sp>
    </p:spTree>
    <p:extLst>
      <p:ext uri="{BB962C8B-B14F-4D97-AF65-F5344CB8AC3E}">
        <p14:creationId xmlns:p14="http://schemas.microsoft.com/office/powerpoint/2010/main" val="9503661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350</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1915886"/>
            <a:ext cx="8219256" cy="4177410"/>
          </a:xfrm>
        </p:spPr>
        <p:txBody>
          <a:bodyPr>
            <a:normAutofit/>
          </a:bodyPr>
          <a:lstStyle/>
          <a:p>
            <a:r>
              <a:rPr lang="en-US" dirty="0"/>
              <a:t>Professionalism in early care and education includes the elements of a commitment to quality related to research-based practice, ongoing child assessment, program evaluation, parent involvement and life-long adult learning.</a:t>
            </a:r>
            <a:endParaRPr lang="en-ZA" dirty="0"/>
          </a:p>
          <a:p>
            <a:pPr marL="0" indent="0">
              <a:buNone/>
            </a:pPr>
            <a:endParaRPr lang="en-ZA" dirty="0"/>
          </a:p>
          <a:p>
            <a:r>
              <a:rPr lang="en-US" dirty="0"/>
              <a:t>A teacher is expected to demonstrate consistently high standards of personal and professional conduct.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941903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351</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32890"/>
            <a:ext cx="8219256" cy="4177410"/>
          </a:xfrm>
        </p:spPr>
        <p:txBody>
          <a:bodyPr>
            <a:normAutofit lnSpcReduction="10000"/>
          </a:bodyPr>
          <a:lstStyle/>
          <a:p>
            <a:pPr marL="0" indent="0">
              <a:buNone/>
            </a:pPr>
            <a:r>
              <a:rPr lang="en-US" dirty="0"/>
              <a:t>The following statements define the behaviour and attitudes which set the required standard for conduct throughout a teacher’s career. </a:t>
            </a:r>
          </a:p>
          <a:p>
            <a:endParaRPr lang="en-ZA" dirty="0"/>
          </a:p>
          <a:p>
            <a:pPr marL="0" indent="0">
              <a:buNone/>
            </a:pPr>
            <a:r>
              <a:rPr lang="en-US" b="1" dirty="0"/>
              <a:t>Teachers uphold public trust in the profession and maintain high standards of ethics and behaviour, within and outside school, by: </a:t>
            </a:r>
            <a:endParaRPr lang="en-ZA" b="1" dirty="0"/>
          </a:p>
          <a:p>
            <a:pPr marL="0" indent="0">
              <a:buNone/>
            </a:pPr>
            <a:endParaRPr lang="en-ZA" b="1" dirty="0"/>
          </a:p>
          <a:p>
            <a:pPr lvl="0"/>
            <a:r>
              <a:rPr lang="en-US" dirty="0"/>
              <a:t>Treating pupils with dignity, building relationships rooted in mutual respect, and at all times observing proper boundaries appropriate to a teacher’s professional position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3090585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352</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261490"/>
            <a:ext cx="8219256" cy="4177410"/>
          </a:xfrm>
        </p:spPr>
        <p:txBody>
          <a:bodyPr>
            <a:normAutofit/>
          </a:bodyPr>
          <a:lstStyle/>
          <a:p>
            <a:pPr lvl="0"/>
            <a:r>
              <a:rPr lang="en-US" dirty="0"/>
              <a:t>Having regard for the need to safeguard pupils’ well-being, in accordance with statutory provisions </a:t>
            </a:r>
            <a:endParaRPr lang="en-ZA" dirty="0"/>
          </a:p>
          <a:p>
            <a:pPr marL="0" indent="0">
              <a:buNone/>
            </a:pPr>
            <a:endParaRPr lang="en-ZA" dirty="0"/>
          </a:p>
          <a:p>
            <a:pPr lvl="0"/>
            <a:r>
              <a:rPr lang="en-US" dirty="0"/>
              <a:t>Showing tolerance of and respect for the rights of others </a:t>
            </a:r>
            <a:endParaRPr lang="en-ZA" dirty="0"/>
          </a:p>
          <a:p>
            <a:pPr marL="0" indent="0">
              <a:buNone/>
            </a:pPr>
            <a:endParaRPr lang="en-ZA" dirty="0"/>
          </a:p>
          <a:p>
            <a:pPr lvl="0"/>
            <a:r>
              <a:rPr lang="en-US" dirty="0"/>
              <a:t>Not undermining fundamental values, including democracy, the rule of law, individual liberty and mutual respect, and tolerance of those with different faiths and beliefs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0819435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353</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1915886"/>
            <a:ext cx="8219256" cy="4177410"/>
          </a:xfrm>
        </p:spPr>
        <p:txBody>
          <a:bodyPr>
            <a:normAutofit/>
          </a:bodyPr>
          <a:lstStyle/>
          <a:p>
            <a:pPr lvl="0"/>
            <a:r>
              <a:rPr lang="en-US" dirty="0"/>
              <a:t>Ensuring that personal beliefs are not expressed in ways which exploit pupils’ vulnerability or might lead them to break the law. </a:t>
            </a:r>
            <a:endParaRPr lang="en-ZA" dirty="0"/>
          </a:p>
          <a:p>
            <a:pPr marL="0" indent="0">
              <a:buNone/>
            </a:pPr>
            <a:endParaRPr lang="en-ZA" dirty="0"/>
          </a:p>
          <a:p>
            <a:pPr lvl="0"/>
            <a:r>
              <a:rPr lang="en-US" dirty="0"/>
              <a:t>Teachers must have proper and professional regard for the ethos, policies and practices of the school in which they teach, and maintain high standards in their own attendance and punctuality.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7330547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354</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337690"/>
            <a:ext cx="8219256" cy="3872610"/>
          </a:xfrm>
        </p:spPr>
        <p:txBody>
          <a:bodyPr>
            <a:normAutofit/>
          </a:bodyPr>
          <a:lstStyle/>
          <a:p>
            <a:pPr lvl="0"/>
            <a:r>
              <a:rPr lang="en-US" dirty="0"/>
              <a:t>Teachers must have an understanding of, and always act within, the statutory frameworks which set out their professional duties and responsibilities.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0868247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355</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r>
              <a:rPr lang="en-US" dirty="0"/>
              <a:t>There are guidelines to help staff understand the implications for them, in school, of the Code. </a:t>
            </a:r>
          </a:p>
          <a:p>
            <a:pPr marL="0" indent="0">
              <a:buNone/>
            </a:pPr>
            <a:endParaRPr lang="en-US" dirty="0"/>
          </a:p>
          <a:p>
            <a:r>
              <a:rPr lang="en-US" dirty="0"/>
              <a:t>Staff should recognise adult/student boundaries and the negative impact that breaches of these boundaries have upon students and the confidence of the public. </a:t>
            </a:r>
          </a:p>
          <a:p>
            <a:endParaRPr lang="en-US" dirty="0"/>
          </a:p>
          <a:p>
            <a:r>
              <a:rPr lang="en-US" dirty="0"/>
              <a:t>This includes the relationships formed between adults and students and language used.</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796176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356</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pPr marL="0" indent="0">
              <a:buNone/>
            </a:pPr>
            <a:r>
              <a:rPr lang="en-US" b="1" dirty="0"/>
              <a:t>B. Professional Ethics in the Workplace</a:t>
            </a:r>
            <a:endParaRPr lang="en-ZA" dirty="0"/>
          </a:p>
          <a:p>
            <a:pPr marL="0" indent="0">
              <a:buNone/>
            </a:pPr>
            <a:endParaRPr lang="en-ZA" dirty="0"/>
          </a:p>
          <a:p>
            <a:r>
              <a:rPr lang="en-US" dirty="0"/>
              <a:t>Professionalism is the conduct, aims or qualities that characterize or mark a profession or professional person; it implies quality of workmanship or service. </a:t>
            </a:r>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82127330"/>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357</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r>
              <a:rPr lang="en-US" dirty="0"/>
              <a:t>Every organization knows that a professional reputation is the difference between success and failure and they seek to keep their most professional staff.</a:t>
            </a:r>
            <a:endParaRPr lang="en-ZA" dirty="0"/>
          </a:p>
          <a:p>
            <a:pPr marL="0" indent="0">
              <a:buNone/>
            </a:pPr>
            <a:endParaRPr lang="en-ZA" dirty="0"/>
          </a:p>
          <a:p>
            <a:r>
              <a:rPr lang="en-US" dirty="0"/>
              <a:t>Professionalism is all about success and influence; having a reputation for excellence and being thought of as someone who exhibits professionalism under any circumstances can open doors for you either in the workplace or in your personal ambition.</a:t>
            </a: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2145049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358</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lnSpcReduction="10000"/>
          </a:bodyPr>
          <a:lstStyle/>
          <a:p>
            <a:pPr marL="0" indent="0">
              <a:buNone/>
            </a:pPr>
            <a:r>
              <a:rPr lang="en-US" b="1" dirty="0"/>
              <a:t>Following are ten golden rules to being professional in service to your organization:</a:t>
            </a:r>
            <a:endParaRPr lang="en-ZA" b="1" dirty="0"/>
          </a:p>
          <a:p>
            <a:pPr marL="0" indent="0">
              <a:buNone/>
            </a:pPr>
            <a:endParaRPr lang="en-ZA" dirty="0"/>
          </a:p>
          <a:p>
            <a:pPr marL="0" indent="0">
              <a:buNone/>
            </a:pPr>
            <a:r>
              <a:rPr lang="en-US" b="1" dirty="0"/>
              <a:t>Always strive for excellence</a:t>
            </a:r>
            <a:r>
              <a:rPr lang="en-US" dirty="0"/>
              <a:t>; this is the first rule to achieving greatness in whatever endeavor you undertake this is the quality that makes you and your work stand-out. </a:t>
            </a:r>
          </a:p>
          <a:p>
            <a:endParaRPr lang="en-US" dirty="0"/>
          </a:p>
          <a:p>
            <a:r>
              <a:rPr lang="en-US" dirty="0"/>
              <a:t>Excellence is a quality of service which is unusually good and so surpasses ordinary standards, it should be made a habit for it to make a good impression on your bosses and colleagues.</a:t>
            </a:r>
            <a:endParaRPr lang="en-ZA"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23914827"/>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359</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pPr marL="0" indent="0">
              <a:buNone/>
            </a:pPr>
            <a:r>
              <a:rPr lang="en-US" b="1" dirty="0"/>
              <a:t>Be trustworthy</a:t>
            </a:r>
            <a:r>
              <a:rPr lang="en-US" dirty="0"/>
              <a:t>; in today’s society trust is an issue and any employee who exhibits trustworthiness is on a fast track to professionalism. </a:t>
            </a:r>
          </a:p>
          <a:p>
            <a:endParaRPr lang="en-US" dirty="0"/>
          </a:p>
          <a:p>
            <a:r>
              <a:rPr lang="en-US" dirty="0"/>
              <a:t>Trustworthiness is about fulfilling an assigned task and as an extension- not letting down expectations, it is been dependable, and reliable when called upon to deliver a service. </a:t>
            </a:r>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6819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Observations take place on a regular basis as part of daily routines.  </a:t>
            </a:r>
          </a:p>
          <a:p>
            <a:endParaRPr lang="en-US" dirty="0"/>
          </a:p>
          <a:p>
            <a:r>
              <a:rPr lang="en-US" dirty="0"/>
              <a:t>Discussing these with the child, their parents and team members gives a starting point for a holistic approach that will ensure that the child is always central to what is planned.</a:t>
            </a:r>
            <a:endParaRPr lang="en-ZA" dirty="0"/>
          </a:p>
          <a:p>
            <a:pPr marL="0" indent="0">
              <a:buNone/>
            </a:pPr>
            <a:endParaRPr lang="en-US" dirty="0"/>
          </a:p>
          <a:p>
            <a:r>
              <a:rPr lang="en-US" dirty="0"/>
              <a:t>Observations take place on a regular basis as part of daily routines.  </a:t>
            </a:r>
          </a:p>
          <a:p>
            <a:pPr marL="0" indent="0">
              <a:buNone/>
            </a:pPr>
            <a:endParaRPr lang="en-US" dirty="0"/>
          </a:p>
        </p:txBody>
      </p:sp>
    </p:spTree>
    <p:extLst>
      <p:ext uri="{BB962C8B-B14F-4D97-AF65-F5344CB8AC3E}">
        <p14:creationId xmlns:p14="http://schemas.microsoft.com/office/powerpoint/2010/main" val="3756863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360</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r>
              <a:rPr lang="en-US" dirty="0"/>
              <a:t>In order to earn the trust of your bosses and colleagues, worth and integrity must be proven over time.</a:t>
            </a:r>
            <a:endParaRPr lang="en-ZA" dirty="0"/>
          </a:p>
          <a:p>
            <a:pPr marL="0" indent="0">
              <a:buNone/>
            </a:pPr>
            <a:endParaRPr lang="en-ZA" dirty="0"/>
          </a:p>
          <a:p>
            <a:pPr marL="0" indent="0">
              <a:buNone/>
            </a:pPr>
            <a:endParaRPr lang="en-ZA"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5202522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361</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pPr marL="0" lvl="0" indent="0">
              <a:buNone/>
            </a:pPr>
            <a:r>
              <a:rPr lang="en-US" b="1" dirty="0"/>
              <a:t>Be accountable</a:t>
            </a:r>
            <a:r>
              <a:rPr lang="en-US" dirty="0"/>
              <a:t>; to be accountable is to stand tall and be counted for what actions you have undertaken, this is the blameworthiness and responsibility for your actions and its consequences- good or bad.</a:t>
            </a:r>
            <a:endParaRPr lang="en-ZA" dirty="0"/>
          </a:p>
          <a:p>
            <a:pPr marL="0" indent="0">
              <a:buNone/>
            </a:pPr>
            <a:endParaRPr lang="en-ZA" dirty="0"/>
          </a:p>
          <a:p>
            <a:pPr marL="0" indent="0">
              <a:buNone/>
            </a:pPr>
            <a:endParaRPr lang="en-ZA" dirty="0"/>
          </a:p>
          <a:p>
            <a:endParaRPr lang="en-US"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8621044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362</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2372" y="2030106"/>
            <a:ext cx="8219256" cy="4637394"/>
          </a:xfrm>
        </p:spPr>
        <p:txBody>
          <a:bodyPr>
            <a:normAutofit/>
          </a:bodyPr>
          <a:lstStyle/>
          <a:p>
            <a:pPr marL="0" indent="0">
              <a:buNone/>
            </a:pPr>
            <a:r>
              <a:rPr lang="en-US" b="1" dirty="0"/>
              <a:t>Be courteous and respectful</a:t>
            </a:r>
            <a:r>
              <a:rPr lang="en-US" dirty="0"/>
              <a:t>; courteousness is being friendly, polite and well mannered with a gracious consideration towards others. </a:t>
            </a:r>
          </a:p>
          <a:p>
            <a:pPr marL="0" indent="0">
              <a:buNone/>
            </a:pPr>
            <a:endParaRPr lang="en-US" dirty="0"/>
          </a:p>
          <a:p>
            <a:r>
              <a:rPr lang="en-US" dirty="0"/>
              <a:t>It makes social interactions in the workplace run smoothly, avoid conflicts and earn respect. </a:t>
            </a:r>
          </a:p>
          <a:p>
            <a:endParaRPr lang="en-US" dirty="0"/>
          </a:p>
          <a:p>
            <a:r>
              <a:rPr lang="en-US" dirty="0"/>
              <a:t>Respect is a positive feeling of esteem or deference for a person or organization; it is built over time and can be lost with one stupid or inconsiderate action. </a:t>
            </a:r>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66213856"/>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363</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220606"/>
            <a:ext cx="8219256" cy="4637394"/>
          </a:xfrm>
        </p:spPr>
        <p:txBody>
          <a:bodyPr>
            <a:normAutofit/>
          </a:bodyPr>
          <a:lstStyle/>
          <a:p>
            <a:r>
              <a:rPr lang="en-US" dirty="0"/>
              <a:t>Continued courteous interactions are required to maintain or increase the original respect gained.</a:t>
            </a:r>
            <a:endParaRPr lang="en-ZA"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0108855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364</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pPr marL="0" indent="0">
              <a:buNone/>
            </a:pPr>
            <a:r>
              <a:rPr lang="en-US" b="1" dirty="0"/>
              <a:t>Be honest, </a:t>
            </a:r>
            <a:r>
              <a:rPr lang="en-US" dirty="0"/>
              <a:t>open and transparent; honesty is a facet of moral character that connotes positive and virtuous attributes such as truthfulness, straightforwardness of conduct, loyalty, fairness, sincerity, openness in communication and generally operating in a way for others to see what actions are being performed. </a:t>
            </a:r>
          </a:p>
          <a:p>
            <a:pPr marL="0" indent="0">
              <a:buNone/>
            </a:pPr>
            <a:endParaRPr lang="en-US" dirty="0"/>
          </a:p>
          <a:p>
            <a:r>
              <a:rPr lang="en-US" dirty="0"/>
              <a:t>This is a virtue highly prized by employers and colleagues, for it builds trust and increases your personal value to all.</a:t>
            </a:r>
            <a:endParaRPr lang="en-ZA" dirty="0"/>
          </a:p>
          <a:p>
            <a:pPr marL="0" indent="0">
              <a:buNone/>
            </a:pPr>
            <a:r>
              <a:rPr lang="en-US" dirty="0"/>
              <a:t> </a:t>
            </a:r>
            <a:endParaRPr lang="en-ZA"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5193876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365</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lnSpcReduction="10000"/>
          </a:bodyPr>
          <a:lstStyle/>
          <a:p>
            <a:pPr marL="0" indent="0">
              <a:buNone/>
            </a:pPr>
            <a:r>
              <a:rPr lang="en-US" b="1" dirty="0"/>
              <a:t>Be competent and improve continually</a:t>
            </a:r>
            <a:r>
              <a:rPr lang="en-US" dirty="0"/>
              <a:t>; competence is the ability of an individual to do a job properly, it is a combination of knowledge, skills and behavior used to improve performance.</a:t>
            </a:r>
          </a:p>
          <a:p>
            <a:pPr marL="0" indent="0">
              <a:buNone/>
            </a:pPr>
            <a:endParaRPr lang="en-US" dirty="0"/>
          </a:p>
          <a:p>
            <a:r>
              <a:rPr lang="en-US" dirty="0"/>
              <a:t>Competency grows through experience and to the extent one is willing to learn and adapt. </a:t>
            </a:r>
          </a:p>
          <a:p>
            <a:endParaRPr lang="en-US" dirty="0"/>
          </a:p>
          <a:p>
            <a:r>
              <a:rPr lang="en-US" dirty="0"/>
              <a:t>Continuous self development is a pre-requisite in offering professional service at all times.</a:t>
            </a:r>
            <a:endParaRPr lang="en-ZA" dirty="0"/>
          </a:p>
          <a:p>
            <a:pPr marL="0" indent="0">
              <a:buNone/>
            </a:pPr>
            <a:r>
              <a:rPr lang="en-US" dirty="0"/>
              <a:t> </a:t>
            </a:r>
            <a:endParaRPr lang="en-ZA" dirty="0"/>
          </a:p>
          <a:p>
            <a:endParaRPr lang="en-US"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0403860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366</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78490"/>
            <a:ext cx="8219256" cy="4504872"/>
          </a:xfrm>
        </p:spPr>
        <p:txBody>
          <a:bodyPr>
            <a:normAutofit lnSpcReduction="10000"/>
          </a:bodyPr>
          <a:lstStyle/>
          <a:p>
            <a:pPr marL="0" indent="0">
              <a:buNone/>
            </a:pPr>
            <a:r>
              <a:rPr lang="en-US" b="1" dirty="0"/>
              <a:t>Always be ethical</a:t>
            </a:r>
            <a:r>
              <a:rPr lang="en-US" dirty="0"/>
              <a:t>; ethical behavior is acting within certain moral codes in accordance with the generally accepted code of conduct or rules. It is always safe for an employee to “play by the rules”. </a:t>
            </a:r>
          </a:p>
          <a:p>
            <a:pPr marL="0" indent="0">
              <a:buNone/>
            </a:pPr>
            <a:endParaRPr lang="en-US" dirty="0"/>
          </a:p>
          <a:p>
            <a:r>
              <a:rPr lang="en-US" dirty="0"/>
              <a:t>This is always the best policy and in instances the rule book is inadequate, acting with a clear moral conscience is the right way to go.</a:t>
            </a:r>
          </a:p>
          <a:p>
            <a:endParaRPr lang="en-US" dirty="0"/>
          </a:p>
          <a:p>
            <a:r>
              <a:rPr lang="en-US" dirty="0"/>
              <a:t>This may cause friction in some organizations but ethical organizations will always stand by the right moral decisions and actions of their employees.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8125894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367</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fontScale="92500" lnSpcReduction="10000"/>
          </a:bodyPr>
          <a:lstStyle/>
          <a:p>
            <a:pPr marL="0" indent="0">
              <a:buNone/>
            </a:pPr>
            <a:r>
              <a:rPr lang="en-US" b="1" dirty="0"/>
              <a:t>Always be honorable and act with integrity</a:t>
            </a:r>
            <a:r>
              <a:rPr lang="en-US" dirty="0"/>
              <a:t>; honorable action is behaving in a way that portrays “nobility of soul, magnanimity, and a scorn of meanness” which is derived from virtuous conduct and personal integrity. </a:t>
            </a:r>
          </a:p>
          <a:p>
            <a:pPr marL="0" indent="0">
              <a:buNone/>
            </a:pPr>
            <a:endParaRPr lang="en-US" dirty="0"/>
          </a:p>
          <a:p>
            <a:r>
              <a:rPr lang="en-US" dirty="0"/>
              <a:t>This is a concept of “wholeness or completeness” of character in line with certain values, believes, and principles with consistency in action and outcome.</a:t>
            </a:r>
            <a:endParaRPr lang="en-ZA" dirty="0"/>
          </a:p>
          <a:p>
            <a:pPr marL="0" indent="0">
              <a:buNone/>
            </a:pPr>
            <a:r>
              <a:rPr lang="en-US" dirty="0"/>
              <a:t> </a:t>
            </a:r>
            <a:endParaRPr lang="en-ZA" dirty="0"/>
          </a:p>
          <a:p>
            <a:endParaRPr lang="en-US" dirty="0"/>
          </a:p>
          <a:p>
            <a:pPr marL="0" indent="0">
              <a:buNone/>
            </a:pPr>
            <a:r>
              <a:rPr lang="en-US" dirty="0"/>
              <a:t> </a:t>
            </a:r>
            <a:endParaRPr lang="en-ZA"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91096462"/>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368</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lnSpcReduction="10000"/>
          </a:bodyPr>
          <a:lstStyle/>
          <a:p>
            <a:pPr marL="0" indent="0">
              <a:buNone/>
            </a:pPr>
            <a:r>
              <a:rPr lang="en-US" b="1" dirty="0"/>
              <a:t>Be respectful of confidentiality</a:t>
            </a:r>
            <a:r>
              <a:rPr lang="en-US" dirty="0"/>
              <a:t>; confidentiality is respecting the set of rules or promise that restricts you from further and unauthorized dissemination of information. </a:t>
            </a:r>
          </a:p>
          <a:p>
            <a:pPr marL="0" indent="0">
              <a:buNone/>
            </a:pPr>
            <a:endParaRPr lang="en-US" dirty="0"/>
          </a:p>
          <a:p>
            <a:r>
              <a:rPr lang="en-US" dirty="0"/>
              <a:t>Over the course of your career, information will be passed on to you in confidence – either from the organization or from colleagues- and it is important to be true to such confidences.</a:t>
            </a:r>
          </a:p>
          <a:p>
            <a:endParaRPr lang="en-US" dirty="0"/>
          </a:p>
          <a:p>
            <a:r>
              <a:rPr lang="en-US" dirty="0"/>
              <a:t>You gain trust and respect of those confiding in you and increase your influence within the organization. </a:t>
            </a:r>
            <a:endParaRPr lang="en-ZA" dirty="0"/>
          </a:p>
          <a:p>
            <a:pPr marL="0" indent="0">
              <a:buNone/>
            </a:pPr>
            <a:endParaRPr lang="en-ZA" dirty="0"/>
          </a:p>
          <a:p>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3894304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369</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pPr marL="0" indent="0">
              <a:buNone/>
            </a:pPr>
            <a:r>
              <a:rPr lang="en-US" b="1" dirty="0"/>
              <a:t>Set good examples</a:t>
            </a:r>
            <a:r>
              <a:rPr lang="en-US" dirty="0"/>
              <a:t>; applying the foregoing rules helps you improve your professionalism within your organization but it is not complete until you impact knowledge on those around and below you. You must show and lead by good example.</a:t>
            </a:r>
          </a:p>
          <a:p>
            <a:pPr marL="0" indent="0">
              <a:buNone/>
            </a:pPr>
            <a:endParaRPr lang="en-US" dirty="0"/>
          </a:p>
          <a:p>
            <a:r>
              <a:rPr lang="en-US" dirty="0"/>
              <a:t> Being a professional is about living an exemplary live within and without the organization.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47706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Discussing these with the child, their parents and team members gives a starting point for a holistic approach that will ensure that the child is always central to what is planned.</a:t>
            </a:r>
            <a:endParaRPr lang="en-ZA" dirty="0"/>
          </a:p>
          <a:p>
            <a:pPr marL="0" indent="0">
              <a:buNone/>
            </a:pPr>
            <a:endParaRPr lang="en-US" dirty="0"/>
          </a:p>
        </p:txBody>
      </p:sp>
    </p:spTree>
    <p:extLst>
      <p:ext uri="{BB962C8B-B14F-4D97-AF65-F5344CB8AC3E}">
        <p14:creationId xmlns:p14="http://schemas.microsoft.com/office/powerpoint/2010/main" val="194973241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370</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pPr marL="0" indent="0">
              <a:buNone/>
            </a:pPr>
            <a:r>
              <a:rPr lang="en-US" dirty="0"/>
              <a:t>Professionalism is highly valued by every organization today and professionals are hardly out of work. </a:t>
            </a:r>
          </a:p>
          <a:p>
            <a:pPr marL="0" indent="0">
              <a:buNone/>
            </a:pPr>
            <a:endParaRPr lang="en-US" dirty="0"/>
          </a:p>
          <a:p>
            <a:pPr marL="0" indent="0">
              <a:buNone/>
            </a:pPr>
            <a:r>
              <a:rPr lang="en-US" dirty="0"/>
              <a:t>Apply the ten golden rules of professionalism and enjoy a wonderful, professional and prosperous career.</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2013393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371</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pPr marL="0" indent="0">
              <a:buNone/>
            </a:pPr>
            <a:r>
              <a:rPr lang="en-US" b="1" dirty="0"/>
              <a:t>C. Values (The Three R’s of Professionalism)</a:t>
            </a:r>
            <a:endParaRPr lang="en-ZA" dirty="0"/>
          </a:p>
          <a:p>
            <a:pPr marL="0" indent="0">
              <a:buNone/>
            </a:pPr>
            <a:r>
              <a:rPr lang="en-US" b="1" dirty="0"/>
              <a:t> </a:t>
            </a:r>
            <a:endParaRPr lang="en-ZA" dirty="0"/>
          </a:p>
          <a:p>
            <a:r>
              <a:rPr lang="en-US" dirty="0"/>
              <a:t>When teachers commit to the three key values, professionalism improves. These are responsibility, respect and risk taking.</a:t>
            </a:r>
            <a:endParaRPr lang="en-ZA" dirty="0"/>
          </a:p>
          <a:p>
            <a:pPr marL="0" indent="0">
              <a:buNone/>
            </a:pPr>
            <a:endParaRPr lang="en-ZA" dirty="0"/>
          </a:p>
          <a:p>
            <a:r>
              <a:rPr lang="en-US" dirty="0"/>
              <a:t>Consider the following brief descriptions of teachers. Jim comes unprepared to a parent conference. Alicia brags about her ability to “stump” students with test items.</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0565029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372</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lnSpcReduction="10000"/>
          </a:bodyPr>
          <a:lstStyle/>
          <a:p>
            <a:r>
              <a:rPr lang="en-US" dirty="0"/>
              <a:t>Catherine marks her college graduation by celebrating the termination of reading professional journals. Marcus RRR regularly leaves his school campus to run errands during his “prep” period. </a:t>
            </a:r>
          </a:p>
          <a:p>
            <a:endParaRPr lang="en-US" dirty="0"/>
          </a:p>
          <a:p>
            <a:r>
              <a:rPr lang="en-US" dirty="0"/>
              <a:t>In the teacher’s lounge, Melissa often shares detailed information about specific students that others do not need to know. </a:t>
            </a:r>
          </a:p>
          <a:p>
            <a:endParaRPr lang="en-US" dirty="0"/>
          </a:p>
          <a:p>
            <a:r>
              <a:rPr lang="en-US" dirty="0"/>
              <a:t>What do these teachers have in common? </a:t>
            </a:r>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2270738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373</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r>
              <a:rPr lang="en-US" dirty="0"/>
              <a:t>Most would characterize their behaviors as “unprofessional”—a label that is certainly not desired in education or in any field. </a:t>
            </a:r>
          </a:p>
          <a:p>
            <a:endParaRPr lang="en-US" dirty="0"/>
          </a:p>
          <a:p>
            <a:r>
              <a:rPr lang="en-US" dirty="0"/>
              <a:t>To be considered professional, teachers must understand better the meaning and indicators of professionalism. </a:t>
            </a:r>
            <a:endParaRPr lang="en-ZA" dirty="0"/>
          </a:p>
          <a:p>
            <a:pPr marL="0" indent="0">
              <a:buNone/>
            </a:pPr>
            <a:endParaRPr lang="en-ZA" dirty="0"/>
          </a:p>
          <a:p>
            <a:r>
              <a:rPr lang="en-US" dirty="0"/>
              <a:t>As a teacher educator, developing professionalism has to be the most challenging aspect of preparing new teachers. </a:t>
            </a:r>
          </a:p>
          <a:p>
            <a:endParaRPr lang="en-US" dirty="0"/>
          </a:p>
          <a:p>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46006040"/>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374</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r>
              <a:rPr lang="en-US" dirty="0"/>
              <a:t>When problems exist in the area of professionalism, teacher candidates often do not recognize them. </a:t>
            </a:r>
          </a:p>
          <a:p>
            <a:endParaRPr lang="en-US" dirty="0"/>
          </a:p>
          <a:p>
            <a:r>
              <a:rPr lang="en-US" dirty="0"/>
              <a:t>A closer look at the meaning and manifestations of professionalism may help future and current teachers gain and pursue this critical attribute.</a:t>
            </a:r>
          </a:p>
          <a:p>
            <a:endParaRPr lang="en-ZA" dirty="0"/>
          </a:p>
          <a:p>
            <a:r>
              <a:rPr lang="en-US" dirty="0"/>
              <a:t>Professionalism is measured by the best and the highest standards. </a:t>
            </a:r>
          </a:p>
          <a:p>
            <a:endParaRPr lang="en-US" dirty="0"/>
          </a:p>
          <a:p>
            <a:endParaRPr lang="en-US" dirty="0"/>
          </a:p>
          <a:p>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46302808"/>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375</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r>
              <a:rPr lang="en-US" dirty="0"/>
              <a:t>When teachers use excellence as a critical criterion for judging their actions and attitudes, their professionalism is enhanced. </a:t>
            </a:r>
          </a:p>
          <a:p>
            <a:endParaRPr lang="en-US" dirty="0"/>
          </a:p>
          <a:p>
            <a:r>
              <a:rPr lang="en-US" dirty="0"/>
              <a:t>Three primary indicators constitute the meaning of professionalism: responsibility, respect, and risk taking. </a:t>
            </a:r>
          </a:p>
          <a:p>
            <a:endParaRPr lang="en-US" dirty="0"/>
          </a:p>
          <a:p>
            <a:r>
              <a:rPr lang="en-US" dirty="0"/>
              <a:t>When teachers are committed to these three values, their behaviors will reveal greater professionalism.</a:t>
            </a:r>
            <a:endParaRPr lang="en-ZA" dirty="0"/>
          </a:p>
          <a:p>
            <a:pPr marL="0" indent="0">
              <a:buNone/>
            </a:pPr>
            <a:endParaRPr lang="en-US" dirty="0"/>
          </a:p>
          <a:p>
            <a:endParaRPr lang="en-US" dirty="0"/>
          </a:p>
          <a:p>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9651627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376</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3930667"/>
          </a:xfrm>
        </p:spPr>
        <p:txBody>
          <a:bodyPr>
            <a:normAutofit/>
          </a:bodyPr>
          <a:lstStyle/>
          <a:p>
            <a:pPr marL="0" indent="0">
              <a:buNone/>
            </a:pPr>
            <a:r>
              <a:rPr lang="en-US" b="1" dirty="0"/>
              <a:t>Responsibility</a:t>
            </a:r>
            <a:endParaRPr lang="en-ZA" dirty="0"/>
          </a:p>
          <a:p>
            <a:r>
              <a:rPr lang="en-US" dirty="0"/>
              <a:t>Professionalism means that teachers fully accept the challenges of teaching (Phelps 2003). </a:t>
            </a:r>
          </a:p>
          <a:p>
            <a:endParaRPr lang="en-US" dirty="0"/>
          </a:p>
          <a:p>
            <a:r>
              <a:rPr lang="en-US" dirty="0"/>
              <a:t>Danielson (1996) presented a well-known framework of teaching practice that encompasses teaching’s complex dimensions via four major components. </a:t>
            </a:r>
          </a:p>
          <a:p>
            <a:endParaRPr lang="en-US" dirty="0"/>
          </a:p>
          <a:p>
            <a:pPr marL="0" indent="0">
              <a:buNone/>
            </a:pPr>
            <a:endParaRPr lang="en-US" dirty="0"/>
          </a:p>
          <a:p>
            <a:endParaRPr lang="en-US" dirty="0"/>
          </a:p>
          <a:p>
            <a:endParaRPr lang="en-ZA" dirty="0"/>
          </a:p>
          <a:p>
            <a:pPr mar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3733924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377</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By not endorsing a single teaching approach or style, Danielson’s (1996) model preserves the autonomy of teachers and respects their individual judgment. </a:t>
            </a:r>
          </a:p>
          <a:p>
            <a:endParaRPr lang="en-US" dirty="0"/>
          </a:p>
          <a:p>
            <a:r>
              <a:rPr lang="en-US" dirty="0"/>
              <a:t>One of the model’s components (Domain 4) is “Professional Responsibilities.”</a:t>
            </a:r>
            <a:endParaRPr lang="en-ZA" dirty="0"/>
          </a:p>
          <a:p>
            <a:pPr marL="0" indent="0">
              <a:buNone/>
            </a:pPr>
            <a:endParaRPr lang="en-ZA" dirty="0"/>
          </a:p>
          <a:p>
            <a:r>
              <a:rPr lang="en-US" dirty="0"/>
              <a:t>These responsibilities include duties beyond the classroom, such as keeping accurate records, communicating with families, and participating in school activities—all basic requirements of fulfilling the teaching role.</a:t>
            </a:r>
            <a:endParaRPr lang="en-ZA" dirty="0"/>
          </a:p>
          <a:p>
            <a:pPr marL="0" indent="0">
              <a:buNone/>
            </a:pPr>
            <a:endParaRPr lang="en-ZA" dirty="0"/>
          </a:p>
        </p:txBody>
      </p:sp>
    </p:spTree>
    <p:extLst>
      <p:ext uri="{BB962C8B-B14F-4D97-AF65-F5344CB8AC3E}">
        <p14:creationId xmlns:p14="http://schemas.microsoft.com/office/powerpoint/2010/main" val="132395234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378</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By executing such vital role activities effectively, teachers demonstrate responsibility that shows professionalism (Danielson 1996, component 4f). </a:t>
            </a:r>
          </a:p>
          <a:p>
            <a:endParaRPr lang="en-US" dirty="0"/>
          </a:p>
          <a:p>
            <a:r>
              <a:rPr lang="en-US" dirty="0"/>
              <a:t>Teachers who assume responsibility for student learning have a sense of efficacy, a critical component of professionalism (Coberly and Cosgrove 2002). </a:t>
            </a:r>
            <a:endParaRPr lang="en-ZA" dirty="0"/>
          </a:p>
          <a:p>
            <a:pPr marL="0" indent="0">
              <a:buNone/>
            </a:pPr>
            <a:endParaRPr lang="en-ZA" dirty="0"/>
          </a:p>
          <a:p>
            <a:r>
              <a:rPr lang="en-US" dirty="0"/>
              <a:t>Teachers with a high sense of efficacy believe that they can make a difference in students’ lives.</a:t>
            </a:r>
          </a:p>
          <a:p>
            <a:pPr marL="0" indent="0">
              <a:buNone/>
            </a:pPr>
            <a:endParaRPr lang="en-US" dirty="0"/>
          </a:p>
          <a:p>
            <a:pPr marL="0" indent="0">
              <a:buNone/>
            </a:pPr>
            <a:endParaRPr lang="en-ZA" dirty="0"/>
          </a:p>
        </p:txBody>
      </p:sp>
    </p:spTree>
    <p:extLst>
      <p:ext uri="{BB962C8B-B14F-4D97-AF65-F5344CB8AC3E}">
        <p14:creationId xmlns:p14="http://schemas.microsoft.com/office/powerpoint/2010/main" val="363363120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379</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However, such teachers do not merely hold this belief—they act upon it. They continue to seek new strategies and alternatives. </a:t>
            </a:r>
          </a:p>
          <a:p>
            <a:endParaRPr lang="en-US" dirty="0"/>
          </a:p>
          <a:p>
            <a:r>
              <a:rPr lang="en-US" dirty="0"/>
              <a:t>Persistence is apparent in efficacious teachers as they constantly search for what works (Haberman 1995). </a:t>
            </a:r>
          </a:p>
          <a:p>
            <a:endParaRPr lang="en-US" dirty="0"/>
          </a:p>
          <a:p>
            <a:r>
              <a:rPr lang="en-US" dirty="0"/>
              <a:t>This search can take place through personal reflecting, interacting with teaching colleagues, reading professional journals, or engaging in other professional development activities.</a:t>
            </a:r>
          </a:p>
          <a:p>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021515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r>
              <a:rPr lang="en-US" b="1" dirty="0"/>
              <a:t>Getting to Know Your Children</a:t>
            </a:r>
          </a:p>
          <a:p>
            <a:pPr marL="0" indent="0">
              <a:buNone/>
            </a:pPr>
            <a:endParaRPr lang="en-ZA" dirty="0"/>
          </a:p>
          <a:p>
            <a:r>
              <a:rPr lang="en-US" dirty="0"/>
              <a:t>Observing the children in your care can help you to better understand the strengths and weakness of each individual child. </a:t>
            </a:r>
          </a:p>
          <a:p>
            <a:endParaRPr lang="en-US" dirty="0"/>
          </a:p>
          <a:p>
            <a:r>
              <a:rPr lang="en-US" dirty="0"/>
              <a:t>Your observations can then guide your programming and help you make adjustments to your care environment to improve a child’s behavior and facilitate learning. </a:t>
            </a:r>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247959951"/>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380</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Innovative and creative teachers who assume responsibility for student learning are willing to try different strategies. </a:t>
            </a:r>
          </a:p>
          <a:p>
            <a:endParaRPr lang="en-US" dirty="0"/>
          </a:p>
          <a:p>
            <a:r>
              <a:rPr lang="en-US" dirty="0"/>
              <a:t>Teachers whose sense of efficacy is strong do not blame external circumstances when students do not learn, but instead take a proactive approach by seeking ways to help students achieve. </a:t>
            </a:r>
          </a:p>
          <a:p>
            <a:endParaRPr lang="en-US" dirty="0"/>
          </a:p>
          <a:p>
            <a:r>
              <a:rPr lang="en-US" dirty="0"/>
              <a:t>Asking themselves whether their actions will help students to learn, these teachers will, in turn, exhibit more professionalism. </a:t>
            </a:r>
            <a:endParaRPr lang="en-ZA" dirty="0"/>
          </a:p>
          <a:p>
            <a:pPr marL="0" indent="0">
              <a:buNone/>
            </a:pPr>
            <a:endParaRPr lang="en-ZA" dirty="0"/>
          </a:p>
          <a:p>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08273816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381</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Efficacious teachers tap their own resources to impact student learning. </a:t>
            </a:r>
          </a:p>
          <a:p>
            <a:endParaRPr lang="en-US" dirty="0"/>
          </a:p>
          <a:p>
            <a:r>
              <a:rPr lang="en-US" dirty="0"/>
              <a:t>They continue to find alternatives in the best interest of students, and they are willing to take responsibility for students’ learning.</a:t>
            </a:r>
            <a:endParaRPr lang="en-ZA" dirty="0"/>
          </a:p>
          <a:p>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80594442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382</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lnSpcReduction="10000"/>
          </a:bodyPr>
          <a:lstStyle/>
          <a:p>
            <a:pPr marL="0" indent="0">
              <a:buNone/>
            </a:pPr>
            <a:r>
              <a:rPr lang="en-US" b="1" dirty="0"/>
              <a:t>Example:</a:t>
            </a:r>
          </a:p>
          <a:p>
            <a:pPr marL="0" indent="0">
              <a:buNone/>
            </a:pPr>
            <a:endParaRPr lang="en-US" b="1" dirty="0"/>
          </a:p>
          <a:p>
            <a:r>
              <a:rPr lang="en-US" dirty="0"/>
              <a:t>A pre-service teacher was having difficulty getting a middle school student to do homework. </a:t>
            </a:r>
          </a:p>
          <a:p>
            <a:endParaRPr lang="en-US" dirty="0"/>
          </a:p>
          <a:p>
            <a:r>
              <a:rPr lang="en-US" dirty="0"/>
              <a:t>Once she discovered that his interests were music and math, she developed a newspaper activity for this student to create a job description and predict the finances of a musician. </a:t>
            </a:r>
          </a:p>
          <a:p>
            <a:endParaRPr lang="en-US" dirty="0"/>
          </a:p>
          <a:p>
            <a:r>
              <a:rPr lang="en-US" dirty="0"/>
              <a:t>Rather than giving up or becoming discouraged, the teacher candidate looked for another avenue to reach the student. </a:t>
            </a:r>
            <a:endParaRPr lang="en-ZA" dirty="0"/>
          </a:p>
          <a:p>
            <a:pPr mar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796868204"/>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383</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Professional teachers stay focused on their primary goal, which is to promote student learning. </a:t>
            </a:r>
          </a:p>
          <a:p>
            <a:endParaRPr lang="en-US" dirty="0"/>
          </a:p>
          <a:p>
            <a:r>
              <a:rPr lang="en-US" dirty="0"/>
              <a:t>If this standard is used as the most significant gauge, then decisions and behaviors more readily will reflect professionalism. </a:t>
            </a:r>
          </a:p>
          <a:p>
            <a:endParaRPr lang="en-US" dirty="0"/>
          </a:p>
          <a:p>
            <a:r>
              <a:rPr lang="en-US" dirty="0"/>
              <a:t>Guided by responsibility, teachers will hold the belief that they have an obligation to students, students’ families, colleagues, and the school as a whole. </a:t>
            </a:r>
          </a:p>
          <a:p>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55814704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384</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The more committed teachers are to the value of responsibility, the more professionalism they will exhibit.</a:t>
            </a:r>
          </a:p>
          <a:p>
            <a:endParaRPr lang="en-US" dirty="0"/>
          </a:p>
          <a:p>
            <a:r>
              <a:rPr lang="en-US" dirty="0"/>
              <a:t> Teachers who value responsibility, for example, are prepared for parent conferences. They do not bluff. </a:t>
            </a:r>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93143600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385</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While the conditions in schools sometimes may force teachers to engage inbluffing (i.e., “misleading others by means of an artful demeanor” [Sizer and Sizer 1999, 43]), standards of professionalism suggest that teachers search for ways to overcome the need to bluff, or at least to admit honestly they are doing so, and to work for change in the system that reinforces such bluffing behavior.</a:t>
            </a:r>
            <a:endParaRPr lang="en-ZA"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006104451"/>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386</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Respect </a:t>
            </a:r>
          </a:p>
          <a:p>
            <a:pPr marL="0" indent="0">
              <a:buNone/>
            </a:pPr>
            <a:endParaRPr lang="en-ZA" dirty="0"/>
          </a:p>
          <a:p>
            <a:r>
              <a:rPr lang="en-US" dirty="0"/>
              <a:t>Teachers who show professionalism are committed to using respect as a touchstone for their actions. </a:t>
            </a:r>
          </a:p>
          <a:p>
            <a:endParaRPr lang="en-US" dirty="0"/>
          </a:p>
          <a:p>
            <a:r>
              <a:rPr lang="en-US" dirty="0"/>
              <a:t>They model integrity, or wholeness (Palmer 1998), and present an authentic self to students while they acknowledge that vulnerability is a part of teaching. </a:t>
            </a:r>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38288273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387</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162628"/>
            <a:ext cx="8219256" cy="4420734"/>
          </a:xfrm>
        </p:spPr>
        <p:txBody>
          <a:bodyPr>
            <a:normAutofit/>
          </a:bodyPr>
          <a:lstStyle/>
          <a:p>
            <a:r>
              <a:rPr lang="en-US" dirty="0"/>
              <a:t>In addition, they keep in mind that “the students are watching” (Sizer and Sizer 1999) as they capitalize on the power of modeling. </a:t>
            </a:r>
          </a:p>
          <a:p>
            <a:endParaRPr lang="en-US" dirty="0"/>
          </a:p>
          <a:p>
            <a:r>
              <a:rPr lang="en-US" dirty="0"/>
              <a:t>To show respect, teachers’ behaviours must be congruent with their values. </a:t>
            </a:r>
          </a:p>
          <a:p>
            <a:pPr marL="0" indent="0">
              <a:buNone/>
            </a:pPr>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57962286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388</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For example, if honesty is imperative for students to exhibit, then that same value should be evident in teachers’ actions.</a:t>
            </a:r>
          </a:p>
          <a:p>
            <a:endParaRPr lang="en-US" dirty="0"/>
          </a:p>
          <a:p>
            <a:r>
              <a:rPr lang="en-US" dirty="0"/>
              <a:t>Respect is inherent in striving for congruency.</a:t>
            </a:r>
            <a:endParaRPr lang="en-ZA" dirty="0"/>
          </a:p>
          <a:p>
            <a:pPr marL="0" indent="0">
              <a:buNone/>
            </a:pPr>
            <a:endParaRPr lang="en-ZA" dirty="0"/>
          </a:p>
          <a:p>
            <a:r>
              <a:rPr lang="en-US" dirty="0"/>
              <a:t>Teachers who use respect as a behavioral norm desire to serve students actively. </a:t>
            </a:r>
          </a:p>
          <a:p>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36932541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389</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Such an attitude of service translates into being available to meet with students and their families, seeking additional resources to help students, and challenging obstacles that students confront in schools—particularly those who have traditionally been underserved (e.g., students from low socio-economic groups and students who perform below grade-level academic standards). </a:t>
            </a:r>
            <a:endParaRPr lang="en-ZA"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275356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Also, regular observation and careful analysis of their behaviors and personality traits can help you build a stronger relationship with each child and connect with them in a more meaningful way. </a:t>
            </a:r>
            <a:endParaRPr lang="en-ZA" dirty="0"/>
          </a:p>
          <a:p>
            <a:pPr marL="0" indent="0">
              <a:buNone/>
            </a:pPr>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861619158"/>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390</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Fulfilling this service aspect of professionalism requires teachers to act as advocates for students and to exhibit altruism. </a:t>
            </a:r>
          </a:p>
          <a:p>
            <a:endParaRPr lang="en-US" dirty="0"/>
          </a:p>
          <a:p>
            <a:r>
              <a:rPr lang="en-US" dirty="0"/>
              <a:t>Rather than basing their actions upon self-serving interests (e.g., running errands vs. preparing lessons), professional teachers are student-serving first and foremost. </a:t>
            </a:r>
          </a:p>
          <a:p>
            <a:endParaRPr lang="en-US" dirty="0"/>
          </a:p>
          <a:p>
            <a:r>
              <a:rPr lang="en-US" dirty="0"/>
              <a:t>This does not mean that teachers neglect their own needs. </a:t>
            </a:r>
          </a:p>
          <a:p>
            <a:endParaRPr lang="en-US"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3879736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391</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However, in making instructional decisions, the needs of students should take priority if professionalism is to prevail. </a:t>
            </a:r>
            <a:endParaRPr lang="en-ZA" dirty="0"/>
          </a:p>
          <a:p>
            <a:pPr marL="0" indent="0">
              <a:buNone/>
            </a:pPr>
            <a:endParaRPr lang="en-ZA" dirty="0"/>
          </a:p>
          <a:p>
            <a:r>
              <a:rPr lang="en-US" dirty="0"/>
              <a:t>Colleagues can help new teachers find a balance between duty and devotion. </a:t>
            </a:r>
          </a:p>
          <a:p>
            <a:endParaRPr lang="en-US" dirty="0"/>
          </a:p>
          <a:p>
            <a:r>
              <a:rPr lang="en-US" dirty="0"/>
              <a:t>To demonstrate greater professionalism, teachers should focus upon meeting their students’ needs, because they ought to and because they want to do so. </a:t>
            </a:r>
          </a:p>
          <a:p>
            <a:endParaRPr lang="en-US" dirty="0"/>
          </a:p>
          <a:p>
            <a:endParaRPr lang="en-US"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33922337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392</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As an important emotional dimension in teaching, caring reflects respect and influences teachers’ professionalism. </a:t>
            </a:r>
          </a:p>
          <a:p>
            <a:endParaRPr lang="en-US" dirty="0"/>
          </a:p>
          <a:p>
            <a:r>
              <a:rPr lang="en-US" dirty="0"/>
              <a:t>When caring forms the basis of teachers’ decisions and actions, then not only will students be better served, but also their best interests will assume top priority (Noddings 1992). </a:t>
            </a:r>
          </a:p>
          <a:p>
            <a:endParaRPr lang="en-US" dirty="0"/>
          </a:p>
          <a:p>
            <a:r>
              <a:rPr lang="en-US" dirty="0"/>
              <a:t>Caring teachers are able to empathize with students and colleagues. </a:t>
            </a:r>
          </a:p>
          <a:p>
            <a:endParaRPr lang="en-US"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89912330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393</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Teachers who are able to place themselves in the situations faced by others will act in ways that are perceived as caring and professional.</a:t>
            </a:r>
            <a:endParaRPr lang="en-ZA" dirty="0"/>
          </a:p>
          <a:p>
            <a:pPr marL="0" indent="0">
              <a:buNone/>
            </a:pPr>
            <a:endParaRPr lang="en-ZA" dirty="0"/>
          </a:p>
          <a:p>
            <a:r>
              <a:rPr lang="en-US" dirty="0"/>
              <a:t>Respect can be conveyed particularly in the manner that teachers speak. Keller (1999) described two different types of teacher lounge talk—caring vs. toxic. </a:t>
            </a:r>
          </a:p>
          <a:p>
            <a:endParaRPr lang="en-US" dirty="0"/>
          </a:p>
          <a:p>
            <a:r>
              <a:rPr lang="en-US" dirty="0"/>
              <a:t>Conversations that are focused on improving situations and concerned with helping students are respectful and caring. </a:t>
            </a:r>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62101173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394</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Professionalism is thus mirrored in teacher talk that seeks solutions. </a:t>
            </a:r>
          </a:p>
          <a:p>
            <a:endParaRPr lang="en-US" dirty="0"/>
          </a:p>
          <a:p>
            <a:r>
              <a:rPr lang="en-US" dirty="0"/>
              <a:t>Communicating respectfully about students, to students, as well as with and about colleagues, indicates a high degree of professionalism. </a:t>
            </a:r>
            <a:endParaRPr lang="en-ZA" dirty="0"/>
          </a:p>
          <a:p>
            <a:pPr marL="0" indent="0">
              <a:buNone/>
            </a:pPr>
            <a:endParaRPr lang="en-ZA"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18453467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395</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Risk Taking</a:t>
            </a:r>
          </a:p>
          <a:p>
            <a:pPr marL="0" indent="0">
              <a:buNone/>
            </a:pPr>
            <a:endParaRPr lang="en-ZA" dirty="0"/>
          </a:p>
          <a:p>
            <a:r>
              <a:rPr lang="en-US" dirty="0"/>
              <a:t>If, as Smith (1990, 216) indicated, “The essence of teaching is taking chances,” then risk taking is an important indicator of professionalism. </a:t>
            </a:r>
          </a:p>
          <a:p>
            <a:endParaRPr lang="en-US" dirty="0"/>
          </a:p>
          <a:p>
            <a:r>
              <a:rPr lang="en-US" dirty="0"/>
              <a:t>Teachers who are committed to risk taking are not afraid to pose difficult questions or take unpopular stands. </a:t>
            </a:r>
            <a:endParaRPr lang="en-ZA"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48774602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396</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For example, rather than accept the status quo, professionalism means that teachers raise difficult questions. </a:t>
            </a:r>
          </a:p>
          <a:p>
            <a:pPr marL="0" indent="0">
              <a:buNone/>
            </a:pPr>
            <a:endParaRPr lang="en-ZA" b="1" dirty="0"/>
          </a:p>
          <a:p>
            <a:pPr lvl="0"/>
            <a:r>
              <a:rPr lang="en-US" i="1" dirty="0"/>
              <a:t>Why do we fragment learning with a bell schedule? </a:t>
            </a:r>
            <a:endParaRPr lang="en-ZA" dirty="0"/>
          </a:p>
          <a:p>
            <a:pPr lvl="0"/>
            <a:r>
              <a:rPr lang="en-US" i="1" dirty="0"/>
              <a:t>How could our school more effectively assess student learning? </a:t>
            </a:r>
            <a:endParaRPr lang="en-ZA" dirty="0"/>
          </a:p>
          <a:p>
            <a:pPr lvl="0"/>
            <a:r>
              <a:rPr lang="en-US" i="1" dirty="0"/>
              <a:t>Why do we continue to do what is not working?</a:t>
            </a:r>
            <a:endParaRPr lang="en-ZA" dirty="0"/>
          </a:p>
          <a:p>
            <a:pPr marL="0" indent="0">
              <a:buNone/>
            </a:pPr>
            <a:endParaRPr lang="en-US" dirty="0"/>
          </a:p>
          <a:p>
            <a:pPr marL="0" indent="0">
              <a:buNone/>
            </a:pPr>
            <a:r>
              <a:rPr lang="en-US" dirty="0"/>
              <a:t>Questions such as these invite administrators and other teachers to</a:t>
            </a:r>
            <a:r>
              <a:rPr lang="en-US" i="1" dirty="0"/>
              <a:t> </a:t>
            </a:r>
            <a:r>
              <a:rPr lang="en-US" dirty="0"/>
              <a:t>examine the causes of challenges faced by their schools.</a:t>
            </a:r>
            <a:endParaRPr lang="en-ZA"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52925564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397</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Raising difficult questions also supports what Sizer and Sizer (1999) labeled as grappling, or struggling with intellectually challenging situations and content.</a:t>
            </a:r>
          </a:p>
          <a:p>
            <a:endParaRPr lang="en-US" dirty="0"/>
          </a:p>
          <a:p>
            <a:r>
              <a:rPr lang="en-US" dirty="0"/>
              <a:t>If this behavior is desired among students, then teachers also must show it. </a:t>
            </a:r>
          </a:p>
          <a:p>
            <a:endParaRPr lang="en-US" dirty="0"/>
          </a:p>
          <a:p>
            <a:r>
              <a:rPr lang="en-US" dirty="0"/>
              <a:t>Another manifestation of professionalism through risk taking is a commitment to continuous learning (Phelps 2003). </a:t>
            </a:r>
          </a:p>
          <a:p>
            <a:endParaRPr lang="en-US"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228356882"/>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398</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Learning something new is taking a risk per se. </a:t>
            </a:r>
          </a:p>
          <a:p>
            <a:endParaRPr lang="en-US" dirty="0"/>
          </a:p>
          <a:p>
            <a:r>
              <a:rPr lang="en-US" dirty="0"/>
              <a:t>Teachers who see themselves as learners and who are willing to take risks for the sake of better student learning make a greater impact upon students (Barth 2004). </a:t>
            </a:r>
            <a:endParaRPr lang="en-ZA" dirty="0"/>
          </a:p>
          <a:p>
            <a:endParaRPr lang="en-US"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12697903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399</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Examples of ongoing learning practices are staying current by reading professional literature and refusing to use the same lesson plan from five years ago. </a:t>
            </a:r>
          </a:p>
          <a:p>
            <a:endParaRPr lang="en-US" dirty="0"/>
          </a:p>
          <a:p>
            <a:pPr marL="0" indent="0">
              <a:buNone/>
            </a:pPr>
            <a:r>
              <a:rPr lang="en-US" b="1" dirty="0"/>
              <a:t>Moreover, one thought-provoking question for teachers to consider regularly is: </a:t>
            </a:r>
          </a:p>
          <a:p>
            <a:endParaRPr lang="en-US" dirty="0"/>
          </a:p>
          <a:p>
            <a:r>
              <a:rPr lang="en-US" dirty="0"/>
              <a:t>“How much are you prepared to risk of what is familiar, comfortable, safe, and perhaps working well for you, in the name of better education for others?” (Barth 2004, 186).</a:t>
            </a:r>
            <a:endParaRPr lang="en-ZA"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59449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r>
              <a:rPr lang="en-US" b="1" dirty="0"/>
              <a:t>Tracking Progress</a:t>
            </a:r>
          </a:p>
          <a:p>
            <a:pPr marL="0" indent="0">
              <a:buNone/>
            </a:pPr>
            <a:endParaRPr lang="en-ZA" dirty="0"/>
          </a:p>
          <a:p>
            <a:r>
              <a:rPr lang="en-US" dirty="0"/>
              <a:t>Once you start observation in an early childhood education setting, you’ll be able to monitor the progress of each child’s development over time. </a:t>
            </a:r>
          </a:p>
          <a:p>
            <a:endParaRPr lang="en-US" dirty="0"/>
          </a:p>
          <a:p>
            <a:r>
              <a:rPr lang="en-US" dirty="0"/>
              <a:t>For a child care provider or educator, observing a child begins with noting how each child behaves, learns, reacts to new situations and interacts with others. </a:t>
            </a:r>
          </a:p>
          <a:p>
            <a:endParaRPr lang="en-US" dirty="0"/>
          </a:p>
          <a:p>
            <a:pPr marL="0" indent="0">
              <a:buNone/>
            </a:pPr>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073185887"/>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400</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Teachers that honestly face this question will make changes in their practice as necessary, be committed to service, and become teacher leaders. </a:t>
            </a:r>
          </a:p>
          <a:p>
            <a:endParaRPr lang="en-US" dirty="0"/>
          </a:p>
          <a:p>
            <a:r>
              <a:rPr lang="en-US" dirty="0"/>
              <a:t>The result will be greater professionalism among teachers. </a:t>
            </a:r>
            <a:endParaRPr lang="en-ZA" dirty="0"/>
          </a:p>
          <a:p>
            <a:pPr marL="0" indent="0">
              <a:buNone/>
            </a:pPr>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058564627"/>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401</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D. Accountability </a:t>
            </a:r>
          </a:p>
          <a:p>
            <a:pPr marL="0" indent="0">
              <a:buNone/>
            </a:pPr>
            <a:endParaRPr lang="en-ZA" dirty="0"/>
          </a:p>
          <a:p>
            <a:r>
              <a:rPr lang="en-US" dirty="0"/>
              <a:t>Teachers are accountable for upholding the law and adhering to the policies of the government as they relate to their employment. </a:t>
            </a:r>
          </a:p>
          <a:p>
            <a:r>
              <a:rPr lang="en-US" dirty="0"/>
              <a:t>Teachers are also accountable for the educational programs they deliver. </a:t>
            </a:r>
          </a:p>
          <a:p>
            <a:r>
              <a:rPr lang="en-US" dirty="0"/>
              <a:t>Programs must be delivered effectively and impartially. Teachers must maintain clear records of the reasons for their decisions.</a:t>
            </a: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852884615"/>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402</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Teachers are accountable for:</a:t>
            </a:r>
            <a:endParaRPr lang="en-ZA" b="1" dirty="0"/>
          </a:p>
          <a:p>
            <a:pPr marL="0" indent="0">
              <a:buNone/>
            </a:pPr>
            <a:endParaRPr lang="en-ZA" dirty="0"/>
          </a:p>
          <a:p>
            <a:r>
              <a:rPr lang="en-US" dirty="0"/>
              <a:t>Encouraging students to strive for high standards and to value learning placing the student’s best interest over the teacher’s personal interest or benefit</a:t>
            </a:r>
            <a:endParaRPr lang="en-ZA" dirty="0"/>
          </a:p>
          <a:p>
            <a:r>
              <a:rPr lang="en-US" dirty="0"/>
              <a:t>Cooperating with colleagues in the best interest of students</a:t>
            </a:r>
            <a:endParaRPr lang="en-ZA" dirty="0"/>
          </a:p>
          <a:p>
            <a:r>
              <a:rPr lang="en-US" dirty="0"/>
              <a:t>Accepting responsibility for developing their own professional knowledge and skills</a:t>
            </a: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18110800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403</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Obligations </a:t>
            </a:r>
            <a:endParaRPr lang="en-ZA" dirty="0"/>
          </a:p>
          <a:p>
            <a:pPr marL="0" indent="0">
              <a:buNone/>
            </a:pPr>
            <a:r>
              <a:rPr lang="en-US" dirty="0"/>
              <a:t>Each teacher has an obligation to accept responsibility for high quality teaching. </a:t>
            </a:r>
          </a:p>
          <a:p>
            <a:pPr marL="0" indent="0">
              <a:buNone/>
            </a:pPr>
            <a:endParaRPr lang="en-US" b="1" dirty="0"/>
          </a:p>
          <a:p>
            <a:pPr marL="0" indent="0">
              <a:buNone/>
            </a:pPr>
            <a:r>
              <a:rPr lang="en-US" b="1" dirty="0"/>
              <a:t>They accept this responsibility by:</a:t>
            </a:r>
            <a:endParaRPr lang="en-ZA" b="1" dirty="0"/>
          </a:p>
          <a:p>
            <a:pPr marL="0" indent="0">
              <a:buNone/>
            </a:pPr>
            <a:endParaRPr lang="en-ZA" dirty="0"/>
          </a:p>
          <a:p>
            <a:r>
              <a:rPr lang="en-US" dirty="0"/>
              <a:t>Providing students with opportunities to learn, recognising and developing each student’s unique potential and addressing each student’s educational needs</a:t>
            </a:r>
            <a:endParaRPr lang="en-ZA" dirty="0"/>
          </a:p>
          <a:p>
            <a:pPr marL="0" indent="0">
              <a:buNone/>
            </a:pPr>
            <a:r>
              <a:rPr lang="en-US" dirty="0"/>
              <a:t> </a:t>
            </a: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97940830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404</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lnSpcReduction="10000"/>
          </a:bodyPr>
          <a:lstStyle/>
          <a:p>
            <a:pPr marL="0" indent="0">
              <a:buNone/>
            </a:pPr>
            <a:r>
              <a:rPr lang="en-US" b="1" dirty="0"/>
              <a:t>Obligations </a:t>
            </a:r>
          </a:p>
          <a:p>
            <a:pPr marL="0" indent="0">
              <a:buNone/>
            </a:pPr>
            <a:endParaRPr lang="en-ZA" dirty="0"/>
          </a:p>
          <a:p>
            <a:pPr marL="0" indent="0">
              <a:buNone/>
            </a:pPr>
            <a:r>
              <a:rPr lang="en-US" dirty="0"/>
              <a:t>Each teacher has an obligation to accept responsibility for high quality teaching. </a:t>
            </a:r>
          </a:p>
          <a:p>
            <a:pPr marL="0" indent="0">
              <a:buNone/>
            </a:pPr>
            <a:endParaRPr lang="en-US" b="1" dirty="0"/>
          </a:p>
          <a:p>
            <a:pPr marL="0" indent="0">
              <a:buNone/>
            </a:pPr>
            <a:r>
              <a:rPr lang="en-US" b="1" dirty="0"/>
              <a:t>They accept this responsibility by:</a:t>
            </a:r>
            <a:endParaRPr lang="en-ZA" b="1" dirty="0"/>
          </a:p>
          <a:p>
            <a:pPr marL="0" indent="0">
              <a:buNone/>
            </a:pPr>
            <a:endParaRPr lang="en-ZA" dirty="0"/>
          </a:p>
          <a:p>
            <a:r>
              <a:rPr lang="en-US" dirty="0"/>
              <a:t>Providing students with opportunities to learn, recognising and developing each student’s unique potential and addressing each student’s educational needs</a:t>
            </a:r>
            <a:endParaRPr lang="en-ZA" dirty="0"/>
          </a:p>
          <a:p>
            <a:pPr marL="0" indent="0">
              <a:buNone/>
            </a:pPr>
            <a:r>
              <a:rPr lang="en-US" dirty="0"/>
              <a:t> </a:t>
            </a: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301270768"/>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405</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Assessing students regularly and constructively</a:t>
            </a:r>
            <a:endParaRPr lang="en-ZA" dirty="0"/>
          </a:p>
          <a:p>
            <a:pPr marL="0" indent="0">
              <a:buNone/>
            </a:pPr>
            <a:r>
              <a:rPr lang="en-US" dirty="0"/>
              <a:t> </a:t>
            </a:r>
            <a:endParaRPr lang="en-ZA" dirty="0"/>
          </a:p>
          <a:p>
            <a:r>
              <a:rPr lang="en-US" dirty="0"/>
              <a:t>Knowing the learning strengths and weaknesses of their students and the factors that influence their learning</a:t>
            </a:r>
            <a:endParaRPr lang="en-ZA" dirty="0"/>
          </a:p>
          <a:p>
            <a:pPr marL="0" indent="0">
              <a:buNone/>
            </a:pPr>
            <a:endParaRPr lang="en-ZA" dirty="0"/>
          </a:p>
          <a:p>
            <a:r>
              <a:rPr lang="en-US" dirty="0"/>
              <a:t>Participating in learning and development to maintain and enhance their professional knowledge and skills</a:t>
            </a:r>
            <a:endParaRPr lang="en-ZA" dirty="0"/>
          </a:p>
          <a:p>
            <a:pPr marL="0" indent="0">
              <a:buNone/>
            </a:pP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19447835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406</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Accepting responsibility for student learning outcomes</a:t>
            </a:r>
            <a:endParaRPr lang="en-ZA" dirty="0"/>
          </a:p>
          <a:p>
            <a:pPr marL="0" indent="0">
              <a:buNone/>
            </a:pPr>
            <a:endParaRPr lang="en-ZA" dirty="0"/>
          </a:p>
          <a:p>
            <a:r>
              <a:rPr lang="en-US" dirty="0"/>
              <a:t>Knowing their subjects, how to teach them and how their teaching relates to the whole school curriculum and pathways for students.</a:t>
            </a:r>
            <a:endParaRPr lang="en-ZA" dirty="0"/>
          </a:p>
          <a:p>
            <a:pPr marL="0" indent="0">
              <a:buNone/>
            </a:pP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3204281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407</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Drawing on the body of knowledge about learning and contemporary research into teaching and learning to support their practice</a:t>
            </a:r>
          </a:p>
          <a:p>
            <a:pPr marL="0" indent="0">
              <a:buNone/>
            </a:pPr>
            <a:endParaRPr lang="en-ZA" dirty="0"/>
          </a:p>
          <a:p>
            <a:r>
              <a:rPr lang="en-US" dirty="0"/>
              <a:t>Teachers’ Professional Standards; Personal and Professional Conduct</a:t>
            </a:r>
          </a:p>
          <a:p>
            <a:pPr marL="0" indent="0">
              <a:buNone/>
            </a:pPr>
            <a:endParaRPr lang="en-US" dirty="0"/>
          </a:p>
          <a:p>
            <a:r>
              <a:rPr lang="en-US" dirty="0"/>
              <a:t>A teacher is expected to demonstrate consistently high standards of personal and professional conduct. </a:t>
            </a:r>
            <a:endParaRPr lang="en-ZA" dirty="0"/>
          </a:p>
          <a:p>
            <a:pPr marL="0" indent="0">
              <a:buNone/>
            </a:pPr>
            <a:endParaRPr lang="en-US"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839861786"/>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408</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dirty="0"/>
              <a:t>The following statements define the behaviour and attitudes which set the required standard for conduct throughout a teacher’s career.</a:t>
            </a:r>
          </a:p>
          <a:p>
            <a:pPr marL="0" indent="0">
              <a:buNone/>
            </a:pPr>
            <a:endParaRPr lang="en-ZA" dirty="0"/>
          </a:p>
          <a:p>
            <a:pPr marL="0" indent="0">
              <a:buNone/>
            </a:pPr>
            <a:r>
              <a:rPr lang="en-US" b="1" dirty="0"/>
              <a:t>Teachers uphold public trust in the profession and maintain high standards of ethics and behaviour, within and outside school, by:</a:t>
            </a:r>
          </a:p>
          <a:p>
            <a:pPr marL="0" indent="0">
              <a:buNone/>
            </a:pPr>
            <a:endParaRPr lang="en-ZA" b="1" dirty="0"/>
          </a:p>
          <a:p>
            <a:r>
              <a:rPr lang="en-US" dirty="0"/>
              <a:t>Treating pupils with dignity, building relationships rooted in mutual respect, and at all times observing proper boundaries appropriate to a teacher’s professional position</a:t>
            </a: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839235078"/>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409</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Having regard for the need to safeguard pupils’ well-being, in accordance with statutory provisions</a:t>
            </a:r>
          </a:p>
          <a:p>
            <a:pPr marL="0" indent="0">
              <a:buNone/>
            </a:pPr>
            <a:endParaRPr lang="en-ZA" dirty="0"/>
          </a:p>
          <a:p>
            <a:r>
              <a:rPr lang="en-US" dirty="0"/>
              <a:t>Showing tolerance of and respect for the rights of others</a:t>
            </a:r>
          </a:p>
          <a:p>
            <a:pPr marL="0" indent="0">
              <a:buNone/>
            </a:pPr>
            <a:endParaRPr lang="en-ZA" dirty="0"/>
          </a:p>
          <a:p>
            <a:r>
              <a:rPr lang="en-US" dirty="0"/>
              <a:t>Not undermining fundamental values, including democracy, the rule of law, individual liberty and mutual respect, and tolerance of those with different faiths and beliefs.</a:t>
            </a:r>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227199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Later, you reflect on this information and determine how it can help you improve your classroom to meet the needs of your young learners. </a:t>
            </a:r>
          </a:p>
          <a:p>
            <a:endParaRPr lang="en-US" i="1" dirty="0"/>
          </a:p>
          <a:p>
            <a:r>
              <a:rPr lang="en-US" i="1" dirty="0"/>
              <a:t>Your observations should fall into the following main categories so you can track important changes over a period of time. Some of the most categories to observe development in should include cognitive, social, physical, emotional and language skills. </a:t>
            </a:r>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713549424"/>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410</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Ensuring that personal beliefs are not expressed in ways which exploit pupils’ vulnerability or might lead them to break the law.</a:t>
            </a:r>
          </a:p>
          <a:p>
            <a:endParaRPr lang="en-US" dirty="0"/>
          </a:p>
          <a:p>
            <a:r>
              <a:rPr lang="en-US" dirty="0"/>
              <a:t>Teachers must have proper and professional regard for the ethos, policies and practices of the school in which they teach, and maintain high standards in their own attendance and punctuality.</a:t>
            </a:r>
          </a:p>
          <a:p>
            <a:endParaRPr lang="en-ZA" dirty="0"/>
          </a:p>
          <a:p>
            <a:pPr marL="0" indent="0">
              <a:buNone/>
            </a:pPr>
            <a:endParaRPr lang="en-ZA" dirty="0"/>
          </a:p>
          <a:p>
            <a:pPr marL="0" indent="0">
              <a:buNone/>
            </a:pPr>
            <a:endParaRPr lang="en-US"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020332307"/>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411</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Teachers must have an understanding of, and always act within, the statutory frameworks which set out their professional duties and responsibilities.</a:t>
            </a:r>
          </a:p>
          <a:p>
            <a:pPr marL="0" indent="0">
              <a:buNone/>
            </a:pPr>
            <a:endParaRPr lang="en-ZA" dirty="0"/>
          </a:p>
          <a:p>
            <a:r>
              <a:rPr lang="en-US" dirty="0"/>
              <a:t>These guidelines have been drawn up to help staff understand the implications for them, in school, of the Code. </a:t>
            </a:r>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570990754"/>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412</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Staff should recognise adult/student boundaries and the negative impact that breaches of these boundaries have upon students and the confidence of the public. </a:t>
            </a:r>
          </a:p>
          <a:p>
            <a:endParaRPr lang="en-US" dirty="0"/>
          </a:p>
          <a:p>
            <a:r>
              <a:rPr lang="en-US" dirty="0"/>
              <a:t>This includes the relationships formed between adults and students and language used.</a:t>
            </a: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603480581"/>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413</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Professional responsibilities of the teacher/adults who work with students</a:t>
            </a:r>
            <a:r>
              <a:rPr lang="en-US" dirty="0"/>
              <a:t>:</a:t>
            </a:r>
          </a:p>
          <a:p>
            <a:pPr marL="0" indent="0">
              <a:buNone/>
            </a:pPr>
            <a:endParaRPr lang="en-ZA" dirty="0"/>
          </a:p>
          <a:p>
            <a:pPr marL="0" indent="0">
              <a:buNone/>
            </a:pPr>
            <a:r>
              <a:rPr lang="en-US" b="1" dirty="0"/>
              <a:t>All staff should:</a:t>
            </a:r>
          </a:p>
          <a:p>
            <a:pPr marL="0" indent="0">
              <a:buNone/>
            </a:pPr>
            <a:endParaRPr lang="en-ZA" b="1" dirty="0"/>
          </a:p>
          <a:p>
            <a:r>
              <a:rPr lang="en-US" dirty="0"/>
              <a:t>Aim to be a positive role model to students and aim to motivate every student to maximise their abilities, ambitions and academic potential.</a:t>
            </a:r>
            <a:endParaRPr lang="en-ZA" dirty="0"/>
          </a:p>
          <a:p>
            <a:r>
              <a:rPr lang="en-US" dirty="0"/>
              <a:t>Promote appropriate professional behaviour, language and appearance and through behaviour and with colleagues.</a:t>
            </a:r>
            <a:endParaRPr lang="en-ZA" dirty="0"/>
          </a:p>
          <a:p>
            <a:pPr marL="0" indent="0">
              <a:buNone/>
            </a:pPr>
            <a:endParaRPr lang="en-ZA"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95505173"/>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414</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Maintain an up to date knowledge and understanding of, and implement and comply with the requirements of safer working practices and other relevant guidance procedures as they apply in the College.</a:t>
            </a:r>
          </a:p>
          <a:p>
            <a:pPr marL="0" indent="0">
              <a:buNone/>
            </a:pPr>
            <a:endParaRPr lang="en-ZA" dirty="0"/>
          </a:p>
          <a:p>
            <a:r>
              <a:rPr lang="en-US" dirty="0"/>
              <a:t>Raise through appropriate channels (members of the SLMT) any concerns if the behaviour of any colleague falls short of safeguarding or appropriately professional standards.</a:t>
            </a:r>
            <a:endParaRPr lang="en-ZA" dirty="0"/>
          </a:p>
          <a:p>
            <a:pPr marL="0" indent="0">
              <a:buNone/>
            </a:pPr>
            <a:endParaRPr lang="en-US" b="1"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702103006"/>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415</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Professional responsibilities towards students:</a:t>
            </a:r>
            <a:endParaRPr lang="en-ZA" b="1" dirty="0"/>
          </a:p>
          <a:p>
            <a:pPr marL="0" indent="0">
              <a:buNone/>
            </a:pPr>
            <a:r>
              <a:rPr lang="en-US" b="1" dirty="0"/>
              <a:t>All staff should:</a:t>
            </a:r>
          </a:p>
          <a:p>
            <a:pPr marL="0" indent="0">
              <a:buNone/>
            </a:pPr>
            <a:endParaRPr lang="en-ZA" b="1" dirty="0"/>
          </a:p>
          <a:p>
            <a:r>
              <a:rPr lang="en-US" dirty="0"/>
              <a:t>Treat students fairly, equally and with respect and without discrimination.</a:t>
            </a:r>
            <a:endParaRPr lang="en-ZA" dirty="0"/>
          </a:p>
          <a:p>
            <a:r>
              <a:rPr lang="en-US" dirty="0"/>
              <a:t>Treat sensitive, personal information about students with respect and confidentiality and not disclose it unless for professional purposes.</a:t>
            </a:r>
            <a:endParaRPr lang="en-ZA" dirty="0"/>
          </a:p>
          <a:p>
            <a:pPr marL="0" indent="0">
              <a:buNone/>
            </a:pPr>
            <a:endParaRPr lang="en-US" dirty="0"/>
          </a:p>
          <a:p>
            <a:pPr marL="0" indent="0">
              <a:buNone/>
            </a:pPr>
            <a:endParaRPr lang="en-US" b="1"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656552499"/>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416</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Be truthful, honest and fair in relation to information you provide about students.</a:t>
            </a:r>
            <a:endParaRPr lang="en-ZA" dirty="0"/>
          </a:p>
          <a:p>
            <a:r>
              <a:rPr lang="en-US" dirty="0"/>
              <a:t>Not be influenced by views about the lifestyle, culture, disability, beliefs, colour, gender, language, sexuality or age of students, parents, carers and other adults.</a:t>
            </a:r>
            <a:endParaRPr lang="en-ZA" dirty="0"/>
          </a:p>
          <a:p>
            <a:r>
              <a:rPr lang="en-US" dirty="0"/>
              <a:t>Display a sensitive and positive attitude towards differences amongst students and identify and respond appropriately to students who have barriers to their learning, seeking advice where appropriate.</a:t>
            </a:r>
            <a:endParaRPr lang="en-ZA" dirty="0"/>
          </a:p>
          <a:p>
            <a:pPr marL="0" indent="0">
              <a:buNone/>
            </a:pPr>
            <a:endParaRPr lang="en-US" b="1"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122731938"/>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417</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Identify and respond appropriately to indicators of students’ well-being and welfare being adversely affected including bullying, harassment and discrimination.</a:t>
            </a:r>
            <a:endParaRPr lang="en-ZA" dirty="0"/>
          </a:p>
          <a:p>
            <a:r>
              <a:rPr lang="en-US" dirty="0"/>
              <a:t>Have high expectations of students and provide realistic challenges for students.</a:t>
            </a:r>
            <a:endParaRPr lang="en-ZA" dirty="0"/>
          </a:p>
          <a:p>
            <a:pPr marL="0" indent="0">
              <a:buNone/>
            </a:pPr>
            <a:endParaRPr lang="en-US" b="1"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11719684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418</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pPr marL="0" indent="0">
              <a:buNone/>
            </a:pPr>
            <a:r>
              <a:rPr lang="en-US" b="1" dirty="0"/>
              <a:t>With regard to relationships with students staff/volunteers should:</a:t>
            </a:r>
          </a:p>
          <a:p>
            <a:pPr marL="0" indent="0">
              <a:buNone/>
            </a:pPr>
            <a:endParaRPr lang="en-ZA" b="1" dirty="0"/>
          </a:p>
          <a:p>
            <a:r>
              <a:rPr lang="en-US" dirty="0"/>
              <a:t>Appreciate that the onus is on the adult, not the student, to distance him/herself from any potentially inappropriate situation.</a:t>
            </a:r>
          </a:p>
          <a:p>
            <a:pPr marL="0" indent="0">
              <a:buNone/>
            </a:pPr>
            <a:endParaRPr lang="en-ZA" dirty="0"/>
          </a:p>
          <a:p>
            <a:r>
              <a:rPr lang="en-US" dirty="0"/>
              <a:t>Avoid physical contact with, or remarks towards, a student that could be construed as sexual in nature, regardless of the age or apparent consent of the student.</a:t>
            </a:r>
          </a:p>
          <a:p>
            <a:pPr marL="0" indent="0">
              <a:buNone/>
            </a:pPr>
            <a:endParaRPr lang="en-ZA" dirty="0"/>
          </a:p>
          <a:p>
            <a:pPr marL="0" indent="0">
              <a:buNone/>
            </a:pPr>
            <a:endParaRPr lang="en-US" b="1"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81417685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71CB-3D2B-4753-9206-B5F050849FCF}"/>
              </a:ext>
            </a:extLst>
          </p:cNvPr>
          <p:cNvSpPr>
            <a:spLocks noGrp="1"/>
          </p:cNvSpPr>
          <p:nvPr>
            <p:ph type="title"/>
          </p:nvPr>
        </p:nvSpPr>
        <p:spPr/>
        <p:txBody>
          <a:bodyPr>
            <a:noAutofit/>
          </a:bodyPr>
          <a:lstStyle/>
          <a:p>
            <a:pPr algn="ctr"/>
            <a:br>
              <a:rPr lang="en-US" sz="2800" dirty="0"/>
            </a:br>
            <a:br>
              <a:rPr lang="en-US" sz="2800" dirty="0"/>
            </a:br>
            <a:r>
              <a:rPr lang="en-US" sz="2800" dirty="0"/>
              <a:t>CONCEPTS OF PROFESSIONALISM, PROFESSIONAL ETHICS, VALUES, ACCOUNTABILITY AND GOOD PRACTICE IN THE EARLY CHILDHOOD DEVELOPMENT SECTOR</a:t>
            </a:r>
            <a:endParaRPr lang="en-ZA" sz="2800" dirty="0"/>
          </a:p>
        </p:txBody>
      </p:sp>
      <p:sp>
        <p:nvSpPr>
          <p:cNvPr id="3" name="Slide Number Placeholder 2">
            <a:extLst>
              <a:ext uri="{FF2B5EF4-FFF2-40B4-BE49-F238E27FC236}">
                <a16:creationId xmlns:a16="http://schemas.microsoft.com/office/drawing/2014/main" id="{7D1D181B-9D65-4DE9-8642-EDBDA6CAC8CA}"/>
              </a:ext>
            </a:extLst>
          </p:cNvPr>
          <p:cNvSpPr>
            <a:spLocks noGrp="1"/>
          </p:cNvSpPr>
          <p:nvPr>
            <p:ph type="sldNum" sz="quarter" idx="12"/>
          </p:nvPr>
        </p:nvSpPr>
        <p:spPr/>
        <p:txBody>
          <a:bodyPr/>
          <a:lstStyle/>
          <a:p>
            <a:fld id="{32F83655-DC73-417F-8B26-EB7A1DBB5382}" type="slidenum">
              <a:rPr lang="en-ZA" smtClean="0"/>
              <a:pPr/>
              <a:t>419</a:t>
            </a:fld>
            <a:endParaRPr lang="en-ZA" dirty="0"/>
          </a:p>
        </p:txBody>
      </p:sp>
      <p:sp>
        <p:nvSpPr>
          <p:cNvPr id="4" name="Content Placeholder 3">
            <a:extLst>
              <a:ext uri="{FF2B5EF4-FFF2-40B4-BE49-F238E27FC236}">
                <a16:creationId xmlns:a16="http://schemas.microsoft.com/office/drawing/2014/main" id="{6F8FE13B-60AF-4CDB-BA9C-5D8F3B50DB85}"/>
              </a:ext>
            </a:extLst>
          </p:cNvPr>
          <p:cNvSpPr>
            <a:spLocks noGrp="1"/>
          </p:cNvSpPr>
          <p:nvPr>
            <p:ph sz="quarter" idx="1"/>
          </p:nvPr>
        </p:nvSpPr>
        <p:spPr>
          <a:xfrm>
            <a:off x="467544" y="2018166"/>
            <a:ext cx="8219256" cy="4420734"/>
          </a:xfrm>
        </p:spPr>
        <p:txBody>
          <a:bodyPr>
            <a:normAutofit/>
          </a:bodyPr>
          <a:lstStyle/>
          <a:p>
            <a:r>
              <a:rPr lang="en-US" dirty="0"/>
              <a:t>In the presence of students, avoid ‘banter’ with colleagues which may be construed as personal, demeaning and inappropriate.</a:t>
            </a:r>
            <a:endParaRPr lang="en-ZA" dirty="0"/>
          </a:p>
          <a:p>
            <a:pPr marL="0" indent="0">
              <a:buNone/>
            </a:pPr>
            <a:endParaRPr lang="en-ZA" dirty="0"/>
          </a:p>
          <a:p>
            <a:pPr marL="0" indent="0">
              <a:buNone/>
            </a:pPr>
            <a:endParaRPr lang="en-US" b="1" dirty="0"/>
          </a:p>
          <a:p>
            <a:endParaRPr lang="en-ZA" dirty="0"/>
          </a:p>
          <a:p>
            <a:pPr marL="0" indent="0">
              <a:buNone/>
            </a:pPr>
            <a:endParaRPr lang="en-US" dirty="0"/>
          </a:p>
          <a:p>
            <a:pPr marL="0" indent="0">
              <a:buNone/>
            </a:pPr>
            <a:endParaRPr lang="en-US" b="1" dirty="0"/>
          </a:p>
          <a:p>
            <a:pPr marL="0" indent="0">
              <a:buNone/>
            </a:pPr>
            <a:endParaRPr lang="en-ZA" dirty="0"/>
          </a:p>
          <a:p>
            <a:endParaRPr lang="en-US" dirty="0"/>
          </a:p>
          <a:p>
            <a:pPr mar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351767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You may have additional areas you wish to monitor based on each child’s strengths and weaknesses.</a:t>
            </a:r>
            <a:endParaRPr lang="en-ZA"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978318403"/>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001A-9E24-4637-B5FD-73370158379B}"/>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2AFBDE31-641E-43F5-A26A-806B37B83372}"/>
              </a:ext>
            </a:extLst>
          </p:cNvPr>
          <p:cNvSpPr>
            <a:spLocks noGrp="1"/>
          </p:cNvSpPr>
          <p:nvPr>
            <p:ph type="body" idx="1"/>
          </p:nvPr>
        </p:nvSpPr>
        <p:spPr/>
        <p:txBody>
          <a:bodyPr>
            <a:normAutofit/>
          </a:bodyPr>
          <a:lstStyle/>
          <a:p>
            <a:r>
              <a:rPr lang="en-ZA" dirty="0"/>
              <a:t>KEY PRINCIPLES AND VALUES FOR WORKING WITH ADULTS, CHILDREN AND COMMUNITIES</a:t>
            </a:r>
            <a:endParaRPr lang="en-ZA" b="1" dirty="0"/>
          </a:p>
          <a:p>
            <a:endParaRPr lang="en-ZA" dirty="0"/>
          </a:p>
        </p:txBody>
      </p:sp>
      <p:sp>
        <p:nvSpPr>
          <p:cNvPr id="4" name="Slide Number Placeholder 3">
            <a:extLst>
              <a:ext uri="{FF2B5EF4-FFF2-40B4-BE49-F238E27FC236}">
                <a16:creationId xmlns:a16="http://schemas.microsoft.com/office/drawing/2014/main" id="{EE7A45A7-7659-43C5-B6E9-1738D258A80D}"/>
              </a:ext>
            </a:extLst>
          </p:cNvPr>
          <p:cNvSpPr>
            <a:spLocks noGrp="1"/>
          </p:cNvSpPr>
          <p:nvPr>
            <p:ph type="sldNum" sz="quarter" idx="12"/>
          </p:nvPr>
        </p:nvSpPr>
        <p:spPr/>
        <p:txBody>
          <a:bodyPr/>
          <a:lstStyle/>
          <a:p>
            <a:fld id="{4980778A-6F9D-4141-8080-B8192EADCD40}" type="slidenum">
              <a:rPr lang="en-ZA" smtClean="0"/>
              <a:pPr/>
              <a:t>420</a:t>
            </a:fld>
            <a:endParaRPr lang="en-ZA" dirty="0"/>
          </a:p>
        </p:txBody>
      </p:sp>
    </p:spTree>
    <p:extLst>
      <p:ext uri="{BB962C8B-B14F-4D97-AF65-F5344CB8AC3E}">
        <p14:creationId xmlns:p14="http://schemas.microsoft.com/office/powerpoint/2010/main" val="4029674834"/>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421</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lnSpcReduction="10000"/>
          </a:bodyPr>
          <a:lstStyle/>
          <a:p>
            <a:r>
              <a:rPr lang="en-US" dirty="0"/>
              <a:t>Teachers’ Professional Standards; Personal and Professional Conduct guidelines have been drawn up to help staff understand the implications for them, in school, of the Code.</a:t>
            </a:r>
          </a:p>
          <a:p>
            <a:endParaRPr lang="en-US" dirty="0"/>
          </a:p>
          <a:p>
            <a:r>
              <a:rPr lang="en-US" dirty="0"/>
              <a:t> Staff should recognise adult/learner boundaries and the negative impact that breaches of these boundaries have upon children and the confidence of the public. </a:t>
            </a:r>
          </a:p>
          <a:p>
            <a:endParaRPr lang="en-US" dirty="0"/>
          </a:p>
          <a:p>
            <a:r>
              <a:rPr lang="en-US" dirty="0"/>
              <a:t>This includes the relationships formed between adults and children and language used.</a:t>
            </a:r>
            <a:endParaRPr lang="en-ZA" dirty="0"/>
          </a:p>
          <a:p>
            <a:pPr marL="0" indent="0">
              <a:buNone/>
            </a:pPr>
            <a:r>
              <a:rPr lang="en-US" dirty="0"/>
              <a:t> </a:t>
            </a:r>
            <a:endParaRPr lang="en-ZA" dirty="0"/>
          </a:p>
        </p:txBody>
      </p:sp>
    </p:spTree>
    <p:extLst>
      <p:ext uri="{BB962C8B-B14F-4D97-AF65-F5344CB8AC3E}">
        <p14:creationId xmlns:p14="http://schemas.microsoft.com/office/powerpoint/2010/main" val="410669853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422</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pPr marL="0" indent="0">
              <a:buNone/>
            </a:pPr>
            <a:r>
              <a:rPr lang="en-US" b="1" i="1" dirty="0"/>
              <a:t>Professional responsibilities of the teacher/adults who work with the children</a:t>
            </a:r>
            <a:endParaRPr lang="en-ZA" b="1" dirty="0"/>
          </a:p>
          <a:p>
            <a:pPr marL="0" indent="0">
              <a:buNone/>
            </a:pPr>
            <a:r>
              <a:rPr lang="en-US" b="1" i="1" dirty="0"/>
              <a:t> </a:t>
            </a:r>
            <a:endParaRPr lang="en-ZA" b="1" dirty="0"/>
          </a:p>
          <a:p>
            <a:pPr marL="0" indent="0">
              <a:buNone/>
            </a:pPr>
            <a:r>
              <a:rPr lang="en-US" b="1" dirty="0"/>
              <a:t>All staff should:</a:t>
            </a:r>
          </a:p>
          <a:p>
            <a:pPr marL="0" indent="0">
              <a:buNone/>
            </a:pPr>
            <a:endParaRPr lang="en-ZA" b="1" dirty="0"/>
          </a:p>
          <a:p>
            <a:pPr lvl="0"/>
            <a:r>
              <a:rPr lang="en-US" dirty="0"/>
              <a:t>Aim to be a positive role model to students and aim to motivate every student to maximise their abilities, ambitions and academic potential.</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733063196"/>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423</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lnSpcReduction="10000"/>
          </a:bodyPr>
          <a:lstStyle/>
          <a:p>
            <a:r>
              <a:rPr lang="en-US" dirty="0"/>
              <a:t>Promote appropriate professional behaviour, language and appearance and through behaviour and with colleagues.</a:t>
            </a:r>
          </a:p>
          <a:p>
            <a:pPr marL="0" indent="0">
              <a:buNone/>
            </a:pPr>
            <a:endParaRPr lang="en-ZA" dirty="0"/>
          </a:p>
          <a:p>
            <a:pPr lvl="0"/>
            <a:r>
              <a:rPr lang="en-US" dirty="0"/>
              <a:t>Maintain an up to date knowledge and understanding of, and implement and comply with the requirements of safer working practices and other relevant guidance procedures as they apply in the College.</a:t>
            </a:r>
          </a:p>
          <a:p>
            <a:pPr marL="0" lvl="0" indent="0">
              <a:buNone/>
            </a:pPr>
            <a:endParaRPr lang="en-ZA" dirty="0"/>
          </a:p>
          <a:p>
            <a:pPr lvl="0"/>
            <a:r>
              <a:rPr lang="en-US" dirty="0"/>
              <a:t>Raise through appropriate channels any concerns if the behaviour of any colleague falls short of safeguarding or appropriately professional standards.</a:t>
            </a:r>
          </a:p>
          <a:p>
            <a:pPr marL="0" indent="0">
              <a:buNone/>
            </a:pPr>
            <a:endParaRPr lang="en-ZA" dirty="0"/>
          </a:p>
        </p:txBody>
      </p:sp>
    </p:spTree>
    <p:extLst>
      <p:ext uri="{BB962C8B-B14F-4D97-AF65-F5344CB8AC3E}">
        <p14:creationId xmlns:p14="http://schemas.microsoft.com/office/powerpoint/2010/main" val="1762409474"/>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424</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lnSpcReduction="10000"/>
          </a:bodyPr>
          <a:lstStyle/>
          <a:p>
            <a:pPr marL="0" indent="0">
              <a:buNone/>
            </a:pPr>
            <a:r>
              <a:rPr lang="en-US" b="1" i="1" dirty="0"/>
              <a:t>Professional responsibilities towards children:</a:t>
            </a:r>
            <a:endParaRPr lang="en-ZA" b="1" dirty="0"/>
          </a:p>
          <a:p>
            <a:pPr marL="0" indent="0">
              <a:buNone/>
            </a:pPr>
            <a:endParaRPr lang="en-ZA" dirty="0"/>
          </a:p>
          <a:p>
            <a:pPr marL="0" indent="0">
              <a:buNone/>
            </a:pPr>
            <a:r>
              <a:rPr lang="en-US" b="1" dirty="0"/>
              <a:t>All staff should:</a:t>
            </a:r>
          </a:p>
          <a:p>
            <a:pPr marL="0" indent="0">
              <a:buNone/>
            </a:pPr>
            <a:endParaRPr lang="en-ZA" b="1" dirty="0"/>
          </a:p>
          <a:p>
            <a:pPr lvl="0"/>
            <a:r>
              <a:rPr lang="en-US" dirty="0"/>
              <a:t>Treat children fairly, equally and with respect and without discrimination.</a:t>
            </a:r>
          </a:p>
          <a:p>
            <a:pPr marL="0" lvl="0" indent="0">
              <a:buNone/>
            </a:pPr>
            <a:endParaRPr lang="en-ZA" dirty="0"/>
          </a:p>
          <a:p>
            <a:pPr lvl="0"/>
            <a:r>
              <a:rPr lang="en-US" dirty="0"/>
              <a:t>Treat sensitive, personal information about them with respect and confidentiality and not disclose it unless for professional purposes.</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2446185190"/>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425</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lnSpcReduction="10000"/>
          </a:bodyPr>
          <a:lstStyle/>
          <a:p>
            <a:r>
              <a:rPr lang="en-US" dirty="0"/>
              <a:t>Be truthful, honest and fair in relation to information you provide about them .</a:t>
            </a:r>
            <a:endParaRPr lang="en-ZA" dirty="0"/>
          </a:p>
          <a:p>
            <a:pPr marL="0" lvl="0" indent="0">
              <a:buNone/>
            </a:pPr>
            <a:endParaRPr lang="en-US" dirty="0"/>
          </a:p>
          <a:p>
            <a:pPr lvl="0"/>
            <a:r>
              <a:rPr lang="en-US" dirty="0"/>
              <a:t>Not be influenced by views about the lifestyle, culture, disability, beliefs, colour, gender, language, sexuality or age of the children, parents, carers and other adults.</a:t>
            </a:r>
          </a:p>
          <a:p>
            <a:pPr marL="0" lvl="0" indent="0">
              <a:buNone/>
            </a:pPr>
            <a:endParaRPr lang="en-ZA" dirty="0"/>
          </a:p>
          <a:p>
            <a:pPr lvl="0"/>
            <a:r>
              <a:rPr lang="en-US" dirty="0"/>
              <a:t>Display a sensitive and positive attitude towards differences amongst the children and identify and respond appropriately to the ones who have barriers to their learning, seeking advice where appropriate.</a:t>
            </a:r>
            <a:endParaRPr lang="en-ZA" dirty="0"/>
          </a:p>
          <a:p>
            <a:pPr marL="0" indent="0">
              <a:buNone/>
            </a:pPr>
            <a:endParaRPr lang="en-ZA" dirty="0"/>
          </a:p>
        </p:txBody>
      </p:sp>
    </p:spTree>
    <p:extLst>
      <p:ext uri="{BB962C8B-B14F-4D97-AF65-F5344CB8AC3E}">
        <p14:creationId xmlns:p14="http://schemas.microsoft.com/office/powerpoint/2010/main" val="1379522093"/>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426</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pPr lvl="0"/>
            <a:r>
              <a:rPr lang="en-US" dirty="0"/>
              <a:t>Identify and respond appropriately to indicators of learners’ well-being and welfare being adversely affected including bullying, harassment and discrimination.</a:t>
            </a:r>
          </a:p>
          <a:p>
            <a:pPr marL="0" lvl="0" indent="0">
              <a:buNone/>
            </a:pPr>
            <a:endParaRPr lang="en-ZA" dirty="0"/>
          </a:p>
          <a:p>
            <a:pPr lvl="0"/>
            <a:r>
              <a:rPr lang="en-US" dirty="0"/>
              <a:t>Provide realistic challenges for the children and encourage them.</a:t>
            </a:r>
            <a:endParaRPr lang="en-ZA" dirty="0"/>
          </a:p>
          <a:p>
            <a:pPr marL="0" indent="0">
              <a:buNone/>
            </a:pPr>
            <a:endParaRPr lang="en-ZA" dirty="0"/>
          </a:p>
        </p:txBody>
      </p:sp>
    </p:spTree>
    <p:extLst>
      <p:ext uri="{BB962C8B-B14F-4D97-AF65-F5344CB8AC3E}">
        <p14:creationId xmlns:p14="http://schemas.microsoft.com/office/powerpoint/2010/main" val="3615290073"/>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427</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pPr marL="0" indent="0">
              <a:buNone/>
            </a:pPr>
            <a:r>
              <a:rPr lang="en-US" b="1" i="1" dirty="0"/>
              <a:t>With regard to relationships with the staff/volunteers should:</a:t>
            </a:r>
            <a:endParaRPr lang="en-ZA" b="1" dirty="0"/>
          </a:p>
          <a:p>
            <a:pPr marL="0" indent="0">
              <a:buNone/>
            </a:pPr>
            <a:endParaRPr lang="en-ZA" dirty="0"/>
          </a:p>
          <a:p>
            <a:pPr lvl="0"/>
            <a:r>
              <a:rPr lang="en-US" dirty="0"/>
              <a:t>Appreciate that the onus is on the adult, not the child, to distance him/herself from any potentially inappropriate situation.</a:t>
            </a:r>
          </a:p>
          <a:p>
            <a:pPr marL="0" lvl="0" indent="0">
              <a:buNone/>
            </a:pPr>
            <a:endParaRPr lang="en-ZA" dirty="0"/>
          </a:p>
          <a:p>
            <a:pPr lvl="0"/>
            <a:r>
              <a:rPr lang="en-US" dirty="0"/>
              <a:t>Avoid physical contact with, or remarks towards, a child that could be construed as sexual in nature, regardless of the age or apparent consent of the child.</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99479861"/>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428</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pPr lvl="0"/>
            <a:r>
              <a:rPr lang="en-US" dirty="0"/>
              <a:t>In the presence of the children, avoid ‘banter’ with colleagues who may be construed as personal, demeaning and inappropriate.</a:t>
            </a:r>
          </a:p>
          <a:p>
            <a:pPr marL="0" lvl="0" indent="0">
              <a:buNone/>
            </a:pPr>
            <a:endParaRPr lang="en-ZA" dirty="0"/>
          </a:p>
          <a:p>
            <a:pPr lvl="0"/>
            <a:r>
              <a:rPr lang="en-US" dirty="0"/>
              <a:t>Avoid physical contact with, or remarks towards a child that could be construed as enforcing unwarranted control, chastisement or bullying.</a:t>
            </a:r>
          </a:p>
          <a:p>
            <a:pPr marL="0" lvl="0" indent="0">
              <a:buNone/>
            </a:pPr>
            <a:endParaRPr lang="en-ZA" dirty="0"/>
          </a:p>
          <a:p>
            <a:pPr lvl="0"/>
            <a:r>
              <a:rPr lang="en-US" dirty="0"/>
              <a:t>Not attempt to establish any contact with any child outside normal teaching parameters.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507160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429</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pPr marL="0" indent="0">
              <a:buNone/>
            </a:pPr>
            <a:r>
              <a:rPr lang="en-US" b="1" i="1" dirty="0"/>
              <a:t>Professionalism towards colleagues and parents: </a:t>
            </a:r>
          </a:p>
          <a:p>
            <a:pPr marL="0" indent="0">
              <a:buNone/>
            </a:pPr>
            <a:endParaRPr lang="en-ZA" b="1" dirty="0"/>
          </a:p>
          <a:p>
            <a:pPr lvl="0"/>
            <a:r>
              <a:rPr lang="en-US" dirty="0"/>
              <a:t>Work in a collegiate and professional manner with colleagues and other professionals. </a:t>
            </a:r>
          </a:p>
          <a:p>
            <a:pPr marL="0" lvl="0" indent="0">
              <a:buNone/>
            </a:pPr>
            <a:endParaRPr lang="en-ZA" dirty="0"/>
          </a:p>
          <a:p>
            <a:pPr lvl="0"/>
            <a:r>
              <a:rPr lang="en-US" dirty="0"/>
              <a:t>Treat all colleagues fairly and with respect, without discrimination. </a:t>
            </a:r>
          </a:p>
          <a:p>
            <a:pPr marL="0" lvl="0" indent="0">
              <a:buNone/>
            </a:pPr>
            <a:endParaRPr lang="en-ZA" dirty="0"/>
          </a:p>
        </p:txBody>
      </p:sp>
    </p:spTree>
    <p:extLst>
      <p:ext uri="{BB962C8B-B14F-4D97-AF65-F5344CB8AC3E}">
        <p14:creationId xmlns:p14="http://schemas.microsoft.com/office/powerpoint/2010/main" val="2787304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r>
              <a:rPr lang="en-US" b="1" dirty="0"/>
              <a:t>Identifying Issues</a:t>
            </a:r>
          </a:p>
          <a:p>
            <a:pPr marL="0" indent="0">
              <a:buNone/>
            </a:pPr>
            <a:endParaRPr lang="en-ZA" dirty="0"/>
          </a:p>
          <a:p>
            <a:r>
              <a:rPr lang="en-US" dirty="0"/>
              <a:t>By understanding the individual progress of each child through systematic observation, you may discover that a certain child is struggling or falling behind in one or more areas of development. </a:t>
            </a:r>
          </a:p>
          <a:p>
            <a:endParaRPr lang="en-US" dirty="0"/>
          </a:p>
          <a:p>
            <a:r>
              <a:rPr lang="en-US" dirty="0"/>
              <a:t>Your recorded observations and regular reflection can help you to more quickly identify and address these learning issues to make improvements. </a:t>
            </a:r>
          </a:p>
          <a:p>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31289451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430</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r>
              <a:rPr lang="en-US" dirty="0"/>
              <a:t>Avoid undermining a colleague by remarks which may be perceived as malicious, unfounded or unprofessional. This is particularly important when in contact with parents or students. </a:t>
            </a:r>
            <a:endParaRPr lang="en-ZA" dirty="0"/>
          </a:p>
          <a:p>
            <a:pPr marL="0" lvl="0" indent="0">
              <a:buNone/>
            </a:pPr>
            <a:endParaRPr lang="en-US" dirty="0"/>
          </a:p>
          <a:p>
            <a:pPr lvl="0"/>
            <a:r>
              <a:rPr lang="en-US" dirty="0"/>
              <a:t>Guard against inappropriate banter or practical jokes which could be perceived as being of an unprofessional, salacious, discriminatory or harassing nature. </a:t>
            </a:r>
          </a:p>
          <a:p>
            <a:pPr marL="0" lvl="0" indent="0">
              <a:buNone/>
            </a:pPr>
            <a:endParaRPr lang="en-US" dirty="0"/>
          </a:p>
          <a:p>
            <a:pPr marL="0" lvl="0" indent="0">
              <a:buNone/>
            </a:pPr>
            <a:endParaRPr lang="en-ZA" dirty="0"/>
          </a:p>
        </p:txBody>
      </p:sp>
    </p:spTree>
    <p:extLst>
      <p:ext uri="{BB962C8B-B14F-4D97-AF65-F5344CB8AC3E}">
        <p14:creationId xmlns:p14="http://schemas.microsoft.com/office/powerpoint/2010/main" val="93180343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431</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r>
              <a:rPr lang="en-US" dirty="0"/>
              <a:t>Discuss any issues that arise with colleagues in a considered, measured and entirely professional manner. This should be done privately. </a:t>
            </a:r>
            <a:endParaRPr lang="en-ZA" dirty="0"/>
          </a:p>
          <a:p>
            <a:pPr lvl="0"/>
            <a:endParaRPr lang="en-US" dirty="0"/>
          </a:p>
          <a:p>
            <a:pPr lvl="0"/>
            <a:r>
              <a:rPr lang="en-US" dirty="0"/>
              <a:t>Engage and work positively with parents in an open and respectful way, not prejudiced by views about their lifestyle, culture, disability, beliefs, colour, gender, language, sexuality or age. </a:t>
            </a:r>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63658296"/>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432</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pPr lvl="0"/>
            <a:r>
              <a:rPr lang="en-US" dirty="0"/>
              <a:t>In dealings with parents avoid being drawn into inappropriate discussions or divulging confidential information about other students, colleagues or the school. </a:t>
            </a:r>
          </a:p>
          <a:p>
            <a:pPr marL="0" lvl="0" indent="0">
              <a:buNone/>
            </a:pPr>
            <a:endParaRPr lang="en-ZA" dirty="0"/>
          </a:p>
          <a:p>
            <a:pPr lvl="0"/>
            <a:r>
              <a:rPr lang="en-US" dirty="0"/>
              <a:t>Appreciate that a parental meeting is a two way process and as such you should listen to and take into account the views expressed. </a:t>
            </a:r>
            <a:endParaRPr lang="en-ZA" dirty="0"/>
          </a:p>
          <a:p>
            <a:pPr marL="0" lv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4395802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69C4-0AF9-4D68-8076-CD4040479CA2}"/>
              </a:ext>
            </a:extLst>
          </p:cNvPr>
          <p:cNvSpPr>
            <a:spLocks noGrp="1"/>
          </p:cNvSpPr>
          <p:nvPr>
            <p:ph type="title"/>
          </p:nvPr>
        </p:nvSpPr>
        <p:spPr/>
        <p:txBody>
          <a:bodyPr>
            <a:normAutofit fontScale="90000"/>
          </a:bodyPr>
          <a:lstStyle/>
          <a:p>
            <a:pPr algn="ctr"/>
            <a:br>
              <a:rPr lang="en-ZA" b="0" dirty="0"/>
            </a:br>
            <a:br>
              <a:rPr lang="en-ZA" b="0" dirty="0"/>
            </a:br>
            <a:r>
              <a:rPr lang="en-ZA" b="0" dirty="0"/>
              <a:t>KEY PRINCIPLES AND VALUES FOR WORKING WITH ADULTS, CHILDREN AND COMMUNITIES</a:t>
            </a:r>
            <a:br>
              <a:rPr lang="en-ZA" dirty="0"/>
            </a:br>
            <a:endParaRPr lang="en-ZA" dirty="0"/>
          </a:p>
        </p:txBody>
      </p:sp>
      <p:sp>
        <p:nvSpPr>
          <p:cNvPr id="3" name="Slide Number Placeholder 2">
            <a:extLst>
              <a:ext uri="{FF2B5EF4-FFF2-40B4-BE49-F238E27FC236}">
                <a16:creationId xmlns:a16="http://schemas.microsoft.com/office/drawing/2014/main" id="{1A856DFC-271E-47A6-BA97-3087B04FA03F}"/>
              </a:ext>
            </a:extLst>
          </p:cNvPr>
          <p:cNvSpPr>
            <a:spLocks noGrp="1"/>
          </p:cNvSpPr>
          <p:nvPr>
            <p:ph type="sldNum" sz="quarter" idx="12"/>
          </p:nvPr>
        </p:nvSpPr>
        <p:spPr/>
        <p:txBody>
          <a:bodyPr/>
          <a:lstStyle/>
          <a:p>
            <a:fld id="{32F83655-DC73-417F-8B26-EB7A1DBB5382}" type="slidenum">
              <a:rPr lang="en-ZA" smtClean="0"/>
              <a:pPr/>
              <a:t>433</a:t>
            </a:fld>
            <a:endParaRPr lang="en-ZA" dirty="0"/>
          </a:p>
        </p:txBody>
      </p:sp>
      <p:sp>
        <p:nvSpPr>
          <p:cNvPr id="4" name="Content Placeholder 3">
            <a:extLst>
              <a:ext uri="{FF2B5EF4-FFF2-40B4-BE49-F238E27FC236}">
                <a16:creationId xmlns:a16="http://schemas.microsoft.com/office/drawing/2014/main" id="{057D03BE-6C6A-4845-869B-F30B44E5960B}"/>
              </a:ext>
            </a:extLst>
          </p:cNvPr>
          <p:cNvSpPr>
            <a:spLocks noGrp="1"/>
          </p:cNvSpPr>
          <p:nvPr>
            <p:ph sz="quarter" idx="1"/>
          </p:nvPr>
        </p:nvSpPr>
        <p:spPr>
          <a:xfrm>
            <a:off x="467544" y="1933574"/>
            <a:ext cx="8219256" cy="4159721"/>
          </a:xfrm>
        </p:spPr>
        <p:txBody>
          <a:bodyPr>
            <a:normAutofit/>
          </a:bodyPr>
          <a:lstStyle/>
          <a:p>
            <a:pPr lvl="0"/>
            <a:r>
              <a:rPr lang="en-US" dirty="0"/>
              <a:t>Encourage the involvement of parents in their child’s education and learning, welcoming them as active participants in the life of the centre/school, working in partnership with you. </a:t>
            </a:r>
            <a:endParaRPr lang="en-ZA" dirty="0"/>
          </a:p>
          <a:p>
            <a:pPr marL="0" lvl="0" indent="0">
              <a:buNone/>
            </a:pPr>
            <a:endParaRPr lang="en-US"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25202699"/>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69B6-37D5-4B9B-9D19-3AC361F3EB43}"/>
              </a:ext>
            </a:extLst>
          </p:cNvPr>
          <p:cNvSpPr>
            <a:spLocks noGrp="1"/>
          </p:cNvSpPr>
          <p:nvPr>
            <p:ph type="title"/>
          </p:nvPr>
        </p:nvSpPr>
        <p:spPr/>
        <p:txBody>
          <a:bodyPr>
            <a:normAutofit fontScale="90000"/>
          </a:bodyPr>
          <a:lstStyle/>
          <a:p>
            <a:br>
              <a:rPr lang="en-ZA" dirty="0"/>
            </a:br>
            <a:br>
              <a:rPr lang="en-ZA" dirty="0"/>
            </a:br>
            <a:endParaRPr lang="en-ZA" dirty="0"/>
          </a:p>
        </p:txBody>
      </p:sp>
      <p:sp>
        <p:nvSpPr>
          <p:cNvPr id="3" name="Text Placeholder 2">
            <a:extLst>
              <a:ext uri="{FF2B5EF4-FFF2-40B4-BE49-F238E27FC236}">
                <a16:creationId xmlns:a16="http://schemas.microsoft.com/office/drawing/2014/main" id="{F0AECAD4-BD07-4771-97EF-4D1031961DD3}"/>
              </a:ext>
            </a:extLst>
          </p:cNvPr>
          <p:cNvSpPr>
            <a:spLocks noGrp="1"/>
          </p:cNvSpPr>
          <p:nvPr>
            <p:ph type="body" idx="1"/>
          </p:nvPr>
        </p:nvSpPr>
        <p:spPr/>
        <p:txBody>
          <a:bodyPr>
            <a:normAutofit/>
          </a:bodyPr>
          <a:lstStyle/>
          <a:p>
            <a:r>
              <a:rPr lang="en-ZA" dirty="0"/>
              <a:t>THE VALUE OF REFLECTING ON OWN PRACTICE, INDIVIDUALLY AND WITHIN THE TEAM</a:t>
            </a:r>
            <a:endParaRPr lang="en-ZA" b="1" dirty="0"/>
          </a:p>
          <a:p>
            <a:endParaRPr lang="en-ZA" dirty="0"/>
          </a:p>
        </p:txBody>
      </p:sp>
      <p:sp>
        <p:nvSpPr>
          <p:cNvPr id="4" name="Slide Number Placeholder 3">
            <a:extLst>
              <a:ext uri="{FF2B5EF4-FFF2-40B4-BE49-F238E27FC236}">
                <a16:creationId xmlns:a16="http://schemas.microsoft.com/office/drawing/2014/main" id="{8F01244A-5253-428C-B273-EBAA576CD242}"/>
              </a:ext>
            </a:extLst>
          </p:cNvPr>
          <p:cNvSpPr>
            <a:spLocks noGrp="1"/>
          </p:cNvSpPr>
          <p:nvPr>
            <p:ph type="sldNum" sz="quarter" idx="12"/>
          </p:nvPr>
        </p:nvSpPr>
        <p:spPr/>
        <p:txBody>
          <a:bodyPr/>
          <a:lstStyle/>
          <a:p>
            <a:fld id="{4980778A-6F9D-4141-8080-B8192EADCD40}" type="slidenum">
              <a:rPr lang="en-ZA" smtClean="0"/>
              <a:pPr/>
              <a:t>434</a:t>
            </a:fld>
            <a:endParaRPr lang="en-ZA" dirty="0"/>
          </a:p>
        </p:txBody>
      </p:sp>
    </p:spTree>
    <p:extLst>
      <p:ext uri="{BB962C8B-B14F-4D97-AF65-F5344CB8AC3E}">
        <p14:creationId xmlns:p14="http://schemas.microsoft.com/office/powerpoint/2010/main" val="4073656685"/>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435</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lstStyle/>
          <a:p>
            <a:pPr marL="0" indent="0">
              <a:buNone/>
            </a:pPr>
            <a:r>
              <a:rPr lang="en-US" dirty="0"/>
              <a:t>What is ‘reflective practice’?</a:t>
            </a:r>
          </a:p>
          <a:p>
            <a:pPr marL="0" indent="0">
              <a:buNone/>
            </a:pPr>
            <a:endParaRPr lang="en-US" dirty="0"/>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2735438A-4AC7-42A3-91E1-38D715C457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9201" y="2238692"/>
            <a:ext cx="6003924" cy="3523512"/>
          </a:xfrm>
          <a:prstGeom prst="rect">
            <a:avLst/>
          </a:prstGeom>
          <a:noFill/>
        </p:spPr>
      </p:pic>
    </p:spTree>
    <p:extLst>
      <p:ext uri="{BB962C8B-B14F-4D97-AF65-F5344CB8AC3E}">
        <p14:creationId xmlns:p14="http://schemas.microsoft.com/office/powerpoint/2010/main" val="2361391250"/>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436</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r>
              <a:rPr lang="en-US" dirty="0"/>
              <a:t>Reflective practice is the ability to reflect on one's actions so as to engage in a process of continuous learning. </a:t>
            </a:r>
          </a:p>
          <a:p>
            <a:endParaRPr lang="en-US" dirty="0"/>
          </a:p>
          <a:p>
            <a:r>
              <a:rPr lang="en-US" dirty="0"/>
              <a:t>According to one definition it involves "paying critical attention to the practical values and theories which inform everyday actions, by examining practice reflectively and reflexively. </a:t>
            </a:r>
          </a:p>
          <a:p>
            <a:endParaRPr lang="en-US" dirty="0"/>
          </a:p>
          <a:p>
            <a:r>
              <a:rPr lang="en-US" dirty="0"/>
              <a:t>This leads to developmental insight". A key rationale for reflective practice is that experience alone does not necessarily lead to learning; deliberate reflection on experience is essential.</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616135904"/>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437</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r>
              <a:rPr lang="en-US" dirty="0"/>
              <a:t>Reflective practice can be an important tool in practice-based professional learning settings where people learn from their own professional experiences, rather than from formal learning or knowledge transfer. </a:t>
            </a:r>
          </a:p>
          <a:p>
            <a:endParaRPr lang="en-US" dirty="0"/>
          </a:p>
          <a:p>
            <a:r>
              <a:rPr lang="en-US" dirty="0"/>
              <a:t>It may be the most important source of personal professional development and improvement. </a:t>
            </a:r>
          </a:p>
          <a:p>
            <a:endParaRPr lang="en-US" dirty="0"/>
          </a:p>
          <a:p>
            <a:r>
              <a:rPr lang="en-US" dirty="0"/>
              <a:t>It is also an important way to bring together theory and practice; through reflection a person is able to see and label forms of thought and theory within the context of his or her work. </a:t>
            </a:r>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76066645"/>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438</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A person who reflects throughout his or her practice is not just looking back on past actions and events, but is taking a conscious look at emotions, experiences, actions, and responses, and using that information to add to his or her existing knowledge base and reach a higher level of understanding.</a:t>
            </a: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pic>
        <p:nvPicPr>
          <p:cNvPr id="5" name="Picture 4" descr="https://upload.wikimedia.org/wikipedia/commons/5/51/Steph_Rol_Model.jpg">
            <a:extLst>
              <a:ext uri="{FF2B5EF4-FFF2-40B4-BE49-F238E27FC236}">
                <a16:creationId xmlns:a16="http://schemas.microsoft.com/office/drawing/2014/main" id="{C3B7A787-44B3-4646-A549-6E2BA32C2C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4895" y="3429000"/>
            <a:ext cx="4551680" cy="2933700"/>
          </a:xfrm>
          <a:prstGeom prst="rect">
            <a:avLst/>
          </a:prstGeom>
          <a:noFill/>
          <a:ln>
            <a:noFill/>
          </a:ln>
        </p:spPr>
      </p:pic>
    </p:spTree>
    <p:extLst>
      <p:ext uri="{BB962C8B-B14F-4D97-AF65-F5344CB8AC3E}">
        <p14:creationId xmlns:p14="http://schemas.microsoft.com/office/powerpoint/2010/main" val="2332249039"/>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439</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r>
              <a:rPr lang="en-US" dirty="0"/>
              <a:t>Recognising that professionals face unique and challenging situations on a daily basis, most effective professionals use their previous experiences to better understand how and why things happen. </a:t>
            </a:r>
          </a:p>
          <a:p>
            <a:endParaRPr lang="en-US" dirty="0"/>
          </a:p>
          <a:p>
            <a:r>
              <a:rPr lang="en-US" dirty="0"/>
              <a:t>The concept of reflective practice has been instrumental in influencing practice around the world by encouraging professionals to take responsibility for improvements on and in practice.</a:t>
            </a:r>
            <a:endParaRPr lang="en-ZA" dirty="0"/>
          </a:p>
          <a:p>
            <a:pPr marL="0" indent="0">
              <a:buNone/>
            </a:pPr>
            <a:endParaRPr lang="en-ZA" dirty="0"/>
          </a:p>
          <a:p>
            <a:r>
              <a:rPr lang="en-US" dirty="0"/>
              <a:t>Professionals working with children and families now acknowledge reflective practice as one of the crucial elements for improving child and family outcomes.  </a:t>
            </a:r>
          </a:p>
          <a:p>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51871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Having your detailed data on hand also makes it easier to guide discussions with parents about these struggles and can help you to set future goals for the child.</a:t>
            </a:r>
          </a:p>
          <a:p>
            <a:endParaRPr lang="en-US" dirty="0"/>
          </a:p>
          <a:p>
            <a:r>
              <a:rPr lang="en-US" dirty="0"/>
              <a:t>Early childhood education is not about teaching, it's about exploration and learning, and observations play an important role in meeting the developmental needs of your young learners.</a:t>
            </a:r>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871581740"/>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440</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Reflective practice underpins standards for registration and professional practice across all early childhood professions, and has become one of the most popular engagement theories of the last 20 years. </a:t>
            </a:r>
            <a:endParaRPr lang="en-ZA" dirty="0"/>
          </a:p>
          <a:p>
            <a:pPr marL="0" indent="0">
              <a:buNone/>
            </a:pPr>
            <a:endParaRPr lang="en-ZA" dirty="0"/>
          </a:p>
          <a:p>
            <a:r>
              <a:rPr lang="en-US" dirty="0"/>
              <a:t>Reflective practice is described by MacNaughton (2003) as “an intellectually engaged activity geared to changing practices by transforming knowledge”. </a:t>
            </a:r>
          </a:p>
          <a:p>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90449744"/>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441</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The work of Gruska, McLeod and Reynolds (2005) describes reflective practice as a continuous process rather than a one off event involving, “repeated cycles of examining practice, adjusting practice and reflecting on it, before you try it again”. </a:t>
            </a:r>
          </a:p>
          <a:p>
            <a:endParaRPr lang="en-US" dirty="0"/>
          </a:p>
          <a:p>
            <a:r>
              <a:rPr lang="en-US" dirty="0"/>
              <a:t>Dewey is attributed with having extended the notion of reflection as being critical to the development of professional practice (MacNaughton, 2003; Gahye, 2005; Gruska et al, 2005; Fernsten and Fernsten, 2005).   </a:t>
            </a:r>
            <a:endParaRPr lang="en-ZA" dirty="0"/>
          </a:p>
          <a:p>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37212637"/>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442</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pPr marL="0" indent="0">
              <a:buNone/>
            </a:pPr>
            <a:r>
              <a:rPr lang="en-US" b="1" dirty="0"/>
              <a:t>Pollard (2002) has identified the following seven characteristics of reflective practice as useful in helping early childhood professionals gain a collective understanding of what reflective practice involves and how it can improve child outcomes:</a:t>
            </a:r>
            <a:endParaRPr lang="en-ZA" b="1" dirty="0"/>
          </a:p>
          <a:p>
            <a:pPr marL="0" indent="0">
              <a:buNone/>
            </a:pPr>
            <a:endParaRPr lang="en-ZA" dirty="0"/>
          </a:p>
          <a:p>
            <a:pPr marL="0" indent="0">
              <a:buNone/>
            </a:pPr>
            <a:r>
              <a:rPr lang="en-US" dirty="0"/>
              <a:t>1. An active focus on goals, how these might be addressed and      the potential consequences of these.</a:t>
            </a:r>
            <a:endParaRPr lang="en-ZA" dirty="0"/>
          </a:p>
          <a:p>
            <a:pPr marL="0" indent="0">
              <a:buNone/>
            </a:pPr>
            <a:r>
              <a:rPr lang="en-US" dirty="0"/>
              <a:t>2. A commitment to a continuous cycle of monitoring practice, evaluating and re-visiting it.</a:t>
            </a:r>
            <a:endParaRPr lang="en-ZA" dirty="0"/>
          </a:p>
          <a:p>
            <a:pPr marL="0" indent="0">
              <a:buNone/>
            </a:pPr>
            <a:r>
              <a:rPr lang="en-US" dirty="0"/>
              <a:t>3. A focus on informed judgements about practice, based on evidence.</a:t>
            </a:r>
            <a:endParaRPr lang="en-ZA" dirty="0"/>
          </a:p>
          <a:p>
            <a:pPr marL="0" indent="0">
              <a:buNone/>
            </a:pPr>
            <a:r>
              <a:rPr lang="en-US" dirty="0"/>
              <a:t>4. Open-minded, responsive and inclusive attitudes.</a:t>
            </a:r>
            <a:endParaRPr lang="en-ZA" dirty="0"/>
          </a:p>
          <a:p>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136860029"/>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443</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0" indent="0">
              <a:buNone/>
            </a:pPr>
            <a:r>
              <a:rPr lang="en-US" dirty="0"/>
              <a:t>5. The capacity to re-frame one’s own practice in light of  evidence-based reflections and insights based on research.</a:t>
            </a:r>
            <a:endParaRPr lang="en-ZA" dirty="0"/>
          </a:p>
          <a:p>
            <a:pPr marL="0" indent="0">
              <a:buNone/>
            </a:pPr>
            <a:r>
              <a:rPr lang="en-US" dirty="0"/>
              <a:t>6. Dialogue with other colleagues, in-house and with external networks.</a:t>
            </a:r>
            <a:endParaRPr lang="en-ZA" dirty="0"/>
          </a:p>
          <a:p>
            <a:pPr marL="0" indent="0">
              <a:buNone/>
            </a:pPr>
            <a:r>
              <a:rPr lang="en-US" dirty="0"/>
              <a:t>7. The capacity to mediate and adapt from externally developed frameworks, making informed judgments and defending or challenging existing practice.</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0716060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444</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In recent years, reflective practice in early childhood education has also been influenced by action research, which aims to bring about positive change in order to better respond to the needs of children and families. </a:t>
            </a:r>
          </a:p>
          <a:p>
            <a:endParaRPr lang="en-US" dirty="0"/>
          </a:p>
          <a:p>
            <a:r>
              <a:rPr lang="en-US" dirty="0"/>
              <a:t>This process relies on critical reflection, where professionals question their own assumptions about children and their work with children.  </a:t>
            </a: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79040716"/>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445</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0" indent="0">
              <a:buNone/>
            </a:pPr>
            <a:r>
              <a:rPr lang="en-US" b="1" dirty="0"/>
              <a:t>Critical reflection draws on the work of Habermas, a German critical social theorist (Pinar et al, 1995) who identifies three main ways of thinking (adapted from MacNaughton, 2003): </a:t>
            </a:r>
          </a:p>
          <a:p>
            <a:pPr marL="0" indent="0">
              <a:buNone/>
            </a:pPr>
            <a:endParaRPr lang="en-ZA" dirty="0"/>
          </a:p>
          <a:p>
            <a:pPr marL="457200" indent="-457200">
              <a:buFont typeface="+mj-lt"/>
              <a:buAutoNum type="arabicPeriod"/>
            </a:pPr>
            <a:r>
              <a:rPr lang="en-US" b="1" dirty="0"/>
              <a:t>Technical: </a:t>
            </a:r>
            <a:r>
              <a:rPr lang="en-US" dirty="0"/>
              <a:t>when professionals are concerned with finding out how things happen and how they can control this. This way of thinking often leads to conformist practices that reinforce existing understandings.</a:t>
            </a:r>
          </a:p>
          <a:p>
            <a:pPr marL="457200" indent="-457200">
              <a:buFont typeface="+mj-lt"/>
              <a:buAutoNum type="arabicPeriod"/>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80967588"/>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446</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457200" indent="-457200">
              <a:buFont typeface="+mj-lt"/>
              <a:buAutoNum type="arabicPeriod" startAt="2"/>
            </a:pPr>
            <a:r>
              <a:rPr lang="en-US" b="1" dirty="0"/>
              <a:t>Practical: </a:t>
            </a:r>
            <a:r>
              <a:rPr lang="en-US" dirty="0"/>
              <a:t>when professionals are concerned with finding out what things mean to other people. </a:t>
            </a:r>
          </a:p>
          <a:p>
            <a:pPr marL="0" indent="0">
              <a:buNone/>
            </a:pPr>
            <a:endParaRPr lang="en-US" dirty="0"/>
          </a:p>
          <a:p>
            <a:r>
              <a:rPr lang="en-US" dirty="0"/>
              <a:t>This way of thinking is concerned with understanding events rather than trying to control them and often involves reforming thinking as professionals try to gain new insights.</a:t>
            </a:r>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2685545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447</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457200" indent="-457200">
              <a:buFont typeface="+mj-lt"/>
              <a:buAutoNum type="arabicPeriod" startAt="3"/>
            </a:pPr>
            <a:r>
              <a:rPr lang="en-US" b="1" dirty="0"/>
              <a:t>Critical: </a:t>
            </a:r>
            <a:r>
              <a:rPr lang="en-US" dirty="0"/>
              <a:t>when professionals examine whether what they know might somehow be biased.  </a:t>
            </a:r>
          </a:p>
          <a:p>
            <a:pPr marL="0" indent="0">
              <a:buNone/>
            </a:pPr>
            <a:endParaRPr lang="en-US" dirty="0"/>
          </a:p>
          <a:p>
            <a:r>
              <a:rPr lang="en-US" dirty="0"/>
              <a:t>This way of thinking is most likely to lead to transformed ways of thinking as professionals ask themselves critical questions about whose needs are being met by the knowledge and beliefs that they have. </a:t>
            </a: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2059570"/>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448</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457200" indent="-457200">
              <a:buFont typeface="+mj-lt"/>
              <a:buAutoNum type="arabicPeriod" startAt="3"/>
            </a:pPr>
            <a:r>
              <a:rPr lang="en-US" b="1" dirty="0"/>
              <a:t>Critical: </a:t>
            </a:r>
            <a:r>
              <a:rPr lang="en-US" dirty="0"/>
              <a:t>when professionals examine whether what they know might somehow be biased.  </a:t>
            </a:r>
          </a:p>
          <a:p>
            <a:pPr marL="0" indent="0">
              <a:buNone/>
            </a:pPr>
            <a:endParaRPr lang="en-US" dirty="0"/>
          </a:p>
          <a:p>
            <a:r>
              <a:rPr lang="en-US" dirty="0"/>
              <a:t>This way of thinking is most likely to lead to transformed ways of thinking as professionals ask themselves critical questions about whose needs are being met by the knowledge and beliefs that they have. </a:t>
            </a: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125480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449</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0" indent="0">
              <a:buNone/>
            </a:pPr>
            <a:r>
              <a:rPr lang="en-US" b="1" dirty="0"/>
              <a:t>Why is reflective practice so important in early childhood learning, development and teaching?</a:t>
            </a:r>
            <a:endParaRPr lang="en-ZA" b="1"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8E6ED147-BF5B-48D9-8B91-2F4334CE56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95625" y="2505075"/>
            <a:ext cx="2481262" cy="2824797"/>
          </a:xfrm>
          <a:prstGeom prst="rect">
            <a:avLst/>
          </a:prstGeom>
          <a:noFill/>
        </p:spPr>
      </p:pic>
    </p:spTree>
    <p:extLst>
      <p:ext uri="{BB962C8B-B14F-4D97-AF65-F5344CB8AC3E}">
        <p14:creationId xmlns:p14="http://schemas.microsoft.com/office/powerpoint/2010/main" val="2784382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Most child care providers understand the role of observation in early childhood education. </a:t>
            </a:r>
          </a:p>
          <a:p>
            <a:endParaRPr lang="en-US" dirty="0"/>
          </a:p>
          <a:p>
            <a:r>
              <a:rPr lang="en-US" dirty="0"/>
              <a:t>Observation is often seen as one of the most simple, yet effective methods of assessing young children as they develop.</a:t>
            </a: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20095636"/>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450</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Settings with the best outcomes for children have staff who engage in reflective practice.</a:t>
            </a:r>
          </a:p>
          <a:p>
            <a:pPr marL="0" indent="0">
              <a:buNone/>
            </a:pPr>
            <a:endParaRPr lang="en-ZA" dirty="0"/>
          </a:p>
          <a:p>
            <a:r>
              <a:rPr lang="en-US" dirty="0"/>
              <a:t>Research tells us that educators who regularly reflect on what they do, why they do it and how this new knowledge can be used to improve their practice achieve the best outcomes for children and families (MacNaughton, 2005; Sylva et al, 2004; Siraj-Blatchford et al, 2008; Raban et al, 2007).  </a:t>
            </a:r>
          </a:p>
          <a:p>
            <a:endParaRPr lang="en-US"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4350320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451</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A study of early childhood care and education across 20 countries found that improvements in children’s long-term outcomes are achievable for all children when early learning experiences are high quality (OECD, 2006). </a:t>
            </a:r>
            <a:endParaRPr lang="en-ZA" dirty="0"/>
          </a:p>
          <a:p>
            <a:pPr marL="0" indent="0">
              <a:buNone/>
            </a:pPr>
            <a:endParaRPr lang="en-ZA" dirty="0"/>
          </a:p>
          <a:p>
            <a:r>
              <a:rPr lang="en-US" dirty="0"/>
              <a:t>Reflective practice and critically reflective practice are features of high quality learning environments. </a:t>
            </a:r>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84711343"/>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452</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Reflective practice allows early childhood professionals to develop a critical understanding of their own practice, and continually develop the necessary skills, knowledge and approaches to achieve the best outcomes for children.</a:t>
            </a:r>
            <a:endParaRPr lang="en-ZA" dirty="0"/>
          </a:p>
          <a:p>
            <a:pPr marL="0" indent="0">
              <a:buNone/>
            </a:pPr>
            <a:endParaRPr lang="en-ZA" dirty="0"/>
          </a:p>
          <a:p>
            <a:r>
              <a:rPr lang="en-US" dirty="0"/>
              <a:t>The longitudinal findings of the Effective Provision of Pre-school Education (EPPE) project (Sylva et al, 2004) found that high quality early childhood settings had positive effects on children’s development both intellectually and socio-emotionally.  </a:t>
            </a:r>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63696726"/>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453</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pPr marL="0" indent="0">
              <a:buNone/>
            </a:pPr>
            <a:endParaRPr lang="en-US" dirty="0"/>
          </a:p>
          <a:p>
            <a:r>
              <a:rPr lang="en-US" dirty="0"/>
              <a:t>The study also found the higher quality the early learning environment, the better the outcomes for children (Sammons, 2010; Sammons et al, 2002). </a:t>
            </a:r>
          </a:p>
          <a:p>
            <a:endParaRPr lang="en-US" dirty="0"/>
          </a:p>
          <a:p>
            <a:r>
              <a:rPr lang="en-US" dirty="0"/>
              <a:t>Further research concluded that children were found to make better all-round progress in settings where professionals were aware of children’s individual learning styles; where educators had a good understanding of appropriate pedagogical content and where there was a strong commitment to on-going professional inquiry (Siraj-Blatchford, Taggart, Sylva, Sammons, Melhuish, 2008). </a:t>
            </a:r>
          </a:p>
          <a:p>
            <a:pPr marL="0" indent="0">
              <a:buNone/>
            </a:pPr>
            <a:endParaRPr lang="en-US"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3367885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454</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r>
              <a:rPr lang="en-US" dirty="0"/>
              <a:t>This knowledge is developed when early childhood professionals reflect on their practice and on the impact of their values, attitudes and decisions on children. </a:t>
            </a:r>
          </a:p>
          <a:p>
            <a:endParaRPr lang="en-US" dirty="0"/>
          </a:p>
          <a:p>
            <a:r>
              <a:rPr lang="en-US" dirty="0"/>
              <a:t>Early childhood professionals continually develop their professional knowledge and skills to enable them to provide the best possible learning and development opportunities for all children. </a:t>
            </a:r>
            <a:endParaRPr lang="en-ZA" dirty="0"/>
          </a:p>
          <a:p>
            <a:pPr marL="0" indent="0">
              <a:buNone/>
            </a:pPr>
            <a:endParaRPr lang="en-ZA" dirty="0"/>
          </a:p>
          <a:p>
            <a:r>
              <a:rPr lang="en-US" dirty="0"/>
              <a:t>Children learn the most when professionals reflect on their own values and consider how their views of children and childhood impact on their practice.</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95849233"/>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455</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The United Nations Convention on the Rights of the Child (UNCRC, 1989) is underpinned by principles which are fundamental to all work undertaken with children (Woodhead, 2006). </a:t>
            </a:r>
          </a:p>
          <a:p>
            <a:pPr marL="0" indent="0">
              <a:buNone/>
            </a:pPr>
            <a:endParaRPr lang="en-US" b="1" dirty="0"/>
          </a:p>
          <a:p>
            <a:pPr marL="0" indent="0">
              <a:buNone/>
            </a:pPr>
            <a:r>
              <a:rPr lang="en-US" b="1" dirty="0"/>
              <a:t>The principles are:</a:t>
            </a:r>
          </a:p>
          <a:p>
            <a:pPr marL="0" indent="0">
              <a:buNone/>
            </a:pPr>
            <a:endParaRPr lang="en-ZA" b="1" dirty="0"/>
          </a:p>
          <a:p>
            <a:r>
              <a:rPr lang="en-US" dirty="0"/>
              <a:t>The right to survival and development</a:t>
            </a:r>
            <a:endParaRPr lang="en-ZA" dirty="0"/>
          </a:p>
          <a:p>
            <a:r>
              <a:rPr lang="en-US" dirty="0"/>
              <a:t>Non-discrimination</a:t>
            </a:r>
            <a:endParaRPr lang="en-ZA" dirty="0"/>
          </a:p>
          <a:p>
            <a:r>
              <a:rPr lang="en-US" dirty="0"/>
              <a:t>Respect for the views and feelings of the child</a:t>
            </a:r>
            <a:endParaRPr lang="en-ZA" dirty="0"/>
          </a:p>
          <a:p>
            <a:r>
              <a:rPr lang="en-US" dirty="0"/>
              <a:t>Devotion to the best interest of the child.</a:t>
            </a:r>
            <a:endParaRPr lang="en-ZA" dirty="0"/>
          </a:p>
          <a:p>
            <a:pPr marL="0" indent="0">
              <a:buNone/>
            </a:pPr>
            <a:endParaRPr lang="en-ZA"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86627363"/>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456</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fontScale="92500" lnSpcReduction="10000"/>
          </a:bodyPr>
          <a:lstStyle/>
          <a:p>
            <a:r>
              <a:rPr lang="en-US" dirty="0"/>
              <a:t>The Convention signals a shift in ideologies about children and childhood, moving away from the concept of children as passive recipients of adult intervention who lack the capacity to make their own decisions (Lansdown, Children's Welfare and Children's Rights, 2000) and towards an ideology of children as active citizens with their own unique rights.  </a:t>
            </a:r>
          </a:p>
          <a:p>
            <a:endParaRPr lang="en-US" dirty="0"/>
          </a:p>
          <a:p>
            <a:r>
              <a:rPr lang="en-US" dirty="0"/>
              <a:t>In order to effectively incorporate the views of children, professionals need to continually challenge and reflect on the impact of their work on children (Copple, 2003; Amobi, 2005; Broadhead 2006, DEECD, 2009).  </a:t>
            </a:r>
          </a:p>
          <a:p>
            <a:pPr marL="0" indent="0">
              <a:buNone/>
            </a:pPr>
            <a:endParaRPr lang="en-ZA" dirty="0"/>
          </a:p>
          <a:p>
            <a:pPr marL="0" indent="0">
              <a:buNone/>
            </a:pPr>
            <a:r>
              <a:rPr lang="en-US" dirty="0"/>
              <a:t>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68480413"/>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457</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Professionals do this by reflecting on and adopting flexible images of children and childhood and reconsidering the roles they play in children’s lives (Bae, 2009; Dall’Alba, 2009). </a:t>
            </a:r>
          </a:p>
          <a:p>
            <a:endParaRPr lang="en-US" dirty="0"/>
          </a:p>
          <a:p>
            <a:r>
              <a:rPr lang="en-US" dirty="0"/>
              <a:t>Reflecting on and posing critical questions about the possible unfairness or inequalities of preconceived ideas about children has been identified as crucial in becoming more objective in how images of children are constructed (MacNaugton, 2003; Appl &amp; Yordle, 2005; Smith, 2007).  </a:t>
            </a:r>
            <a:endParaRPr lang="en-ZA" dirty="0"/>
          </a:p>
          <a:p>
            <a:pPr marL="0" indent="0">
              <a:buNone/>
            </a:pPr>
            <a:endParaRPr lang="en-ZA" dirty="0"/>
          </a:p>
          <a:p>
            <a:pPr marL="0" indent="0">
              <a:buNone/>
            </a:pPr>
            <a:r>
              <a:rPr lang="en-US" dirty="0"/>
              <a:t>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1765956"/>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458</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r>
              <a:rPr lang="en-US" dirty="0"/>
              <a:t>In addition, children who experience respect for their views are more inclined to take responsibility for their actions.  </a:t>
            </a:r>
          </a:p>
          <a:p>
            <a:endParaRPr lang="en-US" dirty="0"/>
          </a:p>
          <a:p>
            <a:r>
              <a:rPr lang="en-US" dirty="0"/>
              <a:t>Evidence from as early as 1980 showed that the degree to which a person feels “in control” of their life affected other measures of their well-being and self-esteem, even amongst babies (Maccoby, 1980).</a:t>
            </a:r>
            <a:endParaRPr lang="en-ZA" dirty="0"/>
          </a:p>
          <a:p>
            <a:pPr marL="0" indent="0">
              <a:buNone/>
            </a:pPr>
            <a:endParaRPr lang="en-ZA" dirty="0"/>
          </a:p>
          <a:p>
            <a:r>
              <a:rPr lang="en-US" dirty="0"/>
              <a:t>Reflective practice can also help professionals to create real opportunities for children to express their own thoughts and feelings and actively influence what happens in their lives. </a:t>
            </a:r>
          </a:p>
          <a:p>
            <a:pPr marL="0" indent="0">
              <a:buNone/>
            </a:pPr>
            <a:r>
              <a:rPr lang="en-US" dirty="0"/>
              <a:t>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90562485"/>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459</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r>
              <a:rPr lang="en-US" dirty="0"/>
              <a:t>Adults can do this by considering the power inequalities between themselves and children and by engaging reflectively with the how and what of the things they do. </a:t>
            </a:r>
          </a:p>
          <a:p>
            <a:endParaRPr lang="en-US" dirty="0"/>
          </a:p>
          <a:p>
            <a:r>
              <a:rPr lang="en-US" dirty="0"/>
              <a:t>Early childhood professionals become more effective through critical reflection and a strong culture of professional enquiry. </a:t>
            </a:r>
          </a:p>
          <a:p>
            <a:endParaRPr lang="en-US" dirty="0"/>
          </a:p>
          <a:p>
            <a:r>
              <a:rPr lang="en-US" dirty="0"/>
              <a:t>Reflective practice allows professionals to develop a deeper awareness of their own prejudices, beliefs and values and advance learning for vulnerable children. </a:t>
            </a:r>
            <a:endParaRPr lang="en-ZA" dirty="0"/>
          </a:p>
          <a:p>
            <a:pPr marL="0" indent="0">
              <a:buNone/>
            </a:pPr>
            <a:endParaRPr lang="en-ZA" dirty="0"/>
          </a:p>
          <a:p>
            <a:pPr marL="0" indent="0">
              <a:buNone/>
            </a:pPr>
            <a:r>
              <a:rPr lang="en-US" dirty="0"/>
              <a:t>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28498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r>
              <a:rPr lang="en-US" b="1" dirty="0"/>
              <a:t>Better Assessment</a:t>
            </a:r>
          </a:p>
          <a:p>
            <a:pPr marL="0" indent="0">
              <a:buNone/>
            </a:pPr>
            <a:endParaRPr lang="en-ZA" dirty="0"/>
          </a:p>
          <a:p>
            <a:r>
              <a:rPr lang="en-US" dirty="0"/>
              <a:t>Early childhood assessment is a tool used to gather and provide educators, parents, and families with critical information about a child’s development and growth. </a:t>
            </a:r>
          </a:p>
          <a:p>
            <a:endParaRPr lang="en-US" dirty="0"/>
          </a:p>
          <a:p>
            <a:r>
              <a:rPr lang="en-US" dirty="0"/>
              <a:t>While traditional testing gives you a snapshot of how a child is performing at a certain point in time, observation in early childhood education settings allows you to get a more accurate reading on a child’s true developmental progress.</a:t>
            </a:r>
          </a:p>
          <a:p>
            <a:endParaRPr lang="en-US" dirty="0"/>
          </a:p>
          <a:p>
            <a:r>
              <a:rPr lang="en-US" dirty="0"/>
              <a:t> </a:t>
            </a: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977251449"/>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460</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pPr marL="0" indent="0">
              <a:buNone/>
            </a:pPr>
            <a:r>
              <a:rPr lang="en-ZA" b="1" dirty="0"/>
              <a:t>Example:</a:t>
            </a:r>
          </a:p>
          <a:p>
            <a:pPr marL="0" indent="0">
              <a:buNone/>
            </a:pPr>
            <a:endParaRPr lang="en-ZA" b="1" dirty="0"/>
          </a:p>
          <a:p>
            <a:r>
              <a:rPr lang="en-US" dirty="0"/>
              <a:t>Australia is rapidly becoming one of the most culturally and linguistically diverse countries in the world. Residents of the state of Victoria originate from over 230 different nations, speak more than 180 different languages and follow at least 116 different religions. </a:t>
            </a:r>
          </a:p>
          <a:p>
            <a:endParaRPr lang="en-US" dirty="0"/>
          </a:p>
          <a:p>
            <a:r>
              <a:rPr lang="en-US" dirty="0"/>
              <a:t>One in four Victorian residents was either born overseas or has a parent who was (Clarke, 2009; Department of Education and Early Childhood Development, 2009). </a:t>
            </a:r>
            <a:endParaRPr lang="en-ZA" b="1" dirty="0"/>
          </a:p>
          <a:p>
            <a:pPr marL="0" indent="0">
              <a:buNone/>
            </a:pPr>
            <a:r>
              <a:rPr lang="en-US" dirty="0"/>
              <a:t>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23752486"/>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461</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r>
              <a:rPr lang="en-US" dirty="0"/>
              <a:t>Research indicates that when a child’s first language is not English and their home language is not supported in early childhood, that this can have a detrimental effect on their later school achievement (Drury, 2007; Siraj-Blatchford, et al., 2004).  </a:t>
            </a:r>
          </a:p>
          <a:p>
            <a:endParaRPr lang="en-US" dirty="0"/>
          </a:p>
          <a:p>
            <a:r>
              <a:rPr lang="en-US" dirty="0"/>
              <a:t>There is also evidence suggesting that children from culturally diverse backgrounds are more likely to have low self-esteem, low self worth and a lack of belonging, all of which are contributing risk factors in poor academic success and social and emotional wellbeing (Drury, 2007; Mayr &amp; Ulich, 2009; Li, D'Angiulli, &amp; Kendall, 2007).</a:t>
            </a:r>
            <a:endParaRPr lang="en-ZA" dirty="0"/>
          </a:p>
          <a:p>
            <a:pPr marL="0" indent="0">
              <a:buNone/>
            </a:pPr>
            <a:r>
              <a:rPr lang="en-US" dirty="0"/>
              <a:t>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32474982"/>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462</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Professionals who are aware of their own prejudices are better able to support children from diverse backgrounds and advance their learning. </a:t>
            </a:r>
          </a:p>
          <a:p>
            <a:endParaRPr lang="en-US" dirty="0"/>
          </a:p>
          <a:p>
            <a:r>
              <a:rPr lang="en-US" dirty="0"/>
              <a:t>This is because these professionals are more likely to be aware of their own emotional intelligence, their values, personal philosophies and individual belief systems and are more likely to challenge and change ineffective practice and improve outcomes for children with whom they work (MacNaughton, 2003; Raban et al 2007).  </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457200" indent="-457200">
              <a:buFont typeface="+mj-lt"/>
              <a:buAutoNum type="arabicPeriod" startAt="2"/>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84035320"/>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463</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Reflective practice provides a common professional goal for professionals working across agencies in early childhood and is a unifying practice for diverse groups of professionals.</a:t>
            </a:r>
          </a:p>
          <a:p>
            <a:pPr marL="0" indent="0">
              <a:buNone/>
            </a:pPr>
            <a:endParaRPr lang="en-ZA" dirty="0"/>
          </a:p>
          <a:p>
            <a:pPr marL="0" indent="0">
              <a:buNone/>
            </a:pPr>
            <a:r>
              <a:rPr lang="en-US" b="1" dirty="0"/>
              <a:t>There is a wide range of professionals working across different agencies who are involved in the early years of children’s lives: </a:t>
            </a:r>
          </a:p>
          <a:p>
            <a:pPr marL="0" indent="0">
              <a:buNone/>
            </a:pPr>
            <a:endParaRPr lang="en-US" b="1" dirty="0"/>
          </a:p>
          <a:p>
            <a:r>
              <a:rPr lang="en-US" dirty="0"/>
              <a:t>School teachers, Maternal and Child Health nurses, early childhood professionals working in long day care, family day care, kindergarten programs, social workers, psychologists, play specialists and specialist children’s services. </a:t>
            </a:r>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10186731"/>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464</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0" indent="0">
              <a:buNone/>
            </a:pPr>
            <a:endParaRPr lang="en-US" dirty="0"/>
          </a:p>
          <a:p>
            <a:r>
              <a:rPr lang="en-US" dirty="0"/>
              <a:t>At any point, a combination or group of these professionals has to be involved in supporting individual children. </a:t>
            </a:r>
            <a:endParaRPr lang="en-ZA" dirty="0"/>
          </a:p>
          <a:p>
            <a:pPr marL="0" indent="0">
              <a:buNone/>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06457018"/>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465</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0" indent="0">
              <a:buNone/>
            </a:pPr>
            <a:r>
              <a:rPr lang="en-US" b="1" dirty="0"/>
              <a:t>What are the implications for achieving the best outcomes for children?</a:t>
            </a:r>
            <a:endParaRPr lang="en-ZA" b="1" dirty="0"/>
          </a:p>
          <a:p>
            <a:pPr marL="0" indent="0">
              <a:buNone/>
            </a:pPr>
            <a:r>
              <a:rPr lang="en-US" dirty="0"/>
              <a:t> </a:t>
            </a:r>
            <a:endParaRPr lang="en-ZA" dirty="0"/>
          </a:p>
          <a:p>
            <a:pPr marL="457200" indent="-457200">
              <a:buAutoNum type="arabicPeriod"/>
            </a:pPr>
            <a:r>
              <a:rPr lang="en-US" b="1" i="1" dirty="0"/>
              <a:t>To achieve best outcomes for children, early childhood professionals need to reflect in practice as well as on practice</a:t>
            </a:r>
          </a:p>
          <a:p>
            <a:pPr marL="0" indent="0">
              <a:buNone/>
            </a:pPr>
            <a:endParaRPr lang="en-ZA" b="1" dirty="0"/>
          </a:p>
          <a:p>
            <a:r>
              <a:rPr lang="en-US" dirty="0"/>
              <a:t>The evidence demonstrates the importance of reflection in practice (thinking on your feet) and reflection on practice (thinking after the event) if early childhood professionals are to achieve the best outcomes for children. </a:t>
            </a:r>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63725243"/>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466</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Reflecting on one’s own values and attitudes must accompany reflection on wider issues of practice such as the effect of child-adult relationships on children’s overall learning outcomes. </a:t>
            </a:r>
          </a:p>
          <a:p>
            <a:pPr marL="0" indent="0">
              <a:buNone/>
            </a:pPr>
            <a:endParaRPr lang="en-US" dirty="0"/>
          </a:p>
          <a:p>
            <a:r>
              <a:rPr lang="en-US" dirty="0"/>
              <a:t>Reflection and the desire to continuously improve early childhood practice are necessary for children to achieve their full potential.</a:t>
            </a:r>
          </a:p>
          <a:p>
            <a:pPr marL="0" indent="0">
              <a:buNone/>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44391849"/>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467</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0" indent="0">
              <a:buNone/>
            </a:pPr>
            <a:r>
              <a:rPr lang="en-US" b="1" i="1" dirty="0"/>
              <a:t>2. Early childhood professionals need guidance and structure if reflective practice is to be critical and bring about positive change</a:t>
            </a:r>
            <a:endParaRPr lang="en-ZA" b="1" dirty="0"/>
          </a:p>
          <a:p>
            <a:r>
              <a:rPr lang="en-US" dirty="0"/>
              <a:t>In order to make positive changes in early childhood learning environments, professionals need to deepen their understanding of their own and others’ value base. </a:t>
            </a:r>
          </a:p>
          <a:p>
            <a:endParaRPr lang="en-US" dirty="0"/>
          </a:p>
          <a:p>
            <a:r>
              <a:rPr lang="en-US" dirty="0"/>
              <a:t>For this to happen, some type of formal guidance and structure should be in place.  </a:t>
            </a:r>
          </a:p>
          <a:p>
            <a:pPr marL="0" indent="0">
              <a:buNone/>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2262542"/>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468</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Studies indicate that without structured tools – such as recording formats, guided questions or examples of others’ reflections and how they linked to improvements in practice – there can be a lack of commitment to reflective practice from staff. </a:t>
            </a:r>
          </a:p>
          <a:p>
            <a:pPr marL="0" indent="0">
              <a:buNone/>
            </a:pPr>
            <a:endParaRPr lang="en-US" dirty="0"/>
          </a:p>
          <a:p>
            <a:r>
              <a:rPr lang="en-US" dirty="0"/>
              <a:t>Reflection also needs to be embedded as part of normal day to day practices.</a:t>
            </a:r>
            <a:endParaRPr lang="en-ZA" dirty="0"/>
          </a:p>
          <a:p>
            <a:pPr marL="0" indent="0">
              <a:buNone/>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50305106"/>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469</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lnSpcReduction="10000"/>
          </a:bodyPr>
          <a:lstStyle/>
          <a:p>
            <a:pPr marL="0" indent="0">
              <a:buNone/>
            </a:pPr>
            <a:r>
              <a:rPr lang="en-US" b="1" i="1" dirty="0"/>
              <a:t>3. Critically Reflective Practice is most effective when a mentor is involved</a:t>
            </a:r>
          </a:p>
          <a:p>
            <a:pPr marL="0" indent="0">
              <a:buNone/>
            </a:pPr>
            <a:endParaRPr lang="en-ZA" b="1" dirty="0"/>
          </a:p>
          <a:p>
            <a:r>
              <a:rPr lang="en-US" dirty="0"/>
              <a:t>Evidence suggests that while guidance and structure are important factors in engaging a professional’s long-term commitment to reflective practice, reflection is substantially more effective when the process involves a mentor.</a:t>
            </a:r>
          </a:p>
          <a:p>
            <a:endParaRPr lang="en-US" dirty="0"/>
          </a:p>
          <a:p>
            <a:r>
              <a:rPr lang="en-US" dirty="0"/>
              <a:t> Another professional can bring a different perspective to the reflection and encourage early childhood professionals to think about what values they hold, why they hold them, and what works best for children and their learning. </a:t>
            </a: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94491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Testing is not the most reliable method of measuring skill as there are many factors that can affect a child’s performance at any particular time. </a:t>
            </a:r>
          </a:p>
          <a:p>
            <a:endParaRPr lang="en-US" dirty="0"/>
          </a:p>
          <a:p>
            <a:r>
              <a:rPr lang="en-US" dirty="0"/>
              <a:t>Tiredness, hunger, boredom and many other feelings can impact whether or not a child will demonstrate the skills they have learned at the time of assessment. </a:t>
            </a:r>
          </a:p>
          <a:p>
            <a:endParaRPr lang="en-US" dirty="0"/>
          </a:p>
          <a:p>
            <a:r>
              <a:rPr lang="en-US" dirty="0"/>
              <a:t>However, your recorded observations can show a much more accurate picture of a child’s performance in the most important developmental areas.</a:t>
            </a:r>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612484398"/>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470</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pPr marL="0" indent="0">
              <a:buNone/>
            </a:pPr>
            <a:r>
              <a:rPr lang="en-US" b="1" i="1" dirty="0"/>
              <a:t>4. Critical reflection is most effective when it takes place within a regular learning network</a:t>
            </a:r>
          </a:p>
          <a:p>
            <a:pPr marL="0" indent="0">
              <a:buNone/>
            </a:pPr>
            <a:endParaRPr lang="en-ZA" b="1" dirty="0"/>
          </a:p>
          <a:p>
            <a:r>
              <a:rPr lang="en-US" dirty="0"/>
              <a:t>Local and centre-specific improvements and change can be achieved with structured and guided reflection using a mentor. </a:t>
            </a:r>
          </a:p>
          <a:p>
            <a:endParaRPr lang="en-US" dirty="0"/>
          </a:p>
          <a:p>
            <a:r>
              <a:rPr lang="en-US" dirty="0"/>
              <a:t>However, if outcomes for children across whole communities is the aim of engaging with children and families then research advocates developing what McNaughton (2005) calls critically knowing early childhood communities.   </a:t>
            </a:r>
          </a:p>
          <a:p>
            <a:endParaRPr lang="en-US" dirty="0"/>
          </a:p>
          <a:p>
            <a:pPr marL="0" indent="0">
              <a:buNone/>
            </a:pPr>
            <a:endParaRPr lang="en-ZA" dirty="0"/>
          </a:p>
          <a:p>
            <a:pPr marL="0" indent="0">
              <a:buNone/>
            </a:pP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38964818"/>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471</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p:txBody>
          <a:bodyPr>
            <a:normAutofit/>
          </a:bodyPr>
          <a:lstStyle/>
          <a:p>
            <a:r>
              <a:rPr lang="en-US" dirty="0"/>
              <a:t>Reflecting regularly with those outside professionals’ comfortable and predictable worlds has been proven to create reflective early childhood hubs. </a:t>
            </a:r>
          </a:p>
          <a:p>
            <a:endParaRPr lang="en-US" dirty="0"/>
          </a:p>
          <a:p>
            <a:r>
              <a:rPr lang="en-US" dirty="0"/>
              <a:t>Such hubs focus on policy development, learning and pedagogy, sharing best practice and challenging taken-for-granted practices. </a:t>
            </a:r>
          </a:p>
          <a:p>
            <a:endParaRPr lang="en-US" dirty="0"/>
          </a:p>
          <a:p>
            <a:r>
              <a:rPr lang="en-US" dirty="0"/>
              <a:t>The shared focus is on sustained improvement in the lives of children. </a:t>
            </a:r>
            <a:endParaRPr lang="en-ZA" dirty="0"/>
          </a:p>
          <a:p>
            <a:pPr marL="0" indent="0">
              <a:buNone/>
            </a:pPr>
            <a:r>
              <a:rPr lang="en-US" dirty="0"/>
              <a:t> </a:t>
            </a:r>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8772100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472</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a:xfrm>
            <a:off x="467544" y="1413296"/>
            <a:ext cx="8219256" cy="5101804"/>
          </a:xfrm>
        </p:spPr>
        <p:txBody>
          <a:bodyPr>
            <a:normAutofit/>
          </a:bodyPr>
          <a:lstStyle/>
          <a:p>
            <a:pPr marL="0" indent="0">
              <a:buNone/>
            </a:pPr>
            <a:r>
              <a:rPr lang="en-US" b="1" i="1" dirty="0"/>
              <a:t>5. Professionals need to create adequate time and space for reflection</a:t>
            </a:r>
          </a:p>
          <a:p>
            <a:pPr marL="0" indent="0">
              <a:buNone/>
            </a:pPr>
            <a:endParaRPr lang="en-ZA" b="1" dirty="0"/>
          </a:p>
          <a:p>
            <a:r>
              <a:rPr lang="en-US" dirty="0"/>
              <a:t>The research emphasizes that without tangible leadership commitment to reflective practice and time regularly set aside for staff to reflect, meet with mentors or attend local learning networks, reflection is viewed by early childhood professionals as little more than a time-consuming exercise.  </a:t>
            </a:r>
          </a:p>
          <a:p>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6686607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473</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a:xfrm>
            <a:off x="467544" y="1413296"/>
            <a:ext cx="8219256" cy="5101804"/>
          </a:xfrm>
        </p:spPr>
        <p:txBody>
          <a:bodyPr>
            <a:normAutofit/>
          </a:bodyPr>
          <a:lstStyle/>
          <a:p>
            <a:r>
              <a:rPr lang="en-US" dirty="0"/>
              <a:t>Investment at both pre- and in-service stages of professional learning – where the benefits of critical reflection are explicitly taught – enables professionals to become familiar with contemporary theory and research, and understand how positive and lasting change can be achieved.  </a:t>
            </a:r>
          </a:p>
          <a:p>
            <a:pPr marL="0" indent="0">
              <a:buNone/>
            </a:pPr>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69112289"/>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474</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a:xfrm>
            <a:off x="467544" y="1413296"/>
            <a:ext cx="8219256" cy="5101804"/>
          </a:xfrm>
        </p:spPr>
        <p:txBody>
          <a:bodyPr>
            <a:normAutofit/>
          </a:bodyPr>
          <a:lstStyle/>
          <a:p>
            <a:pPr marL="0" indent="0">
              <a:buNone/>
            </a:pPr>
            <a:r>
              <a:rPr lang="en-US" b="1" i="1" dirty="0"/>
              <a:t>6. Professional development opportunities in the early childhood sector need to be informed by contemporary research</a:t>
            </a:r>
          </a:p>
          <a:p>
            <a:pPr marL="0" indent="0">
              <a:buNone/>
            </a:pPr>
            <a:endParaRPr lang="en-ZA" b="1" dirty="0"/>
          </a:p>
          <a:p>
            <a:r>
              <a:rPr lang="en-US" dirty="0"/>
              <a:t>Most research on reflective practice as a learning tool focuses on pre-service preparation.  </a:t>
            </a:r>
          </a:p>
          <a:p>
            <a:endParaRPr lang="en-US" dirty="0"/>
          </a:p>
          <a:p>
            <a:r>
              <a:rPr lang="en-US" dirty="0"/>
              <a:t>There are a number of studies, however, which highlight the importance of continuing professional development opportunities for staff already working within the field. </a:t>
            </a:r>
          </a:p>
          <a:p>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45029069"/>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475</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a:xfrm>
            <a:off x="467544" y="1413296"/>
            <a:ext cx="8219256" cy="5101804"/>
          </a:xfrm>
        </p:spPr>
        <p:txBody>
          <a:bodyPr>
            <a:normAutofit/>
          </a:bodyPr>
          <a:lstStyle/>
          <a:p>
            <a:r>
              <a:rPr lang="en-US" dirty="0"/>
              <a:t>Research tells us that effective reflective practice is regular, and includes both reflection in practice and reflection on practice.  </a:t>
            </a:r>
          </a:p>
          <a:p>
            <a:endParaRPr lang="en-US" dirty="0"/>
          </a:p>
          <a:p>
            <a:r>
              <a:rPr lang="en-US" dirty="0"/>
              <a:t>The one off, in-service training calendar which dominates many professional development opportunities requires refocusing, moving away from single, isolated workshops towards a more strategic and collaborative suite of longer term, inter-related professional development programs.</a:t>
            </a:r>
            <a:endParaRPr lang="en-ZA"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19823531"/>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476</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a:xfrm>
            <a:off x="467544" y="1413296"/>
            <a:ext cx="8219256" cy="5101804"/>
          </a:xfrm>
        </p:spPr>
        <p:txBody>
          <a:bodyPr>
            <a:normAutofit/>
          </a:bodyPr>
          <a:lstStyle/>
          <a:p>
            <a:pPr marL="0" indent="0">
              <a:buNone/>
            </a:pPr>
            <a:r>
              <a:rPr lang="en-US" b="1" i="1" dirty="0"/>
              <a:t>7. Reflective practice is critical to all Practice Principles of the Victorian Framework</a:t>
            </a:r>
          </a:p>
          <a:p>
            <a:pPr marL="0" indent="0">
              <a:buNone/>
            </a:pPr>
            <a:endParaRPr lang="en-ZA" b="1" dirty="0"/>
          </a:p>
          <a:p>
            <a:r>
              <a:rPr lang="en-US" dirty="0"/>
              <a:t>The Victorian Framework emphasises that highly effective early childhood professionals engage in reflection and critical reflection across all areas of their practice.  </a:t>
            </a:r>
          </a:p>
          <a:p>
            <a:endParaRPr lang="en-US" dirty="0"/>
          </a:p>
          <a:p>
            <a:r>
              <a:rPr lang="en-US" dirty="0"/>
              <a:t>The Practice Principles are interrelated and designed to inform each other. </a:t>
            </a:r>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24795364"/>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35CF-18A0-4036-BB36-200DD66F9868}"/>
              </a:ext>
            </a:extLst>
          </p:cNvPr>
          <p:cNvSpPr>
            <a:spLocks noGrp="1"/>
          </p:cNvSpPr>
          <p:nvPr>
            <p:ph type="title"/>
          </p:nvPr>
        </p:nvSpPr>
        <p:spPr/>
        <p:txBody>
          <a:bodyPr>
            <a:normAutofit fontScale="90000"/>
          </a:bodyPr>
          <a:lstStyle/>
          <a:p>
            <a:pPr algn="ctr"/>
            <a:br>
              <a:rPr lang="en-ZA" sz="3600" b="0" dirty="0"/>
            </a:br>
            <a:r>
              <a:rPr lang="en-ZA" sz="3600" b="0" dirty="0"/>
              <a:t>THE VALUE OF REFLECTING ON OWN PRACTICE, INDIVIDUALLY AND WITHIN THE TEAM</a:t>
            </a:r>
            <a:br>
              <a:rPr lang="en-ZA" dirty="0"/>
            </a:br>
            <a:endParaRPr lang="en-ZA" dirty="0"/>
          </a:p>
        </p:txBody>
      </p:sp>
      <p:sp>
        <p:nvSpPr>
          <p:cNvPr id="3" name="Slide Number Placeholder 2">
            <a:extLst>
              <a:ext uri="{FF2B5EF4-FFF2-40B4-BE49-F238E27FC236}">
                <a16:creationId xmlns:a16="http://schemas.microsoft.com/office/drawing/2014/main" id="{94383292-FE3B-49C9-9A58-4BA931305ED6}"/>
              </a:ext>
            </a:extLst>
          </p:cNvPr>
          <p:cNvSpPr>
            <a:spLocks noGrp="1"/>
          </p:cNvSpPr>
          <p:nvPr>
            <p:ph type="sldNum" sz="quarter" idx="12"/>
          </p:nvPr>
        </p:nvSpPr>
        <p:spPr/>
        <p:txBody>
          <a:bodyPr/>
          <a:lstStyle/>
          <a:p>
            <a:fld id="{32F83655-DC73-417F-8B26-EB7A1DBB5382}" type="slidenum">
              <a:rPr lang="en-ZA" smtClean="0"/>
              <a:pPr/>
              <a:t>477</a:t>
            </a:fld>
            <a:endParaRPr lang="en-ZA" dirty="0"/>
          </a:p>
        </p:txBody>
      </p:sp>
      <p:sp>
        <p:nvSpPr>
          <p:cNvPr id="4" name="Content Placeholder 3">
            <a:extLst>
              <a:ext uri="{FF2B5EF4-FFF2-40B4-BE49-F238E27FC236}">
                <a16:creationId xmlns:a16="http://schemas.microsoft.com/office/drawing/2014/main" id="{64B713F8-BD29-4AB0-82A8-10F8B79C06DE}"/>
              </a:ext>
            </a:extLst>
          </p:cNvPr>
          <p:cNvSpPr>
            <a:spLocks noGrp="1"/>
          </p:cNvSpPr>
          <p:nvPr>
            <p:ph sz="quarter" idx="1"/>
          </p:nvPr>
        </p:nvSpPr>
        <p:spPr>
          <a:xfrm>
            <a:off x="467544" y="1413296"/>
            <a:ext cx="8219256" cy="5101804"/>
          </a:xfrm>
        </p:spPr>
        <p:txBody>
          <a:bodyPr>
            <a:normAutofit/>
          </a:bodyPr>
          <a:lstStyle/>
          <a:p>
            <a:r>
              <a:rPr lang="en-US" dirty="0"/>
              <a:t>Family-centred practice, partnerships with professionals, high expectations for every child, equity and diversity, respectful and responsive engagement, integrated teaching and learning and assessment for learning and development are interdependent and enhanced by professionals who are acutely aware of their own practice and the practice of their colleagues. </a:t>
            </a:r>
            <a:endParaRPr lang="en-ZA" dirty="0"/>
          </a:p>
          <a:p>
            <a:pPr marL="0" indent="0">
              <a:buNone/>
            </a:pPr>
            <a:endParaRPr lang="en-ZA" dirty="0"/>
          </a:p>
          <a:p>
            <a:r>
              <a:rPr lang="en-US" dirty="0"/>
              <a:t>Reflective practice allows early childhood professionals to develop a critical understanding of their own practice, and continually improve the necessary skills, knowledge and approaches to achieve the best outcomes for children.  </a:t>
            </a:r>
            <a:endParaRPr lang="en-ZA" dirty="0"/>
          </a:p>
          <a:p>
            <a:pPr marL="0" indent="0">
              <a:buNone/>
            </a:pPr>
            <a:r>
              <a:rPr lang="en-US" dirty="0"/>
              <a:t> </a:t>
            </a:r>
            <a:endParaRPr lang="en-ZA"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60425319"/>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13C4-0D1A-4F6C-B30D-087C83FC37E1}"/>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94282F6A-817E-4CF1-AA67-3B52B4364AAB}"/>
              </a:ext>
            </a:extLst>
          </p:cNvPr>
          <p:cNvSpPr>
            <a:spLocks noGrp="1"/>
          </p:cNvSpPr>
          <p:nvPr>
            <p:ph type="body" idx="1"/>
          </p:nvPr>
        </p:nvSpPr>
        <p:spPr/>
        <p:txBody>
          <a:bodyPr>
            <a:normAutofit fontScale="92500" lnSpcReduction="20000"/>
          </a:bodyPr>
          <a:lstStyle/>
          <a:p>
            <a:r>
              <a:rPr lang="en-ZA" dirty="0"/>
              <a:t>IDENTIFY AREAS FOR OWN OCCUPATIONAL DEVELOPMENT TO PROVIDE A HIGH-QUALITY EARLY CHILDHOOD DEVELOPMENT PROGRAMME</a:t>
            </a:r>
            <a:endParaRPr lang="en-ZA" b="1" dirty="0"/>
          </a:p>
          <a:p>
            <a:endParaRPr lang="en-ZA" dirty="0"/>
          </a:p>
        </p:txBody>
      </p:sp>
      <p:sp>
        <p:nvSpPr>
          <p:cNvPr id="4" name="Slide Number Placeholder 3">
            <a:extLst>
              <a:ext uri="{FF2B5EF4-FFF2-40B4-BE49-F238E27FC236}">
                <a16:creationId xmlns:a16="http://schemas.microsoft.com/office/drawing/2014/main" id="{C8749412-B0C3-4E4C-949F-626CC73D40B7}"/>
              </a:ext>
            </a:extLst>
          </p:cNvPr>
          <p:cNvSpPr>
            <a:spLocks noGrp="1"/>
          </p:cNvSpPr>
          <p:nvPr>
            <p:ph type="sldNum" sz="quarter" idx="12"/>
          </p:nvPr>
        </p:nvSpPr>
        <p:spPr/>
        <p:txBody>
          <a:bodyPr/>
          <a:lstStyle/>
          <a:p>
            <a:fld id="{4980778A-6F9D-4141-8080-B8192EADCD40}" type="slidenum">
              <a:rPr lang="en-ZA" smtClean="0"/>
              <a:pPr/>
              <a:t>478</a:t>
            </a:fld>
            <a:endParaRPr lang="en-ZA" dirty="0"/>
          </a:p>
        </p:txBody>
      </p:sp>
    </p:spTree>
    <p:extLst>
      <p:ext uri="{BB962C8B-B14F-4D97-AF65-F5344CB8AC3E}">
        <p14:creationId xmlns:p14="http://schemas.microsoft.com/office/powerpoint/2010/main" val="370835659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479</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a:bodyPr>
          <a:lstStyle/>
          <a:p>
            <a:pPr marL="0" indent="0">
              <a:buNone/>
            </a:pPr>
            <a:endParaRPr lang="en-US" dirty="0"/>
          </a:p>
          <a:p>
            <a:pPr marL="0" indent="0">
              <a:buNone/>
            </a:pPr>
            <a:r>
              <a:rPr lang="en-US" dirty="0"/>
              <a:t>This section identifies important elements of high-quality early childhood education programs as indicated by research and professional standards. </a:t>
            </a:r>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700549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Record keeping offers a simple and convenient way to record your developmental observations for future reference and makes it easy to share this information with colleagues and parents. </a:t>
            </a:r>
          </a:p>
          <a:p>
            <a:endParaRPr lang="en-US" dirty="0"/>
          </a:p>
          <a:p>
            <a:r>
              <a:rPr lang="en-US" dirty="0"/>
              <a:t>There are apps that are completely customizable to support the government or state issued frameworks that apply to your child care center to assist you with tracking development, recording observations and creating lesson plans. </a:t>
            </a:r>
          </a:p>
          <a:p>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06552297"/>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480</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a:bodyPr>
          <a:lstStyle/>
          <a:p>
            <a:pPr marL="0" indent="0">
              <a:buNone/>
            </a:pPr>
            <a:endParaRPr lang="en-US" b="1" dirty="0"/>
          </a:p>
          <a:p>
            <a:pPr marL="0" indent="0">
              <a:buNone/>
            </a:pPr>
            <a:r>
              <a:rPr lang="en-US" b="1" dirty="0"/>
              <a:t>These include:</a:t>
            </a:r>
            <a:endParaRPr lang="en-ZA" b="1" dirty="0"/>
          </a:p>
          <a:p>
            <a:pPr marL="0" indent="0">
              <a:buNone/>
            </a:pPr>
            <a:r>
              <a:rPr lang="en-US" b="1" dirty="0"/>
              <a:t> </a:t>
            </a:r>
            <a:endParaRPr lang="en-ZA" b="1" dirty="0"/>
          </a:p>
          <a:p>
            <a:pPr lvl="0"/>
            <a:r>
              <a:rPr lang="en-US" dirty="0"/>
              <a:t>Early learning standards and curricula that address the whole child, are developmentally appropriate, and are effectively implemented.</a:t>
            </a:r>
            <a:endParaRPr lang="en-ZA" dirty="0"/>
          </a:p>
          <a:p>
            <a:pPr lvl="0"/>
            <a:r>
              <a:rPr lang="en-US" dirty="0"/>
              <a:t>Assessments that consider children’s academic, social-emotional, and physical progress and contribute to instructional and program planning.</a:t>
            </a:r>
            <a:endParaRPr lang="en-ZA"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602184829"/>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481</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a:bodyPr>
          <a:lstStyle/>
          <a:p>
            <a:pPr lvl="0"/>
            <a:endParaRPr lang="en-US" dirty="0"/>
          </a:p>
          <a:p>
            <a:pPr lvl="0"/>
            <a:r>
              <a:rPr lang="en-US" dirty="0"/>
              <a:t>Well-prepared teachers who provide engaging interactions and classroom environments that support learning.</a:t>
            </a:r>
            <a:endParaRPr lang="en-ZA" dirty="0"/>
          </a:p>
          <a:p>
            <a:pPr lvl="0"/>
            <a:r>
              <a:rPr lang="en-US" dirty="0"/>
              <a:t>Ongoing support for teachers, including coaching and mentoring.</a:t>
            </a:r>
            <a:endParaRPr lang="en-ZA" dirty="0"/>
          </a:p>
          <a:p>
            <a:pPr lvl="0"/>
            <a:r>
              <a:rPr lang="en-US" dirty="0"/>
              <a:t>Support for English learners and students with special needs.</a:t>
            </a:r>
            <a:endParaRPr lang="en-ZA" dirty="0"/>
          </a:p>
          <a:p>
            <a:pPr lvl="0"/>
            <a:r>
              <a:rPr lang="en-US" dirty="0"/>
              <a:t>Meaningful family engagement.</a:t>
            </a:r>
            <a:endParaRPr lang="en-ZA" dirty="0"/>
          </a:p>
          <a:p>
            <a:pPr lvl="0"/>
            <a:r>
              <a:rPr lang="en-US" dirty="0"/>
              <a:t>Sufficient learning time.</a:t>
            </a:r>
            <a:endParaRPr lang="en-ZA" dirty="0"/>
          </a:p>
          <a:p>
            <a:pPr lvl="0"/>
            <a:r>
              <a:rPr lang="en-US" dirty="0"/>
              <a:t>Small class sizes with low student-teacher ratios.</a:t>
            </a:r>
            <a:endParaRPr lang="en-ZA" dirty="0"/>
          </a:p>
          <a:p>
            <a:pPr marL="0" indent="0">
              <a:buNone/>
            </a:pPr>
            <a:endParaRPr lang="en-ZA" dirty="0"/>
          </a:p>
        </p:txBody>
      </p:sp>
    </p:spTree>
    <p:extLst>
      <p:ext uri="{BB962C8B-B14F-4D97-AF65-F5344CB8AC3E}">
        <p14:creationId xmlns:p14="http://schemas.microsoft.com/office/powerpoint/2010/main" val="268655436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482</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a:bodyPr>
          <a:lstStyle/>
          <a:p>
            <a:pPr lvl="0"/>
            <a:endParaRPr lang="en-US" dirty="0"/>
          </a:p>
          <a:p>
            <a:pPr lvl="0"/>
            <a:r>
              <a:rPr lang="en-US" dirty="0"/>
              <a:t>Program assessments that measure structural quality and classroom interactions.</a:t>
            </a:r>
            <a:endParaRPr lang="en-ZA" dirty="0"/>
          </a:p>
          <a:p>
            <a:pPr lvl="0"/>
            <a:r>
              <a:rPr lang="en-US" dirty="0"/>
              <a:t>A well-implemented state quality rating and improvement system.</a:t>
            </a:r>
            <a:endParaRPr lang="en-ZA" dirty="0"/>
          </a:p>
          <a:p>
            <a:pPr marL="0" indent="0">
              <a:buNone/>
            </a:pPr>
            <a:endParaRPr lang="en-ZA" dirty="0"/>
          </a:p>
          <a:p>
            <a:pPr marL="0" indent="0">
              <a:buNone/>
            </a:pPr>
            <a:r>
              <a:rPr lang="en-US" dirty="0"/>
              <a:t>These high-quality building blocks should be the foundation of any early childhood education system.</a:t>
            </a:r>
            <a:endParaRPr lang="en-ZA" dirty="0"/>
          </a:p>
          <a:p>
            <a:pPr marL="0" indent="0">
              <a:buNone/>
            </a:pPr>
            <a:endParaRPr lang="en-ZA" dirty="0"/>
          </a:p>
        </p:txBody>
      </p:sp>
    </p:spTree>
    <p:extLst>
      <p:ext uri="{BB962C8B-B14F-4D97-AF65-F5344CB8AC3E}">
        <p14:creationId xmlns:p14="http://schemas.microsoft.com/office/powerpoint/2010/main" val="874159245"/>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483</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a:bodyPr>
          <a:lstStyle/>
          <a:p>
            <a:endParaRPr lang="en-US" dirty="0"/>
          </a:p>
          <a:p>
            <a:r>
              <a:rPr lang="en-US" dirty="0"/>
              <a:t>When it comes to early childhood education programs, quality is critical. </a:t>
            </a:r>
          </a:p>
          <a:p>
            <a:endParaRPr lang="en-US" dirty="0"/>
          </a:p>
          <a:p>
            <a:r>
              <a:rPr lang="en-US" dirty="0"/>
              <a:t>High-quality preschool gives children a strong start on the path that leads to college or a career. </a:t>
            </a:r>
          </a:p>
          <a:p>
            <a:endParaRPr lang="en-US" dirty="0"/>
          </a:p>
          <a:p>
            <a:r>
              <a:rPr lang="en-US" dirty="0"/>
              <a:t>Research shows that all children benefit from high-quality preschool, with low-income children and English learners benefiting the most. </a:t>
            </a:r>
          </a:p>
          <a:p>
            <a:endParaRPr lang="en-US" dirty="0"/>
          </a:p>
          <a:p>
            <a:pPr marL="0" indent="0">
              <a:buNone/>
            </a:pPr>
            <a:endParaRPr lang="en-ZA" dirty="0"/>
          </a:p>
        </p:txBody>
      </p:sp>
    </p:spTree>
    <p:extLst>
      <p:ext uri="{BB962C8B-B14F-4D97-AF65-F5344CB8AC3E}">
        <p14:creationId xmlns:p14="http://schemas.microsoft.com/office/powerpoint/2010/main" val="2032522929"/>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484</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a:bodyPr>
          <a:lstStyle/>
          <a:p>
            <a:endParaRPr lang="en-US" dirty="0"/>
          </a:p>
          <a:p>
            <a:r>
              <a:rPr lang="en-US" dirty="0"/>
              <a:t>The potential of preschool can only be realized if programs are of high quality. </a:t>
            </a:r>
          </a:p>
          <a:p>
            <a:endParaRPr lang="en-US" dirty="0"/>
          </a:p>
          <a:p>
            <a:r>
              <a:rPr lang="en-US" dirty="0"/>
              <a:t>This brief summarizes the professional standards for early education, identifying important elements of quality. </a:t>
            </a:r>
          </a:p>
          <a:p>
            <a:endParaRPr lang="en-US" dirty="0"/>
          </a:p>
          <a:p>
            <a:r>
              <a:rPr lang="en-US" dirty="0"/>
              <a:t>It focuses on factors that contribute to meaningful teacher-child interactions.</a:t>
            </a: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069323735"/>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485</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lnSpcReduction="10000"/>
          </a:bodyPr>
          <a:lstStyle/>
          <a:p>
            <a:pPr marL="0" indent="0">
              <a:buNone/>
            </a:pPr>
            <a:r>
              <a:rPr lang="en-US" b="1" dirty="0"/>
              <a:t>Comprehensive early learning standards and curricula</a:t>
            </a:r>
            <a:br>
              <a:rPr lang="en-US" b="1" dirty="0"/>
            </a:br>
            <a:r>
              <a:rPr lang="en-US" b="1" dirty="0"/>
              <a:t>High-quality programs have curricula that are based on comprehensive early learning standards, address the whole child, are developmentally appropriate, and are effectively implemented.</a:t>
            </a:r>
          </a:p>
          <a:p>
            <a:pPr marL="0" indent="0">
              <a:buNone/>
            </a:pPr>
            <a:endParaRPr lang="en-ZA" dirty="0"/>
          </a:p>
          <a:p>
            <a:r>
              <a:rPr lang="en-US" dirty="0"/>
              <a:t>According to professional standards, high-quality pre-k programs are based on early learning standards that address multiple domains of development—academic, social-emotional, and physical—to ensure children are growing in all the ways that enable them to be healthy and ready for school. </a:t>
            </a:r>
            <a:endParaRPr lang="en-ZA" dirty="0"/>
          </a:p>
        </p:txBody>
      </p:sp>
    </p:spTree>
    <p:extLst>
      <p:ext uri="{BB962C8B-B14F-4D97-AF65-F5344CB8AC3E}">
        <p14:creationId xmlns:p14="http://schemas.microsoft.com/office/powerpoint/2010/main" val="2858724729"/>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486</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lnSpcReduction="10000"/>
          </a:bodyPr>
          <a:lstStyle/>
          <a:p>
            <a:r>
              <a:rPr lang="en-US" dirty="0"/>
              <a:t>They also implement developmentally appropriate curricula, which emphasize guided learning opportunities that are language-rich and hands-on. </a:t>
            </a:r>
          </a:p>
          <a:p>
            <a:r>
              <a:rPr lang="en-US" dirty="0"/>
              <a:t>Research finds that students who are engaged with content in deep ways while developing conceptual understanding are better able to develop skills in specific areas, such as math or language development. </a:t>
            </a:r>
          </a:p>
          <a:p>
            <a:r>
              <a:rPr lang="en-US" dirty="0"/>
              <a:t>However, a curriculum must be well implemented if it is to be effective. </a:t>
            </a:r>
          </a:p>
          <a:p>
            <a:r>
              <a:rPr lang="en-US" dirty="0"/>
              <a:t>Strong pre-service teacher preparation and in-class coaching for teachers increase the likelihood those curricula will be used effectively. </a:t>
            </a:r>
            <a:endParaRPr lang="en-ZA" dirty="0"/>
          </a:p>
          <a:p>
            <a:pPr marL="0" indent="0">
              <a:buNone/>
            </a:pPr>
            <a:endParaRPr lang="en-US" dirty="0"/>
          </a:p>
        </p:txBody>
      </p:sp>
    </p:spTree>
    <p:extLst>
      <p:ext uri="{BB962C8B-B14F-4D97-AF65-F5344CB8AC3E}">
        <p14:creationId xmlns:p14="http://schemas.microsoft.com/office/powerpoint/2010/main" val="4003545339"/>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487</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887912"/>
          </a:xfrm>
        </p:spPr>
        <p:txBody>
          <a:bodyPr>
            <a:normAutofit lnSpcReduction="10000"/>
          </a:bodyPr>
          <a:lstStyle/>
          <a:p>
            <a:pPr marL="0" indent="0">
              <a:buNone/>
            </a:pPr>
            <a:r>
              <a:rPr lang="en-US" b="1" dirty="0"/>
              <a:t>Appropriate child assessments</a:t>
            </a:r>
            <a:br>
              <a:rPr lang="en-US" b="1" dirty="0"/>
            </a:br>
            <a:r>
              <a:rPr lang="en-US" b="1" dirty="0"/>
              <a:t>High-quality early childhood education programs assess the whole child.</a:t>
            </a:r>
          </a:p>
          <a:p>
            <a:pPr marL="0" indent="0">
              <a:buNone/>
            </a:pPr>
            <a:endParaRPr lang="en-ZA" dirty="0"/>
          </a:p>
          <a:p>
            <a:r>
              <a:rPr lang="en-US" dirty="0"/>
              <a:t>The National Research Council stresses the importance of using well-planned and effective assessments of children in early learning classrooms in order to improve instruction and program planning. </a:t>
            </a:r>
          </a:p>
          <a:p>
            <a:pPr marL="0" indent="0">
              <a:buNone/>
            </a:pPr>
            <a:endParaRPr lang="en-US" dirty="0"/>
          </a:p>
          <a:p>
            <a:r>
              <a:rPr lang="en-US" dirty="0"/>
              <a:t>These assessments should encompass the whole child—academic, social-emotional, and physical—and should be part of a coherent system of educational, medical, and family support services. </a:t>
            </a:r>
          </a:p>
        </p:txBody>
      </p:sp>
    </p:spTree>
    <p:extLst>
      <p:ext uri="{BB962C8B-B14F-4D97-AF65-F5344CB8AC3E}">
        <p14:creationId xmlns:p14="http://schemas.microsoft.com/office/powerpoint/2010/main" val="2855541099"/>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488</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a:bodyPr>
          <a:lstStyle/>
          <a:p>
            <a:r>
              <a:rPr lang="en-US" dirty="0"/>
              <a:t>For example, many states have adopted the research-backed Teaching Strategies GOLD assessment, which prompts teachers to collect observational data ranging from children’s physical and social-emotional development to their literacy and math skills. </a:t>
            </a:r>
          </a:p>
          <a:p>
            <a:pPr marL="0" indent="0">
              <a:buNone/>
            </a:pPr>
            <a:endParaRPr lang="en-US" dirty="0"/>
          </a:p>
          <a:p>
            <a:r>
              <a:rPr lang="en-US" dirty="0"/>
              <a:t>These data can be used to track children’s progress over time and plan instruction tailored to students’ strengths and needs.</a:t>
            </a:r>
            <a:endParaRPr lang="en-ZA" dirty="0"/>
          </a:p>
          <a:p>
            <a:pPr marL="0" indent="0">
              <a:buNone/>
            </a:pPr>
            <a:endParaRPr lang="en-US" dirty="0"/>
          </a:p>
        </p:txBody>
      </p:sp>
    </p:spTree>
    <p:extLst>
      <p:ext uri="{BB962C8B-B14F-4D97-AF65-F5344CB8AC3E}">
        <p14:creationId xmlns:p14="http://schemas.microsoft.com/office/powerpoint/2010/main" val="3060301816"/>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489</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lnSpcReduction="10000"/>
          </a:bodyPr>
          <a:lstStyle/>
          <a:p>
            <a:pPr marL="0" indent="0">
              <a:buNone/>
            </a:pPr>
            <a:r>
              <a:rPr lang="en-US" b="1" dirty="0"/>
              <a:t>Professional knowledge and skill</a:t>
            </a:r>
            <a:br>
              <a:rPr lang="en-US" b="1" dirty="0"/>
            </a:br>
            <a:r>
              <a:rPr lang="en-US" b="1" dirty="0"/>
              <a:t>Strong programs ensure that staff know how to support children’s learning and development.</a:t>
            </a:r>
          </a:p>
          <a:p>
            <a:pPr marL="0" indent="0">
              <a:buNone/>
            </a:pPr>
            <a:endParaRPr lang="en-ZA" dirty="0"/>
          </a:p>
          <a:p>
            <a:r>
              <a:rPr lang="en-US" dirty="0"/>
              <a:t>Nearly all programs with a track record of success require their lead teachers, who not only instruct children but manage the classroom, to have a bachelor’s degree with a specialization in early childhood education. </a:t>
            </a:r>
          </a:p>
          <a:p>
            <a:pPr marL="0" indent="0">
              <a:buNone/>
            </a:pPr>
            <a:endParaRPr lang="en-US" dirty="0"/>
          </a:p>
          <a:p>
            <a:r>
              <a:rPr lang="en-US" dirty="0"/>
              <a:t>Studies have found that teachers’ specialized knowledge about child development and instruction for young children is particularly important. </a:t>
            </a:r>
          </a:p>
          <a:p>
            <a:pPr marL="0" indent="0">
              <a:buNone/>
            </a:pPr>
            <a:endParaRPr lang="en-US" dirty="0"/>
          </a:p>
        </p:txBody>
      </p:sp>
    </p:spTree>
    <p:extLst>
      <p:ext uri="{BB962C8B-B14F-4D97-AF65-F5344CB8AC3E}">
        <p14:creationId xmlns:p14="http://schemas.microsoft.com/office/powerpoint/2010/main" val="1985264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Observation in early childhood education is one of the most important parts of your day-to-day preschool or child care routine. </a:t>
            </a: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573705136"/>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490</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lnSpcReduction="10000"/>
          </a:bodyPr>
          <a:lstStyle/>
          <a:p>
            <a:r>
              <a:rPr lang="en-US" dirty="0"/>
              <a:t>Well-prepared teachers have the knowledge and skills to provide engaging interactions and classroom environments to support children’s learning.</a:t>
            </a:r>
          </a:p>
          <a:p>
            <a:pPr marL="0" indent="0">
              <a:buNone/>
            </a:pPr>
            <a:endParaRPr lang="en-ZA" dirty="0"/>
          </a:p>
          <a:p>
            <a:r>
              <a:rPr lang="en-US" dirty="0"/>
              <a:t>A strong teacher preparation pipeline can help ensure a sufficient supply of qualified teachers. </a:t>
            </a:r>
          </a:p>
          <a:p>
            <a:pPr marL="0" indent="0">
              <a:buNone/>
            </a:pPr>
            <a:endParaRPr lang="en-US" dirty="0"/>
          </a:p>
          <a:p>
            <a:r>
              <a:rPr lang="en-US" dirty="0"/>
              <a:t>A preschool program creates multiple pathways to licensure, including more teacher preparation programs, a post-baccalaureate degree for teachers with bachelor’s degrees in other fields, and scholarships for current early educators to gain greater knowledge and skill. </a:t>
            </a:r>
          </a:p>
          <a:p>
            <a:pPr marL="0" indent="0">
              <a:buNone/>
            </a:pPr>
            <a:endParaRPr lang="en-US" dirty="0"/>
          </a:p>
        </p:txBody>
      </p:sp>
    </p:spTree>
    <p:extLst>
      <p:ext uri="{BB962C8B-B14F-4D97-AF65-F5344CB8AC3E}">
        <p14:creationId xmlns:p14="http://schemas.microsoft.com/office/powerpoint/2010/main" val="319258059"/>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491</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a:bodyPr>
          <a:lstStyle/>
          <a:p>
            <a:r>
              <a:rPr lang="en-US" dirty="0"/>
              <a:t>Retaining high-quality staff is also important. Increasing compensation for early learning providers can reduce turnover, as well as attract high-quality candidates. </a:t>
            </a:r>
          </a:p>
          <a:p>
            <a:pPr marL="0" indent="0">
              <a:buNone/>
            </a:pPr>
            <a:endParaRPr lang="en-US" dirty="0"/>
          </a:p>
          <a:p>
            <a:r>
              <a:rPr lang="en-US" dirty="0"/>
              <a:t>Teacher turnover in early education is high, with low compensation a primary factor in teachers’ decisions to leave.</a:t>
            </a:r>
            <a:endParaRPr lang="en-ZA" dirty="0"/>
          </a:p>
          <a:p>
            <a:pPr marL="0" indent="0">
              <a:buNone/>
            </a:pPr>
            <a:endParaRPr lang="en-US" dirty="0"/>
          </a:p>
        </p:txBody>
      </p:sp>
    </p:spTree>
    <p:extLst>
      <p:ext uri="{BB962C8B-B14F-4D97-AF65-F5344CB8AC3E}">
        <p14:creationId xmlns:p14="http://schemas.microsoft.com/office/powerpoint/2010/main" val="3910256261"/>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492</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972050"/>
          </a:xfrm>
        </p:spPr>
        <p:txBody>
          <a:bodyPr>
            <a:normAutofit/>
          </a:bodyPr>
          <a:lstStyle/>
          <a:p>
            <a:pPr marL="0" indent="0">
              <a:buNone/>
            </a:pPr>
            <a:r>
              <a:rPr lang="en-US" b="1" dirty="0"/>
              <a:t>Ongoing support for teachers</a:t>
            </a:r>
            <a:br>
              <a:rPr lang="en-US" b="1" dirty="0"/>
            </a:br>
            <a:r>
              <a:rPr lang="en-US" b="1" dirty="0"/>
              <a:t>Coaching and mentoring can improve teaching quality.</a:t>
            </a:r>
          </a:p>
          <a:p>
            <a:pPr marL="0" indent="0">
              <a:buNone/>
            </a:pPr>
            <a:endParaRPr lang="en-ZA" dirty="0"/>
          </a:p>
          <a:p>
            <a:r>
              <a:rPr lang="en-US" dirty="0"/>
              <a:t>Strong early education systems support teachers throughout their career by providing coaching and mentoring. </a:t>
            </a:r>
          </a:p>
          <a:p>
            <a:pPr marL="0" indent="0">
              <a:buNone/>
            </a:pPr>
            <a:endParaRPr lang="en-US" dirty="0"/>
          </a:p>
          <a:p>
            <a:r>
              <a:rPr lang="en-US" dirty="0"/>
              <a:t>While research is in the early stages, coaching appears to be linked to improved student-teacher interactions, less teacher burnout, and increased teacher retention in the field. </a:t>
            </a:r>
          </a:p>
          <a:p>
            <a:pPr marL="0" indent="0">
              <a:buNone/>
            </a:pPr>
            <a:endParaRPr lang="en-US" dirty="0"/>
          </a:p>
        </p:txBody>
      </p:sp>
    </p:spTree>
    <p:extLst>
      <p:ext uri="{BB962C8B-B14F-4D97-AF65-F5344CB8AC3E}">
        <p14:creationId xmlns:p14="http://schemas.microsoft.com/office/powerpoint/2010/main" val="979502819"/>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493</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972050"/>
          </a:xfrm>
        </p:spPr>
        <p:txBody>
          <a:bodyPr>
            <a:normAutofit/>
          </a:bodyPr>
          <a:lstStyle/>
          <a:p>
            <a:r>
              <a:rPr lang="en-US" dirty="0"/>
              <a:t>One study showed that programs that offered coaching had significantly lower teacher turnover, as well as higher quality ratings.</a:t>
            </a:r>
          </a:p>
          <a:p>
            <a:endParaRPr lang="en-US" dirty="0"/>
          </a:p>
          <a:p>
            <a:r>
              <a:rPr lang="en-US" dirty="0"/>
              <a:t>Coaching is integral to many programs that show strong results. </a:t>
            </a:r>
          </a:p>
          <a:p>
            <a:pPr marL="0" indent="0">
              <a:buNone/>
            </a:pPr>
            <a:endParaRPr lang="en-US" dirty="0"/>
          </a:p>
        </p:txBody>
      </p:sp>
    </p:spTree>
    <p:extLst>
      <p:ext uri="{BB962C8B-B14F-4D97-AF65-F5344CB8AC3E}">
        <p14:creationId xmlns:p14="http://schemas.microsoft.com/office/powerpoint/2010/main" val="4188732005"/>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494</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397846"/>
          </a:xfrm>
        </p:spPr>
        <p:txBody>
          <a:bodyPr>
            <a:normAutofit lnSpcReduction="10000"/>
          </a:bodyPr>
          <a:lstStyle/>
          <a:p>
            <a:pPr marL="0" indent="0">
              <a:buNone/>
            </a:pPr>
            <a:r>
              <a:rPr lang="en-US" b="1" dirty="0"/>
              <a:t>Support for diverse learners -High-quality early learning programs meet the needs of all students, including English learners and students with special needs.</a:t>
            </a:r>
          </a:p>
          <a:p>
            <a:pPr marL="0" indent="0">
              <a:buNone/>
            </a:pPr>
            <a:endParaRPr lang="en-ZA" dirty="0"/>
          </a:p>
          <a:p>
            <a:r>
              <a:rPr lang="en-US" dirty="0"/>
              <a:t>Research is clear that preschool has positive academic effects for English learners, who make academic gains equal to or greater than those of other preschoolers. </a:t>
            </a:r>
          </a:p>
          <a:p>
            <a:pPr marL="0" indent="0">
              <a:buNone/>
            </a:pPr>
            <a:endParaRPr lang="en-US" dirty="0"/>
          </a:p>
          <a:p>
            <a:r>
              <a:rPr lang="en-US" dirty="0"/>
              <a:t>Many long-term studies show that preschool can reduce the likelihood that a student will need to participate in costly special education programs. </a:t>
            </a:r>
          </a:p>
          <a:p>
            <a:pPr marL="0" indent="0">
              <a:buNone/>
            </a:pPr>
            <a:endParaRPr lang="en-US" dirty="0"/>
          </a:p>
        </p:txBody>
      </p:sp>
    </p:spTree>
    <p:extLst>
      <p:ext uri="{BB962C8B-B14F-4D97-AF65-F5344CB8AC3E}">
        <p14:creationId xmlns:p14="http://schemas.microsoft.com/office/powerpoint/2010/main" val="41244139"/>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495</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2041054"/>
            <a:ext cx="8219256" cy="4397846"/>
          </a:xfrm>
        </p:spPr>
        <p:txBody>
          <a:bodyPr>
            <a:normAutofit/>
          </a:bodyPr>
          <a:lstStyle/>
          <a:p>
            <a:r>
              <a:rPr lang="en-US" dirty="0"/>
              <a:t>Emerging evidence also suggests that preschool may have particularly positive effects for students who have already been identified as having special needs. </a:t>
            </a:r>
          </a:p>
          <a:p>
            <a:pPr marL="0" indent="0">
              <a:buNone/>
            </a:pPr>
            <a:endParaRPr lang="en-US" dirty="0"/>
          </a:p>
          <a:p>
            <a:r>
              <a:rPr lang="en-US" dirty="0"/>
              <a:t>For example, a large study showed that three-year-olds with special needs who enrolled in Head Start had reduced inattentive behavior, fewer learning problems, and better teacher-child relationships by first grade than similar non-participants.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75483314"/>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496</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2041054"/>
            <a:ext cx="8219256" cy="4397846"/>
          </a:xfrm>
        </p:spPr>
        <p:txBody>
          <a:bodyPr>
            <a:normAutofit/>
          </a:bodyPr>
          <a:lstStyle/>
          <a:p>
            <a:r>
              <a:rPr lang="en-US" dirty="0"/>
              <a:t>There is some evidence that inclusion programs, in which students with special needs learn alongside their peers, benefit students more than programs that pull them out of the classroom.</a:t>
            </a:r>
            <a:endParaRPr lang="en-ZA"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22590765"/>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497</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2041054"/>
            <a:ext cx="8219256" cy="4397846"/>
          </a:xfrm>
        </p:spPr>
        <p:txBody>
          <a:bodyPr>
            <a:normAutofit/>
          </a:bodyPr>
          <a:lstStyle/>
          <a:p>
            <a:pPr marL="0" indent="0">
              <a:buNone/>
            </a:pPr>
            <a:r>
              <a:rPr lang="en-US" b="1" dirty="0"/>
              <a:t>Meaningful family engagement -High-quality programs engage families in meaningful ways.</a:t>
            </a:r>
          </a:p>
          <a:p>
            <a:pPr marL="0" indent="0">
              <a:buNone/>
            </a:pPr>
            <a:endParaRPr lang="en-ZA" dirty="0"/>
          </a:p>
          <a:p>
            <a:r>
              <a:rPr lang="en-US" dirty="0"/>
              <a:t>Positive family-program connections have been linked to greater academic motivation, grade promotion, and socio-emotional skills across all types of young children, including those from diverse ethnic and socioeconomic backgrounds. </a:t>
            </a:r>
          </a:p>
          <a:p>
            <a:endParaRPr lang="en-US" dirty="0"/>
          </a:p>
          <a:p>
            <a:pPr marL="0" indent="0">
              <a:buNone/>
            </a:pPr>
            <a:endParaRPr lang="en-US" dirty="0"/>
          </a:p>
        </p:txBody>
      </p:sp>
    </p:spTree>
    <p:extLst>
      <p:ext uri="{BB962C8B-B14F-4D97-AF65-F5344CB8AC3E}">
        <p14:creationId xmlns:p14="http://schemas.microsoft.com/office/powerpoint/2010/main" val="4240505609"/>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498</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2185516"/>
            <a:ext cx="8219256" cy="4397846"/>
          </a:xfrm>
        </p:spPr>
        <p:txBody>
          <a:bodyPr>
            <a:normAutofit/>
          </a:bodyPr>
          <a:lstStyle/>
          <a:p>
            <a:r>
              <a:rPr lang="en-US" dirty="0"/>
              <a:t>Research finds that high levels of family engagement often result from strong program-family partnerships characterized by trust, shared values, ongoing communication, mutual respect, and attention to the child’s well-being. </a:t>
            </a:r>
          </a:p>
          <a:p>
            <a:pPr marL="0" indent="0">
              <a:buNone/>
            </a:pPr>
            <a:endParaRPr lang="en-US" dirty="0"/>
          </a:p>
          <a:p>
            <a:r>
              <a:rPr lang="en-US" dirty="0"/>
              <a:t>For example, one study on the impact of program-family partnerships for Early Head Start showed program families were more likely to support their children’s development and literacy skills than families not in the program. </a:t>
            </a:r>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909118056"/>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499</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2041054"/>
            <a:ext cx="8219256" cy="4397846"/>
          </a:xfrm>
        </p:spPr>
        <p:txBody>
          <a:bodyPr>
            <a:normAutofit/>
          </a:bodyPr>
          <a:lstStyle/>
          <a:p>
            <a:r>
              <a:rPr lang="en-US" dirty="0"/>
              <a:t>Professional standards promote acceptance of all families by incorporating parents as role models and by celebrating the cultures of all families. </a:t>
            </a:r>
          </a:p>
          <a:p>
            <a:endParaRPr lang="en-US" dirty="0"/>
          </a:p>
          <a:p>
            <a:r>
              <a:rPr lang="en-US" dirty="0"/>
              <a:t>They also recommend working with families in ongoing, collaborative goal setting for children.</a:t>
            </a:r>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07253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endParaRPr lang="en-US" b="1" dirty="0"/>
          </a:p>
          <a:p>
            <a:pPr marL="0" indent="0">
              <a:buNone/>
            </a:pPr>
            <a:endParaRPr lang="en-US" b="1" dirty="0"/>
          </a:p>
          <a:p>
            <a:pPr marL="0" indent="0">
              <a:buNone/>
            </a:pPr>
            <a:r>
              <a:rPr lang="en-US" b="1" dirty="0"/>
              <a:t>Assessment can then be defined as the process of collecting information or data on children’s development and learning.  </a:t>
            </a:r>
            <a:endParaRPr lang="en-ZA" b="1"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220888455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500</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887912"/>
          </a:xfrm>
        </p:spPr>
        <p:txBody>
          <a:bodyPr>
            <a:normAutofit lnSpcReduction="10000"/>
          </a:bodyPr>
          <a:lstStyle/>
          <a:p>
            <a:pPr marL="0" indent="0">
              <a:buNone/>
            </a:pPr>
            <a:r>
              <a:rPr lang="en-US" b="1" dirty="0"/>
              <a:t>Sufficient time</a:t>
            </a:r>
            <a:br>
              <a:rPr lang="en-US" b="1" dirty="0"/>
            </a:br>
            <a:r>
              <a:rPr lang="en-US" b="1" dirty="0"/>
              <a:t>Children benefit from more learning time, including year-round programs over multiple years.</a:t>
            </a:r>
          </a:p>
          <a:p>
            <a:pPr marL="0" indent="0">
              <a:buNone/>
            </a:pPr>
            <a:endParaRPr lang="en-ZA" dirty="0"/>
          </a:p>
          <a:p>
            <a:r>
              <a:rPr lang="en-US" dirty="0"/>
              <a:t>Research shows that more daily instructional time can yield bigger benefits for children. </a:t>
            </a:r>
          </a:p>
          <a:p>
            <a:endParaRPr lang="en-US" dirty="0"/>
          </a:p>
          <a:p>
            <a:r>
              <a:rPr lang="en-US" dirty="0"/>
              <a:t>While some part-day programs have shown strong results, most highly effective programs provide full-day preschool. </a:t>
            </a:r>
          </a:p>
          <a:p>
            <a:endParaRPr lang="en-US" dirty="0"/>
          </a:p>
          <a:p>
            <a:r>
              <a:rPr lang="en-US" dirty="0"/>
              <a:t>Full-day preschool appears to be particularly effective for low-income children. </a:t>
            </a:r>
          </a:p>
        </p:txBody>
      </p:sp>
    </p:spTree>
    <p:extLst>
      <p:ext uri="{BB962C8B-B14F-4D97-AF65-F5344CB8AC3E}">
        <p14:creationId xmlns:p14="http://schemas.microsoft.com/office/powerpoint/2010/main" val="1625415189"/>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501</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970088"/>
            <a:ext cx="8219256" cy="4887912"/>
          </a:xfrm>
        </p:spPr>
        <p:txBody>
          <a:bodyPr>
            <a:normAutofit/>
          </a:bodyPr>
          <a:lstStyle/>
          <a:p>
            <a:r>
              <a:rPr lang="en-US" dirty="0"/>
              <a:t>An evaluation of the long-term impact of the child-parent centers, for example, showed that children attending the program for a full day scored better on measures of social-emotional development, math and reading skills, and physical health than similar children attending the program part day. </a:t>
            </a:r>
          </a:p>
          <a:p>
            <a:pPr marL="0" indent="0">
              <a:buNone/>
            </a:pPr>
            <a:endParaRPr lang="en-US" dirty="0"/>
          </a:p>
          <a:p>
            <a:r>
              <a:rPr lang="en-US" dirty="0"/>
              <a:t>An analysis of data also suggests that children who enrolled in the program full day performed better in reading and math.</a:t>
            </a:r>
          </a:p>
          <a:p>
            <a:pPr marL="0" indent="0">
              <a:buNone/>
            </a:pPr>
            <a:endParaRPr lang="en-ZA" dirty="0"/>
          </a:p>
          <a:p>
            <a:r>
              <a:rPr lang="en-US" dirty="0"/>
              <a:t>Attending preschool for more than one year can also benefit children. </a:t>
            </a:r>
          </a:p>
          <a:p>
            <a:pPr marL="0" indent="0">
              <a:buNone/>
            </a:pPr>
            <a:endParaRPr lang="en-US" dirty="0"/>
          </a:p>
        </p:txBody>
      </p:sp>
    </p:spTree>
    <p:extLst>
      <p:ext uri="{BB962C8B-B14F-4D97-AF65-F5344CB8AC3E}">
        <p14:creationId xmlns:p14="http://schemas.microsoft.com/office/powerpoint/2010/main" val="124656567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502</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2063750"/>
            <a:ext cx="8219256" cy="4887912"/>
          </a:xfrm>
        </p:spPr>
        <p:txBody>
          <a:bodyPr>
            <a:normAutofit/>
          </a:bodyPr>
          <a:lstStyle/>
          <a:p>
            <a:r>
              <a:rPr lang="en-US" dirty="0"/>
              <a:t>While children appear to reap the greatest benefit from their first year in a program, most studies find that children who attend preschool for two or three years do better than those who attend for one year. </a:t>
            </a:r>
          </a:p>
          <a:p>
            <a:endParaRPr lang="en-US" dirty="0"/>
          </a:p>
          <a:p>
            <a:r>
              <a:rPr lang="en-US" dirty="0"/>
              <a:t>Children who enroll at age three and stay for two years are less likely to need special education services.</a:t>
            </a:r>
            <a:endParaRPr lang="en-ZA" dirty="0"/>
          </a:p>
          <a:p>
            <a:pPr marL="0" indent="0">
              <a:buNone/>
            </a:pPr>
            <a:endParaRPr lang="en-US" dirty="0"/>
          </a:p>
        </p:txBody>
      </p:sp>
    </p:spTree>
    <p:extLst>
      <p:ext uri="{BB962C8B-B14F-4D97-AF65-F5344CB8AC3E}">
        <p14:creationId xmlns:p14="http://schemas.microsoft.com/office/powerpoint/2010/main" val="1255700650"/>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503</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2372" y="1970088"/>
            <a:ext cx="8219256" cy="4887912"/>
          </a:xfrm>
        </p:spPr>
        <p:txBody>
          <a:bodyPr>
            <a:normAutofit/>
          </a:bodyPr>
          <a:lstStyle/>
          <a:p>
            <a:pPr marL="0" indent="0">
              <a:buNone/>
            </a:pPr>
            <a:r>
              <a:rPr lang="en-US" b="1" dirty="0"/>
              <a:t>Appropriate class size and teacher-student ratio</a:t>
            </a:r>
            <a:br>
              <a:rPr lang="en-US" b="1" dirty="0"/>
            </a:br>
            <a:r>
              <a:rPr lang="en-US" b="1" dirty="0"/>
              <a:t>The most successful preschool programs have small class sizes and low teacher-student ratios.</a:t>
            </a:r>
          </a:p>
          <a:p>
            <a:pPr marL="0" indent="0">
              <a:buNone/>
            </a:pPr>
            <a:endParaRPr lang="en-ZA" dirty="0"/>
          </a:p>
          <a:p>
            <a:r>
              <a:rPr lang="en-US" dirty="0"/>
              <a:t>Having fewer students in a classroom and more staff facilitates high-quality interactions between teachers and children. </a:t>
            </a:r>
          </a:p>
          <a:p>
            <a:pPr marL="0" indent="0">
              <a:buNone/>
            </a:pPr>
            <a:endParaRPr lang="en-US" dirty="0"/>
          </a:p>
          <a:p>
            <a:r>
              <a:rPr lang="en-US" dirty="0"/>
              <a:t>Although there is little research on the optimal number, a class size of 20 with a student-to-staff ratio of 10:1 is the largest acceptable by general professional standards.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98946302"/>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504</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887912"/>
          </a:xfrm>
        </p:spPr>
        <p:txBody>
          <a:bodyPr>
            <a:normAutofit/>
          </a:bodyPr>
          <a:lstStyle/>
          <a:p>
            <a:endParaRPr lang="en-US" dirty="0"/>
          </a:p>
          <a:p>
            <a:r>
              <a:rPr lang="en-US" dirty="0"/>
              <a:t>Programs have shown that very strong child outcomes have class sizes with low student-to-staff ratios. </a:t>
            </a:r>
          </a:p>
          <a:p>
            <a:pPr marL="0" indent="0">
              <a:buNone/>
            </a:pPr>
            <a:endParaRPr lang="en-US" dirty="0"/>
          </a:p>
          <a:p>
            <a:r>
              <a:rPr lang="en-US" dirty="0"/>
              <a:t>Some preschools cap classes at 12 students, with two teachers per class, or allow for a maximum of 15 students per classroom, also with two staff members.</a:t>
            </a:r>
          </a:p>
          <a:p>
            <a:endParaRPr lang="en-US" dirty="0"/>
          </a:p>
          <a:p>
            <a:pPr marL="0" indent="0">
              <a:buNone/>
            </a:pPr>
            <a:endParaRPr lang="en-ZA"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67406093"/>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505</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887912"/>
          </a:xfrm>
        </p:spPr>
        <p:txBody>
          <a:bodyPr>
            <a:normAutofit/>
          </a:bodyPr>
          <a:lstStyle/>
          <a:p>
            <a:pPr marL="0" indent="0">
              <a:buNone/>
            </a:pPr>
            <a:r>
              <a:rPr lang="en-US" b="1" dirty="0"/>
              <a:t>Comprehensive program assessments</a:t>
            </a:r>
            <a:br>
              <a:rPr lang="en-US" b="1" dirty="0"/>
            </a:br>
            <a:r>
              <a:rPr lang="en-US" b="1" dirty="0"/>
              <a:t>Exemplary early childhood systems assess program quality in terms of both structure and classroom interactions.</a:t>
            </a:r>
          </a:p>
          <a:p>
            <a:pPr marL="0" indent="0">
              <a:buNone/>
            </a:pPr>
            <a:endParaRPr lang="en-ZA" dirty="0"/>
          </a:p>
          <a:p>
            <a:r>
              <a:rPr lang="en-US" dirty="0"/>
              <a:t>Structural features and classroom interactions are important indicators of program quality. </a:t>
            </a:r>
          </a:p>
          <a:p>
            <a:endParaRPr lang="en-US" dirty="0"/>
          </a:p>
          <a:p>
            <a:r>
              <a:rPr lang="en-US" dirty="0"/>
              <a:t>Traditionally, assessments of program quality primarily have relied on structural measures such as the National Institute for Early Education Research’s 10 benchmarks of quality, which include indicators like class size and teacher qualifications.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15747828"/>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506</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887912"/>
          </a:xfrm>
        </p:spPr>
        <p:txBody>
          <a:bodyPr>
            <a:normAutofit lnSpcReduction="10000"/>
          </a:bodyPr>
          <a:lstStyle/>
          <a:p>
            <a:r>
              <a:rPr lang="en-US" dirty="0"/>
              <a:t>Recent research highlights the importance of also including measures of the quality of educational experiences, such as the nature of child-teacher interactions and the types of learning activities in which children engage. </a:t>
            </a:r>
          </a:p>
          <a:p>
            <a:endParaRPr lang="en-US" dirty="0"/>
          </a:p>
          <a:p>
            <a:r>
              <a:rPr lang="en-US" dirty="0"/>
              <a:t>A review of the literature finds inconsistent evidence that structural quality features alone lead to improved child outcomes. </a:t>
            </a:r>
          </a:p>
          <a:p>
            <a:endParaRPr lang="en-US" dirty="0"/>
          </a:p>
          <a:p>
            <a:r>
              <a:rPr lang="en-US" dirty="0"/>
              <a:t>However, a structural quality element such as small class size can facilitate learning when it is paired with high-quality teacher-child interactions, leading to improved outcomes for children.</a:t>
            </a:r>
            <a:endParaRPr lang="en-ZA" dirty="0"/>
          </a:p>
          <a:p>
            <a:endParaRPr lang="en-US" dirty="0"/>
          </a:p>
          <a:p>
            <a:pPr marL="0" indent="0">
              <a:buNone/>
            </a:pPr>
            <a:endParaRPr lang="en-ZA"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18191102"/>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507</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887912"/>
          </a:xfrm>
        </p:spPr>
        <p:txBody>
          <a:bodyPr>
            <a:normAutofit/>
          </a:bodyPr>
          <a:lstStyle/>
          <a:p>
            <a:pPr marL="0" indent="0">
              <a:buNone/>
            </a:pPr>
            <a:r>
              <a:rPr lang="en-US" b="1" dirty="0"/>
              <a:t>Quality rating and improvement systems</a:t>
            </a:r>
            <a:br>
              <a:rPr lang="en-US" b="1" dirty="0"/>
            </a:br>
            <a:r>
              <a:rPr lang="en-US" b="1" dirty="0"/>
              <a:t>Many use a QRIS to improve the quality of early education programs.</a:t>
            </a:r>
          </a:p>
          <a:p>
            <a:pPr marL="0" indent="0">
              <a:buNone/>
            </a:pPr>
            <a:endParaRPr lang="en-ZA" dirty="0"/>
          </a:p>
          <a:p>
            <a:r>
              <a:rPr lang="en-US" dirty="0"/>
              <a:t>A quality rating and improvement system (QRIS) establishes quality standards and supports continuous improvement efforts. </a:t>
            </a:r>
          </a:p>
          <a:p>
            <a:endParaRPr lang="en-US" dirty="0"/>
          </a:p>
          <a:p>
            <a:r>
              <a:rPr lang="en-US" dirty="0"/>
              <a:t>It can provide the basis for states to build a well-supported system that includes the quality building blocks this brief describes. </a:t>
            </a:r>
          </a:p>
          <a:p>
            <a:endParaRPr lang="en-US" dirty="0"/>
          </a:p>
          <a:p>
            <a:endParaRPr lang="en-US" dirty="0"/>
          </a:p>
          <a:p>
            <a:pPr marL="0" indent="0">
              <a:buNone/>
            </a:pPr>
            <a:endParaRPr lang="en-ZA"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59818416"/>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508</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887912"/>
          </a:xfrm>
        </p:spPr>
        <p:txBody>
          <a:bodyPr>
            <a:normAutofit/>
          </a:bodyPr>
          <a:lstStyle/>
          <a:p>
            <a:endParaRPr lang="en-US" dirty="0"/>
          </a:p>
          <a:p>
            <a:r>
              <a:rPr lang="en-US" dirty="0"/>
              <a:t>An emerging body of research examining the design and implementation of QRIS standards finds mixed evidence linking QRIS rating levels to child outcomes, and the degree to which a QRIS is well implemented appears to be a critical factor in achieving positive outcomes. </a:t>
            </a:r>
          </a:p>
          <a:p>
            <a:endParaRPr lang="en-US" dirty="0"/>
          </a:p>
          <a:p>
            <a:r>
              <a:rPr lang="en-US" dirty="0"/>
              <a:t>These systems are designed to specify quality, provide a basis for program accountability, and support program improvement. </a:t>
            </a:r>
          </a:p>
          <a:p>
            <a:endParaRPr lang="en-US" dirty="0"/>
          </a:p>
          <a:p>
            <a:pPr marL="0" indent="0">
              <a:buNone/>
            </a:pPr>
            <a:endParaRPr lang="en-US" dirty="0"/>
          </a:p>
          <a:p>
            <a:endParaRPr lang="en-US" dirty="0"/>
          </a:p>
          <a:p>
            <a:pPr marL="0" indent="0">
              <a:buNone/>
            </a:pPr>
            <a:endParaRPr lang="en-ZA"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2448787"/>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052-C3C0-4C09-8F73-22545CB798E6}"/>
              </a:ext>
            </a:extLst>
          </p:cNvPr>
          <p:cNvSpPr>
            <a:spLocks noGrp="1"/>
          </p:cNvSpPr>
          <p:nvPr>
            <p:ph type="title"/>
          </p:nvPr>
        </p:nvSpPr>
        <p:spPr/>
        <p:txBody>
          <a:bodyPr>
            <a:normAutofit fontScale="90000"/>
          </a:bodyPr>
          <a:lstStyle/>
          <a:p>
            <a:pPr algn="ctr"/>
            <a:br>
              <a:rPr lang="en-US" dirty="0"/>
            </a:br>
            <a:r>
              <a:rPr lang="en-US" sz="3600" dirty="0"/>
              <a:t>IDENTIFY AREAS FOR OWN </a:t>
            </a:r>
            <a:r>
              <a:rPr lang="en-US" sz="3100" dirty="0"/>
              <a:t>OCCUPATIONAL DEVELOPMENT TO PROVIDE A HIGH-QUALITY EARLY CHILDHOOD DEVELOPMENT PROGRAMME</a:t>
            </a:r>
            <a:endParaRPr lang="en-ZA" dirty="0"/>
          </a:p>
        </p:txBody>
      </p:sp>
      <p:sp>
        <p:nvSpPr>
          <p:cNvPr id="3" name="Slide Number Placeholder 2">
            <a:extLst>
              <a:ext uri="{FF2B5EF4-FFF2-40B4-BE49-F238E27FC236}">
                <a16:creationId xmlns:a16="http://schemas.microsoft.com/office/drawing/2014/main" id="{E18C2593-4A87-4FE4-AF17-FD8F31C8AC00}"/>
              </a:ext>
            </a:extLst>
          </p:cNvPr>
          <p:cNvSpPr>
            <a:spLocks noGrp="1"/>
          </p:cNvSpPr>
          <p:nvPr>
            <p:ph type="sldNum" sz="quarter" idx="12"/>
          </p:nvPr>
        </p:nvSpPr>
        <p:spPr/>
        <p:txBody>
          <a:bodyPr/>
          <a:lstStyle/>
          <a:p>
            <a:fld id="{32F83655-DC73-417F-8B26-EB7A1DBB5382}" type="slidenum">
              <a:rPr lang="en-ZA" smtClean="0"/>
              <a:pPr/>
              <a:t>509</a:t>
            </a:fld>
            <a:endParaRPr lang="en-ZA" dirty="0"/>
          </a:p>
        </p:txBody>
      </p:sp>
      <p:sp>
        <p:nvSpPr>
          <p:cNvPr id="4" name="Content Placeholder 3">
            <a:extLst>
              <a:ext uri="{FF2B5EF4-FFF2-40B4-BE49-F238E27FC236}">
                <a16:creationId xmlns:a16="http://schemas.microsoft.com/office/drawing/2014/main" id="{647B1A48-F966-4E3A-9106-ED224A6C145B}"/>
              </a:ext>
            </a:extLst>
          </p:cNvPr>
          <p:cNvSpPr>
            <a:spLocks noGrp="1"/>
          </p:cNvSpPr>
          <p:nvPr>
            <p:ph sz="quarter" idx="1"/>
          </p:nvPr>
        </p:nvSpPr>
        <p:spPr>
          <a:xfrm>
            <a:off x="467544" y="1695450"/>
            <a:ext cx="8219256" cy="4887912"/>
          </a:xfrm>
        </p:spPr>
        <p:txBody>
          <a:bodyPr>
            <a:normAutofit/>
          </a:bodyPr>
          <a:lstStyle/>
          <a:p>
            <a:endParaRPr lang="en-US" dirty="0"/>
          </a:p>
          <a:p>
            <a:r>
              <a:rPr lang="en-US" dirty="0"/>
              <a:t>That support can take the form of technical assistance, such as on-site coaching or consultation; financial incentives, like tiered child care subsidy reimbursement rates and quality improvement grants; and workforce supports, like wage subsidies or scholarships for teachers pursuing higher education. </a:t>
            </a:r>
            <a:endParaRPr lang="en-ZA" dirty="0"/>
          </a:p>
          <a:p>
            <a:endParaRPr lang="en-US" dirty="0"/>
          </a:p>
          <a:p>
            <a:pPr marL="0" indent="0">
              <a:buNone/>
            </a:pPr>
            <a:endParaRPr lang="en-US" dirty="0"/>
          </a:p>
          <a:p>
            <a:endParaRPr lang="en-US" dirty="0"/>
          </a:p>
          <a:p>
            <a:pPr marL="0" indent="0">
              <a:buNone/>
            </a:pPr>
            <a:endParaRPr lang="en-ZA"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0374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pic>
        <p:nvPicPr>
          <p:cNvPr id="5" name="Picture 4">
            <a:extLst>
              <a:ext uri="{FF2B5EF4-FFF2-40B4-BE49-F238E27FC236}">
                <a16:creationId xmlns:a16="http://schemas.microsoft.com/office/drawing/2014/main" id="{D8D68C87-3962-447B-AEFB-C4AEA99A91E8}"/>
              </a:ext>
            </a:extLst>
          </p:cNvPr>
          <p:cNvPicPr>
            <a:picLocks noChangeAspect="1"/>
          </p:cNvPicPr>
          <p:nvPr/>
        </p:nvPicPr>
        <p:blipFill>
          <a:blip r:embed="rId2"/>
          <a:stretch>
            <a:fillRect/>
          </a:stretch>
        </p:blipFill>
        <p:spPr>
          <a:xfrm>
            <a:off x="919572" y="1770318"/>
            <a:ext cx="6852179" cy="4680000"/>
          </a:xfrm>
          <a:prstGeom prst="rect">
            <a:avLst/>
          </a:prstGeom>
        </p:spPr>
      </p:pic>
    </p:spTree>
    <p:extLst>
      <p:ext uri="{BB962C8B-B14F-4D97-AF65-F5344CB8AC3E}">
        <p14:creationId xmlns:p14="http://schemas.microsoft.com/office/powerpoint/2010/main" val="101005689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8648-910D-466B-94FF-7E19274A31D1}"/>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ADB4C780-7D70-4EE0-A98D-2186703836E1}"/>
              </a:ext>
            </a:extLst>
          </p:cNvPr>
          <p:cNvSpPr>
            <a:spLocks noGrp="1"/>
          </p:cNvSpPr>
          <p:nvPr>
            <p:ph type="body" idx="1"/>
          </p:nvPr>
        </p:nvSpPr>
        <p:spPr/>
        <p:txBody>
          <a:bodyPr>
            <a:normAutofit fontScale="70000" lnSpcReduction="20000"/>
          </a:bodyPr>
          <a:lstStyle/>
          <a:p>
            <a:r>
              <a:rPr lang="en-ZA" dirty="0"/>
              <a:t>THE IMPORTANCE OF MODELLING PROFESSIONAL BEHAVIOUR WHEN WORKING WITH CHILDREN, FAMILIES, COLLEAGUES AND OTHERS IN A CENTRE-BASED OR NON-CENTRE-BASED SETTING</a:t>
            </a:r>
            <a:endParaRPr lang="en-ZA" b="1" dirty="0"/>
          </a:p>
          <a:p>
            <a:r>
              <a:rPr lang="en-US" dirty="0"/>
              <a:t> </a:t>
            </a:r>
            <a:endParaRPr lang="en-ZA" dirty="0"/>
          </a:p>
          <a:p>
            <a:endParaRPr lang="en-ZA" dirty="0"/>
          </a:p>
        </p:txBody>
      </p:sp>
      <p:sp>
        <p:nvSpPr>
          <p:cNvPr id="4" name="Slide Number Placeholder 3">
            <a:extLst>
              <a:ext uri="{FF2B5EF4-FFF2-40B4-BE49-F238E27FC236}">
                <a16:creationId xmlns:a16="http://schemas.microsoft.com/office/drawing/2014/main" id="{05F71736-2AEB-46C1-A78A-FDABDC0DD9C2}"/>
              </a:ext>
            </a:extLst>
          </p:cNvPr>
          <p:cNvSpPr>
            <a:spLocks noGrp="1"/>
          </p:cNvSpPr>
          <p:nvPr>
            <p:ph type="sldNum" sz="quarter" idx="12"/>
          </p:nvPr>
        </p:nvSpPr>
        <p:spPr/>
        <p:txBody>
          <a:bodyPr/>
          <a:lstStyle/>
          <a:p>
            <a:fld id="{4980778A-6F9D-4141-8080-B8192EADCD40}" type="slidenum">
              <a:rPr lang="en-ZA" smtClean="0"/>
              <a:pPr/>
              <a:t>510</a:t>
            </a:fld>
            <a:endParaRPr lang="en-ZA" dirty="0"/>
          </a:p>
        </p:txBody>
      </p:sp>
    </p:spTree>
    <p:extLst>
      <p:ext uri="{BB962C8B-B14F-4D97-AF65-F5344CB8AC3E}">
        <p14:creationId xmlns:p14="http://schemas.microsoft.com/office/powerpoint/2010/main" val="156162920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B137-E083-42D2-9D14-638EA3A0CE23}"/>
              </a:ext>
            </a:extLst>
          </p:cNvPr>
          <p:cNvSpPr>
            <a:spLocks noGrp="1"/>
          </p:cNvSpPr>
          <p:nvPr>
            <p:ph type="title"/>
          </p:nvPr>
        </p:nvSpPr>
        <p:spPr/>
        <p:txBody>
          <a:bodyPr>
            <a:normAutofit fontScale="90000"/>
          </a:bodyPr>
          <a:lstStyle/>
          <a:p>
            <a:pPr algn="ctr"/>
            <a:r>
              <a:rPr lang="en-ZA" dirty="0"/>
              <a:t>THE IMPORTANCE OF MODELLING PROFESSIONAL BEHAVIOUR</a:t>
            </a:r>
          </a:p>
        </p:txBody>
      </p:sp>
      <p:sp>
        <p:nvSpPr>
          <p:cNvPr id="3" name="Slide Number Placeholder 2">
            <a:extLst>
              <a:ext uri="{FF2B5EF4-FFF2-40B4-BE49-F238E27FC236}">
                <a16:creationId xmlns:a16="http://schemas.microsoft.com/office/drawing/2014/main" id="{7B95C423-54E4-4B2B-9FB1-6742A42DC34A}"/>
              </a:ext>
            </a:extLst>
          </p:cNvPr>
          <p:cNvSpPr>
            <a:spLocks noGrp="1"/>
          </p:cNvSpPr>
          <p:nvPr>
            <p:ph type="sldNum" sz="quarter" idx="12"/>
          </p:nvPr>
        </p:nvSpPr>
        <p:spPr/>
        <p:txBody>
          <a:bodyPr/>
          <a:lstStyle/>
          <a:p>
            <a:fld id="{32F83655-DC73-417F-8B26-EB7A1DBB5382}" type="slidenum">
              <a:rPr lang="en-ZA" smtClean="0"/>
              <a:pPr/>
              <a:t>511</a:t>
            </a:fld>
            <a:endParaRPr lang="en-ZA" dirty="0"/>
          </a:p>
        </p:txBody>
      </p:sp>
      <p:sp>
        <p:nvSpPr>
          <p:cNvPr id="4" name="Content Placeholder 3">
            <a:extLst>
              <a:ext uri="{FF2B5EF4-FFF2-40B4-BE49-F238E27FC236}">
                <a16:creationId xmlns:a16="http://schemas.microsoft.com/office/drawing/2014/main" id="{1BC665AC-67B9-4011-A8BE-88DE650DE474}"/>
              </a:ext>
            </a:extLst>
          </p:cNvPr>
          <p:cNvSpPr>
            <a:spLocks noGrp="1"/>
          </p:cNvSpPr>
          <p:nvPr>
            <p:ph sz="quarter" idx="1"/>
          </p:nvPr>
        </p:nvSpPr>
        <p:spPr/>
        <p:txBody>
          <a:bodyPr>
            <a:normAutofit/>
          </a:bodyPr>
          <a:lstStyle/>
          <a:p>
            <a:r>
              <a:rPr lang="en-US" dirty="0"/>
              <a:t>While pretty much everyone agrees that it’s important to live according to what’s right and to avoid acting in a way that’s wrong, not everyone always agrees on the “what’s right or what’s wrong” in any given situation. </a:t>
            </a:r>
          </a:p>
          <a:p>
            <a:endParaRPr lang="en-US" dirty="0"/>
          </a:p>
          <a:p>
            <a:r>
              <a:rPr lang="en-US" dirty="0"/>
              <a:t>A code of ethics is personal and different for each individual.</a:t>
            </a:r>
          </a:p>
          <a:p>
            <a:endParaRPr lang="en-US" dirty="0"/>
          </a:p>
          <a:p>
            <a:r>
              <a:rPr lang="en-US" dirty="0"/>
              <a:t>It determines an individual’s response to a particular situation and also accounts for the varied responses exhibited by different individuals in the same situation.</a:t>
            </a:r>
            <a:endParaRPr lang="en-ZA" dirty="0"/>
          </a:p>
          <a:p>
            <a:pPr marL="0" indent="0">
              <a:buNone/>
            </a:pPr>
            <a:r>
              <a:rPr lang="en-US" dirty="0"/>
              <a:t> </a:t>
            </a:r>
            <a:endParaRPr lang="en-ZA" dirty="0"/>
          </a:p>
        </p:txBody>
      </p:sp>
    </p:spTree>
    <p:extLst>
      <p:ext uri="{BB962C8B-B14F-4D97-AF65-F5344CB8AC3E}">
        <p14:creationId xmlns:p14="http://schemas.microsoft.com/office/powerpoint/2010/main" val="859627301"/>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B137-E083-42D2-9D14-638EA3A0CE23}"/>
              </a:ext>
            </a:extLst>
          </p:cNvPr>
          <p:cNvSpPr>
            <a:spLocks noGrp="1"/>
          </p:cNvSpPr>
          <p:nvPr>
            <p:ph type="title"/>
          </p:nvPr>
        </p:nvSpPr>
        <p:spPr/>
        <p:txBody>
          <a:bodyPr>
            <a:normAutofit fontScale="90000"/>
          </a:bodyPr>
          <a:lstStyle/>
          <a:p>
            <a:pPr algn="ctr"/>
            <a:r>
              <a:rPr lang="en-ZA" dirty="0"/>
              <a:t>THE IMPORTANCE OF MODELLING PROFESSIONAL BEHAVIOUR</a:t>
            </a:r>
          </a:p>
        </p:txBody>
      </p:sp>
      <p:sp>
        <p:nvSpPr>
          <p:cNvPr id="3" name="Slide Number Placeholder 2">
            <a:extLst>
              <a:ext uri="{FF2B5EF4-FFF2-40B4-BE49-F238E27FC236}">
                <a16:creationId xmlns:a16="http://schemas.microsoft.com/office/drawing/2014/main" id="{7B95C423-54E4-4B2B-9FB1-6742A42DC34A}"/>
              </a:ext>
            </a:extLst>
          </p:cNvPr>
          <p:cNvSpPr>
            <a:spLocks noGrp="1"/>
          </p:cNvSpPr>
          <p:nvPr>
            <p:ph type="sldNum" sz="quarter" idx="12"/>
          </p:nvPr>
        </p:nvSpPr>
        <p:spPr/>
        <p:txBody>
          <a:bodyPr/>
          <a:lstStyle/>
          <a:p>
            <a:fld id="{32F83655-DC73-417F-8B26-EB7A1DBB5382}" type="slidenum">
              <a:rPr lang="en-ZA" smtClean="0"/>
              <a:pPr/>
              <a:t>512</a:t>
            </a:fld>
            <a:endParaRPr lang="en-ZA" dirty="0"/>
          </a:p>
        </p:txBody>
      </p:sp>
      <p:sp>
        <p:nvSpPr>
          <p:cNvPr id="4" name="Content Placeholder 3">
            <a:extLst>
              <a:ext uri="{FF2B5EF4-FFF2-40B4-BE49-F238E27FC236}">
                <a16:creationId xmlns:a16="http://schemas.microsoft.com/office/drawing/2014/main" id="{1BC665AC-67B9-4011-A8BE-88DE650DE474}"/>
              </a:ext>
            </a:extLst>
          </p:cNvPr>
          <p:cNvSpPr>
            <a:spLocks noGrp="1"/>
          </p:cNvSpPr>
          <p:nvPr>
            <p:ph sz="quarter" idx="1"/>
          </p:nvPr>
        </p:nvSpPr>
        <p:spPr/>
        <p:txBody>
          <a:bodyPr>
            <a:normAutofit lnSpcReduction="10000"/>
          </a:bodyPr>
          <a:lstStyle/>
          <a:p>
            <a:r>
              <a:rPr lang="en-US" dirty="0"/>
              <a:t>An individual code of ethics comes into play in everyday situations that teachers experience, such as when an influential parent asks for special favors for his child, while dealing with an impudent children or an impertinent remark, while dealing with colleagues, or at any point while performing the daily duties of the job. </a:t>
            </a:r>
          </a:p>
          <a:p>
            <a:endParaRPr lang="en-US" dirty="0"/>
          </a:p>
          <a:p>
            <a:r>
              <a:rPr lang="en-US" dirty="0"/>
              <a:t>All actions and responses are a function of a personal code of ethics, which is the foundation for differences in teachers’ styles of dealing with children and school-related situations. </a:t>
            </a:r>
          </a:p>
          <a:p>
            <a:endParaRPr lang="en-US" dirty="0"/>
          </a:p>
          <a:p>
            <a:r>
              <a:rPr lang="en-US" dirty="0"/>
              <a:t>A well-defined code of ethics will help you negotiate difficult times during the life of your career.</a:t>
            </a:r>
          </a:p>
          <a:p>
            <a:endParaRPr lang="en-ZA" dirty="0"/>
          </a:p>
        </p:txBody>
      </p:sp>
    </p:spTree>
    <p:extLst>
      <p:ext uri="{BB962C8B-B14F-4D97-AF65-F5344CB8AC3E}">
        <p14:creationId xmlns:p14="http://schemas.microsoft.com/office/powerpoint/2010/main" val="1894565032"/>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B137-E083-42D2-9D14-638EA3A0CE23}"/>
              </a:ext>
            </a:extLst>
          </p:cNvPr>
          <p:cNvSpPr>
            <a:spLocks noGrp="1"/>
          </p:cNvSpPr>
          <p:nvPr>
            <p:ph type="title"/>
          </p:nvPr>
        </p:nvSpPr>
        <p:spPr/>
        <p:txBody>
          <a:bodyPr>
            <a:normAutofit fontScale="90000"/>
          </a:bodyPr>
          <a:lstStyle/>
          <a:p>
            <a:pPr algn="ctr"/>
            <a:r>
              <a:rPr lang="en-ZA" dirty="0"/>
              <a:t>THE IMPORTANCE OF MODELLING PROFESSIONAL BEHAVIOUR</a:t>
            </a:r>
          </a:p>
        </p:txBody>
      </p:sp>
      <p:sp>
        <p:nvSpPr>
          <p:cNvPr id="3" name="Slide Number Placeholder 2">
            <a:extLst>
              <a:ext uri="{FF2B5EF4-FFF2-40B4-BE49-F238E27FC236}">
                <a16:creationId xmlns:a16="http://schemas.microsoft.com/office/drawing/2014/main" id="{7B95C423-54E4-4B2B-9FB1-6742A42DC34A}"/>
              </a:ext>
            </a:extLst>
          </p:cNvPr>
          <p:cNvSpPr>
            <a:spLocks noGrp="1"/>
          </p:cNvSpPr>
          <p:nvPr>
            <p:ph type="sldNum" sz="quarter" idx="12"/>
          </p:nvPr>
        </p:nvSpPr>
        <p:spPr/>
        <p:txBody>
          <a:bodyPr/>
          <a:lstStyle/>
          <a:p>
            <a:fld id="{32F83655-DC73-417F-8B26-EB7A1DBB5382}" type="slidenum">
              <a:rPr lang="en-ZA" smtClean="0"/>
              <a:pPr/>
              <a:t>513</a:t>
            </a:fld>
            <a:endParaRPr lang="en-ZA" dirty="0"/>
          </a:p>
        </p:txBody>
      </p:sp>
      <p:sp>
        <p:nvSpPr>
          <p:cNvPr id="4" name="Content Placeholder 3">
            <a:extLst>
              <a:ext uri="{FF2B5EF4-FFF2-40B4-BE49-F238E27FC236}">
                <a16:creationId xmlns:a16="http://schemas.microsoft.com/office/drawing/2014/main" id="{1BC665AC-67B9-4011-A8BE-88DE650DE474}"/>
              </a:ext>
            </a:extLst>
          </p:cNvPr>
          <p:cNvSpPr>
            <a:spLocks noGrp="1"/>
          </p:cNvSpPr>
          <p:nvPr>
            <p:ph sz="quarter" idx="1"/>
          </p:nvPr>
        </p:nvSpPr>
        <p:spPr/>
        <p:txBody>
          <a:bodyPr>
            <a:normAutofit/>
          </a:bodyPr>
          <a:lstStyle/>
          <a:p>
            <a:r>
              <a:rPr lang="en-US" dirty="0"/>
              <a:t>It allows you to decipher the right thing to do and to take responsibility for and stand by your decisions.</a:t>
            </a:r>
          </a:p>
          <a:p>
            <a:pPr marL="0" indent="0">
              <a:buNone/>
            </a:pPr>
            <a:endParaRPr lang="en-US" dirty="0"/>
          </a:p>
          <a:p>
            <a:r>
              <a:rPr lang="en-US" dirty="0"/>
              <a:t>Modelling behavior for teachers is designed to protect the rights of all the children. </a:t>
            </a:r>
          </a:p>
          <a:p>
            <a:endParaRPr lang="en-US" dirty="0"/>
          </a:p>
          <a:p>
            <a:r>
              <a:rPr lang="en-US" dirty="0"/>
              <a:t>It is important that teachers understand that when they get a teaching position they are agreeing to follow a code of ethics. </a:t>
            </a:r>
          </a:p>
          <a:p>
            <a:endParaRPr lang="en-US" dirty="0"/>
          </a:p>
          <a:p>
            <a:r>
              <a:rPr lang="en-US" dirty="0"/>
              <a:t>Teachers are expected to be fair to all their learners and not to take advantage of their position in any way. </a:t>
            </a:r>
          </a:p>
          <a:p>
            <a:endParaRPr lang="en-US" dirty="0"/>
          </a:p>
        </p:txBody>
      </p:sp>
    </p:spTree>
    <p:extLst>
      <p:ext uri="{BB962C8B-B14F-4D97-AF65-F5344CB8AC3E}">
        <p14:creationId xmlns:p14="http://schemas.microsoft.com/office/powerpoint/2010/main" val="242125189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B137-E083-42D2-9D14-638EA3A0CE23}"/>
              </a:ext>
            </a:extLst>
          </p:cNvPr>
          <p:cNvSpPr>
            <a:spLocks noGrp="1"/>
          </p:cNvSpPr>
          <p:nvPr>
            <p:ph type="title"/>
          </p:nvPr>
        </p:nvSpPr>
        <p:spPr/>
        <p:txBody>
          <a:bodyPr>
            <a:normAutofit fontScale="90000"/>
          </a:bodyPr>
          <a:lstStyle/>
          <a:p>
            <a:pPr algn="ctr"/>
            <a:r>
              <a:rPr lang="en-ZA" dirty="0"/>
              <a:t>THE IMPORTANCE OF MODELLING PROFESSIONAL BEHAVIOUR</a:t>
            </a:r>
          </a:p>
        </p:txBody>
      </p:sp>
      <p:sp>
        <p:nvSpPr>
          <p:cNvPr id="3" name="Slide Number Placeholder 2">
            <a:extLst>
              <a:ext uri="{FF2B5EF4-FFF2-40B4-BE49-F238E27FC236}">
                <a16:creationId xmlns:a16="http://schemas.microsoft.com/office/drawing/2014/main" id="{7B95C423-54E4-4B2B-9FB1-6742A42DC34A}"/>
              </a:ext>
            </a:extLst>
          </p:cNvPr>
          <p:cNvSpPr>
            <a:spLocks noGrp="1"/>
          </p:cNvSpPr>
          <p:nvPr>
            <p:ph type="sldNum" sz="quarter" idx="12"/>
          </p:nvPr>
        </p:nvSpPr>
        <p:spPr/>
        <p:txBody>
          <a:bodyPr/>
          <a:lstStyle/>
          <a:p>
            <a:fld id="{32F83655-DC73-417F-8B26-EB7A1DBB5382}" type="slidenum">
              <a:rPr lang="en-ZA" smtClean="0"/>
              <a:pPr/>
              <a:t>514</a:t>
            </a:fld>
            <a:endParaRPr lang="en-ZA" dirty="0"/>
          </a:p>
        </p:txBody>
      </p:sp>
      <p:sp>
        <p:nvSpPr>
          <p:cNvPr id="4" name="Content Placeholder 3">
            <a:extLst>
              <a:ext uri="{FF2B5EF4-FFF2-40B4-BE49-F238E27FC236}">
                <a16:creationId xmlns:a16="http://schemas.microsoft.com/office/drawing/2014/main" id="{1BC665AC-67B9-4011-A8BE-88DE650DE474}"/>
              </a:ext>
            </a:extLst>
          </p:cNvPr>
          <p:cNvSpPr>
            <a:spLocks noGrp="1"/>
          </p:cNvSpPr>
          <p:nvPr>
            <p:ph sz="quarter" idx="1"/>
          </p:nvPr>
        </p:nvSpPr>
        <p:spPr/>
        <p:txBody>
          <a:bodyPr>
            <a:normAutofit/>
          </a:bodyPr>
          <a:lstStyle/>
          <a:p>
            <a:r>
              <a:rPr lang="en-US" dirty="0"/>
              <a:t>For example, you cannot accept expensive gifts from children because it might appear to bias you.</a:t>
            </a:r>
          </a:p>
          <a:p>
            <a:endParaRPr lang="en-US" dirty="0"/>
          </a:p>
          <a:p>
            <a:r>
              <a:rPr lang="en-US" dirty="0"/>
              <a:t> You cannot push your personal beliefs on students because they are a "captive audience". </a:t>
            </a:r>
          </a:p>
          <a:p>
            <a:endParaRPr lang="en-US" dirty="0"/>
          </a:p>
          <a:p>
            <a:r>
              <a:rPr lang="en-US" dirty="0"/>
              <a:t>You need to have a professional relationship with all children and not let it get too casual and familiar. </a:t>
            </a:r>
          </a:p>
          <a:p>
            <a:endParaRPr lang="en-US" dirty="0"/>
          </a:p>
          <a:p>
            <a:r>
              <a:rPr lang="en-US" dirty="0"/>
              <a:t>Apparently, there is quite a bit of abuse that is happening in the school. </a:t>
            </a:r>
          </a:p>
          <a:p>
            <a:endParaRPr lang="en-US" dirty="0"/>
          </a:p>
          <a:p>
            <a:endParaRPr lang="en-US" dirty="0"/>
          </a:p>
        </p:txBody>
      </p:sp>
    </p:spTree>
    <p:extLst>
      <p:ext uri="{BB962C8B-B14F-4D97-AF65-F5344CB8AC3E}">
        <p14:creationId xmlns:p14="http://schemas.microsoft.com/office/powerpoint/2010/main" val="2892273258"/>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B137-E083-42D2-9D14-638EA3A0CE23}"/>
              </a:ext>
            </a:extLst>
          </p:cNvPr>
          <p:cNvSpPr>
            <a:spLocks noGrp="1"/>
          </p:cNvSpPr>
          <p:nvPr>
            <p:ph type="title"/>
          </p:nvPr>
        </p:nvSpPr>
        <p:spPr/>
        <p:txBody>
          <a:bodyPr>
            <a:normAutofit fontScale="90000"/>
          </a:bodyPr>
          <a:lstStyle/>
          <a:p>
            <a:pPr algn="ctr"/>
            <a:r>
              <a:rPr lang="en-ZA" dirty="0"/>
              <a:t>THE IMPORTANCE OF MODELLING PROFESSIONAL BEHAVIOUR</a:t>
            </a:r>
          </a:p>
        </p:txBody>
      </p:sp>
      <p:sp>
        <p:nvSpPr>
          <p:cNvPr id="3" name="Slide Number Placeholder 2">
            <a:extLst>
              <a:ext uri="{FF2B5EF4-FFF2-40B4-BE49-F238E27FC236}">
                <a16:creationId xmlns:a16="http://schemas.microsoft.com/office/drawing/2014/main" id="{7B95C423-54E4-4B2B-9FB1-6742A42DC34A}"/>
              </a:ext>
            </a:extLst>
          </p:cNvPr>
          <p:cNvSpPr>
            <a:spLocks noGrp="1"/>
          </p:cNvSpPr>
          <p:nvPr>
            <p:ph type="sldNum" sz="quarter" idx="12"/>
          </p:nvPr>
        </p:nvSpPr>
        <p:spPr/>
        <p:txBody>
          <a:bodyPr/>
          <a:lstStyle/>
          <a:p>
            <a:fld id="{32F83655-DC73-417F-8B26-EB7A1DBB5382}" type="slidenum">
              <a:rPr lang="en-ZA" smtClean="0"/>
              <a:pPr/>
              <a:t>515</a:t>
            </a:fld>
            <a:endParaRPr lang="en-ZA" dirty="0"/>
          </a:p>
        </p:txBody>
      </p:sp>
      <p:sp>
        <p:nvSpPr>
          <p:cNvPr id="4" name="Content Placeholder 3">
            <a:extLst>
              <a:ext uri="{FF2B5EF4-FFF2-40B4-BE49-F238E27FC236}">
                <a16:creationId xmlns:a16="http://schemas.microsoft.com/office/drawing/2014/main" id="{1BC665AC-67B9-4011-A8BE-88DE650DE474}"/>
              </a:ext>
            </a:extLst>
          </p:cNvPr>
          <p:cNvSpPr>
            <a:spLocks noGrp="1"/>
          </p:cNvSpPr>
          <p:nvPr>
            <p:ph sz="quarter" idx="1"/>
          </p:nvPr>
        </p:nvSpPr>
        <p:spPr/>
        <p:txBody>
          <a:bodyPr>
            <a:normAutofit/>
          </a:bodyPr>
          <a:lstStyle/>
          <a:p>
            <a:r>
              <a:rPr lang="en-US" dirty="0"/>
              <a:t>You need to protect your children's safety and not believe that this is someone else's job. </a:t>
            </a:r>
          </a:p>
          <a:p>
            <a:endParaRPr lang="en-US" dirty="0"/>
          </a:p>
          <a:p>
            <a:r>
              <a:rPr lang="en-US" dirty="0"/>
              <a:t>The main thing is not to abuse the power that your position might give you over them. Think through the implications of what happens. </a:t>
            </a:r>
          </a:p>
          <a:p>
            <a:endParaRPr lang="en-US" dirty="0"/>
          </a:p>
          <a:p>
            <a:r>
              <a:rPr lang="en-US" dirty="0"/>
              <a:t>Also, whether you agree with this or not, as a teacher you need to respect diversity and keep religious bias out of the classroom.</a:t>
            </a:r>
          </a:p>
          <a:p>
            <a:endParaRPr lang="en-ZA" dirty="0"/>
          </a:p>
          <a:p>
            <a:endParaRPr lang="en-US" dirty="0"/>
          </a:p>
          <a:p>
            <a:endParaRPr lang="en-US" dirty="0"/>
          </a:p>
        </p:txBody>
      </p:sp>
    </p:spTree>
    <p:extLst>
      <p:ext uri="{BB962C8B-B14F-4D97-AF65-F5344CB8AC3E}">
        <p14:creationId xmlns:p14="http://schemas.microsoft.com/office/powerpoint/2010/main" val="309466032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B137-E083-42D2-9D14-638EA3A0CE23}"/>
              </a:ext>
            </a:extLst>
          </p:cNvPr>
          <p:cNvSpPr>
            <a:spLocks noGrp="1"/>
          </p:cNvSpPr>
          <p:nvPr>
            <p:ph type="title"/>
          </p:nvPr>
        </p:nvSpPr>
        <p:spPr/>
        <p:txBody>
          <a:bodyPr>
            <a:normAutofit fontScale="90000"/>
          </a:bodyPr>
          <a:lstStyle/>
          <a:p>
            <a:pPr algn="ctr"/>
            <a:r>
              <a:rPr lang="en-ZA" dirty="0"/>
              <a:t>THE IMPORTANCE OF MODELLING PROFESSIONAL BEHAVIOUR</a:t>
            </a:r>
          </a:p>
        </p:txBody>
      </p:sp>
      <p:sp>
        <p:nvSpPr>
          <p:cNvPr id="3" name="Slide Number Placeholder 2">
            <a:extLst>
              <a:ext uri="{FF2B5EF4-FFF2-40B4-BE49-F238E27FC236}">
                <a16:creationId xmlns:a16="http://schemas.microsoft.com/office/drawing/2014/main" id="{7B95C423-54E4-4B2B-9FB1-6742A42DC34A}"/>
              </a:ext>
            </a:extLst>
          </p:cNvPr>
          <p:cNvSpPr>
            <a:spLocks noGrp="1"/>
          </p:cNvSpPr>
          <p:nvPr>
            <p:ph type="sldNum" sz="quarter" idx="12"/>
          </p:nvPr>
        </p:nvSpPr>
        <p:spPr/>
        <p:txBody>
          <a:bodyPr/>
          <a:lstStyle/>
          <a:p>
            <a:fld id="{32F83655-DC73-417F-8B26-EB7A1DBB5382}" type="slidenum">
              <a:rPr lang="en-ZA" smtClean="0"/>
              <a:pPr/>
              <a:t>516</a:t>
            </a:fld>
            <a:endParaRPr lang="en-ZA" dirty="0"/>
          </a:p>
        </p:txBody>
      </p:sp>
      <p:sp>
        <p:nvSpPr>
          <p:cNvPr id="4" name="Content Placeholder 3">
            <a:extLst>
              <a:ext uri="{FF2B5EF4-FFF2-40B4-BE49-F238E27FC236}">
                <a16:creationId xmlns:a16="http://schemas.microsoft.com/office/drawing/2014/main" id="{1BC665AC-67B9-4011-A8BE-88DE650DE474}"/>
              </a:ext>
            </a:extLst>
          </p:cNvPr>
          <p:cNvSpPr>
            <a:spLocks noGrp="1"/>
          </p:cNvSpPr>
          <p:nvPr>
            <p:ph sz="quarter" idx="1"/>
          </p:nvPr>
        </p:nvSpPr>
        <p:spPr/>
        <p:txBody>
          <a:bodyPr>
            <a:normAutofit/>
          </a:bodyPr>
          <a:lstStyle/>
          <a:p>
            <a:r>
              <a:rPr lang="en-US" dirty="0"/>
              <a:t>A teacher has a duty to encourage children to learn to the best of their abilities, and also to teach social values such as respect for self and others, integrity, responsibility, cooperation, loyalty and honesty. </a:t>
            </a:r>
          </a:p>
          <a:p>
            <a:endParaRPr lang="en-US" dirty="0"/>
          </a:p>
          <a:p>
            <a:r>
              <a:rPr lang="en-US" dirty="0"/>
              <a:t>Teachers must follow school rules and enforce all rules equally.</a:t>
            </a:r>
          </a:p>
          <a:p>
            <a:endParaRPr lang="en-US" dirty="0"/>
          </a:p>
          <a:p>
            <a:r>
              <a:rPr lang="en-US" dirty="0"/>
              <a:t>Teachers must not intentionally disparage children, and must not reveal confidential information about them.</a:t>
            </a:r>
            <a:endParaRPr lang="en-ZA" dirty="0"/>
          </a:p>
          <a:p>
            <a:pPr marL="0" indent="0">
              <a:buNone/>
            </a:pPr>
            <a:r>
              <a:rPr lang="en-US" dirty="0"/>
              <a:t> </a:t>
            </a:r>
            <a:endParaRPr lang="en-ZA" dirty="0"/>
          </a:p>
          <a:p>
            <a:pPr marL="0" indent="0">
              <a:buNone/>
            </a:pPr>
            <a:endParaRPr lang="en-ZA" dirty="0"/>
          </a:p>
          <a:p>
            <a:endParaRPr lang="en-US" dirty="0"/>
          </a:p>
          <a:p>
            <a:endParaRPr lang="en-US" dirty="0"/>
          </a:p>
        </p:txBody>
      </p:sp>
    </p:spTree>
    <p:extLst>
      <p:ext uri="{BB962C8B-B14F-4D97-AF65-F5344CB8AC3E}">
        <p14:creationId xmlns:p14="http://schemas.microsoft.com/office/powerpoint/2010/main" val="1830074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dirty="0"/>
              <a:t>Assessment is viewed as an important component of the educational process. </a:t>
            </a:r>
          </a:p>
          <a:p>
            <a:endParaRPr lang="en-US" dirty="0"/>
          </a:p>
          <a:p>
            <a:r>
              <a:rPr lang="en-US" dirty="0"/>
              <a:t>Teachers collect information on the children they teach and the programs in which they teach, in order to make important educational decisions, and to communicate information to families and early childhood education stakeholders. </a:t>
            </a:r>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1991898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r>
              <a:rPr lang="en-US" b="1" dirty="0"/>
              <a:t>This chapter reviews the ways; </a:t>
            </a:r>
            <a:r>
              <a:rPr lang="en-US" dirty="0"/>
              <a:t>assessment and observation are used in early learning environments. </a:t>
            </a:r>
          </a:p>
          <a:p>
            <a:endParaRPr lang="en-US" dirty="0"/>
          </a:p>
          <a:p>
            <a:r>
              <a:rPr lang="en-US" dirty="0"/>
              <a:t>Upon completion of the chapter, you will be able to explain how assessment of children and programs impact early childhood education programs.</a:t>
            </a:r>
            <a:endParaRPr lang="en-ZA" dirty="0"/>
          </a:p>
          <a:p>
            <a:pPr marL="0" indent="0">
              <a:buNone/>
            </a:pPr>
            <a:endParaRPr lang="en-US"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169610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r>
              <a:rPr lang="en-US" b="1" dirty="0"/>
              <a:t>Purposes of Assessment</a:t>
            </a:r>
          </a:p>
          <a:p>
            <a:pPr marL="0" indent="0">
              <a:buNone/>
            </a:pPr>
            <a:endParaRPr lang="en-ZA" dirty="0"/>
          </a:p>
          <a:p>
            <a:pPr lvl="0"/>
            <a:r>
              <a:rPr lang="en-US" dirty="0"/>
              <a:t>Assessment provides data and information for individual and group instructional planning;</a:t>
            </a:r>
            <a:endParaRPr lang="en-ZA" dirty="0"/>
          </a:p>
          <a:p>
            <a:pPr marL="0" indent="0">
              <a:buNone/>
            </a:pPr>
            <a:r>
              <a:rPr lang="en-US" dirty="0"/>
              <a:t> </a:t>
            </a:r>
            <a:endParaRPr lang="en-ZA" dirty="0"/>
          </a:p>
          <a:p>
            <a:pPr lvl="0"/>
            <a:r>
              <a:rPr lang="en-US" dirty="0"/>
              <a:t>Assessment provides data and information that is used to  communicate with families about their children;</a:t>
            </a:r>
            <a:endParaRPr lang="en-ZA"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737408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lvl="0"/>
            <a:r>
              <a:rPr lang="en-US" dirty="0"/>
              <a:t>Assessment allows teachers and others to identify children in need of special services or intervention;</a:t>
            </a:r>
            <a:endParaRPr lang="en-ZA" dirty="0"/>
          </a:p>
          <a:p>
            <a:pPr marL="0" indent="0">
              <a:buNone/>
            </a:pPr>
            <a:endParaRPr lang="en-ZA" dirty="0"/>
          </a:p>
          <a:p>
            <a:pPr lvl="0"/>
            <a:r>
              <a:rPr lang="en-US" dirty="0"/>
              <a:t>Assessment provides information to inform program development</a:t>
            </a:r>
            <a:endParaRPr lang="en-ZA" dirty="0"/>
          </a:p>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spTree>
    <p:extLst>
      <p:ext uri="{BB962C8B-B14F-4D97-AF65-F5344CB8AC3E}">
        <p14:creationId xmlns:p14="http://schemas.microsoft.com/office/powerpoint/2010/main" val="3925912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15E8-F0BA-40B0-9C76-B0E3FBA4FC9D}"/>
              </a:ext>
            </a:extLst>
          </p:cNvPr>
          <p:cNvSpPr>
            <a:spLocks noGrp="1"/>
          </p:cNvSpPr>
          <p:nvPr>
            <p:ph type="title"/>
          </p:nvPr>
        </p:nvSpPr>
        <p:spPr>
          <a:xfrm>
            <a:off x="462372" y="762318"/>
            <a:ext cx="8219256" cy="1008000"/>
          </a:xfrm>
        </p:spPr>
        <p:txBody>
          <a:bodyPr>
            <a:normAutofit fontScale="90000"/>
          </a:bodyPr>
          <a:lstStyle/>
          <a:p>
            <a:pPr algn="ctr"/>
            <a:r>
              <a:rPr lang="en-US" dirty="0"/>
              <a:t>CONTRIBUTION OF OBSERVATION TO THE ASSESSMENT OF CHILD DEVELOPMENT AND RESPONSIVE PRACTICE </a:t>
            </a:r>
            <a:br>
              <a:rPr lang="en-ZA" dirty="0"/>
            </a:br>
            <a:endParaRPr lang="en-ZA" dirty="0"/>
          </a:p>
        </p:txBody>
      </p:sp>
      <p:sp>
        <p:nvSpPr>
          <p:cNvPr id="3" name="Slide Number Placeholder 2">
            <a:extLst>
              <a:ext uri="{FF2B5EF4-FFF2-40B4-BE49-F238E27FC236}">
                <a16:creationId xmlns:a16="http://schemas.microsoft.com/office/drawing/2014/main" id="{4176F673-0A50-4C8E-8A7F-36E764852DF5}"/>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6C059ED1-F607-48FA-9125-7C3E5FC90699}"/>
              </a:ext>
            </a:extLst>
          </p:cNvPr>
          <p:cNvSpPr>
            <a:spLocks noGrp="1"/>
          </p:cNvSpPr>
          <p:nvPr>
            <p:ph sz="quarter" idx="1"/>
          </p:nvPr>
        </p:nvSpPr>
        <p:spPr>
          <a:xfrm>
            <a:off x="462372" y="1987500"/>
            <a:ext cx="8219256" cy="4680000"/>
          </a:xfrm>
        </p:spPr>
        <p:txBody>
          <a:bodyPr>
            <a:noAutofit/>
          </a:bodyPr>
          <a:lstStyle/>
          <a:p>
            <a:pPr marL="0" indent="0">
              <a:buNone/>
            </a:pPr>
            <a:endParaRPr lang="en-US" dirty="0"/>
          </a:p>
          <a:p>
            <a:pPr marL="0" indent="0">
              <a:buNone/>
            </a:pPr>
            <a:endParaRPr lang="en-ZA" dirty="0"/>
          </a:p>
          <a:p>
            <a:pPr marL="0" indent="0">
              <a:buNone/>
            </a:pPr>
            <a:endParaRPr lang="en-US" dirty="0"/>
          </a:p>
          <a:p>
            <a:pPr marL="0" indent="0">
              <a:buNone/>
            </a:pPr>
            <a:endParaRPr lang="en-ZA" dirty="0"/>
          </a:p>
          <a:p>
            <a:pPr marL="0" indent="0">
              <a:buNone/>
            </a:pPr>
            <a:endParaRPr lang="en-ZA" dirty="0"/>
          </a:p>
          <a:p>
            <a:pPr marL="0" indent="0">
              <a:buNone/>
            </a:pPr>
            <a:endParaRPr lang="en-ZA" dirty="0"/>
          </a:p>
          <a:p>
            <a:pPr marL="0" indent="0">
              <a:buNone/>
            </a:pPr>
            <a:endParaRPr lang="en-US" dirty="0"/>
          </a:p>
          <a:p>
            <a:endParaRPr lang="en-US" dirty="0"/>
          </a:p>
          <a:p>
            <a:pPr marL="0" indent="0">
              <a:buNone/>
            </a:pPr>
            <a:endParaRPr lang="en-ZA" dirty="0"/>
          </a:p>
          <a:p>
            <a:pPr marL="0" indent="0">
              <a:buNone/>
            </a:pPr>
            <a:endParaRPr lang="en-US" dirty="0"/>
          </a:p>
        </p:txBody>
      </p:sp>
      <p:pic>
        <p:nvPicPr>
          <p:cNvPr id="5" name="Picture 4">
            <a:extLst>
              <a:ext uri="{FF2B5EF4-FFF2-40B4-BE49-F238E27FC236}">
                <a16:creationId xmlns:a16="http://schemas.microsoft.com/office/drawing/2014/main" id="{5C0BED75-D64E-439C-8306-DA34F7B7200E}"/>
              </a:ext>
            </a:extLst>
          </p:cNvPr>
          <p:cNvPicPr>
            <a:picLocks noChangeAspect="1"/>
          </p:cNvPicPr>
          <p:nvPr/>
        </p:nvPicPr>
        <p:blipFill>
          <a:blip r:embed="rId2"/>
          <a:stretch>
            <a:fillRect/>
          </a:stretch>
        </p:blipFill>
        <p:spPr>
          <a:xfrm>
            <a:off x="1079453" y="1770318"/>
            <a:ext cx="7602175" cy="4821462"/>
          </a:xfrm>
          <a:prstGeom prst="rect">
            <a:avLst/>
          </a:prstGeom>
        </p:spPr>
      </p:pic>
    </p:spTree>
    <p:extLst>
      <p:ext uri="{BB962C8B-B14F-4D97-AF65-F5344CB8AC3E}">
        <p14:creationId xmlns:p14="http://schemas.microsoft.com/office/powerpoint/2010/main" val="744579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F34F-B89F-4B7F-9866-48C4C2E634EF}"/>
              </a:ext>
            </a:extLst>
          </p:cNvPr>
          <p:cNvSpPr>
            <a:spLocks noGrp="1"/>
          </p:cNvSpPr>
          <p:nvPr>
            <p:ph type="title"/>
          </p:nvPr>
        </p:nvSpPr>
        <p:spPr/>
        <p:txBody>
          <a:bodyPr/>
          <a:lstStyle/>
          <a:p>
            <a:r>
              <a:rPr lang="en-ZA" dirty="0"/>
              <a:t> </a:t>
            </a:r>
          </a:p>
        </p:txBody>
      </p:sp>
      <p:sp>
        <p:nvSpPr>
          <p:cNvPr id="3" name="Text Placeholder 2">
            <a:extLst>
              <a:ext uri="{FF2B5EF4-FFF2-40B4-BE49-F238E27FC236}">
                <a16:creationId xmlns:a16="http://schemas.microsoft.com/office/drawing/2014/main" id="{4A4F5728-A725-407E-B2A5-1628E72A644C}"/>
              </a:ext>
            </a:extLst>
          </p:cNvPr>
          <p:cNvSpPr>
            <a:spLocks noGrp="1"/>
          </p:cNvSpPr>
          <p:nvPr>
            <p:ph type="body" idx="1"/>
          </p:nvPr>
        </p:nvSpPr>
        <p:spPr/>
        <p:txBody>
          <a:bodyPr>
            <a:normAutofit lnSpcReduction="10000"/>
          </a:bodyPr>
          <a:lstStyle/>
          <a:p>
            <a:r>
              <a:rPr lang="en-US" b="1" dirty="0"/>
              <a:t>OBSERVATION AND ASSESSMENT AS CONTINUOUS, INCLUSIVE AND CULTURALLY SENSITIVE AND A TEAM EFFORT </a:t>
            </a:r>
            <a:endParaRPr lang="en-ZA" dirty="0"/>
          </a:p>
        </p:txBody>
      </p:sp>
      <p:sp>
        <p:nvSpPr>
          <p:cNvPr id="4" name="Slide Number Placeholder 3">
            <a:extLst>
              <a:ext uri="{FF2B5EF4-FFF2-40B4-BE49-F238E27FC236}">
                <a16:creationId xmlns:a16="http://schemas.microsoft.com/office/drawing/2014/main" id="{33224D93-939F-4311-8BFD-1BF969721CE9}"/>
              </a:ext>
            </a:extLst>
          </p:cNvPr>
          <p:cNvSpPr>
            <a:spLocks noGrp="1"/>
          </p:cNvSpPr>
          <p:nvPr>
            <p:ph type="sldNum" sz="quarter" idx="12"/>
          </p:nvPr>
        </p:nvSpPr>
        <p:spPr/>
        <p:txBody>
          <a:bodyPr/>
          <a:lstStyle/>
          <a:p>
            <a:fld id="{4980778A-6F9D-4141-8080-B8192EADCD40}" type="slidenum">
              <a:rPr lang="en-ZA" smtClean="0"/>
              <a:pPr/>
              <a:t>57</a:t>
            </a:fld>
            <a:endParaRPr lang="en-ZA" dirty="0"/>
          </a:p>
        </p:txBody>
      </p:sp>
    </p:spTree>
    <p:extLst>
      <p:ext uri="{BB962C8B-B14F-4D97-AF65-F5344CB8AC3E}">
        <p14:creationId xmlns:p14="http://schemas.microsoft.com/office/powerpoint/2010/main" val="2778666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0" lvl="0" indent="0">
              <a:buNone/>
            </a:pPr>
            <a:r>
              <a:rPr lang="en-US" b="1" dirty="0"/>
              <a:t>Observation and assessment as a continuous process</a:t>
            </a:r>
          </a:p>
          <a:p>
            <a:pPr marL="0" lvl="0" indent="0">
              <a:buNone/>
            </a:pPr>
            <a:endParaRPr lang="en-ZA" dirty="0"/>
          </a:p>
          <a:p>
            <a:r>
              <a:rPr lang="en-US" dirty="0"/>
              <a:t>Continuous assessment evaluates a child's progress throughout a prescribed program or course. </a:t>
            </a:r>
          </a:p>
          <a:p>
            <a:endParaRPr lang="en-US" dirty="0"/>
          </a:p>
          <a:p>
            <a:r>
              <a:rPr lang="en-US" dirty="0"/>
              <a:t>It is often used as an alternative to the final examination system. </a:t>
            </a:r>
          </a:p>
          <a:p>
            <a:endParaRPr lang="en-US" dirty="0"/>
          </a:p>
          <a:p>
            <a:pPr marL="0" indent="0">
              <a:buNone/>
            </a:pPr>
            <a:endParaRPr lang="en-ZA" dirty="0"/>
          </a:p>
        </p:txBody>
      </p:sp>
    </p:spTree>
    <p:extLst>
      <p:ext uri="{BB962C8B-B14F-4D97-AF65-F5344CB8AC3E}">
        <p14:creationId xmlns:p14="http://schemas.microsoft.com/office/powerpoint/2010/main" val="2950056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Proponents of continuous assessment argue that the approach allows tracking of progress and has a chance of offering children more support, guidance, and opportunities to improve during the course or program. </a:t>
            </a: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80404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159164"/>
            <a:ext cx="8219256" cy="4394036"/>
          </a:xfrm>
        </p:spPr>
        <p:txBody>
          <a:bodyPr>
            <a:normAutofit/>
          </a:bodyPr>
          <a:lstStyle/>
          <a:p>
            <a:pPr marL="0" indent="0">
              <a:buNone/>
            </a:pPr>
            <a:r>
              <a:rPr lang="en-US" b="1" dirty="0"/>
              <a:t>Benefits of Continuous Observation and Assessment </a:t>
            </a:r>
          </a:p>
          <a:p>
            <a:pPr marL="0" indent="0">
              <a:buNone/>
            </a:pPr>
            <a:endParaRPr lang="en-ZA" dirty="0"/>
          </a:p>
          <a:p>
            <a:pPr marL="0" indent="0">
              <a:buNone/>
            </a:pPr>
            <a:r>
              <a:rPr lang="en-US" b="1" dirty="0"/>
              <a:t>Continuous assessment can help children learn in the following ways:</a:t>
            </a:r>
            <a:endParaRPr lang="en-ZA" b="1" dirty="0"/>
          </a:p>
          <a:p>
            <a:pPr marL="0" indent="0">
              <a:buNone/>
            </a:pPr>
            <a:endParaRPr lang="en-ZA" dirty="0"/>
          </a:p>
          <a:p>
            <a:pPr marL="457200" lvl="0" indent="-457200">
              <a:buFont typeface="+mj-lt"/>
              <a:buAutoNum type="arabicPeriod"/>
            </a:pPr>
            <a:r>
              <a:rPr lang="en-US" dirty="0"/>
              <a:t>Continuous assessment can provide early indications of the performance of the child.</a:t>
            </a:r>
          </a:p>
          <a:p>
            <a:pPr marL="457200" lvl="0" indent="-457200">
              <a:buFont typeface="+mj-lt"/>
              <a:buAutoNum type="arabicPeriod"/>
            </a:pPr>
            <a:endParaRPr lang="en-ZA" dirty="0"/>
          </a:p>
          <a:p>
            <a:pPr marL="0" lvl="0" indent="0">
              <a:buNone/>
            </a:pP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2886037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457200" indent="-457200">
              <a:buFont typeface="+mj-lt"/>
              <a:buAutoNum type="arabicPeriod" startAt="2"/>
            </a:pPr>
            <a:r>
              <a:rPr lang="en-US" b="1" dirty="0"/>
              <a:t>An increased sense of inclusiveness: </a:t>
            </a:r>
            <a:r>
              <a:rPr lang="en-US" dirty="0"/>
              <a:t>Continuous assessment provides children in the class with a constant stream of opportunities to prove their mastery of material and sends the message that everyone can succeed if given enough time and practice. </a:t>
            </a:r>
          </a:p>
          <a:p>
            <a:pPr marL="0" lvl="0" indent="0">
              <a:buNone/>
            </a:pPr>
            <a:endParaRPr lang="en-US" dirty="0"/>
          </a:p>
          <a:p>
            <a:pPr marL="366712" lvl="1" indent="0">
              <a:buNone/>
            </a:pPr>
            <a:r>
              <a:rPr lang="en-US" dirty="0"/>
              <a:t>This reduces the anxiety around testing and heightens the emphasis on the learning itself.</a:t>
            </a:r>
          </a:p>
          <a:p>
            <a:pPr marL="457200" lvl="0" indent="-457200">
              <a:buFont typeface="+mj-lt"/>
              <a:buAutoNum type="arabicPeriod" startAt="3"/>
            </a:pPr>
            <a:endParaRPr lang="en-ZA" dirty="0"/>
          </a:p>
          <a:p>
            <a:pPr marL="0" lvl="0" indent="0">
              <a:buNone/>
            </a:pP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159487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457200" indent="-457200">
              <a:buFont typeface="+mj-lt"/>
              <a:buAutoNum type="arabicPeriod" startAt="3"/>
            </a:pPr>
            <a:r>
              <a:rPr lang="en-US" b="1" dirty="0"/>
              <a:t>Higher learning standards for all: </a:t>
            </a:r>
            <a:r>
              <a:rPr lang="en-US" dirty="0"/>
              <a:t>In a system of continuous assessment, advanced children can progress through material at their own pace and remain engaged by pursuing more challenging work as they master the basics.</a:t>
            </a:r>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429970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457200" indent="-457200">
              <a:buFont typeface="+mj-lt"/>
              <a:buAutoNum type="arabicPeriod" startAt="4"/>
            </a:pPr>
            <a:r>
              <a:rPr lang="en-US" b="1" dirty="0"/>
              <a:t>Increased self-awareness: </a:t>
            </a:r>
            <a:r>
              <a:rPr lang="en-US" dirty="0"/>
              <a:t>The children, through continuous assessment, come to understand their proficiency and knowledge gaps. </a:t>
            </a:r>
          </a:p>
          <a:p>
            <a:pPr marL="457200" lvl="0" indent="-457200">
              <a:buFont typeface="+mj-lt"/>
              <a:buAutoNum type="arabicPeriod" startAt="4"/>
            </a:pPr>
            <a:endParaRPr lang="en-US" dirty="0"/>
          </a:p>
          <a:p>
            <a:pPr marL="366712" lvl="1" indent="0">
              <a:buNone/>
            </a:pPr>
            <a:r>
              <a:rPr lang="en-US" dirty="0"/>
              <a:t>The more continuously you assess them , the more knowledge they can gain about themselves, thus learning what it takes for them to master something, how they can approach problems differently, what their blind spots are, and perhaps how to overcome  them.</a:t>
            </a:r>
            <a:endParaRPr lang="en-ZA"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574964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b="1" dirty="0"/>
              <a:t>Culture refers to the "traditions, rituals, beliefs, and values that are shared amongst a group of people."  </a:t>
            </a:r>
          </a:p>
          <a:p>
            <a:endParaRPr lang="en-US" b="1" dirty="0"/>
          </a:p>
          <a:p>
            <a:r>
              <a:rPr lang="en-US" b="1" dirty="0"/>
              <a:t>Each person is a part of at least one culture.  Some families participate in several cultures.  </a:t>
            </a:r>
          </a:p>
          <a:p>
            <a:endParaRPr lang="en-US" b="1" dirty="0"/>
          </a:p>
          <a:p>
            <a:r>
              <a:rPr lang="en-US" b="1" i="1" dirty="0"/>
              <a:t>The "sharing of many cultures" is referred to as multiculturalism.</a:t>
            </a:r>
            <a:endParaRPr lang="en-ZA" b="1" dirty="0"/>
          </a:p>
          <a:p>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887117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Cultural sensitivity means understanding that each individual is unique, and recognizing our individual differences. </a:t>
            </a:r>
          </a:p>
          <a:p>
            <a:endParaRPr lang="en-US" dirty="0"/>
          </a:p>
          <a:p>
            <a:r>
              <a:rPr lang="en-US" dirty="0"/>
              <a:t>These can be along the dimensions of race, ethnicity, gender, sexual orientation, socio-economic status, age, physical abilities, religious beliefs, political beliefs, or other ideologies.</a:t>
            </a:r>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021417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Teachers should work on creating a multicultural classroom environment even in ECD, in order to promote cultural sensitivity and tolerance or acceptance among the children.</a:t>
            </a: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pic>
        <p:nvPicPr>
          <p:cNvPr id="7" name="Picture 6">
            <a:extLst>
              <a:ext uri="{FF2B5EF4-FFF2-40B4-BE49-F238E27FC236}">
                <a16:creationId xmlns:a16="http://schemas.microsoft.com/office/drawing/2014/main" id="{542DE2FA-F855-4E62-9888-796773175480}"/>
              </a:ext>
            </a:extLst>
          </p:cNvPr>
          <p:cNvPicPr>
            <a:picLocks noChangeAspect="1"/>
          </p:cNvPicPr>
          <p:nvPr/>
        </p:nvPicPr>
        <p:blipFill>
          <a:blip r:embed="rId2"/>
          <a:stretch>
            <a:fillRect/>
          </a:stretch>
        </p:blipFill>
        <p:spPr>
          <a:xfrm>
            <a:off x="2438215" y="3847875"/>
            <a:ext cx="4267570" cy="2591025"/>
          </a:xfrm>
          <a:prstGeom prst="rect">
            <a:avLst/>
          </a:prstGeom>
        </p:spPr>
      </p:pic>
    </p:spTree>
    <p:extLst>
      <p:ext uri="{BB962C8B-B14F-4D97-AF65-F5344CB8AC3E}">
        <p14:creationId xmlns:p14="http://schemas.microsoft.com/office/powerpoint/2010/main" val="3612866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The first goal of a multicultural program is to assist children with recognizing differences, as well as similarities, among all people. </a:t>
            </a:r>
          </a:p>
          <a:p>
            <a:endParaRPr lang="en-US" dirty="0"/>
          </a:p>
          <a:p>
            <a:r>
              <a:rPr lang="en-US" dirty="0"/>
              <a:t> Allowing children to explore varying cultures creates opportunities for them to see that even when people have different customs and traditions, they often share some common traits, too.</a:t>
            </a:r>
            <a:endParaRPr lang="en-ZA" dirty="0"/>
          </a:p>
          <a:p>
            <a:pPr marL="0" indent="0">
              <a:buNone/>
            </a:pPr>
            <a:endParaRPr lang="en-ZA" dirty="0"/>
          </a:p>
          <a:p>
            <a:r>
              <a:rPr lang="en-US" dirty="0"/>
              <a:t>Children learn that people can be different and unique, yet still have much in common.  </a:t>
            </a:r>
          </a:p>
          <a:p>
            <a:pPr marL="0" indent="0">
              <a:buNone/>
            </a:pP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622856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Such realizations help young children learn to accept differences and aid in eliminating prejudice and racism.  </a:t>
            </a:r>
          </a:p>
          <a:p>
            <a:endParaRPr lang="en-US" dirty="0"/>
          </a:p>
          <a:p>
            <a:r>
              <a:rPr lang="en-US" dirty="0"/>
              <a:t>These realizations assist children with accepting and respecting people from all cultures and backgrounds.</a:t>
            </a:r>
            <a:endParaRPr lang="en-ZA" dirty="0"/>
          </a:p>
          <a:p>
            <a:pPr marL="0" indent="0">
              <a:buNone/>
            </a:pP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143944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The second goal of a multicultural program is to encourage cooperative social skills.  </a:t>
            </a:r>
          </a:p>
          <a:p>
            <a:endParaRPr lang="en-US" dirty="0"/>
          </a:p>
          <a:p>
            <a:r>
              <a:rPr lang="en-US" dirty="0"/>
              <a:t>As children learn to accept differences and similarities among people, they can work and get along with others better.  </a:t>
            </a:r>
          </a:p>
          <a:p>
            <a:endParaRPr lang="en-US" dirty="0"/>
          </a:p>
          <a:p>
            <a:r>
              <a:rPr lang="en-US" dirty="0"/>
              <a:t>They begin to see other's viewpoints and individuality. The multicultural classroom assists children from minority cultures in developing cooperation and social skills in a setting that may be unfamiliar to them.  </a:t>
            </a:r>
          </a:p>
          <a:p>
            <a:pPr marL="0" indent="0">
              <a:buNone/>
            </a:pP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20505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Their self-esteem is boosted as they are recognized and accepted for their individuality. They feel good about themselves as other children recognize the worth of their traditions and customs.  </a:t>
            </a:r>
          </a:p>
          <a:p>
            <a:endParaRPr lang="en-US" dirty="0"/>
          </a:p>
          <a:p>
            <a:r>
              <a:rPr lang="en-US" dirty="0"/>
              <a:t>The early childhood program that is culturally sensitive will build the self-confidence of its children by integrating the cultures of all the children into learning experiences. </a:t>
            </a:r>
            <a:endParaRPr lang="en-ZA" dirty="0"/>
          </a:p>
          <a:p>
            <a:pPr marL="0" indent="0">
              <a:buNone/>
            </a:pP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0048118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279736"/>
          </a:xfrm>
        </p:spPr>
        <p:txBody>
          <a:bodyPr>
            <a:normAutofit/>
          </a:bodyPr>
          <a:lstStyle/>
          <a:p>
            <a:r>
              <a:rPr lang="en-US" dirty="0"/>
              <a:t>The</a:t>
            </a:r>
            <a:r>
              <a:rPr lang="en-US" b="1" dirty="0"/>
              <a:t> </a:t>
            </a:r>
            <a:r>
              <a:rPr lang="en-US" b="1" i="1" dirty="0"/>
              <a:t>first </a:t>
            </a:r>
            <a:r>
              <a:rPr lang="en-US" dirty="0"/>
              <a:t>ingredient for a successful multicultural program is the classroom teacher's knowledge of diverse cultures.  </a:t>
            </a:r>
          </a:p>
          <a:p>
            <a:endParaRPr lang="en-US" dirty="0"/>
          </a:p>
          <a:p>
            <a:r>
              <a:rPr lang="en-US" dirty="0"/>
              <a:t>Take time to learn the backgrounds of your students, as well as the populations represented in your geographic area. Educate yourself on their beliefs, values, foods, and customs.  Share those with children as you incorporate them into learning experiences. </a:t>
            </a:r>
          </a:p>
          <a:p>
            <a:pPr marL="0" indent="0">
              <a:buNone/>
            </a:pPr>
            <a:endParaRPr lang="en-US" dirty="0"/>
          </a:p>
        </p:txBody>
      </p:sp>
    </p:spTree>
    <p:extLst>
      <p:ext uri="{BB962C8B-B14F-4D97-AF65-F5344CB8AC3E}">
        <p14:creationId xmlns:p14="http://schemas.microsoft.com/office/powerpoint/2010/main" val="3193046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279736"/>
          </a:xfrm>
        </p:spPr>
        <p:txBody>
          <a:bodyPr>
            <a:normAutofit/>
          </a:bodyPr>
          <a:lstStyle/>
          <a:p>
            <a:r>
              <a:rPr lang="en-US" dirty="0"/>
              <a:t>Encourage children to ask questions that help them understand more about others who have a different background from their own.</a:t>
            </a:r>
            <a:endParaRPr lang="en-ZA" dirty="0"/>
          </a:p>
          <a:p>
            <a:pPr marL="0" indent="0">
              <a:buNone/>
            </a:pPr>
            <a:endParaRPr lang="en-US" dirty="0"/>
          </a:p>
        </p:txBody>
      </p:sp>
    </p:spTree>
    <p:extLst>
      <p:ext uri="{BB962C8B-B14F-4D97-AF65-F5344CB8AC3E}">
        <p14:creationId xmlns:p14="http://schemas.microsoft.com/office/powerpoint/2010/main" val="14276814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The </a:t>
            </a:r>
            <a:r>
              <a:rPr lang="en-US" b="1" i="1" dirty="0"/>
              <a:t>second</a:t>
            </a:r>
            <a:r>
              <a:rPr lang="en-US" dirty="0"/>
              <a:t> ingredient, a preschool teacher must have to successfully implement a culturally diverse and culturally sensitive classroom environment is an attitude of acceptance and respect for other cultures.  </a:t>
            </a:r>
          </a:p>
          <a:p>
            <a:endParaRPr lang="en-US" dirty="0"/>
          </a:p>
          <a:p>
            <a:r>
              <a:rPr lang="en-US" dirty="0"/>
              <a:t>It requires an open mind that accepts and respects differences.  </a:t>
            </a:r>
          </a:p>
          <a:p>
            <a:endParaRPr lang="en-US" dirty="0"/>
          </a:p>
          <a:p>
            <a:r>
              <a:rPr lang="en-US" dirty="0"/>
              <a:t>Children model what they see, so the teacher's inclusion and acceptance of different ideas, customs, and traditions helps them learn to accept and respect.</a:t>
            </a:r>
          </a:p>
          <a:p>
            <a:pPr marL="0" indent="0">
              <a:buNone/>
            </a:pPr>
            <a:endParaRPr lang="en-ZA" dirty="0"/>
          </a:p>
          <a:p>
            <a:pPr marL="0" indent="0">
              <a:buNone/>
            </a:pP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026907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Helping children to compare, contrast, and learn about other cultures without making judgments about them requires this attitude of acceptance and respect. </a:t>
            </a:r>
          </a:p>
          <a:p>
            <a:endParaRPr lang="en-US" dirty="0"/>
          </a:p>
          <a:p>
            <a:r>
              <a:rPr lang="en-US" dirty="0"/>
              <a:t>As teachers lead children to respect others who are different, they will begin to appreciate individuality.  </a:t>
            </a:r>
          </a:p>
          <a:p>
            <a:endParaRPr lang="en-US" dirty="0"/>
          </a:p>
          <a:p>
            <a:r>
              <a:rPr lang="en-US" dirty="0"/>
              <a:t>As children grow and mature with these attitudes, they will have social skills that not only accept, but also applaud individuality.</a:t>
            </a:r>
            <a:endParaRPr lang="en-ZA" dirty="0"/>
          </a:p>
          <a:p>
            <a:pPr marL="0" indent="0">
              <a:buNone/>
            </a:pPr>
            <a:endParaRPr lang="en-ZA" dirty="0"/>
          </a:p>
          <a:p>
            <a:pPr marL="0" indent="0">
              <a:buNone/>
            </a:pP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279453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The </a:t>
            </a:r>
            <a:r>
              <a:rPr lang="en-US" b="1" i="1" dirty="0"/>
              <a:t>third</a:t>
            </a:r>
            <a:r>
              <a:rPr lang="en-US" i="1" dirty="0"/>
              <a:t> </a:t>
            </a:r>
            <a:r>
              <a:rPr lang="en-US" dirty="0"/>
              <a:t>critical ingredient for a teacher's success in implementing a culturally diverse classroom is the ability to add a multicultural perspective into curriculum planning and classroom management skills.  </a:t>
            </a:r>
          </a:p>
          <a:p>
            <a:endParaRPr lang="en-US" dirty="0"/>
          </a:p>
          <a:p>
            <a:r>
              <a:rPr lang="en-US" dirty="0"/>
              <a:t>This requires careful consideration of children's cultures and traditions, and necessitates planning to help other children experience them in learning centers and activities.</a:t>
            </a:r>
            <a:endParaRPr lang="en-ZA" dirty="0"/>
          </a:p>
          <a:p>
            <a:pPr marL="0" indent="0">
              <a:buNone/>
            </a:pPr>
            <a:endParaRPr lang="en-ZA" dirty="0"/>
          </a:p>
          <a:p>
            <a:pPr marL="0" indent="0">
              <a:buNone/>
            </a:pP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4602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0" indent="0">
              <a:buNone/>
            </a:pPr>
            <a:r>
              <a:rPr lang="en-US" b="1" i="1" dirty="0"/>
              <a:t>Six Ways Teachers Can Foster Cultural Awareness in the Classroom</a:t>
            </a:r>
          </a:p>
          <a:p>
            <a:pPr marL="0" indent="0">
              <a:buNone/>
            </a:pPr>
            <a:endParaRPr lang="en-ZA" dirty="0"/>
          </a:p>
          <a:p>
            <a:r>
              <a:rPr lang="en-US" dirty="0"/>
              <a:t>A multicultural society is best served by a culturally responsive curriculum. </a:t>
            </a:r>
          </a:p>
          <a:p>
            <a:endParaRPr lang="en-US" dirty="0"/>
          </a:p>
          <a:p>
            <a:r>
              <a:rPr lang="en-US" dirty="0"/>
              <a:t>Schools that acknowledge the diversity of their student population understand the importance of promoting cultural awareness.  </a:t>
            </a:r>
            <a:endParaRPr lang="en-ZA" dirty="0"/>
          </a:p>
          <a:p>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053174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Teachers who are interested in fostering a cultural awareness in their classroom should actively demonstrate to their students that they genuinely care about their cultural, emotional, and intellectual needs.</a:t>
            </a:r>
            <a:endParaRPr lang="en-ZA"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290874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0" indent="0">
              <a:buNone/>
            </a:pPr>
            <a:r>
              <a:rPr lang="en-US" b="1" dirty="0"/>
              <a:t>To this end, there are several strategies that you can use to build trusting relationships with diverse students. To incorporate cultural awareness into your classroom curriculum, you should:</a:t>
            </a:r>
          </a:p>
          <a:p>
            <a:pPr marL="0" indent="0">
              <a:buNone/>
            </a:pPr>
            <a:endParaRPr lang="en-US" b="1" dirty="0"/>
          </a:p>
          <a:p>
            <a:pPr marL="457200" indent="-457200">
              <a:buFont typeface="+mj-lt"/>
              <a:buAutoNum type="arabicPeriod"/>
            </a:pPr>
            <a:r>
              <a:rPr lang="en-US" dirty="0"/>
              <a:t>Express interest in the ethnic background of your students. Encourage your students to research and share information about their ethnic background as a means of fostering a trusting relationship with fellow classmates.  </a:t>
            </a:r>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232900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Analyze and celebrate differences in traditions, beliefs, and social behaviors.  </a:t>
            </a:r>
          </a:p>
          <a:p>
            <a:endParaRPr lang="en-US" dirty="0"/>
          </a:p>
          <a:p>
            <a:r>
              <a:rPr lang="en-US" dirty="0"/>
              <a:t>It is of note that this task helps European-American students realize that their beliefs and traditions constitute a culture as well, which is a necessary breakthrough in the development of a truly culturally responsive classroom.  </a:t>
            </a:r>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85636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Also, take the time to learn the proper pronunciation of student names and express interest in the etymology of interesting and diverse names.</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2056649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0" indent="0">
              <a:buNone/>
            </a:pPr>
            <a:endParaRPr lang="en-US" b="1" dirty="0"/>
          </a:p>
          <a:p>
            <a:pPr marL="0" indent="0">
              <a:buNone/>
            </a:pPr>
            <a:r>
              <a:rPr lang="en-US" b="1" dirty="0"/>
              <a:t>Etymology is the study of the origin of words or names and the way in which their meanings have changed throughout history.</a:t>
            </a:r>
            <a:endParaRPr lang="en-ZA" b="1"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967694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457200" indent="-457200">
              <a:buFont typeface="+mj-lt"/>
              <a:buAutoNum type="arabicPeriod" startAt="2"/>
            </a:pPr>
            <a:r>
              <a:rPr lang="en-US" dirty="0"/>
              <a:t>Redirect your role in the classroom from instructor to facilitator. Another important requirement for creating a nurturing environment for children is reducing the power differential between the instructor and them. </a:t>
            </a:r>
          </a:p>
          <a:p>
            <a:pPr marL="457200" indent="-457200">
              <a:buFont typeface="+mj-lt"/>
              <a:buAutoNum type="arabicPeriod" startAt="2"/>
            </a:pPr>
            <a:endParaRPr lang="en-US" dirty="0"/>
          </a:p>
          <a:p>
            <a:pPr marL="366712" lvl="1" indent="0">
              <a:buNone/>
            </a:pPr>
            <a:r>
              <a:rPr lang="en-US" dirty="0"/>
              <a:t>Kids in an authoritarian classroom may sometimes display negative behaviors as a result of a perceived sense of social injustice; in the culturally diverse classroom, the teacher thus acts more like a facilitator than an instructor.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1323115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366712" lvl="1" indent="0">
              <a:buNone/>
            </a:pPr>
            <a:r>
              <a:rPr lang="en-US" dirty="0"/>
              <a:t>Asking for their input with questions about what they find to be interesting or important provides them with a measure of power over what they get to learn and provides them with greater intrinsic motivation and connectedness to the material.  </a:t>
            </a:r>
          </a:p>
          <a:p>
            <a:pPr marL="366712" lvl="1" indent="0">
              <a:buNone/>
            </a:pPr>
            <a:endParaRPr lang="en-US" dirty="0"/>
          </a:p>
          <a:p>
            <a:pPr marL="366712" lvl="1" indent="0">
              <a:buNone/>
            </a:pPr>
            <a:r>
              <a:rPr lang="en-US" dirty="0"/>
              <a:t>Allowing them to bring in their own reading material and present it to the class provides them with an opportunity to both interact with and share stories, thoughts, and ideas that are important to their cultural and social perspective.</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1106579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457200" indent="-457200">
              <a:buFont typeface="+mj-lt"/>
              <a:buAutoNum type="arabicPeriod" startAt="3"/>
            </a:pPr>
            <a:r>
              <a:rPr lang="en-US" dirty="0"/>
              <a:t>Maintain a strict level of sensitivity to language concerns. In traditional classrooms, those who are not native English speakers often feel marginalized, lost, and pressured into discarding their original language in favor of English. </a:t>
            </a:r>
          </a:p>
          <a:p>
            <a:pPr marL="0" indent="0">
              <a:buNone/>
            </a:pPr>
            <a:endParaRPr lang="en-US" dirty="0"/>
          </a:p>
          <a:p>
            <a:pPr marL="366712" lvl="1" indent="0">
              <a:buNone/>
            </a:pPr>
            <a:r>
              <a:rPr lang="en-US" dirty="0"/>
              <a:t>In a culturally responsive classroom, diversity of language is celebrated and the levels of instructional materials provided to non-native speakers are tailored to their level of English fluency.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8612235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Accompanying materials should be provided in the learner's primary language and they should be encouraged to master English.</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632272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457200" indent="-457200">
              <a:buFont typeface="+mj-lt"/>
              <a:buAutoNum type="arabicPeriod" startAt="4"/>
            </a:pPr>
            <a:r>
              <a:rPr lang="en-US" dirty="0"/>
              <a:t>Maintain high expectations for performance. Given that culturally responsive instruction is a learner-centered philosophy, it should come as no surprise that expectations for achievement are determined and assigned individually for each child. </a:t>
            </a:r>
          </a:p>
          <a:p>
            <a:pPr marL="457200" indent="-457200">
              <a:buFont typeface="+mj-lt"/>
              <a:buAutoNum type="arabicPeriod" startAt="4"/>
            </a:pPr>
            <a:endParaRPr lang="en-US" dirty="0"/>
          </a:p>
          <a:p>
            <a:pPr marL="457200" indent="-457200">
              <a:buFont typeface="+mj-lt"/>
              <a:buAutoNum type="arabicPeriod" startAt="4"/>
            </a:pPr>
            <a:r>
              <a:rPr lang="en-US" dirty="0"/>
              <a:t>If a student is not completing her work, then one should engage the student positively and help guide the student toward explaining how to complete the initial steps that need to be done to complete a task.</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4016505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457200" indent="-457200">
              <a:buFont typeface="+mj-lt"/>
              <a:buAutoNum type="arabicPeriod" startAt="5"/>
            </a:pPr>
            <a:r>
              <a:rPr lang="en-US" dirty="0"/>
              <a:t>Incorporate methods for self-testing. Another potent method for helping children become active participants in learning is to reframe the concept of testing.  </a:t>
            </a:r>
          </a:p>
          <a:p>
            <a:pPr marL="457200" indent="-457200">
              <a:buFont typeface="+mj-lt"/>
              <a:buAutoNum type="arabicPeriod" startAt="5"/>
            </a:pPr>
            <a:endParaRPr lang="en-US" dirty="0"/>
          </a:p>
          <a:p>
            <a:pPr marL="366712" lvl="1" indent="0">
              <a:buNone/>
            </a:pPr>
            <a:r>
              <a:rPr lang="en-US" dirty="0"/>
              <a:t>While testing is usually associated with grades (and therefore stress) in traditional classrooms, in a culturally responsive classroom frequent non-graded activities can be used to provide progress checks and ensure that kids do not fall behind on required material.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8784928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366712" lvl="1" indent="0">
              <a:buNone/>
            </a:pPr>
            <a:r>
              <a:rPr lang="en-US" dirty="0"/>
              <a:t>Self-testing while learning new information will help them remember better and use what they have learnt in class. </a:t>
            </a:r>
            <a:endParaRPr lang="en-ZA"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9568670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457200" indent="-457200">
              <a:buFont typeface="+mj-lt"/>
              <a:buAutoNum type="arabicPeriod" startAt="6"/>
            </a:pPr>
            <a:r>
              <a:rPr lang="en-US" dirty="0"/>
              <a:t>Maintain an "inclusive" curriculum that remains respectful of differences.  </a:t>
            </a:r>
          </a:p>
          <a:p>
            <a:pPr marL="457200" indent="-457200">
              <a:buFont typeface="+mj-lt"/>
              <a:buAutoNum type="arabicPeriod" startAt="6"/>
            </a:pPr>
            <a:endParaRPr lang="en-US" dirty="0"/>
          </a:p>
          <a:p>
            <a:pPr marL="366712" lvl="1" indent="0">
              <a:buNone/>
            </a:pPr>
            <a:r>
              <a:rPr lang="en-US" dirty="0"/>
              <a:t>A culturally responsive curriculum is both inclusive in that it ensures that all learners are included within all aspects of the school and it acknowledges the unique differences they may possess. </a:t>
            </a:r>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04463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a:spcBef>
                <a:spcPts val="0"/>
              </a:spcBef>
              <a:buClrTx/>
              <a:buSzTx/>
            </a:pPr>
            <a:r>
              <a:rPr lang="en-ZA" dirty="0"/>
              <a:t>The purpose of this unit standard is to encompass the skills needed to monitor the level of service between an organisation and its customers, both internal and external.</a:t>
            </a:r>
          </a:p>
          <a:p>
            <a:pPr>
              <a:spcBef>
                <a:spcPts val="0"/>
              </a:spcBef>
              <a:buClrTx/>
              <a:buSzTx/>
            </a:pPr>
            <a:endParaRPr lang="en-ZA" dirty="0"/>
          </a:p>
          <a:p>
            <a:pPr>
              <a:spcBef>
                <a:spcPts val="0"/>
              </a:spcBef>
              <a:buClrTx/>
              <a:buSzTx/>
            </a:pPr>
            <a:r>
              <a:rPr lang="en-ZA" dirty="0"/>
              <a:t> This Unit Standard is intended for junior managers of organisations. </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366712" lvl="1" indent="0">
              <a:buNone/>
            </a:pPr>
            <a:r>
              <a:rPr lang="en-US" dirty="0"/>
              <a:t>A culturally responsive curriculum also encourages teachers' understanding and recognition of each child's non-school cultural life and background, and provides a means for them to incorporate this information into the curriculum, thus promoting inclusion.</a:t>
            </a:r>
          </a:p>
          <a:p>
            <a:pPr marL="366712" lvl="1" indent="0">
              <a:buNone/>
            </a:pPr>
            <a:endParaRPr lang="en-US" dirty="0"/>
          </a:p>
          <a:p>
            <a:r>
              <a:rPr lang="en-US" dirty="0"/>
              <a:t>Schools have the responsibility to teach all children how to synthesize cultural differences into their knowledge base, in order to facilitate their personal and professional success in a diverse world. </a:t>
            </a: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0247853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A culturally responsive curriculum helps learners from a minority ethnic/racial background develop a sense of identity as individuals, as well as proudly identify with their particular culture group. </a:t>
            </a:r>
          </a:p>
          <a:p>
            <a:endParaRPr lang="en-US" dirty="0"/>
          </a:p>
          <a:p>
            <a:r>
              <a:rPr lang="en-US" dirty="0"/>
              <a:t>Teachers can play a big role in helping these children succeed through the establishment of culturally responsive classrooms.</a:t>
            </a:r>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1294611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pPr marL="0" lvl="0" indent="0">
              <a:buNone/>
            </a:pPr>
            <a:r>
              <a:rPr lang="en-US" b="1" dirty="0"/>
              <a:t>Elements of inclusive education for early childhood programs  </a:t>
            </a:r>
          </a:p>
          <a:p>
            <a:pPr marL="0" lvl="0" indent="0">
              <a:buNone/>
            </a:pPr>
            <a:endParaRPr lang="en-ZA" dirty="0"/>
          </a:p>
          <a:p>
            <a:r>
              <a:rPr lang="en-US" dirty="0"/>
              <a:t>High quality early childhood programs form the foundation for high quality inclusive programs from which all children benefit.</a:t>
            </a:r>
          </a:p>
          <a:p>
            <a:endParaRPr lang="en-US" dirty="0"/>
          </a:p>
          <a:p>
            <a:r>
              <a:rPr lang="en-US" dirty="0"/>
              <a:t> According to The Early Childhood Research Institute on Inclusion (ECRII), parents of children without disabilities participating in inclusive programs report positive changes in their children’s confidence, self-esteem, and understanding of diversity.</a:t>
            </a:r>
            <a:endParaRPr lang="en-ZA" dirty="0"/>
          </a:p>
          <a:p>
            <a:pPr marL="0" indent="0">
              <a:buNone/>
            </a:pPr>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3365655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pPr marL="0" indent="0">
              <a:buNone/>
            </a:pPr>
            <a:r>
              <a:rPr lang="en-US" b="1" dirty="0"/>
              <a:t>The following elements of inclusive education for early childhood programs list a selection of effective practices that should be in place to provide high-quality services for all students.</a:t>
            </a:r>
          </a:p>
          <a:p>
            <a:endParaRPr lang="en-US" dirty="0"/>
          </a:p>
          <a:p>
            <a:pPr marL="0" indent="0">
              <a:buNone/>
            </a:pPr>
            <a:r>
              <a:rPr lang="en-US" b="1" i="1" dirty="0"/>
              <a:t>Element 1: Environment, Engagement and Inclusion</a:t>
            </a:r>
          </a:p>
          <a:p>
            <a:pPr marL="0" indent="0">
              <a:buNone/>
            </a:pPr>
            <a:endParaRPr lang="en-ZA" b="1" dirty="0"/>
          </a:p>
          <a:p>
            <a:r>
              <a:rPr lang="en-US" dirty="0"/>
              <a:t>The classroom is divided into well-defined areas with adequate workspace for individual students, and large/small groups of students.</a:t>
            </a:r>
          </a:p>
          <a:p>
            <a:pPr marL="0" indent="0">
              <a:buNone/>
            </a:pPr>
            <a:endParaRPr lang="en-ZA" dirty="0"/>
          </a:p>
          <a:p>
            <a:endParaRPr lang="en-ZA" dirty="0"/>
          </a:p>
          <a:p>
            <a:pPr marL="0" indent="0">
              <a:buNone/>
            </a:pPr>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2404780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There is a wide variety of real and representational materials reflecting student interests, learning levels, and cultures. Materials/shelves are labeled and can be accessed by students.</a:t>
            </a:r>
          </a:p>
          <a:p>
            <a:pPr marL="0" indent="0">
              <a:buNone/>
            </a:pPr>
            <a:endParaRPr lang="en-ZA" dirty="0"/>
          </a:p>
          <a:p>
            <a:r>
              <a:rPr lang="en-US" dirty="0"/>
              <a:t>All students follow classroom routines without dependence upon adults. Transition signals are given and students respond to engage in transition routines.</a:t>
            </a:r>
          </a:p>
          <a:p>
            <a:pPr marL="0" indent="0">
              <a:buNone/>
            </a:pPr>
            <a:endParaRPr lang="en-ZA" dirty="0"/>
          </a:p>
          <a:p>
            <a:r>
              <a:rPr lang="en-US" dirty="0"/>
              <a:t>Students are observed independently moving their schedule icons and schedule task strips to reflect current activities.</a:t>
            </a:r>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90851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Schedules are portable and accompany students to different locations as appropriate.</a:t>
            </a:r>
          </a:p>
          <a:p>
            <a:pPr marL="0" indent="0">
              <a:buNone/>
            </a:pPr>
            <a:endParaRPr lang="en-ZA" dirty="0"/>
          </a:p>
          <a:p>
            <a:r>
              <a:rPr lang="en-US" dirty="0"/>
              <a:t>Throughout the daily routine there’s a balance of large/small group and individual instruction as well as active/outdoor and reflective/indoor activities.</a:t>
            </a:r>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1201981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lnSpcReduction="10000"/>
          </a:bodyPr>
          <a:lstStyle/>
          <a:p>
            <a:r>
              <a:rPr lang="en-US" dirty="0"/>
              <a:t>Students are observed actively engaged with materials, peers, and adults the majority of the time throughout the day.</a:t>
            </a:r>
          </a:p>
          <a:p>
            <a:pPr marL="0" indent="0">
              <a:buNone/>
            </a:pPr>
            <a:endParaRPr lang="en-ZA" dirty="0"/>
          </a:p>
          <a:p>
            <a:r>
              <a:rPr lang="en-US" dirty="0"/>
              <a:t>All students receive instruction with their peers according to their individual strengths and needs based on the least restrictive curriculum and environment.</a:t>
            </a:r>
          </a:p>
          <a:p>
            <a:pPr marL="0" indent="0">
              <a:buNone/>
            </a:pPr>
            <a:endParaRPr lang="en-ZA" dirty="0"/>
          </a:p>
          <a:p>
            <a:r>
              <a:rPr lang="en-US" dirty="0"/>
              <a:t>General education and special education service providers collaboratively plan the implementation of services within the least restrictive environment based on individual student strengths and needs.</a:t>
            </a: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7937832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pPr marL="0" indent="0">
              <a:buNone/>
            </a:pPr>
            <a:r>
              <a:rPr lang="en-US" b="1" i="1" dirty="0"/>
              <a:t>Element 2: Communication and Technology Support</a:t>
            </a:r>
          </a:p>
          <a:p>
            <a:pPr marL="0" indent="0">
              <a:buNone/>
            </a:pPr>
            <a:endParaRPr lang="en-ZA" dirty="0"/>
          </a:p>
          <a:p>
            <a:r>
              <a:rPr lang="en-US" dirty="0"/>
              <a:t>A weekly schedule designates both staff/student locations and activities are visible and consistently followed.</a:t>
            </a:r>
          </a:p>
          <a:p>
            <a:pPr marL="0" indent="0">
              <a:buNone/>
            </a:pPr>
            <a:endParaRPr lang="en-ZA" dirty="0"/>
          </a:p>
          <a:p>
            <a:r>
              <a:rPr lang="en-US" dirty="0"/>
              <a:t>All students observed using an individual daily schedule to direct to classroom activity/location without adult assistance.</a:t>
            </a:r>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38029416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Students are observed using visually based work systems, which are individualized per student learner characteristics, moving from left to right and from top to bottom.</a:t>
            </a:r>
          </a:p>
          <a:p>
            <a:pPr marL="0" indent="0">
              <a:buNone/>
            </a:pPr>
            <a:endParaRPr lang="en-ZA" dirty="0"/>
          </a:p>
          <a:p>
            <a:r>
              <a:rPr lang="en-US" dirty="0"/>
              <a:t>Students are observed using their individual work system that visually tells them what work to do, how much work, when they are finished, and what to do next.</a:t>
            </a:r>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1870255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DBD6-FA4B-4071-8655-43E72E4549EC}"/>
              </a:ext>
            </a:extLst>
          </p:cNvPr>
          <p:cNvSpPr>
            <a:spLocks noGrp="1"/>
          </p:cNvSpPr>
          <p:nvPr>
            <p:ph type="title"/>
          </p:nvPr>
        </p:nvSpPr>
        <p:spPr>
          <a:xfrm>
            <a:off x="467544" y="980820"/>
            <a:ext cx="8219256" cy="1008000"/>
          </a:xfrm>
        </p:spPr>
        <p:txBody>
          <a:bodyPr>
            <a:normAutofit fontScale="90000"/>
          </a:bodyPr>
          <a:lstStyle/>
          <a:p>
            <a:pPr algn="ctr"/>
            <a:r>
              <a:rPr lang="en-US" dirty="0"/>
              <a:t>OBSERVATION AND ASSESSMENT AS CONTINUOUS, INCLUSIVE AND CULTURALLY SENSITIVE AND A TEAM EFFORT </a:t>
            </a:r>
            <a:br>
              <a:rPr lang="en-ZA" dirty="0"/>
            </a:br>
            <a:endParaRPr lang="en-ZA" dirty="0"/>
          </a:p>
        </p:txBody>
      </p:sp>
      <p:sp>
        <p:nvSpPr>
          <p:cNvPr id="3" name="Slide Number Placeholder 2">
            <a:extLst>
              <a:ext uri="{FF2B5EF4-FFF2-40B4-BE49-F238E27FC236}">
                <a16:creationId xmlns:a16="http://schemas.microsoft.com/office/drawing/2014/main" id="{7BEA355E-7322-45A9-BB9D-14D526EFC3BC}"/>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A77D889E-DA03-4FC6-BDC6-F28F9077A4A4}"/>
              </a:ext>
            </a:extLst>
          </p:cNvPr>
          <p:cNvSpPr>
            <a:spLocks noGrp="1"/>
          </p:cNvSpPr>
          <p:nvPr>
            <p:ph sz="quarter" idx="1"/>
          </p:nvPr>
        </p:nvSpPr>
        <p:spPr>
          <a:xfrm>
            <a:off x="467544" y="2387764"/>
            <a:ext cx="8219256" cy="4051136"/>
          </a:xfrm>
        </p:spPr>
        <p:txBody>
          <a:bodyPr>
            <a:normAutofit/>
          </a:bodyPr>
          <a:lstStyle/>
          <a:p>
            <a:r>
              <a:rPr lang="en-US" dirty="0"/>
              <a:t>Students are observed using individual schedules and work systems in other settings outside of the classroom.</a:t>
            </a:r>
          </a:p>
          <a:p>
            <a:pPr marL="0" indent="0">
              <a:buNone/>
            </a:pPr>
            <a:endParaRPr lang="en-ZA" dirty="0"/>
          </a:p>
          <a:p>
            <a:r>
              <a:rPr lang="en-US" dirty="0"/>
              <a:t>Communication systems are used by students throughout their daily routine that support engagement, choice, and language with peers and adults.</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pPr marL="0" indent="0">
              <a:buNone/>
            </a:pPr>
            <a:endParaRPr lang="en-ZA"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ZA" b="1" dirty="0"/>
          </a:p>
          <a:p>
            <a:pPr marL="0" indent="0">
              <a:buNone/>
            </a:pPr>
            <a:endParaRPr lang="en-US" dirty="0"/>
          </a:p>
          <a:p>
            <a:pPr marL="0" indent="0">
              <a:buNone/>
            </a:pPr>
            <a:endParaRPr lang="en-US" b="1" dirty="0"/>
          </a:p>
          <a:p>
            <a:pPr marL="0" indent="0">
              <a:buNone/>
            </a:pPr>
            <a:endParaRPr lang="en-ZA" dirty="0"/>
          </a:p>
        </p:txBody>
      </p:sp>
    </p:spTree>
    <p:extLst>
      <p:ext uri="{BB962C8B-B14F-4D97-AF65-F5344CB8AC3E}">
        <p14:creationId xmlns:p14="http://schemas.microsoft.com/office/powerpoint/2010/main" val="2425003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6772</TotalTime>
  <Words>29367</Words>
  <Application>Microsoft Office PowerPoint</Application>
  <PresentationFormat>On-screen Show (4:3)</PresentationFormat>
  <Paragraphs>5465</Paragraphs>
  <Slides>516</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516</vt:i4>
      </vt:variant>
    </vt:vector>
  </HeadingPairs>
  <TitlesOfParts>
    <vt:vector size="521" baseType="lpstr">
      <vt:lpstr>Arial</vt:lpstr>
      <vt:lpstr>Calibri</vt:lpstr>
      <vt:lpstr>Courier New</vt:lpstr>
      <vt:lpstr>Wingdings 2</vt:lpstr>
      <vt:lpstr>Theme1</vt:lpstr>
      <vt:lpstr>OBSERVATION IN EARLY CHILDHOOD DEVELOPMENT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STUDY UNIT 1</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CONTRIBUTION OF OBSERVATION TO THE ASSESSMENT OF CHILD DEVELOPMENT AND RESPONSIVE PRACTICE  </vt:lpstr>
      <vt:lpstr>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OBSERVATION AND ASSESSMENT AS CONTINUOUS, INCLUSIVE AND CULTURALLY SENSITIVE AND A TEAM EFFORT  </vt:lpstr>
      <vt:lpstr>PowerPoint Presentation</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OBSERVATION METHODS</vt:lpstr>
      <vt:lpstr>STUDY UNIT 2</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ASSESSMENT STRATEGIES, TYPES AND CHALLENGES</vt:lpstr>
      <vt:lpstr>PowerPoint Presentation</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 GUIDELINES FOR ASSESSING CHILDREN’S DEVELOPMENT AND LEARNING </vt:lpstr>
      <vt:lpstr>PowerPoint Presentation</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RECORDING AND REPORTING METHODS</vt:lpstr>
      <vt:lpstr>PowerPoint Presentation</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HOW OBSERVATION AND ASSESSMENT RECORDS ARE USED</vt:lpstr>
      <vt:lpstr>STUDY UNIT 3</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 STANDARDS FOR PERSONAL/PROFESSIONAL BEHAVIOUR IN EDUCATION OF CHILDREN</vt:lpstr>
      <vt:lpstr>PowerPoint Presentation</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  CONCEPTS OF PROFESSIONALISM, PROFESSIONAL ETHICS, VALUES, ACCOUNTABILITY AND GOOD PRACTICE IN THE EARLY CHILDHOOD DEVELOPMENT SECTOR</vt:lpstr>
      <vt:lpstr>PowerPoint Presentation</vt:lpstr>
      <vt:lpstr>  KEY PRINCIPLES AND VALUES FOR WORKING WITH ADULTS, CHILDREN AND COMMUNITIES </vt:lpstr>
      <vt:lpstr>  KEY PRINCIPLES AND VALUES FOR WORKING WITH ADULTS, CHILDREN AND COMMUNITIES </vt:lpstr>
      <vt:lpstr>  KEY PRINCIPLES AND VALUES FOR WORKING WITH ADULTS, CHILDREN AND COMMUNITIES </vt:lpstr>
      <vt:lpstr>  KEY PRINCIPLES AND VALUES FOR WORKING WITH ADULTS, CHILDREN AND COMMUNITIES </vt:lpstr>
      <vt:lpstr>  KEY PRINCIPLES AND VALUES FOR WORKING WITH ADULTS, CHILDREN AND COMMUNITIES </vt:lpstr>
      <vt:lpstr>  KEY PRINCIPLES AND VALUES FOR WORKING WITH ADULTS, CHILDREN AND COMMUNITIES </vt:lpstr>
      <vt:lpstr>  KEY PRINCIPLES AND VALUES FOR WORKING WITH ADULTS, CHILDREN AND COMMUNITIES </vt:lpstr>
      <vt:lpstr>  KEY PRINCIPLES AND VALUES FOR WORKING WITH ADULTS, CHILDREN AND COMMUNITIES </vt:lpstr>
      <vt:lpstr>  KEY PRINCIPLES AND VALUES FOR WORKING WITH ADULTS, CHILDREN AND COMMUNITIES </vt:lpstr>
      <vt:lpstr>  KEY PRINCIPLES AND VALUES FOR WORKING WITH ADULTS, CHILDREN AND COMMUNITIES </vt:lpstr>
      <vt:lpstr>  KEY PRINCIPLES AND VALUES FOR WORKING WITH ADULTS, CHILDREN ANDCOMMUNITIES </vt:lpstr>
      <vt:lpstr>  KEY PRINCIPLES AND VALUES FOR WORKING WITH ADULTS, CHILDREN AND COMMUNITIES </vt:lpstr>
      <vt:lpstr>  KEY PRINCIPLES AND VALUES FOR WORKING WITH ADULTS, CHILDREN AND COMMUNITIES </vt:lpstr>
      <vt:lpstr>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 THE VALUE OF REFLECTING ON OWN PRACTICE, INDIVIDUALLY AND WITHIN THE TEAM </vt:lpstr>
      <vt:lpstr>PowerPoint Presentation</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 IDENTIFY AREAS FOR OWN OCCUPATIONAL DEVELOPMENT TO PROVIDE A HIGH-QUALITY EARLY CHILDHOOD DEVELOPMENT PROGRAMME</vt:lpstr>
      <vt:lpstr>PowerPoint Presentation</vt:lpstr>
      <vt:lpstr>THE IMPORTANCE OF MODELLING PROFESSIONAL BEHAVIOUR</vt:lpstr>
      <vt:lpstr>THE IMPORTANCE OF MODELLING PROFESSIONAL BEHAVIOUR</vt:lpstr>
      <vt:lpstr>THE IMPORTANCE OF MODELLING PROFESSIONAL BEHAVIOUR</vt:lpstr>
      <vt:lpstr>THE IMPORTANCE OF MODELLING PROFESSIONAL BEHAVIOUR</vt:lpstr>
      <vt:lpstr>THE IMPORTANCE OF MODELLING PROFESSIONAL BEHAVIOUR</vt:lpstr>
      <vt:lpstr>THE IMPORTANCE OF MODELLING PROFESSIONAL BEHAVIOUR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243</cp:revision>
  <dcterms:created xsi:type="dcterms:W3CDTF">2016-03-16T14:20:02Z</dcterms:created>
  <dcterms:modified xsi:type="dcterms:W3CDTF">2019-04-24T09:04:25Z</dcterms:modified>
</cp:coreProperties>
</file>