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37"/>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3" r:id="rId164"/>
    <p:sldId id="421" r:id="rId165"/>
    <p:sldId id="422"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60" r:id="rId203"/>
    <p:sldId id="461" r:id="rId204"/>
    <p:sldId id="462" r:id="rId205"/>
    <p:sldId id="463" r:id="rId206"/>
    <p:sldId id="464" r:id="rId207"/>
    <p:sldId id="465" r:id="rId208"/>
    <p:sldId id="466" r:id="rId209"/>
    <p:sldId id="467" r:id="rId210"/>
    <p:sldId id="468" r:id="rId211"/>
    <p:sldId id="469" r:id="rId212"/>
    <p:sldId id="470" r:id="rId213"/>
    <p:sldId id="471" r:id="rId214"/>
    <p:sldId id="472" r:id="rId215"/>
    <p:sldId id="473" r:id="rId216"/>
    <p:sldId id="474" r:id="rId217"/>
    <p:sldId id="475" r:id="rId218"/>
    <p:sldId id="476" r:id="rId219"/>
    <p:sldId id="477" r:id="rId220"/>
    <p:sldId id="478" r:id="rId221"/>
    <p:sldId id="479" r:id="rId222"/>
    <p:sldId id="480" r:id="rId223"/>
    <p:sldId id="481" r:id="rId224"/>
    <p:sldId id="482" r:id="rId225"/>
    <p:sldId id="483" r:id="rId226"/>
    <p:sldId id="484" r:id="rId227"/>
    <p:sldId id="485" r:id="rId228"/>
    <p:sldId id="486" r:id="rId229"/>
    <p:sldId id="487" r:id="rId230"/>
    <p:sldId id="488" r:id="rId231"/>
    <p:sldId id="489" r:id="rId232"/>
    <p:sldId id="490" r:id="rId233"/>
    <p:sldId id="491" r:id="rId234"/>
    <p:sldId id="492" r:id="rId235"/>
    <p:sldId id="493" r:id="rId236"/>
    <p:sldId id="494" r:id="rId237"/>
    <p:sldId id="495" r:id="rId238"/>
    <p:sldId id="496" r:id="rId239"/>
    <p:sldId id="497" r:id="rId240"/>
    <p:sldId id="498" r:id="rId241"/>
    <p:sldId id="499" r:id="rId242"/>
    <p:sldId id="500" r:id="rId243"/>
    <p:sldId id="501" r:id="rId244"/>
    <p:sldId id="502" r:id="rId245"/>
    <p:sldId id="503" r:id="rId246"/>
    <p:sldId id="504" r:id="rId247"/>
    <p:sldId id="505" r:id="rId248"/>
    <p:sldId id="506" r:id="rId249"/>
    <p:sldId id="507" r:id="rId250"/>
    <p:sldId id="508" r:id="rId251"/>
    <p:sldId id="509" r:id="rId252"/>
    <p:sldId id="510" r:id="rId253"/>
    <p:sldId id="511" r:id="rId254"/>
    <p:sldId id="512" r:id="rId255"/>
    <p:sldId id="513" r:id="rId256"/>
    <p:sldId id="514" r:id="rId257"/>
    <p:sldId id="515" r:id="rId258"/>
    <p:sldId id="516" r:id="rId259"/>
    <p:sldId id="517" r:id="rId260"/>
    <p:sldId id="518" r:id="rId261"/>
    <p:sldId id="519" r:id="rId262"/>
    <p:sldId id="520" r:id="rId263"/>
    <p:sldId id="521" r:id="rId264"/>
    <p:sldId id="522" r:id="rId265"/>
    <p:sldId id="523" r:id="rId266"/>
    <p:sldId id="524" r:id="rId267"/>
    <p:sldId id="525" r:id="rId268"/>
    <p:sldId id="526" r:id="rId269"/>
    <p:sldId id="527" r:id="rId270"/>
    <p:sldId id="528" r:id="rId271"/>
    <p:sldId id="529" r:id="rId272"/>
    <p:sldId id="530" r:id="rId273"/>
    <p:sldId id="531" r:id="rId274"/>
    <p:sldId id="532" r:id="rId275"/>
    <p:sldId id="533" r:id="rId276"/>
    <p:sldId id="534" r:id="rId277"/>
    <p:sldId id="535" r:id="rId278"/>
    <p:sldId id="536" r:id="rId279"/>
    <p:sldId id="537" r:id="rId280"/>
    <p:sldId id="538" r:id="rId281"/>
    <p:sldId id="539" r:id="rId282"/>
    <p:sldId id="540" r:id="rId283"/>
    <p:sldId id="541" r:id="rId284"/>
    <p:sldId id="542" r:id="rId285"/>
    <p:sldId id="543" r:id="rId286"/>
    <p:sldId id="544" r:id="rId287"/>
    <p:sldId id="545" r:id="rId288"/>
    <p:sldId id="546" r:id="rId289"/>
    <p:sldId id="547" r:id="rId290"/>
    <p:sldId id="548" r:id="rId291"/>
    <p:sldId id="549" r:id="rId292"/>
    <p:sldId id="550" r:id="rId293"/>
    <p:sldId id="551" r:id="rId294"/>
    <p:sldId id="552" r:id="rId295"/>
    <p:sldId id="553" r:id="rId296"/>
    <p:sldId id="556" r:id="rId297"/>
    <p:sldId id="555" r:id="rId298"/>
    <p:sldId id="557" r:id="rId299"/>
    <p:sldId id="558" r:id="rId300"/>
    <p:sldId id="559" r:id="rId301"/>
    <p:sldId id="560" r:id="rId302"/>
    <p:sldId id="561" r:id="rId303"/>
    <p:sldId id="562" r:id="rId304"/>
    <p:sldId id="563" r:id="rId305"/>
    <p:sldId id="564" r:id="rId306"/>
    <p:sldId id="565" r:id="rId307"/>
    <p:sldId id="794" r:id="rId308"/>
    <p:sldId id="566" r:id="rId309"/>
    <p:sldId id="567" r:id="rId310"/>
    <p:sldId id="568" r:id="rId311"/>
    <p:sldId id="569" r:id="rId312"/>
    <p:sldId id="570" r:id="rId313"/>
    <p:sldId id="571" r:id="rId314"/>
    <p:sldId id="572" r:id="rId315"/>
    <p:sldId id="573" r:id="rId316"/>
    <p:sldId id="574" r:id="rId317"/>
    <p:sldId id="575" r:id="rId318"/>
    <p:sldId id="576" r:id="rId319"/>
    <p:sldId id="577" r:id="rId320"/>
    <p:sldId id="578" r:id="rId321"/>
    <p:sldId id="579" r:id="rId322"/>
    <p:sldId id="580" r:id="rId323"/>
    <p:sldId id="581" r:id="rId324"/>
    <p:sldId id="582" r:id="rId325"/>
    <p:sldId id="583" r:id="rId326"/>
    <p:sldId id="584" r:id="rId327"/>
    <p:sldId id="585" r:id="rId328"/>
    <p:sldId id="586" r:id="rId329"/>
    <p:sldId id="587" r:id="rId330"/>
    <p:sldId id="588" r:id="rId331"/>
    <p:sldId id="589" r:id="rId332"/>
    <p:sldId id="590" r:id="rId333"/>
    <p:sldId id="591" r:id="rId334"/>
    <p:sldId id="592" r:id="rId335"/>
    <p:sldId id="593" r:id="rId336"/>
    <p:sldId id="594" r:id="rId337"/>
    <p:sldId id="595" r:id="rId338"/>
    <p:sldId id="596" r:id="rId339"/>
    <p:sldId id="597" r:id="rId340"/>
    <p:sldId id="598" r:id="rId341"/>
    <p:sldId id="599" r:id="rId342"/>
    <p:sldId id="600" r:id="rId343"/>
    <p:sldId id="601" r:id="rId344"/>
    <p:sldId id="602" r:id="rId345"/>
    <p:sldId id="603" r:id="rId346"/>
    <p:sldId id="604" r:id="rId347"/>
    <p:sldId id="605" r:id="rId348"/>
    <p:sldId id="606" r:id="rId349"/>
    <p:sldId id="607" r:id="rId350"/>
    <p:sldId id="608" r:id="rId351"/>
    <p:sldId id="609" r:id="rId352"/>
    <p:sldId id="610" r:id="rId353"/>
    <p:sldId id="611" r:id="rId354"/>
    <p:sldId id="612" r:id="rId355"/>
    <p:sldId id="613" r:id="rId356"/>
    <p:sldId id="614" r:id="rId357"/>
    <p:sldId id="615" r:id="rId358"/>
    <p:sldId id="616" r:id="rId359"/>
    <p:sldId id="617" r:id="rId360"/>
    <p:sldId id="618" r:id="rId361"/>
    <p:sldId id="619" r:id="rId362"/>
    <p:sldId id="620" r:id="rId363"/>
    <p:sldId id="621" r:id="rId364"/>
    <p:sldId id="622" r:id="rId365"/>
    <p:sldId id="623" r:id="rId366"/>
    <p:sldId id="624" r:id="rId367"/>
    <p:sldId id="625" r:id="rId368"/>
    <p:sldId id="626" r:id="rId369"/>
    <p:sldId id="627" r:id="rId370"/>
    <p:sldId id="628" r:id="rId371"/>
    <p:sldId id="629" r:id="rId372"/>
    <p:sldId id="631" r:id="rId373"/>
    <p:sldId id="632" r:id="rId374"/>
    <p:sldId id="633" r:id="rId375"/>
    <p:sldId id="634" r:id="rId376"/>
    <p:sldId id="635" r:id="rId377"/>
    <p:sldId id="795" r:id="rId378"/>
    <p:sldId id="636" r:id="rId379"/>
    <p:sldId id="637" r:id="rId380"/>
    <p:sldId id="638" r:id="rId381"/>
    <p:sldId id="639" r:id="rId382"/>
    <p:sldId id="640" r:id="rId383"/>
    <p:sldId id="641" r:id="rId384"/>
    <p:sldId id="642" r:id="rId385"/>
    <p:sldId id="643" r:id="rId386"/>
    <p:sldId id="644" r:id="rId387"/>
    <p:sldId id="645" r:id="rId388"/>
    <p:sldId id="646" r:id="rId389"/>
    <p:sldId id="647" r:id="rId390"/>
    <p:sldId id="648" r:id="rId391"/>
    <p:sldId id="649" r:id="rId392"/>
    <p:sldId id="650" r:id="rId393"/>
    <p:sldId id="651" r:id="rId394"/>
    <p:sldId id="652" r:id="rId395"/>
    <p:sldId id="653" r:id="rId396"/>
    <p:sldId id="654" r:id="rId397"/>
    <p:sldId id="655" r:id="rId398"/>
    <p:sldId id="656" r:id="rId399"/>
    <p:sldId id="657" r:id="rId400"/>
    <p:sldId id="658" r:id="rId401"/>
    <p:sldId id="659" r:id="rId402"/>
    <p:sldId id="660" r:id="rId403"/>
    <p:sldId id="661" r:id="rId404"/>
    <p:sldId id="662" r:id="rId405"/>
    <p:sldId id="663" r:id="rId406"/>
    <p:sldId id="664" r:id="rId407"/>
    <p:sldId id="665" r:id="rId408"/>
    <p:sldId id="666" r:id="rId409"/>
    <p:sldId id="667" r:id="rId410"/>
    <p:sldId id="668" r:id="rId411"/>
    <p:sldId id="669" r:id="rId412"/>
    <p:sldId id="670" r:id="rId413"/>
    <p:sldId id="672" r:id="rId414"/>
    <p:sldId id="671" r:id="rId415"/>
    <p:sldId id="673" r:id="rId416"/>
    <p:sldId id="674" r:id="rId417"/>
    <p:sldId id="675" r:id="rId418"/>
    <p:sldId id="676" r:id="rId419"/>
    <p:sldId id="677" r:id="rId420"/>
    <p:sldId id="678" r:id="rId421"/>
    <p:sldId id="679" r:id="rId422"/>
    <p:sldId id="680" r:id="rId423"/>
    <p:sldId id="681" r:id="rId424"/>
    <p:sldId id="682" r:id="rId425"/>
    <p:sldId id="683" r:id="rId426"/>
    <p:sldId id="684" r:id="rId427"/>
    <p:sldId id="685" r:id="rId428"/>
    <p:sldId id="686" r:id="rId429"/>
    <p:sldId id="687" r:id="rId430"/>
    <p:sldId id="688" r:id="rId431"/>
    <p:sldId id="689" r:id="rId432"/>
    <p:sldId id="690" r:id="rId433"/>
    <p:sldId id="691" r:id="rId434"/>
    <p:sldId id="692" r:id="rId435"/>
    <p:sldId id="693" r:id="rId436"/>
    <p:sldId id="694" r:id="rId437"/>
    <p:sldId id="695" r:id="rId438"/>
    <p:sldId id="696" r:id="rId439"/>
    <p:sldId id="697" r:id="rId440"/>
    <p:sldId id="698" r:id="rId441"/>
    <p:sldId id="699" r:id="rId442"/>
    <p:sldId id="700" r:id="rId443"/>
    <p:sldId id="702" r:id="rId444"/>
    <p:sldId id="701" r:id="rId445"/>
    <p:sldId id="703" r:id="rId446"/>
    <p:sldId id="704" r:id="rId447"/>
    <p:sldId id="705" r:id="rId448"/>
    <p:sldId id="706" r:id="rId449"/>
    <p:sldId id="707" r:id="rId450"/>
    <p:sldId id="708" r:id="rId451"/>
    <p:sldId id="709" r:id="rId452"/>
    <p:sldId id="710" r:id="rId453"/>
    <p:sldId id="711" r:id="rId454"/>
    <p:sldId id="712" r:id="rId455"/>
    <p:sldId id="713" r:id="rId456"/>
    <p:sldId id="714" r:id="rId457"/>
    <p:sldId id="715" r:id="rId458"/>
    <p:sldId id="716" r:id="rId459"/>
    <p:sldId id="717" r:id="rId460"/>
    <p:sldId id="718" r:id="rId461"/>
    <p:sldId id="719" r:id="rId462"/>
    <p:sldId id="720" r:id="rId463"/>
    <p:sldId id="721" r:id="rId464"/>
    <p:sldId id="722" r:id="rId465"/>
    <p:sldId id="723" r:id="rId466"/>
    <p:sldId id="724" r:id="rId467"/>
    <p:sldId id="725" r:id="rId468"/>
    <p:sldId id="726" r:id="rId469"/>
    <p:sldId id="727" r:id="rId470"/>
    <p:sldId id="728" r:id="rId471"/>
    <p:sldId id="729" r:id="rId472"/>
    <p:sldId id="730" r:id="rId473"/>
    <p:sldId id="731" r:id="rId474"/>
    <p:sldId id="732" r:id="rId475"/>
    <p:sldId id="733" r:id="rId476"/>
    <p:sldId id="734" r:id="rId477"/>
    <p:sldId id="735" r:id="rId478"/>
    <p:sldId id="736" r:id="rId479"/>
    <p:sldId id="737" r:id="rId480"/>
    <p:sldId id="738" r:id="rId481"/>
    <p:sldId id="739" r:id="rId482"/>
    <p:sldId id="740" r:id="rId483"/>
    <p:sldId id="741" r:id="rId484"/>
    <p:sldId id="742" r:id="rId485"/>
    <p:sldId id="743" r:id="rId486"/>
    <p:sldId id="744" r:id="rId487"/>
    <p:sldId id="745" r:id="rId488"/>
    <p:sldId id="746" r:id="rId489"/>
    <p:sldId id="747" r:id="rId490"/>
    <p:sldId id="748" r:id="rId491"/>
    <p:sldId id="749" r:id="rId492"/>
    <p:sldId id="750" r:id="rId493"/>
    <p:sldId id="751" r:id="rId494"/>
    <p:sldId id="752" r:id="rId495"/>
    <p:sldId id="753" r:id="rId496"/>
    <p:sldId id="754" r:id="rId497"/>
    <p:sldId id="755" r:id="rId498"/>
    <p:sldId id="756" r:id="rId499"/>
    <p:sldId id="757" r:id="rId500"/>
    <p:sldId id="758" r:id="rId501"/>
    <p:sldId id="759" r:id="rId502"/>
    <p:sldId id="760" r:id="rId503"/>
    <p:sldId id="761" r:id="rId504"/>
    <p:sldId id="762" r:id="rId505"/>
    <p:sldId id="763" r:id="rId506"/>
    <p:sldId id="764" r:id="rId507"/>
    <p:sldId id="765" r:id="rId508"/>
    <p:sldId id="766" r:id="rId509"/>
    <p:sldId id="767" r:id="rId510"/>
    <p:sldId id="768" r:id="rId511"/>
    <p:sldId id="769" r:id="rId512"/>
    <p:sldId id="770" r:id="rId513"/>
    <p:sldId id="771" r:id="rId514"/>
    <p:sldId id="772" r:id="rId515"/>
    <p:sldId id="773" r:id="rId516"/>
    <p:sldId id="774" r:id="rId517"/>
    <p:sldId id="775" r:id="rId518"/>
    <p:sldId id="776" r:id="rId519"/>
    <p:sldId id="777" r:id="rId520"/>
    <p:sldId id="778" r:id="rId521"/>
    <p:sldId id="779" r:id="rId522"/>
    <p:sldId id="780" r:id="rId523"/>
    <p:sldId id="781" r:id="rId524"/>
    <p:sldId id="782" r:id="rId525"/>
    <p:sldId id="783" r:id="rId526"/>
    <p:sldId id="784" r:id="rId527"/>
    <p:sldId id="785" r:id="rId528"/>
    <p:sldId id="786" r:id="rId529"/>
    <p:sldId id="787" r:id="rId530"/>
    <p:sldId id="788" r:id="rId531"/>
    <p:sldId id="789" r:id="rId532"/>
    <p:sldId id="790" r:id="rId533"/>
    <p:sldId id="791" r:id="rId534"/>
    <p:sldId id="792" r:id="rId535"/>
    <p:sldId id="793" r:id="rId536"/>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57" autoAdjust="0"/>
    <p:restoredTop sz="85523" autoAdjust="0"/>
  </p:normalViewPr>
  <p:slideViewPr>
    <p:cSldViewPr snapToGrid="0">
      <p:cViewPr varScale="1">
        <p:scale>
          <a:sx n="98" d="100"/>
          <a:sy n="98" d="100"/>
        </p:scale>
        <p:origin x="1548" y="78"/>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8872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tableStyles" Target="tableStyles.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notesMaster" Target="notesMasters/notesMaster1.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presProps" Target="presProps.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commentAuthors" Target="commentAuthors.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viewProps" Target="viewProps.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2019/04/14</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2019/04/14</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www.earlyyearscareers.com/eyc/7hw1"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ww.adam-mila.com/milestones/cognitive-development/" TargetMode="External"/><Relationship Id="rId2" Type="http://schemas.openxmlformats.org/officeDocument/2006/relationships/hyperlink" Target="https://www.adam-mila.com/importance-language-development-early-childhood/"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adam-mila.com/milestones/fine-motor-skills/" TargetMode="External"/><Relationship Id="rId2" Type="http://schemas.openxmlformats.org/officeDocument/2006/relationships/hyperlink" Target="https://www.adam-mila.com/milestones/gross-motor-skill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asha.org/public/speech/developm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GB" sz="4400" dirty="0"/>
            </a:br>
            <a:r>
              <a:rPr lang="en-GB" sz="4400" dirty="0"/>
              <a:t>FACILITATION AND MEDIATION OF ACTIVE LEARNING</a:t>
            </a:r>
            <a:br>
              <a:rPr lang="en-ZA" dirty="0"/>
            </a:br>
            <a:endParaRPr lang="en-ZA" dirty="0"/>
          </a:p>
        </p:txBody>
      </p:sp>
      <p:sp>
        <p:nvSpPr>
          <p:cNvPr id="5" name="Subtitle 4"/>
          <p:cNvSpPr>
            <a:spLocks noGrp="1"/>
          </p:cNvSpPr>
          <p:nvPr>
            <p:ph type="subTitle" idx="1"/>
          </p:nvPr>
        </p:nvSpPr>
        <p:spPr>
          <a:xfrm>
            <a:off x="827584" y="4538546"/>
            <a:ext cx="7488832" cy="2676872"/>
          </a:xfrm>
        </p:spPr>
        <p:txBody>
          <a:bodyPr/>
          <a:lstStyle/>
          <a:p>
            <a:r>
              <a:rPr lang="en-ZA" b="1" dirty="0"/>
              <a:t> </a:t>
            </a:r>
            <a:endParaRPr lang="en-ZA" dirty="0"/>
          </a:p>
          <a:p>
            <a:endParaRPr lang="en-ZA" dirty="0"/>
          </a:p>
        </p:txBody>
      </p:sp>
      <p:sp>
        <p:nvSpPr>
          <p:cNvPr id="2" name="Rectangle 1">
            <a:extLst>
              <a:ext uri="{FF2B5EF4-FFF2-40B4-BE49-F238E27FC236}">
                <a16:creationId xmlns:a16="http://schemas.microsoft.com/office/drawing/2014/main" id="{238AB49D-12A9-4EF4-AAB5-A65ED472D96B}"/>
              </a:ext>
            </a:extLst>
          </p:cNvPr>
          <p:cNvSpPr/>
          <p:nvPr/>
        </p:nvSpPr>
        <p:spPr>
          <a:xfrm>
            <a:off x="-71814" y="3179400"/>
            <a:ext cx="9287627" cy="577850"/>
          </a:xfrm>
          <a:prstGeom prst="rect">
            <a:avLst/>
          </a:prstGeom>
        </p:spPr>
        <p:txBody>
          <a:bodyPr wrap="square">
            <a:spAutoFit/>
          </a:bodyPr>
          <a:lstStyle/>
          <a:p>
            <a:pPr algn="ctr">
              <a:lnSpc>
                <a:spcPct val="150000"/>
              </a:lnSpc>
              <a:spcAft>
                <a:spcPts val="0"/>
              </a:spcAft>
            </a:pPr>
            <a:r>
              <a:rPr lang="en-US" sz="2400" b="1" dirty="0">
                <a:solidFill>
                  <a:schemeClr val="bg2"/>
                </a:solidFill>
                <a:latin typeface="Arial" panose="020B0604020202020204" pitchFamily="34" charset="0"/>
                <a:ea typeface="Times New Roman" panose="02020603050405020304" pitchFamily="18" charset="0"/>
                <a:cs typeface="Times New Roman" panose="02020603050405020304" pitchFamily="18" charset="0"/>
              </a:rPr>
              <a:t>MODULE #: </a:t>
            </a:r>
            <a:r>
              <a:rPr lang="en-GB" sz="2400" b="1" dirty="0">
                <a:solidFill>
                  <a:schemeClr val="bg2"/>
                </a:solidFill>
                <a:latin typeface="Arial" panose="020B0604020202020204" pitchFamily="34" charset="0"/>
                <a:ea typeface="Times New Roman" panose="02020603050405020304" pitchFamily="18" charset="0"/>
                <a:cs typeface="Times New Roman" panose="02020603050405020304" pitchFamily="18" charset="0"/>
              </a:rPr>
              <a:t>234201000-KM-04 | NQF LEVEL:  5 | CREDITS : 12</a:t>
            </a:r>
            <a:endParaRPr lang="en-ZA" sz="2400" b="1"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indent="0">
              <a:buNone/>
            </a:pPr>
            <a:r>
              <a:rPr lang="en-US" b="1" dirty="0"/>
              <a:t>The learning will enable learners to demonstrate an understanding of</a:t>
            </a:r>
            <a:r>
              <a:rPr lang="en-US" b="1"/>
              <a:t>: </a:t>
            </a:r>
          </a:p>
          <a:p>
            <a:pPr marL="0" indent="0">
              <a:buNone/>
            </a:pPr>
            <a:endParaRPr lang="en-ZA" b="1" dirty="0"/>
          </a:p>
          <a:p>
            <a:pPr lvl="0"/>
            <a:r>
              <a:rPr lang="en-US" dirty="0"/>
              <a:t>KM-04-KT01: Facilitation and mediation in early childhood development (100%) </a:t>
            </a:r>
            <a:endParaRPr lang="en-ZA" dirty="0"/>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lvl="0" indent="0">
              <a:buNone/>
            </a:pPr>
            <a:r>
              <a:rPr lang="en-GB" b="1" dirty="0"/>
              <a:t>Gestures</a:t>
            </a:r>
            <a:r>
              <a:rPr lang="en-GB" dirty="0"/>
              <a:t>: Young toddlers are more talented than ever at using their bodies to communicate. </a:t>
            </a:r>
          </a:p>
          <a:p>
            <a:pPr lvl="0"/>
            <a:endParaRPr lang="en-GB" dirty="0"/>
          </a:p>
          <a:p>
            <a:pPr lvl="0"/>
            <a:r>
              <a:rPr lang="en-GB" dirty="0"/>
              <a:t>They can walk, run, point, take your hand, show you things, carry and move objects, climb, open and shut things, and more. </a:t>
            </a:r>
          </a:p>
          <a:p>
            <a:pPr lvl="0"/>
            <a:endParaRPr lang="en-GB" dirty="0"/>
          </a:p>
          <a:p>
            <a:pPr lvl="0"/>
            <a:r>
              <a:rPr lang="en-GB" dirty="0"/>
              <a:t>Watching a toddler’s body language and gestures will give you lots of information about what she is thinking about, what she wants, or what she is feeling. </a:t>
            </a: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567935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Steps to Understanding children’s cues and Behaviour</a:t>
            </a:r>
          </a:p>
          <a:p>
            <a:pPr marL="0" indent="0">
              <a:buNone/>
            </a:pPr>
            <a:endParaRPr lang="en-ZA" dirty="0"/>
          </a:p>
          <a:p>
            <a:r>
              <a:rPr lang="en-GB" dirty="0"/>
              <a:t>When you see a behaviour you don’t understand, think about these “clues” to try to figure out what the behaviour means for a child. </a:t>
            </a:r>
          </a:p>
          <a:p>
            <a:endParaRPr lang="en-GB" dirty="0"/>
          </a:p>
          <a:p>
            <a:r>
              <a:rPr lang="en-GB" dirty="0"/>
              <a:t>Remember, every child is different. The same behaviour (for example, a baby who is arching her back while being held) can mean that one baby is tired and that another baby wants to be put down so she can stretch out and play. </a:t>
            </a:r>
          </a:p>
          <a:p>
            <a:endParaRPr lang="en-GB"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3893208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Getting to know a child’s unique cues is an important way that you can show the child that you love and understand him or her.</a:t>
            </a:r>
            <a:endParaRPr lang="en-ZA" dirty="0"/>
          </a:p>
          <a:p>
            <a:pPr marL="0" indent="0">
              <a:buNone/>
            </a:pPr>
            <a:endParaRPr lang="en-GB"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896560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 1: Observe and interpret a child’s behaviour</a:t>
            </a:r>
          </a:p>
          <a:p>
            <a:pPr marL="0" indent="0">
              <a:buNone/>
            </a:pPr>
            <a:endParaRPr lang="en-ZA" dirty="0"/>
          </a:p>
          <a:p>
            <a:pPr lvl="0"/>
            <a:r>
              <a:rPr lang="en-GB" dirty="0"/>
              <a:t>Notice the sounds (or words) the baby, toddler or young child is using. Does the child sound happy, sad, frustrated, bored, or hungry? When have your heard this cry or sound before?</a:t>
            </a:r>
          </a:p>
          <a:p>
            <a:pPr marL="0" lvl="0" indent="0">
              <a:buNone/>
            </a:pPr>
            <a:endParaRPr lang="en-ZA" dirty="0"/>
          </a:p>
          <a:p>
            <a:pPr lvl="0"/>
            <a:r>
              <a:rPr lang="en-GB" dirty="0"/>
              <a:t>What is the child’s facial expression? What feelings are you seeing on the child’s face? Is the baby looking at a new object with interest? Perhaps he is trying to say, “Hand that to me so I can touch it.”</a:t>
            </a:r>
            <a:endParaRPr lang="en-ZA" dirty="0"/>
          </a:p>
          <a:p>
            <a:pPr marL="0" indent="0">
              <a:buNone/>
            </a:pPr>
            <a:endParaRPr lang="en-GB"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1338633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Notice the child’s gaze. Is the baby holding eye contact with you or has she looked away? (That is usually a sign that a baby needs a break.) </a:t>
            </a:r>
          </a:p>
          <a:p>
            <a:pPr lvl="0"/>
            <a:endParaRPr lang="en-GB" dirty="0"/>
          </a:p>
          <a:p>
            <a:pPr lvl="0"/>
            <a:r>
              <a:rPr lang="en-GB" dirty="0"/>
              <a:t>Is the toddler holding your gaze? Perhaps she is trying to get your attention or wants to see how you are reacting to a new situation.</a:t>
            </a:r>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3913456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What gestures or movements is the child using? Is the baby rubbing her eyes and pulling on her ear when you try to hold her? She might feel sleepy and be ready for a nap. </a:t>
            </a:r>
          </a:p>
          <a:p>
            <a:pPr lvl="0"/>
            <a:endParaRPr lang="en-GB" dirty="0"/>
          </a:p>
          <a:p>
            <a:pPr lvl="0"/>
            <a:r>
              <a:rPr lang="en-GB" dirty="0"/>
              <a:t>An older toddler who is on the verge of beginning potty training might start to hide behind a chair or go into a closet to have a bowel movement.</a:t>
            </a:r>
            <a:endParaRPr lang="en-ZA"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9014992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Think about what’s going on when you see a behaviour you don’t understand. </a:t>
            </a:r>
          </a:p>
          <a:p>
            <a:pPr lvl="0"/>
            <a:endParaRPr lang="en-GB" dirty="0"/>
          </a:p>
          <a:p>
            <a:pPr lvl="0"/>
            <a:r>
              <a:rPr lang="en-GB" dirty="0"/>
              <a:t>Does this behaviour happen at a certain time of day (like at child care drop-off or bedtime)? </a:t>
            </a:r>
          </a:p>
          <a:p>
            <a:pPr lvl="0"/>
            <a:endParaRPr lang="en-GB" dirty="0"/>
          </a:p>
          <a:p>
            <a:pPr lvl="0"/>
            <a:r>
              <a:rPr lang="en-GB" dirty="0"/>
              <a:t>Does this behaviour tend to happen in a certain place (like the brightly lit)? Does the behaviour happen in a particular situation (like when a child must cope with many other children at one time, like at the playground)?</a:t>
            </a:r>
            <a:endParaRPr lang="en-ZA"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3845418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 2: Respond to the child based on what you think the meaning of his or her behaviour is</a:t>
            </a:r>
            <a:r>
              <a:rPr lang="en-GB" dirty="0"/>
              <a:t>. </a:t>
            </a:r>
          </a:p>
          <a:p>
            <a:pPr marL="0" indent="0">
              <a:buNone/>
            </a:pPr>
            <a:endParaRPr lang="en-ZA" dirty="0"/>
          </a:p>
          <a:p>
            <a:r>
              <a:rPr lang="en-GB" dirty="0"/>
              <a:t>It’s okay if you are not sure if your guess is right. Just try something. Remember, you can always try again. </a:t>
            </a:r>
          </a:p>
          <a:p>
            <a:endParaRPr lang="en-GB" dirty="0"/>
          </a:p>
          <a:p>
            <a:r>
              <a:rPr lang="en-GB" dirty="0"/>
              <a:t>For example, if a 11-month-old is pointing toward the window, lift him up so he can see outside. </a:t>
            </a:r>
          </a:p>
          <a:p>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318469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lnSpcReduction="10000"/>
          </a:bodyPr>
          <a:lstStyle/>
          <a:p>
            <a:r>
              <a:rPr lang="en-GB" dirty="0"/>
              <a:t>Even though you might discover he was really pointing to a spider on the wall, the very fact that you tried to understand and respond lets him know that his communications are important to you. </a:t>
            </a:r>
          </a:p>
          <a:p>
            <a:endParaRPr lang="en-GB" dirty="0"/>
          </a:p>
          <a:p>
            <a:r>
              <a:rPr lang="en-GB" dirty="0"/>
              <a:t>This motivates him to keep trying to connect with you. When you respond to a child, say out loud what you think his behaviour might mean. </a:t>
            </a:r>
          </a:p>
          <a:p>
            <a:endParaRPr lang="en-GB" dirty="0"/>
          </a:p>
          <a:p>
            <a:r>
              <a:rPr lang="en-GB" dirty="0"/>
              <a:t>For example, you might say to the toddler you pick up, “Are you saying that you want up? I can pick you up.” </a:t>
            </a:r>
          </a:p>
          <a:p>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7301643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endParaRPr lang="en-GB" dirty="0"/>
          </a:p>
          <a:p>
            <a:r>
              <a:rPr lang="en-GB" dirty="0"/>
              <a:t>By using language to describe what the child is communicating, you will be teaching the child the meaning of words.</a:t>
            </a:r>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71761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 3: If your first try didn’t work, try again</a:t>
            </a:r>
            <a:r>
              <a:rPr lang="en-GB" dirty="0"/>
              <a:t>. </a:t>
            </a:r>
          </a:p>
          <a:p>
            <a:pPr marL="0" indent="0">
              <a:buNone/>
            </a:pPr>
            <a:endParaRPr lang="en-ZA" dirty="0"/>
          </a:p>
          <a:p>
            <a:r>
              <a:rPr lang="en-GB" dirty="0"/>
              <a:t>Trying different techniques increases the chances that you will figure out the meaning of a child’s behaviour, understand his needs, and validate his feelings. </a:t>
            </a:r>
          </a:p>
          <a:p>
            <a:endParaRPr lang="en-GB" dirty="0"/>
          </a:p>
          <a:p>
            <a:r>
              <a:rPr lang="en-GB" dirty="0"/>
              <a:t>If a four-month-old is crying but refuses a bottle, try changing her position- picking her up and rocking her, or putting her down to play.</a:t>
            </a:r>
            <a:endParaRPr lang="en-ZA" dirty="0"/>
          </a:p>
          <a:p>
            <a:pPr marL="0" indent="0">
              <a:buNone/>
            </a:pPr>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812450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 3: If your first try didn’t work, try again</a:t>
            </a:r>
            <a:r>
              <a:rPr lang="en-GB" dirty="0"/>
              <a:t>. </a:t>
            </a:r>
          </a:p>
          <a:p>
            <a:pPr marL="0" indent="0">
              <a:buNone/>
            </a:pPr>
            <a:endParaRPr lang="en-ZA" dirty="0"/>
          </a:p>
          <a:p>
            <a:r>
              <a:rPr lang="en-GB" dirty="0"/>
              <a:t>Trying different techniques increases the chances that you will figure out the meaning of a child’s behaviour, understand his needs, and validate his feelings. </a:t>
            </a:r>
          </a:p>
          <a:p>
            <a:endParaRPr lang="en-GB" dirty="0"/>
          </a:p>
          <a:p>
            <a:r>
              <a:rPr lang="en-GB" dirty="0"/>
              <a:t>If a four-month-old is crying but refuses a bottle, try changing her position- picking her up and rocking her, or putting her down to play.</a:t>
            </a:r>
            <a:endParaRPr lang="en-ZA" dirty="0"/>
          </a:p>
          <a:p>
            <a:pPr marL="0" indent="0">
              <a:buNone/>
            </a:pPr>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7408572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en-GB" b="1" dirty="0"/>
              <a:t>Step 4: Remember that tantrums are a communication, too</a:t>
            </a:r>
            <a:r>
              <a:rPr lang="en-GB" dirty="0"/>
              <a:t>. </a:t>
            </a:r>
          </a:p>
          <a:p>
            <a:pPr marL="0" indent="0">
              <a:buNone/>
            </a:pPr>
            <a:endParaRPr lang="en-ZA" dirty="0"/>
          </a:p>
          <a:p>
            <a:r>
              <a:rPr lang="en-GB" dirty="0"/>
              <a:t>A tantrum usually means that a child is not able to calm himself down. </a:t>
            </a:r>
            <a:endParaRPr lang="en-ZA" dirty="0"/>
          </a:p>
          <a:p>
            <a:pPr lvl="0"/>
            <a:r>
              <a:rPr lang="en-GB" dirty="0"/>
              <a:t>Tantrums are no fun for anyone. </a:t>
            </a:r>
          </a:p>
          <a:p>
            <a:pPr lvl="0"/>
            <a:endParaRPr lang="en-GB" dirty="0"/>
          </a:p>
          <a:p>
            <a:pPr lvl="0"/>
            <a:r>
              <a:rPr lang="en-GB" dirty="0"/>
              <a:t>They feel overwhelming and even scary for young children. For adults, it is easy to get upset when you see upsetting behaviour. But what frequently happens is that when you get really upset, a child’s tantrum gets even bigger.</a:t>
            </a:r>
          </a:p>
          <a:p>
            <a:pPr lvl="0"/>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9858268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fontScale="92500" lnSpcReduction="10000"/>
          </a:bodyPr>
          <a:lstStyle/>
          <a:p>
            <a:pPr lvl="0"/>
            <a:r>
              <a:rPr lang="en-GB" dirty="0"/>
              <a:t>Although it can be difficult, when you are able to stay calm during these intense moments, it often helps a child calm down, too. Children often “fight” with others. </a:t>
            </a:r>
          </a:p>
          <a:p>
            <a:pPr lvl="0"/>
            <a:endParaRPr lang="en-GB" dirty="0"/>
          </a:p>
          <a:p>
            <a:pPr lvl="0"/>
            <a:r>
              <a:rPr lang="en-GB" dirty="0"/>
              <a:t>Always ensure that behaviour and conflict management is positive, sympathetic, constructive, supportive, and respectful all the time. It is always important to respect children rights when managing behaviour and conflicts. </a:t>
            </a:r>
          </a:p>
          <a:p>
            <a:pPr marL="0" lvl="0" indent="0">
              <a:buNone/>
            </a:pPr>
            <a:endParaRPr lang="en-GB" dirty="0"/>
          </a:p>
          <a:p>
            <a:pPr lvl="0"/>
            <a:r>
              <a:rPr lang="en-GB" dirty="0"/>
              <a:t>When children “misbehave” kicking or hitting them is against the law. Try to resolve the situation amicably without physically or emotionally abusing the child. </a:t>
            </a:r>
            <a:endParaRPr lang="en-ZA" dirty="0"/>
          </a:p>
          <a:p>
            <a:pPr lvl="0"/>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2697519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Another strategy to try when a child is “losing it” is to re-state how the child seems to be feeling, while reflecting her strong emotions. You might say in a very excited voice, “</a:t>
            </a:r>
          </a:p>
          <a:p>
            <a:pPr lvl="0"/>
            <a:endParaRPr lang="en-GB" dirty="0"/>
          </a:p>
          <a:p>
            <a:pPr lvl="0"/>
            <a:r>
              <a:rPr lang="en-GB" dirty="0"/>
              <a:t>You are telling me that you just cannot wait for outdoor play time! It is just too hard for you to wait! You want to go outside right now!” </a:t>
            </a:r>
          </a:p>
          <a:p>
            <a:pPr lvl="0"/>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2186282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For some children, having you “mirror” their intense feelings lets them know that you understand them and take them seriously, which helps them calm down. </a:t>
            </a:r>
          </a:p>
          <a:p>
            <a:pPr lvl="0"/>
            <a:endParaRPr lang="en-GB" dirty="0"/>
          </a:p>
          <a:p>
            <a:pPr lvl="0"/>
            <a:r>
              <a:rPr lang="en-GB" dirty="0"/>
              <a:t>Experiment to see which response works best to calm a child.</a:t>
            </a:r>
            <a:endParaRPr lang="en-ZA"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360311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i="1" dirty="0"/>
              <a:t>Babies and toddlers experience and express thoughts and feelings. Often they communicate their strong feelings through behaviours that adults understand right away- like a baby’s big toothless grin when she sees her caregiver coming.</a:t>
            </a:r>
          </a:p>
          <a:p>
            <a:endParaRPr lang="en-GB" i="1" dirty="0"/>
          </a:p>
          <a:p>
            <a:r>
              <a:rPr lang="en-GB" i="1" dirty="0"/>
              <a:t> Other times, very young children’s behaviour can be confusing or even frustrating to the adults who care for them. </a:t>
            </a:r>
            <a:endParaRPr lang="en-ZA"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566389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i="1" dirty="0"/>
              <a:t>Being able to stay calm, make a good guess at what the behaviour might mean, and then respond helps children understand that they are powerful communicators. </a:t>
            </a:r>
          </a:p>
          <a:p>
            <a:endParaRPr lang="en-GB" i="1" dirty="0"/>
          </a:p>
          <a:p>
            <a:r>
              <a:rPr lang="en-GB" i="1" dirty="0"/>
              <a:t>Over the long-term, this helps children learn how to connect with others in ways that are healthy and respectful-a skill they will use for life.</a:t>
            </a:r>
            <a:endParaRPr lang="en-ZA"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4760149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lnSpcReduction="10000"/>
          </a:bodyPr>
          <a:lstStyle/>
          <a:p>
            <a:pPr marL="0" indent="0">
              <a:buNone/>
            </a:pPr>
            <a:r>
              <a:rPr lang="en-GB" b="1" dirty="0"/>
              <a:t>Questioning techniques</a:t>
            </a:r>
          </a:p>
          <a:p>
            <a:pPr marL="0" indent="0">
              <a:buNone/>
            </a:pPr>
            <a:endParaRPr lang="en-ZA" dirty="0"/>
          </a:p>
          <a:p>
            <a:r>
              <a:rPr lang="en-GB" dirty="0"/>
              <a:t>Children use their own schema to investigate the world around them. </a:t>
            </a:r>
          </a:p>
          <a:p>
            <a:endParaRPr lang="en-GB" dirty="0"/>
          </a:p>
          <a:p>
            <a:r>
              <a:rPr lang="en-GB" dirty="0"/>
              <a:t>As well-intentioned adults, we must be mindful of the schema children are already using and ask ourselves if our notions of learning schema are proximal to that of the child. </a:t>
            </a:r>
          </a:p>
          <a:p>
            <a:endParaRPr lang="en-GB" dirty="0"/>
          </a:p>
          <a:p>
            <a:r>
              <a:rPr lang="en-GB" dirty="0"/>
              <a:t>The range of abilities that a person can perform with assistance, but cannot yet perform independently. </a:t>
            </a:r>
          </a:p>
          <a:p>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834280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Asking a barrage of adult questions makes what is learned completely our choice-our “choices” can limit their choices when recalling specific information, and could limit their abilities and experiences in exploring and reasoning.</a:t>
            </a:r>
          </a:p>
          <a:p>
            <a:endParaRPr lang="en-GB" dirty="0"/>
          </a:p>
          <a:p>
            <a:r>
              <a:rPr lang="en-GB" dirty="0"/>
              <a:t>Just consider the choices that curiosity, noticing and commenting bring-the choice to think, reason and discover! Besides, asking questions is not teaching!</a:t>
            </a:r>
            <a:endParaRPr lang="en-ZA" dirty="0"/>
          </a:p>
          <a:p>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422411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lnSpcReduction="10000"/>
          </a:bodyPr>
          <a:lstStyle/>
          <a:p>
            <a:r>
              <a:rPr lang="en-GB" dirty="0"/>
              <a:t>A related child and brain-friendly technique involves the use of “find” or “show me” prompts in replacement of direct questions.</a:t>
            </a:r>
          </a:p>
          <a:p>
            <a:endParaRPr lang="en-GB" dirty="0"/>
          </a:p>
          <a:p>
            <a:r>
              <a:rPr lang="en-GB" dirty="0"/>
              <a:t>For example, rather than asking “what number is this?”, use a small field of numbers and ask the child to “find” or “show me” the number 4. </a:t>
            </a:r>
          </a:p>
          <a:p>
            <a:endParaRPr lang="en-GB" dirty="0"/>
          </a:p>
          <a:p>
            <a:r>
              <a:rPr lang="en-GB" dirty="0"/>
              <a:t>In the same vein, rather than asking “what shape is this?” use a limited field of shapes and make the request for the child to find or point to a shape. </a:t>
            </a:r>
            <a:endParaRPr lang="en-ZA" dirty="0"/>
          </a:p>
          <a:p>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4267503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i="1" dirty="0"/>
              <a:t>Use of “find”, “show me” or “point to” verbal prompts does not replace direct questions in the bigger picture of finding out what children may know, but it certainly provides valuable information when children do not verbally respond and/or appear not to know. </a:t>
            </a:r>
            <a:endParaRPr lang="en-ZA" dirty="0"/>
          </a:p>
          <a:p>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5728689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Typical adult thinking would structure the learning to memorise the numbers of the address as a unit and just rehearse saying them as an adult would. </a:t>
            </a:r>
          </a:p>
          <a:p>
            <a:endParaRPr lang="en-GB" dirty="0"/>
          </a:p>
          <a:p>
            <a:r>
              <a:rPr lang="en-GB" dirty="0"/>
              <a:t>For example, if the numbers on the house were 2417, adults might ask their pre-schooler to say it as “twenty-four seventeen”. </a:t>
            </a:r>
          </a:p>
          <a:p>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926884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Since many preschool children are not aware of what 24 and 17 look like (even though they may be able to say those numbers), let alone “twenty-four seventeen”, it doesn’t make sense from a child-brain standpoint to expect them to be able to process the group of numbers as an adult would. </a:t>
            </a:r>
            <a:endParaRPr lang="en-ZA" dirty="0"/>
          </a:p>
          <a:p>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7315523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What would be appropriate from a child-brain standpoint is to help them become aware of the individual numbers that are in the address and then to foster their recognition as a unit by combining them in a meaningful way.</a:t>
            </a:r>
            <a:endParaRPr lang="en-ZA" dirty="0"/>
          </a:p>
          <a:p>
            <a:pPr marL="0" indent="0">
              <a:buNone/>
            </a:pPr>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7357989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marL="0" indent="0">
              <a:buNone/>
            </a:pPr>
            <a:r>
              <a:rPr lang="x-none" b="1" dirty="0"/>
              <a:t>In contrast to adult questions, here are examples of child-friendly interactions:</a:t>
            </a:r>
            <a:endParaRPr lang="en-ZA" b="1" dirty="0"/>
          </a:p>
          <a:p>
            <a:pPr marL="0" indent="0">
              <a:buNone/>
            </a:pPr>
            <a:endParaRPr lang="en-ZA" b="1" dirty="0"/>
          </a:p>
          <a:p>
            <a:pPr lvl="0"/>
            <a:r>
              <a:rPr lang="x-none" b="1" dirty="0"/>
              <a:t>Curiosity: </a:t>
            </a:r>
            <a:r>
              <a:rPr lang="x-none" dirty="0"/>
              <a:t>I wonder what this is called? I wonder what you can do with this? I wonder if there are any ___ in this picture . . . on this page . . . in this story.</a:t>
            </a:r>
            <a:endParaRPr lang="en-ZA" dirty="0"/>
          </a:p>
          <a:p>
            <a:pPr marL="0" lvl="0" indent="0">
              <a:buNone/>
            </a:pPr>
            <a:endParaRPr lang="en-ZA" dirty="0"/>
          </a:p>
          <a:p>
            <a:pPr lvl="0"/>
            <a:r>
              <a:rPr lang="x-none" b="1" dirty="0"/>
              <a:t>Noticing</a:t>
            </a:r>
            <a:r>
              <a:rPr lang="x-none" dirty="0"/>
              <a:t>: I noticed ____.;           I see ___.; I see ___ (plus point to what you see).;  I see + description. ( example – I see an animal that has black and white spots and is eating hay)</a:t>
            </a:r>
            <a:endParaRPr lang="en-ZA" dirty="0"/>
          </a:p>
          <a:p>
            <a:pPr marL="0" indent="0">
              <a:buNone/>
            </a:pPr>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943883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x-none" b="1" dirty="0"/>
              <a:t>Commenting</a:t>
            </a:r>
            <a:r>
              <a:rPr lang="x-none" dirty="0"/>
              <a:t>: That elephant sure has a long nose. OR That elephant sure has a long nose-I wonder if that big nose has a special name. Maybe it will be in the story.</a:t>
            </a:r>
            <a:endParaRPr lang="en-ZA" dirty="0"/>
          </a:p>
          <a:p>
            <a:pPr marL="0" indent="0">
              <a:buNone/>
            </a:pPr>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0639574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While education of children does involve questions posed by adults, it also should involve alternative ways of assessing what children know and have learned. </a:t>
            </a:r>
          </a:p>
          <a:p>
            <a:endParaRPr lang="en-GB" dirty="0"/>
          </a:p>
          <a:p>
            <a:r>
              <a:rPr lang="en-GB" dirty="0"/>
              <a:t>Asking pointed questions that narrowly define the choices about which to think can limit what adults can really discover about what children are learning or have already learned.. </a:t>
            </a:r>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589100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r>
              <a:rPr lang="en-GB" dirty="0"/>
              <a:t>Shared learning via curiosity, wondering and commenting brings a common ground and provides more opportunities for social interaction- the very medium that helps define each of our realities</a:t>
            </a:r>
          </a:p>
          <a:p>
            <a:pPr marL="0" indent="0">
              <a:buNone/>
            </a:pPr>
            <a:endParaRPr lang="en-ZA" dirty="0"/>
          </a:p>
          <a:p>
            <a:pPr marL="0" indent="0">
              <a:buNone/>
            </a:pPr>
            <a:endParaRPr lang="en-ZA" dirty="0"/>
          </a:p>
          <a:p>
            <a:pPr marL="0" indent="0">
              <a:buNone/>
            </a:pPr>
            <a:endParaRPr lang="en-GB" dirty="0"/>
          </a:p>
          <a:p>
            <a:pPr marL="0" indent="0">
              <a:buNone/>
            </a:pPr>
            <a:endParaRPr lang="en-GB" dirty="0"/>
          </a:p>
          <a:p>
            <a:pPr marL="0" lvl="0" indent="0">
              <a:buNone/>
            </a:pPr>
            <a:endParaRPr lang="en-GB" dirty="0"/>
          </a:p>
          <a:p>
            <a:pPr marL="0" lvl="0" indent="0">
              <a:buNone/>
            </a:pPr>
            <a:endParaRPr lang="en-GB" dirty="0"/>
          </a:p>
          <a:p>
            <a:endParaRPr lang="en-ZA" dirty="0"/>
          </a:p>
          <a:p>
            <a:pPr marL="0" indent="0">
              <a:buNone/>
            </a:pPr>
            <a:endParaRPr lang="en-GB" dirty="0"/>
          </a:p>
          <a:p>
            <a:pPr marL="0" indent="0">
              <a:buNone/>
            </a:pPr>
            <a:endParaRPr lang="en-GB" dirty="0"/>
          </a:p>
          <a:p>
            <a:pPr marL="0" lvl="0" indent="0">
              <a:buNone/>
            </a:pPr>
            <a:endParaRPr lang="en-ZA" dirty="0"/>
          </a:p>
          <a:p>
            <a:pPr marL="0" lvl="0" indent="0">
              <a:buNone/>
            </a:pPr>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6377209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1F471-E603-4021-B0E3-0666C27EE012}"/>
              </a:ext>
            </a:extLst>
          </p:cNvPr>
          <p:cNvSpPr>
            <a:spLocks noGrp="1"/>
          </p:cNvSpPr>
          <p:nvPr>
            <p:ph type="title"/>
          </p:nvPr>
        </p:nvSpPr>
        <p:spPr/>
        <p:txBody>
          <a:bodyPr/>
          <a:lstStyle/>
          <a:p>
            <a:r>
              <a:rPr lang="en-GB" dirty="0"/>
              <a:t>KT0102</a:t>
            </a:r>
            <a:endParaRPr lang="en-ZA" dirty="0"/>
          </a:p>
        </p:txBody>
      </p:sp>
      <p:sp>
        <p:nvSpPr>
          <p:cNvPr id="6" name="Text Placeholder 5">
            <a:extLst>
              <a:ext uri="{FF2B5EF4-FFF2-40B4-BE49-F238E27FC236}">
                <a16:creationId xmlns:a16="http://schemas.microsoft.com/office/drawing/2014/main" id="{0B93373E-862D-4466-9A02-C73E9E17FEA7}"/>
              </a:ext>
            </a:extLst>
          </p:cNvPr>
          <p:cNvSpPr>
            <a:spLocks noGrp="1"/>
          </p:cNvSpPr>
          <p:nvPr>
            <p:ph type="body" idx="1"/>
          </p:nvPr>
        </p:nvSpPr>
        <p:spPr/>
        <p:txBody>
          <a:bodyPr/>
          <a:lstStyle/>
          <a:p>
            <a:r>
              <a:rPr lang="en-GB" dirty="0"/>
              <a:t>ADULT-DIRECTED AND CHILD-INITIATED LEARNING</a:t>
            </a:r>
            <a:endParaRPr lang="en-ZA" dirty="0"/>
          </a:p>
        </p:txBody>
      </p:sp>
      <p:sp>
        <p:nvSpPr>
          <p:cNvPr id="3" name="Slide Number Placeholder 2">
            <a:extLst>
              <a:ext uri="{FF2B5EF4-FFF2-40B4-BE49-F238E27FC236}">
                <a16:creationId xmlns:a16="http://schemas.microsoft.com/office/drawing/2014/main" id="{A4A0E32E-69BD-431D-A70E-28C02ECAF923}"/>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Tree>
    <p:extLst>
      <p:ext uri="{BB962C8B-B14F-4D97-AF65-F5344CB8AC3E}">
        <p14:creationId xmlns:p14="http://schemas.microsoft.com/office/powerpoint/2010/main" val="181223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130</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p:txBody>
          <a:bodyPr>
            <a:normAutofit/>
          </a:bodyPr>
          <a:lstStyle/>
          <a:p>
            <a:r>
              <a:rPr lang="en-GB" dirty="0"/>
              <a:t>Learning interactions may be initiated by the learner or by the teacher. </a:t>
            </a:r>
          </a:p>
          <a:p>
            <a:endParaRPr lang="en-GB" dirty="0"/>
          </a:p>
          <a:p>
            <a:r>
              <a:rPr lang="en-GB" dirty="0"/>
              <a:t>Child-initiated learning interactions are strongly preferred by early childhood educators and are justified by arguing (a) that it is important not to teach anything until the child is “ready” and (b) it is important to allow the child to select and initiate learning activities so that the teacher can determine when the child is “ready”. </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3184835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131</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323490"/>
          </a:xfrm>
        </p:spPr>
        <p:txBody>
          <a:bodyPr>
            <a:normAutofit/>
          </a:bodyPr>
          <a:lstStyle/>
          <a:p>
            <a:r>
              <a:rPr lang="en-GB" dirty="0"/>
              <a:t>Early childhood educators also tend to argue that the use of incidental teaching in contexts where stimuli are the same as those in typical environments is much more likely to result in generalisation</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2050598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132</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323490"/>
          </a:xfrm>
        </p:spPr>
        <p:txBody>
          <a:bodyPr>
            <a:normAutofit/>
          </a:bodyPr>
          <a:lstStyle/>
          <a:p>
            <a:pPr marL="0" indent="0">
              <a:buNone/>
            </a:pPr>
            <a:r>
              <a:rPr lang="en-GB" b="1" dirty="0"/>
              <a:t>Definitions  </a:t>
            </a:r>
            <a:endParaRPr lang="en-ZA" sz="2800" dirty="0"/>
          </a:p>
          <a:p>
            <a:pPr marL="354012" lvl="1" indent="0">
              <a:buNone/>
            </a:pPr>
            <a:r>
              <a:rPr lang="en-GB" b="1" dirty="0"/>
              <a:t>1. Child-initiated activity</a:t>
            </a:r>
            <a:r>
              <a:rPr lang="en-GB" dirty="0"/>
              <a:t> has many characteristics in common with play, as it is wholly decided upon by the child, based on the child’s own motivation, and remains under the child’s control. </a:t>
            </a:r>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5629715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133</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323490"/>
          </a:xfrm>
        </p:spPr>
        <p:txBody>
          <a:bodyPr>
            <a:normAutofit/>
          </a:bodyPr>
          <a:lstStyle/>
          <a:p>
            <a:pPr lvl="1"/>
            <a:r>
              <a:rPr lang="en-GB" dirty="0"/>
              <a:t>It may involve play of many types, or it may be seen by the child as an activity with a serious purpose to explore a project or express an idea which the child may not see as pure play.</a:t>
            </a:r>
          </a:p>
          <a:p>
            <a:pPr lvl="1"/>
            <a:endParaRPr lang="en-GB" dirty="0"/>
          </a:p>
          <a:p>
            <a:pPr lvl="1"/>
            <a:r>
              <a:rPr lang="en-GB" dirty="0"/>
              <a:t>It is guided by certain expectations within an early year setting regarding responsible use of space, time and purposes.</a:t>
            </a: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089308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134</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323490"/>
          </a:xfrm>
        </p:spPr>
        <p:txBody>
          <a:bodyPr>
            <a:normAutofit/>
          </a:bodyPr>
          <a:lstStyle/>
          <a:p>
            <a:pPr marL="354012" lvl="1" indent="0">
              <a:buNone/>
            </a:pPr>
            <a:r>
              <a:rPr lang="en-GB" b="1" dirty="0"/>
              <a:t>2. Adult-led activities</a:t>
            </a:r>
            <a:r>
              <a:rPr lang="en-GB" dirty="0"/>
              <a:t> are those which adults initiate. </a:t>
            </a:r>
          </a:p>
          <a:p>
            <a:pPr marL="354012" lvl="1" indent="0">
              <a:buNone/>
            </a:pPr>
            <a:endParaRPr lang="en-GB" dirty="0"/>
          </a:p>
          <a:p>
            <a:pPr lvl="1">
              <a:buClrTx/>
            </a:pPr>
            <a:r>
              <a:rPr lang="en-GB" dirty="0"/>
              <a:t>The activities are not play and children are not likely to see them as play, but they should be playful; open-ended activities presented to children, which have elements of imagination and active exploration that will increase the interest and motivation for children. </a:t>
            </a:r>
          </a:p>
          <a:p>
            <a:pPr lvl="1">
              <a:buClrTx/>
            </a:pPr>
            <a:endParaRPr lang="en-GB" dirty="0"/>
          </a:p>
          <a:p>
            <a:pPr lvl="1">
              <a:buClrTx/>
            </a:pPr>
            <a:r>
              <a:rPr lang="en-GB" dirty="0"/>
              <a:t>As well as focussed activities with groups of children, adult-led activities can include greeting times, story times, songs and even tidying up</a:t>
            </a:r>
            <a:endParaRPr lang="en-ZA"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4291208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135</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r>
              <a:rPr lang="en-ZA" b="1" dirty="0"/>
              <a:t>Child-initiated play</a:t>
            </a:r>
            <a:r>
              <a:rPr lang="en-ZA" dirty="0"/>
              <a:t> supports children in having ideas and being in control of their learning. It enables them to learn through first-hand experiences, allowing them to choose how to use the resources to do so.</a:t>
            </a:r>
          </a:p>
          <a:p>
            <a:pPr marL="0" indent="0">
              <a:buNone/>
            </a:pPr>
            <a:endParaRPr lang="en-ZA" dirty="0"/>
          </a:p>
          <a:p>
            <a:r>
              <a:rPr lang="en-ZA" dirty="0"/>
              <a:t>Child-led activities may start out as an adult initiated activity however by allowing the child space and time; the child may extend the resources and ideas given to create their own experience. </a:t>
            </a:r>
          </a:p>
          <a:p>
            <a:endParaRPr lang="en-ZA" dirty="0"/>
          </a:p>
          <a:p>
            <a:r>
              <a:rPr lang="en-ZA" dirty="0"/>
              <a:t>It is important to strike a balance between adult led and child initiated activities to meet best the children’s outcomes. </a:t>
            </a:r>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302454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136</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r>
              <a:rPr lang="en-ZA" dirty="0"/>
              <a:t>It is suggested that adult led, and </a:t>
            </a:r>
            <a:r>
              <a:rPr lang="en-ZA" i="1" dirty="0"/>
              <a:t>child initiated play</a:t>
            </a:r>
            <a:r>
              <a:rPr lang="en-ZA" dirty="0"/>
              <a:t> should take up a third of play each.</a:t>
            </a:r>
          </a:p>
          <a:p>
            <a:endParaRPr lang="en-ZA" dirty="0"/>
          </a:p>
          <a:p>
            <a:r>
              <a:rPr lang="en-ZA" dirty="0"/>
              <a:t> The other third of time should be used for adults to build on child-initiated activities, to extend further learning opportunities and enable sustained shared thinking to take place. </a:t>
            </a:r>
          </a:p>
          <a:p>
            <a:endParaRPr lang="en-ZA" dirty="0"/>
          </a:p>
          <a:p>
            <a:r>
              <a:rPr lang="en-ZA" dirty="0"/>
              <a:t>This is supported by the characteristics of effective learning; encouraging the way in which children learn.</a:t>
            </a:r>
            <a:endParaRPr lang="en-ZA" sz="2800"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4317363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137</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pPr marL="0" indent="0">
              <a:buNone/>
            </a:pPr>
            <a:endParaRPr lang="en-ZA" sz="2800" dirty="0"/>
          </a:p>
          <a:p>
            <a:pPr marL="0" indent="0">
              <a:buNone/>
            </a:pPr>
            <a:r>
              <a:rPr lang="en-ZA" b="1" dirty="0"/>
              <a:t>The adult’s role in child initiated play</a:t>
            </a:r>
            <a:endParaRPr lang="en-ZA" dirty="0"/>
          </a:p>
          <a:p>
            <a:r>
              <a:rPr lang="en-ZA" dirty="0"/>
              <a:t>Adults play an important role in child initiated play. They provide a safe environment for the child to explore and test out their ideas.</a:t>
            </a:r>
          </a:p>
          <a:p>
            <a:endParaRPr lang="en-ZA" dirty="0"/>
          </a:p>
          <a:p>
            <a:r>
              <a:rPr lang="en-ZA" dirty="0"/>
              <a:t>Adults may use the child’s interests or next steps to develop play through offering a breadth of opportunities or resources for the child to use in a variety of ways. </a:t>
            </a:r>
          </a:p>
          <a:p>
            <a:endParaRPr lang="en-ZA"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171998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138</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r>
              <a:rPr lang="en-ZA" dirty="0"/>
              <a:t>It is important for the adult to understand the needs of the child and work towards providing opportunities for </a:t>
            </a:r>
            <a:r>
              <a:rPr lang="en-ZA" u="sng" dirty="0">
                <a:hlinkClick r:id="rId2"/>
              </a:rPr>
              <a:t>child-initiated play</a:t>
            </a:r>
            <a:r>
              <a:rPr lang="en-ZA" dirty="0"/>
              <a:t>. </a:t>
            </a:r>
          </a:p>
          <a:p>
            <a:endParaRPr lang="en-ZA" dirty="0"/>
          </a:p>
          <a:p>
            <a:r>
              <a:rPr lang="en-ZA" dirty="0"/>
              <a:t>This can be achieved through observations and building a solid relationship with the child, in order to learn about their likes and dislikes.</a:t>
            </a:r>
          </a:p>
          <a:p>
            <a:pPr marL="0" indent="0">
              <a:buNone/>
            </a:pPr>
            <a:endParaRPr lang="en-ZA"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479941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139</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pPr marL="0" indent="0">
              <a:buNone/>
            </a:pPr>
            <a:r>
              <a:rPr lang="en-ZA" b="1" dirty="0"/>
              <a:t>The environment</a:t>
            </a:r>
          </a:p>
          <a:p>
            <a:pPr marL="0" indent="0">
              <a:buNone/>
            </a:pPr>
            <a:endParaRPr lang="en-ZA" dirty="0"/>
          </a:p>
          <a:p>
            <a:r>
              <a:rPr lang="en-ZA" dirty="0"/>
              <a:t>The environment is a vital factor in supporting child led play.</a:t>
            </a:r>
          </a:p>
          <a:p>
            <a:endParaRPr lang="en-ZA" dirty="0"/>
          </a:p>
          <a:p>
            <a:r>
              <a:rPr lang="en-ZA" dirty="0"/>
              <a:t>Creating areas to meet the different needs of play can enable children to participate in child initiated activities and use the space to build on their ideas and experiences. </a:t>
            </a:r>
          </a:p>
          <a:p>
            <a:endParaRPr lang="en-ZA" dirty="0"/>
          </a:p>
          <a:p>
            <a:pPr marL="0" indent="0">
              <a:buNone/>
            </a:pPr>
            <a:endParaRPr lang="en-ZA"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486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140</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r>
              <a:rPr lang="en-ZA" dirty="0"/>
              <a:t>Quiet areas allow children to observe others and gives them time and space to reflect on their learning. </a:t>
            </a:r>
          </a:p>
          <a:p>
            <a:endParaRPr lang="en-ZA" dirty="0"/>
          </a:p>
          <a:p>
            <a:r>
              <a:rPr lang="en-ZA" dirty="0"/>
              <a:t>The environment should encourage investigation and exploration to take place. </a:t>
            </a:r>
          </a:p>
          <a:p>
            <a:endParaRPr lang="en-ZA" dirty="0"/>
          </a:p>
          <a:p>
            <a:r>
              <a:rPr lang="en-ZA" dirty="0"/>
              <a:t>This supports children in thinking of ideas and alternative ways to build on activities.</a:t>
            </a:r>
          </a:p>
          <a:p>
            <a:pPr marL="0" indent="0">
              <a:buNone/>
            </a:pPr>
            <a:endParaRPr lang="en-ZA" dirty="0"/>
          </a:p>
          <a:p>
            <a:pPr marL="0" indent="0">
              <a:buNone/>
            </a:pPr>
            <a:endParaRPr lang="en-ZA"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5000758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BA00-C6EA-43DB-9A2A-4A21AA6124C0}"/>
              </a:ext>
            </a:extLst>
          </p:cNvPr>
          <p:cNvSpPr>
            <a:spLocks noGrp="1"/>
          </p:cNvSpPr>
          <p:nvPr>
            <p:ph type="title"/>
          </p:nvPr>
        </p:nvSpPr>
        <p:spPr/>
        <p:txBody>
          <a:bodyPr>
            <a:normAutofit fontScale="90000"/>
          </a:bodyPr>
          <a:lstStyle/>
          <a:p>
            <a:pPr algn="ctr"/>
            <a:br>
              <a:rPr lang="en-GB" cap="small" dirty="0"/>
            </a:br>
            <a:r>
              <a:rPr lang="en-GB" cap="small" dirty="0"/>
              <a:t>ADULT-DIRECTED AND CHILD-INITIATED LEARNING</a:t>
            </a:r>
            <a:br>
              <a:rPr lang="en-ZA" cap="small" dirty="0"/>
            </a:br>
            <a:endParaRPr lang="en-ZA" dirty="0"/>
          </a:p>
        </p:txBody>
      </p:sp>
      <p:sp>
        <p:nvSpPr>
          <p:cNvPr id="4" name="Slide Number Placeholder 3">
            <a:extLst>
              <a:ext uri="{FF2B5EF4-FFF2-40B4-BE49-F238E27FC236}">
                <a16:creationId xmlns:a16="http://schemas.microsoft.com/office/drawing/2014/main" id="{7200A092-D345-4D2E-BF69-7A6B2ED5A7AE}"/>
              </a:ext>
            </a:extLst>
          </p:cNvPr>
          <p:cNvSpPr>
            <a:spLocks noGrp="1"/>
          </p:cNvSpPr>
          <p:nvPr>
            <p:ph type="sldNum" sz="quarter" idx="12"/>
          </p:nvPr>
        </p:nvSpPr>
        <p:spPr/>
        <p:txBody>
          <a:bodyPr/>
          <a:lstStyle/>
          <a:p>
            <a:fld id="{4980778A-6F9D-4141-8080-B8192EADCD40}" type="slidenum">
              <a:rPr lang="en-ZA" smtClean="0"/>
              <a:pPr/>
              <a:t>141</a:t>
            </a:fld>
            <a:endParaRPr lang="en-ZA" dirty="0"/>
          </a:p>
        </p:txBody>
      </p:sp>
      <p:sp>
        <p:nvSpPr>
          <p:cNvPr id="6" name="Content Placeholder 5">
            <a:extLst>
              <a:ext uri="{FF2B5EF4-FFF2-40B4-BE49-F238E27FC236}">
                <a16:creationId xmlns:a16="http://schemas.microsoft.com/office/drawing/2014/main" id="{61488E05-E298-4A7D-89B4-477EAAE2E809}"/>
              </a:ext>
            </a:extLst>
          </p:cNvPr>
          <p:cNvSpPr>
            <a:spLocks noGrp="1"/>
          </p:cNvSpPr>
          <p:nvPr>
            <p:ph sz="quarter" idx="1"/>
          </p:nvPr>
        </p:nvSpPr>
        <p:spPr>
          <a:xfrm>
            <a:off x="467544" y="1769806"/>
            <a:ext cx="8219256" cy="4813556"/>
          </a:xfrm>
        </p:spPr>
        <p:txBody>
          <a:bodyPr>
            <a:normAutofit/>
          </a:bodyPr>
          <a:lstStyle/>
          <a:p>
            <a:r>
              <a:rPr lang="en-ZA" dirty="0"/>
              <a:t>The outdoor environment is a great way to nurture the minds of children and encourage child led play. </a:t>
            </a:r>
          </a:p>
          <a:p>
            <a:endParaRPr lang="en-ZA" dirty="0"/>
          </a:p>
          <a:p>
            <a:r>
              <a:rPr lang="en-ZA" dirty="0"/>
              <a:t>The large open spaces and the breadth of natural resources enable children to use their imagination and problem-solving skills to develop their play. </a:t>
            </a:r>
          </a:p>
          <a:p>
            <a:endParaRPr lang="en-ZA" dirty="0"/>
          </a:p>
          <a:p>
            <a:r>
              <a:rPr lang="en-ZA" dirty="0"/>
              <a:t>Adult initiated play can offer opportunities for the children to think of alternative ways to access activities and build on what they have learnt to create a wider learning experience</a:t>
            </a:r>
          </a:p>
          <a:p>
            <a:pPr marL="0" indent="0">
              <a:buNone/>
            </a:pPr>
            <a:endParaRPr lang="en-ZA" dirty="0"/>
          </a:p>
          <a:p>
            <a:pPr marL="0" indent="0">
              <a:buNone/>
            </a:pPr>
            <a:endParaRPr lang="en-ZA" dirty="0"/>
          </a:p>
          <a:p>
            <a:pPr marL="0" indent="0">
              <a:buNone/>
            </a:pPr>
            <a:endParaRPr lang="en-ZA" sz="2800" dirty="0"/>
          </a:p>
          <a:p>
            <a:pPr lvl="1"/>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6846001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3CB2-C3D7-449C-936E-6440B1840033}"/>
              </a:ext>
            </a:extLst>
          </p:cNvPr>
          <p:cNvSpPr>
            <a:spLocks noGrp="1"/>
          </p:cNvSpPr>
          <p:nvPr>
            <p:ph type="title"/>
          </p:nvPr>
        </p:nvSpPr>
        <p:spPr/>
        <p:txBody>
          <a:bodyPr/>
          <a:lstStyle/>
          <a:p>
            <a:r>
              <a:rPr lang="en-GB" dirty="0"/>
              <a:t>IAC0104</a:t>
            </a:r>
            <a:endParaRPr lang="en-ZA" dirty="0"/>
          </a:p>
        </p:txBody>
      </p:sp>
      <p:sp>
        <p:nvSpPr>
          <p:cNvPr id="3" name="Text Placeholder 2">
            <a:extLst>
              <a:ext uri="{FF2B5EF4-FFF2-40B4-BE49-F238E27FC236}">
                <a16:creationId xmlns:a16="http://schemas.microsoft.com/office/drawing/2014/main" id="{62B59A04-B21D-4520-8C0C-7ABBC2026E12}"/>
              </a:ext>
            </a:extLst>
          </p:cNvPr>
          <p:cNvSpPr>
            <a:spLocks noGrp="1"/>
          </p:cNvSpPr>
          <p:nvPr>
            <p:ph type="body" idx="1"/>
          </p:nvPr>
        </p:nvSpPr>
        <p:spPr/>
        <p:txBody>
          <a:bodyPr>
            <a:normAutofit fontScale="92500" lnSpcReduction="20000"/>
          </a:bodyPr>
          <a:lstStyle/>
          <a:p>
            <a:r>
              <a:rPr lang="en-GB"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B7180265-EE52-4FEA-BF40-E174AB724106}"/>
              </a:ext>
            </a:extLst>
          </p:cNvPr>
          <p:cNvSpPr>
            <a:spLocks noGrp="1"/>
          </p:cNvSpPr>
          <p:nvPr>
            <p:ph type="sldNum" sz="quarter" idx="12"/>
          </p:nvPr>
        </p:nvSpPr>
        <p:spPr/>
        <p:txBody>
          <a:bodyPr/>
          <a:lstStyle/>
          <a:p>
            <a:fld id="{4980778A-6F9D-4141-8080-B8192EADCD40}" type="slidenum">
              <a:rPr lang="en-ZA" smtClean="0"/>
              <a:pPr/>
              <a:t>142</a:t>
            </a:fld>
            <a:endParaRPr lang="en-ZA" dirty="0"/>
          </a:p>
        </p:txBody>
      </p:sp>
    </p:spTree>
    <p:extLst>
      <p:ext uri="{BB962C8B-B14F-4D97-AF65-F5344CB8AC3E}">
        <p14:creationId xmlns:p14="http://schemas.microsoft.com/office/powerpoint/2010/main" val="28493428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lnSpcReduction="10000"/>
          </a:bodyPr>
          <a:lstStyle/>
          <a:p>
            <a:pPr marL="0" indent="0">
              <a:buNone/>
            </a:pPr>
            <a:r>
              <a:rPr lang="en-ZA" dirty="0"/>
              <a:t>Language development is a critical part of your child’s overall development. It supports your child’s ability to communicate, and express and understand feelings. </a:t>
            </a:r>
          </a:p>
          <a:p>
            <a:pPr marL="0" indent="0">
              <a:buNone/>
            </a:pPr>
            <a:endParaRPr lang="en-ZA" dirty="0"/>
          </a:p>
          <a:p>
            <a:pPr marL="0" indent="0">
              <a:buNone/>
            </a:pPr>
            <a:r>
              <a:rPr lang="en-ZA" dirty="0"/>
              <a:t>It also supports thinking and problem-solving, and developing and maintaining relationships. </a:t>
            </a:r>
          </a:p>
          <a:p>
            <a:pPr marL="0" indent="0">
              <a:buNone/>
            </a:pPr>
            <a:endParaRPr lang="en-ZA" dirty="0"/>
          </a:p>
          <a:p>
            <a:pPr marL="0" indent="0">
              <a:buNone/>
            </a:pPr>
            <a:r>
              <a:rPr lang="en-ZA" dirty="0"/>
              <a:t>Learning to understand, use and enjoy language is the critical first step in literacy, and the basis for learning to read and write</a:t>
            </a:r>
          </a:p>
          <a:p>
            <a:pPr marL="0" indent="0">
              <a:buNone/>
            </a:pPr>
            <a:endParaRPr lang="en-ZA" dirty="0"/>
          </a:p>
        </p:txBody>
      </p:sp>
    </p:spTree>
    <p:extLst>
      <p:ext uri="{BB962C8B-B14F-4D97-AF65-F5344CB8AC3E}">
        <p14:creationId xmlns:p14="http://schemas.microsoft.com/office/powerpoint/2010/main" val="32093330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pPr marL="0" indent="0">
              <a:buNone/>
            </a:pPr>
            <a:r>
              <a:rPr lang="en-GB" b="1" dirty="0"/>
              <a:t>Literacy development often starts in young children's early symbol using activities: </a:t>
            </a:r>
          </a:p>
          <a:p>
            <a:pPr marL="0" indent="0">
              <a:buNone/>
            </a:pPr>
            <a:endParaRPr lang="en-ZA" b="1" dirty="0"/>
          </a:p>
          <a:p>
            <a:pPr lvl="0"/>
            <a:r>
              <a:rPr lang="en-GB" dirty="0"/>
              <a:t>in talking</a:t>
            </a:r>
            <a:endParaRPr lang="en-ZA" dirty="0"/>
          </a:p>
          <a:p>
            <a:pPr lvl="0"/>
            <a:r>
              <a:rPr lang="en-GB" dirty="0"/>
              <a:t>in play and fantasy</a:t>
            </a:r>
            <a:endParaRPr lang="en-ZA" dirty="0"/>
          </a:p>
          <a:p>
            <a:pPr lvl="0"/>
            <a:r>
              <a:rPr lang="en-GB" dirty="0"/>
              <a:t>in scribbling and drawing</a:t>
            </a:r>
            <a:endParaRPr lang="en-ZA" dirty="0"/>
          </a:p>
          <a:p>
            <a:pPr lvl="0"/>
            <a:r>
              <a:rPr lang="en-GB" dirty="0"/>
              <a:t>in pretend reading and writing. </a:t>
            </a:r>
            <a:endParaRPr lang="en-ZA" dirty="0"/>
          </a:p>
          <a:p>
            <a:pPr marL="0" indent="0">
              <a:buNone/>
            </a:pPr>
            <a:endParaRPr lang="en-ZA" dirty="0"/>
          </a:p>
        </p:txBody>
      </p:sp>
    </p:spTree>
    <p:extLst>
      <p:ext uri="{BB962C8B-B14F-4D97-AF65-F5344CB8AC3E}">
        <p14:creationId xmlns:p14="http://schemas.microsoft.com/office/powerpoint/2010/main" val="27875525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lnSpcReduction="10000"/>
          </a:bodyPr>
          <a:lstStyle/>
          <a:p>
            <a:r>
              <a:rPr lang="en-GB" dirty="0"/>
              <a:t>Between the ages of 1-5 children learn to use symbols they invent for themselves and those "donated by the culture".</a:t>
            </a:r>
          </a:p>
          <a:p>
            <a:endParaRPr lang="en-GB" dirty="0"/>
          </a:p>
          <a:p>
            <a:r>
              <a:rPr lang="en-GB" dirty="0"/>
              <a:t>The use of symbols-which may include words, gestures, marks on paper, objects modelled in clay, and so forth-makes it possible to represent experience, feelings and ideas. </a:t>
            </a:r>
          </a:p>
          <a:p>
            <a:endParaRPr lang="en-GB" dirty="0"/>
          </a:p>
          <a:p>
            <a:r>
              <a:rPr lang="en-GB" dirty="0"/>
              <a:t>Symbols also allow children to go beyond the immediate here and now and to create imaginary worlds. </a:t>
            </a:r>
            <a:endParaRPr lang="en-ZA" dirty="0"/>
          </a:p>
          <a:p>
            <a:pPr marL="0" indent="0">
              <a:buNone/>
            </a:pPr>
            <a:endParaRPr lang="en-ZA" dirty="0"/>
          </a:p>
        </p:txBody>
      </p:sp>
    </p:spTree>
    <p:extLst>
      <p:ext uri="{BB962C8B-B14F-4D97-AF65-F5344CB8AC3E}">
        <p14:creationId xmlns:p14="http://schemas.microsoft.com/office/powerpoint/2010/main" val="12246498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r>
              <a:rPr lang="en-GB" dirty="0"/>
              <a:t>This is what they do when they talk about storybook plots, when they make up stories, engage in pretend play, or draw images on paper-and later when they read books and write stories. </a:t>
            </a:r>
          </a:p>
          <a:p>
            <a:endParaRPr lang="en-GB" dirty="0"/>
          </a:p>
          <a:p>
            <a:pPr marL="0" indent="0">
              <a:buNone/>
            </a:pPr>
            <a:endParaRPr lang="en-ZA" dirty="0"/>
          </a:p>
        </p:txBody>
      </p:sp>
    </p:spTree>
    <p:extLst>
      <p:ext uri="{BB962C8B-B14F-4D97-AF65-F5344CB8AC3E}">
        <p14:creationId xmlns:p14="http://schemas.microsoft.com/office/powerpoint/2010/main" val="30178803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r>
              <a:rPr lang="en-GB" dirty="0"/>
              <a:t>As children begin to experiment with writing and reading, often in playful ways, they may find they can use these new symbolic modes in some of the same ways they used earlier developed symbolic forms- so that talking, drawing, and playing can serve as "bridges" to literacy, as children discover that writing and reading offer them new and interesting resources for constructing and communicating meaning.</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4718095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pPr marL="0" indent="0">
              <a:buNone/>
            </a:pPr>
            <a:r>
              <a:rPr lang="en-GB" b="1" dirty="0"/>
              <a:t>There are different types of literacies. These include oral, written, visual literacies. Other types of literacies include:</a:t>
            </a:r>
          </a:p>
          <a:p>
            <a:pPr marL="0" indent="0">
              <a:buNone/>
            </a:pPr>
            <a:endParaRPr lang="en-ZA" dirty="0"/>
          </a:p>
          <a:p>
            <a:pPr lvl="0"/>
            <a:r>
              <a:rPr lang="en-ZA" b="1" dirty="0"/>
              <a:t>Digital Literacy: </a:t>
            </a:r>
            <a:r>
              <a:rPr lang="en-ZA" dirty="0"/>
              <a:t>cognitive skills that are used in executing tasks in digital environments</a:t>
            </a:r>
          </a:p>
          <a:p>
            <a:pPr lvl="0"/>
            <a:r>
              <a:rPr lang="en-ZA" b="1" dirty="0"/>
              <a:t>Computer Literacy: </a:t>
            </a:r>
            <a:r>
              <a:rPr lang="en-ZA" dirty="0"/>
              <a:t>ability to use a computer and software</a:t>
            </a:r>
          </a:p>
          <a:p>
            <a:pPr lvl="0"/>
            <a:r>
              <a:rPr lang="en-ZA" b="1" dirty="0"/>
              <a:t>Information Literacy: </a:t>
            </a:r>
            <a:r>
              <a:rPr lang="en-ZA" dirty="0"/>
              <a:t>ability to evaluate, locate, identify, and effectively use information</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5148409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149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pPr lvl="0"/>
            <a:r>
              <a:rPr lang="en-ZA" b="1" dirty="0"/>
              <a:t>Technology Literacy: </a:t>
            </a:r>
            <a:r>
              <a:rPr lang="en-ZA" dirty="0"/>
              <a:t>the ability to use technology effectively in several different ways</a:t>
            </a:r>
          </a:p>
          <a:p>
            <a:pPr lvl="0"/>
            <a:r>
              <a:rPr lang="en-ZA" b="1" dirty="0"/>
              <a:t>Cultural Literacy: </a:t>
            </a:r>
            <a:r>
              <a:rPr lang="en-ZA" dirty="0"/>
              <a:t>the knowledge of one's own culture</a:t>
            </a:r>
          </a:p>
          <a:p>
            <a:pPr lvl="0"/>
            <a:r>
              <a:rPr lang="en-ZA" dirty="0"/>
              <a:t>Multicultural Literacy: the knowledge and appreciation of other cultures</a:t>
            </a:r>
          </a:p>
          <a:p>
            <a:pPr lvl="0"/>
            <a:r>
              <a:rPr lang="en-ZA" b="1" dirty="0"/>
              <a:t>Visual Literacy: </a:t>
            </a:r>
            <a:r>
              <a:rPr lang="en-ZA" dirty="0"/>
              <a:t>the ability to critically read images</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135689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3595423"/>
          </a:xfrm>
        </p:spPr>
        <p:txBody>
          <a:bodyPr>
            <a:normAutofit/>
          </a:bodyPr>
          <a:lstStyle/>
          <a:p>
            <a:r>
              <a:rPr lang="en-GB" i="1" dirty="0"/>
              <a:t>The literacies of technology (e.g. computer games and activities, internet searching, faxes, emails), popular culture (e.g. movies, theatre, arts), functional literacy (e.g. road maps, timetables), ecological literacy (especially for Indigenous groups) and literacies other than English are relevant to the lives of young children today.</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3589889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4085490"/>
          </a:xfrm>
        </p:spPr>
        <p:txBody>
          <a:bodyPr>
            <a:normAutofit/>
          </a:bodyPr>
          <a:lstStyle/>
          <a:p>
            <a:pPr marL="0" indent="0">
              <a:buNone/>
            </a:pPr>
            <a:r>
              <a:rPr lang="en-GB" b="1" dirty="0"/>
              <a:t>The following kinds of literacies appear as examples of literacies):</a:t>
            </a:r>
          </a:p>
          <a:p>
            <a:pPr marL="0" indent="0">
              <a:buNone/>
            </a:pPr>
            <a:endParaRPr lang="en-ZA" b="1" dirty="0"/>
          </a:p>
          <a:p>
            <a:pPr lvl="0"/>
            <a:r>
              <a:rPr lang="en-GB" dirty="0"/>
              <a:t>Cultural literacy: Cultural, social and ideological values that shape our “reading” of texts.</a:t>
            </a:r>
            <a:endParaRPr lang="en-ZA" dirty="0"/>
          </a:p>
          <a:p>
            <a:pPr lvl="0"/>
            <a:r>
              <a:rPr lang="en-GB" dirty="0"/>
              <a:t>Critical literacy: The ability to respond critically to the intentions, contents and possible effects of messages and texts on the reader.</a:t>
            </a:r>
            <a:endParaRPr lang="en-ZA" dirty="0"/>
          </a:p>
          <a:p>
            <a:pPr lvl="0"/>
            <a:r>
              <a:rPr lang="en-GB" dirty="0"/>
              <a:t>Visual literacy: The interpretation of images, signs, pictures and non-verbal (body) language, etc.</a:t>
            </a:r>
            <a:endParaRPr lang="en-ZA" dirty="0"/>
          </a:p>
        </p:txBody>
      </p:sp>
    </p:spTree>
    <p:extLst>
      <p:ext uri="{BB962C8B-B14F-4D97-AF65-F5344CB8AC3E}">
        <p14:creationId xmlns:p14="http://schemas.microsoft.com/office/powerpoint/2010/main" val="1806230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497872"/>
            <a:ext cx="8219256" cy="4085490"/>
          </a:xfrm>
        </p:spPr>
        <p:txBody>
          <a:bodyPr>
            <a:normAutofit/>
          </a:bodyPr>
          <a:lstStyle/>
          <a:p>
            <a:pPr lvl="0"/>
            <a:r>
              <a:rPr lang="en-GB" b="1" dirty="0"/>
              <a:t>Media literacy: </a:t>
            </a:r>
            <a:r>
              <a:rPr lang="en-GB" dirty="0"/>
              <a:t>The reading of i.e. TV and film as cultural messages.</a:t>
            </a:r>
            <a:endParaRPr lang="en-ZA" dirty="0"/>
          </a:p>
          <a:p>
            <a:pPr lvl="0"/>
            <a:r>
              <a:rPr lang="en-GB" b="1" dirty="0"/>
              <a:t>Numerical literacy: </a:t>
            </a:r>
            <a:r>
              <a:rPr lang="en-GB" dirty="0"/>
              <a:t>The ability to use and interpret numbers.</a:t>
            </a:r>
            <a:endParaRPr lang="en-ZA" dirty="0"/>
          </a:p>
          <a:p>
            <a:pPr lvl="0"/>
            <a:r>
              <a:rPr lang="en-GB" b="1" dirty="0"/>
              <a:t>Computer literacy: </a:t>
            </a:r>
            <a:r>
              <a:rPr lang="en-GB" dirty="0"/>
              <a:t>The ability to use and access information from computers</a:t>
            </a:r>
            <a:endParaRPr lang="en-ZA" dirty="0"/>
          </a:p>
        </p:txBody>
      </p:sp>
    </p:spTree>
    <p:extLst>
      <p:ext uri="{BB962C8B-B14F-4D97-AF65-F5344CB8AC3E}">
        <p14:creationId xmlns:p14="http://schemas.microsoft.com/office/powerpoint/2010/main" val="40375920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2372" y="2353410"/>
            <a:ext cx="8219256" cy="4085490"/>
          </a:xfrm>
        </p:spPr>
        <p:txBody>
          <a:bodyPr>
            <a:normAutofit lnSpcReduction="10000"/>
          </a:bodyPr>
          <a:lstStyle/>
          <a:p>
            <a:pPr marL="0" indent="0">
              <a:buNone/>
            </a:pPr>
            <a:r>
              <a:rPr lang="en-GB" b="1" dirty="0"/>
              <a:t>These literacies can be developed in young children through the following:</a:t>
            </a:r>
          </a:p>
          <a:p>
            <a:pPr marL="0" indent="0">
              <a:buNone/>
            </a:pPr>
            <a:endParaRPr lang="en-ZA" b="1" dirty="0"/>
          </a:p>
          <a:p>
            <a:pPr lvl="0"/>
            <a:r>
              <a:rPr lang="en-GB" dirty="0"/>
              <a:t>stories, rhymes, and songs, both formally and informally</a:t>
            </a:r>
            <a:endParaRPr lang="en-ZA" dirty="0"/>
          </a:p>
          <a:p>
            <a:pPr lvl="0"/>
            <a:r>
              <a:rPr lang="en-GB" dirty="0"/>
              <a:t>using worksheets and flashcards</a:t>
            </a:r>
            <a:endParaRPr lang="en-ZA" dirty="0"/>
          </a:p>
          <a:p>
            <a:pPr lvl="0"/>
            <a:r>
              <a:rPr lang="en-GB" dirty="0"/>
              <a:t>In conversations</a:t>
            </a:r>
            <a:endParaRPr lang="en-ZA" dirty="0"/>
          </a:p>
          <a:p>
            <a:pPr lvl="0"/>
            <a:r>
              <a:rPr lang="en-GB" dirty="0"/>
              <a:t>In the context of play, for example: puzzles, rhymes, magnetic letters, “I spy” with sounds and letters</a:t>
            </a:r>
            <a:endParaRPr lang="en-ZA" dirty="0"/>
          </a:p>
          <a:p>
            <a:pPr lvl="0"/>
            <a:r>
              <a:rPr lang="en-GB" dirty="0"/>
              <a:t>Word play such as alliteration, descriptive language and onomatopoeia</a:t>
            </a:r>
            <a:endParaRPr lang="en-ZA" dirty="0"/>
          </a:p>
        </p:txBody>
      </p:sp>
    </p:spTree>
    <p:extLst>
      <p:ext uri="{BB962C8B-B14F-4D97-AF65-F5344CB8AC3E}">
        <p14:creationId xmlns:p14="http://schemas.microsoft.com/office/powerpoint/2010/main" val="11223224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2372" y="2353410"/>
            <a:ext cx="8219256" cy="4085490"/>
          </a:xfrm>
        </p:spPr>
        <p:txBody>
          <a:bodyPr>
            <a:normAutofit/>
          </a:bodyPr>
          <a:lstStyle/>
          <a:p>
            <a:pPr lvl="0"/>
            <a:r>
              <a:rPr lang="en-GB" dirty="0"/>
              <a:t>Computer programmes</a:t>
            </a:r>
            <a:endParaRPr lang="en-ZA" dirty="0"/>
          </a:p>
          <a:p>
            <a:pPr lvl="0"/>
            <a:r>
              <a:rPr lang="en-GB" dirty="0"/>
              <a:t>Displaying posters, books and friezes about the alphabet at child level</a:t>
            </a:r>
            <a:endParaRPr lang="en-ZA" dirty="0"/>
          </a:p>
          <a:p>
            <a:pPr lvl="0"/>
            <a:r>
              <a:rPr lang="en-GB" dirty="0"/>
              <a:t>Providing board games, alphabet blocks and letter/object cards</a:t>
            </a:r>
            <a:endParaRPr lang="en-ZA" dirty="0"/>
          </a:p>
          <a:p>
            <a:pPr lvl="0"/>
            <a:r>
              <a:rPr lang="en-GB" dirty="0"/>
              <a:t>Sounding out letters when writing names, and when labelling objects and artwork</a:t>
            </a:r>
            <a:endParaRPr lang="en-ZA" dirty="0"/>
          </a:p>
          <a:p>
            <a:pPr lvl="0"/>
            <a:r>
              <a:rPr lang="en-GB" dirty="0"/>
              <a:t>Questioning children about letters and sounds as opportunities arise</a:t>
            </a:r>
            <a:endParaRPr lang="en-ZA" dirty="0"/>
          </a:p>
        </p:txBody>
      </p:sp>
    </p:spTree>
    <p:extLst>
      <p:ext uri="{BB962C8B-B14F-4D97-AF65-F5344CB8AC3E}">
        <p14:creationId xmlns:p14="http://schemas.microsoft.com/office/powerpoint/2010/main" val="33798797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2372" y="2353410"/>
            <a:ext cx="8219256" cy="4085490"/>
          </a:xfrm>
        </p:spPr>
        <p:txBody>
          <a:bodyPr>
            <a:normAutofit/>
          </a:bodyPr>
          <a:lstStyle/>
          <a:p>
            <a:pPr lvl="0"/>
            <a:r>
              <a:rPr lang="en-GB" dirty="0"/>
              <a:t>Having special letter days</a:t>
            </a:r>
            <a:endParaRPr lang="en-ZA" dirty="0"/>
          </a:p>
          <a:p>
            <a:pPr lvl="0"/>
            <a:r>
              <a:rPr lang="en-GB" dirty="0"/>
              <a:t>Provision of  formal phonics programmes.</a:t>
            </a:r>
            <a:endParaRPr lang="en-ZA" dirty="0"/>
          </a:p>
        </p:txBody>
      </p:sp>
    </p:spTree>
    <p:extLst>
      <p:ext uri="{BB962C8B-B14F-4D97-AF65-F5344CB8AC3E}">
        <p14:creationId xmlns:p14="http://schemas.microsoft.com/office/powerpoint/2010/main" val="33923377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2372" y="2353410"/>
            <a:ext cx="8219256" cy="4085490"/>
          </a:xfrm>
        </p:spPr>
        <p:txBody>
          <a:bodyPr>
            <a:normAutofit/>
          </a:bodyPr>
          <a:lstStyle/>
          <a:p>
            <a:pPr lvl="0"/>
            <a:r>
              <a:rPr lang="en-ZA" dirty="0"/>
              <a:t>In order to promote oral language educators should have conversations with children in the context of play and extend children’s thinking through open-ended questions and prompting answers. </a:t>
            </a:r>
          </a:p>
          <a:p>
            <a:pPr marL="0" lvl="0" indent="0">
              <a:buNone/>
            </a:pPr>
            <a:endParaRPr lang="en-ZA" dirty="0"/>
          </a:p>
          <a:p>
            <a:pPr lvl="0"/>
            <a:r>
              <a:rPr lang="en-ZA" dirty="0"/>
              <a:t>These ongoing conversations and interactions with children are more effective when educators know the children and their families well. </a:t>
            </a:r>
          </a:p>
        </p:txBody>
      </p:sp>
    </p:spTree>
    <p:extLst>
      <p:ext uri="{BB962C8B-B14F-4D97-AF65-F5344CB8AC3E}">
        <p14:creationId xmlns:p14="http://schemas.microsoft.com/office/powerpoint/2010/main" val="40130849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2372" y="2353410"/>
            <a:ext cx="8219256" cy="4085490"/>
          </a:xfrm>
        </p:spPr>
        <p:txBody>
          <a:bodyPr>
            <a:normAutofit/>
          </a:bodyPr>
          <a:lstStyle/>
          <a:p>
            <a:pPr marL="0" indent="0">
              <a:buNone/>
            </a:pPr>
            <a:r>
              <a:rPr lang="en-ZA" b="1" dirty="0"/>
              <a:t>Other ways oral language can be promoted include:</a:t>
            </a:r>
          </a:p>
          <a:p>
            <a:pPr marL="0" indent="0">
              <a:buNone/>
            </a:pPr>
            <a:endParaRPr lang="en-ZA" b="1" dirty="0"/>
          </a:p>
          <a:p>
            <a:pPr lvl="0"/>
            <a:r>
              <a:rPr lang="en-ZA" dirty="0"/>
              <a:t>singing, poetry and rhymes</a:t>
            </a:r>
          </a:p>
          <a:p>
            <a:pPr lvl="0"/>
            <a:r>
              <a:rPr lang="en-ZA" dirty="0"/>
              <a:t>role-playing and drama</a:t>
            </a:r>
          </a:p>
          <a:p>
            <a:pPr lvl="0"/>
            <a:r>
              <a:rPr lang="en-ZA" dirty="0"/>
              <a:t>sharing news from home and encouraging questioning</a:t>
            </a:r>
          </a:p>
          <a:p>
            <a:pPr lvl="0"/>
            <a:r>
              <a:rPr lang="en-ZA" dirty="0"/>
              <a:t>retelling stories</a:t>
            </a:r>
          </a:p>
          <a:p>
            <a:pPr lvl="0"/>
            <a:r>
              <a:rPr lang="en-ZA" dirty="0"/>
              <a:t>formal and informal vocabulary development- words that match objects, emotions and experiences</a:t>
            </a:r>
          </a:p>
          <a:p>
            <a:pPr lvl="0"/>
            <a:r>
              <a:rPr lang="en-ZA" dirty="0"/>
              <a:t>using </a:t>
            </a:r>
            <a:r>
              <a:rPr lang="en-ZA" i="1" dirty="0"/>
              <a:t>te reo</a:t>
            </a:r>
            <a:r>
              <a:rPr lang="en-ZA" dirty="0"/>
              <a:t> in daily conversation</a:t>
            </a:r>
          </a:p>
        </p:txBody>
      </p:sp>
    </p:spTree>
    <p:extLst>
      <p:ext uri="{BB962C8B-B14F-4D97-AF65-F5344CB8AC3E}">
        <p14:creationId xmlns:p14="http://schemas.microsoft.com/office/powerpoint/2010/main" val="4083660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ZA" b="1" dirty="0"/>
              <a:t>Children explore literacy in meaningful ways, often initiated by the children themselves. These included:</a:t>
            </a:r>
          </a:p>
          <a:p>
            <a:pPr marL="0" indent="0">
              <a:buNone/>
            </a:pPr>
            <a:endParaRPr lang="en-ZA" b="1" dirty="0"/>
          </a:p>
          <a:p>
            <a:pPr lvl="0"/>
            <a:r>
              <a:rPr lang="en-ZA" dirty="0"/>
              <a:t>using books for research interests</a:t>
            </a:r>
          </a:p>
          <a:p>
            <a:pPr lvl="0"/>
            <a:r>
              <a:rPr lang="en-ZA" dirty="0"/>
              <a:t>writing invitations, letters, lists, cards</a:t>
            </a:r>
          </a:p>
          <a:p>
            <a:pPr lvl="0"/>
            <a:r>
              <a:rPr lang="en-ZA" dirty="0"/>
              <a:t>writing and dictating stories</a:t>
            </a:r>
          </a:p>
          <a:p>
            <a:pPr lvl="0"/>
            <a:r>
              <a:rPr lang="en-ZA" dirty="0"/>
              <a:t>using name badges for dramatic play</a:t>
            </a:r>
          </a:p>
          <a:p>
            <a:pPr lvl="0"/>
            <a:r>
              <a:rPr lang="en-ZA" dirty="0"/>
              <a:t>sign writing and creating advertisements</a:t>
            </a:r>
          </a:p>
        </p:txBody>
      </p:sp>
    </p:spTree>
    <p:extLst>
      <p:ext uri="{BB962C8B-B14F-4D97-AF65-F5344CB8AC3E}">
        <p14:creationId xmlns:p14="http://schemas.microsoft.com/office/powerpoint/2010/main" val="12181231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159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signing into the service</a:t>
            </a:r>
          </a:p>
          <a:p>
            <a:pPr lvl="0"/>
            <a:r>
              <a:rPr lang="en-ZA" dirty="0"/>
              <a:t>using recipes</a:t>
            </a:r>
          </a:p>
          <a:p>
            <a:pPr lvl="0"/>
            <a:r>
              <a:rPr lang="en-ZA" dirty="0"/>
              <a:t>writing and reading emails.</a:t>
            </a:r>
          </a:p>
        </p:txBody>
      </p:sp>
    </p:spTree>
    <p:extLst>
      <p:ext uri="{BB962C8B-B14F-4D97-AF65-F5344CB8AC3E}">
        <p14:creationId xmlns:p14="http://schemas.microsoft.com/office/powerpoint/2010/main" val="13507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i="1" dirty="0"/>
              <a:t>When learning builds on what children know and allows them to expand their skills playfully, they are happy to participate in any learning experience or activity, to recite any rhyme, and to count any set. </a:t>
            </a:r>
          </a:p>
          <a:p>
            <a:endParaRPr lang="en-GB" i="1" dirty="0"/>
          </a:p>
          <a:p>
            <a:r>
              <a:rPr lang="en-GB" i="1" dirty="0"/>
              <a:t>That is why offering children experiences that are personally meaningful and connected is so important. </a:t>
            </a:r>
            <a:endParaRPr lang="en-ZA" dirty="0"/>
          </a:p>
        </p:txBody>
      </p:sp>
    </p:spTree>
    <p:extLst>
      <p:ext uri="{BB962C8B-B14F-4D97-AF65-F5344CB8AC3E}">
        <p14:creationId xmlns:p14="http://schemas.microsoft.com/office/powerpoint/2010/main" val="8665981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i="1" dirty="0"/>
              <a:t>In addition, since children learn using all of their sensory modalities in an integrated way, it is essential to strengthen the modalities with which individual children need special help and build upon their areas of strength. </a:t>
            </a:r>
            <a:endParaRPr lang="en-ZA" dirty="0"/>
          </a:p>
        </p:txBody>
      </p:sp>
    </p:spTree>
    <p:extLst>
      <p:ext uri="{BB962C8B-B14F-4D97-AF65-F5344CB8AC3E}">
        <p14:creationId xmlns:p14="http://schemas.microsoft.com/office/powerpoint/2010/main" val="10870133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WAYS IN WHICH LITERACY DEVELOPED</a:t>
            </a:r>
          </a:p>
          <a:p>
            <a:pPr marL="0" indent="0">
              <a:buNone/>
            </a:pPr>
            <a:endParaRPr lang="en-ZA" dirty="0"/>
          </a:p>
          <a:p>
            <a:r>
              <a:rPr lang="en-GB" dirty="0"/>
              <a:t>The growth of literacy skills is a vital part of a child’s overall development. </a:t>
            </a:r>
          </a:p>
          <a:p>
            <a:endParaRPr lang="en-GB" dirty="0"/>
          </a:p>
          <a:p>
            <a:r>
              <a:rPr lang="en-GB" dirty="0"/>
              <a:t>It’s the foundation for doing well at school, socialising with others, developing independence, managing money and working</a:t>
            </a:r>
            <a:endParaRPr lang="en-ZA" dirty="0"/>
          </a:p>
        </p:txBody>
      </p:sp>
    </p:spTree>
    <p:extLst>
      <p:ext uri="{BB962C8B-B14F-4D97-AF65-F5344CB8AC3E}">
        <p14:creationId xmlns:p14="http://schemas.microsoft.com/office/powerpoint/2010/main" val="23634195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dirty="0"/>
              <a:t>The interactions that young children have with such literacy materials as books, paper, and crayons, and with the adults in their lives are the building blocks for language, reading and writing development.</a:t>
            </a:r>
            <a:endParaRPr lang="en-ZA" dirty="0"/>
          </a:p>
        </p:txBody>
      </p:sp>
    </p:spTree>
    <p:extLst>
      <p:ext uri="{BB962C8B-B14F-4D97-AF65-F5344CB8AC3E}">
        <p14:creationId xmlns:p14="http://schemas.microsoft.com/office/powerpoint/2010/main" val="38548636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Literacy can be developed through the following ways:</a:t>
            </a:r>
            <a:endParaRPr lang="en-ZA" b="1" dirty="0"/>
          </a:p>
          <a:p>
            <a:pPr marL="0" indent="0">
              <a:buNone/>
            </a:pPr>
            <a:endParaRPr lang="en-ZA" dirty="0"/>
          </a:p>
          <a:p>
            <a:pPr marL="0" indent="0">
              <a:buNone/>
            </a:pPr>
            <a:r>
              <a:rPr lang="en-GB" b="1" dirty="0"/>
              <a:t>Reading books</a:t>
            </a:r>
          </a:p>
          <a:p>
            <a:pPr marL="0" indent="0">
              <a:buNone/>
            </a:pPr>
            <a:endParaRPr lang="en-ZA" dirty="0"/>
          </a:p>
          <a:p>
            <a:r>
              <a:rPr lang="en-GB" dirty="0"/>
              <a:t>Reading books to children is a powerful way of introducing them to literacy, and it is the one early experience that has been identified as making a difference in later success in learning to read in school. </a:t>
            </a:r>
            <a:endParaRPr lang="en-ZA" dirty="0"/>
          </a:p>
        </p:txBody>
      </p:sp>
    </p:spTree>
    <p:extLst>
      <p:ext uri="{BB962C8B-B14F-4D97-AF65-F5344CB8AC3E}">
        <p14:creationId xmlns:p14="http://schemas.microsoft.com/office/powerpoint/2010/main" val="29219903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When adults read to children, the occasion tends to be warm and intimate; parents, caretakers, and older children often hold young children on their laps or sit close to them while reading aloud, and their attention is focused on their interaction with the child. </a:t>
            </a:r>
          </a:p>
          <a:p>
            <a:endParaRPr lang="en-GB" dirty="0"/>
          </a:p>
          <a:p>
            <a:r>
              <a:rPr lang="en-GB" dirty="0"/>
              <a:t>The reader is usually sensitive to what interests the child, and what he or she finds scary, exciting or amusing. </a:t>
            </a:r>
            <a:endParaRPr lang="en-ZA" dirty="0"/>
          </a:p>
        </p:txBody>
      </p:sp>
    </p:spTree>
    <p:extLst>
      <p:ext uri="{BB962C8B-B14F-4D97-AF65-F5344CB8AC3E}">
        <p14:creationId xmlns:p14="http://schemas.microsoft.com/office/powerpoint/2010/main" val="176127545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Reading often includes </a:t>
            </a:r>
          </a:p>
          <a:p>
            <a:pPr marL="0" indent="0">
              <a:buNone/>
            </a:pPr>
            <a:endParaRPr lang="en-ZA" b="1" dirty="0"/>
          </a:p>
          <a:p>
            <a:pPr lvl="0"/>
            <a:r>
              <a:rPr lang="en-GB" dirty="0"/>
              <a:t>conversations about the characters in the book</a:t>
            </a:r>
            <a:endParaRPr lang="en-ZA" dirty="0"/>
          </a:p>
          <a:p>
            <a:pPr lvl="0"/>
            <a:r>
              <a:rPr lang="en-GB" dirty="0"/>
              <a:t>about what they might be thinking and feeling, and </a:t>
            </a:r>
            <a:endParaRPr lang="en-ZA" dirty="0"/>
          </a:p>
          <a:p>
            <a:pPr lvl="0"/>
            <a:r>
              <a:rPr lang="en-GB" dirty="0"/>
              <a:t>about experiences in the child's own life that are related to those in the book </a:t>
            </a:r>
            <a:endParaRPr lang="en-ZA" dirty="0"/>
          </a:p>
        </p:txBody>
      </p:sp>
    </p:spTree>
    <p:extLst>
      <p:ext uri="{BB962C8B-B14F-4D97-AF65-F5344CB8AC3E}">
        <p14:creationId xmlns:p14="http://schemas.microsoft.com/office/powerpoint/2010/main" val="17871451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As children are read to they acquire an enormous amount of information about reading and the world of books. </a:t>
            </a:r>
            <a:endParaRPr lang="en-ZA" b="1" dirty="0"/>
          </a:p>
          <a:p>
            <a:pPr marL="0" indent="0">
              <a:buNone/>
            </a:pPr>
            <a:r>
              <a:rPr lang="en-GB" dirty="0"/>
              <a:t> </a:t>
            </a:r>
            <a:endParaRPr lang="en-ZA" dirty="0"/>
          </a:p>
          <a:p>
            <a:pPr lvl="0"/>
            <a:r>
              <a:rPr lang="en-GB" dirty="0"/>
              <a:t>They learn what books are, what you do with them, and how you talk about them. </a:t>
            </a:r>
            <a:endParaRPr lang="en-ZA" dirty="0"/>
          </a:p>
          <a:p>
            <a:pPr marL="0" indent="0">
              <a:buNone/>
            </a:pPr>
            <a:r>
              <a:rPr lang="en-GB" dirty="0"/>
              <a:t> </a:t>
            </a:r>
            <a:endParaRPr lang="en-ZA" dirty="0"/>
          </a:p>
          <a:p>
            <a:pPr lvl="0"/>
            <a:r>
              <a:rPr lang="en-GB" dirty="0"/>
              <a:t>They learn that written words can create imaginary worlds beyond the immediate here and now. </a:t>
            </a:r>
            <a:endParaRPr lang="en-ZA" dirty="0"/>
          </a:p>
          <a:p>
            <a:pPr marL="0" indent="0">
              <a:buNone/>
            </a:pPr>
            <a:r>
              <a:rPr lang="en-GB" dirty="0"/>
              <a:t> </a:t>
            </a:r>
            <a:endParaRPr lang="en-ZA" dirty="0"/>
          </a:p>
        </p:txBody>
      </p:sp>
    </p:spTree>
    <p:extLst>
      <p:ext uri="{BB962C8B-B14F-4D97-AF65-F5344CB8AC3E}">
        <p14:creationId xmlns:p14="http://schemas.microsoft.com/office/powerpoint/2010/main" val="15889455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They learn that written language has its own rhythms and conventions. </a:t>
            </a:r>
            <a:endParaRPr lang="en-ZA" dirty="0"/>
          </a:p>
          <a:p>
            <a:pPr marL="0" indent="0">
              <a:buNone/>
            </a:pPr>
            <a:endParaRPr lang="en-ZA" dirty="0"/>
          </a:p>
          <a:p>
            <a:r>
              <a:rPr lang="en-GB" dirty="0"/>
              <a:t>They learn about specific features of written languages: for example, that the black marks on the page are letters and words, and that print goes from left to right and from top to bottom on the page</a:t>
            </a:r>
            <a:endParaRPr lang="en-ZA" dirty="0"/>
          </a:p>
          <a:p>
            <a:pPr marL="0" indent="0">
              <a:buNone/>
            </a:pPr>
            <a:r>
              <a:rPr lang="en-GB" dirty="0"/>
              <a:t> </a:t>
            </a:r>
            <a:endParaRPr lang="en-ZA" dirty="0"/>
          </a:p>
        </p:txBody>
      </p:sp>
    </p:spTree>
    <p:extLst>
      <p:ext uri="{BB962C8B-B14F-4D97-AF65-F5344CB8AC3E}">
        <p14:creationId xmlns:p14="http://schemas.microsoft.com/office/powerpoint/2010/main" val="151935435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169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Gradually, children learn that the reader is reconstructing the story through the words written on the page-that print has a precise and unchanging meaning.</a:t>
            </a:r>
          </a:p>
          <a:p>
            <a:pPr lvl="0"/>
            <a:endParaRPr lang="en-GB" dirty="0"/>
          </a:p>
          <a:p>
            <a:pPr lvl="0"/>
            <a:r>
              <a:rPr lang="en-GB" dirty="0"/>
              <a:t>And, perhaps most important, they come to expect that books will be interesting, challenging, exciting, and comforting, developing, in Holdaway's words, "high expectations of print" (1979).</a:t>
            </a:r>
            <a:endParaRPr lang="en-ZA" dirty="0"/>
          </a:p>
        </p:txBody>
      </p:sp>
    </p:spTree>
    <p:extLst>
      <p:ext uri="{BB962C8B-B14F-4D97-AF65-F5344CB8AC3E}">
        <p14:creationId xmlns:p14="http://schemas.microsoft.com/office/powerpoint/2010/main" val="389188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Gradually, children learn that the reader is reconstructing the story through the words written on the page-that print has a precise and unchanging meaning.</a:t>
            </a:r>
          </a:p>
          <a:p>
            <a:pPr lvl="0"/>
            <a:endParaRPr lang="en-GB" dirty="0"/>
          </a:p>
          <a:p>
            <a:pPr lvl="0"/>
            <a:r>
              <a:rPr lang="en-GB" dirty="0"/>
              <a:t>And, perhaps most important, they come to expect that books will be interesting, challenging, exciting, and comforting, developing, in Holdaway's words, "high expectations of print" (1979).</a:t>
            </a:r>
            <a:endParaRPr lang="en-ZA" dirty="0"/>
          </a:p>
        </p:txBody>
      </p:sp>
    </p:spTree>
    <p:extLst>
      <p:ext uri="{BB962C8B-B14F-4D97-AF65-F5344CB8AC3E}">
        <p14:creationId xmlns:p14="http://schemas.microsoft.com/office/powerpoint/2010/main" val="32091545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One way that children show us they are learning from being read to is through pretending to read storybooks by themselves. </a:t>
            </a:r>
          </a:p>
          <a:p>
            <a:endParaRPr lang="en-ZA" dirty="0"/>
          </a:p>
          <a:p>
            <a:r>
              <a:rPr lang="en-ZA" dirty="0"/>
              <a:t>Don Holdaway was probably the first to point out that very young children who are read to frequently spend a great deal of time on their own with favourite storybooks, pretending to read them and re-enacting the behaviours they observed while they were being read to. </a:t>
            </a:r>
          </a:p>
        </p:txBody>
      </p:sp>
    </p:spTree>
    <p:extLst>
      <p:ext uri="{BB962C8B-B14F-4D97-AF65-F5344CB8AC3E}">
        <p14:creationId xmlns:p14="http://schemas.microsoft.com/office/powerpoint/2010/main" val="23377580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lnSpcReduction="10000"/>
          </a:bodyPr>
          <a:lstStyle/>
          <a:p>
            <a:r>
              <a:rPr lang="en-ZA" dirty="0"/>
              <a:t>In observing a number of children between the ages of 2 and 5 "reading" favourite storybooks, Holdaway was struck by how hard the children worked to recapture the meaning of the stories: "They have remembered very little of the surface verbal level: what they have remembered most firmly is the meanings (Holdaway, l979, p. 44)." </a:t>
            </a:r>
          </a:p>
          <a:p>
            <a:endParaRPr lang="en-ZA" dirty="0"/>
          </a:p>
          <a:p>
            <a:r>
              <a:rPr lang="en-ZA" dirty="0"/>
              <a:t>The children were not giving a memorised rendition of a story, but were, instead, working to construct the message of the story using the rhythms and sounds of language in which they first heard the message. </a:t>
            </a:r>
          </a:p>
        </p:txBody>
      </p:sp>
    </p:spTree>
    <p:extLst>
      <p:ext uri="{BB962C8B-B14F-4D97-AF65-F5344CB8AC3E}">
        <p14:creationId xmlns:p14="http://schemas.microsoft.com/office/powerpoint/2010/main" val="18777159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Elizabeth Sulzby (1985) describes a progression of changes in children's pretend reading as they gradually approach independent reading. </a:t>
            </a:r>
          </a:p>
          <a:p>
            <a:endParaRPr lang="en-ZA" dirty="0"/>
          </a:p>
          <a:p>
            <a:r>
              <a:rPr lang="en-ZA" dirty="0"/>
              <a:t>Pre-schoolers' reading of favourite books is, for the most part, guided by "reading" the pictures in the book. </a:t>
            </a:r>
          </a:p>
          <a:p>
            <a:endParaRPr lang="en-ZA" dirty="0"/>
          </a:p>
          <a:p>
            <a:r>
              <a:rPr lang="en-ZA" dirty="0"/>
              <a:t>Young children hold the book and turn the page quite deliberately, while naming or commenting on what they see in the pictures. </a:t>
            </a:r>
          </a:p>
        </p:txBody>
      </p:sp>
    </p:spTree>
    <p:extLst>
      <p:ext uri="{BB962C8B-B14F-4D97-AF65-F5344CB8AC3E}">
        <p14:creationId xmlns:p14="http://schemas.microsoft.com/office/powerpoint/2010/main" val="683084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In time, and as they become more familiar with the story, they "read" the book by making up a story, creating a rough story line that follows the sequence of pictures. </a:t>
            </a:r>
          </a:p>
          <a:p>
            <a:endParaRPr lang="en-ZA" dirty="0"/>
          </a:p>
          <a:p>
            <a:r>
              <a:rPr lang="en-ZA" dirty="0"/>
              <a:t>Gradually the language they use in "reading" (while still looking at the pictures), sounds more like real reading-the child's voice and intonation come to sound like written language read aloud. </a:t>
            </a:r>
          </a:p>
        </p:txBody>
      </p:sp>
    </p:spTree>
    <p:extLst>
      <p:ext uri="{BB962C8B-B14F-4D97-AF65-F5344CB8AC3E}">
        <p14:creationId xmlns:p14="http://schemas.microsoft.com/office/powerpoint/2010/main" val="26185494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i="1" dirty="0"/>
              <a:t>Children ages 3, 4 or 5 may give close renditions or even verbatim recitations of stories they have heard frequently. </a:t>
            </a:r>
          </a:p>
          <a:p>
            <a:endParaRPr lang="en-ZA" i="1" dirty="0"/>
          </a:p>
          <a:p>
            <a:r>
              <a:rPr lang="en-ZA" i="1" dirty="0"/>
              <a:t>As Sulzby and Holdaway have observed, children do not simply memorise the text but work from a strong sense of what the story should sound like, and they work to retrieve and reconstruct the meaning of the text. </a:t>
            </a:r>
          </a:p>
          <a:p>
            <a:endParaRPr lang="en-ZA" i="1" dirty="0"/>
          </a:p>
          <a:p>
            <a:pPr marL="0" indent="0">
              <a:buNone/>
            </a:pPr>
            <a:br>
              <a:rPr lang="en-ZA" dirty="0"/>
            </a:br>
            <a:endParaRPr lang="en-ZA" dirty="0"/>
          </a:p>
        </p:txBody>
      </p:sp>
    </p:spTree>
    <p:extLst>
      <p:ext uri="{BB962C8B-B14F-4D97-AF65-F5344CB8AC3E}">
        <p14:creationId xmlns:p14="http://schemas.microsoft.com/office/powerpoint/2010/main" val="2819078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i="1" dirty="0"/>
              <a:t>Children strive to get the exact working-they sometimes hesitate, correct themselves, or ask others for help. </a:t>
            </a:r>
          </a:p>
          <a:p>
            <a:endParaRPr lang="en-ZA" i="1" dirty="0"/>
          </a:p>
          <a:p>
            <a:r>
              <a:rPr lang="en-ZA" i="1" dirty="0"/>
              <a:t>Young children's independent efforts to read books demonstrate the wealth of knowledge about books, print and narrative they acquire while they are being read to.</a:t>
            </a:r>
            <a:r>
              <a:rPr lang="en-ZA" dirty="0"/>
              <a:t> </a:t>
            </a:r>
            <a:endParaRPr lang="en-ZA" i="1" dirty="0"/>
          </a:p>
          <a:p>
            <a:pPr marL="0" indent="0">
              <a:buNone/>
            </a:pPr>
            <a:br>
              <a:rPr lang="en-ZA" dirty="0"/>
            </a:br>
            <a:endParaRPr lang="en-ZA" dirty="0"/>
          </a:p>
        </p:txBody>
      </p:sp>
    </p:spTree>
    <p:extLst>
      <p:ext uri="{BB962C8B-B14F-4D97-AF65-F5344CB8AC3E}">
        <p14:creationId xmlns:p14="http://schemas.microsoft.com/office/powerpoint/2010/main" val="13504315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lnSpcReduction="10000"/>
          </a:bodyPr>
          <a:lstStyle/>
          <a:p>
            <a:pPr marL="0" indent="0">
              <a:buNone/>
            </a:pPr>
            <a:r>
              <a:rPr lang="en-ZA" b="1" dirty="0"/>
              <a:t>Play: making connections with writing and reading </a:t>
            </a:r>
          </a:p>
          <a:p>
            <a:pPr marL="0" indent="0">
              <a:buNone/>
            </a:pPr>
            <a:endParaRPr lang="en-ZA" dirty="0"/>
          </a:p>
          <a:p>
            <a:r>
              <a:rPr lang="en-ZA" dirty="0"/>
              <a:t>Play consumes much of young children's time and energy, and for many children, play is where writing and reading begin. </a:t>
            </a:r>
          </a:p>
          <a:p>
            <a:endParaRPr lang="en-ZA" dirty="0"/>
          </a:p>
          <a:p>
            <a:r>
              <a:rPr lang="en-ZA" dirty="0"/>
              <a:t>Play is the arena in which young children make connections between their immediate personal world and activities that are important in the larger social world of family and community, and play is the context in which many children find ways to make culturally valued activities part of their own personal experience. </a:t>
            </a:r>
          </a:p>
        </p:txBody>
      </p:sp>
    </p:spTree>
    <p:extLst>
      <p:ext uri="{BB962C8B-B14F-4D97-AF65-F5344CB8AC3E}">
        <p14:creationId xmlns:p14="http://schemas.microsoft.com/office/powerpoint/2010/main" val="4886113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When children play with writing and reading, they are actively trying to use and to understand and make sense of reading and writing long before they can actually read and write. </a:t>
            </a:r>
          </a:p>
          <a:p>
            <a:endParaRPr lang="en-ZA" dirty="0"/>
          </a:p>
          <a:p>
            <a:r>
              <a:rPr lang="en-ZA" dirty="0"/>
              <a:t>When books, paper, and writing material are among the objects children play with, important literacy learning can occur. </a:t>
            </a:r>
          </a:p>
          <a:p>
            <a:pPr marL="0" indent="0">
              <a:buNone/>
            </a:pPr>
            <a:r>
              <a:rPr lang="en-ZA" dirty="0"/>
              <a:t> </a:t>
            </a:r>
          </a:p>
        </p:txBody>
      </p:sp>
    </p:spTree>
    <p:extLst>
      <p:ext uri="{BB962C8B-B14F-4D97-AF65-F5344CB8AC3E}">
        <p14:creationId xmlns:p14="http://schemas.microsoft.com/office/powerpoint/2010/main" val="7095048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179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As they experiment with written language, often in playful ways, children begin to learn what writing and reading are, and what they can do with them. </a:t>
            </a:r>
          </a:p>
          <a:p>
            <a:endParaRPr lang="en-ZA" dirty="0"/>
          </a:p>
          <a:p>
            <a:r>
              <a:rPr lang="en-ZA" dirty="0"/>
              <a:t>At the same time, children can acquire a range of information and skills related to writing and reading, as well as feelings and expectations about themselves as potential readers and writers.</a:t>
            </a:r>
          </a:p>
          <a:p>
            <a:pPr marL="0" indent="0">
              <a:buNone/>
            </a:pPr>
            <a:endParaRPr lang="en-ZA" dirty="0"/>
          </a:p>
        </p:txBody>
      </p:sp>
    </p:spTree>
    <p:extLst>
      <p:ext uri="{BB962C8B-B14F-4D97-AF65-F5344CB8AC3E}">
        <p14:creationId xmlns:p14="http://schemas.microsoft.com/office/powerpoint/2010/main" val="22267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 This multifaceted body of knowledge and attitudes constitutes early or "emergent" literacy (Holdaway, 1979; Teale &amp; Sulzby, 1986). </a:t>
            </a:r>
            <a:br>
              <a:rPr lang="en-ZA" dirty="0"/>
            </a:br>
            <a:r>
              <a:rPr lang="en-ZA" dirty="0"/>
              <a:t> </a:t>
            </a:r>
          </a:p>
          <a:p>
            <a:pPr marL="0" indent="0">
              <a:buNone/>
            </a:pPr>
            <a:endParaRPr lang="en-ZA" dirty="0"/>
          </a:p>
        </p:txBody>
      </p:sp>
    </p:spTree>
    <p:extLst>
      <p:ext uri="{BB962C8B-B14F-4D97-AF65-F5344CB8AC3E}">
        <p14:creationId xmlns:p14="http://schemas.microsoft.com/office/powerpoint/2010/main" val="330805659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ZA" b="1" dirty="0"/>
              <a:t>Play appears to have at least two potential links to the development of literacy: </a:t>
            </a:r>
          </a:p>
          <a:p>
            <a:pPr marL="0" indent="0">
              <a:buNone/>
            </a:pPr>
            <a:endParaRPr lang="en-ZA" b="1" dirty="0"/>
          </a:p>
          <a:p>
            <a:pPr lvl="0"/>
            <a:r>
              <a:rPr lang="en-ZA" dirty="0"/>
              <a:t>First, as a symbolic activity, pretend play allows children to develop and refine their capacities to use symbols, to represent experience, and to construct imaginary worlds, capacities they will draw on when they begin to write and read. </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38713025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Second, as an orientation or approach to experience, play can make the various roles and activities of people who read and write more meaningful and hence more accessible to young children. </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7306017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ZA" b="1" dirty="0"/>
              <a:t>Providing a rich literacy environment</a:t>
            </a:r>
          </a:p>
          <a:p>
            <a:pPr marL="0" indent="0">
              <a:buNone/>
            </a:pPr>
            <a:endParaRPr lang="en-ZA" dirty="0"/>
          </a:p>
          <a:p>
            <a:r>
              <a:rPr lang="en-ZA" dirty="0"/>
              <a:t>One of the most important ways in which kindergarten educators can promote children’s literacy learning is by creating, with the children and their families, a learning environment in which literacy is purposefully used and discussed. </a:t>
            </a:r>
          </a:p>
          <a:p>
            <a:endParaRPr lang="en-ZA" dirty="0"/>
          </a:p>
          <a:p>
            <a:r>
              <a:rPr lang="en-ZA" dirty="0"/>
              <a:t>Focused conversations are characteristic of rich literacy environments. </a:t>
            </a:r>
          </a:p>
          <a:p>
            <a:pPr marL="0" indent="0">
              <a:buNone/>
            </a:pP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75862837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Adults and children discuss ideas and experiences throughout the day, building children’s understandings about communication, developing their thinking abilities and extending their vocabularies</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15985926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Conversations around shared books that address issues such as the setting of the story, the attributes and motivations of the characters and the order of events have been found to support children’s early literacy development. </a:t>
            </a:r>
          </a:p>
          <a:p>
            <a:endParaRPr lang="en-ZA" dirty="0"/>
          </a:p>
          <a:p>
            <a:r>
              <a:rPr lang="en-ZA" dirty="0"/>
              <a:t>The extent to which educators engage children in intellectually challenging conversations around ideas and the meanings of new words is also strongly related to measures of emergent literacy.</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3571039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ZA" b="1" dirty="0"/>
              <a:t>A kindergarten room should be full of print, images and other symbols used for a wide range of purposes that are both adult- and child-initiated, for example:</a:t>
            </a:r>
          </a:p>
          <a:p>
            <a:pPr marL="0" indent="0">
              <a:buNone/>
            </a:pPr>
            <a:endParaRPr lang="en-ZA" b="1" dirty="0"/>
          </a:p>
          <a:p>
            <a:pPr lvl="0"/>
            <a:r>
              <a:rPr lang="en-ZA" dirty="0"/>
              <a:t>favourite and new books invitingly displayed</a:t>
            </a:r>
          </a:p>
          <a:p>
            <a:pPr lvl="0"/>
            <a:r>
              <a:rPr lang="en-ZA" dirty="0"/>
              <a:t>songs and rhymes written on posters and accessible to children</a:t>
            </a:r>
          </a:p>
          <a:p>
            <a:pPr lvl="0"/>
            <a:r>
              <a:rPr lang="en-ZA" dirty="0"/>
              <a:t>children’s art work aesthetically displayed with explanatory labels</a:t>
            </a:r>
          </a:p>
        </p:txBody>
      </p:sp>
    </p:spTree>
    <p:extLst>
      <p:ext uri="{BB962C8B-B14F-4D97-AF65-F5344CB8AC3E}">
        <p14:creationId xmlns:p14="http://schemas.microsoft.com/office/powerpoint/2010/main" val="22201140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plans for the day written with the children and displayed on a wall or easel</a:t>
            </a:r>
          </a:p>
          <a:p>
            <a:pPr lvl="0"/>
            <a:r>
              <a:rPr lang="en-ZA" dirty="0"/>
              <a:t>children’s collections of objects labelled, e.g. a collection of shells</a:t>
            </a:r>
          </a:p>
          <a:p>
            <a:pPr lvl="0"/>
            <a:r>
              <a:rPr lang="en-ZA" dirty="0"/>
              <a:t>shelved equipment and materials labelled</a:t>
            </a:r>
          </a:p>
          <a:p>
            <a:pPr lvl="0"/>
            <a:r>
              <a:rPr lang="en-ZA" dirty="0"/>
              <a:t>a clock referred to as part of the daily routines</a:t>
            </a:r>
          </a:p>
          <a:p>
            <a:pPr lvl="0"/>
            <a:r>
              <a:rPr lang="en-ZA" dirty="0"/>
              <a:t>personal name-cards easily accessible to the children</a:t>
            </a:r>
          </a:p>
          <a:p>
            <a:pPr lvl="0"/>
            <a:r>
              <a:rPr lang="en-ZA" dirty="0"/>
              <a:t>notices and messages written collaboratively with children for families and visitors, incorporating the children’s ideas</a:t>
            </a:r>
          </a:p>
        </p:txBody>
      </p:sp>
    </p:spTree>
    <p:extLst>
      <p:ext uri="{BB962C8B-B14F-4D97-AF65-F5344CB8AC3E}">
        <p14:creationId xmlns:p14="http://schemas.microsoft.com/office/powerpoint/2010/main" val="28776914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signs, labels, menus, tickets, price tags, shopping lists written with the children during their dramatic play</a:t>
            </a:r>
          </a:p>
          <a:p>
            <a:pPr lvl="0"/>
            <a:r>
              <a:rPr lang="en-ZA" dirty="0"/>
              <a:t>purposeful signs created with the children during their play, including using construction materials to make signs for outdoor play</a:t>
            </a:r>
          </a:p>
          <a:p>
            <a:pPr lvl="0"/>
            <a:r>
              <a:rPr lang="en-ZA" dirty="0"/>
              <a:t>writing materials and cardboard, paper, and so on accessible to children in easily portable boxes to use during play.</a:t>
            </a:r>
          </a:p>
        </p:txBody>
      </p:sp>
    </p:spTree>
    <p:extLst>
      <p:ext uri="{BB962C8B-B14F-4D97-AF65-F5344CB8AC3E}">
        <p14:creationId xmlns:p14="http://schemas.microsoft.com/office/powerpoint/2010/main" val="32213620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189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As everyday events in kindergarten, adults read and write, and draw children’s attention to what they are doing and its purpose. </a:t>
            </a:r>
          </a:p>
          <a:p>
            <a:endParaRPr lang="en-ZA" dirty="0"/>
          </a:p>
          <a:p>
            <a:r>
              <a:rPr lang="en-ZA" dirty="0"/>
              <a:t>For instance, they might say, “I’m going to write a note so that I remember to get some more string for tomorrow”.</a:t>
            </a:r>
          </a:p>
        </p:txBody>
      </p:sp>
    </p:spTree>
    <p:extLst>
      <p:ext uri="{BB962C8B-B14F-4D97-AF65-F5344CB8AC3E}">
        <p14:creationId xmlns:p14="http://schemas.microsoft.com/office/powerpoint/2010/main" val="27507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ZA" dirty="0"/>
              <a:t>Reading to children and modelled and collaborative writing should be daily routines in kindergarten. </a:t>
            </a:r>
          </a:p>
          <a:p>
            <a:endParaRPr lang="en-ZA" dirty="0"/>
          </a:p>
          <a:p>
            <a:r>
              <a:rPr lang="en-ZA" dirty="0"/>
              <a:t>Children also need encouragement and time to try out their developing literacy understandings in their play, e.g. making signs for a construction, drawing a map of an obstacle course. </a:t>
            </a:r>
          </a:p>
          <a:p>
            <a:endParaRPr lang="en-ZA" dirty="0"/>
          </a:p>
          <a:p>
            <a:r>
              <a:rPr lang="en-ZA" dirty="0"/>
              <a:t>Modelling involves talking about the thinking that accompanies the writing and reading.</a:t>
            </a:r>
          </a:p>
        </p:txBody>
      </p:sp>
    </p:spTree>
    <p:extLst>
      <p:ext uri="{BB962C8B-B14F-4D97-AF65-F5344CB8AC3E}">
        <p14:creationId xmlns:p14="http://schemas.microsoft.com/office/powerpoint/2010/main" val="37126325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ZA" b="1" dirty="0"/>
              <a:t>It is a powerful way of helping children understand the range of purposes for which we use literacy in our society and also developing their concepts of print. </a:t>
            </a:r>
          </a:p>
          <a:p>
            <a:endParaRPr lang="en-ZA" dirty="0"/>
          </a:p>
          <a:p>
            <a:pPr marL="0" indent="0">
              <a:buNone/>
            </a:pPr>
            <a:r>
              <a:rPr lang="en-ZA" b="1" dirty="0"/>
              <a:t>Adults could explain:</a:t>
            </a:r>
          </a:p>
          <a:p>
            <a:pPr lvl="0"/>
            <a:r>
              <a:rPr lang="en-ZA" dirty="0"/>
              <a:t>where/how the meaning is shared, e.g. in particular words or in pictures, sounds (narration, music) or captions</a:t>
            </a:r>
          </a:p>
          <a:p>
            <a:pPr lvl="0"/>
            <a:r>
              <a:rPr lang="en-ZA" dirty="0"/>
              <a:t>that print (written words) can be ‘read out loud’ (turned into speech)</a:t>
            </a:r>
          </a:p>
        </p:txBody>
      </p:sp>
    </p:spTree>
    <p:extLst>
      <p:ext uri="{BB962C8B-B14F-4D97-AF65-F5344CB8AC3E}">
        <p14:creationId xmlns:p14="http://schemas.microsoft.com/office/powerpoint/2010/main" val="18999727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how print is read from left to right and top to bottom on a page, and sometimes print goes above and below an image</a:t>
            </a:r>
          </a:p>
          <a:p>
            <a:pPr lvl="0"/>
            <a:r>
              <a:rPr lang="en-ZA" dirty="0"/>
              <a:t>how we use a scroll bar to move down the screen when reading on a computer and explain the concept of menus and icons</a:t>
            </a:r>
          </a:p>
          <a:p>
            <a:pPr lvl="0"/>
            <a:r>
              <a:rPr lang="en-ZA" dirty="0"/>
              <a:t>aspects of the print, for example, words, letters, repeated phrases, use of speech bubbles or large/different font</a:t>
            </a:r>
          </a:p>
        </p:txBody>
      </p:sp>
    </p:spTree>
    <p:extLst>
      <p:ext uri="{BB962C8B-B14F-4D97-AF65-F5344CB8AC3E}">
        <p14:creationId xmlns:p14="http://schemas.microsoft.com/office/powerpoint/2010/main" val="299827303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ZA" dirty="0"/>
              <a:t>and use letter names, and explain that particular letters make particular sounds, e.g. to find a repeated word on different pages of a book</a:t>
            </a:r>
          </a:p>
          <a:p>
            <a:pPr lvl="0"/>
            <a:r>
              <a:rPr lang="en-ZA" dirty="0"/>
              <a:t>how ideas are represented through print, e.g. when writing for or with children to make a sign for a block building, names in an appointment book as part of pretend play, a list of equipment needed for a game or when scribing a caption for a painting.</a:t>
            </a:r>
          </a:p>
        </p:txBody>
      </p:sp>
    </p:spTree>
    <p:extLst>
      <p:ext uri="{BB962C8B-B14F-4D97-AF65-F5344CB8AC3E}">
        <p14:creationId xmlns:p14="http://schemas.microsoft.com/office/powerpoint/2010/main" val="314384296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A balanced language and literacy programme also combines planned learning experiences created in response to observations of children’s interests, skills, strengths and needs and spontaneous experiences that arise from children’s emerging interests. </a:t>
            </a:r>
          </a:p>
          <a:p>
            <a:endParaRPr lang="en-GB" dirty="0"/>
          </a:p>
          <a:p>
            <a:r>
              <a:rPr lang="en-GB" dirty="0"/>
              <a:t>The combination of planned and spontaneous experiences with children focuses on purposeful language and literacy use supported by caring adults with whom they have a mutually trusting and respectful relationship. </a:t>
            </a:r>
          </a:p>
          <a:p>
            <a:endParaRPr lang="en-GB" dirty="0"/>
          </a:p>
        </p:txBody>
      </p:sp>
    </p:spTree>
    <p:extLst>
      <p:ext uri="{BB962C8B-B14F-4D97-AF65-F5344CB8AC3E}">
        <p14:creationId xmlns:p14="http://schemas.microsoft.com/office/powerpoint/2010/main" val="30422892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Kindergarten provides time for children to explore and experiment with language. </a:t>
            </a:r>
          </a:p>
          <a:p>
            <a:endParaRPr lang="en-GB" dirty="0"/>
          </a:p>
          <a:p>
            <a:r>
              <a:rPr lang="en-GB" dirty="0"/>
              <a:t>When the program is balanced and language-rich, children’s interests and engagement in learning is stimulated and they are more likely to develop positive dispositions to learning.</a:t>
            </a:r>
            <a:endParaRPr lang="en-ZA" dirty="0"/>
          </a:p>
          <a:p>
            <a:endParaRPr lang="en-GB" dirty="0"/>
          </a:p>
        </p:txBody>
      </p:sp>
    </p:spTree>
    <p:extLst>
      <p:ext uri="{BB962C8B-B14F-4D97-AF65-F5344CB8AC3E}">
        <p14:creationId xmlns:p14="http://schemas.microsoft.com/office/powerpoint/2010/main" val="22208207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Create a Physical Learning Environment that Promotes Reading and Writing</a:t>
            </a:r>
          </a:p>
          <a:p>
            <a:pPr marL="0" indent="0">
              <a:buNone/>
            </a:pPr>
            <a:endParaRPr lang="en-ZA" dirty="0"/>
          </a:p>
          <a:p>
            <a:r>
              <a:rPr lang="en-GB" dirty="0"/>
              <a:t>The physical environment must beckon children to speak, read and write and support their natural disposition to progress as readers and writers. </a:t>
            </a:r>
          </a:p>
          <a:p>
            <a:pPr marL="0" indent="0">
              <a:buNone/>
            </a:pPr>
            <a:endParaRPr lang="en-GB" dirty="0"/>
          </a:p>
        </p:txBody>
      </p:sp>
    </p:spTree>
    <p:extLst>
      <p:ext uri="{BB962C8B-B14F-4D97-AF65-F5344CB8AC3E}">
        <p14:creationId xmlns:p14="http://schemas.microsoft.com/office/powerpoint/2010/main" val="4441946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Here are some guidelines for creating a physical environment that appeals to young readers and writers.</a:t>
            </a:r>
          </a:p>
          <a:p>
            <a:pPr marL="0" indent="0">
              <a:buNone/>
            </a:pPr>
            <a:endParaRPr lang="en-ZA" b="1" dirty="0"/>
          </a:p>
          <a:p>
            <a:pPr lvl="0"/>
            <a:r>
              <a:rPr lang="en-GB" dirty="0"/>
              <a:t>Create a comfortable, cosy, well-lit area away from the very active areas in the classroom, where children can read on their own, read to one another or be read to by an adult, without being interrupted.</a:t>
            </a:r>
            <a:endParaRPr lang="en-ZA" dirty="0"/>
          </a:p>
          <a:p>
            <a:pPr marL="0" indent="0">
              <a:buNone/>
            </a:pPr>
            <a:endParaRPr lang="en-GB" dirty="0"/>
          </a:p>
        </p:txBody>
      </p:sp>
    </p:spTree>
    <p:extLst>
      <p:ext uri="{BB962C8B-B14F-4D97-AF65-F5344CB8AC3E}">
        <p14:creationId xmlns:p14="http://schemas.microsoft.com/office/powerpoint/2010/main" val="3102434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Provide a variety of books about different subjects that appeal to the interests of children and with texts comprising varying levels of difficulty. </a:t>
            </a:r>
          </a:p>
          <a:p>
            <a:pPr lvl="0"/>
            <a:endParaRPr lang="en-GB" dirty="0"/>
          </a:p>
          <a:p>
            <a:pPr lvl="0"/>
            <a:r>
              <a:rPr lang="en-GB" dirty="0"/>
              <a:t>Books must also reflect the identity, primary language and culture of the children.</a:t>
            </a:r>
          </a:p>
          <a:p>
            <a:pPr lvl="0"/>
            <a:endParaRPr lang="en-ZA" dirty="0"/>
          </a:p>
          <a:p>
            <a:pPr marL="0" indent="0">
              <a:buNone/>
            </a:pPr>
            <a:endParaRPr lang="en-GB" dirty="0"/>
          </a:p>
        </p:txBody>
      </p:sp>
    </p:spTree>
    <p:extLst>
      <p:ext uri="{BB962C8B-B14F-4D97-AF65-F5344CB8AC3E}">
        <p14:creationId xmlns:p14="http://schemas.microsoft.com/office/powerpoint/2010/main" val="364960395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199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Provide opportunities for reading and writing and oral communication throughout the day and in various activities. </a:t>
            </a:r>
          </a:p>
          <a:p>
            <a:pPr lvl="0"/>
            <a:endParaRPr lang="en-GB" dirty="0"/>
          </a:p>
          <a:p>
            <a:pPr lvl="0"/>
            <a:r>
              <a:rPr lang="en-GB" dirty="0"/>
              <a:t>The art area can offer children a variety of writing tools and materials, including paper of various colours, markers, paint brushes and crayons. </a:t>
            </a:r>
            <a:endParaRPr lang="en-ZA"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36794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dirty="0"/>
              <a:t>Include pencils, crayons and paper in the block and housekeeping areas for children to use to make signs, develop shopping lists and write captions and notes. </a:t>
            </a:r>
          </a:p>
          <a:p>
            <a:endParaRPr lang="en-GB" dirty="0"/>
          </a:p>
          <a:p>
            <a:r>
              <a:rPr lang="en-GB" dirty="0"/>
              <a:t>Offer dramatic play props, such as laundry tickets, cash register receipts and menus.</a:t>
            </a:r>
          </a:p>
          <a:p>
            <a:pPr marL="0" indent="0">
              <a:buNone/>
            </a:pPr>
            <a:endParaRPr lang="en-ZA" dirty="0"/>
          </a:p>
          <a:p>
            <a:pPr lvl="0"/>
            <a:r>
              <a:rPr lang="en-GB" dirty="0"/>
              <a:t>Provide non-English materials and resources wherever possible to support children’s primary languages while they are learning English.</a:t>
            </a:r>
            <a:endParaRPr lang="en-ZA"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6913718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Display writing materials-paper, pencils, crayons and markers in areas near tables or other surfaces where children can access them easily for writing.</a:t>
            </a:r>
          </a:p>
          <a:p>
            <a:pPr marL="0" lvl="0" indent="0">
              <a:buNone/>
            </a:pPr>
            <a:endParaRPr lang="en-ZA" dirty="0"/>
          </a:p>
          <a:p>
            <a:pPr lvl="0"/>
            <a:r>
              <a:rPr lang="en-GB" dirty="0"/>
              <a:t>Provide a variety of age-appropriate and culturally diverse materials around the room. </a:t>
            </a:r>
          </a:p>
          <a:p>
            <a:pPr lvl="0"/>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41701938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These should be well displayed so that children can readily find what they want. </a:t>
            </a:r>
          </a:p>
          <a:p>
            <a:pPr lvl="0"/>
            <a:endParaRPr lang="en-GB" dirty="0"/>
          </a:p>
          <a:p>
            <a:pPr lvl="0"/>
            <a:r>
              <a:rPr lang="en-GB" dirty="0"/>
              <a:t>Books can be placed in the housekeeping area and newspapers, magazines and reading games also can be used.</a:t>
            </a:r>
            <a:endParaRPr lang="en-ZA" dirty="0"/>
          </a:p>
          <a:p>
            <a:pPr lvl="0"/>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53572200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Display a variety of written materials that have been created by children, educators and parents that reflect the interests of children (e.g., a class book that has been created based on an experience that children have had, photographs and stories from the community that were produced after a walk in the community). </a:t>
            </a:r>
          </a:p>
          <a:p>
            <a:pPr marL="0" lvl="0" indent="0">
              <a:buNone/>
            </a:pPr>
            <a:endParaRPr lang="en-GB" dirty="0"/>
          </a:p>
          <a:p>
            <a:pPr lvl="0"/>
            <a:r>
              <a:rPr lang="en-GB" dirty="0"/>
              <a:t>Materials can include those that have been purchased.</a:t>
            </a:r>
            <a:endParaRPr lang="en-ZA" dirty="0"/>
          </a:p>
          <a:p>
            <a:pPr marL="0" lvl="0" indent="0">
              <a:buNone/>
            </a:pPr>
            <a:endParaRPr lang="en-ZA" dirty="0"/>
          </a:p>
          <a:p>
            <a:pPr lvl="0"/>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3222738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Provide tape recorders for children to listen to themselves as readers or record themselves as they retell a familiar story that was read to them, record nursery rhymes or record for other purposes.</a:t>
            </a:r>
          </a:p>
          <a:p>
            <a:pPr marL="0" lvl="0" indent="0">
              <a:buNone/>
            </a:pPr>
            <a:endParaRPr lang="en-ZA" dirty="0"/>
          </a:p>
          <a:p>
            <a:pPr lvl="0"/>
            <a:r>
              <a:rPr lang="en-GB" dirty="0"/>
              <a:t>Use teaching strategies and experiences that develop an awareness of differences in spoken words, syllables and sounds, such as songs, finger plays, games, poems and stories in which phonemic patterns such as rhyme and alliteration are prominent .</a:t>
            </a:r>
          </a:p>
          <a:p>
            <a:pPr lvl="0"/>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1000701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endParaRPr lang="en-ZA" dirty="0"/>
          </a:p>
          <a:p>
            <a:r>
              <a:rPr lang="en-GB" dirty="0"/>
              <a:t>Use computers that are equipped with age-appropriate software to offer satisfying, child-friendly writing tools. </a:t>
            </a:r>
            <a:endParaRPr lang="en-ZA" dirty="0"/>
          </a:p>
          <a:p>
            <a:pPr marL="0" lvl="0" indent="0">
              <a:buNone/>
            </a:pPr>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8222479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While many software programs use letters and numbers incidentally, preschool word processing programs allow children to produce enlarged print and in some instances children can hear what they have written. </a:t>
            </a:r>
          </a:p>
          <a:p>
            <a:endParaRPr lang="en-GB" dirty="0"/>
          </a:p>
          <a:p>
            <a:r>
              <a:rPr lang="en-GB" dirty="0"/>
              <a:t>Children also may be able to use the mouse to draw and make scribbles and marks to accompany their drawings. </a:t>
            </a:r>
            <a:endParaRPr lang="en-ZA" dirty="0"/>
          </a:p>
          <a:p>
            <a:pPr marL="0" lvl="0" indent="0">
              <a:buNone/>
            </a:pPr>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20391971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lvl="0"/>
            <a:r>
              <a:rPr lang="en-GB" dirty="0"/>
              <a:t>Use every day, natural occurrences where children can visually compare letter shapes and sound similarities of words and letters. </a:t>
            </a:r>
          </a:p>
          <a:p>
            <a:pPr lvl="0"/>
            <a:endParaRPr lang="en-GB" dirty="0"/>
          </a:p>
          <a:p>
            <a:pPr lvl="0"/>
            <a:r>
              <a:rPr lang="en-GB" dirty="0"/>
              <a:t>For example, using alphabet sorting boxes, alphabet books and puzzles, and listening to patterned, predictable texts and nursery rhymes.</a:t>
            </a:r>
          </a:p>
          <a:p>
            <a:pPr marL="0" lvl="0" indent="0">
              <a:buNone/>
            </a:pPr>
            <a:endParaRPr lang="en-ZA" dirty="0"/>
          </a:p>
          <a:p>
            <a:pPr lvl="0"/>
            <a:r>
              <a:rPr lang="en-GB" dirty="0"/>
              <a:t>Develop written messages or instructions on charts or on other materials that are read to children, as appropriate.</a:t>
            </a:r>
            <a:endParaRPr lang="en-ZA" dirty="0"/>
          </a:p>
          <a:p>
            <a:pPr marL="0" lvl="0" indent="0">
              <a:buNone/>
            </a:pPr>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9523859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pPr marL="0" indent="0">
              <a:buNone/>
            </a:pPr>
            <a:r>
              <a:rPr lang="en-GB" b="1" dirty="0"/>
              <a:t>Make reading and writing a part of the daily routine of the classroom</a:t>
            </a:r>
          </a:p>
          <a:p>
            <a:pPr marL="0" indent="0">
              <a:buNone/>
            </a:pPr>
            <a:endParaRPr lang="en-ZA" dirty="0"/>
          </a:p>
          <a:p>
            <a:r>
              <a:rPr lang="en-GB" dirty="0"/>
              <a:t>All areas of the classroom and all topics offer opportunities for children to engage in oral communication and to read and write. Children communicate best about subjects that interest them.</a:t>
            </a:r>
          </a:p>
          <a:p>
            <a:endParaRPr lang="en-GB"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16270633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209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Children can be helped to write captions to drawings they make or they can write on their own using letters or scribbles or other symbols or letter-like forms as identifying marks. </a:t>
            </a:r>
          </a:p>
          <a:p>
            <a:endParaRPr lang="en-GB" dirty="0"/>
          </a:p>
          <a:p>
            <a:r>
              <a:rPr lang="en-GB" dirty="0"/>
              <a:t>In programs where meals are served, children can refer to daily menus which are written and displayed for easy use. </a:t>
            </a:r>
            <a:endParaRPr lang="en-ZA"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91599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085490"/>
          </a:xfrm>
        </p:spPr>
        <p:txBody>
          <a:bodyPr>
            <a:normAutofit/>
          </a:bodyPr>
          <a:lstStyle/>
          <a:p>
            <a:r>
              <a:rPr lang="en-GB" dirty="0"/>
              <a:t>Classroom cooking will also present opportunities to read and write recipes. </a:t>
            </a:r>
          </a:p>
          <a:p>
            <a:endParaRPr lang="en-GB" dirty="0"/>
          </a:p>
          <a:p>
            <a:r>
              <a:rPr lang="en-GB" dirty="0"/>
              <a:t>Highly visible and clearly printed labels for objects can also be used. </a:t>
            </a:r>
          </a:p>
          <a:p>
            <a:endParaRPr lang="en-GB" dirty="0"/>
          </a:p>
          <a:p>
            <a:r>
              <a:rPr lang="en-GB" dirty="0"/>
              <a:t>Educators, therefore, should be aware of and capitalise on all opportunities for reading and writing and oral communication in the daily lives of children.</a:t>
            </a:r>
            <a:endParaRPr lang="en-ZA"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0866132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r>
              <a:rPr lang="en-GB" b="1" dirty="0"/>
              <a:t>Encourage children to read and write to one another</a:t>
            </a:r>
          </a:p>
          <a:p>
            <a:pPr marL="0" indent="0">
              <a:buNone/>
            </a:pPr>
            <a:endParaRPr lang="en-ZA" dirty="0"/>
          </a:p>
          <a:p>
            <a:r>
              <a:rPr lang="en-GB" dirty="0"/>
              <a:t>When children read and write to one another in a comfortable, nonthreatening way, they develop confidence in their growing literacy abilities. </a:t>
            </a:r>
          </a:p>
          <a:p>
            <a:endParaRPr lang="en-GB" dirty="0"/>
          </a:p>
          <a:p>
            <a:r>
              <a:rPr lang="en-GB" dirty="0"/>
              <a:t>Children may read books with or without print that are familiar to them. </a:t>
            </a:r>
          </a:p>
          <a:p>
            <a:endParaRPr lang="en-GB" dirty="0"/>
          </a:p>
          <a:p>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127841826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r>
              <a:rPr lang="en-GB" dirty="0"/>
              <a:t>Activities in which children have opportunities to write to one another include writing birthday cards and letters and making “signs” in the block area of the classroom that alert other children not to knock blocks over. </a:t>
            </a:r>
          </a:p>
          <a:p>
            <a:endParaRPr lang="en-GB" dirty="0"/>
          </a:p>
          <a:p>
            <a:r>
              <a:rPr lang="en-GB" dirty="0"/>
              <a:t>The idea behind having children write to one another is that children see that they can use written language to make things happen.</a:t>
            </a:r>
            <a:endParaRPr lang="en-ZA" dirty="0"/>
          </a:p>
          <a:p>
            <a:pPr marL="0" indent="0">
              <a:buNone/>
            </a:pPr>
            <a:endParaRPr lang="en-GB" dirty="0"/>
          </a:p>
          <a:p>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399392498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213</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r>
              <a:rPr lang="en-GB" b="1" dirty="0"/>
              <a:t>PROMOTING VOCABULARY DEVELOPMENT </a:t>
            </a:r>
            <a:endParaRPr lang="en-ZA" dirty="0"/>
          </a:p>
          <a:p>
            <a:pPr marL="0" indent="0">
              <a:buNone/>
            </a:pPr>
            <a:r>
              <a:rPr lang="en-GB" dirty="0"/>
              <a:t> </a:t>
            </a:r>
            <a:endParaRPr lang="en-ZA" dirty="0"/>
          </a:p>
          <a:p>
            <a:r>
              <a:rPr lang="en-GB" dirty="0"/>
              <a:t>Kindergarten is a significant time in young children’s lives for a rapid growth in vocabulary development. </a:t>
            </a:r>
          </a:p>
          <a:p>
            <a:endParaRPr lang="en-GB" dirty="0"/>
          </a:p>
          <a:p>
            <a:r>
              <a:rPr lang="en-GB" dirty="0"/>
              <a:t>It is essential that children have multiple opportunities to learn new words, and to use them in context, since a rich vocabulary is a strong predictor for the development of early reading skills. ‘</a:t>
            </a:r>
          </a:p>
          <a:p>
            <a:endParaRPr lang="en-GB" dirty="0"/>
          </a:p>
          <a:p>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219587423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214</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r>
              <a:rPr lang="en-GB" dirty="0"/>
              <a:t>‘Knowing a lot of words usually reflects knowing a lot about the world. </a:t>
            </a:r>
          </a:p>
          <a:p>
            <a:endParaRPr lang="en-GB" dirty="0"/>
          </a:p>
          <a:p>
            <a:r>
              <a:rPr lang="en-GB" dirty="0"/>
              <a:t>Preschool children with strong receptive vocabularies tend to have better listening comprehension, word recognition and reading comprehension in the later primary years’. </a:t>
            </a:r>
          </a:p>
          <a:p>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2093800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215</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r>
              <a:rPr lang="en-GB" dirty="0"/>
              <a:t>Supportive adults can enrich young children’s developing vocabulary through play, real-life engagements and routines and transitions. </a:t>
            </a:r>
          </a:p>
          <a:p>
            <a:endParaRPr lang="en-GB" dirty="0"/>
          </a:p>
          <a:p>
            <a:pPr marL="0" indent="0">
              <a:buNone/>
            </a:pPr>
            <a:r>
              <a:rPr lang="en-GB" b="1" dirty="0"/>
              <a:t>Vocabulary development is easily embedded within the daily program: </a:t>
            </a:r>
          </a:p>
          <a:p>
            <a:r>
              <a:rPr lang="en-GB" dirty="0"/>
              <a:t>Intentionally introduce and use new or different words in authentic contexts, e.g. when children are interested in a particular topic or investigating a particular idea (see table below for examples).</a:t>
            </a:r>
            <a:endParaRPr lang="en-ZA" dirty="0"/>
          </a:p>
          <a:p>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Tree>
    <p:extLst>
      <p:ext uri="{BB962C8B-B14F-4D97-AF65-F5344CB8AC3E}">
        <p14:creationId xmlns:p14="http://schemas.microsoft.com/office/powerpoint/2010/main" val="241886980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216</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graphicFrame>
        <p:nvGraphicFramePr>
          <p:cNvPr id="2" name="Table 1">
            <a:extLst>
              <a:ext uri="{FF2B5EF4-FFF2-40B4-BE49-F238E27FC236}">
                <a16:creationId xmlns:a16="http://schemas.microsoft.com/office/drawing/2014/main" id="{B22B5876-1138-4A81-9617-6AC2B0BA3C56}"/>
              </a:ext>
            </a:extLst>
          </p:cNvPr>
          <p:cNvGraphicFramePr>
            <a:graphicFrameLocks noGrp="1"/>
          </p:cNvGraphicFramePr>
          <p:nvPr>
            <p:extLst>
              <p:ext uri="{D42A27DB-BD31-4B8C-83A1-F6EECF244321}">
                <p14:modId xmlns:p14="http://schemas.microsoft.com/office/powerpoint/2010/main" val="1493943015"/>
              </p:ext>
            </p:extLst>
          </p:nvPr>
        </p:nvGraphicFramePr>
        <p:xfrm>
          <a:off x="603504" y="2450673"/>
          <a:ext cx="8208912" cy="4119564"/>
        </p:xfrm>
        <a:graphic>
          <a:graphicData uri="http://schemas.openxmlformats.org/drawingml/2006/table">
            <a:tbl>
              <a:tblPr firstRow="1" firstCol="1" bandRow="1">
                <a:tableStyleId>{5C22544A-7EE6-4342-B048-85BDC9FD1C3A}</a:tableStyleId>
              </a:tblPr>
              <a:tblGrid>
                <a:gridCol w="1348515">
                  <a:extLst>
                    <a:ext uri="{9D8B030D-6E8A-4147-A177-3AD203B41FA5}">
                      <a16:colId xmlns:a16="http://schemas.microsoft.com/office/drawing/2014/main" val="1167203704"/>
                    </a:ext>
                  </a:extLst>
                </a:gridCol>
                <a:gridCol w="5417664">
                  <a:extLst>
                    <a:ext uri="{9D8B030D-6E8A-4147-A177-3AD203B41FA5}">
                      <a16:colId xmlns:a16="http://schemas.microsoft.com/office/drawing/2014/main" val="424153416"/>
                    </a:ext>
                  </a:extLst>
                </a:gridCol>
                <a:gridCol w="1442733">
                  <a:extLst>
                    <a:ext uri="{9D8B030D-6E8A-4147-A177-3AD203B41FA5}">
                      <a16:colId xmlns:a16="http://schemas.microsoft.com/office/drawing/2014/main" val="3416863751"/>
                    </a:ext>
                  </a:extLst>
                </a:gridCol>
              </a:tblGrid>
              <a:tr h="0">
                <a:tc>
                  <a:txBody>
                    <a:bodyPr/>
                    <a:lstStyle/>
                    <a:p>
                      <a:pPr>
                        <a:spcAft>
                          <a:spcPts val="0"/>
                        </a:spcAft>
                      </a:pPr>
                      <a:r>
                        <a:rPr lang="en-GB" sz="2000" dirty="0">
                          <a:effectLst/>
                        </a:rPr>
                        <a:t>New Language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spcAft>
                          <a:spcPts val="0"/>
                        </a:spcAft>
                      </a:pPr>
                      <a:r>
                        <a:rPr lang="en-GB" sz="2000" dirty="0">
                          <a:effectLst/>
                        </a:rPr>
                        <a:t>Learning experience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spcAft>
                          <a:spcPts val="0"/>
                        </a:spcAft>
                      </a:pPr>
                      <a:r>
                        <a:rPr lang="en-GB" sz="2000" dirty="0">
                          <a:effectLst/>
                        </a:rPr>
                        <a:t>Context</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292681689"/>
                  </a:ext>
                </a:extLst>
              </a:tr>
              <a:tr h="0">
                <a:tc rowSpan="3">
                  <a:txBody>
                    <a:bodyPr/>
                    <a:lstStyle/>
                    <a:p>
                      <a:pPr>
                        <a:lnSpc>
                          <a:spcPct val="150000"/>
                        </a:lnSpc>
                        <a:spcAft>
                          <a:spcPts val="0"/>
                        </a:spcAft>
                      </a:pPr>
                      <a:r>
                        <a:rPr lang="en-GB" sz="2000" dirty="0">
                          <a:effectLst/>
                        </a:rPr>
                        <a:t>Labelling nouns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dirty="0">
                          <a:effectLst/>
                        </a:rPr>
                        <a:t>When pouring a drink at snack time the teacher refers to the object: ‘Pass me the jug please’.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dirty="0">
                          <a:effectLst/>
                        </a:rPr>
                        <a:t>Meal time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1657699"/>
                  </a:ext>
                </a:extLst>
              </a:tr>
              <a:tr h="0">
                <a:tc vMerge="1">
                  <a:txBody>
                    <a:bodyPr/>
                    <a:lstStyle/>
                    <a:p>
                      <a:endParaRPr lang="en-ZA"/>
                    </a:p>
                  </a:txBody>
                  <a:tcPr/>
                </a:tc>
                <a:tc>
                  <a:txBody>
                    <a:bodyPr/>
                    <a:lstStyle/>
                    <a:p>
                      <a:pPr>
                        <a:lnSpc>
                          <a:spcPct val="150000"/>
                        </a:lnSpc>
                        <a:spcAft>
                          <a:spcPts val="0"/>
                        </a:spcAft>
                      </a:pPr>
                      <a:r>
                        <a:rPr lang="en-GB" sz="2000" dirty="0">
                          <a:effectLst/>
                        </a:rPr>
                        <a:t>During dramatic play the teacher refers to people: ‘What kind of uniform does a flight attendant wear?’</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dirty="0">
                          <a:effectLst/>
                        </a:rPr>
                        <a:t>Dramatic play</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685979463"/>
                  </a:ext>
                </a:extLst>
              </a:tr>
              <a:tr h="0">
                <a:tc vMerge="1">
                  <a:txBody>
                    <a:bodyPr/>
                    <a:lstStyle/>
                    <a:p>
                      <a:endParaRPr lang="en-ZA"/>
                    </a:p>
                  </a:txBody>
                  <a:tcPr/>
                </a:tc>
                <a:tc>
                  <a:txBody>
                    <a:bodyPr/>
                    <a:lstStyle/>
                    <a:p>
                      <a:pPr>
                        <a:lnSpc>
                          <a:spcPct val="150000"/>
                        </a:lnSpc>
                        <a:spcAft>
                          <a:spcPts val="0"/>
                        </a:spcAft>
                      </a:pPr>
                      <a:r>
                        <a:rPr lang="en-GB" sz="2000" dirty="0">
                          <a:effectLst/>
                        </a:rPr>
                        <a:t>When reading a book about transport the teacher explains: ‘The bus station is the name of the place where you catch a bus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dirty="0">
                          <a:effectLst/>
                        </a:rPr>
                        <a:t>Story time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393604354"/>
                  </a:ext>
                </a:extLst>
              </a:tr>
            </a:tbl>
          </a:graphicData>
        </a:graphic>
      </p:graphicFrame>
    </p:spTree>
    <p:extLst>
      <p:ext uri="{BB962C8B-B14F-4D97-AF65-F5344CB8AC3E}">
        <p14:creationId xmlns:p14="http://schemas.microsoft.com/office/powerpoint/2010/main" val="192949638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217</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graphicFrame>
        <p:nvGraphicFramePr>
          <p:cNvPr id="3" name="Table 2">
            <a:extLst>
              <a:ext uri="{FF2B5EF4-FFF2-40B4-BE49-F238E27FC236}">
                <a16:creationId xmlns:a16="http://schemas.microsoft.com/office/drawing/2014/main" id="{2A309E32-1A09-44E1-BAA1-161FCC336F51}"/>
              </a:ext>
            </a:extLst>
          </p:cNvPr>
          <p:cNvGraphicFramePr>
            <a:graphicFrameLocks noGrp="1"/>
          </p:cNvGraphicFramePr>
          <p:nvPr>
            <p:extLst>
              <p:ext uri="{D42A27DB-BD31-4B8C-83A1-F6EECF244321}">
                <p14:modId xmlns:p14="http://schemas.microsoft.com/office/powerpoint/2010/main" val="3920291991"/>
              </p:ext>
            </p:extLst>
          </p:nvPr>
        </p:nvGraphicFramePr>
        <p:xfrm>
          <a:off x="876506" y="2353410"/>
          <a:ext cx="7810295" cy="3967164"/>
        </p:xfrm>
        <a:graphic>
          <a:graphicData uri="http://schemas.openxmlformats.org/drawingml/2006/table">
            <a:tbl>
              <a:tblPr firstRow="1" firstCol="1" bandRow="1">
                <a:tableStyleId>{5C22544A-7EE6-4342-B048-85BDC9FD1C3A}</a:tableStyleId>
              </a:tblPr>
              <a:tblGrid>
                <a:gridCol w="1454106">
                  <a:extLst>
                    <a:ext uri="{9D8B030D-6E8A-4147-A177-3AD203B41FA5}">
                      <a16:colId xmlns:a16="http://schemas.microsoft.com/office/drawing/2014/main" val="2567165310"/>
                    </a:ext>
                  </a:extLst>
                </a:gridCol>
                <a:gridCol w="4337007">
                  <a:extLst>
                    <a:ext uri="{9D8B030D-6E8A-4147-A177-3AD203B41FA5}">
                      <a16:colId xmlns:a16="http://schemas.microsoft.com/office/drawing/2014/main" val="1582364246"/>
                    </a:ext>
                  </a:extLst>
                </a:gridCol>
                <a:gridCol w="2019182">
                  <a:extLst>
                    <a:ext uri="{9D8B030D-6E8A-4147-A177-3AD203B41FA5}">
                      <a16:colId xmlns:a16="http://schemas.microsoft.com/office/drawing/2014/main" val="2366829905"/>
                    </a:ext>
                  </a:extLst>
                </a:gridCol>
              </a:tblGrid>
              <a:tr h="0">
                <a:tc>
                  <a:txBody>
                    <a:bodyPr/>
                    <a:lstStyle/>
                    <a:p>
                      <a:pPr>
                        <a:lnSpc>
                          <a:spcPct val="150000"/>
                        </a:lnSpc>
                        <a:spcAft>
                          <a:spcPts val="0"/>
                        </a:spcAft>
                      </a:pPr>
                      <a:r>
                        <a:rPr lang="en-GB" sz="2000" dirty="0">
                          <a:effectLst/>
                        </a:rPr>
                        <a:t>Using verbs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When making animal movements the teacher introduces action words: ‘Let’s slither like a snake across the floor’.</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b="0" dirty="0">
                          <a:solidFill>
                            <a:schemeClr val="tx1"/>
                          </a:solidFill>
                          <a:effectLst/>
                        </a:rPr>
                        <a:t>Music and movement</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775257159"/>
                  </a:ext>
                </a:extLst>
              </a:tr>
              <a:tr h="0">
                <a:tc>
                  <a:txBody>
                    <a:bodyPr/>
                    <a:lstStyle/>
                    <a:p>
                      <a:pPr>
                        <a:lnSpc>
                          <a:spcPct val="150000"/>
                        </a:lnSpc>
                        <a:spcAft>
                          <a:spcPts val="0"/>
                        </a:spcAft>
                      </a:pPr>
                      <a:r>
                        <a:rPr lang="en-GB" sz="2000" dirty="0">
                          <a:effectLst/>
                        </a:rPr>
                        <a:t>Comparing</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One child speaks to another about her block design: ‘My road’s longer than Kym’s.’</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b="0" dirty="0">
                          <a:solidFill>
                            <a:schemeClr val="tx1"/>
                          </a:solidFill>
                          <a:effectLst/>
                        </a:rPr>
                        <a:t>Play</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762491318"/>
                  </a:ext>
                </a:extLst>
              </a:tr>
              <a:tr h="0">
                <a:tc>
                  <a:txBody>
                    <a:bodyPr/>
                    <a:lstStyle/>
                    <a:p>
                      <a:pPr>
                        <a:lnSpc>
                          <a:spcPct val="150000"/>
                        </a:lnSpc>
                        <a:spcAft>
                          <a:spcPts val="0"/>
                        </a:spcAft>
                      </a:pPr>
                      <a:r>
                        <a:rPr lang="en-GB" sz="2000" dirty="0">
                          <a:effectLst/>
                        </a:rPr>
                        <a:t>Describing</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effectLst/>
                        </a:rPr>
                        <a:t>When talking about a story the teacher comments, ‘The monster was enormous.’</a:t>
                      </a:r>
                      <a:endParaRPr lang="en-ZA"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b="0" dirty="0">
                          <a:effectLst/>
                        </a:rPr>
                        <a:t>Group discussion</a:t>
                      </a:r>
                      <a:endParaRPr lang="en-ZA"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46026928"/>
                  </a:ext>
                </a:extLst>
              </a:tr>
            </a:tbl>
          </a:graphicData>
        </a:graphic>
      </p:graphicFrame>
    </p:spTree>
    <p:extLst>
      <p:ext uri="{BB962C8B-B14F-4D97-AF65-F5344CB8AC3E}">
        <p14:creationId xmlns:p14="http://schemas.microsoft.com/office/powerpoint/2010/main" val="6314988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218</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graphicFrame>
        <p:nvGraphicFramePr>
          <p:cNvPr id="2" name="Table 1">
            <a:extLst>
              <a:ext uri="{FF2B5EF4-FFF2-40B4-BE49-F238E27FC236}">
                <a16:creationId xmlns:a16="http://schemas.microsoft.com/office/drawing/2014/main" id="{5ACCE1A3-8FA0-4F01-83D1-D124640EDAD0}"/>
              </a:ext>
            </a:extLst>
          </p:cNvPr>
          <p:cNvGraphicFramePr>
            <a:graphicFrameLocks noGrp="1"/>
          </p:cNvGraphicFramePr>
          <p:nvPr>
            <p:extLst>
              <p:ext uri="{D42A27DB-BD31-4B8C-83A1-F6EECF244321}">
                <p14:modId xmlns:p14="http://schemas.microsoft.com/office/powerpoint/2010/main" val="2970800708"/>
              </p:ext>
            </p:extLst>
          </p:nvPr>
        </p:nvGraphicFramePr>
        <p:xfrm>
          <a:off x="935089" y="2801162"/>
          <a:ext cx="7751711" cy="3101976"/>
        </p:xfrm>
        <a:graphic>
          <a:graphicData uri="http://schemas.openxmlformats.org/drawingml/2006/table">
            <a:tbl>
              <a:tblPr firstRow="1" firstCol="1" bandRow="1">
                <a:tableStyleId>{5C22544A-7EE6-4342-B048-85BDC9FD1C3A}</a:tableStyleId>
              </a:tblPr>
              <a:tblGrid>
                <a:gridCol w="1939175">
                  <a:extLst>
                    <a:ext uri="{9D8B030D-6E8A-4147-A177-3AD203B41FA5}">
                      <a16:colId xmlns:a16="http://schemas.microsoft.com/office/drawing/2014/main" val="27543756"/>
                    </a:ext>
                  </a:extLst>
                </a:gridCol>
                <a:gridCol w="3808500">
                  <a:extLst>
                    <a:ext uri="{9D8B030D-6E8A-4147-A177-3AD203B41FA5}">
                      <a16:colId xmlns:a16="http://schemas.microsoft.com/office/drawing/2014/main" val="2614342431"/>
                    </a:ext>
                  </a:extLst>
                </a:gridCol>
                <a:gridCol w="2004036">
                  <a:extLst>
                    <a:ext uri="{9D8B030D-6E8A-4147-A177-3AD203B41FA5}">
                      <a16:colId xmlns:a16="http://schemas.microsoft.com/office/drawing/2014/main" val="386575827"/>
                    </a:ext>
                  </a:extLst>
                </a:gridCol>
              </a:tblGrid>
              <a:tr h="0">
                <a:tc>
                  <a:txBody>
                    <a:bodyPr/>
                    <a:lstStyle/>
                    <a:p>
                      <a:pPr>
                        <a:lnSpc>
                          <a:spcPct val="150000"/>
                        </a:lnSpc>
                        <a:spcAft>
                          <a:spcPts val="0"/>
                        </a:spcAft>
                      </a:pPr>
                      <a:r>
                        <a:rPr lang="en-GB" sz="2000" dirty="0">
                          <a:effectLst/>
                        </a:rPr>
                        <a:t>Pretending</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The teacher joins in a child’s retelling of a familiar fairy tale with felt pieces, ‘I’m the grumpy goat that stomped on the bridge.</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b="0" dirty="0">
                          <a:solidFill>
                            <a:schemeClr val="tx1"/>
                          </a:solidFill>
                          <a:effectLst/>
                        </a:rPr>
                        <a:t>Play</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999869897"/>
                  </a:ext>
                </a:extLst>
              </a:tr>
              <a:tr h="0">
                <a:tc>
                  <a:txBody>
                    <a:bodyPr/>
                    <a:lstStyle/>
                    <a:p>
                      <a:pPr>
                        <a:lnSpc>
                          <a:spcPct val="150000"/>
                        </a:lnSpc>
                        <a:spcAft>
                          <a:spcPts val="0"/>
                        </a:spcAft>
                      </a:pPr>
                      <a:r>
                        <a:rPr lang="en-GB" sz="2000" dirty="0">
                          <a:effectLst/>
                        </a:rPr>
                        <a:t>Creating</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When painting, a child comments, ‘I’m painting Father Bear really big because he’s scary.’</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b="0" dirty="0">
                          <a:solidFill>
                            <a:schemeClr val="tx1"/>
                          </a:solidFill>
                          <a:effectLst/>
                        </a:rPr>
                        <a:t>Play</a:t>
                      </a:r>
                      <a:endParaRPr lang="en-ZA"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569376274"/>
                  </a:ext>
                </a:extLst>
              </a:tr>
            </a:tbl>
          </a:graphicData>
        </a:graphic>
      </p:graphicFrame>
    </p:spTree>
    <p:extLst>
      <p:ext uri="{BB962C8B-B14F-4D97-AF65-F5344CB8AC3E}">
        <p14:creationId xmlns:p14="http://schemas.microsoft.com/office/powerpoint/2010/main" val="103462613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a:xfrm>
            <a:off x="467544" y="274638"/>
            <a:ext cx="8219256" cy="1375742"/>
          </a:xfrm>
        </p:spPr>
        <p:txBody>
          <a:bodyPr>
            <a:normAutofit fontScale="90000"/>
          </a:bodyPr>
          <a:lstStyle/>
          <a:p>
            <a:pPr algn="ct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219</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353410"/>
            <a:ext cx="8219256" cy="4314090"/>
          </a:xfrm>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graphicFrame>
        <p:nvGraphicFramePr>
          <p:cNvPr id="3" name="Table 2">
            <a:extLst>
              <a:ext uri="{FF2B5EF4-FFF2-40B4-BE49-F238E27FC236}">
                <a16:creationId xmlns:a16="http://schemas.microsoft.com/office/drawing/2014/main" id="{DD0953CC-E443-488B-B5E4-D22977DFA89C}"/>
              </a:ext>
            </a:extLst>
          </p:cNvPr>
          <p:cNvGraphicFramePr>
            <a:graphicFrameLocks noGrp="1"/>
          </p:cNvGraphicFramePr>
          <p:nvPr>
            <p:extLst>
              <p:ext uri="{D42A27DB-BD31-4B8C-83A1-F6EECF244321}">
                <p14:modId xmlns:p14="http://schemas.microsoft.com/office/powerpoint/2010/main" val="3274257761"/>
              </p:ext>
            </p:extLst>
          </p:nvPr>
        </p:nvGraphicFramePr>
        <p:xfrm>
          <a:off x="1109993" y="2749278"/>
          <a:ext cx="6924014" cy="2693988"/>
        </p:xfrm>
        <a:graphic>
          <a:graphicData uri="http://schemas.openxmlformats.org/drawingml/2006/table">
            <a:tbl>
              <a:tblPr firstRow="1" firstCol="1" bandRow="1">
                <a:tableStyleId>{5C22544A-7EE6-4342-B048-85BDC9FD1C3A}</a:tableStyleId>
              </a:tblPr>
              <a:tblGrid>
                <a:gridCol w="1732118">
                  <a:extLst>
                    <a:ext uri="{9D8B030D-6E8A-4147-A177-3AD203B41FA5}">
                      <a16:colId xmlns:a16="http://schemas.microsoft.com/office/drawing/2014/main" val="2882264717"/>
                    </a:ext>
                  </a:extLst>
                </a:gridCol>
                <a:gridCol w="3401843">
                  <a:extLst>
                    <a:ext uri="{9D8B030D-6E8A-4147-A177-3AD203B41FA5}">
                      <a16:colId xmlns:a16="http://schemas.microsoft.com/office/drawing/2014/main" val="310635165"/>
                    </a:ext>
                  </a:extLst>
                </a:gridCol>
                <a:gridCol w="1790053">
                  <a:extLst>
                    <a:ext uri="{9D8B030D-6E8A-4147-A177-3AD203B41FA5}">
                      <a16:colId xmlns:a16="http://schemas.microsoft.com/office/drawing/2014/main" val="2214009313"/>
                    </a:ext>
                  </a:extLst>
                </a:gridCol>
              </a:tblGrid>
              <a:tr h="0">
                <a:tc>
                  <a:txBody>
                    <a:bodyPr/>
                    <a:lstStyle/>
                    <a:p>
                      <a:pPr>
                        <a:lnSpc>
                          <a:spcPct val="150000"/>
                        </a:lnSpc>
                        <a:spcAft>
                          <a:spcPts val="0"/>
                        </a:spcAft>
                      </a:pPr>
                      <a:r>
                        <a:rPr lang="en-GB" sz="2000" dirty="0">
                          <a:effectLst/>
                        </a:rPr>
                        <a:t>Using prepositions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dirty="0">
                          <a:solidFill>
                            <a:schemeClr val="tx1"/>
                          </a:solidFill>
                          <a:effectLst/>
                        </a:rPr>
                        <a:t>Using prepositions in games and when giving instructions, e.g. Simon says: ‘Put your hands on your toes’; ‘Please put your name-card under your construction.’</a:t>
                      </a:r>
                      <a:endParaRPr lang="en-ZA"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2000" dirty="0">
                          <a:solidFill>
                            <a:schemeClr val="tx1"/>
                          </a:solidFill>
                          <a:effectLst/>
                        </a:rPr>
                        <a:t>Games Giving instructions</a:t>
                      </a:r>
                      <a:endParaRPr lang="en-ZA"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13877373"/>
                  </a:ext>
                </a:extLst>
              </a:tr>
            </a:tbl>
          </a:graphicData>
        </a:graphic>
      </p:graphicFrame>
    </p:spTree>
    <p:extLst>
      <p:ext uri="{BB962C8B-B14F-4D97-AF65-F5344CB8AC3E}">
        <p14:creationId xmlns:p14="http://schemas.microsoft.com/office/powerpoint/2010/main" val="169609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p:txBody>
          <a:bodyPr>
            <a:normAutofit fontScale="90000"/>
          </a:bodyPr>
          <a:lstStyle/>
          <a:p>
            <a:pPr marL="571500" indent="-571500" algn="ctr">
              <a:buFont typeface="Arial" panose="020B0604020202020204" pitchFamily="34" charset="0"/>
              <a:buChar char="•"/>
            </a:pP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220</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
        <p:nvSpPr>
          <p:cNvPr id="2" name="Rectangle 1">
            <a:extLst>
              <a:ext uri="{FF2B5EF4-FFF2-40B4-BE49-F238E27FC236}">
                <a16:creationId xmlns:a16="http://schemas.microsoft.com/office/drawing/2014/main" id="{C80E7480-318A-4C54-9B74-B2580425EB74}"/>
              </a:ext>
            </a:extLst>
          </p:cNvPr>
          <p:cNvSpPr/>
          <p:nvPr/>
        </p:nvSpPr>
        <p:spPr>
          <a:xfrm>
            <a:off x="146304" y="2119803"/>
            <a:ext cx="8540496" cy="4455835"/>
          </a:xfrm>
          <a:prstGeom prst="rect">
            <a:avLst/>
          </a:prstGeom>
        </p:spPr>
        <p:txBody>
          <a:bodyPr wrap="square">
            <a:spAutoFit/>
          </a:bodyPr>
          <a:lstStyle/>
          <a:p>
            <a:pPr>
              <a:spcAft>
                <a:spcPts val="0"/>
              </a:spcAft>
            </a:pPr>
            <a:r>
              <a:rPr lang="en-GB" sz="2400" b="1" dirty="0">
                <a:latin typeface="Arial" panose="020B0604020202020204" pitchFamily="34" charset="0"/>
                <a:ea typeface="Times New Roman" panose="02020603050405020304" pitchFamily="18" charset="0"/>
                <a:cs typeface="Arial" panose="020B0604020202020204" pitchFamily="34" charset="0"/>
              </a:rPr>
              <a:t>Use specific words to talk about language and literacy concepts (metalanguage), such as: </a:t>
            </a:r>
            <a:endParaRPr lang="en-ZA"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2400" b="1" dirty="0">
                <a:latin typeface="Arial" panose="020B0604020202020204" pitchFamily="34" charset="0"/>
                <a:ea typeface="Times New Roman" panose="02020603050405020304" pitchFamily="18" charset="0"/>
                <a:cs typeface="Arial" panose="020B0604020202020204" pitchFamily="34" charset="0"/>
              </a:rPr>
              <a:t> </a:t>
            </a:r>
            <a:endParaRPr lang="en-ZA" sz="2400" b="1" dirty="0">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50000"/>
              </a:lnSpc>
              <a:spcAft>
                <a:spcPts val="0"/>
              </a:spcAft>
              <a:buFont typeface="Arial" panose="020B0604020202020204" pitchFamily="34" charset="0"/>
              <a:buChar char="•"/>
            </a:pPr>
            <a:r>
              <a:rPr lang="en-GB" sz="2400" b="1" dirty="0">
                <a:latin typeface="Arial" panose="020B0604020202020204" pitchFamily="34" charset="0"/>
                <a:ea typeface="Times New Roman" panose="02020603050405020304" pitchFamily="18" charset="0"/>
                <a:cs typeface="Arial" panose="020B0604020202020204" pitchFamily="34" charset="0"/>
              </a:rPr>
              <a:t>Concepts of print</a:t>
            </a:r>
            <a:r>
              <a:rPr lang="en-GB" sz="2400" dirty="0">
                <a:latin typeface="Arial" panose="020B0604020202020204" pitchFamily="34" charset="0"/>
                <a:ea typeface="Times New Roman" panose="02020603050405020304" pitchFamily="18" charset="0"/>
                <a:cs typeface="Arial" panose="020B0604020202020204" pitchFamily="34" charset="0"/>
              </a:rPr>
              <a:t>: when reading large print and writing, talk with the children about the text, identifying and using the terms such as: ‘letters’, ‘words’, ‘full stops’, ‘spaces between words’, ‘reading from top to bottom’ and ‘left to right’; referring to ‘print’ and ‘pictures’; referring to the title on a book cover or the title of a </a:t>
            </a:r>
            <a:r>
              <a:rPr lang="en-GB" sz="2400" dirty="0">
                <a:ea typeface="Times New Roman" panose="02020603050405020304" pitchFamily="18" charset="0"/>
                <a:cs typeface="Times New Roman" panose="02020603050405020304" pitchFamily="18" charset="0"/>
              </a:rPr>
              <a:t>song </a:t>
            </a:r>
            <a:endParaRPr lang="en-ZA"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22305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p:txBody>
          <a:bodyPr>
            <a:normAutofit fontScale="90000"/>
          </a:bodyPr>
          <a:lstStyle/>
          <a:p>
            <a:pPr marL="571500" indent="-571500" algn="ctr">
              <a:buFont typeface="Arial" panose="020B0604020202020204" pitchFamily="34" charset="0"/>
              <a:buChar char="•"/>
            </a:pP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221</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
        <p:nvSpPr>
          <p:cNvPr id="2" name="Rectangle 1">
            <a:extLst>
              <a:ext uri="{FF2B5EF4-FFF2-40B4-BE49-F238E27FC236}">
                <a16:creationId xmlns:a16="http://schemas.microsoft.com/office/drawing/2014/main" id="{C80E7480-318A-4C54-9B74-B2580425EB74}"/>
              </a:ext>
            </a:extLst>
          </p:cNvPr>
          <p:cNvSpPr/>
          <p:nvPr/>
        </p:nvSpPr>
        <p:spPr>
          <a:xfrm>
            <a:off x="457200" y="2052895"/>
            <a:ext cx="8540496" cy="3901837"/>
          </a:xfrm>
          <a:prstGeom prst="rect">
            <a:avLst/>
          </a:prstGeom>
        </p:spPr>
        <p:txBody>
          <a:bodyPr wrap="square">
            <a:spAutoFit/>
          </a:bodyPr>
          <a:lstStyle/>
          <a:p>
            <a:pPr marL="342900" lvl="0" indent="-342900">
              <a:lnSpc>
                <a:spcPct val="150000"/>
              </a:lnSpc>
              <a:spcAft>
                <a:spcPts val="0"/>
              </a:spcAft>
              <a:buFont typeface="Arial" panose="020B0604020202020204" pitchFamily="34" charset="0"/>
              <a:buChar char="•"/>
            </a:pPr>
            <a:r>
              <a:rPr lang="en-GB" sz="2400" b="1" dirty="0">
                <a:latin typeface="Arial" panose="020B0604020202020204" pitchFamily="34" charset="0"/>
                <a:ea typeface="Times New Roman" panose="02020603050405020304" pitchFamily="18" charset="0"/>
                <a:cs typeface="Arial" panose="020B0604020202020204" pitchFamily="34" charset="0"/>
              </a:rPr>
              <a:t>Concepts of digital literacy</a:t>
            </a:r>
            <a:r>
              <a:rPr lang="en-GB" sz="2400" dirty="0">
                <a:latin typeface="Arial" panose="020B0604020202020204" pitchFamily="34" charset="0"/>
                <a:ea typeface="Times New Roman" panose="02020603050405020304" pitchFamily="18" charset="0"/>
                <a:cs typeface="Arial" panose="020B0604020202020204" pitchFamily="34" charset="0"/>
              </a:rPr>
              <a:t>: e.g. ‘scroll’, ‘mouse’, ‘menu’, ‘icon’ </a:t>
            </a:r>
            <a:endParaRPr lang="en-ZA"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Arial" panose="020B0604020202020204" pitchFamily="34" charset="0"/>
              <a:buChar char="•"/>
            </a:pPr>
            <a:r>
              <a:rPr lang="en-GB" sz="2400" b="1" dirty="0">
                <a:latin typeface="Arial" panose="020B0604020202020204" pitchFamily="34" charset="0"/>
                <a:ea typeface="Times New Roman" panose="02020603050405020304" pitchFamily="18" charset="0"/>
                <a:cs typeface="Arial" panose="020B0604020202020204" pitchFamily="34" charset="0"/>
              </a:rPr>
              <a:t>Language</a:t>
            </a:r>
            <a:r>
              <a:rPr lang="en-GB" sz="2400" dirty="0">
                <a:latin typeface="Arial" panose="020B0604020202020204" pitchFamily="34" charset="0"/>
                <a:ea typeface="Times New Roman" panose="02020603050405020304" pitchFamily="18" charset="0"/>
                <a:cs typeface="Arial" panose="020B0604020202020204" pitchFamily="34" charset="0"/>
              </a:rPr>
              <a:t>: when developing phonemic awareness, listen for and use the terms ‘sound’, ‘word’, ‘pattern’ </a:t>
            </a:r>
            <a:endParaRPr lang="en-ZA"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Arial" panose="020B0604020202020204" pitchFamily="34" charset="0"/>
              <a:buChar char="•"/>
            </a:pPr>
            <a:r>
              <a:rPr lang="en-GB" sz="2400" b="1" dirty="0">
                <a:latin typeface="Arial" panose="020B0604020202020204" pitchFamily="34" charset="0"/>
                <a:ea typeface="Times New Roman" panose="02020603050405020304" pitchFamily="18" charset="0"/>
                <a:cs typeface="Arial" panose="020B0604020202020204" pitchFamily="34" charset="0"/>
              </a:rPr>
              <a:t>Text types</a:t>
            </a:r>
            <a:r>
              <a:rPr lang="en-GB" sz="2400" dirty="0">
                <a:latin typeface="Arial" panose="020B0604020202020204" pitchFamily="34" charset="0"/>
                <a:ea typeface="Times New Roman" panose="02020603050405020304" pitchFamily="18" charset="0"/>
                <a:cs typeface="Arial" panose="020B0604020202020204" pitchFamily="34" charset="0"/>
              </a:rPr>
              <a:t>: refer to ‘stories’, ‘songs’, ‘signs’, ‘name-cards’, ‘labels’, ‘recipes’, ‘lists’, ‘instructions’, ‘webpages’, ‘magazines’, ‘catalogues’, ‘maps’, ‘diagrams’ </a:t>
            </a:r>
            <a:endParaRPr lang="en-Z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38902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91F1F-9E95-45D9-89B8-1F82BC4581E9}"/>
              </a:ext>
            </a:extLst>
          </p:cNvPr>
          <p:cNvSpPr>
            <a:spLocks noGrp="1"/>
          </p:cNvSpPr>
          <p:nvPr>
            <p:ph type="title"/>
          </p:nvPr>
        </p:nvSpPr>
        <p:spPr/>
        <p:txBody>
          <a:bodyPr>
            <a:normAutofit fontScale="90000"/>
          </a:bodyPr>
          <a:lstStyle/>
          <a:p>
            <a:pPr marL="571500" indent="-571500" algn="ctr">
              <a:buFont typeface="Arial" panose="020B0604020202020204" pitchFamily="34" charset="0"/>
              <a:buChar char="•"/>
            </a:pPr>
            <a:br>
              <a:rPr lang="en-GB" dirty="0"/>
            </a:br>
            <a:r>
              <a:rPr lang="en-GB" sz="3600" dirty="0"/>
              <a:t>THE PROMOTION OF LANGUAGE DEVELOPMENT IN RELATION TO STORIES, BOOKS, SONGS, RHYMES, FANTASY, IMAGINATIVE PLAY AND OUTDOOR</a:t>
            </a:r>
            <a:endParaRPr lang="en-ZA" dirty="0"/>
          </a:p>
        </p:txBody>
      </p:sp>
      <p:sp>
        <p:nvSpPr>
          <p:cNvPr id="4" name="Slide Number Placeholder 3">
            <a:extLst>
              <a:ext uri="{FF2B5EF4-FFF2-40B4-BE49-F238E27FC236}">
                <a16:creationId xmlns:a16="http://schemas.microsoft.com/office/drawing/2014/main" id="{F3443936-FC56-4D84-B3DD-DEB75D4D7B32}"/>
              </a:ext>
            </a:extLst>
          </p:cNvPr>
          <p:cNvSpPr>
            <a:spLocks noGrp="1"/>
          </p:cNvSpPr>
          <p:nvPr>
            <p:ph type="sldNum" sz="quarter" idx="12"/>
          </p:nvPr>
        </p:nvSpPr>
        <p:spPr/>
        <p:txBody>
          <a:bodyPr/>
          <a:lstStyle/>
          <a:p>
            <a:fld id="{4980778A-6F9D-4141-8080-B8192EADCD40}" type="slidenum">
              <a:rPr lang="en-ZA" smtClean="0"/>
              <a:pPr/>
              <a:t>222</a:t>
            </a:fld>
            <a:endParaRPr lang="en-ZA" dirty="0"/>
          </a:p>
        </p:txBody>
      </p:sp>
      <p:sp>
        <p:nvSpPr>
          <p:cNvPr id="6" name="Content Placeholder 5">
            <a:extLst>
              <a:ext uri="{FF2B5EF4-FFF2-40B4-BE49-F238E27FC236}">
                <a16:creationId xmlns:a16="http://schemas.microsoft.com/office/drawing/2014/main" id="{3005E831-02E8-4FD4-89B6-D4AECDFEEB24}"/>
              </a:ext>
            </a:extLst>
          </p:cNvPr>
          <p:cNvSpPr>
            <a:spLocks noGrp="1"/>
          </p:cNvSpPr>
          <p:nvPr>
            <p:ph sz="quarter" idx="1"/>
          </p:nvPr>
        </p:nvSpPr>
        <p:spPr>
          <a:xfrm>
            <a:off x="467544" y="2052894"/>
            <a:ext cx="8219256" cy="4040401"/>
          </a:xfrm>
        </p:spPr>
        <p:txBody>
          <a:bodyPr>
            <a:normAutofit/>
          </a:bodyPr>
          <a:lstStyle/>
          <a:p>
            <a:pPr marL="0" indent="0">
              <a:buNone/>
            </a:pPr>
            <a:endParaRPr lang="en-GB" dirty="0"/>
          </a:p>
          <a:p>
            <a:pPr marL="0" indent="0">
              <a:buNone/>
            </a:pPr>
            <a:endParaRPr lang="en-GB" dirty="0"/>
          </a:p>
          <a:p>
            <a:endParaRPr lang="en-GB" dirty="0"/>
          </a:p>
          <a:p>
            <a:pPr marL="0" lvl="0" indent="0">
              <a:buNone/>
            </a:pPr>
            <a:endParaRPr lang="en-ZA" dirty="0"/>
          </a:p>
          <a:p>
            <a:pPr marL="0" indent="0">
              <a:buNone/>
            </a:pPr>
            <a:endParaRPr lang="en-GB" dirty="0"/>
          </a:p>
        </p:txBody>
      </p:sp>
      <p:sp>
        <p:nvSpPr>
          <p:cNvPr id="2" name="Rectangle 1">
            <a:extLst>
              <a:ext uri="{FF2B5EF4-FFF2-40B4-BE49-F238E27FC236}">
                <a16:creationId xmlns:a16="http://schemas.microsoft.com/office/drawing/2014/main" id="{C80E7480-318A-4C54-9B74-B2580425EB74}"/>
              </a:ext>
            </a:extLst>
          </p:cNvPr>
          <p:cNvSpPr/>
          <p:nvPr/>
        </p:nvSpPr>
        <p:spPr>
          <a:xfrm>
            <a:off x="457200" y="2052895"/>
            <a:ext cx="8540496" cy="2239844"/>
          </a:xfrm>
          <a:prstGeom prst="rect">
            <a:avLst/>
          </a:prstGeom>
        </p:spPr>
        <p:txBody>
          <a:bodyPr wrap="square">
            <a:spAutoFit/>
          </a:bodyPr>
          <a:lstStyle/>
          <a:p>
            <a:pPr marL="342900" lvl="0" indent="-342900">
              <a:lnSpc>
                <a:spcPct val="150000"/>
              </a:lnSpc>
              <a:spcAft>
                <a:spcPts val="0"/>
              </a:spcAft>
              <a:buFont typeface="Arial" panose="020B0604020202020204" pitchFamily="34" charset="0"/>
              <a:buChar char="•"/>
            </a:pPr>
            <a:r>
              <a:rPr lang="en-GB" sz="2400" b="1" dirty="0">
                <a:latin typeface="Arial" panose="020B0604020202020204" pitchFamily="34" charset="0"/>
                <a:ea typeface="Times New Roman" panose="02020603050405020304" pitchFamily="18" charset="0"/>
                <a:cs typeface="Arial" panose="020B0604020202020204" pitchFamily="34" charset="0"/>
              </a:rPr>
              <a:t>Text purposes</a:t>
            </a:r>
            <a:r>
              <a:rPr lang="en-GB" sz="2400" dirty="0">
                <a:latin typeface="Arial" panose="020B0604020202020204" pitchFamily="34" charset="0"/>
                <a:ea typeface="Times New Roman" panose="02020603050405020304" pitchFamily="18" charset="0"/>
                <a:cs typeface="Arial" panose="020B0604020202020204" pitchFamily="34" charset="0"/>
              </a:rPr>
              <a:t>: refer to why we read or write particular text types, e.g. explain that ‘the website will tell me how to make a kite’; or ‘I’ll write a list to help me remember what to buy’. </a:t>
            </a:r>
            <a:endParaRPr lang="en-Z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11666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F6913F-B514-4ED3-B02D-69329F0931D8}"/>
              </a:ext>
            </a:extLst>
          </p:cNvPr>
          <p:cNvSpPr>
            <a:spLocks noGrp="1"/>
          </p:cNvSpPr>
          <p:nvPr>
            <p:ph type="title"/>
          </p:nvPr>
        </p:nvSpPr>
        <p:spPr/>
        <p:txBody>
          <a:bodyPr/>
          <a:lstStyle/>
          <a:p>
            <a:r>
              <a:rPr lang="en-ZA" dirty="0"/>
              <a:t>IAC0105 </a:t>
            </a:r>
          </a:p>
        </p:txBody>
      </p:sp>
      <p:sp>
        <p:nvSpPr>
          <p:cNvPr id="6" name="Text Placeholder 5">
            <a:extLst>
              <a:ext uri="{FF2B5EF4-FFF2-40B4-BE49-F238E27FC236}">
                <a16:creationId xmlns:a16="http://schemas.microsoft.com/office/drawing/2014/main" id="{ADC91590-E57B-4732-93C1-009B1113E82B}"/>
              </a:ext>
            </a:extLst>
          </p:cNvPr>
          <p:cNvSpPr>
            <a:spLocks noGrp="1"/>
          </p:cNvSpPr>
          <p:nvPr>
            <p:ph type="body" idx="1"/>
          </p:nvPr>
        </p:nvSpPr>
        <p:spPr/>
        <p:txBody>
          <a:bodyPr>
            <a:normAutofit fontScale="85000" lnSpcReduction="20000"/>
          </a:bodyPr>
          <a:lstStyle/>
          <a:p>
            <a:r>
              <a:rPr lang="en-ZA" b="1" dirty="0"/>
              <a:t>THE PROMOTION OF PROBLEM-SOLVING, CRITICAL THINKING AND EMERGENT MATHEMATICS IN RELATION TO BLOCK PLAY, SCIENCE, NATURE AND RELEVANT EDUCATIONAL GAMES AND MATERIALS </a:t>
            </a:r>
          </a:p>
          <a:p>
            <a:endParaRPr lang="en-ZA" dirty="0"/>
          </a:p>
        </p:txBody>
      </p:sp>
      <p:sp>
        <p:nvSpPr>
          <p:cNvPr id="3" name="Slide Number Placeholder 2">
            <a:extLst>
              <a:ext uri="{FF2B5EF4-FFF2-40B4-BE49-F238E27FC236}">
                <a16:creationId xmlns:a16="http://schemas.microsoft.com/office/drawing/2014/main" id="{7174E6BD-0627-4BF5-BEA9-0DE37A97968C}"/>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Tree>
    <p:extLst>
      <p:ext uri="{BB962C8B-B14F-4D97-AF65-F5344CB8AC3E}">
        <p14:creationId xmlns:p14="http://schemas.microsoft.com/office/powerpoint/2010/main" val="6754700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224</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297150"/>
            <a:ext cx="8219256" cy="3796145"/>
          </a:xfrm>
        </p:spPr>
        <p:txBody>
          <a:bodyPr>
            <a:normAutofit/>
          </a:bodyPr>
          <a:lstStyle/>
          <a:p>
            <a:pPr marL="0" indent="0">
              <a:buNone/>
            </a:pPr>
            <a:r>
              <a:rPr lang="x-none" b="1" dirty="0"/>
              <a:t>Children develop numeracy skills when they use mathematical ideas in their everyday situations. They begin to make sense of these situations by asking questions like these:</a:t>
            </a:r>
            <a:endParaRPr lang="en-ZA" b="1" dirty="0"/>
          </a:p>
          <a:p>
            <a:pPr marL="0" indent="0">
              <a:buNone/>
            </a:pPr>
            <a:endParaRPr lang="en-ZA" b="1" dirty="0"/>
          </a:p>
          <a:p>
            <a:pPr lvl="0"/>
            <a:r>
              <a:rPr lang="x-none" dirty="0"/>
              <a:t>How many?</a:t>
            </a:r>
            <a:r>
              <a:rPr lang="en-ZA" dirty="0"/>
              <a:t>                                                                                                                                                                                                                                                                                                                                                                                                                                                                                                                                                                                                                                                                                                                                                                                                                                                                                                                                                                                                                                                                                                                                                                                                                                                                                                                                                                                                                                                                                                                                                                                                                                                                                                                                                                                                                                                                                                                                                                                                                                                                                                                                                                                                                                                                                                                                                                                                                                                                                                                                                                                                                                                                                                                                                                                                                                                                                                                                                                                                                                                                                                                                                                                                                                                                                                                                                                                                                                                                                                                                                        </a:t>
            </a:r>
          </a:p>
          <a:p>
            <a:pPr lvl="0"/>
            <a:r>
              <a:rPr lang="x-none" dirty="0"/>
              <a:t>Does it fit?</a:t>
            </a:r>
            <a:endParaRPr lang="en-ZA" dirty="0"/>
          </a:p>
          <a:p>
            <a:pPr lvl="0"/>
            <a:r>
              <a:rPr lang="x-none" dirty="0"/>
              <a:t>How big is it?</a:t>
            </a:r>
            <a:endParaRPr lang="en-ZA" dirty="0"/>
          </a:p>
          <a:p>
            <a:pPr lvl="0"/>
            <a:r>
              <a:rPr lang="x-none" dirty="0"/>
              <a:t>Which way will I go?</a:t>
            </a:r>
            <a:endParaRPr lang="en-ZA" dirty="0"/>
          </a:p>
          <a:p>
            <a:endParaRPr lang="en-ZA" dirty="0"/>
          </a:p>
          <a:p>
            <a:pPr marL="0" indent="0">
              <a:buNone/>
            </a:pPr>
            <a:endParaRPr lang="en-ZA" dirty="0"/>
          </a:p>
        </p:txBody>
      </p:sp>
    </p:spTree>
    <p:extLst>
      <p:ext uri="{BB962C8B-B14F-4D97-AF65-F5344CB8AC3E}">
        <p14:creationId xmlns:p14="http://schemas.microsoft.com/office/powerpoint/2010/main" val="64626019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225</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564780"/>
            <a:ext cx="8219256" cy="3528515"/>
          </a:xfrm>
        </p:spPr>
        <p:txBody>
          <a:bodyPr>
            <a:normAutofit/>
          </a:bodyPr>
          <a:lstStyle/>
          <a:p>
            <a:r>
              <a:rPr lang="x-none" dirty="0"/>
              <a:t>Numerical skills emerge during infancy and the preschool years when children are exposed to different quantitative and spatial relations in everyday activities. </a:t>
            </a:r>
            <a:endParaRPr lang="en-ZA" dirty="0"/>
          </a:p>
          <a:p>
            <a:pPr marL="0" indent="0">
              <a:buNone/>
            </a:pPr>
            <a:endParaRPr lang="en-ZA" dirty="0"/>
          </a:p>
        </p:txBody>
      </p:sp>
    </p:spTree>
    <p:extLst>
      <p:ext uri="{BB962C8B-B14F-4D97-AF65-F5344CB8AC3E}">
        <p14:creationId xmlns:p14="http://schemas.microsoft.com/office/powerpoint/2010/main" val="35493689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226</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564780"/>
            <a:ext cx="8219256" cy="3528515"/>
          </a:xfrm>
        </p:spPr>
        <p:txBody>
          <a:bodyPr>
            <a:normAutofit/>
          </a:bodyPr>
          <a:lstStyle/>
          <a:p>
            <a:pPr marL="0" indent="0">
              <a:buNone/>
            </a:pPr>
            <a:r>
              <a:rPr lang="x-none" b="1" dirty="0"/>
              <a:t>Numbers</a:t>
            </a:r>
            <a:endParaRPr lang="en-ZA" dirty="0"/>
          </a:p>
          <a:p>
            <a:pPr lvl="0"/>
            <a:r>
              <a:rPr lang="x-none" dirty="0"/>
              <a:t>At 6 months babies typically can detect the difference between quantities of small sets of objects (for example, a container with two blocks vs. one with three blocks), and they even can detect the difference between more numerous sets of objects if the ratio of one set to the other is large enough (for example, 16 versus 32 dots).</a:t>
            </a:r>
            <a:endParaRPr lang="en-ZA" dirty="0"/>
          </a:p>
          <a:p>
            <a:pPr marL="0" indent="0">
              <a:buNone/>
            </a:pPr>
            <a:endParaRPr lang="en-ZA" dirty="0"/>
          </a:p>
        </p:txBody>
      </p:sp>
    </p:spTree>
    <p:extLst>
      <p:ext uri="{BB962C8B-B14F-4D97-AF65-F5344CB8AC3E}">
        <p14:creationId xmlns:p14="http://schemas.microsoft.com/office/powerpoint/2010/main" val="269780197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227</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564780"/>
            <a:ext cx="8219256" cy="3528515"/>
          </a:xfrm>
        </p:spPr>
        <p:txBody>
          <a:bodyPr>
            <a:normAutofit/>
          </a:bodyPr>
          <a:lstStyle/>
          <a:p>
            <a:pPr lvl="0"/>
            <a:r>
              <a:rPr lang="x-none" dirty="0"/>
              <a:t>Toddlers gradually learn the names of numbers as they learn language. </a:t>
            </a:r>
            <a:endParaRPr lang="en-ZA" dirty="0"/>
          </a:p>
          <a:p>
            <a:pPr lvl="0"/>
            <a:endParaRPr lang="en-ZA" dirty="0"/>
          </a:p>
          <a:p>
            <a:pPr lvl="0"/>
            <a:r>
              <a:rPr lang="x-none" dirty="0"/>
              <a:t>By 3 years of age many children have memorised 1 to 10 and are beginning to count small sets of objects successfully.</a:t>
            </a:r>
            <a:endParaRPr lang="en-ZA" dirty="0"/>
          </a:p>
          <a:p>
            <a:pPr lvl="0"/>
            <a:endParaRPr lang="en-ZA" dirty="0"/>
          </a:p>
          <a:p>
            <a:pPr marL="0" indent="0">
              <a:buNone/>
            </a:pPr>
            <a:endParaRPr lang="en-ZA" dirty="0"/>
          </a:p>
        </p:txBody>
      </p:sp>
    </p:spTree>
    <p:extLst>
      <p:ext uri="{BB962C8B-B14F-4D97-AF65-F5344CB8AC3E}">
        <p14:creationId xmlns:p14="http://schemas.microsoft.com/office/powerpoint/2010/main" val="241873455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228</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564780"/>
            <a:ext cx="8219256" cy="3528515"/>
          </a:xfrm>
        </p:spPr>
        <p:txBody>
          <a:bodyPr>
            <a:normAutofit/>
          </a:bodyPr>
          <a:lstStyle/>
          <a:p>
            <a:pPr lvl="0"/>
            <a:r>
              <a:rPr lang="x-none" dirty="0"/>
              <a:t>Children around 6 years of age learn to generate numbers with decade structures (that is, teens, twenties), understand what numbers mean, learn to count increasingly large sets of objects, understand that the last number of a count is the number of objects in a set, and understand how to add and subtract. </a:t>
            </a:r>
            <a:endParaRPr lang="en-ZA" dirty="0"/>
          </a:p>
          <a:p>
            <a:pPr lvl="0"/>
            <a:endParaRPr lang="en-ZA" dirty="0"/>
          </a:p>
          <a:p>
            <a:pPr marL="0" indent="0">
              <a:buNone/>
            </a:pPr>
            <a:endParaRPr lang="en-ZA" dirty="0"/>
          </a:p>
        </p:txBody>
      </p:sp>
    </p:spTree>
    <p:extLst>
      <p:ext uri="{BB962C8B-B14F-4D97-AF65-F5344CB8AC3E}">
        <p14:creationId xmlns:p14="http://schemas.microsoft.com/office/powerpoint/2010/main" val="299661096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229</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3528515"/>
          </a:xfrm>
        </p:spPr>
        <p:txBody>
          <a:bodyPr>
            <a:normAutofit/>
          </a:bodyPr>
          <a:lstStyle/>
          <a:p>
            <a:pPr marL="0" indent="0">
              <a:buNone/>
            </a:pPr>
            <a:r>
              <a:rPr lang="x-none" b="1" dirty="0"/>
              <a:t>Geometry: Shapes and Space</a:t>
            </a:r>
            <a:endParaRPr lang="en-ZA" b="1" dirty="0"/>
          </a:p>
          <a:p>
            <a:pPr marL="0" indent="0">
              <a:buNone/>
            </a:pPr>
            <a:endParaRPr lang="en-ZA" dirty="0"/>
          </a:p>
          <a:p>
            <a:pPr lvl="0"/>
            <a:r>
              <a:rPr lang="x-none" dirty="0"/>
              <a:t>During the third, fourth and fifth years, children physically explore and gain understanding of the directional words “up,” “down,”  “front,”  “back,”  “over,”  “under,” “above,”  “on,”  “beside,”  “next to,”  “in front,”  “behind,”  “inside,”  “outside,”  “between,”  “left,”  “right,” etc. </a:t>
            </a:r>
            <a:endParaRPr lang="en-ZA" dirty="0"/>
          </a:p>
          <a:p>
            <a:pPr lvl="0"/>
            <a:endParaRPr lang="en-ZA" dirty="0"/>
          </a:p>
          <a:p>
            <a:pPr marL="0" indent="0">
              <a:buNone/>
            </a:pPr>
            <a:endParaRPr lang="en-ZA" dirty="0"/>
          </a:p>
        </p:txBody>
      </p:sp>
    </p:spTree>
    <p:extLst>
      <p:ext uri="{BB962C8B-B14F-4D97-AF65-F5344CB8AC3E}">
        <p14:creationId xmlns:p14="http://schemas.microsoft.com/office/powerpoint/2010/main" val="185153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230</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3528515"/>
          </a:xfrm>
        </p:spPr>
        <p:txBody>
          <a:bodyPr>
            <a:normAutofit lnSpcReduction="10000"/>
          </a:bodyPr>
          <a:lstStyle/>
          <a:p>
            <a:pPr lvl="0"/>
            <a:r>
              <a:rPr lang="x-none" dirty="0"/>
              <a:t>By the fifth year, they can accurately use the words in a sentence.</a:t>
            </a:r>
            <a:endParaRPr lang="en-ZA" dirty="0"/>
          </a:p>
          <a:p>
            <a:pPr marL="0" lvl="0" indent="0">
              <a:buNone/>
            </a:pPr>
            <a:endParaRPr lang="en-ZA" dirty="0"/>
          </a:p>
          <a:p>
            <a:pPr lvl="0"/>
            <a:r>
              <a:rPr lang="x-none" dirty="0"/>
              <a:t>During the fourth year, many children can recognise and name shapes with different sizes and orientations (for example, circles, squares, rectangles, and triangles).</a:t>
            </a:r>
            <a:endParaRPr lang="en-ZA" dirty="0"/>
          </a:p>
          <a:p>
            <a:pPr marL="0" lvl="0" indent="0">
              <a:buNone/>
            </a:pPr>
            <a:endParaRPr lang="en-ZA" dirty="0"/>
          </a:p>
          <a:p>
            <a:pPr lvl="0"/>
            <a:r>
              <a:rPr lang="x-none" dirty="0"/>
              <a:t>Many four-year-olds will naturally make shapes that show symmetry without necessarily understanding the concept.</a:t>
            </a:r>
            <a:endParaRPr lang="en-ZA" dirty="0"/>
          </a:p>
          <a:p>
            <a:pPr lvl="0"/>
            <a:endParaRPr lang="en-ZA" dirty="0"/>
          </a:p>
          <a:p>
            <a:pPr marL="0" indent="0">
              <a:buNone/>
            </a:pPr>
            <a:endParaRPr lang="en-ZA" dirty="0"/>
          </a:p>
        </p:txBody>
      </p:sp>
    </p:spTree>
    <p:extLst>
      <p:ext uri="{BB962C8B-B14F-4D97-AF65-F5344CB8AC3E}">
        <p14:creationId xmlns:p14="http://schemas.microsoft.com/office/powerpoint/2010/main" val="230727601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231</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For example, they might make a structure with blocks where one side of the structure is identical to the other because it appeals to them.</a:t>
            </a:r>
            <a:endParaRPr lang="en-ZA" dirty="0"/>
          </a:p>
          <a:p>
            <a:pPr marL="0" lvl="0" indent="0">
              <a:buNone/>
            </a:pPr>
            <a:endParaRPr lang="en-ZA" dirty="0"/>
          </a:p>
          <a:p>
            <a:pPr lvl="0"/>
            <a:r>
              <a:rPr lang="x-none" dirty="0"/>
              <a:t>When asked, some four- and five-year-olds can copy a shape from memory after looking at it for several seconds.</a:t>
            </a:r>
            <a:endParaRPr lang="en-ZA" dirty="0"/>
          </a:p>
          <a:p>
            <a:pPr marL="0" lvl="0" indent="0">
              <a:buNone/>
            </a:pPr>
            <a:endParaRPr lang="en-ZA" dirty="0"/>
          </a:p>
          <a:p>
            <a:pPr lvl="0"/>
            <a:r>
              <a:rPr lang="x-none" dirty="0"/>
              <a:t>Some four- and many five-year-olds can use a simple, two-dimensional picture map to find an object hidden in an actual, three-dimensional room.</a:t>
            </a:r>
            <a:endParaRPr lang="en-ZA" dirty="0"/>
          </a:p>
          <a:p>
            <a:pPr marL="0" indent="0">
              <a:buNone/>
            </a:pPr>
            <a:endParaRPr lang="en-ZA" dirty="0"/>
          </a:p>
        </p:txBody>
      </p:sp>
    </p:spTree>
    <p:extLst>
      <p:ext uri="{BB962C8B-B14F-4D97-AF65-F5344CB8AC3E}">
        <p14:creationId xmlns:p14="http://schemas.microsoft.com/office/powerpoint/2010/main" val="3920926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232</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x-none" b="1" dirty="0"/>
              <a:t>Measurement</a:t>
            </a:r>
            <a:endParaRPr lang="en-ZA" dirty="0"/>
          </a:p>
          <a:p>
            <a:pPr marL="0" indent="0">
              <a:buNone/>
            </a:pPr>
            <a:endParaRPr lang="en-ZA" dirty="0"/>
          </a:p>
          <a:p>
            <a:pPr lvl="0"/>
            <a:r>
              <a:rPr lang="x-none" dirty="0"/>
              <a:t>During the third and fourth years, many children figure out how to compare two different objects. </a:t>
            </a:r>
            <a:endParaRPr lang="en-ZA" dirty="0"/>
          </a:p>
          <a:p>
            <a:pPr lvl="0"/>
            <a:endParaRPr lang="en-ZA" dirty="0"/>
          </a:p>
          <a:p>
            <a:pPr lvl="0"/>
            <a:r>
              <a:rPr lang="x-none" dirty="0"/>
              <a:t>They might take two pencils and put them side by side and then tell you which is longer.</a:t>
            </a:r>
            <a:endParaRPr lang="en-ZA" dirty="0"/>
          </a:p>
          <a:p>
            <a:pPr marL="0" indent="0">
              <a:buNone/>
            </a:pPr>
            <a:endParaRPr lang="en-ZA" dirty="0"/>
          </a:p>
        </p:txBody>
      </p:sp>
    </p:spTree>
    <p:extLst>
      <p:ext uri="{BB962C8B-B14F-4D97-AF65-F5344CB8AC3E}">
        <p14:creationId xmlns:p14="http://schemas.microsoft.com/office/powerpoint/2010/main" val="3989694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233</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During their fourth year, many children will be able to compare objects using words such</a:t>
            </a:r>
            <a:endParaRPr lang="en-ZA" dirty="0"/>
          </a:p>
          <a:p>
            <a:pPr marL="0" lvl="0" indent="0">
              <a:buNone/>
            </a:pPr>
            <a:r>
              <a:rPr lang="x-none" dirty="0"/>
              <a:t> as  “bigger”  and  “smaller,”  “longer”  and  “shorter,”  “heavier”  and  “lighter,”  and  “faster”  and “slower.”</a:t>
            </a:r>
            <a:endParaRPr lang="en-ZA" dirty="0"/>
          </a:p>
          <a:p>
            <a:pPr marL="0" lvl="0" indent="0">
              <a:buNone/>
            </a:pPr>
            <a:endParaRPr lang="en-ZA" dirty="0"/>
          </a:p>
          <a:p>
            <a:pPr lvl="0"/>
            <a:r>
              <a:rPr lang="x-none" dirty="0"/>
              <a:t>During the second half of the fourth year, most children will understand that, when given a group of items (like a handful of cookies), if they give one away, they will have less or, if you give them another item, they will have more.</a:t>
            </a:r>
            <a:endParaRPr lang="en-ZA" dirty="0"/>
          </a:p>
          <a:p>
            <a:pPr marL="0" indent="0">
              <a:buNone/>
            </a:pPr>
            <a:endParaRPr lang="en-ZA" dirty="0"/>
          </a:p>
        </p:txBody>
      </p:sp>
    </p:spTree>
    <p:extLst>
      <p:ext uri="{BB962C8B-B14F-4D97-AF65-F5344CB8AC3E}">
        <p14:creationId xmlns:p14="http://schemas.microsoft.com/office/powerpoint/2010/main" val="213585626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234</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During the second half of their fourth year, many children will understand different time concepts, such as morning, afternoon, night, earlier, later, and soon. </a:t>
            </a:r>
            <a:endParaRPr lang="en-ZA" dirty="0"/>
          </a:p>
          <a:p>
            <a:pPr lvl="0"/>
            <a:endParaRPr lang="en-ZA" dirty="0"/>
          </a:p>
          <a:p>
            <a:pPr lvl="0"/>
            <a:r>
              <a:rPr lang="x-none" dirty="0"/>
              <a:t>Some children can name the days of the week, and some can name the months and the seasons.</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131304738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235</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lnSpcReduction="10000"/>
          </a:bodyPr>
          <a:lstStyle/>
          <a:p>
            <a:pPr lvl="0"/>
            <a:r>
              <a:rPr lang="x-none" dirty="0"/>
              <a:t>By the end of their fourth year, some children may figure out how to measure an object (like a book) by using a number of identical smaller objects, such as paper clips lined up end to end. </a:t>
            </a:r>
            <a:endParaRPr lang="en-ZA" dirty="0"/>
          </a:p>
          <a:p>
            <a:pPr lvl="0"/>
            <a:endParaRPr lang="en-ZA" dirty="0"/>
          </a:p>
          <a:p>
            <a:pPr lvl="0"/>
            <a:r>
              <a:rPr lang="x-none" dirty="0"/>
              <a:t>For example, they might measure and describe their favourite picture book as 35 paper clips long.</a:t>
            </a:r>
            <a:endParaRPr lang="en-ZA" dirty="0"/>
          </a:p>
          <a:p>
            <a:pPr lvl="0"/>
            <a:endParaRPr lang="en-ZA" dirty="0"/>
          </a:p>
          <a:p>
            <a:pPr lvl="0"/>
            <a:r>
              <a:rPr lang="x-none" dirty="0"/>
              <a:t>By the fifth year, most children will be able to look at different-sized containers of the same shape and tell which holds more or less.</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2485093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236</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x-none" b="1" dirty="0"/>
              <a:t>Patterns, Reasoning and Algebra</a:t>
            </a:r>
            <a:endParaRPr lang="en-ZA" b="1" dirty="0"/>
          </a:p>
          <a:p>
            <a:pPr marL="0" indent="0">
              <a:buNone/>
            </a:pPr>
            <a:endParaRPr lang="en-ZA" dirty="0"/>
          </a:p>
          <a:p>
            <a:pPr lvl="0"/>
            <a:r>
              <a:rPr lang="x-none" dirty="0"/>
              <a:t>During the third year, some children figure out how to follow a simple sequence of familiar events. </a:t>
            </a:r>
            <a:endParaRPr lang="en-ZA" dirty="0"/>
          </a:p>
          <a:p>
            <a:pPr lvl="0"/>
            <a:endParaRPr lang="en-ZA" dirty="0"/>
          </a:p>
          <a:p>
            <a:pPr lvl="0"/>
            <a:r>
              <a:rPr lang="x-none" dirty="0"/>
              <a:t>For example, they can describe the steps they follow in taking a bath. “First we plug the drain, then we run the water, and finally we take the bath.”</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33502549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237</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lnSpcReduction="10000"/>
          </a:bodyPr>
          <a:lstStyle/>
          <a:p>
            <a:pPr lvl="0"/>
            <a:r>
              <a:rPr lang="x-none" dirty="0"/>
              <a:t>During the fourth year, many children can follow, and make their own, simple patterns that repeat. For example, if shown a colour pattern like red-blue, red-blue, children will know that another red-blue comes next. Children may also be able to follow and make their own sound patterns, such as clap-stomp-clap-stomp.</a:t>
            </a:r>
            <a:endParaRPr lang="en-ZA" dirty="0"/>
          </a:p>
          <a:p>
            <a:pPr lvl="0"/>
            <a:endParaRPr lang="en-ZA" dirty="0"/>
          </a:p>
          <a:p>
            <a:pPr lvl="0"/>
            <a:r>
              <a:rPr lang="x-none" dirty="0"/>
              <a:t>By the fourth year, most children can place a small group of objects in order from biggest to smallest and talk about what they are doing using the words  “big,” “bigger,”  and  “biggest.”</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972666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238</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Four- and five-year-olds can sort a group of items by one or more characteristics. </a:t>
            </a:r>
            <a:endParaRPr lang="en-ZA" dirty="0"/>
          </a:p>
          <a:p>
            <a:pPr lvl="0"/>
            <a:endParaRPr lang="en-ZA" dirty="0"/>
          </a:p>
          <a:p>
            <a:pPr lvl="0"/>
            <a:r>
              <a:rPr lang="x-none" dirty="0"/>
              <a:t>For example, given a bag of socks (or even a basket of laundry), children can sort them by colour, and perhaps by size as well. </a:t>
            </a:r>
            <a:endParaRPr lang="en-ZA" dirty="0"/>
          </a:p>
          <a:p>
            <a:pPr lvl="0"/>
            <a:endParaRPr lang="en-ZA" dirty="0"/>
          </a:p>
          <a:p>
            <a:pPr lvl="0"/>
            <a:r>
              <a:rPr lang="x-none" dirty="0"/>
              <a:t>Or they can sort forks, knives, and spoons and be able to explain how they sorted the objects.</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1691476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239</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x-none" b="1" dirty="0"/>
              <a:t>Statistics and Probability</a:t>
            </a:r>
            <a:endParaRPr lang="en-ZA" b="1" dirty="0"/>
          </a:p>
          <a:p>
            <a:pPr marL="0" indent="0">
              <a:buNone/>
            </a:pPr>
            <a:endParaRPr lang="en-ZA" dirty="0"/>
          </a:p>
          <a:p>
            <a:pPr lvl="0"/>
            <a:r>
              <a:rPr lang="x-none" dirty="0"/>
              <a:t>Between the ages of three and five, children can begin to organize items into different categories and compare the results to answer a question, such as which group has more. </a:t>
            </a:r>
            <a:endParaRPr lang="en-ZA" dirty="0"/>
          </a:p>
          <a:p>
            <a:pPr lvl="0"/>
            <a:endParaRPr lang="en-ZA" dirty="0"/>
          </a:p>
          <a:p>
            <a:pPr lvl="0"/>
            <a:r>
              <a:rPr lang="x-none" dirty="0"/>
              <a:t>For example, children might put all the brown socks in one pile, all the white socks in another, and all the black socks in a third pile. </a:t>
            </a:r>
            <a:endParaRPr lang="en-ZA" dirty="0"/>
          </a:p>
        </p:txBody>
      </p:sp>
    </p:spTree>
    <p:extLst>
      <p:ext uri="{BB962C8B-B14F-4D97-AF65-F5344CB8AC3E}">
        <p14:creationId xmlns:p14="http://schemas.microsoft.com/office/powerpoint/2010/main" val="156893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240</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627086"/>
            <a:ext cx="8219256" cy="3956276"/>
          </a:xfrm>
        </p:spPr>
        <p:txBody>
          <a:bodyPr>
            <a:normAutofit/>
          </a:bodyPr>
          <a:lstStyle/>
          <a:p>
            <a:pPr lvl="0"/>
            <a:r>
              <a:rPr lang="x-none" dirty="0"/>
              <a:t>By age five, many can look at the size of the piles they made to answer the question: Which colour sock is most common in our family?</a:t>
            </a:r>
            <a:endParaRPr lang="en-ZA" dirty="0"/>
          </a:p>
        </p:txBody>
      </p:sp>
    </p:spTree>
    <p:extLst>
      <p:ext uri="{BB962C8B-B14F-4D97-AF65-F5344CB8AC3E}">
        <p14:creationId xmlns:p14="http://schemas.microsoft.com/office/powerpoint/2010/main" val="26595546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241</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During the fourth year, many children figure out that some things can only be answered or understood after they test it themselves. </a:t>
            </a:r>
            <a:endParaRPr lang="en-ZA" dirty="0"/>
          </a:p>
          <a:p>
            <a:pPr lvl="0"/>
            <a:endParaRPr lang="en-ZA" dirty="0"/>
          </a:p>
          <a:p>
            <a:pPr lvl="0"/>
            <a:r>
              <a:rPr lang="x-none" dirty="0"/>
              <a:t>For example, if a child is told that the cloth ball just picked up won’t really bounce, the child is most likely to try bouncing it several times to see if this is true.</a:t>
            </a:r>
            <a:endParaRPr lang="en-ZA" dirty="0"/>
          </a:p>
          <a:p>
            <a:pPr marL="0" lvl="0" indent="0">
              <a:buNone/>
            </a:pPr>
            <a:endParaRPr lang="en-ZA" dirty="0"/>
          </a:p>
        </p:txBody>
      </p:sp>
    </p:spTree>
    <p:extLst>
      <p:ext uri="{BB962C8B-B14F-4D97-AF65-F5344CB8AC3E}">
        <p14:creationId xmlns:p14="http://schemas.microsoft.com/office/powerpoint/2010/main" val="12884178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242</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Throughout the fourth year, children are figuring out the meanings of words such as “certain,”  “sure,”  “uncertain,”  “unsure,”  “likely,”  “probable,”  “unlikely,”  “improbable,”  “maybe,”  “possible,” and “impossible.”</a:t>
            </a:r>
            <a:endParaRPr lang="en-ZA" dirty="0"/>
          </a:p>
          <a:p>
            <a:pPr marL="0" lvl="0" indent="0">
              <a:buNone/>
            </a:pPr>
            <a:endParaRPr lang="en-ZA" dirty="0"/>
          </a:p>
          <a:p>
            <a:pPr lvl="0"/>
            <a:r>
              <a:rPr lang="x-none" dirty="0"/>
              <a:t>Many children this age begin to understand the likelihood or chance of an event happening. </a:t>
            </a:r>
            <a:endParaRPr lang="en-ZA" dirty="0"/>
          </a:p>
          <a:p>
            <a:pPr lvl="0"/>
            <a:endParaRPr lang="en-ZA" dirty="0"/>
          </a:p>
          <a:p>
            <a:pPr marL="0" lvl="0" indent="0">
              <a:buNone/>
            </a:pPr>
            <a:endParaRPr lang="en-ZA" dirty="0"/>
          </a:p>
        </p:txBody>
      </p:sp>
    </p:spTree>
    <p:extLst>
      <p:ext uri="{BB962C8B-B14F-4D97-AF65-F5344CB8AC3E}">
        <p14:creationId xmlns:p14="http://schemas.microsoft.com/office/powerpoint/2010/main" val="411801959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243</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For instance, they will know that it is unlikely that it will snow in summer, or that it is unlikely that they will catch a ball every time it is thrown to them.</a:t>
            </a:r>
            <a:endParaRPr lang="en-ZA" dirty="0"/>
          </a:p>
          <a:p>
            <a:pPr marL="0" lvl="0" indent="0">
              <a:buNone/>
            </a:pPr>
            <a:endParaRPr lang="en-ZA" dirty="0"/>
          </a:p>
          <a:p>
            <a:pPr marL="0" lvl="0" indent="0">
              <a:buNone/>
            </a:pPr>
            <a:endParaRPr lang="en-ZA" dirty="0"/>
          </a:p>
        </p:txBody>
      </p:sp>
    </p:spTree>
    <p:extLst>
      <p:ext uri="{BB962C8B-B14F-4D97-AF65-F5344CB8AC3E}">
        <p14:creationId xmlns:p14="http://schemas.microsoft.com/office/powerpoint/2010/main" val="68783079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244</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lvl="0"/>
            <a:r>
              <a:rPr lang="x-none" dirty="0"/>
              <a:t>When guided by an adult, many five-year-olds can understand simple graphs and use the information to answer questions.</a:t>
            </a:r>
            <a:endParaRPr lang="en-ZA" dirty="0"/>
          </a:p>
          <a:p>
            <a:pPr lvl="0"/>
            <a:endParaRPr lang="en-ZA" dirty="0"/>
          </a:p>
          <a:p>
            <a:pPr lvl="0"/>
            <a:r>
              <a:rPr lang="x-none" dirty="0"/>
              <a:t>So by looking at a bar graph showing what pets their friends own, they can tell which animal is the most popular pet. </a:t>
            </a:r>
            <a:endParaRPr lang="en-ZA" dirty="0"/>
          </a:p>
          <a:p>
            <a:pPr lvl="0"/>
            <a:endParaRPr lang="en-ZA" dirty="0"/>
          </a:p>
          <a:p>
            <a:pPr lvl="0"/>
            <a:r>
              <a:rPr lang="x-none" dirty="0"/>
              <a:t>They can also figure out information from pictures, such as looking at animal families of different sizes and declaring which family has more babies.</a:t>
            </a:r>
            <a:endParaRPr lang="en-ZA" dirty="0"/>
          </a:p>
          <a:p>
            <a:pPr marL="0" lvl="0" indent="0">
              <a:buNone/>
            </a:pPr>
            <a:endParaRPr lang="en-ZA" dirty="0"/>
          </a:p>
          <a:p>
            <a:pPr marL="0" lvl="0" indent="0">
              <a:buNone/>
            </a:pPr>
            <a:endParaRPr lang="en-ZA" dirty="0"/>
          </a:p>
        </p:txBody>
      </p:sp>
    </p:spTree>
    <p:extLst>
      <p:ext uri="{BB962C8B-B14F-4D97-AF65-F5344CB8AC3E}">
        <p14:creationId xmlns:p14="http://schemas.microsoft.com/office/powerpoint/2010/main" val="348401340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245</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x-none" i="1" dirty="0"/>
              <a:t>Many school-age children struggle to learn numeracy concepts and skills. </a:t>
            </a:r>
            <a:endParaRPr lang="en-ZA" i="1" dirty="0"/>
          </a:p>
          <a:p>
            <a:endParaRPr lang="en-ZA" i="1" dirty="0"/>
          </a:p>
          <a:p>
            <a:r>
              <a:rPr lang="x-none" i="1" dirty="0"/>
              <a:t>Understanding the early development of numeracy can provide early childhood educators with the tools they need to nurture mathematical thinking. </a:t>
            </a:r>
            <a:endParaRPr lang="en-ZA" dirty="0"/>
          </a:p>
          <a:p>
            <a:pPr marL="0" lvl="0" indent="0">
              <a:buNone/>
            </a:pPr>
            <a:endParaRPr lang="en-ZA" dirty="0"/>
          </a:p>
          <a:p>
            <a:pPr marL="0" lvl="0" indent="0">
              <a:buNone/>
            </a:pPr>
            <a:endParaRPr lang="en-ZA" dirty="0"/>
          </a:p>
        </p:txBody>
      </p:sp>
    </p:spTree>
    <p:extLst>
      <p:ext uri="{BB962C8B-B14F-4D97-AF65-F5344CB8AC3E}">
        <p14:creationId xmlns:p14="http://schemas.microsoft.com/office/powerpoint/2010/main" val="67201768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246</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As Ginsburg et al. point out, learning mathematics is “a ‘natural’ and developmentally appropriate activity for young children”, and through their everyday interactions with the world, many children develop informal concepts about space, quantity, size, patterns, and operations. </a:t>
            </a:r>
          </a:p>
          <a:p>
            <a:endParaRPr lang="en-GB" dirty="0"/>
          </a:p>
          <a:p>
            <a:r>
              <a:rPr lang="x-none" dirty="0"/>
              <a:t>Even before they start school, most children develop an understanding of addition and subtraction through everyday interactions.  For example, Thomas has two cars; Joseph wants one.  </a:t>
            </a:r>
            <a:endParaRPr lang="en-ZA" dirty="0"/>
          </a:p>
          <a:p>
            <a:pPr marL="0" lvl="0" indent="0">
              <a:buNone/>
            </a:pPr>
            <a:endParaRPr lang="en-ZA" dirty="0"/>
          </a:p>
        </p:txBody>
      </p:sp>
    </p:spTree>
    <p:extLst>
      <p:ext uri="{BB962C8B-B14F-4D97-AF65-F5344CB8AC3E}">
        <p14:creationId xmlns:p14="http://schemas.microsoft.com/office/powerpoint/2010/main" val="80562272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247</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x-none" dirty="0"/>
              <a:t>After Thomas shares one, he sees that he has one car left </a:t>
            </a:r>
            <a:r>
              <a:rPr lang="en-ZA" dirty="0"/>
              <a:t>. </a:t>
            </a:r>
            <a:r>
              <a:rPr lang="x-none" dirty="0"/>
              <a:t>Other math skills are introduced through daily routines you share with your child-counting steps as you go up or down, for example.  </a:t>
            </a:r>
            <a:endParaRPr lang="en-ZA" dirty="0"/>
          </a:p>
          <a:p>
            <a:endParaRPr lang="en-ZA" dirty="0"/>
          </a:p>
          <a:p>
            <a:r>
              <a:rPr lang="x-none" dirty="0"/>
              <a:t>Informal activities like this one give children a jumpstart on the formal math instruction that starts in school.</a:t>
            </a:r>
            <a:endParaRPr lang="en-ZA" dirty="0"/>
          </a:p>
          <a:p>
            <a:pPr marL="0" indent="0">
              <a:buNone/>
            </a:pPr>
            <a:endParaRPr lang="en-ZA" dirty="0"/>
          </a:p>
          <a:p>
            <a:r>
              <a:rPr lang="x-none" dirty="0"/>
              <a:t>What math knowledge will a child need later on in preschool?  </a:t>
            </a:r>
            <a:endParaRPr lang="en-ZA" dirty="0"/>
          </a:p>
        </p:txBody>
      </p:sp>
    </p:spTree>
    <p:extLst>
      <p:ext uri="{BB962C8B-B14F-4D97-AF65-F5344CB8AC3E}">
        <p14:creationId xmlns:p14="http://schemas.microsoft.com/office/powerpoint/2010/main" val="345696757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248</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x-none" b="1" dirty="0"/>
              <a:t>Early mathematical concepts and skills that first-grade mathematics curriculum builds on include: </a:t>
            </a:r>
            <a:endParaRPr lang="en-ZA" b="1" dirty="0"/>
          </a:p>
          <a:p>
            <a:pPr marL="0" indent="0">
              <a:buNone/>
            </a:pPr>
            <a:endParaRPr lang="en-ZA" b="1" dirty="0"/>
          </a:p>
          <a:p>
            <a:pPr lvl="0"/>
            <a:r>
              <a:rPr lang="x-none" dirty="0"/>
              <a:t>Understanding size, shape, and patterns</a:t>
            </a:r>
            <a:endParaRPr lang="en-ZA" dirty="0"/>
          </a:p>
          <a:p>
            <a:pPr lvl="0"/>
            <a:r>
              <a:rPr lang="x-none" dirty="0"/>
              <a:t>Ability to count verbally (first forward, then backward)</a:t>
            </a:r>
            <a:endParaRPr lang="en-ZA" dirty="0"/>
          </a:p>
          <a:p>
            <a:pPr lvl="0"/>
            <a:r>
              <a:rPr lang="x-none" dirty="0"/>
              <a:t>Recognising numerals</a:t>
            </a:r>
            <a:endParaRPr lang="en-ZA" dirty="0"/>
          </a:p>
          <a:p>
            <a:pPr lvl="0"/>
            <a:r>
              <a:rPr lang="x-none" dirty="0"/>
              <a:t>Identifying more and less of a quantity</a:t>
            </a:r>
            <a:endParaRPr lang="en-ZA" dirty="0"/>
          </a:p>
          <a:p>
            <a:pPr lvl="0"/>
            <a:r>
              <a:rPr lang="x-none" dirty="0"/>
              <a:t>Understanding one-to-one correspondence (i.e., matching sets, or knowing which group has four and which has five)</a:t>
            </a:r>
            <a:endParaRPr lang="en-ZA" dirty="0"/>
          </a:p>
        </p:txBody>
      </p:sp>
    </p:spTree>
    <p:extLst>
      <p:ext uri="{BB962C8B-B14F-4D97-AF65-F5344CB8AC3E}">
        <p14:creationId xmlns:p14="http://schemas.microsoft.com/office/powerpoint/2010/main" val="124326633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249</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lnSpcReduction="10000"/>
          </a:bodyPr>
          <a:lstStyle/>
          <a:p>
            <a:pPr marL="0" indent="0">
              <a:buNone/>
            </a:pPr>
            <a:r>
              <a:rPr lang="en-GB" b="1" dirty="0"/>
              <a:t>Methods and tools for assessing young children's numeracy </a:t>
            </a:r>
            <a:endParaRPr lang="en-ZA" dirty="0"/>
          </a:p>
          <a:p>
            <a:pPr marL="0" indent="0">
              <a:buNone/>
            </a:pPr>
            <a:r>
              <a:rPr lang="en-GB" b="1" dirty="0"/>
              <a:t> </a:t>
            </a:r>
            <a:endParaRPr lang="en-ZA" dirty="0"/>
          </a:p>
          <a:p>
            <a:r>
              <a:rPr lang="en-GB" dirty="0"/>
              <a:t>There are many reasons why children undergo assessments; among these is the desire to know how well children are learning, if they are making progress and meeting proficiency benchmarks, and if they are being taught effectively. </a:t>
            </a:r>
          </a:p>
          <a:p>
            <a:endParaRPr lang="en-GB" dirty="0"/>
          </a:p>
          <a:p>
            <a:r>
              <a:rPr lang="en-GB" dirty="0"/>
              <a:t>Data from assessments provide valuable information for planning whole-group and individualised instruction, for determining programme quality, and for communicating with others. </a:t>
            </a:r>
            <a:endParaRPr lang="en-ZA" dirty="0"/>
          </a:p>
          <a:p>
            <a:pPr marL="0" indent="0">
              <a:buNone/>
            </a:pPr>
            <a:endParaRPr lang="en-ZA" dirty="0"/>
          </a:p>
        </p:txBody>
      </p:sp>
    </p:spTree>
    <p:extLst>
      <p:ext uri="{BB962C8B-B14F-4D97-AF65-F5344CB8AC3E}">
        <p14:creationId xmlns:p14="http://schemas.microsoft.com/office/powerpoint/2010/main" val="62270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250</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en-GB" b="1" dirty="0"/>
              <a:t>Assessment practices encompass a range of instruments and techniques including;</a:t>
            </a:r>
          </a:p>
          <a:p>
            <a:pPr marL="0" indent="0">
              <a:buNone/>
            </a:pPr>
            <a:endParaRPr lang="en-ZA" b="1" dirty="0"/>
          </a:p>
          <a:p>
            <a:pPr lvl="0"/>
            <a:r>
              <a:rPr lang="en-GB" dirty="0"/>
              <a:t>structured one-on-one child assessments</a:t>
            </a:r>
            <a:endParaRPr lang="en-ZA" dirty="0"/>
          </a:p>
          <a:p>
            <a:pPr lvl="0"/>
            <a:r>
              <a:rPr lang="en-GB" dirty="0"/>
              <a:t>standardised assessments</a:t>
            </a:r>
            <a:endParaRPr lang="en-ZA" dirty="0"/>
          </a:p>
          <a:p>
            <a:pPr lvl="0"/>
            <a:r>
              <a:rPr lang="en-GB" dirty="0"/>
              <a:t>portfolios</a:t>
            </a:r>
            <a:endParaRPr lang="en-ZA" dirty="0"/>
          </a:p>
          <a:p>
            <a:pPr lvl="0"/>
            <a:r>
              <a:rPr lang="en-GB" dirty="0"/>
              <a:t>rating scales, and </a:t>
            </a:r>
            <a:endParaRPr lang="en-ZA" dirty="0"/>
          </a:p>
          <a:p>
            <a:pPr lvl="0"/>
            <a:r>
              <a:rPr lang="en-GB" dirty="0"/>
              <a:t>observation. </a:t>
            </a:r>
            <a:endParaRPr lang="en-ZA" dirty="0"/>
          </a:p>
          <a:p>
            <a:pPr marL="0" indent="0">
              <a:buNone/>
            </a:pPr>
            <a:endParaRPr lang="en-ZA" dirty="0"/>
          </a:p>
        </p:txBody>
      </p:sp>
    </p:spTree>
    <p:extLst>
      <p:ext uri="{BB962C8B-B14F-4D97-AF65-F5344CB8AC3E}">
        <p14:creationId xmlns:p14="http://schemas.microsoft.com/office/powerpoint/2010/main" val="351636006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251</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x-none" b="1" dirty="0"/>
              <a:t>Even for young children, math is more than just a numbers game. Math has many dimensions, including:</a:t>
            </a:r>
            <a:endParaRPr lang="en-ZA" b="1" dirty="0"/>
          </a:p>
          <a:p>
            <a:pPr lvl="0"/>
            <a:r>
              <a:rPr lang="x-none" b="1" dirty="0"/>
              <a:t>Number sense</a:t>
            </a:r>
            <a:r>
              <a:rPr lang="x-none" dirty="0"/>
              <a:t> (e.g., the numeral “4” represents four objects, which is greater than 3 and less than 5)</a:t>
            </a:r>
            <a:endParaRPr lang="en-ZA" dirty="0"/>
          </a:p>
          <a:p>
            <a:pPr lvl="0"/>
            <a:r>
              <a:rPr lang="x-none" b="1" dirty="0"/>
              <a:t>Geometry</a:t>
            </a:r>
            <a:r>
              <a:rPr lang="x-none" dirty="0"/>
              <a:t> (e.g., patterns and shapes, each with unique features)</a:t>
            </a:r>
            <a:endParaRPr lang="en-ZA" dirty="0"/>
          </a:p>
          <a:p>
            <a:pPr lvl="0"/>
            <a:r>
              <a:rPr lang="x-none" b="1" dirty="0"/>
              <a:t>Measurement</a:t>
            </a:r>
            <a:r>
              <a:rPr lang="x-none" dirty="0"/>
              <a:t> (e.g., size, distance, amount)</a:t>
            </a:r>
            <a:endParaRPr lang="en-ZA" dirty="0"/>
          </a:p>
          <a:p>
            <a:pPr lvl="0"/>
            <a:r>
              <a:rPr lang="x-none" b="1" dirty="0"/>
              <a:t>The language of math </a:t>
            </a:r>
            <a:r>
              <a:rPr lang="x-none" dirty="0"/>
              <a:t>(e.g., more than, less than, equal to)</a:t>
            </a:r>
            <a:endParaRPr lang="en-ZA" dirty="0"/>
          </a:p>
          <a:p>
            <a:pPr lvl="0"/>
            <a:r>
              <a:rPr lang="x-none" b="1" dirty="0"/>
              <a:t>Spatial relations</a:t>
            </a:r>
            <a:r>
              <a:rPr lang="x-none" dirty="0"/>
              <a:t> (e.g., in front of or behind; near or far)</a:t>
            </a:r>
            <a:endParaRPr lang="en-ZA" dirty="0"/>
          </a:p>
          <a:p>
            <a:pPr marL="0" indent="0">
              <a:buNone/>
            </a:pPr>
            <a:endParaRPr lang="en-ZA" dirty="0"/>
          </a:p>
        </p:txBody>
      </p:sp>
    </p:spTree>
    <p:extLst>
      <p:ext uri="{BB962C8B-B14F-4D97-AF65-F5344CB8AC3E}">
        <p14:creationId xmlns:p14="http://schemas.microsoft.com/office/powerpoint/2010/main" val="21402318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252</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Watch a young child- at home or in the preschool classroom and, over the course of a day, you will likely be surprised at the number of ways that math is expressed, in words and in actions.</a:t>
            </a:r>
            <a:endParaRPr lang="en-ZA" dirty="0"/>
          </a:p>
          <a:p>
            <a:pPr marL="0" indent="0">
              <a:buNone/>
            </a:pPr>
            <a:endParaRPr lang="en-ZA" dirty="0"/>
          </a:p>
        </p:txBody>
      </p:sp>
    </p:spTree>
    <p:extLst>
      <p:ext uri="{BB962C8B-B14F-4D97-AF65-F5344CB8AC3E}">
        <p14:creationId xmlns:p14="http://schemas.microsoft.com/office/powerpoint/2010/main" val="327125342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253</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en-GB" b="1" dirty="0"/>
              <a:t>Numeracy can be assessed by asking young children to:</a:t>
            </a:r>
          </a:p>
          <a:p>
            <a:pPr marL="0" indent="0">
              <a:buNone/>
            </a:pPr>
            <a:endParaRPr lang="en-ZA" b="1" dirty="0"/>
          </a:p>
          <a:p>
            <a:pPr lvl="0"/>
            <a:r>
              <a:rPr lang="en-GB" dirty="0"/>
              <a:t>Recognise, classify and represent numbers (for example, start with “Count”, “Order”, “Describe”)</a:t>
            </a:r>
            <a:endParaRPr lang="en-ZA" dirty="0"/>
          </a:p>
          <a:p>
            <a:pPr lvl="0"/>
            <a:r>
              <a:rPr lang="en-GB" dirty="0"/>
              <a:t>Apply of numbers to problems (for example, “Solve money problems” and “Solves and explains solutions to practical problems”)</a:t>
            </a:r>
            <a:endParaRPr lang="en-ZA" dirty="0"/>
          </a:p>
          <a:p>
            <a:pPr lvl="0"/>
            <a:r>
              <a:rPr lang="en-GB" dirty="0"/>
              <a:t>Calculate types involving numbers (for example, “Solves verbally stated problems”, “perform calculations, using appropriate symbols” and “Performs mental calculations)</a:t>
            </a:r>
            <a:endParaRPr lang="en-ZA" dirty="0"/>
          </a:p>
          <a:p>
            <a:pPr marL="0" indent="0">
              <a:buNone/>
            </a:pPr>
            <a:endParaRPr lang="en-ZA" dirty="0"/>
          </a:p>
        </p:txBody>
      </p:sp>
    </p:spTree>
    <p:extLst>
      <p:ext uri="{BB962C8B-B14F-4D97-AF65-F5344CB8AC3E}">
        <p14:creationId xmlns:p14="http://schemas.microsoft.com/office/powerpoint/2010/main" val="136183075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254</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The learner should also be able to recognise, describe and represent patterns and relationships, as well as solve problems using algebraic language and skills. </a:t>
            </a:r>
          </a:p>
          <a:p>
            <a:pPr marL="0" indent="0">
              <a:buNone/>
            </a:pPr>
            <a:endParaRPr lang="en-GB" b="1" dirty="0"/>
          </a:p>
          <a:p>
            <a:pPr marL="0" indent="0">
              <a:buNone/>
            </a:pPr>
            <a:r>
              <a:rPr lang="en-GB" b="1" dirty="0"/>
              <a:t>You may help and assess learners to use physical objects and drawings to copy, extend, create and describe:</a:t>
            </a:r>
          </a:p>
          <a:p>
            <a:pPr marL="0" indent="0">
              <a:buNone/>
            </a:pPr>
            <a:endParaRPr lang="en-ZA" dirty="0"/>
          </a:p>
          <a:p>
            <a:pPr lvl="0"/>
            <a:r>
              <a:rPr lang="en-GB" dirty="0"/>
              <a:t>Geometric patterns (i.e. 3-D objects, 2-D shapes, and pictures and drawings), and</a:t>
            </a:r>
            <a:endParaRPr lang="en-ZA" dirty="0"/>
          </a:p>
          <a:p>
            <a:pPr lvl="0"/>
            <a:r>
              <a:rPr lang="en-GB" dirty="0"/>
              <a:t>Numeric patterns (i.e. skip counting)</a:t>
            </a:r>
            <a:endParaRPr lang="en-ZA" dirty="0"/>
          </a:p>
          <a:p>
            <a:pPr marL="0" indent="0">
              <a:buNone/>
            </a:pPr>
            <a:endParaRPr lang="en-ZA" dirty="0"/>
          </a:p>
        </p:txBody>
      </p:sp>
    </p:spTree>
    <p:extLst>
      <p:ext uri="{BB962C8B-B14F-4D97-AF65-F5344CB8AC3E}">
        <p14:creationId xmlns:p14="http://schemas.microsoft.com/office/powerpoint/2010/main" val="10899663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255</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en-GB" dirty="0"/>
              <a:t>The learner should also be able to describe and represent characteristics and relationships between two-dimensional shapes and three-dimensional objects in a variety of orientations and positions. Assess </a:t>
            </a:r>
          </a:p>
          <a:p>
            <a:pPr marL="0" indent="0">
              <a:buNone/>
            </a:pPr>
            <a:endParaRPr lang="en-ZA" dirty="0"/>
          </a:p>
          <a:p>
            <a:pPr lvl="0"/>
            <a:r>
              <a:rPr lang="en-GB" dirty="0"/>
              <a:t>Shapes and Objects (start with “Recognise, identify and name”, “Describe, sort and compare” and “Build 3-D” </a:t>
            </a:r>
            <a:endParaRPr lang="en-ZA" dirty="0"/>
          </a:p>
          <a:p>
            <a:pPr lvl="0"/>
            <a:r>
              <a:rPr lang="en-GB" dirty="0"/>
              <a:t>transformations (including symmetry)</a:t>
            </a:r>
            <a:endParaRPr lang="en-ZA" dirty="0"/>
          </a:p>
          <a:p>
            <a:pPr lvl="0"/>
            <a:r>
              <a:rPr lang="en-GB" dirty="0"/>
              <a:t>Position (include dealing with position)</a:t>
            </a:r>
            <a:endParaRPr lang="en-ZA" dirty="0"/>
          </a:p>
          <a:p>
            <a:pPr marL="0" indent="0">
              <a:buNone/>
            </a:pPr>
            <a:endParaRPr lang="en-ZA" dirty="0"/>
          </a:p>
        </p:txBody>
      </p:sp>
    </p:spTree>
    <p:extLst>
      <p:ext uri="{BB962C8B-B14F-4D97-AF65-F5344CB8AC3E}">
        <p14:creationId xmlns:p14="http://schemas.microsoft.com/office/powerpoint/2010/main" val="368414358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256</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lnSpcReduction="10000"/>
          </a:bodyPr>
          <a:lstStyle/>
          <a:p>
            <a:r>
              <a:rPr lang="en-GB" dirty="0"/>
              <a:t>Learners occupy space in a 3-dimensional world. They are always positioned in relation to other objects. They therefore need to be encouraged to experience the 3-D world and reflect on it. </a:t>
            </a:r>
          </a:p>
          <a:p>
            <a:endParaRPr lang="en-GB" dirty="0"/>
          </a:p>
          <a:p>
            <a:r>
              <a:rPr lang="en-GB" dirty="0"/>
              <a:t>They must be guided to see things in relation to each other and to describe what they see as a part of the world. </a:t>
            </a:r>
          </a:p>
          <a:p>
            <a:endParaRPr lang="en-GB" dirty="0"/>
          </a:p>
          <a:p>
            <a:r>
              <a:rPr lang="en-GB" dirty="0"/>
              <a:t>Observing 3-D objects and describing their features and position in relation to each other and in space, is very important. </a:t>
            </a:r>
          </a:p>
          <a:p>
            <a:endParaRPr lang="en-GB" dirty="0"/>
          </a:p>
          <a:p>
            <a:endParaRPr lang="en-ZA" dirty="0"/>
          </a:p>
          <a:p>
            <a:pPr marL="0" indent="0">
              <a:buNone/>
            </a:pPr>
            <a:endParaRPr lang="en-ZA" dirty="0"/>
          </a:p>
        </p:txBody>
      </p:sp>
    </p:spTree>
    <p:extLst>
      <p:ext uri="{BB962C8B-B14F-4D97-AF65-F5344CB8AC3E}">
        <p14:creationId xmlns:p14="http://schemas.microsoft.com/office/powerpoint/2010/main" val="315650307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257</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Aspects such as in front of, behind, front view, top view, etc., need to be explored in more detail. </a:t>
            </a:r>
          </a:p>
          <a:p>
            <a:endParaRPr lang="en-GB" dirty="0"/>
          </a:p>
          <a:p>
            <a:r>
              <a:rPr lang="en-GB" dirty="0"/>
              <a:t>In observing these objects closely, aspects such as symmetry, area and perimeter are introduced in a natural and gradual manner during this phase.</a:t>
            </a:r>
            <a:endParaRPr lang="en-ZA" dirty="0"/>
          </a:p>
          <a:p>
            <a:pPr marL="0" indent="0">
              <a:buNone/>
            </a:pPr>
            <a:endParaRPr lang="en-GB" dirty="0"/>
          </a:p>
          <a:p>
            <a:endParaRPr lang="en-ZA" dirty="0"/>
          </a:p>
          <a:p>
            <a:pPr marL="0" indent="0">
              <a:buNone/>
            </a:pPr>
            <a:endParaRPr lang="en-ZA" dirty="0"/>
          </a:p>
        </p:txBody>
      </p:sp>
    </p:spTree>
    <p:extLst>
      <p:ext uri="{BB962C8B-B14F-4D97-AF65-F5344CB8AC3E}">
        <p14:creationId xmlns:p14="http://schemas.microsoft.com/office/powerpoint/2010/main" val="166498909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258</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en-GB" b="1" dirty="0"/>
              <a:t>Measurement</a:t>
            </a:r>
          </a:p>
          <a:p>
            <a:pPr marL="0" indent="0">
              <a:buNone/>
            </a:pPr>
            <a:endParaRPr lang="en-ZA" dirty="0"/>
          </a:p>
          <a:p>
            <a:r>
              <a:rPr lang="en-GB" dirty="0"/>
              <a:t>The learner should be able to use appropriate measuring units, instruments and formulae in a variety of contexts. You should assess:</a:t>
            </a:r>
            <a:endParaRPr lang="en-ZA" dirty="0"/>
          </a:p>
          <a:p>
            <a:pPr lvl="0"/>
            <a:r>
              <a:rPr lang="en-GB" dirty="0"/>
              <a:t>Time </a:t>
            </a:r>
            <a:endParaRPr lang="en-ZA" dirty="0"/>
          </a:p>
          <a:p>
            <a:pPr lvl="0"/>
            <a:r>
              <a:rPr lang="en-GB" dirty="0"/>
              <a:t>Units and Instruments (you may ask learners to “compare’, ‘order’ or measure mass, capacity, and length)</a:t>
            </a:r>
            <a:endParaRPr lang="en-ZA" dirty="0"/>
          </a:p>
          <a:p>
            <a:pPr lvl="0"/>
            <a:r>
              <a:rPr lang="en-GB" dirty="0"/>
              <a:t>Perimeter and Area (assess “distance around two-dimensional shapes” )</a:t>
            </a:r>
            <a:endParaRPr lang="en-ZA" dirty="0"/>
          </a:p>
          <a:p>
            <a:pPr marL="0" indent="0">
              <a:buNone/>
            </a:pPr>
            <a:endParaRPr lang="en-ZA" dirty="0"/>
          </a:p>
          <a:p>
            <a:pPr marL="0" indent="0">
              <a:buNone/>
            </a:pPr>
            <a:endParaRPr lang="en-GB" dirty="0"/>
          </a:p>
          <a:p>
            <a:endParaRPr lang="en-ZA" dirty="0"/>
          </a:p>
          <a:p>
            <a:pPr marL="0" indent="0">
              <a:buNone/>
            </a:pPr>
            <a:endParaRPr lang="en-ZA" dirty="0"/>
          </a:p>
        </p:txBody>
      </p:sp>
    </p:spTree>
    <p:extLst>
      <p:ext uri="{BB962C8B-B14F-4D97-AF65-F5344CB8AC3E}">
        <p14:creationId xmlns:p14="http://schemas.microsoft.com/office/powerpoint/2010/main" val="158713219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259</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Everyday life encounters involve the measurement of time, mass, volume, length or distance. </a:t>
            </a:r>
          </a:p>
          <a:p>
            <a:endParaRPr lang="en-GB" dirty="0"/>
          </a:p>
          <a:p>
            <a:r>
              <a:rPr lang="en-GB" dirty="0"/>
              <a:t>These aspects provide excellent contexts within which most of the number work could be dealt with in an interesting and contextualised way. </a:t>
            </a:r>
          </a:p>
          <a:p>
            <a:endParaRPr lang="en-GB" dirty="0"/>
          </a:p>
          <a:p>
            <a:pPr marL="0" indent="0">
              <a:buNone/>
            </a:pPr>
            <a:endParaRPr lang="en-ZA" dirty="0"/>
          </a:p>
          <a:p>
            <a:pPr marL="0" indent="0">
              <a:buNone/>
            </a:pPr>
            <a:endParaRPr lang="en-GB" dirty="0"/>
          </a:p>
          <a:p>
            <a:endParaRPr lang="en-ZA" dirty="0"/>
          </a:p>
          <a:p>
            <a:pPr marL="0" indent="0">
              <a:buNone/>
            </a:pPr>
            <a:endParaRPr lang="en-ZA" dirty="0"/>
          </a:p>
        </p:txBody>
      </p:sp>
    </p:spTree>
    <p:extLst>
      <p:ext uri="{BB962C8B-B14F-4D97-AF65-F5344CB8AC3E}">
        <p14:creationId xmlns:p14="http://schemas.microsoft.com/office/powerpoint/2010/main" val="197938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260</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Having had exposure in the home environment to digital and/or analogue watches, it is essential that both types are included in the teaching, learning and assessment of Numeracy. </a:t>
            </a:r>
          </a:p>
          <a:p>
            <a:endParaRPr lang="en-GB" dirty="0"/>
          </a:p>
          <a:p>
            <a:r>
              <a:rPr lang="en-GB" dirty="0"/>
              <a:t>While working with the uses and value of a calendar to guide, organise, plan and remind one, learners learn vital life skills in an exciting and more relaxed way.</a:t>
            </a:r>
            <a:endParaRPr lang="en-ZA" dirty="0"/>
          </a:p>
          <a:p>
            <a:pPr marL="0" indent="0">
              <a:buNone/>
            </a:pPr>
            <a:endParaRPr lang="en-GB" dirty="0"/>
          </a:p>
          <a:p>
            <a:pPr marL="0" indent="0">
              <a:buNone/>
            </a:pPr>
            <a:endParaRPr lang="en-ZA" dirty="0"/>
          </a:p>
          <a:p>
            <a:pPr marL="0" indent="0">
              <a:buNone/>
            </a:pPr>
            <a:endParaRPr lang="en-GB" dirty="0"/>
          </a:p>
          <a:p>
            <a:endParaRPr lang="en-ZA" dirty="0"/>
          </a:p>
          <a:p>
            <a:pPr marL="0" indent="0">
              <a:buNone/>
            </a:pPr>
            <a:endParaRPr lang="en-ZA" dirty="0"/>
          </a:p>
        </p:txBody>
      </p:sp>
    </p:spTree>
    <p:extLst>
      <p:ext uri="{BB962C8B-B14F-4D97-AF65-F5344CB8AC3E}">
        <p14:creationId xmlns:p14="http://schemas.microsoft.com/office/powerpoint/2010/main" val="16016756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261</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lnSpcReduction="10000"/>
          </a:bodyPr>
          <a:lstStyle/>
          <a:p>
            <a:pPr marL="0" indent="0">
              <a:buNone/>
            </a:pPr>
            <a:r>
              <a:rPr lang="en-GB" b="1" dirty="0"/>
              <a:t>Data Handling</a:t>
            </a:r>
            <a:endParaRPr lang="en-ZA" dirty="0"/>
          </a:p>
          <a:p>
            <a:pPr marL="0" indent="0">
              <a:buNone/>
            </a:pPr>
            <a:r>
              <a:rPr lang="en-GB" dirty="0"/>
              <a:t>The learner should be able to collect, summarise, display and critically analyse data in order to draw conclusions and make predictions, and to interpret and determine chance variation.</a:t>
            </a:r>
          </a:p>
          <a:p>
            <a:pPr marL="0" indent="0">
              <a:buNone/>
            </a:pPr>
            <a:r>
              <a:rPr lang="en-GB" dirty="0"/>
              <a:t> </a:t>
            </a:r>
            <a:r>
              <a:rPr lang="en-GB" b="1" dirty="0"/>
              <a:t>Learners should be able to:</a:t>
            </a:r>
          </a:p>
          <a:p>
            <a:pPr marL="0" indent="0">
              <a:buNone/>
            </a:pPr>
            <a:endParaRPr lang="en-ZA" b="1" dirty="0"/>
          </a:p>
          <a:p>
            <a:pPr lvl="0"/>
            <a:r>
              <a:rPr lang="en-GB" dirty="0"/>
              <a:t>Collect and organise data (ask learners to “collect”, “sort” and “give reasons for collections”)</a:t>
            </a:r>
            <a:endParaRPr lang="en-ZA" dirty="0"/>
          </a:p>
          <a:p>
            <a:pPr lvl="0"/>
            <a:r>
              <a:rPr lang="en-GB" dirty="0"/>
              <a:t>Represent and interpret data (ask learners to “draw a record of”, “answer questions”, “construct pictographs”, “describe collections of objects” and “read and interpret data”)</a:t>
            </a:r>
            <a:endParaRPr lang="en-ZA" dirty="0"/>
          </a:p>
        </p:txBody>
      </p:sp>
    </p:spTree>
    <p:extLst>
      <p:ext uri="{BB962C8B-B14F-4D97-AF65-F5344CB8AC3E}">
        <p14:creationId xmlns:p14="http://schemas.microsoft.com/office/powerpoint/2010/main" val="401945388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262</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pPr marL="0" indent="0">
              <a:buNone/>
            </a:pPr>
            <a:r>
              <a:rPr lang="en-GB" dirty="0"/>
              <a:t>Young learners control their world by intellectual means without knowing it when they sort their toys, clothes, etc. while playing or tidying up. </a:t>
            </a:r>
          </a:p>
          <a:p>
            <a:pPr marL="0" indent="0">
              <a:buNone/>
            </a:pPr>
            <a:endParaRPr lang="en-GB" dirty="0"/>
          </a:p>
          <a:p>
            <a:pPr marL="0" indent="0">
              <a:buNone/>
            </a:pPr>
            <a:r>
              <a:rPr lang="en-GB" dirty="0"/>
              <a:t>The facilitator needs to structure and formalise this natural human activity by suggesting to children to sort objects according to their own thinking before suggesting specific criteria to them on how to do it. </a:t>
            </a:r>
            <a:endParaRPr lang="en-ZA" dirty="0"/>
          </a:p>
        </p:txBody>
      </p:sp>
    </p:spTree>
    <p:extLst>
      <p:ext uri="{BB962C8B-B14F-4D97-AF65-F5344CB8AC3E}">
        <p14:creationId xmlns:p14="http://schemas.microsoft.com/office/powerpoint/2010/main" val="112033702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263</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Eventually learners should be asked to group the same objects into different criteria and to motivate their grouping. Concrete objects could be organised in such a manner that they could be compared easily. </a:t>
            </a:r>
          </a:p>
          <a:p>
            <a:endParaRPr lang="en-GB" dirty="0"/>
          </a:p>
          <a:p>
            <a:r>
              <a:rPr lang="en-GB" dirty="0"/>
              <a:t>A next step could be to build a pictograph to represent the real objects. </a:t>
            </a:r>
          </a:p>
          <a:p>
            <a:endParaRPr lang="en-GB" dirty="0"/>
          </a:p>
          <a:p>
            <a:pPr marL="0" indent="0">
              <a:buNone/>
            </a:pPr>
            <a:endParaRPr lang="en-ZA" dirty="0"/>
          </a:p>
        </p:txBody>
      </p:sp>
    </p:spTree>
    <p:extLst>
      <p:ext uri="{BB962C8B-B14F-4D97-AF65-F5344CB8AC3E}">
        <p14:creationId xmlns:p14="http://schemas.microsoft.com/office/powerpoint/2010/main" val="186731740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C657-086A-4DF6-8A3C-EC9D575F2525}"/>
              </a:ext>
            </a:extLst>
          </p:cNvPr>
          <p:cNvSpPr>
            <a:spLocks noGrp="1"/>
          </p:cNvSpPr>
          <p:nvPr>
            <p:ph type="title"/>
          </p:nvPr>
        </p:nvSpPr>
        <p:spPr>
          <a:xfrm>
            <a:off x="467544" y="274638"/>
            <a:ext cx="8219256" cy="1138658"/>
          </a:xfrm>
        </p:spPr>
        <p:txBody>
          <a:bodyPr>
            <a:noAutofit/>
          </a:bodyPr>
          <a:lstStyle/>
          <a:p>
            <a:pPr algn="ctr"/>
            <a:br>
              <a:rPr lang="en-ZA" sz="3000" dirty="0"/>
            </a:br>
            <a:br>
              <a:rPr lang="en-ZA" sz="3000" dirty="0"/>
            </a:br>
            <a:br>
              <a:rPr lang="en-ZA" sz="3000" dirty="0"/>
            </a:br>
            <a:r>
              <a:rPr lang="en-ZA" sz="3000" dirty="0"/>
              <a:t>THE PROMOTION OF PROBLEM-SOLVING, CRITICAL THINKING AND EMERGENT MATHEMATICS IN RELATION TO BLOCK PLAY, SCIENCE, NATURE AND RELEVANT EDUCATIONAL GAMES AND MATERIALS </a:t>
            </a:r>
            <a:br>
              <a:rPr lang="en-ZA" sz="3000" dirty="0"/>
            </a:br>
            <a:endParaRPr lang="en-ZA" sz="3000" dirty="0"/>
          </a:p>
        </p:txBody>
      </p:sp>
      <p:sp>
        <p:nvSpPr>
          <p:cNvPr id="4" name="Slide Number Placeholder 3">
            <a:extLst>
              <a:ext uri="{FF2B5EF4-FFF2-40B4-BE49-F238E27FC236}">
                <a16:creationId xmlns:a16="http://schemas.microsoft.com/office/drawing/2014/main" id="{C4E42F34-05C4-4F6B-9ACD-9ABEB3B04555}"/>
              </a:ext>
            </a:extLst>
          </p:cNvPr>
          <p:cNvSpPr>
            <a:spLocks noGrp="1"/>
          </p:cNvSpPr>
          <p:nvPr>
            <p:ph type="sldNum" sz="quarter" idx="12"/>
          </p:nvPr>
        </p:nvSpPr>
        <p:spPr/>
        <p:txBody>
          <a:bodyPr/>
          <a:lstStyle/>
          <a:p>
            <a:fld id="{4980778A-6F9D-4141-8080-B8192EADCD40}" type="slidenum">
              <a:rPr lang="en-ZA" smtClean="0"/>
              <a:pPr/>
              <a:t>264</a:t>
            </a:fld>
            <a:endParaRPr lang="en-ZA" dirty="0"/>
          </a:p>
        </p:txBody>
      </p:sp>
      <p:sp>
        <p:nvSpPr>
          <p:cNvPr id="6" name="Content Placeholder 5">
            <a:extLst>
              <a:ext uri="{FF2B5EF4-FFF2-40B4-BE49-F238E27FC236}">
                <a16:creationId xmlns:a16="http://schemas.microsoft.com/office/drawing/2014/main" id="{452FB0EE-031E-4341-9F8F-EFD950409FAD}"/>
              </a:ext>
            </a:extLst>
          </p:cNvPr>
          <p:cNvSpPr>
            <a:spLocks noGrp="1"/>
          </p:cNvSpPr>
          <p:nvPr>
            <p:ph sz="quarter" idx="1"/>
          </p:nvPr>
        </p:nvSpPr>
        <p:spPr>
          <a:xfrm>
            <a:off x="467544" y="2364059"/>
            <a:ext cx="8219256" cy="4219303"/>
          </a:xfrm>
        </p:spPr>
        <p:txBody>
          <a:bodyPr>
            <a:normAutofit/>
          </a:bodyPr>
          <a:lstStyle/>
          <a:p>
            <a:r>
              <a:rPr lang="en-GB" dirty="0"/>
              <a:t>These objects could eventually be represented in a block graph. Practical work is of the utmost importance and must be adequately attended to before more abstract thinking is done.</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9134465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75E300-82C4-47D7-8F1D-C485D9DE2421}"/>
              </a:ext>
            </a:extLst>
          </p:cNvPr>
          <p:cNvSpPr>
            <a:spLocks noGrp="1"/>
          </p:cNvSpPr>
          <p:nvPr>
            <p:ph type="title"/>
          </p:nvPr>
        </p:nvSpPr>
        <p:spPr/>
        <p:txBody>
          <a:bodyPr/>
          <a:lstStyle/>
          <a:p>
            <a:r>
              <a:rPr lang="en-ZA" dirty="0"/>
              <a:t>IAC0106</a:t>
            </a:r>
          </a:p>
        </p:txBody>
      </p:sp>
      <p:sp>
        <p:nvSpPr>
          <p:cNvPr id="6" name="Text Placeholder 5">
            <a:extLst>
              <a:ext uri="{FF2B5EF4-FFF2-40B4-BE49-F238E27FC236}">
                <a16:creationId xmlns:a16="http://schemas.microsoft.com/office/drawing/2014/main" id="{6C7244D7-72ED-4933-9770-E5A75ECB82D4}"/>
              </a:ext>
            </a:extLst>
          </p:cNvPr>
          <p:cNvSpPr>
            <a:spLocks noGrp="1"/>
          </p:cNvSpPr>
          <p:nvPr>
            <p:ph type="body" idx="1"/>
          </p:nvPr>
        </p:nvSpPr>
        <p:spPr/>
        <p:txBody>
          <a:bodyPr>
            <a:normAutofit fontScale="92500" lnSpcReduction="10000"/>
          </a:bodyPr>
          <a:lstStyle/>
          <a:p>
            <a:r>
              <a:rPr lang="en-ZA" b="1" dirty="0"/>
              <a:t>THE PROMOTION OF SELF-EXPRESSION THROUGH CREATIVE ART, MOVEMENT, MUSIC AND DRAMA </a:t>
            </a:r>
          </a:p>
          <a:p>
            <a:r>
              <a:rPr lang="en-ZA" b="1" dirty="0"/>
              <a:t> </a:t>
            </a:r>
            <a:endParaRPr lang="en-ZA" dirty="0"/>
          </a:p>
          <a:p>
            <a:endParaRPr lang="en-ZA" dirty="0"/>
          </a:p>
        </p:txBody>
      </p:sp>
      <p:sp>
        <p:nvSpPr>
          <p:cNvPr id="3" name="Slide Number Placeholder 2">
            <a:extLst>
              <a:ext uri="{FF2B5EF4-FFF2-40B4-BE49-F238E27FC236}">
                <a16:creationId xmlns:a16="http://schemas.microsoft.com/office/drawing/2014/main" id="{6118D416-9E58-4114-AF3D-40F0000D0D33}"/>
              </a:ext>
            </a:extLst>
          </p:cNvPr>
          <p:cNvSpPr>
            <a:spLocks noGrp="1"/>
          </p:cNvSpPr>
          <p:nvPr>
            <p:ph type="sldNum" sz="quarter" idx="12"/>
          </p:nvPr>
        </p:nvSpPr>
        <p:spPr/>
        <p:txBody>
          <a:bodyPr/>
          <a:lstStyle/>
          <a:p>
            <a:fld id="{32F83655-DC73-417F-8B26-EB7A1DBB5382}" type="slidenum">
              <a:rPr lang="en-ZA" smtClean="0"/>
              <a:pPr/>
              <a:t>265</a:t>
            </a:fld>
            <a:endParaRPr lang="en-ZA" dirty="0"/>
          </a:p>
        </p:txBody>
      </p:sp>
    </p:spTree>
    <p:extLst>
      <p:ext uri="{BB962C8B-B14F-4D97-AF65-F5344CB8AC3E}">
        <p14:creationId xmlns:p14="http://schemas.microsoft.com/office/powerpoint/2010/main" val="298548628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266</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r>
              <a:rPr lang="en-GB" dirty="0"/>
              <a:t>Creative arts are activities that actively engage children’s imagination through art, dance, dramatic play or theater, puppetry, and music. </a:t>
            </a:r>
          </a:p>
          <a:p>
            <a:endParaRPr lang="en-GB" dirty="0"/>
          </a:p>
          <a:p>
            <a:r>
              <a:rPr lang="en-GB" dirty="0"/>
              <a:t>The creative arts engage children across all domains—cognitive, language, social, emotional, and physical. </a:t>
            </a:r>
          </a:p>
          <a:p>
            <a:endParaRPr lang="en-GB" dirty="0"/>
          </a:p>
          <a:p>
            <a:r>
              <a:rPr lang="en-GB" dirty="0"/>
              <a:t>Activities are deliberately open-ended (not prescriptive), foster divergent thinking, and support the process without particular attention on the product. </a:t>
            </a:r>
            <a:endParaRPr lang="en-ZA" dirty="0"/>
          </a:p>
          <a:p>
            <a:pPr marL="0" indent="0">
              <a:buNone/>
            </a:pPr>
            <a:endParaRPr lang="en-ZA" dirty="0"/>
          </a:p>
        </p:txBody>
      </p:sp>
    </p:spTree>
    <p:extLst>
      <p:ext uri="{BB962C8B-B14F-4D97-AF65-F5344CB8AC3E}">
        <p14:creationId xmlns:p14="http://schemas.microsoft.com/office/powerpoint/2010/main" val="13685423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267</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GB" b="1" dirty="0"/>
              <a:t>Below are eight ways to help children express their natural creativity through the arts. </a:t>
            </a:r>
          </a:p>
          <a:p>
            <a:pPr marL="0" indent="0">
              <a:buNone/>
            </a:pPr>
            <a:endParaRPr lang="en-ZA" b="1" dirty="0"/>
          </a:p>
          <a:p>
            <a:pPr lvl="0"/>
            <a:r>
              <a:rPr lang="en-GB" dirty="0"/>
              <a:t>Help children accept change. Fear and anxiety are the enemies of creativity. </a:t>
            </a:r>
            <a:endParaRPr lang="en-ZA" dirty="0"/>
          </a:p>
          <a:p>
            <a:pPr lvl="0"/>
            <a:r>
              <a:rPr lang="en-GB" dirty="0"/>
              <a:t>Help children realize that some problems have no easy answers. </a:t>
            </a:r>
            <a:endParaRPr lang="en-ZA" dirty="0"/>
          </a:p>
          <a:p>
            <a:pPr lvl="0"/>
            <a:r>
              <a:rPr lang="en-GB" dirty="0"/>
              <a:t>Help children recognize that many problems have many possible answers. The goal is to explore and discover. </a:t>
            </a:r>
            <a:endParaRPr lang="en-ZA" dirty="0"/>
          </a:p>
          <a:p>
            <a:pPr marL="0" indent="0">
              <a:buNone/>
            </a:pPr>
            <a:endParaRPr lang="en-ZA" dirty="0"/>
          </a:p>
        </p:txBody>
      </p:sp>
    </p:spTree>
    <p:extLst>
      <p:ext uri="{BB962C8B-B14F-4D97-AF65-F5344CB8AC3E}">
        <p14:creationId xmlns:p14="http://schemas.microsoft.com/office/powerpoint/2010/main" val="125811483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268</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lvl="0"/>
            <a:r>
              <a:rPr lang="en-GB" dirty="0"/>
              <a:t>Help children monitor and accept their own feelings. </a:t>
            </a:r>
            <a:endParaRPr lang="en-ZA" dirty="0"/>
          </a:p>
          <a:p>
            <a:pPr lvl="0"/>
            <a:r>
              <a:rPr lang="en-GB" dirty="0"/>
              <a:t>Value children’s creativity, even when it’s messy. </a:t>
            </a:r>
            <a:endParaRPr lang="en-ZA" dirty="0"/>
          </a:p>
          <a:p>
            <a:pPr lvl="0"/>
            <a:r>
              <a:rPr lang="en-GB" dirty="0"/>
              <a:t>Recognize and acknowledge children’s joy in all creative endeavours. </a:t>
            </a:r>
            <a:endParaRPr lang="en-ZA" dirty="0"/>
          </a:p>
          <a:p>
            <a:pPr lvl="0"/>
            <a:r>
              <a:rPr lang="en-GB" dirty="0"/>
              <a:t>Help children appreciate their own unique characteristics and expressions. </a:t>
            </a:r>
            <a:endParaRPr lang="en-ZA" dirty="0"/>
          </a:p>
          <a:p>
            <a:pPr lvl="0"/>
            <a:r>
              <a:rPr lang="en-GB" dirty="0"/>
              <a:t>Help children persevere. Encourage them to explore, discover, and explore again. </a:t>
            </a:r>
            <a:endParaRPr lang="en-ZA" dirty="0"/>
          </a:p>
          <a:p>
            <a:pPr marL="0" indent="0">
              <a:buNone/>
            </a:pPr>
            <a:endParaRPr lang="en-ZA" dirty="0"/>
          </a:p>
        </p:txBody>
      </p:sp>
    </p:spTree>
    <p:extLst>
      <p:ext uri="{BB962C8B-B14F-4D97-AF65-F5344CB8AC3E}">
        <p14:creationId xmlns:p14="http://schemas.microsoft.com/office/powerpoint/2010/main" val="45673921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269</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GB" dirty="0"/>
              <a:t>The idea is to provide an appropriate template for examining creative arts across all developmental domains. </a:t>
            </a:r>
            <a:endParaRPr lang="en-ZA" dirty="0"/>
          </a:p>
          <a:p>
            <a:pPr marL="0" indent="0">
              <a:buNone/>
            </a:pPr>
            <a:r>
              <a:rPr lang="en-GB" dirty="0"/>
              <a:t> </a:t>
            </a:r>
            <a:endParaRPr lang="en-ZA" dirty="0"/>
          </a:p>
          <a:p>
            <a:r>
              <a:rPr lang="en-GB" dirty="0"/>
              <a:t>There is nothing more important to childhood development than self-expression. </a:t>
            </a:r>
          </a:p>
          <a:p>
            <a:endParaRPr lang="en-GB" dirty="0"/>
          </a:p>
          <a:p>
            <a:r>
              <a:rPr lang="en-GB" dirty="0"/>
              <a:t>A child must be able to express what he or she wants and how he or she feels with freedom and safety. </a:t>
            </a:r>
            <a:br>
              <a:rPr lang="en-GB" dirty="0"/>
            </a:br>
            <a:endParaRPr lang="en-ZA" dirty="0"/>
          </a:p>
        </p:txBody>
      </p:sp>
    </p:spTree>
    <p:extLst>
      <p:ext uri="{BB962C8B-B14F-4D97-AF65-F5344CB8AC3E}">
        <p14:creationId xmlns:p14="http://schemas.microsoft.com/office/powerpoint/2010/main" val="261859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270</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r>
              <a:rPr lang="en-GB" dirty="0"/>
              <a:t>Children that do not grow up in an environment of respect, love, and compassion often find difficulty opening up to others as they grow up and often experience many different mental and emotional pitfalls. </a:t>
            </a:r>
          </a:p>
          <a:p>
            <a:endParaRPr lang="en-GB" dirty="0"/>
          </a:p>
          <a:p>
            <a:r>
              <a:rPr lang="en-GB" dirty="0"/>
              <a:t>It’s no secret that allowing your child to express his or her feelings, emotions, thoughts, and creativity in a safe environment is one of the most beneficial parts to raising a child.</a:t>
            </a:r>
            <a:br>
              <a:rPr lang="en-GB" dirty="0"/>
            </a:br>
            <a:endParaRPr lang="en-ZA" dirty="0"/>
          </a:p>
        </p:txBody>
      </p:sp>
    </p:spTree>
    <p:extLst>
      <p:ext uri="{BB962C8B-B14F-4D97-AF65-F5344CB8AC3E}">
        <p14:creationId xmlns:p14="http://schemas.microsoft.com/office/powerpoint/2010/main" val="293488223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271</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GB" b="1" dirty="0"/>
              <a:t>Artistic Expression</a:t>
            </a:r>
          </a:p>
          <a:p>
            <a:pPr marL="0" indent="0">
              <a:buNone/>
            </a:pPr>
            <a:endParaRPr lang="en-ZA" dirty="0"/>
          </a:p>
          <a:p>
            <a:r>
              <a:rPr lang="en-GB" dirty="0"/>
              <a:t>One of the best ways that kids express themselves is through artistic means. </a:t>
            </a:r>
          </a:p>
          <a:p>
            <a:endParaRPr lang="en-GB" dirty="0"/>
          </a:p>
          <a:p>
            <a:r>
              <a:rPr lang="en-GB" dirty="0"/>
              <a:t>Painting, finger-painting, drawing, sketching, colouring, and writing all have been proven to provide a solid outlet for many of the strong emotions that children deal with.</a:t>
            </a:r>
          </a:p>
          <a:p>
            <a:pPr marL="0" indent="0">
              <a:buNone/>
            </a:pPr>
            <a:endParaRPr lang="en-ZA" dirty="0"/>
          </a:p>
        </p:txBody>
      </p:sp>
    </p:spTree>
    <p:extLst>
      <p:ext uri="{BB962C8B-B14F-4D97-AF65-F5344CB8AC3E}">
        <p14:creationId xmlns:p14="http://schemas.microsoft.com/office/powerpoint/2010/main" val="280466627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272</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 Many psychologists and therapists find stunning information about a child within the drawings or artwork of that child, making creativity one of the most enlightening and though-provoking experiences of a child’s life.</a:t>
            </a:r>
            <a:endParaRPr lang="en-ZA" dirty="0"/>
          </a:p>
        </p:txBody>
      </p:sp>
    </p:spTree>
    <p:extLst>
      <p:ext uri="{BB962C8B-B14F-4D97-AF65-F5344CB8AC3E}">
        <p14:creationId xmlns:p14="http://schemas.microsoft.com/office/powerpoint/2010/main" val="253171761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273</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Allowing a child to paint or draw with freedom and without boundaries is a critical component to childhood development because it opens the mind and frees the spirit. </a:t>
            </a:r>
          </a:p>
          <a:p>
            <a:endParaRPr lang="en-GB" dirty="0"/>
          </a:p>
          <a:p>
            <a:r>
              <a:rPr lang="en-GB" dirty="0"/>
              <a:t>Within a few moments of colouring or drawing seemingly unrelated objects or shapes on a page, a child can form thoughts and ideas that may be surprising to the parent. </a:t>
            </a:r>
          </a:p>
        </p:txBody>
      </p:sp>
    </p:spTree>
    <p:extLst>
      <p:ext uri="{BB962C8B-B14F-4D97-AF65-F5344CB8AC3E}">
        <p14:creationId xmlns:p14="http://schemas.microsoft.com/office/powerpoint/2010/main" val="385972092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274</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This process is incredibly important in the development of communication skills, emotional skills, and psychological awareness.</a:t>
            </a:r>
          </a:p>
          <a:p>
            <a:endParaRPr lang="en-GB" dirty="0"/>
          </a:p>
          <a:p>
            <a:pPr marL="0" indent="0">
              <a:buNone/>
            </a:pPr>
            <a:br>
              <a:rPr lang="en-GB" dirty="0"/>
            </a:br>
            <a:endParaRPr lang="en-ZA" dirty="0"/>
          </a:p>
        </p:txBody>
      </p:sp>
    </p:spTree>
    <p:extLst>
      <p:ext uri="{BB962C8B-B14F-4D97-AF65-F5344CB8AC3E}">
        <p14:creationId xmlns:p14="http://schemas.microsoft.com/office/powerpoint/2010/main" val="354813862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275</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pPr marL="0" indent="0">
              <a:buNone/>
            </a:pPr>
            <a:r>
              <a:rPr lang="en-GB" b="1" dirty="0"/>
              <a:t>Playful Expression</a:t>
            </a:r>
          </a:p>
          <a:p>
            <a:pPr marL="0" indent="0">
              <a:buNone/>
            </a:pPr>
            <a:endParaRPr lang="en-ZA" dirty="0"/>
          </a:p>
          <a:p>
            <a:r>
              <a:rPr lang="en-GB" dirty="0"/>
              <a:t>Another great way to help kids express themselves is through playful expression. </a:t>
            </a:r>
          </a:p>
          <a:p>
            <a:endParaRPr lang="en-GB" dirty="0"/>
          </a:p>
          <a:p>
            <a:r>
              <a:rPr lang="en-GB" dirty="0"/>
              <a:t>Allowing children to safely and securely play with one another, whether through sports or other recreational pursuits, is a great way to help teach cooperation, relationship skills, and respect for others.</a:t>
            </a:r>
            <a:br>
              <a:rPr lang="en-GB" dirty="0"/>
            </a:br>
            <a:endParaRPr lang="en-ZA" dirty="0"/>
          </a:p>
        </p:txBody>
      </p:sp>
    </p:spTree>
    <p:extLst>
      <p:ext uri="{BB962C8B-B14F-4D97-AF65-F5344CB8AC3E}">
        <p14:creationId xmlns:p14="http://schemas.microsoft.com/office/powerpoint/2010/main" val="179225335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276</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 By setting up reasonable boundaries and rules for playtime, a parent can safely guide their children through the motions of responsible play and activity without interfering with their development.</a:t>
            </a:r>
            <a:br>
              <a:rPr lang="en-GB" dirty="0"/>
            </a:br>
            <a:endParaRPr lang="en-ZA" dirty="0"/>
          </a:p>
        </p:txBody>
      </p:sp>
    </p:spTree>
    <p:extLst>
      <p:ext uri="{BB962C8B-B14F-4D97-AF65-F5344CB8AC3E}">
        <p14:creationId xmlns:p14="http://schemas.microsoft.com/office/powerpoint/2010/main" val="388188545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277</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r>
              <a:rPr lang="en-GB" dirty="0"/>
              <a:t>There are many great board games and interactive games to play with children that enhance the creative energy and create positive influences. </a:t>
            </a:r>
          </a:p>
          <a:p>
            <a:endParaRPr lang="en-GB" dirty="0"/>
          </a:p>
          <a:p>
            <a:r>
              <a:rPr lang="en-GB" dirty="0"/>
              <a:t>Parking the child in front of the television is a poor choice for a number of reasons, the least of which is that television is a one-way medium and does not encourage any creative or critical thinking on behalf of the child.</a:t>
            </a:r>
          </a:p>
          <a:p>
            <a:pPr marL="0" indent="0">
              <a:buNone/>
            </a:pPr>
            <a:br>
              <a:rPr lang="en-GB" dirty="0"/>
            </a:br>
            <a:endParaRPr lang="en-ZA" dirty="0"/>
          </a:p>
        </p:txBody>
      </p:sp>
    </p:spTree>
    <p:extLst>
      <p:ext uri="{BB962C8B-B14F-4D97-AF65-F5344CB8AC3E}">
        <p14:creationId xmlns:p14="http://schemas.microsoft.com/office/powerpoint/2010/main" val="17693918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278</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 If television is a must, the parent should watch television with the child so as to provide some sort of platform for genuine interaction.</a:t>
            </a:r>
            <a:br>
              <a:rPr lang="en-GB" dirty="0"/>
            </a:br>
            <a:endParaRPr lang="en-ZA" dirty="0"/>
          </a:p>
        </p:txBody>
      </p:sp>
    </p:spTree>
    <p:extLst>
      <p:ext uri="{BB962C8B-B14F-4D97-AF65-F5344CB8AC3E}">
        <p14:creationId xmlns:p14="http://schemas.microsoft.com/office/powerpoint/2010/main" val="199623669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279</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GB" b="1" dirty="0"/>
              <a:t>Building Expression</a:t>
            </a:r>
          </a:p>
          <a:p>
            <a:pPr marL="0" indent="0">
              <a:buNone/>
            </a:pPr>
            <a:endParaRPr lang="en-ZA" dirty="0"/>
          </a:p>
          <a:p>
            <a:r>
              <a:rPr lang="en-GB" dirty="0"/>
              <a:t>A final example of a great way to promote self-expression in children is through the building of objects. </a:t>
            </a:r>
          </a:p>
          <a:p>
            <a:endParaRPr lang="en-GB" dirty="0"/>
          </a:p>
          <a:p>
            <a:r>
              <a:rPr lang="en-GB" dirty="0"/>
              <a:t>Dollhouses, model cars, and other objects that require construction are great ways to promote natural progression and creativity within a certain set of boundaries. </a:t>
            </a:r>
          </a:p>
          <a:p>
            <a:endParaRPr lang="en-GB" dirty="0"/>
          </a:p>
          <a:p>
            <a:pPr marL="0" indent="0">
              <a:buNone/>
            </a:pPr>
            <a:endParaRPr lang="en-ZA" dirty="0"/>
          </a:p>
        </p:txBody>
      </p:sp>
    </p:spTree>
    <p:extLst>
      <p:ext uri="{BB962C8B-B14F-4D97-AF65-F5344CB8AC3E}">
        <p14:creationId xmlns:p14="http://schemas.microsoft.com/office/powerpoint/2010/main" val="312495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280</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GB" dirty="0"/>
              <a:t>As the child learns to follow the instructions for putting together the dollhouse or model car, he or she becomes aware of the role of instructions and guidelines and is able to employ creative techniques to produce the end result.</a:t>
            </a:r>
          </a:p>
          <a:p>
            <a:pPr marL="0" indent="0">
              <a:buNone/>
            </a:pPr>
            <a:endParaRPr lang="en-ZA" dirty="0"/>
          </a:p>
        </p:txBody>
      </p:sp>
    </p:spTree>
    <p:extLst>
      <p:ext uri="{BB962C8B-B14F-4D97-AF65-F5344CB8AC3E}">
        <p14:creationId xmlns:p14="http://schemas.microsoft.com/office/powerpoint/2010/main" val="166758715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281</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GB" b="1" dirty="0"/>
              <a:t>Fostering Creativity</a:t>
            </a:r>
          </a:p>
          <a:p>
            <a:br>
              <a:rPr lang="en-GB" dirty="0"/>
            </a:br>
            <a:r>
              <a:rPr lang="en-GB" dirty="0"/>
              <a:t>Creativity through the guidelines of building an object, such as a dollhouse, is an important facet of life for children to learn, as many of the real-life situations they will find themselves in will call upon the skills learned through early childhood development.</a:t>
            </a:r>
            <a:endParaRPr lang="en-ZA" dirty="0"/>
          </a:p>
          <a:p>
            <a:pPr marL="0" indent="0">
              <a:buNone/>
            </a:pPr>
            <a:endParaRPr lang="en-ZA" dirty="0"/>
          </a:p>
        </p:txBody>
      </p:sp>
    </p:spTree>
    <p:extLst>
      <p:ext uri="{BB962C8B-B14F-4D97-AF65-F5344CB8AC3E}">
        <p14:creationId xmlns:p14="http://schemas.microsoft.com/office/powerpoint/2010/main" val="357028203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282</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r>
              <a:rPr lang="en-ZA" dirty="0"/>
              <a:t>Creativity is the freest form of self-expression. There is nothing more satisfying and fulfilling for children than to be able to express themselves openly and without judgment. </a:t>
            </a:r>
          </a:p>
          <a:p>
            <a:endParaRPr lang="en-ZA" dirty="0"/>
          </a:p>
          <a:p>
            <a:r>
              <a:rPr lang="en-ZA" dirty="0"/>
              <a:t>The ability to be creative, to create something from personal feelings and experiences, can reflect and nurture children's emotional health. </a:t>
            </a:r>
          </a:p>
          <a:p>
            <a:endParaRPr lang="en-ZA" dirty="0"/>
          </a:p>
          <a:p>
            <a:r>
              <a:rPr lang="en-ZA" dirty="0"/>
              <a:t>The experiences children have during their first years of life can significantly enhance the development of their creativity.</a:t>
            </a:r>
          </a:p>
          <a:p>
            <a:pPr marL="0" indent="0">
              <a:buNone/>
            </a:pPr>
            <a:endParaRPr lang="en-ZA" dirty="0"/>
          </a:p>
        </p:txBody>
      </p:sp>
    </p:spTree>
    <p:extLst>
      <p:ext uri="{BB962C8B-B14F-4D97-AF65-F5344CB8AC3E}">
        <p14:creationId xmlns:p14="http://schemas.microsoft.com/office/powerpoint/2010/main" val="56924950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283</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ZA" b="1" dirty="0"/>
              <a:t>Importance of the Creative Process</a:t>
            </a:r>
          </a:p>
          <a:p>
            <a:pPr marL="0" indent="0">
              <a:buNone/>
            </a:pPr>
            <a:endParaRPr lang="en-ZA" dirty="0"/>
          </a:p>
          <a:p>
            <a:r>
              <a:rPr lang="en-ZA" dirty="0"/>
              <a:t>All children need to be truly creative is the freedom to commit themselves completely to the effort and make whatever activity they are doing their own. </a:t>
            </a:r>
          </a:p>
          <a:p>
            <a:endParaRPr lang="en-ZA" dirty="0"/>
          </a:p>
          <a:p>
            <a:r>
              <a:rPr lang="en-ZA" dirty="0"/>
              <a:t>What's important in any creative act is the process of self-expression. </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682229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284</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Creative experiences can help children express and cope with their feelings. A child's creative activity can help teachers to learn more about what the child may be thinking or feeling.</a:t>
            </a:r>
          </a:p>
          <a:p>
            <a:endParaRPr lang="en-ZA" dirty="0"/>
          </a:p>
          <a:p>
            <a:r>
              <a:rPr lang="en-ZA" dirty="0"/>
              <a:t>Creativity also fosters mental growth in children by providing opportunities for trying out new ideas, and new ways of thinking and problem-solving. </a:t>
            </a:r>
          </a:p>
        </p:txBody>
      </p:sp>
    </p:spTree>
    <p:extLst>
      <p:ext uri="{BB962C8B-B14F-4D97-AF65-F5344CB8AC3E}">
        <p14:creationId xmlns:p14="http://schemas.microsoft.com/office/powerpoint/2010/main" val="66886110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285</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Creative activities help acknowledge and celebrate children's uniqueness and diversity as well as offer excellent opportunities to personalize our teaching and focus on each child.</a:t>
            </a:r>
          </a:p>
        </p:txBody>
      </p:sp>
    </p:spTree>
    <p:extLst>
      <p:ext uri="{BB962C8B-B14F-4D97-AF65-F5344CB8AC3E}">
        <p14:creationId xmlns:p14="http://schemas.microsoft.com/office/powerpoint/2010/main" val="38070072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286</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pPr marL="0" indent="0">
              <a:buNone/>
            </a:pPr>
            <a:r>
              <a:rPr lang="en-ZA" b="1" dirty="0"/>
              <a:t>Opportunities for Creativity</a:t>
            </a:r>
          </a:p>
          <a:p>
            <a:pPr marL="0" indent="0">
              <a:buNone/>
            </a:pPr>
            <a:endParaRPr lang="en-ZA" dirty="0"/>
          </a:p>
          <a:p>
            <a:r>
              <a:rPr lang="en-ZA" dirty="0"/>
              <a:t>Children need plenty of opportunities for creative play and creative thinking. Start by providing activities that are based on the children's interests and ideas. </a:t>
            </a:r>
          </a:p>
          <a:p>
            <a:endParaRPr lang="en-ZA" dirty="0"/>
          </a:p>
          <a:p>
            <a:r>
              <a:rPr lang="en-ZA" dirty="0"/>
              <a:t>This means learning how to listen intently to what children are saying. It is very helpful to tape record and transcribe children's conversations as well as take notes and review them with your co-teachers. </a:t>
            </a:r>
          </a:p>
        </p:txBody>
      </p:sp>
    </p:spTree>
    <p:extLst>
      <p:ext uri="{BB962C8B-B14F-4D97-AF65-F5344CB8AC3E}">
        <p14:creationId xmlns:p14="http://schemas.microsoft.com/office/powerpoint/2010/main" val="248196635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287</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Be sure to offer children a wide range of creative materials and experiences. Being creative is more than drawing or painting. There's also photography, music, field trips, working with wire, clay, paper, wood, water or shadows. </a:t>
            </a:r>
          </a:p>
          <a:p>
            <a:endParaRPr lang="en-ZA" dirty="0"/>
          </a:p>
          <a:p>
            <a:r>
              <a:rPr lang="en-ZA" dirty="0"/>
              <a:t>The possibilities are endless. It's important to provide children lots of time to explore materials and pursue their ideas. </a:t>
            </a:r>
          </a:p>
        </p:txBody>
      </p:sp>
    </p:spTree>
    <p:extLst>
      <p:ext uri="{BB962C8B-B14F-4D97-AF65-F5344CB8AC3E}">
        <p14:creationId xmlns:p14="http://schemas.microsoft.com/office/powerpoint/2010/main" val="154400327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288</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ZA" b="1" dirty="0"/>
              <a:t>Varieties of Experience</a:t>
            </a:r>
          </a:p>
          <a:p>
            <a:pPr marL="0" indent="0">
              <a:buNone/>
            </a:pPr>
            <a:endParaRPr lang="en-ZA" dirty="0"/>
          </a:p>
          <a:p>
            <a:r>
              <a:rPr lang="en-ZA" dirty="0"/>
              <a:t>Look for ways to provide multi-ethnic, multi-cultural and other community experiences for children. </a:t>
            </a:r>
          </a:p>
          <a:p>
            <a:endParaRPr lang="en-ZA" dirty="0"/>
          </a:p>
          <a:p>
            <a:r>
              <a:rPr lang="en-ZA" dirty="0"/>
              <a:t>Activities such as field trips, celebrating holidays and activities with other ethnic groups, and encouraging children to bring visitors to school enhances the creative process. </a:t>
            </a:r>
          </a:p>
          <a:p>
            <a:endParaRPr lang="en-ZA" dirty="0"/>
          </a:p>
          <a:p>
            <a:pPr marL="0" indent="0">
              <a:buNone/>
            </a:pPr>
            <a:endParaRPr lang="en-ZA" dirty="0"/>
          </a:p>
        </p:txBody>
      </p:sp>
    </p:spTree>
    <p:extLst>
      <p:ext uri="{BB962C8B-B14F-4D97-AF65-F5344CB8AC3E}">
        <p14:creationId xmlns:p14="http://schemas.microsoft.com/office/powerpoint/2010/main" val="240782240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289</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The more varied experiences children have in their lives, the wider the range of creative expression. </a:t>
            </a:r>
          </a:p>
          <a:p>
            <a:endParaRPr lang="en-ZA" dirty="0"/>
          </a:p>
          <a:p>
            <a:r>
              <a:rPr lang="en-ZA" dirty="0"/>
              <a:t>The more personal experiences children have with people and situations outside of their own environment, the more material they can draw on to incorporate in their play. </a:t>
            </a:r>
          </a:p>
          <a:p>
            <a:endParaRPr lang="en-ZA" dirty="0"/>
          </a:p>
          <a:p>
            <a:r>
              <a:rPr lang="en-ZA" dirty="0"/>
              <a:t>Our challenge is to try not to be intimidated by the variety and diversity of artistic expression in our classroom.</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4411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71EE69-93AB-4F68-8D25-B35781930072}"/>
              </a:ext>
            </a:extLst>
          </p:cNvPr>
          <p:cNvSpPr>
            <a:spLocks noGrp="1"/>
          </p:cNvSpPr>
          <p:nvPr>
            <p:ph type="title"/>
          </p:nvPr>
        </p:nvSpPr>
        <p:spPr/>
        <p:txBody>
          <a:bodyPr/>
          <a:lstStyle/>
          <a:p>
            <a:r>
              <a:rPr lang="en-GB" cap="small" dirty="0"/>
              <a:t>KT0101 </a:t>
            </a:r>
            <a:endParaRPr lang="en-ZA" dirty="0"/>
          </a:p>
        </p:txBody>
      </p:sp>
      <p:sp>
        <p:nvSpPr>
          <p:cNvPr id="6" name="Text Placeholder 5">
            <a:extLst>
              <a:ext uri="{FF2B5EF4-FFF2-40B4-BE49-F238E27FC236}">
                <a16:creationId xmlns:a16="http://schemas.microsoft.com/office/drawing/2014/main" id="{CBCCF026-773A-44D4-B464-D802127DDF34}"/>
              </a:ext>
            </a:extLst>
          </p:cNvPr>
          <p:cNvSpPr>
            <a:spLocks noGrp="1"/>
          </p:cNvSpPr>
          <p:nvPr>
            <p:ph type="body" idx="1"/>
          </p:nvPr>
        </p:nvSpPr>
        <p:spPr/>
        <p:txBody>
          <a:bodyPr/>
          <a:lstStyle/>
          <a:p>
            <a:r>
              <a:rPr lang="en-GB" b="1" cap="small" dirty="0"/>
              <a:t>FACILITATION AND MEDIATION OF ALL CHILDREN'S LEARNING</a:t>
            </a:r>
            <a:endParaRPr lang="en-ZA" b="1" cap="small" dirty="0"/>
          </a:p>
          <a:p>
            <a:r>
              <a:rPr lang="en-GB" dirty="0"/>
              <a:t> </a:t>
            </a:r>
            <a:endParaRPr lang="en-ZA" dirty="0"/>
          </a:p>
          <a:p>
            <a:endParaRPr lang="en-ZA" dirty="0"/>
          </a:p>
        </p:txBody>
      </p:sp>
      <p:sp>
        <p:nvSpPr>
          <p:cNvPr id="3" name="Slide Number Placeholder 2">
            <a:extLst>
              <a:ext uri="{FF2B5EF4-FFF2-40B4-BE49-F238E27FC236}">
                <a16:creationId xmlns:a16="http://schemas.microsoft.com/office/drawing/2014/main" id="{F90C8818-5B48-4C47-8CB5-4CC60092B4B8}"/>
              </a:ext>
            </a:extLst>
          </p:cNvPr>
          <p:cNvSpPr>
            <a:spLocks noGrp="1"/>
          </p:cNvSpPr>
          <p:nvPr>
            <p:ph type="sldNum" sz="quarter" idx="12"/>
          </p:nvPr>
        </p:nvSpPr>
        <p:spPr/>
        <p:txBody>
          <a:bodyPr/>
          <a:lstStyle/>
          <a:p>
            <a:fld id="{32F83655-DC73-417F-8B26-EB7A1DBB5382}" type="slidenum">
              <a:rPr lang="en-ZA" smtClean="0"/>
              <a:pPr/>
              <a:t>29</a:t>
            </a:fld>
            <a:endParaRPr lang="en-ZA" dirty="0"/>
          </a:p>
        </p:txBody>
      </p:sp>
    </p:spTree>
    <p:extLst>
      <p:ext uri="{BB962C8B-B14F-4D97-AF65-F5344CB8AC3E}">
        <p14:creationId xmlns:p14="http://schemas.microsoft.com/office/powerpoint/2010/main" val="324062718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290</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pPr marL="0" indent="0">
              <a:buNone/>
            </a:pPr>
            <a:r>
              <a:rPr lang="en-ZA" b="1" dirty="0"/>
              <a:t>Fostering the Creative Process</a:t>
            </a:r>
          </a:p>
          <a:p>
            <a:pPr marL="0" indent="0">
              <a:buNone/>
            </a:pPr>
            <a:endParaRPr lang="en-ZA" dirty="0"/>
          </a:p>
          <a:p>
            <a:r>
              <a:rPr lang="en-ZA" dirty="0"/>
              <a:t>Encouraging children to make their own choices is important. Children should be permitted frequent opportunities - and lots of time - to experience and explore expressive materials. </a:t>
            </a:r>
          </a:p>
          <a:p>
            <a:endParaRPr lang="en-ZA" dirty="0"/>
          </a:p>
          <a:p>
            <a:r>
              <a:rPr lang="en-ZA" dirty="0"/>
              <a:t>Put your emphasis on the process of creativity and not on the finished product. </a:t>
            </a:r>
          </a:p>
          <a:p>
            <a:endParaRPr lang="en-ZA" dirty="0"/>
          </a:p>
          <a:p>
            <a:pPr marL="0" indent="0">
              <a:buNone/>
            </a:pPr>
            <a:endParaRPr lang="en-ZA" dirty="0"/>
          </a:p>
        </p:txBody>
      </p:sp>
    </p:spTree>
    <p:extLst>
      <p:ext uri="{BB962C8B-B14F-4D97-AF65-F5344CB8AC3E}">
        <p14:creationId xmlns:p14="http://schemas.microsoft.com/office/powerpoint/2010/main" val="369463067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291</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What children learn and discover about themselves is vital to their development. </a:t>
            </a:r>
          </a:p>
          <a:p>
            <a:endParaRPr lang="en-ZA" dirty="0"/>
          </a:p>
          <a:p>
            <a:r>
              <a:rPr lang="en-ZA" dirty="0"/>
              <a:t>Show your support for the creative process by appreciating and offering support for children's efforts.</a:t>
            </a:r>
          </a:p>
          <a:p>
            <a:endParaRPr lang="en-ZA" dirty="0"/>
          </a:p>
          <a:p>
            <a:r>
              <a:rPr lang="en-ZA" dirty="0"/>
              <a:t> Independence and control are important components in the creative process. This is especially true when working with children with disabilities.</a:t>
            </a:r>
          </a:p>
          <a:p>
            <a:endParaRPr lang="en-ZA" dirty="0"/>
          </a:p>
          <a:p>
            <a:pPr marL="0" indent="0">
              <a:buNone/>
            </a:pPr>
            <a:endParaRPr lang="en-ZA" dirty="0"/>
          </a:p>
        </p:txBody>
      </p:sp>
    </p:spTree>
    <p:extLst>
      <p:ext uri="{BB962C8B-B14F-4D97-AF65-F5344CB8AC3E}">
        <p14:creationId xmlns:p14="http://schemas.microsoft.com/office/powerpoint/2010/main" val="386419948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292</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pPr marL="0" indent="0">
              <a:buNone/>
            </a:pPr>
            <a:r>
              <a:rPr lang="en-ZA" b="1" dirty="0"/>
              <a:t>Creative Play</a:t>
            </a:r>
          </a:p>
          <a:p>
            <a:pPr marL="0" indent="0">
              <a:buNone/>
            </a:pPr>
            <a:br>
              <a:rPr lang="en-ZA" dirty="0"/>
            </a:br>
            <a:r>
              <a:rPr lang="en-ZA" dirty="0"/>
              <a:t>One of the most important types of creative activity for young children is creative play. </a:t>
            </a:r>
          </a:p>
          <a:p>
            <a:pPr marL="0" indent="0">
              <a:buNone/>
            </a:pPr>
            <a:endParaRPr lang="en-ZA" dirty="0"/>
          </a:p>
          <a:p>
            <a:pPr marL="0" indent="0">
              <a:buNone/>
            </a:pPr>
            <a:r>
              <a:rPr lang="en-ZA" dirty="0"/>
              <a:t>Creative play is expressed when children use familiar materials in a new or unusual way, and when children engage in role-playing and imaginative play. </a:t>
            </a:r>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270875283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293</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Nothing reinforces the creative spirit and nourishes a child's soul more than providing large blocks of time to engage in spontaneous, self-directed play throughout the day.</a:t>
            </a:r>
          </a:p>
          <a:p>
            <a:pPr marL="0" indent="0">
              <a:buNone/>
            </a:pPr>
            <a:endParaRPr lang="en-ZA" dirty="0"/>
          </a:p>
          <a:p>
            <a:r>
              <a:rPr lang="en-ZA" dirty="0"/>
              <a:t> Play is the serious business of young children and the opportunity to play freely is vital to their healthy development. </a:t>
            </a: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4232013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294</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lnSpcReduction="10000"/>
          </a:bodyPr>
          <a:lstStyle/>
          <a:p>
            <a:r>
              <a:rPr lang="en-ZA" dirty="0"/>
              <a:t>Even as early as infancy, play fosters physical development by promoting the development of sensory exploration and motor skills. </a:t>
            </a:r>
          </a:p>
          <a:p>
            <a:endParaRPr lang="en-ZA" dirty="0"/>
          </a:p>
          <a:p>
            <a:r>
              <a:rPr lang="en-ZA" dirty="0"/>
              <a:t>Through play and the repetition of basic physical skills, children perfect their abilities and become competent at increasingly difficult physical tasks. </a:t>
            </a:r>
          </a:p>
          <a:p>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35796119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295</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Play fosters mental development and new ways of thinking and problem solving. </a:t>
            </a:r>
          </a:p>
          <a:p>
            <a:endParaRPr lang="en-ZA" dirty="0"/>
          </a:p>
          <a:p>
            <a:r>
              <a:rPr lang="en-ZA" dirty="0"/>
              <a:t>Through block play, children are confronted with many mental challenges having to do with measurement, equality, balance, shape, spatial relationships and physical properties. </a:t>
            </a:r>
          </a:p>
          <a:p>
            <a:pPr marL="0" indent="0">
              <a:buNone/>
            </a:pPr>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32063944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296</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One of the strongest benefits of play is the way it enhances social development. </a:t>
            </a:r>
          </a:p>
          <a:p>
            <a:endParaRPr lang="en-ZA" dirty="0"/>
          </a:p>
          <a:p>
            <a:r>
              <a:rPr lang="en-ZA" dirty="0"/>
              <a:t>Playful social interactions begin from the moment of birth. Dramatic play helps children experiment with and understand social roles.</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0845497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297</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 It can also give them countless opportunities for acquiring social skills as they play with others. </a:t>
            </a:r>
          </a:p>
          <a:p>
            <a:endParaRPr lang="en-ZA" dirty="0"/>
          </a:p>
          <a:p>
            <a:r>
              <a:rPr lang="en-ZA" dirty="0"/>
              <a:t>Through dramatic play, children gradually learn to take each other's needs into account, and appreciate different values and perspectives.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4939240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298</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Through play, children are able to express and cope with their feelings. Play also helps relieve stress and pressure for children. </a:t>
            </a:r>
          </a:p>
          <a:p>
            <a:endParaRPr lang="en-ZA" dirty="0"/>
          </a:p>
          <a:p>
            <a:r>
              <a:rPr lang="en-ZA" dirty="0"/>
              <a:t>They can just be themselves. There's no need to live up to adult standards during play. </a:t>
            </a:r>
          </a:p>
          <a:p>
            <a:endParaRPr lang="en-ZA" dirty="0"/>
          </a:p>
          <a:p>
            <a:r>
              <a:rPr lang="en-ZA" dirty="0"/>
              <a:t>Play offers children an opportunity to achieve mastery of their environment.</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5677211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299</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 They control the experience through their imaginations, and they exercise their powers of choice and decision-making as the play progresses.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6285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C3E52-7596-4FE2-B596-F15C09569D27}"/>
              </a:ext>
            </a:extLst>
          </p:cNvPr>
          <p:cNvSpPr>
            <a:spLocks noGrp="1"/>
          </p:cNvSpPr>
          <p:nvPr>
            <p:ph type="title"/>
          </p:nvPr>
        </p:nvSpPr>
        <p:spPr/>
        <p:txBody>
          <a:bodyPr>
            <a:normAutofit fontScale="90000"/>
          </a:bodyPr>
          <a:lstStyle/>
          <a:p>
            <a:pPr algn="ctr"/>
            <a:br>
              <a:rPr lang="en-GB" cap="small" dirty="0"/>
            </a:br>
            <a:r>
              <a:rPr lang="en-GB" cap="small" dirty="0"/>
              <a:t>FACILITATION AND MEDIATION OF ALL CHILDREN'S LEARNING</a:t>
            </a:r>
            <a:br>
              <a:rPr lang="en-ZA" cap="small" dirty="0"/>
            </a:br>
            <a:endParaRPr lang="en-ZA" dirty="0"/>
          </a:p>
        </p:txBody>
      </p:sp>
      <p:sp>
        <p:nvSpPr>
          <p:cNvPr id="4" name="Slide Number Placeholder 3">
            <a:extLst>
              <a:ext uri="{FF2B5EF4-FFF2-40B4-BE49-F238E27FC236}">
                <a16:creationId xmlns:a16="http://schemas.microsoft.com/office/drawing/2014/main" id="{A4365341-1B53-409B-BAD0-B6A7085243A6}"/>
              </a:ext>
            </a:extLst>
          </p:cNvPr>
          <p:cNvSpPr>
            <a:spLocks noGrp="1"/>
          </p:cNvSpPr>
          <p:nvPr>
            <p:ph type="sldNum" sz="quarter" idx="12"/>
          </p:nvPr>
        </p:nvSpPr>
        <p:spPr/>
        <p:txBody>
          <a:bodyPr/>
          <a:lstStyle/>
          <a:p>
            <a:fld id="{4980778A-6F9D-4141-8080-B8192EADCD40}" type="slidenum">
              <a:rPr lang="en-ZA" smtClean="0"/>
              <a:pPr/>
              <a:t>30</a:t>
            </a:fld>
            <a:endParaRPr lang="en-ZA" dirty="0"/>
          </a:p>
        </p:txBody>
      </p:sp>
      <p:sp>
        <p:nvSpPr>
          <p:cNvPr id="6" name="Content Placeholder 5">
            <a:extLst>
              <a:ext uri="{FF2B5EF4-FFF2-40B4-BE49-F238E27FC236}">
                <a16:creationId xmlns:a16="http://schemas.microsoft.com/office/drawing/2014/main" id="{C15126B3-9394-413D-A58E-7EC6FD940BB7}"/>
              </a:ext>
            </a:extLst>
          </p:cNvPr>
          <p:cNvSpPr>
            <a:spLocks noGrp="1"/>
          </p:cNvSpPr>
          <p:nvPr>
            <p:ph sz="quarter" idx="1"/>
          </p:nvPr>
        </p:nvSpPr>
        <p:spPr>
          <a:xfrm>
            <a:off x="467544" y="1694984"/>
            <a:ext cx="8219256" cy="4398311"/>
          </a:xfrm>
        </p:spPr>
        <p:txBody>
          <a:bodyPr/>
          <a:lstStyle/>
          <a:p>
            <a:pPr marL="0" indent="0">
              <a:buNone/>
            </a:pPr>
            <a:r>
              <a:rPr lang="en-GB" b="1" dirty="0"/>
              <a:t>Facilitate</a:t>
            </a:r>
            <a:r>
              <a:rPr lang="en-GB" dirty="0"/>
              <a:t>: means the use of a range of activities, all of which combine in various ways to contribute to the holistic development of babies, toddlers and young children. </a:t>
            </a:r>
            <a:endParaRPr lang="en-ZA" dirty="0"/>
          </a:p>
        </p:txBody>
      </p:sp>
    </p:spTree>
    <p:extLst>
      <p:ext uri="{BB962C8B-B14F-4D97-AF65-F5344CB8AC3E}">
        <p14:creationId xmlns:p14="http://schemas.microsoft.com/office/powerpoint/2010/main" val="413909165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300</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3796145"/>
          </a:xfrm>
        </p:spPr>
        <p:txBody>
          <a:bodyPr>
            <a:normAutofit/>
          </a:bodyPr>
          <a:lstStyle/>
          <a:p>
            <a:r>
              <a:rPr lang="en-ZA" dirty="0"/>
              <a:t>Play helps develop each child's unique perspective and individual style of creative expression. </a:t>
            </a:r>
          </a:p>
          <a:p>
            <a:endParaRPr lang="en-ZA" dirty="0"/>
          </a:p>
          <a:p>
            <a:r>
              <a:rPr lang="en-ZA" dirty="0"/>
              <a:t>Play expresses the child's personal, unique responses to the environment. Play is a self-expressive activity that draws on the child's powers of imagination. </a:t>
            </a:r>
          </a:p>
          <a:p>
            <a:endParaRPr lang="en-ZA" dirty="0"/>
          </a:p>
          <a:p>
            <a:pPr marL="0" indent="0">
              <a:buNone/>
            </a:pPr>
            <a:endParaRPr lang="en-ZA" dirty="0"/>
          </a:p>
        </p:txBody>
      </p:sp>
    </p:spTree>
    <p:extLst>
      <p:ext uri="{BB962C8B-B14F-4D97-AF65-F5344CB8AC3E}">
        <p14:creationId xmlns:p14="http://schemas.microsoft.com/office/powerpoint/2010/main" val="11288044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301</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Play is open-ended, free-form and children have the freedom to try out new ideas as well as build on and experiment with the old. </a:t>
            </a:r>
          </a:p>
          <a:p>
            <a:endParaRPr lang="en-ZA" dirty="0"/>
          </a:p>
          <a:p>
            <a:r>
              <a:rPr lang="en-ZA" dirty="0"/>
              <a:t>Play provides an excellent opportunity for integrating and including children with disabilities in your program. </a:t>
            </a:r>
          </a:p>
          <a:p>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171574224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302</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The opportunities play provides for control and independence are important issues for any child but are especially important for these youngsters. </a:t>
            </a:r>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420845885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303</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What are some of the ways we can encourage play in our classrooms? As caregivers, we must be careful to avoid dominating the play ourselves. </a:t>
            </a:r>
          </a:p>
          <a:p>
            <a:endParaRPr lang="en-ZA" dirty="0"/>
          </a:p>
          <a:p>
            <a:r>
              <a:rPr lang="en-ZA" dirty="0"/>
              <a:t>Play should be the result of the children's ideas and not directed by the adult. Through play, we should try to foster children's abilities to express themselves. </a:t>
            </a:r>
          </a:p>
          <a:p>
            <a:endParaRPr lang="en-ZA" dirty="0"/>
          </a:p>
          <a:p>
            <a:endParaRPr lang="en-ZA" dirty="0"/>
          </a:p>
          <a:p>
            <a:pPr marL="0" indent="0">
              <a:buNone/>
            </a:pPr>
            <a:endParaRPr lang="en-ZA" dirty="0"/>
          </a:p>
        </p:txBody>
      </p:sp>
    </p:spTree>
    <p:extLst>
      <p:ext uri="{BB962C8B-B14F-4D97-AF65-F5344CB8AC3E}">
        <p14:creationId xmlns:p14="http://schemas.microsoft.com/office/powerpoint/2010/main" val="110683852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304</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We should also try to help children base play on their own inspirations - not ours. </a:t>
            </a:r>
          </a:p>
          <a:p>
            <a:endParaRPr lang="en-ZA" dirty="0"/>
          </a:p>
          <a:p>
            <a:r>
              <a:rPr lang="en-ZA" dirty="0"/>
              <a:t>Our goal is to stimulate play - not control it - and to encourage children's satisfaction in playing with each other. </a:t>
            </a: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347946103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305</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Pay attention to play, plan for it, encourage it. Learn how to extend children's play through comments and questions. Stimulate creative ideas by encouraging children to come up with new and unusual uses of equipment. </a:t>
            </a:r>
          </a:p>
          <a:p>
            <a:endParaRPr lang="en-ZA" dirty="0"/>
          </a:p>
          <a:p>
            <a:r>
              <a:rPr lang="en-ZA" dirty="0"/>
              <a:t>Try to remain open to new and original ideas, and encourage children to come up with more than one solution or answer.</a:t>
            </a:r>
          </a:p>
          <a:p>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83759881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306</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 Be careful about over-restricting equipment and make sure to have play materials quickly available when children want them. Buy and use equipment in ways that encourage the use of imagination. </a:t>
            </a:r>
          </a:p>
          <a:p>
            <a:endParaRPr lang="en-ZA" dirty="0"/>
          </a:p>
          <a:p>
            <a:r>
              <a:rPr lang="en-ZA" dirty="0"/>
              <a:t>Avoid toys and activities that spell everything out for the child and leave nothing to the imagination. </a:t>
            </a:r>
          </a:p>
          <a:p>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382415925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AE7762-B06A-4269-B48B-400F2A23D98F}"/>
              </a:ext>
            </a:extLst>
          </p:cNvPr>
          <p:cNvSpPr>
            <a:spLocks noGrp="1"/>
          </p:cNvSpPr>
          <p:nvPr>
            <p:ph type="title"/>
          </p:nvPr>
        </p:nvSpPr>
        <p:spPr>
          <a:xfrm>
            <a:off x="467544" y="274638"/>
            <a:ext cx="8219256" cy="1420347"/>
          </a:xfrm>
        </p:spPr>
        <p:txBody>
          <a:bodyPr>
            <a:normAutofit fontScale="90000"/>
          </a:bodyPr>
          <a:lstStyle/>
          <a:p>
            <a:pPr algn="ctr"/>
            <a:br>
              <a:rPr lang="en-ZA" dirty="0"/>
            </a:br>
            <a:br>
              <a:rPr lang="en-ZA" dirty="0"/>
            </a:br>
            <a:r>
              <a:rPr lang="en-ZA" dirty="0"/>
              <a:t>THE PROMOTION OF SELF-EXPRESSION THROUGH CREATIVE ART, MOVEMENT, MUSIC AND DRAMA </a:t>
            </a:r>
            <a:br>
              <a:rPr lang="en-ZA" dirty="0"/>
            </a:br>
            <a:endParaRPr lang="en-ZA" dirty="0"/>
          </a:p>
        </p:txBody>
      </p:sp>
      <p:sp>
        <p:nvSpPr>
          <p:cNvPr id="4" name="Slide Number Placeholder 3">
            <a:extLst>
              <a:ext uri="{FF2B5EF4-FFF2-40B4-BE49-F238E27FC236}">
                <a16:creationId xmlns:a16="http://schemas.microsoft.com/office/drawing/2014/main" id="{7F1B3E58-35F6-4883-9341-DBC2F9E593E1}"/>
              </a:ext>
            </a:extLst>
          </p:cNvPr>
          <p:cNvSpPr>
            <a:spLocks noGrp="1"/>
          </p:cNvSpPr>
          <p:nvPr>
            <p:ph type="sldNum" sz="quarter" idx="12"/>
          </p:nvPr>
        </p:nvSpPr>
        <p:spPr/>
        <p:txBody>
          <a:bodyPr/>
          <a:lstStyle/>
          <a:p>
            <a:fld id="{4980778A-6F9D-4141-8080-B8192EADCD40}" type="slidenum">
              <a:rPr lang="en-ZA" smtClean="0"/>
              <a:pPr/>
              <a:t>307</a:t>
            </a:fld>
            <a:endParaRPr lang="en-ZA" dirty="0"/>
          </a:p>
        </p:txBody>
      </p:sp>
      <p:sp>
        <p:nvSpPr>
          <p:cNvPr id="6" name="Content Placeholder 5">
            <a:extLst>
              <a:ext uri="{FF2B5EF4-FFF2-40B4-BE49-F238E27FC236}">
                <a16:creationId xmlns:a16="http://schemas.microsoft.com/office/drawing/2014/main" id="{FE0869F1-6B1E-4019-AE35-D6CB849BF9D8}"/>
              </a:ext>
            </a:extLst>
          </p:cNvPr>
          <p:cNvSpPr>
            <a:spLocks noGrp="1"/>
          </p:cNvSpPr>
          <p:nvPr>
            <p:ph sz="quarter" idx="1"/>
          </p:nvPr>
        </p:nvSpPr>
        <p:spPr>
          <a:xfrm>
            <a:off x="467544" y="2297150"/>
            <a:ext cx="8219256" cy="4103650"/>
          </a:xfrm>
        </p:spPr>
        <p:txBody>
          <a:bodyPr>
            <a:normAutofit/>
          </a:bodyPr>
          <a:lstStyle/>
          <a:p>
            <a:r>
              <a:rPr lang="en-ZA" dirty="0"/>
              <a:t>Provide children with a good range and balance of equipment, and keep equipment exciting by changing it frequently or changing its location</a:t>
            </a:r>
          </a:p>
          <a:p>
            <a:endParaRPr lang="en-ZA" dirty="0"/>
          </a:p>
          <a:p>
            <a:pPr marL="0" indent="0">
              <a:buNone/>
            </a:pPr>
            <a:br>
              <a:rPr lang="en-ZA" dirty="0"/>
            </a:br>
            <a:endParaRPr lang="en-ZA" dirty="0"/>
          </a:p>
          <a:p>
            <a:endParaRPr lang="en-ZA" dirty="0"/>
          </a:p>
          <a:p>
            <a:pPr marL="0" indent="0">
              <a:buNone/>
            </a:pPr>
            <a:endParaRPr lang="en-ZA" dirty="0"/>
          </a:p>
        </p:txBody>
      </p:sp>
    </p:spTree>
    <p:extLst>
      <p:ext uri="{BB962C8B-B14F-4D97-AF65-F5344CB8AC3E}">
        <p14:creationId xmlns:p14="http://schemas.microsoft.com/office/powerpoint/2010/main" val="331462523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9596-869C-41F9-8251-A7B620F17652}"/>
              </a:ext>
            </a:extLst>
          </p:cNvPr>
          <p:cNvSpPr>
            <a:spLocks noGrp="1"/>
          </p:cNvSpPr>
          <p:nvPr>
            <p:ph type="title"/>
          </p:nvPr>
        </p:nvSpPr>
        <p:spPr/>
        <p:txBody>
          <a:bodyPr/>
          <a:lstStyle/>
          <a:p>
            <a:r>
              <a:rPr lang="en-ZA" dirty="0"/>
              <a:t>IAC0107</a:t>
            </a:r>
          </a:p>
        </p:txBody>
      </p:sp>
      <p:sp>
        <p:nvSpPr>
          <p:cNvPr id="3" name="Text Placeholder 2">
            <a:extLst>
              <a:ext uri="{FF2B5EF4-FFF2-40B4-BE49-F238E27FC236}">
                <a16:creationId xmlns:a16="http://schemas.microsoft.com/office/drawing/2014/main" id="{DBA52223-AB92-4C72-9624-0C9633C3219F}"/>
              </a:ext>
            </a:extLst>
          </p:cNvPr>
          <p:cNvSpPr>
            <a:spLocks noGrp="1"/>
          </p:cNvSpPr>
          <p:nvPr>
            <p:ph type="body" idx="1"/>
          </p:nvPr>
        </p:nvSpPr>
        <p:spPr/>
        <p:txBody>
          <a:bodyPr/>
          <a:lstStyle/>
          <a:p>
            <a:r>
              <a:rPr lang="en-ZA" b="1" dirty="0"/>
              <a:t>THE PROMOTION OF SENSORY MOTOR DEVELOPMENT THROUGH INDOOR AND OUTDOOR ACTIVITIES </a:t>
            </a:r>
          </a:p>
          <a:p>
            <a:endParaRPr lang="en-ZA" dirty="0"/>
          </a:p>
        </p:txBody>
      </p:sp>
      <p:sp>
        <p:nvSpPr>
          <p:cNvPr id="4" name="Slide Number Placeholder 3">
            <a:extLst>
              <a:ext uri="{FF2B5EF4-FFF2-40B4-BE49-F238E27FC236}">
                <a16:creationId xmlns:a16="http://schemas.microsoft.com/office/drawing/2014/main" id="{61580EF4-BF1F-4BAB-B12F-E7C92A723F0A}"/>
              </a:ext>
            </a:extLst>
          </p:cNvPr>
          <p:cNvSpPr>
            <a:spLocks noGrp="1"/>
          </p:cNvSpPr>
          <p:nvPr>
            <p:ph type="sldNum" sz="quarter" idx="12"/>
          </p:nvPr>
        </p:nvSpPr>
        <p:spPr/>
        <p:txBody>
          <a:bodyPr/>
          <a:lstStyle/>
          <a:p>
            <a:fld id="{4980778A-6F9D-4141-8080-B8192EADCD40}" type="slidenum">
              <a:rPr lang="en-ZA" smtClean="0"/>
              <a:pPr/>
              <a:t>308</a:t>
            </a:fld>
            <a:endParaRPr lang="en-ZA" dirty="0"/>
          </a:p>
        </p:txBody>
      </p:sp>
    </p:spTree>
    <p:extLst>
      <p:ext uri="{BB962C8B-B14F-4D97-AF65-F5344CB8AC3E}">
        <p14:creationId xmlns:p14="http://schemas.microsoft.com/office/powerpoint/2010/main" val="59237802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309</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r>
              <a:rPr lang="en-GB" dirty="0"/>
              <a:t>Motor skills development refers to the progressive change in motor behaviour throughout the life span with the change being sequential and age-related. </a:t>
            </a:r>
          </a:p>
          <a:p>
            <a:endParaRPr lang="en-GB" dirty="0"/>
          </a:p>
          <a:p>
            <a:r>
              <a:rPr lang="en-GB" dirty="0"/>
              <a:t>Not all children are able to demonstrate the matured stage of a particular skill within a few lessons but it is important to introduce the skills, show them how the skills look like and provide many opportunities for practice. </a:t>
            </a:r>
          </a:p>
          <a:p>
            <a:pPr marL="0" indent="0">
              <a:buNone/>
            </a:pPr>
            <a:endParaRPr lang="en-ZA" dirty="0"/>
          </a:p>
        </p:txBody>
      </p:sp>
    </p:spTree>
    <p:extLst>
      <p:ext uri="{BB962C8B-B14F-4D97-AF65-F5344CB8AC3E}">
        <p14:creationId xmlns:p14="http://schemas.microsoft.com/office/powerpoint/2010/main" val="3423666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C3E52-7596-4FE2-B596-F15C09569D27}"/>
              </a:ext>
            </a:extLst>
          </p:cNvPr>
          <p:cNvSpPr>
            <a:spLocks noGrp="1"/>
          </p:cNvSpPr>
          <p:nvPr>
            <p:ph type="title"/>
          </p:nvPr>
        </p:nvSpPr>
        <p:spPr/>
        <p:txBody>
          <a:bodyPr>
            <a:normAutofit fontScale="90000"/>
          </a:bodyPr>
          <a:lstStyle/>
          <a:p>
            <a:pPr algn="ctr"/>
            <a:br>
              <a:rPr lang="en-GB" cap="small" dirty="0"/>
            </a:br>
            <a:r>
              <a:rPr lang="en-GB" cap="small" dirty="0"/>
              <a:t>FACILITATION AND MEDIATION OF ALL CHILDREN'S LEARNING</a:t>
            </a:r>
            <a:br>
              <a:rPr lang="en-ZA" cap="small" dirty="0"/>
            </a:br>
            <a:endParaRPr lang="en-ZA" dirty="0"/>
          </a:p>
        </p:txBody>
      </p:sp>
      <p:sp>
        <p:nvSpPr>
          <p:cNvPr id="4" name="Slide Number Placeholder 3">
            <a:extLst>
              <a:ext uri="{FF2B5EF4-FFF2-40B4-BE49-F238E27FC236}">
                <a16:creationId xmlns:a16="http://schemas.microsoft.com/office/drawing/2014/main" id="{A4365341-1B53-409B-BAD0-B6A7085243A6}"/>
              </a:ext>
            </a:extLst>
          </p:cNvPr>
          <p:cNvSpPr>
            <a:spLocks noGrp="1"/>
          </p:cNvSpPr>
          <p:nvPr>
            <p:ph type="sldNum" sz="quarter" idx="12"/>
          </p:nvPr>
        </p:nvSpPr>
        <p:spPr/>
        <p:txBody>
          <a:bodyPr/>
          <a:lstStyle/>
          <a:p>
            <a:fld id="{4980778A-6F9D-4141-8080-B8192EADCD40}" type="slidenum">
              <a:rPr lang="en-ZA" smtClean="0"/>
              <a:pPr/>
              <a:t>31</a:t>
            </a:fld>
            <a:endParaRPr lang="en-ZA" dirty="0"/>
          </a:p>
        </p:txBody>
      </p:sp>
      <p:sp>
        <p:nvSpPr>
          <p:cNvPr id="6" name="Content Placeholder 5">
            <a:extLst>
              <a:ext uri="{FF2B5EF4-FFF2-40B4-BE49-F238E27FC236}">
                <a16:creationId xmlns:a16="http://schemas.microsoft.com/office/drawing/2014/main" id="{C15126B3-9394-413D-A58E-7EC6FD940BB7}"/>
              </a:ext>
            </a:extLst>
          </p:cNvPr>
          <p:cNvSpPr>
            <a:spLocks noGrp="1"/>
          </p:cNvSpPr>
          <p:nvPr>
            <p:ph sz="quarter" idx="1"/>
          </p:nvPr>
        </p:nvSpPr>
        <p:spPr>
          <a:xfrm>
            <a:off x="467544" y="1282638"/>
            <a:ext cx="8219256" cy="5300724"/>
          </a:xfrm>
        </p:spPr>
        <p:txBody>
          <a:bodyPr>
            <a:normAutofit lnSpcReduction="10000"/>
          </a:bodyPr>
          <a:lstStyle/>
          <a:p>
            <a:pPr marL="0" indent="0">
              <a:buNone/>
            </a:pPr>
            <a:r>
              <a:rPr lang="en-GB" b="1" dirty="0"/>
              <a:t>The following lists provide examples of the range of activities that must be demonstrated, but these examples are not intended to be seen as exhaustive although all those listed below must be demonstrated as appropriate to the age group: </a:t>
            </a:r>
          </a:p>
          <a:p>
            <a:pPr marL="0" indent="0">
              <a:buNone/>
            </a:pPr>
            <a:endParaRPr lang="en-ZA" b="1" dirty="0"/>
          </a:p>
          <a:p>
            <a:pPr lvl="0"/>
            <a:r>
              <a:rPr lang="en-GB" dirty="0"/>
              <a:t>Sensory activities e.g. sand and water play, exploratory art.</a:t>
            </a:r>
            <a:endParaRPr lang="en-ZA" dirty="0"/>
          </a:p>
          <a:p>
            <a:pPr lvl="0"/>
            <a:r>
              <a:rPr lang="en-GB" dirty="0"/>
              <a:t>Music, movement, dance.</a:t>
            </a:r>
            <a:endParaRPr lang="en-ZA" dirty="0"/>
          </a:p>
          <a:p>
            <a:pPr lvl="0"/>
            <a:r>
              <a:rPr lang="en-GB" dirty="0"/>
              <a:t>Song, rhymes, stories, language activities.</a:t>
            </a:r>
            <a:endParaRPr lang="en-ZA" dirty="0"/>
          </a:p>
          <a:p>
            <a:pPr lvl="0"/>
            <a:r>
              <a:rPr lang="en-GB" dirty="0"/>
              <a:t>Creative activities such as imitative play; drama, fantasy play.</a:t>
            </a:r>
            <a:endParaRPr lang="en-ZA" dirty="0"/>
          </a:p>
          <a:p>
            <a:pPr lvl="0"/>
            <a:r>
              <a:rPr lang="en-GB" dirty="0"/>
              <a:t>Games.</a:t>
            </a:r>
            <a:endParaRPr lang="en-ZA" dirty="0"/>
          </a:p>
          <a:p>
            <a:pPr lvl="0"/>
            <a:r>
              <a:rPr lang="en-GB" dirty="0"/>
              <a:t>Manipulative play, construction e.g. use of blocks.</a:t>
            </a:r>
            <a:endParaRPr lang="en-ZA" dirty="0"/>
          </a:p>
          <a:p>
            <a:pPr lvl="0"/>
            <a:r>
              <a:rPr lang="en-GB" dirty="0"/>
              <a:t>Discovery play.</a:t>
            </a:r>
            <a:endParaRPr lang="en-ZA" dirty="0"/>
          </a:p>
          <a:p>
            <a:pPr lvl="0"/>
            <a:r>
              <a:rPr lang="en-GB" dirty="0"/>
              <a:t>Gross-motor play.</a:t>
            </a:r>
            <a:endParaRPr lang="en-ZA" dirty="0"/>
          </a:p>
        </p:txBody>
      </p:sp>
    </p:spTree>
    <p:extLst>
      <p:ext uri="{BB962C8B-B14F-4D97-AF65-F5344CB8AC3E}">
        <p14:creationId xmlns:p14="http://schemas.microsoft.com/office/powerpoint/2010/main" val="201241999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310</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r>
              <a:rPr lang="en-GB" dirty="0"/>
              <a:t>Teachers need to modify or adapt activities to suit different age groups and select equipment that is age appropriate. They should teach skills from simple to complex and break down the instruction into smaller steps.</a:t>
            </a:r>
            <a:endParaRPr lang="en-ZA" dirty="0"/>
          </a:p>
          <a:p>
            <a:pPr marL="0" indent="0">
              <a:buNone/>
            </a:pPr>
            <a:endParaRPr lang="en-ZA" dirty="0"/>
          </a:p>
        </p:txBody>
      </p:sp>
    </p:spTree>
    <p:extLst>
      <p:ext uri="{BB962C8B-B14F-4D97-AF65-F5344CB8AC3E}">
        <p14:creationId xmlns:p14="http://schemas.microsoft.com/office/powerpoint/2010/main" val="142472443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311</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r>
              <a:rPr lang="en-GB" b="1" dirty="0"/>
              <a:t>Motor Skills Development includes three strands of learning: </a:t>
            </a:r>
          </a:p>
          <a:p>
            <a:pPr marL="0" indent="0">
              <a:buNone/>
            </a:pPr>
            <a:endParaRPr lang="en-ZA" b="1" dirty="0"/>
          </a:p>
          <a:p>
            <a:pPr lvl="0"/>
            <a:r>
              <a:rPr lang="en-GB" dirty="0"/>
              <a:t>Motor skills acquisition  </a:t>
            </a:r>
            <a:endParaRPr lang="en-ZA" dirty="0"/>
          </a:p>
          <a:p>
            <a:pPr lvl="0"/>
            <a:r>
              <a:rPr lang="en-GB" dirty="0"/>
              <a:t>Health and fitness </a:t>
            </a:r>
            <a:endParaRPr lang="en-ZA" dirty="0"/>
          </a:p>
          <a:p>
            <a:pPr lvl="0"/>
            <a:r>
              <a:rPr lang="en-GB" dirty="0"/>
              <a:t>Safety awareness </a:t>
            </a:r>
            <a:endParaRPr lang="en-ZA" dirty="0"/>
          </a:p>
          <a:p>
            <a:pPr marL="0" indent="0">
              <a:buNone/>
            </a:pPr>
            <a:endParaRPr lang="en-ZA" dirty="0"/>
          </a:p>
        </p:txBody>
      </p:sp>
    </p:spTree>
    <p:extLst>
      <p:ext uri="{BB962C8B-B14F-4D97-AF65-F5344CB8AC3E}">
        <p14:creationId xmlns:p14="http://schemas.microsoft.com/office/powerpoint/2010/main" val="281659406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312</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r>
              <a:rPr lang="en-GB" dirty="0"/>
              <a:t>In the strand of motor skills acquisition, children develop the basic skills for them to be efficient and effective movers. </a:t>
            </a:r>
          </a:p>
          <a:p>
            <a:endParaRPr lang="en-GB" dirty="0"/>
          </a:p>
          <a:p>
            <a:r>
              <a:rPr lang="en-GB" dirty="0"/>
              <a:t>The strand of health and fitness aims to promote children’s understanding of good health habits and develop their physical fitness to achieve healthy growth. </a:t>
            </a:r>
          </a:p>
          <a:p>
            <a:endParaRPr lang="en-GB" dirty="0"/>
          </a:p>
          <a:p>
            <a:pPr marL="0" indent="0">
              <a:buNone/>
            </a:pPr>
            <a:endParaRPr lang="en-ZA" dirty="0"/>
          </a:p>
        </p:txBody>
      </p:sp>
    </p:spTree>
    <p:extLst>
      <p:ext uri="{BB962C8B-B14F-4D97-AF65-F5344CB8AC3E}">
        <p14:creationId xmlns:p14="http://schemas.microsoft.com/office/powerpoint/2010/main" val="125709489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313</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r>
              <a:rPr lang="en-GB" dirty="0"/>
              <a:t>Lastly, children learn about the importance of safety and how they can prevent danger at home, in school and at public places in the strand of safety awareness. </a:t>
            </a:r>
          </a:p>
          <a:p>
            <a:endParaRPr lang="en-GB" dirty="0"/>
          </a:p>
          <a:p>
            <a:endParaRPr lang="en-GB" dirty="0"/>
          </a:p>
          <a:p>
            <a:r>
              <a:rPr lang="en-GB" dirty="0"/>
              <a:t>The figure below shows the three strands of learning in Motor Skills Development.</a:t>
            </a:r>
            <a:endParaRPr lang="en-ZA" dirty="0"/>
          </a:p>
          <a:p>
            <a:endParaRPr lang="en-GB" dirty="0"/>
          </a:p>
          <a:p>
            <a:pPr marL="0" indent="0">
              <a:buNone/>
            </a:pPr>
            <a:endParaRPr lang="en-ZA" dirty="0"/>
          </a:p>
        </p:txBody>
      </p:sp>
    </p:spTree>
    <p:extLst>
      <p:ext uri="{BB962C8B-B14F-4D97-AF65-F5344CB8AC3E}">
        <p14:creationId xmlns:p14="http://schemas.microsoft.com/office/powerpoint/2010/main" val="78194514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314</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p:txBody>
      </p:sp>
      <p:pic>
        <p:nvPicPr>
          <p:cNvPr id="7" name="Picture 6">
            <a:extLst>
              <a:ext uri="{FF2B5EF4-FFF2-40B4-BE49-F238E27FC236}">
                <a16:creationId xmlns:a16="http://schemas.microsoft.com/office/drawing/2014/main" id="{8B86FBCE-C9A4-407A-A979-87F47E937C1E}"/>
              </a:ext>
            </a:extLst>
          </p:cNvPr>
          <p:cNvPicPr/>
          <p:nvPr/>
        </p:nvPicPr>
        <p:blipFill>
          <a:blip r:embed="rId2"/>
          <a:stretch>
            <a:fillRect/>
          </a:stretch>
        </p:blipFill>
        <p:spPr>
          <a:xfrm>
            <a:off x="1688123" y="1688123"/>
            <a:ext cx="5298831" cy="4625176"/>
          </a:xfrm>
          <a:prstGeom prst="rect">
            <a:avLst/>
          </a:prstGeom>
        </p:spPr>
      </p:pic>
    </p:spTree>
    <p:extLst>
      <p:ext uri="{BB962C8B-B14F-4D97-AF65-F5344CB8AC3E}">
        <p14:creationId xmlns:p14="http://schemas.microsoft.com/office/powerpoint/2010/main" val="21180032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315</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1200329"/>
          </a:xfrm>
          <a:prstGeom prst="rect">
            <a:avLst/>
          </a:prstGeom>
        </p:spPr>
        <p:txBody>
          <a:bodyPr wrap="square">
            <a:spAutoFit/>
          </a:bodyPr>
          <a:lstStyle/>
          <a:p>
            <a:pPr marL="342900" indent="-342900">
              <a:buFont typeface="Arial" panose="020B0604020202020204" pitchFamily="34" charset="0"/>
              <a:buChar char="•"/>
            </a:pPr>
            <a:r>
              <a:rPr lang="en-ZA" sz="2400" dirty="0"/>
              <a:t>Children should be exposed to many different opportunities where they can construct, explore and pretend while playing. In the classroom set up areas for this to take place.</a:t>
            </a:r>
          </a:p>
        </p:txBody>
      </p:sp>
    </p:spTree>
    <p:extLst>
      <p:ext uri="{BB962C8B-B14F-4D97-AF65-F5344CB8AC3E}">
        <p14:creationId xmlns:p14="http://schemas.microsoft.com/office/powerpoint/2010/main" val="100639289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316</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3785652"/>
          </a:xfrm>
          <a:prstGeom prst="rect">
            <a:avLst/>
          </a:prstGeom>
        </p:spPr>
        <p:txBody>
          <a:bodyPr wrap="square">
            <a:spAutoFit/>
          </a:bodyPr>
          <a:lstStyle/>
          <a:p>
            <a:r>
              <a:rPr lang="en-GB" sz="2400" b="1" dirty="0"/>
              <a:t>Fine Motor Skills</a:t>
            </a:r>
          </a:p>
          <a:p>
            <a:endParaRPr lang="en-ZA" sz="2400" dirty="0"/>
          </a:p>
          <a:p>
            <a:pPr marL="342900" indent="-342900">
              <a:buFont typeface="Arial" panose="020B0604020202020204" pitchFamily="34" charset="0"/>
              <a:buChar char="•"/>
            </a:pPr>
            <a:r>
              <a:rPr lang="en-GB" sz="2400" dirty="0"/>
              <a:t>Fine motor skills involve coordination and control of the wrists, fingers and hands in carrying out a specific task with precision.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Acquisition of fine motor skills helps children to be more independent in carrying out daily activities such as cutting with a pair of scissors and applying glue on a piece of paper.</a:t>
            </a:r>
          </a:p>
          <a:p>
            <a:endParaRPr lang="en-GB" sz="2400" dirty="0"/>
          </a:p>
        </p:txBody>
      </p:sp>
    </p:spTree>
    <p:extLst>
      <p:ext uri="{BB962C8B-B14F-4D97-AF65-F5344CB8AC3E}">
        <p14:creationId xmlns:p14="http://schemas.microsoft.com/office/powerpoint/2010/main" val="358617512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317</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3046988"/>
          </a:xfrm>
          <a:prstGeom prst="rect">
            <a:avLst/>
          </a:prstGeom>
        </p:spPr>
        <p:txBody>
          <a:bodyPr wrap="square">
            <a:spAutoFit/>
          </a:bodyPr>
          <a:lstStyle/>
          <a:p>
            <a:pPr marL="342900" indent="-342900">
              <a:buFont typeface="Arial" panose="020B0604020202020204" pitchFamily="34" charset="0"/>
              <a:buChar char="•"/>
            </a:pPr>
            <a:r>
              <a:rPr lang="en-GB" sz="2400" dirty="0"/>
              <a:t>Strengthening the fine motor skills also allows children to perform self-help tasks such as tying their shoelaces and fastening buttons on their clothes.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When children have well-developed fine motor skills, they will be able to use drawing, writing and art tools such as pencils, chalks and paintbrushes more efficiently.</a:t>
            </a:r>
            <a:endParaRPr lang="en-ZA" sz="2400" dirty="0"/>
          </a:p>
          <a:p>
            <a:endParaRPr lang="en-GB" sz="2400" dirty="0"/>
          </a:p>
        </p:txBody>
      </p:sp>
    </p:spTree>
    <p:extLst>
      <p:ext uri="{BB962C8B-B14F-4D97-AF65-F5344CB8AC3E}">
        <p14:creationId xmlns:p14="http://schemas.microsoft.com/office/powerpoint/2010/main" val="272907827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318</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2677656"/>
          </a:xfrm>
          <a:prstGeom prst="rect">
            <a:avLst/>
          </a:prstGeom>
        </p:spPr>
        <p:txBody>
          <a:bodyPr wrap="square">
            <a:spAutoFit/>
          </a:bodyPr>
          <a:lstStyle/>
          <a:p>
            <a:pPr marL="285750" indent="-285750">
              <a:buFont typeface="Arial" panose="020B0604020202020204" pitchFamily="34" charset="0"/>
              <a:buChar char="•"/>
            </a:pPr>
            <a:r>
              <a:rPr lang="en-GB" sz="2400" dirty="0"/>
              <a:t>Children should be given ample learning opportunities to perform a range of tasks to develop their fine motor skills.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general, control of the muscles progresses outwards from the centre of the body to the more distant body parts. </a:t>
            </a:r>
          </a:p>
          <a:p>
            <a:endParaRPr lang="en-GB" sz="2400" dirty="0"/>
          </a:p>
          <a:p>
            <a:endParaRPr lang="en-GB" sz="2400" dirty="0"/>
          </a:p>
        </p:txBody>
      </p:sp>
    </p:spTree>
    <p:extLst>
      <p:ext uri="{BB962C8B-B14F-4D97-AF65-F5344CB8AC3E}">
        <p14:creationId xmlns:p14="http://schemas.microsoft.com/office/powerpoint/2010/main" val="161503491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319</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3785652"/>
          </a:xfrm>
          <a:prstGeom prst="rect">
            <a:avLst/>
          </a:prstGeom>
        </p:spPr>
        <p:txBody>
          <a:bodyPr wrap="square">
            <a:spAutoFit/>
          </a:bodyPr>
          <a:lstStyle/>
          <a:p>
            <a:pPr marL="342900" indent="-342900">
              <a:buFont typeface="Arial" panose="020B0604020202020204" pitchFamily="34" charset="0"/>
              <a:buChar char="•"/>
            </a:pPr>
            <a:r>
              <a:rPr lang="en-GB" sz="2400" dirty="0"/>
              <a:t>For example, children usually develop the muscles of their trunks and shoulders earlier than their legs and feet which are further from the centre of their bodies.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As such, children should be given opportunities to use their hands to carry out different tasks such as tearing paper, kneading dough and building block structures during the initial stage of fine motor skills development. </a:t>
            </a:r>
          </a:p>
          <a:p>
            <a:pPr marL="342900" indent="-3429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64318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C3E52-7596-4FE2-B596-F15C09569D27}"/>
              </a:ext>
            </a:extLst>
          </p:cNvPr>
          <p:cNvSpPr>
            <a:spLocks noGrp="1"/>
          </p:cNvSpPr>
          <p:nvPr>
            <p:ph type="title"/>
          </p:nvPr>
        </p:nvSpPr>
        <p:spPr/>
        <p:txBody>
          <a:bodyPr>
            <a:normAutofit fontScale="90000"/>
          </a:bodyPr>
          <a:lstStyle/>
          <a:p>
            <a:pPr algn="ctr"/>
            <a:br>
              <a:rPr lang="en-GB" cap="small" dirty="0"/>
            </a:br>
            <a:r>
              <a:rPr lang="en-GB" cap="small" dirty="0"/>
              <a:t>FACILITATION AND MEDIATION OF ALL CHILDREN'S LEARNING</a:t>
            </a:r>
            <a:br>
              <a:rPr lang="en-ZA" cap="small" dirty="0"/>
            </a:br>
            <a:endParaRPr lang="en-ZA" dirty="0"/>
          </a:p>
        </p:txBody>
      </p:sp>
      <p:sp>
        <p:nvSpPr>
          <p:cNvPr id="4" name="Slide Number Placeholder 3">
            <a:extLst>
              <a:ext uri="{FF2B5EF4-FFF2-40B4-BE49-F238E27FC236}">
                <a16:creationId xmlns:a16="http://schemas.microsoft.com/office/drawing/2014/main" id="{A4365341-1B53-409B-BAD0-B6A7085243A6}"/>
              </a:ext>
            </a:extLst>
          </p:cNvPr>
          <p:cNvSpPr>
            <a:spLocks noGrp="1"/>
          </p:cNvSpPr>
          <p:nvPr>
            <p:ph type="sldNum" sz="quarter" idx="12"/>
          </p:nvPr>
        </p:nvSpPr>
        <p:spPr/>
        <p:txBody>
          <a:bodyPr/>
          <a:lstStyle/>
          <a:p>
            <a:fld id="{4980778A-6F9D-4141-8080-B8192EADCD40}" type="slidenum">
              <a:rPr lang="en-ZA" smtClean="0"/>
              <a:pPr/>
              <a:t>32</a:t>
            </a:fld>
            <a:endParaRPr lang="en-ZA" dirty="0"/>
          </a:p>
        </p:txBody>
      </p:sp>
      <p:sp>
        <p:nvSpPr>
          <p:cNvPr id="6" name="Content Placeholder 5">
            <a:extLst>
              <a:ext uri="{FF2B5EF4-FFF2-40B4-BE49-F238E27FC236}">
                <a16:creationId xmlns:a16="http://schemas.microsoft.com/office/drawing/2014/main" id="{C15126B3-9394-413D-A58E-7EC6FD940BB7}"/>
              </a:ext>
            </a:extLst>
          </p:cNvPr>
          <p:cNvSpPr>
            <a:spLocks noGrp="1"/>
          </p:cNvSpPr>
          <p:nvPr>
            <p:ph sz="quarter" idx="1"/>
          </p:nvPr>
        </p:nvSpPr>
        <p:spPr>
          <a:xfrm>
            <a:off x="467544" y="1282638"/>
            <a:ext cx="8219256" cy="5300724"/>
          </a:xfrm>
        </p:spPr>
        <p:txBody>
          <a:bodyPr>
            <a:normAutofit/>
          </a:bodyPr>
          <a:lstStyle/>
          <a:p>
            <a:r>
              <a:rPr lang="en-GB" b="1" dirty="0"/>
              <a:t>Mediation</a:t>
            </a:r>
            <a:r>
              <a:rPr lang="en-GB" dirty="0"/>
              <a:t>: The adult plays a key role in the child’s ability to develop self-regulation because it is the adult who presents an attitude towards learning, provides stimulating objects, models situational language and helps the child to develop their motivation to learn.</a:t>
            </a:r>
          </a:p>
          <a:p>
            <a:pPr marL="0" indent="0">
              <a:buNone/>
            </a:pPr>
            <a:endParaRPr lang="en-ZA" dirty="0"/>
          </a:p>
          <a:p>
            <a:r>
              <a:rPr lang="en-GB" dirty="0"/>
              <a:t>Mediation can also be happening with the assistance of signs; which gives it its generative quality; which in turn encompasses the social and cultural qualities of the relationship between the teacher or mediator and the child.</a:t>
            </a:r>
            <a:endParaRPr lang="en-ZA" dirty="0"/>
          </a:p>
        </p:txBody>
      </p:sp>
    </p:spTree>
    <p:extLst>
      <p:ext uri="{BB962C8B-B14F-4D97-AF65-F5344CB8AC3E}">
        <p14:creationId xmlns:p14="http://schemas.microsoft.com/office/powerpoint/2010/main" val="58243521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320</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2308324"/>
          </a:xfrm>
          <a:prstGeom prst="rect">
            <a:avLst/>
          </a:prstGeom>
        </p:spPr>
        <p:txBody>
          <a:bodyPr wrap="square">
            <a:spAutoFit/>
          </a:bodyPr>
          <a:lstStyle/>
          <a:p>
            <a:pPr marL="342900" indent="-342900">
              <a:buFont typeface="Arial" panose="020B0604020202020204" pitchFamily="34" charset="0"/>
              <a:buChar char="•"/>
            </a:pPr>
            <a:r>
              <a:rPr lang="en-GB" sz="2400" dirty="0"/>
              <a:t>When they gain more confidence in using their hands, they will exercise higher precision in using their fingers to manipulate objects such as scissors, shoelaces, zips and buttons</a:t>
            </a:r>
            <a:endParaRPr lang="en-ZA" sz="2400" dirty="0"/>
          </a:p>
          <a:p>
            <a:endParaRPr lang="en-GB" sz="2400" dirty="0"/>
          </a:p>
          <a:p>
            <a:endParaRPr lang="en-GB" sz="2400" dirty="0"/>
          </a:p>
        </p:txBody>
      </p:sp>
    </p:spTree>
    <p:extLst>
      <p:ext uri="{BB962C8B-B14F-4D97-AF65-F5344CB8AC3E}">
        <p14:creationId xmlns:p14="http://schemas.microsoft.com/office/powerpoint/2010/main" val="11409063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321</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4893647"/>
          </a:xfrm>
          <a:prstGeom prst="rect">
            <a:avLst/>
          </a:prstGeom>
        </p:spPr>
        <p:txBody>
          <a:bodyPr wrap="square">
            <a:spAutoFit/>
          </a:bodyPr>
          <a:lstStyle/>
          <a:p>
            <a:r>
              <a:rPr lang="en-GB" sz="2400" b="1" dirty="0"/>
              <a:t>Gross Motor Skills </a:t>
            </a:r>
          </a:p>
          <a:p>
            <a:endParaRPr lang="en-ZA" sz="2400" dirty="0"/>
          </a:p>
          <a:p>
            <a:pPr marL="342900" indent="-342900">
              <a:buFont typeface="Arial" panose="020B0604020202020204" pitchFamily="34" charset="0"/>
              <a:buChar char="•"/>
            </a:pPr>
            <a:r>
              <a:rPr lang="en-GB" sz="2400" dirty="0"/>
              <a:t>Gross motor skills involve the use of the large muscles in the arms, legs and torso during movement.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Using the large muscles, children are able to perform the fundamental movement skills comprising locomotor, non-locomotor and manipulative skills.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Teachers can help children to have a better understanding of how they can move using the four movement.</a:t>
            </a:r>
            <a:endParaRPr lang="en-ZA" sz="2400" dirty="0"/>
          </a:p>
          <a:p>
            <a:endParaRPr lang="en-GB" sz="2400" dirty="0"/>
          </a:p>
          <a:p>
            <a:endParaRPr lang="en-GB" sz="2400" dirty="0"/>
          </a:p>
        </p:txBody>
      </p:sp>
    </p:spTree>
    <p:extLst>
      <p:ext uri="{BB962C8B-B14F-4D97-AF65-F5344CB8AC3E}">
        <p14:creationId xmlns:p14="http://schemas.microsoft.com/office/powerpoint/2010/main" val="339462160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322</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EDDA2136-1052-4EE0-9BEC-0FC741A2E7B7}"/>
              </a:ext>
            </a:extLst>
          </p:cNvPr>
          <p:cNvSpPr/>
          <p:nvPr/>
        </p:nvSpPr>
        <p:spPr>
          <a:xfrm>
            <a:off x="603504" y="2148718"/>
            <a:ext cx="8072952" cy="4154984"/>
          </a:xfrm>
          <a:prstGeom prst="rect">
            <a:avLst/>
          </a:prstGeom>
        </p:spPr>
        <p:txBody>
          <a:bodyPr wrap="square">
            <a:spAutoFit/>
          </a:bodyPr>
          <a:lstStyle/>
          <a:p>
            <a:r>
              <a:rPr lang="en-GB" sz="2400" b="1" dirty="0"/>
              <a:t>The four movement concepts are: </a:t>
            </a:r>
          </a:p>
          <a:p>
            <a:endParaRPr lang="en-ZA" sz="2400" b="1" dirty="0"/>
          </a:p>
          <a:p>
            <a:pPr marL="342900" lvl="0" indent="-342900">
              <a:buFont typeface="Arial" panose="020B0604020202020204" pitchFamily="34" charset="0"/>
              <a:buChar char="•"/>
            </a:pPr>
            <a:r>
              <a:rPr lang="en-GB" sz="2400" dirty="0"/>
              <a:t>Body awareness – focuses on what bodies can do when moving </a:t>
            </a:r>
            <a:endParaRPr lang="en-ZA" sz="2400" dirty="0"/>
          </a:p>
          <a:p>
            <a:pPr marL="342900" lvl="0" indent="-342900">
              <a:buFont typeface="Arial" panose="020B0604020202020204" pitchFamily="34" charset="0"/>
              <a:buChar char="•"/>
            </a:pPr>
            <a:r>
              <a:rPr lang="en-GB" sz="2400" dirty="0"/>
              <a:t>Space awareness – focuses on where bodies are moving </a:t>
            </a:r>
            <a:endParaRPr lang="en-ZA" sz="2400" dirty="0"/>
          </a:p>
          <a:p>
            <a:pPr marL="342900" lvl="0" indent="-342900">
              <a:buFont typeface="Arial" panose="020B0604020202020204" pitchFamily="34" charset="0"/>
              <a:buChar char="•"/>
            </a:pPr>
            <a:r>
              <a:rPr lang="en-GB" sz="2400" dirty="0"/>
              <a:t>Effort awareness – focuses on how bodies are moving </a:t>
            </a:r>
            <a:endParaRPr lang="en-ZA" sz="2400" dirty="0"/>
          </a:p>
          <a:p>
            <a:pPr marL="342900" lvl="0" indent="-342900">
              <a:buFont typeface="Arial" panose="020B0604020202020204" pitchFamily="34" charset="0"/>
              <a:buChar char="•"/>
            </a:pPr>
            <a:r>
              <a:rPr lang="en-GB" sz="2400" dirty="0"/>
              <a:t>Relationship awareness – focuses on with whom bodies are moving </a:t>
            </a:r>
            <a:endParaRPr lang="en-ZA" sz="2400" dirty="0"/>
          </a:p>
          <a:p>
            <a:endParaRPr lang="en-ZA" sz="2400" dirty="0"/>
          </a:p>
          <a:p>
            <a:r>
              <a:rPr lang="en-GB" sz="2400" dirty="0"/>
              <a:t>The table below describes the types of gross motor skills and movement concepts in the Movement Framework.</a:t>
            </a:r>
          </a:p>
        </p:txBody>
      </p:sp>
    </p:spTree>
    <p:extLst>
      <p:ext uri="{BB962C8B-B14F-4D97-AF65-F5344CB8AC3E}">
        <p14:creationId xmlns:p14="http://schemas.microsoft.com/office/powerpoint/2010/main" val="308336110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323</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pic>
        <p:nvPicPr>
          <p:cNvPr id="7" name="Picture 6">
            <a:extLst>
              <a:ext uri="{FF2B5EF4-FFF2-40B4-BE49-F238E27FC236}">
                <a16:creationId xmlns:a16="http://schemas.microsoft.com/office/drawing/2014/main" id="{006F3D33-260D-4C82-BE52-C8783BE4CA9F}"/>
              </a:ext>
            </a:extLst>
          </p:cNvPr>
          <p:cNvPicPr/>
          <p:nvPr/>
        </p:nvPicPr>
        <p:blipFill>
          <a:blip r:embed="rId2"/>
          <a:stretch>
            <a:fillRect/>
          </a:stretch>
        </p:blipFill>
        <p:spPr>
          <a:xfrm>
            <a:off x="603504" y="1805126"/>
            <a:ext cx="8219256" cy="4576623"/>
          </a:xfrm>
          <a:prstGeom prst="rect">
            <a:avLst/>
          </a:prstGeom>
          <a:solidFill>
            <a:schemeClr val="bg2"/>
          </a:solidFill>
        </p:spPr>
      </p:pic>
    </p:spTree>
    <p:extLst>
      <p:ext uri="{BB962C8B-B14F-4D97-AF65-F5344CB8AC3E}">
        <p14:creationId xmlns:p14="http://schemas.microsoft.com/office/powerpoint/2010/main" val="74500239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324</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67544" y="1964052"/>
            <a:ext cx="7533456" cy="4062651"/>
          </a:xfrm>
          <a:prstGeom prst="rect">
            <a:avLst/>
          </a:prstGeom>
        </p:spPr>
        <p:txBody>
          <a:bodyPr wrap="square">
            <a:spAutoFit/>
          </a:bodyPr>
          <a:lstStyle/>
          <a:p>
            <a:pPr marL="342900" indent="-342900">
              <a:buFont typeface="Arial" panose="020B0604020202020204" pitchFamily="34" charset="0"/>
              <a:buChar char="•"/>
            </a:pPr>
            <a:r>
              <a:rPr lang="en-ZA" sz="2400" dirty="0"/>
              <a:t>When planning an activity, teachers should focus on a gross motor skill in body awareness with at least one of the other three movement concepts, (i.e. space, effort or relationship awareness).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For example, a teacher may plan an activity that focuses on exploring the galloping skill in a zigzag pathway (body and space awareness) and progress into galloping with a partner (body and relationship awareness). </a:t>
            </a:r>
          </a:p>
          <a:p>
            <a:endParaRPr lang="en-ZA" sz="2400" dirty="0"/>
          </a:p>
          <a:p>
            <a:endParaRPr lang="en-ZA" dirty="0"/>
          </a:p>
        </p:txBody>
      </p:sp>
    </p:spTree>
    <p:extLst>
      <p:ext uri="{BB962C8B-B14F-4D97-AF65-F5344CB8AC3E}">
        <p14:creationId xmlns:p14="http://schemas.microsoft.com/office/powerpoint/2010/main" val="56322919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325</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67544" y="1964052"/>
            <a:ext cx="7533456" cy="4431983"/>
          </a:xfrm>
          <a:prstGeom prst="rect">
            <a:avLst/>
          </a:prstGeom>
        </p:spPr>
        <p:txBody>
          <a:bodyPr wrap="square">
            <a:spAutoFit/>
          </a:bodyPr>
          <a:lstStyle/>
          <a:p>
            <a:pPr marL="342900" indent="-342900">
              <a:buFont typeface="Arial" panose="020B0604020202020204" pitchFamily="34" charset="0"/>
              <a:buChar char="•"/>
            </a:pPr>
            <a:r>
              <a:rPr lang="en-ZA" sz="2400" dirty="0"/>
              <a:t>A variety of activities can be generated from the combination of a gross motor skill in body awareness with one of the other three movement concepts.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This allows children to explore the same gross motor skill in many ways.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From these learning experiences, children explore moving in different ways and learn new vocabulary to describe their movements.</a:t>
            </a:r>
          </a:p>
          <a:p>
            <a:endParaRPr lang="en-ZA" sz="2400" dirty="0"/>
          </a:p>
          <a:p>
            <a:endParaRPr lang="en-ZA" dirty="0"/>
          </a:p>
        </p:txBody>
      </p:sp>
    </p:spTree>
    <p:extLst>
      <p:ext uri="{BB962C8B-B14F-4D97-AF65-F5344CB8AC3E}">
        <p14:creationId xmlns:p14="http://schemas.microsoft.com/office/powerpoint/2010/main" val="20709957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326</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67544" y="1741572"/>
            <a:ext cx="7533456" cy="4801314"/>
          </a:xfrm>
          <a:prstGeom prst="rect">
            <a:avLst/>
          </a:prstGeom>
        </p:spPr>
        <p:txBody>
          <a:bodyPr wrap="square">
            <a:spAutoFit/>
          </a:bodyPr>
          <a:lstStyle/>
          <a:p>
            <a:r>
              <a:rPr lang="en-ZA" sz="2400" b="1" dirty="0"/>
              <a:t>Indoor play</a:t>
            </a:r>
          </a:p>
          <a:p>
            <a:endParaRPr lang="en-ZA" sz="2400" dirty="0"/>
          </a:p>
          <a:p>
            <a:r>
              <a:rPr lang="en-ZA" sz="2400" dirty="0"/>
              <a:t>Classroom organization is always very important, planning the layout of where the different types of activities will take place makes classroom life easier and organised.</a:t>
            </a:r>
          </a:p>
          <a:p>
            <a:endParaRPr lang="en-ZA" sz="2400" dirty="0"/>
          </a:p>
          <a:p>
            <a:r>
              <a:rPr lang="en-ZA" sz="2400" b="1" dirty="0"/>
              <a:t>Consider the types of play:</a:t>
            </a:r>
          </a:p>
          <a:p>
            <a:endParaRPr lang="en-ZA" sz="2400" b="1" dirty="0"/>
          </a:p>
          <a:p>
            <a:pPr marL="342900" lvl="0" indent="-342900">
              <a:buFont typeface="Arial" panose="020B0604020202020204" pitchFamily="34" charset="0"/>
              <a:buChar char="•"/>
            </a:pPr>
            <a:r>
              <a:rPr lang="en-ZA" sz="2400" dirty="0"/>
              <a:t>Dressing up - imaginative play</a:t>
            </a:r>
          </a:p>
          <a:p>
            <a:pPr marL="342900" lvl="0" indent="-342900">
              <a:buFont typeface="Arial" panose="020B0604020202020204" pitchFamily="34" charset="0"/>
              <a:buChar char="•"/>
            </a:pPr>
            <a:r>
              <a:rPr lang="en-ZA" sz="2400" dirty="0"/>
              <a:t>Constructing using building blocks, or boxes</a:t>
            </a:r>
          </a:p>
          <a:p>
            <a:pPr marL="342900" lvl="0" indent="-342900">
              <a:buFont typeface="Arial" panose="020B0604020202020204" pitchFamily="34" charset="0"/>
              <a:buChar char="•"/>
            </a:pPr>
            <a:r>
              <a:rPr lang="en-ZA" sz="2400" dirty="0"/>
              <a:t>Story listening or creating</a:t>
            </a:r>
          </a:p>
          <a:p>
            <a:pPr lvl="0"/>
            <a:endParaRPr lang="en-ZA" sz="2400" dirty="0"/>
          </a:p>
          <a:p>
            <a:endParaRPr lang="en-ZA" dirty="0"/>
          </a:p>
        </p:txBody>
      </p:sp>
    </p:spTree>
    <p:extLst>
      <p:ext uri="{BB962C8B-B14F-4D97-AF65-F5344CB8AC3E}">
        <p14:creationId xmlns:p14="http://schemas.microsoft.com/office/powerpoint/2010/main" val="255947176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327</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57200" y="2313072"/>
            <a:ext cx="7533456" cy="1477328"/>
          </a:xfrm>
          <a:prstGeom prst="rect">
            <a:avLst/>
          </a:prstGeom>
        </p:spPr>
        <p:txBody>
          <a:bodyPr wrap="square">
            <a:spAutoFit/>
          </a:bodyPr>
          <a:lstStyle/>
          <a:p>
            <a:pPr marL="342900" lvl="0" indent="-342900">
              <a:buFont typeface="Arial" panose="020B0604020202020204" pitchFamily="34" charset="0"/>
              <a:buChar char="•"/>
            </a:pPr>
            <a:r>
              <a:rPr lang="en-ZA" sz="2400" dirty="0"/>
              <a:t>Drawing, painting, cutting out and pasting</a:t>
            </a:r>
          </a:p>
          <a:p>
            <a:pPr marL="342900" lvl="0" indent="-342900">
              <a:buFont typeface="Arial" panose="020B0604020202020204" pitchFamily="34" charset="0"/>
              <a:buChar char="•"/>
            </a:pPr>
            <a:r>
              <a:rPr lang="en-ZA" sz="2400" dirty="0"/>
              <a:t>Making music or listening to music</a:t>
            </a:r>
          </a:p>
          <a:p>
            <a:pPr marL="342900" lvl="0" indent="-342900">
              <a:buFont typeface="Arial" panose="020B0604020202020204" pitchFamily="34" charset="0"/>
              <a:buChar char="•"/>
            </a:pPr>
            <a:r>
              <a:rPr lang="en-ZA" sz="2400" dirty="0"/>
              <a:t>Caring for animals or nature related tasks</a:t>
            </a:r>
          </a:p>
          <a:p>
            <a:endParaRPr lang="en-ZA" dirty="0"/>
          </a:p>
        </p:txBody>
      </p:sp>
    </p:spTree>
    <p:extLst>
      <p:ext uri="{BB962C8B-B14F-4D97-AF65-F5344CB8AC3E}">
        <p14:creationId xmlns:p14="http://schemas.microsoft.com/office/powerpoint/2010/main" val="380923806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328</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57200" y="2313072"/>
            <a:ext cx="7533456" cy="2308324"/>
          </a:xfrm>
          <a:prstGeom prst="rect">
            <a:avLst/>
          </a:prstGeom>
        </p:spPr>
        <p:txBody>
          <a:bodyPr wrap="square">
            <a:spAutoFit/>
          </a:bodyPr>
          <a:lstStyle/>
          <a:p>
            <a:r>
              <a:rPr lang="en-ZA" sz="2400" b="1" dirty="0"/>
              <a:t>Outdoor play</a:t>
            </a:r>
          </a:p>
          <a:p>
            <a:endParaRPr lang="en-ZA" sz="2400" dirty="0"/>
          </a:p>
          <a:p>
            <a:pPr marL="342900" indent="-342900">
              <a:buFont typeface="Arial" panose="020B0604020202020204" pitchFamily="34" charset="0"/>
              <a:buChar char="•"/>
            </a:pPr>
            <a:r>
              <a:rPr lang="en-ZA" sz="2400" dirty="0"/>
              <a:t>This space to must be organized and planned. Here the children should be able to run around, climb under, over and through items, play with sport items, such as rackets and balls, skipping ropes.</a:t>
            </a:r>
          </a:p>
        </p:txBody>
      </p:sp>
    </p:spTree>
    <p:extLst>
      <p:ext uri="{BB962C8B-B14F-4D97-AF65-F5344CB8AC3E}">
        <p14:creationId xmlns:p14="http://schemas.microsoft.com/office/powerpoint/2010/main" val="76074596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329</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57200" y="2016368"/>
            <a:ext cx="7533456" cy="3416320"/>
          </a:xfrm>
          <a:prstGeom prst="rect">
            <a:avLst/>
          </a:prstGeom>
        </p:spPr>
        <p:txBody>
          <a:bodyPr wrap="square">
            <a:spAutoFit/>
          </a:bodyPr>
          <a:lstStyle/>
          <a:p>
            <a:r>
              <a:rPr lang="en-ZA" sz="2400" b="1" dirty="0"/>
              <a:t>It is very important that the area is safe and the equipment is well cared for.</a:t>
            </a:r>
          </a:p>
          <a:p>
            <a:r>
              <a:rPr lang="en-ZA" sz="2400" b="1" dirty="0"/>
              <a:t>Consider equipment the following types of tasks:</a:t>
            </a:r>
          </a:p>
          <a:p>
            <a:endParaRPr lang="en-ZA" sz="2400" b="1" dirty="0"/>
          </a:p>
          <a:p>
            <a:pPr marL="285750" lvl="0" indent="-285750">
              <a:buFont typeface="Arial" panose="020B0604020202020204" pitchFamily="34" charset="0"/>
              <a:buChar char="•"/>
            </a:pPr>
            <a:r>
              <a:rPr lang="en-ZA" sz="2400" dirty="0"/>
              <a:t>Swinging - swinging tyres, swings or even ropes</a:t>
            </a:r>
          </a:p>
          <a:p>
            <a:pPr marL="285750" lvl="0" indent="-285750">
              <a:buFont typeface="Arial" panose="020B0604020202020204" pitchFamily="34" charset="0"/>
              <a:buChar char="•"/>
            </a:pPr>
            <a:r>
              <a:rPr lang="en-ZA" sz="2400" dirty="0"/>
              <a:t>Sliding - down a slope on boxes, or on slides</a:t>
            </a:r>
          </a:p>
          <a:p>
            <a:pPr marL="285750" lvl="0" indent="-285750">
              <a:buFont typeface="Arial" panose="020B0604020202020204" pitchFamily="34" charset="0"/>
              <a:buChar char="•"/>
            </a:pPr>
            <a:r>
              <a:rPr lang="en-ZA" sz="2400" dirty="0"/>
              <a:t>Climbing over, under and through, such as jungle gyms, climbing nets, boxes to climb in and out of</a:t>
            </a:r>
          </a:p>
          <a:p>
            <a:pPr marL="285750" lvl="0" indent="-285750">
              <a:buFont typeface="Arial" panose="020B0604020202020204" pitchFamily="34" charset="0"/>
              <a:buChar char="•"/>
            </a:pPr>
            <a:r>
              <a:rPr lang="en-ZA" sz="2400" dirty="0"/>
              <a:t>Jumping over or in and out - skipping ropes, boxes, tyres.</a:t>
            </a:r>
          </a:p>
        </p:txBody>
      </p:sp>
    </p:spTree>
    <p:extLst>
      <p:ext uri="{BB962C8B-B14F-4D97-AF65-F5344CB8AC3E}">
        <p14:creationId xmlns:p14="http://schemas.microsoft.com/office/powerpoint/2010/main" val="124056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C3E52-7596-4FE2-B596-F15C09569D27}"/>
              </a:ext>
            </a:extLst>
          </p:cNvPr>
          <p:cNvSpPr>
            <a:spLocks noGrp="1"/>
          </p:cNvSpPr>
          <p:nvPr>
            <p:ph type="title"/>
          </p:nvPr>
        </p:nvSpPr>
        <p:spPr/>
        <p:txBody>
          <a:bodyPr>
            <a:normAutofit fontScale="90000"/>
          </a:bodyPr>
          <a:lstStyle/>
          <a:p>
            <a:pPr algn="ctr"/>
            <a:br>
              <a:rPr lang="en-GB" cap="small" dirty="0"/>
            </a:br>
            <a:r>
              <a:rPr lang="en-GB" cap="small" dirty="0"/>
              <a:t>FACILITATION AND MEDIATION OF ALL CHILDREN'S LEARNING</a:t>
            </a:r>
            <a:br>
              <a:rPr lang="en-ZA" cap="small" dirty="0"/>
            </a:br>
            <a:endParaRPr lang="en-ZA" dirty="0"/>
          </a:p>
        </p:txBody>
      </p:sp>
      <p:sp>
        <p:nvSpPr>
          <p:cNvPr id="4" name="Slide Number Placeholder 3">
            <a:extLst>
              <a:ext uri="{FF2B5EF4-FFF2-40B4-BE49-F238E27FC236}">
                <a16:creationId xmlns:a16="http://schemas.microsoft.com/office/drawing/2014/main" id="{A4365341-1B53-409B-BAD0-B6A7085243A6}"/>
              </a:ext>
            </a:extLst>
          </p:cNvPr>
          <p:cNvSpPr>
            <a:spLocks noGrp="1"/>
          </p:cNvSpPr>
          <p:nvPr>
            <p:ph type="sldNum" sz="quarter" idx="12"/>
          </p:nvPr>
        </p:nvSpPr>
        <p:spPr/>
        <p:txBody>
          <a:bodyPr/>
          <a:lstStyle/>
          <a:p>
            <a:fld id="{4980778A-6F9D-4141-8080-B8192EADCD40}" type="slidenum">
              <a:rPr lang="en-ZA" smtClean="0"/>
              <a:pPr/>
              <a:t>33</a:t>
            </a:fld>
            <a:endParaRPr lang="en-ZA" dirty="0"/>
          </a:p>
        </p:txBody>
      </p:sp>
      <p:sp>
        <p:nvSpPr>
          <p:cNvPr id="6" name="Content Placeholder 5">
            <a:extLst>
              <a:ext uri="{FF2B5EF4-FFF2-40B4-BE49-F238E27FC236}">
                <a16:creationId xmlns:a16="http://schemas.microsoft.com/office/drawing/2014/main" id="{C15126B3-9394-413D-A58E-7EC6FD940BB7}"/>
              </a:ext>
            </a:extLst>
          </p:cNvPr>
          <p:cNvSpPr>
            <a:spLocks noGrp="1"/>
          </p:cNvSpPr>
          <p:nvPr>
            <p:ph sz="quarter" idx="1"/>
          </p:nvPr>
        </p:nvSpPr>
        <p:spPr>
          <a:xfrm>
            <a:off x="467544" y="1282638"/>
            <a:ext cx="8219256" cy="5300724"/>
          </a:xfrm>
        </p:spPr>
        <p:txBody>
          <a:bodyPr>
            <a:normAutofit/>
          </a:bodyPr>
          <a:lstStyle/>
          <a:p>
            <a:r>
              <a:rPr lang="en-GB" dirty="0"/>
              <a:t>As an infant, the child is initially interested in manipulating objects or tools presented to them by the adult or primary caregiver on whom the child is largely focused. </a:t>
            </a:r>
          </a:p>
          <a:p>
            <a:endParaRPr lang="en-GB" dirty="0"/>
          </a:p>
          <a:p>
            <a:r>
              <a:rPr lang="en-GB" dirty="0"/>
              <a:t>The child changes from simply exploring their environment to observing the links between the objects they are manipulating and their purpose. </a:t>
            </a:r>
          </a:p>
          <a:p>
            <a:endParaRPr lang="en-GB" dirty="0"/>
          </a:p>
          <a:p>
            <a:r>
              <a:rPr lang="en-GB" dirty="0"/>
              <a:t>The focus changes to one of “. . .object-orientated actions whereby the adult draws the child’s attention to the context of the object. For example, a spoon is used for eating”.</a:t>
            </a:r>
            <a:endParaRPr lang="en-ZA" dirty="0"/>
          </a:p>
        </p:txBody>
      </p:sp>
    </p:spTree>
    <p:extLst>
      <p:ext uri="{BB962C8B-B14F-4D97-AF65-F5344CB8AC3E}">
        <p14:creationId xmlns:p14="http://schemas.microsoft.com/office/powerpoint/2010/main" val="250480985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262CC-8AB8-47A4-8CF9-809CE20299EC}"/>
              </a:ext>
            </a:extLst>
          </p:cNvPr>
          <p:cNvSpPr>
            <a:spLocks noGrp="1"/>
          </p:cNvSpPr>
          <p:nvPr>
            <p:ph type="title"/>
          </p:nvPr>
        </p:nvSpPr>
        <p:spPr>
          <a:xfrm>
            <a:off x="467544" y="274637"/>
            <a:ext cx="8219256" cy="1413485"/>
          </a:xfrm>
        </p:spPr>
        <p:txBody>
          <a:bodyPr>
            <a:normAutofit fontScale="90000"/>
          </a:bodyPr>
          <a:lstStyle/>
          <a:p>
            <a:pPr algn="ctr"/>
            <a:br>
              <a:rPr lang="en-ZA" dirty="0"/>
            </a:br>
            <a:r>
              <a:rPr lang="en-ZA" dirty="0"/>
              <a:t>THE PROMOTION OF SENSORY MOTOR DEVELOPMENT THROUGH INDOOR AND OUTDOOR ACTIVITIES </a:t>
            </a:r>
            <a:br>
              <a:rPr lang="en-ZA" dirty="0"/>
            </a:br>
            <a:endParaRPr lang="en-ZA" dirty="0"/>
          </a:p>
        </p:txBody>
      </p:sp>
      <p:sp>
        <p:nvSpPr>
          <p:cNvPr id="4" name="Slide Number Placeholder 3">
            <a:extLst>
              <a:ext uri="{FF2B5EF4-FFF2-40B4-BE49-F238E27FC236}">
                <a16:creationId xmlns:a16="http://schemas.microsoft.com/office/drawing/2014/main" id="{3414E5DB-88FD-468E-BDAF-39079E72DEAA}"/>
              </a:ext>
            </a:extLst>
          </p:cNvPr>
          <p:cNvSpPr>
            <a:spLocks noGrp="1"/>
          </p:cNvSpPr>
          <p:nvPr>
            <p:ph type="sldNum" sz="quarter" idx="12"/>
          </p:nvPr>
        </p:nvSpPr>
        <p:spPr/>
        <p:txBody>
          <a:bodyPr/>
          <a:lstStyle/>
          <a:p>
            <a:fld id="{4980778A-6F9D-4141-8080-B8192EADCD40}" type="slidenum">
              <a:rPr lang="en-ZA" smtClean="0"/>
              <a:pPr/>
              <a:t>330</a:t>
            </a:fld>
            <a:endParaRPr lang="en-ZA" dirty="0"/>
          </a:p>
        </p:txBody>
      </p:sp>
      <p:sp>
        <p:nvSpPr>
          <p:cNvPr id="6" name="Content Placeholder 5">
            <a:extLst>
              <a:ext uri="{FF2B5EF4-FFF2-40B4-BE49-F238E27FC236}">
                <a16:creationId xmlns:a16="http://schemas.microsoft.com/office/drawing/2014/main" id="{CE04EF29-61AC-4174-B95E-14DF7DD9DB65}"/>
              </a:ext>
            </a:extLst>
          </p:cNvPr>
          <p:cNvSpPr>
            <a:spLocks noGrp="1"/>
          </p:cNvSpPr>
          <p:nvPr>
            <p:ph sz="quarter" idx="1"/>
          </p:nvPr>
        </p:nvSpPr>
        <p:spPr>
          <a:xfrm>
            <a:off x="467544" y="2016368"/>
            <a:ext cx="8219256" cy="4076927"/>
          </a:xfrm>
        </p:spPr>
        <p:txBody>
          <a:bodyPr>
            <a:normAutofit/>
          </a:bodyPr>
          <a:lstStyle/>
          <a:p>
            <a:pPr marL="0" indent="0">
              <a:buNone/>
            </a:pPr>
            <a:endParaRPr lang="en-GB" dirty="0"/>
          </a:p>
          <a:p>
            <a:pPr marL="0" indent="0">
              <a:buNone/>
            </a:pPr>
            <a:endParaRPr lang="en-ZA" dirty="0"/>
          </a:p>
          <a:p>
            <a:pPr marL="0" indent="0">
              <a:buNone/>
            </a:pPr>
            <a:endParaRPr lang="en-ZA" dirty="0"/>
          </a:p>
        </p:txBody>
      </p:sp>
      <p:sp>
        <p:nvSpPr>
          <p:cNvPr id="2" name="Rectangle 1">
            <a:extLst>
              <a:ext uri="{FF2B5EF4-FFF2-40B4-BE49-F238E27FC236}">
                <a16:creationId xmlns:a16="http://schemas.microsoft.com/office/drawing/2014/main" id="{0BFE1A00-5C24-40E8-AF23-3A7C7368AC1A}"/>
              </a:ext>
            </a:extLst>
          </p:cNvPr>
          <p:cNvSpPr/>
          <p:nvPr/>
        </p:nvSpPr>
        <p:spPr>
          <a:xfrm>
            <a:off x="457200" y="2016368"/>
            <a:ext cx="7533456" cy="2677656"/>
          </a:xfrm>
          <a:prstGeom prst="rect">
            <a:avLst/>
          </a:prstGeom>
        </p:spPr>
        <p:txBody>
          <a:bodyPr wrap="square">
            <a:spAutoFit/>
          </a:bodyPr>
          <a:lstStyle/>
          <a:p>
            <a:pPr marL="285750" lvl="0" indent="-285750">
              <a:buFont typeface="Arial" panose="020B0604020202020204" pitchFamily="34" charset="0"/>
              <a:buChar char="•"/>
            </a:pPr>
            <a:r>
              <a:rPr lang="en-ZA" sz="2400" dirty="0"/>
              <a:t>Water / sand play; such as sand pits, water and / or sand tables, with items to play to use - funnels, jugs, plastic bottles, sponges</a:t>
            </a:r>
          </a:p>
          <a:p>
            <a:pPr marL="285750" lvl="0" indent="-285750">
              <a:buFont typeface="Arial" panose="020B0604020202020204" pitchFamily="34" charset="0"/>
              <a:buChar char="•"/>
            </a:pPr>
            <a:r>
              <a:rPr lang="en-ZA" sz="2400" dirty="0"/>
              <a:t>Throwing and catching, kicking and / or hitting: bean bags, balls, ratchets, goal hoops or nets</a:t>
            </a:r>
          </a:p>
          <a:p>
            <a:pPr marL="285750" lvl="0" indent="-285750">
              <a:buFont typeface="Arial" panose="020B0604020202020204" pitchFamily="34" charset="0"/>
              <a:buChar char="•"/>
            </a:pPr>
            <a:r>
              <a:rPr lang="en-ZA" sz="2400" dirty="0"/>
              <a:t>Nature awareness, vegetable or flower garden, insect garden, garden bird area</a:t>
            </a:r>
          </a:p>
        </p:txBody>
      </p:sp>
    </p:spTree>
    <p:extLst>
      <p:ext uri="{BB962C8B-B14F-4D97-AF65-F5344CB8AC3E}">
        <p14:creationId xmlns:p14="http://schemas.microsoft.com/office/powerpoint/2010/main" val="224508680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D4D294-65A4-47F0-8C93-05C1FBBA5D48}"/>
              </a:ext>
            </a:extLst>
          </p:cNvPr>
          <p:cNvSpPr>
            <a:spLocks noGrp="1"/>
          </p:cNvSpPr>
          <p:nvPr>
            <p:ph type="title"/>
          </p:nvPr>
        </p:nvSpPr>
        <p:spPr/>
        <p:txBody>
          <a:bodyPr/>
          <a:lstStyle/>
          <a:p>
            <a:r>
              <a:rPr lang="en-GB" dirty="0"/>
              <a:t>IAC0108</a:t>
            </a:r>
            <a:endParaRPr lang="en-ZA" dirty="0"/>
          </a:p>
        </p:txBody>
      </p:sp>
      <p:sp>
        <p:nvSpPr>
          <p:cNvPr id="6" name="Text Placeholder 5">
            <a:extLst>
              <a:ext uri="{FF2B5EF4-FFF2-40B4-BE49-F238E27FC236}">
                <a16:creationId xmlns:a16="http://schemas.microsoft.com/office/drawing/2014/main" id="{7197BF3A-1CD8-4D70-9DE7-AD60F4F2CB93}"/>
              </a:ext>
            </a:extLst>
          </p:cNvPr>
          <p:cNvSpPr>
            <a:spLocks noGrp="1"/>
          </p:cNvSpPr>
          <p:nvPr>
            <p:ph type="body" idx="1"/>
          </p:nvPr>
        </p:nvSpPr>
        <p:spPr/>
        <p:txBody>
          <a:bodyPr>
            <a:normAutofit lnSpcReduction="10000"/>
          </a:bodyPr>
          <a:lstStyle/>
          <a:p>
            <a:r>
              <a:rPr lang="en-GB" dirty="0"/>
              <a:t>THE PROMOTION OF LIFE SKILLS THROUGH ROUTINES WHICH PROMOTE INDEPENDENCE AND TEACHER-DIRECTED ROUTINES </a:t>
            </a:r>
            <a:endParaRPr lang="en-ZA" dirty="0"/>
          </a:p>
        </p:txBody>
      </p:sp>
      <p:sp>
        <p:nvSpPr>
          <p:cNvPr id="3" name="Slide Number Placeholder 2">
            <a:extLst>
              <a:ext uri="{FF2B5EF4-FFF2-40B4-BE49-F238E27FC236}">
                <a16:creationId xmlns:a16="http://schemas.microsoft.com/office/drawing/2014/main" id="{E0F2BF5A-7A18-4968-9D36-F38B46A1693C}"/>
              </a:ext>
            </a:extLst>
          </p:cNvPr>
          <p:cNvSpPr>
            <a:spLocks noGrp="1"/>
          </p:cNvSpPr>
          <p:nvPr>
            <p:ph type="sldNum" sz="quarter" idx="12"/>
          </p:nvPr>
        </p:nvSpPr>
        <p:spPr/>
        <p:txBody>
          <a:bodyPr/>
          <a:lstStyle/>
          <a:p>
            <a:fld id="{32F83655-DC73-417F-8B26-EB7A1DBB5382}" type="slidenum">
              <a:rPr lang="en-ZA" smtClean="0"/>
              <a:pPr/>
              <a:t>331</a:t>
            </a:fld>
            <a:endParaRPr lang="en-ZA" dirty="0"/>
          </a:p>
        </p:txBody>
      </p:sp>
    </p:spTree>
    <p:extLst>
      <p:ext uri="{BB962C8B-B14F-4D97-AF65-F5344CB8AC3E}">
        <p14:creationId xmlns:p14="http://schemas.microsoft.com/office/powerpoint/2010/main" val="195991790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332</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7544" y="1917290"/>
            <a:ext cx="8219256" cy="4176006"/>
          </a:xfrm>
        </p:spPr>
        <p:txBody>
          <a:bodyPr>
            <a:normAutofit lnSpcReduction="10000"/>
          </a:bodyPr>
          <a:lstStyle/>
          <a:p>
            <a:pPr marL="0" indent="0">
              <a:buNone/>
            </a:pPr>
            <a:r>
              <a:rPr lang="en-GB" b="1" dirty="0"/>
              <a:t>Life Skills, as described in the South African school curriculum, is a Learning Programme that develops a range of life skills that empower learners to:</a:t>
            </a:r>
          </a:p>
          <a:p>
            <a:pPr marL="0" indent="0">
              <a:buNone/>
            </a:pPr>
            <a:endParaRPr lang="en-ZA" b="1" dirty="0"/>
          </a:p>
          <a:p>
            <a:pPr lvl="0"/>
            <a:r>
              <a:rPr lang="en-GB" dirty="0"/>
              <a:t>Develop their full personal potential physically, effectively, socially, cognitively and normatively</a:t>
            </a:r>
            <a:endParaRPr lang="en-ZA" dirty="0"/>
          </a:p>
          <a:p>
            <a:pPr lvl="0"/>
            <a:r>
              <a:rPr lang="en-GB" dirty="0"/>
              <a:t>Participate effectively within their environment and develop scientific and technological process skills</a:t>
            </a:r>
            <a:endParaRPr lang="en-ZA" dirty="0"/>
          </a:p>
          <a:p>
            <a:pPr lvl="0"/>
            <a:r>
              <a:rPr lang="en-GB" dirty="0"/>
              <a:t>Become an empowered citizen and to prepare them for the world of work</a:t>
            </a:r>
            <a:endParaRPr lang="en-ZA" dirty="0"/>
          </a:p>
          <a:p>
            <a:pPr lvl="0"/>
            <a:r>
              <a:rPr lang="en-GB" dirty="0"/>
              <a:t>Be creative thinkers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0541567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333</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7544" y="1917290"/>
            <a:ext cx="8219256" cy="4176006"/>
          </a:xfrm>
        </p:spPr>
        <p:txBody>
          <a:bodyPr>
            <a:normAutofit/>
          </a:bodyPr>
          <a:lstStyle/>
          <a:p>
            <a:pPr marL="0" indent="0">
              <a:buNone/>
            </a:pPr>
            <a:r>
              <a:rPr lang="en-GB" b="1" dirty="0"/>
              <a:t>Life skills aims to:</a:t>
            </a:r>
          </a:p>
          <a:p>
            <a:pPr marL="0" indent="0">
              <a:buNone/>
            </a:pPr>
            <a:endParaRPr lang="en-ZA" b="1" dirty="0"/>
          </a:p>
          <a:p>
            <a:pPr lvl="0"/>
            <a:r>
              <a:rPr lang="en-GB" dirty="0"/>
              <a:t>Guide learners to achieve their full physical, intellectual, personal, emotional and social potential</a:t>
            </a:r>
            <a:endParaRPr lang="en-ZA" dirty="0"/>
          </a:p>
          <a:p>
            <a:pPr lvl="0"/>
            <a:r>
              <a:rPr lang="en-GB" dirty="0"/>
              <a:t>Teach learners to exercise their constitutional rights and responsibilities and to respect the rights of others</a:t>
            </a:r>
            <a:endParaRPr lang="en-ZA" dirty="0"/>
          </a:p>
          <a:p>
            <a:pPr marL="0" indent="0">
              <a:buNone/>
            </a:pPr>
            <a:r>
              <a:rPr lang="en-GB" dirty="0"/>
              <a: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4770292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334</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7544" y="1917290"/>
            <a:ext cx="8219256" cy="4176006"/>
          </a:xfrm>
        </p:spPr>
        <p:txBody>
          <a:bodyPr>
            <a:normAutofit/>
          </a:bodyPr>
          <a:lstStyle/>
          <a:p>
            <a:pPr lvl="0"/>
            <a:r>
              <a:rPr lang="en-GB" dirty="0"/>
              <a:t>Guide learners to make informed and responsible decisions about their health and environment</a:t>
            </a:r>
            <a:endParaRPr lang="en-ZA" dirty="0"/>
          </a:p>
          <a:p>
            <a:pPr lvl="0"/>
            <a:r>
              <a:rPr lang="en-GB" dirty="0"/>
              <a:t>Develop creative, expressive and innovative individuals</a:t>
            </a:r>
            <a:endParaRPr lang="en-ZA" dirty="0"/>
          </a:p>
          <a:p>
            <a:pPr lvl="0"/>
            <a:r>
              <a:rPr lang="en-GB" dirty="0"/>
              <a:t>Develop skills such as self-awareness, problem-solving, interpersonal relations, leadership, decision-making, and effective communication</a:t>
            </a:r>
            <a:endParaRPr lang="en-ZA" dirty="0"/>
          </a:p>
          <a:p>
            <a:pPr marL="0" indent="0">
              <a:buNone/>
            </a:pPr>
            <a:r>
              <a:rPr lang="en-GB" dirty="0"/>
              <a: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9523821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335</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marL="0" indent="0">
              <a:buNone/>
            </a:pPr>
            <a:r>
              <a:rPr lang="en-GB" b="1" dirty="0"/>
              <a:t>Life skills classification </a:t>
            </a:r>
            <a:endParaRPr lang="en-ZA" dirty="0"/>
          </a:p>
          <a:p>
            <a:pPr marL="0" indent="0">
              <a:buNone/>
            </a:pPr>
            <a:r>
              <a:rPr lang="en-GB" dirty="0"/>
              <a:t> </a:t>
            </a:r>
            <a:endParaRPr lang="en-ZA" dirty="0"/>
          </a:p>
          <a:p>
            <a:pPr marL="0" indent="0">
              <a:buNone/>
            </a:pPr>
            <a:r>
              <a:rPr lang="en-GB" b="1" dirty="0"/>
              <a:t>Interpersonal communication and human relations skills</a:t>
            </a:r>
            <a:endParaRPr lang="en-ZA" dirty="0"/>
          </a:p>
          <a:p>
            <a:pPr marL="0" indent="0">
              <a:buNone/>
            </a:pPr>
            <a:r>
              <a:rPr lang="en-GB" dirty="0"/>
              <a:t>Skills necessary for:</a:t>
            </a:r>
          </a:p>
          <a:p>
            <a:pPr marL="0" indent="0">
              <a:buNone/>
            </a:pPr>
            <a:endParaRPr lang="en-ZA" dirty="0"/>
          </a:p>
          <a:p>
            <a:pPr lvl="0"/>
            <a:r>
              <a:rPr lang="en-GB" dirty="0"/>
              <a:t>Effective communication, both verbal and non-verbal, with others, leading to ease in establishing relationships</a:t>
            </a:r>
            <a:endParaRPr lang="en-ZA" dirty="0"/>
          </a:p>
          <a:p>
            <a:pPr lvl="0"/>
            <a:r>
              <a:rPr lang="en-GB" dirty="0"/>
              <a:t>Small and large group and community membership and participation</a:t>
            </a:r>
            <a:endParaRPr lang="en-ZA" dirty="0"/>
          </a:p>
          <a:p>
            <a:pPr marL="0" indent="0">
              <a:buNone/>
            </a:pPr>
            <a:endParaRPr lang="en-ZA" dirty="0"/>
          </a:p>
        </p:txBody>
      </p:sp>
    </p:spTree>
    <p:extLst>
      <p:ext uri="{BB962C8B-B14F-4D97-AF65-F5344CB8AC3E}">
        <p14:creationId xmlns:p14="http://schemas.microsoft.com/office/powerpoint/2010/main" val="289318697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336</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988456"/>
            <a:ext cx="8219256" cy="4450443"/>
          </a:xfrm>
        </p:spPr>
        <p:txBody>
          <a:bodyPr>
            <a:normAutofit/>
          </a:bodyPr>
          <a:lstStyle/>
          <a:p>
            <a:pPr lvl="0"/>
            <a:r>
              <a:rPr lang="en-GB" dirty="0"/>
              <a:t>Management of interpersonal intimacy</a:t>
            </a:r>
            <a:endParaRPr lang="en-ZA" dirty="0"/>
          </a:p>
          <a:p>
            <a:pPr lvl="0"/>
            <a:r>
              <a:rPr lang="en-GB" dirty="0"/>
              <a:t>Clear expression of ideas and opinions</a:t>
            </a:r>
            <a:endParaRPr lang="en-ZA" dirty="0"/>
          </a:p>
          <a:p>
            <a:pPr lvl="0"/>
            <a:r>
              <a:rPr lang="en-GB" dirty="0"/>
              <a:t>Giving and receiving feedback.</a:t>
            </a:r>
            <a:endParaRPr lang="en-ZA" dirty="0"/>
          </a:p>
          <a:p>
            <a:pPr marL="0" indent="0">
              <a:buNone/>
            </a:pPr>
            <a:endParaRPr lang="en-ZA" dirty="0"/>
          </a:p>
        </p:txBody>
      </p:sp>
    </p:spTree>
    <p:extLst>
      <p:ext uri="{BB962C8B-B14F-4D97-AF65-F5344CB8AC3E}">
        <p14:creationId xmlns:p14="http://schemas.microsoft.com/office/powerpoint/2010/main" val="386341924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337</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marL="0" indent="0">
              <a:buNone/>
            </a:pPr>
            <a:r>
              <a:rPr lang="en-GB" b="1" dirty="0"/>
              <a:t>Problem-solving and decision-making skills</a:t>
            </a:r>
            <a:endParaRPr lang="en-ZA" dirty="0"/>
          </a:p>
          <a:p>
            <a:pPr marL="0" indent="0">
              <a:buNone/>
            </a:pPr>
            <a:r>
              <a:rPr lang="en-GB" b="1" dirty="0"/>
              <a:t>Skills necessary for:</a:t>
            </a:r>
          </a:p>
          <a:p>
            <a:pPr marL="0" indent="0">
              <a:buNone/>
            </a:pPr>
            <a:endParaRPr lang="en-ZA" b="1" dirty="0"/>
          </a:p>
          <a:p>
            <a:pPr lvl="0"/>
            <a:r>
              <a:rPr lang="en-GB" dirty="0"/>
              <a:t>Information seeking</a:t>
            </a:r>
            <a:endParaRPr lang="en-ZA" dirty="0"/>
          </a:p>
          <a:p>
            <a:pPr lvl="0"/>
            <a:r>
              <a:rPr lang="en-GB" dirty="0"/>
              <a:t>Information assessment and analysis</a:t>
            </a:r>
            <a:endParaRPr lang="en-ZA" dirty="0"/>
          </a:p>
          <a:p>
            <a:pPr lvl="0"/>
            <a:r>
              <a:rPr lang="en-GB" dirty="0"/>
              <a:t>Problem identification, solution, implementation and evaluation</a:t>
            </a:r>
            <a:endParaRPr lang="en-ZA" dirty="0"/>
          </a:p>
          <a:p>
            <a:pPr lvl="0"/>
            <a:r>
              <a:rPr lang="en-GB" dirty="0"/>
              <a:t>Goal setting</a:t>
            </a:r>
            <a:endParaRPr lang="en-ZA" dirty="0"/>
          </a:p>
          <a:p>
            <a:pPr lvl="0"/>
            <a:r>
              <a:rPr lang="en-GB" dirty="0"/>
              <a:t>Systematic planning and forecasting</a:t>
            </a:r>
            <a:endParaRPr lang="en-ZA" dirty="0"/>
          </a:p>
          <a:p>
            <a:pPr marL="0" indent="0">
              <a:buNone/>
            </a:pPr>
            <a:endParaRPr lang="en-ZA" dirty="0"/>
          </a:p>
        </p:txBody>
      </p:sp>
    </p:spTree>
    <p:extLst>
      <p:ext uri="{BB962C8B-B14F-4D97-AF65-F5344CB8AC3E}">
        <p14:creationId xmlns:p14="http://schemas.microsoft.com/office/powerpoint/2010/main" val="8896192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338</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33600"/>
            <a:ext cx="8219256" cy="4305300"/>
          </a:xfrm>
        </p:spPr>
        <p:txBody>
          <a:bodyPr>
            <a:normAutofit/>
          </a:bodyPr>
          <a:lstStyle/>
          <a:p>
            <a:pPr lvl="0"/>
            <a:r>
              <a:rPr lang="en-GB" dirty="0"/>
              <a:t>Time management</a:t>
            </a:r>
            <a:endParaRPr lang="en-ZA" dirty="0"/>
          </a:p>
          <a:p>
            <a:pPr lvl="0"/>
            <a:r>
              <a:rPr lang="en-GB" dirty="0"/>
              <a:t>Critical thinking</a:t>
            </a:r>
            <a:endParaRPr lang="en-ZA" dirty="0"/>
          </a:p>
          <a:p>
            <a:pPr lvl="0"/>
            <a:r>
              <a:rPr lang="en-GB" dirty="0"/>
              <a:t>Conflict resolution.</a:t>
            </a:r>
            <a:endParaRPr lang="en-ZA" dirty="0"/>
          </a:p>
          <a:p>
            <a:pPr marL="0" indent="0">
              <a:buNone/>
            </a:pPr>
            <a:endParaRPr lang="en-ZA" dirty="0"/>
          </a:p>
        </p:txBody>
      </p:sp>
    </p:spTree>
    <p:extLst>
      <p:ext uri="{BB962C8B-B14F-4D97-AF65-F5344CB8AC3E}">
        <p14:creationId xmlns:p14="http://schemas.microsoft.com/office/powerpoint/2010/main" val="20413721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339</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marL="0" indent="0">
              <a:buNone/>
            </a:pPr>
            <a:r>
              <a:rPr lang="en-GB" b="1" dirty="0"/>
              <a:t>Physical fitness and health maintenance skills</a:t>
            </a:r>
            <a:endParaRPr lang="en-ZA" dirty="0"/>
          </a:p>
          <a:p>
            <a:pPr marL="0" indent="0">
              <a:buNone/>
            </a:pPr>
            <a:r>
              <a:rPr lang="en-GB" b="1" dirty="0"/>
              <a:t>Skills necessary for:</a:t>
            </a:r>
            <a:endParaRPr lang="en-ZA" b="1" dirty="0"/>
          </a:p>
          <a:p>
            <a:pPr lvl="0"/>
            <a:r>
              <a:rPr lang="en-GB" dirty="0"/>
              <a:t>Motor development and co-ordination; nutritional maintenance</a:t>
            </a:r>
            <a:endParaRPr lang="en-ZA" dirty="0"/>
          </a:p>
          <a:p>
            <a:pPr lvl="0"/>
            <a:r>
              <a:rPr lang="en-GB" dirty="0"/>
              <a:t>Weight control</a:t>
            </a:r>
            <a:endParaRPr lang="en-ZA" dirty="0"/>
          </a:p>
          <a:p>
            <a:pPr lvl="0"/>
            <a:r>
              <a:rPr lang="en-GB" dirty="0"/>
              <a:t>Physical fitness</a:t>
            </a:r>
            <a:endParaRPr lang="en-ZA" dirty="0"/>
          </a:p>
          <a:p>
            <a:pPr lvl="0"/>
            <a:r>
              <a:rPr lang="en-GB" dirty="0"/>
              <a:t>Athletics participation</a:t>
            </a:r>
            <a:endParaRPr lang="en-ZA" dirty="0"/>
          </a:p>
          <a:p>
            <a:pPr lvl="0"/>
            <a:r>
              <a:rPr lang="en-GB" dirty="0"/>
              <a:t>Understanding the physiological aspects of sexuality</a:t>
            </a:r>
            <a:endParaRPr lang="en-ZA" dirty="0"/>
          </a:p>
          <a:p>
            <a:pPr lvl="0"/>
            <a:r>
              <a:rPr lang="en-GB" dirty="0"/>
              <a:t>Stress management</a:t>
            </a:r>
            <a:endParaRPr lang="en-ZA" dirty="0"/>
          </a:p>
          <a:p>
            <a:pPr lvl="0"/>
            <a:r>
              <a:rPr lang="en-GB" dirty="0"/>
              <a:t>Selection and practice of leisure activities.</a:t>
            </a:r>
            <a:endParaRPr lang="en-ZA" dirty="0"/>
          </a:p>
          <a:p>
            <a:pPr marL="0" indent="0">
              <a:buNone/>
            </a:pPr>
            <a:endParaRPr lang="en-ZA" dirty="0"/>
          </a:p>
        </p:txBody>
      </p:sp>
    </p:spTree>
    <p:extLst>
      <p:ext uri="{BB962C8B-B14F-4D97-AF65-F5344CB8AC3E}">
        <p14:creationId xmlns:p14="http://schemas.microsoft.com/office/powerpoint/2010/main" val="342534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4F7F-2D21-4B5B-9772-C61C53E05E2C}"/>
              </a:ext>
            </a:extLst>
          </p:cNvPr>
          <p:cNvSpPr>
            <a:spLocks noGrp="1"/>
          </p:cNvSpPr>
          <p:nvPr>
            <p:ph type="title"/>
          </p:nvPr>
        </p:nvSpPr>
        <p:spPr/>
        <p:txBody>
          <a:bodyPr/>
          <a:lstStyle/>
          <a:p>
            <a:r>
              <a:rPr lang="en-GB" dirty="0"/>
              <a:t>IAC0101</a:t>
            </a:r>
            <a:endParaRPr lang="en-ZA" dirty="0"/>
          </a:p>
        </p:txBody>
      </p:sp>
      <p:sp>
        <p:nvSpPr>
          <p:cNvPr id="3" name="Text Placeholder 2">
            <a:extLst>
              <a:ext uri="{FF2B5EF4-FFF2-40B4-BE49-F238E27FC236}">
                <a16:creationId xmlns:a16="http://schemas.microsoft.com/office/drawing/2014/main" id="{5C6E3B85-15AA-4713-93C3-CE0579BB9B7B}"/>
              </a:ext>
            </a:extLst>
          </p:cNvPr>
          <p:cNvSpPr>
            <a:spLocks noGrp="1"/>
          </p:cNvSpPr>
          <p:nvPr>
            <p:ph type="body" idx="1"/>
          </p:nvPr>
        </p:nvSpPr>
        <p:spPr/>
        <p:txBody>
          <a:bodyPr>
            <a:normAutofit lnSpcReduction="10000"/>
          </a:bodyPr>
          <a:lstStyle/>
          <a:p>
            <a:r>
              <a:rPr lang="en-GB" b="1" dirty="0"/>
              <a:t>THE VALUES AND PRINCIPLES THAT UNDERPIN WORKING WITH CHILDREN AND CHILD-CENTRED PRACTICE</a:t>
            </a:r>
            <a:endParaRPr lang="en-ZA" b="1" dirty="0"/>
          </a:p>
          <a:p>
            <a:endParaRPr lang="en-ZA" dirty="0"/>
          </a:p>
        </p:txBody>
      </p:sp>
      <p:sp>
        <p:nvSpPr>
          <p:cNvPr id="4" name="Slide Number Placeholder 3">
            <a:extLst>
              <a:ext uri="{FF2B5EF4-FFF2-40B4-BE49-F238E27FC236}">
                <a16:creationId xmlns:a16="http://schemas.microsoft.com/office/drawing/2014/main" id="{936F9C25-8F80-41E2-9907-7AF989AD7F67}"/>
              </a:ext>
            </a:extLst>
          </p:cNvPr>
          <p:cNvSpPr>
            <a:spLocks noGrp="1"/>
          </p:cNvSpPr>
          <p:nvPr>
            <p:ph type="sldNum" sz="quarter" idx="12"/>
          </p:nvPr>
        </p:nvSpPr>
        <p:spPr/>
        <p:txBody>
          <a:bodyPr/>
          <a:lstStyle/>
          <a:p>
            <a:fld id="{4980778A-6F9D-4141-8080-B8192EADCD40}" type="slidenum">
              <a:rPr lang="en-ZA" smtClean="0"/>
              <a:pPr/>
              <a:t>34</a:t>
            </a:fld>
            <a:endParaRPr lang="en-ZA" dirty="0"/>
          </a:p>
        </p:txBody>
      </p:sp>
    </p:spTree>
    <p:extLst>
      <p:ext uri="{BB962C8B-B14F-4D97-AF65-F5344CB8AC3E}">
        <p14:creationId xmlns:p14="http://schemas.microsoft.com/office/powerpoint/2010/main" val="317437406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340</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lnSpcReduction="10000"/>
          </a:bodyPr>
          <a:lstStyle/>
          <a:p>
            <a:pPr marL="0" indent="0">
              <a:buNone/>
            </a:pPr>
            <a:r>
              <a:rPr lang="en-GB" b="1" dirty="0"/>
              <a:t>Identity development/ purpose in life skills</a:t>
            </a:r>
          </a:p>
          <a:p>
            <a:pPr marL="0" indent="0">
              <a:buNone/>
            </a:pPr>
            <a:endParaRPr lang="en-ZA" dirty="0"/>
          </a:p>
          <a:p>
            <a:pPr marL="0" indent="0">
              <a:buNone/>
            </a:pPr>
            <a:r>
              <a:rPr lang="en-GB" b="1" dirty="0"/>
              <a:t>Skills and awareness necessary for:</a:t>
            </a:r>
          </a:p>
          <a:p>
            <a:pPr marL="0" indent="0">
              <a:buNone/>
            </a:pPr>
            <a:endParaRPr lang="en-ZA" b="1" dirty="0"/>
          </a:p>
          <a:p>
            <a:pPr lvl="0"/>
            <a:r>
              <a:rPr lang="en-GB" dirty="0"/>
              <a:t>Ongoing development of personal identity and emotional awareness, including self-monitoring, maintenance of self-esteem</a:t>
            </a:r>
            <a:endParaRPr lang="en-ZA" dirty="0"/>
          </a:p>
          <a:p>
            <a:pPr lvl="0"/>
            <a:r>
              <a:rPr lang="en-GB" dirty="0"/>
              <a:t>Manipulating and accommodating to one's environment</a:t>
            </a:r>
            <a:endParaRPr lang="en-ZA" dirty="0"/>
          </a:p>
          <a:p>
            <a:pPr lvl="0"/>
            <a:r>
              <a:rPr lang="en-GB" dirty="0"/>
              <a:t>Sex-role development</a:t>
            </a:r>
            <a:endParaRPr lang="en-ZA" dirty="0"/>
          </a:p>
          <a:p>
            <a:pPr lvl="0"/>
            <a:r>
              <a:rPr lang="en-GB" dirty="0"/>
              <a:t>Developing meaning of life</a:t>
            </a:r>
            <a:endParaRPr lang="en-ZA" dirty="0"/>
          </a:p>
          <a:p>
            <a:pPr lvl="0"/>
            <a:r>
              <a:rPr lang="en-GB" dirty="0"/>
              <a:t>Clarifying morals and values</a:t>
            </a:r>
            <a:endParaRPr lang="en-ZA" dirty="0"/>
          </a:p>
          <a:p>
            <a:pPr marL="0" indent="0">
              <a:buNone/>
            </a:pPr>
            <a:endParaRPr lang="en-ZA" dirty="0"/>
          </a:p>
        </p:txBody>
      </p:sp>
    </p:spTree>
    <p:extLst>
      <p:ext uri="{BB962C8B-B14F-4D97-AF65-F5344CB8AC3E}">
        <p14:creationId xmlns:p14="http://schemas.microsoft.com/office/powerpoint/2010/main" val="267743150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341</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dirty="0"/>
              <a:t>The development of life skills often happen naturally as pre-schoolers spend each day doing daily tasks such as putting jackets away, pouring cups of juice, or washing hands and getting ready for snack. </a:t>
            </a:r>
          </a:p>
          <a:p>
            <a:endParaRPr lang="en-GB" dirty="0"/>
          </a:p>
          <a:p>
            <a:r>
              <a:rPr lang="en-GB" dirty="0"/>
              <a:t>Life skills are an essential part of early childhood education and many kinds of life skills can be naturally promoted by integrating these skills into children’s play (like pouring).</a:t>
            </a:r>
          </a:p>
          <a:p>
            <a:endParaRPr lang="en-GB" dirty="0"/>
          </a:p>
          <a:p>
            <a:pPr marL="0" indent="0">
              <a:buNone/>
            </a:pPr>
            <a:endParaRPr lang="en-ZA" dirty="0"/>
          </a:p>
        </p:txBody>
      </p:sp>
    </p:spTree>
    <p:extLst>
      <p:ext uri="{BB962C8B-B14F-4D97-AF65-F5344CB8AC3E}">
        <p14:creationId xmlns:p14="http://schemas.microsoft.com/office/powerpoint/2010/main" val="248705579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342</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032000"/>
            <a:ext cx="8219256" cy="4406900"/>
          </a:xfrm>
        </p:spPr>
        <p:txBody>
          <a:bodyPr>
            <a:normAutofit/>
          </a:bodyPr>
          <a:lstStyle/>
          <a:p>
            <a:r>
              <a:rPr lang="en-GB" dirty="0"/>
              <a:t>The key for facilitators is to be able to connect the dots between child’s play and the value of that play when it comes to building and promoting daily life skills.</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557498020"/>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343</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33600"/>
            <a:ext cx="8219256" cy="4305300"/>
          </a:xfrm>
        </p:spPr>
        <p:txBody>
          <a:bodyPr>
            <a:normAutofit/>
          </a:bodyPr>
          <a:lstStyle/>
          <a:p>
            <a:r>
              <a:rPr lang="en-GB" dirty="0"/>
              <a:t>Mastering any kind of life skill takes time and experience. As young children take part in picking up toys, wiping down a table, or serving their own snack-they are building important skills that are essential in keeping their world organised.</a:t>
            </a:r>
            <a:endParaRPr lang="en-ZA" dirty="0"/>
          </a:p>
          <a:p>
            <a:endParaRPr lang="en-GB" dirty="0"/>
          </a:p>
          <a:p>
            <a:pPr marL="0" indent="0">
              <a:buNone/>
            </a:pPr>
            <a:endParaRPr lang="en-ZA" dirty="0"/>
          </a:p>
        </p:txBody>
      </p:sp>
    </p:spTree>
    <p:extLst>
      <p:ext uri="{BB962C8B-B14F-4D97-AF65-F5344CB8AC3E}">
        <p14:creationId xmlns:p14="http://schemas.microsoft.com/office/powerpoint/2010/main" val="426195702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344</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i="1" dirty="0"/>
              <a:t>Not every life skill comes naturally- many life skills need to be introduced and then consistently encouraged and consistently taught.</a:t>
            </a:r>
          </a:p>
          <a:p>
            <a:endParaRPr lang="en-GB" i="1" dirty="0"/>
          </a:p>
          <a:p>
            <a:r>
              <a:rPr lang="en-GB" i="1" dirty="0"/>
              <a:t> For life skills that need to be taught, we break down the skills into smaller steps so the children will better understand what the expectations are and how to meet those expectations successfully.  </a:t>
            </a:r>
          </a:p>
          <a:p>
            <a:endParaRPr lang="en-GB" i="1" dirty="0"/>
          </a:p>
          <a:p>
            <a:pPr marL="0" indent="0">
              <a:buNone/>
            </a:pPr>
            <a:endParaRPr lang="en-ZA" dirty="0"/>
          </a:p>
        </p:txBody>
      </p:sp>
    </p:spTree>
    <p:extLst>
      <p:ext uri="{BB962C8B-B14F-4D97-AF65-F5344CB8AC3E}">
        <p14:creationId xmlns:p14="http://schemas.microsoft.com/office/powerpoint/2010/main" val="377529188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345</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i="1" dirty="0"/>
              <a:t>Skills such as hanging our coats on the hook and zipping up our back packs help young children take responsibility for their own things but children often need guidance and patient reminders in the process of mastering these kinds of life skills.</a:t>
            </a:r>
            <a:endParaRPr lang="en-ZA" dirty="0"/>
          </a:p>
          <a:p>
            <a:endParaRPr lang="en-GB" i="1" dirty="0"/>
          </a:p>
          <a:p>
            <a:pPr marL="0" indent="0">
              <a:buNone/>
            </a:pPr>
            <a:endParaRPr lang="en-ZA" dirty="0"/>
          </a:p>
        </p:txBody>
      </p:sp>
    </p:spTree>
    <p:extLst>
      <p:ext uri="{BB962C8B-B14F-4D97-AF65-F5344CB8AC3E}">
        <p14:creationId xmlns:p14="http://schemas.microsoft.com/office/powerpoint/2010/main" val="184874824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346</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dirty="0"/>
              <a:t>Life skills can range anywhere from learning to play cooperatively with others to independently taking care of one’s own belonging to the finer details of life such as zipping up a coat. Young children need to learn these skills in a safe environment. </a:t>
            </a:r>
          </a:p>
          <a:p>
            <a:endParaRPr lang="en-GB" dirty="0"/>
          </a:p>
          <a:p>
            <a:r>
              <a:rPr lang="en-GB" dirty="0"/>
              <a:t>They need to feel successful, appreciated, and valued as they make simple to large efforts in doing things on their own.</a:t>
            </a:r>
            <a:endParaRPr lang="en-ZA"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48653198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347</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dirty="0"/>
              <a:t>The kinds of life skills your learners will need to be successful in your classroom and even beyond the classroom vary based on their age and developmental readiness. </a:t>
            </a:r>
          </a:p>
          <a:p>
            <a:pPr marL="0" indent="0">
              <a:buNone/>
            </a:pPr>
            <a:endParaRPr lang="en-ZA" dirty="0"/>
          </a:p>
          <a:p>
            <a:r>
              <a:rPr lang="en-GB" dirty="0"/>
              <a:t>The best assessment for life skills is observation. Take time to observe your learners and as you do so, make a written or even a mental list of life skills that your children are ready to tackle and then consider how your learners will be able to best master those skills. </a:t>
            </a:r>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61010619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348</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endParaRPr lang="en-GB" dirty="0"/>
          </a:p>
          <a:p>
            <a:r>
              <a:rPr lang="en-GB" dirty="0"/>
              <a:t>Can they be learned through play? Do they need a little coaching or guidance? Do they need more time and experience?</a:t>
            </a:r>
            <a:endParaRPr lang="en-ZA"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7104269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349</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marL="0" indent="0">
              <a:buNone/>
            </a:pPr>
            <a:r>
              <a:rPr lang="en-GB" b="1" dirty="0"/>
              <a:t>The principles and processes of life skills acquisition</a:t>
            </a:r>
          </a:p>
          <a:p>
            <a:pPr marL="0" indent="0">
              <a:buNone/>
            </a:pPr>
            <a:endParaRPr lang="en-ZA" dirty="0"/>
          </a:p>
          <a:p>
            <a:pPr marL="0" indent="0">
              <a:buNone/>
            </a:pPr>
            <a:r>
              <a:rPr lang="en-GB" b="1" dirty="0"/>
              <a:t>There are a number of principles that inform life skills acquisition. These include:</a:t>
            </a:r>
          </a:p>
          <a:p>
            <a:pPr marL="0" indent="0">
              <a:buNone/>
            </a:pPr>
            <a:endParaRPr lang="en-ZA" dirty="0"/>
          </a:p>
          <a:p>
            <a:pPr lvl="0"/>
            <a:r>
              <a:rPr lang="en-GB" dirty="0"/>
              <a:t>The acquisition of the necessary skills should be based on sound reasoning appropriate to the individual learner’s age and stage as reflected in the Assessment Standards. </a:t>
            </a:r>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89935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35</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063774"/>
          </a:xfrm>
        </p:spPr>
        <p:txBody>
          <a:bodyPr/>
          <a:lstStyle/>
          <a:p>
            <a:r>
              <a:rPr lang="en-GB" dirty="0"/>
              <a:t>The values and principles adopted in the child care sector were designed to provide a basis for work with children in a range of settings and services. </a:t>
            </a:r>
          </a:p>
          <a:p>
            <a:endParaRPr lang="en-GB" dirty="0"/>
          </a:p>
          <a:p>
            <a:r>
              <a:rPr lang="en-GB" dirty="0"/>
              <a:t>They meet the needs and rights of the child and reflect a rapidly developing sector that places the child at the centre. </a:t>
            </a:r>
            <a:endParaRPr lang="en-ZA" dirty="0"/>
          </a:p>
          <a:p>
            <a:pPr marL="0" indent="0">
              <a:buNone/>
            </a:pPr>
            <a:endParaRPr lang="en-ZA" dirty="0"/>
          </a:p>
        </p:txBody>
      </p:sp>
    </p:spTree>
    <p:extLst>
      <p:ext uri="{BB962C8B-B14F-4D97-AF65-F5344CB8AC3E}">
        <p14:creationId xmlns:p14="http://schemas.microsoft.com/office/powerpoint/2010/main" val="242145475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350</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r>
              <a:rPr lang="en-GB" dirty="0"/>
              <a:t>Learners should talk about issues that are relevant to their age and interest, make drawings, find pictures about them, and talk to people in the community instead of memorising a number of facts that may not be understood by all the learners. </a:t>
            </a:r>
          </a:p>
          <a:p>
            <a:pPr lvl="0"/>
            <a:endParaRPr lang="en-GB" dirty="0"/>
          </a:p>
          <a:p>
            <a:pPr lvl="0"/>
            <a:r>
              <a:rPr lang="en-GB" dirty="0"/>
              <a:t>They must be guided to collect enough relevant information, and to think and reflect on issues from an early age.</a:t>
            </a:r>
            <a:endParaRPr lang="en-ZA"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60996212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351</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r>
              <a:rPr lang="en-GB" dirty="0"/>
              <a:t>The learners’ competence in the language of learning and teaching should be borne in mind. The language development of the learners should always be kept in mind. </a:t>
            </a:r>
          </a:p>
          <a:p>
            <a:pPr lvl="0"/>
            <a:endParaRPr lang="en-GB" dirty="0"/>
          </a:p>
          <a:p>
            <a:pPr lvl="0"/>
            <a:r>
              <a:rPr lang="en-GB" dirty="0"/>
              <a:t>When abstract concepts such as respect, love, etc., are dealt with, care must be taken to ensure that the learner fully understands these concepts. </a:t>
            </a:r>
          </a:p>
          <a:p>
            <a:pPr lvl="0"/>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91819436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352</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r>
              <a:rPr lang="en-GB" dirty="0"/>
              <a:t>In the case of the language of learning and teaching being the first additional language of the learner, the teacher needs to seek appropriate ways in which the child could show his/her competence or understanding.</a:t>
            </a:r>
          </a:p>
          <a:p>
            <a:pPr lvl="0"/>
            <a:endParaRPr lang="en-GB" dirty="0"/>
          </a:p>
          <a:p>
            <a:pPr lvl="0"/>
            <a:r>
              <a:rPr lang="en-GB" dirty="0"/>
              <a:t> In order to ensure this, the first additional language assessment standards must be borne in mind for learners who do not speak the language of learning and teaching of the school at home, when planning a life skills learning programme.</a:t>
            </a:r>
            <a:endParaRPr lang="en-ZA" dirty="0"/>
          </a:p>
          <a:p>
            <a:pPr lvl="0"/>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360427023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353</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91656"/>
            <a:ext cx="8219256" cy="4247243"/>
          </a:xfrm>
        </p:spPr>
        <p:txBody>
          <a:bodyPr>
            <a:normAutofit/>
          </a:bodyPr>
          <a:lstStyle/>
          <a:p>
            <a:pPr lvl="0"/>
            <a:r>
              <a:rPr lang="en-GB" dirty="0"/>
              <a:t>Core knowledge should be chosen to enhance Life Skills learning. </a:t>
            </a:r>
          </a:p>
          <a:p>
            <a:pPr lvl="0"/>
            <a:endParaRPr lang="en-GB" dirty="0"/>
          </a:p>
          <a:p>
            <a:pPr lvl="0"/>
            <a:r>
              <a:rPr lang="en-GB" dirty="0"/>
              <a:t>Core knowledge of self, community, relationships, culture, the environment, and health and safety issues is essential for young learners to develop life skills that will help them to understand themselves, the world they live in, and their place in it. </a:t>
            </a:r>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3171096918"/>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354</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62628"/>
            <a:ext cx="8219256" cy="4276271"/>
          </a:xfrm>
        </p:spPr>
        <p:txBody>
          <a:bodyPr>
            <a:normAutofit/>
          </a:bodyPr>
          <a:lstStyle/>
          <a:p>
            <a:pPr lvl="0"/>
            <a:r>
              <a:rPr lang="en-GB" dirty="0"/>
              <a:t>Knowledge needs to be relevant and build on learners’ life experiences, but not be limited to what they already know. Knowledge must therefore be chosen to extend learners’ current understanding.</a:t>
            </a:r>
            <a:endParaRPr lang="en-ZA"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02163944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355</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278742"/>
            <a:ext cx="8219256" cy="4160157"/>
          </a:xfrm>
        </p:spPr>
        <p:txBody>
          <a:bodyPr>
            <a:normAutofit/>
          </a:bodyPr>
          <a:lstStyle/>
          <a:p>
            <a:pPr lvl="0"/>
            <a:r>
              <a:rPr lang="en-GB" dirty="0"/>
              <a:t>Varied learning opportunities should be provided to enhance skill development. </a:t>
            </a:r>
          </a:p>
          <a:p>
            <a:pPr lvl="0"/>
            <a:endParaRPr lang="en-GB" dirty="0"/>
          </a:p>
          <a:p>
            <a:pPr lvl="0"/>
            <a:r>
              <a:rPr lang="en-GB" dirty="0"/>
              <a:t>Identifying and solving problems, and investigating and exploring the environment are important skills that should be developed in learners. </a:t>
            </a:r>
          </a:p>
          <a:p>
            <a:pPr lvl="0"/>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23711412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356</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293256"/>
            <a:ext cx="8219256" cy="4145643"/>
          </a:xfrm>
        </p:spPr>
        <p:txBody>
          <a:bodyPr>
            <a:normAutofit/>
          </a:bodyPr>
          <a:lstStyle/>
          <a:p>
            <a:pPr lvl="0"/>
            <a:r>
              <a:rPr lang="en-GB" dirty="0"/>
              <a:t>You will need to create varied learning opportunities for learners to practise these skills in different contexts. </a:t>
            </a:r>
          </a:p>
          <a:p>
            <a:pPr lvl="0"/>
            <a:endParaRPr lang="en-GB" dirty="0"/>
          </a:p>
          <a:p>
            <a:pPr lvl="0"/>
            <a:r>
              <a:rPr lang="en-GB" dirty="0"/>
              <a:t>They must be encouraged to talk about a range of issues to show that they have acquired these skills and know when to use them. </a:t>
            </a:r>
          </a:p>
          <a:p>
            <a:pPr lvl="0"/>
            <a:endParaRPr lang="en-GB" dirty="0"/>
          </a:p>
          <a:p>
            <a:pPr lvl="0"/>
            <a:r>
              <a:rPr lang="en-GB" dirty="0"/>
              <a:t>You need to also encourage learners to report on and summarise learning activities.</a:t>
            </a:r>
            <a:endParaRPr lang="en-ZA" dirty="0"/>
          </a:p>
          <a:p>
            <a:pPr marL="0" lvl="0" indent="0">
              <a:buNone/>
            </a:pPr>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41920211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357</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061028"/>
            <a:ext cx="8219256" cy="4377871"/>
          </a:xfrm>
        </p:spPr>
        <p:txBody>
          <a:bodyPr>
            <a:normAutofit/>
          </a:bodyPr>
          <a:lstStyle/>
          <a:p>
            <a:pPr lvl="0"/>
            <a:r>
              <a:rPr lang="en-GB" dirty="0"/>
              <a:t>Learners should acquire and practise a range of skills that will enable them to make sensible and independent choices about their health and safety. </a:t>
            </a:r>
          </a:p>
          <a:p>
            <a:pPr lvl="0"/>
            <a:endParaRPr lang="en-GB" dirty="0"/>
          </a:p>
          <a:p>
            <a:pPr lvl="0"/>
            <a:r>
              <a:rPr lang="en-GB" dirty="0"/>
              <a:t>Such skills include process or thinking skills, as well as movement and discipline based skills. </a:t>
            </a:r>
          </a:p>
          <a:p>
            <a:pPr lvl="0"/>
            <a:endParaRPr lang="en-GB" dirty="0"/>
          </a:p>
          <a:p>
            <a:pPr lvl="0"/>
            <a:r>
              <a:rPr lang="en-GB" dirty="0"/>
              <a:t>These skills need to be introduced in familiar contexts using everyday language. </a:t>
            </a:r>
          </a:p>
          <a:p>
            <a:pPr marL="0" lvl="0" indent="0">
              <a:buNone/>
            </a:pPr>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56209322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358</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19086"/>
            <a:ext cx="8219256" cy="4319814"/>
          </a:xfrm>
        </p:spPr>
        <p:txBody>
          <a:bodyPr>
            <a:normAutofit/>
          </a:bodyPr>
          <a:lstStyle/>
          <a:p>
            <a:pPr lvl="0"/>
            <a:r>
              <a:rPr lang="en-GB" dirty="0"/>
              <a:t>Learners should be encouraged to think and talk about, and demonstrate values and attitudes. </a:t>
            </a:r>
          </a:p>
          <a:p>
            <a:pPr lvl="0"/>
            <a:endParaRPr lang="en-GB" dirty="0"/>
          </a:p>
          <a:p>
            <a:pPr lvl="0"/>
            <a:r>
              <a:rPr lang="en-GB" dirty="0"/>
              <a:t>Life skills are acquired through reasoning about values and attitudes, and applying (putting into practice) what was discussed. </a:t>
            </a:r>
          </a:p>
          <a:p>
            <a:pPr lvl="0"/>
            <a:endParaRPr lang="en-GB" dirty="0"/>
          </a:p>
          <a:p>
            <a:pPr lvl="0"/>
            <a:r>
              <a:rPr lang="en-GB" dirty="0"/>
              <a:t>This also provides facilitators with an opportunity to assess these sensitive issues. </a:t>
            </a:r>
          </a:p>
          <a:p>
            <a:pPr lvl="0"/>
            <a:endParaRPr lang="en-GB" dirty="0"/>
          </a:p>
          <a:p>
            <a:pPr marL="0" lvl="0" indent="0">
              <a:buNone/>
            </a:pPr>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44242547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359</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075542"/>
            <a:ext cx="8219256" cy="4363357"/>
          </a:xfrm>
        </p:spPr>
        <p:txBody>
          <a:bodyPr>
            <a:normAutofit/>
          </a:bodyPr>
          <a:lstStyle/>
          <a:p>
            <a:pPr lvl="0"/>
            <a:r>
              <a:rPr lang="en-GB" dirty="0"/>
              <a:t>Values and attitudes that your learners might discuss, include an understanding of and respect for their own beliefs and culture, and the beliefs and cultures of others. </a:t>
            </a:r>
          </a:p>
          <a:p>
            <a:pPr lvl="0"/>
            <a:endParaRPr lang="en-GB" dirty="0"/>
          </a:p>
          <a:p>
            <a:pPr lvl="0"/>
            <a:r>
              <a:rPr lang="en-GB" dirty="0"/>
              <a:t>You must encourage an open, critical attitude to talking and thinking about values, so that learners understand why certain values are important.</a:t>
            </a:r>
            <a:endParaRPr lang="en-ZA" dirty="0"/>
          </a:p>
          <a:p>
            <a:pPr marL="0" lvl="0" indent="0">
              <a:buNone/>
            </a:pPr>
            <a:endParaRPr lang="en-GB" dirty="0"/>
          </a:p>
          <a:p>
            <a:pPr marL="0" lvl="0" indent="0">
              <a:buNone/>
            </a:pPr>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308524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36</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063774"/>
          </a:xfrm>
        </p:spPr>
        <p:txBody>
          <a:bodyPr>
            <a:normAutofit fontScale="92500" lnSpcReduction="10000"/>
          </a:bodyPr>
          <a:lstStyle/>
          <a:p>
            <a:pPr marL="0" indent="0">
              <a:buNone/>
            </a:pPr>
            <a:r>
              <a:rPr lang="en-GB" dirty="0"/>
              <a:t>The principles and values for underpinning work with children and the protection and promotion of children’s rights are as follows.</a:t>
            </a:r>
            <a:endParaRPr lang="en-ZA" dirty="0"/>
          </a:p>
          <a:p>
            <a:pPr marL="0" indent="0">
              <a:buNone/>
            </a:pPr>
            <a:r>
              <a:rPr lang="en-GB" b="1" dirty="0"/>
              <a:t>Principles</a:t>
            </a:r>
            <a:endParaRPr lang="en-ZA" dirty="0"/>
          </a:p>
          <a:p>
            <a:pPr marL="0" indent="0">
              <a:buNone/>
            </a:pPr>
            <a:r>
              <a:rPr lang="en-GB" dirty="0"/>
              <a:t> </a:t>
            </a:r>
            <a:endParaRPr lang="en-ZA" dirty="0"/>
          </a:p>
          <a:p>
            <a:r>
              <a:rPr lang="en-GB" dirty="0"/>
              <a:t>The welfare of the child is paramount.</a:t>
            </a:r>
            <a:endParaRPr lang="en-ZA" dirty="0"/>
          </a:p>
          <a:p>
            <a:r>
              <a:rPr lang="en-GB" dirty="0"/>
              <a:t>Practitioners contribute to children’s care, learning and </a:t>
            </a:r>
          </a:p>
          <a:p>
            <a:pPr marL="366712" lvl="1" indent="0">
              <a:buNone/>
            </a:pPr>
            <a:r>
              <a:rPr lang="en-GB" dirty="0"/>
              <a:t>development and this is reflected in every aspect of practice and service provision.</a:t>
            </a:r>
            <a:endParaRPr lang="en-ZA" dirty="0"/>
          </a:p>
          <a:p>
            <a:r>
              <a:rPr lang="en-GB" dirty="0"/>
              <a:t>Practitioners work with parents and families who are partners in </a:t>
            </a:r>
          </a:p>
          <a:p>
            <a:pPr marL="366712" lvl="1" indent="0">
              <a:buNone/>
            </a:pPr>
            <a:r>
              <a:rPr lang="en-GB" dirty="0"/>
              <a:t>the care, learning and development of their children and are the child’s first and most enduring educators.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0990119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360</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lnSpcReduction="10000"/>
          </a:bodyPr>
          <a:lstStyle/>
          <a:p>
            <a:pPr lvl="0"/>
            <a:r>
              <a:rPr lang="en-GB" dirty="0"/>
              <a:t>Facilitators should create an anti-bias environment that respects diversity. </a:t>
            </a:r>
          </a:p>
          <a:p>
            <a:pPr lvl="0"/>
            <a:endParaRPr lang="en-GB" dirty="0"/>
          </a:p>
          <a:p>
            <a:pPr lvl="0"/>
            <a:r>
              <a:rPr lang="en-GB" dirty="0"/>
              <a:t>Through open debate and discussion arising out of various activities on values and attitudes, learners need to be encouraged to develop and express a sense of a shared identity (including national, community and family), and to develop an understanding of human rights and responsibility.</a:t>
            </a:r>
          </a:p>
          <a:p>
            <a:pPr marL="0" lvl="0" indent="0">
              <a:buNone/>
            </a:pPr>
            <a:endParaRPr lang="en-GB" dirty="0"/>
          </a:p>
          <a:p>
            <a:pPr lvl="0"/>
            <a:r>
              <a:rPr lang="en-GB" dirty="0"/>
              <a:t> A human rights culture can only grow in school and classrooms if the teaching and learning environment actively supports an attitude of anti-bias. </a:t>
            </a:r>
            <a:endParaRPr lang="en-ZA" dirty="0"/>
          </a:p>
          <a:p>
            <a:pPr marL="0" indent="0">
              <a:buNone/>
            </a:pPr>
            <a:endParaRPr lang="en-GB" dirty="0"/>
          </a:p>
          <a:p>
            <a:pPr marL="0" lvl="0" indent="0">
              <a:buNone/>
            </a:pPr>
            <a:endParaRPr lang="en-GB" dirty="0"/>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45632353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361</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marL="0" indent="0">
              <a:buNone/>
            </a:pPr>
            <a:r>
              <a:rPr lang="en-GB" dirty="0"/>
              <a:t>Through a range of different kinds of activities, you can encourage learners to develop their own self-esteem, an understanding of equity, and care of self, others and the environment. </a:t>
            </a:r>
          </a:p>
          <a:p>
            <a:pPr marL="0" indent="0">
              <a:buNone/>
            </a:pPr>
            <a:endParaRPr lang="en-GB" dirty="0"/>
          </a:p>
          <a:p>
            <a:pPr marL="0" indent="0">
              <a:buNone/>
            </a:pPr>
            <a:r>
              <a:rPr lang="en-GB" dirty="0"/>
              <a:t>This will strengthen the values of young learners, and the human rights culture in your classroom and school.</a:t>
            </a:r>
          </a:p>
          <a:p>
            <a:pPr marL="0" indent="0">
              <a:buNone/>
            </a:pPr>
            <a:r>
              <a:rPr lang="en-GB" dirty="0"/>
              <a:t> </a:t>
            </a:r>
          </a:p>
          <a:p>
            <a:pPr marL="0" indent="0">
              <a:buNone/>
            </a:pPr>
            <a:endParaRPr lang="en-ZA" dirty="0"/>
          </a:p>
          <a:p>
            <a:r>
              <a:rPr lang="en-GB" dirty="0"/>
              <a:t>Life Skills learning should take place in a variety of contexts. </a:t>
            </a:r>
          </a:p>
          <a:p>
            <a:pPr marL="0" lv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351732349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362</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r>
              <a:rPr lang="en-GB" dirty="0"/>
              <a:t>Learners gain knowledge, skills, attitudes and values relevant to the Life Skills Learning Programme through their daily interactions with other people in a range of different contexts. </a:t>
            </a:r>
          </a:p>
          <a:p>
            <a:pPr lvl="0"/>
            <a:endParaRPr lang="en-GB" dirty="0"/>
          </a:p>
          <a:p>
            <a:pPr lvl="0"/>
            <a:r>
              <a:rPr lang="en-GB" dirty="0"/>
              <a:t>While the self, family, home, school, community and local environments are the main contexts for Life Skills learning in the Foundation Phase, you must not limit learning to these contexts alone. </a:t>
            </a:r>
          </a:p>
          <a:p>
            <a:pPr lvl="0"/>
            <a:endParaRPr lang="en-GB"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364941169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363</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162628"/>
            <a:ext cx="8219256" cy="4276271"/>
          </a:xfrm>
        </p:spPr>
        <p:txBody>
          <a:bodyPr>
            <a:normAutofit/>
          </a:bodyPr>
          <a:lstStyle/>
          <a:p>
            <a:pPr lvl="0"/>
            <a:r>
              <a:rPr lang="en-GB" dirty="0"/>
              <a:t>Foundation Phase learners can be introduced to the local and/or global nature of many issues and learn about global connections (i.e. the role of the media and transport networks).</a:t>
            </a:r>
            <a:endParaRPr lang="en-ZA" dirty="0"/>
          </a:p>
          <a:p>
            <a:pPr marL="0" lvl="0" indent="0">
              <a:buNone/>
            </a:pPr>
            <a:endParaRPr lang="en-GB"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8875781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364</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2075542"/>
            <a:ext cx="8219256" cy="4363357"/>
          </a:xfrm>
        </p:spPr>
        <p:txBody>
          <a:bodyPr>
            <a:normAutofit/>
          </a:bodyPr>
          <a:lstStyle/>
          <a:p>
            <a:pPr lvl="0"/>
            <a:r>
              <a:rPr lang="en-GB" dirty="0"/>
              <a:t>Many life skills are developed at home and in communities before learners come to school. </a:t>
            </a:r>
          </a:p>
          <a:p>
            <a:pPr lvl="0"/>
            <a:endParaRPr lang="en-GB" dirty="0"/>
          </a:p>
          <a:p>
            <a:pPr lvl="0"/>
            <a:r>
              <a:rPr lang="en-GB" dirty="0"/>
              <a:t>For example, most young learners have an understanding of their own identity when they come to school, and often possess the skills to perform basic hygiene routines. </a:t>
            </a:r>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2351745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365</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endParaRPr lang="en-GB" dirty="0"/>
          </a:p>
          <a:p>
            <a:pPr lvl="0"/>
            <a:r>
              <a:rPr lang="en-GB" dirty="0"/>
              <a:t>As they grow older, they need to develop other life skills that will help them to organise and manage their affairs, and deal effectively with people in a variety of situations. </a:t>
            </a:r>
          </a:p>
          <a:p>
            <a:pPr lvl="0"/>
            <a:endParaRPr lang="en-GB" dirty="0"/>
          </a:p>
          <a:p>
            <a:pPr lvl="0"/>
            <a:r>
              <a:rPr lang="en-GB" dirty="0"/>
              <a:t>Facilitators need to draw on different experiences to affirm different South African cultures. </a:t>
            </a:r>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8692515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366</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lnSpcReduction="10000"/>
          </a:bodyPr>
          <a:lstStyle/>
          <a:p>
            <a:r>
              <a:rPr lang="en-GB" dirty="0"/>
              <a:t>A variety of different situations and experiences will thus facilitate life skills learning.</a:t>
            </a:r>
          </a:p>
          <a:p>
            <a:pPr marL="0" indent="0">
              <a:buNone/>
            </a:pPr>
            <a:endParaRPr lang="en-ZA" dirty="0"/>
          </a:p>
          <a:p>
            <a:pPr lvl="0"/>
            <a:r>
              <a:rPr lang="en-GB" dirty="0"/>
              <a:t>Life Skills learning should affirm and extend learners’ prior knowledge and experience. </a:t>
            </a:r>
          </a:p>
          <a:p>
            <a:pPr lvl="0"/>
            <a:endParaRPr lang="en-GB" dirty="0"/>
          </a:p>
          <a:p>
            <a:pPr lvl="0"/>
            <a:r>
              <a:rPr lang="en-GB" dirty="0"/>
              <a:t>The life skills learning programme links closely to the knowledge and experience young learners bring with them to school. </a:t>
            </a:r>
          </a:p>
          <a:p>
            <a:pPr lvl="0"/>
            <a:endParaRPr lang="en-GB" dirty="0"/>
          </a:p>
          <a:p>
            <a:pPr lvl="0"/>
            <a:r>
              <a:rPr lang="en-GB" dirty="0"/>
              <a:t>It should both affirm this prior knowledge and experience, and develop new life skills out of it.</a:t>
            </a:r>
            <a:endParaRPr lang="en-ZA"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111805955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367</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pPr lvl="0"/>
            <a:r>
              <a:rPr lang="en-GB" dirty="0"/>
              <a:t>Life Skills learning should strengthen literacy and numeracy learning. </a:t>
            </a:r>
          </a:p>
          <a:p>
            <a:pPr lvl="0"/>
            <a:endParaRPr lang="en-GB" dirty="0"/>
          </a:p>
          <a:p>
            <a:pPr lvl="0"/>
            <a:r>
              <a:rPr lang="en-GB" dirty="0"/>
              <a:t>Where relevant, facilitators can draw on their professional experience and expertise to integrate and strengthen Literacy and Numeracy skills at the same time as addressing the development of Life skills. </a:t>
            </a:r>
          </a:p>
          <a:p>
            <a:pPr lvl="0"/>
            <a:endParaRPr lang="en-GB" dirty="0"/>
          </a:p>
          <a:p>
            <a:pPr lvl="0"/>
            <a:r>
              <a:rPr lang="en-GB" dirty="0"/>
              <a:t>However, skills in Literacy and Numeracy must not be developed at the expense of the Life Skills Learning Programme.</a:t>
            </a:r>
            <a:endParaRPr lang="en-ZA"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16938482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368</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dirty="0"/>
              <a:t>Life Skills learning can make early intervention with respect to barriers to learning possible. </a:t>
            </a:r>
          </a:p>
          <a:p>
            <a:endParaRPr lang="en-GB" dirty="0"/>
          </a:p>
          <a:p>
            <a:r>
              <a:rPr lang="en-GB" dirty="0"/>
              <a:t>In the Foundation Phase the facilitator needs to be able to identify barriers to learning before they can impact on individual learners’ learning and development, if at all possible. </a:t>
            </a:r>
          </a:p>
          <a:p>
            <a:endParaRPr lang="en-GB"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276753111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5E29-D6BF-4F8C-8A98-22C84D8C09B4}"/>
              </a:ext>
            </a:extLst>
          </p:cNvPr>
          <p:cNvSpPr>
            <a:spLocks noGrp="1"/>
          </p:cNvSpPr>
          <p:nvPr>
            <p:ph type="title"/>
          </p:nvPr>
        </p:nvSpPr>
        <p:spPr>
          <a:xfrm>
            <a:off x="467544" y="170170"/>
            <a:ext cx="8219256" cy="1008000"/>
          </a:xfrm>
        </p:spPr>
        <p:txBody>
          <a:bodyPr>
            <a:normAutofit fontScale="90000"/>
          </a:bodyPr>
          <a:lstStyle/>
          <a:p>
            <a:pPr algn="ctr"/>
            <a:br>
              <a:rPr lang="en-GB" dirty="0"/>
            </a:br>
            <a:br>
              <a:rPr lang="en-GB" dirty="0"/>
            </a:br>
            <a:r>
              <a:rPr lang="en-GB" sz="3600" dirty="0"/>
              <a:t>THE PROMOTION OF LIFE SKILLS THROUGH ROUTINES WHICH PROMOTE INDEPENDENCE AND TEACHER-DIRECTED ROUTINES </a:t>
            </a:r>
            <a:br>
              <a:rPr lang="en-ZA" dirty="0"/>
            </a:br>
            <a:endParaRPr lang="en-ZA" dirty="0"/>
          </a:p>
        </p:txBody>
      </p:sp>
      <p:sp>
        <p:nvSpPr>
          <p:cNvPr id="4" name="Slide Number Placeholder 3">
            <a:extLst>
              <a:ext uri="{FF2B5EF4-FFF2-40B4-BE49-F238E27FC236}">
                <a16:creationId xmlns:a16="http://schemas.microsoft.com/office/drawing/2014/main" id="{8B9F60C0-D1F5-4321-92D0-932ED3D1AFBE}"/>
              </a:ext>
            </a:extLst>
          </p:cNvPr>
          <p:cNvSpPr>
            <a:spLocks noGrp="1"/>
          </p:cNvSpPr>
          <p:nvPr>
            <p:ph type="sldNum" sz="quarter" idx="12"/>
          </p:nvPr>
        </p:nvSpPr>
        <p:spPr/>
        <p:txBody>
          <a:bodyPr/>
          <a:lstStyle/>
          <a:p>
            <a:fld id="{4980778A-6F9D-4141-8080-B8192EADCD40}" type="slidenum">
              <a:rPr lang="en-ZA" smtClean="0"/>
              <a:pPr/>
              <a:t>369</a:t>
            </a:fld>
            <a:endParaRPr lang="en-ZA" dirty="0"/>
          </a:p>
        </p:txBody>
      </p:sp>
      <p:sp>
        <p:nvSpPr>
          <p:cNvPr id="6" name="Content Placeholder 5">
            <a:extLst>
              <a:ext uri="{FF2B5EF4-FFF2-40B4-BE49-F238E27FC236}">
                <a16:creationId xmlns:a16="http://schemas.microsoft.com/office/drawing/2014/main" id="{4E136DD7-D30E-4D29-B6A0-885867ADFDA9}"/>
              </a:ext>
            </a:extLst>
          </p:cNvPr>
          <p:cNvSpPr>
            <a:spLocks noGrp="1"/>
          </p:cNvSpPr>
          <p:nvPr>
            <p:ph sz="quarter" idx="1"/>
          </p:nvPr>
        </p:nvSpPr>
        <p:spPr>
          <a:xfrm>
            <a:off x="462372" y="1772828"/>
            <a:ext cx="8219256" cy="4666072"/>
          </a:xfrm>
        </p:spPr>
        <p:txBody>
          <a:bodyPr>
            <a:normAutofit/>
          </a:bodyPr>
          <a:lstStyle/>
          <a:p>
            <a:r>
              <a:rPr lang="en-GB" dirty="0"/>
              <a:t>Early intervention is what makes this possible. In terms of Life Skills learning there is an opportunity to see what learner attitudes and behaviours are being influenced by circumstances that may not be within the learners’ control. </a:t>
            </a:r>
          </a:p>
          <a:p>
            <a:endParaRPr lang="en-GB" dirty="0"/>
          </a:p>
          <a:p>
            <a:r>
              <a:rPr lang="en-GB" dirty="0"/>
              <a:t>Accommodation of diverse needs within a single classroom is both essential and critical for the learners’ development</a:t>
            </a:r>
            <a:endParaRPr lang="en-ZA" dirty="0"/>
          </a:p>
          <a:p>
            <a:endParaRPr lang="en-GB" dirty="0"/>
          </a:p>
          <a:p>
            <a:pPr marL="0" indent="0">
              <a:buNone/>
            </a:pPr>
            <a:endParaRPr lang="en-GB" dirty="0"/>
          </a:p>
          <a:p>
            <a:pPr marL="0" indent="0">
              <a:buNone/>
            </a:pPr>
            <a:endParaRPr lang="en-GB" i="1" dirty="0"/>
          </a:p>
          <a:p>
            <a:pPr marL="0" indent="0">
              <a:buNone/>
            </a:pPr>
            <a:endParaRPr lang="en-ZA" dirty="0"/>
          </a:p>
        </p:txBody>
      </p:sp>
    </p:spTree>
    <p:extLst>
      <p:ext uri="{BB962C8B-B14F-4D97-AF65-F5344CB8AC3E}">
        <p14:creationId xmlns:p14="http://schemas.microsoft.com/office/powerpoint/2010/main" val="718639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37</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063774"/>
          </a:xfrm>
        </p:spPr>
        <p:txBody>
          <a:bodyPr>
            <a:normAutofit fontScale="92500"/>
          </a:bodyPr>
          <a:lstStyle/>
          <a:p>
            <a:pPr marL="0" indent="0">
              <a:buNone/>
            </a:pPr>
            <a:r>
              <a:rPr lang="en-GB" b="1" dirty="0"/>
              <a:t>Values</a:t>
            </a:r>
            <a:endParaRPr lang="en-ZA" dirty="0"/>
          </a:p>
          <a:p>
            <a:pPr lvl="0"/>
            <a:r>
              <a:rPr lang="en-GB" dirty="0"/>
              <a:t>The needs, rights and views of the child are at the centre of all practice and provision.</a:t>
            </a:r>
          </a:p>
          <a:p>
            <a:pPr marL="0" lvl="0" indent="0">
              <a:buNone/>
            </a:pPr>
            <a:endParaRPr lang="en-ZA" dirty="0"/>
          </a:p>
          <a:p>
            <a:pPr lvl="0"/>
            <a:r>
              <a:rPr lang="en-GB" dirty="0"/>
              <a:t>Individuality, difference and diversity are valued and celebrated. </a:t>
            </a:r>
          </a:p>
          <a:p>
            <a:pPr marL="0" lvl="0" indent="0">
              <a:buNone/>
            </a:pPr>
            <a:endParaRPr lang="en-ZA" dirty="0"/>
          </a:p>
          <a:p>
            <a:pPr lvl="0"/>
            <a:r>
              <a:rPr lang="en-GB" dirty="0"/>
              <a:t>Equality of opportunity and anti-discriminatory practice are actively promoted.</a:t>
            </a:r>
          </a:p>
          <a:p>
            <a:pPr marL="0" lvl="0" indent="0">
              <a:buNone/>
            </a:pPr>
            <a:endParaRPr lang="en-ZA" dirty="0"/>
          </a:p>
          <a:p>
            <a:pPr lvl="0"/>
            <a:r>
              <a:rPr lang="en-GB" dirty="0"/>
              <a:t>Children’s health and well-being are actively promoted.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2638588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EE013-F006-467F-ADF0-EBE09C6DB70D}"/>
              </a:ext>
            </a:extLst>
          </p:cNvPr>
          <p:cNvSpPr>
            <a:spLocks noGrp="1"/>
          </p:cNvSpPr>
          <p:nvPr>
            <p:ph type="title"/>
          </p:nvPr>
        </p:nvSpPr>
        <p:spPr/>
        <p:txBody>
          <a:bodyPr/>
          <a:lstStyle/>
          <a:p>
            <a:r>
              <a:rPr lang="en-GB" dirty="0"/>
              <a:t>KT0103 </a:t>
            </a:r>
            <a:endParaRPr lang="en-ZA" dirty="0"/>
          </a:p>
        </p:txBody>
      </p:sp>
      <p:sp>
        <p:nvSpPr>
          <p:cNvPr id="6" name="Text Placeholder 5">
            <a:extLst>
              <a:ext uri="{FF2B5EF4-FFF2-40B4-BE49-F238E27FC236}">
                <a16:creationId xmlns:a16="http://schemas.microsoft.com/office/drawing/2014/main" id="{A09DD954-C19E-41F9-902A-C69B28482F15}"/>
              </a:ext>
            </a:extLst>
          </p:cNvPr>
          <p:cNvSpPr>
            <a:spLocks noGrp="1"/>
          </p:cNvSpPr>
          <p:nvPr>
            <p:ph type="body" idx="1"/>
          </p:nvPr>
        </p:nvSpPr>
        <p:spPr/>
        <p:txBody>
          <a:bodyPr/>
          <a:lstStyle/>
          <a:p>
            <a:r>
              <a:rPr lang="en-GB" dirty="0"/>
              <a:t>SUPPORTING LANGUAGE, LITERACY AND MATHS IN AN EARLY CHILDHOOD EDUCATION SETTING</a:t>
            </a:r>
            <a:endParaRPr lang="en-ZA" dirty="0"/>
          </a:p>
        </p:txBody>
      </p:sp>
      <p:sp>
        <p:nvSpPr>
          <p:cNvPr id="3" name="Slide Number Placeholder 2">
            <a:extLst>
              <a:ext uri="{FF2B5EF4-FFF2-40B4-BE49-F238E27FC236}">
                <a16:creationId xmlns:a16="http://schemas.microsoft.com/office/drawing/2014/main" id="{36B33F3B-B534-4053-8935-3AAED7AE83B3}"/>
              </a:ext>
            </a:extLst>
          </p:cNvPr>
          <p:cNvSpPr>
            <a:spLocks noGrp="1"/>
          </p:cNvSpPr>
          <p:nvPr>
            <p:ph type="sldNum" sz="quarter" idx="12"/>
          </p:nvPr>
        </p:nvSpPr>
        <p:spPr/>
        <p:txBody>
          <a:bodyPr/>
          <a:lstStyle/>
          <a:p>
            <a:fld id="{32F83655-DC73-417F-8B26-EB7A1DBB5382}" type="slidenum">
              <a:rPr lang="en-ZA" smtClean="0"/>
              <a:pPr/>
              <a:t>370</a:t>
            </a:fld>
            <a:endParaRPr lang="en-ZA" dirty="0"/>
          </a:p>
        </p:txBody>
      </p:sp>
    </p:spTree>
    <p:extLst>
      <p:ext uri="{BB962C8B-B14F-4D97-AF65-F5344CB8AC3E}">
        <p14:creationId xmlns:p14="http://schemas.microsoft.com/office/powerpoint/2010/main" val="339857267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371</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lstStyle/>
          <a:p>
            <a:pPr marL="0" indent="0">
              <a:buNone/>
            </a:pPr>
            <a:r>
              <a:rPr lang="en-GB" b="1" dirty="0"/>
              <a:t>Every young person needs to be literate and numerate. We use the basic skills of literacy and numeracy in almost every part of our lives, every day</a:t>
            </a:r>
            <a:r>
              <a:rPr lang="en-GB" dirty="0"/>
              <a:t>: </a:t>
            </a:r>
          </a:p>
          <a:p>
            <a:pPr marL="0" indent="0">
              <a:buNone/>
            </a:pPr>
            <a:endParaRPr lang="en-GB" dirty="0"/>
          </a:p>
          <a:p>
            <a:pPr marL="0" indent="0">
              <a:buNone/>
            </a:pPr>
            <a:r>
              <a:rPr lang="en-GB" dirty="0"/>
              <a:t>When we communicate with each other – in traditional written forms or through the web – when we follow signs and instructions, when we are at our work or enjoying leisure time, when we try to make sense of the mass of information and data available through the media, and when we are managing our lives. </a:t>
            </a:r>
            <a:endParaRPr lang="en-ZA" dirty="0"/>
          </a:p>
          <a:p>
            <a:pPr marL="0" indent="0">
              <a:buNone/>
            </a:pPr>
            <a:endParaRPr lang="en-ZA" dirty="0"/>
          </a:p>
        </p:txBody>
      </p:sp>
    </p:spTree>
    <p:extLst>
      <p:ext uri="{BB962C8B-B14F-4D97-AF65-F5344CB8AC3E}">
        <p14:creationId xmlns:p14="http://schemas.microsoft.com/office/powerpoint/2010/main" val="350551173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372</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2212258"/>
            <a:ext cx="8219256" cy="3881038"/>
          </a:xfrm>
        </p:spPr>
        <p:txBody>
          <a:bodyPr>
            <a:normAutofit/>
          </a:bodyPr>
          <a:lstStyle/>
          <a:p>
            <a:r>
              <a:rPr lang="en-GB" dirty="0"/>
              <a:t>Traditionally we have thought about literacy as the skills of reading and writing; but today our understanding of literacy encompasses much more than that. </a:t>
            </a:r>
          </a:p>
          <a:p>
            <a:endParaRPr lang="en-GB" dirty="0"/>
          </a:p>
          <a:p>
            <a:r>
              <a:rPr lang="en-GB" dirty="0"/>
              <a:t>Literacy includes the capacity to read, understand and critically appreciate various forms of communication including spoken language, print, broadcast media, and digital media.</a:t>
            </a:r>
          </a:p>
          <a:p>
            <a:pPr marL="0" indent="0">
              <a:buNone/>
            </a:pPr>
            <a:endParaRPr lang="en-ZA" dirty="0"/>
          </a:p>
        </p:txBody>
      </p:sp>
    </p:spTree>
    <p:extLst>
      <p:ext uri="{BB962C8B-B14F-4D97-AF65-F5344CB8AC3E}">
        <p14:creationId xmlns:p14="http://schemas.microsoft.com/office/powerpoint/2010/main" val="635827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373</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endParaRPr lang="en-GB" dirty="0"/>
          </a:p>
          <a:p>
            <a:r>
              <a:rPr lang="en-GB" dirty="0"/>
              <a:t> In the same way we now think of numeracy as not just the ability to use numbers but the wider ability to use mathematics to solve problems and meet the demands of day-to-day living in complex social settings. </a:t>
            </a:r>
            <a:endParaRPr lang="en-ZA" dirty="0"/>
          </a:p>
          <a:p>
            <a:pPr marL="0" indent="0">
              <a:buNone/>
            </a:pPr>
            <a:endParaRPr lang="en-ZA" dirty="0"/>
          </a:p>
        </p:txBody>
      </p:sp>
    </p:spTree>
    <p:extLst>
      <p:ext uri="{BB962C8B-B14F-4D97-AF65-F5344CB8AC3E}">
        <p14:creationId xmlns:p14="http://schemas.microsoft.com/office/powerpoint/2010/main" val="1162079290"/>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374</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lnSpcReduction="10000"/>
          </a:bodyPr>
          <a:lstStyle/>
          <a:p>
            <a:pPr marL="0" indent="0">
              <a:buNone/>
            </a:pPr>
            <a:r>
              <a:rPr lang="en-GB" b="1" dirty="0"/>
              <a:t>Without the skills of literacy and numeracy 1 , a young person or adult is cut off from full participation in many aspects of life</a:t>
            </a:r>
            <a:r>
              <a:rPr lang="en-GB" dirty="0"/>
              <a:t>:</a:t>
            </a:r>
          </a:p>
          <a:p>
            <a:endParaRPr lang="en-GB" dirty="0"/>
          </a:p>
          <a:p>
            <a:r>
              <a:rPr lang="en-GB" dirty="0"/>
              <a:t> They cannot perform basic tasks, such as reading or sending an email; advertisements and notices are meaningless to them.</a:t>
            </a:r>
          </a:p>
          <a:p>
            <a:endParaRPr lang="en-GB" dirty="0"/>
          </a:p>
          <a:p>
            <a:r>
              <a:rPr lang="en-GB" dirty="0"/>
              <a:t>They cannot jot down a shopping list or understand a bill that comes in the post; and they are cut off from participating in and contributing to many aspects of the society and culture in which they live.  </a:t>
            </a:r>
            <a:endParaRPr lang="en-ZA" dirty="0"/>
          </a:p>
          <a:p>
            <a:pPr marL="0" indent="0">
              <a:buNone/>
            </a:pPr>
            <a:endParaRPr lang="en-ZA" dirty="0"/>
          </a:p>
        </p:txBody>
      </p:sp>
    </p:spTree>
    <p:extLst>
      <p:ext uri="{BB962C8B-B14F-4D97-AF65-F5344CB8AC3E}">
        <p14:creationId xmlns:p14="http://schemas.microsoft.com/office/powerpoint/2010/main" val="52314248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375</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endParaRPr lang="en-GB" dirty="0"/>
          </a:p>
          <a:p>
            <a:r>
              <a:rPr lang="en-GB" dirty="0"/>
              <a:t>And of course young people and adults who do not have adequate literacy and mathematical skills cannot participate fully in schooling, further and higher education, nor can they take up satisfying jobs and careers</a:t>
            </a:r>
            <a:endParaRPr lang="en-ZA" dirty="0"/>
          </a:p>
        </p:txBody>
      </p:sp>
    </p:spTree>
    <p:extLst>
      <p:ext uri="{BB962C8B-B14F-4D97-AF65-F5344CB8AC3E}">
        <p14:creationId xmlns:p14="http://schemas.microsoft.com/office/powerpoint/2010/main" val="234050402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376</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endParaRPr lang="en-GB" dirty="0"/>
          </a:p>
          <a:p>
            <a:r>
              <a:rPr lang="en-GB" dirty="0"/>
              <a:t>Missing out on the skills of literacy and numeracy is not just a tragedy for the individual: that personal tragedy is also an enormous loss for all of us in Irish society. </a:t>
            </a:r>
          </a:p>
          <a:p>
            <a:endParaRPr lang="en-GB" dirty="0"/>
          </a:p>
          <a:p>
            <a:r>
              <a:rPr lang="en-GB" dirty="0"/>
              <a:t>Research has shown clearly that mastering the skills of literacy and numeracy brings with it many social, economic and health benefits for the individual and society as a whole. </a:t>
            </a:r>
          </a:p>
          <a:p>
            <a:pPr marL="0" indent="0">
              <a:buNone/>
            </a:pPr>
            <a:endParaRPr lang="en-GB" dirty="0"/>
          </a:p>
        </p:txBody>
      </p:sp>
    </p:spTree>
    <p:extLst>
      <p:ext uri="{BB962C8B-B14F-4D97-AF65-F5344CB8AC3E}">
        <p14:creationId xmlns:p14="http://schemas.microsoft.com/office/powerpoint/2010/main" val="386793622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377</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endParaRPr lang="en-GB" dirty="0"/>
          </a:p>
          <a:p>
            <a:r>
              <a:rPr lang="en-GB" dirty="0"/>
              <a:t>Having young people who can apply mathematical understanding in a growing range of economic, technical, scientific, social and other contexts is essential if we are to provide employment and economic prosperity in the future. </a:t>
            </a:r>
          </a:p>
          <a:p>
            <a:pPr marL="0" indent="0">
              <a:buNone/>
            </a:pPr>
            <a:endParaRPr lang="en-GB" dirty="0"/>
          </a:p>
        </p:txBody>
      </p:sp>
    </p:spTree>
    <p:extLst>
      <p:ext uri="{BB962C8B-B14F-4D97-AF65-F5344CB8AC3E}">
        <p14:creationId xmlns:p14="http://schemas.microsoft.com/office/powerpoint/2010/main" val="145207291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378</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r>
              <a:rPr lang="en-GB" dirty="0"/>
              <a:t>We know too that children who do not learn to read, write and communicate effectively are more likely to leave school early, be unemployed or in low skilled jobs, to have poorer emotional and physical health, to have limited earning power, and to be more likely to be imprisoned</a:t>
            </a:r>
            <a:endParaRPr lang="en-ZA" dirty="0"/>
          </a:p>
          <a:p>
            <a:pPr marL="0" indent="0">
              <a:buNone/>
            </a:pPr>
            <a:endParaRPr lang="en-GB" dirty="0"/>
          </a:p>
        </p:txBody>
      </p:sp>
    </p:spTree>
    <p:extLst>
      <p:ext uri="{BB962C8B-B14F-4D97-AF65-F5344CB8AC3E}">
        <p14:creationId xmlns:p14="http://schemas.microsoft.com/office/powerpoint/2010/main" val="329669956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379</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r>
              <a:rPr lang="en-GB" dirty="0"/>
              <a:t>For all these reasons it is essential that every child leaving our school system is numerate and is able to speak, read, write and spell at a level that enables them to participate fully in education and in life and society. </a:t>
            </a:r>
          </a:p>
          <a:p>
            <a:endParaRPr lang="en-GB" dirty="0"/>
          </a:p>
          <a:p>
            <a:r>
              <a:rPr lang="en-GB" dirty="0"/>
              <a:t>Much of this learning takes place in the primary school, but critical aspects of the child’s development of literacy and numeracy skills continue to develop during the compulsory period of second-level education.</a:t>
            </a:r>
            <a:endParaRPr lang="en-ZA" dirty="0"/>
          </a:p>
          <a:p>
            <a:pPr marL="0" indent="0">
              <a:buNone/>
            </a:pPr>
            <a:endParaRPr lang="en-GB" dirty="0"/>
          </a:p>
        </p:txBody>
      </p:sp>
    </p:spTree>
    <p:extLst>
      <p:ext uri="{BB962C8B-B14F-4D97-AF65-F5344CB8AC3E}">
        <p14:creationId xmlns:p14="http://schemas.microsoft.com/office/powerpoint/2010/main" val="4251948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38</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063774"/>
          </a:xfrm>
        </p:spPr>
        <p:txBody>
          <a:bodyPr>
            <a:normAutofit/>
          </a:bodyPr>
          <a:lstStyle/>
          <a:p>
            <a:pPr lvl="0"/>
            <a:r>
              <a:rPr lang="en-GB" dirty="0"/>
              <a:t>Children’s personal and physical safety is safeguarded, whilst allowing for risk and challenge as appropriate to the capabilities of the child.</a:t>
            </a:r>
          </a:p>
          <a:p>
            <a:pPr marL="0" lvl="0" indent="0">
              <a:buNone/>
            </a:pPr>
            <a:endParaRPr lang="en-ZA" dirty="0"/>
          </a:p>
          <a:p>
            <a:pPr lvl="0"/>
            <a:r>
              <a:rPr lang="en-GB" dirty="0"/>
              <a:t>Self-esteem, resilience and a positive self-image are recognised as essential to every child’s development.</a:t>
            </a:r>
          </a:p>
          <a:p>
            <a:pPr marL="0" lvl="0" indent="0">
              <a:buNone/>
            </a:pPr>
            <a:endParaRPr lang="en-ZA" dirty="0"/>
          </a:p>
          <a:p>
            <a:pPr lvl="0"/>
            <a:r>
              <a:rPr lang="en-GB" dirty="0"/>
              <a:t>Confidentiality and agreements about confidential information are respected as appropriate unless a child’s protection and well-being are at stake.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909494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380</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pPr marL="0" indent="0">
              <a:buNone/>
            </a:pPr>
            <a:r>
              <a:rPr lang="en-GB" b="1" dirty="0"/>
              <a:t>Definition of terms </a:t>
            </a:r>
          </a:p>
          <a:p>
            <a:pPr marL="0" indent="0">
              <a:buNone/>
            </a:pPr>
            <a:endParaRPr lang="en-ZA" dirty="0"/>
          </a:p>
          <a:p>
            <a:r>
              <a:rPr lang="en-GB" b="1" dirty="0"/>
              <a:t>Literacy</a:t>
            </a:r>
            <a:r>
              <a:rPr lang="en-GB" dirty="0"/>
              <a:t> conventionally refers to reading, writing, speaking, viewing, and listening effectively in a range of contexts.</a:t>
            </a:r>
          </a:p>
          <a:p>
            <a:endParaRPr lang="en-GB" dirty="0"/>
          </a:p>
          <a:p>
            <a:r>
              <a:rPr lang="en-GB" dirty="0"/>
              <a:t>In the 21st century, the definition of literacy has expanded to refer to a flexible, sustainable mastery of a set of capabilities in the use and production of traditional texts and new communications technologies using spoken language, print and multimedia. </a:t>
            </a:r>
          </a:p>
          <a:p>
            <a:pPr marL="0" indent="0">
              <a:buNone/>
            </a:pPr>
            <a:endParaRPr lang="en-GB" dirty="0"/>
          </a:p>
        </p:txBody>
      </p:sp>
    </p:spTree>
    <p:extLst>
      <p:ext uri="{BB962C8B-B14F-4D97-AF65-F5344CB8AC3E}">
        <p14:creationId xmlns:p14="http://schemas.microsoft.com/office/powerpoint/2010/main" val="96105695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381</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endParaRPr lang="en-GB" dirty="0"/>
          </a:p>
          <a:p>
            <a:r>
              <a:rPr lang="en-GB" dirty="0"/>
              <a:t>In this plan, literacy refers to the development of these capabilities in the first language of the school. </a:t>
            </a:r>
            <a:endParaRPr lang="en-ZA" dirty="0"/>
          </a:p>
          <a:p>
            <a:pPr marL="0" indent="0">
              <a:buNone/>
            </a:pPr>
            <a:endParaRPr lang="en-GB" dirty="0"/>
          </a:p>
        </p:txBody>
      </p:sp>
    </p:spTree>
    <p:extLst>
      <p:ext uri="{BB962C8B-B14F-4D97-AF65-F5344CB8AC3E}">
        <p14:creationId xmlns:p14="http://schemas.microsoft.com/office/powerpoint/2010/main" val="1740356202"/>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382</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r>
              <a:rPr lang="en-GB" b="1" dirty="0"/>
              <a:t>Numeracy </a:t>
            </a:r>
            <a:r>
              <a:rPr lang="en-GB" dirty="0"/>
              <a:t>is the capacity, confidence and disposition to use mathematics to meet the demands of learning, school, home, work, community and civic life. </a:t>
            </a:r>
          </a:p>
          <a:p>
            <a:endParaRPr lang="en-GB" dirty="0"/>
          </a:p>
          <a:p>
            <a:r>
              <a:rPr lang="en-GB" dirty="0"/>
              <a:t>This perspective on numeracy emphasises the key role of applications and utility in learning the discipline of mathematics, and illustrates the way that mathematics contributes to the study of other disciplines.</a:t>
            </a:r>
            <a:endParaRPr lang="en-ZA" dirty="0"/>
          </a:p>
          <a:p>
            <a:pPr marL="0" indent="0">
              <a:buNone/>
            </a:pPr>
            <a:endParaRPr lang="en-ZA" dirty="0"/>
          </a:p>
        </p:txBody>
      </p:sp>
    </p:spTree>
    <p:extLst>
      <p:ext uri="{BB962C8B-B14F-4D97-AF65-F5344CB8AC3E}">
        <p14:creationId xmlns:p14="http://schemas.microsoft.com/office/powerpoint/2010/main" val="250514914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383</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r>
              <a:rPr lang="en-GB" dirty="0"/>
              <a:t>During the primary school years, critical early skills need to be developed, and these skills have to be carefully consolidated and developed throughout the junior-cycle years in post primary school or in centres for education.</a:t>
            </a:r>
          </a:p>
          <a:p>
            <a:endParaRPr lang="en-GB" dirty="0"/>
          </a:p>
          <a:p>
            <a:r>
              <a:rPr lang="en-GB" dirty="0"/>
              <a:t>Indeed there may be a mistaken sense that the development of young people’s literacy and numeracy skills should be completed by the end of primary school. </a:t>
            </a:r>
          </a:p>
          <a:p>
            <a:endParaRPr lang="en-GB" dirty="0"/>
          </a:p>
          <a:p>
            <a:pPr marL="0" indent="0">
              <a:buNone/>
            </a:pPr>
            <a:endParaRPr lang="en-ZA" dirty="0"/>
          </a:p>
        </p:txBody>
      </p:sp>
    </p:spTree>
    <p:extLst>
      <p:ext uri="{BB962C8B-B14F-4D97-AF65-F5344CB8AC3E}">
        <p14:creationId xmlns:p14="http://schemas.microsoft.com/office/powerpoint/2010/main" val="25258557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B83-CD59-4E55-89D7-F569A367FC11}"/>
              </a:ext>
            </a:extLst>
          </p:cNvPr>
          <p:cNvSpPr>
            <a:spLocks noGrp="1"/>
          </p:cNvSpPr>
          <p:nvPr>
            <p:ph type="title"/>
          </p:nvPr>
        </p:nvSpPr>
        <p:spPr/>
        <p:txBody>
          <a:bodyPr>
            <a:normAutofit fontScale="90000"/>
          </a:bodyPr>
          <a:lstStyle/>
          <a:p>
            <a:pPr algn="ctr"/>
            <a:br>
              <a:rPr lang="en-GB" cap="small" dirty="0"/>
            </a:br>
            <a:br>
              <a:rPr lang="en-GB" cap="small" dirty="0"/>
            </a:br>
            <a:r>
              <a:rPr lang="en-GB" cap="small" dirty="0"/>
              <a:t>SUPPORTING LANGUAGE, LITERACY AND MATHS IN AN EARLY CHILDHOOD EDUCATION SETTING</a:t>
            </a:r>
            <a:br>
              <a:rPr lang="en-ZA" cap="small" dirty="0"/>
            </a:br>
            <a:endParaRPr lang="en-ZA" dirty="0"/>
          </a:p>
        </p:txBody>
      </p:sp>
      <p:sp>
        <p:nvSpPr>
          <p:cNvPr id="3" name="Slide Number Placeholder 2">
            <a:extLst>
              <a:ext uri="{FF2B5EF4-FFF2-40B4-BE49-F238E27FC236}">
                <a16:creationId xmlns:a16="http://schemas.microsoft.com/office/drawing/2014/main" id="{BE03A6E4-F769-44C0-BF66-713DEBE56C53}"/>
              </a:ext>
            </a:extLst>
          </p:cNvPr>
          <p:cNvSpPr>
            <a:spLocks noGrp="1"/>
          </p:cNvSpPr>
          <p:nvPr>
            <p:ph type="sldNum" sz="quarter" idx="12"/>
          </p:nvPr>
        </p:nvSpPr>
        <p:spPr/>
        <p:txBody>
          <a:bodyPr/>
          <a:lstStyle/>
          <a:p>
            <a:fld id="{32F83655-DC73-417F-8B26-EB7A1DBB5382}" type="slidenum">
              <a:rPr lang="en-ZA" smtClean="0"/>
              <a:pPr/>
              <a:t>384</a:t>
            </a:fld>
            <a:endParaRPr lang="en-ZA" dirty="0"/>
          </a:p>
        </p:txBody>
      </p:sp>
      <p:sp>
        <p:nvSpPr>
          <p:cNvPr id="4" name="Content Placeholder 3">
            <a:extLst>
              <a:ext uri="{FF2B5EF4-FFF2-40B4-BE49-F238E27FC236}">
                <a16:creationId xmlns:a16="http://schemas.microsoft.com/office/drawing/2014/main" id="{01E5CFD5-C553-4A70-BF9F-CE84C86DA75D}"/>
              </a:ext>
            </a:extLst>
          </p:cNvPr>
          <p:cNvSpPr>
            <a:spLocks noGrp="1"/>
          </p:cNvSpPr>
          <p:nvPr>
            <p:ph sz="quarter" idx="1"/>
          </p:nvPr>
        </p:nvSpPr>
        <p:spPr>
          <a:xfrm>
            <a:off x="467544" y="1917290"/>
            <a:ext cx="8219256" cy="4176006"/>
          </a:xfrm>
        </p:spPr>
        <p:txBody>
          <a:bodyPr>
            <a:normAutofit/>
          </a:bodyPr>
          <a:lstStyle/>
          <a:p>
            <a:r>
              <a:rPr lang="en-GB" b="1" dirty="0"/>
              <a:t>In post-primary schools, the development of literacy and numeracy skills is not just the responsibility of teachers of English and mathematics: </a:t>
            </a:r>
          </a:p>
          <a:p>
            <a:endParaRPr lang="en-GB" b="1" dirty="0"/>
          </a:p>
          <a:p>
            <a:pPr marL="0" indent="0">
              <a:buNone/>
            </a:pPr>
            <a:r>
              <a:rPr lang="en-GB" dirty="0"/>
              <a:t>Teachers of all post primary subjects have an important role to play in developing and consolidating the student’s ability to use literacy and numeracy.</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16741223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C60674-8997-477F-9E43-5CFBC172A5F5}"/>
              </a:ext>
            </a:extLst>
          </p:cNvPr>
          <p:cNvSpPr>
            <a:spLocks noGrp="1"/>
          </p:cNvSpPr>
          <p:nvPr>
            <p:ph type="title"/>
          </p:nvPr>
        </p:nvSpPr>
        <p:spPr/>
        <p:txBody>
          <a:bodyPr/>
          <a:lstStyle/>
          <a:p>
            <a:r>
              <a:rPr lang="en-GB" dirty="0"/>
              <a:t>IAC0109</a:t>
            </a:r>
            <a:endParaRPr lang="en-ZA" dirty="0"/>
          </a:p>
        </p:txBody>
      </p:sp>
      <p:sp>
        <p:nvSpPr>
          <p:cNvPr id="6" name="Text Placeholder 5">
            <a:extLst>
              <a:ext uri="{FF2B5EF4-FFF2-40B4-BE49-F238E27FC236}">
                <a16:creationId xmlns:a16="http://schemas.microsoft.com/office/drawing/2014/main" id="{35E86660-CCB6-4B92-8505-AB0F8C3DA949}"/>
              </a:ext>
            </a:extLst>
          </p:cNvPr>
          <p:cNvSpPr>
            <a:spLocks noGrp="1"/>
          </p:cNvSpPr>
          <p:nvPr>
            <p:ph type="body" idx="1"/>
          </p:nvPr>
        </p:nvSpPr>
        <p:spPr/>
        <p:txBody>
          <a:bodyPr/>
          <a:lstStyle/>
          <a:p>
            <a:r>
              <a:rPr lang="en-GB" b="1" dirty="0"/>
              <a:t>THE IMPORTANCE OF REFLECTIVE PRACTICE IN AN EARLY EDUCATION AND CHILDCARE SETTING </a:t>
            </a:r>
            <a:endParaRPr lang="en-ZA" b="1" dirty="0"/>
          </a:p>
          <a:p>
            <a:endParaRPr lang="en-ZA" dirty="0"/>
          </a:p>
        </p:txBody>
      </p:sp>
      <p:sp>
        <p:nvSpPr>
          <p:cNvPr id="3" name="Slide Number Placeholder 2">
            <a:extLst>
              <a:ext uri="{FF2B5EF4-FFF2-40B4-BE49-F238E27FC236}">
                <a16:creationId xmlns:a16="http://schemas.microsoft.com/office/drawing/2014/main" id="{CE8D45E3-6DC0-4803-BF7E-CF9802311493}"/>
              </a:ext>
            </a:extLst>
          </p:cNvPr>
          <p:cNvSpPr>
            <a:spLocks noGrp="1"/>
          </p:cNvSpPr>
          <p:nvPr>
            <p:ph type="sldNum" sz="quarter" idx="12"/>
          </p:nvPr>
        </p:nvSpPr>
        <p:spPr/>
        <p:txBody>
          <a:bodyPr/>
          <a:lstStyle/>
          <a:p>
            <a:fld id="{32F83655-DC73-417F-8B26-EB7A1DBB5382}" type="slidenum">
              <a:rPr lang="en-ZA" smtClean="0"/>
              <a:pPr/>
              <a:t>385</a:t>
            </a:fld>
            <a:endParaRPr lang="en-ZA" dirty="0"/>
          </a:p>
        </p:txBody>
      </p:sp>
    </p:spTree>
    <p:extLst>
      <p:ext uri="{BB962C8B-B14F-4D97-AF65-F5344CB8AC3E}">
        <p14:creationId xmlns:p14="http://schemas.microsoft.com/office/powerpoint/2010/main" val="349123866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386</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06171"/>
            <a:ext cx="8219256" cy="3827594"/>
          </a:xfrm>
        </p:spPr>
        <p:txBody>
          <a:bodyPr>
            <a:normAutofit/>
          </a:bodyPr>
          <a:lstStyle/>
          <a:p>
            <a:r>
              <a:rPr lang="en-GB" dirty="0"/>
              <a:t>Reflective practice is learning from everyday situations and issues and concerns that arise which form part of our daily routine while working in an early childhood setting. </a:t>
            </a:r>
          </a:p>
          <a:p>
            <a:endParaRPr lang="en-GB" dirty="0"/>
          </a:p>
          <a:p>
            <a:r>
              <a:rPr lang="en-GB" dirty="0"/>
              <a:t>It’s about reflecting not only about what happened but why. It also guides our decision making.</a:t>
            </a:r>
          </a:p>
          <a:p>
            <a:pPr marL="0" indent="0">
              <a:buNone/>
            </a:pPr>
            <a:endParaRPr lang="en-ZA" dirty="0"/>
          </a:p>
        </p:txBody>
      </p:sp>
    </p:spTree>
    <p:extLst>
      <p:ext uri="{BB962C8B-B14F-4D97-AF65-F5344CB8AC3E}">
        <p14:creationId xmlns:p14="http://schemas.microsoft.com/office/powerpoint/2010/main" val="768313303"/>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387</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endParaRPr lang="en-GB" dirty="0"/>
          </a:p>
          <a:p>
            <a:r>
              <a:rPr lang="en-GB" dirty="0"/>
              <a:t> It forces us to analyse different aspects of experiences we offer to make judgements in what should be repeated, extended or changed.</a:t>
            </a:r>
          </a:p>
          <a:p>
            <a:endParaRPr lang="en-GB" dirty="0"/>
          </a:p>
          <a:p>
            <a:r>
              <a:rPr lang="en-GB" dirty="0"/>
              <a:t> This enables us to develop and extend on children’s learning and build upon their knowledge and skills.</a:t>
            </a:r>
            <a:endParaRPr lang="en-ZA" dirty="0"/>
          </a:p>
          <a:p>
            <a:pPr marL="0" indent="0">
              <a:buNone/>
            </a:pPr>
            <a:endParaRPr lang="en-ZA" dirty="0"/>
          </a:p>
        </p:txBody>
      </p:sp>
    </p:spTree>
    <p:extLst>
      <p:ext uri="{BB962C8B-B14F-4D97-AF65-F5344CB8AC3E}">
        <p14:creationId xmlns:p14="http://schemas.microsoft.com/office/powerpoint/2010/main" val="2724768402"/>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388</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pPr marL="0" indent="0">
              <a:buNone/>
            </a:pPr>
            <a:r>
              <a:rPr lang="en-ZA" b="1" dirty="0"/>
              <a:t>What Is Reflective Practice</a:t>
            </a:r>
          </a:p>
          <a:p>
            <a:pPr marL="0" indent="0">
              <a:buNone/>
            </a:pPr>
            <a:endParaRPr lang="en-ZA" dirty="0"/>
          </a:p>
          <a:p>
            <a:r>
              <a:rPr lang="en-ZA" dirty="0"/>
              <a:t>Reflections are an ongoing occurrence that enables us educators to think honestly about our professional practice and ideas.</a:t>
            </a:r>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98086338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389</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78743"/>
            <a:ext cx="8219256" cy="3755022"/>
          </a:xfrm>
        </p:spPr>
        <p:txBody>
          <a:bodyPr>
            <a:normAutofit/>
          </a:bodyPr>
          <a:lstStyle/>
          <a:p>
            <a:r>
              <a:rPr lang="en-ZA" dirty="0"/>
              <a:t>It challenges us to take a step back to analyse our personal experiences to enhance learning and speculate upon the future and act.</a:t>
            </a:r>
          </a:p>
          <a:p>
            <a:pPr marL="0" indent="0">
              <a:buNone/>
            </a:pPr>
            <a:endParaRPr lang="en-ZA" dirty="0"/>
          </a:p>
          <a:p>
            <a:r>
              <a:rPr lang="en-ZA" dirty="0"/>
              <a:t>Reflective practice gives a better understanding of why things happen. It assists you to recognize good practice as well as change and improve what is not working well.</a:t>
            </a:r>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414226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39</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063774"/>
          </a:xfrm>
        </p:spPr>
        <p:txBody>
          <a:bodyPr>
            <a:normAutofit/>
          </a:bodyPr>
          <a:lstStyle/>
          <a:p>
            <a:pPr lvl="0"/>
            <a:r>
              <a:rPr lang="en-GB" dirty="0"/>
              <a:t>Professional knowledge, skills and values are shared appropriately in order to enrich the experience of children more widely.</a:t>
            </a:r>
          </a:p>
          <a:p>
            <a:pPr marL="0" lvl="0" indent="0">
              <a:buNone/>
            </a:pPr>
            <a:endParaRPr lang="en-ZA" dirty="0"/>
          </a:p>
          <a:p>
            <a:pPr lvl="0"/>
            <a:r>
              <a:rPr lang="en-GB" dirty="0"/>
              <a:t>Best practice requires reflection and a continuous search for improvement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04138535"/>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390</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pPr marL="0" indent="0">
              <a:buNone/>
            </a:pPr>
            <a:r>
              <a:rPr lang="en-ZA" b="1" dirty="0"/>
              <a:t>The Process of Reflection</a:t>
            </a:r>
          </a:p>
          <a:p>
            <a:pPr marL="0" indent="0">
              <a:buNone/>
            </a:pPr>
            <a:endParaRPr lang="en-ZA" dirty="0"/>
          </a:p>
          <a:p>
            <a:r>
              <a:rPr lang="en-ZA" dirty="0"/>
              <a:t>There are different ways of “reflecting” but overall it’s the same ongoing process. </a:t>
            </a:r>
          </a:p>
          <a:p>
            <a:endParaRPr lang="en-ZA" dirty="0"/>
          </a:p>
          <a:p>
            <a:r>
              <a:rPr lang="en-ZA" dirty="0"/>
              <a:t>Observing, listening, thinking deeply about the meaning of what you have observed and heard, and using that information to inform your practice and continually respond and reflect. </a:t>
            </a:r>
          </a:p>
          <a:p>
            <a:endParaRPr lang="en-ZA" dirty="0"/>
          </a:p>
          <a:p>
            <a:pPr marL="0" indent="0">
              <a:buNone/>
            </a:pPr>
            <a:endParaRPr lang="en-ZA" dirty="0"/>
          </a:p>
        </p:txBody>
      </p:sp>
    </p:spTree>
    <p:extLst>
      <p:ext uri="{BB962C8B-B14F-4D97-AF65-F5344CB8AC3E}">
        <p14:creationId xmlns:p14="http://schemas.microsoft.com/office/powerpoint/2010/main" val="68329156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391</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pPr marL="0" indent="0">
              <a:buNone/>
            </a:pPr>
            <a:r>
              <a:rPr lang="en-ZA" b="1" dirty="0"/>
              <a:t>The reflection process includes:</a:t>
            </a:r>
          </a:p>
          <a:p>
            <a:pPr marL="0" indent="0">
              <a:buNone/>
            </a:pPr>
            <a:endParaRPr lang="en-ZA" dirty="0"/>
          </a:p>
          <a:p>
            <a:pPr marL="0" indent="0">
              <a:buNone/>
            </a:pPr>
            <a:r>
              <a:rPr lang="en-ZA" b="1" dirty="0"/>
              <a:t>Collecting Information</a:t>
            </a:r>
          </a:p>
          <a:p>
            <a:pPr marL="0" indent="0">
              <a:buNone/>
            </a:pPr>
            <a:endParaRPr lang="en-ZA" dirty="0"/>
          </a:p>
          <a:p>
            <a:pPr lvl="0"/>
            <a:r>
              <a:rPr lang="en-ZA" dirty="0"/>
              <a:t>Identify an issue or topic</a:t>
            </a:r>
          </a:p>
          <a:p>
            <a:pPr lvl="0"/>
            <a:r>
              <a:rPr lang="en-ZA" dirty="0"/>
              <a:t>Gather evidence</a:t>
            </a:r>
          </a:p>
          <a:p>
            <a:pPr lvl="0"/>
            <a:r>
              <a:rPr lang="en-ZA" dirty="0"/>
              <a:t>Talk to other professionals, families and children</a:t>
            </a:r>
          </a:p>
          <a:p>
            <a:pPr lvl="0"/>
            <a:r>
              <a:rPr lang="en-ZA" dirty="0"/>
              <a:t>Reflect</a:t>
            </a:r>
          </a:p>
          <a:p>
            <a:pPr lvl="0"/>
            <a:r>
              <a:rPr lang="en-ZA" dirty="0"/>
              <a:t>Question/Analyse</a:t>
            </a:r>
          </a:p>
          <a:p>
            <a:endParaRPr lang="en-ZA" dirty="0"/>
          </a:p>
          <a:p>
            <a:pPr marL="0" indent="0">
              <a:buNone/>
            </a:pPr>
            <a:endParaRPr lang="en-ZA" dirty="0"/>
          </a:p>
        </p:txBody>
      </p:sp>
    </p:spTree>
    <p:extLst>
      <p:ext uri="{BB962C8B-B14F-4D97-AF65-F5344CB8AC3E}">
        <p14:creationId xmlns:p14="http://schemas.microsoft.com/office/powerpoint/2010/main" val="85575299"/>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392</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pPr lvl="0"/>
            <a:r>
              <a:rPr lang="en-ZA" dirty="0"/>
              <a:t>What is happening? Why? How?</a:t>
            </a:r>
          </a:p>
          <a:p>
            <a:pPr lvl="0"/>
            <a:r>
              <a:rPr lang="en-ZA" dirty="0"/>
              <a:t>Describe the experience</a:t>
            </a:r>
          </a:p>
          <a:p>
            <a:pPr lvl="0"/>
            <a:r>
              <a:rPr lang="en-ZA" dirty="0"/>
              <a:t>When? Who benefits?</a:t>
            </a:r>
          </a:p>
          <a:p>
            <a:pPr lvl="0"/>
            <a:r>
              <a:rPr lang="en-ZA" dirty="0"/>
              <a:t>Who is disadvantaged? What could be improved?</a:t>
            </a:r>
          </a:p>
          <a:p>
            <a:pPr lvl="0"/>
            <a:r>
              <a:rPr lang="en-ZA" dirty="0"/>
              <a:t>How do you feel about it?</a:t>
            </a:r>
          </a:p>
          <a:p>
            <a:pPr lvl="0"/>
            <a:r>
              <a:rPr lang="en-ZA" dirty="0"/>
              <a:t>What is the significance?</a:t>
            </a:r>
          </a:p>
          <a:p>
            <a:pPr lvl="0"/>
            <a:r>
              <a:rPr lang="en-ZA" dirty="0"/>
              <a:t>Reflect</a:t>
            </a:r>
          </a:p>
          <a:p>
            <a:pPr lvl="0"/>
            <a:r>
              <a:rPr lang="en-ZA" dirty="0"/>
              <a:t>Plan</a:t>
            </a:r>
          </a:p>
          <a:p>
            <a:endParaRPr lang="en-ZA" dirty="0"/>
          </a:p>
          <a:p>
            <a:pPr marL="0" indent="0">
              <a:buNone/>
            </a:pPr>
            <a:endParaRPr lang="en-ZA" dirty="0"/>
          </a:p>
        </p:txBody>
      </p:sp>
    </p:spTree>
    <p:extLst>
      <p:ext uri="{BB962C8B-B14F-4D97-AF65-F5344CB8AC3E}">
        <p14:creationId xmlns:p14="http://schemas.microsoft.com/office/powerpoint/2010/main" val="330371187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393</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336800"/>
            <a:ext cx="8219256" cy="3696965"/>
          </a:xfrm>
        </p:spPr>
        <p:txBody>
          <a:bodyPr>
            <a:normAutofit/>
          </a:bodyPr>
          <a:lstStyle/>
          <a:p>
            <a:pPr lvl="0"/>
            <a:r>
              <a:rPr lang="en-ZA" dirty="0"/>
              <a:t>Based on what you learned, decide whether change is necessary.</a:t>
            </a:r>
          </a:p>
          <a:p>
            <a:pPr lvl="0"/>
            <a:r>
              <a:rPr lang="en-ZA" dirty="0"/>
              <a:t>What will you do as a result of this experience?</a:t>
            </a:r>
          </a:p>
          <a:p>
            <a:pPr lvl="0"/>
            <a:r>
              <a:rPr lang="en-ZA" dirty="0"/>
              <a:t>What does this mean?</a:t>
            </a:r>
          </a:p>
          <a:p>
            <a:pPr lvl="0"/>
            <a:r>
              <a:rPr lang="en-ZA" dirty="0"/>
              <a:t>How will you use it to inform your future?</a:t>
            </a:r>
          </a:p>
          <a:p>
            <a:pPr lvl="0"/>
            <a:r>
              <a:rPr lang="en-ZA" dirty="0"/>
              <a:t>Reflect</a:t>
            </a:r>
          </a:p>
          <a:p>
            <a:pPr lvl="0"/>
            <a:r>
              <a:rPr lang="en-ZA" dirty="0"/>
              <a:t>Act/Do</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28818575"/>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394</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pPr marL="0" indent="0">
              <a:buNone/>
            </a:pPr>
            <a:r>
              <a:rPr lang="en-ZA" b="1" dirty="0"/>
              <a:t>Change or modify your practice.</a:t>
            </a:r>
          </a:p>
          <a:p>
            <a:pPr marL="0" indent="0">
              <a:buNone/>
            </a:pPr>
            <a:endParaRPr lang="en-ZA" dirty="0"/>
          </a:p>
          <a:p>
            <a:pPr lvl="0"/>
            <a:r>
              <a:rPr lang="en-ZA" dirty="0"/>
              <a:t>How might things be done differently?</a:t>
            </a:r>
          </a:p>
          <a:p>
            <a:pPr lvl="0"/>
            <a:r>
              <a:rPr lang="en-ZA" dirty="0"/>
              <a:t>Reflect</a:t>
            </a:r>
          </a:p>
          <a:p>
            <a:pPr lvl="0"/>
            <a:r>
              <a:rPr lang="en-ZA" dirty="0"/>
              <a:t>Review</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7009365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395</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lnSpcReduction="10000"/>
          </a:bodyPr>
          <a:lstStyle/>
          <a:p>
            <a:pPr marL="0" indent="0">
              <a:buNone/>
            </a:pPr>
            <a:r>
              <a:rPr lang="en-ZA" b="1" dirty="0"/>
              <a:t>Monitor changes you make and re-think or take new action if necessary.</a:t>
            </a:r>
          </a:p>
          <a:p>
            <a:pPr marL="0" indent="0">
              <a:buNone/>
            </a:pPr>
            <a:endParaRPr lang="en-ZA" dirty="0"/>
          </a:p>
          <a:p>
            <a:pPr lvl="0"/>
            <a:r>
              <a:rPr lang="en-ZA" dirty="0"/>
              <a:t>What happened? Why?</a:t>
            </a:r>
          </a:p>
          <a:p>
            <a:pPr lvl="0"/>
            <a:r>
              <a:rPr lang="en-ZA" dirty="0"/>
              <a:t>What will you do as a result of this experience?</a:t>
            </a:r>
          </a:p>
          <a:p>
            <a:pPr lvl="0"/>
            <a:r>
              <a:rPr lang="en-ZA" dirty="0"/>
              <a:t>What is you new interpretation of this experience?</a:t>
            </a:r>
          </a:p>
          <a:p>
            <a:pPr lvl="0"/>
            <a:r>
              <a:rPr lang="en-ZA" dirty="0"/>
              <a:t>Did I achieve my objectives?</a:t>
            </a:r>
          </a:p>
          <a:p>
            <a:pPr lvl="0"/>
            <a:r>
              <a:rPr lang="en-ZA" dirty="0"/>
              <a:t>What did I learn?</a:t>
            </a:r>
          </a:p>
          <a:p>
            <a:pPr lvl="0"/>
            <a:r>
              <a:rPr lang="en-ZA" dirty="0"/>
              <a:t>How could I use these insights?</a:t>
            </a:r>
          </a:p>
          <a:p>
            <a:pPr lvl="0"/>
            <a:r>
              <a:rPr lang="en-ZA" dirty="0"/>
              <a:t>What else do I need to know?</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8797208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396</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058019"/>
          </a:xfrm>
        </p:spPr>
        <p:txBody>
          <a:bodyPr>
            <a:normAutofit/>
          </a:bodyPr>
          <a:lstStyle/>
          <a:p>
            <a:r>
              <a:rPr lang="en-ZA" dirty="0"/>
              <a:t>Throughout the reflection process there are a variety of questions that have been identified for you to answer. </a:t>
            </a:r>
          </a:p>
          <a:p>
            <a:endParaRPr lang="en-ZA" dirty="0"/>
          </a:p>
          <a:p>
            <a:r>
              <a:rPr lang="en-ZA" dirty="0"/>
              <a:t>Not all these questions need to be answered during your reflection. However, it can be used to guide you in writing reflections. You can choose which questions to answer under each heading.</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4257966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397</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ZA" b="1" dirty="0"/>
              <a:t>Questions for Reflection</a:t>
            </a:r>
          </a:p>
          <a:p>
            <a:pPr marL="0" indent="0">
              <a:buNone/>
            </a:pPr>
            <a:endParaRPr lang="en-ZA" dirty="0"/>
          </a:p>
          <a:p>
            <a:r>
              <a:rPr lang="en-ZA" dirty="0"/>
              <a:t>Reflections involves analysing your own learning and practices. </a:t>
            </a:r>
          </a:p>
          <a:p>
            <a:r>
              <a:rPr lang="en-ZA" dirty="0"/>
              <a:t>The following questions are starting points for reflecting on and discussing your own or other educator’s practices in a range of contexts and settings. </a:t>
            </a:r>
          </a:p>
          <a:p>
            <a:r>
              <a:rPr lang="en-ZA" dirty="0"/>
              <a:t>This will help you to “recognize an issue or topic” which is the beginning process of reflecting.</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687302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398</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ZA" b="1" dirty="0"/>
              <a:t>Understanding Children</a:t>
            </a:r>
          </a:p>
          <a:p>
            <a:pPr marL="0" indent="0">
              <a:buNone/>
            </a:pPr>
            <a:endParaRPr lang="en-ZA" dirty="0"/>
          </a:p>
          <a:p>
            <a:pPr marL="0" indent="0">
              <a:buNone/>
            </a:pPr>
            <a:r>
              <a:rPr lang="en-ZA" dirty="0"/>
              <a:t>How do I?</a:t>
            </a:r>
          </a:p>
          <a:p>
            <a:pPr lvl="0"/>
            <a:r>
              <a:rPr lang="en-ZA" dirty="0"/>
              <a:t>encourage children to be agents of their own learning</a:t>
            </a:r>
          </a:p>
          <a:p>
            <a:pPr lvl="0"/>
            <a:r>
              <a:rPr lang="en-ZA" dirty="0"/>
              <a:t>collaboratively plan aspects of the curriculum with children</a:t>
            </a:r>
          </a:p>
          <a:p>
            <a:pPr lvl="0"/>
            <a:r>
              <a:rPr lang="en-ZA" dirty="0"/>
              <a:t>engage children’s interests, needs and capabilities</a:t>
            </a:r>
          </a:p>
          <a:p>
            <a:pPr lvl="0"/>
            <a:r>
              <a:rPr lang="en-ZA" dirty="0"/>
              <a:t>link children’s learning between setting of hoe and the centre</a:t>
            </a:r>
          </a:p>
          <a:p>
            <a:pPr lvl="0"/>
            <a:r>
              <a:rPr lang="en-ZA" dirty="0"/>
              <a:t>acknowledge different learning styles based on the individual child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9469036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399</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ZA" b="1" dirty="0"/>
              <a:t>Building Partnerships</a:t>
            </a:r>
          </a:p>
          <a:p>
            <a:pPr marL="0" indent="0">
              <a:buNone/>
            </a:pPr>
            <a:endParaRPr lang="en-ZA" dirty="0"/>
          </a:p>
          <a:p>
            <a:pPr marL="0" indent="0">
              <a:buNone/>
            </a:pPr>
            <a:r>
              <a:rPr lang="en-ZA" dirty="0"/>
              <a:t>How do I?</a:t>
            </a:r>
          </a:p>
          <a:p>
            <a:pPr lvl="0"/>
            <a:r>
              <a:rPr lang="en-ZA" dirty="0"/>
              <a:t>provide children feedback about their learning</a:t>
            </a:r>
          </a:p>
          <a:p>
            <a:pPr lvl="0"/>
            <a:r>
              <a:rPr lang="en-ZA" dirty="0"/>
              <a:t>use conversations to create shares meaning with children</a:t>
            </a:r>
          </a:p>
          <a:p>
            <a:pPr lvl="0"/>
            <a:r>
              <a:rPr lang="en-ZA" dirty="0"/>
              <a:t>establish positive interactions and promote shared understandings</a:t>
            </a:r>
          </a:p>
          <a:p>
            <a:pPr lvl="0"/>
            <a:r>
              <a:rPr lang="en-ZA" dirty="0"/>
              <a:t>promote working in teams and why</a:t>
            </a:r>
          </a:p>
          <a:p>
            <a:pPr lvl="0"/>
            <a:r>
              <a:rPr lang="en-ZA" dirty="0"/>
              <a:t>involve parents/community meaningfully and collaboratively in learning experiences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807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40</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553840"/>
          </a:xfrm>
        </p:spPr>
        <p:txBody>
          <a:bodyPr>
            <a:normAutofit/>
          </a:bodyPr>
          <a:lstStyle/>
          <a:p>
            <a:pPr marL="0" indent="0">
              <a:buNone/>
            </a:pPr>
            <a:r>
              <a:rPr lang="en-ZA" b="1" dirty="0"/>
              <a:t>Who are the values and principles for?</a:t>
            </a:r>
          </a:p>
          <a:p>
            <a:pPr marL="0" indent="0">
              <a:buNone/>
            </a:pPr>
            <a:endParaRPr lang="en-ZA" dirty="0"/>
          </a:p>
          <a:p>
            <a:pPr marL="0" indent="0">
              <a:buNone/>
            </a:pPr>
            <a:r>
              <a:rPr lang="en-ZA" b="1" dirty="0"/>
              <a:t>These values and principles apply to anyone who works with children aged 0 to16 years in settings whose main aim is children’s care, learning and development. That could include any of the following settings:</a:t>
            </a:r>
          </a:p>
          <a:p>
            <a:pPr marL="0" indent="0">
              <a:buNone/>
            </a:pPr>
            <a:endParaRPr lang="en-ZA" b="1" dirty="0"/>
          </a:p>
          <a:p>
            <a:pPr lvl="0"/>
            <a:r>
              <a:rPr lang="en-ZA" dirty="0"/>
              <a:t>schools</a:t>
            </a:r>
          </a:p>
          <a:p>
            <a:pPr lvl="0"/>
            <a:r>
              <a:rPr lang="en-ZA" dirty="0"/>
              <a:t>pre-schools/ playgroups</a:t>
            </a:r>
          </a:p>
          <a:p>
            <a:pPr lvl="0"/>
            <a:r>
              <a:rPr lang="en-ZA" dirty="0"/>
              <a:t>after school clubs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5591185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400</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lnSpcReduction="10000"/>
          </a:bodyPr>
          <a:lstStyle/>
          <a:p>
            <a:pPr marL="0" indent="0">
              <a:buNone/>
            </a:pPr>
            <a:r>
              <a:rPr lang="en-ZA" b="1" dirty="0"/>
              <a:t>Learning Environments</a:t>
            </a:r>
          </a:p>
          <a:p>
            <a:pPr marL="0" indent="0">
              <a:buNone/>
            </a:pPr>
            <a:endParaRPr lang="en-ZA" dirty="0"/>
          </a:p>
          <a:p>
            <a:pPr marL="0" indent="0">
              <a:buNone/>
            </a:pPr>
            <a:r>
              <a:rPr lang="en-ZA" dirty="0"/>
              <a:t>How do I?</a:t>
            </a:r>
          </a:p>
          <a:p>
            <a:pPr lvl="0"/>
            <a:r>
              <a:rPr lang="en-ZA" dirty="0"/>
              <a:t>provide extended time for investigations</a:t>
            </a:r>
          </a:p>
          <a:p>
            <a:pPr lvl="0"/>
            <a:r>
              <a:rPr lang="en-ZA" dirty="0"/>
              <a:t>scaffold learning through a variety of ways (open ended resources)</a:t>
            </a:r>
          </a:p>
          <a:p>
            <a:pPr lvl="0"/>
            <a:r>
              <a:rPr lang="en-ZA" dirty="0"/>
              <a:t>plan and create experiences that are inclusive and culturally responsive</a:t>
            </a:r>
          </a:p>
          <a:p>
            <a:pPr lvl="0"/>
            <a:r>
              <a:rPr lang="en-ZA" dirty="0"/>
              <a:t>create a welcoming, warms and supportive environment for each individual child</a:t>
            </a:r>
          </a:p>
          <a:p>
            <a:pPr lvl="0"/>
            <a:r>
              <a:rPr lang="en-ZA" dirty="0"/>
              <a:t>create flexible environments that are responsive to children’s interest and spontaneity</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6347601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401</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ZA" b="1" dirty="0"/>
              <a:t>Learning and Development</a:t>
            </a:r>
          </a:p>
          <a:p>
            <a:pPr marL="0" indent="0">
              <a:buNone/>
            </a:pPr>
            <a:endParaRPr lang="en-ZA" dirty="0"/>
          </a:p>
          <a:p>
            <a:pPr marL="0" indent="0">
              <a:buNone/>
            </a:pPr>
            <a:r>
              <a:rPr lang="en-ZA" dirty="0"/>
              <a:t>How do I?</a:t>
            </a:r>
          </a:p>
          <a:p>
            <a:pPr lvl="0"/>
            <a:r>
              <a:rPr lang="en-ZA" dirty="0"/>
              <a:t>encourage children to talk about their learning</a:t>
            </a:r>
          </a:p>
          <a:p>
            <a:pPr lvl="0"/>
            <a:r>
              <a:rPr lang="en-ZA" dirty="0"/>
              <a:t>encourage collaborative learning approaches</a:t>
            </a:r>
          </a:p>
          <a:p>
            <a:pPr lvl="0"/>
            <a:r>
              <a:rPr lang="en-ZA" dirty="0"/>
              <a:t>include children’s diverse backgrounds as a focus for curriculum decision making</a:t>
            </a:r>
          </a:p>
          <a:p>
            <a:pPr lvl="0"/>
            <a:r>
              <a:rPr lang="en-ZA" dirty="0"/>
              <a:t>provide real life learning that reflects needs and interests</a:t>
            </a:r>
          </a:p>
          <a:p>
            <a:pPr lvl="0"/>
            <a:r>
              <a:rPr lang="en-ZA" dirty="0"/>
              <a:t>integrate learning in play, real-life situations, investigations, routines and transitions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121680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402</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ZA" b="1" dirty="0"/>
              <a:t>Exploring What Children Will Learn</a:t>
            </a:r>
          </a:p>
          <a:p>
            <a:pPr marL="0" indent="0">
              <a:buNone/>
            </a:pPr>
            <a:endParaRPr lang="en-ZA" dirty="0"/>
          </a:p>
          <a:p>
            <a:pPr marL="0" indent="0">
              <a:buNone/>
            </a:pPr>
            <a:r>
              <a:rPr lang="en-ZA" dirty="0"/>
              <a:t>How do I?</a:t>
            </a:r>
          </a:p>
          <a:p>
            <a:pPr lvl="0"/>
            <a:r>
              <a:rPr lang="en-ZA" dirty="0"/>
              <a:t>include individual children’s interests and needs when planning learning areas</a:t>
            </a:r>
          </a:p>
          <a:p>
            <a:pPr lvl="0"/>
            <a:r>
              <a:rPr lang="en-ZA" dirty="0"/>
              <a:t>actively involve children to assess their own learning</a:t>
            </a:r>
          </a:p>
          <a:p>
            <a:pPr lvl="0"/>
            <a:r>
              <a:rPr lang="en-ZA" dirty="0"/>
              <a:t>increase children’s independence in context for learning and development</a:t>
            </a:r>
          </a:p>
          <a:p>
            <a:pPr lvl="0"/>
            <a:r>
              <a:rPr lang="en-ZA" dirty="0"/>
              <a:t>provide opportunities for creative problem solving through conversations, open ended questions and resources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3420808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403</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pPr marL="0" indent="0">
              <a:buNone/>
            </a:pPr>
            <a:r>
              <a:rPr lang="en-AU" b="1" dirty="0"/>
              <a:t>Why is reflective practice so important in early childhood learning, development and teaching?</a:t>
            </a:r>
          </a:p>
          <a:p>
            <a:pPr marL="0" indent="0">
              <a:buNone/>
            </a:pPr>
            <a:endParaRPr lang="en-ZA" dirty="0"/>
          </a:p>
          <a:p>
            <a:r>
              <a:rPr lang="en-AU" dirty="0"/>
              <a:t>Settings with the best outcomes for children have staff who engage in reflective practice.</a:t>
            </a:r>
          </a:p>
          <a:p>
            <a:pPr marL="0" indent="0">
              <a:buNone/>
            </a:pPr>
            <a:endParaRPr lang="en-ZA" dirty="0"/>
          </a:p>
          <a:p>
            <a:r>
              <a:rPr lang="en-AU" dirty="0"/>
              <a:t>Research tells us that educators who regularly reflect on what they do, why they do it and how this new knowledge can be used to improve their practice achieve the best outcomes for children and families.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71644507"/>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404</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06170"/>
            <a:ext cx="8219256" cy="4377191"/>
          </a:xfrm>
        </p:spPr>
        <p:txBody>
          <a:bodyPr>
            <a:normAutofit/>
          </a:bodyPr>
          <a:lstStyle/>
          <a:p>
            <a:r>
              <a:rPr lang="en-AU" dirty="0"/>
              <a:t>A study of early childhood care and education across 20 countries found that improvements in children’s long-term outcomes are achievable for all children when early learning experiences are </a:t>
            </a:r>
            <a:r>
              <a:rPr lang="en-AU" i="1" dirty="0"/>
              <a:t>high </a:t>
            </a:r>
            <a:r>
              <a:rPr lang="en-AU" dirty="0"/>
              <a:t>quality.</a:t>
            </a:r>
          </a:p>
          <a:p>
            <a:endParaRPr lang="en-AU" dirty="0"/>
          </a:p>
          <a:p>
            <a:r>
              <a:rPr lang="en-AU" dirty="0"/>
              <a:t>Reflective practice and critically reflective practice are features of high quality learning environments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3503270"/>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405</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35200"/>
            <a:ext cx="8219256" cy="4348161"/>
          </a:xfrm>
        </p:spPr>
        <p:txBody>
          <a:bodyPr>
            <a:normAutofit/>
          </a:bodyPr>
          <a:lstStyle/>
          <a:p>
            <a:r>
              <a:rPr lang="en-AU" dirty="0"/>
              <a:t>Reflective practice allows early childhood professionals to develop a critical understanding of their own practice, and continually develop the necessary skills, knowledge and approaches to achieve the best outcomes for children.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20608670"/>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406</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r>
              <a:rPr lang="en-AU" dirty="0"/>
              <a:t>High quality early childhood settings had positive effects on children’s development both intellectually and socio-emotionally.  </a:t>
            </a:r>
          </a:p>
          <a:p>
            <a:endParaRPr lang="en-AU" dirty="0"/>
          </a:p>
          <a:p>
            <a:r>
              <a:rPr lang="en-AU" dirty="0"/>
              <a:t>Other study also found the higher quality the early learning environment, the better the outcomes for children.</a:t>
            </a:r>
          </a:p>
          <a:p>
            <a:endParaRPr lang="en-AU" dirty="0"/>
          </a:p>
          <a:p>
            <a:pPr marL="0" indent="0">
              <a:buNone/>
            </a:pPr>
            <a:endParaRPr lang="en-ZA" dirty="0"/>
          </a:p>
        </p:txBody>
      </p:sp>
    </p:spTree>
    <p:extLst>
      <p:ext uri="{BB962C8B-B14F-4D97-AF65-F5344CB8AC3E}">
        <p14:creationId xmlns:p14="http://schemas.microsoft.com/office/powerpoint/2010/main" val="74703870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407</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r>
              <a:rPr lang="en-AU" dirty="0"/>
              <a:t>Further research concluded that children were found to make better all round progress in settings where professionals were aware of children’s individual learning styles; where educators had a good understanding of appropriate pedagogical content and where there was a strong commitment to on-going professional inquiry. </a:t>
            </a:r>
          </a:p>
          <a:p>
            <a:pPr marL="0" indent="0">
              <a:buNone/>
            </a:pPr>
            <a:endParaRPr lang="en-AU" dirty="0"/>
          </a:p>
          <a:p>
            <a:r>
              <a:rPr lang="en-AU" dirty="0"/>
              <a:t>This knowledge is developed when early childhood professionals reflect on their practice and on the impact of their values, attitudes and decisions on children</a:t>
            </a:r>
          </a:p>
          <a:p>
            <a:pPr marL="0" indent="0">
              <a:buNone/>
            </a:pPr>
            <a:endParaRPr lang="en-ZA" dirty="0"/>
          </a:p>
        </p:txBody>
      </p:sp>
    </p:spTree>
    <p:extLst>
      <p:ext uri="{BB962C8B-B14F-4D97-AF65-F5344CB8AC3E}">
        <p14:creationId xmlns:p14="http://schemas.microsoft.com/office/powerpoint/2010/main" val="46413677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408</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r>
              <a:rPr lang="en-AU" dirty="0"/>
              <a:t>Reflective practice can also help professionals to create real opportunities for children to express their own thoughts and feelings and actively influence what happens in their lives. </a:t>
            </a:r>
          </a:p>
          <a:p>
            <a:endParaRPr lang="en-AU" dirty="0"/>
          </a:p>
          <a:p>
            <a:r>
              <a:rPr lang="en-AU" dirty="0"/>
              <a:t>Adults can do this by considering the power inequalities between themselves and children and by engaging reflectively with the </a:t>
            </a:r>
            <a:r>
              <a:rPr lang="en-AU" i="1" dirty="0"/>
              <a:t>how</a:t>
            </a:r>
            <a:r>
              <a:rPr lang="en-AU" dirty="0"/>
              <a:t> and </a:t>
            </a:r>
            <a:r>
              <a:rPr lang="en-AU" i="1" dirty="0"/>
              <a:t>what </a:t>
            </a:r>
            <a:r>
              <a:rPr lang="en-AU" dirty="0"/>
              <a:t>of the things they do.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147771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409</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1975746"/>
            <a:ext cx="8219256" cy="4607616"/>
          </a:xfrm>
        </p:spPr>
        <p:txBody>
          <a:bodyPr>
            <a:normAutofit/>
          </a:bodyPr>
          <a:lstStyle/>
          <a:p>
            <a:r>
              <a:rPr lang="en-GB" dirty="0"/>
              <a:t>Reflective practice allows professionals to develop a deeper awareness of their own prejudices, beliefs and values and advance learning for vulnerable children</a:t>
            </a:r>
            <a:endParaRPr lang="en-ZA" dirty="0"/>
          </a:p>
          <a:p>
            <a:pPr marL="0" indent="0">
              <a:buNone/>
            </a:pPr>
            <a:endParaRPr lang="en-ZA" dirty="0"/>
          </a:p>
          <a:p>
            <a:r>
              <a:rPr lang="en-GB" dirty="0"/>
              <a:t>Professionals who are aware of their own prejudices are better able to support children from diverse backgrounds and advance their learning. </a:t>
            </a:r>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08699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2E88D-8CFD-400D-8990-58CE2120043E}"/>
              </a:ext>
            </a:extLst>
          </p:cNvPr>
          <p:cNvSpPr>
            <a:spLocks noGrp="1"/>
          </p:cNvSpPr>
          <p:nvPr>
            <p:ph type="title"/>
          </p:nvPr>
        </p:nvSpPr>
        <p:spPr/>
        <p:txBody>
          <a:bodyPr>
            <a:normAutofit fontScale="90000"/>
          </a:bodyPr>
          <a:lstStyle/>
          <a:p>
            <a:pPr algn="ctr"/>
            <a:br>
              <a:rPr lang="en-GB" dirty="0"/>
            </a:br>
            <a:br>
              <a:rPr lang="en-GB" dirty="0"/>
            </a:br>
            <a:r>
              <a:rPr lang="en-GB" dirty="0"/>
              <a:t>THE VALUES AND PRINCIPLES THAT UNDERPIN WORKING WITH CHILDREN AND CHILD-CENTRED PRACTICE</a:t>
            </a:r>
            <a:br>
              <a:rPr lang="en-ZA" dirty="0"/>
            </a:br>
            <a:endParaRPr lang="en-ZA" dirty="0"/>
          </a:p>
        </p:txBody>
      </p:sp>
      <p:sp>
        <p:nvSpPr>
          <p:cNvPr id="4" name="Slide Number Placeholder 3">
            <a:extLst>
              <a:ext uri="{FF2B5EF4-FFF2-40B4-BE49-F238E27FC236}">
                <a16:creationId xmlns:a16="http://schemas.microsoft.com/office/drawing/2014/main" id="{A675BAA6-2DCC-4995-B56D-F6806495569A}"/>
              </a:ext>
            </a:extLst>
          </p:cNvPr>
          <p:cNvSpPr>
            <a:spLocks noGrp="1"/>
          </p:cNvSpPr>
          <p:nvPr>
            <p:ph type="sldNum" sz="quarter" idx="12"/>
          </p:nvPr>
        </p:nvSpPr>
        <p:spPr/>
        <p:txBody>
          <a:bodyPr/>
          <a:lstStyle/>
          <a:p>
            <a:fld id="{4980778A-6F9D-4141-8080-B8192EADCD40}" type="slidenum">
              <a:rPr lang="en-ZA" smtClean="0"/>
              <a:pPr/>
              <a:t>41</a:t>
            </a:fld>
            <a:endParaRPr lang="en-ZA" dirty="0"/>
          </a:p>
        </p:txBody>
      </p:sp>
      <p:sp>
        <p:nvSpPr>
          <p:cNvPr id="6" name="Content Placeholder 5">
            <a:extLst>
              <a:ext uri="{FF2B5EF4-FFF2-40B4-BE49-F238E27FC236}">
                <a16:creationId xmlns:a16="http://schemas.microsoft.com/office/drawing/2014/main" id="{E4B34650-C256-4366-9151-CE4375CADAE4}"/>
              </a:ext>
            </a:extLst>
          </p:cNvPr>
          <p:cNvSpPr>
            <a:spLocks noGrp="1"/>
          </p:cNvSpPr>
          <p:nvPr>
            <p:ph sz="quarter" idx="1"/>
          </p:nvPr>
        </p:nvSpPr>
        <p:spPr>
          <a:xfrm>
            <a:off x="467544" y="2029522"/>
            <a:ext cx="8219256" cy="4553840"/>
          </a:xfrm>
        </p:spPr>
        <p:txBody>
          <a:bodyPr>
            <a:normAutofit lnSpcReduction="10000"/>
          </a:bodyPr>
          <a:lstStyle/>
          <a:p>
            <a:pPr lvl="0"/>
            <a:r>
              <a:rPr lang="en-ZA" dirty="0"/>
              <a:t>day care</a:t>
            </a:r>
          </a:p>
          <a:p>
            <a:pPr lvl="0"/>
            <a:r>
              <a:rPr lang="en-ZA" dirty="0"/>
              <a:t>crèches</a:t>
            </a:r>
          </a:p>
          <a:p>
            <a:pPr lvl="0"/>
            <a:r>
              <a:rPr lang="en-ZA" dirty="0"/>
              <a:t>childminders’ own homes</a:t>
            </a:r>
          </a:p>
          <a:p>
            <a:pPr lvl="0"/>
            <a:r>
              <a:rPr lang="en-ZA" dirty="0"/>
              <a:t>nannies in a child’s own home</a:t>
            </a:r>
          </a:p>
          <a:p>
            <a:pPr lvl="0"/>
            <a:r>
              <a:rPr lang="en-ZA" dirty="0"/>
              <a:t>children’s centres</a:t>
            </a:r>
          </a:p>
          <a:p>
            <a:pPr lvl="0"/>
            <a:r>
              <a:rPr lang="en-ZA" dirty="0"/>
              <a:t>Hospitals</a:t>
            </a:r>
          </a:p>
          <a:p>
            <a:pPr marL="0" lvl="0" indent="0">
              <a:buNone/>
            </a:pPr>
            <a:endParaRPr lang="en-ZA" dirty="0"/>
          </a:p>
          <a:p>
            <a:pPr marL="0" indent="0">
              <a:buNone/>
            </a:pPr>
            <a:r>
              <a:rPr lang="en-ZA" dirty="0"/>
              <a:t>That includes everyone, both paid and voluntary, and at all levels from the newly recruited through to managers.</a:t>
            </a:r>
          </a:p>
          <a:p>
            <a:pPr marL="0" indent="0">
              <a:buNone/>
            </a:pPr>
            <a:br>
              <a:rPr lang="en-GB" dirty="0"/>
            </a:br>
            <a:r>
              <a:rPr lang="en-GB" dirty="0"/>
              <a:t> </a:t>
            </a:r>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8706038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410</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27384"/>
            <a:ext cx="8219256" cy="4355977"/>
          </a:xfrm>
        </p:spPr>
        <p:txBody>
          <a:bodyPr>
            <a:normAutofit/>
          </a:bodyPr>
          <a:lstStyle/>
          <a:p>
            <a:r>
              <a:rPr lang="en-GB" dirty="0"/>
              <a:t>This is because these professionals are more likely to be aware of their own emotional intelligence, their values, personal philosophies and individual belief systems and are more likely to challenge and change ineffective practice and improve outcomes for children with whom they work</a:t>
            </a:r>
            <a:endParaRPr lang="en-ZA" dirty="0"/>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8264139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411</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27384"/>
            <a:ext cx="8219256" cy="4355977"/>
          </a:xfrm>
        </p:spPr>
        <p:txBody>
          <a:bodyPr>
            <a:normAutofit lnSpcReduction="10000"/>
          </a:bodyPr>
          <a:lstStyle/>
          <a:p>
            <a:r>
              <a:rPr lang="en-AU" dirty="0"/>
              <a:t>Reflective practice provides a common professional goal for professionals working across agencies in early childhood and is a unifying practice for diverse groups of professionals</a:t>
            </a:r>
          </a:p>
          <a:p>
            <a:pPr marL="0" indent="0">
              <a:buNone/>
            </a:pPr>
            <a:endParaRPr lang="en-ZA" dirty="0"/>
          </a:p>
          <a:p>
            <a:pPr marL="0" indent="0">
              <a:buNone/>
            </a:pPr>
            <a:r>
              <a:rPr lang="en-AU" b="1" dirty="0"/>
              <a:t>There is a wide range of professionals working across different agencies who are involved in the early years of children’s lives:</a:t>
            </a:r>
          </a:p>
          <a:p>
            <a:pPr marL="0" indent="0">
              <a:buNone/>
            </a:pPr>
            <a:endParaRPr lang="en-AU" b="1" dirty="0"/>
          </a:p>
          <a:p>
            <a:pPr marL="0" indent="0">
              <a:buNone/>
            </a:pPr>
            <a:r>
              <a:rPr lang="en-AU" dirty="0"/>
              <a:t>School teachers, Maternal and Child Health nurses, early childhood professionals working in long day care, family day care, kindergarten programs,  social workers, psychologists, play specialists and specialist children’s services. </a:t>
            </a: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1346403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F145-5DC9-4707-AAF1-87D7B08A18B7}"/>
              </a:ext>
            </a:extLst>
          </p:cNvPr>
          <p:cNvSpPr>
            <a:spLocks noGrp="1"/>
          </p:cNvSpPr>
          <p:nvPr>
            <p:ph type="title"/>
          </p:nvPr>
        </p:nvSpPr>
        <p:spPr>
          <a:xfrm>
            <a:off x="467544" y="274638"/>
            <a:ext cx="8219256" cy="1138658"/>
          </a:xfrm>
        </p:spPr>
        <p:txBody>
          <a:bodyPr>
            <a:normAutofit fontScale="90000"/>
          </a:bodyPr>
          <a:lstStyle/>
          <a:p>
            <a:pPr algn="ctr"/>
            <a:br>
              <a:rPr lang="en-GB" dirty="0"/>
            </a:br>
            <a:br>
              <a:rPr lang="en-GB" dirty="0"/>
            </a:br>
            <a:r>
              <a:rPr lang="en-GB" dirty="0"/>
              <a:t>THE IMPORTANCE OF REFLECTIVE PRACTICE IN AN EARLY EDUCATION AND CHILDCARE SETTING </a:t>
            </a:r>
            <a:br>
              <a:rPr lang="en-ZA" dirty="0"/>
            </a:br>
            <a:endParaRPr lang="en-ZA" dirty="0"/>
          </a:p>
        </p:txBody>
      </p:sp>
      <p:sp>
        <p:nvSpPr>
          <p:cNvPr id="3" name="Slide Number Placeholder 2">
            <a:extLst>
              <a:ext uri="{FF2B5EF4-FFF2-40B4-BE49-F238E27FC236}">
                <a16:creationId xmlns:a16="http://schemas.microsoft.com/office/drawing/2014/main" id="{899F3608-F94D-417B-BCDA-60672A83DFC8}"/>
              </a:ext>
            </a:extLst>
          </p:cNvPr>
          <p:cNvSpPr>
            <a:spLocks noGrp="1"/>
          </p:cNvSpPr>
          <p:nvPr>
            <p:ph type="sldNum" sz="quarter" idx="12"/>
          </p:nvPr>
        </p:nvSpPr>
        <p:spPr/>
        <p:txBody>
          <a:bodyPr/>
          <a:lstStyle/>
          <a:p>
            <a:fld id="{32F83655-DC73-417F-8B26-EB7A1DBB5382}" type="slidenum">
              <a:rPr lang="en-ZA" smtClean="0"/>
              <a:pPr/>
              <a:t>412</a:t>
            </a:fld>
            <a:endParaRPr lang="en-ZA" dirty="0"/>
          </a:p>
        </p:txBody>
      </p:sp>
      <p:sp>
        <p:nvSpPr>
          <p:cNvPr id="4" name="Content Placeholder 3">
            <a:extLst>
              <a:ext uri="{FF2B5EF4-FFF2-40B4-BE49-F238E27FC236}">
                <a16:creationId xmlns:a16="http://schemas.microsoft.com/office/drawing/2014/main" id="{29CB88ED-0381-47C4-B738-23493009D257}"/>
              </a:ext>
            </a:extLst>
          </p:cNvPr>
          <p:cNvSpPr>
            <a:spLocks noGrp="1"/>
          </p:cNvSpPr>
          <p:nvPr>
            <p:ph sz="quarter" idx="1"/>
          </p:nvPr>
        </p:nvSpPr>
        <p:spPr>
          <a:xfrm>
            <a:off x="603504" y="2227384"/>
            <a:ext cx="8219256" cy="4355977"/>
          </a:xfrm>
        </p:spPr>
        <p:txBody>
          <a:bodyPr>
            <a:normAutofit/>
          </a:bodyPr>
          <a:lstStyle/>
          <a:p>
            <a:r>
              <a:rPr lang="en-AU" dirty="0"/>
              <a:t>At any point, a combination or group of these professionals will be involved in supporting individual children.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1527398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F3CF-3100-41CE-AA81-E675DBF54A54}"/>
              </a:ext>
            </a:extLst>
          </p:cNvPr>
          <p:cNvSpPr>
            <a:spLocks noGrp="1"/>
          </p:cNvSpPr>
          <p:nvPr>
            <p:ph type="title"/>
          </p:nvPr>
        </p:nvSpPr>
        <p:spPr/>
        <p:txBody>
          <a:bodyPr/>
          <a:lstStyle/>
          <a:p>
            <a:r>
              <a:rPr lang="en-GB" dirty="0"/>
              <a:t>IAC0110</a:t>
            </a:r>
            <a:endParaRPr lang="en-ZA" dirty="0"/>
          </a:p>
        </p:txBody>
      </p:sp>
      <p:sp>
        <p:nvSpPr>
          <p:cNvPr id="3" name="Text Placeholder 2">
            <a:extLst>
              <a:ext uri="{FF2B5EF4-FFF2-40B4-BE49-F238E27FC236}">
                <a16:creationId xmlns:a16="http://schemas.microsoft.com/office/drawing/2014/main" id="{A5159BDA-1C61-4E1C-9A08-4A88B600CF52}"/>
              </a:ext>
            </a:extLst>
          </p:cNvPr>
          <p:cNvSpPr>
            <a:spLocks noGrp="1"/>
          </p:cNvSpPr>
          <p:nvPr>
            <p:ph type="body" idx="1"/>
          </p:nvPr>
        </p:nvSpPr>
        <p:spPr/>
        <p:txBody>
          <a:bodyPr/>
          <a:lstStyle/>
          <a:p>
            <a:r>
              <a:rPr lang="en-GB" b="1" dirty="0"/>
              <a:t>HOW ADULTS AND FAMILIES CAN CONTRIBUTE TO AND SUPPORT LEARNING</a:t>
            </a:r>
            <a:endParaRPr lang="en-ZA" b="1" dirty="0"/>
          </a:p>
          <a:p>
            <a:endParaRPr lang="en-ZA" dirty="0"/>
          </a:p>
        </p:txBody>
      </p:sp>
      <p:sp>
        <p:nvSpPr>
          <p:cNvPr id="4" name="Slide Number Placeholder 3">
            <a:extLst>
              <a:ext uri="{FF2B5EF4-FFF2-40B4-BE49-F238E27FC236}">
                <a16:creationId xmlns:a16="http://schemas.microsoft.com/office/drawing/2014/main" id="{1A417315-890C-4408-AEA7-E76459B85EA9}"/>
              </a:ext>
            </a:extLst>
          </p:cNvPr>
          <p:cNvSpPr>
            <a:spLocks noGrp="1"/>
          </p:cNvSpPr>
          <p:nvPr>
            <p:ph type="sldNum" sz="quarter" idx="12"/>
          </p:nvPr>
        </p:nvSpPr>
        <p:spPr/>
        <p:txBody>
          <a:bodyPr/>
          <a:lstStyle/>
          <a:p>
            <a:fld id="{4980778A-6F9D-4141-8080-B8192EADCD40}" type="slidenum">
              <a:rPr lang="en-ZA" smtClean="0"/>
              <a:pPr/>
              <a:t>413</a:t>
            </a:fld>
            <a:endParaRPr lang="en-ZA" dirty="0"/>
          </a:p>
        </p:txBody>
      </p:sp>
    </p:spTree>
    <p:extLst>
      <p:ext uri="{BB962C8B-B14F-4D97-AF65-F5344CB8AC3E}">
        <p14:creationId xmlns:p14="http://schemas.microsoft.com/office/powerpoint/2010/main" val="171441268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414</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p:txBody>
          <a:bodyPr/>
          <a:lstStyle/>
          <a:p>
            <a:pPr marL="0" indent="0">
              <a:buNone/>
            </a:pPr>
            <a:endParaRPr lang="en-GB" dirty="0"/>
          </a:p>
          <a:p>
            <a:r>
              <a:rPr lang="en-GB" dirty="0"/>
              <a:t>Successful early childhood education depends on relationships and collaborations with children’s families and communities.</a:t>
            </a:r>
          </a:p>
          <a:p>
            <a:endParaRPr lang="en-GB" dirty="0"/>
          </a:p>
          <a:p>
            <a:r>
              <a:rPr lang="en-GB" dirty="0"/>
              <a:t>For this reason, it is critical to establish positive partnerships with children’s families and to include families in the preschool setting. </a:t>
            </a:r>
          </a:p>
          <a:p>
            <a:endParaRPr lang="en-GB" dirty="0"/>
          </a:p>
          <a:p>
            <a:r>
              <a:rPr lang="en-GB" dirty="0"/>
              <a:t>This lesson will help you identify ways to establish and maintain positive relationships with children’s families</a:t>
            </a:r>
            <a:endParaRPr lang="en-ZA" dirty="0"/>
          </a:p>
          <a:p>
            <a:pPr marL="0" indent="0">
              <a:buNone/>
            </a:pPr>
            <a:endParaRPr lang="en-ZA" dirty="0"/>
          </a:p>
        </p:txBody>
      </p:sp>
    </p:spTree>
    <p:extLst>
      <p:ext uri="{BB962C8B-B14F-4D97-AF65-F5344CB8AC3E}">
        <p14:creationId xmlns:p14="http://schemas.microsoft.com/office/powerpoint/2010/main" val="2070728300"/>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415</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r>
              <a:rPr lang="en-ZA" dirty="0"/>
              <a:t>Early care and learning programs are committed to engaging and involving families in meaningful ways, and families are committed to actively supporting their child’s learning and development. </a:t>
            </a:r>
          </a:p>
          <a:p>
            <a:endParaRPr lang="en-ZA" b="1" dirty="0"/>
          </a:p>
          <a:p>
            <a:pPr marL="0" indent="0">
              <a:buNone/>
            </a:pPr>
            <a:r>
              <a:rPr lang="en-ZA" b="1" dirty="0"/>
              <a:t>The literature around family engagement highlights the following characteristics:</a:t>
            </a:r>
          </a:p>
          <a:p>
            <a:pPr marL="0" indent="0">
              <a:buNone/>
            </a:pPr>
            <a:endParaRPr lang="en-ZA" b="1" dirty="0"/>
          </a:p>
          <a:p>
            <a:pPr lvl="0"/>
            <a:r>
              <a:rPr lang="en-ZA" dirty="0"/>
              <a:t>Strong, trusting relationships between teachers, families, and community</a:t>
            </a:r>
          </a:p>
          <a:p>
            <a:pPr lvl="0"/>
            <a:r>
              <a:rPr lang="en-ZA" dirty="0"/>
              <a:t>Recognition, respect, and support for families’ needs, as well as differences</a:t>
            </a:r>
          </a:p>
          <a:p>
            <a:pPr marL="0" indent="0">
              <a:buNone/>
            </a:pPr>
            <a:endParaRPr lang="en-ZA" dirty="0"/>
          </a:p>
        </p:txBody>
      </p:sp>
    </p:spTree>
    <p:extLst>
      <p:ext uri="{BB962C8B-B14F-4D97-AF65-F5344CB8AC3E}">
        <p14:creationId xmlns:p14="http://schemas.microsoft.com/office/powerpoint/2010/main" val="107901935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416</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pPr lvl="0"/>
            <a:r>
              <a:rPr lang="en-ZA" dirty="0"/>
              <a:t>Strength-based partnership where decisions and responsibility are shared</a:t>
            </a:r>
          </a:p>
          <a:p>
            <a:pPr lvl="0"/>
            <a:r>
              <a:rPr lang="en-ZA" dirty="0"/>
              <a:t>Activities, interactions, and support increase family involvement in their child’s healthy development</a:t>
            </a:r>
          </a:p>
          <a:p>
            <a:pPr lvl="0"/>
            <a:r>
              <a:rPr lang="en-ZA" dirty="0"/>
              <a:t>Families take responsibility for their child’s learning</a:t>
            </a:r>
          </a:p>
          <a:p>
            <a:pPr lvl="0"/>
            <a:r>
              <a:rPr lang="en-ZA" dirty="0"/>
              <a:t>Acknowledgment that family engagement is meaningful and beneficial to both families and the early care and learning program</a:t>
            </a:r>
          </a:p>
          <a:p>
            <a:pPr marL="0" indent="0">
              <a:buNone/>
            </a:pPr>
            <a:endParaRPr lang="en-ZA" dirty="0"/>
          </a:p>
        </p:txBody>
      </p:sp>
    </p:spTree>
    <p:extLst>
      <p:ext uri="{BB962C8B-B14F-4D97-AF65-F5344CB8AC3E}">
        <p14:creationId xmlns:p14="http://schemas.microsoft.com/office/powerpoint/2010/main" val="145717145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417</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r>
              <a:rPr lang="en-ZA" dirty="0"/>
              <a:t>It’s important to realize that family engagement can look different and take on many forms. </a:t>
            </a:r>
          </a:p>
          <a:p>
            <a:endParaRPr lang="en-ZA" dirty="0"/>
          </a:p>
          <a:p>
            <a:r>
              <a:rPr lang="en-ZA" dirty="0"/>
              <a:t>What family engagement means and looks like depends on the unique characteristics and the individual comfort levels and understanding of each family.</a:t>
            </a:r>
          </a:p>
          <a:p>
            <a:pPr marL="0" indent="0">
              <a:buNone/>
            </a:pPr>
            <a:endParaRPr lang="en-ZA" dirty="0"/>
          </a:p>
          <a:p>
            <a:r>
              <a:rPr lang="en-ZA" dirty="0"/>
              <a:t>To help make sure that families are committed to their child’s learning and engaged in the preschool program, families should be invited to participate at whatever level they feel most comfortable. </a:t>
            </a:r>
          </a:p>
          <a:p>
            <a:pPr marL="0" indent="0">
              <a:buNone/>
            </a:pPr>
            <a:endParaRPr lang="en-ZA" dirty="0"/>
          </a:p>
        </p:txBody>
      </p:sp>
    </p:spTree>
    <p:extLst>
      <p:ext uri="{BB962C8B-B14F-4D97-AF65-F5344CB8AC3E}">
        <p14:creationId xmlns:p14="http://schemas.microsoft.com/office/powerpoint/2010/main" val="354160424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418</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pPr marL="0" indent="0">
              <a:buNone/>
            </a:pPr>
            <a:r>
              <a:rPr lang="en-ZA" b="1" dirty="0"/>
              <a:t>Importance of Family Engagement</a:t>
            </a:r>
          </a:p>
          <a:p>
            <a:pPr marL="0" indent="0">
              <a:buNone/>
            </a:pPr>
            <a:endParaRPr lang="en-ZA" dirty="0"/>
          </a:p>
          <a:p>
            <a:r>
              <a:rPr lang="en-ZA" dirty="0"/>
              <a:t>Family engagement in early learning can benefit children, parents, families, teachers, and program quality in various ways. </a:t>
            </a:r>
          </a:p>
          <a:p>
            <a:endParaRPr lang="en-ZA" dirty="0"/>
          </a:p>
          <a:p>
            <a:r>
              <a:rPr lang="en-ZA" dirty="0"/>
              <a:t>Can you remember what caring adults in your family, community or early care program did to help you grow and develop?</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5968564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419</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r>
              <a:rPr lang="en-ZA" dirty="0"/>
              <a:t>Families are their children’s first teachers and they have a powerful effect on their young children’s development. </a:t>
            </a:r>
          </a:p>
          <a:p>
            <a:endParaRPr lang="en-ZA" dirty="0"/>
          </a:p>
          <a:p>
            <a:r>
              <a:rPr lang="en-ZA" dirty="0"/>
              <a:t>Family engagement during the first years of life can support a preschool child’s readiness for school and ongoing academic and lifelong success. </a:t>
            </a:r>
          </a:p>
          <a:p>
            <a:endParaRPr lang="en-ZA" dirty="0"/>
          </a:p>
          <a:p>
            <a:r>
              <a:rPr lang="en-ZA" dirty="0"/>
              <a:t>Research shows that when children have involved parents, the results are very positive, especially over the long term</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3296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B0009-DA89-4C5A-B56A-855733AD9768}"/>
              </a:ext>
            </a:extLst>
          </p:cNvPr>
          <p:cNvSpPr>
            <a:spLocks noGrp="1"/>
          </p:cNvSpPr>
          <p:nvPr>
            <p:ph type="title"/>
          </p:nvPr>
        </p:nvSpPr>
        <p:spPr/>
        <p:txBody>
          <a:bodyPr/>
          <a:lstStyle/>
          <a:p>
            <a:r>
              <a:rPr lang="en-GB" dirty="0"/>
              <a:t>IAC0102</a:t>
            </a:r>
            <a:endParaRPr lang="en-ZA" dirty="0"/>
          </a:p>
        </p:txBody>
      </p:sp>
      <p:sp>
        <p:nvSpPr>
          <p:cNvPr id="6" name="Text Placeholder 5">
            <a:extLst>
              <a:ext uri="{FF2B5EF4-FFF2-40B4-BE49-F238E27FC236}">
                <a16:creationId xmlns:a16="http://schemas.microsoft.com/office/drawing/2014/main" id="{2F96271D-6839-47C1-960F-A672AE9C1284}"/>
              </a:ext>
            </a:extLst>
          </p:cNvPr>
          <p:cNvSpPr>
            <a:spLocks noGrp="1"/>
          </p:cNvSpPr>
          <p:nvPr>
            <p:ph type="body" idx="1"/>
          </p:nvPr>
        </p:nvSpPr>
        <p:spPr/>
        <p:txBody>
          <a:bodyPr/>
          <a:lstStyle/>
          <a:p>
            <a:r>
              <a:rPr lang="en-GB" b="1" dirty="0"/>
              <a:t>THE DIFFERENT FACILITATION TECHNIQUES IN DIFFERENT LEARNING CONTEXTS</a:t>
            </a:r>
            <a:endParaRPr lang="en-ZA" b="1" dirty="0"/>
          </a:p>
          <a:p>
            <a:endParaRPr lang="en-ZA" dirty="0"/>
          </a:p>
        </p:txBody>
      </p:sp>
      <p:sp>
        <p:nvSpPr>
          <p:cNvPr id="3" name="Slide Number Placeholder 2">
            <a:extLst>
              <a:ext uri="{FF2B5EF4-FFF2-40B4-BE49-F238E27FC236}">
                <a16:creationId xmlns:a16="http://schemas.microsoft.com/office/drawing/2014/main" id="{44B28778-5274-4334-9EC0-D5722468697D}"/>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Tree>
    <p:extLst>
      <p:ext uri="{BB962C8B-B14F-4D97-AF65-F5344CB8AC3E}">
        <p14:creationId xmlns:p14="http://schemas.microsoft.com/office/powerpoint/2010/main" val="273706784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420</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pPr marL="0" indent="0">
              <a:buNone/>
            </a:pPr>
            <a:r>
              <a:rPr lang="en-ZA" b="1" dirty="0"/>
              <a:t>Helping Families Feel Welcome: Entering Preschool</a:t>
            </a:r>
          </a:p>
          <a:p>
            <a:pPr marL="0" indent="0">
              <a:buNone/>
            </a:pPr>
            <a:endParaRPr lang="en-ZA" dirty="0"/>
          </a:p>
          <a:p>
            <a:r>
              <a:rPr lang="en-ZA" dirty="0"/>
              <a:t>Families and preschool teachers ultimately have a common interest in children’s development.</a:t>
            </a:r>
          </a:p>
          <a:p>
            <a:endParaRPr lang="en-ZA" dirty="0"/>
          </a:p>
          <a:p>
            <a:r>
              <a:rPr lang="en-ZA" dirty="0"/>
              <a:t>It is crucial to establish and maintain collaborative relationships between home and school that will promote children’s learning and growth. </a:t>
            </a:r>
          </a:p>
          <a:p>
            <a:endParaRPr lang="en-ZA" dirty="0"/>
          </a:p>
          <a:p>
            <a:r>
              <a:rPr lang="en-ZA" dirty="0"/>
              <a:t>Considering that for many families preschool is the first encounter with group</a:t>
            </a:r>
          </a:p>
          <a:p>
            <a:endParaRPr lang="en-ZA" dirty="0"/>
          </a:p>
          <a:p>
            <a:pPr marL="0" indent="0">
              <a:buNone/>
            </a:pPr>
            <a:endParaRPr lang="en-ZA" dirty="0"/>
          </a:p>
        </p:txBody>
      </p:sp>
    </p:spTree>
    <p:extLst>
      <p:ext uri="{BB962C8B-B14F-4D97-AF65-F5344CB8AC3E}">
        <p14:creationId xmlns:p14="http://schemas.microsoft.com/office/powerpoint/2010/main" val="176728880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421</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413296"/>
            <a:ext cx="8219256" cy="4987504"/>
          </a:xfrm>
        </p:spPr>
        <p:txBody>
          <a:bodyPr>
            <a:normAutofit/>
          </a:bodyPr>
          <a:lstStyle/>
          <a:p>
            <a:r>
              <a:rPr lang="en-ZA" dirty="0"/>
              <a:t>As preschool teachers, you can do the following to support families during this sensitive time:</a:t>
            </a:r>
          </a:p>
          <a:p>
            <a:r>
              <a:rPr lang="en-ZA" dirty="0"/>
              <a:t>Invite families to visit your classroom before their child’s start date.</a:t>
            </a:r>
          </a:p>
          <a:p>
            <a:pPr lvl="0"/>
            <a:r>
              <a:rPr lang="en-ZA" dirty="0"/>
              <a:t>Ask families about their child’s interests, favourite toys, nap routines, likes and dislikes.</a:t>
            </a:r>
          </a:p>
          <a:p>
            <a:pPr lvl="0"/>
            <a:r>
              <a:rPr lang="en-ZA" dirty="0"/>
              <a:t>For children whose first language in not English, ask families to provide a list of words or phrases in the child’s native language.</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1189414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422</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lnSpcReduction="10000"/>
          </a:bodyPr>
          <a:lstStyle/>
          <a:p>
            <a:pPr lvl="0"/>
            <a:r>
              <a:rPr lang="en-ZA" dirty="0"/>
              <a:t>Ask the family to video or audio record a message to their child that you can share with their child during difficult times in the transition period.</a:t>
            </a:r>
          </a:p>
          <a:p>
            <a:pPr lvl="0"/>
            <a:r>
              <a:rPr lang="en-ZA" dirty="0"/>
              <a:t>Encourage families to bring a comfort item for their child from home, such as a favourite stuffed animal or blanket.</a:t>
            </a:r>
          </a:p>
          <a:p>
            <a:pPr lvl="0"/>
            <a:r>
              <a:rPr lang="en-ZA" dirty="0"/>
              <a:t>Ask families to share their hopes, goals, and priorities for their child.</a:t>
            </a:r>
          </a:p>
          <a:p>
            <a:pPr lvl="0"/>
            <a:r>
              <a:rPr lang="en-ZA" dirty="0"/>
              <a:t>Give families information about the different ways they can participate in your classroom.</a:t>
            </a:r>
          </a:p>
          <a:p>
            <a:r>
              <a:rPr lang="en-ZA" dirty="0"/>
              <a:t>When it comes to families of children with special learning needs who are transitioning to preschool from home-based early intervention services, provide information about the transition process, including a timeline of events.</a:t>
            </a:r>
          </a:p>
          <a:p>
            <a:pPr lvl="0"/>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40861927"/>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423</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pPr lvl="0"/>
            <a:r>
              <a:rPr lang="en-ZA" dirty="0"/>
              <a:t>Make sure you ask families about their preferred method of communication in case you need to reach them about their child.</a:t>
            </a:r>
          </a:p>
          <a:p>
            <a:pPr lvl="0"/>
            <a:r>
              <a:rPr lang="en-ZA" dirty="0"/>
              <a:t>Display photographs of children and their families in the classroom where children can easily see them.</a:t>
            </a:r>
          </a:p>
          <a:p>
            <a:pPr lvl="0"/>
            <a:r>
              <a:rPr lang="en-ZA" dirty="0"/>
              <a:t>Include books about families in your classroom library.</a:t>
            </a:r>
          </a:p>
          <a:p>
            <a:pPr lvl="0"/>
            <a:r>
              <a:rPr lang="en-ZA" dirty="0"/>
              <a:t>Invite families to participate in the assessment process.</a:t>
            </a:r>
          </a:p>
          <a:p>
            <a:pPr lvl="0"/>
            <a:r>
              <a:rPr lang="en-ZA" dirty="0"/>
              <a:t>Ask families of children with special learning needs to share input and preferences about their child’s placement and education.</a:t>
            </a:r>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942122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424</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pPr marL="0" indent="0">
              <a:buNone/>
            </a:pPr>
            <a:r>
              <a:rPr lang="en-ZA" b="1" dirty="0"/>
              <a:t>Importance of Communicating with Families</a:t>
            </a:r>
          </a:p>
          <a:p>
            <a:pPr marL="0" indent="0">
              <a:buNone/>
            </a:pPr>
            <a:endParaRPr lang="en-ZA" dirty="0"/>
          </a:p>
          <a:p>
            <a:r>
              <a:rPr lang="en-ZA" dirty="0"/>
              <a:t>Positive communication is perhaps the most powerful tool that you can use with families. Good communication helps to inform, reassure, and engage families. </a:t>
            </a:r>
          </a:p>
          <a:p>
            <a:endParaRPr lang="en-ZA" dirty="0"/>
          </a:p>
          <a:p>
            <a:r>
              <a:rPr lang="en-ZA" dirty="0"/>
              <a:t>A single conversation, positive or negative, can set the tone for a family’s opinion of preschool staff, so it is essential to develop effective communication skills.</a:t>
            </a:r>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5075527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425</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Positive communication and relationships with families help to build trust. </a:t>
            </a:r>
          </a:p>
          <a:p>
            <a:endParaRPr lang="en-ZA" dirty="0"/>
          </a:p>
          <a:p>
            <a:r>
              <a:rPr lang="en-ZA" dirty="0"/>
              <a:t>Trust is an important part of helping to make sure that you (a) maintain partnership with families and (b) work as a team with families to help children meet their goals. </a:t>
            </a:r>
          </a:p>
          <a:p>
            <a:endParaRPr lang="en-ZA" dirty="0"/>
          </a:p>
          <a:p>
            <a:r>
              <a:rPr lang="en-ZA" dirty="0"/>
              <a:t>Trust between you and families makes parents feel good about the program and its ability to meet their child’s needs.</a:t>
            </a:r>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8838156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426</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A strong partnership between staff and families is built on positive communication. </a:t>
            </a:r>
          </a:p>
          <a:p>
            <a:endParaRPr lang="en-ZA" dirty="0"/>
          </a:p>
          <a:p>
            <a:r>
              <a:rPr lang="en-ZA" dirty="0"/>
              <a:t>Positive communication skills help to make sure that (a) accurate information is shared, (b) expectations are shared, and (c) trust is established.</a:t>
            </a:r>
          </a:p>
          <a:p>
            <a:pPr marL="0" indent="0">
              <a:buNone/>
            </a:pPr>
            <a:endParaRPr lang="en-ZA" dirty="0"/>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1294352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427</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A strong partnership between staff and families is built on positive communication. </a:t>
            </a:r>
          </a:p>
          <a:p>
            <a:endParaRPr lang="en-ZA" dirty="0"/>
          </a:p>
          <a:p>
            <a:r>
              <a:rPr lang="en-ZA" dirty="0"/>
              <a:t>Positive communication skills help to make sure that (a) accurate information is shared, (b) expectations are shared, and (c) trust is established.</a:t>
            </a:r>
          </a:p>
          <a:p>
            <a:pPr marL="0" indent="0">
              <a:buNone/>
            </a:pPr>
            <a:endParaRPr lang="en-ZA" dirty="0"/>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19225440"/>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428</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pPr marL="0" indent="0">
              <a:buNone/>
            </a:pPr>
            <a:r>
              <a:rPr lang="en-ZA" b="1" dirty="0"/>
              <a:t>Ways of Communicating With Families</a:t>
            </a:r>
          </a:p>
          <a:p>
            <a:pPr marL="0" indent="0">
              <a:buNone/>
            </a:pPr>
            <a:endParaRPr lang="en-ZA" dirty="0"/>
          </a:p>
          <a:p>
            <a:r>
              <a:rPr lang="en-ZA" dirty="0"/>
              <a:t>It is critical that programs use communication practices that are sensitive to the diverse language and cultural backgrounds of the families they serve. </a:t>
            </a:r>
          </a:p>
          <a:p>
            <a:endParaRPr lang="en-ZA" dirty="0"/>
          </a:p>
          <a:p>
            <a:r>
              <a:rPr lang="en-ZA" dirty="0"/>
              <a:t>Each family is teaching their young children how to be successful within their own culture.</a:t>
            </a:r>
          </a:p>
          <a:p>
            <a:pPr marL="0" indent="0">
              <a:buNone/>
            </a:pPr>
            <a:endParaRPr lang="en-ZA" dirty="0"/>
          </a:p>
          <a:p>
            <a:r>
              <a:rPr lang="en-ZA" dirty="0"/>
              <a:t>Communication preferences may be related to cultural or community values, priorities and commitments</a:t>
            </a:r>
          </a:p>
          <a:p>
            <a:pPr marL="0" lv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31812419"/>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429</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For example, Sohn and Wang (2006) found that Korean-born mothers, even those who spoke English well, had difficulty communicating with teachers face-to-face. Their preference was to communicate with teachers through email or program letters</a:t>
            </a:r>
            <a:r>
              <a:rPr lang="en-ZA" b="1" dirty="0"/>
              <a:t>.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87469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lnSpcReduction="10000"/>
          </a:bodyPr>
          <a:lstStyle/>
          <a:p>
            <a:r>
              <a:rPr lang="en-GB" dirty="0"/>
              <a:t>Classrooms today are filled with young children and learners from different walks of lives. </a:t>
            </a:r>
          </a:p>
          <a:p>
            <a:endParaRPr lang="en-GB" dirty="0"/>
          </a:p>
          <a:p>
            <a:r>
              <a:rPr lang="en-GB" dirty="0"/>
              <a:t>Our country is a rainbow nation. It is therefore very important to use appropriate approaches when facilitation individuals from different cultures and backgrounds.</a:t>
            </a:r>
          </a:p>
          <a:p>
            <a:pPr marL="0" indent="0">
              <a:buNone/>
            </a:pPr>
            <a:endParaRPr lang="en-ZA" dirty="0"/>
          </a:p>
          <a:p>
            <a:r>
              <a:rPr lang="en-GB" dirty="0"/>
              <a:t>All children come to school with values, beliefs, and knowledge that reflect their personal, cultural, and social backgrounds. These cultures need to be honoured and respected. </a:t>
            </a:r>
            <a:endParaRPr lang="en-ZA" dirty="0"/>
          </a:p>
          <a:p>
            <a:pPr marL="0" indent="0">
              <a:buNone/>
            </a:pPr>
            <a:endParaRPr lang="en-ZA" dirty="0"/>
          </a:p>
        </p:txBody>
      </p:sp>
    </p:spTree>
    <p:extLst>
      <p:ext uri="{BB962C8B-B14F-4D97-AF65-F5344CB8AC3E}">
        <p14:creationId xmlns:p14="http://schemas.microsoft.com/office/powerpoint/2010/main" val="373071828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430</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pPr marL="0" indent="0">
              <a:buNone/>
            </a:pPr>
            <a:r>
              <a:rPr lang="en-ZA" b="1" dirty="0"/>
              <a:t>When communicating with families, it is also important to understand and consider:</a:t>
            </a:r>
          </a:p>
          <a:p>
            <a:pPr marL="0" indent="0">
              <a:buNone/>
            </a:pPr>
            <a:endParaRPr lang="en-ZA" b="1" dirty="0"/>
          </a:p>
          <a:p>
            <a:pPr lvl="0"/>
            <a:r>
              <a:rPr lang="en-ZA" dirty="0"/>
              <a:t>Different forms of greetings and use of titles that may be preferred</a:t>
            </a:r>
          </a:p>
          <a:p>
            <a:pPr lvl="0"/>
            <a:r>
              <a:rPr lang="en-ZA" dirty="0"/>
              <a:t>Male and female roles defined within various cultures</a:t>
            </a:r>
          </a:p>
          <a:p>
            <a:pPr lvl="0"/>
            <a:r>
              <a:rPr lang="en-ZA" dirty="0"/>
              <a:t>Non-verbal communication and body language (e.g. eye contact, use of touching, use of physical space)</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26674681"/>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431</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You can ask questions to learn how families would like to communicate about their child’s day. Some families may prefer face-to-face conversations while others prefer telephone or regular (daily) notes. </a:t>
            </a:r>
          </a:p>
          <a:p>
            <a:endParaRPr lang="en-ZA" dirty="0"/>
          </a:p>
          <a:p>
            <a:pPr marL="0" indent="0">
              <a:buNone/>
            </a:pPr>
            <a:r>
              <a:rPr lang="en-ZA" b="1" dirty="0"/>
              <a:t>Other ways of communicating with families include:</a:t>
            </a:r>
          </a:p>
          <a:p>
            <a:pPr lvl="0"/>
            <a:r>
              <a:rPr lang="en-ZA" dirty="0"/>
              <a:t>Program website</a:t>
            </a:r>
          </a:p>
          <a:p>
            <a:pPr lvl="0"/>
            <a:r>
              <a:rPr lang="en-ZA" dirty="0"/>
              <a:t>Email</a:t>
            </a:r>
          </a:p>
          <a:p>
            <a:pPr lvl="0"/>
            <a:r>
              <a:rPr lang="en-ZA" dirty="0"/>
              <a:t>Family meetings or conferences</a:t>
            </a:r>
          </a:p>
          <a:p>
            <a:pPr lvl="0"/>
            <a:r>
              <a:rPr lang="en-ZA" dirty="0"/>
              <a:t>Newsletters</a:t>
            </a:r>
          </a:p>
          <a:p>
            <a:pPr lvl="0"/>
            <a:r>
              <a:rPr lang="en-ZA" dirty="0"/>
              <a:t>Articles of interest</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99148583"/>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432</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Families will also help set the pace for their communication with you. It is important to acknowledge</a:t>
            </a:r>
          </a:p>
          <a:p>
            <a:endParaRPr lang="en-ZA" dirty="0"/>
          </a:p>
          <a:p>
            <a:r>
              <a:rPr lang="en-ZA" dirty="0"/>
              <a:t> it can take time for families to feel safe, comfortable and friendly. Different forms of communication can play an important role in easing the process. </a:t>
            </a:r>
          </a:p>
          <a:p>
            <a:endParaRPr lang="en-ZA" dirty="0"/>
          </a:p>
          <a:p>
            <a:r>
              <a:rPr lang="en-ZA" dirty="0"/>
              <a:t>Using a combination of communication styles with families might work best for their needs to be met. </a:t>
            </a:r>
          </a:p>
          <a:p>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5438934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433</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Other ideas may be to translate written communication into the home languages of the families supported in the program and consider having translators that are regularly available for face-to-face or phone communication</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5400728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434</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pPr marL="0" indent="0">
              <a:buNone/>
            </a:pPr>
            <a:r>
              <a:rPr lang="en-ZA" b="1" dirty="0"/>
              <a:t>Having Difficult Conversations with Families</a:t>
            </a:r>
          </a:p>
          <a:p>
            <a:pPr marL="0" indent="0">
              <a:buNone/>
            </a:pPr>
            <a:endParaRPr lang="en-ZA" dirty="0"/>
          </a:p>
          <a:p>
            <a:r>
              <a:rPr lang="en-ZA" dirty="0"/>
              <a:t>Conversations with families can be difficult for a number of reasons.</a:t>
            </a:r>
          </a:p>
          <a:p>
            <a:endParaRPr lang="en-ZA" dirty="0"/>
          </a:p>
          <a:p>
            <a:r>
              <a:rPr lang="en-ZA" dirty="0"/>
              <a:t> Sometimes, you might worry that families will be upset by something you share and even decide to enrol their child in a different setting. </a:t>
            </a:r>
          </a:p>
          <a:p>
            <a:endParaRPr lang="en-ZA" dirty="0"/>
          </a:p>
          <a:p>
            <a:r>
              <a:rPr lang="en-ZA" dirty="0"/>
              <a:t>You may also worry the family will stop communicating with you altogether. </a:t>
            </a:r>
          </a:p>
          <a:p>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58014565"/>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435</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dirty="0"/>
              <a:t>While conversations with families about concerns may be difficult, they can provide you an opportunity to express your care for a family, as well as the pre-schooler's development and learning, in a thoughtful way.</a:t>
            </a:r>
          </a:p>
          <a:p>
            <a:pPr marL="0" indent="0">
              <a:buNone/>
            </a:pPr>
            <a:endParaRPr lang="en-ZA" dirty="0"/>
          </a:p>
          <a:p>
            <a:r>
              <a:rPr lang="en-ZA" dirty="0"/>
              <a:t>Misunderstandings can also occur as your views and understanding of a situation may differ from that of a family member. </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07515922"/>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436</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ZA" b="1" dirty="0"/>
              <a:t>In these instances, it is helpful to consider the multiple perspectives to a situation. For example:</a:t>
            </a:r>
          </a:p>
          <a:p>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graphicFrame>
        <p:nvGraphicFramePr>
          <p:cNvPr id="7" name="Table 6">
            <a:extLst>
              <a:ext uri="{FF2B5EF4-FFF2-40B4-BE49-F238E27FC236}">
                <a16:creationId xmlns:a16="http://schemas.microsoft.com/office/drawing/2014/main" id="{B1865A2E-83BB-460E-9C72-49EDE6846033}"/>
              </a:ext>
            </a:extLst>
          </p:cNvPr>
          <p:cNvGraphicFramePr>
            <a:graphicFrameLocks noGrp="1"/>
          </p:cNvGraphicFramePr>
          <p:nvPr>
            <p:extLst>
              <p:ext uri="{D42A27DB-BD31-4B8C-83A1-F6EECF244321}">
                <p14:modId xmlns:p14="http://schemas.microsoft.com/office/powerpoint/2010/main" val="3422002211"/>
              </p:ext>
            </p:extLst>
          </p:nvPr>
        </p:nvGraphicFramePr>
        <p:xfrm>
          <a:off x="603504" y="2652331"/>
          <a:ext cx="8219256" cy="4026154"/>
        </p:xfrm>
        <a:graphic>
          <a:graphicData uri="http://schemas.openxmlformats.org/drawingml/2006/table">
            <a:tbl>
              <a:tblPr firstRow="1" firstCol="1" bandRow="1">
                <a:tableStyleId>{5C22544A-7EE6-4342-B048-85BDC9FD1C3A}</a:tableStyleId>
              </a:tblPr>
              <a:tblGrid>
                <a:gridCol w="2739458">
                  <a:extLst>
                    <a:ext uri="{9D8B030D-6E8A-4147-A177-3AD203B41FA5}">
                      <a16:colId xmlns:a16="http://schemas.microsoft.com/office/drawing/2014/main" val="2056068662"/>
                    </a:ext>
                  </a:extLst>
                </a:gridCol>
                <a:gridCol w="2354453">
                  <a:extLst>
                    <a:ext uri="{9D8B030D-6E8A-4147-A177-3AD203B41FA5}">
                      <a16:colId xmlns:a16="http://schemas.microsoft.com/office/drawing/2014/main" val="303840634"/>
                    </a:ext>
                  </a:extLst>
                </a:gridCol>
                <a:gridCol w="3125345">
                  <a:extLst>
                    <a:ext uri="{9D8B030D-6E8A-4147-A177-3AD203B41FA5}">
                      <a16:colId xmlns:a16="http://schemas.microsoft.com/office/drawing/2014/main" val="1534124344"/>
                    </a:ext>
                  </a:extLst>
                </a:gridCol>
              </a:tblGrid>
              <a:tr h="0">
                <a:tc>
                  <a:txBody>
                    <a:bodyPr/>
                    <a:lstStyle/>
                    <a:p>
                      <a:pPr algn="l">
                        <a:lnSpc>
                          <a:spcPct val="150000"/>
                        </a:lnSpc>
                        <a:spcAft>
                          <a:spcPts val="0"/>
                        </a:spcAft>
                      </a:pPr>
                      <a:r>
                        <a:rPr lang="en-ZA" sz="1800" dirty="0">
                          <a:solidFill>
                            <a:schemeClr val="bg1"/>
                          </a:solidFill>
                          <a:effectLst/>
                        </a:rPr>
                        <a:t>Example Situation</a:t>
                      </a:r>
                    </a:p>
                    <a:p>
                      <a:pPr algn="l">
                        <a:lnSpc>
                          <a:spcPct val="150000"/>
                        </a:lnSpc>
                        <a:spcAft>
                          <a:spcPts val="0"/>
                        </a:spcAft>
                      </a:pPr>
                      <a:r>
                        <a:rPr lang="en-GB" sz="1800" dirty="0">
                          <a:solidFill>
                            <a:schemeClr val="bg1"/>
                          </a:solidFill>
                          <a:effectLst/>
                        </a:rPr>
                        <a:t> </a:t>
                      </a:r>
                      <a:endParaRPr lang="en-Z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ZA" sz="1800" dirty="0">
                          <a:solidFill>
                            <a:schemeClr val="bg1"/>
                          </a:solidFill>
                          <a:effectLst/>
                        </a:rPr>
                        <a:t>Your Perspective</a:t>
                      </a:r>
                    </a:p>
                    <a:p>
                      <a:pPr algn="l">
                        <a:lnSpc>
                          <a:spcPct val="150000"/>
                        </a:lnSpc>
                        <a:spcAft>
                          <a:spcPts val="0"/>
                        </a:spcAft>
                      </a:pPr>
                      <a:r>
                        <a:rPr lang="en-GB" sz="1800" dirty="0">
                          <a:solidFill>
                            <a:schemeClr val="bg1"/>
                          </a:solidFill>
                          <a:effectLst/>
                        </a:rPr>
                        <a:t> </a:t>
                      </a:r>
                      <a:endParaRPr lang="en-Z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ZA" sz="1800" dirty="0">
                          <a:solidFill>
                            <a:schemeClr val="bg1"/>
                          </a:solidFill>
                          <a:effectLst/>
                        </a:rPr>
                        <a:t>Family Perspective</a:t>
                      </a:r>
                    </a:p>
                    <a:p>
                      <a:pPr algn="l">
                        <a:lnSpc>
                          <a:spcPct val="150000"/>
                        </a:lnSpc>
                        <a:spcAft>
                          <a:spcPts val="0"/>
                        </a:spcAft>
                      </a:pPr>
                      <a:r>
                        <a:rPr lang="en-GB" sz="1800" dirty="0">
                          <a:solidFill>
                            <a:schemeClr val="bg1"/>
                          </a:solidFill>
                          <a:effectLst/>
                        </a:rPr>
                        <a:t> </a:t>
                      </a:r>
                      <a:endParaRPr lang="en-Z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036164489"/>
                  </a:ext>
                </a:extLst>
              </a:tr>
              <a:tr h="0">
                <a:tc>
                  <a:txBody>
                    <a:bodyPr/>
                    <a:lstStyle/>
                    <a:p>
                      <a:pPr algn="l">
                        <a:lnSpc>
                          <a:spcPct val="150000"/>
                        </a:lnSpc>
                        <a:spcAft>
                          <a:spcPts val="0"/>
                        </a:spcAft>
                      </a:pPr>
                      <a:r>
                        <a:rPr lang="en-GB" sz="1800" b="0" dirty="0">
                          <a:solidFill>
                            <a:schemeClr val="tx1"/>
                          </a:solidFill>
                          <a:effectLst/>
                        </a:rPr>
                        <a:t>Mother picks up her pre-schooler at the end of the day. It’s the third day in a row her daughter has come home messy and with dirty clothes (grass stains and finger paint).</a:t>
                      </a:r>
                      <a:endParaRPr lang="en-ZA"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1800" dirty="0">
                          <a:solidFill>
                            <a:schemeClr val="tx1"/>
                          </a:solidFill>
                          <a:effectLst/>
                        </a:rPr>
                        <a:t>It’s important to offer pre-schoolers multiple sensory experiences throughout the day. Sensory experiences support early learning, growth and development.</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1800" dirty="0">
                          <a:solidFill>
                            <a:schemeClr val="tx1"/>
                          </a:solidFill>
                          <a:effectLst/>
                        </a:rPr>
                        <a:t>We spend money on her clothes and we need to keep them looking nice. We do not go right home after I pick her up and I do not want people thinking I do not keep my daughter clean.</a:t>
                      </a:r>
                      <a:endParaRPr lang="en-ZA"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305328980"/>
                  </a:ext>
                </a:extLst>
              </a:tr>
            </a:tbl>
          </a:graphicData>
        </a:graphic>
      </p:graphicFrame>
    </p:spTree>
    <p:extLst>
      <p:ext uri="{BB962C8B-B14F-4D97-AF65-F5344CB8AC3E}">
        <p14:creationId xmlns:p14="http://schemas.microsoft.com/office/powerpoint/2010/main" val="4083559743"/>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437</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GB" dirty="0"/>
              <a:t>The teacher takes time to ask the parent questions and find out the importance of keeping her daughter clean. </a:t>
            </a:r>
          </a:p>
          <a:p>
            <a:pPr marL="0" indent="0">
              <a:buNone/>
            </a:pPr>
            <a:endParaRPr lang="en-GB" dirty="0"/>
          </a:p>
          <a:p>
            <a:r>
              <a:rPr lang="en-GB" dirty="0"/>
              <a:t>The teacher learns that the family believes clothing </a:t>
            </a:r>
          </a:p>
          <a:p>
            <a:pPr marL="0" indent="0">
              <a:buNone/>
            </a:pPr>
            <a:endParaRPr lang="en-GB" dirty="0"/>
          </a:p>
          <a:p>
            <a:r>
              <a:rPr lang="en-GB" dirty="0"/>
              <a:t>By sending their child to this early care and learning program, they believed this was like sending their child to “school” and children are to go to school clean and well dressed.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556192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438</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GB" dirty="0"/>
              <a:t>This is in part how the family shows their respect for education. The teacher also talks with the family about how sensory experiences are part of learning experiences and often involve messes. </a:t>
            </a:r>
          </a:p>
          <a:p>
            <a:pPr marL="0" indent="0">
              <a:buNone/>
            </a:pPr>
            <a:endParaRPr lang="en-GB" dirty="0"/>
          </a:p>
          <a:p>
            <a:r>
              <a:rPr lang="en-GB" dirty="0"/>
              <a:t>Through discussion, the teacher and family decide that the teacher will change the girl’s clothes during messy sensory play and/or ensure she is covered up.</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3114610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53BA-DE45-4FF5-A2B9-E08CBBA59533}"/>
              </a:ext>
            </a:extLst>
          </p:cNvPr>
          <p:cNvSpPr>
            <a:spLocks noGrp="1"/>
          </p:cNvSpPr>
          <p:nvPr>
            <p:ph type="title"/>
          </p:nvPr>
        </p:nvSpPr>
        <p:spPr/>
        <p:txBody>
          <a:bodyPr>
            <a:normAutofit fontScale="90000"/>
          </a:bodyPr>
          <a:lstStyle/>
          <a:p>
            <a:pPr algn="ctr"/>
            <a:br>
              <a:rPr lang="en-GB" dirty="0"/>
            </a:br>
            <a:r>
              <a:rPr lang="en-GB" dirty="0"/>
              <a:t>HOW ADULTS AND FAMILIES CAN CONTRIBUTE TO AND SUPPORT LEARNING</a:t>
            </a:r>
            <a:br>
              <a:rPr lang="en-GB" dirty="0"/>
            </a:br>
            <a:endParaRPr lang="en-ZA" dirty="0"/>
          </a:p>
        </p:txBody>
      </p:sp>
      <p:sp>
        <p:nvSpPr>
          <p:cNvPr id="3" name="Slide Number Placeholder 2">
            <a:extLst>
              <a:ext uri="{FF2B5EF4-FFF2-40B4-BE49-F238E27FC236}">
                <a16:creationId xmlns:a16="http://schemas.microsoft.com/office/drawing/2014/main" id="{8490E74B-6031-4FCA-B584-ED09E09C6604}"/>
              </a:ext>
            </a:extLst>
          </p:cNvPr>
          <p:cNvSpPr>
            <a:spLocks noGrp="1"/>
          </p:cNvSpPr>
          <p:nvPr>
            <p:ph type="sldNum" sz="quarter" idx="12"/>
          </p:nvPr>
        </p:nvSpPr>
        <p:spPr/>
        <p:txBody>
          <a:bodyPr/>
          <a:lstStyle/>
          <a:p>
            <a:fld id="{32F83655-DC73-417F-8B26-EB7A1DBB5382}" type="slidenum">
              <a:rPr lang="en-ZA" smtClean="0"/>
              <a:pPr/>
              <a:t>439</a:t>
            </a:fld>
            <a:endParaRPr lang="en-ZA" dirty="0"/>
          </a:p>
        </p:txBody>
      </p:sp>
      <p:sp>
        <p:nvSpPr>
          <p:cNvPr id="4" name="Content Placeholder 3">
            <a:extLst>
              <a:ext uri="{FF2B5EF4-FFF2-40B4-BE49-F238E27FC236}">
                <a16:creationId xmlns:a16="http://schemas.microsoft.com/office/drawing/2014/main" id="{65D253A4-E736-48F0-BAA9-1E089159E7CE}"/>
              </a:ext>
            </a:extLst>
          </p:cNvPr>
          <p:cNvSpPr>
            <a:spLocks noGrp="1"/>
          </p:cNvSpPr>
          <p:nvPr>
            <p:ph sz="quarter" idx="1"/>
          </p:nvPr>
        </p:nvSpPr>
        <p:spPr>
          <a:xfrm>
            <a:off x="467544" y="1711568"/>
            <a:ext cx="8219256" cy="4689231"/>
          </a:xfrm>
        </p:spPr>
        <p:txBody>
          <a:bodyPr>
            <a:normAutofit/>
          </a:bodyPr>
          <a:lstStyle/>
          <a:p>
            <a:r>
              <a:rPr lang="en-GB" dirty="0"/>
              <a:t>As a teacher, you want to provide the best care possible for the children in your program and you have an opportunity to consistently observe and learn about their development. </a:t>
            </a:r>
          </a:p>
          <a:p>
            <a:endParaRPr lang="en-GB" dirty="0"/>
          </a:p>
          <a:p>
            <a:r>
              <a:rPr lang="en-GB" dirty="0"/>
              <a:t>Your observations, notes, screenings and assessments are helpful for identifying strengths and possible areas of need that might arise during the preschool years. </a:t>
            </a:r>
          </a:p>
          <a:p>
            <a:endParaRPr lang="en-GB" dirty="0"/>
          </a:p>
          <a:p>
            <a:r>
              <a:rPr lang="en-GB" dirty="0"/>
              <a:t>Sharing these concerns with families is a first step to a supportive planning process.</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2746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indent="0">
              <a:buNone/>
            </a:pPr>
            <a:r>
              <a:rPr lang="en-GB" b="1" dirty="0"/>
              <a:t>Facilitation should</a:t>
            </a:r>
          </a:p>
          <a:p>
            <a:pPr marL="0" indent="0">
              <a:buNone/>
            </a:pPr>
            <a:endParaRPr lang="en-ZA" b="1" dirty="0"/>
          </a:p>
          <a:p>
            <a:pPr lvl="0"/>
            <a:r>
              <a:rPr lang="en-GB" dirty="0"/>
              <a:t>Reflect sensitivity to gender and sexual orientation, the perspective of aboriginal people, and cultural and ethnic heritage</a:t>
            </a:r>
            <a:endParaRPr lang="en-ZA" dirty="0"/>
          </a:p>
          <a:p>
            <a:pPr marL="0" indent="0">
              <a:buNone/>
            </a:pPr>
            <a:r>
              <a:rPr lang="en-GB" dirty="0"/>
              <a:t> </a:t>
            </a:r>
            <a:endParaRPr lang="en-ZA" dirty="0"/>
          </a:p>
          <a:p>
            <a:pPr lvl="0"/>
            <a:r>
              <a:rPr lang="en-GB" dirty="0"/>
              <a:t>Promote equality by enhancing children’s understanding of a multicultural and diverse society</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90566365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5E2F-A1EA-458C-A08A-A00F85B73B45}"/>
              </a:ext>
            </a:extLst>
          </p:cNvPr>
          <p:cNvSpPr>
            <a:spLocks noGrp="1"/>
          </p:cNvSpPr>
          <p:nvPr>
            <p:ph type="title"/>
          </p:nvPr>
        </p:nvSpPr>
        <p:spPr/>
        <p:txBody>
          <a:bodyPr/>
          <a:lstStyle/>
          <a:p>
            <a:r>
              <a:rPr lang="en-GB" dirty="0"/>
              <a:t>KT0104 </a:t>
            </a:r>
            <a:endParaRPr lang="en-ZA" dirty="0"/>
          </a:p>
        </p:txBody>
      </p:sp>
      <p:sp>
        <p:nvSpPr>
          <p:cNvPr id="3" name="Text Placeholder 2">
            <a:extLst>
              <a:ext uri="{FF2B5EF4-FFF2-40B4-BE49-F238E27FC236}">
                <a16:creationId xmlns:a16="http://schemas.microsoft.com/office/drawing/2014/main" id="{CFEBCBA1-F4A5-42D4-95B6-186537423365}"/>
              </a:ext>
            </a:extLst>
          </p:cNvPr>
          <p:cNvSpPr>
            <a:spLocks noGrp="1"/>
          </p:cNvSpPr>
          <p:nvPr>
            <p:ph type="body" idx="1"/>
          </p:nvPr>
        </p:nvSpPr>
        <p:spPr/>
        <p:txBody>
          <a:bodyPr/>
          <a:lstStyle/>
          <a:p>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B84F99A2-0C33-438F-BBCF-AAD41773329C}"/>
              </a:ext>
            </a:extLst>
          </p:cNvPr>
          <p:cNvSpPr>
            <a:spLocks noGrp="1"/>
          </p:cNvSpPr>
          <p:nvPr>
            <p:ph type="sldNum" sz="quarter" idx="12"/>
          </p:nvPr>
        </p:nvSpPr>
        <p:spPr/>
        <p:txBody>
          <a:bodyPr/>
          <a:lstStyle/>
          <a:p>
            <a:fld id="{4980778A-6F9D-4141-8080-B8192EADCD40}" type="slidenum">
              <a:rPr lang="en-ZA" smtClean="0"/>
              <a:pPr/>
              <a:t>440</a:t>
            </a:fld>
            <a:endParaRPr lang="en-ZA" dirty="0"/>
          </a:p>
        </p:txBody>
      </p:sp>
    </p:spTree>
    <p:extLst>
      <p:ext uri="{BB962C8B-B14F-4D97-AF65-F5344CB8AC3E}">
        <p14:creationId xmlns:p14="http://schemas.microsoft.com/office/powerpoint/2010/main" val="348797784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F9FB1-88D2-4083-8943-B5135B06C945}"/>
              </a:ext>
            </a:extLst>
          </p:cNvPr>
          <p:cNvSpPr>
            <a:spLocks noGrp="1"/>
          </p:cNvSpPr>
          <p:nvPr>
            <p:ph type="title"/>
          </p:nvPr>
        </p:nvSpPr>
        <p:spPr/>
        <p:txBody>
          <a:bodyPr>
            <a:normAutofit fontScale="90000"/>
          </a:bodyPr>
          <a:lstStyle/>
          <a:p>
            <a:pPr algn="ctr"/>
            <a:br>
              <a:rPr lang="en-GB" dirty="0"/>
            </a:br>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C38B312B-EF6D-48B2-8BE6-06EF68AD6D26}"/>
              </a:ext>
            </a:extLst>
          </p:cNvPr>
          <p:cNvSpPr>
            <a:spLocks noGrp="1"/>
          </p:cNvSpPr>
          <p:nvPr>
            <p:ph type="sldNum" sz="quarter" idx="12"/>
          </p:nvPr>
        </p:nvSpPr>
        <p:spPr/>
        <p:txBody>
          <a:bodyPr/>
          <a:lstStyle/>
          <a:p>
            <a:fld id="{4980778A-6F9D-4141-8080-B8192EADCD40}" type="slidenum">
              <a:rPr lang="en-ZA" smtClean="0"/>
              <a:pPr/>
              <a:t>441</a:t>
            </a:fld>
            <a:endParaRPr lang="en-ZA" dirty="0"/>
          </a:p>
        </p:txBody>
      </p:sp>
      <p:sp>
        <p:nvSpPr>
          <p:cNvPr id="6" name="Content Placeholder 5">
            <a:extLst>
              <a:ext uri="{FF2B5EF4-FFF2-40B4-BE49-F238E27FC236}">
                <a16:creationId xmlns:a16="http://schemas.microsoft.com/office/drawing/2014/main" id="{C6CB473F-94FF-4F2E-A23B-79FFFFE3BC40}"/>
              </a:ext>
            </a:extLst>
          </p:cNvPr>
          <p:cNvSpPr>
            <a:spLocks noGrp="1"/>
          </p:cNvSpPr>
          <p:nvPr>
            <p:ph sz="quarter" idx="1"/>
          </p:nvPr>
        </p:nvSpPr>
        <p:spPr>
          <a:xfrm>
            <a:off x="467544" y="1915886"/>
            <a:ext cx="8219256" cy="4177410"/>
          </a:xfrm>
        </p:spPr>
        <p:txBody>
          <a:bodyPr>
            <a:normAutofit/>
          </a:bodyPr>
          <a:lstStyle/>
          <a:p>
            <a:pPr marL="0" indent="0">
              <a:buNone/>
            </a:pPr>
            <a:endParaRPr lang="en-ZA" dirty="0"/>
          </a:p>
          <a:p>
            <a:r>
              <a:rPr lang="en-ZA" dirty="0"/>
              <a:t>Young children learn about their world through exploration, play and hands on experiences with objects. </a:t>
            </a:r>
          </a:p>
          <a:p>
            <a:endParaRPr lang="en-ZA" dirty="0"/>
          </a:p>
          <a:p>
            <a:r>
              <a:rPr lang="en-ZA" dirty="0"/>
              <a:t>By manipulating objects, children build visual images of ideas such as number, shape, pattern and size which helps them deal with increasingly abstract ideas in later years of schooling.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71043027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F9FB1-88D2-4083-8943-B5135B06C945}"/>
              </a:ext>
            </a:extLst>
          </p:cNvPr>
          <p:cNvSpPr>
            <a:spLocks noGrp="1"/>
          </p:cNvSpPr>
          <p:nvPr>
            <p:ph type="title"/>
          </p:nvPr>
        </p:nvSpPr>
        <p:spPr/>
        <p:txBody>
          <a:bodyPr>
            <a:normAutofit fontScale="90000"/>
          </a:bodyPr>
          <a:lstStyle/>
          <a:p>
            <a:pPr algn="ctr"/>
            <a:br>
              <a:rPr lang="en-GB" dirty="0"/>
            </a:br>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C38B312B-EF6D-48B2-8BE6-06EF68AD6D26}"/>
              </a:ext>
            </a:extLst>
          </p:cNvPr>
          <p:cNvSpPr>
            <a:spLocks noGrp="1"/>
          </p:cNvSpPr>
          <p:nvPr>
            <p:ph type="sldNum" sz="quarter" idx="12"/>
          </p:nvPr>
        </p:nvSpPr>
        <p:spPr/>
        <p:txBody>
          <a:bodyPr/>
          <a:lstStyle/>
          <a:p>
            <a:fld id="{4980778A-6F9D-4141-8080-B8192EADCD40}" type="slidenum">
              <a:rPr lang="en-ZA" smtClean="0"/>
              <a:pPr/>
              <a:t>442</a:t>
            </a:fld>
            <a:endParaRPr lang="en-ZA" dirty="0"/>
          </a:p>
        </p:txBody>
      </p:sp>
      <p:sp>
        <p:nvSpPr>
          <p:cNvPr id="6" name="Content Placeholder 5">
            <a:extLst>
              <a:ext uri="{FF2B5EF4-FFF2-40B4-BE49-F238E27FC236}">
                <a16:creationId xmlns:a16="http://schemas.microsoft.com/office/drawing/2014/main" id="{C6CB473F-94FF-4F2E-A23B-79FFFFE3BC40}"/>
              </a:ext>
            </a:extLst>
          </p:cNvPr>
          <p:cNvSpPr>
            <a:spLocks noGrp="1"/>
          </p:cNvSpPr>
          <p:nvPr>
            <p:ph sz="quarter" idx="1"/>
          </p:nvPr>
        </p:nvSpPr>
        <p:spPr>
          <a:xfrm>
            <a:off x="467544" y="1413296"/>
            <a:ext cx="8219256" cy="5170066"/>
          </a:xfrm>
        </p:spPr>
        <p:txBody>
          <a:bodyPr>
            <a:normAutofit/>
          </a:bodyPr>
          <a:lstStyle/>
          <a:p>
            <a:pPr marL="0" indent="0">
              <a:buNone/>
            </a:pPr>
            <a:endParaRPr lang="en-ZA" dirty="0"/>
          </a:p>
          <a:p>
            <a:endParaRPr lang="en-ZA" dirty="0"/>
          </a:p>
          <a:p>
            <a:r>
              <a:rPr lang="en-ZA" dirty="0"/>
              <a:t>A physical environment rich in resources can support children’s early learning. </a:t>
            </a:r>
          </a:p>
          <a:p>
            <a:endParaRPr lang="en-ZA" dirty="0"/>
          </a:p>
          <a:p>
            <a:r>
              <a:rPr lang="en-ZA" dirty="0"/>
              <a:t>The materials provided should stimulate questions, encourage thinking and provide challenge. </a:t>
            </a:r>
          </a:p>
          <a:p>
            <a:endParaRPr lang="en-ZA" dirty="0"/>
          </a:p>
          <a:p>
            <a:r>
              <a:rPr lang="en-ZA" dirty="0"/>
              <a:t>Frequent changes of equipment can stimulate new questions and build new understandings. </a:t>
            </a:r>
          </a:p>
          <a:p>
            <a:pPr marL="0" indent="0">
              <a:buNone/>
            </a:pPr>
            <a:endParaRPr lang="en-ZA" dirty="0"/>
          </a:p>
        </p:txBody>
      </p:sp>
    </p:spTree>
    <p:extLst>
      <p:ext uri="{BB962C8B-B14F-4D97-AF65-F5344CB8AC3E}">
        <p14:creationId xmlns:p14="http://schemas.microsoft.com/office/powerpoint/2010/main" val="20424529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F9FB1-88D2-4083-8943-B5135B06C945}"/>
              </a:ext>
            </a:extLst>
          </p:cNvPr>
          <p:cNvSpPr>
            <a:spLocks noGrp="1"/>
          </p:cNvSpPr>
          <p:nvPr>
            <p:ph type="title"/>
          </p:nvPr>
        </p:nvSpPr>
        <p:spPr/>
        <p:txBody>
          <a:bodyPr>
            <a:normAutofit fontScale="90000"/>
          </a:bodyPr>
          <a:lstStyle/>
          <a:p>
            <a:pPr algn="ctr"/>
            <a:br>
              <a:rPr lang="en-GB" dirty="0"/>
            </a:br>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C38B312B-EF6D-48B2-8BE6-06EF68AD6D26}"/>
              </a:ext>
            </a:extLst>
          </p:cNvPr>
          <p:cNvSpPr>
            <a:spLocks noGrp="1"/>
          </p:cNvSpPr>
          <p:nvPr>
            <p:ph type="sldNum" sz="quarter" idx="12"/>
          </p:nvPr>
        </p:nvSpPr>
        <p:spPr/>
        <p:txBody>
          <a:bodyPr/>
          <a:lstStyle/>
          <a:p>
            <a:fld id="{4980778A-6F9D-4141-8080-B8192EADCD40}" type="slidenum">
              <a:rPr lang="en-ZA" smtClean="0"/>
              <a:pPr/>
              <a:t>443</a:t>
            </a:fld>
            <a:endParaRPr lang="en-ZA" dirty="0"/>
          </a:p>
        </p:txBody>
      </p:sp>
      <p:sp>
        <p:nvSpPr>
          <p:cNvPr id="6" name="Content Placeholder 5">
            <a:extLst>
              <a:ext uri="{FF2B5EF4-FFF2-40B4-BE49-F238E27FC236}">
                <a16:creationId xmlns:a16="http://schemas.microsoft.com/office/drawing/2014/main" id="{C6CB473F-94FF-4F2E-A23B-79FFFFE3BC40}"/>
              </a:ext>
            </a:extLst>
          </p:cNvPr>
          <p:cNvSpPr>
            <a:spLocks noGrp="1"/>
          </p:cNvSpPr>
          <p:nvPr>
            <p:ph sz="quarter" idx="1"/>
          </p:nvPr>
        </p:nvSpPr>
        <p:spPr>
          <a:xfrm>
            <a:off x="467544" y="1828800"/>
            <a:ext cx="8219256" cy="4754562"/>
          </a:xfrm>
        </p:spPr>
        <p:txBody>
          <a:bodyPr>
            <a:normAutofit/>
          </a:bodyPr>
          <a:lstStyle/>
          <a:p>
            <a:pPr marL="0" indent="0">
              <a:buNone/>
            </a:pPr>
            <a:endParaRPr lang="en-ZA" dirty="0"/>
          </a:p>
          <a:p>
            <a:r>
              <a:rPr lang="en-ZA" dirty="0"/>
              <a:t>These resources may take many forms, such as appropriate technology, children’s’ literature and hands on manipulative materials; all of which contribute to children’s’ learning of important ideas</a:t>
            </a:r>
          </a:p>
          <a:p>
            <a:pPr marL="0" indent="0">
              <a:buNone/>
            </a:pPr>
            <a:endParaRPr lang="en-ZA" dirty="0"/>
          </a:p>
        </p:txBody>
      </p:sp>
    </p:spTree>
    <p:extLst>
      <p:ext uri="{BB962C8B-B14F-4D97-AF65-F5344CB8AC3E}">
        <p14:creationId xmlns:p14="http://schemas.microsoft.com/office/powerpoint/2010/main" val="273452440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F9FB1-88D2-4083-8943-B5135B06C945}"/>
              </a:ext>
            </a:extLst>
          </p:cNvPr>
          <p:cNvSpPr>
            <a:spLocks noGrp="1"/>
          </p:cNvSpPr>
          <p:nvPr>
            <p:ph type="title"/>
          </p:nvPr>
        </p:nvSpPr>
        <p:spPr/>
        <p:txBody>
          <a:bodyPr>
            <a:normAutofit fontScale="90000"/>
          </a:bodyPr>
          <a:lstStyle/>
          <a:p>
            <a:pPr algn="ctr"/>
            <a:br>
              <a:rPr lang="en-GB" dirty="0"/>
            </a:br>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C38B312B-EF6D-48B2-8BE6-06EF68AD6D26}"/>
              </a:ext>
            </a:extLst>
          </p:cNvPr>
          <p:cNvSpPr>
            <a:spLocks noGrp="1"/>
          </p:cNvSpPr>
          <p:nvPr>
            <p:ph type="sldNum" sz="quarter" idx="12"/>
          </p:nvPr>
        </p:nvSpPr>
        <p:spPr/>
        <p:txBody>
          <a:bodyPr/>
          <a:lstStyle/>
          <a:p>
            <a:fld id="{4980778A-6F9D-4141-8080-B8192EADCD40}" type="slidenum">
              <a:rPr lang="en-ZA" smtClean="0"/>
              <a:pPr/>
              <a:t>444</a:t>
            </a:fld>
            <a:endParaRPr lang="en-ZA" dirty="0"/>
          </a:p>
        </p:txBody>
      </p:sp>
      <p:sp>
        <p:nvSpPr>
          <p:cNvPr id="6" name="Content Placeholder 5">
            <a:extLst>
              <a:ext uri="{FF2B5EF4-FFF2-40B4-BE49-F238E27FC236}">
                <a16:creationId xmlns:a16="http://schemas.microsoft.com/office/drawing/2014/main" id="{C6CB473F-94FF-4F2E-A23B-79FFFFE3BC40}"/>
              </a:ext>
            </a:extLst>
          </p:cNvPr>
          <p:cNvSpPr>
            <a:spLocks noGrp="1"/>
          </p:cNvSpPr>
          <p:nvPr>
            <p:ph sz="quarter" idx="1"/>
          </p:nvPr>
        </p:nvSpPr>
        <p:spPr>
          <a:xfrm>
            <a:off x="467544" y="2016368"/>
            <a:ext cx="8219256" cy="4076927"/>
          </a:xfrm>
        </p:spPr>
        <p:txBody>
          <a:bodyPr>
            <a:normAutofit/>
          </a:bodyPr>
          <a:lstStyle/>
          <a:p>
            <a:pPr marL="0" indent="0">
              <a:buNone/>
            </a:pPr>
            <a:endParaRPr lang="en-ZA" dirty="0"/>
          </a:p>
          <a:p>
            <a:r>
              <a:rPr lang="en-US" b="1" dirty="0"/>
              <a:t>Resources</a:t>
            </a:r>
            <a:r>
              <a:rPr lang="en-US" dirty="0"/>
              <a:t>: refer to any person(s) or any material (whether acquired or locally produced) with instructional content or function that is used for formal or informal teaching/learning purposes. </a:t>
            </a:r>
          </a:p>
          <a:p>
            <a:endParaRPr lang="en-US" dirty="0"/>
          </a:p>
          <a:p>
            <a:r>
              <a:rPr lang="en-US" dirty="0"/>
              <a:t>Resources may include, but are not limited to, print and non-print materials; audio, visual, electronic, objects, plants, animals, technology, toys and digital hardware/software resources; and human resources (people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85197945"/>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F9FB1-88D2-4083-8943-B5135B06C945}"/>
              </a:ext>
            </a:extLst>
          </p:cNvPr>
          <p:cNvSpPr>
            <a:spLocks noGrp="1"/>
          </p:cNvSpPr>
          <p:nvPr>
            <p:ph type="title"/>
          </p:nvPr>
        </p:nvSpPr>
        <p:spPr/>
        <p:txBody>
          <a:bodyPr>
            <a:normAutofit fontScale="90000"/>
          </a:bodyPr>
          <a:lstStyle/>
          <a:p>
            <a:pPr algn="ctr"/>
            <a:br>
              <a:rPr lang="en-GB" dirty="0"/>
            </a:br>
            <a:r>
              <a:rPr lang="en-GB" dirty="0"/>
              <a:t>TYPES AND FEATURES OF BASIC RESOURCES AND TEACHING AIDS, INCLUDING ADAPTED EQUIPMENT</a:t>
            </a:r>
            <a:endParaRPr lang="en-ZA" dirty="0"/>
          </a:p>
        </p:txBody>
      </p:sp>
      <p:sp>
        <p:nvSpPr>
          <p:cNvPr id="4" name="Slide Number Placeholder 3">
            <a:extLst>
              <a:ext uri="{FF2B5EF4-FFF2-40B4-BE49-F238E27FC236}">
                <a16:creationId xmlns:a16="http://schemas.microsoft.com/office/drawing/2014/main" id="{C38B312B-EF6D-48B2-8BE6-06EF68AD6D26}"/>
              </a:ext>
            </a:extLst>
          </p:cNvPr>
          <p:cNvSpPr>
            <a:spLocks noGrp="1"/>
          </p:cNvSpPr>
          <p:nvPr>
            <p:ph type="sldNum" sz="quarter" idx="12"/>
          </p:nvPr>
        </p:nvSpPr>
        <p:spPr/>
        <p:txBody>
          <a:bodyPr/>
          <a:lstStyle/>
          <a:p>
            <a:fld id="{4980778A-6F9D-4141-8080-B8192EADCD40}" type="slidenum">
              <a:rPr lang="en-ZA" smtClean="0"/>
              <a:pPr/>
              <a:t>445</a:t>
            </a:fld>
            <a:endParaRPr lang="en-ZA" dirty="0"/>
          </a:p>
        </p:txBody>
      </p:sp>
      <p:sp>
        <p:nvSpPr>
          <p:cNvPr id="6" name="Content Placeholder 5">
            <a:extLst>
              <a:ext uri="{FF2B5EF4-FFF2-40B4-BE49-F238E27FC236}">
                <a16:creationId xmlns:a16="http://schemas.microsoft.com/office/drawing/2014/main" id="{C6CB473F-94FF-4F2E-A23B-79FFFFE3BC40}"/>
              </a:ext>
            </a:extLst>
          </p:cNvPr>
          <p:cNvSpPr>
            <a:spLocks noGrp="1"/>
          </p:cNvSpPr>
          <p:nvPr>
            <p:ph sz="quarter" idx="1"/>
          </p:nvPr>
        </p:nvSpPr>
        <p:spPr>
          <a:xfrm>
            <a:off x="467544" y="2016368"/>
            <a:ext cx="8219256" cy="4076927"/>
          </a:xfrm>
        </p:spPr>
        <p:txBody>
          <a:bodyPr>
            <a:normAutofit/>
          </a:bodyPr>
          <a:lstStyle/>
          <a:p>
            <a:pPr marL="0" indent="0">
              <a:buNone/>
            </a:pPr>
            <a:endParaRPr lang="en-ZA" dirty="0"/>
          </a:p>
          <a:p>
            <a:r>
              <a:rPr lang="en-GB" dirty="0"/>
              <a:t>In the early years, children need access to a wide range of hands-on materials which challenge their thinking and develop their problem solving skills. </a:t>
            </a:r>
          </a:p>
          <a:p>
            <a:endParaRPr lang="en-GB" dirty="0"/>
          </a:p>
          <a:p>
            <a:r>
              <a:rPr lang="en-GB" dirty="0"/>
              <a:t>Activities such as simple jigsaw puzzles and “posting” boxes for shapes are ideal for young learners and experiences with counters and other manipulative materials help build ideas about number, pattern and measurement in the early years of schooling.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52432426"/>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A78-92BD-4EAD-A514-3B1ABFAA9F2A}"/>
              </a:ext>
            </a:extLst>
          </p:cNvPr>
          <p:cNvSpPr>
            <a:spLocks noGrp="1"/>
          </p:cNvSpPr>
          <p:nvPr>
            <p:ph type="title"/>
          </p:nvPr>
        </p:nvSpPr>
        <p:spPr/>
        <p:txBody>
          <a:bodyPr/>
          <a:lstStyle/>
          <a:p>
            <a:r>
              <a:rPr lang="en-GB" dirty="0"/>
              <a:t>IAC0111 </a:t>
            </a:r>
            <a:endParaRPr lang="en-ZA" dirty="0"/>
          </a:p>
        </p:txBody>
      </p:sp>
      <p:sp>
        <p:nvSpPr>
          <p:cNvPr id="3" name="Text Placeholder 2">
            <a:extLst>
              <a:ext uri="{FF2B5EF4-FFF2-40B4-BE49-F238E27FC236}">
                <a16:creationId xmlns:a16="http://schemas.microsoft.com/office/drawing/2014/main" id="{9E0A4252-8D9F-4D80-9518-8B6B8501B91A}"/>
              </a:ext>
            </a:extLst>
          </p:cNvPr>
          <p:cNvSpPr>
            <a:spLocks noGrp="1"/>
          </p:cNvSpPr>
          <p:nvPr>
            <p:ph type="body" idx="1"/>
          </p:nvPr>
        </p:nvSpPr>
        <p:spPr/>
        <p:txBody>
          <a:bodyPr>
            <a:normAutofit fontScale="92500" lnSpcReduction="20000"/>
          </a:bodyPr>
          <a:lstStyle/>
          <a:p>
            <a:r>
              <a:rPr lang="en-GB" b="1" dirty="0"/>
              <a:t>VARIOUS TYPES OF BASIC RESOURCES AND TEACHING AIDS USED IN AN EARLY CHILDHOOD DEVELOPMENT LEARNING ENVIRONMENT, INCLUDING ADAPTIVE EQUIPMENT</a:t>
            </a:r>
            <a:endParaRPr lang="en-ZA" b="1" dirty="0"/>
          </a:p>
          <a:p>
            <a:endParaRPr lang="en-ZA" dirty="0"/>
          </a:p>
        </p:txBody>
      </p:sp>
      <p:sp>
        <p:nvSpPr>
          <p:cNvPr id="4" name="Slide Number Placeholder 3">
            <a:extLst>
              <a:ext uri="{FF2B5EF4-FFF2-40B4-BE49-F238E27FC236}">
                <a16:creationId xmlns:a16="http://schemas.microsoft.com/office/drawing/2014/main" id="{BCEE5927-0974-4F4E-98B5-0C2A952186D2}"/>
              </a:ext>
            </a:extLst>
          </p:cNvPr>
          <p:cNvSpPr>
            <a:spLocks noGrp="1"/>
          </p:cNvSpPr>
          <p:nvPr>
            <p:ph type="sldNum" sz="quarter" idx="12"/>
          </p:nvPr>
        </p:nvSpPr>
        <p:spPr/>
        <p:txBody>
          <a:bodyPr/>
          <a:lstStyle/>
          <a:p>
            <a:fld id="{4980778A-6F9D-4141-8080-B8192EADCD40}" type="slidenum">
              <a:rPr lang="en-ZA" smtClean="0"/>
              <a:pPr/>
              <a:t>446</a:t>
            </a:fld>
            <a:endParaRPr lang="en-ZA" dirty="0"/>
          </a:p>
        </p:txBody>
      </p:sp>
    </p:spTree>
    <p:extLst>
      <p:ext uri="{BB962C8B-B14F-4D97-AF65-F5344CB8AC3E}">
        <p14:creationId xmlns:p14="http://schemas.microsoft.com/office/powerpoint/2010/main" val="3054221094"/>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sz="3300" dirty="0"/>
            </a:br>
            <a:br>
              <a:rPr lang="en-GB" sz="3300" dirty="0"/>
            </a:br>
            <a:br>
              <a:rPr lang="en-GB" sz="3300" dirty="0"/>
            </a:br>
            <a:r>
              <a:rPr lang="en-GB" sz="3300" dirty="0"/>
              <a:t>VARIOUS TYPES OF BASIC RESOURCES AND TEACHING AIDS USED IN AN EARLY CHILDHOOD DEVELOPMENT LEARNING ENVIRONMENT, INCLUDING ADAPTIVE EQUIPMENT</a:t>
            </a:r>
            <a:br>
              <a:rPr lang="en-ZA" dirty="0"/>
            </a:br>
            <a:endParaRPr lang="en-ZA"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447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7544" y="2368062"/>
            <a:ext cx="8219256" cy="3725234"/>
          </a:xfrm>
        </p:spPr>
        <p:txBody>
          <a:bodyPr>
            <a:normAutofit/>
          </a:bodyPr>
          <a:lstStyle/>
          <a:p>
            <a:pPr marL="0" indent="0">
              <a:buNone/>
            </a:pPr>
            <a:r>
              <a:rPr lang="en-GB" b="1" dirty="0"/>
              <a:t>Availability and durability of resources</a:t>
            </a:r>
          </a:p>
          <a:p>
            <a:pPr marL="0" indent="0">
              <a:buNone/>
            </a:pPr>
            <a:endParaRPr lang="en-ZA" dirty="0"/>
          </a:p>
          <a:p>
            <a:r>
              <a:rPr lang="en-GB" dirty="0"/>
              <a:t>Resources should be readily available for each learning programme. </a:t>
            </a:r>
          </a:p>
          <a:p>
            <a:endParaRPr lang="en-GB" dirty="0"/>
          </a:p>
          <a:p>
            <a:r>
              <a:rPr lang="en-GB" dirty="0"/>
              <a:t>It is therefore very important to source and prepare resources before commencing a programme. You should select resources from a range of natural and other materials. </a:t>
            </a:r>
          </a:p>
          <a:p>
            <a:endParaRPr lang="en-GB" dirty="0"/>
          </a:p>
          <a:p>
            <a:pPr marL="0" indent="0">
              <a:buNone/>
            </a:pPr>
            <a:endParaRPr lang="en-ZA" dirty="0"/>
          </a:p>
        </p:txBody>
      </p:sp>
    </p:spTree>
    <p:extLst>
      <p:ext uri="{BB962C8B-B14F-4D97-AF65-F5344CB8AC3E}">
        <p14:creationId xmlns:p14="http://schemas.microsoft.com/office/powerpoint/2010/main" val="355287181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448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7544" y="2532184"/>
            <a:ext cx="8219256" cy="3561111"/>
          </a:xfrm>
        </p:spPr>
        <p:txBody>
          <a:bodyPr>
            <a:normAutofit/>
          </a:bodyPr>
          <a:lstStyle/>
          <a:p>
            <a:r>
              <a:rPr lang="en-GB" dirty="0"/>
              <a:t>Resources should also be durable. For example, plastic toys are durable and can be used by children for a long time. </a:t>
            </a:r>
          </a:p>
          <a:p>
            <a:endParaRPr lang="en-GB" dirty="0"/>
          </a:p>
          <a:p>
            <a:r>
              <a:rPr lang="en-GB" dirty="0"/>
              <a:t>Even when children throw these in water, hit them on the ground, on their heads or seat on them, these resources will still be useable for a long time.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8508509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449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7544" y="2532184"/>
            <a:ext cx="8219256" cy="3561111"/>
          </a:xfrm>
        </p:spPr>
        <p:txBody>
          <a:bodyPr>
            <a:normAutofit/>
          </a:bodyPr>
          <a:lstStyle/>
          <a:p>
            <a:pPr marL="0" indent="0">
              <a:buNone/>
            </a:pPr>
            <a:r>
              <a:rPr lang="en-GB" b="1" dirty="0"/>
              <a:t>Everyday items</a:t>
            </a:r>
          </a:p>
          <a:p>
            <a:pPr marL="0" indent="0">
              <a:buNone/>
            </a:pPr>
            <a:endParaRPr lang="en-ZA" dirty="0"/>
          </a:p>
          <a:p>
            <a:r>
              <a:rPr lang="en-GB" dirty="0"/>
              <a:t>Many useful learning resources can be readily sourced from around the house, child care centre or the local environment. Children do not need expensive toys and games to build early ideas. </a:t>
            </a:r>
            <a:endParaRPr lang="en-ZA" dirty="0"/>
          </a:p>
          <a:p>
            <a:pPr marL="0" indent="0">
              <a:buNone/>
            </a:pPr>
            <a:r>
              <a:rPr lang="en-GB" dirty="0"/>
              <a:t>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760786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lnSpcReduction="10000"/>
          </a:bodyPr>
          <a:lstStyle/>
          <a:p>
            <a:pPr lvl="0"/>
            <a:r>
              <a:rPr lang="en-GB" dirty="0"/>
              <a:t>Help children understand the many important contributions made to our civilisation by minority groups and people/groups with a variety of ethnic backgrounds</a:t>
            </a:r>
            <a:endParaRPr lang="en-ZA" dirty="0"/>
          </a:p>
          <a:p>
            <a:pPr marL="0" indent="0">
              <a:buNone/>
            </a:pPr>
            <a:endParaRPr lang="en-ZA" dirty="0"/>
          </a:p>
          <a:p>
            <a:pPr lvl="0"/>
            <a:r>
              <a:rPr lang="en-GB" dirty="0"/>
              <a:t>Motivate children and staff to examine their attitudes and behaviours, and to comprehend their duties, responsibilities, rights, and privileges as participating citizens in our society</a:t>
            </a:r>
            <a:endParaRPr lang="en-ZA" dirty="0"/>
          </a:p>
          <a:p>
            <a:endParaRPr lang="en-ZA" dirty="0"/>
          </a:p>
          <a:p>
            <a:pPr lvl="0"/>
            <a:r>
              <a:rPr lang="en-GB" dirty="0"/>
              <a:t>Support/promote children’s self-esteem and respect for the self-esteem of others</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3209909366"/>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pPr marL="0" indent="0">
              <a:buNone/>
            </a:pPr>
            <a:r>
              <a:rPr lang="en-GB" b="1" dirty="0"/>
              <a:t>For example, </a:t>
            </a:r>
          </a:p>
          <a:p>
            <a:pPr marL="0" indent="0">
              <a:buNone/>
            </a:pPr>
            <a:endParaRPr lang="en-ZA" b="1" dirty="0"/>
          </a:p>
          <a:p>
            <a:pPr lvl="0"/>
            <a:r>
              <a:rPr lang="en-GB" dirty="0"/>
              <a:t>they can learn to count by using pegs, bottle tops shells, toys or straws and can learn to recognise numbers by using a calendar or having numbers pointed out in the environment; for example, on car number plates or street signs.</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412822179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pPr marL="0" indent="0">
              <a:buNone/>
            </a:pPr>
            <a:endParaRPr lang="en-ZA" dirty="0"/>
          </a:p>
          <a:p>
            <a:pPr lvl="0"/>
            <a:r>
              <a:rPr lang="en-GB" dirty="0"/>
              <a:t>Boxes and other containers help children learn about shapes, sizes and they benefit from building and stacking with them. Containers can also be used in play with sand, water and other materials to explore measurement (“How many cups of sand fill the bowl?”).</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85521436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pPr lvl="0"/>
            <a:r>
              <a:rPr lang="en-GB" dirty="0"/>
              <a:t>Everyday texts such as supermarket catalogues, maps, cereal boxes, milk cartons and junk mail are also useful resources to talk with children about colours, numbers, shapes, locations, sizes and measures.</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78446661"/>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pPr marL="0" indent="0">
              <a:buNone/>
            </a:pPr>
            <a:r>
              <a:rPr lang="en-GB" b="1" dirty="0"/>
              <a:t>Human resources</a:t>
            </a:r>
            <a:endParaRPr lang="en-ZA" dirty="0"/>
          </a:p>
          <a:p>
            <a:r>
              <a:rPr lang="en-GB" dirty="0"/>
              <a:t>Some of the most important resources to assist young children in their learning are the people they interact with. </a:t>
            </a:r>
          </a:p>
          <a:p>
            <a:endParaRPr lang="en-GB" dirty="0"/>
          </a:p>
          <a:p>
            <a:r>
              <a:rPr lang="en-GB" dirty="0"/>
              <a:t>By talking with children, questioning their thinking and modelling the use of language, thinking, tools and materials, adults support children’s understandings and encourage them to solve problems in creative ways. </a:t>
            </a:r>
          </a:p>
          <a:p>
            <a:pPr marL="0" indent="0">
              <a:buNone/>
            </a:pPr>
            <a:endParaRPr lang="en-GB" dirty="0"/>
          </a:p>
          <a:p>
            <a:pPr marL="0" indent="0">
              <a:buNone/>
            </a:pPr>
            <a:endParaRPr lang="en-ZA" dirty="0"/>
          </a:p>
        </p:txBody>
      </p:sp>
    </p:spTree>
    <p:extLst>
      <p:ext uri="{BB962C8B-B14F-4D97-AF65-F5344CB8AC3E}">
        <p14:creationId xmlns:p14="http://schemas.microsoft.com/office/powerpoint/2010/main" val="160656075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endParaRPr lang="en-GB" dirty="0"/>
          </a:p>
          <a:p>
            <a:r>
              <a:rPr lang="en-GB" dirty="0"/>
              <a:t>“Young children learn powerful lessons when [adults] model problem solving strategies, convey the joys of finding solutions and acknowledge the frustrations during challenging moments”</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6775698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lnSpcReduction="10000"/>
          </a:bodyPr>
          <a:lstStyle/>
          <a:p>
            <a:r>
              <a:rPr lang="en-GB" dirty="0"/>
              <a:t>One thing adults should never forget is that children are fragile and should be treated with outmost care. </a:t>
            </a:r>
          </a:p>
          <a:p>
            <a:endParaRPr lang="en-GB" dirty="0"/>
          </a:p>
          <a:p>
            <a:r>
              <a:rPr lang="en-GB" dirty="0"/>
              <a:t>A learning resource such as a toy or an object can end up hurting children. </a:t>
            </a:r>
          </a:p>
          <a:p>
            <a:endParaRPr lang="en-GB" dirty="0"/>
          </a:p>
          <a:p>
            <a:r>
              <a:rPr lang="en-GB" dirty="0"/>
              <a:t>It is therefore very important to select resources that are safe, durable, and within the resource limitations of the programme. </a:t>
            </a:r>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81977962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r>
              <a:rPr lang="en-GB" dirty="0"/>
              <a:t>Do not source resources that will harm the children or meant for adolescence or teens. </a:t>
            </a:r>
          </a:p>
          <a:p>
            <a:endParaRPr lang="en-GB" dirty="0"/>
          </a:p>
          <a:p>
            <a:r>
              <a:rPr lang="en-GB" dirty="0"/>
              <a:t>This will not be suitable for young children and they may get injured in the process of trying to use adults’ resources. </a:t>
            </a:r>
            <a:endParaRPr lang="en-ZA"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64126398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r>
              <a:rPr lang="en-GB" dirty="0"/>
              <a:t>For example, toddlers should be given plastic resources mainly and should never be given real scissors or razor blades to play with. </a:t>
            </a:r>
          </a:p>
          <a:p>
            <a:endParaRPr lang="en-GB" dirty="0"/>
          </a:p>
          <a:p>
            <a:r>
              <a:rPr lang="en-GB" dirty="0"/>
              <a:t>This will be dangerous: toddlers can get injured in the process of cutting things</a:t>
            </a:r>
            <a:endParaRPr lang="en-ZA"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91584724"/>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lnSpcReduction="10000"/>
          </a:bodyPr>
          <a:lstStyle/>
          <a:p>
            <a:pPr marL="0" indent="0">
              <a:buNone/>
            </a:pPr>
            <a:r>
              <a:rPr lang="en-GB" b="1" dirty="0"/>
              <a:t>Characteristics of effective and useful resources</a:t>
            </a:r>
            <a:endParaRPr lang="en-ZA" dirty="0"/>
          </a:p>
          <a:p>
            <a:pPr marL="0" indent="0">
              <a:buNone/>
            </a:pPr>
            <a:r>
              <a:rPr lang="en-GB" b="1" dirty="0"/>
              <a:t>Resources should:</a:t>
            </a:r>
            <a:endParaRPr lang="en-ZA" b="1" dirty="0"/>
          </a:p>
          <a:p>
            <a:pPr lvl="0"/>
            <a:r>
              <a:rPr lang="en-GB" dirty="0"/>
              <a:t>Support and be consistent with provincial and local programme curriculum outcomes</a:t>
            </a:r>
            <a:endParaRPr lang="en-ZA" dirty="0"/>
          </a:p>
          <a:p>
            <a:pPr lvl="0"/>
            <a:r>
              <a:rPr lang="en-GB" dirty="0"/>
              <a:t>Be appropriate for the subject area and for the age, emotional development, ability level, learning styles, and social development of the children for whom the materials are selected</a:t>
            </a:r>
            <a:endParaRPr lang="en-ZA" dirty="0"/>
          </a:p>
          <a:p>
            <a:pPr lvl="0"/>
            <a:r>
              <a:rPr lang="en-GB" dirty="0"/>
              <a:t>Have artistic, literary, and/or social value</a:t>
            </a:r>
            <a:endParaRPr lang="en-ZA"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591822628"/>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459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lnSpcReduction="10000"/>
          </a:bodyPr>
          <a:lstStyle/>
          <a:p>
            <a:pPr lvl="0"/>
            <a:r>
              <a:rPr lang="en-GB" dirty="0"/>
              <a:t>Have a physical format and appearance suitable for their intended use</a:t>
            </a:r>
            <a:endParaRPr lang="en-ZA" dirty="0"/>
          </a:p>
          <a:p>
            <a:pPr lvl="0"/>
            <a:r>
              <a:rPr lang="en-GB" dirty="0"/>
              <a:t>Draw children into group and co-operative learning, as well as provide for individual growth</a:t>
            </a:r>
            <a:endParaRPr lang="en-ZA" dirty="0"/>
          </a:p>
          <a:p>
            <a:pPr lvl="0"/>
            <a:r>
              <a:rPr lang="en-GB" dirty="0"/>
              <a:t>Promote hands-on activities and an applied approach to learning</a:t>
            </a:r>
            <a:endParaRPr lang="en-ZA" dirty="0"/>
          </a:p>
          <a:p>
            <a:pPr lvl="0"/>
            <a:r>
              <a:rPr lang="en-GB" dirty="0"/>
              <a:t>Encourage children to question, think, react, reflect, and decide in ways that develop critical-thinking and decision-making skills</a:t>
            </a:r>
            <a:endParaRPr lang="en-ZA"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613117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en-GB" dirty="0"/>
              <a:t>Support/promote children’s self-esteem and respect for the self-esteem of others</a:t>
            </a:r>
            <a:endParaRPr lang="en-ZA" dirty="0"/>
          </a:p>
          <a:p>
            <a:pPr marL="0" indent="0">
              <a:buNone/>
            </a:pPr>
            <a:endParaRPr lang="en-ZA" dirty="0"/>
          </a:p>
          <a:p>
            <a:pPr lvl="0"/>
            <a:r>
              <a:rPr lang="en-GB" dirty="0"/>
              <a:t>Recognise the integration of children with special needs (as part of the class)</a:t>
            </a:r>
            <a:endParaRPr lang="en-ZA" dirty="0"/>
          </a:p>
          <a:p>
            <a:pPr lvl="0"/>
            <a:r>
              <a:rPr lang="en-GB" dirty="0"/>
              <a:t>Reflect good safety practices in texts and visuals (for example, use of helmets, seatbelts)</a:t>
            </a:r>
            <a:endParaRPr lang="en-ZA" dirty="0"/>
          </a:p>
          <a:p>
            <a:pPr marL="0" indent="0">
              <a:buNone/>
            </a:pPr>
            <a:endParaRPr lang="en-ZA" dirty="0"/>
          </a:p>
          <a:p>
            <a:pPr lvl="0"/>
            <a:r>
              <a:rPr lang="en-GB" dirty="0"/>
              <a:t>Portray positive role models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11376364"/>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pPr lvl="0"/>
            <a:r>
              <a:rPr lang="en-GB" dirty="0"/>
              <a:t>Offer choice and flexibility, as appropriate, to meet needs related to individual aptitudes, abilities, learning styles, multiple intelligences, and interests.</a:t>
            </a:r>
            <a:endParaRPr lang="en-ZA"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87112865"/>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r>
              <a:rPr lang="en-GB" dirty="0"/>
              <a:t>Early childhood development practitioners should select resources children are familiar with such as everyday items. This will enable learners to understand the uses of these things in their everyday lives for example, a cup.</a:t>
            </a:r>
          </a:p>
          <a:p>
            <a:endParaRPr lang="en-GB" dirty="0"/>
          </a:p>
          <a:p>
            <a:r>
              <a:rPr lang="en-GB" dirty="0"/>
              <a:t> A child will be able to understand its uses by seeing people using this item at home. </a:t>
            </a:r>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94278929"/>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56966" y="2649189"/>
            <a:ext cx="8219256" cy="3561111"/>
          </a:xfrm>
        </p:spPr>
        <p:txBody>
          <a:bodyPr>
            <a:normAutofit/>
          </a:bodyPr>
          <a:lstStyle/>
          <a:p>
            <a:r>
              <a:rPr lang="en-GB" dirty="0"/>
              <a:t>Selecting familiar resources is not good enough; practitioners should also select unfamiliar resources for children. </a:t>
            </a:r>
          </a:p>
          <a:p>
            <a:endParaRPr lang="en-GB" dirty="0"/>
          </a:p>
          <a:p>
            <a:r>
              <a:rPr lang="en-GB" dirty="0"/>
              <a:t>This will enable children to learn new things for example, different animals and understand their importance in the world. </a:t>
            </a:r>
            <a:endParaRPr lang="en-ZA" dirty="0"/>
          </a:p>
          <a:p>
            <a:pPr marL="0" indent="0">
              <a:buNone/>
            </a:pPr>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069486427"/>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lnSpcReduction="10000"/>
          </a:bodyPr>
          <a:lstStyle/>
          <a:p>
            <a:r>
              <a:rPr lang="en-GB" dirty="0"/>
              <a:t>Children should be challenged to learn new things. Familiar and unfamiliar resources will assist in child development in all domains. </a:t>
            </a:r>
            <a:endParaRPr lang="en-ZA" dirty="0"/>
          </a:p>
          <a:p>
            <a:pPr marL="0" indent="0">
              <a:buNone/>
            </a:pPr>
            <a:endParaRPr lang="en-ZA" dirty="0"/>
          </a:p>
          <a:p>
            <a:pPr marL="0" indent="0">
              <a:buNone/>
            </a:pPr>
            <a:r>
              <a:rPr lang="en-GB" b="1" dirty="0"/>
              <a:t>Technology</a:t>
            </a:r>
            <a:endParaRPr lang="en-ZA" dirty="0"/>
          </a:p>
          <a:p>
            <a:r>
              <a:rPr lang="en-GB" dirty="0"/>
              <a:t>Today’s children live in an increasingly technological world. Many experiences can be gained from their interactions with computers, calculators and other technologies, such as mobile telephones, MP3 players, etc. </a:t>
            </a:r>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701248916"/>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r>
              <a:rPr lang="en-GB" dirty="0"/>
              <a:t>Basic calculators can be incorporated into play situations even for very young children; e.g., a “shop” or a “post office” might be set up to encourage dramatic play and the use of appropriate mathematical language.</a:t>
            </a:r>
          </a:p>
          <a:p>
            <a:endParaRPr lang="en-GB" dirty="0"/>
          </a:p>
          <a:p>
            <a:r>
              <a:rPr lang="en-GB" dirty="0"/>
              <a:t>Educators, carers, parents and others can develop this language and ideas by involving themselves in the play and challenging children through asking questions and modelling the use of technological resources.</a:t>
            </a:r>
            <a:endParaRPr lang="en-ZA" dirty="0"/>
          </a:p>
          <a:p>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4272506448"/>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r>
              <a:rPr lang="en-GB" dirty="0"/>
              <a:t>Many computer programs and websites are also useful for encouraging young children to engage with mathematical ideas such as counting, numeral recognition, ordering and naming shapes. </a:t>
            </a:r>
          </a:p>
          <a:p>
            <a:endParaRPr lang="en-GB" dirty="0"/>
          </a:p>
          <a:p>
            <a:r>
              <a:rPr lang="en-GB" dirty="0"/>
              <a:t>When selecting websites, try to look for interactive, open-ended and challenging activities, rather than repetitive tasks.</a:t>
            </a:r>
            <a:endParaRPr lang="en-ZA" dirty="0"/>
          </a:p>
          <a:p>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142714700"/>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lnSpcReduction="10000"/>
          </a:bodyPr>
          <a:lstStyle/>
          <a:p>
            <a:pPr marL="0" indent="0">
              <a:buNone/>
            </a:pPr>
            <a:r>
              <a:rPr lang="en-GB" b="1" dirty="0"/>
              <a:t>Social considerations</a:t>
            </a:r>
          </a:p>
          <a:p>
            <a:pPr marL="0" indent="0">
              <a:buNone/>
            </a:pPr>
            <a:endParaRPr lang="en-ZA" dirty="0"/>
          </a:p>
          <a:p>
            <a:r>
              <a:rPr lang="en-GB" dirty="0"/>
              <a:t>Resources should</a:t>
            </a:r>
            <a:endParaRPr lang="en-ZA" dirty="0"/>
          </a:p>
          <a:p>
            <a:pPr lvl="0"/>
            <a:r>
              <a:rPr lang="en-GB" dirty="0"/>
              <a:t>Reflect sensitivity to gender and sexual orientation, the perspective of aboriginal people, and cultural and ethnic heritage</a:t>
            </a:r>
            <a:endParaRPr lang="en-ZA" dirty="0"/>
          </a:p>
          <a:p>
            <a:pPr marL="0" indent="0">
              <a:buNone/>
            </a:pPr>
            <a:endParaRPr lang="en-ZA" dirty="0"/>
          </a:p>
          <a:p>
            <a:pPr lvl="0"/>
            <a:r>
              <a:rPr lang="en-GB" dirty="0"/>
              <a:t>Promote equality by enhancing children’s understanding of a multicultural and diverse society</a:t>
            </a:r>
            <a:endParaRPr lang="en-ZA" dirty="0"/>
          </a:p>
          <a:p>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3857037"/>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pPr lvl="0"/>
            <a:r>
              <a:rPr lang="en-GB" dirty="0"/>
              <a:t>Be chosen to help children understand the many important contributions made to our civilisation by minority groups and people/groups with a variety of ethnic backgrounds</a:t>
            </a:r>
            <a:endParaRPr lang="en-ZA" dirty="0"/>
          </a:p>
          <a:p>
            <a:endParaRPr lang="en-ZA" dirty="0"/>
          </a:p>
          <a:p>
            <a:pPr lvl="0"/>
            <a:r>
              <a:rPr lang="en-GB" dirty="0"/>
              <a:t>Be designed to motivate children and staff to examine their attitudes and behaviours, and to comprehend their duties, responsibilities, rights, and privileges as participating citizens in our society</a:t>
            </a:r>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126810154"/>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lnSpcReduction="10000"/>
          </a:bodyPr>
          <a:lstStyle/>
          <a:p>
            <a:pPr marL="0" lvl="0" indent="0">
              <a:buNone/>
            </a:pPr>
            <a:endParaRPr lang="en-ZA" dirty="0"/>
          </a:p>
          <a:p>
            <a:pPr lvl="0"/>
            <a:r>
              <a:rPr lang="en-GB" dirty="0"/>
              <a:t>Support/promote children’s self-esteem and respect for the self-esteem of others</a:t>
            </a:r>
          </a:p>
          <a:p>
            <a:pPr lvl="0"/>
            <a:endParaRPr lang="en-GB" dirty="0"/>
          </a:p>
          <a:p>
            <a:pPr lvl="0"/>
            <a:r>
              <a:rPr lang="en-GB" dirty="0"/>
              <a:t>Recognise the integration of children with special needs (as part of the class)</a:t>
            </a:r>
            <a:endParaRPr lang="en-ZA" dirty="0"/>
          </a:p>
          <a:p>
            <a:pPr marL="0" indent="0">
              <a:buNone/>
            </a:pPr>
            <a:endParaRPr lang="en-ZA" dirty="0"/>
          </a:p>
          <a:p>
            <a:pPr lvl="0"/>
            <a:r>
              <a:rPr lang="en-GB" dirty="0"/>
              <a:t>Reflect good safety practices in texts and visuals (for example, use of helmets, seatbelts) </a:t>
            </a:r>
            <a:endParaRPr lang="en-ZA"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91158485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469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pPr marL="0" lvl="0" indent="0">
              <a:buNone/>
            </a:pPr>
            <a:endParaRPr lang="en-ZA" dirty="0"/>
          </a:p>
          <a:p>
            <a:pPr lvl="0"/>
            <a:r>
              <a:rPr lang="en-GB" dirty="0"/>
              <a:t>Portray positive role models</a:t>
            </a:r>
            <a:endParaRPr lang="en-ZA" dirty="0"/>
          </a:p>
          <a:p>
            <a:pPr marL="0" indent="0">
              <a:buNone/>
            </a:pPr>
            <a:endParaRPr lang="en-ZA" dirty="0"/>
          </a:p>
          <a:p>
            <a:pPr lvl="0"/>
            <a:r>
              <a:rPr lang="en-GB" dirty="0"/>
              <a:t>Use language appropriate to the intended audience, and exclude slang, vernaculars, or swearwords that detract from meaning.</a:t>
            </a:r>
            <a:endParaRPr lang="en-ZA"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49267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en-GB" dirty="0"/>
              <a:t>Use language appropriate to the intended audience, and exclude slang, vernaculars, or swearwords that detract from meaning.</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6183854"/>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pPr marL="0" indent="0">
              <a:buNone/>
            </a:pPr>
            <a:r>
              <a:rPr lang="en-GB" b="1" dirty="0"/>
              <a:t>Gender Equity</a:t>
            </a:r>
          </a:p>
          <a:p>
            <a:pPr marL="0" indent="0">
              <a:buNone/>
            </a:pPr>
            <a:endParaRPr lang="en-ZA" dirty="0"/>
          </a:p>
          <a:p>
            <a:pPr lvl="0"/>
            <a:r>
              <a:rPr lang="en-GB" dirty="0"/>
              <a:t>Education that is accessible and appropriate is sensitive to how gender shapes and is shaped by experience and learning.</a:t>
            </a:r>
            <a:endParaRPr lang="en-ZA" dirty="0"/>
          </a:p>
          <a:p>
            <a:pPr marL="0" indent="0">
              <a:buNone/>
            </a:pPr>
            <a:endParaRPr lang="en-ZA" dirty="0"/>
          </a:p>
          <a:p>
            <a:pPr lvl="0"/>
            <a:r>
              <a:rPr lang="en-GB" dirty="0"/>
              <a:t>Female and male children may have different methods of learning and different educational needs. </a:t>
            </a:r>
          </a:p>
          <a:p>
            <a:endParaRPr lang="en-GB" dirty="0"/>
          </a:p>
          <a:p>
            <a:pPr marL="0" indent="0">
              <a:buNone/>
            </a:pPr>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53134369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lnSpcReduction="10000"/>
          </a:bodyPr>
          <a:lstStyle/>
          <a:p>
            <a:pPr lvl="0"/>
            <a:r>
              <a:rPr lang="en-GB" dirty="0"/>
              <a:t>In a gender-equitable education system, all methods of learning are respected equally, and children with gender-specific needs or characteristics are supported and provided with resources appropriately and equally.</a:t>
            </a:r>
            <a:endParaRPr lang="en-ZA" dirty="0"/>
          </a:p>
          <a:p>
            <a:pPr marL="0" indent="0">
              <a:buNone/>
            </a:pPr>
            <a:endParaRPr lang="en-GB" dirty="0"/>
          </a:p>
          <a:p>
            <a:pPr lvl="0"/>
            <a:r>
              <a:rPr lang="en-GB" dirty="0"/>
              <a:t>Language influences the way in which people understand and interpret the world around them; therefore, the language of recommended resources should be inclusive, but not necessarily neutral, and should promote equality for males and females.</a:t>
            </a:r>
            <a:endParaRPr lang="en-ZA" dirty="0"/>
          </a:p>
          <a:p>
            <a:pPr marL="0" indent="0">
              <a:buNone/>
            </a:pPr>
            <a:endParaRPr lang="en-ZA" dirty="0"/>
          </a:p>
        </p:txBody>
      </p:sp>
    </p:spTree>
    <p:extLst>
      <p:ext uri="{BB962C8B-B14F-4D97-AF65-F5344CB8AC3E}">
        <p14:creationId xmlns:p14="http://schemas.microsoft.com/office/powerpoint/2010/main" val="120019043"/>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r>
              <a:rPr lang="en-GB" dirty="0"/>
              <a:t>Children are influenced by attitudes and values around them. It is important that recommended resources reflect balanced images and information about males and females and support broad choices and many roles for both sexes.</a:t>
            </a:r>
          </a:p>
          <a:p>
            <a:endParaRPr lang="en-GB" dirty="0"/>
          </a:p>
          <a:p>
            <a:r>
              <a:rPr lang="en-GB" dirty="0"/>
              <a:t>Some materials contain an inherent gender bias because of historical or cultural context. When such resources are used, children should be made aware of the context.</a:t>
            </a:r>
            <a:endParaRPr lang="en-ZA" dirty="0"/>
          </a:p>
          <a:p>
            <a:endParaRPr lang="en-GB" dirty="0"/>
          </a:p>
          <a:p>
            <a:pPr marL="0" indent="0">
              <a:buNone/>
            </a:pPr>
            <a:endParaRPr lang="en-ZA" dirty="0"/>
          </a:p>
        </p:txBody>
      </p:sp>
    </p:spTree>
    <p:extLst>
      <p:ext uri="{BB962C8B-B14F-4D97-AF65-F5344CB8AC3E}">
        <p14:creationId xmlns:p14="http://schemas.microsoft.com/office/powerpoint/2010/main" val="42222424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pPr marL="0" indent="0">
              <a:buNone/>
            </a:pPr>
            <a:r>
              <a:rPr lang="en-GB" b="1" dirty="0"/>
              <a:t>Multiculturalism</a:t>
            </a:r>
            <a:endParaRPr lang="en-ZA" dirty="0"/>
          </a:p>
          <a:p>
            <a:pPr lvl="0"/>
            <a:r>
              <a:rPr lang="en-GB" dirty="0"/>
              <a:t>Children should experience a sense of belonging coupled with pride in their heritage. </a:t>
            </a:r>
          </a:p>
          <a:p>
            <a:pPr lvl="0"/>
            <a:endParaRPr lang="en-GB" dirty="0"/>
          </a:p>
          <a:p>
            <a:pPr lvl="0"/>
            <a:r>
              <a:rPr lang="en-GB" dirty="0"/>
              <a:t>Learning materials should raise levels of awareness about ethnicity, bias, stereotypes, discrimination, and racism, and teach or provide examples of inclusive, pro-social behaviours.</a:t>
            </a:r>
            <a:endParaRPr lang="en-ZA" dirty="0"/>
          </a:p>
          <a:p>
            <a:pPr marL="0" indent="0">
              <a:buNone/>
            </a:pPr>
            <a:endParaRPr lang="en-ZA" dirty="0"/>
          </a:p>
        </p:txBody>
      </p:sp>
    </p:spTree>
    <p:extLst>
      <p:ext uri="{BB962C8B-B14F-4D97-AF65-F5344CB8AC3E}">
        <p14:creationId xmlns:p14="http://schemas.microsoft.com/office/powerpoint/2010/main" val="2249951997"/>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3561111"/>
          </a:xfrm>
        </p:spPr>
        <p:txBody>
          <a:bodyPr>
            <a:normAutofit/>
          </a:bodyPr>
          <a:lstStyle/>
          <a:p>
            <a:pPr marL="0" indent="0">
              <a:buNone/>
            </a:pPr>
            <a:endParaRPr lang="en-ZA" dirty="0"/>
          </a:p>
          <a:p>
            <a:pPr lvl="0"/>
            <a:r>
              <a:rPr lang="en-GB" dirty="0"/>
              <a:t>Children from all cultural and ethnic backgrounds need to see themselves reflected in educational materials. </a:t>
            </a:r>
          </a:p>
          <a:p>
            <a:pPr lvl="0"/>
            <a:endParaRPr lang="en-GB" dirty="0"/>
          </a:p>
          <a:p>
            <a:pPr lvl="0"/>
            <a:r>
              <a:rPr lang="en-GB" dirty="0"/>
              <a:t>The sharing of cultural heritages, languages, traditions, values, and lifestyles enriches the education of all children.</a:t>
            </a:r>
            <a:endParaRPr lang="en-ZA" dirty="0"/>
          </a:p>
          <a:p>
            <a:pPr marL="0" lvl="0" indent="0">
              <a:buNone/>
            </a:pPr>
            <a:r>
              <a:rPr lang="en-GB" dirty="0"/>
              <a:t>.</a:t>
            </a:r>
            <a:endParaRPr lang="en-ZA" dirty="0"/>
          </a:p>
          <a:p>
            <a:pPr marL="0" indent="0">
              <a:buNone/>
            </a:pPr>
            <a:endParaRPr lang="en-ZA" dirty="0"/>
          </a:p>
        </p:txBody>
      </p:sp>
    </p:spTree>
    <p:extLst>
      <p:ext uri="{BB962C8B-B14F-4D97-AF65-F5344CB8AC3E}">
        <p14:creationId xmlns:p14="http://schemas.microsoft.com/office/powerpoint/2010/main" val="3225374214"/>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lnSpcReduction="10000"/>
          </a:bodyPr>
          <a:lstStyle/>
          <a:p>
            <a:pPr marL="0" lvl="0" indent="0">
              <a:buNone/>
            </a:pPr>
            <a:r>
              <a:rPr lang="en-GB" b="1" dirty="0"/>
              <a:t>To these ends, resource collections should include materials that </a:t>
            </a:r>
          </a:p>
          <a:p>
            <a:pPr marL="0" lvl="0" indent="0">
              <a:buNone/>
            </a:pPr>
            <a:endParaRPr lang="en-ZA" dirty="0"/>
          </a:p>
          <a:p>
            <a:pPr lvl="0"/>
            <a:r>
              <a:rPr lang="en-GB" dirty="0"/>
              <a:t>Increase awareness of ethnic and cultural diversity</a:t>
            </a:r>
            <a:endParaRPr lang="en-ZA" dirty="0"/>
          </a:p>
          <a:p>
            <a:pPr lvl="0"/>
            <a:r>
              <a:rPr lang="en-GB" dirty="0"/>
              <a:t>Create sensitivity to and respect for differences and similarities within and among groups</a:t>
            </a:r>
            <a:endParaRPr lang="en-ZA" dirty="0"/>
          </a:p>
          <a:p>
            <a:pPr lvl="0"/>
            <a:r>
              <a:rPr lang="en-GB" dirty="0"/>
              <a:t>Affirm and enhance self-esteem through pride in heritage</a:t>
            </a:r>
            <a:endParaRPr lang="en-ZA" dirty="0"/>
          </a:p>
          <a:p>
            <a:pPr lvl="0"/>
            <a:r>
              <a:rPr lang="en-GB" dirty="0"/>
              <a:t>Promote cross-cultural understanding, citizenship, and racial harmony</a:t>
            </a:r>
            <a:endParaRPr lang="en-ZA" dirty="0"/>
          </a:p>
          <a:p>
            <a:pPr lvl="0"/>
            <a:r>
              <a:rPr lang="en-GB" dirty="0"/>
              <a:t>Reflect and validate children’ cultural experiences.</a:t>
            </a:r>
            <a:endParaRPr lang="en-ZA" dirty="0"/>
          </a:p>
          <a:p>
            <a:pPr marL="0" lvl="0" indent="0">
              <a:buNone/>
            </a:pPr>
            <a:endParaRPr lang="en-ZA" dirty="0"/>
          </a:p>
        </p:txBody>
      </p:sp>
    </p:spTree>
    <p:extLst>
      <p:ext uri="{BB962C8B-B14F-4D97-AF65-F5344CB8AC3E}">
        <p14:creationId xmlns:p14="http://schemas.microsoft.com/office/powerpoint/2010/main" val="1055342171"/>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lnSpcReduction="10000"/>
          </a:bodyPr>
          <a:lstStyle/>
          <a:p>
            <a:pPr marL="0" indent="0">
              <a:buNone/>
            </a:pPr>
            <a:r>
              <a:rPr lang="en-GB" b="1" dirty="0"/>
              <a:t>Aboriginal/ Local/Native Education</a:t>
            </a:r>
          </a:p>
          <a:p>
            <a:pPr marL="0" indent="0">
              <a:buNone/>
            </a:pPr>
            <a:endParaRPr lang="en-ZA" dirty="0"/>
          </a:p>
          <a:p>
            <a:pPr lvl="0"/>
            <a:r>
              <a:rPr lang="en-GB" dirty="0"/>
              <a:t>All children come to school with values, beliefs, and knowledge that reflect their personal, cultural, and social backgrounds. These cultures need to be honoured and respected.</a:t>
            </a:r>
            <a:endParaRPr lang="en-ZA" dirty="0"/>
          </a:p>
          <a:p>
            <a:pPr marL="0" indent="0">
              <a:buNone/>
            </a:pPr>
            <a:endParaRPr lang="en-ZA" dirty="0"/>
          </a:p>
          <a:p>
            <a:pPr lvl="0"/>
            <a:r>
              <a:rPr lang="en-GB" dirty="0"/>
              <a:t>Aboriginal children make an important contribution to the classroom, but one should not assume that they are comfortable to share their rich cultural traditions in public.</a:t>
            </a:r>
            <a:endParaRPr lang="en-ZA" dirty="0"/>
          </a:p>
          <a:p>
            <a:pPr marL="0" indent="0">
              <a:buNone/>
            </a:pPr>
            <a:r>
              <a:rPr lang="en-GB" dirty="0"/>
              <a:t> </a:t>
            </a:r>
            <a:endParaRPr lang="en-ZA" dirty="0"/>
          </a:p>
          <a:p>
            <a:pPr marL="0" lvl="0" indent="0">
              <a:buNone/>
            </a:pPr>
            <a:endParaRPr lang="en-ZA" dirty="0"/>
          </a:p>
        </p:txBody>
      </p:sp>
    </p:spTree>
    <p:extLst>
      <p:ext uri="{BB962C8B-B14F-4D97-AF65-F5344CB8AC3E}">
        <p14:creationId xmlns:p14="http://schemas.microsoft.com/office/powerpoint/2010/main" val="793886706"/>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GB" dirty="0"/>
              <a:t>Aboriginal children should be provided with a broad range of approaches to curriculum and assessment to assist them in achieving their intellectual, human, social, and career goals.</a:t>
            </a:r>
            <a:endParaRPr lang="en-ZA" dirty="0"/>
          </a:p>
          <a:p>
            <a:pPr marL="0" lvl="0" indent="0">
              <a:buNone/>
            </a:pPr>
            <a:endParaRPr lang="en-ZA" dirty="0"/>
          </a:p>
          <a:p>
            <a:pPr marL="0" indent="0">
              <a:buNone/>
            </a:pPr>
            <a:r>
              <a:rPr lang="en-GB" dirty="0"/>
              <a:t> </a:t>
            </a:r>
            <a:endParaRPr lang="en-ZA" dirty="0"/>
          </a:p>
          <a:p>
            <a:pPr marL="0" lvl="0" indent="0">
              <a:buNone/>
            </a:pPr>
            <a:endParaRPr lang="en-ZA" dirty="0"/>
          </a:p>
        </p:txBody>
      </p:sp>
    </p:spTree>
    <p:extLst>
      <p:ext uri="{BB962C8B-B14F-4D97-AF65-F5344CB8AC3E}">
        <p14:creationId xmlns:p14="http://schemas.microsoft.com/office/powerpoint/2010/main" val="188117956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GB" dirty="0"/>
              <a:t>Aboriginal children should be assisted in retaining and strengthening their cultural heritage.</a:t>
            </a:r>
          </a:p>
          <a:p>
            <a:pPr lvl="0"/>
            <a:endParaRPr lang="en-GB" dirty="0"/>
          </a:p>
          <a:p>
            <a:pPr lvl="0"/>
            <a:r>
              <a:rPr lang="en-GB" dirty="0"/>
              <a:t> Promoting the infusion of culture into regular curricula, and providing opportunities for involvement of aboriginal people in the curriculum development process, can facilitate this objective.</a:t>
            </a:r>
            <a:endParaRPr lang="en-ZA" dirty="0"/>
          </a:p>
          <a:p>
            <a:pPr marL="0" lvl="0" indent="0">
              <a:buNone/>
            </a:pPr>
            <a:endParaRPr lang="en-ZA" dirty="0"/>
          </a:p>
          <a:p>
            <a:pPr marL="0" indent="0">
              <a:buNone/>
            </a:pPr>
            <a:r>
              <a:rPr lang="en-GB" dirty="0"/>
              <a:t> </a:t>
            </a:r>
            <a:endParaRPr lang="en-ZA" dirty="0"/>
          </a:p>
          <a:p>
            <a:pPr marL="0" lvl="0" indent="0">
              <a:buNone/>
            </a:pPr>
            <a:endParaRPr lang="en-ZA" dirty="0"/>
          </a:p>
        </p:txBody>
      </p:sp>
    </p:spTree>
    <p:extLst>
      <p:ext uri="{BB962C8B-B14F-4D97-AF65-F5344CB8AC3E}">
        <p14:creationId xmlns:p14="http://schemas.microsoft.com/office/powerpoint/2010/main" val="4016918922"/>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479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GB" b="1" dirty="0"/>
              <a:t>To these ends, resources for children should include materials that</a:t>
            </a:r>
          </a:p>
          <a:p>
            <a:pPr marL="0" lvl="0" indent="0">
              <a:buNone/>
            </a:pPr>
            <a:endParaRPr lang="en-ZA" sz="2800" b="1" dirty="0"/>
          </a:p>
          <a:p>
            <a:pPr lvl="1">
              <a:buClrTx/>
            </a:pPr>
            <a:r>
              <a:rPr lang="en-GB" dirty="0"/>
              <a:t>Recognise the unique position of aboriginal people within the context of the South African Constitution-Bill of human Rights</a:t>
            </a:r>
            <a:endParaRPr lang="en-ZA" sz="2800" dirty="0"/>
          </a:p>
          <a:p>
            <a:pPr lvl="1">
              <a:buClrTx/>
            </a:pPr>
            <a:r>
              <a:rPr lang="en-GB" dirty="0"/>
              <a:t>Recognise contributions aboriginal people have made and continue to make to society </a:t>
            </a:r>
            <a:endParaRPr lang="en-ZA" sz="2800" dirty="0"/>
          </a:p>
          <a:p>
            <a:pPr lvl="1">
              <a:buClrTx/>
            </a:pPr>
            <a:r>
              <a:rPr lang="en-GB" dirty="0"/>
              <a:t>Recognise the diversity of local societies, and avoid traditional stereotypes</a:t>
            </a:r>
            <a:endParaRPr lang="en-ZA" sz="2800" dirty="0"/>
          </a:p>
        </p:txBody>
      </p:sp>
    </p:spTree>
    <p:extLst>
      <p:ext uri="{BB962C8B-B14F-4D97-AF65-F5344CB8AC3E}">
        <p14:creationId xmlns:p14="http://schemas.microsoft.com/office/powerpoint/2010/main" val="3530080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indent="0">
              <a:buNone/>
            </a:pPr>
            <a:r>
              <a:rPr lang="en-GB" b="1" dirty="0"/>
              <a:t>Gender Equity</a:t>
            </a:r>
          </a:p>
          <a:p>
            <a:pPr marL="0" indent="0">
              <a:buNone/>
            </a:pPr>
            <a:endParaRPr lang="en-ZA" dirty="0"/>
          </a:p>
          <a:p>
            <a:pPr lvl="0"/>
            <a:r>
              <a:rPr lang="en-GB" dirty="0"/>
              <a:t>Education that is accessible and appropriate is sensitive to how gender shapes and is shaped by experience and learning.</a:t>
            </a:r>
            <a:endParaRPr lang="en-ZA" dirty="0"/>
          </a:p>
          <a:p>
            <a:pPr marL="0" indent="0">
              <a:buNone/>
            </a:pPr>
            <a:r>
              <a:rPr lang="en-GB" dirty="0"/>
              <a:t> </a:t>
            </a:r>
            <a:endParaRPr lang="en-ZA" dirty="0"/>
          </a:p>
          <a:p>
            <a:pPr lvl="0"/>
            <a:r>
              <a:rPr lang="en-GB" dirty="0"/>
              <a:t>Female and male children may have different methods of learning and different educational needs. </a:t>
            </a:r>
          </a:p>
          <a:p>
            <a:pPr lvl="0"/>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05201554"/>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1">
              <a:buClrTx/>
            </a:pPr>
            <a:r>
              <a:rPr lang="en-GB" dirty="0"/>
              <a:t>Provide accurate information on historical and contemporary aboriginal cultures</a:t>
            </a:r>
            <a:endParaRPr lang="en-ZA" sz="2800" dirty="0"/>
          </a:p>
          <a:p>
            <a:pPr lvl="1">
              <a:buClrTx/>
            </a:pPr>
            <a:r>
              <a:rPr lang="en-GB" dirty="0"/>
              <a:t>Promote knowledge and understanding of local aboriginal cultures</a:t>
            </a:r>
            <a:endParaRPr lang="en-ZA" sz="2800" dirty="0"/>
          </a:p>
          <a:p>
            <a:pPr lvl="1">
              <a:buClrTx/>
            </a:pPr>
            <a:r>
              <a:rPr lang="en-GB" dirty="0"/>
              <a:t>Present positive aboriginal role models</a:t>
            </a:r>
            <a:endParaRPr lang="en-ZA" sz="2800" dirty="0"/>
          </a:p>
          <a:p>
            <a:pPr lvl="1">
              <a:buClrTx/>
            </a:pPr>
            <a:r>
              <a:rPr lang="en-GB" dirty="0"/>
              <a:t>Recognise the aspirations of aboriginal people</a:t>
            </a:r>
            <a:endParaRPr lang="en-ZA" sz="2800" dirty="0"/>
          </a:p>
          <a:p>
            <a:pPr lvl="1">
              <a:buClrTx/>
            </a:pPr>
            <a:r>
              <a:rPr lang="en-GB" dirty="0"/>
              <a:t>Present opportunities for learning activities that reflect aboriginal values.</a:t>
            </a:r>
            <a:endParaRPr lang="en-ZA" sz="2800" dirty="0"/>
          </a:p>
        </p:txBody>
      </p:sp>
    </p:spTree>
    <p:extLst>
      <p:ext uri="{BB962C8B-B14F-4D97-AF65-F5344CB8AC3E}">
        <p14:creationId xmlns:p14="http://schemas.microsoft.com/office/powerpoint/2010/main" val="3704562563"/>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lnSpcReduction="10000"/>
          </a:bodyPr>
          <a:lstStyle/>
          <a:p>
            <a:pPr marL="0" indent="0">
              <a:buNone/>
            </a:pPr>
            <a:r>
              <a:rPr lang="en-GB" b="1" dirty="0"/>
              <a:t>Children with Special Needs</a:t>
            </a:r>
          </a:p>
          <a:p>
            <a:pPr marL="0" indent="0">
              <a:buNone/>
            </a:pPr>
            <a:endParaRPr lang="en-ZA" sz="2800" dirty="0"/>
          </a:p>
          <a:p>
            <a:pPr marL="0" indent="0">
              <a:buNone/>
            </a:pPr>
            <a:r>
              <a:rPr lang="en-GB" b="1" dirty="0"/>
              <a:t>Resources should be adaptable for children with special needs. Children with special needs include those with: </a:t>
            </a:r>
            <a:endParaRPr lang="en-ZA" sz="2800" b="1" dirty="0"/>
          </a:p>
          <a:p>
            <a:pPr lvl="0"/>
            <a:r>
              <a:rPr lang="en-GB" dirty="0"/>
              <a:t>Intellectual disabilities, </a:t>
            </a:r>
            <a:endParaRPr lang="en-ZA" sz="2800" dirty="0"/>
          </a:p>
          <a:p>
            <a:pPr lvl="0"/>
            <a:r>
              <a:rPr lang="en-GB" dirty="0"/>
              <a:t>Learning disabilities</a:t>
            </a:r>
            <a:endParaRPr lang="en-ZA" sz="2800" dirty="0"/>
          </a:p>
          <a:p>
            <a:pPr lvl="0"/>
            <a:r>
              <a:rPr lang="en-GB" dirty="0"/>
              <a:t>Visual impairments</a:t>
            </a:r>
            <a:endParaRPr lang="en-ZA" sz="2800" dirty="0"/>
          </a:p>
          <a:p>
            <a:pPr lvl="0"/>
            <a:r>
              <a:rPr lang="en-GB" dirty="0"/>
              <a:t>Hearing impairments</a:t>
            </a:r>
            <a:endParaRPr lang="en-ZA" sz="2800" dirty="0"/>
          </a:p>
          <a:p>
            <a:pPr lvl="0"/>
            <a:r>
              <a:rPr lang="en-GB" dirty="0"/>
              <a:t>Language difficulties, and </a:t>
            </a:r>
            <a:endParaRPr lang="en-ZA" sz="2800" dirty="0"/>
          </a:p>
          <a:p>
            <a:pPr lvl="0"/>
            <a:r>
              <a:rPr lang="en-GB" dirty="0"/>
              <a:t>Special gifts and talents</a:t>
            </a:r>
            <a:endParaRPr lang="en-ZA" sz="2800" dirty="0"/>
          </a:p>
        </p:txBody>
      </p:sp>
    </p:spTree>
    <p:extLst>
      <p:ext uri="{BB962C8B-B14F-4D97-AF65-F5344CB8AC3E}">
        <p14:creationId xmlns:p14="http://schemas.microsoft.com/office/powerpoint/2010/main" val="129687963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GB" b="1" dirty="0"/>
              <a:t>Children with Intellectual Disabilities</a:t>
            </a:r>
          </a:p>
          <a:p>
            <a:pPr marL="0" indent="0">
              <a:buNone/>
            </a:pPr>
            <a:endParaRPr lang="en-ZA" dirty="0"/>
          </a:p>
          <a:p>
            <a:r>
              <a:rPr lang="en-GB" dirty="0"/>
              <a:t>Children with intellectual disabilities have intellectual development functional behaviours that are significantly below the norm for children the same age. Learning characteristics often include </a:t>
            </a:r>
            <a:endParaRPr lang="en-ZA" dirty="0"/>
          </a:p>
          <a:p>
            <a:pPr lvl="0"/>
            <a:r>
              <a:rPr lang="en-GB" dirty="0"/>
              <a:t>Significant shortfalls in language and concept development</a:t>
            </a:r>
            <a:endParaRPr lang="en-ZA" dirty="0"/>
          </a:p>
          <a:p>
            <a:pPr lvl="0"/>
            <a:r>
              <a:rPr lang="en-GB" dirty="0"/>
              <a:t>A concrete learning style, and difficulty with abstractions</a:t>
            </a:r>
            <a:endParaRPr lang="en-ZA" dirty="0"/>
          </a:p>
          <a:p>
            <a:pPr lvl="0"/>
            <a:r>
              <a:rPr lang="en-GB" dirty="0"/>
              <a:t>The need for direct instruction, with frequent review or over-learning</a:t>
            </a:r>
            <a:endParaRPr lang="en-ZA" dirty="0"/>
          </a:p>
        </p:txBody>
      </p:sp>
    </p:spTree>
    <p:extLst>
      <p:ext uri="{BB962C8B-B14F-4D97-AF65-F5344CB8AC3E}">
        <p14:creationId xmlns:p14="http://schemas.microsoft.com/office/powerpoint/2010/main" val="988120457"/>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GB" dirty="0"/>
              <a:t>Difficulties generalising</a:t>
            </a:r>
            <a:endParaRPr lang="en-ZA" dirty="0"/>
          </a:p>
          <a:p>
            <a:pPr lvl="0"/>
            <a:r>
              <a:rPr lang="en-GB" dirty="0"/>
              <a:t>Problems focussing on what is important; and </a:t>
            </a:r>
            <a:endParaRPr lang="en-ZA" dirty="0"/>
          </a:p>
          <a:p>
            <a:pPr lvl="0"/>
            <a:r>
              <a:rPr lang="en-GB" dirty="0"/>
              <a:t>Difficulties with independent learning.</a:t>
            </a:r>
            <a:endParaRPr lang="en-ZA" dirty="0"/>
          </a:p>
        </p:txBody>
      </p:sp>
    </p:spTree>
    <p:extLst>
      <p:ext uri="{BB962C8B-B14F-4D97-AF65-F5344CB8AC3E}">
        <p14:creationId xmlns:p14="http://schemas.microsoft.com/office/powerpoint/2010/main" val="1666910732"/>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GB" b="1" dirty="0"/>
              <a:t>Language and text organisation</a:t>
            </a:r>
          </a:p>
          <a:p>
            <a:pPr marL="0" indent="0">
              <a:buNone/>
            </a:pPr>
            <a:endParaRPr lang="en-ZA" dirty="0"/>
          </a:p>
          <a:p>
            <a:pPr lvl="0"/>
            <a:r>
              <a:rPr lang="en-GB" dirty="0"/>
              <a:t>Avoid complex sentences.</a:t>
            </a:r>
            <a:endParaRPr lang="en-ZA" dirty="0"/>
          </a:p>
          <a:p>
            <a:pPr lvl="0"/>
            <a:r>
              <a:rPr lang="en-GB" dirty="0"/>
              <a:t>Use simplified vocabulary, avoiding excessive dialect or idioms.</a:t>
            </a:r>
            <a:endParaRPr lang="en-ZA" dirty="0"/>
          </a:p>
          <a:p>
            <a:pPr lvl="0"/>
            <a:r>
              <a:rPr lang="en-GB" dirty="0"/>
              <a:t>Express concepts at a literal level.</a:t>
            </a:r>
            <a:endParaRPr lang="en-ZA" dirty="0"/>
          </a:p>
          <a:p>
            <a:pPr lvl="0"/>
            <a:r>
              <a:rPr lang="en-GB" dirty="0"/>
              <a:t>Ensure that each sentence contains only one main concept.</a:t>
            </a:r>
            <a:endParaRPr lang="en-ZA" dirty="0"/>
          </a:p>
          <a:p>
            <a:pPr lvl="0"/>
            <a:r>
              <a:rPr lang="en-GB" dirty="0"/>
              <a:t>Provide clear, simple instructions that can be broken down into component steps.</a:t>
            </a:r>
            <a:endParaRPr lang="en-ZA" dirty="0"/>
          </a:p>
        </p:txBody>
      </p:sp>
    </p:spTree>
    <p:extLst>
      <p:ext uri="{BB962C8B-B14F-4D97-AF65-F5344CB8AC3E}">
        <p14:creationId xmlns:p14="http://schemas.microsoft.com/office/powerpoint/2010/main" val="2339302140"/>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GB" dirty="0"/>
              <a:t>Highlight important information for easy recognition.</a:t>
            </a:r>
            <a:endParaRPr lang="en-ZA" dirty="0"/>
          </a:p>
          <a:p>
            <a:pPr lvl="0"/>
            <a:r>
              <a:rPr lang="en-GB" dirty="0"/>
              <a:t>Provide organisers, in advance, as well as definitions of key vocabulary, with illustrations.</a:t>
            </a:r>
            <a:endParaRPr lang="en-ZA" dirty="0"/>
          </a:p>
          <a:p>
            <a:pPr lvl="0"/>
            <a:r>
              <a:rPr lang="en-GB" dirty="0"/>
              <a:t>Provide clear structure and appearance, focussing the child’s attention to key ideas.</a:t>
            </a:r>
            <a:endParaRPr lang="en-ZA" dirty="0"/>
          </a:p>
        </p:txBody>
      </p:sp>
    </p:spTree>
    <p:extLst>
      <p:ext uri="{BB962C8B-B14F-4D97-AF65-F5344CB8AC3E}">
        <p14:creationId xmlns:p14="http://schemas.microsoft.com/office/powerpoint/2010/main" val="312756464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GB" b="1" dirty="0"/>
              <a:t>Visuals</a:t>
            </a:r>
          </a:p>
          <a:p>
            <a:pPr marL="0" indent="0">
              <a:buNone/>
            </a:pPr>
            <a:endParaRPr lang="en-ZA" dirty="0"/>
          </a:p>
          <a:p>
            <a:pPr lvl="0"/>
            <a:r>
              <a:rPr lang="en-GB" dirty="0"/>
              <a:t>Include illustrative material (pictures, graphs, etc.) that supports text.</a:t>
            </a:r>
            <a:endParaRPr lang="en-ZA" dirty="0"/>
          </a:p>
          <a:p>
            <a:pPr lvl="0"/>
            <a:r>
              <a:rPr lang="en-GB" dirty="0"/>
              <a:t>Use real life pictures where possible.</a:t>
            </a:r>
            <a:endParaRPr lang="en-ZA" dirty="0"/>
          </a:p>
        </p:txBody>
      </p:sp>
    </p:spTree>
    <p:extLst>
      <p:ext uri="{BB962C8B-B14F-4D97-AF65-F5344CB8AC3E}">
        <p14:creationId xmlns:p14="http://schemas.microsoft.com/office/powerpoint/2010/main" val="419120114"/>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GB" b="1" dirty="0"/>
              <a:t>General</a:t>
            </a:r>
          </a:p>
          <a:p>
            <a:pPr marL="0" indent="0">
              <a:buNone/>
            </a:pPr>
            <a:endParaRPr lang="en-ZA" dirty="0"/>
          </a:p>
          <a:p>
            <a:pPr lvl="0"/>
            <a:r>
              <a:rPr lang="en-GB" dirty="0"/>
              <a:t>Provide multi-sensory instruction.</a:t>
            </a:r>
            <a:endParaRPr lang="en-ZA" dirty="0"/>
          </a:p>
          <a:p>
            <a:pPr lvl="0"/>
            <a:r>
              <a:rPr lang="en-GB" dirty="0"/>
              <a:t>Avoid unnecessary complexity in activities.</a:t>
            </a:r>
            <a:endParaRPr lang="en-ZA" dirty="0"/>
          </a:p>
          <a:p>
            <a:pPr lvl="0"/>
            <a:r>
              <a:rPr lang="en-GB" dirty="0"/>
              <a:t>Provide opportunities for approaching concepts at various levels of complexity.</a:t>
            </a:r>
            <a:endParaRPr lang="en-ZA" dirty="0"/>
          </a:p>
          <a:p>
            <a:pPr lvl="0"/>
            <a:r>
              <a:rPr lang="en-GB" dirty="0"/>
              <a:t>Illustrate concepts by real-life examples connected to children’ experiences.</a:t>
            </a:r>
            <a:endParaRPr lang="en-ZA" dirty="0"/>
          </a:p>
        </p:txBody>
      </p:sp>
    </p:spTree>
    <p:extLst>
      <p:ext uri="{BB962C8B-B14F-4D97-AF65-F5344CB8AC3E}">
        <p14:creationId xmlns:p14="http://schemas.microsoft.com/office/powerpoint/2010/main" val="254671882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GB" dirty="0"/>
              <a:t>Include explicit aids for memorisation and review, and “how-to” instructions.</a:t>
            </a:r>
            <a:endParaRPr lang="en-ZA" dirty="0"/>
          </a:p>
          <a:p>
            <a:pPr lvl="0"/>
            <a:r>
              <a:rPr lang="en-GB" dirty="0"/>
              <a:t>Offer group work and paired peer activities.</a:t>
            </a:r>
          </a:p>
          <a:p>
            <a:pPr lvl="0"/>
            <a:r>
              <a:rPr lang="en-GB" dirty="0"/>
              <a:t>Provide summaries of important information.</a:t>
            </a:r>
            <a:endParaRPr lang="en-ZA" dirty="0"/>
          </a:p>
          <a:p>
            <a:pPr lvl="0"/>
            <a:r>
              <a:rPr lang="en-GB" dirty="0"/>
              <a:t>Ensure age appropriateness, even if adapted in language, conceptual complexity, and structure to meet intellectual ability.</a:t>
            </a:r>
            <a:endParaRPr lang="en-ZA" dirty="0"/>
          </a:p>
          <a:p>
            <a:pPr lvl="0"/>
            <a:r>
              <a:rPr lang="en-GB" dirty="0"/>
              <a:t>Be conscious of spacing of print (lots of white back ground, large margins) and font size</a:t>
            </a:r>
            <a:endParaRPr lang="en-ZA" dirty="0"/>
          </a:p>
        </p:txBody>
      </p:sp>
    </p:spTree>
    <p:extLst>
      <p:ext uri="{BB962C8B-B14F-4D97-AF65-F5344CB8AC3E}">
        <p14:creationId xmlns:p14="http://schemas.microsoft.com/office/powerpoint/2010/main" val="3771462351"/>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489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GB" b="1" dirty="0"/>
              <a:t>The process of adapting resources</a:t>
            </a:r>
            <a:endParaRPr lang="en-ZA" dirty="0"/>
          </a:p>
          <a:p>
            <a:pPr marL="0" indent="0">
              <a:buNone/>
            </a:pPr>
            <a:r>
              <a:rPr lang="en-GB" b="1" dirty="0"/>
              <a:t> </a:t>
            </a:r>
            <a:endParaRPr lang="en-ZA" dirty="0"/>
          </a:p>
          <a:p>
            <a:r>
              <a:rPr lang="en-ZA" dirty="0"/>
              <a:t>The activities and materials used in most early childhood classrooms are designed to meet the needs of many children with or without disabilities. </a:t>
            </a:r>
          </a:p>
          <a:p>
            <a:endParaRPr lang="en-ZA" dirty="0"/>
          </a:p>
          <a:p>
            <a:r>
              <a:rPr lang="en-ZA" dirty="0"/>
              <a:t>When they do not meet the specific needs of a child, they can be adapted or expanded to accommodate that child's individual needs. </a:t>
            </a:r>
          </a:p>
          <a:p>
            <a:endParaRPr lang="en-ZA" dirty="0"/>
          </a:p>
        </p:txBody>
      </p:sp>
    </p:spTree>
    <p:extLst>
      <p:ext uri="{BB962C8B-B14F-4D97-AF65-F5344CB8AC3E}">
        <p14:creationId xmlns:p14="http://schemas.microsoft.com/office/powerpoint/2010/main" val="1144150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en-GB" dirty="0"/>
              <a:t>When facilitating multicultural children, all methods of learning should be respected equally, and children with gender-specific needs or characteristics should be supported and provided with resources appropriately and equally.</a:t>
            </a: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09896789"/>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r>
              <a:rPr lang="en-ZA" dirty="0"/>
              <a:t>The purpose of an adaptation is to assist children in compensating for intellectual, physical, or behavioural challenges. </a:t>
            </a:r>
          </a:p>
          <a:p>
            <a:endParaRPr lang="en-ZA" dirty="0"/>
          </a:p>
          <a:p>
            <a:r>
              <a:rPr lang="en-ZA" dirty="0"/>
              <a:t>They allow children to use their current skills while promoting the acquisition of new skills. Adaptations can make the difference between a child merely being present in the class and a child being actively involved.</a:t>
            </a:r>
          </a:p>
          <a:p>
            <a:pPr marL="0" indent="0">
              <a:buNone/>
            </a:pPr>
            <a:endParaRPr lang="en-ZA" dirty="0"/>
          </a:p>
        </p:txBody>
      </p:sp>
    </p:spTree>
    <p:extLst>
      <p:ext uri="{BB962C8B-B14F-4D97-AF65-F5344CB8AC3E}">
        <p14:creationId xmlns:p14="http://schemas.microsoft.com/office/powerpoint/2010/main" val="211275408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ZA" b="1" i="1" dirty="0"/>
              <a:t>Special needs</a:t>
            </a:r>
            <a:r>
              <a:rPr lang="en-ZA" i="1" dirty="0"/>
              <a:t> broadly refers to children with particular conditions not found in the majority of the population for example:</a:t>
            </a:r>
          </a:p>
          <a:p>
            <a:pPr marL="0" indent="0">
              <a:buNone/>
            </a:pPr>
            <a:endParaRPr lang="en-ZA" dirty="0"/>
          </a:p>
          <a:p>
            <a:pPr lvl="0"/>
            <a:r>
              <a:rPr lang="en-ZA" i="1" dirty="0"/>
              <a:t>Down Syndrome</a:t>
            </a:r>
            <a:endParaRPr lang="en-ZA" dirty="0"/>
          </a:p>
          <a:p>
            <a:pPr lvl="0"/>
            <a:r>
              <a:rPr lang="en-ZA" i="1" dirty="0"/>
              <a:t>Autism</a:t>
            </a:r>
            <a:endParaRPr lang="en-ZA" dirty="0"/>
          </a:p>
          <a:p>
            <a:pPr lvl="0"/>
            <a:r>
              <a:rPr lang="en-ZA" i="1" dirty="0"/>
              <a:t>Physical, sight or hearing impairment, etc.</a:t>
            </a:r>
            <a:endParaRPr lang="en-ZA" dirty="0"/>
          </a:p>
          <a:p>
            <a:pPr marL="0" indent="0">
              <a:buNone/>
            </a:pPr>
            <a:endParaRPr lang="en-ZA" dirty="0"/>
          </a:p>
        </p:txBody>
      </p:sp>
    </p:spTree>
    <p:extLst>
      <p:ext uri="{BB962C8B-B14F-4D97-AF65-F5344CB8AC3E}">
        <p14:creationId xmlns:p14="http://schemas.microsoft.com/office/powerpoint/2010/main" val="1837691764"/>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r>
              <a:rPr lang="en-ZA" i="1" dirty="0"/>
              <a:t>As well as any child whose development is unusual. The best way to support children with special needs is, as much as possible, to include them in everything their peers do.</a:t>
            </a:r>
            <a:endParaRPr lang="en-ZA" dirty="0"/>
          </a:p>
          <a:p>
            <a:pPr marL="0" indent="0">
              <a:buNone/>
            </a:pPr>
            <a:endParaRPr lang="en-ZA" dirty="0"/>
          </a:p>
          <a:p>
            <a:r>
              <a:rPr lang="en-ZA" dirty="0"/>
              <a:t>Many of the adaptations that you make to your child care programme will be simple. </a:t>
            </a:r>
          </a:p>
          <a:p>
            <a:endParaRPr lang="en-ZA" dirty="0"/>
          </a:p>
          <a:p>
            <a:r>
              <a:rPr lang="en-ZA" dirty="0"/>
              <a:t>Often, the modifications will also benefit the other children in your child care programme.</a:t>
            </a:r>
          </a:p>
          <a:p>
            <a:pPr marL="0" indent="0">
              <a:buNone/>
            </a:pPr>
            <a:endParaRPr lang="en-ZA" dirty="0"/>
          </a:p>
        </p:txBody>
      </p:sp>
    </p:spTree>
    <p:extLst>
      <p:ext uri="{BB962C8B-B14F-4D97-AF65-F5344CB8AC3E}">
        <p14:creationId xmlns:p14="http://schemas.microsoft.com/office/powerpoint/2010/main" val="70430194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ZA" b="1" dirty="0"/>
              <a:t>General Modifications to Accommodate Children with Special Needs</a:t>
            </a:r>
          </a:p>
          <a:p>
            <a:pPr marL="0" indent="0">
              <a:buNone/>
            </a:pPr>
            <a:endParaRPr lang="en-ZA" dirty="0"/>
          </a:p>
          <a:p>
            <a:pPr lvl="0"/>
            <a:r>
              <a:rPr lang="en-ZA" b="1" dirty="0"/>
              <a:t>Plan together.</a:t>
            </a:r>
            <a:r>
              <a:rPr lang="en-ZA" dirty="0"/>
              <a:t> Parents, consultants, and caregivers need to set goals together. </a:t>
            </a:r>
          </a:p>
          <a:p>
            <a:pPr marL="0" lvl="0" indent="0">
              <a:buNone/>
            </a:pPr>
            <a:endParaRPr lang="en-ZA" dirty="0"/>
          </a:p>
          <a:p>
            <a:pPr lvl="0"/>
            <a:r>
              <a:rPr lang="en-ZA" dirty="0"/>
              <a:t>Ask to be a part of the team that develops and tracks the child's Individualised Education Plan (IEP) so you can discuss activities, exercises, and supports needed to reach goals. </a:t>
            </a:r>
          </a:p>
        </p:txBody>
      </p:sp>
    </p:spTree>
    <p:extLst>
      <p:ext uri="{BB962C8B-B14F-4D97-AF65-F5344CB8AC3E}">
        <p14:creationId xmlns:p14="http://schemas.microsoft.com/office/powerpoint/2010/main" val="3973594294"/>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dirty="0"/>
              <a:t>Goals should be simple and should match the abilities of the child. Always discuss your ideas and plans with the family.</a:t>
            </a:r>
          </a:p>
        </p:txBody>
      </p:sp>
    </p:spTree>
    <p:extLst>
      <p:ext uri="{BB962C8B-B14F-4D97-AF65-F5344CB8AC3E}">
        <p14:creationId xmlns:p14="http://schemas.microsoft.com/office/powerpoint/2010/main" val="3483114560"/>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b="1" dirty="0"/>
              <a:t>Modify toys and equipment</a:t>
            </a:r>
            <a:r>
              <a:rPr lang="en-ZA" dirty="0"/>
              <a:t>. Simple changes often can be made to regular toys. For example, you can help a child who has difficulty with stacking rings by simply removing every other ring. </a:t>
            </a:r>
          </a:p>
          <a:p>
            <a:pPr marL="0" lvl="0" indent="0">
              <a:buNone/>
            </a:pPr>
            <a:endParaRPr lang="en-ZA" dirty="0"/>
          </a:p>
          <a:p>
            <a:pPr lvl="0"/>
            <a:r>
              <a:rPr lang="en-ZA" dirty="0"/>
              <a:t>For a child who has difficulty holding a bottle, cover the bottle with a cloth sock so little hands can grasp it better.</a:t>
            </a:r>
          </a:p>
        </p:txBody>
      </p:sp>
    </p:spTree>
    <p:extLst>
      <p:ext uri="{BB962C8B-B14F-4D97-AF65-F5344CB8AC3E}">
        <p14:creationId xmlns:p14="http://schemas.microsoft.com/office/powerpoint/2010/main" val="436610171"/>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b="1" dirty="0"/>
              <a:t>Make small changes in your child care environment</a:t>
            </a:r>
            <a:r>
              <a:rPr lang="en-ZA" dirty="0"/>
              <a:t>. Slight adjustments in your child care environment may make the time that a child with special needs spends with you easier and more enjoyable for everyone. </a:t>
            </a:r>
          </a:p>
          <a:p>
            <a:pPr lvl="0"/>
            <a:endParaRPr lang="en-ZA" dirty="0"/>
          </a:p>
          <a:p>
            <a:pPr lvl="0"/>
            <a:r>
              <a:rPr lang="en-ZA" dirty="0"/>
              <a:t>A quiet, private space for play may help an overactive child. </a:t>
            </a:r>
          </a:p>
          <a:p>
            <a:pPr lvl="0"/>
            <a:endParaRPr lang="en-ZA" dirty="0"/>
          </a:p>
          <a:p>
            <a:pPr lvl="0"/>
            <a:r>
              <a:rPr lang="en-ZA" dirty="0"/>
              <a:t>A child with poor vision may benefit from an extra lamp in the play area. Removing a rug that slips will help a child who has trouble walking.</a:t>
            </a:r>
          </a:p>
        </p:txBody>
      </p:sp>
    </p:spTree>
    <p:extLst>
      <p:ext uri="{BB962C8B-B14F-4D97-AF65-F5344CB8AC3E}">
        <p14:creationId xmlns:p14="http://schemas.microsoft.com/office/powerpoint/2010/main" val="984015093"/>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b="1" dirty="0"/>
              <a:t>Model appropriate behaviours.</a:t>
            </a:r>
            <a:r>
              <a:rPr lang="en-ZA" dirty="0"/>
              <a:t> Children with special needs are sometimes timid about playing with others. You can show them how by being a play partner yourself. </a:t>
            </a:r>
          </a:p>
          <a:p>
            <a:pPr lvl="0"/>
            <a:endParaRPr lang="en-ZA" dirty="0"/>
          </a:p>
          <a:p>
            <a:pPr lvl="0"/>
            <a:r>
              <a:rPr lang="en-ZA" dirty="0"/>
              <a:t>You might play a game with the child or pretend to go shopping together. As the child becomes more comfortable, you can invite other children to join your play activity.</a:t>
            </a:r>
          </a:p>
        </p:txBody>
      </p:sp>
    </p:spTree>
    <p:extLst>
      <p:ext uri="{BB962C8B-B14F-4D97-AF65-F5344CB8AC3E}">
        <p14:creationId xmlns:p14="http://schemas.microsoft.com/office/powerpoint/2010/main" val="90913450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Teach specific words and skills that will show how to find a playmate and how to be a playmate</a:t>
            </a:r>
            <a:r>
              <a:rPr lang="en-ZA" dirty="0"/>
              <a:t>. </a:t>
            </a:r>
          </a:p>
          <a:p>
            <a:pPr lvl="0"/>
            <a:endParaRPr lang="en-ZA" dirty="0"/>
          </a:p>
          <a:p>
            <a:pPr lvl="0"/>
            <a:r>
              <a:rPr lang="en-ZA" dirty="0"/>
              <a:t>Learning how to look directly at another child when speaking or to say “May I play?” are big steps for some children.</a:t>
            </a:r>
          </a:p>
          <a:p>
            <a:pPr marL="0" lvl="0" indent="0">
              <a:buNone/>
            </a:pPr>
            <a:endParaRPr lang="en-ZA" dirty="0"/>
          </a:p>
          <a:p>
            <a:pPr lvl="0"/>
            <a:r>
              <a:rPr lang="en-ZA" b="1" dirty="0"/>
              <a:t>Teach typically developing children how to talk and play with children who have a disability</a:t>
            </a:r>
            <a:r>
              <a:rPr lang="en-ZA" dirty="0"/>
              <a:t>. Talk to the children about what to do. </a:t>
            </a:r>
          </a:p>
        </p:txBody>
      </p:sp>
    </p:spTree>
    <p:extLst>
      <p:ext uri="{BB962C8B-B14F-4D97-AF65-F5344CB8AC3E}">
        <p14:creationId xmlns:p14="http://schemas.microsoft.com/office/powerpoint/2010/main" val="173042551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499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indent="0">
              <a:buNone/>
            </a:pPr>
            <a:r>
              <a:rPr lang="en-ZA" b="1" dirty="0"/>
              <a:t>For instance, gently touching the shoulder of a child with a hearing impairment or looking directly at him while talking are effective ways of getting that child’s attention.</a:t>
            </a:r>
          </a:p>
          <a:p>
            <a:pPr marL="0" indent="0">
              <a:buNone/>
            </a:pPr>
            <a:endParaRPr lang="en-ZA" dirty="0"/>
          </a:p>
          <a:p>
            <a:pPr lvl="0"/>
            <a:r>
              <a:rPr lang="en-ZA" b="1" dirty="0"/>
              <a:t>Look for strengths as well as needs</a:t>
            </a:r>
            <a:r>
              <a:rPr lang="en-ZA" dirty="0"/>
              <a:t>. Avoid becoming too focused on a child’s disability. Treat each child as a whole person. Provide activities that will support a child’s strong points. Every child needs to feel successful and capable.</a:t>
            </a:r>
          </a:p>
        </p:txBody>
      </p:sp>
    </p:spTree>
    <p:extLst>
      <p:ext uri="{BB962C8B-B14F-4D97-AF65-F5344CB8AC3E}">
        <p14:creationId xmlns:p14="http://schemas.microsoft.com/office/powerpoint/2010/main" val="192389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en-GB" dirty="0"/>
              <a:t>Language influences the way in which people understand and interpret the world around them; therefore, the language you use during facilitation should be inclusive, but not necessarily neutral, and should promote equality for males and females.</a:t>
            </a:r>
            <a:endParaRPr lang="en-ZA" dirty="0"/>
          </a:p>
          <a:p>
            <a:pPr marL="0" indent="0">
              <a:buNone/>
            </a:pPr>
            <a:endParaRPr lang="en-ZA" dirty="0"/>
          </a:p>
          <a:p>
            <a:pPr lvl="0"/>
            <a:r>
              <a:rPr lang="en-GB" dirty="0"/>
              <a:t>Children are influenced by attitudes and values around them. </a:t>
            </a:r>
          </a:p>
          <a:p>
            <a:pPr lvl="0"/>
            <a:endParaRPr lang="en-GB" dirty="0"/>
          </a:p>
          <a:p>
            <a:pPr lvl="0"/>
            <a:r>
              <a:rPr lang="en-GB" dirty="0"/>
              <a:t>It is important that the facilitation approach reflect balanced images and information about males and females and support broad choices and many roles for both sexes.</a:t>
            </a: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1564316"/>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Consult with parents, health care professionals, and early childhood specialists</a:t>
            </a:r>
            <a:r>
              <a:rPr lang="en-ZA" dirty="0"/>
              <a:t>. </a:t>
            </a:r>
          </a:p>
          <a:p>
            <a:pPr lvl="0"/>
            <a:endParaRPr lang="en-ZA" dirty="0"/>
          </a:p>
          <a:p>
            <a:pPr lvl="0"/>
            <a:r>
              <a:rPr lang="en-ZA" dirty="0"/>
              <a:t>Parents and specialists can provide specific information and suggestions for working with a child who has a disability. </a:t>
            </a:r>
          </a:p>
          <a:p>
            <a:pPr lvl="0"/>
            <a:endParaRPr lang="en-ZA" dirty="0"/>
          </a:p>
          <a:p>
            <a:pPr lvl="0"/>
            <a:r>
              <a:rPr lang="en-ZA" dirty="0"/>
              <a:t>Do not be afraid to ask questions. Parents sometimes take it for granted that caregivers will know what to do.</a:t>
            </a:r>
          </a:p>
        </p:txBody>
      </p:sp>
    </p:spTree>
    <p:extLst>
      <p:ext uri="{BB962C8B-B14F-4D97-AF65-F5344CB8AC3E}">
        <p14:creationId xmlns:p14="http://schemas.microsoft.com/office/powerpoint/2010/main" val="1284807522"/>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Lesson format:</a:t>
            </a:r>
            <a:r>
              <a:rPr lang="en-ZA" dirty="0"/>
              <a:t> </a:t>
            </a:r>
          </a:p>
          <a:p>
            <a:pPr marL="0" lvl="0" indent="0">
              <a:buNone/>
            </a:pPr>
            <a:endParaRPr lang="en-ZA" dirty="0"/>
          </a:p>
          <a:p>
            <a:r>
              <a:rPr lang="en-ZA" dirty="0"/>
              <a:t>The format of a lesson may be altered to meet the needs of a child by including more opportunities for whole class discussions, games, role playing, activity-based lessons, experiential lessons, demonstrations, and/or thematic lesson organisation. </a:t>
            </a:r>
          </a:p>
        </p:txBody>
      </p:sp>
    </p:spTree>
    <p:extLst>
      <p:ext uri="{BB962C8B-B14F-4D97-AF65-F5344CB8AC3E}">
        <p14:creationId xmlns:p14="http://schemas.microsoft.com/office/powerpoint/2010/main" val="353437030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Teaching strategies:</a:t>
            </a:r>
            <a:r>
              <a:rPr lang="en-ZA" dirty="0"/>
              <a:t> A change in teaching strategies can influence a child's ability to participate. </a:t>
            </a:r>
          </a:p>
          <a:p>
            <a:pPr lvl="0"/>
            <a:endParaRPr lang="en-ZA" dirty="0"/>
          </a:p>
          <a:p>
            <a:pPr lvl="0"/>
            <a:r>
              <a:rPr lang="en-ZA" dirty="0"/>
              <a:t>Examples include: simplifying directions, addition of visual information, use of concrete materials/examples, sequencing learning tasks from easy to hard, repeated opportunities to practice skills, changes in the schedule of reinforcement, elaboration or shaping of responses, verbal prompts and/or direct physical assistance</a:t>
            </a:r>
          </a:p>
        </p:txBody>
      </p:sp>
    </p:spTree>
    <p:extLst>
      <p:ext uri="{BB962C8B-B14F-4D97-AF65-F5344CB8AC3E}">
        <p14:creationId xmlns:p14="http://schemas.microsoft.com/office/powerpoint/2010/main" val="4113394112"/>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b="1" dirty="0"/>
              <a:t>Curricular goals and learning outcomes:</a:t>
            </a:r>
            <a:r>
              <a:rPr lang="en-ZA" dirty="0"/>
              <a:t> To match the needs of a child within the context of an activity, it may be appropriate to individualize the learning objectives. </a:t>
            </a:r>
          </a:p>
          <a:p>
            <a:pPr lvl="0"/>
            <a:endParaRPr lang="en-ZA" dirty="0"/>
          </a:p>
          <a:p>
            <a:pPr lvl="0"/>
            <a:r>
              <a:rPr lang="en-ZA" dirty="0"/>
              <a:t>This can often be accomplished using the same activities and materials. If children are working on a classification concept by sorting blocks, a child with a disability could participate in the same activity but focus of reaching, grasping, and releasing skills. </a:t>
            </a:r>
          </a:p>
        </p:txBody>
      </p:sp>
    </p:spTree>
    <p:extLst>
      <p:ext uri="{BB962C8B-B14F-4D97-AF65-F5344CB8AC3E}">
        <p14:creationId xmlns:p14="http://schemas.microsoft.com/office/powerpoint/2010/main" val="269600214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Curricular goals and learning outcomes:</a:t>
            </a:r>
            <a:r>
              <a:rPr lang="en-ZA" dirty="0"/>
              <a:t> </a:t>
            </a:r>
          </a:p>
          <a:p>
            <a:pPr lvl="0"/>
            <a:endParaRPr lang="en-ZA" dirty="0"/>
          </a:p>
          <a:p>
            <a:pPr lvl="0"/>
            <a:r>
              <a:rPr lang="en-ZA" dirty="0"/>
              <a:t>To match the needs of a child within the context of an activity, it may be appropriate to individualize the learning objectives. This can often be accomplished using the same activities and materials.</a:t>
            </a:r>
          </a:p>
          <a:p>
            <a:pPr lvl="0"/>
            <a:endParaRPr lang="en-ZA" dirty="0"/>
          </a:p>
          <a:p>
            <a:pPr lvl="0"/>
            <a:r>
              <a:rPr lang="en-ZA" dirty="0"/>
              <a:t> If children are working on a classification concept by sorting blocks, a child with a disability could participate in the same activity but focus of reaching, grasping, and releasing skills. </a:t>
            </a:r>
          </a:p>
        </p:txBody>
      </p:sp>
    </p:spTree>
    <p:extLst>
      <p:ext uri="{BB962C8B-B14F-4D97-AF65-F5344CB8AC3E}">
        <p14:creationId xmlns:p14="http://schemas.microsoft.com/office/powerpoint/2010/main" val="2820089553"/>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Adaptations to the method for responding</a:t>
            </a:r>
            <a:r>
              <a:rPr lang="en-ZA" dirty="0"/>
              <a:t>: </a:t>
            </a:r>
          </a:p>
          <a:p>
            <a:pPr lvl="0"/>
            <a:endParaRPr lang="en-ZA" dirty="0"/>
          </a:p>
          <a:p>
            <a:pPr lvl="0"/>
            <a:r>
              <a:rPr lang="en-ZA" dirty="0"/>
              <a:t>Sometimes children may understand a concept yet need an adaptation in the way they demonstrate that knowledge. Use of augmentative communication systems, eye gaze, and demonstrations may better allow a child to demonstrate his/her skills. </a:t>
            </a:r>
          </a:p>
        </p:txBody>
      </p:sp>
    </p:spTree>
    <p:extLst>
      <p:ext uri="{BB962C8B-B14F-4D97-AF65-F5344CB8AC3E}">
        <p14:creationId xmlns:p14="http://schemas.microsoft.com/office/powerpoint/2010/main" val="92436764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marL="0" lvl="0" indent="0">
              <a:buNone/>
            </a:pPr>
            <a:r>
              <a:rPr lang="en-ZA" b="1" dirty="0"/>
              <a:t>Environmental conditions:</a:t>
            </a:r>
            <a:r>
              <a:rPr lang="en-ZA" dirty="0"/>
              <a:t> </a:t>
            </a:r>
          </a:p>
          <a:p>
            <a:pPr lvl="0"/>
            <a:endParaRPr lang="en-ZA" dirty="0"/>
          </a:p>
          <a:p>
            <a:pPr lvl="0"/>
            <a:r>
              <a:rPr lang="en-ZA" dirty="0"/>
              <a:t>The environmental arrangement is an important aspect of any early childhood setting. </a:t>
            </a:r>
          </a:p>
          <a:p>
            <a:pPr lvl="0"/>
            <a:endParaRPr lang="en-ZA" dirty="0"/>
          </a:p>
          <a:p>
            <a:pPr lvl="0"/>
            <a:r>
              <a:rPr lang="en-ZA" dirty="0"/>
              <a:t>Changes in lighting, noise level, visual and auditory input, physical arrangement of the room or equipment, and accessibility of materials are important considerations. </a:t>
            </a:r>
          </a:p>
        </p:txBody>
      </p:sp>
    </p:spTree>
    <p:extLst>
      <p:ext uri="{BB962C8B-B14F-4D97-AF65-F5344CB8AC3E}">
        <p14:creationId xmlns:p14="http://schemas.microsoft.com/office/powerpoint/2010/main" val="3765654567"/>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lnSpcReduction="10000"/>
          </a:bodyPr>
          <a:lstStyle/>
          <a:p>
            <a:pPr marL="0" lvl="0" indent="0">
              <a:buNone/>
            </a:pPr>
            <a:r>
              <a:rPr lang="en-ZA" b="1" dirty="0"/>
              <a:t>Modification of instructional materials</a:t>
            </a:r>
            <a:r>
              <a:rPr lang="en-ZA" dirty="0"/>
              <a:t>: </a:t>
            </a:r>
          </a:p>
          <a:p>
            <a:pPr marL="0" lvl="0" indent="0">
              <a:buNone/>
            </a:pPr>
            <a:endParaRPr lang="en-ZA" dirty="0"/>
          </a:p>
          <a:p>
            <a:r>
              <a:rPr lang="en-ZA" dirty="0"/>
              <a:t>It is sometimes necessary to physically adapt instructional or play materials to facilitate a child's participation.</a:t>
            </a:r>
          </a:p>
          <a:p>
            <a:pPr lvl="0"/>
            <a:endParaRPr lang="en-ZA" b="1" dirty="0"/>
          </a:p>
          <a:p>
            <a:pPr lvl="0"/>
            <a:r>
              <a:rPr lang="en-ZA" b="1" dirty="0"/>
              <a:t>Materials can be physically adapted by increasing: </a:t>
            </a:r>
            <a:r>
              <a:rPr lang="en-ZA" dirty="0"/>
              <a:t>stability, ease of handling (adding handles, making materials larger), accessibility (developing a hand splint to hold materials, attaching an elastic cord or string to objects so they can be easily moved or retrieved), visual clarity or distinctiveness (adding contrast or specialised lighting), or size. </a:t>
            </a:r>
          </a:p>
        </p:txBody>
      </p:sp>
    </p:spTree>
    <p:extLst>
      <p:ext uri="{BB962C8B-B14F-4D97-AF65-F5344CB8AC3E}">
        <p14:creationId xmlns:p14="http://schemas.microsoft.com/office/powerpoint/2010/main" val="84207664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a:bodyPr>
          <a:lstStyle/>
          <a:p>
            <a:pPr lvl="0"/>
            <a:r>
              <a:rPr lang="en-ZA" b="1" dirty="0"/>
              <a:t>Level of personal assistance</a:t>
            </a:r>
            <a:r>
              <a:rPr lang="en-ZA" dirty="0"/>
              <a:t>: A child's need for assistance may range from periodic spot checks to close continuous supervision. Assistance may vary from day to day and be provided by adults or peers. </a:t>
            </a:r>
          </a:p>
          <a:p>
            <a:pPr marL="0" lvl="0" indent="0">
              <a:buNone/>
            </a:pPr>
            <a:endParaRPr lang="en-ZA" dirty="0"/>
          </a:p>
          <a:p>
            <a:pPr lvl="0"/>
            <a:r>
              <a:rPr lang="en-ZA" b="1" dirty="0"/>
              <a:t>An alternative activity</a:t>
            </a:r>
            <a:r>
              <a:rPr lang="en-ZA" dirty="0"/>
              <a:t>: This curricular adaptation should be used as a last choice when the above conditions cannot be used to meet a child's needs</a:t>
            </a:r>
          </a:p>
          <a:p>
            <a:pPr marL="0" indent="0">
              <a:buNone/>
            </a:pPr>
            <a:endParaRPr lang="en-ZA" b="1" dirty="0"/>
          </a:p>
        </p:txBody>
      </p:sp>
    </p:spTree>
    <p:extLst>
      <p:ext uri="{BB962C8B-B14F-4D97-AF65-F5344CB8AC3E}">
        <p14:creationId xmlns:p14="http://schemas.microsoft.com/office/powerpoint/2010/main" val="3208922211"/>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509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391281"/>
            <a:ext cx="8219256" cy="4192081"/>
          </a:xfrm>
        </p:spPr>
        <p:txBody>
          <a:bodyPr>
            <a:normAutofit lnSpcReduction="10000"/>
          </a:bodyPr>
          <a:lstStyle/>
          <a:p>
            <a:pPr marL="0" indent="0">
              <a:buNone/>
            </a:pPr>
            <a:r>
              <a:rPr lang="en-ZA" b="1" dirty="0"/>
              <a:t>Appropriateness, effectiveness and durability of resources </a:t>
            </a:r>
            <a:endParaRPr lang="en-ZA" dirty="0"/>
          </a:p>
          <a:p>
            <a:pPr marL="0" indent="0">
              <a:buNone/>
            </a:pPr>
            <a:endParaRPr lang="en-ZA" dirty="0"/>
          </a:p>
          <a:p>
            <a:pPr marL="0" indent="0">
              <a:buNone/>
            </a:pPr>
            <a:r>
              <a:rPr lang="en-ZA" b="1" dirty="0"/>
              <a:t>No resource can completely meet the needs of individual educators and their learners: all will require adaptation for use with particular groups of children. </a:t>
            </a:r>
          </a:p>
          <a:p>
            <a:pPr marL="0" indent="0">
              <a:buNone/>
            </a:pPr>
            <a:endParaRPr lang="en-ZA" dirty="0"/>
          </a:p>
          <a:p>
            <a:pPr marL="0" indent="0">
              <a:buNone/>
            </a:pPr>
            <a:r>
              <a:rPr lang="en-ZA" b="1" dirty="0"/>
              <a:t>In order to adapt resources; consider the following:</a:t>
            </a:r>
          </a:p>
          <a:p>
            <a:pPr lvl="0"/>
            <a:r>
              <a:rPr lang="en-ZA" dirty="0"/>
              <a:t>Are the resources adapted suitable for each child’s development and specific needs?</a:t>
            </a:r>
          </a:p>
          <a:p>
            <a:pPr lvl="0"/>
            <a:r>
              <a:rPr lang="en-ZA" dirty="0"/>
              <a:t>Are the resources appropriate for use in planned activities?</a:t>
            </a:r>
            <a:endParaRPr lang="en-ZA" b="1" dirty="0"/>
          </a:p>
        </p:txBody>
      </p:sp>
    </p:spTree>
    <p:extLst>
      <p:ext uri="{BB962C8B-B14F-4D97-AF65-F5344CB8AC3E}">
        <p14:creationId xmlns:p14="http://schemas.microsoft.com/office/powerpoint/2010/main" val="2811865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indent="0">
              <a:buNone/>
            </a:pPr>
            <a:r>
              <a:rPr lang="en-GB" b="1" dirty="0"/>
              <a:t>Multiculturalism</a:t>
            </a:r>
          </a:p>
          <a:p>
            <a:pPr marL="0" indent="0">
              <a:buNone/>
            </a:pPr>
            <a:endParaRPr lang="en-ZA" dirty="0"/>
          </a:p>
          <a:p>
            <a:pPr lvl="0"/>
            <a:r>
              <a:rPr lang="en-GB" dirty="0"/>
              <a:t>Children should experience a sense of belonging coupled with pride in their heritage. </a:t>
            </a:r>
            <a:endParaRPr lang="en-ZA" dirty="0"/>
          </a:p>
          <a:p>
            <a:endParaRPr lang="en-GB" dirty="0"/>
          </a:p>
          <a:p>
            <a:r>
              <a:rPr lang="en-GB" dirty="0"/>
              <a:t>The facilitation approach should raise levels of awareness about ethnicity, bias, stereotypes, discrimination, and racism, and teach or provide examples of inclusive, pro-social behaviours.</a:t>
            </a: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5793075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625213"/>
            <a:ext cx="8219256" cy="3958149"/>
          </a:xfrm>
        </p:spPr>
        <p:txBody>
          <a:bodyPr>
            <a:normAutofit/>
          </a:bodyPr>
          <a:lstStyle/>
          <a:p>
            <a:pPr lvl="0"/>
            <a:r>
              <a:rPr lang="en-ZA" dirty="0"/>
              <a:t>How is sociocultural and linguistic learning included? Is there any bias?</a:t>
            </a:r>
          </a:p>
          <a:p>
            <a:pPr lvl="0"/>
            <a:r>
              <a:rPr lang="en-ZA" dirty="0"/>
              <a:t>How is the cultural information linked to the target language?</a:t>
            </a:r>
          </a:p>
          <a:p>
            <a:pPr lvl="0"/>
            <a:r>
              <a:rPr lang="en-ZA" dirty="0"/>
              <a:t>How is the cultural information linked to communication?</a:t>
            </a:r>
          </a:p>
          <a:p>
            <a:pPr lvl="0"/>
            <a:r>
              <a:rPr lang="en-ZA" dirty="0"/>
              <a:t>Does the resource reflect contemporary or traditional culture?</a:t>
            </a:r>
          </a:p>
        </p:txBody>
      </p:sp>
    </p:spTree>
    <p:extLst>
      <p:ext uri="{BB962C8B-B14F-4D97-AF65-F5344CB8AC3E}">
        <p14:creationId xmlns:p14="http://schemas.microsoft.com/office/powerpoint/2010/main" val="2415598242"/>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Does the resource present a cultural aspect from the locus of the target culture, from another culture’s perspective or from the perspective of the culture’s own diaspora?</a:t>
            </a:r>
          </a:p>
          <a:p>
            <a:pPr marL="0" lvl="0" indent="0">
              <a:buNone/>
            </a:pPr>
            <a:endParaRPr lang="en-ZA" dirty="0"/>
          </a:p>
          <a:p>
            <a:pPr lvl="0"/>
            <a:r>
              <a:rPr lang="en-ZA" dirty="0"/>
              <a:t>Are the resources safe and durable? Are you certain that children will not suffer any harm or injuries when using the resources? </a:t>
            </a:r>
          </a:p>
        </p:txBody>
      </p:sp>
    </p:spTree>
    <p:extLst>
      <p:ext uri="{BB962C8B-B14F-4D97-AF65-F5344CB8AC3E}">
        <p14:creationId xmlns:p14="http://schemas.microsoft.com/office/powerpoint/2010/main" val="230866500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Does the resource challenge a child to learn different things?</a:t>
            </a:r>
          </a:p>
          <a:p>
            <a:pPr lvl="0"/>
            <a:r>
              <a:rPr lang="en-ZA" dirty="0"/>
              <a:t>Does the resource encourage learning and active participation of kids?</a:t>
            </a:r>
          </a:p>
          <a:p>
            <a:pPr lvl="0"/>
            <a:r>
              <a:rPr lang="en-ZA" dirty="0"/>
              <a:t>Is the resource challenging enough and can it be applied in real life situations?</a:t>
            </a:r>
          </a:p>
          <a:p>
            <a:pPr lvl="0"/>
            <a:r>
              <a:rPr lang="en-ZA" dirty="0"/>
              <a:t>Are you in a position to judge? Why? Why not?</a:t>
            </a:r>
          </a:p>
        </p:txBody>
      </p:sp>
    </p:spTree>
    <p:extLst>
      <p:ext uri="{BB962C8B-B14F-4D97-AF65-F5344CB8AC3E}">
        <p14:creationId xmlns:p14="http://schemas.microsoft.com/office/powerpoint/2010/main" val="2913855716"/>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marL="0" indent="0">
              <a:buNone/>
            </a:pPr>
            <a:r>
              <a:rPr lang="en-ZA" dirty="0"/>
              <a:t>A resource does not exist in isolation but needs to connect with other resources as part of a learning programme. Learning occurs as children draw connections among instances to develop deeper understandings. </a:t>
            </a:r>
          </a:p>
          <a:p>
            <a:pPr marL="0" indent="0">
              <a:buNone/>
            </a:pPr>
            <a:endParaRPr lang="en-ZA" b="1" dirty="0"/>
          </a:p>
          <a:p>
            <a:pPr marL="0" indent="0">
              <a:buNone/>
            </a:pPr>
            <a:r>
              <a:rPr lang="en-ZA" b="1" dirty="0"/>
              <a:t>Connections among resources can be of several different types, including</a:t>
            </a:r>
            <a:r>
              <a:rPr lang="en-ZA" dirty="0"/>
              <a:t>:</a:t>
            </a:r>
          </a:p>
          <a:p>
            <a:pPr lvl="0"/>
            <a:r>
              <a:rPr lang="en-ZA" dirty="0"/>
              <a:t>Resources which add new content</a:t>
            </a:r>
          </a:p>
          <a:p>
            <a:pPr lvl="0"/>
            <a:r>
              <a:rPr lang="en-ZA" dirty="0"/>
              <a:t>Resources which add new perspectives on existing content</a:t>
            </a:r>
          </a:p>
        </p:txBody>
      </p:sp>
    </p:spTree>
    <p:extLst>
      <p:ext uri="{BB962C8B-B14F-4D97-AF65-F5344CB8AC3E}">
        <p14:creationId xmlns:p14="http://schemas.microsoft.com/office/powerpoint/2010/main" val="216246435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Resources which add new information about aspects of existing content</a:t>
            </a:r>
          </a:p>
          <a:p>
            <a:pPr lvl="0"/>
            <a:r>
              <a:rPr lang="en-ZA" dirty="0"/>
              <a:t>Resources which add complexity to interpretations</a:t>
            </a:r>
          </a:p>
          <a:p>
            <a:pPr lvl="0"/>
            <a:r>
              <a:rPr lang="en-ZA" dirty="0"/>
              <a:t>Resources which introduce challenges to current understanding</a:t>
            </a:r>
          </a:p>
          <a:p>
            <a:pPr lvl="0"/>
            <a:r>
              <a:rPr lang="en-ZA" dirty="0"/>
              <a:t>Resources which introduce personal perspectives</a:t>
            </a:r>
          </a:p>
          <a:p>
            <a:pPr lvl="0"/>
            <a:r>
              <a:rPr lang="en-ZA" dirty="0"/>
              <a:t>Resources which respond to children’s questions or interests about content.</a:t>
            </a:r>
          </a:p>
        </p:txBody>
      </p:sp>
    </p:spTree>
    <p:extLst>
      <p:ext uri="{BB962C8B-B14F-4D97-AF65-F5344CB8AC3E}">
        <p14:creationId xmlns:p14="http://schemas.microsoft.com/office/powerpoint/2010/main" val="3618586379"/>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marL="0" indent="0">
              <a:buNone/>
            </a:pPr>
            <a:r>
              <a:rPr lang="en-ZA" b="1" dirty="0"/>
              <a:t>Housekeeping Corner</a:t>
            </a:r>
          </a:p>
          <a:p>
            <a:pPr marL="0" indent="0">
              <a:buNone/>
            </a:pPr>
            <a:endParaRPr lang="en-ZA" b="1" dirty="0"/>
          </a:p>
          <a:p>
            <a:pPr lvl="0"/>
            <a:r>
              <a:rPr lang="en-ZA" dirty="0"/>
              <a:t>Have clothing available that uses a variety of fasteners, some easy, others more difficult</a:t>
            </a:r>
          </a:p>
          <a:p>
            <a:pPr lvl="0"/>
            <a:r>
              <a:rPr lang="en-ZA" dirty="0"/>
              <a:t>Make sure that all areas (table and chairs, counters, shelves, etc) can be reached by a child in a wheelchair or by a child who may have difficulty reaching long distances.</a:t>
            </a:r>
          </a:p>
          <a:p>
            <a:pPr lvl="0"/>
            <a:r>
              <a:rPr lang="en-ZA" dirty="0"/>
              <a:t>Include dolls with disabilities as part of the family of dolls available.</a:t>
            </a:r>
          </a:p>
        </p:txBody>
      </p:sp>
    </p:spTree>
    <p:extLst>
      <p:ext uri="{BB962C8B-B14F-4D97-AF65-F5344CB8AC3E}">
        <p14:creationId xmlns:p14="http://schemas.microsoft.com/office/powerpoint/2010/main" val="3821867896"/>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Include equipment related to disabilities in the dress-up area. Some equipment might include glasses, canes, braces, hearing aides, or wheelchairs</a:t>
            </a:r>
          </a:p>
          <a:p>
            <a:pPr lvl="0"/>
            <a:r>
              <a:rPr lang="en-ZA" dirty="0"/>
              <a:t>The equipment can be pretend or made from old or outgrown equipment.</a:t>
            </a:r>
          </a:p>
          <a:p>
            <a:pPr lvl="0"/>
            <a:r>
              <a:rPr lang="en-ZA" dirty="0"/>
              <a:t>Make sure equipment is safe.</a:t>
            </a:r>
          </a:p>
        </p:txBody>
      </p:sp>
    </p:spTree>
    <p:extLst>
      <p:ext uri="{BB962C8B-B14F-4D97-AF65-F5344CB8AC3E}">
        <p14:creationId xmlns:p14="http://schemas.microsoft.com/office/powerpoint/2010/main" val="4280639173"/>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marL="0" indent="0">
              <a:buNone/>
            </a:pPr>
            <a:r>
              <a:rPr lang="en-ZA" b="1" dirty="0"/>
              <a:t>Table Toys</a:t>
            </a:r>
          </a:p>
          <a:p>
            <a:pPr marL="0" indent="0">
              <a:buNone/>
            </a:pPr>
            <a:endParaRPr lang="en-ZA" dirty="0"/>
          </a:p>
          <a:p>
            <a:pPr lvl="0"/>
            <a:r>
              <a:rPr lang="en-ZA" dirty="0"/>
              <a:t>Most electric or battery operated toys can be modified to be activated by a switch. Find or make simple switches that allow for a variety of ways to access these types of toys.</a:t>
            </a:r>
          </a:p>
          <a:p>
            <a:pPr lvl="0"/>
            <a:r>
              <a:rPr lang="en-ZA" dirty="0"/>
              <a:t>Make sure that toys won’t move across table if the child cannot stabilise it. Use double-backed tape, a C-clamp to hold the toy to the table.</a:t>
            </a:r>
          </a:p>
        </p:txBody>
      </p:sp>
    </p:spTree>
    <p:extLst>
      <p:ext uri="{BB962C8B-B14F-4D97-AF65-F5344CB8AC3E}">
        <p14:creationId xmlns:p14="http://schemas.microsoft.com/office/powerpoint/2010/main" val="2647115951"/>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Place the toy in a shallow tray on the table to help keep all the pieces together and define that play area.</a:t>
            </a:r>
          </a:p>
          <a:p>
            <a:pPr lvl="0"/>
            <a:r>
              <a:rPr lang="en-ZA" dirty="0"/>
              <a:t>Investigate that toys already at the toy store!</a:t>
            </a:r>
          </a:p>
          <a:p>
            <a:pPr lvl="0"/>
            <a:r>
              <a:rPr lang="en-ZA" dirty="0"/>
              <a:t>If children have difficulty holding small toys, help them to grasp the toys better by building up handles with sponge hair curlers or pipe insulation, or by attaching the handle to the hand using a velcro strap.</a:t>
            </a:r>
          </a:p>
          <a:p>
            <a:pPr lvl="0"/>
            <a:r>
              <a:rPr lang="en-ZA" dirty="0"/>
              <a:t>Look for puzzles with knobs or handles. Adapt your favourite puzzles with knobs from the hardware store.</a:t>
            </a:r>
          </a:p>
          <a:p>
            <a:endParaRPr lang="en-ZA" dirty="0"/>
          </a:p>
          <a:p>
            <a:pPr lvl="0"/>
            <a:endParaRPr lang="en-ZA" dirty="0"/>
          </a:p>
        </p:txBody>
      </p:sp>
    </p:spTree>
    <p:extLst>
      <p:ext uri="{BB962C8B-B14F-4D97-AF65-F5344CB8AC3E}">
        <p14:creationId xmlns:p14="http://schemas.microsoft.com/office/powerpoint/2010/main" val="3630329674"/>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519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marL="0" indent="0">
              <a:buNone/>
            </a:pPr>
            <a:r>
              <a:rPr lang="en-ZA" b="1" dirty="0"/>
              <a:t>Art</a:t>
            </a:r>
            <a:endParaRPr lang="en-ZA" dirty="0"/>
          </a:p>
          <a:p>
            <a:pPr lvl="0"/>
            <a:r>
              <a:rPr lang="en-ZA" dirty="0"/>
              <a:t>When using paint brushes, adapt handles to make them easier to grasp. Handles may be lengthened, shortened, built up with pipe insulation, attached to the hand using a Velcro strap, or attached to a glove with Velcro on the palm.</a:t>
            </a:r>
          </a:p>
          <a:p>
            <a:pPr lvl="0"/>
            <a:endParaRPr lang="en-ZA" dirty="0"/>
          </a:p>
          <a:p>
            <a:r>
              <a:rPr lang="en-ZA" dirty="0"/>
              <a:t>Experiment with using other materials in painting projects that may be easier to grasp</a:t>
            </a:r>
          </a:p>
        </p:txBody>
      </p:sp>
    </p:spTree>
    <p:extLst>
      <p:ext uri="{BB962C8B-B14F-4D97-AF65-F5344CB8AC3E}">
        <p14:creationId xmlns:p14="http://schemas.microsoft.com/office/powerpoint/2010/main" val="1299864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en-GB" dirty="0"/>
              <a:t>Children from all cultural and ethnic backgrounds need to see themselves reflected in educational materials. </a:t>
            </a:r>
          </a:p>
          <a:p>
            <a:pPr lvl="0"/>
            <a:endParaRPr lang="en-GB" dirty="0"/>
          </a:p>
          <a:p>
            <a:pPr lvl="0"/>
            <a:r>
              <a:rPr lang="en-GB" dirty="0"/>
              <a:t>The sharing of cultural heritages, languages, traditions, values, and lifestyles enriches the education of all children.</a:t>
            </a: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0916234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lnSpcReduction="10000"/>
          </a:bodyPr>
          <a:lstStyle/>
          <a:p>
            <a:r>
              <a:rPr lang="en-ZA" dirty="0"/>
              <a:t> Examples include: raw potatoes, sponges, squeeze paints, drinking straws to blow paint, or spin art with a switch adaptation. </a:t>
            </a:r>
          </a:p>
          <a:p>
            <a:endParaRPr lang="en-ZA" dirty="0"/>
          </a:p>
          <a:p>
            <a:pPr lvl="0"/>
            <a:r>
              <a:rPr lang="en-ZA" dirty="0"/>
              <a:t>Line a shallow bucket with art paper and place a marble dipped in paint in the bucket. Tip the bucket to make the marble “paint” the paper.</a:t>
            </a:r>
          </a:p>
          <a:p>
            <a:pPr marL="0" lvl="0" indent="0">
              <a:buNone/>
            </a:pPr>
            <a:endParaRPr lang="en-ZA" dirty="0"/>
          </a:p>
          <a:p>
            <a:pPr lvl="0"/>
            <a:r>
              <a:rPr lang="en-ZA" dirty="0"/>
              <a:t>Tape drawing paper to table if more stability is needed. On an easel, use tape or paper clips to hold on to surface.</a:t>
            </a:r>
          </a:p>
          <a:p>
            <a:endParaRPr lang="en-ZA" dirty="0"/>
          </a:p>
        </p:txBody>
      </p:sp>
    </p:spTree>
    <p:extLst>
      <p:ext uri="{BB962C8B-B14F-4D97-AF65-F5344CB8AC3E}">
        <p14:creationId xmlns:p14="http://schemas.microsoft.com/office/powerpoint/2010/main" val="250307933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Use large sized or fingertip crayons for children who have difficulty holding on to small crayons</a:t>
            </a:r>
          </a:p>
          <a:p>
            <a:pPr marL="0" lvl="0" indent="0">
              <a:buNone/>
            </a:pPr>
            <a:endParaRPr lang="en-ZA" dirty="0"/>
          </a:p>
          <a:p>
            <a:pPr lvl="0"/>
            <a:r>
              <a:rPr lang="en-ZA" dirty="0"/>
              <a:t>Markers make thick lines and need less pressure than crayons. They may be a good adaptation for children who may not see thin crayon lines or who cannot press hard enough with crayons.</a:t>
            </a:r>
          </a:p>
          <a:p>
            <a:pPr marL="0" lvl="0" indent="0">
              <a:buNone/>
            </a:pPr>
            <a:endParaRPr lang="en-ZA" dirty="0"/>
          </a:p>
          <a:p>
            <a:endParaRPr lang="en-ZA" dirty="0"/>
          </a:p>
          <a:p>
            <a:endParaRPr lang="en-ZA" dirty="0"/>
          </a:p>
        </p:txBody>
      </p:sp>
    </p:spTree>
    <p:extLst>
      <p:ext uri="{BB962C8B-B14F-4D97-AF65-F5344CB8AC3E}">
        <p14:creationId xmlns:p14="http://schemas.microsoft.com/office/powerpoint/2010/main" val="1723438704"/>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Tie markers or brushes to table or easel. This will allow children who have difficulty getting down to the floor to be more independent in picking up dropped materials.</a:t>
            </a:r>
          </a:p>
          <a:p>
            <a:pPr marL="0" lvl="0" indent="0">
              <a:buNone/>
            </a:pPr>
            <a:endParaRPr lang="en-ZA" dirty="0"/>
          </a:p>
          <a:p>
            <a:pPr lvl="0"/>
            <a:r>
              <a:rPr lang="en-ZA" dirty="0"/>
              <a:t>Add food flavourings or scents to home-made Playdough. This will enhance the fun for children who may not see the clay.</a:t>
            </a:r>
          </a:p>
          <a:p>
            <a:pPr marL="0" lvl="0" indent="0">
              <a:buNone/>
            </a:pPr>
            <a:endParaRPr lang="en-ZA" dirty="0"/>
          </a:p>
          <a:p>
            <a:endParaRPr lang="en-ZA" dirty="0"/>
          </a:p>
          <a:p>
            <a:endParaRPr lang="en-ZA" dirty="0"/>
          </a:p>
        </p:txBody>
      </p:sp>
    </p:spTree>
    <p:extLst>
      <p:ext uri="{BB962C8B-B14F-4D97-AF65-F5344CB8AC3E}">
        <p14:creationId xmlns:p14="http://schemas.microsoft.com/office/powerpoint/2010/main" val="1904574251"/>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Markers make thick lines and need less pressure than crayons. They may be a good adaptation for children who may not see thin crayon lines or who cannot press hard enough with crayons.</a:t>
            </a:r>
          </a:p>
          <a:p>
            <a:pPr marL="0" lvl="0" indent="0">
              <a:buNone/>
            </a:pPr>
            <a:endParaRPr lang="en-ZA" dirty="0"/>
          </a:p>
          <a:p>
            <a:pPr lvl="0"/>
            <a:r>
              <a:rPr lang="en-ZA" dirty="0"/>
              <a:t>Tie markers or brushes to table or easel. This will allow children who have difficulty getting down to the floor to be more independent in picking up dropped materials.</a:t>
            </a:r>
          </a:p>
          <a:p>
            <a:pPr marL="0" lvl="0" indent="0">
              <a:buNone/>
            </a:pPr>
            <a:endParaRPr lang="en-ZA" dirty="0"/>
          </a:p>
          <a:p>
            <a:endParaRPr lang="en-ZA" dirty="0"/>
          </a:p>
          <a:p>
            <a:endParaRPr lang="en-ZA" dirty="0"/>
          </a:p>
        </p:txBody>
      </p:sp>
    </p:spTree>
    <p:extLst>
      <p:ext uri="{BB962C8B-B14F-4D97-AF65-F5344CB8AC3E}">
        <p14:creationId xmlns:p14="http://schemas.microsoft.com/office/powerpoint/2010/main" val="4049295529"/>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595716"/>
            <a:ext cx="8219256" cy="3987646"/>
          </a:xfrm>
        </p:spPr>
        <p:txBody>
          <a:bodyPr>
            <a:normAutofit/>
          </a:bodyPr>
          <a:lstStyle/>
          <a:p>
            <a:pPr lvl="0"/>
            <a:r>
              <a:rPr lang="en-ZA" dirty="0"/>
              <a:t>Add food flavourings or scents to home-made Playdough. This will enhance the fun for children who may not see the clay.</a:t>
            </a:r>
          </a:p>
          <a:p>
            <a:pPr marL="0" lvl="0" indent="0">
              <a:buNone/>
            </a:pPr>
            <a:endParaRPr lang="en-ZA" dirty="0"/>
          </a:p>
          <a:p>
            <a:endParaRPr lang="en-ZA" dirty="0"/>
          </a:p>
          <a:p>
            <a:endParaRPr lang="en-ZA" dirty="0"/>
          </a:p>
        </p:txBody>
      </p:sp>
    </p:spTree>
    <p:extLst>
      <p:ext uri="{BB962C8B-B14F-4D97-AF65-F5344CB8AC3E}">
        <p14:creationId xmlns:p14="http://schemas.microsoft.com/office/powerpoint/2010/main" val="368685673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marL="0" indent="0">
              <a:buNone/>
            </a:pPr>
            <a:r>
              <a:rPr lang="en-ZA" b="1" dirty="0"/>
              <a:t>Sand and Water</a:t>
            </a:r>
          </a:p>
          <a:p>
            <a:pPr marL="0" indent="0">
              <a:buNone/>
            </a:pPr>
            <a:endParaRPr lang="en-ZA" dirty="0"/>
          </a:p>
          <a:p>
            <a:pPr lvl="0"/>
            <a:r>
              <a:rPr lang="en-ZA" dirty="0"/>
              <a:t>Make sure children are able to access the sand and water tables. It is important for children to be able to reach a wide area of the table. </a:t>
            </a:r>
          </a:p>
          <a:p>
            <a:pPr lvl="0"/>
            <a:endParaRPr lang="en-ZA" dirty="0"/>
          </a:p>
          <a:p>
            <a:pPr lvl="0"/>
            <a:r>
              <a:rPr lang="en-ZA" dirty="0"/>
              <a:t>Raise the table so that children in wheelchairs can fit under the table. Make sure all adaptations to the table are stable.</a:t>
            </a:r>
          </a:p>
          <a:p>
            <a:pPr marL="0" lvl="0" indent="0">
              <a:buNone/>
            </a:pPr>
            <a:endParaRPr lang="en-ZA" dirty="0"/>
          </a:p>
          <a:p>
            <a:endParaRPr lang="en-ZA" dirty="0"/>
          </a:p>
          <a:p>
            <a:endParaRPr lang="en-ZA" dirty="0"/>
          </a:p>
        </p:txBody>
      </p:sp>
    </p:spTree>
    <p:extLst>
      <p:ext uri="{BB962C8B-B14F-4D97-AF65-F5344CB8AC3E}">
        <p14:creationId xmlns:p14="http://schemas.microsoft.com/office/powerpoint/2010/main" val="204637615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526</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lvl="0"/>
            <a:r>
              <a:rPr lang="en-ZA" dirty="0"/>
              <a:t>Adapt the position of the table in order to meet the needs of a variety of children. </a:t>
            </a:r>
          </a:p>
          <a:p>
            <a:pPr lvl="0"/>
            <a:endParaRPr lang="en-ZA" dirty="0"/>
          </a:p>
          <a:p>
            <a:pPr lvl="0"/>
            <a:r>
              <a:rPr lang="en-ZA" dirty="0"/>
              <a:t>Experiment with the height of the table so that it is on the floor, at chair height or for standing. </a:t>
            </a:r>
          </a:p>
          <a:p>
            <a:pPr lvl="0"/>
            <a:endParaRPr lang="en-ZA" dirty="0"/>
          </a:p>
          <a:p>
            <a:pPr lvl="0"/>
            <a:r>
              <a:rPr lang="en-ZA" dirty="0"/>
              <a:t>Make sure adapted equipment for standing or sitting at the table is available for children who need the assistance.</a:t>
            </a:r>
          </a:p>
        </p:txBody>
      </p:sp>
    </p:spTree>
    <p:extLst>
      <p:ext uri="{BB962C8B-B14F-4D97-AF65-F5344CB8AC3E}">
        <p14:creationId xmlns:p14="http://schemas.microsoft.com/office/powerpoint/2010/main" val="1158418231"/>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527</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lvl="0"/>
            <a:r>
              <a:rPr lang="en-ZA" dirty="0"/>
              <a:t>If no table is available or if it cannot be adapt easily, make individual containers of water or sand using small bins or buckets. Pair children together to play in a container that may be placed on a wheelchair tray.</a:t>
            </a:r>
          </a:p>
        </p:txBody>
      </p:sp>
    </p:spTree>
    <p:extLst>
      <p:ext uri="{BB962C8B-B14F-4D97-AF65-F5344CB8AC3E}">
        <p14:creationId xmlns:p14="http://schemas.microsoft.com/office/powerpoint/2010/main" val="2077842614"/>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528</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lnSpcReduction="10000"/>
          </a:bodyPr>
          <a:lstStyle/>
          <a:p>
            <a:pPr lvl="0"/>
            <a:r>
              <a:rPr lang="en-ZA" dirty="0"/>
              <a:t>Make sure the toys in the sand/water table fit a range of developmental needs. Have a range of simple to complex pouring, sifting, and squeezing toys.</a:t>
            </a:r>
          </a:p>
          <a:p>
            <a:pPr marL="0" lvl="0" indent="0">
              <a:buNone/>
            </a:pPr>
            <a:endParaRPr lang="en-ZA" dirty="0"/>
          </a:p>
          <a:p>
            <a:pPr lvl="0"/>
            <a:r>
              <a:rPr lang="en-ZA" dirty="0"/>
              <a:t>Attach a switch to a small fan that can be operated by a child who has difficulty manipulating toys. His friends can use the fan to help blow soap bubbles, streamers, or pin wheels.</a:t>
            </a:r>
          </a:p>
          <a:p>
            <a:pPr marL="0" lvl="0" indent="0">
              <a:buNone/>
            </a:pPr>
            <a:endParaRPr lang="en-ZA" dirty="0"/>
          </a:p>
          <a:p>
            <a:pPr lvl="0"/>
            <a:r>
              <a:rPr lang="en-ZA" dirty="0"/>
              <a:t>Use a variety of textures in the table. Some examples might include dried beans, rice, shaving cream, gelatin, or mud!</a:t>
            </a:r>
          </a:p>
        </p:txBody>
      </p:sp>
    </p:spTree>
    <p:extLst>
      <p:ext uri="{BB962C8B-B14F-4D97-AF65-F5344CB8AC3E}">
        <p14:creationId xmlns:p14="http://schemas.microsoft.com/office/powerpoint/2010/main" val="3828078173"/>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529</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lnSpcReduction="10000"/>
          </a:bodyPr>
          <a:lstStyle/>
          <a:p>
            <a:pPr marL="0" indent="0">
              <a:buNone/>
            </a:pPr>
            <a:r>
              <a:rPr lang="en-ZA" b="1" dirty="0"/>
              <a:t>Library</a:t>
            </a:r>
          </a:p>
          <a:p>
            <a:pPr marL="0" indent="0">
              <a:buNone/>
            </a:pPr>
            <a:endParaRPr lang="en-ZA" dirty="0"/>
          </a:p>
          <a:p>
            <a:pPr lvl="0"/>
            <a:r>
              <a:rPr lang="en-ZA" dirty="0"/>
              <a:t>Identify a variety of ways that children can respond during story time. Some can respond by speaking, pointing to pictures, holding items discussed in the story, turning pages, etc.</a:t>
            </a:r>
          </a:p>
          <a:p>
            <a:pPr marL="0" lvl="0" indent="0">
              <a:buNone/>
            </a:pPr>
            <a:endParaRPr lang="en-ZA" dirty="0"/>
          </a:p>
          <a:p>
            <a:pPr lvl="0"/>
            <a:r>
              <a:rPr lang="en-ZA" dirty="0"/>
              <a:t>Use story cassette tapes. Use a tape player with large buttons or adapt it to a large switch. Colour code or use textures to identify “play” and “stop” buttons.</a:t>
            </a:r>
          </a:p>
        </p:txBody>
      </p:sp>
    </p:spTree>
    <p:extLst>
      <p:ext uri="{BB962C8B-B14F-4D97-AF65-F5344CB8AC3E}">
        <p14:creationId xmlns:p14="http://schemas.microsoft.com/office/powerpoint/2010/main" val="2521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lvl="0" indent="0">
              <a:buNone/>
            </a:pPr>
            <a:r>
              <a:rPr lang="en-GB" b="1" dirty="0"/>
              <a:t>To these ends, the facilitation approach should </a:t>
            </a:r>
          </a:p>
          <a:p>
            <a:pPr marL="0" lvl="0" indent="0">
              <a:buNone/>
            </a:pPr>
            <a:endParaRPr lang="en-ZA" b="1" dirty="0"/>
          </a:p>
          <a:p>
            <a:pPr lvl="0"/>
            <a:r>
              <a:rPr lang="en-GB" dirty="0"/>
              <a:t>Increase awareness of ethnic and cultural diversity</a:t>
            </a:r>
            <a:endParaRPr lang="en-ZA" dirty="0"/>
          </a:p>
          <a:p>
            <a:pPr lvl="0"/>
            <a:r>
              <a:rPr lang="en-GB" dirty="0"/>
              <a:t>Create sensitivity to and respect for differences and similarities within and among groups</a:t>
            </a:r>
            <a:endParaRPr lang="en-ZA" dirty="0"/>
          </a:p>
          <a:p>
            <a:pPr lvl="0"/>
            <a:r>
              <a:rPr lang="en-GB" dirty="0"/>
              <a:t>Affirm and enhance self-esteem through pride in heritage</a:t>
            </a:r>
            <a:endParaRPr lang="en-ZA" dirty="0"/>
          </a:p>
          <a:p>
            <a:pPr lvl="0"/>
            <a:r>
              <a:rPr lang="en-GB" dirty="0"/>
              <a:t>Promote cross-cultural understanding, citizenship, and racial harmony</a:t>
            </a:r>
            <a:endParaRPr lang="en-ZA" dirty="0"/>
          </a:p>
          <a:p>
            <a:pPr lvl="0"/>
            <a:r>
              <a:rPr lang="en-GB" dirty="0"/>
              <a:t>Reflect and validate children’ cultural experiences.</a:t>
            </a: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65524466"/>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530</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lvl="0"/>
            <a:r>
              <a:rPr lang="en-ZA" dirty="0"/>
              <a:t>Include braille books in the library corner. Braille each page of the story onto clear, heavy label tape. Add to the book.</a:t>
            </a:r>
          </a:p>
          <a:p>
            <a:pPr lvl="0"/>
            <a:endParaRPr lang="en-ZA" dirty="0"/>
          </a:p>
          <a:p>
            <a:pPr lvl="0"/>
            <a:r>
              <a:rPr lang="en-ZA" dirty="0"/>
              <a:t>Include a variety of books about children with disabilities in the library area.</a:t>
            </a:r>
          </a:p>
          <a:p>
            <a:pPr lvl="0"/>
            <a:endParaRPr lang="en-ZA" dirty="0"/>
          </a:p>
          <a:p>
            <a:pPr lvl="0"/>
            <a:r>
              <a:rPr lang="en-ZA" dirty="0"/>
              <a:t>Include books that use sign language to communicate the story.</a:t>
            </a:r>
          </a:p>
          <a:p>
            <a:pPr marL="0" lvl="0" indent="0">
              <a:buNone/>
            </a:pPr>
            <a:endParaRPr lang="en-ZA" dirty="0"/>
          </a:p>
          <a:p>
            <a:pPr lvl="0"/>
            <a:endParaRPr lang="en-ZA" dirty="0"/>
          </a:p>
        </p:txBody>
      </p:sp>
    </p:spTree>
    <p:extLst>
      <p:ext uri="{BB962C8B-B14F-4D97-AF65-F5344CB8AC3E}">
        <p14:creationId xmlns:p14="http://schemas.microsoft.com/office/powerpoint/2010/main" val="3521924558"/>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531</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lnSpcReduction="10000"/>
          </a:bodyPr>
          <a:lstStyle/>
          <a:p>
            <a:pPr lvl="0"/>
            <a:r>
              <a:rPr lang="en-ZA" dirty="0"/>
              <a:t>Make a class talk book. This is a photo album that includes pictures, objects or pieces of materials that are related to day’s activities.</a:t>
            </a:r>
          </a:p>
          <a:p>
            <a:pPr marL="0" lvl="0" indent="0">
              <a:buNone/>
            </a:pPr>
            <a:endParaRPr lang="en-ZA" dirty="0"/>
          </a:p>
          <a:p>
            <a:pPr lvl="0"/>
            <a:r>
              <a:rPr lang="en-ZA" dirty="0"/>
              <a:t>This will allow children with little speech to talk about their day by pointing to the objects. </a:t>
            </a:r>
          </a:p>
          <a:p>
            <a:pPr lvl="0"/>
            <a:endParaRPr lang="en-ZA" dirty="0"/>
          </a:p>
          <a:p>
            <a:pPr lvl="0"/>
            <a:r>
              <a:rPr lang="en-ZA" dirty="0"/>
              <a:t>It also provides children who may have difficulty remembering with clues about what happened during the day. </a:t>
            </a:r>
          </a:p>
          <a:p>
            <a:pPr marL="0" lvl="0" indent="0">
              <a:buNone/>
            </a:pPr>
            <a:endParaRPr lang="en-ZA" dirty="0"/>
          </a:p>
          <a:p>
            <a:pPr lvl="0"/>
            <a:endParaRPr lang="en-ZA" dirty="0"/>
          </a:p>
        </p:txBody>
      </p:sp>
    </p:spTree>
    <p:extLst>
      <p:ext uri="{BB962C8B-B14F-4D97-AF65-F5344CB8AC3E}">
        <p14:creationId xmlns:p14="http://schemas.microsoft.com/office/powerpoint/2010/main" val="3172131312"/>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532</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lnSpcReduction="10000"/>
          </a:bodyPr>
          <a:lstStyle/>
          <a:p>
            <a:pPr lvl="0"/>
            <a:r>
              <a:rPr lang="en-ZA" dirty="0"/>
              <a:t>Words can be added so that it is expanded to an early literacy activity.</a:t>
            </a:r>
          </a:p>
          <a:p>
            <a:pPr marL="0" lvl="0" indent="0">
              <a:buNone/>
            </a:pPr>
            <a:endParaRPr lang="en-ZA" dirty="0"/>
          </a:p>
          <a:p>
            <a:pPr lvl="0"/>
            <a:r>
              <a:rPr lang="en-ZA" dirty="0"/>
              <a:t>Adapt a switch to slide projector. Take slides of each page of a story book. A child who is unable to turn pages can use the switch to advance the story during story time.</a:t>
            </a:r>
          </a:p>
          <a:p>
            <a:pPr marL="0" lvl="0" indent="0">
              <a:buNone/>
            </a:pPr>
            <a:endParaRPr lang="en-ZA" dirty="0"/>
          </a:p>
          <a:p>
            <a:pPr lvl="0"/>
            <a:r>
              <a:rPr lang="en-ZA" dirty="0"/>
              <a:t>For children who have difficulty turning pages, place tabs on each page. Attach a small piece of foam to each page so there is more room to slip in a finger and turn pages.</a:t>
            </a:r>
          </a:p>
          <a:p>
            <a:pPr marL="0" lvl="0" indent="0">
              <a:buNone/>
            </a:pPr>
            <a:endParaRPr lang="en-ZA" dirty="0"/>
          </a:p>
          <a:p>
            <a:pPr lvl="0"/>
            <a:endParaRPr lang="en-ZA" dirty="0"/>
          </a:p>
        </p:txBody>
      </p:sp>
    </p:spTree>
    <p:extLst>
      <p:ext uri="{BB962C8B-B14F-4D97-AF65-F5344CB8AC3E}">
        <p14:creationId xmlns:p14="http://schemas.microsoft.com/office/powerpoint/2010/main" val="210591451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533</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marL="0" indent="0">
              <a:buNone/>
            </a:pPr>
            <a:r>
              <a:rPr lang="en-ZA" b="1" dirty="0"/>
              <a:t>Blocks</a:t>
            </a:r>
            <a:endParaRPr lang="en-ZA" dirty="0"/>
          </a:p>
          <a:p>
            <a:pPr lvl="0"/>
            <a:r>
              <a:rPr lang="en-ZA" dirty="0"/>
              <a:t>Make sure there is a way for the child to be on the same level as the other children. If a child needs assistance in sitting on the floor to play with blocks, have adapted equipment available. </a:t>
            </a:r>
          </a:p>
          <a:p>
            <a:pPr lvl="0"/>
            <a:endParaRPr lang="en-ZA" dirty="0"/>
          </a:p>
          <a:p>
            <a:pPr lvl="0"/>
            <a:r>
              <a:rPr lang="en-ZA" dirty="0"/>
              <a:t>Cut the legs off of a chair with arms and a high back. Use a bean bag chair that can be moulded to the child’s needs. Have all children build with blocks on a table if no floor seating is available.</a:t>
            </a:r>
          </a:p>
          <a:p>
            <a:pPr marL="0" lvl="0" indent="0">
              <a:buNone/>
            </a:pPr>
            <a:endParaRPr lang="en-ZA" dirty="0"/>
          </a:p>
          <a:p>
            <a:pPr lvl="0"/>
            <a:endParaRPr lang="en-ZA" dirty="0"/>
          </a:p>
        </p:txBody>
      </p:sp>
    </p:spTree>
    <p:extLst>
      <p:ext uri="{BB962C8B-B14F-4D97-AF65-F5344CB8AC3E}">
        <p14:creationId xmlns:p14="http://schemas.microsoft.com/office/powerpoint/2010/main" val="276656096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534</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lnSpcReduction="10000"/>
          </a:bodyPr>
          <a:lstStyle/>
          <a:p>
            <a:pPr lvl="0"/>
            <a:r>
              <a:rPr lang="en-ZA" dirty="0"/>
              <a:t>Mark off the block area with bright tape or a texture to mark boundaries of the block area. This adaptation may be helpful for children who have difficulty seeing or staying in the boundaries without enhanced cues.</a:t>
            </a:r>
          </a:p>
          <a:p>
            <a:pPr marL="0" lvl="0" indent="0">
              <a:buNone/>
            </a:pPr>
            <a:endParaRPr lang="en-ZA" dirty="0"/>
          </a:p>
          <a:p>
            <a:pPr lvl="0"/>
            <a:r>
              <a:rPr lang="en-ZA" dirty="0"/>
              <a:t>Attach Velcro to blocks to help them stay together easily.</a:t>
            </a:r>
          </a:p>
          <a:p>
            <a:pPr marL="0" lvl="0" indent="0">
              <a:buNone/>
            </a:pPr>
            <a:endParaRPr lang="en-ZA" dirty="0"/>
          </a:p>
          <a:p>
            <a:pPr lvl="0"/>
            <a:r>
              <a:rPr lang="en-ZA" dirty="0"/>
              <a:t>Use a variety of types of blocks to match the physical needs of each child. Experiment with different types of blocks to find out what properties they have. </a:t>
            </a:r>
          </a:p>
          <a:p>
            <a:endParaRPr lang="en-ZA" dirty="0"/>
          </a:p>
          <a:p>
            <a:pPr marL="0" lvl="0" indent="0">
              <a:buNone/>
            </a:pPr>
            <a:endParaRPr lang="en-ZA" dirty="0"/>
          </a:p>
          <a:p>
            <a:pPr lvl="0"/>
            <a:endParaRPr lang="en-ZA" dirty="0"/>
          </a:p>
        </p:txBody>
      </p:sp>
    </p:spTree>
    <p:extLst>
      <p:ext uri="{BB962C8B-B14F-4D97-AF65-F5344CB8AC3E}">
        <p14:creationId xmlns:p14="http://schemas.microsoft.com/office/powerpoint/2010/main" val="717081456"/>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8D-5E6B-426D-B57E-7E4609F57EF0}"/>
              </a:ext>
            </a:extLst>
          </p:cNvPr>
          <p:cNvSpPr>
            <a:spLocks noGrp="1"/>
          </p:cNvSpPr>
          <p:nvPr>
            <p:ph type="title"/>
          </p:nvPr>
        </p:nvSpPr>
        <p:spPr/>
        <p:txBody>
          <a:bodyPr>
            <a:normAutofit fontScale="90000"/>
          </a:bodyPr>
          <a:lstStyle/>
          <a:p>
            <a:pPr algn="ctr"/>
            <a:br>
              <a:rPr lang="en-GB" dirty="0"/>
            </a:br>
            <a:br>
              <a:rPr lang="en-GB" dirty="0"/>
            </a:br>
            <a:r>
              <a:rPr lang="en-GB" sz="3300" dirty="0"/>
              <a:t>VARIOUS TYPES OF BASIC RESOURCES AND TEACHING AIDS USED IN AN EARLY CHILDHOOD DEVELOPMENT LEARNING ENVIRONMENT, INCLUDING ADAPTIVE EQUIPMENT</a:t>
            </a:r>
            <a:endParaRPr lang="en-ZA" sz="3300" dirty="0"/>
          </a:p>
        </p:txBody>
      </p:sp>
      <p:sp>
        <p:nvSpPr>
          <p:cNvPr id="3" name="Slide Number Placeholder 2">
            <a:extLst>
              <a:ext uri="{FF2B5EF4-FFF2-40B4-BE49-F238E27FC236}">
                <a16:creationId xmlns:a16="http://schemas.microsoft.com/office/drawing/2014/main" id="{2E2893CF-70F4-470B-BEFD-20D4146258A7}"/>
              </a:ext>
            </a:extLst>
          </p:cNvPr>
          <p:cNvSpPr>
            <a:spLocks noGrp="1"/>
          </p:cNvSpPr>
          <p:nvPr>
            <p:ph type="sldNum" sz="quarter" idx="12"/>
          </p:nvPr>
        </p:nvSpPr>
        <p:spPr/>
        <p:txBody>
          <a:bodyPr/>
          <a:lstStyle/>
          <a:p>
            <a:fld id="{32F83655-DC73-417F-8B26-EB7A1DBB5382}" type="slidenum">
              <a:rPr lang="en-ZA" smtClean="0"/>
              <a:pPr/>
              <a:t>535</a:t>
            </a:fld>
            <a:endParaRPr lang="en-ZA" dirty="0"/>
          </a:p>
        </p:txBody>
      </p:sp>
      <p:sp>
        <p:nvSpPr>
          <p:cNvPr id="4" name="Content Placeholder 3">
            <a:extLst>
              <a:ext uri="{FF2B5EF4-FFF2-40B4-BE49-F238E27FC236}">
                <a16:creationId xmlns:a16="http://schemas.microsoft.com/office/drawing/2014/main" id="{DF050FFE-29C3-4C53-88DB-FE4B87DDE430}"/>
              </a:ext>
            </a:extLst>
          </p:cNvPr>
          <p:cNvSpPr>
            <a:spLocks noGrp="1"/>
          </p:cNvSpPr>
          <p:nvPr>
            <p:ph sz="quarter" idx="1"/>
          </p:nvPr>
        </p:nvSpPr>
        <p:spPr>
          <a:xfrm>
            <a:off x="462372" y="2451254"/>
            <a:ext cx="8219256" cy="3987646"/>
          </a:xfrm>
        </p:spPr>
        <p:txBody>
          <a:bodyPr>
            <a:normAutofit/>
          </a:bodyPr>
          <a:lstStyle/>
          <a:p>
            <a:pPr lvl="0"/>
            <a:endParaRPr lang="en-ZA" dirty="0"/>
          </a:p>
          <a:p>
            <a:pPr lvl="0"/>
            <a:r>
              <a:rPr lang="en-ZA" dirty="0"/>
              <a:t>Some blocks are easier to stack, some are easier to grab, some are light, some are heavy, some make noise, etc. </a:t>
            </a:r>
          </a:p>
          <a:p>
            <a:pPr lvl="0"/>
            <a:endParaRPr lang="en-ZA" dirty="0"/>
          </a:p>
          <a:p>
            <a:pPr lvl="0"/>
            <a:r>
              <a:rPr lang="en-ZA" dirty="0"/>
              <a:t>Examples of different blocks are bristle blocks, magnetic blocks or marbles, blocks that fasten together using snaps, cloth blocks, or covered shoe boxes. Collect a variety.</a:t>
            </a:r>
          </a:p>
          <a:p>
            <a:endParaRPr lang="en-ZA" dirty="0"/>
          </a:p>
          <a:p>
            <a:pPr marL="0" lvl="0" indent="0">
              <a:buNone/>
            </a:pPr>
            <a:endParaRPr lang="en-ZA" dirty="0"/>
          </a:p>
          <a:p>
            <a:pPr lvl="0"/>
            <a:endParaRPr lang="en-ZA" dirty="0"/>
          </a:p>
        </p:txBody>
      </p:sp>
    </p:spTree>
    <p:extLst>
      <p:ext uri="{BB962C8B-B14F-4D97-AF65-F5344CB8AC3E}">
        <p14:creationId xmlns:p14="http://schemas.microsoft.com/office/powerpoint/2010/main" val="82166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indent="0">
              <a:buNone/>
            </a:pPr>
            <a:r>
              <a:rPr lang="en-GB" b="1" dirty="0"/>
              <a:t>During facilitation:</a:t>
            </a:r>
          </a:p>
          <a:p>
            <a:pPr marL="0" indent="0">
              <a:buNone/>
            </a:pPr>
            <a:endParaRPr lang="en-ZA" dirty="0"/>
          </a:p>
          <a:p>
            <a:pPr lvl="0"/>
            <a:r>
              <a:rPr lang="en-GB" dirty="0"/>
              <a:t>Provide multi-sensory instruction.</a:t>
            </a:r>
            <a:endParaRPr lang="en-ZA" dirty="0"/>
          </a:p>
          <a:p>
            <a:pPr lvl="0"/>
            <a:r>
              <a:rPr lang="en-GB" dirty="0"/>
              <a:t>Avoid unnecessary complexity in activities.</a:t>
            </a:r>
            <a:endParaRPr lang="en-ZA" dirty="0"/>
          </a:p>
          <a:p>
            <a:pPr lvl="0"/>
            <a:r>
              <a:rPr lang="en-GB" dirty="0"/>
              <a:t>Provide opportunities for approaching concepts at various levels of complexity.</a:t>
            </a:r>
            <a:endParaRPr lang="en-ZA" dirty="0"/>
          </a:p>
          <a:p>
            <a:pPr lvl="0"/>
            <a:r>
              <a:rPr lang="en-GB" dirty="0"/>
              <a:t>Illustrate concepts by real-life examples connected to children’ experiences.</a:t>
            </a: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09434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2061028"/>
            <a:ext cx="8219256" cy="4032267"/>
          </a:xfrm>
        </p:spPr>
        <p:txBody>
          <a:bodyPr>
            <a:normAutofit/>
          </a:bodyPr>
          <a:lstStyle/>
          <a:p>
            <a:pPr lvl="0"/>
            <a:r>
              <a:rPr lang="en-GB" dirty="0"/>
              <a:t>Include explicit aids for memorisation and review, and “how-to” instructions.</a:t>
            </a:r>
            <a:endParaRPr lang="en-ZA" dirty="0"/>
          </a:p>
          <a:p>
            <a:pPr lvl="0"/>
            <a:r>
              <a:rPr lang="en-GB" dirty="0"/>
              <a:t>Offer group work and paired peer activities.</a:t>
            </a:r>
            <a:endParaRPr lang="en-ZA" dirty="0"/>
          </a:p>
          <a:p>
            <a:pPr lvl="0"/>
            <a:r>
              <a:rPr lang="en-GB" dirty="0"/>
              <a:t>Provide summaries of important information.</a:t>
            </a:r>
            <a:endParaRPr lang="en-ZA" dirty="0"/>
          </a:p>
          <a:p>
            <a:pPr lvl="0"/>
            <a:r>
              <a:rPr lang="en-GB" dirty="0"/>
              <a:t>Ensure age appropriateness, even if adapted in language, conceptual complexity, and structure to meet intellectual ability.</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26545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r>
              <a:rPr lang="en-GB" dirty="0"/>
              <a:t>You generally facilitate children's learning through using equipment, time, materials, appropriate activities, space and people. </a:t>
            </a:r>
          </a:p>
          <a:p>
            <a:endParaRPr lang="en-GB" dirty="0"/>
          </a:p>
          <a:p>
            <a:r>
              <a:rPr lang="en-GB" dirty="0"/>
              <a:t>You do this when you are encouraging children to be independent learners and to learn through self-discovery. </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51049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marL="0" indent="0">
              <a:buNone/>
            </a:pPr>
            <a:r>
              <a:rPr lang="x-none" b="1" dirty="0"/>
              <a:t>You can also use facilitation to:</a:t>
            </a:r>
            <a:endParaRPr lang="en-ZA" b="1" dirty="0"/>
          </a:p>
          <a:p>
            <a:pPr marL="0" indent="0">
              <a:buNone/>
            </a:pPr>
            <a:endParaRPr lang="en-ZA" b="1" dirty="0"/>
          </a:p>
          <a:p>
            <a:pPr lvl="0"/>
            <a:r>
              <a:rPr lang="x-none" dirty="0"/>
              <a:t>Increase the complexity of children's fantasy play through ensuring that they spend lots of time in the outdoor play space.</a:t>
            </a:r>
            <a:endParaRPr lang="en-ZA" dirty="0"/>
          </a:p>
          <a:p>
            <a:pPr marL="0" lvl="0" indent="0">
              <a:buNone/>
            </a:pPr>
            <a:endParaRPr lang="en-ZA" dirty="0"/>
          </a:p>
          <a:p>
            <a:pPr lvl="0"/>
            <a:r>
              <a:rPr lang="x-none" dirty="0"/>
              <a:t>Increase children's social play with each other through ensuing that they have lots of time in the outdoor play space. Research has shown that playing outdoors leads to more social play than playing indoors.</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20137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1918010"/>
            <a:ext cx="8219256" cy="4175286"/>
          </a:xfrm>
        </p:spPr>
        <p:txBody>
          <a:bodyPr>
            <a:normAutofit/>
          </a:bodyPr>
          <a:lstStyle/>
          <a:p>
            <a:pPr lvl="0"/>
            <a:r>
              <a:rPr lang="x-none" dirty="0"/>
              <a:t>Increase children's sense of autonomy through ensuring that they can make choices about when, where, with whom and with what they play.</a:t>
            </a:r>
            <a:endParaRPr lang="en-ZA" dirty="0"/>
          </a:p>
          <a:p>
            <a:pPr marL="0" lvl="0" indent="0">
              <a:buNone/>
            </a:pPr>
            <a:endParaRPr lang="en-ZA" dirty="0"/>
          </a:p>
          <a:p>
            <a:pPr lvl="0"/>
            <a:r>
              <a:rPr lang="x-none" dirty="0"/>
              <a:t>Increase peer interaction between children by providing small places within the play areas. Research has shown that children engage in more conversational and pro-social play in play spaces that are divided into small areas.</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08345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2096428"/>
            <a:ext cx="8219256" cy="3996867"/>
          </a:xfrm>
        </p:spPr>
        <p:txBody>
          <a:bodyPr>
            <a:normAutofit/>
          </a:bodyPr>
          <a:lstStyle/>
          <a:p>
            <a:pPr lvl="0"/>
            <a:r>
              <a:rPr lang="x-none" dirty="0"/>
              <a:t>Increase children's capacity to learn by providing lots of opportunities for quiet contemplation and concentration.</a:t>
            </a:r>
            <a:endParaRPr lang="en-ZA" dirty="0"/>
          </a:p>
          <a:p>
            <a:pPr marL="0" lvl="0" indent="0">
              <a:buNone/>
            </a:pPr>
            <a:endParaRPr lang="en-ZA" dirty="0"/>
          </a:p>
          <a:p>
            <a:pPr lvl="0"/>
            <a:r>
              <a:rPr lang="x-none" dirty="0"/>
              <a:t>Support children's experimentation with writing. This involves providing children with the tools they need for writing and the time to experiment with using these for writing.</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5223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2074126"/>
            <a:ext cx="8219256" cy="4019169"/>
          </a:xfrm>
        </p:spPr>
        <p:txBody>
          <a:bodyPr>
            <a:normAutofit/>
          </a:bodyPr>
          <a:lstStyle/>
          <a:p>
            <a:r>
              <a:rPr lang="en-GB" dirty="0"/>
              <a:t>There are five areas of child development: physical, social and emotional, approaches to learning, thinking, and communication and language. </a:t>
            </a:r>
          </a:p>
          <a:p>
            <a:endParaRPr lang="en-GB" dirty="0"/>
          </a:p>
          <a:p>
            <a:r>
              <a:rPr lang="en-GB" dirty="0"/>
              <a:t>This should be taken into consideration during the facilitation of babies, toddlers and young children.</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55829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7544" y="2074126"/>
            <a:ext cx="8219256" cy="4019169"/>
          </a:xfrm>
        </p:spPr>
        <p:txBody>
          <a:bodyPr>
            <a:normAutofit/>
          </a:bodyPr>
          <a:lstStyle/>
          <a:p>
            <a:pPr marL="0" lvl="0" indent="0">
              <a:buNone/>
            </a:pPr>
            <a:r>
              <a:rPr lang="x-none" b="1" dirty="0"/>
              <a:t>Physical Health, Well-Being, and Movement Skills</a:t>
            </a:r>
            <a:endParaRPr lang="en-ZA" dirty="0"/>
          </a:p>
          <a:p>
            <a:r>
              <a:rPr lang="x-none" dirty="0"/>
              <a:t>These activities are designed to help develop a child’s large and small muscle control, her coordination, and her overall physical fitness.</a:t>
            </a:r>
            <a:endParaRPr lang="en-ZA" dirty="0"/>
          </a:p>
          <a:p>
            <a:pPr marL="0" indent="0">
              <a:buNone/>
            </a:pPr>
            <a:r>
              <a:rPr lang="x-none" dirty="0"/>
              <a:t> </a:t>
            </a:r>
            <a:endParaRPr lang="en-ZA" dirty="0"/>
          </a:p>
          <a:p>
            <a:pPr marL="0" lvl="0" indent="0">
              <a:buNone/>
            </a:pPr>
            <a:r>
              <a:rPr lang="x-none" b="1" dirty="0"/>
              <a:t>Social and Emotional Development</a:t>
            </a:r>
            <a:endParaRPr lang="en-ZA" dirty="0"/>
          </a:p>
          <a:p>
            <a:r>
              <a:rPr lang="x-none" dirty="0"/>
              <a:t>Activities in this area target a child’s ability to make and keep social relationships, both with adults and with other children. </a:t>
            </a: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03531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r>
              <a:rPr lang="x-none" dirty="0"/>
              <a:t>He will learn to recognise and express his own feelings more effectively. </a:t>
            </a:r>
            <a:endParaRPr lang="en-ZA" dirty="0"/>
          </a:p>
          <a:p>
            <a:endParaRPr lang="en-ZA" dirty="0"/>
          </a:p>
          <a:p>
            <a:r>
              <a:rPr lang="x-none" dirty="0"/>
              <a:t>He will gain experience understanding and responding to the emotions of others.</a:t>
            </a:r>
            <a:endParaRPr lang="en-ZA" dirty="0"/>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65342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marL="0" lvl="0" indent="0">
              <a:buNone/>
            </a:pPr>
            <a:r>
              <a:rPr lang="x-none" b="1" dirty="0"/>
              <a:t>Approaches to Learning</a:t>
            </a:r>
            <a:endParaRPr lang="en-ZA" b="1" dirty="0"/>
          </a:p>
          <a:p>
            <a:pPr marL="0" lvl="0" indent="0">
              <a:buNone/>
            </a:pPr>
            <a:endParaRPr lang="en-ZA" dirty="0"/>
          </a:p>
          <a:p>
            <a:r>
              <a:rPr lang="x-none" dirty="0"/>
              <a:t>Children differ in how they approach new tasks, difficult problems, or challenges. </a:t>
            </a:r>
            <a:endParaRPr lang="en-ZA" dirty="0"/>
          </a:p>
          <a:p>
            <a:r>
              <a:rPr lang="x-none" dirty="0"/>
              <a:t>These activities will spark a child’s curiosity, interest, and attention and the ability to stay on task. </a:t>
            </a:r>
            <a:endParaRPr lang="en-ZA" dirty="0"/>
          </a:p>
          <a:p>
            <a:r>
              <a:rPr lang="x-none" dirty="0"/>
              <a:t>Research suggests strong links between positive approaches to learning and success in school.</a:t>
            </a:r>
            <a:endParaRPr lang="en-ZA" dirty="0"/>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54337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marL="0" lvl="0" indent="0">
              <a:buNone/>
            </a:pPr>
            <a:r>
              <a:rPr lang="x-none" b="1" dirty="0"/>
              <a:t>Thinking Abilities and General Knowledge</a:t>
            </a:r>
            <a:endParaRPr lang="en-ZA" b="1" dirty="0"/>
          </a:p>
          <a:p>
            <a:pPr marL="0" lvl="0" indent="0">
              <a:buNone/>
            </a:pPr>
            <a:endParaRPr lang="en-ZA" dirty="0"/>
          </a:p>
          <a:p>
            <a:r>
              <a:rPr lang="x-none" dirty="0"/>
              <a:t>The suggestions in this area help a child figure out how the world works and how things are organised. </a:t>
            </a:r>
            <a:endParaRPr lang="en-ZA" dirty="0"/>
          </a:p>
          <a:p>
            <a:endParaRPr lang="en-ZA" dirty="0"/>
          </a:p>
          <a:p>
            <a:r>
              <a:rPr lang="x-none" dirty="0"/>
              <a:t>A child will experience “learning how to learn,” improving problem-solving ability and abstract thinking.</a:t>
            </a:r>
            <a:endParaRPr lang="en-ZA" dirty="0"/>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79153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marL="0" lvl="0" indent="0">
              <a:buNone/>
            </a:pPr>
            <a:r>
              <a:rPr lang="x-none" b="1" dirty="0"/>
              <a:t>Communication, Language and Literacy</a:t>
            </a:r>
            <a:endParaRPr lang="en-ZA" b="1" dirty="0"/>
          </a:p>
          <a:p>
            <a:pPr marL="0" lvl="0" indent="0">
              <a:buNone/>
            </a:pPr>
            <a:endParaRPr lang="en-ZA" dirty="0"/>
          </a:p>
          <a:p>
            <a:r>
              <a:rPr lang="x-none" dirty="0"/>
              <a:t>These activities will help a child learn to express himself and to understand what others say. </a:t>
            </a:r>
            <a:endParaRPr lang="en-ZA" dirty="0"/>
          </a:p>
          <a:p>
            <a:endParaRPr lang="en-ZA" dirty="0"/>
          </a:p>
          <a:p>
            <a:r>
              <a:rPr lang="x-none" dirty="0"/>
              <a:t>Early reading and writing skills are also targeted.</a:t>
            </a:r>
            <a:endParaRPr lang="en-ZA" dirty="0"/>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45897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marL="0" indent="0">
              <a:buNone/>
            </a:pPr>
            <a:r>
              <a:rPr lang="en-US" b="1" dirty="0"/>
              <a:t>You should use routine-based and play-based activities during facilitation. Use play based activities that allow learners to play:</a:t>
            </a:r>
          </a:p>
          <a:p>
            <a:pPr marL="0" indent="0">
              <a:buNone/>
            </a:pPr>
            <a:endParaRPr lang="en-ZA" b="1" dirty="0"/>
          </a:p>
          <a:p>
            <a:pPr lvl="0"/>
            <a:r>
              <a:rPr lang="en-ZA" b="1" dirty="0"/>
              <a:t>house, work, shop etc</a:t>
            </a:r>
            <a:r>
              <a:rPr lang="en-ZA" dirty="0"/>
              <a:t>: explore roles, relationships, skills -the skills needed to be a parent, a shopkeeper, a doctor, a carpenter- including language and numeracy skills and thinking and relationship skills</a:t>
            </a:r>
          </a:p>
          <a:p>
            <a:pPr lvl="0"/>
            <a:r>
              <a:rPr lang="en-ZA" b="1" dirty="0"/>
              <a:t>build with blocks etc</a:t>
            </a:r>
            <a:r>
              <a:rPr lang="en-ZA" dirty="0"/>
              <a:t> to develop mathematical, design, collaboration and negotiation skills</a:t>
            </a:r>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67716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lvl="0"/>
            <a:r>
              <a:rPr lang="en-ZA" b="1" dirty="0"/>
              <a:t>Sand and water play</a:t>
            </a:r>
            <a:r>
              <a:rPr lang="en-ZA" dirty="0"/>
              <a:t>: to explore science concepts about volume, capacity, consistency, etc. </a:t>
            </a:r>
          </a:p>
          <a:p>
            <a:pPr lvl="0"/>
            <a:r>
              <a:rPr lang="en-ZA" dirty="0"/>
              <a:t> Unless children have first-hand experience of materials and their properties- they cannot understand them at a mental level</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88851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lvl="0"/>
            <a:r>
              <a:rPr lang="en-ZA" b="1" dirty="0"/>
              <a:t>Art</a:t>
            </a:r>
            <a:r>
              <a:rPr lang="en-ZA" dirty="0"/>
              <a:t>: the purpose here is to encourage creative expression.  What are the experiences, ideas and feelings that children want to express?  What are the different ways of doing that?  </a:t>
            </a:r>
          </a:p>
          <a:p>
            <a:pPr lvl="0"/>
            <a:endParaRPr lang="en-ZA" dirty="0"/>
          </a:p>
          <a:p>
            <a:pPr lvl="0"/>
            <a:r>
              <a:rPr lang="en-ZA" dirty="0"/>
              <a:t>We want to open up the 100 languages of children, rather than limiting them to talking, reading and writing.  Creativity creates alert minds that are able to invent and think outside the box.</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67273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27F-C6DD-4828-B44B-4020B043D7FF}"/>
              </a:ext>
            </a:extLst>
          </p:cNvPr>
          <p:cNvSpPr>
            <a:spLocks noGrp="1"/>
          </p:cNvSpPr>
          <p:nvPr>
            <p:ph type="title"/>
          </p:nvPr>
        </p:nvSpPr>
        <p:spPr/>
        <p:txBody>
          <a:bodyPr>
            <a:normAutofit fontScale="90000"/>
          </a:bodyPr>
          <a:lstStyle/>
          <a:p>
            <a:pPr algn="ctr"/>
            <a:br>
              <a:rPr lang="en-GB" dirty="0"/>
            </a:br>
            <a:br>
              <a:rPr lang="en-GB" dirty="0"/>
            </a:br>
            <a:r>
              <a:rPr lang="en-GB" dirty="0"/>
              <a:t>THE DIFFERENT FACILITATION TECHNIQUES IN DIFFERENT LEARNING CONTEXTS</a:t>
            </a:r>
            <a:br>
              <a:rPr lang="en-ZA" dirty="0"/>
            </a:br>
            <a:endParaRPr lang="en-ZA" dirty="0"/>
          </a:p>
        </p:txBody>
      </p:sp>
      <p:sp>
        <p:nvSpPr>
          <p:cNvPr id="3" name="Slide Number Placeholder 2">
            <a:extLst>
              <a:ext uri="{FF2B5EF4-FFF2-40B4-BE49-F238E27FC236}">
                <a16:creationId xmlns:a16="http://schemas.microsoft.com/office/drawing/2014/main" id="{88C19957-3BC6-4936-8EA4-9E2350253567}"/>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EA16956D-E2AF-4E1D-8AD4-F742E19716F8}"/>
              </a:ext>
            </a:extLst>
          </p:cNvPr>
          <p:cNvSpPr>
            <a:spLocks noGrp="1"/>
          </p:cNvSpPr>
          <p:nvPr>
            <p:ph sz="quarter" idx="1"/>
          </p:nvPr>
        </p:nvSpPr>
        <p:spPr>
          <a:xfrm>
            <a:off x="462372" y="1895706"/>
            <a:ext cx="8219256" cy="4505094"/>
          </a:xfrm>
        </p:spPr>
        <p:txBody>
          <a:bodyPr>
            <a:normAutofit/>
          </a:bodyPr>
          <a:lstStyle/>
          <a:p>
            <a:pPr lvl="0"/>
            <a:r>
              <a:rPr lang="en-ZA" b="1" dirty="0"/>
              <a:t>Stories, songs, rhymes</a:t>
            </a:r>
            <a:r>
              <a:rPr lang="en-ZA" dirty="0"/>
              <a:t>: Children love them and they are a real help in developing language, rhythm, movement and a sense of community</a:t>
            </a:r>
          </a:p>
          <a:p>
            <a:pPr marL="0" lvl="0" indent="0">
              <a:buNone/>
            </a:pPr>
            <a:endParaRPr lang="en-ZA" dirty="0"/>
          </a:p>
          <a:p>
            <a:r>
              <a:rPr lang="en-ZA" b="1" dirty="0"/>
              <a:t>Big movement play</a:t>
            </a:r>
            <a:r>
              <a:rPr lang="en-ZA" dirty="0"/>
              <a:t>: where children stretch themselves-learn to manage risk -develop a sense of adventure and well-being as well as important physical and mental skills.</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lv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1785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81E4-DD0A-488E-91A0-C3D3E1BFC712}"/>
              </a:ext>
            </a:extLst>
          </p:cNvPr>
          <p:cNvSpPr>
            <a:spLocks noGrp="1"/>
          </p:cNvSpPr>
          <p:nvPr>
            <p:ph type="title"/>
          </p:nvPr>
        </p:nvSpPr>
        <p:spPr/>
        <p:txBody>
          <a:bodyPr/>
          <a:lstStyle/>
          <a:p>
            <a:r>
              <a:rPr lang="en-GB" dirty="0"/>
              <a:t>IAC0103</a:t>
            </a:r>
            <a:endParaRPr lang="en-ZA" dirty="0"/>
          </a:p>
        </p:txBody>
      </p:sp>
      <p:sp>
        <p:nvSpPr>
          <p:cNvPr id="3" name="Text Placeholder 2">
            <a:extLst>
              <a:ext uri="{FF2B5EF4-FFF2-40B4-BE49-F238E27FC236}">
                <a16:creationId xmlns:a16="http://schemas.microsoft.com/office/drawing/2014/main" id="{A305007A-8791-49AA-A6D6-F1109C5DFF20}"/>
              </a:ext>
            </a:extLst>
          </p:cNvPr>
          <p:cNvSpPr>
            <a:spLocks noGrp="1"/>
          </p:cNvSpPr>
          <p:nvPr>
            <p:ph type="body" idx="1"/>
          </p:nvPr>
        </p:nvSpPr>
        <p:spPr/>
        <p:txBody>
          <a:bodyPr>
            <a:normAutofit fontScale="92500"/>
          </a:bodyPr>
          <a:lstStyle/>
          <a:p>
            <a:r>
              <a:rPr lang="en-GB" b="1" dirty="0"/>
              <a:t>THE IMPORTANCE OF LANGUAGE AND COMMUNICATION, INCLUDING THE STAGES OF PROGRESSION, IN LANGUAGE DEVELOPMENT</a:t>
            </a:r>
            <a:endParaRPr lang="en-ZA" b="1" dirty="0"/>
          </a:p>
          <a:p>
            <a:endParaRPr lang="en-ZA" dirty="0"/>
          </a:p>
        </p:txBody>
      </p:sp>
      <p:sp>
        <p:nvSpPr>
          <p:cNvPr id="4" name="Slide Number Placeholder 3">
            <a:extLst>
              <a:ext uri="{FF2B5EF4-FFF2-40B4-BE49-F238E27FC236}">
                <a16:creationId xmlns:a16="http://schemas.microsoft.com/office/drawing/2014/main" id="{C8B84129-BF10-4948-87B2-393B0E7E46C4}"/>
              </a:ext>
            </a:extLst>
          </p:cNvPr>
          <p:cNvSpPr>
            <a:spLocks noGrp="1"/>
          </p:cNvSpPr>
          <p:nvPr>
            <p:ph type="sldNum" sz="quarter" idx="12"/>
          </p:nvPr>
        </p:nvSpPr>
        <p:spPr/>
        <p:txBody>
          <a:bodyPr/>
          <a:lstStyle/>
          <a:p>
            <a:fld id="{4980778A-6F9D-4141-8080-B8192EADCD40}" type="slidenum">
              <a:rPr lang="en-ZA" smtClean="0"/>
              <a:pPr/>
              <a:t>70</a:t>
            </a:fld>
            <a:endParaRPr lang="en-ZA" dirty="0"/>
          </a:p>
        </p:txBody>
      </p:sp>
    </p:spTree>
    <p:extLst>
      <p:ext uri="{BB962C8B-B14F-4D97-AF65-F5344CB8AC3E}">
        <p14:creationId xmlns:p14="http://schemas.microsoft.com/office/powerpoint/2010/main" val="4288390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1895706"/>
            <a:ext cx="8219256" cy="4197589"/>
          </a:xfrm>
        </p:spPr>
        <p:txBody>
          <a:bodyPr/>
          <a:lstStyle/>
          <a:p>
            <a:r>
              <a:rPr lang="en-ZA" dirty="0"/>
              <a:t>Language is the ability to </a:t>
            </a:r>
            <a:r>
              <a:rPr lang="en-ZA" dirty="0">
                <a:hlinkClick r:id="rId2">
                  <a:extLst>
                    <a:ext uri="{A12FA001-AC4F-418D-AE19-62706E023703}">
                      <ahyp:hlinkClr xmlns:ahyp="http://schemas.microsoft.com/office/drawing/2018/hyperlinkcolor" val="tx"/>
                    </a:ext>
                  </a:extLst>
                </a:hlinkClick>
              </a:rPr>
              <a:t>communicate clearly</a:t>
            </a:r>
            <a:r>
              <a:rPr lang="en-ZA" dirty="0"/>
              <a:t>. The development of language skills support </a:t>
            </a:r>
            <a:r>
              <a:rPr lang="en-ZA" dirty="0">
                <a:hlinkClick r:id="rId3">
                  <a:extLst>
                    <a:ext uri="{A12FA001-AC4F-418D-AE19-62706E023703}">
                      <ahyp:hlinkClr xmlns:ahyp="http://schemas.microsoft.com/office/drawing/2018/hyperlinkcolor" val="tx"/>
                    </a:ext>
                  </a:extLst>
                </a:hlinkClick>
              </a:rPr>
              <a:t>cognitive development</a:t>
            </a:r>
            <a:r>
              <a:rPr lang="en-ZA" dirty="0"/>
              <a:t> and the child’s ability to learn and acquire knowledge. </a:t>
            </a:r>
          </a:p>
          <a:p>
            <a:endParaRPr lang="en-ZA" dirty="0"/>
          </a:p>
          <a:p>
            <a:r>
              <a:rPr lang="en-ZA" dirty="0"/>
              <a:t>Research has connected delayed development of language to a variety of social and emotional difficulties including anxiety and frustration </a:t>
            </a:r>
          </a:p>
          <a:p>
            <a:pPr marL="0" indent="0">
              <a:buNone/>
            </a:pPr>
            <a:endParaRPr lang="en-ZA" dirty="0"/>
          </a:p>
        </p:txBody>
      </p:sp>
    </p:spTree>
    <p:extLst>
      <p:ext uri="{BB962C8B-B14F-4D97-AF65-F5344CB8AC3E}">
        <p14:creationId xmlns:p14="http://schemas.microsoft.com/office/powerpoint/2010/main" val="2756586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2249714"/>
            <a:ext cx="8219256" cy="3843581"/>
          </a:xfrm>
        </p:spPr>
        <p:txBody>
          <a:bodyPr/>
          <a:lstStyle/>
          <a:p>
            <a:r>
              <a:rPr lang="en-ZA" dirty="0"/>
              <a:t>Knowing how your baby learns to understand and use words, can help you plan activities that target your child’s current development stage and by doing so can help to accelerate learning.</a:t>
            </a:r>
          </a:p>
          <a:p>
            <a:pPr marL="0" indent="0">
              <a:buNone/>
            </a:pPr>
            <a:endParaRPr lang="en-ZA" dirty="0"/>
          </a:p>
        </p:txBody>
      </p:sp>
    </p:spTree>
    <p:extLst>
      <p:ext uri="{BB962C8B-B14F-4D97-AF65-F5344CB8AC3E}">
        <p14:creationId xmlns:p14="http://schemas.microsoft.com/office/powerpoint/2010/main" val="1610892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2118732"/>
            <a:ext cx="8219256" cy="3974563"/>
          </a:xfrm>
        </p:spPr>
        <p:txBody>
          <a:bodyPr>
            <a:normAutofit lnSpcReduction="10000"/>
          </a:bodyPr>
          <a:lstStyle/>
          <a:p>
            <a:pPr marL="0" indent="0">
              <a:buNone/>
            </a:pPr>
            <a:r>
              <a:rPr lang="en-ZA" b="1" dirty="0"/>
              <a:t>Comprehension (Receptive Language</a:t>
            </a:r>
            <a:r>
              <a:rPr lang="en-ZA" dirty="0"/>
              <a:t>)</a:t>
            </a:r>
          </a:p>
          <a:p>
            <a:r>
              <a:rPr lang="en-ZA" dirty="0"/>
              <a:t>Language acquisition starts much earlier than talking. As early as 5-7 months old your baby may start to recognize the sound of his or her own name, and a month or two after that will start to look for mummy or daddy when those words are used. </a:t>
            </a:r>
          </a:p>
          <a:p>
            <a:endParaRPr lang="en-ZA" dirty="0"/>
          </a:p>
          <a:p>
            <a:r>
              <a:rPr lang="en-ZA" dirty="0"/>
              <a:t>The ability to understand words, and the ability to follow simple instructions (professionally referred to as receptive language) develops independently of the ability to talk and communicate (known as expressive language skills). </a:t>
            </a:r>
          </a:p>
          <a:p>
            <a:endParaRPr lang="en-ZA" dirty="0"/>
          </a:p>
          <a:p>
            <a:pPr marL="0" indent="0">
              <a:buNone/>
            </a:pPr>
            <a:endParaRPr lang="en-ZA" dirty="0"/>
          </a:p>
        </p:txBody>
      </p:sp>
    </p:spTree>
    <p:extLst>
      <p:ext uri="{BB962C8B-B14F-4D97-AF65-F5344CB8AC3E}">
        <p14:creationId xmlns:p14="http://schemas.microsoft.com/office/powerpoint/2010/main" val="1648015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2118732"/>
            <a:ext cx="8219256" cy="3974563"/>
          </a:xfrm>
        </p:spPr>
        <p:txBody>
          <a:bodyPr>
            <a:normAutofit/>
          </a:bodyPr>
          <a:lstStyle/>
          <a:p>
            <a:r>
              <a:rPr lang="en-ZA" dirty="0"/>
              <a:t>However following instructions does depend on, and develop together with, the </a:t>
            </a:r>
            <a:r>
              <a:rPr lang="en-ZA" u="sng" dirty="0">
                <a:hlinkClick r:id="rId2"/>
              </a:rPr>
              <a:t>gross</a:t>
            </a:r>
            <a:r>
              <a:rPr lang="en-ZA" u="sng" dirty="0"/>
              <a:t> </a:t>
            </a:r>
            <a:r>
              <a:rPr lang="en-ZA" dirty="0"/>
              <a:t>and </a:t>
            </a:r>
            <a:r>
              <a:rPr lang="en-ZA" u="sng" dirty="0">
                <a:hlinkClick r:id="rId3"/>
              </a:rPr>
              <a:t>fine motor skills</a:t>
            </a:r>
            <a:r>
              <a:rPr lang="en-ZA" dirty="0"/>
              <a:t> needed to perform the requested action.</a:t>
            </a:r>
          </a:p>
          <a:p>
            <a:endParaRPr lang="en-ZA" dirty="0"/>
          </a:p>
          <a:p>
            <a:pPr marL="0" indent="0">
              <a:buNone/>
            </a:pPr>
            <a:endParaRPr lang="en-ZA" dirty="0"/>
          </a:p>
        </p:txBody>
      </p:sp>
    </p:spTree>
    <p:extLst>
      <p:ext uri="{BB962C8B-B14F-4D97-AF65-F5344CB8AC3E}">
        <p14:creationId xmlns:p14="http://schemas.microsoft.com/office/powerpoint/2010/main" val="1861892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2118732"/>
            <a:ext cx="8219256" cy="3974563"/>
          </a:xfrm>
        </p:spPr>
        <p:txBody>
          <a:bodyPr>
            <a:normAutofit/>
          </a:bodyPr>
          <a:lstStyle/>
          <a:p>
            <a:pPr marL="0" indent="0">
              <a:buNone/>
            </a:pPr>
            <a:r>
              <a:rPr lang="en-ZA" b="1" dirty="0"/>
              <a:t>Communication (Expressive Language)</a:t>
            </a:r>
          </a:p>
          <a:p>
            <a:pPr marL="0" indent="0">
              <a:buNone/>
            </a:pPr>
            <a:endParaRPr lang="en-ZA" dirty="0"/>
          </a:p>
          <a:p>
            <a:r>
              <a:rPr lang="en-ZA" dirty="0"/>
              <a:t>Having the ability to talk back doubles the value of learning a language. </a:t>
            </a:r>
          </a:p>
          <a:p>
            <a:endParaRPr lang="en-ZA" dirty="0"/>
          </a:p>
          <a:p>
            <a:r>
              <a:rPr lang="en-ZA" dirty="0"/>
              <a:t>Spoken language develops through several stages, but </a:t>
            </a:r>
            <a:r>
              <a:rPr lang="en-ZA" u="sng" dirty="0">
                <a:hlinkClick r:id="rId2"/>
              </a:rPr>
              <a:t>typically</a:t>
            </a:r>
            <a:r>
              <a:rPr lang="en-ZA" dirty="0"/>
              <a:t> by the time your toddler is one year old you will be able to distinguish a few meaningful words from the baby talk and babbling.</a:t>
            </a:r>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336553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7544" y="2118732"/>
            <a:ext cx="8219256" cy="3974563"/>
          </a:xfrm>
        </p:spPr>
        <p:txBody>
          <a:bodyPr>
            <a:normAutofit/>
          </a:bodyPr>
          <a:lstStyle/>
          <a:p>
            <a:r>
              <a:rPr lang="en-ZA" dirty="0"/>
              <a:t>In our section on expressive language we cover developmental milestones in all areas of speech development from singing and body language to building up vocabulary, understanding grammar and sentences – and of course speaking and having a conversation.</a:t>
            </a:r>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4235234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marL="0" indent="0">
              <a:buNone/>
            </a:pPr>
            <a:r>
              <a:rPr lang="en-ZA" b="1" dirty="0"/>
              <a:t>Learning the meaning of words</a:t>
            </a:r>
          </a:p>
          <a:p>
            <a:pPr marL="0" indent="0">
              <a:buNone/>
            </a:pPr>
            <a:endParaRPr lang="en-ZA" dirty="0"/>
          </a:p>
          <a:p>
            <a:r>
              <a:rPr lang="en-ZA" dirty="0"/>
              <a:t>Your baby’s first attempts to understand you begin already a couple of months after birth where he or she will start to focus on you when you are talking, staring at your eyes and lips.</a:t>
            </a:r>
          </a:p>
          <a:p>
            <a:pPr marL="0" indent="0">
              <a:buNone/>
            </a:pPr>
            <a:endParaRPr lang="en-ZA" dirty="0"/>
          </a:p>
          <a:p>
            <a:r>
              <a:rPr lang="en-ZA" dirty="0"/>
              <a:t>It will take another while and quite a lot of repetition before your baby truly recognize any of the sounds you are making. Often the first word to solicit a clear response is when you call your baby by his or her own name</a:t>
            </a:r>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476155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r>
              <a:rPr lang="en-ZA" dirty="0"/>
              <a:t>Followed by the names of family members and physical objects that the baby interact with daily, words like “Bottle”, “Bear”, “Ball” etc. </a:t>
            </a:r>
          </a:p>
          <a:p>
            <a:endParaRPr lang="en-ZA" dirty="0"/>
          </a:p>
          <a:p>
            <a:r>
              <a:rPr lang="en-ZA" dirty="0"/>
              <a:t>Next are words that your baby hear often but are not concrete physical object, these would be words like “Up”, “Down”, “Big”, “”Small” and so on.</a:t>
            </a:r>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447216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62629"/>
            <a:ext cx="8219256" cy="4327381"/>
          </a:xfrm>
        </p:spPr>
        <p:txBody>
          <a:bodyPr>
            <a:normAutofit/>
          </a:bodyPr>
          <a:lstStyle/>
          <a:p>
            <a:r>
              <a:rPr lang="en-ZA" dirty="0"/>
              <a:t>From there you will see that your baby understands more and more, and often will surprise you about how aware he or she is of what you are talking about. </a:t>
            </a:r>
          </a:p>
          <a:p>
            <a:endParaRPr lang="en-ZA" dirty="0"/>
          </a:p>
          <a:p>
            <a:r>
              <a:rPr lang="en-ZA" dirty="0"/>
              <a:t>By the time your toddler is two years old he or she will be able to recognize complex sentences and have quite a large passive vocabulary.</a:t>
            </a:r>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80491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marL="0" indent="0">
              <a:buNone/>
            </a:pPr>
            <a:r>
              <a:rPr lang="en-GB" b="1" dirty="0"/>
              <a:t>COMMUNICATION </a:t>
            </a:r>
            <a:endParaRPr lang="en-ZA" dirty="0"/>
          </a:p>
          <a:p>
            <a:r>
              <a:rPr lang="en-GB" i="1" dirty="0"/>
              <a:t>Mpho, aged 9 months, has been happily putting cereal pieces into his mouth. He pauses for a moment and then uses his hands to scatter the food across his high chair tray. He catches his caregiver’s eye, gives her a big smile, and drops a piece of cereal on the floor. </a:t>
            </a:r>
          </a:p>
          <a:p>
            <a:r>
              <a:rPr lang="en-GB" i="1" dirty="0"/>
              <a:t>When his caregiver picks it up, Mpho kicks his legs, waves his arms, and laughs. He throws another piece of cereal. His caregiver smiles and says, “Mpho, it looks like you are all done eating. Is that right?” She picks Mpho up and says, “How about we throw a ball instead of your food, okay?”</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813640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04571"/>
            <a:ext cx="8219256" cy="4385439"/>
          </a:xfrm>
        </p:spPr>
        <p:txBody>
          <a:bodyPr>
            <a:normAutofit/>
          </a:bodyPr>
          <a:lstStyle/>
          <a:p>
            <a:r>
              <a:rPr lang="en-GB" dirty="0"/>
              <a:t>Babies and toddlers might just be learning to talk- but they have many other ways to tell caregivers and facilitators how they are feeling! </a:t>
            </a:r>
          </a:p>
          <a:p>
            <a:pPr marL="0" indent="0">
              <a:buNone/>
            </a:pPr>
            <a:endParaRPr lang="en-GB" dirty="0"/>
          </a:p>
          <a:p>
            <a:r>
              <a:rPr lang="en-GB" dirty="0"/>
              <a:t>Children can experience the same emotions that adults do, but they express those feelings differently. Mpho is giving his caregiver many clues that he is done eating. </a:t>
            </a:r>
          </a:p>
          <a:p>
            <a:endParaRPr lang="en-GB" dirty="0"/>
          </a:p>
          <a:p>
            <a:r>
              <a:rPr lang="en-GB" dirty="0"/>
              <a:t>First, he begins to play by sweeping the food across his tray. </a:t>
            </a:r>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467829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endParaRPr lang="en-GB" dirty="0"/>
          </a:p>
          <a:p>
            <a:r>
              <a:rPr lang="en-GB" dirty="0"/>
              <a:t>Then he drops food on the floor in an attempt to get his caregiver to play the “I Drop It, You Get It” game. </a:t>
            </a:r>
          </a:p>
          <a:p>
            <a:endParaRPr lang="en-GB" dirty="0"/>
          </a:p>
          <a:p>
            <a:r>
              <a:rPr lang="en-GB" dirty="0"/>
              <a:t>Mpho’s caregiver notices and responds to these “cues,” by calling an end to mealtime and giving Mpho a chance to play. </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524813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19086"/>
            <a:ext cx="8219256" cy="4370924"/>
          </a:xfrm>
        </p:spPr>
        <p:txBody>
          <a:bodyPr>
            <a:normAutofit/>
          </a:bodyPr>
          <a:lstStyle/>
          <a:p>
            <a:r>
              <a:rPr lang="en-GB" i="1" dirty="0"/>
              <a:t>Children’s behaviour has meaning- it’s just that adults don’t always understand what the meaning is. </a:t>
            </a:r>
          </a:p>
          <a:p>
            <a:endParaRPr lang="en-GB" i="1" dirty="0"/>
          </a:p>
          <a:p>
            <a:r>
              <a:rPr lang="en-GB" i="1" dirty="0"/>
              <a:t>In the early years, before children have strong language skills, it can be especially hard to understand what a baby or toddler is trying to communicate.</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101147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04571"/>
            <a:ext cx="8219256" cy="4385439"/>
          </a:xfrm>
        </p:spPr>
        <p:txBody>
          <a:bodyPr>
            <a:normAutofit/>
          </a:bodyPr>
          <a:lstStyle/>
          <a:p>
            <a:pPr marL="0" indent="0">
              <a:buNone/>
            </a:pPr>
            <a:r>
              <a:rPr lang="en-GB" b="1" dirty="0"/>
              <a:t>What to Expect: Communication Skills</a:t>
            </a:r>
            <a:endParaRPr lang="en-ZA" dirty="0"/>
          </a:p>
          <a:p>
            <a:pPr marL="0" indent="0">
              <a:buNone/>
            </a:pPr>
            <a:r>
              <a:rPr lang="en-GB" b="1" dirty="0"/>
              <a:t> </a:t>
            </a:r>
            <a:endParaRPr lang="en-ZA" dirty="0"/>
          </a:p>
          <a:p>
            <a:pPr marL="0" indent="0">
              <a:buNone/>
            </a:pPr>
            <a:r>
              <a:rPr lang="en-GB" b="1" dirty="0"/>
              <a:t>Birth to 12 Months</a:t>
            </a:r>
            <a:endParaRPr lang="en-ZA" dirty="0"/>
          </a:p>
          <a:p>
            <a:r>
              <a:rPr lang="en-GB" dirty="0"/>
              <a:t>Did you know that crying is really just a child’s way of trying to tell you something? </a:t>
            </a:r>
          </a:p>
          <a:p>
            <a:pPr marL="0" indent="0">
              <a:buNone/>
            </a:pPr>
            <a:endParaRPr lang="en-ZA" dirty="0"/>
          </a:p>
          <a:p>
            <a:r>
              <a:rPr lang="en-GB" dirty="0"/>
              <a:t>A baby’s cry can mean many different things, including, “I’m tired,” “I don’t know how to settle myself,” “I’m in pain or discomfort,” or “I want the toy you just picked up.”</a:t>
            </a: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0548808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351314"/>
            <a:ext cx="8219256" cy="4138696"/>
          </a:xfrm>
        </p:spPr>
        <p:txBody>
          <a:bodyPr>
            <a:normAutofit/>
          </a:bodyPr>
          <a:lstStyle/>
          <a:p>
            <a:r>
              <a:rPr lang="en-GB" dirty="0"/>
              <a:t>In the first year, babies will gradually begin to use gestures and sounds to communicate. </a:t>
            </a:r>
          </a:p>
          <a:p>
            <a:endParaRPr lang="en-GB" dirty="0"/>
          </a:p>
          <a:p>
            <a:r>
              <a:rPr lang="en-GB" dirty="0"/>
              <a:t>But many caregivers find the first 12 months one of the most difficult times to understand the meaning of their babies’ behaviours.</a:t>
            </a: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758949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061029"/>
            <a:ext cx="8219256" cy="4428981"/>
          </a:xfrm>
        </p:spPr>
        <p:txBody>
          <a:bodyPr>
            <a:normAutofit/>
          </a:bodyPr>
          <a:lstStyle/>
          <a:p>
            <a:pPr marL="0" indent="0">
              <a:buNone/>
            </a:pPr>
            <a:r>
              <a:rPr lang="en-GB" b="1" dirty="0"/>
              <a:t>Below are some common ways children communicate. You should note this during facilitation.</a:t>
            </a:r>
          </a:p>
          <a:p>
            <a:pPr marL="0" indent="0">
              <a:buNone/>
            </a:pPr>
            <a:endParaRPr lang="en-ZA" dirty="0"/>
          </a:p>
          <a:p>
            <a:pPr lvl="0"/>
            <a:r>
              <a:rPr lang="en-GB" b="1" dirty="0"/>
              <a:t>Sounds</a:t>
            </a:r>
            <a:r>
              <a:rPr lang="en-GB" dirty="0"/>
              <a:t>: Crying is a child’s primary communication tool. You might find that a child uses different cries for hunger, discomfort (like a wet diaper), or pain (like a tummy ache). </a:t>
            </a:r>
          </a:p>
          <a:p>
            <a:pPr lvl="0"/>
            <a:endParaRPr lang="en-GB" dirty="0"/>
          </a:p>
          <a:p>
            <a:pPr lvl="0"/>
            <a:r>
              <a:rPr lang="en-GB" dirty="0"/>
              <a:t>Paying attention to the sounds of these cries helps you make a good guess about what a child is trying to communicate.</a:t>
            </a: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902286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20686"/>
            <a:ext cx="8219256" cy="4269324"/>
          </a:xfrm>
        </p:spPr>
        <p:txBody>
          <a:bodyPr>
            <a:normAutofit/>
          </a:bodyPr>
          <a:lstStyle/>
          <a:p>
            <a:pPr lvl="0"/>
            <a:r>
              <a:rPr lang="en-GB" b="1" dirty="0"/>
              <a:t>Language</a:t>
            </a:r>
            <a:r>
              <a:rPr lang="en-GB" dirty="0"/>
              <a:t>: Right around the one-year mark (for some babies earlier, and for some babies later), a baby will say his or her first word. </a:t>
            </a:r>
          </a:p>
          <a:p>
            <a:pPr lvl="0"/>
            <a:endParaRPr lang="en-GB" dirty="0"/>
          </a:p>
          <a:p>
            <a:pPr lvl="0"/>
            <a:r>
              <a:rPr lang="en-GB" dirty="0"/>
              <a:t>While at first a child’s language skills will seem to grow slowly, right around the two-year mark they will really take off!</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982103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351314"/>
            <a:ext cx="8219256" cy="4138696"/>
          </a:xfrm>
        </p:spPr>
        <p:txBody>
          <a:bodyPr>
            <a:normAutofit/>
          </a:bodyPr>
          <a:lstStyle/>
          <a:p>
            <a:pPr lvl="0"/>
            <a:r>
              <a:rPr lang="en-GB" b="1" dirty="0"/>
              <a:t>Facial Expressions</a:t>
            </a:r>
            <a:r>
              <a:rPr lang="en-GB" dirty="0"/>
              <a:t>: The meaning of a smile is easy to understand. But you will also get to know a baby’s questioning or curious face, along with expressions of frustration, pleasure, excitement, boredom, and more.</a:t>
            </a:r>
          </a:p>
          <a:p>
            <a:pPr lvl="0"/>
            <a:endParaRPr lang="en-GB" dirty="0"/>
          </a:p>
          <a:p>
            <a:pPr lvl="0"/>
            <a:r>
              <a:rPr lang="en-GB" dirty="0"/>
              <a:t> Remember, babies experience the same basic emotions we do: happiness, sadness, curiosity, anxiety, frustration, excitement, and so on.</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667264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lvl="0"/>
            <a:r>
              <a:rPr lang="en-GB" b="1" dirty="0"/>
              <a:t>Gaze</a:t>
            </a:r>
            <a:r>
              <a:rPr lang="en-GB" dirty="0"/>
              <a:t>: Look where a child is looking and it will tell you a lot about what he or she is thinking. </a:t>
            </a:r>
          </a:p>
          <a:p>
            <a:pPr lvl="0"/>
            <a:endParaRPr lang="en-GB" dirty="0"/>
          </a:p>
          <a:p>
            <a:pPr lvl="0"/>
            <a:r>
              <a:rPr lang="en-GB" dirty="0"/>
              <a:t>An overstimulated or tired baby will often break eye contact with you and look away. </a:t>
            </a:r>
          </a:p>
          <a:p>
            <a:pPr lvl="0"/>
            <a:endParaRPr lang="en-GB" dirty="0"/>
          </a:p>
          <a:p>
            <a:pPr lvl="0"/>
            <a:r>
              <a:rPr lang="en-GB" dirty="0"/>
              <a:t>A baby who wants to play will have a bright gaze focused right on you or the toy she is interested in!</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09892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a:spcBef>
                <a:spcPts val="0"/>
              </a:spcBef>
              <a:buClrTx/>
              <a:buSzTx/>
            </a:pPr>
            <a:r>
              <a:rPr lang="en-ZA" dirty="0"/>
              <a:t>The main focus of the learning in this Knowledge Module is to build an understanding of the concepts of facilitation and mediation in early childhood development setting.</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lvl="0"/>
            <a:r>
              <a:rPr lang="en-GB" b="1" dirty="0"/>
              <a:t>Gestures</a:t>
            </a:r>
            <a:r>
              <a:rPr lang="en-GB" dirty="0"/>
              <a:t>: Babies use their bodies in many ways to communicate. </a:t>
            </a:r>
          </a:p>
          <a:p>
            <a:pPr lvl="0"/>
            <a:endParaRPr lang="en-GB" dirty="0"/>
          </a:p>
          <a:p>
            <a:pPr lvl="0"/>
            <a:r>
              <a:rPr lang="en-GB" dirty="0"/>
              <a:t>They reach for people and objects, pick objects up, sweep objects away with their hands, wave their arms and hands and kick their feet, and point (just to name a few). </a:t>
            </a:r>
          </a:p>
          <a:p>
            <a:pPr marL="0" lvl="0" indent="0">
              <a:buNone/>
            </a:pPr>
            <a:endParaRPr lang="en-ZA" dirty="0"/>
          </a:p>
          <a:p>
            <a:r>
              <a:rPr lang="en-GB" dirty="0"/>
              <a:t>Children will also turn away from sounds they don’t like or arch backwards if they are upset.</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040768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r>
              <a:rPr lang="en-GB" dirty="0"/>
              <a:t>Babies use their whole body to communicate. So, for example, a baby might focus a bright, clear gaze on a new toy, and then look to you, then back at the toy. </a:t>
            </a:r>
          </a:p>
          <a:p>
            <a:endParaRPr lang="en-GB" dirty="0"/>
          </a:p>
          <a:p>
            <a:r>
              <a:rPr lang="en-GB" dirty="0"/>
              <a:t>She might kick her legs or swing her arms excitedly. The baby might then reach for the toy while making excited “eh eh!” sounds and smiling. </a:t>
            </a:r>
          </a:p>
          <a:p>
            <a:endParaRPr lang="en-GB" dirty="0"/>
          </a:p>
          <a:p>
            <a:r>
              <a:rPr lang="en-GB" dirty="0"/>
              <a:t>While babies don’t think in words yet, the message this baby is sending might be, “What is that thing? I want to see it. Can you give it to me? It looks like fun!”</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5227125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91657"/>
            <a:ext cx="8219256" cy="4298353"/>
          </a:xfrm>
        </p:spPr>
        <p:txBody>
          <a:bodyPr>
            <a:normAutofit/>
          </a:bodyPr>
          <a:lstStyle/>
          <a:p>
            <a:pPr marL="0" indent="0">
              <a:buNone/>
            </a:pPr>
            <a:r>
              <a:rPr lang="en-GB" b="1" dirty="0"/>
              <a:t>12 Months to 24 Months</a:t>
            </a:r>
            <a:endParaRPr lang="en-ZA" dirty="0"/>
          </a:p>
          <a:p>
            <a:r>
              <a:rPr lang="en-GB" dirty="0"/>
              <a:t>In the second year, young toddlers are becoming more skilled at communicating their needs and desires to you. </a:t>
            </a:r>
          </a:p>
          <a:p>
            <a:endParaRPr lang="en-GB" dirty="0"/>
          </a:p>
          <a:p>
            <a:r>
              <a:rPr lang="en-GB" dirty="0"/>
              <a:t>Here are more examples of how young toddlers’ communication skills are growing and changing from 12 to 24 months.</a:t>
            </a:r>
            <a:endParaRPr lang="en-ZA"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1964307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119086"/>
            <a:ext cx="8219256" cy="4370924"/>
          </a:xfrm>
        </p:spPr>
        <p:txBody>
          <a:bodyPr>
            <a:normAutofit/>
          </a:bodyPr>
          <a:lstStyle/>
          <a:p>
            <a:pPr lvl="0"/>
            <a:r>
              <a:rPr lang="en-GB" b="1" dirty="0"/>
              <a:t>Sounds and Language</a:t>
            </a:r>
            <a:r>
              <a:rPr lang="en-GB" dirty="0"/>
              <a:t>: A young toddler’s vocabulary is growing slowly but steadily across his or her second year of life. Pronunciation might not be perfect, like “muh” for milk, but that will come with time. </a:t>
            </a:r>
          </a:p>
          <a:p>
            <a:pPr lvl="0"/>
            <a:endParaRPr lang="en-GB" dirty="0"/>
          </a:p>
          <a:p>
            <a:pPr lvl="0"/>
            <a:r>
              <a:rPr lang="en-GB" dirty="0"/>
              <a:t>A toddler also understands more words than ever before. </a:t>
            </a:r>
          </a:p>
          <a:p>
            <a:pPr lvl="0"/>
            <a:endParaRPr lang="en-GB" dirty="0"/>
          </a:p>
          <a:p>
            <a:pPr lvl="0"/>
            <a:r>
              <a:rPr lang="en-GB" dirty="0"/>
              <a:t>In fact, he probably understands more words than he can actually say! For example, if you ask him to touch his nose, chances are, he will be able to do so. </a:t>
            </a:r>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124010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336800"/>
            <a:ext cx="8219256" cy="4153210"/>
          </a:xfrm>
        </p:spPr>
        <p:txBody>
          <a:bodyPr>
            <a:normAutofit/>
          </a:bodyPr>
          <a:lstStyle/>
          <a:p>
            <a:pPr lvl="0"/>
            <a:r>
              <a:rPr lang="en-GB" dirty="0"/>
              <a:t>Even as a toddler’s language skills are growing, cries are still the main way to communicate strong emotions like anger, frustration, sadness, or feeling overwhelmed. </a:t>
            </a:r>
          </a:p>
          <a:p>
            <a:pPr lvl="0"/>
            <a:endParaRPr lang="en-GB" dirty="0"/>
          </a:p>
          <a:p>
            <a:pPr lvl="0"/>
            <a:r>
              <a:rPr lang="en-GB" dirty="0"/>
              <a:t>You might also see a toddler squeal with laughter and scream in delighted glee when he is too excited for words!</a:t>
            </a:r>
            <a:endParaRPr lang="en-ZA"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0512516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marL="0" indent="0">
              <a:buNone/>
            </a:pPr>
            <a:r>
              <a:rPr lang="en-GB" b="1" dirty="0"/>
              <a:t>12 Months to 24 Months</a:t>
            </a:r>
          </a:p>
          <a:p>
            <a:pPr marL="0" indent="0">
              <a:buNone/>
            </a:pPr>
            <a:endParaRPr lang="en-ZA" dirty="0"/>
          </a:p>
          <a:p>
            <a:r>
              <a:rPr lang="en-GB" dirty="0"/>
              <a:t>In the second year, young toddlers are becoming more skilled at communicating their needs and desires to you. </a:t>
            </a:r>
          </a:p>
          <a:p>
            <a:endParaRPr lang="en-GB" dirty="0"/>
          </a:p>
          <a:p>
            <a:r>
              <a:rPr lang="en-GB" dirty="0"/>
              <a:t>Here are more examples of how young toddlers’ communication skills are growing and changing from 12 to 24 months.</a:t>
            </a:r>
            <a:endParaRPr lang="en-ZA"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19422244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lvl="0"/>
            <a:r>
              <a:rPr lang="en-GB" b="1" dirty="0"/>
              <a:t>Sounds and Language</a:t>
            </a:r>
            <a:r>
              <a:rPr lang="en-GB" dirty="0"/>
              <a:t>: A young toddler’s vocabulary is growing slowly but steadily across his or her second year of life. </a:t>
            </a:r>
          </a:p>
          <a:p>
            <a:pPr lvl="0"/>
            <a:endParaRPr lang="en-GB" dirty="0"/>
          </a:p>
          <a:p>
            <a:pPr lvl="0"/>
            <a:r>
              <a:rPr lang="en-GB" dirty="0"/>
              <a:t>Pronunciation might not be perfect, like “muh” for milk, but that will come with time. A toddler also understands more words than ever before. </a:t>
            </a:r>
          </a:p>
          <a:p>
            <a:pPr lvl="0"/>
            <a:endParaRPr lang="en-GB" dirty="0"/>
          </a:p>
          <a:p>
            <a:pPr lvl="0"/>
            <a:r>
              <a:rPr lang="en-GB" dirty="0"/>
              <a:t>In fact, he probably understands more words than he can actually say! For example, if you ask him to touch his nose, chances are, he will be able to do so. </a:t>
            </a:r>
          </a:p>
          <a:p>
            <a:pPr lvl="0"/>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10826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1931907"/>
            <a:ext cx="8219256" cy="4558103"/>
          </a:xfrm>
        </p:spPr>
        <p:txBody>
          <a:bodyPr>
            <a:normAutofit/>
          </a:bodyPr>
          <a:lstStyle/>
          <a:p>
            <a:pPr lvl="0"/>
            <a:r>
              <a:rPr lang="en-GB" dirty="0"/>
              <a:t>Even as a toddler’s language skills are growing, cries are still the main way to communicate strong emotions like anger, frustration, sadness, or feeling overwhelmed. </a:t>
            </a:r>
          </a:p>
          <a:p>
            <a:pPr lvl="0"/>
            <a:endParaRPr lang="en-GB" dirty="0"/>
          </a:p>
          <a:p>
            <a:pPr lvl="0"/>
            <a:r>
              <a:rPr lang="en-GB" dirty="0"/>
              <a:t>You might also see a toddler squeal with laughter and scream in delighted glee when he is too excited for words!</a:t>
            </a: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3111780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9897"/>
            <a:ext cx="8219256" cy="4558103"/>
          </a:xfrm>
        </p:spPr>
        <p:txBody>
          <a:bodyPr>
            <a:normAutofit/>
          </a:bodyPr>
          <a:lstStyle/>
          <a:p>
            <a:pPr lvl="0"/>
            <a:r>
              <a:rPr lang="en-GB" b="1" dirty="0"/>
              <a:t>Facial Expressions and Gaze</a:t>
            </a:r>
            <a:r>
              <a:rPr lang="en-GB" dirty="0"/>
              <a:t>: Toddlers make some of the best expressions ever, so keep your camera handy during this second year of life. </a:t>
            </a:r>
          </a:p>
          <a:p>
            <a:pPr lvl="0"/>
            <a:endParaRPr lang="en-GB" dirty="0"/>
          </a:p>
          <a:p>
            <a:pPr lvl="0"/>
            <a:r>
              <a:rPr lang="en-GB" dirty="0"/>
              <a:t>You can see delight, curiosity, jealousy, and other feelings play across their faces. Young children also use eye contact to communicate with you. </a:t>
            </a:r>
          </a:p>
          <a:p>
            <a:pPr lvl="0"/>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9249813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FDC7-5721-4CB0-9435-4037AC8A3AFA}"/>
              </a:ext>
            </a:extLst>
          </p:cNvPr>
          <p:cNvSpPr>
            <a:spLocks noGrp="1"/>
          </p:cNvSpPr>
          <p:nvPr>
            <p:ph type="title"/>
          </p:nvPr>
        </p:nvSpPr>
        <p:spPr>
          <a:xfrm>
            <a:off x="467544" y="190500"/>
            <a:ext cx="8219256" cy="1437578"/>
          </a:xfrm>
        </p:spPr>
        <p:txBody>
          <a:bodyPr>
            <a:normAutofit fontScale="90000"/>
          </a:bodyPr>
          <a:lstStyle/>
          <a:p>
            <a:pPr algn="ctr"/>
            <a:r>
              <a:rPr lang="en-GB" dirty="0"/>
              <a:t>THE IMPORTANCE OF LANGUAGE AND </a:t>
            </a:r>
            <a:br>
              <a:rPr lang="en-GB" dirty="0"/>
            </a:br>
            <a:br>
              <a:rPr lang="en-GB" dirty="0"/>
            </a:br>
            <a:r>
              <a:rPr lang="en-GB" dirty="0"/>
              <a:t>COMMUNICATION, INCLUDING THE STAGES OF PROGRESSION, IN LANGUAGE DEVELOPMENT</a:t>
            </a:r>
            <a:br>
              <a:rPr lang="en-ZA" dirty="0"/>
            </a:br>
            <a:endParaRPr lang="en-ZA" dirty="0"/>
          </a:p>
        </p:txBody>
      </p:sp>
      <p:sp>
        <p:nvSpPr>
          <p:cNvPr id="3" name="Slide Number Placeholder 2">
            <a:extLst>
              <a:ext uri="{FF2B5EF4-FFF2-40B4-BE49-F238E27FC236}">
                <a16:creationId xmlns:a16="http://schemas.microsoft.com/office/drawing/2014/main" id="{2E9F0E05-B41E-4E34-8F70-B569A0890AC1}"/>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4A509951-D774-4ECA-AAA5-09FB24D52917}"/>
              </a:ext>
            </a:extLst>
          </p:cNvPr>
          <p:cNvSpPr>
            <a:spLocks noGrp="1"/>
          </p:cNvSpPr>
          <p:nvPr>
            <p:ph sz="quarter" idx="1"/>
          </p:nvPr>
        </p:nvSpPr>
        <p:spPr>
          <a:xfrm>
            <a:off x="462372" y="2297151"/>
            <a:ext cx="8219256" cy="4192859"/>
          </a:xfrm>
        </p:spPr>
        <p:txBody>
          <a:bodyPr>
            <a:normAutofit/>
          </a:bodyPr>
          <a:lstStyle/>
          <a:p>
            <a:pPr lvl="0"/>
            <a:r>
              <a:rPr lang="en-GB" dirty="0"/>
              <a:t>For example, you might see your toddler gazing at you to get your attention (Won’t you come play with me?). </a:t>
            </a:r>
            <a:endParaRPr lang="en-ZA" dirty="0"/>
          </a:p>
          <a:p>
            <a:pPr marL="0" indent="0">
              <a:buNone/>
            </a:pPr>
            <a:endParaRPr lang="en-ZA" dirty="0"/>
          </a:p>
          <a:p>
            <a:r>
              <a:rPr lang="en-GB" dirty="0"/>
              <a:t>You might also see your child watching you to learn something new (Now how do I press the cell phone buttons?).</a:t>
            </a:r>
            <a:endParaRPr lang="en-ZA" dirty="0"/>
          </a:p>
          <a:p>
            <a:pPr lvl="0"/>
            <a:endParaRPr lang="en-GB" dirty="0"/>
          </a:p>
          <a:p>
            <a:pPr marL="0" indent="0">
              <a:buNone/>
            </a:pPr>
            <a:endParaRPr lang="en-ZA" dirty="0"/>
          </a:p>
          <a:p>
            <a:pPr marL="0" lvl="0" indent="0">
              <a:buNone/>
            </a:pPr>
            <a:endParaRPr lang="en-GB" dirty="0"/>
          </a:p>
          <a:p>
            <a:pPr lvl="0"/>
            <a:endParaRPr lang="en-GB" dirty="0"/>
          </a:p>
          <a:p>
            <a:pPr marL="0" indent="0">
              <a:buNone/>
            </a:pPr>
            <a:endParaRPr lang="en-ZA" dirty="0"/>
          </a:p>
          <a:p>
            <a:pPr marL="0" indent="0">
              <a:buNone/>
            </a:pPr>
            <a:endParaRPr lang="en-ZA" dirty="0"/>
          </a:p>
          <a:p>
            <a:endParaRPr lang="en-ZA" dirty="0"/>
          </a:p>
          <a:p>
            <a:pPr marL="0" indent="0">
              <a:buNone/>
            </a:pPr>
            <a:endParaRPr lang="en-ZA" dirty="0"/>
          </a:p>
        </p:txBody>
      </p:sp>
    </p:spTree>
    <p:extLst>
      <p:ext uri="{BB962C8B-B14F-4D97-AF65-F5344CB8AC3E}">
        <p14:creationId xmlns:p14="http://schemas.microsoft.com/office/powerpoint/2010/main" val="204706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8123</TotalTime>
  <Words>26862</Words>
  <Application>Microsoft Office PowerPoint</Application>
  <PresentationFormat>On-screen Show (4:3)</PresentationFormat>
  <Paragraphs>3891</Paragraphs>
  <Slides>535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535</vt:i4>
      </vt:variant>
    </vt:vector>
  </HeadingPairs>
  <TitlesOfParts>
    <vt:vector size="540" baseType="lpstr">
      <vt:lpstr>Arial</vt:lpstr>
      <vt:lpstr>Calibri</vt:lpstr>
      <vt:lpstr>Courier New</vt:lpstr>
      <vt:lpstr>Wingdings 2</vt:lpstr>
      <vt:lpstr>Theme1</vt:lpstr>
      <vt:lpstr> FACILITATION AND MEDIATION OF ACTIVE LEARNING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KT0101 </vt:lpstr>
      <vt:lpstr> FACILITATION AND MEDIATION OF ALL CHILDREN'S LEARNING </vt:lpstr>
      <vt:lpstr> FACILITATION AND MEDIATION OF ALL CHILDREN'S LEARNING </vt:lpstr>
      <vt:lpstr> FACILITATION AND MEDIATION OF ALL CHILDREN'S LEARNING </vt:lpstr>
      <vt:lpstr> FACILITATION AND MEDIATION OF ALL CHILDREN'S LEARNING </vt:lpstr>
      <vt:lpstr>IAC0101</vt:lpstr>
      <vt:lpstr>  THE VALUES AND PRINCIPLES THAT UNDERPIN WORKING WITH CHILDREN AND CHILD-CENTRED PRACTICE </vt:lpstr>
      <vt:lpstr>  THE VALUES AND PRINCIPLES THAT UNDERPIN WORKING WITH CHILDREN AND CHILD-CENTRED PRACTICE </vt:lpstr>
      <vt:lpstr>  THE VALUES AND PRINCIPLES THAT UNDERPIN WORKING WITH CHILDREN AND CHILD-CENTRED PRACTICE </vt:lpstr>
      <vt:lpstr>  THE VALUES AND PRINCIPLES THAT UNDERPIN WORKING WITH CHILDREN AND CHILD-CENTRED PRACTICE </vt:lpstr>
      <vt:lpstr>  THE VALUES AND PRINCIPLES THAT UNDERPIN WORKING WITH CHILDREN AND CHILD-CENTRED PRACTICE </vt:lpstr>
      <vt:lpstr>  THE VALUES AND PRINCIPLES THAT UNDERPIN WORKING WITH CHILDREN AND CHILD-CENTRED PRACTICE </vt:lpstr>
      <vt:lpstr>  THE VALUES AND PRINCIPLES THAT UNDERPIN WORKING WITH CHILDREN AND CHILD-CENTRED PRACTICE </vt:lpstr>
      <vt:lpstr>IAC0102</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  THE DIFFERENT FACILITATION TECHNIQUES IN DIFFERENT LEARNING CONTEXTS </vt:lpstr>
      <vt:lpstr>IAC0103</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THE IMPORTANCE OF LANGUAGE AND   COMMUNICATION, INCLUDING THE STAGES OF PROGRESSION, IN LANGUAGE DEVELOPMENT </vt:lpstr>
      <vt:lpstr>KT0102</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 ADULT-DIRECTED AND CHILD-INITIATED LEARNING </vt:lpstr>
      <vt:lpstr>IAC0104</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 THE PROMOTION OF LANGUAGE DEVELOPMENT IN RELATION TO STORIES, BOOKS, SONGS, RHYMES, FANTASY, IMAGINATIVE PLAY AND OUTDOOR</vt:lpstr>
      <vt:lpstr>IAC0105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   THE PROMOTION OF PROBLEM-SOLVING, CRITICAL THINKING AND EMERGENT MATHEMATICS IN RELATION TO BLOCK PLAY, SCIENCE, NATURE AND RELEVANT EDUCATIONAL GAMES AND MATERIALS  </vt:lpstr>
      <vt:lpstr>IAC0106</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  THE PROMOTION OF SELF-EXPRESSION THROUGH CREATIVE ART, MOVEMENT, MUSIC AND DRAMA  </vt:lpstr>
      <vt:lpstr>IAC0107</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 THE PROMOTION OF SENSORY MOTOR DEVELOPMENT THROUGH INDOOR AND OUTDOOR ACTIVITIES  </vt:lpstr>
      <vt:lpstr>IAC0108</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  THE PROMOTION OF LIFE SKILLS THROUGH ROUTINES WHICH PROMOTE INDEPENDENCE AND TEACHER-DIRECTED ROUTINES  </vt:lpstr>
      <vt:lpstr>KT0103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  SUPPORTING LANGUAGE, LITERACY AND MATHS IN AN EARLY CHILDHOOD EDUCATION SETTING </vt:lpstr>
      <vt:lpstr>IAC0109</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  THE IMPORTANCE OF REFLECTIVE PRACTICE IN AN EARLY EDUCATION AND CHILDCARE SETTING  </vt:lpstr>
      <vt:lpstr>IAC0110</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 HOW ADULTS AND FAMILIES CAN CONTRIBUTE TO AND SUPPORT LEARNING </vt:lpstr>
      <vt:lpstr>KT0104 </vt:lpstr>
      <vt:lpstr> TYPES AND FEATURES OF BASIC RESOURCES AND TEACHING AIDS, INCLUDING ADAPTED EQUIPMENT</vt:lpstr>
      <vt:lpstr> TYPES AND FEATURES OF BASIC RESOURCES AND TEACHING AIDS, INCLUDING ADAPTED EQUIPMENT</vt:lpstr>
      <vt:lpstr> TYPES AND FEATURES OF BASIC RESOURCES AND TEACHING AIDS, INCLUDING ADAPTED EQUIPMENT</vt:lpstr>
      <vt:lpstr> TYPES AND FEATURES OF BASIC RESOURCES AND TEACHING AIDS, INCLUDING ADAPTED EQUIPMENT</vt:lpstr>
      <vt:lpstr> TYPES AND FEATURES OF BASIC RESOURCES AND TEACHING AIDS, INCLUDING ADAPTED EQUIPMENT</vt:lpstr>
      <vt:lpstr>IAC0111 </vt:lpstr>
      <vt:lpstr>   VARIOUS TYPES OF BASIC RESOURCES AND TEACHING AIDS USED IN AN EARLY CHILDHOOD DEVELOPMENT LEARNING ENVIRONMENT, INCLUDING ADAPTIVE EQUIPMENT </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lpstr>  VARIOUS TYPES OF BASIC RESOURCES AND TEACHING AIDS USED IN AN EARLY CHILDHOOD DEVELOPMENT LEARNING ENVIRONMENT, INCLUDING ADAPTIVE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193</cp:revision>
  <dcterms:created xsi:type="dcterms:W3CDTF">2016-03-16T14:20:02Z</dcterms:created>
  <dcterms:modified xsi:type="dcterms:W3CDTF">2019-04-14T11:25:08Z</dcterms:modified>
</cp:coreProperties>
</file>