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01"/>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7" r:id="rId30"/>
    <p:sldId id="286" r:id="rId31"/>
    <p:sldId id="288" r:id="rId32"/>
    <p:sldId id="289" r:id="rId33"/>
    <p:sldId id="290" r:id="rId34"/>
    <p:sldId id="291" r:id="rId35"/>
    <p:sldId id="292" r:id="rId36"/>
    <p:sldId id="293" r:id="rId37"/>
    <p:sldId id="295" r:id="rId38"/>
    <p:sldId id="296" r:id="rId39"/>
    <p:sldId id="297" r:id="rId40"/>
    <p:sldId id="298" r:id="rId41"/>
    <p:sldId id="300" r:id="rId42"/>
    <p:sldId id="299" r:id="rId43"/>
    <p:sldId id="301" r:id="rId44"/>
    <p:sldId id="302" r:id="rId45"/>
    <p:sldId id="303" r:id="rId46"/>
    <p:sldId id="304" r:id="rId47"/>
    <p:sldId id="305" r:id="rId48"/>
    <p:sldId id="306" r:id="rId49"/>
    <p:sldId id="307" r:id="rId50"/>
    <p:sldId id="308" r:id="rId51"/>
    <p:sldId id="309" r:id="rId52"/>
    <p:sldId id="310" r:id="rId53"/>
    <p:sldId id="294"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2" r:id="rId75"/>
    <p:sldId id="331" r:id="rId76"/>
    <p:sldId id="333" r:id="rId77"/>
    <p:sldId id="334" r:id="rId78"/>
    <p:sldId id="335" r:id="rId79"/>
    <p:sldId id="336" r:id="rId80"/>
    <p:sldId id="337" r:id="rId81"/>
    <p:sldId id="339" r:id="rId82"/>
    <p:sldId id="338"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3" r:id="rId106"/>
    <p:sldId id="362"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4" r:id="rId126"/>
    <p:sldId id="382" r:id="rId127"/>
    <p:sldId id="385" r:id="rId128"/>
    <p:sldId id="383"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49" r:id="rId192"/>
    <p:sldId id="450" r:id="rId193"/>
    <p:sldId id="451" r:id="rId194"/>
    <p:sldId id="452"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 id="478" r:id="rId220"/>
    <p:sldId id="479" r:id="rId221"/>
    <p:sldId id="480" r:id="rId222"/>
    <p:sldId id="481" r:id="rId223"/>
    <p:sldId id="482" r:id="rId224"/>
    <p:sldId id="483" r:id="rId225"/>
    <p:sldId id="484" r:id="rId226"/>
    <p:sldId id="485" r:id="rId227"/>
    <p:sldId id="486" r:id="rId228"/>
    <p:sldId id="487" r:id="rId229"/>
    <p:sldId id="488" r:id="rId230"/>
    <p:sldId id="489" r:id="rId231"/>
    <p:sldId id="490" r:id="rId232"/>
    <p:sldId id="491" r:id="rId233"/>
    <p:sldId id="492" r:id="rId234"/>
    <p:sldId id="493" r:id="rId235"/>
    <p:sldId id="494" r:id="rId236"/>
    <p:sldId id="495" r:id="rId237"/>
    <p:sldId id="496" r:id="rId238"/>
    <p:sldId id="497" r:id="rId239"/>
    <p:sldId id="498" r:id="rId240"/>
    <p:sldId id="655" r:id="rId241"/>
    <p:sldId id="499" r:id="rId242"/>
    <p:sldId id="500" r:id="rId243"/>
    <p:sldId id="656" r:id="rId244"/>
    <p:sldId id="501" r:id="rId245"/>
    <p:sldId id="502" r:id="rId246"/>
    <p:sldId id="503" r:id="rId247"/>
    <p:sldId id="504" r:id="rId248"/>
    <p:sldId id="657" r:id="rId249"/>
    <p:sldId id="505" r:id="rId250"/>
    <p:sldId id="506" r:id="rId251"/>
    <p:sldId id="507" r:id="rId252"/>
    <p:sldId id="508" r:id="rId253"/>
    <p:sldId id="509" r:id="rId254"/>
    <p:sldId id="510" r:id="rId255"/>
    <p:sldId id="511" r:id="rId256"/>
    <p:sldId id="512" r:id="rId257"/>
    <p:sldId id="513" r:id="rId258"/>
    <p:sldId id="514" r:id="rId259"/>
    <p:sldId id="515" r:id="rId260"/>
    <p:sldId id="516" r:id="rId261"/>
    <p:sldId id="517" r:id="rId262"/>
    <p:sldId id="518" r:id="rId263"/>
    <p:sldId id="519" r:id="rId264"/>
    <p:sldId id="520" r:id="rId265"/>
    <p:sldId id="521" r:id="rId266"/>
    <p:sldId id="522" r:id="rId267"/>
    <p:sldId id="523" r:id="rId268"/>
    <p:sldId id="524" r:id="rId269"/>
    <p:sldId id="525" r:id="rId270"/>
    <p:sldId id="658"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2" r:id="rId307"/>
    <p:sldId id="563" r:id="rId308"/>
    <p:sldId id="564" r:id="rId309"/>
    <p:sldId id="565" r:id="rId310"/>
    <p:sldId id="566" r:id="rId311"/>
    <p:sldId id="567" r:id="rId312"/>
    <p:sldId id="568" r:id="rId313"/>
    <p:sldId id="569" r:id="rId314"/>
    <p:sldId id="570" r:id="rId315"/>
    <p:sldId id="571" r:id="rId316"/>
    <p:sldId id="572" r:id="rId317"/>
    <p:sldId id="573" r:id="rId318"/>
    <p:sldId id="574" r:id="rId319"/>
    <p:sldId id="575" r:id="rId320"/>
    <p:sldId id="576" r:id="rId321"/>
    <p:sldId id="577" r:id="rId322"/>
    <p:sldId id="578" r:id="rId323"/>
    <p:sldId id="579" r:id="rId324"/>
    <p:sldId id="580" r:id="rId325"/>
    <p:sldId id="581" r:id="rId326"/>
    <p:sldId id="582" r:id="rId327"/>
    <p:sldId id="583" r:id="rId328"/>
    <p:sldId id="584" r:id="rId329"/>
    <p:sldId id="585" r:id="rId330"/>
    <p:sldId id="586" r:id="rId331"/>
    <p:sldId id="587" r:id="rId332"/>
    <p:sldId id="588" r:id="rId333"/>
    <p:sldId id="589" r:id="rId334"/>
    <p:sldId id="590" r:id="rId335"/>
    <p:sldId id="591" r:id="rId336"/>
    <p:sldId id="592" r:id="rId337"/>
    <p:sldId id="593" r:id="rId338"/>
    <p:sldId id="594" r:id="rId339"/>
    <p:sldId id="595" r:id="rId340"/>
    <p:sldId id="596" r:id="rId341"/>
    <p:sldId id="597" r:id="rId342"/>
    <p:sldId id="598" r:id="rId343"/>
    <p:sldId id="599" r:id="rId344"/>
    <p:sldId id="600" r:id="rId345"/>
    <p:sldId id="601" r:id="rId346"/>
    <p:sldId id="602" r:id="rId347"/>
    <p:sldId id="603" r:id="rId348"/>
    <p:sldId id="604" r:id="rId349"/>
    <p:sldId id="605" r:id="rId350"/>
    <p:sldId id="606" r:id="rId351"/>
    <p:sldId id="607" r:id="rId352"/>
    <p:sldId id="608" r:id="rId353"/>
    <p:sldId id="609" r:id="rId354"/>
    <p:sldId id="610" r:id="rId355"/>
    <p:sldId id="611" r:id="rId356"/>
    <p:sldId id="612" r:id="rId357"/>
    <p:sldId id="613" r:id="rId358"/>
    <p:sldId id="614" r:id="rId359"/>
    <p:sldId id="615" r:id="rId360"/>
    <p:sldId id="616" r:id="rId361"/>
    <p:sldId id="617" r:id="rId362"/>
    <p:sldId id="618" r:id="rId363"/>
    <p:sldId id="561" r:id="rId364"/>
    <p:sldId id="619" r:id="rId365"/>
    <p:sldId id="620" r:id="rId366"/>
    <p:sldId id="621" r:id="rId367"/>
    <p:sldId id="622" r:id="rId368"/>
    <p:sldId id="623" r:id="rId369"/>
    <p:sldId id="624" r:id="rId370"/>
    <p:sldId id="625"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2" r:id="rId388"/>
    <p:sldId id="643" r:id="rId389"/>
    <p:sldId id="644" r:id="rId390"/>
    <p:sldId id="645" r:id="rId391"/>
    <p:sldId id="646" r:id="rId392"/>
    <p:sldId id="647" r:id="rId393"/>
    <p:sldId id="648" r:id="rId394"/>
    <p:sldId id="649" r:id="rId395"/>
    <p:sldId id="650" r:id="rId396"/>
    <p:sldId id="651" r:id="rId397"/>
    <p:sldId id="652" r:id="rId398"/>
    <p:sldId id="653" r:id="rId399"/>
    <p:sldId id="654" r:id="rId400"/>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57" autoAdjust="0"/>
    <p:restoredTop sz="86347" autoAdjust="0"/>
  </p:normalViewPr>
  <p:slideViewPr>
    <p:cSldViewPr snapToGrid="0">
      <p:cViewPr varScale="1">
        <p:scale>
          <a:sx n="114" d="100"/>
          <a:sy n="114" d="100"/>
        </p:scale>
        <p:origin x="1098" y="114"/>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16840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commentAuthors" Target="commentAuthors.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viewProps" Target="viewProps.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tableStyles" Target="tableStyles.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notesMaster" Target="notesMasters/notesMaster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presProps" Target="presProps.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theme" Target="theme/theme1.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2019/04/14</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Submit within 8</a:t>
            </a:r>
            <a:r>
              <a:rPr lang="en-ZA" baseline="0" dirty="0"/>
              <a:t> weeks</a:t>
            </a:r>
          </a:p>
          <a:p>
            <a:r>
              <a:rPr lang="en-ZA" baseline="0" dirty="0"/>
              <a:t>A willingness to learn</a:t>
            </a:r>
          </a:p>
          <a:p>
            <a:r>
              <a:rPr lang="en-ZA" baseline="0" dirty="0"/>
              <a:t>Participation in the class</a:t>
            </a:r>
          </a:p>
          <a:p>
            <a:r>
              <a:rPr lang="en-ZA" baseline="0" dirty="0"/>
              <a:t>Punctuality</a:t>
            </a:r>
          </a:p>
          <a:p>
            <a:r>
              <a:rPr lang="en-ZA" baseline="0" dirty="0"/>
              <a:t>Willingness to speak up when your expectations are not met</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Page</a:t>
            </a:r>
            <a:r>
              <a:rPr lang="en-ZA" baseline="0" dirty="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Appeal process is on</a:t>
            </a:r>
            <a:r>
              <a:rPr lang="en-ZA" baseline="0" dirty="0"/>
              <a:t> page 64 of learner POE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2019/04/14</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2019/04/14</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2019/04/14</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2019/04/14</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2019/04/14</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2019/04/14</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www.kidsnewtocanada.ca/screening/child-development"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hyperlink" Target="https://www.openlearning.com/ictesolutions/courses/IntegrateEffectiveTeach" TargetMode="Externa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hyperlink" Target="https://www.openlearning.com/ictesolutions/courses/IntegrateEffectiveTeach" TargetMode="Externa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hyperlink" Target="https://www.openlearning.com/ictesolutions/courses/IntegrateEffectiveTeach" TargetMode="Externa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hyperlink" Target="https://www.openlearning.com/ictesolutions/courses/IntegrateEffectiveTeach" TargetMode="Externa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normAutofit fontScale="90000"/>
          </a:bodyPr>
          <a:lstStyle/>
          <a:p>
            <a:br>
              <a:rPr lang="en-ZA" dirty="0"/>
            </a:br>
            <a:r>
              <a:rPr lang="en-ZA" dirty="0"/>
              <a:t>PLANNING AND PROGRAMME DEVELOPMENT IN EARLY CHILDHOOD SETTINGS</a:t>
            </a:r>
            <a:br>
              <a:rPr lang="en-ZA" dirty="0"/>
            </a:br>
            <a:endParaRPr lang="en-ZA" dirty="0"/>
          </a:p>
        </p:txBody>
      </p:sp>
      <p:sp>
        <p:nvSpPr>
          <p:cNvPr id="5" name="Subtitle 4"/>
          <p:cNvSpPr>
            <a:spLocks noGrp="1"/>
          </p:cNvSpPr>
          <p:nvPr>
            <p:ph type="subTitle" idx="1"/>
          </p:nvPr>
        </p:nvSpPr>
        <p:spPr/>
        <p:txBody>
          <a:bodyPr/>
          <a:lstStyle/>
          <a:p>
            <a:r>
              <a:rPr lang="en-ZA" b="1" dirty="0"/>
              <a:t> </a:t>
            </a:r>
            <a:endParaRPr lang="en-ZA" dirty="0"/>
          </a:p>
          <a:p>
            <a:r>
              <a:rPr lang="en-US" dirty="0"/>
              <a:t>MODULE : </a:t>
            </a:r>
            <a:r>
              <a:rPr lang="en-GB" dirty="0"/>
              <a:t>234201000 KM-03 | NQF LEVEL 4 | CREDITS: 8</a:t>
            </a:r>
            <a:endParaRPr lang="en-ZA" dirty="0"/>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indent="0">
              <a:buNone/>
            </a:pPr>
            <a:r>
              <a:rPr lang="en-US" b="1"/>
              <a:t>The </a:t>
            </a:r>
            <a:r>
              <a:rPr lang="en-US" b="1" dirty="0"/>
              <a:t>learning will enable learners to demonstrate an understanding of: </a:t>
            </a:r>
            <a:endParaRPr lang="en-ZA" b="1" dirty="0"/>
          </a:p>
          <a:p>
            <a:pPr marL="0" indent="0">
              <a:buNone/>
            </a:pPr>
            <a:r>
              <a:rPr lang="en-ZA" dirty="0"/>
              <a:t> </a:t>
            </a:r>
          </a:p>
          <a:p>
            <a:pPr lvl="0"/>
            <a:r>
              <a:rPr lang="en-ZA" dirty="0"/>
              <a:t>KM-03-KT01: Early childhood learning environments (35%) </a:t>
            </a:r>
          </a:p>
          <a:p>
            <a:pPr lvl="0"/>
            <a:r>
              <a:rPr lang="en-ZA" dirty="0"/>
              <a:t>KM-03-KT02: Equality, diversity and inclusion in childhood development (30%) </a:t>
            </a:r>
          </a:p>
          <a:p>
            <a:pPr lvl="0"/>
            <a:r>
              <a:rPr lang="en-ZA" dirty="0"/>
              <a:t>KM-03-KT03: Early Childhood Development Programmes (35%) </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62C-3AE2-49A9-97C1-426CEB7DC995}"/>
              </a:ext>
            </a:extLst>
          </p:cNvPr>
          <p:cNvSpPr>
            <a:spLocks noGrp="1"/>
          </p:cNvSpPr>
          <p:nvPr>
            <p:ph type="title"/>
          </p:nvPr>
        </p:nvSpPr>
        <p:spPr/>
        <p:txBody>
          <a:bodyPr>
            <a:normAutofit fontScale="90000"/>
          </a:bodyPr>
          <a:lstStyle/>
          <a:p>
            <a:pPr algn="ctr"/>
            <a:r>
              <a:rPr lang="en-US" dirty="0"/>
              <a:t>VALUE OF HOME BASED PROGRAMS FOR CHILDREN AND FAMILIES</a:t>
            </a:r>
            <a:endParaRPr lang="en-ZA" dirty="0"/>
          </a:p>
        </p:txBody>
      </p:sp>
      <p:sp>
        <p:nvSpPr>
          <p:cNvPr id="3" name="Slide Number Placeholder 2">
            <a:extLst>
              <a:ext uri="{FF2B5EF4-FFF2-40B4-BE49-F238E27FC236}">
                <a16:creationId xmlns:a16="http://schemas.microsoft.com/office/drawing/2014/main" id="{1E2D7D69-751E-4476-BB8D-1B2AA4CF9C77}"/>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a:extLst>
              <a:ext uri="{FF2B5EF4-FFF2-40B4-BE49-F238E27FC236}">
                <a16:creationId xmlns:a16="http://schemas.microsoft.com/office/drawing/2014/main" id="{D8DD88CD-2D3E-43A8-8337-13C8C08CA7C2}"/>
              </a:ext>
            </a:extLst>
          </p:cNvPr>
          <p:cNvSpPr>
            <a:spLocks noGrp="1"/>
          </p:cNvSpPr>
          <p:nvPr>
            <p:ph sz="quarter" idx="1"/>
          </p:nvPr>
        </p:nvSpPr>
        <p:spPr/>
        <p:txBody>
          <a:bodyPr>
            <a:normAutofit lnSpcReduction="10000"/>
          </a:bodyPr>
          <a:lstStyle/>
          <a:p>
            <a:r>
              <a:rPr lang="en-US" dirty="0"/>
              <a:t>Longitudinal studies, provide research evidence confirming that parental involvement in learning activities in the home is strongly associated with children’s better cognitive achievement, particularly in the early years. </a:t>
            </a:r>
            <a:endParaRPr lang="en-ZA" dirty="0"/>
          </a:p>
          <a:p>
            <a:pPr marL="0" indent="0">
              <a:buNone/>
            </a:pPr>
            <a:endParaRPr lang="en-ZA" dirty="0"/>
          </a:p>
          <a:p>
            <a:r>
              <a:rPr lang="en-US" dirty="0"/>
              <a:t>Family involvement at school found that parental interest in their child’s education was the single greatest predictor of achievement at age16. </a:t>
            </a:r>
          </a:p>
          <a:p>
            <a:endParaRPr lang="en-US" dirty="0"/>
          </a:p>
          <a:p>
            <a:r>
              <a:rPr lang="en-US" dirty="0"/>
              <a:t>In a recent for the Harvard Family Research Project, it was found that family involvement in school matters most for children whose mothers have less education</a:t>
            </a:r>
            <a:endParaRPr lang="en-ZA" dirty="0"/>
          </a:p>
          <a:p>
            <a:pPr marL="0" indent="0">
              <a:buNone/>
            </a:pPr>
            <a:endParaRPr lang="en-ZA" dirty="0"/>
          </a:p>
        </p:txBody>
      </p:sp>
    </p:spTree>
    <p:extLst>
      <p:ext uri="{BB962C8B-B14F-4D97-AF65-F5344CB8AC3E}">
        <p14:creationId xmlns:p14="http://schemas.microsoft.com/office/powerpoint/2010/main" val="3596659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62C-3AE2-49A9-97C1-426CEB7DC995}"/>
              </a:ext>
            </a:extLst>
          </p:cNvPr>
          <p:cNvSpPr>
            <a:spLocks noGrp="1"/>
          </p:cNvSpPr>
          <p:nvPr>
            <p:ph type="title"/>
          </p:nvPr>
        </p:nvSpPr>
        <p:spPr/>
        <p:txBody>
          <a:bodyPr>
            <a:normAutofit fontScale="90000"/>
          </a:bodyPr>
          <a:lstStyle/>
          <a:p>
            <a:pPr algn="ctr"/>
            <a:r>
              <a:rPr lang="en-US" dirty="0"/>
              <a:t>VALUE OF HOME BASED PROGRAMS FOR CHILDREN AND FAMILIES</a:t>
            </a:r>
            <a:endParaRPr lang="en-ZA" dirty="0"/>
          </a:p>
        </p:txBody>
      </p:sp>
      <p:sp>
        <p:nvSpPr>
          <p:cNvPr id="3" name="Slide Number Placeholder 2">
            <a:extLst>
              <a:ext uri="{FF2B5EF4-FFF2-40B4-BE49-F238E27FC236}">
                <a16:creationId xmlns:a16="http://schemas.microsoft.com/office/drawing/2014/main" id="{1E2D7D69-751E-4476-BB8D-1B2AA4CF9C77}"/>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a:extLst>
              <a:ext uri="{FF2B5EF4-FFF2-40B4-BE49-F238E27FC236}">
                <a16:creationId xmlns:a16="http://schemas.microsoft.com/office/drawing/2014/main" id="{D8DD88CD-2D3E-43A8-8337-13C8C08CA7C2}"/>
              </a:ext>
            </a:extLst>
          </p:cNvPr>
          <p:cNvSpPr>
            <a:spLocks noGrp="1"/>
          </p:cNvSpPr>
          <p:nvPr>
            <p:ph sz="quarter" idx="1"/>
          </p:nvPr>
        </p:nvSpPr>
        <p:spPr/>
        <p:txBody>
          <a:bodyPr>
            <a:normAutofit/>
          </a:bodyPr>
          <a:lstStyle/>
          <a:p>
            <a:r>
              <a:rPr lang="en-US" dirty="0"/>
              <a:t>More specifically, the authors found that increases in family involvement in the school predicted increases in literacy achievement for low income families and that family involvement in school matters most for children at greatest risk. </a:t>
            </a:r>
            <a:endParaRPr lang="en-ZA" dirty="0"/>
          </a:p>
          <a:p>
            <a:pPr marL="0" indent="0">
              <a:buNone/>
            </a:pPr>
            <a:endParaRPr lang="en-ZA" dirty="0"/>
          </a:p>
        </p:txBody>
      </p:sp>
    </p:spTree>
    <p:extLst>
      <p:ext uri="{BB962C8B-B14F-4D97-AF65-F5344CB8AC3E}">
        <p14:creationId xmlns:p14="http://schemas.microsoft.com/office/powerpoint/2010/main" val="27100256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62C-3AE2-49A9-97C1-426CEB7DC995}"/>
              </a:ext>
            </a:extLst>
          </p:cNvPr>
          <p:cNvSpPr>
            <a:spLocks noGrp="1"/>
          </p:cNvSpPr>
          <p:nvPr>
            <p:ph type="title"/>
          </p:nvPr>
        </p:nvSpPr>
        <p:spPr/>
        <p:txBody>
          <a:bodyPr>
            <a:normAutofit fontScale="90000"/>
          </a:bodyPr>
          <a:lstStyle/>
          <a:p>
            <a:pPr algn="ctr"/>
            <a:r>
              <a:rPr lang="en-US" dirty="0"/>
              <a:t>VALUE OF HOME BASED PROGRAMS FOR CHILDREN AND FAMILIES</a:t>
            </a:r>
            <a:endParaRPr lang="en-ZA" dirty="0"/>
          </a:p>
        </p:txBody>
      </p:sp>
      <p:sp>
        <p:nvSpPr>
          <p:cNvPr id="3" name="Slide Number Placeholder 2">
            <a:extLst>
              <a:ext uri="{FF2B5EF4-FFF2-40B4-BE49-F238E27FC236}">
                <a16:creationId xmlns:a16="http://schemas.microsoft.com/office/drawing/2014/main" id="{1E2D7D69-751E-4476-BB8D-1B2AA4CF9C77}"/>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D8DD88CD-2D3E-43A8-8337-13C8C08CA7C2}"/>
              </a:ext>
            </a:extLst>
          </p:cNvPr>
          <p:cNvSpPr>
            <a:spLocks noGrp="1"/>
          </p:cNvSpPr>
          <p:nvPr>
            <p:ph sz="quarter" idx="1"/>
          </p:nvPr>
        </p:nvSpPr>
        <p:spPr/>
        <p:txBody>
          <a:bodyPr>
            <a:normAutofit/>
          </a:bodyPr>
          <a:lstStyle/>
          <a:p>
            <a:r>
              <a:rPr lang="en-US" dirty="0"/>
              <a:t>More specifically, Dearing and colleagues found that if families who were initially  uninvolved in the school became more involved, their children's literacy improved.  </a:t>
            </a:r>
          </a:p>
          <a:p>
            <a:endParaRPr lang="en-US" dirty="0"/>
          </a:p>
          <a:p>
            <a:r>
              <a:rPr lang="en-US" dirty="0"/>
              <a:t>Importantly, their results indicated that even one or two additional involvement activities per year were associated with meaningful improvements for children. </a:t>
            </a:r>
          </a:p>
          <a:p>
            <a:endParaRPr lang="en-US" dirty="0"/>
          </a:p>
          <a:p>
            <a:r>
              <a:rPr lang="en-US" dirty="0"/>
              <a:t>Parental education, skills and attitude There is a link between parents’ and children’s literacy levels.</a:t>
            </a:r>
            <a:endParaRPr lang="en-ZA" dirty="0"/>
          </a:p>
          <a:p>
            <a:pPr marL="0" indent="0">
              <a:buNone/>
            </a:pPr>
            <a:endParaRPr lang="en-ZA" dirty="0"/>
          </a:p>
        </p:txBody>
      </p:sp>
    </p:spTree>
    <p:extLst>
      <p:ext uri="{BB962C8B-B14F-4D97-AF65-F5344CB8AC3E}">
        <p14:creationId xmlns:p14="http://schemas.microsoft.com/office/powerpoint/2010/main" val="42705557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62C-3AE2-49A9-97C1-426CEB7DC995}"/>
              </a:ext>
            </a:extLst>
          </p:cNvPr>
          <p:cNvSpPr>
            <a:spLocks noGrp="1"/>
          </p:cNvSpPr>
          <p:nvPr>
            <p:ph type="title"/>
          </p:nvPr>
        </p:nvSpPr>
        <p:spPr/>
        <p:txBody>
          <a:bodyPr>
            <a:normAutofit fontScale="90000"/>
          </a:bodyPr>
          <a:lstStyle/>
          <a:p>
            <a:pPr algn="ctr"/>
            <a:r>
              <a:rPr lang="en-US" dirty="0"/>
              <a:t>VALUE OF HOME BASED PROGRAMS FOR CHILDREN AND FAMILIES</a:t>
            </a:r>
            <a:endParaRPr lang="en-ZA" dirty="0"/>
          </a:p>
        </p:txBody>
      </p:sp>
      <p:sp>
        <p:nvSpPr>
          <p:cNvPr id="3" name="Slide Number Placeholder 2">
            <a:extLst>
              <a:ext uri="{FF2B5EF4-FFF2-40B4-BE49-F238E27FC236}">
                <a16:creationId xmlns:a16="http://schemas.microsoft.com/office/drawing/2014/main" id="{1E2D7D69-751E-4476-BB8D-1B2AA4CF9C77}"/>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D8DD88CD-2D3E-43A8-8337-13C8C08CA7C2}"/>
              </a:ext>
            </a:extLst>
          </p:cNvPr>
          <p:cNvSpPr>
            <a:spLocks noGrp="1"/>
          </p:cNvSpPr>
          <p:nvPr>
            <p:ph sz="quarter" idx="1"/>
          </p:nvPr>
        </p:nvSpPr>
        <p:spPr/>
        <p:txBody>
          <a:bodyPr>
            <a:normAutofit/>
          </a:bodyPr>
          <a:lstStyle/>
          <a:p>
            <a:r>
              <a:rPr lang="en-US" dirty="0"/>
              <a:t>Several recent studies found that parents with low literacy levels are less likely to help their children with reading and writing feel less confident in doing so are less likely to have children who read for pleasure are more likely to have children with lower cognitive and language development levels </a:t>
            </a:r>
            <a:endParaRPr lang="en-ZA" dirty="0"/>
          </a:p>
          <a:p>
            <a:pPr marL="0" indent="0">
              <a:buNone/>
            </a:pPr>
            <a:endParaRPr lang="en-ZA" dirty="0"/>
          </a:p>
        </p:txBody>
      </p:sp>
    </p:spTree>
    <p:extLst>
      <p:ext uri="{BB962C8B-B14F-4D97-AF65-F5344CB8AC3E}">
        <p14:creationId xmlns:p14="http://schemas.microsoft.com/office/powerpoint/2010/main" val="26812573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62C-3AE2-49A9-97C1-426CEB7DC995}"/>
              </a:ext>
            </a:extLst>
          </p:cNvPr>
          <p:cNvSpPr>
            <a:spLocks noGrp="1"/>
          </p:cNvSpPr>
          <p:nvPr>
            <p:ph type="title"/>
          </p:nvPr>
        </p:nvSpPr>
        <p:spPr/>
        <p:txBody>
          <a:bodyPr>
            <a:normAutofit fontScale="90000"/>
          </a:bodyPr>
          <a:lstStyle/>
          <a:p>
            <a:pPr algn="ctr"/>
            <a:r>
              <a:rPr lang="en-US" dirty="0"/>
              <a:t>VALUE OF HOME BASED PROGRAMS FOR CHILDREN AND FAMILIES</a:t>
            </a:r>
            <a:endParaRPr lang="en-ZA" dirty="0"/>
          </a:p>
        </p:txBody>
      </p:sp>
      <p:sp>
        <p:nvSpPr>
          <p:cNvPr id="3" name="Slide Number Placeholder 2">
            <a:extLst>
              <a:ext uri="{FF2B5EF4-FFF2-40B4-BE49-F238E27FC236}">
                <a16:creationId xmlns:a16="http://schemas.microsoft.com/office/drawing/2014/main" id="{1E2D7D69-751E-4476-BB8D-1B2AA4CF9C77}"/>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D8DD88CD-2D3E-43A8-8337-13C8C08CA7C2}"/>
              </a:ext>
            </a:extLst>
          </p:cNvPr>
          <p:cNvSpPr>
            <a:spLocks noGrp="1"/>
          </p:cNvSpPr>
          <p:nvPr>
            <p:ph sz="quarter" idx="1"/>
          </p:nvPr>
        </p:nvSpPr>
        <p:spPr/>
        <p:txBody>
          <a:bodyPr>
            <a:normAutofit/>
          </a:bodyPr>
          <a:lstStyle/>
          <a:p>
            <a:r>
              <a:rPr lang="en-US" dirty="0"/>
              <a:t>The context provided by parents and their consistent support might be more important than any transfer of skills [for their children’s literacy development].</a:t>
            </a:r>
          </a:p>
          <a:p>
            <a:endParaRPr lang="en-US" dirty="0"/>
          </a:p>
          <a:p>
            <a:pPr marL="0" indent="0">
              <a:buNone/>
            </a:pPr>
            <a:r>
              <a:rPr lang="en-US" b="1" dirty="0"/>
              <a:t>Parental education level has an impact on young children’s cognitive and language development: </a:t>
            </a:r>
          </a:p>
          <a:p>
            <a:endParaRPr lang="en-US" dirty="0"/>
          </a:p>
          <a:p>
            <a:r>
              <a:rPr lang="en-US" dirty="0"/>
              <a:t>Parents’ level of education correlates with the cognitive development of babies between 12 months and 27 months of age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823828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62C-3AE2-49A9-97C1-426CEB7DC995}"/>
              </a:ext>
            </a:extLst>
          </p:cNvPr>
          <p:cNvSpPr>
            <a:spLocks noGrp="1"/>
          </p:cNvSpPr>
          <p:nvPr>
            <p:ph type="title"/>
          </p:nvPr>
        </p:nvSpPr>
        <p:spPr/>
        <p:txBody>
          <a:bodyPr>
            <a:normAutofit fontScale="90000"/>
          </a:bodyPr>
          <a:lstStyle/>
          <a:p>
            <a:pPr algn="ctr"/>
            <a:r>
              <a:rPr lang="en-US" dirty="0"/>
              <a:t>VALUE OF HOME BASED PROGRAMS FOR CHILDREN AND FAMILIES</a:t>
            </a:r>
            <a:endParaRPr lang="en-ZA" dirty="0"/>
          </a:p>
        </p:txBody>
      </p:sp>
      <p:sp>
        <p:nvSpPr>
          <p:cNvPr id="3" name="Slide Number Placeholder 2">
            <a:extLst>
              <a:ext uri="{FF2B5EF4-FFF2-40B4-BE49-F238E27FC236}">
                <a16:creationId xmlns:a16="http://schemas.microsoft.com/office/drawing/2014/main" id="{1E2D7D69-751E-4476-BB8D-1B2AA4CF9C77}"/>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D8DD88CD-2D3E-43A8-8337-13C8C08CA7C2}"/>
              </a:ext>
            </a:extLst>
          </p:cNvPr>
          <p:cNvSpPr>
            <a:spLocks noGrp="1"/>
          </p:cNvSpPr>
          <p:nvPr>
            <p:ph sz="quarter" idx="1"/>
          </p:nvPr>
        </p:nvSpPr>
        <p:spPr>
          <a:xfrm>
            <a:off x="467544" y="1530300"/>
            <a:ext cx="8219256" cy="4680000"/>
          </a:xfrm>
        </p:spPr>
        <p:txBody>
          <a:bodyPr>
            <a:normAutofit/>
          </a:bodyPr>
          <a:lstStyle/>
          <a:p>
            <a:r>
              <a:rPr lang="en-US" dirty="0"/>
              <a:t>Data obtained from a study of 16,000 three-year-old children, who were assessed within the framework of the British Millennium Cohort Study indicated that children with the most educated parents (who had degree-level or above qualifications) were on average about 12-13 months ahead of those with the least educated parents (who had no qualifications)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669698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62C-3AE2-49A9-97C1-426CEB7DC995}"/>
              </a:ext>
            </a:extLst>
          </p:cNvPr>
          <p:cNvSpPr>
            <a:spLocks noGrp="1"/>
          </p:cNvSpPr>
          <p:nvPr>
            <p:ph type="title"/>
          </p:nvPr>
        </p:nvSpPr>
        <p:spPr/>
        <p:txBody>
          <a:bodyPr>
            <a:normAutofit fontScale="90000"/>
          </a:bodyPr>
          <a:lstStyle/>
          <a:p>
            <a:pPr algn="ctr"/>
            <a:r>
              <a:rPr lang="en-US" dirty="0"/>
              <a:t>VALUE OF HOME BASED PROGRAMS FOR CHILDREN AND FAMILIES</a:t>
            </a:r>
            <a:endParaRPr lang="en-ZA" dirty="0"/>
          </a:p>
        </p:txBody>
      </p:sp>
      <p:sp>
        <p:nvSpPr>
          <p:cNvPr id="3" name="Slide Number Placeholder 2">
            <a:extLst>
              <a:ext uri="{FF2B5EF4-FFF2-40B4-BE49-F238E27FC236}">
                <a16:creationId xmlns:a16="http://schemas.microsoft.com/office/drawing/2014/main" id="{1E2D7D69-751E-4476-BB8D-1B2AA4CF9C77}"/>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D8DD88CD-2D3E-43A8-8337-13C8C08CA7C2}"/>
              </a:ext>
            </a:extLst>
          </p:cNvPr>
          <p:cNvSpPr>
            <a:spLocks noGrp="1"/>
          </p:cNvSpPr>
          <p:nvPr>
            <p:ph sz="quarter" idx="1"/>
          </p:nvPr>
        </p:nvSpPr>
        <p:spPr/>
        <p:txBody>
          <a:bodyPr>
            <a:normAutofit/>
          </a:bodyPr>
          <a:lstStyle/>
          <a:p>
            <a:pPr marL="0" indent="0">
              <a:buNone/>
            </a:pPr>
            <a:r>
              <a:rPr lang="en-US" b="1" dirty="0"/>
              <a:t>Parental attitudes and aspirations play a central role in children’s language and literacy development: </a:t>
            </a:r>
          </a:p>
          <a:p>
            <a:endParaRPr lang="en-US" dirty="0"/>
          </a:p>
          <a:p>
            <a:r>
              <a:rPr lang="en-US" dirty="0"/>
              <a:t>Parental aspirations and expectations on their children’s achievements have a strong impact on children’s school results. </a:t>
            </a:r>
            <a:endParaRPr lang="en-ZA" dirty="0"/>
          </a:p>
          <a:p>
            <a:pPr marL="0" indent="0">
              <a:buNone/>
            </a:pPr>
            <a:endParaRPr lang="en-ZA" dirty="0"/>
          </a:p>
          <a:p>
            <a:r>
              <a:rPr lang="en-US" dirty="0"/>
              <a:t>There is ample evidence that parents who promote the view that reading is a valuable and worthwhile activity have children who are motivated to read for pleasure.</a:t>
            </a:r>
            <a:endParaRPr lang="en-ZA" dirty="0"/>
          </a:p>
          <a:p>
            <a:pPr marL="0" indent="0">
              <a:buNone/>
            </a:pPr>
            <a:endParaRPr lang="en-ZA" dirty="0"/>
          </a:p>
        </p:txBody>
      </p:sp>
    </p:spTree>
    <p:extLst>
      <p:ext uri="{BB962C8B-B14F-4D97-AF65-F5344CB8AC3E}">
        <p14:creationId xmlns:p14="http://schemas.microsoft.com/office/powerpoint/2010/main" val="12367827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1205-57E2-4DF9-B093-3682DF053EA9}"/>
              </a:ext>
            </a:extLst>
          </p:cNvPr>
          <p:cNvSpPr>
            <a:spLocks noGrp="1"/>
          </p:cNvSpPr>
          <p:nvPr>
            <p:ph type="title"/>
          </p:nvPr>
        </p:nvSpPr>
        <p:spPr/>
        <p:txBody>
          <a:bodyPr>
            <a:normAutofit/>
          </a:bodyPr>
          <a:lstStyle/>
          <a:p>
            <a:r>
              <a:rPr lang="en-GB" dirty="0"/>
              <a:t>KM-03-KT02</a:t>
            </a:r>
            <a:endParaRPr lang="en-ZA" dirty="0"/>
          </a:p>
        </p:txBody>
      </p:sp>
      <p:sp>
        <p:nvSpPr>
          <p:cNvPr id="3" name="Text Placeholder 2">
            <a:extLst>
              <a:ext uri="{FF2B5EF4-FFF2-40B4-BE49-F238E27FC236}">
                <a16:creationId xmlns:a16="http://schemas.microsoft.com/office/drawing/2014/main" id="{65ED442E-E0EC-474E-A9D3-298FCDE7E523}"/>
              </a:ext>
            </a:extLst>
          </p:cNvPr>
          <p:cNvSpPr>
            <a:spLocks noGrp="1"/>
          </p:cNvSpPr>
          <p:nvPr>
            <p:ph type="body" idx="1"/>
          </p:nvPr>
        </p:nvSpPr>
        <p:spPr/>
        <p:txBody>
          <a:bodyPr/>
          <a:lstStyle/>
          <a:p>
            <a:r>
              <a:rPr lang="en-GB" b="1" dirty="0"/>
              <a:t>EQUALITY AND INCLUSION IN CHILDHOOD DEVELOPMENT</a:t>
            </a:r>
            <a:endParaRPr lang="en-ZA" b="1" dirty="0"/>
          </a:p>
        </p:txBody>
      </p:sp>
      <p:sp>
        <p:nvSpPr>
          <p:cNvPr id="4" name="Slide Number Placeholder 3">
            <a:extLst>
              <a:ext uri="{FF2B5EF4-FFF2-40B4-BE49-F238E27FC236}">
                <a16:creationId xmlns:a16="http://schemas.microsoft.com/office/drawing/2014/main" id="{C696D58C-5BB8-4C59-8AF9-B4D484B8AB36}"/>
              </a:ext>
            </a:extLst>
          </p:cNvPr>
          <p:cNvSpPr>
            <a:spLocks noGrp="1"/>
          </p:cNvSpPr>
          <p:nvPr>
            <p:ph type="sldNum" sz="quarter" idx="12"/>
          </p:nvPr>
        </p:nvSpPr>
        <p:spPr/>
        <p:txBody>
          <a:bodyPr/>
          <a:lstStyle/>
          <a:p>
            <a:fld id="{4980778A-6F9D-4141-8080-B8192EADCD40}" type="slidenum">
              <a:rPr lang="en-ZA" smtClean="0"/>
              <a:pPr/>
              <a:t>107</a:t>
            </a:fld>
            <a:endParaRPr lang="en-ZA" dirty="0"/>
          </a:p>
        </p:txBody>
      </p:sp>
    </p:spTree>
    <p:extLst>
      <p:ext uri="{BB962C8B-B14F-4D97-AF65-F5344CB8AC3E}">
        <p14:creationId xmlns:p14="http://schemas.microsoft.com/office/powerpoint/2010/main" val="3874857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F72E-B00D-409A-B76E-838CBF3EF434}"/>
              </a:ext>
            </a:extLst>
          </p:cNvPr>
          <p:cNvSpPr>
            <a:spLocks noGrp="1"/>
          </p:cNvSpPr>
          <p:nvPr>
            <p:ph type="title"/>
          </p:nvPr>
        </p:nvSpPr>
        <p:spPr/>
        <p:txBody>
          <a:bodyPr>
            <a:normAutofit fontScale="90000"/>
          </a:bodyPr>
          <a:lstStyle/>
          <a:p>
            <a:pPr algn="ctr"/>
            <a:br>
              <a:rPr lang="en-GB" cap="small" dirty="0"/>
            </a:br>
            <a:r>
              <a:rPr lang="en-GB" cap="small" dirty="0"/>
              <a:t>PROMOTION OF ANTI-BIAS AND ENSURING EQUALITY OF OPPOTUNITIES</a:t>
            </a:r>
            <a:br>
              <a:rPr lang="en-ZA" cap="small" dirty="0"/>
            </a:br>
            <a:endParaRPr lang="en-ZA" dirty="0"/>
          </a:p>
        </p:txBody>
      </p:sp>
      <p:sp>
        <p:nvSpPr>
          <p:cNvPr id="3" name="Slide Number Placeholder 2">
            <a:extLst>
              <a:ext uri="{FF2B5EF4-FFF2-40B4-BE49-F238E27FC236}">
                <a16:creationId xmlns:a16="http://schemas.microsoft.com/office/drawing/2014/main" id="{1CD55917-D6CD-402C-A6DC-8B60338A5A2B}"/>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C79690DE-149D-4300-8E49-3BAAB2060FBC}"/>
              </a:ext>
            </a:extLst>
          </p:cNvPr>
          <p:cNvSpPr>
            <a:spLocks noGrp="1"/>
          </p:cNvSpPr>
          <p:nvPr>
            <p:ph sz="quarter" idx="1"/>
          </p:nvPr>
        </p:nvSpPr>
        <p:spPr/>
        <p:txBody>
          <a:bodyPr/>
          <a:lstStyle/>
          <a:p>
            <a:pPr marL="0" indent="0">
              <a:buNone/>
            </a:pPr>
            <a:r>
              <a:rPr lang="en-US" b="1" dirty="0"/>
              <a:t>DIVERSITY</a:t>
            </a:r>
            <a:endParaRPr lang="en-ZA" dirty="0"/>
          </a:p>
          <a:p>
            <a:pPr marL="0" indent="0">
              <a:buNone/>
            </a:pPr>
            <a:r>
              <a:rPr lang="en-GB" b="1" dirty="0"/>
              <a:t>It can be described as the condition of having or being composed of differing elements: </a:t>
            </a:r>
          </a:p>
          <a:p>
            <a:endParaRPr lang="en-GB" b="1" dirty="0"/>
          </a:p>
          <a:p>
            <a:r>
              <a:rPr lang="en-GB" dirty="0"/>
              <a:t>variety; especially:</a:t>
            </a:r>
            <a:r>
              <a:rPr lang="en-GB" b="1" dirty="0"/>
              <a:t> </a:t>
            </a:r>
            <a:r>
              <a:rPr lang="en-GB" dirty="0"/>
              <a:t>the inclusion of different types of people (such as people of different opinions, races, religion or cultures) in a group or organization or community. </a:t>
            </a:r>
          </a:p>
          <a:p>
            <a:r>
              <a:rPr lang="en-GB" dirty="0"/>
              <a:t>An example would be of an organisation with men and women that are Muslim, Christian and Hindu, coming from Africa Europe and Asia. It would have a lot of people that have different beliefs </a:t>
            </a:r>
            <a:endParaRPr lang="en-ZA" dirty="0"/>
          </a:p>
          <a:p>
            <a:pPr marL="0" indent="0">
              <a:buNone/>
            </a:pPr>
            <a:endParaRPr lang="en-ZA" dirty="0"/>
          </a:p>
        </p:txBody>
      </p:sp>
    </p:spTree>
    <p:extLst>
      <p:ext uri="{BB962C8B-B14F-4D97-AF65-F5344CB8AC3E}">
        <p14:creationId xmlns:p14="http://schemas.microsoft.com/office/powerpoint/2010/main" val="14790116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F72E-B00D-409A-B76E-838CBF3EF434}"/>
              </a:ext>
            </a:extLst>
          </p:cNvPr>
          <p:cNvSpPr>
            <a:spLocks noGrp="1"/>
          </p:cNvSpPr>
          <p:nvPr>
            <p:ph type="title"/>
          </p:nvPr>
        </p:nvSpPr>
        <p:spPr/>
        <p:txBody>
          <a:bodyPr>
            <a:normAutofit fontScale="90000"/>
          </a:bodyPr>
          <a:lstStyle/>
          <a:p>
            <a:pPr algn="ctr"/>
            <a:br>
              <a:rPr lang="en-GB" cap="small" dirty="0"/>
            </a:br>
            <a:r>
              <a:rPr lang="en-GB" cap="small" dirty="0"/>
              <a:t>PROMOTION OF ANTI-BIAS AND ENSURING EQUALITY OF OPPOTUNITIES</a:t>
            </a:r>
            <a:br>
              <a:rPr lang="en-ZA" cap="small" dirty="0"/>
            </a:br>
            <a:endParaRPr lang="en-ZA" dirty="0"/>
          </a:p>
        </p:txBody>
      </p:sp>
      <p:sp>
        <p:nvSpPr>
          <p:cNvPr id="3" name="Slide Number Placeholder 2">
            <a:extLst>
              <a:ext uri="{FF2B5EF4-FFF2-40B4-BE49-F238E27FC236}">
                <a16:creationId xmlns:a16="http://schemas.microsoft.com/office/drawing/2014/main" id="{1CD55917-D6CD-402C-A6DC-8B60338A5A2B}"/>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C79690DE-149D-4300-8E49-3BAAB2060FBC}"/>
              </a:ext>
            </a:extLst>
          </p:cNvPr>
          <p:cNvSpPr>
            <a:spLocks noGrp="1"/>
          </p:cNvSpPr>
          <p:nvPr>
            <p:ph sz="quarter" idx="1"/>
          </p:nvPr>
        </p:nvSpPr>
        <p:spPr/>
        <p:txBody>
          <a:bodyPr>
            <a:normAutofit/>
          </a:bodyPr>
          <a:lstStyle/>
          <a:p>
            <a:pPr marL="0" indent="0">
              <a:buNone/>
            </a:pPr>
            <a:r>
              <a:rPr lang="en-US" b="1" dirty="0"/>
              <a:t>EQUALITY</a:t>
            </a:r>
          </a:p>
          <a:p>
            <a:pPr marL="0" indent="0">
              <a:buNone/>
            </a:pPr>
            <a:endParaRPr lang="en-ZA" dirty="0"/>
          </a:p>
          <a:p>
            <a:r>
              <a:rPr lang="en-US" dirty="0"/>
              <a:t>There are a lot of forms of equality, but the best one that describes it comprehensively is social equality. </a:t>
            </a:r>
          </a:p>
          <a:p>
            <a:endParaRPr lang="en-US" dirty="0"/>
          </a:p>
          <a:p>
            <a:r>
              <a:rPr lang="en-US" dirty="0"/>
              <a:t>It is a state of affairs in which all people within a specific society or isolated group have the same status in certain respects, including civil rights, freedom of speech, property rights and equal access to certain social goods and services. </a:t>
            </a:r>
          </a:p>
          <a:p>
            <a:endParaRPr lang="en-US" dirty="0"/>
          </a:p>
          <a:p>
            <a:pPr marL="0" indent="0">
              <a:buNone/>
            </a:pPr>
            <a:endParaRPr lang="en-ZA" dirty="0"/>
          </a:p>
        </p:txBody>
      </p:sp>
    </p:spTree>
    <p:extLst>
      <p:ext uri="{BB962C8B-B14F-4D97-AF65-F5344CB8AC3E}">
        <p14:creationId xmlns:p14="http://schemas.microsoft.com/office/powerpoint/2010/main" val="385197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F72E-B00D-409A-B76E-838CBF3EF434}"/>
              </a:ext>
            </a:extLst>
          </p:cNvPr>
          <p:cNvSpPr>
            <a:spLocks noGrp="1"/>
          </p:cNvSpPr>
          <p:nvPr>
            <p:ph type="title"/>
          </p:nvPr>
        </p:nvSpPr>
        <p:spPr/>
        <p:txBody>
          <a:bodyPr>
            <a:normAutofit fontScale="90000"/>
          </a:bodyPr>
          <a:lstStyle/>
          <a:p>
            <a:pPr algn="ctr"/>
            <a:br>
              <a:rPr lang="en-GB" cap="small" dirty="0"/>
            </a:br>
            <a:r>
              <a:rPr lang="en-GB" cap="small" dirty="0"/>
              <a:t>PROMOTION OF ANTI-BIAS AND ENSURING EQUALITY OF OPPOTUNITIES</a:t>
            </a:r>
            <a:br>
              <a:rPr lang="en-ZA" cap="small" dirty="0"/>
            </a:br>
            <a:endParaRPr lang="en-ZA" dirty="0"/>
          </a:p>
        </p:txBody>
      </p:sp>
      <p:sp>
        <p:nvSpPr>
          <p:cNvPr id="3" name="Slide Number Placeholder 2">
            <a:extLst>
              <a:ext uri="{FF2B5EF4-FFF2-40B4-BE49-F238E27FC236}">
                <a16:creationId xmlns:a16="http://schemas.microsoft.com/office/drawing/2014/main" id="{1CD55917-D6CD-402C-A6DC-8B60338A5A2B}"/>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C79690DE-149D-4300-8E49-3BAAB2060FBC}"/>
              </a:ext>
            </a:extLst>
          </p:cNvPr>
          <p:cNvSpPr>
            <a:spLocks noGrp="1"/>
          </p:cNvSpPr>
          <p:nvPr>
            <p:ph sz="quarter" idx="1"/>
          </p:nvPr>
        </p:nvSpPr>
        <p:spPr/>
        <p:txBody>
          <a:bodyPr>
            <a:normAutofit/>
          </a:bodyPr>
          <a:lstStyle/>
          <a:p>
            <a:r>
              <a:rPr lang="en-US" dirty="0"/>
              <a:t>However, it also includes concepts of health equality, economic equality and other social securities. </a:t>
            </a:r>
          </a:p>
          <a:p>
            <a:endParaRPr lang="en-US" dirty="0"/>
          </a:p>
          <a:p>
            <a:r>
              <a:rPr lang="en-US" dirty="0"/>
              <a:t>It also includes equal opportunities and obligations, and so involves the whole of society. </a:t>
            </a:r>
          </a:p>
          <a:p>
            <a:endParaRPr lang="en-US" dirty="0"/>
          </a:p>
          <a:p>
            <a:r>
              <a:rPr lang="en-US" dirty="0"/>
              <a:t>Social equality requires the absence of legally enforced social class or caste boundaries and the absence of discrimination motivated by an inalienable part of a person's identity.</a:t>
            </a:r>
            <a:endParaRPr lang="en-ZA" dirty="0"/>
          </a:p>
          <a:p>
            <a:pPr marL="0" indent="0">
              <a:buNone/>
            </a:pPr>
            <a:endParaRPr lang="en-US" dirty="0"/>
          </a:p>
          <a:p>
            <a:endParaRPr lang="en-US" dirty="0"/>
          </a:p>
          <a:p>
            <a:pPr marL="0" indent="0">
              <a:buNone/>
            </a:pPr>
            <a:endParaRPr lang="en-ZA" dirty="0"/>
          </a:p>
        </p:txBody>
      </p:sp>
    </p:spTree>
    <p:extLst>
      <p:ext uri="{BB962C8B-B14F-4D97-AF65-F5344CB8AC3E}">
        <p14:creationId xmlns:p14="http://schemas.microsoft.com/office/powerpoint/2010/main" val="14860991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F72E-B00D-409A-B76E-838CBF3EF434}"/>
              </a:ext>
            </a:extLst>
          </p:cNvPr>
          <p:cNvSpPr>
            <a:spLocks noGrp="1"/>
          </p:cNvSpPr>
          <p:nvPr>
            <p:ph type="title"/>
          </p:nvPr>
        </p:nvSpPr>
        <p:spPr/>
        <p:txBody>
          <a:bodyPr>
            <a:normAutofit fontScale="90000"/>
          </a:bodyPr>
          <a:lstStyle/>
          <a:p>
            <a:pPr algn="ctr"/>
            <a:br>
              <a:rPr lang="en-GB" cap="small" dirty="0"/>
            </a:br>
            <a:r>
              <a:rPr lang="en-GB" cap="small" dirty="0"/>
              <a:t>PROMOTION OF ANTI-BIAS AND ENSURING EQUALITY OF OPPOTUNITIES</a:t>
            </a:r>
            <a:br>
              <a:rPr lang="en-ZA" cap="small" dirty="0"/>
            </a:br>
            <a:endParaRPr lang="en-ZA" dirty="0"/>
          </a:p>
        </p:txBody>
      </p:sp>
      <p:sp>
        <p:nvSpPr>
          <p:cNvPr id="3" name="Slide Number Placeholder 2">
            <a:extLst>
              <a:ext uri="{FF2B5EF4-FFF2-40B4-BE49-F238E27FC236}">
                <a16:creationId xmlns:a16="http://schemas.microsoft.com/office/drawing/2014/main" id="{1CD55917-D6CD-402C-A6DC-8B60338A5A2B}"/>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C79690DE-149D-4300-8E49-3BAAB2060FBC}"/>
              </a:ext>
            </a:extLst>
          </p:cNvPr>
          <p:cNvSpPr>
            <a:spLocks noGrp="1"/>
          </p:cNvSpPr>
          <p:nvPr>
            <p:ph sz="quarter" idx="1"/>
          </p:nvPr>
        </p:nvSpPr>
        <p:spPr/>
        <p:txBody>
          <a:bodyPr>
            <a:normAutofit/>
          </a:bodyPr>
          <a:lstStyle/>
          <a:p>
            <a:pPr marL="0" indent="0">
              <a:buNone/>
            </a:pPr>
            <a:r>
              <a:rPr lang="en-US" b="1" dirty="0"/>
              <a:t>INCLUSION</a:t>
            </a:r>
          </a:p>
          <a:p>
            <a:pPr marL="0" indent="0">
              <a:buNone/>
            </a:pPr>
            <a:endParaRPr lang="en-ZA" dirty="0"/>
          </a:p>
          <a:p>
            <a:r>
              <a:rPr lang="en-US" dirty="0"/>
              <a:t>Social inclusion is the act of making all groups of people within a society feel valued and important. </a:t>
            </a:r>
          </a:p>
          <a:p>
            <a:endParaRPr lang="en-US" dirty="0"/>
          </a:p>
          <a:p>
            <a:r>
              <a:rPr lang="en-US" dirty="0"/>
              <a:t>The provision of certain rights to all individuals and groups in society, such as employment, adequate housing, healthcare, education and training.</a:t>
            </a:r>
            <a:endParaRPr lang="en-ZA" dirty="0"/>
          </a:p>
          <a:p>
            <a:pPr marL="0" indent="0">
              <a:buNone/>
            </a:pPr>
            <a:endParaRPr lang="en-ZA" dirty="0"/>
          </a:p>
          <a:p>
            <a:pPr marL="0" indent="0">
              <a:buNone/>
            </a:pPr>
            <a:endParaRPr lang="en-US" dirty="0"/>
          </a:p>
          <a:p>
            <a:endParaRPr lang="en-US" dirty="0"/>
          </a:p>
          <a:p>
            <a:pPr marL="0" indent="0">
              <a:buNone/>
            </a:pPr>
            <a:endParaRPr lang="en-ZA" dirty="0"/>
          </a:p>
        </p:txBody>
      </p:sp>
    </p:spTree>
    <p:extLst>
      <p:ext uri="{BB962C8B-B14F-4D97-AF65-F5344CB8AC3E}">
        <p14:creationId xmlns:p14="http://schemas.microsoft.com/office/powerpoint/2010/main" val="22027721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r>
              <a:rPr lang="en-US" dirty="0"/>
              <a:t>By definition, self-esteem is the way in which an individual perceives herself-in other words, her own thoughts and feelings about herself and her ability to achieve in ways that are important to her. </a:t>
            </a:r>
          </a:p>
          <a:p>
            <a:pPr marL="0" indent="0">
              <a:buNone/>
            </a:pPr>
            <a:endParaRPr lang="en-US" dirty="0"/>
          </a:p>
          <a:p>
            <a:pPr marL="0" indent="0">
              <a:buNone/>
            </a:pPr>
            <a:r>
              <a:rPr lang="en-US" dirty="0"/>
              <a:t>This self-esteem is shaped not only by a child's own perceptions and expectations, but also by the perceptions and expectations of significant people in her life-how she is thought of and treated by parents, teachers and friends. </a:t>
            </a:r>
          </a:p>
          <a:p>
            <a:pPr marL="0" indent="0">
              <a:buNone/>
            </a:pPr>
            <a:endParaRPr lang="en-ZA" dirty="0"/>
          </a:p>
        </p:txBody>
      </p:sp>
    </p:spTree>
    <p:extLst>
      <p:ext uri="{BB962C8B-B14F-4D97-AF65-F5344CB8AC3E}">
        <p14:creationId xmlns:p14="http://schemas.microsoft.com/office/powerpoint/2010/main" val="2425765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r>
              <a:rPr lang="en-US" dirty="0"/>
              <a:t>The closer her perceived self (how she sees herself) comes to her ideal self (how she would like to be), the higher her self-esteem. </a:t>
            </a:r>
            <a:endParaRPr lang="en-ZA" dirty="0"/>
          </a:p>
          <a:p>
            <a:pPr marL="0" indent="0">
              <a:buNone/>
            </a:pPr>
            <a:endParaRPr lang="en-ZA" dirty="0"/>
          </a:p>
        </p:txBody>
      </p:sp>
    </p:spTree>
    <p:extLst>
      <p:ext uri="{BB962C8B-B14F-4D97-AF65-F5344CB8AC3E}">
        <p14:creationId xmlns:p14="http://schemas.microsoft.com/office/powerpoint/2010/main" val="39933053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r>
              <a:rPr lang="en-US" b="1" dirty="0"/>
              <a:t>For healthy self-esteem, children need to develop or acquire some or all of the following characteristics: </a:t>
            </a:r>
          </a:p>
          <a:p>
            <a:pPr marL="0" indent="0">
              <a:buNone/>
            </a:pPr>
            <a:endParaRPr lang="en-ZA" b="1" dirty="0"/>
          </a:p>
          <a:p>
            <a:pPr marL="0" indent="0">
              <a:buNone/>
            </a:pPr>
            <a:r>
              <a:rPr lang="en-GB" b="1" dirty="0"/>
              <a:t>A sense of security.</a:t>
            </a:r>
            <a:endParaRPr lang="en-ZA" dirty="0"/>
          </a:p>
          <a:p>
            <a:r>
              <a:rPr lang="en-GB" dirty="0"/>
              <a:t>Your child must feel secure about herself and her future. ("What will become of me?") </a:t>
            </a:r>
            <a:endParaRPr lang="en-ZA" dirty="0"/>
          </a:p>
          <a:p>
            <a:pPr marL="0" indent="0">
              <a:buNone/>
            </a:pPr>
            <a:endParaRPr lang="en-ZA" dirty="0"/>
          </a:p>
        </p:txBody>
      </p:sp>
    </p:spTree>
    <p:extLst>
      <p:ext uri="{BB962C8B-B14F-4D97-AF65-F5344CB8AC3E}">
        <p14:creationId xmlns:p14="http://schemas.microsoft.com/office/powerpoint/2010/main" val="23288855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r>
              <a:rPr lang="en-GB" b="1" dirty="0"/>
              <a:t>A sense of belonging.</a:t>
            </a:r>
          </a:p>
          <a:p>
            <a:pPr marL="0" indent="0">
              <a:buNone/>
            </a:pPr>
            <a:endParaRPr lang="en-ZA" dirty="0"/>
          </a:p>
          <a:p>
            <a:r>
              <a:rPr lang="en-GB" dirty="0"/>
              <a:t>Your youngster needs to feel accepted and loved by others, beginning with the family and then extending to groups such as friends, schoolmates, sports teams, a church or temple and even a neighbourhood or community. </a:t>
            </a:r>
          </a:p>
          <a:p>
            <a:endParaRPr lang="en-GB" dirty="0"/>
          </a:p>
          <a:p>
            <a:r>
              <a:rPr lang="en-GB" dirty="0"/>
              <a:t>Without this acceptance or group identity, she may feel rejected, lonely, and adrift without a "home," "family" or "group." </a:t>
            </a:r>
            <a:endParaRPr lang="en-ZA" dirty="0"/>
          </a:p>
          <a:p>
            <a:pPr marL="0" indent="0">
              <a:buNone/>
            </a:pPr>
            <a:endParaRPr lang="en-ZA" dirty="0"/>
          </a:p>
        </p:txBody>
      </p:sp>
    </p:spTree>
    <p:extLst>
      <p:ext uri="{BB962C8B-B14F-4D97-AF65-F5344CB8AC3E}">
        <p14:creationId xmlns:p14="http://schemas.microsoft.com/office/powerpoint/2010/main" val="25757165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r>
              <a:rPr lang="en-GB" b="1" dirty="0"/>
              <a:t>A sense of personal competence and pride.</a:t>
            </a:r>
          </a:p>
          <a:p>
            <a:pPr marL="0" indent="0">
              <a:buNone/>
            </a:pPr>
            <a:endParaRPr lang="en-ZA" dirty="0"/>
          </a:p>
          <a:p>
            <a:r>
              <a:rPr lang="en-GB" dirty="0"/>
              <a:t>Your child should feel confident in her ability to meet the challenges in her life. </a:t>
            </a:r>
          </a:p>
          <a:p>
            <a:endParaRPr lang="en-GB" dirty="0"/>
          </a:p>
          <a:p>
            <a:r>
              <a:rPr lang="en-GB" dirty="0"/>
              <a:t>This sense of personal power evolves from having successful life experiences in solving problems independently, being creative and getting results for her efforts. </a:t>
            </a:r>
          </a:p>
          <a:p>
            <a:endParaRPr lang="en-GB" dirty="0"/>
          </a:p>
          <a:p>
            <a:pPr marL="0" indent="0">
              <a:buNone/>
            </a:pPr>
            <a:endParaRPr lang="en-ZA" dirty="0"/>
          </a:p>
        </p:txBody>
      </p:sp>
    </p:spTree>
    <p:extLst>
      <p:ext uri="{BB962C8B-B14F-4D97-AF65-F5344CB8AC3E}">
        <p14:creationId xmlns:p14="http://schemas.microsoft.com/office/powerpoint/2010/main" val="13166410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r>
              <a:rPr lang="en-GB" dirty="0"/>
              <a:t>Setting appropriate expectations, not too low and not too high, is critical to developing competence and confidence. </a:t>
            </a:r>
          </a:p>
          <a:p>
            <a:endParaRPr lang="en-GB" dirty="0"/>
          </a:p>
          <a:p>
            <a:r>
              <a:rPr lang="en-GB" dirty="0"/>
              <a:t>If you are overprotecting her, and if she is too dependent on you, or if expectations are so high she never succeeds, she may feel powerless and incapable of controlling the circumstances in her life. </a:t>
            </a:r>
            <a:endParaRPr lang="en-ZA"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1272028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r>
              <a:rPr lang="en-GB" b="1" dirty="0"/>
              <a:t>A sense of trust.</a:t>
            </a:r>
          </a:p>
          <a:p>
            <a:pPr marL="0" indent="0">
              <a:buNone/>
            </a:pPr>
            <a:endParaRPr lang="en-ZA" dirty="0"/>
          </a:p>
          <a:p>
            <a:r>
              <a:rPr lang="en-GB" dirty="0"/>
              <a:t>Your child needs to feel trust in you and in herself. Toward this goal, you should keep promises, be supportive and give your child opportunities to be trustworthy. </a:t>
            </a:r>
          </a:p>
          <a:p>
            <a:r>
              <a:rPr lang="en-GB" dirty="0"/>
              <a:t>This means believing your child, and treating her as an honest person. </a:t>
            </a:r>
            <a:endParaRPr lang="en-ZA" dirty="0"/>
          </a:p>
          <a:p>
            <a:pPr marL="0" indent="0">
              <a:buNone/>
            </a:pPr>
            <a:endParaRPr lang="en-ZA"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17956133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r>
              <a:rPr lang="en-GB" b="1" dirty="0"/>
              <a:t>A sense of responsibility.</a:t>
            </a:r>
          </a:p>
          <a:p>
            <a:pPr marL="0" indent="0">
              <a:buNone/>
            </a:pPr>
            <a:endParaRPr lang="en-ZA" dirty="0"/>
          </a:p>
          <a:p>
            <a:r>
              <a:rPr lang="en-GB" dirty="0"/>
              <a:t>Give your child a chance to show what she is capable of doing. Allow her to take on tasks without being checked on all the time. This shows trust on your part, a sort of "letting go" with a sense of faith. </a:t>
            </a:r>
            <a:endParaRPr lang="en-ZA"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302635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endParaRPr lang="en-ZA" dirty="0"/>
          </a:p>
          <a:p>
            <a:pPr marL="0" indent="0">
              <a:buNone/>
            </a:pPr>
            <a:r>
              <a:rPr lang="en-GB" b="1" dirty="0"/>
              <a:t>A sense of contribution.</a:t>
            </a:r>
          </a:p>
          <a:p>
            <a:pPr marL="0" indent="0">
              <a:buNone/>
            </a:pPr>
            <a:endParaRPr lang="en-ZA" dirty="0"/>
          </a:p>
          <a:p>
            <a:r>
              <a:rPr lang="en-GB" dirty="0"/>
              <a:t>Your child will develop a sense of importance and commitment if you give her opportunities to participate and contribute in a meaningful way to an activity.</a:t>
            </a:r>
          </a:p>
          <a:p>
            <a:r>
              <a:rPr lang="en-GB" dirty="0"/>
              <a:t> Let her know that she really counts. </a:t>
            </a:r>
            <a:endParaRPr lang="en-ZA" dirty="0"/>
          </a:p>
          <a:p>
            <a:pPr marL="0" indent="0">
              <a:buNone/>
            </a:pPr>
            <a:endParaRPr lang="en-ZA"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41998036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r>
              <a:rPr lang="en-GB" b="1" dirty="0"/>
              <a:t>A sense of making real choices and decisions.</a:t>
            </a:r>
          </a:p>
          <a:p>
            <a:pPr marL="0" indent="0">
              <a:buNone/>
            </a:pPr>
            <a:endParaRPr lang="en-ZA" dirty="0"/>
          </a:p>
          <a:p>
            <a:r>
              <a:rPr lang="en-GB" dirty="0"/>
              <a:t>Your child will feel empowered and in control of events when she is able to make or influence decisions that she considers important. </a:t>
            </a:r>
          </a:p>
          <a:p>
            <a:r>
              <a:rPr lang="en-GB" dirty="0"/>
              <a:t>These choices and decisions need to be appropriate for her age and abilities, and for the family's values. </a:t>
            </a:r>
            <a:endParaRPr lang="en-ZA" dirty="0"/>
          </a:p>
          <a:p>
            <a:pPr marL="0" indent="0">
              <a:buNone/>
            </a:pPr>
            <a:endParaRPr lang="en-ZA" dirty="0"/>
          </a:p>
          <a:p>
            <a:pPr marL="0" indent="0">
              <a:buNone/>
            </a:pPr>
            <a:endParaRPr lang="en-ZA"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5275954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r>
              <a:rPr lang="en-GB" b="1" dirty="0"/>
              <a:t>A sense of self-discipline and self-control.</a:t>
            </a:r>
          </a:p>
          <a:p>
            <a:pPr marL="0" indent="0">
              <a:buNone/>
            </a:pPr>
            <a:endParaRPr lang="en-ZA" dirty="0"/>
          </a:p>
          <a:p>
            <a:r>
              <a:rPr lang="en-GB" dirty="0"/>
              <a:t>As your child is striving to achieve and gain more independence, she needs and wants to feel that she can make it on her own. </a:t>
            </a:r>
          </a:p>
          <a:p>
            <a:r>
              <a:rPr lang="en-GB" dirty="0"/>
              <a:t>Once you give her expectations, guidelines, and opportunities in which to test herself, she can reflect, reason, problem-solve and consider the consequences of the actions she may choose. </a:t>
            </a:r>
          </a:p>
          <a:p>
            <a:r>
              <a:rPr lang="en-GB" dirty="0"/>
              <a:t>This kind of self-awareness is critical for her future growth. </a:t>
            </a:r>
            <a:endParaRPr lang="en-ZA" dirty="0"/>
          </a:p>
          <a:p>
            <a:pPr marL="0" indent="0">
              <a:buNone/>
            </a:pPr>
            <a:endParaRPr lang="en-ZA" dirty="0"/>
          </a:p>
          <a:p>
            <a:pPr marL="0" indent="0">
              <a:buNone/>
            </a:pPr>
            <a:endParaRPr lang="en-ZA"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22703056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lnSpcReduction="10000"/>
          </a:bodyPr>
          <a:lstStyle/>
          <a:p>
            <a:pPr marL="0" indent="0">
              <a:buNone/>
            </a:pPr>
            <a:r>
              <a:rPr lang="en-GB" b="1" dirty="0"/>
              <a:t>A sense of encouragement, support and reward.</a:t>
            </a:r>
          </a:p>
          <a:p>
            <a:pPr marL="0" indent="0">
              <a:buNone/>
            </a:pPr>
            <a:endParaRPr lang="en-ZA" dirty="0"/>
          </a:p>
          <a:p>
            <a:r>
              <a:rPr lang="en-GB" dirty="0"/>
              <a:t>Not only does your child need to achieve, but she also needs positive feedback and recognition - a real message that she is doing well, pleasing others and "making it." </a:t>
            </a:r>
          </a:p>
          <a:p>
            <a:r>
              <a:rPr lang="en-GB" dirty="0"/>
              <a:t>Encourage and praise her, not only for achieving a set goal but also for her efforts, and for even small increments of change and improvement. ("I like the way you waited for your turn," "Good try; you're working harder," "Good girl!") </a:t>
            </a:r>
          </a:p>
          <a:p>
            <a:r>
              <a:rPr lang="en-GB" dirty="0"/>
              <a:t>Give her feedback as soon as possible to reinforce her self-esteem and to help her connect your comments to the activity involved. </a:t>
            </a:r>
            <a:endParaRPr lang="en-ZA" dirty="0"/>
          </a:p>
          <a:p>
            <a:pPr marL="0" indent="0">
              <a:buNone/>
            </a:pPr>
            <a:endParaRPr lang="en-ZA" dirty="0"/>
          </a:p>
          <a:p>
            <a:pPr marL="0" indent="0">
              <a:buNone/>
            </a:pPr>
            <a:endParaRPr lang="en-ZA"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23906562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pPr marL="0" indent="0">
              <a:buNone/>
            </a:pPr>
            <a:r>
              <a:rPr lang="en-GB" b="1" dirty="0"/>
              <a:t>A sense of accepting mistakes and failure.</a:t>
            </a:r>
          </a:p>
          <a:p>
            <a:pPr marL="0" indent="0">
              <a:buNone/>
            </a:pPr>
            <a:endParaRPr lang="en-ZA" dirty="0"/>
          </a:p>
          <a:p>
            <a:r>
              <a:rPr lang="en-GB" dirty="0"/>
              <a:t>Your child needs to feel comfortable, not defeated, when she makes mistakes or fails. Explain that these hurdles or setbacks are a normal part of living and learning, and that she can learn or benefit from them. </a:t>
            </a:r>
          </a:p>
          <a:p>
            <a:pPr marL="0" indent="0">
              <a:buNone/>
            </a:pPr>
            <a:endParaRPr lang="en-GB" dirty="0"/>
          </a:p>
          <a:p>
            <a:r>
              <a:rPr lang="en-GB" dirty="0"/>
              <a:t>Let your supportive, constructive feedback and your recognition of her effort overpower any sense of failure, guilt, or shame she might be feeling, giving her renewed motivation and hope.</a:t>
            </a:r>
          </a:p>
          <a:p>
            <a:pPr marL="0" indent="0">
              <a:buNone/>
            </a:pPr>
            <a:endParaRPr lang="en-ZA"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30638193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r>
              <a:rPr lang="en-GB" dirty="0"/>
              <a:t>Again, make your feedback specific ("If you throw the ball like this, it might help") and not negative and personal ("You are so clumsy," "You'll never make it"). </a:t>
            </a:r>
            <a:endParaRPr lang="en-ZA" dirty="0"/>
          </a:p>
          <a:p>
            <a:pPr marL="0" indent="0">
              <a:buNone/>
            </a:pPr>
            <a:endParaRPr lang="en-ZA"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19710275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a:xfrm>
            <a:off x="467544" y="1413296"/>
            <a:ext cx="8219256" cy="5007382"/>
          </a:xfrm>
        </p:spPr>
        <p:txBody>
          <a:bodyPr>
            <a:normAutofit/>
          </a:bodyPr>
          <a:lstStyle/>
          <a:p>
            <a:pPr marL="0" indent="0">
              <a:buNone/>
            </a:pPr>
            <a:r>
              <a:rPr lang="en-GB" b="1" dirty="0"/>
              <a:t>A sense of family self-esteem.</a:t>
            </a:r>
          </a:p>
          <a:p>
            <a:pPr marL="0" indent="0">
              <a:buNone/>
            </a:pPr>
            <a:endParaRPr lang="en-ZA" dirty="0"/>
          </a:p>
          <a:p>
            <a:r>
              <a:rPr lang="en-GB" dirty="0"/>
              <a:t>Your child's self-esteem initially develops within the family and thus is influenced greatly by the feelings and perceptions that a family has of itself. </a:t>
            </a:r>
          </a:p>
          <a:p>
            <a:pPr marL="0" indent="0">
              <a:buNone/>
            </a:pPr>
            <a:endParaRPr lang="en-GB" dirty="0"/>
          </a:p>
          <a:p>
            <a:r>
              <a:rPr lang="en-GB" dirty="0"/>
              <a:t>Some of the preceding comments apply to the family in building its self-esteem. </a:t>
            </a:r>
          </a:p>
          <a:p>
            <a:pPr marL="0" indent="0">
              <a:buNone/>
            </a:pPr>
            <a:endParaRPr lang="en-GB"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25859623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a:xfrm>
            <a:off x="467544" y="1413296"/>
            <a:ext cx="8219256" cy="5007382"/>
          </a:xfrm>
        </p:spPr>
        <p:txBody>
          <a:bodyPr>
            <a:normAutofit/>
          </a:bodyPr>
          <a:lstStyle/>
          <a:p>
            <a:r>
              <a:rPr lang="en-GB" dirty="0"/>
              <a:t>Also, bear in mind that family pride is essential to self-esteem and can be nourished and maintained in many ways, including participation or involvement in community activities, tracing a family's heritage and ancestors, or caring for extended family members. </a:t>
            </a:r>
            <a:endParaRPr lang="en-ZA" dirty="0"/>
          </a:p>
          <a:p>
            <a:pPr marL="0" indent="0">
              <a:buNone/>
            </a:pPr>
            <a:endParaRPr lang="en-GB"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1768054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3F9-8FB9-461E-9216-74F274A64991}"/>
              </a:ext>
            </a:extLst>
          </p:cNvPr>
          <p:cNvSpPr>
            <a:spLocks noGrp="1"/>
          </p:cNvSpPr>
          <p:nvPr>
            <p:ph type="title"/>
          </p:nvPr>
        </p:nvSpPr>
        <p:spPr/>
        <p:txBody>
          <a:bodyPr>
            <a:normAutofit fontScale="90000"/>
          </a:bodyPr>
          <a:lstStyle/>
          <a:p>
            <a:pPr algn="ctr"/>
            <a:br>
              <a:rPr lang="en-US" dirty="0"/>
            </a:br>
            <a:r>
              <a:rPr lang="en-US" dirty="0"/>
              <a:t>ENABLE CHIDREN TO DEVELOP A SENSE OF IDENTITY AND SELF WORTH</a:t>
            </a:r>
            <a:br>
              <a:rPr lang="en-ZA" dirty="0"/>
            </a:br>
            <a:endParaRPr lang="en-ZA" dirty="0"/>
          </a:p>
        </p:txBody>
      </p:sp>
      <p:sp>
        <p:nvSpPr>
          <p:cNvPr id="3" name="Slide Number Placeholder 2">
            <a:extLst>
              <a:ext uri="{FF2B5EF4-FFF2-40B4-BE49-F238E27FC236}">
                <a16:creationId xmlns:a16="http://schemas.microsoft.com/office/drawing/2014/main" id="{488AD075-2C5C-4B59-A3B4-C50FECF6B201}"/>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8EAF1B26-D65F-456C-A085-7C1BBA749C37}"/>
              </a:ext>
            </a:extLst>
          </p:cNvPr>
          <p:cNvSpPr>
            <a:spLocks noGrp="1"/>
          </p:cNvSpPr>
          <p:nvPr>
            <p:ph sz="quarter" idx="1"/>
          </p:nvPr>
        </p:nvSpPr>
        <p:spPr/>
        <p:txBody>
          <a:bodyPr>
            <a:normAutofit/>
          </a:bodyPr>
          <a:lstStyle/>
          <a:p>
            <a:r>
              <a:rPr lang="en-GB" dirty="0"/>
              <a:t>Families fare better when members focus on each other's strengths, avoid excessive criticism and stick up for one another outside the family setting.</a:t>
            </a:r>
          </a:p>
          <a:p>
            <a:pPr marL="0" indent="0">
              <a:buNone/>
            </a:pPr>
            <a:endParaRPr lang="en-GB" dirty="0"/>
          </a:p>
          <a:p>
            <a:r>
              <a:rPr lang="en-GB" dirty="0"/>
              <a:t>Family members believe in and trust each other, respect their individual differences and show their affection for each other.</a:t>
            </a:r>
          </a:p>
          <a:p>
            <a:endParaRPr lang="en-GB" dirty="0"/>
          </a:p>
          <a:p>
            <a:r>
              <a:rPr lang="en-GB" dirty="0"/>
              <a:t> They make time for being together, whether to share holidays, special events or just to have fun. </a:t>
            </a:r>
            <a:endParaRPr lang="en-ZA" dirty="0"/>
          </a:p>
          <a:p>
            <a:pPr marL="0" indent="0">
              <a:buNone/>
            </a:pPr>
            <a:endParaRPr lang="en-ZA" dirty="0"/>
          </a:p>
          <a:p>
            <a:pPr marL="0" indent="0">
              <a:buNone/>
            </a:pPr>
            <a:endParaRPr lang="en-ZA" dirty="0"/>
          </a:p>
          <a:p>
            <a:pPr mar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6218318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184983"/>
          </a:xfrm>
        </p:spPr>
        <p:txBody>
          <a:bodyPr/>
          <a:lstStyle/>
          <a:p>
            <a:pPr marL="0" indent="0">
              <a:buNone/>
            </a:pPr>
            <a:r>
              <a:rPr lang="en-GB" b="1" dirty="0"/>
              <a:t>Educating Diverse Students</a:t>
            </a:r>
            <a:endParaRPr lang="en-ZA" dirty="0"/>
          </a:p>
          <a:p>
            <a:r>
              <a:rPr lang="en-GB" dirty="0"/>
              <a:t>There are a lot of teaching strategies. It is difficult to leave out one for the other as they are all important. However, 15 strategies are listed below with a brief description.  </a:t>
            </a:r>
            <a:endParaRPr lang="en-ZA" dirty="0"/>
          </a:p>
          <a:p>
            <a:pPr marL="0" indent="0">
              <a:buNone/>
            </a:pPr>
            <a:endParaRPr lang="en-ZA" dirty="0"/>
          </a:p>
          <a:p>
            <a:pPr marL="0" indent="0">
              <a:buNone/>
            </a:pPr>
            <a:r>
              <a:rPr lang="en-GB" b="1" dirty="0"/>
              <a:t>Accelerated or individualized math:</a:t>
            </a:r>
            <a:r>
              <a:rPr lang="en-GB" dirty="0"/>
              <a:t> </a:t>
            </a:r>
            <a:endParaRPr lang="en-ZA" dirty="0"/>
          </a:p>
          <a:p>
            <a:r>
              <a:rPr lang="en-GB" dirty="0"/>
              <a:t>It is a system of having students work at different levels individually in one classroom. They progress by passing tests for each unit and move at their own pace. </a:t>
            </a:r>
            <a:endParaRPr lang="en-ZA" dirty="0"/>
          </a:p>
          <a:p>
            <a:pPr marL="0" indent="0">
              <a:buNone/>
            </a:pPr>
            <a:endParaRPr lang="en-ZA" dirty="0"/>
          </a:p>
        </p:txBody>
      </p:sp>
    </p:spTree>
    <p:extLst>
      <p:ext uri="{BB962C8B-B14F-4D97-AF65-F5344CB8AC3E}">
        <p14:creationId xmlns:p14="http://schemas.microsoft.com/office/powerpoint/2010/main" val="91946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Acting out a story: </a:t>
            </a:r>
          </a:p>
          <a:p>
            <a:pPr marL="0" indent="0">
              <a:buNone/>
            </a:pPr>
            <a:endParaRPr lang="en-ZA" dirty="0"/>
          </a:p>
          <a:p>
            <a:r>
              <a:rPr lang="en-GB" dirty="0"/>
              <a:t>Having the students act out a part of a story. Using physical movement to demonstrate and improve comprehension of the story. </a:t>
            </a:r>
          </a:p>
          <a:p>
            <a:r>
              <a:rPr lang="en-GB" dirty="0"/>
              <a:t>It may also be used on a smaller scale with puppets or other tools. It also includes physical movement of some sort. </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31070319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Adjusted speech: </a:t>
            </a:r>
          </a:p>
          <a:p>
            <a:pPr marL="0" indent="0">
              <a:buNone/>
            </a:pPr>
            <a:endParaRPr lang="en-ZA" dirty="0"/>
          </a:p>
          <a:p>
            <a:r>
              <a:rPr lang="en-GB" dirty="0"/>
              <a:t>Teacher changes speech patterns to increase student comprehension. </a:t>
            </a:r>
          </a:p>
          <a:p>
            <a:r>
              <a:rPr lang="en-GB" dirty="0"/>
              <a:t>This includes facing the students, paraphrasing often, clearly indicating most important ideas and limiting asides. </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1204995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Book on tape:</a:t>
            </a:r>
            <a:endParaRPr lang="en-ZA" dirty="0"/>
          </a:p>
          <a:p>
            <a:r>
              <a:rPr lang="en-GB" dirty="0"/>
              <a:t>Using books on tape to enhance reading development in some way. </a:t>
            </a:r>
          </a:p>
          <a:p>
            <a:endParaRPr lang="en-GB" dirty="0"/>
          </a:p>
          <a:p>
            <a:r>
              <a:rPr lang="en-GB" dirty="0"/>
              <a:t>Having students use the tapes to go over the story after partner reading, to make sure they have not missed a vocabulary word, for example. </a:t>
            </a:r>
            <a:endParaRPr lang="en-ZA" dirty="0"/>
          </a:p>
          <a:p>
            <a:pPr marL="0" indent="0">
              <a:buNone/>
            </a:pPr>
            <a:endParaRPr lang="en-ZA" dirty="0"/>
          </a:p>
        </p:txBody>
      </p:sp>
    </p:spTree>
    <p:extLst>
      <p:ext uri="{BB962C8B-B14F-4D97-AF65-F5344CB8AC3E}">
        <p14:creationId xmlns:p14="http://schemas.microsoft.com/office/powerpoint/2010/main" val="11083711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Chunking and questioning aloud</a:t>
            </a:r>
            <a:r>
              <a:rPr lang="en-GB" dirty="0"/>
              <a:t>: </a:t>
            </a:r>
          </a:p>
          <a:p>
            <a:pPr marL="0" indent="0">
              <a:buNone/>
            </a:pPr>
            <a:endParaRPr lang="en-ZA" dirty="0"/>
          </a:p>
          <a:p>
            <a:r>
              <a:rPr lang="en-GB" dirty="0"/>
              <a:t>The process of reading a story aloud to a group of students and stopping after certain blocks of text to ask the students specific questions about their comprehension of the story and some key features of the text. </a:t>
            </a:r>
            <a:endParaRPr lang="en-ZA" dirty="0"/>
          </a:p>
          <a:p>
            <a:pPr marL="0" indent="0">
              <a:buNone/>
            </a:pPr>
            <a:endParaRPr lang="en-ZA" dirty="0"/>
          </a:p>
        </p:txBody>
      </p:sp>
    </p:spTree>
    <p:extLst>
      <p:ext uri="{BB962C8B-B14F-4D97-AF65-F5344CB8AC3E}">
        <p14:creationId xmlns:p14="http://schemas.microsoft.com/office/powerpoint/2010/main" val="39743222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Collecting anonymous student generated questions: </a:t>
            </a:r>
          </a:p>
          <a:p>
            <a:pPr marL="0" indent="0">
              <a:buNone/>
            </a:pPr>
            <a:endParaRPr lang="en-ZA" dirty="0"/>
          </a:p>
          <a:p>
            <a:r>
              <a:rPr lang="en-GB" dirty="0"/>
              <a:t>During, or at the end of a lesson, have students write any questions that they might have on a card. </a:t>
            </a:r>
          </a:p>
          <a:p>
            <a:endParaRPr lang="en-GB" dirty="0"/>
          </a:p>
          <a:p>
            <a:r>
              <a:rPr lang="en-GB" dirty="0"/>
              <a:t>Collect the cards and answer the questions without identifying a student. Students might be more willing to ask questions they have anonymously, instead of in front of their peers. </a:t>
            </a:r>
            <a:endParaRPr lang="en-ZA" dirty="0"/>
          </a:p>
          <a:p>
            <a:pPr marL="0" indent="0">
              <a:buNone/>
            </a:pPr>
            <a:endParaRPr lang="en-ZA" dirty="0"/>
          </a:p>
        </p:txBody>
      </p:sp>
    </p:spTree>
    <p:extLst>
      <p:ext uri="{BB962C8B-B14F-4D97-AF65-F5344CB8AC3E}">
        <p14:creationId xmlns:p14="http://schemas.microsoft.com/office/powerpoint/2010/main" val="7711881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Combine kinaesthetic and phonemic awareness:</a:t>
            </a:r>
            <a:endParaRPr lang="en-ZA" dirty="0"/>
          </a:p>
          <a:p>
            <a:r>
              <a:rPr lang="en-GB" dirty="0"/>
              <a:t>Associating different movements with phonemes in order to anchor sounds during practice drills in order to build phonemic awareness and remembering of sounds by the students.</a:t>
            </a:r>
            <a:endParaRPr lang="en-ZA" dirty="0"/>
          </a:p>
          <a:p>
            <a:pPr marL="0" indent="0">
              <a:buNone/>
            </a:pPr>
            <a:endParaRPr lang="en-ZA" dirty="0"/>
          </a:p>
          <a:p>
            <a:pPr marL="0" indent="0">
              <a:buNone/>
            </a:pPr>
            <a:r>
              <a:rPr lang="en-GB" b="1" dirty="0"/>
              <a:t>Cooperative learning:</a:t>
            </a:r>
            <a:endParaRPr lang="en-ZA" dirty="0"/>
          </a:p>
          <a:p>
            <a:r>
              <a:rPr lang="en-GB" dirty="0"/>
              <a:t>This is a range of team based learning approaches where students work together to complete a task. </a:t>
            </a:r>
            <a:endParaRPr lang="en-ZA" dirty="0"/>
          </a:p>
          <a:p>
            <a:pPr marL="0" indent="0">
              <a:buNone/>
            </a:pPr>
            <a:endParaRPr lang="en-ZA" dirty="0"/>
          </a:p>
        </p:txBody>
      </p:sp>
    </p:spTree>
    <p:extLst>
      <p:ext uri="{BB962C8B-B14F-4D97-AF65-F5344CB8AC3E}">
        <p14:creationId xmlns:p14="http://schemas.microsoft.com/office/powerpoint/2010/main" val="15797537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Cross-disciplinary teaching on themes</a:t>
            </a:r>
            <a:r>
              <a:rPr lang="en-GB" dirty="0"/>
              <a:t>:</a:t>
            </a:r>
          </a:p>
          <a:p>
            <a:pPr marL="0" indent="0">
              <a:buNone/>
            </a:pPr>
            <a:endParaRPr lang="en-ZA" dirty="0"/>
          </a:p>
          <a:p>
            <a:r>
              <a:rPr lang="en-GB" dirty="0"/>
              <a:t>Teaching similar vocabulary and themes in different classes </a:t>
            </a:r>
          </a:p>
          <a:p>
            <a:pPr marL="0" indent="0">
              <a:buNone/>
            </a:pPr>
            <a:endParaRPr lang="en-ZA" dirty="0"/>
          </a:p>
          <a:p>
            <a:pPr marL="0" indent="0">
              <a:buNone/>
            </a:pPr>
            <a:r>
              <a:rPr lang="en-GB" b="1" dirty="0"/>
              <a:t>Curriculum based math probes:</a:t>
            </a:r>
          </a:p>
          <a:p>
            <a:pPr marL="0" indent="0">
              <a:buNone/>
            </a:pPr>
            <a:endParaRPr lang="en-ZA" dirty="0"/>
          </a:p>
          <a:p>
            <a:r>
              <a:rPr lang="en-GB" dirty="0"/>
              <a:t>Having students solve 2-3 sheets of problems in a set amount of time assessing the same skill.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751987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r>
              <a:rPr lang="en-GB" dirty="0"/>
              <a:t>Teacher counts the number of correctly written digits, finds the median correct digits per minute and then determines whether the student is at frustration, instructional, or mastery level.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508134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Curriculum based oral reading probe</a:t>
            </a:r>
            <a:r>
              <a:rPr lang="en-GB" dirty="0"/>
              <a:t>: </a:t>
            </a:r>
          </a:p>
          <a:p>
            <a:pPr marL="0" indent="0">
              <a:buNone/>
            </a:pPr>
            <a:endParaRPr lang="en-ZA" dirty="0"/>
          </a:p>
          <a:p>
            <a:r>
              <a:rPr lang="en-GB" dirty="0"/>
              <a:t>Having students read aloud three basal reader passages for 1 minute. </a:t>
            </a:r>
          </a:p>
          <a:p>
            <a:endParaRPr lang="en-GB" dirty="0"/>
          </a:p>
          <a:p>
            <a:r>
              <a:rPr lang="en-GB" dirty="0"/>
              <a:t>Teacher marks the place where the student stops and then asks comprehension questions and continues to give probes until students reach frustration level as defined by reading rate and median score. </a:t>
            </a:r>
            <a:endParaRPr lang="en-ZA" dirty="0"/>
          </a:p>
          <a:p>
            <a:pPr marL="0" indent="0">
              <a:buNone/>
            </a:pPr>
            <a:endParaRPr lang="en-GB"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801805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Daily re-looping of previously learned material:</a:t>
            </a:r>
          </a:p>
          <a:p>
            <a:pPr marL="0" indent="0">
              <a:buNone/>
            </a:pPr>
            <a:endParaRPr lang="en-ZA" dirty="0"/>
          </a:p>
          <a:p>
            <a:r>
              <a:rPr lang="en-GB" dirty="0"/>
              <a:t>A process of always bringing in previously learned material to build on each day so that students have a base knowledge to start with and so that learned structures are constantly reinforced. </a:t>
            </a:r>
            <a:endParaRPr lang="en-ZA" dirty="0"/>
          </a:p>
          <a:p>
            <a:pPr marL="0" indent="0">
              <a:buNone/>
            </a:pPr>
            <a:endParaRPr lang="en-ZA" dirty="0"/>
          </a:p>
          <a:p>
            <a:pPr marL="0" indent="0">
              <a:buNone/>
            </a:pPr>
            <a:endParaRPr lang="en-GB"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4123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Decodable text: </a:t>
            </a:r>
          </a:p>
          <a:p>
            <a:pPr marL="0" indent="0">
              <a:buNone/>
            </a:pPr>
            <a:endParaRPr lang="en-ZA" dirty="0"/>
          </a:p>
          <a:p>
            <a:r>
              <a:rPr lang="en-GB" dirty="0"/>
              <a:t>Using readings that contain only words the students can decode and build on that. </a:t>
            </a:r>
          </a:p>
          <a:p>
            <a:endParaRPr lang="en-GB" dirty="0"/>
          </a:p>
          <a:p>
            <a:r>
              <a:rPr lang="en-GB" dirty="0"/>
              <a:t>Decoding is the ability to translate a word from print to speech, usually by employing knowledge of sound symbol correspondences; also, the act of deciphering a new word by sounding it out. </a:t>
            </a:r>
            <a:endParaRPr lang="en-ZA" dirty="0"/>
          </a:p>
          <a:p>
            <a:pPr marL="0" indent="0">
              <a:buNone/>
            </a:pPr>
            <a:endParaRPr lang="en-ZA" dirty="0"/>
          </a:p>
          <a:p>
            <a:pPr marL="0" indent="0">
              <a:buNone/>
            </a:pPr>
            <a:endParaRPr lang="en-GB"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607061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Directly teach vocabulary through short time segments:</a:t>
            </a:r>
            <a:endParaRPr lang="en-ZA" dirty="0"/>
          </a:p>
          <a:p>
            <a:r>
              <a:rPr lang="en-GB" dirty="0"/>
              <a:t>Teach vocabulary directly through listening, speaking, reading, and writing each used in short blocks of time. </a:t>
            </a:r>
          </a:p>
          <a:p>
            <a:endParaRPr lang="en-GB" dirty="0"/>
          </a:p>
          <a:p>
            <a:r>
              <a:rPr lang="en-GB" dirty="0"/>
              <a:t>Students are exposed to vocabulary in different ways and movement of activities helps hold attention. </a:t>
            </a:r>
            <a:endParaRPr lang="en-ZA" dirty="0"/>
          </a:p>
          <a:p>
            <a:pPr marL="0" indent="0">
              <a:buNone/>
            </a:pPr>
            <a:endParaRPr lang="en-ZA" dirty="0"/>
          </a:p>
          <a:p>
            <a:pPr marL="0" indent="0">
              <a:buNone/>
            </a:pPr>
            <a:endParaRPr lang="en-GB"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4739585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Ecological approach:</a:t>
            </a:r>
            <a:endParaRPr lang="en-ZA" dirty="0"/>
          </a:p>
          <a:p>
            <a:r>
              <a:rPr lang="en-GB" dirty="0"/>
              <a:t>Involves all aspects of a child’s life, including classroom, family, neighbourhood, and community, in teaching the child useful life and educational skills. </a:t>
            </a:r>
            <a:endParaRPr lang="en-ZA" dirty="0"/>
          </a:p>
          <a:p>
            <a:pPr marL="0" indent="0">
              <a:buNone/>
            </a:pPr>
            <a:r>
              <a:rPr lang="en-GB" dirty="0"/>
              <a:t> </a:t>
            </a:r>
            <a:endParaRPr lang="en-ZA" dirty="0"/>
          </a:p>
          <a:p>
            <a:pPr marL="0" indent="0">
              <a:buNone/>
            </a:pPr>
            <a:r>
              <a:rPr lang="en-GB" b="1" dirty="0"/>
              <a:t>Explicit timing:</a:t>
            </a:r>
            <a:endParaRPr lang="en-ZA" dirty="0"/>
          </a:p>
          <a:p>
            <a:r>
              <a:rPr lang="en-GB" dirty="0"/>
              <a:t>Involves timing math seatwork in 30-minute trials used to help students become more automatic in math facts and more proficient in solving problems. </a:t>
            </a:r>
          </a:p>
          <a:p>
            <a:r>
              <a:rPr lang="en-GB" dirty="0"/>
              <a:t>Teacher compares correct problem per minute rate. </a:t>
            </a:r>
            <a:endParaRPr lang="en-ZA" dirty="0"/>
          </a:p>
          <a:p>
            <a:pPr marL="0" indent="0">
              <a:buNone/>
            </a:pPr>
            <a:endParaRPr lang="en-ZA" dirty="0"/>
          </a:p>
          <a:p>
            <a:pPr marL="0" indent="0">
              <a:buNone/>
            </a:pPr>
            <a:endParaRPr lang="en-GB"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9454662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4A9-AA73-4834-870E-762C5A8C6D72}"/>
              </a:ext>
            </a:extLst>
          </p:cNvPr>
          <p:cNvSpPr>
            <a:spLocks noGrp="1"/>
          </p:cNvSpPr>
          <p:nvPr>
            <p:ph type="title"/>
          </p:nvPr>
        </p:nvSpPr>
        <p:spPr/>
        <p:txBody>
          <a:bodyPr>
            <a:normAutofit fontScale="90000"/>
          </a:bodyPr>
          <a:lstStyle/>
          <a:p>
            <a:pPr algn="ctr"/>
            <a:br>
              <a:rPr lang="en-US" dirty="0"/>
            </a:br>
            <a:br>
              <a:rPr lang="en-US" dirty="0"/>
            </a:br>
            <a:r>
              <a:rPr lang="en-US" sz="3300" dirty="0"/>
              <a:t>THE DIFFERENT PRACTICES AND ACTIVITIES THAT CATER FOR DIFFERENT CONTEXTS, LEARNING STYLES AND DIVERSE EXPERIENCES </a:t>
            </a:r>
            <a:br>
              <a:rPr lang="en-ZA" sz="3300" dirty="0"/>
            </a:br>
            <a:endParaRPr lang="en-ZA" sz="3300" dirty="0"/>
          </a:p>
        </p:txBody>
      </p:sp>
      <p:sp>
        <p:nvSpPr>
          <p:cNvPr id="3" name="Slide Number Placeholder 2">
            <a:extLst>
              <a:ext uri="{FF2B5EF4-FFF2-40B4-BE49-F238E27FC236}">
                <a16:creationId xmlns:a16="http://schemas.microsoft.com/office/drawing/2014/main" id="{F02E637A-61E5-436E-834B-EABEDCF6BA5F}"/>
              </a:ext>
            </a:extLst>
          </p:cNvPr>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a:extLst>
              <a:ext uri="{FF2B5EF4-FFF2-40B4-BE49-F238E27FC236}">
                <a16:creationId xmlns:a16="http://schemas.microsoft.com/office/drawing/2014/main" id="{5AF98AB4-63AC-49BC-97BD-D7968F057D7C}"/>
              </a:ext>
            </a:extLst>
          </p:cNvPr>
          <p:cNvSpPr>
            <a:spLocks noGrp="1"/>
          </p:cNvSpPr>
          <p:nvPr>
            <p:ph sz="quarter" idx="1"/>
          </p:nvPr>
        </p:nvSpPr>
        <p:spPr>
          <a:xfrm>
            <a:off x="467544" y="1908312"/>
            <a:ext cx="8219256" cy="4492488"/>
          </a:xfrm>
        </p:spPr>
        <p:txBody>
          <a:bodyPr>
            <a:normAutofit/>
          </a:bodyPr>
          <a:lstStyle/>
          <a:p>
            <a:pPr marL="0" indent="0">
              <a:buNone/>
            </a:pPr>
            <a:r>
              <a:rPr lang="en-GB" b="1" dirty="0"/>
              <a:t>Explicit vocabulary building through random recurrent assessments:</a:t>
            </a:r>
          </a:p>
          <a:p>
            <a:pPr marL="0" indent="0">
              <a:buNone/>
            </a:pPr>
            <a:endParaRPr lang="en-ZA" dirty="0"/>
          </a:p>
          <a:p>
            <a:r>
              <a:rPr lang="en-GB" dirty="0"/>
              <a:t>Using brief assessments to help students build basic subject-specific vocabulary and also gauge student retention of subject-specific vocabulary. </a:t>
            </a:r>
            <a:endParaRPr lang="en-ZA" dirty="0"/>
          </a:p>
          <a:p>
            <a:pPr marL="0" indent="0">
              <a:buNone/>
            </a:pPr>
            <a:endParaRPr lang="en-ZA" dirty="0"/>
          </a:p>
          <a:p>
            <a:pPr marL="0" indent="0">
              <a:buNone/>
            </a:pPr>
            <a:endParaRPr lang="en-GB"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895687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a:bodyPr>
          <a:lstStyle/>
          <a:p>
            <a:r>
              <a:rPr lang="en-US" dirty="0"/>
              <a:t>Inclusive education does away with the practice of segregating students with learning and/or physical challenges from the rest of the student body. </a:t>
            </a:r>
          </a:p>
          <a:p>
            <a:endParaRPr lang="en-US" dirty="0"/>
          </a:p>
          <a:p>
            <a:r>
              <a:rPr lang="en-US" dirty="0"/>
              <a:t>While the practice of inclusion places extra demands on students and facility logistics, there are numerous benefits to all students, both disabled and non-disabled.</a:t>
            </a:r>
            <a:endParaRPr lang="en-ZA" dirty="0"/>
          </a:p>
        </p:txBody>
      </p:sp>
    </p:spTree>
    <p:extLst>
      <p:ext uri="{BB962C8B-B14F-4D97-AF65-F5344CB8AC3E}">
        <p14:creationId xmlns:p14="http://schemas.microsoft.com/office/powerpoint/2010/main" val="346971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a:bodyPr>
          <a:lstStyle/>
          <a:p>
            <a:r>
              <a:rPr lang="en-GB" dirty="0"/>
              <a:t>Teachers in inclusive classrooms must incorporate a variety of teaching methods in order to best reach students of varying learning abilities. </a:t>
            </a:r>
          </a:p>
          <a:p>
            <a:endParaRPr lang="en-GB" dirty="0"/>
          </a:p>
          <a:p>
            <a:endParaRPr lang="en-GB" dirty="0"/>
          </a:p>
          <a:p>
            <a:r>
              <a:rPr lang="en-GB" dirty="0"/>
              <a:t>This has benefits even for those students who would be placed in a traditional classroom, as this increases their engagement in the learning process. </a:t>
            </a:r>
            <a:endParaRPr lang="en-ZA" dirty="0"/>
          </a:p>
        </p:txBody>
      </p:sp>
    </p:spTree>
    <p:extLst>
      <p:ext uri="{BB962C8B-B14F-4D97-AF65-F5344CB8AC3E}">
        <p14:creationId xmlns:p14="http://schemas.microsoft.com/office/powerpoint/2010/main" val="10834319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lnSpcReduction="10000"/>
          </a:bodyPr>
          <a:lstStyle/>
          <a:p>
            <a:r>
              <a:rPr lang="en-US" dirty="0"/>
              <a:t>Even gifted and accelerated learners benefit from an environment that stresses responsiveness from all students.</a:t>
            </a:r>
          </a:p>
          <a:p>
            <a:pPr marL="0" indent="0">
              <a:buNone/>
            </a:pPr>
            <a:endParaRPr lang="en-US" dirty="0"/>
          </a:p>
          <a:p>
            <a:pPr marL="0" indent="0">
              <a:buNone/>
            </a:pPr>
            <a:r>
              <a:rPr lang="en-US" dirty="0"/>
              <a:t> </a:t>
            </a:r>
            <a:r>
              <a:rPr lang="en-US" b="1" dirty="0"/>
              <a:t>Some of these barriers include:</a:t>
            </a:r>
          </a:p>
          <a:p>
            <a:pPr marL="0" indent="0">
              <a:buNone/>
            </a:pPr>
            <a:endParaRPr lang="en-US" b="1" dirty="0"/>
          </a:p>
          <a:p>
            <a:pPr marL="0" indent="0">
              <a:buNone/>
            </a:pPr>
            <a:r>
              <a:rPr lang="en-US" b="1" dirty="0"/>
              <a:t>Attitudes:</a:t>
            </a:r>
            <a:endParaRPr lang="en-ZA" dirty="0"/>
          </a:p>
          <a:p>
            <a:r>
              <a:rPr lang="en-US" dirty="0"/>
              <a:t>Societal norms often are the biggest barrier to inclusion. </a:t>
            </a:r>
          </a:p>
          <a:p>
            <a:r>
              <a:rPr lang="en-US" dirty="0"/>
              <a:t>Old attitudes die hard, and many still resist the accommodation of students with disabilities and learning issues, as well as those from minority cultures. </a:t>
            </a:r>
            <a:endParaRPr lang="en-ZA" b="1" dirty="0"/>
          </a:p>
        </p:txBody>
      </p:sp>
    </p:spTree>
    <p:extLst>
      <p:ext uri="{BB962C8B-B14F-4D97-AF65-F5344CB8AC3E}">
        <p14:creationId xmlns:p14="http://schemas.microsoft.com/office/powerpoint/2010/main" val="282842797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a:bodyPr>
          <a:lstStyle/>
          <a:p>
            <a:r>
              <a:rPr lang="en-US" dirty="0"/>
              <a:t>Prejudices against those with differences can lead to discrimination, which inhibits the educational process.</a:t>
            </a:r>
          </a:p>
          <a:p>
            <a:endParaRPr lang="en-US" dirty="0"/>
          </a:p>
          <a:p>
            <a:r>
              <a:rPr lang="en-US" dirty="0"/>
              <a:t> The challenges of inclusive education might be blamed on the students’ challenges instead of the shortcomings of the educational system.</a:t>
            </a:r>
            <a:endParaRPr lang="en-ZA" dirty="0"/>
          </a:p>
        </p:txBody>
      </p:sp>
    </p:spTree>
    <p:extLst>
      <p:ext uri="{BB962C8B-B14F-4D97-AF65-F5344CB8AC3E}">
        <p14:creationId xmlns:p14="http://schemas.microsoft.com/office/powerpoint/2010/main" val="2759750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a:bodyPr>
          <a:lstStyle/>
          <a:p>
            <a:pPr marL="0" indent="0">
              <a:buNone/>
            </a:pPr>
            <a:r>
              <a:rPr lang="en-US" b="1" dirty="0"/>
              <a:t>Physical Barriers:</a:t>
            </a:r>
            <a:endParaRPr lang="en-ZA" dirty="0"/>
          </a:p>
          <a:p>
            <a:r>
              <a:rPr lang="en-US" dirty="0"/>
              <a:t>In some districts, students with physical disabilities are expected to attend schools that are inaccessible to them.</a:t>
            </a:r>
          </a:p>
          <a:p>
            <a:endParaRPr lang="en-US" dirty="0"/>
          </a:p>
          <a:p>
            <a:r>
              <a:rPr lang="en-US" dirty="0"/>
              <a:t>In economically-deprived school systems, especially those in rural areas, dilapidated and poorly-cared-for buildings can restrict accessibility. </a:t>
            </a:r>
          </a:p>
          <a:p>
            <a:endParaRPr lang="en-US" dirty="0"/>
          </a:p>
          <a:p>
            <a:pPr marL="0" indent="0">
              <a:buNone/>
            </a:pPr>
            <a:endParaRPr lang="en-ZA" dirty="0"/>
          </a:p>
        </p:txBody>
      </p:sp>
    </p:spTree>
    <p:extLst>
      <p:ext uri="{BB962C8B-B14F-4D97-AF65-F5344CB8AC3E}">
        <p14:creationId xmlns:p14="http://schemas.microsoft.com/office/powerpoint/2010/main" val="34436698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a:bodyPr>
          <a:lstStyle/>
          <a:p>
            <a:r>
              <a:rPr lang="en-US" dirty="0"/>
              <a:t>Some of these facilities are not safe or healthy for any students. </a:t>
            </a:r>
          </a:p>
          <a:p>
            <a:endParaRPr lang="en-US" dirty="0"/>
          </a:p>
          <a:p>
            <a:r>
              <a:rPr lang="en-US" dirty="0"/>
              <a:t>Many schools don’t have the facilities to properly accommodate students with special needs, and local governments lack either the funds or the resolve to provide financial help. </a:t>
            </a:r>
          </a:p>
          <a:p>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18290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a:bodyPr>
          <a:lstStyle/>
          <a:p>
            <a:r>
              <a:rPr lang="en-US" dirty="0"/>
              <a:t>Environmental barriers can include doors, passageways, stairs and ramps, and recreational areas. </a:t>
            </a:r>
          </a:p>
          <a:p>
            <a:endParaRPr lang="en-US" dirty="0"/>
          </a:p>
          <a:p>
            <a:r>
              <a:rPr lang="en-US" dirty="0"/>
              <a:t>These can create a barrier for some students to simply enter the school building or classroom.</a:t>
            </a:r>
            <a:endParaRPr lang="en-ZA"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8877012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a:bodyPr>
          <a:lstStyle/>
          <a:p>
            <a:pPr marL="0" indent="0">
              <a:buNone/>
            </a:pPr>
            <a:r>
              <a:rPr lang="en-US" b="1" dirty="0"/>
              <a:t>Curriculum:</a:t>
            </a:r>
          </a:p>
          <a:p>
            <a:pPr marL="0" indent="0">
              <a:buNone/>
            </a:pPr>
            <a:endParaRPr lang="en-ZA" dirty="0"/>
          </a:p>
          <a:p>
            <a:r>
              <a:rPr lang="en-US" dirty="0"/>
              <a:t>A rigid curriculum that does not allow for experimentation or the use of different teaching methods can be an enormous barrier to inclusion. </a:t>
            </a:r>
          </a:p>
          <a:p>
            <a:endParaRPr lang="en-US" dirty="0"/>
          </a:p>
          <a:p>
            <a:r>
              <a:rPr lang="en-US" dirty="0"/>
              <a:t>Study plans that don’t recognize different styles of learning hinder the school experience for all students, even those not traditionally recognized as having physical or mental challenges.</a:t>
            </a:r>
            <a:endParaRPr lang="en-ZA"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70080261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a:bodyPr>
          <a:lstStyle/>
          <a:p>
            <a:pPr marL="0" indent="0">
              <a:buNone/>
            </a:pPr>
            <a:r>
              <a:rPr lang="en-US" b="1" dirty="0"/>
              <a:t>Teachers:</a:t>
            </a:r>
          </a:p>
          <a:p>
            <a:pPr marL="0" indent="0">
              <a:buNone/>
            </a:pPr>
            <a:endParaRPr lang="en-ZA" dirty="0"/>
          </a:p>
          <a:p>
            <a:r>
              <a:rPr lang="en-US" dirty="0"/>
              <a:t>Teachers who are not trained or who are unwilling or unenthusiastic about working with differently-abled students are a drawback to successful inclusion. </a:t>
            </a:r>
          </a:p>
          <a:p>
            <a:endParaRPr lang="en-US" dirty="0"/>
          </a:p>
          <a:p>
            <a:r>
              <a:rPr lang="en-US" dirty="0"/>
              <a:t>Training often falls short of real effectiveness, and instructors already straining under large workloads may resent the added duties of coming up with different approaches for the same lessons.</a:t>
            </a:r>
            <a:endParaRPr lang="en-ZA"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4082654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a:bodyPr>
          <a:lstStyle/>
          <a:p>
            <a:pPr marL="0" indent="0">
              <a:buNone/>
            </a:pPr>
            <a:r>
              <a:rPr lang="en-US" b="1" dirty="0"/>
              <a:t>Language and communication:</a:t>
            </a:r>
          </a:p>
          <a:p>
            <a:pPr marL="0" indent="0">
              <a:buNone/>
            </a:pPr>
            <a:endParaRPr lang="en-ZA" dirty="0"/>
          </a:p>
          <a:p>
            <a:r>
              <a:rPr lang="en-US" dirty="0"/>
              <a:t>Many students are expected to learn while being taught in a language that is new and in some cases unfamiliar to them.</a:t>
            </a:r>
          </a:p>
          <a:p>
            <a:endParaRPr lang="en-US" dirty="0"/>
          </a:p>
          <a:p>
            <a:r>
              <a:rPr lang="en-US" dirty="0"/>
              <a:t> This is obviously a significant barrier to successful learning. Too often, these students face discrimination and low expectations.</a:t>
            </a:r>
            <a:endParaRPr lang="en-ZA"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8545364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lnSpcReduction="10000"/>
          </a:bodyPr>
          <a:lstStyle/>
          <a:p>
            <a:pPr marL="0" indent="0">
              <a:buNone/>
            </a:pPr>
            <a:r>
              <a:rPr lang="en-US" b="1" dirty="0"/>
              <a:t>Socio-economic factors:</a:t>
            </a:r>
          </a:p>
          <a:p>
            <a:pPr marL="0" indent="0">
              <a:buNone/>
            </a:pPr>
            <a:endParaRPr lang="en-ZA" dirty="0"/>
          </a:p>
          <a:p>
            <a:r>
              <a:rPr lang="en-US" dirty="0"/>
              <a:t>Areas that are traditionally poor and those with higher-than-average unemployment rates tend to have schools that reflect that environment, such as run-down facilities, students who are unable to afford basic necessities and other barriers to the learning process. </a:t>
            </a:r>
          </a:p>
          <a:p>
            <a:endParaRPr lang="en-US" dirty="0"/>
          </a:p>
          <a:p>
            <a:r>
              <a:rPr lang="en-US" dirty="0"/>
              <a:t>Violence, poor health services, and other social factors make create barriers even for traditional learners, and these challenges make inclusion all but impossible.</a:t>
            </a:r>
            <a:endParaRPr lang="en-ZA"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58561863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085592"/>
          </a:xfrm>
        </p:spPr>
        <p:txBody>
          <a:bodyPr>
            <a:normAutofit/>
          </a:bodyPr>
          <a:lstStyle/>
          <a:p>
            <a:pPr marL="0" indent="0">
              <a:buNone/>
            </a:pPr>
            <a:r>
              <a:rPr lang="en-US" b="1" dirty="0"/>
              <a:t>Funding:</a:t>
            </a:r>
          </a:p>
          <a:p>
            <a:pPr marL="0" indent="0">
              <a:buNone/>
            </a:pPr>
            <a:endParaRPr lang="en-ZA" dirty="0"/>
          </a:p>
          <a:p>
            <a:r>
              <a:rPr lang="en-US" dirty="0"/>
              <a:t>Adequate funding is a necessity for inclusion and yet it is rare. Schools often lack adequate facilities, qualified and properly-trained teachers and other staff members, educational materials and general support. </a:t>
            </a:r>
          </a:p>
          <a:p>
            <a:endParaRPr lang="en-US" dirty="0"/>
          </a:p>
          <a:p>
            <a:r>
              <a:rPr lang="en-US" dirty="0"/>
              <a:t>Sadly, lack of resources is pervasive throughout many educational systems.</a:t>
            </a:r>
            <a:endParaRPr lang="en-ZA"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10132264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575658"/>
          </a:xfrm>
        </p:spPr>
        <p:txBody>
          <a:bodyPr>
            <a:normAutofit/>
          </a:bodyPr>
          <a:lstStyle/>
          <a:p>
            <a:pPr marL="0" indent="0">
              <a:buNone/>
            </a:pPr>
            <a:r>
              <a:rPr lang="en-US" b="1" dirty="0"/>
              <a:t>Organization of the Education System:</a:t>
            </a:r>
          </a:p>
          <a:p>
            <a:pPr marL="0" indent="0">
              <a:buNone/>
            </a:pPr>
            <a:endParaRPr lang="en-ZA" dirty="0"/>
          </a:p>
          <a:p>
            <a:r>
              <a:rPr lang="en-US" dirty="0"/>
              <a:t>Centralized education systems are rarely conducive to positive change and initiative. </a:t>
            </a:r>
          </a:p>
          <a:p>
            <a:endParaRPr lang="en-US" dirty="0"/>
          </a:p>
          <a:p>
            <a:r>
              <a:rPr lang="en-US" dirty="0"/>
              <a:t>Decisions come from the school system’s high-level authorities whose initiatives focus on employee compliance more than quality learning. </a:t>
            </a:r>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0488638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575658"/>
          </a:xfrm>
        </p:spPr>
        <p:txBody>
          <a:bodyPr>
            <a:normAutofit/>
          </a:bodyPr>
          <a:lstStyle/>
          <a:p>
            <a:r>
              <a:rPr lang="en-US" dirty="0"/>
              <a:t>The top levels of the organization may have little or no idea about the realities teachers face on a daily basis.</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7104286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r>
              <a:rPr lang="en-US" dirty="0"/>
              <a:t>THE POTENTIAL BARRIERS TO IMPLEMENTING EQUALITY IN EARLY-YEARS SETTING</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575658"/>
          </a:xfrm>
        </p:spPr>
        <p:txBody>
          <a:bodyPr>
            <a:normAutofit/>
          </a:bodyPr>
          <a:lstStyle/>
          <a:p>
            <a:pPr marL="0" indent="0">
              <a:buNone/>
            </a:pPr>
            <a:r>
              <a:rPr lang="en-US" b="1" dirty="0"/>
              <a:t>Policies as Barriers:</a:t>
            </a:r>
          </a:p>
          <a:p>
            <a:pPr marL="0" indent="0">
              <a:buNone/>
            </a:pPr>
            <a:endParaRPr lang="en-ZA" dirty="0"/>
          </a:p>
          <a:p>
            <a:r>
              <a:rPr lang="en-US" dirty="0"/>
              <a:t>Many policy makers don’t understand or believe in inclusive education, and these leaders can stonewall efforts to make school policies more inclusive. </a:t>
            </a:r>
          </a:p>
          <a:p>
            <a:endParaRPr lang="en-US" dirty="0"/>
          </a:p>
          <a:p>
            <a:r>
              <a:rPr lang="en-US" dirty="0"/>
              <a:t>This can exclude whole groups of learners from the mainstream educational system, thereby preventing them from enjoying the same opportunities for education and employment afforded to traditional students.</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6773562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509149"/>
            <a:ext cx="8219256" cy="4575658"/>
          </a:xfrm>
        </p:spPr>
        <p:txBody>
          <a:bodyPr>
            <a:normAutofit/>
          </a:bodyPr>
          <a:lstStyle/>
          <a:p>
            <a:r>
              <a:rPr lang="en-US" dirty="0"/>
              <a:t>To prepare for successfully raising issues of diversity and bias in the classroom, teachers should attempt to make the following practices an integral part of their daily practice:</a:t>
            </a:r>
          </a:p>
          <a:p>
            <a:pPr marL="0" indent="0">
              <a:buNone/>
            </a:pPr>
            <a:endParaRPr lang="en-ZA" dirty="0"/>
          </a:p>
          <a:p>
            <a:pPr marL="0" indent="0">
              <a:buNone/>
            </a:pPr>
            <a:r>
              <a:rPr lang="en-GB" b="1" dirty="0"/>
              <a:t>Self-Exploration</a:t>
            </a:r>
            <a:endParaRPr lang="en-ZA" dirty="0"/>
          </a:p>
          <a:p>
            <a:r>
              <a:rPr lang="en-US" dirty="0"/>
              <a:t>Examine personal cultural biases and assumptions. Explore personal perceptions and understanding of situations by developing an awareness of personal cultural "filters."</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139349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625212"/>
            <a:ext cx="8219256" cy="3958149"/>
          </a:xfrm>
        </p:spPr>
        <p:txBody>
          <a:bodyPr>
            <a:normAutofit/>
          </a:bodyPr>
          <a:lstStyle/>
          <a:p>
            <a:pPr marL="0" indent="0">
              <a:buNone/>
            </a:pPr>
            <a:r>
              <a:rPr lang="en-GB" b="1" dirty="0"/>
              <a:t>Comprehensive Integration</a:t>
            </a:r>
            <a:endParaRPr lang="en-ZA" dirty="0"/>
          </a:p>
          <a:p>
            <a:r>
              <a:rPr lang="en-US" dirty="0"/>
              <a:t>Integrate culturally diverse information/perspectives into all aspects of teaching.</a:t>
            </a:r>
          </a:p>
          <a:p>
            <a:endParaRPr lang="en-US" dirty="0"/>
          </a:p>
          <a:p>
            <a:r>
              <a:rPr lang="en-US" dirty="0"/>
              <a:t> Consider moving beyond the constraints of a cultural history month by incorporating multiple perspectives into all aspects of the curriculum.</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024857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575658"/>
          </a:xfrm>
        </p:spPr>
        <p:txBody>
          <a:bodyPr>
            <a:normAutofit/>
          </a:bodyPr>
          <a:lstStyle/>
          <a:p>
            <a:pPr marL="0" indent="0">
              <a:buNone/>
            </a:pPr>
            <a:endParaRPr lang="en-GB" b="1" dirty="0"/>
          </a:p>
          <a:p>
            <a:pPr marL="0" indent="0">
              <a:buNone/>
            </a:pPr>
            <a:r>
              <a:rPr lang="en-GB" b="1" dirty="0"/>
              <a:t>Time and Maturation</a:t>
            </a:r>
            <a:endParaRPr lang="en-ZA" dirty="0"/>
          </a:p>
          <a:p>
            <a:r>
              <a:rPr lang="en-US" dirty="0"/>
              <a:t>Allow time for a process to develop. Introduce less complex topics at first, and create time to establish trust. </a:t>
            </a:r>
          </a:p>
          <a:p>
            <a:endParaRPr lang="en-US" dirty="0"/>
          </a:p>
          <a:p>
            <a:r>
              <a:rPr lang="en-US" dirty="0"/>
              <a:t>Begin discussions by developing ground rules that allow for honest discussion within a respectful context. </a:t>
            </a:r>
          </a:p>
          <a:p>
            <a:endParaRPr lang="en-US" dirty="0"/>
          </a:p>
          <a:p>
            <a:r>
              <a:rPr lang="en-US" dirty="0"/>
              <a:t>Recognize that the long history of mistrust between people in different groups will influence classroom discussions.</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6421578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745123"/>
            <a:ext cx="8219256" cy="4575658"/>
          </a:xfrm>
        </p:spPr>
        <p:txBody>
          <a:bodyPr>
            <a:normAutofit/>
          </a:bodyPr>
          <a:lstStyle/>
          <a:p>
            <a:pPr marL="0" indent="0">
              <a:buNone/>
            </a:pPr>
            <a:r>
              <a:rPr lang="en-GB" b="1" dirty="0"/>
              <a:t>Accepting Environment</a:t>
            </a:r>
            <a:endParaRPr lang="en-ZA" dirty="0"/>
          </a:p>
          <a:p>
            <a:r>
              <a:rPr lang="en-US" dirty="0"/>
              <a:t>Establish an environment that allows for mistakes. </a:t>
            </a:r>
          </a:p>
          <a:p>
            <a:endParaRPr lang="en-US" dirty="0"/>
          </a:p>
          <a:p>
            <a:r>
              <a:rPr lang="en-US" dirty="0"/>
              <a:t>Since most people have been unconsciously acculturated into prejudicial and stereotypical thinking, individuals may not be aware that certain attitudes are hurtful to others.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36806064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300748"/>
            <a:ext cx="8219256" cy="4282614"/>
          </a:xfrm>
        </p:spPr>
        <p:txBody>
          <a:bodyPr>
            <a:normAutofit/>
          </a:bodyPr>
          <a:lstStyle/>
          <a:p>
            <a:r>
              <a:rPr lang="en-US" dirty="0"/>
              <a:t>Acknowledge that intolerant thinking will surface from time to time in others and ourselves. </a:t>
            </a:r>
          </a:p>
          <a:p>
            <a:endParaRPr lang="en-US" dirty="0"/>
          </a:p>
          <a:p>
            <a:r>
              <a:rPr lang="en-US" dirty="0"/>
              <a:t> should model non-defensive responses when told that something they said or did was offensive to someone.</a:t>
            </a:r>
          </a:p>
          <a:p>
            <a:endParaRPr lang="en-US" dirty="0"/>
          </a:p>
          <a:p>
            <a:r>
              <a:rPr lang="en-US" dirty="0"/>
              <a:t> Assume good will and make that assumption a common practice in the classroom.</a:t>
            </a:r>
            <a:endParaRPr lang="en-ZA"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5381356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r>
              <a:rPr lang="en-US" dirty="0"/>
              <a:t>HOW TO PROMOTE THE CREATION OF AN ANTI-BIAS AND INCLUSIVE LEARNING ENVIRONMENT RESOURCES AND PRACTICE </a:t>
            </a: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575658"/>
          </a:xfrm>
        </p:spPr>
        <p:txBody>
          <a:bodyPr>
            <a:normAutofit/>
          </a:bodyPr>
          <a:lstStyle/>
          <a:p>
            <a:pPr marL="0" indent="0">
              <a:buNone/>
            </a:pPr>
            <a:endParaRPr lang="en-GB" b="1" dirty="0"/>
          </a:p>
          <a:p>
            <a:pPr marL="0" indent="0">
              <a:buNone/>
            </a:pPr>
            <a:endParaRPr lang="en-GB" b="1" dirty="0"/>
          </a:p>
          <a:p>
            <a:pPr marL="0" indent="0">
              <a:buNone/>
            </a:pPr>
            <a:r>
              <a:rPr lang="en-GB" b="1" dirty="0"/>
              <a:t>Intervention</a:t>
            </a:r>
            <a:endParaRPr lang="en-ZA" dirty="0"/>
          </a:p>
          <a:p>
            <a:r>
              <a:rPr lang="en-US" dirty="0"/>
              <a:t>Be prepared to respond to purposely-directed acts of bias. Students will carefully observe how educators intervene when someone is the target of discriminatory or hate-based behavior. </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5539690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597639"/>
            <a:ext cx="8219256" cy="4575658"/>
          </a:xfrm>
        </p:spPr>
        <p:txBody>
          <a:bodyPr>
            <a:normAutofit/>
          </a:bodyPr>
          <a:lstStyle/>
          <a:p>
            <a:r>
              <a:rPr lang="en-US" dirty="0"/>
              <a:t>Silence in the face of injustice conveys the impression that prejudicial behavior is condoned or not worthy of attention. </a:t>
            </a:r>
          </a:p>
          <a:p>
            <a:endParaRPr lang="en-US" dirty="0"/>
          </a:p>
          <a:p>
            <a:r>
              <a:rPr lang="en-US" dirty="0"/>
              <a:t>Make it clear to students and their families that name-calling will not be allowed in the classroom. </a:t>
            </a:r>
          </a:p>
          <a:p>
            <a:endParaRPr lang="en-US" dirty="0"/>
          </a:p>
          <a:p>
            <a:r>
              <a:rPr lang="en-US" dirty="0"/>
              <a:t>Appropriate and timely intervention is critical in establishing a safe classroom environment where all students can succeed.</a:t>
            </a:r>
            <a:endParaRPr lang="en-ZA"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17338171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575658"/>
          </a:xfrm>
        </p:spPr>
        <p:txBody>
          <a:bodyPr>
            <a:normAutofit/>
          </a:bodyPr>
          <a:lstStyle/>
          <a:p>
            <a:pPr marL="0" indent="0">
              <a:buNone/>
            </a:pPr>
            <a:r>
              <a:rPr lang="en-GB" b="1" dirty="0"/>
              <a:t>Life-long Learning</a:t>
            </a:r>
          </a:p>
          <a:p>
            <a:pPr marL="0" indent="0">
              <a:buNone/>
            </a:pPr>
            <a:endParaRPr lang="en-ZA" dirty="0"/>
          </a:p>
          <a:p>
            <a:r>
              <a:rPr lang="en-US" dirty="0"/>
              <a:t>Keep abreast of current anti-bias education issues and discuss them with students.</a:t>
            </a:r>
          </a:p>
          <a:p>
            <a:endParaRPr lang="en-US" dirty="0"/>
          </a:p>
          <a:p>
            <a:r>
              <a:rPr lang="en-US" dirty="0"/>
              <a:t>Clip articles from newspapers and magazines and post them in the classroom. </a:t>
            </a:r>
          </a:p>
          <a:p>
            <a:endParaRPr lang="en-US" dirty="0"/>
          </a:p>
          <a:p>
            <a:r>
              <a:rPr lang="en-US" dirty="0"/>
              <a:t>Educators should let students know that they consider themselves learners, and that they see themselves as part of the learning process.</a:t>
            </a:r>
            <a:endParaRPr lang="en-ZA"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5373431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575658"/>
          </a:xfrm>
        </p:spPr>
        <p:txBody>
          <a:bodyPr>
            <a:normAutofit/>
          </a:bodyPr>
          <a:lstStyle/>
          <a:p>
            <a:pPr marL="0" indent="0">
              <a:buNone/>
            </a:pPr>
            <a:r>
              <a:rPr lang="en-GB" b="1" dirty="0"/>
              <a:t>Discovery Learning</a:t>
            </a:r>
          </a:p>
          <a:p>
            <a:pPr marL="0" indent="0">
              <a:buNone/>
            </a:pPr>
            <a:endParaRPr lang="en-ZA" dirty="0"/>
          </a:p>
          <a:p>
            <a:r>
              <a:rPr lang="en-US" dirty="0"/>
              <a:t>Avoid "preaching" to students about how they should behave. Research indicates that exhortation is the least effective methodology for changing prejudiced attitudes; in fact, it often produces a result opposite from the desired effect. </a:t>
            </a:r>
          </a:p>
          <a:p>
            <a:endParaRPr lang="en-US" dirty="0"/>
          </a:p>
          <a:p>
            <a:r>
              <a:rPr lang="en-US" dirty="0"/>
              <a:t>Provide opportunities for students to resolve conflicts, solve problems, work in diverse teams and think critically about information.</a:t>
            </a:r>
            <a:endParaRPr lang="en-ZA"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04185759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575658"/>
          </a:xfrm>
        </p:spPr>
        <p:txBody>
          <a:bodyPr>
            <a:normAutofit/>
          </a:bodyPr>
          <a:lstStyle/>
          <a:p>
            <a:pPr marL="0" indent="0">
              <a:buNone/>
            </a:pPr>
            <a:endParaRPr lang="en-GB" b="1" dirty="0"/>
          </a:p>
          <a:p>
            <a:pPr marL="0" indent="0">
              <a:buNone/>
            </a:pPr>
            <a:endParaRPr lang="en-GB" b="1" dirty="0"/>
          </a:p>
          <a:p>
            <a:pPr marL="0" indent="0">
              <a:buNone/>
            </a:pPr>
            <a:r>
              <a:rPr lang="en-GB" b="1" dirty="0"/>
              <a:t>Life Experiences</a:t>
            </a:r>
            <a:endParaRPr lang="en-ZA" dirty="0"/>
          </a:p>
          <a:p>
            <a:r>
              <a:rPr lang="en-US" dirty="0"/>
              <a:t>Provide opportunities for students to share life experiences; choose literature that will help students develop empathy. Make the classroom a place where students' experiences are not marginalized, trivialized or invalidated. </a:t>
            </a:r>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5707359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282342"/>
            <a:ext cx="8219256" cy="4575658"/>
          </a:xfrm>
        </p:spPr>
        <p:txBody>
          <a:bodyPr>
            <a:normAutofit/>
          </a:bodyPr>
          <a:lstStyle/>
          <a:p>
            <a:endParaRPr lang="en-US" dirty="0"/>
          </a:p>
          <a:p>
            <a:r>
              <a:rPr lang="en-US" dirty="0"/>
              <a:t>Prejudice and discrimination have a unique impact on each individual. </a:t>
            </a:r>
          </a:p>
          <a:p>
            <a:endParaRPr lang="en-US" dirty="0"/>
          </a:p>
          <a:p>
            <a:r>
              <a:rPr lang="en-US" dirty="0"/>
              <a:t>Students and their families develop a variety of coping strategies based upon the type and frequency of discrimination they have experienced. </a:t>
            </a:r>
          </a:p>
          <a:p>
            <a:endParaRPr lang="en-US" dirty="0"/>
          </a:p>
          <a:p>
            <a:r>
              <a:rPr lang="en-US" dirty="0"/>
              <a:t>It is never fruitful to engage in a debate over who has suffered the most. Oppression is harmful to all people in all of its forms.</a:t>
            </a:r>
            <a:endParaRPr lang="en-ZA"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37430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007704"/>
            <a:ext cx="8219256" cy="4575658"/>
          </a:xfrm>
        </p:spPr>
        <p:txBody>
          <a:bodyPr>
            <a:normAutofit/>
          </a:bodyPr>
          <a:lstStyle/>
          <a:p>
            <a:pPr marL="0" indent="0">
              <a:buNone/>
            </a:pPr>
            <a:endParaRPr lang="en-GB" b="1" dirty="0"/>
          </a:p>
          <a:p>
            <a:pPr marL="0" indent="0">
              <a:buNone/>
            </a:pPr>
            <a:r>
              <a:rPr lang="en-GB" b="1" dirty="0"/>
              <a:t>Resources Review</a:t>
            </a:r>
            <a:endParaRPr lang="en-ZA" dirty="0"/>
          </a:p>
          <a:p>
            <a:r>
              <a:rPr lang="en-US" dirty="0"/>
              <a:t>Review materials so that classroom displays and bulletin boards are inclusive of all people.</a:t>
            </a:r>
          </a:p>
          <a:p>
            <a:endParaRPr lang="en-US" dirty="0"/>
          </a:p>
          <a:p>
            <a:r>
              <a:rPr lang="en-US" dirty="0"/>
              <a:t>Insure that supplemental books and videos do not reinforce existing societal stereotypes. </a:t>
            </a:r>
          </a:p>
          <a:p>
            <a:endParaRPr lang="en-US" dirty="0"/>
          </a:p>
          <a:p>
            <a:r>
              <a:rPr lang="en-US" dirty="0"/>
              <a:t>When such examples in textbooks are observed, point them out to students and encourage students to think about them critically and to challenge them.</a:t>
            </a:r>
            <a:endParaRPr lang="en-ZA"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12694026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563791"/>
            <a:ext cx="8219256" cy="4575658"/>
          </a:xfrm>
        </p:spPr>
        <p:txBody>
          <a:bodyPr>
            <a:normAutofit/>
          </a:bodyPr>
          <a:lstStyle/>
          <a:p>
            <a:pPr marL="0" indent="0">
              <a:buNone/>
            </a:pPr>
            <a:r>
              <a:rPr lang="en-GB" b="1" dirty="0"/>
              <a:t>Home-School-Community Connection</a:t>
            </a:r>
          </a:p>
          <a:p>
            <a:pPr marL="0" indent="0">
              <a:buNone/>
            </a:pPr>
            <a:endParaRPr lang="en-ZA" dirty="0"/>
          </a:p>
          <a:p>
            <a:r>
              <a:rPr lang="en-US" dirty="0"/>
              <a:t>Involve parents, other family members and other community members in the learning process. </a:t>
            </a:r>
          </a:p>
          <a:p>
            <a:endParaRPr lang="en-US" dirty="0"/>
          </a:p>
          <a:p>
            <a:r>
              <a:rPr lang="en-US" dirty="0"/>
              <a:t>Understand that families and others in the community provide the context in which students are motivated to learn. </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04100253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282342"/>
            <a:ext cx="8219256" cy="4575658"/>
          </a:xfrm>
        </p:spPr>
        <p:txBody>
          <a:bodyPr>
            <a:normAutofit/>
          </a:bodyPr>
          <a:lstStyle/>
          <a:p>
            <a:r>
              <a:rPr lang="en-US" dirty="0"/>
              <a:t>It is important not to view the school and the home or school and the community as isolated from one another; but rather to examine how they interconnect with each other and with the world.</a:t>
            </a:r>
            <a:endParaRPr lang="en-ZA"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33891670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374904" y="2627136"/>
            <a:ext cx="8219256" cy="4575658"/>
          </a:xfrm>
        </p:spPr>
        <p:txBody>
          <a:bodyPr>
            <a:normAutofit/>
          </a:bodyPr>
          <a:lstStyle/>
          <a:p>
            <a:pPr marL="0" indent="0">
              <a:buNone/>
            </a:pPr>
            <a:r>
              <a:rPr lang="en-GB" b="1" dirty="0"/>
              <a:t>Examine the Classroom Environment</a:t>
            </a:r>
            <a:endParaRPr lang="en-ZA" dirty="0"/>
          </a:p>
          <a:p>
            <a:r>
              <a:rPr lang="en-US" dirty="0"/>
              <a:t>What is present and absent in the school classroom provides children with important information about who and what is important. </a:t>
            </a:r>
          </a:p>
          <a:p>
            <a:endParaRPr lang="en-US" dirty="0"/>
          </a:p>
          <a:p>
            <a:r>
              <a:rPr lang="en-US" dirty="0"/>
              <a:t>Every effort should be made to create a setting that is rich in possibilities for exploring cultural diversity. </a:t>
            </a:r>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5983084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5E29-DF14-43B5-A832-2D62C174F700}"/>
              </a:ext>
            </a:extLst>
          </p:cNvPr>
          <p:cNvSpPr>
            <a:spLocks noGrp="1"/>
          </p:cNvSpPr>
          <p:nvPr>
            <p:ph type="title"/>
          </p:nvPr>
        </p:nvSpPr>
        <p:spPr>
          <a:xfrm>
            <a:off x="467544" y="274638"/>
            <a:ext cx="8219256" cy="1138658"/>
          </a:xfrm>
        </p:spPr>
        <p:txBody>
          <a:bodyPr>
            <a:normAutofit fontScale="90000"/>
          </a:bodyPr>
          <a:lstStyle/>
          <a:p>
            <a:pPr algn="ctr"/>
            <a:br>
              <a:rPr lang="en-US" dirty="0"/>
            </a:br>
            <a:br>
              <a:rPr lang="en-US" dirty="0"/>
            </a:br>
            <a:br>
              <a:rPr lang="en-US" dirty="0"/>
            </a:br>
            <a:br>
              <a:rPr lang="en-US" dirty="0"/>
            </a:br>
            <a:r>
              <a:rPr lang="en-US" dirty="0"/>
              <a:t>HOW TO PROMOTE THE CREATION OF AN ANTI-BIAS AND INCLUSIVE LEARNING ENVIRONMENT RESOURCES AND PRACTICE </a:t>
            </a:r>
            <a:br>
              <a:rPr lang="en-ZA" dirty="0"/>
            </a:br>
            <a:br>
              <a:rPr lang="en-ZA" dirty="0"/>
            </a:br>
            <a:endParaRPr lang="en-ZA" dirty="0"/>
          </a:p>
        </p:txBody>
      </p:sp>
      <p:sp>
        <p:nvSpPr>
          <p:cNvPr id="3" name="Slide Number Placeholder 2">
            <a:extLst>
              <a:ext uri="{FF2B5EF4-FFF2-40B4-BE49-F238E27FC236}">
                <a16:creationId xmlns:a16="http://schemas.microsoft.com/office/drawing/2014/main" id="{1CB9EEF2-7EBC-4296-B3DD-FB55735C07A3}"/>
              </a:ext>
            </a:extLst>
          </p:cNvPr>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a:extLst>
              <a:ext uri="{FF2B5EF4-FFF2-40B4-BE49-F238E27FC236}">
                <a16:creationId xmlns:a16="http://schemas.microsoft.com/office/drawing/2014/main" id="{B6D1E671-4F9F-49AA-8794-F6C9219C25A7}"/>
              </a:ext>
            </a:extLst>
          </p:cNvPr>
          <p:cNvSpPr>
            <a:spLocks noGrp="1"/>
          </p:cNvSpPr>
          <p:nvPr>
            <p:ph sz="quarter" idx="1"/>
          </p:nvPr>
        </p:nvSpPr>
        <p:spPr>
          <a:xfrm>
            <a:off x="467544" y="2538646"/>
            <a:ext cx="8219256" cy="4575658"/>
          </a:xfrm>
        </p:spPr>
        <p:txBody>
          <a:bodyPr>
            <a:normAutofit/>
          </a:bodyPr>
          <a:lstStyle/>
          <a:p>
            <a:r>
              <a:rPr lang="en-US" dirty="0"/>
              <a:t>Such an environment assists children in developing their ideas about themselves and others, creates the conditions under which children initiate conversations about differences and provides teachers with a setting for introducing activities about diversity. </a:t>
            </a:r>
          </a:p>
          <a:p>
            <a:endParaRPr lang="en-US" dirty="0"/>
          </a:p>
          <a:p>
            <a:r>
              <a:rPr lang="en-US" dirty="0"/>
              <a:t>It also fosters children's positive self-concept and attitudes.</a:t>
            </a:r>
            <a:endParaRPr lang="en-ZA"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10078719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lstStyle/>
          <a:p>
            <a:pPr marL="0" indent="0">
              <a:buNone/>
            </a:pPr>
            <a:endParaRPr lang="en-US" b="1" dirty="0"/>
          </a:p>
          <a:p>
            <a:pPr marL="0" indent="0">
              <a:buNone/>
            </a:pPr>
            <a:r>
              <a:rPr lang="en-US" b="1" dirty="0"/>
              <a:t>The following list suggests some different kinds of positive behavioral interventions that could be useful:</a:t>
            </a:r>
            <a:endParaRPr lang="en-ZA" b="1" dirty="0"/>
          </a:p>
          <a:p>
            <a:pPr marL="0" indent="0">
              <a:buNone/>
            </a:pPr>
            <a:r>
              <a:rPr lang="en-US" dirty="0"/>
              <a:t> </a:t>
            </a:r>
            <a:endParaRPr lang="en-ZA" dirty="0"/>
          </a:p>
          <a:p>
            <a:pPr marL="0" indent="0">
              <a:buNone/>
            </a:pPr>
            <a:r>
              <a:rPr lang="en-US" b="1" dirty="0"/>
              <a:t>Clear routines and expectations </a:t>
            </a:r>
            <a:endParaRPr lang="en-ZA" dirty="0"/>
          </a:p>
          <a:p>
            <a:r>
              <a:rPr lang="en-US" dirty="0"/>
              <a:t>These are posted and reviewed help children know what comes next in their school day, reducing anxiety or fear.</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6691377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lstStyle/>
          <a:p>
            <a:pPr marL="0" indent="0">
              <a:buNone/>
            </a:pPr>
            <a:r>
              <a:rPr lang="en-US" b="1" dirty="0"/>
              <a:t>Stop, Relax, and Think </a:t>
            </a:r>
          </a:p>
          <a:p>
            <a:pPr marL="0" indent="0">
              <a:buNone/>
            </a:pPr>
            <a:endParaRPr lang="en-ZA" dirty="0"/>
          </a:p>
          <a:p>
            <a:pPr marL="0" indent="0">
              <a:buNone/>
            </a:pPr>
            <a:r>
              <a:rPr lang="en-US" b="1" dirty="0"/>
              <a:t>Strategy teaches children how to think about a problem and find a solution. Children learn the following steps:</a:t>
            </a:r>
            <a:endParaRPr lang="en-ZA" b="1" dirty="0"/>
          </a:p>
          <a:p>
            <a:pPr lvl="0"/>
            <a:r>
              <a:rPr lang="en-US" dirty="0"/>
              <a:t>Define the problem.</a:t>
            </a:r>
            <a:endParaRPr lang="en-ZA" dirty="0"/>
          </a:p>
          <a:p>
            <a:pPr lvl="0"/>
            <a:r>
              <a:rPr lang="en-US" dirty="0"/>
              <a:t>Decide who “owns” the problem.</a:t>
            </a:r>
            <a:endParaRPr lang="en-ZA" dirty="0"/>
          </a:p>
          <a:p>
            <a:pPr lvl="0"/>
            <a:r>
              <a:rPr lang="en-US" dirty="0"/>
              <a:t>Think of as many solutions as possible to solve the problem.</a:t>
            </a:r>
            <a:endParaRPr lang="en-ZA" dirty="0"/>
          </a:p>
          <a:p>
            <a:pPr lvl="0"/>
            <a:r>
              <a:rPr lang="en-US" dirty="0"/>
              <a:t>Select a solution to try.</a:t>
            </a:r>
            <a:endParaRPr lang="en-ZA" dirty="0"/>
          </a:p>
          <a:p>
            <a:pPr lvl="0"/>
            <a:r>
              <a:rPr lang="en-US" dirty="0"/>
              <a:t>Use the solution.</a:t>
            </a:r>
            <a:endParaRPr lang="en-ZA" dirty="0"/>
          </a:p>
          <a:p>
            <a:pPr lvl="0"/>
            <a:r>
              <a:rPr lang="en-US" dirty="0"/>
              <a:t>Evaluate its success.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5722679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lstStyle/>
          <a:p>
            <a:r>
              <a:rPr lang="en-US" dirty="0"/>
              <a:t>After children understand the steps, role-play and practice can help the process become habit. </a:t>
            </a:r>
          </a:p>
          <a:p>
            <a:endParaRPr lang="en-US" dirty="0"/>
          </a:p>
          <a:p>
            <a:r>
              <a:rPr lang="en-US" dirty="0"/>
              <a:t>Helping children to recognize their own response to stress (clenched hands, voice tone, etc.) may become part of the instruction needed to use this strategy effectively. </a:t>
            </a:r>
          </a:p>
          <a:p>
            <a:endParaRPr lang="en-US" dirty="0"/>
          </a:p>
          <a:p>
            <a:r>
              <a:rPr lang="en-US" dirty="0"/>
              <a:t>Practicing and being successful with these steps can take time for children. Therefore, it is important to consider what kind of support a child may need that will help reinforce progress.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1355398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lnSpcReduction="10000"/>
          </a:bodyPr>
          <a:lstStyle/>
          <a:p>
            <a:pPr marL="0" indent="0">
              <a:buNone/>
            </a:pPr>
            <a:r>
              <a:rPr lang="en-US" b="1" dirty="0"/>
              <a:t>Pre-arranged signals </a:t>
            </a:r>
          </a:p>
          <a:p>
            <a:pPr marL="0" indent="0">
              <a:buNone/>
            </a:pPr>
            <a:endParaRPr lang="en-ZA" dirty="0"/>
          </a:p>
          <a:p>
            <a:r>
              <a:rPr lang="en-US" dirty="0"/>
              <a:t>These can be used to let a child know when he or she is doing something that is not acceptable. </a:t>
            </a:r>
          </a:p>
          <a:p>
            <a:endParaRPr lang="en-US" dirty="0"/>
          </a:p>
          <a:p>
            <a:r>
              <a:rPr lang="en-US" dirty="0"/>
              <a:t>A hand motion, a shake of the head or a colored card placed on a desk as the teacher moves through the room could alert the child without drawing attention to the child or the behavior. </a:t>
            </a:r>
          </a:p>
          <a:p>
            <a:endParaRPr lang="en-US" dirty="0"/>
          </a:p>
          <a:p>
            <a:r>
              <a:rPr lang="en-US" dirty="0"/>
              <a:t>It is important to develop a signal that the child and teacher agree on using and for what purpose.</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1724682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pPr marL="0" indent="0">
              <a:buNone/>
            </a:pPr>
            <a:r>
              <a:rPr lang="en-US" b="1" dirty="0"/>
              <a:t>Proximity control</a:t>
            </a:r>
          </a:p>
          <a:p>
            <a:pPr marL="0" indent="0">
              <a:buNone/>
            </a:pPr>
            <a:endParaRPr lang="en-ZA" dirty="0"/>
          </a:p>
          <a:p>
            <a:r>
              <a:rPr lang="en-US" dirty="0"/>
              <a:t>This means that a teacher or adult moves closer to the child in a gentle way. </a:t>
            </a:r>
          </a:p>
          <a:p>
            <a:endParaRPr lang="en-US" dirty="0"/>
          </a:p>
          <a:p>
            <a:r>
              <a:rPr lang="en-US" dirty="0"/>
              <a:t>If the teacher does not get the child’s attention by using cues, then he or she may move closer to the student or give the lesson while standing near the child’s desk.</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96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pPr marL="0" indent="0">
              <a:buNone/>
            </a:pPr>
            <a:r>
              <a:rPr lang="en-US" b="1" dirty="0"/>
              <a:t>Planned response method</a:t>
            </a:r>
            <a:endParaRPr lang="en-ZA" dirty="0"/>
          </a:p>
          <a:p>
            <a:r>
              <a:rPr lang="en-US" dirty="0"/>
              <a:t>It is useful in stopping non-serious behaviors that are bothersome to other children or adults nearby. </a:t>
            </a:r>
          </a:p>
          <a:p>
            <a:endParaRPr lang="en-US" dirty="0"/>
          </a:p>
          <a:p>
            <a:r>
              <a:rPr lang="en-US" dirty="0"/>
              <a:t>For example, students who interrupt the class to attract the teacher’s attention usually are successful in getting the teachers to respond. </a:t>
            </a:r>
          </a:p>
          <a:p>
            <a:endParaRPr lang="en-US" dirty="0"/>
          </a:p>
          <a:p>
            <a:r>
              <a:rPr lang="en-US" dirty="0"/>
              <a:t>Planned response method acknowledges that children’s challenging behaviors serve a purpose</a:t>
            </a:r>
            <a:endParaRPr lang="en-ZA" dirty="0"/>
          </a:p>
          <a:p>
            <a:pPr marL="0" indent="0">
              <a:buNone/>
            </a:pPr>
            <a:endParaRPr lang="en-ZA" dirty="0"/>
          </a:p>
        </p:txBody>
      </p:sp>
    </p:spTree>
    <p:extLst>
      <p:ext uri="{BB962C8B-B14F-4D97-AF65-F5344CB8AC3E}">
        <p14:creationId xmlns:p14="http://schemas.microsoft.com/office/powerpoint/2010/main" val="24268251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r>
              <a:rPr lang="en-US" dirty="0"/>
              <a:t>If the purpose of that behavior is to gain adult attention, then not providing attention means that the behavior does not work. </a:t>
            </a:r>
          </a:p>
          <a:p>
            <a:endParaRPr lang="en-US" dirty="0"/>
          </a:p>
          <a:p>
            <a:r>
              <a:rPr lang="en-US" dirty="0"/>
              <a:t>The behavior lessens over time and eventually disappears. Ignoring non-serious behavior is especially useful for parents when their child is having a tantrum for attention. </a:t>
            </a:r>
            <a:endParaRPr lang="en-ZA" dirty="0"/>
          </a:p>
          <a:p>
            <a:pPr marL="0" indent="0">
              <a:buNone/>
            </a:pPr>
            <a:endParaRPr lang="en-ZA" dirty="0"/>
          </a:p>
        </p:txBody>
      </p:sp>
    </p:spTree>
    <p:extLst>
      <p:ext uri="{BB962C8B-B14F-4D97-AF65-F5344CB8AC3E}">
        <p14:creationId xmlns:p14="http://schemas.microsoft.com/office/powerpoint/2010/main" val="375372995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lnSpcReduction="10000"/>
          </a:bodyPr>
          <a:lstStyle/>
          <a:p>
            <a:r>
              <a:rPr lang="en-US" dirty="0"/>
              <a:t>Many adults find it difficult to ignore behaviors, especially if the behaviors interrupt what the adult is doing. Also, attention-seeking behaviors often get worse before they eventually go away. </a:t>
            </a:r>
          </a:p>
          <a:p>
            <a:endParaRPr lang="en-US" dirty="0"/>
          </a:p>
          <a:p>
            <a:r>
              <a:rPr lang="en-US" dirty="0"/>
              <a:t>Planned response method is not suitable for behaviors that are extremely disruptive. </a:t>
            </a:r>
          </a:p>
          <a:p>
            <a:endParaRPr lang="en-US" dirty="0"/>
          </a:p>
          <a:p>
            <a:r>
              <a:rPr lang="en-US" dirty="0"/>
              <a:t>This method also may not work if other children laugh at the problem behaviors the adult is trying to ignore. Some behaviors, including those that are unsafe or that include peer issues such as arguing, can grow quickly into more serious behaviors.</a:t>
            </a:r>
          </a:p>
          <a:p>
            <a:endParaRPr lang="en-US" dirty="0"/>
          </a:p>
          <a:p>
            <a:pPr marL="0" indent="0">
              <a:buNone/>
            </a:pPr>
            <a:endParaRPr lang="en-ZA" dirty="0"/>
          </a:p>
        </p:txBody>
      </p:sp>
    </p:spTree>
    <p:extLst>
      <p:ext uri="{BB962C8B-B14F-4D97-AF65-F5344CB8AC3E}">
        <p14:creationId xmlns:p14="http://schemas.microsoft.com/office/powerpoint/2010/main" val="21581690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a:xfrm>
            <a:off x="467544" y="1625331"/>
            <a:ext cx="8219256" cy="4680000"/>
          </a:xfrm>
        </p:spPr>
        <p:txBody>
          <a:bodyPr>
            <a:normAutofit/>
          </a:bodyPr>
          <a:lstStyle/>
          <a:p>
            <a:r>
              <a:rPr lang="en-US" dirty="0"/>
              <a:t> It may not be possible to ignore these kinds of behaviors. The process of ignoring the behavior should never be used for unsafe behaviors.</a:t>
            </a:r>
          </a:p>
          <a:p>
            <a:pPr marL="0" indent="0">
              <a:buNone/>
            </a:pPr>
            <a:endParaRPr lang="en-US" dirty="0"/>
          </a:p>
          <a:p>
            <a:r>
              <a:rPr lang="en-US" dirty="0"/>
              <a:t>As children grow older and want attention more from their friends than from adults, the planned response method is less useful.</a:t>
            </a:r>
            <a:endParaRPr lang="en-ZA" dirty="0"/>
          </a:p>
          <a:p>
            <a:endParaRPr lang="en-US" dirty="0"/>
          </a:p>
          <a:p>
            <a:pPr marL="0" indent="0">
              <a:buNone/>
            </a:pPr>
            <a:endParaRPr lang="en-ZA" dirty="0"/>
          </a:p>
        </p:txBody>
      </p:sp>
    </p:spTree>
    <p:extLst>
      <p:ext uri="{BB962C8B-B14F-4D97-AF65-F5344CB8AC3E}">
        <p14:creationId xmlns:p14="http://schemas.microsoft.com/office/powerpoint/2010/main" val="18618787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pPr marL="0" indent="0">
              <a:buNone/>
            </a:pPr>
            <a:r>
              <a:rPr lang="en-US" b="1" dirty="0"/>
              <a:t>Discipline privately</a:t>
            </a:r>
          </a:p>
          <a:p>
            <a:pPr marL="0" indent="0">
              <a:buNone/>
            </a:pPr>
            <a:endParaRPr lang="en-ZA" dirty="0"/>
          </a:p>
          <a:p>
            <a:r>
              <a:rPr lang="en-US" dirty="0"/>
              <a:t>Many children see it as a challenge when teachers attempt to discipline them in front of their peers. Children rarely lose these challenges, even when adults use negative consequences.</a:t>
            </a:r>
          </a:p>
          <a:p>
            <a:endParaRPr lang="en-US" dirty="0"/>
          </a:p>
          <a:p>
            <a:r>
              <a:rPr lang="en-US" dirty="0"/>
              <a:t> Young people can gain stature from peers by publicly refusing to obey a teacher. A child is more likely to accept discipline if his or her peers are not watching the process.</a:t>
            </a:r>
            <a:endParaRPr lang="en-ZA" dirty="0"/>
          </a:p>
          <a:p>
            <a:endParaRPr lang="en-US" dirty="0"/>
          </a:p>
          <a:p>
            <a:pPr marL="0" indent="0">
              <a:buNone/>
            </a:pPr>
            <a:endParaRPr lang="en-ZA" dirty="0"/>
          </a:p>
        </p:txBody>
      </p:sp>
    </p:spTree>
    <p:extLst>
      <p:ext uri="{BB962C8B-B14F-4D97-AF65-F5344CB8AC3E}">
        <p14:creationId xmlns:p14="http://schemas.microsoft.com/office/powerpoint/2010/main" val="253027589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pPr marL="0" indent="0">
              <a:buNone/>
            </a:pPr>
            <a:r>
              <a:rPr lang="en-US" b="1" dirty="0"/>
              <a:t>Find opportunities for the child to help others.</a:t>
            </a:r>
          </a:p>
          <a:p>
            <a:pPr marL="0" indent="0">
              <a:buNone/>
            </a:pPr>
            <a:endParaRPr lang="en-ZA" dirty="0"/>
          </a:p>
          <a:p>
            <a:r>
              <a:rPr lang="en-US" dirty="0"/>
              <a:t>For example, a child who is using negative behaviors as a way to get out of class could be given the task of running an errand for the teacher to the front office. </a:t>
            </a:r>
          </a:p>
          <a:p>
            <a:endParaRPr lang="en-US" dirty="0"/>
          </a:p>
          <a:p>
            <a:r>
              <a:rPr lang="en-US" dirty="0"/>
              <a:t>Peer involvement is another motivator for appropriate behavior. Finding times for the child who uses disruptive behavior to get attention from his classmates to help another student positively engages attention and can build rapport.</a:t>
            </a:r>
            <a:endParaRPr lang="en-ZA" dirty="0"/>
          </a:p>
          <a:p>
            <a:endParaRPr lang="en-US" dirty="0"/>
          </a:p>
          <a:p>
            <a:pPr marL="0" indent="0">
              <a:buNone/>
            </a:pPr>
            <a:endParaRPr lang="en-ZA" dirty="0"/>
          </a:p>
        </p:txBody>
      </p:sp>
    </p:spTree>
    <p:extLst>
      <p:ext uri="{BB962C8B-B14F-4D97-AF65-F5344CB8AC3E}">
        <p14:creationId xmlns:p14="http://schemas.microsoft.com/office/powerpoint/2010/main" val="96644166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pPr marL="0" indent="0">
              <a:buNone/>
            </a:pPr>
            <a:r>
              <a:rPr lang="en-US" b="1" dirty="0"/>
              <a:t>Positive phrasing</a:t>
            </a:r>
          </a:p>
          <a:p>
            <a:pPr marL="0" indent="0">
              <a:buNone/>
            </a:pPr>
            <a:endParaRPr lang="en-ZA" dirty="0"/>
          </a:p>
          <a:p>
            <a:r>
              <a:rPr lang="en-US" dirty="0"/>
              <a:t>Lets children know the positive results for using appropriate behaviors. As  simple as it sounds, this can be difficult. Teachers and parents are used to focusing on misbehavior.</a:t>
            </a:r>
          </a:p>
          <a:p>
            <a:endParaRPr lang="en-US" dirty="0"/>
          </a:p>
          <a:p>
            <a:r>
              <a:rPr lang="en-US" dirty="0"/>
              <a:t>Warning children about a negative response to problem behaviors often seems easier than describing the positive impact of positive behaviors</a:t>
            </a:r>
          </a:p>
          <a:p>
            <a:pPr marL="0" indent="0">
              <a:buNone/>
            </a:pPr>
            <a:endParaRPr lang="en-ZA" dirty="0"/>
          </a:p>
        </p:txBody>
      </p:sp>
    </p:spTree>
    <p:extLst>
      <p:ext uri="{BB962C8B-B14F-4D97-AF65-F5344CB8AC3E}">
        <p14:creationId xmlns:p14="http://schemas.microsoft.com/office/powerpoint/2010/main" val="252903585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pPr marL="0" indent="0">
              <a:buNone/>
            </a:pPr>
            <a:r>
              <a:rPr lang="en-US" b="1" dirty="0"/>
              <a:t>Compare the difference between positive phrasing and negative phrasing:</a:t>
            </a:r>
            <a:endParaRPr lang="en-ZA" b="1" dirty="0"/>
          </a:p>
          <a:p>
            <a:pPr marL="0" indent="0">
              <a:buNone/>
            </a:pPr>
            <a:endParaRPr lang="en-ZA" dirty="0"/>
          </a:p>
          <a:p>
            <a:r>
              <a:rPr lang="en-US" b="1" dirty="0"/>
              <a:t>Positive phrasing</a:t>
            </a:r>
            <a:r>
              <a:rPr lang="en-US" dirty="0"/>
              <a:t>: “If you finish your reading by recess, we can all go outside together and </a:t>
            </a:r>
            <a:endParaRPr lang="en-ZA" dirty="0"/>
          </a:p>
          <a:p>
            <a:r>
              <a:rPr lang="en-US" dirty="0"/>
              <a:t>play a game.”</a:t>
            </a:r>
            <a:endParaRPr lang="en-ZA" dirty="0"/>
          </a:p>
          <a:p>
            <a:r>
              <a:rPr lang="en-US" b="1" dirty="0"/>
              <a:t>Negative phrasing</a:t>
            </a:r>
            <a:r>
              <a:rPr lang="en-US" dirty="0"/>
              <a:t>: “If you do not finish your reading by recess, you will have to stay inside </a:t>
            </a:r>
            <a:endParaRPr lang="en-ZA" dirty="0"/>
          </a:p>
          <a:p>
            <a:r>
              <a:rPr lang="en-US" dirty="0"/>
              <a:t>until it’s done.”</a:t>
            </a:r>
            <a:endParaRPr lang="en-ZA" dirty="0"/>
          </a:p>
          <a:p>
            <a:pPr marL="0" indent="0">
              <a:buNone/>
            </a:pPr>
            <a:endParaRPr lang="en-ZA" dirty="0"/>
          </a:p>
        </p:txBody>
      </p:sp>
    </p:spTree>
    <p:extLst>
      <p:ext uri="{BB962C8B-B14F-4D97-AF65-F5344CB8AC3E}">
        <p14:creationId xmlns:p14="http://schemas.microsoft.com/office/powerpoint/2010/main" val="408579656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pPr marL="0" indent="0">
              <a:buNone/>
            </a:pPr>
            <a:r>
              <a:rPr lang="en-US" b="1" dirty="0"/>
              <a:t>State the behavior you want to see</a:t>
            </a:r>
            <a:r>
              <a:rPr lang="en-US" dirty="0"/>
              <a:t>.</a:t>
            </a:r>
          </a:p>
          <a:p>
            <a:pPr marL="0" indent="0">
              <a:buNone/>
            </a:pPr>
            <a:endParaRPr lang="en-ZA" dirty="0"/>
          </a:p>
          <a:p>
            <a:r>
              <a:rPr lang="en-US" dirty="0"/>
              <a:t>For example, say “I like seeing how everyone lines up so quickly and quietly”, instead of “Stop bothering the other students in line.”</a:t>
            </a:r>
            <a:endParaRPr lang="en-ZA" dirty="0"/>
          </a:p>
          <a:p>
            <a:pPr marL="0" indent="0">
              <a:buNone/>
            </a:pPr>
            <a:endParaRPr lang="en-ZA" dirty="0"/>
          </a:p>
          <a:p>
            <a:pPr marL="0" indent="0">
              <a:buNone/>
            </a:pPr>
            <a:r>
              <a:rPr lang="en-US" b="1" dirty="0"/>
              <a:t>Behavior shaping</a:t>
            </a:r>
            <a:endParaRPr lang="en-ZA" dirty="0"/>
          </a:p>
          <a:p>
            <a:r>
              <a:rPr lang="en-US" dirty="0"/>
              <a:t>Acknowledges that not all children can do everything at 100 percent. </a:t>
            </a:r>
            <a:endParaRPr lang="en-ZA" dirty="0"/>
          </a:p>
        </p:txBody>
      </p:sp>
    </p:spTree>
    <p:extLst>
      <p:ext uri="{BB962C8B-B14F-4D97-AF65-F5344CB8AC3E}">
        <p14:creationId xmlns:p14="http://schemas.microsoft.com/office/powerpoint/2010/main" val="23612858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endParaRPr lang="en-US" dirty="0"/>
          </a:p>
          <a:p>
            <a:r>
              <a:rPr lang="en-US" dirty="0"/>
              <a:t>If a child does not turn in papers daily, expecting that papers will be turned in 100 percent of the time is not realistic. </a:t>
            </a:r>
          </a:p>
          <a:p>
            <a:endParaRPr lang="en-US" dirty="0"/>
          </a:p>
          <a:p>
            <a:r>
              <a:rPr lang="en-US" dirty="0"/>
              <a:t>By rewarding small gains and reinforcing these gains as they occur, children learn how to stick with a task and to improve the skill.</a:t>
            </a:r>
            <a:endParaRPr lang="en-ZA" dirty="0"/>
          </a:p>
        </p:txBody>
      </p:sp>
    </p:spTree>
    <p:extLst>
      <p:ext uri="{BB962C8B-B14F-4D97-AF65-F5344CB8AC3E}">
        <p14:creationId xmlns:p14="http://schemas.microsoft.com/office/powerpoint/2010/main" val="132529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pPr marL="0" indent="0">
              <a:buNone/>
            </a:pPr>
            <a:r>
              <a:rPr lang="en-US" b="1" dirty="0"/>
              <a:t>Tangible, token, and activity reinforcers</a:t>
            </a:r>
          </a:p>
          <a:p>
            <a:pPr marL="0" indent="0">
              <a:buNone/>
            </a:pPr>
            <a:endParaRPr lang="en-ZA" dirty="0"/>
          </a:p>
          <a:p>
            <a:r>
              <a:rPr lang="en-US" dirty="0"/>
              <a:t>They are also effective ways to encourage and support appropriate behavior. Tangible reinforcement can be awards, edibles or objects. </a:t>
            </a:r>
          </a:p>
          <a:p>
            <a:endParaRPr lang="en-US" dirty="0"/>
          </a:p>
          <a:p>
            <a:r>
              <a:rPr lang="en-US" dirty="0"/>
              <a:t>Token reinforcements are tokens or points given for appropriate behavior that can be exchanged for something of value. </a:t>
            </a:r>
          </a:p>
          <a:p>
            <a:pPr marL="0" indent="0">
              <a:buNone/>
            </a:pPr>
            <a:endParaRPr lang="en-US" dirty="0"/>
          </a:p>
        </p:txBody>
      </p:sp>
    </p:spTree>
    <p:extLst>
      <p:ext uri="{BB962C8B-B14F-4D97-AF65-F5344CB8AC3E}">
        <p14:creationId xmlns:p14="http://schemas.microsoft.com/office/powerpoint/2010/main" val="233936454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E2-99B6-4E62-A5ED-71CB93DFD912}"/>
              </a:ext>
            </a:extLst>
          </p:cNvPr>
          <p:cNvSpPr>
            <a:spLocks noGrp="1"/>
          </p:cNvSpPr>
          <p:nvPr>
            <p:ph type="title"/>
          </p:nvPr>
        </p:nvSpPr>
        <p:spPr/>
        <p:txBody>
          <a:bodyPr>
            <a:normAutofit fontScale="90000"/>
          </a:bodyPr>
          <a:lstStyle/>
          <a:p>
            <a:pPr algn="ctr"/>
            <a:br>
              <a:rPr lang="en-US" dirty="0"/>
            </a:br>
            <a:r>
              <a:rPr lang="en-US" dirty="0"/>
              <a:t>THE VARIOUS INTERVENTIONS THAT PROMOTE POSITIVE CHILD BEHAVIOUR</a:t>
            </a:r>
            <a:br>
              <a:rPr lang="en-ZA" dirty="0"/>
            </a:br>
            <a:endParaRPr lang="en-ZA" dirty="0"/>
          </a:p>
        </p:txBody>
      </p:sp>
      <p:sp>
        <p:nvSpPr>
          <p:cNvPr id="3" name="Slide Number Placeholder 2">
            <a:extLst>
              <a:ext uri="{FF2B5EF4-FFF2-40B4-BE49-F238E27FC236}">
                <a16:creationId xmlns:a16="http://schemas.microsoft.com/office/drawing/2014/main" id="{49392255-6A0E-4661-B917-EE3C4E506096}"/>
              </a:ext>
            </a:extLst>
          </p:cNvPr>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a:extLst>
              <a:ext uri="{FF2B5EF4-FFF2-40B4-BE49-F238E27FC236}">
                <a16:creationId xmlns:a16="http://schemas.microsoft.com/office/drawing/2014/main" id="{5EBBDD4F-6249-42E5-8128-752DABDD2E34}"/>
              </a:ext>
            </a:extLst>
          </p:cNvPr>
          <p:cNvSpPr>
            <a:spLocks noGrp="1"/>
          </p:cNvSpPr>
          <p:nvPr>
            <p:ph sz="quarter" idx="1"/>
          </p:nvPr>
        </p:nvSpPr>
        <p:spPr/>
        <p:txBody>
          <a:bodyPr>
            <a:normAutofit/>
          </a:bodyPr>
          <a:lstStyle/>
          <a:p>
            <a:pPr marL="0" indent="0">
              <a:buNone/>
            </a:pPr>
            <a:r>
              <a:rPr lang="en-US" dirty="0"/>
              <a:t> </a:t>
            </a:r>
          </a:p>
          <a:p>
            <a:r>
              <a:rPr lang="en-US" dirty="0"/>
              <a:t>Activity reinforcement are probably the most effective and positive as they allow students to participate  in preferred activities, usually with other students, which also builds in social reinforcement.</a:t>
            </a:r>
            <a:endParaRPr lang="en-ZA" dirty="0"/>
          </a:p>
          <a:p>
            <a:pPr marL="0" indent="0">
              <a:buNone/>
            </a:pPr>
            <a:endParaRPr lang="en-US" dirty="0"/>
          </a:p>
        </p:txBody>
      </p:sp>
    </p:spTree>
    <p:extLst>
      <p:ext uri="{BB962C8B-B14F-4D97-AF65-F5344CB8AC3E}">
        <p14:creationId xmlns:p14="http://schemas.microsoft.com/office/powerpoint/2010/main" val="276291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C6A3-F846-435E-81E0-7AB397E1A756}"/>
              </a:ext>
            </a:extLst>
          </p:cNvPr>
          <p:cNvSpPr>
            <a:spLocks noGrp="1"/>
          </p:cNvSpPr>
          <p:nvPr>
            <p:ph type="title"/>
          </p:nvPr>
        </p:nvSpPr>
        <p:spPr>
          <a:xfrm>
            <a:off x="467544" y="274638"/>
            <a:ext cx="8219256" cy="1138658"/>
          </a:xfrm>
        </p:spPr>
        <p:txBody>
          <a:bodyPr>
            <a:noAutofit/>
          </a:bodyPr>
          <a:lstStyle/>
          <a:p>
            <a:pPr algn="ctr"/>
            <a:br>
              <a:rPr lang="en-US" sz="3000" dirty="0"/>
            </a:br>
            <a:br>
              <a:rPr lang="en-US" sz="3000" dirty="0"/>
            </a:br>
            <a:br>
              <a:rPr lang="en-US" sz="3000" dirty="0"/>
            </a:br>
            <a:r>
              <a:rPr lang="en-US" sz="3000" dirty="0"/>
              <a:t>THE SUPPORT AND REFERRAL MECHANISMS IN THEIR OWN COMMUNITIES FOR CHILDREN AFFECTED BY BARRIERS, TRANSITIONS AND SIGNIFICANT EVENTS</a:t>
            </a:r>
            <a:br>
              <a:rPr lang="en-ZA" sz="3000" dirty="0"/>
            </a:br>
            <a:endParaRPr lang="en-ZA" sz="3000" dirty="0"/>
          </a:p>
        </p:txBody>
      </p:sp>
      <p:sp>
        <p:nvSpPr>
          <p:cNvPr id="3" name="Slide Number Placeholder 2">
            <a:extLst>
              <a:ext uri="{FF2B5EF4-FFF2-40B4-BE49-F238E27FC236}">
                <a16:creationId xmlns:a16="http://schemas.microsoft.com/office/drawing/2014/main" id="{C7860E97-46AB-4F51-8B03-34BD2C5DAED3}"/>
              </a:ext>
            </a:extLst>
          </p:cNvPr>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a:extLst>
              <a:ext uri="{FF2B5EF4-FFF2-40B4-BE49-F238E27FC236}">
                <a16:creationId xmlns:a16="http://schemas.microsoft.com/office/drawing/2014/main" id="{3029CFAE-E822-434F-AFC8-F585B47C60E3}"/>
              </a:ext>
            </a:extLst>
          </p:cNvPr>
          <p:cNvSpPr>
            <a:spLocks noGrp="1"/>
          </p:cNvSpPr>
          <p:nvPr>
            <p:ph sz="quarter" idx="1"/>
          </p:nvPr>
        </p:nvSpPr>
        <p:spPr>
          <a:xfrm>
            <a:off x="467544" y="2389238"/>
            <a:ext cx="8219256" cy="3704057"/>
          </a:xfrm>
        </p:spPr>
        <p:txBody>
          <a:bodyPr/>
          <a:lstStyle/>
          <a:p>
            <a:pPr marL="0" indent="0">
              <a:buNone/>
            </a:pPr>
            <a:r>
              <a:rPr lang="en-US" b="1" dirty="0"/>
              <a:t>Referral</a:t>
            </a:r>
          </a:p>
          <a:p>
            <a:pPr marL="0" indent="0">
              <a:buNone/>
            </a:pPr>
            <a:endParaRPr lang="en-ZA" dirty="0"/>
          </a:p>
          <a:p>
            <a:r>
              <a:rPr lang="en-US" dirty="0"/>
              <a:t>This is the process of noticing a concern about a child or family, deciding that action needs to be taken and reporting that concern to someone who with the relevant responsibility. </a:t>
            </a:r>
          </a:p>
          <a:p>
            <a:endParaRPr lang="en-US" dirty="0"/>
          </a:p>
          <a:p>
            <a:r>
              <a:rPr lang="en-US" dirty="0"/>
              <a:t>This might be directly, or by giving information to the family about where they should go for further help. </a:t>
            </a:r>
            <a:endParaRPr lang="en-ZA" dirty="0"/>
          </a:p>
          <a:p>
            <a:pPr marL="0" indent="0">
              <a:buNone/>
            </a:pPr>
            <a:endParaRPr lang="en-ZA" dirty="0"/>
          </a:p>
        </p:txBody>
      </p:sp>
    </p:spTree>
    <p:extLst>
      <p:ext uri="{BB962C8B-B14F-4D97-AF65-F5344CB8AC3E}">
        <p14:creationId xmlns:p14="http://schemas.microsoft.com/office/powerpoint/2010/main" val="250412718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C6A3-F846-435E-81E0-7AB397E1A756}"/>
              </a:ext>
            </a:extLst>
          </p:cNvPr>
          <p:cNvSpPr>
            <a:spLocks noGrp="1"/>
          </p:cNvSpPr>
          <p:nvPr>
            <p:ph type="title"/>
          </p:nvPr>
        </p:nvSpPr>
        <p:spPr>
          <a:xfrm>
            <a:off x="467544" y="274638"/>
            <a:ext cx="8219256" cy="1138658"/>
          </a:xfrm>
        </p:spPr>
        <p:txBody>
          <a:bodyPr>
            <a:noAutofit/>
          </a:bodyPr>
          <a:lstStyle/>
          <a:p>
            <a:pPr algn="ctr"/>
            <a:br>
              <a:rPr lang="en-US" sz="3000" dirty="0"/>
            </a:br>
            <a:br>
              <a:rPr lang="en-US" sz="3000" dirty="0"/>
            </a:br>
            <a:br>
              <a:rPr lang="en-US" sz="3000" dirty="0"/>
            </a:br>
            <a:r>
              <a:rPr lang="en-US" sz="3000" dirty="0"/>
              <a:t>THE SUPPORT AND REFERRAL MECHANISMS IN THEIR OWN COMMUNITIES FOR CHILDREN AFFECTED BY BARRIERS, TRANSITIONS AND SIGNIFICANT EVENTS</a:t>
            </a:r>
            <a:br>
              <a:rPr lang="en-ZA" sz="3000" dirty="0"/>
            </a:br>
            <a:endParaRPr lang="en-ZA" sz="3000" dirty="0"/>
          </a:p>
        </p:txBody>
      </p:sp>
      <p:sp>
        <p:nvSpPr>
          <p:cNvPr id="3" name="Slide Number Placeholder 2">
            <a:extLst>
              <a:ext uri="{FF2B5EF4-FFF2-40B4-BE49-F238E27FC236}">
                <a16:creationId xmlns:a16="http://schemas.microsoft.com/office/drawing/2014/main" id="{C7860E97-46AB-4F51-8B03-34BD2C5DAED3}"/>
              </a:ext>
            </a:extLst>
          </p:cNvPr>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a:extLst>
              <a:ext uri="{FF2B5EF4-FFF2-40B4-BE49-F238E27FC236}">
                <a16:creationId xmlns:a16="http://schemas.microsoft.com/office/drawing/2014/main" id="{3029CFAE-E822-434F-AFC8-F585B47C60E3}"/>
              </a:ext>
            </a:extLst>
          </p:cNvPr>
          <p:cNvSpPr>
            <a:spLocks noGrp="1"/>
          </p:cNvSpPr>
          <p:nvPr>
            <p:ph sz="quarter" idx="1"/>
          </p:nvPr>
        </p:nvSpPr>
        <p:spPr>
          <a:xfrm>
            <a:off x="467544" y="2389238"/>
            <a:ext cx="8219256" cy="3704057"/>
          </a:xfrm>
        </p:spPr>
        <p:txBody>
          <a:bodyPr/>
          <a:lstStyle/>
          <a:p>
            <a:pPr marL="0" indent="0">
              <a:buNone/>
            </a:pPr>
            <a:r>
              <a:rPr lang="en-US" b="1" dirty="0"/>
              <a:t>Referral mechanisms</a:t>
            </a:r>
            <a:endParaRPr lang="en-ZA" dirty="0"/>
          </a:p>
          <a:p>
            <a:r>
              <a:rPr lang="en-US" dirty="0"/>
              <a:t>These are essential both to managing services within sectors (such as health, education or justice systems) and for supporting referrals across services. </a:t>
            </a:r>
          </a:p>
          <a:p>
            <a:endParaRPr lang="en-US" dirty="0"/>
          </a:p>
          <a:p>
            <a:r>
              <a:rPr lang="en-US" dirty="0"/>
              <a:t>In particular, effective referral systems are necessary to support effective case management by skilled service providers responding to complex individual child or family vulnerabilities</a:t>
            </a:r>
            <a:endParaRPr lang="en-ZA" dirty="0"/>
          </a:p>
          <a:p>
            <a:pPr marL="0" indent="0">
              <a:buNone/>
            </a:pPr>
            <a:endParaRPr lang="en-ZA" dirty="0"/>
          </a:p>
        </p:txBody>
      </p:sp>
    </p:spTree>
    <p:extLst>
      <p:ext uri="{BB962C8B-B14F-4D97-AF65-F5344CB8AC3E}">
        <p14:creationId xmlns:p14="http://schemas.microsoft.com/office/powerpoint/2010/main" val="377003919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C6A3-F846-435E-81E0-7AB397E1A756}"/>
              </a:ext>
            </a:extLst>
          </p:cNvPr>
          <p:cNvSpPr>
            <a:spLocks noGrp="1"/>
          </p:cNvSpPr>
          <p:nvPr>
            <p:ph type="title"/>
          </p:nvPr>
        </p:nvSpPr>
        <p:spPr>
          <a:xfrm>
            <a:off x="467544" y="274638"/>
            <a:ext cx="8219256" cy="1138658"/>
          </a:xfrm>
        </p:spPr>
        <p:txBody>
          <a:bodyPr>
            <a:noAutofit/>
          </a:bodyPr>
          <a:lstStyle/>
          <a:p>
            <a:pPr algn="ctr"/>
            <a:br>
              <a:rPr lang="en-US" sz="3000" dirty="0"/>
            </a:br>
            <a:br>
              <a:rPr lang="en-US" sz="3000" dirty="0"/>
            </a:br>
            <a:r>
              <a:rPr lang="en-US" sz="2800" dirty="0"/>
              <a:t>THE SUPPORT AND REFERRAL MECHANISMS IN THEIR OWN COMMUNITIES FOR CHILDREN AFFECTED BY BARRIERS, TRANSITIONS AND SIGNIFICANT EVENTS</a:t>
            </a:r>
            <a:br>
              <a:rPr lang="en-ZA" sz="2800" dirty="0"/>
            </a:br>
            <a:endParaRPr lang="en-ZA" sz="3000" dirty="0"/>
          </a:p>
        </p:txBody>
      </p:sp>
      <p:sp>
        <p:nvSpPr>
          <p:cNvPr id="3" name="Slide Number Placeholder 2">
            <a:extLst>
              <a:ext uri="{FF2B5EF4-FFF2-40B4-BE49-F238E27FC236}">
                <a16:creationId xmlns:a16="http://schemas.microsoft.com/office/drawing/2014/main" id="{C7860E97-46AB-4F51-8B03-34BD2C5DAED3}"/>
              </a:ext>
            </a:extLst>
          </p:cNvPr>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a:extLst>
              <a:ext uri="{FF2B5EF4-FFF2-40B4-BE49-F238E27FC236}">
                <a16:creationId xmlns:a16="http://schemas.microsoft.com/office/drawing/2014/main" id="{3029CFAE-E822-434F-AFC8-F585B47C60E3}"/>
              </a:ext>
            </a:extLst>
          </p:cNvPr>
          <p:cNvSpPr>
            <a:spLocks noGrp="1"/>
          </p:cNvSpPr>
          <p:nvPr>
            <p:ph sz="quarter" idx="1"/>
          </p:nvPr>
        </p:nvSpPr>
        <p:spPr>
          <a:xfrm>
            <a:off x="467544" y="2016176"/>
            <a:ext cx="8219256" cy="4567186"/>
          </a:xfrm>
        </p:spPr>
        <p:txBody>
          <a:bodyPr>
            <a:normAutofit lnSpcReduction="10000"/>
          </a:bodyPr>
          <a:lstStyle/>
          <a:p>
            <a:pPr marL="0" indent="0">
              <a:buNone/>
            </a:pPr>
            <a:r>
              <a:rPr lang="en-US" b="1" dirty="0"/>
              <a:t>These types of mechanisms cut across different ways in which referrals are made, including: </a:t>
            </a:r>
            <a:endParaRPr lang="en-ZA" b="1" dirty="0"/>
          </a:p>
          <a:p>
            <a:pPr marL="0" indent="0">
              <a:buNone/>
            </a:pPr>
            <a:endParaRPr lang="en-ZA" dirty="0"/>
          </a:p>
          <a:p>
            <a:r>
              <a:rPr lang="en-US" b="1" dirty="0"/>
              <a:t>Self referral</a:t>
            </a:r>
            <a:r>
              <a:rPr lang="en-US" dirty="0"/>
              <a:t> (Child Helpline, for example), family referrals (a mother taking a child to a health clinic when ill, for example), </a:t>
            </a:r>
            <a:endParaRPr lang="en-ZA" dirty="0"/>
          </a:p>
          <a:p>
            <a:pPr marL="0" indent="0">
              <a:buNone/>
            </a:pPr>
            <a:endParaRPr lang="en-ZA" dirty="0"/>
          </a:p>
          <a:p>
            <a:r>
              <a:rPr lang="en-US" b="1" dirty="0"/>
              <a:t>Community  based referrals</a:t>
            </a:r>
            <a:r>
              <a:rPr lang="en-US" dirty="0"/>
              <a:t> (a community committee providing basic needs such as blankets or food or providing emotional and moral support through spending time assisting the family with domestic chores to a child headed household, for example) and referrals by local service providers (a teacher referring a child to another service, for example).</a:t>
            </a:r>
            <a:endParaRPr lang="en-ZA" dirty="0"/>
          </a:p>
          <a:p>
            <a:pPr marL="0" indent="0">
              <a:buNone/>
            </a:pPr>
            <a:endParaRPr lang="en-ZA" dirty="0"/>
          </a:p>
        </p:txBody>
      </p:sp>
    </p:spTree>
    <p:extLst>
      <p:ext uri="{BB962C8B-B14F-4D97-AF65-F5344CB8AC3E}">
        <p14:creationId xmlns:p14="http://schemas.microsoft.com/office/powerpoint/2010/main" val="38666014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C6A3-F846-435E-81E0-7AB397E1A756}"/>
              </a:ext>
            </a:extLst>
          </p:cNvPr>
          <p:cNvSpPr>
            <a:spLocks noGrp="1"/>
          </p:cNvSpPr>
          <p:nvPr>
            <p:ph type="title"/>
          </p:nvPr>
        </p:nvSpPr>
        <p:spPr>
          <a:xfrm>
            <a:off x="467544" y="274638"/>
            <a:ext cx="8219256" cy="1138658"/>
          </a:xfrm>
        </p:spPr>
        <p:txBody>
          <a:bodyPr>
            <a:noAutofit/>
          </a:bodyPr>
          <a:lstStyle/>
          <a:p>
            <a:pPr algn="ctr"/>
            <a:br>
              <a:rPr lang="en-US" sz="3000" dirty="0"/>
            </a:br>
            <a:br>
              <a:rPr lang="en-US" sz="3000" dirty="0"/>
            </a:br>
            <a:r>
              <a:rPr lang="en-US" sz="2800" dirty="0"/>
              <a:t>THE SUPPORT AND REFERRAL MECHANISMS IN THEIR OWN COMMUNITIES FOR CHILDREN AFFECTED BY BARRIERS, TRANSITIONS AND SIGNIFICANT EVENTS</a:t>
            </a:r>
            <a:br>
              <a:rPr lang="en-ZA" sz="2800" dirty="0"/>
            </a:br>
            <a:endParaRPr lang="en-ZA" sz="3000" dirty="0"/>
          </a:p>
        </p:txBody>
      </p:sp>
      <p:sp>
        <p:nvSpPr>
          <p:cNvPr id="3" name="Slide Number Placeholder 2">
            <a:extLst>
              <a:ext uri="{FF2B5EF4-FFF2-40B4-BE49-F238E27FC236}">
                <a16:creationId xmlns:a16="http://schemas.microsoft.com/office/drawing/2014/main" id="{C7860E97-46AB-4F51-8B03-34BD2C5DAED3}"/>
              </a:ext>
            </a:extLst>
          </p:cNvPr>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a:extLst>
              <a:ext uri="{FF2B5EF4-FFF2-40B4-BE49-F238E27FC236}">
                <a16:creationId xmlns:a16="http://schemas.microsoft.com/office/drawing/2014/main" id="{3029CFAE-E822-434F-AFC8-F585B47C60E3}"/>
              </a:ext>
            </a:extLst>
          </p:cNvPr>
          <p:cNvSpPr>
            <a:spLocks noGrp="1"/>
          </p:cNvSpPr>
          <p:nvPr>
            <p:ph sz="quarter" idx="1"/>
          </p:nvPr>
        </p:nvSpPr>
        <p:spPr>
          <a:xfrm>
            <a:off x="467544" y="2016176"/>
            <a:ext cx="8219256" cy="4567186"/>
          </a:xfrm>
        </p:spPr>
        <p:txBody>
          <a:bodyPr>
            <a:normAutofit lnSpcReduction="10000"/>
          </a:bodyPr>
          <a:lstStyle/>
          <a:p>
            <a:pPr marL="0" indent="0">
              <a:buNone/>
            </a:pPr>
            <a:r>
              <a:rPr lang="en-US" b="1" dirty="0"/>
              <a:t>Case management</a:t>
            </a:r>
            <a:endParaRPr lang="en-ZA" dirty="0"/>
          </a:p>
          <a:p>
            <a:r>
              <a:rPr lang="en-US" dirty="0"/>
              <a:t>Encompasses referral mechanisms and requires an individualized and time sensitive perspective from early detection, management of referrals across sectors and services and follow-up. </a:t>
            </a:r>
          </a:p>
          <a:p>
            <a:pPr marL="0" indent="0">
              <a:buNone/>
            </a:pPr>
            <a:endParaRPr lang="en-ZA" dirty="0"/>
          </a:p>
          <a:p>
            <a:pPr marL="0" indent="0">
              <a:buNone/>
            </a:pPr>
            <a:r>
              <a:rPr lang="en-US" b="1" dirty="0"/>
              <a:t>Community case management</a:t>
            </a:r>
            <a:endParaRPr lang="en-ZA" dirty="0"/>
          </a:p>
          <a:p>
            <a:r>
              <a:rPr lang="en-US" dirty="0"/>
              <a:t>Refers to mechanisms built on the community as being the main entry and focal point for case management, referring to identification of vulnerable children, detection of needs, referrals to services and following up. </a:t>
            </a:r>
            <a:endParaRPr lang="en-ZA" dirty="0"/>
          </a:p>
          <a:p>
            <a:r>
              <a:rPr lang="en-US" dirty="0"/>
              <a:t> </a:t>
            </a:r>
            <a:endParaRPr lang="en-ZA" dirty="0"/>
          </a:p>
          <a:p>
            <a:pPr marL="0" indent="0">
              <a:buNone/>
            </a:pPr>
            <a:endParaRPr lang="en-ZA" dirty="0"/>
          </a:p>
        </p:txBody>
      </p:sp>
    </p:spTree>
    <p:extLst>
      <p:ext uri="{BB962C8B-B14F-4D97-AF65-F5344CB8AC3E}">
        <p14:creationId xmlns:p14="http://schemas.microsoft.com/office/powerpoint/2010/main" val="190062041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C6A3-F846-435E-81E0-7AB397E1A756}"/>
              </a:ext>
            </a:extLst>
          </p:cNvPr>
          <p:cNvSpPr>
            <a:spLocks noGrp="1"/>
          </p:cNvSpPr>
          <p:nvPr>
            <p:ph type="title"/>
          </p:nvPr>
        </p:nvSpPr>
        <p:spPr>
          <a:xfrm>
            <a:off x="467544" y="274638"/>
            <a:ext cx="8219256" cy="1138658"/>
          </a:xfrm>
        </p:spPr>
        <p:txBody>
          <a:bodyPr>
            <a:noAutofit/>
          </a:bodyPr>
          <a:lstStyle/>
          <a:p>
            <a:pPr algn="ctr"/>
            <a:br>
              <a:rPr lang="en-US" sz="3000" dirty="0"/>
            </a:br>
            <a:br>
              <a:rPr lang="en-US" sz="3000" dirty="0"/>
            </a:br>
            <a:r>
              <a:rPr lang="en-US" sz="2800" dirty="0"/>
              <a:t>THE SUPPORT AND REFERRAL MECHANISMS IN THEIR OWN COMMUNITIES FOR CHILDREN AFFECTED BY BARRIERS, TRANSITIONS AND SIGNIFICANT EVENTS</a:t>
            </a:r>
            <a:br>
              <a:rPr lang="en-ZA" sz="2800" dirty="0"/>
            </a:br>
            <a:endParaRPr lang="en-ZA" sz="3000" dirty="0"/>
          </a:p>
        </p:txBody>
      </p:sp>
      <p:sp>
        <p:nvSpPr>
          <p:cNvPr id="3" name="Slide Number Placeholder 2">
            <a:extLst>
              <a:ext uri="{FF2B5EF4-FFF2-40B4-BE49-F238E27FC236}">
                <a16:creationId xmlns:a16="http://schemas.microsoft.com/office/drawing/2014/main" id="{C7860E97-46AB-4F51-8B03-34BD2C5DAED3}"/>
              </a:ext>
            </a:extLst>
          </p:cNvPr>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a:extLst>
              <a:ext uri="{FF2B5EF4-FFF2-40B4-BE49-F238E27FC236}">
                <a16:creationId xmlns:a16="http://schemas.microsoft.com/office/drawing/2014/main" id="{3029CFAE-E822-434F-AFC8-F585B47C60E3}"/>
              </a:ext>
            </a:extLst>
          </p:cNvPr>
          <p:cNvSpPr>
            <a:spLocks noGrp="1"/>
          </p:cNvSpPr>
          <p:nvPr>
            <p:ph sz="quarter" idx="1"/>
          </p:nvPr>
        </p:nvSpPr>
        <p:spPr>
          <a:xfrm>
            <a:off x="467544" y="2016176"/>
            <a:ext cx="8219256" cy="4567186"/>
          </a:xfrm>
        </p:spPr>
        <p:txBody>
          <a:bodyPr>
            <a:normAutofit/>
          </a:bodyPr>
          <a:lstStyle/>
          <a:p>
            <a:pPr marL="0" indent="0">
              <a:buNone/>
            </a:pPr>
            <a:r>
              <a:rPr lang="en-US" b="1" dirty="0"/>
              <a:t>Case management with a family focus</a:t>
            </a:r>
          </a:p>
          <a:p>
            <a:pPr marL="0" indent="0">
              <a:buNone/>
            </a:pPr>
            <a:endParaRPr lang="en-ZA" dirty="0"/>
          </a:p>
          <a:p>
            <a:r>
              <a:rPr lang="en-US" dirty="0"/>
              <a:t>Emphasizes on the needs and vulnerabilities are not independent of those from other family members and that the response to the individual child should go hand-in-hand with a response to the family as a whole. </a:t>
            </a:r>
            <a:endParaRPr lang="en-ZA" dirty="0"/>
          </a:p>
          <a:p>
            <a:pPr marL="0" indent="0">
              <a:buNone/>
            </a:pPr>
            <a:endParaRPr lang="en-ZA" dirty="0"/>
          </a:p>
        </p:txBody>
      </p:sp>
    </p:spTree>
    <p:extLst>
      <p:ext uri="{BB962C8B-B14F-4D97-AF65-F5344CB8AC3E}">
        <p14:creationId xmlns:p14="http://schemas.microsoft.com/office/powerpoint/2010/main" val="353793857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25F-CC9B-4BE8-AE74-024FABDAA9E6}"/>
              </a:ext>
            </a:extLst>
          </p:cNvPr>
          <p:cNvSpPr>
            <a:spLocks noGrp="1"/>
          </p:cNvSpPr>
          <p:nvPr>
            <p:ph type="title"/>
          </p:nvPr>
        </p:nvSpPr>
        <p:spPr/>
        <p:txBody>
          <a:bodyPr>
            <a:normAutofit fontScale="90000"/>
          </a:bodyPr>
          <a:lstStyle/>
          <a:p>
            <a:pPr algn="ctr"/>
            <a:br>
              <a:rPr lang="en-US" dirty="0"/>
            </a:br>
            <a:r>
              <a:rPr lang="en-US" dirty="0"/>
              <a:t>THE INDICATORS OF CHILDREN OF ADDITIONAL SUPPORT</a:t>
            </a:r>
            <a:br>
              <a:rPr lang="en-ZA" dirty="0"/>
            </a:br>
            <a:endParaRPr lang="en-ZA" dirty="0"/>
          </a:p>
        </p:txBody>
      </p:sp>
      <p:sp>
        <p:nvSpPr>
          <p:cNvPr id="3" name="Slide Number Placeholder 2">
            <a:extLst>
              <a:ext uri="{FF2B5EF4-FFF2-40B4-BE49-F238E27FC236}">
                <a16:creationId xmlns:a16="http://schemas.microsoft.com/office/drawing/2014/main" id="{31D66EEE-E108-4629-9D70-2BD2F09B49F3}"/>
              </a:ext>
            </a:extLst>
          </p:cNvPr>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a:extLst>
              <a:ext uri="{FF2B5EF4-FFF2-40B4-BE49-F238E27FC236}">
                <a16:creationId xmlns:a16="http://schemas.microsoft.com/office/drawing/2014/main" id="{0B4DE237-B25E-496F-95B4-A55BF3069333}"/>
              </a:ext>
            </a:extLst>
          </p:cNvPr>
          <p:cNvSpPr>
            <a:spLocks noGrp="1"/>
          </p:cNvSpPr>
          <p:nvPr>
            <p:ph sz="quarter" idx="1"/>
          </p:nvPr>
        </p:nvSpPr>
        <p:spPr>
          <a:xfrm>
            <a:off x="467544" y="1903362"/>
            <a:ext cx="8219256" cy="4680000"/>
          </a:xfrm>
        </p:spPr>
        <p:txBody>
          <a:bodyPr/>
          <a:lstStyle/>
          <a:p>
            <a:r>
              <a:rPr lang="en-US" dirty="0"/>
              <a:t>Parents and careers know their children well. You may notice problems with your child's development and progress before anyone else does. </a:t>
            </a:r>
          </a:p>
          <a:p>
            <a:endParaRPr lang="en-US" dirty="0"/>
          </a:p>
          <a:p>
            <a:r>
              <a:rPr lang="en-US" dirty="0"/>
              <a:t>Our nurseries and schools want to hear from you if you have any worries about your child's learning. Please talk to your child's teachers or nursery staff.</a:t>
            </a:r>
            <a:endParaRPr lang="en-ZA" dirty="0"/>
          </a:p>
          <a:p>
            <a:pPr marL="0" indent="0">
              <a:buNone/>
            </a:pPr>
            <a:endParaRPr lang="en-ZA" dirty="0"/>
          </a:p>
        </p:txBody>
      </p:sp>
    </p:spTree>
    <p:extLst>
      <p:ext uri="{BB962C8B-B14F-4D97-AF65-F5344CB8AC3E}">
        <p14:creationId xmlns:p14="http://schemas.microsoft.com/office/powerpoint/2010/main" val="92572714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25F-CC9B-4BE8-AE74-024FABDAA9E6}"/>
              </a:ext>
            </a:extLst>
          </p:cNvPr>
          <p:cNvSpPr>
            <a:spLocks noGrp="1"/>
          </p:cNvSpPr>
          <p:nvPr>
            <p:ph type="title"/>
          </p:nvPr>
        </p:nvSpPr>
        <p:spPr/>
        <p:txBody>
          <a:bodyPr>
            <a:normAutofit fontScale="90000"/>
          </a:bodyPr>
          <a:lstStyle/>
          <a:p>
            <a:pPr algn="ctr"/>
            <a:br>
              <a:rPr lang="en-US" dirty="0"/>
            </a:br>
            <a:r>
              <a:rPr lang="en-US" dirty="0"/>
              <a:t>THE INDICATORS OF CHILDREN OF ADDITIONAL SUPPORT</a:t>
            </a:r>
            <a:br>
              <a:rPr lang="en-ZA" dirty="0"/>
            </a:br>
            <a:endParaRPr lang="en-ZA" dirty="0"/>
          </a:p>
        </p:txBody>
      </p:sp>
      <p:sp>
        <p:nvSpPr>
          <p:cNvPr id="3" name="Slide Number Placeholder 2">
            <a:extLst>
              <a:ext uri="{FF2B5EF4-FFF2-40B4-BE49-F238E27FC236}">
                <a16:creationId xmlns:a16="http://schemas.microsoft.com/office/drawing/2014/main" id="{31D66EEE-E108-4629-9D70-2BD2F09B49F3}"/>
              </a:ext>
            </a:extLst>
          </p:cNvPr>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a:extLst>
              <a:ext uri="{FF2B5EF4-FFF2-40B4-BE49-F238E27FC236}">
                <a16:creationId xmlns:a16="http://schemas.microsoft.com/office/drawing/2014/main" id="{0B4DE237-B25E-496F-95B4-A55BF3069333}"/>
              </a:ext>
            </a:extLst>
          </p:cNvPr>
          <p:cNvSpPr>
            <a:spLocks noGrp="1"/>
          </p:cNvSpPr>
          <p:nvPr>
            <p:ph sz="quarter" idx="1"/>
          </p:nvPr>
        </p:nvSpPr>
        <p:spPr/>
        <p:txBody>
          <a:bodyPr>
            <a:normAutofit lnSpcReduction="10000"/>
          </a:bodyPr>
          <a:lstStyle/>
          <a:p>
            <a:r>
              <a:rPr lang="en-US" dirty="0"/>
              <a:t>Nursery staff and teachers may also see that your child is having difficulties. Children and young people themselves can also talk to teachers about any worries they have and give their views about what they would like to happen. </a:t>
            </a:r>
          </a:p>
          <a:p>
            <a:endParaRPr lang="en-US" dirty="0"/>
          </a:p>
          <a:p>
            <a:r>
              <a:rPr lang="en-US" dirty="0"/>
              <a:t>Once we are aware of a child or young person's need for support, we will use the Staged Assessment and Intervention Framework to work out with you what support is needed.</a:t>
            </a:r>
          </a:p>
          <a:p>
            <a:endParaRPr lang="en-US" dirty="0"/>
          </a:p>
          <a:p>
            <a:r>
              <a:rPr lang="en-US" dirty="0"/>
              <a:t> Legislation says that all looked-after children and young people have additional support needs unless the local authority, after assessment, decides that they do not need additional support to benefit from their education.</a:t>
            </a:r>
            <a:endParaRPr lang="en-ZA" dirty="0"/>
          </a:p>
          <a:p>
            <a:pPr marL="0" indent="0">
              <a:buNone/>
            </a:pPr>
            <a:endParaRPr lang="en-ZA" dirty="0"/>
          </a:p>
        </p:txBody>
      </p:sp>
    </p:spTree>
    <p:extLst>
      <p:ext uri="{BB962C8B-B14F-4D97-AF65-F5344CB8AC3E}">
        <p14:creationId xmlns:p14="http://schemas.microsoft.com/office/powerpoint/2010/main" val="410676080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25F-CC9B-4BE8-AE74-024FABDAA9E6}"/>
              </a:ext>
            </a:extLst>
          </p:cNvPr>
          <p:cNvSpPr>
            <a:spLocks noGrp="1"/>
          </p:cNvSpPr>
          <p:nvPr>
            <p:ph type="title"/>
          </p:nvPr>
        </p:nvSpPr>
        <p:spPr/>
        <p:txBody>
          <a:bodyPr>
            <a:normAutofit fontScale="90000"/>
          </a:bodyPr>
          <a:lstStyle/>
          <a:p>
            <a:pPr algn="ctr"/>
            <a:br>
              <a:rPr lang="en-US" dirty="0"/>
            </a:br>
            <a:r>
              <a:rPr lang="en-US" dirty="0"/>
              <a:t>THE INDICATORS OF CHILDREN OF ADDITIONAL SUPPORT</a:t>
            </a:r>
            <a:br>
              <a:rPr lang="en-ZA" dirty="0"/>
            </a:br>
            <a:endParaRPr lang="en-ZA" dirty="0"/>
          </a:p>
        </p:txBody>
      </p:sp>
      <p:sp>
        <p:nvSpPr>
          <p:cNvPr id="3" name="Slide Number Placeholder 2">
            <a:extLst>
              <a:ext uri="{FF2B5EF4-FFF2-40B4-BE49-F238E27FC236}">
                <a16:creationId xmlns:a16="http://schemas.microsoft.com/office/drawing/2014/main" id="{31D66EEE-E108-4629-9D70-2BD2F09B49F3}"/>
              </a:ext>
            </a:extLst>
          </p:cNvPr>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4" name="Content Placeholder 3">
            <a:extLst>
              <a:ext uri="{FF2B5EF4-FFF2-40B4-BE49-F238E27FC236}">
                <a16:creationId xmlns:a16="http://schemas.microsoft.com/office/drawing/2014/main" id="{0B4DE237-B25E-496F-95B4-A55BF3069333}"/>
              </a:ext>
            </a:extLst>
          </p:cNvPr>
          <p:cNvSpPr>
            <a:spLocks noGrp="1"/>
          </p:cNvSpPr>
          <p:nvPr>
            <p:ph sz="quarter" idx="1"/>
          </p:nvPr>
        </p:nvSpPr>
        <p:spPr/>
        <p:txBody>
          <a:bodyPr>
            <a:normAutofit/>
          </a:bodyPr>
          <a:lstStyle/>
          <a:p>
            <a:pPr marL="0" indent="0">
              <a:buNone/>
            </a:pPr>
            <a:r>
              <a:rPr lang="en-GB" b="1" dirty="0"/>
              <a:t>Staged Assessment and Intervention</a:t>
            </a:r>
          </a:p>
          <a:p>
            <a:pPr marL="0" indent="0">
              <a:buNone/>
            </a:pPr>
            <a:endParaRPr lang="en-GB" b="1" dirty="0"/>
          </a:p>
          <a:p>
            <a:r>
              <a:rPr lang="en-US" dirty="0"/>
              <a:t>The Staged Assessment and Intervention Framework helps us to identify and plan any additional support that a child or young person may need. </a:t>
            </a:r>
          </a:p>
          <a:p>
            <a:endParaRPr lang="en-US" dirty="0"/>
          </a:p>
          <a:p>
            <a:r>
              <a:rPr lang="en-US" dirty="0"/>
              <a:t>It has three stages that allow us to make sure that the right professionals get involved in supporting your child at the right time.</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2220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25F-CC9B-4BE8-AE74-024FABDAA9E6}"/>
              </a:ext>
            </a:extLst>
          </p:cNvPr>
          <p:cNvSpPr>
            <a:spLocks noGrp="1"/>
          </p:cNvSpPr>
          <p:nvPr>
            <p:ph type="title"/>
          </p:nvPr>
        </p:nvSpPr>
        <p:spPr/>
        <p:txBody>
          <a:bodyPr>
            <a:normAutofit fontScale="90000"/>
          </a:bodyPr>
          <a:lstStyle/>
          <a:p>
            <a:pPr algn="ctr"/>
            <a:br>
              <a:rPr lang="en-US" dirty="0"/>
            </a:br>
            <a:r>
              <a:rPr lang="en-US" dirty="0"/>
              <a:t>THE INDICATORS OF CHILDREN OF ADDITIONAL SUPPORT</a:t>
            </a:r>
            <a:br>
              <a:rPr lang="en-ZA" dirty="0"/>
            </a:br>
            <a:endParaRPr lang="en-ZA" dirty="0"/>
          </a:p>
        </p:txBody>
      </p:sp>
      <p:sp>
        <p:nvSpPr>
          <p:cNvPr id="3" name="Slide Number Placeholder 2">
            <a:extLst>
              <a:ext uri="{FF2B5EF4-FFF2-40B4-BE49-F238E27FC236}">
                <a16:creationId xmlns:a16="http://schemas.microsoft.com/office/drawing/2014/main" id="{31D66EEE-E108-4629-9D70-2BD2F09B49F3}"/>
              </a:ext>
            </a:extLst>
          </p:cNvPr>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4" name="Content Placeholder 3">
            <a:extLst>
              <a:ext uri="{FF2B5EF4-FFF2-40B4-BE49-F238E27FC236}">
                <a16:creationId xmlns:a16="http://schemas.microsoft.com/office/drawing/2014/main" id="{0B4DE237-B25E-496F-95B4-A55BF3069333}"/>
              </a:ext>
            </a:extLst>
          </p:cNvPr>
          <p:cNvSpPr>
            <a:spLocks noGrp="1"/>
          </p:cNvSpPr>
          <p:nvPr>
            <p:ph sz="quarter" idx="1"/>
          </p:nvPr>
        </p:nvSpPr>
        <p:spPr/>
        <p:txBody>
          <a:bodyPr>
            <a:normAutofit/>
          </a:bodyPr>
          <a:lstStyle/>
          <a:p>
            <a:r>
              <a:rPr lang="en-US" dirty="0"/>
              <a:t>You, your child or anyone involved with your child can ask for support and help with learning and request an assessment.</a:t>
            </a:r>
          </a:p>
          <a:p>
            <a:endParaRPr lang="en-US" dirty="0"/>
          </a:p>
          <a:p>
            <a:pPr marL="0" indent="0">
              <a:buNone/>
            </a:pPr>
            <a:r>
              <a:rPr lang="en-US" b="1" dirty="0"/>
              <a:t>The people working with your child (for example, teacher, educational psychologist or therapist) will then assess the situation to identify:</a:t>
            </a:r>
          </a:p>
          <a:p>
            <a:pPr marL="0" indent="0">
              <a:buNone/>
            </a:pPr>
            <a:endParaRPr lang="en-ZA" dirty="0"/>
          </a:p>
          <a:p>
            <a:pPr lvl="0"/>
            <a:r>
              <a:rPr lang="en-GB" dirty="0"/>
              <a:t>what the support needs are</a:t>
            </a:r>
            <a:endParaRPr lang="en-ZA" dirty="0"/>
          </a:p>
          <a:p>
            <a:pPr lvl="0"/>
            <a:r>
              <a:rPr lang="en-GB" dirty="0"/>
              <a:t>what sort of support can be given.</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399794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25F-CC9B-4BE8-AE74-024FABDAA9E6}"/>
              </a:ext>
            </a:extLst>
          </p:cNvPr>
          <p:cNvSpPr>
            <a:spLocks noGrp="1"/>
          </p:cNvSpPr>
          <p:nvPr>
            <p:ph type="title"/>
          </p:nvPr>
        </p:nvSpPr>
        <p:spPr/>
        <p:txBody>
          <a:bodyPr>
            <a:normAutofit fontScale="90000"/>
          </a:bodyPr>
          <a:lstStyle/>
          <a:p>
            <a:pPr algn="ctr"/>
            <a:br>
              <a:rPr lang="en-US" dirty="0"/>
            </a:br>
            <a:r>
              <a:rPr lang="en-US" dirty="0"/>
              <a:t>THE INDICATORS OF CHILDREN OF ADDITIONAL SUPPORT</a:t>
            </a:r>
            <a:br>
              <a:rPr lang="en-ZA" dirty="0"/>
            </a:br>
            <a:endParaRPr lang="en-ZA" dirty="0"/>
          </a:p>
        </p:txBody>
      </p:sp>
      <p:sp>
        <p:nvSpPr>
          <p:cNvPr id="3" name="Slide Number Placeholder 2">
            <a:extLst>
              <a:ext uri="{FF2B5EF4-FFF2-40B4-BE49-F238E27FC236}">
                <a16:creationId xmlns:a16="http://schemas.microsoft.com/office/drawing/2014/main" id="{31D66EEE-E108-4629-9D70-2BD2F09B49F3}"/>
              </a:ext>
            </a:extLst>
          </p:cNvPr>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4" name="Content Placeholder 3">
            <a:extLst>
              <a:ext uri="{FF2B5EF4-FFF2-40B4-BE49-F238E27FC236}">
                <a16:creationId xmlns:a16="http://schemas.microsoft.com/office/drawing/2014/main" id="{0B4DE237-B25E-496F-95B4-A55BF3069333}"/>
              </a:ext>
            </a:extLst>
          </p:cNvPr>
          <p:cNvSpPr>
            <a:spLocks noGrp="1"/>
          </p:cNvSpPr>
          <p:nvPr>
            <p:ph sz="quarter" idx="1"/>
          </p:nvPr>
        </p:nvSpPr>
        <p:spPr/>
        <p:txBody>
          <a:bodyPr>
            <a:normAutofit/>
          </a:bodyPr>
          <a:lstStyle/>
          <a:p>
            <a:pPr marL="0" indent="0">
              <a:buNone/>
            </a:pPr>
            <a:r>
              <a:rPr lang="en-US" b="1" dirty="0"/>
              <a:t>The three stages in the Staged Assessment and Intervention Framework are: </a:t>
            </a:r>
          </a:p>
          <a:p>
            <a:pPr marL="0" indent="0">
              <a:buNone/>
            </a:pPr>
            <a:endParaRPr lang="en-ZA" b="1" dirty="0"/>
          </a:p>
          <a:p>
            <a:r>
              <a:rPr lang="en-US" b="1" dirty="0"/>
              <a:t>Stage 1</a:t>
            </a:r>
            <a:r>
              <a:rPr lang="en-US" dirty="0"/>
              <a:t> </a:t>
            </a:r>
            <a:br>
              <a:rPr lang="en-US" dirty="0"/>
            </a:br>
            <a:r>
              <a:rPr lang="en-US" dirty="0"/>
              <a:t>Assessment and planning are carried out at school level. Other support services within Education and Children's Wellbeing may be consulted or asked for advice. </a:t>
            </a:r>
            <a:endParaRPr lang="en-ZA" dirty="0"/>
          </a:p>
          <a:p>
            <a:r>
              <a:rPr lang="en-US" b="1" dirty="0"/>
              <a:t>Stage 2</a:t>
            </a:r>
            <a:r>
              <a:rPr lang="en-US" dirty="0"/>
              <a:t> </a:t>
            </a:r>
            <a:br>
              <a:rPr lang="en-US" dirty="0"/>
            </a:br>
            <a:r>
              <a:rPr lang="en-US" dirty="0"/>
              <a:t>Assessment and planning involves different agencies (for example, therapy services) working together to produce an action plan.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560132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25F-CC9B-4BE8-AE74-024FABDAA9E6}"/>
              </a:ext>
            </a:extLst>
          </p:cNvPr>
          <p:cNvSpPr>
            <a:spLocks noGrp="1"/>
          </p:cNvSpPr>
          <p:nvPr>
            <p:ph type="title"/>
          </p:nvPr>
        </p:nvSpPr>
        <p:spPr/>
        <p:txBody>
          <a:bodyPr>
            <a:normAutofit fontScale="90000"/>
          </a:bodyPr>
          <a:lstStyle/>
          <a:p>
            <a:pPr algn="ctr"/>
            <a:br>
              <a:rPr lang="en-US" dirty="0"/>
            </a:br>
            <a:r>
              <a:rPr lang="en-US" dirty="0"/>
              <a:t>THE INDICATORS OF CHILDREN OF ADDITIONAL SUPPORT</a:t>
            </a:r>
            <a:br>
              <a:rPr lang="en-ZA" dirty="0"/>
            </a:br>
            <a:endParaRPr lang="en-ZA" dirty="0"/>
          </a:p>
        </p:txBody>
      </p:sp>
      <p:sp>
        <p:nvSpPr>
          <p:cNvPr id="3" name="Slide Number Placeholder 2">
            <a:extLst>
              <a:ext uri="{FF2B5EF4-FFF2-40B4-BE49-F238E27FC236}">
                <a16:creationId xmlns:a16="http://schemas.microsoft.com/office/drawing/2014/main" id="{31D66EEE-E108-4629-9D70-2BD2F09B49F3}"/>
              </a:ext>
            </a:extLst>
          </p:cNvPr>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4" name="Content Placeholder 3">
            <a:extLst>
              <a:ext uri="{FF2B5EF4-FFF2-40B4-BE49-F238E27FC236}">
                <a16:creationId xmlns:a16="http://schemas.microsoft.com/office/drawing/2014/main" id="{0B4DE237-B25E-496F-95B4-A55BF3069333}"/>
              </a:ext>
            </a:extLst>
          </p:cNvPr>
          <p:cNvSpPr>
            <a:spLocks noGrp="1"/>
          </p:cNvSpPr>
          <p:nvPr>
            <p:ph sz="quarter" idx="1"/>
          </p:nvPr>
        </p:nvSpPr>
        <p:spPr/>
        <p:txBody>
          <a:bodyPr>
            <a:normAutofit/>
          </a:bodyPr>
          <a:lstStyle/>
          <a:p>
            <a:pPr marL="0" indent="0">
              <a:buNone/>
            </a:pPr>
            <a:r>
              <a:rPr lang="en-US" b="1" dirty="0"/>
              <a:t>Stage 3</a:t>
            </a:r>
            <a:endParaRPr lang="en-ZA" dirty="0"/>
          </a:p>
          <a:p>
            <a:r>
              <a:rPr lang="en-US" dirty="0"/>
              <a:t> This stage is for children who have complex or multiple additional support needs. These children or young people need long-term support from a number of agencies. At Stage 3, we usually record assessment and planning in formal documents, for example, a Coordinated Support Plan or a Child Protection Plan. </a:t>
            </a:r>
          </a:p>
          <a:p>
            <a:pPr marL="0" indent="0">
              <a:buNone/>
            </a:pPr>
            <a:endParaRPr lang="en-ZA" dirty="0"/>
          </a:p>
          <a:p>
            <a:r>
              <a:rPr lang="en-US" dirty="0"/>
              <a:t>At all stages in the process, we will make sure that your views and those of your child are taken into account.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8377973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100F-4BE4-4396-9E94-F31478CC724C}"/>
              </a:ext>
            </a:extLst>
          </p:cNvPr>
          <p:cNvSpPr>
            <a:spLocks noGrp="1"/>
          </p:cNvSpPr>
          <p:nvPr>
            <p:ph type="title"/>
          </p:nvPr>
        </p:nvSpPr>
        <p:spPr/>
        <p:txBody>
          <a:bodyPr/>
          <a:lstStyle/>
          <a:p>
            <a:r>
              <a:rPr lang="en-GB" cap="small" dirty="0"/>
              <a:t>2.2 KT0202 </a:t>
            </a:r>
            <a:endParaRPr lang="en-ZA" dirty="0"/>
          </a:p>
        </p:txBody>
      </p:sp>
      <p:sp>
        <p:nvSpPr>
          <p:cNvPr id="3" name="Text Placeholder 2">
            <a:extLst>
              <a:ext uri="{FF2B5EF4-FFF2-40B4-BE49-F238E27FC236}">
                <a16:creationId xmlns:a16="http://schemas.microsoft.com/office/drawing/2014/main" id="{A696D97C-9B9F-4974-A72D-3FDBB1AE7766}"/>
              </a:ext>
            </a:extLst>
          </p:cNvPr>
          <p:cNvSpPr>
            <a:spLocks noGrp="1"/>
          </p:cNvSpPr>
          <p:nvPr>
            <p:ph type="body" idx="1"/>
          </p:nvPr>
        </p:nvSpPr>
        <p:spPr/>
        <p:txBody>
          <a:bodyPr/>
          <a:lstStyle/>
          <a:p>
            <a:r>
              <a:rPr lang="en-US" b="1" dirty="0"/>
              <a:t>SUPPORTING THE CHILD’S FIRST LANGUAGE</a:t>
            </a:r>
            <a:endParaRPr lang="en-ZA" b="1" dirty="0"/>
          </a:p>
        </p:txBody>
      </p:sp>
      <p:sp>
        <p:nvSpPr>
          <p:cNvPr id="4" name="Slide Number Placeholder 3">
            <a:extLst>
              <a:ext uri="{FF2B5EF4-FFF2-40B4-BE49-F238E27FC236}">
                <a16:creationId xmlns:a16="http://schemas.microsoft.com/office/drawing/2014/main" id="{7257D06A-7E83-4639-98BD-F238978193A3}"/>
              </a:ext>
            </a:extLst>
          </p:cNvPr>
          <p:cNvSpPr>
            <a:spLocks noGrp="1"/>
          </p:cNvSpPr>
          <p:nvPr>
            <p:ph type="sldNum" sz="quarter" idx="12"/>
          </p:nvPr>
        </p:nvSpPr>
        <p:spPr/>
        <p:txBody>
          <a:bodyPr/>
          <a:lstStyle/>
          <a:p>
            <a:fld id="{4980778A-6F9D-4141-8080-B8192EADCD40}" type="slidenum">
              <a:rPr lang="en-ZA" smtClean="0"/>
              <a:pPr/>
              <a:t>203</a:t>
            </a:fld>
            <a:endParaRPr lang="en-ZA" dirty="0"/>
          </a:p>
        </p:txBody>
      </p:sp>
    </p:spTree>
    <p:extLst>
      <p:ext uri="{BB962C8B-B14F-4D97-AF65-F5344CB8AC3E}">
        <p14:creationId xmlns:p14="http://schemas.microsoft.com/office/powerpoint/2010/main" val="58152485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lstStyle/>
          <a:p>
            <a:r>
              <a:rPr lang="en-US" dirty="0"/>
              <a:t>Recent paediatric research supports the importance of first language use in the context of speech and language development in preschool children. </a:t>
            </a:r>
          </a:p>
          <a:p>
            <a:endParaRPr lang="en-US" dirty="0"/>
          </a:p>
          <a:p>
            <a:r>
              <a:rPr lang="en-US" dirty="0"/>
              <a:t>Preschool children who develop strong language skills in their first language can learn a second language more easily and do better at school with reading and writing.</a:t>
            </a:r>
            <a:endParaRPr lang="en-ZA" dirty="0"/>
          </a:p>
          <a:p>
            <a:pPr marL="0" indent="0">
              <a:buNone/>
            </a:pPr>
            <a:endParaRPr lang="en-ZA" dirty="0"/>
          </a:p>
        </p:txBody>
      </p:sp>
    </p:spTree>
    <p:extLst>
      <p:ext uri="{BB962C8B-B14F-4D97-AF65-F5344CB8AC3E}">
        <p14:creationId xmlns:p14="http://schemas.microsoft.com/office/powerpoint/2010/main" val="426156526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a:xfrm>
            <a:off x="467544" y="1676564"/>
            <a:ext cx="8219256" cy="4680000"/>
          </a:xfrm>
        </p:spPr>
        <p:txBody>
          <a:bodyPr/>
          <a:lstStyle/>
          <a:p>
            <a:r>
              <a:rPr lang="en-US" dirty="0"/>
              <a:t>First or Home Language is the language first taught to a child or the language learned from birth, before the age of 3. </a:t>
            </a:r>
          </a:p>
          <a:p>
            <a:endParaRPr lang="en-US" dirty="0"/>
          </a:p>
          <a:p>
            <a:r>
              <a:rPr lang="en-US" dirty="0"/>
              <a:t>It is usually the language heard by the child at home and used by parents for daily communication.</a:t>
            </a:r>
            <a:endParaRPr lang="en-ZA" dirty="0"/>
          </a:p>
          <a:p>
            <a:pPr marL="0" indent="0">
              <a:buNone/>
            </a:pPr>
            <a:endParaRPr lang="en-ZA" dirty="0"/>
          </a:p>
        </p:txBody>
      </p:sp>
    </p:spTree>
    <p:extLst>
      <p:ext uri="{BB962C8B-B14F-4D97-AF65-F5344CB8AC3E}">
        <p14:creationId xmlns:p14="http://schemas.microsoft.com/office/powerpoint/2010/main" val="75715257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lnSpcReduction="10000"/>
          </a:bodyPr>
          <a:lstStyle/>
          <a:p>
            <a:r>
              <a:rPr lang="en-US" dirty="0"/>
              <a:t>Paediatricians, primary care physicians and other child health professionals are ideally positioned to support families: by recommending that parents speak their first language at home and by providing strategies to facilitate bilingualism.</a:t>
            </a:r>
          </a:p>
          <a:p>
            <a:pPr marL="0" indent="0">
              <a:buNone/>
            </a:pPr>
            <a:endParaRPr lang="en-ZA" dirty="0"/>
          </a:p>
          <a:p>
            <a:r>
              <a:rPr lang="en-US" dirty="0"/>
              <a:t>Current data estimates that 10-19% of preschool children have a speech or language disorder.  </a:t>
            </a:r>
          </a:p>
          <a:p>
            <a:endParaRPr lang="en-US" dirty="0"/>
          </a:p>
          <a:p>
            <a:r>
              <a:rPr lang="en-US" dirty="0"/>
              <a:t>Early identification and intervention can improve attachment and interaction between parent and child, improve the child’s overall communication development,</a:t>
            </a:r>
            <a:r>
              <a:rPr lang="en-US" baseline="30000" dirty="0"/>
              <a:t>7</a:t>
            </a:r>
            <a:r>
              <a:rPr lang="en-US" dirty="0"/>
              <a:t> and enhance brain development.</a:t>
            </a:r>
            <a:endParaRPr lang="en-ZA" dirty="0"/>
          </a:p>
          <a:p>
            <a:pPr marL="0" indent="0">
              <a:buNone/>
            </a:pPr>
            <a:endParaRPr lang="en-ZA" dirty="0"/>
          </a:p>
        </p:txBody>
      </p:sp>
    </p:spTree>
    <p:extLst>
      <p:ext uri="{BB962C8B-B14F-4D97-AF65-F5344CB8AC3E}">
        <p14:creationId xmlns:p14="http://schemas.microsoft.com/office/powerpoint/2010/main" val="64323388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a:xfrm>
            <a:off x="462372" y="1903362"/>
            <a:ext cx="8219256" cy="4680000"/>
          </a:xfrm>
        </p:spPr>
        <p:txBody>
          <a:bodyPr>
            <a:normAutofit/>
          </a:bodyPr>
          <a:lstStyle/>
          <a:p>
            <a:r>
              <a:rPr lang="en-US" dirty="0"/>
              <a:t>When children show early signs of speech and language delays, families often seek support from their paediatricians, primary care physicians and other child health professionals.</a:t>
            </a:r>
            <a:endParaRPr lang="en-ZA" dirty="0"/>
          </a:p>
          <a:p>
            <a:pPr marL="0" indent="0">
              <a:buNone/>
            </a:pPr>
            <a:endParaRPr lang="en-ZA" dirty="0"/>
          </a:p>
        </p:txBody>
      </p:sp>
    </p:spTree>
    <p:extLst>
      <p:ext uri="{BB962C8B-B14F-4D97-AF65-F5344CB8AC3E}">
        <p14:creationId xmlns:p14="http://schemas.microsoft.com/office/powerpoint/2010/main" val="28323191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b="1" dirty="0"/>
              <a:t>All children learn one language: The importance of the first language</a:t>
            </a:r>
          </a:p>
          <a:p>
            <a:pPr marL="0" indent="0">
              <a:buNone/>
            </a:pPr>
            <a:endParaRPr lang="en-ZA" dirty="0"/>
          </a:p>
          <a:p>
            <a:r>
              <a:rPr lang="en-US" dirty="0"/>
              <a:t>Recent research has clearly established the importance of first language use in the context of speech and language development in preschool children.</a:t>
            </a:r>
            <a:endParaRPr lang="en-ZA" dirty="0"/>
          </a:p>
          <a:p>
            <a:r>
              <a:rPr lang="en-US" dirty="0"/>
              <a:t>When it comes to dual-language learners, research supports these observations:</a:t>
            </a:r>
            <a:endParaRPr lang="en-ZA" dirty="0"/>
          </a:p>
          <a:p>
            <a:pPr lvl="0"/>
            <a:r>
              <a:rPr lang="en-GB" dirty="0"/>
              <a:t>It is important and appropriate for parents to speak to their children in their own first language.</a:t>
            </a:r>
            <a:endParaRPr lang="en-ZA" dirty="0"/>
          </a:p>
          <a:p>
            <a:pPr marL="0" indent="0">
              <a:buNone/>
            </a:pPr>
            <a:endParaRPr lang="en-ZA" dirty="0"/>
          </a:p>
        </p:txBody>
      </p:sp>
    </p:spTree>
    <p:extLst>
      <p:ext uri="{BB962C8B-B14F-4D97-AF65-F5344CB8AC3E}">
        <p14:creationId xmlns:p14="http://schemas.microsoft.com/office/powerpoint/2010/main" val="329839186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a:xfrm>
            <a:off x="462372" y="1903362"/>
            <a:ext cx="8219256" cy="4680000"/>
          </a:xfrm>
        </p:spPr>
        <p:txBody>
          <a:bodyPr>
            <a:normAutofit/>
          </a:bodyPr>
          <a:lstStyle/>
          <a:p>
            <a:pPr lvl="0"/>
            <a:r>
              <a:rPr lang="en-GB" dirty="0"/>
              <a:t>Preschool children who develop a strong first language base learn a second language more easily.</a:t>
            </a:r>
            <a:endParaRPr lang="en-ZA" dirty="0"/>
          </a:p>
          <a:p>
            <a:pPr lvl="0"/>
            <a:r>
              <a:rPr lang="en-GB" dirty="0"/>
              <a:t>Preschool children with strong language skills in their first language do better at school with reading and writing.</a:t>
            </a:r>
            <a:endParaRPr lang="en-ZA" dirty="0"/>
          </a:p>
          <a:p>
            <a:pPr marL="0" indent="0">
              <a:buNone/>
            </a:pPr>
            <a:endParaRPr lang="en-ZA" dirty="0"/>
          </a:p>
        </p:txBody>
      </p:sp>
    </p:spTree>
    <p:extLst>
      <p:ext uri="{BB962C8B-B14F-4D97-AF65-F5344CB8AC3E}">
        <p14:creationId xmlns:p14="http://schemas.microsoft.com/office/powerpoint/2010/main" val="2056619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lnSpcReduction="10000"/>
          </a:bodyPr>
          <a:lstStyle/>
          <a:p>
            <a:r>
              <a:rPr lang="en-US" dirty="0"/>
              <a:t>Encourage parents to talk to their child in their own first language. </a:t>
            </a:r>
          </a:p>
          <a:p>
            <a:endParaRPr lang="en-US" dirty="0"/>
          </a:p>
          <a:p>
            <a:r>
              <a:rPr lang="en-US" dirty="0"/>
              <a:t>Parents shouldn’t feel pressured to speak a second language for fear that they are risking their child’s language development, success in school or integration into Canadian society. </a:t>
            </a:r>
          </a:p>
          <a:p>
            <a:endParaRPr lang="en-US" dirty="0"/>
          </a:p>
          <a:p>
            <a:r>
              <a:rPr lang="en-US" dirty="0"/>
              <a:t>When they use their first language, they are offering the best language models to their child: they are modelling a rich, diverse vocabulary, appropriate grammatical structures and promoting easy, fluid and natural exchanges in daily activities.</a:t>
            </a:r>
            <a:endParaRPr lang="en-ZA" dirty="0"/>
          </a:p>
          <a:p>
            <a:pPr marL="0" indent="0">
              <a:buNone/>
            </a:pPr>
            <a:endParaRPr lang="en-ZA" dirty="0"/>
          </a:p>
        </p:txBody>
      </p:sp>
    </p:spTree>
    <p:extLst>
      <p:ext uri="{BB962C8B-B14F-4D97-AF65-F5344CB8AC3E}">
        <p14:creationId xmlns:p14="http://schemas.microsoft.com/office/powerpoint/2010/main" val="347916971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lnSpcReduction="10000"/>
          </a:bodyPr>
          <a:lstStyle/>
          <a:p>
            <a:pPr marL="0" indent="0">
              <a:buNone/>
            </a:pPr>
            <a:r>
              <a:rPr lang="en-GB" b="1" dirty="0"/>
              <a:t>When should parents introduce a second language?</a:t>
            </a:r>
          </a:p>
          <a:p>
            <a:pPr marL="0" indent="0">
              <a:buNone/>
            </a:pPr>
            <a:endParaRPr lang="en-ZA" dirty="0"/>
          </a:p>
          <a:p>
            <a:r>
              <a:rPr lang="en-US" dirty="0"/>
              <a:t>Second language is often referred to as the language learned after the age of 3. It usually appears once the first language has been established. For most internationally adopted children, the second language is learned from adoption and becomes the dominant language.</a:t>
            </a:r>
          </a:p>
          <a:p>
            <a:pPr marL="0" indent="0">
              <a:buNone/>
            </a:pPr>
            <a:endParaRPr lang="en-ZA" dirty="0"/>
          </a:p>
          <a:p>
            <a:r>
              <a:rPr lang="en-US" dirty="0"/>
              <a:t>Learning a second language can happen at any age and in a variety of environments (at home, in child care, at school). Contrary to popular beliefs, bilingualism does not trigger confusion or negatively impact the development of language in young children.</a:t>
            </a:r>
            <a:endParaRPr lang="en-ZA" dirty="0"/>
          </a:p>
          <a:p>
            <a:pPr marL="0" indent="0">
              <a:buNone/>
            </a:pPr>
            <a:endParaRPr lang="en-ZA" dirty="0"/>
          </a:p>
        </p:txBody>
      </p:sp>
    </p:spTree>
    <p:extLst>
      <p:ext uri="{BB962C8B-B14F-4D97-AF65-F5344CB8AC3E}">
        <p14:creationId xmlns:p14="http://schemas.microsoft.com/office/powerpoint/2010/main" val="41464291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r>
              <a:rPr lang="en-US" dirty="0"/>
              <a:t>Current research demonstrates that babies have the innate ability to learn more than one language. </a:t>
            </a:r>
          </a:p>
          <a:p>
            <a:endParaRPr lang="en-US" dirty="0"/>
          </a:p>
          <a:p>
            <a:r>
              <a:rPr lang="en-US" dirty="0"/>
              <a:t>All over the world, young children learn to speak two languages with success while growing up. Research also indicates that learning earlier is better.</a:t>
            </a:r>
            <a:endParaRPr lang="en-ZA" dirty="0"/>
          </a:p>
          <a:p>
            <a:pPr marL="0" indent="0">
              <a:buNone/>
            </a:pPr>
            <a:endParaRPr lang="en-ZA" dirty="0"/>
          </a:p>
        </p:txBody>
      </p:sp>
    </p:spTree>
    <p:extLst>
      <p:ext uri="{BB962C8B-B14F-4D97-AF65-F5344CB8AC3E}">
        <p14:creationId xmlns:p14="http://schemas.microsoft.com/office/powerpoint/2010/main" val="112100818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r>
              <a:rPr lang="en-US" dirty="0"/>
              <a:t>Bilingual children reach the same milestones as monolinguals do for most communication milestones (e.g., first as babbling, adding vocabulary, then combining words into sentences, etc.). </a:t>
            </a:r>
          </a:p>
          <a:p>
            <a:endParaRPr lang="en-US" dirty="0"/>
          </a:p>
          <a:p>
            <a:r>
              <a:rPr lang="en-US" dirty="0"/>
              <a:t>Although it is common for a bilingual child to have fewer words in each language when they are separately considered, it is not the case when we consider the combined vocabularies from both languages. In fact, the “conceptual” vocabulary size of a bilingual child is similar to that of a monolingual child. </a:t>
            </a:r>
            <a:endParaRPr lang="en-ZA" dirty="0"/>
          </a:p>
          <a:p>
            <a:pPr marL="0" indent="0">
              <a:buNone/>
            </a:pPr>
            <a:endParaRPr lang="en-ZA" dirty="0"/>
          </a:p>
        </p:txBody>
      </p:sp>
    </p:spTree>
    <p:extLst>
      <p:ext uri="{BB962C8B-B14F-4D97-AF65-F5344CB8AC3E}">
        <p14:creationId xmlns:p14="http://schemas.microsoft.com/office/powerpoint/2010/main" val="214870709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a:xfrm>
            <a:off x="467544" y="1789042"/>
            <a:ext cx="8219256" cy="4304253"/>
          </a:xfrm>
        </p:spPr>
        <p:txBody>
          <a:bodyPr>
            <a:normAutofit/>
          </a:bodyPr>
          <a:lstStyle/>
          <a:p>
            <a:r>
              <a:rPr lang="en-US" dirty="0"/>
              <a:t>It is optimal that the child learns from people who speak a language well. Learning the first language or both languages may also be crucial to preserve social and cultural identity within the child’s family and community.</a:t>
            </a:r>
            <a:endParaRPr lang="en-ZA" dirty="0"/>
          </a:p>
          <a:p>
            <a:pPr marL="0" indent="0">
              <a:buNone/>
            </a:pPr>
            <a:endParaRPr lang="en-ZA" dirty="0"/>
          </a:p>
        </p:txBody>
      </p:sp>
    </p:spTree>
    <p:extLst>
      <p:ext uri="{BB962C8B-B14F-4D97-AF65-F5344CB8AC3E}">
        <p14:creationId xmlns:p14="http://schemas.microsoft.com/office/powerpoint/2010/main" val="100113613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b="1" dirty="0"/>
              <a:t>Practical considerations to share with parents:</a:t>
            </a:r>
          </a:p>
          <a:p>
            <a:pPr marL="0" indent="0">
              <a:buNone/>
            </a:pPr>
            <a:endParaRPr lang="en-ZA" dirty="0"/>
          </a:p>
          <a:p>
            <a:pPr lvl="0"/>
            <a:r>
              <a:rPr lang="en-GB" dirty="0"/>
              <a:t>Speak the home language with their child. Children learn best from people who speak well.</a:t>
            </a:r>
            <a:endParaRPr lang="en-ZA" dirty="0"/>
          </a:p>
          <a:p>
            <a:pPr lvl="0"/>
            <a:r>
              <a:rPr lang="en-GB" dirty="0"/>
              <a:t>When children have a strong first language base, they learn a second language more easily.</a:t>
            </a:r>
            <a:endParaRPr lang="en-ZA" dirty="0"/>
          </a:p>
          <a:p>
            <a:pPr lvl="0"/>
            <a:r>
              <a:rPr lang="en-GB" dirty="0"/>
              <a:t>Children with strong language skills do better at school with reading and writing.</a:t>
            </a:r>
            <a:endParaRPr lang="en-ZA" dirty="0"/>
          </a:p>
          <a:p>
            <a:pPr marL="0" indent="0">
              <a:buNone/>
            </a:pPr>
            <a:endParaRPr lang="en-ZA" dirty="0"/>
          </a:p>
        </p:txBody>
      </p:sp>
    </p:spTree>
    <p:extLst>
      <p:ext uri="{BB962C8B-B14F-4D97-AF65-F5344CB8AC3E}">
        <p14:creationId xmlns:p14="http://schemas.microsoft.com/office/powerpoint/2010/main" val="25015075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lnSpcReduction="10000"/>
          </a:bodyPr>
          <a:lstStyle/>
          <a:p>
            <a:pPr marL="0" indent="0">
              <a:buNone/>
            </a:pPr>
            <a:r>
              <a:rPr lang="en-GB" b="1" dirty="0"/>
              <a:t>Simultaneous or sequential bilingualism: What to do?</a:t>
            </a:r>
          </a:p>
          <a:p>
            <a:pPr marL="0" indent="0">
              <a:buNone/>
            </a:pPr>
            <a:endParaRPr lang="en-ZA" dirty="0"/>
          </a:p>
          <a:p>
            <a:r>
              <a:rPr lang="en-US" b="1" dirty="0"/>
              <a:t>Simultaneous bilingualism – </a:t>
            </a:r>
            <a:r>
              <a:rPr lang="en-US" dirty="0"/>
              <a:t>Children learning two languages, from birth or shortly after, are simultaneous language learners. They are learning two separate language systems that also interact together. </a:t>
            </a:r>
          </a:p>
          <a:p>
            <a:r>
              <a:rPr lang="en-US" dirty="0"/>
              <a:t>Exposure to two languages does not cause a language delay. Ideally, equal exposure to each language from the start impacts simultaneous bilingual learning.  In a bilingual home, equal exposure may be difficult to achieve. </a:t>
            </a:r>
          </a:p>
          <a:p>
            <a:r>
              <a:rPr lang="en-US" dirty="0"/>
              <a:t>At times, one language becomes more dominant than the other.</a:t>
            </a:r>
            <a:endParaRPr lang="en-ZA" dirty="0"/>
          </a:p>
          <a:p>
            <a:pPr marL="0" indent="0">
              <a:buNone/>
            </a:pPr>
            <a:endParaRPr lang="en-ZA" dirty="0"/>
          </a:p>
        </p:txBody>
      </p:sp>
    </p:spTree>
    <p:extLst>
      <p:ext uri="{BB962C8B-B14F-4D97-AF65-F5344CB8AC3E}">
        <p14:creationId xmlns:p14="http://schemas.microsoft.com/office/powerpoint/2010/main" val="386101116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r>
              <a:rPr lang="en-US" b="1" dirty="0"/>
              <a:t>Simultaneous: </a:t>
            </a:r>
            <a:r>
              <a:rPr lang="en-US" dirty="0"/>
              <a:t>Learning two languages at the same time from birth or before age 3</a:t>
            </a:r>
            <a:endParaRPr lang="en-ZA" dirty="0"/>
          </a:p>
          <a:p>
            <a:r>
              <a:rPr lang="en-US" b="1" dirty="0"/>
              <a:t>Sequential: </a:t>
            </a:r>
            <a:r>
              <a:rPr lang="en-US" dirty="0"/>
              <a:t>Learning a second language after age 3</a:t>
            </a:r>
            <a:endParaRPr lang="en-ZA" dirty="0"/>
          </a:p>
          <a:p>
            <a:r>
              <a:rPr lang="en-US" dirty="0"/>
              <a:t>Remind primary care providers that simultaneously bilingual children should be reaching early communication milestones (e.g., first words by 12 months, two-word phrases at 2 years) at about the same time as monolingual children.</a:t>
            </a:r>
            <a:endParaRPr lang="en-ZA" dirty="0"/>
          </a:p>
          <a:p>
            <a:pPr marL="0" indent="0">
              <a:buNone/>
            </a:pPr>
            <a:endParaRPr lang="en-ZA" dirty="0"/>
          </a:p>
        </p:txBody>
      </p:sp>
    </p:spTree>
    <p:extLst>
      <p:ext uri="{BB962C8B-B14F-4D97-AF65-F5344CB8AC3E}">
        <p14:creationId xmlns:p14="http://schemas.microsoft.com/office/powerpoint/2010/main" val="382712341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US" b="1" dirty="0"/>
              <a:t>Sequential bilingualism – </a:t>
            </a:r>
            <a:r>
              <a:rPr lang="en-US" dirty="0"/>
              <a:t>Children who acquire a second language after learning a first language are considered sequential bilingual learners or “second language learners”.</a:t>
            </a:r>
          </a:p>
          <a:p>
            <a:pPr marL="0" indent="0">
              <a:buNone/>
            </a:pPr>
            <a:endParaRPr lang="en-US" dirty="0"/>
          </a:p>
          <a:p>
            <a:pPr marL="0" indent="0">
              <a:buNone/>
            </a:pPr>
            <a:r>
              <a:rPr lang="en-US" dirty="0"/>
              <a:t>These children tend to go through 4 typical stages when learning a second language:</a:t>
            </a:r>
          </a:p>
          <a:p>
            <a:pPr marL="0" indent="0">
              <a:buNone/>
            </a:pPr>
            <a:endParaRPr lang="en-ZA" dirty="0"/>
          </a:p>
          <a:p>
            <a:pPr lvl="0"/>
            <a:r>
              <a:rPr lang="en-GB" b="1" dirty="0"/>
              <a:t>The child uses the first language in the second language environment even if no one speaks the first language</a:t>
            </a:r>
            <a:endParaRPr lang="en-ZA" dirty="0"/>
          </a:p>
          <a:p>
            <a:pPr marL="0" indent="0">
              <a:buNone/>
            </a:pPr>
            <a:endParaRPr lang="en-ZA" dirty="0"/>
          </a:p>
        </p:txBody>
      </p:sp>
    </p:spTree>
    <p:extLst>
      <p:ext uri="{BB962C8B-B14F-4D97-AF65-F5344CB8AC3E}">
        <p14:creationId xmlns:p14="http://schemas.microsoft.com/office/powerpoint/2010/main" val="222692231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lnSpcReduction="10000"/>
          </a:bodyPr>
          <a:lstStyle/>
          <a:p>
            <a:pPr lvl="0"/>
            <a:r>
              <a:rPr lang="en-GB" b="1" dirty="0"/>
              <a:t>The child stops using the first language in the new environment (second language environment) and has a “silent” period lasting from 3 to 6 months</a:t>
            </a:r>
            <a:r>
              <a:rPr lang="en-GB" dirty="0"/>
              <a:t>. </a:t>
            </a:r>
          </a:p>
          <a:p>
            <a:pPr lvl="0"/>
            <a:endParaRPr lang="en-GB" dirty="0"/>
          </a:p>
          <a:p>
            <a:pPr lvl="0"/>
            <a:r>
              <a:rPr lang="en-GB" dirty="0"/>
              <a:t>In order to develop language skills in the second language, the child will stop using a first language in the new environment. Social interaction with peers and adults will still be present. </a:t>
            </a:r>
          </a:p>
          <a:p>
            <a:pPr lvl="0"/>
            <a:endParaRPr lang="en-GB" dirty="0"/>
          </a:p>
          <a:p>
            <a:pPr lvl="0"/>
            <a:r>
              <a:rPr lang="en-GB" dirty="0"/>
              <a:t>At home, the child’s first language should continue to grow (e.g., Malik stops using Arabic words in his English child care program. </a:t>
            </a:r>
          </a:p>
          <a:p>
            <a:pPr lvl="0"/>
            <a:endParaRPr lang="en-GB" dirty="0"/>
          </a:p>
          <a:p>
            <a:pPr marL="0" indent="0">
              <a:buNone/>
            </a:pPr>
            <a:endParaRPr lang="en-ZA" dirty="0"/>
          </a:p>
        </p:txBody>
      </p:sp>
    </p:spTree>
    <p:extLst>
      <p:ext uri="{BB962C8B-B14F-4D97-AF65-F5344CB8AC3E}">
        <p14:creationId xmlns:p14="http://schemas.microsoft.com/office/powerpoint/2010/main" val="334830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lnSpcReduction="10000"/>
          </a:bodyPr>
          <a:lstStyle/>
          <a:p>
            <a:pPr lvl="0"/>
            <a:r>
              <a:rPr lang="en-GB" dirty="0"/>
              <a:t>When playing or communicating with peers and adults, he uses gestures. At home, he continues to speak Arabic).</a:t>
            </a:r>
          </a:p>
          <a:p>
            <a:pPr marL="0" lvl="0" indent="0">
              <a:buNone/>
            </a:pPr>
            <a:endParaRPr lang="en-ZA" dirty="0"/>
          </a:p>
          <a:p>
            <a:pPr lvl="0"/>
            <a:r>
              <a:rPr lang="en-GB" b="1" dirty="0"/>
              <a:t>The child starts using the second language in a telegraphic way</a:t>
            </a:r>
            <a:r>
              <a:rPr lang="en-GB" dirty="0"/>
              <a:t> in imitation or rote activities (e.g., counting, naming colours, labelling objects or pictures), in memorized phrases (e.g., “I don’t know.”, “What’s that?”) or by joining words into short phrases.  The child will not use grammatically correct sentences right away.</a:t>
            </a:r>
          </a:p>
          <a:p>
            <a:pPr marL="0" lvl="0" indent="0">
              <a:buNone/>
            </a:pPr>
            <a:endParaRPr lang="en-ZA" dirty="0"/>
          </a:p>
          <a:p>
            <a:pPr lvl="0"/>
            <a:r>
              <a:rPr lang="en-GB" b="1" dirty="0"/>
              <a:t>Productive use of the second language</a:t>
            </a:r>
            <a:r>
              <a:rPr lang="en-GB" dirty="0"/>
              <a:t>: The child starts to construct sentences spontaneously but may have an accent, mispronounce words and make grammatical errors.</a:t>
            </a:r>
            <a:endParaRPr lang="en-ZA" dirty="0"/>
          </a:p>
          <a:p>
            <a:pPr lvl="0"/>
            <a:endParaRPr lang="en-GB" dirty="0"/>
          </a:p>
          <a:p>
            <a:pPr marL="0" indent="0">
              <a:buNone/>
            </a:pPr>
            <a:endParaRPr lang="en-ZA" dirty="0"/>
          </a:p>
        </p:txBody>
      </p:sp>
    </p:spTree>
    <p:extLst>
      <p:ext uri="{BB962C8B-B14F-4D97-AF65-F5344CB8AC3E}">
        <p14:creationId xmlns:p14="http://schemas.microsoft.com/office/powerpoint/2010/main" val="408513804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r>
              <a:rPr lang="en-US" dirty="0"/>
              <a:t>Acquiring  a second language does not mean a child’s oral language abilities (use of grammar, vocabulary, sentence structure) will be the same as those of a monolingual peer.</a:t>
            </a:r>
          </a:p>
          <a:p>
            <a:pPr marL="0" indent="0">
              <a:buNone/>
            </a:pPr>
            <a:endParaRPr lang="en-US" dirty="0"/>
          </a:p>
          <a:p>
            <a:pPr marL="0" indent="0">
              <a:buNone/>
            </a:pPr>
            <a:r>
              <a:rPr lang="en-US" b="1" dirty="0"/>
              <a:t>Proficiency and competency in a second language develop with exposure and practice. Early language skills do develop quickly: </a:t>
            </a:r>
          </a:p>
          <a:p>
            <a:endParaRPr lang="en-US" b="1" dirty="0"/>
          </a:p>
          <a:p>
            <a:r>
              <a:rPr lang="en-US" dirty="0"/>
              <a:t>Within 6 months to 2 years of exposure to the second language. However, it may take 5 to 7 years for a sequential bilingual child to reach similar oral language competency as a monolingual child. </a:t>
            </a:r>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302501190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r>
              <a:rPr lang="en-US" dirty="0"/>
              <a:t>In sequential language learners, concerns arise if the child is not meeting early communication milestones in their first language.</a:t>
            </a:r>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392493186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lnSpcReduction="10000"/>
          </a:bodyPr>
          <a:lstStyle/>
          <a:p>
            <a:pPr marL="0" indent="0">
              <a:buNone/>
            </a:pPr>
            <a:r>
              <a:rPr lang="en-GB" b="1" dirty="0"/>
              <a:t>What normal characteristics are expected when a child is learning two languages?</a:t>
            </a:r>
          </a:p>
          <a:p>
            <a:pPr marL="0" indent="0">
              <a:buNone/>
            </a:pPr>
            <a:endParaRPr lang="en-ZA" dirty="0"/>
          </a:p>
          <a:p>
            <a:pPr marL="0" indent="0">
              <a:buNone/>
            </a:pPr>
            <a:r>
              <a:rPr lang="en-US" b="1" dirty="0"/>
              <a:t>Dominant language </a:t>
            </a:r>
          </a:p>
          <a:p>
            <a:pPr marL="0" indent="0">
              <a:buNone/>
            </a:pPr>
            <a:endParaRPr lang="en-ZA" dirty="0"/>
          </a:p>
          <a:p>
            <a:pPr marL="0" indent="0">
              <a:buNone/>
            </a:pPr>
            <a:r>
              <a:rPr lang="en-US" dirty="0"/>
              <a:t>Although a child is learning two languages, one language is used more often and proficiently. It is the language that is used spontaneously and presents with greater vocabulary, longer sentences, and fewer pauses</a:t>
            </a:r>
            <a:endParaRPr lang="en-ZA" dirty="0"/>
          </a:p>
          <a:p>
            <a:pPr lvl="0"/>
            <a:r>
              <a:rPr lang="en-GB" b="1" dirty="0"/>
              <a:t>Language dominance: </a:t>
            </a:r>
            <a:r>
              <a:rPr lang="en-GB" dirty="0"/>
              <a:t>One language becomes dominant because the child’s exposure to and ability to practice each language are not equal in daily life.</a:t>
            </a:r>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63065425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lnSpcReduction="10000"/>
          </a:bodyPr>
          <a:lstStyle/>
          <a:p>
            <a:pPr lvl="0"/>
            <a:r>
              <a:rPr lang="en-GB" b="1" dirty="0"/>
              <a:t>Language mixing: </a:t>
            </a:r>
            <a:r>
              <a:rPr lang="en-GB" dirty="0"/>
              <a:t>The child uses words from both languages in the same sentence to help replace words he does not know.  </a:t>
            </a:r>
          </a:p>
          <a:p>
            <a:pPr marL="0" lvl="0" indent="0">
              <a:buNone/>
            </a:pPr>
            <a:endParaRPr lang="en-ZA" dirty="0"/>
          </a:p>
          <a:p>
            <a:pPr lvl="0"/>
            <a:r>
              <a:rPr lang="en-GB" b="1" dirty="0"/>
              <a:t>Grammatical errors: </a:t>
            </a:r>
            <a:r>
              <a:rPr lang="en-GB" dirty="0"/>
              <a:t>Children make mistakes until they figure out  the ‘rules’ in their new language.</a:t>
            </a:r>
          </a:p>
          <a:p>
            <a:pPr marL="0" lvl="0" indent="0">
              <a:buNone/>
            </a:pPr>
            <a:endParaRPr lang="en-GB" dirty="0"/>
          </a:p>
          <a:p>
            <a:r>
              <a:rPr lang="en-GB" b="1" dirty="0"/>
              <a:t>Loss of their first language:  </a:t>
            </a:r>
            <a:r>
              <a:rPr lang="en-GB" dirty="0"/>
              <a:t>As the second language begins to prevail, children may lose their first language skills. This loss can impact relationships with parents, who feel they are no longer able to communicate fully with their children and may be concerned about erosion of cultural identity.</a:t>
            </a:r>
            <a:endParaRPr lang="en-ZA" dirty="0"/>
          </a:p>
          <a:p>
            <a:pPr lvl="0"/>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212770989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b="1" dirty="0"/>
              <a:t>Practical considerations to share with parents: </a:t>
            </a:r>
          </a:p>
          <a:p>
            <a:pPr marL="0" indent="0">
              <a:buNone/>
            </a:pPr>
            <a:endParaRPr lang="en-ZA" dirty="0"/>
          </a:p>
          <a:p>
            <a:r>
              <a:rPr lang="en-US" dirty="0"/>
              <a:t>To become bilingual, a child needs repeated and frequent engagement with people who speak each language well. Options are available to achieve this:</a:t>
            </a:r>
            <a:r>
              <a:rPr lang="en-US" baseline="30000" dirty="0"/>
              <a:t>1,2,10-12</a:t>
            </a:r>
            <a:r>
              <a:rPr lang="en-US" dirty="0"/>
              <a:t> </a:t>
            </a:r>
            <a:endParaRPr lang="en-ZA" dirty="0"/>
          </a:p>
          <a:p>
            <a:pPr lvl="0"/>
            <a:r>
              <a:rPr lang="en-GB" dirty="0"/>
              <a:t>A “one parent-one language” approach: Each parent speaks one language to the child.</a:t>
            </a:r>
            <a:endParaRPr lang="en-ZA" dirty="0"/>
          </a:p>
          <a:p>
            <a:pPr lvl="0"/>
            <a:r>
              <a:rPr lang="en-GB" dirty="0"/>
              <a:t>A “one place-one language” approach: One language is spoken at home (the first language); the other is spoken during the day in child care or at school.</a:t>
            </a:r>
            <a:endParaRPr lang="en-ZA" dirty="0"/>
          </a:p>
          <a:p>
            <a:pPr lvl="0"/>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399536354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lvl="0"/>
            <a:r>
              <a:rPr lang="en-GB" dirty="0"/>
              <a:t>A “one activity-one language” approach: One language is spoken for a given routine (e.g., first language at bath time), the other for a different routine (second language at dinner). </a:t>
            </a:r>
          </a:p>
          <a:p>
            <a:pPr lvl="0"/>
            <a:endParaRPr lang="en-GB" dirty="0"/>
          </a:p>
          <a:p>
            <a:pPr lvl="0"/>
            <a:r>
              <a:rPr lang="en-GB" dirty="0"/>
              <a:t>One language is used at home but the other is spoken during outdoor play or at a community activity (second language used at the library during story hour).</a:t>
            </a:r>
            <a:endParaRPr lang="en-ZA" dirty="0"/>
          </a:p>
          <a:p>
            <a:pPr lvl="0"/>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96449069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b="1" dirty="0"/>
              <a:t>Bilingualism and language delays</a:t>
            </a:r>
          </a:p>
          <a:p>
            <a:pPr marL="0" indent="0">
              <a:buNone/>
            </a:pPr>
            <a:endParaRPr lang="en-ZA" dirty="0"/>
          </a:p>
          <a:p>
            <a:r>
              <a:rPr lang="en-US" dirty="0"/>
              <a:t>There is no evidence that exposure to two languages causes language delay.  In fact, research shows there are cognitive and social benefits to learning two languages.  </a:t>
            </a:r>
          </a:p>
          <a:p>
            <a:endParaRPr lang="en-US" dirty="0"/>
          </a:p>
          <a:p>
            <a:r>
              <a:rPr lang="en-US" dirty="0"/>
              <a:t>Children learning two languages know the difference between them even in the earliest stages of bilingual development, and will use each language separately with different speakers, and even with a stranger.</a:t>
            </a:r>
            <a:r>
              <a:rPr lang="en-US" baseline="30000" dirty="0"/>
              <a:t>1,9,11</a:t>
            </a:r>
            <a:endParaRPr lang="en-ZA" dirty="0"/>
          </a:p>
          <a:p>
            <a:pPr lvl="0"/>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230424996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a:xfrm>
            <a:off x="467544" y="1758900"/>
            <a:ext cx="8219256" cy="4680000"/>
          </a:xfrm>
        </p:spPr>
        <p:txBody>
          <a:bodyPr>
            <a:normAutofit/>
          </a:bodyPr>
          <a:lstStyle/>
          <a:p>
            <a:r>
              <a:rPr lang="en-US" dirty="0"/>
              <a:t>Bilingual children become more efficient communicators in their first language, develop a greater vocabulary, improve their listening skills, have sharper memory skills, display greater cognitive flexibility and demonstrate better problem-solving and higher-order thinking.</a:t>
            </a:r>
            <a:r>
              <a:rPr lang="en-US" baseline="30000" dirty="0"/>
              <a:t>13-15</a:t>
            </a:r>
            <a:endParaRPr lang="en-ZA" dirty="0"/>
          </a:p>
          <a:p>
            <a:pPr lvl="0"/>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265063654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b="1" dirty="0"/>
              <a:t>What to do when a child has a speech or language delay?</a:t>
            </a:r>
          </a:p>
          <a:p>
            <a:pPr marL="0" indent="0">
              <a:buNone/>
            </a:pPr>
            <a:endParaRPr lang="en-ZA" dirty="0"/>
          </a:p>
          <a:p>
            <a:r>
              <a:rPr lang="en-US" dirty="0"/>
              <a:t>Scientific research has shown that children with a speech or language delay or disorder will not become more delayed if they hear or learn two languages. </a:t>
            </a:r>
          </a:p>
          <a:p>
            <a:endParaRPr lang="en-US" dirty="0"/>
          </a:p>
          <a:p>
            <a:r>
              <a:rPr lang="en-US" dirty="0"/>
              <a:t>Professionals can expect to observe the same speech and language difficulties in both languages in the case of a language learning delay.  </a:t>
            </a:r>
            <a:endParaRPr lang="en-ZA" dirty="0"/>
          </a:p>
          <a:p>
            <a:pPr lvl="0"/>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102502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r>
              <a:rPr lang="en-US" dirty="0"/>
              <a:t>There is no evidence to support limiting a language-delayed child to one language to help language learning or avoid a delay. </a:t>
            </a:r>
          </a:p>
          <a:p>
            <a:endParaRPr lang="en-US" dirty="0"/>
          </a:p>
          <a:p>
            <a:r>
              <a:rPr lang="en-US" dirty="0"/>
              <a:t>In fact, limiting a child’s exposure to a single language may negatively impact or restrict the child’s interactions with other family or community members.</a:t>
            </a:r>
          </a:p>
          <a:p>
            <a:endParaRPr lang="en-US" dirty="0"/>
          </a:p>
          <a:p>
            <a:r>
              <a:rPr lang="en-US" dirty="0"/>
              <a:t>Research on early development tells us that it is imperative to start early, empower parents and engage children in language and literacy-rich activities.</a:t>
            </a:r>
            <a:endParaRPr lang="en-ZA" dirty="0"/>
          </a:p>
          <a:p>
            <a:pPr lvl="0"/>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344533837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b="1" dirty="0"/>
              <a:t>Practical considerations to share with parents</a:t>
            </a:r>
            <a:r>
              <a:rPr lang="en-GB" dirty="0"/>
              <a:t>:</a:t>
            </a:r>
          </a:p>
          <a:p>
            <a:pPr marL="0" indent="0">
              <a:buNone/>
            </a:pPr>
            <a:endParaRPr lang="en-ZA" dirty="0"/>
          </a:p>
          <a:p>
            <a:pPr lvl="0"/>
            <a:r>
              <a:rPr lang="en-GB" dirty="0"/>
              <a:t>If a communication delay is present, reassure parents that bilingualism does NOT cause a delay or confusion.</a:t>
            </a:r>
            <a:endParaRPr lang="en-ZA" dirty="0"/>
          </a:p>
          <a:p>
            <a:pPr lvl="0"/>
            <a:r>
              <a:rPr lang="en-GB" dirty="0"/>
              <a:t>A simultaneous bilingual child with a communication delay will present a delay in both languages. Expect similar type and severity of errors as the ones found in monolingual peers with language disorders.</a:t>
            </a:r>
            <a:endParaRPr lang="en-ZA" dirty="0"/>
          </a:p>
          <a:p>
            <a:pPr lvl="0"/>
            <a:r>
              <a:rPr lang="en-GB" dirty="0"/>
              <a:t>In a sequential bilingual child who presents with a communication delay, the delay will be present in the first language.</a:t>
            </a:r>
            <a:endParaRPr lang="en-ZA" dirty="0"/>
          </a:p>
          <a:p>
            <a:pPr lvl="0"/>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136933654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b="1" dirty="0"/>
              <a:t>The role of primary care providers during a well-child visit</a:t>
            </a:r>
          </a:p>
          <a:p>
            <a:pPr marL="0" indent="0">
              <a:buNone/>
            </a:pPr>
            <a:endParaRPr lang="en-ZA" dirty="0"/>
          </a:p>
          <a:p>
            <a:r>
              <a:rPr lang="en-US" dirty="0"/>
              <a:t>Language plays a critical role in attachment with family members and in the formation of a strong cultural identity. Families may seek out their paediatricians, primary care physicians and other child health professionals for information on first language use and bilingualism.  </a:t>
            </a:r>
          </a:p>
          <a:p>
            <a:pPr marL="0" indent="0">
              <a:buNone/>
            </a:pPr>
            <a:endParaRPr lang="en-ZA" dirty="0"/>
          </a:p>
          <a:p>
            <a:r>
              <a:rPr lang="en-US" dirty="0"/>
              <a:t>Primary care professionals and other health professionals should review the child’s language development as part of their developmental surveillance. </a:t>
            </a:r>
            <a:endParaRPr lang="en-ZA" dirty="0"/>
          </a:p>
          <a:p>
            <a:pPr lvl="0"/>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378296283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dirty="0"/>
              <a:t>When evaluating children in their first language or bilingual children, primary care providers can resort to the paediatric tools and milestones used for monolinguals, such as the Nippissing, the Rourke Baby Record or other tools described in the section </a:t>
            </a:r>
            <a:r>
              <a:rPr lang="en-GB" u="sng" dirty="0">
                <a:hlinkClick r:id="rId2"/>
              </a:rPr>
              <a:t>Child Development: Issues and Assessment</a:t>
            </a:r>
            <a:endParaRPr lang="en-ZA"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39668086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b="1" dirty="0"/>
              <a:t>Summary of key learning points</a:t>
            </a:r>
            <a:endParaRPr lang="en-ZA" sz="2800" dirty="0"/>
          </a:p>
          <a:p>
            <a:pPr marL="0" indent="0">
              <a:buNone/>
            </a:pPr>
            <a:endParaRPr lang="en-ZA" sz="2800" dirty="0"/>
          </a:p>
          <a:p>
            <a:pPr marL="0" indent="0">
              <a:buNone/>
            </a:pPr>
            <a:r>
              <a:rPr lang="en-GB" b="1" dirty="0"/>
              <a:t>Identify the child’s first language and/or the family’s home language:</a:t>
            </a:r>
            <a:endParaRPr lang="en-ZA" sz="2800" b="1" dirty="0"/>
          </a:p>
          <a:p>
            <a:pPr lvl="0"/>
            <a:r>
              <a:rPr lang="en-GB" dirty="0"/>
              <a:t>Ask the parent about: </a:t>
            </a:r>
            <a:endParaRPr lang="en-ZA" sz="2800" dirty="0"/>
          </a:p>
          <a:p>
            <a:pPr lvl="1"/>
            <a:r>
              <a:rPr lang="en-GB" dirty="0"/>
              <a:t>the child’s first or home language</a:t>
            </a:r>
            <a:endParaRPr lang="en-ZA" sz="2800" dirty="0"/>
          </a:p>
          <a:p>
            <a:pPr lvl="1"/>
            <a:r>
              <a:rPr lang="en-GB" dirty="0"/>
              <a:t>other languages used in the home</a:t>
            </a:r>
            <a:endParaRPr lang="en-ZA" sz="2800" dirty="0"/>
          </a:p>
          <a:p>
            <a:pPr lvl="1"/>
            <a:r>
              <a:rPr lang="en-GB" dirty="0"/>
              <a:t>about the amount of exposure to each language (frequency, percentage, environment).</a:t>
            </a:r>
            <a:endParaRPr lang="en-ZA" sz="2800" dirty="0"/>
          </a:p>
          <a:p>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133262032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235</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lvl="0"/>
            <a:r>
              <a:rPr lang="en-GB" dirty="0"/>
              <a:t>Assess language dominancy (ask parents whether the child uses one language more often).</a:t>
            </a:r>
          </a:p>
          <a:p>
            <a:pPr marL="0" lvl="0" indent="0">
              <a:buNone/>
            </a:pPr>
            <a:endParaRPr lang="en-ZA" dirty="0"/>
          </a:p>
          <a:p>
            <a:pPr lvl="0"/>
            <a:r>
              <a:rPr lang="en-GB" dirty="0"/>
              <a:t>To learn language, children need to hear well. Ensure that the child’s hearing is normal (i.e., do a hearing screening test).</a:t>
            </a:r>
            <a:endParaRPr lang="en-ZA" dirty="0"/>
          </a:p>
          <a:p>
            <a:pPr marL="0" indent="0">
              <a:buNone/>
            </a:pPr>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354826297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b="1" dirty="0"/>
              <a:t>Identify language competency in the first language or in both languages:</a:t>
            </a:r>
          </a:p>
          <a:p>
            <a:pPr marL="0" indent="0">
              <a:buNone/>
            </a:pPr>
            <a:endParaRPr lang="en-ZA" dirty="0"/>
          </a:p>
          <a:p>
            <a:r>
              <a:rPr lang="en-US" dirty="0"/>
              <a:t>Even if you do NOT SPEAK the same language:</a:t>
            </a:r>
            <a:endParaRPr lang="en-ZA" dirty="0"/>
          </a:p>
          <a:p>
            <a:pPr lvl="0"/>
            <a:r>
              <a:rPr lang="en-GB" dirty="0"/>
              <a:t>Identify whether a child appears to present a first language delay by using paediatric screening tools.</a:t>
            </a:r>
            <a:endParaRPr lang="en-ZA" dirty="0"/>
          </a:p>
          <a:p>
            <a:pPr lvl="0"/>
            <a:r>
              <a:rPr lang="en-GB" dirty="0"/>
              <a:t>Ask about receptive and expressive language skills in both languages used by the child.</a:t>
            </a:r>
            <a:endParaRPr lang="en-ZA" dirty="0"/>
          </a:p>
          <a:p>
            <a:pPr lvl="0"/>
            <a:r>
              <a:rPr lang="en-GB" dirty="0"/>
              <a:t>Identify ‘red flags’ for high-risk social communication predictors or a developmental delay.</a:t>
            </a:r>
            <a:endParaRPr lang="en-ZA" dirty="0"/>
          </a:p>
          <a:p>
            <a:pPr marL="0" indent="0">
              <a:buNone/>
            </a:pPr>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33644229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lvl="0"/>
            <a:r>
              <a:rPr lang="en-GB" dirty="0"/>
              <a:t>Counsel parents on the importance of first language retention for later academic skills, and the risks of losing home language.</a:t>
            </a:r>
            <a:endParaRPr lang="en-ZA" dirty="0"/>
          </a:p>
          <a:p>
            <a:pPr lvl="0"/>
            <a:r>
              <a:rPr lang="en-GB" dirty="0"/>
              <a:t>Reassure parents that their child’s behaviour and usage (e.g., a silent period in the second language, mixing languages, grammatical errors) are normal for a child learning two languages.</a:t>
            </a:r>
            <a:endParaRPr lang="en-ZA" dirty="0"/>
          </a:p>
          <a:p>
            <a:pPr marL="0" indent="0">
              <a:buNone/>
            </a:pPr>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333668605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lnSpcReduction="10000"/>
          </a:bodyPr>
          <a:lstStyle/>
          <a:p>
            <a:pPr marL="0" indent="0">
              <a:buNone/>
            </a:pPr>
            <a:r>
              <a:rPr lang="en-GB" b="1" dirty="0"/>
              <a:t>Share information with parents when a language delay is suspected:</a:t>
            </a:r>
          </a:p>
          <a:p>
            <a:pPr marL="0" indent="0">
              <a:buNone/>
            </a:pPr>
            <a:endParaRPr lang="en-ZA" dirty="0"/>
          </a:p>
          <a:p>
            <a:pPr lvl="0"/>
            <a:r>
              <a:rPr lang="en-GB" dirty="0"/>
              <a:t>Never assume that language delay is caused by exposure to two languages.</a:t>
            </a:r>
            <a:endParaRPr lang="en-ZA" dirty="0"/>
          </a:p>
          <a:p>
            <a:pPr lvl="0"/>
            <a:r>
              <a:rPr lang="en-GB" dirty="0"/>
              <a:t>Reassure parents that dual language exposure has not caused or made the delay more severe. Children with a language disorder can become bilingual.</a:t>
            </a:r>
            <a:endParaRPr lang="en-ZA" dirty="0"/>
          </a:p>
          <a:p>
            <a:pPr lvl="0"/>
            <a:r>
              <a:rPr lang="en-GB" dirty="0"/>
              <a:t>In simultaneous bilingualism, if a true delay exists, it will be present in both languages.  Expect the same type and severity of errors as you would find in monolingual peers with a language disorder.</a:t>
            </a:r>
            <a:endParaRPr lang="en-ZA" dirty="0"/>
          </a:p>
          <a:p>
            <a:pPr marL="0" indent="0">
              <a:buNone/>
            </a:pPr>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192608513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lvl="0"/>
            <a:r>
              <a:rPr lang="en-GB" dirty="0"/>
              <a:t>In sequential bilingualism, if a communication delay or disorder is truly present, it will be present in the first language. </a:t>
            </a:r>
          </a:p>
          <a:p>
            <a:pPr lvl="0"/>
            <a:endParaRPr lang="en-GB" dirty="0"/>
          </a:p>
          <a:p>
            <a:pPr lvl="0"/>
            <a:r>
              <a:rPr lang="en-GB" dirty="0"/>
              <a:t>It takes time to learn a second language. Some children learning a second language appear to be delayed compared with their peers, but the length of time of exposure to a second language must be taken into account.</a:t>
            </a:r>
            <a:endParaRPr lang="en-ZA" dirty="0"/>
          </a:p>
          <a:p>
            <a:pPr marL="0" indent="0">
              <a:buNone/>
            </a:pPr>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639753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lvl="0"/>
            <a:r>
              <a:rPr lang="en-GB" dirty="0"/>
              <a:t>If a bilingual child is not meeting major communication milestones, in his first language or dominant language or in both languages (in the case of a simultaneous bilingual child), refer the child to speech and language services available in your region. </a:t>
            </a:r>
            <a:endParaRPr lang="en-ZA" dirty="0"/>
          </a:p>
          <a:p>
            <a:pPr marL="0" indent="0">
              <a:buNone/>
            </a:pPr>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18619783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lvl="0"/>
            <a:r>
              <a:rPr lang="en-GB" dirty="0"/>
              <a:t>Never recommend that parents limit their bilingual child’s exposure to only one language, even when a language disorder is diagnosed.</a:t>
            </a:r>
          </a:p>
          <a:p>
            <a:pPr marL="0" lvl="0" indent="0">
              <a:buNone/>
            </a:pPr>
            <a:endParaRPr lang="en-ZA" dirty="0"/>
          </a:p>
          <a:p>
            <a:pPr lvl="0"/>
            <a:r>
              <a:rPr lang="en-GB" dirty="0"/>
              <a:t>Speech and language pathologists usually assess a child’s skills in a first or home language with the help of a cultural interpreter. </a:t>
            </a:r>
          </a:p>
          <a:p>
            <a:pPr lvl="0"/>
            <a:endParaRPr lang="en-GB" dirty="0"/>
          </a:p>
          <a:p>
            <a:pPr lvl="0"/>
            <a:r>
              <a:rPr lang="en-GB" dirty="0"/>
              <a:t>Therapy is often conducted in the child’s first language with the support of parents and a cultural interpreter. </a:t>
            </a:r>
            <a:endParaRPr lang="en-ZA" dirty="0"/>
          </a:p>
          <a:p>
            <a:pPr marL="0" indent="0">
              <a:buNone/>
            </a:pPr>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69148449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indent="0">
              <a:buNone/>
            </a:pPr>
            <a:r>
              <a:rPr lang="en-GB" b="1" dirty="0"/>
              <a:t>Offer additional strategies to parents:</a:t>
            </a:r>
          </a:p>
          <a:p>
            <a:pPr marL="0" indent="0">
              <a:buNone/>
            </a:pPr>
            <a:endParaRPr lang="en-ZA" dirty="0"/>
          </a:p>
          <a:p>
            <a:pPr lvl="0"/>
            <a:r>
              <a:rPr lang="en-GB" dirty="0"/>
              <a:t>Read often to your child in your first language. Use picture books or tell stories that you learned as a child in your first language. </a:t>
            </a:r>
          </a:p>
          <a:p>
            <a:pPr lvl="0"/>
            <a:endParaRPr lang="en-GB" dirty="0"/>
          </a:p>
          <a:p>
            <a:pPr lvl="0"/>
            <a:r>
              <a:rPr lang="en-GB" dirty="0"/>
              <a:t>This will help your child develop listening, thinking, language and reading skills.</a:t>
            </a:r>
            <a:endParaRPr lang="en-ZA" dirty="0"/>
          </a:p>
          <a:p>
            <a:pPr marL="0" indent="0">
              <a:buNone/>
            </a:pPr>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214028528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lvl="0"/>
            <a:r>
              <a:rPr lang="en-GB" dirty="0"/>
              <a:t>Watching television is not enough for your child to learn a second language. </a:t>
            </a:r>
          </a:p>
          <a:p>
            <a:pPr lvl="0"/>
            <a:endParaRPr lang="en-GB" dirty="0"/>
          </a:p>
          <a:p>
            <a:pPr lvl="0"/>
            <a:r>
              <a:rPr lang="en-GB" dirty="0"/>
              <a:t>Parents need to provide many opportunities to engage in a variety of contexts (at home, in child care, at the park, in daily routines).  A child needs to hear and speak both languages to become a competent user. </a:t>
            </a:r>
            <a:endParaRPr lang="en-ZA" dirty="0"/>
          </a:p>
          <a:p>
            <a:pPr marL="0" indent="0">
              <a:buNone/>
            </a:pPr>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110177711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764-2863-4998-A6C2-B7731F4CC8C3}"/>
              </a:ext>
            </a:extLst>
          </p:cNvPr>
          <p:cNvSpPr>
            <a:spLocks noGrp="1"/>
          </p:cNvSpPr>
          <p:nvPr>
            <p:ph type="title"/>
          </p:nvPr>
        </p:nvSpPr>
        <p:spPr/>
        <p:txBody>
          <a:bodyPr>
            <a:normAutofit fontScale="90000"/>
          </a:bodyPr>
          <a:lstStyle/>
          <a:p>
            <a:pPr algn="ctr"/>
            <a:br>
              <a:rPr lang="en-US" cap="small" dirty="0"/>
            </a:br>
            <a:r>
              <a:rPr lang="en-US" cap="small" dirty="0"/>
              <a:t>SUPPORTING THE CHILD’S FIRST LANGUAGE</a:t>
            </a:r>
            <a:br>
              <a:rPr lang="en-ZA" cap="small" dirty="0"/>
            </a:br>
            <a:endParaRPr lang="en-ZA" dirty="0"/>
          </a:p>
        </p:txBody>
      </p:sp>
      <p:sp>
        <p:nvSpPr>
          <p:cNvPr id="3" name="Slide Number Placeholder 2">
            <a:extLst>
              <a:ext uri="{FF2B5EF4-FFF2-40B4-BE49-F238E27FC236}">
                <a16:creationId xmlns:a16="http://schemas.microsoft.com/office/drawing/2014/main" id="{112A0E9E-43FE-4E88-83DA-1D8669543E08}"/>
              </a:ext>
            </a:extLst>
          </p:cNvPr>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4" name="Content Placeholder 3">
            <a:extLst>
              <a:ext uri="{FF2B5EF4-FFF2-40B4-BE49-F238E27FC236}">
                <a16:creationId xmlns:a16="http://schemas.microsoft.com/office/drawing/2014/main" id="{191251BD-FD99-4BE1-9EDC-F61A843CF2C0}"/>
              </a:ext>
            </a:extLst>
          </p:cNvPr>
          <p:cNvSpPr>
            <a:spLocks noGrp="1"/>
          </p:cNvSpPr>
          <p:nvPr>
            <p:ph sz="quarter" idx="1"/>
          </p:nvPr>
        </p:nvSpPr>
        <p:spPr/>
        <p:txBody>
          <a:bodyPr>
            <a:normAutofit/>
          </a:bodyPr>
          <a:lstStyle/>
          <a:p>
            <a:pPr marL="0" lvl="0" indent="0">
              <a:buNone/>
            </a:pPr>
            <a:r>
              <a:rPr lang="en-GB" b="1" dirty="0"/>
              <a:t>Play with your child in your first language. Through play, your child is building language skills: </a:t>
            </a:r>
          </a:p>
          <a:p>
            <a:pPr lvl="0"/>
            <a:endParaRPr lang="en-GB" b="1" dirty="0"/>
          </a:p>
          <a:p>
            <a:pPr lvl="0"/>
            <a:r>
              <a:rPr lang="en-GB" dirty="0"/>
              <a:t>When she seeks out a playmate, follows a set of rules, negotiates, takes turns, cooperates and accepts an outcome. All these skills involve communication.</a:t>
            </a:r>
          </a:p>
          <a:p>
            <a:pPr marL="0" lvl="0" indent="0">
              <a:buNone/>
            </a:pPr>
            <a:endParaRPr lang="en-ZA" dirty="0"/>
          </a:p>
          <a:p>
            <a:pPr lvl="0"/>
            <a:r>
              <a:rPr lang="en-GB" dirty="0"/>
              <a:t>Sing songs in your first language. Take time to explain new words or to talk about the story behind a traditional song.</a:t>
            </a:r>
            <a:endParaRPr lang="en-ZA" dirty="0"/>
          </a:p>
          <a:p>
            <a:pPr marL="0" indent="0">
              <a:buNone/>
            </a:pPr>
            <a:endParaRPr lang="en-US" dirty="0"/>
          </a:p>
          <a:p>
            <a:pPr lvl="0"/>
            <a:endParaRPr lang="en-GB" dirty="0"/>
          </a:p>
          <a:p>
            <a:pPr marL="0" indent="0">
              <a:buNone/>
            </a:pPr>
            <a:endParaRPr lang="en-ZA" dirty="0"/>
          </a:p>
        </p:txBody>
      </p:sp>
    </p:spTree>
    <p:extLst>
      <p:ext uri="{BB962C8B-B14F-4D97-AF65-F5344CB8AC3E}">
        <p14:creationId xmlns:p14="http://schemas.microsoft.com/office/powerpoint/2010/main" val="349326594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6614-1A39-4E3F-A998-6B5EDC51856C}"/>
              </a:ext>
            </a:extLst>
          </p:cNvPr>
          <p:cNvSpPr>
            <a:spLocks noGrp="1"/>
          </p:cNvSpPr>
          <p:nvPr>
            <p:ph type="title"/>
          </p:nvPr>
        </p:nvSpPr>
        <p:spPr/>
        <p:txBody>
          <a:bodyPr/>
          <a:lstStyle/>
          <a:p>
            <a:r>
              <a:rPr lang="en-GB" cap="small" dirty="0"/>
              <a:t>2.3 KT0203 </a:t>
            </a:r>
            <a:endParaRPr lang="en-ZA" dirty="0"/>
          </a:p>
        </p:txBody>
      </p:sp>
      <p:sp>
        <p:nvSpPr>
          <p:cNvPr id="3" name="Text Placeholder 2">
            <a:extLst>
              <a:ext uri="{FF2B5EF4-FFF2-40B4-BE49-F238E27FC236}">
                <a16:creationId xmlns:a16="http://schemas.microsoft.com/office/drawing/2014/main" id="{0C171911-E147-4803-9B47-E7D3C643CCDF}"/>
              </a:ext>
            </a:extLst>
          </p:cNvPr>
          <p:cNvSpPr>
            <a:spLocks noGrp="1"/>
          </p:cNvSpPr>
          <p:nvPr>
            <p:ph type="body" idx="1"/>
          </p:nvPr>
        </p:nvSpPr>
        <p:spPr/>
        <p:txBody>
          <a:bodyPr/>
          <a:lstStyle/>
          <a:p>
            <a:r>
              <a:rPr lang="en-GB" b="1" dirty="0"/>
              <a:t>PROMOTING SELF REGULATION</a:t>
            </a:r>
            <a:endParaRPr lang="en-ZA" b="1" dirty="0"/>
          </a:p>
        </p:txBody>
      </p:sp>
      <p:sp>
        <p:nvSpPr>
          <p:cNvPr id="4" name="Slide Number Placeholder 3">
            <a:extLst>
              <a:ext uri="{FF2B5EF4-FFF2-40B4-BE49-F238E27FC236}">
                <a16:creationId xmlns:a16="http://schemas.microsoft.com/office/drawing/2014/main" id="{146E9A9D-4D3E-4A49-8633-F4F26202AB43}"/>
              </a:ext>
            </a:extLst>
          </p:cNvPr>
          <p:cNvSpPr>
            <a:spLocks noGrp="1"/>
          </p:cNvSpPr>
          <p:nvPr>
            <p:ph type="sldNum" sz="quarter" idx="12"/>
          </p:nvPr>
        </p:nvSpPr>
        <p:spPr/>
        <p:txBody>
          <a:bodyPr/>
          <a:lstStyle/>
          <a:p>
            <a:fld id="{4980778A-6F9D-4141-8080-B8192EADCD40}" type="slidenum">
              <a:rPr lang="en-ZA" smtClean="0"/>
              <a:pPr/>
              <a:t>245</a:t>
            </a:fld>
            <a:endParaRPr lang="en-ZA" dirty="0"/>
          </a:p>
        </p:txBody>
      </p:sp>
    </p:spTree>
    <p:extLst>
      <p:ext uri="{BB962C8B-B14F-4D97-AF65-F5344CB8AC3E}">
        <p14:creationId xmlns:p14="http://schemas.microsoft.com/office/powerpoint/2010/main" val="28346982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246</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lstStyle/>
          <a:p>
            <a:r>
              <a:rPr lang="en-US" dirty="0"/>
              <a:t>Disciplining your child can be a challenge, but new research suggests that parents may wish to adopt methods other than spanking to manage their child's behaviour. </a:t>
            </a:r>
          </a:p>
          <a:p>
            <a:endParaRPr lang="en-US" dirty="0"/>
          </a:p>
          <a:p>
            <a:r>
              <a:rPr lang="en-US" dirty="0"/>
              <a:t>A recent study by University of New Hampshire professor Murray Straus shows that children who are spanked have lower IQs than children who are not spanked.  </a:t>
            </a:r>
            <a:endParaRPr lang="en-ZA" dirty="0"/>
          </a:p>
          <a:p>
            <a:endParaRPr lang="en-ZA" dirty="0"/>
          </a:p>
        </p:txBody>
      </p:sp>
    </p:spTree>
    <p:extLst>
      <p:ext uri="{BB962C8B-B14F-4D97-AF65-F5344CB8AC3E}">
        <p14:creationId xmlns:p14="http://schemas.microsoft.com/office/powerpoint/2010/main" val="110358140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247</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Straus and colleagues measured spanking and IQ level in 806 children aged two to four and 704 children aged five to nine. </a:t>
            </a:r>
          </a:p>
          <a:p>
            <a:endParaRPr lang="en-US" dirty="0"/>
          </a:p>
          <a:p>
            <a:r>
              <a:rPr lang="en-US" dirty="0"/>
              <a:t>Four years later, children aged two to four who were spanked had IQ scores on average five points lower than children who were not spanked in the same age group. </a:t>
            </a:r>
          </a:p>
          <a:p>
            <a:endParaRPr lang="en-US" dirty="0"/>
          </a:p>
          <a:p>
            <a:pPr marL="0" indent="0">
              <a:buNone/>
            </a:pPr>
            <a:endParaRPr lang="en-ZA" dirty="0"/>
          </a:p>
        </p:txBody>
      </p:sp>
    </p:spTree>
    <p:extLst>
      <p:ext uri="{BB962C8B-B14F-4D97-AF65-F5344CB8AC3E}">
        <p14:creationId xmlns:p14="http://schemas.microsoft.com/office/powerpoint/2010/main" val="382272241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248</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Similarly, children aged five to nine who were spanked had IQ scores 2.8 points lower than children who were not spanked in the same age group. </a:t>
            </a:r>
          </a:p>
          <a:p>
            <a:endParaRPr lang="en-US" dirty="0"/>
          </a:p>
          <a:p>
            <a:r>
              <a:rPr lang="en-US" dirty="0"/>
              <a:t>The researchers also found that the greater the number of times a child was spanked, the slower the development of the child's mental ability. </a:t>
            </a:r>
            <a:endParaRPr lang="en-ZA" dirty="0"/>
          </a:p>
          <a:p>
            <a:endParaRPr lang="en-US" dirty="0"/>
          </a:p>
          <a:p>
            <a:pPr marL="0" indent="0">
              <a:buNone/>
            </a:pPr>
            <a:endParaRPr lang="en-ZA" dirty="0"/>
          </a:p>
        </p:txBody>
      </p:sp>
    </p:spTree>
    <p:extLst>
      <p:ext uri="{BB962C8B-B14F-4D97-AF65-F5344CB8AC3E}">
        <p14:creationId xmlns:p14="http://schemas.microsoft.com/office/powerpoint/2010/main" val="251643943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249</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pPr marL="0" indent="0">
              <a:buNone/>
            </a:pPr>
            <a:r>
              <a:rPr lang="en-GB" b="1" dirty="0"/>
              <a:t>Chicken or egg?</a:t>
            </a:r>
          </a:p>
          <a:p>
            <a:pPr marL="0" indent="0">
              <a:buNone/>
            </a:pPr>
            <a:endParaRPr lang="en-ZA" dirty="0"/>
          </a:p>
          <a:p>
            <a:r>
              <a:rPr lang="en-US" dirty="0"/>
              <a:t>Other research by Straus may help to explain his latest findings; previous studies suggest that if spanking becomes a chronic stressor in a child's life, the child may show an increase in post-traumatic stress symptoms, such as being fearful or easily startled. </a:t>
            </a:r>
          </a:p>
          <a:p>
            <a:endParaRPr lang="en-US" dirty="0"/>
          </a:p>
          <a:p>
            <a:r>
              <a:rPr lang="en-US" dirty="0"/>
              <a:t>These types of anxious feelings can have a negative impact on cognitive ability. </a:t>
            </a:r>
            <a:endParaRPr lang="en-ZA" dirty="0"/>
          </a:p>
          <a:p>
            <a:endParaRPr lang="en-ZA" dirty="0"/>
          </a:p>
        </p:txBody>
      </p:sp>
    </p:spTree>
    <p:extLst>
      <p:ext uri="{BB962C8B-B14F-4D97-AF65-F5344CB8AC3E}">
        <p14:creationId xmlns:p14="http://schemas.microsoft.com/office/powerpoint/2010/main" val="4220567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250</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lnSpcReduction="10000"/>
          </a:bodyPr>
          <a:lstStyle/>
          <a:p>
            <a:r>
              <a:rPr lang="en-US" dirty="0"/>
              <a:t>Although this explanation appears logical, the relationship between spanking and IQ level needs to be examined more carefully. </a:t>
            </a:r>
          </a:p>
          <a:p>
            <a:endParaRPr lang="en-US" dirty="0"/>
          </a:p>
          <a:p>
            <a:r>
              <a:rPr lang="en-US" dirty="0"/>
              <a:t>While Straus' study shows an association between spanking and IQ level, it does not show cause and effect. It is not clear if spanking causes lower cognitive ability or if lower cognitive ability might lead to more spanking. </a:t>
            </a:r>
          </a:p>
          <a:p>
            <a:endParaRPr lang="en-US" dirty="0"/>
          </a:p>
          <a:p>
            <a:r>
              <a:rPr lang="en-US" dirty="0"/>
              <a:t>For example, children with low cognitive ability may have associated behavior problems that are frustrating for parents to deal with. Low cognitive ability would be the cause, and parents spanking more often would be the effect. </a:t>
            </a:r>
          </a:p>
          <a:p>
            <a:endParaRPr lang="en-ZA" dirty="0"/>
          </a:p>
        </p:txBody>
      </p:sp>
    </p:spTree>
    <p:extLst>
      <p:ext uri="{BB962C8B-B14F-4D97-AF65-F5344CB8AC3E}">
        <p14:creationId xmlns:p14="http://schemas.microsoft.com/office/powerpoint/2010/main" val="37723347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251</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endParaRPr lang="en-US" dirty="0"/>
          </a:p>
          <a:p>
            <a:r>
              <a:rPr lang="en-US" dirty="0"/>
              <a:t>In this scenario, there is still the same relationship between IQ level and spanking as that found in Straus' study, however we are able to identify the direction of the relationship.  </a:t>
            </a:r>
            <a:endParaRPr lang="en-ZA" dirty="0"/>
          </a:p>
          <a:p>
            <a:pPr marL="0" indent="0">
              <a:buNone/>
            </a:pPr>
            <a:endParaRPr lang="en-ZA" dirty="0"/>
          </a:p>
        </p:txBody>
      </p:sp>
    </p:spTree>
    <p:extLst>
      <p:ext uri="{BB962C8B-B14F-4D97-AF65-F5344CB8AC3E}">
        <p14:creationId xmlns:p14="http://schemas.microsoft.com/office/powerpoint/2010/main" val="344936144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252</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Undecidedly, there could be other factors influencing the relationship between IQ level and spanking. Parents who are spanking are using other forms of discipline less. </a:t>
            </a:r>
          </a:p>
          <a:p>
            <a:endParaRPr lang="en-US" dirty="0"/>
          </a:p>
          <a:p>
            <a:r>
              <a:rPr lang="en-US" dirty="0"/>
              <a:t>The parent who explains to their child why what they are doing is wrong is increasing verbal interaction and stimulating cognitive development for their child. </a:t>
            </a:r>
          </a:p>
          <a:p>
            <a:endParaRPr lang="en-US" dirty="0"/>
          </a:p>
          <a:p>
            <a:r>
              <a:rPr lang="en-US" dirty="0"/>
              <a:t>This could mean that a lack of verbal discipline combined with the spanking behavior itself, causes a low IQ level.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9664147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253</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pPr marL="0" indent="0">
              <a:buNone/>
            </a:pPr>
            <a:r>
              <a:rPr lang="en-GB" b="1" dirty="0"/>
              <a:t>When spanking gets out of hand</a:t>
            </a:r>
          </a:p>
          <a:p>
            <a:pPr marL="0" indent="0">
              <a:buNone/>
            </a:pPr>
            <a:endParaRPr lang="en-ZA" dirty="0"/>
          </a:p>
          <a:p>
            <a:r>
              <a:rPr lang="en-US" dirty="0"/>
              <a:t>There is a difference between giving your child the belt and spanking, at least according to Straus.</a:t>
            </a:r>
          </a:p>
          <a:p>
            <a:endParaRPr lang="en-US" dirty="0"/>
          </a:p>
          <a:p>
            <a:r>
              <a:rPr lang="en-US" dirty="0"/>
              <a:t>He defines corporal punishment as the use of physical force with the intention of causing a child to experience pain but not injury for the purpose of correction or control of the child's behavior.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6284696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254</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lnSpcReduction="10000"/>
          </a:bodyPr>
          <a:lstStyle/>
          <a:p>
            <a:r>
              <a:rPr lang="en-US" dirty="0"/>
              <a:t>These criteria, physical force, intent to cause pain, and the goal of managing behavior, must all be present at the same moment for corporal punishment to be identified. </a:t>
            </a:r>
          </a:p>
          <a:p>
            <a:endParaRPr lang="en-US" dirty="0"/>
          </a:p>
          <a:p>
            <a:r>
              <a:rPr lang="en-US" dirty="0"/>
              <a:t>Think about removing a splinter from your child's hand. You are using physical force and causing pain, but only to get that splinter out.</a:t>
            </a:r>
            <a:endParaRPr lang="en-ZA" dirty="0"/>
          </a:p>
          <a:p>
            <a:endParaRPr lang="en-US" dirty="0"/>
          </a:p>
          <a:p>
            <a:r>
              <a:rPr lang="en-US" dirty="0"/>
              <a:t>There is no effort to influence behavior. Furthermore, it is important to make a distinction between pain and injury. Giving your child the belt poses a significant risk of injury and is considered physical abuse instead of corporal punishment.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2261203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255</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However, the line between corporal punishment and physical abuse can become blurred. </a:t>
            </a:r>
          </a:p>
          <a:p>
            <a:endParaRPr lang="en-US" dirty="0"/>
          </a:p>
          <a:p>
            <a:r>
              <a:rPr lang="en-US" dirty="0"/>
              <a:t>According to the American Academy of Pediatrics, "although spanking may immediately reduce or stop an undesirable behavior, its effectiveness decreases with subsequent use. </a:t>
            </a:r>
          </a:p>
          <a:p>
            <a:endParaRPr lang="en-US" dirty="0"/>
          </a:p>
          <a:p>
            <a:r>
              <a:rPr lang="en-US" dirty="0"/>
              <a:t>The only way to maintain the initial effect of spanking is to increase systematically the intensity with which it is delivered." </a:t>
            </a:r>
          </a:p>
          <a:p>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1551974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256</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This means that if a certain behavior is not corrected after the first spank, the parent will hit the child again, but harder, perpetuating a cycle of punishment that can easily escalate into physical injury or physical abuse. </a:t>
            </a: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6819810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257</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pPr marL="0" indent="0">
              <a:buNone/>
            </a:pPr>
            <a:r>
              <a:rPr lang="en-GB" b="1" dirty="0"/>
              <a:t>Theory vs. practice</a:t>
            </a:r>
          </a:p>
          <a:p>
            <a:pPr marL="0" indent="0">
              <a:buNone/>
            </a:pPr>
            <a:endParaRPr lang="en-ZA" dirty="0"/>
          </a:p>
          <a:p>
            <a:r>
              <a:rPr lang="en-US" dirty="0"/>
              <a:t>Straus discriminates between spanking and more severe forms of assault in theory, but in practice these behaviors are more closely related. </a:t>
            </a:r>
          </a:p>
          <a:p>
            <a:endParaRPr lang="en-US" dirty="0"/>
          </a:p>
          <a:p>
            <a:r>
              <a:rPr lang="en-US" dirty="0"/>
              <a:t>Data reported as corporal punishment by parents can be easily confounded with more severe forms of assault, making it difficult to discern the level of severity that leads to negative effects on child development. </a:t>
            </a: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9153875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258</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Along with severity, there are problems with collecting data about the frequency of spanking found in Straus' study.</a:t>
            </a:r>
          </a:p>
          <a:p>
            <a:endParaRPr lang="en-US" dirty="0"/>
          </a:p>
          <a:p>
            <a:r>
              <a:rPr lang="en-US" dirty="0"/>
              <a:t> Mothers of the children in the two age groups were asked how many times they spanked their children during a two week period. </a:t>
            </a:r>
          </a:p>
          <a:p>
            <a:endParaRPr lang="en-US" dirty="0"/>
          </a:p>
          <a:p>
            <a:r>
              <a:rPr lang="en-US" dirty="0"/>
              <a:t>This means that any spanking behavior that occurred outside of the time interval was not recorded. The behavior of fathers or other caregivers was not taken into consideration within or outside of the time interval. </a:t>
            </a: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7581493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259</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Mothers reported the number of instances the child was spanked, which does not accurately reflect severity or frequency of spanking behavior. </a:t>
            </a:r>
          </a:p>
          <a:p>
            <a:endParaRPr lang="en-US" dirty="0"/>
          </a:p>
          <a:p>
            <a:r>
              <a:rPr lang="en-US" dirty="0"/>
              <a:t>Whether the child was spanked hard five times on one occasion, or lightly just once, the act was reported as one instance of spanking. </a:t>
            </a:r>
          </a:p>
          <a:p>
            <a:endParaRPr lang="en-US" dirty="0"/>
          </a:p>
          <a:p>
            <a:r>
              <a:rPr lang="en-US" dirty="0"/>
              <a:t>Also, we cannot forget that pain is a subjective experience. What is considered a hard painful slap on the behind to one child, may feel like a light touch to another. </a:t>
            </a: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8881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260</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pPr marL="0" indent="0">
              <a:buNone/>
            </a:pPr>
            <a:r>
              <a:rPr lang="en-GB" b="1" dirty="0"/>
              <a:t>Spanking affects emotions and mental health as well as intelligence</a:t>
            </a:r>
          </a:p>
          <a:p>
            <a:pPr marL="0" indent="0">
              <a:buNone/>
            </a:pPr>
            <a:endParaRPr lang="en-ZA" dirty="0"/>
          </a:p>
          <a:p>
            <a:r>
              <a:rPr lang="en-US" dirty="0"/>
              <a:t>Looking beyond its effect on IQ, it is perhaps not a surprise that young children also experience stressful and negative emotions when faced with corporal punishment. </a:t>
            </a:r>
          </a:p>
          <a:p>
            <a:endParaRPr lang="en-US" dirty="0"/>
          </a:p>
          <a:p>
            <a:r>
              <a:rPr lang="en-US" dirty="0"/>
              <a:t>Negative reactions to threatening stimuli, like those that affect behavior and development in humans, are parallel in the animal kingdom. </a:t>
            </a:r>
          </a:p>
          <a:p>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7676437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261</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lnSpcReduction="10000"/>
          </a:bodyPr>
          <a:lstStyle/>
          <a:p>
            <a:r>
              <a:rPr lang="en-US" dirty="0"/>
              <a:t>Researchers observed two rats in a cage with an electric grid floor. </a:t>
            </a:r>
          </a:p>
          <a:p>
            <a:endParaRPr lang="en-US" dirty="0"/>
          </a:p>
          <a:p>
            <a:r>
              <a:rPr lang="en-US" dirty="0"/>
              <a:t>As soon as the researchers administered a stressful shock through the floor the rats became violent, attacked each other, and fought to the point of drawing blood. </a:t>
            </a:r>
          </a:p>
          <a:p>
            <a:endParaRPr lang="en-US" dirty="0"/>
          </a:p>
          <a:p>
            <a:r>
              <a:rPr lang="en-US" dirty="0"/>
              <a:t>Corporal punishment contains an element of shock to a child. Children who are spanked or hit experience a range of emotional or behavioral problems</a:t>
            </a:r>
            <a:r>
              <a:rPr lang="en-GB" dirty="0"/>
              <a:t> </a:t>
            </a:r>
            <a:r>
              <a:rPr lang="en-US" dirty="0"/>
              <a:t> through to adulthood, including aggression and anxiety, leading to violence in the home, depression, and substance abuse or dependence.  </a:t>
            </a:r>
            <a:endParaRPr lang="en-ZA" dirty="0"/>
          </a:p>
          <a:p>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9319027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262</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lnSpcReduction="10000"/>
          </a:bodyPr>
          <a:lstStyle/>
          <a:p>
            <a:pPr marL="0" indent="0">
              <a:buNone/>
            </a:pPr>
            <a:r>
              <a:rPr lang="en-GB" b="1" dirty="0"/>
              <a:t>The effects of spanking transcend culture and age</a:t>
            </a:r>
          </a:p>
          <a:p>
            <a:pPr marL="0" indent="0">
              <a:buNone/>
            </a:pPr>
            <a:endParaRPr lang="en-ZA" dirty="0"/>
          </a:p>
          <a:p>
            <a:r>
              <a:rPr lang="en-US" dirty="0"/>
              <a:t>Straus' findings appeared universal: around the world, a strong link exists between corporal punishment and IQ for adults who received corporal punishment as teenagers. </a:t>
            </a:r>
          </a:p>
          <a:p>
            <a:endParaRPr lang="en-US" dirty="0"/>
          </a:p>
          <a:p>
            <a:r>
              <a:rPr lang="en-US" dirty="0"/>
              <a:t>Using data from 32 nations, Straus found the higher the percent of university students who received corporal punishment as teenagers, the lower the national average IQ. </a:t>
            </a:r>
          </a:p>
          <a:p>
            <a:endParaRPr lang="en-US" dirty="0"/>
          </a:p>
          <a:p>
            <a:r>
              <a:rPr lang="en-US" dirty="0"/>
              <a:t>Most likely, adults who received corporal punishment as teenagers, also received it as children. </a:t>
            </a:r>
            <a:endParaRPr lang="en-ZA" dirty="0"/>
          </a:p>
          <a:p>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0401860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263</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International organizations are beginning to take notice. </a:t>
            </a:r>
          </a:p>
          <a:p>
            <a:endParaRPr lang="en-US" dirty="0"/>
          </a:p>
          <a:p>
            <a:r>
              <a:rPr lang="en-US" dirty="0"/>
              <a:t>Both the European Union and the United Nations have advised all member nations to prohibit corporal punishment by parents. In response, 24 nations have committed to legally banning corporal punishment by this year. </a:t>
            </a: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9406060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264</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lnSpcReduction="10000"/>
          </a:bodyPr>
          <a:lstStyle/>
          <a:p>
            <a:pPr marL="0" indent="0">
              <a:buNone/>
            </a:pPr>
            <a:r>
              <a:rPr lang="en-GB" b="1" dirty="0"/>
              <a:t>Impact of discrimination on health during life span </a:t>
            </a:r>
          </a:p>
          <a:p>
            <a:pPr marL="0" indent="0">
              <a:buNone/>
            </a:pPr>
            <a:endParaRPr lang="en-ZA" dirty="0"/>
          </a:p>
          <a:p>
            <a:r>
              <a:rPr lang="en-US" dirty="0"/>
              <a:t>One of the main observations from the study is that repeated exposure to moderate racial discrimination can cause illness after a while. </a:t>
            </a:r>
          </a:p>
          <a:p>
            <a:endParaRPr lang="en-US" dirty="0"/>
          </a:p>
          <a:p>
            <a:r>
              <a:rPr lang="en-US" dirty="0"/>
              <a:t>A person's health can also be affected by various social systems such as education, the criminal justice system, and the labour market. Dr. Gee and his team propose that racism leads to housing and school segregation, which limits a person's social network and, eventually, their employment opportunities and health. </a:t>
            </a:r>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3573290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265</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A person who is subjected to racism over their lifetime has longer periods of unemployment or under-employment, incarceration, and/or illness. </a:t>
            </a:r>
          </a:p>
          <a:p>
            <a:endParaRPr lang="en-US" dirty="0"/>
          </a:p>
          <a:p>
            <a:r>
              <a:rPr lang="en-US" dirty="0"/>
              <a:t>In turn they have a shorter career and retirement period and eventually a shorter life expectancy compared to someone who has not experienced racism. </a:t>
            </a: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897670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266</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pPr marL="0" indent="0">
              <a:buNone/>
            </a:pPr>
            <a:r>
              <a:rPr lang="en-GB" b="1" dirty="0"/>
              <a:t>Long-term health impact can begin in early childhood </a:t>
            </a:r>
          </a:p>
          <a:p>
            <a:pPr marL="0" indent="0">
              <a:buNone/>
            </a:pPr>
            <a:endParaRPr lang="en-ZA" dirty="0"/>
          </a:p>
          <a:p>
            <a:r>
              <a:rPr lang="en-US" dirty="0"/>
              <a:t>The earliest research on children's ability to racially discriminate dates back to 1939. Since then, many researchers have studied children's racially-based behaviour and its impact. </a:t>
            </a:r>
          </a:p>
          <a:p>
            <a:pPr marL="0" indent="0">
              <a:buNone/>
            </a:pPr>
            <a:endParaRPr lang="en-ZA" dirty="0"/>
          </a:p>
          <a:p>
            <a:r>
              <a:rPr lang="en-US" dirty="0"/>
              <a:t>Research done by Ausdale and Feagin in 2001 suggests children as young as three are able to tell racial differences and discriminate against one another based on race. </a:t>
            </a:r>
          </a:p>
          <a:p>
            <a:endParaRPr lang="en-US"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705050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267</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It also suggests that early childhood may be a crucial sensitive period when stressors such as racial discrimination affect a person's long-term well-being. </a:t>
            </a:r>
          </a:p>
          <a:p>
            <a:endParaRPr lang="en-US" dirty="0"/>
          </a:p>
          <a:p>
            <a:r>
              <a:rPr lang="en-US" dirty="0"/>
              <a:t>These stressors affect how the young brain develops and forms neural connections between different regions. </a:t>
            </a:r>
            <a:endParaRPr lang="en-ZA" dirty="0"/>
          </a:p>
          <a:p>
            <a:endParaRPr lang="en-US"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3778302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268</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Previous research also suggests that when older children, who have developed cognitive skills, are exposed to racial discrimination, they may perceive their own ethnic group negatively, become self-conscious, and develop low self-esteem and symptoms of depression. </a:t>
            </a:r>
          </a:p>
          <a:p>
            <a:endParaRPr lang="en-US" dirty="0"/>
          </a:p>
          <a:p>
            <a:r>
              <a:rPr lang="en-US" dirty="0"/>
              <a:t>For example, a black youth's initial experience of racial hassles can predict their increased negative emotions and interactions with youth engaged in deviant behaviour at a later time.</a:t>
            </a:r>
            <a:endParaRPr lang="en-ZA" dirty="0"/>
          </a:p>
          <a:p>
            <a:endParaRPr lang="en-US"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4312531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269</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pPr marL="0" indent="0">
              <a:buNone/>
            </a:pPr>
            <a:r>
              <a:rPr lang="en-GB" b="1" dirty="0"/>
              <a:t>How identity can buffer the effects of discrimination on health </a:t>
            </a:r>
            <a:endParaRPr lang="en-ZA" dirty="0"/>
          </a:p>
          <a:p>
            <a:r>
              <a:rPr lang="en-US" dirty="0"/>
              <a:t>Although racially-motivated behaviour remains a factor in people's lives, certain factors can limit its impact. A study looked at the link between ethnic identity and mental health among Filipino Americans. </a:t>
            </a:r>
          </a:p>
          <a:p>
            <a:endParaRPr lang="en-US" dirty="0"/>
          </a:p>
          <a:p>
            <a:r>
              <a:rPr lang="en-US" dirty="0"/>
              <a:t>She found that the more strongly a person identified with one's own ethnic group, the less likely they were to display symptoms of depression. </a:t>
            </a:r>
          </a:p>
          <a:p>
            <a:endParaRPr lang="en-US"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58396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270</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In this study, a stronger sense of ethnic identity meant having a sense of ethnic pride, being involved in ethnic or cultural practices, and having knowledge about and commitment to the ethnic group. </a:t>
            </a:r>
          </a:p>
          <a:p>
            <a:endParaRPr lang="en-US"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6777051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271</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The study concluded that ethnic identity not only directly protects individuals from discrimination but also buffers the stress of discrimination on mental health. </a:t>
            </a:r>
            <a:endParaRPr lang="en-ZA" dirty="0"/>
          </a:p>
          <a:p>
            <a:pPr marL="0" indent="0">
              <a:buNone/>
            </a:pPr>
            <a:r>
              <a:rPr lang="en-US" dirty="0"/>
              <a:t> </a:t>
            </a:r>
          </a:p>
          <a:p>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5712327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272</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pPr marL="0" indent="0">
              <a:buNone/>
            </a:pPr>
            <a:r>
              <a:rPr lang="en-GB" b="1" dirty="0"/>
              <a:t>Role of parents in limiting effects of discrimination </a:t>
            </a:r>
          </a:p>
          <a:p>
            <a:pPr marL="0" indent="0">
              <a:buNone/>
            </a:pPr>
            <a:endParaRPr lang="en-ZA" dirty="0"/>
          </a:p>
          <a:p>
            <a:r>
              <a:rPr lang="en-US" dirty="0"/>
              <a:t>Research has shown that parents' responses to their own experiences of racial discrimination may influence their parenting behaviour and how they teach their children to successfully negotiate racism. </a:t>
            </a:r>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0808504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273</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pPr marL="0" indent="0">
              <a:buNone/>
            </a:pPr>
            <a:r>
              <a:rPr lang="en-US" b="1" dirty="0"/>
              <a:t>When a parent suffers greater racial discrimination, they may: </a:t>
            </a:r>
          </a:p>
          <a:p>
            <a:pPr marL="0" indent="0">
              <a:buNone/>
            </a:pPr>
            <a:endParaRPr lang="en-ZA" b="1" dirty="0"/>
          </a:p>
          <a:p>
            <a:pPr lvl="0"/>
            <a:r>
              <a:rPr lang="en-GB" dirty="0"/>
              <a:t>become less sensitive to a child's needs </a:t>
            </a:r>
            <a:endParaRPr lang="en-ZA" dirty="0"/>
          </a:p>
          <a:p>
            <a:pPr lvl="0"/>
            <a:r>
              <a:rPr lang="en-GB" dirty="0"/>
              <a:t>be less able to provide a warm and supportive environment or display affection </a:t>
            </a:r>
            <a:endParaRPr lang="en-ZA" dirty="0"/>
          </a:p>
          <a:p>
            <a:pPr lvl="0"/>
            <a:r>
              <a:rPr lang="en-GB" dirty="0"/>
              <a:t>fail to talk to children about racial or ethnic issues or prepare them to cope with discrimination </a:t>
            </a:r>
            <a:endParaRPr lang="en-ZA" dirty="0"/>
          </a:p>
          <a:p>
            <a:pPr lvl="0"/>
            <a:r>
              <a:rPr lang="en-GB" dirty="0"/>
              <a:t>use harsh discipline or be more irritable at home</a:t>
            </a:r>
            <a:endParaRPr lang="en-ZA" dirty="0"/>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2781257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274</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Research shows that communicating to children about discrimination is important for their health and development. </a:t>
            </a:r>
          </a:p>
          <a:p>
            <a:endParaRPr lang="en-US" dirty="0"/>
          </a:p>
          <a:p>
            <a:r>
              <a:rPr lang="en-US" dirty="0"/>
              <a:t>In addition, nurturing a strong ethnic identity in children can boost their resilience and protect them from the negative health consequences caused by discrimination. </a:t>
            </a:r>
          </a:p>
          <a:p>
            <a:pPr marL="0" indent="0">
              <a:buNone/>
            </a:pPr>
            <a:endParaRPr lang="en-ZA" dirty="0"/>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4024632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CF63-CDA7-4BAB-BA91-43F32A3FD518}"/>
              </a:ext>
            </a:extLst>
          </p:cNvPr>
          <p:cNvSpPr>
            <a:spLocks noGrp="1"/>
          </p:cNvSpPr>
          <p:nvPr>
            <p:ph type="title"/>
          </p:nvPr>
        </p:nvSpPr>
        <p:spPr/>
        <p:txBody>
          <a:bodyPr/>
          <a:lstStyle/>
          <a:p>
            <a:pPr algn="ctr"/>
            <a:r>
              <a:rPr lang="en-GB" dirty="0"/>
              <a:t>PROMOTING SELF REGULATION</a:t>
            </a:r>
            <a:endParaRPr lang="en-ZA" dirty="0"/>
          </a:p>
        </p:txBody>
      </p:sp>
      <p:sp>
        <p:nvSpPr>
          <p:cNvPr id="4" name="Slide Number Placeholder 3">
            <a:extLst>
              <a:ext uri="{FF2B5EF4-FFF2-40B4-BE49-F238E27FC236}">
                <a16:creationId xmlns:a16="http://schemas.microsoft.com/office/drawing/2014/main" id="{FD6F5B88-97F2-486D-9136-B7018936FBB2}"/>
              </a:ext>
            </a:extLst>
          </p:cNvPr>
          <p:cNvSpPr>
            <a:spLocks noGrp="1"/>
          </p:cNvSpPr>
          <p:nvPr>
            <p:ph type="sldNum" sz="quarter" idx="12"/>
          </p:nvPr>
        </p:nvSpPr>
        <p:spPr/>
        <p:txBody>
          <a:bodyPr/>
          <a:lstStyle/>
          <a:p>
            <a:fld id="{4980778A-6F9D-4141-8080-B8192EADCD40}" type="slidenum">
              <a:rPr lang="en-ZA" smtClean="0"/>
              <a:pPr/>
              <a:t>275</a:t>
            </a:fld>
            <a:endParaRPr lang="en-ZA" dirty="0"/>
          </a:p>
        </p:txBody>
      </p:sp>
      <p:sp>
        <p:nvSpPr>
          <p:cNvPr id="6" name="Content Placeholder 5">
            <a:extLst>
              <a:ext uri="{FF2B5EF4-FFF2-40B4-BE49-F238E27FC236}">
                <a16:creationId xmlns:a16="http://schemas.microsoft.com/office/drawing/2014/main" id="{E2AF9791-EB84-4A89-84BA-2FD1581470D9}"/>
              </a:ext>
            </a:extLst>
          </p:cNvPr>
          <p:cNvSpPr>
            <a:spLocks noGrp="1"/>
          </p:cNvSpPr>
          <p:nvPr>
            <p:ph sz="quarter" idx="1"/>
          </p:nvPr>
        </p:nvSpPr>
        <p:spPr/>
        <p:txBody>
          <a:bodyPr>
            <a:normAutofit/>
          </a:bodyPr>
          <a:lstStyle/>
          <a:p>
            <a:r>
              <a:rPr lang="en-US" dirty="0"/>
              <a:t>Nurturing and non-harsh parenting promotes self-esteem, self-efficacy, mastery, and well-being across all races and ethnicities. </a:t>
            </a:r>
          </a:p>
          <a:p>
            <a:endParaRPr lang="en-US" dirty="0"/>
          </a:p>
          <a:p>
            <a:r>
              <a:rPr lang="en-US" dirty="0"/>
              <a:t>Parents who actively respond to racial discrimination report less anxiety and depression in their pre-school children.</a:t>
            </a:r>
            <a:endParaRPr lang="en-ZA" dirty="0"/>
          </a:p>
          <a:p>
            <a:pPr marL="0" indent="0">
              <a:buNone/>
            </a:pPr>
            <a:endParaRPr lang="en-ZA" dirty="0"/>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3045623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478B65-6C10-41DD-A6C7-ECC0FB7385DC}"/>
              </a:ext>
            </a:extLst>
          </p:cNvPr>
          <p:cNvSpPr>
            <a:spLocks noGrp="1"/>
          </p:cNvSpPr>
          <p:nvPr>
            <p:ph type="title"/>
          </p:nvPr>
        </p:nvSpPr>
        <p:spPr/>
        <p:txBody>
          <a:bodyPr/>
          <a:lstStyle/>
          <a:p>
            <a:r>
              <a:rPr lang="en-GB" cap="small" dirty="0"/>
              <a:t>3.1 KT0301 </a:t>
            </a:r>
            <a:endParaRPr lang="en-ZA" dirty="0"/>
          </a:p>
        </p:txBody>
      </p:sp>
      <p:sp>
        <p:nvSpPr>
          <p:cNvPr id="6" name="Text Placeholder 5">
            <a:extLst>
              <a:ext uri="{FF2B5EF4-FFF2-40B4-BE49-F238E27FC236}">
                <a16:creationId xmlns:a16="http://schemas.microsoft.com/office/drawing/2014/main" id="{032AE480-E0E1-4E62-98CA-CB7EFB94C4F3}"/>
              </a:ext>
            </a:extLst>
          </p:cNvPr>
          <p:cNvSpPr>
            <a:spLocks noGrp="1"/>
          </p:cNvSpPr>
          <p:nvPr>
            <p:ph type="body" idx="1"/>
          </p:nvPr>
        </p:nvSpPr>
        <p:spPr/>
        <p:txBody>
          <a:bodyPr/>
          <a:lstStyle/>
          <a:p>
            <a:r>
              <a:rPr lang="en-GB" b="1" dirty="0"/>
              <a:t>EARLY CHILDHOOD DEVELOPMENT-RELATED PROGRAMS</a:t>
            </a:r>
            <a:endParaRPr lang="en-ZA" b="1" dirty="0"/>
          </a:p>
        </p:txBody>
      </p:sp>
      <p:sp>
        <p:nvSpPr>
          <p:cNvPr id="3" name="Slide Number Placeholder 2">
            <a:extLst>
              <a:ext uri="{FF2B5EF4-FFF2-40B4-BE49-F238E27FC236}">
                <a16:creationId xmlns:a16="http://schemas.microsoft.com/office/drawing/2014/main" id="{6227E2E9-228B-47DA-856C-F9F2EAA1260C}"/>
              </a:ext>
            </a:extLst>
          </p:cNvPr>
          <p:cNvSpPr>
            <a:spLocks noGrp="1"/>
          </p:cNvSpPr>
          <p:nvPr>
            <p:ph type="sldNum" sz="quarter" idx="12"/>
          </p:nvPr>
        </p:nvSpPr>
        <p:spPr/>
        <p:txBody>
          <a:bodyPr/>
          <a:lstStyle/>
          <a:p>
            <a:fld id="{32F83655-DC73-417F-8B26-EB7A1DBB5382}" type="slidenum">
              <a:rPr lang="en-ZA" smtClean="0"/>
              <a:pPr/>
              <a:t>276</a:t>
            </a:fld>
            <a:endParaRPr lang="en-ZA" dirty="0"/>
          </a:p>
        </p:txBody>
      </p:sp>
    </p:spTree>
    <p:extLst>
      <p:ext uri="{BB962C8B-B14F-4D97-AF65-F5344CB8AC3E}">
        <p14:creationId xmlns:p14="http://schemas.microsoft.com/office/powerpoint/2010/main" val="227312920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277</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lnSpcReduction="10000"/>
          </a:bodyPr>
          <a:lstStyle/>
          <a:p>
            <a:r>
              <a:rPr lang="en-GB" dirty="0"/>
              <a:t>Play allows children to use their creativity while developing their imagination, dexterity, and physical, cognitive, and emotional strength. </a:t>
            </a:r>
          </a:p>
          <a:p>
            <a:endParaRPr lang="en-GB" dirty="0"/>
          </a:p>
          <a:p>
            <a:r>
              <a:rPr lang="en-GB" dirty="0"/>
              <a:t>Play is important to healthy brain development. It is through play that children at a very early age engage and interact in the world around them. </a:t>
            </a:r>
          </a:p>
          <a:p>
            <a:endParaRPr lang="en-GB" dirty="0"/>
          </a:p>
          <a:p>
            <a:r>
              <a:rPr lang="en-GB" dirty="0"/>
              <a:t>Play allows children to create and explore a world they can master, conquering their fears while practicing adult roles, sometimes in conjunction with other children or adult caregivers. </a:t>
            </a:r>
            <a:endParaRPr lang="en-ZA" dirty="0"/>
          </a:p>
        </p:txBody>
      </p:sp>
    </p:spTree>
    <p:extLst>
      <p:ext uri="{BB962C8B-B14F-4D97-AF65-F5344CB8AC3E}">
        <p14:creationId xmlns:p14="http://schemas.microsoft.com/office/powerpoint/2010/main" val="396675332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278</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lnSpcReduction="10000"/>
          </a:bodyPr>
          <a:lstStyle/>
          <a:p>
            <a:r>
              <a:rPr lang="en-GB" dirty="0"/>
              <a:t>As they master their world, play helps children develop new competencies that lead to enhanced confidence and the resiliency they will need to face future challenges. </a:t>
            </a:r>
          </a:p>
          <a:p>
            <a:endParaRPr lang="en-GB" dirty="0"/>
          </a:p>
          <a:p>
            <a:r>
              <a:rPr lang="en-GB" dirty="0"/>
              <a:t>Undirected play allows children to learn how to work in groups, to share, to negotiate, to resolve conflicts, and to learn self-advocacy skills. </a:t>
            </a:r>
          </a:p>
          <a:p>
            <a:endParaRPr lang="en-GB" dirty="0"/>
          </a:p>
          <a:p>
            <a:r>
              <a:rPr lang="en-GB" dirty="0"/>
              <a:t>When play is allowed to be child driven, children practice decision-making skills, move at their own pace, discover their own areas of interest, and ultimately engage fully in the passions they wish to pursue. </a:t>
            </a:r>
            <a:endParaRPr lang="en-ZA" dirty="0"/>
          </a:p>
        </p:txBody>
      </p:sp>
    </p:spTree>
    <p:extLst>
      <p:ext uri="{BB962C8B-B14F-4D97-AF65-F5344CB8AC3E}">
        <p14:creationId xmlns:p14="http://schemas.microsoft.com/office/powerpoint/2010/main" val="424229919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279</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Ideally, much of play involves adults, but when play is controlled by adults, children acquiesce to adult rules and concerns and lose some of the benefits play offers them, particularly in developing creativity, leadership, and group skills. </a:t>
            </a:r>
          </a:p>
          <a:p>
            <a:endParaRPr lang="en-US" dirty="0"/>
          </a:p>
          <a:p>
            <a:r>
              <a:rPr lang="en-US" dirty="0"/>
              <a:t>In contrast to passive entertainment, play builds active, healthy bodies. </a:t>
            </a:r>
          </a:p>
          <a:p>
            <a:pPr marL="0" indent="0">
              <a:buNone/>
            </a:pPr>
            <a:endParaRPr lang="en-US" dirty="0"/>
          </a:p>
        </p:txBody>
      </p:sp>
    </p:spTree>
    <p:extLst>
      <p:ext uri="{BB962C8B-B14F-4D97-AF65-F5344CB8AC3E}">
        <p14:creationId xmlns:p14="http://schemas.microsoft.com/office/powerpoint/2010/main" val="121312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280</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In fact, it has been suggested that encouraging unstructured play may be an exceptional way to increase physical activity levels in children, which is one important strategy in the resolution of the obesity epidemic. </a:t>
            </a:r>
          </a:p>
          <a:p>
            <a:endParaRPr lang="en-US" dirty="0"/>
          </a:p>
          <a:p>
            <a:r>
              <a:rPr lang="en-US" dirty="0"/>
              <a:t>Perhaps above all, play is a simple joy that is a cherished part of childhood.</a:t>
            </a:r>
            <a:endParaRPr lang="en-ZA" dirty="0"/>
          </a:p>
          <a:p>
            <a:pPr marL="0" indent="0">
              <a:buNone/>
            </a:pPr>
            <a:endParaRPr lang="en-US" dirty="0"/>
          </a:p>
        </p:txBody>
      </p:sp>
    </p:spTree>
    <p:extLst>
      <p:ext uri="{BB962C8B-B14F-4D97-AF65-F5344CB8AC3E}">
        <p14:creationId xmlns:p14="http://schemas.microsoft.com/office/powerpoint/2010/main" val="122224068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281</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Children’s developmental trajectory is critically mediated by appropriate, affective relationships with loving and consistent caregivers as they relate to children through play.</a:t>
            </a:r>
          </a:p>
          <a:p>
            <a:endParaRPr lang="en-US" dirty="0"/>
          </a:p>
          <a:p>
            <a:r>
              <a:rPr lang="en-US" dirty="0"/>
              <a:t> When parents observe their children in play or join with them in child-driven play, they are given a unique opportunity to see the world from their child’s vantage point as the child navigates a world perfectly created just to fit his or her needs.</a:t>
            </a:r>
          </a:p>
          <a:p>
            <a:pPr marL="0" indent="0">
              <a:buNone/>
            </a:pPr>
            <a:endParaRPr lang="en-US" dirty="0"/>
          </a:p>
          <a:p>
            <a:r>
              <a:rPr lang="en-US" dirty="0"/>
              <a:t> (The word “parent” is used in this report to represent the wide range of adult caregivers who raise children.) </a:t>
            </a:r>
          </a:p>
          <a:p>
            <a:endParaRPr lang="en-US" dirty="0"/>
          </a:p>
          <a:p>
            <a:pPr marL="0" indent="0">
              <a:buNone/>
            </a:pPr>
            <a:endParaRPr lang="en-US" dirty="0"/>
          </a:p>
        </p:txBody>
      </p:sp>
    </p:spTree>
    <p:extLst>
      <p:ext uri="{BB962C8B-B14F-4D97-AF65-F5344CB8AC3E}">
        <p14:creationId xmlns:p14="http://schemas.microsoft.com/office/powerpoint/2010/main" val="389152930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282</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The interactions that occur through play tell children that parents are fully paying attention to them and help to build enduring relationships. </a:t>
            </a:r>
          </a:p>
          <a:p>
            <a:endParaRPr lang="en-US" dirty="0"/>
          </a:p>
          <a:p>
            <a:r>
              <a:rPr lang="en-US" dirty="0"/>
              <a:t>Parents who have the opportunity to glimpse into their children’s world learn to communicate more effectively with their children and are given another setting to offer gentle, nurturing guidance.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9845396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283</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Less verbal children may be able to express their views, experiences, and even frustrations through play, allowing their parents an opportunity to gain a fuller understanding of their perspective. </a:t>
            </a:r>
          </a:p>
          <a:p>
            <a:endParaRPr lang="en-US" dirty="0"/>
          </a:p>
          <a:p>
            <a:r>
              <a:rPr lang="en-US" dirty="0"/>
              <a:t>Quite simply, play offers parents a wonderful opportunity to engage fully with their children.</a:t>
            </a:r>
            <a:endParaRPr lang="en-ZA"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9812823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284</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Play is integral to the academic environment. It ensures that the school setting attends to the social and emotional development of children as well as their cognitive development.</a:t>
            </a:r>
          </a:p>
          <a:p>
            <a:endParaRPr lang="en-US" dirty="0"/>
          </a:p>
          <a:p>
            <a:r>
              <a:rPr lang="en-US" dirty="0"/>
              <a:t> It has been shown to help children adjust to the school setting and even to enhance children’s learning readiness, learning behaviors, and problem-solving skills.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0098576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285</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endParaRPr lang="en-US" dirty="0"/>
          </a:p>
          <a:p>
            <a:r>
              <a:rPr lang="en-US" dirty="0"/>
              <a:t>Social-emotional learning is best integrated with academic learning; it is concerning if some of the forces that enhance children’s ability to learn are elevated at the expense of others. </a:t>
            </a:r>
          </a:p>
          <a:p>
            <a:endParaRPr lang="en-US" dirty="0"/>
          </a:p>
          <a:p>
            <a:r>
              <a:rPr lang="en-US" dirty="0"/>
              <a:t>Play and unscheduled time that allow for peer interactions are important components of social-emotional learning.</a:t>
            </a:r>
            <a:endParaRPr lang="en-ZA"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5238794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286</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pPr marL="0" indent="0">
              <a:buNone/>
            </a:pPr>
            <a:r>
              <a:rPr lang="en-GB" b="1" dirty="0"/>
              <a:t>REDUCED CHILD-DRIVEN PLAY AND THE POTENTIAL REPERCUSSIONS</a:t>
            </a:r>
          </a:p>
          <a:p>
            <a:pPr marL="0" indent="0">
              <a:buNone/>
            </a:pPr>
            <a:endParaRPr lang="en-ZA" dirty="0"/>
          </a:p>
          <a:p>
            <a:r>
              <a:rPr lang="en-US" dirty="0"/>
              <a:t>Despite the numerous benefits derived from play for both children and parents, time for free play has been markedly reduced for some children. </a:t>
            </a:r>
          </a:p>
          <a:p>
            <a:endParaRPr lang="en-US" dirty="0"/>
          </a:p>
          <a:p>
            <a:r>
              <a:rPr lang="en-US" dirty="0"/>
              <a:t>This trend has even affected kindergarten children, who have had free play reduced in their schedules to make room for more academics.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1819203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287</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endParaRPr lang="en-US" dirty="0"/>
          </a:p>
          <a:p>
            <a:r>
              <a:rPr lang="en-US" dirty="0"/>
              <a:t> A 1989 survey taken by the National Association of Elementary School Principals found that 96% of surveyed school systems had at least 1 recess period. </a:t>
            </a:r>
          </a:p>
          <a:p>
            <a:endParaRPr lang="en-US" dirty="0"/>
          </a:p>
          <a:p>
            <a:r>
              <a:rPr lang="en-US" dirty="0"/>
              <a:t>Another survey a decade later found that only 70% of even kindergarten classrooms had a recess period.</a:t>
            </a:r>
            <a:endParaRPr lang="en-ZA"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7324130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288</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Currently, many schoolchildren are given less free time and fewer physical outlets at school; many school districts responded to the No Child Left Behind Act of 2001  by reducing time committed to recess, the creative arts, and even physical education in an effort to focus on reading and mathematics. </a:t>
            </a:r>
          </a:p>
          <a:p>
            <a:endParaRPr lang="en-US" dirty="0"/>
          </a:p>
          <a:p>
            <a:r>
              <a:rPr lang="en-US" dirty="0"/>
              <a:t>This change may have implications on children’s ability to store new information, because children’s cognitive capacity is enhanced by a clear-cut and significant change in activity.  </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519633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289</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A change in academic instruction or class topic does not offer this clear-cut change in cognitive effort and certainly does not offer a physical release. </a:t>
            </a:r>
          </a:p>
          <a:p>
            <a:endParaRPr lang="en-US" dirty="0"/>
          </a:p>
          <a:p>
            <a:r>
              <a:rPr lang="en-US" dirty="0"/>
              <a:t>Even a formal structured physical education class may not offer the same benefit as free-play recess. </a:t>
            </a:r>
          </a:p>
          <a:p>
            <a:pPr marL="0" indent="0">
              <a:buNone/>
            </a:pPr>
            <a:endParaRPr lang="en-US" dirty="0"/>
          </a:p>
          <a:p>
            <a:r>
              <a:rPr lang="en-US" dirty="0"/>
              <a:t>Reduced time for physical activity may be contributing to the discordant academic abilities between boys and girls, because schools that promote sedentary styles of learning become a more difficult environment for boys to navigate successfully.</a:t>
            </a:r>
            <a:endParaRPr lang="en-ZA"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25094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C4D3-C346-4E34-B30B-473B957E0AF0}"/>
              </a:ext>
            </a:extLst>
          </p:cNvPr>
          <p:cNvSpPr>
            <a:spLocks noGrp="1"/>
          </p:cNvSpPr>
          <p:nvPr>
            <p:ph type="title"/>
          </p:nvPr>
        </p:nvSpPr>
        <p:spPr/>
        <p:txBody>
          <a:bodyPr/>
          <a:lstStyle/>
          <a:p>
            <a:r>
              <a:rPr lang="en-GB" cap="small" dirty="0"/>
              <a:t>1.1 KT0101 </a:t>
            </a:r>
            <a:endParaRPr lang="en-ZA" dirty="0"/>
          </a:p>
        </p:txBody>
      </p:sp>
      <p:sp>
        <p:nvSpPr>
          <p:cNvPr id="3" name="Text Placeholder 2">
            <a:extLst>
              <a:ext uri="{FF2B5EF4-FFF2-40B4-BE49-F238E27FC236}">
                <a16:creationId xmlns:a16="http://schemas.microsoft.com/office/drawing/2014/main" id="{DEDB7988-07D7-4B02-B6BE-B9A219DCF5F3}"/>
              </a:ext>
            </a:extLst>
          </p:cNvPr>
          <p:cNvSpPr>
            <a:spLocks noGrp="1"/>
          </p:cNvSpPr>
          <p:nvPr>
            <p:ph type="body" idx="1"/>
          </p:nvPr>
        </p:nvSpPr>
        <p:spPr/>
        <p:txBody>
          <a:bodyPr>
            <a:normAutofit lnSpcReduction="10000"/>
          </a:bodyPr>
          <a:lstStyle/>
          <a:p>
            <a:r>
              <a:rPr lang="en-GB" b="1" cap="small" dirty="0"/>
              <a:t>NATIONAL CURRICULUM FRAMEWORK, GUIDELINES AND DOCUMENTS FOR EARLY CHILDHOOD DEVELOPMENT</a:t>
            </a:r>
            <a:endParaRPr lang="en-ZA" b="1" cap="small" dirty="0"/>
          </a:p>
        </p:txBody>
      </p:sp>
      <p:sp>
        <p:nvSpPr>
          <p:cNvPr id="4" name="Slide Number Placeholder 3">
            <a:extLst>
              <a:ext uri="{FF2B5EF4-FFF2-40B4-BE49-F238E27FC236}">
                <a16:creationId xmlns:a16="http://schemas.microsoft.com/office/drawing/2014/main" id="{1ABAD901-3EF8-4B23-849C-79A9EEFC46FA}"/>
              </a:ext>
            </a:extLst>
          </p:cNvPr>
          <p:cNvSpPr>
            <a:spLocks noGrp="1"/>
          </p:cNvSpPr>
          <p:nvPr>
            <p:ph type="sldNum" sz="quarter" idx="12"/>
          </p:nvPr>
        </p:nvSpPr>
        <p:spPr/>
        <p:txBody>
          <a:bodyPr/>
          <a:lstStyle/>
          <a:p>
            <a:fld id="{4980778A-6F9D-4141-8080-B8192EADCD40}" type="slidenum">
              <a:rPr lang="en-ZA" smtClean="0"/>
              <a:pPr/>
              <a:t>29</a:t>
            </a:fld>
            <a:endParaRPr lang="en-ZA" dirty="0"/>
          </a:p>
        </p:txBody>
      </p:sp>
    </p:spTree>
    <p:extLst>
      <p:ext uri="{BB962C8B-B14F-4D97-AF65-F5344CB8AC3E}">
        <p14:creationId xmlns:p14="http://schemas.microsoft.com/office/powerpoint/2010/main" val="21590359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290</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Some children are given less time for free exploratory play as they are hurried to adapt into adult roles and prepare for their future at earlier ages.</a:t>
            </a:r>
            <a:r>
              <a:rPr lang="en-US" baseline="30000" dirty="0"/>
              <a:t> </a:t>
            </a:r>
          </a:p>
          <a:p>
            <a:endParaRPr lang="en-US" baseline="30000" dirty="0"/>
          </a:p>
          <a:p>
            <a:r>
              <a:rPr lang="en-US" dirty="0"/>
              <a:t>Parents are receiving carefully marketed messages that good parents expose their children to every opportunity to excel, buy a plethora of enrichment tools, and ensure their children participate in a wide variety of activities.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523920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291</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lnSpcReduction="10000"/>
          </a:bodyPr>
          <a:lstStyle/>
          <a:p>
            <a:r>
              <a:rPr lang="en-US" dirty="0"/>
              <a:t>Children are exposed to enrichment videos and computer programs from early infancy as well as specialized books and toys designed to ensure that they are well-rounded and adequately stimulated for excelled development. </a:t>
            </a:r>
          </a:p>
          <a:p>
            <a:endParaRPr lang="en-US" dirty="0"/>
          </a:p>
          <a:p>
            <a:r>
              <a:rPr lang="en-US" dirty="0"/>
              <a:t>Specialized gyms and enrichment programs designed for children exist in many communities, and there is an abundance of after-school enrichment activities. </a:t>
            </a:r>
          </a:p>
          <a:p>
            <a:endParaRPr lang="en-US" dirty="0"/>
          </a:p>
          <a:p>
            <a:r>
              <a:rPr lang="en-US" dirty="0"/>
              <a:t>These tools and programs are heavily marketed, and many parents have grown to believe that they are a requirement of good parenting and a necessity for appropriate development.</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2431199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292</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As a result, much of parent-child time is spent arranging special activities or transporting children between those activities. </a:t>
            </a:r>
          </a:p>
          <a:p>
            <a:pPr marL="0" indent="0">
              <a:buNone/>
            </a:pPr>
            <a:endParaRPr lang="en-US" dirty="0"/>
          </a:p>
          <a:p>
            <a:r>
              <a:rPr lang="en-US" dirty="0"/>
              <a:t>In addition to time, considerable family financial resources are being invested to ensure that the children have what are marketed as the “very best” opportunities.</a:t>
            </a:r>
            <a:endParaRPr lang="en-ZA"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0839188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293</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It is clear that organized activities have a developmental benefit for children, especially in contrast to completely unsupervised time.</a:t>
            </a:r>
          </a:p>
          <a:p>
            <a:endParaRPr lang="en-US" dirty="0"/>
          </a:p>
          <a:p>
            <a:r>
              <a:rPr lang="en-US" dirty="0"/>
              <a:t> Some research substantiates that for most children, benefits increase with higher levels of participation. </a:t>
            </a:r>
          </a:p>
          <a:p>
            <a:endParaRPr lang="en-US" dirty="0"/>
          </a:p>
          <a:p>
            <a:r>
              <a:rPr lang="en-US" dirty="0"/>
              <a:t>In addition, it has been suggested that because this lifestyle is associated with middle-class families, it may have a benefit in maintaining social class or in creating upward mobility. </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1612429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294</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It is less clear, however, at what point a young person may be “overscheduled” to their developmental detriment or emotional distress. </a:t>
            </a:r>
          </a:p>
          <a:p>
            <a:endParaRPr lang="en-US" dirty="0"/>
          </a:p>
          <a:p>
            <a:r>
              <a:rPr lang="en-US" dirty="0"/>
              <a:t>Free child-driven play known to benefit children is decreased, and the downtime that allows parents and children some of the most productive time for interaction is at a premium when schedules become highly packed with adult-supervised or adult-driven activities.</a:t>
            </a:r>
            <a:endParaRPr lang="en-ZA"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6371893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295</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It is left to parents to judge appropriate levels of involvement, but many parents seem to feel as though they are running on a treadmill to keep up yet dare not slow their pace for fear their children will fall behind. </a:t>
            </a:r>
          </a:p>
          <a:p>
            <a:endParaRPr lang="en-US" dirty="0"/>
          </a:p>
          <a:p>
            <a:r>
              <a:rPr lang="en-US" dirty="0"/>
              <a:t>In addition, some worry they will not be acting as proper parents if they do not participate in this hurried lifestyle.</a:t>
            </a:r>
          </a:p>
          <a:p>
            <a:pPr marL="0" indent="0">
              <a:buNone/>
            </a:pPr>
            <a:endParaRPr lang="en-ZA"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2633449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296</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Although most highly scheduled children are thriving, some are reacting to the associated pressures with anxiety and other signs of increased stress. </a:t>
            </a:r>
          </a:p>
          <a:p>
            <a:endParaRPr lang="en-US" dirty="0"/>
          </a:p>
          <a:p>
            <a:r>
              <a:rPr lang="en-US" dirty="0"/>
              <a:t>In this regard, highly scheduled children have less time for free, child-driven, creative play, which offers benefits that may be protective against the effects of pressure and stress. </a:t>
            </a:r>
          </a:p>
          <a:p>
            <a:endParaRPr lang="en-US" dirty="0"/>
          </a:p>
          <a:p>
            <a:r>
              <a:rPr lang="en-US" dirty="0"/>
              <a:t>There is evidence that childhood and adolescent depression is on the rise through the college years.</a:t>
            </a:r>
          </a:p>
          <a:p>
            <a:endParaRPr lang="en-US" dirty="0"/>
          </a:p>
          <a:p>
            <a:pPr marL="0" indent="0">
              <a:buNone/>
            </a:pPr>
            <a:endParaRPr lang="en-ZA"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4046606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297</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 Although there are certainly many factors involved, and a direct link between the early pressure-filled intense preparation for a high-achieving adulthood and these mental health concerns cannot be made on the basis of current research, it is important that we consider the possibility of this linkage. </a:t>
            </a:r>
          </a:p>
          <a:p>
            <a:pPr marL="0" indent="0">
              <a:buNone/>
            </a:pPr>
            <a:endParaRPr lang="en-US" dirty="0"/>
          </a:p>
          <a:p>
            <a:r>
              <a:rPr lang="en-US" dirty="0"/>
              <a:t>We can be certain that in some families, the protective influences of both play and high-quality family time are negatively affected by the current trends toward highly scheduling children.</a:t>
            </a:r>
            <a:endParaRPr lang="en-ZA" dirty="0"/>
          </a:p>
          <a:p>
            <a:endParaRPr lang="en-US" dirty="0"/>
          </a:p>
          <a:p>
            <a:pPr marL="0" indent="0">
              <a:buNone/>
            </a:pPr>
            <a:endParaRPr lang="en-ZA"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336122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298</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As trusted child advocates, pediatric health professionals are ideally suited to help parents consider the appropriate balance between preparing for the future and living fully in the present through play, child-centered organized activities, and rich parent-child interaction. </a:t>
            </a:r>
          </a:p>
          <a:p>
            <a:endParaRPr lang="en-US" dirty="0"/>
          </a:p>
          <a:p>
            <a:r>
              <a:rPr lang="en-US" dirty="0"/>
              <a:t>It is likely that the balance that needs to be achieved will be different for every child on the basis of the child’s academic needs, temperament, environment, and the family’s needs.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7857139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C93-72EB-41B1-A45D-1D643681B4EE}"/>
              </a:ext>
            </a:extLst>
          </p:cNvPr>
          <p:cNvSpPr>
            <a:spLocks noGrp="1"/>
          </p:cNvSpPr>
          <p:nvPr>
            <p:ph type="title"/>
          </p:nvPr>
        </p:nvSpPr>
        <p:spPr/>
        <p:txBody>
          <a:bodyPr>
            <a:normAutofit fontScale="90000"/>
          </a:bodyPr>
          <a:lstStyle/>
          <a:p>
            <a:pPr algn="ctr"/>
            <a:br>
              <a:rPr lang="en-GB" dirty="0"/>
            </a:br>
            <a:r>
              <a:rPr lang="en-GB" dirty="0"/>
              <a:t>EARLY CHILDHOOD DEVELOPMENT-RELATED PROGRAMS</a:t>
            </a:r>
            <a:br>
              <a:rPr lang="en-ZA" dirty="0"/>
            </a:br>
            <a:endParaRPr lang="en-ZA" dirty="0"/>
          </a:p>
        </p:txBody>
      </p:sp>
      <p:sp>
        <p:nvSpPr>
          <p:cNvPr id="3" name="Slide Number Placeholder 2">
            <a:extLst>
              <a:ext uri="{FF2B5EF4-FFF2-40B4-BE49-F238E27FC236}">
                <a16:creationId xmlns:a16="http://schemas.microsoft.com/office/drawing/2014/main" id="{36FFFB73-54EB-4B3A-8ABC-4051DF1EC007}"/>
              </a:ext>
            </a:extLst>
          </p:cNvPr>
          <p:cNvSpPr>
            <a:spLocks noGrp="1"/>
          </p:cNvSpPr>
          <p:nvPr>
            <p:ph type="sldNum" sz="quarter" idx="12"/>
          </p:nvPr>
        </p:nvSpPr>
        <p:spPr/>
        <p:txBody>
          <a:bodyPr/>
          <a:lstStyle/>
          <a:p>
            <a:fld id="{32F83655-DC73-417F-8B26-EB7A1DBB5382}" type="slidenum">
              <a:rPr lang="en-ZA" smtClean="0"/>
              <a:pPr/>
              <a:t>299</a:t>
            </a:fld>
            <a:endParaRPr lang="en-ZA" dirty="0"/>
          </a:p>
        </p:txBody>
      </p:sp>
      <p:sp>
        <p:nvSpPr>
          <p:cNvPr id="4" name="Content Placeholder 3">
            <a:extLst>
              <a:ext uri="{FF2B5EF4-FFF2-40B4-BE49-F238E27FC236}">
                <a16:creationId xmlns:a16="http://schemas.microsoft.com/office/drawing/2014/main" id="{EC3100B0-751C-424A-8FB2-FD60CA4A55AB}"/>
              </a:ext>
            </a:extLst>
          </p:cNvPr>
          <p:cNvSpPr>
            <a:spLocks noGrp="1"/>
          </p:cNvSpPr>
          <p:nvPr>
            <p:ph sz="quarter" idx="1"/>
          </p:nvPr>
        </p:nvSpPr>
        <p:spPr/>
        <p:txBody>
          <a:bodyPr>
            <a:normAutofit/>
          </a:bodyPr>
          <a:lstStyle/>
          <a:p>
            <a:r>
              <a:rPr lang="en-US" dirty="0"/>
              <a:t>Because there are so many forces that influence the trend toward focusing on future preparation, it is important that parents have a medical home that can reinforce the importance of some of the basic, tried-and-true aspects of child rearing.</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514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2208910"/>
            <a:ext cx="8219256" cy="4229990"/>
          </a:xfrm>
        </p:spPr>
        <p:txBody>
          <a:bodyPr>
            <a:normAutofit/>
          </a:bodyPr>
          <a:lstStyle/>
          <a:p>
            <a:r>
              <a:rPr lang="en-US" b="1" dirty="0"/>
              <a:t>Curriculum Framework:</a:t>
            </a:r>
            <a:r>
              <a:rPr lang="en-US" dirty="0"/>
              <a:t> alludes to a sorted out arrangement or set of guidelines or learning results that characterizes the content to be learnt as far as clear, quantifiable models of what the Children should know and have the capacity to do. </a:t>
            </a:r>
          </a:p>
          <a:p>
            <a:pPr marL="0" indent="0">
              <a:buNone/>
            </a:pPr>
            <a:endParaRPr lang="en-ZA" dirty="0"/>
          </a:p>
          <a:p>
            <a:r>
              <a:rPr lang="en-US" dirty="0"/>
              <a:t>It is a piece of an instructive plan that focuses on the outcomes or guidelines that have been clearly spelt out. </a:t>
            </a:r>
          </a:p>
          <a:p>
            <a:pPr marL="0" indent="0">
              <a:buNone/>
            </a:pPr>
            <a:endParaRPr lang="en-ZA" dirty="0"/>
          </a:p>
        </p:txBody>
      </p:sp>
    </p:spTree>
    <p:extLst>
      <p:ext uri="{BB962C8B-B14F-4D97-AF65-F5344CB8AC3E}">
        <p14:creationId xmlns:p14="http://schemas.microsoft.com/office/powerpoint/2010/main" val="47170648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9D5C9E-CCCA-48BD-B67A-1FF7D2AF71DD}"/>
              </a:ext>
            </a:extLst>
          </p:cNvPr>
          <p:cNvSpPr>
            <a:spLocks noGrp="1"/>
          </p:cNvSpPr>
          <p:nvPr>
            <p:ph type="title"/>
          </p:nvPr>
        </p:nvSpPr>
        <p:spPr/>
        <p:txBody>
          <a:bodyPr/>
          <a:lstStyle/>
          <a:p>
            <a:r>
              <a:rPr lang="en-GB" cap="small" dirty="0"/>
              <a:t>3.2 KT0302 </a:t>
            </a:r>
            <a:endParaRPr lang="en-ZA" dirty="0"/>
          </a:p>
        </p:txBody>
      </p:sp>
      <p:sp>
        <p:nvSpPr>
          <p:cNvPr id="6" name="Text Placeholder 5">
            <a:extLst>
              <a:ext uri="{FF2B5EF4-FFF2-40B4-BE49-F238E27FC236}">
                <a16:creationId xmlns:a16="http://schemas.microsoft.com/office/drawing/2014/main" id="{26F7B015-CD84-46F5-AF83-0DA86E9B512C}"/>
              </a:ext>
            </a:extLst>
          </p:cNvPr>
          <p:cNvSpPr>
            <a:spLocks noGrp="1"/>
          </p:cNvSpPr>
          <p:nvPr>
            <p:ph type="body" idx="1"/>
          </p:nvPr>
        </p:nvSpPr>
        <p:spPr/>
        <p:txBody>
          <a:bodyPr>
            <a:normAutofit lnSpcReduction="10000"/>
          </a:bodyPr>
          <a:lstStyle/>
          <a:p>
            <a:r>
              <a:rPr lang="en-GB" b="1" cap="small" dirty="0"/>
              <a:t>DAILY PROGRAMME/DAILY ROUTINES, INCLUDING DESIGN ACTIVITIES AND TRANSITIONS</a:t>
            </a:r>
            <a:endParaRPr lang="en-ZA" b="1" cap="small" dirty="0"/>
          </a:p>
          <a:p>
            <a:r>
              <a:rPr lang="en-US" dirty="0"/>
              <a:t> </a:t>
            </a:r>
            <a:endParaRPr lang="en-ZA" dirty="0"/>
          </a:p>
          <a:p>
            <a:endParaRPr lang="en-ZA" dirty="0"/>
          </a:p>
          <a:p>
            <a:endParaRPr lang="en-ZA" dirty="0"/>
          </a:p>
        </p:txBody>
      </p:sp>
      <p:sp>
        <p:nvSpPr>
          <p:cNvPr id="3" name="Slide Number Placeholder 2">
            <a:extLst>
              <a:ext uri="{FF2B5EF4-FFF2-40B4-BE49-F238E27FC236}">
                <a16:creationId xmlns:a16="http://schemas.microsoft.com/office/drawing/2014/main" id="{6751E7DB-68A9-43C5-BD49-1AB5BF461172}"/>
              </a:ext>
            </a:extLst>
          </p:cNvPr>
          <p:cNvSpPr>
            <a:spLocks noGrp="1"/>
          </p:cNvSpPr>
          <p:nvPr>
            <p:ph type="sldNum" sz="quarter" idx="12"/>
          </p:nvPr>
        </p:nvSpPr>
        <p:spPr/>
        <p:txBody>
          <a:bodyPr/>
          <a:lstStyle/>
          <a:p>
            <a:fld id="{32F83655-DC73-417F-8B26-EB7A1DBB5382}" type="slidenum">
              <a:rPr lang="en-ZA" smtClean="0"/>
              <a:pPr/>
              <a:t>300</a:t>
            </a:fld>
            <a:endParaRPr lang="en-ZA" dirty="0"/>
          </a:p>
        </p:txBody>
      </p:sp>
    </p:spTree>
    <p:extLst>
      <p:ext uri="{BB962C8B-B14F-4D97-AF65-F5344CB8AC3E}">
        <p14:creationId xmlns:p14="http://schemas.microsoft.com/office/powerpoint/2010/main" val="362124180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301</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237602"/>
          </a:xfrm>
        </p:spPr>
        <p:txBody>
          <a:bodyPr>
            <a:normAutofit lnSpcReduction="10000"/>
          </a:bodyPr>
          <a:lstStyle/>
          <a:p>
            <a:pPr marL="0" indent="0">
              <a:buNone/>
            </a:pPr>
            <a:r>
              <a:rPr lang="en-GB" b="1" i="1" dirty="0"/>
              <a:t>Developmentally Appropriate Practice</a:t>
            </a:r>
          </a:p>
          <a:p>
            <a:pPr marL="0" indent="0">
              <a:buNone/>
            </a:pPr>
            <a:endParaRPr lang="en-ZA" b="1" dirty="0"/>
          </a:p>
          <a:p>
            <a:pPr marL="0" indent="0">
              <a:buNone/>
            </a:pPr>
            <a:r>
              <a:rPr lang="en-US" b="1" dirty="0"/>
              <a:t>Developmentally appropriate practices result from the process of adults making decisions about the well-being and education of children based on at least three important kinds of information or knowledge:</a:t>
            </a:r>
            <a:endParaRPr lang="en-ZA" b="1" dirty="0"/>
          </a:p>
          <a:p>
            <a:pPr lvl="0"/>
            <a:r>
              <a:rPr lang="en-GB" dirty="0"/>
              <a:t>What is known about child development and learning - knowledge of age-related human characteristics that permits general predictions within an age range about what activities, materials, interactions or experiences will be safe, healthy, interesting, achievable, and also challenging to children;</a:t>
            </a:r>
            <a:endParaRPr lang="en-ZA" dirty="0"/>
          </a:p>
          <a:p>
            <a:pPr marL="0" indent="0">
              <a:buNone/>
            </a:pPr>
            <a:endParaRPr lang="en-ZA" dirty="0"/>
          </a:p>
        </p:txBody>
      </p:sp>
    </p:spTree>
    <p:extLst>
      <p:ext uri="{BB962C8B-B14F-4D97-AF65-F5344CB8AC3E}">
        <p14:creationId xmlns:p14="http://schemas.microsoft.com/office/powerpoint/2010/main" val="347141862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302</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374904" y="2345760"/>
            <a:ext cx="8219256" cy="4237602"/>
          </a:xfrm>
        </p:spPr>
        <p:txBody>
          <a:bodyPr>
            <a:normAutofit/>
          </a:bodyPr>
          <a:lstStyle/>
          <a:p>
            <a:pPr lvl="0"/>
            <a:r>
              <a:rPr lang="en-GB" dirty="0"/>
              <a:t>What is known about the strengths, interests and needs of each individual child in the group to be able to adapt for and be responsive to inevitable individual variation; and</a:t>
            </a:r>
          </a:p>
          <a:p>
            <a:pPr marL="0" lvl="0" indent="0">
              <a:buNone/>
            </a:pPr>
            <a:endParaRPr lang="en-ZA" dirty="0"/>
          </a:p>
          <a:p>
            <a:pPr lvl="0"/>
            <a:r>
              <a:rPr lang="en-GB" dirty="0"/>
              <a:t>Knowledge of the social and cultural contexts in which children live to ensure that learning experiences are meaningful, relevant and respectful for the children</a:t>
            </a:r>
            <a:endParaRPr lang="en-ZA" dirty="0"/>
          </a:p>
          <a:p>
            <a:pPr marL="0" indent="0">
              <a:buNone/>
            </a:pPr>
            <a:endParaRPr lang="en-ZA" dirty="0"/>
          </a:p>
        </p:txBody>
      </p:sp>
    </p:spTree>
    <p:extLst>
      <p:ext uri="{BB962C8B-B14F-4D97-AF65-F5344CB8AC3E}">
        <p14:creationId xmlns:p14="http://schemas.microsoft.com/office/powerpoint/2010/main" val="107499227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303</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094233"/>
            <a:ext cx="8219256" cy="4237602"/>
          </a:xfrm>
        </p:spPr>
        <p:txBody>
          <a:bodyPr>
            <a:normAutofit/>
          </a:bodyPr>
          <a:lstStyle/>
          <a:p>
            <a:r>
              <a:rPr lang="en-US" dirty="0"/>
              <a:t>Following is a list of principles of child development and learning that inform and guide decisions about developmentally appropriate practice.</a:t>
            </a:r>
          </a:p>
          <a:p>
            <a:pPr marL="0" indent="0">
              <a:buNone/>
            </a:pPr>
            <a:endParaRPr lang="en-ZA" dirty="0"/>
          </a:p>
          <a:p>
            <a:pPr lvl="0"/>
            <a:r>
              <a:rPr lang="en-GB" dirty="0"/>
              <a:t>Development occurs in a relatively orderly sequence with later abilities, skills and knowledge building on those already acquired. </a:t>
            </a:r>
            <a:endParaRPr lang="en-ZA" dirty="0"/>
          </a:p>
        </p:txBody>
      </p:sp>
    </p:spTree>
    <p:extLst>
      <p:ext uri="{BB962C8B-B14F-4D97-AF65-F5344CB8AC3E}">
        <p14:creationId xmlns:p14="http://schemas.microsoft.com/office/powerpoint/2010/main" val="22588448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304</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237602"/>
          </a:xfrm>
        </p:spPr>
        <p:txBody>
          <a:bodyPr>
            <a:normAutofit/>
          </a:bodyPr>
          <a:lstStyle/>
          <a:p>
            <a:pPr lvl="0"/>
            <a:r>
              <a:rPr lang="en-GB" dirty="0"/>
              <a:t>Knowledge of typical development of children within the age span served by a church's children's ministry program provides a general framework to guide the design of the learning environment, realistic curriculum goals, and creating appropriate learning experiences.</a:t>
            </a:r>
            <a:endParaRPr lang="en-ZA" dirty="0"/>
          </a:p>
        </p:txBody>
      </p:sp>
    </p:spTree>
    <p:extLst>
      <p:ext uri="{BB962C8B-B14F-4D97-AF65-F5344CB8AC3E}">
        <p14:creationId xmlns:p14="http://schemas.microsoft.com/office/powerpoint/2010/main" val="211029814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305</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237602"/>
          </a:xfrm>
        </p:spPr>
        <p:txBody>
          <a:bodyPr>
            <a:normAutofit/>
          </a:bodyPr>
          <a:lstStyle/>
          <a:p>
            <a:pPr lvl="0"/>
            <a:r>
              <a:rPr lang="en-GB" dirty="0"/>
              <a:t>Development proceeds at varying rates from child to child as well as unevenly within different areas of each child's functioning. Each child is a unique person with an individual pattern of growth, as well as individual learning style.</a:t>
            </a:r>
          </a:p>
          <a:p>
            <a:pPr marL="0" lvl="0" indent="0">
              <a:buNone/>
            </a:pPr>
            <a:endParaRPr lang="en-ZA" dirty="0"/>
          </a:p>
          <a:p>
            <a:pPr lvl="0"/>
            <a:r>
              <a:rPr lang="en-GB" dirty="0"/>
              <a:t>Development proceeds in predictable directions toward greater complexity, organization and internalization. </a:t>
            </a:r>
          </a:p>
          <a:p>
            <a:pPr lvl="0"/>
            <a:endParaRPr lang="en-GB" dirty="0"/>
          </a:p>
          <a:p>
            <a:pPr lvl="0"/>
            <a:r>
              <a:rPr lang="en-GB" dirty="0"/>
              <a:t>Learning during early childhood proceeds from behavioural knowledge to symbolic or representational knowledge.</a:t>
            </a:r>
            <a:endParaRPr lang="en-ZA" dirty="0"/>
          </a:p>
        </p:txBody>
      </p:sp>
    </p:spTree>
    <p:extLst>
      <p:ext uri="{BB962C8B-B14F-4D97-AF65-F5344CB8AC3E}">
        <p14:creationId xmlns:p14="http://schemas.microsoft.com/office/powerpoint/2010/main" val="1281829380"/>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306</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237602"/>
          </a:xfrm>
        </p:spPr>
        <p:txBody>
          <a:bodyPr>
            <a:normAutofit/>
          </a:bodyPr>
          <a:lstStyle/>
          <a:p>
            <a:pPr lvl="0"/>
            <a:r>
              <a:rPr lang="en-GB" dirty="0"/>
              <a:t>Children are active learners drawing on direct physical and social experience, as well as culturally transmitted knowledge, to construct their own understandings of the world around them. </a:t>
            </a:r>
          </a:p>
          <a:p>
            <a:pPr lvl="0"/>
            <a:endParaRPr lang="en-GB" dirty="0"/>
          </a:p>
          <a:p>
            <a:pPr lvl="0"/>
            <a:r>
              <a:rPr lang="en-GB" dirty="0"/>
              <a:t>Children contribute to their own development as they strive to make meaning out of their daily experiences in the home, in church and in the community.</a:t>
            </a:r>
          </a:p>
          <a:p>
            <a:pPr marL="0" lvl="0" indent="0">
              <a:buNone/>
            </a:pPr>
            <a:endParaRPr lang="en-ZA" dirty="0"/>
          </a:p>
        </p:txBody>
      </p:sp>
    </p:spTree>
    <p:extLst>
      <p:ext uri="{BB962C8B-B14F-4D97-AF65-F5344CB8AC3E}">
        <p14:creationId xmlns:p14="http://schemas.microsoft.com/office/powerpoint/2010/main" val="116641426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307</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237602"/>
          </a:xfrm>
        </p:spPr>
        <p:txBody>
          <a:bodyPr>
            <a:normAutofit/>
          </a:bodyPr>
          <a:lstStyle/>
          <a:p>
            <a:pPr lvl="0"/>
            <a:r>
              <a:rPr lang="en-GB" dirty="0"/>
              <a:t>Children develop and learn best in the context of a community where they are safe and valued, their physical needs are met and they feel psychologically secure. </a:t>
            </a:r>
            <a:endParaRPr lang="en-ZA" dirty="0"/>
          </a:p>
          <a:p>
            <a:pPr marL="0" lvl="0" indent="0">
              <a:buNone/>
            </a:pPr>
            <a:endParaRPr lang="en-ZA" dirty="0"/>
          </a:p>
        </p:txBody>
      </p:sp>
    </p:spTree>
    <p:extLst>
      <p:ext uri="{BB962C8B-B14F-4D97-AF65-F5344CB8AC3E}">
        <p14:creationId xmlns:p14="http://schemas.microsoft.com/office/powerpoint/2010/main" val="303586739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308</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345760"/>
            <a:ext cx="8219256" cy="4237602"/>
          </a:xfrm>
        </p:spPr>
        <p:txBody>
          <a:bodyPr>
            <a:normAutofit/>
          </a:bodyPr>
          <a:lstStyle/>
          <a:p>
            <a:r>
              <a:rPr lang="en-US" b="1" dirty="0"/>
              <a:t>Competition &amp; Self-Esteem</a:t>
            </a:r>
            <a:r>
              <a:rPr lang="en-US" dirty="0"/>
              <a:t> - During their primary years, children's self-esteem (estimation of their self-worth, pride or shame in their competence) becomes more realistic and accurate. </a:t>
            </a:r>
          </a:p>
          <a:p>
            <a:endParaRPr lang="en-US" dirty="0"/>
          </a:p>
          <a:p>
            <a:r>
              <a:rPr lang="en-US" dirty="0"/>
              <a:t>Self-esteem comes from daily experiences that confirm who we are and what we are capable of doing. </a:t>
            </a:r>
          </a:p>
          <a:p>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125850793"/>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309</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237602"/>
          </a:xfrm>
        </p:spPr>
        <p:txBody>
          <a:bodyPr>
            <a:normAutofit/>
          </a:bodyPr>
          <a:lstStyle/>
          <a:p>
            <a:r>
              <a:rPr lang="en-US" dirty="0"/>
              <a:t>As children mature, they begin to understand the limitation of their own abilities and become more prone to social comparison. </a:t>
            </a:r>
          </a:p>
          <a:p>
            <a:endParaRPr lang="en-US" dirty="0"/>
          </a:p>
          <a:p>
            <a:r>
              <a:rPr lang="en-US" dirty="0"/>
              <a:t>This information becomes part of their self-concept and can affect their motivation. </a:t>
            </a:r>
          </a:p>
          <a:p>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859399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2208910"/>
            <a:ext cx="8219256" cy="4229990"/>
          </a:xfrm>
        </p:spPr>
        <p:txBody>
          <a:bodyPr>
            <a:normAutofit/>
          </a:bodyPr>
          <a:lstStyle/>
          <a:p>
            <a:r>
              <a:rPr lang="en-US" dirty="0"/>
              <a:t>The system is the initial step, characterizing clear, elevated expectations which will be accomplished by all children. </a:t>
            </a:r>
          </a:p>
          <a:p>
            <a:endParaRPr lang="en-US" dirty="0"/>
          </a:p>
          <a:p>
            <a:r>
              <a:rPr lang="en-US" dirty="0"/>
              <a:t>The educational module is then adjusted to the objectives, and the children are evaluated against the objectives. </a:t>
            </a:r>
            <a:endParaRPr lang="en-ZA" dirty="0"/>
          </a:p>
          <a:p>
            <a:pPr marL="0" indent="0">
              <a:buNone/>
            </a:pPr>
            <a:endParaRPr lang="en-ZA" dirty="0"/>
          </a:p>
        </p:txBody>
      </p:sp>
    </p:spTree>
    <p:extLst>
      <p:ext uri="{BB962C8B-B14F-4D97-AF65-F5344CB8AC3E}">
        <p14:creationId xmlns:p14="http://schemas.microsoft.com/office/powerpoint/2010/main" val="26337921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310</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237602"/>
          </a:xfrm>
        </p:spPr>
        <p:txBody>
          <a:bodyPr>
            <a:normAutofit/>
          </a:bodyPr>
          <a:lstStyle/>
          <a:p>
            <a:r>
              <a:rPr lang="en-US" dirty="0"/>
              <a:t>Unfortunately, when adults rely unduly on competition and comparison among young children, they magnify children's tendency to engage in social comparison, lessen children's optimism about their own abilities and stifle motivation to learn. </a:t>
            </a:r>
          </a:p>
          <a:p>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66350606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311</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237602"/>
          </a:xfrm>
        </p:spPr>
        <p:txBody>
          <a:bodyPr>
            <a:normAutofit/>
          </a:bodyPr>
          <a:lstStyle/>
          <a:p>
            <a:r>
              <a:rPr lang="en-US" dirty="0"/>
              <a:t>Experiences that shape self-esteem and self-concept are especially important because children's self-esteem influences their behavior. </a:t>
            </a:r>
          </a:p>
          <a:p>
            <a:endParaRPr lang="en-US" dirty="0"/>
          </a:p>
          <a:p>
            <a:r>
              <a:rPr lang="en-US" dirty="0"/>
              <a:t>The use of rewards where only some of the children achieve success sets the children up for competition and comparison. </a:t>
            </a:r>
          </a:p>
          <a:p>
            <a:endParaRPr lang="en-US" dirty="0"/>
          </a:p>
          <a:p>
            <a:r>
              <a:rPr lang="en-US" dirty="0"/>
              <a:t>Likewise, using games that are competitive rather than cooperative encourages comparison and lessens the self-esteem of those who lose.</a:t>
            </a:r>
            <a:endParaRPr lang="en-ZA" dirty="0"/>
          </a:p>
          <a:p>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422426400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312</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603504" y="2346024"/>
            <a:ext cx="8219256" cy="4727668"/>
          </a:xfrm>
        </p:spPr>
        <p:txBody>
          <a:bodyPr>
            <a:normAutofit/>
          </a:bodyPr>
          <a:lstStyle/>
          <a:p>
            <a:r>
              <a:rPr lang="en-US" b="1" dirty="0"/>
              <a:t>Integrated Curriculum</a:t>
            </a:r>
            <a:r>
              <a:rPr lang="en-US" dirty="0"/>
              <a:t> - Because children's learning is integrated during the early years, the religious curriculum should also be integrated. </a:t>
            </a:r>
          </a:p>
          <a:p>
            <a:endParaRPr lang="en-US" dirty="0"/>
          </a:p>
          <a:p>
            <a:r>
              <a:rPr lang="en-US" dirty="0"/>
              <a:t>In fact, current knowledge of brain development offers strong support for integrating curriculum; it has been found that the brain seeks meaningful connections when presented with new information. </a:t>
            </a:r>
          </a:p>
          <a:p>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05242508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313</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385781"/>
            <a:ext cx="8219256" cy="4727668"/>
          </a:xfrm>
        </p:spPr>
        <p:txBody>
          <a:bodyPr>
            <a:normAutofit/>
          </a:bodyPr>
          <a:lstStyle/>
          <a:p>
            <a:r>
              <a:rPr lang="en-US" dirty="0"/>
              <a:t>An integrated curriculum can be accomplished by planning around topics of study related to learning goals across different activity venues.</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88179718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314</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b="1" dirty="0"/>
              <a:t>Consistency</a:t>
            </a:r>
            <a:r>
              <a:rPr lang="en-US" dirty="0"/>
              <a:t> - Consistent, positive relationships with a limited number of adults and other children is the basis for healthy human development. </a:t>
            </a:r>
          </a:p>
          <a:p>
            <a:endParaRPr lang="en-US" dirty="0"/>
          </a:p>
          <a:p>
            <a:r>
              <a:rPr lang="en-US" dirty="0"/>
              <a:t>These consistent relationships provide the context for children to learn about themselves and their world and how to develop positive, constructive relationships with other people.</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27598701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315</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Consistency can also be provided through following a familiar routine and providing orientation to the unfamiliar. </a:t>
            </a:r>
          </a:p>
          <a:p>
            <a:endParaRPr lang="en-US" dirty="0"/>
          </a:p>
          <a:p>
            <a:r>
              <a:rPr lang="en-US" dirty="0"/>
              <a:t>Children do best in a consistent structure that limits the fear of the unknown. A well-defined schedule helps children learn the order of events that occur each Sunday.</a:t>
            </a:r>
          </a:p>
          <a:p>
            <a:pPr marL="0" indent="0">
              <a:buNone/>
            </a:pPr>
            <a:endParaRPr lang="en-ZA" dirty="0"/>
          </a:p>
          <a:p>
            <a:r>
              <a:rPr lang="en-US" dirty="0"/>
              <a:t>Consistency is also important in the regulation of children's behavior.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299778693"/>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316</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The rules for behavior must be consistent over time and among adults. </a:t>
            </a:r>
          </a:p>
          <a:p>
            <a:endParaRPr lang="en-US" dirty="0"/>
          </a:p>
          <a:p>
            <a:r>
              <a:rPr lang="en-US" dirty="0"/>
              <a:t>Consistent enforcement of rules is reassuring to children that this is a predictable place, a place that you can trust.</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30747649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317</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b="1" dirty="0"/>
              <a:t>Transitioning</a:t>
            </a:r>
            <a:r>
              <a:rPr lang="en-US" dirty="0"/>
              <a:t> - A transition is the movement of children between one activity to another or one place to another. </a:t>
            </a:r>
          </a:p>
          <a:p>
            <a:endParaRPr lang="en-US" dirty="0"/>
          </a:p>
          <a:p>
            <a:r>
              <a:rPr lang="en-US" dirty="0"/>
              <a:t>Children are in transition during clean up, while waiting for a venue to begin or while moving from one place to another. Young children, especially, can have difficulty adjusting to movement from one environment to another.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25847260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318</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There are no rules about what is an acceptable waiting time. However, common sense tells us that the longer and more often the children wait, the more likely they will become restless and misbehave. </a:t>
            </a:r>
          </a:p>
          <a:p>
            <a:endParaRPr lang="en-US" dirty="0"/>
          </a:p>
          <a:p>
            <a:r>
              <a:rPr lang="en-US" dirty="0"/>
              <a:t>Children are naturally energetic and waiting does not come easy. </a:t>
            </a:r>
          </a:p>
          <a:p>
            <a:endParaRPr lang="en-US" dirty="0"/>
          </a:p>
          <a:p>
            <a:r>
              <a:rPr lang="en-US" dirty="0"/>
              <a:t>Being actively engaged during routines, including transitions, eliminates wasted time and provides an opportunity for learning.</a:t>
            </a:r>
            <a:endParaRPr lang="en-ZA"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21384486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319</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b="1" dirty="0"/>
              <a:t>Learning Styles</a:t>
            </a:r>
            <a:r>
              <a:rPr lang="en-US" dirty="0"/>
              <a:t> - Children learn from active participation through several styles of learning - auditory, visual, and kinesthetic. Visual learners need to see teacher's facial expressions to fully understand the content of a lesson. </a:t>
            </a:r>
          </a:p>
          <a:p>
            <a:endParaRPr lang="en-US" dirty="0"/>
          </a:p>
          <a:p>
            <a:r>
              <a:rPr lang="en-US" dirty="0"/>
              <a:t>They may think in pictures and learn best from visual diagrams and written materials. Auditory learners learn best through verbal discussion and listening to what others have to say. </a:t>
            </a:r>
          </a:p>
          <a:p>
            <a:endParaRPr lang="en-US" dirty="0"/>
          </a:p>
          <a:p>
            <a:r>
              <a:rPr lang="en-US" dirty="0"/>
              <a:t>Written information may have little meaning until it is heard. </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54364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2208910"/>
            <a:ext cx="8219256" cy="4229990"/>
          </a:xfrm>
        </p:spPr>
        <p:txBody>
          <a:bodyPr>
            <a:normAutofit/>
          </a:bodyPr>
          <a:lstStyle/>
          <a:p>
            <a:r>
              <a:rPr lang="en-US" dirty="0"/>
              <a:t>As contrasted and customary training which is concerned just about conveying content, a objectives based instruction change framework guarantees that all will succeed if all are held to elevated standards. </a:t>
            </a:r>
          </a:p>
          <a:p>
            <a:endParaRPr lang="en-US" dirty="0"/>
          </a:p>
          <a:p>
            <a:r>
              <a:rPr lang="en-US" dirty="0"/>
              <a:t>At the point when the guidelines are come to, there will be no accomplishment hole where a few gatherings are permitted to score lower than others, or the crippled are offered unexpected open doors in comparison to others. </a:t>
            </a:r>
          </a:p>
          <a:p>
            <a:pPr marL="0" indent="0">
              <a:buNone/>
            </a:pPr>
            <a:endParaRPr lang="en-ZA" dirty="0"/>
          </a:p>
        </p:txBody>
      </p:sp>
    </p:spTree>
    <p:extLst>
      <p:ext uri="{BB962C8B-B14F-4D97-AF65-F5344CB8AC3E}">
        <p14:creationId xmlns:p14="http://schemas.microsoft.com/office/powerpoint/2010/main" val="369436720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320</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The tactile/kinesthetic person learns best though a hands-on approach. </a:t>
            </a:r>
          </a:p>
          <a:p>
            <a:endParaRPr lang="en-US" dirty="0"/>
          </a:p>
          <a:p>
            <a:r>
              <a:rPr lang="en-US" dirty="0"/>
              <a:t>They may find it hard to sit still for long periods of time and might be distracted by their need for activity and exploration.</a:t>
            </a:r>
          </a:p>
          <a:p>
            <a:endParaRPr lang="en-US" dirty="0"/>
          </a:p>
          <a:p>
            <a:r>
              <a:rPr lang="en-US" dirty="0"/>
              <a:t> The younger the child the higher the need is for kinesthetic learning. Activities and teaching methods should allow for all three learning styles.</a:t>
            </a:r>
            <a:endParaRPr lang="en-ZA"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34883037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321</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2372" y="2130332"/>
            <a:ext cx="8219256" cy="4727668"/>
          </a:xfrm>
        </p:spPr>
        <p:txBody>
          <a:bodyPr>
            <a:normAutofit/>
          </a:bodyPr>
          <a:lstStyle/>
          <a:p>
            <a:r>
              <a:rPr lang="en-US" b="1" dirty="0"/>
              <a:t>Multiple Intelligences</a:t>
            </a:r>
            <a:r>
              <a:rPr lang="en-US" dirty="0"/>
              <a:t> - In 1983, in his book Frames of Mind, Howard Gardner, Ph.D., a Harvard University psychologist, challenged the traditional notion that intelligence is a single, fixed commodity. </a:t>
            </a:r>
          </a:p>
          <a:p>
            <a:endParaRPr lang="en-US" dirty="0"/>
          </a:p>
          <a:p>
            <a:r>
              <a:rPr lang="en-US" dirty="0"/>
              <a:t>His contention was that we all possess seven distinct and somewhat autonomous intelligences, all ruled by different parts of the brain and that each is of equal value. </a:t>
            </a:r>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57687869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322</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385780"/>
            <a:ext cx="8219256" cy="4727668"/>
          </a:xfrm>
        </p:spPr>
        <p:txBody>
          <a:bodyPr>
            <a:normAutofit/>
          </a:bodyPr>
          <a:lstStyle/>
          <a:p>
            <a:r>
              <a:rPr lang="en-US" dirty="0"/>
              <a:t>He also redefined intelligence, declaring that it is the biological and psychological potential to solve or to fashion products valued in a particular culture. </a:t>
            </a:r>
          </a:p>
          <a:p>
            <a:endParaRPr lang="en-US" dirty="0"/>
          </a:p>
          <a:p>
            <a:r>
              <a:rPr lang="en-US" dirty="0"/>
              <a:t>Gardner's theory of multiple intelligences has become widely accepted by many educators. </a:t>
            </a:r>
            <a:endParaRPr lang="en-ZA"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86441887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323</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lnSpcReduction="10000"/>
          </a:bodyPr>
          <a:lstStyle/>
          <a:p>
            <a:pPr marL="0" indent="0">
              <a:buNone/>
            </a:pPr>
            <a:r>
              <a:rPr lang="en-US" b="1" dirty="0"/>
              <a:t>Since identifying the seven intelligences, Gardner's continuing research has lead him to increase the number to eight with a possible ninth:</a:t>
            </a:r>
          </a:p>
          <a:p>
            <a:pPr marL="0" indent="0">
              <a:buNone/>
            </a:pPr>
            <a:endParaRPr lang="en-ZA" b="1" dirty="0"/>
          </a:p>
          <a:p>
            <a:pPr lvl="0"/>
            <a:r>
              <a:rPr lang="en-GB" b="1" dirty="0"/>
              <a:t>Linguistic</a:t>
            </a:r>
            <a:r>
              <a:rPr lang="en-GB" dirty="0"/>
              <a:t>: Mastery and love of language and words with a desire to explore them. Poets, writers, linguists.</a:t>
            </a:r>
            <a:endParaRPr lang="en-ZA" dirty="0"/>
          </a:p>
          <a:p>
            <a:pPr lvl="0"/>
            <a:r>
              <a:rPr lang="en-GB" b="1" dirty="0"/>
              <a:t>Logical-Mathematical</a:t>
            </a:r>
            <a:r>
              <a:rPr lang="en-GB" dirty="0"/>
              <a:t>: Confronting and assessing objects and abstractions and discerning their relationships and underlying principles. Mathematicians, scientists, philosophers.</a:t>
            </a:r>
            <a:endParaRPr lang="en-ZA" dirty="0"/>
          </a:p>
          <a:p>
            <a:pPr lvl="0"/>
            <a:r>
              <a:rPr lang="en-GB" b="1" dirty="0"/>
              <a:t>Musical</a:t>
            </a:r>
            <a:r>
              <a:rPr lang="en-GB" dirty="0"/>
              <a:t>: Competence not only in composing and performing pieces with pitch, rhythm and timbre, but also in listening and discerning. Composers, conductors, musicians, music critics.</a:t>
            </a:r>
            <a:endParaRPr lang="en-ZA"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9272328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324</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pPr lvl="0"/>
            <a:r>
              <a:rPr lang="en-GB" b="1" dirty="0"/>
              <a:t>Spatial</a:t>
            </a:r>
            <a:r>
              <a:rPr lang="en-GB" dirty="0"/>
              <a:t>: Ability to perceive the visual world accurately, transform and modify perceptions and re-create visual experiences even without physical stimuli. Architects, artists, sculptors, mapmakers, navigators, chess players.</a:t>
            </a:r>
          </a:p>
          <a:p>
            <a:pPr marL="0" lvl="0" indent="0">
              <a:buNone/>
            </a:pPr>
            <a:endParaRPr lang="en-ZA" dirty="0"/>
          </a:p>
          <a:p>
            <a:pPr lvl="0"/>
            <a:r>
              <a:rPr lang="en-GB" b="1" dirty="0"/>
              <a:t>Bodily-Kinesthetic</a:t>
            </a:r>
            <a:r>
              <a:rPr lang="en-GB" dirty="0"/>
              <a:t>: Controlling and orchestrating body motions and handling objects skilfully. Dancers, athletes, actors.</a:t>
            </a:r>
          </a:p>
          <a:p>
            <a:pPr marL="0" lvl="0" indent="0">
              <a:buNone/>
            </a:pPr>
            <a:endParaRPr lang="en-ZA" dirty="0"/>
          </a:p>
          <a:p>
            <a:pPr lvl="0"/>
            <a:r>
              <a:rPr lang="en-GB" b="1" dirty="0"/>
              <a:t>Intrapersonal</a:t>
            </a:r>
            <a:r>
              <a:rPr lang="en-GB" dirty="0"/>
              <a:t>: Ability to understand oneself and use the knowledge to make effective life decisions.</a:t>
            </a:r>
            <a:endParaRPr lang="en-ZA"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57510915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325</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2372" y="2359277"/>
            <a:ext cx="8219256" cy="4727668"/>
          </a:xfrm>
        </p:spPr>
        <p:txBody>
          <a:bodyPr>
            <a:normAutofit/>
          </a:bodyPr>
          <a:lstStyle/>
          <a:p>
            <a:pPr lvl="0"/>
            <a:r>
              <a:rPr lang="en-GB" b="1" dirty="0"/>
              <a:t>Interpersonal</a:t>
            </a:r>
            <a:r>
              <a:rPr lang="en-GB" dirty="0"/>
              <a:t>: Accurately determining moods, feelings and other mental states in others. Psychiatrists, politicians, religious leaders, anthropologists.</a:t>
            </a:r>
            <a:br>
              <a:rPr lang="en-GB" dirty="0"/>
            </a:br>
            <a:r>
              <a:rPr lang="en-GB" dirty="0"/>
              <a:t>Naturalist: Recognizing and categorizing natural objects. Biologists, naturalists.</a:t>
            </a:r>
          </a:p>
          <a:p>
            <a:pPr marL="0" lvl="0" indent="0">
              <a:buNone/>
            </a:pPr>
            <a:endParaRPr lang="en-ZA" dirty="0"/>
          </a:p>
          <a:p>
            <a:pPr lvl="0"/>
            <a:r>
              <a:rPr lang="en-GB" b="1" dirty="0"/>
              <a:t>Existential</a:t>
            </a:r>
            <a:r>
              <a:rPr lang="en-GB" dirty="0"/>
              <a:t> (possible intelligence): Capturing and pondering the fundamental questions of existence. Spiritual leaders, philosophical thinkers. </a:t>
            </a:r>
            <a:endParaRPr lang="en-ZA"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52063262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326</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Except in extreme cases, each of us possess all the intelligences to varying degrees. </a:t>
            </a:r>
          </a:p>
          <a:p>
            <a:endParaRPr lang="en-US" dirty="0"/>
          </a:p>
          <a:p>
            <a:r>
              <a:rPr lang="en-US" dirty="0"/>
              <a:t>Just how much talent we are allocated to each area depends upon a combination of genetic and environmental factors. Curriculum activities should be developed to reach all the intelligences.</a:t>
            </a:r>
            <a:endParaRPr lang="en-ZA"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819868048"/>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327</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b="1" dirty="0"/>
              <a:t>Group Size - </a:t>
            </a:r>
            <a:r>
              <a:rPr lang="en-US" dirty="0"/>
              <a:t>Large groups easily overwhelm children. Large groups of children are also more difficult to manage. Small group sizes make it easier to facilitate leaning and hands-on curriculum. </a:t>
            </a:r>
          </a:p>
          <a:p>
            <a:endParaRPr lang="en-US" dirty="0"/>
          </a:p>
          <a:p>
            <a:r>
              <a:rPr lang="en-US" dirty="0"/>
              <a:t>Small group sizes make it easier for children to form friendship and practice social skills and allow the shyest child to make better emotional connections with the instructor and other children. </a:t>
            </a:r>
          </a:p>
          <a:p>
            <a:endParaRPr lang="en-US" dirty="0"/>
          </a:p>
          <a:p>
            <a:r>
              <a:rPr lang="en-US" dirty="0"/>
              <a:t>The younger the children, the smaller the group size required. </a:t>
            </a:r>
            <a:endParaRPr lang="en-ZA"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96210510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328</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130332"/>
            <a:ext cx="8219256" cy="4727668"/>
          </a:xfrm>
        </p:spPr>
        <p:txBody>
          <a:bodyPr>
            <a:normAutofit/>
          </a:bodyPr>
          <a:lstStyle/>
          <a:p>
            <a:r>
              <a:rPr lang="en-US" b="1" dirty="0"/>
              <a:t>Behavior &amp; Environment</a:t>
            </a:r>
            <a:r>
              <a:rPr lang="en-US" dirty="0"/>
              <a:t> - The physical environment shapes children's behavior. Large, noisy, over stimulating rooms can produce undesirable behavior in children. Smaller spaces help children to focus and cut down on distractions.</a:t>
            </a:r>
          </a:p>
          <a:p>
            <a:pPr marL="0" indent="0">
              <a:buNone/>
            </a:pPr>
            <a:endParaRPr lang="en-ZA" dirty="0"/>
          </a:p>
          <a:p>
            <a:r>
              <a:rPr lang="en-US" b="1" dirty="0"/>
              <a:t>Active Learners</a:t>
            </a:r>
            <a:r>
              <a:rPr lang="en-US" dirty="0"/>
              <a:t> - Children are active learners. Education sometimes emphasizes rote learning of skills rather than active, experiential learning in a meaningful context. </a:t>
            </a:r>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68091331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329</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491798"/>
            <a:ext cx="8219256" cy="4727668"/>
          </a:xfrm>
        </p:spPr>
        <p:txBody>
          <a:bodyPr>
            <a:normAutofit/>
          </a:bodyPr>
          <a:lstStyle/>
          <a:p>
            <a:r>
              <a:rPr lang="en-US" dirty="0"/>
              <a:t>Consequently, many children are being taught scripture and facts, but they are not learning to apply those skills to problems and real situations. </a:t>
            </a:r>
          </a:p>
          <a:p>
            <a:endParaRPr lang="en-US" dirty="0"/>
          </a:p>
          <a:p>
            <a:r>
              <a:rPr lang="en-US" dirty="0"/>
              <a:t>Rote learning does not develop more complex thinking skills such as conceptualization and problem solving. Nor do children necessarily acquire knowledge from rote learning. </a:t>
            </a:r>
            <a:endParaRPr lang="en-ZA"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737491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6"/>
            <a:ext cx="8219256" cy="4229990"/>
          </a:xfrm>
        </p:spPr>
        <p:txBody>
          <a:bodyPr>
            <a:normAutofit lnSpcReduction="10000"/>
          </a:bodyPr>
          <a:lstStyle/>
          <a:p>
            <a:endParaRPr lang="en-US" dirty="0"/>
          </a:p>
          <a:p>
            <a:r>
              <a:rPr lang="en-US" dirty="0"/>
              <a:t>All will meet world class standards and be fit the bill for good schools and prepared for steady employments which pay great wages. </a:t>
            </a:r>
          </a:p>
          <a:p>
            <a:endParaRPr lang="en-US" dirty="0"/>
          </a:p>
          <a:p>
            <a:r>
              <a:rPr lang="en-US" dirty="0"/>
              <a:t>In a conventional instruction framework, the educational programs was characterized by the individuals who made course readings instead of government bodies which amassed gatherings of partners to make guidelines in view of agreement of what students should know and have the capacity to do. </a:t>
            </a:r>
            <a:endParaRPr lang="en-ZA" dirty="0"/>
          </a:p>
          <a:p>
            <a:pPr marL="0" indent="0">
              <a:buNone/>
            </a:pPr>
            <a:endParaRPr lang="en-ZA" dirty="0"/>
          </a:p>
        </p:txBody>
      </p:sp>
    </p:spTree>
    <p:extLst>
      <p:ext uri="{BB962C8B-B14F-4D97-AF65-F5344CB8AC3E}">
        <p14:creationId xmlns:p14="http://schemas.microsoft.com/office/powerpoint/2010/main" val="1846339802"/>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330</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b="1" dirty="0"/>
              <a:t>Sense of Time &amp; Place</a:t>
            </a:r>
            <a:r>
              <a:rPr lang="en-US" dirty="0"/>
              <a:t> - Children under the age of six struggle with the concept of time. Actually, children under age six do not fully comprehend time at all. </a:t>
            </a:r>
          </a:p>
          <a:p>
            <a:endParaRPr lang="en-US" dirty="0"/>
          </a:p>
          <a:p>
            <a:r>
              <a:rPr lang="en-US" dirty="0"/>
              <a:t>They only understand the 'present'. Past and future have no meaning to them. Children ages six and older are beginning to comprehend the concept of time. </a:t>
            </a:r>
          </a:p>
          <a:p>
            <a:endParaRPr lang="en-US" dirty="0"/>
          </a:p>
          <a:p>
            <a:r>
              <a:rPr lang="en-US" dirty="0"/>
              <a:t>Young children have no comprehension of geography that is outside of the immediate world they've experienced. </a:t>
            </a:r>
            <a:endParaRPr lang="en-ZA"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10443469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331</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425537"/>
            <a:ext cx="8219256" cy="4727668"/>
          </a:xfrm>
        </p:spPr>
        <p:txBody>
          <a:bodyPr>
            <a:normAutofit/>
          </a:bodyPr>
          <a:lstStyle/>
          <a:p>
            <a:r>
              <a:rPr lang="en-US" b="1" dirty="0"/>
              <a:t>Value/Morals Formation</a:t>
            </a:r>
            <a:r>
              <a:rPr lang="en-US" dirty="0"/>
              <a:t> - The basic truth about teaching values and morals to our children is that values and morals are learned not through works or lecture, but through living it. </a:t>
            </a:r>
          </a:p>
          <a:p>
            <a:endParaRPr lang="en-US" dirty="0"/>
          </a:p>
          <a:p>
            <a:r>
              <a:rPr lang="en-US" dirty="0"/>
              <a:t>The kind of values we ourselves treasure as adults or those that form part of our life's principles are manifested in our everyday life. </a:t>
            </a:r>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617603234"/>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332</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452042"/>
            <a:ext cx="8219256" cy="4727668"/>
          </a:xfrm>
        </p:spPr>
        <p:txBody>
          <a:bodyPr>
            <a:normAutofit/>
          </a:bodyPr>
          <a:lstStyle/>
          <a:p>
            <a:r>
              <a:rPr lang="en-US" dirty="0"/>
              <a:t>Children should be taught values in concert with methods of analysis and judgment that yield answers about right and wrong, better and worse concerning personal behavior and the common good. </a:t>
            </a:r>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71882936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333</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130332"/>
            <a:ext cx="8219256" cy="4727668"/>
          </a:xfrm>
        </p:spPr>
        <p:txBody>
          <a:bodyPr>
            <a:normAutofit/>
          </a:bodyPr>
          <a:lstStyle/>
          <a:p>
            <a:r>
              <a:rPr lang="en-US" dirty="0"/>
              <a:t>The integration of cognitive development and character development can best be achieved through perspective-taking, moral reasoning, thoughtful decision-making and moral self-knowledge. </a:t>
            </a:r>
          </a:p>
          <a:p>
            <a:endParaRPr lang="en-US" dirty="0"/>
          </a:p>
          <a:p>
            <a:r>
              <a:rPr lang="en-US" dirty="0"/>
              <a:t>Since young children learn through role-playing, this is an excellent way to teach values and morals to them.</a:t>
            </a:r>
            <a:endParaRPr lang="en-ZA"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2451374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334</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lnSpcReduction="10000"/>
          </a:bodyPr>
          <a:lstStyle/>
          <a:p>
            <a:r>
              <a:rPr lang="en-US" dirty="0"/>
              <a:t>Not only do children learn best, but they also enjoy themselves the most and they have the most fun when developmentally appropriate practice is followed. </a:t>
            </a:r>
          </a:p>
          <a:p>
            <a:endParaRPr lang="en-US" dirty="0"/>
          </a:p>
          <a:p>
            <a:r>
              <a:rPr lang="en-US" dirty="0"/>
              <a:t>That adds high repeat appeal when a hands-on approach is followed. When children have fun and want to come to church, they will have a strong influence on their parents to bring them back, and back and back again.</a:t>
            </a:r>
          </a:p>
          <a:p>
            <a:pPr marL="0" indent="0">
              <a:buNone/>
            </a:pPr>
            <a:endParaRPr lang="en-ZA" dirty="0"/>
          </a:p>
          <a:p>
            <a:r>
              <a:rPr lang="en-US" dirty="0"/>
              <a:t>Childhood has its own way of seeing, thinking and feeling and nothing is more foolish than to try to substitute ours [adult] for theirs.</a:t>
            </a:r>
            <a:endParaRPr lang="en-ZA"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26888853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335</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Developmentally appropriate practice for children is exactly what one church, Grace Community Bible Church in Richmond, Texas, calls "practical love" and "loving people on purpose." </a:t>
            </a:r>
          </a:p>
          <a:p>
            <a:endParaRPr lang="en-US" dirty="0"/>
          </a:p>
          <a:p>
            <a:r>
              <a:rPr lang="en-US" dirty="0"/>
              <a:t>The love is personal. People are loved as very individual persons. Their wants, needs, preconceptions and emotions are addressed. </a:t>
            </a:r>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98270493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336</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2372" y="2319520"/>
            <a:ext cx="8219256" cy="4727668"/>
          </a:xfrm>
        </p:spPr>
        <p:txBody>
          <a:bodyPr>
            <a:normAutofit/>
          </a:bodyPr>
          <a:lstStyle/>
          <a:p>
            <a:r>
              <a:rPr lang="en-US" dirty="0"/>
              <a:t>The love is practical. They are offered acceptance, comfort, relevance and hope. </a:t>
            </a:r>
          </a:p>
          <a:p>
            <a:endParaRPr lang="en-US" dirty="0"/>
          </a:p>
          <a:p>
            <a:r>
              <a:rPr lang="en-US" dirty="0"/>
              <a:t>Moreover, the love is purposeful. Developmentally appropriate practice draws upon research and knowledge on child development to accomplish practical love of children. </a:t>
            </a:r>
            <a:endParaRPr lang="en-ZA"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0887870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337</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2372" y="2332773"/>
            <a:ext cx="8219256" cy="4727668"/>
          </a:xfrm>
        </p:spPr>
        <p:txBody>
          <a:bodyPr>
            <a:normAutofit/>
          </a:bodyPr>
          <a:lstStyle/>
          <a:p>
            <a:r>
              <a:rPr lang="en-US" dirty="0"/>
              <a:t>Children's church programs should follow developmentally appropriate practice in everything they do and offer to children. </a:t>
            </a:r>
          </a:p>
          <a:p>
            <a:endParaRPr lang="en-US" dirty="0"/>
          </a:p>
          <a:p>
            <a:r>
              <a:rPr lang="en-US" dirty="0"/>
              <a:t>This means that different age groups of children have to be treated and taught differently and have different environments, designed to meet their needs. </a:t>
            </a:r>
            <a:endParaRPr lang="en-ZA"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712903849"/>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338</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Preschool children need a different program than older children. </a:t>
            </a:r>
          </a:p>
          <a:p>
            <a:endParaRPr lang="en-US" dirty="0"/>
          </a:p>
          <a:p>
            <a:r>
              <a:rPr lang="en-US" dirty="0"/>
              <a:t>5 year-olds can use some performance and hands-on activity venues, but the 4 year-olds and younger need dedicated, developmentally appropriate classrooms. </a:t>
            </a:r>
          </a:p>
          <a:p>
            <a:endParaRPr lang="en-US" dirty="0"/>
          </a:p>
          <a:p>
            <a:r>
              <a:rPr lang="en-US" dirty="0"/>
              <a:t>Direct teaching and memorization of scripture is not considered developmentally appropriate for preschoolers, as they will become lost in the symbolic language of the Bible. </a:t>
            </a:r>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40363382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339</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endParaRPr lang="en-US" dirty="0"/>
          </a:p>
          <a:p>
            <a:r>
              <a:rPr lang="en-US" dirty="0"/>
              <a:t>Not until adolescence can children really grasp the symbolic language and abstract concepts. When children are presented with concepts they cannot grasp, that they are not developmentally ready for, they can actually become alienated, and even develop a phobia to the subject. </a:t>
            </a:r>
          </a:p>
          <a:p>
            <a:endParaRPr lang="en-US" dirty="0"/>
          </a:p>
          <a:p>
            <a:r>
              <a:rPr lang="en-US" dirty="0"/>
              <a:t>This has been discovered in extensive research on the teaching of mathematics. </a:t>
            </a:r>
            <a:endParaRPr lang="en-ZA"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183192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6"/>
            <a:ext cx="8219256" cy="4229990"/>
          </a:xfrm>
        </p:spPr>
        <p:txBody>
          <a:bodyPr>
            <a:normAutofit/>
          </a:bodyPr>
          <a:lstStyle/>
          <a:p>
            <a:pPr marL="0" indent="0">
              <a:buNone/>
            </a:pPr>
            <a:r>
              <a:rPr lang="en-GB" b="1" dirty="0"/>
              <a:t>Guidelines:</a:t>
            </a:r>
            <a:r>
              <a:rPr lang="en-GB" dirty="0"/>
              <a:t> </a:t>
            </a:r>
            <a:endParaRPr lang="en-ZA" dirty="0"/>
          </a:p>
          <a:p>
            <a:r>
              <a:rPr lang="en-GB" dirty="0"/>
              <a:t>A guideline is a statement by which to decide a game-plan. A guideline plans to streamline specific procedures as indicated by a set normal or sound practice. </a:t>
            </a:r>
          </a:p>
          <a:p>
            <a:endParaRPr lang="en-GB" dirty="0"/>
          </a:p>
          <a:p>
            <a:r>
              <a:rPr lang="en-GB" dirty="0"/>
              <a:t>By definition, following a guideline is never obligatory. Guidelines are not authoritative and are not enforced.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9034516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340</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lnSpcReduction="10000"/>
          </a:bodyPr>
          <a:lstStyle/>
          <a:p>
            <a:r>
              <a:rPr lang="en-US" dirty="0"/>
              <a:t>Julian Green, a child development specialist has suggested that for the first six years of a child's life, faith is primarily understood through experience. </a:t>
            </a:r>
          </a:p>
          <a:p>
            <a:pPr marL="0" indent="0">
              <a:buNone/>
            </a:pPr>
            <a:endParaRPr lang="en-ZA" dirty="0"/>
          </a:p>
          <a:p>
            <a:r>
              <a:rPr lang="en-US" dirty="0"/>
              <a:t>Preschoolers need lots of hands-on, interactive opportunities for self-directed play. Young children are concrete thinkers and learn mostly by exploring, observing, imagining, imitating (role-play) and creating, not simply talking or watching. </a:t>
            </a:r>
          </a:p>
          <a:p>
            <a:endParaRPr lang="en-US" dirty="0"/>
          </a:p>
          <a:p>
            <a:r>
              <a:rPr lang="en-US" dirty="0"/>
              <a:t>Even into middle childhood, children actively construct their understandings, their knowledge, through interaction with the physical and social world. </a:t>
            </a:r>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11922853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341</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For learning to be effective, children need interactive and hands-on activities whenever possible. </a:t>
            </a:r>
          </a:p>
          <a:p>
            <a:endParaRPr lang="en-US" dirty="0"/>
          </a:p>
          <a:p>
            <a:r>
              <a:rPr lang="en-US" dirty="0"/>
              <a:t>In some ways, teaching children about God has less to do with the content that is delivered as with the climate, the loving environment they encounter. </a:t>
            </a:r>
          </a:p>
          <a:p>
            <a:endParaRPr lang="en-US" dirty="0"/>
          </a:p>
          <a:p>
            <a:r>
              <a:rPr lang="en-US" dirty="0"/>
              <a:t>A child comes to understand faith when he or she experiences an atmosphere that communicates God's Love and a gracious invitation. </a:t>
            </a:r>
            <a:endParaRPr lang="en-ZA"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14075479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342</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pPr marL="0" indent="0">
              <a:buNone/>
            </a:pPr>
            <a:r>
              <a:rPr lang="en-GB" b="1" dirty="0"/>
              <a:t>Moral Development</a:t>
            </a:r>
          </a:p>
          <a:p>
            <a:pPr marL="0" indent="0">
              <a:buNone/>
            </a:pPr>
            <a:endParaRPr lang="en-ZA" dirty="0"/>
          </a:p>
          <a:p>
            <a:r>
              <a:rPr lang="en-US" dirty="0"/>
              <a:t>There is little if any scientific research or studies on how children develop and learn religious principals and teachings as they grow. </a:t>
            </a:r>
            <a:endParaRPr lang="en-ZA" dirty="0"/>
          </a:p>
          <a:p>
            <a:r>
              <a:rPr lang="en-US" dirty="0"/>
              <a:t>Recent research by the Barna Group on faith development found that "a person's moral foundations are generally in place by the time they reach age nine. . . </a:t>
            </a:r>
          </a:p>
          <a:p>
            <a:endParaRPr lang="en-US" dirty="0"/>
          </a:p>
          <a:p>
            <a:r>
              <a:rPr lang="en-US" dirty="0"/>
              <a:t>Their fundamental perspectives on truth, integrity, meaning, justice, morality, and ethics are formed quite early in life. </a:t>
            </a:r>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52530183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343</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After their first decade, most people simply refine their views as they age without a wholesale change in those leanings." </a:t>
            </a:r>
          </a:p>
          <a:p>
            <a:endParaRPr lang="en-US" dirty="0"/>
          </a:p>
          <a:p>
            <a:r>
              <a:rPr lang="en-US" dirty="0"/>
              <a:t>The research found that a majority of Americans make a lasting determination about the meaning of Jesus Christ's life, death and resurrection by age 12. "In essence," one Barna researcher noted, "what you believe by the time you are age 13 is what you will die believing."</a:t>
            </a:r>
            <a:endParaRPr lang="en-ZA"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232490545"/>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344</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There have been some studies on children's moral development from which it is reasonable to interpolate parallels to faith development.</a:t>
            </a:r>
          </a:p>
          <a:p>
            <a:pPr marL="0" indent="0">
              <a:buNone/>
            </a:pPr>
            <a:endParaRPr lang="en-ZA" dirty="0"/>
          </a:p>
          <a:p>
            <a:r>
              <a:rPr lang="en-US" dirty="0"/>
              <a:t>How children think about right and wrong, about values and morals, is just as developmental as how children think about numbers and letters. </a:t>
            </a:r>
          </a:p>
          <a:p>
            <a:endParaRPr lang="en-US" dirty="0"/>
          </a:p>
          <a:p>
            <a:r>
              <a:rPr lang="en-US" dirty="0"/>
              <a:t>There is a typical progression of their moral thought. Understanding this progression of emerging morality allows it to be linked to developmentally appropriate practice.</a:t>
            </a:r>
            <a:endParaRPr lang="en-ZA"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5357352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345</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lnSpcReduction="10000"/>
          </a:bodyPr>
          <a:lstStyle/>
          <a:p>
            <a:r>
              <a:rPr lang="en-US" dirty="0"/>
              <a:t>Young children think about moral issues differently than older children. Preschoolers tend to think of right and wrong in black and white terms. There are no shades of gray and possibilities of negotiation. </a:t>
            </a:r>
          </a:p>
          <a:p>
            <a:endParaRPr lang="en-US" dirty="0"/>
          </a:p>
          <a:p>
            <a:r>
              <a:rPr lang="en-US" dirty="0"/>
              <a:t>Young children typically define the rightness or wrongness of an act in terms of whether or not it will evoke punishment. Children in this stage of moral development are convinced of the absolute nature of rules. </a:t>
            </a:r>
          </a:p>
          <a:p>
            <a:endParaRPr lang="en-US" dirty="0"/>
          </a:p>
          <a:p>
            <a:r>
              <a:rPr lang="en-US" dirty="0"/>
              <a:t>However, they consider it right and fair to ignore rules if they interfere with their individual benefit.</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34161704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346</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2372" y="2130332"/>
            <a:ext cx="8219256" cy="4727668"/>
          </a:xfrm>
        </p:spPr>
        <p:txBody>
          <a:bodyPr>
            <a:normAutofit/>
          </a:bodyPr>
          <a:lstStyle/>
          <a:p>
            <a:r>
              <a:rPr lang="en-US" dirty="0"/>
              <a:t>When a child takes an egocentric approach to right and wrong, they are not bad or immoral. </a:t>
            </a:r>
          </a:p>
          <a:p>
            <a:endParaRPr lang="en-US" dirty="0"/>
          </a:p>
          <a:p>
            <a:r>
              <a:rPr lang="en-US" dirty="0"/>
              <a:t>He/she is simply demonstrating their stage in the normal progression of moral development.</a:t>
            </a:r>
            <a:endParaRPr lang="en-ZA"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050465991"/>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347</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346025"/>
            <a:ext cx="8219256" cy="4727668"/>
          </a:xfrm>
        </p:spPr>
        <p:txBody>
          <a:bodyPr>
            <a:normAutofit/>
          </a:bodyPr>
          <a:lstStyle/>
          <a:p>
            <a:r>
              <a:rPr lang="en-US" dirty="0"/>
              <a:t>This natural egocentrism is also connected with a preschooler's cognitive difficulty (often impossibility) in taking someone else's mental perspective or thinking about how the other person feels. </a:t>
            </a:r>
          </a:p>
          <a:p>
            <a:endParaRPr lang="en-US" dirty="0"/>
          </a:p>
          <a:p>
            <a:r>
              <a:rPr lang="en-US" dirty="0"/>
              <a:t>Developmentally, they can only consider one perspective - their own. Their brains have not yet developed to the stage of feeling empathy. It isn't until middle childhood that children develop this capacity.</a:t>
            </a:r>
            <a:endParaRPr lang="en-ZA"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91778901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348</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Preschoolers also cannot understand the concept of an accidental wrong. </a:t>
            </a:r>
          </a:p>
          <a:p>
            <a:endParaRPr lang="en-US" dirty="0"/>
          </a:p>
          <a:p>
            <a:r>
              <a:rPr lang="en-US" dirty="0"/>
              <a:t>They tend to think about the wrongness of an act solely in terms of how much physical damage has been done. </a:t>
            </a:r>
          </a:p>
          <a:p>
            <a:endParaRPr lang="en-US" dirty="0"/>
          </a:p>
          <a:p>
            <a:r>
              <a:rPr lang="en-US" dirty="0"/>
              <a:t>If a classmate spills water accidentally, they don't see it that way. The wrongness of an act is judged in direct proportion to the amount of damage, not the motive. </a:t>
            </a:r>
            <a:endParaRPr lang="en-ZA"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89338148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349</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A child needs the cognitive ability to think about moral issues in more and more abstract ways. </a:t>
            </a:r>
          </a:p>
          <a:p>
            <a:endParaRPr lang="en-US" dirty="0"/>
          </a:p>
          <a:p>
            <a:r>
              <a:rPr lang="en-US" dirty="0"/>
              <a:t>However, moral development can be facilitated if a child is regularly exposed to reasoning that is slightly higher than the level on which he/she is thinking. </a:t>
            </a:r>
          </a:p>
          <a:p>
            <a:endParaRPr lang="en-US" dirty="0"/>
          </a:p>
          <a:p>
            <a:r>
              <a:rPr lang="en-US" dirty="0"/>
              <a:t>Children make moral decisions based on avoidance of punishment and satisfying their immediate desires from an egocentric perspective. </a:t>
            </a:r>
          </a:p>
          <a:p>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317311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6"/>
            <a:ext cx="8219256" cy="4229990"/>
          </a:xfrm>
        </p:spPr>
        <p:txBody>
          <a:bodyPr>
            <a:normAutofit/>
          </a:bodyPr>
          <a:lstStyle/>
          <a:p>
            <a:r>
              <a:rPr lang="en-GB" dirty="0"/>
              <a:t>Guidelines might be issued by and utilized by any association (administrative or private) to make the activities of its workers or divisions more unsurprising, and apparently of higher quality.</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3448201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350</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306268"/>
            <a:ext cx="8219256" cy="4727668"/>
          </a:xfrm>
        </p:spPr>
        <p:txBody>
          <a:bodyPr>
            <a:normAutofit/>
          </a:bodyPr>
          <a:lstStyle/>
          <a:p>
            <a:r>
              <a:rPr lang="en-US" dirty="0"/>
              <a:t>Preschoolers should be exposed to the next level of moral development to facilitate their growth. </a:t>
            </a:r>
          </a:p>
          <a:p>
            <a:endParaRPr lang="en-US" dirty="0"/>
          </a:p>
          <a:p>
            <a:r>
              <a:rPr lang="en-US" dirty="0"/>
              <a:t>This is the level of moral thinking that develops during middle childhood for most children.</a:t>
            </a:r>
            <a:endParaRPr lang="en-ZA"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2520233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351</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130332"/>
            <a:ext cx="8219256" cy="4727668"/>
          </a:xfrm>
        </p:spPr>
        <p:txBody>
          <a:bodyPr>
            <a:normAutofit/>
          </a:bodyPr>
          <a:lstStyle/>
          <a:p>
            <a:r>
              <a:rPr lang="en-US" dirty="0"/>
              <a:t>At this second level of moral thinking, children's concerns turn from egocentric morality to consideration for the needs of working and living together. </a:t>
            </a:r>
          </a:p>
          <a:p>
            <a:endParaRPr lang="en-US" dirty="0"/>
          </a:p>
          <a:p>
            <a:r>
              <a:rPr lang="en-US" dirty="0"/>
              <a:t>Children start to think in terms of pleasing others and being helpful, of being a good boy or good girl. </a:t>
            </a:r>
          </a:p>
          <a:p>
            <a:endParaRPr lang="en-US" dirty="0"/>
          </a:p>
          <a:p>
            <a:r>
              <a:rPr lang="en-US" dirty="0"/>
              <a:t>Concern starts to move from self-interest to the good of the group. </a:t>
            </a:r>
          </a:p>
          <a:p>
            <a:pPr marL="0" indent="0">
              <a:buNone/>
            </a:pPr>
            <a:endParaRPr lang="en-ZA"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20421108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352</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226755"/>
            <a:ext cx="8219256" cy="4727668"/>
          </a:xfrm>
        </p:spPr>
        <p:txBody>
          <a:bodyPr>
            <a:normAutofit/>
          </a:bodyPr>
          <a:lstStyle/>
          <a:p>
            <a:r>
              <a:rPr lang="en-US" dirty="0"/>
              <a:t>Because young children's thinking is constrained by their cognitive level of development, they need to be provided with opportunities to deal with religious, faith and moral issues and thinking about right and wrong in developmentally appropriate ways. </a:t>
            </a:r>
            <a:endParaRPr lang="en-ZA" dirty="0"/>
          </a:p>
          <a:p>
            <a:pPr marL="0" indent="0">
              <a:buNone/>
            </a:pPr>
            <a:endParaRPr lang="en-ZA"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07309618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353</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pPr marL="0" indent="0">
              <a:buNone/>
            </a:pPr>
            <a:r>
              <a:rPr lang="en-GB" b="1" dirty="0"/>
              <a:t>Stories</a:t>
            </a:r>
            <a:endParaRPr lang="en-ZA" dirty="0"/>
          </a:p>
          <a:p>
            <a:r>
              <a:rPr lang="en-US" dirty="0"/>
              <a:t>One of the best ways to teach children of all ages is through stories. </a:t>
            </a:r>
            <a:endParaRPr lang="en-ZA" dirty="0"/>
          </a:p>
          <a:p>
            <a:r>
              <a:rPr lang="en-US" dirty="0"/>
              <a:t>Jesus made consummate use of stories in his teachings. </a:t>
            </a:r>
          </a:p>
          <a:p>
            <a:endParaRPr lang="en-US" dirty="0"/>
          </a:p>
          <a:p>
            <a:r>
              <a:rPr lang="en-US" dirty="0"/>
              <a:t>Leading educators have recommended stories about heroes as a main means of teaching and learning values; they urge the use of personal models - heroes - in history, fiction, and current events to exemplify and encourage emulation of particular virtues or desirable traits of character.</a:t>
            </a:r>
          </a:p>
          <a:p>
            <a:endParaRPr lang="en-US" dirty="0"/>
          </a:p>
          <a:p>
            <a:endParaRPr lang="en-ZA"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71791576"/>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354</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lnSpcReduction="10000"/>
          </a:bodyPr>
          <a:lstStyle/>
          <a:p>
            <a:r>
              <a:rPr lang="en-US" dirty="0"/>
              <a:t>Dramatic stories about heroes in the Bible, literature of history and fiction attract the attention of children, arouse their interest and raises questions among them that lead to discussion and reflection about values. </a:t>
            </a:r>
          </a:p>
          <a:p>
            <a:pPr marL="0" indent="0">
              <a:buNone/>
            </a:pPr>
            <a:endParaRPr lang="en-ZA" dirty="0"/>
          </a:p>
          <a:p>
            <a:r>
              <a:rPr lang="en-US" dirty="0"/>
              <a:t>Stories for younger children need to be much shorter than those for older children. </a:t>
            </a:r>
          </a:p>
          <a:p>
            <a:endParaRPr lang="en-US" dirty="0"/>
          </a:p>
          <a:p>
            <a:r>
              <a:rPr lang="en-US" dirty="0"/>
              <a:t>By selecting some stories involving moral dilemmas, preschoolers can be exposed through discussion about the perspectives of the characters, exposing them to the next level of moral thought.</a:t>
            </a:r>
            <a:endParaRPr lang="en-ZA" dirty="0"/>
          </a:p>
          <a:p>
            <a:endParaRPr lang="en-US" dirty="0"/>
          </a:p>
          <a:p>
            <a:endParaRPr lang="en-ZA"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07169607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355</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Although younger children do not have the cognitive development to philosophically reflect on the stories, becoming familiar with stories and the Bible still introduces them to religious words, concepts, God's Love, right and wrong and the idea of faith. </a:t>
            </a:r>
          </a:p>
          <a:p>
            <a:endParaRPr lang="en-US" dirty="0"/>
          </a:p>
          <a:p>
            <a:r>
              <a:rPr lang="en-US" dirty="0"/>
              <a:t>This pre-religious literacy becomes a foundation they build on as they grow and are exposed to more formal learning of religious concepts and language.</a:t>
            </a:r>
            <a:endParaRPr lang="en-ZA" dirty="0"/>
          </a:p>
          <a:p>
            <a:endParaRPr lang="en-US" dirty="0"/>
          </a:p>
          <a:p>
            <a:endParaRPr lang="en-ZA"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35891398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356</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226755"/>
            <a:ext cx="8219256" cy="4727668"/>
          </a:xfrm>
        </p:spPr>
        <p:txBody>
          <a:bodyPr>
            <a:normAutofit/>
          </a:bodyPr>
          <a:lstStyle/>
          <a:p>
            <a:r>
              <a:rPr lang="en-US" dirty="0"/>
              <a:t>Children need examples of morals, not just lectures. </a:t>
            </a:r>
          </a:p>
          <a:p>
            <a:endParaRPr lang="en-US" dirty="0"/>
          </a:p>
          <a:p>
            <a:r>
              <a:rPr lang="en-US" dirty="0"/>
              <a:t>Children also need to develop a connection to a long line of people who have struggled to have integrity and live with faith. They need to see what it looks like. Stories are a very effective way to accomplish this. </a:t>
            </a:r>
          </a:p>
          <a:p>
            <a:endParaRPr lang="en-US" dirty="0"/>
          </a:p>
          <a:p>
            <a:endParaRPr lang="en-ZA" dirty="0"/>
          </a:p>
          <a:p>
            <a:r>
              <a:rPr lang="en-GB" dirty="0"/>
              <a:t>Every child's four most magical words are "Tell me a story."</a:t>
            </a:r>
            <a:endParaRPr lang="en-US" dirty="0"/>
          </a:p>
          <a:p>
            <a:endParaRPr lang="en-ZA"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1426803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357</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359277"/>
            <a:ext cx="8219256" cy="4727668"/>
          </a:xfrm>
        </p:spPr>
        <p:txBody>
          <a:bodyPr>
            <a:normAutofit/>
          </a:bodyPr>
          <a:lstStyle/>
          <a:p>
            <a:pPr marL="0" indent="0">
              <a:buNone/>
            </a:pPr>
            <a:r>
              <a:rPr lang="en-US" b="1" dirty="0"/>
              <a:t>Storytelling evangelism has many advantages when it comes to using stories to communicate spiritual faith to children: </a:t>
            </a:r>
          </a:p>
          <a:p>
            <a:pPr marL="0" indent="0">
              <a:buNone/>
            </a:pPr>
            <a:endParaRPr lang="en-ZA" b="1" dirty="0"/>
          </a:p>
          <a:p>
            <a:pPr lvl="0"/>
            <a:r>
              <a:rPr lang="en-GB" dirty="0"/>
              <a:t>Stories hold children's attention.</a:t>
            </a:r>
            <a:endParaRPr lang="en-ZA" dirty="0"/>
          </a:p>
          <a:p>
            <a:pPr lvl="0"/>
            <a:r>
              <a:rPr lang="en-GB" dirty="0"/>
              <a:t>Stories stir their emotions.</a:t>
            </a:r>
            <a:endParaRPr lang="en-ZA" dirty="0"/>
          </a:p>
          <a:p>
            <a:pPr lvl="0"/>
            <a:r>
              <a:rPr lang="en-GB" dirty="0"/>
              <a:t>Stories help them remember.</a:t>
            </a:r>
            <a:endParaRPr lang="en-ZA" dirty="0"/>
          </a:p>
          <a:p>
            <a:r>
              <a:rPr lang="en-US" dirty="0"/>
              <a:t>Children should not only be told stories, but also have the opportunity to act them out. </a:t>
            </a:r>
            <a:endParaRPr lang="en-ZA"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24030803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358</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2531555"/>
            <a:ext cx="8219256" cy="4727668"/>
          </a:xfrm>
        </p:spPr>
        <p:txBody>
          <a:bodyPr>
            <a:normAutofit/>
          </a:bodyPr>
          <a:lstStyle/>
          <a:p>
            <a:r>
              <a:rPr lang="en-US" dirty="0"/>
              <a:t>This is especially important for children 6 and younger who almost exclusively learn experientially. </a:t>
            </a:r>
          </a:p>
          <a:p>
            <a:endParaRPr lang="en-US" dirty="0"/>
          </a:p>
          <a:p>
            <a:r>
              <a:rPr lang="en-US" dirty="0"/>
              <a:t>They need to be given opportunities to become storytellers and act out stories in playful ways. This can include role-play and pretend dress-up.</a:t>
            </a:r>
            <a:endParaRPr lang="en-ZA"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387431211"/>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359</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To provide children consistency and a sense of security, they need a 'homeroom' they first go to and return to after going through performance and hands-on activity venues. They also need regular adult instructors. </a:t>
            </a:r>
          </a:p>
          <a:p>
            <a:endParaRPr lang="en-US" dirty="0"/>
          </a:p>
          <a:p>
            <a:r>
              <a:rPr lang="en-US" dirty="0"/>
              <a:t>Children need a steady, stable environment to deal best with the challenges of learning. </a:t>
            </a:r>
          </a:p>
          <a:p>
            <a:endParaRPr lang="en-US" dirty="0"/>
          </a:p>
          <a:p>
            <a:r>
              <a:rPr lang="en-US" dirty="0"/>
              <a:t>For 5 year-olds and younger, they should stay in the homeroom with the exception of maybe one visit to an appropriate venue or playground each Sunday. </a:t>
            </a:r>
            <a:endParaRPr lang="en-ZA"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93490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6"/>
            <a:ext cx="8219256" cy="4229990"/>
          </a:xfrm>
        </p:spPr>
        <p:txBody>
          <a:bodyPr>
            <a:normAutofit lnSpcReduction="10000"/>
          </a:bodyPr>
          <a:lstStyle/>
          <a:p>
            <a:pPr marL="0" indent="0">
              <a:buNone/>
            </a:pPr>
            <a:r>
              <a:rPr lang="en-GB" b="1" dirty="0"/>
              <a:t>Documents for early childhood development</a:t>
            </a:r>
            <a:r>
              <a:rPr lang="en-GB" dirty="0"/>
              <a:t>:</a:t>
            </a:r>
            <a:endParaRPr lang="en-ZA" dirty="0"/>
          </a:p>
          <a:p>
            <a:r>
              <a:rPr lang="en-GB" dirty="0"/>
              <a:t>This refers to any material that aids in the professional development of a child and it is linked to the learning objectives of the whole school system that is till high school.</a:t>
            </a:r>
          </a:p>
          <a:p>
            <a:pPr marL="0" indent="0">
              <a:buNone/>
            </a:pPr>
            <a:endParaRPr lang="en-GB" dirty="0"/>
          </a:p>
          <a:p>
            <a:r>
              <a:rPr lang="en-GB" dirty="0"/>
              <a:t>It focuses on developing the child psychologically, emotionally and physically. </a:t>
            </a:r>
          </a:p>
          <a:p>
            <a:pPr marL="0" indent="0">
              <a:buNone/>
            </a:pPr>
            <a:endParaRPr lang="en-ZA" dirty="0"/>
          </a:p>
          <a:p>
            <a:r>
              <a:rPr lang="en-GB" dirty="0"/>
              <a:t>The documentation is guided by the various theories that focus on childhood development. The documentation also has to be holistic in nature.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9190148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360</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pPr marL="0" indent="0">
              <a:buNone/>
            </a:pPr>
            <a:r>
              <a:rPr lang="en-US" b="1" dirty="0"/>
              <a:t>Parents' Trust</a:t>
            </a:r>
            <a:endParaRPr lang="en-ZA" dirty="0"/>
          </a:p>
          <a:p>
            <a:r>
              <a:rPr lang="en-US" dirty="0"/>
              <a:t>Parents' trust that their children will be secure and safe is essential to the any children's program's success. </a:t>
            </a:r>
          </a:p>
          <a:p>
            <a:endParaRPr lang="en-US" dirty="0"/>
          </a:p>
          <a:p>
            <a:r>
              <a:rPr lang="en-US" dirty="0"/>
              <a:t>In addition to a secure check-in/check-out system and notification system, all volunteers and staff that work in a children's program should be screened for suitability (background checks) and trained in working with children and child safety. </a:t>
            </a:r>
          </a:p>
          <a:p>
            <a:endParaRPr lang="en-US"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72221578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E29D-BB39-460E-A1F0-B05CDF53826A}"/>
              </a:ext>
            </a:extLst>
          </p:cNvPr>
          <p:cNvSpPr>
            <a:spLocks noGrp="1"/>
          </p:cNvSpPr>
          <p:nvPr>
            <p:ph type="title"/>
          </p:nvPr>
        </p:nvSpPr>
        <p:spPr>
          <a:xfrm>
            <a:off x="467544" y="274638"/>
            <a:ext cx="8219256" cy="1138658"/>
          </a:xfrm>
        </p:spPr>
        <p:txBody>
          <a:bodyPr>
            <a:normAutofit fontScale="90000"/>
          </a:bodyPr>
          <a:lstStyle/>
          <a:p>
            <a:pPr algn="ctr"/>
            <a:br>
              <a:rPr lang="en-GB" dirty="0"/>
            </a:br>
            <a:r>
              <a:rPr lang="en-GB" dirty="0"/>
              <a:t>DAILY PROGRAMME/DAILY ROUTINES, INCLUDING DESIGN ACTIVITIES AND TRANSITIONS</a:t>
            </a:r>
            <a:endParaRPr lang="en-ZA" dirty="0"/>
          </a:p>
        </p:txBody>
      </p:sp>
      <p:sp>
        <p:nvSpPr>
          <p:cNvPr id="4" name="Slide Number Placeholder 3">
            <a:extLst>
              <a:ext uri="{FF2B5EF4-FFF2-40B4-BE49-F238E27FC236}">
                <a16:creationId xmlns:a16="http://schemas.microsoft.com/office/drawing/2014/main" id="{0ED4ADD1-2EC9-42C8-A7FE-6E9443ED7B23}"/>
              </a:ext>
            </a:extLst>
          </p:cNvPr>
          <p:cNvSpPr>
            <a:spLocks noGrp="1"/>
          </p:cNvSpPr>
          <p:nvPr>
            <p:ph type="sldNum" sz="quarter" idx="12"/>
          </p:nvPr>
        </p:nvSpPr>
        <p:spPr/>
        <p:txBody>
          <a:bodyPr/>
          <a:lstStyle/>
          <a:p>
            <a:fld id="{4980778A-6F9D-4141-8080-B8192EADCD40}" type="slidenum">
              <a:rPr lang="en-ZA" smtClean="0"/>
              <a:pPr/>
              <a:t>361</a:t>
            </a:fld>
            <a:endParaRPr lang="en-ZA" dirty="0"/>
          </a:p>
        </p:txBody>
      </p:sp>
      <p:sp>
        <p:nvSpPr>
          <p:cNvPr id="6" name="Content Placeholder 5">
            <a:extLst>
              <a:ext uri="{FF2B5EF4-FFF2-40B4-BE49-F238E27FC236}">
                <a16:creationId xmlns:a16="http://schemas.microsoft.com/office/drawing/2014/main" id="{98E6FB2D-FACC-42C5-A883-955ACF70EEAC}"/>
              </a:ext>
            </a:extLst>
          </p:cNvPr>
          <p:cNvSpPr>
            <a:spLocks noGrp="1"/>
          </p:cNvSpPr>
          <p:nvPr>
            <p:ph sz="quarter" idx="1"/>
          </p:nvPr>
        </p:nvSpPr>
        <p:spPr>
          <a:xfrm>
            <a:off x="467544" y="1855694"/>
            <a:ext cx="8219256" cy="4727668"/>
          </a:xfrm>
        </p:spPr>
        <p:txBody>
          <a:bodyPr>
            <a:normAutofit/>
          </a:bodyPr>
          <a:lstStyle/>
          <a:p>
            <a:r>
              <a:rPr lang="en-US" dirty="0"/>
              <a:t>A policy requiring newcomers to wait six months before volunteering in children's ministry is a wise precaution. </a:t>
            </a:r>
          </a:p>
          <a:p>
            <a:endParaRPr lang="en-US" dirty="0"/>
          </a:p>
          <a:p>
            <a:r>
              <a:rPr lang="en-US" dirty="0"/>
              <a:t>This gives time to get to know a newcomer's qualifications and also discourages sexual predators who come to church looking for quick access to children.</a:t>
            </a:r>
            <a:endParaRPr lang="en-ZA"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ZA" dirty="0"/>
          </a:p>
        </p:txBody>
      </p:sp>
    </p:spTree>
    <p:extLst>
      <p:ext uri="{BB962C8B-B14F-4D97-AF65-F5344CB8AC3E}">
        <p14:creationId xmlns:p14="http://schemas.microsoft.com/office/powerpoint/2010/main" val="130531780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6D51B1-9455-4C68-94AF-13D05A707EFD}"/>
              </a:ext>
            </a:extLst>
          </p:cNvPr>
          <p:cNvSpPr>
            <a:spLocks noGrp="1"/>
          </p:cNvSpPr>
          <p:nvPr>
            <p:ph type="title"/>
          </p:nvPr>
        </p:nvSpPr>
        <p:spPr/>
        <p:txBody>
          <a:bodyPr/>
          <a:lstStyle/>
          <a:p>
            <a:r>
              <a:rPr lang="en-GB" cap="small" dirty="0"/>
              <a:t>3.3 KT0303 </a:t>
            </a:r>
            <a:endParaRPr lang="en-ZA" dirty="0"/>
          </a:p>
        </p:txBody>
      </p:sp>
      <p:sp>
        <p:nvSpPr>
          <p:cNvPr id="6" name="Text Placeholder 5">
            <a:extLst>
              <a:ext uri="{FF2B5EF4-FFF2-40B4-BE49-F238E27FC236}">
                <a16:creationId xmlns:a16="http://schemas.microsoft.com/office/drawing/2014/main" id="{0CF6BE23-C0ED-453A-ABCE-EB92B198CACF}"/>
              </a:ext>
            </a:extLst>
          </p:cNvPr>
          <p:cNvSpPr>
            <a:spLocks noGrp="1"/>
          </p:cNvSpPr>
          <p:nvPr>
            <p:ph type="body" idx="1"/>
          </p:nvPr>
        </p:nvSpPr>
        <p:spPr/>
        <p:txBody>
          <a:bodyPr/>
          <a:lstStyle/>
          <a:p>
            <a:r>
              <a:rPr lang="en-GB" b="1" dirty="0"/>
              <a:t>PROGRAM PLANNING AND EVALUATION</a:t>
            </a:r>
            <a:endParaRPr lang="en-ZA" b="1" dirty="0"/>
          </a:p>
        </p:txBody>
      </p:sp>
      <p:sp>
        <p:nvSpPr>
          <p:cNvPr id="3" name="Slide Number Placeholder 2">
            <a:extLst>
              <a:ext uri="{FF2B5EF4-FFF2-40B4-BE49-F238E27FC236}">
                <a16:creationId xmlns:a16="http://schemas.microsoft.com/office/drawing/2014/main" id="{3AFB5938-E3D5-45AF-8921-0C8737D70A82}"/>
              </a:ext>
            </a:extLst>
          </p:cNvPr>
          <p:cNvSpPr>
            <a:spLocks noGrp="1"/>
          </p:cNvSpPr>
          <p:nvPr>
            <p:ph type="sldNum" sz="quarter" idx="12"/>
          </p:nvPr>
        </p:nvSpPr>
        <p:spPr/>
        <p:txBody>
          <a:bodyPr/>
          <a:lstStyle/>
          <a:p>
            <a:fld id="{32F83655-DC73-417F-8B26-EB7A1DBB5382}" type="slidenum">
              <a:rPr lang="en-ZA" smtClean="0"/>
              <a:pPr/>
              <a:t>362</a:t>
            </a:fld>
            <a:endParaRPr lang="en-ZA" dirty="0"/>
          </a:p>
        </p:txBody>
      </p:sp>
    </p:spTree>
    <p:extLst>
      <p:ext uri="{BB962C8B-B14F-4D97-AF65-F5344CB8AC3E}">
        <p14:creationId xmlns:p14="http://schemas.microsoft.com/office/powerpoint/2010/main" val="1500331931"/>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363</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lstStyle/>
          <a:p>
            <a:pPr marL="0" indent="0">
              <a:buNone/>
            </a:pPr>
            <a:r>
              <a:rPr lang="en-US" b="1" dirty="0"/>
              <a:t>Daily routines might include:</a:t>
            </a:r>
          </a:p>
          <a:p>
            <a:pPr marL="0" indent="0">
              <a:buNone/>
            </a:pPr>
            <a:endParaRPr lang="en-ZA" b="1" dirty="0"/>
          </a:p>
          <a:p>
            <a:pPr lvl="0"/>
            <a:r>
              <a:rPr lang="en-US" dirty="0"/>
              <a:t>The time to get ready in the morning</a:t>
            </a:r>
            <a:endParaRPr lang="en-ZA" dirty="0"/>
          </a:p>
          <a:p>
            <a:pPr lvl="0"/>
            <a:r>
              <a:rPr lang="en-US" dirty="0"/>
              <a:t>Bath times, mealtimes, naptimes and bedtimes</a:t>
            </a:r>
            <a:endParaRPr lang="en-ZA" dirty="0"/>
          </a:p>
          <a:p>
            <a:pPr lvl="0"/>
            <a:r>
              <a:rPr lang="en-US" dirty="0"/>
              <a:t>Housework, cooking and cleaning schedules</a:t>
            </a:r>
            <a:endParaRPr lang="en-ZA" dirty="0"/>
          </a:p>
          <a:p>
            <a:pPr lvl="0"/>
            <a:r>
              <a:rPr lang="en-US" dirty="0"/>
              <a:t>Play time, family time and outdoor play</a:t>
            </a:r>
            <a:endParaRPr lang="en-ZA" dirty="0"/>
          </a:p>
          <a:p>
            <a:r>
              <a:rPr lang="en-US" dirty="0"/>
              <a:t>When you include meaningful and important elements into your family life, you’re letting your child know what’s important. </a:t>
            </a:r>
            <a:endParaRPr lang="en-ZA" dirty="0"/>
          </a:p>
          <a:p>
            <a:pPr marL="0" indent="0">
              <a:buNone/>
            </a:pPr>
            <a:endParaRPr lang="en-ZA" dirty="0"/>
          </a:p>
        </p:txBody>
      </p:sp>
    </p:spTree>
    <p:extLst>
      <p:ext uri="{BB962C8B-B14F-4D97-AF65-F5344CB8AC3E}">
        <p14:creationId xmlns:p14="http://schemas.microsoft.com/office/powerpoint/2010/main" val="181375518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364</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a:xfrm>
            <a:off x="467544" y="1758900"/>
            <a:ext cx="8219256" cy="4680000"/>
          </a:xfrm>
        </p:spPr>
        <p:txBody>
          <a:bodyPr/>
          <a:lstStyle/>
          <a:p>
            <a:r>
              <a:rPr lang="en-US" dirty="0"/>
              <a:t>While daily routines look different across neighbourhoods, Australia and the entire globe, the most important aspect is creating a routine that works for you and your family. </a:t>
            </a:r>
            <a:endParaRPr lang="en-ZA" dirty="0"/>
          </a:p>
          <a:p>
            <a:pPr marL="0" indent="0">
              <a:buNone/>
            </a:pPr>
            <a:endParaRPr lang="en-ZA" dirty="0"/>
          </a:p>
        </p:txBody>
      </p:sp>
    </p:spTree>
    <p:extLst>
      <p:ext uri="{BB962C8B-B14F-4D97-AF65-F5344CB8AC3E}">
        <p14:creationId xmlns:p14="http://schemas.microsoft.com/office/powerpoint/2010/main" val="298805086"/>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365</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marL="0" indent="0">
              <a:buNone/>
            </a:pPr>
            <a:r>
              <a:rPr lang="en-US" b="1" dirty="0"/>
              <a:t>Here are some reasons a daily routine is important for your child:</a:t>
            </a:r>
            <a:endParaRPr lang="en-ZA" b="1" dirty="0"/>
          </a:p>
          <a:p>
            <a:pPr marL="0" indent="0">
              <a:buNone/>
            </a:pPr>
            <a:r>
              <a:rPr lang="en-US" b="1" dirty="0"/>
              <a:t>Helps your child get on a schedule</a:t>
            </a:r>
            <a:endParaRPr lang="en-ZA" dirty="0"/>
          </a:p>
          <a:p>
            <a:pPr marL="0" indent="0">
              <a:buNone/>
            </a:pPr>
            <a:r>
              <a:rPr lang="en-US" b="1" dirty="0"/>
              <a:t>Consistent routine will help your child and their “body clocks” with many day-to-day basics such as: </a:t>
            </a:r>
          </a:p>
          <a:p>
            <a:pPr marL="0" indent="0">
              <a:buNone/>
            </a:pPr>
            <a:endParaRPr lang="en-ZA" b="1" dirty="0"/>
          </a:p>
          <a:p>
            <a:pPr lvl="0"/>
            <a:r>
              <a:rPr lang="en-US" dirty="0"/>
              <a:t>Ability to take naps and sleep well at night</a:t>
            </a:r>
            <a:endParaRPr lang="en-ZA" dirty="0"/>
          </a:p>
          <a:p>
            <a:pPr lvl="0"/>
            <a:r>
              <a:rPr lang="en-US" dirty="0"/>
              <a:t>Ability to eat healthy, full meals</a:t>
            </a:r>
            <a:endParaRPr lang="en-ZA" dirty="0"/>
          </a:p>
          <a:p>
            <a:pPr lvl="0"/>
            <a:r>
              <a:rPr lang="en-US" dirty="0"/>
              <a:t>Regular bowel movements</a:t>
            </a:r>
            <a:endParaRPr lang="en-ZA" dirty="0"/>
          </a:p>
          <a:p>
            <a:pPr lvl="0"/>
            <a:r>
              <a:rPr lang="en-US" dirty="0"/>
              <a:t>Healthy play and outdoor time</a:t>
            </a:r>
            <a:endParaRPr lang="en-ZA" dirty="0"/>
          </a:p>
          <a:p>
            <a:pPr marL="0" indent="0">
              <a:buNone/>
            </a:pPr>
            <a:endParaRPr lang="en-ZA" dirty="0"/>
          </a:p>
        </p:txBody>
      </p:sp>
    </p:spTree>
    <p:extLst>
      <p:ext uri="{BB962C8B-B14F-4D97-AF65-F5344CB8AC3E}">
        <p14:creationId xmlns:p14="http://schemas.microsoft.com/office/powerpoint/2010/main" val="4084193008"/>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366</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lvl="0"/>
            <a:r>
              <a:rPr lang="en-US" dirty="0"/>
              <a:t>Calm, relaxed behaviour at “down times” during the day</a:t>
            </a:r>
            <a:endParaRPr lang="en-ZA" dirty="0"/>
          </a:p>
          <a:p>
            <a:r>
              <a:rPr lang="en-US" dirty="0"/>
              <a:t>For example, because your child and their body know it’s time to sleep, they are more easily able to wind down and rest. </a:t>
            </a:r>
            <a:endParaRPr lang="en-ZA" dirty="0"/>
          </a:p>
          <a:p>
            <a:pPr marL="0" indent="0">
              <a:buNone/>
            </a:pPr>
            <a:endParaRPr lang="en-ZA" dirty="0"/>
          </a:p>
        </p:txBody>
      </p:sp>
    </p:spTree>
    <p:extLst>
      <p:ext uri="{BB962C8B-B14F-4D97-AF65-F5344CB8AC3E}">
        <p14:creationId xmlns:p14="http://schemas.microsoft.com/office/powerpoint/2010/main" val="2441662803"/>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367</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lnSpcReduction="10000"/>
          </a:bodyPr>
          <a:lstStyle/>
          <a:p>
            <a:pPr marL="0" indent="0">
              <a:buNone/>
            </a:pPr>
            <a:r>
              <a:rPr lang="en-US" b="1" dirty="0"/>
              <a:t>Bonds the family together</a:t>
            </a:r>
            <a:endParaRPr lang="en-ZA" dirty="0"/>
          </a:p>
          <a:p>
            <a:r>
              <a:rPr lang="en-US" dirty="0"/>
              <a:t>When a child knows what to expect and notices regular family activities, they begin to understand what’s important. This strengthens shared values, beliefs and interests. </a:t>
            </a:r>
          </a:p>
          <a:p>
            <a:endParaRPr lang="en-US" dirty="0"/>
          </a:p>
          <a:p>
            <a:r>
              <a:rPr lang="en-US" dirty="0"/>
              <a:t>The child, for example, might notice that eating breakfast together on Saturday mornings is important. They can see that family time together is special. </a:t>
            </a:r>
          </a:p>
          <a:p>
            <a:endParaRPr lang="en-US" dirty="0"/>
          </a:p>
          <a:p>
            <a:r>
              <a:rPr lang="en-US" dirty="0"/>
              <a:t>Even if your child is young, they will pick up on these traditions. The family bonds together by doing regular, important things together.</a:t>
            </a:r>
            <a:endParaRPr lang="en-ZA" dirty="0"/>
          </a:p>
          <a:p>
            <a:pPr marL="0" indent="0">
              <a:buNone/>
            </a:pPr>
            <a:endParaRPr lang="en-ZA" dirty="0"/>
          </a:p>
        </p:txBody>
      </p:sp>
    </p:spTree>
    <p:extLst>
      <p:ext uri="{BB962C8B-B14F-4D97-AF65-F5344CB8AC3E}">
        <p14:creationId xmlns:p14="http://schemas.microsoft.com/office/powerpoint/2010/main" val="149168413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368</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marL="0" indent="0">
              <a:buNone/>
            </a:pPr>
            <a:r>
              <a:rPr lang="en-US" b="1" dirty="0"/>
              <a:t>Establishes expectations</a:t>
            </a:r>
          </a:p>
          <a:p>
            <a:pPr marL="0" indent="0">
              <a:buNone/>
            </a:pPr>
            <a:endParaRPr lang="en-ZA" dirty="0"/>
          </a:p>
          <a:p>
            <a:r>
              <a:rPr lang="en-US" dirty="0"/>
              <a:t>Rather than having a power struggle about picking up toys at the end of the day or taking a bath, a child becomes accustomed to knowing when “pick up time” and “bath time” are. </a:t>
            </a:r>
          </a:p>
          <a:p>
            <a:endParaRPr lang="en-US" dirty="0"/>
          </a:p>
          <a:p>
            <a:r>
              <a:rPr lang="en-US" dirty="0"/>
              <a:t>Children begin to expect and complete activities without issue. As the parent, you become a partner in that routine, rather than the person who is telling the child to “do this” and “not do this.” </a:t>
            </a:r>
            <a:endParaRPr lang="en-ZA" dirty="0"/>
          </a:p>
          <a:p>
            <a:pPr marL="0" indent="0">
              <a:buNone/>
            </a:pPr>
            <a:endParaRPr lang="en-ZA" dirty="0"/>
          </a:p>
        </p:txBody>
      </p:sp>
    </p:spTree>
    <p:extLst>
      <p:ext uri="{BB962C8B-B14F-4D97-AF65-F5344CB8AC3E}">
        <p14:creationId xmlns:p14="http://schemas.microsoft.com/office/powerpoint/2010/main" val="323816202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369</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marL="0" indent="0">
              <a:buNone/>
            </a:pPr>
            <a:r>
              <a:rPr lang="en-US" b="1" dirty="0"/>
              <a:t>Creates a calmer household</a:t>
            </a:r>
          </a:p>
          <a:p>
            <a:pPr marL="0" indent="0">
              <a:buNone/>
            </a:pPr>
            <a:endParaRPr lang="en-ZA" dirty="0"/>
          </a:p>
          <a:p>
            <a:r>
              <a:rPr lang="en-US" dirty="0"/>
              <a:t>Because the child, and other family members, know what to expect, stress and anxiety are reduced. The child will know what comes next. </a:t>
            </a:r>
          </a:p>
          <a:p>
            <a:endParaRPr lang="en-US" dirty="0"/>
          </a:p>
          <a:p>
            <a:r>
              <a:rPr lang="en-US" dirty="0"/>
              <a:t>They will feel valued because they are included in the plans and don’t feel as if they’re being forced to do something. </a:t>
            </a:r>
            <a:endParaRPr lang="en-ZA" dirty="0"/>
          </a:p>
          <a:p>
            <a:pPr marL="0" indent="0">
              <a:buNone/>
            </a:pPr>
            <a:endParaRPr lang="en-ZA" dirty="0"/>
          </a:p>
        </p:txBody>
      </p:sp>
    </p:spTree>
    <p:extLst>
      <p:ext uri="{BB962C8B-B14F-4D97-AF65-F5344CB8AC3E}">
        <p14:creationId xmlns:p14="http://schemas.microsoft.com/office/powerpoint/2010/main" val="1159852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6"/>
            <a:ext cx="8219256" cy="4229990"/>
          </a:xfrm>
        </p:spPr>
        <p:txBody>
          <a:bodyPr>
            <a:normAutofit/>
          </a:bodyPr>
          <a:lstStyle/>
          <a:p>
            <a:r>
              <a:rPr lang="en-GB" dirty="0"/>
              <a:t>The best way to look at relevance of the national curriculum framework would be to focus on benefits that are present when it is used in planning and programming.</a:t>
            </a:r>
            <a:endParaRPr lang="en-ZA" dirty="0"/>
          </a:p>
          <a:p>
            <a:pPr marL="0" indent="0">
              <a:buNone/>
            </a:pPr>
            <a:r>
              <a:rPr lang="en-GB" dirty="0"/>
              <a:t> </a:t>
            </a:r>
            <a:endParaRPr lang="en-ZA" dirty="0"/>
          </a:p>
          <a:p>
            <a:pPr marL="0" indent="0">
              <a:buNone/>
            </a:pPr>
            <a:r>
              <a:rPr lang="en-GB" b="1" dirty="0"/>
              <a:t>Pros</a:t>
            </a:r>
            <a:endParaRPr lang="en-ZA" dirty="0"/>
          </a:p>
          <a:p>
            <a:r>
              <a:rPr lang="en-GB" dirty="0"/>
              <a:t>Need to know what needs to be taught – guidelines. </a:t>
            </a:r>
          </a:p>
          <a:p>
            <a:endParaRPr lang="en-GB" dirty="0"/>
          </a:p>
          <a:p>
            <a:r>
              <a:rPr lang="en-GB" dirty="0"/>
              <a:t>It cuts the cost on time and resources that need to be used in planning and developing a program when one already exists, that is probably more comprehensive and field tested. </a:t>
            </a:r>
            <a:endParaRPr lang="en-ZA" dirty="0"/>
          </a:p>
          <a:p>
            <a:pPr marL="0" indent="0">
              <a:buNone/>
            </a:pPr>
            <a:endParaRPr lang="en-ZA" dirty="0"/>
          </a:p>
        </p:txBody>
      </p:sp>
    </p:spTree>
    <p:extLst>
      <p:ext uri="{BB962C8B-B14F-4D97-AF65-F5344CB8AC3E}">
        <p14:creationId xmlns:p14="http://schemas.microsoft.com/office/powerpoint/2010/main" val="3617359955"/>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370</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lnSpcReduction="10000"/>
          </a:bodyPr>
          <a:lstStyle/>
          <a:p>
            <a:pPr marL="0" indent="0">
              <a:buNone/>
            </a:pPr>
            <a:r>
              <a:rPr lang="en-US" b="1" dirty="0"/>
              <a:t>Gives your child confidence and independence</a:t>
            </a:r>
          </a:p>
          <a:p>
            <a:pPr marL="0" indent="0">
              <a:buNone/>
            </a:pPr>
            <a:endParaRPr lang="en-ZA" dirty="0"/>
          </a:p>
          <a:p>
            <a:r>
              <a:rPr lang="en-US" dirty="0"/>
              <a:t>With a routine, a child will learn over time when it’s time to brush their teeth or put on their pajamas. </a:t>
            </a:r>
          </a:p>
          <a:p>
            <a:endParaRPr lang="en-US" dirty="0"/>
          </a:p>
          <a:p>
            <a:r>
              <a:rPr lang="en-US" dirty="0"/>
              <a:t>They will take pride in knowing what they are supposed to do – and doing it by themselves. Rather than always being told what needs to happen, your child will feel confident to go ahead and be in charge of themselves. </a:t>
            </a:r>
          </a:p>
          <a:p>
            <a:endParaRPr lang="en-US" dirty="0"/>
          </a:p>
          <a:p>
            <a:r>
              <a:rPr lang="en-US" dirty="0"/>
              <a:t>When children feel empowered and independent, they are less likely to rebel or retaliate. </a:t>
            </a:r>
            <a:endParaRPr lang="en-ZA" dirty="0"/>
          </a:p>
          <a:p>
            <a:pPr marL="0" indent="0">
              <a:buNone/>
            </a:pPr>
            <a:endParaRPr lang="en-ZA" dirty="0"/>
          </a:p>
        </p:txBody>
      </p:sp>
    </p:spTree>
    <p:extLst>
      <p:ext uri="{BB962C8B-B14F-4D97-AF65-F5344CB8AC3E}">
        <p14:creationId xmlns:p14="http://schemas.microsoft.com/office/powerpoint/2010/main" val="183511595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371</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marL="0" indent="0">
              <a:buNone/>
            </a:pPr>
            <a:r>
              <a:rPr lang="en-US" b="1" dirty="0"/>
              <a:t>Establishes healthy, constructive habits</a:t>
            </a:r>
          </a:p>
          <a:p>
            <a:pPr marL="0" indent="0">
              <a:buNone/>
            </a:pPr>
            <a:endParaRPr lang="en-ZA" dirty="0"/>
          </a:p>
          <a:p>
            <a:r>
              <a:rPr lang="en-US" dirty="0"/>
              <a:t>From brushing teeth regularly to completing homework every afternoon, routines help establish constructive habits. Children who practice these skills will be able to better manage their time. </a:t>
            </a:r>
          </a:p>
          <a:p>
            <a:endParaRPr lang="en-US" dirty="0"/>
          </a:p>
          <a:p>
            <a:r>
              <a:rPr lang="en-US" dirty="0"/>
              <a:t>As they age, they’ll have more self-discipline in terms of healthy grooming and eating habits, along with studying and cleaning their rooms.</a:t>
            </a:r>
            <a:endParaRPr lang="en-ZA" dirty="0"/>
          </a:p>
          <a:p>
            <a:pPr marL="0" indent="0">
              <a:buNone/>
            </a:pPr>
            <a:endParaRPr lang="en-ZA" dirty="0"/>
          </a:p>
        </p:txBody>
      </p:sp>
    </p:spTree>
    <p:extLst>
      <p:ext uri="{BB962C8B-B14F-4D97-AF65-F5344CB8AC3E}">
        <p14:creationId xmlns:p14="http://schemas.microsoft.com/office/powerpoint/2010/main" val="396465161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372</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marL="0" indent="0">
              <a:buNone/>
            </a:pPr>
            <a:r>
              <a:rPr lang="en-US" b="1" dirty="0"/>
              <a:t>Helps you (the parent) remember important things</a:t>
            </a:r>
          </a:p>
          <a:p>
            <a:pPr marL="0" indent="0">
              <a:buNone/>
            </a:pPr>
            <a:endParaRPr lang="en-ZA" dirty="0"/>
          </a:p>
          <a:p>
            <a:r>
              <a:rPr lang="en-US" dirty="0"/>
              <a:t>Whether it’s ensuring your child takes their medicine every day or remembering to pay the bills every month, a routine helps you stay on track. </a:t>
            </a:r>
          </a:p>
          <a:p>
            <a:endParaRPr lang="en-US" dirty="0"/>
          </a:p>
          <a:p>
            <a:r>
              <a:rPr lang="en-US" dirty="0"/>
              <a:t>In the midst of busy family life, you’ll be able to keep track of the important details – allowing for a more stress free household and quality time together as a family. </a:t>
            </a:r>
            <a:endParaRPr lang="en-ZA" dirty="0"/>
          </a:p>
          <a:p>
            <a:pPr marL="0" indent="0">
              <a:buNone/>
            </a:pPr>
            <a:endParaRPr lang="en-ZA" dirty="0"/>
          </a:p>
        </p:txBody>
      </p:sp>
    </p:spTree>
    <p:extLst>
      <p:ext uri="{BB962C8B-B14F-4D97-AF65-F5344CB8AC3E}">
        <p14:creationId xmlns:p14="http://schemas.microsoft.com/office/powerpoint/2010/main" val="1434010659"/>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373</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marL="0" indent="0">
              <a:buNone/>
            </a:pPr>
            <a:r>
              <a:rPr lang="en-US" b="1" dirty="0"/>
              <a:t>Offers your child an opportunity to get excited about what’s ahead</a:t>
            </a:r>
          </a:p>
          <a:p>
            <a:pPr marL="0" indent="0">
              <a:buNone/>
            </a:pPr>
            <a:endParaRPr lang="en-ZA" dirty="0"/>
          </a:p>
          <a:p>
            <a:r>
              <a:rPr lang="en-US" dirty="0"/>
              <a:t>If your child knows what’s on the schedule, they anticipate and look forward to future events – such as going to the park on Friday afternoons or spending time with Dad on Sunday mornings. </a:t>
            </a:r>
          </a:p>
          <a:p>
            <a:endParaRPr lang="en-US" dirty="0"/>
          </a:p>
          <a:p>
            <a:r>
              <a:rPr lang="en-US" dirty="0"/>
              <a:t>When these activities are established, your child feels like a loved part of the family and the world. </a:t>
            </a:r>
            <a:endParaRPr lang="en-ZA" dirty="0"/>
          </a:p>
          <a:p>
            <a:pPr marL="0" indent="0">
              <a:buNone/>
            </a:pPr>
            <a:endParaRPr lang="en-ZA" dirty="0"/>
          </a:p>
        </p:txBody>
      </p:sp>
    </p:spTree>
    <p:extLst>
      <p:ext uri="{BB962C8B-B14F-4D97-AF65-F5344CB8AC3E}">
        <p14:creationId xmlns:p14="http://schemas.microsoft.com/office/powerpoint/2010/main" val="75043270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374</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marL="0" indent="0">
              <a:buNone/>
            </a:pPr>
            <a:r>
              <a:rPr lang="en-US" b="1" dirty="0"/>
              <a:t>Provides opportunity for special “daily rituals”</a:t>
            </a:r>
          </a:p>
          <a:p>
            <a:pPr marL="0" indent="0">
              <a:buNone/>
            </a:pPr>
            <a:endParaRPr lang="en-ZA" dirty="0"/>
          </a:p>
          <a:p>
            <a:r>
              <a:rPr lang="en-US" dirty="0"/>
              <a:t>When you build something into your day, like snuggling and reading to your child before bed, you instill special moments or “daily rituals.” </a:t>
            </a:r>
          </a:p>
          <a:p>
            <a:endParaRPr lang="en-US" dirty="0"/>
          </a:p>
          <a:p>
            <a:r>
              <a:rPr lang="en-US" dirty="0"/>
              <a:t>These dedicated times create increased bonding and connection with your child every day. </a:t>
            </a:r>
          </a:p>
          <a:p>
            <a:endParaRPr lang="en-US" dirty="0"/>
          </a:p>
          <a:p>
            <a:r>
              <a:rPr lang="en-US" dirty="0"/>
              <a:t>Rather than just moving from one activity to the next, you have quality, relaxing time built into each day. </a:t>
            </a:r>
            <a:endParaRPr lang="en-ZA" dirty="0"/>
          </a:p>
          <a:p>
            <a:pPr marL="0" indent="0">
              <a:buNone/>
            </a:pPr>
            <a:endParaRPr lang="en-ZA" dirty="0"/>
          </a:p>
        </p:txBody>
      </p:sp>
    </p:spTree>
    <p:extLst>
      <p:ext uri="{BB962C8B-B14F-4D97-AF65-F5344CB8AC3E}">
        <p14:creationId xmlns:p14="http://schemas.microsoft.com/office/powerpoint/2010/main" val="225416934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375</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marL="0" indent="0">
              <a:buNone/>
            </a:pPr>
            <a:r>
              <a:rPr lang="en-US" b="1" dirty="0"/>
              <a:t>Offers stability during times of change or stress</a:t>
            </a:r>
          </a:p>
          <a:p>
            <a:pPr marL="0" indent="0">
              <a:buNone/>
            </a:pPr>
            <a:endParaRPr lang="en-ZA" dirty="0"/>
          </a:p>
          <a:p>
            <a:r>
              <a:rPr lang="en-US" dirty="0"/>
              <a:t>Changes and stresses impact a child’s life and sense of security, such as a divorce, change in school system or addition of a new sibling. When the family has an established a routine, normalcy is present in the child’s life, no matter what is going on. </a:t>
            </a:r>
          </a:p>
          <a:p>
            <a:endParaRPr lang="en-US" dirty="0"/>
          </a:p>
          <a:p>
            <a:r>
              <a:rPr lang="en-US" dirty="0"/>
              <a:t>A child finds calmness, stability and love through elements of routine, such as family dinners or regular Thursday trips to the playground. </a:t>
            </a:r>
            <a:endParaRPr lang="en-ZA" dirty="0"/>
          </a:p>
          <a:p>
            <a:pPr marL="0" indent="0">
              <a:buNone/>
            </a:pPr>
            <a:endParaRPr lang="en-ZA" dirty="0"/>
          </a:p>
        </p:txBody>
      </p:sp>
    </p:spTree>
    <p:extLst>
      <p:ext uri="{BB962C8B-B14F-4D97-AF65-F5344CB8AC3E}">
        <p14:creationId xmlns:p14="http://schemas.microsoft.com/office/powerpoint/2010/main" val="335556459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376</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marL="0" indent="0">
              <a:buNone/>
            </a:pPr>
            <a:r>
              <a:rPr lang="en-US" b="1" dirty="0"/>
              <a:t>The Importance of Flexibility </a:t>
            </a:r>
          </a:p>
          <a:p>
            <a:pPr marL="0" indent="0">
              <a:buNone/>
            </a:pPr>
            <a:endParaRPr lang="en-ZA" dirty="0"/>
          </a:p>
          <a:p>
            <a:r>
              <a:rPr lang="en-US" dirty="0"/>
              <a:t>While establishing and maintaining routine has a wealth of benefits, it’s vital to also remain flexible.</a:t>
            </a:r>
          </a:p>
          <a:p>
            <a:endParaRPr lang="en-US" dirty="0"/>
          </a:p>
          <a:p>
            <a:r>
              <a:rPr lang="en-US" dirty="0"/>
              <a:t> Spontaneity and creativity are important factors in a child’s life. For example, the breakfast dishes can wait if there is an exciting animal in the backyard or a special Saturday carnival happening in the city. </a:t>
            </a:r>
          </a:p>
          <a:p>
            <a:pPr marL="0" indent="0">
              <a:buNone/>
            </a:pPr>
            <a:endParaRPr lang="en-ZA" dirty="0"/>
          </a:p>
        </p:txBody>
      </p:sp>
    </p:spTree>
    <p:extLst>
      <p:ext uri="{BB962C8B-B14F-4D97-AF65-F5344CB8AC3E}">
        <p14:creationId xmlns:p14="http://schemas.microsoft.com/office/powerpoint/2010/main" val="189907281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377</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r>
              <a:rPr lang="en-US" dirty="0"/>
              <a:t>Remember to stay sensitive and adaptable to the needs of each child (and adult). </a:t>
            </a:r>
          </a:p>
          <a:p>
            <a:endParaRPr lang="en-US" dirty="0"/>
          </a:p>
          <a:p>
            <a:r>
              <a:rPr lang="en-US" dirty="0"/>
              <a:t>When a schedule becomes too regimented or strict, the benefits will be reduced, and children may feel controlled by it rather than freed by it (which is the ultimate goal). </a:t>
            </a:r>
            <a:endParaRPr lang="en-ZA" dirty="0"/>
          </a:p>
          <a:p>
            <a:pPr marL="0" indent="0">
              <a:buNone/>
            </a:pPr>
            <a:endParaRPr lang="en-ZA" dirty="0"/>
          </a:p>
        </p:txBody>
      </p:sp>
    </p:spTree>
    <p:extLst>
      <p:ext uri="{BB962C8B-B14F-4D97-AF65-F5344CB8AC3E}">
        <p14:creationId xmlns:p14="http://schemas.microsoft.com/office/powerpoint/2010/main" val="3383892788"/>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378</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lnSpcReduction="10000"/>
          </a:bodyPr>
          <a:lstStyle/>
          <a:p>
            <a:pPr marL="0" indent="0">
              <a:buNone/>
            </a:pPr>
            <a:r>
              <a:rPr lang="en-US" b="1" dirty="0"/>
              <a:t>How to Set a Daily Routine for Your Child</a:t>
            </a:r>
          </a:p>
          <a:p>
            <a:pPr marL="0" indent="0">
              <a:buNone/>
            </a:pPr>
            <a:endParaRPr lang="en-ZA" dirty="0"/>
          </a:p>
          <a:p>
            <a:r>
              <a:rPr lang="en-US" dirty="0"/>
              <a:t>As Susan Newman, a social psychologist from New Jersey shares, routines can begin from the first day of life. If you haven’t started a routine from the early days, don’t worry. They can be established and began at any point. The earlier you establish a routine, the better. </a:t>
            </a:r>
          </a:p>
          <a:p>
            <a:pPr marL="0" indent="0">
              <a:buNone/>
            </a:pPr>
            <a:endParaRPr lang="en-ZA" dirty="0"/>
          </a:p>
          <a:p>
            <a:r>
              <a:rPr lang="en-US" b="1" dirty="0"/>
              <a:t>Step 1:</a:t>
            </a:r>
            <a:r>
              <a:rPr lang="en-US" dirty="0"/>
              <a:t> Establish the important times such as meal times, snack times, naptimes and bedtime.</a:t>
            </a:r>
            <a:endParaRPr lang="en-ZA" dirty="0"/>
          </a:p>
          <a:p>
            <a:r>
              <a:rPr lang="en-US" dirty="0"/>
              <a:t>Because these affect how well your child is able to sleep and eat, these items should come first. </a:t>
            </a:r>
            <a:endParaRPr lang="en-ZA" dirty="0"/>
          </a:p>
          <a:p>
            <a:pPr marL="0" indent="0">
              <a:buNone/>
            </a:pPr>
            <a:endParaRPr lang="en-ZA" dirty="0"/>
          </a:p>
        </p:txBody>
      </p:sp>
    </p:spTree>
    <p:extLst>
      <p:ext uri="{BB962C8B-B14F-4D97-AF65-F5344CB8AC3E}">
        <p14:creationId xmlns:p14="http://schemas.microsoft.com/office/powerpoint/2010/main" val="1652665832"/>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379</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r>
              <a:rPr lang="en-US" dirty="0"/>
              <a:t>If you currently have no schedule, gradually move to a consistent routine. For example, you may wish to set up a regular naptime and bedtime first. Then, you can add in regular mealtimes and bath times.</a:t>
            </a:r>
          </a:p>
          <a:p>
            <a:pPr marL="0" indent="0">
              <a:buNone/>
            </a:pPr>
            <a:endParaRPr lang="en-ZA" dirty="0"/>
          </a:p>
          <a:p>
            <a:pPr marL="0" indent="0">
              <a:buNone/>
            </a:pPr>
            <a:r>
              <a:rPr lang="en-US" b="1" dirty="0"/>
              <a:t>Step 2: </a:t>
            </a:r>
            <a:r>
              <a:rPr lang="en-US" dirty="0"/>
              <a:t>Practice patience. </a:t>
            </a:r>
          </a:p>
          <a:p>
            <a:pPr marL="0" indent="0">
              <a:buNone/>
            </a:pPr>
            <a:endParaRPr lang="en-ZA" dirty="0"/>
          </a:p>
          <a:p>
            <a:r>
              <a:rPr lang="en-US" dirty="0"/>
              <a:t>Setting a schedule may be hard for your child at first, but they will become accustomed to it. </a:t>
            </a:r>
            <a:endParaRPr lang="en-ZA" dirty="0"/>
          </a:p>
          <a:p>
            <a:r>
              <a:rPr lang="en-US" dirty="0"/>
              <a:t>Try not to become impatient or frustrated if the routine takes time to become “regular” for your child.</a:t>
            </a:r>
            <a:endParaRPr lang="en-ZA" dirty="0"/>
          </a:p>
          <a:p>
            <a:pPr marL="0" indent="0">
              <a:buNone/>
            </a:pPr>
            <a:endParaRPr lang="en-ZA" dirty="0"/>
          </a:p>
        </p:txBody>
      </p:sp>
    </p:spTree>
    <p:extLst>
      <p:ext uri="{BB962C8B-B14F-4D97-AF65-F5344CB8AC3E}">
        <p14:creationId xmlns:p14="http://schemas.microsoft.com/office/powerpoint/2010/main" val="2050832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marL="0" lvl="0" indent="0">
              <a:buNone/>
            </a:pPr>
            <a:r>
              <a:rPr lang="en-GB" b="1" dirty="0"/>
              <a:t>Looking at the environment this means that the: </a:t>
            </a:r>
          </a:p>
          <a:p>
            <a:pPr marL="0" lvl="0" indent="0">
              <a:buNone/>
            </a:pPr>
            <a:endParaRPr lang="en-ZA" b="1" dirty="0"/>
          </a:p>
          <a:p>
            <a:pPr lvl="0"/>
            <a:r>
              <a:rPr lang="en-GB" dirty="0"/>
              <a:t>Practical – provides a framework from which teachers can work. This gives them a reference to use in planning and programming. </a:t>
            </a:r>
          </a:p>
          <a:p>
            <a:pPr lvl="0"/>
            <a:endParaRPr lang="en-GB" dirty="0"/>
          </a:p>
          <a:p>
            <a:pPr lvl="0"/>
            <a:r>
              <a:rPr lang="en-GB" dirty="0"/>
              <a:t>This reference will be uniform with other programs outside the institution. </a:t>
            </a:r>
          </a:p>
        </p:txBody>
      </p:sp>
    </p:spTree>
    <p:extLst>
      <p:ext uri="{BB962C8B-B14F-4D97-AF65-F5344CB8AC3E}">
        <p14:creationId xmlns:p14="http://schemas.microsoft.com/office/powerpoint/2010/main" val="237485061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380</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a:bodyPr>
          <a:lstStyle/>
          <a:p>
            <a:pPr marL="0" indent="0">
              <a:buNone/>
            </a:pPr>
            <a:r>
              <a:rPr lang="en-US" b="1" dirty="0"/>
              <a:t>Step 3: </a:t>
            </a:r>
            <a:r>
              <a:rPr lang="en-US" dirty="0"/>
              <a:t>Add “helpful” elements to each part of the routine. </a:t>
            </a:r>
            <a:endParaRPr lang="en-ZA" dirty="0"/>
          </a:p>
          <a:p>
            <a:r>
              <a:rPr lang="en-US" dirty="0"/>
              <a:t>For instance, you may wish to add in a regular 10 minute reading and snuggling time with your child before bed. This helps them wind down and feel ready to sleep.</a:t>
            </a:r>
          </a:p>
          <a:p>
            <a:endParaRPr lang="en-ZA" dirty="0"/>
          </a:p>
          <a:p>
            <a:pPr marL="0" indent="0">
              <a:buNone/>
            </a:pPr>
            <a:r>
              <a:rPr lang="en-US" b="1" dirty="0"/>
              <a:t>Step 4:</a:t>
            </a:r>
            <a:r>
              <a:rPr lang="en-US" dirty="0"/>
              <a:t> Work toward consistency and make room for flexibility. </a:t>
            </a:r>
            <a:endParaRPr lang="en-ZA" dirty="0"/>
          </a:p>
          <a:p>
            <a:r>
              <a:rPr lang="en-US" dirty="0"/>
              <a:t>In order for a routine to stick, you’ll need to make sure you keep it as regular as possible. </a:t>
            </a:r>
            <a:endParaRPr lang="en-ZA" dirty="0"/>
          </a:p>
          <a:p>
            <a:r>
              <a:rPr lang="en-US" dirty="0"/>
              <a:t>However, stay open to flexibility, especially for holidays and special events, so your child’s mood doesn’t become solely dependent on eating at a specific time, for example.</a:t>
            </a:r>
            <a:endParaRPr lang="en-ZA" dirty="0"/>
          </a:p>
          <a:p>
            <a:pPr marL="0" indent="0">
              <a:buNone/>
            </a:pPr>
            <a:endParaRPr lang="en-ZA" dirty="0"/>
          </a:p>
        </p:txBody>
      </p:sp>
    </p:spTree>
    <p:extLst>
      <p:ext uri="{BB962C8B-B14F-4D97-AF65-F5344CB8AC3E}">
        <p14:creationId xmlns:p14="http://schemas.microsoft.com/office/powerpoint/2010/main" val="1749896579"/>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3F9-34BC-4E2F-9A62-875C5928D55B}"/>
              </a:ext>
            </a:extLst>
          </p:cNvPr>
          <p:cNvSpPr>
            <a:spLocks noGrp="1"/>
          </p:cNvSpPr>
          <p:nvPr>
            <p:ph type="title"/>
          </p:nvPr>
        </p:nvSpPr>
        <p:spPr/>
        <p:txBody>
          <a:bodyPr>
            <a:normAutofit fontScale="90000"/>
          </a:bodyPr>
          <a:lstStyle/>
          <a:p>
            <a:pPr algn="ctr"/>
            <a:r>
              <a:rPr lang="en-GB" dirty="0"/>
              <a:t>PROGRAM PLANNING AND EVALUATION</a:t>
            </a:r>
            <a:endParaRPr lang="en-ZA" dirty="0"/>
          </a:p>
        </p:txBody>
      </p:sp>
      <p:sp>
        <p:nvSpPr>
          <p:cNvPr id="3" name="Slide Number Placeholder 2">
            <a:extLst>
              <a:ext uri="{FF2B5EF4-FFF2-40B4-BE49-F238E27FC236}">
                <a16:creationId xmlns:a16="http://schemas.microsoft.com/office/drawing/2014/main" id="{CA943C68-576F-4BF9-808C-1EC7C83619B5}"/>
              </a:ext>
            </a:extLst>
          </p:cNvPr>
          <p:cNvSpPr>
            <a:spLocks noGrp="1"/>
          </p:cNvSpPr>
          <p:nvPr>
            <p:ph type="sldNum" sz="quarter" idx="12"/>
          </p:nvPr>
        </p:nvSpPr>
        <p:spPr/>
        <p:txBody>
          <a:bodyPr/>
          <a:lstStyle/>
          <a:p>
            <a:fld id="{32F83655-DC73-417F-8B26-EB7A1DBB5382}" type="slidenum">
              <a:rPr lang="en-ZA" smtClean="0"/>
              <a:pPr/>
              <a:t>381</a:t>
            </a:fld>
            <a:endParaRPr lang="en-ZA" dirty="0"/>
          </a:p>
        </p:txBody>
      </p:sp>
      <p:sp>
        <p:nvSpPr>
          <p:cNvPr id="4" name="Content Placeholder 3">
            <a:extLst>
              <a:ext uri="{FF2B5EF4-FFF2-40B4-BE49-F238E27FC236}">
                <a16:creationId xmlns:a16="http://schemas.microsoft.com/office/drawing/2014/main" id="{626F455A-9CA4-4111-82BE-26A6708985DB}"/>
              </a:ext>
            </a:extLst>
          </p:cNvPr>
          <p:cNvSpPr>
            <a:spLocks noGrp="1"/>
          </p:cNvSpPr>
          <p:nvPr>
            <p:ph sz="quarter" idx="1"/>
          </p:nvPr>
        </p:nvSpPr>
        <p:spPr/>
        <p:txBody>
          <a:bodyPr>
            <a:normAutofit lnSpcReduction="10000"/>
          </a:bodyPr>
          <a:lstStyle/>
          <a:p>
            <a:pPr marL="0" indent="0">
              <a:buNone/>
            </a:pPr>
            <a:r>
              <a:rPr lang="en-US" b="1" dirty="0"/>
              <a:t>Step 5: </a:t>
            </a:r>
            <a:r>
              <a:rPr lang="en-US" dirty="0"/>
              <a:t>Establish special times with your child. </a:t>
            </a:r>
          </a:p>
          <a:p>
            <a:pPr marL="0" indent="0">
              <a:buNone/>
            </a:pPr>
            <a:endParaRPr lang="en-ZA" dirty="0"/>
          </a:p>
          <a:p>
            <a:r>
              <a:rPr lang="en-US" dirty="0"/>
              <a:t>Whether it’s a regular trip to grandma’s house or walking the dog together, create expectations and routine of family time.</a:t>
            </a:r>
          </a:p>
          <a:p>
            <a:pPr marL="0" indent="0">
              <a:buNone/>
            </a:pPr>
            <a:endParaRPr lang="en-ZA" dirty="0"/>
          </a:p>
          <a:p>
            <a:pPr marL="0" indent="0">
              <a:buNone/>
            </a:pPr>
            <a:r>
              <a:rPr lang="en-US" b="1" dirty="0"/>
              <a:t>Step 6:</a:t>
            </a:r>
            <a:r>
              <a:rPr lang="en-US" dirty="0"/>
              <a:t> Adjust as needed. </a:t>
            </a:r>
            <a:endParaRPr lang="en-ZA" dirty="0"/>
          </a:p>
          <a:p>
            <a:r>
              <a:rPr lang="en-US" dirty="0"/>
              <a:t>As the months go on, you’ll start to see what’s working and not working for the family. </a:t>
            </a:r>
          </a:p>
          <a:p>
            <a:endParaRPr lang="en-US" dirty="0"/>
          </a:p>
          <a:p>
            <a:r>
              <a:rPr lang="en-US" dirty="0"/>
              <a:t>A routine is meant to </a:t>
            </a:r>
            <a:r>
              <a:rPr lang="en-US" i="1" dirty="0"/>
              <a:t>help</a:t>
            </a:r>
            <a:r>
              <a:rPr lang="en-US" dirty="0"/>
              <a:t> the family, not hinder it. Be sure your routine is healthy and positive for your child and other family members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27002126"/>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BD1518-3785-4F57-B9FD-4ABE9649F464}"/>
              </a:ext>
            </a:extLst>
          </p:cNvPr>
          <p:cNvSpPr>
            <a:spLocks noGrp="1"/>
          </p:cNvSpPr>
          <p:nvPr>
            <p:ph type="title"/>
          </p:nvPr>
        </p:nvSpPr>
        <p:spPr/>
        <p:txBody>
          <a:bodyPr/>
          <a:lstStyle/>
          <a:p>
            <a:r>
              <a:rPr lang="en-GB" cap="small" dirty="0"/>
              <a:t>3.4 KT0304</a:t>
            </a:r>
            <a:endParaRPr lang="en-ZA" dirty="0"/>
          </a:p>
        </p:txBody>
      </p:sp>
      <p:sp>
        <p:nvSpPr>
          <p:cNvPr id="6" name="Text Placeholder 5">
            <a:extLst>
              <a:ext uri="{FF2B5EF4-FFF2-40B4-BE49-F238E27FC236}">
                <a16:creationId xmlns:a16="http://schemas.microsoft.com/office/drawing/2014/main" id="{422F9DBA-CD79-4B9A-B03B-026ECCFC9073}"/>
              </a:ext>
            </a:extLst>
          </p:cNvPr>
          <p:cNvSpPr>
            <a:spLocks noGrp="1"/>
          </p:cNvSpPr>
          <p:nvPr>
            <p:ph type="body" idx="1"/>
          </p:nvPr>
        </p:nvSpPr>
        <p:spPr/>
        <p:txBody>
          <a:bodyPr/>
          <a:lstStyle/>
          <a:p>
            <a:r>
              <a:rPr lang="en-GB" b="1" cap="small" dirty="0"/>
              <a:t>USES OF INFORMATION TECHNOLOGY WITH CHILDREN</a:t>
            </a:r>
            <a:endParaRPr lang="en-ZA" b="1" cap="small" dirty="0"/>
          </a:p>
          <a:p>
            <a:endParaRPr lang="en-ZA" dirty="0"/>
          </a:p>
        </p:txBody>
      </p:sp>
      <p:sp>
        <p:nvSpPr>
          <p:cNvPr id="3" name="Slide Number Placeholder 2">
            <a:extLst>
              <a:ext uri="{FF2B5EF4-FFF2-40B4-BE49-F238E27FC236}">
                <a16:creationId xmlns:a16="http://schemas.microsoft.com/office/drawing/2014/main" id="{3C9A1F94-69D6-40D2-BB3F-920555DE1D42}"/>
              </a:ext>
            </a:extLst>
          </p:cNvPr>
          <p:cNvSpPr>
            <a:spLocks noGrp="1"/>
          </p:cNvSpPr>
          <p:nvPr>
            <p:ph type="sldNum" sz="quarter" idx="12"/>
          </p:nvPr>
        </p:nvSpPr>
        <p:spPr/>
        <p:txBody>
          <a:bodyPr/>
          <a:lstStyle/>
          <a:p>
            <a:fld id="{32F83655-DC73-417F-8B26-EB7A1DBB5382}" type="slidenum">
              <a:rPr lang="en-ZA" smtClean="0"/>
              <a:pPr/>
              <a:t>382</a:t>
            </a:fld>
            <a:endParaRPr lang="en-ZA" dirty="0"/>
          </a:p>
        </p:txBody>
      </p:sp>
    </p:spTree>
    <p:extLst>
      <p:ext uri="{BB962C8B-B14F-4D97-AF65-F5344CB8AC3E}">
        <p14:creationId xmlns:p14="http://schemas.microsoft.com/office/powerpoint/2010/main" val="4273108304"/>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383</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lstStyle/>
          <a:p>
            <a:r>
              <a:rPr lang="en-US" dirty="0"/>
              <a:t>There were some areas of concern when it comes to using computers for children’s education.</a:t>
            </a:r>
            <a:endParaRPr lang="en-ZA" dirty="0"/>
          </a:p>
          <a:p>
            <a:r>
              <a:rPr lang="en-US" dirty="0"/>
              <a:t>Particular areas of concern often raised about children’s computer use are:</a:t>
            </a:r>
            <a:endParaRPr lang="en-ZA" dirty="0"/>
          </a:p>
          <a:p>
            <a:pPr marL="0" indent="0">
              <a:buNone/>
            </a:pPr>
            <a:endParaRPr lang="en-GB" b="1" dirty="0"/>
          </a:p>
          <a:p>
            <a:pPr marL="0" indent="0">
              <a:buNone/>
            </a:pPr>
            <a:r>
              <a:rPr lang="en-GB" b="1" dirty="0"/>
              <a:t>Harmful physical effects of children’s prolonged computer use:</a:t>
            </a:r>
          </a:p>
          <a:p>
            <a:pPr marL="0" indent="0">
              <a:buNone/>
            </a:pPr>
            <a:endParaRPr lang="en-ZA" dirty="0"/>
          </a:p>
          <a:p>
            <a:r>
              <a:rPr lang="en-US" dirty="0"/>
              <a:t>It is important that children become responsible for ensuring they have a chair of the right height. Learning how to manage their space and select the right tools when sitting down at a computer.</a:t>
            </a:r>
            <a:endParaRPr lang="en-ZA" dirty="0"/>
          </a:p>
          <a:p>
            <a:pPr marL="0" indent="0">
              <a:buNone/>
            </a:pPr>
            <a:endParaRPr lang="en-ZA" dirty="0"/>
          </a:p>
        </p:txBody>
      </p:sp>
    </p:spTree>
    <p:extLst>
      <p:ext uri="{BB962C8B-B14F-4D97-AF65-F5344CB8AC3E}">
        <p14:creationId xmlns:p14="http://schemas.microsoft.com/office/powerpoint/2010/main" val="12263574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384</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lstStyle/>
          <a:p>
            <a:pPr marL="0" indent="0">
              <a:buNone/>
            </a:pPr>
            <a:r>
              <a:rPr lang="en-GB" b="1" dirty="0"/>
              <a:t>Adverse impacts on children’s social development</a:t>
            </a:r>
            <a:r>
              <a:rPr lang="en-GB" dirty="0"/>
              <a:t>:</a:t>
            </a:r>
          </a:p>
          <a:p>
            <a:pPr marL="0" indent="0">
              <a:buNone/>
            </a:pPr>
            <a:endParaRPr lang="en-ZA" dirty="0"/>
          </a:p>
          <a:p>
            <a:r>
              <a:rPr lang="en-US" dirty="0"/>
              <a:t>The environment where children learn plays a crucial role in being able to either encourage isolation or integration of ICT. </a:t>
            </a:r>
          </a:p>
          <a:p>
            <a:endParaRPr lang="en-US" dirty="0"/>
          </a:p>
          <a:p>
            <a:r>
              <a:rPr lang="en-US" dirty="0"/>
              <a:t>As practitioners, to develop creative and rewarding environments it is important to remember that this entirely rests on your ability to integrate computer-related activities into, and across the curriculum.</a:t>
            </a:r>
            <a:endParaRPr lang="en-ZA" dirty="0"/>
          </a:p>
          <a:p>
            <a:pPr marL="0" indent="0">
              <a:buNone/>
            </a:pPr>
            <a:endParaRPr lang="en-ZA" dirty="0"/>
          </a:p>
        </p:txBody>
      </p:sp>
    </p:spTree>
    <p:extLst>
      <p:ext uri="{BB962C8B-B14F-4D97-AF65-F5344CB8AC3E}">
        <p14:creationId xmlns:p14="http://schemas.microsoft.com/office/powerpoint/2010/main" val="640169097"/>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385</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lstStyle/>
          <a:p>
            <a:pPr marL="0" indent="0">
              <a:buNone/>
            </a:pPr>
            <a:r>
              <a:rPr lang="en-GB" b="1" dirty="0"/>
              <a:t>Educational concerns that computer use can interfere with aspects of children’s cognitive development</a:t>
            </a:r>
            <a:r>
              <a:rPr lang="en-GB" dirty="0"/>
              <a:t>:</a:t>
            </a:r>
          </a:p>
          <a:p>
            <a:pPr marL="0" indent="0">
              <a:buNone/>
            </a:pPr>
            <a:endParaRPr lang="en-ZA" dirty="0"/>
          </a:p>
          <a:p>
            <a:r>
              <a:rPr lang="en-US" dirty="0"/>
              <a:t>Research has shown that ICT can encourage purposeful and exploratory play. It encourages discussion, creativity, problem-solving, risk-taking and flexible thinking.</a:t>
            </a:r>
            <a:endParaRPr lang="en-ZA" dirty="0"/>
          </a:p>
          <a:p>
            <a:pPr marL="0" indent="0">
              <a:buNone/>
            </a:pPr>
            <a:endParaRPr lang="en-ZA" dirty="0"/>
          </a:p>
        </p:txBody>
      </p:sp>
    </p:spTree>
    <p:extLst>
      <p:ext uri="{BB962C8B-B14F-4D97-AF65-F5344CB8AC3E}">
        <p14:creationId xmlns:p14="http://schemas.microsoft.com/office/powerpoint/2010/main" val="3501974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386</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lstStyle/>
          <a:p>
            <a:pPr marL="0" indent="0">
              <a:buNone/>
            </a:pPr>
            <a:r>
              <a:rPr lang="en-US" b="1" dirty="0"/>
              <a:t>Concerns about children’s exposure to unsuitable content, for example, containing material of a sexual or violent nature, etc.:</a:t>
            </a:r>
            <a:endParaRPr lang="en-ZA" dirty="0"/>
          </a:p>
          <a:p>
            <a:endParaRPr lang="en-US" dirty="0"/>
          </a:p>
          <a:p>
            <a:r>
              <a:rPr lang="en-US" dirty="0"/>
              <a:t>While there are ethical issues with trying to measure whether something might have an adverse effect on children, “it is the practitioners’ responsibility to critically appraise the computer games used by children in their care to identify whether these might include or promote violence, as well as whether they develop undesirable gender or cultural stereotypes.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3856093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387</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lstStyle/>
          <a:p>
            <a:pPr marL="0" indent="0">
              <a:buNone/>
            </a:pPr>
            <a:r>
              <a:rPr lang="en-GB" b="1" dirty="0"/>
              <a:t>And concerns that computer use may displace other important learning and play activities:</a:t>
            </a:r>
          </a:p>
          <a:p>
            <a:pPr marL="0" indent="0">
              <a:buNone/>
            </a:pPr>
            <a:endParaRPr lang="en-ZA" dirty="0"/>
          </a:p>
          <a:p>
            <a:r>
              <a:rPr lang="en-US" dirty="0"/>
              <a:t>While computers can play a role in young children’s early education experiences alongside other kinds of activities, it is important that ICT should not be seen as a way of superseding or displacing these types of experiences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25374521"/>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388</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a:bodyPr>
          <a:lstStyle/>
          <a:p>
            <a:pPr marL="0" indent="0">
              <a:buNone/>
            </a:pPr>
            <a:r>
              <a:rPr lang="en-GB" b="1" dirty="0"/>
              <a:t>How can ICT enrich the ECE learning environment?</a:t>
            </a:r>
          </a:p>
          <a:p>
            <a:pPr marL="0" indent="0">
              <a:buNone/>
            </a:pPr>
            <a:endParaRPr lang="en-ZA" dirty="0"/>
          </a:p>
          <a:p>
            <a:r>
              <a:rPr lang="en-US" dirty="0"/>
              <a:t>ICT holds </a:t>
            </a:r>
            <a:r>
              <a:rPr lang="en-US" u="sng" dirty="0">
                <a:hlinkClick r:id="rId2"/>
              </a:rPr>
              <a:t>many potential benefits </a:t>
            </a:r>
            <a:r>
              <a:rPr lang="en-US" dirty="0"/>
              <a:t>for young children. According to Bolstad (2004, p.25) ICT can:</a:t>
            </a:r>
            <a:endParaRPr lang="en-ZA" dirty="0"/>
          </a:p>
          <a:p>
            <a:r>
              <a:rPr lang="en-US" dirty="0"/>
              <a:t>Support children’s cognitive and emotional development, and the development of social and co-operative skills;</a:t>
            </a:r>
            <a:endParaRPr lang="en-ZA" dirty="0"/>
          </a:p>
          <a:p>
            <a:pPr lvl="0"/>
            <a:r>
              <a:rPr lang="en-GB" u="sng" dirty="0">
                <a:hlinkClick r:id="rId2"/>
              </a:rPr>
              <a:t>Assist in the emergence of early literacy</a:t>
            </a:r>
            <a:r>
              <a:rPr lang="en-GB" dirty="0"/>
              <a:t> and mathematical thinking;</a:t>
            </a:r>
            <a:endParaRPr lang="en-ZA" dirty="0"/>
          </a:p>
          <a:p>
            <a:pPr lvl="0"/>
            <a:r>
              <a:rPr lang="en-GB" dirty="0"/>
              <a:t>“Level the playing field” for children with special learning needs;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89576554"/>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389</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a:bodyPr>
          <a:lstStyle/>
          <a:p>
            <a:pPr lvl="0"/>
            <a:r>
              <a:rPr lang="en-GB" dirty="0"/>
              <a:t>Enhance and strengthen relationships between children and adults, or give adults new ways to gain insight into children’s thinking or their interests, thereby providing opportunities to support better and scaffold children’s learning;</a:t>
            </a:r>
          </a:p>
          <a:p>
            <a:pPr marL="0" lvl="0" indent="0">
              <a:buNone/>
            </a:pPr>
            <a:endParaRPr lang="en-ZA" dirty="0"/>
          </a:p>
          <a:p>
            <a:pPr lvl="0"/>
            <a:r>
              <a:rPr lang="en-GB" dirty="0"/>
              <a:t>And facilitate the emergence of “new literacies” or “multiliteracies” in children.</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37283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2063121"/>
            <a:ext cx="8219256" cy="4520241"/>
          </a:xfrm>
        </p:spPr>
        <p:txBody>
          <a:bodyPr>
            <a:normAutofit/>
          </a:bodyPr>
          <a:lstStyle/>
          <a:p>
            <a:pPr lvl="0"/>
            <a:r>
              <a:rPr lang="en-GB" dirty="0"/>
              <a:t>Children are being trained to be functional in society and not just in the institution of learning they will be in at that moment. </a:t>
            </a:r>
          </a:p>
          <a:p>
            <a:pPr lvl="0"/>
            <a:endParaRPr lang="en-GB" dirty="0"/>
          </a:p>
          <a:p>
            <a:pPr lvl="0"/>
            <a:r>
              <a:rPr lang="en-GB" dirty="0"/>
              <a:t>It is for the benefit of the children if the program is at par with the programs that are used in other places. </a:t>
            </a:r>
            <a:endParaRPr lang="en-ZA" dirty="0"/>
          </a:p>
        </p:txBody>
      </p:sp>
    </p:spTree>
    <p:extLst>
      <p:ext uri="{BB962C8B-B14F-4D97-AF65-F5344CB8AC3E}">
        <p14:creationId xmlns:p14="http://schemas.microsoft.com/office/powerpoint/2010/main" val="2899066432"/>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390</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lnSpcReduction="10000"/>
          </a:bodyPr>
          <a:lstStyle/>
          <a:p>
            <a:r>
              <a:rPr lang="en-GB" dirty="0"/>
              <a:t>The use of ICT in the early years has the potential to enhance educational opportunities for young children. It can be applied in a developmentally appropriate manner to encourage purposeful and exploratory play.</a:t>
            </a:r>
          </a:p>
          <a:p>
            <a:endParaRPr lang="en-GB" dirty="0"/>
          </a:p>
          <a:p>
            <a:r>
              <a:rPr lang="en-GB" dirty="0"/>
              <a:t> It can encourage discussion, creativity, problem solving, risk taking and flexible thinking, and this can all be achieved in a play-centred and responsive environment. </a:t>
            </a:r>
          </a:p>
          <a:p>
            <a:endParaRPr lang="en-GB" dirty="0"/>
          </a:p>
          <a:p>
            <a:r>
              <a:rPr lang="en-GB" dirty="0"/>
              <a:t>However, all of this does demand that practitioners are well trained and skilled in the appropriate uses of ICT with young children.</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2990687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391</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lnSpcReduction="10000"/>
          </a:bodyPr>
          <a:lstStyle/>
          <a:p>
            <a:pPr marL="0" indent="0">
              <a:buNone/>
            </a:pPr>
            <a:r>
              <a:rPr lang="en-US" b="1" dirty="0"/>
              <a:t>Eight principles of ICT use in early childhood education were found to be appropriate. These included:</a:t>
            </a:r>
          </a:p>
          <a:p>
            <a:pPr marL="0" indent="0">
              <a:buNone/>
            </a:pPr>
            <a:endParaRPr lang="en-ZA" b="1" dirty="0"/>
          </a:p>
          <a:p>
            <a:pPr lvl="0"/>
            <a:r>
              <a:rPr lang="en-GB" dirty="0"/>
              <a:t>Ensure educational purpose;</a:t>
            </a:r>
            <a:endParaRPr lang="en-ZA" dirty="0"/>
          </a:p>
          <a:p>
            <a:pPr lvl="0"/>
            <a:r>
              <a:rPr lang="en-GB" dirty="0"/>
              <a:t>Encourage collaboration;</a:t>
            </a:r>
            <a:endParaRPr lang="en-ZA" dirty="0"/>
          </a:p>
          <a:p>
            <a:pPr lvl="0"/>
            <a:r>
              <a:rPr lang="en-GB" dirty="0"/>
              <a:t>Integrate with other aspects of the curriculum;</a:t>
            </a:r>
            <a:endParaRPr lang="en-ZA" dirty="0"/>
          </a:p>
          <a:p>
            <a:pPr lvl="0"/>
            <a:r>
              <a:rPr lang="en-GB" dirty="0"/>
              <a:t>The child should be in control;</a:t>
            </a:r>
            <a:endParaRPr lang="en-ZA" dirty="0"/>
          </a:p>
          <a:p>
            <a:pPr lvl="0"/>
            <a:r>
              <a:rPr lang="en-GB" dirty="0"/>
              <a:t>Choose applications that are transparent and intuitive;</a:t>
            </a:r>
            <a:endParaRPr lang="en-ZA" dirty="0"/>
          </a:p>
          <a:p>
            <a:pPr lvl="0"/>
            <a:r>
              <a:rPr lang="en-GB" dirty="0"/>
              <a:t>Avoid applications that contain violence or stereotyping;</a:t>
            </a:r>
            <a:endParaRPr lang="en-ZA" dirty="0"/>
          </a:p>
          <a:p>
            <a:pPr lvl="0"/>
            <a:r>
              <a:rPr lang="en-GB" dirty="0"/>
              <a:t>Be aware of health and safety issues;</a:t>
            </a:r>
            <a:endParaRPr lang="en-ZA" dirty="0"/>
          </a:p>
          <a:p>
            <a:pPr lvl="0"/>
            <a:r>
              <a:rPr lang="en-GB" dirty="0"/>
              <a:t>Encourage the educational involvement of parents.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7334183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392</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a:bodyPr>
          <a:lstStyle/>
          <a:p>
            <a:pPr marL="0" indent="0">
              <a:buNone/>
            </a:pPr>
            <a:r>
              <a:rPr lang="en-US" b="1" dirty="0"/>
              <a:t>Ensuring Educational Purpose</a:t>
            </a:r>
          </a:p>
          <a:p>
            <a:pPr marL="0" indent="0">
              <a:buNone/>
            </a:pPr>
            <a:endParaRPr lang="en-ZA" dirty="0"/>
          </a:p>
          <a:p>
            <a:r>
              <a:rPr lang="en-US" dirty="0"/>
              <a:t>ICT brings with it many educational values. However, it is important that practitioners do ensure that there is</a:t>
            </a:r>
            <a:r>
              <a:rPr lang="en-US" u="sng" dirty="0">
                <a:hlinkClick r:id="rId2"/>
              </a:rPr>
              <a:t> potential for enhancing children’s education</a:t>
            </a:r>
            <a:r>
              <a:rPr lang="en-US" dirty="0"/>
              <a:t>. </a:t>
            </a:r>
          </a:p>
          <a:p>
            <a:r>
              <a:rPr lang="en-US" dirty="0"/>
              <a:t>As Bolstad (2004) points out that the use of ICT should be educationally effective and that “children need a variety of applications that encourage a range of development, including creativity, self-expression, and language” (p.2).</a:t>
            </a:r>
          </a:p>
          <a:p>
            <a:r>
              <a:rPr lang="en-US" dirty="0"/>
              <a:t> Practitioners should thoroughly discuss the educational benefits and constraints of the particular application.</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89772965"/>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393</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lnSpcReduction="10000"/>
          </a:bodyPr>
          <a:lstStyle/>
          <a:p>
            <a:pPr marL="0" indent="0">
              <a:buNone/>
            </a:pPr>
            <a:r>
              <a:rPr lang="en-US" b="1" dirty="0"/>
              <a:t>Encourage Collaboration</a:t>
            </a:r>
          </a:p>
          <a:p>
            <a:pPr marL="0" indent="0">
              <a:buNone/>
            </a:pPr>
            <a:endParaRPr lang="en-ZA" dirty="0"/>
          </a:p>
          <a:p>
            <a:r>
              <a:rPr lang="en-US" dirty="0"/>
              <a:t>This particular attribute of ICT is essential as it is parallel to real-life settings. While children can play with ICTs individually, it is said that the best applications encourage collaboration. </a:t>
            </a:r>
          </a:p>
          <a:p>
            <a:endParaRPr lang="en-US" dirty="0"/>
          </a:p>
          <a:p>
            <a:r>
              <a:rPr lang="en-US" dirty="0"/>
              <a:t>Activities requiring joint attention and which involve children learning to provide a better cognitive challenge for young children. Also, it also helps children to learn to deal with conflicts and also aid them in finding potential solutions together.</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5490750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394</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a:bodyPr>
          <a:lstStyle/>
          <a:p>
            <a:pPr marL="0" indent="0">
              <a:buNone/>
            </a:pPr>
            <a:r>
              <a:rPr lang="en-US" b="1" dirty="0"/>
              <a:t>Integrating with other aspects of the Curriculum</a:t>
            </a:r>
          </a:p>
          <a:p>
            <a:pPr marL="0" indent="0">
              <a:buNone/>
            </a:pPr>
            <a:endParaRPr lang="en-ZA" dirty="0"/>
          </a:p>
          <a:p>
            <a:r>
              <a:rPr lang="en-US" dirty="0"/>
              <a:t>It is imperative that ICT applications are </a:t>
            </a:r>
            <a:r>
              <a:rPr lang="en-US" dirty="0">
                <a:hlinkClick r:id="rId2"/>
              </a:rPr>
              <a:t>integrated within the context of other aspects of their curriculum</a:t>
            </a:r>
            <a:r>
              <a:rPr lang="en-US" dirty="0"/>
              <a:t> as children need to see ICT in a meaningful context and for real purposes.</a:t>
            </a:r>
          </a:p>
          <a:p>
            <a:r>
              <a:rPr lang="en-US" dirty="0"/>
              <a:t> When setting up learning environments, practitioners should provide the right conditions for this to occur.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96136034"/>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395</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a:bodyPr>
          <a:lstStyle/>
          <a:p>
            <a:endParaRPr lang="en-US" dirty="0"/>
          </a:p>
          <a:p>
            <a:r>
              <a:rPr lang="en-US" dirty="0"/>
              <a:t>In other words, an isolated computer suite is not ideal for encouraging the integration of ICT. </a:t>
            </a:r>
          </a:p>
          <a:p>
            <a:endParaRPr lang="en-US" dirty="0"/>
          </a:p>
          <a:p>
            <a:r>
              <a:rPr lang="en-US" dirty="0"/>
              <a:t>It helps the children see ICT as tools and that these tools are designed for particular purposes when required.</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1239058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396</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a:bodyPr>
          <a:lstStyle/>
          <a:p>
            <a:endParaRPr lang="en-US" dirty="0"/>
          </a:p>
          <a:p>
            <a:pPr marL="0" indent="0">
              <a:buNone/>
            </a:pPr>
            <a:r>
              <a:rPr lang="en-US" b="1" dirty="0"/>
              <a:t>Ensuring that the Child is in Control</a:t>
            </a:r>
          </a:p>
          <a:p>
            <a:pPr marL="0" indent="0">
              <a:buNone/>
            </a:pPr>
            <a:endParaRPr lang="en-ZA" dirty="0"/>
          </a:p>
          <a:p>
            <a:r>
              <a:rPr lang="en-US" dirty="0"/>
              <a:t>To ensure that children obtain the maximum benefits from ICT they must be in control of the device. </a:t>
            </a:r>
          </a:p>
          <a:p>
            <a:endParaRPr lang="en-US" dirty="0"/>
          </a:p>
          <a:p>
            <a:r>
              <a:rPr lang="en-US" dirty="0"/>
              <a:t>This approach “promotes directive teaching and is contrary to modern conceptions of good educational practice”</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43649721"/>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397</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lnSpcReduction="10000"/>
          </a:bodyPr>
          <a:lstStyle/>
          <a:p>
            <a:pPr marL="0" indent="0">
              <a:buNone/>
            </a:pPr>
            <a:r>
              <a:rPr lang="en-US" b="1" u="sng" dirty="0">
                <a:hlinkClick r:id="rId2">
                  <a:extLst>
                    <a:ext uri="{A12FA001-AC4F-418D-AE19-62706E023703}">
                      <ahyp:hlinkClr xmlns:ahyp="http://schemas.microsoft.com/office/drawing/2018/hyperlinkcolor" val="tx"/>
                    </a:ext>
                  </a:extLst>
                </a:hlinkClick>
              </a:rPr>
              <a:t>Choosing Applications that are Transparent</a:t>
            </a:r>
            <a:endParaRPr lang="en-ZA" u="sng" dirty="0"/>
          </a:p>
          <a:p>
            <a:r>
              <a:rPr lang="en-US" dirty="0"/>
              <a:t>When choosing applications practitioners should determine whether its functions are clearly defined and intuitive. </a:t>
            </a:r>
          </a:p>
          <a:p>
            <a:endParaRPr lang="en-US" dirty="0"/>
          </a:p>
          <a:p>
            <a:r>
              <a:rPr lang="en-US" dirty="0"/>
              <a:t>The application should be able to complete each clearly defined task in a single operation. For example, the ‘drag and drop’ facility on a computer.</a:t>
            </a:r>
          </a:p>
          <a:p>
            <a:pPr marL="0" indent="0">
              <a:buNone/>
            </a:pPr>
            <a:endParaRPr lang="en-ZA" dirty="0"/>
          </a:p>
          <a:p>
            <a:pPr marL="0" indent="0">
              <a:buNone/>
            </a:pPr>
            <a:r>
              <a:rPr lang="en-US" b="1" dirty="0"/>
              <a:t>Avoiding applications containing violence or stereotyping</a:t>
            </a:r>
            <a:endParaRPr lang="en-ZA" dirty="0"/>
          </a:p>
          <a:p>
            <a:r>
              <a:rPr lang="en-US" dirty="0"/>
              <a:t>It is important to be alert for programs that are inappropriate as a result of particular features or functions that might promote violence or stereotyping.</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67159858"/>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398</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a:bodyPr>
          <a:lstStyle/>
          <a:p>
            <a:pPr marL="0" indent="0">
              <a:buNone/>
            </a:pPr>
            <a:r>
              <a:rPr lang="en-US" b="1" dirty="0"/>
              <a:t>Being aware of health and safety issues</a:t>
            </a:r>
          </a:p>
          <a:p>
            <a:pPr marL="0" indent="0">
              <a:buNone/>
            </a:pPr>
            <a:endParaRPr lang="en-ZA" dirty="0"/>
          </a:p>
          <a:p>
            <a:r>
              <a:rPr lang="en-US" dirty="0"/>
              <a:t>Understanding the potential risks involved in the use of ICT is important. However, with particular supervision children can use ICTs with fundamental concerns by the practitioners.</a:t>
            </a:r>
          </a:p>
          <a:p>
            <a:endParaRPr lang="en-US" dirty="0"/>
          </a:p>
          <a:p>
            <a:r>
              <a:rPr lang="en-US" dirty="0"/>
              <a:t> It is best to avoid extended use of any desktop computers by limiting the time between 10 – 20 minutes for three-year-olds and extending the time to 40 minutes for children up to 8 years old.</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36528161"/>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C1753-039F-4EE7-9C98-8E077F67F766}"/>
              </a:ext>
            </a:extLst>
          </p:cNvPr>
          <p:cNvSpPr>
            <a:spLocks noGrp="1"/>
          </p:cNvSpPr>
          <p:nvPr>
            <p:ph type="title"/>
          </p:nvPr>
        </p:nvSpPr>
        <p:spPr/>
        <p:txBody>
          <a:bodyPr>
            <a:normAutofit fontScale="90000"/>
          </a:bodyPr>
          <a:lstStyle/>
          <a:p>
            <a:pPr algn="ctr"/>
            <a:br>
              <a:rPr lang="en-GB" cap="small" dirty="0"/>
            </a:br>
            <a:r>
              <a:rPr lang="en-GB" cap="small" dirty="0"/>
              <a:t>USES OF INFORMATION TECHNOLOGY WITH CHILDREN</a:t>
            </a:r>
            <a:br>
              <a:rPr lang="en-ZA" cap="small" dirty="0"/>
            </a:br>
            <a:endParaRPr lang="en-ZA" dirty="0"/>
          </a:p>
        </p:txBody>
      </p:sp>
      <p:sp>
        <p:nvSpPr>
          <p:cNvPr id="4" name="Slide Number Placeholder 3">
            <a:extLst>
              <a:ext uri="{FF2B5EF4-FFF2-40B4-BE49-F238E27FC236}">
                <a16:creationId xmlns:a16="http://schemas.microsoft.com/office/drawing/2014/main" id="{D0A855C8-FA9B-48C0-845B-C786FB29F6D9}"/>
              </a:ext>
            </a:extLst>
          </p:cNvPr>
          <p:cNvSpPr>
            <a:spLocks noGrp="1"/>
          </p:cNvSpPr>
          <p:nvPr>
            <p:ph type="sldNum" sz="quarter" idx="12"/>
          </p:nvPr>
        </p:nvSpPr>
        <p:spPr/>
        <p:txBody>
          <a:bodyPr/>
          <a:lstStyle/>
          <a:p>
            <a:fld id="{4980778A-6F9D-4141-8080-B8192EADCD40}" type="slidenum">
              <a:rPr lang="en-ZA" smtClean="0"/>
              <a:pPr/>
              <a:t>399</a:t>
            </a:fld>
            <a:endParaRPr lang="en-ZA" dirty="0"/>
          </a:p>
        </p:txBody>
      </p:sp>
      <p:sp>
        <p:nvSpPr>
          <p:cNvPr id="6" name="Content Placeholder 5">
            <a:extLst>
              <a:ext uri="{FF2B5EF4-FFF2-40B4-BE49-F238E27FC236}">
                <a16:creationId xmlns:a16="http://schemas.microsoft.com/office/drawing/2014/main" id="{CF2D4386-700D-443C-8BEF-318381BCF6DF}"/>
              </a:ext>
            </a:extLst>
          </p:cNvPr>
          <p:cNvSpPr>
            <a:spLocks noGrp="1"/>
          </p:cNvSpPr>
          <p:nvPr>
            <p:ph sz="quarter" idx="1"/>
          </p:nvPr>
        </p:nvSpPr>
        <p:spPr/>
        <p:txBody>
          <a:bodyPr>
            <a:normAutofit/>
          </a:bodyPr>
          <a:lstStyle/>
          <a:p>
            <a:pPr marL="0" indent="0">
              <a:buNone/>
            </a:pPr>
            <a:r>
              <a:rPr lang="en-US" dirty="0"/>
              <a:t> </a:t>
            </a:r>
            <a:r>
              <a:rPr lang="en-US" b="1" dirty="0"/>
              <a:t>Involving Parents</a:t>
            </a:r>
          </a:p>
          <a:p>
            <a:pPr marL="0" indent="0">
              <a:buNone/>
            </a:pPr>
            <a:endParaRPr lang="en-ZA" dirty="0"/>
          </a:p>
          <a:p>
            <a:r>
              <a:rPr lang="en-US" dirty="0"/>
              <a:t>Parental involvement at home can play a key role in the educational use of ICT. </a:t>
            </a:r>
          </a:p>
          <a:p>
            <a:endParaRPr lang="en-US" dirty="0"/>
          </a:p>
          <a:p>
            <a:r>
              <a:rPr lang="en-US" dirty="0"/>
              <a:t>It is important that parents and practitioners communicate about learning activities of the children and a “more articulated set of aims between the home and early years setting” is conducted to help lead to more productive outcomes.</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5163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lvl="0"/>
            <a:r>
              <a:rPr lang="en-GB" dirty="0"/>
              <a:t>Agreement on broad common principles. A national curriculum framework uses principles that are commonly accepted by the general population. </a:t>
            </a:r>
          </a:p>
          <a:p>
            <a:pPr lvl="0"/>
            <a:endParaRPr lang="en-GB" dirty="0"/>
          </a:p>
          <a:p>
            <a:pPr lvl="0"/>
            <a:r>
              <a:rPr lang="en-GB" dirty="0"/>
              <a:t>Any outcome that is drafted in it would benefit the children that are taught using the framework more as it instils these principles in the children.  </a:t>
            </a:r>
          </a:p>
        </p:txBody>
      </p:sp>
    </p:spTree>
    <p:extLst>
      <p:ext uri="{BB962C8B-B14F-4D97-AF65-F5344CB8AC3E}">
        <p14:creationId xmlns:p14="http://schemas.microsoft.com/office/powerpoint/2010/main" val="2916238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lvl="0"/>
            <a:r>
              <a:rPr lang="en-GB" dirty="0"/>
              <a:t>Provides for equality of educational opportunity assess to knowledge for all students. </a:t>
            </a:r>
          </a:p>
          <a:p>
            <a:pPr lvl="0"/>
            <a:endParaRPr lang="en-GB" dirty="0"/>
          </a:p>
          <a:p>
            <a:pPr lvl="0"/>
            <a:r>
              <a:rPr lang="en-GB" dirty="0"/>
              <a:t>This means that location does not become the reason why there are learning differences as there will be a uniform guide to teaching children. </a:t>
            </a:r>
            <a:endParaRPr lang="en-ZA" dirty="0"/>
          </a:p>
        </p:txBody>
      </p:sp>
    </p:spTree>
    <p:extLst>
      <p:ext uri="{BB962C8B-B14F-4D97-AF65-F5344CB8AC3E}">
        <p14:creationId xmlns:p14="http://schemas.microsoft.com/office/powerpoint/2010/main" val="1005093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lvl="0"/>
            <a:r>
              <a:rPr lang="en-GB" dirty="0"/>
              <a:t>Goal is to ensure vocational and economic success for individual and nation. </a:t>
            </a:r>
          </a:p>
          <a:p>
            <a:pPr lvl="0"/>
            <a:endParaRPr lang="en-GB" dirty="0"/>
          </a:p>
          <a:p>
            <a:pPr lvl="0"/>
            <a:r>
              <a:rPr lang="en-GB" dirty="0"/>
              <a:t>The framework is linked to the objectives of high schools and universities as they build on the foundation built by the early childhood development guide. </a:t>
            </a:r>
          </a:p>
          <a:p>
            <a:pPr marL="0" lvl="0" indent="0">
              <a:buNone/>
            </a:pPr>
            <a:endParaRPr lang="en-ZA" dirty="0"/>
          </a:p>
          <a:p>
            <a:pPr lvl="0"/>
            <a:r>
              <a:rPr lang="en-GB" dirty="0"/>
              <a:t>Easier to transfer between schools. In the event of relocation.  </a:t>
            </a:r>
            <a:endParaRPr lang="en-ZA" dirty="0"/>
          </a:p>
        </p:txBody>
      </p:sp>
    </p:spTree>
    <p:extLst>
      <p:ext uri="{BB962C8B-B14F-4D97-AF65-F5344CB8AC3E}">
        <p14:creationId xmlns:p14="http://schemas.microsoft.com/office/powerpoint/2010/main" val="1699837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lvl="0"/>
            <a:r>
              <a:rPr lang="en-GB" dirty="0"/>
              <a:t>Less expensive. It costs less to use a document or documents that have been used by other people. </a:t>
            </a:r>
          </a:p>
          <a:p>
            <a:pPr marL="0" lvl="0" indent="0">
              <a:buNone/>
            </a:pPr>
            <a:endParaRPr lang="en-ZA" dirty="0"/>
          </a:p>
          <a:p>
            <a:pPr lvl="0"/>
            <a:r>
              <a:rPr lang="en-GB" dirty="0"/>
              <a:t>Fill political agendas. Guidelines are set by politicians. </a:t>
            </a:r>
          </a:p>
          <a:p>
            <a:pPr lvl="0"/>
            <a:endParaRPr lang="en-GB" dirty="0"/>
          </a:p>
          <a:p>
            <a:pPr lvl="0"/>
            <a:r>
              <a:rPr lang="en-GB" dirty="0"/>
              <a:t>They set the national agenda. Everyone is obliged to follow it. </a:t>
            </a:r>
            <a:endParaRPr lang="en-ZA" dirty="0"/>
          </a:p>
        </p:txBody>
      </p:sp>
    </p:spTree>
    <p:extLst>
      <p:ext uri="{BB962C8B-B14F-4D97-AF65-F5344CB8AC3E}">
        <p14:creationId xmlns:p14="http://schemas.microsoft.com/office/powerpoint/2010/main" val="455441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lvl="0"/>
            <a:r>
              <a:rPr lang="en-GB" dirty="0"/>
              <a:t>Less teacher education with the teacher as a facilitator. The teaching process is easier when a guide switches one from being a teacher to being a facilitator. </a:t>
            </a:r>
          </a:p>
          <a:p>
            <a:pPr marL="0" lvl="0" indent="0">
              <a:buNone/>
            </a:pPr>
            <a:endParaRPr lang="en-ZA" dirty="0"/>
          </a:p>
          <a:p>
            <a:pPr lvl="0"/>
            <a:r>
              <a:rPr lang="en-GB" dirty="0"/>
              <a:t>Curriculum focus on basic skills. These include gross motor and fine motor skills</a:t>
            </a:r>
            <a:endParaRPr lang="en-ZA" dirty="0"/>
          </a:p>
          <a:p>
            <a:pPr lvl="0"/>
            <a:r>
              <a:rPr lang="en-GB" dirty="0"/>
              <a:t>Teach to the test. Time is not wasted on other things that are already there. </a:t>
            </a:r>
          </a:p>
          <a:p>
            <a:pPr marL="0" lvl="0" indent="0">
              <a:buNone/>
            </a:pPr>
            <a:endParaRPr lang="en-ZA" dirty="0"/>
          </a:p>
          <a:p>
            <a:pPr lvl="0"/>
            <a:r>
              <a:rPr lang="en-GB" dirty="0"/>
              <a:t>Focuses on observable behaviours, artefacts, and objective results. </a:t>
            </a:r>
            <a:endParaRPr lang="en-ZA" dirty="0"/>
          </a:p>
        </p:txBody>
      </p:sp>
    </p:spTree>
    <p:extLst>
      <p:ext uri="{BB962C8B-B14F-4D97-AF65-F5344CB8AC3E}">
        <p14:creationId xmlns:p14="http://schemas.microsoft.com/office/powerpoint/2010/main" val="3342666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lvl="0"/>
            <a:endParaRPr lang="en-GB" dirty="0"/>
          </a:p>
          <a:p>
            <a:pPr lvl="0"/>
            <a:r>
              <a:rPr lang="en-GB" dirty="0"/>
              <a:t>The guide has areas that it helps people to focus on so they will not have problems being effective on their job.</a:t>
            </a:r>
          </a:p>
          <a:p>
            <a:pPr marL="0" lvl="0" indent="0">
              <a:buNone/>
            </a:pPr>
            <a:endParaRPr lang="en-GB" dirty="0"/>
          </a:p>
          <a:p>
            <a:pPr lvl="0"/>
            <a:r>
              <a:rPr lang="en-GB" dirty="0"/>
              <a:t>Easy to assess. A lot of the documents are on the internet. Some are not, but they are getting there .</a:t>
            </a:r>
          </a:p>
          <a:p>
            <a:pPr marL="0" lvl="0" indent="0">
              <a:buNone/>
            </a:pPr>
            <a:endParaRPr lang="en-ZA" dirty="0"/>
          </a:p>
          <a:p>
            <a:pPr lvl="0"/>
            <a:r>
              <a:rPr lang="en-GB" dirty="0"/>
              <a:t>Claims to be the whole curriculum – research based </a:t>
            </a:r>
            <a:endParaRPr lang="en-ZA" dirty="0"/>
          </a:p>
        </p:txBody>
      </p:sp>
    </p:spTree>
    <p:extLst>
      <p:ext uri="{BB962C8B-B14F-4D97-AF65-F5344CB8AC3E}">
        <p14:creationId xmlns:p14="http://schemas.microsoft.com/office/powerpoint/2010/main" val="1172103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marL="0" indent="0">
              <a:buNone/>
            </a:pPr>
            <a:r>
              <a:rPr lang="en-GB" b="1" dirty="0"/>
              <a:t>Cons</a:t>
            </a:r>
            <a:endParaRPr lang="en-ZA" dirty="0"/>
          </a:p>
          <a:p>
            <a:r>
              <a:rPr lang="en-GB" dirty="0"/>
              <a:t>It is important to understand the cons of a national curriculum framework and how they can be argued to prove relevance of the program.</a:t>
            </a:r>
          </a:p>
          <a:p>
            <a:pPr marL="0" indent="0">
              <a:buNone/>
            </a:pPr>
            <a:endParaRPr lang="en-ZA" dirty="0"/>
          </a:p>
          <a:p>
            <a:pPr lvl="0"/>
            <a:r>
              <a:rPr lang="en-GB" dirty="0"/>
              <a:t>Not every school is the same. This is true. It means that the people in the different schools know what they are lacking and would make adjustments to meet the desired objectives in another way that might be suited for the available resources</a:t>
            </a:r>
            <a:endParaRPr lang="en-ZA" dirty="0"/>
          </a:p>
        </p:txBody>
      </p:sp>
    </p:spTree>
    <p:extLst>
      <p:ext uri="{BB962C8B-B14F-4D97-AF65-F5344CB8AC3E}">
        <p14:creationId xmlns:p14="http://schemas.microsoft.com/office/powerpoint/2010/main" val="1733723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lvl="0"/>
            <a:r>
              <a:rPr lang="en-GB" dirty="0"/>
              <a:t>Student achievement based solely on external tests. This is also interesting as in the real world the students will have to deal with people from different walks of life.</a:t>
            </a:r>
          </a:p>
          <a:p>
            <a:pPr lvl="0"/>
            <a:endParaRPr lang="en-GB" dirty="0"/>
          </a:p>
          <a:p>
            <a:pPr lvl="0"/>
            <a:r>
              <a:rPr lang="en-GB" dirty="0"/>
              <a:t> It is better for them to start now so they understand how the world works as they grow.</a:t>
            </a:r>
          </a:p>
          <a:p>
            <a:pPr marL="0" lvl="0" indent="0">
              <a:buNone/>
            </a:pPr>
            <a:endParaRPr lang="en-ZA" dirty="0"/>
          </a:p>
          <a:p>
            <a:pPr lvl="0"/>
            <a:r>
              <a:rPr lang="en-GB" dirty="0"/>
              <a:t>Focus on societal needs as compared to individual. One can say that societal function is very vital.</a:t>
            </a:r>
          </a:p>
        </p:txBody>
      </p:sp>
    </p:spTree>
    <p:extLst>
      <p:ext uri="{BB962C8B-B14F-4D97-AF65-F5344CB8AC3E}">
        <p14:creationId xmlns:p14="http://schemas.microsoft.com/office/powerpoint/2010/main" val="940483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marL="0" lvl="0" indent="0">
              <a:buNone/>
            </a:pPr>
            <a:endParaRPr lang="en-GB" dirty="0"/>
          </a:p>
          <a:p>
            <a:pPr lvl="0"/>
            <a:r>
              <a:rPr lang="en-GB" dirty="0"/>
              <a:t> Individual needs are harmonised with societal needs as the child grows up. That is when they can pick and chose what suits them. </a:t>
            </a:r>
            <a:endParaRPr lang="en-ZA" dirty="0"/>
          </a:p>
        </p:txBody>
      </p:sp>
    </p:spTree>
    <p:extLst>
      <p:ext uri="{BB962C8B-B14F-4D97-AF65-F5344CB8AC3E}">
        <p14:creationId xmlns:p14="http://schemas.microsoft.com/office/powerpoint/2010/main" val="1653514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lvl="0"/>
            <a:r>
              <a:rPr lang="en-GB" dirty="0"/>
              <a:t>Focus on goal or objective without critical conversation as to a relevant authentic purpose. </a:t>
            </a:r>
          </a:p>
          <a:p>
            <a:pPr lvl="0"/>
            <a:endParaRPr lang="en-GB" dirty="0"/>
          </a:p>
          <a:p>
            <a:pPr lvl="0"/>
            <a:r>
              <a:rPr lang="en-GB" dirty="0"/>
              <a:t>If a general standard is to be reached, then it stands to reason that some ideas will fall on the wayside. It is for the good of the nation.</a:t>
            </a:r>
          </a:p>
          <a:p>
            <a:pPr lvl="0"/>
            <a:endParaRPr lang="en-GB" dirty="0"/>
          </a:p>
          <a:p>
            <a:pPr lvl="0"/>
            <a:r>
              <a:rPr lang="en-GB" dirty="0"/>
              <a:t> Its benefits the community in the long run if there is a population that is generally functional and can be logical about things.</a:t>
            </a:r>
            <a:endParaRPr lang="en-ZA" dirty="0"/>
          </a:p>
        </p:txBody>
      </p:sp>
    </p:spTree>
    <p:extLst>
      <p:ext uri="{BB962C8B-B14F-4D97-AF65-F5344CB8AC3E}">
        <p14:creationId xmlns:p14="http://schemas.microsoft.com/office/powerpoint/2010/main" val="100285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pPr lvl="0"/>
            <a:r>
              <a:rPr lang="en-GB" dirty="0"/>
              <a:t>Less professional freedom and judgment, teacher autonomy, teacher as a technocrat. It is the price people pay for bigger issues to be resolved. </a:t>
            </a:r>
          </a:p>
          <a:p>
            <a:pPr marL="0" lvl="0" indent="0">
              <a:buNone/>
            </a:pPr>
            <a:endParaRPr lang="en-ZA" dirty="0"/>
          </a:p>
          <a:p>
            <a:pPr marL="0" indent="0">
              <a:buNone/>
            </a:pPr>
            <a:r>
              <a:rPr lang="en-GB" dirty="0"/>
              <a:t>The public's reasoning about standards is largely misunderstood because of a reasoning fallacy of generalizing that if something is good for an individual, it is good for everyone.</a:t>
            </a:r>
            <a:endParaRPr lang="en-ZA" dirty="0"/>
          </a:p>
        </p:txBody>
      </p:sp>
    </p:spTree>
    <p:extLst>
      <p:ext uri="{BB962C8B-B14F-4D97-AF65-F5344CB8AC3E}">
        <p14:creationId xmlns:p14="http://schemas.microsoft.com/office/powerpoint/2010/main" val="463735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r>
              <a:rPr lang="en-US" dirty="0"/>
              <a:t>For example: High scores on tests grant entry to elite universities, therefore high scores must be right for the nation as a whole. </a:t>
            </a:r>
          </a:p>
          <a:p>
            <a:pPr marL="0" indent="0">
              <a:buNone/>
            </a:pPr>
            <a:endParaRPr lang="en-ZA" dirty="0"/>
          </a:p>
          <a:p>
            <a:r>
              <a:rPr lang="en-US" dirty="0"/>
              <a:t>Most parents would probably like their children to have high scores. However, looking at our nation as a whole we should come to a different conclusion. </a:t>
            </a:r>
          </a:p>
        </p:txBody>
      </p:sp>
    </p:spTree>
    <p:extLst>
      <p:ext uri="{BB962C8B-B14F-4D97-AF65-F5344CB8AC3E}">
        <p14:creationId xmlns:p14="http://schemas.microsoft.com/office/powerpoint/2010/main" val="508863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1BD-C21B-4FCF-AC39-5AA2B0A249D2}"/>
              </a:ext>
            </a:extLst>
          </p:cNvPr>
          <p:cNvSpPr>
            <a:spLocks noGrp="1"/>
          </p:cNvSpPr>
          <p:nvPr>
            <p:ph type="title"/>
          </p:nvPr>
        </p:nvSpPr>
        <p:spPr/>
        <p:txBody>
          <a:bodyPr>
            <a:normAutofit fontScale="90000"/>
          </a:bodyPr>
          <a:lstStyle/>
          <a:p>
            <a:pPr algn="ctr"/>
            <a:br>
              <a:rPr lang="en-ZA" dirty="0"/>
            </a:br>
            <a:r>
              <a:rPr lang="en-ZA" dirty="0"/>
              <a:t>NATIONAL CURRICULUM FRAMEWORK, GUIDELINES AND DOCUMENTS FOR EARLY CHILDHOOD DEVELOPMENT</a:t>
            </a:r>
          </a:p>
        </p:txBody>
      </p:sp>
      <p:sp>
        <p:nvSpPr>
          <p:cNvPr id="3" name="Slide Number Placeholder 2">
            <a:extLst>
              <a:ext uri="{FF2B5EF4-FFF2-40B4-BE49-F238E27FC236}">
                <a16:creationId xmlns:a16="http://schemas.microsoft.com/office/drawing/2014/main" id="{FD51644E-2DEC-4AD6-B009-5BB763D628C4}"/>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id="{AA80E7CB-4F88-4E4D-AE2D-E4A834E486C6}"/>
              </a:ext>
            </a:extLst>
          </p:cNvPr>
          <p:cNvSpPr>
            <a:spLocks noGrp="1"/>
          </p:cNvSpPr>
          <p:nvPr>
            <p:ph sz="quarter" idx="1"/>
          </p:nvPr>
        </p:nvSpPr>
        <p:spPr>
          <a:xfrm>
            <a:off x="467544" y="1863305"/>
            <a:ext cx="8219256" cy="4520241"/>
          </a:xfrm>
        </p:spPr>
        <p:txBody>
          <a:bodyPr>
            <a:normAutofit/>
          </a:bodyPr>
          <a:lstStyle/>
          <a:p>
            <a:endParaRPr lang="en-US" dirty="0"/>
          </a:p>
          <a:p>
            <a:r>
              <a:rPr lang="en-US" dirty="0"/>
              <a:t>In that situation we would want a combination of people that are able to be leaders, followers, heroes, creators, producers, so that the society could function for the benefit of everyone.</a:t>
            </a:r>
            <a:endParaRPr lang="en-ZA" dirty="0"/>
          </a:p>
        </p:txBody>
      </p:sp>
    </p:spTree>
    <p:extLst>
      <p:ext uri="{BB962C8B-B14F-4D97-AF65-F5344CB8AC3E}">
        <p14:creationId xmlns:p14="http://schemas.microsoft.com/office/powerpoint/2010/main" val="2021444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467544" y="2467154"/>
            <a:ext cx="8219256" cy="3626141"/>
          </a:xfrm>
        </p:spPr>
        <p:txBody>
          <a:bodyPr>
            <a:normAutofit fontScale="92500" lnSpcReduction="20000"/>
          </a:bodyPr>
          <a:lstStyle/>
          <a:p>
            <a:r>
              <a:rPr lang="en-US" sz="2600" dirty="0"/>
              <a:t>Young children can be affected by many social, economic and environmental factors both in positive and negative ways.</a:t>
            </a:r>
          </a:p>
          <a:p>
            <a:endParaRPr lang="en-US" sz="2600" dirty="0"/>
          </a:p>
          <a:p>
            <a:r>
              <a:rPr lang="en-US" sz="2600" dirty="0"/>
              <a:t>Because children are so vulnerable, they can be easily affected by things many parents and adults take for granted. </a:t>
            </a:r>
          </a:p>
          <a:p>
            <a:endParaRPr lang="en-US" sz="2600" dirty="0"/>
          </a:p>
          <a:p>
            <a:r>
              <a:rPr lang="en-US" sz="2600" dirty="0"/>
              <a:t>There are four main factors affecting a child’s development, according to EffectivePhilanthropy.com: individual child behavior and health, family life, learning environment and socioeconomic environment.</a:t>
            </a:r>
            <a:endParaRPr lang="en-ZA" sz="2600" dirty="0"/>
          </a:p>
          <a:p>
            <a:pPr marL="0" indent="0">
              <a:buNone/>
            </a:pPr>
            <a:endParaRPr lang="en-ZA" dirty="0"/>
          </a:p>
        </p:txBody>
      </p:sp>
    </p:spTree>
    <p:extLst>
      <p:ext uri="{BB962C8B-B14F-4D97-AF65-F5344CB8AC3E}">
        <p14:creationId xmlns:p14="http://schemas.microsoft.com/office/powerpoint/2010/main" val="4093890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467544" y="2467154"/>
            <a:ext cx="8219256" cy="3626141"/>
          </a:xfrm>
        </p:spPr>
        <p:txBody>
          <a:bodyPr>
            <a:normAutofit/>
          </a:bodyPr>
          <a:lstStyle/>
          <a:p>
            <a:pPr marL="0" indent="0">
              <a:buNone/>
            </a:pPr>
            <a:r>
              <a:rPr lang="en-GB" b="1" dirty="0"/>
              <a:t>Parental Interactions and environmental factors</a:t>
            </a:r>
            <a:endParaRPr lang="en-ZA" dirty="0"/>
          </a:p>
          <a:p>
            <a:pPr marL="0" indent="0">
              <a:buNone/>
            </a:pPr>
            <a:endParaRPr lang="en-ZA" dirty="0"/>
          </a:p>
          <a:p>
            <a:r>
              <a:rPr lang="en-GB" dirty="0"/>
              <a:t>These two factors are so similar it only makes sense to join them together.</a:t>
            </a:r>
          </a:p>
          <a:p>
            <a:pPr marL="0" indent="0">
              <a:buNone/>
            </a:pPr>
            <a:endParaRPr lang="en-ZA" dirty="0"/>
          </a:p>
          <a:p>
            <a:r>
              <a:rPr lang="en-GB" dirty="0"/>
              <a:t>Parental interactions with children can have a largely positive or negative effect on child development, according to EffectivePhilanthropy.com. </a:t>
            </a:r>
            <a:endParaRPr lang="en-ZA" dirty="0"/>
          </a:p>
        </p:txBody>
      </p:sp>
    </p:spTree>
    <p:extLst>
      <p:ext uri="{BB962C8B-B14F-4D97-AF65-F5344CB8AC3E}">
        <p14:creationId xmlns:p14="http://schemas.microsoft.com/office/powerpoint/2010/main" val="463008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467544" y="2467154"/>
            <a:ext cx="8219256" cy="3626141"/>
          </a:xfrm>
        </p:spPr>
        <p:txBody>
          <a:bodyPr>
            <a:normAutofit/>
          </a:bodyPr>
          <a:lstStyle/>
          <a:p>
            <a:r>
              <a:rPr lang="en-GB" dirty="0"/>
              <a:t>Parents who spend time playing and teaching their kids through reading and by performing various types of hands-on games and activities can have a positive impact on their child’s development. </a:t>
            </a:r>
          </a:p>
          <a:p>
            <a:pPr marL="0" indent="0">
              <a:buNone/>
            </a:pPr>
            <a:endParaRPr lang="en-GB" dirty="0"/>
          </a:p>
          <a:p>
            <a:r>
              <a:rPr lang="en-GB" dirty="0"/>
              <a:t>On the flip side, parents who ignore or neglect to interact with their children in a positive way may be hindering their healthy development</a:t>
            </a:r>
            <a:endParaRPr lang="en-ZA" dirty="0"/>
          </a:p>
        </p:txBody>
      </p:sp>
    </p:spTree>
    <p:extLst>
      <p:ext uri="{BB962C8B-B14F-4D97-AF65-F5344CB8AC3E}">
        <p14:creationId xmlns:p14="http://schemas.microsoft.com/office/powerpoint/2010/main" val="3352353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467544" y="2467154"/>
            <a:ext cx="8219256" cy="3626141"/>
          </a:xfrm>
        </p:spPr>
        <p:txBody>
          <a:bodyPr>
            <a:normAutofit/>
          </a:bodyPr>
          <a:lstStyle/>
          <a:p>
            <a:pPr marL="0" indent="0">
              <a:buNone/>
            </a:pPr>
            <a:r>
              <a:rPr lang="en-GB" b="1" dirty="0"/>
              <a:t>Cultural Factors</a:t>
            </a:r>
            <a:endParaRPr lang="en-ZA" dirty="0"/>
          </a:p>
          <a:p>
            <a:r>
              <a:rPr lang="en-GB" dirty="0"/>
              <a:t>A child's culture directly influences the rate and level of motor-skill development. </a:t>
            </a:r>
          </a:p>
          <a:p>
            <a:endParaRPr lang="en-GB" dirty="0"/>
          </a:p>
          <a:p>
            <a:r>
              <a:rPr lang="en-GB" dirty="0"/>
              <a:t>Typical American children roll over at 3 months, sit at 6 months and walk at 12 months. </a:t>
            </a:r>
          </a:p>
          <a:p>
            <a:pPr marL="0" indent="0">
              <a:buNone/>
            </a:pPr>
            <a:endParaRPr lang="en-GB" dirty="0"/>
          </a:p>
        </p:txBody>
      </p:sp>
    </p:spTree>
    <p:extLst>
      <p:ext uri="{BB962C8B-B14F-4D97-AF65-F5344CB8AC3E}">
        <p14:creationId xmlns:p14="http://schemas.microsoft.com/office/powerpoint/2010/main" val="3076577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467544" y="2467154"/>
            <a:ext cx="8219256" cy="3626141"/>
          </a:xfrm>
        </p:spPr>
        <p:txBody>
          <a:bodyPr>
            <a:normAutofit/>
          </a:bodyPr>
          <a:lstStyle/>
          <a:p>
            <a:r>
              <a:rPr lang="en-GB" dirty="0"/>
              <a:t>However, in other cultures around the world, the time frame for development can differ. </a:t>
            </a:r>
          </a:p>
          <a:p>
            <a:endParaRPr lang="en-GB" dirty="0"/>
          </a:p>
          <a:p>
            <a:r>
              <a:rPr lang="en-GB" dirty="0"/>
              <a:t>Natural observations of world cultures show that climate, housing and culturally based child-rearing practices strongly impact the development of motor skills.</a:t>
            </a:r>
            <a:endParaRPr lang="en-ZA" dirty="0"/>
          </a:p>
          <a:p>
            <a:pPr marL="0" indent="0">
              <a:buNone/>
            </a:pPr>
            <a:endParaRPr lang="en-GB" dirty="0"/>
          </a:p>
        </p:txBody>
      </p:sp>
    </p:spTree>
    <p:extLst>
      <p:ext uri="{BB962C8B-B14F-4D97-AF65-F5344CB8AC3E}">
        <p14:creationId xmlns:p14="http://schemas.microsoft.com/office/powerpoint/2010/main" val="4068252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467544" y="2467154"/>
            <a:ext cx="8219256" cy="3626141"/>
          </a:xfrm>
        </p:spPr>
        <p:txBody>
          <a:bodyPr>
            <a:normAutofit lnSpcReduction="10000"/>
          </a:bodyPr>
          <a:lstStyle/>
          <a:p>
            <a:pPr marL="0" indent="0">
              <a:buNone/>
            </a:pPr>
            <a:r>
              <a:rPr lang="en-GB" b="1" dirty="0"/>
              <a:t>Social Factors</a:t>
            </a:r>
            <a:endParaRPr lang="en-ZA" dirty="0"/>
          </a:p>
          <a:p>
            <a:r>
              <a:rPr lang="en-GB" dirty="0"/>
              <a:t>Personality, self-perception and self-motivation are examples of social indicators that impact motor-skill development. </a:t>
            </a:r>
          </a:p>
          <a:p>
            <a:pPr marL="0" indent="0">
              <a:buNone/>
            </a:pPr>
            <a:endParaRPr lang="en-GB" dirty="0"/>
          </a:p>
          <a:p>
            <a:r>
              <a:rPr lang="en-GB" dirty="0"/>
              <a:t>Albert Bandura, whose social learning theory focuses on how children learn in all areas of development, suggests that children who believe they can acquire new skills are more likely to try harder when challenged, less likely to become discouraged and more likely to positively react to learning experiences. </a:t>
            </a:r>
          </a:p>
          <a:p>
            <a:pPr marL="0" indent="0">
              <a:buNone/>
            </a:pPr>
            <a:endParaRPr lang="en-GB" dirty="0"/>
          </a:p>
        </p:txBody>
      </p:sp>
    </p:spTree>
    <p:extLst>
      <p:ext uri="{BB962C8B-B14F-4D97-AF65-F5344CB8AC3E}">
        <p14:creationId xmlns:p14="http://schemas.microsoft.com/office/powerpoint/2010/main" val="4085274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467544" y="2467154"/>
            <a:ext cx="8219256" cy="3626141"/>
          </a:xfrm>
        </p:spPr>
        <p:txBody>
          <a:bodyPr>
            <a:normAutofit/>
          </a:bodyPr>
          <a:lstStyle/>
          <a:p>
            <a:endParaRPr lang="en-GB" dirty="0"/>
          </a:p>
          <a:p>
            <a:r>
              <a:rPr lang="en-GB" dirty="0"/>
              <a:t>However, children who view their abilities as a reflection of their aptitude tend to have a negative reaction when they have trouble mastering a skill.</a:t>
            </a:r>
            <a:endParaRPr lang="en-ZA" dirty="0"/>
          </a:p>
          <a:p>
            <a:pPr marL="0" indent="0">
              <a:buNone/>
            </a:pPr>
            <a:endParaRPr lang="en-GB" dirty="0"/>
          </a:p>
        </p:txBody>
      </p:sp>
    </p:spTree>
    <p:extLst>
      <p:ext uri="{BB962C8B-B14F-4D97-AF65-F5344CB8AC3E}">
        <p14:creationId xmlns:p14="http://schemas.microsoft.com/office/powerpoint/2010/main" val="202182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374904" y="2174546"/>
            <a:ext cx="8219256" cy="4262830"/>
          </a:xfrm>
        </p:spPr>
        <p:txBody>
          <a:bodyPr>
            <a:normAutofit lnSpcReduction="10000"/>
          </a:bodyPr>
          <a:lstStyle/>
          <a:p>
            <a:pPr marL="0" indent="0">
              <a:buNone/>
            </a:pPr>
            <a:r>
              <a:rPr lang="en-GB" b="1" dirty="0"/>
              <a:t>Social Factors</a:t>
            </a:r>
          </a:p>
          <a:p>
            <a:pPr marL="0" indent="0">
              <a:buNone/>
            </a:pPr>
            <a:endParaRPr lang="en-ZA" dirty="0"/>
          </a:p>
          <a:p>
            <a:r>
              <a:rPr lang="en-GB" dirty="0"/>
              <a:t>Personality, self-perception and self-motivation are examples of social indicators that impact motor-skill development. </a:t>
            </a:r>
          </a:p>
          <a:p>
            <a:endParaRPr lang="en-GB" dirty="0"/>
          </a:p>
          <a:p>
            <a:r>
              <a:rPr lang="en-GB" dirty="0"/>
              <a:t>Albert Bandura, whose social learning theory focuses on how children learn in all areas of development, suggests that children who believe they can acquire new skills are more likely to try harder when challenged, less likely to become discouraged and more likely to positively react to learning experiences. </a:t>
            </a:r>
          </a:p>
          <a:p>
            <a:pPr marL="0" indent="0">
              <a:buNone/>
            </a:pPr>
            <a:endParaRPr lang="en-GB" dirty="0"/>
          </a:p>
        </p:txBody>
      </p:sp>
    </p:spTree>
    <p:extLst>
      <p:ext uri="{BB962C8B-B14F-4D97-AF65-F5344CB8AC3E}">
        <p14:creationId xmlns:p14="http://schemas.microsoft.com/office/powerpoint/2010/main" val="1650255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374904" y="2174546"/>
            <a:ext cx="8219256" cy="4262830"/>
          </a:xfrm>
        </p:spPr>
        <p:txBody>
          <a:bodyPr>
            <a:normAutofit/>
          </a:bodyPr>
          <a:lstStyle/>
          <a:p>
            <a:r>
              <a:rPr lang="en-GB" dirty="0"/>
              <a:t>However, children who view their abilities as a reflection of their aptitude tend to have a negative reaction when they have trouble mastering a skill.</a:t>
            </a:r>
            <a:endParaRPr lang="en-ZA" dirty="0"/>
          </a:p>
          <a:p>
            <a:pPr marL="0" indent="0">
              <a:buNone/>
            </a:pPr>
            <a:endParaRPr lang="en-ZA" dirty="0"/>
          </a:p>
          <a:p>
            <a:pPr marL="0" indent="0">
              <a:buNone/>
            </a:pPr>
            <a:endParaRPr lang="en-GB" dirty="0"/>
          </a:p>
        </p:txBody>
      </p:sp>
    </p:spTree>
    <p:extLst>
      <p:ext uri="{BB962C8B-B14F-4D97-AF65-F5344CB8AC3E}">
        <p14:creationId xmlns:p14="http://schemas.microsoft.com/office/powerpoint/2010/main" val="10719586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374904" y="2174546"/>
            <a:ext cx="8219256" cy="4262830"/>
          </a:xfrm>
        </p:spPr>
        <p:txBody>
          <a:bodyPr>
            <a:normAutofit/>
          </a:bodyPr>
          <a:lstStyle/>
          <a:p>
            <a:pPr marL="0" indent="0">
              <a:buNone/>
            </a:pPr>
            <a:r>
              <a:rPr lang="en-GB" b="1" dirty="0"/>
              <a:t>Social Interaction</a:t>
            </a:r>
            <a:endParaRPr lang="en-ZA" dirty="0"/>
          </a:p>
          <a:p>
            <a:r>
              <a:rPr lang="en-GB" dirty="0"/>
              <a:t>Research has shown that social isolation or lack of socialization can lead to early childhood development issues, such as speech problems or an inability to socialize with others in a civilized way. </a:t>
            </a:r>
          </a:p>
          <a:p>
            <a:endParaRPr lang="en-GB" dirty="0"/>
          </a:p>
          <a:p>
            <a:r>
              <a:rPr lang="en-GB" dirty="0"/>
              <a:t>EffectivePhilanthropy.com mentions these very points in a report titled “Factors Affecting Early Childhood Development.” </a:t>
            </a:r>
          </a:p>
          <a:p>
            <a:pPr marL="0" indent="0">
              <a:buNone/>
            </a:pPr>
            <a:endParaRPr lang="en-ZA" dirty="0"/>
          </a:p>
          <a:p>
            <a:pPr marL="0" indent="0">
              <a:buNone/>
            </a:pPr>
            <a:endParaRPr lang="en-GB" dirty="0"/>
          </a:p>
        </p:txBody>
      </p:sp>
    </p:spTree>
    <p:extLst>
      <p:ext uri="{BB962C8B-B14F-4D97-AF65-F5344CB8AC3E}">
        <p14:creationId xmlns:p14="http://schemas.microsoft.com/office/powerpoint/2010/main" val="1756945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374904" y="2174546"/>
            <a:ext cx="8219256" cy="4262830"/>
          </a:xfrm>
        </p:spPr>
        <p:txBody>
          <a:bodyPr>
            <a:normAutofit/>
          </a:bodyPr>
          <a:lstStyle/>
          <a:p>
            <a:r>
              <a:rPr lang="en-GB" dirty="0"/>
              <a:t>They mention that the socioeconomic environment in which a child is raised can have a drastic effect on their development.</a:t>
            </a:r>
          </a:p>
          <a:p>
            <a:endParaRPr lang="en-GB" dirty="0"/>
          </a:p>
          <a:p>
            <a:r>
              <a:rPr lang="en-GB" dirty="0"/>
              <a:t> An example of how this could affect a child negatively is if she is not socialized with other children, such as neighbours, classmates or family members.</a:t>
            </a:r>
            <a:endParaRPr lang="en-ZA" dirty="0"/>
          </a:p>
          <a:p>
            <a:pPr marL="0" indent="0">
              <a:buNone/>
            </a:pPr>
            <a:endParaRPr lang="en-ZA" dirty="0"/>
          </a:p>
          <a:p>
            <a:pPr marL="0" indent="0">
              <a:buNone/>
            </a:pPr>
            <a:endParaRPr lang="en-GB" dirty="0"/>
          </a:p>
        </p:txBody>
      </p:sp>
    </p:spTree>
    <p:extLst>
      <p:ext uri="{BB962C8B-B14F-4D97-AF65-F5344CB8AC3E}">
        <p14:creationId xmlns:p14="http://schemas.microsoft.com/office/powerpoint/2010/main" val="3909715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374904" y="2174546"/>
            <a:ext cx="8219256" cy="4262830"/>
          </a:xfrm>
        </p:spPr>
        <p:txBody>
          <a:bodyPr>
            <a:normAutofit lnSpcReduction="10000"/>
          </a:bodyPr>
          <a:lstStyle/>
          <a:p>
            <a:pPr marL="0" indent="0">
              <a:buNone/>
            </a:pPr>
            <a:r>
              <a:rPr lang="en-GB" b="1" dirty="0"/>
              <a:t>Learning Environment</a:t>
            </a:r>
          </a:p>
          <a:p>
            <a:pPr marL="0" indent="0">
              <a:buNone/>
            </a:pPr>
            <a:endParaRPr lang="en-ZA" dirty="0"/>
          </a:p>
          <a:p>
            <a:r>
              <a:rPr lang="en-GB" dirty="0"/>
              <a:t>Children who are surrounded, both at home and at school/day-care facilities, by a strong learning environment that is both informative and supportive may improve their development. </a:t>
            </a:r>
          </a:p>
          <a:p>
            <a:endParaRPr lang="en-GB" dirty="0"/>
          </a:p>
          <a:p>
            <a:r>
              <a:rPr lang="en-GB" dirty="0"/>
              <a:t>EffectivePhilanthropy.com reports that research has shown children exposed to poor and underprivileged educational environments tend to be at a higher risk of being negatively affected in terms of their development.</a:t>
            </a:r>
            <a:endParaRPr lang="en-ZA" dirty="0"/>
          </a:p>
          <a:p>
            <a:pPr marL="0" indent="0">
              <a:buNone/>
            </a:pPr>
            <a:endParaRPr lang="en-ZA" dirty="0"/>
          </a:p>
          <a:p>
            <a:pPr marL="0" indent="0">
              <a:buNone/>
            </a:pPr>
            <a:endParaRPr lang="en-GB" dirty="0"/>
          </a:p>
        </p:txBody>
      </p:sp>
    </p:spTree>
    <p:extLst>
      <p:ext uri="{BB962C8B-B14F-4D97-AF65-F5344CB8AC3E}">
        <p14:creationId xmlns:p14="http://schemas.microsoft.com/office/powerpoint/2010/main" val="2000236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374904" y="2174546"/>
            <a:ext cx="8219256" cy="4262830"/>
          </a:xfrm>
        </p:spPr>
        <p:txBody>
          <a:bodyPr>
            <a:normAutofit lnSpcReduction="10000"/>
          </a:bodyPr>
          <a:lstStyle/>
          <a:p>
            <a:pPr marL="0" indent="0">
              <a:buNone/>
            </a:pPr>
            <a:r>
              <a:rPr lang="en-GB" b="1" dirty="0"/>
              <a:t>Health</a:t>
            </a:r>
            <a:endParaRPr lang="en-ZA" dirty="0"/>
          </a:p>
          <a:p>
            <a:r>
              <a:rPr lang="en-GB" dirty="0"/>
              <a:t>Proper nutrition can have a direct impact on a child’s development both physically and psychologically, according to the Royal Children’s Hospital. </a:t>
            </a:r>
          </a:p>
          <a:p>
            <a:endParaRPr lang="en-GB" dirty="0"/>
          </a:p>
          <a:p>
            <a:r>
              <a:rPr lang="en-GB" dirty="0"/>
              <a:t>They point out that proper nutrition is related to functional outcomes for children as they get older. </a:t>
            </a:r>
          </a:p>
          <a:p>
            <a:endParaRPr lang="en-GB" dirty="0"/>
          </a:p>
          <a:p>
            <a:r>
              <a:rPr lang="en-GB" dirty="0"/>
              <a:t>In other words, unhealthy eating can lead to weight gain and other negative effects if the child does not learn how to eat healthy early in life. </a:t>
            </a:r>
          </a:p>
          <a:p>
            <a:pPr marL="0" indent="0">
              <a:buNone/>
            </a:pPr>
            <a:endParaRPr lang="en-ZA" dirty="0"/>
          </a:p>
          <a:p>
            <a:pPr marL="0" indent="0">
              <a:buNone/>
            </a:pPr>
            <a:endParaRPr lang="en-GB" dirty="0"/>
          </a:p>
        </p:txBody>
      </p:sp>
    </p:spTree>
    <p:extLst>
      <p:ext uri="{BB962C8B-B14F-4D97-AF65-F5344CB8AC3E}">
        <p14:creationId xmlns:p14="http://schemas.microsoft.com/office/powerpoint/2010/main" val="748970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374904" y="2174546"/>
            <a:ext cx="8219256" cy="4262830"/>
          </a:xfrm>
        </p:spPr>
        <p:txBody>
          <a:bodyPr>
            <a:normAutofit/>
          </a:bodyPr>
          <a:lstStyle/>
          <a:p>
            <a:endParaRPr lang="en-GB" dirty="0"/>
          </a:p>
          <a:p>
            <a:r>
              <a:rPr lang="en-GB" dirty="0"/>
              <a:t>The Royal Children’s Hospital stresses the fact that it is the increased duration and intensity of the exposures to healthy eating habits, through both hands-on learning and leading by example, that really make a positive impact on a child’s development.</a:t>
            </a:r>
            <a:endParaRPr lang="en-ZA" dirty="0"/>
          </a:p>
          <a:p>
            <a:pPr marL="0" indent="0">
              <a:buNone/>
            </a:pPr>
            <a:endParaRPr lang="en-ZA" dirty="0"/>
          </a:p>
          <a:p>
            <a:pPr marL="0" indent="0">
              <a:buNone/>
            </a:pPr>
            <a:endParaRPr lang="en-GB" dirty="0"/>
          </a:p>
        </p:txBody>
      </p:sp>
    </p:spTree>
    <p:extLst>
      <p:ext uri="{BB962C8B-B14F-4D97-AF65-F5344CB8AC3E}">
        <p14:creationId xmlns:p14="http://schemas.microsoft.com/office/powerpoint/2010/main" val="80844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374904" y="2174546"/>
            <a:ext cx="8219256" cy="4262830"/>
          </a:xfrm>
        </p:spPr>
        <p:txBody>
          <a:bodyPr>
            <a:normAutofit/>
          </a:bodyPr>
          <a:lstStyle/>
          <a:p>
            <a:pPr marL="0" indent="0">
              <a:buNone/>
            </a:pPr>
            <a:r>
              <a:rPr lang="en-GB" b="1" dirty="0"/>
              <a:t>Intervention for At-Risk Children</a:t>
            </a:r>
          </a:p>
          <a:p>
            <a:pPr marL="0" indent="0">
              <a:buNone/>
            </a:pPr>
            <a:endParaRPr lang="en-ZA" dirty="0"/>
          </a:p>
          <a:p>
            <a:r>
              <a:rPr lang="en-GB" dirty="0"/>
              <a:t>Communities and schools often provide free programs aimed at assisting at-risk children and their families. </a:t>
            </a:r>
          </a:p>
          <a:p>
            <a:endParaRPr lang="en-GB" dirty="0"/>
          </a:p>
          <a:p>
            <a:r>
              <a:rPr lang="en-GB" dirty="0"/>
              <a:t>Intervention programs and activities can counteract negative environmental, cultural and social factors. </a:t>
            </a:r>
          </a:p>
          <a:p>
            <a:endParaRPr lang="en-GB" dirty="0"/>
          </a:p>
          <a:p>
            <a:pPr marL="0" indent="0">
              <a:buNone/>
            </a:pPr>
            <a:endParaRPr lang="en-ZA" dirty="0"/>
          </a:p>
          <a:p>
            <a:pPr marL="0" indent="0">
              <a:buNone/>
            </a:pPr>
            <a:endParaRPr lang="en-GB" dirty="0"/>
          </a:p>
        </p:txBody>
      </p:sp>
    </p:spTree>
    <p:extLst>
      <p:ext uri="{BB962C8B-B14F-4D97-AF65-F5344CB8AC3E}">
        <p14:creationId xmlns:p14="http://schemas.microsoft.com/office/powerpoint/2010/main" val="3816581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2F8-357F-4906-8512-8F6240B68C6F}"/>
              </a:ext>
            </a:extLst>
          </p:cNvPr>
          <p:cNvSpPr>
            <a:spLocks noGrp="1"/>
          </p:cNvSpPr>
          <p:nvPr>
            <p:ph type="title"/>
          </p:nvPr>
        </p:nvSpPr>
        <p:spPr/>
        <p:txBody>
          <a:bodyPr>
            <a:normAutofit fontScale="90000"/>
          </a:bodyPr>
          <a:lstStyle/>
          <a:p>
            <a:pPr algn="ctr"/>
            <a:br>
              <a:rPr lang="en-US" dirty="0"/>
            </a:br>
            <a:br>
              <a:rPr lang="en-US" dirty="0"/>
            </a:br>
            <a:br>
              <a:rPr lang="en-US" dirty="0"/>
            </a:br>
            <a:r>
              <a:rPr lang="en-US" sz="3300" dirty="0"/>
              <a:t>KEY FACTORS RELATED TO EARLY CHILDHOOD DEVELOPMENT SETTING, THE ENVIRONMENT AND THE BROAD NEEDS OF THE CHILDREN</a:t>
            </a:r>
            <a:br>
              <a:rPr lang="en-ZA" dirty="0"/>
            </a:br>
            <a:endParaRPr lang="en-ZA" dirty="0"/>
          </a:p>
        </p:txBody>
      </p:sp>
      <p:sp>
        <p:nvSpPr>
          <p:cNvPr id="3" name="Slide Number Placeholder 2">
            <a:extLst>
              <a:ext uri="{FF2B5EF4-FFF2-40B4-BE49-F238E27FC236}">
                <a16:creationId xmlns:a16="http://schemas.microsoft.com/office/drawing/2014/main" id="{097C6E07-6FAC-4CDA-8267-50DA5006D626}"/>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a:extLst>
              <a:ext uri="{FF2B5EF4-FFF2-40B4-BE49-F238E27FC236}">
                <a16:creationId xmlns:a16="http://schemas.microsoft.com/office/drawing/2014/main" id="{F87B2AE0-8372-4642-8E6E-E8D7EB793758}"/>
              </a:ext>
            </a:extLst>
          </p:cNvPr>
          <p:cNvSpPr>
            <a:spLocks noGrp="1"/>
          </p:cNvSpPr>
          <p:nvPr>
            <p:ph sz="quarter" idx="1"/>
          </p:nvPr>
        </p:nvSpPr>
        <p:spPr>
          <a:xfrm>
            <a:off x="374904" y="2174546"/>
            <a:ext cx="8219256" cy="4262830"/>
          </a:xfrm>
        </p:spPr>
        <p:txBody>
          <a:bodyPr>
            <a:normAutofit/>
          </a:bodyPr>
          <a:lstStyle/>
          <a:p>
            <a:r>
              <a:rPr lang="en-GB" dirty="0"/>
              <a:t>Identifying at-risk children, educating parents and working with families in and out of the home can help to bridge the gap that develops from deficits in these areas, helping children who fall behind in motor development to catch up. </a:t>
            </a:r>
          </a:p>
          <a:p>
            <a:endParaRPr lang="en-GB" dirty="0"/>
          </a:p>
          <a:p>
            <a:r>
              <a:rPr lang="en-GB" dirty="0"/>
              <a:t>Parents and caregivers can locate these services and programs by contacting local community service boards or by asking school administrators.</a:t>
            </a:r>
            <a:endParaRPr lang="en-ZA" dirty="0"/>
          </a:p>
          <a:p>
            <a:endParaRPr lang="en-GB" dirty="0"/>
          </a:p>
          <a:p>
            <a:pPr marL="0" indent="0">
              <a:buNone/>
            </a:pPr>
            <a:endParaRPr lang="en-ZA" dirty="0"/>
          </a:p>
          <a:p>
            <a:pPr marL="0" indent="0">
              <a:buNone/>
            </a:pPr>
            <a:endParaRPr lang="en-GB" dirty="0"/>
          </a:p>
        </p:txBody>
      </p:sp>
    </p:spTree>
    <p:extLst>
      <p:ext uri="{BB962C8B-B14F-4D97-AF65-F5344CB8AC3E}">
        <p14:creationId xmlns:p14="http://schemas.microsoft.com/office/powerpoint/2010/main" val="22241336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2E98-D3D5-4A20-9B09-8F8BD9BBAECD}"/>
              </a:ext>
            </a:extLst>
          </p:cNvPr>
          <p:cNvSpPr>
            <a:spLocks noGrp="1"/>
          </p:cNvSpPr>
          <p:nvPr>
            <p:ph type="title"/>
          </p:nvPr>
        </p:nvSpPr>
        <p:spPr/>
        <p:txBody>
          <a:bodyPr/>
          <a:lstStyle/>
          <a:p>
            <a:r>
              <a:rPr lang="en-GB" cap="small" dirty="0"/>
              <a:t>1.2 KT0102</a:t>
            </a:r>
            <a:endParaRPr lang="en-ZA" dirty="0"/>
          </a:p>
        </p:txBody>
      </p:sp>
      <p:sp>
        <p:nvSpPr>
          <p:cNvPr id="3" name="Text Placeholder 2">
            <a:extLst>
              <a:ext uri="{FF2B5EF4-FFF2-40B4-BE49-F238E27FC236}">
                <a16:creationId xmlns:a16="http://schemas.microsoft.com/office/drawing/2014/main" id="{97A1892A-78A1-40DE-A726-A73FDA57C37D}"/>
              </a:ext>
            </a:extLst>
          </p:cNvPr>
          <p:cNvSpPr>
            <a:spLocks noGrp="1"/>
          </p:cNvSpPr>
          <p:nvPr>
            <p:ph type="body" idx="1"/>
          </p:nvPr>
        </p:nvSpPr>
        <p:spPr/>
        <p:txBody>
          <a:bodyPr/>
          <a:lstStyle/>
          <a:p>
            <a:r>
              <a:rPr lang="en-GB" b="1" cap="small" dirty="0"/>
              <a:t>PLAY IN EARLY EDUCATION AND CHILDCARE</a:t>
            </a:r>
            <a:endParaRPr lang="en-ZA" b="1" cap="small" dirty="0"/>
          </a:p>
          <a:p>
            <a:endParaRPr lang="en-ZA" dirty="0"/>
          </a:p>
        </p:txBody>
      </p:sp>
      <p:sp>
        <p:nvSpPr>
          <p:cNvPr id="4" name="Slide Number Placeholder 3">
            <a:extLst>
              <a:ext uri="{FF2B5EF4-FFF2-40B4-BE49-F238E27FC236}">
                <a16:creationId xmlns:a16="http://schemas.microsoft.com/office/drawing/2014/main" id="{B734DEC1-324C-4F8A-AE60-9EB49BF675A4}"/>
              </a:ext>
            </a:extLst>
          </p:cNvPr>
          <p:cNvSpPr>
            <a:spLocks noGrp="1"/>
          </p:cNvSpPr>
          <p:nvPr>
            <p:ph type="sldNum" sz="quarter" idx="12"/>
          </p:nvPr>
        </p:nvSpPr>
        <p:spPr/>
        <p:txBody>
          <a:bodyPr/>
          <a:lstStyle/>
          <a:p>
            <a:fld id="{4980778A-6F9D-4141-8080-B8192EADCD40}" type="slidenum">
              <a:rPr lang="en-ZA" smtClean="0"/>
              <a:pPr/>
              <a:t>69</a:t>
            </a:fld>
            <a:endParaRPr lang="en-ZA" dirty="0"/>
          </a:p>
        </p:txBody>
      </p:sp>
    </p:spTree>
    <p:extLst>
      <p:ext uri="{BB962C8B-B14F-4D97-AF65-F5344CB8AC3E}">
        <p14:creationId xmlns:p14="http://schemas.microsoft.com/office/powerpoint/2010/main" val="262527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024080"/>
          </a:xfrm>
        </p:spPr>
        <p:txBody>
          <a:bodyPr>
            <a:normAutofit/>
          </a:bodyPr>
          <a:lstStyle/>
          <a:p>
            <a:r>
              <a:rPr lang="en-GB" dirty="0"/>
              <a:t>Researchers have discovered that most behaviours are acquired through observing others and modelling our own behaviours on theirs… </a:t>
            </a:r>
          </a:p>
          <a:p>
            <a:endParaRPr lang="en-GB" dirty="0"/>
          </a:p>
          <a:p>
            <a:r>
              <a:rPr lang="en-GB" dirty="0"/>
              <a:t>This is not to say that people will reproduce behaviours in exactly the same way that they have observed them, but rather, people will extract common features from a number of behaviours they have observed and formulate their own rules of behaviour that allow them to go beyond merely repeating what they have seen or heard.” </a:t>
            </a:r>
          </a:p>
          <a:p>
            <a:pPr marL="0" indent="0">
              <a:buNone/>
            </a:pPr>
            <a:endParaRPr lang="en-GB" dirty="0"/>
          </a:p>
        </p:txBody>
      </p:sp>
    </p:spTree>
    <p:extLst>
      <p:ext uri="{BB962C8B-B14F-4D97-AF65-F5344CB8AC3E}">
        <p14:creationId xmlns:p14="http://schemas.microsoft.com/office/powerpoint/2010/main" val="892670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p:txBody>
          <a:bodyPr>
            <a:normAutofit lnSpcReduction="10000"/>
          </a:bodyPr>
          <a:lstStyle/>
          <a:p>
            <a:r>
              <a:rPr lang="en-GB" dirty="0"/>
              <a:t>This means that people will look at behaviours that they seem to like or need to learn, and copy it in order to develop as human beings. </a:t>
            </a:r>
            <a:endParaRPr lang="en-ZA" dirty="0"/>
          </a:p>
          <a:p>
            <a:pPr marL="0" indent="0">
              <a:buNone/>
            </a:pPr>
            <a:endParaRPr lang="en-GB" dirty="0"/>
          </a:p>
          <a:p>
            <a:r>
              <a:rPr lang="en-GB" dirty="0"/>
              <a:t>This would mean that one would look at his or her immediate environment, assimilate what they think they need and copy that adding their own attributes to it.</a:t>
            </a:r>
          </a:p>
          <a:p>
            <a:endParaRPr lang="en-GB" dirty="0"/>
          </a:p>
          <a:p>
            <a:r>
              <a:rPr lang="en-GB" dirty="0"/>
              <a:t> It is not observational learning if behaviour does not change. An example is of a baby learning to chew; they look at the parent or the care giver, who is their immediate environment, study how they chew, and copy that, but varying in speed. </a:t>
            </a:r>
            <a:endParaRPr lang="en-ZA" dirty="0"/>
          </a:p>
          <a:p>
            <a:endParaRPr lang="en-ZA" dirty="0"/>
          </a:p>
        </p:txBody>
      </p:sp>
    </p:spTree>
    <p:extLst>
      <p:ext uri="{BB962C8B-B14F-4D97-AF65-F5344CB8AC3E}">
        <p14:creationId xmlns:p14="http://schemas.microsoft.com/office/powerpoint/2010/main" val="20006986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p:txBody>
          <a:bodyPr>
            <a:normAutofit/>
          </a:bodyPr>
          <a:lstStyle/>
          <a:p>
            <a:pPr marL="0" indent="0">
              <a:buNone/>
            </a:pPr>
            <a:r>
              <a:rPr lang="en-GB" b="1" dirty="0"/>
              <a:t>The theory has four stages; </a:t>
            </a:r>
            <a:endParaRPr lang="en-ZA" sz="2800" b="1" dirty="0"/>
          </a:p>
          <a:p>
            <a:pPr lvl="1"/>
            <a:r>
              <a:rPr lang="en-GB" dirty="0"/>
              <a:t>Attention. </a:t>
            </a:r>
            <a:endParaRPr lang="en-ZA" sz="2800" dirty="0"/>
          </a:p>
          <a:p>
            <a:pPr lvl="1"/>
            <a:r>
              <a:rPr lang="en-GB" dirty="0"/>
              <a:t>Retention. </a:t>
            </a:r>
            <a:endParaRPr lang="en-ZA" sz="2800" dirty="0"/>
          </a:p>
          <a:p>
            <a:pPr lvl="1"/>
            <a:r>
              <a:rPr lang="en-GB" dirty="0"/>
              <a:t>Production and </a:t>
            </a:r>
            <a:endParaRPr lang="en-ZA" sz="2800" dirty="0"/>
          </a:p>
          <a:p>
            <a:pPr lvl="1"/>
            <a:r>
              <a:rPr lang="en-GB" dirty="0"/>
              <a:t>Motivation. </a:t>
            </a:r>
            <a:endParaRPr lang="en-ZA" sz="2800" dirty="0"/>
          </a:p>
          <a:p>
            <a:pPr marL="0" indent="0">
              <a:buNone/>
            </a:pPr>
            <a:endParaRPr lang="en-ZA" sz="2800" dirty="0"/>
          </a:p>
          <a:p>
            <a:pPr marL="0" indent="0">
              <a:buNone/>
            </a:pPr>
            <a:r>
              <a:rPr lang="en-GB" dirty="0"/>
              <a:t>All these stages are connected to thoughts, feelings and behaviour. </a:t>
            </a:r>
            <a:endParaRPr lang="en-ZA" sz="2800" dirty="0"/>
          </a:p>
          <a:p>
            <a:endParaRPr lang="en-ZA" dirty="0"/>
          </a:p>
        </p:txBody>
      </p:sp>
    </p:spTree>
    <p:extLst>
      <p:ext uri="{BB962C8B-B14F-4D97-AF65-F5344CB8AC3E}">
        <p14:creationId xmlns:p14="http://schemas.microsoft.com/office/powerpoint/2010/main" val="2700605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pPr marL="0" indent="0">
              <a:buNone/>
            </a:pPr>
            <a:r>
              <a:rPr lang="en-GB" b="1" dirty="0"/>
              <a:t>Attention</a:t>
            </a:r>
            <a:endParaRPr lang="en-ZA" dirty="0"/>
          </a:p>
          <a:p>
            <a:r>
              <a:rPr lang="en-GB" dirty="0"/>
              <a:t>Attention is described as mental faculty of considering or taking notice of someone or something. </a:t>
            </a:r>
          </a:p>
          <a:p>
            <a:endParaRPr lang="en-GB" dirty="0"/>
          </a:p>
          <a:p>
            <a:r>
              <a:rPr lang="en-GB" dirty="0"/>
              <a:t>This is when a person actively concentrates on a model performing a particular behaviour, taking in relevant information. </a:t>
            </a:r>
          </a:p>
          <a:p>
            <a:endParaRPr lang="en-GB" dirty="0"/>
          </a:p>
          <a:p>
            <a:r>
              <a:rPr lang="en-GB" dirty="0"/>
              <a:t>The person encodes the behaviour they feel of think is important or would be interesting for them to imitate later. </a:t>
            </a:r>
          </a:p>
          <a:p>
            <a:endParaRPr lang="en-GB" dirty="0"/>
          </a:p>
          <a:p>
            <a:pPr marL="0" indent="0">
              <a:buNone/>
            </a:pPr>
            <a:endParaRPr lang="en-GB" dirty="0"/>
          </a:p>
          <a:p>
            <a:endParaRPr lang="en-ZA" dirty="0"/>
          </a:p>
        </p:txBody>
      </p:sp>
    </p:spTree>
    <p:extLst>
      <p:ext uri="{BB962C8B-B14F-4D97-AF65-F5344CB8AC3E}">
        <p14:creationId xmlns:p14="http://schemas.microsoft.com/office/powerpoint/2010/main" val="29859295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r>
              <a:rPr lang="en-GB" dirty="0"/>
              <a:t>Here they have the desire to learn behaviour because of what they see or because of the results associated with the certain behaviour. The environment is determined by the life stage of the particular person. </a:t>
            </a:r>
          </a:p>
          <a:p>
            <a:pPr marL="0" indent="0">
              <a:buNone/>
            </a:pPr>
            <a:endParaRPr lang="en-GB" dirty="0"/>
          </a:p>
          <a:p>
            <a:pPr marL="0" indent="0">
              <a:buNone/>
            </a:pPr>
            <a:endParaRPr lang="en-GB" dirty="0"/>
          </a:p>
          <a:p>
            <a:endParaRPr lang="en-ZA" dirty="0"/>
          </a:p>
        </p:txBody>
      </p:sp>
    </p:spTree>
    <p:extLst>
      <p:ext uri="{BB962C8B-B14F-4D97-AF65-F5344CB8AC3E}">
        <p14:creationId xmlns:p14="http://schemas.microsoft.com/office/powerpoint/2010/main" val="36760619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r>
              <a:rPr lang="en-GB" dirty="0"/>
              <a:t>A child in the middle childhood would pay attention to the members of their family and the children at school. </a:t>
            </a:r>
          </a:p>
          <a:p>
            <a:endParaRPr lang="en-GB" dirty="0"/>
          </a:p>
          <a:p>
            <a:r>
              <a:rPr lang="en-GB" dirty="0"/>
              <a:t>They might imitate an older brother’s walk, or a friend’s way of eating because they might want to be closer to the person. this stage is more focused on the characteristics of the model and how much arousal the person learning the behaviour gets from the activity. </a:t>
            </a:r>
          </a:p>
          <a:p>
            <a:endParaRPr lang="en-GB" dirty="0"/>
          </a:p>
          <a:p>
            <a:r>
              <a:rPr lang="en-GB" dirty="0"/>
              <a:t>He goes on to say that this is done without the application of words, just observing. </a:t>
            </a:r>
            <a:endParaRPr lang="en-ZA" dirty="0"/>
          </a:p>
          <a:p>
            <a:endParaRPr lang="en-GB" dirty="0"/>
          </a:p>
          <a:p>
            <a:endParaRPr lang="en-ZA" dirty="0"/>
          </a:p>
        </p:txBody>
      </p:sp>
    </p:spTree>
    <p:extLst>
      <p:ext uri="{BB962C8B-B14F-4D97-AF65-F5344CB8AC3E}">
        <p14:creationId xmlns:p14="http://schemas.microsoft.com/office/powerpoint/2010/main" val="39352156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pPr marL="0" indent="0">
              <a:buNone/>
            </a:pPr>
            <a:r>
              <a:rPr lang="en-GB" b="1" dirty="0"/>
              <a:t>Retention </a:t>
            </a:r>
          </a:p>
          <a:p>
            <a:pPr marL="0" indent="0">
              <a:buNone/>
            </a:pPr>
            <a:endParaRPr lang="en-ZA" dirty="0"/>
          </a:p>
          <a:p>
            <a:r>
              <a:rPr lang="en-GB" dirty="0"/>
              <a:t>The ability to keep facts and figures in memory is retention. This has more to do with memorizing a behaviour. </a:t>
            </a:r>
          </a:p>
          <a:p>
            <a:endParaRPr lang="en-GB" dirty="0"/>
          </a:p>
          <a:p>
            <a:r>
              <a:rPr lang="en-GB" dirty="0"/>
              <a:t>The person does not just recognize the activity, but they have to remember it as it is. </a:t>
            </a:r>
          </a:p>
          <a:p>
            <a:endParaRPr lang="en-GB" dirty="0"/>
          </a:p>
          <a:p>
            <a:r>
              <a:rPr lang="en-GB" dirty="0"/>
              <a:t>The process depends on the ability of the person to encode the behaviour. People retain information that is close to their heart. </a:t>
            </a:r>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41265776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r>
              <a:rPr lang="en-GB" dirty="0"/>
              <a:t>This is to say that only the information that has managed to arouse the heart and mind of the person can be kept in the mind as retained information. </a:t>
            </a:r>
          </a:p>
          <a:p>
            <a:endParaRPr lang="en-GB" dirty="0"/>
          </a:p>
          <a:p>
            <a:r>
              <a:rPr lang="en-GB" dirty="0"/>
              <a:t>Karate moves on the television could be remembered if they were accompanied with loud music which raises the heart rate. </a:t>
            </a:r>
          </a:p>
          <a:p>
            <a:endParaRPr lang="en-GB" dirty="0"/>
          </a:p>
          <a:p>
            <a:r>
              <a:rPr lang="en-GB" dirty="0"/>
              <a:t>This is then followed by visuals that play over and over in the mind. </a:t>
            </a:r>
            <a:endParaRPr lang="en-ZA" dirty="0"/>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2079958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pPr marL="0" indent="0">
              <a:buNone/>
            </a:pPr>
            <a:r>
              <a:rPr lang="en-GB" b="1" dirty="0"/>
              <a:t>Production </a:t>
            </a:r>
          </a:p>
          <a:p>
            <a:pPr marL="0" indent="0">
              <a:buNone/>
            </a:pPr>
            <a:endParaRPr lang="en-ZA" dirty="0"/>
          </a:p>
          <a:p>
            <a:r>
              <a:rPr lang="en-GB" dirty="0"/>
              <a:t>Also known as initiation, this is when the person turns to the physical aspect of the process. </a:t>
            </a:r>
          </a:p>
          <a:p>
            <a:endParaRPr lang="en-GB" dirty="0"/>
          </a:p>
          <a:p>
            <a:r>
              <a:rPr lang="en-GB" dirty="0"/>
              <a:t>This is when determination has to come into play because the actions reproduced may not be similar to the ones that had been visualized. </a:t>
            </a:r>
          </a:p>
          <a:p>
            <a:endParaRPr lang="en-GB" dirty="0"/>
          </a:p>
          <a:p>
            <a:r>
              <a:rPr lang="en-GB" dirty="0"/>
              <a:t>Some of the activities require a certain amount of skill, like cycling or swimming. </a:t>
            </a:r>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2806340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r>
              <a:rPr lang="en-GB" dirty="0"/>
              <a:t>This is when a person reproduces and models behaviour, transforming and symbolically coded information into appropriate action. </a:t>
            </a:r>
          </a:p>
          <a:p>
            <a:endParaRPr lang="en-GB" dirty="0"/>
          </a:p>
          <a:p>
            <a:r>
              <a:rPr lang="en-GB" dirty="0"/>
              <a:t>The child feels good with every improvement in the action they are taking.  A young girl would catwalk like a model she sees in a television program. She has put thought into action. </a:t>
            </a:r>
            <a:endParaRPr lang="en-ZA" dirty="0"/>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366343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lnSpcReduction="10000"/>
          </a:bodyPr>
          <a:lstStyle/>
          <a:p>
            <a:pPr marL="0" indent="0">
              <a:buNone/>
            </a:pPr>
            <a:r>
              <a:rPr lang="en-GB" b="1" dirty="0"/>
              <a:t>Motivation</a:t>
            </a:r>
          </a:p>
          <a:p>
            <a:pPr marL="0" indent="0">
              <a:buNone/>
            </a:pPr>
            <a:endParaRPr lang="en-ZA" dirty="0"/>
          </a:p>
          <a:p>
            <a:r>
              <a:rPr lang="en-GB" dirty="0"/>
              <a:t>It is the process that initiates, guides and maintains goal-oriented behaviour. In the case of the social learning theory, it is anything that promotes the establishment of certain behaviour. </a:t>
            </a:r>
          </a:p>
          <a:p>
            <a:endParaRPr lang="en-GB" dirty="0"/>
          </a:p>
          <a:p>
            <a:r>
              <a:rPr lang="en-GB" dirty="0"/>
              <a:t>This is acted upon by both external and internal factors. The internal factor could be the satisfaction of seeing something through or the fear of failing. </a:t>
            </a:r>
          </a:p>
          <a:p>
            <a:endParaRPr lang="en-GB" dirty="0"/>
          </a:p>
          <a:p>
            <a:r>
              <a:rPr lang="en-GB" dirty="0"/>
              <a:t>The external factors could be the reward for passing a grade or the punishment foe being very naughty at school. </a:t>
            </a:r>
          </a:p>
          <a:p>
            <a:endParaRPr lang="en-GB" dirty="0"/>
          </a:p>
          <a:p>
            <a:endParaRPr lang="en-GB" dirty="0"/>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41834645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r>
              <a:rPr lang="en-GB" dirty="0"/>
              <a:t>The author goes on to say that motivation is not a permanent thing. It is not the same motivational factor that drives people. </a:t>
            </a:r>
          </a:p>
          <a:p>
            <a:endParaRPr lang="en-GB" dirty="0"/>
          </a:p>
          <a:p>
            <a:r>
              <a:rPr lang="en-GB" dirty="0"/>
              <a:t>What was highly motivational today may not be tomorrow and what needed motivation might not need it the next day. </a:t>
            </a:r>
          </a:p>
          <a:p>
            <a:pPr marL="0" indent="0">
              <a:buNone/>
            </a:pPr>
            <a:r>
              <a:rPr lang="en-GB" dirty="0"/>
              <a:t> </a:t>
            </a:r>
          </a:p>
          <a:p>
            <a:endParaRPr lang="en-GB" dirty="0"/>
          </a:p>
          <a:p>
            <a:endParaRPr lang="en-GB" dirty="0"/>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3049320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r>
              <a:rPr lang="en-GB" dirty="0"/>
              <a:t>A child can be motivated to walk because the mother is holding a sweet, buy the next day might not be the same because the child might want to rest and the same sweet is no longer interesting. This is the stage where behaviour change is actually achieved. </a:t>
            </a:r>
          </a:p>
          <a:p>
            <a:endParaRPr lang="en-GB" dirty="0"/>
          </a:p>
          <a:p>
            <a:r>
              <a:rPr lang="en-GB" dirty="0"/>
              <a:t>This is when that child becomes a better swimmer, soccer player, model or athlete. </a:t>
            </a:r>
          </a:p>
          <a:p>
            <a:pPr marL="0" indent="0">
              <a:buNone/>
            </a:pPr>
            <a:endParaRPr lang="en-GB" dirty="0"/>
          </a:p>
          <a:p>
            <a:pPr marL="0" indent="0">
              <a:buNone/>
            </a:pPr>
            <a:endParaRPr lang="en-GB" dirty="0"/>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15146704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r>
              <a:rPr lang="en-GB" dirty="0"/>
              <a:t>A positive experience can also act as a motivator. It makes some one go out and perform the deed again and again.</a:t>
            </a:r>
          </a:p>
          <a:p>
            <a:endParaRPr lang="en-GB" dirty="0"/>
          </a:p>
          <a:p>
            <a:r>
              <a:rPr lang="en-GB" dirty="0"/>
              <a:t> Being able to shoot a basket ball is a positive motivator as it makes one want to go and do it again and again, till basketball becomes a part of their lives.</a:t>
            </a:r>
            <a:endParaRPr lang="en-ZA" dirty="0"/>
          </a:p>
          <a:p>
            <a:pPr marL="0" indent="0">
              <a:buNone/>
            </a:pPr>
            <a:endParaRPr lang="en-GB" dirty="0"/>
          </a:p>
          <a:p>
            <a:pPr marL="0" indent="0">
              <a:buNone/>
            </a:pPr>
            <a:endParaRPr lang="en-GB" dirty="0"/>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16222121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pPr marL="0" indent="0">
              <a:buNone/>
            </a:pPr>
            <a:r>
              <a:rPr lang="en-GB" b="1" dirty="0"/>
              <a:t>Reinforcement</a:t>
            </a:r>
          </a:p>
          <a:p>
            <a:pPr marL="0" indent="0">
              <a:buNone/>
            </a:pPr>
            <a:endParaRPr lang="en-ZA" dirty="0"/>
          </a:p>
          <a:p>
            <a:r>
              <a:rPr lang="en-GB" dirty="0"/>
              <a:t>There are two forms of reinforcement, which play a major part in observational learning, vicarious and self-reinforcement. </a:t>
            </a:r>
          </a:p>
          <a:p>
            <a:endParaRPr lang="en-GB" dirty="0"/>
          </a:p>
          <a:p>
            <a:r>
              <a:rPr lang="en-GB" dirty="0"/>
              <a:t>This means people regulate behaviour by observing consequences as well as those that they create for themselves. </a:t>
            </a:r>
            <a:endParaRPr lang="en-ZA" dirty="0"/>
          </a:p>
          <a:p>
            <a:pPr marL="0" indent="0">
              <a:buNone/>
            </a:pPr>
            <a:endParaRPr lang="en-GB" dirty="0"/>
          </a:p>
          <a:p>
            <a:pPr marL="0" indent="0">
              <a:buNone/>
            </a:pPr>
            <a:endParaRPr lang="en-GB" dirty="0"/>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3322574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pPr marL="0" indent="0">
              <a:buNone/>
            </a:pPr>
            <a:r>
              <a:rPr lang="en-GB" b="1" dirty="0"/>
              <a:t>Vicarious reinforcement </a:t>
            </a:r>
          </a:p>
          <a:p>
            <a:pPr marL="0" indent="0">
              <a:buNone/>
            </a:pPr>
            <a:endParaRPr lang="en-ZA" dirty="0"/>
          </a:p>
          <a:p>
            <a:r>
              <a:rPr lang="en-GB" dirty="0"/>
              <a:t>This is that which is applied when one observes others being punished or rewarded. This can drive a person into doing more to achieve something or refraining from an act altogether. </a:t>
            </a:r>
          </a:p>
          <a:p>
            <a:endParaRPr lang="en-GB" dirty="0"/>
          </a:p>
          <a:p>
            <a:r>
              <a:rPr lang="en-GB" dirty="0"/>
              <a:t>If a person sees an award being given to another student for being the best sportsperson for the year, one would be motivated, to mould their behaviour in that direction, but if one sees another student being punished for coming late to school, they would not want to be caught in that trap. </a:t>
            </a:r>
          </a:p>
          <a:p>
            <a:pPr marL="0" indent="0">
              <a:buNone/>
            </a:pPr>
            <a:endParaRPr lang="en-GB" dirty="0"/>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20809722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BDC-03EC-48BC-88E8-94B68C196D18}"/>
              </a:ext>
            </a:extLst>
          </p:cNvPr>
          <p:cNvSpPr>
            <a:spLocks noGrp="1"/>
          </p:cNvSpPr>
          <p:nvPr>
            <p:ph type="title"/>
          </p:nvPr>
        </p:nvSpPr>
        <p:spPr/>
        <p:txBody>
          <a:bodyPr>
            <a:normAutofit fontScale="90000"/>
          </a:bodyPr>
          <a:lstStyle/>
          <a:p>
            <a:pPr algn="ctr"/>
            <a:r>
              <a:rPr lang="en-GB" dirty="0"/>
              <a:t>PLAY IN EARLY EDUCATION AND CHILDCARE</a:t>
            </a:r>
            <a:endParaRPr lang="en-ZA" dirty="0"/>
          </a:p>
        </p:txBody>
      </p:sp>
      <p:sp>
        <p:nvSpPr>
          <p:cNvPr id="3" name="Slide Number Placeholder 2">
            <a:extLst>
              <a:ext uri="{FF2B5EF4-FFF2-40B4-BE49-F238E27FC236}">
                <a16:creationId xmlns:a16="http://schemas.microsoft.com/office/drawing/2014/main" id="{7288E463-356B-4426-82CF-0E01B942B1C2}"/>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id="{85DF2671-7DB4-4A7D-8B58-A9A31B8A429B}"/>
              </a:ext>
            </a:extLst>
          </p:cNvPr>
          <p:cNvSpPr>
            <a:spLocks noGrp="1"/>
          </p:cNvSpPr>
          <p:nvPr>
            <p:ph sz="quarter" idx="1"/>
          </p:nvPr>
        </p:nvSpPr>
        <p:spPr>
          <a:xfrm>
            <a:off x="467544" y="1413296"/>
            <a:ext cx="8219256" cy="5170066"/>
          </a:xfrm>
        </p:spPr>
        <p:txBody>
          <a:bodyPr>
            <a:normAutofit/>
          </a:bodyPr>
          <a:lstStyle/>
          <a:p>
            <a:pPr marL="0" indent="0">
              <a:buNone/>
            </a:pPr>
            <a:r>
              <a:rPr lang="en-GB" b="1" dirty="0"/>
              <a:t>Self-reinforcement </a:t>
            </a:r>
          </a:p>
          <a:p>
            <a:pPr marL="0" indent="0">
              <a:buNone/>
            </a:pPr>
            <a:endParaRPr lang="en-ZA" dirty="0"/>
          </a:p>
          <a:p>
            <a:r>
              <a:rPr lang="en-GB" dirty="0"/>
              <a:t>It is the reinforcement one gets from assessing one’s actions and how they developed the person. This would help maintain or adjust behaviour.</a:t>
            </a:r>
          </a:p>
          <a:p>
            <a:endParaRPr lang="en-GB" dirty="0"/>
          </a:p>
          <a:p>
            <a:r>
              <a:rPr lang="en-GB" dirty="0"/>
              <a:t> A child who likes drawing would do it better while a naughty boy, might turn from his ways. </a:t>
            </a:r>
            <a:endParaRPr lang="en-ZA" dirty="0"/>
          </a:p>
          <a:p>
            <a:pPr marL="0" indent="0">
              <a:buNone/>
            </a:pPr>
            <a:endParaRPr lang="en-GB" dirty="0"/>
          </a:p>
          <a:p>
            <a:pPr marL="0" indent="0">
              <a:buNone/>
            </a:pPr>
            <a:endParaRPr lang="en-ZA" dirty="0"/>
          </a:p>
          <a:p>
            <a:endParaRPr lang="en-GB" dirty="0"/>
          </a:p>
          <a:p>
            <a:endParaRPr lang="en-ZA" dirty="0"/>
          </a:p>
        </p:txBody>
      </p:sp>
    </p:spTree>
    <p:extLst>
      <p:ext uri="{BB962C8B-B14F-4D97-AF65-F5344CB8AC3E}">
        <p14:creationId xmlns:p14="http://schemas.microsoft.com/office/powerpoint/2010/main" val="6210108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866-1950-491B-99FD-A66A969D5738}"/>
              </a:ext>
            </a:extLst>
          </p:cNvPr>
          <p:cNvSpPr>
            <a:spLocks noGrp="1"/>
          </p:cNvSpPr>
          <p:nvPr>
            <p:ph type="title"/>
          </p:nvPr>
        </p:nvSpPr>
        <p:spPr/>
        <p:txBody>
          <a:bodyPr>
            <a:normAutofit fontScale="90000"/>
          </a:bodyPr>
          <a:lstStyle/>
          <a:p>
            <a:pPr algn="ctr"/>
            <a:br>
              <a:rPr lang="en-US" dirty="0"/>
            </a:br>
            <a:br>
              <a:rPr lang="en-US" dirty="0"/>
            </a:br>
            <a:r>
              <a:rPr lang="en-US" dirty="0"/>
              <a:t>THE KEY FEATURES OF AN EFFECTIVE PLAY BASED LEARNING ENVIRONMENT</a:t>
            </a:r>
            <a:br>
              <a:rPr lang="en-ZA" dirty="0"/>
            </a:br>
            <a:r>
              <a:rPr lang="en-US" dirty="0"/>
              <a:t> </a:t>
            </a:r>
            <a:br>
              <a:rPr lang="en-ZA" dirty="0"/>
            </a:br>
            <a:endParaRPr lang="en-ZA" dirty="0"/>
          </a:p>
        </p:txBody>
      </p:sp>
      <p:sp>
        <p:nvSpPr>
          <p:cNvPr id="3" name="Slide Number Placeholder 2">
            <a:extLst>
              <a:ext uri="{FF2B5EF4-FFF2-40B4-BE49-F238E27FC236}">
                <a16:creationId xmlns:a16="http://schemas.microsoft.com/office/drawing/2014/main" id="{71BB1EFA-4BAC-4466-8FF6-FA56E286FC0C}"/>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F3F41FE5-6656-4118-BE9F-121C4760D8C2}"/>
              </a:ext>
            </a:extLst>
          </p:cNvPr>
          <p:cNvSpPr>
            <a:spLocks noGrp="1"/>
          </p:cNvSpPr>
          <p:nvPr>
            <p:ph sz="quarter" idx="1"/>
          </p:nvPr>
        </p:nvSpPr>
        <p:spPr>
          <a:xfrm>
            <a:off x="467544" y="1758900"/>
            <a:ext cx="8219256" cy="4680000"/>
          </a:xfrm>
        </p:spPr>
        <p:txBody>
          <a:bodyPr>
            <a:normAutofit/>
          </a:bodyPr>
          <a:lstStyle/>
          <a:p>
            <a:pPr marL="0" indent="0">
              <a:buNone/>
            </a:pPr>
            <a:r>
              <a:rPr lang="en-US" b="1" dirty="0"/>
              <a:t>There are 10 characteristics of play and they are defined as:</a:t>
            </a:r>
          </a:p>
          <a:p>
            <a:pPr marL="0" indent="0">
              <a:buNone/>
            </a:pPr>
            <a:endParaRPr lang="en-ZA" b="1" dirty="0"/>
          </a:p>
          <a:p>
            <a:pPr marL="0" indent="0">
              <a:buNone/>
            </a:pPr>
            <a:r>
              <a:rPr lang="en-GB" b="1" dirty="0"/>
              <a:t>Active.</a:t>
            </a:r>
          </a:p>
          <a:p>
            <a:pPr marL="0" indent="0">
              <a:buNone/>
            </a:pPr>
            <a:endParaRPr lang="en-ZA" dirty="0"/>
          </a:p>
          <a:p>
            <a:r>
              <a:rPr lang="en-GB" dirty="0"/>
              <a:t>During active play, children use their bodies and minds in play by interacting with the environment, materials and other people.</a:t>
            </a:r>
          </a:p>
          <a:p>
            <a:endParaRPr lang="en-ZA" dirty="0"/>
          </a:p>
          <a:p>
            <a:pPr marL="0" indent="0">
              <a:buNone/>
            </a:pPr>
            <a:endParaRPr lang="en-ZA" dirty="0"/>
          </a:p>
        </p:txBody>
      </p:sp>
    </p:spTree>
    <p:extLst>
      <p:ext uri="{BB962C8B-B14F-4D97-AF65-F5344CB8AC3E}">
        <p14:creationId xmlns:p14="http://schemas.microsoft.com/office/powerpoint/2010/main" val="727674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866-1950-491B-99FD-A66A969D5738}"/>
              </a:ext>
            </a:extLst>
          </p:cNvPr>
          <p:cNvSpPr>
            <a:spLocks noGrp="1"/>
          </p:cNvSpPr>
          <p:nvPr>
            <p:ph type="title"/>
          </p:nvPr>
        </p:nvSpPr>
        <p:spPr/>
        <p:txBody>
          <a:bodyPr>
            <a:normAutofit fontScale="90000"/>
          </a:bodyPr>
          <a:lstStyle/>
          <a:p>
            <a:pPr algn="ctr"/>
            <a:br>
              <a:rPr lang="en-US" dirty="0"/>
            </a:br>
            <a:br>
              <a:rPr lang="en-US" dirty="0"/>
            </a:br>
            <a:r>
              <a:rPr lang="en-US" dirty="0"/>
              <a:t>THE KEY FEATURES OF AN EFFECTIVE PLAY BASED LEARNING ENVIRONMENT</a:t>
            </a:r>
            <a:br>
              <a:rPr lang="en-ZA" dirty="0"/>
            </a:br>
            <a:r>
              <a:rPr lang="en-US" dirty="0"/>
              <a:t> </a:t>
            </a:r>
            <a:br>
              <a:rPr lang="en-ZA" dirty="0"/>
            </a:br>
            <a:endParaRPr lang="en-ZA" dirty="0"/>
          </a:p>
        </p:txBody>
      </p:sp>
      <p:sp>
        <p:nvSpPr>
          <p:cNvPr id="3" name="Slide Number Placeholder 2">
            <a:extLst>
              <a:ext uri="{FF2B5EF4-FFF2-40B4-BE49-F238E27FC236}">
                <a16:creationId xmlns:a16="http://schemas.microsoft.com/office/drawing/2014/main" id="{71BB1EFA-4BAC-4466-8FF6-FA56E286FC0C}"/>
              </a:ext>
            </a:extLst>
          </p:cNvPr>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a:extLst>
              <a:ext uri="{FF2B5EF4-FFF2-40B4-BE49-F238E27FC236}">
                <a16:creationId xmlns:a16="http://schemas.microsoft.com/office/drawing/2014/main" id="{F3F41FE5-6656-4118-BE9F-121C4760D8C2}"/>
              </a:ext>
            </a:extLst>
          </p:cNvPr>
          <p:cNvSpPr>
            <a:spLocks noGrp="1"/>
          </p:cNvSpPr>
          <p:nvPr>
            <p:ph sz="quarter" idx="1"/>
          </p:nvPr>
        </p:nvSpPr>
        <p:spPr/>
        <p:txBody>
          <a:bodyPr>
            <a:normAutofit/>
          </a:bodyPr>
          <a:lstStyle/>
          <a:p>
            <a:pPr marL="0" indent="0">
              <a:buNone/>
            </a:pPr>
            <a:r>
              <a:rPr lang="en-GB" b="1" dirty="0"/>
              <a:t>Adventurous and risky.</a:t>
            </a:r>
          </a:p>
          <a:p>
            <a:pPr marL="0" indent="0">
              <a:buNone/>
            </a:pPr>
            <a:endParaRPr lang="en-ZA" dirty="0"/>
          </a:p>
          <a:p>
            <a:r>
              <a:rPr lang="en-GB" dirty="0"/>
              <a:t>This type of play involves children exploring unknown or new concepts.</a:t>
            </a:r>
          </a:p>
          <a:p>
            <a:r>
              <a:rPr lang="en-GB" dirty="0"/>
              <a:t> When children engage in adventurous or risky pretend play, they are able to safety explore these concepts within the confines of a safety net.</a:t>
            </a:r>
            <a:endParaRPr lang="en-ZA" dirty="0"/>
          </a:p>
          <a:p>
            <a:endParaRPr lang="en-ZA" dirty="0"/>
          </a:p>
          <a:p>
            <a:pPr marL="0" indent="0">
              <a:buNone/>
            </a:pPr>
            <a:endParaRPr lang="en-ZA" dirty="0"/>
          </a:p>
        </p:txBody>
      </p:sp>
    </p:spTree>
    <p:extLst>
      <p:ext uri="{BB962C8B-B14F-4D97-AF65-F5344CB8AC3E}">
        <p14:creationId xmlns:p14="http://schemas.microsoft.com/office/powerpoint/2010/main" val="4875127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866-1950-491B-99FD-A66A969D5738}"/>
              </a:ext>
            </a:extLst>
          </p:cNvPr>
          <p:cNvSpPr>
            <a:spLocks noGrp="1"/>
          </p:cNvSpPr>
          <p:nvPr>
            <p:ph type="title"/>
          </p:nvPr>
        </p:nvSpPr>
        <p:spPr/>
        <p:txBody>
          <a:bodyPr>
            <a:normAutofit fontScale="90000"/>
          </a:bodyPr>
          <a:lstStyle/>
          <a:p>
            <a:pPr algn="ctr"/>
            <a:br>
              <a:rPr lang="en-US" dirty="0"/>
            </a:br>
            <a:br>
              <a:rPr lang="en-US" dirty="0"/>
            </a:br>
            <a:r>
              <a:rPr lang="en-US" dirty="0"/>
              <a:t>THE KEY FEATURES OF AN EFFECTIVE PLAY BASED LEARNING ENVIRONMENT</a:t>
            </a:r>
            <a:br>
              <a:rPr lang="en-ZA" dirty="0"/>
            </a:br>
            <a:r>
              <a:rPr lang="en-US" dirty="0"/>
              <a:t> </a:t>
            </a:r>
            <a:br>
              <a:rPr lang="en-ZA" dirty="0"/>
            </a:br>
            <a:endParaRPr lang="en-ZA" dirty="0"/>
          </a:p>
        </p:txBody>
      </p:sp>
      <p:sp>
        <p:nvSpPr>
          <p:cNvPr id="3" name="Slide Number Placeholder 2">
            <a:extLst>
              <a:ext uri="{FF2B5EF4-FFF2-40B4-BE49-F238E27FC236}">
                <a16:creationId xmlns:a16="http://schemas.microsoft.com/office/drawing/2014/main" id="{71BB1EFA-4BAC-4466-8FF6-FA56E286FC0C}"/>
              </a:ext>
            </a:extLst>
          </p:cNvPr>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a:extLst>
              <a:ext uri="{FF2B5EF4-FFF2-40B4-BE49-F238E27FC236}">
                <a16:creationId xmlns:a16="http://schemas.microsoft.com/office/drawing/2014/main" id="{F3F41FE5-6656-4118-BE9F-121C4760D8C2}"/>
              </a:ext>
            </a:extLst>
          </p:cNvPr>
          <p:cNvSpPr>
            <a:spLocks noGrp="1"/>
          </p:cNvSpPr>
          <p:nvPr>
            <p:ph sz="quarter" idx="1"/>
          </p:nvPr>
        </p:nvSpPr>
        <p:spPr/>
        <p:txBody>
          <a:bodyPr>
            <a:normAutofit/>
          </a:bodyPr>
          <a:lstStyle/>
          <a:p>
            <a:pPr marL="0" indent="0">
              <a:buNone/>
            </a:pPr>
            <a:r>
              <a:rPr lang="en-GB" b="1" dirty="0"/>
              <a:t>Communicative.</a:t>
            </a:r>
          </a:p>
          <a:p>
            <a:pPr marL="0" indent="0">
              <a:buNone/>
            </a:pPr>
            <a:endParaRPr lang="en-ZA" dirty="0"/>
          </a:p>
          <a:p>
            <a:r>
              <a:rPr lang="en-GB" dirty="0"/>
              <a:t>Play presents a natural opportunity for children to share information and knowledge. </a:t>
            </a:r>
          </a:p>
          <a:p>
            <a:endParaRPr lang="en-GB" dirty="0"/>
          </a:p>
          <a:p>
            <a:r>
              <a:rPr lang="en-GB" dirty="0"/>
              <a:t>Children can communicate verbally, using words or their bodies, postures and other non-verbal cues and these messages can be simple or more complicated.</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387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marL="0" indent="0">
              <a:spcBef>
                <a:spcPts val="0"/>
              </a:spcBef>
              <a:buClrTx/>
              <a:buSzTx/>
              <a:buNone/>
            </a:pPr>
            <a:r>
              <a:rPr lang="en-ZA" dirty="0"/>
              <a:t>The main focus of the learning in this Knowledge Module is to build an understanding of inclusive early childhood learning environments, including equality, diversity and early childhood programmes.</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866-1950-491B-99FD-A66A969D5738}"/>
              </a:ext>
            </a:extLst>
          </p:cNvPr>
          <p:cNvSpPr>
            <a:spLocks noGrp="1"/>
          </p:cNvSpPr>
          <p:nvPr>
            <p:ph type="title"/>
          </p:nvPr>
        </p:nvSpPr>
        <p:spPr/>
        <p:txBody>
          <a:bodyPr>
            <a:normAutofit fontScale="90000"/>
          </a:bodyPr>
          <a:lstStyle/>
          <a:p>
            <a:pPr algn="ctr"/>
            <a:br>
              <a:rPr lang="en-US" dirty="0"/>
            </a:br>
            <a:br>
              <a:rPr lang="en-US" dirty="0"/>
            </a:br>
            <a:r>
              <a:rPr lang="en-US" dirty="0"/>
              <a:t>THE KEY FEATURES OF AN EFFECTIVE PLAY BASED LEARNING ENVIRONMENT</a:t>
            </a:r>
            <a:br>
              <a:rPr lang="en-ZA" dirty="0"/>
            </a:br>
            <a:r>
              <a:rPr lang="en-US" dirty="0"/>
              <a:t> </a:t>
            </a:r>
            <a:br>
              <a:rPr lang="en-ZA" dirty="0"/>
            </a:br>
            <a:endParaRPr lang="en-ZA" dirty="0"/>
          </a:p>
        </p:txBody>
      </p:sp>
      <p:sp>
        <p:nvSpPr>
          <p:cNvPr id="3" name="Slide Number Placeholder 2">
            <a:extLst>
              <a:ext uri="{FF2B5EF4-FFF2-40B4-BE49-F238E27FC236}">
                <a16:creationId xmlns:a16="http://schemas.microsoft.com/office/drawing/2014/main" id="{71BB1EFA-4BAC-4466-8FF6-FA56E286FC0C}"/>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a:extLst>
              <a:ext uri="{FF2B5EF4-FFF2-40B4-BE49-F238E27FC236}">
                <a16:creationId xmlns:a16="http://schemas.microsoft.com/office/drawing/2014/main" id="{F3F41FE5-6656-4118-BE9F-121C4760D8C2}"/>
              </a:ext>
            </a:extLst>
          </p:cNvPr>
          <p:cNvSpPr>
            <a:spLocks noGrp="1"/>
          </p:cNvSpPr>
          <p:nvPr>
            <p:ph sz="quarter" idx="1"/>
          </p:nvPr>
        </p:nvSpPr>
        <p:spPr/>
        <p:txBody>
          <a:bodyPr>
            <a:normAutofit/>
          </a:bodyPr>
          <a:lstStyle/>
          <a:p>
            <a:pPr marL="0" indent="0">
              <a:buNone/>
            </a:pPr>
            <a:r>
              <a:rPr lang="en-GB" b="1" dirty="0"/>
              <a:t>Enjoyable.</a:t>
            </a:r>
          </a:p>
          <a:p>
            <a:pPr marL="0" indent="0">
              <a:buNone/>
            </a:pPr>
            <a:endParaRPr lang="en-ZA" dirty="0"/>
          </a:p>
          <a:p>
            <a:r>
              <a:rPr lang="en-GB" dirty="0"/>
              <a:t>Simply put, play is fun! When children play they should be enjoying themselves and they can often find excitement and humour in or through their play. </a:t>
            </a:r>
          </a:p>
          <a:p>
            <a:endParaRPr lang="en-GB" dirty="0"/>
          </a:p>
          <a:p>
            <a:r>
              <a:rPr lang="en-GB" dirty="0"/>
              <a:t>If they aren’t having fun, it probably isn’t play. Instead of playing to win, children should be playing to play and have fun!</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857501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866-1950-491B-99FD-A66A969D5738}"/>
              </a:ext>
            </a:extLst>
          </p:cNvPr>
          <p:cNvSpPr>
            <a:spLocks noGrp="1"/>
          </p:cNvSpPr>
          <p:nvPr>
            <p:ph type="title"/>
          </p:nvPr>
        </p:nvSpPr>
        <p:spPr/>
        <p:txBody>
          <a:bodyPr>
            <a:normAutofit fontScale="90000"/>
          </a:bodyPr>
          <a:lstStyle/>
          <a:p>
            <a:pPr algn="ctr"/>
            <a:br>
              <a:rPr lang="en-US" dirty="0"/>
            </a:br>
            <a:br>
              <a:rPr lang="en-US" dirty="0"/>
            </a:br>
            <a:r>
              <a:rPr lang="en-US" dirty="0"/>
              <a:t>THE KEY FEATURES OF AN EFFECTIVE PLAY BASED LEARNING ENVIRONMENT</a:t>
            </a:r>
            <a:br>
              <a:rPr lang="en-ZA" dirty="0"/>
            </a:br>
            <a:r>
              <a:rPr lang="en-US" dirty="0"/>
              <a:t> </a:t>
            </a:r>
            <a:br>
              <a:rPr lang="en-ZA" dirty="0"/>
            </a:br>
            <a:endParaRPr lang="en-ZA" dirty="0"/>
          </a:p>
        </p:txBody>
      </p:sp>
      <p:sp>
        <p:nvSpPr>
          <p:cNvPr id="3" name="Slide Number Placeholder 2">
            <a:extLst>
              <a:ext uri="{FF2B5EF4-FFF2-40B4-BE49-F238E27FC236}">
                <a16:creationId xmlns:a16="http://schemas.microsoft.com/office/drawing/2014/main" id="{71BB1EFA-4BAC-4466-8FF6-FA56E286FC0C}"/>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F3F41FE5-6656-4118-BE9F-121C4760D8C2}"/>
              </a:ext>
            </a:extLst>
          </p:cNvPr>
          <p:cNvSpPr>
            <a:spLocks noGrp="1"/>
          </p:cNvSpPr>
          <p:nvPr>
            <p:ph sz="quarter" idx="1"/>
          </p:nvPr>
        </p:nvSpPr>
        <p:spPr/>
        <p:txBody>
          <a:bodyPr>
            <a:normAutofit/>
          </a:bodyPr>
          <a:lstStyle/>
          <a:p>
            <a:pPr marL="0" indent="0">
              <a:buNone/>
            </a:pPr>
            <a:r>
              <a:rPr lang="en-GB" b="1" dirty="0"/>
              <a:t>Involved.</a:t>
            </a:r>
          </a:p>
          <a:p>
            <a:pPr marL="0" indent="0">
              <a:buNone/>
            </a:pPr>
            <a:endParaRPr lang="en-ZA" dirty="0"/>
          </a:p>
          <a:p>
            <a:r>
              <a:rPr lang="en-GB" dirty="0"/>
              <a:t>Remember that play is a child’s work, and just like adults need to concentrate while working, children should concentrate during their play also. </a:t>
            </a:r>
          </a:p>
          <a:p>
            <a:endParaRPr lang="en-GB" dirty="0"/>
          </a:p>
          <a:p>
            <a:r>
              <a:rPr lang="en-GB" dirty="0"/>
              <a:t>Children might become very involved while playing as they are actively thinking about what they are doing.</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670252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866-1950-491B-99FD-A66A969D5738}"/>
              </a:ext>
            </a:extLst>
          </p:cNvPr>
          <p:cNvSpPr>
            <a:spLocks noGrp="1"/>
          </p:cNvSpPr>
          <p:nvPr>
            <p:ph type="title"/>
          </p:nvPr>
        </p:nvSpPr>
        <p:spPr/>
        <p:txBody>
          <a:bodyPr>
            <a:normAutofit fontScale="90000"/>
          </a:bodyPr>
          <a:lstStyle/>
          <a:p>
            <a:pPr algn="ctr"/>
            <a:br>
              <a:rPr lang="en-US" dirty="0"/>
            </a:br>
            <a:br>
              <a:rPr lang="en-US" dirty="0"/>
            </a:br>
            <a:r>
              <a:rPr lang="en-US" dirty="0"/>
              <a:t>THE KEY FEATURES OF AN EFFECTIVE PLAY BASED LEARNING ENVIRONMENT</a:t>
            </a:r>
            <a:br>
              <a:rPr lang="en-ZA" dirty="0"/>
            </a:br>
            <a:r>
              <a:rPr lang="en-US" dirty="0"/>
              <a:t> </a:t>
            </a:r>
            <a:br>
              <a:rPr lang="en-ZA" dirty="0"/>
            </a:br>
            <a:endParaRPr lang="en-ZA" dirty="0"/>
          </a:p>
        </p:txBody>
      </p:sp>
      <p:sp>
        <p:nvSpPr>
          <p:cNvPr id="3" name="Slide Number Placeholder 2">
            <a:extLst>
              <a:ext uri="{FF2B5EF4-FFF2-40B4-BE49-F238E27FC236}">
                <a16:creationId xmlns:a16="http://schemas.microsoft.com/office/drawing/2014/main" id="{71BB1EFA-4BAC-4466-8FF6-FA56E286FC0C}"/>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F3F41FE5-6656-4118-BE9F-121C4760D8C2}"/>
              </a:ext>
            </a:extLst>
          </p:cNvPr>
          <p:cNvSpPr>
            <a:spLocks noGrp="1"/>
          </p:cNvSpPr>
          <p:nvPr>
            <p:ph sz="quarter" idx="1"/>
          </p:nvPr>
        </p:nvSpPr>
        <p:spPr/>
        <p:txBody>
          <a:bodyPr>
            <a:normAutofit/>
          </a:bodyPr>
          <a:lstStyle/>
          <a:p>
            <a:pPr marL="0" indent="0">
              <a:buNone/>
            </a:pPr>
            <a:r>
              <a:rPr lang="en-GB" b="1" dirty="0"/>
              <a:t>Meaningful.</a:t>
            </a:r>
          </a:p>
          <a:p>
            <a:pPr marL="0" indent="0">
              <a:buNone/>
            </a:pPr>
            <a:endParaRPr lang="en-ZA" dirty="0"/>
          </a:p>
          <a:p>
            <a:r>
              <a:rPr lang="en-GB" dirty="0"/>
              <a:t>Play provides opportunities for children to make sense of their world. </a:t>
            </a:r>
          </a:p>
          <a:p>
            <a:r>
              <a:rPr lang="en-GB" dirty="0"/>
              <a:t>Through play, children process the things they have seen and heard, what they know and what they don’t yet know. </a:t>
            </a:r>
          </a:p>
          <a:p>
            <a:r>
              <a:rPr lang="en-GB" dirty="0"/>
              <a:t>These experiences help children build upon their current knowledge, test out new theories and roles and grow their knowledge, understanding and skills.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927567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866-1950-491B-99FD-A66A969D5738}"/>
              </a:ext>
            </a:extLst>
          </p:cNvPr>
          <p:cNvSpPr>
            <a:spLocks noGrp="1"/>
          </p:cNvSpPr>
          <p:nvPr>
            <p:ph type="title"/>
          </p:nvPr>
        </p:nvSpPr>
        <p:spPr/>
        <p:txBody>
          <a:bodyPr>
            <a:normAutofit fontScale="90000"/>
          </a:bodyPr>
          <a:lstStyle/>
          <a:p>
            <a:pPr algn="ctr"/>
            <a:br>
              <a:rPr lang="en-US" dirty="0"/>
            </a:br>
            <a:br>
              <a:rPr lang="en-US" dirty="0"/>
            </a:br>
            <a:r>
              <a:rPr lang="en-US" dirty="0"/>
              <a:t>THE KEY FEATURES OF AN EFFECTIVE PLAY BASED LEARNING ENVIRONMENT</a:t>
            </a:r>
            <a:br>
              <a:rPr lang="en-ZA" dirty="0"/>
            </a:br>
            <a:r>
              <a:rPr lang="en-US" dirty="0"/>
              <a:t> </a:t>
            </a:r>
            <a:br>
              <a:rPr lang="en-ZA" dirty="0"/>
            </a:br>
            <a:endParaRPr lang="en-ZA" dirty="0"/>
          </a:p>
        </p:txBody>
      </p:sp>
      <p:sp>
        <p:nvSpPr>
          <p:cNvPr id="3" name="Slide Number Placeholder 2">
            <a:extLst>
              <a:ext uri="{FF2B5EF4-FFF2-40B4-BE49-F238E27FC236}">
                <a16:creationId xmlns:a16="http://schemas.microsoft.com/office/drawing/2014/main" id="{71BB1EFA-4BAC-4466-8FF6-FA56E286FC0C}"/>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F3F41FE5-6656-4118-BE9F-121C4760D8C2}"/>
              </a:ext>
            </a:extLst>
          </p:cNvPr>
          <p:cNvSpPr>
            <a:spLocks noGrp="1"/>
          </p:cNvSpPr>
          <p:nvPr>
            <p:ph sz="quarter" idx="1"/>
          </p:nvPr>
        </p:nvSpPr>
        <p:spPr/>
        <p:txBody>
          <a:bodyPr>
            <a:normAutofit/>
          </a:bodyPr>
          <a:lstStyle/>
          <a:p>
            <a:pPr marL="0" indent="0">
              <a:buNone/>
            </a:pPr>
            <a:r>
              <a:rPr lang="en-GB" b="1" dirty="0"/>
              <a:t>Sociable and interactive.</a:t>
            </a:r>
          </a:p>
          <a:p>
            <a:pPr marL="0" indent="0">
              <a:buNone/>
            </a:pPr>
            <a:endParaRPr lang="en-ZA" dirty="0"/>
          </a:p>
          <a:p>
            <a:r>
              <a:rPr lang="en-GB" dirty="0"/>
              <a:t>While it is healthy and necessary for children to play independently, at least some of the time, play presents a unique and formative opportunity for children to engage in social interactions and build relationships with other children and adults.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038280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866-1950-491B-99FD-A66A969D5738}"/>
              </a:ext>
            </a:extLst>
          </p:cNvPr>
          <p:cNvSpPr>
            <a:spLocks noGrp="1"/>
          </p:cNvSpPr>
          <p:nvPr>
            <p:ph type="title"/>
          </p:nvPr>
        </p:nvSpPr>
        <p:spPr/>
        <p:txBody>
          <a:bodyPr>
            <a:normAutofit fontScale="90000"/>
          </a:bodyPr>
          <a:lstStyle/>
          <a:p>
            <a:pPr algn="ctr"/>
            <a:br>
              <a:rPr lang="en-US" dirty="0"/>
            </a:br>
            <a:br>
              <a:rPr lang="en-US" dirty="0"/>
            </a:br>
            <a:r>
              <a:rPr lang="en-US" dirty="0"/>
              <a:t>THE KEY FEATURES OF AN EFFECTIVE PLAY BASED LEARNING ENVIRONMENT</a:t>
            </a:r>
            <a:br>
              <a:rPr lang="en-ZA" dirty="0"/>
            </a:br>
            <a:r>
              <a:rPr lang="en-US" dirty="0"/>
              <a:t> </a:t>
            </a:r>
            <a:br>
              <a:rPr lang="en-ZA" dirty="0"/>
            </a:br>
            <a:endParaRPr lang="en-ZA" dirty="0"/>
          </a:p>
        </p:txBody>
      </p:sp>
      <p:sp>
        <p:nvSpPr>
          <p:cNvPr id="3" name="Slide Number Placeholder 2">
            <a:extLst>
              <a:ext uri="{FF2B5EF4-FFF2-40B4-BE49-F238E27FC236}">
                <a16:creationId xmlns:a16="http://schemas.microsoft.com/office/drawing/2014/main" id="{71BB1EFA-4BAC-4466-8FF6-FA56E286FC0C}"/>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F3F41FE5-6656-4118-BE9F-121C4760D8C2}"/>
              </a:ext>
            </a:extLst>
          </p:cNvPr>
          <p:cNvSpPr>
            <a:spLocks noGrp="1"/>
          </p:cNvSpPr>
          <p:nvPr>
            <p:ph sz="quarter" idx="1"/>
          </p:nvPr>
        </p:nvSpPr>
        <p:spPr/>
        <p:txBody>
          <a:bodyPr>
            <a:normAutofit/>
          </a:bodyPr>
          <a:lstStyle/>
          <a:p>
            <a:pPr marL="0" indent="0">
              <a:buNone/>
            </a:pPr>
            <a:r>
              <a:rPr lang="en-GB" b="1" dirty="0"/>
              <a:t>Symbolic.</a:t>
            </a:r>
            <a:endParaRPr lang="en-ZA" dirty="0"/>
          </a:p>
          <a:p>
            <a:r>
              <a:rPr lang="en-GB" dirty="0"/>
              <a:t>Children are able to test out roles, feelings, behaviours and relationships, replay things that have already happened in order to make sense of them. </a:t>
            </a:r>
          </a:p>
          <a:p>
            <a:r>
              <a:rPr lang="en-GB" dirty="0"/>
              <a:t>Symbolic play may just look like pretending, but it is actually laying the foundation for understanding of themselves and the larger world.</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414002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866-1950-491B-99FD-A66A969D5738}"/>
              </a:ext>
            </a:extLst>
          </p:cNvPr>
          <p:cNvSpPr>
            <a:spLocks noGrp="1"/>
          </p:cNvSpPr>
          <p:nvPr>
            <p:ph type="title"/>
          </p:nvPr>
        </p:nvSpPr>
        <p:spPr/>
        <p:txBody>
          <a:bodyPr>
            <a:normAutofit fontScale="90000"/>
          </a:bodyPr>
          <a:lstStyle/>
          <a:p>
            <a:pPr algn="ctr"/>
            <a:br>
              <a:rPr lang="en-US" dirty="0"/>
            </a:br>
            <a:br>
              <a:rPr lang="en-US" dirty="0"/>
            </a:br>
            <a:r>
              <a:rPr lang="en-US" dirty="0"/>
              <a:t>THE KEY FEATURES OF AN EFFECTIVE PLAY BASED LEARNING ENVIRONMENT</a:t>
            </a:r>
            <a:br>
              <a:rPr lang="en-ZA" dirty="0"/>
            </a:br>
            <a:r>
              <a:rPr lang="en-US" dirty="0"/>
              <a:t> </a:t>
            </a:r>
            <a:br>
              <a:rPr lang="en-ZA" dirty="0"/>
            </a:br>
            <a:endParaRPr lang="en-ZA" dirty="0"/>
          </a:p>
        </p:txBody>
      </p:sp>
      <p:sp>
        <p:nvSpPr>
          <p:cNvPr id="3" name="Slide Number Placeholder 2">
            <a:extLst>
              <a:ext uri="{FF2B5EF4-FFF2-40B4-BE49-F238E27FC236}">
                <a16:creationId xmlns:a16="http://schemas.microsoft.com/office/drawing/2014/main" id="{71BB1EFA-4BAC-4466-8FF6-FA56E286FC0C}"/>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F3F41FE5-6656-4118-BE9F-121C4760D8C2}"/>
              </a:ext>
            </a:extLst>
          </p:cNvPr>
          <p:cNvSpPr>
            <a:spLocks noGrp="1"/>
          </p:cNvSpPr>
          <p:nvPr>
            <p:ph sz="quarter" idx="1"/>
          </p:nvPr>
        </p:nvSpPr>
        <p:spPr/>
        <p:txBody>
          <a:bodyPr>
            <a:normAutofit/>
          </a:bodyPr>
          <a:lstStyle/>
          <a:p>
            <a:pPr marL="0" indent="0">
              <a:buNone/>
            </a:pPr>
            <a:r>
              <a:rPr lang="en-GB" b="1" dirty="0"/>
              <a:t>Therapeutic.</a:t>
            </a:r>
          </a:p>
          <a:p>
            <a:pPr marL="0" indent="0">
              <a:buNone/>
            </a:pPr>
            <a:endParaRPr lang="en-ZA" dirty="0"/>
          </a:p>
          <a:p>
            <a:r>
              <a:rPr lang="en-GB" dirty="0"/>
              <a:t>When play is fun, engaging and meaningful, it can be very therapeutic for children. </a:t>
            </a:r>
          </a:p>
          <a:p>
            <a:r>
              <a:rPr lang="en-GB" dirty="0"/>
              <a:t>Play can be a natural way for children to relieve stress and work through different emotions and experiences.</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261491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866-1950-491B-99FD-A66A969D5738}"/>
              </a:ext>
            </a:extLst>
          </p:cNvPr>
          <p:cNvSpPr>
            <a:spLocks noGrp="1"/>
          </p:cNvSpPr>
          <p:nvPr>
            <p:ph type="title"/>
          </p:nvPr>
        </p:nvSpPr>
        <p:spPr/>
        <p:txBody>
          <a:bodyPr>
            <a:normAutofit fontScale="90000"/>
          </a:bodyPr>
          <a:lstStyle/>
          <a:p>
            <a:pPr algn="ctr"/>
            <a:br>
              <a:rPr lang="en-US" dirty="0"/>
            </a:br>
            <a:br>
              <a:rPr lang="en-US" dirty="0"/>
            </a:br>
            <a:r>
              <a:rPr lang="en-US" dirty="0"/>
              <a:t>THE KEY FEATURES OF AN EFFECTIVE PLAY BASED LEARNING ENVIRONMENT</a:t>
            </a:r>
            <a:br>
              <a:rPr lang="en-ZA" dirty="0"/>
            </a:br>
            <a:r>
              <a:rPr lang="en-US" dirty="0"/>
              <a:t> </a:t>
            </a:r>
            <a:br>
              <a:rPr lang="en-ZA" dirty="0"/>
            </a:br>
            <a:endParaRPr lang="en-ZA" dirty="0"/>
          </a:p>
        </p:txBody>
      </p:sp>
      <p:sp>
        <p:nvSpPr>
          <p:cNvPr id="3" name="Slide Number Placeholder 2">
            <a:extLst>
              <a:ext uri="{FF2B5EF4-FFF2-40B4-BE49-F238E27FC236}">
                <a16:creationId xmlns:a16="http://schemas.microsoft.com/office/drawing/2014/main" id="{71BB1EFA-4BAC-4466-8FF6-FA56E286FC0C}"/>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F3F41FE5-6656-4118-BE9F-121C4760D8C2}"/>
              </a:ext>
            </a:extLst>
          </p:cNvPr>
          <p:cNvSpPr>
            <a:spLocks noGrp="1"/>
          </p:cNvSpPr>
          <p:nvPr>
            <p:ph sz="quarter" idx="1"/>
          </p:nvPr>
        </p:nvSpPr>
        <p:spPr/>
        <p:txBody>
          <a:bodyPr>
            <a:normAutofit/>
          </a:bodyPr>
          <a:lstStyle/>
          <a:p>
            <a:pPr marL="0" indent="0">
              <a:buNone/>
            </a:pPr>
            <a:r>
              <a:rPr lang="en-GB" b="1" dirty="0"/>
              <a:t>Voluntary.</a:t>
            </a:r>
          </a:p>
          <a:p>
            <a:pPr marL="0" indent="0">
              <a:buNone/>
            </a:pPr>
            <a:endParaRPr lang="en-ZA" dirty="0"/>
          </a:p>
          <a:p>
            <a:r>
              <a:rPr lang="en-GB" dirty="0"/>
              <a:t>Play is a self-chosen, spontaneous pursuit that children can change, alter and manipulate freely. </a:t>
            </a:r>
          </a:p>
          <a:p>
            <a:r>
              <a:rPr lang="en-GB" dirty="0"/>
              <a:t>Children should and will change the story, characters, materials, events, locations and purpose of their play at will.</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419555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62DA6-8AA9-443E-9255-45C37FF1374A}"/>
              </a:ext>
            </a:extLst>
          </p:cNvPr>
          <p:cNvSpPr>
            <a:spLocks noGrp="1"/>
          </p:cNvSpPr>
          <p:nvPr>
            <p:ph type="title"/>
          </p:nvPr>
        </p:nvSpPr>
        <p:spPr/>
        <p:txBody>
          <a:bodyPr>
            <a:normAutofit/>
          </a:bodyPr>
          <a:lstStyle/>
          <a:p>
            <a:r>
              <a:rPr lang="en-GB" cap="small" dirty="0"/>
              <a:t>1.3 KT0103</a:t>
            </a:r>
            <a:endParaRPr lang="en-ZA" dirty="0"/>
          </a:p>
        </p:txBody>
      </p:sp>
      <p:sp>
        <p:nvSpPr>
          <p:cNvPr id="3" name="Text Placeholder 2">
            <a:extLst>
              <a:ext uri="{FF2B5EF4-FFF2-40B4-BE49-F238E27FC236}">
                <a16:creationId xmlns:a16="http://schemas.microsoft.com/office/drawing/2014/main" id="{5116B440-80E3-42B0-A04D-2F0C808E5842}"/>
              </a:ext>
            </a:extLst>
          </p:cNvPr>
          <p:cNvSpPr>
            <a:spLocks noGrp="1"/>
          </p:cNvSpPr>
          <p:nvPr>
            <p:ph type="body" idx="1"/>
          </p:nvPr>
        </p:nvSpPr>
        <p:spPr/>
        <p:txBody>
          <a:bodyPr/>
          <a:lstStyle/>
          <a:p>
            <a:r>
              <a:rPr lang="en-GB" b="1" cap="small" dirty="0"/>
              <a:t>STIMULATING AND SUPPORTING EARLY LEARNING AT HOME</a:t>
            </a:r>
            <a:br>
              <a:rPr lang="en-ZA" b="1" cap="small" dirty="0"/>
            </a:br>
            <a:endParaRPr lang="en-ZA" b="1" dirty="0"/>
          </a:p>
        </p:txBody>
      </p:sp>
      <p:sp>
        <p:nvSpPr>
          <p:cNvPr id="4" name="Slide Number Placeholder 3">
            <a:extLst>
              <a:ext uri="{FF2B5EF4-FFF2-40B4-BE49-F238E27FC236}">
                <a16:creationId xmlns:a16="http://schemas.microsoft.com/office/drawing/2014/main" id="{B19E6190-263A-49BE-9B9B-96DFBEC9BB62}"/>
              </a:ext>
            </a:extLst>
          </p:cNvPr>
          <p:cNvSpPr>
            <a:spLocks noGrp="1"/>
          </p:cNvSpPr>
          <p:nvPr>
            <p:ph type="sldNum" sz="quarter" idx="12"/>
          </p:nvPr>
        </p:nvSpPr>
        <p:spPr/>
        <p:txBody>
          <a:bodyPr/>
          <a:lstStyle/>
          <a:p>
            <a:fld id="{4980778A-6F9D-4141-8080-B8192EADCD40}" type="slidenum">
              <a:rPr lang="en-ZA" smtClean="0"/>
              <a:pPr/>
              <a:t>97</a:t>
            </a:fld>
            <a:endParaRPr lang="en-ZA" dirty="0"/>
          </a:p>
        </p:txBody>
      </p:sp>
    </p:spTree>
    <p:extLst>
      <p:ext uri="{BB962C8B-B14F-4D97-AF65-F5344CB8AC3E}">
        <p14:creationId xmlns:p14="http://schemas.microsoft.com/office/powerpoint/2010/main" val="41406837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62C-3AE2-49A9-97C1-426CEB7DC995}"/>
              </a:ext>
            </a:extLst>
          </p:cNvPr>
          <p:cNvSpPr>
            <a:spLocks noGrp="1"/>
          </p:cNvSpPr>
          <p:nvPr>
            <p:ph type="title"/>
          </p:nvPr>
        </p:nvSpPr>
        <p:spPr/>
        <p:txBody>
          <a:bodyPr>
            <a:normAutofit fontScale="90000"/>
          </a:bodyPr>
          <a:lstStyle/>
          <a:p>
            <a:pPr algn="ctr"/>
            <a:r>
              <a:rPr lang="en-GB" dirty="0"/>
              <a:t>STIMULATING AND SUPPORTING EARLY LEARNING AT HOME</a:t>
            </a:r>
            <a:endParaRPr lang="en-ZA" dirty="0"/>
          </a:p>
        </p:txBody>
      </p:sp>
      <p:sp>
        <p:nvSpPr>
          <p:cNvPr id="3" name="Slide Number Placeholder 2">
            <a:extLst>
              <a:ext uri="{FF2B5EF4-FFF2-40B4-BE49-F238E27FC236}">
                <a16:creationId xmlns:a16="http://schemas.microsoft.com/office/drawing/2014/main" id="{1E2D7D69-751E-4476-BB8D-1B2AA4CF9C77}"/>
              </a:ext>
            </a:extLst>
          </p:cNvPr>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a:extLst>
              <a:ext uri="{FF2B5EF4-FFF2-40B4-BE49-F238E27FC236}">
                <a16:creationId xmlns:a16="http://schemas.microsoft.com/office/drawing/2014/main" id="{D8DD88CD-2D3E-43A8-8337-13C8C08CA7C2}"/>
              </a:ext>
            </a:extLst>
          </p:cNvPr>
          <p:cNvSpPr>
            <a:spLocks noGrp="1"/>
          </p:cNvSpPr>
          <p:nvPr>
            <p:ph sz="quarter" idx="1"/>
          </p:nvPr>
        </p:nvSpPr>
        <p:spPr>
          <a:xfrm>
            <a:off x="467544" y="1903362"/>
            <a:ext cx="8219256" cy="4680000"/>
          </a:xfrm>
        </p:spPr>
        <p:txBody>
          <a:bodyPr/>
          <a:lstStyle/>
          <a:p>
            <a:r>
              <a:rPr lang="en-US" dirty="0"/>
              <a:t>Parents’ attitudes and support for their children’s learning influence performance on  literacy tests irrespective of socio-economic status. </a:t>
            </a:r>
          </a:p>
          <a:p>
            <a:r>
              <a:rPr lang="en-US" dirty="0"/>
              <a:t>Parental involvement in their child’s literacy practices positively affects children’s academic performance and is a more powerful force for academic success than other family background variables, such as social class, family size and level of parental education.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1388242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62C-3AE2-49A9-97C1-426CEB7DC995}"/>
              </a:ext>
            </a:extLst>
          </p:cNvPr>
          <p:cNvSpPr>
            <a:spLocks noGrp="1"/>
          </p:cNvSpPr>
          <p:nvPr>
            <p:ph type="title"/>
          </p:nvPr>
        </p:nvSpPr>
        <p:spPr/>
        <p:txBody>
          <a:bodyPr>
            <a:normAutofit fontScale="90000"/>
          </a:bodyPr>
          <a:lstStyle/>
          <a:p>
            <a:pPr algn="ctr"/>
            <a:r>
              <a:rPr lang="en-US" dirty="0"/>
              <a:t>VALUE OF HOME BASED PROGRAMS FOR CHILDREN AND FAMILIES</a:t>
            </a:r>
            <a:endParaRPr lang="en-ZA" dirty="0"/>
          </a:p>
        </p:txBody>
      </p:sp>
      <p:sp>
        <p:nvSpPr>
          <p:cNvPr id="3" name="Slide Number Placeholder 2">
            <a:extLst>
              <a:ext uri="{FF2B5EF4-FFF2-40B4-BE49-F238E27FC236}">
                <a16:creationId xmlns:a16="http://schemas.microsoft.com/office/drawing/2014/main" id="{1E2D7D69-751E-4476-BB8D-1B2AA4CF9C77}"/>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D8DD88CD-2D3E-43A8-8337-13C8C08CA7C2}"/>
              </a:ext>
            </a:extLst>
          </p:cNvPr>
          <p:cNvSpPr>
            <a:spLocks noGrp="1"/>
          </p:cNvSpPr>
          <p:nvPr>
            <p:ph sz="quarter" idx="1"/>
          </p:nvPr>
        </p:nvSpPr>
        <p:spPr/>
        <p:txBody>
          <a:bodyPr/>
          <a:lstStyle/>
          <a:p>
            <a:r>
              <a:rPr lang="en-US" dirty="0"/>
              <a:t>Specifically parental involvement with reading activities at home has significant positive influences not only on reading achievement, language comprehension and expressive language skills, but also on pupils’ interest in reading, attitudes towards reading and attentiveness in the classroom.</a:t>
            </a:r>
            <a:endParaRPr lang="en-ZA" dirty="0"/>
          </a:p>
          <a:p>
            <a:pPr marL="0" indent="0">
              <a:buNone/>
            </a:pPr>
            <a:endParaRPr lang="en-ZA" dirty="0"/>
          </a:p>
          <a:p>
            <a:r>
              <a:rPr lang="en-US" dirty="0"/>
              <a:t>Parents make the greatest difference to achievement through supporting their learning in the home rather than supporting activities in the school.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31453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5571</TotalTime>
  <Words>22002</Words>
  <Application>Microsoft Office PowerPoint</Application>
  <PresentationFormat>On-screen Show (4:3)</PresentationFormat>
  <Paragraphs>3323</Paragraphs>
  <Slides>399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399</vt:i4>
      </vt:variant>
    </vt:vector>
  </HeadingPairs>
  <TitlesOfParts>
    <vt:vector size="404" baseType="lpstr">
      <vt:lpstr>Arial</vt:lpstr>
      <vt:lpstr>Calibri</vt:lpstr>
      <vt:lpstr>Courier New</vt:lpstr>
      <vt:lpstr>Wingdings 2</vt:lpstr>
      <vt:lpstr>Theme1</vt:lpstr>
      <vt:lpstr> PLANNING AND PROGRAMME DEVELOPMENT IN EARLY CHILDHOOD SETTINGS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1.1 KT0101 </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NATIONAL CURRICULUM FRAMEWORK, GUIDELINES AND DOCUMENTS FOR EARLY CHILDHOOD DEVELOPMENT</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   KEY FACTORS RELATED TO EARLY CHILDHOOD DEVELOPMENT SETTING, THE ENVIRONMENT AND THE BROAD NEEDS OF THE CHILDREN </vt:lpstr>
      <vt:lpstr>1.2 KT0102</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PLAY IN EARLY EDUCATION AND CHILDCARE</vt:lpstr>
      <vt:lpstr>  THE KEY FEATURES OF AN EFFECTIVE PLAY BASED LEARNING ENVIRONMENT   </vt:lpstr>
      <vt:lpstr>  THE KEY FEATURES OF AN EFFECTIVE PLAY BASED LEARNING ENVIRONMENT   </vt:lpstr>
      <vt:lpstr>  THE KEY FEATURES OF AN EFFECTIVE PLAY BASED LEARNING ENVIRONMENT   </vt:lpstr>
      <vt:lpstr>  THE KEY FEATURES OF AN EFFECTIVE PLAY BASED LEARNING ENVIRONMENT   </vt:lpstr>
      <vt:lpstr>  THE KEY FEATURES OF AN EFFECTIVE PLAY BASED LEARNING ENVIRONMENT   </vt:lpstr>
      <vt:lpstr>  THE KEY FEATURES OF AN EFFECTIVE PLAY BASED LEARNING ENVIRONMENT   </vt:lpstr>
      <vt:lpstr>  THE KEY FEATURES OF AN EFFECTIVE PLAY BASED LEARNING ENVIRONMENT   </vt:lpstr>
      <vt:lpstr>  THE KEY FEATURES OF AN EFFECTIVE PLAY BASED LEARNING ENVIRONMENT   </vt:lpstr>
      <vt:lpstr>  THE KEY FEATURES OF AN EFFECTIVE PLAY BASED LEARNING ENVIRONMENT   </vt:lpstr>
      <vt:lpstr>  THE KEY FEATURES OF AN EFFECTIVE PLAY BASED LEARNING ENVIRONMENT   </vt:lpstr>
      <vt:lpstr>1.3 KT0103</vt:lpstr>
      <vt:lpstr>STIMULATING AND SUPPORTING EARLY LEARNING AT HOME</vt:lpstr>
      <vt:lpstr>VALUE OF HOME BASED PROGRAMS FOR CHILDREN AND FAMILIES</vt:lpstr>
      <vt:lpstr>VALUE OF HOME BASED PROGRAMS FOR CHILDREN AND FAMILIES</vt:lpstr>
      <vt:lpstr>VALUE OF HOME BASED PROGRAMS FOR CHILDREN AND FAMILIES</vt:lpstr>
      <vt:lpstr>VALUE OF HOME BASED PROGRAMS FOR CHILDREN AND FAMILIES</vt:lpstr>
      <vt:lpstr>VALUE OF HOME BASED PROGRAMS FOR CHILDREN AND FAMILIES</vt:lpstr>
      <vt:lpstr>VALUE OF HOME BASED PROGRAMS FOR CHILDREN AND FAMILIES</vt:lpstr>
      <vt:lpstr>VALUE OF HOME BASED PROGRAMS FOR CHILDREN AND FAMILIES</vt:lpstr>
      <vt:lpstr>VALUE OF HOME BASED PROGRAMS FOR CHILDREN AND FAMILIES</vt:lpstr>
      <vt:lpstr>KM-03-KT02</vt:lpstr>
      <vt:lpstr> PROMOTION OF ANTI-BIAS AND ENSURING EQUALITY OF OPPOTUNITIES </vt:lpstr>
      <vt:lpstr> PROMOTION OF ANTI-BIAS AND ENSURING EQUALITY OF OPPOTUNITIES </vt:lpstr>
      <vt:lpstr> PROMOTION OF ANTI-BIAS AND ENSURING EQUALITY OF OPPOTUNITIES </vt:lpstr>
      <vt:lpstr> PROMOTION OF ANTI-BIAS AND ENSURING EQUALITY OF OPPOTUNITIES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ENABLE CHIDREN TO DEVELOP A SENSE OF IDENTITY AND SELF WORTH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DIFFERENT PRACTICES AND ACTIVITIES THAT CATER FOR DIFFERENT CONTEXTS, LEARNING STYLES AND DIVERSE EXPERIENCES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THE POTENTIAL BARRIERS TO IMPLEMENTING EQUALITY IN EARLY-YEARS SETTING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HOW TO PROMOTE THE CREATION OF AN ANTI-BIAS AND INCLUSIVE LEARNING ENVIRONMENT RESOURCES AND PRACTICE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VARIOUS INTERVENTIONS THAT PROMOTE POSITIVE CHILD BEHAVIOUR </vt:lpstr>
      <vt:lpstr>   THE SUPPORT AND REFERRAL MECHANISMS IN THEIR OWN COMMUNITIES FOR CHILDREN AFFECTED BY BARRIERS, TRANSITIONS AND SIGNIFICANT EVENTS </vt:lpstr>
      <vt:lpstr>   THE SUPPORT AND REFERRAL MECHANISMS IN THEIR OWN COMMUNITIES FOR CHILDREN AFFECTED BY BARRIERS, TRANSITIONS AND SIGNIFICANT EVENTS </vt:lpstr>
      <vt:lpstr>  THE SUPPORT AND REFERRAL MECHANISMS IN THEIR OWN COMMUNITIES FOR CHILDREN AFFECTED BY BARRIERS, TRANSITIONS AND SIGNIFICANT EVENTS </vt:lpstr>
      <vt:lpstr>  THE SUPPORT AND REFERRAL MECHANISMS IN THEIR OWN COMMUNITIES FOR CHILDREN AFFECTED BY BARRIERS, TRANSITIONS AND SIGNIFICANT EVENTS </vt:lpstr>
      <vt:lpstr>  THE SUPPORT AND REFERRAL MECHANISMS IN THEIR OWN COMMUNITIES FOR CHILDREN AFFECTED BY BARRIERS, TRANSITIONS AND SIGNIFICANT EVENTS </vt:lpstr>
      <vt:lpstr> THE INDICATORS OF CHILDREN OF ADDITIONAL SUPPORT </vt:lpstr>
      <vt:lpstr> THE INDICATORS OF CHILDREN OF ADDITIONAL SUPPORT </vt:lpstr>
      <vt:lpstr> THE INDICATORS OF CHILDREN OF ADDITIONAL SUPPORT </vt:lpstr>
      <vt:lpstr> THE INDICATORS OF CHILDREN OF ADDITIONAL SUPPORT </vt:lpstr>
      <vt:lpstr> THE INDICATORS OF CHILDREN OF ADDITIONAL SUPPORT </vt:lpstr>
      <vt:lpstr> THE INDICATORS OF CHILDREN OF ADDITIONAL SUPPORT </vt:lpstr>
      <vt:lpstr>2.2 KT0202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 SUPPORTING THE CHILD’S FIRST LANGUAGE </vt:lpstr>
      <vt:lpstr>2.3 KT0203 </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PROMOTING SELF REGULATION</vt:lpstr>
      <vt:lpstr>3.1 KT0301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 EARLY CHILDHOOD DEVELOPMENT-RELATED PROGRAMS </vt:lpstr>
      <vt:lpstr>3.2 KT0302 </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 DAILY PROGRAMME/DAILY ROUTINES, INCLUDING DESIGN ACTIVITIES AND TRANSITIONS</vt:lpstr>
      <vt:lpstr>3.3 KT0303 </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PROGRAM PLANNING AND EVALUATION</vt:lpstr>
      <vt:lpstr>3.4 KT0304</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lpstr> USES OF INFORMATION TECHNOLOGY WITH CHILDREN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RobynCarneiro</cp:lastModifiedBy>
  <cp:revision>182</cp:revision>
  <dcterms:created xsi:type="dcterms:W3CDTF">2016-03-16T14:20:02Z</dcterms:created>
  <dcterms:modified xsi:type="dcterms:W3CDTF">2019-04-14T11:20:39Z</dcterms:modified>
</cp:coreProperties>
</file>