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4"/>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542"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5" r:id="rId76"/>
    <p:sldId id="332" r:id="rId77"/>
    <p:sldId id="333" r:id="rId78"/>
    <p:sldId id="336" r:id="rId79"/>
    <p:sldId id="334" r:id="rId80"/>
    <p:sldId id="337" r:id="rId81"/>
    <p:sldId id="338"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499" r:id="rId241"/>
    <p:sldId id="500" r:id="rId242"/>
    <p:sldId id="501" r:id="rId243"/>
    <p:sldId id="502" r:id="rId244"/>
    <p:sldId id="503" r:id="rId245"/>
    <p:sldId id="504" r:id="rId246"/>
    <p:sldId id="505" r:id="rId247"/>
    <p:sldId id="506" r:id="rId248"/>
    <p:sldId id="507" r:id="rId249"/>
    <p:sldId id="508" r:id="rId250"/>
    <p:sldId id="509" r:id="rId251"/>
    <p:sldId id="510" r:id="rId252"/>
    <p:sldId id="511" r:id="rId253"/>
    <p:sldId id="512" r:id="rId254"/>
    <p:sldId id="513" r:id="rId255"/>
    <p:sldId id="514" r:id="rId256"/>
    <p:sldId id="515" r:id="rId257"/>
    <p:sldId id="516" r:id="rId258"/>
    <p:sldId id="517" r:id="rId259"/>
    <p:sldId id="518" r:id="rId260"/>
    <p:sldId id="519" r:id="rId261"/>
    <p:sldId id="520" r:id="rId262"/>
    <p:sldId id="521" r:id="rId263"/>
    <p:sldId id="522" r:id="rId264"/>
    <p:sldId id="523" r:id="rId265"/>
    <p:sldId id="524" r:id="rId266"/>
    <p:sldId id="525" r:id="rId267"/>
    <p:sldId id="526"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6347" autoAdjust="0"/>
  </p:normalViewPr>
  <p:slideViewPr>
    <p:cSldViewPr snapToGrid="0">
      <p:cViewPr varScale="1">
        <p:scale>
          <a:sx n="56" d="100"/>
          <a:sy n="56" d="100"/>
        </p:scale>
        <p:origin x="72" y="78"/>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8242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commentAuthors" Target="commentAuthor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tableStyles" Target="tableStyle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2019/02/27</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Appeal process is on</a:t>
            </a:r>
            <a:r>
              <a:rPr lang="en-ZA" baseline="0" dirty="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2019/02/27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2019/02/27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2019/02/27</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2019/02/27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2019/02/27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2019/02/27</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raisingchildren.net.au/articles/why_play_is_important.html" TargetMode="External"/><Relationship Id="rId2" Type="http://schemas.openxmlformats.org/officeDocument/2006/relationships/hyperlink" Target="http://raisingchildren.net.au/articles/learning_birth_to_preschool.html/context/250"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raisingchildren.net.au/articles/paediatrician_d.html"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www.thousanddays.org/resource/2012-copenhagen-consensus/"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s://www.usaid.gov/what-we-do/global-health/nutrition/1000-day-window-opportunity#1"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https://www.usaid.gov/what-we-do/global-health/nutrition/1000-day-window-opportunity#4"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pdf.usaid.gov/pdf_docs/PA00KWXG.pdf"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www.icanteachmychild.com/2013/08/tips-for-teaching-your-child-how-to-tie-shoes/"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US" dirty="0"/>
            </a:br>
            <a:r>
              <a:rPr lang="en-US" dirty="0"/>
              <a:t>THEORIES AND PERSPECTIVES OF CHILD DEVELOPMENT </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endParaRPr lang="en-ZA" dirty="0"/>
          </a:p>
        </p:txBody>
      </p:sp>
      <p:sp>
        <p:nvSpPr>
          <p:cNvPr id="2" name="Rectangle 1">
            <a:extLst>
              <a:ext uri="{FF2B5EF4-FFF2-40B4-BE49-F238E27FC236}">
                <a16:creationId xmlns:a16="http://schemas.microsoft.com/office/drawing/2014/main" id="{BDF3E40B-0220-4DA8-B947-2CEE3F6B3232}"/>
              </a:ext>
            </a:extLst>
          </p:cNvPr>
          <p:cNvSpPr/>
          <p:nvPr/>
        </p:nvSpPr>
        <p:spPr>
          <a:xfrm>
            <a:off x="146304" y="3226279"/>
            <a:ext cx="8769283" cy="1426031"/>
          </a:xfrm>
          <a:prstGeom prst="rect">
            <a:avLst/>
          </a:prstGeom>
        </p:spPr>
        <p:txBody>
          <a:bodyPr wrap="square">
            <a:spAutoFit/>
          </a:bodyPr>
          <a:lstStyle/>
          <a:p>
            <a:pPr algn="ctr">
              <a:lnSpc>
                <a:spcPct val="150000"/>
              </a:lnSpc>
            </a:pPr>
            <a:r>
              <a:rPr lang="en-US" sz="2400" dirty="0">
                <a:solidFill>
                  <a:schemeClr val="bg2"/>
                </a:solidFill>
                <a:ea typeface="Times New Roman" panose="02020603050405020304" pitchFamily="18" charset="0"/>
                <a:cs typeface="Times New Roman" panose="02020603050405020304" pitchFamily="18" charset="0"/>
              </a:rPr>
              <a:t>Module : </a:t>
            </a:r>
            <a:r>
              <a:rPr lang="en-GB" sz="2400" dirty="0">
                <a:solidFill>
                  <a:schemeClr val="bg2"/>
                </a:solidFill>
                <a:ea typeface="Times New Roman" panose="02020603050405020304" pitchFamily="18" charset="0"/>
                <a:cs typeface="Times New Roman" panose="02020603050405020304" pitchFamily="18" charset="0"/>
              </a:rPr>
              <a:t>234201000 KM-02 | </a:t>
            </a:r>
            <a:r>
              <a:rPr lang="en-US" sz="2400" dirty="0">
                <a:solidFill>
                  <a:schemeClr val="bg2"/>
                </a:solidFill>
              </a:rPr>
              <a:t>CREDITS: 6| NQF LEVEL: 5</a:t>
            </a:r>
            <a:endParaRPr lang="en-ZA" sz="2400" dirty="0">
              <a:solidFill>
                <a:schemeClr val="bg2"/>
              </a:solidFill>
            </a:endParaRPr>
          </a:p>
          <a:p>
            <a:pPr>
              <a:lnSpc>
                <a:spcPct val="150000"/>
              </a:lnSpc>
            </a:pPr>
            <a:endParaRPr lang="en-ZA" dirty="0"/>
          </a:p>
          <a:p>
            <a:pPr>
              <a:lnSpc>
                <a:spcPct val="150000"/>
              </a:lnSpc>
              <a:spcAft>
                <a:spcPts val="0"/>
              </a:spcAft>
            </a:pPr>
            <a:endParaRPr lang="en-ZA"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a:xfrm>
            <a:off x="374904" y="1530300"/>
            <a:ext cx="8219256" cy="4680000"/>
          </a:xfrm>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buNone/>
            </a:pPr>
            <a:r>
              <a:rPr lang="en-US" b="1" dirty="0"/>
              <a:t>The learning will enable learners to demonstrate an understanding of: </a:t>
            </a:r>
          </a:p>
          <a:p>
            <a:pPr marL="0" indent="0">
              <a:buNone/>
            </a:pPr>
            <a:endParaRPr lang="en-ZA" b="1" dirty="0"/>
          </a:p>
          <a:p>
            <a:pPr lvl="0"/>
            <a:r>
              <a:rPr lang="en-GB" dirty="0"/>
              <a:t>KM-02-KT01: Child Development (100%)</a:t>
            </a:r>
            <a:endParaRPr lang="en-ZA" dirty="0"/>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285750" indent="-285750">
              <a:buFont typeface="Arial" panose="020B0604020202020204" pitchFamily="34" charset="0"/>
              <a:buChar char="•"/>
            </a:pPr>
            <a:r>
              <a:rPr lang="en-GB" sz="2400" dirty="0"/>
              <a:t>For example, a teacher could scaffold a child’s learning while constructing a puzzle.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teacher might demonstrate how a piece fits or provide clues regarding colour, shape, or size. The “zone” is constantly changing.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In contrast to Piaget, Vygotsky believed that learning was not limited by stage or maturation.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 move forward in their cognitive development with the right social interaction and guided learning</a:t>
            </a:r>
            <a:endParaRPr lang="en-ZA" sz="2400" dirty="0"/>
          </a:p>
          <a:p>
            <a:endParaRPr lang="en-GB" sz="2400" dirty="0"/>
          </a:p>
          <a:p>
            <a:endParaRPr lang="en-GB" sz="2400" dirty="0"/>
          </a:p>
        </p:txBody>
      </p:sp>
    </p:spTree>
    <p:extLst>
      <p:ext uri="{BB962C8B-B14F-4D97-AF65-F5344CB8AC3E}">
        <p14:creationId xmlns:p14="http://schemas.microsoft.com/office/powerpoint/2010/main" val="17359663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632311"/>
          </a:xfrm>
          <a:prstGeom prst="rect">
            <a:avLst/>
          </a:prstGeom>
        </p:spPr>
        <p:txBody>
          <a:bodyPr wrap="square">
            <a:spAutoFit/>
          </a:bodyPr>
          <a:lstStyle/>
          <a:p>
            <a:r>
              <a:rPr lang="en-GB" sz="2400" b="1" dirty="0"/>
              <a:t>Gardner’s Multiple Intelligences </a:t>
            </a:r>
          </a:p>
          <a:p>
            <a:endParaRPr lang="en-ZA" sz="2400" dirty="0"/>
          </a:p>
          <a:p>
            <a:pPr marL="285750" indent="-285750">
              <a:buFont typeface="Arial" panose="020B0604020202020204" pitchFamily="34" charset="0"/>
              <a:buChar char="•"/>
            </a:pPr>
            <a:r>
              <a:rPr lang="en-GB" sz="2400" dirty="0"/>
              <a:t>Theory Howard Gardner has helped teachers rethink how they work with young children.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Traditional intelligence tests mainly focus on language and math/logic skills. In contrast, Gardner’s theory of multiple intelligences emphasizes that there are different kinds of intelligences used by the human brain.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Gardner believes intelligence is the result of complex interactions between children’s heredity and experiences. </a:t>
            </a:r>
          </a:p>
          <a:p>
            <a:endParaRPr lang="en-GB" sz="2400" dirty="0"/>
          </a:p>
          <a:p>
            <a:endParaRPr lang="en-GB" sz="2400" dirty="0"/>
          </a:p>
          <a:p>
            <a:endParaRPr lang="en-GB" sz="2400" dirty="0"/>
          </a:p>
        </p:txBody>
      </p:sp>
    </p:spTree>
    <p:extLst>
      <p:ext uri="{BB962C8B-B14F-4D97-AF65-F5344CB8AC3E}">
        <p14:creationId xmlns:p14="http://schemas.microsoft.com/office/powerpoint/2010/main" val="542090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524315"/>
          </a:xfrm>
          <a:prstGeom prst="rect">
            <a:avLst/>
          </a:prstGeom>
        </p:spPr>
        <p:txBody>
          <a:bodyPr wrap="square">
            <a:spAutoFit/>
          </a:bodyPr>
          <a:lstStyle/>
          <a:p>
            <a:pPr marL="285750" indent="-285750">
              <a:buFont typeface="Arial" panose="020B0604020202020204" pitchFamily="34" charset="0"/>
              <a:buChar char="•"/>
            </a:pPr>
            <a:r>
              <a:rPr lang="en-GB" sz="2400" dirty="0"/>
              <a:t>This theory focuses on how cultures shape human potential.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Gardner claims that children learn and express themselves in many different ways. In the process, they are using several types of intelligence.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Each intelligence functions separately, but all are closely linked. According to Gardner, a potential intelligence will not develop unless it is nurtured.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Learning can best be achieved by using a child’s strongest intelligence. </a:t>
            </a:r>
          </a:p>
        </p:txBody>
      </p:sp>
    </p:spTree>
    <p:extLst>
      <p:ext uri="{BB962C8B-B14F-4D97-AF65-F5344CB8AC3E}">
        <p14:creationId xmlns:p14="http://schemas.microsoft.com/office/powerpoint/2010/main" val="466383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285750" indent="-285750">
              <a:buFont typeface="Arial" panose="020B0604020202020204" pitchFamily="34" charset="0"/>
              <a:buChar char="•"/>
            </a:pPr>
            <a:r>
              <a:rPr lang="en-GB" sz="2400" dirty="0"/>
              <a:t>Gardner claims, however, that all children need opportunities to develop all areas of intelligence. The multiple intelligence theory allows teachers to see the positive attributes of all children.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Teachers also view Gardner’s theory as a meaningful guide for making curriculum decisions. It gives them a chance to assess children’s learning strengths.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From this data, teachers can plan a wide variety of learning experiences. The paragraphs that follow explain these intelligences in detail. </a:t>
            </a:r>
            <a:endParaRPr lang="en-ZA" sz="2400" dirty="0"/>
          </a:p>
          <a:p>
            <a:endParaRPr lang="en-GB" sz="2400" dirty="0"/>
          </a:p>
          <a:p>
            <a:endParaRPr lang="en-GB" sz="2400" dirty="0"/>
          </a:p>
        </p:txBody>
      </p:sp>
    </p:spTree>
    <p:extLst>
      <p:ext uri="{BB962C8B-B14F-4D97-AF65-F5344CB8AC3E}">
        <p14:creationId xmlns:p14="http://schemas.microsoft.com/office/powerpoint/2010/main" val="10552358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893647"/>
          </a:xfrm>
          <a:prstGeom prst="rect">
            <a:avLst/>
          </a:prstGeom>
        </p:spPr>
        <p:txBody>
          <a:bodyPr wrap="square">
            <a:spAutoFit/>
          </a:bodyPr>
          <a:lstStyle/>
          <a:p>
            <a:r>
              <a:rPr lang="en-GB" sz="2400" b="1" dirty="0"/>
              <a:t>Bodily-Kinaesthetic Intelligence </a:t>
            </a:r>
          </a:p>
          <a:p>
            <a:endParaRPr lang="en-ZA" sz="2400" dirty="0"/>
          </a:p>
          <a:p>
            <a:pPr marL="285750" indent="-285750">
              <a:buFont typeface="Arial" panose="020B0604020202020204" pitchFamily="34" charset="0"/>
              <a:buChar char="•"/>
            </a:pPr>
            <a:r>
              <a:rPr lang="en-GB" sz="2400" dirty="0"/>
              <a:t>Bodily-kinaesthetic intelligence involves the ability to control body movements. This includes using parts of the body to solve problems, handle objects, and express emotions.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Theories 83 intelligence typically enjoy sports, dance, or creative drama.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are able to express themselves with their entire bodies. Children will benefit from creative-movement experiences and role-playing. </a:t>
            </a:r>
          </a:p>
          <a:p>
            <a:endParaRPr lang="en-GB" sz="2400" dirty="0"/>
          </a:p>
        </p:txBody>
      </p:sp>
    </p:spTree>
    <p:extLst>
      <p:ext uri="{BB962C8B-B14F-4D97-AF65-F5344CB8AC3E}">
        <p14:creationId xmlns:p14="http://schemas.microsoft.com/office/powerpoint/2010/main" val="7955269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285750" indent="-285750">
              <a:buFont typeface="Arial" panose="020B0604020202020204" pitchFamily="34" charset="0"/>
              <a:buChar char="•"/>
            </a:pPr>
            <a:r>
              <a:rPr lang="en-GB" sz="2400" dirty="0"/>
              <a:t>Children with this type of intelligence process knowledge through sensation.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enjoy touch and creating with their hands. Therefore, daily opportunities should be provided for hands-on activities.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Clay, sand, dough, feely boxes, and other sensory activities help them develop fine-motor skills.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Movement is also needed for gross-motor skills and coordination. It is important for caregivers and teachers to provide activities involving physical challenges. </a:t>
            </a:r>
          </a:p>
          <a:p>
            <a:endParaRPr lang="en-GB" sz="2400" dirty="0"/>
          </a:p>
        </p:txBody>
      </p:sp>
    </p:spTree>
    <p:extLst>
      <p:ext uri="{BB962C8B-B14F-4D97-AF65-F5344CB8AC3E}">
        <p14:creationId xmlns:p14="http://schemas.microsoft.com/office/powerpoint/2010/main" val="2441511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285750" indent="-285750">
              <a:buFont typeface="Arial" panose="020B0604020202020204" pitchFamily="34" charset="0"/>
              <a:buChar char="•"/>
            </a:pPr>
            <a:r>
              <a:rPr lang="en-GB" sz="2400" dirty="0"/>
              <a:t>These may include playing kickball, jumping rope, and moving to school.</a:t>
            </a: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GB" sz="2400" dirty="0"/>
              <a:t>Musical-Rhythmic Intelligence Musical-rhythmic intelligence involves the ability to recognize musical patterns.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 also includes the ability to produce and appreciate music. Since music evokes emotion, this is one of the earliest intelligences to emerge.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Composers and musicians are examples of people with this type of intelligence. Children with this type of intelligence love listening to music.</a:t>
            </a:r>
          </a:p>
          <a:p>
            <a:endParaRPr lang="en-GB" sz="2400" dirty="0"/>
          </a:p>
        </p:txBody>
      </p:sp>
    </p:spTree>
    <p:extLst>
      <p:ext uri="{BB962C8B-B14F-4D97-AF65-F5344CB8AC3E}">
        <p14:creationId xmlns:p14="http://schemas.microsoft.com/office/powerpoint/2010/main" val="18570177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893647"/>
          </a:xfrm>
          <a:prstGeom prst="rect">
            <a:avLst/>
          </a:prstGeom>
        </p:spPr>
        <p:txBody>
          <a:bodyPr wrap="square">
            <a:spAutoFit/>
          </a:bodyPr>
          <a:lstStyle/>
          <a:p>
            <a:pPr marL="285750" indent="-285750">
              <a:buFont typeface="Arial" panose="020B0604020202020204" pitchFamily="34" charset="0"/>
              <a:buChar char="•"/>
            </a:pPr>
            <a:r>
              <a:rPr lang="en-GB" sz="2400" dirty="0"/>
              <a:t> They are drawn to the art of sound and appreciate all forms of musical expression.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have a well-developed auditory sense and can discriminate tone, pitch, and rhythmic patterns.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As a result, they often cannot get songs out of their minds. You will hear them repeatedly singing or humming. This helps them understand concepts and remember information.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Activities to support musical intelligence can be included throughout the day. Offer opportunities for sound exploration through listening and singing. </a:t>
            </a:r>
          </a:p>
        </p:txBody>
      </p:sp>
    </p:spTree>
    <p:extLst>
      <p:ext uri="{BB962C8B-B14F-4D97-AF65-F5344CB8AC3E}">
        <p14:creationId xmlns:p14="http://schemas.microsoft.com/office/powerpoint/2010/main" val="2772404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3046988"/>
          </a:xfrm>
          <a:prstGeom prst="rect">
            <a:avLst/>
          </a:prstGeom>
        </p:spPr>
        <p:txBody>
          <a:bodyPr wrap="square">
            <a:spAutoFit/>
          </a:bodyPr>
          <a:lstStyle/>
          <a:p>
            <a:pPr marL="285750" indent="-285750">
              <a:buFont typeface="Arial" panose="020B0604020202020204" pitchFamily="34" charset="0"/>
              <a:buChar char="•"/>
            </a:pPr>
            <a:r>
              <a:rPr lang="en-GB" sz="2400" dirty="0"/>
              <a:t>Use songs for directions and moving children from one activity to another. Play background music during self-selected play.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Include songs during large and small group activities. Record the children creating their own music while singing or chanting. </a:t>
            </a:r>
            <a:endParaRPr lang="en-ZA" sz="2400" dirty="0"/>
          </a:p>
          <a:p>
            <a:endParaRPr lang="en-ZA" sz="2400" dirty="0"/>
          </a:p>
        </p:txBody>
      </p:sp>
    </p:spTree>
    <p:extLst>
      <p:ext uri="{BB962C8B-B14F-4D97-AF65-F5344CB8AC3E}">
        <p14:creationId xmlns:p14="http://schemas.microsoft.com/office/powerpoint/2010/main" val="16965256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5262979"/>
          </a:xfrm>
          <a:prstGeom prst="rect">
            <a:avLst/>
          </a:prstGeom>
        </p:spPr>
        <p:txBody>
          <a:bodyPr wrap="square">
            <a:spAutoFit/>
          </a:bodyPr>
          <a:lstStyle/>
          <a:p>
            <a:r>
              <a:rPr lang="en-GB" sz="2400" b="1" dirty="0"/>
              <a:t>Verbal-Linguistic Intelligence </a:t>
            </a:r>
          </a:p>
          <a:p>
            <a:endParaRPr lang="en-ZA" sz="2400" dirty="0"/>
          </a:p>
          <a:p>
            <a:pPr marL="285750" indent="-285750">
              <a:buFont typeface="Arial" panose="020B0604020202020204" pitchFamily="34" charset="0"/>
              <a:buChar char="•"/>
            </a:pPr>
            <a:r>
              <a:rPr lang="en-GB" sz="2400" dirty="0"/>
              <a:t>Verbal-linguistic intelligence involves the ability to use language for expression. People with this type of intelligence have well developed language skills.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demonstrate sensitivity to the meaning, sound, and rhythm of words. Lawyers, poets, public speakers, and language translators have this type of intelligence.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Young children with this intelligence learn best by talking, listening, reading, and writing. </a:t>
            </a:r>
          </a:p>
          <a:p>
            <a:pPr marL="285750" indent="-285750">
              <a:buFont typeface="Arial" panose="020B0604020202020204" pitchFamily="34" charset="0"/>
              <a:buChar char="•"/>
            </a:pPr>
            <a:endParaRPr lang="en-GB" sz="2400" dirty="0"/>
          </a:p>
          <a:p>
            <a:endParaRPr lang="en-ZA" sz="2400" dirty="0"/>
          </a:p>
        </p:txBody>
      </p:sp>
    </p:spTree>
    <p:extLst>
      <p:ext uri="{BB962C8B-B14F-4D97-AF65-F5344CB8AC3E}">
        <p14:creationId xmlns:p14="http://schemas.microsoft.com/office/powerpoint/2010/main" val="58234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4893647"/>
          </a:xfrm>
          <a:prstGeom prst="rect">
            <a:avLst/>
          </a:prstGeom>
        </p:spPr>
        <p:txBody>
          <a:bodyPr wrap="square">
            <a:spAutoFit/>
          </a:bodyPr>
          <a:lstStyle/>
          <a:p>
            <a:pPr marL="285750" indent="-285750">
              <a:buFont typeface="Arial" panose="020B0604020202020204" pitchFamily="34" charset="0"/>
              <a:buChar char="•"/>
            </a:pPr>
            <a:r>
              <a:rPr lang="en-GB" sz="2400" dirty="0"/>
              <a:t>These children quickly learn the words to new stories, songs, and finger plays. </a:t>
            </a:r>
            <a:endParaRPr lang="en-ZA" sz="2400" dirty="0"/>
          </a:p>
          <a:p>
            <a:endParaRPr lang="en-ZA" sz="2400" dirty="0"/>
          </a:p>
          <a:p>
            <a:pPr marL="285750" indent="-285750">
              <a:buFont typeface="Arial" panose="020B0604020202020204" pitchFamily="34" charset="0"/>
              <a:buChar char="•"/>
            </a:pPr>
            <a:r>
              <a:rPr lang="en-GB" sz="2400" dirty="0"/>
              <a:t>They enjoy talking to other people and are able to speak in an interesting and engaging manner.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are also able to learn a second language with ease. This intelligence can be nurtured by environments rich with language opportunities.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 learn language in settings where it is used. Teachers need to follow the children’s interests. </a:t>
            </a:r>
          </a:p>
          <a:p>
            <a:endParaRPr lang="en-ZA" sz="2400" dirty="0"/>
          </a:p>
        </p:txBody>
      </p:sp>
    </p:spTree>
    <p:extLst>
      <p:ext uri="{BB962C8B-B14F-4D97-AF65-F5344CB8AC3E}">
        <p14:creationId xmlns:p14="http://schemas.microsoft.com/office/powerpoint/2010/main" val="22373812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3785652"/>
          </a:xfrm>
          <a:prstGeom prst="rect">
            <a:avLst/>
          </a:prstGeom>
        </p:spPr>
        <p:txBody>
          <a:bodyPr wrap="square">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can then use these interests to engage children in meaningful conversations.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Children’s storybooks, songs, poetry, chants, and rhymes can serve as means for learning new vocabulary words.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Listening to and telling stories can also promote language development. </a:t>
            </a:r>
            <a:endParaRPr lang="en-ZA" sz="2400" dirty="0"/>
          </a:p>
          <a:p>
            <a:endParaRPr lang="en-ZA" sz="2400" dirty="0"/>
          </a:p>
        </p:txBody>
      </p:sp>
    </p:spTree>
    <p:extLst>
      <p:ext uri="{BB962C8B-B14F-4D97-AF65-F5344CB8AC3E}">
        <p14:creationId xmlns:p14="http://schemas.microsoft.com/office/powerpoint/2010/main" val="31285985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5262979"/>
          </a:xfrm>
          <a:prstGeom prst="rect">
            <a:avLst/>
          </a:prstGeom>
        </p:spPr>
        <p:txBody>
          <a:bodyPr wrap="square">
            <a:spAutoFit/>
          </a:bodyPr>
          <a:lstStyle/>
          <a:p>
            <a:r>
              <a:rPr lang="en-GB" sz="2400" b="1" dirty="0"/>
              <a:t>Interpersonal Intelligence </a:t>
            </a:r>
            <a:endParaRPr lang="en-ZA" sz="2400" dirty="0"/>
          </a:p>
          <a:p>
            <a:endParaRPr lang="en-GB" sz="2400" dirty="0"/>
          </a:p>
          <a:p>
            <a:pPr marL="285750" indent="-285750">
              <a:buFont typeface="Arial" panose="020B0604020202020204" pitchFamily="34" charset="0"/>
              <a:buChar char="•"/>
            </a:pPr>
            <a:r>
              <a:rPr lang="en-GB" sz="2400" dirty="0"/>
              <a:t>People with interpersonal intelligence display excellent communication and social skills. These people have a gift for understanding the feelings, behaviours, moods, and motives of others.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make friends easily. They use language to develop trust and bonds with others.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are also skilled in supporting others and empathizing with them. These skills are important for teachers, politicians, salespeople, and people working in the service industry. </a:t>
            </a:r>
            <a:endParaRPr lang="en-ZA" sz="2400" dirty="0"/>
          </a:p>
        </p:txBody>
      </p:sp>
    </p:spTree>
    <p:extLst>
      <p:ext uri="{BB962C8B-B14F-4D97-AF65-F5344CB8AC3E}">
        <p14:creationId xmlns:p14="http://schemas.microsoft.com/office/powerpoint/2010/main" val="24207168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2677656"/>
          </a:xfrm>
          <a:prstGeom prst="rect">
            <a:avLst/>
          </a:prstGeom>
        </p:spPr>
        <p:txBody>
          <a:bodyPr wrap="square">
            <a:spAutoFit/>
          </a:bodyPr>
          <a:lstStyle/>
          <a:p>
            <a:pPr marL="285750" indent="-285750">
              <a:buFont typeface="Arial" panose="020B0604020202020204" pitchFamily="34" charset="0"/>
              <a:buChar char="•"/>
            </a:pPr>
            <a:r>
              <a:rPr lang="en-GB" sz="2400" dirty="0"/>
              <a:t>These skills are nurtured in young children when caring behaviours are modelled for them. Teachers should keep this in mind.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can share experiences and provide the children with chances for verbal interaction. Books focusing on emotions can be acted out.</a:t>
            </a:r>
            <a:endParaRPr lang="en-ZA" sz="2400" dirty="0"/>
          </a:p>
        </p:txBody>
      </p:sp>
    </p:spTree>
    <p:extLst>
      <p:ext uri="{BB962C8B-B14F-4D97-AF65-F5344CB8AC3E}">
        <p14:creationId xmlns:p14="http://schemas.microsoft.com/office/powerpoint/2010/main" val="6881348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3785652"/>
          </a:xfrm>
          <a:prstGeom prst="rect">
            <a:avLst/>
          </a:prstGeom>
        </p:spPr>
        <p:txBody>
          <a:bodyPr wrap="square">
            <a:spAutoFit/>
          </a:bodyPr>
          <a:lstStyle/>
          <a:p>
            <a:r>
              <a:rPr lang="en-GB" sz="2400" b="1" dirty="0"/>
              <a:t> Intrapersonal Intelligence</a:t>
            </a:r>
          </a:p>
          <a:p>
            <a:endParaRPr lang="en-ZA" sz="2400" dirty="0"/>
          </a:p>
          <a:p>
            <a:pPr marL="285750" indent="-285750">
              <a:buFont typeface="Arial" panose="020B0604020202020204" pitchFamily="34" charset="0"/>
              <a:buChar char="•"/>
            </a:pPr>
            <a:r>
              <a:rPr lang="en-GB" sz="2400" dirty="0"/>
              <a:t>Intrapersonal intelligence is the ability to understand the inner self. This is also known as self-awareness.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 involves knowing your skills, limits, and feelings. It includes understanding your desires and motives.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ability to organize groups of people is part of this strength. Communicating needs clearly is another aspect. </a:t>
            </a:r>
          </a:p>
        </p:txBody>
      </p:sp>
    </p:spTree>
    <p:extLst>
      <p:ext uri="{BB962C8B-B14F-4D97-AF65-F5344CB8AC3E}">
        <p14:creationId xmlns:p14="http://schemas.microsoft.com/office/powerpoint/2010/main" val="28612627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4154984"/>
          </a:xfrm>
          <a:prstGeom prst="rect">
            <a:avLst/>
          </a:prstGeom>
        </p:spPr>
        <p:txBody>
          <a:bodyPr wrap="square">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Psychologists, social workers, religious leaders, and counsellors are examples of people with this type of intelligence.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 can you foster this type of intelligence? In the classroom, share emotions that all children experience.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These include joy, sadness, regret, and disappointment. Classroom examples should be shared as well as storybooks that contain emotional concepts. </a:t>
            </a:r>
            <a:endParaRPr lang="en-ZA" sz="2400" dirty="0"/>
          </a:p>
        </p:txBody>
      </p:sp>
    </p:spTree>
    <p:extLst>
      <p:ext uri="{BB962C8B-B14F-4D97-AF65-F5344CB8AC3E}">
        <p14:creationId xmlns:p14="http://schemas.microsoft.com/office/powerpoint/2010/main" val="7309453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4893647"/>
          </a:xfrm>
          <a:prstGeom prst="rect">
            <a:avLst/>
          </a:prstGeom>
        </p:spPr>
        <p:txBody>
          <a:bodyPr wrap="square">
            <a:spAutoFit/>
          </a:bodyPr>
          <a:lstStyle/>
          <a:p>
            <a:r>
              <a:rPr lang="en-GB" sz="2400" b="1" dirty="0"/>
              <a:t>Visual-Spatial Intelligence</a:t>
            </a:r>
            <a:endParaRPr lang="en-ZA" sz="2400" dirty="0"/>
          </a:p>
          <a:p>
            <a:pPr marL="285750" indent="-285750">
              <a:buFont typeface="Arial" panose="020B0604020202020204" pitchFamily="34" charset="0"/>
              <a:buChar char="•"/>
            </a:pPr>
            <a:r>
              <a:rPr lang="en-GB" sz="2400" dirty="0"/>
              <a:t> Visual-spatial intelligence allows people to use their vision to develop mental images.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People who have this type of intelligence show a preference for pictures and images.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Photographers and artists are some examples. Architects, engineers, and surgeons also need this ability.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use it to see the relationship of objects in space. Teachers can foster this intelligence by providing children with unstructured materials. </a:t>
            </a:r>
          </a:p>
        </p:txBody>
      </p:sp>
    </p:spTree>
    <p:extLst>
      <p:ext uri="{BB962C8B-B14F-4D97-AF65-F5344CB8AC3E}">
        <p14:creationId xmlns:p14="http://schemas.microsoft.com/office/powerpoint/2010/main" val="33120007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4893647"/>
          </a:xfrm>
          <a:prstGeom prst="rect">
            <a:avLst/>
          </a:prstGeom>
        </p:spPr>
        <p:txBody>
          <a:bodyPr wrap="square">
            <a:spAutoFit/>
          </a:bodyPr>
          <a:lstStyle/>
          <a:p>
            <a:pPr marL="285750" indent="-285750">
              <a:buFont typeface="Arial" panose="020B0604020202020204" pitchFamily="34" charset="0"/>
              <a:buChar char="•"/>
            </a:pPr>
            <a:r>
              <a:rPr lang="en-GB" sz="2400" dirty="0"/>
              <a:t>Building blocks and puzzles strengthen this type of intelligence.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Make and use visual aids wherever possible. For example, classroom schedules, recipes, and stories can all be displayed on charts.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Shelving units can be labelled with pictures cut from equipment catalogues.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To build on this intelligence, provide cooking activities and nature walks. These help develop use of the senses to gather information. </a:t>
            </a:r>
          </a:p>
        </p:txBody>
      </p:sp>
    </p:spTree>
    <p:extLst>
      <p:ext uri="{BB962C8B-B14F-4D97-AF65-F5344CB8AC3E}">
        <p14:creationId xmlns:p14="http://schemas.microsoft.com/office/powerpoint/2010/main" val="12144105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2677656"/>
          </a:xfrm>
          <a:prstGeom prst="rect">
            <a:avLst/>
          </a:prstGeom>
        </p:spPr>
        <p:txBody>
          <a:bodyPr wrap="square">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Planting and growing a garden helps the children observe cycles. Rocks, seashells, flowers, leaves, seeds, and coins can also be collected.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the classroom, they can be sorted and classified. Post picture collections and share books about natural events. </a:t>
            </a:r>
            <a:endParaRPr lang="en-ZA" sz="2400" dirty="0"/>
          </a:p>
        </p:txBody>
      </p:sp>
    </p:spTree>
    <p:extLst>
      <p:ext uri="{BB962C8B-B14F-4D97-AF65-F5344CB8AC3E}">
        <p14:creationId xmlns:p14="http://schemas.microsoft.com/office/powerpoint/2010/main" val="38292029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4524315"/>
          </a:xfrm>
          <a:prstGeom prst="rect">
            <a:avLst/>
          </a:prstGeom>
        </p:spPr>
        <p:txBody>
          <a:bodyPr wrap="square">
            <a:spAutoFit/>
          </a:bodyPr>
          <a:lstStyle/>
          <a:p>
            <a:r>
              <a:rPr lang="en-GB" sz="2400" b="1" dirty="0"/>
              <a:t>Making the Pieces Fit </a:t>
            </a:r>
          </a:p>
          <a:p>
            <a:endParaRPr lang="en-ZA" sz="2400" dirty="0"/>
          </a:p>
          <a:p>
            <a:pPr marL="285750" indent="-285750">
              <a:buFont typeface="Arial" panose="020B0604020202020204" pitchFamily="34" charset="0"/>
              <a:buChar char="•"/>
            </a:pPr>
            <a:r>
              <a:rPr lang="en-GB" sz="2400" dirty="0"/>
              <a:t>You might be thinking, “How will knowing about the areas and principles of development, the brain, and theories help me in my career in working with children?” The answer is both simple and complex.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It’s much like fitting together the pieces of a puzzle. In order to become a nurturing, responsive teacher, you must have insight into how children grow and develop.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brain affects all aspects of growth and development. </a:t>
            </a:r>
          </a:p>
        </p:txBody>
      </p:sp>
    </p:spTree>
    <p:extLst>
      <p:ext uri="{BB962C8B-B14F-4D97-AF65-F5344CB8AC3E}">
        <p14:creationId xmlns:p14="http://schemas.microsoft.com/office/powerpoint/2010/main" val="227264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3416320"/>
          </a:xfrm>
          <a:prstGeom prst="rect">
            <a:avLst/>
          </a:prstGeom>
        </p:spPr>
        <p:txBody>
          <a:bodyPr wrap="square">
            <a:spAutoFit/>
          </a:bodyPr>
          <a:lstStyle/>
          <a:p>
            <a:pPr marL="285750" indent="-285750">
              <a:buFont typeface="Arial" panose="020B0604020202020204" pitchFamily="34" charset="0"/>
              <a:buChar char="•"/>
            </a:pPr>
            <a:r>
              <a:rPr lang="en-GB" sz="2400" dirty="0"/>
              <a:t>The areas and principles of development are similar for all children.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Development generally progresses in a similar way for all children.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Although each theory looks at development from a different angle, each offers a wealth of insight into how children develop.</a:t>
            </a:r>
          </a:p>
        </p:txBody>
      </p:sp>
    </p:spTree>
    <p:extLst>
      <p:ext uri="{BB962C8B-B14F-4D97-AF65-F5344CB8AC3E}">
        <p14:creationId xmlns:p14="http://schemas.microsoft.com/office/powerpoint/2010/main" val="12183670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413296"/>
            <a:ext cx="8072952" cy="2677656"/>
          </a:xfrm>
          <a:prstGeom prst="rect">
            <a:avLst/>
          </a:prstGeom>
        </p:spPr>
        <p:txBody>
          <a:bodyPr wrap="square">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On what do the theorists agree? Children learn best in a caring environment rich with opportunity for learning.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addition, caregivers help build the self-confidence and self-worth children need to safely explore the world</a:t>
            </a:r>
            <a:endParaRPr lang="en-ZA" sz="2400" dirty="0"/>
          </a:p>
          <a:p>
            <a:r>
              <a:rPr lang="en-GB" sz="2400" dirty="0"/>
              <a:t> </a:t>
            </a:r>
            <a:endParaRPr lang="en-ZA" sz="2400" dirty="0"/>
          </a:p>
        </p:txBody>
      </p:sp>
    </p:spTree>
    <p:extLst>
      <p:ext uri="{BB962C8B-B14F-4D97-AF65-F5344CB8AC3E}">
        <p14:creationId xmlns:p14="http://schemas.microsoft.com/office/powerpoint/2010/main" val="19857233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7292-7752-4B39-8677-0EF889E3E808}"/>
              </a:ext>
            </a:extLst>
          </p:cNvPr>
          <p:cNvSpPr>
            <a:spLocks noGrp="1"/>
          </p:cNvSpPr>
          <p:nvPr>
            <p:ph type="title"/>
          </p:nvPr>
        </p:nvSpPr>
        <p:spPr/>
        <p:txBody>
          <a:bodyPr/>
          <a:lstStyle/>
          <a:p>
            <a:r>
              <a:rPr lang="en-GB" dirty="0"/>
              <a:t>1.2 KT0102 </a:t>
            </a:r>
            <a:endParaRPr lang="en-ZA" dirty="0"/>
          </a:p>
        </p:txBody>
      </p:sp>
      <p:sp>
        <p:nvSpPr>
          <p:cNvPr id="3" name="Text Placeholder 2">
            <a:extLst>
              <a:ext uri="{FF2B5EF4-FFF2-40B4-BE49-F238E27FC236}">
                <a16:creationId xmlns:a16="http://schemas.microsoft.com/office/drawing/2014/main" id="{F5E9F315-C810-4E29-A081-1BA57F18D68A}"/>
              </a:ext>
            </a:extLst>
          </p:cNvPr>
          <p:cNvSpPr>
            <a:spLocks noGrp="1"/>
          </p:cNvSpPr>
          <p:nvPr>
            <p:ph type="body" idx="1"/>
          </p:nvPr>
        </p:nvSpPr>
        <p:spPr/>
        <p:txBody>
          <a:bodyPr>
            <a:normAutofit fontScale="92500"/>
          </a:bodyPr>
          <a:lstStyle/>
          <a:p>
            <a:r>
              <a:rPr lang="en-GB" dirty="0"/>
              <a:t>CHILD DEVELOPMENT FROM CONCEPTION TO SCHOOL-GOING AGE, INCLUDING BRAIN DEVELOPMENT IN THE FIRST 1000 DAYS </a:t>
            </a:r>
            <a:endParaRPr lang="en-ZA" dirty="0"/>
          </a:p>
        </p:txBody>
      </p:sp>
      <p:sp>
        <p:nvSpPr>
          <p:cNvPr id="4" name="Slide Number Placeholder 3">
            <a:extLst>
              <a:ext uri="{FF2B5EF4-FFF2-40B4-BE49-F238E27FC236}">
                <a16:creationId xmlns:a16="http://schemas.microsoft.com/office/drawing/2014/main" id="{B6EC9F8B-91A2-4A8A-AC0C-D466F1321651}"/>
              </a:ext>
            </a:extLst>
          </p:cNvPr>
          <p:cNvSpPr>
            <a:spLocks noGrp="1"/>
          </p:cNvSpPr>
          <p:nvPr>
            <p:ph type="sldNum" sz="quarter" idx="12"/>
          </p:nvPr>
        </p:nvSpPr>
        <p:spPr/>
        <p:txBody>
          <a:bodyPr/>
          <a:lstStyle/>
          <a:p>
            <a:fld id="{4980778A-6F9D-4141-8080-B8192EADCD40}" type="slidenum">
              <a:rPr lang="en-ZA" smtClean="0"/>
              <a:pPr/>
              <a:t>122</a:t>
            </a:fld>
            <a:endParaRPr lang="en-ZA" dirty="0"/>
          </a:p>
        </p:txBody>
      </p:sp>
    </p:spTree>
    <p:extLst>
      <p:ext uri="{BB962C8B-B14F-4D97-AF65-F5344CB8AC3E}">
        <p14:creationId xmlns:p14="http://schemas.microsoft.com/office/powerpoint/2010/main" val="23532396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260120"/>
            <a:ext cx="8219256" cy="4597880"/>
          </a:xfrm>
        </p:spPr>
        <p:txBody>
          <a:bodyPr>
            <a:noAutofit/>
          </a:bodyPr>
          <a:lstStyle/>
          <a:p>
            <a:r>
              <a:rPr lang="en-GB" dirty="0"/>
              <a:t>Early childhood is the most and rapid period of development in a human’s life. </a:t>
            </a:r>
          </a:p>
          <a:p>
            <a:endParaRPr lang="en-GB" dirty="0"/>
          </a:p>
          <a:p>
            <a:r>
              <a:rPr lang="en-GB" dirty="0"/>
              <a:t>The years from conception through birth to school going age are critical to the complete and healthy cognitive, emotional and physical growth of children.</a:t>
            </a:r>
            <a:endParaRPr lang="en-ZA" dirty="0"/>
          </a:p>
          <a:p>
            <a:pPr marL="0" indent="0">
              <a:buNone/>
            </a:pPr>
            <a:r>
              <a:rPr lang="en-GB" dirty="0"/>
              <a:t> </a:t>
            </a:r>
            <a:endParaRPr lang="en-ZA" dirty="0"/>
          </a:p>
          <a:p>
            <a:r>
              <a:rPr lang="en-GB" dirty="0"/>
              <a:t>The first five years of a child’s life are critical for development. The experiences children have in these years help shape the type of adults they will become. </a:t>
            </a:r>
            <a:endParaRPr lang="en-ZA" dirty="0"/>
          </a:p>
        </p:txBody>
      </p:sp>
    </p:spTree>
    <p:extLst>
      <p:ext uri="{BB962C8B-B14F-4D97-AF65-F5344CB8AC3E}">
        <p14:creationId xmlns:p14="http://schemas.microsoft.com/office/powerpoint/2010/main" val="37359588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260120"/>
            <a:ext cx="8219256" cy="4597880"/>
          </a:xfrm>
        </p:spPr>
        <p:txBody>
          <a:bodyPr>
            <a:noAutofit/>
          </a:bodyPr>
          <a:lstStyle/>
          <a:p>
            <a:r>
              <a:rPr lang="en-GB" dirty="0"/>
              <a:t>More than anything else, a parents’ relationship with their child shapes the way your child learns and develops. </a:t>
            </a:r>
          </a:p>
          <a:p>
            <a:endParaRPr lang="en-GB" dirty="0"/>
          </a:p>
          <a:p>
            <a:r>
              <a:rPr lang="en-GB" dirty="0"/>
              <a:t>Almost as important as the parent is a teacher’s relationship as a care giver and teacher with a child. </a:t>
            </a:r>
          </a:p>
          <a:p>
            <a:endParaRPr lang="en-ZA" dirty="0"/>
          </a:p>
          <a:p>
            <a:r>
              <a:rPr lang="en-GB" dirty="0"/>
              <a:t>Development is the term used to describe the changes in a child’s physical growth, as well as his/her ability to learn the social, emotional, behaviour, thinking and communication skills he/she needs for life. </a:t>
            </a:r>
            <a:endParaRPr lang="en-ZA" dirty="0"/>
          </a:p>
        </p:txBody>
      </p:sp>
    </p:spTree>
    <p:extLst>
      <p:ext uri="{BB962C8B-B14F-4D97-AF65-F5344CB8AC3E}">
        <p14:creationId xmlns:p14="http://schemas.microsoft.com/office/powerpoint/2010/main" val="1528435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260120"/>
            <a:ext cx="8219256" cy="4597880"/>
          </a:xfrm>
        </p:spPr>
        <p:txBody>
          <a:bodyPr>
            <a:noAutofit/>
          </a:bodyPr>
          <a:lstStyle/>
          <a:p>
            <a:r>
              <a:rPr lang="en-GB" dirty="0"/>
              <a:t>All of these areas are linked, and each depends on and influences the others.</a:t>
            </a:r>
          </a:p>
          <a:p>
            <a:endParaRPr lang="en-ZA" dirty="0"/>
          </a:p>
          <a:p>
            <a:r>
              <a:rPr lang="en-GB" dirty="0"/>
              <a:t>In the first five years of life, a child’s brain develops more and faster than at any other time in his/her life. </a:t>
            </a:r>
          </a:p>
          <a:p>
            <a:endParaRPr lang="en-GB" dirty="0"/>
          </a:p>
          <a:p>
            <a:r>
              <a:rPr lang="en-GB" dirty="0"/>
              <a:t>Your child’s early experiences – the things he sees, hears, touches, smells and tastes – stimulate his/her brain, creating millions of connections.</a:t>
            </a:r>
            <a:endParaRPr lang="en-ZA" dirty="0"/>
          </a:p>
        </p:txBody>
      </p:sp>
    </p:spTree>
    <p:extLst>
      <p:ext uri="{BB962C8B-B14F-4D97-AF65-F5344CB8AC3E}">
        <p14:creationId xmlns:p14="http://schemas.microsoft.com/office/powerpoint/2010/main" val="238708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260120"/>
            <a:ext cx="8219256" cy="4597880"/>
          </a:xfrm>
        </p:spPr>
        <p:txBody>
          <a:bodyPr>
            <a:noAutofit/>
          </a:bodyPr>
          <a:lstStyle/>
          <a:p>
            <a:r>
              <a:rPr lang="en-GB" dirty="0"/>
              <a:t>This is when the foundations for learning, health and behaviour throughout life are laid down. </a:t>
            </a:r>
          </a:p>
          <a:p>
            <a:endParaRPr lang="en-GB" dirty="0"/>
          </a:p>
          <a:p>
            <a:r>
              <a:rPr lang="en-GB" dirty="0"/>
              <a:t>This is because relationships are experiences.</a:t>
            </a:r>
            <a:r>
              <a:rPr lang="en-GB" b="1" dirty="0"/>
              <a:t> Relationships are the most important experiences in a child’s environment </a:t>
            </a:r>
            <a:r>
              <a:rPr lang="en-GB" dirty="0"/>
              <a:t>because they teach him/her the most about the world around him/her, as early on they will not be able to tell the difference between right and wrong. </a:t>
            </a:r>
          </a:p>
          <a:p>
            <a:endParaRPr lang="en-GB" dirty="0"/>
          </a:p>
          <a:p>
            <a:r>
              <a:rPr lang="en-GB" dirty="0"/>
              <a:t>These relationships also shape the way he/she sees the world.</a:t>
            </a:r>
            <a:endParaRPr lang="en-ZA" dirty="0"/>
          </a:p>
        </p:txBody>
      </p:sp>
    </p:spTree>
    <p:extLst>
      <p:ext uri="{BB962C8B-B14F-4D97-AF65-F5344CB8AC3E}">
        <p14:creationId xmlns:p14="http://schemas.microsoft.com/office/powerpoint/2010/main" val="35340694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Through relationships, a child learns whether the world is safe and secure, whether he/she is loved, who loves him/her, what happens when he/she cries, laughs or makes a face – and much more. </a:t>
            </a:r>
          </a:p>
          <a:p>
            <a:endParaRPr lang="en-US" dirty="0"/>
          </a:p>
          <a:p>
            <a:r>
              <a:rPr lang="en-US" dirty="0"/>
              <a:t>A child also learns by seeing relationships between other people – for example, how his/her parents behave towards each other, and how other adult figures relate to the child and to each other. </a:t>
            </a:r>
          </a:p>
          <a:p>
            <a:pPr marL="0" indent="0">
              <a:buNone/>
            </a:pPr>
            <a:endParaRPr lang="en-ZA" dirty="0"/>
          </a:p>
        </p:txBody>
      </p:sp>
    </p:spTree>
    <p:extLst>
      <p:ext uri="{BB962C8B-B14F-4D97-AF65-F5344CB8AC3E}">
        <p14:creationId xmlns:p14="http://schemas.microsoft.com/office/powerpoint/2010/main" val="34008717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This learning is the basis for the development of a child’s communication, behaviour, social and other skills.</a:t>
            </a:r>
          </a:p>
          <a:p>
            <a:pPr marL="0" indent="0">
              <a:buNone/>
            </a:pPr>
            <a:endParaRPr lang="en-ZA" dirty="0"/>
          </a:p>
          <a:p>
            <a:r>
              <a:rPr lang="en-GB" dirty="0"/>
              <a:t>In the early years, your child’s main way of </a:t>
            </a:r>
            <a:r>
              <a:rPr lang="en-GB" dirty="0">
                <a:hlinkClick r:id="rId2"/>
              </a:rPr>
              <a:t>learning</a:t>
            </a:r>
            <a:r>
              <a:rPr lang="en-GB" dirty="0"/>
              <a:t> and developing is through </a:t>
            </a:r>
            <a:r>
              <a:rPr lang="en-GB" dirty="0">
                <a:hlinkClick r:id="rId3"/>
              </a:rPr>
              <a:t>play</a:t>
            </a:r>
            <a:r>
              <a:rPr lang="en-GB" dirty="0"/>
              <a:t>. </a:t>
            </a:r>
          </a:p>
          <a:p>
            <a:endParaRPr lang="en-GB" dirty="0"/>
          </a:p>
          <a:p>
            <a:r>
              <a:rPr lang="en-GB" dirty="0"/>
              <a:t>Play is fun for your child and gives him/her an opportunity to explore, observe, experiment, solve problems and learn from her mistakes. </a:t>
            </a:r>
          </a:p>
          <a:p>
            <a:pPr marL="0" indent="0">
              <a:buNone/>
            </a:pPr>
            <a:endParaRPr lang="en-ZA" dirty="0"/>
          </a:p>
        </p:txBody>
      </p:sp>
    </p:spTree>
    <p:extLst>
      <p:ext uri="{BB962C8B-B14F-4D97-AF65-F5344CB8AC3E}">
        <p14:creationId xmlns:p14="http://schemas.microsoft.com/office/powerpoint/2010/main" val="4017721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endParaRPr lang="en-GB" dirty="0"/>
          </a:p>
          <a:p>
            <a:r>
              <a:rPr lang="en-GB" dirty="0"/>
              <a:t>She’ll need your support and encouragement to do this. But it’s important to try to find a balance between helping him/her and letting him/her make mistakes, because finding out for himself/herself about how the world works is a big part of learning.</a:t>
            </a:r>
            <a:endParaRPr lang="en-ZA" dirty="0"/>
          </a:p>
          <a:p>
            <a:pPr marL="0" indent="0">
              <a:buNone/>
            </a:pPr>
            <a:endParaRPr lang="en-ZA" dirty="0"/>
          </a:p>
        </p:txBody>
      </p:sp>
    </p:spTree>
    <p:extLst>
      <p:ext uri="{BB962C8B-B14F-4D97-AF65-F5344CB8AC3E}">
        <p14:creationId xmlns:p14="http://schemas.microsoft.com/office/powerpoint/2010/main" val="254523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Lots of time spent playing, talking, listening and interacting with you helps your child learn the skills he needs for life.</a:t>
            </a:r>
          </a:p>
          <a:p>
            <a:endParaRPr lang="en-GB" dirty="0"/>
          </a:p>
          <a:p>
            <a:r>
              <a:rPr lang="en-GB" dirty="0"/>
              <a:t>These skills include communicating, thinking, solving problems, moving.</a:t>
            </a:r>
          </a:p>
          <a:p>
            <a:pPr marL="0" indent="0">
              <a:buNone/>
            </a:pPr>
            <a:endParaRPr lang="en-ZA" dirty="0"/>
          </a:p>
          <a:p>
            <a:r>
              <a:rPr lang="en-GB" dirty="0"/>
              <a:t>There are other things that shape child development such as healthy eating, physical activity, health and the neighbourhood you live in also have a big impact on your child’s wellbeing and development.</a:t>
            </a:r>
            <a:endParaRPr lang="en-ZA" dirty="0"/>
          </a:p>
          <a:p>
            <a:pPr marL="0" indent="0">
              <a:buNone/>
            </a:pPr>
            <a:endParaRPr lang="en-ZA" dirty="0"/>
          </a:p>
        </p:txBody>
      </p:sp>
    </p:spTree>
    <p:extLst>
      <p:ext uri="{BB962C8B-B14F-4D97-AF65-F5344CB8AC3E}">
        <p14:creationId xmlns:p14="http://schemas.microsoft.com/office/powerpoint/2010/main" val="21960144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Healthy eating</a:t>
            </a:r>
            <a:r>
              <a:rPr lang="en-GB" dirty="0"/>
              <a:t> </a:t>
            </a:r>
          </a:p>
          <a:p>
            <a:r>
              <a:rPr lang="en-GB" dirty="0"/>
              <a:t>Healthy food gives your child the energy and nutrients she needs to grow and develop. </a:t>
            </a:r>
          </a:p>
          <a:p>
            <a:endParaRPr lang="en-GB" dirty="0"/>
          </a:p>
          <a:p>
            <a:r>
              <a:rPr lang="en-GB" dirty="0"/>
              <a:t>It helps develop her sense of taste. And healthy family food and eating patterns in the early years can set up healthy eating habits for life. </a:t>
            </a:r>
            <a:endParaRPr lang="en-ZA" dirty="0"/>
          </a:p>
        </p:txBody>
      </p:sp>
    </p:spTree>
    <p:extLst>
      <p:ext uri="{BB962C8B-B14F-4D97-AF65-F5344CB8AC3E}">
        <p14:creationId xmlns:p14="http://schemas.microsoft.com/office/powerpoint/2010/main" val="24048508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Your child learns about food choices from you, so the best way to help your child develop healthy eating habits is to let him see you preparing, eating and enjoying healthy food yourself. </a:t>
            </a:r>
            <a:endParaRPr lang="en-ZA" dirty="0"/>
          </a:p>
        </p:txBody>
      </p:sp>
    </p:spTree>
    <p:extLst>
      <p:ext uri="{BB962C8B-B14F-4D97-AF65-F5344CB8AC3E}">
        <p14:creationId xmlns:p14="http://schemas.microsoft.com/office/powerpoint/2010/main" val="6106217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Physical activity</a:t>
            </a:r>
            <a:r>
              <a:rPr lang="en-GB" dirty="0"/>
              <a:t> </a:t>
            </a:r>
            <a:br>
              <a:rPr lang="en-GB" dirty="0"/>
            </a:br>
            <a:endParaRPr lang="en-GB" dirty="0"/>
          </a:p>
          <a:p>
            <a:r>
              <a:rPr lang="en-GB" dirty="0"/>
              <a:t>Being physically active gets your child moving. It develops her motor skills, helps her think and gives her an opportunity to explore her world. </a:t>
            </a:r>
          </a:p>
          <a:p>
            <a:endParaRPr lang="en-GB" dirty="0"/>
          </a:p>
          <a:p>
            <a:r>
              <a:rPr lang="en-GB" dirty="0"/>
              <a:t>So your child needs plenty of opportunities for active play, both inside and outside. </a:t>
            </a:r>
          </a:p>
          <a:p>
            <a:endParaRPr lang="en-GB" dirty="0"/>
          </a:p>
          <a:p>
            <a:r>
              <a:rPr lang="en-GB" dirty="0"/>
              <a:t>And if you’re active yourself, your child is likely to follow your lead.</a:t>
            </a:r>
          </a:p>
        </p:txBody>
      </p:sp>
    </p:spTree>
    <p:extLst>
      <p:ext uri="{BB962C8B-B14F-4D97-AF65-F5344CB8AC3E}">
        <p14:creationId xmlns:p14="http://schemas.microsoft.com/office/powerpoint/2010/main" val="27414867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Health</a:t>
            </a:r>
            <a:r>
              <a:rPr lang="en-GB" dirty="0"/>
              <a:t> </a:t>
            </a:r>
          </a:p>
          <a:p>
            <a:pPr marL="0" indent="0">
              <a:buNone/>
            </a:pPr>
            <a:endParaRPr lang="en-GB" dirty="0"/>
          </a:p>
          <a:p>
            <a:r>
              <a:rPr lang="en-GB" dirty="0"/>
              <a:t>Your child’s health can influence his development. All children get sick at some point – for example, with coughs and colds, earaches or gastroenteritis. </a:t>
            </a:r>
          </a:p>
          <a:p>
            <a:endParaRPr lang="en-GB" dirty="0"/>
          </a:p>
          <a:p>
            <a:r>
              <a:rPr lang="en-GB" dirty="0"/>
              <a:t>These minor childhood illnesses generally won’t cause any long-term problems with development.</a:t>
            </a:r>
          </a:p>
        </p:txBody>
      </p:sp>
    </p:spTree>
    <p:extLst>
      <p:ext uri="{BB962C8B-B14F-4D97-AF65-F5344CB8AC3E}">
        <p14:creationId xmlns:p14="http://schemas.microsoft.com/office/powerpoint/2010/main" val="15789562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But chronic or long-term health conditions like diabetes, asthma, cystic fibrosis or cancer can affect your child’s development. </a:t>
            </a:r>
          </a:p>
          <a:p>
            <a:endParaRPr lang="en-GB" dirty="0"/>
          </a:p>
          <a:p>
            <a:r>
              <a:rPr lang="en-GB" dirty="0"/>
              <a:t>If your child has a chronic health condition, it’s a good idea to talk with your GP, child and family health nurse or other medical specialist (for example, a </a:t>
            </a:r>
            <a:r>
              <a:rPr lang="en-GB" b="1" dirty="0">
                <a:hlinkClick r:id="rId2"/>
              </a:rPr>
              <a:t>paediatrician</a:t>
            </a:r>
            <a:r>
              <a:rPr lang="en-GB" b="1" dirty="0"/>
              <a:t>) about how this might affect her development.</a:t>
            </a:r>
            <a:endParaRPr lang="en-ZA" dirty="0"/>
          </a:p>
        </p:txBody>
      </p:sp>
    </p:spTree>
    <p:extLst>
      <p:ext uri="{BB962C8B-B14F-4D97-AF65-F5344CB8AC3E}">
        <p14:creationId xmlns:p14="http://schemas.microsoft.com/office/powerpoint/2010/main" val="40483828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Neighbourhood and local community</a:t>
            </a:r>
            <a:r>
              <a:rPr lang="en-GB" dirty="0"/>
              <a:t> </a:t>
            </a:r>
            <a:br>
              <a:rPr lang="en-GB" dirty="0"/>
            </a:br>
            <a:endParaRPr lang="en-GB" dirty="0"/>
          </a:p>
          <a:p>
            <a:r>
              <a:rPr lang="en-GB" dirty="0"/>
              <a:t>Your neighbourhood and local community influence your child’s development. </a:t>
            </a:r>
          </a:p>
          <a:p>
            <a:endParaRPr lang="en-GB" dirty="0"/>
          </a:p>
          <a:p>
            <a:r>
              <a:rPr lang="en-GB" dirty="0"/>
              <a:t>For example, your child’s development is supported by positive relationships with friends and neighbours, and access to things like playgrounds, parks, shops and local services like child care, schools, health centres and libraries.</a:t>
            </a:r>
            <a:endParaRPr lang="en-ZA" dirty="0"/>
          </a:p>
        </p:txBody>
      </p:sp>
    </p:spTree>
    <p:extLst>
      <p:ext uri="{BB962C8B-B14F-4D97-AF65-F5344CB8AC3E}">
        <p14:creationId xmlns:p14="http://schemas.microsoft.com/office/powerpoint/2010/main" val="16284647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Developing at different rates</a:t>
            </a:r>
          </a:p>
          <a:p>
            <a:pPr marL="0" indent="0">
              <a:buNone/>
            </a:pPr>
            <a:endParaRPr lang="en-ZA" dirty="0"/>
          </a:p>
          <a:p>
            <a:r>
              <a:rPr lang="en-GB" dirty="0"/>
              <a:t>Children grow and develop at different rates. </a:t>
            </a:r>
          </a:p>
          <a:p>
            <a:endParaRPr lang="en-GB" dirty="0"/>
          </a:p>
          <a:p>
            <a:r>
              <a:rPr lang="en-GB" dirty="0"/>
              <a:t>Some parents worry about when their child will walk, and others worry about when their baby’s first teeth will appear. </a:t>
            </a:r>
          </a:p>
          <a:p>
            <a:endParaRPr lang="en-GB" dirty="0"/>
          </a:p>
          <a:p>
            <a:r>
              <a:rPr lang="en-GB" dirty="0"/>
              <a:t>Most skills develop in the same order, but the age they happen might vary even for children in the same family</a:t>
            </a:r>
          </a:p>
        </p:txBody>
      </p:sp>
    </p:spTree>
    <p:extLst>
      <p:ext uri="{BB962C8B-B14F-4D97-AF65-F5344CB8AC3E}">
        <p14:creationId xmlns:p14="http://schemas.microsoft.com/office/powerpoint/2010/main" val="9503376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endParaRPr lang="en-ZA" dirty="0"/>
          </a:p>
          <a:p>
            <a:r>
              <a:rPr lang="en-GB" dirty="0"/>
              <a:t>It helps to remember that development is different for every child, development maybe stimulated using various techniques in a home environment or at school.</a:t>
            </a:r>
            <a:endParaRPr lang="en-ZA" dirty="0"/>
          </a:p>
        </p:txBody>
      </p:sp>
    </p:spTree>
    <p:extLst>
      <p:ext uri="{BB962C8B-B14F-4D97-AF65-F5344CB8AC3E}">
        <p14:creationId xmlns:p14="http://schemas.microsoft.com/office/powerpoint/2010/main" val="21819451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Brain Development in the first 1000 days</a:t>
            </a:r>
          </a:p>
          <a:p>
            <a:pPr marL="0" indent="0">
              <a:buNone/>
            </a:pPr>
            <a:endParaRPr lang="en-ZA" dirty="0"/>
          </a:p>
          <a:p>
            <a:r>
              <a:rPr lang="en-GB" dirty="0"/>
              <a:t>The first 1000 days of life around the time spanning roughly between conception and a child’s second birthday is a unique period of opportunity when the foundations of optimum health, growth, and neurodevelopment across the lifespan are established. </a:t>
            </a:r>
          </a:p>
          <a:p>
            <a:endParaRPr lang="en-GB" dirty="0"/>
          </a:p>
          <a:p>
            <a:r>
              <a:rPr lang="en-GB" dirty="0"/>
              <a:t>Brains develop in early childhood. Construction of the brain begins at conception and by the 1001st day, or the baby’s second birthday, the brain has reached 80% of its adult size. </a:t>
            </a:r>
            <a:endParaRPr lang="en-ZA" dirty="0"/>
          </a:p>
        </p:txBody>
      </p:sp>
    </p:spTree>
    <p:extLst>
      <p:ext uri="{BB962C8B-B14F-4D97-AF65-F5344CB8AC3E}">
        <p14:creationId xmlns:p14="http://schemas.microsoft.com/office/powerpoint/2010/main" val="362106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While the human brain continues to develop and change throughout life, the most rapid period of brain growth and its period of highest plasticity is in the last trimester of pregnancy and the first two years of life.</a:t>
            </a:r>
          </a:p>
          <a:p>
            <a:endParaRPr lang="en-GB" dirty="0"/>
          </a:p>
          <a:p>
            <a:r>
              <a:rPr lang="en-GB" dirty="0"/>
              <a:t>The human brain at 5 months post-conception is a smooth, bi-lobed structure that looks somewhat like a coffee bean. </a:t>
            </a:r>
          </a:p>
          <a:p>
            <a:endParaRPr lang="en-GB" dirty="0"/>
          </a:p>
          <a:p>
            <a:r>
              <a:rPr lang="en-GB" dirty="0"/>
              <a:t>By 9 months, i.e. term birth, it has gyri and sulci indicative of significant complexity, looking far more like the walnut-like adult brain. </a:t>
            </a:r>
            <a:endParaRPr lang="en-ZA" dirty="0"/>
          </a:p>
        </p:txBody>
      </p:sp>
    </p:spTree>
    <p:extLst>
      <p:ext uri="{BB962C8B-B14F-4D97-AF65-F5344CB8AC3E}">
        <p14:creationId xmlns:p14="http://schemas.microsoft.com/office/powerpoint/2010/main" val="6974367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At birth, rapidly developing brain areas include the hippocampus and the visual and auditory cortices. </a:t>
            </a:r>
          </a:p>
          <a:p>
            <a:endParaRPr lang="en-GB" dirty="0"/>
          </a:p>
          <a:p>
            <a:r>
              <a:rPr lang="en-GB" dirty="0"/>
              <a:t>In the first postnatal year, there is rapid growth of the language processing areas as well as early development of the prefrontal cortex that will control "higher processing" such as attention, inhibition, and flexibility. </a:t>
            </a:r>
          </a:p>
        </p:txBody>
      </p:sp>
    </p:spTree>
    <p:extLst>
      <p:ext uri="{BB962C8B-B14F-4D97-AF65-F5344CB8AC3E}">
        <p14:creationId xmlns:p14="http://schemas.microsoft.com/office/powerpoint/2010/main" val="34980809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GB" dirty="0"/>
              <a:t>The first 1000 days are characterized by rapid rates of neuronal proliferation (cell numbers), growth and differentiation (complexity), myelination, and synaptogenesis (connectivity). </a:t>
            </a:r>
          </a:p>
          <a:p>
            <a:pPr marL="0" indent="0">
              <a:buNone/>
            </a:pPr>
            <a:endParaRPr lang="en-ZA" dirty="0"/>
          </a:p>
          <a:p>
            <a:r>
              <a:rPr lang="en-US" dirty="0"/>
              <a:t>The quality of relationships and experiences during this critical period establishes either a sturdy or fragile foundation for all of the learning, health and behaviour that follow. </a:t>
            </a:r>
            <a:endParaRPr lang="en-ZA" dirty="0"/>
          </a:p>
        </p:txBody>
      </p:sp>
    </p:spTree>
    <p:extLst>
      <p:ext uri="{BB962C8B-B14F-4D97-AF65-F5344CB8AC3E}">
        <p14:creationId xmlns:p14="http://schemas.microsoft.com/office/powerpoint/2010/main" val="6323581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The most rapid development occurs in the first 1000 days of life, a critical window for learning to see, talk, walk and think. </a:t>
            </a:r>
          </a:p>
          <a:p>
            <a:endParaRPr lang="en-US" dirty="0"/>
          </a:p>
          <a:p>
            <a:r>
              <a:rPr lang="en-US" dirty="0"/>
              <a:t>If a baby in the first 1000 critical days has a loving, adult who cares for the baby, talks, reads, provides the strong foundation for academic success.</a:t>
            </a:r>
          </a:p>
          <a:p>
            <a:pPr marL="0" indent="0">
              <a:buNone/>
            </a:pPr>
            <a:endParaRPr lang="en-ZA" dirty="0"/>
          </a:p>
          <a:p>
            <a:r>
              <a:rPr lang="en-US" dirty="0"/>
              <a:t>Therefore capacities developed in early childhood are prerequisites for later success. </a:t>
            </a:r>
          </a:p>
        </p:txBody>
      </p:sp>
    </p:spTree>
    <p:extLst>
      <p:ext uri="{BB962C8B-B14F-4D97-AF65-F5344CB8AC3E}">
        <p14:creationId xmlns:p14="http://schemas.microsoft.com/office/powerpoint/2010/main" val="22842292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The emotional and physical health, social skills, and cognitive-linguistic capacities that emerge in the early years are critical for success in school and later in the workplace and community.</a:t>
            </a:r>
          </a:p>
          <a:p>
            <a:pPr marL="0" indent="0">
              <a:buNone/>
            </a:pPr>
            <a:endParaRPr lang="en-ZA" dirty="0"/>
          </a:p>
          <a:p>
            <a:r>
              <a:rPr lang="en-US" b="1" i="1" dirty="0"/>
              <a:t>The 1,000 days between a woman’s pregnancy and her child’s 2nd birthday offer a unique window of opportunity to build healthier and more prosperous futures.</a:t>
            </a:r>
            <a:endParaRPr lang="en-ZA" dirty="0"/>
          </a:p>
        </p:txBody>
      </p:sp>
    </p:spTree>
    <p:extLst>
      <p:ext uri="{BB962C8B-B14F-4D97-AF65-F5344CB8AC3E}">
        <p14:creationId xmlns:p14="http://schemas.microsoft.com/office/powerpoint/2010/main" val="13733373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The right nutrition during this 1,000 day window has a profound impact on a child’s ability to grow, learn and thrive—and a lasting effect on a country’s health and prosperity.</a:t>
            </a:r>
          </a:p>
          <a:p>
            <a:pPr marL="0" indent="0">
              <a:buNone/>
            </a:pPr>
            <a:endParaRPr lang="en-ZA" dirty="0"/>
          </a:p>
          <a:p>
            <a:r>
              <a:rPr lang="en-US" dirty="0"/>
              <a:t>Nutrition during pregnancy and in the first years of a child’s life provides the essential building blocks for brain development, healthy growth and a strong immune system</a:t>
            </a:r>
            <a:endParaRPr lang="en-ZA" dirty="0"/>
          </a:p>
        </p:txBody>
      </p:sp>
    </p:spTree>
    <p:extLst>
      <p:ext uri="{BB962C8B-B14F-4D97-AF65-F5344CB8AC3E}">
        <p14:creationId xmlns:p14="http://schemas.microsoft.com/office/powerpoint/2010/main" val="25319490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In fact, a growing body of scientific evidence shows that the foundations of a person’s lifelong health—including their predisposition to obesity and certain chronic diseases—are largely set during this 1,000 day window.</a:t>
            </a:r>
          </a:p>
          <a:p>
            <a:pPr marL="0" indent="0">
              <a:buNone/>
            </a:pPr>
            <a:endParaRPr lang="en-ZA" dirty="0"/>
          </a:p>
          <a:p>
            <a:r>
              <a:rPr lang="en-US" dirty="0"/>
              <a:t>It is why it is critical that women and children get the right nutrition during this time. </a:t>
            </a:r>
          </a:p>
        </p:txBody>
      </p:sp>
    </p:spTree>
    <p:extLst>
      <p:ext uri="{BB962C8B-B14F-4D97-AF65-F5344CB8AC3E}">
        <p14:creationId xmlns:p14="http://schemas.microsoft.com/office/powerpoint/2010/main" val="32650081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Malnutrition early in life can cause irreversible damage to children’s brain development and their physical growth, leading to a diminished capacity to learn, poorer performance in school, greater susceptibility to infection and disease and a lifetime of lost earning potential.</a:t>
            </a:r>
          </a:p>
          <a:p>
            <a:endParaRPr lang="en-US" dirty="0"/>
          </a:p>
          <a:p>
            <a:r>
              <a:rPr lang="en-US" dirty="0"/>
              <a:t>It can even put them at increased risk of developing illnesses like heart disease, diabetes and certain types of cancers later in life.</a:t>
            </a:r>
            <a:endParaRPr lang="en-ZA" dirty="0"/>
          </a:p>
        </p:txBody>
      </p:sp>
    </p:spTree>
    <p:extLst>
      <p:ext uri="{BB962C8B-B14F-4D97-AF65-F5344CB8AC3E}">
        <p14:creationId xmlns:p14="http://schemas.microsoft.com/office/powerpoint/2010/main" val="34086231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The impact of poor nutrition early in life has lasting effects that can transcend generations. </a:t>
            </a:r>
          </a:p>
          <a:p>
            <a:endParaRPr lang="en-US" dirty="0"/>
          </a:p>
          <a:p>
            <a:r>
              <a:rPr lang="en-US" dirty="0"/>
              <a:t>This is seen throughout the world as malnourished women given birth to malnourished daughters who grow up to become malnourished mothers themselves, thereby perpetuating the cycle.</a:t>
            </a:r>
          </a:p>
        </p:txBody>
      </p:sp>
    </p:spTree>
    <p:extLst>
      <p:ext uri="{BB962C8B-B14F-4D97-AF65-F5344CB8AC3E}">
        <p14:creationId xmlns:p14="http://schemas.microsoft.com/office/powerpoint/2010/main" val="3435630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The damage done by malnutrition during the first years of a child’s life translates into a huge economic burden for countries, costing billions of dollars in lost productivity and avoidable health care costs. </a:t>
            </a:r>
          </a:p>
          <a:p>
            <a:endParaRPr lang="en-US" dirty="0"/>
          </a:p>
          <a:p>
            <a:r>
              <a:rPr lang="en-US" dirty="0"/>
              <a:t>But by focusing on improving nutrition during the critical first 1,000 days, much of the serious and irreparable damage caused by hunger and malnutrition can be prevented.</a:t>
            </a:r>
            <a:endParaRPr lang="en-ZA" dirty="0"/>
          </a:p>
          <a:p>
            <a:pPr marL="0" indent="0">
              <a:buNone/>
            </a:pPr>
            <a:endParaRPr lang="en-ZA" dirty="0"/>
          </a:p>
        </p:txBody>
      </p:sp>
    </p:spTree>
    <p:extLst>
      <p:ext uri="{BB962C8B-B14F-4D97-AF65-F5344CB8AC3E}">
        <p14:creationId xmlns:p14="http://schemas.microsoft.com/office/powerpoint/2010/main" val="423588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u="sng" dirty="0"/>
              <a:t>The Case for Investing in the First 1,000 Days</a:t>
            </a:r>
          </a:p>
          <a:p>
            <a:pPr marL="0" indent="0">
              <a:buNone/>
            </a:pPr>
            <a:endParaRPr lang="en-ZA" dirty="0"/>
          </a:p>
          <a:p>
            <a:r>
              <a:rPr lang="en-US" dirty="0"/>
              <a:t>Improving nutrition for mothers and children during the 1,000 day window helps ensure children get the best start to life and the opportunity to reach their full potential. </a:t>
            </a:r>
          </a:p>
          <a:p>
            <a:endParaRPr lang="en-US" dirty="0"/>
          </a:p>
          <a:p>
            <a:r>
              <a:rPr lang="en-US" dirty="0"/>
              <a:t>Investing in better nutrition during the first 1,000 days also saves lives. Women who are well-nourished before and during pregnancy are less likely to die during childbirth. </a:t>
            </a:r>
            <a:endParaRPr lang="en-ZA" dirty="0"/>
          </a:p>
        </p:txBody>
      </p:sp>
    </p:spTree>
    <p:extLst>
      <p:ext uri="{BB962C8B-B14F-4D97-AF65-F5344CB8AC3E}">
        <p14:creationId xmlns:p14="http://schemas.microsoft.com/office/powerpoint/2010/main" val="21911248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And by ensuring that mothers are able to breastfeed and babies get only breastmilk for the first six months of life, we can help save the lives of almost 1 million children.</a:t>
            </a:r>
          </a:p>
          <a:p>
            <a:pPr marL="0" indent="0">
              <a:buNone/>
            </a:pPr>
            <a:endParaRPr lang="en-ZA" dirty="0"/>
          </a:p>
          <a:p>
            <a:r>
              <a:rPr lang="en-US" dirty="0">
                <a:hlinkClick r:id="rId2"/>
              </a:rPr>
              <a:t>Leading scientists</a:t>
            </a:r>
            <a:r>
              <a:rPr lang="en-US" dirty="0"/>
              <a:t>, economists and health experts agree that improving nutrition during the critical 1,000 day window is one of the best investments we can make. </a:t>
            </a:r>
          </a:p>
        </p:txBody>
      </p:sp>
    </p:spTree>
    <p:extLst>
      <p:ext uri="{BB962C8B-B14F-4D97-AF65-F5344CB8AC3E}">
        <p14:creationId xmlns:p14="http://schemas.microsoft.com/office/powerpoint/2010/main" val="6455416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r>
              <a:rPr lang="en-US" dirty="0"/>
              <a:t>In fact, every dollar invested in improving nutrition in the first 1,000 days yields a return of $48 in better health and economic productivity. </a:t>
            </a:r>
          </a:p>
          <a:p>
            <a:endParaRPr lang="en-US" dirty="0"/>
          </a:p>
          <a:p>
            <a:r>
              <a:rPr lang="en-US" dirty="0"/>
              <a:t>There is no better investment we can make to secure the future of children, families and nations.</a:t>
            </a:r>
            <a:endParaRPr lang="en-ZA" dirty="0"/>
          </a:p>
        </p:txBody>
      </p:sp>
    </p:spTree>
    <p:extLst>
      <p:ext uri="{BB962C8B-B14F-4D97-AF65-F5344CB8AC3E}">
        <p14:creationId xmlns:p14="http://schemas.microsoft.com/office/powerpoint/2010/main" val="32446577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US" b="1" dirty="0"/>
              <a:t>The right nutrition during the 1,000 day window helps</a:t>
            </a:r>
            <a:r>
              <a:rPr lang="en-US" dirty="0"/>
              <a:t>:</a:t>
            </a:r>
          </a:p>
          <a:p>
            <a:pPr marL="0" indent="0">
              <a:buNone/>
            </a:pPr>
            <a:endParaRPr lang="en-ZA" b="1" dirty="0"/>
          </a:p>
          <a:p>
            <a:pPr lvl="0"/>
            <a:r>
              <a:rPr lang="en-GB" dirty="0"/>
              <a:t>Build a child’s brain and fuel their growth.</a:t>
            </a:r>
            <a:endParaRPr lang="en-ZA" dirty="0"/>
          </a:p>
          <a:p>
            <a:pPr lvl="0"/>
            <a:r>
              <a:rPr lang="en-GB" dirty="0"/>
              <a:t>Improve a child’s school-readiness and educational achievement.</a:t>
            </a:r>
            <a:endParaRPr lang="en-ZA" dirty="0"/>
          </a:p>
          <a:p>
            <a:pPr lvl="0"/>
            <a:r>
              <a:rPr lang="en-GB" dirty="0"/>
              <a:t>Reduce disparities in health, education, and earning potential.</a:t>
            </a:r>
            <a:endParaRPr lang="en-ZA" dirty="0"/>
          </a:p>
          <a:p>
            <a:pPr lvl="0"/>
            <a:r>
              <a:rPr lang="en-GB" dirty="0"/>
              <a:t>Reduce a person’s risk of developing chronic diseases such as diabetes and heart disease later in life.</a:t>
            </a:r>
            <a:endParaRPr lang="en-ZA" dirty="0"/>
          </a:p>
        </p:txBody>
      </p:sp>
    </p:spTree>
    <p:extLst>
      <p:ext uri="{BB962C8B-B14F-4D97-AF65-F5344CB8AC3E}">
        <p14:creationId xmlns:p14="http://schemas.microsoft.com/office/powerpoint/2010/main" val="39874228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lvl="0"/>
            <a:r>
              <a:rPr lang="en-GB" dirty="0"/>
              <a:t>Save more than one million lives each year.</a:t>
            </a:r>
            <a:endParaRPr lang="en-ZA" dirty="0"/>
          </a:p>
          <a:p>
            <a:pPr lvl="0"/>
            <a:r>
              <a:rPr lang="en-GB" dirty="0"/>
              <a:t>Boost a country’s GDP by as much as 12%.</a:t>
            </a:r>
            <a:endParaRPr lang="en-ZA" dirty="0"/>
          </a:p>
          <a:p>
            <a:r>
              <a:rPr lang="en-GB" dirty="0"/>
              <a:t>Break the intergenerational cycle of poverty</a:t>
            </a:r>
            <a:endParaRPr lang="en-ZA" dirty="0"/>
          </a:p>
        </p:txBody>
      </p:sp>
    </p:spTree>
    <p:extLst>
      <p:ext uri="{BB962C8B-B14F-4D97-AF65-F5344CB8AC3E}">
        <p14:creationId xmlns:p14="http://schemas.microsoft.com/office/powerpoint/2010/main" val="42061744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marL="0" indent="0">
              <a:buNone/>
            </a:pPr>
            <a:r>
              <a:rPr lang="en-GB" b="1" dirty="0"/>
              <a:t>Multi-Sectoral Nutrition Strategy</a:t>
            </a:r>
          </a:p>
          <a:p>
            <a:pPr marL="0" indent="0">
              <a:buNone/>
            </a:pPr>
            <a:endParaRPr lang="en-ZA" dirty="0"/>
          </a:p>
          <a:p>
            <a:pPr fontAlgn="base"/>
            <a:r>
              <a:rPr lang="en-US" dirty="0"/>
              <a:t>The goal of the U.S. Agency for International Development's (USAID's) nutrition-related efforts is “to improve nutrition to save lives, build resilience, increase economic productivity, and advance development.” </a:t>
            </a:r>
          </a:p>
          <a:p>
            <a:pPr fontAlgn="base"/>
            <a:endParaRPr lang="en-US" dirty="0"/>
          </a:p>
          <a:p>
            <a:pPr fontAlgn="base"/>
            <a:r>
              <a:rPr lang="en-US" dirty="0"/>
              <a:t>To realize this vision, we are building a world where countries sustain healthy, well-nourished populations and every child has the potential for a healthy and productive life. </a:t>
            </a:r>
            <a:endParaRPr lang="en-ZA" dirty="0"/>
          </a:p>
        </p:txBody>
      </p:sp>
    </p:spTree>
    <p:extLst>
      <p:ext uri="{BB962C8B-B14F-4D97-AF65-F5344CB8AC3E}">
        <p14:creationId xmlns:p14="http://schemas.microsoft.com/office/powerpoint/2010/main" val="17226820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7544" y="2069620"/>
            <a:ext cx="8219256" cy="4597880"/>
          </a:xfrm>
        </p:spPr>
        <p:txBody>
          <a:bodyPr>
            <a:noAutofit/>
          </a:bodyPr>
          <a:lstStyle/>
          <a:p>
            <a:pPr fontAlgn="base"/>
            <a:r>
              <a:rPr lang="en-US" dirty="0"/>
              <a:t>One important target toward this goal is to reduce chronic malnutrition, which can lead to stunting, by 20 percent over 5 years in the areas of focus where we work.</a:t>
            </a:r>
          </a:p>
          <a:p>
            <a:pPr fontAlgn="base"/>
            <a:endParaRPr lang="en-US" dirty="0"/>
          </a:p>
          <a:p>
            <a:pPr fontAlgn="base"/>
            <a:r>
              <a:rPr lang="en-US" dirty="0"/>
              <a:t> It is widely recognized that the "window of opportunity" for reducing stunting is the first 1,000 days from pregnancy to a child's 2</a:t>
            </a:r>
            <a:r>
              <a:rPr lang="en-US" baseline="30000" dirty="0"/>
              <a:t>nd</a:t>
            </a:r>
            <a:r>
              <a:rPr lang="en-US" dirty="0"/>
              <a:t> birthday. </a:t>
            </a:r>
          </a:p>
          <a:p>
            <a:pPr fontAlgn="base"/>
            <a:endParaRPr lang="en-US" dirty="0"/>
          </a:p>
          <a:p>
            <a:pPr fontAlgn="base"/>
            <a:r>
              <a:rPr lang="en-US" dirty="0"/>
              <a:t>USAID will focus on high-impact actions targeted at this important period.</a:t>
            </a:r>
            <a:endParaRPr lang="en-ZA" dirty="0"/>
          </a:p>
        </p:txBody>
      </p:sp>
    </p:spTree>
    <p:extLst>
      <p:ext uri="{BB962C8B-B14F-4D97-AF65-F5344CB8AC3E}">
        <p14:creationId xmlns:p14="http://schemas.microsoft.com/office/powerpoint/2010/main" val="39763692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a:buNone/>
            </a:pPr>
            <a:r>
              <a:rPr lang="en-GB" b="1" dirty="0"/>
              <a:t>Latest Technical and Evidence-Based Information</a:t>
            </a:r>
            <a:endParaRPr lang="en-ZA" dirty="0"/>
          </a:p>
          <a:p>
            <a:pPr marL="0" indent="0">
              <a:buNone/>
            </a:pPr>
            <a:r>
              <a:rPr lang="en-GB" dirty="0"/>
              <a:t> </a:t>
            </a:r>
            <a:endParaRPr lang="en-ZA" dirty="0"/>
          </a:p>
          <a:p>
            <a:r>
              <a:rPr lang="en-GB" dirty="0"/>
              <a:t>The </a:t>
            </a:r>
            <a:r>
              <a:rPr lang="en-GB" i="1" dirty="0"/>
              <a:t>Lancet Maternal and Child Nutrition Series</a:t>
            </a:r>
            <a:r>
              <a:rPr lang="en-GB" dirty="0"/>
              <a:t> (2013) ends its first paper</a:t>
            </a:r>
            <a:r>
              <a:rPr lang="en-GB" b="1" u="sng" baseline="30000" dirty="0">
                <a:hlinkClick r:id="rId2"/>
              </a:rPr>
              <a:t>1</a:t>
            </a:r>
            <a:r>
              <a:rPr lang="en-GB" dirty="0"/>
              <a:t> with a reconfirmation of the </a:t>
            </a:r>
            <a:r>
              <a:rPr lang="en-GB" b="1" dirty="0"/>
              <a:t>focus on “pregnancy and the first 2 years of life, the crucial 1,000 days</a:t>
            </a:r>
            <a:r>
              <a:rPr lang="en-GB" dirty="0"/>
              <a:t>,” called for in the previous (2008) series. </a:t>
            </a:r>
          </a:p>
          <a:p>
            <a:r>
              <a:rPr lang="en-GB" dirty="0"/>
              <a:t>Based on new evidence, the 2013 paper adds more emphasis to the “nutritional conditions in adolescence, at the time of conception, and during pregnancy as important for maternal health and survival, fetal growth, and subsequent early childhood survival, growth, and development. </a:t>
            </a:r>
          </a:p>
          <a:p>
            <a:endParaRPr lang="en-GB" dirty="0"/>
          </a:p>
          <a:p>
            <a:pPr marL="0" indent="0" fontAlgn="base">
              <a:buNone/>
            </a:pPr>
            <a:endParaRPr lang="en-ZA" dirty="0"/>
          </a:p>
        </p:txBody>
      </p:sp>
    </p:spTree>
    <p:extLst>
      <p:ext uri="{BB962C8B-B14F-4D97-AF65-F5344CB8AC3E}">
        <p14:creationId xmlns:p14="http://schemas.microsoft.com/office/powerpoint/2010/main" val="23254820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r>
              <a:rPr lang="en-GB" dirty="0"/>
              <a:t>Fetal growth restriction and poor growth early in infancy are now recognized as important determinants of neonatal and infant mortality, stunting, and overweight and obesity in older children and adults. </a:t>
            </a:r>
          </a:p>
          <a:p>
            <a:endParaRPr lang="en-GB" dirty="0"/>
          </a:p>
          <a:p>
            <a:r>
              <a:rPr lang="en-GB" dirty="0"/>
              <a:t>Preventive efforts should continue to focus on the 1,000 days, while therapeutic efforts continue to target severe wasting.</a:t>
            </a:r>
            <a:endParaRPr lang="en-ZA" dirty="0"/>
          </a:p>
          <a:p>
            <a:endParaRPr lang="en-GB" dirty="0"/>
          </a:p>
          <a:p>
            <a:pPr marL="0" indent="0" fontAlgn="base">
              <a:buNone/>
            </a:pPr>
            <a:endParaRPr lang="en-ZA" dirty="0"/>
          </a:p>
        </p:txBody>
      </p:sp>
    </p:spTree>
    <p:extLst>
      <p:ext uri="{BB962C8B-B14F-4D97-AF65-F5344CB8AC3E}">
        <p14:creationId xmlns:p14="http://schemas.microsoft.com/office/powerpoint/2010/main" val="37829228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fontAlgn="base"/>
            <a:r>
              <a:rPr lang="en-US" dirty="0"/>
              <a:t>Approximately one-third of stunting is manifested as small for gestational age and preterm babies, which reflects the importance of targeting women during pregnancy and the pre-pregnancy period. </a:t>
            </a:r>
          </a:p>
          <a:p>
            <a:pPr fontAlgn="base"/>
            <a:endParaRPr lang="en-US" dirty="0"/>
          </a:p>
          <a:p>
            <a:pPr fontAlgn="base"/>
            <a:r>
              <a:rPr lang="en-US" dirty="0"/>
              <a:t>Recent studies show the importance of diet and energy expenditure and seasonality during pregnancy for healthy birth outcomes.</a:t>
            </a:r>
          </a:p>
          <a:p>
            <a:pPr marL="0" indent="0">
              <a:buNone/>
            </a:pPr>
            <a:endParaRPr lang="en-GB" dirty="0"/>
          </a:p>
          <a:p>
            <a:pPr marL="0" indent="0" fontAlgn="base">
              <a:buNone/>
            </a:pPr>
            <a:endParaRPr lang="en-ZA" dirty="0"/>
          </a:p>
        </p:txBody>
      </p:sp>
    </p:spTree>
    <p:extLst>
      <p:ext uri="{BB962C8B-B14F-4D97-AF65-F5344CB8AC3E}">
        <p14:creationId xmlns:p14="http://schemas.microsoft.com/office/powerpoint/2010/main" val="328046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fontAlgn="base"/>
            <a:endParaRPr lang="en-US" b="1" baseline="30000" dirty="0"/>
          </a:p>
          <a:p>
            <a:pPr fontAlgn="base"/>
            <a:r>
              <a:rPr lang="en-US" b="1" baseline="30000" dirty="0"/>
              <a:t> </a:t>
            </a:r>
            <a:r>
              <a:rPr lang="en-US" dirty="0"/>
              <a:t>In addition to a variety of factors such as reducing infections and improving birth spacing, sufficient food, and rest for pregnant women, especially those engaged in agriculture and other strenuous jobs, should be important components of programs that support healthy pregnancies </a:t>
            </a:r>
            <a:endParaRPr lang="en-ZA" dirty="0"/>
          </a:p>
          <a:p>
            <a:pPr marL="0" indent="0">
              <a:buNone/>
            </a:pPr>
            <a:endParaRPr lang="en-GB" dirty="0"/>
          </a:p>
          <a:p>
            <a:pPr marL="0" indent="0" fontAlgn="base">
              <a:buNone/>
            </a:pPr>
            <a:endParaRPr lang="en-ZA" dirty="0"/>
          </a:p>
        </p:txBody>
      </p:sp>
    </p:spTree>
    <p:extLst>
      <p:ext uri="{BB962C8B-B14F-4D97-AF65-F5344CB8AC3E}">
        <p14:creationId xmlns:p14="http://schemas.microsoft.com/office/powerpoint/2010/main" val="12739882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fontAlgn="base"/>
            <a:r>
              <a:rPr lang="en-US" b="1" baseline="30000" dirty="0"/>
              <a:t> </a:t>
            </a:r>
            <a:r>
              <a:rPr lang="en-US" dirty="0"/>
              <a:t>It is important to integrate maternal and newborn care as the health outcomes for mothers and their newborns and children are inextricably linked; maternal deaths and morbidities have an impact on newborn and child survival, growth, and development.</a:t>
            </a:r>
            <a:r>
              <a:rPr lang="en-US" b="1" u="sng" baseline="30000" dirty="0">
                <a:hlinkClick r:id="rId2"/>
              </a:rPr>
              <a:t>4</a:t>
            </a:r>
            <a:endParaRPr lang="en-US" b="1" u="sng" baseline="30000" dirty="0"/>
          </a:p>
          <a:p>
            <a:pPr fontAlgn="base"/>
            <a:endParaRPr lang="en-US" b="1" u="sng" baseline="30000" dirty="0"/>
          </a:p>
          <a:p>
            <a:pPr fontAlgn="base"/>
            <a:r>
              <a:rPr lang="en-US" dirty="0"/>
              <a:t>Therefore, an integral part of 1,000 days nutrition programming is to protect and support the mother‐baby relationship and to encourage integrated strategies and service delivery for both</a:t>
            </a:r>
            <a:r>
              <a:rPr lang="en-US" b="1" baseline="30000" dirty="0"/>
              <a:t> </a:t>
            </a:r>
            <a:r>
              <a:rPr lang="en-US" dirty="0"/>
              <a:t>; for example, preparation for immediate and exclusive breastfeeding should begin during prenatal care.</a:t>
            </a:r>
          </a:p>
          <a:p>
            <a:pPr fontAlgn="base"/>
            <a:endParaRPr lang="en-US" dirty="0"/>
          </a:p>
          <a:p>
            <a:pPr marL="0" indent="0" fontAlgn="base">
              <a:buNone/>
            </a:pPr>
            <a:endParaRPr lang="en-ZA" dirty="0"/>
          </a:p>
          <a:p>
            <a:pPr marL="0" indent="0">
              <a:buNone/>
            </a:pPr>
            <a:endParaRPr lang="en-GB" dirty="0"/>
          </a:p>
          <a:p>
            <a:pPr marL="0" indent="0" fontAlgn="base">
              <a:buNone/>
            </a:pPr>
            <a:endParaRPr lang="en-ZA" dirty="0"/>
          </a:p>
        </p:txBody>
      </p:sp>
    </p:spTree>
    <p:extLst>
      <p:ext uri="{BB962C8B-B14F-4D97-AF65-F5344CB8AC3E}">
        <p14:creationId xmlns:p14="http://schemas.microsoft.com/office/powerpoint/2010/main" val="22139459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fontAlgn="base"/>
            <a:r>
              <a:rPr lang="en-US" b="1" baseline="30000" dirty="0"/>
              <a:t> </a:t>
            </a:r>
            <a:r>
              <a:rPr lang="en-US" dirty="0"/>
              <a:t>Pregnancy and infancy are critically important periods for brain development for a child. </a:t>
            </a:r>
          </a:p>
          <a:p>
            <a:pPr fontAlgn="base"/>
            <a:endParaRPr lang="en-US" dirty="0"/>
          </a:p>
          <a:p>
            <a:pPr fontAlgn="base"/>
            <a:r>
              <a:rPr lang="en-US" dirty="0"/>
              <a:t>Mothers and babies need good nutrition to lay the foundation for the child's future cognitive, motor and social skills, school success, and productivity. </a:t>
            </a:r>
          </a:p>
          <a:p>
            <a:pPr marL="0" indent="0" fontAlgn="base">
              <a:buNone/>
            </a:pPr>
            <a:endParaRPr lang="en-US" dirty="0"/>
          </a:p>
          <a:p>
            <a:pPr marL="0" indent="0" fontAlgn="base">
              <a:buNone/>
            </a:pPr>
            <a:endParaRPr lang="en-ZA" dirty="0"/>
          </a:p>
          <a:p>
            <a:pPr marL="0" indent="0">
              <a:buNone/>
            </a:pPr>
            <a:endParaRPr lang="en-GB" dirty="0"/>
          </a:p>
          <a:p>
            <a:pPr marL="0" indent="0" fontAlgn="base">
              <a:buNone/>
            </a:pPr>
            <a:endParaRPr lang="en-ZA" dirty="0"/>
          </a:p>
        </p:txBody>
      </p:sp>
    </p:spTree>
    <p:extLst>
      <p:ext uri="{BB962C8B-B14F-4D97-AF65-F5344CB8AC3E}">
        <p14:creationId xmlns:p14="http://schemas.microsoft.com/office/powerpoint/2010/main" val="15488159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fontAlgn="base"/>
            <a:endParaRPr lang="en-US" dirty="0"/>
          </a:p>
          <a:p>
            <a:pPr fontAlgn="base"/>
            <a:r>
              <a:rPr lang="en-US" dirty="0"/>
              <a:t>Children with restricted development of these skills during early life are at risk for later neurological problems, poor school achievement, early school dropout, low-skilled employment, and poor care of their own children, thus contributing to the intergenerational transmission of poverty and malnutrition.</a:t>
            </a:r>
            <a:endParaRPr lang="en-ZA" dirty="0"/>
          </a:p>
          <a:p>
            <a:pPr marL="0" indent="0" fontAlgn="base">
              <a:buNone/>
            </a:pPr>
            <a:endParaRPr lang="en-US" dirty="0"/>
          </a:p>
          <a:p>
            <a:pPr marL="0" indent="0" fontAlgn="base">
              <a:buNone/>
            </a:pPr>
            <a:endParaRPr lang="en-ZA" dirty="0"/>
          </a:p>
          <a:p>
            <a:pPr marL="0" indent="0">
              <a:buNone/>
            </a:pPr>
            <a:endParaRPr lang="en-GB" dirty="0"/>
          </a:p>
          <a:p>
            <a:pPr marL="0" indent="0" fontAlgn="base">
              <a:buNone/>
            </a:pPr>
            <a:endParaRPr lang="en-ZA" dirty="0"/>
          </a:p>
        </p:txBody>
      </p:sp>
    </p:spTree>
    <p:extLst>
      <p:ext uri="{BB962C8B-B14F-4D97-AF65-F5344CB8AC3E}">
        <p14:creationId xmlns:p14="http://schemas.microsoft.com/office/powerpoint/2010/main" val="2297266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marL="0" indent="0" fontAlgn="base">
              <a:buNone/>
            </a:pPr>
            <a:endParaRPr lang="en-ZA" dirty="0"/>
          </a:p>
          <a:p>
            <a:pPr marL="0" indent="0">
              <a:buNone/>
            </a:pPr>
            <a:endParaRPr lang="en-GB" dirty="0"/>
          </a:p>
          <a:p>
            <a:pPr marL="0" indent="0" fontAlgn="base">
              <a:buNone/>
            </a:pPr>
            <a:endParaRPr lang="en-ZA" dirty="0"/>
          </a:p>
        </p:txBody>
      </p:sp>
      <p:pic>
        <p:nvPicPr>
          <p:cNvPr id="5" name="Picture 4" descr="C:\Users\emachines\Documents\1000-days-brief-figure-a6.gif">
            <a:extLst>
              <a:ext uri="{FF2B5EF4-FFF2-40B4-BE49-F238E27FC236}">
                <a16:creationId xmlns:a16="http://schemas.microsoft.com/office/drawing/2014/main" id="{40AD6AA8-E51F-4895-AB43-2CD784BBDC9D}"/>
              </a:ext>
            </a:extLst>
          </p:cNvPr>
          <p:cNvPicPr/>
          <p:nvPr/>
        </p:nvPicPr>
        <p:blipFill>
          <a:blip r:embed="rId2" cstate="print"/>
          <a:srcRect/>
          <a:stretch>
            <a:fillRect/>
          </a:stretch>
        </p:blipFill>
        <p:spPr bwMode="auto">
          <a:xfrm>
            <a:off x="603503" y="2801324"/>
            <a:ext cx="7335907" cy="3555465"/>
          </a:xfrm>
          <a:prstGeom prst="rect">
            <a:avLst/>
          </a:prstGeom>
          <a:noFill/>
          <a:ln w="9525">
            <a:noFill/>
            <a:miter lim="800000"/>
            <a:headEnd/>
            <a:tailEnd/>
          </a:ln>
        </p:spPr>
      </p:pic>
      <p:sp>
        <p:nvSpPr>
          <p:cNvPr id="6" name="Rectangle 5">
            <a:extLst>
              <a:ext uri="{FF2B5EF4-FFF2-40B4-BE49-F238E27FC236}">
                <a16:creationId xmlns:a16="http://schemas.microsoft.com/office/drawing/2014/main" id="{60002B09-4161-4FD5-83FC-8FDAA9A40FB4}"/>
              </a:ext>
            </a:extLst>
          </p:cNvPr>
          <p:cNvSpPr/>
          <p:nvPr/>
        </p:nvSpPr>
        <p:spPr>
          <a:xfrm>
            <a:off x="603503" y="1845962"/>
            <a:ext cx="7815877" cy="873252"/>
          </a:xfrm>
          <a:prstGeom prst="rect">
            <a:avLst/>
          </a:prstGeom>
        </p:spPr>
        <p:txBody>
          <a:bodyPr wrap="square">
            <a:spAutoFit/>
          </a:bodyPr>
          <a:lstStyle/>
          <a:p>
            <a:pPr algn="just" fontAlgn="base">
              <a:lnSpc>
                <a:spcPct val="150000"/>
              </a:lnSpc>
              <a:spcAft>
                <a:spcPts val="0"/>
              </a:spcAft>
            </a:pPr>
            <a:r>
              <a:rPr lang="en-US" b="1" dirty="0">
                <a:solidFill>
                  <a:srgbClr val="222222"/>
                </a:solidFill>
                <a:latin typeface="Arial" panose="020B0604020202020204" pitchFamily="34" charset="0"/>
                <a:ea typeface="Times New Roman" panose="02020603050405020304" pitchFamily="18" charset="0"/>
              </a:rPr>
              <a:t>Figure A-6. Under nutrition and the window of opportunity: A child's first 1,000 days</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2796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marL="0" indent="0" fontAlgn="base">
              <a:buNone/>
            </a:pPr>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3" y="1845962"/>
            <a:ext cx="7815877" cy="3785652"/>
          </a:xfrm>
          <a:prstGeom prst="rect">
            <a:avLst/>
          </a:prstGeom>
        </p:spPr>
        <p:txBody>
          <a:bodyPr wrap="square">
            <a:spAutoFit/>
          </a:bodyPr>
          <a:lstStyle/>
          <a:p>
            <a:pPr marL="342900" indent="-342900" fontAlgn="base">
              <a:buFont typeface="Arial" panose="020B0604020202020204" pitchFamily="34" charset="0"/>
              <a:buChar char="•"/>
            </a:pPr>
            <a:r>
              <a:rPr lang="en-US" sz="2400" dirty="0"/>
              <a:t>The economic argument for nutrition investments is very strong. Evidence shows that the right nutrition during the 1,000-day window can:</a:t>
            </a:r>
            <a:endParaRPr lang="en-ZA" sz="2400" dirty="0"/>
          </a:p>
          <a:p>
            <a:pPr fontAlgn="base"/>
            <a:endParaRPr lang="en-ZA" sz="2400" dirty="0"/>
          </a:p>
          <a:p>
            <a:pPr marL="342900" lvl="0" indent="-342900" fontAlgn="base">
              <a:buFont typeface="Arial" panose="020B0604020202020204" pitchFamily="34" charset="0"/>
              <a:buChar char="•"/>
            </a:pPr>
            <a:r>
              <a:rPr lang="en-GB" sz="2400" dirty="0"/>
              <a:t>Save more than 1 million lives each year</a:t>
            </a:r>
            <a:endParaRPr lang="en-ZA" sz="2400" dirty="0"/>
          </a:p>
          <a:p>
            <a:pPr marL="342900" lvl="0" indent="-342900" fontAlgn="base">
              <a:buFont typeface="Arial" panose="020B0604020202020204" pitchFamily="34" charset="0"/>
              <a:buChar char="•"/>
            </a:pPr>
            <a:r>
              <a:rPr lang="en-GB" sz="2400" dirty="0"/>
              <a:t>Significantly reduce the human and economic burden of diseases such as tuberculosis, malaria and HIV and AIDS</a:t>
            </a:r>
            <a:endParaRPr lang="en-ZA" sz="2400" dirty="0"/>
          </a:p>
          <a:p>
            <a:pPr marL="342900" lvl="0" indent="-342900" fontAlgn="base">
              <a:buFont typeface="Arial" panose="020B0604020202020204" pitchFamily="34" charset="0"/>
              <a:buChar char="•"/>
            </a:pPr>
            <a:r>
              <a:rPr lang="en-GB" sz="2400" dirty="0"/>
              <a:t>Reduce the risk for developing various non-communicable diseases such as diabetes and other chronic conditions later in life</a:t>
            </a:r>
            <a:endParaRPr lang="en-ZA" sz="2400" dirty="0"/>
          </a:p>
        </p:txBody>
      </p:sp>
    </p:spTree>
    <p:extLst>
      <p:ext uri="{BB962C8B-B14F-4D97-AF65-F5344CB8AC3E}">
        <p14:creationId xmlns:p14="http://schemas.microsoft.com/office/powerpoint/2010/main" val="1169148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marL="0" indent="0" fontAlgn="base">
              <a:buNone/>
            </a:pPr>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2225167"/>
            <a:ext cx="7815877" cy="1200329"/>
          </a:xfrm>
          <a:prstGeom prst="rect">
            <a:avLst/>
          </a:prstGeom>
        </p:spPr>
        <p:txBody>
          <a:bodyPr wrap="square">
            <a:spAutoFit/>
          </a:bodyPr>
          <a:lstStyle/>
          <a:p>
            <a:pPr marL="342900" lvl="0" indent="-342900" fontAlgn="base">
              <a:buFont typeface="Arial" panose="020B0604020202020204" pitchFamily="34" charset="0"/>
              <a:buChar char="•"/>
            </a:pPr>
            <a:r>
              <a:rPr lang="en-GB" sz="2400" dirty="0"/>
              <a:t>Improve an individual's educational achievement and earning potential Increase a country's gross domestic product by at least 2–3 percent annually</a:t>
            </a:r>
            <a:endParaRPr lang="en-ZA" sz="2400" dirty="0"/>
          </a:p>
        </p:txBody>
      </p:sp>
    </p:spTree>
    <p:extLst>
      <p:ext uri="{BB962C8B-B14F-4D97-AF65-F5344CB8AC3E}">
        <p14:creationId xmlns:p14="http://schemas.microsoft.com/office/powerpoint/2010/main" val="14358597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2225167"/>
            <a:ext cx="7815877" cy="3785652"/>
          </a:xfrm>
          <a:prstGeom prst="rect">
            <a:avLst/>
          </a:prstGeom>
        </p:spPr>
        <p:txBody>
          <a:bodyPr wrap="square">
            <a:spAutoFit/>
          </a:bodyPr>
          <a:lstStyle/>
          <a:p>
            <a:pPr marL="342900" indent="-342900" fontAlgn="base">
              <a:buFont typeface="Arial" panose="020B0604020202020204" pitchFamily="34" charset="0"/>
              <a:buChar char="•"/>
            </a:pPr>
            <a:r>
              <a:rPr lang="en-US" sz="2400" dirty="0"/>
              <a:t>It is widely recognized that the "window of opportunity" for reducing stunting is the 1,000 days from pregnancy through 2 years of age. </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Assuring adequate maternal nutrition prior to pregnancy is also likely to be important.</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A detailed review of what can be done to address maternal and child malnutrition and at what cost was recently published.</a:t>
            </a:r>
            <a:endParaRPr lang="en-ZA" sz="2400" dirty="0"/>
          </a:p>
        </p:txBody>
      </p:sp>
    </p:spTree>
    <p:extLst>
      <p:ext uri="{BB962C8B-B14F-4D97-AF65-F5344CB8AC3E}">
        <p14:creationId xmlns:p14="http://schemas.microsoft.com/office/powerpoint/2010/main" val="30831087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2225167"/>
            <a:ext cx="7815877" cy="3785652"/>
          </a:xfrm>
          <a:prstGeom prst="rect">
            <a:avLst/>
          </a:prstGeom>
        </p:spPr>
        <p:txBody>
          <a:bodyPr wrap="square">
            <a:spAutoFit/>
          </a:bodyPr>
          <a:lstStyle/>
          <a:p>
            <a:pPr marL="342900" indent="-342900" fontAlgn="base">
              <a:buFont typeface="Arial" panose="020B0604020202020204" pitchFamily="34" charset="0"/>
              <a:buChar char="•"/>
            </a:pPr>
            <a:r>
              <a:rPr lang="en-US" sz="2400" dirty="0"/>
              <a:t>Although stunting reduction activities generally target children under 5 years of age, a large proportion of the linear growth deficits that make up the under-5 stunting burden are accumulated in the first 1,000 days.</a:t>
            </a:r>
            <a:r>
              <a:rPr lang="en-US" sz="2400" b="1" dirty="0"/>
              <a:t> </a:t>
            </a:r>
          </a:p>
          <a:p>
            <a:pPr marL="342900" indent="-342900" fontAlgn="base">
              <a:buFont typeface="Arial" panose="020B0604020202020204" pitchFamily="34" charset="0"/>
              <a:buChar char="•"/>
            </a:pPr>
            <a:endParaRPr lang="en-US" sz="2400" b="1" dirty="0"/>
          </a:p>
          <a:p>
            <a:pPr marL="342900" indent="-342900" fontAlgn="base">
              <a:buFont typeface="Arial" panose="020B0604020202020204" pitchFamily="34" charset="0"/>
              <a:buChar char="•"/>
            </a:pPr>
            <a:r>
              <a:rPr lang="en-US" sz="2400" dirty="0"/>
              <a:t>Similarly, acute malnutrition (caused by an illness and/or a recent and severe decrease in food consumption) peaks within this period before 24 months as a result of inadequate infant and young child feeding practices and high risk of exposure to infections.</a:t>
            </a:r>
            <a:endParaRPr lang="en-ZA" sz="2400" dirty="0"/>
          </a:p>
        </p:txBody>
      </p:sp>
    </p:spTree>
    <p:extLst>
      <p:ext uri="{BB962C8B-B14F-4D97-AF65-F5344CB8AC3E}">
        <p14:creationId xmlns:p14="http://schemas.microsoft.com/office/powerpoint/2010/main" val="16215502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785652"/>
          </a:xfrm>
          <a:prstGeom prst="rect">
            <a:avLst/>
          </a:prstGeom>
        </p:spPr>
        <p:txBody>
          <a:bodyPr wrap="square">
            <a:spAutoFit/>
          </a:bodyPr>
          <a:lstStyle/>
          <a:p>
            <a:pPr marL="342900" indent="-342900" fontAlgn="base">
              <a:buFont typeface="Arial" panose="020B0604020202020204" pitchFamily="34" charset="0"/>
              <a:buChar char="•"/>
            </a:pPr>
            <a:r>
              <a:rPr lang="en-US" sz="2400" dirty="0"/>
              <a:t>Timely </a:t>
            </a:r>
            <a:r>
              <a:rPr lang="en-US" sz="2400" b="1" dirty="0"/>
              <a:t>nutrition-specific</a:t>
            </a:r>
            <a:r>
              <a:rPr lang="en-US" sz="2400" dirty="0"/>
              <a:t> interventions, at critical points in the lifecycle, can have a dramatic impact on reducing malnutrition globally if taken to scale in high-burden countries. </a:t>
            </a:r>
          </a:p>
          <a:p>
            <a:pPr fontAlgn="base"/>
            <a:endParaRPr lang="en-US" sz="2400" dirty="0"/>
          </a:p>
          <a:p>
            <a:pPr marL="342900" indent="-342900" fontAlgn="base">
              <a:buFont typeface="Arial" panose="020B0604020202020204" pitchFamily="34" charset="0"/>
              <a:buChar char="•"/>
            </a:pPr>
            <a:r>
              <a:rPr lang="en-US" sz="2400" dirty="0"/>
              <a:t>If scaled to 90 percent coverage, it is estimated that 10 evidence-based, nutrition-specific interventions could reduce stunting by 20 percent and severe wasting by 60 percent.</a:t>
            </a:r>
          </a:p>
          <a:p>
            <a:pPr fontAlgn="base"/>
            <a:endParaRPr lang="en-ZA" sz="2400" dirty="0"/>
          </a:p>
        </p:txBody>
      </p:sp>
    </p:spTree>
    <p:extLst>
      <p:ext uri="{BB962C8B-B14F-4D97-AF65-F5344CB8AC3E}">
        <p14:creationId xmlns:p14="http://schemas.microsoft.com/office/powerpoint/2010/main" val="6008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416320"/>
          </a:xfrm>
          <a:prstGeom prst="rect">
            <a:avLst/>
          </a:prstGeom>
        </p:spPr>
        <p:txBody>
          <a:bodyPr wrap="square">
            <a:spAutoFit/>
          </a:bodyPr>
          <a:lstStyle/>
          <a:p>
            <a:pPr marL="342900" indent="-342900" fontAlgn="base">
              <a:buFont typeface="Arial" panose="020B0604020202020204" pitchFamily="34" charset="0"/>
              <a:buChar char="•"/>
            </a:pPr>
            <a:r>
              <a:rPr lang="en-US" sz="2400" dirty="0"/>
              <a:t>In addition, effective prevention and management of infectious diseases can also decrease the harmful effects of illness on nutritional status.</a:t>
            </a:r>
            <a:endParaRPr lang="en-ZA" sz="2400" dirty="0"/>
          </a:p>
          <a:p>
            <a:pPr fontAlgn="base"/>
            <a:endParaRPr lang="en-ZA" sz="2400" dirty="0"/>
          </a:p>
          <a:p>
            <a:pPr marL="342900" indent="-342900" fontAlgn="base">
              <a:buFont typeface="Arial" panose="020B0604020202020204" pitchFamily="34" charset="0"/>
              <a:buChar char="•"/>
            </a:pPr>
            <a:r>
              <a:rPr lang="en-US" sz="2400" dirty="0"/>
              <a:t>Nutrition-specific interventions alone will not eliminate under nutrition; however, in combination with </a:t>
            </a:r>
            <a:r>
              <a:rPr lang="en-US" sz="2400" b="1" dirty="0"/>
              <a:t>nutrition-sensitive</a:t>
            </a:r>
            <a:r>
              <a:rPr lang="en-US" sz="2400" dirty="0"/>
              <a:t> interventions, there is enormous potential to enhance the effectiveness of nutrition investments worldwide. </a:t>
            </a:r>
          </a:p>
        </p:txBody>
      </p:sp>
    </p:spTree>
    <p:extLst>
      <p:ext uri="{BB962C8B-B14F-4D97-AF65-F5344CB8AC3E}">
        <p14:creationId xmlns:p14="http://schemas.microsoft.com/office/powerpoint/2010/main" val="9599275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2308324"/>
          </a:xfrm>
          <a:prstGeom prst="rect">
            <a:avLst/>
          </a:prstGeom>
        </p:spPr>
        <p:txBody>
          <a:bodyPr wrap="square">
            <a:spAutoFit/>
          </a:bodyPr>
          <a:lstStyle/>
          <a:p>
            <a:pPr marL="342900" indent="-342900" fontAlgn="base">
              <a:buFont typeface="Arial" panose="020B0604020202020204" pitchFamily="34" charset="0"/>
              <a:buChar char="•"/>
            </a:pPr>
            <a:r>
              <a:rPr lang="en-US" sz="2400" dirty="0"/>
              <a:t>Emerging evidence shows the opportunities for nutrition impact with a number of nutrition-sensitive interventions.</a:t>
            </a:r>
            <a:endParaRPr lang="en-ZA" sz="2400" dirty="0"/>
          </a:p>
          <a:p>
            <a:endParaRPr lang="en-ZA" sz="2400" dirty="0"/>
          </a:p>
          <a:p>
            <a:pPr marL="342900" indent="-342900" fontAlgn="base">
              <a:buFont typeface="Arial" panose="020B0604020202020204" pitchFamily="34" charset="0"/>
              <a:buChar char="•"/>
            </a:pPr>
            <a:r>
              <a:rPr lang="en-US" sz="2400" b="1" i="1" dirty="0"/>
              <a:t>Good nutrition in the first 1,000 days lays the foundation for health, development, and even prosperity of the next generation</a:t>
            </a:r>
            <a:endParaRPr lang="en-ZA" sz="2400" dirty="0"/>
          </a:p>
        </p:txBody>
      </p:sp>
    </p:spTree>
    <p:extLst>
      <p:ext uri="{BB962C8B-B14F-4D97-AF65-F5344CB8AC3E}">
        <p14:creationId xmlns:p14="http://schemas.microsoft.com/office/powerpoint/2010/main" val="34051034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524315"/>
          </a:xfrm>
          <a:prstGeom prst="rect">
            <a:avLst/>
          </a:prstGeom>
        </p:spPr>
        <p:txBody>
          <a:bodyPr wrap="square">
            <a:spAutoFit/>
          </a:bodyPr>
          <a:lstStyle/>
          <a:p>
            <a:r>
              <a:rPr lang="en-GB" sz="2400" b="1" i="1" dirty="0"/>
              <a:t>Best Practices: Focus on High-Impact Interventions</a:t>
            </a:r>
            <a:endParaRPr lang="en-ZA" sz="2400" b="1" dirty="0"/>
          </a:p>
          <a:p>
            <a:r>
              <a:rPr lang="en-GB" sz="2400" b="1" dirty="0"/>
              <a:t>High-impact actions to ensure optimal health and survival that health services and other community care should provide include:</a:t>
            </a:r>
            <a:endParaRPr lang="en-ZA" sz="2400" b="1" dirty="0"/>
          </a:p>
          <a:p>
            <a:r>
              <a:rPr lang="en-GB" sz="2400" dirty="0"/>
              <a:t> </a:t>
            </a:r>
            <a:endParaRPr lang="en-ZA" sz="2400" dirty="0"/>
          </a:p>
          <a:p>
            <a:r>
              <a:rPr lang="en-GB" sz="2400" b="1" dirty="0"/>
              <a:t>1. Promote and support good maternal nutrition during pregnancy and lactation</a:t>
            </a:r>
            <a:endParaRPr lang="en-ZA" sz="2400" dirty="0"/>
          </a:p>
          <a:p>
            <a:r>
              <a:rPr lang="en-GB" sz="2400" b="1" dirty="0"/>
              <a:t> </a:t>
            </a:r>
            <a:endParaRPr lang="en-ZA" sz="2400" dirty="0"/>
          </a:p>
          <a:p>
            <a:pPr marL="342900" indent="-342900">
              <a:buFont typeface="Arial" panose="020B0604020202020204" pitchFamily="34" charset="0"/>
              <a:buChar char="•"/>
            </a:pPr>
            <a:r>
              <a:rPr lang="en-GB" sz="2400" b="1" dirty="0"/>
              <a:t>Maternal nutrition</a:t>
            </a:r>
            <a:r>
              <a:rPr lang="en-GB" sz="2400" dirty="0"/>
              <a:t> plays a critical role in fetal growth and development and a woman's own health and survival.</a:t>
            </a:r>
          </a:p>
          <a:p>
            <a:pPr marL="342900" indent="-342900">
              <a:buFont typeface="Arial" panose="020B0604020202020204" pitchFamily="34" charset="0"/>
              <a:buChar char="•"/>
            </a:pPr>
            <a:r>
              <a:rPr lang="en-GB" sz="2400" dirty="0"/>
              <a:t> Meeting women's nutrient requirements is key as nutrient needs increase during pregnancy and lactation. </a:t>
            </a:r>
          </a:p>
        </p:txBody>
      </p:sp>
    </p:spTree>
    <p:extLst>
      <p:ext uri="{BB962C8B-B14F-4D97-AF65-F5344CB8AC3E}">
        <p14:creationId xmlns:p14="http://schemas.microsoft.com/office/powerpoint/2010/main" val="1558287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893647"/>
          </a:xfrm>
          <a:prstGeom prst="rect">
            <a:avLst/>
          </a:prstGeom>
        </p:spPr>
        <p:txBody>
          <a:bodyPr wrap="square">
            <a:spAutoFit/>
          </a:bodyPr>
          <a:lstStyle/>
          <a:p>
            <a:r>
              <a:rPr lang="en-GB" sz="2400" b="1" dirty="0"/>
              <a:t>This includes:</a:t>
            </a:r>
            <a:endParaRPr lang="en-ZA" sz="2400" b="1" dirty="0"/>
          </a:p>
          <a:p>
            <a:pPr marL="342900" indent="-342900">
              <a:buFont typeface="Arial" panose="020B0604020202020204" pitchFamily="34" charset="0"/>
              <a:buChar char="•"/>
            </a:pPr>
            <a:r>
              <a:rPr lang="en-GB" sz="2400" dirty="0"/>
              <a:t>Provision of adequate micronutrients before and during pregnancy and lactation, especially iron, folic acid, calcium, iodine, and vitamin A through supplementation, fortification, and food consumption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Standards of nutritional care for prenatal, postnatal, and delivery services developed and followed; guidelines are needed to promote optimum weight gain during pregnancy, to diagnose and treat anaemia safely, support dietary diversity, and other facets of nutritional care (see Maternal Nutrition and IYCN technical briefs for more detail).</a:t>
            </a:r>
            <a:endParaRPr lang="en-ZA" sz="2400" dirty="0"/>
          </a:p>
        </p:txBody>
      </p:sp>
    </p:spTree>
    <p:extLst>
      <p:ext uri="{BB962C8B-B14F-4D97-AF65-F5344CB8AC3E}">
        <p14:creationId xmlns:p14="http://schemas.microsoft.com/office/powerpoint/2010/main" val="16083919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524315"/>
          </a:xfrm>
          <a:prstGeom prst="rect">
            <a:avLst/>
          </a:prstGeom>
        </p:spPr>
        <p:txBody>
          <a:bodyPr wrap="square">
            <a:spAutoFit/>
          </a:bodyPr>
          <a:lstStyle/>
          <a:p>
            <a:pPr marL="342900" indent="-342900">
              <a:buFont typeface="Arial" panose="020B0604020202020204" pitchFamily="34" charset="0"/>
              <a:buChar char="•"/>
            </a:pPr>
            <a:r>
              <a:rPr lang="en-GB" sz="2400" dirty="0"/>
              <a:t>Education for mother on the benefits and resources to promote and support early and exclusive breastfeeding should be part of birth preparedness</a:t>
            </a:r>
          </a:p>
          <a:p>
            <a:endParaRPr lang="en-ZA" sz="2400" dirty="0"/>
          </a:p>
          <a:p>
            <a:pPr marL="342900" indent="-342900">
              <a:buFont typeface="Arial" panose="020B0604020202020204" pitchFamily="34" charset="0"/>
              <a:buChar char="•"/>
            </a:pPr>
            <a:r>
              <a:rPr lang="en-GB" sz="2400" dirty="0"/>
              <a:t>Health provider and other community worker education and continuing training are essential to deliver quality nutrition services</a:t>
            </a:r>
          </a:p>
          <a:p>
            <a:endParaRPr lang="en-ZA" sz="2400" dirty="0"/>
          </a:p>
          <a:p>
            <a:pPr marL="342900" indent="-342900">
              <a:buFont typeface="Arial" panose="020B0604020202020204" pitchFamily="34" charset="0"/>
              <a:buChar char="•"/>
            </a:pPr>
            <a:r>
              <a:rPr lang="en-GB" sz="2400" dirty="0"/>
              <a:t>Engagement of fathers, grandmothers, and other community influencers to assure that pregnant and lactating women receive adequate food and support and are able to rest</a:t>
            </a:r>
            <a:endParaRPr lang="en-ZA" sz="2400" dirty="0"/>
          </a:p>
        </p:txBody>
      </p:sp>
    </p:spTree>
    <p:extLst>
      <p:ext uri="{BB962C8B-B14F-4D97-AF65-F5344CB8AC3E}">
        <p14:creationId xmlns:p14="http://schemas.microsoft.com/office/powerpoint/2010/main" val="124769943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524315"/>
          </a:xfrm>
          <a:prstGeom prst="rect">
            <a:avLst/>
          </a:prstGeom>
        </p:spPr>
        <p:txBody>
          <a:bodyPr wrap="square">
            <a:spAutoFit/>
          </a:bodyPr>
          <a:lstStyle/>
          <a:p>
            <a:r>
              <a:rPr lang="en-GB" sz="2400" b="1" dirty="0"/>
              <a:t>2. Promote and support optimal infant and young child feeding and care practices.</a:t>
            </a:r>
            <a:endParaRPr lang="en-ZA" sz="2400" dirty="0"/>
          </a:p>
          <a:p>
            <a:r>
              <a:rPr lang="en-GB" sz="2400" b="1" dirty="0"/>
              <a:t> </a:t>
            </a:r>
            <a:endParaRPr lang="en-ZA" sz="2400" dirty="0"/>
          </a:p>
          <a:p>
            <a:r>
              <a:rPr lang="en-GB" sz="2400" b="1" dirty="0"/>
              <a:t>Health services should promote optimal infant and young child feeding (IYCF) and care practices, with an emphasis on:</a:t>
            </a:r>
            <a:endParaRPr lang="en-ZA" sz="2400" dirty="0"/>
          </a:p>
          <a:p>
            <a:pPr marL="342900" lvl="0" indent="-342900" fontAlgn="base">
              <a:buFont typeface="Arial" panose="020B0604020202020204" pitchFamily="34" charset="0"/>
              <a:buChar char="•"/>
            </a:pPr>
            <a:r>
              <a:rPr lang="en-GB" sz="2400" dirty="0"/>
              <a:t>Immediate initiation of breastfeeding after birth</a:t>
            </a:r>
            <a:endParaRPr lang="en-ZA" sz="2400" dirty="0"/>
          </a:p>
          <a:p>
            <a:pPr marL="342900" lvl="0" indent="-342900" fontAlgn="base">
              <a:buFont typeface="Arial" panose="020B0604020202020204" pitchFamily="34" charset="0"/>
              <a:buChar char="•"/>
            </a:pPr>
            <a:r>
              <a:rPr lang="en-GB" sz="2400" dirty="0"/>
              <a:t>Exclusive breastfeeding for the first 6 months of life</a:t>
            </a:r>
            <a:endParaRPr lang="en-ZA" sz="2400" dirty="0"/>
          </a:p>
          <a:p>
            <a:pPr marL="342900" lvl="0" indent="-342900" fontAlgn="base">
              <a:buFont typeface="Arial" panose="020B0604020202020204" pitchFamily="34" charset="0"/>
              <a:buChar char="•"/>
            </a:pPr>
            <a:r>
              <a:rPr lang="en-GB" sz="2400" dirty="0"/>
              <a:t>Starting at 6 months appropriate complementary feeding (e.g., dietary diversity) together with continued breastfeeding to 2 years or beyond</a:t>
            </a:r>
            <a:endParaRPr lang="en-ZA" sz="2400" dirty="0"/>
          </a:p>
          <a:p>
            <a:pPr marL="342900" lvl="0" indent="-342900" fontAlgn="base">
              <a:buFont typeface="Arial" panose="020B0604020202020204" pitchFamily="34" charset="0"/>
              <a:buChar char="•"/>
            </a:pPr>
            <a:r>
              <a:rPr lang="en-GB" sz="2400" dirty="0"/>
              <a:t>Adequate care and feeding of sick children to prevent both acute malnutrition and stunting</a:t>
            </a:r>
            <a:endParaRPr lang="en-ZA" sz="2400" dirty="0"/>
          </a:p>
        </p:txBody>
      </p:sp>
    </p:spTree>
    <p:extLst>
      <p:ext uri="{BB962C8B-B14F-4D97-AF65-F5344CB8AC3E}">
        <p14:creationId xmlns:p14="http://schemas.microsoft.com/office/powerpoint/2010/main" val="6244169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046988"/>
          </a:xfrm>
          <a:prstGeom prst="rect">
            <a:avLst/>
          </a:prstGeom>
        </p:spPr>
        <p:txBody>
          <a:bodyPr wrap="square">
            <a:spAutoFit/>
          </a:bodyPr>
          <a:lstStyle/>
          <a:p>
            <a:pPr marL="342900" lvl="0" indent="-342900" fontAlgn="base">
              <a:buFont typeface="Arial" panose="020B0604020202020204" pitchFamily="34" charset="0"/>
              <a:buChar char="•"/>
            </a:pPr>
            <a:r>
              <a:rPr lang="en-GB" sz="2400" dirty="0"/>
              <a:t>Management of acute malnutrition</a:t>
            </a:r>
            <a:endParaRPr lang="en-ZA" sz="2400" dirty="0"/>
          </a:p>
          <a:p>
            <a:pPr marL="342900" lvl="0" indent="-342900" fontAlgn="base">
              <a:buFont typeface="Arial" panose="020B0604020202020204" pitchFamily="34" charset="0"/>
              <a:buChar char="•"/>
            </a:pPr>
            <a:r>
              <a:rPr lang="en-GB" sz="2400" dirty="0"/>
              <a:t>Integration of key hygiene practices with IYCF (see WASH-Nutrition technical brief and IYCN technical brief)</a:t>
            </a:r>
            <a:endParaRPr lang="en-ZA" sz="2400" dirty="0"/>
          </a:p>
          <a:p>
            <a:pPr marL="342900" lvl="0" indent="-342900" fontAlgn="base">
              <a:buFont typeface="Arial" panose="020B0604020202020204" pitchFamily="34" charset="0"/>
              <a:buChar char="•"/>
            </a:pPr>
            <a:r>
              <a:rPr lang="en-GB" sz="2400" dirty="0"/>
              <a:t>Proper IYCF guidance for HIV-infected mothers and exposed infants</a:t>
            </a:r>
            <a:endParaRPr lang="en-ZA" sz="2400" dirty="0"/>
          </a:p>
          <a:p>
            <a:pPr marL="342900" lvl="0" indent="-342900" fontAlgn="base">
              <a:buFont typeface="Arial" panose="020B0604020202020204" pitchFamily="34" charset="0"/>
              <a:buChar char="•"/>
            </a:pPr>
            <a:r>
              <a:rPr lang="en-GB" sz="2400" dirty="0"/>
              <a:t>National programs to ensure adequate intake of essential micronutrients through supplementation, fortification and food consumption</a:t>
            </a:r>
            <a:endParaRPr lang="en-ZA" sz="2400" dirty="0"/>
          </a:p>
        </p:txBody>
      </p:sp>
    </p:spTree>
    <p:extLst>
      <p:ext uri="{BB962C8B-B14F-4D97-AF65-F5344CB8AC3E}">
        <p14:creationId xmlns:p14="http://schemas.microsoft.com/office/powerpoint/2010/main" val="309763230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046988"/>
          </a:xfrm>
          <a:prstGeom prst="rect">
            <a:avLst/>
          </a:prstGeom>
        </p:spPr>
        <p:txBody>
          <a:bodyPr wrap="square">
            <a:spAutoFit/>
          </a:bodyPr>
          <a:lstStyle/>
          <a:p>
            <a:r>
              <a:rPr lang="en-GB" sz="2400" b="1" dirty="0"/>
              <a:t>3. Give special focus to the 1,000-day period within USAID health, nutrition, agriculture, and humanitarian assistance programs</a:t>
            </a:r>
          </a:p>
          <a:p>
            <a:endParaRPr lang="en-ZA" sz="2400" dirty="0"/>
          </a:p>
          <a:p>
            <a:pPr marL="285750" indent="-285750">
              <a:buFont typeface="Arial" panose="020B0604020202020204" pitchFamily="34" charset="0"/>
              <a:buChar char="•"/>
            </a:pPr>
            <a:r>
              <a:rPr lang="en-GB" sz="2400" dirty="0"/>
              <a:t>Behind malnutrition is a range of factors – from poverty, to lack of education, to poor care giving practices, to gender dynamics that disadvantage girls and women when it comes to allocating household resources. </a:t>
            </a:r>
          </a:p>
        </p:txBody>
      </p:sp>
    </p:spTree>
    <p:extLst>
      <p:ext uri="{BB962C8B-B14F-4D97-AF65-F5344CB8AC3E}">
        <p14:creationId xmlns:p14="http://schemas.microsoft.com/office/powerpoint/2010/main" val="2952168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416320"/>
          </a:xfrm>
          <a:prstGeom prst="rect">
            <a:avLst/>
          </a:prstGeom>
        </p:spPr>
        <p:txBody>
          <a:bodyPr wrap="square">
            <a:spAutoFit/>
          </a:bodyPr>
          <a:lstStyle/>
          <a:p>
            <a:pPr marL="285750" indent="-285750">
              <a:buFont typeface="Arial" panose="020B0604020202020204" pitchFamily="34" charset="0"/>
              <a:buChar char="•"/>
            </a:pPr>
            <a:r>
              <a:rPr lang="en-GB" sz="2400" dirty="0"/>
              <a:t>Illness has an impact on nutrient absorption and use and increases requirements; therefore, water, sanitation and hygiene actions as well as adequate health care are essential to improve nutrition.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These underlying causes are where more can be done to prevent malnutrition in women and young children through nutrition-sensitive actions as well as nutrition-specific work. </a:t>
            </a:r>
            <a:endParaRPr lang="en-ZA" sz="2400" dirty="0"/>
          </a:p>
        </p:txBody>
      </p:sp>
    </p:spTree>
    <p:extLst>
      <p:ext uri="{BB962C8B-B14F-4D97-AF65-F5344CB8AC3E}">
        <p14:creationId xmlns:p14="http://schemas.microsoft.com/office/powerpoint/2010/main" val="4988392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046988"/>
          </a:xfrm>
          <a:prstGeom prst="rect">
            <a:avLst/>
          </a:prstGeom>
        </p:spPr>
        <p:txBody>
          <a:bodyPr wrap="square">
            <a:spAutoFit/>
          </a:bodyPr>
          <a:lstStyle/>
          <a:p>
            <a:pPr marL="342900" indent="-342900" fontAlgn="base">
              <a:buFont typeface="Arial" panose="020B0604020202020204" pitchFamily="34" charset="0"/>
              <a:buChar char="•"/>
            </a:pPr>
            <a:r>
              <a:rPr lang="en-US" sz="2400" b="1" dirty="0"/>
              <a:t>Solutions to improve nutrition in the 1,000-day window are readily available, affordable, and cost-effective, and include:</a:t>
            </a:r>
          </a:p>
          <a:p>
            <a:pPr marL="342900" indent="-342900" fontAlgn="base">
              <a:buFont typeface="Arial" panose="020B0604020202020204" pitchFamily="34" charset="0"/>
              <a:buChar char="•"/>
            </a:pPr>
            <a:endParaRPr lang="en-ZA" sz="2400" b="1" dirty="0"/>
          </a:p>
          <a:p>
            <a:pPr marL="342900" lvl="0" indent="-342900" fontAlgn="base">
              <a:buFont typeface="Arial" panose="020B0604020202020204" pitchFamily="34" charset="0"/>
              <a:buChar char="•"/>
            </a:pPr>
            <a:r>
              <a:rPr lang="en-GB" sz="2400" dirty="0"/>
              <a:t>Integrate key hygiene actions (safe drinking water, hand-washing with soap, safe disposal of excreta, and food hygiene) as essential components in all targeted nutrition programs.</a:t>
            </a:r>
          </a:p>
        </p:txBody>
      </p:sp>
    </p:spTree>
    <p:extLst>
      <p:ext uri="{BB962C8B-B14F-4D97-AF65-F5344CB8AC3E}">
        <p14:creationId xmlns:p14="http://schemas.microsoft.com/office/powerpoint/2010/main" val="157165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416320"/>
          </a:xfrm>
          <a:prstGeom prst="rect">
            <a:avLst/>
          </a:prstGeom>
        </p:spPr>
        <p:txBody>
          <a:bodyPr wrap="square">
            <a:spAutoFit/>
          </a:bodyPr>
          <a:lstStyle/>
          <a:p>
            <a:pPr lvl="0" fontAlgn="base"/>
            <a:endParaRPr lang="en-ZA" sz="2400" dirty="0"/>
          </a:p>
          <a:p>
            <a:pPr marL="342900" lvl="0" indent="-342900" fontAlgn="base">
              <a:buFont typeface="Arial" panose="020B0604020202020204" pitchFamily="34" charset="0"/>
              <a:buChar char="•"/>
            </a:pPr>
            <a:r>
              <a:rPr lang="en-GB" sz="2400" dirty="0"/>
              <a:t>Scale up community management of acute malnutrition in emergency and development settings, including the provision of improved commodities for prevention and treatment of acute malnutrition.</a:t>
            </a:r>
          </a:p>
          <a:p>
            <a:pPr marL="342900" lvl="0" indent="-342900" fontAlgn="base">
              <a:buFont typeface="Arial" panose="020B0604020202020204" pitchFamily="34" charset="0"/>
              <a:buChar char="•"/>
            </a:pPr>
            <a:endParaRPr lang="en-ZA" sz="2400" dirty="0"/>
          </a:p>
          <a:p>
            <a:pPr marL="342900" lvl="0" indent="-342900" fontAlgn="base">
              <a:buFont typeface="Arial" panose="020B0604020202020204" pitchFamily="34" charset="0"/>
              <a:buChar char="•"/>
            </a:pPr>
            <a:r>
              <a:rPr lang="en-GB" sz="2400" dirty="0"/>
              <a:t>Support preventive and curative health and nutrition services in maternal and child health and nutrition programs.</a:t>
            </a:r>
          </a:p>
        </p:txBody>
      </p:sp>
    </p:spTree>
    <p:extLst>
      <p:ext uri="{BB962C8B-B14F-4D97-AF65-F5344CB8AC3E}">
        <p14:creationId xmlns:p14="http://schemas.microsoft.com/office/powerpoint/2010/main" val="30029425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416320"/>
          </a:xfrm>
          <a:prstGeom prst="rect">
            <a:avLst/>
          </a:prstGeom>
        </p:spPr>
        <p:txBody>
          <a:bodyPr wrap="square">
            <a:spAutoFit/>
          </a:bodyPr>
          <a:lstStyle/>
          <a:p>
            <a:pPr marL="342900" lvl="0" indent="-342900" fontAlgn="base">
              <a:buFont typeface="Arial" panose="020B0604020202020204" pitchFamily="34" charset="0"/>
              <a:buChar char="•"/>
            </a:pPr>
            <a:r>
              <a:rPr lang="en-GB" sz="2400" dirty="0"/>
              <a:t>Promote healthy timing and spacing of pregnancies to decrease the risk of neonatal mortality, preterm births, small for gestational age, and low birth weight and allow for exclusive and continued breastfeeding until at least 24 months.</a:t>
            </a:r>
          </a:p>
          <a:p>
            <a:pPr marL="342900" lvl="0" indent="-342900" fontAlgn="base">
              <a:buFont typeface="Arial" panose="020B0604020202020204" pitchFamily="34" charset="0"/>
              <a:buChar char="•"/>
            </a:pPr>
            <a:endParaRPr lang="en-ZA" sz="2400" dirty="0"/>
          </a:p>
          <a:p>
            <a:pPr marL="342900" lvl="0" indent="-342900" fontAlgn="base">
              <a:buFont typeface="Arial" panose="020B0604020202020204" pitchFamily="34" charset="0"/>
              <a:buChar char="•"/>
            </a:pPr>
            <a:r>
              <a:rPr lang="en-GB" sz="2400" dirty="0"/>
              <a:t>Promote dietary diversity for women and children through integrated agriculture and nutrition programming.</a:t>
            </a:r>
          </a:p>
          <a:p>
            <a:pPr lvl="0" fontAlgn="base"/>
            <a:endParaRPr lang="en-ZA" sz="2400" dirty="0"/>
          </a:p>
        </p:txBody>
      </p:sp>
    </p:spTree>
    <p:extLst>
      <p:ext uri="{BB962C8B-B14F-4D97-AF65-F5344CB8AC3E}">
        <p14:creationId xmlns:p14="http://schemas.microsoft.com/office/powerpoint/2010/main" val="997720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785652"/>
          </a:xfrm>
          <a:prstGeom prst="rect">
            <a:avLst/>
          </a:prstGeom>
        </p:spPr>
        <p:txBody>
          <a:bodyPr wrap="square">
            <a:spAutoFit/>
          </a:bodyPr>
          <a:lstStyle/>
          <a:p>
            <a:pPr marL="342900" lvl="0" indent="-342900" fontAlgn="base">
              <a:buFont typeface="Arial" panose="020B0604020202020204" pitchFamily="34" charset="0"/>
              <a:buChar char="•"/>
            </a:pPr>
            <a:r>
              <a:rPr lang="en-GB" sz="2400" dirty="0"/>
              <a:t>Strengthen the evidence base for and scale up (1) proven nutrition-sensitive agriculture interventions and (2) nutrition assessment, counselling, and support as a component of routine clinical health care.</a:t>
            </a:r>
          </a:p>
          <a:p>
            <a:pPr marL="342900" lvl="0" indent="-342900" fontAlgn="base">
              <a:buFont typeface="Arial" panose="020B0604020202020204" pitchFamily="34" charset="0"/>
              <a:buChar char="•"/>
            </a:pPr>
            <a:endParaRPr lang="en-ZA" sz="2400" dirty="0"/>
          </a:p>
          <a:p>
            <a:pPr marL="342900" indent="-342900">
              <a:buFont typeface="Arial" panose="020B0604020202020204" pitchFamily="34" charset="0"/>
              <a:buChar char="•"/>
            </a:pPr>
            <a:r>
              <a:rPr lang="en-GB" sz="2400" dirty="0"/>
              <a:t>Increase significantly the number of professionals and frontline workers, especially women, formally trained and employed in nutrition to meet country and local needs across sectors.</a:t>
            </a:r>
            <a:endParaRPr lang="en-ZA" sz="2400" dirty="0"/>
          </a:p>
          <a:p>
            <a:pPr lvl="0" fontAlgn="base"/>
            <a:endParaRPr lang="en-ZA" sz="2400" dirty="0"/>
          </a:p>
        </p:txBody>
      </p:sp>
    </p:spTree>
    <p:extLst>
      <p:ext uri="{BB962C8B-B14F-4D97-AF65-F5344CB8AC3E}">
        <p14:creationId xmlns:p14="http://schemas.microsoft.com/office/powerpoint/2010/main" val="26632023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893647"/>
          </a:xfrm>
          <a:prstGeom prst="rect">
            <a:avLst/>
          </a:prstGeom>
        </p:spPr>
        <p:txBody>
          <a:bodyPr wrap="square">
            <a:spAutoFit/>
          </a:bodyPr>
          <a:lstStyle/>
          <a:p>
            <a:r>
              <a:rPr lang="en-GB" sz="2400" b="1" dirty="0"/>
              <a:t>4. Social and behaviour change</a:t>
            </a:r>
            <a:endParaRPr lang="en-ZA" sz="2400" dirty="0"/>
          </a:p>
          <a:p>
            <a:endParaRPr lang="en-GB" sz="2400" dirty="0"/>
          </a:p>
          <a:p>
            <a:pPr marL="342900" indent="-342900">
              <a:buFont typeface="Arial" panose="020B0604020202020204" pitchFamily="34" charset="0"/>
              <a:buChar char="•"/>
            </a:pPr>
            <a:r>
              <a:rPr lang="en-GB" sz="2400" dirty="0"/>
              <a:t>A strong multichannel social and behaviour change strategy should address the range of practices that are recommended for specific stages in the 1,000-day window in a culturally-appropriate and timely way, targeting not just those who practice the behaviours but those who influence behaviour in a household and community.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Clear, age-appropriate and action-oriented messages delivered through repeated, multiple contact points and channels are most effective. </a:t>
            </a:r>
          </a:p>
          <a:p>
            <a:pPr lvl="0" fontAlgn="base"/>
            <a:endParaRPr lang="en-ZA" sz="2400" dirty="0"/>
          </a:p>
        </p:txBody>
      </p:sp>
    </p:spTree>
    <p:extLst>
      <p:ext uri="{BB962C8B-B14F-4D97-AF65-F5344CB8AC3E}">
        <p14:creationId xmlns:p14="http://schemas.microsoft.com/office/powerpoint/2010/main" val="31676608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154984"/>
          </a:xfrm>
          <a:prstGeom prst="rect">
            <a:avLst/>
          </a:prstGeom>
        </p:spPr>
        <p:txBody>
          <a:bodyPr wrap="square">
            <a:spAutoFit/>
          </a:bodyPr>
          <a:lstStyle/>
          <a:p>
            <a:r>
              <a:rPr lang="en-GB" sz="2400" b="1" dirty="0"/>
              <a:t>Social and behaviour change communication messaging reinforced by community mobilization and mass media should include:</a:t>
            </a:r>
            <a:endParaRPr lang="en-ZA" sz="2400" b="1" dirty="0"/>
          </a:p>
          <a:p>
            <a:r>
              <a:rPr lang="en-GB" sz="2400" dirty="0"/>
              <a:t> </a:t>
            </a:r>
            <a:endParaRPr lang="en-ZA" sz="2400" dirty="0"/>
          </a:p>
          <a:p>
            <a:pPr marL="285750" lvl="0" indent="-285750">
              <a:buFont typeface="Arial" panose="020B0604020202020204" pitchFamily="34" charset="0"/>
              <a:buChar char="•"/>
            </a:pPr>
            <a:r>
              <a:rPr lang="en-GB" sz="2400" dirty="0"/>
              <a:t>Interpersonal counselling</a:t>
            </a:r>
            <a:endParaRPr lang="en-ZA" sz="2400" dirty="0"/>
          </a:p>
          <a:p>
            <a:pPr marL="285750" lvl="0" indent="-285750">
              <a:buFont typeface="Arial" panose="020B0604020202020204" pitchFamily="34" charset="0"/>
              <a:buChar char="•"/>
            </a:pPr>
            <a:r>
              <a:rPr lang="en-GB" sz="2400" dirty="0"/>
              <a:t>Regular, quality contacts for nutrition-specific services with mothers/direct caregivers and their families</a:t>
            </a:r>
            <a:endParaRPr lang="en-ZA" sz="2400" dirty="0"/>
          </a:p>
          <a:p>
            <a:pPr marL="285750" lvl="0" indent="-285750">
              <a:buFont typeface="Arial" panose="020B0604020202020204" pitchFamily="34" charset="0"/>
              <a:buChar char="•"/>
            </a:pPr>
            <a:r>
              <a:rPr lang="en-GB" sz="2400" dirty="0"/>
              <a:t>Can include home visits, peer support, “mothers groups,” and counselling by health workers</a:t>
            </a:r>
            <a:endParaRPr lang="en-ZA" sz="2400" dirty="0"/>
          </a:p>
          <a:p>
            <a:pPr marL="285750" lvl="0" indent="-285750">
              <a:buFont typeface="Arial" panose="020B0604020202020204" pitchFamily="34" charset="0"/>
              <a:buChar char="•"/>
            </a:pPr>
            <a:r>
              <a:rPr lang="en-GB" sz="2400" dirty="0"/>
              <a:t>Multiple media channels</a:t>
            </a:r>
            <a:endParaRPr lang="en-ZA" sz="2400" dirty="0"/>
          </a:p>
          <a:p>
            <a:pPr lvl="0" fontAlgn="base"/>
            <a:endParaRPr lang="en-ZA" sz="2400" dirty="0"/>
          </a:p>
        </p:txBody>
      </p:sp>
    </p:spTree>
    <p:extLst>
      <p:ext uri="{BB962C8B-B14F-4D97-AF65-F5344CB8AC3E}">
        <p14:creationId xmlns:p14="http://schemas.microsoft.com/office/powerpoint/2010/main" val="24981000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2308324"/>
          </a:xfrm>
          <a:prstGeom prst="rect">
            <a:avLst/>
          </a:prstGeom>
        </p:spPr>
        <p:txBody>
          <a:bodyPr wrap="square">
            <a:spAutoFit/>
          </a:bodyPr>
          <a:lstStyle/>
          <a:p>
            <a:pPr marL="285750" lvl="0" indent="-285750">
              <a:buFont typeface="Arial" panose="020B0604020202020204" pitchFamily="34" charset="0"/>
              <a:buChar char="•"/>
            </a:pPr>
            <a:r>
              <a:rPr lang="en-GB" sz="2400" dirty="0"/>
              <a:t>Informal means (community theatre and songs), videos, posters, and leaflets</a:t>
            </a:r>
            <a:endParaRPr lang="en-ZA" sz="2400" dirty="0"/>
          </a:p>
          <a:p>
            <a:pPr marL="285750" lvl="0" indent="-285750">
              <a:buFont typeface="Arial" panose="020B0604020202020204" pitchFamily="34" charset="0"/>
              <a:buChar char="•"/>
            </a:pPr>
            <a:r>
              <a:rPr lang="en-GB" sz="2400" dirty="0"/>
              <a:t>Targeted mass media (community radio), mass media (television and social media), cell phones, and other technology</a:t>
            </a:r>
            <a:endParaRPr lang="en-ZA" sz="2400" dirty="0"/>
          </a:p>
          <a:p>
            <a:pPr lvl="0" fontAlgn="base"/>
            <a:endParaRPr lang="en-ZA" sz="2400" dirty="0"/>
          </a:p>
        </p:txBody>
      </p:sp>
    </p:spTree>
    <p:extLst>
      <p:ext uri="{BB962C8B-B14F-4D97-AF65-F5344CB8AC3E}">
        <p14:creationId xmlns:p14="http://schemas.microsoft.com/office/powerpoint/2010/main" val="9263537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524315"/>
          </a:xfrm>
          <a:prstGeom prst="rect">
            <a:avLst/>
          </a:prstGeom>
        </p:spPr>
        <p:txBody>
          <a:bodyPr wrap="square">
            <a:spAutoFit/>
          </a:bodyPr>
          <a:lstStyle/>
          <a:p>
            <a:r>
              <a:rPr lang="en-GB" sz="2400" b="1" dirty="0"/>
              <a:t>Community mobilization and advocacy</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GB" sz="2400" dirty="0"/>
              <a:t>Educating and motivating influential audiences to take action and support specific measures to advance maternal, infant and young child nutrition</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GB" sz="2400" dirty="0"/>
              <a:t>Early and exclusive breastfeeding have been identified by USAID as accelerator behaviours for nutrition, as described in </a:t>
            </a:r>
            <a:r>
              <a:rPr lang="en-GB" sz="2400" i="1" dirty="0"/>
              <a:t>The Behaviour Change Framework: A Template for Accelerating the Impact of Behaviour Change in USAID-supported Ending Preventable Child and Maternal Deaths (EPCMD) Programs in 24 Priority Countries.</a:t>
            </a:r>
            <a:r>
              <a:rPr lang="en-GB" sz="2400" dirty="0"/>
              <a:t> </a:t>
            </a:r>
          </a:p>
        </p:txBody>
      </p:sp>
    </p:spTree>
    <p:extLst>
      <p:ext uri="{BB962C8B-B14F-4D97-AF65-F5344CB8AC3E}">
        <p14:creationId xmlns:p14="http://schemas.microsoft.com/office/powerpoint/2010/main" val="2901485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2308324"/>
          </a:xfrm>
          <a:prstGeom prst="rect">
            <a:avLst/>
          </a:prstGeom>
        </p:spPr>
        <p:txBody>
          <a:bodyPr wrap="square">
            <a:spAutoFit/>
          </a:bodyPr>
          <a:lstStyle/>
          <a:p>
            <a:pPr marL="342900" indent="-342900">
              <a:buFont typeface="Arial" panose="020B0604020202020204" pitchFamily="34" charset="0"/>
              <a:buChar char="•"/>
            </a:pPr>
            <a:r>
              <a:rPr lang="en-GB" sz="2400" dirty="0"/>
              <a:t>The framework helps to mainstream behaviour change activities in the global health agenda for EPCMD.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Accelerator behaviours are priority behaviours for programming because they have the highest potential to hasten the decline of child and maternal deaths. </a:t>
            </a:r>
            <a:endParaRPr lang="en-ZA" sz="2400" dirty="0"/>
          </a:p>
        </p:txBody>
      </p:sp>
    </p:spTree>
    <p:extLst>
      <p:ext uri="{BB962C8B-B14F-4D97-AF65-F5344CB8AC3E}">
        <p14:creationId xmlns:p14="http://schemas.microsoft.com/office/powerpoint/2010/main" val="40622738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154984"/>
          </a:xfrm>
          <a:prstGeom prst="rect">
            <a:avLst/>
          </a:prstGeom>
        </p:spPr>
        <p:txBody>
          <a:bodyPr wrap="square">
            <a:spAutoFit/>
          </a:bodyPr>
          <a:lstStyle/>
          <a:p>
            <a:r>
              <a:rPr lang="en-GB" sz="2400" b="1" dirty="0"/>
              <a:t>Key considerations to support breastfeeding include:</a:t>
            </a:r>
          </a:p>
          <a:p>
            <a:endParaRPr lang="en-ZA" sz="2400" b="1" dirty="0"/>
          </a:p>
          <a:p>
            <a:pPr marL="285750" lvl="0" indent="-285750" fontAlgn="base">
              <a:buFont typeface="Arial" panose="020B0604020202020204" pitchFamily="34" charset="0"/>
              <a:buChar char="•"/>
            </a:pPr>
            <a:r>
              <a:rPr lang="en-GB" sz="2400" dirty="0"/>
              <a:t>Train community members to form breastfeeding support groups for mothers and other family members.</a:t>
            </a:r>
            <a:endParaRPr lang="en-ZA" sz="2400" dirty="0"/>
          </a:p>
          <a:p>
            <a:pPr marL="285750" lvl="0" indent="-285750" fontAlgn="base">
              <a:buFont typeface="Arial" panose="020B0604020202020204" pitchFamily="34" charset="0"/>
              <a:buChar char="•"/>
            </a:pPr>
            <a:r>
              <a:rPr lang="en-GB" sz="2400" dirty="0"/>
              <a:t>Assist community health workers/providers to facilitate an enabling environment where opportunities are maximized (e.g., water, sanitation and hygiene, nutrition, mother's health, prevention of mother-to-child transmission of HIV).</a:t>
            </a:r>
            <a:endParaRPr lang="en-ZA" sz="2400" dirty="0"/>
          </a:p>
          <a:p>
            <a:pPr marL="285750" lvl="0" indent="-285750" fontAlgn="base">
              <a:buFont typeface="Arial" panose="020B0604020202020204" pitchFamily="34" charset="0"/>
              <a:buChar char="•"/>
            </a:pPr>
            <a:r>
              <a:rPr lang="en-GB" sz="2400" dirty="0"/>
              <a:t>Align policy-makers and donors in supporting “optimal practices” and friendliness of early breastfeeding, especially at facilities.</a:t>
            </a:r>
            <a:endParaRPr lang="en-ZA" sz="2400" dirty="0"/>
          </a:p>
        </p:txBody>
      </p:sp>
    </p:spTree>
    <p:extLst>
      <p:ext uri="{BB962C8B-B14F-4D97-AF65-F5344CB8AC3E}">
        <p14:creationId xmlns:p14="http://schemas.microsoft.com/office/powerpoint/2010/main" val="35022510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830997"/>
          </a:xfrm>
          <a:prstGeom prst="rect">
            <a:avLst/>
          </a:prstGeom>
        </p:spPr>
        <p:txBody>
          <a:bodyPr wrap="square">
            <a:spAutoFit/>
          </a:bodyPr>
          <a:lstStyle/>
          <a:p>
            <a:pPr marL="285750" lvl="0" indent="-285750" fontAlgn="base">
              <a:buFont typeface="Arial" panose="020B0604020202020204" pitchFamily="34" charset="0"/>
              <a:buChar char="•"/>
            </a:pPr>
            <a:r>
              <a:rPr lang="en-GB" sz="2400" dirty="0"/>
              <a:t>Include men and other influencers (e.g., mothers-in-law) in behaviour change activities.</a:t>
            </a:r>
            <a:endParaRPr lang="en-ZA" sz="2400" dirty="0"/>
          </a:p>
        </p:txBody>
      </p:sp>
    </p:spTree>
    <p:extLst>
      <p:ext uri="{BB962C8B-B14F-4D97-AF65-F5344CB8AC3E}">
        <p14:creationId xmlns:p14="http://schemas.microsoft.com/office/powerpoint/2010/main" val="194785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785652"/>
          </a:xfrm>
          <a:prstGeom prst="rect">
            <a:avLst/>
          </a:prstGeom>
        </p:spPr>
        <p:txBody>
          <a:bodyPr wrap="square">
            <a:spAutoFit/>
          </a:bodyPr>
          <a:lstStyle/>
          <a:p>
            <a:r>
              <a:rPr lang="en-GB" sz="2400" dirty="0"/>
              <a:t>Program Examples</a:t>
            </a:r>
            <a:endParaRPr lang="en-ZA" sz="2400" dirty="0"/>
          </a:p>
          <a:p>
            <a:pPr marL="342900" indent="-342900">
              <a:buAutoNum type="arabicPeriod"/>
            </a:pPr>
            <a:r>
              <a:rPr lang="en-GB" sz="2400" b="1" dirty="0"/>
              <a:t>Suaahara/Nepal</a:t>
            </a:r>
          </a:p>
          <a:p>
            <a:endParaRPr lang="en-ZA" sz="2400" dirty="0"/>
          </a:p>
          <a:p>
            <a:pPr marL="342900" indent="-342900">
              <a:buFont typeface="Arial" panose="020B0604020202020204" pitchFamily="34" charset="0"/>
              <a:buChar char="•"/>
            </a:pPr>
            <a:r>
              <a:rPr lang="en-GB" sz="2400" dirty="0"/>
              <a:t>Suaahara II is a 5-year USAID-funded integrated nutrition program (April 2016 - March 2021) in Nepal.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uses a comprehensive, household-based approach to improve access to and consumption of nutritious foods in areas with populations with poor nutritional status indicators.</a:t>
            </a:r>
          </a:p>
        </p:txBody>
      </p:sp>
    </p:spTree>
    <p:extLst>
      <p:ext uri="{BB962C8B-B14F-4D97-AF65-F5344CB8AC3E}">
        <p14:creationId xmlns:p14="http://schemas.microsoft.com/office/powerpoint/2010/main" val="2569724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893647"/>
          </a:xfrm>
          <a:prstGeom prst="rect">
            <a:avLst/>
          </a:prstGeom>
        </p:spPr>
        <p:txBody>
          <a:bodyPr wrap="square">
            <a:spAutoFit/>
          </a:bodyPr>
          <a:lstStyle/>
          <a:p>
            <a:pPr marL="342900" indent="-342900">
              <a:buFont typeface="Arial" panose="020B0604020202020204" pitchFamily="34" charset="0"/>
              <a:buChar char="•"/>
            </a:pPr>
            <a:r>
              <a:rPr lang="en-GB" sz="2400" dirty="0"/>
              <a:t>Its main objective is to </a:t>
            </a:r>
            <a:r>
              <a:rPr lang="en-GB" sz="2400" b="1" dirty="0"/>
              <a:t>improve the nutritional status of pregnant and lactating women and children under 2 years of age</a:t>
            </a:r>
            <a:r>
              <a:rPr lang="en-GB" sz="2400" dirty="0"/>
              <a:t> by directly addressing the vulnerable points of development that result in stunting.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program integrates health, nutrition, agriculture and food security activities, including complementary nutrition and hygiene education; nutrition assessment, counselling and support (NACS); strengthening the quality and utilization of health services; homestead food production; sanitation improvement; and counselling on family planning. </a:t>
            </a:r>
            <a:endParaRPr lang="en-ZA" sz="2400" dirty="0"/>
          </a:p>
          <a:p>
            <a:pPr fontAlgn="base"/>
            <a:endParaRPr lang="en-ZA" sz="2400" dirty="0"/>
          </a:p>
        </p:txBody>
      </p:sp>
    </p:spTree>
    <p:extLst>
      <p:ext uri="{BB962C8B-B14F-4D97-AF65-F5344CB8AC3E}">
        <p14:creationId xmlns:p14="http://schemas.microsoft.com/office/powerpoint/2010/main" val="187461985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785652"/>
          </a:xfrm>
          <a:prstGeom prst="rect">
            <a:avLst/>
          </a:prstGeom>
        </p:spPr>
        <p:txBody>
          <a:bodyPr wrap="square">
            <a:spAutoFit/>
          </a:bodyPr>
          <a:lstStyle/>
          <a:p>
            <a:pPr marL="342900" indent="-342900" fontAlgn="base">
              <a:buFont typeface="Arial" panose="020B0604020202020204" pitchFamily="34" charset="0"/>
              <a:buChar char="•"/>
            </a:pPr>
            <a:r>
              <a:rPr lang="en-US" sz="2400" dirty="0"/>
              <a:t>The project works within the government system, primarily through female community health volunteers who disseminate health messages, services and commodities at the household level and through mothers' group discussion forums.</a:t>
            </a:r>
          </a:p>
          <a:p>
            <a:pPr marL="342900" indent="-342900" fontAlgn="base">
              <a:buFont typeface="Arial" panose="020B0604020202020204" pitchFamily="34" charset="0"/>
              <a:buChar char="•"/>
            </a:pPr>
            <a:endParaRPr lang="en-ZA" sz="2400" dirty="0"/>
          </a:p>
          <a:p>
            <a:pPr marL="342900" indent="-342900" fontAlgn="base">
              <a:buFont typeface="Arial" panose="020B0604020202020204" pitchFamily="34" charset="0"/>
              <a:buChar char="•"/>
            </a:pPr>
            <a:r>
              <a:rPr lang="en-US" sz="2400" dirty="0"/>
              <a:t>Suaahara II builds on the progress and effective coverage of the Suaahara I integrated nutrition program (2011-2016). </a:t>
            </a:r>
          </a:p>
          <a:p>
            <a:pPr fontAlgn="base"/>
            <a:endParaRPr lang="en-ZA" sz="2400" dirty="0"/>
          </a:p>
        </p:txBody>
      </p:sp>
    </p:spTree>
    <p:extLst>
      <p:ext uri="{BB962C8B-B14F-4D97-AF65-F5344CB8AC3E}">
        <p14:creationId xmlns:p14="http://schemas.microsoft.com/office/powerpoint/2010/main" val="21386628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893647"/>
          </a:xfrm>
          <a:prstGeom prst="rect">
            <a:avLst/>
          </a:prstGeom>
        </p:spPr>
        <p:txBody>
          <a:bodyPr wrap="square">
            <a:spAutoFit/>
          </a:bodyPr>
          <a:lstStyle/>
          <a:p>
            <a:pPr marL="342900" indent="-342900" fontAlgn="base">
              <a:buFont typeface="Arial" panose="020B0604020202020204" pitchFamily="34" charset="0"/>
              <a:buChar char="•"/>
            </a:pPr>
            <a:r>
              <a:rPr lang="en-US" sz="2400" dirty="0"/>
              <a:t>An in-depth </a:t>
            </a:r>
            <a:r>
              <a:rPr lang="en-US" sz="2400" u="sng" dirty="0">
                <a:hlinkClick r:id="rId2"/>
              </a:rPr>
              <a:t>process evaluation</a:t>
            </a:r>
            <a:r>
              <a:rPr lang="en-US" sz="2400" dirty="0"/>
              <a:t>  conducted in 2015 found that 1,000-day mothers in Suaahara I implementation areas were more likely to consume a more nutritious diet during pregnancy, feed colostrum at birth, exclusively breastfeed, and feed their children a more nutritious diet including eggs and dairy than in comparison areas.</a:t>
            </a:r>
          </a:p>
          <a:p>
            <a:pPr fontAlgn="base"/>
            <a:endParaRPr lang="en-ZA" sz="2400" dirty="0"/>
          </a:p>
          <a:p>
            <a:r>
              <a:rPr lang="en-GB" sz="2400" b="1" u="sng" dirty="0"/>
              <a:t>2. Preventing Malnutrition in Children Under 2 Approach (PM2A)</a:t>
            </a:r>
            <a:endParaRPr lang="en-ZA" sz="2400" dirty="0"/>
          </a:p>
          <a:p>
            <a:pPr marL="342900" indent="-342900">
              <a:buFont typeface="Arial" panose="020B0604020202020204" pitchFamily="34" charset="0"/>
              <a:buChar char="•"/>
            </a:pPr>
            <a:r>
              <a:rPr lang="en-GB" sz="2400" dirty="0"/>
              <a:t>PM2A is a food-supported conditional food transfer approach being implemented in several Food for Peace development programs around the world. </a:t>
            </a:r>
          </a:p>
          <a:p>
            <a:pPr fontAlgn="base"/>
            <a:endParaRPr lang="en-ZA" sz="2400" dirty="0"/>
          </a:p>
        </p:txBody>
      </p:sp>
    </p:spTree>
    <p:extLst>
      <p:ext uri="{BB962C8B-B14F-4D97-AF65-F5344CB8AC3E}">
        <p14:creationId xmlns:p14="http://schemas.microsoft.com/office/powerpoint/2010/main" val="198454792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893647"/>
          </a:xfrm>
          <a:prstGeom prst="rect">
            <a:avLst/>
          </a:prstGeom>
        </p:spPr>
        <p:txBody>
          <a:bodyPr wrap="square">
            <a:spAutoFit/>
          </a:bodyPr>
          <a:lstStyle/>
          <a:p>
            <a:pPr marL="342900" indent="-342900">
              <a:buFont typeface="Arial" panose="020B0604020202020204" pitchFamily="34" charset="0"/>
              <a:buChar char="•"/>
            </a:pPr>
            <a:r>
              <a:rPr lang="en-GB" sz="2400" dirty="0"/>
              <a:t>Its goal is to </a:t>
            </a:r>
            <a:r>
              <a:rPr lang="en-GB" sz="2400" b="1" dirty="0"/>
              <a:t>reduce the prevalence of child malnutrition by targeting a package of health and nutrition interventions to all pregnant women, mothers of children 0–23 months, and children under 2 in food-insecure program areas,</a:t>
            </a:r>
            <a:r>
              <a:rPr lang="en-GB" sz="2400" dirty="0"/>
              <a:t> regardless of nutritional status.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Because these women and children are the most nutritionally vulnerable members of the population, the program targets everyone in these groups to protect children from malnutrition and its long-term consequences, such as diminished psycho-motor skills, work capacity, intelligence quotient, and income, among others.</a:t>
            </a:r>
            <a:endParaRPr lang="en-ZA" sz="2400" dirty="0"/>
          </a:p>
        </p:txBody>
      </p:sp>
    </p:spTree>
    <p:extLst>
      <p:ext uri="{BB962C8B-B14F-4D97-AF65-F5344CB8AC3E}">
        <p14:creationId xmlns:p14="http://schemas.microsoft.com/office/powerpoint/2010/main" val="34034204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154984"/>
          </a:xfrm>
          <a:prstGeom prst="rect">
            <a:avLst/>
          </a:prstGeom>
        </p:spPr>
        <p:txBody>
          <a:bodyPr wrap="square">
            <a:spAutoFit/>
          </a:bodyPr>
          <a:lstStyle/>
          <a:p>
            <a:pPr fontAlgn="base"/>
            <a:r>
              <a:rPr lang="en-US" sz="2400" b="1" dirty="0"/>
              <a:t>The primary interventions consist of:</a:t>
            </a:r>
          </a:p>
          <a:p>
            <a:pPr fontAlgn="base"/>
            <a:endParaRPr lang="en-ZA" sz="2400" b="1" dirty="0"/>
          </a:p>
          <a:p>
            <a:pPr lvl="0" fontAlgn="base"/>
            <a:r>
              <a:rPr lang="en-GB" sz="2400" b="1" dirty="0"/>
              <a:t>Health</a:t>
            </a:r>
            <a:r>
              <a:rPr lang="en-GB" sz="2400" dirty="0"/>
              <a:t> –required attendance at regular preventive health visits, which include pre- and postnatal health visits for pregnant and lactating women and preventive health and nutrition services for children under 2 years of age;</a:t>
            </a:r>
          </a:p>
          <a:p>
            <a:pPr lvl="0" fontAlgn="base"/>
            <a:endParaRPr lang="en-ZA" sz="2400" dirty="0"/>
          </a:p>
          <a:p>
            <a:pPr lvl="0" fontAlgn="base"/>
            <a:r>
              <a:rPr lang="en-GB" sz="2400" b="1" dirty="0"/>
              <a:t>Care</a:t>
            </a:r>
            <a:r>
              <a:rPr lang="en-GB" sz="2400" dirty="0"/>
              <a:t> –required participation by beneficiary mothers in behaviour change communication activities, which are designed to improve maternal and child care, health and nutrition related knowledge and practices; and</a:t>
            </a:r>
          </a:p>
        </p:txBody>
      </p:sp>
    </p:spTree>
    <p:extLst>
      <p:ext uri="{BB962C8B-B14F-4D97-AF65-F5344CB8AC3E}">
        <p14:creationId xmlns:p14="http://schemas.microsoft.com/office/powerpoint/2010/main" val="5380515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524315"/>
          </a:xfrm>
          <a:prstGeom prst="rect">
            <a:avLst/>
          </a:prstGeom>
        </p:spPr>
        <p:txBody>
          <a:bodyPr wrap="square">
            <a:spAutoFit/>
          </a:bodyPr>
          <a:lstStyle/>
          <a:p>
            <a:pPr marL="342900" lvl="0" indent="-342900" fontAlgn="base">
              <a:buFont typeface="Arial" panose="020B0604020202020204" pitchFamily="34" charset="0"/>
              <a:buChar char="•"/>
            </a:pPr>
            <a:r>
              <a:rPr lang="en-GB" sz="2400" b="1" dirty="0"/>
              <a:t>Food</a:t>
            </a:r>
            <a:r>
              <a:rPr lang="en-GB" sz="2400" dirty="0"/>
              <a:t> – access to high quality nutritious foods for pregnant and lactating women and optimal complementary foods for children under 2 years old.</a:t>
            </a:r>
          </a:p>
          <a:p>
            <a:pPr lvl="0" fontAlgn="base"/>
            <a:endParaRPr lang="en-ZA" sz="2400" dirty="0"/>
          </a:p>
          <a:p>
            <a:pPr marL="342900" indent="-342900" fontAlgn="base">
              <a:buFont typeface="Arial" panose="020B0604020202020204" pitchFamily="34" charset="0"/>
              <a:buChar char="•"/>
            </a:pPr>
            <a:r>
              <a:rPr lang="en-US" sz="2400" dirty="0"/>
              <a:t>PM2A is most effective as part of a multi-sectoral approach. </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These interventions should be considered alongside other health and nutrition activities and be linked with agriculture and livelihoods activities as well as complementary services provided by the government or other organizations operating in the program area.</a:t>
            </a:r>
          </a:p>
        </p:txBody>
      </p:sp>
    </p:spTree>
    <p:extLst>
      <p:ext uri="{BB962C8B-B14F-4D97-AF65-F5344CB8AC3E}">
        <p14:creationId xmlns:p14="http://schemas.microsoft.com/office/powerpoint/2010/main" val="17920148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4154984"/>
          </a:xfrm>
          <a:prstGeom prst="rect">
            <a:avLst/>
          </a:prstGeom>
        </p:spPr>
        <p:txBody>
          <a:bodyPr wrap="square">
            <a:spAutoFit/>
          </a:bodyPr>
          <a:lstStyle/>
          <a:p>
            <a:pPr marL="342900" indent="-342900" fontAlgn="base">
              <a:buFont typeface="Arial" panose="020B0604020202020204" pitchFamily="34" charset="0"/>
              <a:buChar char="•"/>
            </a:pPr>
            <a:r>
              <a:rPr lang="en-US" sz="2400" dirty="0"/>
              <a:t>In the publication on the original research study of community-based targeting of women and children during the first 1,000 days from pregnancy to age 2, results suggested that in highly food insecure environments, providing micronutrient-enriched food supplements earlier (from 6 months on) had a greater effect on protecting linear growth and reducing wasting, than later introduction of supplements or providing these food supplements only when children under 2 were already malnourished.</a:t>
            </a:r>
            <a:endParaRPr lang="en-ZA" sz="2400" dirty="0"/>
          </a:p>
          <a:p>
            <a:pPr fontAlgn="base"/>
            <a:endParaRPr lang="en-ZA" sz="2400" dirty="0"/>
          </a:p>
        </p:txBody>
      </p:sp>
    </p:spTree>
    <p:extLst>
      <p:ext uri="{BB962C8B-B14F-4D97-AF65-F5344CB8AC3E}">
        <p14:creationId xmlns:p14="http://schemas.microsoft.com/office/powerpoint/2010/main" val="145702454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0CE-E6A3-4F58-942A-68279652C1CB}"/>
              </a:ext>
            </a:extLst>
          </p:cNvPr>
          <p:cNvSpPr>
            <a:spLocks noGrp="1"/>
          </p:cNvSpPr>
          <p:nvPr>
            <p:ph type="title"/>
          </p:nvPr>
        </p:nvSpPr>
        <p:spPr/>
        <p:txBody>
          <a:bodyPr>
            <a:normAutofit fontScale="90000"/>
          </a:bodyPr>
          <a:lstStyle/>
          <a:p>
            <a:pPr algn="ctr"/>
            <a:br>
              <a:rPr lang="en-GB" dirty="0"/>
            </a:br>
            <a:r>
              <a:rPr lang="en-GB" sz="3800" dirty="0"/>
              <a:t>CHILD DEVELOPMENT FROM CONCEPTION TO SCHOOL-GOING AGE, INCLUDING BRAIN DEVELOPMENT IN THE FIRST 1000 DAYS </a:t>
            </a:r>
            <a:endParaRPr lang="en-ZA" sz="3800" dirty="0"/>
          </a:p>
        </p:txBody>
      </p:sp>
      <p:sp>
        <p:nvSpPr>
          <p:cNvPr id="3" name="Slide Number Placeholder 2">
            <a:extLst>
              <a:ext uri="{FF2B5EF4-FFF2-40B4-BE49-F238E27FC236}">
                <a16:creationId xmlns:a16="http://schemas.microsoft.com/office/drawing/2014/main" id="{D06E137D-B34B-42DF-8C7D-D65634B817FE}"/>
              </a:ext>
            </a:extLst>
          </p:cNvPr>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a:extLst>
              <a:ext uri="{FF2B5EF4-FFF2-40B4-BE49-F238E27FC236}">
                <a16:creationId xmlns:a16="http://schemas.microsoft.com/office/drawing/2014/main" id="{A885FA5D-3B51-4F22-9BF0-02AD051ED672}"/>
              </a:ext>
            </a:extLst>
          </p:cNvPr>
          <p:cNvSpPr>
            <a:spLocks noGrp="1"/>
          </p:cNvSpPr>
          <p:nvPr>
            <p:ph sz="quarter" idx="1"/>
          </p:nvPr>
        </p:nvSpPr>
        <p:spPr>
          <a:xfrm>
            <a:off x="462372" y="1841020"/>
            <a:ext cx="8219256" cy="4597880"/>
          </a:xfrm>
        </p:spPr>
        <p:txBody>
          <a:bodyPr>
            <a:noAutofit/>
          </a:bodyPr>
          <a:lstStyle/>
          <a:p>
            <a:pPr marL="0" indent="0" fontAlgn="base">
              <a:buNone/>
            </a:pPr>
            <a:endParaRPr lang="en-US" dirty="0"/>
          </a:p>
          <a:p>
            <a:pPr fontAlgn="base"/>
            <a:endParaRPr lang="en-ZA" dirty="0"/>
          </a:p>
          <a:p>
            <a:pPr marL="0" indent="0">
              <a:buNone/>
            </a:pPr>
            <a:endParaRPr lang="en-GB" dirty="0"/>
          </a:p>
          <a:p>
            <a:pPr fontAlgn="base"/>
            <a:endParaRPr lang="en-ZA" dirty="0"/>
          </a:p>
          <a:p>
            <a:pPr fontAlgn="base"/>
            <a:endParaRPr lang="en-ZA" dirty="0"/>
          </a:p>
          <a:p>
            <a:pPr fontAlgn="base"/>
            <a:endParaRPr lang="en-ZA" dirty="0"/>
          </a:p>
          <a:p>
            <a:pPr marL="0" indent="0" fontAlgn="base">
              <a:buNone/>
            </a:pPr>
            <a:endParaRPr lang="en-ZA" dirty="0"/>
          </a:p>
        </p:txBody>
      </p:sp>
      <p:sp>
        <p:nvSpPr>
          <p:cNvPr id="6" name="Rectangle 5">
            <a:extLst>
              <a:ext uri="{FF2B5EF4-FFF2-40B4-BE49-F238E27FC236}">
                <a16:creationId xmlns:a16="http://schemas.microsoft.com/office/drawing/2014/main" id="{60002B09-4161-4FD5-83FC-8FDAA9A40FB4}"/>
              </a:ext>
            </a:extLst>
          </p:cNvPr>
          <p:cNvSpPr/>
          <p:nvPr/>
        </p:nvSpPr>
        <p:spPr>
          <a:xfrm>
            <a:off x="603504" y="1914585"/>
            <a:ext cx="7815877" cy="3416320"/>
          </a:xfrm>
          <a:prstGeom prst="rect">
            <a:avLst/>
          </a:prstGeom>
        </p:spPr>
        <p:txBody>
          <a:bodyPr wrap="square">
            <a:spAutoFit/>
          </a:bodyPr>
          <a:lstStyle/>
          <a:p>
            <a:pPr fontAlgn="base"/>
            <a:r>
              <a:rPr lang="en-GB" sz="2400" b="1" dirty="0"/>
              <a:t> Conclusion</a:t>
            </a:r>
          </a:p>
          <a:p>
            <a:pPr fontAlgn="base"/>
            <a:endParaRPr lang="en-ZA" sz="2400" dirty="0"/>
          </a:p>
          <a:p>
            <a:pPr marL="342900" indent="-342900">
              <a:buFont typeface="Arial" panose="020B0604020202020204" pitchFamily="34" charset="0"/>
              <a:buChar char="•"/>
            </a:pPr>
            <a:r>
              <a:rPr lang="en-GB" sz="2400" dirty="0"/>
              <a:t>Targeting the important 1,000-day period is one of the best investments that can be made to improve health, nutrition and economic outcomes.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Nutrition-specific and nutrition-sensitive interventions will have the most impact when working in collaboration to focus on this critical window of opportunity</a:t>
            </a:r>
            <a:endParaRPr lang="en-ZA" sz="2400" dirty="0"/>
          </a:p>
        </p:txBody>
      </p:sp>
    </p:spTree>
    <p:extLst>
      <p:ext uri="{BB962C8B-B14F-4D97-AF65-F5344CB8AC3E}">
        <p14:creationId xmlns:p14="http://schemas.microsoft.com/office/powerpoint/2010/main" val="414913979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4B68-8574-40D5-BA8A-F77F040C4436}"/>
              </a:ext>
            </a:extLst>
          </p:cNvPr>
          <p:cNvSpPr>
            <a:spLocks noGrp="1"/>
          </p:cNvSpPr>
          <p:nvPr>
            <p:ph type="title"/>
          </p:nvPr>
        </p:nvSpPr>
        <p:spPr/>
        <p:txBody>
          <a:bodyPr/>
          <a:lstStyle/>
          <a:p>
            <a:r>
              <a:rPr lang="en-GB" cap="small" dirty="0"/>
              <a:t>1.3 KT0103</a:t>
            </a:r>
            <a:endParaRPr lang="en-ZA" dirty="0"/>
          </a:p>
        </p:txBody>
      </p:sp>
      <p:sp>
        <p:nvSpPr>
          <p:cNvPr id="3" name="Text Placeholder 2">
            <a:extLst>
              <a:ext uri="{FF2B5EF4-FFF2-40B4-BE49-F238E27FC236}">
                <a16:creationId xmlns:a16="http://schemas.microsoft.com/office/drawing/2014/main" id="{492E4582-4A49-48B4-B03F-AE369A9EE5B7}"/>
              </a:ext>
            </a:extLst>
          </p:cNvPr>
          <p:cNvSpPr>
            <a:spLocks noGrp="1"/>
          </p:cNvSpPr>
          <p:nvPr>
            <p:ph type="body" idx="1"/>
          </p:nvPr>
        </p:nvSpPr>
        <p:spPr/>
        <p:txBody>
          <a:bodyPr/>
          <a:lstStyle/>
          <a:p>
            <a:r>
              <a:rPr lang="en-GB" b="1" cap="small" dirty="0"/>
              <a:t>DOMAINS OF CHILD DEVELOPMENT AND HOW THEY INTERRELATE</a:t>
            </a:r>
            <a:endParaRPr lang="en-ZA" b="1" cap="small" dirty="0"/>
          </a:p>
          <a:p>
            <a:endParaRPr lang="en-ZA" dirty="0"/>
          </a:p>
        </p:txBody>
      </p:sp>
      <p:sp>
        <p:nvSpPr>
          <p:cNvPr id="4" name="Slide Number Placeholder 3">
            <a:extLst>
              <a:ext uri="{FF2B5EF4-FFF2-40B4-BE49-F238E27FC236}">
                <a16:creationId xmlns:a16="http://schemas.microsoft.com/office/drawing/2014/main" id="{0EC63547-94FC-4B33-AACE-2E65522E7828}"/>
              </a:ext>
            </a:extLst>
          </p:cNvPr>
          <p:cNvSpPr>
            <a:spLocks noGrp="1"/>
          </p:cNvSpPr>
          <p:nvPr>
            <p:ph type="sldNum" sz="quarter" idx="12"/>
          </p:nvPr>
        </p:nvSpPr>
        <p:spPr/>
        <p:txBody>
          <a:bodyPr/>
          <a:lstStyle/>
          <a:p>
            <a:fld id="{4980778A-6F9D-4141-8080-B8192EADCD40}" type="slidenum">
              <a:rPr lang="en-ZA" smtClean="0"/>
              <a:pPr/>
              <a:t>199</a:t>
            </a:fld>
            <a:endParaRPr lang="en-ZA" dirty="0"/>
          </a:p>
        </p:txBody>
      </p:sp>
    </p:spTree>
    <p:extLst>
      <p:ext uri="{BB962C8B-B14F-4D97-AF65-F5344CB8AC3E}">
        <p14:creationId xmlns:p14="http://schemas.microsoft.com/office/powerpoint/2010/main" val="41753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a:extLst>
              <a:ext uri="{FF2B5EF4-FFF2-40B4-BE49-F238E27FC236}">
                <a16:creationId xmlns:a16="http://schemas.microsoft.com/office/drawing/2014/main" id="{402C7040-68F9-4983-A90D-D55A3321A061}"/>
              </a:ext>
            </a:extLst>
          </p:cNvPr>
          <p:cNvSpPr>
            <a:spLocks noGrp="1"/>
          </p:cNvSpPr>
          <p:nvPr>
            <p:ph sz="quarter" idx="1"/>
          </p:nvPr>
        </p:nvSpPr>
        <p:spPr/>
        <p:txBody>
          <a:bodyPr>
            <a:normAutofit lnSpcReduction="10000"/>
          </a:bodyPr>
          <a:lstStyle/>
          <a:p>
            <a:r>
              <a:rPr lang="en-GB" dirty="0"/>
              <a:t>Though all young children develop at different rates, you can generally use developmental commonalities to monitor healthy maturation. </a:t>
            </a:r>
          </a:p>
          <a:p>
            <a:endParaRPr lang="en-GB" dirty="0"/>
          </a:p>
          <a:p>
            <a:r>
              <a:rPr lang="en-GB" dirty="0"/>
              <a:t>Parents and caregivers should educate themselves about the major milestones in each of five areas of development: physical, fine motor, language, social and cognitive. </a:t>
            </a:r>
          </a:p>
          <a:p>
            <a:endParaRPr lang="en-GB" dirty="0"/>
          </a:p>
          <a:p>
            <a:r>
              <a:rPr lang="en-GB" dirty="0"/>
              <a:t>This awareness can reassure adults who care for normally developing young children, and can provide guidance about whether or when to seek professional evaluation or intervention.</a:t>
            </a:r>
            <a:endParaRPr lang="en-ZA" dirty="0"/>
          </a:p>
          <a:p>
            <a:pPr marL="0" indent="0">
              <a:buNone/>
            </a:pPr>
            <a:endParaRPr lang="en-ZA" dirty="0"/>
          </a:p>
        </p:txBody>
      </p:sp>
    </p:spTree>
    <p:extLst>
      <p:ext uri="{BB962C8B-B14F-4D97-AF65-F5344CB8AC3E}">
        <p14:creationId xmlns:p14="http://schemas.microsoft.com/office/powerpoint/2010/main" val="16798375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201</a:t>
            </a:fld>
            <a:endParaRPr lang="en-ZA" dirty="0"/>
          </a:p>
        </p:txBody>
      </p:sp>
      <p:pic>
        <p:nvPicPr>
          <p:cNvPr id="5" name="Content Placeholder 4">
            <a:extLst>
              <a:ext uri="{FF2B5EF4-FFF2-40B4-BE49-F238E27FC236}">
                <a16:creationId xmlns:a16="http://schemas.microsoft.com/office/drawing/2014/main" id="{02C6E925-2550-44DF-827F-2A208893E6A5}"/>
              </a:ext>
            </a:extLst>
          </p:cNvPr>
          <p:cNvPicPr>
            <a:picLocks noGrp="1" noChangeAspect="1"/>
          </p:cNvPicPr>
          <p:nvPr>
            <p:ph sz="quarter" idx="1"/>
          </p:nvPr>
        </p:nvPicPr>
        <p:blipFill>
          <a:blip r:embed="rId2"/>
          <a:stretch>
            <a:fillRect/>
          </a:stretch>
        </p:blipFill>
        <p:spPr>
          <a:xfrm>
            <a:off x="2144268" y="1282638"/>
            <a:ext cx="4607807" cy="5294523"/>
          </a:xfrm>
          <a:prstGeom prst="rect">
            <a:avLst/>
          </a:prstGeom>
        </p:spPr>
      </p:pic>
    </p:spTree>
    <p:extLst>
      <p:ext uri="{BB962C8B-B14F-4D97-AF65-F5344CB8AC3E}">
        <p14:creationId xmlns:p14="http://schemas.microsoft.com/office/powerpoint/2010/main" val="41428047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rmAutofit/>
          </a:bodyPr>
          <a:lstStyle/>
          <a:p>
            <a:r>
              <a:rPr lang="en-US" dirty="0"/>
              <a:t>This involves learning to use all of the “big” muscles in our body.  Crawling, walking, running, skipping, jumping, and climbing are all examples of gross motor activity.  </a:t>
            </a:r>
          </a:p>
          <a:p>
            <a:endParaRPr lang="en-US" dirty="0"/>
          </a:p>
          <a:p>
            <a:r>
              <a:rPr lang="en-US" dirty="0"/>
              <a:t>For gross  motor activities, Gross motor skills are important to enable children to perform every day functions, such as walking and running, playground skills (e.g. climbing) and sporting skills (e.g. catching, throwing and hitting a ball with a bat). </a:t>
            </a:r>
          </a:p>
        </p:txBody>
      </p:sp>
    </p:spTree>
    <p:extLst>
      <p:ext uri="{BB962C8B-B14F-4D97-AF65-F5344CB8AC3E}">
        <p14:creationId xmlns:p14="http://schemas.microsoft.com/office/powerpoint/2010/main" val="13752259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4656547" cy="5300724"/>
          </a:xfrm>
        </p:spPr>
        <p:txBody>
          <a:bodyPr>
            <a:normAutofit/>
          </a:bodyPr>
          <a:lstStyle/>
          <a:p>
            <a:r>
              <a:rPr lang="en-US" dirty="0"/>
              <a:t>However, these are crucial for everyday self care skills like dressing (where you need to be able to stand on one leg to put your leg into a pant leg without falling over) and climbing into and out of a car or even getting into and out of bed. </a:t>
            </a:r>
            <a:endParaRPr lang="en-ZA" dirty="0"/>
          </a:p>
        </p:txBody>
      </p:sp>
      <p:pic>
        <p:nvPicPr>
          <p:cNvPr id="5" name="Picture 4" descr="C:\Users\emachines\Documents\IMG_4681.JPG">
            <a:extLst>
              <a:ext uri="{FF2B5EF4-FFF2-40B4-BE49-F238E27FC236}">
                <a16:creationId xmlns:a16="http://schemas.microsoft.com/office/drawing/2014/main" id="{651A368B-BCC7-42B9-9AD1-1E555912BD32}"/>
              </a:ext>
            </a:extLst>
          </p:cNvPr>
          <p:cNvPicPr/>
          <p:nvPr/>
        </p:nvPicPr>
        <p:blipFill>
          <a:blip r:embed="rId2" cstate="print"/>
          <a:srcRect/>
          <a:stretch>
            <a:fillRect/>
          </a:stretch>
        </p:blipFill>
        <p:spPr bwMode="auto">
          <a:xfrm>
            <a:off x="5313873" y="1490481"/>
            <a:ext cx="2932980" cy="4151193"/>
          </a:xfrm>
          <a:prstGeom prst="rect">
            <a:avLst/>
          </a:prstGeom>
          <a:noFill/>
          <a:ln w="9525">
            <a:noFill/>
            <a:miter lim="800000"/>
            <a:headEnd/>
            <a:tailEnd/>
          </a:ln>
        </p:spPr>
      </p:pic>
    </p:spTree>
    <p:extLst>
      <p:ext uri="{BB962C8B-B14F-4D97-AF65-F5344CB8AC3E}">
        <p14:creationId xmlns:p14="http://schemas.microsoft.com/office/powerpoint/2010/main" val="28306062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Autofit/>
          </a:bodyPr>
          <a:lstStyle/>
          <a:p>
            <a:pPr marL="0" indent="0">
              <a:buNone/>
            </a:pPr>
            <a:r>
              <a:rPr lang="en-GB" b="1" dirty="0"/>
              <a:t>Fine motor activities</a:t>
            </a:r>
            <a:r>
              <a:rPr lang="en-GB" dirty="0"/>
              <a:t>: </a:t>
            </a:r>
            <a:endParaRPr lang="en-ZA" dirty="0"/>
          </a:p>
          <a:p>
            <a:pPr fontAlgn="base"/>
            <a:r>
              <a:rPr lang="en-US" dirty="0"/>
              <a:t>Newborn infants wrap their fingers around an object put into their hand, and sometimes can get their hand to their mouth. Most 3-month-olds can track moving objects and hold a toy. </a:t>
            </a:r>
          </a:p>
          <a:p>
            <a:pPr fontAlgn="base"/>
            <a:endParaRPr lang="en-US" dirty="0"/>
          </a:p>
          <a:p>
            <a:pPr fontAlgn="base"/>
            <a:r>
              <a:rPr lang="en-US" dirty="0"/>
              <a:t>Babies of 6 months generally put things in their mouths, intentionally reach for objects, pick things up and change items from one hand to the other. </a:t>
            </a:r>
          </a:p>
          <a:p>
            <a:pPr fontAlgn="base"/>
            <a:endParaRPr lang="en-US" dirty="0"/>
          </a:p>
          <a:p>
            <a:pPr fontAlgn="base"/>
            <a:r>
              <a:rPr lang="en-US" dirty="0"/>
              <a:t>By 12 months, a child should be able to use her thumb and index finger to pick items up, hold a crayon to make a mark, use cups and spoons and sit unaided. </a:t>
            </a:r>
          </a:p>
        </p:txBody>
      </p:sp>
    </p:spTree>
    <p:extLst>
      <p:ext uri="{BB962C8B-B14F-4D97-AF65-F5344CB8AC3E}">
        <p14:creationId xmlns:p14="http://schemas.microsoft.com/office/powerpoint/2010/main" val="84197313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Autofit/>
          </a:bodyPr>
          <a:lstStyle/>
          <a:p>
            <a:pPr fontAlgn="base"/>
            <a:r>
              <a:rPr lang="en-US" dirty="0"/>
              <a:t>The normal 18-month-old child can turn pages in a book, stack two blocks, scribble and take off his shoes and socks. </a:t>
            </a:r>
          </a:p>
          <a:p>
            <a:pPr fontAlgn="base"/>
            <a:endParaRPr lang="en-US" dirty="0"/>
          </a:p>
          <a:p>
            <a:pPr fontAlgn="base"/>
            <a:r>
              <a:rPr lang="en-US" dirty="0"/>
              <a:t>At 2 years of age, children can string beads, unzip and draw a straight line. By 3, most kids can wash their hands and cut paper and 4-year-olds can unbutton big buttons, trace and copy letters, and draw a person. </a:t>
            </a:r>
          </a:p>
          <a:p>
            <a:pPr fontAlgn="base"/>
            <a:endParaRPr lang="en-US" dirty="0"/>
          </a:p>
          <a:p>
            <a:pPr fontAlgn="base"/>
            <a:r>
              <a:rPr lang="en-US" dirty="0"/>
              <a:t>By the age of 5, most children can fold paper and do simple straight cutting. </a:t>
            </a:r>
          </a:p>
        </p:txBody>
      </p:sp>
    </p:spTree>
    <p:extLst>
      <p:ext uri="{BB962C8B-B14F-4D97-AF65-F5344CB8AC3E}">
        <p14:creationId xmlns:p14="http://schemas.microsoft.com/office/powerpoint/2010/main" val="18697999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Autofit/>
          </a:bodyPr>
          <a:lstStyle/>
          <a:p>
            <a:pPr fontAlgn="base"/>
            <a:endParaRPr lang="en-US" dirty="0"/>
          </a:p>
          <a:p>
            <a:pPr fontAlgn="base"/>
            <a:r>
              <a:rPr lang="en-US" dirty="0"/>
              <a:t>Each of these milestones can happen at that particular age, or soon after, and that's completely normal, according to HealthyChildren.org.</a:t>
            </a:r>
            <a:endParaRPr lang="en-ZA" dirty="0"/>
          </a:p>
        </p:txBody>
      </p:sp>
      <p:pic>
        <p:nvPicPr>
          <p:cNvPr id="5" name="Picture 4" descr="C:\Users\emachines\Documents\fine motor.jpg">
            <a:extLst>
              <a:ext uri="{FF2B5EF4-FFF2-40B4-BE49-F238E27FC236}">
                <a16:creationId xmlns:a16="http://schemas.microsoft.com/office/drawing/2014/main" id="{DE359E5C-11E0-422C-A02C-82D1F1112EB9}"/>
              </a:ext>
            </a:extLst>
          </p:cNvPr>
          <p:cNvPicPr/>
          <p:nvPr/>
        </p:nvPicPr>
        <p:blipFill>
          <a:blip r:embed="rId2" cstate="print"/>
          <a:srcRect/>
          <a:stretch>
            <a:fillRect/>
          </a:stretch>
        </p:blipFill>
        <p:spPr bwMode="auto">
          <a:xfrm>
            <a:off x="4269272" y="2760631"/>
            <a:ext cx="2787135" cy="3174343"/>
          </a:xfrm>
          <a:prstGeom prst="rect">
            <a:avLst/>
          </a:prstGeom>
          <a:noFill/>
          <a:ln w="9525">
            <a:noFill/>
            <a:miter lim="800000"/>
            <a:headEnd/>
            <a:tailEnd/>
          </a:ln>
        </p:spPr>
      </p:pic>
    </p:spTree>
    <p:extLst>
      <p:ext uri="{BB962C8B-B14F-4D97-AF65-F5344CB8AC3E}">
        <p14:creationId xmlns:p14="http://schemas.microsoft.com/office/powerpoint/2010/main" val="175673247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Autofit/>
          </a:bodyPr>
          <a:lstStyle/>
          <a:p>
            <a:r>
              <a:rPr lang="en-GB" b="1" dirty="0"/>
              <a:t>Language</a:t>
            </a:r>
            <a:r>
              <a:rPr lang="en-GB" dirty="0"/>
              <a:t>: This domain includes alphabetic, phonemic awareness, oral, and written language.  </a:t>
            </a:r>
          </a:p>
          <a:p>
            <a:endParaRPr lang="en-GB" dirty="0"/>
          </a:p>
          <a:p>
            <a:r>
              <a:rPr lang="en-GB" dirty="0"/>
              <a:t>Even though your little one won’t be able to read for several years, you can (and most definitely should) read to her.  </a:t>
            </a:r>
          </a:p>
          <a:p>
            <a:endParaRPr lang="en-GB" dirty="0"/>
          </a:p>
          <a:p>
            <a:r>
              <a:rPr lang="en-GB" dirty="0"/>
              <a:t>Talking about things throughout the day (even when it feels silly) is especially important as well.  </a:t>
            </a:r>
          </a:p>
          <a:p>
            <a:endParaRPr lang="en-GB" dirty="0"/>
          </a:p>
          <a:p>
            <a:r>
              <a:rPr lang="en-GB" dirty="0"/>
              <a:t>Learning the ABC’s (as well as the sounds each letter makes) is another example of a language activity.  </a:t>
            </a:r>
            <a:endParaRPr lang="en-ZA" dirty="0"/>
          </a:p>
        </p:txBody>
      </p:sp>
    </p:spTree>
    <p:extLst>
      <p:ext uri="{BB962C8B-B14F-4D97-AF65-F5344CB8AC3E}">
        <p14:creationId xmlns:p14="http://schemas.microsoft.com/office/powerpoint/2010/main" val="369775885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8219256" cy="5300724"/>
          </a:xfrm>
        </p:spPr>
        <p:txBody>
          <a:bodyPr>
            <a:noAutofit/>
          </a:bodyPr>
          <a:lstStyle/>
          <a:p>
            <a:r>
              <a:rPr lang="en-GB" b="1" dirty="0"/>
              <a:t>Cognitive: </a:t>
            </a:r>
            <a:r>
              <a:rPr lang="en-GB" dirty="0"/>
              <a:t>This includes cause-and-effect, reasoning, as well as early-math skills.  </a:t>
            </a:r>
          </a:p>
          <a:p>
            <a:endParaRPr lang="en-GB" dirty="0"/>
          </a:p>
          <a:p>
            <a:r>
              <a:rPr lang="en-GB" dirty="0"/>
              <a:t>Believe it or not, a baby who continually drops a spoon from his high-chair is exercising his cognitive ability.  </a:t>
            </a:r>
          </a:p>
          <a:p>
            <a:endParaRPr lang="en-GB" dirty="0"/>
          </a:p>
          <a:p>
            <a:r>
              <a:rPr lang="en-GB" dirty="0"/>
              <a:t>He learns that when he drops it, you will pick it up (cause-and-effect).  </a:t>
            </a:r>
          </a:p>
          <a:p>
            <a:endParaRPr lang="en-GB" dirty="0"/>
          </a:p>
          <a:p>
            <a:r>
              <a:rPr lang="en-GB" dirty="0"/>
              <a:t>Counting and patterning are also included in this domain for pre-schoolers.</a:t>
            </a:r>
            <a:endParaRPr lang="en-ZA" dirty="0"/>
          </a:p>
        </p:txBody>
      </p:sp>
    </p:spTree>
    <p:extLst>
      <p:ext uri="{BB962C8B-B14F-4D97-AF65-F5344CB8AC3E}">
        <p14:creationId xmlns:p14="http://schemas.microsoft.com/office/powerpoint/2010/main" val="19910717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282638"/>
            <a:ext cx="4915339" cy="5300724"/>
          </a:xfrm>
        </p:spPr>
        <p:txBody>
          <a:bodyPr>
            <a:noAutofit/>
          </a:bodyPr>
          <a:lstStyle/>
          <a:p>
            <a:r>
              <a:rPr lang="en-GB" b="1" dirty="0"/>
              <a:t>Social/emotional :</a:t>
            </a:r>
            <a:r>
              <a:rPr lang="en-GB" dirty="0"/>
              <a:t> Your child is a social being!  Learning to “play” (especially with others) is a skill. </a:t>
            </a:r>
          </a:p>
          <a:p>
            <a:endParaRPr lang="en-GB" dirty="0"/>
          </a:p>
          <a:p>
            <a:r>
              <a:rPr lang="en-GB" dirty="0"/>
              <a:t> “Teaching” in this domain also involves making sure a child feels safe and nurtured. </a:t>
            </a:r>
          </a:p>
          <a:p>
            <a:endParaRPr lang="en-GB" dirty="0"/>
          </a:p>
          <a:p>
            <a:r>
              <a:rPr lang="en-GB" dirty="0"/>
              <a:t> Manners and using kind words might also be examples included in this domain.  </a:t>
            </a:r>
            <a:endParaRPr lang="en-ZA" dirty="0"/>
          </a:p>
        </p:txBody>
      </p:sp>
      <p:pic>
        <p:nvPicPr>
          <p:cNvPr id="4" name="Picture 3">
            <a:extLst>
              <a:ext uri="{FF2B5EF4-FFF2-40B4-BE49-F238E27FC236}">
                <a16:creationId xmlns:a16="http://schemas.microsoft.com/office/drawing/2014/main" id="{FC319D13-FE72-45EE-8874-CF13D51A9218}"/>
              </a:ext>
            </a:extLst>
          </p:cNvPr>
          <p:cNvPicPr>
            <a:picLocks noChangeAspect="1"/>
          </p:cNvPicPr>
          <p:nvPr/>
        </p:nvPicPr>
        <p:blipFill>
          <a:blip r:embed="rId2"/>
          <a:stretch>
            <a:fillRect/>
          </a:stretch>
        </p:blipFill>
        <p:spPr>
          <a:xfrm>
            <a:off x="5382883" y="2624708"/>
            <a:ext cx="3127519" cy="2243522"/>
          </a:xfrm>
          <a:prstGeom prst="rect">
            <a:avLst/>
          </a:prstGeom>
        </p:spPr>
      </p:pic>
    </p:spTree>
    <p:extLst>
      <p:ext uri="{BB962C8B-B14F-4D97-AF65-F5344CB8AC3E}">
        <p14:creationId xmlns:p14="http://schemas.microsoft.com/office/powerpoint/2010/main" val="180742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GB" b="1" dirty="0"/>
              <a:t>Self help adaptive:</a:t>
            </a:r>
            <a:r>
              <a:rPr lang="en-GB" dirty="0"/>
              <a:t> Activities in this domain include learning to dress oneself, , feed oneself, using the toilet, brushing teeth, bathing, </a:t>
            </a:r>
            <a:r>
              <a:rPr lang="en-GB" u="sng" dirty="0">
                <a:hlinkClick r:id="rId2"/>
              </a:rPr>
              <a:t>tying shoes</a:t>
            </a:r>
            <a:r>
              <a:rPr lang="en-GB" dirty="0"/>
              <a:t>, etc.  </a:t>
            </a:r>
          </a:p>
          <a:p>
            <a:endParaRPr lang="en-GB" dirty="0"/>
          </a:p>
          <a:p>
            <a:r>
              <a:rPr lang="en-GB" dirty="0"/>
              <a:t>Everything that a child needs to know to start being more independent could be included in this domain.</a:t>
            </a:r>
            <a:endParaRPr lang="en-ZA" dirty="0"/>
          </a:p>
        </p:txBody>
      </p:sp>
    </p:spTree>
    <p:extLst>
      <p:ext uri="{BB962C8B-B14F-4D97-AF65-F5344CB8AC3E}">
        <p14:creationId xmlns:p14="http://schemas.microsoft.com/office/powerpoint/2010/main" val="17585466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US" dirty="0"/>
              <a:t>The main thing to know about these domains is </a:t>
            </a:r>
            <a:r>
              <a:rPr lang="en-US" b="1" u="sng" dirty="0"/>
              <a:t>they are all equally</a:t>
            </a:r>
            <a:r>
              <a:rPr lang="en-US" u="sng" dirty="0"/>
              <a:t> important</a:t>
            </a:r>
            <a:r>
              <a:rPr lang="en-US" dirty="0"/>
              <a:t> (hence the </a:t>
            </a:r>
            <a:r>
              <a:rPr lang="en-US" i="1" dirty="0"/>
              <a:t>equal </a:t>
            </a:r>
            <a:r>
              <a:rPr lang="en-US" dirty="0"/>
              <a:t>parts of the pie).  </a:t>
            </a:r>
          </a:p>
          <a:p>
            <a:endParaRPr lang="en-US" dirty="0"/>
          </a:p>
          <a:p>
            <a:r>
              <a:rPr lang="en-US" dirty="0"/>
              <a:t>Running, jumping, and climbing are just important for a child as learning the ABC’s.  </a:t>
            </a:r>
          </a:p>
          <a:p>
            <a:endParaRPr lang="en-US" dirty="0"/>
          </a:p>
          <a:p>
            <a:r>
              <a:rPr lang="en-US" dirty="0"/>
              <a:t>Most of all, let your child be a child!!!  After all, if they don’t have time to be a kid now, when will they?</a:t>
            </a:r>
            <a:endParaRPr lang="en-ZA" dirty="0"/>
          </a:p>
          <a:p>
            <a:pPr marL="0" indent="0">
              <a:buNone/>
            </a:pPr>
            <a:endParaRPr lang="en-ZA" dirty="0"/>
          </a:p>
          <a:p>
            <a:r>
              <a:rPr lang="en-US" dirty="0"/>
              <a:t>Each of these domains is also interrelated.  When a baby starts crawling (a gross motor milestone), he will also be enhancing his cognitive abilities by learning about the world around him. </a:t>
            </a:r>
            <a:endParaRPr lang="en-ZA" dirty="0"/>
          </a:p>
        </p:txBody>
      </p:sp>
    </p:spTree>
    <p:extLst>
      <p:ext uri="{BB962C8B-B14F-4D97-AF65-F5344CB8AC3E}">
        <p14:creationId xmlns:p14="http://schemas.microsoft.com/office/powerpoint/2010/main" val="283268987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US" dirty="0"/>
              <a:t>Learning new words will encourage him to participate more in social situations.  Just watch your child for a few minutes and you will see how each domain affects the others.</a:t>
            </a:r>
          </a:p>
          <a:p>
            <a:pPr marL="0" indent="0">
              <a:buNone/>
            </a:pPr>
            <a:endParaRPr lang="en-ZA" dirty="0"/>
          </a:p>
          <a:p>
            <a:r>
              <a:rPr lang="en-US" dirty="0"/>
              <a:t>Finally, I told you earlier that I think that there are actually 7 domains.  You won’t find this one in any textbooks!  </a:t>
            </a:r>
          </a:p>
          <a:p>
            <a:endParaRPr lang="en-US" dirty="0"/>
          </a:p>
          <a:p>
            <a:r>
              <a:rPr lang="en-US" dirty="0"/>
              <a:t>Unlike the others, I think that this is </a:t>
            </a:r>
            <a:r>
              <a:rPr lang="en-US" u="sng" dirty="0"/>
              <a:t>the most important</a:t>
            </a:r>
            <a:r>
              <a:rPr lang="en-US" dirty="0"/>
              <a:t> and I will make no apologies for it. </a:t>
            </a:r>
            <a:endParaRPr lang="en-ZA" dirty="0"/>
          </a:p>
        </p:txBody>
      </p:sp>
    </p:spTree>
    <p:extLst>
      <p:ext uri="{BB962C8B-B14F-4D97-AF65-F5344CB8AC3E}">
        <p14:creationId xmlns:p14="http://schemas.microsoft.com/office/powerpoint/2010/main" val="34090843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b="1" dirty="0"/>
              <a:t>Here is the seventh and most important domain:</a:t>
            </a:r>
          </a:p>
          <a:p>
            <a:pPr marL="0" indent="0">
              <a:buNone/>
            </a:pPr>
            <a:endParaRPr lang="en-ZA" b="1" dirty="0"/>
          </a:p>
          <a:p>
            <a:r>
              <a:rPr lang="en-GB" b="1" dirty="0"/>
              <a:t>Spiritual and moral:</a:t>
            </a:r>
            <a:r>
              <a:rPr lang="en-GB" dirty="0"/>
              <a:t> </a:t>
            </a:r>
            <a:r>
              <a:rPr lang="en-GB" b="1" dirty="0"/>
              <a:t>  </a:t>
            </a:r>
            <a:r>
              <a:rPr lang="en-GB" dirty="0"/>
              <a:t>Teaching your child to love and obey God is the most important thing you can ever do! </a:t>
            </a:r>
          </a:p>
          <a:p>
            <a:endParaRPr lang="en-GB" dirty="0"/>
          </a:p>
          <a:p>
            <a:r>
              <a:rPr lang="en-GB" dirty="0"/>
              <a:t>Recognizing the difference between right and wrong will fall in place if you are simultaneously teaching and modelling God’s love.  </a:t>
            </a:r>
          </a:p>
          <a:p>
            <a:endParaRPr lang="en-GB" dirty="0"/>
          </a:p>
          <a:p>
            <a:r>
              <a:rPr lang="en-GB" dirty="0"/>
              <a:t>In my opinion, this is the area that is most lacking in our culture today.  And if parents don’t teach it, who will???</a:t>
            </a:r>
            <a:endParaRPr lang="en-ZA" dirty="0"/>
          </a:p>
        </p:txBody>
      </p:sp>
    </p:spTree>
    <p:extLst>
      <p:ext uri="{BB962C8B-B14F-4D97-AF65-F5344CB8AC3E}">
        <p14:creationId xmlns:p14="http://schemas.microsoft.com/office/powerpoint/2010/main" val="119118924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GB" b="1" dirty="0"/>
              <a:t>Physical Development</a:t>
            </a:r>
          </a:p>
          <a:p>
            <a:pPr marL="0" indent="0">
              <a:buNone/>
            </a:pPr>
            <a:endParaRPr lang="en-ZA" dirty="0"/>
          </a:p>
          <a:p>
            <a:r>
              <a:rPr lang="en-GB" dirty="0"/>
              <a:t>Babies are born with limited physical control and gross motor skills. Gross motor skills are large movements, using the arms, legs, head and trunk, according to First 5 California. </a:t>
            </a:r>
          </a:p>
          <a:p>
            <a:endParaRPr lang="en-GB" dirty="0"/>
          </a:p>
          <a:p>
            <a:r>
              <a:rPr lang="en-GB" dirty="0"/>
              <a:t>A 1-month-old child might raise his head a bit when lying on his stomach. </a:t>
            </a:r>
          </a:p>
        </p:txBody>
      </p:sp>
    </p:spTree>
    <p:extLst>
      <p:ext uri="{BB962C8B-B14F-4D97-AF65-F5344CB8AC3E}">
        <p14:creationId xmlns:p14="http://schemas.microsoft.com/office/powerpoint/2010/main" val="216315850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endParaRPr lang="en-GB" dirty="0"/>
          </a:p>
          <a:p>
            <a:r>
              <a:rPr lang="en-GB" dirty="0"/>
              <a:t>A 3-month-old can make some voluntary movements and will turn his head to see bright colours. Most 4-month-olds roll over. </a:t>
            </a:r>
          </a:p>
          <a:p>
            <a:endParaRPr lang="en-GB" dirty="0"/>
          </a:p>
          <a:p>
            <a:r>
              <a:rPr lang="en-GB" dirty="0"/>
              <a:t>By 12 months, children should be walking with help. Children generally walk by 18 months of age. </a:t>
            </a:r>
          </a:p>
          <a:p>
            <a:endParaRPr lang="en-GB" dirty="0"/>
          </a:p>
          <a:p>
            <a:r>
              <a:rPr lang="en-GB" dirty="0"/>
              <a:t>Most 3-year-olds can ride tricycles and run. By age 4, children should be jumping and balancing on one foot, and 5-year-olds generally can skip, walk backward and manage independently in the bathtub. </a:t>
            </a:r>
          </a:p>
        </p:txBody>
      </p:sp>
    </p:spTree>
    <p:extLst>
      <p:ext uri="{BB962C8B-B14F-4D97-AF65-F5344CB8AC3E}">
        <p14:creationId xmlns:p14="http://schemas.microsoft.com/office/powerpoint/2010/main" val="381991994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GB" dirty="0"/>
              <a:t>Not all children meet these milestones at the same age, states HealthChildren.org. </a:t>
            </a:r>
          </a:p>
          <a:p>
            <a:endParaRPr lang="en-GB" dirty="0"/>
          </a:p>
          <a:p>
            <a:r>
              <a:rPr lang="en-GB" dirty="0"/>
              <a:t>You can speak with your child's paediatrician if you're concerned about your child being delayed.</a:t>
            </a:r>
            <a:endParaRPr lang="en-ZA" dirty="0"/>
          </a:p>
        </p:txBody>
      </p:sp>
    </p:spTree>
    <p:extLst>
      <p:ext uri="{BB962C8B-B14F-4D97-AF65-F5344CB8AC3E}">
        <p14:creationId xmlns:p14="http://schemas.microsoft.com/office/powerpoint/2010/main" val="4861688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GB" b="1" dirty="0"/>
              <a:t>Social Development</a:t>
            </a:r>
          </a:p>
          <a:p>
            <a:pPr marL="0" indent="0">
              <a:buNone/>
            </a:pPr>
            <a:endParaRPr lang="en-ZA" dirty="0"/>
          </a:p>
          <a:p>
            <a:r>
              <a:rPr lang="en-GB" dirty="0"/>
              <a:t>Infants make eye contact almost as soon as they are born. At 3 months, babies understand that their hands and feet belong to them. </a:t>
            </a:r>
          </a:p>
          <a:p>
            <a:endParaRPr lang="en-GB" dirty="0"/>
          </a:p>
          <a:p>
            <a:r>
              <a:rPr lang="en-GB" dirty="0"/>
              <a:t>They know to stop crying when a parent comes near. Six-month-old babies play peek-a-boo, show fear of strangers and hold their arms out to indicate when they want picked up. </a:t>
            </a:r>
          </a:p>
          <a:p>
            <a:r>
              <a:rPr lang="en-GB" dirty="0"/>
              <a:t>A 1-year-old child will play games such as patty-cake and will imitate adults. </a:t>
            </a:r>
          </a:p>
          <a:p>
            <a:endParaRPr lang="en-GB" dirty="0"/>
          </a:p>
          <a:p>
            <a:endParaRPr lang="en-GB" dirty="0"/>
          </a:p>
        </p:txBody>
      </p:sp>
    </p:spTree>
    <p:extLst>
      <p:ext uri="{BB962C8B-B14F-4D97-AF65-F5344CB8AC3E}">
        <p14:creationId xmlns:p14="http://schemas.microsoft.com/office/powerpoint/2010/main" val="42087146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GB" dirty="0"/>
              <a:t>An 18-month-old child follows one- or two-step directions, knows when others focus their attention on him, and can point to pictures in a book. </a:t>
            </a:r>
          </a:p>
          <a:p>
            <a:pPr marL="0" indent="0">
              <a:buNone/>
            </a:pPr>
            <a:endParaRPr lang="en-ZA" dirty="0"/>
          </a:p>
          <a:p>
            <a:pPr fontAlgn="base"/>
            <a:r>
              <a:rPr lang="en-US" dirty="0"/>
              <a:t>By age 2, most children begin to attempt to socialize with other children. They indulge in parallel play: playing beside peers but not interacting much. </a:t>
            </a:r>
          </a:p>
          <a:p>
            <a:pPr fontAlgn="base"/>
            <a:endParaRPr lang="en-US" dirty="0"/>
          </a:p>
          <a:p>
            <a:pPr fontAlgn="base"/>
            <a:r>
              <a:rPr lang="en-US" dirty="0"/>
              <a:t>Most children of 3 learn to share and can follow simple rules; some have imaginary friends or playmates. </a:t>
            </a:r>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165654403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fontAlgn="base"/>
            <a:r>
              <a:rPr lang="en-US" dirty="0"/>
              <a:t>By age 4, kids can show and name emotions, and most 5-year-olds have a concept of time and enjoy playing with others their own age.</a:t>
            </a:r>
          </a:p>
          <a:p>
            <a:pPr fontAlgn="base"/>
            <a:endParaRPr lang="en-US" dirty="0"/>
          </a:p>
          <a:p>
            <a:pPr fontAlgn="base"/>
            <a:r>
              <a:rPr lang="en-US" dirty="0"/>
              <a:t> Social developmental milestones may be reached at varying time, since no two children are exactly alike, suggests HealthyChildren.org.</a:t>
            </a:r>
          </a:p>
          <a:p>
            <a:pPr marL="0" indent="0" fontAlgn="base">
              <a:buNone/>
            </a:pPr>
            <a:endParaRPr lang="en-ZA" dirty="0"/>
          </a:p>
          <a:p>
            <a:pPr fontAlgn="base"/>
            <a:r>
              <a:rPr lang="en-US" dirty="0"/>
              <a:t>Newborns expect to be fed at regular intervals. and watch objects briefly. </a:t>
            </a:r>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427941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a:xfrm>
            <a:off x="467544" y="1089000"/>
            <a:ext cx="8219256" cy="4680000"/>
          </a:xfrm>
        </p:spPr>
        <p:txBody>
          <a:bodyPr>
            <a:noAutofit/>
          </a:bodyPr>
          <a:lstStyle/>
          <a:p>
            <a:pPr marL="0" indent="0">
              <a:buNone/>
            </a:pPr>
            <a:r>
              <a:rPr lang="en-ZA" b="1" dirty="0"/>
              <a:t>Additional Notes:</a:t>
            </a:r>
          </a:p>
          <a:p>
            <a:endParaRPr lang="en-ZA" b="1" dirty="0"/>
          </a:p>
          <a:p>
            <a:pPr marL="800100" lvl="1" indent="-342900">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nSpc>
                <a:spcPct val="150000"/>
              </a:lnSpc>
              <a:buClr>
                <a:schemeClr val="accent4">
                  <a:lumMod val="75000"/>
                </a:schemeClr>
              </a:buClr>
            </a:pPr>
            <a:r>
              <a:rPr lang="en-ZA" dirty="0"/>
              <a:t>Additional evidence may be submitted after  initial submission.</a:t>
            </a:r>
            <a:endParaRPr lang="en-US" dirty="0"/>
          </a:p>
          <a:p>
            <a:pPr marL="800100" lvl="1" indent="-342900">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fontAlgn="base"/>
            <a:r>
              <a:rPr lang="en-US" dirty="0"/>
              <a:t>Three-month-old babies recognize bottle or breast. At 6 months, a baby begins to examine items, and by 1 year, she will search for hidden or lost items.</a:t>
            </a:r>
          </a:p>
          <a:p>
            <a:pPr fontAlgn="base"/>
            <a:endParaRPr lang="en-US" dirty="0"/>
          </a:p>
          <a:p>
            <a:pPr fontAlgn="base"/>
            <a:r>
              <a:rPr lang="en-US" dirty="0"/>
              <a:t> A 1 1/2-year-old baby recognizes familiar pictures and things, understands that objects have purposes, and knows "up" and "down." </a:t>
            </a:r>
          </a:p>
          <a:p>
            <a:pPr fontAlgn="base"/>
            <a:endParaRPr lang="en-US" dirty="0"/>
          </a:p>
          <a:p>
            <a:pPr fontAlgn="base"/>
            <a:r>
              <a:rPr lang="en-US" dirty="0"/>
              <a:t>Most 2-year-olds know their names, solve simple problems and put things into simple sequences, and most 3-year-olds can repeat phrases, pretend and remember rhymes. </a:t>
            </a:r>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180161478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fontAlgn="base"/>
            <a:r>
              <a:rPr lang="en-US" dirty="0"/>
              <a:t>By age 4, children can point to six basic colors, understand a few numbers and draw recognizable pictures. </a:t>
            </a:r>
          </a:p>
          <a:p>
            <a:pPr fontAlgn="base"/>
            <a:endParaRPr lang="en-US" dirty="0"/>
          </a:p>
          <a:p>
            <a:pPr fontAlgn="base"/>
            <a:r>
              <a:rPr lang="en-US" dirty="0"/>
              <a:t>Most 5-year-olds can count to 10, understand position words like "behind" and "in," and know at least some letters. </a:t>
            </a:r>
          </a:p>
          <a:p>
            <a:pPr fontAlgn="base"/>
            <a:endParaRPr lang="en-US" dirty="0"/>
          </a:p>
          <a:p>
            <a:pPr fontAlgn="base"/>
            <a:r>
              <a:rPr lang="en-US" dirty="0"/>
              <a:t>Again, the rate at which your child develops his cognitive abilities can be different than other children, according to HealthyChildren.org. </a:t>
            </a:r>
          </a:p>
          <a:p>
            <a:pPr fontAlgn="base"/>
            <a:endParaRPr lang="en-US" dirty="0"/>
          </a:p>
          <a:p>
            <a:pPr fontAlgn="base"/>
            <a:r>
              <a:rPr lang="en-US" dirty="0"/>
              <a:t>Any concerns should be brought to your pediatrician's attention.</a:t>
            </a: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326755972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b="1" dirty="0"/>
              <a:t>The relationship between play, development and learning</a:t>
            </a:r>
          </a:p>
          <a:p>
            <a:pPr marL="0" indent="0">
              <a:buNone/>
            </a:pPr>
            <a:endParaRPr lang="en-ZA" dirty="0"/>
          </a:p>
          <a:p>
            <a:r>
              <a:rPr lang="en-US" dirty="0"/>
              <a:t>Children love to play, and play often mirrors what is important in their lives. </a:t>
            </a:r>
          </a:p>
          <a:p>
            <a:endParaRPr lang="en-US" dirty="0"/>
          </a:p>
          <a:p>
            <a:r>
              <a:rPr lang="en-US" dirty="0"/>
              <a:t>When asked about play children talk about having fun, being with friends, choosing activities themselves, and being outdoors. </a:t>
            </a:r>
          </a:p>
          <a:p>
            <a:endParaRPr lang="en-US" dirty="0"/>
          </a:p>
          <a:p>
            <a:r>
              <a:rPr lang="en-US" dirty="0"/>
              <a:t>Play can be quiet or noisy, messy or orderly, funny or serious, strenuous or effortless. </a:t>
            </a:r>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384626612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US" dirty="0"/>
              <a:t>It can take place inside or outside and develops as children grow and change. Children play for different reasons. </a:t>
            </a:r>
          </a:p>
          <a:p>
            <a:endParaRPr lang="en-US" dirty="0"/>
          </a:p>
          <a:p>
            <a:r>
              <a:rPr lang="en-US" dirty="0"/>
              <a:t>Sometimes they are exploring or learning new things. At other times they are consolidating existing learning or practicing a skill. </a:t>
            </a:r>
          </a:p>
          <a:p>
            <a:endParaRPr lang="en-US" dirty="0"/>
          </a:p>
          <a:p>
            <a:r>
              <a:rPr lang="en-US" dirty="0"/>
              <a:t>Play can also be a way of building or strengthening a relationship. Children often play simply for fun and enjoyment.</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227225363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US" dirty="0"/>
              <a:t>They bring their own interpretations of situations, events, experiences, and expectations to their play. Children need time to develop their play. </a:t>
            </a:r>
          </a:p>
          <a:p>
            <a:endParaRPr lang="en-US" dirty="0"/>
          </a:p>
          <a:p>
            <a:r>
              <a:rPr lang="en-US" dirty="0"/>
              <a:t>They like having spaces inside and outside, and often enjoy playing with other children and adults. </a:t>
            </a:r>
          </a:p>
          <a:p>
            <a:endParaRPr lang="en-US" dirty="0"/>
          </a:p>
          <a:p>
            <a:r>
              <a:rPr lang="en-US" dirty="0"/>
              <a:t>They also need props such as toys, equipment and real objects to play with and manipulate. </a:t>
            </a:r>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6788363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r>
              <a:rPr lang="en-US" dirty="0"/>
              <a:t>They love to make choices about when, what, where, how, and with whom to play. </a:t>
            </a:r>
          </a:p>
          <a:p>
            <a:endParaRPr lang="en-US" dirty="0"/>
          </a:p>
          <a:p>
            <a:r>
              <a:rPr lang="en-US" dirty="0"/>
              <a:t>These guidelines offer information and suggestions on how the adult can extend and enrich children’s learning and development through play.</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179741909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b="1" dirty="0"/>
              <a:t>What is to play?</a:t>
            </a:r>
            <a:endParaRPr lang="en-ZA" dirty="0"/>
          </a:p>
          <a:p>
            <a:r>
              <a:rPr lang="en-US" dirty="0"/>
              <a:t>Play is a way of ‘doing things’. The Table below  outlines some of its characteristics in alphabetical order. </a:t>
            </a:r>
            <a:endParaRPr lang="en-ZA" dirty="0"/>
          </a:p>
          <a:p>
            <a:pPr marL="0" indent="0">
              <a:buNone/>
            </a:pPr>
            <a:r>
              <a:rPr lang="en-US" b="1" dirty="0"/>
              <a:t> Characteristics of play </a:t>
            </a:r>
          </a:p>
          <a:p>
            <a:pPr marL="0" indent="0">
              <a:buNone/>
            </a:pPr>
            <a:endParaRPr lang="en-US" b="1" dirty="0"/>
          </a:p>
          <a:p>
            <a:pPr marL="0" indent="0">
              <a:buNone/>
            </a:pPr>
            <a:endParaRPr lang="en-ZA" dirty="0"/>
          </a:p>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graphicFrame>
        <p:nvGraphicFramePr>
          <p:cNvPr id="4" name="Table 3">
            <a:extLst>
              <a:ext uri="{FF2B5EF4-FFF2-40B4-BE49-F238E27FC236}">
                <a16:creationId xmlns:a16="http://schemas.microsoft.com/office/drawing/2014/main" id="{A85B3577-27EB-4F63-8AAC-96879D1DBD6F}"/>
              </a:ext>
            </a:extLst>
          </p:cNvPr>
          <p:cNvGraphicFramePr>
            <a:graphicFrameLocks noGrp="1"/>
          </p:cNvGraphicFramePr>
          <p:nvPr>
            <p:extLst>
              <p:ext uri="{D42A27DB-BD31-4B8C-83A1-F6EECF244321}">
                <p14:modId xmlns:p14="http://schemas.microsoft.com/office/powerpoint/2010/main" val="1579320667"/>
              </p:ext>
            </p:extLst>
          </p:nvPr>
        </p:nvGraphicFramePr>
        <p:xfrm>
          <a:off x="486859" y="3048755"/>
          <a:ext cx="8219256" cy="3053715"/>
        </p:xfrm>
        <a:graphic>
          <a:graphicData uri="http://schemas.openxmlformats.org/drawingml/2006/table">
            <a:tbl>
              <a:tblPr firstRow="1" firstCol="1" bandRow="1">
                <a:tableStyleId>{5C22544A-7EE6-4342-B048-85BDC9FD1C3A}</a:tableStyleId>
              </a:tblPr>
              <a:tblGrid>
                <a:gridCol w="2221835">
                  <a:extLst>
                    <a:ext uri="{9D8B030D-6E8A-4147-A177-3AD203B41FA5}">
                      <a16:colId xmlns:a16="http://schemas.microsoft.com/office/drawing/2014/main" val="2387397466"/>
                    </a:ext>
                  </a:extLst>
                </a:gridCol>
                <a:gridCol w="5997421">
                  <a:extLst>
                    <a:ext uri="{9D8B030D-6E8A-4147-A177-3AD203B41FA5}">
                      <a16:colId xmlns:a16="http://schemas.microsoft.com/office/drawing/2014/main" val="3592302547"/>
                    </a:ext>
                  </a:extLst>
                </a:gridCol>
              </a:tblGrid>
              <a:tr h="0">
                <a:tc>
                  <a:txBody>
                    <a:bodyPr/>
                    <a:lstStyle/>
                    <a:p>
                      <a:pPr algn="l">
                        <a:lnSpc>
                          <a:spcPct val="150000"/>
                        </a:lnSpc>
                        <a:spcAft>
                          <a:spcPts val="0"/>
                        </a:spcAft>
                      </a:pPr>
                      <a:r>
                        <a:rPr lang="en-US" sz="2000" dirty="0">
                          <a:effectLst/>
                        </a:rPr>
                        <a:t>Characteristic </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Description</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633736828"/>
                  </a:ext>
                </a:extLst>
              </a:tr>
              <a:tr h="0">
                <a:tc>
                  <a:txBody>
                    <a:bodyPr/>
                    <a:lstStyle/>
                    <a:p>
                      <a:pPr algn="l">
                        <a:lnSpc>
                          <a:spcPct val="150000"/>
                        </a:lnSpc>
                        <a:spcAft>
                          <a:spcPts val="0"/>
                        </a:spcAft>
                      </a:pPr>
                      <a:r>
                        <a:rPr lang="en-US" sz="2000" dirty="0">
                          <a:effectLst/>
                        </a:rPr>
                        <a:t>Active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Children use their bodies and minds in their play. They interact with the environment, with materials and with other people. Adventure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963636248"/>
                  </a:ext>
                </a:extLst>
              </a:tr>
              <a:tr h="0">
                <a:tc>
                  <a:txBody>
                    <a:bodyPr/>
                    <a:lstStyle/>
                    <a:p>
                      <a:pPr algn="l">
                        <a:lnSpc>
                          <a:spcPct val="150000"/>
                        </a:lnSpc>
                        <a:spcAft>
                          <a:spcPts val="0"/>
                        </a:spcAft>
                      </a:pPr>
                      <a:r>
                        <a:rPr lang="en-US" sz="2000" dirty="0">
                          <a:effectLst/>
                        </a:rPr>
                        <a:t>Adventurous and risky</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Play helps children to explore the unknown. The pretend element offers a safety net that encourages children to take risks</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389891195"/>
                  </a:ext>
                </a:extLst>
              </a:tr>
            </a:tbl>
          </a:graphicData>
        </a:graphic>
      </p:graphicFrame>
    </p:spTree>
    <p:extLst>
      <p:ext uri="{BB962C8B-B14F-4D97-AF65-F5344CB8AC3E}">
        <p14:creationId xmlns:p14="http://schemas.microsoft.com/office/powerpoint/2010/main" val="13080876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graphicFrame>
        <p:nvGraphicFramePr>
          <p:cNvPr id="7" name="Table 6">
            <a:extLst>
              <a:ext uri="{FF2B5EF4-FFF2-40B4-BE49-F238E27FC236}">
                <a16:creationId xmlns:a16="http://schemas.microsoft.com/office/drawing/2014/main" id="{C5B157A9-2DA0-4FF7-9632-8A076F31EDBE}"/>
              </a:ext>
            </a:extLst>
          </p:cNvPr>
          <p:cNvGraphicFramePr>
            <a:graphicFrameLocks noGrp="1"/>
          </p:cNvGraphicFramePr>
          <p:nvPr>
            <p:extLst>
              <p:ext uri="{D42A27DB-BD31-4B8C-83A1-F6EECF244321}">
                <p14:modId xmlns:p14="http://schemas.microsoft.com/office/powerpoint/2010/main" val="3632093370"/>
              </p:ext>
            </p:extLst>
          </p:nvPr>
        </p:nvGraphicFramePr>
        <p:xfrm>
          <a:off x="788784" y="1376680"/>
          <a:ext cx="7917331" cy="5290820"/>
        </p:xfrm>
        <a:graphic>
          <a:graphicData uri="http://schemas.openxmlformats.org/drawingml/2006/table">
            <a:tbl>
              <a:tblPr firstRow="1" firstCol="1" bandRow="1">
                <a:tableStyleId>{5C22544A-7EE6-4342-B048-85BDC9FD1C3A}</a:tableStyleId>
              </a:tblPr>
              <a:tblGrid>
                <a:gridCol w="2230273">
                  <a:extLst>
                    <a:ext uri="{9D8B030D-6E8A-4147-A177-3AD203B41FA5}">
                      <a16:colId xmlns:a16="http://schemas.microsoft.com/office/drawing/2014/main" val="2203394329"/>
                    </a:ext>
                  </a:extLst>
                </a:gridCol>
                <a:gridCol w="5687058">
                  <a:extLst>
                    <a:ext uri="{9D8B030D-6E8A-4147-A177-3AD203B41FA5}">
                      <a16:colId xmlns:a16="http://schemas.microsoft.com/office/drawing/2014/main" val="972364384"/>
                    </a:ext>
                  </a:extLst>
                </a:gridCol>
              </a:tblGrid>
              <a:tr h="0">
                <a:tc>
                  <a:txBody>
                    <a:bodyPr/>
                    <a:lstStyle/>
                    <a:p>
                      <a:pPr algn="l">
                        <a:lnSpc>
                          <a:spcPct val="150000"/>
                        </a:lnSpc>
                        <a:spcAft>
                          <a:spcPts val="0"/>
                        </a:spcAft>
                      </a:pPr>
                      <a:r>
                        <a:rPr lang="en-US" sz="2000" dirty="0">
                          <a:effectLst/>
                        </a:rPr>
                        <a:t>Communicative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b="0" dirty="0">
                          <a:solidFill>
                            <a:schemeClr val="tx1"/>
                          </a:solidFill>
                          <a:effectLst/>
                        </a:rPr>
                        <a:t>Children share information and knowledge through their play. Their communication can be verbal or non-verbal, simple or complex.</a:t>
                      </a:r>
                      <a:endParaRPr lang="en-Z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70787133"/>
                  </a:ext>
                </a:extLst>
              </a:tr>
              <a:tr h="0">
                <a:tc>
                  <a:txBody>
                    <a:bodyPr/>
                    <a:lstStyle/>
                    <a:p>
                      <a:pPr algn="l">
                        <a:lnSpc>
                          <a:spcPct val="150000"/>
                        </a:lnSpc>
                        <a:spcAft>
                          <a:spcPts val="0"/>
                        </a:spcAft>
                      </a:pPr>
                      <a:r>
                        <a:rPr lang="en-US" sz="2000" dirty="0">
                          <a:effectLst/>
                        </a:rPr>
                        <a:t>Enjoyable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Play is fun and exciting, and involves a sense of Humour</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687534171"/>
                  </a:ext>
                </a:extLst>
              </a:tr>
              <a:tr h="0">
                <a:tc>
                  <a:txBody>
                    <a:bodyPr/>
                    <a:lstStyle/>
                    <a:p>
                      <a:pPr algn="l">
                        <a:lnSpc>
                          <a:spcPct val="150000"/>
                        </a:lnSpc>
                        <a:spcAft>
                          <a:spcPts val="0"/>
                        </a:spcAft>
                      </a:pPr>
                      <a:r>
                        <a:rPr lang="en-US" sz="2000" dirty="0">
                          <a:effectLst/>
                        </a:rPr>
                        <a:t>Involved</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Children become deeply absorbed and focused in their play, concentrating and thinking about what they are doing.</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363263258"/>
                  </a:ext>
                </a:extLst>
              </a:tr>
              <a:tr h="0">
                <a:tc>
                  <a:txBody>
                    <a:bodyPr/>
                    <a:lstStyle/>
                    <a:p>
                      <a:pPr algn="l">
                        <a:lnSpc>
                          <a:spcPct val="150000"/>
                        </a:lnSpc>
                        <a:spcAft>
                          <a:spcPts val="0"/>
                        </a:spcAft>
                      </a:pPr>
                      <a:r>
                        <a:rPr lang="en-US" sz="2000" dirty="0">
                          <a:effectLst/>
                        </a:rPr>
                        <a:t>Meaningful</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Children play about what they have seen and heard, and what they know. Play helps them to build and extend their knowledge, understanding and skills in a way that makes sense to them.</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921724340"/>
                  </a:ext>
                </a:extLst>
              </a:tr>
            </a:tbl>
          </a:graphicData>
        </a:graphic>
      </p:graphicFrame>
    </p:spTree>
    <p:extLst>
      <p:ext uri="{BB962C8B-B14F-4D97-AF65-F5344CB8AC3E}">
        <p14:creationId xmlns:p14="http://schemas.microsoft.com/office/powerpoint/2010/main" val="106190237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graphicFrame>
        <p:nvGraphicFramePr>
          <p:cNvPr id="4" name="Table 3">
            <a:extLst>
              <a:ext uri="{FF2B5EF4-FFF2-40B4-BE49-F238E27FC236}">
                <a16:creationId xmlns:a16="http://schemas.microsoft.com/office/drawing/2014/main" id="{E4B58A89-EFEC-4B08-9E88-7C02348994DE}"/>
              </a:ext>
            </a:extLst>
          </p:cNvPr>
          <p:cNvGraphicFramePr>
            <a:graphicFrameLocks noGrp="1"/>
          </p:cNvGraphicFramePr>
          <p:nvPr>
            <p:extLst>
              <p:ext uri="{D42A27DB-BD31-4B8C-83A1-F6EECF244321}">
                <p14:modId xmlns:p14="http://schemas.microsoft.com/office/powerpoint/2010/main" val="1212937425"/>
              </p:ext>
            </p:extLst>
          </p:nvPr>
        </p:nvGraphicFramePr>
        <p:xfrm>
          <a:off x="603504" y="1877695"/>
          <a:ext cx="7917331" cy="3102610"/>
        </p:xfrm>
        <a:graphic>
          <a:graphicData uri="http://schemas.openxmlformats.org/drawingml/2006/table">
            <a:tbl>
              <a:tblPr firstRow="1" firstCol="1" bandRow="1">
                <a:tableStyleId>{5C22544A-7EE6-4342-B048-85BDC9FD1C3A}</a:tableStyleId>
              </a:tblPr>
              <a:tblGrid>
                <a:gridCol w="2723702">
                  <a:extLst>
                    <a:ext uri="{9D8B030D-6E8A-4147-A177-3AD203B41FA5}">
                      <a16:colId xmlns:a16="http://schemas.microsoft.com/office/drawing/2014/main" val="4003576323"/>
                    </a:ext>
                  </a:extLst>
                </a:gridCol>
                <a:gridCol w="5193629">
                  <a:extLst>
                    <a:ext uri="{9D8B030D-6E8A-4147-A177-3AD203B41FA5}">
                      <a16:colId xmlns:a16="http://schemas.microsoft.com/office/drawing/2014/main" val="2017925046"/>
                    </a:ext>
                  </a:extLst>
                </a:gridCol>
              </a:tblGrid>
              <a:tr h="0">
                <a:tc>
                  <a:txBody>
                    <a:bodyPr/>
                    <a:lstStyle/>
                    <a:p>
                      <a:pPr algn="l">
                        <a:lnSpc>
                          <a:spcPct val="150000"/>
                        </a:lnSpc>
                        <a:spcAft>
                          <a:spcPts val="0"/>
                        </a:spcAft>
                      </a:pPr>
                      <a:r>
                        <a:rPr lang="en-US" sz="2000" dirty="0">
                          <a:effectLst/>
                        </a:rPr>
                        <a:t>Sociable and interactive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b="0" dirty="0">
                          <a:solidFill>
                            <a:schemeClr val="tx1"/>
                          </a:solidFill>
                          <a:effectLst/>
                        </a:rPr>
                        <a:t>Children play alongside or with others. Sometimes they also like and need to play alone.</a:t>
                      </a:r>
                      <a:endParaRPr lang="en-Z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885622511"/>
                  </a:ext>
                </a:extLst>
              </a:tr>
              <a:tr h="0">
                <a:tc>
                  <a:txBody>
                    <a:bodyPr/>
                    <a:lstStyle/>
                    <a:p>
                      <a:pPr algn="l">
                        <a:lnSpc>
                          <a:spcPct val="150000"/>
                        </a:lnSpc>
                        <a:spcAft>
                          <a:spcPts val="0"/>
                        </a:spcAft>
                      </a:pPr>
                      <a:r>
                        <a:rPr lang="en-US" sz="2000" dirty="0">
                          <a:effectLst/>
                        </a:rPr>
                        <a:t>Symbolic</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Children imagine and pretend when they are playing. They try out ideas, feelings and roles. They re-enact the past and rehearse the future. This can involve them ‘reading’ and ‘writing’ long before they develop these skills.</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603106011"/>
                  </a:ext>
                </a:extLst>
              </a:tr>
            </a:tbl>
          </a:graphicData>
        </a:graphic>
      </p:graphicFrame>
    </p:spTree>
    <p:extLst>
      <p:ext uri="{BB962C8B-B14F-4D97-AF65-F5344CB8AC3E}">
        <p14:creationId xmlns:p14="http://schemas.microsoft.com/office/powerpoint/2010/main" val="255911710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graphicFrame>
        <p:nvGraphicFramePr>
          <p:cNvPr id="5" name="Table 4">
            <a:extLst>
              <a:ext uri="{FF2B5EF4-FFF2-40B4-BE49-F238E27FC236}">
                <a16:creationId xmlns:a16="http://schemas.microsoft.com/office/drawing/2014/main" id="{D83E8E0A-7FE2-4A4E-A304-42487C8FCD80}"/>
              </a:ext>
            </a:extLst>
          </p:cNvPr>
          <p:cNvGraphicFramePr>
            <a:graphicFrameLocks noGrp="1"/>
          </p:cNvGraphicFramePr>
          <p:nvPr>
            <p:extLst>
              <p:ext uri="{D42A27DB-BD31-4B8C-83A1-F6EECF244321}">
                <p14:modId xmlns:p14="http://schemas.microsoft.com/office/powerpoint/2010/main" val="26403865"/>
              </p:ext>
            </p:extLst>
          </p:nvPr>
        </p:nvGraphicFramePr>
        <p:xfrm>
          <a:off x="884095" y="1877695"/>
          <a:ext cx="7500779" cy="2645410"/>
        </p:xfrm>
        <a:graphic>
          <a:graphicData uri="http://schemas.openxmlformats.org/drawingml/2006/table">
            <a:tbl>
              <a:tblPr firstRow="1" firstCol="1" bandRow="1">
                <a:tableStyleId>{5C22544A-7EE6-4342-B048-85BDC9FD1C3A}</a:tableStyleId>
              </a:tblPr>
              <a:tblGrid>
                <a:gridCol w="2795098">
                  <a:extLst>
                    <a:ext uri="{9D8B030D-6E8A-4147-A177-3AD203B41FA5}">
                      <a16:colId xmlns:a16="http://schemas.microsoft.com/office/drawing/2014/main" val="4154105382"/>
                    </a:ext>
                  </a:extLst>
                </a:gridCol>
                <a:gridCol w="4705681">
                  <a:extLst>
                    <a:ext uri="{9D8B030D-6E8A-4147-A177-3AD203B41FA5}">
                      <a16:colId xmlns:a16="http://schemas.microsoft.com/office/drawing/2014/main" val="1671112181"/>
                    </a:ext>
                  </a:extLst>
                </a:gridCol>
              </a:tblGrid>
              <a:tr h="0">
                <a:tc>
                  <a:txBody>
                    <a:bodyPr/>
                    <a:lstStyle/>
                    <a:p>
                      <a:pPr algn="l">
                        <a:lnSpc>
                          <a:spcPct val="150000"/>
                        </a:lnSpc>
                        <a:spcAft>
                          <a:spcPts val="0"/>
                        </a:spcAft>
                      </a:pPr>
                      <a:r>
                        <a:rPr lang="en-US" sz="2000" b="1" dirty="0">
                          <a:effectLst/>
                        </a:rPr>
                        <a:t>Therapeutic</a:t>
                      </a:r>
                      <a:endParaRPr lang="en-ZA"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b="0" dirty="0">
                          <a:solidFill>
                            <a:schemeClr val="tx1"/>
                          </a:solidFill>
                          <a:effectLst/>
                        </a:rPr>
                        <a:t>Play helps children to express and work through emotions and experiences.</a:t>
                      </a:r>
                      <a:endParaRPr lang="en-Z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301220595"/>
                  </a:ext>
                </a:extLst>
              </a:tr>
              <a:tr h="0">
                <a:tc>
                  <a:txBody>
                    <a:bodyPr/>
                    <a:lstStyle/>
                    <a:p>
                      <a:pPr algn="l">
                        <a:lnSpc>
                          <a:spcPct val="150000"/>
                        </a:lnSpc>
                        <a:spcAft>
                          <a:spcPts val="0"/>
                        </a:spcAft>
                      </a:pPr>
                      <a:r>
                        <a:rPr lang="en-US" sz="2000" b="1" dirty="0">
                          <a:effectLst/>
                        </a:rPr>
                        <a:t>Voluntary</a:t>
                      </a:r>
                      <a:endParaRPr lang="en-ZA"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b="0" dirty="0">
                          <a:solidFill>
                            <a:schemeClr val="tx1"/>
                          </a:solidFill>
                          <a:effectLst/>
                        </a:rPr>
                        <a:t>Children choose to play. Their play is spontaneous. They shape it as they go, changing the characters, events, objects, and locations.</a:t>
                      </a:r>
                      <a:endParaRPr lang="en-Z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141689942"/>
                  </a:ext>
                </a:extLst>
              </a:tr>
            </a:tbl>
          </a:graphicData>
        </a:graphic>
      </p:graphicFrame>
    </p:spTree>
    <p:extLst>
      <p:ext uri="{BB962C8B-B14F-4D97-AF65-F5344CB8AC3E}">
        <p14:creationId xmlns:p14="http://schemas.microsoft.com/office/powerpoint/2010/main" val="229519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154984"/>
          </a:xfrm>
          <a:prstGeom prst="rect">
            <a:avLst/>
          </a:prstGeom>
        </p:spPr>
        <p:txBody>
          <a:bodyPr wrap="square">
            <a:spAutoFit/>
          </a:bodyPr>
          <a:lstStyle/>
          <a:p>
            <a:r>
              <a:rPr lang="en-ZA" sz="2400" b="1" dirty="0"/>
              <a:t>PLAY AND CHILD DEVELOPMENT</a:t>
            </a:r>
          </a:p>
          <a:p>
            <a:endParaRPr lang="en-ZA" sz="2400" b="1" dirty="0"/>
          </a:p>
          <a:p>
            <a:pPr marL="285750" indent="-285750">
              <a:buFont typeface="Arial" panose="020B0604020202020204" pitchFamily="34" charset="0"/>
              <a:buChar char="•"/>
            </a:pPr>
            <a:r>
              <a:rPr lang="en-ZA" sz="2400" dirty="0"/>
              <a:t> Play is essential to development because it contributes to the cognitive, physical, social, and emotional well-being of children and youth. </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Play also offers an ideal opportunity for parents to engage fully with their children. </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Despite the benefits derived from play for both children and parents, time for free play has been markedly reduced. </a:t>
            </a:r>
          </a:p>
        </p:txBody>
      </p:sp>
    </p:spTree>
    <p:extLst>
      <p:ext uri="{BB962C8B-B14F-4D97-AF65-F5344CB8AC3E}">
        <p14:creationId xmlns:p14="http://schemas.microsoft.com/office/powerpoint/2010/main" val="273910401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2308324"/>
          </a:xfrm>
          <a:prstGeom prst="rect">
            <a:avLst/>
          </a:prstGeom>
        </p:spPr>
        <p:txBody>
          <a:bodyPr wrap="square">
            <a:spAutoFit/>
          </a:bodyPr>
          <a:lstStyle/>
          <a:p>
            <a:endParaRPr lang="en-ZA" sz="2400" dirty="0"/>
          </a:p>
          <a:p>
            <a:pPr marL="285750" indent="-285750">
              <a:buFont typeface="Arial" panose="020B0604020202020204" pitchFamily="34" charset="0"/>
              <a:buChar char="•"/>
            </a:pPr>
            <a:r>
              <a:rPr lang="en-ZA" sz="2400" dirty="0"/>
              <a:t>Children today receive less support for play than did previous generations in part because of a more hurried lifestyle, changes in family structure, and increased attention to academics and enrichment activities at the expense of recess or free play.</a:t>
            </a:r>
          </a:p>
        </p:txBody>
      </p:sp>
    </p:spTree>
    <p:extLst>
      <p:ext uri="{BB962C8B-B14F-4D97-AF65-F5344CB8AC3E}">
        <p14:creationId xmlns:p14="http://schemas.microsoft.com/office/powerpoint/2010/main" val="159361800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pPr marL="285750" indent="-285750">
              <a:buFont typeface="Arial" panose="020B0604020202020204" pitchFamily="34" charset="0"/>
              <a:buChar char="•"/>
            </a:pPr>
            <a:r>
              <a:rPr lang="en-US" sz="2400" dirty="0"/>
              <a:t>A review of more than 40 studies found that play is significantly related to creative problem solving, co-operative behavior, logical thinking, IQ scores, and peer group popularity.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Play enhances the progress of early development from 33% to 67% by increasing adjustment, improving language and reducing social and emotional problems (Fisher 1992).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As the developmental biologist Jean Piaget observed, ‘We can be sure that all happenings, pleasant or unpleasant, in the child’s life, will have repercussions on her dolls’ (Piaget 1962).</a:t>
            </a:r>
            <a:endParaRPr lang="en-ZA" sz="2400" dirty="0"/>
          </a:p>
        </p:txBody>
      </p:sp>
    </p:spTree>
    <p:extLst>
      <p:ext uri="{BB962C8B-B14F-4D97-AF65-F5344CB8AC3E}">
        <p14:creationId xmlns:p14="http://schemas.microsoft.com/office/powerpoint/2010/main" val="39015932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154984"/>
          </a:xfrm>
          <a:prstGeom prst="rect">
            <a:avLst/>
          </a:prstGeom>
        </p:spPr>
        <p:txBody>
          <a:bodyPr wrap="square">
            <a:spAutoFit/>
          </a:bodyPr>
          <a:lstStyle/>
          <a:p>
            <a:pPr marL="285750" indent="-285750">
              <a:buFont typeface="Arial" panose="020B0604020202020204" pitchFamily="34" charset="0"/>
              <a:buChar char="•"/>
            </a:pPr>
            <a:r>
              <a:rPr lang="en-US" sz="2400" dirty="0"/>
              <a:t>Young children are learning and developing quickly. They are playing, learning and experimenting.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They are also beginning to get a sense of their own identity and how they may be different from others, such as noticing boys and girls.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Some children benefit from being at a nursery or playgroup at this age. Organised activities help develop their learning in an informal setting. In turn, this is preparing them for more formal school life. </a:t>
            </a:r>
          </a:p>
        </p:txBody>
      </p:sp>
    </p:spTree>
    <p:extLst>
      <p:ext uri="{BB962C8B-B14F-4D97-AF65-F5344CB8AC3E}">
        <p14:creationId xmlns:p14="http://schemas.microsoft.com/office/powerpoint/2010/main" val="39364205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2308324"/>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dirty="0"/>
              <a:t>Cultural identity is important.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Children need to have people around them that they can identify with and who have an understanding of their cultural and ethnic background.</a:t>
            </a:r>
            <a:endParaRPr lang="en-ZA" sz="2400" dirty="0"/>
          </a:p>
        </p:txBody>
      </p:sp>
    </p:spTree>
    <p:extLst>
      <p:ext uri="{BB962C8B-B14F-4D97-AF65-F5344CB8AC3E}">
        <p14:creationId xmlns:p14="http://schemas.microsoft.com/office/powerpoint/2010/main" val="144597270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046988"/>
          </a:xfrm>
          <a:prstGeom prst="rect">
            <a:avLst/>
          </a:prstGeom>
        </p:spPr>
        <p:txBody>
          <a:bodyPr wrap="square">
            <a:spAutoFit/>
          </a:bodyPr>
          <a:lstStyle/>
          <a:p>
            <a:r>
              <a:rPr lang="en-US" sz="2400" b="1" dirty="0"/>
              <a:t>How do young children learn?</a:t>
            </a:r>
          </a:p>
          <a:p>
            <a:endParaRPr lang="en-ZA" sz="2400" dirty="0"/>
          </a:p>
          <a:p>
            <a:r>
              <a:rPr lang="en-US" sz="2400" b="1" dirty="0"/>
              <a:t>Children learn through all their senses by:</a:t>
            </a:r>
          </a:p>
          <a:p>
            <a:endParaRPr lang="en-ZA" sz="2400" b="1" dirty="0"/>
          </a:p>
          <a:p>
            <a:pPr marL="342900" indent="-342900">
              <a:buFont typeface="Arial" panose="020B0604020202020204" pitchFamily="34" charset="0"/>
              <a:buChar char="•"/>
            </a:pPr>
            <a:r>
              <a:rPr lang="en-US" sz="2400" dirty="0"/>
              <a:t>tasting, touching, seeing, hearing and smelling</a:t>
            </a:r>
            <a:endParaRPr lang="en-ZA" sz="2400" dirty="0"/>
          </a:p>
          <a:p>
            <a:pPr marL="342900" indent="-342900">
              <a:buFont typeface="Arial" panose="020B0604020202020204" pitchFamily="34" charset="0"/>
              <a:buChar char="•"/>
            </a:pPr>
            <a:r>
              <a:rPr lang="en-US" sz="2400" dirty="0"/>
              <a:t>watching and copying people close to them they learn language and behavior</a:t>
            </a:r>
            <a:endParaRPr lang="en-ZA" sz="2400" dirty="0"/>
          </a:p>
          <a:p>
            <a:pPr marL="342900" indent="-342900">
              <a:buFont typeface="Arial" panose="020B0604020202020204" pitchFamily="34" charset="0"/>
              <a:buChar char="•"/>
            </a:pPr>
            <a:r>
              <a:rPr lang="en-GB" sz="2400" dirty="0"/>
              <a:t>playing.</a:t>
            </a:r>
            <a:endParaRPr lang="en-ZA" sz="2400" dirty="0"/>
          </a:p>
        </p:txBody>
      </p:sp>
    </p:spTree>
    <p:extLst>
      <p:ext uri="{BB962C8B-B14F-4D97-AF65-F5344CB8AC3E}">
        <p14:creationId xmlns:p14="http://schemas.microsoft.com/office/powerpoint/2010/main" val="347138770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416320"/>
          </a:xfrm>
          <a:prstGeom prst="rect">
            <a:avLst/>
          </a:prstGeom>
        </p:spPr>
        <p:txBody>
          <a:bodyPr wrap="square">
            <a:spAutoFit/>
          </a:bodyPr>
          <a:lstStyle/>
          <a:p>
            <a:r>
              <a:rPr lang="en-GB" sz="2400" b="1" dirty="0"/>
              <a:t>Learning through play</a:t>
            </a:r>
          </a:p>
          <a:p>
            <a:endParaRPr lang="en-ZA" sz="2400" dirty="0"/>
          </a:p>
          <a:p>
            <a:pPr marL="285750" indent="-285750">
              <a:buFont typeface="Arial" panose="020B0604020202020204" pitchFamily="34" charset="0"/>
              <a:buChar char="•"/>
            </a:pPr>
            <a:r>
              <a:rPr lang="en-GB" sz="2400" dirty="0"/>
              <a:t>Play is one of the main ways in which children learn. It helps to build self worth by giving a child a sense of his or her own abilities and to feel good about themselves.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Because it’s fun, children often become very absorbed in what they are doing. In turn, this helps them develop the ability to concentrate. </a:t>
            </a:r>
            <a:endParaRPr lang="en-ZA" sz="2400" dirty="0"/>
          </a:p>
        </p:txBody>
      </p:sp>
    </p:spTree>
    <p:extLst>
      <p:ext uri="{BB962C8B-B14F-4D97-AF65-F5344CB8AC3E}">
        <p14:creationId xmlns:p14="http://schemas.microsoft.com/office/powerpoint/2010/main" val="391461289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785652"/>
          </a:xfrm>
          <a:prstGeom prst="rect">
            <a:avLst/>
          </a:prstGeom>
        </p:spPr>
        <p:txBody>
          <a:bodyPr wrap="square">
            <a:spAutoFit/>
          </a:bodyPr>
          <a:lstStyle/>
          <a:p>
            <a:r>
              <a:rPr lang="en-GB" sz="2400" b="1" dirty="0"/>
              <a:t>Providing children with a range of playthings will help them learn in a number of ways:</a:t>
            </a:r>
          </a:p>
          <a:p>
            <a:endParaRPr lang="en-ZA" sz="2400" b="1" dirty="0"/>
          </a:p>
          <a:p>
            <a:pPr marL="342900" lvl="0" indent="-342900">
              <a:buFont typeface="Arial" panose="020B0604020202020204" pitchFamily="34" charset="0"/>
              <a:buChar char="•"/>
            </a:pPr>
            <a:r>
              <a:rPr lang="en-GB" sz="2400" dirty="0"/>
              <a:t>Sand and water play can be an early introduction to science and maths, e.g. learning that water is fluid, not solid, and that it can be measured in different sized containers.</a:t>
            </a:r>
          </a:p>
          <a:p>
            <a:pPr marL="342900" lvl="0" indent="-342900">
              <a:buFont typeface="Arial" panose="020B0604020202020204" pitchFamily="34" charset="0"/>
              <a:buChar char="•"/>
            </a:pPr>
            <a:endParaRPr lang="en-ZA" sz="2400" dirty="0"/>
          </a:p>
          <a:p>
            <a:pPr marL="342900" lvl="0" indent="-342900">
              <a:buFont typeface="Arial" panose="020B0604020202020204" pitchFamily="34" charset="0"/>
              <a:buChar char="•"/>
            </a:pPr>
            <a:r>
              <a:rPr lang="en-GB" sz="2400" dirty="0"/>
              <a:t>Playing with dough, drawing and painting pictures, dressing up, playing with dolls can encourage creativity, imagination and expression of feelings.</a:t>
            </a:r>
          </a:p>
        </p:txBody>
      </p:sp>
    </p:spTree>
    <p:extLst>
      <p:ext uri="{BB962C8B-B14F-4D97-AF65-F5344CB8AC3E}">
        <p14:creationId xmlns:p14="http://schemas.microsoft.com/office/powerpoint/2010/main" val="199979927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pPr marL="342900" lvl="0" indent="-342900">
              <a:buFont typeface="Arial" panose="020B0604020202020204" pitchFamily="34" charset="0"/>
              <a:buChar char="•"/>
            </a:pPr>
            <a:r>
              <a:rPr lang="en-GB" sz="2400" dirty="0"/>
              <a:t>Building blocks, jigsaws and shape sorters can help with recognising different shapes and sizes, putting things in order and developing logic.</a:t>
            </a:r>
          </a:p>
          <a:p>
            <a:pPr marL="342900" lvl="0" indent="-342900">
              <a:buFont typeface="Arial" panose="020B0604020202020204" pitchFamily="34" charset="0"/>
              <a:buChar char="•"/>
            </a:pPr>
            <a:endParaRPr lang="en-ZA" sz="2400" dirty="0"/>
          </a:p>
          <a:p>
            <a:pPr marL="342900" lvl="0" indent="-342900">
              <a:buFont typeface="Arial" panose="020B0604020202020204" pitchFamily="34" charset="0"/>
              <a:buChar char="•"/>
            </a:pPr>
            <a:r>
              <a:rPr lang="en-GB" sz="2400" dirty="0"/>
              <a:t>Playing ball games, dancing, running, climbing all help to develop body movement, strength, flexibility and co-ordination skills. </a:t>
            </a:r>
          </a:p>
          <a:p>
            <a:pPr marL="342900" lvl="0" indent="-342900">
              <a:buFont typeface="Arial" panose="020B0604020202020204" pitchFamily="34" charset="0"/>
              <a:buChar char="•"/>
            </a:pPr>
            <a:endParaRPr lang="en-ZA" sz="2400" dirty="0"/>
          </a:p>
          <a:p>
            <a:pPr marL="342900" lvl="0" indent="-342900">
              <a:buFont typeface="Arial" panose="020B0604020202020204" pitchFamily="34" charset="0"/>
              <a:buChar char="•"/>
            </a:pPr>
            <a:r>
              <a:rPr lang="en-GB" sz="2400" dirty="0"/>
              <a:t>Games help with turn taking, sharing and mixing with others.</a:t>
            </a:r>
          </a:p>
          <a:p>
            <a:pPr lvl="0"/>
            <a:endParaRPr lang="en-ZA" sz="2400" dirty="0"/>
          </a:p>
          <a:p>
            <a:pPr marL="342900" lvl="0" indent="-342900">
              <a:buFont typeface="Arial" panose="020B0604020202020204" pitchFamily="34" charset="0"/>
              <a:buChar char="•"/>
            </a:pPr>
            <a:r>
              <a:rPr lang="en-GB" sz="2400" dirty="0"/>
              <a:t>Singing, playing simple music instruments help to develop rhythm, listening and hearing.</a:t>
            </a:r>
            <a:endParaRPr lang="en-ZA" sz="2400" dirty="0"/>
          </a:p>
        </p:txBody>
      </p:sp>
    </p:spTree>
    <p:extLst>
      <p:ext uri="{BB962C8B-B14F-4D97-AF65-F5344CB8AC3E}">
        <p14:creationId xmlns:p14="http://schemas.microsoft.com/office/powerpoint/2010/main" val="27621533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524315"/>
          </a:xfrm>
          <a:prstGeom prst="rect">
            <a:avLst/>
          </a:prstGeom>
        </p:spPr>
        <p:txBody>
          <a:bodyPr wrap="square">
            <a:spAutoFit/>
          </a:bodyPr>
          <a:lstStyle/>
          <a:p>
            <a:pPr marL="342900" indent="-342900">
              <a:buFont typeface="Arial" panose="020B0604020202020204" pitchFamily="34" charset="0"/>
              <a:buChar char="•"/>
            </a:pPr>
            <a:r>
              <a:rPr lang="en-US" sz="2400" dirty="0"/>
              <a:t>It's important that learning is fun at this age. It needs to be about doing things with them that they like.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They might find unusual ways of doing things - for a toddler, building blocks aren't just for making towers, and paint can be used without a brush! Show them how things work, but if they want to experiment, let them.</a:t>
            </a:r>
          </a:p>
          <a:p>
            <a:endParaRPr lang="en-ZA" sz="2400" dirty="0"/>
          </a:p>
          <a:p>
            <a:pPr marL="342900" indent="-342900">
              <a:buFont typeface="Arial" panose="020B0604020202020204" pitchFamily="34" charset="0"/>
              <a:buChar char="•"/>
            </a:pPr>
            <a:r>
              <a:rPr lang="en-US" sz="2400" dirty="0"/>
              <a:t>Don't push your child too hard. Children develop in their own ways and in their own time. Try not to compare them to other children. You can also encourage reading, by reading to and with them.</a:t>
            </a:r>
          </a:p>
        </p:txBody>
      </p:sp>
    </p:spTree>
    <p:extLst>
      <p:ext uri="{BB962C8B-B14F-4D97-AF65-F5344CB8AC3E}">
        <p14:creationId xmlns:p14="http://schemas.microsoft.com/office/powerpoint/2010/main" val="391333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154984"/>
          </a:xfrm>
          <a:prstGeom prst="rect">
            <a:avLst/>
          </a:prstGeom>
        </p:spPr>
        <p:txBody>
          <a:bodyPr wrap="square">
            <a:spAutoFit/>
          </a:bodyPr>
          <a:lstStyle/>
          <a:p>
            <a:pPr marL="342900" indent="-342900">
              <a:buFont typeface="Arial" panose="020B0604020202020204" pitchFamily="34" charset="0"/>
              <a:buChar char="•"/>
            </a:pPr>
            <a:r>
              <a:rPr lang="en-US" sz="2400" dirty="0"/>
              <a:t>Look at the pictures together; this will help younger children make sense of the words.</a:t>
            </a:r>
            <a:endParaRPr lang="en-ZA" sz="2400" dirty="0"/>
          </a:p>
          <a:p>
            <a:endParaRPr lang="en-ZA" sz="2400" dirty="0"/>
          </a:p>
          <a:p>
            <a:pPr marL="342900" indent="-342900">
              <a:buFont typeface="Arial" panose="020B0604020202020204" pitchFamily="34" charset="0"/>
              <a:buChar char="•"/>
            </a:pPr>
            <a:r>
              <a:rPr lang="en-US" sz="2400" dirty="0"/>
              <a:t>It's also good to talk to them a lot, about everyday things while you are cooking or cleaning.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will give you a chance to teach them how things work and they will be able to ask you questions.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Get ready for lots of “why’s?”</a:t>
            </a:r>
            <a:endParaRPr lang="en-ZA" sz="2400" dirty="0"/>
          </a:p>
          <a:p>
            <a:r>
              <a:rPr lang="en-GB" sz="2400" b="1" dirty="0"/>
              <a:t> </a:t>
            </a:r>
            <a:r>
              <a:rPr lang="en-US" sz="2400" dirty="0"/>
              <a:t> </a:t>
            </a:r>
            <a:endParaRPr lang="en-ZA" sz="2400" dirty="0"/>
          </a:p>
        </p:txBody>
      </p:sp>
    </p:spTree>
    <p:extLst>
      <p:ext uri="{BB962C8B-B14F-4D97-AF65-F5344CB8AC3E}">
        <p14:creationId xmlns:p14="http://schemas.microsoft.com/office/powerpoint/2010/main" val="200226421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endParaRPr lang="en-ZA" sz="2400" b="1" dirty="0"/>
          </a:p>
          <a:p>
            <a:r>
              <a:rPr lang="en-GB" sz="2400" b="1" i="1" dirty="0"/>
              <a:t>What is the importance of play for pre-school children?</a:t>
            </a:r>
          </a:p>
          <a:p>
            <a:endParaRPr lang="en-ZA" sz="2400" b="1" dirty="0"/>
          </a:p>
          <a:p>
            <a:pPr marL="342900" indent="-342900">
              <a:buFont typeface="Arial" panose="020B0604020202020204" pitchFamily="34" charset="0"/>
              <a:buChar char="•"/>
            </a:pPr>
            <a:r>
              <a:rPr lang="en-GB" sz="2400" dirty="0"/>
              <a:t>Anyone who spends any amount of time with pre-school children understands that providing them with opportunities for play provides so much more than a few minutes or hours of ‘fun’.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Play also allows children to relax, let off steam, develop social skills such as concentration and co-operation, encourages the development of the imagination, develops motor skills and teaches self expression.</a:t>
            </a:r>
            <a:endParaRPr lang="en-ZA" sz="2400" dirty="0"/>
          </a:p>
          <a:p>
            <a:r>
              <a:rPr lang="en-GB" sz="2400" b="1" dirty="0"/>
              <a:t> </a:t>
            </a:r>
            <a:r>
              <a:rPr lang="en-US" sz="2400" dirty="0"/>
              <a:t> </a:t>
            </a:r>
            <a:endParaRPr lang="en-ZA" sz="2400" dirty="0"/>
          </a:p>
        </p:txBody>
      </p:sp>
    </p:spTree>
    <p:extLst>
      <p:ext uri="{BB962C8B-B14F-4D97-AF65-F5344CB8AC3E}">
        <p14:creationId xmlns:p14="http://schemas.microsoft.com/office/powerpoint/2010/main" val="192020711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416320"/>
          </a:xfrm>
          <a:prstGeom prst="rect">
            <a:avLst/>
          </a:prstGeom>
        </p:spPr>
        <p:txBody>
          <a:bodyPr wrap="square">
            <a:spAutoFit/>
          </a:bodyPr>
          <a:lstStyle/>
          <a:p>
            <a:r>
              <a:rPr lang="en-GB" sz="2400" b="1" i="1" dirty="0"/>
              <a:t>How does dramatic play in particular benefit children?</a:t>
            </a:r>
          </a:p>
          <a:p>
            <a:endParaRPr lang="en-ZA" sz="2400" dirty="0"/>
          </a:p>
          <a:p>
            <a:pPr marL="285750" indent="-285750">
              <a:buFont typeface="Arial" panose="020B0604020202020204" pitchFamily="34" charset="0"/>
              <a:buChar char="•"/>
            </a:pPr>
            <a:r>
              <a:rPr lang="en-GB" sz="2400" dirty="0"/>
              <a:t>Dramatic play is essential to a child’s social (or emotional) development and can play a large part in their physical development too.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 make sense of the world in which they live by acting out situations before they happen and by copying what they see around them. </a:t>
            </a:r>
          </a:p>
        </p:txBody>
      </p:sp>
    </p:spTree>
    <p:extLst>
      <p:ext uri="{BB962C8B-B14F-4D97-AF65-F5344CB8AC3E}">
        <p14:creationId xmlns:p14="http://schemas.microsoft.com/office/powerpoint/2010/main" val="165706159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pPr marL="285750" indent="-285750">
              <a:buFont typeface="Arial" panose="020B0604020202020204" pitchFamily="34" charset="0"/>
              <a:buChar char="•"/>
            </a:pPr>
            <a:r>
              <a:rPr lang="en-GB" sz="2400" dirty="0"/>
              <a:t>Pretend (or dramatic) play contributes to a child’s emotional development as they learn to see life from a different viewpoint and allows them to ‘trial’ situations before they happen.</a:t>
            </a:r>
            <a:endParaRPr lang="en-ZA" sz="2400" dirty="0"/>
          </a:p>
          <a:p>
            <a:endParaRPr lang="en-ZA" sz="2400" dirty="0"/>
          </a:p>
          <a:p>
            <a:pPr marL="285750" indent="-285750">
              <a:buFont typeface="Arial" panose="020B0604020202020204" pitchFamily="34" charset="0"/>
              <a:buChar char="•"/>
            </a:pPr>
            <a:r>
              <a:rPr lang="en-GB" sz="2400" dirty="0"/>
              <a:t>Most children are naturally imaginative and will happily talk away to someone on their toy phone or drive the sofa to the shops, and this creativity should be actively encouraged!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type of play also develops children’s imaginations which are closely linked to intellectual development.</a:t>
            </a:r>
            <a:endParaRPr lang="en-ZA" sz="2400" dirty="0"/>
          </a:p>
          <a:p>
            <a:r>
              <a:rPr lang="en-GB" sz="2400" b="1" dirty="0"/>
              <a:t> </a:t>
            </a:r>
            <a:r>
              <a:rPr lang="en-US" sz="2400" dirty="0"/>
              <a:t> </a:t>
            </a:r>
            <a:endParaRPr lang="en-ZA" sz="2400" dirty="0"/>
          </a:p>
        </p:txBody>
      </p:sp>
    </p:spTree>
    <p:extLst>
      <p:ext uri="{BB962C8B-B14F-4D97-AF65-F5344CB8AC3E}">
        <p14:creationId xmlns:p14="http://schemas.microsoft.com/office/powerpoint/2010/main" val="327808066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524315"/>
          </a:xfrm>
          <a:prstGeom prst="rect">
            <a:avLst/>
          </a:prstGeom>
        </p:spPr>
        <p:txBody>
          <a:bodyPr wrap="square">
            <a:spAutoFit/>
          </a:bodyPr>
          <a:lstStyle/>
          <a:p>
            <a:r>
              <a:rPr lang="en-US" sz="2400" b="1" dirty="0"/>
              <a:t>Promoting creativity through play </a:t>
            </a:r>
          </a:p>
          <a:p>
            <a:endParaRPr lang="en-ZA" sz="2400" dirty="0"/>
          </a:p>
          <a:p>
            <a:pPr marL="285750" indent="-285750">
              <a:buFont typeface="Arial" panose="020B0604020202020204" pitchFamily="34" charset="0"/>
              <a:buChar char="•"/>
            </a:pPr>
            <a:r>
              <a:rPr lang="en-US" sz="2400" dirty="0"/>
              <a:t>Creativity increases following free play. According to research by Anthony Pellegrini, providing children with play breaks during the school day maximises their attention to cognitive tasks.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Children produced more colourful and complex art after being allowed to play, compared to children who first followed a structured exercise. </a:t>
            </a:r>
          </a:p>
          <a:p>
            <a:endParaRPr lang="en-ZA" sz="2400" dirty="0"/>
          </a:p>
          <a:p>
            <a:r>
              <a:rPr lang="en-GB" sz="2400" b="1" dirty="0"/>
              <a:t> </a:t>
            </a:r>
            <a:r>
              <a:rPr lang="en-US" sz="2400" dirty="0"/>
              <a:t> </a:t>
            </a:r>
            <a:endParaRPr lang="en-ZA" sz="2400" dirty="0"/>
          </a:p>
        </p:txBody>
      </p:sp>
    </p:spTree>
    <p:extLst>
      <p:ext uri="{BB962C8B-B14F-4D97-AF65-F5344CB8AC3E}">
        <p14:creationId xmlns:p14="http://schemas.microsoft.com/office/powerpoint/2010/main" val="188946370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154984"/>
          </a:xfrm>
          <a:prstGeom prst="rect">
            <a:avLst/>
          </a:prstGeom>
        </p:spPr>
        <p:txBody>
          <a:bodyPr wrap="square">
            <a:spAutoFit/>
          </a:bodyPr>
          <a:lstStyle/>
          <a:p>
            <a:pPr marL="285750" indent="-285750">
              <a:buFont typeface="Arial" panose="020B0604020202020204" pitchFamily="34" charset="0"/>
              <a:buChar char="•"/>
            </a:pPr>
            <a:r>
              <a:rPr lang="en-US" sz="2400" dirty="0"/>
              <a:t>Fifty-two English school children six to seven years old were randomly assigned to two groups.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first group was allowed to play for 25 minutes, while the other group copied text from the board.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All children were then asked to produce a collage of a creature, using a controlled range of tissue-paper materials. Ten judges assessed the creative quality of the resulting work.</a:t>
            </a:r>
            <a:endParaRPr lang="en-ZA" sz="2400" dirty="0"/>
          </a:p>
          <a:p>
            <a:r>
              <a:rPr lang="en-GB" sz="2400" b="1" dirty="0"/>
              <a:t> </a:t>
            </a:r>
            <a:r>
              <a:rPr lang="en-US" sz="2400" dirty="0"/>
              <a:t> </a:t>
            </a:r>
            <a:endParaRPr lang="en-ZA" sz="2400" dirty="0"/>
          </a:p>
        </p:txBody>
      </p:sp>
    </p:spTree>
    <p:extLst>
      <p:ext uri="{BB962C8B-B14F-4D97-AF65-F5344CB8AC3E}">
        <p14:creationId xmlns:p14="http://schemas.microsoft.com/office/powerpoint/2010/main" val="219518070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416320"/>
          </a:xfrm>
          <a:prstGeom prst="rect">
            <a:avLst/>
          </a:prstGeom>
        </p:spPr>
        <p:txBody>
          <a:bodyPr wrap="square">
            <a:spAutoFit/>
          </a:bodyPr>
          <a:lstStyle/>
          <a:p>
            <a:pPr marL="285750" indent="-285750">
              <a:buFont typeface="Arial" panose="020B0604020202020204" pitchFamily="34" charset="0"/>
              <a:buChar char="•"/>
            </a:pPr>
            <a:r>
              <a:rPr lang="en-US" sz="2400" dirty="0"/>
              <a:t>The range of colours and total number of pieces used by each child was recorded. The results revealed a significant positive effect of unstructured play upon creativity.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four to five year old children were asked to ‘play with’ or ‘to remember’ 16 common objects, they recalled the items better when instructed to play with, rather than to remember them (Newman 1990).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18086856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pPr marL="285750" indent="-285750">
              <a:buFont typeface="Arial" panose="020B0604020202020204" pitchFamily="34" charset="0"/>
              <a:buChar char="•"/>
            </a:pPr>
            <a:r>
              <a:rPr lang="en-US" sz="2400" dirty="0"/>
              <a:t>Adults, too, are more creative when they imagine themselves as children at play. With the responsibilities of adulthood, playful curiosity is sometimes lost.</a:t>
            </a:r>
          </a:p>
          <a:p>
            <a:endParaRPr lang="en-US" sz="2400" dirty="0"/>
          </a:p>
          <a:p>
            <a:pPr marL="285750" indent="-285750">
              <a:buFont typeface="Arial" panose="020B0604020202020204" pitchFamily="34" charset="0"/>
              <a:buChar char="•"/>
            </a:pPr>
            <a:r>
              <a:rPr lang="en-US" sz="2400" dirty="0"/>
              <a:t> In a 2010 study by Zabelina and Robinson, 76 university students were randomly assigned to one of two conditions before creative performance was assessed with a version of the Torrance Test of Creative Thinking.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a control condition, participants wrote about what they would do if school was cancelled for the day.</a:t>
            </a:r>
            <a:endParaRPr lang="en-ZA" sz="2400" dirty="0"/>
          </a:p>
          <a:p>
            <a:r>
              <a:rPr lang="en-GB" sz="2400" b="1" dirty="0"/>
              <a:t> </a:t>
            </a:r>
            <a:r>
              <a:rPr lang="en-US" sz="2400" dirty="0"/>
              <a:t> </a:t>
            </a:r>
            <a:endParaRPr lang="en-ZA" sz="2400" dirty="0"/>
          </a:p>
          <a:p>
            <a:endParaRPr lang="en-US" sz="2400" dirty="0"/>
          </a:p>
        </p:txBody>
      </p:sp>
    </p:spTree>
    <p:extLst>
      <p:ext uri="{BB962C8B-B14F-4D97-AF65-F5344CB8AC3E}">
        <p14:creationId xmlns:p14="http://schemas.microsoft.com/office/powerpoint/2010/main" val="37449105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93647"/>
          </a:xfrm>
          <a:prstGeom prst="rect">
            <a:avLst/>
          </a:prstGeom>
        </p:spPr>
        <p:txBody>
          <a:bodyPr wrap="square">
            <a:spAutoFit/>
          </a:bodyPr>
          <a:lstStyle/>
          <a:p>
            <a:r>
              <a:rPr lang="en-US" sz="2400" b="1" dirty="0"/>
              <a:t>Factors Affecting Child Development</a:t>
            </a:r>
          </a:p>
          <a:p>
            <a:endParaRPr lang="en-ZA" sz="2400" dirty="0"/>
          </a:p>
          <a:p>
            <a:r>
              <a:rPr lang="en-US" sz="2400" b="1" dirty="0"/>
              <a:t>An environmental scan completed by the National Collaborating Centre for the Determinants of Health assessed the challenges faced by professionals supporting early child development</a:t>
            </a:r>
            <a:endParaRPr lang="en-ZA" sz="2400" b="1" dirty="0"/>
          </a:p>
          <a:p>
            <a:r>
              <a:rPr lang="en-US" sz="2400" b="1" dirty="0"/>
              <a:t> </a:t>
            </a:r>
            <a:endParaRPr lang="en-ZA" sz="2400" b="1" dirty="0"/>
          </a:p>
          <a:p>
            <a:pPr marL="800100" lvl="1" indent="-342900">
              <a:buFont typeface="Arial" panose="020B0604020202020204" pitchFamily="34" charset="0"/>
              <a:buChar char="•"/>
            </a:pPr>
            <a:r>
              <a:rPr lang="en-US" sz="2400" dirty="0"/>
              <a:t>Early child development needs to be a priority issue in policy and practice.</a:t>
            </a:r>
            <a:endParaRPr lang="en-ZA" sz="2400" dirty="0"/>
          </a:p>
          <a:p>
            <a:pPr marL="800100" lvl="1" indent="-342900">
              <a:buFont typeface="Arial" panose="020B0604020202020204" pitchFamily="34" charset="0"/>
              <a:buChar char="•"/>
            </a:pPr>
            <a:r>
              <a:rPr lang="en-US" sz="2400" dirty="0"/>
              <a:t>Poverty is the factor creating most stress within families and undermines healthy child development.</a:t>
            </a:r>
            <a:endParaRPr lang="en-ZA" sz="2400" dirty="0"/>
          </a:p>
          <a:p>
            <a:endParaRPr lang="en-ZA" sz="2400" dirty="0"/>
          </a:p>
          <a:p>
            <a:endParaRPr lang="en-US" sz="2400" dirty="0"/>
          </a:p>
        </p:txBody>
      </p:sp>
    </p:spTree>
    <p:extLst>
      <p:ext uri="{BB962C8B-B14F-4D97-AF65-F5344CB8AC3E}">
        <p14:creationId xmlns:p14="http://schemas.microsoft.com/office/powerpoint/2010/main" val="410859188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3416320"/>
          </a:xfrm>
          <a:prstGeom prst="rect">
            <a:avLst/>
          </a:prstGeom>
        </p:spPr>
        <p:txBody>
          <a:bodyPr wrap="square">
            <a:spAutoFit/>
          </a:bodyPr>
          <a:lstStyle/>
          <a:p>
            <a:r>
              <a:rPr lang="en-US" sz="2400" b="1" dirty="0"/>
              <a:t>Some population groups face considerable inability to access services related to:</a:t>
            </a:r>
            <a:endParaRPr lang="en-ZA" sz="2400" b="1" dirty="0"/>
          </a:p>
          <a:p>
            <a:r>
              <a:rPr lang="en-US" sz="2400" b="1" dirty="0"/>
              <a:t> </a:t>
            </a:r>
            <a:endParaRPr lang="en-ZA" sz="2400" b="1" dirty="0"/>
          </a:p>
          <a:p>
            <a:pPr marL="342900" lvl="0" indent="-342900">
              <a:buFont typeface="+mj-lt"/>
              <a:buAutoNum type="arabicPeriod"/>
            </a:pPr>
            <a:r>
              <a:rPr lang="en-US" sz="2400" dirty="0"/>
              <a:t>Language barriers,</a:t>
            </a:r>
            <a:endParaRPr lang="en-ZA" sz="2400" dirty="0"/>
          </a:p>
          <a:p>
            <a:pPr marL="342900" lvl="0" indent="-342900">
              <a:buFont typeface="+mj-lt"/>
              <a:buAutoNum type="arabicPeriod"/>
            </a:pPr>
            <a:r>
              <a:rPr lang="en-US" sz="2400" dirty="0"/>
              <a:t>Transportation issues,</a:t>
            </a:r>
            <a:endParaRPr lang="en-ZA" sz="2400" dirty="0"/>
          </a:p>
          <a:p>
            <a:pPr marL="342900" lvl="0" indent="-342900">
              <a:buFont typeface="+mj-lt"/>
              <a:buAutoNum type="arabicPeriod"/>
            </a:pPr>
            <a:r>
              <a:rPr lang="en-US" sz="2400" dirty="0"/>
              <a:t>Availability of programs and services,</a:t>
            </a:r>
            <a:endParaRPr lang="en-ZA" sz="2400" dirty="0"/>
          </a:p>
          <a:p>
            <a:pPr marL="342900" lvl="0" indent="-342900">
              <a:buFont typeface="+mj-lt"/>
              <a:buAutoNum type="arabicPeriod"/>
            </a:pPr>
            <a:r>
              <a:rPr lang="en-US" sz="2400" dirty="0"/>
              <a:t>Stigma</a:t>
            </a:r>
            <a:endParaRPr lang="en-ZA" sz="2400" dirty="0"/>
          </a:p>
          <a:p>
            <a:endParaRPr lang="en-ZA" sz="2400" dirty="0"/>
          </a:p>
          <a:p>
            <a:endParaRPr lang="en-US" sz="2400" dirty="0"/>
          </a:p>
        </p:txBody>
      </p:sp>
    </p:spTree>
    <p:extLst>
      <p:ext uri="{BB962C8B-B14F-4D97-AF65-F5344CB8AC3E}">
        <p14:creationId xmlns:p14="http://schemas.microsoft.com/office/powerpoint/2010/main" val="89226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5262979"/>
          </a:xfrm>
          <a:prstGeom prst="rect">
            <a:avLst/>
          </a:prstGeom>
        </p:spPr>
        <p:txBody>
          <a:bodyPr wrap="square">
            <a:spAutoFit/>
          </a:bodyPr>
          <a:lstStyle/>
          <a:p>
            <a:pPr marL="342900" lvl="0" indent="-342900">
              <a:buFont typeface="+mj-lt"/>
              <a:buAutoNum type="arabicPeriod" startAt="5"/>
            </a:pPr>
            <a:r>
              <a:rPr lang="en-US" sz="2400" b="1" dirty="0"/>
              <a:t>Cost</a:t>
            </a:r>
          </a:p>
          <a:p>
            <a:pPr lvl="0"/>
            <a:endParaRPr lang="en-ZA" sz="2400" b="1" dirty="0"/>
          </a:p>
          <a:p>
            <a:pPr marL="800100" lvl="1" indent="-342900">
              <a:buFont typeface="Arial" panose="020B0604020202020204" pitchFamily="34" charset="0"/>
              <a:buChar char="•"/>
            </a:pPr>
            <a:r>
              <a:rPr lang="en-US" sz="2400" dirty="0"/>
              <a:t>There is lack of coordination of services.</a:t>
            </a:r>
            <a:endParaRPr lang="en-ZA" sz="2400" dirty="0"/>
          </a:p>
          <a:p>
            <a:pPr marL="800100" lvl="1" indent="-342900">
              <a:buFont typeface="Arial" panose="020B0604020202020204" pitchFamily="34" charset="0"/>
              <a:buChar char="•"/>
            </a:pPr>
            <a:r>
              <a:rPr lang="en-US" sz="2400" dirty="0"/>
              <a:t>There are not enough human resources allocated to programs and services for early child development.</a:t>
            </a:r>
            <a:endParaRPr lang="en-ZA" sz="2400" dirty="0"/>
          </a:p>
          <a:p>
            <a:pPr marL="800100" lvl="1" indent="-342900">
              <a:buFont typeface="Arial" panose="020B0604020202020204" pitchFamily="34" charset="0"/>
              <a:buChar char="•"/>
            </a:pPr>
            <a:r>
              <a:rPr lang="en-US" sz="2400" dirty="0"/>
              <a:t>Home visiting programs have demonstrated good results, but lack scientific evidence.</a:t>
            </a:r>
            <a:endParaRPr lang="en-ZA" sz="2400" dirty="0"/>
          </a:p>
          <a:p>
            <a:pPr marL="800100" lvl="1" indent="-342900">
              <a:buFont typeface="Arial" panose="020B0604020202020204" pitchFamily="34" charset="0"/>
              <a:buChar char="•"/>
            </a:pPr>
            <a:r>
              <a:rPr lang="en-US" sz="2400" dirty="0"/>
              <a:t>Children enter school demonstrating various levels of school readiness.</a:t>
            </a:r>
            <a:endParaRPr lang="en-ZA" sz="2400" dirty="0"/>
          </a:p>
          <a:p>
            <a:r>
              <a:rPr lang="en-US" sz="2400" dirty="0"/>
              <a:t> </a:t>
            </a:r>
            <a:endParaRPr lang="en-ZA" sz="2400" dirty="0"/>
          </a:p>
          <a:p>
            <a:r>
              <a:rPr lang="en-US" sz="2400" b="1" dirty="0"/>
              <a:t>These themes will need to be kept in mind when assessing the factors affecting each child’s development.</a:t>
            </a:r>
            <a:endParaRPr lang="en-ZA" sz="2400" b="1" dirty="0"/>
          </a:p>
          <a:p>
            <a:endParaRPr lang="en-ZA" sz="2400" dirty="0"/>
          </a:p>
          <a:p>
            <a:endParaRPr lang="en-US" sz="2400" dirty="0"/>
          </a:p>
        </p:txBody>
      </p:sp>
    </p:spTree>
    <p:extLst>
      <p:ext uri="{BB962C8B-B14F-4D97-AF65-F5344CB8AC3E}">
        <p14:creationId xmlns:p14="http://schemas.microsoft.com/office/powerpoint/2010/main" val="91819362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4801314"/>
          </a:xfrm>
          <a:prstGeom prst="rect">
            <a:avLst/>
          </a:prstGeom>
        </p:spPr>
        <p:txBody>
          <a:bodyPr wrap="square">
            <a:spAutoFit/>
          </a:bodyPr>
          <a:lstStyle/>
          <a:p>
            <a:r>
              <a:rPr lang="en-US" sz="2400" b="1" dirty="0"/>
              <a:t>To help professionals assess the factors affecting a child’s development, they have been grouped into four areas:</a:t>
            </a:r>
          </a:p>
          <a:p>
            <a:endParaRPr lang="en-ZA" sz="2400" b="1" dirty="0"/>
          </a:p>
          <a:p>
            <a:r>
              <a:rPr lang="en-US" sz="2400" dirty="0"/>
              <a:t>•	Environmental factors</a:t>
            </a:r>
            <a:endParaRPr lang="en-ZA" sz="2400" dirty="0"/>
          </a:p>
          <a:p>
            <a:r>
              <a:rPr lang="en-US" sz="2400" dirty="0"/>
              <a:t>•	Biological factors</a:t>
            </a:r>
            <a:endParaRPr lang="en-ZA" sz="2400" dirty="0"/>
          </a:p>
          <a:p>
            <a:r>
              <a:rPr lang="en-US" sz="2400" dirty="0"/>
              <a:t>•	Interpersonal relationships</a:t>
            </a:r>
            <a:endParaRPr lang="en-ZA" sz="2400" dirty="0"/>
          </a:p>
          <a:p>
            <a:r>
              <a:rPr lang="en-US" sz="2400" dirty="0"/>
              <a:t>•	Early environments and experiences </a:t>
            </a:r>
          </a:p>
          <a:p>
            <a:endParaRPr lang="en-ZA" sz="2400" dirty="0"/>
          </a:p>
          <a:p>
            <a:r>
              <a:rPr lang="en-US" sz="2400" dirty="0"/>
              <a:t>From the many factors affecting the child’s development, we have taken some examples to illustrate each category.</a:t>
            </a:r>
            <a:endParaRPr lang="en-ZA" sz="2400" dirty="0"/>
          </a:p>
          <a:p>
            <a:br>
              <a:rPr lang="en-US" dirty="0"/>
            </a:br>
            <a:endParaRPr lang="en-ZA" sz="2400" dirty="0"/>
          </a:p>
          <a:p>
            <a:endParaRPr lang="en-US" sz="2400" dirty="0"/>
          </a:p>
        </p:txBody>
      </p:sp>
    </p:spTree>
    <p:extLst>
      <p:ext uri="{BB962C8B-B14F-4D97-AF65-F5344CB8AC3E}">
        <p14:creationId xmlns:p14="http://schemas.microsoft.com/office/powerpoint/2010/main" val="207241774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5" name="Table 4">
            <a:extLst>
              <a:ext uri="{FF2B5EF4-FFF2-40B4-BE49-F238E27FC236}">
                <a16:creationId xmlns:a16="http://schemas.microsoft.com/office/drawing/2014/main" id="{8AFA47FB-07E0-433D-A1EC-B34CBF35FEB2}"/>
              </a:ext>
            </a:extLst>
          </p:cNvPr>
          <p:cNvGraphicFramePr>
            <a:graphicFrameLocks noGrp="1"/>
          </p:cNvGraphicFramePr>
          <p:nvPr>
            <p:extLst>
              <p:ext uri="{D42A27DB-BD31-4B8C-83A1-F6EECF244321}">
                <p14:modId xmlns:p14="http://schemas.microsoft.com/office/powerpoint/2010/main" val="1505654144"/>
              </p:ext>
            </p:extLst>
          </p:nvPr>
        </p:nvGraphicFramePr>
        <p:xfrm>
          <a:off x="374904" y="1495124"/>
          <a:ext cx="8622792" cy="4473576"/>
        </p:xfrm>
        <a:graphic>
          <a:graphicData uri="http://schemas.openxmlformats.org/drawingml/2006/table">
            <a:tbl>
              <a:tblPr firstRow="1" firstCol="1" bandRow="1">
                <a:tableStyleId>{5C22544A-7EE6-4342-B048-85BDC9FD1C3A}</a:tableStyleId>
              </a:tblPr>
              <a:tblGrid>
                <a:gridCol w="1160598">
                  <a:extLst>
                    <a:ext uri="{9D8B030D-6E8A-4147-A177-3AD203B41FA5}">
                      <a16:colId xmlns:a16="http://schemas.microsoft.com/office/drawing/2014/main" val="3004453126"/>
                    </a:ext>
                  </a:extLst>
                </a:gridCol>
                <a:gridCol w="2216422">
                  <a:extLst>
                    <a:ext uri="{9D8B030D-6E8A-4147-A177-3AD203B41FA5}">
                      <a16:colId xmlns:a16="http://schemas.microsoft.com/office/drawing/2014/main" val="1031648237"/>
                    </a:ext>
                  </a:extLst>
                </a:gridCol>
                <a:gridCol w="1630959">
                  <a:extLst>
                    <a:ext uri="{9D8B030D-6E8A-4147-A177-3AD203B41FA5}">
                      <a16:colId xmlns:a16="http://schemas.microsoft.com/office/drawing/2014/main" val="3125462882"/>
                    </a:ext>
                  </a:extLst>
                </a:gridCol>
                <a:gridCol w="2001328">
                  <a:extLst>
                    <a:ext uri="{9D8B030D-6E8A-4147-A177-3AD203B41FA5}">
                      <a16:colId xmlns:a16="http://schemas.microsoft.com/office/drawing/2014/main" val="2962980130"/>
                    </a:ext>
                  </a:extLst>
                </a:gridCol>
                <a:gridCol w="1613485">
                  <a:extLst>
                    <a:ext uri="{9D8B030D-6E8A-4147-A177-3AD203B41FA5}">
                      <a16:colId xmlns:a16="http://schemas.microsoft.com/office/drawing/2014/main" val="3862675065"/>
                    </a:ext>
                  </a:extLst>
                </a:gridCol>
              </a:tblGrid>
              <a:tr h="782320">
                <a:tc>
                  <a:txBody>
                    <a:bodyPr/>
                    <a:lstStyle/>
                    <a:p>
                      <a:pPr algn="l">
                        <a:lnSpc>
                          <a:spcPct val="150000"/>
                        </a:lnSpc>
                        <a:spcAft>
                          <a:spcPts val="0"/>
                        </a:spcAft>
                      </a:pPr>
                      <a:r>
                        <a:rPr lang="en-GB" sz="2000" dirty="0">
                          <a:effectLst/>
                        </a:rPr>
                        <a:t>Factor or condition</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dirty="0">
                          <a:effectLst/>
                        </a:rPr>
                        <a:t>Child level determinants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dirty="0">
                          <a:effectLst/>
                        </a:rPr>
                        <a:t>Family-level determinants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dirty="0">
                          <a:effectLst/>
                        </a:rPr>
                        <a:t>Community-level determinants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dirty="0">
                          <a:effectLst/>
                        </a:rPr>
                        <a:t>Society-level determinants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786173016"/>
                  </a:ext>
                </a:extLst>
              </a:tr>
              <a:tr h="0">
                <a:tc>
                  <a:txBody>
                    <a:bodyPr/>
                    <a:lstStyle/>
                    <a:p>
                      <a:pPr algn="l">
                        <a:lnSpc>
                          <a:spcPct val="150000"/>
                        </a:lnSpc>
                        <a:spcAft>
                          <a:spcPts val="0"/>
                        </a:spcAft>
                      </a:pPr>
                      <a:r>
                        <a:rPr lang="en-GB" sz="2000" dirty="0">
                          <a:effectLst/>
                        </a:rPr>
                        <a:t>Gender</a:t>
                      </a:r>
                      <a:endParaRPr lang="en-ZA" sz="2000" dirty="0">
                        <a:effectLst/>
                      </a:endParaRPr>
                    </a:p>
                    <a:p>
                      <a:pPr algn="l">
                        <a:lnSpc>
                          <a:spcPct val="150000"/>
                        </a:lnSpc>
                        <a:spcAft>
                          <a:spcPts val="0"/>
                        </a:spcAft>
                      </a:pPr>
                      <a:r>
                        <a:rPr lang="en-GB" sz="2000" dirty="0">
                          <a:effectLst/>
                        </a:rPr>
                        <a:t> </a:t>
                      </a:r>
                      <a:endParaRPr lang="en-ZA" sz="2000" dirty="0">
                        <a:effectLst/>
                      </a:endParaRPr>
                    </a:p>
                    <a:p>
                      <a:pPr algn="l">
                        <a:lnSpc>
                          <a:spcPct val="150000"/>
                        </a:lnSpc>
                        <a:spcAft>
                          <a:spcPts val="0"/>
                        </a:spcAft>
                      </a:pPr>
                      <a:r>
                        <a:rPr lang="en-GB" sz="2000" dirty="0">
                          <a:effectLst/>
                        </a:rPr>
                        <a:t> </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dirty="0">
                          <a:effectLst/>
                        </a:rPr>
                        <a:t>Is the child a boy or a girl? Boys and girls tend to develop and learn differently (e.g. currently boys have lower levels of school readiness).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dirty="0">
                          <a:effectLst/>
                        </a:rPr>
                        <a:t>Is there evidence of gender stereotyping, or abuse in the family?</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dirty="0">
                          <a:effectLst/>
                        </a:rPr>
                        <a:t>Are women and men from various cultures and backgrounds evident as community leaders?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dirty="0">
                          <a:effectLst/>
                        </a:rPr>
                        <a:t>Are women’s rights, women’s equality and children’s rights protected?</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105122420"/>
                  </a:ext>
                </a:extLst>
              </a:tr>
            </a:tbl>
          </a:graphicData>
        </a:graphic>
      </p:graphicFrame>
    </p:spTree>
    <p:extLst>
      <p:ext uri="{BB962C8B-B14F-4D97-AF65-F5344CB8AC3E}">
        <p14:creationId xmlns:p14="http://schemas.microsoft.com/office/powerpoint/2010/main" val="368430448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7" name="Table 6">
            <a:extLst>
              <a:ext uri="{FF2B5EF4-FFF2-40B4-BE49-F238E27FC236}">
                <a16:creationId xmlns:a16="http://schemas.microsoft.com/office/drawing/2014/main" id="{C198D3EC-556B-416E-9477-A77BB8884D3E}"/>
              </a:ext>
            </a:extLst>
          </p:cNvPr>
          <p:cNvGraphicFramePr>
            <a:graphicFrameLocks noGrp="1"/>
          </p:cNvGraphicFramePr>
          <p:nvPr>
            <p:extLst>
              <p:ext uri="{D42A27DB-BD31-4B8C-83A1-F6EECF244321}">
                <p14:modId xmlns:p14="http://schemas.microsoft.com/office/powerpoint/2010/main" val="3107036603"/>
              </p:ext>
            </p:extLst>
          </p:nvPr>
        </p:nvGraphicFramePr>
        <p:xfrm>
          <a:off x="973410" y="1216862"/>
          <a:ext cx="7781369" cy="5437188"/>
        </p:xfrm>
        <a:graphic>
          <a:graphicData uri="http://schemas.openxmlformats.org/drawingml/2006/table">
            <a:tbl>
              <a:tblPr firstRow="1" firstCol="1" bandRow="1">
                <a:tableStyleId>{5C22544A-7EE6-4342-B048-85BDC9FD1C3A}</a:tableStyleId>
              </a:tblPr>
              <a:tblGrid>
                <a:gridCol w="1076585">
                  <a:extLst>
                    <a:ext uri="{9D8B030D-6E8A-4147-A177-3AD203B41FA5}">
                      <a16:colId xmlns:a16="http://schemas.microsoft.com/office/drawing/2014/main" val="687228781"/>
                    </a:ext>
                  </a:extLst>
                </a:gridCol>
                <a:gridCol w="1863306">
                  <a:extLst>
                    <a:ext uri="{9D8B030D-6E8A-4147-A177-3AD203B41FA5}">
                      <a16:colId xmlns:a16="http://schemas.microsoft.com/office/drawing/2014/main" val="2344067964"/>
                    </a:ext>
                  </a:extLst>
                </a:gridCol>
                <a:gridCol w="1727920">
                  <a:extLst>
                    <a:ext uri="{9D8B030D-6E8A-4147-A177-3AD203B41FA5}">
                      <a16:colId xmlns:a16="http://schemas.microsoft.com/office/drawing/2014/main" val="738199253"/>
                    </a:ext>
                  </a:extLst>
                </a:gridCol>
                <a:gridCol w="1556779">
                  <a:extLst>
                    <a:ext uri="{9D8B030D-6E8A-4147-A177-3AD203B41FA5}">
                      <a16:colId xmlns:a16="http://schemas.microsoft.com/office/drawing/2014/main" val="1125577273"/>
                    </a:ext>
                  </a:extLst>
                </a:gridCol>
                <a:gridCol w="1556779">
                  <a:extLst>
                    <a:ext uri="{9D8B030D-6E8A-4147-A177-3AD203B41FA5}">
                      <a16:colId xmlns:a16="http://schemas.microsoft.com/office/drawing/2014/main" val="857419584"/>
                    </a:ext>
                  </a:extLst>
                </a:gridCol>
              </a:tblGrid>
              <a:tr h="0">
                <a:tc>
                  <a:txBody>
                    <a:bodyPr/>
                    <a:lstStyle/>
                    <a:p>
                      <a:pPr algn="l">
                        <a:lnSpc>
                          <a:spcPct val="150000"/>
                        </a:lnSpc>
                        <a:spcAft>
                          <a:spcPts val="0"/>
                        </a:spcAft>
                      </a:pPr>
                      <a:r>
                        <a:rPr lang="en-GB" sz="2000" b="1" dirty="0">
                          <a:solidFill>
                            <a:schemeClr val="bg1"/>
                          </a:solidFill>
                          <a:effectLst/>
                        </a:rPr>
                        <a:t>General health</a:t>
                      </a:r>
                      <a:endParaRPr lang="en-ZA"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b="0" dirty="0">
                          <a:solidFill>
                            <a:schemeClr val="tx1"/>
                          </a:solidFill>
                          <a:effectLst/>
                        </a:rPr>
                        <a:t>Was the child born with a healthy birth weight? Being born small or large for gestational age is linked to obesity and chronic disease.</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How was the mother’s preconception and prenatal health? Folic acid intake for 3 months prior to conception significantly reduces neural tube defects.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Is there access to health services in the community (e.g. medical, dental, vision, hearing, speech and language)?</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Is there universal access to quality health and specialty services for children?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23484347"/>
                  </a:ext>
                </a:extLst>
              </a:tr>
            </a:tbl>
          </a:graphicData>
        </a:graphic>
      </p:graphicFrame>
    </p:spTree>
    <p:extLst>
      <p:ext uri="{BB962C8B-B14F-4D97-AF65-F5344CB8AC3E}">
        <p14:creationId xmlns:p14="http://schemas.microsoft.com/office/powerpoint/2010/main" val="386044340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5" name="Table 4">
            <a:extLst>
              <a:ext uri="{FF2B5EF4-FFF2-40B4-BE49-F238E27FC236}">
                <a16:creationId xmlns:a16="http://schemas.microsoft.com/office/drawing/2014/main" id="{5B45E577-4DDA-4636-B5B8-543D11083C0C}"/>
              </a:ext>
            </a:extLst>
          </p:cNvPr>
          <p:cNvGraphicFramePr>
            <a:graphicFrameLocks noGrp="1"/>
          </p:cNvGraphicFramePr>
          <p:nvPr>
            <p:extLst>
              <p:ext uri="{D42A27DB-BD31-4B8C-83A1-F6EECF244321}">
                <p14:modId xmlns:p14="http://schemas.microsoft.com/office/powerpoint/2010/main" val="2707945173"/>
              </p:ext>
            </p:extLst>
          </p:nvPr>
        </p:nvGraphicFramePr>
        <p:xfrm>
          <a:off x="759125" y="1564666"/>
          <a:ext cx="8053289" cy="4522788"/>
        </p:xfrm>
        <a:graphic>
          <a:graphicData uri="http://schemas.openxmlformats.org/drawingml/2006/table">
            <a:tbl>
              <a:tblPr firstRow="1" firstCol="1" bandRow="1">
                <a:tableStyleId>{5C22544A-7EE6-4342-B048-85BDC9FD1C3A}</a:tableStyleId>
              </a:tblPr>
              <a:tblGrid>
                <a:gridCol w="1154779">
                  <a:extLst>
                    <a:ext uri="{9D8B030D-6E8A-4147-A177-3AD203B41FA5}">
                      <a16:colId xmlns:a16="http://schemas.microsoft.com/office/drawing/2014/main" val="1974799460"/>
                    </a:ext>
                  </a:extLst>
                </a:gridCol>
                <a:gridCol w="2065839">
                  <a:extLst>
                    <a:ext uri="{9D8B030D-6E8A-4147-A177-3AD203B41FA5}">
                      <a16:colId xmlns:a16="http://schemas.microsoft.com/office/drawing/2014/main" val="1147151542"/>
                    </a:ext>
                  </a:extLst>
                </a:gridCol>
                <a:gridCol w="1610309">
                  <a:extLst>
                    <a:ext uri="{9D8B030D-6E8A-4147-A177-3AD203B41FA5}">
                      <a16:colId xmlns:a16="http://schemas.microsoft.com/office/drawing/2014/main" val="2616199878"/>
                    </a:ext>
                  </a:extLst>
                </a:gridCol>
                <a:gridCol w="1611181">
                  <a:extLst>
                    <a:ext uri="{9D8B030D-6E8A-4147-A177-3AD203B41FA5}">
                      <a16:colId xmlns:a16="http://schemas.microsoft.com/office/drawing/2014/main" val="4019489160"/>
                    </a:ext>
                  </a:extLst>
                </a:gridCol>
                <a:gridCol w="1611181">
                  <a:extLst>
                    <a:ext uri="{9D8B030D-6E8A-4147-A177-3AD203B41FA5}">
                      <a16:colId xmlns:a16="http://schemas.microsoft.com/office/drawing/2014/main" val="2280987059"/>
                    </a:ext>
                  </a:extLst>
                </a:gridCol>
              </a:tblGrid>
              <a:tr h="1905635">
                <a:tc>
                  <a:txBody>
                    <a:bodyPr/>
                    <a:lstStyle/>
                    <a:p>
                      <a:pPr algn="l">
                        <a:lnSpc>
                          <a:spcPct val="150000"/>
                        </a:lnSpc>
                        <a:spcAft>
                          <a:spcPts val="0"/>
                        </a:spcAft>
                      </a:pPr>
                      <a:r>
                        <a:rPr lang="en-GB" sz="2000" dirty="0">
                          <a:effectLst/>
                        </a:rPr>
                        <a:t> General Health</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b="0" dirty="0">
                          <a:solidFill>
                            <a:schemeClr val="tx1"/>
                          </a:solidFill>
                          <a:effectLst/>
                        </a:rPr>
                        <a:t>Does the child have a medical condition?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Do family members have chronic conditions? Parents with disabilities or chronic disease may require added supports.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Is there community support for people with disabilities?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Is there adequate financial and program support for families with disabilities?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5939487"/>
                  </a:ext>
                </a:extLst>
              </a:tr>
            </a:tbl>
          </a:graphicData>
        </a:graphic>
      </p:graphicFrame>
    </p:spTree>
    <p:extLst>
      <p:ext uri="{BB962C8B-B14F-4D97-AF65-F5344CB8AC3E}">
        <p14:creationId xmlns:p14="http://schemas.microsoft.com/office/powerpoint/2010/main" val="296715763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7" name="Table 6">
            <a:extLst>
              <a:ext uri="{FF2B5EF4-FFF2-40B4-BE49-F238E27FC236}">
                <a16:creationId xmlns:a16="http://schemas.microsoft.com/office/drawing/2014/main" id="{1C78EA02-721F-44CF-ACFD-F7EDAACD91CB}"/>
              </a:ext>
            </a:extLst>
          </p:cNvPr>
          <p:cNvGraphicFramePr>
            <a:graphicFrameLocks noGrp="1"/>
          </p:cNvGraphicFramePr>
          <p:nvPr>
            <p:extLst>
              <p:ext uri="{D42A27DB-BD31-4B8C-83A1-F6EECF244321}">
                <p14:modId xmlns:p14="http://schemas.microsoft.com/office/powerpoint/2010/main" val="1278485107"/>
              </p:ext>
            </p:extLst>
          </p:nvPr>
        </p:nvGraphicFramePr>
        <p:xfrm>
          <a:off x="467544" y="1317707"/>
          <a:ext cx="8258232" cy="4522788"/>
        </p:xfrm>
        <a:graphic>
          <a:graphicData uri="http://schemas.openxmlformats.org/drawingml/2006/table">
            <a:tbl>
              <a:tblPr firstRow="1" firstCol="1" bandRow="1">
                <a:tableStyleId>{5C22544A-7EE6-4342-B048-85BDC9FD1C3A}</a:tableStyleId>
              </a:tblPr>
              <a:tblGrid>
                <a:gridCol w="980256">
                  <a:extLst>
                    <a:ext uri="{9D8B030D-6E8A-4147-A177-3AD203B41FA5}">
                      <a16:colId xmlns:a16="http://schemas.microsoft.com/office/drawing/2014/main" val="2932299011"/>
                    </a:ext>
                  </a:extLst>
                </a:gridCol>
                <a:gridCol w="1355891">
                  <a:extLst>
                    <a:ext uri="{9D8B030D-6E8A-4147-A177-3AD203B41FA5}">
                      <a16:colId xmlns:a16="http://schemas.microsoft.com/office/drawing/2014/main" val="4088773478"/>
                    </a:ext>
                  </a:extLst>
                </a:gridCol>
                <a:gridCol w="2617719">
                  <a:extLst>
                    <a:ext uri="{9D8B030D-6E8A-4147-A177-3AD203B41FA5}">
                      <a16:colId xmlns:a16="http://schemas.microsoft.com/office/drawing/2014/main" val="3692270249"/>
                    </a:ext>
                  </a:extLst>
                </a:gridCol>
                <a:gridCol w="1652183">
                  <a:extLst>
                    <a:ext uri="{9D8B030D-6E8A-4147-A177-3AD203B41FA5}">
                      <a16:colId xmlns:a16="http://schemas.microsoft.com/office/drawing/2014/main" val="891136807"/>
                    </a:ext>
                  </a:extLst>
                </a:gridCol>
                <a:gridCol w="1652183">
                  <a:extLst>
                    <a:ext uri="{9D8B030D-6E8A-4147-A177-3AD203B41FA5}">
                      <a16:colId xmlns:a16="http://schemas.microsoft.com/office/drawing/2014/main" val="1461321925"/>
                    </a:ext>
                  </a:extLst>
                </a:gridCol>
              </a:tblGrid>
              <a:tr h="0">
                <a:tc>
                  <a:txBody>
                    <a:bodyPr/>
                    <a:lstStyle/>
                    <a:p>
                      <a:pPr>
                        <a:lnSpc>
                          <a:spcPct val="150000"/>
                        </a:lnSpc>
                        <a:spcAft>
                          <a:spcPts val="0"/>
                        </a:spcAft>
                      </a:pPr>
                      <a:r>
                        <a:rPr lang="en-GB" sz="2000" b="1" dirty="0">
                          <a:solidFill>
                            <a:schemeClr val="bg1"/>
                          </a:solidFill>
                          <a:effectLst/>
                        </a:rPr>
                        <a:t>Mental Health</a:t>
                      </a:r>
                      <a:endParaRPr lang="en-ZA"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Does the child have a warm and nurturing environment?</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How is the mother’s perinatal mental health? 1 in 5 mothers will suffer from depression, anxiety or another mood disorder during pregnancy or the first year after birth.</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there programs to support mothers’ mental health during pregnancy and postpartum?</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Is there societal support to reduce social stigma of mental illness and provide perinatal mental health services?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245555698"/>
                  </a:ext>
                </a:extLst>
              </a:tr>
            </a:tbl>
          </a:graphicData>
        </a:graphic>
      </p:graphicFrame>
    </p:spTree>
    <p:extLst>
      <p:ext uri="{BB962C8B-B14F-4D97-AF65-F5344CB8AC3E}">
        <p14:creationId xmlns:p14="http://schemas.microsoft.com/office/powerpoint/2010/main" val="350554012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8" name="Table 7">
            <a:extLst>
              <a:ext uri="{FF2B5EF4-FFF2-40B4-BE49-F238E27FC236}">
                <a16:creationId xmlns:a16="http://schemas.microsoft.com/office/drawing/2014/main" id="{995FB09E-5DA2-4E6F-8AFD-EC62B4B9C922}"/>
              </a:ext>
            </a:extLst>
          </p:cNvPr>
          <p:cNvGraphicFramePr>
            <a:graphicFrameLocks noGrp="1"/>
          </p:cNvGraphicFramePr>
          <p:nvPr>
            <p:extLst>
              <p:ext uri="{D42A27DB-BD31-4B8C-83A1-F6EECF244321}">
                <p14:modId xmlns:p14="http://schemas.microsoft.com/office/powerpoint/2010/main" val="4038996547"/>
              </p:ext>
            </p:extLst>
          </p:nvPr>
        </p:nvGraphicFramePr>
        <p:xfrm>
          <a:off x="486860" y="1282638"/>
          <a:ext cx="8219255" cy="4065588"/>
        </p:xfrm>
        <a:graphic>
          <a:graphicData uri="http://schemas.openxmlformats.org/drawingml/2006/table">
            <a:tbl>
              <a:tblPr firstRow="1" firstCol="1" bandRow="1">
                <a:tableStyleId>{5C22544A-7EE6-4342-B048-85BDC9FD1C3A}</a:tableStyleId>
              </a:tblPr>
              <a:tblGrid>
                <a:gridCol w="892694">
                  <a:extLst>
                    <a:ext uri="{9D8B030D-6E8A-4147-A177-3AD203B41FA5}">
                      <a16:colId xmlns:a16="http://schemas.microsoft.com/office/drawing/2014/main" val="3419154230"/>
                    </a:ext>
                  </a:extLst>
                </a:gridCol>
                <a:gridCol w="1924085">
                  <a:extLst>
                    <a:ext uri="{9D8B030D-6E8A-4147-A177-3AD203B41FA5}">
                      <a16:colId xmlns:a16="http://schemas.microsoft.com/office/drawing/2014/main" val="624471468"/>
                    </a:ext>
                  </a:extLst>
                </a:gridCol>
                <a:gridCol w="1533832">
                  <a:extLst>
                    <a:ext uri="{9D8B030D-6E8A-4147-A177-3AD203B41FA5}">
                      <a16:colId xmlns:a16="http://schemas.microsoft.com/office/drawing/2014/main" val="4052220508"/>
                    </a:ext>
                  </a:extLst>
                </a:gridCol>
                <a:gridCol w="1769806">
                  <a:extLst>
                    <a:ext uri="{9D8B030D-6E8A-4147-A177-3AD203B41FA5}">
                      <a16:colId xmlns:a16="http://schemas.microsoft.com/office/drawing/2014/main" val="2749898503"/>
                    </a:ext>
                  </a:extLst>
                </a:gridCol>
                <a:gridCol w="2098838">
                  <a:extLst>
                    <a:ext uri="{9D8B030D-6E8A-4147-A177-3AD203B41FA5}">
                      <a16:colId xmlns:a16="http://schemas.microsoft.com/office/drawing/2014/main" val="2033219193"/>
                    </a:ext>
                  </a:extLst>
                </a:gridCol>
              </a:tblGrid>
              <a:tr h="4013856">
                <a:tc>
                  <a:txBody>
                    <a:bodyPr/>
                    <a:lstStyle/>
                    <a:p>
                      <a:pPr algn="just">
                        <a:lnSpc>
                          <a:spcPct val="150000"/>
                        </a:lnSpc>
                        <a:spcAft>
                          <a:spcPts val="0"/>
                        </a:spcAft>
                      </a:pPr>
                      <a:r>
                        <a:rPr lang="en-GB" sz="2000" dirty="0">
                          <a:effectLst/>
                        </a:rPr>
                        <a:t> </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000" b="0" dirty="0">
                          <a:solidFill>
                            <a:schemeClr val="tx1"/>
                          </a:solidFill>
                          <a:effectLst/>
                        </a:rPr>
                        <a:t>Does the child have consistent and responsive care-givers?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Do family members experience trauma, abuse or poor mental health?</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Are there community supports such as shelters, respite care, programs and services that promote coping skills?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50000"/>
                        </a:lnSpc>
                        <a:spcAft>
                          <a:spcPts val="0"/>
                        </a:spcAft>
                      </a:pPr>
                      <a:r>
                        <a:rPr lang="en-GB" sz="2000" b="0" dirty="0">
                          <a:solidFill>
                            <a:schemeClr val="tx1"/>
                          </a:solidFill>
                          <a:effectLst/>
                        </a:rPr>
                        <a:t>Is there societal support to reduce social stigma of abuse and provide services for victims of trauma and abuse and those experiencing mental illness?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659337121"/>
                  </a:ext>
                </a:extLst>
              </a:tr>
            </a:tbl>
          </a:graphicData>
        </a:graphic>
      </p:graphicFrame>
    </p:spTree>
    <p:extLst>
      <p:ext uri="{BB962C8B-B14F-4D97-AF65-F5344CB8AC3E}">
        <p14:creationId xmlns:p14="http://schemas.microsoft.com/office/powerpoint/2010/main" val="128766000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5" name="Table 4">
            <a:extLst>
              <a:ext uri="{FF2B5EF4-FFF2-40B4-BE49-F238E27FC236}">
                <a16:creationId xmlns:a16="http://schemas.microsoft.com/office/drawing/2014/main" id="{21AD4025-4A4A-44C1-A0B3-921313AD74B0}"/>
              </a:ext>
            </a:extLst>
          </p:cNvPr>
          <p:cNvGraphicFramePr>
            <a:graphicFrameLocks noGrp="1"/>
          </p:cNvGraphicFramePr>
          <p:nvPr>
            <p:extLst>
              <p:ext uri="{D42A27DB-BD31-4B8C-83A1-F6EECF244321}">
                <p14:modId xmlns:p14="http://schemas.microsoft.com/office/powerpoint/2010/main" val="835238087"/>
              </p:ext>
            </p:extLst>
          </p:nvPr>
        </p:nvGraphicFramePr>
        <p:xfrm>
          <a:off x="924743" y="1536287"/>
          <a:ext cx="7781369" cy="4065588"/>
        </p:xfrm>
        <a:graphic>
          <a:graphicData uri="http://schemas.openxmlformats.org/drawingml/2006/table">
            <a:tbl>
              <a:tblPr firstRow="1" firstCol="1" bandRow="1">
                <a:tableStyleId>{5C22544A-7EE6-4342-B048-85BDC9FD1C3A}</a:tableStyleId>
              </a:tblPr>
              <a:tblGrid>
                <a:gridCol w="1555937">
                  <a:extLst>
                    <a:ext uri="{9D8B030D-6E8A-4147-A177-3AD203B41FA5}">
                      <a16:colId xmlns:a16="http://schemas.microsoft.com/office/drawing/2014/main" val="2391761478"/>
                    </a:ext>
                  </a:extLst>
                </a:gridCol>
                <a:gridCol w="1555937">
                  <a:extLst>
                    <a:ext uri="{9D8B030D-6E8A-4147-A177-3AD203B41FA5}">
                      <a16:colId xmlns:a16="http://schemas.microsoft.com/office/drawing/2014/main" val="3952494785"/>
                    </a:ext>
                  </a:extLst>
                </a:gridCol>
                <a:gridCol w="1555937">
                  <a:extLst>
                    <a:ext uri="{9D8B030D-6E8A-4147-A177-3AD203B41FA5}">
                      <a16:colId xmlns:a16="http://schemas.microsoft.com/office/drawing/2014/main" val="2560318969"/>
                    </a:ext>
                  </a:extLst>
                </a:gridCol>
                <a:gridCol w="2076607">
                  <a:extLst>
                    <a:ext uri="{9D8B030D-6E8A-4147-A177-3AD203B41FA5}">
                      <a16:colId xmlns:a16="http://schemas.microsoft.com/office/drawing/2014/main" val="1237911510"/>
                    </a:ext>
                  </a:extLst>
                </a:gridCol>
                <a:gridCol w="1036951">
                  <a:extLst>
                    <a:ext uri="{9D8B030D-6E8A-4147-A177-3AD203B41FA5}">
                      <a16:colId xmlns:a16="http://schemas.microsoft.com/office/drawing/2014/main" val="501111773"/>
                    </a:ext>
                  </a:extLst>
                </a:gridCol>
              </a:tblGrid>
              <a:tr h="0">
                <a:tc>
                  <a:txBody>
                    <a:bodyPr/>
                    <a:lstStyle/>
                    <a:p>
                      <a:pPr>
                        <a:lnSpc>
                          <a:spcPct val="150000"/>
                        </a:lnSpc>
                        <a:spcAft>
                          <a:spcPts val="0"/>
                        </a:spcAft>
                      </a:pPr>
                      <a:r>
                        <a:rPr lang="en-GB" sz="2000" b="1" dirty="0">
                          <a:effectLst/>
                        </a:rPr>
                        <a:t>Health practices</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Does the child have a pattern for eating, sleeping and playing?</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Does the family attend to nutrition, set consistent times for sleep and engage in active play?</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there parenting classes that offer information on nutrition, sleeping and activity?</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 </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990572409"/>
                  </a:ext>
                </a:extLst>
              </a:tr>
            </a:tbl>
          </a:graphicData>
        </a:graphic>
      </p:graphicFrame>
    </p:spTree>
    <p:extLst>
      <p:ext uri="{BB962C8B-B14F-4D97-AF65-F5344CB8AC3E}">
        <p14:creationId xmlns:p14="http://schemas.microsoft.com/office/powerpoint/2010/main" val="41866249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7" name="Table 6">
            <a:extLst>
              <a:ext uri="{FF2B5EF4-FFF2-40B4-BE49-F238E27FC236}">
                <a16:creationId xmlns:a16="http://schemas.microsoft.com/office/drawing/2014/main" id="{AA97A37D-01A4-4CD5-A093-2CB74F8DE301}"/>
              </a:ext>
            </a:extLst>
          </p:cNvPr>
          <p:cNvGraphicFramePr>
            <a:graphicFrameLocks noGrp="1"/>
          </p:cNvGraphicFramePr>
          <p:nvPr>
            <p:extLst>
              <p:ext uri="{D42A27DB-BD31-4B8C-83A1-F6EECF244321}">
                <p14:modId xmlns:p14="http://schemas.microsoft.com/office/powerpoint/2010/main" val="1950192672"/>
              </p:ext>
            </p:extLst>
          </p:nvPr>
        </p:nvGraphicFramePr>
        <p:xfrm>
          <a:off x="623166" y="1410549"/>
          <a:ext cx="8189247" cy="4522788"/>
        </p:xfrm>
        <a:graphic>
          <a:graphicData uri="http://schemas.openxmlformats.org/drawingml/2006/table">
            <a:tbl>
              <a:tblPr firstRow="1" firstCol="1" bandRow="1">
                <a:tableStyleId>{5C22544A-7EE6-4342-B048-85BDC9FD1C3A}</a:tableStyleId>
              </a:tblPr>
              <a:tblGrid>
                <a:gridCol w="900319">
                  <a:extLst>
                    <a:ext uri="{9D8B030D-6E8A-4147-A177-3AD203B41FA5}">
                      <a16:colId xmlns:a16="http://schemas.microsoft.com/office/drawing/2014/main" val="1997067196"/>
                    </a:ext>
                  </a:extLst>
                </a:gridCol>
                <a:gridCol w="2042239">
                  <a:extLst>
                    <a:ext uri="{9D8B030D-6E8A-4147-A177-3AD203B41FA5}">
                      <a16:colId xmlns:a16="http://schemas.microsoft.com/office/drawing/2014/main" val="3955924026"/>
                    </a:ext>
                  </a:extLst>
                </a:gridCol>
                <a:gridCol w="1615361">
                  <a:extLst>
                    <a:ext uri="{9D8B030D-6E8A-4147-A177-3AD203B41FA5}">
                      <a16:colId xmlns:a16="http://schemas.microsoft.com/office/drawing/2014/main" val="732354803"/>
                    </a:ext>
                  </a:extLst>
                </a:gridCol>
                <a:gridCol w="1651820">
                  <a:extLst>
                    <a:ext uri="{9D8B030D-6E8A-4147-A177-3AD203B41FA5}">
                      <a16:colId xmlns:a16="http://schemas.microsoft.com/office/drawing/2014/main" val="2507818493"/>
                    </a:ext>
                  </a:extLst>
                </a:gridCol>
                <a:gridCol w="1979508">
                  <a:extLst>
                    <a:ext uri="{9D8B030D-6E8A-4147-A177-3AD203B41FA5}">
                      <a16:colId xmlns:a16="http://schemas.microsoft.com/office/drawing/2014/main" val="2979132337"/>
                    </a:ext>
                  </a:extLst>
                </a:gridCol>
              </a:tblGrid>
              <a:tr h="0">
                <a:tc>
                  <a:txBody>
                    <a:bodyPr/>
                    <a:lstStyle/>
                    <a:p>
                      <a:pPr>
                        <a:lnSpc>
                          <a:spcPct val="150000"/>
                        </a:lnSpc>
                        <a:spcAft>
                          <a:spcPts val="0"/>
                        </a:spcAft>
                      </a:pPr>
                      <a:r>
                        <a:rPr lang="en-GB" sz="2000" dirty="0">
                          <a:effectLst/>
                        </a:rPr>
                        <a:t> </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Does the family have information and support to make an informed choice to breastfeed?</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Is there public, peer and professional support for breastfeeding women?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Is there public, peer and professional support for breastfeeding women?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Is the practice of exclusive breastfeeding to 6 months and continued breastfeeding with complementary foods accepted and encouraged?</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71010447"/>
                  </a:ext>
                </a:extLst>
              </a:tr>
            </a:tbl>
          </a:graphicData>
        </a:graphic>
      </p:graphicFrame>
    </p:spTree>
    <p:extLst>
      <p:ext uri="{BB962C8B-B14F-4D97-AF65-F5344CB8AC3E}">
        <p14:creationId xmlns:p14="http://schemas.microsoft.com/office/powerpoint/2010/main" val="124074464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5" name="Table 4">
            <a:extLst>
              <a:ext uri="{FF2B5EF4-FFF2-40B4-BE49-F238E27FC236}">
                <a16:creationId xmlns:a16="http://schemas.microsoft.com/office/drawing/2014/main" id="{E475DE29-C8D6-4F93-8698-C48EE705FE64}"/>
              </a:ext>
            </a:extLst>
          </p:cNvPr>
          <p:cNvGraphicFramePr>
            <a:graphicFrameLocks noGrp="1"/>
          </p:cNvGraphicFramePr>
          <p:nvPr>
            <p:extLst>
              <p:ext uri="{D42A27DB-BD31-4B8C-83A1-F6EECF244321}">
                <p14:modId xmlns:p14="http://schemas.microsoft.com/office/powerpoint/2010/main" val="2280038500"/>
              </p:ext>
            </p:extLst>
          </p:nvPr>
        </p:nvGraphicFramePr>
        <p:xfrm>
          <a:off x="816952" y="1319539"/>
          <a:ext cx="7889162" cy="4065588"/>
        </p:xfrm>
        <a:graphic>
          <a:graphicData uri="http://schemas.openxmlformats.org/drawingml/2006/table">
            <a:tbl>
              <a:tblPr firstRow="1" firstCol="1" bandRow="1">
                <a:tableStyleId>{5C22544A-7EE6-4342-B048-85BDC9FD1C3A}</a:tableStyleId>
              </a:tblPr>
              <a:tblGrid>
                <a:gridCol w="990488">
                  <a:extLst>
                    <a:ext uri="{9D8B030D-6E8A-4147-A177-3AD203B41FA5}">
                      <a16:colId xmlns:a16="http://schemas.microsoft.com/office/drawing/2014/main" val="1140723715"/>
                    </a:ext>
                  </a:extLst>
                </a:gridCol>
                <a:gridCol w="2164495">
                  <a:extLst>
                    <a:ext uri="{9D8B030D-6E8A-4147-A177-3AD203B41FA5}">
                      <a16:colId xmlns:a16="http://schemas.microsoft.com/office/drawing/2014/main" val="457209510"/>
                    </a:ext>
                  </a:extLst>
                </a:gridCol>
                <a:gridCol w="1577491">
                  <a:extLst>
                    <a:ext uri="{9D8B030D-6E8A-4147-A177-3AD203B41FA5}">
                      <a16:colId xmlns:a16="http://schemas.microsoft.com/office/drawing/2014/main" val="481572777"/>
                    </a:ext>
                  </a:extLst>
                </a:gridCol>
                <a:gridCol w="1578344">
                  <a:extLst>
                    <a:ext uri="{9D8B030D-6E8A-4147-A177-3AD203B41FA5}">
                      <a16:colId xmlns:a16="http://schemas.microsoft.com/office/drawing/2014/main" val="3714406529"/>
                    </a:ext>
                  </a:extLst>
                </a:gridCol>
                <a:gridCol w="1578344">
                  <a:extLst>
                    <a:ext uri="{9D8B030D-6E8A-4147-A177-3AD203B41FA5}">
                      <a16:colId xmlns:a16="http://schemas.microsoft.com/office/drawing/2014/main" val="2156455173"/>
                    </a:ext>
                  </a:extLst>
                </a:gridCol>
              </a:tblGrid>
              <a:tr h="0">
                <a:tc>
                  <a:txBody>
                    <a:bodyPr/>
                    <a:lstStyle/>
                    <a:p>
                      <a:pPr>
                        <a:lnSpc>
                          <a:spcPct val="150000"/>
                        </a:lnSpc>
                        <a:spcAft>
                          <a:spcPts val="0"/>
                        </a:spcAft>
                      </a:pPr>
                      <a:r>
                        <a:rPr lang="en-GB" sz="2000" b="0" dirty="0">
                          <a:solidFill>
                            <a:schemeClr val="tx1"/>
                          </a:solidFill>
                          <a:effectLst/>
                        </a:rPr>
                        <a:t> </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Does the child take part in structured and unstructured physical activities for at least 60 minutes and up to several hours per day?</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physical activity practices encouraged by family members?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community programs and spaces available to encourage physical activity year round?</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Is free, active play and physical activity encouraged in pre-school and kindergarten curriculum?</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618403685"/>
                  </a:ext>
                </a:extLst>
              </a:tr>
            </a:tbl>
          </a:graphicData>
        </a:graphic>
      </p:graphicFrame>
    </p:spTree>
    <p:extLst>
      <p:ext uri="{BB962C8B-B14F-4D97-AF65-F5344CB8AC3E}">
        <p14:creationId xmlns:p14="http://schemas.microsoft.com/office/powerpoint/2010/main" val="294545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graphicFrame>
        <p:nvGraphicFramePr>
          <p:cNvPr id="7" name="Table 6">
            <a:extLst>
              <a:ext uri="{FF2B5EF4-FFF2-40B4-BE49-F238E27FC236}">
                <a16:creationId xmlns:a16="http://schemas.microsoft.com/office/drawing/2014/main" id="{E473918B-49B9-48F5-A7E0-3DF0C9AC3770}"/>
              </a:ext>
            </a:extLst>
          </p:cNvPr>
          <p:cNvGraphicFramePr>
            <a:graphicFrameLocks noGrp="1"/>
          </p:cNvGraphicFramePr>
          <p:nvPr>
            <p:extLst>
              <p:ext uri="{D42A27DB-BD31-4B8C-83A1-F6EECF244321}">
                <p14:modId xmlns:p14="http://schemas.microsoft.com/office/powerpoint/2010/main" val="3234801568"/>
              </p:ext>
            </p:extLst>
          </p:nvPr>
        </p:nvGraphicFramePr>
        <p:xfrm>
          <a:off x="1120585" y="1882836"/>
          <a:ext cx="6902829" cy="3608388"/>
        </p:xfrm>
        <a:graphic>
          <a:graphicData uri="http://schemas.openxmlformats.org/drawingml/2006/table">
            <a:tbl>
              <a:tblPr firstRow="1" firstCol="1" bandRow="1">
                <a:tableStyleId>{5C22544A-7EE6-4342-B048-85BDC9FD1C3A}</a:tableStyleId>
              </a:tblPr>
              <a:tblGrid>
                <a:gridCol w="1380267">
                  <a:extLst>
                    <a:ext uri="{9D8B030D-6E8A-4147-A177-3AD203B41FA5}">
                      <a16:colId xmlns:a16="http://schemas.microsoft.com/office/drawing/2014/main" val="3859400002"/>
                    </a:ext>
                  </a:extLst>
                </a:gridCol>
                <a:gridCol w="1380267">
                  <a:extLst>
                    <a:ext uri="{9D8B030D-6E8A-4147-A177-3AD203B41FA5}">
                      <a16:colId xmlns:a16="http://schemas.microsoft.com/office/drawing/2014/main" val="1959884074"/>
                    </a:ext>
                  </a:extLst>
                </a:gridCol>
                <a:gridCol w="1914112">
                  <a:extLst>
                    <a:ext uri="{9D8B030D-6E8A-4147-A177-3AD203B41FA5}">
                      <a16:colId xmlns:a16="http://schemas.microsoft.com/office/drawing/2014/main" val="995876505"/>
                    </a:ext>
                  </a:extLst>
                </a:gridCol>
                <a:gridCol w="1297858">
                  <a:extLst>
                    <a:ext uri="{9D8B030D-6E8A-4147-A177-3AD203B41FA5}">
                      <a16:colId xmlns:a16="http://schemas.microsoft.com/office/drawing/2014/main" val="2205039065"/>
                    </a:ext>
                  </a:extLst>
                </a:gridCol>
                <a:gridCol w="930325">
                  <a:extLst>
                    <a:ext uri="{9D8B030D-6E8A-4147-A177-3AD203B41FA5}">
                      <a16:colId xmlns:a16="http://schemas.microsoft.com/office/drawing/2014/main" val="1895640717"/>
                    </a:ext>
                  </a:extLst>
                </a:gridCol>
              </a:tblGrid>
              <a:tr h="0">
                <a:tc>
                  <a:txBody>
                    <a:bodyPr/>
                    <a:lstStyle/>
                    <a:p>
                      <a:pPr>
                        <a:lnSpc>
                          <a:spcPct val="150000"/>
                        </a:lnSpc>
                        <a:spcAft>
                          <a:spcPts val="0"/>
                        </a:spcAft>
                      </a:pPr>
                      <a:r>
                        <a:rPr lang="en-GB" sz="2000" dirty="0">
                          <a:solidFill>
                            <a:schemeClr val="tx1"/>
                          </a:solidFill>
                          <a:effectLst/>
                        </a:rPr>
                        <a:t> </a:t>
                      </a:r>
                      <a:endParaRPr lang="en-ZA"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2000" b="0" dirty="0">
                          <a:solidFill>
                            <a:schemeClr val="tx1"/>
                          </a:solidFill>
                          <a:effectLst/>
                        </a:rPr>
                        <a:t>Are children introduced to consistent oral hygiene practices?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oral hygiene and dental health practices encouraged?</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Are low cost dental programs available?</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50000"/>
                        </a:lnSpc>
                        <a:spcAft>
                          <a:spcPts val="0"/>
                        </a:spcAft>
                      </a:pPr>
                      <a:r>
                        <a:rPr lang="en-GB" sz="2000" b="0" dirty="0">
                          <a:solidFill>
                            <a:schemeClr val="tx1"/>
                          </a:solidFill>
                          <a:effectLst/>
                        </a:rPr>
                        <a:t> </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097830120"/>
                  </a:ext>
                </a:extLst>
              </a:tr>
            </a:tbl>
          </a:graphicData>
        </a:graphic>
      </p:graphicFrame>
    </p:spTree>
    <p:extLst>
      <p:ext uri="{BB962C8B-B14F-4D97-AF65-F5344CB8AC3E}">
        <p14:creationId xmlns:p14="http://schemas.microsoft.com/office/powerpoint/2010/main" val="386184708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3046988"/>
          </a:xfrm>
          <a:prstGeom prst="rect">
            <a:avLst/>
          </a:prstGeom>
        </p:spPr>
        <p:txBody>
          <a:bodyPr wrap="square">
            <a:spAutoFit/>
          </a:bodyPr>
          <a:lstStyle/>
          <a:p>
            <a:pPr>
              <a:spcAft>
                <a:spcPts val="0"/>
              </a:spcAft>
            </a:pPr>
            <a:r>
              <a:rPr lang="en-GB" sz="2400" b="1" dirty="0">
                <a:ea typeface="Times New Roman" panose="02020603050405020304" pitchFamily="18" charset="0"/>
                <a:cs typeface="Times New Roman" panose="02020603050405020304" pitchFamily="18" charset="0"/>
              </a:rPr>
              <a:t>Additional Support for Learning</a:t>
            </a:r>
          </a:p>
          <a:p>
            <a:pPr>
              <a:spcAft>
                <a:spcPts val="0"/>
              </a:spcAft>
            </a:pPr>
            <a:endParaRPr lang="en-ZA" sz="2400" dirty="0">
              <a:ea typeface="Times New Roman" panose="02020603050405020304" pitchFamily="18" charset="0"/>
              <a:cs typeface="Times New Roman" panose="02020603050405020304" pitchFamily="18" charset="0"/>
            </a:endParaRPr>
          </a:p>
          <a:p>
            <a:pPr>
              <a:spcAft>
                <a:spcPts val="0"/>
              </a:spcAft>
            </a:pPr>
            <a:r>
              <a:rPr lang="en-GB" sz="2400" b="1" i="1" dirty="0">
                <a:ea typeface="Times New Roman" panose="02020603050405020304" pitchFamily="18" charset="0"/>
                <a:cs typeface="Times New Roman" panose="02020603050405020304" pitchFamily="18" charset="0"/>
              </a:rPr>
              <a:t>How we identify children and young people who have Additional Support Needs</a:t>
            </a:r>
          </a:p>
          <a:p>
            <a:pPr>
              <a:spcAft>
                <a:spcPts val="0"/>
              </a:spcAft>
            </a:pPr>
            <a:endParaRPr lang="en-ZA" sz="2400" b="1" dirty="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Parents and carers know their children well. You may notice problems with your child's development and progress before anyone else does. </a:t>
            </a:r>
          </a:p>
        </p:txBody>
      </p:sp>
    </p:spTree>
    <p:extLst>
      <p:ext uri="{BB962C8B-B14F-4D97-AF65-F5344CB8AC3E}">
        <p14:creationId xmlns:p14="http://schemas.microsoft.com/office/powerpoint/2010/main" val="402693528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2308324"/>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Our nurseries and schools want to hear from you if you have any worries about your child's learning. </a:t>
            </a:r>
          </a:p>
          <a:p>
            <a:pPr marL="285750" indent="-285750">
              <a:spcAft>
                <a:spcPts val="0"/>
              </a:spcAft>
              <a:buFont typeface="Arial" panose="020B0604020202020204" pitchFamily="34" charset="0"/>
              <a:buChar char="•"/>
            </a:pPr>
            <a:endParaRPr lang="en-GB" sz="2400" dirty="0">
              <a:ea typeface="Times New Roman" panose="02020603050405020304" pitchFamily="18" charset="0"/>
              <a:cs typeface="Arial" panose="020B0604020202020204" pitchFamily="34" charset="0"/>
            </a:endParaRPr>
          </a:p>
          <a:p>
            <a:pPr marL="285750" indent="-28575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Please talk to your child's teachers or nursery staff. Nursery staff and teachers may also see that your child is having difficulties. </a:t>
            </a:r>
          </a:p>
        </p:txBody>
      </p:sp>
    </p:spTree>
    <p:extLst>
      <p:ext uri="{BB962C8B-B14F-4D97-AF65-F5344CB8AC3E}">
        <p14:creationId xmlns:p14="http://schemas.microsoft.com/office/powerpoint/2010/main" val="23547759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2677656"/>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Children and young people themselves can also talk to teachers about any worries they have and give their views about what they would like to happen. </a:t>
            </a:r>
          </a:p>
          <a:p>
            <a:pPr marL="285750" indent="-285750" algn="just">
              <a:spcAft>
                <a:spcPts val="0"/>
              </a:spcAft>
              <a:buFont typeface="Arial" panose="020B0604020202020204" pitchFamily="34" charset="0"/>
              <a:buChar char="•"/>
            </a:pPr>
            <a:endParaRPr lang="en-GB" sz="2400" dirty="0">
              <a:ea typeface="Times New Roman" panose="02020603050405020304" pitchFamily="18" charset="0"/>
              <a:cs typeface="Arial" panose="020B0604020202020204" pitchFamily="34" charset="0"/>
            </a:endParaRPr>
          </a:p>
          <a:p>
            <a:pPr marL="285750" indent="-285750" algn="just">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Once we are aware of a child or young person's need for support, we will use the Staged Assessment and Intervention Framework to work out with you what support is needed. </a:t>
            </a:r>
          </a:p>
        </p:txBody>
      </p:sp>
    </p:spTree>
    <p:extLst>
      <p:ext uri="{BB962C8B-B14F-4D97-AF65-F5344CB8AC3E}">
        <p14:creationId xmlns:p14="http://schemas.microsoft.com/office/powerpoint/2010/main" val="109669673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1569660"/>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The ASL Act says that all looked-after children and young people have additional support needs unless the local authority, after assessment, decides that they do not need additional support to benefit from their education.</a:t>
            </a:r>
            <a:endParaRPr lang="en-ZA"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67405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524315"/>
          </a:xfrm>
          <a:prstGeom prst="rect">
            <a:avLst/>
          </a:prstGeom>
        </p:spPr>
        <p:txBody>
          <a:bodyPr wrap="square">
            <a:spAutoFit/>
          </a:bodyPr>
          <a:lstStyle/>
          <a:p>
            <a:r>
              <a:rPr lang="en-GB" sz="2400" b="1" dirty="0"/>
              <a:t>Staged Assessment and Intervention</a:t>
            </a:r>
          </a:p>
          <a:p>
            <a:endParaRPr lang="en-ZA" sz="2400" dirty="0"/>
          </a:p>
          <a:p>
            <a:pPr marL="342900" indent="-342900">
              <a:buFont typeface="Arial" panose="020B0604020202020204" pitchFamily="34" charset="0"/>
              <a:buChar char="•"/>
            </a:pPr>
            <a:r>
              <a:rPr lang="en-GB" sz="2400" dirty="0"/>
              <a:t>The Staged Assessment and Intervention Framework helps us to identify and plan any additional support that a child or young person may need.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has three stages that allow us to make sure that the right professionals get involved in supporting your child at the right time.</a:t>
            </a:r>
          </a:p>
          <a:p>
            <a:endParaRPr lang="en-ZA" sz="2400" dirty="0"/>
          </a:p>
          <a:p>
            <a:pPr marL="342900" indent="-342900">
              <a:buFont typeface="Arial" panose="020B0604020202020204" pitchFamily="34" charset="0"/>
              <a:buChar char="•"/>
            </a:pPr>
            <a:r>
              <a:rPr lang="en-GB" sz="2400" dirty="0"/>
              <a:t>You, your child or anyone involved with your child can ask for support and help with learning and request an assessment.</a:t>
            </a:r>
          </a:p>
        </p:txBody>
      </p:sp>
    </p:spTree>
    <p:extLst>
      <p:ext uri="{BB962C8B-B14F-4D97-AF65-F5344CB8AC3E}">
        <p14:creationId xmlns:p14="http://schemas.microsoft.com/office/powerpoint/2010/main" val="381365620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2308324"/>
          </a:xfrm>
          <a:prstGeom prst="rect">
            <a:avLst/>
          </a:prstGeom>
        </p:spPr>
        <p:txBody>
          <a:bodyPr wrap="square">
            <a:spAutoFit/>
          </a:bodyPr>
          <a:lstStyle/>
          <a:p>
            <a:r>
              <a:rPr lang="en-GB" sz="2400" b="1" dirty="0"/>
              <a:t>The people working with your child (for example, teacher, educational psychologist or therapist) will then assess the situation to identify:</a:t>
            </a:r>
          </a:p>
          <a:p>
            <a:endParaRPr lang="en-ZA" sz="2400" b="1" dirty="0"/>
          </a:p>
          <a:p>
            <a:pPr marL="342900" indent="-342900">
              <a:buFont typeface="Arial" panose="020B0604020202020204" pitchFamily="34" charset="0"/>
              <a:buChar char="•"/>
            </a:pPr>
            <a:r>
              <a:rPr lang="en-GB" sz="2400" dirty="0"/>
              <a:t>What the support needs are?</a:t>
            </a:r>
            <a:endParaRPr lang="en-ZA" sz="2400" dirty="0"/>
          </a:p>
          <a:p>
            <a:pPr marL="342900" indent="-342900">
              <a:buFont typeface="Arial" panose="020B0604020202020204" pitchFamily="34" charset="0"/>
              <a:buChar char="•"/>
            </a:pPr>
            <a:r>
              <a:rPr lang="en-GB" sz="2400" dirty="0"/>
              <a:t>What sort of support can be given.?</a:t>
            </a:r>
            <a:endParaRPr lang="en-ZA" sz="2400" dirty="0"/>
          </a:p>
        </p:txBody>
      </p:sp>
    </p:spTree>
    <p:extLst>
      <p:ext uri="{BB962C8B-B14F-4D97-AF65-F5344CB8AC3E}">
        <p14:creationId xmlns:p14="http://schemas.microsoft.com/office/powerpoint/2010/main" val="127056126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801314"/>
          </a:xfrm>
          <a:prstGeom prst="rect">
            <a:avLst/>
          </a:prstGeom>
        </p:spPr>
        <p:txBody>
          <a:bodyPr wrap="square">
            <a:spAutoFit/>
          </a:bodyPr>
          <a:lstStyle/>
          <a:p>
            <a:pPr fontAlgn="base"/>
            <a:r>
              <a:rPr lang="en-US" sz="2400" b="1" dirty="0"/>
              <a:t>The three stages in the Staged Assessment and Intervention Framework are:</a:t>
            </a:r>
          </a:p>
          <a:p>
            <a:pPr fontAlgn="base"/>
            <a:endParaRPr lang="en-ZA" sz="2400" b="1" dirty="0"/>
          </a:p>
          <a:p>
            <a:pPr fontAlgn="base"/>
            <a:r>
              <a:rPr lang="en-US" sz="2400" b="1" dirty="0"/>
              <a:t>Stage 1</a:t>
            </a:r>
            <a:r>
              <a:rPr lang="en-US" sz="2400" dirty="0"/>
              <a:t> </a:t>
            </a:r>
            <a:br>
              <a:rPr lang="en-US" sz="2400" dirty="0"/>
            </a:br>
            <a:r>
              <a:rPr lang="en-US" sz="2400" dirty="0"/>
              <a:t>Assessment and planning are carried out at school level. Other support services within Education and Children's Wellbeing may be consulted or asked for advice.</a:t>
            </a:r>
          </a:p>
          <a:p>
            <a:pPr fontAlgn="base"/>
            <a:endParaRPr lang="en-ZA" sz="2400" dirty="0"/>
          </a:p>
          <a:p>
            <a:pPr fontAlgn="base"/>
            <a:r>
              <a:rPr lang="en-US" sz="2400" b="1" dirty="0"/>
              <a:t>Stage 2</a:t>
            </a:r>
            <a:r>
              <a:rPr lang="en-US" sz="2400" dirty="0"/>
              <a:t> </a:t>
            </a:r>
            <a:br>
              <a:rPr lang="en-US" sz="2400" dirty="0"/>
            </a:br>
            <a:r>
              <a:rPr lang="en-US" sz="2400" dirty="0"/>
              <a:t>Assessment and planning involves different agencies (for example, NHS therapy services) working together to produce an action plan.</a:t>
            </a:r>
            <a:endParaRPr lang="en-ZA" sz="2400" dirty="0"/>
          </a:p>
          <a:p>
            <a:r>
              <a:rPr lang="en-GB" b="1" dirty="0"/>
              <a:t> </a:t>
            </a:r>
            <a:endParaRPr lang="en-ZA" dirty="0"/>
          </a:p>
        </p:txBody>
      </p:sp>
    </p:spTree>
    <p:extLst>
      <p:ext uri="{BB962C8B-B14F-4D97-AF65-F5344CB8AC3E}">
        <p14:creationId xmlns:p14="http://schemas.microsoft.com/office/powerpoint/2010/main" val="195597958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801314"/>
          </a:xfrm>
          <a:prstGeom prst="rect">
            <a:avLst/>
          </a:prstGeom>
        </p:spPr>
        <p:txBody>
          <a:bodyPr wrap="square">
            <a:spAutoFit/>
          </a:bodyPr>
          <a:lstStyle/>
          <a:p>
            <a:pPr fontAlgn="base"/>
            <a:r>
              <a:rPr lang="en-US" sz="2400" b="1" dirty="0"/>
              <a:t>Stage 3</a:t>
            </a:r>
            <a:r>
              <a:rPr lang="en-US" sz="2400" dirty="0"/>
              <a:t> </a:t>
            </a:r>
          </a:p>
          <a:p>
            <a:pPr fontAlgn="base"/>
            <a:endParaRPr lang="en-US" sz="2400" dirty="0"/>
          </a:p>
          <a:p>
            <a:pPr marL="342900" indent="-342900" fontAlgn="base">
              <a:buFont typeface="Arial" panose="020B0604020202020204" pitchFamily="34" charset="0"/>
              <a:buChar char="•"/>
            </a:pPr>
            <a:r>
              <a:rPr lang="en-US" sz="2400" dirty="0"/>
              <a:t>This stage is for children who have complex or multiple additional support needs. These children or young people need long-term support from a number of agencies. </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At Stage 3, we usually record assessment and planning in formal documents, for example, a Coordinated Support Plan or a Child Protection Plan.</a:t>
            </a:r>
          </a:p>
          <a:p>
            <a:pPr fontAlgn="base"/>
            <a:endParaRPr lang="en-ZA" sz="2400" dirty="0"/>
          </a:p>
          <a:p>
            <a:pPr marL="342900" indent="-342900" fontAlgn="base">
              <a:buFont typeface="Arial" panose="020B0604020202020204" pitchFamily="34" charset="0"/>
              <a:buChar char="•"/>
            </a:pPr>
            <a:r>
              <a:rPr lang="en-US" sz="2400" dirty="0"/>
              <a:t>At all stages in the process, we will make sure that your views and those of your child are taken into account.</a:t>
            </a:r>
            <a:endParaRPr lang="en-ZA" sz="2400" dirty="0"/>
          </a:p>
          <a:p>
            <a:r>
              <a:rPr lang="en-GB" b="1" dirty="0"/>
              <a:t> </a:t>
            </a:r>
            <a:endParaRPr lang="en-ZA" dirty="0"/>
          </a:p>
        </p:txBody>
      </p:sp>
    </p:spTree>
    <p:extLst>
      <p:ext uri="{BB962C8B-B14F-4D97-AF65-F5344CB8AC3E}">
        <p14:creationId xmlns:p14="http://schemas.microsoft.com/office/powerpoint/2010/main" val="218262649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154984"/>
          </a:xfrm>
          <a:prstGeom prst="rect">
            <a:avLst/>
          </a:prstGeom>
        </p:spPr>
        <p:txBody>
          <a:bodyPr wrap="square">
            <a:spAutoFit/>
          </a:bodyPr>
          <a:lstStyle/>
          <a:p>
            <a:pPr marL="285750" indent="-285750">
              <a:buFont typeface="Arial" panose="020B0604020202020204" pitchFamily="34" charset="0"/>
              <a:buChar char="•"/>
            </a:pPr>
            <a:r>
              <a:rPr lang="en-GB" sz="2400" dirty="0"/>
              <a:t>With some children, their impairments are obvious. If they are thin and underweight, they could be malnourished.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Likewise you will quickly spot any physical deformity or an inability to control their hand and arm movements. In these instances, the action needed to help the child at school is clear. For example</a:t>
            </a:r>
          </a:p>
          <a:p>
            <a:endParaRPr lang="en-ZA" sz="2400" dirty="0"/>
          </a:p>
          <a:p>
            <a:pPr marL="285750" indent="-285750">
              <a:buFont typeface="Arial" panose="020B0604020202020204" pitchFamily="34" charset="0"/>
              <a:buChar char="•"/>
            </a:pPr>
            <a:r>
              <a:rPr lang="en-GB" sz="2400" dirty="0"/>
              <a:t>A child has to use a wheelchair because she cannot walk. What will the school have to do to make it easier for the pupil to come to school?</a:t>
            </a:r>
            <a:endParaRPr lang="en-ZA" sz="2400" dirty="0"/>
          </a:p>
        </p:txBody>
      </p:sp>
    </p:spTree>
    <p:extLst>
      <p:ext uri="{BB962C8B-B14F-4D97-AF65-F5344CB8AC3E}">
        <p14:creationId xmlns:p14="http://schemas.microsoft.com/office/powerpoint/2010/main" val="362343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3416320"/>
          </a:xfrm>
          <a:prstGeom prst="rect">
            <a:avLst/>
          </a:prstGeom>
        </p:spPr>
        <p:txBody>
          <a:bodyPr wrap="square">
            <a:spAutoFit/>
          </a:bodyPr>
          <a:lstStyle/>
          <a:p>
            <a:pPr marL="285750" indent="-285750">
              <a:buFont typeface="Arial" panose="020B0604020202020204" pitchFamily="34" charset="0"/>
              <a:buChar char="•"/>
            </a:pPr>
            <a:r>
              <a:rPr lang="en-GB" sz="2400" dirty="0"/>
              <a:t>You may have noted the need to use classrooms on ground level for these children; installing ramps if there are steps into the classroom (this could be done with assistance from the local community); moving desks around to accommodate the chair and improving access to toilets.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Of course all these things make it easier for everyone to move around the school – including teachers who may have difficulties walking! </a:t>
            </a:r>
          </a:p>
        </p:txBody>
      </p:sp>
    </p:spTree>
    <p:extLst>
      <p:ext uri="{BB962C8B-B14F-4D97-AF65-F5344CB8AC3E}">
        <p14:creationId xmlns:p14="http://schemas.microsoft.com/office/powerpoint/2010/main" val="210882301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1569660"/>
          </a:xfrm>
          <a:prstGeom prst="rect">
            <a:avLst/>
          </a:prstGeom>
        </p:spPr>
        <p:txBody>
          <a:bodyPr wrap="square">
            <a:spAutoFit/>
          </a:bodyPr>
          <a:lstStyle/>
          <a:p>
            <a:pPr marL="285750" indent="-285750">
              <a:buFont typeface="Arial" panose="020B0604020202020204" pitchFamily="34" charset="0"/>
              <a:buChar char="•"/>
            </a:pPr>
            <a:r>
              <a:rPr lang="en-GB" sz="2400" dirty="0"/>
              <a:t>Children with physical disabilities do not usually have any specific learning needs – they just need to have and access to schools and classrooms, although sometimes they may need some assistive devices to help them to write and to read.</a:t>
            </a:r>
            <a:endParaRPr lang="en-ZA" sz="2400" dirty="0"/>
          </a:p>
        </p:txBody>
      </p:sp>
    </p:spTree>
    <p:extLst>
      <p:ext uri="{BB962C8B-B14F-4D97-AF65-F5344CB8AC3E}">
        <p14:creationId xmlns:p14="http://schemas.microsoft.com/office/powerpoint/2010/main" val="366539135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524315"/>
          </a:xfrm>
          <a:prstGeom prst="rect">
            <a:avLst/>
          </a:prstGeom>
        </p:spPr>
        <p:txBody>
          <a:bodyPr wrap="square">
            <a:spAutoFit/>
          </a:bodyPr>
          <a:lstStyle/>
          <a:p>
            <a:pPr marL="285750" indent="-285750">
              <a:buFont typeface="Arial" panose="020B0604020202020204" pitchFamily="34" charset="0"/>
              <a:buChar char="•"/>
            </a:pPr>
            <a:r>
              <a:rPr lang="en-GB" sz="2400" dirty="0"/>
              <a:t>However some impairments are not so easily seen. It is presumed the child has no problem and hence teachers and schools may not adapt their ways of working.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this part of the Unit we focus on three common impairments that families and teachers can miss – children with difficulties in hearing; difficulties in seeing and problems in learning.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Along with physical disabilities, these are the impairments that teachers in ordinary schools are most likely to come across.</a:t>
            </a:r>
            <a:endParaRPr lang="en-ZA" sz="2400" dirty="0"/>
          </a:p>
        </p:txBody>
      </p:sp>
    </p:spTree>
    <p:extLst>
      <p:ext uri="{BB962C8B-B14F-4D97-AF65-F5344CB8AC3E}">
        <p14:creationId xmlns:p14="http://schemas.microsoft.com/office/powerpoint/2010/main" val="351181517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154984"/>
          </a:xfrm>
          <a:prstGeom prst="rect">
            <a:avLst/>
          </a:prstGeom>
        </p:spPr>
        <p:txBody>
          <a:bodyPr wrap="square">
            <a:spAutoFit/>
          </a:bodyPr>
          <a:lstStyle/>
          <a:p>
            <a:r>
              <a:rPr lang="en-GB" sz="2400" b="1" dirty="0"/>
              <a:t>Remember </a:t>
            </a:r>
          </a:p>
          <a:p>
            <a:endParaRPr lang="en-ZA" sz="2400" dirty="0"/>
          </a:p>
          <a:p>
            <a:pPr marL="285750" lvl="0" indent="-285750">
              <a:buFont typeface="Arial" panose="020B0604020202020204" pitchFamily="34" charset="0"/>
              <a:buChar char="•"/>
            </a:pPr>
            <a:r>
              <a:rPr lang="en-GB" sz="2400" dirty="0"/>
              <a:t>Some children have more than one impairment. </a:t>
            </a:r>
            <a:endParaRPr lang="en-ZA" sz="2400" dirty="0"/>
          </a:p>
          <a:p>
            <a:pPr marL="285750" lvl="0" indent="-285750">
              <a:buFont typeface="Arial" panose="020B0604020202020204" pitchFamily="34" charset="0"/>
              <a:buChar char="•"/>
            </a:pPr>
            <a:r>
              <a:rPr lang="en-GB" sz="2400" dirty="0"/>
              <a:t>Most of these impairments should be identified when the child first comes to school. Hence teachers in pre-primary and primary schools need to read Part 1 especially carefully. Please consult the family, health and community rehabilitation workers. Maybe they have information that will help you.  </a:t>
            </a:r>
            <a:endParaRPr lang="en-ZA" sz="2400" dirty="0"/>
          </a:p>
          <a:p>
            <a:pPr marL="285750" lvl="0" indent="-285750">
              <a:buFont typeface="Arial" panose="020B0604020202020204" pitchFamily="34" charset="0"/>
              <a:buChar char="•"/>
            </a:pPr>
            <a:r>
              <a:rPr lang="en-GB" sz="2400" dirty="0"/>
              <a:t>It is important for teachers to identify the child’s abilities as well as their disabilities.</a:t>
            </a:r>
            <a:endParaRPr lang="en-ZA" sz="2400" dirty="0"/>
          </a:p>
        </p:txBody>
      </p:sp>
    </p:spTree>
    <p:extLst>
      <p:ext uri="{BB962C8B-B14F-4D97-AF65-F5344CB8AC3E}">
        <p14:creationId xmlns:p14="http://schemas.microsoft.com/office/powerpoint/2010/main" val="95883149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893647"/>
          </a:xfrm>
          <a:prstGeom prst="rect">
            <a:avLst/>
          </a:prstGeom>
        </p:spPr>
        <p:txBody>
          <a:bodyPr wrap="square">
            <a:spAutoFit/>
          </a:bodyPr>
          <a:lstStyle/>
          <a:p>
            <a:r>
              <a:rPr lang="en-GB" sz="2400" b="1" dirty="0"/>
              <a:t>Hearing Impairments</a:t>
            </a:r>
          </a:p>
          <a:p>
            <a:endParaRPr lang="en-ZA" sz="2400" dirty="0"/>
          </a:p>
          <a:p>
            <a:pPr marL="342900" indent="-342900">
              <a:buFont typeface="Arial" panose="020B0604020202020204" pitchFamily="34" charset="0"/>
              <a:buChar char="•"/>
            </a:pPr>
            <a:r>
              <a:rPr lang="en-GB" sz="2400" dirty="0"/>
              <a:t>We use the term ‘hearing impaired’ but other terms are ‘hard of hearing’ or ‘deafness’.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Often we presume that children can hear when in fact they might have difficulties hearing.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cannot tell us they have problems in hearing because they may not know what it is like to hear properly!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Mild hearing losses are much more common in school populations than profound hearing loss (deafness).</a:t>
            </a:r>
            <a:endParaRPr lang="en-ZA" sz="2400" dirty="0"/>
          </a:p>
        </p:txBody>
      </p:sp>
    </p:spTree>
    <p:extLst>
      <p:ext uri="{BB962C8B-B14F-4D97-AF65-F5344CB8AC3E}">
        <p14:creationId xmlns:p14="http://schemas.microsoft.com/office/powerpoint/2010/main" val="392868640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3416320"/>
          </a:xfrm>
          <a:prstGeom prst="rect">
            <a:avLst/>
          </a:prstGeom>
        </p:spPr>
        <p:txBody>
          <a:bodyPr wrap="square">
            <a:spAutoFit/>
          </a:bodyPr>
          <a:lstStyle/>
          <a:p>
            <a:pPr marL="342900" indent="-342900">
              <a:buFont typeface="Arial" panose="020B0604020202020204" pitchFamily="34" charset="0"/>
              <a:buChar char="•"/>
            </a:pPr>
            <a:r>
              <a:rPr lang="en-GB" sz="2400" dirty="0"/>
              <a:t> Remember too, that some hearing problems come and go.</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If a child is prone to head colds or recurrent ear infections, their hearing can also be affected.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Our focus here is mainly on those born deaf or who acquire it in the early years of life rather than those who lose their hearing (become deafened) after they have learnt to talk and to read and write.</a:t>
            </a:r>
            <a:endParaRPr lang="en-ZA" sz="2400" dirty="0"/>
          </a:p>
        </p:txBody>
      </p:sp>
    </p:spTree>
    <p:extLst>
      <p:ext uri="{BB962C8B-B14F-4D97-AF65-F5344CB8AC3E}">
        <p14:creationId xmlns:p14="http://schemas.microsoft.com/office/powerpoint/2010/main" val="131345575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893647"/>
          </a:xfrm>
          <a:prstGeom prst="rect">
            <a:avLst/>
          </a:prstGeom>
        </p:spPr>
        <p:txBody>
          <a:bodyPr wrap="square">
            <a:spAutoFit/>
          </a:bodyPr>
          <a:lstStyle/>
          <a:p>
            <a:r>
              <a:rPr lang="en-GB" sz="2400" b="1" dirty="0"/>
              <a:t>Warning signs</a:t>
            </a:r>
          </a:p>
          <a:p>
            <a:endParaRPr lang="en-ZA" sz="2400" dirty="0"/>
          </a:p>
          <a:p>
            <a:pPr marL="342900" indent="-342900">
              <a:buFont typeface="Arial" panose="020B0604020202020204" pitchFamily="34" charset="0"/>
              <a:buChar char="•"/>
            </a:pPr>
            <a:r>
              <a:rPr lang="en-GB" sz="2400" dirty="0"/>
              <a:t>We have listed some of the common signs of impaired hearing. However these do not mean that the child has a definite hearing impairment.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There may be other reasons for the child’s behaviour that you will need to consider. You should also discuss your concerns with parents.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can provide further information that may confirm your suspicions or reassure you that the child has no difficulty in hearing. </a:t>
            </a:r>
            <a:endParaRPr lang="en-ZA" sz="2400" dirty="0"/>
          </a:p>
        </p:txBody>
      </p:sp>
    </p:spTree>
    <p:extLst>
      <p:ext uri="{BB962C8B-B14F-4D97-AF65-F5344CB8AC3E}">
        <p14:creationId xmlns:p14="http://schemas.microsoft.com/office/powerpoint/2010/main" val="348658198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154984"/>
          </a:xfrm>
          <a:prstGeom prst="rect">
            <a:avLst/>
          </a:prstGeom>
        </p:spPr>
        <p:txBody>
          <a:bodyPr wrap="square">
            <a:spAutoFit/>
          </a:bodyPr>
          <a:lstStyle/>
          <a:p>
            <a:pPr marL="342900" lvl="0" indent="-342900">
              <a:buFont typeface="Arial" panose="020B0604020202020204" pitchFamily="34" charset="0"/>
              <a:buChar char="•"/>
            </a:pPr>
            <a:r>
              <a:rPr lang="en-GB" sz="2400" b="1" dirty="0"/>
              <a:t>Poor attention: </a:t>
            </a:r>
            <a:r>
              <a:rPr lang="en-GB" sz="2400" dirty="0"/>
              <a:t>If a student does not pay attention in class it is possible that he or she cannot hear what is being said or the sounds the child hears may be distorted.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Due to these reasons the child either tunes out what the teacher says or does not make an effort to listen or attend.</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 Very rarely a student may be exceptionally attentive by playing very close attention in an attempt to determine what is being said.  </a:t>
            </a:r>
          </a:p>
          <a:p>
            <a:pPr lvl="0"/>
            <a:endParaRPr lang="en-GB" sz="2400" dirty="0"/>
          </a:p>
        </p:txBody>
      </p:sp>
    </p:spTree>
    <p:extLst>
      <p:ext uri="{BB962C8B-B14F-4D97-AF65-F5344CB8AC3E}">
        <p14:creationId xmlns:p14="http://schemas.microsoft.com/office/powerpoint/2010/main" val="337462595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2308324"/>
          </a:xfrm>
          <a:prstGeom prst="rect">
            <a:avLst/>
          </a:prstGeom>
        </p:spPr>
        <p:txBody>
          <a:bodyPr wrap="square">
            <a:spAutoFit/>
          </a:bodyPr>
          <a:lstStyle/>
          <a:p>
            <a:pPr marL="342900" lvl="0" indent="-342900">
              <a:buFont typeface="Arial" panose="020B0604020202020204" pitchFamily="34" charset="0"/>
              <a:buChar char="•"/>
            </a:pPr>
            <a:r>
              <a:rPr lang="en-GB" sz="2400" b="1" dirty="0"/>
              <a:t>Poor speech development: </a:t>
            </a:r>
            <a:r>
              <a:rPr lang="en-GB" sz="2400" dirty="0"/>
              <a:t>Immature, unusual or distorted speech may be due to hearing loss.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Or the child talks in a very loud or soft voice. Warning Signs Hearing Impairments Assessing Needs  </a:t>
            </a:r>
            <a:endParaRPr lang="en-ZA" sz="2400" dirty="0"/>
          </a:p>
          <a:p>
            <a:pPr lvl="0"/>
            <a:endParaRPr lang="en-GB" sz="2400" dirty="0"/>
          </a:p>
        </p:txBody>
      </p:sp>
    </p:spTree>
    <p:extLst>
      <p:ext uri="{BB962C8B-B14F-4D97-AF65-F5344CB8AC3E}">
        <p14:creationId xmlns:p14="http://schemas.microsoft.com/office/powerpoint/2010/main" val="107045943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5262979"/>
          </a:xfrm>
          <a:prstGeom prst="rect">
            <a:avLst/>
          </a:prstGeom>
        </p:spPr>
        <p:txBody>
          <a:bodyPr wrap="square">
            <a:spAutoFit/>
          </a:bodyPr>
          <a:lstStyle/>
          <a:p>
            <a:pPr marL="285750" lvl="0" indent="-285750">
              <a:buFont typeface="Arial" panose="020B0604020202020204" pitchFamily="34" charset="0"/>
              <a:buChar char="•"/>
            </a:pPr>
            <a:r>
              <a:rPr lang="en-GB" sz="2400" b="1" dirty="0"/>
              <a:t>Difficulty in following instructions: </a:t>
            </a:r>
            <a:r>
              <a:rPr lang="en-GB" sz="2400" dirty="0"/>
              <a:t>A child who has unusual difficulty in following oral instruction can have a possible hearing impairment.  </a:t>
            </a:r>
          </a:p>
          <a:p>
            <a:pPr lvl="0"/>
            <a:endParaRPr lang="en-ZA" sz="2400" dirty="0"/>
          </a:p>
          <a:p>
            <a:pPr marL="285750" lvl="0" indent="-285750">
              <a:buFont typeface="Arial" panose="020B0604020202020204" pitchFamily="34" charset="0"/>
              <a:buChar char="•"/>
            </a:pPr>
            <a:r>
              <a:rPr lang="en-GB" sz="2400" dirty="0"/>
              <a:t>The child may respond better to tasks assigned when the teacher is relatively close to him and her, or to written tasks rather than ones that require an oral response. </a:t>
            </a:r>
          </a:p>
          <a:p>
            <a:pPr lvl="0"/>
            <a:endParaRPr lang="en-ZA" sz="2400" dirty="0"/>
          </a:p>
          <a:p>
            <a:pPr marL="285750" lvl="0" indent="-285750">
              <a:buFont typeface="Arial" panose="020B0604020202020204" pitchFamily="34" charset="0"/>
              <a:buChar char="•"/>
            </a:pPr>
            <a:r>
              <a:rPr lang="en-GB" sz="2400" dirty="0"/>
              <a:t>The student may turn or cock head to one side to hear better.  </a:t>
            </a:r>
          </a:p>
          <a:p>
            <a:pPr lvl="0"/>
            <a:endParaRPr lang="en-ZA" sz="2400" dirty="0"/>
          </a:p>
          <a:p>
            <a:pPr marL="285750" lvl="0" indent="-285750">
              <a:buFont typeface="Arial" panose="020B0604020202020204" pitchFamily="34" charset="0"/>
              <a:buChar char="•"/>
            </a:pPr>
            <a:r>
              <a:rPr lang="en-GB" sz="2400" dirty="0"/>
              <a:t>Hearing problems can cause the child to watch what other students are doing before starting his/her work or looking at classmates or teachers for clues.  </a:t>
            </a:r>
          </a:p>
          <a:p>
            <a:pPr lvl="0"/>
            <a:endParaRPr lang="en-GB" sz="2400" dirty="0"/>
          </a:p>
        </p:txBody>
      </p:sp>
    </p:spTree>
    <p:extLst>
      <p:ext uri="{BB962C8B-B14F-4D97-AF65-F5344CB8AC3E}">
        <p14:creationId xmlns:p14="http://schemas.microsoft.com/office/powerpoint/2010/main" val="2159970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3785652"/>
          </a:xfrm>
          <a:prstGeom prst="rect">
            <a:avLst/>
          </a:prstGeom>
        </p:spPr>
        <p:txBody>
          <a:bodyPr wrap="square">
            <a:spAutoFit/>
          </a:bodyPr>
          <a:lstStyle/>
          <a:p>
            <a:pPr marL="285750" lvl="0" indent="-285750">
              <a:buFont typeface="Arial" panose="020B0604020202020204" pitchFamily="34" charset="0"/>
              <a:buChar char="•"/>
            </a:pPr>
            <a:r>
              <a:rPr lang="en-GB" sz="2400" dirty="0"/>
              <a:t>A child may have difficulty in hearing text read by others or the child may request his peers or teachers to speak louder.  </a:t>
            </a:r>
          </a:p>
          <a:p>
            <a:pPr lvl="0"/>
            <a:endParaRPr lang="en-ZA" sz="2400" dirty="0"/>
          </a:p>
          <a:p>
            <a:pPr marL="285750" lvl="0" indent="-285750">
              <a:buFont typeface="Arial" panose="020B0604020202020204" pitchFamily="34" charset="0"/>
              <a:buChar char="•"/>
            </a:pPr>
            <a:r>
              <a:rPr lang="en-GB" sz="2400" dirty="0"/>
              <a:t>Sometimes the child may give an inappropriate answer to a question asked or fail to answer.  </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Children with a hearing loss prefer to work in small groups, sit in a relatively quiet area of the classroom or in the front row.  </a:t>
            </a:r>
            <a:endParaRPr lang="en-ZA" sz="2400" dirty="0"/>
          </a:p>
          <a:p>
            <a:pPr lvl="0"/>
            <a:endParaRPr lang="en-GB" sz="2400" dirty="0"/>
          </a:p>
        </p:txBody>
      </p:sp>
    </p:spTree>
    <p:extLst>
      <p:ext uri="{BB962C8B-B14F-4D97-AF65-F5344CB8AC3E}">
        <p14:creationId xmlns:p14="http://schemas.microsoft.com/office/powerpoint/2010/main" val="36962117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4893647"/>
          </a:xfrm>
          <a:prstGeom prst="rect">
            <a:avLst/>
          </a:prstGeom>
        </p:spPr>
        <p:txBody>
          <a:bodyPr wrap="square">
            <a:spAutoFit/>
          </a:bodyPr>
          <a:lstStyle/>
          <a:p>
            <a:pPr marL="285750" lvl="0" indent="-285750">
              <a:buFont typeface="Arial" panose="020B0604020202020204" pitchFamily="34" charset="0"/>
              <a:buChar char="•"/>
            </a:pPr>
            <a:r>
              <a:rPr lang="en-GB" sz="2400" dirty="0"/>
              <a:t>The student may be shy or withdrawn or appear to be stubborn and disobedient as a reaction to his hearing loss. </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The student may be reluctant to participate in oral activities, may fail to laugh at jokes or understand humour. </a:t>
            </a:r>
          </a:p>
          <a:p>
            <a:pPr lvl="0"/>
            <a:endParaRPr lang="en-ZA" sz="2400" dirty="0"/>
          </a:p>
          <a:p>
            <a:pPr marL="285750" lvl="0" indent="-285750">
              <a:buFont typeface="Arial" panose="020B0604020202020204" pitchFamily="34" charset="0"/>
              <a:buChar char="•"/>
            </a:pPr>
            <a:r>
              <a:rPr lang="en-GB" sz="2400" dirty="0"/>
              <a:t>The student may tend to isolate herself/ himself from social activities.  </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The student may interpret facial expressions, body movements and contextual information rather than spoken language and thus sometimes make false conclusions. </a:t>
            </a:r>
          </a:p>
          <a:p>
            <a:pPr lvl="0"/>
            <a:endParaRPr lang="en-GB" sz="2400" dirty="0"/>
          </a:p>
        </p:txBody>
      </p:sp>
    </p:spTree>
    <p:extLst>
      <p:ext uri="{BB962C8B-B14F-4D97-AF65-F5344CB8AC3E}">
        <p14:creationId xmlns:p14="http://schemas.microsoft.com/office/powerpoint/2010/main" val="310603123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D52E-4AB1-462C-87FC-72C42B735487}"/>
              </a:ext>
            </a:extLst>
          </p:cNvPr>
          <p:cNvSpPr>
            <a:spLocks noGrp="1"/>
          </p:cNvSpPr>
          <p:nvPr>
            <p:ph type="title"/>
          </p:nvPr>
        </p:nvSpPr>
        <p:spPr/>
        <p:txBody>
          <a:bodyPr>
            <a:normAutofit fontScale="90000"/>
          </a:bodyPr>
          <a:lstStyle/>
          <a:p>
            <a:pPr algn="ctr"/>
            <a:br>
              <a:rPr lang="en-GB" cap="small" dirty="0"/>
            </a:br>
            <a:r>
              <a:rPr lang="en-GB" cap="small" dirty="0"/>
              <a:t>DOMAINS OF CHILD DEVELOPMENT AND HOW THEY INTERRELATE</a:t>
            </a:r>
            <a:br>
              <a:rPr lang="en-ZA" cap="small" dirty="0"/>
            </a:br>
            <a:endParaRPr lang="en-ZA" dirty="0"/>
          </a:p>
        </p:txBody>
      </p:sp>
      <p:sp>
        <p:nvSpPr>
          <p:cNvPr id="3" name="Slide Number Placeholder 2">
            <a:extLst>
              <a:ext uri="{FF2B5EF4-FFF2-40B4-BE49-F238E27FC236}">
                <a16:creationId xmlns:a16="http://schemas.microsoft.com/office/drawing/2014/main" id="{C96D7EF2-CB04-441A-AAE6-868C4B598B1E}"/>
              </a:ext>
            </a:extLst>
          </p:cNvPr>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6" name="Content Placeholder 5">
            <a:extLst>
              <a:ext uri="{FF2B5EF4-FFF2-40B4-BE49-F238E27FC236}">
                <a16:creationId xmlns:a16="http://schemas.microsoft.com/office/drawing/2014/main" id="{72EA16F7-B0B5-4BAC-A90D-ADEB42F360C5}"/>
              </a:ext>
            </a:extLst>
          </p:cNvPr>
          <p:cNvSpPr>
            <a:spLocks noGrp="1"/>
          </p:cNvSpPr>
          <p:nvPr>
            <p:ph sz="quarter" idx="1"/>
          </p:nvPr>
        </p:nvSpPr>
        <p:spPr>
          <a:xfrm>
            <a:off x="467544" y="1366776"/>
            <a:ext cx="7917331" cy="5300724"/>
          </a:xfrm>
        </p:spPr>
        <p:txBody>
          <a:bodyPr>
            <a:noAutofit/>
          </a:bodyPr>
          <a:lstStyle/>
          <a:p>
            <a:pPr marL="0" indent="0">
              <a:buNone/>
            </a:pPr>
            <a:r>
              <a:rPr lang="en-US" dirty="0"/>
              <a:t> </a:t>
            </a:r>
            <a:endParaRPr lang="en-ZA" dirty="0"/>
          </a:p>
          <a:p>
            <a:pPr marL="0" indent="0">
              <a:buNone/>
            </a:pPr>
            <a:endParaRPr lang="en-ZA"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GB" dirty="0"/>
          </a:p>
          <a:p>
            <a:endParaRPr lang="en-GB"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D3509F9E-4760-4028-80A6-9A423698F161}"/>
              </a:ext>
            </a:extLst>
          </p:cNvPr>
          <p:cNvSpPr/>
          <p:nvPr/>
        </p:nvSpPr>
        <p:spPr>
          <a:xfrm>
            <a:off x="603504" y="1495124"/>
            <a:ext cx="7917330" cy="1107996"/>
          </a:xfrm>
          <a:prstGeom prst="rect">
            <a:avLst/>
          </a:prstGeom>
        </p:spPr>
        <p:txBody>
          <a:bodyPr wrap="square">
            <a:spAutoFit/>
          </a:bodyPr>
          <a:lstStyle/>
          <a:p>
            <a:br>
              <a:rPr lang="en-US" dirty="0"/>
            </a:br>
            <a:endParaRPr lang="en-ZA" sz="2400" dirty="0"/>
          </a:p>
          <a:p>
            <a:endParaRPr lang="en-US" sz="2400" dirty="0"/>
          </a:p>
        </p:txBody>
      </p:sp>
      <p:sp>
        <p:nvSpPr>
          <p:cNvPr id="5" name="Rectangle 4">
            <a:extLst>
              <a:ext uri="{FF2B5EF4-FFF2-40B4-BE49-F238E27FC236}">
                <a16:creationId xmlns:a16="http://schemas.microsoft.com/office/drawing/2014/main" id="{85415725-B375-460A-821E-FA1EB4709DAC}"/>
              </a:ext>
            </a:extLst>
          </p:cNvPr>
          <p:cNvSpPr/>
          <p:nvPr/>
        </p:nvSpPr>
        <p:spPr>
          <a:xfrm>
            <a:off x="535524" y="1495124"/>
            <a:ext cx="8072952" cy="1938992"/>
          </a:xfrm>
          <a:prstGeom prst="rect">
            <a:avLst/>
          </a:prstGeom>
        </p:spPr>
        <p:txBody>
          <a:bodyPr wrap="square">
            <a:spAutoFit/>
          </a:bodyPr>
          <a:lstStyle/>
          <a:p>
            <a:pPr marL="285750" lvl="0" indent="-285750">
              <a:buFont typeface="Arial" panose="020B0604020202020204" pitchFamily="34" charset="0"/>
              <a:buChar char="•"/>
            </a:pPr>
            <a:r>
              <a:rPr lang="en-GB" sz="2400" dirty="0"/>
              <a:t>The student may complain of frequent earaches, colds, sore throat or recurrent tonsillitis</a:t>
            </a:r>
          </a:p>
          <a:p>
            <a:pPr lvl="0"/>
            <a:endParaRPr lang="en-ZA" sz="2400" dirty="0"/>
          </a:p>
          <a:p>
            <a:pPr marL="285750" lvl="0" indent="-285750">
              <a:buFont typeface="Arial" panose="020B0604020202020204" pitchFamily="34" charset="0"/>
              <a:buChar char="•"/>
            </a:pPr>
            <a:r>
              <a:rPr lang="en-GB" sz="2400" dirty="0"/>
              <a:t>The student may have some discharge from the ears.</a:t>
            </a:r>
            <a:endParaRPr lang="en-ZA" sz="2400" dirty="0"/>
          </a:p>
          <a:p>
            <a:pPr lvl="0"/>
            <a:endParaRPr lang="en-GB" sz="2400" dirty="0"/>
          </a:p>
        </p:txBody>
      </p:sp>
    </p:spTree>
    <p:extLst>
      <p:ext uri="{BB962C8B-B14F-4D97-AF65-F5344CB8AC3E}">
        <p14:creationId xmlns:p14="http://schemas.microsoft.com/office/powerpoint/2010/main" val="171045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29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lnSpcReduction="10000"/>
          </a:bodyPr>
          <a:lstStyle/>
          <a:p>
            <a:pPr marL="0" indent="0">
              <a:buNone/>
            </a:pPr>
            <a:r>
              <a:rPr lang="en-GB" b="1" dirty="0"/>
              <a:t>Child Development </a:t>
            </a:r>
            <a:endParaRPr lang="en-ZA" dirty="0"/>
          </a:p>
          <a:p>
            <a:r>
              <a:rPr lang="en-GB" dirty="0"/>
              <a:t> Refers to change or growth that occurs in children. It starts with infancy and continues to adulthood. By studying child development, you will form a profile of what children can do at various ages. </a:t>
            </a:r>
          </a:p>
          <a:p>
            <a:endParaRPr lang="en-GB" dirty="0"/>
          </a:p>
          <a:p>
            <a:r>
              <a:rPr lang="en-GB" dirty="0"/>
              <a:t>For instance, you will learn that two-year-old children like to run. This means you should provide space for them to move freely. </a:t>
            </a:r>
          </a:p>
          <a:p>
            <a:endParaRPr lang="en-GB" dirty="0"/>
          </a:p>
          <a:p>
            <a:r>
              <a:rPr lang="en-GB" dirty="0"/>
              <a:t>Likewise, you will learn that infants explore with their senses, often mouthing objects. </a:t>
            </a:r>
          </a:p>
          <a:p>
            <a:endParaRPr lang="en-GB" dirty="0"/>
          </a:p>
          <a:p>
            <a:pPr marL="0" indent="0">
              <a:buNone/>
            </a:pPr>
            <a:endParaRPr lang="en-ZA" dirty="0"/>
          </a:p>
        </p:txBody>
      </p:sp>
    </p:spTree>
    <p:extLst>
      <p:ext uri="{BB962C8B-B14F-4D97-AF65-F5344CB8AC3E}">
        <p14:creationId xmlns:p14="http://schemas.microsoft.com/office/powerpoint/2010/main" val="109539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15A5-F2E2-4EE8-9DE8-344B37754901}"/>
              </a:ext>
            </a:extLst>
          </p:cNvPr>
          <p:cNvSpPr>
            <a:spLocks noGrp="1"/>
          </p:cNvSpPr>
          <p:nvPr>
            <p:ph type="title"/>
          </p:nvPr>
        </p:nvSpPr>
        <p:spPr/>
        <p:txBody>
          <a:bodyPr/>
          <a:lstStyle/>
          <a:p>
            <a:r>
              <a:rPr lang="en-GB" cap="small" dirty="0"/>
              <a:t>1.1 KT0101</a:t>
            </a:r>
            <a:endParaRPr lang="en-ZA" dirty="0"/>
          </a:p>
        </p:txBody>
      </p:sp>
      <p:sp>
        <p:nvSpPr>
          <p:cNvPr id="3" name="Text Placeholder 2">
            <a:extLst>
              <a:ext uri="{FF2B5EF4-FFF2-40B4-BE49-F238E27FC236}">
                <a16:creationId xmlns:a16="http://schemas.microsoft.com/office/drawing/2014/main" id="{617770F1-47F4-4DB9-A585-57E3BADB8281}"/>
              </a:ext>
            </a:extLst>
          </p:cNvPr>
          <p:cNvSpPr>
            <a:spLocks noGrp="1"/>
          </p:cNvSpPr>
          <p:nvPr>
            <p:ph type="body" idx="1"/>
          </p:nvPr>
        </p:nvSpPr>
        <p:spPr/>
        <p:txBody>
          <a:bodyPr/>
          <a:lstStyle/>
          <a:p>
            <a:r>
              <a:rPr lang="en-GB" b="1" cap="small" dirty="0"/>
              <a:t>TYPES AND APPLICATION OF CHILD DEVELOPMENT RELATED THEORIES   </a:t>
            </a:r>
            <a:endParaRPr lang="en-ZA" b="1" cap="small" dirty="0"/>
          </a:p>
          <a:p>
            <a:endParaRPr lang="en-ZA" dirty="0"/>
          </a:p>
        </p:txBody>
      </p:sp>
      <p:sp>
        <p:nvSpPr>
          <p:cNvPr id="4" name="Slide Number Placeholder 3">
            <a:extLst>
              <a:ext uri="{FF2B5EF4-FFF2-40B4-BE49-F238E27FC236}">
                <a16:creationId xmlns:a16="http://schemas.microsoft.com/office/drawing/2014/main" id="{1EE28C56-81F9-499D-8980-335BD502ED5C}"/>
              </a:ext>
            </a:extLst>
          </p:cNvPr>
          <p:cNvSpPr>
            <a:spLocks noGrp="1"/>
          </p:cNvSpPr>
          <p:nvPr>
            <p:ph type="sldNum" sz="quarter" idx="12"/>
          </p:nvPr>
        </p:nvSpPr>
        <p:spPr/>
        <p:txBody>
          <a:bodyPr/>
          <a:lstStyle/>
          <a:p>
            <a:fld id="{4980778A-6F9D-4141-8080-B8192EADCD40}" type="slidenum">
              <a:rPr lang="en-ZA" smtClean="0"/>
              <a:pPr/>
              <a:t>30</a:t>
            </a:fld>
            <a:endParaRPr lang="en-ZA" dirty="0"/>
          </a:p>
        </p:txBody>
      </p:sp>
    </p:spTree>
    <p:extLst>
      <p:ext uri="{BB962C8B-B14F-4D97-AF65-F5344CB8AC3E}">
        <p14:creationId xmlns:p14="http://schemas.microsoft.com/office/powerpoint/2010/main" val="756741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r>
              <a:rPr lang="en-GB" dirty="0"/>
              <a:t>Knowing this, you will need to make sure that all toys for infants are clean and safe. </a:t>
            </a:r>
          </a:p>
          <a:p>
            <a:endParaRPr lang="en-GB" dirty="0"/>
          </a:p>
          <a:p>
            <a:r>
              <a:rPr lang="en-GB" dirty="0"/>
              <a:t>Different names are used to describe young children at different ages. </a:t>
            </a:r>
          </a:p>
          <a:p>
            <a:endParaRPr lang="en-GB" dirty="0"/>
          </a:p>
          <a:p>
            <a:r>
              <a:rPr lang="en-GB" dirty="0"/>
              <a:t>From birth through the first year, children are called infants. Toddlers are children from age one up to the third birthday. (Because of an awkward style of walking, the name toddler describes this age group.) </a:t>
            </a:r>
          </a:p>
          <a:p>
            <a:pPr marL="0" indent="0">
              <a:buNone/>
            </a:pPr>
            <a:endParaRPr lang="en-GB" sz="2500"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160656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lnSpcReduction="10000"/>
          </a:bodyPr>
          <a:lstStyle/>
          <a:p>
            <a:r>
              <a:rPr lang="en-GB" dirty="0"/>
              <a:t>The term pre-schooler is often used to describe children ages three to six years of age. </a:t>
            </a:r>
          </a:p>
          <a:p>
            <a:endParaRPr lang="en-GB" dirty="0"/>
          </a:p>
          <a:p>
            <a:r>
              <a:rPr lang="en-GB" dirty="0"/>
              <a:t>The basic patterns of child development are a rather recent area of study. Researchers are constantly discovering new information on how children grow, develop, and learn about their world. Studying the basics of child development is just the beginning for you. </a:t>
            </a:r>
          </a:p>
          <a:p>
            <a:endParaRPr lang="en-GB" dirty="0"/>
          </a:p>
          <a:p>
            <a:r>
              <a:rPr lang="en-GB" dirty="0"/>
              <a:t>Throughout your career, you will need to update your knowledge of the latest research and trends in this career field. Seminars, courses, professional articles, and conferences will help you in this goal. </a:t>
            </a:r>
            <a:endParaRPr lang="en-ZA"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20766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lnSpcReduction="10000"/>
          </a:bodyPr>
          <a:lstStyle/>
          <a:p>
            <a:r>
              <a:rPr lang="en-GB" dirty="0"/>
              <a:t>The term pre-schooler is often used to describe children ages three to six years of age. </a:t>
            </a:r>
          </a:p>
          <a:p>
            <a:endParaRPr lang="en-GB" dirty="0"/>
          </a:p>
          <a:p>
            <a:r>
              <a:rPr lang="en-GB" dirty="0"/>
              <a:t>The basic patterns of child development are a rather recent area of study. Researchers are constantly discovering new information on how children grow, develop, and learn about their world. Studying the basics of child development is just the beginning for you. </a:t>
            </a:r>
          </a:p>
          <a:p>
            <a:endParaRPr lang="en-GB" dirty="0"/>
          </a:p>
          <a:p>
            <a:r>
              <a:rPr lang="en-GB" dirty="0"/>
              <a:t>Throughout your career, you will need to update your knowledge of the latest research and trends in this career field. Seminars, courses, professional articles, and conferences will help you in this goal. </a:t>
            </a:r>
            <a:endParaRPr lang="en-ZA"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75900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r>
              <a:rPr lang="en-GB" dirty="0"/>
              <a:t>Keep in mind that growing as a professional is a lifelong process. Areas of Development The study of child development is often divided into three main areas. </a:t>
            </a:r>
          </a:p>
          <a:p>
            <a:endParaRPr lang="en-GB" dirty="0"/>
          </a:p>
          <a:p>
            <a:r>
              <a:rPr lang="en-GB" dirty="0"/>
              <a:t>These include physical, cognitive, and social-emotional development. Dividing development into these areas makes it easier to study. </a:t>
            </a:r>
          </a:p>
          <a:p>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171812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r>
              <a:rPr lang="en-GB" dirty="0"/>
              <a:t>Physical development refers to physical body changes. It occurs in a relatively stable, predictable sequence. It is orderly, not random. </a:t>
            </a:r>
          </a:p>
          <a:p>
            <a:endParaRPr lang="en-GB" dirty="0"/>
          </a:p>
          <a:p>
            <a:r>
              <a:rPr lang="en-GB" dirty="0"/>
              <a:t>Changes in bone thickness, vision, hearing, and muscle are all included. Changes in size and weight are also part of physical development.</a:t>
            </a:r>
            <a:endParaRPr lang="en-ZA"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372217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pPr marL="0" indent="0">
              <a:buNone/>
            </a:pPr>
            <a:r>
              <a:rPr lang="en-GB" b="1" dirty="0"/>
              <a:t>Physical skills, such as crawling, walking, and writing, are the result of physical development. These skills fall into two main categories: </a:t>
            </a:r>
            <a:endParaRPr lang="en-ZA" b="1" dirty="0"/>
          </a:p>
          <a:p>
            <a:pPr lvl="0"/>
            <a:r>
              <a:rPr lang="en-GB" dirty="0"/>
              <a:t>Gross-motor development involves improvement of skills using the large muscles in the legs and arms. Such activities as running, skipping, and bike riding fall into this category. </a:t>
            </a:r>
          </a:p>
          <a:p>
            <a:pPr marL="0" lvl="0" indent="0">
              <a:buNone/>
            </a:pPr>
            <a:endParaRPr lang="en-ZA" dirty="0"/>
          </a:p>
          <a:p>
            <a:r>
              <a:rPr lang="en-GB" dirty="0"/>
              <a:t>Fine-motor development involves the small muscles of the hands and fingers. Grasping, holding, cutting, and drawing are some activities that require fine motor development.</a:t>
            </a:r>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128323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pPr lvl="0"/>
            <a:r>
              <a:rPr lang="en-GB" dirty="0"/>
              <a:t>Environmental factors also affect what children can do physically. These factors include proper nutrition and appropriate toys and activities. </a:t>
            </a:r>
            <a:endParaRPr lang="en-ZA"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725897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p:txBody>
          <a:bodyPr>
            <a:normAutofit/>
          </a:bodyPr>
          <a:lstStyle/>
          <a:p>
            <a:r>
              <a:rPr lang="en-GB" dirty="0"/>
              <a:t>Cognitive development, sometimes called intellectual development, refers to processes people use to gain knowledge. Language, thought, reasoning, and imagination are all included. </a:t>
            </a:r>
          </a:p>
          <a:p>
            <a:endParaRPr lang="en-GB" dirty="0"/>
          </a:p>
          <a:p>
            <a:r>
              <a:rPr lang="en-GB" dirty="0"/>
              <a:t>Identifying colours and knowing the difference between one and many are examples of cognitive tasks. </a:t>
            </a:r>
          </a:p>
          <a:p>
            <a:endParaRPr lang="en-GB" dirty="0"/>
          </a:p>
          <a:p>
            <a:r>
              <a:rPr lang="en-GB" dirty="0"/>
              <a:t>Language and thought are a result of cognitive development. These two skills are closely related. </a:t>
            </a:r>
          </a:p>
          <a:p>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391042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r>
              <a:rPr lang="en-GB" dirty="0"/>
              <a:t>Both are needed for planning, remembering, and problem solving. As children mature and gain experience with their world, these skills develop. </a:t>
            </a:r>
          </a:p>
          <a:p>
            <a:endParaRPr lang="en-GB" dirty="0"/>
          </a:p>
          <a:p>
            <a:r>
              <a:rPr lang="en-GB" dirty="0"/>
              <a:t>The third area of development is called social-emotional development. </a:t>
            </a:r>
          </a:p>
          <a:p>
            <a:endParaRPr lang="en-GB" dirty="0"/>
          </a:p>
          <a:p>
            <a:r>
              <a:rPr lang="en-GB" dirty="0"/>
              <a:t>These two areas are grouped together because they are so interrelated. Learning to relate to others is social development. </a:t>
            </a:r>
          </a:p>
          <a:p>
            <a:endParaRPr lang="en-GB"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349581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r>
              <a:rPr lang="en-GB" dirty="0"/>
              <a:t>These two areas are grouped together because they are so interrelated. Learning to relate to others is social development. </a:t>
            </a:r>
          </a:p>
          <a:p>
            <a:endParaRPr lang="en-GB" dirty="0"/>
          </a:p>
          <a:p>
            <a:r>
              <a:rPr lang="en-GB" dirty="0"/>
              <a:t>Emotional development, on the other hand, involves feelings and precision of feelings. Trust, fear, confidence, pride, friendship, and humour are all part of social-emotional development. </a:t>
            </a:r>
          </a:p>
          <a:p>
            <a:endParaRPr lang="en-GB" dirty="0"/>
          </a:p>
          <a:p>
            <a:r>
              <a:rPr lang="en-GB" dirty="0"/>
              <a:t>Other emotional traits include timidity, interest, and pleasure. Learning to express emotions in appropriate ways begins early. Caregivers promote this learning when they positively model these skills. </a:t>
            </a:r>
            <a:endParaRPr lang="en-ZA" dirty="0"/>
          </a:p>
          <a:p>
            <a:endParaRPr lang="en-GB"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304074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r>
              <a:rPr lang="en-GB" dirty="0"/>
              <a:t>A person’s self-concept and self-esteem are also part of this area. As children have success with all skills, confidence flourishes. </a:t>
            </a:r>
          </a:p>
          <a:p>
            <a:endParaRPr lang="en-GB" dirty="0"/>
          </a:p>
          <a:p>
            <a:r>
              <a:rPr lang="en-GB" dirty="0"/>
              <a:t>This leads to a healthy self-concept and sense of worth. The physical, cognitive, and social emotional areas of development are linked to one another. </a:t>
            </a:r>
          </a:p>
          <a:p>
            <a:endParaRPr lang="en-GB" dirty="0"/>
          </a:p>
          <a:p>
            <a:r>
              <a:rPr lang="en-GB" dirty="0"/>
              <a:t>Development in one area can strongly influence another area. For instance, writing words requires fine-motor skills. It also requires cognitive development. Language, a part of cognitive development, is needed to communicate with others. </a:t>
            </a:r>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699776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r>
              <a:rPr lang="en-GB" dirty="0"/>
              <a:t>It is also necessary for growing socially and emotionally. </a:t>
            </a:r>
          </a:p>
          <a:p>
            <a:endParaRPr lang="en-GB" dirty="0"/>
          </a:p>
          <a:p>
            <a:r>
              <a:rPr lang="en-GB" dirty="0"/>
              <a:t>Just as research has made known the areas of development, it also shows that development follows key patterns, or principles. </a:t>
            </a:r>
          </a:p>
          <a:p>
            <a:endParaRPr lang="en-GB" dirty="0"/>
          </a:p>
          <a:p>
            <a:r>
              <a:rPr lang="en-GB" dirty="0"/>
              <a:t>Think about how these principles might influence how you care for children.</a:t>
            </a:r>
            <a:endParaRPr lang="en-ZA"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216897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fontScale="92500" lnSpcReduction="20000"/>
          </a:bodyPr>
          <a:lstStyle/>
          <a:p>
            <a:pPr marL="0" indent="0">
              <a:buNone/>
            </a:pPr>
            <a:r>
              <a:rPr lang="en-GB" sz="2600" b="1" dirty="0"/>
              <a:t>Terms to Know</a:t>
            </a:r>
            <a:r>
              <a:rPr lang="en-GB" sz="2600" dirty="0"/>
              <a:t> </a:t>
            </a:r>
          </a:p>
          <a:p>
            <a:pPr marL="0" indent="0">
              <a:buNone/>
            </a:pPr>
            <a:endParaRPr lang="en-ZA" sz="2600" dirty="0"/>
          </a:p>
          <a:p>
            <a:pPr lvl="0"/>
            <a:r>
              <a:rPr lang="en-GB" sz="2600" dirty="0"/>
              <a:t>development </a:t>
            </a:r>
            <a:endParaRPr lang="en-ZA" sz="2600" dirty="0"/>
          </a:p>
          <a:p>
            <a:pPr lvl="0"/>
            <a:r>
              <a:rPr lang="en-GB" sz="2600" dirty="0"/>
              <a:t>infant </a:t>
            </a:r>
            <a:endParaRPr lang="en-ZA" sz="2600" dirty="0"/>
          </a:p>
          <a:p>
            <a:pPr lvl="0"/>
            <a:r>
              <a:rPr lang="en-GB" sz="2600" dirty="0"/>
              <a:t>toddler </a:t>
            </a:r>
            <a:endParaRPr lang="en-ZA" sz="2600" dirty="0"/>
          </a:p>
          <a:p>
            <a:pPr lvl="0"/>
            <a:r>
              <a:rPr lang="en-GB" sz="2600" dirty="0"/>
              <a:t>pre-schooler </a:t>
            </a:r>
            <a:endParaRPr lang="en-ZA" sz="2600" dirty="0"/>
          </a:p>
          <a:p>
            <a:pPr lvl="0"/>
            <a:r>
              <a:rPr lang="en-GB" sz="2600" dirty="0"/>
              <a:t>physical development </a:t>
            </a:r>
            <a:endParaRPr lang="en-ZA" sz="2600" dirty="0"/>
          </a:p>
          <a:p>
            <a:pPr lvl="0"/>
            <a:r>
              <a:rPr lang="en-GB" sz="2600" dirty="0"/>
              <a:t>gross-motor development </a:t>
            </a:r>
            <a:endParaRPr lang="en-ZA" sz="2600" dirty="0"/>
          </a:p>
          <a:p>
            <a:pPr lvl="0"/>
            <a:r>
              <a:rPr lang="en-GB" sz="2600" dirty="0"/>
              <a:t>fine-motor development </a:t>
            </a:r>
            <a:endParaRPr lang="en-ZA" sz="2600" dirty="0"/>
          </a:p>
          <a:p>
            <a:pPr lvl="0"/>
            <a:r>
              <a:rPr lang="en-GB" sz="2600" dirty="0"/>
              <a:t>cognitive development </a:t>
            </a:r>
            <a:endParaRPr lang="en-ZA" sz="2600" dirty="0"/>
          </a:p>
          <a:p>
            <a:pPr lvl="0"/>
            <a:r>
              <a:rPr lang="en-GB" sz="2600" dirty="0"/>
              <a:t>social-emotional development </a:t>
            </a:r>
            <a:endParaRPr lang="en-ZA" sz="2600" dirty="0"/>
          </a:p>
          <a:p>
            <a:pPr lvl="0"/>
            <a:r>
              <a:rPr lang="en-GB" sz="2600" dirty="0"/>
              <a:t>cephalocaudal principle </a:t>
            </a:r>
            <a:endParaRPr lang="en-ZA" sz="2600" dirty="0"/>
          </a:p>
          <a:p>
            <a:pPr lvl="0"/>
            <a:r>
              <a:rPr lang="en-GB" sz="2600" dirty="0"/>
              <a:t>proximodistal principle </a:t>
            </a:r>
            <a:endParaRPr lang="en-ZA" sz="2600"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1934242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lvl="0"/>
            <a:r>
              <a:rPr lang="en-GB" dirty="0"/>
              <a:t>neurons synapses </a:t>
            </a:r>
            <a:endParaRPr lang="en-ZA" dirty="0"/>
          </a:p>
          <a:p>
            <a:pPr lvl="0"/>
            <a:r>
              <a:rPr lang="en-GB" dirty="0"/>
              <a:t>windows of opportunity </a:t>
            </a:r>
            <a:endParaRPr lang="en-ZA" dirty="0"/>
          </a:p>
          <a:p>
            <a:pPr lvl="0"/>
            <a:r>
              <a:rPr lang="en-GB" dirty="0"/>
              <a:t>theory </a:t>
            </a:r>
            <a:endParaRPr lang="en-ZA" dirty="0"/>
          </a:p>
          <a:p>
            <a:pPr lvl="0"/>
            <a:r>
              <a:rPr lang="en-GB" dirty="0"/>
              <a:t>schemata sensorimotor </a:t>
            </a:r>
            <a:endParaRPr lang="en-ZA" dirty="0"/>
          </a:p>
          <a:p>
            <a:pPr lvl="0"/>
            <a:r>
              <a:rPr lang="en-GB" dirty="0"/>
              <a:t>stage preoperational </a:t>
            </a:r>
            <a:endParaRPr lang="en-ZA" dirty="0"/>
          </a:p>
          <a:p>
            <a:pPr lvl="0"/>
            <a:r>
              <a:rPr lang="en-GB" dirty="0"/>
              <a:t>stage concrete operations stage </a:t>
            </a:r>
            <a:endParaRPr lang="en-ZA" dirty="0"/>
          </a:p>
          <a:p>
            <a:pPr lvl="0"/>
            <a:r>
              <a:rPr lang="en-GB" dirty="0"/>
              <a:t>multiple intelligences</a:t>
            </a:r>
            <a:endParaRPr lang="en-ZA" dirty="0"/>
          </a:p>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Tree>
    <p:extLst>
      <p:ext uri="{BB962C8B-B14F-4D97-AF65-F5344CB8AC3E}">
        <p14:creationId xmlns:p14="http://schemas.microsoft.com/office/powerpoint/2010/main" val="4555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graphicFrame>
        <p:nvGraphicFramePr>
          <p:cNvPr id="5" name="Table 4">
            <a:extLst>
              <a:ext uri="{FF2B5EF4-FFF2-40B4-BE49-F238E27FC236}">
                <a16:creationId xmlns:a16="http://schemas.microsoft.com/office/drawing/2014/main" id="{8F019D67-036C-4740-A379-F4F778106B1C}"/>
              </a:ext>
            </a:extLst>
          </p:cNvPr>
          <p:cNvGraphicFramePr>
            <a:graphicFrameLocks noGrp="1"/>
          </p:cNvGraphicFramePr>
          <p:nvPr>
            <p:extLst>
              <p:ext uri="{D42A27DB-BD31-4B8C-83A1-F6EECF244321}">
                <p14:modId xmlns:p14="http://schemas.microsoft.com/office/powerpoint/2010/main" val="3420799396"/>
              </p:ext>
            </p:extLst>
          </p:nvPr>
        </p:nvGraphicFramePr>
        <p:xfrm>
          <a:off x="603504" y="1413296"/>
          <a:ext cx="8083296" cy="3907235"/>
        </p:xfrm>
        <a:graphic>
          <a:graphicData uri="http://schemas.openxmlformats.org/drawingml/2006/table">
            <a:tbl>
              <a:tblPr firstRow="1" firstCol="1" bandRow="1">
                <a:tableStyleId>{5C22544A-7EE6-4342-B048-85BDC9FD1C3A}</a:tableStyleId>
              </a:tblPr>
              <a:tblGrid>
                <a:gridCol w="4041648">
                  <a:extLst>
                    <a:ext uri="{9D8B030D-6E8A-4147-A177-3AD203B41FA5}">
                      <a16:colId xmlns:a16="http://schemas.microsoft.com/office/drawing/2014/main" val="525225413"/>
                    </a:ext>
                  </a:extLst>
                </a:gridCol>
                <a:gridCol w="4041648">
                  <a:extLst>
                    <a:ext uri="{9D8B030D-6E8A-4147-A177-3AD203B41FA5}">
                      <a16:colId xmlns:a16="http://schemas.microsoft.com/office/drawing/2014/main" val="3242027896"/>
                    </a:ext>
                  </a:extLst>
                </a:gridCol>
              </a:tblGrid>
              <a:tr h="910670">
                <a:tc>
                  <a:txBody>
                    <a:bodyPr/>
                    <a:lstStyle/>
                    <a:p>
                      <a:pPr algn="l">
                        <a:lnSpc>
                          <a:spcPct val="150000"/>
                        </a:lnSpc>
                        <a:spcAft>
                          <a:spcPts val="0"/>
                        </a:spcAft>
                      </a:pPr>
                      <a:r>
                        <a:rPr lang="en-GB" sz="2400" dirty="0">
                          <a:effectLst/>
                        </a:rPr>
                        <a:t>Brain Function</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GB" sz="2400" dirty="0">
                          <a:effectLst/>
                        </a:rPr>
                        <a:t>Approximate Window of Opportunity</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852538104"/>
                  </a:ext>
                </a:extLst>
              </a:tr>
              <a:tr h="429435">
                <a:tc>
                  <a:txBody>
                    <a:bodyPr/>
                    <a:lstStyle/>
                    <a:p>
                      <a:pPr algn="just">
                        <a:lnSpc>
                          <a:spcPct val="150000"/>
                        </a:lnSpc>
                        <a:spcAft>
                          <a:spcPts val="0"/>
                        </a:spcAft>
                      </a:pPr>
                      <a:r>
                        <a:rPr lang="en-GB" sz="2400" dirty="0">
                          <a:effectLst/>
                        </a:rPr>
                        <a:t>Vision </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400" dirty="0">
                          <a:effectLst/>
                        </a:rPr>
                        <a:t>Birth to 6 months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06529467"/>
                  </a:ext>
                </a:extLst>
              </a:tr>
              <a:tr h="429435">
                <a:tc>
                  <a:txBody>
                    <a:bodyPr/>
                    <a:lstStyle/>
                    <a:p>
                      <a:pPr algn="just">
                        <a:lnSpc>
                          <a:spcPct val="150000"/>
                        </a:lnSpc>
                        <a:spcAft>
                          <a:spcPts val="0"/>
                        </a:spcAft>
                      </a:pPr>
                      <a:r>
                        <a:rPr lang="en-GB" sz="2400" dirty="0">
                          <a:effectLst/>
                        </a:rPr>
                        <a:t>Motor development</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400" dirty="0">
                          <a:effectLst/>
                        </a:rPr>
                        <a:t>Prenatal to 8 years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86741224"/>
                  </a:ext>
                </a:extLst>
              </a:tr>
              <a:tr h="429435">
                <a:tc>
                  <a:txBody>
                    <a:bodyPr/>
                    <a:lstStyle/>
                    <a:p>
                      <a:pPr algn="just">
                        <a:lnSpc>
                          <a:spcPct val="150000"/>
                        </a:lnSpc>
                        <a:spcAft>
                          <a:spcPts val="0"/>
                        </a:spcAft>
                      </a:pPr>
                      <a:r>
                        <a:rPr lang="en-GB" sz="2400" dirty="0">
                          <a:effectLst/>
                        </a:rPr>
                        <a:t> Emotional control</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400" dirty="0">
                          <a:effectLst/>
                        </a:rPr>
                        <a:t>Birth to 3 years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871543042"/>
                  </a:ext>
                </a:extLst>
              </a:tr>
              <a:tr h="429435">
                <a:tc>
                  <a:txBody>
                    <a:bodyPr/>
                    <a:lstStyle/>
                    <a:p>
                      <a:pPr algn="just">
                        <a:lnSpc>
                          <a:spcPct val="150000"/>
                        </a:lnSpc>
                        <a:spcAft>
                          <a:spcPts val="0"/>
                        </a:spcAft>
                      </a:pPr>
                      <a:r>
                        <a:rPr lang="en-GB" sz="2400" dirty="0">
                          <a:effectLst/>
                        </a:rPr>
                        <a:t>Vocabulary/speech</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400" dirty="0">
                          <a:effectLst/>
                        </a:rPr>
                        <a:t>Birth to 3 years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628667629"/>
                  </a:ext>
                </a:extLst>
              </a:tr>
              <a:tr h="910670">
                <a:tc>
                  <a:txBody>
                    <a:bodyPr/>
                    <a:lstStyle/>
                    <a:p>
                      <a:pPr algn="just">
                        <a:lnSpc>
                          <a:spcPct val="150000"/>
                        </a:lnSpc>
                        <a:spcAft>
                          <a:spcPts val="0"/>
                        </a:spcAft>
                      </a:pPr>
                      <a:r>
                        <a:rPr lang="en-GB" sz="2400" dirty="0">
                          <a:effectLst/>
                        </a:rPr>
                        <a:t>Math/logic</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400" dirty="0">
                          <a:effectLst/>
                        </a:rPr>
                        <a:t>4- 1 to 4</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98275666"/>
                  </a:ext>
                </a:extLst>
              </a:tr>
            </a:tbl>
          </a:graphicData>
        </a:graphic>
      </p:graphicFrame>
      <p:sp>
        <p:nvSpPr>
          <p:cNvPr id="6" name="Rectangle 5">
            <a:extLst>
              <a:ext uri="{FF2B5EF4-FFF2-40B4-BE49-F238E27FC236}">
                <a16:creationId xmlns:a16="http://schemas.microsoft.com/office/drawing/2014/main" id="{D347F80C-5601-4148-966A-5AE46210AEB8}"/>
              </a:ext>
            </a:extLst>
          </p:cNvPr>
          <p:cNvSpPr/>
          <p:nvPr/>
        </p:nvSpPr>
        <p:spPr>
          <a:xfrm>
            <a:off x="467544" y="5444704"/>
            <a:ext cx="7914456" cy="707886"/>
          </a:xfrm>
          <a:prstGeom prst="rect">
            <a:avLst/>
          </a:prstGeom>
        </p:spPr>
        <p:txBody>
          <a:bodyPr wrap="square">
            <a:spAutoFit/>
          </a:bodyPr>
          <a:lstStyle/>
          <a:p>
            <a:r>
              <a:rPr lang="en-ZA" sz="2000" dirty="0"/>
              <a:t>The ages for these windows of opportunity are estimates and can vary according to an individual’s develop</a:t>
            </a:r>
          </a:p>
        </p:txBody>
      </p:sp>
    </p:spTree>
    <p:extLst>
      <p:ext uri="{BB962C8B-B14F-4D97-AF65-F5344CB8AC3E}">
        <p14:creationId xmlns:p14="http://schemas.microsoft.com/office/powerpoint/2010/main" val="3275541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514834"/>
            <a:ext cx="8229600" cy="3785652"/>
          </a:xfrm>
          <a:prstGeom prst="rect">
            <a:avLst/>
          </a:prstGeom>
        </p:spPr>
        <p:txBody>
          <a:bodyPr wrap="square">
            <a:spAutoFit/>
          </a:bodyPr>
          <a:lstStyle/>
          <a:p>
            <a:pPr>
              <a:spcAft>
                <a:spcPts val="0"/>
              </a:spcAft>
            </a:pPr>
            <a:r>
              <a:rPr lang="en-GB" sz="2400" b="1" dirty="0">
                <a:ea typeface="Times New Roman" panose="02020603050405020304" pitchFamily="18" charset="0"/>
                <a:cs typeface="Arial" panose="020B0604020202020204" pitchFamily="34" charset="0"/>
              </a:rPr>
              <a:t>Principles of Development</a:t>
            </a:r>
          </a:p>
          <a:p>
            <a:pPr>
              <a:spcAft>
                <a:spcPts val="0"/>
              </a:spcAft>
            </a:pPr>
            <a:endParaRPr lang="en-ZA" sz="2400" dirty="0">
              <a:ea typeface="Times New Roman" panose="02020603050405020304" pitchFamily="18" charset="0"/>
              <a:cs typeface="Times New Roman" panose="02020603050405020304" pitchFamily="18" charset="0"/>
            </a:endParaRPr>
          </a:p>
          <a:p>
            <a:pPr>
              <a:spcAft>
                <a:spcPts val="0"/>
              </a:spcAft>
            </a:pPr>
            <a:r>
              <a:rPr lang="en-GB" sz="2400" dirty="0">
                <a:ea typeface="Times New Roman" panose="02020603050405020304" pitchFamily="18" charset="0"/>
                <a:cs typeface="Arial" panose="020B0604020202020204" pitchFamily="34" charset="0"/>
              </a:rPr>
              <a:t>Although each child is unique, the basic patterns, or principles, of growth and development are universal, predictable, and orderly. Through careful observation and interaction with children, researchers and those who work with children understand the characteristics of the principles that follow. </a:t>
            </a:r>
          </a:p>
          <a:p>
            <a:pPr>
              <a:spcAft>
                <a:spcPts val="0"/>
              </a:spcAft>
            </a:pPr>
            <a:endParaRPr lang="en-ZA" sz="2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2400" dirty="0">
                <a:ea typeface="Times New Roman" panose="02020603050405020304" pitchFamily="18" charset="0"/>
                <a:cs typeface="Arial" panose="020B0604020202020204" pitchFamily="34" charset="0"/>
              </a:rPr>
              <a:t>Development tends to proceed from the head downward. This is called the cephalocaudal principle. </a:t>
            </a:r>
            <a:endParaRPr lang="en-ZA"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33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514834"/>
            <a:ext cx="8229600" cy="3416320"/>
          </a:xfrm>
          <a:prstGeom prst="rect">
            <a:avLst/>
          </a:prstGeom>
        </p:spPr>
        <p:txBody>
          <a:bodyPr wrap="square">
            <a:spAutoFit/>
          </a:bodyPr>
          <a:lstStyle/>
          <a:p>
            <a:pPr marL="342900" lvl="0" indent="-342900">
              <a:buFont typeface="Arial" panose="020B0604020202020204" pitchFamily="34" charset="0"/>
              <a:buChar char="•"/>
            </a:pPr>
            <a:r>
              <a:rPr lang="en-GB" sz="2400" dirty="0"/>
              <a:t>According to this principle, the child first gains control of the head, then the arms, then the legs.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Infants gain control of head and face movements within the first two months after birth. In the next few months, they are able to lift themselves up using their arms.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By 6 to 12 months of age, infants start to gain leg control and may be able to crawl, stand, or walk.</a:t>
            </a:r>
            <a:endParaRPr lang="en-ZA" sz="2400" dirty="0"/>
          </a:p>
        </p:txBody>
      </p:sp>
    </p:spTree>
    <p:extLst>
      <p:ext uri="{BB962C8B-B14F-4D97-AF65-F5344CB8AC3E}">
        <p14:creationId xmlns:p14="http://schemas.microsoft.com/office/powerpoint/2010/main" val="237337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5262979"/>
          </a:xfrm>
          <a:prstGeom prst="rect">
            <a:avLst/>
          </a:prstGeom>
        </p:spPr>
        <p:txBody>
          <a:bodyPr wrap="square">
            <a:spAutoFit/>
          </a:bodyPr>
          <a:lstStyle/>
          <a:p>
            <a:pPr marL="342900" lvl="0" indent="-342900">
              <a:buFont typeface="Arial" panose="020B0604020202020204" pitchFamily="34" charset="0"/>
              <a:buChar char="•"/>
            </a:pPr>
            <a:r>
              <a:rPr lang="en-GB" sz="2400" dirty="0"/>
              <a:t>Development also proceeds from the centre of the body outward according to the proximodistal principle.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Accordingly, the spinal cord develops before other parts of the body. The child’s arms develop before the hands, and the hands and feet develop before the fingers and toes. Fingers and toes are the last to develop.</a:t>
            </a:r>
          </a:p>
          <a:p>
            <a:pPr lvl="0"/>
            <a:r>
              <a:rPr lang="en-GB" sz="2400" dirty="0"/>
              <a:t> </a:t>
            </a:r>
            <a:endParaRPr lang="en-ZA" sz="2400" dirty="0"/>
          </a:p>
          <a:p>
            <a:pPr marL="342900" indent="-342900">
              <a:buFont typeface="Arial" panose="020B0604020202020204" pitchFamily="34" charset="0"/>
              <a:buChar char="•"/>
            </a:pPr>
            <a:r>
              <a:rPr lang="en-GB" sz="2400" dirty="0"/>
              <a:t>Development also depends on maturation. Maturation refers to the sequence of biological changes in children.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orderly changes give children new abilities. Much of the maturation depends on changes in the brain and the nervous system. </a:t>
            </a:r>
            <a:endParaRPr lang="en-ZA" sz="2400" dirty="0"/>
          </a:p>
        </p:txBody>
      </p:sp>
    </p:spTree>
    <p:extLst>
      <p:ext uri="{BB962C8B-B14F-4D97-AF65-F5344CB8AC3E}">
        <p14:creationId xmlns:p14="http://schemas.microsoft.com/office/powerpoint/2010/main" val="523791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3416320"/>
          </a:xfrm>
          <a:prstGeom prst="rect">
            <a:avLst/>
          </a:prstGeom>
        </p:spPr>
        <p:txBody>
          <a:bodyPr wrap="square">
            <a:spAutoFit/>
          </a:bodyPr>
          <a:lstStyle/>
          <a:p>
            <a:pPr marL="342900" lvl="0" indent="-342900">
              <a:buFont typeface="Arial" panose="020B0604020202020204" pitchFamily="34" charset="0"/>
              <a:buChar char="•"/>
            </a:pPr>
            <a:r>
              <a:rPr lang="en-GB" sz="2400" dirty="0"/>
              <a:t>These changes assist children to improve their thinking abilities and motor skills. A rich learning environment helps children develop to their potential. </a:t>
            </a:r>
            <a:endParaRPr lang="en-ZA" sz="2400" dirty="0"/>
          </a:p>
          <a:p>
            <a:endParaRPr lang="en-ZA" sz="2400" dirty="0"/>
          </a:p>
          <a:p>
            <a:pPr marL="342900" indent="-342900">
              <a:buFont typeface="Arial" panose="020B0604020202020204" pitchFamily="34" charset="0"/>
              <a:buChar char="•"/>
            </a:pPr>
            <a:r>
              <a:rPr lang="en-GB" sz="2400" dirty="0"/>
              <a:t>Children must mature to a certain point before they can gain some skills, For instance, the brain of a four-month-old has not matured enough to allow the child to use words.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four-month-old will babble and coo. </a:t>
            </a:r>
            <a:endParaRPr lang="en-ZA" sz="2400" dirty="0"/>
          </a:p>
        </p:txBody>
      </p:sp>
    </p:spTree>
    <p:extLst>
      <p:ext uri="{BB962C8B-B14F-4D97-AF65-F5344CB8AC3E}">
        <p14:creationId xmlns:p14="http://schemas.microsoft.com/office/powerpoint/2010/main" val="89693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431983"/>
          </a:xfrm>
          <a:prstGeom prst="rect">
            <a:avLst/>
          </a:prstGeom>
        </p:spPr>
        <p:txBody>
          <a:bodyPr wrap="square">
            <a:spAutoFit/>
          </a:bodyPr>
          <a:lstStyle/>
          <a:p>
            <a:pPr marL="342900" indent="-342900">
              <a:buFont typeface="Arial" panose="020B0604020202020204" pitchFamily="34" charset="0"/>
              <a:buChar char="•"/>
            </a:pPr>
            <a:r>
              <a:rPr lang="en-GB" sz="2400" dirty="0"/>
              <a:t>However, by two years of age, with the help of others, the child will be able to say and understand many words.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is an example of how cognitive development occurs from simple tasks to more complex tasks.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Likewise, physical skills develop from general to specific movements.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example, think about the way an infant waves its arms and legs. In a young infant, these movements are random. </a:t>
            </a:r>
            <a:endParaRPr lang="en-ZA" sz="2400" dirty="0"/>
          </a:p>
          <a:p>
            <a:r>
              <a:rPr lang="en-GB" dirty="0"/>
              <a:t> </a:t>
            </a:r>
            <a:endParaRPr lang="en-ZA" dirty="0"/>
          </a:p>
        </p:txBody>
      </p:sp>
    </p:spTree>
    <p:extLst>
      <p:ext uri="{BB962C8B-B14F-4D97-AF65-F5344CB8AC3E}">
        <p14:creationId xmlns:p14="http://schemas.microsoft.com/office/powerpoint/2010/main" val="2028906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5539978"/>
          </a:xfrm>
          <a:prstGeom prst="rect">
            <a:avLst/>
          </a:prstGeom>
        </p:spPr>
        <p:txBody>
          <a:bodyPr wrap="square">
            <a:spAutoFit/>
          </a:bodyPr>
          <a:lstStyle/>
          <a:p>
            <a:pPr marL="285750" indent="-285750">
              <a:buFont typeface="Arial" panose="020B0604020202020204" pitchFamily="34" charset="0"/>
              <a:buChar char="•"/>
            </a:pPr>
            <a:r>
              <a:rPr lang="en-GB" sz="2400" dirty="0"/>
              <a:t>In several months, the infant will likely be able to grab a block with his or her whole hand. In a little more time, the same infant will grasp a block with the thumb and forefinger.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principles of development help you understand that the order or sequence of development in children is generally the same.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However, each child develops at his or her own rate.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any classroom, you may find children the same age who have progressed to different levels in each developmental area.</a:t>
            </a:r>
          </a:p>
          <a:p>
            <a:pPr marL="285750" indent="-285750">
              <a:buFont typeface="Arial" panose="020B0604020202020204" pitchFamily="34" charset="0"/>
              <a:buChar char="•"/>
            </a:pPr>
            <a:endParaRPr lang="en-GB" sz="2400" dirty="0"/>
          </a:p>
          <a:p>
            <a:r>
              <a:rPr lang="en-GB" dirty="0"/>
              <a:t> </a:t>
            </a:r>
            <a:endParaRPr lang="en-ZA" dirty="0"/>
          </a:p>
        </p:txBody>
      </p:sp>
    </p:spTree>
    <p:extLst>
      <p:ext uri="{BB962C8B-B14F-4D97-AF65-F5344CB8AC3E}">
        <p14:creationId xmlns:p14="http://schemas.microsoft.com/office/powerpoint/2010/main" val="1683349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5539978"/>
          </a:xfrm>
          <a:prstGeom prst="rect">
            <a:avLst/>
          </a:prstGeom>
        </p:spPr>
        <p:txBody>
          <a:bodyPr wrap="square">
            <a:spAutoFit/>
          </a:bodyPr>
          <a:lstStyle/>
          <a:p>
            <a:pPr marL="285750" indent="-285750">
              <a:buFont typeface="Arial" panose="020B0604020202020204" pitchFamily="34" charset="0"/>
              <a:buChar char="•"/>
            </a:pPr>
            <a:r>
              <a:rPr lang="en-GB" sz="2400" dirty="0"/>
              <a:t>Knowing the principles of development will help you observe what abilities each child has gained.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 will also help you plan appropriate activities that aid children in successfully developing new skills.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Understanding the areas and principles of development is important. Recognizing how the brain functions in development is equally so.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Should caregivers and teachers know about the brain and how it influences development?</a:t>
            </a:r>
            <a:endParaRPr lang="en-ZA" sz="2400" dirty="0"/>
          </a:p>
          <a:p>
            <a:endParaRPr lang="en-ZA" sz="2400" dirty="0"/>
          </a:p>
          <a:p>
            <a:endParaRPr lang="en-GB" sz="2400" dirty="0"/>
          </a:p>
          <a:p>
            <a:r>
              <a:rPr lang="en-GB" dirty="0"/>
              <a:t> </a:t>
            </a:r>
            <a:endParaRPr lang="en-ZA" dirty="0"/>
          </a:p>
        </p:txBody>
      </p:sp>
    </p:spTree>
    <p:extLst>
      <p:ext uri="{BB962C8B-B14F-4D97-AF65-F5344CB8AC3E}">
        <p14:creationId xmlns:p14="http://schemas.microsoft.com/office/powerpoint/2010/main" val="4220399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5539978"/>
          </a:xfrm>
          <a:prstGeom prst="rect">
            <a:avLst/>
          </a:prstGeom>
        </p:spPr>
        <p:txBody>
          <a:bodyPr wrap="square">
            <a:spAutoFit/>
          </a:bodyPr>
          <a:lstStyle/>
          <a:p>
            <a:r>
              <a:rPr lang="en-GB" sz="2400" b="1" dirty="0"/>
              <a:t>Brain Development </a:t>
            </a:r>
          </a:p>
          <a:p>
            <a:endParaRPr lang="en-ZA" sz="2400" dirty="0"/>
          </a:p>
          <a:p>
            <a:pPr marL="342900" indent="-342900">
              <a:buFont typeface="Arial" panose="020B0604020202020204" pitchFamily="34" charset="0"/>
              <a:buChar char="•"/>
            </a:pPr>
            <a:r>
              <a:rPr lang="en-GB" sz="2400" dirty="0"/>
              <a:t>Which is more important for the developing brain—nature or nurture? This is one of the oldest debates in the study of human development.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Human development depends on the interaction between nature and nurture, often called heredity and environment.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Years ago, it was thought that only genes contributed to brain development. Today scientists say both factors are critical to healthy brain development. </a:t>
            </a:r>
          </a:p>
          <a:p>
            <a:endParaRPr lang="en-ZA" sz="2400" dirty="0"/>
          </a:p>
          <a:p>
            <a:endParaRPr lang="en-GB" sz="2400" dirty="0"/>
          </a:p>
          <a:p>
            <a:r>
              <a:rPr lang="en-GB" dirty="0"/>
              <a:t> </a:t>
            </a:r>
            <a:endParaRPr lang="en-ZA" dirty="0"/>
          </a:p>
        </p:txBody>
      </p:sp>
    </p:spTree>
    <p:extLst>
      <p:ext uri="{BB962C8B-B14F-4D97-AF65-F5344CB8AC3E}">
        <p14:creationId xmlns:p14="http://schemas.microsoft.com/office/powerpoint/2010/main" val="2824296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01314"/>
          </a:xfrm>
          <a:prstGeom prst="rect">
            <a:avLst/>
          </a:prstGeom>
        </p:spPr>
        <p:txBody>
          <a:bodyPr wrap="square">
            <a:spAutoFit/>
          </a:bodyPr>
          <a:lstStyle/>
          <a:p>
            <a:pPr marL="342900" indent="-342900">
              <a:buFont typeface="Arial" panose="020B0604020202020204" pitchFamily="34" charset="0"/>
              <a:buChar char="•"/>
            </a:pPr>
            <a:r>
              <a:rPr lang="en-GB" sz="2400" dirty="0"/>
              <a:t>However, there are still some questions about which has the greater influence. Modern technology allows scientists to take pictures of the brain.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By comparing pictures, scientists are able to study rates of development. The studies show that young children’s brains are highly active.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most rapid development occurs during the first three years of life.</a:t>
            </a:r>
            <a:endParaRPr lang="en-ZA" sz="2400" dirty="0"/>
          </a:p>
          <a:p>
            <a:endParaRPr lang="en-ZA" sz="2400" dirty="0"/>
          </a:p>
          <a:p>
            <a:endParaRPr lang="en-GB" sz="2400" dirty="0"/>
          </a:p>
          <a:p>
            <a:r>
              <a:rPr lang="en-GB" dirty="0"/>
              <a:t> </a:t>
            </a:r>
            <a:endParaRPr lang="en-ZA" dirty="0"/>
          </a:p>
        </p:txBody>
      </p:sp>
    </p:spTree>
    <p:extLst>
      <p:ext uri="{BB962C8B-B14F-4D97-AF65-F5344CB8AC3E}">
        <p14:creationId xmlns:p14="http://schemas.microsoft.com/office/powerpoint/2010/main" val="4285110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93647"/>
          </a:xfrm>
          <a:prstGeom prst="rect">
            <a:avLst/>
          </a:prstGeom>
        </p:spPr>
        <p:txBody>
          <a:bodyPr wrap="square">
            <a:spAutoFit/>
          </a:bodyPr>
          <a:lstStyle/>
          <a:p>
            <a:pPr marL="342900" indent="-342900">
              <a:buFont typeface="Arial" panose="020B0604020202020204" pitchFamily="34" charset="0"/>
              <a:buChar char="•"/>
            </a:pPr>
            <a:r>
              <a:rPr lang="en-GB" sz="2400" dirty="0"/>
              <a:t>Therefore, hours in infancy may have more impact on development than months in middle age.. At birth, a child’s brain weighs about one pound and is underdeveloped.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contains billions of specialized nerve cells called neurons.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Although these cells are present at birth, they are not linked. After birth, the links between the neurons develop rapidly. These links, or connections, are called synapses.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“Brain wiring” occurs as new links form. The larger the number of synapses, the greater the number of messages that can pass through the brain. </a:t>
            </a:r>
            <a:r>
              <a:rPr lang="en-GB" dirty="0"/>
              <a:t> </a:t>
            </a:r>
            <a:endParaRPr lang="en-ZA" dirty="0"/>
          </a:p>
        </p:txBody>
      </p:sp>
    </p:spTree>
    <p:extLst>
      <p:ext uri="{BB962C8B-B14F-4D97-AF65-F5344CB8AC3E}">
        <p14:creationId xmlns:p14="http://schemas.microsoft.com/office/powerpoint/2010/main" val="1453821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93647"/>
          </a:xfrm>
          <a:prstGeom prst="rect">
            <a:avLst/>
          </a:prstGeom>
        </p:spPr>
        <p:txBody>
          <a:bodyPr wrap="square">
            <a:spAutoFit/>
          </a:bodyPr>
          <a:lstStyle/>
          <a:p>
            <a:pPr marL="342900" indent="-342900">
              <a:buFont typeface="Arial" panose="020B0604020202020204" pitchFamily="34" charset="0"/>
              <a:buChar char="•"/>
            </a:pPr>
            <a:r>
              <a:rPr lang="en-GB" sz="2400" dirty="0"/>
              <a:t>These links are a result of the child’s interaction with the world. They influence the ability of a child to learn, solve problems, get along with others, and control emotions.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example, the child’s growing brain responds each time a caregiver provides sensory stimulation.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stimulation could be in the form of holding, talking, reading, or singing. When stimulation occurs, the child’s growing brain responds by forming new connections.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ability of an infant’s brain to change according to stimulation is known as plasticity</a:t>
            </a:r>
            <a:endParaRPr lang="en-ZA" sz="2400" dirty="0"/>
          </a:p>
        </p:txBody>
      </p:sp>
    </p:spTree>
    <p:extLst>
      <p:ext uri="{BB962C8B-B14F-4D97-AF65-F5344CB8AC3E}">
        <p14:creationId xmlns:p14="http://schemas.microsoft.com/office/powerpoint/2010/main" val="2531681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5262979"/>
          </a:xfrm>
          <a:prstGeom prst="rect">
            <a:avLst/>
          </a:prstGeom>
        </p:spPr>
        <p:txBody>
          <a:bodyPr wrap="square">
            <a:spAutoFit/>
          </a:bodyPr>
          <a:lstStyle/>
          <a:p>
            <a:pPr marL="342900" indent="-342900">
              <a:buFont typeface="Arial" panose="020B0604020202020204" pitchFamily="34" charset="0"/>
              <a:buChar char="•"/>
            </a:pPr>
            <a:r>
              <a:rPr lang="en-GB" sz="2400" dirty="0"/>
              <a:t>They are spoken to less often. They may also not receive much visual stimulation.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neglect can impair brain development and the child’s potential.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amount of stress created by negative experiences also affects brain development.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Overstimulation, a flood of sounds and sights, is one factor that can cause harmful stress to infants.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When under stress, the body produces a steroid called cortisol. </a:t>
            </a:r>
            <a:endParaRPr lang="en-ZA" sz="2400" dirty="0"/>
          </a:p>
        </p:txBody>
      </p:sp>
    </p:spTree>
    <p:extLst>
      <p:ext uri="{BB962C8B-B14F-4D97-AF65-F5344CB8AC3E}">
        <p14:creationId xmlns:p14="http://schemas.microsoft.com/office/powerpoint/2010/main" val="2117703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524315"/>
          </a:xfrm>
          <a:prstGeom prst="rect">
            <a:avLst/>
          </a:prstGeom>
        </p:spPr>
        <p:txBody>
          <a:bodyPr wrap="square">
            <a:spAutoFit/>
          </a:bodyPr>
          <a:lstStyle/>
          <a:p>
            <a:pPr marL="342900" indent="-342900">
              <a:buFont typeface="Arial" panose="020B0604020202020204" pitchFamily="34" charset="0"/>
              <a:buChar char="•"/>
            </a:pPr>
            <a:r>
              <a:rPr lang="en-GB" sz="2400" dirty="0"/>
              <a:t>High levels of this hormone wash over the brain like an acid. Over a long length of time, cortisol can lead to problems with memory and regulating emotion.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child constantly exposed to stress can develop connections that trigger anxiety, fear, and mistrust.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children may grow up to be unhappy, sad, or even angry. They may also have problems with self-control.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Chart 4-6 contains a list of factors that can interfere with healthy brain development.</a:t>
            </a:r>
            <a:endParaRPr lang="en-ZA" sz="2400" dirty="0"/>
          </a:p>
        </p:txBody>
      </p:sp>
    </p:spTree>
    <p:extLst>
      <p:ext uri="{BB962C8B-B14F-4D97-AF65-F5344CB8AC3E}">
        <p14:creationId xmlns:p14="http://schemas.microsoft.com/office/powerpoint/2010/main" val="1204215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154984"/>
          </a:xfrm>
          <a:prstGeom prst="rect">
            <a:avLst/>
          </a:prstGeom>
        </p:spPr>
        <p:txBody>
          <a:bodyPr wrap="square">
            <a:spAutoFit/>
          </a:bodyPr>
          <a:lstStyle/>
          <a:p>
            <a:r>
              <a:rPr lang="en-GB" sz="2400" b="1" dirty="0"/>
              <a:t>Windows of Opportunity </a:t>
            </a:r>
          </a:p>
          <a:p>
            <a:endParaRPr lang="en-ZA" sz="2400" dirty="0"/>
          </a:p>
          <a:p>
            <a:pPr marL="342900" indent="-342900">
              <a:buFont typeface="Arial" panose="020B0604020202020204" pitchFamily="34" charset="0"/>
              <a:buChar char="•"/>
            </a:pPr>
            <a:r>
              <a:rPr lang="en-GB" sz="2400" dirty="0"/>
              <a:t>The brain has a remarkable capacity to change. However, timing is important.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parts of the brain develop at different times and different rates.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Studies show that there are windows of opportunity, or a specific span of time, for the normal development of certain types of skills. </a:t>
            </a:r>
            <a:endParaRPr lang="en-ZA" sz="2400" dirty="0"/>
          </a:p>
        </p:txBody>
      </p:sp>
    </p:spTree>
    <p:extLst>
      <p:ext uri="{BB962C8B-B14F-4D97-AF65-F5344CB8AC3E}">
        <p14:creationId xmlns:p14="http://schemas.microsoft.com/office/powerpoint/2010/main" val="328575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3416320"/>
          </a:xfrm>
          <a:prstGeom prst="rect">
            <a:avLst/>
          </a:prstGeom>
        </p:spPr>
        <p:txBody>
          <a:bodyPr wrap="square">
            <a:spAutoFit/>
          </a:bodyPr>
          <a:lstStyle/>
          <a:p>
            <a:pPr marL="342900" indent="-342900">
              <a:buFont typeface="Arial" panose="020B0604020202020204" pitchFamily="34" charset="0"/>
              <a:buChar char="•"/>
            </a:pPr>
            <a:r>
              <a:rPr lang="en-GB" sz="2400" dirty="0"/>
              <a:t>During these key times, appropriate stimulation is needed for the brain synapses to link easily and efficiently.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After these key periods, chances for creating stable, long-lasting pathways in the brain tend to diminish.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Learning will continue to occur for the remainder of the person’s life. However, the skill mastery level may not be as high. </a:t>
            </a:r>
            <a:endParaRPr lang="en-ZA" sz="2400" dirty="0"/>
          </a:p>
        </p:txBody>
      </p:sp>
    </p:spTree>
    <p:extLst>
      <p:ext uri="{BB962C8B-B14F-4D97-AF65-F5344CB8AC3E}">
        <p14:creationId xmlns:p14="http://schemas.microsoft.com/office/powerpoint/2010/main" val="113302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93647"/>
          </a:xfrm>
          <a:prstGeom prst="rect">
            <a:avLst/>
          </a:prstGeom>
        </p:spPr>
        <p:txBody>
          <a:bodyPr wrap="square">
            <a:spAutoFit/>
          </a:bodyPr>
          <a:lstStyle/>
          <a:p>
            <a:r>
              <a:rPr lang="en-GB" sz="2400" b="1" dirty="0"/>
              <a:t>Vision: Birth to Six Months </a:t>
            </a:r>
          </a:p>
          <a:p>
            <a:endParaRPr lang="en-ZA" sz="2400" dirty="0"/>
          </a:p>
          <a:p>
            <a:pPr marL="342900" indent="-342900">
              <a:buFont typeface="Arial" panose="020B0604020202020204" pitchFamily="34" charset="0"/>
              <a:buChar char="•"/>
            </a:pPr>
            <a:r>
              <a:rPr lang="en-GB" sz="2400" dirty="0"/>
              <a:t>At birth, an infant’s brain is not wired for sight. The first six months of life is a key period for developing vision.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Covering new-borns' eyes or keeping infants in a dark room during this time will affect their vision. Their sight may not develop normally.</a:t>
            </a:r>
          </a:p>
          <a:p>
            <a:endParaRPr lang="en-GB" sz="2400" dirty="0"/>
          </a:p>
          <a:p>
            <a:pPr marL="342900" indent="-342900">
              <a:buFont typeface="Arial" panose="020B0604020202020204" pitchFamily="34" charset="0"/>
              <a:buChar char="•"/>
            </a:pPr>
            <a:r>
              <a:rPr lang="en-GB" sz="2400" dirty="0"/>
              <a:t> Once passed, this window of opportunity is impossible to recover. For this reason, new-borns' eyes are examined after birth.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504695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3416320"/>
          </a:xfrm>
          <a:prstGeom prst="rect">
            <a:avLst/>
          </a:prstGeom>
        </p:spPr>
        <p:txBody>
          <a:bodyPr wrap="square">
            <a:spAutoFit/>
          </a:bodyPr>
          <a:lstStyle/>
          <a:p>
            <a:pPr marL="342900" indent="-342900">
              <a:buFont typeface="Arial" panose="020B0604020202020204" pitchFamily="34" charset="0"/>
              <a:buChar char="•"/>
            </a:pPr>
            <a:r>
              <a:rPr lang="en-GB" sz="2400" dirty="0"/>
              <a:t>If a cataract covering the lens of the eye is present, it needs to be removed.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Vision is one area that develops with little stimulation. Infants need interesting objects to look at, including toys and people.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As you carry infants, point out interesting objects, pictures, people, and places.</a:t>
            </a:r>
            <a:endParaRPr lang="en-ZA" sz="2400" dirty="0"/>
          </a:p>
          <a:p>
            <a:endParaRPr lang="en-GB" sz="2400" dirty="0"/>
          </a:p>
        </p:txBody>
      </p:sp>
    </p:spTree>
    <p:extLst>
      <p:ext uri="{BB962C8B-B14F-4D97-AF65-F5344CB8AC3E}">
        <p14:creationId xmlns:p14="http://schemas.microsoft.com/office/powerpoint/2010/main" val="1898629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154984"/>
          </a:xfrm>
          <a:prstGeom prst="rect">
            <a:avLst/>
          </a:prstGeom>
        </p:spPr>
        <p:txBody>
          <a:bodyPr wrap="square">
            <a:spAutoFit/>
          </a:bodyPr>
          <a:lstStyle/>
          <a:p>
            <a:r>
              <a:rPr lang="en-GB" sz="2400" b="1" dirty="0"/>
              <a:t>Vocabulary/Speech: </a:t>
            </a:r>
          </a:p>
          <a:p>
            <a:endParaRPr lang="en-ZA" sz="2400" dirty="0"/>
          </a:p>
          <a:p>
            <a:pPr marL="285750" indent="-285750">
              <a:buFont typeface="Arial" panose="020B0604020202020204" pitchFamily="34" charset="0"/>
              <a:buChar char="•"/>
            </a:pPr>
            <a:r>
              <a:rPr lang="en-GB" sz="2400" dirty="0"/>
              <a:t>Birth to Three Years Infants must hear language to learn it. The speech a child hears during the first three years of life will determine his or her adult vocabulary.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 at this age have an incredible capacity for learning language. On the other hand, infants and toddlers who hear fewer words develop smaller vocabularies. </a:t>
            </a:r>
          </a:p>
          <a:p>
            <a:pPr marL="285750" indent="-28575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1152089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3416320"/>
          </a:xfrm>
          <a:prstGeom prst="rect">
            <a:avLst/>
          </a:prstGeom>
        </p:spPr>
        <p:txBody>
          <a:bodyPr wrap="square">
            <a:spAutoFit/>
          </a:bodyPr>
          <a:lstStyle/>
          <a:p>
            <a:pPr marL="285750" indent="-285750">
              <a:buFont typeface="Arial" panose="020B0604020202020204" pitchFamily="34" charset="0"/>
              <a:buChar char="•"/>
            </a:pPr>
            <a:r>
              <a:rPr lang="en-GB" sz="2400" dirty="0"/>
              <a:t>It is important for caregivers to speak in full sentences. Talk to children often.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Tell them what you are doing, what they are doing, and what you will do next. Read them stories and play music.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Engage them in social interactions that require language</a:t>
            </a:r>
            <a:endParaRPr lang="en-ZA" sz="2400" dirty="0"/>
          </a:p>
          <a:p>
            <a:endParaRPr lang="en-GB" sz="2400" dirty="0"/>
          </a:p>
          <a:p>
            <a:endParaRPr lang="en-GB" sz="2400" dirty="0"/>
          </a:p>
        </p:txBody>
      </p:sp>
    </p:spTree>
    <p:extLst>
      <p:ext uri="{BB962C8B-B14F-4D97-AF65-F5344CB8AC3E}">
        <p14:creationId xmlns:p14="http://schemas.microsoft.com/office/powerpoint/2010/main" val="1723152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154984"/>
          </a:xfrm>
          <a:prstGeom prst="rect">
            <a:avLst/>
          </a:prstGeom>
        </p:spPr>
        <p:txBody>
          <a:bodyPr wrap="square">
            <a:spAutoFit/>
          </a:bodyPr>
          <a:lstStyle/>
          <a:p>
            <a:r>
              <a:rPr lang="en-GB" sz="2400" b="1" dirty="0"/>
              <a:t>Emotional Control: </a:t>
            </a:r>
          </a:p>
          <a:p>
            <a:endParaRPr lang="en-ZA" sz="2400" dirty="0"/>
          </a:p>
          <a:p>
            <a:pPr marL="342900" indent="-342900">
              <a:buFont typeface="Arial" panose="020B0604020202020204" pitchFamily="34" charset="0"/>
              <a:buChar char="•"/>
            </a:pPr>
            <a:r>
              <a:rPr lang="en-GB" sz="2400" dirty="0"/>
              <a:t>Birth to Three Years The critical period for emotional control occurs between birth and three years of age.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Emotional development includes the abilities to identify feelings, manage strong emotions, and develop empathy.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Severe stress or early abuse can damage a child’s emotional development. </a:t>
            </a:r>
          </a:p>
          <a:p>
            <a:endParaRPr lang="en-GB" sz="2400" dirty="0"/>
          </a:p>
        </p:txBody>
      </p:sp>
    </p:spTree>
    <p:extLst>
      <p:ext uri="{BB962C8B-B14F-4D97-AF65-F5344CB8AC3E}">
        <p14:creationId xmlns:p14="http://schemas.microsoft.com/office/powerpoint/2010/main" val="885720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524315"/>
          </a:xfrm>
          <a:prstGeom prst="rect">
            <a:avLst/>
          </a:prstGeom>
        </p:spPr>
        <p:txBody>
          <a:bodyPr wrap="square">
            <a:spAutoFit/>
          </a:bodyPr>
          <a:lstStyle/>
          <a:p>
            <a:pPr marL="342900" indent="-342900">
              <a:buFont typeface="Arial" panose="020B0604020202020204" pitchFamily="34" charset="0"/>
              <a:buChar char="•"/>
            </a:pPr>
            <a:r>
              <a:rPr lang="en-GB" sz="2400" dirty="0"/>
              <a:t>Infants and toddlers thrive in stable relationships. In early childhood programmes , they should be assigned a primary caregiver.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need caregivers who can read their cues, respond promptly, and meet their needs in a nurturing manner. By using caring words, caregivers reassure children that they are valued.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Caregivers can also support emotional understanding by labelling children’s feelings. Storybooks are effective in helping to promote this type of development. </a:t>
            </a:r>
          </a:p>
        </p:txBody>
      </p:sp>
    </p:spTree>
    <p:extLst>
      <p:ext uri="{BB962C8B-B14F-4D97-AF65-F5344CB8AC3E}">
        <p14:creationId xmlns:p14="http://schemas.microsoft.com/office/powerpoint/2010/main" val="541632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93647"/>
          </a:xfrm>
          <a:prstGeom prst="rect">
            <a:avLst/>
          </a:prstGeom>
        </p:spPr>
        <p:txBody>
          <a:bodyPr wrap="square">
            <a:spAutoFit/>
          </a:bodyPr>
          <a:lstStyle/>
          <a:p>
            <a:r>
              <a:rPr lang="en-GB" sz="2400" b="1" dirty="0"/>
              <a:t>Math/Logic Development: </a:t>
            </a:r>
          </a:p>
          <a:p>
            <a:endParaRPr lang="en-ZA" sz="2400" dirty="0"/>
          </a:p>
          <a:p>
            <a:pPr marL="342900" indent="-342900">
              <a:buFont typeface="Arial" panose="020B0604020202020204" pitchFamily="34" charset="0"/>
              <a:buChar char="•"/>
            </a:pPr>
            <a:r>
              <a:rPr lang="en-GB" sz="2400" dirty="0"/>
              <a:t> The critical timing for promoting brain connections related to math is from one to four years of age. Young children need chances for working with materials that offer an appropriate level of challenge.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Blocks and rhythm instruments are examples of toys that encourage sensory exploration related to math.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Caregivers can introduce experiences requiring matching and sorting by size, shape, and colour.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951216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7" name="Rectangle 6">
            <a:extLst>
              <a:ext uri="{FF2B5EF4-FFF2-40B4-BE49-F238E27FC236}">
                <a16:creationId xmlns:a16="http://schemas.microsoft.com/office/drawing/2014/main" id="{2E935385-04E6-4E49-9F00-650ABD0EFDCB}"/>
              </a:ext>
            </a:extLst>
          </p:cNvPr>
          <p:cNvSpPr/>
          <p:nvPr/>
        </p:nvSpPr>
        <p:spPr>
          <a:xfrm>
            <a:off x="457200" y="1413296"/>
            <a:ext cx="8229600" cy="4893647"/>
          </a:xfrm>
          <a:prstGeom prst="rect">
            <a:avLst/>
          </a:prstGeom>
        </p:spPr>
        <p:txBody>
          <a:bodyPr wrap="square">
            <a:spAutoFit/>
          </a:bodyPr>
          <a:lstStyle/>
          <a:p>
            <a:pPr marL="342900" indent="-342900">
              <a:buFont typeface="Arial" panose="020B0604020202020204" pitchFamily="34" charset="0"/>
              <a:buChar char="•"/>
            </a:pPr>
            <a:r>
              <a:rPr lang="en-GB" sz="2400" dirty="0"/>
              <a:t>Learning how objects are alike and different is an important skill. When appropriate, caregivers need to introduce words to describe colour, size, shape, and texture.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also need to introduce math words, such as bigger, smaller, more, less, and one.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Developmental theories provide insights into how children grow and learn.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Theories are helpful for understanding and guiding developmental processes</a:t>
            </a:r>
            <a:endParaRPr lang="en-ZA"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542776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551215"/>
            <a:ext cx="8072952" cy="4524315"/>
          </a:xfrm>
          <a:prstGeom prst="rect">
            <a:avLst/>
          </a:prstGeom>
        </p:spPr>
        <p:txBody>
          <a:bodyPr wrap="square">
            <a:spAutoFit/>
          </a:bodyPr>
          <a:lstStyle/>
          <a:p>
            <a:pPr marL="342900" indent="-34290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Theories can be useful decision-making tools. </a:t>
            </a:r>
          </a:p>
          <a:p>
            <a:pPr marL="342900" indent="-342900">
              <a:spcAft>
                <a:spcPts val="0"/>
              </a:spcAft>
              <a:buFont typeface="Arial" panose="020B0604020202020204" pitchFamily="34" charset="0"/>
              <a:buChar char="•"/>
            </a:pPr>
            <a:endParaRPr lang="en-GB" sz="24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Since a variety of theories exists, teachers need to understand these different approaches for working with children. </a:t>
            </a:r>
          </a:p>
          <a:p>
            <a:pPr marL="342900" indent="-342900">
              <a:spcAft>
                <a:spcPts val="0"/>
              </a:spcAft>
              <a:buFont typeface="Arial" panose="020B0604020202020204" pitchFamily="34" charset="0"/>
              <a:buChar char="•"/>
            </a:pPr>
            <a:endParaRPr lang="en-GB" sz="24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Theories will help you form your personal values and beliefs about learning. </a:t>
            </a:r>
          </a:p>
          <a:p>
            <a:pPr marL="342900" indent="-342900">
              <a:spcAft>
                <a:spcPts val="0"/>
              </a:spcAft>
              <a:buFont typeface="Arial" panose="020B0604020202020204" pitchFamily="34" charset="0"/>
              <a:buChar char="•"/>
            </a:pPr>
            <a:endParaRPr lang="en-GB" sz="24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400" dirty="0">
                <a:ea typeface="Times New Roman" panose="02020603050405020304" pitchFamily="18" charset="0"/>
                <a:cs typeface="Arial" panose="020B0604020202020204" pitchFamily="34" charset="0"/>
              </a:rPr>
              <a:t>They will also help you understand strategies for promoting children’s development. </a:t>
            </a:r>
            <a:endParaRPr lang="en-ZA" sz="2400" dirty="0">
              <a:ea typeface="Times New Roman" panose="02020603050405020304" pitchFamily="18" charset="0"/>
              <a:cs typeface="Times New Roman" panose="02020603050405020304" pitchFamily="18" charset="0"/>
            </a:endParaRPr>
          </a:p>
          <a:p>
            <a:pPr>
              <a:spcAft>
                <a:spcPts val="0"/>
              </a:spcAft>
            </a:pPr>
            <a:endParaRPr lang="en-ZA"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39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5262979"/>
          </a:xfrm>
          <a:prstGeom prst="rect">
            <a:avLst/>
          </a:prstGeom>
        </p:spPr>
        <p:txBody>
          <a:bodyPr wrap="square">
            <a:spAutoFit/>
          </a:bodyPr>
          <a:lstStyle/>
          <a:p>
            <a:pPr marL="342900" indent="-342900">
              <a:buFont typeface="Arial" panose="020B0604020202020204" pitchFamily="34" charset="0"/>
              <a:buChar char="•"/>
            </a:pPr>
            <a:r>
              <a:rPr lang="en-GB" sz="2400" dirty="0">
                <a:ea typeface="Times New Roman" panose="02020603050405020304" pitchFamily="18" charset="0"/>
              </a:rPr>
              <a:t>Four major theories about how children learn are discussed in this chapter. These include theories of mid-twentieth-century psychologists Erik Erikson, Jean Piaget, and Lev Vygotsky. </a:t>
            </a:r>
          </a:p>
          <a:p>
            <a:pPr marL="342900" indent="-342900">
              <a:buFont typeface="Arial" panose="020B0604020202020204" pitchFamily="34" charset="0"/>
              <a:buChar char="•"/>
            </a:pPr>
            <a:endParaRPr lang="en-GB" sz="2400" dirty="0">
              <a:ea typeface="Times New Roman" panose="02020603050405020304" pitchFamily="18" charset="0"/>
            </a:endParaRPr>
          </a:p>
          <a:p>
            <a:pPr marL="342900" indent="-342900">
              <a:buFont typeface="Arial" panose="020B0604020202020204" pitchFamily="34" charset="0"/>
              <a:buChar char="•"/>
            </a:pPr>
            <a:r>
              <a:rPr lang="en-GB" sz="2400" dirty="0">
                <a:ea typeface="Times New Roman" panose="02020603050405020304" pitchFamily="18" charset="0"/>
              </a:rPr>
              <a:t>The final theorist, Howard Gardner, is a twenty-first-century developmental psychologist.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theories are based on observation and experiences with children.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Think about the children you know as you read about theories that helped form today’s ideas about working with young children.</a:t>
            </a:r>
            <a:endParaRPr lang="en-ZA"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477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5262979"/>
          </a:xfrm>
          <a:prstGeom prst="rect">
            <a:avLst/>
          </a:prstGeom>
        </p:spPr>
        <p:txBody>
          <a:bodyPr wrap="square">
            <a:spAutoFit/>
          </a:bodyPr>
          <a:lstStyle/>
          <a:p>
            <a:r>
              <a:rPr lang="en-GB" sz="2400" b="1" dirty="0"/>
              <a:t>Erikson’s Psychosocial </a:t>
            </a:r>
          </a:p>
          <a:p>
            <a:endParaRPr lang="en-ZA" sz="2400" dirty="0"/>
          </a:p>
          <a:p>
            <a:pPr marL="342900" indent="-342900">
              <a:buFont typeface="Arial" panose="020B0604020202020204" pitchFamily="34" charset="0"/>
              <a:buChar char="•"/>
            </a:pPr>
            <a:r>
              <a:rPr lang="en-GB" sz="2400" dirty="0"/>
              <a:t>Theory Erik Erikson proposed a theory of psychosocial development.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He believed development occurs throughout the life span. His theory provided new insights into the formation of a healthy personality.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emphasizes the social and emotional aspects of growth. Children’s personalities develop in response to their social environment.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same is true of their skills for social interaction. </a:t>
            </a:r>
            <a:endParaRPr lang="en-ZA" sz="2400" dirty="0"/>
          </a:p>
        </p:txBody>
      </p:sp>
    </p:spTree>
    <p:extLst>
      <p:ext uri="{BB962C8B-B14F-4D97-AF65-F5344CB8AC3E}">
        <p14:creationId xmlns:p14="http://schemas.microsoft.com/office/powerpoint/2010/main" val="1142837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4893647"/>
          </a:xfrm>
          <a:prstGeom prst="rect">
            <a:avLst/>
          </a:prstGeom>
        </p:spPr>
        <p:txBody>
          <a:bodyPr wrap="square">
            <a:spAutoFit/>
          </a:bodyPr>
          <a:lstStyle/>
          <a:p>
            <a:pPr marL="342900" indent="-342900">
              <a:buFont typeface="Arial" panose="020B0604020202020204" pitchFamily="34" charset="0"/>
              <a:buChar char="•"/>
            </a:pPr>
            <a:r>
              <a:rPr lang="en-GB" sz="2400" dirty="0"/>
              <a:t>Erikson’s theory includes eight stages. At each stage, a social conflict or crisis occurs.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are not generally tragic situations; however, they require solutions that are satisfying both personally and socially.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Erikson believed that each stage must be resolved before children can ascend to the next stage.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Maturity and social forces help in the resolution of the crisis or conflict.</a:t>
            </a:r>
            <a:endParaRPr lang="en-ZA" sz="2400" dirty="0"/>
          </a:p>
        </p:txBody>
      </p:sp>
    </p:spTree>
    <p:extLst>
      <p:ext uri="{BB962C8B-B14F-4D97-AF65-F5344CB8AC3E}">
        <p14:creationId xmlns:p14="http://schemas.microsoft.com/office/powerpoint/2010/main" val="3646838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3785652"/>
          </a:xfrm>
          <a:prstGeom prst="rect">
            <a:avLst/>
          </a:prstGeom>
        </p:spPr>
        <p:txBody>
          <a:bodyPr wrap="square">
            <a:spAutoFit/>
          </a:bodyPr>
          <a:lstStyle/>
          <a:p>
            <a:pPr marL="342900" indent="-342900">
              <a:buFont typeface="Arial" panose="020B0604020202020204" pitchFamily="34" charset="0"/>
              <a:buChar char="•"/>
            </a:pPr>
            <a:r>
              <a:rPr lang="en-GB" sz="2400" dirty="0"/>
              <a:t>Therefore, teachers and parents play a powerful role in recognizing each stage.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By providing social opportunity and support, teachers and parents can help children overcome each crisis.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stages occur during the early childhood years.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paragraphs that follow give a brief overview of these early stages.</a:t>
            </a:r>
            <a:endParaRPr lang="en-ZA" sz="2400" dirty="0"/>
          </a:p>
        </p:txBody>
      </p:sp>
    </p:spTree>
    <p:extLst>
      <p:ext uri="{BB962C8B-B14F-4D97-AF65-F5344CB8AC3E}">
        <p14:creationId xmlns:p14="http://schemas.microsoft.com/office/powerpoint/2010/main" val="1113681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4154984"/>
          </a:xfrm>
          <a:prstGeom prst="rect">
            <a:avLst/>
          </a:prstGeom>
        </p:spPr>
        <p:txBody>
          <a:bodyPr wrap="square">
            <a:spAutoFit/>
          </a:bodyPr>
          <a:lstStyle/>
          <a:p>
            <a:r>
              <a:rPr lang="en-GB" sz="2400" b="1" dirty="0"/>
              <a:t>Stage 1: Trust versus Mistrust </a:t>
            </a:r>
          </a:p>
          <a:p>
            <a:endParaRPr lang="en-ZA" sz="2400" dirty="0"/>
          </a:p>
          <a:p>
            <a:pPr marL="342900" indent="-342900">
              <a:buFont typeface="Arial" panose="020B0604020202020204" pitchFamily="34" charset="0"/>
              <a:buChar char="•"/>
            </a:pPr>
            <a:r>
              <a:rPr lang="en-GB" sz="2400" dirty="0"/>
              <a:t>During the first eighteen months of life, children learn to trust or mistrust their environment. </a:t>
            </a:r>
          </a:p>
          <a:p>
            <a:endParaRPr lang="en-GB" sz="2400" dirty="0"/>
          </a:p>
          <a:p>
            <a:pPr marL="342900" indent="-342900">
              <a:buFont typeface="Arial" panose="020B0604020202020204" pitchFamily="34" charset="0"/>
              <a:buChar char="•"/>
            </a:pPr>
            <a:r>
              <a:rPr lang="en-GB" sz="2400" dirty="0"/>
              <a:t>To develop trust, they need to have warm, consistent, predictable, and attentive care. </a:t>
            </a:r>
          </a:p>
          <a:p>
            <a:endParaRPr lang="en-GB" sz="2400" dirty="0"/>
          </a:p>
          <a:p>
            <a:pPr marL="342900" indent="-342900">
              <a:buFont typeface="Arial" panose="020B0604020202020204" pitchFamily="34" charset="0"/>
              <a:buChar char="•"/>
            </a:pPr>
            <a:r>
              <a:rPr lang="en-GB" sz="2400" dirty="0"/>
              <a:t>They need caregivers who will accurately read and respond to their signals. When infants are distressed, they need to be comforted. </a:t>
            </a:r>
          </a:p>
        </p:txBody>
      </p:sp>
    </p:spTree>
    <p:extLst>
      <p:ext uri="{BB962C8B-B14F-4D97-AF65-F5344CB8AC3E}">
        <p14:creationId xmlns:p14="http://schemas.microsoft.com/office/powerpoint/2010/main" val="1039353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3046988"/>
          </a:xfrm>
          <a:prstGeom prst="rect">
            <a:avLst/>
          </a:prstGeom>
        </p:spPr>
        <p:txBody>
          <a:bodyPr wrap="square">
            <a:spAutoFit/>
          </a:bodyPr>
          <a:lstStyle/>
          <a:p>
            <a:pPr marL="342900" indent="-342900">
              <a:buFont typeface="Arial" panose="020B0604020202020204" pitchFamily="34" charset="0"/>
              <a:buChar char="•"/>
            </a:pPr>
            <a:r>
              <a:rPr lang="en-GB" sz="2400" dirty="0"/>
              <a:t>They also need loving physical contact, nourishment, cleanliness, and warmth. </a:t>
            </a:r>
          </a:p>
          <a:p>
            <a:endParaRPr lang="en-GB" sz="2400" dirty="0"/>
          </a:p>
          <a:p>
            <a:pPr marL="342900" indent="-342900">
              <a:buFont typeface="Arial" panose="020B0604020202020204" pitchFamily="34" charset="0"/>
              <a:buChar char="•"/>
            </a:pPr>
            <a:r>
              <a:rPr lang="en-GB" sz="2400" dirty="0"/>
              <a:t>Then they will develop a sense of confidence and trust that the world is safe and dependable.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Mistrust will occur if an infant experiences an unpredictable world and is handled harshly.</a:t>
            </a:r>
            <a:endParaRPr lang="en-ZA" sz="2400" dirty="0"/>
          </a:p>
        </p:txBody>
      </p:sp>
    </p:spTree>
    <p:extLst>
      <p:ext uri="{BB962C8B-B14F-4D97-AF65-F5344CB8AC3E}">
        <p14:creationId xmlns:p14="http://schemas.microsoft.com/office/powerpoint/2010/main" val="2062566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603504" y="1282638"/>
            <a:ext cx="8072952" cy="4893647"/>
          </a:xfrm>
          <a:prstGeom prst="rect">
            <a:avLst/>
          </a:prstGeom>
        </p:spPr>
        <p:txBody>
          <a:bodyPr wrap="square">
            <a:spAutoFit/>
          </a:bodyPr>
          <a:lstStyle/>
          <a:p>
            <a:r>
              <a:rPr lang="en-GB" sz="2400" b="1" dirty="0"/>
              <a:t>Stage 2: Autonomy Versus Shame and Doubt </a:t>
            </a:r>
          </a:p>
          <a:p>
            <a:endParaRPr lang="en-ZA" sz="2400" dirty="0"/>
          </a:p>
          <a:p>
            <a:pPr marL="342900" indent="-342900">
              <a:buFont typeface="Arial" panose="020B0604020202020204" pitchFamily="34" charset="0"/>
              <a:buChar char="•"/>
            </a:pPr>
            <a:r>
              <a:rPr lang="en-GB" sz="2400" dirty="0"/>
              <a:t>This second stage occurs between eighteen months and three years of age.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During this stage, toddlers use their new motor and mental skills.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want to be independent and do things for themselves.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are in the process of discovering their own bodies and practicing their developing locomotors (physical movement) and language skills.</a:t>
            </a:r>
            <a:endParaRPr lang="en-ZA" sz="2400" dirty="0"/>
          </a:p>
        </p:txBody>
      </p:sp>
    </p:spTree>
    <p:extLst>
      <p:ext uri="{BB962C8B-B14F-4D97-AF65-F5344CB8AC3E}">
        <p14:creationId xmlns:p14="http://schemas.microsoft.com/office/powerpoint/2010/main" val="648671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4154984"/>
          </a:xfrm>
          <a:prstGeom prst="rect">
            <a:avLst/>
          </a:prstGeom>
        </p:spPr>
        <p:txBody>
          <a:bodyPr wrap="square">
            <a:spAutoFit/>
          </a:bodyPr>
          <a:lstStyle/>
          <a:p>
            <a:pPr marL="342900" indent="-342900">
              <a:buFont typeface="Arial" panose="020B0604020202020204" pitchFamily="34" charset="0"/>
              <a:buChar char="•"/>
            </a:pPr>
            <a:r>
              <a:rPr lang="en-GB" sz="2400" dirty="0"/>
              <a:t>The objective of this stage is to gain self-control without a loss of self-esteem.</a:t>
            </a:r>
          </a:p>
          <a:p>
            <a:endParaRPr lang="en-GB" sz="2400" dirty="0"/>
          </a:p>
          <a:p>
            <a:pPr marL="342900" indent="-342900">
              <a:buFont typeface="Arial" panose="020B0604020202020204" pitchFamily="34" charset="0"/>
              <a:buChar char="•"/>
            </a:pPr>
            <a:r>
              <a:rPr lang="en-GB" sz="2400" dirty="0"/>
              <a:t> Fostering independence in children is important. At this age, toddlers start to become self-sufficient.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need to learn to choose and decide for themselves. </a:t>
            </a:r>
          </a:p>
          <a:p>
            <a:endParaRPr lang="en-GB" sz="2400" dirty="0"/>
          </a:p>
          <a:p>
            <a:pPr marL="342900" indent="-342900">
              <a:buFont typeface="Arial" panose="020B0604020202020204" pitchFamily="34" charset="0"/>
              <a:buChar char="•"/>
            </a:pPr>
            <a:r>
              <a:rPr lang="en-GB" sz="2400" dirty="0"/>
              <a:t>To do this, toddlers need a loving, supportive environment.</a:t>
            </a:r>
          </a:p>
          <a:p>
            <a:endParaRPr lang="en-GB" sz="2400" dirty="0"/>
          </a:p>
          <a:p>
            <a:endParaRPr lang="en-ZA" sz="2400" dirty="0"/>
          </a:p>
        </p:txBody>
      </p:sp>
    </p:spTree>
    <p:extLst>
      <p:ext uri="{BB962C8B-B14F-4D97-AF65-F5344CB8AC3E}">
        <p14:creationId xmlns:p14="http://schemas.microsoft.com/office/powerpoint/2010/main" val="3181663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3046988"/>
          </a:xfrm>
          <a:prstGeom prst="rect">
            <a:avLst/>
          </a:prstGeom>
        </p:spPr>
        <p:txBody>
          <a:bodyPr wrap="square">
            <a:spAutoFit/>
          </a:bodyPr>
          <a:lstStyle/>
          <a:p>
            <a:pPr marL="342900" indent="-342900">
              <a:buFont typeface="Arial" panose="020B0604020202020204" pitchFamily="34" charset="0"/>
              <a:buChar char="•"/>
            </a:pPr>
            <a:r>
              <a:rPr lang="en-GB" sz="2400" dirty="0"/>
              <a:t>Positive opportunities for self feeding, toileting, dressing, and exploration will result in autonomy, or independence. </a:t>
            </a:r>
          </a:p>
          <a:p>
            <a:endParaRPr lang="en-GB" sz="2400" dirty="0"/>
          </a:p>
          <a:p>
            <a:pPr marL="342900" indent="-342900">
              <a:buFont typeface="Arial" panose="020B0604020202020204" pitchFamily="34" charset="0"/>
              <a:buChar char="•"/>
            </a:pPr>
            <a:r>
              <a:rPr lang="en-GB" sz="2400" dirty="0"/>
              <a:t>On the other hand, overprotection or lack of adequate activities results in self-doubt, poor achievement, and shame.</a:t>
            </a:r>
            <a:endParaRPr lang="en-ZA" sz="2400" dirty="0"/>
          </a:p>
          <a:p>
            <a:endParaRPr lang="en-GB" sz="2400" dirty="0"/>
          </a:p>
          <a:p>
            <a:endParaRPr lang="en-ZA" sz="2400" dirty="0"/>
          </a:p>
        </p:txBody>
      </p:sp>
    </p:spTree>
    <p:extLst>
      <p:ext uri="{BB962C8B-B14F-4D97-AF65-F5344CB8AC3E}">
        <p14:creationId xmlns:p14="http://schemas.microsoft.com/office/powerpoint/2010/main" val="115151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4893647"/>
          </a:xfrm>
          <a:prstGeom prst="rect">
            <a:avLst/>
          </a:prstGeom>
        </p:spPr>
        <p:txBody>
          <a:bodyPr wrap="square">
            <a:spAutoFit/>
          </a:bodyPr>
          <a:lstStyle/>
          <a:p>
            <a:r>
              <a:rPr lang="en-GB" sz="2400" b="1" dirty="0"/>
              <a:t>Stage 3: Initiative versus Guilt </a:t>
            </a:r>
          </a:p>
          <a:p>
            <a:endParaRPr lang="en-ZA" sz="2400" dirty="0"/>
          </a:p>
          <a:p>
            <a:pPr marL="342900" indent="-342900">
              <a:buFont typeface="Arial" panose="020B0604020202020204" pitchFamily="34" charset="0"/>
              <a:buChar char="•"/>
            </a:pPr>
            <a:r>
              <a:rPr lang="en-GB" sz="2400" dirty="0"/>
              <a:t>Between three and five years of age, the third stage occurs. According to Erikson, it emerges as a result of the many skills children have developed.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Now children have the capacity and are ready to learn constructive ways of dealing with people and things.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They are learning how to take initiative without being hurtful to others. </a:t>
            </a:r>
          </a:p>
          <a:p>
            <a:pPr marL="342900" indent="-342900">
              <a:buFont typeface="Arial" panose="020B0604020202020204" pitchFamily="34" charset="0"/>
              <a:buChar char="•"/>
            </a:pPr>
            <a:endParaRPr lang="en-GB" sz="2400" dirty="0"/>
          </a:p>
          <a:p>
            <a:endParaRPr lang="en-ZA" sz="2400" dirty="0"/>
          </a:p>
        </p:txBody>
      </p:sp>
    </p:spTree>
    <p:extLst>
      <p:ext uri="{BB962C8B-B14F-4D97-AF65-F5344CB8AC3E}">
        <p14:creationId xmlns:p14="http://schemas.microsoft.com/office/powerpoint/2010/main" val="390035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3785652"/>
          </a:xfrm>
          <a:prstGeom prst="rect">
            <a:avLst/>
          </a:prstGeom>
        </p:spPr>
        <p:txBody>
          <a:bodyPr wrap="square">
            <a:spAutoFit/>
          </a:bodyPr>
          <a:lstStyle/>
          <a:p>
            <a:pPr marL="342900" indent="-342900">
              <a:buFont typeface="Arial" panose="020B0604020202020204" pitchFamily="34" charset="0"/>
              <a:buChar char="•"/>
            </a:pPr>
            <a:r>
              <a:rPr lang="en-GB" sz="2400" dirty="0"/>
              <a:t>They are also busy discovering how the Piaget’s stages of cognitive development are the same for all children.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Most children proceed through the stages in order. </a:t>
            </a:r>
            <a:endParaRPr lang="en-ZA" sz="2400" dirty="0"/>
          </a:p>
          <a:p>
            <a:endParaRPr lang="en-ZA" sz="2400" dirty="0"/>
          </a:p>
          <a:p>
            <a:pPr marL="342900" indent="-342900">
              <a:buFont typeface="Arial" panose="020B0604020202020204" pitchFamily="34" charset="0"/>
              <a:buChar char="•"/>
            </a:pPr>
            <a:r>
              <a:rPr lang="en-GB" sz="2400" dirty="0"/>
              <a:t>Each stage builds on a previous stage. However, the age at which a child progresses through these stages is variable due to differences in maturation. </a:t>
            </a:r>
            <a:endParaRPr lang="en-ZA" sz="2400" dirty="0"/>
          </a:p>
          <a:p>
            <a:endParaRPr lang="en-GB" sz="2400" dirty="0"/>
          </a:p>
          <a:p>
            <a:endParaRPr lang="en-ZA" sz="2400" dirty="0"/>
          </a:p>
        </p:txBody>
      </p:sp>
    </p:spTree>
    <p:extLst>
      <p:ext uri="{BB962C8B-B14F-4D97-AF65-F5344CB8AC3E}">
        <p14:creationId xmlns:p14="http://schemas.microsoft.com/office/powerpoint/2010/main" val="2274492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4893647"/>
          </a:xfrm>
          <a:prstGeom prst="rect">
            <a:avLst/>
          </a:prstGeom>
        </p:spPr>
        <p:txBody>
          <a:bodyPr wrap="square">
            <a:spAutoFit/>
          </a:bodyPr>
          <a:lstStyle/>
          <a:p>
            <a:pPr marL="342900" indent="-342900">
              <a:buFont typeface="Arial" panose="020B0604020202020204" pitchFamily="34" charset="0"/>
              <a:buChar char="•"/>
            </a:pPr>
            <a:r>
              <a:rPr lang="en-GB" sz="2400" dirty="0"/>
              <a:t>Although Piaget did not apply his theory directly to education, he did strongly influence children’s early education.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Many teaching strategies have evolved from his work. Caregivers and teachers now know that learning is an active process.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Providing children with stimulating, hands-on activities helps them build knowledge, Piaget’s theory includes four stages: sensor motor, preoperational, concrete, and formal operations. </a:t>
            </a:r>
          </a:p>
          <a:p>
            <a:endParaRPr lang="en-ZA" sz="2400" dirty="0"/>
          </a:p>
        </p:txBody>
      </p:sp>
    </p:spTree>
    <p:extLst>
      <p:ext uri="{BB962C8B-B14F-4D97-AF65-F5344CB8AC3E}">
        <p14:creationId xmlns:p14="http://schemas.microsoft.com/office/powerpoint/2010/main" val="2578045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1938992"/>
          </a:xfrm>
          <a:prstGeom prst="rect">
            <a:avLst/>
          </a:prstGeom>
        </p:spPr>
        <p:txBody>
          <a:bodyPr wrap="square">
            <a:spAutoFit/>
          </a:bodyPr>
          <a:lstStyle/>
          <a:p>
            <a:pPr marL="342900" indent="-342900">
              <a:buFont typeface="Arial" panose="020B0604020202020204" pitchFamily="34" charset="0"/>
              <a:buChar char="•"/>
            </a:pPr>
            <a:r>
              <a:rPr lang="en-GB" sz="2400" dirty="0"/>
              <a:t>The first three stages occur during early childhood and the early school age years. </a:t>
            </a:r>
          </a:p>
          <a:p>
            <a:pPr marL="342900" indent="-342900">
              <a:buFont typeface="Arial" panose="020B0604020202020204" pitchFamily="34" charset="0"/>
              <a:buChar char="•"/>
            </a:pPr>
            <a:endParaRPr lang="en-GB" sz="2400" dirty="0"/>
          </a:p>
          <a:p>
            <a:r>
              <a:rPr lang="en-GB" sz="2400" b="1" dirty="0"/>
              <a:t>A summary of the stages can be seen on page 28 of the Learner guide.</a:t>
            </a:r>
            <a:endParaRPr lang="en-ZA" sz="2400" b="1" dirty="0"/>
          </a:p>
        </p:txBody>
      </p:sp>
    </p:spTree>
    <p:extLst>
      <p:ext uri="{BB962C8B-B14F-4D97-AF65-F5344CB8AC3E}">
        <p14:creationId xmlns:p14="http://schemas.microsoft.com/office/powerpoint/2010/main" val="1523510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748465"/>
            <a:ext cx="8072952" cy="4893647"/>
          </a:xfrm>
          <a:prstGeom prst="rect">
            <a:avLst/>
          </a:prstGeom>
        </p:spPr>
        <p:txBody>
          <a:bodyPr wrap="square">
            <a:spAutoFit/>
          </a:bodyPr>
          <a:lstStyle/>
          <a:p>
            <a:r>
              <a:rPr lang="en-GB" sz="2400" b="1" dirty="0"/>
              <a:t>Stage 4: Industry versus Inferiority </a:t>
            </a:r>
          </a:p>
          <a:p>
            <a:endParaRPr lang="en-ZA" sz="2400" dirty="0"/>
          </a:p>
          <a:p>
            <a:pPr marL="342900" indent="-342900">
              <a:buFont typeface="Arial" panose="020B0604020202020204" pitchFamily="34" charset="0"/>
              <a:buChar char="•"/>
            </a:pPr>
            <a:r>
              <a:rPr lang="en-GB" sz="2400" dirty="0"/>
              <a:t>The major crisis of this stage occurs between six and twelve years of age. At this time, children enjoy planning and carrying out projects. This helps them learn society’s rules and expectations.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During this stage, children gain approval by developing intellectual skills such as reading, writing, and math.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way family, neighbours, teachers, and friends respond to children affects their future development.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7951138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364975"/>
            <a:ext cx="8072952" cy="5262979"/>
          </a:xfrm>
          <a:prstGeom prst="rect">
            <a:avLst/>
          </a:prstGeom>
        </p:spPr>
        <p:txBody>
          <a:bodyPr wrap="square">
            <a:spAutoFit/>
          </a:bodyPr>
          <a:lstStyle/>
          <a:p>
            <a:pPr marL="342900" indent="-342900">
              <a:buFont typeface="Arial" panose="020B0604020202020204" pitchFamily="34" charset="0"/>
              <a:buChar char="•"/>
            </a:pPr>
            <a:r>
              <a:rPr lang="en-GB" sz="2400" dirty="0"/>
              <a:t>Realistic goals and expectations enrich children’s sense of self. Children can become frustrated by criticism or discouragement, or if parents demand too much control. </a:t>
            </a:r>
            <a:endParaRPr lang="en-ZA" sz="2400" dirty="0"/>
          </a:p>
          <a:p>
            <a:endParaRPr lang="en-ZA" sz="2400" dirty="0"/>
          </a:p>
          <a:p>
            <a:pPr marL="342900" indent="-342900">
              <a:buFont typeface="Arial" panose="020B0604020202020204" pitchFamily="34" charset="0"/>
              <a:buChar char="•"/>
            </a:pPr>
            <a:r>
              <a:rPr lang="en-GB" sz="2400" dirty="0"/>
              <a:t>Feelings of incompetence and insecurity will emerge. Piaget’s Cognitive Development Theory Jean Piaget’s thinking has challenged teachers to focus on the ways children come to know as opposed to what they know.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His theory of cognitive development focuses on predictable cognitive (thinking) stages.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Piaget believed that thinking was different during each stage of development. His theory explained mental operations.</a:t>
            </a:r>
          </a:p>
        </p:txBody>
      </p:sp>
    </p:spTree>
    <p:extLst>
      <p:ext uri="{BB962C8B-B14F-4D97-AF65-F5344CB8AC3E}">
        <p14:creationId xmlns:p14="http://schemas.microsoft.com/office/powerpoint/2010/main" val="437907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364975"/>
            <a:ext cx="8072952" cy="4524315"/>
          </a:xfrm>
          <a:prstGeom prst="rect">
            <a:avLst/>
          </a:prstGeom>
        </p:spPr>
        <p:txBody>
          <a:bodyPr wrap="square">
            <a:spAutoFit/>
          </a:bodyPr>
          <a:lstStyle/>
          <a:p>
            <a:pPr marL="342900" indent="-342900">
              <a:buFont typeface="Arial" panose="020B0604020202020204" pitchFamily="34" charset="0"/>
              <a:buChar char="•"/>
            </a:pPr>
            <a:r>
              <a:rPr lang="en-GB" sz="2400" dirty="0"/>
              <a:t>This includes how children perceive, think, understand, and learn about their world.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Piaget believed that children naturally attempt to understand what they do not know. Knowledge is gathered gradually during active involvement in real-life experiences.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By physically handling objects, young children discover that relationships exist between them.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Terms Piaget used to describe these processes were schemata, adaptation, assimilation, and accommodation. </a:t>
            </a:r>
          </a:p>
        </p:txBody>
      </p:sp>
    </p:spTree>
    <p:extLst>
      <p:ext uri="{BB962C8B-B14F-4D97-AF65-F5344CB8AC3E}">
        <p14:creationId xmlns:p14="http://schemas.microsoft.com/office/powerpoint/2010/main" val="3401261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364975"/>
            <a:ext cx="8072952" cy="3046988"/>
          </a:xfrm>
          <a:prstGeom prst="rect">
            <a:avLst/>
          </a:prstGeom>
        </p:spPr>
        <p:txBody>
          <a:bodyPr wrap="square">
            <a:spAutoFit/>
          </a:bodyPr>
          <a:lstStyle/>
          <a:p>
            <a:pPr marL="342900" indent="-342900">
              <a:buFont typeface="Arial" panose="020B0604020202020204" pitchFamily="34" charset="0"/>
              <a:buChar char="•"/>
            </a:pPr>
            <a:r>
              <a:rPr lang="en-GB" sz="2400" dirty="0"/>
              <a:t>These processes occur during each stage of development. Schemata are mental representations or concepts. </a:t>
            </a:r>
            <a:endParaRPr lang="en-ZA" sz="2400" dirty="0"/>
          </a:p>
          <a:p>
            <a:endParaRPr lang="en-ZA" sz="2400" dirty="0"/>
          </a:p>
          <a:p>
            <a:pPr marL="342900" indent="-342900">
              <a:buFont typeface="Arial" panose="020B0604020202020204" pitchFamily="34" charset="0"/>
              <a:buChar char="•"/>
            </a:pPr>
            <a:r>
              <a:rPr lang="en-GB" sz="2400" dirty="0"/>
              <a:t>As children receive new information, they are constantly creating, modifying, organizing, and reorganizing schemata.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Adaptation is a term Piaget used for children mentally organizing what they perceive in their environment. </a:t>
            </a:r>
          </a:p>
        </p:txBody>
      </p:sp>
    </p:spTree>
    <p:extLst>
      <p:ext uri="{BB962C8B-B14F-4D97-AF65-F5344CB8AC3E}">
        <p14:creationId xmlns:p14="http://schemas.microsoft.com/office/powerpoint/2010/main" val="3306590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535524" y="1364975"/>
            <a:ext cx="8072952" cy="4893647"/>
          </a:xfrm>
          <a:prstGeom prst="rect">
            <a:avLst/>
          </a:prstGeom>
        </p:spPr>
        <p:txBody>
          <a:bodyPr wrap="square">
            <a:spAutoFit/>
          </a:bodyPr>
          <a:lstStyle/>
          <a:p>
            <a:pPr marL="742950" lvl="1" indent="-285750">
              <a:buFont typeface="Arial" panose="020B0604020202020204" pitchFamily="34" charset="0"/>
              <a:buChar char="•"/>
            </a:pPr>
            <a:r>
              <a:rPr lang="en-GB" sz="2400" dirty="0"/>
              <a:t>When new information or experiences occur, children must adapt to include this information in their thinking. </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If this new information does not fit with what children already know, a state of imbalance occurs. </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To return to balance, adaptation occurs through either assimilation or accommodation. </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v Assimilation is the process of taking in new information and adding it to what the child already knows. </a:t>
            </a:r>
          </a:p>
          <a:p>
            <a:pPr marL="742950" lvl="1" indent="-285750">
              <a:buFont typeface="Arial" panose="020B0604020202020204" pitchFamily="34" charset="0"/>
              <a:buChar char="•"/>
            </a:pPr>
            <a:endParaRPr lang="en-GB" sz="2400" dirty="0"/>
          </a:p>
          <a:p>
            <a:pPr lvl="1"/>
            <a:endParaRPr lang="en-GB" sz="2400" dirty="0"/>
          </a:p>
        </p:txBody>
      </p:sp>
    </p:spTree>
    <p:extLst>
      <p:ext uri="{BB962C8B-B14F-4D97-AF65-F5344CB8AC3E}">
        <p14:creationId xmlns:p14="http://schemas.microsoft.com/office/powerpoint/2010/main" val="2109838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2055088"/>
            <a:ext cx="8072952" cy="2308324"/>
          </a:xfrm>
          <a:prstGeom prst="rect">
            <a:avLst/>
          </a:prstGeom>
        </p:spPr>
        <p:txBody>
          <a:bodyPr wrap="square">
            <a:spAutoFit/>
          </a:bodyPr>
          <a:lstStyle/>
          <a:p>
            <a:pPr marL="742950" lvl="1" indent="-285750">
              <a:buFont typeface="Arial" panose="020B0604020202020204" pitchFamily="34" charset="0"/>
              <a:buChar char="•"/>
            </a:pPr>
            <a:r>
              <a:rPr lang="en-GB" sz="2400" dirty="0"/>
              <a:t>v Accommodation is adjusting what is already known to fit the new information. </a:t>
            </a:r>
          </a:p>
          <a:p>
            <a:pPr lvl="1"/>
            <a:endParaRPr lang="en-GB" sz="2400" dirty="0"/>
          </a:p>
          <a:p>
            <a:pPr marL="742950" lvl="1" indent="-285750">
              <a:buFont typeface="Arial" panose="020B0604020202020204" pitchFamily="34" charset="0"/>
              <a:buChar char="•"/>
            </a:pPr>
            <a:r>
              <a:rPr lang="en-GB" sz="2400" dirty="0"/>
              <a:t>This process is how people organize their thoughts and develop intellectual structures. </a:t>
            </a:r>
            <a:endParaRPr lang="en-ZA" sz="2400" dirty="0"/>
          </a:p>
          <a:p>
            <a:pPr lvl="1"/>
            <a:endParaRPr lang="en-GB" sz="2400" dirty="0"/>
          </a:p>
        </p:txBody>
      </p:sp>
    </p:spTree>
    <p:extLst>
      <p:ext uri="{BB962C8B-B14F-4D97-AF65-F5344CB8AC3E}">
        <p14:creationId xmlns:p14="http://schemas.microsoft.com/office/powerpoint/2010/main" val="2684525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2055088"/>
            <a:ext cx="8072952" cy="4524315"/>
          </a:xfrm>
          <a:prstGeom prst="rect">
            <a:avLst/>
          </a:prstGeom>
        </p:spPr>
        <p:txBody>
          <a:bodyPr wrap="square">
            <a:spAutoFit/>
          </a:bodyPr>
          <a:lstStyle/>
          <a:p>
            <a:r>
              <a:rPr lang="en-GB" sz="2400" b="1" dirty="0"/>
              <a:t>Piaget’s Stages of Development</a:t>
            </a:r>
          </a:p>
          <a:p>
            <a:endParaRPr lang="en-ZA" sz="2400" dirty="0"/>
          </a:p>
          <a:p>
            <a:pPr marL="285750" indent="-285750">
              <a:buFont typeface="Arial" panose="020B0604020202020204" pitchFamily="34" charset="0"/>
              <a:buChar char="•"/>
            </a:pPr>
            <a:r>
              <a:rPr lang="en-GB" sz="2400" dirty="0"/>
              <a:t> The sensor motor stage takes place between birth and two years of age. Infants use all their senses to explore and learn.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this way, sensory experiences and motor. development promote cognitive development.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Babies’ physical actions, such as sucking, grasping, and hitting, help them learn about their surroundings. </a:t>
            </a:r>
          </a:p>
          <a:p>
            <a:pPr marL="285750" indent="-285750">
              <a:buFont typeface="Arial" panose="020B0604020202020204" pitchFamily="34" charset="0"/>
              <a:buChar char="•"/>
            </a:pPr>
            <a:endParaRPr lang="en-GB" sz="2400" dirty="0"/>
          </a:p>
          <a:p>
            <a:pPr lvl="1"/>
            <a:endParaRPr lang="en-GB" sz="2400" dirty="0"/>
          </a:p>
        </p:txBody>
      </p:sp>
    </p:spTree>
    <p:extLst>
      <p:ext uri="{BB962C8B-B14F-4D97-AF65-F5344CB8AC3E}">
        <p14:creationId xmlns:p14="http://schemas.microsoft.com/office/powerpoint/2010/main" val="217707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a:spcBef>
                <a:spcPts val="0"/>
              </a:spcBef>
              <a:buClrTx/>
              <a:buSzTx/>
            </a:pPr>
            <a:r>
              <a:rPr lang="en-ZA" dirty="0"/>
              <a:t>The main focus of the learning in this Knowledge Module is to build an understanding of the applicable theories of childhood development.</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893647"/>
          </a:xfrm>
          <a:prstGeom prst="rect">
            <a:avLst/>
          </a:prstGeom>
        </p:spPr>
        <p:txBody>
          <a:bodyPr wrap="square">
            <a:spAutoFit/>
          </a:bodyPr>
          <a:lstStyle/>
          <a:p>
            <a:pPr marL="285750" indent="-285750">
              <a:buFont typeface="Arial" panose="020B0604020202020204" pitchFamily="34" charset="0"/>
              <a:buChar char="•"/>
            </a:pPr>
            <a:r>
              <a:rPr lang="en-GB" sz="2400" dirty="0"/>
              <a:t>Movements are random at first. Gradually they become intentional as behaviours are repeated.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Children begin to learn that objects still exist even when they are out of sight.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is known as object permanence. Through exploration and exposure to new experiences, new concepts are learned.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preoperational stage takes place between ages two and seven. Children during this stage are very egocentric. </a:t>
            </a:r>
            <a:endParaRPr lang="en-ZA" sz="2400" dirty="0"/>
          </a:p>
          <a:p>
            <a:pPr marL="285750" indent="-285750">
              <a:buFont typeface="Arial" panose="020B0604020202020204" pitchFamily="34" charset="0"/>
              <a:buChar char="•"/>
            </a:pPr>
            <a:endParaRPr lang="en-GB" sz="2400" dirty="0"/>
          </a:p>
          <a:p>
            <a:pPr lvl="1"/>
            <a:endParaRPr lang="en-GB" sz="2400" dirty="0"/>
          </a:p>
        </p:txBody>
      </p:sp>
    </p:spTree>
    <p:extLst>
      <p:ext uri="{BB962C8B-B14F-4D97-AF65-F5344CB8AC3E}">
        <p14:creationId xmlns:p14="http://schemas.microsoft.com/office/powerpoint/2010/main" val="35979043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342900" indent="-342900">
              <a:buFont typeface="Arial" panose="020B0604020202020204" pitchFamily="34" charset="0"/>
              <a:buChar char="•"/>
            </a:pPr>
            <a:r>
              <a:rPr lang="en-GB" sz="2400" dirty="0"/>
              <a:t>This means that they assume others see the world the same way they do. Children do not yet have the ability to see others’ points of view.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During this time, representation skills are learned. These skills include language, symbolic play, and drawing.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learn to use symbols and internal images, but their thinking is illogical. It is very different from that of adults.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begin to understand that changing the physical appearance of something does not change the amount of it. </a:t>
            </a:r>
          </a:p>
          <a:p>
            <a:pPr marL="342900" indent="-342900">
              <a:buFont typeface="Arial" panose="020B0604020202020204" pitchFamily="34" charset="0"/>
              <a:buChar char="•"/>
            </a:pPr>
            <a:endParaRPr lang="en-GB" sz="2400" dirty="0"/>
          </a:p>
          <a:p>
            <a:pPr lvl="1"/>
            <a:endParaRPr lang="en-GB" sz="2400" dirty="0"/>
          </a:p>
        </p:txBody>
      </p:sp>
    </p:spTree>
    <p:extLst>
      <p:ext uri="{BB962C8B-B14F-4D97-AF65-F5344CB8AC3E}">
        <p14:creationId xmlns:p14="http://schemas.microsoft.com/office/powerpoint/2010/main" val="1314237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262979"/>
          </a:xfrm>
          <a:prstGeom prst="rect">
            <a:avLst/>
          </a:prstGeom>
        </p:spPr>
        <p:txBody>
          <a:bodyPr wrap="square">
            <a:spAutoFit/>
          </a:bodyPr>
          <a:lstStyle/>
          <a:p>
            <a:pPr marL="342900" indent="-342900">
              <a:buFont typeface="Arial" panose="020B0604020202020204" pitchFamily="34" charset="0"/>
              <a:buChar char="•"/>
            </a:pPr>
            <a:r>
              <a:rPr lang="en-GB" sz="2400" dirty="0"/>
              <a:t>They are able to recognize the difference between size and volume.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example, a ball of clay can be stretched into a long rope. Even if the physical appearance changes, the amount of the object does not change.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skill is called conservation.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At this stage, children can also classify groups of objects and put objects in a series in order.</a:t>
            </a:r>
            <a:endParaRPr lang="en-ZA" sz="2400" dirty="0"/>
          </a:p>
          <a:p>
            <a:pPr marL="285750" indent="-28575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lvl="1"/>
            <a:endParaRPr lang="en-GB" sz="2400" dirty="0"/>
          </a:p>
        </p:txBody>
      </p:sp>
    </p:spTree>
    <p:extLst>
      <p:ext uri="{BB962C8B-B14F-4D97-AF65-F5344CB8AC3E}">
        <p14:creationId xmlns:p14="http://schemas.microsoft.com/office/powerpoint/2010/main" val="14589871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431983"/>
          </a:xfrm>
          <a:prstGeom prst="rect">
            <a:avLst/>
          </a:prstGeom>
        </p:spPr>
        <p:txBody>
          <a:bodyPr wrap="square">
            <a:spAutoFit/>
          </a:bodyPr>
          <a:lstStyle/>
          <a:p>
            <a:pPr marL="285750" indent="-285750">
              <a:buFont typeface="Arial" panose="020B0604020202020204" pitchFamily="34" charset="0"/>
              <a:buChar char="•"/>
            </a:pPr>
            <a:r>
              <a:rPr lang="en-GB" sz="2400" dirty="0"/>
              <a:t>During the ages of seven to eleven years, concrete operations begin. Children develop the capacity to think systematically, but only when they can refer to actual objects and use hands-on activities.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Then they begin to internalize some tasks. This means they no longer need to depend on what is seen.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become capable of reversing operations. For example, they understand that 3 + 1 is the same as 1 + 3. </a:t>
            </a:r>
          </a:p>
          <a:p>
            <a:pPr marL="285750" indent="-285750">
              <a:buFont typeface="Arial" panose="020B0604020202020204" pitchFamily="34" charset="0"/>
              <a:buChar char="•"/>
            </a:pPr>
            <a:endParaRPr lang="en-GB" dirty="0"/>
          </a:p>
          <a:p>
            <a:pPr lvl="1"/>
            <a:endParaRPr lang="en-GB" sz="2400" dirty="0"/>
          </a:p>
        </p:txBody>
      </p:sp>
    </p:spTree>
    <p:extLst>
      <p:ext uri="{BB962C8B-B14F-4D97-AF65-F5344CB8AC3E}">
        <p14:creationId xmlns:p14="http://schemas.microsoft.com/office/powerpoint/2010/main" val="23999297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5786199"/>
          </a:xfrm>
          <a:prstGeom prst="rect">
            <a:avLst/>
          </a:prstGeom>
        </p:spPr>
        <p:txBody>
          <a:bodyPr wrap="square">
            <a:spAutoFit/>
          </a:bodyPr>
          <a:lstStyle/>
          <a:p>
            <a:pPr marL="285750" indent="-285750">
              <a:buFont typeface="Arial" panose="020B0604020202020204" pitchFamily="34" charset="0"/>
              <a:buChar char="•"/>
            </a:pPr>
            <a:r>
              <a:rPr lang="en-GB" sz="2400" dirty="0"/>
              <a:t>When real situations are presented, they are beginning to understand others’ points of view. The fourth stage, formal operations, takes place from eleven years of age to adulthood(the age range you are in right now).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According to Piaget, young people develop the capacity to think in purely abstract ways. They no longer need concrete examples.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Problem solving and reasoning are key skills developed during this stage</a:t>
            </a:r>
            <a:endParaRPr lang="en-ZA" sz="2400" dirty="0"/>
          </a:p>
          <a:p>
            <a:pPr marL="285750" indent="-28575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a:p>
            <a:pPr marL="285750" indent="-285750">
              <a:buFont typeface="Arial" panose="020B0604020202020204" pitchFamily="34" charset="0"/>
              <a:buChar char="•"/>
            </a:pPr>
            <a:endParaRPr lang="en-GB" dirty="0"/>
          </a:p>
          <a:p>
            <a:pPr lvl="1"/>
            <a:endParaRPr lang="en-GB" sz="2400" dirty="0"/>
          </a:p>
        </p:txBody>
      </p:sp>
    </p:spTree>
    <p:extLst>
      <p:ext uri="{BB962C8B-B14F-4D97-AF65-F5344CB8AC3E}">
        <p14:creationId xmlns:p14="http://schemas.microsoft.com/office/powerpoint/2010/main" val="35592549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893647"/>
          </a:xfrm>
          <a:prstGeom prst="rect">
            <a:avLst/>
          </a:prstGeom>
        </p:spPr>
        <p:txBody>
          <a:bodyPr wrap="square">
            <a:spAutoFit/>
          </a:bodyPr>
          <a:lstStyle/>
          <a:p>
            <a:r>
              <a:rPr lang="en-GB" sz="2400" b="1" dirty="0"/>
              <a:t>Vygotsky’s Sociocultural Theory </a:t>
            </a:r>
          </a:p>
          <a:p>
            <a:endParaRPr lang="en-ZA" sz="2400" dirty="0"/>
          </a:p>
          <a:p>
            <a:pPr marL="285750" indent="-285750">
              <a:buFont typeface="Arial" panose="020B0604020202020204" pitchFamily="34" charset="0"/>
              <a:buChar char="•"/>
            </a:pPr>
            <a:r>
              <a:rPr lang="en-GB" sz="2400" dirty="0"/>
              <a:t>Both Jean Piaget and Lev Vygotsky believed that children build knowledge through experiences.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Piaget believed this happened through exploration with hands on activities.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Vygotsky, on the other hand, believed that children learn through social and cultural experiences.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Interactions with peers and adults help children in this process. </a:t>
            </a:r>
          </a:p>
        </p:txBody>
      </p:sp>
    </p:spTree>
    <p:extLst>
      <p:ext uri="{BB962C8B-B14F-4D97-AF65-F5344CB8AC3E}">
        <p14:creationId xmlns:p14="http://schemas.microsoft.com/office/powerpoint/2010/main" val="12630449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154984"/>
          </a:xfrm>
          <a:prstGeom prst="rect">
            <a:avLst/>
          </a:prstGeom>
        </p:spPr>
        <p:txBody>
          <a:bodyPr wrap="square">
            <a:spAutoFit/>
          </a:bodyPr>
          <a:lstStyle/>
          <a:p>
            <a:pPr marL="285750" indent="-285750">
              <a:buFont typeface="Arial" panose="020B0604020202020204" pitchFamily="34" charset="0"/>
              <a:buChar char="•"/>
            </a:pPr>
            <a:r>
              <a:rPr lang="en-GB" sz="2400" dirty="0"/>
              <a:t>While interacting with others, children learn the customs, values, beliefs, and language of their culture.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For this reason, families and teachers should provide plenty of social interaction for young children.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GB" sz="2400" dirty="0"/>
              <a:t>Vygotsky believed language is an important tool for thought and plays a key role in cognitive development.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He introduced the term private speech, or self-talk. </a:t>
            </a:r>
            <a:endParaRPr lang="en-ZA" sz="2400" dirty="0"/>
          </a:p>
        </p:txBody>
      </p:sp>
    </p:spTree>
    <p:extLst>
      <p:ext uri="{BB962C8B-B14F-4D97-AF65-F5344CB8AC3E}">
        <p14:creationId xmlns:p14="http://schemas.microsoft.com/office/powerpoint/2010/main" val="40239573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3416320"/>
          </a:xfrm>
          <a:prstGeom prst="rect">
            <a:avLst/>
          </a:prstGeom>
        </p:spPr>
        <p:txBody>
          <a:bodyPr wrap="square">
            <a:spAutoFit/>
          </a:bodyPr>
          <a:lstStyle/>
          <a:p>
            <a:pPr marL="285750" indent="-285750">
              <a:buFont typeface="Arial" panose="020B0604020202020204" pitchFamily="34" charset="0"/>
              <a:buChar char="•"/>
            </a:pPr>
            <a:r>
              <a:rPr lang="en-GB" sz="2400" dirty="0"/>
              <a:t>This refers to when children “think out loud.” After learning language, children engage in this self-talk to help guide their activity and develop their thinking.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 Generally, self-talk continues until children reach school age.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One of Vygotsky’s most important contributions was the zone of proximal development (ZPD).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1720213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2677656"/>
          </a:xfrm>
          <a:prstGeom prst="rect">
            <a:avLst/>
          </a:prstGeom>
        </p:spPr>
        <p:txBody>
          <a:bodyPr wrap="square">
            <a:spAutoFit/>
          </a:bodyPr>
          <a:lstStyle/>
          <a:p>
            <a:pPr marL="285750" indent="-285750">
              <a:buFont typeface="Arial" panose="020B0604020202020204" pitchFamily="34" charset="0"/>
              <a:buChar char="•"/>
            </a:pPr>
            <a:r>
              <a:rPr lang="en-GB" sz="2400" dirty="0"/>
              <a:t>This concept presents learning as a scale. One end of the scale or “zone” includes the tasks that are within the child’s current developmental level.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other end of the scale includes tasks too difficult for children to accomplish, even with help. </a:t>
            </a:r>
            <a:endParaRPr lang="en-ZA" sz="2400" dirty="0"/>
          </a:p>
          <a:p>
            <a:endParaRPr lang="en-GB" sz="2400" dirty="0"/>
          </a:p>
        </p:txBody>
      </p:sp>
    </p:spTree>
    <p:extLst>
      <p:ext uri="{BB962C8B-B14F-4D97-AF65-F5344CB8AC3E}">
        <p14:creationId xmlns:p14="http://schemas.microsoft.com/office/powerpoint/2010/main" val="23471765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F213-113C-4901-BF1B-991E68FE58D3}"/>
              </a:ext>
            </a:extLst>
          </p:cNvPr>
          <p:cNvSpPr>
            <a:spLocks noGrp="1"/>
          </p:cNvSpPr>
          <p:nvPr>
            <p:ph type="title"/>
          </p:nvPr>
        </p:nvSpPr>
        <p:spPr/>
        <p:txBody>
          <a:bodyPr>
            <a:normAutofit fontScale="90000"/>
          </a:bodyPr>
          <a:lstStyle/>
          <a:p>
            <a:pPr algn="ctr"/>
            <a:br>
              <a:rPr lang="en-GB" cap="small" dirty="0"/>
            </a:br>
            <a:r>
              <a:rPr lang="en-GB" cap="small" dirty="0"/>
              <a:t>TYPES AND APPLICATION OF CHILD DEVELOPMENT RELATED THEORIES   </a:t>
            </a:r>
            <a:br>
              <a:rPr lang="en-ZA" cap="small" dirty="0"/>
            </a:br>
            <a:endParaRPr lang="en-ZA" dirty="0"/>
          </a:p>
        </p:txBody>
      </p:sp>
      <p:sp>
        <p:nvSpPr>
          <p:cNvPr id="3" name="Slide Number Placeholder 2">
            <a:extLst>
              <a:ext uri="{FF2B5EF4-FFF2-40B4-BE49-F238E27FC236}">
                <a16:creationId xmlns:a16="http://schemas.microsoft.com/office/drawing/2014/main" id="{DF11E9AF-1894-46CE-A697-80F79AA30D00}"/>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95438008-7F98-4B11-B6E5-EC7FC518B094}"/>
              </a:ext>
            </a:extLst>
          </p:cNvPr>
          <p:cNvSpPr>
            <a:spLocks noGrp="1"/>
          </p:cNvSpPr>
          <p:nvPr>
            <p:ph sz="quarter" idx="1"/>
          </p:nvPr>
        </p:nvSpPr>
        <p:spPr>
          <a:xfrm>
            <a:off x="467544" y="1413296"/>
            <a:ext cx="8219256" cy="5170066"/>
          </a:xfrm>
        </p:spPr>
        <p:txBody>
          <a:bodyPr>
            <a:normAutofit/>
          </a:bodyPr>
          <a:lstStyle/>
          <a:p>
            <a:pPr marL="0" indent="0">
              <a:buNone/>
            </a:pPr>
            <a:endParaRPr lang="en-GB" dirty="0"/>
          </a:p>
          <a:p>
            <a:pPr marL="0" indent="0">
              <a:buNone/>
            </a:pPr>
            <a:endParaRPr lang="en-GB" dirty="0"/>
          </a:p>
          <a:p>
            <a:endParaRPr lang="en-ZA" dirty="0"/>
          </a:p>
          <a:p>
            <a:endParaRPr lang="en-GB" dirty="0"/>
          </a:p>
          <a:p>
            <a:pPr marL="0" indent="0">
              <a:buNone/>
            </a:pPr>
            <a:endParaRPr lang="en-ZA" dirty="0"/>
          </a:p>
        </p:txBody>
      </p:sp>
      <p:sp>
        <p:nvSpPr>
          <p:cNvPr id="5" name="Rectangle 4">
            <a:extLst>
              <a:ext uri="{FF2B5EF4-FFF2-40B4-BE49-F238E27FC236}">
                <a16:creationId xmlns:a16="http://schemas.microsoft.com/office/drawing/2014/main" id="{67BD063D-1AAE-4550-84D8-F8EB0257BEAF}"/>
              </a:ext>
            </a:extLst>
          </p:cNvPr>
          <p:cNvSpPr/>
          <p:nvPr/>
        </p:nvSpPr>
        <p:spPr>
          <a:xfrm>
            <a:off x="467544" y="1689715"/>
            <a:ext cx="8072952" cy="4154984"/>
          </a:xfrm>
          <a:prstGeom prst="rect">
            <a:avLst/>
          </a:prstGeom>
        </p:spPr>
        <p:txBody>
          <a:bodyPr wrap="square">
            <a:spAutoFit/>
          </a:bodyPr>
          <a:lstStyle/>
          <a:p>
            <a:pPr marL="285750" indent="-285750">
              <a:buFont typeface="Arial" panose="020B0604020202020204" pitchFamily="34" charset="0"/>
              <a:buChar char="•"/>
            </a:pPr>
            <a:r>
              <a:rPr lang="en-GB" sz="2400" dirty="0"/>
              <a:t>In the middle are the tasks children cannot accomplish alone. These are achieved with help from another knowledgeable peer or adult.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term used for this assistance is scaffolding.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Just as a painter needs a structure on which to stand and paint a building, scaffolding provides the structure for learning to occur. </a:t>
            </a:r>
          </a:p>
          <a:p>
            <a:pPr marL="285750" indent="-28575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3181811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5216</TotalTime>
  <Words>15122</Words>
  <Application>Microsoft Office PowerPoint</Application>
  <PresentationFormat>On-screen Show (4:3)</PresentationFormat>
  <Paragraphs>3308</Paragraphs>
  <Slides>282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282</vt:i4>
      </vt:variant>
    </vt:vector>
  </HeadingPairs>
  <TitlesOfParts>
    <vt:vector size="289" baseType="lpstr">
      <vt:lpstr>Arial</vt:lpstr>
      <vt:lpstr>Calibri</vt:lpstr>
      <vt:lpstr>Courier New</vt:lpstr>
      <vt:lpstr>Times New Roman</vt:lpstr>
      <vt:lpstr>Wingdings</vt:lpstr>
      <vt:lpstr>Wingdings 2</vt:lpstr>
      <vt:lpstr>Theme1</vt:lpstr>
      <vt:lpstr> THEORIES AND PERSPECTIVES OF CHILD DEVELOPMENT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 TYPES AND APPLICATION OF CHILD DEVELOPMENT RELATED THEORIES    </vt:lpstr>
      <vt:lpstr>1.1 KT0101</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 TYPES AND APPLICATION OF CHILD DEVELOPMENT RELATED THEORIES    </vt:lpstr>
      <vt:lpstr>1.2 KT0102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 CHILD DEVELOPMENT FROM CONCEPTION TO SCHOOL-GOING AGE, INCLUDING BRAIN DEVELOPMENT IN THE FIRST 1000 DAYS </vt:lpstr>
      <vt:lpstr>1.3 KT0103</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lpstr> DOMAINS OF CHILD DEVELOPMENT AND HOW THEY INTERRELATE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173</cp:revision>
  <dcterms:created xsi:type="dcterms:W3CDTF">2016-03-16T14:20:02Z</dcterms:created>
  <dcterms:modified xsi:type="dcterms:W3CDTF">2019-02-28T08:26:14Z</dcterms:modified>
</cp:coreProperties>
</file>