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70"/>
  </p:notes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 id="294" r:id="rId37"/>
    <p:sldId id="295" r:id="rId38"/>
    <p:sldId id="293" r:id="rId39"/>
    <p:sldId id="296" r:id="rId40"/>
    <p:sldId id="297" r:id="rId41"/>
    <p:sldId id="298" r:id="rId42"/>
    <p:sldId id="299" r:id="rId43"/>
    <p:sldId id="300" r:id="rId44"/>
    <p:sldId id="301" r:id="rId45"/>
    <p:sldId id="304" r:id="rId46"/>
    <p:sldId id="303" r:id="rId47"/>
    <p:sldId id="302" r:id="rId48"/>
    <p:sldId id="306" r:id="rId49"/>
    <p:sldId id="307" r:id="rId50"/>
    <p:sldId id="305" r:id="rId51"/>
    <p:sldId id="524" r:id="rId52"/>
    <p:sldId id="308" r:id="rId53"/>
    <p:sldId id="310" r:id="rId54"/>
    <p:sldId id="309" r:id="rId55"/>
    <p:sldId id="311" r:id="rId56"/>
    <p:sldId id="314" r:id="rId57"/>
    <p:sldId id="315" r:id="rId58"/>
    <p:sldId id="312" r:id="rId59"/>
    <p:sldId id="313" r:id="rId60"/>
    <p:sldId id="316" r:id="rId61"/>
    <p:sldId id="317" r:id="rId62"/>
    <p:sldId id="318" r:id="rId63"/>
    <p:sldId id="319" r:id="rId64"/>
    <p:sldId id="320" r:id="rId65"/>
    <p:sldId id="321" r:id="rId66"/>
    <p:sldId id="322" r:id="rId67"/>
    <p:sldId id="323" r:id="rId68"/>
    <p:sldId id="324" r:id="rId69"/>
    <p:sldId id="325" r:id="rId70"/>
    <p:sldId id="5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9" r:id="rId94"/>
    <p:sldId id="348"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80" r:id="rId125"/>
    <p:sldId id="379" r:id="rId126"/>
    <p:sldId id="381" r:id="rId127"/>
    <p:sldId id="382" r:id="rId128"/>
    <p:sldId id="384" r:id="rId129"/>
    <p:sldId id="383" r:id="rId130"/>
    <p:sldId id="385" r:id="rId131"/>
    <p:sldId id="386" r:id="rId132"/>
    <p:sldId id="387" r:id="rId133"/>
    <p:sldId id="388" r:id="rId134"/>
    <p:sldId id="390" r:id="rId135"/>
    <p:sldId id="389" r:id="rId136"/>
    <p:sldId id="391" r:id="rId137"/>
    <p:sldId id="392" r:id="rId138"/>
    <p:sldId id="393" r:id="rId139"/>
    <p:sldId id="394" r:id="rId140"/>
    <p:sldId id="395" r:id="rId141"/>
    <p:sldId id="396" r:id="rId142"/>
    <p:sldId id="397" r:id="rId143"/>
    <p:sldId id="399" r:id="rId144"/>
    <p:sldId id="398"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9" r:id="rId164"/>
    <p:sldId id="418"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5" r:id="rId190"/>
    <p:sldId id="444"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7" r:id="rId212"/>
    <p:sldId id="466" r:id="rId213"/>
    <p:sldId id="468" r:id="rId214"/>
    <p:sldId id="469" r:id="rId215"/>
    <p:sldId id="470" r:id="rId216"/>
    <p:sldId id="471" r:id="rId217"/>
    <p:sldId id="472" r:id="rId218"/>
    <p:sldId id="473" r:id="rId219"/>
    <p:sldId id="474" r:id="rId220"/>
    <p:sldId id="475" r:id="rId221"/>
    <p:sldId id="477" r:id="rId222"/>
    <p:sldId id="476"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1" r:id="rId246"/>
    <p:sldId id="500"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86347" autoAdjust="0"/>
  </p:normalViewPr>
  <p:slideViewPr>
    <p:cSldViewPr snapToGrid="0">
      <p:cViewPr varScale="1">
        <p:scale>
          <a:sx n="56" d="100"/>
          <a:sy n="56" d="100"/>
        </p:scale>
        <p:origin x="72" y="282"/>
      </p:cViewPr>
      <p:guideLst>
        <p:guide orient="horz" pos="2160"/>
        <p:guide pos="2880"/>
      </p:guideLst>
    </p:cSldViewPr>
  </p:slideViewPr>
  <p:outlineViewPr>
    <p:cViewPr>
      <p:scale>
        <a:sx n="33" d="100"/>
        <a:sy n="33" d="100"/>
      </p:scale>
      <p:origin x="0" y="-19980"/>
    </p:cViewPr>
  </p:outlineViewPr>
  <p:notesTextViewPr>
    <p:cViewPr>
      <p:scale>
        <a:sx n="1" d="1"/>
        <a:sy n="1" d="1"/>
      </p:scale>
      <p:origin x="0" y="0"/>
    </p:cViewPr>
  </p:notesTextViewPr>
  <p:sorterViewPr>
    <p:cViewPr>
      <p:scale>
        <a:sx n="100" d="100"/>
        <a:sy n="100" d="100"/>
      </p:scale>
      <p:origin x="0" y="-1668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notesMaster" Target="notesMasters/notesMaster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commentAuthors" Target="commentAuthor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presProps" Target="presProp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tableStyles" Target="tableStyle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i="0" kern="1200" dirty="0"/>
        </a:p>
        <a:p>
          <a:pPr marL="0" lvl="0" indent="0" algn="ctr" defTabSz="889000">
            <a:lnSpc>
              <a:spcPct val="100000"/>
            </a:lnSpc>
            <a:spcBef>
              <a:spcPct val="0"/>
            </a:spcBef>
            <a:spcAft>
              <a:spcPct val="35000"/>
            </a:spcAft>
            <a:buNone/>
          </a:pPr>
          <a:r>
            <a:rPr lang="en-US" sz="2000" b="1" i="0" kern="1200" dirty="0"/>
            <a:t>Evidence during </a:t>
          </a:r>
        </a:p>
        <a:p>
          <a:pPr marL="0" lvl="0" indent="0" algn="ctr" defTabSz="889000">
            <a:lnSpc>
              <a:spcPct val="100000"/>
            </a:lnSpc>
            <a:spcBef>
              <a:spcPct val="0"/>
            </a:spcBef>
            <a:spcAft>
              <a:spcPct val="35000"/>
            </a:spcAft>
            <a:buNone/>
          </a:pPr>
          <a:r>
            <a:rPr lang="en-US" sz="2000" b="1" i="0" kern="1200" dirty="0"/>
            <a:t>facilitation</a:t>
          </a:r>
        </a:p>
        <a:p>
          <a:pPr marL="0" lvl="0" indent="0" algn="ctr" defTabSz="889000">
            <a:lnSpc>
              <a:spcPct val="100000"/>
            </a:lnSpc>
            <a:spcBef>
              <a:spcPct val="0"/>
            </a:spcBef>
            <a:spcAft>
              <a:spcPct val="35000"/>
            </a:spcAft>
            <a:buNone/>
          </a:pPr>
          <a:r>
            <a:rPr lang="en-US" sz="2000" b="1" i="0" kern="1200" dirty="0"/>
            <a:t>Self Assessment</a:t>
          </a:r>
        </a:p>
        <a:p>
          <a:pPr marL="0" lvl="0" indent="0" algn="ctr" defTabSz="889000">
            <a:lnSpc>
              <a:spcPct val="100000"/>
            </a:lnSpc>
            <a:spcBef>
              <a:spcPct val="0"/>
            </a:spcBef>
            <a:spcAft>
              <a:spcPct val="35000"/>
            </a:spcAft>
            <a:buNone/>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2019/03/04</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Submit within 8</a:t>
            </a:r>
            <a:r>
              <a:rPr lang="en-ZA" baseline="0" dirty="0"/>
              <a:t> weeks</a:t>
            </a:r>
          </a:p>
          <a:p>
            <a:r>
              <a:rPr lang="en-ZA" baseline="0" dirty="0"/>
              <a:t>A willingness to learn</a:t>
            </a:r>
          </a:p>
          <a:p>
            <a:r>
              <a:rPr lang="en-ZA" baseline="0" dirty="0"/>
              <a:t>Participation in the class</a:t>
            </a:r>
          </a:p>
          <a:p>
            <a:r>
              <a:rPr lang="en-ZA" baseline="0" dirty="0"/>
              <a:t>Punctuality</a:t>
            </a:r>
          </a:p>
          <a:p>
            <a:r>
              <a:rPr lang="en-ZA" baseline="0" dirty="0"/>
              <a:t>Willingness to speak up when your expectations are not met</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6</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12</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Page</a:t>
            </a:r>
            <a:r>
              <a:rPr lang="en-ZA" baseline="0" dirty="0"/>
              <a:t> 2 of file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17</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9BD84D42-89AD-421F-9648-684EE3293813}" type="slidenum">
              <a:rPr lang="en-ZA" smtClean="0"/>
              <a:t>18</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Appeal process is on</a:t>
            </a:r>
            <a:r>
              <a:rPr lang="en-ZA" baseline="0" dirty="0"/>
              <a:t> page 64 of learner POE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23</a:t>
            </a:fld>
            <a:endParaRPr lang="en-ZA" dirty="0"/>
          </a:p>
        </p:txBody>
      </p:sp>
    </p:spTree>
    <p:extLst>
      <p:ext uri="{BB962C8B-B14F-4D97-AF65-F5344CB8AC3E}">
        <p14:creationId xmlns:p14="http://schemas.microsoft.com/office/powerpoint/2010/main" val="304890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2019/03/04</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2019/03/04</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2019/03/04</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2019/03/04</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2019/03/04</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2019/03/04</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funderstanding.com/content/early-childhood-development-kids-art-activiti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normAutofit fontScale="90000"/>
          </a:bodyPr>
          <a:lstStyle/>
          <a:p>
            <a:br>
              <a:rPr lang="en-GB" dirty="0"/>
            </a:br>
            <a:r>
              <a:rPr lang="en-GB" dirty="0"/>
              <a:t>INTRODUCTION TO THE EARLY CHILDHOOD DEVELOPMENT SECTOR</a:t>
            </a:r>
            <a:br>
              <a:rPr lang="en-ZA" dirty="0"/>
            </a:br>
            <a:endParaRPr lang="en-ZA" dirty="0"/>
          </a:p>
        </p:txBody>
      </p:sp>
      <p:sp>
        <p:nvSpPr>
          <p:cNvPr id="5" name="Subtitle 4"/>
          <p:cNvSpPr>
            <a:spLocks noGrp="1"/>
          </p:cNvSpPr>
          <p:nvPr>
            <p:ph type="subTitle" idx="1"/>
          </p:nvPr>
        </p:nvSpPr>
        <p:spPr/>
        <p:txBody>
          <a:bodyPr/>
          <a:lstStyle/>
          <a:p>
            <a:r>
              <a:rPr lang="en-ZA" b="1" dirty="0"/>
              <a:t> </a:t>
            </a:r>
            <a:endParaRPr lang="en-ZA" dirty="0"/>
          </a:p>
          <a:p>
            <a:r>
              <a:rPr lang="en-US" dirty="0"/>
              <a:t>MODULE: </a:t>
            </a:r>
            <a:r>
              <a:rPr lang="en-GB" dirty="0"/>
              <a:t>234201000-KM-01|</a:t>
            </a:r>
            <a:r>
              <a:rPr lang="en-US" dirty="0"/>
              <a:t>NQF LEVEL: 4|CREDITS: 4</a:t>
            </a:r>
            <a:endParaRPr lang="en-ZA" dirty="0"/>
          </a:p>
          <a:p>
            <a:endParaRPr lang="en-ZA" dirty="0"/>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pPr marL="0" lvl="0" indent="0">
              <a:spcBef>
                <a:spcPts val="0"/>
              </a:spcBef>
              <a:buClrTx/>
              <a:buSzTx/>
              <a:buNone/>
            </a:pPr>
            <a:endParaRPr lang="en-ZA" b="1" dirty="0">
              <a:solidFill>
                <a:srgbClr val="000066"/>
              </a:solidFill>
            </a:endParaRPr>
          </a:p>
          <a:p>
            <a:pPr marL="0" indent="0">
              <a:buNone/>
            </a:pPr>
            <a:r>
              <a:rPr lang="en-US" b="1" dirty="0"/>
              <a:t>The learning will enable learners to demonstrate an understanding of: </a:t>
            </a:r>
            <a:endParaRPr lang="en-ZA" b="1" dirty="0"/>
          </a:p>
          <a:p>
            <a:pPr lvl="0"/>
            <a:r>
              <a:rPr lang="en-US" dirty="0"/>
              <a:t>KM-01-KT01: The Landscape of Early Childhood Development (50%) </a:t>
            </a:r>
            <a:endParaRPr lang="en-ZA" dirty="0"/>
          </a:p>
          <a:p>
            <a:pPr lvl="0"/>
            <a:r>
              <a:rPr lang="en-US" dirty="0"/>
              <a:t>KM-01-KT02: Essential Package for Early Childhood Development (50%)</a:t>
            </a:r>
            <a:endParaRPr lang="en-ZA" dirty="0"/>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2541997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2225615"/>
            <a:ext cx="8219256" cy="3867680"/>
          </a:xfrm>
        </p:spPr>
        <p:txBody>
          <a:bodyPr>
            <a:noAutofit/>
          </a:bodyPr>
          <a:lstStyle/>
          <a:p>
            <a:pPr lvl="0"/>
            <a:r>
              <a:rPr lang="en-ZA" dirty="0"/>
              <a:t>During infancy, motor abilities evolve in a specific sequential order. However, it is important to note that the rate of motor development differs among children (e.g., standing, walking).</a:t>
            </a:r>
          </a:p>
        </p:txBody>
      </p:sp>
    </p:spTree>
    <p:extLst>
      <p:ext uri="{BB962C8B-B14F-4D97-AF65-F5344CB8AC3E}">
        <p14:creationId xmlns:p14="http://schemas.microsoft.com/office/powerpoint/2010/main" val="3640252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lvl="0" indent="0">
              <a:buNone/>
            </a:pPr>
            <a:r>
              <a:rPr lang="en-ZA" b="1" dirty="0"/>
              <a:t>Motor Domain Milestones</a:t>
            </a:r>
          </a:p>
          <a:p>
            <a:pPr marL="0" indent="0">
              <a:buNone/>
            </a:pPr>
            <a:r>
              <a:rPr lang="en-ZA" b="1" dirty="0"/>
              <a:t>Birth - 4 months</a:t>
            </a:r>
            <a:r>
              <a:rPr lang="en-ZA" dirty="0"/>
              <a:t>	</a:t>
            </a:r>
          </a:p>
          <a:p>
            <a:r>
              <a:rPr lang="en-ZA" dirty="0"/>
              <a:t>The typical sequence of motor development begins with raising head and chest, sitting up with adult support, rolling over and batting at objects</a:t>
            </a:r>
          </a:p>
          <a:p>
            <a:endParaRPr lang="en-ZA" dirty="0"/>
          </a:p>
          <a:p>
            <a:pPr marL="0" indent="0">
              <a:buNone/>
            </a:pPr>
            <a:r>
              <a:rPr lang="en-ZA" b="1" dirty="0"/>
              <a:t>4 - 8 months</a:t>
            </a:r>
            <a:r>
              <a:rPr lang="en-ZA" dirty="0"/>
              <a:t>	</a:t>
            </a:r>
          </a:p>
          <a:p>
            <a:r>
              <a:rPr lang="en-ZA" dirty="0"/>
              <a:t>Infants begin to gain control of head, trunk, and arm movements, and sit up alone.</a:t>
            </a:r>
          </a:p>
          <a:p>
            <a:pPr marL="0" lvl="0" indent="0">
              <a:buNone/>
            </a:pPr>
            <a:endParaRPr lang="en-ZA" dirty="0"/>
          </a:p>
        </p:txBody>
      </p:sp>
    </p:spTree>
    <p:extLst>
      <p:ext uri="{BB962C8B-B14F-4D97-AF65-F5344CB8AC3E}">
        <p14:creationId xmlns:p14="http://schemas.microsoft.com/office/powerpoint/2010/main" val="952425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8 -12 months</a:t>
            </a:r>
            <a:r>
              <a:rPr lang="en-ZA" dirty="0"/>
              <a:t>	</a:t>
            </a:r>
          </a:p>
          <a:p>
            <a:r>
              <a:rPr lang="en-ZA" dirty="0"/>
              <a:t>Infants begin to reach for and grasp objects, begin to creep, and stand up holding on. </a:t>
            </a:r>
          </a:p>
          <a:p>
            <a:r>
              <a:rPr lang="en-ZA" dirty="0"/>
              <a:t>Pincer grasp has evolved which allows a child to pick up objects bringing together the thumb and index finger</a:t>
            </a:r>
          </a:p>
          <a:p>
            <a:endParaRPr lang="en-ZA" dirty="0"/>
          </a:p>
          <a:p>
            <a:pPr marL="0" indent="0">
              <a:buNone/>
            </a:pPr>
            <a:r>
              <a:rPr lang="en-ZA" b="1" dirty="0"/>
              <a:t>12 - 24 months</a:t>
            </a:r>
            <a:r>
              <a:rPr lang="en-ZA" dirty="0"/>
              <a:t>	</a:t>
            </a:r>
          </a:p>
          <a:p>
            <a:r>
              <a:rPr lang="en-ZA" dirty="0"/>
              <a:t>Toddlers begin to creep, stand alone, and then walk alone. Toddlers begin to creep up stairs, run, draw on paper, and kick a ball.</a:t>
            </a:r>
          </a:p>
          <a:p>
            <a:pPr marL="0" lvl="0" indent="0">
              <a:buNone/>
            </a:pPr>
            <a:endParaRPr lang="en-ZA" dirty="0"/>
          </a:p>
        </p:txBody>
      </p:sp>
    </p:spTree>
    <p:extLst>
      <p:ext uri="{BB962C8B-B14F-4D97-AF65-F5344CB8AC3E}">
        <p14:creationId xmlns:p14="http://schemas.microsoft.com/office/powerpoint/2010/main" val="40325746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24 - 36 months</a:t>
            </a:r>
            <a:r>
              <a:rPr lang="en-ZA" dirty="0"/>
              <a:t>	</a:t>
            </a:r>
          </a:p>
          <a:p>
            <a:r>
              <a:rPr lang="en-ZA" dirty="0"/>
              <a:t>Child can use crayons, ride a tricycle, and jump off a step. Children are typically not ready for toilet training until the end of their second year or beginning of their third year.</a:t>
            </a:r>
          </a:p>
          <a:p>
            <a:endParaRPr lang="en-ZA" dirty="0"/>
          </a:p>
          <a:p>
            <a:r>
              <a:rPr lang="en-ZA" dirty="0"/>
              <a:t>Prior to this time, muscles that retain and release urine and bowel movements cannot be controlled.</a:t>
            </a:r>
          </a:p>
          <a:p>
            <a:pPr marL="0" lvl="0" indent="0">
              <a:buNone/>
            </a:pPr>
            <a:endParaRPr lang="en-ZA" dirty="0"/>
          </a:p>
        </p:txBody>
      </p:sp>
    </p:spTree>
    <p:extLst>
      <p:ext uri="{BB962C8B-B14F-4D97-AF65-F5344CB8AC3E}">
        <p14:creationId xmlns:p14="http://schemas.microsoft.com/office/powerpoint/2010/main" val="38963846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Cognitive Domain</a:t>
            </a:r>
            <a:endParaRPr lang="en-ZA" dirty="0"/>
          </a:p>
          <a:p>
            <a:pPr lvl="0"/>
            <a:r>
              <a:rPr lang="en-ZA" dirty="0"/>
              <a:t>The cognitive domain refers to intellect or mental abilities.</a:t>
            </a:r>
          </a:p>
          <a:p>
            <a:pPr marL="0" indent="0">
              <a:buNone/>
            </a:pPr>
            <a:endParaRPr lang="en-ZA" dirty="0"/>
          </a:p>
          <a:p>
            <a:pPr lvl="0"/>
            <a:r>
              <a:rPr lang="en-ZA" dirty="0"/>
              <a:t>Cognition involves receiving, processing, and organising information that has been perceived through the senses and using the information appropriately. </a:t>
            </a:r>
          </a:p>
          <a:p>
            <a:pPr marL="0" lvl="0" indent="0">
              <a:buNone/>
            </a:pPr>
            <a:endParaRPr lang="en-ZA" dirty="0"/>
          </a:p>
        </p:txBody>
      </p:sp>
    </p:spTree>
    <p:extLst>
      <p:ext uri="{BB962C8B-B14F-4D97-AF65-F5344CB8AC3E}">
        <p14:creationId xmlns:p14="http://schemas.microsoft.com/office/powerpoint/2010/main" val="29144888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2329132"/>
            <a:ext cx="8219256" cy="3764163"/>
          </a:xfrm>
        </p:spPr>
        <p:txBody>
          <a:bodyPr>
            <a:noAutofit/>
          </a:bodyPr>
          <a:lstStyle/>
          <a:p>
            <a:pPr lvl="0"/>
            <a:r>
              <a:rPr lang="en-ZA" dirty="0"/>
              <a:t>Cognition entails interaction between the individual child and his/her environment or events in the environment. </a:t>
            </a:r>
          </a:p>
          <a:p>
            <a:pPr lvl="0"/>
            <a:endParaRPr lang="en-ZA" dirty="0"/>
          </a:p>
          <a:p>
            <a:pPr lvl="0"/>
            <a:r>
              <a:rPr lang="en-ZA" dirty="0"/>
              <a:t>Survival and primitive learning in infants begin with reflexive behaviours.</a:t>
            </a:r>
          </a:p>
          <a:p>
            <a:pPr marL="0" lvl="0" indent="0">
              <a:buNone/>
            </a:pPr>
            <a:endParaRPr lang="en-ZA" dirty="0"/>
          </a:p>
        </p:txBody>
      </p:sp>
    </p:spTree>
    <p:extLst>
      <p:ext uri="{BB962C8B-B14F-4D97-AF65-F5344CB8AC3E}">
        <p14:creationId xmlns:p14="http://schemas.microsoft.com/office/powerpoint/2010/main" val="38178582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lvl="0" indent="0">
              <a:buNone/>
            </a:pPr>
            <a:r>
              <a:rPr lang="en-ZA" b="1" dirty="0"/>
              <a:t>Cognitive Domain Milestones</a:t>
            </a:r>
          </a:p>
          <a:p>
            <a:pPr marL="0" lvl="0" indent="0">
              <a:buNone/>
            </a:pPr>
            <a:endParaRPr lang="en-ZA" b="1" dirty="0"/>
          </a:p>
          <a:p>
            <a:pPr marL="0" indent="0">
              <a:buNone/>
            </a:pPr>
            <a:r>
              <a:rPr lang="en-ZA" b="1" dirty="0"/>
              <a:t>Birth - 4 months</a:t>
            </a:r>
            <a:r>
              <a:rPr lang="en-ZA" dirty="0"/>
              <a:t>	</a:t>
            </a:r>
          </a:p>
          <a:p>
            <a:r>
              <a:rPr lang="en-ZA" dirty="0"/>
              <a:t>During the first few months of life, babies track objects, begin to study their hands, distinguish some tastes, begin to mouth objects, imitate gestures that are modelled, and look in the direction of a sound source.</a:t>
            </a:r>
          </a:p>
          <a:p>
            <a:pPr marL="0" lvl="0" indent="0">
              <a:buNone/>
            </a:pPr>
            <a:endParaRPr lang="en-ZA" dirty="0"/>
          </a:p>
        </p:txBody>
      </p:sp>
    </p:spTree>
    <p:extLst>
      <p:ext uri="{BB962C8B-B14F-4D97-AF65-F5344CB8AC3E}">
        <p14:creationId xmlns:p14="http://schemas.microsoft.com/office/powerpoint/2010/main" val="38412095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lvl="0" indent="0">
              <a:buNone/>
            </a:pPr>
            <a:r>
              <a:rPr lang="en-ZA" b="1" dirty="0"/>
              <a:t>4 - 8 months</a:t>
            </a:r>
            <a:r>
              <a:rPr lang="en-ZA" dirty="0"/>
              <a:t>	</a:t>
            </a:r>
          </a:p>
          <a:p>
            <a:r>
              <a:rPr lang="en-ZA" dirty="0"/>
              <a:t>Cause and effect is developed. Babies begin to realize that they can cause interesting reactions. </a:t>
            </a:r>
          </a:p>
          <a:p>
            <a:endParaRPr lang="en-ZA" dirty="0"/>
          </a:p>
          <a:p>
            <a:r>
              <a:rPr lang="en-ZA" dirty="0"/>
              <a:t>Another concept learned at this age is object permanence - the world is more permanent than previously thought. </a:t>
            </a:r>
          </a:p>
          <a:p>
            <a:endParaRPr lang="en-ZA" dirty="0"/>
          </a:p>
          <a:p>
            <a:r>
              <a:rPr lang="en-ZA" dirty="0"/>
              <a:t>The toy that was hidden under the box did not actually vanish but is still there under the box. Depth perception is also evident.</a:t>
            </a:r>
          </a:p>
          <a:p>
            <a:pPr marL="0" lvl="0" indent="0">
              <a:buNone/>
            </a:pPr>
            <a:endParaRPr lang="en-ZA" dirty="0"/>
          </a:p>
        </p:txBody>
      </p:sp>
    </p:spTree>
    <p:extLst>
      <p:ext uri="{BB962C8B-B14F-4D97-AF65-F5344CB8AC3E}">
        <p14:creationId xmlns:p14="http://schemas.microsoft.com/office/powerpoint/2010/main" val="13537094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8 -12 months</a:t>
            </a:r>
            <a:r>
              <a:rPr lang="en-ZA" dirty="0"/>
              <a:t>	</a:t>
            </a:r>
          </a:p>
          <a:p>
            <a:r>
              <a:rPr lang="en-ZA" dirty="0"/>
              <a:t>Babies can follow simple instructions, reach for toys that are out of reach but within sight, and show appropriate use of everyday items by pretending.</a:t>
            </a:r>
          </a:p>
          <a:p>
            <a:endParaRPr lang="en-ZA" dirty="0"/>
          </a:p>
          <a:p>
            <a:pPr marL="0" indent="0">
              <a:buNone/>
            </a:pPr>
            <a:r>
              <a:rPr lang="en-ZA" b="1" dirty="0"/>
              <a:t>12 - 24 months</a:t>
            </a:r>
            <a:r>
              <a:rPr lang="en-ZA" dirty="0"/>
              <a:t>	</a:t>
            </a:r>
          </a:p>
          <a:p>
            <a:r>
              <a:rPr lang="en-ZA" dirty="0"/>
              <a:t>Children enjoy object-hiding activities, use three to four objects in combination, name many everyday objects, and move objects across the midline (passes something from one hand to another).</a:t>
            </a:r>
          </a:p>
          <a:p>
            <a:pPr marL="0" lvl="0" indent="0">
              <a:buNone/>
            </a:pPr>
            <a:endParaRPr lang="en-ZA" dirty="0"/>
          </a:p>
        </p:txBody>
      </p:sp>
    </p:spTree>
    <p:extLst>
      <p:ext uri="{BB962C8B-B14F-4D97-AF65-F5344CB8AC3E}">
        <p14:creationId xmlns:p14="http://schemas.microsoft.com/office/powerpoint/2010/main" val="4976237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lvl="0" indent="0">
              <a:buNone/>
            </a:pPr>
            <a:r>
              <a:rPr lang="en-ZA" b="1" dirty="0"/>
              <a:t>24 - 36 months</a:t>
            </a:r>
            <a:r>
              <a:rPr lang="en-ZA" dirty="0"/>
              <a:t>	</a:t>
            </a:r>
          </a:p>
          <a:p>
            <a:pPr marL="0" lvl="0" indent="0">
              <a:buNone/>
            </a:pPr>
            <a:endParaRPr lang="en-ZA" dirty="0"/>
          </a:p>
          <a:p>
            <a:r>
              <a:rPr lang="en-ZA" dirty="0"/>
              <a:t>By age 3, children say on average, 272 words, understand simple pictures, like to look at books, and say phrases and simple sentences.</a:t>
            </a:r>
          </a:p>
          <a:p>
            <a:pPr marL="0" lvl="0" indent="0">
              <a:buNone/>
            </a:pPr>
            <a:endParaRPr lang="en-ZA" dirty="0"/>
          </a:p>
        </p:txBody>
      </p:sp>
    </p:spTree>
    <p:extLst>
      <p:ext uri="{BB962C8B-B14F-4D97-AF65-F5344CB8AC3E}">
        <p14:creationId xmlns:p14="http://schemas.microsoft.com/office/powerpoint/2010/main" val="339643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Social/Emotional Domain</a:t>
            </a:r>
            <a:endParaRPr lang="en-ZA" dirty="0"/>
          </a:p>
          <a:p>
            <a:pPr marL="0" indent="0">
              <a:buNone/>
            </a:pPr>
            <a:r>
              <a:rPr lang="en-ZA" dirty="0"/>
              <a:t> </a:t>
            </a:r>
          </a:p>
          <a:p>
            <a:pPr lvl="0"/>
            <a:r>
              <a:rPr lang="en-ZA" dirty="0"/>
              <a:t>The social/emotional domain encompasses feelings and emotions, behaviours, attachments and relationships with others, independence, self-esteem, and temperament. </a:t>
            </a:r>
          </a:p>
          <a:p>
            <a:pPr marL="0" indent="0">
              <a:buNone/>
            </a:pPr>
            <a:endParaRPr lang="en-ZA" dirty="0"/>
          </a:p>
          <a:p>
            <a:pPr lvl="0"/>
            <a:r>
              <a:rPr lang="en-ZA" dirty="0"/>
              <a:t>Infants like to be held and cuddled when awake and begin to establish a bond or emotional attachment with parents and caregivers which evolve into a sense of trust and security.</a:t>
            </a:r>
          </a:p>
          <a:p>
            <a:pPr marL="0" lvl="0" indent="0">
              <a:buNone/>
            </a:pPr>
            <a:endParaRPr lang="en-ZA" dirty="0"/>
          </a:p>
        </p:txBody>
      </p:sp>
    </p:spTree>
    <p:extLst>
      <p:ext uri="{BB962C8B-B14F-4D97-AF65-F5344CB8AC3E}">
        <p14:creationId xmlns:p14="http://schemas.microsoft.com/office/powerpoint/2010/main" val="38483866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lvl="0" indent="0">
              <a:buNone/>
            </a:pPr>
            <a:r>
              <a:rPr lang="en-ZA" b="1" dirty="0"/>
              <a:t>Social/Emotional Domain Milestones</a:t>
            </a:r>
          </a:p>
          <a:p>
            <a:pPr marL="0" lvl="0" indent="0">
              <a:buNone/>
            </a:pPr>
            <a:r>
              <a:rPr lang="en-ZA" b="1" dirty="0"/>
              <a:t>Birth - 4 months</a:t>
            </a:r>
            <a:r>
              <a:rPr lang="en-ZA" dirty="0"/>
              <a:t>	</a:t>
            </a:r>
          </a:p>
          <a:p>
            <a:r>
              <a:rPr lang="en-ZA" dirty="0"/>
              <a:t>Infants can react differently to changes in adult voices (frown, smile), coo and squeal when awake, stop crying when parent/caregiver nears, and recognize and reach out to familiar faces and objects.</a:t>
            </a:r>
          </a:p>
          <a:p>
            <a:pPr marL="0" lvl="0" indent="0">
              <a:buNone/>
            </a:pPr>
            <a:endParaRPr lang="en-ZA" dirty="0"/>
          </a:p>
          <a:p>
            <a:pPr marL="0" lvl="0" indent="0">
              <a:buNone/>
            </a:pPr>
            <a:r>
              <a:rPr lang="en-ZA" b="1" dirty="0"/>
              <a:t>4 - 8 months</a:t>
            </a:r>
            <a:r>
              <a:rPr lang="en-ZA" dirty="0"/>
              <a:t>	</a:t>
            </a:r>
          </a:p>
          <a:p>
            <a:r>
              <a:rPr lang="en-ZA" dirty="0"/>
              <a:t>Infants develop a beginning awareness of self, become more outgoing, laugh out loud, and begin to exhibit stranger anxiety.</a:t>
            </a:r>
          </a:p>
          <a:p>
            <a:pPr marL="0" lvl="0" indent="0">
              <a:buNone/>
            </a:pPr>
            <a:endParaRPr lang="en-ZA" dirty="0"/>
          </a:p>
        </p:txBody>
      </p:sp>
    </p:spTree>
    <p:extLst>
      <p:ext uri="{BB962C8B-B14F-4D97-AF65-F5344CB8AC3E}">
        <p14:creationId xmlns:p14="http://schemas.microsoft.com/office/powerpoint/2010/main" val="10608113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lvl="0" indent="0">
              <a:buNone/>
            </a:pPr>
            <a:r>
              <a:rPr lang="en-ZA" b="1" dirty="0"/>
              <a:t>8 -12 months</a:t>
            </a:r>
            <a:r>
              <a:rPr lang="en-ZA" dirty="0"/>
              <a:t>	</a:t>
            </a:r>
          </a:p>
          <a:p>
            <a:r>
              <a:rPr lang="en-ZA" dirty="0"/>
              <a:t>Babies want parent/caregiver to be in constant sight, offer toys and objects to others, repeat behaviours that get attention, and begin to exhibit assertiveness.</a:t>
            </a:r>
          </a:p>
          <a:p>
            <a:pPr marL="0" indent="0">
              <a:buNone/>
            </a:pPr>
            <a:endParaRPr lang="en-ZA" dirty="0"/>
          </a:p>
          <a:p>
            <a:pPr marL="0" lvl="0" indent="0">
              <a:buNone/>
            </a:pPr>
            <a:r>
              <a:rPr lang="en-ZA" b="1" dirty="0"/>
              <a:t>12 - 24 months</a:t>
            </a:r>
            <a:r>
              <a:rPr lang="en-ZA" dirty="0"/>
              <a:t>	</a:t>
            </a:r>
          </a:p>
          <a:p>
            <a:r>
              <a:rPr lang="en-ZA" dirty="0"/>
              <a:t>Babies become less wary of strangers, play alone for short periods, begin to assert independence, enjoy adult attention, and often imitate adults in play.</a:t>
            </a:r>
          </a:p>
          <a:p>
            <a:pPr marL="0" lvl="0" indent="0">
              <a:buNone/>
            </a:pPr>
            <a:endParaRPr lang="en-ZA" dirty="0"/>
          </a:p>
        </p:txBody>
      </p:sp>
    </p:spTree>
    <p:extLst>
      <p:ext uri="{BB962C8B-B14F-4D97-AF65-F5344CB8AC3E}">
        <p14:creationId xmlns:p14="http://schemas.microsoft.com/office/powerpoint/2010/main" val="32743468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lvl="0" indent="0">
              <a:buNone/>
            </a:pPr>
            <a:r>
              <a:rPr lang="en-ZA" b="1" dirty="0"/>
              <a:t>24 - 36 months</a:t>
            </a:r>
            <a:r>
              <a:rPr lang="en-ZA" dirty="0"/>
              <a:t>	</a:t>
            </a:r>
          </a:p>
          <a:p>
            <a:r>
              <a:rPr lang="en-ZA" dirty="0"/>
              <a:t>Children begin to show signs of empathy and caring, become impatient, often become defiant, increase temper tantrums, and use physical aggression if frustrated or angry.</a:t>
            </a:r>
          </a:p>
          <a:p>
            <a:pPr marL="0" lvl="0" indent="0">
              <a:buNone/>
            </a:pPr>
            <a:endParaRPr lang="en-ZA" dirty="0"/>
          </a:p>
        </p:txBody>
      </p:sp>
    </p:spTree>
    <p:extLst>
      <p:ext uri="{BB962C8B-B14F-4D97-AF65-F5344CB8AC3E}">
        <p14:creationId xmlns:p14="http://schemas.microsoft.com/office/powerpoint/2010/main" val="11610361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Communication/Language Domain</a:t>
            </a:r>
            <a:endParaRPr lang="en-ZA" dirty="0"/>
          </a:p>
          <a:p>
            <a:pPr lvl="0"/>
            <a:r>
              <a:rPr lang="en-ZA" dirty="0"/>
              <a:t>The communication/language domain refers to perceiving, understanding and producing communication/language. </a:t>
            </a:r>
          </a:p>
          <a:p>
            <a:pPr marL="0" indent="0">
              <a:buNone/>
            </a:pPr>
            <a:endParaRPr lang="en-ZA" dirty="0"/>
          </a:p>
          <a:p>
            <a:pPr lvl="0"/>
            <a:r>
              <a:rPr lang="en-ZA" dirty="0"/>
              <a:t>Communication abilities will vary on age ranging from crying and fussing to eventually communicating with spoken sounds and words.</a:t>
            </a:r>
          </a:p>
          <a:p>
            <a:pPr marL="0" indent="0">
              <a:buNone/>
            </a:pPr>
            <a:endParaRPr lang="en-ZA" dirty="0"/>
          </a:p>
          <a:p>
            <a:pPr marL="0" lvl="0" indent="0">
              <a:buNone/>
            </a:pPr>
            <a:endParaRPr lang="en-ZA" dirty="0"/>
          </a:p>
        </p:txBody>
      </p:sp>
    </p:spTree>
    <p:extLst>
      <p:ext uri="{BB962C8B-B14F-4D97-AF65-F5344CB8AC3E}">
        <p14:creationId xmlns:p14="http://schemas.microsoft.com/office/powerpoint/2010/main" val="25775464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Communication/Language Domain Milestones</a:t>
            </a:r>
          </a:p>
          <a:p>
            <a:pPr marL="0" indent="0">
              <a:buNone/>
            </a:pPr>
            <a:r>
              <a:rPr lang="en-ZA" b="1" dirty="0"/>
              <a:t>Birth - 4 months</a:t>
            </a:r>
            <a:r>
              <a:rPr lang="en-ZA" dirty="0"/>
              <a:t>	</a:t>
            </a:r>
          </a:p>
          <a:p>
            <a:r>
              <a:rPr lang="en-ZA" dirty="0"/>
              <a:t>The infant communicates both directly and indirectly through crying, fussing, blinking, shifting eyes, showing preferences for certain sounds, turning head toward voice/sound and making sounds other than crying.</a:t>
            </a:r>
          </a:p>
          <a:p>
            <a:pPr marL="0" indent="0">
              <a:buNone/>
            </a:pPr>
            <a:r>
              <a:rPr lang="en-ZA" b="1" dirty="0"/>
              <a:t>4 - 8 months</a:t>
            </a:r>
            <a:r>
              <a:rPr lang="en-ZA" dirty="0"/>
              <a:t>	</a:t>
            </a:r>
          </a:p>
          <a:p>
            <a:r>
              <a:rPr lang="en-ZA" dirty="0"/>
              <a:t>Babies respond appropriately to their own name and simple requests (i.e. Bye-bye). Babbling begins such as "ba, ba, ba" at this age and imitates non-speech sounds (i.e. cough, lip smacking).</a:t>
            </a:r>
          </a:p>
          <a:p>
            <a:pPr marL="0" indent="0">
              <a:buNone/>
            </a:pPr>
            <a:endParaRPr lang="en-ZA" dirty="0"/>
          </a:p>
          <a:p>
            <a:pPr marL="0" lvl="0" indent="0">
              <a:buNone/>
            </a:pPr>
            <a:endParaRPr lang="en-ZA" dirty="0"/>
          </a:p>
        </p:txBody>
      </p:sp>
    </p:spTree>
    <p:extLst>
      <p:ext uri="{BB962C8B-B14F-4D97-AF65-F5344CB8AC3E}">
        <p14:creationId xmlns:p14="http://schemas.microsoft.com/office/powerpoint/2010/main" val="12775898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8 -12 months</a:t>
            </a:r>
            <a:r>
              <a:rPr lang="en-ZA" dirty="0"/>
              <a:t>	</a:t>
            </a:r>
          </a:p>
          <a:p>
            <a:r>
              <a:rPr lang="en-ZA" dirty="0"/>
              <a:t>Babies begin to shake head for "no" and nod for "yes" and say "da-da" and "ma-ma."</a:t>
            </a:r>
          </a:p>
          <a:p>
            <a:pPr marL="0" indent="0">
              <a:buNone/>
            </a:pPr>
            <a:r>
              <a:rPr lang="en-ZA" b="1" dirty="0"/>
              <a:t>12 - 24 months</a:t>
            </a:r>
            <a:r>
              <a:rPr lang="en-ZA" dirty="0"/>
              <a:t>	</a:t>
            </a:r>
          </a:p>
          <a:p>
            <a:r>
              <a:rPr lang="en-ZA" dirty="0"/>
              <a:t>Children follow simple directions. </a:t>
            </a:r>
          </a:p>
          <a:p>
            <a:r>
              <a:rPr lang="en-ZA" dirty="0"/>
              <a:t>Speech is intelligible around 40 percent of the time and typically uses five to 50 words. </a:t>
            </a:r>
          </a:p>
          <a:p>
            <a:r>
              <a:rPr lang="en-ZA" dirty="0"/>
              <a:t>Children also respond to simple questions with "yes" and "no" and appropriate head movement.</a:t>
            </a:r>
          </a:p>
          <a:p>
            <a:pPr marL="0" lvl="0" indent="0">
              <a:buNone/>
            </a:pPr>
            <a:endParaRPr lang="en-ZA" dirty="0"/>
          </a:p>
        </p:txBody>
      </p:sp>
    </p:spTree>
    <p:extLst>
      <p:ext uri="{BB962C8B-B14F-4D97-AF65-F5344CB8AC3E}">
        <p14:creationId xmlns:p14="http://schemas.microsoft.com/office/powerpoint/2010/main" val="7134135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24 - 36 months</a:t>
            </a:r>
            <a:r>
              <a:rPr lang="en-ZA" dirty="0"/>
              <a:t>	</a:t>
            </a:r>
          </a:p>
          <a:p>
            <a:r>
              <a:rPr lang="en-ZA" dirty="0"/>
              <a:t>At 2 years of age, children use from 50 to 300 different words with vocabulary increasing constantly. </a:t>
            </a:r>
          </a:p>
          <a:p>
            <a:pPr marL="0" indent="0">
              <a:buNone/>
            </a:pPr>
            <a:endParaRPr lang="en-ZA" dirty="0"/>
          </a:p>
          <a:p>
            <a:r>
              <a:rPr lang="en-ZA" dirty="0"/>
              <a:t>Speech becomes as much as 75 percent intelligible and repeatedly ask, "What's that" Receptive language is more developed than expressive language (know more than they can talk about).</a:t>
            </a:r>
          </a:p>
          <a:p>
            <a:pPr marL="0" indent="0">
              <a:buNone/>
            </a:pPr>
            <a:endParaRPr lang="en-ZA" dirty="0"/>
          </a:p>
          <a:p>
            <a:pPr marL="0" lvl="0" indent="0">
              <a:buNone/>
            </a:pPr>
            <a:endParaRPr lang="en-ZA" dirty="0"/>
          </a:p>
        </p:txBody>
      </p:sp>
    </p:spTree>
    <p:extLst>
      <p:ext uri="{BB962C8B-B14F-4D97-AF65-F5344CB8AC3E}">
        <p14:creationId xmlns:p14="http://schemas.microsoft.com/office/powerpoint/2010/main" val="5435596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Self-Help/Adaptive Domain</a:t>
            </a:r>
          </a:p>
          <a:p>
            <a:pPr marL="0" indent="0">
              <a:buNone/>
            </a:pPr>
            <a:endParaRPr lang="en-ZA" dirty="0"/>
          </a:p>
          <a:p>
            <a:r>
              <a:rPr lang="en-ZA" dirty="0"/>
              <a:t>The self-help or adaptive domain involves adapting to the environment and ability to do things for oneself. </a:t>
            </a:r>
          </a:p>
          <a:p>
            <a:endParaRPr lang="en-ZA" dirty="0"/>
          </a:p>
          <a:p>
            <a:r>
              <a:rPr lang="en-ZA" dirty="0"/>
              <a:t>Some skills associated with this domain include feeding, dressing, toileting, and drinking independently.</a:t>
            </a:r>
          </a:p>
          <a:p>
            <a:pPr marL="0" lvl="0" indent="0">
              <a:buNone/>
            </a:pPr>
            <a:endParaRPr lang="en-ZA" dirty="0"/>
          </a:p>
        </p:txBody>
      </p:sp>
    </p:spTree>
    <p:extLst>
      <p:ext uri="{BB962C8B-B14F-4D97-AF65-F5344CB8AC3E}">
        <p14:creationId xmlns:p14="http://schemas.microsoft.com/office/powerpoint/2010/main" val="20965879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Self-Help/Adaptive Domain Milestones</a:t>
            </a:r>
          </a:p>
          <a:p>
            <a:pPr marL="0" indent="0">
              <a:buNone/>
            </a:pPr>
            <a:r>
              <a:rPr lang="en-ZA" b="1" dirty="0"/>
              <a:t>Birth - 4 months</a:t>
            </a:r>
            <a:r>
              <a:rPr lang="en-ZA" dirty="0"/>
              <a:t>	</a:t>
            </a:r>
          </a:p>
          <a:p>
            <a:pPr marL="0" indent="0">
              <a:buNone/>
            </a:pPr>
            <a:endParaRPr lang="en-ZA" dirty="0"/>
          </a:p>
          <a:p>
            <a:r>
              <a:rPr lang="en-ZA" dirty="0"/>
              <a:t>Babies express the need for food by crying. They also signal the need for diaper changes and express pleasure when placed in warm water (bathing).</a:t>
            </a:r>
          </a:p>
          <a:p>
            <a:r>
              <a:rPr lang="en-ZA" dirty="0"/>
              <a:t>Eventually during this time, they begin to help by using their own hands to guide the nipple.</a:t>
            </a:r>
          </a:p>
          <a:p>
            <a:pPr marL="0" indent="0">
              <a:buNone/>
            </a:pPr>
            <a:endParaRPr lang="en-ZA" dirty="0"/>
          </a:p>
          <a:p>
            <a:pPr marL="0" indent="0">
              <a:buNone/>
            </a:pPr>
            <a:endParaRPr lang="en-ZA" dirty="0"/>
          </a:p>
          <a:p>
            <a:pPr marL="0" lvl="0" indent="0">
              <a:buNone/>
            </a:pPr>
            <a:endParaRPr lang="en-ZA" dirty="0"/>
          </a:p>
        </p:txBody>
      </p:sp>
    </p:spTree>
    <p:extLst>
      <p:ext uri="{BB962C8B-B14F-4D97-AF65-F5344CB8AC3E}">
        <p14:creationId xmlns:p14="http://schemas.microsoft.com/office/powerpoint/2010/main" val="222453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4 - 8 months</a:t>
            </a:r>
            <a:r>
              <a:rPr lang="en-ZA" dirty="0"/>
              <a:t>	</a:t>
            </a:r>
          </a:p>
          <a:p>
            <a:r>
              <a:rPr lang="en-ZA" dirty="0"/>
              <a:t>Babies show interest in feeding activities. Also during this time, babies can pull off own socks, and Velcro closures on clothing.</a:t>
            </a:r>
          </a:p>
          <a:p>
            <a:pPr marL="0" indent="0">
              <a:buNone/>
            </a:pPr>
            <a:endParaRPr lang="en-ZA" dirty="0"/>
          </a:p>
          <a:p>
            <a:pPr marL="0" indent="0">
              <a:buNone/>
            </a:pPr>
            <a:r>
              <a:rPr lang="en-ZA" b="1" dirty="0"/>
              <a:t>8 -12 months</a:t>
            </a:r>
            <a:r>
              <a:rPr lang="en-ZA" dirty="0"/>
              <a:t>	</a:t>
            </a:r>
          </a:p>
          <a:p>
            <a:r>
              <a:rPr lang="en-ZA" dirty="0"/>
              <a:t>Children begin to hold their own cup and drink, and begin to eat finger foods. </a:t>
            </a:r>
          </a:p>
          <a:p>
            <a:r>
              <a:rPr lang="en-ZA" dirty="0"/>
              <a:t>They also begin to pull off soiled or wet diaper. Generally, children during this age begin to sleep until 6 or 8 am.</a:t>
            </a:r>
          </a:p>
          <a:p>
            <a:pPr marL="0" lvl="0" indent="0">
              <a:buNone/>
            </a:pPr>
            <a:endParaRPr lang="en-ZA" dirty="0"/>
          </a:p>
        </p:txBody>
      </p:sp>
    </p:spTree>
    <p:extLst>
      <p:ext uri="{BB962C8B-B14F-4D97-AF65-F5344CB8AC3E}">
        <p14:creationId xmlns:p14="http://schemas.microsoft.com/office/powerpoint/2010/main" val="16042395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12 - 24 months</a:t>
            </a:r>
            <a:r>
              <a:rPr lang="en-ZA" dirty="0"/>
              <a:t>	</a:t>
            </a:r>
          </a:p>
          <a:p>
            <a:r>
              <a:rPr lang="en-ZA" dirty="0"/>
              <a:t>Children use a spoon to some degree to feed themselves and have good control of a cup. </a:t>
            </a:r>
          </a:p>
          <a:p>
            <a:endParaRPr lang="en-ZA" dirty="0"/>
          </a:p>
          <a:p>
            <a:r>
              <a:rPr lang="en-ZA" dirty="0"/>
              <a:t>They also begin to try and wash themselves, help with dressing, and by age 2 they may begin to gain control of bowels and bladder.</a:t>
            </a:r>
          </a:p>
          <a:p>
            <a:pPr marL="0" indent="0">
              <a:buNone/>
            </a:pPr>
            <a:endParaRPr lang="en-ZA" dirty="0"/>
          </a:p>
          <a:p>
            <a:pPr marL="0" indent="0">
              <a:buNone/>
            </a:pPr>
            <a:endParaRPr lang="en-ZA" dirty="0"/>
          </a:p>
          <a:p>
            <a:pPr marL="0" lvl="0" indent="0">
              <a:buNone/>
            </a:pPr>
            <a:endParaRPr lang="en-ZA" dirty="0"/>
          </a:p>
        </p:txBody>
      </p:sp>
    </p:spTree>
    <p:extLst>
      <p:ext uri="{BB962C8B-B14F-4D97-AF65-F5344CB8AC3E}">
        <p14:creationId xmlns:p14="http://schemas.microsoft.com/office/powerpoint/2010/main" val="21504091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24 - 36 months</a:t>
            </a:r>
            <a:r>
              <a:rPr lang="en-ZA" dirty="0"/>
              <a:t>	</a:t>
            </a:r>
          </a:p>
          <a:p>
            <a:r>
              <a:rPr lang="en-ZA" dirty="0"/>
              <a:t>Children are increasingly able to feed self and use cup/glass. They can generally undress themselves and show signs of being ready for toilet training.</a:t>
            </a:r>
          </a:p>
          <a:p>
            <a:pPr marL="0" indent="0">
              <a:buNone/>
            </a:pPr>
            <a:endParaRPr lang="en-ZA" dirty="0"/>
          </a:p>
          <a:p>
            <a:pPr marL="0" indent="0">
              <a:buNone/>
            </a:pPr>
            <a:endParaRPr lang="en-ZA" dirty="0"/>
          </a:p>
          <a:p>
            <a:pPr marL="0" indent="0">
              <a:buNone/>
            </a:pPr>
            <a:endParaRPr lang="en-ZA" dirty="0"/>
          </a:p>
          <a:p>
            <a:pPr marL="0" lvl="0" indent="0">
              <a:buNone/>
            </a:pPr>
            <a:endParaRPr lang="en-ZA" dirty="0"/>
          </a:p>
        </p:txBody>
      </p:sp>
    </p:spTree>
    <p:extLst>
      <p:ext uri="{BB962C8B-B14F-4D97-AF65-F5344CB8AC3E}">
        <p14:creationId xmlns:p14="http://schemas.microsoft.com/office/powerpoint/2010/main" val="12453756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lnSpcReduction="10000"/>
          </a:bodyPr>
          <a:lstStyle/>
          <a:p>
            <a:r>
              <a:rPr lang="en-GB" dirty="0"/>
              <a:t>Although each child is unique, the basic patterns, or principles, of growth and development are universal, predictable, and orderly.</a:t>
            </a:r>
          </a:p>
          <a:p>
            <a:endParaRPr lang="en-GB" dirty="0"/>
          </a:p>
          <a:p>
            <a:r>
              <a:rPr lang="en-GB" dirty="0"/>
              <a:t> Through careful observation and interaction with children, researchers and those who work with children understand the characteristics of the principles that follow. </a:t>
            </a:r>
          </a:p>
          <a:p>
            <a:pPr marL="0" indent="0">
              <a:buNone/>
            </a:pPr>
            <a:endParaRPr lang="en-ZA" dirty="0"/>
          </a:p>
          <a:p>
            <a:pPr lvl="0"/>
            <a:r>
              <a:rPr lang="en-GB" dirty="0"/>
              <a:t>Development tends to proceed from the head downward. This is called the </a:t>
            </a:r>
            <a:r>
              <a:rPr lang="en-GB" b="1" i="1" dirty="0"/>
              <a:t>cephalocaudal principle.</a:t>
            </a:r>
            <a:r>
              <a:rPr lang="en-GB" dirty="0"/>
              <a:t> According to this principle, the child first gains control of the head, then the arms, then the legs. </a:t>
            </a:r>
          </a:p>
          <a:p>
            <a:pPr marL="0" indent="0">
              <a:buNone/>
            </a:pPr>
            <a:endParaRPr lang="en-ZA" dirty="0"/>
          </a:p>
        </p:txBody>
      </p:sp>
    </p:spTree>
    <p:extLst>
      <p:ext uri="{BB962C8B-B14F-4D97-AF65-F5344CB8AC3E}">
        <p14:creationId xmlns:p14="http://schemas.microsoft.com/office/powerpoint/2010/main" val="12952818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a:bodyPr>
          <a:lstStyle/>
          <a:p>
            <a:pPr lvl="0"/>
            <a:r>
              <a:rPr lang="en-GB" dirty="0"/>
              <a:t>Infants gain control of head and face movements within the first two months after birth. In the next few months, they are able to lift themselves up using their arms. </a:t>
            </a:r>
          </a:p>
          <a:p>
            <a:pPr lvl="0"/>
            <a:endParaRPr lang="en-GB" dirty="0"/>
          </a:p>
          <a:p>
            <a:pPr lvl="0"/>
            <a:r>
              <a:rPr lang="en-GB" dirty="0"/>
              <a:t>By 6 to 12 months of age, infants start to gain leg control and may be able to crawl, stand, or walk. </a:t>
            </a:r>
          </a:p>
          <a:p>
            <a:pPr marL="0" indent="0">
              <a:buNone/>
            </a:pPr>
            <a:endParaRPr lang="en-ZA" dirty="0"/>
          </a:p>
        </p:txBody>
      </p:sp>
    </p:spTree>
    <p:extLst>
      <p:ext uri="{BB962C8B-B14F-4D97-AF65-F5344CB8AC3E}">
        <p14:creationId xmlns:p14="http://schemas.microsoft.com/office/powerpoint/2010/main" val="23045406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a:bodyPr>
          <a:lstStyle/>
          <a:p>
            <a:pPr marL="0" lvl="0" indent="0">
              <a:buNone/>
            </a:pPr>
            <a:endParaRPr lang="en-ZA" dirty="0"/>
          </a:p>
          <a:p>
            <a:pPr lvl="0"/>
            <a:r>
              <a:rPr lang="en-GB" dirty="0"/>
              <a:t>Development also proceeds from the center of the body outward according to the </a:t>
            </a:r>
            <a:r>
              <a:rPr lang="en-GB" b="1" i="1" dirty="0"/>
              <a:t>proximodistal principle.</a:t>
            </a:r>
            <a:r>
              <a:rPr lang="en-GB" dirty="0"/>
              <a:t> </a:t>
            </a:r>
          </a:p>
          <a:p>
            <a:pPr lvl="0"/>
            <a:endParaRPr lang="en-GB" dirty="0"/>
          </a:p>
          <a:p>
            <a:pPr lvl="0"/>
            <a:r>
              <a:rPr lang="en-GB" dirty="0"/>
              <a:t>Accordingly, the spinal cord develops before other parts of the body. The child’s arms develop before the hands, and the hands and feet develop before the fingers and toes. </a:t>
            </a:r>
          </a:p>
          <a:p>
            <a:pPr lvl="0"/>
            <a:endParaRPr lang="en-GB" dirty="0"/>
          </a:p>
          <a:p>
            <a:pPr lvl="0"/>
            <a:r>
              <a:rPr lang="en-GB" dirty="0"/>
              <a:t>Fingers and toes are the last to develop. </a:t>
            </a:r>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144750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a:bodyPr>
          <a:lstStyle/>
          <a:p>
            <a:pPr lvl="0"/>
            <a:r>
              <a:rPr lang="en-GB" dirty="0"/>
              <a:t>Development also depends on maturation. Maturation refers to the sequence of biological changes in children. These orderly changes give children new abilities.</a:t>
            </a:r>
          </a:p>
          <a:p>
            <a:pPr lvl="0"/>
            <a:endParaRPr lang="en-GB" dirty="0"/>
          </a:p>
          <a:p>
            <a:pPr lvl="0"/>
            <a:r>
              <a:rPr lang="en-GB" dirty="0"/>
              <a:t> Much of the maturation depends on changes in the brain and the nervous system. </a:t>
            </a:r>
          </a:p>
          <a:p>
            <a:pPr lvl="0"/>
            <a:endParaRPr lang="en-GB" dirty="0"/>
          </a:p>
          <a:p>
            <a:pPr lvl="0"/>
            <a:r>
              <a:rPr lang="en-GB" dirty="0"/>
              <a:t>These changes assist children to improve their thinking abilities and motor skills. A rich learning environment helps children develop to their potential. </a:t>
            </a:r>
            <a:endParaRPr lang="en-ZA" dirty="0"/>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239029398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a:bodyPr>
          <a:lstStyle/>
          <a:p>
            <a:r>
              <a:rPr lang="en-GB" dirty="0"/>
              <a:t>Children must mature to a certain point before they can gain some skills, 4-4. For instance, the brain of a four-month-old has not matured enough to allow the child to use words. </a:t>
            </a:r>
          </a:p>
          <a:p>
            <a:endParaRPr lang="en-GB" dirty="0"/>
          </a:p>
          <a:p>
            <a:r>
              <a:rPr lang="en-GB" dirty="0"/>
              <a:t>A four-month-old will babble and coo. However, by two years of age, with the help of others, the child will be able to say and understand many words. </a:t>
            </a:r>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37948771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a:bodyPr>
          <a:lstStyle/>
          <a:p>
            <a:r>
              <a:rPr lang="en-GB" dirty="0"/>
              <a:t>This is an example of how cognitive development occurs from simple tasks to more complex tasks.</a:t>
            </a:r>
          </a:p>
          <a:p>
            <a:endParaRPr lang="en-GB" dirty="0"/>
          </a:p>
          <a:p>
            <a:r>
              <a:rPr lang="en-GB" dirty="0"/>
              <a:t>Likewise, physical skills develop from general to specific movements. For example, think about the way an infant waves its arms and legs.</a:t>
            </a:r>
          </a:p>
          <a:p>
            <a:endParaRPr lang="en-GB" dirty="0"/>
          </a:p>
          <a:p>
            <a:r>
              <a:rPr lang="en-GB" dirty="0"/>
              <a:t> In a young infant, these movements are random. In several months, the infant will likely be able to grab a block with his or her whole hand. </a:t>
            </a:r>
          </a:p>
          <a:p>
            <a:pPr marL="0" lvl="0" indent="0">
              <a:buNone/>
            </a:pPr>
            <a:endParaRPr lang="en-ZA" dirty="0"/>
          </a:p>
          <a:p>
            <a:pPr marL="0" indent="0">
              <a:buNone/>
            </a:pPr>
            <a:endParaRPr lang="en-ZA" dirty="0"/>
          </a:p>
        </p:txBody>
      </p:sp>
    </p:spTree>
    <p:extLst>
      <p:ext uri="{BB962C8B-B14F-4D97-AF65-F5344CB8AC3E}">
        <p14:creationId xmlns:p14="http://schemas.microsoft.com/office/powerpoint/2010/main" val="23080263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a:bodyPr>
          <a:lstStyle/>
          <a:p>
            <a:r>
              <a:rPr lang="en-GB" dirty="0"/>
              <a:t>In a little more time, the same infant will grasp a block with the thumb and forefinger. </a:t>
            </a:r>
          </a:p>
          <a:p>
            <a:endParaRPr lang="en-GB" dirty="0"/>
          </a:p>
          <a:p>
            <a:r>
              <a:rPr lang="en-GB" dirty="0"/>
              <a:t>The principles of development help you understand that the order or sequence of development in children is generally the same. </a:t>
            </a:r>
          </a:p>
          <a:p>
            <a:endParaRPr lang="en-GB" dirty="0"/>
          </a:p>
          <a:p>
            <a:r>
              <a:rPr lang="en-GB" dirty="0"/>
              <a:t>However, each child develops at his or her own rate. In any classroom, you may find children the same age who have progressed to different levels in each developmental area. </a:t>
            </a:r>
          </a:p>
          <a:p>
            <a:endParaRPr lang="en-GB" dirty="0"/>
          </a:p>
          <a:p>
            <a:pPr marL="0" indent="0">
              <a:buNone/>
            </a:pPr>
            <a:endParaRPr lang="en-ZA" dirty="0"/>
          </a:p>
        </p:txBody>
      </p:sp>
    </p:spTree>
    <p:extLst>
      <p:ext uri="{BB962C8B-B14F-4D97-AF65-F5344CB8AC3E}">
        <p14:creationId xmlns:p14="http://schemas.microsoft.com/office/powerpoint/2010/main" val="286598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a:bodyPr>
          <a:lstStyle/>
          <a:p>
            <a:r>
              <a:rPr lang="en-GB" dirty="0"/>
              <a:t>Knowing the principles of development will help you observe what abilities each child has gained. </a:t>
            </a:r>
          </a:p>
          <a:p>
            <a:endParaRPr lang="en-GB" dirty="0"/>
          </a:p>
          <a:p>
            <a:r>
              <a:rPr lang="en-GB" dirty="0"/>
              <a:t>It will also help you plan appropriate activities that aid children in successfully developing new skills.</a:t>
            </a:r>
            <a:endParaRPr lang="en-ZA" dirty="0"/>
          </a:p>
          <a:p>
            <a:pPr marL="0" lvl="0" indent="0">
              <a:buNone/>
            </a:pPr>
            <a:endParaRPr lang="en-ZA" dirty="0"/>
          </a:p>
          <a:p>
            <a:endParaRPr lang="en-GB" dirty="0"/>
          </a:p>
          <a:p>
            <a:pPr marL="0" indent="0">
              <a:buNone/>
            </a:pPr>
            <a:endParaRPr lang="en-ZA" dirty="0"/>
          </a:p>
        </p:txBody>
      </p:sp>
    </p:spTree>
    <p:extLst>
      <p:ext uri="{BB962C8B-B14F-4D97-AF65-F5344CB8AC3E}">
        <p14:creationId xmlns:p14="http://schemas.microsoft.com/office/powerpoint/2010/main" val="274037052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a:bodyPr>
          <a:lstStyle/>
          <a:p>
            <a:pPr marL="0" indent="0">
              <a:buNone/>
            </a:pPr>
            <a:r>
              <a:rPr lang="en-GB" b="1" dirty="0"/>
              <a:t>Factors that enable the development of children include:</a:t>
            </a:r>
          </a:p>
          <a:p>
            <a:pPr marL="0" indent="0">
              <a:buNone/>
            </a:pPr>
            <a:endParaRPr lang="en-ZA" b="1" dirty="0"/>
          </a:p>
          <a:p>
            <a:r>
              <a:rPr lang="en-GB" b="1" dirty="0"/>
              <a:t>Positive, caring relationships in the early years are the “building blocks” for social development</a:t>
            </a:r>
            <a:r>
              <a:rPr lang="en-GB" dirty="0"/>
              <a:t>.</a:t>
            </a:r>
            <a:endParaRPr lang="en-ZA" dirty="0"/>
          </a:p>
          <a:p>
            <a:pPr marL="0" lvl="0" indent="0">
              <a:buNone/>
            </a:pPr>
            <a:r>
              <a:rPr lang="en-GB" dirty="0"/>
              <a:t>Relationships in the early years set the stage for all other relationships in a child’s life providing the foundation for social development.</a:t>
            </a:r>
            <a:endParaRPr lang="en-ZA" dirty="0"/>
          </a:p>
          <a:p>
            <a:pPr marL="0" indent="0">
              <a:buNone/>
            </a:pPr>
            <a:r>
              <a:rPr lang="en-GB" dirty="0"/>
              <a:t> </a:t>
            </a:r>
            <a:endParaRPr lang="en-ZA" dirty="0"/>
          </a:p>
          <a:p>
            <a:endParaRPr lang="en-GB" dirty="0"/>
          </a:p>
          <a:p>
            <a:pPr marL="0" indent="0">
              <a:buNone/>
            </a:pPr>
            <a:endParaRPr lang="en-ZA" dirty="0"/>
          </a:p>
        </p:txBody>
      </p:sp>
    </p:spTree>
    <p:extLst>
      <p:ext uri="{BB962C8B-B14F-4D97-AF65-F5344CB8AC3E}">
        <p14:creationId xmlns:p14="http://schemas.microsoft.com/office/powerpoint/2010/main" val="18753464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a:xfrm>
            <a:off x="467544" y="1725282"/>
            <a:ext cx="8219256" cy="4368013"/>
          </a:xfrm>
        </p:spPr>
        <p:txBody>
          <a:bodyPr>
            <a:normAutofit/>
          </a:bodyPr>
          <a:lstStyle/>
          <a:p>
            <a:pPr marL="0" indent="0">
              <a:buNone/>
            </a:pPr>
            <a:r>
              <a:rPr lang="en-GB" b="1" dirty="0"/>
              <a:t>Secure attachment to a loving caregiver sets the stage for healthy child development</a:t>
            </a:r>
            <a:r>
              <a:rPr lang="en-GB" dirty="0"/>
              <a:t>. </a:t>
            </a:r>
            <a:endParaRPr lang="en-ZA" dirty="0"/>
          </a:p>
          <a:p>
            <a:pPr lvl="0"/>
            <a:r>
              <a:rPr lang="en-GB" dirty="0"/>
              <a:t>A child who is securely attached is more self-confident and enthusiastic in exploring their environment and more competent in mastering new challenges. </a:t>
            </a:r>
            <a:endParaRPr lang="en-ZA" dirty="0"/>
          </a:p>
          <a:p>
            <a:pPr marL="0" indent="0">
              <a:buNone/>
            </a:pPr>
            <a:r>
              <a:rPr lang="en-GB" dirty="0"/>
              <a:t> </a:t>
            </a:r>
            <a:endParaRPr lang="en-ZA" dirty="0"/>
          </a:p>
          <a:p>
            <a:endParaRPr lang="en-GB" dirty="0"/>
          </a:p>
          <a:p>
            <a:pPr marL="0" indent="0">
              <a:buNone/>
            </a:pPr>
            <a:endParaRPr lang="en-ZA" dirty="0"/>
          </a:p>
        </p:txBody>
      </p:sp>
    </p:spTree>
    <p:extLst>
      <p:ext uri="{BB962C8B-B14F-4D97-AF65-F5344CB8AC3E}">
        <p14:creationId xmlns:p14="http://schemas.microsoft.com/office/powerpoint/2010/main" val="19684339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a:bodyPr>
          <a:lstStyle/>
          <a:p>
            <a:pPr marL="0" indent="0">
              <a:buNone/>
            </a:pPr>
            <a:r>
              <a:rPr lang="en-GB" b="1" dirty="0"/>
              <a:t>Consistent and responsive caregiving fosters security in a young child.</a:t>
            </a:r>
            <a:endParaRPr lang="en-ZA" dirty="0"/>
          </a:p>
          <a:p>
            <a:pPr lvl="0"/>
            <a:r>
              <a:rPr lang="en-GB" dirty="0"/>
              <a:t>A child’s primary caregiver plays a major role in socio-emotional development. </a:t>
            </a:r>
          </a:p>
          <a:p>
            <a:pPr lvl="0"/>
            <a:endParaRPr lang="en-GB" dirty="0"/>
          </a:p>
          <a:p>
            <a:pPr lvl="0"/>
            <a:r>
              <a:rPr lang="en-GB" dirty="0"/>
              <a:t>Consistent and responsive caregiving (external link) fosters a sense of security in a young child promoting confident exploration of the surrounding environment.</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2939089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a:bodyPr>
          <a:lstStyle/>
          <a:p>
            <a:pPr marL="0" indent="0">
              <a:buNone/>
            </a:pPr>
            <a:r>
              <a:rPr lang="en-GB" b="1" dirty="0"/>
              <a:t>A goodness of “fit” matters.</a:t>
            </a:r>
            <a:endParaRPr lang="en-ZA" dirty="0"/>
          </a:p>
          <a:p>
            <a:pPr lvl="0"/>
            <a:r>
              <a:rPr lang="en-GB" dirty="0"/>
              <a:t>Inborn, biological traits determine whether a child is more likely to be adaptable, slow to warm or spirited. </a:t>
            </a:r>
          </a:p>
          <a:p>
            <a:pPr lvl="0"/>
            <a:endParaRPr lang="en-GB" dirty="0"/>
          </a:p>
          <a:p>
            <a:pPr lvl="0"/>
            <a:r>
              <a:rPr lang="en-GB" dirty="0"/>
              <a:t>It is important for caregivers to understand their child’s natural strengths and challenges and adopt caregiving strategies that make the environment as supportive as possible for the unique temperament of their child. </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4434870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a:xfrm>
            <a:off x="467544" y="1604512"/>
            <a:ext cx="8219256" cy="4488783"/>
          </a:xfrm>
        </p:spPr>
        <p:txBody>
          <a:bodyPr>
            <a:normAutofit/>
          </a:bodyPr>
          <a:lstStyle/>
          <a:p>
            <a:pPr marL="0" indent="0">
              <a:buNone/>
            </a:pPr>
            <a:r>
              <a:rPr lang="en-GB" b="1" dirty="0"/>
              <a:t>Nurturing environments help to shape the developing brain.</a:t>
            </a:r>
            <a:endParaRPr lang="en-ZA" dirty="0"/>
          </a:p>
          <a:p>
            <a:pPr lvl="0"/>
            <a:r>
              <a:rPr lang="en-GB" dirty="0"/>
              <a:t>The early years are a critical time in brain development, and a supportive, stimulating and caring environment supports development and positive lifelong outcomes.</a:t>
            </a:r>
            <a:endParaRPr lang="en-ZA" dirty="0"/>
          </a:p>
          <a:p>
            <a:pPr marL="0" indent="0">
              <a:buNone/>
            </a:pPr>
            <a:r>
              <a:rPr lang="en-GB" dirty="0"/>
              <a:t> </a:t>
            </a:r>
            <a:endParaRPr lang="en-ZA" dirty="0"/>
          </a:p>
          <a:p>
            <a:endParaRPr lang="en-GB" dirty="0"/>
          </a:p>
          <a:p>
            <a:pPr marL="0" indent="0">
              <a:buNone/>
            </a:pPr>
            <a:endParaRPr lang="en-ZA" dirty="0"/>
          </a:p>
        </p:txBody>
      </p:sp>
    </p:spTree>
    <p:extLst>
      <p:ext uri="{BB962C8B-B14F-4D97-AF65-F5344CB8AC3E}">
        <p14:creationId xmlns:p14="http://schemas.microsoft.com/office/powerpoint/2010/main" val="301778875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a:bodyPr>
          <a:lstStyle/>
          <a:p>
            <a:pPr marL="0" indent="0">
              <a:buNone/>
            </a:pPr>
            <a:r>
              <a:rPr lang="en-GB" b="1" dirty="0"/>
              <a:t>Play is the work of children. Learning happens through play.</a:t>
            </a:r>
          </a:p>
          <a:p>
            <a:pPr marL="0" indent="0">
              <a:buNone/>
            </a:pPr>
            <a:endParaRPr lang="en-ZA" dirty="0"/>
          </a:p>
          <a:p>
            <a:pPr lvl="0"/>
            <a:r>
              <a:rPr lang="en-GB" dirty="0"/>
              <a:t>Play is the work of children. Play positively supports children’s social/emotional, physical, cognitive, language and literacy skills. It is essential to a child’s overall healthy development. </a:t>
            </a:r>
          </a:p>
          <a:p>
            <a:pPr lvl="0"/>
            <a:endParaRPr lang="en-GB" dirty="0"/>
          </a:p>
          <a:p>
            <a:pPr lvl="0"/>
            <a:r>
              <a:rPr lang="en-GB" dirty="0"/>
              <a:t>Play has an essential role in building children’s resilience across adaptive systems- pleasure, emotion regulation, stress response systems, peer and place attachments, learning and creativity.</a:t>
            </a:r>
            <a:endParaRPr lang="en-ZA" dirty="0"/>
          </a:p>
          <a:p>
            <a:pPr marL="0" indent="0">
              <a:buNone/>
            </a:pPr>
            <a:r>
              <a:rPr lang="en-GB" dirty="0"/>
              <a:t> </a:t>
            </a:r>
            <a:endParaRPr lang="en-ZA" dirty="0"/>
          </a:p>
          <a:p>
            <a:endParaRPr lang="en-GB" dirty="0"/>
          </a:p>
          <a:p>
            <a:pPr marL="0" indent="0">
              <a:buNone/>
            </a:pPr>
            <a:endParaRPr lang="en-ZA" dirty="0"/>
          </a:p>
        </p:txBody>
      </p:sp>
    </p:spTree>
    <p:extLst>
      <p:ext uri="{BB962C8B-B14F-4D97-AF65-F5344CB8AC3E}">
        <p14:creationId xmlns:p14="http://schemas.microsoft.com/office/powerpoint/2010/main" val="28547545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fontScale="92500" lnSpcReduction="20000"/>
          </a:bodyPr>
          <a:lstStyle/>
          <a:p>
            <a:pPr marL="0" indent="0">
              <a:buNone/>
            </a:pPr>
            <a:r>
              <a:rPr lang="en-GB" sz="2600" b="1" dirty="0"/>
              <a:t>Resilient parents/caregivers raise resilient children. Resilient children are more likely to thrive.</a:t>
            </a:r>
            <a:endParaRPr lang="en-ZA" sz="2600" dirty="0"/>
          </a:p>
          <a:p>
            <a:pPr lvl="0"/>
            <a:r>
              <a:rPr lang="en-GB" sz="2600" dirty="0"/>
              <a:t>By learning to be positive, committed, and persevering, children (and adults) can increase resiliency. </a:t>
            </a:r>
          </a:p>
          <a:p>
            <a:pPr lvl="0"/>
            <a:r>
              <a:rPr lang="en-GB" sz="2600" dirty="0"/>
              <a:t>People who are more resilient are less likely to experience depression and anxiety, and more likely to have healthy relationships.</a:t>
            </a:r>
            <a:endParaRPr lang="en-ZA" sz="2600" dirty="0"/>
          </a:p>
          <a:p>
            <a:pPr marL="0" indent="0">
              <a:buNone/>
            </a:pPr>
            <a:endParaRPr lang="en-ZA" sz="2600" dirty="0"/>
          </a:p>
          <a:p>
            <a:pPr marL="0" indent="0">
              <a:buNone/>
            </a:pPr>
            <a:r>
              <a:rPr lang="en-GB" sz="2600" b="1" dirty="0"/>
              <a:t>It takes a “team” to raise a healthy child. </a:t>
            </a:r>
            <a:endParaRPr lang="en-ZA" sz="2600" dirty="0"/>
          </a:p>
          <a:p>
            <a:pPr lvl="0"/>
            <a:r>
              <a:rPr lang="en-GB" sz="2600" dirty="0"/>
              <a:t>Engaging parents as partners in their child’s education can lead to a greater understanding of a child’s needs and how they learn best.</a:t>
            </a:r>
            <a:endParaRPr lang="en-ZA" sz="2600" dirty="0"/>
          </a:p>
          <a:p>
            <a:pPr marL="0" indent="0">
              <a:buNone/>
            </a:pPr>
            <a:r>
              <a:rPr lang="en-GB" dirty="0"/>
              <a:t> </a:t>
            </a:r>
            <a:endParaRPr lang="en-ZA" dirty="0"/>
          </a:p>
          <a:p>
            <a:endParaRPr lang="en-GB" dirty="0"/>
          </a:p>
          <a:p>
            <a:pPr marL="0" indent="0">
              <a:buNone/>
            </a:pPr>
            <a:endParaRPr lang="en-ZA" dirty="0"/>
          </a:p>
        </p:txBody>
      </p:sp>
    </p:spTree>
    <p:extLst>
      <p:ext uri="{BB962C8B-B14F-4D97-AF65-F5344CB8AC3E}">
        <p14:creationId xmlns:p14="http://schemas.microsoft.com/office/powerpoint/2010/main" val="30531465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a:bodyPr>
          <a:lstStyle/>
          <a:p>
            <a:pPr marL="0" indent="0">
              <a:buNone/>
            </a:pPr>
            <a:r>
              <a:rPr lang="en-GB" b="1" dirty="0"/>
              <a:t>Stimulation and Interaction</a:t>
            </a:r>
            <a:endParaRPr lang="en-ZA" dirty="0"/>
          </a:p>
          <a:p>
            <a:pPr marL="0" indent="0">
              <a:buNone/>
            </a:pPr>
            <a:endParaRPr lang="en-ZA" dirty="0"/>
          </a:p>
          <a:p>
            <a:r>
              <a:rPr lang="en-GB" dirty="0"/>
              <a:t>Infants need lots of stimulation and interaction, which is essential for their cognitive and emotional development. </a:t>
            </a:r>
          </a:p>
          <a:p>
            <a:endParaRPr lang="en-GB" dirty="0"/>
          </a:p>
          <a:p>
            <a:r>
              <a:rPr lang="en-GB" dirty="0"/>
              <a:t>Talking, singing, playing music, carrying on "conversations" (such as exchanging babbling-type sounds counts for conversation), and reading stories with babies builds their vocabulary, demonstrates emotions, and teaches problem-solving skills.</a:t>
            </a:r>
            <a:endParaRPr lang="en-ZA" dirty="0"/>
          </a:p>
          <a:p>
            <a:pPr marL="0" indent="0">
              <a:buNone/>
            </a:pPr>
            <a:r>
              <a:rPr lang="en-GB" dirty="0"/>
              <a:t> </a:t>
            </a:r>
            <a:endParaRPr lang="en-ZA" dirty="0"/>
          </a:p>
          <a:p>
            <a:endParaRPr lang="en-GB" dirty="0"/>
          </a:p>
          <a:p>
            <a:pPr marL="0" indent="0">
              <a:buNone/>
            </a:pPr>
            <a:endParaRPr lang="en-ZA" dirty="0"/>
          </a:p>
        </p:txBody>
      </p:sp>
    </p:spTree>
    <p:extLst>
      <p:ext uri="{BB962C8B-B14F-4D97-AF65-F5344CB8AC3E}">
        <p14:creationId xmlns:p14="http://schemas.microsoft.com/office/powerpoint/2010/main" val="124312374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a:bodyPr>
          <a:lstStyle/>
          <a:p>
            <a:pPr marL="0" indent="0">
              <a:buNone/>
            </a:pPr>
            <a:r>
              <a:rPr lang="en-GB" b="1" dirty="0"/>
              <a:t>Good Nutrition</a:t>
            </a:r>
            <a:endParaRPr lang="en-ZA" dirty="0"/>
          </a:p>
          <a:p>
            <a:r>
              <a:rPr lang="en-GB" dirty="0"/>
              <a:t>To grow well, babies must be fed properly. Feeding of a child appropriately during the first year of life is extremely important, as more growth occurs during the baby's first year than any other time in her life. </a:t>
            </a:r>
          </a:p>
          <a:p>
            <a:r>
              <a:rPr lang="en-GB" dirty="0"/>
              <a:t>Starting good eating habits at this early stage will help set healthful eating patterns for life.</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535956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p:txBody>
          <a:bodyPr>
            <a:normAutofit/>
          </a:bodyPr>
          <a:lstStyle/>
          <a:p>
            <a:pPr marL="0" indent="0">
              <a:buNone/>
            </a:pPr>
            <a:r>
              <a:rPr lang="en-GB" b="1" dirty="0"/>
              <a:t>Learning Environment</a:t>
            </a:r>
            <a:endParaRPr lang="en-ZA" dirty="0"/>
          </a:p>
          <a:p>
            <a:r>
              <a:rPr lang="en-GB" dirty="0"/>
              <a:t>Children who are surrounded, both at home and at school/day-care facilities, by a strong learning environment that is both informative and supportive may improve their development.</a:t>
            </a:r>
            <a:endParaRPr lang="en-ZA" dirty="0"/>
          </a:p>
          <a:p>
            <a:pPr marL="0" indent="0">
              <a:buNone/>
            </a:pPr>
            <a:r>
              <a:rPr lang="en-GB" dirty="0"/>
              <a:t> </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4107037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2907-6F3E-4A43-908A-49A6CEDB1BB8}"/>
              </a:ext>
            </a:extLst>
          </p:cNvPr>
          <p:cNvSpPr>
            <a:spLocks noGrp="1"/>
          </p:cNvSpPr>
          <p:nvPr>
            <p:ph type="title"/>
          </p:nvPr>
        </p:nvSpPr>
        <p:spPr/>
        <p:txBody>
          <a:bodyPr>
            <a:normAutofit fontScale="90000"/>
          </a:bodyPr>
          <a:lstStyle/>
          <a:p>
            <a:pPr algn="ctr"/>
            <a:br>
              <a:rPr lang="en-GB" dirty="0"/>
            </a:br>
            <a:r>
              <a:rPr lang="en-GB" dirty="0"/>
              <a:t>PRINCIPLES OF EARLY CHILDHOOD DEVELOPMENT </a:t>
            </a:r>
            <a:br>
              <a:rPr lang="en-ZA" dirty="0"/>
            </a:br>
            <a:endParaRPr lang="en-ZA" dirty="0"/>
          </a:p>
        </p:txBody>
      </p:sp>
      <p:sp>
        <p:nvSpPr>
          <p:cNvPr id="3" name="Slide Number Placeholder 2">
            <a:extLst>
              <a:ext uri="{FF2B5EF4-FFF2-40B4-BE49-F238E27FC236}">
                <a16:creationId xmlns:a16="http://schemas.microsoft.com/office/drawing/2014/main" id="{A7E95A29-7FB8-47AF-AF51-F571004BDC82}"/>
              </a:ext>
            </a:extLst>
          </p:cNvPr>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4" name="Content Placeholder 3">
            <a:extLst>
              <a:ext uri="{FF2B5EF4-FFF2-40B4-BE49-F238E27FC236}">
                <a16:creationId xmlns:a16="http://schemas.microsoft.com/office/drawing/2014/main" id="{9EF4B4BD-0C4E-49F6-807A-B5413C0B8A6E}"/>
              </a:ext>
            </a:extLst>
          </p:cNvPr>
          <p:cNvSpPr>
            <a:spLocks noGrp="1"/>
          </p:cNvSpPr>
          <p:nvPr>
            <p:ph sz="quarter" idx="1"/>
          </p:nvPr>
        </p:nvSpPr>
        <p:spPr>
          <a:xfrm>
            <a:off x="467544" y="1413296"/>
            <a:ext cx="8219256" cy="5254204"/>
          </a:xfrm>
        </p:spPr>
        <p:txBody>
          <a:bodyPr>
            <a:normAutofit fontScale="92500" lnSpcReduction="20000"/>
          </a:bodyPr>
          <a:lstStyle/>
          <a:p>
            <a:pPr marL="0" indent="0">
              <a:buNone/>
            </a:pPr>
            <a:r>
              <a:rPr lang="en-GB" sz="2600" b="1" dirty="0"/>
              <a:t>Environmental </a:t>
            </a:r>
            <a:r>
              <a:rPr lang="en-GB" sz="2600" dirty="0"/>
              <a:t>factors such as </a:t>
            </a:r>
          </a:p>
          <a:p>
            <a:pPr marL="0" indent="0">
              <a:buNone/>
            </a:pPr>
            <a:endParaRPr lang="en-ZA" sz="2600" dirty="0"/>
          </a:p>
          <a:p>
            <a:pPr lvl="0"/>
            <a:r>
              <a:rPr lang="en-GB" sz="2600" dirty="0"/>
              <a:t>living in a safe community</a:t>
            </a:r>
            <a:endParaRPr lang="en-ZA" sz="2600" dirty="0"/>
          </a:p>
          <a:p>
            <a:pPr lvl="0"/>
            <a:r>
              <a:rPr lang="en-GB" sz="2600" dirty="0"/>
              <a:t>receiving care within a high-quality child care setting</a:t>
            </a:r>
            <a:endParaRPr lang="en-ZA" sz="2600" dirty="0"/>
          </a:p>
          <a:p>
            <a:pPr lvl="0"/>
            <a:r>
              <a:rPr lang="en-GB" sz="2600" dirty="0"/>
              <a:t>Availability of resources in the community or,</a:t>
            </a:r>
            <a:endParaRPr lang="en-ZA" sz="2600" dirty="0"/>
          </a:p>
          <a:p>
            <a:pPr lvl="0"/>
            <a:r>
              <a:rPr lang="en-GB" sz="2600" dirty="0"/>
              <a:t>Availability of policies supporting children and families, etc</a:t>
            </a:r>
            <a:endParaRPr lang="en-ZA" sz="2600" dirty="0"/>
          </a:p>
          <a:p>
            <a:pPr marL="0" indent="0">
              <a:buNone/>
            </a:pPr>
            <a:endParaRPr lang="en-ZA" sz="2600" dirty="0"/>
          </a:p>
          <a:p>
            <a:pPr marL="0" indent="0">
              <a:buNone/>
            </a:pPr>
            <a:r>
              <a:rPr lang="en-GB" sz="2600" b="1" dirty="0"/>
              <a:t>Family</a:t>
            </a:r>
            <a:r>
              <a:rPr lang="en-GB" sz="2600" dirty="0"/>
              <a:t> factors such as </a:t>
            </a:r>
          </a:p>
          <a:p>
            <a:pPr marL="0" indent="0">
              <a:buNone/>
            </a:pPr>
            <a:endParaRPr lang="en-ZA" sz="2600" dirty="0"/>
          </a:p>
          <a:p>
            <a:pPr lvl="0"/>
            <a:r>
              <a:rPr lang="en-GB" sz="2600" dirty="0"/>
              <a:t>Joyous/happy or stable family </a:t>
            </a:r>
            <a:endParaRPr lang="en-ZA" sz="2600" dirty="0"/>
          </a:p>
          <a:p>
            <a:pPr lvl="0"/>
            <a:r>
              <a:rPr lang="en-GB" sz="2600" dirty="0"/>
              <a:t>Peace at home</a:t>
            </a:r>
            <a:endParaRPr lang="en-ZA" sz="2600" dirty="0"/>
          </a:p>
          <a:p>
            <a:pPr lvl="0"/>
            <a:r>
              <a:rPr lang="en-GB" sz="2600" dirty="0"/>
              <a:t>Financial stability of the family, etc. </a:t>
            </a:r>
            <a:endParaRPr lang="en-ZA" sz="2600" dirty="0"/>
          </a:p>
          <a:p>
            <a:pPr marL="0" indent="0">
              <a:buNone/>
            </a:pPr>
            <a:r>
              <a:rPr lang="en-GB" dirty="0"/>
              <a:t> </a:t>
            </a:r>
            <a:endParaRPr lang="en-ZA"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8026364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759788"/>
            <a:ext cx="8219256" cy="4333507"/>
          </a:xfrm>
        </p:spPr>
        <p:txBody>
          <a:bodyPr>
            <a:normAutofit/>
          </a:bodyPr>
          <a:lstStyle/>
          <a:p>
            <a:r>
              <a:rPr lang="en-GB" dirty="0"/>
              <a:t>In the field of early childhood education, inclusion describes the practice of including children with disabilities in a child care setting with typically developing children of similar ages, with specialized instruction and support when needed.</a:t>
            </a:r>
            <a:endParaRPr lang="en-ZA" dirty="0"/>
          </a:p>
          <a:p>
            <a:pPr marL="0" indent="0">
              <a:buNone/>
            </a:pPr>
            <a:endParaRPr lang="en-ZA" dirty="0"/>
          </a:p>
        </p:txBody>
      </p:sp>
    </p:spTree>
    <p:extLst>
      <p:ext uri="{BB962C8B-B14F-4D97-AF65-F5344CB8AC3E}">
        <p14:creationId xmlns:p14="http://schemas.microsoft.com/office/powerpoint/2010/main" val="10258445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p:txBody>
          <a:bodyPr>
            <a:normAutofit lnSpcReduction="10000"/>
          </a:bodyPr>
          <a:lstStyle/>
          <a:p>
            <a:pPr marL="0" indent="0">
              <a:buNone/>
            </a:pPr>
            <a:r>
              <a:rPr lang="en-ZA" b="1" dirty="0"/>
              <a:t>Benefits of Inclusive Child Care</a:t>
            </a:r>
            <a:endParaRPr lang="en-ZA" dirty="0"/>
          </a:p>
          <a:p>
            <a:pPr marL="0" indent="0">
              <a:buNone/>
            </a:pPr>
            <a:r>
              <a:rPr lang="en-ZA" dirty="0"/>
              <a:t>Inclusive child care can be beneficial, both for the child with a special need and for the other children in the inclusion classroom. </a:t>
            </a:r>
          </a:p>
          <a:p>
            <a:pPr marL="0" indent="0">
              <a:buNone/>
            </a:pPr>
            <a:endParaRPr lang="en-ZA" b="1" dirty="0"/>
          </a:p>
          <a:p>
            <a:pPr marL="0" indent="0">
              <a:buNone/>
            </a:pPr>
            <a:r>
              <a:rPr lang="en-ZA" b="1" dirty="0"/>
              <a:t>Some of the benefits of inclusive child care for children with special needs include:</a:t>
            </a:r>
          </a:p>
          <a:p>
            <a:pPr marL="0" indent="0">
              <a:buNone/>
            </a:pPr>
            <a:endParaRPr lang="en-ZA" b="1" dirty="0"/>
          </a:p>
          <a:p>
            <a:pPr lvl="0"/>
            <a:r>
              <a:rPr lang="en-ZA" dirty="0"/>
              <a:t>Chances to learn by observing and interacting with other children of similar ages.</a:t>
            </a:r>
          </a:p>
          <a:p>
            <a:pPr lvl="0"/>
            <a:r>
              <a:rPr lang="en-ZA" dirty="0"/>
              <a:t>Time and support to build relationships with other children.</a:t>
            </a:r>
          </a:p>
          <a:p>
            <a:pPr lvl="0"/>
            <a:r>
              <a:rPr lang="en-ZA" dirty="0"/>
              <a:t>Chances to practice social skills in real-world situations.</a:t>
            </a:r>
          </a:p>
          <a:p>
            <a:pPr marL="0" indent="0">
              <a:buNone/>
            </a:pPr>
            <a:endParaRPr lang="en-ZA" dirty="0"/>
          </a:p>
        </p:txBody>
      </p:sp>
    </p:spTree>
    <p:extLst>
      <p:ext uri="{BB962C8B-B14F-4D97-AF65-F5344CB8AC3E}">
        <p14:creationId xmlns:p14="http://schemas.microsoft.com/office/powerpoint/2010/main" val="19162926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p:txBody>
          <a:bodyPr>
            <a:normAutofit/>
          </a:bodyPr>
          <a:lstStyle/>
          <a:p>
            <a:pPr lvl="0"/>
            <a:r>
              <a:rPr lang="en-ZA" dirty="0"/>
              <a:t>Exposure to a wider variety of challenging activities.</a:t>
            </a:r>
          </a:p>
          <a:p>
            <a:pPr lvl="0"/>
            <a:r>
              <a:rPr lang="en-ZA" dirty="0"/>
              <a:t>Opportunities to learn at their own pace in a supportive environment.</a:t>
            </a:r>
          </a:p>
          <a:p>
            <a:pPr lvl="0"/>
            <a:r>
              <a:rPr lang="en-ZA" dirty="0"/>
              <a:t>Chances to build relationships with caring adults other than parents.</a:t>
            </a:r>
          </a:p>
          <a:p>
            <a:r>
              <a:rPr lang="en-ZA" dirty="0"/>
              <a:t>Typically developing children can also benefit from interacting with a child with a special need in their child care program. </a:t>
            </a:r>
          </a:p>
        </p:txBody>
      </p:sp>
    </p:spTree>
    <p:extLst>
      <p:ext uri="{BB962C8B-B14F-4D97-AF65-F5344CB8AC3E}">
        <p14:creationId xmlns:p14="http://schemas.microsoft.com/office/powerpoint/2010/main" val="34702048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p:txBody>
          <a:bodyPr>
            <a:normAutofit/>
          </a:bodyPr>
          <a:lstStyle/>
          <a:p>
            <a:pPr marL="0" indent="0">
              <a:buNone/>
            </a:pPr>
            <a:r>
              <a:rPr lang="en-ZA" b="1" dirty="0"/>
              <a:t>Benefits of inclusive child care for typically developing children include:</a:t>
            </a:r>
          </a:p>
          <a:p>
            <a:pPr marL="0" indent="0">
              <a:buNone/>
            </a:pPr>
            <a:endParaRPr lang="en-ZA" b="1" dirty="0"/>
          </a:p>
          <a:p>
            <a:pPr lvl="0"/>
            <a:r>
              <a:rPr lang="en-ZA" dirty="0"/>
              <a:t>Increased appreciation and acceptance of individual differences.</a:t>
            </a:r>
          </a:p>
          <a:p>
            <a:pPr lvl="0"/>
            <a:r>
              <a:rPr lang="en-ZA" dirty="0"/>
              <a:t>Increased empathy for others.</a:t>
            </a:r>
          </a:p>
          <a:p>
            <a:pPr lvl="0"/>
            <a:r>
              <a:rPr lang="en-ZA" dirty="0"/>
              <a:t>Preparation for adult life in an inclusive society.</a:t>
            </a:r>
          </a:p>
          <a:p>
            <a:pPr lvl="0"/>
            <a:r>
              <a:rPr lang="en-ZA" dirty="0"/>
              <a:t>Opportunities to master activities by practicing and teaching others.</a:t>
            </a:r>
          </a:p>
        </p:txBody>
      </p:sp>
    </p:spTree>
    <p:extLst>
      <p:ext uri="{BB962C8B-B14F-4D97-AF65-F5344CB8AC3E}">
        <p14:creationId xmlns:p14="http://schemas.microsoft.com/office/powerpoint/2010/main" val="230525085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p:txBody>
          <a:bodyPr>
            <a:normAutofit/>
          </a:bodyPr>
          <a:lstStyle/>
          <a:p>
            <a:pPr marL="0" indent="0">
              <a:buNone/>
            </a:pPr>
            <a:r>
              <a:rPr lang="en-GB" b="1" dirty="0"/>
              <a:t>Continuum of Early Childhood development services </a:t>
            </a:r>
            <a:endParaRPr lang="en-ZA" dirty="0"/>
          </a:p>
          <a:p>
            <a:pPr marL="0" indent="0">
              <a:buNone/>
            </a:pPr>
            <a:r>
              <a:rPr lang="en-GB" b="1" dirty="0"/>
              <a:t> </a:t>
            </a:r>
            <a:endParaRPr lang="en-ZA" dirty="0"/>
          </a:p>
          <a:p>
            <a:r>
              <a:rPr lang="en-ZA" dirty="0"/>
              <a:t>The Government of the Republic of South Africa   prioritised early childhood development (ECD) since 1994. </a:t>
            </a:r>
          </a:p>
          <a:p>
            <a:endParaRPr lang="en-ZA" dirty="0"/>
          </a:p>
          <a:p>
            <a:r>
              <a:rPr lang="en-ZA" dirty="0"/>
              <a:t>ECD has been recognised as one of the most powerful tools for breaking the intergenerational cycle of poverty in South Africa. </a:t>
            </a:r>
          </a:p>
        </p:txBody>
      </p:sp>
    </p:spTree>
    <p:extLst>
      <p:ext uri="{BB962C8B-B14F-4D97-AF65-F5344CB8AC3E}">
        <p14:creationId xmlns:p14="http://schemas.microsoft.com/office/powerpoint/2010/main" val="24606996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p:txBody>
          <a:bodyPr>
            <a:normAutofit/>
          </a:bodyPr>
          <a:lstStyle/>
          <a:p>
            <a:r>
              <a:rPr lang="en-ZA" dirty="0"/>
              <a:t>Overwhelming scientific evidence confirms the tremendous importance of the early years for human development and the need for investing resources to support and promote optimal child development from conception.</a:t>
            </a:r>
          </a:p>
          <a:p>
            <a:pPr marL="0" indent="0">
              <a:buNone/>
            </a:pPr>
            <a:endParaRPr lang="en-ZA" dirty="0"/>
          </a:p>
          <a:p>
            <a:r>
              <a:rPr lang="en-ZA" dirty="0"/>
              <a:t> Lack of opportunities and interventions, or poor quality interventions, during early childhood can significantly disadvantage young children and diminish their potential for success. </a:t>
            </a:r>
          </a:p>
        </p:txBody>
      </p:sp>
    </p:spTree>
    <p:extLst>
      <p:ext uri="{BB962C8B-B14F-4D97-AF65-F5344CB8AC3E}">
        <p14:creationId xmlns:p14="http://schemas.microsoft.com/office/powerpoint/2010/main" val="12509010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p:txBody>
          <a:bodyPr>
            <a:normAutofit/>
          </a:bodyPr>
          <a:lstStyle/>
          <a:p>
            <a:pPr marL="0" indent="0">
              <a:buNone/>
            </a:pPr>
            <a:r>
              <a:rPr lang="en-ZA" b="1" dirty="0"/>
              <a:t>ECD Facts in South Africa</a:t>
            </a:r>
          </a:p>
          <a:p>
            <a:pPr lvl="0">
              <a:lnSpc>
                <a:spcPct val="150000"/>
              </a:lnSpc>
            </a:pPr>
            <a:r>
              <a:rPr lang="en-ZA" dirty="0"/>
              <a:t>There are 8, 207, 723 million children from birth to 6 years old according to 2014 Mid Year Population estimates</a:t>
            </a:r>
          </a:p>
          <a:p>
            <a:pPr lvl="0">
              <a:lnSpc>
                <a:spcPct val="150000"/>
              </a:lnSpc>
            </a:pPr>
            <a:r>
              <a:rPr lang="en-ZA" dirty="0"/>
              <a:t>The largest number is in Kwa-Zulu Natal (23%), Gauteng (20%) and lowest in Northern Cape (2%) and Free State (5%)</a:t>
            </a:r>
          </a:p>
          <a:p>
            <a:pPr lvl="0">
              <a:lnSpc>
                <a:spcPct val="150000"/>
              </a:lnSpc>
            </a:pPr>
            <a:r>
              <a:rPr lang="en-ZA" dirty="0"/>
              <a:t>Whilst poverty levels have fallen by 15% since 2004 using the lower bound poverty level of R604.00 per person per month , about 58% children are deemed poor</a:t>
            </a:r>
          </a:p>
        </p:txBody>
      </p:sp>
    </p:spTree>
    <p:extLst>
      <p:ext uri="{BB962C8B-B14F-4D97-AF65-F5344CB8AC3E}">
        <p14:creationId xmlns:p14="http://schemas.microsoft.com/office/powerpoint/2010/main" val="136853384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pPr lvl="0">
              <a:lnSpc>
                <a:spcPct val="150000"/>
              </a:lnSpc>
            </a:pPr>
            <a:r>
              <a:rPr lang="en-ZA" dirty="0"/>
              <a:t>The burden of poverty is distributed unequally across provinces; the majority of poor children are black, living predominantly in rural provinces such as Limpopo (76%), Eastern Cape (75%) and Kwa-Zulu Natal (67%).</a:t>
            </a:r>
          </a:p>
        </p:txBody>
      </p:sp>
    </p:spTree>
    <p:extLst>
      <p:ext uri="{BB962C8B-B14F-4D97-AF65-F5344CB8AC3E}">
        <p14:creationId xmlns:p14="http://schemas.microsoft.com/office/powerpoint/2010/main" val="386139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pPr lvl="0">
              <a:lnSpc>
                <a:spcPct val="150000"/>
              </a:lnSpc>
            </a:pPr>
            <a:r>
              <a:rPr lang="en-ZA" dirty="0"/>
              <a:t>Service provision is poor and affected by a combination of factors i.e. legislation that is not harmonised, insufficient funding, poor governance, including institutional arrangements, leadership and co-ordination. </a:t>
            </a:r>
          </a:p>
        </p:txBody>
      </p:sp>
    </p:spTree>
    <p:extLst>
      <p:ext uri="{BB962C8B-B14F-4D97-AF65-F5344CB8AC3E}">
        <p14:creationId xmlns:p14="http://schemas.microsoft.com/office/powerpoint/2010/main" val="31240605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pPr marL="0" indent="0">
              <a:buNone/>
            </a:pPr>
            <a:r>
              <a:rPr lang="en-ZA" b="1" dirty="0"/>
              <a:t>The National Integrated Early Childhood Development Policy</a:t>
            </a:r>
          </a:p>
          <a:p>
            <a:pPr marL="0" indent="0">
              <a:buNone/>
            </a:pPr>
            <a:endParaRPr lang="en-ZA" dirty="0"/>
          </a:p>
          <a:p>
            <a:pPr marL="0" indent="0">
              <a:buNone/>
            </a:pPr>
            <a:r>
              <a:rPr lang="en-ZA" b="1" dirty="0"/>
              <a:t>The development of the ECD Policy was necessitated by two essential gaps in the governing ECD policy and legal framework:   </a:t>
            </a:r>
          </a:p>
          <a:p>
            <a:r>
              <a:rPr lang="en-ZA" dirty="0"/>
              <a:t>Poor recognition of ECD services as a universal right and the lack of acknowledgement of the significant benefits that ECD services can produce for individual children, their families, communities and for the nation as a whole. </a:t>
            </a:r>
          </a:p>
        </p:txBody>
      </p:sp>
    </p:spTree>
    <p:extLst>
      <p:ext uri="{BB962C8B-B14F-4D97-AF65-F5344CB8AC3E}">
        <p14:creationId xmlns:p14="http://schemas.microsoft.com/office/powerpoint/2010/main" val="272018262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r>
              <a:rPr lang="en-ZA" dirty="0"/>
              <a:t>The policy thus translates this recognition into associated responsibilities of the government of South Africa. </a:t>
            </a:r>
          </a:p>
          <a:p>
            <a:endParaRPr lang="en-ZA" dirty="0"/>
          </a:p>
          <a:p>
            <a:r>
              <a:rPr lang="en-ZA" dirty="0"/>
              <a:t>It also seeks to provide clarity on definitional issues and to create an enabling, multi-sectoral framework to guide actions and ensure a coordinated response of public and private sector stakeholders, communities, parents and caregivers. </a:t>
            </a:r>
          </a:p>
        </p:txBody>
      </p:sp>
    </p:spTree>
    <p:extLst>
      <p:ext uri="{BB962C8B-B14F-4D97-AF65-F5344CB8AC3E}">
        <p14:creationId xmlns:p14="http://schemas.microsoft.com/office/powerpoint/2010/main" val="35256397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r>
              <a:rPr lang="en-ZA" dirty="0"/>
              <a:t>The policy covers the period from conception until formal school entry (that is to say, until young children enter Grade R) or until they reach the age of 7 years in the case of children with developmental difficulties and/or disabilities, whichever occurs first. </a:t>
            </a:r>
          </a:p>
        </p:txBody>
      </p:sp>
    </p:spTree>
    <p:extLst>
      <p:ext uri="{BB962C8B-B14F-4D97-AF65-F5344CB8AC3E}">
        <p14:creationId xmlns:p14="http://schemas.microsoft.com/office/powerpoint/2010/main" val="270738593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pPr marL="0" indent="0">
              <a:buNone/>
            </a:pPr>
            <a:r>
              <a:rPr lang="en-ZA" b="1" dirty="0"/>
              <a:t>ECD Implementation Goals</a:t>
            </a:r>
            <a:endParaRPr lang="en-ZA" dirty="0"/>
          </a:p>
          <a:p>
            <a:pPr lvl="0"/>
            <a:r>
              <a:rPr lang="en-ZA" b="1" dirty="0"/>
              <a:t>The Long-term goal of the policy is: </a:t>
            </a:r>
            <a:r>
              <a:rPr lang="en-ZA" dirty="0"/>
              <a:t>By 2030</a:t>
            </a:r>
            <a:r>
              <a:rPr lang="en-ZA" b="1" dirty="0"/>
              <a:t>, </a:t>
            </a:r>
            <a:r>
              <a:rPr lang="en-ZA" dirty="0"/>
              <a:t>a full comprehensive age- and developmentally stage-appropriate package of quality ECD services is available and accessible to all infants and young children and their caregivers.</a:t>
            </a:r>
          </a:p>
          <a:p>
            <a:pPr marL="0" lvl="0" indent="0">
              <a:buNone/>
            </a:pPr>
            <a:endParaRPr lang="en-ZA" dirty="0"/>
          </a:p>
          <a:p>
            <a:pPr lvl="0"/>
            <a:r>
              <a:rPr lang="en-ZA" b="1" dirty="0"/>
              <a:t>Medium-term goal: </a:t>
            </a:r>
            <a:r>
              <a:rPr lang="en-ZA" dirty="0"/>
              <a:t>By 2024,</a:t>
            </a:r>
            <a:r>
              <a:rPr lang="en-ZA" b="1" dirty="0"/>
              <a:t> </a:t>
            </a:r>
            <a:r>
              <a:rPr lang="en-ZA" dirty="0"/>
              <a:t>age and developmentally stage-appropriate essential components of the comprehensive package of quality early childhood development services is available and accessible to all infants and young children and their caregivers.</a:t>
            </a:r>
          </a:p>
        </p:txBody>
      </p:sp>
    </p:spTree>
    <p:extLst>
      <p:ext uri="{BB962C8B-B14F-4D97-AF65-F5344CB8AC3E}">
        <p14:creationId xmlns:p14="http://schemas.microsoft.com/office/powerpoint/2010/main" val="28889286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pPr lvl="0"/>
            <a:r>
              <a:rPr lang="en-ZA" b="1" dirty="0"/>
              <a:t>Short-term goal: </a:t>
            </a:r>
            <a:r>
              <a:rPr lang="en-ZA" dirty="0"/>
              <a:t>By 2017, Government has established the necessary legal framework(s), the organisational structures and institutional arrangements, undertaken the planning, and put in place the financing mechanisms necessary to support and realise its commitments to ensure universal availability of, and equitable access to early childhood development services.</a:t>
            </a:r>
          </a:p>
        </p:txBody>
      </p:sp>
    </p:spTree>
    <p:extLst>
      <p:ext uri="{BB962C8B-B14F-4D97-AF65-F5344CB8AC3E}">
        <p14:creationId xmlns:p14="http://schemas.microsoft.com/office/powerpoint/2010/main" val="161796697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pPr marL="0" indent="0">
              <a:buNone/>
            </a:pPr>
            <a:r>
              <a:rPr lang="en-ZA" b="1" dirty="0"/>
              <a:t>Key Positions of the ECD Policy</a:t>
            </a:r>
            <a:endParaRPr lang="en-ZA" dirty="0"/>
          </a:p>
          <a:p>
            <a:pPr marL="0" indent="0">
              <a:buNone/>
            </a:pPr>
            <a:r>
              <a:rPr lang="en-ZA" b="1" dirty="0"/>
              <a:t> </a:t>
            </a:r>
            <a:endParaRPr lang="en-ZA" dirty="0"/>
          </a:p>
          <a:p>
            <a:pPr marL="0" indent="0">
              <a:buNone/>
            </a:pPr>
            <a:r>
              <a:rPr lang="en-ZA" b="1" dirty="0"/>
              <a:t>1.    </a:t>
            </a:r>
            <a:r>
              <a:rPr lang="en-ZA" b="1" i="1" dirty="0"/>
              <a:t>Age coverage:</a:t>
            </a:r>
            <a:r>
              <a:rPr lang="en-ZA" b="1" dirty="0"/>
              <a:t>  </a:t>
            </a:r>
            <a:r>
              <a:rPr lang="en-ZA" dirty="0"/>
              <a:t>The final draft National ECD Policy covers children from conception until the year before they enter formal school or in the case of children with developmental difficulties and disabilities until the year before the calendar year they turn seven (7), which mark the age of compulsory schooling or special education.</a:t>
            </a:r>
          </a:p>
        </p:txBody>
      </p:sp>
    </p:spTree>
    <p:extLst>
      <p:ext uri="{BB962C8B-B14F-4D97-AF65-F5344CB8AC3E}">
        <p14:creationId xmlns:p14="http://schemas.microsoft.com/office/powerpoint/2010/main" val="172966878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pPr marL="0" indent="0">
              <a:buNone/>
            </a:pPr>
            <a:r>
              <a:rPr lang="en-ZA" b="1" dirty="0"/>
              <a:t>2.    </a:t>
            </a:r>
            <a:r>
              <a:rPr lang="en-ZA" b="1" i="1" dirty="0"/>
              <a:t>ECD as a public good:</a:t>
            </a:r>
            <a:r>
              <a:rPr lang="en-ZA" dirty="0"/>
              <a:t> The Policy recognises that the provision of early childhood development (ECD) services can be regarded as a public good, based on the recognition that ECD services not only contribute to the development and outcomes of the child, but also to the growth and development of society as a whole in the medium and long term.</a:t>
            </a:r>
          </a:p>
        </p:txBody>
      </p:sp>
    </p:spTree>
    <p:extLst>
      <p:ext uri="{BB962C8B-B14F-4D97-AF65-F5344CB8AC3E}">
        <p14:creationId xmlns:p14="http://schemas.microsoft.com/office/powerpoint/2010/main" val="159414994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pPr marL="0" indent="0">
              <a:buNone/>
            </a:pPr>
            <a:r>
              <a:rPr lang="en-ZA" b="1" dirty="0"/>
              <a:t>3.    </a:t>
            </a:r>
            <a:r>
              <a:rPr lang="en-ZA" b="1" i="1" dirty="0"/>
              <a:t>Universal access:</a:t>
            </a:r>
            <a:r>
              <a:rPr lang="en-ZA" dirty="0"/>
              <a:t>  Government has committed to the attainment of universal access to ECD for all young children in South Africa.</a:t>
            </a:r>
          </a:p>
          <a:p>
            <a:pPr marL="0" indent="0">
              <a:buNone/>
            </a:pPr>
            <a:endParaRPr lang="en-ZA" dirty="0"/>
          </a:p>
          <a:p>
            <a:pPr marL="0" indent="0">
              <a:buNone/>
            </a:pPr>
            <a:r>
              <a:rPr lang="en-ZA" b="1" dirty="0"/>
              <a:t>4.    </a:t>
            </a:r>
            <a:r>
              <a:rPr lang="en-ZA" b="1" i="1" dirty="0"/>
              <a:t>Dual Government-regulated Model of Public and Private Delivery of ECD Programmes:</a:t>
            </a:r>
            <a:r>
              <a:rPr lang="en-ZA" b="1" dirty="0"/>
              <a:t> </a:t>
            </a:r>
          </a:p>
          <a:p>
            <a:r>
              <a:rPr lang="en-ZA" dirty="0"/>
              <a:t>Policy supports dual government regulated model of public and private delivery of services with universal access for all children. </a:t>
            </a:r>
          </a:p>
          <a:p>
            <a:r>
              <a:rPr lang="en-ZA" dirty="0"/>
              <a:t>Parents will have a choice between private and public delivery of services and programmes.</a:t>
            </a:r>
          </a:p>
          <a:p>
            <a:pPr marL="0" indent="0">
              <a:buNone/>
            </a:pPr>
            <a:r>
              <a:rPr lang="en-ZA" b="1" dirty="0"/>
              <a:t> </a:t>
            </a:r>
            <a:endParaRPr lang="en-ZA" dirty="0"/>
          </a:p>
        </p:txBody>
      </p:sp>
    </p:spTree>
    <p:extLst>
      <p:ext uri="{BB962C8B-B14F-4D97-AF65-F5344CB8AC3E}">
        <p14:creationId xmlns:p14="http://schemas.microsoft.com/office/powerpoint/2010/main" val="29502254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pPr marL="0" indent="0">
              <a:buNone/>
            </a:pPr>
            <a:r>
              <a:rPr lang="en-ZA" b="1" i="1" dirty="0"/>
              <a:t>5.    Institutional arrangements and role of the </a:t>
            </a:r>
            <a:r>
              <a:rPr lang="en-ZA" b="1" dirty="0"/>
              <a:t>Department  of Social Development</a:t>
            </a:r>
            <a:r>
              <a:rPr lang="en-ZA" b="1" i="1" dirty="0"/>
              <a:t>: </a:t>
            </a:r>
            <a:r>
              <a:rPr lang="en-ZA" i="1" dirty="0"/>
              <a:t> </a:t>
            </a:r>
            <a:endParaRPr lang="en-ZA" dirty="0"/>
          </a:p>
          <a:p>
            <a:pPr lvl="0"/>
            <a:r>
              <a:rPr lang="en-ZA" dirty="0"/>
              <a:t>Asserts the leadership and coordination role of government</a:t>
            </a:r>
          </a:p>
          <a:p>
            <a:pPr lvl="0"/>
            <a:r>
              <a:rPr lang="en-ZA" dirty="0"/>
              <a:t>Supports an Inter-Ministerial Committee on ECD, supported by the National Inter-departmental Committee on ECD.</a:t>
            </a:r>
          </a:p>
          <a:p>
            <a:pPr lvl="0"/>
            <a:r>
              <a:rPr lang="en-ZA" dirty="0"/>
              <a:t>Established a government led inter-sectoral forum to ensure participation of the non-governmental sector and inter-governmental forums national, provincial and local level in terms of the Intergovernmental Relations Framework Act 13 of 2005.</a:t>
            </a:r>
          </a:p>
          <a:p>
            <a:pPr marL="0" indent="0">
              <a:buNone/>
            </a:pPr>
            <a:r>
              <a:rPr lang="en-ZA" b="1" dirty="0"/>
              <a:t> </a:t>
            </a:r>
            <a:endParaRPr lang="en-ZA" dirty="0"/>
          </a:p>
        </p:txBody>
      </p:sp>
    </p:spTree>
    <p:extLst>
      <p:ext uri="{BB962C8B-B14F-4D97-AF65-F5344CB8AC3E}">
        <p14:creationId xmlns:p14="http://schemas.microsoft.com/office/powerpoint/2010/main" val="348741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pPr marL="0" indent="0">
              <a:buNone/>
            </a:pPr>
            <a:r>
              <a:rPr lang="en-ZA" b="1" dirty="0"/>
              <a:t>6.    </a:t>
            </a:r>
            <a:r>
              <a:rPr lang="en-ZA" b="1" i="1" dirty="0"/>
              <a:t>Infrastructure:</a:t>
            </a:r>
            <a:r>
              <a:rPr lang="en-ZA" b="1" dirty="0"/>
              <a:t> </a:t>
            </a:r>
            <a:r>
              <a:rPr lang="en-ZA" dirty="0"/>
              <a:t>Ascertains sufficient infra-structure for ECD services, linked to population based planning to realise universal access to quality ECD services that are appropriately spread out, within safe and reasonable physical reach, including infrastructure required to promote inclusion for children with disabilities. </a:t>
            </a:r>
          </a:p>
          <a:p>
            <a:pPr marL="0" indent="0">
              <a:buNone/>
            </a:pPr>
            <a:endParaRPr lang="en-ZA" dirty="0"/>
          </a:p>
          <a:p>
            <a:pPr marL="0" indent="0">
              <a:buNone/>
            </a:pPr>
            <a:r>
              <a:rPr lang="en-ZA" b="1" dirty="0"/>
              <a:t> </a:t>
            </a:r>
            <a:endParaRPr lang="en-ZA" dirty="0"/>
          </a:p>
        </p:txBody>
      </p:sp>
    </p:spTree>
    <p:extLst>
      <p:ext uri="{BB962C8B-B14F-4D97-AF65-F5344CB8AC3E}">
        <p14:creationId xmlns:p14="http://schemas.microsoft.com/office/powerpoint/2010/main" val="295365423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lnSpcReduction="10000"/>
          </a:bodyPr>
          <a:lstStyle/>
          <a:p>
            <a:pPr marL="0" indent="0">
              <a:buNone/>
            </a:pPr>
            <a:r>
              <a:rPr lang="en-ZA" b="1" dirty="0"/>
              <a:t>7.    </a:t>
            </a:r>
            <a:r>
              <a:rPr lang="en-ZA" b="1" i="1" dirty="0"/>
              <a:t>Nutrition:</a:t>
            </a:r>
            <a:r>
              <a:rPr lang="en-ZA" dirty="0"/>
              <a:t> The Policy views nutritional support for women from conception and during pregnancy, and for infants and young children, as critical. </a:t>
            </a:r>
          </a:p>
          <a:p>
            <a:r>
              <a:rPr lang="en-ZA" dirty="0"/>
              <a:t>This includes exclusive breast feeding in the first six months after birth, safe and adequate nutritional practices. </a:t>
            </a:r>
          </a:p>
          <a:p>
            <a:r>
              <a:rPr lang="en-ZA" dirty="0"/>
              <a:t>Poor nutrition in these crucial periods can lead to irreversible stunting and developmental delays, resultant in poor cognitive development, and ultimately lower educational and labour market performance. </a:t>
            </a:r>
          </a:p>
          <a:p>
            <a:r>
              <a:rPr lang="en-ZA" dirty="0"/>
              <a:t>Stunting, wasting, under-weight, over-weight and obesity have been identified for implementation and must be addressed.</a:t>
            </a:r>
          </a:p>
          <a:p>
            <a:pPr marL="0" indent="0">
              <a:buNone/>
            </a:pPr>
            <a:endParaRPr lang="en-ZA" dirty="0"/>
          </a:p>
          <a:p>
            <a:pPr marL="0" indent="0">
              <a:buNone/>
            </a:pPr>
            <a:r>
              <a:rPr lang="en-ZA" b="1" dirty="0"/>
              <a:t> </a:t>
            </a:r>
            <a:endParaRPr lang="en-ZA" dirty="0"/>
          </a:p>
        </p:txBody>
      </p:sp>
    </p:spTree>
    <p:extLst>
      <p:ext uri="{BB962C8B-B14F-4D97-AF65-F5344CB8AC3E}">
        <p14:creationId xmlns:p14="http://schemas.microsoft.com/office/powerpoint/2010/main" val="353870813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pPr marL="0" indent="0">
              <a:buNone/>
            </a:pPr>
            <a:r>
              <a:rPr lang="en-ZA" b="1" dirty="0"/>
              <a:t>8.    </a:t>
            </a:r>
            <a:r>
              <a:rPr lang="en-ZA" b="1" i="1" dirty="0"/>
              <a:t>Social Security:</a:t>
            </a:r>
            <a:r>
              <a:rPr lang="en-ZA" b="1" dirty="0"/>
              <a:t> </a:t>
            </a:r>
            <a:r>
              <a:rPr lang="en-ZA" dirty="0"/>
              <a:t>Pre-registration of income-eligible pregnant mothers to have access to the Child Support Grant from the first day of the child’s life. </a:t>
            </a:r>
          </a:p>
          <a:p>
            <a:pPr marL="0" indent="0">
              <a:buNone/>
            </a:pPr>
            <a:endParaRPr lang="en-ZA" dirty="0"/>
          </a:p>
          <a:p>
            <a:pPr marL="0" indent="0">
              <a:buNone/>
            </a:pPr>
            <a:r>
              <a:rPr lang="en-ZA" b="1" dirty="0"/>
              <a:t>9.    </a:t>
            </a:r>
            <a:r>
              <a:rPr lang="en-ZA" b="1" i="1" dirty="0"/>
              <a:t>Children with disabilities:</a:t>
            </a:r>
            <a:r>
              <a:rPr lang="en-ZA" dirty="0"/>
              <a:t> The Policy is rooted in inclusion of young children with disabilities in ECD services and programmes. It focuses on prevention, early screening and intervention, appropriate support and early learning and developmental opportunities.</a:t>
            </a:r>
          </a:p>
        </p:txBody>
      </p:sp>
    </p:spTree>
    <p:extLst>
      <p:ext uri="{BB962C8B-B14F-4D97-AF65-F5344CB8AC3E}">
        <p14:creationId xmlns:p14="http://schemas.microsoft.com/office/powerpoint/2010/main" val="246589858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pPr marL="0" indent="0">
              <a:buNone/>
            </a:pPr>
            <a:r>
              <a:rPr lang="en-ZA" b="1" dirty="0"/>
              <a:t>10.  </a:t>
            </a:r>
            <a:r>
              <a:rPr lang="en-ZA" b="1" i="1" dirty="0"/>
              <a:t>Comprehensive ECD Programme:</a:t>
            </a:r>
            <a:r>
              <a:rPr lang="en-ZA" b="1" dirty="0"/>
              <a:t>  </a:t>
            </a:r>
            <a:r>
              <a:rPr lang="en-ZA" dirty="0"/>
              <a:t>Provides for a comprehensive package of quality ECD services, with identified essential components, i.e. programmes on health care and nutrition; social protection, parent support and opportunities for learning and playing.</a:t>
            </a:r>
          </a:p>
          <a:p>
            <a:pPr marL="0" indent="0">
              <a:buNone/>
            </a:pPr>
            <a:endParaRPr lang="en-ZA" dirty="0"/>
          </a:p>
          <a:p>
            <a:pPr marL="0" indent="0">
              <a:buNone/>
            </a:pPr>
            <a:r>
              <a:rPr lang="en-ZA" b="1" dirty="0"/>
              <a:t>11.  </a:t>
            </a:r>
            <a:r>
              <a:rPr lang="en-ZA" b="1" i="1" dirty="0"/>
              <a:t>Human Resources:</a:t>
            </a:r>
            <a:r>
              <a:rPr lang="en-ZA" b="1" dirty="0"/>
              <a:t> </a:t>
            </a:r>
            <a:r>
              <a:rPr lang="en-ZA" dirty="0"/>
              <a:t>Consolidates appropriate cadres of human resources required, in sufficient numbers, with sufficient skills to support the implementation thereof. </a:t>
            </a:r>
          </a:p>
          <a:p>
            <a:pPr marL="0" indent="0">
              <a:buNone/>
            </a:pPr>
            <a:r>
              <a:rPr lang="en-ZA" b="1" dirty="0"/>
              <a:t> </a:t>
            </a:r>
            <a:endParaRPr lang="en-ZA" dirty="0"/>
          </a:p>
        </p:txBody>
      </p:sp>
    </p:spTree>
    <p:extLst>
      <p:ext uri="{BB962C8B-B14F-4D97-AF65-F5344CB8AC3E}">
        <p14:creationId xmlns:p14="http://schemas.microsoft.com/office/powerpoint/2010/main" val="6258877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pPr marL="0" indent="0">
              <a:buNone/>
            </a:pPr>
            <a:r>
              <a:rPr lang="en-ZA" b="1" dirty="0"/>
              <a:t>12.  </a:t>
            </a:r>
            <a:r>
              <a:rPr lang="en-ZA" b="1" i="1" dirty="0"/>
              <a:t>Funding:</a:t>
            </a:r>
            <a:r>
              <a:rPr lang="en-ZA" b="1" dirty="0"/>
              <a:t>  </a:t>
            </a:r>
            <a:r>
              <a:rPr lang="en-ZA" dirty="0"/>
              <a:t>The policy aims to secure and distribute sufficient funds to ensure the comprehensive package of quality ECD programmes and services, with prioritisation of the identified essential components, especially for children from poor families.</a:t>
            </a:r>
          </a:p>
          <a:p>
            <a:pPr marL="0" indent="0">
              <a:buNone/>
            </a:pPr>
            <a:endParaRPr lang="en-ZA" dirty="0"/>
          </a:p>
          <a:p>
            <a:pPr marL="0" indent="0">
              <a:buNone/>
            </a:pPr>
            <a:r>
              <a:rPr lang="en-ZA" b="1" dirty="0"/>
              <a:t>13.  </a:t>
            </a:r>
            <a:r>
              <a:rPr lang="en-ZA" b="1" i="1" dirty="0"/>
              <a:t>Communication Strategy:</a:t>
            </a:r>
            <a:r>
              <a:rPr lang="en-ZA" b="1" dirty="0"/>
              <a:t>  </a:t>
            </a:r>
            <a:r>
              <a:rPr lang="en-ZA" dirty="0"/>
              <a:t>The purpose of the strategy will be to provide information and make the parents and caregivers aware about the importance ECD services and programmes as well as how to access services.</a:t>
            </a:r>
          </a:p>
          <a:p>
            <a:pPr marL="0" indent="0">
              <a:buNone/>
            </a:pPr>
            <a:endParaRPr lang="en-ZA" dirty="0"/>
          </a:p>
          <a:p>
            <a:pPr marL="0" indent="0">
              <a:buNone/>
            </a:pPr>
            <a:r>
              <a:rPr lang="en-ZA" b="1" dirty="0"/>
              <a:t> </a:t>
            </a:r>
            <a:endParaRPr lang="en-ZA" dirty="0"/>
          </a:p>
        </p:txBody>
      </p:sp>
    </p:spTree>
    <p:extLst>
      <p:ext uri="{BB962C8B-B14F-4D97-AF65-F5344CB8AC3E}">
        <p14:creationId xmlns:p14="http://schemas.microsoft.com/office/powerpoint/2010/main" val="31491404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3EF4-52DB-48A4-A00A-6408E8F58E1D}"/>
              </a:ext>
            </a:extLst>
          </p:cNvPr>
          <p:cNvSpPr>
            <a:spLocks noGrp="1"/>
          </p:cNvSpPr>
          <p:nvPr>
            <p:ph type="title"/>
          </p:nvPr>
        </p:nvSpPr>
        <p:spPr/>
        <p:txBody>
          <a:bodyPr>
            <a:normAutofit fontScale="90000"/>
          </a:bodyPr>
          <a:lstStyle/>
          <a:p>
            <a:pPr algn="ctr"/>
            <a:br>
              <a:rPr lang="en-GB" dirty="0"/>
            </a:br>
            <a:r>
              <a:rPr lang="en-GB" dirty="0"/>
              <a:t>INCLUSIVE LEARNING AND CONTINUUM OF ECD SERVICES </a:t>
            </a:r>
            <a:br>
              <a:rPr lang="en-ZA" dirty="0"/>
            </a:br>
            <a:endParaRPr lang="en-ZA" dirty="0"/>
          </a:p>
        </p:txBody>
      </p:sp>
      <p:sp>
        <p:nvSpPr>
          <p:cNvPr id="3" name="Slide Number Placeholder 2">
            <a:extLst>
              <a:ext uri="{FF2B5EF4-FFF2-40B4-BE49-F238E27FC236}">
                <a16:creationId xmlns:a16="http://schemas.microsoft.com/office/drawing/2014/main" id="{8186DAA8-A525-4089-99E3-E1EA948A3D3A}"/>
              </a:ext>
            </a:extLst>
          </p:cNvPr>
          <p:cNvSpPr>
            <a:spLocks noGrp="1"/>
          </p:cNvSpPr>
          <p:nvPr>
            <p:ph type="sldNum" sz="quarter" idx="12"/>
          </p:nvPr>
        </p:nvSpPr>
        <p:spPr/>
        <p:txBody>
          <a:bodyPr/>
          <a:lstStyle/>
          <a:p>
            <a:fld id="{32F83655-DC73-417F-8B26-EB7A1DBB5382}" type="slidenum">
              <a:rPr lang="en-ZA" smtClean="0"/>
              <a:pPr/>
              <a:t>165</a:t>
            </a:fld>
            <a:endParaRPr lang="en-ZA" dirty="0"/>
          </a:p>
        </p:txBody>
      </p:sp>
      <p:sp>
        <p:nvSpPr>
          <p:cNvPr id="4" name="Content Placeholder 3">
            <a:extLst>
              <a:ext uri="{FF2B5EF4-FFF2-40B4-BE49-F238E27FC236}">
                <a16:creationId xmlns:a16="http://schemas.microsoft.com/office/drawing/2014/main" id="{383EEE48-9221-499E-8F40-14A97C6D06A2}"/>
              </a:ext>
            </a:extLst>
          </p:cNvPr>
          <p:cNvSpPr>
            <a:spLocks noGrp="1"/>
          </p:cNvSpPr>
          <p:nvPr>
            <p:ph sz="quarter" idx="1"/>
          </p:nvPr>
        </p:nvSpPr>
        <p:spPr>
          <a:xfrm>
            <a:off x="467544" y="1413296"/>
            <a:ext cx="8219256" cy="5170066"/>
          </a:xfrm>
        </p:spPr>
        <p:txBody>
          <a:bodyPr>
            <a:normAutofit/>
          </a:bodyPr>
          <a:lstStyle/>
          <a:p>
            <a:pPr marL="0" indent="0">
              <a:buNone/>
            </a:pPr>
            <a:r>
              <a:rPr lang="en-ZA" b="1" dirty="0"/>
              <a:t>14.  </a:t>
            </a:r>
            <a:r>
              <a:rPr lang="en-ZA" b="1" i="1" dirty="0"/>
              <a:t>Monitoring and evaluation:</a:t>
            </a:r>
            <a:r>
              <a:rPr lang="en-ZA" b="1" dirty="0"/>
              <a:t>  </a:t>
            </a:r>
            <a:r>
              <a:rPr lang="en-ZA" dirty="0"/>
              <a:t>A national monitoring and evaluation framework will be designed and implemented to collect and provide information for progress on the implementation of the policy.</a:t>
            </a:r>
          </a:p>
          <a:p>
            <a:pPr marL="0" indent="0">
              <a:buNone/>
            </a:pPr>
            <a:endParaRPr lang="en-ZA" dirty="0"/>
          </a:p>
          <a:p>
            <a:pPr marL="0" indent="0">
              <a:buNone/>
            </a:pPr>
            <a:r>
              <a:rPr lang="en-ZA" b="1" dirty="0"/>
              <a:t>15.  </a:t>
            </a:r>
            <a:r>
              <a:rPr lang="en-ZA" b="1" i="1" dirty="0"/>
              <a:t>Research:</a:t>
            </a:r>
            <a:r>
              <a:rPr lang="en-ZA" b="1" dirty="0"/>
              <a:t> </a:t>
            </a:r>
            <a:r>
              <a:rPr lang="en-ZA" dirty="0"/>
              <a:t>Research will be conducted every five years to assess the impact of the national ECD Policy service delivery.</a:t>
            </a:r>
          </a:p>
          <a:p>
            <a:pPr marL="0" indent="0">
              <a:buNone/>
            </a:pPr>
            <a:endParaRPr lang="en-ZA" dirty="0"/>
          </a:p>
          <a:p>
            <a:pPr marL="0" indent="0">
              <a:buNone/>
            </a:pPr>
            <a:r>
              <a:rPr lang="en-ZA" b="1" dirty="0"/>
              <a:t> </a:t>
            </a:r>
            <a:endParaRPr lang="en-ZA" dirty="0"/>
          </a:p>
        </p:txBody>
      </p:sp>
    </p:spTree>
    <p:extLst>
      <p:ext uri="{BB962C8B-B14F-4D97-AF65-F5344CB8AC3E}">
        <p14:creationId xmlns:p14="http://schemas.microsoft.com/office/powerpoint/2010/main" val="42038142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BC84-587D-4118-8147-9AB8780A9811}"/>
              </a:ext>
            </a:extLst>
          </p:cNvPr>
          <p:cNvSpPr>
            <a:spLocks noGrp="1"/>
          </p:cNvSpPr>
          <p:nvPr>
            <p:ph type="title"/>
          </p:nvPr>
        </p:nvSpPr>
        <p:spPr/>
        <p:txBody>
          <a:bodyPr/>
          <a:lstStyle/>
          <a:p>
            <a:r>
              <a:rPr lang="en-GB" cap="small" dirty="0"/>
              <a:t>1.3 KT0103</a:t>
            </a:r>
            <a:endParaRPr lang="en-ZA" dirty="0"/>
          </a:p>
        </p:txBody>
      </p:sp>
      <p:sp>
        <p:nvSpPr>
          <p:cNvPr id="3" name="Text Placeholder 2">
            <a:extLst>
              <a:ext uri="{FF2B5EF4-FFF2-40B4-BE49-F238E27FC236}">
                <a16:creationId xmlns:a16="http://schemas.microsoft.com/office/drawing/2014/main" id="{856B5ABB-2322-4A6F-A3A6-1D50F1BAF03C}"/>
              </a:ext>
            </a:extLst>
          </p:cNvPr>
          <p:cNvSpPr>
            <a:spLocks noGrp="1"/>
          </p:cNvSpPr>
          <p:nvPr>
            <p:ph type="body" idx="1"/>
          </p:nvPr>
        </p:nvSpPr>
        <p:spPr/>
        <p:txBody>
          <a:bodyPr>
            <a:normAutofit lnSpcReduction="10000"/>
          </a:bodyPr>
          <a:lstStyle/>
          <a:p>
            <a:r>
              <a:rPr lang="en-GB" b="1" cap="small" dirty="0"/>
              <a:t>LEGISLATION AND POLICY FRAMEWORKS RELATING TO THE EARLY CHILDHOOD DEVELOPMENT FIELD</a:t>
            </a:r>
            <a:endParaRPr lang="en-ZA" b="1" cap="small" dirty="0"/>
          </a:p>
          <a:p>
            <a:endParaRPr lang="en-ZA" dirty="0"/>
          </a:p>
        </p:txBody>
      </p:sp>
      <p:sp>
        <p:nvSpPr>
          <p:cNvPr id="4" name="Slide Number Placeholder 3">
            <a:extLst>
              <a:ext uri="{FF2B5EF4-FFF2-40B4-BE49-F238E27FC236}">
                <a16:creationId xmlns:a16="http://schemas.microsoft.com/office/drawing/2014/main" id="{1E5E3663-5657-4AF8-86F1-51CBDDF71A8C}"/>
              </a:ext>
            </a:extLst>
          </p:cNvPr>
          <p:cNvSpPr>
            <a:spLocks noGrp="1"/>
          </p:cNvSpPr>
          <p:nvPr>
            <p:ph type="sldNum" sz="quarter" idx="12"/>
          </p:nvPr>
        </p:nvSpPr>
        <p:spPr/>
        <p:txBody>
          <a:bodyPr/>
          <a:lstStyle/>
          <a:p>
            <a:fld id="{4980778A-6F9D-4141-8080-B8192EADCD40}" type="slidenum">
              <a:rPr lang="en-ZA" smtClean="0"/>
              <a:pPr/>
              <a:t>166</a:t>
            </a:fld>
            <a:endParaRPr lang="en-ZA" dirty="0"/>
          </a:p>
        </p:txBody>
      </p:sp>
    </p:spTree>
    <p:extLst>
      <p:ext uri="{BB962C8B-B14F-4D97-AF65-F5344CB8AC3E}">
        <p14:creationId xmlns:p14="http://schemas.microsoft.com/office/powerpoint/2010/main" val="17647175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C0E8-3B88-4625-A85D-B72250A89E59}"/>
              </a:ext>
            </a:extLst>
          </p:cNvPr>
          <p:cNvSpPr>
            <a:spLocks noGrp="1"/>
          </p:cNvSpPr>
          <p:nvPr>
            <p:ph type="title"/>
          </p:nvPr>
        </p:nvSpPr>
        <p:spPr/>
        <p:txBody>
          <a:bodyPr>
            <a:noAutofit/>
          </a:bodyPr>
          <a:lstStyle/>
          <a:p>
            <a:pPr algn="ctr"/>
            <a:br>
              <a:rPr lang="en-GB" sz="3200" dirty="0"/>
            </a:br>
            <a:r>
              <a:rPr lang="en-GB" sz="3200" dirty="0"/>
              <a:t>LEGISLATION AND POLICY FRAMEWORKS RELATING TO THE EARLY CHILDHOOD DEVELOPMENT FIELD</a:t>
            </a:r>
            <a:endParaRPr lang="en-ZA" sz="3200" dirty="0"/>
          </a:p>
        </p:txBody>
      </p:sp>
      <p:sp>
        <p:nvSpPr>
          <p:cNvPr id="3" name="Slide Number Placeholder 2">
            <a:extLst>
              <a:ext uri="{FF2B5EF4-FFF2-40B4-BE49-F238E27FC236}">
                <a16:creationId xmlns:a16="http://schemas.microsoft.com/office/drawing/2014/main" id="{9A747E63-1F10-42A2-B5C5-DF9FBA662490}"/>
              </a:ext>
            </a:extLst>
          </p:cNvPr>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4" name="Content Placeholder 3">
            <a:extLst>
              <a:ext uri="{FF2B5EF4-FFF2-40B4-BE49-F238E27FC236}">
                <a16:creationId xmlns:a16="http://schemas.microsoft.com/office/drawing/2014/main" id="{A69E2228-66FD-40A5-8BC1-62DADD30A52B}"/>
              </a:ext>
            </a:extLst>
          </p:cNvPr>
          <p:cNvSpPr>
            <a:spLocks noGrp="1"/>
          </p:cNvSpPr>
          <p:nvPr>
            <p:ph sz="quarter" idx="1"/>
          </p:nvPr>
        </p:nvSpPr>
        <p:spPr>
          <a:xfrm>
            <a:off x="467544" y="2035834"/>
            <a:ext cx="8219256" cy="4403066"/>
          </a:xfrm>
        </p:spPr>
        <p:txBody>
          <a:bodyPr>
            <a:normAutofit/>
          </a:bodyPr>
          <a:lstStyle/>
          <a:p>
            <a:r>
              <a:rPr lang="en-GB" dirty="0"/>
              <a:t>There is an existing national legislation that regulates early childhood development centres.</a:t>
            </a:r>
          </a:p>
          <a:p>
            <a:endParaRPr lang="en-GB" dirty="0"/>
          </a:p>
          <a:p>
            <a:r>
              <a:rPr lang="en-GB" dirty="0"/>
              <a:t>It is a fact that Early Childhood Development Centres in South Africa like any other established business operate under the country’s legislative framework. </a:t>
            </a:r>
          </a:p>
          <a:p>
            <a:pPr marL="0" indent="0">
              <a:buNone/>
            </a:pPr>
            <a:endParaRPr lang="en-ZA" dirty="0"/>
          </a:p>
        </p:txBody>
      </p:sp>
    </p:spTree>
    <p:extLst>
      <p:ext uri="{BB962C8B-B14F-4D97-AF65-F5344CB8AC3E}">
        <p14:creationId xmlns:p14="http://schemas.microsoft.com/office/powerpoint/2010/main" val="368669089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C0E8-3B88-4625-A85D-B72250A89E59}"/>
              </a:ext>
            </a:extLst>
          </p:cNvPr>
          <p:cNvSpPr>
            <a:spLocks noGrp="1"/>
          </p:cNvSpPr>
          <p:nvPr>
            <p:ph type="title"/>
          </p:nvPr>
        </p:nvSpPr>
        <p:spPr/>
        <p:txBody>
          <a:bodyPr>
            <a:noAutofit/>
          </a:bodyPr>
          <a:lstStyle/>
          <a:p>
            <a:pPr algn="ctr"/>
            <a:r>
              <a:rPr lang="en-GB" sz="3200" dirty="0"/>
              <a:t>LEGISLATION AND POLICY FRAMEWORKS RELATING TO THE EARLY CHILDHOOD DEVELOPMENT FIELD</a:t>
            </a:r>
            <a:endParaRPr lang="en-ZA" sz="3200" dirty="0"/>
          </a:p>
        </p:txBody>
      </p:sp>
      <p:sp>
        <p:nvSpPr>
          <p:cNvPr id="3" name="Slide Number Placeholder 2">
            <a:extLst>
              <a:ext uri="{FF2B5EF4-FFF2-40B4-BE49-F238E27FC236}">
                <a16:creationId xmlns:a16="http://schemas.microsoft.com/office/drawing/2014/main" id="{9A747E63-1F10-42A2-B5C5-DF9FBA662490}"/>
              </a:ext>
            </a:extLst>
          </p:cNvPr>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4" name="Content Placeholder 3">
            <a:extLst>
              <a:ext uri="{FF2B5EF4-FFF2-40B4-BE49-F238E27FC236}">
                <a16:creationId xmlns:a16="http://schemas.microsoft.com/office/drawing/2014/main" id="{A69E2228-66FD-40A5-8BC1-62DADD30A52B}"/>
              </a:ext>
            </a:extLst>
          </p:cNvPr>
          <p:cNvSpPr>
            <a:spLocks noGrp="1"/>
          </p:cNvSpPr>
          <p:nvPr>
            <p:ph sz="quarter" idx="1"/>
          </p:nvPr>
        </p:nvSpPr>
        <p:spPr>
          <a:xfrm>
            <a:off x="467544" y="1758900"/>
            <a:ext cx="8219256" cy="4680000"/>
          </a:xfrm>
        </p:spPr>
        <p:txBody>
          <a:bodyPr>
            <a:normAutofit/>
          </a:bodyPr>
          <a:lstStyle/>
          <a:p>
            <a:r>
              <a:rPr lang="en-GB" dirty="0"/>
              <a:t>Compliance of Early Childhood Development facilities is critical because the compliance ensures proper safety oversight by the Government and its mandated training and experience for staff to care for children is adhered to. </a:t>
            </a:r>
          </a:p>
          <a:p>
            <a:endParaRPr lang="en-GB" dirty="0"/>
          </a:p>
          <a:p>
            <a:r>
              <a:rPr lang="en-GB" dirty="0"/>
              <a:t>It is strongly advised that the original Act and its regulations be consulted.</a:t>
            </a:r>
            <a:endParaRPr lang="en-ZA" dirty="0"/>
          </a:p>
          <a:p>
            <a:pPr marL="0" indent="0">
              <a:buNone/>
            </a:pPr>
            <a:endParaRPr lang="en-ZA" dirty="0"/>
          </a:p>
        </p:txBody>
      </p:sp>
    </p:spTree>
    <p:extLst>
      <p:ext uri="{BB962C8B-B14F-4D97-AF65-F5344CB8AC3E}">
        <p14:creationId xmlns:p14="http://schemas.microsoft.com/office/powerpoint/2010/main" val="414264564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C0E8-3B88-4625-A85D-B72250A89E59}"/>
              </a:ext>
            </a:extLst>
          </p:cNvPr>
          <p:cNvSpPr>
            <a:spLocks noGrp="1"/>
          </p:cNvSpPr>
          <p:nvPr>
            <p:ph type="title"/>
          </p:nvPr>
        </p:nvSpPr>
        <p:spPr/>
        <p:txBody>
          <a:bodyPr>
            <a:noAutofit/>
          </a:bodyPr>
          <a:lstStyle/>
          <a:p>
            <a:pPr algn="ctr"/>
            <a:r>
              <a:rPr lang="en-GB" sz="3200" dirty="0"/>
              <a:t>LEGISLATION AND POLICY FRAMEWORKS RELATING TO THE EARLY CHILDHOOD DEVELOPMENT FIELD</a:t>
            </a:r>
            <a:endParaRPr lang="en-ZA" sz="3200" dirty="0"/>
          </a:p>
        </p:txBody>
      </p:sp>
      <p:sp>
        <p:nvSpPr>
          <p:cNvPr id="3" name="Slide Number Placeholder 2">
            <a:extLst>
              <a:ext uri="{FF2B5EF4-FFF2-40B4-BE49-F238E27FC236}">
                <a16:creationId xmlns:a16="http://schemas.microsoft.com/office/drawing/2014/main" id="{9A747E63-1F10-42A2-B5C5-DF9FBA662490}"/>
              </a:ext>
            </a:extLst>
          </p:cNvPr>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4" name="Content Placeholder 3">
            <a:extLst>
              <a:ext uri="{FF2B5EF4-FFF2-40B4-BE49-F238E27FC236}">
                <a16:creationId xmlns:a16="http://schemas.microsoft.com/office/drawing/2014/main" id="{A69E2228-66FD-40A5-8BC1-62DADD30A52B}"/>
              </a:ext>
            </a:extLst>
          </p:cNvPr>
          <p:cNvSpPr>
            <a:spLocks noGrp="1"/>
          </p:cNvSpPr>
          <p:nvPr>
            <p:ph sz="quarter" idx="1"/>
          </p:nvPr>
        </p:nvSpPr>
        <p:spPr>
          <a:xfrm>
            <a:off x="467544" y="1758900"/>
            <a:ext cx="8219256" cy="4680000"/>
          </a:xfrm>
        </p:spPr>
        <p:txBody>
          <a:bodyPr>
            <a:normAutofit/>
          </a:bodyPr>
          <a:lstStyle/>
          <a:p>
            <a:pPr marL="0" indent="0">
              <a:buNone/>
            </a:pPr>
            <a:r>
              <a:rPr lang="en-GB" b="1" dirty="0"/>
              <a:t>The current Child Care Act, 1983 makes provision for places of care that include the following: </a:t>
            </a:r>
          </a:p>
          <a:p>
            <a:pPr marL="0" indent="0">
              <a:buNone/>
            </a:pPr>
            <a:endParaRPr lang="en-ZA" b="1" dirty="0"/>
          </a:p>
          <a:p>
            <a:pPr lvl="0"/>
            <a:r>
              <a:rPr lang="en-GB" dirty="0"/>
              <a:t>ECD Centres / Crèches, </a:t>
            </a:r>
            <a:endParaRPr lang="en-ZA" dirty="0"/>
          </a:p>
          <a:p>
            <a:pPr lvl="0"/>
            <a:r>
              <a:rPr lang="en-GB" dirty="0"/>
              <a:t>Playgroups, </a:t>
            </a:r>
            <a:endParaRPr lang="en-ZA" dirty="0"/>
          </a:p>
          <a:p>
            <a:pPr lvl="0"/>
            <a:r>
              <a:rPr lang="en-GB" dirty="0"/>
              <a:t>After-school centres, </a:t>
            </a:r>
            <a:endParaRPr lang="en-ZA" dirty="0"/>
          </a:p>
          <a:p>
            <a:pPr lvl="0"/>
            <a:r>
              <a:rPr lang="en-GB" dirty="0"/>
              <a:t>Or a combination of the three in line with the definition as prescribed by the Act</a:t>
            </a:r>
            <a:endParaRPr lang="en-ZA" dirty="0"/>
          </a:p>
          <a:p>
            <a:pPr marL="0" indent="0">
              <a:buNone/>
            </a:pPr>
            <a:endParaRPr lang="en-ZA" dirty="0"/>
          </a:p>
        </p:txBody>
      </p:sp>
    </p:spTree>
    <p:extLst>
      <p:ext uri="{BB962C8B-B14F-4D97-AF65-F5344CB8AC3E}">
        <p14:creationId xmlns:p14="http://schemas.microsoft.com/office/powerpoint/2010/main" val="46983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C0E8-3B88-4625-A85D-B72250A89E59}"/>
              </a:ext>
            </a:extLst>
          </p:cNvPr>
          <p:cNvSpPr>
            <a:spLocks noGrp="1"/>
          </p:cNvSpPr>
          <p:nvPr>
            <p:ph type="title"/>
          </p:nvPr>
        </p:nvSpPr>
        <p:spPr/>
        <p:txBody>
          <a:bodyPr>
            <a:noAutofit/>
          </a:bodyPr>
          <a:lstStyle/>
          <a:p>
            <a:pPr algn="ctr"/>
            <a:r>
              <a:rPr lang="en-GB" sz="3200" dirty="0"/>
              <a:t>LEGISLATION AND POLICY FRAMEWORKS RELATING TO THE EARLY CHILDHOOD DEVELOPMENT FIELD</a:t>
            </a:r>
            <a:endParaRPr lang="en-ZA" sz="3200" dirty="0"/>
          </a:p>
        </p:txBody>
      </p:sp>
      <p:sp>
        <p:nvSpPr>
          <p:cNvPr id="3" name="Slide Number Placeholder 2">
            <a:extLst>
              <a:ext uri="{FF2B5EF4-FFF2-40B4-BE49-F238E27FC236}">
                <a16:creationId xmlns:a16="http://schemas.microsoft.com/office/drawing/2014/main" id="{9A747E63-1F10-42A2-B5C5-DF9FBA662490}"/>
              </a:ext>
            </a:extLst>
          </p:cNvPr>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4" name="Content Placeholder 3">
            <a:extLst>
              <a:ext uri="{FF2B5EF4-FFF2-40B4-BE49-F238E27FC236}">
                <a16:creationId xmlns:a16="http://schemas.microsoft.com/office/drawing/2014/main" id="{A69E2228-66FD-40A5-8BC1-62DADD30A52B}"/>
              </a:ext>
            </a:extLst>
          </p:cNvPr>
          <p:cNvSpPr>
            <a:spLocks noGrp="1"/>
          </p:cNvSpPr>
          <p:nvPr>
            <p:ph sz="quarter" idx="1"/>
          </p:nvPr>
        </p:nvSpPr>
        <p:spPr>
          <a:xfrm>
            <a:off x="467544" y="1758900"/>
            <a:ext cx="8219256" cy="4680000"/>
          </a:xfrm>
        </p:spPr>
        <p:txBody>
          <a:bodyPr>
            <a:normAutofit/>
          </a:bodyPr>
          <a:lstStyle/>
          <a:p>
            <a:pPr marL="0" indent="0">
              <a:buNone/>
            </a:pPr>
            <a:r>
              <a:rPr lang="en-ZA" b="1" dirty="0"/>
              <a:t>The following conventions, legislations and structures are all designed in a way that protect and promote the individual rights of children:</a:t>
            </a:r>
          </a:p>
          <a:p>
            <a:pPr lvl="0"/>
            <a:r>
              <a:rPr lang="en-ZA" dirty="0"/>
              <a:t>United Nations Convention on Rights and Welfare of the Child; </a:t>
            </a:r>
          </a:p>
          <a:p>
            <a:pPr lvl="0"/>
            <a:r>
              <a:rPr lang="en-ZA" dirty="0"/>
              <a:t>African Charter on Rights of the Child, </a:t>
            </a:r>
          </a:p>
          <a:p>
            <a:pPr lvl="0"/>
            <a:r>
              <a:rPr lang="en-ZA" dirty="0"/>
              <a:t>Child Care Act and Regulations; </a:t>
            </a:r>
          </a:p>
          <a:p>
            <a:pPr lvl="0"/>
            <a:r>
              <a:rPr lang="en-ZA" dirty="0"/>
              <a:t>South Africa Constitution 1996, </a:t>
            </a:r>
          </a:p>
          <a:p>
            <a:pPr lvl="0"/>
            <a:r>
              <a:rPr lang="en-ZA" dirty="0"/>
              <a:t>Department of Social Development minimum norms and standards for Early Childhood Development Services, </a:t>
            </a:r>
          </a:p>
          <a:p>
            <a:pPr lvl="0"/>
            <a:r>
              <a:rPr lang="en-ZA" dirty="0"/>
              <a:t>Manifesto on Values, Education and Democracy. </a:t>
            </a:r>
          </a:p>
          <a:p>
            <a:pPr marL="0" indent="0">
              <a:buNone/>
            </a:pPr>
            <a:endParaRPr lang="en-ZA" dirty="0"/>
          </a:p>
        </p:txBody>
      </p:sp>
    </p:spTree>
    <p:extLst>
      <p:ext uri="{BB962C8B-B14F-4D97-AF65-F5344CB8AC3E}">
        <p14:creationId xmlns:p14="http://schemas.microsoft.com/office/powerpoint/2010/main" val="41308691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C0E8-3B88-4625-A85D-B72250A89E59}"/>
              </a:ext>
            </a:extLst>
          </p:cNvPr>
          <p:cNvSpPr>
            <a:spLocks noGrp="1"/>
          </p:cNvSpPr>
          <p:nvPr>
            <p:ph type="title"/>
          </p:nvPr>
        </p:nvSpPr>
        <p:spPr/>
        <p:txBody>
          <a:bodyPr>
            <a:noAutofit/>
          </a:bodyPr>
          <a:lstStyle/>
          <a:p>
            <a:pPr algn="ctr"/>
            <a:r>
              <a:rPr lang="en-GB" sz="3200" dirty="0"/>
              <a:t>LEGISLATION AND POLICY FRAMEWORKS RELATING TO THE EARLY CHILDHOOD DEVELOPMENT FIELD</a:t>
            </a:r>
            <a:endParaRPr lang="en-ZA" sz="3200" dirty="0"/>
          </a:p>
        </p:txBody>
      </p:sp>
      <p:sp>
        <p:nvSpPr>
          <p:cNvPr id="3" name="Slide Number Placeholder 2">
            <a:extLst>
              <a:ext uri="{FF2B5EF4-FFF2-40B4-BE49-F238E27FC236}">
                <a16:creationId xmlns:a16="http://schemas.microsoft.com/office/drawing/2014/main" id="{9A747E63-1F10-42A2-B5C5-DF9FBA662490}"/>
              </a:ext>
            </a:extLst>
          </p:cNvPr>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4" name="Content Placeholder 3">
            <a:extLst>
              <a:ext uri="{FF2B5EF4-FFF2-40B4-BE49-F238E27FC236}">
                <a16:creationId xmlns:a16="http://schemas.microsoft.com/office/drawing/2014/main" id="{A69E2228-66FD-40A5-8BC1-62DADD30A52B}"/>
              </a:ext>
            </a:extLst>
          </p:cNvPr>
          <p:cNvSpPr>
            <a:spLocks noGrp="1"/>
          </p:cNvSpPr>
          <p:nvPr>
            <p:ph sz="quarter" idx="1"/>
          </p:nvPr>
        </p:nvSpPr>
        <p:spPr>
          <a:xfrm>
            <a:off x="467544" y="1758900"/>
            <a:ext cx="8219256" cy="4680000"/>
          </a:xfrm>
        </p:spPr>
        <p:txBody>
          <a:bodyPr>
            <a:normAutofit/>
          </a:bodyPr>
          <a:lstStyle/>
          <a:p>
            <a:pPr marL="0" indent="0">
              <a:buNone/>
            </a:pPr>
            <a:r>
              <a:rPr lang="en-ZA" b="1" dirty="0"/>
              <a:t>We protect children’s rights by:</a:t>
            </a:r>
          </a:p>
          <a:p>
            <a:pPr marL="0" indent="0">
              <a:buNone/>
            </a:pPr>
            <a:endParaRPr lang="en-ZA" b="1" dirty="0"/>
          </a:p>
          <a:p>
            <a:pPr lvl="0"/>
            <a:r>
              <a:rPr lang="en-ZA" dirty="0"/>
              <a:t>ensuring children and young people get their views are heard by decision makers</a:t>
            </a:r>
          </a:p>
          <a:p>
            <a:pPr lvl="0"/>
            <a:r>
              <a:rPr lang="en-ZA" dirty="0"/>
              <a:t>campaigning to get children's rights included in laws and policies</a:t>
            </a:r>
          </a:p>
          <a:p>
            <a:pPr lvl="0"/>
            <a:r>
              <a:rPr lang="en-ZA" dirty="0"/>
              <a:t>supporting organisations which promote and protect children’s rights.</a:t>
            </a:r>
          </a:p>
          <a:p>
            <a:pPr marL="0" indent="0">
              <a:buNone/>
            </a:pPr>
            <a:endParaRPr lang="en-ZA" dirty="0"/>
          </a:p>
        </p:txBody>
      </p:sp>
    </p:spTree>
    <p:extLst>
      <p:ext uri="{BB962C8B-B14F-4D97-AF65-F5344CB8AC3E}">
        <p14:creationId xmlns:p14="http://schemas.microsoft.com/office/powerpoint/2010/main" val="141306503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C0E8-3B88-4625-A85D-B72250A89E59}"/>
              </a:ext>
            </a:extLst>
          </p:cNvPr>
          <p:cNvSpPr>
            <a:spLocks noGrp="1"/>
          </p:cNvSpPr>
          <p:nvPr>
            <p:ph type="title"/>
          </p:nvPr>
        </p:nvSpPr>
        <p:spPr/>
        <p:txBody>
          <a:bodyPr>
            <a:noAutofit/>
          </a:bodyPr>
          <a:lstStyle/>
          <a:p>
            <a:pPr algn="ctr"/>
            <a:r>
              <a:rPr lang="en-GB" sz="3200" dirty="0"/>
              <a:t>LEGISLATION AND POLICY FRAMEWORKS RELATING TO THE EARLY CHILDHOOD DEVELOPMENT FIELD</a:t>
            </a:r>
            <a:endParaRPr lang="en-ZA" sz="3200" dirty="0"/>
          </a:p>
        </p:txBody>
      </p:sp>
      <p:sp>
        <p:nvSpPr>
          <p:cNvPr id="3" name="Slide Number Placeholder 2">
            <a:extLst>
              <a:ext uri="{FF2B5EF4-FFF2-40B4-BE49-F238E27FC236}">
                <a16:creationId xmlns:a16="http://schemas.microsoft.com/office/drawing/2014/main" id="{9A747E63-1F10-42A2-B5C5-DF9FBA662490}"/>
              </a:ext>
            </a:extLst>
          </p:cNvPr>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4" name="Content Placeholder 3">
            <a:extLst>
              <a:ext uri="{FF2B5EF4-FFF2-40B4-BE49-F238E27FC236}">
                <a16:creationId xmlns:a16="http://schemas.microsoft.com/office/drawing/2014/main" id="{A69E2228-66FD-40A5-8BC1-62DADD30A52B}"/>
              </a:ext>
            </a:extLst>
          </p:cNvPr>
          <p:cNvSpPr>
            <a:spLocks noGrp="1"/>
          </p:cNvSpPr>
          <p:nvPr>
            <p:ph sz="quarter" idx="1"/>
          </p:nvPr>
        </p:nvSpPr>
        <p:spPr>
          <a:xfrm>
            <a:off x="467544" y="1758900"/>
            <a:ext cx="8219256" cy="4680000"/>
          </a:xfrm>
        </p:spPr>
        <p:txBody>
          <a:bodyPr>
            <a:normAutofit/>
          </a:bodyPr>
          <a:lstStyle/>
          <a:p>
            <a:pPr marL="0" indent="0">
              <a:buNone/>
            </a:pPr>
            <a:r>
              <a:rPr lang="en-GB" b="1" dirty="0"/>
              <a:t>National Integrated Policy for Early Childhood Development (ECD).</a:t>
            </a:r>
            <a:endParaRPr lang="en-ZA" dirty="0"/>
          </a:p>
          <a:p>
            <a:pPr marL="0" indent="0">
              <a:buNone/>
            </a:pPr>
            <a:endParaRPr lang="en-ZA" dirty="0"/>
          </a:p>
          <a:p>
            <a:r>
              <a:rPr lang="en-GB" dirty="0"/>
              <a:t>In December 2015, Cabinet approved the National Integrated Policy for Early Childhood Development (ECD). </a:t>
            </a:r>
          </a:p>
          <a:p>
            <a:pPr marL="0" indent="0">
              <a:buNone/>
            </a:pPr>
            <a:endParaRPr lang="en-GB" dirty="0"/>
          </a:p>
          <a:p>
            <a:r>
              <a:rPr lang="en-GB" dirty="0"/>
              <a:t>The approval of this policy initiative, the first in the history of our country after the dawn of democracy, is a culmination of many years of hard work to ensure a better start for a better future for many of our children. </a:t>
            </a:r>
            <a:endParaRPr lang="en-ZA" dirty="0"/>
          </a:p>
          <a:p>
            <a:pPr marL="0" indent="0">
              <a:buNone/>
            </a:pPr>
            <a:endParaRPr lang="en-ZA" dirty="0"/>
          </a:p>
        </p:txBody>
      </p:sp>
    </p:spTree>
    <p:extLst>
      <p:ext uri="{BB962C8B-B14F-4D97-AF65-F5344CB8AC3E}">
        <p14:creationId xmlns:p14="http://schemas.microsoft.com/office/powerpoint/2010/main" val="289582688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C0E8-3B88-4625-A85D-B72250A89E59}"/>
              </a:ext>
            </a:extLst>
          </p:cNvPr>
          <p:cNvSpPr>
            <a:spLocks noGrp="1"/>
          </p:cNvSpPr>
          <p:nvPr>
            <p:ph type="title"/>
          </p:nvPr>
        </p:nvSpPr>
        <p:spPr/>
        <p:txBody>
          <a:bodyPr>
            <a:noAutofit/>
          </a:bodyPr>
          <a:lstStyle/>
          <a:p>
            <a:pPr algn="ctr"/>
            <a:r>
              <a:rPr lang="en-GB" sz="3200" dirty="0"/>
              <a:t>LEGISLATION AND POLICY FRAMEWORKS RELATING TO THE EARLY CHILDHOOD DEVELOPMENT FIELD</a:t>
            </a:r>
            <a:endParaRPr lang="en-ZA" sz="3200" dirty="0"/>
          </a:p>
        </p:txBody>
      </p:sp>
      <p:sp>
        <p:nvSpPr>
          <p:cNvPr id="3" name="Slide Number Placeholder 2">
            <a:extLst>
              <a:ext uri="{FF2B5EF4-FFF2-40B4-BE49-F238E27FC236}">
                <a16:creationId xmlns:a16="http://schemas.microsoft.com/office/drawing/2014/main" id="{9A747E63-1F10-42A2-B5C5-DF9FBA662490}"/>
              </a:ext>
            </a:extLst>
          </p:cNvPr>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4" name="Content Placeholder 3">
            <a:extLst>
              <a:ext uri="{FF2B5EF4-FFF2-40B4-BE49-F238E27FC236}">
                <a16:creationId xmlns:a16="http://schemas.microsoft.com/office/drawing/2014/main" id="{A69E2228-66FD-40A5-8BC1-62DADD30A52B}"/>
              </a:ext>
            </a:extLst>
          </p:cNvPr>
          <p:cNvSpPr>
            <a:spLocks noGrp="1"/>
          </p:cNvSpPr>
          <p:nvPr>
            <p:ph sz="quarter" idx="1"/>
          </p:nvPr>
        </p:nvSpPr>
        <p:spPr>
          <a:xfrm>
            <a:off x="467544" y="1758900"/>
            <a:ext cx="8219256" cy="4680000"/>
          </a:xfrm>
        </p:spPr>
        <p:txBody>
          <a:bodyPr>
            <a:normAutofit/>
          </a:bodyPr>
          <a:lstStyle/>
          <a:p>
            <a:pPr lvl="1"/>
            <a:r>
              <a:rPr lang="en-GB" dirty="0"/>
              <a:t>Establish the organisational and institutional arrangements necessary to lead, plan for, implement, coordinate and monitor the provision of early childhood development services and support; </a:t>
            </a:r>
          </a:p>
          <a:p>
            <a:pPr marL="354012" lvl="1" indent="0">
              <a:buNone/>
            </a:pPr>
            <a:endParaRPr lang="en-ZA" sz="2800" dirty="0"/>
          </a:p>
          <a:p>
            <a:pPr lvl="1"/>
            <a:r>
              <a:rPr lang="en-GB" dirty="0"/>
              <a:t>Ensure the provision of adequate public funding and infrastructure for sustainable universal availability of, and equitable access to, quality comprehensive early childhood development services; and </a:t>
            </a:r>
            <a:endParaRPr lang="en-ZA" sz="2800" dirty="0"/>
          </a:p>
          <a:p>
            <a:pPr marL="0" indent="0">
              <a:buNone/>
            </a:pPr>
            <a:endParaRPr lang="en-ZA" dirty="0"/>
          </a:p>
        </p:txBody>
      </p:sp>
    </p:spTree>
    <p:extLst>
      <p:ext uri="{BB962C8B-B14F-4D97-AF65-F5344CB8AC3E}">
        <p14:creationId xmlns:p14="http://schemas.microsoft.com/office/powerpoint/2010/main" val="31133508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C0E8-3B88-4625-A85D-B72250A89E59}"/>
              </a:ext>
            </a:extLst>
          </p:cNvPr>
          <p:cNvSpPr>
            <a:spLocks noGrp="1"/>
          </p:cNvSpPr>
          <p:nvPr>
            <p:ph type="title"/>
          </p:nvPr>
        </p:nvSpPr>
        <p:spPr/>
        <p:txBody>
          <a:bodyPr>
            <a:noAutofit/>
          </a:bodyPr>
          <a:lstStyle/>
          <a:p>
            <a:pPr algn="ctr"/>
            <a:r>
              <a:rPr lang="en-GB" sz="3200" dirty="0"/>
              <a:t>LEGISLATION AND POLICY FRAMEWORKS RELATING TO THE EARLY CHILDHOOD DEVELOPMENT FIELD</a:t>
            </a:r>
            <a:endParaRPr lang="en-ZA" sz="3200" dirty="0"/>
          </a:p>
        </p:txBody>
      </p:sp>
      <p:sp>
        <p:nvSpPr>
          <p:cNvPr id="3" name="Slide Number Placeholder 2">
            <a:extLst>
              <a:ext uri="{FF2B5EF4-FFF2-40B4-BE49-F238E27FC236}">
                <a16:creationId xmlns:a16="http://schemas.microsoft.com/office/drawing/2014/main" id="{9A747E63-1F10-42A2-B5C5-DF9FBA662490}"/>
              </a:ext>
            </a:extLst>
          </p:cNvPr>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4" name="Content Placeholder 3">
            <a:extLst>
              <a:ext uri="{FF2B5EF4-FFF2-40B4-BE49-F238E27FC236}">
                <a16:creationId xmlns:a16="http://schemas.microsoft.com/office/drawing/2014/main" id="{A69E2228-66FD-40A5-8BC1-62DADD30A52B}"/>
              </a:ext>
            </a:extLst>
          </p:cNvPr>
          <p:cNvSpPr>
            <a:spLocks noGrp="1"/>
          </p:cNvSpPr>
          <p:nvPr>
            <p:ph sz="quarter" idx="1"/>
          </p:nvPr>
        </p:nvSpPr>
        <p:spPr>
          <a:xfrm>
            <a:off x="467544" y="1758900"/>
            <a:ext cx="8219256" cy="4680000"/>
          </a:xfrm>
        </p:spPr>
        <p:txBody>
          <a:bodyPr>
            <a:normAutofit/>
          </a:bodyPr>
          <a:lstStyle/>
          <a:p>
            <a:pPr lvl="1"/>
            <a:r>
              <a:rPr lang="en-GB" dirty="0"/>
              <a:t>Establish appropriate monitoring, quality assurance and improvement systems to secure the provision of quality early childhood development services and outcomes for young children in South Africa. </a:t>
            </a:r>
            <a:endParaRPr lang="en-ZA" sz="2800" dirty="0"/>
          </a:p>
          <a:p>
            <a:pPr marL="0" indent="0">
              <a:buNone/>
            </a:pPr>
            <a:endParaRPr lang="en-ZA" dirty="0"/>
          </a:p>
        </p:txBody>
      </p:sp>
    </p:spTree>
    <p:extLst>
      <p:ext uri="{BB962C8B-B14F-4D97-AF65-F5344CB8AC3E}">
        <p14:creationId xmlns:p14="http://schemas.microsoft.com/office/powerpoint/2010/main" val="424310669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C0E8-3B88-4625-A85D-B72250A89E59}"/>
              </a:ext>
            </a:extLst>
          </p:cNvPr>
          <p:cNvSpPr>
            <a:spLocks noGrp="1"/>
          </p:cNvSpPr>
          <p:nvPr>
            <p:ph type="title"/>
          </p:nvPr>
        </p:nvSpPr>
        <p:spPr/>
        <p:txBody>
          <a:bodyPr>
            <a:noAutofit/>
          </a:bodyPr>
          <a:lstStyle/>
          <a:p>
            <a:pPr algn="ctr"/>
            <a:r>
              <a:rPr lang="en-GB" sz="3200" dirty="0"/>
              <a:t>LEGISLATION AND POLICY FRAMEWORKS RELATING TO THE EARLY CHILDHOOD DEVELOPMENT FIELD</a:t>
            </a:r>
            <a:endParaRPr lang="en-ZA" sz="3200" dirty="0"/>
          </a:p>
        </p:txBody>
      </p:sp>
      <p:sp>
        <p:nvSpPr>
          <p:cNvPr id="3" name="Slide Number Placeholder 2">
            <a:extLst>
              <a:ext uri="{FF2B5EF4-FFF2-40B4-BE49-F238E27FC236}">
                <a16:creationId xmlns:a16="http://schemas.microsoft.com/office/drawing/2014/main" id="{9A747E63-1F10-42A2-B5C5-DF9FBA662490}"/>
              </a:ext>
            </a:extLst>
          </p:cNvPr>
          <p:cNvSpPr>
            <a:spLocks noGrp="1"/>
          </p:cNvSpPr>
          <p:nvPr>
            <p:ph type="sldNum" sz="quarter" idx="12"/>
          </p:nvPr>
        </p:nvSpPr>
        <p:spPr/>
        <p:txBody>
          <a:bodyPr/>
          <a:lstStyle/>
          <a:p>
            <a:fld id="{32F83655-DC73-417F-8B26-EB7A1DBB5382}" type="slidenum">
              <a:rPr lang="en-ZA" smtClean="0"/>
              <a:pPr/>
              <a:t>175</a:t>
            </a:fld>
            <a:endParaRPr lang="en-ZA" dirty="0"/>
          </a:p>
        </p:txBody>
      </p:sp>
      <p:sp>
        <p:nvSpPr>
          <p:cNvPr id="4" name="Content Placeholder 3">
            <a:extLst>
              <a:ext uri="{FF2B5EF4-FFF2-40B4-BE49-F238E27FC236}">
                <a16:creationId xmlns:a16="http://schemas.microsoft.com/office/drawing/2014/main" id="{A69E2228-66FD-40A5-8BC1-62DADD30A52B}"/>
              </a:ext>
            </a:extLst>
          </p:cNvPr>
          <p:cNvSpPr>
            <a:spLocks noGrp="1"/>
          </p:cNvSpPr>
          <p:nvPr>
            <p:ph sz="quarter" idx="1"/>
          </p:nvPr>
        </p:nvSpPr>
        <p:spPr>
          <a:xfrm>
            <a:off x="467544" y="1758900"/>
            <a:ext cx="8219256" cy="4680000"/>
          </a:xfrm>
        </p:spPr>
        <p:txBody>
          <a:bodyPr>
            <a:normAutofit/>
          </a:bodyPr>
          <a:lstStyle/>
          <a:p>
            <a:pPr marL="0" indent="0">
              <a:buNone/>
            </a:pPr>
            <a:r>
              <a:rPr lang="en-GB" b="1" dirty="0"/>
              <a:t>Historical overview of legal and scientific foundations for the public provision of early childhood development services </a:t>
            </a:r>
            <a:endParaRPr lang="en-ZA" sz="2800" dirty="0"/>
          </a:p>
          <a:p>
            <a:r>
              <a:rPr lang="en-GB" dirty="0"/>
              <a:t>International legal and developmental framework Government ratified and/or endorsed a number of international and regional rights and development instruments, </a:t>
            </a:r>
            <a:r>
              <a:rPr lang="en-GB" b="1" dirty="0"/>
              <a:t>including, but not limited to, the following: </a:t>
            </a:r>
            <a:endParaRPr lang="en-ZA" sz="2800" b="1" dirty="0"/>
          </a:p>
          <a:p>
            <a:pPr marL="0" indent="0">
              <a:buNone/>
            </a:pPr>
            <a:endParaRPr lang="en-ZA" sz="2800" dirty="0"/>
          </a:p>
          <a:p>
            <a:pPr lvl="1"/>
            <a:r>
              <a:rPr lang="en-GB" dirty="0"/>
              <a:t>The United Nations (UN) Convention on the Rights of the Child (CRC) (ratified in 1995); </a:t>
            </a:r>
            <a:endParaRPr lang="en-ZA" sz="2800" dirty="0"/>
          </a:p>
          <a:p>
            <a:pPr lvl="1"/>
            <a:r>
              <a:rPr lang="en-GB" dirty="0"/>
              <a:t>The Convention on the Elimination of all Forms of Discrimination Against Women (CEDAW) (ratified in 1995); </a:t>
            </a:r>
            <a:endParaRPr lang="en-ZA" sz="2800" dirty="0"/>
          </a:p>
          <a:p>
            <a:pPr marL="0" indent="0">
              <a:buNone/>
            </a:pPr>
            <a:endParaRPr lang="en-ZA" dirty="0"/>
          </a:p>
        </p:txBody>
      </p:sp>
    </p:spTree>
    <p:extLst>
      <p:ext uri="{BB962C8B-B14F-4D97-AF65-F5344CB8AC3E}">
        <p14:creationId xmlns:p14="http://schemas.microsoft.com/office/powerpoint/2010/main" val="163930206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C0E8-3B88-4625-A85D-B72250A89E59}"/>
              </a:ext>
            </a:extLst>
          </p:cNvPr>
          <p:cNvSpPr>
            <a:spLocks noGrp="1"/>
          </p:cNvSpPr>
          <p:nvPr>
            <p:ph type="title"/>
          </p:nvPr>
        </p:nvSpPr>
        <p:spPr/>
        <p:txBody>
          <a:bodyPr>
            <a:noAutofit/>
          </a:bodyPr>
          <a:lstStyle/>
          <a:p>
            <a:pPr algn="ctr"/>
            <a:r>
              <a:rPr lang="en-GB" sz="3200" dirty="0"/>
              <a:t>LEGISLATION AND POLICY FRAMEWORKS RELATING TO THE EARLY CHILDHOOD DEVELOPMENT FIELD</a:t>
            </a:r>
            <a:endParaRPr lang="en-ZA" sz="3200" dirty="0"/>
          </a:p>
        </p:txBody>
      </p:sp>
      <p:sp>
        <p:nvSpPr>
          <p:cNvPr id="3" name="Slide Number Placeholder 2">
            <a:extLst>
              <a:ext uri="{FF2B5EF4-FFF2-40B4-BE49-F238E27FC236}">
                <a16:creationId xmlns:a16="http://schemas.microsoft.com/office/drawing/2014/main" id="{9A747E63-1F10-42A2-B5C5-DF9FBA662490}"/>
              </a:ext>
            </a:extLst>
          </p:cNvPr>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4" name="Content Placeholder 3">
            <a:extLst>
              <a:ext uri="{FF2B5EF4-FFF2-40B4-BE49-F238E27FC236}">
                <a16:creationId xmlns:a16="http://schemas.microsoft.com/office/drawing/2014/main" id="{A69E2228-66FD-40A5-8BC1-62DADD30A52B}"/>
              </a:ext>
            </a:extLst>
          </p:cNvPr>
          <p:cNvSpPr>
            <a:spLocks noGrp="1"/>
          </p:cNvSpPr>
          <p:nvPr>
            <p:ph sz="quarter" idx="1"/>
          </p:nvPr>
        </p:nvSpPr>
        <p:spPr>
          <a:xfrm>
            <a:off x="467544" y="1758900"/>
            <a:ext cx="8219256" cy="4680000"/>
          </a:xfrm>
        </p:spPr>
        <p:txBody>
          <a:bodyPr>
            <a:normAutofit/>
          </a:bodyPr>
          <a:lstStyle/>
          <a:p>
            <a:pPr lvl="1"/>
            <a:r>
              <a:rPr lang="en-GB" dirty="0"/>
              <a:t>The African Charter on the Rights and Welfare of the Child (ACRWC) (ratified in 2000); </a:t>
            </a:r>
            <a:endParaRPr lang="en-ZA" sz="2800" dirty="0"/>
          </a:p>
          <a:p>
            <a:pPr lvl="1"/>
            <a:r>
              <a:rPr lang="en-GB" dirty="0"/>
              <a:t>The UN Convention on the Rights of Persons with Disabilities (CRPD) (ratified in 2006); </a:t>
            </a:r>
            <a:endParaRPr lang="en-ZA" sz="2800" dirty="0"/>
          </a:p>
          <a:p>
            <a:pPr lvl="1"/>
            <a:r>
              <a:rPr lang="en-GB" dirty="0"/>
              <a:t>The UN Millennium Development Goals (MDGs) (adopted in 2000); </a:t>
            </a:r>
            <a:endParaRPr lang="en-ZA" sz="2800" dirty="0"/>
          </a:p>
          <a:p>
            <a:pPr lvl="1"/>
            <a:r>
              <a:rPr lang="en-GB" dirty="0"/>
              <a:t>The UN Sustainable Development Goals (adopted 2015); </a:t>
            </a:r>
            <a:endParaRPr lang="en-ZA" sz="2800" dirty="0"/>
          </a:p>
        </p:txBody>
      </p:sp>
    </p:spTree>
    <p:extLst>
      <p:ext uri="{BB962C8B-B14F-4D97-AF65-F5344CB8AC3E}">
        <p14:creationId xmlns:p14="http://schemas.microsoft.com/office/powerpoint/2010/main" val="3854494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C0E8-3B88-4625-A85D-B72250A89E59}"/>
              </a:ext>
            </a:extLst>
          </p:cNvPr>
          <p:cNvSpPr>
            <a:spLocks noGrp="1"/>
          </p:cNvSpPr>
          <p:nvPr>
            <p:ph type="title"/>
          </p:nvPr>
        </p:nvSpPr>
        <p:spPr/>
        <p:txBody>
          <a:bodyPr>
            <a:noAutofit/>
          </a:bodyPr>
          <a:lstStyle/>
          <a:p>
            <a:pPr algn="ctr"/>
            <a:r>
              <a:rPr lang="en-GB" sz="3200" dirty="0"/>
              <a:t>LEGISLATION AND POLICY FRAMEWORKS RELATING TO THE EARLY CHILDHOOD DEVELOPMENT FIELD</a:t>
            </a:r>
            <a:endParaRPr lang="en-ZA" sz="3200" dirty="0"/>
          </a:p>
        </p:txBody>
      </p:sp>
      <p:sp>
        <p:nvSpPr>
          <p:cNvPr id="3" name="Slide Number Placeholder 2">
            <a:extLst>
              <a:ext uri="{FF2B5EF4-FFF2-40B4-BE49-F238E27FC236}">
                <a16:creationId xmlns:a16="http://schemas.microsoft.com/office/drawing/2014/main" id="{9A747E63-1F10-42A2-B5C5-DF9FBA662490}"/>
              </a:ext>
            </a:extLst>
          </p:cNvPr>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4" name="Content Placeholder 3">
            <a:extLst>
              <a:ext uri="{FF2B5EF4-FFF2-40B4-BE49-F238E27FC236}">
                <a16:creationId xmlns:a16="http://schemas.microsoft.com/office/drawing/2014/main" id="{A69E2228-66FD-40A5-8BC1-62DADD30A52B}"/>
              </a:ext>
            </a:extLst>
          </p:cNvPr>
          <p:cNvSpPr>
            <a:spLocks noGrp="1"/>
          </p:cNvSpPr>
          <p:nvPr>
            <p:ph sz="quarter" idx="1"/>
          </p:nvPr>
        </p:nvSpPr>
        <p:spPr>
          <a:xfrm>
            <a:off x="467544" y="1758900"/>
            <a:ext cx="8219256" cy="4680000"/>
          </a:xfrm>
        </p:spPr>
        <p:txBody>
          <a:bodyPr>
            <a:normAutofit/>
          </a:bodyPr>
          <a:lstStyle/>
          <a:p>
            <a:pPr lvl="1"/>
            <a:r>
              <a:rPr lang="en-GB" dirty="0"/>
              <a:t>UNESCO Dakar Framework of Action for Attaining Education for All (EFA) (adopted in 2000); </a:t>
            </a:r>
            <a:endParaRPr lang="en-ZA" sz="2800" dirty="0"/>
          </a:p>
          <a:p>
            <a:pPr lvl="1"/>
            <a:r>
              <a:rPr lang="en-GB" dirty="0"/>
              <a:t>The UN World Fit for Children (adopted in 2002); </a:t>
            </a:r>
            <a:endParaRPr lang="en-ZA" sz="2800" dirty="0"/>
          </a:p>
          <a:p>
            <a:pPr lvl="1"/>
            <a:r>
              <a:rPr lang="en-GB" dirty="0"/>
              <a:t>UNESCO Moscow Framework of Action and Cooperation: Harnessing the Wealth of Nations (2010); and </a:t>
            </a:r>
            <a:endParaRPr lang="en-ZA" sz="2800" dirty="0"/>
          </a:p>
          <a:p>
            <a:pPr lvl="1"/>
            <a:r>
              <a:rPr lang="en-GB" dirty="0"/>
              <a:t>The Paris Declaration on Food Security and the Rome Declaration on Nutrition (November 2014).</a:t>
            </a:r>
            <a:endParaRPr lang="en-ZA" dirty="0"/>
          </a:p>
        </p:txBody>
      </p:sp>
    </p:spTree>
    <p:extLst>
      <p:ext uri="{BB962C8B-B14F-4D97-AF65-F5344CB8AC3E}">
        <p14:creationId xmlns:p14="http://schemas.microsoft.com/office/powerpoint/2010/main" val="10701089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lstStyle/>
          <a:p>
            <a:r>
              <a:rPr lang="en-GB" dirty="0"/>
              <a:t>Child development stage is a vulnerable stage which calls for stakeholders to work together with the school in order to develop the child holistically. </a:t>
            </a:r>
          </a:p>
          <a:p>
            <a:endParaRPr lang="en-GB" dirty="0"/>
          </a:p>
          <a:p>
            <a:r>
              <a:rPr lang="en-GB" dirty="0"/>
              <a:t>Child development as a process is guided by specific principles of development such as the principle of biological growth, principle of helplessness, principle of safety and protection, principle of exploration and principle of emancipation.</a:t>
            </a:r>
            <a:endParaRPr lang="en-ZA" dirty="0"/>
          </a:p>
          <a:p>
            <a:pPr marL="0" indent="0">
              <a:buNone/>
            </a:pPr>
            <a:endParaRPr lang="en-ZA" dirty="0"/>
          </a:p>
        </p:txBody>
      </p:sp>
    </p:spTree>
    <p:extLst>
      <p:ext uri="{BB962C8B-B14F-4D97-AF65-F5344CB8AC3E}">
        <p14:creationId xmlns:p14="http://schemas.microsoft.com/office/powerpoint/2010/main" val="18657980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rmAutofit/>
          </a:bodyPr>
          <a:lstStyle/>
          <a:p>
            <a:r>
              <a:rPr lang="en-GB" dirty="0"/>
              <a:t>Stakeholder’s participation in Early Childhood Development is the active involvement and working together of parents, educators and government officials for the ultimate benefit of the learners. </a:t>
            </a:r>
          </a:p>
          <a:p>
            <a:endParaRPr lang="en-GB" dirty="0"/>
          </a:p>
          <a:p>
            <a:r>
              <a:rPr lang="en-GB" dirty="0"/>
              <a:t>The process thereof involves collaborating on educational matters and maintaining trust between home and school.</a:t>
            </a:r>
          </a:p>
          <a:p>
            <a:endParaRPr lang="en-GB" dirty="0"/>
          </a:p>
          <a:p>
            <a:r>
              <a:rPr lang="en-GB" dirty="0"/>
              <a:t> The involvement of stakeholders is vital in that it impacts on the entire life and also enhances the learning of a child. </a:t>
            </a:r>
            <a:endParaRPr lang="en-ZA" dirty="0"/>
          </a:p>
        </p:txBody>
      </p:sp>
    </p:spTree>
    <p:extLst>
      <p:ext uri="{BB962C8B-B14F-4D97-AF65-F5344CB8AC3E}">
        <p14:creationId xmlns:p14="http://schemas.microsoft.com/office/powerpoint/2010/main" val="2200097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rmAutofit/>
          </a:bodyPr>
          <a:lstStyle/>
          <a:p>
            <a:r>
              <a:rPr lang="en-GB" dirty="0"/>
              <a:t>Such participation of stakeholders is critical, not only in the very beginning of the educational process, but also throughout the child’s entire life. </a:t>
            </a:r>
          </a:p>
          <a:p>
            <a:endParaRPr lang="en-GB" dirty="0"/>
          </a:p>
          <a:p>
            <a:r>
              <a:rPr lang="en-GB" dirty="0"/>
              <a:t>It becomes easier for one to investigate the problem with the deeper insight and understanding if one knows what other scholars have researched. </a:t>
            </a:r>
          </a:p>
        </p:txBody>
      </p:sp>
    </p:spTree>
    <p:extLst>
      <p:ext uri="{BB962C8B-B14F-4D97-AF65-F5344CB8AC3E}">
        <p14:creationId xmlns:p14="http://schemas.microsoft.com/office/powerpoint/2010/main" val="139492293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rmAutofit/>
          </a:bodyPr>
          <a:lstStyle/>
          <a:p>
            <a:r>
              <a:rPr lang="en-GB" dirty="0"/>
              <a:t>Parents question the value of their involvement when children enrol for the first time in ECD centers, forgetting that they are their children’s first teacher therefore their involvement is vital.</a:t>
            </a:r>
            <a:endParaRPr lang="en-ZA" dirty="0"/>
          </a:p>
        </p:txBody>
      </p:sp>
    </p:spTree>
    <p:extLst>
      <p:ext uri="{BB962C8B-B14F-4D97-AF65-F5344CB8AC3E}">
        <p14:creationId xmlns:p14="http://schemas.microsoft.com/office/powerpoint/2010/main" val="415921690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rmAutofit/>
          </a:bodyPr>
          <a:lstStyle/>
          <a:p>
            <a:r>
              <a:rPr lang="en-GB" dirty="0"/>
              <a:t>Foundations for Learning (FFL) is a campaign that is now in place and used by the government to remedy the situation of learners who are unable to read and write, a situation which at a later stage, affects their performance at matric level. </a:t>
            </a:r>
          </a:p>
          <a:p>
            <a:endParaRPr lang="en-GB" dirty="0"/>
          </a:p>
          <a:p>
            <a:r>
              <a:rPr lang="en-GB" dirty="0"/>
              <a:t>Through this campaign, stakeholders are encouraged to get involved in the learning of their children from an early age</a:t>
            </a:r>
            <a:endParaRPr lang="en-ZA" dirty="0"/>
          </a:p>
          <a:p>
            <a:pPr marL="0" indent="0">
              <a:buNone/>
            </a:pPr>
            <a:endParaRPr lang="en-ZA" dirty="0"/>
          </a:p>
        </p:txBody>
      </p:sp>
    </p:spTree>
    <p:extLst>
      <p:ext uri="{BB962C8B-B14F-4D97-AF65-F5344CB8AC3E}">
        <p14:creationId xmlns:p14="http://schemas.microsoft.com/office/powerpoint/2010/main" val="14819367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rmAutofit/>
          </a:bodyPr>
          <a:lstStyle/>
          <a:p>
            <a:r>
              <a:rPr lang="en-GB" dirty="0"/>
              <a:t>The Department of Health and Social Development is therefore geared towards increasing support for ECD centres in an effort to build a solid foundation for future leaders. </a:t>
            </a:r>
          </a:p>
          <a:p>
            <a:endParaRPr lang="en-GB" dirty="0"/>
          </a:p>
          <a:p>
            <a:r>
              <a:rPr lang="en-GB" dirty="0"/>
              <a:t>Support is provided by immunizing the learners to prevent diseases, monitor cleanliness around the centre by deploying inspectors to check the surroundings once a month, and even providing food for them considering the fact that some are from disadvantaged backgrounds.</a:t>
            </a:r>
            <a:endParaRPr lang="en-ZA" dirty="0"/>
          </a:p>
          <a:p>
            <a:pPr marL="0" indent="0">
              <a:buNone/>
            </a:pPr>
            <a:endParaRPr lang="en-ZA" dirty="0"/>
          </a:p>
        </p:txBody>
      </p:sp>
    </p:spTree>
    <p:extLst>
      <p:ext uri="{BB962C8B-B14F-4D97-AF65-F5344CB8AC3E}">
        <p14:creationId xmlns:p14="http://schemas.microsoft.com/office/powerpoint/2010/main" val="3645445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rmAutofit/>
          </a:bodyPr>
          <a:lstStyle/>
          <a:p>
            <a:r>
              <a:rPr lang="en-GB" dirty="0"/>
              <a:t>The District Development Support Programme (DDSP) is an initiative by government to improve primary education. </a:t>
            </a:r>
          </a:p>
          <a:p>
            <a:endParaRPr lang="en-GB" dirty="0"/>
          </a:p>
          <a:p>
            <a:r>
              <a:rPr lang="en-GB" dirty="0"/>
              <a:t>The programme is intended to give a boost to universalization of 16 primary education, by increasing enrolment, retention, attendance and simultaneously impacting on nutrition for learners in primary classes.</a:t>
            </a:r>
            <a:endParaRPr lang="en-ZA" dirty="0"/>
          </a:p>
          <a:p>
            <a:pPr marL="0" indent="0">
              <a:buNone/>
            </a:pPr>
            <a:endParaRPr lang="en-ZA" dirty="0"/>
          </a:p>
        </p:txBody>
      </p:sp>
    </p:spTree>
    <p:extLst>
      <p:ext uri="{BB962C8B-B14F-4D97-AF65-F5344CB8AC3E}">
        <p14:creationId xmlns:p14="http://schemas.microsoft.com/office/powerpoint/2010/main" val="96620942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r>
              <a:rPr lang="en-GB" dirty="0"/>
              <a:t>Parental involvement Is a dynamic process whereby educators and parents work together for the ultimate benefit of the learner. </a:t>
            </a:r>
          </a:p>
          <a:p>
            <a:endParaRPr lang="en-GB" dirty="0"/>
          </a:p>
          <a:p>
            <a:r>
              <a:rPr lang="en-GB" dirty="0"/>
              <a:t>The process involves collaborating on educational matters, setting goals, finding solutions, implementing and evaluating shared goals as well as inspiring and maintaining trust between home and the school. </a:t>
            </a:r>
          </a:p>
          <a:p>
            <a:endParaRPr lang="en-GB" dirty="0"/>
          </a:p>
          <a:p>
            <a:r>
              <a:rPr lang="en-GB" dirty="0"/>
              <a:t>The term “parents” therefore refers to all affidavit caregivers, whether legally appointed or not. </a:t>
            </a:r>
            <a:endParaRPr lang="en-ZA" dirty="0"/>
          </a:p>
          <a:p>
            <a:pPr marL="0" indent="0">
              <a:buNone/>
            </a:pPr>
            <a:endParaRPr lang="en-ZA" dirty="0"/>
          </a:p>
        </p:txBody>
      </p:sp>
    </p:spTree>
    <p:extLst>
      <p:ext uri="{BB962C8B-B14F-4D97-AF65-F5344CB8AC3E}">
        <p14:creationId xmlns:p14="http://schemas.microsoft.com/office/powerpoint/2010/main" val="12539306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r>
              <a:rPr lang="en-GB" dirty="0"/>
              <a:t>Parental involvement is therefore seen as a very important aspect of the successful schooling and education of the young learner, and it requires commitment from both parent and teacher.</a:t>
            </a:r>
            <a:endParaRPr lang="en-ZA" dirty="0"/>
          </a:p>
          <a:p>
            <a:pPr marL="0" indent="0">
              <a:buNone/>
            </a:pPr>
            <a:endParaRPr lang="en-ZA" dirty="0"/>
          </a:p>
        </p:txBody>
      </p:sp>
    </p:spTree>
    <p:extLst>
      <p:ext uri="{BB962C8B-B14F-4D97-AF65-F5344CB8AC3E}">
        <p14:creationId xmlns:p14="http://schemas.microsoft.com/office/powerpoint/2010/main" val="53414199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pPr marL="0" indent="0">
              <a:buNone/>
            </a:pPr>
            <a:r>
              <a:rPr lang="en-GB" b="1" dirty="0"/>
              <a:t>The significance of parent’s participation</a:t>
            </a:r>
            <a:endParaRPr lang="en-ZA" dirty="0"/>
          </a:p>
          <a:p>
            <a:pPr marL="0" indent="0">
              <a:buNone/>
            </a:pPr>
            <a:r>
              <a:rPr lang="en-GB" dirty="0"/>
              <a:t>The participation of parents in ECD is significant in the new South Africa for the following reasons: </a:t>
            </a:r>
          </a:p>
          <a:p>
            <a:pPr marL="0" indent="0">
              <a:buNone/>
            </a:pPr>
            <a:endParaRPr lang="en-ZA" dirty="0"/>
          </a:p>
          <a:p>
            <a:pPr marL="0" lvl="0" indent="0">
              <a:buNone/>
            </a:pPr>
            <a:r>
              <a:rPr lang="en-GB" b="1" dirty="0"/>
              <a:t>1. South African Schools Act (SASA) requirement </a:t>
            </a:r>
            <a:endParaRPr lang="en-ZA" dirty="0"/>
          </a:p>
          <a:p>
            <a:r>
              <a:rPr lang="en-GB" dirty="0"/>
              <a:t>According to the education policy of South Africa, parents’ involvement in the schooling of their children is not only a good thing, but necessary. </a:t>
            </a:r>
            <a:endParaRPr lang="en-ZA" dirty="0"/>
          </a:p>
        </p:txBody>
      </p:sp>
    </p:spTree>
    <p:extLst>
      <p:ext uri="{BB962C8B-B14F-4D97-AF65-F5344CB8AC3E}">
        <p14:creationId xmlns:p14="http://schemas.microsoft.com/office/powerpoint/2010/main" val="357757884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188</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r>
              <a:rPr lang="en-GB" dirty="0"/>
              <a:t>According to the South African Schools’ Act (SASA) Act 84 of 1996, parents must be part of the school governing body (SGB). </a:t>
            </a:r>
          </a:p>
          <a:p>
            <a:endParaRPr lang="en-GB" dirty="0"/>
          </a:p>
          <a:p>
            <a:r>
              <a:rPr lang="en-GB" dirty="0"/>
              <a:t>The SGB is responsible for the governance of the school and focuses on the school policy and budgetary issues. </a:t>
            </a:r>
            <a:endParaRPr lang="en-ZA" dirty="0"/>
          </a:p>
        </p:txBody>
      </p:sp>
    </p:spTree>
    <p:extLst>
      <p:ext uri="{BB962C8B-B14F-4D97-AF65-F5344CB8AC3E}">
        <p14:creationId xmlns:p14="http://schemas.microsoft.com/office/powerpoint/2010/main" val="356834253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pPr marL="0" lvl="0" indent="0">
              <a:buNone/>
            </a:pPr>
            <a:r>
              <a:rPr lang="en-GB" b="1" dirty="0"/>
              <a:t>2. The outcomes- based education approach </a:t>
            </a:r>
            <a:endParaRPr lang="en-ZA" dirty="0"/>
          </a:p>
          <a:p>
            <a:r>
              <a:rPr lang="en-GB" dirty="0"/>
              <a:t>One of the characteristics of an outcomes-based approach is greater parental involvement in education. </a:t>
            </a:r>
          </a:p>
          <a:p>
            <a:endParaRPr lang="en-GB" dirty="0"/>
          </a:p>
          <a:p>
            <a:r>
              <a:rPr lang="en-GB" dirty="0"/>
              <a:t>Parents must share the responsibility for the education of their children with the state.</a:t>
            </a:r>
            <a:endParaRPr lang="en-ZA" dirty="0"/>
          </a:p>
        </p:txBody>
      </p:sp>
    </p:spTree>
    <p:extLst>
      <p:ext uri="{BB962C8B-B14F-4D97-AF65-F5344CB8AC3E}">
        <p14:creationId xmlns:p14="http://schemas.microsoft.com/office/powerpoint/2010/main" val="106362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190</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pPr marL="0" lvl="0" indent="0">
              <a:buNone/>
            </a:pPr>
            <a:r>
              <a:rPr lang="en-GB" b="1" dirty="0"/>
              <a:t>3. Benefits to the child</a:t>
            </a:r>
            <a:endParaRPr lang="en-ZA" dirty="0"/>
          </a:p>
          <a:p>
            <a:r>
              <a:rPr lang="en-GB" dirty="0"/>
              <a:t>Learners who receive attention from their parents early in their lives are able to deal with schoolwork independently later. </a:t>
            </a:r>
          </a:p>
          <a:p>
            <a:endParaRPr lang="en-GB" dirty="0"/>
          </a:p>
          <a:p>
            <a:r>
              <a:rPr lang="en-GB" dirty="0"/>
              <a:t>When providing ECD services for young children, good relationships between parents and staff make the child feel emotionally secure, and contribute towards the parent’s trust of the ECD centre. </a:t>
            </a:r>
            <a:endParaRPr lang="en-ZA" dirty="0"/>
          </a:p>
        </p:txBody>
      </p:sp>
    </p:spTree>
    <p:extLst>
      <p:ext uri="{BB962C8B-B14F-4D97-AF65-F5344CB8AC3E}">
        <p14:creationId xmlns:p14="http://schemas.microsoft.com/office/powerpoint/2010/main" val="91164201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r>
              <a:rPr lang="en-GB" dirty="0"/>
              <a:t>Meier and Marais (2007:11) indicate the activities of the parents in as far as involvement is concerned such as involving them in planning and implementing of educational activities, conferring with teachers regarding the children’s educational progress, and their involvement in school activities in a variety of ways. </a:t>
            </a:r>
          </a:p>
          <a:p>
            <a:endParaRPr lang="en-GB" dirty="0"/>
          </a:p>
          <a:p>
            <a:r>
              <a:rPr lang="en-GB" dirty="0"/>
              <a:t>Parents are therefore regarded as important stakeholders in education and their participation in education management and governance is indispensable. </a:t>
            </a:r>
          </a:p>
          <a:p>
            <a:endParaRPr lang="en-GB" dirty="0"/>
          </a:p>
        </p:txBody>
      </p:sp>
    </p:spTree>
    <p:extLst>
      <p:ext uri="{BB962C8B-B14F-4D97-AF65-F5344CB8AC3E}">
        <p14:creationId xmlns:p14="http://schemas.microsoft.com/office/powerpoint/2010/main" val="81456707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r>
              <a:rPr lang="en-GB" dirty="0"/>
              <a:t>Parents also have to pay for their children’s education and have been granted an important voice in the management of education. </a:t>
            </a:r>
            <a:endParaRPr lang="en-ZA" dirty="0"/>
          </a:p>
          <a:p>
            <a:pPr marL="0" indent="0">
              <a:buNone/>
            </a:pPr>
            <a:r>
              <a:rPr lang="en-GB" dirty="0"/>
              <a:t> </a:t>
            </a:r>
            <a:endParaRPr lang="en-ZA" dirty="0"/>
          </a:p>
          <a:p>
            <a:r>
              <a:rPr lang="en-GB" dirty="0"/>
              <a:t>Meiers and Marais (2007:209) agree to the fact that the idea of having ECD centre and home complementing each other can be achieved if the parents are involved. </a:t>
            </a:r>
          </a:p>
          <a:p>
            <a:endParaRPr lang="en-GB" dirty="0"/>
          </a:p>
          <a:p>
            <a:r>
              <a:rPr lang="en-GB" dirty="0"/>
              <a:t>When planning daily programmes, time must be set aside specifically for parents. </a:t>
            </a:r>
          </a:p>
          <a:p>
            <a:pPr marL="0" indent="0">
              <a:buNone/>
            </a:pPr>
            <a:endParaRPr lang="en-GB" dirty="0"/>
          </a:p>
        </p:txBody>
      </p:sp>
    </p:spTree>
    <p:extLst>
      <p:ext uri="{BB962C8B-B14F-4D97-AF65-F5344CB8AC3E}">
        <p14:creationId xmlns:p14="http://schemas.microsoft.com/office/powerpoint/2010/main" val="181309432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r>
              <a:rPr lang="en-GB" dirty="0"/>
              <a:t>This can be done by including enough time during arrival and at the end of the day to talk to parents, who should also be welcomed to visit the centre during the day. </a:t>
            </a:r>
          </a:p>
          <a:p>
            <a:endParaRPr lang="en-GB" dirty="0"/>
          </a:p>
          <a:p>
            <a:r>
              <a:rPr lang="en-GB" dirty="0"/>
              <a:t>There is a two-way relationship in the ECD centre, the children and the parents. </a:t>
            </a:r>
          </a:p>
          <a:p>
            <a:endParaRPr lang="en-GB" dirty="0"/>
          </a:p>
          <a:p>
            <a:r>
              <a:rPr lang="en-GB" dirty="0"/>
              <a:t>The children are the connecting link between the parents and the ECD centre, but parents should play an active role in their children’s education at the centre. </a:t>
            </a:r>
            <a:endParaRPr lang="en-ZA" dirty="0"/>
          </a:p>
          <a:p>
            <a:pPr marL="0" indent="0">
              <a:buNone/>
            </a:pPr>
            <a:endParaRPr lang="en-GB" dirty="0"/>
          </a:p>
        </p:txBody>
      </p:sp>
    </p:spTree>
    <p:extLst>
      <p:ext uri="{BB962C8B-B14F-4D97-AF65-F5344CB8AC3E}">
        <p14:creationId xmlns:p14="http://schemas.microsoft.com/office/powerpoint/2010/main" val="187323823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r>
              <a:rPr lang="en-GB" dirty="0"/>
              <a:t>Parents can be a real asset and can make valuable contribution to the ECD centre. </a:t>
            </a:r>
          </a:p>
          <a:p>
            <a:endParaRPr lang="en-GB" dirty="0"/>
          </a:p>
          <a:p>
            <a:r>
              <a:rPr lang="en-GB" dirty="0"/>
              <a:t>They may be more willing to assist in an advisory capacity such as field trips, donations, repairs of toys, legal advice and bookkeeping. However, there should be limits for parental involvement.</a:t>
            </a:r>
          </a:p>
          <a:p>
            <a:endParaRPr lang="en-GB" dirty="0"/>
          </a:p>
          <a:p>
            <a:r>
              <a:rPr lang="en-GB" dirty="0"/>
              <a:t> If there are no limits they can end up forgetting their area of operation and ultimately end up encroaching in the teachers’ territory, thus disturbing teaching and learning.</a:t>
            </a:r>
            <a:endParaRPr lang="en-ZA" dirty="0"/>
          </a:p>
          <a:p>
            <a:pPr marL="0" indent="0">
              <a:buNone/>
            </a:pPr>
            <a:endParaRPr lang="en-GB" dirty="0"/>
          </a:p>
        </p:txBody>
      </p:sp>
    </p:spTree>
    <p:extLst>
      <p:ext uri="{BB962C8B-B14F-4D97-AF65-F5344CB8AC3E}">
        <p14:creationId xmlns:p14="http://schemas.microsoft.com/office/powerpoint/2010/main" val="392034062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pPr marL="0" indent="0">
              <a:buNone/>
            </a:pPr>
            <a:r>
              <a:rPr lang="en-GB" b="1" dirty="0"/>
              <a:t>THE ROLE OF PARENTS IN ECD </a:t>
            </a:r>
            <a:endParaRPr lang="en-ZA" sz="2800" dirty="0"/>
          </a:p>
          <a:p>
            <a:r>
              <a:rPr lang="en-GB" b="1" dirty="0"/>
              <a:t>The role of parents as stakeholders in ECD: </a:t>
            </a:r>
            <a:endParaRPr lang="en-ZA" sz="2800" b="1" dirty="0"/>
          </a:p>
          <a:p>
            <a:pPr lvl="2"/>
            <a:r>
              <a:rPr lang="en-GB" dirty="0"/>
              <a:t>Parents have the right in terms of guiding, caring for and educating their children and they are also agents and legal guardians who act for and on behalf of their children. </a:t>
            </a:r>
            <a:endParaRPr lang="en-ZA" sz="2800" dirty="0"/>
          </a:p>
          <a:p>
            <a:pPr lvl="2"/>
            <a:r>
              <a:rPr lang="en-GB" dirty="0"/>
              <a:t>Parents have to care and support their children. </a:t>
            </a:r>
          </a:p>
          <a:p>
            <a:pPr lvl="2"/>
            <a:r>
              <a:rPr lang="en-GB" dirty="0"/>
              <a:t>They are required to provide for their physical and emotional needs in the form of shelter, nutrition, health, education and safety. </a:t>
            </a:r>
            <a:endParaRPr lang="en-ZA" sz="2800" dirty="0"/>
          </a:p>
          <a:p>
            <a:pPr marL="0" indent="0">
              <a:buNone/>
            </a:pPr>
            <a:endParaRPr lang="en-GB" dirty="0"/>
          </a:p>
        </p:txBody>
      </p:sp>
    </p:spTree>
    <p:extLst>
      <p:ext uri="{BB962C8B-B14F-4D97-AF65-F5344CB8AC3E}">
        <p14:creationId xmlns:p14="http://schemas.microsoft.com/office/powerpoint/2010/main" val="292338144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pPr lvl="2"/>
            <a:r>
              <a:rPr lang="en-GB" dirty="0"/>
              <a:t>Parents are compelled to send their children to school regularly (Schools Act Section 1). </a:t>
            </a:r>
          </a:p>
          <a:p>
            <a:pPr lvl="2"/>
            <a:endParaRPr lang="en-GB" dirty="0"/>
          </a:p>
          <a:p>
            <a:pPr lvl="2"/>
            <a:r>
              <a:rPr lang="en-GB" dirty="0"/>
              <a:t>Schools are therefore given responsibility for ensuring that parents fulfill their duty to educate their children; and legal steps can be taken against parents failing in their duties.</a:t>
            </a:r>
          </a:p>
          <a:p>
            <a:pPr marL="720725" lvl="2" indent="0">
              <a:buNone/>
            </a:pPr>
            <a:endParaRPr lang="en-ZA" sz="2800" dirty="0"/>
          </a:p>
          <a:p>
            <a:pPr lvl="2"/>
            <a:r>
              <a:rPr lang="en-GB" dirty="0"/>
              <a:t>Parents have the right to be informed of their children’s performance, progress end behaviour, and should have the opportunity to meet educators regularly. </a:t>
            </a:r>
            <a:endParaRPr lang="en-ZA" sz="2800" dirty="0"/>
          </a:p>
          <a:p>
            <a:pPr marL="0" indent="0">
              <a:buNone/>
            </a:pPr>
            <a:endParaRPr lang="en-GB" dirty="0"/>
          </a:p>
        </p:txBody>
      </p:sp>
    </p:spTree>
    <p:extLst>
      <p:ext uri="{BB962C8B-B14F-4D97-AF65-F5344CB8AC3E}">
        <p14:creationId xmlns:p14="http://schemas.microsoft.com/office/powerpoint/2010/main" val="136300873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pPr lvl="2"/>
            <a:r>
              <a:rPr lang="en-GB" dirty="0"/>
              <a:t>Parents can request that certain information be kept confidential and not placed on any record, on the ground that it could prejudice the child later in life. </a:t>
            </a:r>
          </a:p>
          <a:p>
            <a:pPr lvl="2"/>
            <a:endParaRPr lang="en-GB" dirty="0"/>
          </a:p>
          <a:p>
            <a:pPr lvl="2"/>
            <a:r>
              <a:rPr lang="en-GB" dirty="0"/>
              <a:t>They conclude by saying in democratic education system, parents are regarded as import stakeholders in education and their participation in education is indispensable.</a:t>
            </a:r>
            <a:endParaRPr lang="en-ZA" sz="2800" dirty="0"/>
          </a:p>
          <a:p>
            <a:pPr marL="0" indent="0">
              <a:buNone/>
            </a:pPr>
            <a:endParaRPr lang="en-ZA" sz="2800" dirty="0"/>
          </a:p>
          <a:p>
            <a:pPr marL="0" indent="0">
              <a:buNone/>
            </a:pPr>
            <a:endParaRPr lang="en-GB" dirty="0"/>
          </a:p>
        </p:txBody>
      </p:sp>
    </p:spTree>
    <p:extLst>
      <p:ext uri="{BB962C8B-B14F-4D97-AF65-F5344CB8AC3E}">
        <p14:creationId xmlns:p14="http://schemas.microsoft.com/office/powerpoint/2010/main" val="215764919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pPr marL="0" indent="0">
              <a:buNone/>
            </a:pPr>
            <a:r>
              <a:rPr lang="en-GB" b="1" dirty="0"/>
              <a:t>THE ROLE OF EDUCATORS IN ECD</a:t>
            </a:r>
            <a:endParaRPr lang="en-ZA" sz="2800" dirty="0"/>
          </a:p>
          <a:p>
            <a:r>
              <a:rPr lang="en-GB" dirty="0"/>
              <a:t>Meier and Marais (2007:52) agree to the fact that educators fulfil different roles and positions in ECD, depending on the particular situation and legal relationship involved. </a:t>
            </a:r>
          </a:p>
          <a:p>
            <a:endParaRPr lang="en-GB" dirty="0"/>
          </a:p>
          <a:p>
            <a:r>
              <a:rPr lang="en-GB" dirty="0"/>
              <a:t>Educators need to involve themselves in activities that enhance the quality of their lives and the lives of the children they teach and care for. </a:t>
            </a:r>
          </a:p>
          <a:p>
            <a:pPr marL="0" indent="0">
              <a:buNone/>
            </a:pPr>
            <a:endParaRPr lang="en-GB" dirty="0"/>
          </a:p>
        </p:txBody>
      </p:sp>
    </p:spTree>
    <p:extLst>
      <p:ext uri="{BB962C8B-B14F-4D97-AF65-F5344CB8AC3E}">
        <p14:creationId xmlns:p14="http://schemas.microsoft.com/office/powerpoint/2010/main" val="69471498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199</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r>
              <a:rPr lang="en-GB" dirty="0"/>
              <a:t>They need to demonstrate love and respect for children, knowledge of children and their families, caring, compassion, courtesy, dedication, friendliness, helpfulness, understanding and warmth in teaching children. </a:t>
            </a:r>
          </a:p>
          <a:p>
            <a:endParaRPr lang="en-GB" dirty="0"/>
          </a:p>
          <a:p>
            <a:r>
              <a:rPr lang="en-GB" dirty="0"/>
              <a:t>They further stress the fact that success of an ECD programme depends largely on the quality and role of educators in relation to one another and with parents and children. </a:t>
            </a:r>
          </a:p>
          <a:p>
            <a:pPr marL="0" indent="0">
              <a:buNone/>
            </a:pPr>
            <a:endParaRPr lang="en-GB" dirty="0"/>
          </a:p>
        </p:txBody>
      </p:sp>
    </p:spTree>
    <p:extLst>
      <p:ext uri="{BB962C8B-B14F-4D97-AF65-F5344CB8AC3E}">
        <p14:creationId xmlns:p14="http://schemas.microsoft.com/office/powerpoint/2010/main" val="83899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r>
              <a:rPr lang="en-GB" dirty="0"/>
              <a:t>The roles of educators are that they must be able to design an environment that motivates children to participate actively, design developmentally appropriate activities that stimulate children to develop holistically, model language usage, listen and respond to children’s communication, help children to experience success, promote effective learning in an unbiased and multicultural manner and to assess children’s learning and the effectiveness of his or her own teaching effort. </a:t>
            </a:r>
            <a:endParaRPr lang="en-ZA" sz="2800" dirty="0"/>
          </a:p>
          <a:p>
            <a:pPr marL="0" indent="0">
              <a:buNone/>
            </a:pPr>
            <a:endParaRPr lang="en-ZA" sz="2800" dirty="0"/>
          </a:p>
          <a:p>
            <a:pPr marL="0" indent="0">
              <a:buNone/>
            </a:pPr>
            <a:endParaRPr lang="en-GB" dirty="0"/>
          </a:p>
        </p:txBody>
      </p:sp>
    </p:spTree>
    <p:extLst>
      <p:ext uri="{BB962C8B-B14F-4D97-AF65-F5344CB8AC3E}">
        <p14:creationId xmlns:p14="http://schemas.microsoft.com/office/powerpoint/2010/main" val="35708794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r>
              <a:rPr lang="en-GB" dirty="0"/>
              <a:t>Lemmer et al. (2000:132) outline the advantages of successful parent involvement programmes. There are benefits for learners, parents and educators. </a:t>
            </a:r>
          </a:p>
          <a:p>
            <a:endParaRPr lang="en-GB" dirty="0"/>
          </a:p>
          <a:p>
            <a:r>
              <a:rPr lang="en-GB" dirty="0"/>
              <a:t>Parent involvement in education has a positive effect on learners’ academic achievement. </a:t>
            </a:r>
          </a:p>
          <a:p>
            <a:endParaRPr lang="en-GB" dirty="0"/>
          </a:p>
          <a:p>
            <a:r>
              <a:rPr lang="en-GB" dirty="0"/>
              <a:t>When schools work together with families to support learning, children tend to succeed not just in school, but throughout their lives. </a:t>
            </a:r>
          </a:p>
          <a:p>
            <a:pPr marL="0" indent="0">
              <a:buNone/>
            </a:pPr>
            <a:endParaRPr lang="en-ZA" sz="2800" dirty="0"/>
          </a:p>
          <a:p>
            <a:pPr marL="0" indent="0">
              <a:buNone/>
            </a:pPr>
            <a:endParaRPr lang="en-GB" dirty="0"/>
          </a:p>
        </p:txBody>
      </p:sp>
    </p:spTree>
    <p:extLst>
      <p:ext uri="{BB962C8B-B14F-4D97-AF65-F5344CB8AC3E}">
        <p14:creationId xmlns:p14="http://schemas.microsoft.com/office/powerpoint/2010/main" val="203892676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r>
              <a:rPr lang="en-GB" dirty="0"/>
              <a:t>Other benefits to learners include decreased truancy, improved behaviour, and a decrease in the drop-out rate. When educators and parents improve the quality of their relationship and make it part of school practice, parents increase their interaction with their children at home and feel more positive about their abilities to help their children. </a:t>
            </a:r>
            <a:endParaRPr lang="en-ZA" dirty="0"/>
          </a:p>
          <a:p>
            <a:pPr marL="0" indent="0">
              <a:buNone/>
            </a:pPr>
            <a:endParaRPr lang="en-ZA" dirty="0"/>
          </a:p>
          <a:p>
            <a:pPr marL="0" indent="0">
              <a:buNone/>
            </a:pPr>
            <a:endParaRPr lang="en-ZA" sz="2800" dirty="0"/>
          </a:p>
          <a:p>
            <a:pPr marL="0" indent="0">
              <a:buNone/>
            </a:pPr>
            <a:endParaRPr lang="en-GB" dirty="0"/>
          </a:p>
        </p:txBody>
      </p:sp>
    </p:spTree>
    <p:extLst>
      <p:ext uri="{BB962C8B-B14F-4D97-AF65-F5344CB8AC3E}">
        <p14:creationId xmlns:p14="http://schemas.microsoft.com/office/powerpoint/2010/main" val="243331118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203</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r>
              <a:rPr lang="en-GB" dirty="0"/>
              <a:t>Parents also have an understanding of what is happening in school and a feeling of empowerment. </a:t>
            </a:r>
          </a:p>
          <a:p>
            <a:endParaRPr lang="en-GB" dirty="0"/>
          </a:p>
          <a:p>
            <a:r>
              <a:rPr lang="en-GB" dirty="0"/>
              <a:t>Parents are often their children’s first and most important educators. </a:t>
            </a:r>
          </a:p>
          <a:p>
            <a:endParaRPr lang="en-GB" dirty="0"/>
          </a:p>
          <a:p>
            <a:r>
              <a:rPr lang="en-GB" dirty="0"/>
              <a:t>Parents indirectly help to shape their children’s value system and orientation towards learning. </a:t>
            </a:r>
          </a:p>
          <a:p>
            <a:pPr marL="0" indent="0">
              <a:buNone/>
            </a:pPr>
            <a:endParaRPr lang="en-ZA" sz="2800" dirty="0"/>
          </a:p>
          <a:p>
            <a:pPr marL="0" indent="0">
              <a:buNone/>
            </a:pPr>
            <a:endParaRPr lang="en-GB" dirty="0"/>
          </a:p>
        </p:txBody>
      </p:sp>
    </p:spTree>
    <p:extLst>
      <p:ext uri="{BB962C8B-B14F-4D97-AF65-F5344CB8AC3E}">
        <p14:creationId xmlns:p14="http://schemas.microsoft.com/office/powerpoint/2010/main" val="320341012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0534-0DE9-4F36-A722-936085C37EB1}"/>
              </a:ext>
            </a:extLst>
          </p:cNvPr>
          <p:cNvSpPr>
            <a:spLocks noGrp="1"/>
          </p:cNvSpPr>
          <p:nvPr>
            <p:ph type="title"/>
          </p:nvPr>
        </p:nvSpPr>
        <p:spPr/>
        <p:txBody>
          <a:bodyPr>
            <a:normAutofit fontScale="90000"/>
          </a:bodyPr>
          <a:lstStyle/>
          <a:p>
            <a:pPr algn="ctr"/>
            <a:br>
              <a:rPr lang="en-GB" dirty="0"/>
            </a:br>
            <a:br>
              <a:rPr lang="en-GB" dirty="0"/>
            </a:br>
            <a:r>
              <a:rPr lang="en-GB" dirty="0"/>
              <a:t>ROLES AND RESPONSIBILITIES OF THE VARIOUS STAKEHOLDERS IN EARLY CHILDHOOD DEVELOPMENT</a:t>
            </a:r>
            <a:br>
              <a:rPr lang="en-ZA" dirty="0"/>
            </a:br>
            <a:endParaRPr lang="en-ZA" dirty="0"/>
          </a:p>
        </p:txBody>
      </p:sp>
      <p:sp>
        <p:nvSpPr>
          <p:cNvPr id="3" name="Slide Number Placeholder 2">
            <a:extLst>
              <a:ext uri="{FF2B5EF4-FFF2-40B4-BE49-F238E27FC236}">
                <a16:creationId xmlns:a16="http://schemas.microsoft.com/office/drawing/2014/main" id="{ACFA2C71-F9B7-4780-A481-CBB9031937A8}"/>
              </a:ext>
            </a:extLst>
          </p:cNvPr>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4" name="Content Placeholder 3">
            <a:extLst>
              <a:ext uri="{FF2B5EF4-FFF2-40B4-BE49-F238E27FC236}">
                <a16:creationId xmlns:a16="http://schemas.microsoft.com/office/drawing/2014/main" id="{51E623ED-BE33-4EFE-8F6B-A68965D14511}"/>
              </a:ext>
            </a:extLst>
          </p:cNvPr>
          <p:cNvSpPr>
            <a:spLocks noGrp="1"/>
          </p:cNvSpPr>
          <p:nvPr>
            <p:ph sz="quarter" idx="1"/>
          </p:nvPr>
        </p:nvSpPr>
        <p:spPr>
          <a:xfrm>
            <a:off x="467544" y="2001328"/>
            <a:ext cx="8219256" cy="4091968"/>
          </a:xfrm>
        </p:spPr>
        <p:txBody>
          <a:bodyPr>
            <a:noAutofit/>
          </a:bodyPr>
          <a:lstStyle/>
          <a:p>
            <a:r>
              <a:rPr lang="en-GB" dirty="0"/>
              <a:t>Parents can, therefore, help educators to improve and develop their knowledge and understanding of learners who come from diverse backgrounds. </a:t>
            </a:r>
          </a:p>
          <a:p>
            <a:endParaRPr lang="en-GB" dirty="0"/>
          </a:p>
          <a:p>
            <a:r>
              <a:rPr lang="en-GB" dirty="0"/>
              <a:t>Parental involvement therefore improves and promotes positive home school relations, reduces misunderstanding and conflict, and prevents the school from being isolated from the community</a:t>
            </a:r>
            <a:r>
              <a:rPr lang="en-GB" b="1" dirty="0"/>
              <a:t>.</a:t>
            </a:r>
            <a:endParaRPr lang="en-ZA" dirty="0"/>
          </a:p>
          <a:p>
            <a:pPr marL="0" indent="0">
              <a:buNone/>
            </a:pPr>
            <a:endParaRPr lang="en-ZA" dirty="0"/>
          </a:p>
          <a:p>
            <a:pPr marL="0" indent="0">
              <a:buNone/>
            </a:pPr>
            <a:endParaRPr lang="en-ZA" sz="2800" dirty="0"/>
          </a:p>
          <a:p>
            <a:pPr marL="0" indent="0">
              <a:buNone/>
            </a:pPr>
            <a:endParaRPr lang="en-GB" dirty="0"/>
          </a:p>
        </p:txBody>
      </p:sp>
    </p:spTree>
    <p:extLst>
      <p:ext uri="{BB962C8B-B14F-4D97-AF65-F5344CB8AC3E}">
        <p14:creationId xmlns:p14="http://schemas.microsoft.com/office/powerpoint/2010/main" val="159116750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E45D-CC30-4AA0-BA35-A0DEC85CAEE9}"/>
              </a:ext>
            </a:extLst>
          </p:cNvPr>
          <p:cNvSpPr>
            <a:spLocks noGrp="1"/>
          </p:cNvSpPr>
          <p:nvPr>
            <p:ph type="title"/>
          </p:nvPr>
        </p:nvSpPr>
        <p:spPr/>
        <p:txBody>
          <a:bodyPr/>
          <a:lstStyle/>
          <a:p>
            <a:r>
              <a:rPr lang="en-GB" cap="small" dirty="0"/>
              <a:t>2.1 KT0201</a:t>
            </a:r>
            <a:endParaRPr lang="en-ZA" dirty="0"/>
          </a:p>
        </p:txBody>
      </p:sp>
      <p:sp>
        <p:nvSpPr>
          <p:cNvPr id="3" name="Text Placeholder 2">
            <a:extLst>
              <a:ext uri="{FF2B5EF4-FFF2-40B4-BE49-F238E27FC236}">
                <a16:creationId xmlns:a16="http://schemas.microsoft.com/office/drawing/2014/main" id="{FA3241E6-518F-4DB6-8E90-0DE474B998E7}"/>
              </a:ext>
            </a:extLst>
          </p:cNvPr>
          <p:cNvSpPr>
            <a:spLocks noGrp="1"/>
          </p:cNvSpPr>
          <p:nvPr>
            <p:ph type="body" idx="1"/>
          </p:nvPr>
        </p:nvSpPr>
        <p:spPr/>
        <p:txBody>
          <a:bodyPr/>
          <a:lstStyle/>
          <a:p>
            <a:r>
              <a:rPr lang="en-GB" b="1" cap="small" dirty="0"/>
              <a:t>THE ESSENTIAL PACKAGE OF EARLY CHILDHOOD DEVELOPMENT SERVICE</a:t>
            </a:r>
            <a:endParaRPr lang="en-ZA" b="1" cap="small" dirty="0"/>
          </a:p>
          <a:p>
            <a:endParaRPr lang="en-ZA" dirty="0"/>
          </a:p>
        </p:txBody>
      </p:sp>
      <p:sp>
        <p:nvSpPr>
          <p:cNvPr id="4" name="Slide Number Placeholder 3">
            <a:extLst>
              <a:ext uri="{FF2B5EF4-FFF2-40B4-BE49-F238E27FC236}">
                <a16:creationId xmlns:a16="http://schemas.microsoft.com/office/drawing/2014/main" id="{E5CAB38A-12D1-44F2-B526-EC74DB639A5C}"/>
              </a:ext>
            </a:extLst>
          </p:cNvPr>
          <p:cNvSpPr>
            <a:spLocks noGrp="1"/>
          </p:cNvSpPr>
          <p:nvPr>
            <p:ph type="sldNum" sz="quarter" idx="12"/>
          </p:nvPr>
        </p:nvSpPr>
        <p:spPr/>
        <p:txBody>
          <a:bodyPr/>
          <a:lstStyle/>
          <a:p>
            <a:fld id="{4980778A-6F9D-4141-8080-B8192EADCD40}" type="slidenum">
              <a:rPr lang="en-ZA" smtClean="0"/>
              <a:pPr/>
              <a:t>205</a:t>
            </a:fld>
            <a:endParaRPr lang="en-ZA" dirty="0"/>
          </a:p>
        </p:txBody>
      </p:sp>
    </p:spTree>
    <p:extLst>
      <p:ext uri="{BB962C8B-B14F-4D97-AF65-F5344CB8AC3E}">
        <p14:creationId xmlns:p14="http://schemas.microsoft.com/office/powerpoint/2010/main" val="209538433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a:xfrm>
            <a:off x="467544" y="1880558"/>
            <a:ext cx="8219256" cy="4212738"/>
          </a:xfrm>
        </p:spPr>
        <p:txBody>
          <a:bodyPr>
            <a:normAutofit/>
          </a:bodyPr>
          <a:lstStyle/>
          <a:p>
            <a:r>
              <a:rPr lang="en-GB" dirty="0"/>
              <a:t>This publication aims to provide a definition of the essential components that are required to prevent risks to the health and development of the country’s most vulnerable young children and to promote their growth and wellbeing. </a:t>
            </a:r>
          </a:p>
          <a:p>
            <a:endParaRPr lang="en-GB" dirty="0"/>
          </a:p>
          <a:p>
            <a:r>
              <a:rPr lang="en-GB" dirty="0"/>
              <a:t>Hence Ilifa’s decision to entitle it “</a:t>
            </a:r>
            <a:r>
              <a:rPr lang="en-GB" b="1" dirty="0"/>
              <a:t>The Essential Package</a:t>
            </a:r>
            <a:r>
              <a:rPr lang="en-GB" dirty="0"/>
              <a:t>” – a term which has now been given national recognition within the draft National ECD Policy and Programme.</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39778873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207</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r>
              <a:rPr lang="en-GB" dirty="0"/>
              <a:t>The Essential Package shares many similarities with the NIP and the National Policy/ Programme. </a:t>
            </a:r>
          </a:p>
          <a:p>
            <a:endParaRPr lang="en-GB" dirty="0"/>
          </a:p>
          <a:p>
            <a:r>
              <a:rPr lang="en-GB" dirty="0"/>
              <a:t>All view ECD services as a continuum of interventions, in which the family at household level is the primary level of care and support. </a:t>
            </a:r>
          </a:p>
          <a:p>
            <a:endParaRPr lang="en-GB" dirty="0"/>
          </a:p>
          <a:p>
            <a:r>
              <a:rPr lang="en-GB" dirty="0"/>
              <a:t>The Essential Package echoes the Policy/Programme and the NIP in placing primary caregivers at the centre of the child’s care and development.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2365460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r>
              <a:rPr lang="en-GB" dirty="0"/>
              <a:t>The Essential Package is also aligned with the Children’s Act in regard to the need to focus primarily on prevention and early intervention services, with provision for referrals for more intensive interventions, where necessary. </a:t>
            </a:r>
          </a:p>
          <a:p>
            <a:endParaRPr lang="en-GB" dirty="0"/>
          </a:p>
          <a:p>
            <a:r>
              <a:rPr lang="en-GB" dirty="0"/>
              <a:t>Prevention ensures that risks to poor development and future loss of potential are averted.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74197278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209</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r>
              <a:rPr lang="en-GB" dirty="0"/>
              <a:t>Early intervention is undertaken with populations at risk (e.g. in contexts of extreme poverty or HIV/AIDS) or specifically with children made vulnerable by compromised nutrition or disability.</a:t>
            </a:r>
          </a:p>
          <a:p>
            <a:pPr marL="0" indent="0">
              <a:buNone/>
            </a:pPr>
            <a:endParaRPr lang="en-GB" dirty="0"/>
          </a:p>
          <a:p>
            <a:r>
              <a:rPr lang="en-GB" dirty="0"/>
              <a:t> Early intervention seeks to ensure that threats to development are addressed prior to their becoming more serious. </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4724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buClr>
                <a:schemeClr val="accent4">
                  <a:lumMod val="75000"/>
                </a:schemeClr>
              </a:buClr>
            </a:pPr>
            <a:r>
              <a:rPr lang="en-ZA" dirty="0"/>
              <a:t>Facilitation and assessments will be conducted in English.</a:t>
            </a:r>
            <a:endParaRPr lang="en-US" dirty="0"/>
          </a:p>
          <a:p>
            <a:pPr marL="433388" indent="-342900">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buClr>
                <a:schemeClr val="accent4">
                  <a:lumMod val="75000"/>
                </a:schemeClr>
              </a:buClr>
            </a:pPr>
            <a:r>
              <a:rPr lang="en-ZA" dirty="0"/>
              <a:t>Assessment results will be available as soon as possible after the final assessment. </a:t>
            </a:r>
          </a:p>
          <a:p>
            <a:pPr marL="433388" indent="-342900">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210</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r>
              <a:rPr lang="en-GB" b="1" dirty="0"/>
              <a:t>This document, developed by the Ilifa team through a consultative process with a range of stakeholders, including early childhood experts and ECD programme managers, has two main functions: </a:t>
            </a:r>
          </a:p>
          <a:p>
            <a:pPr marL="0" indent="0">
              <a:buNone/>
            </a:pPr>
            <a:endParaRPr lang="en-ZA" b="1" dirty="0"/>
          </a:p>
          <a:p>
            <a:pPr lvl="0"/>
            <a:r>
              <a:rPr lang="en-GB" dirty="0"/>
              <a:t>To formulate a definition of the Essential Package for ECD, including which ECD services are considered essential for vulnerable children, and to categorise these services in the most useful way, related to government policy; and </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3672664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211</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a:xfrm>
            <a:off x="467544" y="2001328"/>
            <a:ext cx="8219256" cy="4091968"/>
          </a:xfrm>
        </p:spPr>
        <p:txBody>
          <a:bodyPr>
            <a:normAutofit/>
          </a:bodyPr>
          <a:lstStyle/>
          <a:p>
            <a:pPr lvl="0"/>
            <a:r>
              <a:rPr lang="en-GB" dirty="0"/>
              <a:t>To formulate “Indicators of Service Delivery”, to enable programme managers, departmental officials, service providers and other stakeholders to plan and monitor access to these essential services amongst the country’s most vulnerable children.</a:t>
            </a: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98335125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r>
              <a:rPr lang="en-GB" dirty="0"/>
              <a:t>The Essential Package covers the period from conception to the end of the fifth year. </a:t>
            </a:r>
          </a:p>
          <a:p>
            <a:endParaRPr lang="en-GB" dirty="0"/>
          </a:p>
          <a:p>
            <a:r>
              <a:rPr lang="en-GB" dirty="0"/>
              <a:t>The Essential Package is intended primarily as a tool to assist service providers to monitor essential service delivery. </a:t>
            </a:r>
          </a:p>
          <a:p>
            <a:endParaRPr lang="en-GB" dirty="0"/>
          </a:p>
          <a:p>
            <a:r>
              <a:rPr lang="en-GB" dirty="0"/>
              <a:t>Simple indicators of service delivery and for measuring success are provided.</a:t>
            </a:r>
            <a:endParaRPr lang="en-ZA" dirty="0"/>
          </a:p>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1287619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213</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r>
              <a:rPr lang="en-GB" dirty="0"/>
              <a:t>The Essential Package covers the period from conception to the end of the fifth year. </a:t>
            </a:r>
          </a:p>
          <a:p>
            <a:endParaRPr lang="en-GB" dirty="0"/>
          </a:p>
          <a:p>
            <a:r>
              <a:rPr lang="en-GB" dirty="0"/>
              <a:t>The Essential Package is intended primarily as a tool to assist service providers to monitor essential service delivery. </a:t>
            </a:r>
          </a:p>
          <a:p>
            <a:endParaRPr lang="en-GB" dirty="0"/>
          </a:p>
          <a:p>
            <a:r>
              <a:rPr lang="en-GB" dirty="0"/>
              <a:t>Simple indicators of service delivery and for measuring success are provided.</a:t>
            </a:r>
            <a:endParaRPr lang="en-ZA" dirty="0"/>
          </a:p>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4141408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00353EAB-2E70-468E-8195-3E805AFE7007}"/>
              </a:ext>
            </a:extLst>
          </p:cNvPr>
          <p:cNvPicPr/>
          <p:nvPr/>
        </p:nvPicPr>
        <p:blipFill>
          <a:blip r:embed="rId2"/>
          <a:stretch>
            <a:fillRect/>
          </a:stretch>
        </p:blipFill>
        <p:spPr>
          <a:xfrm>
            <a:off x="374904" y="1665522"/>
            <a:ext cx="8311896" cy="4427773"/>
          </a:xfrm>
          <a:prstGeom prst="rect">
            <a:avLst/>
          </a:prstGeom>
        </p:spPr>
      </p:pic>
      <p:pic>
        <p:nvPicPr>
          <p:cNvPr id="6" name="Picture 5">
            <a:extLst>
              <a:ext uri="{FF2B5EF4-FFF2-40B4-BE49-F238E27FC236}">
                <a16:creationId xmlns:a16="http://schemas.microsoft.com/office/drawing/2014/main" id="{809A44DF-8D0D-43C6-98DF-BB6898C247C2}"/>
              </a:ext>
            </a:extLst>
          </p:cNvPr>
          <p:cNvPicPr/>
          <p:nvPr/>
        </p:nvPicPr>
        <p:blipFill>
          <a:blip r:embed="rId2"/>
          <a:stretch>
            <a:fillRect/>
          </a:stretch>
        </p:blipFill>
        <p:spPr>
          <a:xfrm>
            <a:off x="527304" y="1817922"/>
            <a:ext cx="8311896" cy="4427773"/>
          </a:xfrm>
          <a:prstGeom prst="rect">
            <a:avLst/>
          </a:prstGeom>
        </p:spPr>
      </p:pic>
    </p:spTree>
    <p:extLst>
      <p:ext uri="{BB962C8B-B14F-4D97-AF65-F5344CB8AC3E}">
        <p14:creationId xmlns:p14="http://schemas.microsoft.com/office/powerpoint/2010/main" val="162724687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215</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1938992"/>
          </a:xfrm>
          <a:prstGeom prst="rect">
            <a:avLst/>
          </a:prstGeom>
        </p:spPr>
        <p:txBody>
          <a:bodyPr wrap="square">
            <a:spAutoFit/>
          </a:bodyPr>
          <a:lstStyle/>
          <a:p>
            <a:pPr marL="342900" indent="-342900">
              <a:spcAft>
                <a:spcPts val="0"/>
              </a:spcAft>
              <a:buFont typeface="Arial" panose="020B0604020202020204" pitchFamily="34" charset="0"/>
              <a:buChar char="•"/>
            </a:pPr>
            <a:r>
              <a:rPr lang="en-GB" sz="2400" dirty="0">
                <a:ea typeface="Times New Roman" panose="02020603050405020304" pitchFamily="18" charset="0"/>
                <a:cs typeface="Times New Roman" panose="02020603050405020304" pitchFamily="18" charset="0"/>
              </a:rPr>
              <a:t>The Essential Package was designed with a range of cross-sectoral stakeholders in mind, especially those involved in planning for the implementation of early childhood interventions and monitoring and tracking their impact.</a:t>
            </a:r>
          </a:p>
          <a:p>
            <a:pPr>
              <a:spcAft>
                <a:spcPts val="0"/>
              </a:spcAft>
            </a:pP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21202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216</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2308324"/>
          </a:xfrm>
          <a:prstGeom prst="rect">
            <a:avLst/>
          </a:prstGeom>
        </p:spPr>
        <p:txBody>
          <a:bodyPr wrap="square">
            <a:spAutoFit/>
          </a:bodyPr>
          <a:lstStyle/>
          <a:p>
            <a:pPr>
              <a:spcAft>
                <a:spcPts val="0"/>
              </a:spcAft>
            </a:pPr>
            <a:r>
              <a:rPr lang="en-GB" sz="2400" dirty="0">
                <a:ea typeface="Times New Roman" panose="02020603050405020304" pitchFamily="18" charset="0"/>
                <a:cs typeface="Times New Roman" panose="02020603050405020304" pitchFamily="18" charset="0"/>
              </a:rPr>
              <a:t>It is intended to contribute to a shared understanding of what is meant by essential ECD services, presented in an accessible language and mode of expression and drawing on accepted measures of service provision in South Africa and internationally</a:t>
            </a:r>
            <a:endParaRPr lang="en-ZA" sz="2400" dirty="0">
              <a:ea typeface="Times New Roman" panose="02020603050405020304" pitchFamily="18" charset="0"/>
              <a:cs typeface="Times New Roman" panose="02020603050405020304" pitchFamily="18" charset="0"/>
            </a:endParaRPr>
          </a:p>
          <a:p>
            <a:pPr>
              <a:spcAft>
                <a:spcPts val="0"/>
              </a:spcAft>
            </a:pP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44644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1107996"/>
          </a:xfrm>
          <a:prstGeom prst="rect">
            <a:avLst/>
          </a:prstGeom>
        </p:spPr>
        <p:txBody>
          <a:bodyPr wrap="square">
            <a:spAutoFit/>
          </a:bodyPr>
          <a:lstStyle/>
          <a:p>
            <a:r>
              <a:rPr lang="en-GB" dirty="0"/>
              <a:t> </a:t>
            </a:r>
            <a:endParaRPr lang="en-ZA" dirty="0"/>
          </a:p>
          <a:p>
            <a:r>
              <a:rPr lang="en-GB" sz="2400" b="1" dirty="0"/>
              <a:t>Components of the essential package </a:t>
            </a:r>
            <a:endParaRPr lang="en-ZA" sz="2400" dirty="0"/>
          </a:p>
          <a:p>
            <a:pPr>
              <a:spcAft>
                <a:spcPts val="0"/>
              </a:spcAft>
            </a:pPr>
            <a:endParaRPr lang="en-GB" sz="2400" dirty="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3F9441E-3AC9-4752-883E-A0E94902A863}"/>
              </a:ext>
            </a:extLst>
          </p:cNvPr>
          <p:cNvPicPr/>
          <p:nvPr/>
        </p:nvPicPr>
        <p:blipFill>
          <a:blip r:embed="rId2"/>
          <a:stretch>
            <a:fillRect/>
          </a:stretch>
        </p:blipFill>
        <p:spPr>
          <a:xfrm>
            <a:off x="670531" y="2835046"/>
            <a:ext cx="7802938" cy="2726553"/>
          </a:xfrm>
          <a:prstGeom prst="rect">
            <a:avLst/>
          </a:prstGeom>
        </p:spPr>
      </p:pic>
    </p:spTree>
    <p:extLst>
      <p:ext uri="{BB962C8B-B14F-4D97-AF65-F5344CB8AC3E}">
        <p14:creationId xmlns:p14="http://schemas.microsoft.com/office/powerpoint/2010/main" val="10861933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218</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3416320"/>
          </a:xfrm>
          <a:prstGeom prst="rect">
            <a:avLst/>
          </a:prstGeom>
        </p:spPr>
        <p:txBody>
          <a:bodyPr wrap="square">
            <a:spAutoFit/>
          </a:bodyPr>
          <a:lstStyle/>
          <a:p>
            <a:r>
              <a:rPr lang="en-GB" sz="2400" b="1" dirty="0"/>
              <a:t> The five components of The Essential Package are outlined below:</a:t>
            </a:r>
            <a:endParaRPr lang="en-ZA" sz="2400" b="1" dirty="0"/>
          </a:p>
          <a:p>
            <a:endParaRPr lang="en-ZA" sz="2400" b="1" dirty="0"/>
          </a:p>
          <a:p>
            <a:r>
              <a:rPr lang="en-GB" sz="2400" b="1" dirty="0"/>
              <a:t>Nutritional Support</a:t>
            </a:r>
            <a:endParaRPr lang="en-ZA" sz="2400" dirty="0"/>
          </a:p>
          <a:p>
            <a:pPr marL="342900" indent="-342900">
              <a:buFont typeface="Arial" panose="020B0604020202020204" pitchFamily="34" charset="0"/>
              <a:buChar char="•"/>
            </a:pPr>
            <a:r>
              <a:rPr lang="en-GB" sz="2400" dirty="0"/>
              <a:t>Poor nutrition impacts negatively on brain development, learning capacity and physical development and has serious consequences for adult productivity and economic development. </a:t>
            </a:r>
          </a:p>
          <a:p>
            <a:pPr>
              <a:spcAft>
                <a:spcPts val="0"/>
              </a:spcAft>
            </a:pP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75673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219</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3416320"/>
          </a:xfrm>
          <a:prstGeom prst="rect">
            <a:avLst/>
          </a:prstGeom>
        </p:spPr>
        <p:txBody>
          <a:bodyPr wrap="square">
            <a:spAutoFit/>
          </a:bodyPr>
          <a:lstStyle/>
          <a:p>
            <a:pPr marL="342900" indent="-342900">
              <a:buFont typeface="Arial" panose="020B0604020202020204" pitchFamily="34" charset="0"/>
              <a:buChar char="•"/>
            </a:pPr>
            <a:r>
              <a:rPr lang="en-GB" sz="2400" dirty="0"/>
              <a:t>The Essential Package provides for maternal nutrition supplementation as an essential service, to ensure foetal health and growth.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Breastfeeding is promoted for at least the first six months, and children failing to thrive must be provided with supplements.</a:t>
            </a:r>
            <a:endParaRPr lang="en-ZA" sz="2400" dirty="0"/>
          </a:p>
          <a:p>
            <a:r>
              <a:rPr lang="en-GB" sz="2400" dirty="0"/>
              <a:t> </a:t>
            </a:r>
            <a:endParaRPr lang="en-ZA" sz="2000" dirty="0"/>
          </a:p>
          <a:p>
            <a:pPr>
              <a:spcAft>
                <a:spcPts val="0"/>
              </a:spcAft>
            </a:pP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833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a:t>Additional Notes:</a:t>
            </a:r>
          </a:p>
          <a:p>
            <a:endParaRPr lang="en-ZA" b="1" dirty="0"/>
          </a:p>
          <a:p>
            <a:pPr marL="800100" lvl="1" indent="-342900">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nSpc>
                <a:spcPct val="150000"/>
              </a:lnSpc>
              <a:buClr>
                <a:schemeClr val="accent4">
                  <a:lumMod val="75000"/>
                </a:schemeClr>
              </a:buClr>
            </a:pPr>
            <a:r>
              <a:rPr lang="en-ZA" dirty="0"/>
              <a:t>Additional evidence may be submitted after  initial submission.</a:t>
            </a:r>
            <a:endParaRPr lang="en-US" dirty="0"/>
          </a:p>
          <a:p>
            <a:pPr marL="800100" lvl="1" indent="-342900">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3046988"/>
          </a:xfrm>
          <a:prstGeom prst="rect">
            <a:avLst/>
          </a:prstGeom>
        </p:spPr>
        <p:txBody>
          <a:bodyPr wrap="square">
            <a:spAutoFit/>
          </a:bodyPr>
          <a:lstStyle/>
          <a:p>
            <a:r>
              <a:rPr lang="en-GB" sz="2400" b="1" dirty="0"/>
              <a:t>Primary Level Maternal and Child Health Services </a:t>
            </a:r>
          </a:p>
          <a:p>
            <a:endParaRPr lang="en-ZA" sz="2400" dirty="0"/>
          </a:p>
          <a:p>
            <a:pPr marL="342900" indent="-342900">
              <a:buFont typeface="Arial" panose="020B0604020202020204" pitchFamily="34" charset="0"/>
              <a:buChar char="•"/>
            </a:pPr>
            <a:r>
              <a:rPr lang="en-GB" sz="2400" dirty="0"/>
              <a:t>During pregnancy and the first two years, the Essential Package seeks to support improvements to the quality of antenatal care, prevent alcohol and substance abuse, and address the need for maternal mental health services, where required. </a:t>
            </a:r>
          </a:p>
          <a:p>
            <a:pPr>
              <a:spcAft>
                <a:spcPts val="0"/>
              </a:spcAft>
            </a:pP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2207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3046988"/>
          </a:xfrm>
          <a:prstGeom prst="rect">
            <a:avLst/>
          </a:prstGeom>
        </p:spPr>
        <p:txBody>
          <a:bodyPr wrap="square">
            <a:spAutoFit/>
          </a:bodyPr>
          <a:lstStyle/>
          <a:p>
            <a:pPr marL="342900" indent="-342900">
              <a:buFont typeface="Arial" panose="020B0604020202020204" pitchFamily="34" charset="0"/>
              <a:buChar char="•"/>
            </a:pPr>
            <a:r>
              <a:rPr lang="en-GB" sz="2400" dirty="0"/>
              <a:t>Depression affects significant numbers of women in disadvantaged communities and compromises their ability to care.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 Alcohol abuse and drug usage (such as methamphetamine or tik) impacts foetal neurological development.</a:t>
            </a:r>
          </a:p>
          <a:p>
            <a:pPr marL="342900" indent="-342900">
              <a:buFont typeface="Arial" panose="020B0604020202020204" pitchFamily="34" charset="0"/>
              <a:buChar char="•"/>
            </a:pPr>
            <a:endParaRPr lang="en-ZA" sz="2000" dirty="0"/>
          </a:p>
          <a:p>
            <a:pPr>
              <a:spcAft>
                <a:spcPts val="0"/>
              </a:spcAft>
            </a:pP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942785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3847207"/>
          </a:xfrm>
          <a:prstGeom prst="rect">
            <a:avLst/>
          </a:prstGeom>
        </p:spPr>
        <p:txBody>
          <a:bodyPr wrap="square">
            <a:spAutoFit/>
          </a:bodyPr>
          <a:lstStyle/>
          <a:p>
            <a:pPr marL="342900" indent="-342900">
              <a:buFont typeface="Arial" panose="020B0604020202020204" pitchFamily="34" charset="0"/>
              <a:buChar char="•"/>
            </a:pPr>
            <a:r>
              <a:rPr lang="en-GB" sz="2400" dirty="0"/>
              <a:t> If the impact of such substances is to be reduced, screening and provision of primary level mental health support must be regarded as essential services.</a:t>
            </a:r>
            <a:endParaRPr lang="en-ZA" sz="2800" dirty="0"/>
          </a:p>
          <a:p>
            <a:endParaRPr lang="en-ZA" sz="2800" dirty="0"/>
          </a:p>
          <a:p>
            <a:pPr marL="342900" indent="-342900">
              <a:buFont typeface="Arial" panose="020B0604020202020204" pitchFamily="34" charset="0"/>
              <a:buChar char="•"/>
            </a:pPr>
            <a:r>
              <a:rPr lang="en-GB" sz="2400" dirty="0"/>
              <a:t>Screening children for developmental delay and disabilities is an essential service.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If left unattended, they constitute barriers to learning and result in preventable poor educational performance.</a:t>
            </a:r>
          </a:p>
          <a:p>
            <a:pPr>
              <a:spcAft>
                <a:spcPts val="0"/>
              </a:spcAft>
            </a:pP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39545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223</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1938992"/>
          </a:xfrm>
          <a:prstGeom prst="rect">
            <a:avLst/>
          </a:prstGeom>
        </p:spPr>
        <p:txBody>
          <a:bodyPr wrap="square">
            <a:spAutoFit/>
          </a:bodyPr>
          <a:lstStyle/>
          <a:p>
            <a:pPr marL="342900" indent="-342900">
              <a:buFont typeface="Arial" panose="020B0604020202020204" pitchFamily="34" charset="0"/>
              <a:buChar char="•"/>
            </a:pPr>
            <a:r>
              <a:rPr lang="en-GB" sz="2400" dirty="0"/>
              <a:t> Road to Health booklets must be up to date, children must be fully immunised and their growth monitored. HIV-exposed children must receive PMTCT treatment.</a:t>
            </a:r>
            <a:endParaRPr lang="en-ZA" sz="2800" dirty="0"/>
          </a:p>
          <a:p>
            <a:r>
              <a:rPr lang="en-GB" sz="2400" dirty="0"/>
              <a:t> </a:t>
            </a:r>
            <a:endParaRPr lang="en-ZA" sz="2000" dirty="0"/>
          </a:p>
          <a:p>
            <a:pPr>
              <a:spcAft>
                <a:spcPts val="0"/>
              </a:spcAft>
            </a:pP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108512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224</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4431983"/>
          </a:xfrm>
          <a:prstGeom prst="rect">
            <a:avLst/>
          </a:prstGeom>
        </p:spPr>
        <p:txBody>
          <a:bodyPr wrap="square">
            <a:spAutoFit/>
          </a:bodyPr>
          <a:lstStyle/>
          <a:p>
            <a:r>
              <a:rPr lang="en-GB" sz="2400" b="1" dirty="0"/>
              <a:t>Social Services </a:t>
            </a:r>
          </a:p>
          <a:p>
            <a:endParaRPr lang="en-ZA" sz="2400" dirty="0"/>
          </a:p>
          <a:p>
            <a:pPr marL="342900" indent="-342900">
              <a:buFont typeface="Arial" panose="020B0604020202020204" pitchFamily="34" charset="0"/>
              <a:buChar char="•"/>
            </a:pPr>
            <a:r>
              <a:rPr lang="en-GB" sz="2400" dirty="0"/>
              <a:t>Essential social services defined in The Essential Package include birth registration, social protection (e.g. Child Support Grant - CSG), and protection from maltreatment.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Birth registration is a constitutional right that should be secured as early as possible, as it is required to access services, including the CSG. </a:t>
            </a:r>
          </a:p>
          <a:p>
            <a:r>
              <a:rPr lang="en-GB" dirty="0"/>
              <a:t> </a:t>
            </a:r>
            <a:endParaRPr lang="en-ZA" sz="2000" dirty="0"/>
          </a:p>
          <a:p>
            <a:r>
              <a:rPr lang="en-GB" sz="2400" dirty="0"/>
              <a:t> </a:t>
            </a:r>
            <a:endParaRPr lang="en-ZA" sz="2000" dirty="0"/>
          </a:p>
          <a:p>
            <a:pPr>
              <a:spcAft>
                <a:spcPts val="0"/>
              </a:spcAft>
            </a:pP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20357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225</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3693319"/>
          </a:xfrm>
          <a:prstGeom prst="rect">
            <a:avLst/>
          </a:prstGeom>
        </p:spPr>
        <p:txBody>
          <a:bodyPr wrap="square">
            <a:spAutoFit/>
          </a:bodyPr>
          <a:lstStyle/>
          <a:p>
            <a:pPr marL="342900" indent="-342900">
              <a:buFont typeface="Arial" panose="020B0604020202020204" pitchFamily="34" charset="0"/>
              <a:buChar char="•"/>
            </a:pPr>
            <a:r>
              <a:rPr lang="en-GB" sz="2400" dirty="0"/>
              <a:t>The Essential Package proposes two services for child maltreatment that seek to improve the responsiveness of the child protection system and reduce the risk of secondary traumatisation.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These must be complemented by preventive services, such as parenting programmes and caregiver support</a:t>
            </a:r>
            <a:endParaRPr lang="en-ZA" sz="2400" dirty="0"/>
          </a:p>
          <a:p>
            <a:r>
              <a:rPr lang="en-GB" dirty="0"/>
              <a:t> </a:t>
            </a:r>
            <a:endParaRPr lang="en-ZA" sz="2000" dirty="0"/>
          </a:p>
          <a:p>
            <a:r>
              <a:rPr lang="en-GB" sz="2400" dirty="0"/>
              <a:t> </a:t>
            </a:r>
            <a:endParaRPr lang="en-ZA" sz="2000" dirty="0"/>
          </a:p>
          <a:p>
            <a:pPr>
              <a:spcAft>
                <a:spcPts val="0"/>
              </a:spcAft>
            </a:pP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8628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4154984"/>
          </a:xfrm>
          <a:prstGeom prst="rect">
            <a:avLst/>
          </a:prstGeom>
        </p:spPr>
        <p:txBody>
          <a:bodyPr wrap="square">
            <a:spAutoFit/>
          </a:bodyPr>
          <a:lstStyle/>
          <a:p>
            <a:r>
              <a:rPr lang="en-GB" sz="2400" b="1" dirty="0"/>
              <a:t>Support for Primary Caregivers</a:t>
            </a:r>
          </a:p>
          <a:p>
            <a:pPr marL="342900" indent="-342900">
              <a:buFont typeface="Arial" panose="020B0604020202020204" pitchFamily="34" charset="0"/>
              <a:buChar char="•"/>
            </a:pPr>
            <a:endParaRPr lang="en-GB" sz="2400" b="1" dirty="0"/>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GB" sz="2400" dirty="0"/>
              <a:t>Nurturing parenting during the first years of a child’s life has positive effects on all aspects of child development.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Such capability is compromised in poverty and other stressful environments impacting the wellbeing of the caregiver, thus increasing the risk of child neglect and under-nutrition. </a:t>
            </a:r>
          </a:p>
          <a:p>
            <a:pPr>
              <a:spcAft>
                <a:spcPts val="0"/>
              </a:spcAft>
            </a:pP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50473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227</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3046988"/>
          </a:xfrm>
          <a:prstGeom prst="rect">
            <a:avLst/>
          </a:prstGeom>
        </p:spPr>
        <p:txBody>
          <a:bodyPr wrap="square">
            <a:spAutoFit/>
          </a:bodyPr>
          <a:lstStyle/>
          <a:p>
            <a:pPr marL="342900" indent="-342900">
              <a:buFont typeface="Arial" panose="020B0604020202020204" pitchFamily="34" charset="0"/>
              <a:buChar char="•"/>
            </a:pPr>
            <a:r>
              <a:rPr lang="en-GB" sz="2400" dirty="0"/>
              <a:t>The Essential Package proposes initiatives to support vulnerable caregivers and assist them to provide nurturant care.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Support for primary caregivers includes parenting education and psychosocial support.</a:t>
            </a:r>
            <a:endParaRPr lang="en-ZA" sz="2400" dirty="0"/>
          </a:p>
          <a:p>
            <a:endParaRPr lang="en-ZA" sz="2400" dirty="0"/>
          </a:p>
          <a:p>
            <a:pPr>
              <a:spcAft>
                <a:spcPts val="0"/>
              </a:spcAft>
            </a:pP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11979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228</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5262979"/>
          </a:xfrm>
          <a:prstGeom prst="rect">
            <a:avLst/>
          </a:prstGeom>
        </p:spPr>
        <p:txBody>
          <a:bodyPr wrap="square">
            <a:spAutoFit/>
          </a:bodyPr>
          <a:lstStyle/>
          <a:p>
            <a:r>
              <a:rPr lang="en-GB" sz="2400" b="1" dirty="0"/>
              <a:t>Stimulation for early learning </a:t>
            </a:r>
          </a:p>
          <a:p>
            <a:endParaRPr lang="en-ZA" sz="2400" dirty="0"/>
          </a:p>
          <a:p>
            <a:pPr marL="342900" indent="-342900">
              <a:buFont typeface="Arial" panose="020B0604020202020204" pitchFamily="34" charset="0"/>
              <a:buChar char="•"/>
            </a:pPr>
            <a:r>
              <a:rPr lang="en-GB" sz="2400" dirty="0"/>
              <a:t>Children whose early years are spent under impoverished conditions tend to be disadvantaged by inadequate preparation for the demands of schooling.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Evidence from across the world, including low-income countries, demonstrates that access to early learning stimulation in the preschool years significantly enhances the ability of children from impoverished backgrounds to benefit from schooling. </a:t>
            </a:r>
          </a:p>
          <a:p>
            <a:r>
              <a:rPr lang="en-GB" sz="2400" dirty="0"/>
              <a:t> </a:t>
            </a:r>
            <a:endParaRPr lang="en-ZA" sz="2400" dirty="0"/>
          </a:p>
          <a:p>
            <a:endParaRPr lang="en-ZA" sz="2400" dirty="0"/>
          </a:p>
          <a:p>
            <a:pPr>
              <a:spcAft>
                <a:spcPts val="0"/>
              </a:spcAft>
            </a:pP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993078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229</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4893647"/>
          </a:xfrm>
          <a:prstGeom prst="rect">
            <a:avLst/>
          </a:prstGeom>
        </p:spPr>
        <p:txBody>
          <a:bodyPr wrap="square">
            <a:spAutoFit/>
          </a:bodyPr>
          <a:lstStyle/>
          <a:p>
            <a:r>
              <a:rPr lang="en-GB" sz="2400" dirty="0"/>
              <a:t>It also reduces the likelihood that they will drop out of school and increases the probability that they will be employed as adults. </a:t>
            </a:r>
          </a:p>
          <a:p>
            <a:endParaRPr lang="en-GB" sz="2400" dirty="0"/>
          </a:p>
          <a:p>
            <a:r>
              <a:rPr lang="en-GB" sz="2400" b="1" dirty="0"/>
              <a:t>The Essential Package recommends that poor children have access to one of the following early learning programmes:</a:t>
            </a:r>
          </a:p>
          <a:p>
            <a:endParaRPr lang="en-GB" sz="2400" dirty="0"/>
          </a:p>
          <a:p>
            <a:pPr marL="342900" indent="-342900">
              <a:buFont typeface="Arial" panose="020B0604020202020204" pitchFamily="34" charset="0"/>
              <a:buChar char="•"/>
            </a:pPr>
            <a:r>
              <a:rPr lang="en-GB" sz="2400" dirty="0"/>
              <a:t>A home visiting intervention in which stimulation for early learning is provided; </a:t>
            </a:r>
          </a:p>
          <a:p>
            <a:pPr marL="342900" indent="-342900">
              <a:buFont typeface="Arial" panose="020B0604020202020204" pitchFamily="34" charset="0"/>
              <a:buChar char="•"/>
            </a:pPr>
            <a:r>
              <a:rPr lang="en-GB" sz="2400" dirty="0"/>
              <a:t>A centre-based programme or a weekly quality playgroup with activities oriented toward readiness to learn in school; </a:t>
            </a:r>
          </a:p>
          <a:p>
            <a:pPr marL="342900" indent="-342900">
              <a:buFont typeface="Arial" panose="020B0604020202020204" pitchFamily="34" charset="0"/>
              <a:buChar char="•"/>
            </a:pPr>
            <a:r>
              <a:rPr lang="en-GB" sz="2400" dirty="0"/>
              <a:t>Toy and book libraries.</a:t>
            </a:r>
            <a:endParaRPr lang="en-ZA" sz="2400" dirty="0"/>
          </a:p>
          <a:p>
            <a:pPr>
              <a:spcAft>
                <a:spcPts val="0"/>
              </a:spcAft>
            </a:pP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464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230</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3046988"/>
          </a:xfrm>
          <a:prstGeom prst="rect">
            <a:avLst/>
          </a:prstGeom>
        </p:spPr>
        <p:txBody>
          <a:bodyPr wrap="square">
            <a:spAutoFit/>
          </a:bodyPr>
          <a:lstStyle/>
          <a:p>
            <a:pPr marL="342900" indent="-342900">
              <a:buFont typeface="Arial" panose="020B0604020202020204" pitchFamily="34" charset="0"/>
              <a:buChar char="•"/>
            </a:pPr>
            <a:r>
              <a:rPr lang="en-GB" sz="2400" dirty="0"/>
              <a:t>The Essential Package forms the conceptual basis for models being tested by Ilifa in North West and KwaZulu Natal provinces, to scale up access to services for vulnerable children and their caregivers. </a:t>
            </a:r>
          </a:p>
          <a:p>
            <a:endParaRPr lang="en-GB" sz="2400" dirty="0"/>
          </a:p>
          <a:p>
            <a:pPr marL="342900" indent="-342900">
              <a:buFont typeface="Arial" panose="020B0604020202020204" pitchFamily="34" charset="0"/>
              <a:buChar char="•"/>
            </a:pPr>
            <a:r>
              <a:rPr lang="en-GB" sz="2400" dirty="0"/>
              <a:t>It has been presented to stakeholders in government and the ECD non-profit sector and has received considerable recognition as an important contribution. </a:t>
            </a:r>
          </a:p>
        </p:txBody>
      </p:sp>
    </p:spTree>
    <p:extLst>
      <p:ext uri="{BB962C8B-B14F-4D97-AF65-F5344CB8AC3E}">
        <p14:creationId xmlns:p14="http://schemas.microsoft.com/office/powerpoint/2010/main" val="305864452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CD72-F290-4BBF-A4E8-64B0DE942B6F}"/>
              </a:ext>
            </a:extLst>
          </p:cNvPr>
          <p:cNvSpPr>
            <a:spLocks noGrp="1"/>
          </p:cNvSpPr>
          <p:nvPr>
            <p:ph type="title"/>
          </p:nvPr>
        </p:nvSpPr>
        <p:spPr/>
        <p:txBody>
          <a:bodyPr>
            <a:normAutofit fontScale="90000"/>
          </a:bodyPr>
          <a:lstStyle/>
          <a:p>
            <a:pPr algn="ctr"/>
            <a:br>
              <a:rPr lang="en-GB" cap="small" dirty="0"/>
            </a:br>
            <a:r>
              <a:rPr lang="en-GB" cap="small" dirty="0"/>
              <a:t>THE ESSENTIAL PACKAGE OF EARLY CHILDHOOD DEVELOPMENT SERVICE</a:t>
            </a:r>
            <a:br>
              <a:rPr lang="en-ZA" cap="small" dirty="0"/>
            </a:br>
            <a:endParaRPr lang="en-ZA" dirty="0"/>
          </a:p>
        </p:txBody>
      </p:sp>
      <p:sp>
        <p:nvSpPr>
          <p:cNvPr id="3" name="Slide Number Placeholder 2">
            <a:extLst>
              <a:ext uri="{FF2B5EF4-FFF2-40B4-BE49-F238E27FC236}">
                <a16:creationId xmlns:a16="http://schemas.microsoft.com/office/drawing/2014/main" id="{01D10DA8-D630-4DF0-B316-2516E9093011}"/>
              </a:ext>
            </a:extLst>
          </p:cNvPr>
          <p:cNvSpPr>
            <a:spLocks noGrp="1"/>
          </p:cNvSpPr>
          <p:nvPr>
            <p:ph type="sldNum" sz="quarter" idx="12"/>
          </p:nvPr>
        </p:nvSpPr>
        <p:spPr/>
        <p:txBody>
          <a:bodyPr/>
          <a:lstStyle/>
          <a:p>
            <a:fld id="{32F83655-DC73-417F-8B26-EB7A1DBB5382}" type="slidenum">
              <a:rPr lang="en-ZA" smtClean="0"/>
              <a:pPr/>
              <a:t>231</a:t>
            </a:fld>
            <a:endParaRPr lang="en-ZA" dirty="0"/>
          </a:p>
        </p:txBody>
      </p:sp>
      <p:sp>
        <p:nvSpPr>
          <p:cNvPr id="4" name="Content Placeholder 3">
            <a:extLst>
              <a:ext uri="{FF2B5EF4-FFF2-40B4-BE49-F238E27FC236}">
                <a16:creationId xmlns:a16="http://schemas.microsoft.com/office/drawing/2014/main" id="{DA7F6C11-E306-45EC-9539-BF4657A5CACA}"/>
              </a:ext>
            </a:extLst>
          </p:cNvPr>
          <p:cNvSpPr>
            <a:spLocks noGrp="1"/>
          </p:cNvSpPr>
          <p:nvPr>
            <p:ph sz="quarter" idx="1"/>
          </p:nvPr>
        </p:nvSpPr>
        <p:spPr/>
        <p:txBody>
          <a:bodyPr>
            <a:normAutofit/>
          </a:bodyPr>
          <a:lstStyle/>
          <a:p>
            <a:pPr marL="0" indent="0">
              <a:buNone/>
            </a:pPr>
            <a:br>
              <a:rPr lang="en-ZA" dirty="0"/>
            </a:b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
        <p:nvSpPr>
          <p:cNvPr id="7" name="Rectangle 6">
            <a:extLst>
              <a:ext uri="{FF2B5EF4-FFF2-40B4-BE49-F238E27FC236}">
                <a16:creationId xmlns:a16="http://schemas.microsoft.com/office/drawing/2014/main" id="{1D2F9F9C-1357-4AE1-A62E-62EA0ED0C3CF}"/>
              </a:ext>
            </a:extLst>
          </p:cNvPr>
          <p:cNvSpPr/>
          <p:nvPr/>
        </p:nvSpPr>
        <p:spPr>
          <a:xfrm>
            <a:off x="467544" y="1727511"/>
            <a:ext cx="7962181" cy="3046988"/>
          </a:xfrm>
          <a:prstGeom prst="rect">
            <a:avLst/>
          </a:prstGeom>
        </p:spPr>
        <p:txBody>
          <a:bodyPr wrap="square">
            <a:spAutoFit/>
          </a:bodyPr>
          <a:lstStyle/>
          <a:p>
            <a:pPr marL="342900" indent="-342900">
              <a:buFont typeface="Arial" panose="020B0604020202020204" pitchFamily="34" charset="0"/>
              <a:buChar char="•"/>
            </a:pPr>
            <a:r>
              <a:rPr lang="en-GB" sz="2400" dirty="0"/>
              <a:t>The ideas contained in The Essential Package are being incorporated in recommendations for the new ECD policy and programming being developed by UNICEF and the Department of Social Development.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goal is to ensure quality services for all children. It is their right and our duty.</a:t>
            </a:r>
            <a:br>
              <a:rPr lang="en-GB" sz="2400" dirty="0"/>
            </a:b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12959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55E8-ED2C-4481-82FB-0E0B459F51E9}"/>
              </a:ext>
            </a:extLst>
          </p:cNvPr>
          <p:cNvSpPr>
            <a:spLocks noGrp="1"/>
          </p:cNvSpPr>
          <p:nvPr>
            <p:ph type="title"/>
          </p:nvPr>
        </p:nvSpPr>
        <p:spPr/>
        <p:txBody>
          <a:bodyPr>
            <a:normAutofit fontScale="90000"/>
          </a:bodyPr>
          <a:lstStyle/>
          <a:p>
            <a:pPr algn="ctr"/>
            <a:br>
              <a:rPr lang="en-GB" dirty="0"/>
            </a:br>
            <a:br>
              <a:rPr lang="en-GB" dirty="0"/>
            </a:br>
            <a:r>
              <a:rPr lang="en-GB" sz="3300" dirty="0"/>
              <a:t>THE QUALITIES, ROLES AND RESPONSIBILITIES OF THE STAKEHOLDERS RESPONSIBLE FOR DELIVERY OF THE ESSENTIAL PACKAGE</a:t>
            </a:r>
            <a:br>
              <a:rPr lang="en-ZA" sz="3300" dirty="0"/>
            </a:br>
            <a:endParaRPr lang="en-ZA" sz="3300" dirty="0"/>
          </a:p>
        </p:txBody>
      </p:sp>
      <p:sp>
        <p:nvSpPr>
          <p:cNvPr id="3" name="Slide Number Placeholder 2">
            <a:extLst>
              <a:ext uri="{FF2B5EF4-FFF2-40B4-BE49-F238E27FC236}">
                <a16:creationId xmlns:a16="http://schemas.microsoft.com/office/drawing/2014/main" id="{3D9570FA-65EF-4E7F-BC4D-2D3FF4032911}"/>
              </a:ext>
            </a:extLst>
          </p:cNvPr>
          <p:cNvSpPr>
            <a:spLocks noGrp="1"/>
          </p:cNvSpPr>
          <p:nvPr>
            <p:ph type="sldNum" sz="quarter" idx="12"/>
          </p:nvPr>
        </p:nvSpPr>
        <p:spPr/>
        <p:txBody>
          <a:bodyPr/>
          <a:lstStyle/>
          <a:p>
            <a:fld id="{32F83655-DC73-417F-8B26-EB7A1DBB5382}" type="slidenum">
              <a:rPr lang="en-ZA" smtClean="0"/>
              <a:pPr/>
              <a:t>232</a:t>
            </a:fld>
            <a:endParaRPr lang="en-ZA" dirty="0"/>
          </a:p>
        </p:txBody>
      </p:sp>
      <p:sp>
        <p:nvSpPr>
          <p:cNvPr id="4" name="Content Placeholder 3">
            <a:extLst>
              <a:ext uri="{FF2B5EF4-FFF2-40B4-BE49-F238E27FC236}">
                <a16:creationId xmlns:a16="http://schemas.microsoft.com/office/drawing/2014/main" id="{E04BFC37-A9DA-403B-B14F-D50DE17F694C}"/>
              </a:ext>
            </a:extLst>
          </p:cNvPr>
          <p:cNvSpPr>
            <a:spLocks noGrp="1"/>
          </p:cNvSpPr>
          <p:nvPr>
            <p:ph sz="quarter" idx="1"/>
          </p:nvPr>
        </p:nvSpPr>
        <p:spPr/>
        <p:txBody>
          <a:bodyPr>
            <a:normAutofit lnSpcReduction="10000"/>
          </a:bodyPr>
          <a:lstStyle/>
          <a:p>
            <a:endParaRPr lang="en-ZA" dirty="0"/>
          </a:p>
          <a:p>
            <a:r>
              <a:rPr lang="en-GB" dirty="0"/>
              <a:t>The Essential Package is designed for use by a range of stakeholders, including those wishing to monitor and track early childhood interventions. </a:t>
            </a:r>
          </a:p>
          <a:p>
            <a:endParaRPr lang="en-GB" dirty="0"/>
          </a:p>
          <a:p>
            <a:r>
              <a:rPr lang="en-GB" dirty="0"/>
              <a:t>It serves to define those ECD services that are considered essential for vulnerable children, to categorise these services in the most useful way, and to formulate Indicators of Service Delivery to enable programme managers, departmental officials, service providers and other stakeholders to monitor access to these essential services amongst the country’s most vulnerable children</a:t>
            </a:r>
            <a:endParaRPr lang="en-ZA" dirty="0"/>
          </a:p>
        </p:txBody>
      </p:sp>
    </p:spTree>
    <p:extLst>
      <p:ext uri="{BB962C8B-B14F-4D97-AF65-F5344CB8AC3E}">
        <p14:creationId xmlns:p14="http://schemas.microsoft.com/office/powerpoint/2010/main" val="89230556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55E8-ED2C-4481-82FB-0E0B459F51E9}"/>
              </a:ext>
            </a:extLst>
          </p:cNvPr>
          <p:cNvSpPr>
            <a:spLocks noGrp="1"/>
          </p:cNvSpPr>
          <p:nvPr>
            <p:ph type="title"/>
          </p:nvPr>
        </p:nvSpPr>
        <p:spPr/>
        <p:txBody>
          <a:bodyPr>
            <a:normAutofit fontScale="90000"/>
          </a:bodyPr>
          <a:lstStyle/>
          <a:p>
            <a:pPr algn="ctr"/>
            <a:br>
              <a:rPr lang="en-GB" dirty="0"/>
            </a:br>
            <a:br>
              <a:rPr lang="en-GB" dirty="0"/>
            </a:br>
            <a:r>
              <a:rPr lang="en-GB" sz="3300" dirty="0"/>
              <a:t>THE QUALITIES, ROLES AND RESPONSIBILITIES OF THE STAKEHOLDERS RESPONSIBLE FOR DELIVERY OF THE ESSENTIAL PACKAGE</a:t>
            </a:r>
            <a:br>
              <a:rPr lang="en-ZA" sz="3300" dirty="0"/>
            </a:br>
            <a:endParaRPr lang="en-ZA" sz="3300" dirty="0"/>
          </a:p>
        </p:txBody>
      </p:sp>
      <p:sp>
        <p:nvSpPr>
          <p:cNvPr id="3" name="Slide Number Placeholder 2">
            <a:extLst>
              <a:ext uri="{FF2B5EF4-FFF2-40B4-BE49-F238E27FC236}">
                <a16:creationId xmlns:a16="http://schemas.microsoft.com/office/drawing/2014/main" id="{3D9570FA-65EF-4E7F-BC4D-2D3FF4032911}"/>
              </a:ext>
            </a:extLst>
          </p:cNvPr>
          <p:cNvSpPr>
            <a:spLocks noGrp="1"/>
          </p:cNvSpPr>
          <p:nvPr>
            <p:ph type="sldNum" sz="quarter" idx="12"/>
          </p:nvPr>
        </p:nvSpPr>
        <p:spPr/>
        <p:txBody>
          <a:bodyPr/>
          <a:lstStyle/>
          <a:p>
            <a:fld id="{32F83655-DC73-417F-8B26-EB7A1DBB5382}" type="slidenum">
              <a:rPr lang="en-ZA" smtClean="0"/>
              <a:pPr/>
              <a:t>233</a:t>
            </a:fld>
            <a:endParaRPr lang="en-ZA" dirty="0"/>
          </a:p>
        </p:txBody>
      </p:sp>
      <p:graphicFrame>
        <p:nvGraphicFramePr>
          <p:cNvPr id="5" name="Table 4">
            <a:extLst>
              <a:ext uri="{FF2B5EF4-FFF2-40B4-BE49-F238E27FC236}">
                <a16:creationId xmlns:a16="http://schemas.microsoft.com/office/drawing/2014/main" id="{065B3ED1-AC46-4B10-9CBC-30412D5C3A85}"/>
              </a:ext>
            </a:extLst>
          </p:cNvPr>
          <p:cNvGraphicFramePr>
            <a:graphicFrameLocks noGrp="1"/>
          </p:cNvGraphicFramePr>
          <p:nvPr>
            <p:extLst>
              <p:ext uri="{D42A27DB-BD31-4B8C-83A1-F6EECF244321}">
                <p14:modId xmlns:p14="http://schemas.microsoft.com/office/powerpoint/2010/main" val="776002739"/>
              </p:ext>
            </p:extLst>
          </p:nvPr>
        </p:nvGraphicFramePr>
        <p:xfrm>
          <a:off x="603504" y="2011362"/>
          <a:ext cx="8219255" cy="4572000"/>
        </p:xfrm>
        <a:graphic>
          <a:graphicData uri="http://schemas.openxmlformats.org/drawingml/2006/table">
            <a:tbl>
              <a:tblPr firstRow="1" firstCol="1" bandRow="1">
                <a:tableStyleId>{5C22544A-7EE6-4342-B048-85BDC9FD1C3A}</a:tableStyleId>
              </a:tblPr>
              <a:tblGrid>
                <a:gridCol w="1644578">
                  <a:extLst>
                    <a:ext uri="{9D8B030D-6E8A-4147-A177-3AD203B41FA5}">
                      <a16:colId xmlns:a16="http://schemas.microsoft.com/office/drawing/2014/main" val="3059599083"/>
                    </a:ext>
                  </a:extLst>
                </a:gridCol>
                <a:gridCol w="3071004">
                  <a:extLst>
                    <a:ext uri="{9D8B030D-6E8A-4147-A177-3AD203B41FA5}">
                      <a16:colId xmlns:a16="http://schemas.microsoft.com/office/drawing/2014/main" val="1526550324"/>
                    </a:ext>
                  </a:extLst>
                </a:gridCol>
                <a:gridCol w="3503673">
                  <a:extLst>
                    <a:ext uri="{9D8B030D-6E8A-4147-A177-3AD203B41FA5}">
                      <a16:colId xmlns:a16="http://schemas.microsoft.com/office/drawing/2014/main" val="3874032773"/>
                    </a:ext>
                  </a:extLst>
                </a:gridCol>
              </a:tblGrid>
              <a:tr h="0">
                <a:tc>
                  <a:txBody>
                    <a:bodyPr/>
                    <a:lstStyle/>
                    <a:p>
                      <a:pPr>
                        <a:spcAft>
                          <a:spcPts val="0"/>
                        </a:spcAft>
                      </a:pPr>
                      <a:r>
                        <a:rPr lang="en-GB" sz="2000" dirty="0">
                          <a:effectLst/>
                        </a:rPr>
                        <a:t>Essential service</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spcAft>
                          <a:spcPts val="0"/>
                        </a:spcAft>
                      </a:pPr>
                      <a:r>
                        <a:rPr lang="en-GB" sz="2000" dirty="0">
                          <a:effectLst/>
                        </a:rPr>
                        <a:t>Priority groups and key service gaps</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a:spcAft>
                          <a:spcPts val="0"/>
                        </a:spcAft>
                      </a:pPr>
                      <a:r>
                        <a:rPr lang="en-GB" sz="2000" dirty="0">
                          <a:effectLst/>
                        </a:rPr>
                        <a:t>Actions to improve service delivery</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4071415825"/>
                  </a:ext>
                </a:extLst>
              </a:tr>
              <a:tr h="0">
                <a:tc>
                  <a:txBody>
                    <a:bodyPr/>
                    <a:lstStyle/>
                    <a:p>
                      <a:pPr>
                        <a:spcAft>
                          <a:spcPts val="0"/>
                        </a:spcAft>
                      </a:pPr>
                      <a:r>
                        <a:rPr lang="en-GB" sz="2000" dirty="0">
                          <a:effectLst/>
                        </a:rPr>
                        <a:t>Nutrition</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342900" lvl="0" indent="-342900">
                        <a:spcAft>
                          <a:spcPts val="0"/>
                        </a:spcAft>
                        <a:buFont typeface="Symbol" panose="05050102010706020507" pitchFamily="18" charset="2"/>
                        <a:buChar char=""/>
                      </a:pPr>
                      <a:r>
                        <a:rPr lang="en-GB" sz="2000" dirty="0">
                          <a:effectLst/>
                        </a:rPr>
                        <a:t>Extend nutritional support to pregnant women.</a:t>
                      </a:r>
                      <a:endParaRPr lang="en-ZA" sz="2000" dirty="0">
                        <a:effectLst/>
                      </a:endParaRPr>
                    </a:p>
                    <a:p>
                      <a:pPr marL="342900" lvl="0" indent="-342900">
                        <a:spcAft>
                          <a:spcPts val="0"/>
                        </a:spcAft>
                        <a:buFont typeface="Symbol" panose="05050102010706020507" pitchFamily="18" charset="2"/>
                        <a:buChar char=""/>
                      </a:pPr>
                      <a:r>
                        <a:rPr lang="en-GB" sz="2000" dirty="0">
                          <a:effectLst/>
                        </a:rPr>
                        <a:t>Prioritise at-risk young children, especially those younger than three years.</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marL="342900" lvl="0" indent="-342900">
                        <a:spcAft>
                          <a:spcPts val="0"/>
                        </a:spcAft>
                        <a:buFont typeface="Symbol" panose="05050102010706020507" pitchFamily="18" charset="2"/>
                        <a:buChar char=""/>
                      </a:pPr>
                      <a:r>
                        <a:rPr lang="en-GB" sz="2000" dirty="0">
                          <a:effectLst/>
                        </a:rPr>
                        <a:t>Prioritise delivery of key interventions (breastfeeding, complementary feeding, micronutrient supplementation, hygiene and maternal health and nutrition).</a:t>
                      </a:r>
                      <a:endParaRPr lang="en-ZA" sz="2000" dirty="0">
                        <a:effectLst/>
                      </a:endParaRPr>
                    </a:p>
                    <a:p>
                      <a:pPr marL="342900" lvl="0" indent="-342900">
                        <a:spcAft>
                          <a:spcPts val="0"/>
                        </a:spcAft>
                        <a:buFont typeface="Symbol" panose="05050102010706020507" pitchFamily="18" charset="2"/>
                        <a:buChar char=""/>
                      </a:pPr>
                      <a:r>
                        <a:rPr lang="en-GB" sz="2000" dirty="0">
                          <a:effectLst/>
                        </a:rPr>
                        <a:t>Link the key interventions to existing services and use home visits, community-based services and health facilities to reach young children.</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2644274503"/>
                  </a:ext>
                </a:extLst>
              </a:tr>
            </a:tbl>
          </a:graphicData>
        </a:graphic>
      </p:graphicFrame>
    </p:spTree>
    <p:extLst>
      <p:ext uri="{BB962C8B-B14F-4D97-AF65-F5344CB8AC3E}">
        <p14:creationId xmlns:p14="http://schemas.microsoft.com/office/powerpoint/2010/main" val="111646682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55E8-ED2C-4481-82FB-0E0B459F51E9}"/>
              </a:ext>
            </a:extLst>
          </p:cNvPr>
          <p:cNvSpPr>
            <a:spLocks noGrp="1"/>
          </p:cNvSpPr>
          <p:nvPr>
            <p:ph type="title"/>
          </p:nvPr>
        </p:nvSpPr>
        <p:spPr/>
        <p:txBody>
          <a:bodyPr>
            <a:normAutofit fontScale="90000"/>
          </a:bodyPr>
          <a:lstStyle/>
          <a:p>
            <a:pPr algn="ctr"/>
            <a:br>
              <a:rPr lang="en-GB" dirty="0"/>
            </a:br>
            <a:br>
              <a:rPr lang="en-GB" dirty="0"/>
            </a:br>
            <a:r>
              <a:rPr lang="en-GB" sz="3300" dirty="0"/>
              <a:t>THE QUALITIES, ROLES AND RESPONSIBILITIES OF THE STAKEHOLDERS RESPONSIBLE FOR DELIVERY OF THE ESSENTIAL PACKAGE</a:t>
            </a:r>
            <a:br>
              <a:rPr lang="en-ZA" sz="3300" dirty="0"/>
            </a:br>
            <a:endParaRPr lang="en-ZA" sz="3300" dirty="0"/>
          </a:p>
        </p:txBody>
      </p:sp>
      <p:sp>
        <p:nvSpPr>
          <p:cNvPr id="3" name="Slide Number Placeholder 2">
            <a:extLst>
              <a:ext uri="{FF2B5EF4-FFF2-40B4-BE49-F238E27FC236}">
                <a16:creationId xmlns:a16="http://schemas.microsoft.com/office/drawing/2014/main" id="{3D9570FA-65EF-4E7F-BC4D-2D3FF4032911}"/>
              </a:ext>
            </a:extLst>
          </p:cNvPr>
          <p:cNvSpPr>
            <a:spLocks noGrp="1"/>
          </p:cNvSpPr>
          <p:nvPr>
            <p:ph type="sldNum" sz="quarter" idx="12"/>
          </p:nvPr>
        </p:nvSpPr>
        <p:spPr/>
        <p:txBody>
          <a:bodyPr/>
          <a:lstStyle/>
          <a:p>
            <a:fld id="{32F83655-DC73-417F-8B26-EB7A1DBB5382}" type="slidenum">
              <a:rPr lang="en-ZA" smtClean="0"/>
              <a:pPr/>
              <a:t>234</a:t>
            </a:fld>
            <a:endParaRPr lang="en-ZA" dirty="0"/>
          </a:p>
        </p:txBody>
      </p:sp>
      <p:graphicFrame>
        <p:nvGraphicFramePr>
          <p:cNvPr id="4" name="Table 3">
            <a:extLst>
              <a:ext uri="{FF2B5EF4-FFF2-40B4-BE49-F238E27FC236}">
                <a16:creationId xmlns:a16="http://schemas.microsoft.com/office/drawing/2014/main" id="{91E0967B-1EA5-47FD-8065-B35BE6200FEE}"/>
              </a:ext>
            </a:extLst>
          </p:cNvPr>
          <p:cNvGraphicFramePr>
            <a:graphicFrameLocks noGrp="1"/>
          </p:cNvGraphicFramePr>
          <p:nvPr>
            <p:extLst>
              <p:ext uri="{D42A27DB-BD31-4B8C-83A1-F6EECF244321}">
                <p14:modId xmlns:p14="http://schemas.microsoft.com/office/powerpoint/2010/main" val="2554601101"/>
              </p:ext>
            </p:extLst>
          </p:nvPr>
        </p:nvGraphicFramePr>
        <p:xfrm>
          <a:off x="467544" y="1857914"/>
          <a:ext cx="8219256" cy="3962400"/>
        </p:xfrm>
        <a:graphic>
          <a:graphicData uri="http://schemas.openxmlformats.org/drawingml/2006/table">
            <a:tbl>
              <a:tblPr firstRow="1" firstCol="1" bandRow="1">
                <a:tableStyleId>{5C22544A-7EE6-4342-B048-85BDC9FD1C3A}</a:tableStyleId>
              </a:tblPr>
              <a:tblGrid>
                <a:gridCol w="963333">
                  <a:extLst>
                    <a:ext uri="{9D8B030D-6E8A-4147-A177-3AD203B41FA5}">
                      <a16:colId xmlns:a16="http://schemas.microsoft.com/office/drawing/2014/main" val="479193012"/>
                    </a:ext>
                  </a:extLst>
                </a:gridCol>
                <a:gridCol w="3537938">
                  <a:extLst>
                    <a:ext uri="{9D8B030D-6E8A-4147-A177-3AD203B41FA5}">
                      <a16:colId xmlns:a16="http://schemas.microsoft.com/office/drawing/2014/main" val="95192845"/>
                    </a:ext>
                  </a:extLst>
                </a:gridCol>
                <a:gridCol w="3717985">
                  <a:extLst>
                    <a:ext uri="{9D8B030D-6E8A-4147-A177-3AD203B41FA5}">
                      <a16:colId xmlns:a16="http://schemas.microsoft.com/office/drawing/2014/main" val="1582726190"/>
                    </a:ext>
                  </a:extLst>
                </a:gridCol>
              </a:tblGrid>
              <a:tr h="0">
                <a:tc>
                  <a:txBody>
                    <a:bodyPr/>
                    <a:lstStyle/>
                    <a:p>
                      <a:pPr>
                        <a:spcAft>
                          <a:spcPts val="0"/>
                        </a:spcAft>
                      </a:pPr>
                      <a:r>
                        <a:rPr lang="en-GB" sz="2000" dirty="0">
                          <a:effectLst/>
                        </a:rPr>
                        <a:t>Health</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342900" lvl="0" indent="-342900">
                        <a:spcAft>
                          <a:spcPts val="0"/>
                        </a:spcAft>
                        <a:buFont typeface="Symbol" panose="05050102010706020507" pitchFamily="18" charset="2"/>
                        <a:buChar char=""/>
                      </a:pPr>
                      <a:r>
                        <a:rPr lang="en-GB" sz="2000" b="0" dirty="0">
                          <a:solidFill>
                            <a:schemeClr val="tx1"/>
                          </a:solidFill>
                          <a:effectLst/>
                        </a:rPr>
                        <a:t>Strengthen early identification and referral systems to support children at risk, especially those with disabilities.  </a:t>
                      </a:r>
                      <a:endParaRPr lang="en-ZA" sz="2000" b="0" dirty="0">
                        <a:solidFill>
                          <a:schemeClr val="tx1"/>
                        </a:solidFill>
                        <a:effectLst/>
                      </a:endParaRPr>
                    </a:p>
                    <a:p>
                      <a:pPr marL="342900" lvl="0" indent="-342900">
                        <a:spcAft>
                          <a:spcPts val="0"/>
                        </a:spcAft>
                        <a:buFont typeface="Symbol" panose="05050102010706020507" pitchFamily="18" charset="2"/>
                        <a:buChar char=""/>
                      </a:pPr>
                      <a:r>
                        <a:rPr lang="en-GB" sz="2000" b="0" dirty="0">
                          <a:solidFill>
                            <a:schemeClr val="tx1"/>
                          </a:solidFill>
                          <a:effectLst/>
                        </a:rPr>
                        <a:t>Strengthen health services for pregnant women and children in the first 1,000 days of life. </a:t>
                      </a:r>
                      <a:endParaRPr lang="en-ZA" sz="2000" b="0" dirty="0">
                        <a:solidFill>
                          <a:schemeClr val="tx1"/>
                        </a:solidFill>
                        <a:effectLst/>
                      </a:endParaRPr>
                    </a:p>
                    <a:p>
                      <a:pPr marL="342900" lvl="0" indent="-342900">
                        <a:spcAft>
                          <a:spcPts val="0"/>
                        </a:spcAft>
                        <a:buFont typeface="Symbol" panose="05050102010706020507" pitchFamily="18" charset="2"/>
                        <a:buChar char=""/>
                      </a:pPr>
                      <a:r>
                        <a:rPr lang="en-GB" sz="2000" b="0" dirty="0">
                          <a:solidFill>
                            <a:schemeClr val="tx1"/>
                          </a:solidFill>
                          <a:effectLst/>
                        </a:rPr>
                        <a:t>Strengthen health care for 3 – 5-yearolds, especially those not in ECD centres.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marL="342900" lvl="0" indent="-342900">
                        <a:spcAft>
                          <a:spcPts val="0"/>
                        </a:spcAft>
                        <a:buFont typeface="Symbol" panose="05050102010706020507" pitchFamily="18" charset="2"/>
                        <a:buChar char=""/>
                      </a:pPr>
                      <a:r>
                        <a:rPr lang="en-GB" sz="2000" b="0" dirty="0">
                          <a:solidFill>
                            <a:schemeClr val="tx1"/>
                          </a:solidFill>
                          <a:effectLst/>
                        </a:rPr>
                        <a:t>Use primary health care re-engineering as an opportunity to promote the care and development of young children. </a:t>
                      </a:r>
                      <a:endParaRPr lang="en-ZA" sz="2000" b="0" dirty="0">
                        <a:solidFill>
                          <a:schemeClr val="tx1"/>
                        </a:solidFill>
                        <a:effectLst/>
                      </a:endParaRPr>
                    </a:p>
                    <a:p>
                      <a:pPr marL="342900" lvl="0" indent="-342900">
                        <a:spcAft>
                          <a:spcPts val="0"/>
                        </a:spcAft>
                        <a:buFont typeface="Symbol" panose="05050102010706020507" pitchFamily="18" charset="2"/>
                        <a:buChar char=""/>
                      </a:pPr>
                      <a:r>
                        <a:rPr lang="en-GB" sz="2000" b="0" dirty="0">
                          <a:solidFill>
                            <a:schemeClr val="tx1"/>
                          </a:solidFill>
                          <a:effectLst/>
                        </a:rPr>
                        <a:t>Design effective linkages between services both within the health sector and between the health sector and external partners. </a:t>
                      </a:r>
                      <a:endParaRPr lang="en-ZA" sz="2000" b="0" dirty="0">
                        <a:solidFill>
                          <a:schemeClr val="tx1"/>
                        </a:solidFill>
                        <a:effectLst/>
                      </a:endParaRPr>
                    </a:p>
                    <a:p>
                      <a:pPr marL="342900" lvl="0" indent="-342900">
                        <a:spcAft>
                          <a:spcPts val="0"/>
                        </a:spcAft>
                        <a:buFont typeface="Symbol" panose="05050102010706020507" pitchFamily="18" charset="2"/>
                        <a:buChar char=""/>
                      </a:pPr>
                      <a:r>
                        <a:rPr lang="en-GB" sz="2000" b="0" dirty="0">
                          <a:solidFill>
                            <a:schemeClr val="tx1"/>
                          </a:solidFill>
                          <a:effectLst/>
                        </a:rPr>
                        <a:t>Strengthen the delivery of community- and home-based programmes.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417502527"/>
                  </a:ext>
                </a:extLst>
              </a:tr>
            </a:tbl>
          </a:graphicData>
        </a:graphic>
      </p:graphicFrame>
    </p:spTree>
    <p:extLst>
      <p:ext uri="{BB962C8B-B14F-4D97-AF65-F5344CB8AC3E}">
        <p14:creationId xmlns:p14="http://schemas.microsoft.com/office/powerpoint/2010/main" val="71925124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55E8-ED2C-4481-82FB-0E0B459F51E9}"/>
              </a:ext>
            </a:extLst>
          </p:cNvPr>
          <p:cNvSpPr>
            <a:spLocks noGrp="1"/>
          </p:cNvSpPr>
          <p:nvPr>
            <p:ph type="title"/>
          </p:nvPr>
        </p:nvSpPr>
        <p:spPr>
          <a:xfrm>
            <a:off x="462372" y="122208"/>
            <a:ext cx="8219256" cy="1008000"/>
          </a:xfrm>
        </p:spPr>
        <p:txBody>
          <a:bodyPr>
            <a:normAutofit fontScale="90000"/>
          </a:bodyPr>
          <a:lstStyle/>
          <a:p>
            <a:pPr algn="ctr"/>
            <a:br>
              <a:rPr lang="en-GB" dirty="0"/>
            </a:br>
            <a:br>
              <a:rPr lang="en-GB" dirty="0"/>
            </a:br>
            <a:r>
              <a:rPr lang="en-GB" sz="3300" dirty="0"/>
              <a:t>THE QUALITIES, ROLES AND RESPONSIBILITIES OF THE STAKEHOLDERS RESPONSIBLE FOR DELIVERY OF THE ESSENTIAL PACKAGE</a:t>
            </a:r>
            <a:br>
              <a:rPr lang="en-ZA" sz="3300" dirty="0"/>
            </a:br>
            <a:endParaRPr lang="en-ZA" sz="3300" dirty="0"/>
          </a:p>
        </p:txBody>
      </p:sp>
      <p:sp>
        <p:nvSpPr>
          <p:cNvPr id="3" name="Slide Number Placeholder 2">
            <a:extLst>
              <a:ext uri="{FF2B5EF4-FFF2-40B4-BE49-F238E27FC236}">
                <a16:creationId xmlns:a16="http://schemas.microsoft.com/office/drawing/2014/main" id="{3D9570FA-65EF-4E7F-BC4D-2D3FF4032911}"/>
              </a:ext>
            </a:extLst>
          </p:cNvPr>
          <p:cNvSpPr>
            <a:spLocks noGrp="1"/>
          </p:cNvSpPr>
          <p:nvPr>
            <p:ph type="sldNum" sz="quarter" idx="12"/>
          </p:nvPr>
        </p:nvSpPr>
        <p:spPr/>
        <p:txBody>
          <a:bodyPr/>
          <a:lstStyle/>
          <a:p>
            <a:fld id="{32F83655-DC73-417F-8B26-EB7A1DBB5382}" type="slidenum">
              <a:rPr lang="en-ZA" smtClean="0"/>
              <a:pPr/>
              <a:t>235</a:t>
            </a:fld>
            <a:endParaRPr lang="en-ZA" dirty="0"/>
          </a:p>
        </p:txBody>
      </p:sp>
      <p:graphicFrame>
        <p:nvGraphicFramePr>
          <p:cNvPr id="5" name="Table 4">
            <a:extLst>
              <a:ext uri="{FF2B5EF4-FFF2-40B4-BE49-F238E27FC236}">
                <a16:creationId xmlns:a16="http://schemas.microsoft.com/office/drawing/2014/main" id="{C6D5D688-2E69-4F7C-AA1A-79B399414F5E}"/>
              </a:ext>
            </a:extLst>
          </p:cNvPr>
          <p:cNvGraphicFramePr>
            <a:graphicFrameLocks noGrp="1"/>
          </p:cNvGraphicFramePr>
          <p:nvPr>
            <p:extLst>
              <p:ext uri="{D42A27DB-BD31-4B8C-83A1-F6EECF244321}">
                <p14:modId xmlns:p14="http://schemas.microsoft.com/office/powerpoint/2010/main" val="1312455149"/>
              </p:ext>
            </p:extLst>
          </p:nvPr>
        </p:nvGraphicFramePr>
        <p:xfrm>
          <a:off x="462372" y="1554192"/>
          <a:ext cx="8530153" cy="4876800"/>
        </p:xfrm>
        <a:graphic>
          <a:graphicData uri="http://schemas.openxmlformats.org/drawingml/2006/table">
            <a:tbl>
              <a:tblPr firstRow="1" firstCol="1" bandRow="1">
                <a:tableStyleId>{5C22544A-7EE6-4342-B048-85BDC9FD1C3A}</a:tableStyleId>
              </a:tblPr>
              <a:tblGrid>
                <a:gridCol w="1159394">
                  <a:extLst>
                    <a:ext uri="{9D8B030D-6E8A-4147-A177-3AD203B41FA5}">
                      <a16:colId xmlns:a16="http://schemas.microsoft.com/office/drawing/2014/main" val="935173207"/>
                    </a:ext>
                  </a:extLst>
                </a:gridCol>
                <a:gridCol w="2691442">
                  <a:extLst>
                    <a:ext uri="{9D8B030D-6E8A-4147-A177-3AD203B41FA5}">
                      <a16:colId xmlns:a16="http://schemas.microsoft.com/office/drawing/2014/main" val="4266700241"/>
                    </a:ext>
                  </a:extLst>
                </a:gridCol>
                <a:gridCol w="4679317">
                  <a:extLst>
                    <a:ext uri="{9D8B030D-6E8A-4147-A177-3AD203B41FA5}">
                      <a16:colId xmlns:a16="http://schemas.microsoft.com/office/drawing/2014/main" val="1862720332"/>
                    </a:ext>
                  </a:extLst>
                </a:gridCol>
              </a:tblGrid>
              <a:tr h="0">
                <a:tc>
                  <a:txBody>
                    <a:bodyPr/>
                    <a:lstStyle/>
                    <a:p>
                      <a:pPr>
                        <a:spcAft>
                          <a:spcPts val="0"/>
                        </a:spcAft>
                      </a:pPr>
                      <a:r>
                        <a:rPr lang="en-GB" sz="2000" dirty="0">
                          <a:effectLst/>
                        </a:rPr>
                        <a:t>Caregiver support</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342900" lvl="0" indent="-342900">
                        <a:spcAft>
                          <a:spcPts val="0"/>
                        </a:spcAft>
                        <a:buFont typeface="Symbol" panose="05050102010706020507" pitchFamily="18" charset="2"/>
                        <a:buChar char=""/>
                      </a:pPr>
                      <a:r>
                        <a:rPr lang="en-GB" sz="2000" b="0" dirty="0">
                          <a:solidFill>
                            <a:schemeClr val="tx1"/>
                          </a:solidFill>
                          <a:effectLst/>
                          <a:latin typeface="+mn-lt"/>
                        </a:rPr>
                        <a:t>Provide mental health and substance abuse screening and referral of pregnant women and mothers of young children. </a:t>
                      </a:r>
                      <a:endParaRPr lang="en-ZA" sz="2000" b="0" dirty="0">
                        <a:solidFill>
                          <a:schemeClr val="tx1"/>
                        </a:solidFill>
                        <a:effectLst/>
                        <a:latin typeface="+mn-lt"/>
                      </a:endParaRPr>
                    </a:p>
                    <a:p>
                      <a:pPr marL="342900" lvl="0" indent="-342900">
                        <a:spcAft>
                          <a:spcPts val="0"/>
                        </a:spcAft>
                        <a:buFont typeface="Symbol" panose="05050102010706020507" pitchFamily="18" charset="2"/>
                        <a:buChar char=""/>
                      </a:pPr>
                      <a:r>
                        <a:rPr lang="en-GB" sz="2000" b="0" dirty="0">
                          <a:solidFill>
                            <a:schemeClr val="tx1"/>
                          </a:solidFill>
                          <a:effectLst/>
                          <a:latin typeface="+mn-lt"/>
                        </a:rPr>
                        <a:t>Provide safe child care options for caregivers who are occupied during the day (eg working or seeking work).</a:t>
                      </a:r>
                      <a:endParaRPr lang="en-ZA" sz="20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marL="342900" lvl="0" indent="-342900">
                        <a:spcAft>
                          <a:spcPts val="0"/>
                        </a:spcAft>
                        <a:buFont typeface="Symbol" panose="05050102010706020507" pitchFamily="18" charset="2"/>
                        <a:buChar char=""/>
                      </a:pPr>
                      <a:r>
                        <a:rPr lang="en-GB" sz="2000" b="0" dirty="0">
                          <a:solidFill>
                            <a:schemeClr val="tx1"/>
                          </a:solidFill>
                          <a:effectLst/>
                          <a:latin typeface="+mn-lt"/>
                        </a:rPr>
                        <a:t>Utilise and extend the reach of home-visiting programmes to support vulnerable caregivers, including improving access to psycho-social and material support. </a:t>
                      </a:r>
                      <a:endParaRPr lang="en-ZA" sz="2000" b="0" dirty="0">
                        <a:solidFill>
                          <a:schemeClr val="tx1"/>
                        </a:solidFill>
                        <a:effectLst/>
                        <a:latin typeface="+mn-lt"/>
                      </a:endParaRPr>
                    </a:p>
                    <a:p>
                      <a:pPr marL="342900" lvl="0" indent="-342900">
                        <a:spcAft>
                          <a:spcPts val="0"/>
                        </a:spcAft>
                        <a:buFont typeface="Symbol" panose="05050102010706020507" pitchFamily="18" charset="2"/>
                        <a:buChar char=""/>
                      </a:pPr>
                      <a:r>
                        <a:rPr lang="en-GB" sz="2000" b="0" dirty="0">
                          <a:solidFill>
                            <a:schemeClr val="tx1"/>
                          </a:solidFill>
                          <a:effectLst/>
                          <a:latin typeface="+mn-lt"/>
                        </a:rPr>
                        <a:t>Improve the capacity of health care and social service practitioners to recognise and respond to the signs of caregiver burden, including making appropriate referrals.</a:t>
                      </a:r>
                      <a:endParaRPr lang="en-ZA" sz="2000" b="0" dirty="0">
                        <a:solidFill>
                          <a:schemeClr val="tx1"/>
                        </a:solidFill>
                        <a:effectLst/>
                        <a:latin typeface="+mn-lt"/>
                      </a:endParaRPr>
                    </a:p>
                    <a:p>
                      <a:pPr marL="342900" lvl="0" indent="-342900">
                        <a:spcAft>
                          <a:spcPts val="0"/>
                        </a:spcAft>
                        <a:buFont typeface="Symbol" panose="05050102010706020507" pitchFamily="18" charset="2"/>
                        <a:buChar char=""/>
                      </a:pPr>
                      <a:r>
                        <a:rPr lang="en-GB" sz="2000" b="0" dirty="0">
                          <a:solidFill>
                            <a:schemeClr val="tx1"/>
                          </a:solidFill>
                          <a:effectLst/>
                          <a:latin typeface="+mn-lt"/>
                        </a:rPr>
                        <a:t>Ensure the provision of staff to provide both basic counselling and specialised services, with strong links to existing services. Synergy with the primary health re-engineering strategy is a key opportunity.</a:t>
                      </a:r>
                      <a:endParaRPr lang="en-ZA" sz="20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2946786224"/>
                  </a:ext>
                </a:extLst>
              </a:tr>
            </a:tbl>
          </a:graphicData>
        </a:graphic>
      </p:graphicFrame>
    </p:spTree>
    <p:extLst>
      <p:ext uri="{BB962C8B-B14F-4D97-AF65-F5344CB8AC3E}">
        <p14:creationId xmlns:p14="http://schemas.microsoft.com/office/powerpoint/2010/main" val="331005618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55E8-ED2C-4481-82FB-0E0B459F51E9}"/>
              </a:ext>
            </a:extLst>
          </p:cNvPr>
          <p:cNvSpPr>
            <a:spLocks noGrp="1"/>
          </p:cNvSpPr>
          <p:nvPr>
            <p:ph type="title"/>
          </p:nvPr>
        </p:nvSpPr>
        <p:spPr>
          <a:xfrm>
            <a:off x="462372" y="122208"/>
            <a:ext cx="8219256" cy="1008000"/>
          </a:xfrm>
        </p:spPr>
        <p:txBody>
          <a:bodyPr>
            <a:normAutofit fontScale="90000"/>
          </a:bodyPr>
          <a:lstStyle/>
          <a:p>
            <a:pPr algn="ctr"/>
            <a:br>
              <a:rPr lang="en-GB" dirty="0"/>
            </a:br>
            <a:br>
              <a:rPr lang="en-GB" dirty="0"/>
            </a:br>
            <a:r>
              <a:rPr lang="en-GB" sz="3300" dirty="0"/>
              <a:t>THE QUALITIES, ROLES AND RESPONSIBILITIES OF THE STAKEHOLDERS RESPONSIBLE FOR DELIVERY OF THE ESSENTIAL PACKAGE</a:t>
            </a:r>
            <a:br>
              <a:rPr lang="en-ZA" sz="3300" dirty="0"/>
            </a:br>
            <a:endParaRPr lang="en-ZA" sz="3300" dirty="0"/>
          </a:p>
        </p:txBody>
      </p:sp>
      <p:sp>
        <p:nvSpPr>
          <p:cNvPr id="3" name="Slide Number Placeholder 2">
            <a:extLst>
              <a:ext uri="{FF2B5EF4-FFF2-40B4-BE49-F238E27FC236}">
                <a16:creationId xmlns:a16="http://schemas.microsoft.com/office/drawing/2014/main" id="{3D9570FA-65EF-4E7F-BC4D-2D3FF4032911}"/>
              </a:ext>
            </a:extLst>
          </p:cNvPr>
          <p:cNvSpPr>
            <a:spLocks noGrp="1"/>
          </p:cNvSpPr>
          <p:nvPr>
            <p:ph type="sldNum" sz="quarter" idx="12"/>
          </p:nvPr>
        </p:nvSpPr>
        <p:spPr/>
        <p:txBody>
          <a:bodyPr/>
          <a:lstStyle/>
          <a:p>
            <a:fld id="{32F83655-DC73-417F-8B26-EB7A1DBB5382}" type="slidenum">
              <a:rPr lang="en-ZA" smtClean="0"/>
              <a:pPr/>
              <a:t>236</a:t>
            </a:fld>
            <a:endParaRPr lang="en-ZA" dirty="0"/>
          </a:p>
        </p:txBody>
      </p:sp>
      <p:graphicFrame>
        <p:nvGraphicFramePr>
          <p:cNvPr id="4" name="Table 3">
            <a:extLst>
              <a:ext uri="{FF2B5EF4-FFF2-40B4-BE49-F238E27FC236}">
                <a16:creationId xmlns:a16="http://schemas.microsoft.com/office/drawing/2014/main" id="{2D2E3DD4-8B2B-493C-A5A0-787AC81D5AE8}"/>
              </a:ext>
            </a:extLst>
          </p:cNvPr>
          <p:cNvGraphicFramePr>
            <a:graphicFrameLocks noGrp="1"/>
          </p:cNvGraphicFramePr>
          <p:nvPr>
            <p:extLst>
              <p:ext uri="{D42A27DB-BD31-4B8C-83A1-F6EECF244321}">
                <p14:modId xmlns:p14="http://schemas.microsoft.com/office/powerpoint/2010/main" val="3242531284"/>
              </p:ext>
            </p:extLst>
          </p:nvPr>
        </p:nvGraphicFramePr>
        <p:xfrm>
          <a:off x="750758" y="1638299"/>
          <a:ext cx="7642484" cy="4331179"/>
        </p:xfrm>
        <a:graphic>
          <a:graphicData uri="http://schemas.openxmlformats.org/drawingml/2006/table">
            <a:tbl>
              <a:tblPr firstRow="1" firstCol="1" bandRow="1">
                <a:tableStyleId>{5C22544A-7EE6-4342-B048-85BDC9FD1C3A}</a:tableStyleId>
              </a:tblPr>
              <a:tblGrid>
                <a:gridCol w="1264661">
                  <a:extLst>
                    <a:ext uri="{9D8B030D-6E8A-4147-A177-3AD203B41FA5}">
                      <a16:colId xmlns:a16="http://schemas.microsoft.com/office/drawing/2014/main" val="2855305384"/>
                    </a:ext>
                  </a:extLst>
                </a:gridCol>
                <a:gridCol w="2729109">
                  <a:extLst>
                    <a:ext uri="{9D8B030D-6E8A-4147-A177-3AD203B41FA5}">
                      <a16:colId xmlns:a16="http://schemas.microsoft.com/office/drawing/2014/main" val="1135261473"/>
                    </a:ext>
                  </a:extLst>
                </a:gridCol>
                <a:gridCol w="3648714">
                  <a:extLst>
                    <a:ext uri="{9D8B030D-6E8A-4147-A177-3AD203B41FA5}">
                      <a16:colId xmlns:a16="http://schemas.microsoft.com/office/drawing/2014/main" val="2100079794"/>
                    </a:ext>
                  </a:extLst>
                </a:gridCol>
              </a:tblGrid>
              <a:tr h="4331179">
                <a:tc>
                  <a:txBody>
                    <a:bodyPr/>
                    <a:lstStyle/>
                    <a:p>
                      <a:pPr>
                        <a:spcAft>
                          <a:spcPts val="0"/>
                        </a:spcAft>
                      </a:pPr>
                      <a:r>
                        <a:rPr lang="en-GB" sz="2000" dirty="0">
                          <a:effectLst/>
                        </a:rPr>
                        <a:t>Parenting</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342900" lvl="0" indent="-342900">
                        <a:spcAft>
                          <a:spcPts val="0"/>
                        </a:spcAft>
                        <a:buFont typeface="Symbol" panose="05050102010706020507" pitchFamily="18" charset="2"/>
                        <a:buChar char=""/>
                      </a:pPr>
                      <a:r>
                        <a:rPr lang="en-GB" sz="2000" b="0" dirty="0">
                          <a:solidFill>
                            <a:schemeClr val="tx1"/>
                          </a:solidFill>
                          <a:effectLst/>
                        </a:rPr>
                        <a:t>Strengthen parenting support services especially for the caregivers of children younger than three years.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marL="342900" lvl="0" indent="-342900">
                        <a:spcAft>
                          <a:spcPts val="0"/>
                        </a:spcAft>
                        <a:buFont typeface="Symbol" panose="05050102010706020507" pitchFamily="18" charset="2"/>
                        <a:buChar char=""/>
                      </a:pPr>
                      <a:r>
                        <a:rPr lang="en-GB" sz="2000" b="0" dirty="0">
                          <a:solidFill>
                            <a:schemeClr val="tx1"/>
                          </a:solidFill>
                          <a:effectLst/>
                        </a:rPr>
                        <a:t>Conduct community needs assessments to determine the priorities for localised parenting programmes.</a:t>
                      </a:r>
                      <a:endParaRPr lang="en-ZA" sz="2000" b="0" dirty="0">
                        <a:solidFill>
                          <a:schemeClr val="tx1"/>
                        </a:solidFill>
                        <a:effectLst/>
                      </a:endParaRPr>
                    </a:p>
                    <a:p>
                      <a:pPr marL="342900" lvl="0" indent="-342900">
                        <a:spcAft>
                          <a:spcPts val="0"/>
                        </a:spcAft>
                        <a:buFont typeface="Symbol" panose="05050102010706020507" pitchFamily="18" charset="2"/>
                        <a:buChar char=""/>
                      </a:pPr>
                      <a:r>
                        <a:rPr lang="en-GB" sz="2000" b="0" dirty="0">
                          <a:solidFill>
                            <a:schemeClr val="tx1"/>
                          </a:solidFill>
                          <a:effectLst/>
                        </a:rPr>
                        <a:t>Identify and implement parenting interventions likely to be effective, and consider ways of linking these with other ECD services. </a:t>
                      </a:r>
                      <a:endParaRPr lang="en-ZA" sz="2000" b="0" dirty="0">
                        <a:solidFill>
                          <a:schemeClr val="tx1"/>
                        </a:solidFill>
                        <a:effectLst/>
                      </a:endParaRPr>
                    </a:p>
                    <a:p>
                      <a:pPr marL="342900" lvl="0" indent="-342900">
                        <a:spcAft>
                          <a:spcPts val="0"/>
                        </a:spcAft>
                        <a:buFont typeface="Symbol" panose="05050102010706020507" pitchFamily="18" charset="2"/>
                        <a:buChar char=""/>
                      </a:pPr>
                      <a:r>
                        <a:rPr lang="en-GB" sz="2000" b="0" dirty="0">
                          <a:solidFill>
                            <a:schemeClr val="tx1"/>
                          </a:solidFill>
                          <a:effectLst/>
                        </a:rPr>
                        <a:t>Establish the effectiveness and cost-effectiveness of parenting programmes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218540829"/>
                  </a:ext>
                </a:extLst>
              </a:tr>
            </a:tbl>
          </a:graphicData>
        </a:graphic>
      </p:graphicFrame>
    </p:spTree>
    <p:extLst>
      <p:ext uri="{BB962C8B-B14F-4D97-AF65-F5344CB8AC3E}">
        <p14:creationId xmlns:p14="http://schemas.microsoft.com/office/powerpoint/2010/main" val="201508337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55E8-ED2C-4481-82FB-0E0B459F51E9}"/>
              </a:ext>
            </a:extLst>
          </p:cNvPr>
          <p:cNvSpPr>
            <a:spLocks noGrp="1"/>
          </p:cNvSpPr>
          <p:nvPr>
            <p:ph type="title"/>
          </p:nvPr>
        </p:nvSpPr>
        <p:spPr>
          <a:xfrm>
            <a:off x="462372" y="122208"/>
            <a:ext cx="8219256" cy="1008000"/>
          </a:xfrm>
        </p:spPr>
        <p:txBody>
          <a:bodyPr>
            <a:normAutofit fontScale="90000"/>
          </a:bodyPr>
          <a:lstStyle/>
          <a:p>
            <a:pPr algn="ctr"/>
            <a:br>
              <a:rPr lang="en-GB" dirty="0"/>
            </a:br>
            <a:br>
              <a:rPr lang="en-GB" dirty="0"/>
            </a:br>
            <a:r>
              <a:rPr lang="en-GB" sz="3300" dirty="0"/>
              <a:t>THE QUALITIES, ROLES AND RESPONSIBILITIES OF THE STAKEHOLDERS RESPONSIBLE FOR DELIVERY OF THE ESSENTIAL PACKAGE</a:t>
            </a:r>
            <a:br>
              <a:rPr lang="en-ZA" sz="3300" dirty="0"/>
            </a:br>
            <a:endParaRPr lang="en-ZA" sz="3300" dirty="0"/>
          </a:p>
        </p:txBody>
      </p:sp>
      <p:sp>
        <p:nvSpPr>
          <p:cNvPr id="3" name="Slide Number Placeholder 2">
            <a:extLst>
              <a:ext uri="{FF2B5EF4-FFF2-40B4-BE49-F238E27FC236}">
                <a16:creationId xmlns:a16="http://schemas.microsoft.com/office/drawing/2014/main" id="{3D9570FA-65EF-4E7F-BC4D-2D3FF4032911}"/>
              </a:ext>
            </a:extLst>
          </p:cNvPr>
          <p:cNvSpPr>
            <a:spLocks noGrp="1"/>
          </p:cNvSpPr>
          <p:nvPr>
            <p:ph type="sldNum" sz="quarter" idx="12"/>
          </p:nvPr>
        </p:nvSpPr>
        <p:spPr/>
        <p:txBody>
          <a:bodyPr/>
          <a:lstStyle/>
          <a:p>
            <a:fld id="{32F83655-DC73-417F-8B26-EB7A1DBB5382}" type="slidenum">
              <a:rPr lang="en-ZA" smtClean="0"/>
              <a:pPr/>
              <a:t>237</a:t>
            </a:fld>
            <a:endParaRPr lang="en-ZA" dirty="0"/>
          </a:p>
        </p:txBody>
      </p:sp>
      <p:graphicFrame>
        <p:nvGraphicFramePr>
          <p:cNvPr id="5" name="Table 4">
            <a:extLst>
              <a:ext uri="{FF2B5EF4-FFF2-40B4-BE49-F238E27FC236}">
                <a16:creationId xmlns:a16="http://schemas.microsoft.com/office/drawing/2014/main" id="{128F623A-322B-4E9B-99D8-6189A48163C4}"/>
              </a:ext>
            </a:extLst>
          </p:cNvPr>
          <p:cNvGraphicFramePr>
            <a:graphicFrameLocks noGrp="1"/>
          </p:cNvGraphicFramePr>
          <p:nvPr>
            <p:extLst>
              <p:ext uri="{D42A27DB-BD31-4B8C-83A1-F6EECF244321}">
                <p14:modId xmlns:p14="http://schemas.microsoft.com/office/powerpoint/2010/main" val="1509344976"/>
              </p:ext>
            </p:extLst>
          </p:nvPr>
        </p:nvGraphicFramePr>
        <p:xfrm>
          <a:off x="603504" y="1589058"/>
          <a:ext cx="8394192" cy="4572000"/>
        </p:xfrm>
        <a:graphic>
          <a:graphicData uri="http://schemas.openxmlformats.org/drawingml/2006/table">
            <a:tbl>
              <a:tblPr firstRow="1" firstCol="1" bandRow="1">
                <a:tableStyleId>{5C22544A-7EE6-4342-B048-85BDC9FD1C3A}</a:tableStyleId>
              </a:tblPr>
              <a:tblGrid>
                <a:gridCol w="1206336">
                  <a:extLst>
                    <a:ext uri="{9D8B030D-6E8A-4147-A177-3AD203B41FA5}">
                      <a16:colId xmlns:a16="http://schemas.microsoft.com/office/drawing/2014/main" val="1922556090"/>
                    </a:ext>
                  </a:extLst>
                </a:gridCol>
                <a:gridCol w="2658643">
                  <a:extLst>
                    <a:ext uri="{9D8B030D-6E8A-4147-A177-3AD203B41FA5}">
                      <a16:colId xmlns:a16="http://schemas.microsoft.com/office/drawing/2014/main" val="262108115"/>
                    </a:ext>
                  </a:extLst>
                </a:gridCol>
                <a:gridCol w="4529213">
                  <a:extLst>
                    <a:ext uri="{9D8B030D-6E8A-4147-A177-3AD203B41FA5}">
                      <a16:colId xmlns:a16="http://schemas.microsoft.com/office/drawing/2014/main" val="1173601346"/>
                    </a:ext>
                  </a:extLst>
                </a:gridCol>
              </a:tblGrid>
              <a:tr h="0">
                <a:tc>
                  <a:txBody>
                    <a:bodyPr/>
                    <a:lstStyle/>
                    <a:p>
                      <a:pPr>
                        <a:spcAft>
                          <a:spcPts val="0"/>
                        </a:spcAft>
                      </a:pPr>
                      <a:r>
                        <a:rPr lang="en-GB" sz="2000" dirty="0">
                          <a:effectLst/>
                        </a:rPr>
                        <a:t>Early learning</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342900" lvl="0" indent="-342900">
                        <a:spcAft>
                          <a:spcPts val="0"/>
                        </a:spcAft>
                        <a:buFont typeface="Symbol" panose="05050102010706020507" pitchFamily="18" charset="2"/>
                        <a:buChar char=""/>
                      </a:pPr>
                      <a:r>
                        <a:rPr lang="en-GB" sz="2000" b="0" dirty="0">
                          <a:solidFill>
                            <a:schemeClr val="tx1"/>
                          </a:solidFill>
                          <a:effectLst/>
                        </a:rPr>
                        <a:t>Extend access to young children not yet benefitting from early learning programmes</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spcAft>
                          <a:spcPts val="0"/>
                        </a:spcAft>
                      </a:pPr>
                      <a:r>
                        <a:rPr lang="en-GB" sz="2000" b="0" dirty="0">
                          <a:solidFill>
                            <a:schemeClr val="tx1"/>
                          </a:solidFill>
                          <a:effectLst/>
                        </a:rPr>
                        <a:t>Improve access and quality of early learning programmes in an age appropriate manner: </a:t>
                      </a:r>
                      <a:endParaRPr lang="en-ZA" sz="2000" b="0" dirty="0">
                        <a:solidFill>
                          <a:schemeClr val="tx1"/>
                        </a:solidFill>
                        <a:effectLst/>
                      </a:endParaRPr>
                    </a:p>
                    <a:p>
                      <a:pPr marL="742950" lvl="1" indent="-285750">
                        <a:spcAft>
                          <a:spcPts val="0"/>
                        </a:spcAft>
                        <a:buFont typeface="Arial" panose="020B0604020202020204" pitchFamily="34" charset="0"/>
                        <a:buChar char="•"/>
                      </a:pPr>
                      <a:r>
                        <a:rPr lang="en-GB" sz="2000" b="0" dirty="0">
                          <a:solidFill>
                            <a:schemeClr val="tx1"/>
                          </a:solidFill>
                          <a:effectLst/>
                        </a:rPr>
                        <a:t>Home visiting is an effective way of supporting the early learning needs of children younger than three years. </a:t>
                      </a:r>
                      <a:endParaRPr lang="en-ZA" sz="2000" b="0" dirty="0">
                        <a:solidFill>
                          <a:schemeClr val="tx1"/>
                        </a:solidFill>
                        <a:effectLst/>
                      </a:endParaRPr>
                    </a:p>
                    <a:p>
                      <a:pPr marL="742950" lvl="1" indent="-285750">
                        <a:spcAft>
                          <a:spcPts val="0"/>
                        </a:spcAft>
                        <a:buFont typeface="Arial" panose="020B0604020202020204" pitchFamily="34" charset="0"/>
                        <a:buChar char="•"/>
                      </a:pPr>
                      <a:r>
                        <a:rPr lang="en-GB" sz="2000" b="0" dirty="0">
                          <a:solidFill>
                            <a:schemeClr val="tx1"/>
                          </a:solidFill>
                          <a:effectLst/>
                        </a:rPr>
                        <a:t>Older children (prior to grade R) benefit mostly from early learning group programmes. </a:t>
                      </a:r>
                      <a:endParaRPr lang="en-ZA" sz="2000" b="0" dirty="0">
                        <a:solidFill>
                          <a:schemeClr val="tx1"/>
                        </a:solidFill>
                        <a:effectLst/>
                      </a:endParaRPr>
                    </a:p>
                    <a:p>
                      <a:pPr marL="742950" lvl="1" indent="-285750">
                        <a:spcAft>
                          <a:spcPts val="0"/>
                        </a:spcAft>
                        <a:buFont typeface="Arial" panose="020B0604020202020204" pitchFamily="34" charset="0"/>
                        <a:buChar char="•"/>
                      </a:pPr>
                      <a:r>
                        <a:rPr lang="en-GB" sz="2000" b="0" dirty="0">
                          <a:solidFill>
                            <a:schemeClr val="tx1"/>
                          </a:solidFill>
                          <a:effectLst/>
                        </a:rPr>
                        <a:t>The quality of early learning programmes must be ensured through regular monitoring of programme effectiveness, staff training and supervision</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617042801"/>
                  </a:ext>
                </a:extLst>
              </a:tr>
            </a:tbl>
          </a:graphicData>
        </a:graphic>
      </p:graphicFrame>
    </p:spTree>
    <p:extLst>
      <p:ext uri="{BB962C8B-B14F-4D97-AF65-F5344CB8AC3E}">
        <p14:creationId xmlns:p14="http://schemas.microsoft.com/office/powerpoint/2010/main" val="76803310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55E8-ED2C-4481-82FB-0E0B459F51E9}"/>
              </a:ext>
            </a:extLst>
          </p:cNvPr>
          <p:cNvSpPr>
            <a:spLocks noGrp="1"/>
          </p:cNvSpPr>
          <p:nvPr>
            <p:ph type="title"/>
          </p:nvPr>
        </p:nvSpPr>
        <p:spPr>
          <a:xfrm>
            <a:off x="462372" y="122208"/>
            <a:ext cx="8219256" cy="1008000"/>
          </a:xfrm>
        </p:spPr>
        <p:txBody>
          <a:bodyPr>
            <a:normAutofit fontScale="90000"/>
          </a:bodyPr>
          <a:lstStyle/>
          <a:p>
            <a:pPr algn="ctr"/>
            <a:br>
              <a:rPr lang="en-GB" dirty="0"/>
            </a:br>
            <a:br>
              <a:rPr lang="en-GB" dirty="0"/>
            </a:br>
            <a:r>
              <a:rPr lang="en-GB" sz="3300" dirty="0"/>
              <a:t>THE QUALITIES, ROLES AND RESPONSIBILITIES OF THE STAKEHOLDERS RESPONSIBLE FOR DELIVERY OF THE ESSENTIAL PACKAGE</a:t>
            </a:r>
            <a:br>
              <a:rPr lang="en-ZA" sz="3300" dirty="0"/>
            </a:br>
            <a:endParaRPr lang="en-ZA" sz="3300" dirty="0"/>
          </a:p>
        </p:txBody>
      </p:sp>
      <p:sp>
        <p:nvSpPr>
          <p:cNvPr id="3" name="Slide Number Placeholder 2">
            <a:extLst>
              <a:ext uri="{FF2B5EF4-FFF2-40B4-BE49-F238E27FC236}">
                <a16:creationId xmlns:a16="http://schemas.microsoft.com/office/drawing/2014/main" id="{3D9570FA-65EF-4E7F-BC4D-2D3FF4032911}"/>
              </a:ext>
            </a:extLst>
          </p:cNvPr>
          <p:cNvSpPr>
            <a:spLocks noGrp="1"/>
          </p:cNvSpPr>
          <p:nvPr>
            <p:ph type="sldNum" sz="quarter" idx="12"/>
          </p:nvPr>
        </p:nvSpPr>
        <p:spPr/>
        <p:txBody>
          <a:bodyPr/>
          <a:lstStyle/>
          <a:p>
            <a:fld id="{32F83655-DC73-417F-8B26-EB7A1DBB5382}" type="slidenum">
              <a:rPr lang="en-ZA" smtClean="0"/>
              <a:pPr/>
              <a:t>238</a:t>
            </a:fld>
            <a:endParaRPr lang="en-ZA" dirty="0"/>
          </a:p>
        </p:txBody>
      </p:sp>
      <p:graphicFrame>
        <p:nvGraphicFramePr>
          <p:cNvPr id="4" name="Table 3">
            <a:extLst>
              <a:ext uri="{FF2B5EF4-FFF2-40B4-BE49-F238E27FC236}">
                <a16:creationId xmlns:a16="http://schemas.microsoft.com/office/drawing/2014/main" id="{5852AC15-5751-4FDD-9C51-8EC604E245B8}"/>
              </a:ext>
            </a:extLst>
          </p:cNvPr>
          <p:cNvGraphicFramePr>
            <a:graphicFrameLocks noGrp="1"/>
          </p:cNvGraphicFramePr>
          <p:nvPr>
            <p:extLst>
              <p:ext uri="{D42A27DB-BD31-4B8C-83A1-F6EECF244321}">
                <p14:modId xmlns:p14="http://schemas.microsoft.com/office/powerpoint/2010/main" val="1629532297"/>
              </p:ext>
            </p:extLst>
          </p:nvPr>
        </p:nvGraphicFramePr>
        <p:xfrm>
          <a:off x="603504" y="1638300"/>
          <a:ext cx="8078123" cy="4572000"/>
        </p:xfrm>
        <a:graphic>
          <a:graphicData uri="http://schemas.openxmlformats.org/drawingml/2006/table">
            <a:tbl>
              <a:tblPr firstRow="1" firstCol="1" bandRow="1">
                <a:tableStyleId>{5C22544A-7EE6-4342-B048-85BDC9FD1C3A}</a:tableStyleId>
              </a:tblPr>
              <a:tblGrid>
                <a:gridCol w="1297982">
                  <a:extLst>
                    <a:ext uri="{9D8B030D-6E8A-4147-A177-3AD203B41FA5}">
                      <a16:colId xmlns:a16="http://schemas.microsoft.com/office/drawing/2014/main" val="600224219"/>
                    </a:ext>
                  </a:extLst>
                </a:gridCol>
                <a:gridCol w="1609861">
                  <a:extLst>
                    <a:ext uri="{9D8B030D-6E8A-4147-A177-3AD203B41FA5}">
                      <a16:colId xmlns:a16="http://schemas.microsoft.com/office/drawing/2014/main" val="1729402747"/>
                    </a:ext>
                  </a:extLst>
                </a:gridCol>
                <a:gridCol w="5170280">
                  <a:extLst>
                    <a:ext uri="{9D8B030D-6E8A-4147-A177-3AD203B41FA5}">
                      <a16:colId xmlns:a16="http://schemas.microsoft.com/office/drawing/2014/main" val="2788662899"/>
                    </a:ext>
                  </a:extLst>
                </a:gridCol>
              </a:tblGrid>
              <a:tr h="0">
                <a:tc>
                  <a:txBody>
                    <a:bodyPr/>
                    <a:lstStyle/>
                    <a:p>
                      <a:pPr>
                        <a:spcAft>
                          <a:spcPts val="0"/>
                        </a:spcAft>
                      </a:pPr>
                      <a:r>
                        <a:rPr lang="en-GB" sz="2000" dirty="0">
                          <a:effectLst/>
                        </a:rPr>
                        <a:t>Early schooling</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2"/>
                    </a:solidFill>
                  </a:tcPr>
                </a:tc>
                <a:tc>
                  <a:txBody>
                    <a:bodyPr/>
                    <a:lstStyle/>
                    <a:p>
                      <a:pPr marL="342900" lvl="0" indent="-342900">
                        <a:spcAft>
                          <a:spcPts val="0"/>
                        </a:spcAft>
                        <a:buFont typeface="Symbol" panose="05050102010706020507" pitchFamily="18" charset="2"/>
                        <a:buChar char=""/>
                      </a:pPr>
                      <a:r>
                        <a:rPr lang="en-GB" sz="2000" b="0" dirty="0">
                          <a:solidFill>
                            <a:schemeClr val="tx1"/>
                          </a:solidFill>
                          <a:effectLst/>
                        </a:rPr>
                        <a:t>Improve the quality of early schooling</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a:spcAft>
                          <a:spcPts val="0"/>
                        </a:spcAft>
                      </a:pPr>
                      <a:r>
                        <a:rPr lang="en-GB" sz="2000" b="0" dirty="0">
                          <a:solidFill>
                            <a:schemeClr val="tx1"/>
                          </a:solidFill>
                          <a:effectLst/>
                        </a:rPr>
                        <a:t>The quality of children’s learning experiences in the foundation phase needs urgent attention. Specifically: </a:t>
                      </a:r>
                      <a:endParaRPr lang="en-ZA" sz="2000" b="0" dirty="0">
                        <a:solidFill>
                          <a:schemeClr val="tx1"/>
                        </a:solidFill>
                        <a:effectLst/>
                      </a:endParaRPr>
                    </a:p>
                    <a:p>
                      <a:pPr marL="742950" lvl="1" indent="-285750">
                        <a:spcAft>
                          <a:spcPts val="0"/>
                        </a:spcAft>
                        <a:buFont typeface="Arial" panose="020B0604020202020204" pitchFamily="34" charset="0"/>
                        <a:buChar char="•"/>
                      </a:pPr>
                      <a:r>
                        <a:rPr lang="en-GB" sz="2000" b="0" dirty="0">
                          <a:solidFill>
                            <a:schemeClr val="tx1"/>
                          </a:solidFill>
                          <a:effectLst/>
                        </a:rPr>
                        <a:t>develop and support foundation phase teachers by improving their content knowledge and numeracy and literacy teaching strategies; </a:t>
                      </a:r>
                      <a:endParaRPr lang="en-ZA" sz="2000" b="0" dirty="0">
                        <a:solidFill>
                          <a:schemeClr val="tx1"/>
                        </a:solidFill>
                        <a:effectLst/>
                      </a:endParaRPr>
                    </a:p>
                    <a:p>
                      <a:pPr marL="742950" lvl="1" indent="-285750">
                        <a:spcAft>
                          <a:spcPts val="0"/>
                        </a:spcAft>
                        <a:buFont typeface="Arial" panose="020B0604020202020204" pitchFamily="34" charset="0"/>
                        <a:buChar char="•"/>
                      </a:pPr>
                      <a:r>
                        <a:rPr lang="en-GB" sz="2000" b="0" dirty="0">
                          <a:solidFill>
                            <a:schemeClr val="tx1"/>
                          </a:solidFill>
                          <a:effectLst/>
                        </a:rPr>
                        <a:t>clearly conceptualise the role of grade R and its relationship to prior early learning and formal education;</a:t>
                      </a:r>
                      <a:endParaRPr lang="en-ZA" sz="2000" b="0" dirty="0">
                        <a:solidFill>
                          <a:schemeClr val="tx1"/>
                        </a:solidFill>
                        <a:effectLst/>
                      </a:endParaRPr>
                    </a:p>
                    <a:p>
                      <a:pPr marL="742950" lvl="1" indent="-285750">
                        <a:spcAft>
                          <a:spcPts val="0"/>
                        </a:spcAft>
                        <a:buFont typeface="Arial" panose="020B0604020202020204" pitchFamily="34" charset="0"/>
                        <a:buChar char="•"/>
                      </a:pPr>
                      <a:r>
                        <a:rPr lang="en-GB" sz="2000" b="0" dirty="0">
                          <a:solidFill>
                            <a:schemeClr val="tx1"/>
                          </a:solidFill>
                          <a:effectLst/>
                        </a:rPr>
                        <a:t>increase attention to young children’s physical and psychological well-being by securing the nutrition, health, safe transport and after-school care of children in the foundation phase.</a:t>
                      </a:r>
                      <a:endParaRPr lang="en-ZA" sz="20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1918892525"/>
                  </a:ext>
                </a:extLst>
              </a:tr>
            </a:tbl>
          </a:graphicData>
        </a:graphic>
      </p:graphicFrame>
    </p:spTree>
    <p:extLst>
      <p:ext uri="{BB962C8B-B14F-4D97-AF65-F5344CB8AC3E}">
        <p14:creationId xmlns:p14="http://schemas.microsoft.com/office/powerpoint/2010/main" val="241423554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55E8-ED2C-4481-82FB-0E0B459F51E9}"/>
              </a:ext>
            </a:extLst>
          </p:cNvPr>
          <p:cNvSpPr>
            <a:spLocks noGrp="1"/>
          </p:cNvSpPr>
          <p:nvPr>
            <p:ph type="title"/>
          </p:nvPr>
        </p:nvSpPr>
        <p:spPr>
          <a:xfrm>
            <a:off x="462372" y="122208"/>
            <a:ext cx="8219256" cy="1008000"/>
          </a:xfrm>
        </p:spPr>
        <p:txBody>
          <a:bodyPr>
            <a:normAutofit fontScale="90000"/>
          </a:bodyPr>
          <a:lstStyle/>
          <a:p>
            <a:pPr algn="ctr"/>
            <a:br>
              <a:rPr lang="en-GB" dirty="0"/>
            </a:br>
            <a:br>
              <a:rPr lang="en-GB" dirty="0"/>
            </a:br>
            <a:r>
              <a:rPr lang="en-GB" sz="3300" dirty="0"/>
              <a:t>THE QUALITIES, ROLES AND RESPONSIBILITIES OF THE STAKEHOLDERS RESPONSIBLE FOR DELIVERY OF THE ESSENTIAL PACKAGE</a:t>
            </a:r>
            <a:br>
              <a:rPr lang="en-ZA" sz="3300" dirty="0"/>
            </a:br>
            <a:endParaRPr lang="en-ZA" sz="3300" dirty="0"/>
          </a:p>
        </p:txBody>
      </p:sp>
      <p:sp>
        <p:nvSpPr>
          <p:cNvPr id="3" name="Slide Number Placeholder 2">
            <a:extLst>
              <a:ext uri="{FF2B5EF4-FFF2-40B4-BE49-F238E27FC236}">
                <a16:creationId xmlns:a16="http://schemas.microsoft.com/office/drawing/2014/main" id="{3D9570FA-65EF-4E7F-BC4D-2D3FF4032911}"/>
              </a:ext>
            </a:extLst>
          </p:cNvPr>
          <p:cNvSpPr>
            <a:spLocks noGrp="1"/>
          </p:cNvSpPr>
          <p:nvPr>
            <p:ph type="sldNum" sz="quarter" idx="12"/>
          </p:nvPr>
        </p:nvSpPr>
        <p:spPr/>
        <p:txBody>
          <a:bodyPr/>
          <a:lstStyle/>
          <a:p>
            <a:fld id="{32F83655-DC73-417F-8B26-EB7A1DBB5382}" type="slidenum">
              <a:rPr lang="en-ZA" smtClean="0"/>
              <a:pPr/>
              <a:t>239</a:t>
            </a:fld>
            <a:endParaRPr lang="en-ZA" dirty="0"/>
          </a:p>
        </p:txBody>
      </p:sp>
      <p:sp>
        <p:nvSpPr>
          <p:cNvPr id="5" name="Rectangle 4">
            <a:extLst>
              <a:ext uri="{FF2B5EF4-FFF2-40B4-BE49-F238E27FC236}">
                <a16:creationId xmlns:a16="http://schemas.microsoft.com/office/drawing/2014/main" id="{6D188F5D-0958-4C39-AC64-A5446C9B455A}"/>
              </a:ext>
            </a:extLst>
          </p:cNvPr>
          <p:cNvSpPr/>
          <p:nvPr/>
        </p:nvSpPr>
        <p:spPr>
          <a:xfrm>
            <a:off x="262247" y="1996583"/>
            <a:ext cx="8419381" cy="3785652"/>
          </a:xfrm>
          <a:prstGeom prst="rect">
            <a:avLst/>
          </a:prstGeom>
        </p:spPr>
        <p:txBody>
          <a:bodyPr wrap="square">
            <a:spAutoFit/>
          </a:bodyPr>
          <a:lstStyle/>
          <a:p>
            <a:pPr marL="285750" indent="-285750">
              <a:spcAft>
                <a:spcPts val="0"/>
              </a:spcAft>
              <a:buFont typeface="Arial" panose="020B0604020202020204" pitchFamily="34" charset="0"/>
              <a:buChar char="•"/>
            </a:pPr>
            <a:r>
              <a:rPr lang="en-GB" sz="2400" dirty="0">
                <a:ea typeface="Times New Roman" panose="02020603050405020304" pitchFamily="18" charset="0"/>
                <a:cs typeface="Times New Roman" panose="02020603050405020304" pitchFamily="18" charset="0"/>
              </a:rPr>
              <a:t>Given that children’s growth and development cannot be adequately addressed through interventions in a single sector, the ECD policy framework must involve multiple ministries and agencies. </a:t>
            </a:r>
          </a:p>
          <a:p>
            <a:pPr>
              <a:spcAft>
                <a:spcPts val="0"/>
              </a:spcAft>
            </a:pPr>
            <a:endParaRPr lang="en-GB" sz="2400" dirty="0">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GB" sz="2400" dirty="0">
                <a:ea typeface="Times New Roman" panose="02020603050405020304" pitchFamily="18" charset="0"/>
                <a:cs typeface="Times New Roman" panose="02020603050405020304" pitchFamily="18" charset="0"/>
              </a:rPr>
              <a:t>Recognizing the holistic needs of young children and the variety of settings and services in which these needs can be met, thinking multi-sectorally in policy design and coordinating interventions between stakeholders is key to ensure effective and comprehensive ECD service delivery. </a:t>
            </a:r>
          </a:p>
        </p:txBody>
      </p:sp>
    </p:spTree>
    <p:extLst>
      <p:ext uri="{BB962C8B-B14F-4D97-AF65-F5344CB8AC3E}">
        <p14:creationId xmlns:p14="http://schemas.microsoft.com/office/powerpoint/2010/main" val="2423545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55E8-ED2C-4481-82FB-0E0B459F51E9}"/>
              </a:ext>
            </a:extLst>
          </p:cNvPr>
          <p:cNvSpPr>
            <a:spLocks noGrp="1"/>
          </p:cNvSpPr>
          <p:nvPr>
            <p:ph type="title"/>
          </p:nvPr>
        </p:nvSpPr>
        <p:spPr>
          <a:xfrm>
            <a:off x="462372" y="122208"/>
            <a:ext cx="8219256" cy="1008000"/>
          </a:xfrm>
        </p:spPr>
        <p:txBody>
          <a:bodyPr>
            <a:normAutofit fontScale="90000"/>
          </a:bodyPr>
          <a:lstStyle/>
          <a:p>
            <a:pPr algn="ctr"/>
            <a:br>
              <a:rPr lang="en-GB" dirty="0"/>
            </a:br>
            <a:br>
              <a:rPr lang="en-GB" dirty="0"/>
            </a:br>
            <a:r>
              <a:rPr lang="en-GB" sz="3300" dirty="0"/>
              <a:t>THE QUALITIES, ROLES AND RESPONSIBILITIES OF THE STAKEHOLDERS RESPONSIBLE FOR DELIVERY OF THE ESSENTIAL PACKAGE</a:t>
            </a:r>
            <a:br>
              <a:rPr lang="en-ZA" sz="3300" dirty="0"/>
            </a:br>
            <a:endParaRPr lang="en-ZA" sz="3300" dirty="0"/>
          </a:p>
        </p:txBody>
      </p:sp>
      <p:sp>
        <p:nvSpPr>
          <p:cNvPr id="3" name="Slide Number Placeholder 2">
            <a:extLst>
              <a:ext uri="{FF2B5EF4-FFF2-40B4-BE49-F238E27FC236}">
                <a16:creationId xmlns:a16="http://schemas.microsoft.com/office/drawing/2014/main" id="{3D9570FA-65EF-4E7F-BC4D-2D3FF4032911}"/>
              </a:ext>
            </a:extLst>
          </p:cNvPr>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5" name="Rectangle 4">
            <a:extLst>
              <a:ext uri="{FF2B5EF4-FFF2-40B4-BE49-F238E27FC236}">
                <a16:creationId xmlns:a16="http://schemas.microsoft.com/office/drawing/2014/main" id="{6D188F5D-0958-4C39-AC64-A5446C9B455A}"/>
              </a:ext>
            </a:extLst>
          </p:cNvPr>
          <p:cNvSpPr/>
          <p:nvPr/>
        </p:nvSpPr>
        <p:spPr>
          <a:xfrm>
            <a:off x="262247" y="1996583"/>
            <a:ext cx="8419381" cy="2075953"/>
          </a:xfrm>
          <a:prstGeom prst="rect">
            <a:avLst/>
          </a:prstGeom>
        </p:spPr>
        <p:txBody>
          <a:bodyPr wrap="square">
            <a:spAutoFit/>
          </a:bodyPr>
          <a:lstStyle/>
          <a:p>
            <a:pPr algn="just">
              <a:lnSpc>
                <a:spcPct val="150000"/>
              </a:lnSpc>
              <a:spcAft>
                <a:spcPts val="0"/>
              </a:spcAft>
            </a:pPr>
            <a:endParaRPr lang="en-GB" sz="2000" dirty="0">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GB" sz="2400" dirty="0">
                <a:ea typeface="Times New Roman" panose="02020603050405020304" pitchFamily="18" charset="0"/>
                <a:cs typeface="Times New Roman" panose="02020603050405020304" pitchFamily="18" charset="0"/>
              </a:rPr>
              <a:t>Coordination must be maintained both horizontally between sectors and vertically between the central government and local authorities.</a:t>
            </a:r>
            <a:endParaRPr lang="en-ZA" sz="2400" dirty="0">
              <a:ea typeface="Times New Roman" panose="02020603050405020304" pitchFamily="18" charset="0"/>
              <a:cs typeface="Times New Roman" panose="02020603050405020304" pitchFamily="18" charset="0"/>
            </a:endParaRPr>
          </a:p>
          <a:p>
            <a:pPr algn="just">
              <a:lnSpc>
                <a:spcPct val="150000"/>
              </a:lnSpc>
              <a:spcAft>
                <a:spcPts val="0"/>
              </a:spcAft>
            </a:pPr>
            <a:endParaRPr lang="en-GB"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45844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55E8-ED2C-4481-82FB-0E0B459F51E9}"/>
              </a:ext>
            </a:extLst>
          </p:cNvPr>
          <p:cNvSpPr>
            <a:spLocks noGrp="1"/>
          </p:cNvSpPr>
          <p:nvPr>
            <p:ph type="title"/>
          </p:nvPr>
        </p:nvSpPr>
        <p:spPr>
          <a:xfrm>
            <a:off x="462372" y="122208"/>
            <a:ext cx="8219256" cy="1008000"/>
          </a:xfrm>
        </p:spPr>
        <p:txBody>
          <a:bodyPr>
            <a:normAutofit fontScale="90000"/>
          </a:bodyPr>
          <a:lstStyle/>
          <a:p>
            <a:pPr algn="ctr"/>
            <a:br>
              <a:rPr lang="en-GB" dirty="0"/>
            </a:br>
            <a:br>
              <a:rPr lang="en-GB" dirty="0"/>
            </a:br>
            <a:r>
              <a:rPr lang="en-GB" sz="3300" dirty="0"/>
              <a:t>THE QUALITIES, ROLES AND RESPONSIBILITIES OF THE STAKEHOLDERS RESPONSIBLE FOR DELIVERY OF THE ESSENTIAL PACKAGE</a:t>
            </a:r>
            <a:br>
              <a:rPr lang="en-ZA" sz="3300" dirty="0"/>
            </a:br>
            <a:endParaRPr lang="en-ZA" sz="3300" dirty="0"/>
          </a:p>
        </p:txBody>
      </p:sp>
      <p:sp>
        <p:nvSpPr>
          <p:cNvPr id="3" name="Slide Number Placeholder 2">
            <a:extLst>
              <a:ext uri="{FF2B5EF4-FFF2-40B4-BE49-F238E27FC236}">
                <a16:creationId xmlns:a16="http://schemas.microsoft.com/office/drawing/2014/main" id="{3D9570FA-65EF-4E7F-BC4D-2D3FF4032911}"/>
              </a:ext>
            </a:extLst>
          </p:cNvPr>
          <p:cNvSpPr>
            <a:spLocks noGrp="1"/>
          </p:cNvSpPr>
          <p:nvPr>
            <p:ph type="sldNum" sz="quarter" idx="12"/>
          </p:nvPr>
        </p:nvSpPr>
        <p:spPr/>
        <p:txBody>
          <a:bodyPr/>
          <a:lstStyle/>
          <a:p>
            <a:fld id="{32F83655-DC73-417F-8B26-EB7A1DBB5382}" type="slidenum">
              <a:rPr lang="en-ZA" smtClean="0"/>
              <a:pPr/>
              <a:t>241</a:t>
            </a:fld>
            <a:endParaRPr lang="en-ZA" dirty="0"/>
          </a:p>
        </p:txBody>
      </p:sp>
      <p:sp>
        <p:nvSpPr>
          <p:cNvPr id="5" name="Rectangle 4">
            <a:extLst>
              <a:ext uri="{FF2B5EF4-FFF2-40B4-BE49-F238E27FC236}">
                <a16:creationId xmlns:a16="http://schemas.microsoft.com/office/drawing/2014/main" id="{6D188F5D-0958-4C39-AC64-A5446C9B455A}"/>
              </a:ext>
            </a:extLst>
          </p:cNvPr>
          <p:cNvSpPr/>
          <p:nvPr/>
        </p:nvSpPr>
        <p:spPr>
          <a:xfrm>
            <a:off x="262247" y="1565263"/>
            <a:ext cx="8419381" cy="4247317"/>
          </a:xfrm>
          <a:prstGeom prst="rect">
            <a:avLst/>
          </a:prstGeom>
        </p:spPr>
        <p:txBody>
          <a:bodyPr wrap="square">
            <a:spAutoFit/>
          </a:bodyPr>
          <a:lstStyle/>
          <a:p>
            <a:pPr algn="just">
              <a:lnSpc>
                <a:spcPct val="150000"/>
              </a:lnSpc>
              <a:spcAft>
                <a:spcPts val="0"/>
              </a:spcAft>
            </a:pPr>
            <a:endParaRPr lang="en-GB" sz="2000" dirty="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t>Typically, a Ministry of Health may be responsible for the earliest years of life and a Ministry of Education may take over the role from preschool through basic education.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Institutional arrangements may vary, but each country must take a pragmatic approach to work through existing entry points.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Clear roles and responsibilities are key to avoid inefficiencies and duplication. </a:t>
            </a:r>
          </a:p>
        </p:txBody>
      </p:sp>
    </p:spTree>
    <p:extLst>
      <p:ext uri="{BB962C8B-B14F-4D97-AF65-F5344CB8AC3E}">
        <p14:creationId xmlns:p14="http://schemas.microsoft.com/office/powerpoint/2010/main" val="146935816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55E8-ED2C-4481-82FB-0E0B459F51E9}"/>
              </a:ext>
            </a:extLst>
          </p:cNvPr>
          <p:cNvSpPr>
            <a:spLocks noGrp="1"/>
          </p:cNvSpPr>
          <p:nvPr>
            <p:ph type="title"/>
          </p:nvPr>
        </p:nvSpPr>
        <p:spPr>
          <a:xfrm>
            <a:off x="462372" y="122208"/>
            <a:ext cx="8219256" cy="1008000"/>
          </a:xfrm>
        </p:spPr>
        <p:txBody>
          <a:bodyPr>
            <a:normAutofit fontScale="90000"/>
          </a:bodyPr>
          <a:lstStyle/>
          <a:p>
            <a:pPr algn="ctr"/>
            <a:br>
              <a:rPr lang="en-GB" dirty="0"/>
            </a:br>
            <a:br>
              <a:rPr lang="en-GB" dirty="0"/>
            </a:br>
            <a:r>
              <a:rPr lang="en-GB" sz="3300" dirty="0"/>
              <a:t>THE QUALITIES, ROLES AND RESPONSIBILITIES OF THE STAKEHOLDERS RESPONSIBLE FOR DELIVERY OF THE ESSENTIAL PACKAGE</a:t>
            </a:r>
            <a:br>
              <a:rPr lang="en-ZA" sz="3300" dirty="0"/>
            </a:br>
            <a:endParaRPr lang="en-ZA" sz="3300" dirty="0"/>
          </a:p>
        </p:txBody>
      </p:sp>
      <p:sp>
        <p:nvSpPr>
          <p:cNvPr id="3" name="Slide Number Placeholder 2">
            <a:extLst>
              <a:ext uri="{FF2B5EF4-FFF2-40B4-BE49-F238E27FC236}">
                <a16:creationId xmlns:a16="http://schemas.microsoft.com/office/drawing/2014/main" id="{3D9570FA-65EF-4E7F-BC4D-2D3FF4032911}"/>
              </a:ext>
            </a:extLst>
          </p:cNvPr>
          <p:cNvSpPr>
            <a:spLocks noGrp="1"/>
          </p:cNvSpPr>
          <p:nvPr>
            <p:ph type="sldNum" sz="quarter" idx="12"/>
          </p:nvPr>
        </p:nvSpPr>
        <p:spPr/>
        <p:txBody>
          <a:bodyPr/>
          <a:lstStyle/>
          <a:p>
            <a:fld id="{32F83655-DC73-417F-8B26-EB7A1DBB5382}" type="slidenum">
              <a:rPr lang="en-ZA" smtClean="0"/>
              <a:pPr/>
              <a:t>242</a:t>
            </a:fld>
            <a:endParaRPr lang="en-ZA" dirty="0"/>
          </a:p>
        </p:txBody>
      </p:sp>
      <p:sp>
        <p:nvSpPr>
          <p:cNvPr id="5" name="Rectangle 4">
            <a:extLst>
              <a:ext uri="{FF2B5EF4-FFF2-40B4-BE49-F238E27FC236}">
                <a16:creationId xmlns:a16="http://schemas.microsoft.com/office/drawing/2014/main" id="{6D188F5D-0958-4C39-AC64-A5446C9B455A}"/>
              </a:ext>
            </a:extLst>
          </p:cNvPr>
          <p:cNvSpPr/>
          <p:nvPr/>
        </p:nvSpPr>
        <p:spPr>
          <a:xfrm>
            <a:off x="262247" y="1565263"/>
            <a:ext cx="8419381" cy="3046988"/>
          </a:xfrm>
          <a:prstGeom prst="rect">
            <a:avLst/>
          </a:prstGeom>
        </p:spPr>
        <p:txBody>
          <a:bodyPr wrap="square">
            <a:spAutoFit/>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most efficient way to achieve intersectoral coordination is to have a contextualized and country specific approach in accordance with the existing institutional arrangements.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While there is no one-size-fits-all approach to coordination, some clearly defined coordination mechanisms across sectors and institutions are essential.</a:t>
            </a:r>
            <a:endParaRPr lang="en-GB" sz="24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887335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55E8-ED2C-4481-82FB-0E0B459F51E9}"/>
              </a:ext>
            </a:extLst>
          </p:cNvPr>
          <p:cNvSpPr>
            <a:spLocks noGrp="1"/>
          </p:cNvSpPr>
          <p:nvPr>
            <p:ph type="title"/>
          </p:nvPr>
        </p:nvSpPr>
        <p:spPr>
          <a:xfrm>
            <a:off x="462372" y="122208"/>
            <a:ext cx="8219256" cy="1008000"/>
          </a:xfrm>
        </p:spPr>
        <p:txBody>
          <a:bodyPr>
            <a:normAutofit fontScale="90000"/>
          </a:bodyPr>
          <a:lstStyle/>
          <a:p>
            <a:pPr algn="ctr"/>
            <a:br>
              <a:rPr lang="en-GB" dirty="0"/>
            </a:br>
            <a:br>
              <a:rPr lang="en-GB" dirty="0"/>
            </a:br>
            <a:r>
              <a:rPr lang="en-GB" sz="3300" dirty="0"/>
              <a:t>THE QUALITIES, ROLES AND RESPONSIBILITIES OF THE STAKEHOLDERS RESPONSIBLE FOR DELIVERY OF THE ESSENTIAL PACKAGE</a:t>
            </a:r>
            <a:br>
              <a:rPr lang="en-ZA" sz="3300" dirty="0"/>
            </a:br>
            <a:endParaRPr lang="en-ZA" sz="3300" dirty="0"/>
          </a:p>
        </p:txBody>
      </p:sp>
      <p:sp>
        <p:nvSpPr>
          <p:cNvPr id="3" name="Slide Number Placeholder 2">
            <a:extLst>
              <a:ext uri="{FF2B5EF4-FFF2-40B4-BE49-F238E27FC236}">
                <a16:creationId xmlns:a16="http://schemas.microsoft.com/office/drawing/2014/main" id="{3D9570FA-65EF-4E7F-BC4D-2D3FF4032911}"/>
              </a:ext>
            </a:extLst>
          </p:cNvPr>
          <p:cNvSpPr>
            <a:spLocks noGrp="1"/>
          </p:cNvSpPr>
          <p:nvPr>
            <p:ph type="sldNum" sz="quarter" idx="12"/>
          </p:nvPr>
        </p:nvSpPr>
        <p:spPr/>
        <p:txBody>
          <a:bodyPr/>
          <a:lstStyle/>
          <a:p>
            <a:fld id="{32F83655-DC73-417F-8B26-EB7A1DBB5382}" type="slidenum">
              <a:rPr lang="en-ZA" smtClean="0"/>
              <a:pPr/>
              <a:t>243</a:t>
            </a:fld>
            <a:endParaRPr lang="en-ZA" dirty="0"/>
          </a:p>
        </p:txBody>
      </p:sp>
      <p:sp>
        <p:nvSpPr>
          <p:cNvPr id="5" name="Rectangle 4">
            <a:extLst>
              <a:ext uri="{FF2B5EF4-FFF2-40B4-BE49-F238E27FC236}">
                <a16:creationId xmlns:a16="http://schemas.microsoft.com/office/drawing/2014/main" id="{6D188F5D-0958-4C39-AC64-A5446C9B455A}"/>
              </a:ext>
            </a:extLst>
          </p:cNvPr>
          <p:cNvSpPr/>
          <p:nvPr/>
        </p:nvSpPr>
        <p:spPr>
          <a:xfrm>
            <a:off x="262247" y="1565263"/>
            <a:ext cx="8419381" cy="4154984"/>
          </a:xfrm>
          <a:prstGeom prst="rect">
            <a:avLst/>
          </a:prstGeom>
        </p:spPr>
        <p:txBody>
          <a:bodyPr wrap="square">
            <a:spAutoFit/>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While education or health ministry’s often have the lead in coordinating ECD policies, other agencies can also play a leading and coordinating role.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For example, integrated programs can be spearheaded by social protection agencies targeting vulnerable families. </a:t>
            </a:r>
          </a:p>
          <a:p>
            <a:endParaRPr lang="en-ZA" sz="2400" dirty="0"/>
          </a:p>
          <a:p>
            <a:pPr marL="342900" indent="-342900">
              <a:buFont typeface="Arial" panose="020B0604020202020204" pitchFamily="34" charset="0"/>
              <a:buChar char="•"/>
            </a:pPr>
            <a:r>
              <a:rPr lang="en-GB" sz="2400" dirty="0"/>
              <a:t>Social welfare programs such as conditional cash transfers can provide a unique bridging function across sectors. </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199322548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55E8-ED2C-4481-82FB-0E0B459F51E9}"/>
              </a:ext>
            </a:extLst>
          </p:cNvPr>
          <p:cNvSpPr>
            <a:spLocks noGrp="1"/>
          </p:cNvSpPr>
          <p:nvPr>
            <p:ph type="title"/>
          </p:nvPr>
        </p:nvSpPr>
        <p:spPr>
          <a:xfrm>
            <a:off x="462372" y="122208"/>
            <a:ext cx="8219256" cy="1008000"/>
          </a:xfrm>
        </p:spPr>
        <p:txBody>
          <a:bodyPr>
            <a:normAutofit fontScale="90000"/>
          </a:bodyPr>
          <a:lstStyle/>
          <a:p>
            <a:pPr algn="ctr"/>
            <a:br>
              <a:rPr lang="en-GB" dirty="0"/>
            </a:br>
            <a:br>
              <a:rPr lang="en-GB" dirty="0"/>
            </a:br>
            <a:r>
              <a:rPr lang="en-GB" sz="3300" dirty="0"/>
              <a:t>THE QUALITIES, ROLES AND RESPONSIBILITIES OF THE STAKEHOLDERS RESPONSIBLE FOR DELIVERY OF THE ESSENTIAL PACKAGE</a:t>
            </a:r>
            <a:br>
              <a:rPr lang="en-ZA" sz="3300" dirty="0"/>
            </a:br>
            <a:endParaRPr lang="en-ZA" sz="3300" dirty="0"/>
          </a:p>
        </p:txBody>
      </p:sp>
      <p:sp>
        <p:nvSpPr>
          <p:cNvPr id="3" name="Slide Number Placeholder 2">
            <a:extLst>
              <a:ext uri="{FF2B5EF4-FFF2-40B4-BE49-F238E27FC236}">
                <a16:creationId xmlns:a16="http://schemas.microsoft.com/office/drawing/2014/main" id="{3D9570FA-65EF-4E7F-BC4D-2D3FF4032911}"/>
              </a:ext>
            </a:extLst>
          </p:cNvPr>
          <p:cNvSpPr>
            <a:spLocks noGrp="1"/>
          </p:cNvSpPr>
          <p:nvPr>
            <p:ph type="sldNum" sz="quarter" idx="12"/>
          </p:nvPr>
        </p:nvSpPr>
        <p:spPr/>
        <p:txBody>
          <a:bodyPr/>
          <a:lstStyle/>
          <a:p>
            <a:fld id="{32F83655-DC73-417F-8B26-EB7A1DBB5382}" type="slidenum">
              <a:rPr lang="en-ZA" smtClean="0"/>
              <a:pPr/>
              <a:t>244</a:t>
            </a:fld>
            <a:endParaRPr lang="en-ZA" dirty="0"/>
          </a:p>
        </p:txBody>
      </p:sp>
      <p:sp>
        <p:nvSpPr>
          <p:cNvPr id="5" name="Rectangle 4">
            <a:extLst>
              <a:ext uri="{FF2B5EF4-FFF2-40B4-BE49-F238E27FC236}">
                <a16:creationId xmlns:a16="http://schemas.microsoft.com/office/drawing/2014/main" id="{6D188F5D-0958-4C39-AC64-A5446C9B455A}"/>
              </a:ext>
            </a:extLst>
          </p:cNvPr>
          <p:cNvSpPr/>
          <p:nvPr/>
        </p:nvSpPr>
        <p:spPr>
          <a:xfrm>
            <a:off x="262247" y="1565263"/>
            <a:ext cx="8419381" cy="2308324"/>
          </a:xfrm>
          <a:prstGeom prst="rect">
            <a:avLst/>
          </a:prstGeom>
        </p:spPr>
        <p:txBody>
          <a:bodyPr wrap="square">
            <a:spAutoFit/>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These programs not only provide income support to disadvantaged families but also empower them to break the cycle of poverty and disadvantage by improving their children’s health, education, and development.</a:t>
            </a:r>
            <a:endParaRPr lang="en-ZA"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407825028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38FA-558F-4C40-AF2E-1B1F4CD0D9D1}"/>
              </a:ext>
            </a:extLst>
          </p:cNvPr>
          <p:cNvSpPr>
            <a:spLocks noGrp="1"/>
          </p:cNvSpPr>
          <p:nvPr>
            <p:ph type="title"/>
          </p:nvPr>
        </p:nvSpPr>
        <p:spPr/>
        <p:txBody>
          <a:bodyPr/>
          <a:lstStyle/>
          <a:p>
            <a:r>
              <a:rPr lang="en-GB" cap="small" dirty="0"/>
              <a:t>2.2 KT0202</a:t>
            </a:r>
            <a:endParaRPr lang="en-ZA" dirty="0"/>
          </a:p>
        </p:txBody>
      </p:sp>
      <p:sp>
        <p:nvSpPr>
          <p:cNvPr id="3" name="Text Placeholder 2">
            <a:extLst>
              <a:ext uri="{FF2B5EF4-FFF2-40B4-BE49-F238E27FC236}">
                <a16:creationId xmlns:a16="http://schemas.microsoft.com/office/drawing/2014/main" id="{FD2E655F-D5EC-4B34-A13E-180BC8808130}"/>
              </a:ext>
            </a:extLst>
          </p:cNvPr>
          <p:cNvSpPr>
            <a:spLocks noGrp="1"/>
          </p:cNvSpPr>
          <p:nvPr>
            <p:ph type="body" idx="1"/>
          </p:nvPr>
        </p:nvSpPr>
        <p:spPr/>
        <p:txBody>
          <a:bodyPr/>
          <a:lstStyle/>
          <a:p>
            <a:r>
              <a:rPr lang="en-GB" b="1" cap="small" dirty="0"/>
              <a:t>THE CRITICAL ROLE OF THE FAMILY IN THE CHILD'S DEVELOPMENT</a:t>
            </a:r>
            <a:endParaRPr lang="en-ZA" b="1" cap="small" dirty="0"/>
          </a:p>
          <a:p>
            <a:endParaRPr lang="en-ZA" dirty="0"/>
          </a:p>
        </p:txBody>
      </p:sp>
      <p:sp>
        <p:nvSpPr>
          <p:cNvPr id="4" name="Slide Number Placeholder 3">
            <a:extLst>
              <a:ext uri="{FF2B5EF4-FFF2-40B4-BE49-F238E27FC236}">
                <a16:creationId xmlns:a16="http://schemas.microsoft.com/office/drawing/2014/main" id="{C074EF4B-9AD0-4CBB-A337-C3A2B0CA51E2}"/>
              </a:ext>
            </a:extLst>
          </p:cNvPr>
          <p:cNvSpPr>
            <a:spLocks noGrp="1"/>
          </p:cNvSpPr>
          <p:nvPr>
            <p:ph type="sldNum" sz="quarter" idx="12"/>
          </p:nvPr>
        </p:nvSpPr>
        <p:spPr/>
        <p:txBody>
          <a:bodyPr/>
          <a:lstStyle/>
          <a:p>
            <a:fld id="{4980778A-6F9D-4141-8080-B8192EADCD40}" type="slidenum">
              <a:rPr lang="en-ZA" smtClean="0"/>
              <a:pPr/>
              <a:t>245</a:t>
            </a:fld>
            <a:endParaRPr lang="en-ZA" dirty="0"/>
          </a:p>
        </p:txBody>
      </p:sp>
    </p:spTree>
    <p:extLst>
      <p:ext uri="{BB962C8B-B14F-4D97-AF65-F5344CB8AC3E}">
        <p14:creationId xmlns:p14="http://schemas.microsoft.com/office/powerpoint/2010/main" val="270311300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br>
              <a:rPr lang="en-GB" cap="small" dirty="0"/>
            </a:br>
            <a:r>
              <a:rPr lang="en-GB" cap="small" dirty="0"/>
              <a:t>THE CRITICAL ROLE OF THE FAMILY IN THE CHILD'S DEVELOPMENT</a:t>
            </a:r>
            <a:br>
              <a:rPr lang="en-ZA" cap="small" dirty="0"/>
            </a:b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246</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a:xfrm>
            <a:off x="467544" y="1656272"/>
            <a:ext cx="8219256" cy="4437024"/>
          </a:xfrm>
        </p:spPr>
        <p:txBody>
          <a:bodyPr>
            <a:normAutofit/>
          </a:bodyPr>
          <a:lstStyle/>
          <a:p>
            <a:r>
              <a:rPr lang="en-GB" dirty="0"/>
              <a:t>Research indicates that the development of a child’s behaviour is strongly influenced by how well his or her family functions.</a:t>
            </a:r>
          </a:p>
          <a:p>
            <a:endParaRPr lang="en-GB" dirty="0"/>
          </a:p>
          <a:p>
            <a:r>
              <a:rPr lang="en-GB" dirty="0"/>
              <a:t> It is during this time that children are dependent upon adults to meet their needs that their concept of the importance of family develops. </a:t>
            </a:r>
            <a:endParaRPr lang="en-ZA" dirty="0"/>
          </a:p>
          <a:p>
            <a:pPr marL="0" indent="0">
              <a:buNone/>
            </a:pPr>
            <a:endParaRPr lang="en-ZA" dirty="0"/>
          </a:p>
          <a:p>
            <a:r>
              <a:rPr lang="en-GB" dirty="0"/>
              <a:t>The ability to handle life’s issues and demands is based upon psychological foundations of early family experiences. </a:t>
            </a:r>
          </a:p>
          <a:p>
            <a:endParaRPr lang="en-ZA" dirty="0"/>
          </a:p>
        </p:txBody>
      </p:sp>
    </p:spTree>
    <p:extLst>
      <p:ext uri="{BB962C8B-B14F-4D97-AF65-F5344CB8AC3E}">
        <p14:creationId xmlns:p14="http://schemas.microsoft.com/office/powerpoint/2010/main" val="321160370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247</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rmAutofit/>
          </a:bodyPr>
          <a:lstStyle/>
          <a:p>
            <a:r>
              <a:rPr lang="en-GB" dirty="0"/>
              <a:t>Within the society, parents identify certain values that are important for the development of their children .</a:t>
            </a:r>
          </a:p>
          <a:p>
            <a:endParaRPr lang="en-GB" dirty="0"/>
          </a:p>
          <a:p>
            <a:r>
              <a:rPr lang="en-GB" dirty="0"/>
              <a:t>The Family Paediatrics Report indicated that, “Families are the most central and enduring influence in children’s lives regardless of their education, composition, income, or values</a:t>
            </a:r>
            <a:endParaRPr lang="en-ZA" dirty="0"/>
          </a:p>
          <a:p>
            <a:endParaRPr lang="en-ZA" dirty="0"/>
          </a:p>
        </p:txBody>
      </p:sp>
    </p:spTree>
    <p:extLst>
      <p:ext uri="{BB962C8B-B14F-4D97-AF65-F5344CB8AC3E}">
        <p14:creationId xmlns:p14="http://schemas.microsoft.com/office/powerpoint/2010/main" val="399897908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248</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pPr marL="0" indent="0">
              <a:buNone/>
            </a:pPr>
            <a:r>
              <a:rPr lang="en-ZA" b="1" dirty="0"/>
              <a:t>The Structure of the Family</a:t>
            </a:r>
          </a:p>
          <a:p>
            <a:pPr marL="0" indent="0">
              <a:buNone/>
            </a:pPr>
            <a:endParaRPr lang="en-ZA" dirty="0"/>
          </a:p>
          <a:p>
            <a:r>
              <a:rPr lang="en-GB" dirty="0"/>
              <a:t>The family is the first unit with which children have a continuous contact and the first context in which socialization patterns develop. </a:t>
            </a:r>
          </a:p>
          <a:p>
            <a:endParaRPr lang="en-GB" dirty="0"/>
          </a:p>
          <a:p>
            <a:r>
              <a:rPr lang="en-GB" dirty="0"/>
              <a:t>The Family Paediatrics Report explained that the development of children is significantly influenced by interpersonal relationships within the family. </a:t>
            </a:r>
            <a:endParaRPr lang="en-ZA" dirty="0"/>
          </a:p>
        </p:txBody>
      </p:sp>
    </p:spTree>
    <p:extLst>
      <p:ext uri="{BB962C8B-B14F-4D97-AF65-F5344CB8AC3E}">
        <p14:creationId xmlns:p14="http://schemas.microsoft.com/office/powerpoint/2010/main" val="345391684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249</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GB" dirty="0"/>
              <a:t>Children who are raised by 2 parents, who are both responsible and dedicated, usually perform well in school. Affection and protection are evidently crucial for the health of a child. </a:t>
            </a:r>
          </a:p>
          <a:p>
            <a:endParaRPr lang="en-GB" dirty="0"/>
          </a:p>
          <a:p>
            <a:r>
              <a:rPr lang="en-GB" dirty="0"/>
              <a:t>Thus children need to receive love and protection for their healthy emotional development. Critical to emotional needs of children is the nature of family structure. </a:t>
            </a:r>
          </a:p>
          <a:p>
            <a:endParaRPr lang="en-GB" dirty="0"/>
          </a:p>
          <a:p>
            <a:r>
              <a:rPr lang="en-GB" dirty="0"/>
              <a:t>Losing one person in a group of two destroys the relationship. Structure, therefore, creates a greater need for maintenance of the relationship through the expression of affection. </a:t>
            </a:r>
          </a:p>
          <a:p>
            <a:endParaRPr lang="en-GB" dirty="0"/>
          </a:p>
        </p:txBody>
      </p:sp>
    </p:spTree>
    <p:extLst>
      <p:ext uri="{BB962C8B-B14F-4D97-AF65-F5344CB8AC3E}">
        <p14:creationId xmlns:p14="http://schemas.microsoft.com/office/powerpoint/2010/main" val="4053565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250</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GB" dirty="0"/>
              <a:t>The denial of negative feelings may restrict problem solving efforts.</a:t>
            </a:r>
          </a:p>
          <a:p>
            <a:endParaRPr lang="en-GB" dirty="0"/>
          </a:p>
          <a:p>
            <a:r>
              <a:rPr lang="en-GB" dirty="0"/>
              <a:t> According to The Family Paediatrics Report the risks for emotional, behavioural, and educational problems are lower among children in 2-parent households on average. </a:t>
            </a:r>
          </a:p>
          <a:p>
            <a:endParaRPr lang="en-GB" dirty="0"/>
          </a:p>
          <a:p>
            <a:r>
              <a:rPr lang="en-GB" dirty="0"/>
              <a:t>The apparent advantage of the 2-parent household structure is that it facilitates effective parenting behaviours, but it does not guarantee success. </a:t>
            </a:r>
          </a:p>
          <a:p>
            <a:pPr marL="0" indent="0">
              <a:buNone/>
            </a:pPr>
            <a:endParaRPr lang="en-GB" dirty="0"/>
          </a:p>
        </p:txBody>
      </p:sp>
    </p:spTree>
    <p:extLst>
      <p:ext uri="{BB962C8B-B14F-4D97-AF65-F5344CB8AC3E}">
        <p14:creationId xmlns:p14="http://schemas.microsoft.com/office/powerpoint/2010/main" val="16593248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251</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endParaRPr lang="en-GB" dirty="0"/>
          </a:p>
          <a:p>
            <a:r>
              <a:rPr lang="en-GB" dirty="0"/>
              <a:t>A stable, well-functioning family is potentially the most secure, supportive, and nurturing environment in which children may be raised.</a:t>
            </a:r>
            <a:endParaRPr lang="en-ZA" dirty="0"/>
          </a:p>
          <a:p>
            <a:pPr marL="0" indent="0">
              <a:buNone/>
            </a:pPr>
            <a:endParaRPr lang="en-GB" dirty="0"/>
          </a:p>
        </p:txBody>
      </p:sp>
    </p:spTree>
    <p:extLst>
      <p:ext uri="{BB962C8B-B14F-4D97-AF65-F5344CB8AC3E}">
        <p14:creationId xmlns:p14="http://schemas.microsoft.com/office/powerpoint/2010/main" val="116394371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252</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pPr marL="0" indent="0">
              <a:buNone/>
            </a:pPr>
            <a:r>
              <a:rPr lang="en-ZA" b="1" dirty="0"/>
              <a:t>The Function of the Family</a:t>
            </a:r>
          </a:p>
          <a:p>
            <a:pPr marL="0" indent="0">
              <a:buNone/>
            </a:pPr>
            <a:endParaRPr lang="en-ZA" dirty="0"/>
          </a:p>
          <a:p>
            <a:r>
              <a:rPr lang="en-GB" dirty="0"/>
              <a:t>The organization of the family has direct effect on the children. The first social relationship of children is familial, where children acquire their first experiences of being treated as persons in their own right. </a:t>
            </a:r>
          </a:p>
          <a:p>
            <a:endParaRPr lang="en-GB" dirty="0"/>
          </a:p>
          <a:p>
            <a:r>
              <a:rPr lang="en-GB" dirty="0"/>
              <a:t>Children receive care for their dependency and attention for their sociability. </a:t>
            </a:r>
          </a:p>
          <a:p>
            <a:endParaRPr lang="en-GB" dirty="0"/>
          </a:p>
          <a:p>
            <a:pPr marL="0" indent="0">
              <a:buNone/>
            </a:pPr>
            <a:endParaRPr lang="en-GB" dirty="0"/>
          </a:p>
        </p:txBody>
      </p:sp>
    </p:spTree>
    <p:extLst>
      <p:ext uri="{BB962C8B-B14F-4D97-AF65-F5344CB8AC3E}">
        <p14:creationId xmlns:p14="http://schemas.microsoft.com/office/powerpoint/2010/main" val="309963672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253</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GB" dirty="0"/>
              <a:t>The kind of care and attention children receive during their early years of life affect their handling of important issues, such as trust vs.distrust and autonomy vs.disunity. </a:t>
            </a:r>
          </a:p>
          <a:p>
            <a:endParaRPr lang="en-GB" dirty="0"/>
          </a:p>
          <a:p>
            <a:r>
              <a:rPr lang="en-GB" dirty="0"/>
              <a:t>This ability equips children for establishing later ties with people outside the family. Newborns are unaware that they are separate and distinct persons. </a:t>
            </a:r>
          </a:p>
          <a:p>
            <a:endParaRPr lang="en-GB" dirty="0"/>
          </a:p>
          <a:p>
            <a:r>
              <a:rPr lang="en-GB" dirty="0"/>
              <a:t>However, as time goes by they become aware that they are separate from their mothers and that there are other members of the household. </a:t>
            </a:r>
          </a:p>
          <a:p>
            <a:pPr marL="0" indent="0">
              <a:buNone/>
            </a:pPr>
            <a:endParaRPr lang="en-GB" dirty="0"/>
          </a:p>
        </p:txBody>
      </p:sp>
    </p:spTree>
    <p:extLst>
      <p:ext uri="{BB962C8B-B14F-4D97-AF65-F5344CB8AC3E}">
        <p14:creationId xmlns:p14="http://schemas.microsoft.com/office/powerpoint/2010/main" val="362130418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254</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GB" dirty="0"/>
              <a:t>Children learn that others have interests, wishes, and ways of their own. Children growing up in a household shared with other siblings learn that they have to share the resources of the household. </a:t>
            </a:r>
          </a:p>
          <a:p>
            <a:endParaRPr lang="en-GB" dirty="0"/>
          </a:p>
          <a:p>
            <a:r>
              <a:rPr lang="en-GB" dirty="0"/>
              <a:t>Children learn the ways in which their cooperation is sought and welcomed and the ways in which they may compete for what they want. </a:t>
            </a:r>
            <a:endParaRPr lang="en-ZA" dirty="0"/>
          </a:p>
          <a:p>
            <a:endParaRPr lang="en-GB" dirty="0"/>
          </a:p>
          <a:p>
            <a:pPr marL="0" indent="0">
              <a:buNone/>
            </a:pPr>
            <a:endParaRPr lang="en-GB" dirty="0"/>
          </a:p>
        </p:txBody>
      </p:sp>
    </p:spTree>
    <p:extLst>
      <p:ext uri="{BB962C8B-B14F-4D97-AF65-F5344CB8AC3E}">
        <p14:creationId xmlns:p14="http://schemas.microsoft.com/office/powerpoint/2010/main" val="401175126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255</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GB" dirty="0"/>
              <a:t>When the family environment enables their needs to be met, children generally turn out well, both socially and psychologically, and their parents are satisfied with their lives and marriages. </a:t>
            </a:r>
          </a:p>
          <a:p>
            <a:endParaRPr lang="en-GB" dirty="0"/>
          </a:p>
          <a:p>
            <a:r>
              <a:rPr lang="en-GB" dirty="0"/>
              <a:t>Throughout the children’s dependent years, families provide them with food, clothing, shelter, a safe and clean environment, adequate supervision, and access to necessary health care and education. </a:t>
            </a:r>
          </a:p>
          <a:p>
            <a:endParaRPr lang="en-GB" dirty="0"/>
          </a:p>
          <a:p>
            <a:pPr marL="0" indent="0">
              <a:buNone/>
            </a:pPr>
            <a:endParaRPr lang="en-GB" dirty="0"/>
          </a:p>
        </p:txBody>
      </p:sp>
    </p:spTree>
    <p:extLst>
      <p:ext uri="{BB962C8B-B14F-4D97-AF65-F5344CB8AC3E}">
        <p14:creationId xmlns:p14="http://schemas.microsoft.com/office/powerpoint/2010/main" val="213750437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256</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GB" dirty="0"/>
              <a:t>In a family, children also receive support, come to feel loved, valued, and competent. </a:t>
            </a:r>
          </a:p>
          <a:p>
            <a:endParaRPr lang="en-GB" dirty="0"/>
          </a:p>
          <a:p>
            <a:r>
              <a:rPr lang="en-GB" dirty="0"/>
              <a:t>Children are provided with companionship and learn to believe in a shared set of values.</a:t>
            </a:r>
            <a:endParaRPr lang="en-ZA"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67517792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257</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GB" dirty="0"/>
              <a:t>Families, especially parents, play a fundamental role in forming the values of children. </a:t>
            </a:r>
          </a:p>
          <a:p>
            <a:endParaRPr lang="en-GB" dirty="0"/>
          </a:p>
          <a:p>
            <a:r>
              <a:rPr lang="en-GB" dirty="0"/>
              <a:t>The ability to cope with and adjust to life problems and demands is based upon the psychological foundations of early family experiences. </a:t>
            </a:r>
          </a:p>
          <a:p>
            <a:endParaRPr lang="en-GB" dirty="0"/>
          </a:p>
          <a:p>
            <a:r>
              <a:rPr lang="en-GB" dirty="0"/>
              <a:t>A study of college students found that the more positive the family experience, the more likely the students were to have a positive attitude and believed they were in control of their lives . </a:t>
            </a:r>
          </a:p>
          <a:p>
            <a:pPr marL="0" indent="0">
              <a:buNone/>
            </a:pPr>
            <a:endParaRPr lang="en-GB" dirty="0"/>
          </a:p>
        </p:txBody>
      </p:sp>
    </p:spTree>
    <p:extLst>
      <p:ext uri="{BB962C8B-B14F-4D97-AF65-F5344CB8AC3E}">
        <p14:creationId xmlns:p14="http://schemas.microsoft.com/office/powerpoint/2010/main" val="425072069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258</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a:xfrm>
            <a:off x="467544" y="1915064"/>
            <a:ext cx="8219256" cy="4178232"/>
          </a:xfrm>
        </p:spPr>
        <p:txBody>
          <a:bodyPr>
            <a:noAutofit/>
          </a:bodyPr>
          <a:lstStyle/>
          <a:p>
            <a:r>
              <a:rPr lang="en-GB" dirty="0"/>
              <a:t>Perceptive parents know that a child, in order to develop emotional healthy, needs both firmness and gentleness. </a:t>
            </a:r>
          </a:p>
          <a:p>
            <a:endParaRPr lang="en-GB" dirty="0"/>
          </a:p>
          <a:p>
            <a:r>
              <a:rPr lang="en-GB" dirty="0"/>
              <a:t>He needs discipline, meted out with firmness and consistency, warmth and love” another example asserted the right of every child to have “understanding and guarding of his personality,” and noted that children have a right to certain experiences that foster social skills and happiness. </a:t>
            </a:r>
          </a:p>
          <a:p>
            <a:endParaRPr lang="en-GB" dirty="0"/>
          </a:p>
          <a:p>
            <a:pPr marL="0" indent="0">
              <a:buNone/>
            </a:pPr>
            <a:endParaRPr lang="en-GB" dirty="0"/>
          </a:p>
        </p:txBody>
      </p:sp>
    </p:spTree>
    <p:extLst>
      <p:ext uri="{BB962C8B-B14F-4D97-AF65-F5344CB8AC3E}">
        <p14:creationId xmlns:p14="http://schemas.microsoft.com/office/powerpoint/2010/main" val="147881160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259</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GB" dirty="0"/>
              <a:t>Moreover, another scholar quoted Ephesians 6:4, “Fathers, do not provoke your children to anger” and explained that the implication of this Scripture is that parents should not relate to their children in a manner that their children grow up “mad at the world.” </a:t>
            </a:r>
          </a:p>
          <a:p>
            <a:endParaRPr lang="en-GB" dirty="0"/>
          </a:p>
          <a:p>
            <a:r>
              <a:rPr lang="en-GB" dirty="0"/>
              <a:t>Pastors and counsellors regularly see adults who are angry at the world more often because the right to be happy and stable in the home was denied. </a:t>
            </a:r>
          </a:p>
          <a:p>
            <a:endParaRPr lang="en-GB" dirty="0"/>
          </a:p>
          <a:p>
            <a:r>
              <a:rPr lang="en-GB" dirty="0"/>
              <a:t>Parents have an enormous influence and responsibility in molding the hearts and lives of their children. </a:t>
            </a:r>
            <a:endParaRPr lang="en-ZA" dirty="0"/>
          </a:p>
          <a:p>
            <a:pPr marL="0" indent="0">
              <a:buNone/>
            </a:pPr>
            <a:endParaRPr lang="en-ZA"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2893515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260</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pPr marL="0" indent="0">
              <a:buNone/>
            </a:pPr>
            <a:r>
              <a:rPr lang="en-ZA" b="1" dirty="0"/>
              <a:t>Family Circumstances and Children’s Outcomes</a:t>
            </a:r>
          </a:p>
          <a:p>
            <a:pPr marL="0" indent="0">
              <a:buNone/>
            </a:pPr>
            <a:endParaRPr lang="en-ZA" dirty="0"/>
          </a:p>
          <a:p>
            <a:r>
              <a:rPr lang="en-GB" dirty="0"/>
              <a:t>Children’s inability to cope without the social support of their families can stem from social strains such as parental mental illness, substance abuse, violence, and divorce. </a:t>
            </a:r>
          </a:p>
          <a:p>
            <a:endParaRPr lang="en-GB" dirty="0"/>
          </a:p>
          <a:p>
            <a:r>
              <a:rPr lang="en-GB" dirty="0"/>
              <a:t>Parental abusive behaviour results from "poor problem solving, negative interpretations of a child behaviour, poor impulse control, poor social skills, and poor stress coping". </a:t>
            </a:r>
          </a:p>
          <a:p>
            <a:pPr marL="0" indent="0">
              <a:buNone/>
            </a:pPr>
            <a:endParaRPr lang="en-GB" dirty="0"/>
          </a:p>
        </p:txBody>
      </p:sp>
    </p:spTree>
    <p:extLst>
      <p:ext uri="{BB962C8B-B14F-4D97-AF65-F5344CB8AC3E}">
        <p14:creationId xmlns:p14="http://schemas.microsoft.com/office/powerpoint/2010/main" val="288906861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261</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GB" dirty="0"/>
              <a:t>Stress leads to problems of parental feelings of depression, helplessness, anger, exhaustion, and marital tension.</a:t>
            </a:r>
          </a:p>
          <a:p>
            <a:pPr marL="0" indent="0">
              <a:buNone/>
            </a:pPr>
            <a:endParaRPr lang="en-ZA" dirty="0"/>
          </a:p>
          <a:p>
            <a:r>
              <a:rPr lang="en-ZA" dirty="0"/>
              <a:t>Another scholar accentuated that “conflict resolution, problem-solving, and open, reciprocal emotional expression” are linked to the health of a child. </a:t>
            </a:r>
          </a:p>
          <a:p>
            <a:endParaRPr lang="en-ZA" dirty="0"/>
          </a:p>
          <a:p>
            <a:r>
              <a:rPr lang="en-ZA" dirty="0"/>
              <a:t>Some also noted that parents who develop better management skills can help the family deal with stress and that well-developed management skills bring a sense of mastery and a feeling of being in control. </a:t>
            </a:r>
            <a:endParaRPr lang="en-GB" dirty="0"/>
          </a:p>
        </p:txBody>
      </p:sp>
    </p:spTree>
    <p:extLst>
      <p:ext uri="{BB962C8B-B14F-4D97-AF65-F5344CB8AC3E}">
        <p14:creationId xmlns:p14="http://schemas.microsoft.com/office/powerpoint/2010/main" val="245604137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262</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ZA" dirty="0"/>
              <a:t>A parent who develops such skills will find it easy to form strategies, solve problems, and adjust to change.</a:t>
            </a:r>
          </a:p>
          <a:p>
            <a:pPr marL="0" indent="0">
              <a:buNone/>
            </a:pPr>
            <a:endParaRPr lang="en-ZA" dirty="0"/>
          </a:p>
          <a:p>
            <a:r>
              <a:rPr lang="en-ZA" dirty="0"/>
              <a:t>The Family Paediatrics Report pointed out that children of divorced parents are at greater risk of emotional and behaviour problems, which include depression and poor school performance. </a:t>
            </a:r>
          </a:p>
          <a:p>
            <a:endParaRPr lang="en-ZA" dirty="0"/>
          </a:p>
          <a:p>
            <a:r>
              <a:rPr lang="en-ZA" dirty="0"/>
              <a:t>Such children tend to have more social difficulties and more problematic relationships with one or both parents. </a:t>
            </a:r>
            <a:endParaRPr lang="en-GB" dirty="0"/>
          </a:p>
          <a:p>
            <a:endParaRPr lang="en-GB" dirty="0"/>
          </a:p>
        </p:txBody>
      </p:sp>
    </p:spTree>
    <p:extLst>
      <p:ext uri="{BB962C8B-B14F-4D97-AF65-F5344CB8AC3E}">
        <p14:creationId xmlns:p14="http://schemas.microsoft.com/office/powerpoint/2010/main" val="335235993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263</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ZA" dirty="0"/>
              <a:t>The effects of divorce may continue to be evident into adulthood and can create future marital instability. </a:t>
            </a:r>
          </a:p>
          <a:p>
            <a:endParaRPr lang="en-ZA" dirty="0"/>
          </a:p>
          <a:p>
            <a:r>
              <a:rPr lang="en-ZA" dirty="0"/>
              <a:t>When the needs within the single family are not met, the fulfilment of those needs may be sought in the community by illegitimate means. </a:t>
            </a:r>
          </a:p>
          <a:p>
            <a:endParaRPr lang="en-ZA" dirty="0"/>
          </a:p>
          <a:p>
            <a:r>
              <a:rPr lang="en-ZA" dirty="0"/>
              <a:t>The children may exhibit emotional problems in school, or a parent may be unable to control her own emotions and anxieties sufficiently to function adequately in society. </a:t>
            </a:r>
          </a:p>
          <a:p>
            <a:pPr marL="0" indent="0">
              <a:buNone/>
            </a:pPr>
            <a:endParaRPr lang="en-ZA" dirty="0"/>
          </a:p>
          <a:p>
            <a:endParaRPr lang="en-GB" dirty="0"/>
          </a:p>
        </p:txBody>
      </p:sp>
    </p:spTree>
    <p:extLst>
      <p:ext uri="{BB962C8B-B14F-4D97-AF65-F5344CB8AC3E}">
        <p14:creationId xmlns:p14="http://schemas.microsoft.com/office/powerpoint/2010/main" val="73279630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264</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ZA" dirty="0"/>
              <a:t>According to the Family Paediatrics Report  “children who live with their stepparents and do not have regular contact with their birth mothers are less likely to have routine doctor or dentists visits or to have a place for usual medical care and also are less likely to wear seat belts” .</a:t>
            </a:r>
          </a:p>
          <a:p>
            <a:endParaRPr lang="en-ZA" dirty="0"/>
          </a:p>
          <a:p>
            <a:r>
              <a:rPr lang="en-ZA" dirty="0"/>
              <a:t>In addition, The Family Paediatrics Report asserted that when fathers play a visible and nurturing role in their children’s lives, the children have better emotional and social outcomes and are more likely to have a stronger coping and adaptation skills, be better to equipped to solve problems, have longer-lasting relationships, and have higher work productivity.</a:t>
            </a:r>
          </a:p>
          <a:p>
            <a:pPr marL="0" indent="0">
              <a:buNone/>
            </a:pPr>
            <a:endParaRPr lang="en-ZA" dirty="0"/>
          </a:p>
          <a:p>
            <a:endParaRPr lang="en-GB" dirty="0"/>
          </a:p>
        </p:txBody>
      </p:sp>
    </p:spTree>
    <p:extLst>
      <p:ext uri="{BB962C8B-B14F-4D97-AF65-F5344CB8AC3E}">
        <p14:creationId xmlns:p14="http://schemas.microsoft.com/office/powerpoint/2010/main" val="377024963"/>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265</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pPr marL="0" indent="0">
              <a:buNone/>
            </a:pPr>
            <a:r>
              <a:rPr lang="en-ZA" b="1" dirty="0"/>
              <a:t>Society’s Effect on the Family</a:t>
            </a:r>
            <a:endParaRPr lang="en-ZA" dirty="0"/>
          </a:p>
          <a:p>
            <a:r>
              <a:rPr lang="en-ZA" dirty="0"/>
              <a:t>The family is not as dominating as it once was. Its effects may be modified by some other agencies as well. </a:t>
            </a:r>
          </a:p>
          <a:p>
            <a:endParaRPr lang="en-ZA" dirty="0"/>
          </a:p>
          <a:p>
            <a:r>
              <a:rPr lang="en-ZA" dirty="0"/>
              <a:t>Children now attend nursery school and summer camp as young as three years of age and watch television at an even younger age.</a:t>
            </a:r>
          </a:p>
          <a:p>
            <a:endParaRPr lang="en-ZA" dirty="0"/>
          </a:p>
          <a:p>
            <a:r>
              <a:rPr lang="en-ZA" dirty="0"/>
              <a:t>Schools, hospitals, government agencies, and service industries have taken over many activities that were once performed by parents or relatives such as grandparents, aunts, and uncles. </a:t>
            </a:r>
          </a:p>
          <a:p>
            <a:pPr marL="0" indent="0">
              <a:buNone/>
            </a:pPr>
            <a:endParaRPr lang="en-ZA" dirty="0"/>
          </a:p>
          <a:p>
            <a:endParaRPr lang="en-GB" dirty="0"/>
          </a:p>
        </p:txBody>
      </p:sp>
    </p:spTree>
    <p:extLst>
      <p:ext uri="{BB962C8B-B14F-4D97-AF65-F5344CB8AC3E}">
        <p14:creationId xmlns:p14="http://schemas.microsoft.com/office/powerpoint/2010/main" val="293918203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266</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ZA" dirty="0"/>
              <a:t>However, despite the greater exposure of the child to the outside influences, the family remains remarkably important for his or her socialization.</a:t>
            </a:r>
          </a:p>
          <a:p>
            <a:endParaRPr lang="en-GB" dirty="0"/>
          </a:p>
        </p:txBody>
      </p:sp>
    </p:spTree>
    <p:extLst>
      <p:ext uri="{BB962C8B-B14F-4D97-AF65-F5344CB8AC3E}">
        <p14:creationId xmlns:p14="http://schemas.microsoft.com/office/powerpoint/2010/main" val="93366679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267</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ZA" dirty="0"/>
              <a:t>According to Goldsmith, within the society certain competencies and values believed to be important for children’s growth and development are perceived by parents.</a:t>
            </a:r>
          </a:p>
          <a:p>
            <a:endParaRPr lang="en-ZA" dirty="0"/>
          </a:p>
          <a:p>
            <a:r>
              <a:rPr lang="en-ZA" dirty="0"/>
              <a:t>For instance, children are influenced by their parents’ choice of dress, standards, manners, speech, and educational motivation. </a:t>
            </a:r>
          </a:p>
          <a:p>
            <a:endParaRPr lang="en-ZA" dirty="0"/>
          </a:p>
          <a:p>
            <a:r>
              <a:rPr lang="en-ZA" dirty="0"/>
              <a:t>Goldsmith advocated that children learn their attitudes primarily from their parents; but in time, those attitudes are shaped by other environmental influences. </a:t>
            </a:r>
            <a:endParaRPr lang="en-GB" dirty="0"/>
          </a:p>
        </p:txBody>
      </p:sp>
    </p:spTree>
    <p:extLst>
      <p:ext uri="{BB962C8B-B14F-4D97-AF65-F5344CB8AC3E}">
        <p14:creationId xmlns:p14="http://schemas.microsoft.com/office/powerpoint/2010/main" val="362053234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71AB1-0163-43D9-BF58-2A60F8F7BD0D}"/>
              </a:ext>
            </a:extLst>
          </p:cNvPr>
          <p:cNvSpPr>
            <a:spLocks noGrp="1"/>
          </p:cNvSpPr>
          <p:nvPr>
            <p:ph type="title"/>
          </p:nvPr>
        </p:nvSpPr>
        <p:spPr/>
        <p:txBody>
          <a:bodyPr>
            <a:normAutofit fontScale="90000"/>
          </a:bodyPr>
          <a:lstStyle/>
          <a:p>
            <a:pPr algn="ctr"/>
            <a:r>
              <a:rPr lang="en-GB" cap="small" dirty="0"/>
              <a:t>THE CRITICAL ROLE OF THE FAMILY IN THE CHILD'S DEVELOPMENT</a:t>
            </a:r>
            <a:endParaRPr lang="en-ZA" dirty="0"/>
          </a:p>
        </p:txBody>
      </p:sp>
      <p:sp>
        <p:nvSpPr>
          <p:cNvPr id="3" name="Slide Number Placeholder 2">
            <a:extLst>
              <a:ext uri="{FF2B5EF4-FFF2-40B4-BE49-F238E27FC236}">
                <a16:creationId xmlns:a16="http://schemas.microsoft.com/office/drawing/2014/main" id="{01594ED0-0F33-4B72-A92D-1454680C46B0}"/>
              </a:ext>
            </a:extLst>
          </p:cNvPr>
          <p:cNvSpPr>
            <a:spLocks noGrp="1"/>
          </p:cNvSpPr>
          <p:nvPr>
            <p:ph type="sldNum" sz="quarter" idx="12"/>
          </p:nvPr>
        </p:nvSpPr>
        <p:spPr/>
        <p:txBody>
          <a:bodyPr/>
          <a:lstStyle/>
          <a:p>
            <a:fld id="{32F83655-DC73-417F-8B26-EB7A1DBB5382}" type="slidenum">
              <a:rPr lang="en-ZA" smtClean="0"/>
              <a:pPr/>
              <a:t>268</a:t>
            </a:fld>
            <a:endParaRPr lang="en-ZA" dirty="0"/>
          </a:p>
        </p:txBody>
      </p:sp>
      <p:sp>
        <p:nvSpPr>
          <p:cNvPr id="4" name="Content Placeholder 3">
            <a:extLst>
              <a:ext uri="{FF2B5EF4-FFF2-40B4-BE49-F238E27FC236}">
                <a16:creationId xmlns:a16="http://schemas.microsoft.com/office/drawing/2014/main" id="{B82AAD78-95BF-4B30-9A70-BE0C3785E856}"/>
              </a:ext>
            </a:extLst>
          </p:cNvPr>
          <p:cNvSpPr>
            <a:spLocks noGrp="1"/>
          </p:cNvSpPr>
          <p:nvPr>
            <p:ph sz="quarter" idx="1"/>
          </p:nvPr>
        </p:nvSpPr>
        <p:spPr/>
        <p:txBody>
          <a:bodyPr>
            <a:noAutofit/>
          </a:bodyPr>
          <a:lstStyle/>
          <a:p>
            <a:r>
              <a:rPr lang="en-ZA" dirty="0"/>
              <a:t>As children become adults, they accumulate information that shape their perceptions of their roles as men and women, their roles as parents, their behaviours, their attitudes, and their belief systems. </a:t>
            </a:r>
          </a:p>
          <a:p>
            <a:endParaRPr lang="en-ZA" dirty="0"/>
          </a:p>
          <a:p>
            <a:r>
              <a:rPr lang="en-ZA" dirty="0"/>
              <a:t>For example, how a person plans, sets standards of cleanliness, or prioritizes tasks is learned in childhood. </a:t>
            </a:r>
          </a:p>
          <a:p>
            <a:endParaRPr lang="en-ZA" dirty="0"/>
          </a:p>
          <a:p>
            <a:r>
              <a:rPr lang="en-ZA" dirty="0"/>
              <a:t>Adults choose to accept, reject, or modify those principles they learned in their youth.</a:t>
            </a:r>
          </a:p>
          <a:p>
            <a:pPr marL="0" indent="0">
              <a:buNone/>
            </a:pPr>
            <a:endParaRPr lang="en-ZA" dirty="0"/>
          </a:p>
        </p:txBody>
      </p:sp>
    </p:spTree>
    <p:extLst>
      <p:ext uri="{BB962C8B-B14F-4D97-AF65-F5344CB8AC3E}">
        <p14:creationId xmlns:p14="http://schemas.microsoft.com/office/powerpoint/2010/main" val="477304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4360-5F9D-43AE-87B2-13CD5BB78D8A}"/>
              </a:ext>
            </a:extLst>
          </p:cNvPr>
          <p:cNvSpPr>
            <a:spLocks noGrp="1"/>
          </p:cNvSpPr>
          <p:nvPr>
            <p:ph type="title"/>
          </p:nvPr>
        </p:nvSpPr>
        <p:spPr/>
        <p:txBody>
          <a:bodyPr/>
          <a:lstStyle/>
          <a:p>
            <a:r>
              <a:rPr lang="en-GB" cap="small" dirty="0"/>
              <a:t>1.1 KT0101</a:t>
            </a:r>
            <a:endParaRPr lang="en-ZA" dirty="0"/>
          </a:p>
        </p:txBody>
      </p:sp>
      <p:sp>
        <p:nvSpPr>
          <p:cNvPr id="3" name="Text Placeholder 2">
            <a:extLst>
              <a:ext uri="{FF2B5EF4-FFF2-40B4-BE49-F238E27FC236}">
                <a16:creationId xmlns:a16="http://schemas.microsoft.com/office/drawing/2014/main" id="{293C16D5-007E-4278-9840-EC31E7D5DF3E}"/>
              </a:ext>
            </a:extLst>
          </p:cNvPr>
          <p:cNvSpPr>
            <a:spLocks noGrp="1"/>
          </p:cNvSpPr>
          <p:nvPr>
            <p:ph type="body" idx="1"/>
          </p:nvPr>
        </p:nvSpPr>
        <p:spPr/>
        <p:txBody>
          <a:bodyPr/>
          <a:lstStyle/>
          <a:p>
            <a:r>
              <a:rPr lang="en-GB" b="1" cap="small" dirty="0"/>
              <a:t>HISTORY OF EARLY CHILDHOOD DEVELOPMENT  </a:t>
            </a:r>
            <a:endParaRPr lang="en-ZA" b="1" cap="small" dirty="0"/>
          </a:p>
          <a:p>
            <a:endParaRPr lang="en-ZA" dirty="0"/>
          </a:p>
        </p:txBody>
      </p:sp>
      <p:sp>
        <p:nvSpPr>
          <p:cNvPr id="4" name="Slide Number Placeholder 3">
            <a:extLst>
              <a:ext uri="{FF2B5EF4-FFF2-40B4-BE49-F238E27FC236}">
                <a16:creationId xmlns:a16="http://schemas.microsoft.com/office/drawing/2014/main" id="{9AEAA599-CA83-4664-86F4-7E9B445D6C5B}"/>
              </a:ext>
            </a:extLst>
          </p:cNvPr>
          <p:cNvSpPr>
            <a:spLocks noGrp="1"/>
          </p:cNvSpPr>
          <p:nvPr>
            <p:ph type="sldNum" sz="quarter" idx="12"/>
          </p:nvPr>
        </p:nvSpPr>
        <p:spPr/>
        <p:txBody>
          <a:bodyPr/>
          <a:lstStyle/>
          <a:p>
            <a:fld id="{4980778A-6F9D-4141-8080-B8192EADCD40}" type="slidenum">
              <a:rPr lang="en-ZA" smtClean="0"/>
              <a:pPr/>
              <a:t>29</a:t>
            </a:fld>
            <a:endParaRPr lang="en-ZA" dirty="0"/>
          </a:p>
        </p:txBody>
      </p:sp>
    </p:spTree>
    <p:extLst>
      <p:ext uri="{BB962C8B-B14F-4D97-AF65-F5344CB8AC3E}">
        <p14:creationId xmlns:p14="http://schemas.microsoft.com/office/powerpoint/2010/main" val="3797652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30</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p:txBody>
          <a:bodyPr>
            <a:normAutofit/>
          </a:bodyPr>
          <a:lstStyle/>
          <a:p>
            <a:r>
              <a:rPr lang="en-GB" dirty="0"/>
              <a:t>The education of the young mind is an important step in readying the child for future learning experiences. </a:t>
            </a:r>
          </a:p>
          <a:p>
            <a:endParaRPr lang="en-GB" dirty="0"/>
          </a:p>
          <a:p>
            <a:r>
              <a:rPr lang="en-GB" dirty="0"/>
              <a:t>The evolution of early childhood education has transformed how adults and parents view the importance of offering stimulating and exciting opportunities to the very young.  </a:t>
            </a:r>
          </a:p>
          <a:p>
            <a:endParaRPr lang="en-GB" dirty="0">
              <a:hlinkClick r:id="rId2"/>
            </a:endParaRPr>
          </a:p>
          <a:p>
            <a:r>
              <a:rPr lang="en-GB" dirty="0">
                <a:hlinkClick r:id="rId2"/>
              </a:rPr>
              <a:t>Early childhood education</a:t>
            </a:r>
            <a:r>
              <a:rPr lang="en-GB" dirty="0"/>
              <a:t> offers toddlers learning experiences that benefit them throughout their educational career. </a:t>
            </a:r>
            <a:endParaRPr lang="en-ZA" dirty="0"/>
          </a:p>
          <a:p>
            <a:pPr marL="0" indent="0">
              <a:buNone/>
            </a:pPr>
            <a:endParaRPr lang="en-ZA" dirty="0"/>
          </a:p>
        </p:txBody>
      </p:sp>
    </p:spTree>
    <p:extLst>
      <p:ext uri="{BB962C8B-B14F-4D97-AF65-F5344CB8AC3E}">
        <p14:creationId xmlns:p14="http://schemas.microsoft.com/office/powerpoint/2010/main" val="2593785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p:txBody>
          <a:bodyPr>
            <a:normAutofit/>
          </a:bodyPr>
          <a:lstStyle/>
          <a:p>
            <a:r>
              <a:rPr lang="en-GB" dirty="0"/>
              <a:t>South Africa has adopted an inclusive education policy in order to address barriers to learning in the education system. </a:t>
            </a:r>
          </a:p>
          <a:p>
            <a:endParaRPr lang="en-GB" dirty="0"/>
          </a:p>
          <a:p>
            <a:r>
              <a:rPr lang="en-GB" dirty="0"/>
              <a:t>However, the implementation of this policy is hampered by the lack of teachers’ skills and knowledge in differentiating the curriculum to address a wide range of learning needs</a:t>
            </a:r>
            <a:endParaRPr lang="en-ZA" dirty="0"/>
          </a:p>
          <a:p>
            <a:pPr marL="0" indent="0">
              <a:buNone/>
            </a:pPr>
            <a:endParaRPr lang="en-ZA" dirty="0"/>
          </a:p>
        </p:txBody>
      </p:sp>
    </p:spTree>
    <p:extLst>
      <p:ext uri="{BB962C8B-B14F-4D97-AF65-F5344CB8AC3E}">
        <p14:creationId xmlns:p14="http://schemas.microsoft.com/office/powerpoint/2010/main" val="997880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32</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467544" y="1413296"/>
            <a:ext cx="8219256" cy="4680000"/>
          </a:xfrm>
        </p:spPr>
        <p:txBody>
          <a:bodyPr>
            <a:normAutofit/>
          </a:bodyPr>
          <a:lstStyle/>
          <a:p>
            <a:pPr marL="0" indent="0">
              <a:buNone/>
            </a:pPr>
            <a:r>
              <a:rPr lang="en-GB" sz="2600" b="1" dirty="0"/>
              <a:t>HISTORICAL FOUNDATION OF ECD PROVISIONING IN SOUTH AFRICA </a:t>
            </a:r>
            <a:endParaRPr lang="en-ZA" sz="2600" dirty="0"/>
          </a:p>
          <a:p>
            <a:pPr marL="0" indent="0">
              <a:buNone/>
            </a:pPr>
            <a:r>
              <a:rPr lang="en-GB" sz="2600" dirty="0"/>
              <a:t> </a:t>
            </a:r>
            <a:endParaRPr lang="en-ZA" sz="2600" dirty="0"/>
          </a:p>
          <a:p>
            <a:r>
              <a:rPr lang="en-GB" sz="2600" dirty="0"/>
              <a:t>The precursors of current ECD programmes in South Africa can be traced back to the early 20th century, when they were instituted to address the high infant mortality and morbidity rates in the country. </a:t>
            </a:r>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531127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87260"/>
            <a:ext cx="8219256" cy="4426418"/>
          </a:xfrm>
        </p:spPr>
        <p:txBody>
          <a:bodyPr>
            <a:normAutofit/>
          </a:bodyPr>
          <a:lstStyle/>
          <a:p>
            <a:r>
              <a:rPr lang="en-GB" dirty="0"/>
              <a:t>In 1908 a voluntary organisation, the South African National Council for Child and Family Welfare began investigating the causes of endemic fatal diseases and provided support to families and communities. </a:t>
            </a:r>
          </a:p>
          <a:p>
            <a:endParaRPr lang="en-GB" dirty="0"/>
          </a:p>
          <a:p>
            <a:r>
              <a:rPr lang="en-GB" dirty="0"/>
              <a:t>This was followed by the creation of parent and community initiatives aimed at providing care and education to young children outside the home.</a:t>
            </a:r>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4261700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333678"/>
            <a:ext cx="8219256" cy="4680000"/>
          </a:xfrm>
        </p:spPr>
        <p:txBody>
          <a:bodyPr>
            <a:normAutofit/>
          </a:bodyPr>
          <a:lstStyle/>
          <a:p>
            <a:r>
              <a:rPr lang="en-GB" dirty="0"/>
              <a:t>By 1940 the Union Department of Social Welfare was providing a per capita subsidy for day-care centres while provincial education departments supported nursery schools.</a:t>
            </a:r>
          </a:p>
          <a:p>
            <a:endParaRPr lang="en-GB" dirty="0"/>
          </a:p>
          <a:p>
            <a:r>
              <a:rPr lang="en-GB" dirty="0"/>
              <a:t>The standards for these services were established by the Nursery School Association of South Africa (later known as the South African Association for Early Childhood Education (SAAECE)), a body that was inaugurated in 1939 and was primarily an association of White nursery school teachers. </a:t>
            </a:r>
            <a:endParaRPr lang="en-ZA"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993376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333678"/>
            <a:ext cx="8219256" cy="4680000"/>
          </a:xfrm>
        </p:spPr>
        <p:txBody>
          <a:bodyPr>
            <a:normAutofit/>
          </a:bodyPr>
          <a:lstStyle/>
          <a:p>
            <a:r>
              <a:rPr lang="en-GB" dirty="0"/>
              <a:t>In 1940 the Committee of Heads of Education Departments recommended the recognition of nursery schools as an ‘adjunct to the national system of education’.</a:t>
            </a:r>
          </a:p>
          <a:p>
            <a:endParaRPr lang="en-GB" dirty="0"/>
          </a:p>
          <a:p>
            <a:r>
              <a:rPr lang="en-GB" dirty="0"/>
              <a:t>However, they differentiated between nursery schools and crèches, the latter being seen as providing primarily a custodial service as opposed to the educational function of the former. </a:t>
            </a:r>
          </a:p>
          <a:p>
            <a:pPr marL="0" indent="0">
              <a:buNone/>
            </a:pPr>
            <a:endParaRPr lang="en-GB" sz="5100" dirty="0"/>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4131423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759788"/>
            <a:ext cx="8219256" cy="4253889"/>
          </a:xfrm>
        </p:spPr>
        <p:txBody>
          <a:bodyPr>
            <a:normAutofit/>
          </a:bodyPr>
          <a:lstStyle/>
          <a:p>
            <a:r>
              <a:rPr lang="en-GB" dirty="0"/>
              <a:t>While welfare subsidies were available for all groups, African nursery schools were not eligible. </a:t>
            </a:r>
          </a:p>
          <a:p>
            <a:endParaRPr lang="en-GB" dirty="0"/>
          </a:p>
          <a:p>
            <a:r>
              <a:rPr lang="en-GB" dirty="0"/>
              <a:t>As running costs increased without a concomitant increase in subsidies, pre-school centres had to rely more and more on fee income. </a:t>
            </a:r>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3189568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333678"/>
            <a:ext cx="8219256" cy="4680000"/>
          </a:xfrm>
        </p:spPr>
        <p:txBody>
          <a:bodyPr>
            <a:normAutofit/>
          </a:bodyPr>
          <a:lstStyle/>
          <a:p>
            <a:pPr marL="0" indent="0">
              <a:buNone/>
            </a:pPr>
            <a:endParaRPr lang="en-GB" sz="2600" dirty="0"/>
          </a:p>
          <a:p>
            <a:r>
              <a:rPr lang="en-GB" dirty="0"/>
              <a:t>This resulted in nursery centres with trained teachers becoming privileged middle-class institutions while African working-class children were given custodial care. </a:t>
            </a:r>
          </a:p>
          <a:p>
            <a:endParaRPr lang="en-GB" dirty="0"/>
          </a:p>
          <a:p>
            <a:r>
              <a:rPr lang="en-GB" dirty="0"/>
              <a:t>Since White parents could and did pay the escalating fees, the quality of services provided in White establishments became increasingly better than that provided to the other racial groups. </a:t>
            </a:r>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762972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333678"/>
            <a:ext cx="8219256" cy="4680000"/>
          </a:xfrm>
        </p:spPr>
        <p:txBody>
          <a:bodyPr>
            <a:normAutofit/>
          </a:bodyPr>
          <a:lstStyle/>
          <a:p>
            <a:r>
              <a:rPr lang="en-GB" dirty="0"/>
              <a:t>There were racial discrepancies in the training of pre-school teachers, most of which was provided by NGOs. </a:t>
            </a:r>
          </a:p>
          <a:p>
            <a:endParaRPr lang="en-GB" dirty="0"/>
          </a:p>
          <a:p>
            <a:r>
              <a:rPr lang="en-GB" dirty="0"/>
              <a:t>While the state did not take responsibility for establishing pre-school training facilities, it subsidised facilities that were set up by others. </a:t>
            </a:r>
          </a:p>
          <a:p>
            <a:endParaRPr lang="en-GB" dirty="0"/>
          </a:p>
          <a:p>
            <a:r>
              <a:rPr lang="en-GB" dirty="0"/>
              <a:t>However, between 1948 and 1969 there was a decrease in government support for early childhood services, with the little that was available directed at supporting White children.</a:t>
            </a:r>
          </a:p>
          <a:p>
            <a:endParaRPr lang="en-GB" sz="5100" dirty="0"/>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2906451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a:bodyPr>
          <a:lstStyle/>
          <a:p>
            <a:r>
              <a:rPr lang="en-GB" dirty="0"/>
              <a:t>Provisioning for White children grew in the 1970s following the passing of the National Education Policy Act (1967), which empowered White provincial education departments to take responsibility for nursery education. </a:t>
            </a:r>
          </a:p>
          <a:p>
            <a:endParaRPr lang="en-GB" dirty="0"/>
          </a:p>
          <a:p>
            <a:r>
              <a:rPr lang="en-GB" dirty="0"/>
              <a:t>While there were provincial variations, departments of education facilitated growth by paying the salaries of qualified White teachers, subsidising those centres which chose to remain private, establishing pre-primary classes in some schools and introducing teacher training at many colleges</a:t>
            </a:r>
          </a:p>
          <a:p>
            <a:endParaRPr lang="en-GB" sz="4400" dirty="0"/>
          </a:p>
          <a:p>
            <a:endParaRPr lang="en-GB" sz="5100" dirty="0"/>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337192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fontScale="62500" lnSpcReduction="20000"/>
          </a:bodyPr>
          <a:lstStyle/>
          <a:p>
            <a:r>
              <a:rPr lang="en-GB" sz="3800" dirty="0"/>
              <a:t>In contrast, ECD services for African children were curtailed through various pieces of legislation. </a:t>
            </a:r>
          </a:p>
          <a:p>
            <a:endParaRPr lang="en-GB" sz="3800" dirty="0"/>
          </a:p>
          <a:p>
            <a:r>
              <a:rPr lang="en-GB" sz="3800" dirty="0"/>
              <a:t>Welfare subsidies for African children were effectively eliminated by setting limits based on parental incomes. </a:t>
            </a:r>
          </a:p>
          <a:p>
            <a:endParaRPr lang="en-GB" sz="3800" dirty="0"/>
          </a:p>
          <a:p>
            <a:r>
              <a:rPr lang="en-GB" sz="3800" dirty="0"/>
              <a:t>Most training courses for African teachers were restricted from1958, while those for Whites were allowed to continue, albeit on a smaller scale.</a:t>
            </a:r>
          </a:p>
          <a:p>
            <a:endParaRPr lang="en-GB" sz="3800" dirty="0"/>
          </a:p>
          <a:p>
            <a:r>
              <a:rPr lang="en-GB" sz="3800" dirty="0"/>
              <a:t> Lower level teacher training courses which were set up by the provincial education departments were phased out by the end of 1990. </a:t>
            </a:r>
          </a:p>
          <a:p>
            <a:endParaRPr lang="en-GB" sz="5100" dirty="0"/>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1715289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a:bodyPr>
          <a:lstStyle/>
          <a:p>
            <a:r>
              <a:rPr lang="en-GB" dirty="0"/>
              <a:t>Following such indications of the state’s unwillingness to invest in the development of pre-school services, the bulk of the work was undertaken by community organisations and NGOs. </a:t>
            </a:r>
          </a:p>
          <a:p>
            <a:endParaRPr lang="en-GB" dirty="0"/>
          </a:p>
          <a:p>
            <a:r>
              <a:rPr lang="en-GB" dirty="0"/>
              <a:t>One of the positive spin-offs of this lack of involvement by the state, was that the NGO sector flourished in this area, undertaking extremely valuable work with respect to provision and the training of ECD educators that proliferated in the 1980s and ’90s. </a:t>
            </a:r>
            <a:endParaRPr lang="en-ZA" dirty="0"/>
          </a:p>
          <a:p>
            <a:pPr marL="0" indent="0">
              <a:buNone/>
            </a:pPr>
            <a:endParaRPr lang="en-GB" dirty="0"/>
          </a:p>
          <a:p>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775333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a:bodyPr>
          <a:lstStyle/>
          <a:p>
            <a:pPr marL="0" indent="0">
              <a:buNone/>
            </a:pPr>
            <a:r>
              <a:rPr lang="en-GB" b="1" dirty="0"/>
              <a:t>Formalising the ECD sector: 1980 to post 1994 </a:t>
            </a:r>
          </a:p>
          <a:p>
            <a:pPr marL="0" indent="0">
              <a:buNone/>
            </a:pPr>
            <a:endParaRPr lang="en-ZA" dirty="0"/>
          </a:p>
          <a:p>
            <a:r>
              <a:rPr lang="en-GB" dirty="0"/>
              <a:t>It was not until the 1980’s that the state began to acknowledge the relevance of ECD. </a:t>
            </a:r>
          </a:p>
          <a:p>
            <a:endParaRPr lang="en-GB" dirty="0"/>
          </a:p>
          <a:p>
            <a:r>
              <a:rPr lang="en-GB" dirty="0"/>
              <a:t>Noting the high drop-out and failure rates among African pupils, the 1981 report of the De Lange Commission emphasised the need for pre-primary education for children from disadvantaged communities and recommended the creation of a bridging course to prepare children for entry into formal education. </a:t>
            </a:r>
          </a:p>
          <a:p>
            <a:pPr marL="0" indent="0">
              <a:buNone/>
            </a:pPr>
            <a:endParaRPr lang="en-GB" dirty="0"/>
          </a:p>
          <a:p>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022460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a:bodyPr>
          <a:lstStyle/>
          <a:p>
            <a:r>
              <a:rPr lang="en-GB" dirty="0"/>
              <a:t>While the government White Paper on the Provision of Education in South Africa (1983) in principle accepted the idea of a one or two-year bridging course, the state cut back its involvement in ECD as a result of the South African National Education Policy (SANEP) formula for determining subsidies which did not cater for pre-primary education. </a:t>
            </a:r>
            <a:endParaRPr lang="en-ZA" dirty="0"/>
          </a:p>
          <a:p>
            <a:pPr marL="0" indent="0">
              <a:buNone/>
            </a:pPr>
            <a:endParaRPr lang="en-ZA" dirty="0"/>
          </a:p>
          <a:p>
            <a:pPr marL="0" indent="0">
              <a:buNone/>
            </a:pPr>
            <a:endParaRPr lang="en-GB" sz="4400" dirty="0"/>
          </a:p>
          <a:p>
            <a:endParaRPr lang="en-GB" sz="5100" dirty="0"/>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3543203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a:bodyPr>
          <a:lstStyle/>
          <a:p>
            <a:r>
              <a:rPr lang="en-GB" dirty="0"/>
              <a:t>Thus, while the Department of Education and Training saw the value of pre-primary education, they lacked the resources necessary to implement interventions. </a:t>
            </a:r>
          </a:p>
          <a:p>
            <a:endParaRPr lang="en-GB" dirty="0"/>
          </a:p>
          <a:p>
            <a:r>
              <a:rPr lang="en-GB" dirty="0"/>
              <a:t>State involvement at the time was characterised as inadequate, segregated, fragmented, uncoordinated and lacking a comprehensive vision. </a:t>
            </a:r>
          </a:p>
          <a:p>
            <a:endParaRPr lang="en-GB" dirty="0"/>
          </a:p>
          <a:p>
            <a:pPr marL="0" indent="0">
              <a:buNone/>
            </a:pPr>
            <a:endParaRPr lang="en-GB" dirty="0"/>
          </a:p>
          <a:p>
            <a:endParaRPr lang="en-GB" dirty="0"/>
          </a:p>
          <a:p>
            <a:pPr marL="0" indent="0">
              <a:buNone/>
            </a:pPr>
            <a:endParaRPr lang="en-GB" sz="4400" dirty="0"/>
          </a:p>
          <a:p>
            <a:endParaRPr lang="en-GB" sz="5100" dirty="0"/>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704767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a:bodyPr>
          <a:lstStyle/>
          <a:p>
            <a:r>
              <a:rPr lang="en-GB" dirty="0"/>
              <a:t>Parents, communities and the private sector bore the responsibility for ECD provisioning. </a:t>
            </a:r>
          </a:p>
          <a:p>
            <a:endParaRPr lang="en-GB" dirty="0"/>
          </a:p>
          <a:p>
            <a:r>
              <a:rPr lang="en-GB" dirty="0"/>
              <a:t>Attempts by the apartheid government to deal with ECD essentially reinforced the fragmented and inequitable provisioning. </a:t>
            </a:r>
          </a:p>
          <a:p>
            <a:pPr marL="0" indent="0">
              <a:buNone/>
            </a:pPr>
            <a:endParaRPr lang="en-GB" dirty="0"/>
          </a:p>
          <a:p>
            <a:pPr marL="0" indent="0">
              <a:buNone/>
            </a:pPr>
            <a:endParaRPr lang="en-GB" dirty="0"/>
          </a:p>
          <a:p>
            <a:endParaRPr lang="en-GB" dirty="0"/>
          </a:p>
          <a:p>
            <a:pPr marL="0" indent="0">
              <a:buNone/>
            </a:pPr>
            <a:endParaRPr lang="en-GB" sz="4400" dirty="0"/>
          </a:p>
          <a:p>
            <a:endParaRPr lang="en-GB" sz="5100" dirty="0"/>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2195087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a:bodyPr>
          <a:lstStyle/>
          <a:p>
            <a:r>
              <a:rPr lang="en-GB" dirty="0"/>
              <a:t>The ‘White’ Education Affairs Act of 1988 made provision for the establishment and maintenance of public pre-primary schools, the registration of private pre-schools and the provision of subsidies. </a:t>
            </a:r>
          </a:p>
          <a:p>
            <a:endParaRPr lang="en-GB" dirty="0"/>
          </a:p>
          <a:p>
            <a:r>
              <a:rPr lang="en-GB" dirty="0"/>
              <a:t>The Child Care Act (1983), which applied to all ‘at risk’ children, made provision for the registration of children’s homes and places of care. </a:t>
            </a:r>
          </a:p>
          <a:p>
            <a:endParaRPr lang="en-GB" dirty="0"/>
          </a:p>
          <a:p>
            <a:endParaRPr lang="en-GB" dirty="0"/>
          </a:p>
          <a:p>
            <a:pPr marL="0" indent="0">
              <a:buNone/>
            </a:pPr>
            <a:endParaRPr lang="en-GB" sz="4400" dirty="0"/>
          </a:p>
          <a:p>
            <a:endParaRPr lang="en-GB" sz="5100" dirty="0"/>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3707477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a:bodyPr>
          <a:lstStyle/>
          <a:p>
            <a:r>
              <a:rPr lang="en-GB" dirty="0"/>
              <a:t>While it represented another limited step towards formalised ECD provisioning, it served to entrench the separation of the notions of ‘care’ and ‘education’ and the relative downgrading of ‘places of care’ in relation to ‘educational centres’.</a:t>
            </a:r>
          </a:p>
          <a:p>
            <a:endParaRPr lang="en-GB" dirty="0"/>
          </a:p>
          <a:p>
            <a:r>
              <a:rPr lang="en-GB" dirty="0"/>
              <a:t> Private and public pre-primary schools registered with the Department of Education were able to access subsidies by registering as pre-primary schools that also provided afternoon care. </a:t>
            </a:r>
          </a:p>
          <a:p>
            <a:pPr marL="0" indent="0">
              <a:buNone/>
            </a:pPr>
            <a:endParaRPr lang="en-ZA" dirty="0"/>
          </a:p>
          <a:p>
            <a:endParaRPr lang="en-GB" dirty="0"/>
          </a:p>
          <a:p>
            <a:pPr marL="0" indent="0">
              <a:buNone/>
            </a:pPr>
            <a:endParaRPr lang="en-GB" sz="4400" dirty="0"/>
          </a:p>
          <a:p>
            <a:endParaRPr lang="en-GB" sz="5100" dirty="0"/>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14200106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a:bodyPr>
          <a:lstStyle/>
          <a:p>
            <a:r>
              <a:rPr lang="en-GB" dirty="0"/>
              <a:t>Furthermore, while pre-primary schools qualified for tax exemptions and enjoyed special dispensations in respect of rates, places of care and educare registered with the Department of Welfare were classified as businesses and denied such benefits.</a:t>
            </a:r>
          </a:p>
          <a:p>
            <a:pPr marL="0" indent="0">
              <a:buNone/>
            </a:pPr>
            <a:endParaRPr lang="en-GB" dirty="0"/>
          </a:p>
          <a:p>
            <a:pPr marL="0" indent="0">
              <a:buNone/>
            </a:pPr>
            <a:endParaRPr lang="en-ZA" dirty="0"/>
          </a:p>
          <a:p>
            <a:endParaRPr lang="en-GB" dirty="0"/>
          </a:p>
          <a:p>
            <a:pPr marL="0" indent="0">
              <a:buNone/>
            </a:pPr>
            <a:endParaRPr lang="en-GB" sz="4400" dirty="0"/>
          </a:p>
          <a:p>
            <a:endParaRPr lang="en-GB" sz="5100" dirty="0"/>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2836209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a:bodyPr>
          <a:lstStyle/>
          <a:p>
            <a:r>
              <a:rPr lang="en-GB" dirty="0"/>
              <a:t>Furthermore, while pre-primary schools qualified for tax exemptions and enjoyed special dispensations in respect of rates, places of care and educare registered with the Department of Welfare were classified as businesses and denied such benefits.</a:t>
            </a:r>
          </a:p>
          <a:p>
            <a:pPr marL="0" indent="0">
              <a:buNone/>
            </a:pPr>
            <a:endParaRPr lang="en-GB" dirty="0"/>
          </a:p>
          <a:p>
            <a:pPr marL="0" indent="0">
              <a:buNone/>
            </a:pPr>
            <a:endParaRPr lang="en-GB" dirty="0"/>
          </a:p>
          <a:p>
            <a:pPr marL="0" indent="0">
              <a:buNone/>
            </a:pPr>
            <a:endParaRPr lang="en-ZA" dirty="0"/>
          </a:p>
          <a:p>
            <a:endParaRPr lang="en-GB" dirty="0"/>
          </a:p>
          <a:p>
            <a:pPr marL="0" indent="0">
              <a:buNone/>
            </a:pPr>
            <a:endParaRPr lang="en-GB" sz="4400" dirty="0"/>
          </a:p>
          <a:p>
            <a:endParaRPr lang="en-GB" sz="5100" dirty="0"/>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215202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a:bodyPr>
          <a:lstStyle/>
          <a:p>
            <a:r>
              <a:rPr lang="en-GB" dirty="0"/>
              <a:t>During this period, inadequate ECD provisioning especially for African children continued. </a:t>
            </a:r>
          </a:p>
          <a:p>
            <a:endParaRPr lang="en-GB" dirty="0"/>
          </a:p>
          <a:p>
            <a:r>
              <a:rPr lang="en-GB" dirty="0"/>
              <a:t>The Interim ECD Policy document (1996) suggested that only 9 - 11% of all South African children from birth to six years had access to ECD facilities. </a:t>
            </a:r>
          </a:p>
          <a:p>
            <a:endParaRPr lang="en-GB" dirty="0"/>
          </a:p>
          <a:p>
            <a:endParaRPr lang="en-GB" dirty="0"/>
          </a:p>
          <a:p>
            <a:pPr marL="0" indent="0">
              <a:buNone/>
            </a:pPr>
            <a:endParaRPr lang="en-GB" sz="4400" dirty="0"/>
          </a:p>
          <a:p>
            <a:endParaRPr lang="en-GB" sz="5100" dirty="0"/>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1330078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a:bodyPr>
          <a:lstStyle/>
          <a:p>
            <a:r>
              <a:rPr lang="en-GB" dirty="0"/>
              <a:t>The usual racial disparities were evident with one in three White infants and children receiving ECD services, compared with one in eight Indian and Coloured children and one in sixteen African children. </a:t>
            </a:r>
          </a:p>
          <a:p>
            <a:endParaRPr lang="en-GB" dirty="0"/>
          </a:p>
          <a:p>
            <a:r>
              <a:rPr lang="en-GB" dirty="0"/>
              <a:t>Furthermore, it appeared that twice as many urban children were receiving ECD services than their rural counterparts. </a:t>
            </a:r>
            <a:endParaRPr lang="en-ZA" dirty="0"/>
          </a:p>
          <a:p>
            <a:pPr marL="0" indent="0">
              <a:buNone/>
            </a:pPr>
            <a:r>
              <a:rPr lang="en-GB" dirty="0"/>
              <a:t> </a:t>
            </a:r>
            <a:endParaRPr lang="en-ZA" dirty="0"/>
          </a:p>
          <a:p>
            <a:endParaRPr lang="en-GB" dirty="0"/>
          </a:p>
          <a:p>
            <a:endParaRPr lang="en-GB" dirty="0"/>
          </a:p>
          <a:p>
            <a:pPr marL="0" indent="0">
              <a:buNone/>
            </a:pPr>
            <a:endParaRPr lang="en-GB" sz="4400" dirty="0"/>
          </a:p>
          <a:p>
            <a:endParaRPr lang="en-GB" sz="5100" dirty="0"/>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1981662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fontScale="47500" lnSpcReduction="20000"/>
          </a:bodyPr>
          <a:lstStyle/>
          <a:p>
            <a:r>
              <a:rPr lang="en-GB" sz="5100" dirty="0"/>
              <a:t>The history of racial disparity in the provisioning of ECD in South Africa was also reflected at an organisational level in terms of the national representation of ECD educators. </a:t>
            </a:r>
          </a:p>
          <a:p>
            <a:endParaRPr lang="en-GB" sz="5100" dirty="0"/>
          </a:p>
          <a:p>
            <a:r>
              <a:rPr lang="en-GB" sz="5100" dirty="0"/>
              <a:t>In the early 1980s the SAAECE began to open its membership to other population groups, but continued to organise primarily in the urban areas and in relatively advantaged communities. </a:t>
            </a:r>
          </a:p>
          <a:p>
            <a:endParaRPr lang="en-GB" sz="5100" dirty="0"/>
          </a:p>
          <a:p>
            <a:r>
              <a:rPr lang="en-GB" sz="5100" dirty="0"/>
              <a:t>Concurrently, there were many organisational struggles in the ECD sector that mirrored broader social struggles in the volatile political climate of the 1980s.</a:t>
            </a:r>
          </a:p>
          <a:p>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1582579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880557"/>
            <a:ext cx="8219256" cy="4301165"/>
          </a:xfrm>
        </p:spPr>
        <p:txBody>
          <a:bodyPr>
            <a:normAutofit/>
          </a:bodyPr>
          <a:lstStyle/>
          <a:p>
            <a:r>
              <a:rPr lang="en-GB" dirty="0"/>
              <a:t> Many of the NGOs were active in calling for children’s rights and in developing alternative systems of provisioning and educator training. </a:t>
            </a:r>
          </a:p>
          <a:p>
            <a:pPr marL="0" indent="0">
              <a:buNone/>
            </a:pPr>
            <a:endParaRPr lang="en-GB" sz="51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1078075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fontScale="47500" lnSpcReduction="20000"/>
          </a:bodyPr>
          <a:lstStyle/>
          <a:p>
            <a:r>
              <a:rPr lang="en-GB" sz="5100" dirty="0"/>
              <a:t>The National Interim Working Committee (NIWC) was launched in 1990 to set about creating a new representative national organisation. </a:t>
            </a:r>
          </a:p>
          <a:p>
            <a:endParaRPr lang="en-GB" sz="5100" dirty="0"/>
          </a:p>
          <a:p>
            <a:r>
              <a:rPr lang="en-GB" sz="5100" dirty="0"/>
              <a:t>After a gruelling process of negotiation, SAAECE and NIWC finally amalgamated in 1994 to form the Congress of Early Childhood Development (SACECD). </a:t>
            </a:r>
          </a:p>
          <a:p>
            <a:endParaRPr lang="en-GB" sz="5100" dirty="0"/>
          </a:p>
          <a:p>
            <a:r>
              <a:rPr lang="en-GB" sz="5100" dirty="0"/>
              <a:t>SACECD plays both a lobbying and organisational role, representing ECD educators as well as addressing issues related to provisioning</a:t>
            </a:r>
            <a:endParaRPr lang="en-ZA" sz="5100" dirty="0"/>
          </a:p>
          <a:p>
            <a:pPr marL="0" indent="0">
              <a:buNone/>
            </a:pPr>
            <a:r>
              <a:rPr lang="en-GB" sz="5400" dirty="0"/>
              <a:t> </a:t>
            </a:r>
            <a:endParaRPr lang="en-ZA" sz="5400" dirty="0"/>
          </a:p>
          <a:p>
            <a:pPr marL="0" indent="0">
              <a:buNone/>
            </a:pPr>
            <a:r>
              <a:rPr lang="en-GB" sz="5400" dirty="0"/>
              <a:t> </a:t>
            </a:r>
            <a:endParaRPr lang="en-ZA" sz="5400" dirty="0"/>
          </a:p>
          <a:p>
            <a:endParaRPr lang="en-GB" sz="5400" dirty="0"/>
          </a:p>
          <a:p>
            <a:pPr marL="0" indent="0">
              <a:buNone/>
            </a:pPr>
            <a:endParaRPr lang="en-GB" sz="5400" dirty="0"/>
          </a:p>
          <a:p>
            <a:endParaRPr lang="en-GB" sz="66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238765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fontScale="25000" lnSpcReduction="20000"/>
          </a:bodyPr>
          <a:lstStyle/>
          <a:p>
            <a:pPr marL="0" indent="0">
              <a:buNone/>
            </a:pPr>
            <a:r>
              <a:rPr lang="en-GB" sz="9600" b="1" dirty="0"/>
              <a:t>Conclusion </a:t>
            </a:r>
          </a:p>
          <a:p>
            <a:pPr marL="0" indent="0">
              <a:buNone/>
            </a:pPr>
            <a:endParaRPr lang="en-ZA" sz="9600" dirty="0"/>
          </a:p>
          <a:p>
            <a:r>
              <a:rPr lang="en-GB" sz="9600" dirty="0"/>
              <a:t>The history of the majority of children in South Africa is one of deprivation, in which their development has been negatively impacted by a range of social inequalities and inadequacies. </a:t>
            </a:r>
          </a:p>
          <a:p>
            <a:endParaRPr lang="en-GB" sz="9600" dirty="0"/>
          </a:p>
          <a:p>
            <a:r>
              <a:rPr lang="en-GB" sz="9600" dirty="0"/>
              <a:t>In particular, the racist practices of apartheid and related socio-economic inequalities created a childhood of adversity for most African children. </a:t>
            </a:r>
          </a:p>
          <a:p>
            <a:pPr marL="0" indent="0">
              <a:buNone/>
            </a:pPr>
            <a:endParaRPr lang="en-GB" sz="9600" dirty="0"/>
          </a:p>
          <a:p>
            <a:pPr marL="0" indent="0">
              <a:buNone/>
            </a:pPr>
            <a:endParaRPr lang="en-ZA" sz="9600" dirty="0"/>
          </a:p>
          <a:p>
            <a:pPr marL="0" indent="0">
              <a:buNone/>
            </a:pPr>
            <a:r>
              <a:rPr lang="en-GB" sz="9600" dirty="0"/>
              <a:t> </a:t>
            </a:r>
            <a:endParaRPr lang="en-ZA" sz="9600" dirty="0"/>
          </a:p>
          <a:p>
            <a:pPr marL="0" indent="0">
              <a:buNone/>
            </a:pPr>
            <a:r>
              <a:rPr lang="en-GB" sz="9600" dirty="0"/>
              <a:t> </a:t>
            </a:r>
            <a:endParaRPr lang="en-ZA" sz="9600" dirty="0"/>
          </a:p>
          <a:p>
            <a:endParaRPr lang="en-GB" sz="5400" dirty="0"/>
          </a:p>
          <a:p>
            <a:pPr marL="0" indent="0">
              <a:buNone/>
            </a:pPr>
            <a:endParaRPr lang="en-GB" sz="5400" dirty="0"/>
          </a:p>
          <a:p>
            <a:endParaRPr lang="en-GB" sz="66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2785617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fontScale="25000" lnSpcReduction="20000"/>
          </a:bodyPr>
          <a:lstStyle/>
          <a:p>
            <a:r>
              <a:rPr lang="en-GB" sz="9600" dirty="0"/>
              <a:t>Poverty and the consequent low levels of nutrition, inadequate access to health care and education and a lack of basic community and household resources, have undermined the development of children at all levels.</a:t>
            </a:r>
          </a:p>
          <a:p>
            <a:pPr marL="0" indent="0">
              <a:buNone/>
            </a:pPr>
            <a:endParaRPr lang="en-ZA" sz="9600" dirty="0"/>
          </a:p>
          <a:p>
            <a:r>
              <a:rPr lang="en-GB" sz="9600" dirty="0"/>
              <a:t>The sector has been marginalised and devalued. Services have been fragmented and an inadequate subsidy system has reflected broader racial inequities which benefit White, middleclass children. </a:t>
            </a:r>
          </a:p>
          <a:p>
            <a:pPr marL="0" indent="0">
              <a:buNone/>
            </a:pPr>
            <a:endParaRPr lang="en-GB" sz="9600" dirty="0"/>
          </a:p>
          <a:p>
            <a:pPr marL="0" indent="0">
              <a:buNone/>
            </a:pPr>
            <a:endParaRPr lang="en-ZA" sz="9600" dirty="0"/>
          </a:p>
          <a:p>
            <a:pPr marL="0" indent="0">
              <a:buNone/>
            </a:pPr>
            <a:r>
              <a:rPr lang="en-GB" sz="9600" dirty="0"/>
              <a:t> </a:t>
            </a:r>
            <a:endParaRPr lang="en-ZA" sz="9600" dirty="0"/>
          </a:p>
          <a:p>
            <a:pPr marL="0" indent="0">
              <a:buNone/>
            </a:pPr>
            <a:r>
              <a:rPr lang="en-GB" sz="9600" dirty="0"/>
              <a:t> </a:t>
            </a:r>
            <a:endParaRPr lang="en-ZA" sz="9600" dirty="0"/>
          </a:p>
          <a:p>
            <a:endParaRPr lang="en-GB" sz="5400" dirty="0"/>
          </a:p>
          <a:p>
            <a:pPr marL="0" indent="0">
              <a:buNone/>
            </a:pPr>
            <a:endParaRPr lang="en-GB" sz="5400" dirty="0"/>
          </a:p>
          <a:p>
            <a:endParaRPr lang="en-GB" sz="66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4271327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fontScale="40000" lnSpcReduction="20000"/>
          </a:bodyPr>
          <a:lstStyle/>
          <a:p>
            <a:endParaRPr lang="en-GB" sz="6000" dirty="0"/>
          </a:p>
          <a:p>
            <a:r>
              <a:rPr lang="en-GB" sz="6000" dirty="0"/>
              <a:t>A positive outcome of the lack of government attention to the sector has been the growth of a vibrant NGO sector, which continues to play a worthwhile role in the collaborative development of policy and provisioning stratagems.</a:t>
            </a:r>
          </a:p>
          <a:p>
            <a:pPr marL="0" indent="0">
              <a:buNone/>
            </a:pPr>
            <a:endParaRPr lang="en-GB" sz="9600" dirty="0"/>
          </a:p>
          <a:p>
            <a:pPr marL="0" indent="0">
              <a:buNone/>
            </a:pPr>
            <a:endParaRPr lang="en-ZA" sz="9600" dirty="0"/>
          </a:p>
          <a:p>
            <a:pPr marL="0" indent="0">
              <a:buNone/>
            </a:pPr>
            <a:r>
              <a:rPr lang="en-GB" sz="9600" dirty="0"/>
              <a:t> </a:t>
            </a:r>
            <a:endParaRPr lang="en-ZA" sz="9600" dirty="0"/>
          </a:p>
          <a:p>
            <a:pPr marL="0" indent="0">
              <a:buNone/>
            </a:pPr>
            <a:r>
              <a:rPr lang="en-GB" sz="9600" dirty="0"/>
              <a:t> </a:t>
            </a:r>
            <a:endParaRPr lang="en-ZA" sz="9600" dirty="0"/>
          </a:p>
          <a:p>
            <a:endParaRPr lang="en-GB" sz="5400" dirty="0"/>
          </a:p>
          <a:p>
            <a:pPr marL="0" indent="0">
              <a:buNone/>
            </a:pPr>
            <a:endParaRPr lang="en-GB" sz="5400" dirty="0"/>
          </a:p>
          <a:p>
            <a:endParaRPr lang="en-GB" sz="66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20804316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fontScale="25000" lnSpcReduction="20000"/>
          </a:bodyPr>
          <a:lstStyle/>
          <a:p>
            <a:r>
              <a:rPr lang="en-GB" sz="9600" dirty="0"/>
              <a:t> The proposed National Qualifications Framework (NQF) now offers an opportunity for those who have been trained through the NGO sector to be acknowledged and accredited for their training and experience. </a:t>
            </a:r>
          </a:p>
          <a:p>
            <a:pPr marL="0" indent="0">
              <a:buNone/>
            </a:pPr>
            <a:endParaRPr lang="en-GB" sz="9600" dirty="0"/>
          </a:p>
          <a:p>
            <a:r>
              <a:rPr lang="en-GB" sz="9600" dirty="0"/>
              <a:t>Not only has ECD been marginalised and fragmented, but the predominant model of provisioning has been inherited from White, Euro-centric, middle-class contexts, which may not be the most appropriate model in the current context. </a:t>
            </a:r>
          </a:p>
          <a:p>
            <a:pPr marL="0" indent="0">
              <a:buNone/>
            </a:pPr>
            <a:endParaRPr lang="en-ZA" sz="9600" dirty="0"/>
          </a:p>
          <a:p>
            <a:pPr marL="0" indent="0">
              <a:buNone/>
            </a:pPr>
            <a:r>
              <a:rPr lang="en-GB" sz="9600" dirty="0"/>
              <a:t> </a:t>
            </a:r>
            <a:endParaRPr lang="en-ZA" sz="9600" dirty="0"/>
          </a:p>
          <a:p>
            <a:endParaRPr lang="en-GB" sz="5400" dirty="0"/>
          </a:p>
          <a:p>
            <a:pPr marL="0" indent="0">
              <a:buNone/>
            </a:pPr>
            <a:endParaRPr lang="en-GB" sz="5400" dirty="0"/>
          </a:p>
          <a:p>
            <a:endParaRPr lang="en-GB" sz="66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2367512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rmAutofit fontScale="25000" lnSpcReduction="20000"/>
          </a:bodyPr>
          <a:lstStyle/>
          <a:p>
            <a:r>
              <a:rPr lang="en-GB" sz="9600" dirty="0"/>
              <a:t>The laissez-faire replication of this model in disadvantaged communities without sufficient funding and support, results in questionable provisioning. </a:t>
            </a:r>
          </a:p>
          <a:p>
            <a:endParaRPr lang="en-GB" sz="9600" dirty="0"/>
          </a:p>
          <a:p>
            <a:r>
              <a:rPr lang="en-GB" sz="9600" dirty="0"/>
              <a:t>As will be elaborated on in the next chapter, post 1994 developments and interventions heralded a new phase in ECD with the development of an approach that is strongly committed to the holistic development of children and intent on finding creative and appropriate ways of addressing the developmental needs of all South African children</a:t>
            </a:r>
            <a:endParaRPr lang="en-ZA" sz="9600" dirty="0"/>
          </a:p>
          <a:p>
            <a:pPr marL="0" indent="0">
              <a:buNone/>
            </a:pPr>
            <a:r>
              <a:rPr lang="en-GB" sz="9600" dirty="0"/>
              <a:t> </a:t>
            </a:r>
            <a:endParaRPr lang="en-ZA" sz="9600" dirty="0"/>
          </a:p>
          <a:p>
            <a:pPr marL="0" indent="0">
              <a:buNone/>
            </a:pPr>
            <a:r>
              <a:rPr lang="en-GB" sz="9600" dirty="0"/>
              <a:t> </a:t>
            </a:r>
            <a:endParaRPr lang="en-ZA" sz="9600" dirty="0"/>
          </a:p>
          <a:p>
            <a:endParaRPr lang="en-GB" sz="5400" dirty="0"/>
          </a:p>
          <a:p>
            <a:pPr marL="0" indent="0">
              <a:buNone/>
            </a:pPr>
            <a:endParaRPr lang="en-GB" sz="5400" dirty="0"/>
          </a:p>
          <a:p>
            <a:endParaRPr lang="en-GB" sz="6600" dirty="0"/>
          </a:p>
          <a:p>
            <a:pPr marL="0" indent="0">
              <a:buNone/>
            </a:pPr>
            <a:endParaRPr lang="en-GB" sz="3800" dirty="0"/>
          </a:p>
          <a:p>
            <a:pPr marL="0" indent="0">
              <a:buNone/>
            </a:pPr>
            <a:endParaRPr lang="en-ZA" dirty="0"/>
          </a:p>
        </p:txBody>
      </p:sp>
    </p:spTree>
    <p:extLst>
      <p:ext uri="{BB962C8B-B14F-4D97-AF65-F5344CB8AC3E}">
        <p14:creationId xmlns:p14="http://schemas.microsoft.com/office/powerpoint/2010/main" val="2574600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Autofit/>
          </a:bodyPr>
          <a:lstStyle/>
          <a:p>
            <a:pPr marL="0" indent="0">
              <a:buNone/>
            </a:pPr>
            <a:r>
              <a:rPr lang="en-GB" b="1" dirty="0"/>
              <a:t>INCLUSIVE LEARNING IN SOUTH AFRICA </a:t>
            </a:r>
          </a:p>
          <a:p>
            <a:pPr marL="0" indent="0">
              <a:buNone/>
            </a:pPr>
            <a:endParaRPr lang="en-ZA" dirty="0"/>
          </a:p>
          <a:p>
            <a:r>
              <a:rPr lang="en-GB" dirty="0"/>
              <a:t>It is a matter of grave concern that children with disabilities on the African continent face barriers in the education system for a multitude of reasons (ACPF 2011).</a:t>
            </a:r>
          </a:p>
          <a:p>
            <a:pPr marL="0" indent="0">
              <a:buNone/>
            </a:pPr>
            <a:endParaRPr lang="en-GB" dirty="0"/>
          </a:p>
          <a:p>
            <a:r>
              <a:rPr lang="en-GB" dirty="0"/>
              <a:t>In the South African context, this has resulted in a massive exclusion of disabled children from education (Department of Education 2001). </a:t>
            </a:r>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905714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Autofit/>
          </a:bodyPr>
          <a:lstStyle/>
          <a:p>
            <a:r>
              <a:rPr lang="en-GB" dirty="0"/>
              <a:t>Despite the development of an inclusive education policy to address this exclusion, one of the issues that hampers progress is the lack of teacher skills in adapting the curriculum to meet a range of learning needs. </a:t>
            </a:r>
          </a:p>
          <a:p>
            <a:endParaRPr lang="en-GB" dirty="0"/>
          </a:p>
          <a:p>
            <a:r>
              <a:rPr lang="en-GB" dirty="0"/>
              <a:t>This highlights the need for frameworks that empower teachers with the necessary skills to cater for learners with diverse needs. </a:t>
            </a:r>
          </a:p>
          <a:p>
            <a:pPr marL="0" indent="0">
              <a:buNone/>
            </a:pPr>
            <a:endParaRPr lang="en-ZA" dirty="0"/>
          </a:p>
          <a:p>
            <a:pPr marL="0" indent="0">
              <a:buNone/>
            </a:pPr>
            <a:endParaRPr lang="en-ZA" dirty="0"/>
          </a:p>
          <a:p>
            <a:pPr marL="0" indent="0">
              <a:buNone/>
            </a:pPr>
            <a:r>
              <a:rPr lang="en-GB" dirty="0"/>
              <a:t> </a:t>
            </a:r>
            <a:endParaRPr lang="en-ZA" dirty="0"/>
          </a:p>
          <a:p>
            <a:pPr marL="0" indent="0">
              <a:buNone/>
            </a:pPr>
            <a:r>
              <a:rPr lang="en-GB" dirty="0"/>
              <a:t> </a:t>
            </a:r>
            <a:endParaRPr lang="en-ZA"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155952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Autofit/>
          </a:bodyPr>
          <a:lstStyle/>
          <a:p>
            <a:r>
              <a:rPr lang="en-GB" dirty="0"/>
              <a:t>Universal Design for Learning (UDL) is one such framework that conceptualises and addresses the need for a more flexible curriculum designed to lower the barriers and to enable learners with widely varying needs to be included in the learning process</a:t>
            </a:r>
            <a:endParaRPr lang="en-ZA" dirty="0"/>
          </a:p>
          <a:p>
            <a:pPr marL="0" indent="0">
              <a:buNone/>
            </a:pPr>
            <a:endParaRPr lang="en-ZA" dirty="0"/>
          </a:p>
          <a:p>
            <a:pPr marL="0" indent="0">
              <a:buNone/>
            </a:pPr>
            <a:r>
              <a:rPr lang="en-GB" dirty="0"/>
              <a:t> </a:t>
            </a:r>
            <a:endParaRPr lang="en-ZA" dirty="0"/>
          </a:p>
          <a:p>
            <a:pPr marL="0" indent="0">
              <a:buNone/>
            </a:pPr>
            <a:r>
              <a:rPr lang="en-GB" dirty="0"/>
              <a:t> </a:t>
            </a:r>
            <a:endParaRPr lang="en-ZA"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209432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Autofit/>
          </a:bodyPr>
          <a:lstStyle/>
          <a:p>
            <a:r>
              <a:rPr lang="en-ZA" dirty="0"/>
              <a:t>Since 1994, when democracy was established in South Africa, there has been a radical overhaul of government policy from an apartheid framework to providing services to all South Africans on an equitable basis. </a:t>
            </a:r>
          </a:p>
          <a:p>
            <a:endParaRPr lang="en-ZA" dirty="0"/>
          </a:p>
          <a:p>
            <a:r>
              <a:rPr lang="en-ZA" dirty="0"/>
              <a:t>The provision of education for learners with disabilities has been part of that process and the development of an inclusive education system can be traced back to the nation’s founding document, the</a:t>
            </a:r>
            <a:r>
              <a:rPr lang="en-ZA" b="1" dirty="0"/>
              <a:t> </a:t>
            </a:r>
            <a:r>
              <a:rPr lang="en-ZA" i="1" dirty="0"/>
              <a:t>Constitution of the Republic of South Africa, Act No. 108 of 1996 </a:t>
            </a:r>
            <a:r>
              <a:rPr lang="en-ZA" dirty="0"/>
              <a:t>(Republic of South Africa 1996).</a:t>
            </a:r>
            <a:r>
              <a:rPr lang="en-ZA" i="1" dirty="0"/>
              <a:t> </a:t>
            </a:r>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4164132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Autofit/>
          </a:bodyPr>
          <a:lstStyle/>
          <a:p>
            <a:r>
              <a:rPr lang="en-ZA" dirty="0"/>
              <a:t>In Section 29 (the Bill of Rights) it is stated that everyone has the right to ’a basic education, including basic adult education; and to further education, which the state through reasonable measures must make progressively available and accessible ‘.</a:t>
            </a:r>
          </a:p>
          <a:p>
            <a:endParaRPr lang="en-ZA" dirty="0"/>
          </a:p>
          <a:p>
            <a:r>
              <a:rPr lang="en-ZA" dirty="0"/>
              <a:t> It further states that the state may not discriminate directly or indirectly against anyone on one or more grounds, including disability.</a:t>
            </a:r>
          </a:p>
          <a:p>
            <a:pPr marL="0" indent="0">
              <a:buNone/>
            </a:pPr>
            <a:endParaRPr lang="en-ZA" dirty="0"/>
          </a:p>
          <a:p>
            <a:pPr marL="0" indent="0">
              <a:buNone/>
            </a:pPr>
            <a:r>
              <a:rPr lang="en-GB" dirty="0"/>
              <a:t> </a:t>
            </a:r>
            <a:endParaRPr lang="en-ZA" dirty="0"/>
          </a:p>
          <a:p>
            <a:pPr marL="0" indent="0">
              <a:buNone/>
            </a:pPr>
            <a:r>
              <a:rPr lang="en-GB" dirty="0"/>
              <a:t> </a:t>
            </a:r>
            <a:endParaRPr lang="en-ZA"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891877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Autofit/>
          </a:bodyPr>
          <a:lstStyle/>
          <a:p>
            <a:pPr marL="0" indent="0">
              <a:buNone/>
            </a:pPr>
            <a:endParaRPr lang="en-ZA" dirty="0"/>
          </a:p>
          <a:p>
            <a:r>
              <a:rPr lang="en-ZA" dirty="0"/>
              <a:t>The framework for an inclusive education system is laid out in </a:t>
            </a:r>
            <a:r>
              <a:rPr lang="en-ZA" i="1" dirty="0"/>
              <a:t>Education White Paper 6: Special Needs Education: Building an Inclusive Education and Training System </a:t>
            </a:r>
            <a:r>
              <a:rPr lang="en-ZA" dirty="0"/>
              <a:t>(Department of Education 2001)</a:t>
            </a:r>
            <a:r>
              <a:rPr lang="en-ZA" i="1" dirty="0"/>
              <a:t>. </a:t>
            </a:r>
            <a:endParaRPr lang="en-ZA" dirty="0"/>
          </a:p>
          <a:p>
            <a:pPr marL="0" indent="0">
              <a:buNone/>
            </a:pPr>
            <a:endParaRPr lang="en-ZA" dirty="0"/>
          </a:p>
          <a:p>
            <a:pPr marL="0" indent="0">
              <a:buNone/>
            </a:pPr>
            <a:r>
              <a:rPr lang="en-GB" dirty="0"/>
              <a:t> </a:t>
            </a:r>
            <a:endParaRPr lang="en-ZA" dirty="0"/>
          </a:p>
          <a:p>
            <a:pPr marL="0" indent="0">
              <a:buNone/>
            </a:pPr>
            <a:r>
              <a:rPr lang="en-GB" dirty="0"/>
              <a:t> </a:t>
            </a:r>
            <a:endParaRPr lang="en-ZA"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2909512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Autofit/>
          </a:bodyPr>
          <a:lstStyle/>
          <a:p>
            <a:pPr marL="0" indent="0">
              <a:buNone/>
            </a:pPr>
            <a:r>
              <a:rPr lang="en-ZA" dirty="0"/>
              <a:t>The scope of this policy is broad as it attempts to address the diverse needs of all learners who experience barriers to learning. </a:t>
            </a:r>
          </a:p>
          <a:p>
            <a:endParaRPr lang="en-ZA" dirty="0"/>
          </a:p>
          <a:p>
            <a:pPr marL="0" indent="0">
              <a:buNone/>
            </a:pPr>
            <a:r>
              <a:rPr lang="en-ZA" b="1" dirty="0"/>
              <a:t>The policy calls for a significant conceptual shift that is based on the following premises:</a:t>
            </a:r>
          </a:p>
          <a:p>
            <a:pPr marL="0" indent="0">
              <a:buNone/>
            </a:pPr>
            <a:endParaRPr lang="en-ZA" b="1" dirty="0"/>
          </a:p>
          <a:p>
            <a:pPr lvl="1"/>
            <a:r>
              <a:rPr lang="en-ZA" dirty="0"/>
              <a:t>All children, youth and adults have the potential to learn, given the necessary support</a:t>
            </a:r>
          </a:p>
          <a:p>
            <a:pPr lvl="1"/>
            <a:r>
              <a:rPr lang="en-ZA" dirty="0"/>
              <a:t>The system’s inability to recognise and accommodate the diverse range of learning needs results in a breakdown of learning.</a:t>
            </a:r>
          </a:p>
          <a:p>
            <a:pPr marL="0" indent="0">
              <a:buNone/>
            </a:pPr>
            <a:endParaRPr lang="en-ZA" dirty="0"/>
          </a:p>
          <a:p>
            <a:pPr marL="0" indent="0">
              <a:buNone/>
            </a:pPr>
            <a:r>
              <a:rPr lang="en-GB" dirty="0"/>
              <a:t> </a:t>
            </a:r>
            <a:endParaRPr lang="en-ZA" dirty="0"/>
          </a:p>
          <a:p>
            <a:pPr marL="0" indent="0">
              <a:buNone/>
            </a:pPr>
            <a:r>
              <a:rPr lang="en-GB" dirty="0"/>
              <a:t> </a:t>
            </a:r>
            <a:endParaRPr lang="en-ZA"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2754937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Autofit/>
          </a:bodyPr>
          <a:lstStyle/>
          <a:p>
            <a:r>
              <a:rPr lang="en-ZA" dirty="0"/>
              <a:t>The policy asserts that in order to make inclusive education a reality, there needs to be a conceptual shift regarding the provision of support for learners who experience barriers to learning.</a:t>
            </a:r>
          </a:p>
          <a:p>
            <a:pPr marL="0" indent="0">
              <a:buNone/>
            </a:pPr>
            <a:endParaRPr lang="en-ZA" dirty="0"/>
          </a:p>
          <a:p>
            <a:r>
              <a:rPr lang="en-ZA" dirty="0"/>
              <a:t>The Department of Basic Education has adopted a strategy that will drive the implementation of inclusive education policies.</a:t>
            </a:r>
            <a:r>
              <a:rPr lang="en-ZA" b="1" dirty="0"/>
              <a:t> </a:t>
            </a:r>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5935282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Autofit/>
          </a:bodyPr>
          <a:lstStyle/>
          <a:p>
            <a:pPr marL="0" indent="0">
              <a:buNone/>
            </a:pPr>
            <a:r>
              <a:rPr lang="en-ZA" b="1" dirty="0"/>
              <a:t>Summarised, this policy has two major components, elaborated in two sets of guidelines:</a:t>
            </a:r>
          </a:p>
          <a:p>
            <a:pPr marL="0" indent="0">
              <a:buNone/>
            </a:pPr>
            <a:endParaRPr lang="en-ZA" b="1" dirty="0"/>
          </a:p>
          <a:p>
            <a:r>
              <a:rPr lang="en-ZA" dirty="0"/>
              <a:t> The National Strategy on Screening, Identification, Assessment and Support (SIAS);</a:t>
            </a:r>
            <a:r>
              <a:rPr lang="en-ZA" b="1" dirty="0"/>
              <a:t> </a:t>
            </a:r>
            <a:r>
              <a:rPr lang="en-ZA" dirty="0"/>
              <a:t>(Department of Education 2008) guides inclusive education policy by defining the process of identification, assessment, and enrolment of learners in special schools, and it curbs the unnecessary placement of learners in special schools</a:t>
            </a:r>
          </a:p>
          <a:p>
            <a:pPr marL="0" indent="0">
              <a:buNone/>
            </a:pPr>
            <a:r>
              <a:rPr lang="en-GB" dirty="0"/>
              <a:t> </a:t>
            </a:r>
            <a:endParaRPr lang="en-ZA" dirty="0"/>
          </a:p>
          <a:p>
            <a:pPr marL="0" indent="0">
              <a:buNone/>
            </a:pPr>
            <a:r>
              <a:rPr lang="en-GB" dirty="0"/>
              <a:t> </a:t>
            </a:r>
            <a:endParaRPr lang="en-ZA"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2654068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Autofit/>
          </a:bodyPr>
          <a:lstStyle/>
          <a:p>
            <a:r>
              <a:rPr lang="en-ZA" dirty="0"/>
              <a:t>The SIAS strategy provides guidelines on early identification and support, the determination of nature and level of support required by learners, and identification of the best learning sites for support. The strategy also provides guidelines on the central role of parents and teachers in implementing the strategy.</a:t>
            </a:r>
          </a:p>
          <a:p>
            <a:pPr marL="0" indent="0">
              <a:buNone/>
            </a:pPr>
            <a:endParaRPr lang="en-ZA" dirty="0"/>
          </a:p>
          <a:p>
            <a:r>
              <a:rPr lang="en-ZA" dirty="0"/>
              <a:t>The Guidelines for Responding to Learner Diversity in the Classroom through Curriculum and Assessment Policy Statements (Department of Education 2011) provide practical guidance to school managers and teachers on planning and teaching to meet the needs of a diverse range of learners. </a:t>
            </a:r>
            <a:r>
              <a:rPr lang="en-GB" dirty="0"/>
              <a:t> </a:t>
            </a:r>
            <a:endParaRPr lang="en-ZA" dirty="0"/>
          </a:p>
          <a:p>
            <a:pPr marL="0" indent="0">
              <a:buNone/>
            </a:pPr>
            <a:r>
              <a:rPr lang="en-GB" dirty="0"/>
              <a:t> </a:t>
            </a:r>
            <a:endParaRPr lang="en-ZA" dirty="0"/>
          </a:p>
          <a:p>
            <a:pPr marL="0" indent="0">
              <a:buNone/>
            </a:pPr>
            <a:r>
              <a:rPr lang="en-GB" dirty="0"/>
              <a:t> </a:t>
            </a:r>
            <a:endParaRPr lang="en-ZA" dirty="0"/>
          </a:p>
          <a:p>
            <a:pPr marL="0" indent="0">
              <a:buNone/>
            </a:pPr>
            <a:r>
              <a:rPr lang="en-GB" dirty="0"/>
              <a:t> </a:t>
            </a:r>
            <a:endParaRPr lang="en-ZA"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66669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Autofit/>
          </a:bodyPr>
          <a:lstStyle/>
          <a:p>
            <a:r>
              <a:rPr lang="en-ZA" dirty="0"/>
              <a:t>The Guidelines for Responding to Learner Diversity in the Classroom through Curriculum and Assessment Policy Statements (Department of Education 2011) provide practical guidance to school managers and teachers on planning and teaching to meet the needs of a diverse range of learners. </a:t>
            </a:r>
            <a:r>
              <a:rPr lang="en-GB" dirty="0"/>
              <a:t> </a:t>
            </a:r>
            <a:endParaRPr lang="en-ZA" dirty="0"/>
          </a:p>
          <a:p>
            <a:pPr marL="0" indent="0">
              <a:buNone/>
            </a:pPr>
            <a:r>
              <a:rPr lang="en-GB" dirty="0"/>
              <a:t> </a:t>
            </a:r>
            <a:endParaRPr lang="en-ZA" dirty="0"/>
          </a:p>
          <a:p>
            <a:pPr marL="0" indent="0">
              <a:buNone/>
            </a:pPr>
            <a:r>
              <a:rPr lang="en-GB" dirty="0"/>
              <a:t> </a:t>
            </a:r>
            <a:endParaRPr lang="en-ZA" dirty="0"/>
          </a:p>
          <a:p>
            <a:pPr marL="0" indent="0">
              <a:buNone/>
            </a:pPr>
            <a:r>
              <a:rPr lang="en-GB" dirty="0"/>
              <a:t> </a:t>
            </a:r>
            <a:endParaRPr lang="en-ZA"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1947064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Autofit/>
          </a:bodyPr>
          <a:lstStyle/>
          <a:p>
            <a:r>
              <a:rPr lang="en-ZA" dirty="0"/>
              <a:t>This document has recently been redrafted to incorporate curriculum changes in the Curriculum and Assessment Policy Statement (CAPS) and the revised document forms part of the CAPS orientation programme for teachers and education officials in the provinces.</a:t>
            </a:r>
          </a:p>
          <a:p>
            <a:pPr marL="0" indent="0">
              <a:buNone/>
            </a:pPr>
            <a:r>
              <a:rPr lang="en-GB" dirty="0"/>
              <a:t> </a:t>
            </a:r>
            <a:endParaRPr lang="en-ZA" dirty="0"/>
          </a:p>
          <a:p>
            <a:pPr marL="0" indent="0">
              <a:buNone/>
            </a:pPr>
            <a:r>
              <a:rPr lang="en-GB" dirty="0"/>
              <a:t> </a:t>
            </a:r>
            <a:endParaRPr lang="en-ZA" dirty="0"/>
          </a:p>
          <a:p>
            <a:pPr marL="0" indent="0">
              <a:buNone/>
            </a:pPr>
            <a:r>
              <a:rPr lang="en-GB" dirty="0"/>
              <a:t> </a:t>
            </a:r>
            <a:endParaRPr lang="en-ZA" dirty="0"/>
          </a:p>
          <a:p>
            <a:pPr marL="0" indent="0">
              <a:buNone/>
            </a:pPr>
            <a:r>
              <a:rPr lang="en-GB" dirty="0"/>
              <a:t> </a:t>
            </a:r>
            <a:endParaRPr lang="en-ZA"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22953793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Autofit/>
          </a:bodyPr>
          <a:lstStyle/>
          <a:p>
            <a:r>
              <a:rPr lang="en-ZA" dirty="0"/>
              <a:t>Despite the enabling policy described above, the implementation of inclusive education in South Africa is slow and only partial. </a:t>
            </a:r>
          </a:p>
          <a:p>
            <a:endParaRPr lang="en-ZA" dirty="0"/>
          </a:p>
          <a:p>
            <a:r>
              <a:rPr lang="en-ZA" dirty="0"/>
              <a:t>The reasons for this are numerous and relate to problems that affect the education system as a whole, the role of special schools, and other support structures and conditions of poverty, amongst others.</a:t>
            </a:r>
          </a:p>
          <a:p>
            <a:pPr marL="0" indent="0">
              <a:buNone/>
            </a:pPr>
            <a:r>
              <a:rPr lang="en-GB" dirty="0"/>
              <a:t> </a:t>
            </a:r>
            <a:endParaRPr lang="en-ZA" dirty="0"/>
          </a:p>
          <a:p>
            <a:pPr marL="0" indent="0">
              <a:buNone/>
            </a:pPr>
            <a:r>
              <a:rPr lang="en-GB" dirty="0"/>
              <a:t> </a:t>
            </a:r>
            <a:endParaRPr lang="en-ZA" dirty="0"/>
          </a:p>
          <a:p>
            <a:pPr marL="0" indent="0">
              <a:buNone/>
            </a:pPr>
            <a:r>
              <a:rPr lang="en-GB" dirty="0"/>
              <a:t> </a:t>
            </a:r>
            <a:endParaRPr lang="en-ZA" dirty="0"/>
          </a:p>
          <a:p>
            <a:pPr marL="0" indent="0">
              <a:buNone/>
            </a:pPr>
            <a:r>
              <a:rPr lang="en-GB" dirty="0"/>
              <a:t> </a:t>
            </a:r>
            <a:endParaRPr lang="en-ZA"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3111020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501723"/>
            <a:ext cx="8219256" cy="4680000"/>
          </a:xfrm>
        </p:spPr>
        <p:txBody>
          <a:bodyPr>
            <a:noAutofit/>
          </a:bodyPr>
          <a:lstStyle/>
          <a:p>
            <a:r>
              <a:rPr lang="en-ZA" dirty="0"/>
              <a:t>The issue that this paper addresses, however, is UDL as a potential framework to deal with teachers’ lack of knowledge and skills on how to design and present the curriculum in ways that can meet the diverse needs of learners in their classrooms. </a:t>
            </a:r>
          </a:p>
          <a:p>
            <a:endParaRPr lang="en-ZA" dirty="0"/>
          </a:p>
          <a:p>
            <a:r>
              <a:rPr lang="en-ZA" dirty="0"/>
              <a:t>Teacher training programmes do not appear to be adequately addressing this need, resulting in stress for teachers and lack of progress of learners with disabilities. </a:t>
            </a:r>
          </a:p>
          <a:p>
            <a:endParaRPr lang="en-ZA" dirty="0"/>
          </a:p>
          <a:p>
            <a:r>
              <a:rPr lang="en-ZA" dirty="0"/>
              <a:t>The issue of curriculum differentiation is fundamental to the implementation of inclusion. </a:t>
            </a:r>
            <a:r>
              <a:rPr lang="en-GB" dirty="0"/>
              <a:t> </a:t>
            </a:r>
            <a:endParaRPr lang="en-ZA" dirty="0"/>
          </a:p>
          <a:p>
            <a:pPr marL="0" indent="0">
              <a:buNone/>
            </a:pPr>
            <a:r>
              <a:rPr lang="en-GB" dirty="0"/>
              <a:t> </a:t>
            </a:r>
            <a:endParaRPr lang="en-ZA" dirty="0"/>
          </a:p>
          <a:p>
            <a:pPr marL="0" indent="0">
              <a:buNone/>
            </a:pPr>
            <a:r>
              <a:rPr lang="en-GB" dirty="0"/>
              <a:t> </a:t>
            </a:r>
            <a:endParaRPr lang="en-ZA" dirty="0"/>
          </a:p>
          <a:p>
            <a:pPr marL="0" indent="0">
              <a:buNone/>
            </a:pPr>
            <a:r>
              <a:rPr lang="en-GB" dirty="0"/>
              <a:t> </a:t>
            </a:r>
            <a:endParaRPr lang="en-ZA"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1319838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C8F0-A165-49A1-B4A2-9FD7F9FCBBA5}"/>
              </a:ext>
            </a:extLst>
          </p:cNvPr>
          <p:cNvSpPr>
            <a:spLocks noGrp="1"/>
          </p:cNvSpPr>
          <p:nvPr>
            <p:ph type="title"/>
          </p:nvPr>
        </p:nvSpPr>
        <p:spPr/>
        <p:txBody>
          <a:bodyPr>
            <a:normAutofit fontScale="90000"/>
          </a:bodyPr>
          <a:lstStyle/>
          <a:p>
            <a:pPr algn="ctr"/>
            <a:br>
              <a:rPr lang="en-GB" cap="small" dirty="0"/>
            </a:br>
            <a:r>
              <a:rPr lang="en-GB" cap="small" dirty="0"/>
              <a:t>HISTORY OF EARLY CHILDHOOD DEVELOPMENT  </a:t>
            </a:r>
            <a:br>
              <a:rPr lang="en-ZA" cap="small" dirty="0"/>
            </a:br>
            <a:endParaRPr lang="en-ZA" dirty="0"/>
          </a:p>
        </p:txBody>
      </p:sp>
      <p:sp>
        <p:nvSpPr>
          <p:cNvPr id="3" name="Slide Number Placeholder 2">
            <a:extLst>
              <a:ext uri="{FF2B5EF4-FFF2-40B4-BE49-F238E27FC236}">
                <a16:creationId xmlns:a16="http://schemas.microsoft.com/office/drawing/2014/main" id="{A729D209-D907-4A15-9FDC-3E3119A53B0B}"/>
              </a:ext>
            </a:extLst>
          </p:cNvPr>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a:extLst>
              <a:ext uri="{FF2B5EF4-FFF2-40B4-BE49-F238E27FC236}">
                <a16:creationId xmlns:a16="http://schemas.microsoft.com/office/drawing/2014/main" id="{DC91EC7D-1F79-4A19-95C1-E99B864D0FC6}"/>
              </a:ext>
            </a:extLst>
          </p:cNvPr>
          <p:cNvSpPr>
            <a:spLocks noGrp="1"/>
          </p:cNvSpPr>
          <p:nvPr>
            <p:ph sz="quarter" idx="1"/>
          </p:nvPr>
        </p:nvSpPr>
        <p:spPr>
          <a:xfrm>
            <a:off x="603504" y="1690777"/>
            <a:ext cx="8219256" cy="4490946"/>
          </a:xfrm>
        </p:spPr>
        <p:txBody>
          <a:bodyPr>
            <a:noAutofit/>
          </a:bodyPr>
          <a:lstStyle/>
          <a:p>
            <a:r>
              <a:rPr lang="en-ZA" dirty="0"/>
              <a:t>In its apparent absence, children who experience barriers to learning cannot expect to have their needs met in a least-restrictive and inclusive setting with their age-mates. </a:t>
            </a:r>
          </a:p>
          <a:p>
            <a:pPr marL="0" indent="0">
              <a:buNone/>
            </a:pPr>
            <a:r>
              <a:rPr lang="en-GB" dirty="0"/>
              <a:t> </a:t>
            </a:r>
            <a:endParaRPr lang="en-ZA" dirty="0"/>
          </a:p>
          <a:p>
            <a:pPr marL="0" indent="0">
              <a:buNone/>
            </a:pPr>
            <a:r>
              <a:rPr lang="en-GB" dirty="0"/>
              <a:t> </a:t>
            </a:r>
            <a:endParaRPr lang="en-ZA" dirty="0"/>
          </a:p>
          <a:p>
            <a:pPr marL="0" indent="0">
              <a:buNone/>
            </a:pPr>
            <a:r>
              <a:rPr lang="en-GB" dirty="0"/>
              <a:t> </a:t>
            </a:r>
            <a:endParaRPr lang="en-ZA"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ZA" dirty="0"/>
          </a:p>
        </p:txBody>
      </p:sp>
    </p:spTree>
    <p:extLst>
      <p:ext uri="{BB962C8B-B14F-4D97-AF65-F5344CB8AC3E}">
        <p14:creationId xmlns:p14="http://schemas.microsoft.com/office/powerpoint/2010/main" val="30070235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EEBE-000E-4FE0-BC7C-763216B047C5}"/>
              </a:ext>
            </a:extLst>
          </p:cNvPr>
          <p:cNvSpPr>
            <a:spLocks noGrp="1"/>
          </p:cNvSpPr>
          <p:nvPr>
            <p:ph type="title"/>
          </p:nvPr>
        </p:nvSpPr>
        <p:spPr/>
        <p:txBody>
          <a:bodyPr/>
          <a:lstStyle/>
          <a:p>
            <a:r>
              <a:rPr lang="en-GB" cap="small" dirty="0"/>
              <a:t>1.2 KT0102</a:t>
            </a:r>
            <a:endParaRPr lang="en-ZA" dirty="0"/>
          </a:p>
        </p:txBody>
      </p:sp>
      <p:sp>
        <p:nvSpPr>
          <p:cNvPr id="3" name="Text Placeholder 2">
            <a:extLst>
              <a:ext uri="{FF2B5EF4-FFF2-40B4-BE49-F238E27FC236}">
                <a16:creationId xmlns:a16="http://schemas.microsoft.com/office/drawing/2014/main" id="{DAD61A96-B53F-498A-BAF6-E456C5135B5E}"/>
              </a:ext>
            </a:extLst>
          </p:cNvPr>
          <p:cNvSpPr>
            <a:spLocks noGrp="1"/>
          </p:cNvSpPr>
          <p:nvPr>
            <p:ph type="body" idx="1"/>
          </p:nvPr>
        </p:nvSpPr>
        <p:spPr/>
        <p:txBody>
          <a:bodyPr>
            <a:normAutofit fontScale="85000" lnSpcReduction="20000"/>
          </a:bodyPr>
          <a:lstStyle/>
          <a:p>
            <a:r>
              <a:rPr lang="en-GB" b="1" cap="small" dirty="0"/>
              <a:t>DEFINITIONS, CONCEPTS AND PRINCIPLES OF EARLY CHILDHOOD DEVELOPMENT, INCLUDING INCLUSIVE LEARNING AND THE CONTINUUM OF EARLY CHILDHOOD SERVICES </a:t>
            </a:r>
            <a:endParaRPr lang="en-ZA" b="1" cap="small" dirty="0"/>
          </a:p>
          <a:p>
            <a:endParaRPr lang="en-ZA" dirty="0"/>
          </a:p>
        </p:txBody>
      </p:sp>
      <p:sp>
        <p:nvSpPr>
          <p:cNvPr id="4" name="Slide Number Placeholder 3">
            <a:extLst>
              <a:ext uri="{FF2B5EF4-FFF2-40B4-BE49-F238E27FC236}">
                <a16:creationId xmlns:a16="http://schemas.microsoft.com/office/drawing/2014/main" id="{C424F5E6-C992-4CE8-A12E-5EF7C122CE7F}"/>
              </a:ext>
            </a:extLst>
          </p:cNvPr>
          <p:cNvSpPr>
            <a:spLocks noGrp="1"/>
          </p:cNvSpPr>
          <p:nvPr>
            <p:ph type="sldNum" sz="quarter" idx="12"/>
          </p:nvPr>
        </p:nvSpPr>
        <p:spPr/>
        <p:txBody>
          <a:bodyPr/>
          <a:lstStyle/>
          <a:p>
            <a:fld id="{4980778A-6F9D-4141-8080-B8192EADCD40}" type="slidenum">
              <a:rPr lang="en-ZA" smtClean="0"/>
              <a:pPr/>
              <a:t>75</a:t>
            </a:fld>
            <a:endParaRPr lang="en-ZA" dirty="0"/>
          </a:p>
        </p:txBody>
      </p:sp>
    </p:spTree>
    <p:extLst>
      <p:ext uri="{BB962C8B-B14F-4D97-AF65-F5344CB8AC3E}">
        <p14:creationId xmlns:p14="http://schemas.microsoft.com/office/powerpoint/2010/main" val="19810532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GB" dirty="0"/>
              <a:t>You will need to master the following key concepts in order to meet the unit learning outcomes.</a:t>
            </a:r>
            <a:endParaRPr lang="en-ZA" dirty="0"/>
          </a:p>
          <a:p>
            <a:pPr marL="0" indent="0">
              <a:buNone/>
            </a:pPr>
            <a:endParaRPr lang="en-ZA" dirty="0"/>
          </a:p>
          <a:p>
            <a:pPr marL="0" indent="0">
              <a:buNone/>
            </a:pPr>
            <a:r>
              <a:rPr lang="en-ZA" b="1" dirty="0"/>
              <a:t>Babies, toddlers and young children: </a:t>
            </a:r>
            <a:endParaRPr lang="en-ZA" dirty="0"/>
          </a:p>
          <a:p>
            <a:pPr lvl="0"/>
            <a:r>
              <a:rPr lang="en-ZA" b="1" dirty="0"/>
              <a:t>Babies</a:t>
            </a:r>
            <a:r>
              <a:rPr lang="en-ZA" dirty="0"/>
              <a:t>: refers to an approximate range of 0-12 months, taking into account individual variations in development.</a:t>
            </a:r>
          </a:p>
          <a:p>
            <a:pPr marL="0" indent="0">
              <a:buNone/>
            </a:pPr>
            <a:endParaRPr lang="en-ZA" dirty="0"/>
          </a:p>
          <a:p>
            <a:pPr lvl="0"/>
            <a:r>
              <a:rPr lang="en-ZA" b="1" dirty="0"/>
              <a:t>Toddlers</a:t>
            </a:r>
            <a:r>
              <a:rPr lang="en-ZA" dirty="0"/>
              <a:t>: refers to an approximate range of 12-30 months, taking into account individual variations in development.</a:t>
            </a:r>
          </a:p>
          <a:p>
            <a:pPr marL="0" indent="0">
              <a:buNone/>
            </a:pPr>
            <a:endParaRPr lang="en-ZA" dirty="0"/>
          </a:p>
        </p:txBody>
      </p:sp>
    </p:spTree>
    <p:extLst>
      <p:ext uri="{BB962C8B-B14F-4D97-AF65-F5344CB8AC3E}">
        <p14:creationId xmlns:p14="http://schemas.microsoft.com/office/powerpoint/2010/main" val="5550627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lvl="0"/>
            <a:r>
              <a:rPr lang="en-ZA" b="1" dirty="0"/>
              <a:t>Young children</a:t>
            </a:r>
            <a:r>
              <a:rPr lang="en-ZA" dirty="0"/>
              <a:t>: refers to an approximate range of 30 months to 5 years old, taking into account individual variations in development. </a:t>
            </a:r>
          </a:p>
          <a:p>
            <a:pPr marL="0" indent="0">
              <a:buNone/>
            </a:pPr>
            <a:endParaRPr lang="en-ZA" dirty="0"/>
          </a:p>
        </p:txBody>
      </p:sp>
    </p:spTree>
    <p:extLst>
      <p:ext uri="{BB962C8B-B14F-4D97-AF65-F5344CB8AC3E}">
        <p14:creationId xmlns:p14="http://schemas.microsoft.com/office/powerpoint/2010/main" val="18565664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r>
              <a:rPr lang="en-GB" b="1" dirty="0"/>
              <a:t>Development</a:t>
            </a:r>
            <a:r>
              <a:rPr lang="en-GB" dirty="0"/>
              <a:t> is the term used to describe the changes in a child’s physical growth, as well as his/her ability to learn the social, emotional, behaviour, thinking and communication skills she needs for life. </a:t>
            </a:r>
          </a:p>
          <a:p>
            <a:endParaRPr lang="en-GB" dirty="0"/>
          </a:p>
          <a:p>
            <a:r>
              <a:rPr lang="en-GB" dirty="0"/>
              <a:t>All of these areas are linked, and each depends on and influences the others.</a:t>
            </a:r>
            <a:endParaRPr lang="en-ZA" dirty="0"/>
          </a:p>
          <a:p>
            <a:pPr marL="0" indent="0">
              <a:buNone/>
            </a:pPr>
            <a:endParaRPr lang="en-ZA" dirty="0"/>
          </a:p>
        </p:txBody>
      </p:sp>
    </p:spTree>
    <p:extLst>
      <p:ext uri="{BB962C8B-B14F-4D97-AF65-F5344CB8AC3E}">
        <p14:creationId xmlns:p14="http://schemas.microsoft.com/office/powerpoint/2010/main" val="18952077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r>
              <a:rPr lang="en-GB" b="1" dirty="0"/>
              <a:t>Early childhood</a:t>
            </a:r>
            <a:r>
              <a:rPr lang="en-GB" dirty="0"/>
              <a:t> is the most rapid period of development in a human life. </a:t>
            </a:r>
          </a:p>
          <a:p>
            <a:endParaRPr lang="en-GB" dirty="0"/>
          </a:p>
          <a:p>
            <a:r>
              <a:rPr lang="en-GB" dirty="0"/>
              <a:t>Early childhood spans from birth to age 8 years. Although individual children develop at their own pace, all children progress through an identifiable sequence of physical, cognitive, and emotional growth and change. </a:t>
            </a:r>
          </a:p>
          <a:p>
            <a:endParaRPr lang="en-GB" dirty="0"/>
          </a:p>
          <a:p>
            <a:r>
              <a:rPr lang="en-GB" dirty="0"/>
              <a:t>This is a time of critical change and development as a child attains the physical and mental skills she will use for the rest of her life.</a:t>
            </a:r>
            <a:endParaRPr lang="en-ZA" dirty="0"/>
          </a:p>
          <a:p>
            <a:pPr marL="0" indent="0">
              <a:buNone/>
            </a:pPr>
            <a:endParaRPr lang="en-ZA" dirty="0"/>
          </a:p>
        </p:txBody>
      </p:sp>
    </p:spTree>
    <p:extLst>
      <p:ext uri="{BB962C8B-B14F-4D97-AF65-F5344CB8AC3E}">
        <p14:creationId xmlns:p14="http://schemas.microsoft.com/office/powerpoint/2010/main" val="1745059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r>
              <a:rPr lang="en-ZA" b="1" dirty="0"/>
              <a:t>Early childhood development</a:t>
            </a:r>
            <a:r>
              <a:rPr lang="en-ZA" dirty="0"/>
              <a:t>: is defined as “a set of concepts, principles, and facts that explain, describe and account for the processes involved in change from immature to mature status and functioning” (Katz, 1996, p. 137). </a:t>
            </a:r>
          </a:p>
          <a:p>
            <a:pPr marL="0" indent="0">
              <a:buNone/>
            </a:pPr>
            <a:endParaRPr lang="en-ZA" dirty="0"/>
          </a:p>
          <a:p>
            <a:r>
              <a:rPr lang="en-ZA" dirty="0"/>
              <a:t>The Early Child Development (ECD) approach is based on the proven fact that young children respond best when caregivers use specific techniques designed to encourage and stimulate progress to the next level of development. </a:t>
            </a:r>
          </a:p>
          <a:p>
            <a:pPr marL="0" indent="0">
              <a:buNone/>
            </a:pPr>
            <a:endParaRPr lang="en-ZA" dirty="0"/>
          </a:p>
        </p:txBody>
      </p:sp>
    </p:spTree>
    <p:extLst>
      <p:ext uri="{BB962C8B-B14F-4D97-AF65-F5344CB8AC3E}">
        <p14:creationId xmlns:p14="http://schemas.microsoft.com/office/powerpoint/2010/main" val="4395920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2156604"/>
            <a:ext cx="8219256" cy="3936691"/>
          </a:xfrm>
        </p:spPr>
        <p:txBody>
          <a:bodyPr>
            <a:noAutofit/>
          </a:bodyPr>
          <a:lstStyle/>
          <a:p>
            <a:r>
              <a:rPr lang="en-ZA" dirty="0"/>
              <a:t>Development is generally divided into three broad categories: physical development, cognitive development, and social emotional development (Berk, 2000). </a:t>
            </a:r>
          </a:p>
          <a:p>
            <a:pPr marL="0" indent="0">
              <a:buNone/>
            </a:pPr>
            <a:endParaRPr lang="en-ZA" dirty="0"/>
          </a:p>
        </p:txBody>
      </p:sp>
    </p:spTree>
    <p:extLst>
      <p:ext uri="{BB962C8B-B14F-4D97-AF65-F5344CB8AC3E}">
        <p14:creationId xmlns:p14="http://schemas.microsoft.com/office/powerpoint/2010/main" val="27973068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lvl="0"/>
            <a:r>
              <a:rPr lang="en-ZA" b="1" dirty="0"/>
              <a:t>Physical development</a:t>
            </a:r>
            <a:r>
              <a:rPr lang="en-ZA" dirty="0"/>
              <a:t> addresses any change in the body, including how children grow, how they move, and how they perceive their environment. </a:t>
            </a:r>
          </a:p>
          <a:p>
            <a:pPr marL="0" indent="0">
              <a:buNone/>
            </a:pPr>
            <a:endParaRPr lang="en-ZA" dirty="0"/>
          </a:p>
          <a:p>
            <a:pPr lvl="0"/>
            <a:r>
              <a:rPr lang="en-ZA" b="1" dirty="0"/>
              <a:t>Cognitive development</a:t>
            </a:r>
            <a:r>
              <a:rPr lang="en-ZA" dirty="0"/>
              <a:t> pertains to the mental processes (e.g., language, memory, problem solving) that children use to acquire and use knowledge. </a:t>
            </a:r>
          </a:p>
          <a:p>
            <a:pPr marL="0" indent="0">
              <a:buNone/>
            </a:pPr>
            <a:endParaRPr lang="en-ZA" dirty="0"/>
          </a:p>
          <a:p>
            <a:pPr lvl="0"/>
            <a:r>
              <a:rPr lang="en-ZA" b="1" dirty="0"/>
              <a:t>Emotional and social development</a:t>
            </a:r>
            <a:r>
              <a:rPr lang="en-ZA" dirty="0"/>
              <a:t> addresses how children handle relationships with others, as well as understand of their own feelings.</a:t>
            </a:r>
          </a:p>
          <a:p>
            <a:pPr marL="0" indent="0">
              <a:buNone/>
            </a:pPr>
            <a:endParaRPr lang="en-ZA" dirty="0"/>
          </a:p>
        </p:txBody>
      </p:sp>
    </p:spTree>
    <p:extLst>
      <p:ext uri="{BB962C8B-B14F-4D97-AF65-F5344CB8AC3E}">
        <p14:creationId xmlns:p14="http://schemas.microsoft.com/office/powerpoint/2010/main" val="2991008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GB" b="1" dirty="0"/>
              <a:t>Concepts of ECD</a:t>
            </a:r>
          </a:p>
          <a:p>
            <a:pPr marL="0" indent="0">
              <a:buNone/>
            </a:pPr>
            <a:endParaRPr lang="en-ZA" dirty="0"/>
          </a:p>
          <a:p>
            <a:r>
              <a:rPr lang="en-ZA" dirty="0"/>
              <a:t>Beginning at birth, the early years of a child’s life are learning years. During these years, the learning that takes place provides the foundation for all learning that follows. </a:t>
            </a:r>
          </a:p>
          <a:p>
            <a:pPr marL="0" indent="0">
              <a:buNone/>
            </a:pPr>
            <a:endParaRPr lang="en-ZA" dirty="0"/>
          </a:p>
          <a:p>
            <a:r>
              <a:rPr lang="en-ZA" dirty="0"/>
              <a:t>The caring, nurturing relationship one develops with a baby will have a lasting impact on that child’s life. </a:t>
            </a:r>
          </a:p>
          <a:p>
            <a:endParaRPr lang="en-ZA" dirty="0"/>
          </a:p>
          <a:p>
            <a:r>
              <a:rPr lang="en-ZA" dirty="0"/>
              <a:t>In addition to rapid physical growth, babies grow and develop in all other areas. </a:t>
            </a:r>
          </a:p>
          <a:p>
            <a:pPr marL="0" indent="0">
              <a:buNone/>
            </a:pPr>
            <a:endParaRPr lang="en-ZA" dirty="0"/>
          </a:p>
        </p:txBody>
      </p:sp>
    </p:spTree>
    <p:extLst>
      <p:ext uri="{BB962C8B-B14F-4D97-AF65-F5344CB8AC3E}">
        <p14:creationId xmlns:p14="http://schemas.microsoft.com/office/powerpoint/2010/main" val="26701053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lvl="0"/>
            <a:r>
              <a:rPr lang="en-ZA" dirty="0"/>
              <a:t>Socially, babies begin forming attachments to others. Emotionally, babies express many feelings and learn that they can be comforted. </a:t>
            </a:r>
          </a:p>
          <a:p>
            <a:pPr marL="0" lvl="0" indent="0">
              <a:buNone/>
            </a:pPr>
            <a:endParaRPr lang="en-ZA" dirty="0"/>
          </a:p>
          <a:p>
            <a:pPr lvl="0"/>
            <a:r>
              <a:rPr lang="en-ZA" dirty="0"/>
              <a:t>Cognitively, they learn how things work within their world. </a:t>
            </a:r>
          </a:p>
          <a:p>
            <a:pPr marL="0" lvl="0" indent="0">
              <a:buNone/>
            </a:pPr>
            <a:endParaRPr lang="en-ZA" dirty="0"/>
          </a:p>
          <a:p>
            <a:pPr lvl="0"/>
            <a:r>
              <a:rPr lang="en-ZA" dirty="0"/>
              <a:t>A baby will also develop new ways to communicate with a parent and other significant people.</a:t>
            </a:r>
          </a:p>
          <a:p>
            <a:pPr marL="0" indent="0">
              <a:buNone/>
            </a:pPr>
            <a:endParaRPr lang="en-ZA" dirty="0"/>
          </a:p>
        </p:txBody>
      </p:sp>
    </p:spTree>
    <p:extLst>
      <p:ext uri="{BB962C8B-B14F-4D97-AF65-F5344CB8AC3E}">
        <p14:creationId xmlns:p14="http://schemas.microsoft.com/office/powerpoint/2010/main" val="33962627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The following are the basic ideas behind Early Childhood Development :</a:t>
            </a:r>
          </a:p>
          <a:p>
            <a:pPr marL="0" indent="0">
              <a:buNone/>
            </a:pPr>
            <a:endParaRPr lang="en-ZA" b="1" dirty="0"/>
          </a:p>
          <a:p>
            <a:r>
              <a:rPr lang="en-GB" b="1" dirty="0"/>
              <a:t>Brain development:</a:t>
            </a:r>
            <a:r>
              <a:rPr lang="en-GB" dirty="0"/>
              <a:t> The development of the brain is most rapid during the first three years of life. </a:t>
            </a:r>
          </a:p>
          <a:p>
            <a:endParaRPr lang="en-GB" dirty="0"/>
          </a:p>
          <a:p>
            <a:r>
              <a:rPr lang="en-GB" dirty="0"/>
              <a:t>Quality early childhood stimulation, nutritional support, and nurturance enhances the development of the brain. </a:t>
            </a:r>
          </a:p>
          <a:p>
            <a:endParaRPr lang="en-GB" dirty="0"/>
          </a:p>
          <a:p>
            <a:r>
              <a:rPr lang="en-GB" dirty="0"/>
              <a:t>Lack of a responsive and sensitive caregiving can seriously affect the child’s development, and cause failure to thrive. </a:t>
            </a:r>
            <a:endParaRPr lang="en-ZA" dirty="0"/>
          </a:p>
          <a:p>
            <a:pPr marL="0" indent="0">
              <a:buNone/>
            </a:pPr>
            <a:endParaRPr lang="en-ZA" dirty="0"/>
          </a:p>
        </p:txBody>
      </p:sp>
    </p:spTree>
    <p:extLst>
      <p:ext uri="{BB962C8B-B14F-4D97-AF65-F5344CB8AC3E}">
        <p14:creationId xmlns:p14="http://schemas.microsoft.com/office/powerpoint/2010/main" val="12836749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r>
              <a:rPr lang="en-GB" b="1" dirty="0"/>
              <a:t>Early identification and intervention:</a:t>
            </a:r>
            <a:r>
              <a:rPr lang="en-GB" dirty="0"/>
              <a:t> Investment will be spent not only to deliver outcomes but to also reach the children who need it most. </a:t>
            </a:r>
          </a:p>
          <a:p>
            <a:endParaRPr lang="en-GB" dirty="0"/>
          </a:p>
          <a:p>
            <a:r>
              <a:rPr lang="en-GB" dirty="0"/>
              <a:t>Therefore, children with disabilities and vulnerable children who are socially marginalized and discriminated against will have opportunities for early detection and intervention which ensures child’s survival, health, growth, and psycho-social and intellectual development.</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133113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r>
              <a:rPr lang="en-GB" b="1" dirty="0"/>
              <a:t>School readiness</a:t>
            </a:r>
            <a:r>
              <a:rPr lang="en-GB" dirty="0"/>
              <a:t>: All children, regardless of their sociocultural background, will have equal opportunity to enter school at their appropriate age. </a:t>
            </a:r>
          </a:p>
          <a:p>
            <a:endParaRPr lang="en-GB" dirty="0"/>
          </a:p>
          <a:p>
            <a:r>
              <a:rPr lang="en-GB" dirty="0"/>
              <a:t>The opportunity to help disadvantaged children attain an equal start in schooling is in the early years of life. </a:t>
            </a:r>
          </a:p>
          <a:p>
            <a:endParaRPr lang="en-GB" dirty="0"/>
          </a:p>
          <a:p>
            <a:r>
              <a:rPr lang="en-GB" dirty="0"/>
              <a:t>The experiences of early years help young children to build their competence in all areas of development; the physical-motor, the social-emotional, the cognitive language and the moral-spiritual, including a positive attitude towards learning.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0559837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r>
              <a:rPr lang="en-GB" b="1" dirty="0"/>
              <a:t>Cost savings for society</a:t>
            </a:r>
            <a:r>
              <a:rPr lang="en-GB" dirty="0"/>
              <a:t>: A quality early childhood environment and education will translate into better health, fewer illnesses, good academic skills, and fewer school drop outs and repetition, preparing the child to become a productive citizen. </a:t>
            </a:r>
          </a:p>
          <a:p>
            <a:endParaRPr lang="en-GB" dirty="0"/>
          </a:p>
          <a:p>
            <a:r>
              <a:rPr lang="en-GB" dirty="0"/>
              <a:t>Families and social services will have less cost in child care and intervention and invest in other family or national development programs.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844142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r>
              <a:rPr lang="en-GB" b="1" dirty="0"/>
              <a:t>Poverty reduction</a:t>
            </a:r>
            <a:r>
              <a:rPr lang="en-GB" dirty="0"/>
              <a:t>: Quality early childhood development experiences and education lead to better success in school, which in turn prepares the child to become an adult with higher employment and earnings, better health, and lower levels of dependency on families and society  </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7390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pPr marL="0" indent="0">
              <a:spcBef>
                <a:spcPts val="0"/>
              </a:spcBef>
              <a:buClrTx/>
              <a:buSzTx/>
              <a:buNone/>
            </a:pPr>
            <a:r>
              <a:rPr lang="en-ZA" dirty="0"/>
              <a:t>The main focus of the learning in this Knowledge Module is to build an understanding of sector context to practise as an Early Childhood Practitioner.</a:t>
            </a:r>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3663568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Domains of Child Development </a:t>
            </a:r>
          </a:p>
          <a:p>
            <a:pPr marL="0" indent="0">
              <a:buNone/>
            </a:pPr>
            <a:endParaRPr lang="en-ZA" dirty="0"/>
          </a:p>
          <a:p>
            <a:r>
              <a:rPr lang="en-ZA" dirty="0"/>
              <a:t>Children begin developing at birth and continue to adulthood. The successful completion of developmental milestones helps a child reach his/her full potential. </a:t>
            </a:r>
          </a:p>
          <a:p>
            <a:endParaRPr lang="en-ZA" dirty="0"/>
          </a:p>
          <a:p>
            <a:r>
              <a:rPr lang="en-ZA" dirty="0"/>
              <a:t>A child’s physical development can be checked at well-child check-ups, but physical development covers only one domain of the five major domains of early childhood development. </a:t>
            </a:r>
          </a:p>
          <a:p>
            <a:pPr marL="0" indent="0">
              <a:buNone/>
            </a:pPr>
            <a:endParaRPr lang="en-ZA" dirty="0"/>
          </a:p>
        </p:txBody>
      </p:sp>
    </p:spTree>
    <p:extLst>
      <p:ext uri="{BB962C8B-B14F-4D97-AF65-F5344CB8AC3E}">
        <p14:creationId xmlns:p14="http://schemas.microsoft.com/office/powerpoint/2010/main" val="28244717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r>
              <a:rPr lang="en-ZA" dirty="0"/>
              <a:t>A child's social, cognitive, communicative and adaptive development determines future success as much as physical development</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226733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Domains of Child Development </a:t>
            </a:r>
            <a:endParaRPr lang="en-ZA" dirty="0"/>
          </a:p>
          <a:p>
            <a:r>
              <a:rPr lang="en-ZA" dirty="0"/>
              <a:t>Children begin developing at birth and continue to adulthood. The successful completion of developmental milestones helps a child reach his/her full potential. </a:t>
            </a:r>
          </a:p>
          <a:p>
            <a:endParaRPr lang="en-ZA" dirty="0"/>
          </a:p>
          <a:p>
            <a:r>
              <a:rPr lang="en-ZA" dirty="0"/>
              <a:t>A child’s physical development can be checked at well-child check-ups, but physical development covers only one domain of the five major domains of early childhood development.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734342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2242868"/>
            <a:ext cx="8219256" cy="3850427"/>
          </a:xfrm>
        </p:spPr>
        <p:txBody>
          <a:bodyPr>
            <a:noAutofit/>
          </a:bodyPr>
          <a:lstStyle/>
          <a:p>
            <a:r>
              <a:rPr lang="en-ZA" dirty="0"/>
              <a:t>A child's social, cognitive, communicative and adaptive development determines future success as much as physical development</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824013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r>
              <a:rPr lang="en-GB" dirty="0"/>
              <a:t>Child development refers to how a child becomes able to do more complex things as they get older. </a:t>
            </a:r>
          </a:p>
          <a:p>
            <a:pPr marL="0" indent="0">
              <a:buNone/>
            </a:pPr>
            <a:endParaRPr lang="en-GB" b="1" dirty="0"/>
          </a:p>
          <a:p>
            <a:pPr marL="0" indent="0">
              <a:buNone/>
            </a:pPr>
            <a:r>
              <a:rPr lang="en-GB" b="1" dirty="0"/>
              <a:t>When looking at child development, several domains or developmental areas are considered: </a:t>
            </a:r>
            <a:endParaRPr lang="en-ZA" b="1" dirty="0"/>
          </a:p>
          <a:p>
            <a:pPr lvl="0"/>
            <a:r>
              <a:rPr lang="en-GB" dirty="0"/>
              <a:t>motor/physical</a:t>
            </a:r>
            <a:endParaRPr lang="en-ZA" dirty="0"/>
          </a:p>
          <a:p>
            <a:pPr lvl="0"/>
            <a:r>
              <a:rPr lang="en-GB" dirty="0"/>
              <a:t>cognitive</a:t>
            </a:r>
            <a:endParaRPr lang="en-ZA" dirty="0"/>
          </a:p>
          <a:p>
            <a:pPr lvl="0"/>
            <a:r>
              <a:rPr lang="en-GB" dirty="0"/>
              <a:t>social/emotional</a:t>
            </a:r>
            <a:endParaRPr lang="en-ZA" dirty="0"/>
          </a:p>
          <a:p>
            <a:pPr lvl="0"/>
            <a:r>
              <a:rPr lang="en-GB" dirty="0"/>
              <a:t>communication/language, and </a:t>
            </a:r>
            <a:endParaRPr lang="en-ZA" dirty="0"/>
          </a:p>
          <a:p>
            <a:pPr lvl="0"/>
            <a:r>
              <a:rPr lang="en-GB" dirty="0"/>
              <a:t>self-help</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4984964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GB" b="1" dirty="0"/>
              <a:t>When we talk about normal development, we are talking about developing skills like:</a:t>
            </a:r>
          </a:p>
          <a:p>
            <a:pPr marL="0" indent="0">
              <a:buNone/>
            </a:pPr>
            <a:endParaRPr lang="en-ZA" b="1" dirty="0"/>
          </a:p>
          <a:p>
            <a:pPr lvl="0"/>
            <a:r>
              <a:rPr lang="en-GB" b="1" dirty="0"/>
              <a:t>Gross motor</a:t>
            </a:r>
            <a:r>
              <a:rPr lang="en-GB" dirty="0"/>
              <a:t>:  using large groups of muscles to sit, stand, walk, run, etc., keeping balance, and changing positions.</a:t>
            </a:r>
            <a:endParaRPr lang="en-ZA" dirty="0"/>
          </a:p>
          <a:p>
            <a:pPr lvl="0"/>
            <a:r>
              <a:rPr lang="en-GB" b="1" dirty="0"/>
              <a:t>Fine motor</a:t>
            </a:r>
            <a:r>
              <a:rPr lang="en-GB" dirty="0"/>
              <a:t>:  using hands to be able to eat, draw, dress, play, write, and do many other things.</a:t>
            </a:r>
            <a:endParaRPr lang="en-ZA" dirty="0"/>
          </a:p>
          <a:p>
            <a:pPr lvl="0"/>
            <a:r>
              <a:rPr lang="en-GB" b="1" dirty="0"/>
              <a:t>Language</a:t>
            </a:r>
            <a:r>
              <a:rPr lang="en-GB" dirty="0"/>
              <a:t>:  speaking, using body language and gestures, communicating, and understanding what others say.</a:t>
            </a: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7079209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lvl="0"/>
            <a:r>
              <a:rPr lang="en-GB" b="1" dirty="0"/>
              <a:t>Cognitive</a:t>
            </a:r>
            <a:r>
              <a:rPr lang="en-GB" dirty="0"/>
              <a:t>:  Thinking skills:  including learning, understanding, problem-solving, reasoning, and remembering.</a:t>
            </a:r>
            <a:endParaRPr lang="en-ZA" dirty="0"/>
          </a:p>
          <a:p>
            <a:pPr lvl="0"/>
            <a:r>
              <a:rPr lang="en-GB" b="1" dirty="0"/>
              <a:t>Social</a:t>
            </a:r>
            <a:r>
              <a:rPr lang="en-GB" dirty="0"/>
              <a:t>:  Interacting with others, having relationships with family, friends, and teachers, cooperating, and responding to the feelings of others.</a:t>
            </a:r>
            <a:endParaRPr lang="en-ZA" dirty="0"/>
          </a:p>
          <a:p>
            <a:pPr marL="0" indent="0">
              <a:buNone/>
            </a:pPr>
            <a:endParaRPr lang="en-ZA" dirty="0"/>
          </a:p>
          <a:p>
            <a:pPr marL="0" indent="0">
              <a:buNone/>
            </a:pPr>
            <a:endParaRPr lang="en-ZA" dirty="0"/>
          </a:p>
        </p:txBody>
      </p:sp>
      <p:pic>
        <p:nvPicPr>
          <p:cNvPr id="5" name="Picture 4">
            <a:extLst>
              <a:ext uri="{FF2B5EF4-FFF2-40B4-BE49-F238E27FC236}">
                <a16:creationId xmlns:a16="http://schemas.microsoft.com/office/drawing/2014/main" id="{1BD5620D-9AAF-4515-8E38-6F023516A546}"/>
              </a:ext>
            </a:extLst>
          </p:cNvPr>
          <p:cNvPicPr>
            <a:picLocks noChangeAspect="1"/>
          </p:cNvPicPr>
          <p:nvPr/>
        </p:nvPicPr>
        <p:blipFill>
          <a:blip r:embed="rId2"/>
          <a:stretch>
            <a:fillRect/>
          </a:stretch>
        </p:blipFill>
        <p:spPr>
          <a:xfrm>
            <a:off x="4796287" y="4221309"/>
            <a:ext cx="3340091" cy="1633782"/>
          </a:xfrm>
          <a:prstGeom prst="rect">
            <a:avLst/>
          </a:prstGeom>
        </p:spPr>
      </p:pic>
    </p:spTree>
    <p:extLst>
      <p:ext uri="{BB962C8B-B14F-4D97-AF65-F5344CB8AC3E}">
        <p14:creationId xmlns:p14="http://schemas.microsoft.com/office/powerpoint/2010/main" val="26151763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97</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2173857"/>
            <a:ext cx="8219256" cy="3919438"/>
          </a:xfrm>
        </p:spPr>
        <p:txBody>
          <a:bodyPr>
            <a:noAutofit/>
          </a:bodyPr>
          <a:lstStyle/>
          <a:p>
            <a:pPr marL="0" indent="0">
              <a:buNone/>
            </a:pPr>
            <a:r>
              <a:rPr lang="en-ZA" dirty="0"/>
              <a:t>A full break down of physical and language, emotional and social development can be seen on page 19 of the Learner Guide.</a:t>
            </a:r>
          </a:p>
          <a:p>
            <a:pPr marL="0" indent="0">
              <a:buNone/>
            </a:pPr>
            <a:endParaRPr lang="en-ZA" dirty="0"/>
          </a:p>
        </p:txBody>
      </p:sp>
    </p:spTree>
    <p:extLst>
      <p:ext uri="{BB962C8B-B14F-4D97-AF65-F5344CB8AC3E}">
        <p14:creationId xmlns:p14="http://schemas.microsoft.com/office/powerpoint/2010/main" val="31630025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98</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marL="0" indent="0">
              <a:buNone/>
            </a:pPr>
            <a:r>
              <a:rPr lang="en-ZA" b="1" dirty="0"/>
              <a:t>Motor/Physical Domain</a:t>
            </a:r>
            <a:endParaRPr lang="en-ZA" dirty="0"/>
          </a:p>
          <a:p>
            <a:pPr lvl="0"/>
            <a:r>
              <a:rPr lang="en-ZA" dirty="0"/>
              <a:t>The motor/physical domain involves both gross motor and fine motor skills as well as physical growth. </a:t>
            </a:r>
          </a:p>
          <a:p>
            <a:pPr marL="0" lvl="0" indent="0">
              <a:buNone/>
            </a:pPr>
            <a:endParaRPr lang="en-ZA" dirty="0"/>
          </a:p>
          <a:p>
            <a:pPr lvl="0"/>
            <a:r>
              <a:rPr lang="en-ZA" dirty="0"/>
              <a:t>Since muscle and bone tissue grows very rapidly during the first two years, infant growth is very rapid and increases in strength, coordination, and stamina occur. </a:t>
            </a:r>
          </a:p>
          <a:p>
            <a:pPr marL="0" lvl="0" indent="0">
              <a:buNone/>
            </a:pPr>
            <a:endParaRPr lang="en-ZA" dirty="0"/>
          </a:p>
          <a:p>
            <a:pPr lvl="0"/>
            <a:r>
              <a:rPr lang="en-ZA" dirty="0"/>
              <a:t>Typical infant growth and development proceed from the head downward and from the center of the body outward. </a:t>
            </a:r>
          </a:p>
          <a:p>
            <a:pPr marL="0" indent="0">
              <a:buNone/>
            </a:pPr>
            <a:endParaRPr lang="en-ZA" dirty="0"/>
          </a:p>
        </p:txBody>
      </p:sp>
    </p:spTree>
    <p:extLst>
      <p:ext uri="{BB962C8B-B14F-4D97-AF65-F5344CB8AC3E}">
        <p14:creationId xmlns:p14="http://schemas.microsoft.com/office/powerpoint/2010/main" val="17623653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356C3-D5D3-44D4-B61E-18907893AF26}"/>
              </a:ext>
            </a:extLst>
          </p:cNvPr>
          <p:cNvSpPr>
            <a:spLocks noGrp="1"/>
          </p:cNvSpPr>
          <p:nvPr>
            <p:ph type="title"/>
          </p:nvPr>
        </p:nvSpPr>
        <p:spPr/>
        <p:txBody>
          <a:bodyPr>
            <a:normAutofit fontScale="90000"/>
          </a:bodyPr>
          <a:lstStyle/>
          <a:p>
            <a:pPr algn="ctr"/>
            <a:br>
              <a:rPr lang="en-GB" cap="small" dirty="0"/>
            </a:br>
            <a:br>
              <a:rPr lang="en-GB" cap="small" dirty="0"/>
            </a:br>
            <a:r>
              <a:rPr lang="en-GB" sz="2900" cap="small" dirty="0"/>
              <a:t>DEFINITIONS, CONCEPTS AND PRINCIPLES OF EARLY CHILDHOOD DEVELOPMENT, INCLUDING INCLUSIVE LEARNING AND THE CONTINUUM OF EARLY CHILDHOOD SERVICES </a:t>
            </a:r>
            <a:br>
              <a:rPr lang="en-ZA" sz="2900" cap="small" dirty="0"/>
            </a:br>
            <a:endParaRPr lang="en-ZA" sz="2900" dirty="0"/>
          </a:p>
        </p:txBody>
      </p:sp>
      <p:sp>
        <p:nvSpPr>
          <p:cNvPr id="3" name="Slide Number Placeholder 2">
            <a:extLst>
              <a:ext uri="{FF2B5EF4-FFF2-40B4-BE49-F238E27FC236}">
                <a16:creationId xmlns:a16="http://schemas.microsoft.com/office/drawing/2014/main" id="{CAB164AA-C869-446E-BDB4-EE120D7E8C73}"/>
              </a:ext>
            </a:extLst>
          </p:cNvPr>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a:extLst>
              <a:ext uri="{FF2B5EF4-FFF2-40B4-BE49-F238E27FC236}">
                <a16:creationId xmlns:a16="http://schemas.microsoft.com/office/drawing/2014/main" id="{F9EC5AC6-4E81-4E7C-A1FD-10F814B3D0E6}"/>
              </a:ext>
            </a:extLst>
          </p:cNvPr>
          <p:cNvSpPr>
            <a:spLocks noGrp="1"/>
          </p:cNvSpPr>
          <p:nvPr>
            <p:ph sz="quarter" idx="1"/>
          </p:nvPr>
        </p:nvSpPr>
        <p:spPr>
          <a:xfrm>
            <a:off x="467544" y="1897810"/>
            <a:ext cx="8219256" cy="4195485"/>
          </a:xfrm>
        </p:spPr>
        <p:txBody>
          <a:bodyPr>
            <a:noAutofit/>
          </a:bodyPr>
          <a:lstStyle/>
          <a:p>
            <a:pPr lvl="0"/>
            <a:r>
              <a:rPr lang="en-ZA" dirty="0"/>
              <a:t>At birth, the new-born’s head is about 70 percent of its eventual adult size - creating an infant that is top-heavy. </a:t>
            </a:r>
          </a:p>
          <a:p>
            <a:pPr marL="0" lvl="0" indent="0">
              <a:buNone/>
            </a:pPr>
            <a:endParaRPr lang="en-ZA" dirty="0"/>
          </a:p>
          <a:p>
            <a:pPr lvl="0"/>
            <a:r>
              <a:rPr lang="en-ZA" dirty="0"/>
              <a:t>The same developmental sequence occurs for muscle control with infants gaining control over muscles that support their head and neck first, then the trunk, and eventually developing muscle control needed for reaching. </a:t>
            </a:r>
          </a:p>
          <a:p>
            <a:pPr marL="0" lvl="0" indent="0">
              <a:buNone/>
            </a:pPr>
            <a:endParaRPr lang="en-ZA" dirty="0"/>
          </a:p>
          <a:p>
            <a:pPr lvl="0"/>
            <a:r>
              <a:rPr lang="en-ZA" dirty="0"/>
              <a:t>Muscle control needed for walking is the last to develop. </a:t>
            </a:r>
          </a:p>
          <a:p>
            <a:pPr marL="0" indent="0">
              <a:buNone/>
            </a:pPr>
            <a:endParaRPr lang="en-ZA" dirty="0"/>
          </a:p>
        </p:txBody>
      </p:sp>
    </p:spTree>
    <p:extLst>
      <p:ext uri="{BB962C8B-B14F-4D97-AF65-F5344CB8AC3E}">
        <p14:creationId xmlns:p14="http://schemas.microsoft.com/office/powerpoint/2010/main" val="4289297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7800</TotalTime>
  <Words>12901</Words>
  <Application>Microsoft Office PowerPoint</Application>
  <PresentationFormat>On-screen Show (4:3)</PresentationFormat>
  <Paragraphs>1871</Paragraphs>
  <Slides>268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268</vt:i4>
      </vt:variant>
    </vt:vector>
  </HeadingPairs>
  <TitlesOfParts>
    <vt:vector size="274" baseType="lpstr">
      <vt:lpstr>Arial</vt:lpstr>
      <vt:lpstr>Calibri</vt:lpstr>
      <vt:lpstr>Courier New</vt:lpstr>
      <vt:lpstr>Symbol</vt:lpstr>
      <vt:lpstr>Wingdings 2</vt:lpstr>
      <vt:lpstr>Theme1</vt:lpstr>
      <vt:lpstr> INTRODUCTION TO THE EARLY CHILDHOOD DEVELOPMENT SECTOR </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1.1 KT0101</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 HISTORY OF EARLY CHILDHOOD DEVELOPMENT   </vt:lpstr>
      <vt:lpstr>1.2 KT0102</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DEFINITIONS, CONCEPTS AND PRINCIPLES OF EARLY CHILDHOOD DEVELOPMENT, INCLUDING INCLUSIVE LEARNING AND THE CONTINUUM OF EARLY CHILDHOOD SERVICES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PRINCIPLES OF EARLY CHILDHOOD DEVELOPMENT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 INCLUSIVE LEARNING AND CONTINUUM OF ECD SERVICES  </vt:lpstr>
      <vt:lpstr>1.3 KT0103</vt:lpstr>
      <vt:lpstr> LEGISLATION AND POLICY FRAMEWORKS RELATING TO THE EARLY CHILDHOOD DEVELOPMENT FIELD</vt:lpstr>
      <vt:lpstr>LEGISLATION AND POLICY FRAMEWORKS RELATING TO THE EARLY CHILDHOOD DEVELOPMENT FIELD</vt:lpstr>
      <vt:lpstr>LEGISLATION AND POLICY FRAMEWORKS RELATING TO THE EARLY CHILDHOOD DEVELOPMENT FIELD</vt:lpstr>
      <vt:lpstr>LEGISLATION AND POLICY FRAMEWORKS RELATING TO THE EARLY CHILDHOOD DEVELOPMENT FIELD</vt:lpstr>
      <vt:lpstr>LEGISLATION AND POLICY FRAMEWORKS RELATING TO THE EARLY CHILDHOOD DEVELOPMENT FIELD</vt:lpstr>
      <vt:lpstr>LEGISLATION AND POLICY FRAMEWORKS RELATING TO THE EARLY CHILDHOOD DEVELOPMENT FIELD</vt:lpstr>
      <vt:lpstr>LEGISLATION AND POLICY FRAMEWORKS RELATING TO THE EARLY CHILDHOOD DEVELOPMENT FIELD</vt:lpstr>
      <vt:lpstr>LEGISLATION AND POLICY FRAMEWORKS RELATING TO THE EARLY CHILDHOOD DEVELOPMENT FIELD</vt:lpstr>
      <vt:lpstr>LEGISLATION AND POLICY FRAMEWORKS RELATING TO THE EARLY CHILDHOOD DEVELOPMENT FIELD</vt:lpstr>
      <vt:lpstr>LEGISLATION AND POLICY FRAMEWORKS RELATING TO THE EARLY CHILDHOOD DEVELOPMENT FIELD</vt:lpstr>
      <vt:lpstr>LEGISLATION AND POLICY FRAMEWORKS RELATING TO THE EARLY CHILDHOOD DEVELOPMENT FIELD</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  ROLES AND RESPONSIBILITIES OF THE VARIOUS STAKEHOLDERS IN EARLY CHILDHOOD DEVELOPMENT </vt:lpstr>
      <vt:lpstr>2.1 KT0201</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ESSENTIAL PACKAGE OF EARLY CHILDHOOD DEVELOPMENT SERVICE </vt:lpstr>
      <vt:lpstr>  THE QUALITIES, ROLES AND RESPONSIBILITIES OF THE STAKEHOLDERS RESPONSIBLE FOR DELIVERY OF THE ESSENTIAL PACKAGE </vt:lpstr>
      <vt:lpstr>  THE QUALITIES, ROLES AND RESPONSIBILITIES OF THE STAKEHOLDERS RESPONSIBLE FOR DELIVERY OF THE ESSENTIAL PACKAGE </vt:lpstr>
      <vt:lpstr>  THE QUALITIES, ROLES AND RESPONSIBILITIES OF THE STAKEHOLDERS RESPONSIBLE FOR DELIVERY OF THE ESSENTIAL PACKAGE </vt:lpstr>
      <vt:lpstr>  THE QUALITIES, ROLES AND RESPONSIBILITIES OF THE STAKEHOLDERS RESPONSIBLE FOR DELIVERY OF THE ESSENTIAL PACKAGE </vt:lpstr>
      <vt:lpstr>  THE QUALITIES, ROLES AND RESPONSIBILITIES OF THE STAKEHOLDERS RESPONSIBLE FOR DELIVERY OF THE ESSENTIAL PACKAGE </vt:lpstr>
      <vt:lpstr>  THE QUALITIES, ROLES AND RESPONSIBILITIES OF THE STAKEHOLDERS RESPONSIBLE FOR DELIVERY OF THE ESSENTIAL PACKAGE </vt:lpstr>
      <vt:lpstr>  THE QUALITIES, ROLES AND RESPONSIBILITIES OF THE STAKEHOLDERS RESPONSIBLE FOR DELIVERY OF THE ESSENTIAL PACKAGE </vt:lpstr>
      <vt:lpstr>  THE QUALITIES, ROLES AND RESPONSIBILITIES OF THE STAKEHOLDERS RESPONSIBLE FOR DELIVERY OF THE ESSENTIAL PACKAGE </vt:lpstr>
      <vt:lpstr>  THE QUALITIES, ROLES AND RESPONSIBILITIES OF THE STAKEHOLDERS RESPONSIBLE FOR DELIVERY OF THE ESSENTIAL PACKAGE </vt:lpstr>
      <vt:lpstr>  THE QUALITIES, ROLES AND RESPONSIBILITIES OF THE STAKEHOLDERS RESPONSIBLE FOR DELIVERY OF THE ESSENTIAL PACKAGE </vt:lpstr>
      <vt:lpstr>  THE QUALITIES, ROLES AND RESPONSIBILITIES OF THE STAKEHOLDERS RESPONSIBLE FOR DELIVERY OF THE ESSENTIAL PACKAGE </vt:lpstr>
      <vt:lpstr>  THE QUALITIES, ROLES AND RESPONSIBILITIES OF THE STAKEHOLDERS RESPONSIBLE FOR DELIVERY OF THE ESSENTIAL PACKAGE </vt:lpstr>
      <vt:lpstr>  THE QUALITIES, ROLES AND RESPONSIBILITIES OF THE STAKEHOLDERS RESPONSIBLE FOR DELIVERY OF THE ESSENTIAL PACKAGE </vt:lpstr>
      <vt:lpstr>2.2 KT0202</vt:lpstr>
      <vt:lpstr> THE CRITICAL ROLE OF THE FAMILY IN THE CHILD'S DEVELOPMENT </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lpstr>THE CRITICAL ROLE OF THE FAMILY IN THE CHILD'S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RobynCarneiro</cp:lastModifiedBy>
  <cp:revision>168</cp:revision>
  <dcterms:created xsi:type="dcterms:W3CDTF">2016-03-16T14:20:02Z</dcterms:created>
  <dcterms:modified xsi:type="dcterms:W3CDTF">2019-03-04T19:29:34Z</dcterms:modified>
</cp:coreProperties>
</file>